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462"/>
  </p:normalViewPr>
  <p:slideViewPr>
    <p:cSldViewPr snapToGrid="0">
      <p:cViewPr varScale="1">
        <p:scale>
          <a:sx n="103" d="100"/>
          <a:sy n="103" d="100"/>
        </p:scale>
        <p:origin x="89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29/01/23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29/01/23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29/01/23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29/01/23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29/01/23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29/01/23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29/01/23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29/01/23</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dirty="0">
                <a:solidFill>
                  <a:srgbClr val="FF0000"/>
                </a:solidFill>
              </a:rPr>
              <a:t>Lezione 14</a:t>
            </a:r>
          </a:p>
          <a:p>
            <a:pPr algn="l"/>
            <a:r>
              <a:rPr lang="it-IT" sz="3200" b="1" dirty="0">
                <a:solidFill>
                  <a:schemeClr val="bg1">
                    <a:lumMod val="50000"/>
                  </a:schemeClr>
                </a:solidFill>
              </a:rPr>
              <a:t>Libertà di stabilimento e libera circolazione dei servizi – Misure di integrazione positiva</a:t>
            </a: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i="0" u="none" strike="noStrike" dirty="0">
                <a:solidFill>
                  <a:srgbClr val="FF0000"/>
                </a:solidFill>
                <a:effectLst/>
                <a:cs typeface="Calibri" panose="020F0502020204030204" pitchFamily="34" charset="0"/>
              </a:rPr>
              <a:t>La Direttiva Bolkestein</a:t>
            </a:r>
            <a:endParaRPr lang="it-IT" b="1" dirty="0">
              <a:solidFill>
                <a:srgbClr val="FF0000"/>
              </a:solidFill>
              <a:cs typeface="Calibri" panose="020F0502020204030204" pitchFamily="34" charset="0"/>
            </a:endParaRP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i="0" u="none" strike="noStrike" dirty="0">
                <a:solidFill>
                  <a:srgbClr val="00B0F0"/>
                </a:solidFill>
                <a:effectLst/>
              </a:rPr>
              <a:t>Direttiva 2006/123/CE</a:t>
            </a:r>
            <a:r>
              <a:rPr lang="it-IT" i="0" u="none" strike="noStrike" dirty="0">
                <a:effectLst/>
              </a:rPr>
              <a:t>, c.d. </a:t>
            </a:r>
            <a:r>
              <a:rPr lang="it-IT" i="0" u="none" strike="noStrike" dirty="0">
                <a:effectLst/>
                <a:cs typeface="Calibri" panose="020F0502020204030204" pitchFamily="34" charset="0"/>
              </a:rPr>
              <a:t>Direttiva Bolkestein:</a:t>
            </a:r>
          </a:p>
          <a:p>
            <a:r>
              <a:rPr lang="it-IT" b="0" i="0" u="none" strike="noStrike" dirty="0">
                <a:effectLst/>
              </a:rPr>
              <a:t>La Direttiva rientra nel quadro della “Strategia di Lisbona" e propone quattro obiettivi principali in vista della realizzazione di un mercato interno dei servizi:</a:t>
            </a:r>
          </a:p>
          <a:p>
            <a:pPr lvl="1"/>
            <a:r>
              <a:rPr lang="it-IT" b="0" i="0" u="none" strike="noStrike" dirty="0">
                <a:effectLst/>
              </a:rPr>
              <a:t>facilitare la libertà di stabilimento e di prestazione di servizi nell’UE; rafforzare i diritti dei destinatari dei servizi in quanto utenti di tali servizi;</a:t>
            </a:r>
          </a:p>
          <a:p>
            <a:pPr lvl="1"/>
            <a:r>
              <a:rPr lang="it-IT" b="0" i="0" u="none" strike="noStrike" dirty="0">
                <a:effectLst/>
              </a:rPr>
              <a:t>promuovere la qualità dei servizi; stabilire una cooperazione amministrativa effettiva tra gli Stati membri.</a:t>
            </a:r>
          </a:p>
          <a:p>
            <a:pPr lvl="1"/>
            <a:r>
              <a:rPr lang="it-IT" b="0" i="0" u="none" strike="noStrike" dirty="0">
                <a:effectLst/>
              </a:rPr>
              <a:t>La presente direttiva mira a stabilire: un quadro giuridico generale favorevole all'esercizio della libertà di stabilimento dei prestatori di servizi e della libera circolazione dei servizi; un livello di qualità elevato per i servizi.</a:t>
            </a:r>
            <a:endParaRPr lang="it-IT" dirty="0"/>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i="0" u="none" strike="noStrike" dirty="0">
                <a:solidFill>
                  <a:srgbClr val="FF0000"/>
                </a:solidFill>
                <a:effectLst/>
                <a:cs typeface="Calibri" panose="020F0502020204030204" pitchFamily="34" charset="0"/>
              </a:rPr>
              <a:t>La Direttiva Bolkestein</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a:xfrm>
            <a:off x="838200" y="1690688"/>
            <a:ext cx="10515600" cy="4486275"/>
          </a:xfrm>
        </p:spPr>
        <p:txBody>
          <a:bodyPr>
            <a:normAutofit fontScale="40000" lnSpcReduction="20000"/>
          </a:bodyPr>
          <a:lstStyle/>
          <a:p>
            <a:br>
              <a:rPr lang="it-IT" sz="4500" b="0" i="0" u="none" strike="noStrike" dirty="0">
                <a:effectLst/>
                <a:latin typeface="Open Sans" panose="020B0606030504020204" pitchFamily="34" charset="0"/>
              </a:rPr>
            </a:br>
            <a:r>
              <a:rPr lang="it-IT" sz="4500" b="1" i="0" u="none" strike="noStrike" dirty="0">
                <a:effectLst/>
                <a:latin typeface="Open Sans" panose="020B0606030504020204" pitchFamily="34" charset="0"/>
              </a:rPr>
              <a:t>Qual è  il campo di applicazione della Direttiva?</a:t>
            </a:r>
            <a:r>
              <a:rPr lang="it-IT" sz="4500" b="0" i="0" u="none" strike="noStrike" dirty="0">
                <a:effectLst/>
                <a:latin typeface="Open Sans" panose="020B0606030504020204" pitchFamily="34" charset="0"/>
              </a:rPr>
              <a:t> </a:t>
            </a:r>
            <a:br>
              <a:rPr lang="it-IT" b="0" i="0" u="none" strike="noStrike" dirty="0">
                <a:solidFill>
                  <a:srgbClr val="444444"/>
                </a:solidFill>
                <a:effectLst/>
                <a:latin typeface="Open Sans" panose="020B0606030504020204" pitchFamily="34" charset="0"/>
              </a:rPr>
            </a:br>
            <a:endParaRPr lang="it-IT" b="0" i="0" u="none" strike="noStrike" dirty="0">
              <a:solidFill>
                <a:srgbClr val="444444"/>
              </a:solidFill>
              <a:effectLst/>
              <a:latin typeface="Open Sans" panose="020B0606030504020204" pitchFamily="34" charset="0"/>
            </a:endParaRPr>
          </a:p>
          <a:p>
            <a:pPr algn="just"/>
            <a:r>
              <a:rPr lang="it-IT" sz="3400" b="1" i="0" u="none" strike="noStrike" dirty="0">
                <a:solidFill>
                  <a:srgbClr val="00B0F0"/>
                </a:solidFill>
                <a:effectLst/>
                <a:latin typeface="Open Sans" panose="020B0606030504020204" pitchFamily="34" charset="0"/>
              </a:rPr>
              <a:t>Qualsiasi servizio fornito dietro corrispettivo economico, tenuto conto della specificità di talune attività o professioni. </a:t>
            </a:r>
          </a:p>
          <a:p>
            <a:pPr algn="just"/>
            <a:r>
              <a:rPr lang="it-IT" sz="3400" b="1" i="0" u="none" strike="noStrike" dirty="0">
                <a:solidFill>
                  <a:srgbClr val="00B0F0"/>
                </a:solidFill>
                <a:effectLst/>
                <a:latin typeface="Open Sans" panose="020B0606030504020204" pitchFamily="34" charset="0"/>
              </a:rPr>
              <a:t>Sono esclusi i servizi seguenti:</a:t>
            </a:r>
          </a:p>
          <a:p>
            <a:pPr algn="just"/>
            <a:r>
              <a:rPr lang="it-IT" sz="3400" b="0" i="0" u="none" strike="noStrike" dirty="0">
                <a:effectLst/>
                <a:latin typeface="Open Sans" panose="020B0606030504020204" pitchFamily="34" charset="0"/>
              </a:rPr>
              <a:t>i servizi non economici d'interesse generale;</a:t>
            </a:r>
          </a:p>
          <a:p>
            <a:pPr algn="just"/>
            <a:r>
              <a:rPr lang="it-IT" sz="3400" b="0" i="0" u="none" strike="noStrike" dirty="0">
                <a:effectLst/>
                <a:latin typeface="Open Sans" panose="020B0606030504020204" pitchFamily="34" charset="0"/>
              </a:rPr>
              <a:t>i servizi finanziari;</a:t>
            </a:r>
          </a:p>
          <a:p>
            <a:pPr algn="just"/>
            <a:r>
              <a:rPr lang="it-IT" sz="3400" b="0" i="0" u="none" strike="noStrike" dirty="0">
                <a:effectLst/>
                <a:latin typeface="Open Sans" panose="020B0606030504020204" pitchFamily="34" charset="0"/>
              </a:rPr>
              <a:t>i servizi di comunicazione elettronica;</a:t>
            </a:r>
          </a:p>
          <a:p>
            <a:pPr algn="just"/>
            <a:r>
              <a:rPr lang="it-IT" sz="3400" b="0" i="0" u="none" strike="noStrike" dirty="0">
                <a:effectLst/>
                <a:latin typeface="Open Sans" panose="020B0606030504020204" pitchFamily="34" charset="0"/>
              </a:rPr>
              <a:t>i servizi nel settore dei trasporti, ivi compresi i servizi </a:t>
            </a:r>
            <a:r>
              <a:rPr lang="it-IT" sz="3400" b="0" i="0" u="none" strike="noStrike" dirty="0" err="1">
                <a:effectLst/>
                <a:latin typeface="Open Sans" panose="020B0606030504020204" pitchFamily="34" charset="0"/>
              </a:rPr>
              <a:t>portuali;i</a:t>
            </a:r>
            <a:r>
              <a:rPr lang="it-IT" sz="3400" b="0" i="0" u="none" strike="noStrike" dirty="0">
                <a:effectLst/>
                <a:latin typeface="Open Sans" panose="020B0606030504020204" pitchFamily="34" charset="0"/>
              </a:rPr>
              <a:t> servizi delle agenzie di lavoro interinale;</a:t>
            </a:r>
          </a:p>
          <a:p>
            <a:pPr algn="just"/>
            <a:r>
              <a:rPr lang="it-IT" sz="3400" b="0" i="0" u="none" strike="noStrike" dirty="0">
                <a:effectLst/>
                <a:latin typeface="Open Sans" panose="020B0606030504020204" pitchFamily="34" charset="0"/>
              </a:rPr>
              <a:t>i servizi sanitari;</a:t>
            </a:r>
          </a:p>
          <a:p>
            <a:pPr algn="just"/>
            <a:r>
              <a:rPr lang="it-IT" sz="3400" b="0" i="0" u="none" strike="noStrike" dirty="0">
                <a:effectLst/>
                <a:latin typeface="Open Sans" panose="020B0606030504020204" pitchFamily="34" charset="0"/>
              </a:rPr>
              <a:t>i servizi audiovisivi;</a:t>
            </a:r>
          </a:p>
          <a:p>
            <a:pPr algn="just"/>
            <a:r>
              <a:rPr lang="it-IT" sz="3400" b="0" i="0" u="none" strike="noStrike" dirty="0">
                <a:effectLst/>
                <a:latin typeface="Open Sans" panose="020B0606030504020204" pitchFamily="34" charset="0"/>
              </a:rPr>
              <a:t>le attività di azzardo che implicano una posta di valore pecuniario;</a:t>
            </a:r>
          </a:p>
          <a:p>
            <a:pPr algn="just"/>
            <a:r>
              <a:rPr lang="it-IT" sz="3400" b="0" i="0" u="none" strike="noStrike" dirty="0">
                <a:effectLst/>
                <a:latin typeface="Open Sans" panose="020B0606030504020204" pitchFamily="34" charset="0"/>
              </a:rPr>
              <a:t>le attività connesse con l'esercizio di pubblici poteri; </a:t>
            </a:r>
          </a:p>
          <a:p>
            <a:pPr algn="just"/>
            <a:r>
              <a:rPr lang="it-IT" sz="3400" b="0" i="0" u="none" strike="noStrike" dirty="0">
                <a:effectLst/>
                <a:latin typeface="Open Sans" panose="020B0606030504020204" pitchFamily="34" charset="0"/>
              </a:rPr>
              <a:t>taluni servizi sociali;</a:t>
            </a:r>
          </a:p>
          <a:p>
            <a:pPr algn="just"/>
            <a:r>
              <a:rPr lang="it-IT" sz="3400" b="0" i="0" u="none" strike="noStrike" dirty="0">
                <a:effectLst/>
                <a:latin typeface="Open Sans" panose="020B0606030504020204" pitchFamily="34" charset="0"/>
              </a:rPr>
              <a:t>i servizi privati di sicurezza;</a:t>
            </a:r>
          </a:p>
          <a:p>
            <a:pPr algn="just"/>
            <a:r>
              <a:rPr lang="it-IT" sz="3400" b="0" i="0" u="none" strike="noStrike" dirty="0">
                <a:effectLst/>
                <a:latin typeface="Open Sans" panose="020B0606030504020204" pitchFamily="34" charset="0"/>
              </a:rPr>
              <a:t>i servizi forniti da notai e ufficiali giudiziari nominati con atto ufficiale.</a:t>
            </a:r>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ECDB49-52D8-F7E2-88C8-B3C38B42DC9B}"/>
              </a:ext>
            </a:extLst>
          </p:cNvPr>
          <p:cNvSpPr>
            <a:spLocks noGrp="1"/>
          </p:cNvSpPr>
          <p:nvPr>
            <p:ph type="title"/>
          </p:nvPr>
        </p:nvSpPr>
        <p:spPr/>
        <p:txBody>
          <a:bodyPr/>
          <a:lstStyle/>
          <a:p>
            <a:r>
              <a:rPr lang="it-IT" b="1" i="0" u="none" strike="noStrike" dirty="0">
                <a:solidFill>
                  <a:srgbClr val="FF0000"/>
                </a:solidFill>
                <a:effectLst/>
                <a:cs typeface="Calibri" panose="020F0502020204030204" pitchFamily="34" charset="0"/>
              </a:rPr>
              <a:t>La Direttiva Bolkestein</a:t>
            </a:r>
            <a:endParaRPr lang="it-IT" dirty="0"/>
          </a:p>
        </p:txBody>
      </p:sp>
      <p:sp>
        <p:nvSpPr>
          <p:cNvPr id="3" name="Segnaposto contenuto 2">
            <a:extLst>
              <a:ext uri="{FF2B5EF4-FFF2-40B4-BE49-F238E27FC236}">
                <a16:creationId xmlns:a16="http://schemas.microsoft.com/office/drawing/2014/main" id="{D40BEF02-BAE4-AE09-EE60-DFA959E8919B}"/>
              </a:ext>
            </a:extLst>
          </p:cNvPr>
          <p:cNvSpPr>
            <a:spLocks noGrp="1"/>
          </p:cNvSpPr>
          <p:nvPr>
            <p:ph idx="1"/>
          </p:nvPr>
        </p:nvSpPr>
        <p:spPr/>
        <p:txBody>
          <a:bodyPr/>
          <a:lstStyle/>
          <a:p>
            <a:r>
              <a:rPr lang="it-IT" b="1" i="0" u="none" strike="noStrike" dirty="0">
                <a:solidFill>
                  <a:srgbClr val="00B0F0"/>
                </a:solidFill>
                <a:effectLst/>
                <a:latin typeface="Calibri" panose="020F0502020204030204" pitchFamily="34" charset="0"/>
                <a:cs typeface="Calibri" panose="020F0502020204030204" pitchFamily="34" charset="0"/>
              </a:rPr>
              <a:t>Cosa prevede la Direttiva? </a:t>
            </a:r>
            <a:br>
              <a:rPr lang="it-IT" b="0" i="0" u="none" strike="noStrike" dirty="0">
                <a:solidFill>
                  <a:srgbClr val="444444"/>
                </a:solidFill>
                <a:effectLst/>
                <a:latin typeface="Calibri" panose="020F0502020204030204" pitchFamily="34" charset="0"/>
                <a:cs typeface="Calibri" panose="020F0502020204030204" pitchFamily="34" charset="0"/>
              </a:rPr>
            </a:br>
            <a:endParaRPr lang="it-IT" b="0" i="0" u="none" strike="noStrike" dirty="0">
              <a:solidFill>
                <a:srgbClr val="444444"/>
              </a:solidFill>
              <a:effectLst/>
              <a:latin typeface="Calibri" panose="020F0502020204030204" pitchFamily="34" charset="0"/>
              <a:cs typeface="Calibri" panose="020F0502020204030204" pitchFamily="34" charset="0"/>
            </a:endParaRPr>
          </a:p>
          <a:p>
            <a:pPr algn="just"/>
            <a:r>
              <a:rPr lang="it-IT" b="0" i="0" u="none" strike="noStrike" dirty="0">
                <a:solidFill>
                  <a:srgbClr val="444444"/>
                </a:solidFill>
                <a:effectLst/>
                <a:latin typeface="Calibri" panose="020F0502020204030204" pitchFamily="34" charset="0"/>
                <a:cs typeface="Calibri" panose="020F0502020204030204" pitchFamily="34" charset="0"/>
              </a:rPr>
              <a:t>Secondo la Direttiva, gli Stati membri esaminano ed eventualmente semplificano le procedure e formalità applicabili per accedere ad un'attività di servizi ed esercitarla.</a:t>
            </a:r>
          </a:p>
          <a:p>
            <a:pPr algn="just"/>
            <a:r>
              <a:rPr lang="it-IT" b="0" i="0" u="none" strike="noStrike" dirty="0">
                <a:solidFill>
                  <a:srgbClr val="444444"/>
                </a:solidFill>
                <a:effectLst/>
                <a:latin typeface="Calibri" panose="020F0502020204030204" pitchFamily="34" charset="0"/>
                <a:cs typeface="Calibri" panose="020F0502020204030204" pitchFamily="34" charset="0"/>
              </a:rPr>
              <a:t>In particolare, essa prevede: l'istituzione di sportelli unici; l'obbligo di rendere possibile l'espletamento di tali procedure per via elettronica; l'eliminazione degli ostacoli giuridici e amministrativi allo sviluppo del settore dei servizi.</a:t>
            </a:r>
          </a:p>
          <a:p>
            <a:endParaRPr lang="it-IT" dirty="0"/>
          </a:p>
        </p:txBody>
      </p:sp>
    </p:spTree>
    <p:extLst>
      <p:ext uri="{BB962C8B-B14F-4D97-AF65-F5344CB8AC3E}">
        <p14:creationId xmlns:p14="http://schemas.microsoft.com/office/powerpoint/2010/main" val="4098049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CCE5F0-F523-2FDF-ED9D-27949729942A}"/>
              </a:ext>
            </a:extLst>
          </p:cNvPr>
          <p:cNvSpPr>
            <a:spLocks noGrp="1"/>
          </p:cNvSpPr>
          <p:nvPr>
            <p:ph type="title"/>
          </p:nvPr>
        </p:nvSpPr>
        <p:spPr/>
        <p:txBody>
          <a:bodyPr/>
          <a:lstStyle/>
          <a:p>
            <a:r>
              <a:rPr lang="it-IT" b="1" i="0" u="none" strike="noStrike" dirty="0">
                <a:solidFill>
                  <a:srgbClr val="FF0000"/>
                </a:solidFill>
                <a:effectLst/>
                <a:cs typeface="Calibri" panose="020F0502020204030204" pitchFamily="34" charset="0"/>
              </a:rPr>
              <a:t>La Direttiva Bolkestein</a:t>
            </a:r>
            <a:endParaRPr lang="it-IT" dirty="0"/>
          </a:p>
        </p:txBody>
      </p:sp>
      <p:sp>
        <p:nvSpPr>
          <p:cNvPr id="3" name="Segnaposto contenuto 2">
            <a:extLst>
              <a:ext uri="{FF2B5EF4-FFF2-40B4-BE49-F238E27FC236}">
                <a16:creationId xmlns:a16="http://schemas.microsoft.com/office/drawing/2014/main" id="{E9E17FE8-18C7-1497-098F-FC259F550A0A}"/>
              </a:ext>
            </a:extLst>
          </p:cNvPr>
          <p:cNvSpPr>
            <a:spLocks noGrp="1"/>
          </p:cNvSpPr>
          <p:nvPr>
            <p:ph idx="1"/>
          </p:nvPr>
        </p:nvSpPr>
        <p:spPr/>
        <p:txBody>
          <a:bodyPr>
            <a:normAutofit/>
          </a:bodyPr>
          <a:lstStyle/>
          <a:p>
            <a:r>
              <a:rPr lang="it-IT" b="1" i="0" u="none" strike="noStrike" dirty="0">
                <a:solidFill>
                  <a:srgbClr val="00B0F0"/>
                </a:solidFill>
                <a:effectLst/>
              </a:rPr>
              <a:t>Per facilitare la libertà di stabilimento, la Direttiva prevede:</a:t>
            </a:r>
          </a:p>
          <a:p>
            <a:r>
              <a:rPr lang="it-IT" b="0" i="0" u="none" strike="noStrike" dirty="0">
                <a:effectLst/>
              </a:rPr>
              <a:t>l'obbligo di valutare la compatibilità dei regimi di autorizzazione alla luce dei principi di non discriminazione e di proporzionalità e di rispettare taluni principi quanto alle condizioni e procedure di autorizzazione applicabili al settore dei servizi;</a:t>
            </a:r>
          </a:p>
          <a:p>
            <a:r>
              <a:rPr lang="it-IT" b="0" i="0" u="none" strike="noStrike" dirty="0">
                <a:effectLst/>
              </a:rPr>
              <a:t>il divieto di taluni requisiti giuridici che esistono nelle legislazioni di determinati Stati membri e non possono essere giustificati, ad esempio i requisiti di nazionalità; l'obbligo di valutare la compatibilità di un certo numero di altri requisiti giuridici alla luce dei principi di non discriminazione e di proporzionalità.</a:t>
            </a:r>
            <a:endParaRPr lang="it-IT" dirty="0"/>
          </a:p>
        </p:txBody>
      </p:sp>
    </p:spTree>
    <p:extLst>
      <p:ext uri="{BB962C8B-B14F-4D97-AF65-F5344CB8AC3E}">
        <p14:creationId xmlns:p14="http://schemas.microsoft.com/office/powerpoint/2010/main" val="59521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6D8126-385D-7CD2-64EF-1A6624FBD08B}"/>
              </a:ext>
            </a:extLst>
          </p:cNvPr>
          <p:cNvSpPr>
            <a:spLocks noGrp="1"/>
          </p:cNvSpPr>
          <p:nvPr>
            <p:ph type="title"/>
          </p:nvPr>
        </p:nvSpPr>
        <p:spPr/>
        <p:txBody>
          <a:bodyPr/>
          <a:lstStyle/>
          <a:p>
            <a:r>
              <a:rPr lang="it-IT" b="1" i="0" u="none" strike="noStrike" dirty="0">
                <a:solidFill>
                  <a:srgbClr val="FF0000"/>
                </a:solidFill>
                <a:effectLst/>
                <a:cs typeface="Calibri" panose="020F0502020204030204" pitchFamily="34" charset="0"/>
              </a:rPr>
              <a:t>La Direttiva Bolkestein</a:t>
            </a:r>
            <a:endParaRPr lang="it-IT" dirty="0"/>
          </a:p>
        </p:txBody>
      </p:sp>
      <p:sp>
        <p:nvSpPr>
          <p:cNvPr id="3" name="Segnaposto contenuto 2">
            <a:extLst>
              <a:ext uri="{FF2B5EF4-FFF2-40B4-BE49-F238E27FC236}">
                <a16:creationId xmlns:a16="http://schemas.microsoft.com/office/drawing/2014/main" id="{44977B35-CFB7-FE8B-B7D5-21E8042E654E}"/>
              </a:ext>
            </a:extLst>
          </p:cNvPr>
          <p:cNvSpPr>
            <a:spLocks noGrp="1"/>
          </p:cNvSpPr>
          <p:nvPr>
            <p:ph idx="1"/>
          </p:nvPr>
        </p:nvSpPr>
        <p:spPr/>
        <p:txBody>
          <a:bodyPr>
            <a:normAutofit fontScale="92500" lnSpcReduction="20000"/>
          </a:bodyPr>
          <a:lstStyle/>
          <a:p>
            <a:r>
              <a:rPr lang="it-IT" b="0" i="0" u="none" strike="noStrike" dirty="0">
                <a:solidFill>
                  <a:srgbClr val="444444"/>
                </a:solidFill>
                <a:effectLst/>
                <a:latin typeface="Open Sans" panose="020B0606030504020204" pitchFamily="34" charset="0"/>
              </a:rPr>
              <a:t> </a:t>
            </a:r>
            <a:r>
              <a:rPr lang="it-IT" b="1" i="0" u="none" strike="noStrike" dirty="0">
                <a:solidFill>
                  <a:srgbClr val="00B0F0"/>
                </a:solidFill>
                <a:effectLst/>
                <a:latin typeface="Calibri" panose="020F0502020204030204" pitchFamily="34" charset="0"/>
                <a:cs typeface="Calibri" panose="020F0502020204030204" pitchFamily="34" charset="0"/>
              </a:rPr>
              <a:t>In che modo la Direttiva facilita la libera prestazione temporanea di servizi transfrontalieri? </a:t>
            </a:r>
            <a:br>
              <a:rPr lang="it-IT" b="0" i="0" u="none" strike="noStrike" dirty="0">
                <a:solidFill>
                  <a:srgbClr val="444444"/>
                </a:solidFill>
                <a:effectLst/>
                <a:latin typeface="Calibri" panose="020F0502020204030204" pitchFamily="34" charset="0"/>
                <a:cs typeface="Calibri" panose="020F0502020204030204" pitchFamily="34" charset="0"/>
              </a:rPr>
            </a:br>
            <a:endParaRPr lang="it-IT" b="0" i="0" u="none" strike="noStrike" dirty="0">
              <a:solidFill>
                <a:srgbClr val="444444"/>
              </a:solidFill>
              <a:effectLst/>
              <a:latin typeface="Calibri" panose="020F0502020204030204" pitchFamily="34" charset="0"/>
              <a:cs typeface="Calibri" panose="020F0502020204030204" pitchFamily="34" charset="0"/>
            </a:endParaRPr>
          </a:p>
          <a:p>
            <a:pPr algn="just"/>
            <a:r>
              <a:rPr lang="it-IT" b="0" i="0" u="none" strike="noStrike" dirty="0">
                <a:solidFill>
                  <a:srgbClr val="444444"/>
                </a:solidFill>
                <a:effectLst/>
                <a:latin typeface="Calibri" panose="020F0502020204030204" pitchFamily="34" charset="0"/>
                <a:cs typeface="Calibri" panose="020F0502020204030204" pitchFamily="34" charset="0"/>
              </a:rPr>
              <a:t>Per rafforzare la libera prestazione di servizi, la Direttiva prevede che gli Stati membri garantiscano il libero accesso a un'attività di servizi nonché il suo libero esercizio sul loro territorio.</a:t>
            </a:r>
          </a:p>
          <a:p>
            <a:pPr algn="just"/>
            <a:r>
              <a:rPr lang="it-IT" b="0" i="0" u="none" strike="noStrike" dirty="0">
                <a:solidFill>
                  <a:srgbClr val="444444"/>
                </a:solidFill>
                <a:effectLst/>
                <a:latin typeface="Calibri" panose="020F0502020204030204" pitchFamily="34" charset="0"/>
                <a:cs typeface="Calibri" panose="020F0502020204030204" pitchFamily="34" charset="0"/>
              </a:rPr>
              <a:t>Lo Stato membro nel quale il prestatore di servizi si reca potrà imporre il rispetto dei propri requisiti solo a condizione che siano non discriminatori, proporzionati e giustificati per ragioni relative all'ordine pubblico, alla pubblica sicurezza, alla salute pubblica o alla tutela dell'ambiente.</a:t>
            </a:r>
          </a:p>
          <a:p>
            <a:pPr algn="just"/>
            <a:r>
              <a:rPr lang="it-IT" b="0" i="0" u="none" strike="noStrike" dirty="0">
                <a:solidFill>
                  <a:srgbClr val="444444"/>
                </a:solidFill>
                <a:effectLst/>
                <a:latin typeface="Calibri" panose="020F0502020204030204" pitchFamily="34" charset="0"/>
                <a:cs typeface="Calibri" panose="020F0502020204030204" pitchFamily="34" charset="0"/>
              </a:rPr>
              <a:t>La Direttiva prevede un certo numero di deroghe: in materia di qualifiche professionali In materia di distacco dei lavoratori per i servizi di interesse economico generale.</a:t>
            </a:r>
          </a:p>
          <a:p>
            <a:endParaRPr lang="it-IT" dirty="0"/>
          </a:p>
        </p:txBody>
      </p:sp>
    </p:spTree>
    <p:extLst>
      <p:ext uri="{BB962C8B-B14F-4D97-AF65-F5344CB8AC3E}">
        <p14:creationId xmlns:p14="http://schemas.microsoft.com/office/powerpoint/2010/main" val="2204596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530A27-F624-F41E-529A-7F2798D28E90}"/>
              </a:ext>
            </a:extLst>
          </p:cNvPr>
          <p:cNvSpPr>
            <a:spLocks noGrp="1"/>
          </p:cNvSpPr>
          <p:nvPr>
            <p:ph type="title"/>
          </p:nvPr>
        </p:nvSpPr>
        <p:spPr/>
        <p:txBody>
          <a:bodyPr/>
          <a:lstStyle/>
          <a:p>
            <a:r>
              <a:rPr lang="it-IT" b="1" i="0" u="none" strike="noStrike" dirty="0">
                <a:solidFill>
                  <a:srgbClr val="FF0000"/>
                </a:solidFill>
                <a:effectLst/>
                <a:cs typeface="Calibri" panose="020F0502020204030204" pitchFamily="34" charset="0"/>
              </a:rPr>
              <a:t>La Direttiva Bolkestein</a:t>
            </a:r>
            <a:endParaRPr lang="it-IT" dirty="0"/>
          </a:p>
        </p:txBody>
      </p:sp>
      <p:sp>
        <p:nvSpPr>
          <p:cNvPr id="3" name="Segnaposto contenuto 2">
            <a:extLst>
              <a:ext uri="{FF2B5EF4-FFF2-40B4-BE49-F238E27FC236}">
                <a16:creationId xmlns:a16="http://schemas.microsoft.com/office/drawing/2014/main" id="{D01841ED-370D-8E49-24F0-4A422AEB7FDC}"/>
              </a:ext>
            </a:extLst>
          </p:cNvPr>
          <p:cNvSpPr>
            <a:spLocks noGrp="1"/>
          </p:cNvSpPr>
          <p:nvPr>
            <p:ph idx="1"/>
          </p:nvPr>
        </p:nvSpPr>
        <p:spPr/>
        <p:txBody>
          <a:bodyPr>
            <a:normAutofit fontScale="92500" lnSpcReduction="10000"/>
          </a:bodyPr>
          <a:lstStyle/>
          <a:p>
            <a:r>
              <a:rPr lang="it-IT" b="1" i="0" u="none" strike="noStrike" dirty="0">
                <a:solidFill>
                  <a:srgbClr val="00B0F0"/>
                </a:solidFill>
                <a:effectLst/>
                <a:latin typeface="Calibri" panose="020F0502020204030204" pitchFamily="34" charset="0"/>
                <a:cs typeface="Calibri" panose="020F0502020204030204" pitchFamily="34" charset="0"/>
              </a:rPr>
              <a:t>Come vengono trattati i diritti dei consumatori?</a:t>
            </a:r>
            <a:r>
              <a:rPr lang="it-IT" b="0" i="0" u="none" strike="noStrike" dirty="0">
                <a:solidFill>
                  <a:srgbClr val="00B0F0"/>
                </a:solidFill>
                <a:effectLst/>
                <a:latin typeface="Calibri" panose="020F0502020204030204" pitchFamily="34" charset="0"/>
                <a:cs typeface="Calibri" panose="020F0502020204030204" pitchFamily="34" charset="0"/>
              </a:rPr>
              <a:t> </a:t>
            </a:r>
            <a:br>
              <a:rPr lang="it-IT" b="0" i="0" u="none" strike="noStrike" dirty="0">
                <a:effectLst/>
                <a:latin typeface="Calibri" panose="020F0502020204030204" pitchFamily="34" charset="0"/>
                <a:cs typeface="Calibri" panose="020F0502020204030204" pitchFamily="34" charset="0"/>
              </a:rPr>
            </a:br>
            <a:endParaRPr lang="it-IT" b="0" i="0" u="none" strike="noStrike" dirty="0">
              <a:effectLst/>
              <a:latin typeface="Calibri" panose="020F0502020204030204" pitchFamily="34" charset="0"/>
              <a:cs typeface="Calibri" panose="020F0502020204030204" pitchFamily="34" charset="0"/>
            </a:endParaRPr>
          </a:p>
          <a:p>
            <a:pPr lvl="1"/>
            <a:r>
              <a:rPr lang="it-IT" b="1" i="0" u="none" strike="noStrike" dirty="0">
                <a:effectLst/>
                <a:latin typeface="Calibri" panose="020F0502020204030204" pitchFamily="34" charset="0"/>
                <a:cs typeface="Calibri" panose="020F0502020204030204" pitchFamily="34" charset="0"/>
              </a:rPr>
              <a:t>Nel quadro della tutela dei diritti dei destinatari dei servizi, la direttiva:</a:t>
            </a:r>
            <a:br>
              <a:rPr lang="it-IT" b="0" i="0" u="none" strike="noStrike" dirty="0">
                <a:effectLst/>
                <a:latin typeface="Calibri" panose="020F0502020204030204" pitchFamily="34" charset="0"/>
                <a:cs typeface="Calibri" panose="020F0502020204030204" pitchFamily="34" charset="0"/>
              </a:rPr>
            </a:br>
            <a:r>
              <a:rPr lang="it-IT" b="0" i="0" u="none" strike="noStrike" dirty="0">
                <a:effectLst/>
                <a:latin typeface="Calibri" panose="020F0502020204030204" pitchFamily="34" charset="0"/>
                <a:cs typeface="Calibri" panose="020F0502020204030204" pitchFamily="34" charset="0"/>
              </a:rPr>
              <a:t>precisa il diritto dei destinatari ad utilizzare servizi in altri Stati membri; stabilisce il diritto dei destinatari ad ottenere informazioni sulle regole applicabili ai prestatori (qualunque sia il loro luogo di stabilimento) e sui servizi offerti dai prestatori di servizi.</a:t>
            </a:r>
            <a:br>
              <a:rPr lang="it-IT" b="0" i="0" u="none" strike="noStrike" dirty="0">
                <a:effectLst/>
                <a:latin typeface="Calibri" panose="020F0502020204030204" pitchFamily="34" charset="0"/>
                <a:cs typeface="Calibri" panose="020F0502020204030204" pitchFamily="34" charset="0"/>
              </a:rPr>
            </a:br>
            <a:endParaRPr lang="it-IT" b="0" i="0" u="none" strike="noStrike" dirty="0">
              <a:solidFill>
                <a:srgbClr val="00B0F0"/>
              </a:solidFill>
              <a:effectLst/>
              <a:latin typeface="Calibri" panose="020F0502020204030204" pitchFamily="34" charset="0"/>
              <a:cs typeface="Calibri" panose="020F0502020204030204" pitchFamily="34" charset="0"/>
            </a:endParaRPr>
          </a:p>
          <a:p>
            <a:r>
              <a:rPr lang="it-IT" b="1" i="0" u="none" strike="noStrike" dirty="0">
                <a:solidFill>
                  <a:srgbClr val="00B0F0"/>
                </a:solidFill>
                <a:effectLst/>
                <a:latin typeface="Calibri" panose="020F0502020204030204" pitchFamily="34" charset="0"/>
                <a:cs typeface="Calibri" panose="020F0502020204030204" pitchFamily="34" charset="0"/>
              </a:rPr>
              <a:t>Come si pronuncia la Direttiva in merito alla qualità dei servizi?</a:t>
            </a:r>
            <a:r>
              <a:rPr lang="it-IT" b="0" i="0" u="none" strike="noStrike" dirty="0">
                <a:solidFill>
                  <a:srgbClr val="00B0F0"/>
                </a:solidFill>
                <a:effectLst/>
                <a:latin typeface="Calibri" panose="020F0502020204030204" pitchFamily="34" charset="0"/>
                <a:cs typeface="Calibri" panose="020F0502020204030204" pitchFamily="34" charset="0"/>
              </a:rPr>
              <a:t> </a:t>
            </a:r>
            <a:br>
              <a:rPr lang="it-IT" b="0" i="0" u="none" strike="noStrike" dirty="0">
                <a:effectLst/>
                <a:latin typeface="Calibri" panose="020F0502020204030204" pitchFamily="34" charset="0"/>
                <a:cs typeface="Calibri" panose="020F0502020204030204" pitchFamily="34" charset="0"/>
              </a:rPr>
            </a:br>
            <a:endParaRPr lang="it-IT" b="0" i="0" u="none" strike="noStrike" dirty="0">
              <a:effectLst/>
              <a:latin typeface="Calibri" panose="020F0502020204030204" pitchFamily="34" charset="0"/>
              <a:cs typeface="Calibri" panose="020F0502020204030204" pitchFamily="34" charset="0"/>
            </a:endParaRPr>
          </a:p>
          <a:p>
            <a:pPr lvl="1"/>
            <a:r>
              <a:rPr lang="it-IT" b="1" i="0" u="none" strike="noStrike" dirty="0">
                <a:effectLst/>
                <a:latin typeface="Calibri" panose="020F0502020204030204" pitchFamily="34" charset="0"/>
                <a:cs typeface="Calibri" panose="020F0502020204030204" pitchFamily="34" charset="0"/>
              </a:rPr>
              <a:t>Nel quadro della qualità dei servizi, la Direttiva mira a:</a:t>
            </a:r>
            <a:br>
              <a:rPr lang="it-IT" b="0" i="0" u="none" strike="noStrike" dirty="0">
                <a:effectLst/>
                <a:latin typeface="Calibri" panose="020F0502020204030204" pitchFamily="34" charset="0"/>
                <a:cs typeface="Calibri" panose="020F0502020204030204" pitchFamily="34" charset="0"/>
              </a:rPr>
            </a:br>
            <a:r>
              <a:rPr lang="it-IT" b="0" i="0" u="none" strike="noStrike" dirty="0">
                <a:effectLst/>
                <a:latin typeface="Calibri" panose="020F0502020204030204" pitchFamily="34" charset="0"/>
                <a:cs typeface="Calibri" panose="020F0502020204030204" pitchFamily="34" charset="0"/>
              </a:rPr>
              <a:t>rafforzare la qualità dei servizi incoraggiando ad esempio la certificazione volontaria delle attività o l'elaborazione di carte di qualità; incoraggiare l'elaborazione di codici di condotta europei, in particolare da parte di organismi o associazioni professionali.</a:t>
            </a:r>
          </a:p>
          <a:p>
            <a:endParaRPr lang="it-IT" dirty="0"/>
          </a:p>
        </p:txBody>
      </p:sp>
    </p:spTree>
    <p:extLst>
      <p:ext uri="{BB962C8B-B14F-4D97-AF65-F5344CB8AC3E}">
        <p14:creationId xmlns:p14="http://schemas.microsoft.com/office/powerpoint/2010/main" val="1973058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90F12B-4904-8F6B-7FF6-508FF029A15E}"/>
              </a:ext>
            </a:extLst>
          </p:cNvPr>
          <p:cNvSpPr>
            <a:spLocks noGrp="1"/>
          </p:cNvSpPr>
          <p:nvPr>
            <p:ph type="title"/>
          </p:nvPr>
        </p:nvSpPr>
        <p:spPr/>
        <p:txBody>
          <a:bodyPr/>
          <a:lstStyle/>
          <a:p>
            <a:r>
              <a:rPr lang="it-IT" b="1" i="0" u="none" strike="noStrike" dirty="0">
                <a:solidFill>
                  <a:srgbClr val="FF0000"/>
                </a:solidFill>
                <a:effectLst/>
                <a:cs typeface="Calibri" panose="020F0502020204030204" pitchFamily="34" charset="0"/>
              </a:rPr>
              <a:t>La Direttiva Bolkestein</a:t>
            </a:r>
            <a:endParaRPr lang="it-IT" dirty="0"/>
          </a:p>
        </p:txBody>
      </p:sp>
      <p:sp>
        <p:nvSpPr>
          <p:cNvPr id="3" name="Segnaposto contenuto 2">
            <a:extLst>
              <a:ext uri="{FF2B5EF4-FFF2-40B4-BE49-F238E27FC236}">
                <a16:creationId xmlns:a16="http://schemas.microsoft.com/office/drawing/2014/main" id="{38F4DDB7-B761-D617-8FF5-21BAEE45F634}"/>
              </a:ext>
            </a:extLst>
          </p:cNvPr>
          <p:cNvSpPr>
            <a:spLocks noGrp="1"/>
          </p:cNvSpPr>
          <p:nvPr>
            <p:ph idx="1"/>
          </p:nvPr>
        </p:nvSpPr>
        <p:spPr/>
        <p:txBody>
          <a:bodyPr>
            <a:normAutofit fontScale="92500"/>
          </a:bodyPr>
          <a:lstStyle/>
          <a:p>
            <a:pPr algn="just"/>
            <a:endParaRPr lang="it-IT" b="0" i="0" u="none" strike="noStrike" dirty="0">
              <a:solidFill>
                <a:srgbClr val="00B0F0"/>
              </a:solidFill>
              <a:effectLst/>
              <a:latin typeface="Open Sans" panose="020B0606030504020204" pitchFamily="34" charset="0"/>
            </a:endParaRPr>
          </a:p>
          <a:p>
            <a:pPr algn="just"/>
            <a:r>
              <a:rPr lang="it-IT" b="1" i="0" u="none" strike="noStrike" dirty="0">
                <a:solidFill>
                  <a:srgbClr val="00B0F0"/>
                </a:solidFill>
                <a:effectLst/>
                <a:latin typeface="Calibri" panose="020F0502020204030204" pitchFamily="34" charset="0"/>
                <a:cs typeface="Calibri" panose="020F0502020204030204" pitchFamily="34" charset="0"/>
              </a:rPr>
              <a:t>In che modo viene promossa cooperazione tra Stati membri?</a:t>
            </a:r>
            <a:r>
              <a:rPr lang="it-IT" b="0" i="0" u="none" strike="noStrike" dirty="0">
                <a:solidFill>
                  <a:srgbClr val="00B0F0"/>
                </a:solidFill>
                <a:effectLst/>
                <a:latin typeface="Calibri" panose="020F0502020204030204" pitchFamily="34" charset="0"/>
                <a:cs typeface="Calibri" panose="020F0502020204030204" pitchFamily="34" charset="0"/>
              </a:rPr>
              <a:t> </a:t>
            </a:r>
            <a:br>
              <a:rPr lang="it-IT" b="0" i="0" u="none" strike="noStrike" dirty="0">
                <a:effectLst/>
                <a:latin typeface="Calibri" panose="020F0502020204030204" pitchFamily="34" charset="0"/>
                <a:cs typeface="Calibri" panose="020F0502020204030204" pitchFamily="34" charset="0"/>
              </a:rPr>
            </a:br>
            <a:endParaRPr lang="it-IT" b="0" i="0" u="none" strike="noStrike" dirty="0">
              <a:effectLst/>
              <a:latin typeface="Calibri" panose="020F0502020204030204" pitchFamily="34" charset="0"/>
              <a:cs typeface="Calibri" panose="020F0502020204030204" pitchFamily="34" charset="0"/>
            </a:endParaRPr>
          </a:p>
          <a:p>
            <a:pPr algn="just"/>
            <a:r>
              <a:rPr lang="it-IT" b="0" i="0" u="none" strike="noStrike" dirty="0">
                <a:effectLst/>
                <a:latin typeface="Calibri" panose="020F0502020204030204" pitchFamily="34" charset="0"/>
                <a:cs typeface="Calibri" panose="020F0502020204030204" pitchFamily="34" charset="0"/>
              </a:rPr>
              <a:t>Per facilitare lo stabilimento e la libera circolazione dei servizi nell'Unione europea, la Direttiva: stabilisce un obbligo legale vincolante per gli Stati membri di collaborare con le autorità di altri Stati membri per garantire un controllo efficace delle attività di servizi nell'Unione, evitando una moltiplicazione dei controlli; crea un meccanismo di allerta tra Stati membri; costituisce la base per lo sviluppo di un sistema elettronico di scambio di informazioni tra Stati membri, indispensabile alla realizzazione di una effettiva cooperazione amministrativa.</a:t>
            </a:r>
          </a:p>
          <a:p>
            <a:endParaRPr lang="it-IT" dirty="0"/>
          </a:p>
        </p:txBody>
      </p:sp>
    </p:spTree>
    <p:extLst>
      <p:ext uri="{BB962C8B-B14F-4D97-AF65-F5344CB8AC3E}">
        <p14:creationId xmlns:p14="http://schemas.microsoft.com/office/powerpoint/2010/main" val="2170495675"/>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334</TotalTime>
  <Words>810</Words>
  <Application>Microsoft Macintosh PowerPoint</Application>
  <PresentationFormat>Widescreen</PresentationFormat>
  <Paragraphs>46</Paragraphs>
  <Slides>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8</vt:i4>
      </vt:variant>
    </vt:vector>
  </HeadingPairs>
  <TitlesOfParts>
    <vt:vector size="13" baseType="lpstr">
      <vt:lpstr>Arial</vt:lpstr>
      <vt:lpstr>Calibri</vt:lpstr>
      <vt:lpstr>Calibri Light</vt:lpstr>
      <vt:lpstr>Open Sans</vt:lpstr>
      <vt:lpstr>Tema di Office</vt:lpstr>
      <vt:lpstr>Diritto del Mercato Unico Europeo Prof. Dr. Alessandro Nato</vt:lpstr>
      <vt:lpstr>La Direttiva Bolkestein</vt:lpstr>
      <vt:lpstr>La Direttiva Bolkestein</vt:lpstr>
      <vt:lpstr>La Direttiva Bolkestein</vt:lpstr>
      <vt:lpstr>La Direttiva Bolkestein</vt:lpstr>
      <vt:lpstr>La Direttiva Bolkestein</vt:lpstr>
      <vt:lpstr>La Direttiva Bolkestein</vt:lpstr>
      <vt:lpstr>La Direttiva Bolkestein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102</cp:revision>
  <dcterms:created xsi:type="dcterms:W3CDTF">2022-09-09T08:27:37Z</dcterms:created>
  <dcterms:modified xsi:type="dcterms:W3CDTF">2023-01-29T12:04:16Z</dcterms:modified>
</cp:coreProperties>
</file>