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45" r:id="rId14"/>
    <p:sldId id="297" r:id="rId15"/>
    <p:sldId id="298" r:id="rId16"/>
    <p:sldId id="299" r:id="rId17"/>
    <p:sldId id="300" r:id="rId18"/>
    <p:sldId id="301" r:id="rId19"/>
    <p:sldId id="302" r:id="rId20"/>
    <p:sldId id="347" r:id="rId21"/>
    <p:sldId id="348" r:id="rId22"/>
    <p:sldId id="349" r:id="rId23"/>
    <p:sldId id="350" r:id="rId24"/>
    <p:sldId id="351" r:id="rId25"/>
    <p:sldId id="353" r:id="rId26"/>
    <p:sldId id="303" r:id="rId27"/>
    <p:sldId id="304" r:id="rId28"/>
    <p:sldId id="305" r:id="rId29"/>
    <p:sldId id="306" r:id="rId30"/>
    <p:sldId id="321" r:id="rId31"/>
    <p:sldId id="307" r:id="rId32"/>
    <p:sldId id="308" r:id="rId33"/>
    <p:sldId id="309" r:id="rId34"/>
    <p:sldId id="317" r:id="rId35"/>
    <p:sldId id="318" r:id="rId36"/>
    <p:sldId id="319" r:id="rId37"/>
    <p:sldId id="320" r:id="rId38"/>
    <p:sldId id="310" r:id="rId39"/>
    <p:sldId id="315" r:id="rId40"/>
    <p:sldId id="316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5398B-3696-4EC6-A4BC-7B08B8FE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853D7F-EE39-4677-B7CE-496602055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0FE670-56B1-4970-8215-4D9132FC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E81012-F628-432D-8903-7D798873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CCFE8F-B75C-4266-A528-8CDAF5EF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8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69279-511E-442B-9FD1-653A85FF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CA3892-B7E6-4EF6-87F4-F4C107505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407EA4-9C69-42BD-BC98-94585A2E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B7F01-49E7-4774-9CB2-B39E292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3FB329-3FA8-4C57-ABA0-A16C9A82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1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92A17D3-1044-43B1-A433-BE3AED94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9916B-6B1F-4F89-BE1B-4F13DC4F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583FE9-0816-4992-888D-0F675846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42D73E-CCBD-4473-B892-C6CC748B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0F8AED-5469-445C-8297-A69DA72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3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678E1-0088-494A-BA4F-D536083E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7EBC10-E09C-4E2D-A860-ABE569F3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4DF5CC-852E-428E-9E75-26BB745A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D92CA-7941-4C00-9623-C2FC9B6C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F05050-CC11-403D-A63A-F443B15E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3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02C8C-3280-4A40-AF12-F11DE79A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B88977-D5F1-455F-9E98-23D984C1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312AF0-B5E7-4C71-B246-F32E7EFB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95F998-B9A6-4CB6-B774-07E47E52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D1C8C4-F44C-491E-90AB-B6B2577D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1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23057-D783-4373-92C2-6A0A8C23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FE644-0A0D-4D73-8888-0BC43C78C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CBE423-19AD-4BCC-B378-CBE4951B9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41C59-4E70-4D58-8031-2034EAAD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A5A10D-0D04-4FC2-9D75-2935137B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0AB4B2-799F-48C9-B268-FD762BD0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7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87F55-5830-46D6-BFE7-2C5FACFB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CDF6B6-2D21-4009-BA50-23AC35F5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A42373-8A14-4D2E-B51F-4AD3478F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FDF5D7-1928-4903-95FF-4C2F6E464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8BBC35-2735-4344-8D2B-EB9DBC606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AE0109-4BEA-41B9-BABD-CB6CEDBD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D42D36-4E95-4E05-B698-0E313A22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894D04-0990-4A13-B6BC-BBF6CAF4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32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75B1D-5576-48F9-95FA-01CDB430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21C542-DAA3-4C22-958B-611E6EFB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C2CAC2-C972-4ABC-8DB6-C53CD37E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FDD96C-24C8-4648-9BC4-EDC690EA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10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7D1DCC-FDF4-4411-9A2D-261C6632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BFA90E-02B9-4E9E-8B57-903682EA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7FD8CB-8CE6-4F6D-ACE7-42604459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35BEA2-BA4F-40B6-883F-2CC3C6F2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4782B3-DBF3-4FC3-ABF8-09FF250D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E127B9-99C4-44D9-9983-D6A05197A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76F44B-71ED-40F4-BE62-02C732AD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652D5-758F-4166-BEC2-98918961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0108C6-46B0-4C9A-9947-1A21809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E77DF-3E13-4E0A-8382-0ED3CE8A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F16795-43DF-4815-94AF-27370597E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3EC947-A372-464E-B2AD-B083DDFEA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ED1045-4705-4ACC-A215-D52790ED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566817-B5C8-4788-8905-33EFA56A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89BF08-E9D7-4EFB-B406-C621061F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40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82F215-B06A-4AEF-AEC6-0C0E4D0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64426C-6DD8-4A98-A852-DE6814FD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6A021F-BF52-4FAF-965A-808FF602A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092E-F732-4C4C-9345-CDCE2D11017F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3BB22-907C-4547-9E17-DC0299AF8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F79421-9C8D-4580-A0FB-18AE10D8D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68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A9A62E-62EB-4907-BB38-7D0B53EF509C}"/>
              </a:ext>
            </a:extLst>
          </p:cNvPr>
          <p:cNvSpPr txBox="1"/>
          <p:nvPr/>
        </p:nvSpPr>
        <p:spPr>
          <a:xfrm>
            <a:off x="636104" y="1026852"/>
            <a:ext cx="10402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Cosa accade quando mettiamo un materiale conduttore in una soluzione acquosa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FC6C1A-5156-451E-ACBA-704000DA6259}"/>
              </a:ext>
            </a:extLst>
          </p:cNvPr>
          <p:cNvSpPr txBox="1"/>
          <p:nvPr/>
        </p:nvSpPr>
        <p:spPr>
          <a:xfrm>
            <a:off x="636104" y="1457739"/>
            <a:ext cx="111980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Elettrodo: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qualsiasi materiale in grado di condurre e/o scambiare elettroni con specie presenti in soluzione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elettroattiva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specie chimica che possiede una carica netta o è in grado di scambiare elettroni (ovvero di ossidarsi o ridursi)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Interfaccia: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zona di soluzione a diretto contatto con la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superificie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elettrodica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Diffusione: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meccanismo di trasporto di massa basato su un gradiente di concentrazione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Esempi di materiale elettrodico: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Metalli nobili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altri metalli (Hg), grafite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glassy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carbon, carbon paste, carbone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nanostrutturato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[nanotubi e nanofili])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A01A45-6559-4B6C-979D-68359E9C69FA}"/>
              </a:ext>
            </a:extLst>
          </p:cNvPr>
          <p:cNvSpPr txBox="1"/>
          <p:nvPr/>
        </p:nvSpPr>
        <p:spPr>
          <a:xfrm>
            <a:off x="2736426" y="257411"/>
            <a:ext cx="683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VOLTAMMETRIA E LE TECNICHE AMPEROMETRICHE (CAP 23 </a:t>
            </a:r>
            <a:r>
              <a:rPr lang="it-IT" b="1" dirty="0" err="1">
                <a:solidFill>
                  <a:srgbClr val="FF0000"/>
                </a:solidFill>
              </a:rPr>
              <a:t>Skoog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5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790972-4A5B-401E-9D03-9CA6090D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509"/>
            <a:ext cx="11809865" cy="48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490942-605A-4465-A610-E952AE9B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8" y="352937"/>
            <a:ext cx="11517557" cy="61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7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A621D2-E460-4F22-8341-764063DC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97"/>
            <a:ext cx="11807930" cy="20759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0A9C11-03F6-4174-BD37-D57FE1491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09" y="2093376"/>
            <a:ext cx="9893911" cy="42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9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>
            <a:extLst>
              <a:ext uri="{FF2B5EF4-FFF2-40B4-BE49-F238E27FC236}">
                <a16:creationId xmlns:a16="http://schemas.microsoft.com/office/drawing/2014/main" id="{45FE8009-53C9-466A-9F17-DC07540B9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04814"/>
            <a:ext cx="89646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D5E8E72-0B64-450E-BC85-AC108E52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7" y="505081"/>
            <a:ext cx="11430126" cy="244345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5C72F4D-663C-471A-B5D6-1BF1B0131A48}"/>
              </a:ext>
            </a:extLst>
          </p:cNvPr>
          <p:cNvSpPr/>
          <p:nvPr/>
        </p:nvSpPr>
        <p:spPr>
          <a:xfrm>
            <a:off x="380937" y="2004164"/>
            <a:ext cx="11593945" cy="944373"/>
          </a:xfrm>
          <a:prstGeom prst="rect">
            <a:avLst/>
          </a:prstGeom>
          <a:solidFill>
            <a:schemeClr val="accent1">
              <a:alpha val="800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06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6A7398-FE83-4C76-B1B5-33871102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4" y="274613"/>
            <a:ext cx="10976244" cy="58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4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AF70322-BF84-48D7-A9E3-5DC2376B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3" y="241203"/>
            <a:ext cx="11817961" cy="4010546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6125E91A-A245-4955-B981-EE3BD3E00591}"/>
              </a:ext>
            </a:extLst>
          </p:cNvPr>
          <p:cNvGrpSpPr/>
          <p:nvPr/>
        </p:nvGrpSpPr>
        <p:grpSpPr>
          <a:xfrm>
            <a:off x="4534422" y="4045907"/>
            <a:ext cx="3920646" cy="2682657"/>
            <a:chOff x="2668044" y="4020855"/>
            <a:chExt cx="3427956" cy="2106460"/>
          </a:xfrm>
        </p:grpSpPr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79E9F5C2-4F2B-450B-A974-17601398B5A7}"/>
                </a:ext>
              </a:extLst>
            </p:cNvPr>
            <p:cNvCxnSpPr>
              <a:cxnSpLocks/>
            </p:cNvCxnSpPr>
            <p:nvPr/>
          </p:nvCxnSpPr>
          <p:spPr>
            <a:xfrm>
              <a:off x="2668044" y="5974915"/>
              <a:ext cx="34279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EC407CD1-DCBD-460A-A12E-388A15FB6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0444" y="4020855"/>
              <a:ext cx="0" cy="21064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EA33BE-1AF5-4775-B3BC-F89A302E0894}"/>
              </a:ext>
            </a:extLst>
          </p:cNvPr>
          <p:cNvSpPr txBox="1"/>
          <p:nvPr/>
        </p:nvSpPr>
        <p:spPr>
          <a:xfrm>
            <a:off x="4109895" y="406708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i(A)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60B995-ABA0-4D16-84ED-7C76B316B9CC}"/>
              </a:ext>
            </a:extLst>
          </p:cNvPr>
          <p:cNvSpPr txBox="1"/>
          <p:nvPr/>
        </p:nvSpPr>
        <p:spPr>
          <a:xfrm>
            <a:off x="7863656" y="653447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t(sec)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BDB8576-C1E2-4131-B93E-87431951849F}"/>
              </a:ext>
            </a:extLst>
          </p:cNvPr>
          <p:cNvGrpSpPr/>
          <p:nvPr/>
        </p:nvGrpSpPr>
        <p:grpSpPr>
          <a:xfrm>
            <a:off x="4795880" y="4622104"/>
            <a:ext cx="2687392" cy="1727707"/>
            <a:chOff x="4795880" y="4622104"/>
            <a:chExt cx="2131013" cy="172770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14320710-B3C7-4B10-8546-1FEF55EAE34B}"/>
                </a:ext>
              </a:extLst>
            </p:cNvPr>
            <p:cNvGrpSpPr/>
            <p:nvPr/>
          </p:nvGrpSpPr>
          <p:grpSpPr>
            <a:xfrm>
              <a:off x="4795880" y="4626645"/>
              <a:ext cx="339792" cy="1723166"/>
              <a:chOff x="2616880" y="4251749"/>
              <a:chExt cx="401893" cy="1009182"/>
            </a:xfrm>
          </p:grpSpPr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04959E2E-6790-4432-9351-3A2AC9282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880" y="5260931"/>
                <a:ext cx="4018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35777FF7-21A1-44DC-A94B-55652BF1BD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8773" y="4251749"/>
                <a:ext cx="0" cy="10091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37ADD44F-7383-4145-968B-B74743E781FF}"/>
                </a:ext>
              </a:extLst>
            </p:cNvPr>
            <p:cNvSpPr/>
            <p:nvPr/>
          </p:nvSpPr>
          <p:spPr>
            <a:xfrm>
              <a:off x="5135671" y="4622104"/>
              <a:ext cx="1791222" cy="1567059"/>
            </a:xfrm>
            <a:custGeom>
              <a:avLst/>
              <a:gdLst>
                <a:gd name="connsiteX0" fmla="*/ 0 w 1791222"/>
                <a:gd name="connsiteY0" fmla="*/ 0 h 1567059"/>
                <a:gd name="connsiteX1" fmla="*/ 112734 w 1791222"/>
                <a:gd name="connsiteY1" fmla="*/ 663880 h 1567059"/>
                <a:gd name="connsiteX2" fmla="*/ 313151 w 1791222"/>
                <a:gd name="connsiteY2" fmla="*/ 1152395 h 1567059"/>
                <a:gd name="connsiteX3" fmla="*/ 739036 w 1791222"/>
                <a:gd name="connsiteY3" fmla="*/ 1503123 h 1567059"/>
                <a:gd name="connsiteX4" fmla="*/ 1791222 w 1791222"/>
                <a:gd name="connsiteY4" fmla="*/ 1565754 h 156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222" h="1567059">
                  <a:moveTo>
                    <a:pt x="0" y="0"/>
                  </a:moveTo>
                  <a:cubicBezTo>
                    <a:pt x="30271" y="235907"/>
                    <a:pt x="60542" y="471814"/>
                    <a:pt x="112734" y="663880"/>
                  </a:cubicBezTo>
                  <a:cubicBezTo>
                    <a:pt x="164926" y="855946"/>
                    <a:pt x="208768" y="1012521"/>
                    <a:pt x="313151" y="1152395"/>
                  </a:cubicBezTo>
                  <a:cubicBezTo>
                    <a:pt x="417534" y="1292269"/>
                    <a:pt x="492691" y="1434230"/>
                    <a:pt x="739036" y="1503123"/>
                  </a:cubicBezTo>
                  <a:cubicBezTo>
                    <a:pt x="985381" y="1572016"/>
                    <a:pt x="1388301" y="1568885"/>
                    <a:pt x="1791222" y="15657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3B9C0E7-5130-4271-A763-4AC6E6991342}"/>
              </a:ext>
            </a:extLst>
          </p:cNvPr>
          <p:cNvCxnSpPr/>
          <p:nvPr/>
        </p:nvCxnSpPr>
        <p:spPr>
          <a:xfrm flipV="1">
            <a:off x="5235879" y="5022937"/>
            <a:ext cx="162839" cy="13268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FD41FB25-F5B3-4526-93BF-4A1BC880E797}"/>
              </a:ext>
            </a:extLst>
          </p:cNvPr>
          <p:cNvSpPr/>
          <p:nvPr/>
        </p:nvSpPr>
        <p:spPr>
          <a:xfrm>
            <a:off x="5395680" y="4854307"/>
            <a:ext cx="1719104" cy="466197"/>
          </a:xfrm>
          <a:custGeom>
            <a:avLst/>
            <a:gdLst>
              <a:gd name="connsiteX0" fmla="*/ 3038 w 1719104"/>
              <a:gd name="connsiteY0" fmla="*/ 206208 h 466197"/>
              <a:gd name="connsiteX1" fmla="*/ 90720 w 1719104"/>
              <a:gd name="connsiteY1" fmla="*/ 5792 h 466197"/>
              <a:gd name="connsiteX2" fmla="*/ 604287 w 1719104"/>
              <a:gd name="connsiteY2" fmla="*/ 406625 h 466197"/>
              <a:gd name="connsiteX3" fmla="*/ 1719104 w 1719104"/>
              <a:gd name="connsiteY3" fmla="*/ 456729 h 4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104" h="466197">
                <a:moveTo>
                  <a:pt x="3038" y="206208"/>
                </a:moveTo>
                <a:cubicBezTo>
                  <a:pt x="-3225" y="89298"/>
                  <a:pt x="-9488" y="-27611"/>
                  <a:pt x="90720" y="5792"/>
                </a:cubicBezTo>
                <a:cubicBezTo>
                  <a:pt x="190928" y="39195"/>
                  <a:pt x="332890" y="331469"/>
                  <a:pt x="604287" y="406625"/>
                </a:cubicBezTo>
                <a:cubicBezTo>
                  <a:pt x="875684" y="481781"/>
                  <a:pt x="1297394" y="469255"/>
                  <a:pt x="1719104" y="45672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E863523-D10A-4354-8FA2-620CE9DF97E0}"/>
              </a:ext>
            </a:extLst>
          </p:cNvPr>
          <p:cNvSpPr txBox="1"/>
          <p:nvPr/>
        </p:nvSpPr>
        <p:spPr>
          <a:xfrm>
            <a:off x="7614748" y="5950776"/>
            <a:ext cx="19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Corrente capacitiva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219608D-E48C-4F2D-9201-E2AC14E8FF84}"/>
              </a:ext>
            </a:extLst>
          </p:cNvPr>
          <p:cNvSpPr txBox="1"/>
          <p:nvPr/>
        </p:nvSpPr>
        <p:spPr>
          <a:xfrm>
            <a:off x="7603298" y="5065118"/>
            <a:ext cx="18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Corrente faradica</a:t>
            </a:r>
          </a:p>
        </p:txBody>
      </p:sp>
    </p:spTree>
    <p:extLst>
      <p:ext uri="{BB962C8B-B14F-4D97-AF65-F5344CB8AC3E}">
        <p14:creationId xmlns:p14="http://schemas.microsoft.com/office/powerpoint/2010/main" val="136695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1C4FBD-8A57-45D6-A3D2-F20A2514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7" y="581025"/>
            <a:ext cx="10275644" cy="46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4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CDB15D-B021-40AD-B4D5-80721019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" y="317768"/>
            <a:ext cx="11192517" cy="46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3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A06D12-6402-4480-B140-68C27446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3" y="662499"/>
            <a:ext cx="10944773" cy="51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C2199C-3F34-47EC-A019-B0F3A1F2B531}"/>
              </a:ext>
            </a:extLst>
          </p:cNvPr>
          <p:cNvSpPr txBox="1"/>
          <p:nvPr/>
        </p:nvSpPr>
        <p:spPr>
          <a:xfrm>
            <a:off x="583096" y="450574"/>
            <a:ext cx="23146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Fenomeni Faradici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8B5C3F-4ADB-4D03-A8BA-48845564955B}"/>
              </a:ext>
            </a:extLst>
          </p:cNvPr>
          <p:cNvSpPr txBox="1"/>
          <p:nvPr/>
        </p:nvSpPr>
        <p:spPr>
          <a:xfrm>
            <a:off x="622852" y="1484243"/>
            <a:ext cx="89054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cella elettrochimica utile per seguire processi di trasferimento elettronico è formata 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di riferimento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di lavoro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ausiliario (che può essere presente o no)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soluzione contenente un elettrolita detto di supporto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All’interfaccia elettrodo/soluzione, se elettrodo è opportunamente polarizzato (cioè ha una carica sufficiente), avviene il passaggio di elettroni che può essere: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superficie elettrodica al specie in soluzione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specie in soluzione a superficie elettrodica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passaggio di elettroni per unità di tempo è la corrente prodotta dalla reazione redox ed è governata dalla legge di Faraday</a:t>
            </a:r>
          </a:p>
        </p:txBody>
      </p:sp>
    </p:spTree>
    <p:extLst>
      <p:ext uri="{BB962C8B-B14F-4D97-AF65-F5344CB8AC3E}">
        <p14:creationId xmlns:p14="http://schemas.microsoft.com/office/powerpoint/2010/main" val="172660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DFEFE0-F4AF-4471-95D2-D46BFFC2043D}"/>
              </a:ext>
            </a:extLst>
          </p:cNvPr>
          <p:cNvSpPr txBox="1"/>
          <p:nvPr/>
        </p:nvSpPr>
        <p:spPr>
          <a:xfrm>
            <a:off x="321565" y="-95407"/>
            <a:ext cx="3046476" cy="160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Amperometria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(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Potenziale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costante</a:t>
            </a:r>
            <a:r>
              <a:rPr lang="en-US" sz="24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C11866-E80F-42B6-A9AE-A328402ECD24}"/>
              </a:ext>
            </a:extLst>
          </p:cNvPr>
          <p:cNvSpPr txBox="1"/>
          <p:nvPr/>
        </p:nvSpPr>
        <p:spPr>
          <a:xfrm>
            <a:off x="3114318" y="235475"/>
            <a:ext cx="4813300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Applicazione</a:t>
            </a:r>
            <a:r>
              <a:rPr lang="en-US" sz="1600" b="1" dirty="0"/>
              <a:t> di un </a:t>
            </a:r>
            <a:r>
              <a:rPr lang="en-US" sz="1600" b="1" dirty="0" err="1"/>
              <a:t>potenziale</a:t>
            </a:r>
            <a:r>
              <a:rPr lang="en-US" sz="1600" b="1" dirty="0"/>
              <a:t> </a:t>
            </a:r>
            <a:r>
              <a:rPr lang="en-US" sz="1600" b="1" dirty="0" err="1"/>
              <a:t>costante</a:t>
            </a:r>
            <a:r>
              <a:rPr lang="en-US" sz="1600" b="1" dirty="0"/>
              <a:t> </a:t>
            </a:r>
            <a:r>
              <a:rPr lang="en-US" sz="1600" b="1" dirty="0" err="1"/>
              <a:t>nel</a:t>
            </a:r>
            <a:r>
              <a:rPr lang="en-US" sz="1600" b="1" dirty="0"/>
              <a:t> tempo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Corrente</a:t>
            </a:r>
            <a:r>
              <a:rPr lang="en-US" sz="1600" b="1" dirty="0"/>
              <a:t> </a:t>
            </a:r>
            <a:r>
              <a:rPr lang="en-US" sz="1600" b="1" dirty="0" err="1"/>
              <a:t>prodotta</a:t>
            </a:r>
            <a:r>
              <a:rPr lang="en-US" sz="1600" b="1" dirty="0"/>
              <a:t> </a:t>
            </a:r>
            <a:r>
              <a:rPr lang="en-US" sz="1600" b="1" dirty="0" err="1"/>
              <a:t>all’elettrodo</a:t>
            </a:r>
            <a:r>
              <a:rPr lang="en-US" sz="1600" b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Forma </a:t>
            </a:r>
            <a:r>
              <a:rPr lang="en-US" sz="1600" b="1" dirty="0" err="1"/>
              <a:t>della</a:t>
            </a:r>
            <a:r>
              <a:rPr lang="en-US" sz="1600" b="1" dirty="0"/>
              <a:t> </a:t>
            </a:r>
            <a:r>
              <a:rPr lang="en-US" sz="1600" b="1" dirty="0" err="1"/>
              <a:t>corrente</a:t>
            </a:r>
            <a:endParaRPr lang="en-US" sz="1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43DD7B4-60C7-4220-8012-B489C870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6" y="2613520"/>
            <a:ext cx="2232984" cy="3690883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F8D6456-7DD0-4605-8041-7E9ED6F2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52" y="2613520"/>
            <a:ext cx="5593226" cy="343398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3029AF-B90B-4B8C-8929-33662C2FD1AA}"/>
              </a:ext>
            </a:extLst>
          </p:cNvPr>
          <p:cNvSpPr txBox="1"/>
          <p:nvPr/>
        </p:nvSpPr>
        <p:spPr>
          <a:xfrm>
            <a:off x="8204922" y="197946"/>
            <a:ext cx="3663396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Meccanismi</a:t>
            </a:r>
            <a:r>
              <a:rPr lang="en-US" sz="1600" b="1" dirty="0"/>
              <a:t> di </a:t>
            </a:r>
            <a:r>
              <a:rPr lang="en-US" sz="1600" b="1" dirty="0" err="1"/>
              <a:t>trasporto</a:t>
            </a:r>
            <a:r>
              <a:rPr lang="en-US" sz="1600" b="1" dirty="0"/>
              <a:t> di </a:t>
            </a:r>
            <a:r>
              <a:rPr lang="en-US" sz="1600" b="1" dirty="0" err="1"/>
              <a:t>massa</a:t>
            </a:r>
            <a:endParaRPr lang="en-US" sz="1600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Come cambia la </a:t>
            </a:r>
            <a:r>
              <a:rPr lang="en-US" sz="1600" b="1" dirty="0" err="1"/>
              <a:t>curva</a:t>
            </a:r>
            <a:r>
              <a:rPr lang="en-US" sz="1600" b="1" dirty="0"/>
              <a:t> </a:t>
            </a:r>
            <a:r>
              <a:rPr lang="en-US" sz="1600" b="1" dirty="0" err="1"/>
              <a:t>della</a:t>
            </a:r>
            <a:r>
              <a:rPr lang="en-US" sz="1600" b="1" dirty="0"/>
              <a:t> </a:t>
            </a:r>
            <a:r>
              <a:rPr lang="en-US" sz="1600" b="1" dirty="0" err="1"/>
              <a:t>corrente</a:t>
            </a:r>
            <a:r>
              <a:rPr lang="en-US" sz="1600" b="1" dirty="0"/>
              <a:t> se agito la </a:t>
            </a:r>
            <a:r>
              <a:rPr lang="en-US" sz="1600" b="1" dirty="0" err="1"/>
              <a:t>soluzione</a:t>
            </a:r>
            <a:endParaRPr lang="en-US" sz="16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801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90EA58-377F-4C68-9C26-66FD4A16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5" y="1286216"/>
            <a:ext cx="8276190" cy="40666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6F5B4C-D870-4378-B7E7-6C0B31D2A1FC}"/>
              </a:ext>
            </a:extLst>
          </p:cNvPr>
          <p:cNvSpPr txBox="1"/>
          <p:nvPr/>
        </p:nvSpPr>
        <p:spPr>
          <a:xfrm>
            <a:off x="914401" y="372892"/>
            <a:ext cx="502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Segnali di eccitazione in voltammetria</a:t>
            </a:r>
          </a:p>
        </p:txBody>
      </p:sp>
    </p:spTree>
    <p:extLst>
      <p:ext uri="{BB962C8B-B14F-4D97-AF65-F5344CB8AC3E}">
        <p14:creationId xmlns:p14="http://schemas.microsoft.com/office/powerpoint/2010/main" val="196972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D5A3EE0-69BD-4AEB-B904-DB8C9EE8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46" y="1151600"/>
            <a:ext cx="4282654" cy="41971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516A1A-C684-4C05-A1CB-B940A41368C9}"/>
              </a:ext>
            </a:extLst>
          </p:cNvPr>
          <p:cNvSpPr txBox="1"/>
          <p:nvPr/>
        </p:nvSpPr>
        <p:spPr>
          <a:xfrm>
            <a:off x="141976" y="872837"/>
            <a:ext cx="84789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/>
              <a:t>Facendo una scansione lineare di potenziale lenta (pochi </a:t>
            </a:r>
            <a:r>
              <a:rPr lang="it-IT" sz="2300" dirty="0" err="1"/>
              <a:t>mV</a:t>
            </a:r>
            <a:r>
              <a:rPr lang="it-IT" sz="2300" dirty="0"/>
              <a:t>/sec) si ottiene un </a:t>
            </a:r>
            <a:r>
              <a:rPr lang="it-IT" sz="2300" dirty="0" err="1"/>
              <a:t>voltammogramma</a:t>
            </a:r>
            <a:r>
              <a:rPr lang="it-IT" sz="2300" dirty="0"/>
              <a:t> di forma sigmoidale.</a:t>
            </a:r>
          </a:p>
          <a:p>
            <a:endParaRPr lang="it-IT" sz="2300" dirty="0"/>
          </a:p>
          <a:p>
            <a:r>
              <a:rPr lang="it-IT" sz="2300" dirty="0"/>
              <a:t>Corrente limite: all’aumentare del potenziale non ho ulteriore aumento di corrente.</a:t>
            </a:r>
          </a:p>
          <a:p>
            <a:endParaRPr lang="it-IT" sz="2300" dirty="0"/>
          </a:p>
          <a:p>
            <a:r>
              <a:rPr lang="it-IT" sz="2300" dirty="0"/>
              <a:t>Potenziale di semionda: il potenziale a cui ho i=</a:t>
            </a:r>
            <a:r>
              <a:rPr lang="it-IT" sz="2300" dirty="0" err="1"/>
              <a:t>i</a:t>
            </a:r>
            <a:r>
              <a:rPr lang="it-IT" sz="2300" baseline="-25000" dirty="0" err="1"/>
              <a:t>lim</a:t>
            </a:r>
            <a:r>
              <a:rPr lang="it-IT" sz="2300" dirty="0"/>
              <a:t>/2</a:t>
            </a:r>
          </a:p>
          <a:p>
            <a:endParaRPr lang="it-IT" sz="2300" dirty="0"/>
          </a:p>
          <a:p>
            <a:r>
              <a:rPr lang="it-IT" sz="2300" dirty="0"/>
              <a:t>Il potenziale di semionda ha valore qualitativo ed è costante per ogni sostanza redox nelle condizioni sperimentali applicate.</a:t>
            </a:r>
          </a:p>
          <a:p>
            <a:endParaRPr lang="it-IT" sz="2300" dirty="0"/>
          </a:p>
          <a:p>
            <a:endParaRPr lang="it-IT" sz="2300" dirty="0"/>
          </a:p>
          <a:p>
            <a:endParaRPr lang="it-IT" sz="2300" dirty="0"/>
          </a:p>
          <a:p>
            <a:r>
              <a:rPr lang="it-IT" sz="2300" dirty="0"/>
              <a:t>TALI MISURE DEVONO ESSERE FATTE IN CONDIZIONI </a:t>
            </a:r>
            <a:r>
              <a:rPr lang="it-IT" sz="2300" b="1" u="sng" dirty="0"/>
              <a:t>IDRODINAMICHE</a:t>
            </a:r>
            <a:endParaRPr lang="it-IT" sz="2300" u="sng" dirty="0"/>
          </a:p>
          <a:p>
            <a:endParaRPr lang="it-IT" sz="2300" dirty="0"/>
          </a:p>
          <a:p>
            <a:endParaRPr lang="it-IT" sz="23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388B69-4F85-44AE-8F9D-66EEF7B338DC}"/>
              </a:ext>
            </a:extLst>
          </p:cNvPr>
          <p:cNvSpPr txBox="1"/>
          <p:nvPr/>
        </p:nvSpPr>
        <p:spPr>
          <a:xfrm>
            <a:off x="789710" y="152400"/>
            <a:ext cx="28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CORRENTE LIMITE</a:t>
            </a:r>
          </a:p>
        </p:txBody>
      </p:sp>
    </p:spTree>
    <p:extLst>
      <p:ext uri="{BB962C8B-B14F-4D97-AF65-F5344CB8AC3E}">
        <p14:creationId xmlns:p14="http://schemas.microsoft.com/office/powerpoint/2010/main" val="270585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7BAD4A-63FD-4179-8A5D-05D6698D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" y="1995738"/>
            <a:ext cx="3543843" cy="41126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BF1EB7-A171-4E8E-9484-325FEB50AB81}"/>
              </a:ext>
            </a:extLst>
          </p:cNvPr>
          <p:cNvSpPr txBox="1"/>
          <p:nvPr/>
        </p:nvSpPr>
        <p:spPr>
          <a:xfrm>
            <a:off x="446808" y="270164"/>
            <a:ext cx="585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Voltammetria idrodinamica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81BBB1-B800-4F14-A4BC-6DFCCC62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10" y="4220278"/>
            <a:ext cx="2709051" cy="20081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F72F28D-5D90-488B-9667-154180EB2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73" y="2464969"/>
            <a:ext cx="4267200" cy="13144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4158084-BB1E-4969-85FC-5A1B620AB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363" y="2816053"/>
            <a:ext cx="3648207" cy="341233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8A2EFD-BBBE-46E6-8DCE-B9BF5354F39F}"/>
              </a:ext>
            </a:extLst>
          </p:cNvPr>
          <p:cNvSpPr txBox="1"/>
          <p:nvPr/>
        </p:nvSpPr>
        <p:spPr>
          <a:xfrm>
            <a:off x="163016" y="1290622"/>
            <a:ext cx="392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in agitazione elettrodo statico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50E9DA-F50B-442D-8EBF-11E841FFF090}"/>
              </a:ext>
            </a:extLst>
          </p:cNvPr>
          <p:cNvSpPr txBox="1"/>
          <p:nvPr/>
        </p:nvSpPr>
        <p:spPr>
          <a:xfrm>
            <a:off x="3787273" y="1811072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in flusso elettrodo statico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E1F7B6-2365-45A8-9571-50317E5087D0}"/>
              </a:ext>
            </a:extLst>
          </p:cNvPr>
          <p:cNvSpPr txBox="1"/>
          <p:nvPr/>
        </p:nvSpPr>
        <p:spPr>
          <a:xfrm>
            <a:off x="8300363" y="1290622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statica elettrodo rotante</a:t>
            </a:r>
          </a:p>
        </p:txBody>
      </p:sp>
    </p:spTree>
    <p:extLst>
      <p:ext uri="{BB962C8B-B14F-4D97-AF65-F5344CB8AC3E}">
        <p14:creationId xmlns:p14="http://schemas.microsoft.com/office/powerpoint/2010/main" val="379977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9986DA7-D2C8-41CF-A6C6-FEE0578BD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7" y="1124295"/>
            <a:ext cx="6961905" cy="55238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A8457B-DAF8-449A-8DE4-29F0E0E62590}"/>
              </a:ext>
            </a:extLst>
          </p:cNvPr>
          <p:cNvSpPr txBox="1"/>
          <p:nvPr/>
        </p:nvSpPr>
        <p:spPr>
          <a:xfrm>
            <a:off x="685800" y="209896"/>
            <a:ext cx="71255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900" b="1" dirty="0"/>
              <a:t>Profili di flusso in voltammetria idrodinamica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F785CA44-0573-40F7-BDC3-CEAB243C88B7}"/>
              </a:ext>
            </a:extLst>
          </p:cNvPr>
          <p:cNvSpPr/>
          <p:nvPr/>
        </p:nvSpPr>
        <p:spPr>
          <a:xfrm>
            <a:off x="7620000" y="2428588"/>
            <a:ext cx="59436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F669A4-E821-463F-83EC-5FF50DC5AE11}"/>
              </a:ext>
            </a:extLst>
          </p:cNvPr>
          <p:cNvSpPr txBox="1"/>
          <p:nvPr/>
        </p:nvSpPr>
        <p:spPr>
          <a:xfrm>
            <a:off x="8384509" y="1951534"/>
            <a:ext cx="3451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La velocità è praticamente =0; e qui si creano i gradienti di concentrazione tra strato esterno e strato interno (a contatto con la superficie dell’elettrodo)</a:t>
            </a:r>
          </a:p>
        </p:txBody>
      </p:sp>
    </p:spTree>
    <p:extLst>
      <p:ext uri="{BB962C8B-B14F-4D97-AF65-F5344CB8AC3E}">
        <p14:creationId xmlns:p14="http://schemas.microsoft.com/office/powerpoint/2010/main" val="162070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496215-860E-40C6-8D08-AFA20122D810}"/>
              </a:ext>
            </a:extLst>
          </p:cNvPr>
          <p:cNvSpPr txBox="1"/>
          <p:nvPr/>
        </p:nvSpPr>
        <p:spPr>
          <a:xfrm>
            <a:off x="5645602" y="314714"/>
            <a:ext cx="61494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/>
              <a:t>Profili di concentrazione all’interfaccia elettrodo/soluzione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A9C2C8-B898-4311-871F-8C3DACCAE205}"/>
              </a:ext>
            </a:extLst>
          </p:cNvPr>
          <p:cNvSpPr txBox="1"/>
          <p:nvPr/>
        </p:nvSpPr>
        <p:spPr>
          <a:xfrm>
            <a:off x="4896171" y="1680106"/>
            <a:ext cx="677647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900" b="1" dirty="0" err="1">
                <a:solidFill>
                  <a:srgbClr val="FF0000"/>
                </a:solidFill>
              </a:rPr>
              <a:t>A+ne</a:t>
            </a:r>
            <a:r>
              <a:rPr lang="it-IT" sz="2900" b="1" baseline="30000" dirty="0">
                <a:solidFill>
                  <a:srgbClr val="FF0000"/>
                </a:solidFill>
              </a:rPr>
              <a:t>-</a:t>
            </a:r>
            <a:r>
              <a:rPr lang="it-IT" sz="2900" b="1" dirty="0">
                <a:solidFill>
                  <a:srgbClr val="FF0000"/>
                </a:solidFill>
              </a:rPr>
              <a:t> 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 P</a:t>
            </a:r>
          </a:p>
          <a:p>
            <a:endParaRPr lang="it-IT" sz="29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X, Y e Z sono tre diversi valori di potenziale</a:t>
            </a:r>
            <a:endParaRPr lang="it-IT" sz="2900" b="1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6D87C66-598A-495C-9B0A-8ACD21723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14"/>
            <a:ext cx="4733333" cy="62285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43CF019-3393-46E2-A08B-FC40F0572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3355284"/>
            <a:ext cx="4376409" cy="3502716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05420D0B-319A-46B0-8514-594BB1CDE635}"/>
              </a:ext>
            </a:extLst>
          </p:cNvPr>
          <p:cNvSpPr/>
          <p:nvPr/>
        </p:nvSpPr>
        <p:spPr>
          <a:xfrm>
            <a:off x="1132851" y="5597279"/>
            <a:ext cx="472440" cy="380507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34704E7-BBCC-483A-97E6-1EF2769831AD}"/>
              </a:ext>
            </a:extLst>
          </p:cNvPr>
          <p:cNvSpPr/>
          <p:nvPr/>
        </p:nvSpPr>
        <p:spPr>
          <a:xfrm>
            <a:off x="8436604" y="5216772"/>
            <a:ext cx="472440" cy="380507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FF72A07-B4DA-4FE4-A283-F1892359DBD2}"/>
              </a:ext>
            </a:extLst>
          </p:cNvPr>
          <p:cNvSpPr/>
          <p:nvPr/>
        </p:nvSpPr>
        <p:spPr>
          <a:xfrm>
            <a:off x="1181700" y="1432598"/>
            <a:ext cx="472440" cy="380507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51367FC-F048-4BDF-822A-55372F984734}"/>
              </a:ext>
            </a:extLst>
          </p:cNvPr>
          <p:cNvSpPr/>
          <p:nvPr/>
        </p:nvSpPr>
        <p:spPr>
          <a:xfrm>
            <a:off x="1173642" y="1813105"/>
            <a:ext cx="472440" cy="380507"/>
          </a:xfrm>
          <a:prstGeom prst="ellipse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7F73CAC-3310-4ADE-ADE4-3935C85618A2}"/>
              </a:ext>
            </a:extLst>
          </p:cNvPr>
          <p:cNvSpPr/>
          <p:nvPr/>
        </p:nvSpPr>
        <p:spPr>
          <a:xfrm>
            <a:off x="8424055" y="4768680"/>
            <a:ext cx="472440" cy="380507"/>
          </a:xfrm>
          <a:prstGeom prst="ellipse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73AA13C-F3FB-46EA-ACAC-FEB86E72B078}"/>
              </a:ext>
            </a:extLst>
          </p:cNvPr>
          <p:cNvSpPr/>
          <p:nvPr/>
        </p:nvSpPr>
        <p:spPr>
          <a:xfrm>
            <a:off x="1132851" y="5335024"/>
            <a:ext cx="472440" cy="380507"/>
          </a:xfrm>
          <a:prstGeom prst="ellipse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BD87B2E-3FC7-45D4-9C5E-3B3743816FB3}"/>
              </a:ext>
            </a:extLst>
          </p:cNvPr>
          <p:cNvSpPr/>
          <p:nvPr/>
        </p:nvSpPr>
        <p:spPr>
          <a:xfrm>
            <a:off x="8909044" y="3905521"/>
            <a:ext cx="472440" cy="380507"/>
          </a:xfrm>
          <a:prstGeom prst="ellipse">
            <a:avLst/>
          </a:prstGeom>
          <a:solidFill>
            <a:srgbClr val="FF0000">
              <a:alpha val="0"/>
            </a:srgbClr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DAB80D5-FAC5-423B-BD50-128BC539AA01}"/>
              </a:ext>
            </a:extLst>
          </p:cNvPr>
          <p:cNvSpPr/>
          <p:nvPr/>
        </p:nvSpPr>
        <p:spPr>
          <a:xfrm>
            <a:off x="1172426" y="4882515"/>
            <a:ext cx="472440" cy="380507"/>
          </a:xfrm>
          <a:prstGeom prst="ellipse">
            <a:avLst/>
          </a:prstGeom>
          <a:solidFill>
            <a:srgbClr val="FF0000">
              <a:alpha val="0"/>
            </a:srgbClr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0AF92B14-80FE-4DFB-A800-B1C5BA6713BA}"/>
              </a:ext>
            </a:extLst>
          </p:cNvPr>
          <p:cNvSpPr/>
          <p:nvPr/>
        </p:nvSpPr>
        <p:spPr>
          <a:xfrm>
            <a:off x="1181700" y="2193612"/>
            <a:ext cx="472440" cy="380507"/>
          </a:xfrm>
          <a:prstGeom prst="ellipse">
            <a:avLst/>
          </a:prstGeom>
          <a:solidFill>
            <a:srgbClr val="FF0000">
              <a:alpha val="0"/>
            </a:srgbClr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5721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D2144F-0788-4BE0-BDC6-5330A559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0" y="108434"/>
            <a:ext cx="10301244" cy="201578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1D64BD8-5106-46DA-9E4F-A13BF38D6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27" y="2124217"/>
            <a:ext cx="10028020" cy="46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34B2C38-321A-4B64-8F2B-C06E3D8F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48" y="371569"/>
            <a:ext cx="10835567" cy="58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82E56B-F112-41FF-BF39-8087B4CA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39" y="112322"/>
            <a:ext cx="9659522" cy="2028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661129D-4795-47F3-84E6-27AE6266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5" y="2140822"/>
            <a:ext cx="10565936" cy="45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4CDB738-79CC-462C-B10A-7D6B7E2C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98" y="256882"/>
            <a:ext cx="10106081" cy="23175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59668B-8DB2-4FCF-8F89-F873C8F8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37" y="2746717"/>
            <a:ext cx="4593248" cy="37368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7AE926D-3B08-4073-9D82-830F7635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420" y="2574387"/>
            <a:ext cx="5040411" cy="39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8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324DFE7-5770-4542-ADFC-EDD53CC4CDC7}"/>
              </a:ext>
            </a:extLst>
          </p:cNvPr>
          <p:cNvSpPr/>
          <p:nvPr/>
        </p:nvSpPr>
        <p:spPr>
          <a:xfrm>
            <a:off x="1808921" y="0"/>
            <a:ext cx="8792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passaggio di elettroni per unità di tempo è la corrente prodotta dalla reazione redox ed è governata dalla legge di Faraday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A75E9E-FFEC-410A-80BF-0085D3EA6961}"/>
              </a:ext>
            </a:extLst>
          </p:cNvPr>
          <p:cNvSpPr txBox="1"/>
          <p:nvPr/>
        </p:nvSpPr>
        <p:spPr>
          <a:xfrm>
            <a:off x="3021496" y="2816469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F=9,64x10</a:t>
            </a:r>
            <a:r>
              <a:rPr kumimoji="0" lang="it-IT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mol</a:t>
            </a:r>
            <a:r>
              <a:rPr kumimoji="0" lang="it-IT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61BD74-2479-46BD-B929-317DC383498C}"/>
              </a:ext>
            </a:extLst>
          </p:cNvPr>
          <p:cNvSpPr txBox="1"/>
          <p:nvPr/>
        </p:nvSpPr>
        <p:spPr>
          <a:xfrm>
            <a:off x="1007165" y="4611757"/>
            <a:ext cx="11012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Cosa rappresenta q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cio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è la quantità di carica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rappresenta la quantità di carica, cioè la quantità di elettroni trasferiti nel tempo per avere il completamento della reazione redox.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E6E56D-D34D-4088-B041-BEA788C983E2}"/>
              </a:ext>
            </a:extLst>
          </p:cNvPr>
          <p:cNvSpPr txBox="1"/>
          <p:nvPr/>
        </p:nvSpPr>
        <p:spPr>
          <a:xfrm>
            <a:off x="689113" y="1216031"/>
            <a:ext cx="8613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numero di moli </a:t>
            </a:r>
            <a:r>
              <a:rPr lang="it-IT" sz="2400" i="1" dirty="0"/>
              <a:t>m</a:t>
            </a:r>
            <a:r>
              <a:rPr lang="it-IT" sz="2400" dirty="0"/>
              <a:t>, prodotte o consumate durante un processo redox alla superficie di un elettrodo è proporzionale alla quantità di carica, </a:t>
            </a:r>
            <a:r>
              <a:rPr lang="it-IT" sz="2400" i="1" dirty="0"/>
              <a:t>q</a:t>
            </a:r>
            <a:r>
              <a:rPr lang="it-IT" sz="2400" dirty="0"/>
              <a:t>,  che passa attraverso l’elettrodo .</a:t>
            </a:r>
          </a:p>
          <a:p>
            <a:endParaRPr lang="it-IT" sz="2400" dirty="0"/>
          </a:p>
          <a:p>
            <a:r>
              <a:rPr lang="it-IT" sz="2800" i="1" dirty="0"/>
              <a:t>q</a:t>
            </a:r>
            <a:r>
              <a:rPr lang="it-IT" sz="2800" dirty="0"/>
              <a:t>= </a:t>
            </a:r>
            <a:r>
              <a:rPr lang="it-IT" sz="2800" i="1" dirty="0" err="1"/>
              <a:t>n</a:t>
            </a:r>
            <a:r>
              <a:rPr lang="it-IT" sz="1400" dirty="0" err="1"/>
              <a:t>x</a:t>
            </a:r>
            <a:r>
              <a:rPr lang="it-IT" sz="2800" dirty="0" err="1"/>
              <a:t>F</a:t>
            </a:r>
            <a:r>
              <a:rPr lang="it-IT" sz="1400" dirty="0" err="1"/>
              <a:t>x</a:t>
            </a:r>
            <a:r>
              <a:rPr lang="it-IT" sz="2800" i="1" dirty="0" err="1"/>
              <a:t>m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dirty="0"/>
              <a:t>Dove n è il numero di elettroni scambiati nel processo redox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621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quasi reversible cyclic voltammetry">
            <a:extLst>
              <a:ext uri="{FF2B5EF4-FFF2-40B4-BE49-F238E27FC236}">
                <a16:creationId xmlns:a16="http://schemas.microsoft.com/office/drawing/2014/main" id="{E6742E83-0385-413D-A66E-92911DCA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52" y="1463817"/>
            <a:ext cx="5727895" cy="51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89C48A-DF2A-4DD8-8FD7-B39C177D316F}"/>
              </a:ext>
            </a:extLst>
          </p:cNvPr>
          <p:cNvSpPr txBox="1"/>
          <p:nvPr/>
        </p:nvSpPr>
        <p:spPr>
          <a:xfrm>
            <a:off x="3981157" y="239077"/>
            <a:ext cx="45776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/>
              <a:t>Tipi di </a:t>
            </a:r>
            <a:r>
              <a:rPr lang="it-IT" sz="2600" b="1" dirty="0" err="1"/>
              <a:t>voltammogramma</a:t>
            </a:r>
            <a:r>
              <a:rPr lang="it-IT" sz="2600" b="1" dirty="0"/>
              <a:t> ciclico</a:t>
            </a:r>
          </a:p>
        </p:txBody>
      </p:sp>
    </p:spTree>
    <p:extLst>
      <p:ext uri="{BB962C8B-B14F-4D97-AF65-F5344CB8AC3E}">
        <p14:creationId xmlns:p14="http://schemas.microsoft.com/office/powerpoint/2010/main" val="328449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1259E5-B068-43A9-B448-8D2C5822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69" y="10548"/>
            <a:ext cx="10368934" cy="26518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1E79BD-8774-4E48-A5C4-19091978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37" y="2662373"/>
            <a:ext cx="9948725" cy="40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6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ED1F18-9849-4704-B10A-E64446E3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77" y="146099"/>
            <a:ext cx="10320704" cy="197567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F14393C-CCBE-4B80-AA3D-A95EEB4CE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92" y="2933947"/>
            <a:ext cx="9949016" cy="22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9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DF658C2-2D6B-46AB-B515-8AFA95DB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44" y="-42204"/>
            <a:ext cx="9562836" cy="416403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D84061-1255-4376-9F21-F27F8F03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44" y="4629883"/>
            <a:ext cx="10614193" cy="8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7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246EDB-AE0F-44A9-928E-DAF78A1197CB}"/>
              </a:ext>
            </a:extLst>
          </p:cNvPr>
          <p:cNvSpPr txBox="1"/>
          <p:nvPr/>
        </p:nvSpPr>
        <p:spPr>
          <a:xfrm>
            <a:off x="821516" y="640263"/>
            <a:ext cx="4911826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</a:rPr>
              <a:t>Esempio di misura amperometrica in campo alimentare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64BE8C-0DCF-4451-A3D0-E4A5B0A9980A}"/>
              </a:ext>
            </a:extLst>
          </p:cNvPr>
          <p:cNvSpPr txBox="1"/>
          <p:nvPr/>
        </p:nvSpPr>
        <p:spPr>
          <a:xfrm>
            <a:off x="821515" y="2121762"/>
            <a:ext cx="4911827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The glassy carbon electrode (GCE) modified with Mo(CN)84−-incorporated-poly(4-vinylpyridine) (PVP/Mo(CN)84−), which has been recently shown to possess several attractive attributes as an efficient electrocatalytic electrode for l-ascorbic acid oxidation and its estimation, is used for l-ascorbic acid estimation directly in orange fruit juice and </a:t>
            </a:r>
            <a:r>
              <a:rPr lang="en-US" sz="1900" dirty="0" err="1"/>
              <a:t>Celin</a:t>
            </a:r>
            <a:r>
              <a:rPr lang="en-US" sz="1900" dirty="0"/>
              <a:t> tablet in a 0.1 M H2SO4 acid solution without any special treatment.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Constant potential amperometry at </a:t>
            </a:r>
            <a:r>
              <a:rPr lang="en-US" sz="1900" b="1" dirty="0"/>
              <a:t>+570 mV </a:t>
            </a:r>
            <a:r>
              <a:rPr lang="en-US" sz="1900" dirty="0"/>
              <a:t>(saturated calomel electrode, SCE) in stirred solutions is used for this purpose.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8B4F3-C8BB-4F27-9748-99C20CBB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342" y="114548"/>
            <a:ext cx="3091611" cy="28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0DB20A-8218-483B-9218-6B2CB1757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37" b="3"/>
          <a:stretch/>
        </p:blipFill>
        <p:spPr>
          <a:xfrm>
            <a:off x="9260749" y="71480"/>
            <a:ext cx="2667855" cy="28980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8FC9FF-6773-4AED-B0B2-D9862B52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980" y="2999546"/>
            <a:ext cx="3335102" cy="321837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AFA3FA-F2EA-420D-A3B9-C69E37ADCF03}"/>
              </a:ext>
            </a:extLst>
          </p:cNvPr>
          <p:cNvSpPr txBox="1"/>
          <p:nvPr/>
        </p:nvSpPr>
        <p:spPr>
          <a:xfrm>
            <a:off x="263417" y="6247911"/>
            <a:ext cx="113385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200" dirty="0"/>
              <a:t>Direct </a:t>
            </a:r>
            <a:r>
              <a:rPr lang="it-IT" sz="1200" dirty="0" err="1"/>
              <a:t>amperometric</a:t>
            </a:r>
            <a:r>
              <a:rPr lang="it-IT" sz="1200" dirty="0"/>
              <a:t> </a:t>
            </a:r>
            <a:r>
              <a:rPr lang="it-IT" sz="1200" dirty="0" err="1"/>
              <a:t>determination</a:t>
            </a:r>
            <a:r>
              <a:rPr lang="it-IT" sz="1200" dirty="0"/>
              <a:t> of l-</a:t>
            </a:r>
            <a:r>
              <a:rPr lang="it-IT" sz="1200" dirty="0" err="1"/>
              <a:t>ascorbic</a:t>
            </a:r>
            <a:r>
              <a:rPr lang="it-IT" sz="1200" dirty="0"/>
              <a:t> acid (</a:t>
            </a:r>
            <a:r>
              <a:rPr lang="it-IT" sz="1200" dirty="0" err="1"/>
              <a:t>Vitamin</a:t>
            </a:r>
            <a:r>
              <a:rPr lang="it-IT" sz="1200" dirty="0"/>
              <a:t> C) </a:t>
            </a:r>
            <a:r>
              <a:rPr lang="it-IT" sz="1200" dirty="0" err="1"/>
              <a:t>at</a:t>
            </a:r>
            <a:r>
              <a:rPr lang="it-IT" sz="1200" dirty="0"/>
              <a:t> </a:t>
            </a:r>
            <a:r>
              <a:rPr lang="it-IT" sz="1200" dirty="0" err="1"/>
              <a:t>octacyanomolybdate-doped-poly</a:t>
            </a:r>
            <a:r>
              <a:rPr lang="it-IT" sz="1200" dirty="0"/>
              <a:t>(4-vinylpyridine) </a:t>
            </a:r>
            <a:r>
              <a:rPr lang="it-IT" sz="1200" dirty="0" err="1"/>
              <a:t>modified</a:t>
            </a:r>
            <a:r>
              <a:rPr lang="it-IT" sz="1200" dirty="0"/>
              <a:t> </a:t>
            </a:r>
            <a:r>
              <a:rPr lang="it-IT" sz="1200" dirty="0" err="1"/>
              <a:t>electrode</a:t>
            </a:r>
            <a:r>
              <a:rPr lang="it-IT" sz="1200" dirty="0"/>
              <a:t> in </a:t>
            </a:r>
            <a:r>
              <a:rPr lang="it-IT" sz="1200" dirty="0" err="1"/>
              <a:t>fruit</a:t>
            </a:r>
            <a:r>
              <a:rPr lang="it-IT" sz="1200" dirty="0"/>
              <a:t> </a:t>
            </a:r>
            <a:r>
              <a:rPr lang="it-IT" sz="1200" dirty="0" err="1"/>
              <a:t>juice</a:t>
            </a:r>
            <a:r>
              <a:rPr lang="it-IT" sz="1200" dirty="0"/>
              <a:t> and </a:t>
            </a:r>
            <a:r>
              <a:rPr lang="it-IT" sz="1200" dirty="0" err="1"/>
              <a:t>pharmaceuticals</a:t>
            </a:r>
            <a:endParaRPr lang="it-IT" sz="1200" dirty="0"/>
          </a:p>
          <a:p>
            <a:pPr>
              <a:spcAft>
                <a:spcPts val="600"/>
              </a:spcAft>
            </a:pPr>
            <a:r>
              <a:rPr lang="it-IT" sz="1200" b="1" dirty="0" err="1"/>
              <a:t>January</a:t>
            </a:r>
            <a:r>
              <a:rPr lang="it-IT" sz="1200" b="1" dirty="0"/>
              <a:t> 2007Sensors and </a:t>
            </a:r>
            <a:r>
              <a:rPr lang="it-IT" sz="1200" b="1" dirty="0" err="1"/>
              <a:t>Actuators</a:t>
            </a:r>
            <a:r>
              <a:rPr lang="it-IT" sz="1200" b="1" dirty="0"/>
              <a:t> B Chemical 120(2):745-753</a:t>
            </a:r>
          </a:p>
        </p:txBody>
      </p:sp>
    </p:spTree>
    <p:extLst>
      <p:ext uri="{BB962C8B-B14F-4D97-AF65-F5344CB8AC3E}">
        <p14:creationId xmlns:p14="http://schemas.microsoft.com/office/powerpoint/2010/main" val="295109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53D290-95F1-4841-A1BF-9C00EAA41DE8}"/>
              </a:ext>
            </a:extLst>
          </p:cNvPr>
          <p:cNvSpPr txBox="1"/>
          <p:nvPr/>
        </p:nvSpPr>
        <p:spPr>
          <a:xfrm>
            <a:off x="1335156" y="-106017"/>
            <a:ext cx="9521687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>
                <a:latin typeface="+mj-lt"/>
                <a:ea typeface="+mj-ea"/>
                <a:cs typeface="+mj-cs"/>
              </a:rPr>
              <a:t>Esempio</a:t>
            </a:r>
            <a:r>
              <a:rPr lang="en-US" sz="3000" b="1" dirty="0">
                <a:latin typeface="+mj-lt"/>
                <a:ea typeface="+mj-ea"/>
                <a:cs typeface="+mj-cs"/>
              </a:rPr>
              <a:t> di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misura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amperometrica</a:t>
            </a:r>
            <a:r>
              <a:rPr lang="en-US" sz="3000" b="1" dirty="0">
                <a:latin typeface="+mj-lt"/>
                <a:ea typeface="+mj-ea"/>
                <a:cs typeface="+mj-cs"/>
              </a:rPr>
              <a:t> a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iniezione</a:t>
            </a:r>
            <a:r>
              <a:rPr lang="en-US" sz="3000" b="1" dirty="0">
                <a:latin typeface="+mj-lt"/>
                <a:ea typeface="+mj-ea"/>
                <a:cs typeface="+mj-cs"/>
              </a:rPr>
              <a:t> in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flusso</a:t>
            </a:r>
            <a:r>
              <a:rPr lang="en-US" sz="3000" b="1" dirty="0">
                <a:latin typeface="+mj-lt"/>
                <a:ea typeface="+mj-ea"/>
                <a:cs typeface="+mj-cs"/>
              </a:rPr>
              <a:t> (FIA)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in campo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alimentare</a:t>
            </a:r>
            <a:endParaRPr lang="en-US" sz="3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EEDD27-A531-4099-AF64-9E366164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26" y="1207918"/>
            <a:ext cx="2746571" cy="3690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7855164-35C4-4390-850D-8EAEFFB4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42" y="1595191"/>
            <a:ext cx="1449193" cy="1925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6B50A8B-1BB2-4428-BA5D-1C141984D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63" y="2687271"/>
            <a:ext cx="3608359" cy="27001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231FAD-6B7D-4DE4-94A4-5C6A013B7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285" y="1238958"/>
            <a:ext cx="3011634" cy="48181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70FB40-36F9-4F0A-8833-8A965718C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497" y="2117908"/>
            <a:ext cx="3200337" cy="28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3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FE19ED-05D1-4A73-9716-D522AA20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87" y="1568474"/>
            <a:ext cx="4517464" cy="40942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CD564F-11CC-4CAB-A1C6-B7F7687E3B15}"/>
              </a:ext>
            </a:extLst>
          </p:cNvPr>
          <p:cNvSpPr txBox="1"/>
          <p:nvPr/>
        </p:nvSpPr>
        <p:spPr>
          <a:xfrm>
            <a:off x="1543085" y="441190"/>
            <a:ext cx="1823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Selettività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0D2FC9-D01D-4331-A403-0AA8B813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89" y="3470140"/>
            <a:ext cx="6169995" cy="31025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AC47F6-DF75-419B-9D09-348D7823B698}"/>
              </a:ext>
            </a:extLst>
          </p:cNvPr>
          <p:cNvSpPr txBox="1"/>
          <p:nvPr/>
        </p:nvSpPr>
        <p:spPr>
          <a:xfrm>
            <a:off x="6915466" y="441190"/>
            <a:ext cx="44323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FIA (flow injection </a:t>
            </a:r>
            <a:r>
              <a:rPr lang="it-IT" sz="3000" dirty="0" err="1"/>
              <a:t>analysis</a:t>
            </a:r>
            <a:r>
              <a:rPr lang="it-IT" sz="3000" dirty="0"/>
              <a:t>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9BEB4EF-87C5-4569-AC91-4F81D51E8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519" y="1207578"/>
            <a:ext cx="2709051" cy="20081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6A6A995-833F-4239-97B7-F850EA843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243" y="1323273"/>
            <a:ext cx="42672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96FB3E-E94D-44B8-987B-7216B1B0417C}"/>
              </a:ext>
            </a:extLst>
          </p:cNvPr>
          <p:cNvSpPr txBox="1"/>
          <p:nvPr/>
        </p:nvSpPr>
        <p:spPr>
          <a:xfrm>
            <a:off x="609599" y="567973"/>
            <a:ext cx="8029314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Punti di attenzione: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b="1" dirty="0"/>
              <a:t>Strumentazione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b="1" dirty="0"/>
              <a:t>Forma dei segnali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b="1" dirty="0"/>
              <a:t>Meccanismo di diffusione all’elettrodo bulk </a:t>
            </a:r>
            <a:r>
              <a:rPr lang="it-IT" sz="2200" b="1" dirty="0" err="1"/>
              <a:t>amperometry</a:t>
            </a:r>
            <a:r>
              <a:rPr lang="it-IT" sz="2200" b="1" dirty="0"/>
              <a:t> vs FIA </a:t>
            </a:r>
          </a:p>
        </p:txBody>
      </p:sp>
    </p:spTree>
    <p:extLst>
      <p:ext uri="{BB962C8B-B14F-4D97-AF65-F5344CB8AC3E}">
        <p14:creationId xmlns:p14="http://schemas.microsoft.com/office/powerpoint/2010/main" val="3945599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410CAE-43C8-4A00-8CB6-AF14EA08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84" y="319160"/>
            <a:ext cx="4990661" cy="12952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B5E90F-EBB8-4928-B85E-093F69A0EDFB}"/>
              </a:ext>
            </a:extLst>
          </p:cNvPr>
          <p:cNvSpPr txBox="1"/>
          <p:nvPr/>
        </p:nvSpPr>
        <p:spPr>
          <a:xfrm>
            <a:off x="1974170" y="1614446"/>
            <a:ext cx="247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</a:rPr>
              <a:t>STEROGLASS - Italia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8784DC-57B5-4D6B-8677-14363EA4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45" y="153648"/>
            <a:ext cx="2610371" cy="26598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6A59CED-44B6-4D58-B110-DF33B6F4E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84" y="2909732"/>
            <a:ext cx="10794500" cy="21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4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36640EF-3D2D-49E0-9B8C-0CD1DA7C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0" y="1281460"/>
            <a:ext cx="6883197" cy="23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2E2518-F03D-4FF9-9368-8E12E819E675}"/>
              </a:ext>
            </a:extLst>
          </p:cNvPr>
          <p:cNvSpPr txBox="1"/>
          <p:nvPr/>
        </p:nvSpPr>
        <p:spPr>
          <a:xfrm>
            <a:off x="596348" y="278295"/>
            <a:ext cx="219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tecniche faradiche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896EC7-26FF-4B3B-8E3F-3F370760A842}"/>
              </a:ext>
            </a:extLst>
          </p:cNvPr>
          <p:cNvSpPr txBox="1"/>
          <p:nvPr/>
        </p:nvSpPr>
        <p:spPr>
          <a:xfrm>
            <a:off x="612163" y="1028343"/>
            <a:ext cx="1157983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Sono tutte quelle tecniche elettrochimiche in cui si ha una reazione redox, ovvero un cambiamento di stato di ossidazione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Indotto dall'applicazione di una differenza di potenziale.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quantità di corrente prodotta dipende dalla concentrazione della specie redox in soluzione.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Quindi la corrente è un segnale analitico utilizzabile per quantificare la specie in soluzione.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AMPEROMETRIA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VOLTAMMETRIA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VOLTAMMETRIA PULSATA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46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FA5C10-9EC2-451A-938F-3D711258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2" y="840891"/>
            <a:ext cx="7275122" cy="274285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970800A-1E64-4AD2-BB1F-5E97D0A4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18" y="3949506"/>
            <a:ext cx="8490217" cy="27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311E0B6-1589-4728-AAE1-C0A090D9015B}"/>
              </a:ext>
            </a:extLst>
          </p:cNvPr>
          <p:cNvSpPr/>
          <p:nvPr/>
        </p:nvSpPr>
        <p:spPr>
          <a:xfrm>
            <a:off x="795131" y="179680"/>
            <a:ext cx="10151165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voltammetria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una tecnica di analisi basata sulla misura della corrente che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passa attraverso un elettrodo immerso in una soluzione contenente specie chimiche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elettroattive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(che si possono cioè ossidare o ridurre), quando esso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sottoposto ad una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variazione di potenziale.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L’elettrodo, chiamato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elettrodo di lavoro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può essere costituito da materiali di vario tipo e possiede generalmente una superficie molto piccola per poter assumere velocemente il potenziale imposto in modo accurato.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Può essere solido (in oro, platino o grafite vetrosa), oppure può essere costituito da una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goccia di mercurio che pende da un capillare. Se l’elettrodo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costituito da una goccia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mercurio che cade ritmicamente dal capillare, si parla più propriamente di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polarografia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Storicamente, quest’ultima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stata la prima tecnica messa a punto, ma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attualmente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poco usata.</a:t>
            </a:r>
          </a:p>
        </p:txBody>
      </p:sp>
    </p:spTree>
    <p:extLst>
      <p:ext uri="{BB962C8B-B14F-4D97-AF65-F5344CB8AC3E}">
        <p14:creationId xmlns:p14="http://schemas.microsoft.com/office/powerpoint/2010/main" val="8834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0B5B155-B968-4074-A37B-251863DF799B}"/>
              </a:ext>
            </a:extLst>
          </p:cNvPr>
          <p:cNvSpPr/>
          <p:nvPr/>
        </p:nvSpPr>
        <p:spPr>
          <a:xfrm>
            <a:off x="649356" y="390868"/>
            <a:ext cx="10628244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delle applicazioni più importanti e diffuse della voltammetria resta comunque la determinazione quantitativa di specie chimiche in soluzione che abbiano la possibilità di essere ossidate o ridotte, a livelli a volte inferiori ai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/l. </a:t>
            </a:r>
          </a:p>
        </p:txBody>
      </p:sp>
    </p:spTree>
    <p:extLst>
      <p:ext uri="{BB962C8B-B14F-4D97-AF65-F5344CB8AC3E}">
        <p14:creationId xmlns:p14="http://schemas.microsoft.com/office/powerpoint/2010/main" val="33851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771BE0F-D223-4C59-AE4D-77DB68BB9E7B}"/>
              </a:ext>
            </a:extLst>
          </p:cNvPr>
          <p:cNvSpPr/>
          <p:nvPr/>
        </p:nvSpPr>
        <p:spPr>
          <a:xfrm>
            <a:off x="702365" y="130224"/>
            <a:ext cx="10800522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IL PROCESSO DI SCARICA - I - ELETTRODO A POTENZIALE COSTANTE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comprendere appieno il meccanismo su cui si basa la tecnica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voltammetrica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possiamo prendere in considerazione un modello elementare: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supponiamo che un elettrodo di lavoro sia immerso in una soluzione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contenente una specie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elettroattiva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Aox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 grado di ridursi (ovvero di acquisire elettroni dall’elettrodo) in base alla reazione: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Aox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ne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Ared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(es: Pb2+ + 2e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che all’elettrodo venga imposto un potenziale nettamente più riducente (ovvero più basso,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cioé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più negativo) del potenziale di riduzione della specie in oggetto.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0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73B610-BCF2-474B-9DCB-792293D4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33" y="663424"/>
            <a:ext cx="10879574" cy="478301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4210A6C-4709-43B1-AF1D-4141CD854EC0}"/>
              </a:ext>
            </a:extLst>
          </p:cNvPr>
          <p:cNvSpPr/>
          <p:nvPr/>
        </p:nvSpPr>
        <p:spPr>
          <a:xfrm>
            <a:off x="6824870" y="2821359"/>
            <a:ext cx="3538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In questo modo si realizzeranno le condizioni per far avvenire la scarica di </a:t>
            </a:r>
            <a:r>
              <a:rPr lang="it-IT" dirty="0" err="1"/>
              <a:t>Aox</a:t>
            </a:r>
            <a:r>
              <a:rPr lang="it-IT" dirty="0"/>
              <a:t> sulla superficie dell’elettrodo.</a:t>
            </a:r>
          </a:p>
          <a:p>
            <a:pPr algn="just"/>
            <a:r>
              <a:rPr lang="it-IT" dirty="0"/>
              <a:t>Supponiamo infine di registrare la corrente elettrica che attraversa l’elettrodo mentre </a:t>
            </a:r>
            <a:r>
              <a:rPr lang="it-IT" dirty="0" err="1"/>
              <a:t>Aox</a:t>
            </a:r>
            <a:r>
              <a:rPr lang="it-IT" dirty="0"/>
              <a:t> si riduce, ovvero si scarica.</a:t>
            </a:r>
          </a:p>
        </p:txBody>
      </p:sp>
    </p:spTree>
    <p:extLst>
      <p:ext uri="{BB962C8B-B14F-4D97-AF65-F5344CB8AC3E}">
        <p14:creationId xmlns:p14="http://schemas.microsoft.com/office/powerpoint/2010/main" val="345597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030F47E-1E4B-4F15-8CB1-B330F8C2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6235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2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1110</Words>
  <Application>Microsoft Office PowerPoint</Application>
  <PresentationFormat>Widescreen</PresentationFormat>
  <Paragraphs>139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del carlo</dc:creator>
  <cp:lastModifiedBy>michele del carlo</cp:lastModifiedBy>
  <cp:revision>7</cp:revision>
  <dcterms:created xsi:type="dcterms:W3CDTF">2020-11-23T08:25:40Z</dcterms:created>
  <dcterms:modified xsi:type="dcterms:W3CDTF">2020-11-23T09:05:26Z</dcterms:modified>
</cp:coreProperties>
</file>