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315" r:id="rId2"/>
    <p:sldId id="362" r:id="rId3"/>
    <p:sldId id="363" r:id="rId4"/>
    <p:sldId id="364" r:id="rId5"/>
    <p:sldId id="365" r:id="rId6"/>
    <p:sldId id="366" r:id="rId7"/>
    <p:sldId id="367" r:id="rId8"/>
    <p:sldId id="368" r:id="rId9"/>
    <p:sldId id="369" r:id="rId10"/>
    <p:sldId id="370" r:id="rId11"/>
    <p:sldId id="371" r:id="rId12"/>
    <p:sldId id="372" r:id="rId13"/>
    <p:sldId id="373" r:id="rId14"/>
    <p:sldId id="374" r:id="rId15"/>
    <p:sldId id="375" r:id="rId16"/>
    <p:sldId id="376" r:id="rId17"/>
    <p:sldId id="377" r:id="rId18"/>
    <p:sldId id="378" r:id="rId19"/>
    <p:sldId id="380" r:id="rId20"/>
    <p:sldId id="381" r:id="rId21"/>
    <p:sldId id="379" r:id="rId22"/>
    <p:sldId id="383" r:id="rId23"/>
    <p:sldId id="382" r:id="rId24"/>
    <p:sldId id="384" r:id="rId25"/>
    <p:sldId id="385" r:id="rId2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E4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9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AC980DF-6E8F-4D80-853D-C1D719110110}" type="doc">
      <dgm:prSet loTypeId="urn:microsoft.com/office/officeart/2005/8/layout/process1" loCatId="process" qsTypeId="urn:microsoft.com/office/officeart/2005/8/quickstyle/simple1" qsCatId="simple" csTypeId="urn:microsoft.com/office/officeart/2005/8/colors/colorful2" csCatId="colorful" phldr="1"/>
      <dgm:spPr/>
    </dgm:pt>
    <dgm:pt modelId="{E3DD5AC5-17BF-4985-A0B0-C530F5AD5ACE}">
      <dgm:prSet phldrT="[Testo]" custT="1"/>
      <dgm:spPr/>
      <dgm:t>
        <a:bodyPr/>
        <a:lstStyle/>
        <a:p>
          <a:r>
            <a:rPr lang="it-IT" sz="2700" dirty="0"/>
            <a:t>Consumo funzionale del brand</a:t>
          </a:r>
        </a:p>
      </dgm:t>
    </dgm:pt>
    <dgm:pt modelId="{D9943155-E181-4194-8506-391938867BA4}" type="parTrans" cxnId="{82E8E3CB-3071-41FB-A020-67E6ED93B761}">
      <dgm:prSet/>
      <dgm:spPr/>
      <dgm:t>
        <a:bodyPr/>
        <a:lstStyle/>
        <a:p>
          <a:endParaRPr lang="it-IT"/>
        </a:p>
      </dgm:t>
    </dgm:pt>
    <dgm:pt modelId="{D63A6F92-8DE3-4FD8-B60D-19EFD068BCFE}" type="sibTrans" cxnId="{82E8E3CB-3071-41FB-A020-67E6ED93B761}">
      <dgm:prSet/>
      <dgm:spPr/>
      <dgm:t>
        <a:bodyPr/>
        <a:lstStyle/>
        <a:p>
          <a:endParaRPr lang="it-IT"/>
        </a:p>
      </dgm:t>
    </dgm:pt>
    <dgm:pt modelId="{DFAE4F8C-3A8F-48AC-B4C7-1081F8D81DD2}">
      <dgm:prSet phldrT="[Testo]" custT="1"/>
      <dgm:spPr/>
      <dgm:t>
        <a:bodyPr/>
        <a:lstStyle/>
        <a:p>
          <a:r>
            <a:rPr lang="it-IT" sz="2700" dirty="0"/>
            <a:t>Consumo emotivo del brand</a:t>
          </a:r>
        </a:p>
      </dgm:t>
    </dgm:pt>
    <dgm:pt modelId="{FB137DA9-2634-45D3-93EF-73B03925C2FE}" type="parTrans" cxnId="{454AB058-2CB5-4AFC-A284-6DB9FEC74AC3}">
      <dgm:prSet/>
      <dgm:spPr/>
      <dgm:t>
        <a:bodyPr/>
        <a:lstStyle/>
        <a:p>
          <a:endParaRPr lang="it-IT"/>
        </a:p>
      </dgm:t>
    </dgm:pt>
    <dgm:pt modelId="{C24CBC9F-D758-4A5F-A01B-612CA0A7EF5E}" type="sibTrans" cxnId="{454AB058-2CB5-4AFC-A284-6DB9FEC74AC3}">
      <dgm:prSet/>
      <dgm:spPr/>
      <dgm:t>
        <a:bodyPr/>
        <a:lstStyle/>
        <a:p>
          <a:endParaRPr lang="it-IT"/>
        </a:p>
      </dgm:t>
    </dgm:pt>
    <dgm:pt modelId="{09AAE8A1-2252-4C2E-896A-78290AD8E007}">
      <dgm:prSet phldrT="[Testo]" custT="1"/>
      <dgm:spPr/>
      <dgm:t>
        <a:bodyPr/>
        <a:lstStyle/>
        <a:p>
          <a:r>
            <a:rPr lang="it-IT" sz="2700" dirty="0"/>
            <a:t>Consumo auto-orientato del brand</a:t>
          </a:r>
        </a:p>
      </dgm:t>
    </dgm:pt>
    <dgm:pt modelId="{88631116-D862-4C23-9C04-4BAE83D95E3D}" type="parTrans" cxnId="{7A78F1A1-D697-43C0-B907-AA732E42D6B8}">
      <dgm:prSet/>
      <dgm:spPr/>
      <dgm:t>
        <a:bodyPr/>
        <a:lstStyle/>
        <a:p>
          <a:endParaRPr lang="it-IT"/>
        </a:p>
      </dgm:t>
    </dgm:pt>
    <dgm:pt modelId="{4A65EA2C-711B-4161-8F34-7B5BDBDA0BBF}" type="sibTrans" cxnId="{7A78F1A1-D697-43C0-B907-AA732E42D6B8}">
      <dgm:prSet/>
      <dgm:spPr/>
      <dgm:t>
        <a:bodyPr/>
        <a:lstStyle/>
        <a:p>
          <a:endParaRPr lang="it-IT"/>
        </a:p>
      </dgm:t>
    </dgm:pt>
    <dgm:pt modelId="{F22A49EF-2549-4A82-A275-0CCE787CFD0D}">
      <dgm:prSet phldrT="[Testo]" custT="1"/>
      <dgm:spPr/>
      <dgm:t>
        <a:bodyPr/>
        <a:lstStyle/>
        <a:p>
          <a:r>
            <a:rPr lang="it-IT" sz="2700" dirty="0"/>
            <a:t>Consumo sociale del brand</a:t>
          </a:r>
        </a:p>
      </dgm:t>
    </dgm:pt>
    <dgm:pt modelId="{98C4C50C-98DB-4E08-8749-FAA5EB05AE25}" type="parTrans" cxnId="{4CA55774-DE23-4128-9E54-FE9D73C91DE4}">
      <dgm:prSet/>
      <dgm:spPr/>
      <dgm:t>
        <a:bodyPr/>
        <a:lstStyle/>
        <a:p>
          <a:endParaRPr lang="it-IT"/>
        </a:p>
      </dgm:t>
    </dgm:pt>
    <dgm:pt modelId="{1987ED77-F125-4520-AA15-EECC72EA5A7D}" type="sibTrans" cxnId="{4CA55774-DE23-4128-9E54-FE9D73C91DE4}">
      <dgm:prSet/>
      <dgm:spPr/>
      <dgm:t>
        <a:bodyPr/>
        <a:lstStyle/>
        <a:p>
          <a:endParaRPr lang="it-IT"/>
        </a:p>
      </dgm:t>
    </dgm:pt>
    <dgm:pt modelId="{BE1CECC7-0228-4F40-8AB2-D05EE6C62AD7}">
      <dgm:prSet phldrT="[Testo]" custT="1"/>
      <dgm:spPr/>
      <dgm:t>
        <a:bodyPr/>
        <a:lstStyle/>
        <a:p>
          <a:r>
            <a:rPr lang="it-IT" sz="2700" dirty="0"/>
            <a:t>Consumo relazione del brand</a:t>
          </a:r>
        </a:p>
      </dgm:t>
    </dgm:pt>
    <dgm:pt modelId="{4643E02F-5F7E-4F2C-AA42-89297A9AB74A}" type="parTrans" cxnId="{E3D44DB1-9782-4654-95EC-11848A115179}">
      <dgm:prSet/>
      <dgm:spPr/>
      <dgm:t>
        <a:bodyPr/>
        <a:lstStyle/>
        <a:p>
          <a:endParaRPr lang="it-IT"/>
        </a:p>
      </dgm:t>
    </dgm:pt>
    <dgm:pt modelId="{2521425A-B661-494F-B724-90B8E1525AB1}" type="sibTrans" cxnId="{E3D44DB1-9782-4654-95EC-11848A115179}">
      <dgm:prSet/>
      <dgm:spPr/>
      <dgm:t>
        <a:bodyPr/>
        <a:lstStyle/>
        <a:p>
          <a:endParaRPr lang="it-IT"/>
        </a:p>
      </dgm:t>
    </dgm:pt>
    <dgm:pt modelId="{9CBD762F-7B5C-4E33-95EE-2EA7B0C00F53}" type="pres">
      <dgm:prSet presAssocID="{6AC980DF-6E8F-4D80-853D-C1D719110110}" presName="Name0" presStyleCnt="0">
        <dgm:presLayoutVars>
          <dgm:dir/>
          <dgm:resizeHandles val="exact"/>
        </dgm:presLayoutVars>
      </dgm:prSet>
      <dgm:spPr/>
    </dgm:pt>
    <dgm:pt modelId="{BA1C49FE-D664-4770-B4AF-7F6C785DB8C0}" type="pres">
      <dgm:prSet presAssocID="{E3DD5AC5-17BF-4985-A0B0-C530F5AD5ACE}" presName="node" presStyleLbl="node1" presStyleIdx="0" presStyleCnt="5">
        <dgm:presLayoutVars>
          <dgm:bulletEnabled val="1"/>
        </dgm:presLayoutVars>
      </dgm:prSet>
      <dgm:spPr/>
    </dgm:pt>
    <dgm:pt modelId="{B36FF77B-2FA3-439A-8137-476413E3FE58}" type="pres">
      <dgm:prSet presAssocID="{D63A6F92-8DE3-4FD8-B60D-19EFD068BCFE}" presName="sibTrans" presStyleLbl="sibTrans2D1" presStyleIdx="0" presStyleCnt="4"/>
      <dgm:spPr/>
    </dgm:pt>
    <dgm:pt modelId="{40CDFDD9-A9D4-48B6-9287-DC885D3A96D7}" type="pres">
      <dgm:prSet presAssocID="{D63A6F92-8DE3-4FD8-B60D-19EFD068BCFE}" presName="connectorText" presStyleLbl="sibTrans2D1" presStyleIdx="0" presStyleCnt="4"/>
      <dgm:spPr/>
    </dgm:pt>
    <dgm:pt modelId="{41917E4E-76C8-4FF2-ACA9-C90B0DED07F1}" type="pres">
      <dgm:prSet presAssocID="{DFAE4F8C-3A8F-48AC-B4C7-1081F8D81DD2}" presName="node" presStyleLbl="node1" presStyleIdx="1" presStyleCnt="5">
        <dgm:presLayoutVars>
          <dgm:bulletEnabled val="1"/>
        </dgm:presLayoutVars>
      </dgm:prSet>
      <dgm:spPr/>
    </dgm:pt>
    <dgm:pt modelId="{4EAF5EB4-2C00-4FE8-9ED1-1D64B407A11A}" type="pres">
      <dgm:prSet presAssocID="{C24CBC9F-D758-4A5F-A01B-612CA0A7EF5E}" presName="sibTrans" presStyleLbl="sibTrans2D1" presStyleIdx="1" presStyleCnt="4"/>
      <dgm:spPr/>
    </dgm:pt>
    <dgm:pt modelId="{908245F9-2C79-4456-806C-6D1C366C59EC}" type="pres">
      <dgm:prSet presAssocID="{C24CBC9F-D758-4A5F-A01B-612CA0A7EF5E}" presName="connectorText" presStyleLbl="sibTrans2D1" presStyleIdx="1" presStyleCnt="4"/>
      <dgm:spPr/>
    </dgm:pt>
    <dgm:pt modelId="{B27894BC-90F4-419D-8807-AA3EDCDFF9D6}" type="pres">
      <dgm:prSet presAssocID="{09AAE8A1-2252-4C2E-896A-78290AD8E007}" presName="node" presStyleLbl="node1" presStyleIdx="2" presStyleCnt="5">
        <dgm:presLayoutVars>
          <dgm:bulletEnabled val="1"/>
        </dgm:presLayoutVars>
      </dgm:prSet>
      <dgm:spPr/>
    </dgm:pt>
    <dgm:pt modelId="{50C2F1A9-14BA-4133-B09C-CB19470D3B13}" type="pres">
      <dgm:prSet presAssocID="{4A65EA2C-711B-4161-8F34-7B5BDBDA0BBF}" presName="sibTrans" presStyleLbl="sibTrans2D1" presStyleIdx="2" presStyleCnt="4"/>
      <dgm:spPr/>
    </dgm:pt>
    <dgm:pt modelId="{9FEDD5BA-AB82-41A7-A508-7CD601162D21}" type="pres">
      <dgm:prSet presAssocID="{4A65EA2C-711B-4161-8F34-7B5BDBDA0BBF}" presName="connectorText" presStyleLbl="sibTrans2D1" presStyleIdx="2" presStyleCnt="4"/>
      <dgm:spPr/>
    </dgm:pt>
    <dgm:pt modelId="{DB6B9B2C-78CF-4D33-9229-7B85AD258EF2}" type="pres">
      <dgm:prSet presAssocID="{F22A49EF-2549-4A82-A275-0CCE787CFD0D}" presName="node" presStyleLbl="node1" presStyleIdx="3" presStyleCnt="5">
        <dgm:presLayoutVars>
          <dgm:bulletEnabled val="1"/>
        </dgm:presLayoutVars>
      </dgm:prSet>
      <dgm:spPr/>
    </dgm:pt>
    <dgm:pt modelId="{C8F442A0-3A04-4BC6-9864-6972601E6810}" type="pres">
      <dgm:prSet presAssocID="{1987ED77-F125-4520-AA15-EECC72EA5A7D}" presName="sibTrans" presStyleLbl="sibTrans2D1" presStyleIdx="3" presStyleCnt="4"/>
      <dgm:spPr/>
    </dgm:pt>
    <dgm:pt modelId="{3E44A141-339B-4DD3-9679-D01BF26C492D}" type="pres">
      <dgm:prSet presAssocID="{1987ED77-F125-4520-AA15-EECC72EA5A7D}" presName="connectorText" presStyleLbl="sibTrans2D1" presStyleIdx="3" presStyleCnt="4"/>
      <dgm:spPr/>
    </dgm:pt>
    <dgm:pt modelId="{210C2A8D-A42A-48E2-B73A-EB5901CD291C}" type="pres">
      <dgm:prSet presAssocID="{BE1CECC7-0228-4F40-8AB2-D05EE6C62AD7}" presName="node" presStyleLbl="node1" presStyleIdx="4" presStyleCnt="5">
        <dgm:presLayoutVars>
          <dgm:bulletEnabled val="1"/>
        </dgm:presLayoutVars>
      </dgm:prSet>
      <dgm:spPr/>
    </dgm:pt>
  </dgm:ptLst>
  <dgm:cxnLst>
    <dgm:cxn modelId="{DA0C1C32-8777-453E-B526-878491AF583A}" type="presOf" srcId="{C24CBC9F-D758-4A5F-A01B-612CA0A7EF5E}" destId="{908245F9-2C79-4456-806C-6D1C366C59EC}" srcOrd="1" destOrd="0" presId="urn:microsoft.com/office/officeart/2005/8/layout/process1"/>
    <dgm:cxn modelId="{AC4D4C67-2AA6-44DD-AF45-AF7FA4EECE1E}" type="presOf" srcId="{1987ED77-F125-4520-AA15-EECC72EA5A7D}" destId="{3E44A141-339B-4DD3-9679-D01BF26C492D}" srcOrd="1" destOrd="0" presId="urn:microsoft.com/office/officeart/2005/8/layout/process1"/>
    <dgm:cxn modelId="{DDA48E51-D8AF-4549-9CF6-40CD942E45D2}" type="presOf" srcId="{F22A49EF-2549-4A82-A275-0CCE787CFD0D}" destId="{DB6B9B2C-78CF-4D33-9229-7B85AD258EF2}" srcOrd="0" destOrd="0" presId="urn:microsoft.com/office/officeart/2005/8/layout/process1"/>
    <dgm:cxn modelId="{4CA55774-DE23-4128-9E54-FE9D73C91DE4}" srcId="{6AC980DF-6E8F-4D80-853D-C1D719110110}" destId="{F22A49EF-2549-4A82-A275-0CCE787CFD0D}" srcOrd="3" destOrd="0" parTransId="{98C4C50C-98DB-4E08-8749-FAA5EB05AE25}" sibTransId="{1987ED77-F125-4520-AA15-EECC72EA5A7D}"/>
    <dgm:cxn modelId="{A9045B57-62D6-485B-B1D4-D5D93873925D}" type="presOf" srcId="{D63A6F92-8DE3-4FD8-B60D-19EFD068BCFE}" destId="{B36FF77B-2FA3-439A-8137-476413E3FE58}" srcOrd="0" destOrd="0" presId="urn:microsoft.com/office/officeart/2005/8/layout/process1"/>
    <dgm:cxn modelId="{454AB058-2CB5-4AFC-A284-6DB9FEC74AC3}" srcId="{6AC980DF-6E8F-4D80-853D-C1D719110110}" destId="{DFAE4F8C-3A8F-48AC-B4C7-1081F8D81DD2}" srcOrd="1" destOrd="0" parTransId="{FB137DA9-2634-45D3-93EF-73B03925C2FE}" sibTransId="{C24CBC9F-D758-4A5F-A01B-612CA0A7EF5E}"/>
    <dgm:cxn modelId="{69EE2559-DBE7-4135-B592-5EDC92D0A157}" type="presOf" srcId="{BE1CECC7-0228-4F40-8AB2-D05EE6C62AD7}" destId="{210C2A8D-A42A-48E2-B73A-EB5901CD291C}" srcOrd="0" destOrd="0" presId="urn:microsoft.com/office/officeart/2005/8/layout/process1"/>
    <dgm:cxn modelId="{6A462B85-01BF-4754-8156-BF12C0B1005B}" type="presOf" srcId="{1987ED77-F125-4520-AA15-EECC72EA5A7D}" destId="{C8F442A0-3A04-4BC6-9864-6972601E6810}" srcOrd="0" destOrd="0" presId="urn:microsoft.com/office/officeart/2005/8/layout/process1"/>
    <dgm:cxn modelId="{660FDD96-2D8E-41A9-B39D-31FB62C89844}" type="presOf" srcId="{09AAE8A1-2252-4C2E-896A-78290AD8E007}" destId="{B27894BC-90F4-419D-8807-AA3EDCDFF9D6}" srcOrd="0" destOrd="0" presId="urn:microsoft.com/office/officeart/2005/8/layout/process1"/>
    <dgm:cxn modelId="{34F4A19E-7F65-4C80-890A-9CCC6F5855B9}" type="presOf" srcId="{E3DD5AC5-17BF-4985-A0B0-C530F5AD5ACE}" destId="{BA1C49FE-D664-4770-B4AF-7F6C785DB8C0}" srcOrd="0" destOrd="0" presId="urn:microsoft.com/office/officeart/2005/8/layout/process1"/>
    <dgm:cxn modelId="{7A78F1A1-D697-43C0-B907-AA732E42D6B8}" srcId="{6AC980DF-6E8F-4D80-853D-C1D719110110}" destId="{09AAE8A1-2252-4C2E-896A-78290AD8E007}" srcOrd="2" destOrd="0" parTransId="{88631116-D862-4C23-9C04-4BAE83D95E3D}" sibTransId="{4A65EA2C-711B-4161-8F34-7B5BDBDA0BBF}"/>
    <dgm:cxn modelId="{5EDB2CAA-A938-4F6A-869A-3A244C9A5A13}" type="presOf" srcId="{D63A6F92-8DE3-4FD8-B60D-19EFD068BCFE}" destId="{40CDFDD9-A9D4-48B6-9287-DC885D3A96D7}" srcOrd="1" destOrd="0" presId="urn:microsoft.com/office/officeart/2005/8/layout/process1"/>
    <dgm:cxn modelId="{227DE4AB-8428-4AA6-8A60-E4F621112D67}" type="presOf" srcId="{DFAE4F8C-3A8F-48AC-B4C7-1081F8D81DD2}" destId="{41917E4E-76C8-4FF2-ACA9-C90B0DED07F1}" srcOrd="0" destOrd="0" presId="urn:microsoft.com/office/officeart/2005/8/layout/process1"/>
    <dgm:cxn modelId="{E3D44DB1-9782-4654-95EC-11848A115179}" srcId="{6AC980DF-6E8F-4D80-853D-C1D719110110}" destId="{BE1CECC7-0228-4F40-8AB2-D05EE6C62AD7}" srcOrd="4" destOrd="0" parTransId="{4643E02F-5F7E-4F2C-AA42-89297A9AB74A}" sibTransId="{2521425A-B661-494F-B724-90B8E1525AB1}"/>
    <dgm:cxn modelId="{1435F2B7-AF4A-4B25-AF3E-F1C9064ABB99}" type="presOf" srcId="{4A65EA2C-711B-4161-8F34-7B5BDBDA0BBF}" destId="{9FEDD5BA-AB82-41A7-A508-7CD601162D21}" srcOrd="1" destOrd="0" presId="urn:microsoft.com/office/officeart/2005/8/layout/process1"/>
    <dgm:cxn modelId="{82E8E3CB-3071-41FB-A020-67E6ED93B761}" srcId="{6AC980DF-6E8F-4D80-853D-C1D719110110}" destId="{E3DD5AC5-17BF-4985-A0B0-C530F5AD5ACE}" srcOrd="0" destOrd="0" parTransId="{D9943155-E181-4194-8506-391938867BA4}" sibTransId="{D63A6F92-8DE3-4FD8-B60D-19EFD068BCFE}"/>
    <dgm:cxn modelId="{24F8F9E0-E407-449C-9B5A-86D769BBFEE8}" type="presOf" srcId="{C24CBC9F-D758-4A5F-A01B-612CA0A7EF5E}" destId="{4EAF5EB4-2C00-4FE8-9ED1-1D64B407A11A}" srcOrd="0" destOrd="0" presId="urn:microsoft.com/office/officeart/2005/8/layout/process1"/>
    <dgm:cxn modelId="{9BB6C2F0-EC38-4D17-9AFD-B78B2A6425D3}" type="presOf" srcId="{4A65EA2C-711B-4161-8F34-7B5BDBDA0BBF}" destId="{50C2F1A9-14BA-4133-B09C-CB19470D3B13}" srcOrd="0" destOrd="0" presId="urn:microsoft.com/office/officeart/2005/8/layout/process1"/>
    <dgm:cxn modelId="{80C600F2-9855-45C4-9678-646E021F198A}" type="presOf" srcId="{6AC980DF-6E8F-4D80-853D-C1D719110110}" destId="{9CBD762F-7B5C-4E33-95EE-2EA7B0C00F53}" srcOrd="0" destOrd="0" presId="urn:microsoft.com/office/officeart/2005/8/layout/process1"/>
    <dgm:cxn modelId="{10807DBA-6C55-46CF-8686-B23673BB465A}" type="presParOf" srcId="{9CBD762F-7B5C-4E33-95EE-2EA7B0C00F53}" destId="{BA1C49FE-D664-4770-B4AF-7F6C785DB8C0}" srcOrd="0" destOrd="0" presId="urn:microsoft.com/office/officeart/2005/8/layout/process1"/>
    <dgm:cxn modelId="{86DF006D-4618-4F08-B0C2-5B5337EF843E}" type="presParOf" srcId="{9CBD762F-7B5C-4E33-95EE-2EA7B0C00F53}" destId="{B36FF77B-2FA3-439A-8137-476413E3FE58}" srcOrd="1" destOrd="0" presId="urn:microsoft.com/office/officeart/2005/8/layout/process1"/>
    <dgm:cxn modelId="{A212E28F-02A7-49B2-B998-C45D806374A0}" type="presParOf" srcId="{B36FF77B-2FA3-439A-8137-476413E3FE58}" destId="{40CDFDD9-A9D4-48B6-9287-DC885D3A96D7}" srcOrd="0" destOrd="0" presId="urn:microsoft.com/office/officeart/2005/8/layout/process1"/>
    <dgm:cxn modelId="{2A4A5CF5-C077-485C-9158-7D7E216FC430}" type="presParOf" srcId="{9CBD762F-7B5C-4E33-95EE-2EA7B0C00F53}" destId="{41917E4E-76C8-4FF2-ACA9-C90B0DED07F1}" srcOrd="2" destOrd="0" presId="urn:microsoft.com/office/officeart/2005/8/layout/process1"/>
    <dgm:cxn modelId="{48027DA2-EF91-45D8-BF0D-4BE370AC939A}" type="presParOf" srcId="{9CBD762F-7B5C-4E33-95EE-2EA7B0C00F53}" destId="{4EAF5EB4-2C00-4FE8-9ED1-1D64B407A11A}" srcOrd="3" destOrd="0" presId="urn:microsoft.com/office/officeart/2005/8/layout/process1"/>
    <dgm:cxn modelId="{CD8F89B3-1C09-426D-8425-4477D8F0CF5B}" type="presParOf" srcId="{4EAF5EB4-2C00-4FE8-9ED1-1D64B407A11A}" destId="{908245F9-2C79-4456-806C-6D1C366C59EC}" srcOrd="0" destOrd="0" presId="urn:microsoft.com/office/officeart/2005/8/layout/process1"/>
    <dgm:cxn modelId="{C1907DEE-EE28-4BB4-9030-80BD18E81033}" type="presParOf" srcId="{9CBD762F-7B5C-4E33-95EE-2EA7B0C00F53}" destId="{B27894BC-90F4-419D-8807-AA3EDCDFF9D6}" srcOrd="4" destOrd="0" presId="urn:microsoft.com/office/officeart/2005/8/layout/process1"/>
    <dgm:cxn modelId="{933B6FC6-41B2-4D97-AA1C-11EEB2FC0880}" type="presParOf" srcId="{9CBD762F-7B5C-4E33-95EE-2EA7B0C00F53}" destId="{50C2F1A9-14BA-4133-B09C-CB19470D3B13}" srcOrd="5" destOrd="0" presId="urn:microsoft.com/office/officeart/2005/8/layout/process1"/>
    <dgm:cxn modelId="{3C9422D6-B4A8-4B33-B5FF-66E114F67229}" type="presParOf" srcId="{50C2F1A9-14BA-4133-B09C-CB19470D3B13}" destId="{9FEDD5BA-AB82-41A7-A508-7CD601162D21}" srcOrd="0" destOrd="0" presId="urn:microsoft.com/office/officeart/2005/8/layout/process1"/>
    <dgm:cxn modelId="{47E37193-9C8A-40FA-B34A-7132835B8ABE}" type="presParOf" srcId="{9CBD762F-7B5C-4E33-95EE-2EA7B0C00F53}" destId="{DB6B9B2C-78CF-4D33-9229-7B85AD258EF2}" srcOrd="6" destOrd="0" presId="urn:microsoft.com/office/officeart/2005/8/layout/process1"/>
    <dgm:cxn modelId="{18DB2806-1376-45B3-9D98-ACBB0F72CDEC}" type="presParOf" srcId="{9CBD762F-7B5C-4E33-95EE-2EA7B0C00F53}" destId="{C8F442A0-3A04-4BC6-9864-6972601E6810}" srcOrd="7" destOrd="0" presId="urn:microsoft.com/office/officeart/2005/8/layout/process1"/>
    <dgm:cxn modelId="{6E2DA2E7-7D12-4E22-B2B0-B5D5B4C7B045}" type="presParOf" srcId="{C8F442A0-3A04-4BC6-9864-6972601E6810}" destId="{3E44A141-339B-4DD3-9679-D01BF26C492D}" srcOrd="0" destOrd="0" presId="urn:microsoft.com/office/officeart/2005/8/layout/process1"/>
    <dgm:cxn modelId="{10899EF1-DEF2-4E3B-9257-F6B2C7E508D0}" type="presParOf" srcId="{9CBD762F-7B5C-4E33-95EE-2EA7B0C00F53}" destId="{210C2A8D-A42A-48E2-B73A-EB5901CD291C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1C49FE-D664-4770-B4AF-7F6C785DB8C0}">
      <dsp:nvSpPr>
        <dsp:cNvPr id="0" name=""/>
        <dsp:cNvSpPr/>
      </dsp:nvSpPr>
      <dsp:spPr>
        <a:xfrm>
          <a:off x="5591" y="2353329"/>
          <a:ext cx="1733502" cy="164953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700" kern="1200" dirty="0"/>
            <a:t>Consumo funzionale del brand</a:t>
          </a:r>
        </a:p>
      </dsp:txBody>
      <dsp:txXfrm>
        <a:off x="53904" y="2401642"/>
        <a:ext cx="1636876" cy="1552910"/>
      </dsp:txXfrm>
    </dsp:sp>
    <dsp:sp modelId="{B36FF77B-2FA3-439A-8137-476413E3FE58}">
      <dsp:nvSpPr>
        <dsp:cNvPr id="0" name=""/>
        <dsp:cNvSpPr/>
      </dsp:nvSpPr>
      <dsp:spPr>
        <a:xfrm>
          <a:off x="1912445" y="2963143"/>
          <a:ext cx="367502" cy="4299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2000" kern="1200"/>
        </a:p>
      </dsp:txBody>
      <dsp:txXfrm>
        <a:off x="1912445" y="3049125"/>
        <a:ext cx="257251" cy="257944"/>
      </dsp:txXfrm>
    </dsp:sp>
    <dsp:sp modelId="{41917E4E-76C8-4FF2-ACA9-C90B0DED07F1}">
      <dsp:nvSpPr>
        <dsp:cNvPr id="0" name=""/>
        <dsp:cNvSpPr/>
      </dsp:nvSpPr>
      <dsp:spPr>
        <a:xfrm>
          <a:off x="2432495" y="2353329"/>
          <a:ext cx="1733502" cy="1649536"/>
        </a:xfrm>
        <a:prstGeom prst="roundRect">
          <a:avLst>
            <a:gd name="adj" fmla="val 10000"/>
          </a:avLst>
        </a:prstGeom>
        <a:solidFill>
          <a:schemeClr val="accent2">
            <a:hueOff val="-363841"/>
            <a:satOff val="-20982"/>
            <a:lumOff val="215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700" kern="1200" dirty="0"/>
            <a:t>Consumo emotivo del brand</a:t>
          </a:r>
        </a:p>
      </dsp:txBody>
      <dsp:txXfrm>
        <a:off x="2480808" y="2401642"/>
        <a:ext cx="1636876" cy="1552910"/>
      </dsp:txXfrm>
    </dsp:sp>
    <dsp:sp modelId="{4EAF5EB4-2C00-4FE8-9ED1-1D64B407A11A}">
      <dsp:nvSpPr>
        <dsp:cNvPr id="0" name=""/>
        <dsp:cNvSpPr/>
      </dsp:nvSpPr>
      <dsp:spPr>
        <a:xfrm>
          <a:off x="4339349" y="2963143"/>
          <a:ext cx="367502" cy="4299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2000" kern="1200"/>
        </a:p>
      </dsp:txBody>
      <dsp:txXfrm>
        <a:off x="4339349" y="3049125"/>
        <a:ext cx="257251" cy="257944"/>
      </dsp:txXfrm>
    </dsp:sp>
    <dsp:sp modelId="{B27894BC-90F4-419D-8807-AA3EDCDFF9D6}">
      <dsp:nvSpPr>
        <dsp:cNvPr id="0" name=""/>
        <dsp:cNvSpPr/>
      </dsp:nvSpPr>
      <dsp:spPr>
        <a:xfrm>
          <a:off x="4859400" y="2353329"/>
          <a:ext cx="1733502" cy="1649536"/>
        </a:xfrm>
        <a:prstGeom prst="roundRect">
          <a:avLst>
            <a:gd name="adj" fmla="val 10000"/>
          </a:avLst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700" kern="1200" dirty="0"/>
            <a:t>Consumo auto-orientato del brand</a:t>
          </a:r>
        </a:p>
      </dsp:txBody>
      <dsp:txXfrm>
        <a:off x="4907713" y="2401642"/>
        <a:ext cx="1636876" cy="1552910"/>
      </dsp:txXfrm>
    </dsp:sp>
    <dsp:sp modelId="{50C2F1A9-14BA-4133-B09C-CB19470D3B13}">
      <dsp:nvSpPr>
        <dsp:cNvPr id="0" name=""/>
        <dsp:cNvSpPr/>
      </dsp:nvSpPr>
      <dsp:spPr>
        <a:xfrm>
          <a:off x="6766253" y="2963143"/>
          <a:ext cx="367502" cy="4299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2000" kern="1200"/>
        </a:p>
      </dsp:txBody>
      <dsp:txXfrm>
        <a:off x="6766253" y="3049125"/>
        <a:ext cx="257251" cy="257944"/>
      </dsp:txXfrm>
    </dsp:sp>
    <dsp:sp modelId="{DB6B9B2C-78CF-4D33-9229-7B85AD258EF2}">
      <dsp:nvSpPr>
        <dsp:cNvPr id="0" name=""/>
        <dsp:cNvSpPr/>
      </dsp:nvSpPr>
      <dsp:spPr>
        <a:xfrm>
          <a:off x="7286304" y="2353329"/>
          <a:ext cx="1733502" cy="1649536"/>
        </a:xfrm>
        <a:prstGeom prst="roundRect">
          <a:avLst>
            <a:gd name="adj" fmla="val 10000"/>
          </a:avLst>
        </a:prstGeom>
        <a:solidFill>
          <a:schemeClr val="accent2">
            <a:hueOff val="-1091522"/>
            <a:satOff val="-62946"/>
            <a:lumOff val="647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700" kern="1200" dirty="0"/>
            <a:t>Consumo sociale del brand</a:t>
          </a:r>
        </a:p>
      </dsp:txBody>
      <dsp:txXfrm>
        <a:off x="7334617" y="2401642"/>
        <a:ext cx="1636876" cy="1552910"/>
      </dsp:txXfrm>
    </dsp:sp>
    <dsp:sp modelId="{C8F442A0-3A04-4BC6-9864-6972601E6810}">
      <dsp:nvSpPr>
        <dsp:cNvPr id="0" name=""/>
        <dsp:cNvSpPr/>
      </dsp:nvSpPr>
      <dsp:spPr>
        <a:xfrm>
          <a:off x="9193157" y="2963143"/>
          <a:ext cx="367502" cy="4299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2000" kern="1200"/>
        </a:p>
      </dsp:txBody>
      <dsp:txXfrm>
        <a:off x="9193157" y="3049125"/>
        <a:ext cx="257251" cy="257944"/>
      </dsp:txXfrm>
    </dsp:sp>
    <dsp:sp modelId="{210C2A8D-A42A-48E2-B73A-EB5901CD291C}">
      <dsp:nvSpPr>
        <dsp:cNvPr id="0" name=""/>
        <dsp:cNvSpPr/>
      </dsp:nvSpPr>
      <dsp:spPr>
        <a:xfrm>
          <a:off x="9713208" y="2353329"/>
          <a:ext cx="1733502" cy="1649536"/>
        </a:xfrm>
        <a:prstGeom prst="roundRect">
          <a:avLst>
            <a:gd name="adj" fmla="val 10000"/>
          </a:avLst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700" kern="1200" dirty="0"/>
            <a:t>Consumo relazione del brand</a:t>
          </a:r>
        </a:p>
      </dsp:txBody>
      <dsp:txXfrm>
        <a:off x="9761521" y="2401642"/>
        <a:ext cx="1636876" cy="15529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084648-72B3-40D5-B14F-1FEE6C5251F5}" type="datetimeFigureOut">
              <a:rPr lang="it-IT" smtClean="0"/>
              <a:t>17/04/2024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F5EAE5-8899-46E6-88C0-DBF392EFE8D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44992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12448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61412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05569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15590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25724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24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2959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E8555D31-F77D-4493-BF5F-AA6C8007E04B}" type="datetimeFigureOut">
              <a:rPr lang="it-IT" smtClean="0"/>
              <a:t>17/04/2024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5043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17/04/2024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5163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17/04/2024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6348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17/04/2024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7896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17/04/2024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1183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17/04/2024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183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17/04/2024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6945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17/04/2024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5300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17/04/2024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2242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17/04/2024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0177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17/04/2024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9026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8555D31-F77D-4493-BF5F-AA6C8007E04B}" type="datetimeFigureOut">
              <a:rPr lang="it-IT" smtClean="0"/>
              <a:t>17/04/2024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6372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E3F31ED3-03AB-490B-98A5-8D760E0582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2303" y="4824249"/>
            <a:ext cx="7730359" cy="1767094"/>
          </a:xfrm>
        </p:spPr>
        <p:txBody>
          <a:bodyPr>
            <a:normAutofit fontScale="90000"/>
          </a:bodyPr>
          <a:lstStyle/>
          <a:p>
            <a:pPr marL="457200" algn="ctr">
              <a:lnSpc>
                <a:spcPct val="107000"/>
              </a:lnSpc>
            </a:pPr>
            <a:r>
              <a:rPr lang="it-IT" sz="36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it-IT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3600" dirty="0">
                <a:solidFill>
                  <a:schemeClr val="tx2"/>
                </a:solidFill>
                <a:latin typeface="Algerian" panose="04020705040A02060702" pitchFamily="82" charset="0"/>
              </a:rPr>
              <a:t>IL CORPORATE BRANDING NEL SETTORE RETAIL</a:t>
            </a:r>
            <a:br>
              <a:rPr lang="it-IT" sz="2700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t-IT" sz="27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11382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E51109-4816-4126-B23D-CFE48B374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171" y="2502454"/>
            <a:ext cx="10783657" cy="1499616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it-IT" dirty="0">
                <a:solidFill>
                  <a:schemeClr val="tx2"/>
                </a:solidFill>
                <a:latin typeface="Algerian" panose="04020705040A02060702" pitchFamily="82" charset="0"/>
              </a:rPr>
              <a:t>LA MARCA DEL DISTRIBUTORE</a:t>
            </a:r>
          </a:p>
        </p:txBody>
      </p:sp>
    </p:spTree>
    <p:extLst>
      <p:ext uri="{BB962C8B-B14F-4D97-AF65-F5344CB8AC3E}">
        <p14:creationId xmlns:p14="http://schemas.microsoft.com/office/powerpoint/2010/main" val="92981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176980" y="1811323"/>
            <a:ext cx="10194879" cy="1800493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it-IT" sz="3500" dirty="0">
                <a:solidFill>
                  <a:schemeClr val="accent1"/>
                </a:solidFill>
              </a:rPr>
              <a:t>Con l’aumentare nel tempo della loro importanza nelle dinamiche di filiera, i RETAILER  hanno iniziato a sviluppare una gamma di </a:t>
            </a:r>
            <a:r>
              <a:rPr lang="it-IT" sz="41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etichette proprie </a:t>
            </a:r>
          </a:p>
        </p:txBody>
      </p:sp>
      <p:cxnSp>
        <p:nvCxnSpPr>
          <p:cNvPr id="5" name="Connettore 2 4">
            <a:extLst>
              <a:ext uri="{FF2B5EF4-FFF2-40B4-BE49-F238E27FC236}">
                <a16:creationId xmlns:a16="http://schemas.microsoft.com/office/drawing/2014/main" id="{99C84C1C-225F-4DD7-B360-A248F648C427}"/>
              </a:ext>
            </a:extLst>
          </p:cNvPr>
          <p:cNvCxnSpPr/>
          <p:nvPr/>
        </p:nvCxnSpPr>
        <p:spPr>
          <a:xfrm>
            <a:off x="9110546" y="3523785"/>
            <a:ext cx="100361" cy="19514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8947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176980" y="1811323"/>
            <a:ext cx="10194879" cy="2246769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it-IT" sz="3500" dirty="0">
                <a:solidFill>
                  <a:schemeClr val="tx2"/>
                </a:solidFill>
              </a:rPr>
              <a:t>Il motivo principale che ha portato i retailer a introdurre marche proprie è legato innanzitutto alla volontà di fornire ai propri clienti un’alternativa più economica rispetto ai brand nazionali.</a:t>
            </a:r>
            <a:endParaRPr lang="it-IT" sz="41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58382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429849" y="517781"/>
            <a:ext cx="11167420" cy="1708160"/>
          </a:xfrm>
          <a:prstGeom prst="rect">
            <a:avLst/>
          </a:prstGeom>
          <a:solidFill>
            <a:schemeClr val="tx2"/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3500" dirty="0">
                <a:solidFill>
                  <a:schemeClr val="bg1"/>
                </a:solidFill>
              </a:rPr>
              <a:t>I prodotti a marca del distributore sono quelli che vengono commercializzati dal retailer in contrapposizione ai brand industriali.</a:t>
            </a:r>
            <a:endParaRPr lang="it-IT" sz="41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053313FA-C52F-424B-BA75-362A6718B15B}"/>
              </a:ext>
            </a:extLst>
          </p:cNvPr>
          <p:cNvSpPr txBox="1"/>
          <p:nvPr/>
        </p:nvSpPr>
        <p:spPr>
          <a:xfrm>
            <a:off x="302941" y="3945248"/>
            <a:ext cx="11586117" cy="170816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35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Nel corso del tempo, i retailer hanno aumentato la qualità dei prodotti e ridotto il divario in questo settore con i brand nazionali e internazionali consolidati.</a:t>
            </a:r>
            <a:endParaRPr lang="it-IT" sz="41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423564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BFDD20AE-A8AD-40E9-8DC8-D3809DE718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235" y="2085278"/>
            <a:ext cx="10025566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664787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E51109-4816-4126-B23D-CFE48B374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171" y="1940312"/>
            <a:ext cx="10783657" cy="206175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it-IT" dirty="0">
                <a:solidFill>
                  <a:schemeClr val="tx2"/>
                </a:solidFill>
                <a:latin typeface="Algerian" panose="04020705040A02060702" pitchFamily="82" charset="0"/>
              </a:rPr>
              <a:t>VANTAGGI E SFIDE DERIVANTI DALLO SVILUPPO DELLA MARCA DEL DISTRIBUTORE</a:t>
            </a:r>
          </a:p>
        </p:txBody>
      </p:sp>
    </p:spTree>
    <p:extLst>
      <p:ext uri="{BB962C8B-B14F-4D97-AF65-F5344CB8AC3E}">
        <p14:creationId xmlns:p14="http://schemas.microsoft.com/office/powerpoint/2010/main" val="15459073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998560" y="974982"/>
            <a:ext cx="10194879" cy="4493538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it-IT" sz="35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Vantaggi per i produttori:</a:t>
            </a:r>
          </a:p>
          <a:p>
            <a:endParaRPr lang="it-IT" sz="35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it-IT" sz="3500" dirty="0">
                <a:solidFill>
                  <a:schemeClr val="tx2"/>
                </a:solidFill>
              </a:rPr>
              <a:t>Sfruttamento più efficiente della capacità produttiva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it-IT" sz="3500" dirty="0">
                <a:solidFill>
                  <a:schemeClr val="tx2"/>
                </a:solidFill>
              </a:rPr>
              <a:t>Aumento del flusso di cassa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it-IT" sz="3500" dirty="0">
                <a:solidFill>
                  <a:schemeClr val="tx2"/>
                </a:solidFill>
              </a:rPr>
              <a:t>Semplificazione dei rapporti con i rivenditori più forti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it-IT" sz="3500" dirty="0">
                <a:solidFill>
                  <a:schemeClr val="tx2"/>
                </a:solidFill>
              </a:rPr>
              <a:t>Miglioramento dell’efficienza imparando dall’esperienza dei rivenditori</a:t>
            </a:r>
          </a:p>
          <a:p>
            <a:endParaRPr lang="it-IT" sz="41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879896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998560" y="305909"/>
            <a:ext cx="10194879" cy="5647700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4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Sfide per i produttori:</a:t>
            </a:r>
          </a:p>
          <a:p>
            <a:endParaRPr lang="it-IT" sz="35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it-IT" sz="3500" dirty="0">
                <a:solidFill>
                  <a:schemeClr val="tx2"/>
                </a:solidFill>
              </a:rPr>
              <a:t>Sviluppo di prodotti innovativi che allontanino gli acquirenti della marca del distributore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it-IT" sz="3500" dirty="0">
                <a:solidFill>
                  <a:schemeClr val="tx2"/>
                </a:solidFill>
              </a:rPr>
              <a:t>Riduzione dei costi nei processi di produzione per colmare il divario di prezzo con la marca del distributore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it-IT" sz="3500" dirty="0">
                <a:solidFill>
                  <a:schemeClr val="tx2"/>
                </a:solidFill>
              </a:rPr>
              <a:t>Protezione e capacità della brand equity al fine di sviluppare ulteriormente la fedeltà degli acquirenti</a:t>
            </a:r>
          </a:p>
          <a:p>
            <a:endParaRPr lang="it-IT" sz="41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006089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998560" y="1030738"/>
            <a:ext cx="10194879" cy="4293483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4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Vantaggi per i retailer</a:t>
            </a:r>
          </a:p>
          <a:p>
            <a:endParaRPr lang="it-IT" sz="35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it-IT" sz="3300" dirty="0">
                <a:solidFill>
                  <a:schemeClr val="tx2"/>
                </a:solidFill>
              </a:rPr>
              <a:t>Miglioramento ulteriore dell’immagine del punto vendita e sviluppo della fiducia nel mercato target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it-IT" sz="3300" dirty="0">
                <a:solidFill>
                  <a:schemeClr val="tx2"/>
                </a:solidFill>
              </a:rPr>
              <a:t>Aumento della fedeltà al brand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it-IT" sz="3300" dirty="0">
                <a:solidFill>
                  <a:schemeClr val="tx2"/>
                </a:solidFill>
              </a:rPr>
              <a:t>Aumento del traffico nei punti vendita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it-IT" sz="3300" dirty="0">
                <a:solidFill>
                  <a:schemeClr val="tx2"/>
                </a:solidFill>
              </a:rPr>
              <a:t>Necessità di un budget di marketing inferiore per promuovere la marca del distributore</a:t>
            </a:r>
          </a:p>
        </p:txBody>
      </p:sp>
    </p:spTree>
    <p:extLst>
      <p:ext uri="{BB962C8B-B14F-4D97-AF65-F5344CB8AC3E}">
        <p14:creationId xmlns:p14="http://schemas.microsoft.com/office/powerpoint/2010/main" val="40503611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998560" y="350513"/>
            <a:ext cx="10194879" cy="3862596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it-IT" sz="40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Benefici per gli acquirenti</a:t>
            </a:r>
          </a:p>
          <a:p>
            <a:endParaRPr lang="it-IT" sz="40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it-IT" sz="3300" dirty="0">
                <a:solidFill>
                  <a:schemeClr val="accent1"/>
                </a:solidFill>
              </a:rPr>
              <a:t>Il rappresentare un’alternativa chiara e distintiva rispetto a brand industriali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it-IT" sz="3300" dirty="0">
                <a:solidFill>
                  <a:schemeClr val="accent1"/>
                </a:solidFill>
              </a:rPr>
              <a:t>Riduzione della diffidenza iniziale verso la marca del distributore, grazie al miglioramento effettivo della qualità e del packaging</a:t>
            </a:r>
          </a:p>
        </p:txBody>
      </p:sp>
    </p:spTree>
    <p:extLst>
      <p:ext uri="{BB962C8B-B14F-4D97-AF65-F5344CB8AC3E}">
        <p14:creationId xmlns:p14="http://schemas.microsoft.com/office/powerpoint/2010/main" val="2269405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574814" y="662747"/>
            <a:ext cx="10194879" cy="4555093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it-IT" sz="4000" i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KING, 1991</a:t>
            </a:r>
          </a:p>
          <a:p>
            <a:endParaRPr lang="it-IT" sz="3500" dirty="0">
              <a:solidFill>
                <a:srgbClr val="002060"/>
              </a:solidFill>
            </a:endParaRPr>
          </a:p>
          <a:p>
            <a:r>
              <a:rPr lang="it-IT" sz="3500" dirty="0">
                <a:solidFill>
                  <a:srgbClr val="002060"/>
                </a:solidFill>
              </a:rPr>
              <a:t>Ha sostenuto che i clienti esprimono sempre più spesso il loro giudizio sulla base della cultura aziendale nel suo complesso, in contrapposizione ai benefici funzionali evidenziati in varie strategie di comunicazione di marketing</a:t>
            </a:r>
            <a:endParaRPr lang="it-IT" sz="35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algn="ctr"/>
            <a:endParaRPr lang="it-IT" sz="4000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4" name="Connettore 2 3">
            <a:extLst>
              <a:ext uri="{FF2B5EF4-FFF2-40B4-BE49-F238E27FC236}">
                <a16:creationId xmlns:a16="http://schemas.microsoft.com/office/drawing/2014/main" id="{4370923F-7EAD-4B95-A081-1075A2FF7A74}"/>
              </a:ext>
            </a:extLst>
          </p:cNvPr>
          <p:cNvCxnSpPr/>
          <p:nvPr/>
        </p:nvCxnSpPr>
        <p:spPr>
          <a:xfrm>
            <a:off x="7192537" y="4705815"/>
            <a:ext cx="0" cy="12600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99307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E51109-4816-4126-B23D-CFE48B374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171" y="1940312"/>
            <a:ext cx="10783657" cy="206175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it-IT" dirty="0">
                <a:solidFill>
                  <a:schemeClr val="tx2"/>
                </a:solidFill>
                <a:latin typeface="Algerian" panose="04020705040A02060702" pitchFamily="82" charset="0"/>
              </a:rPr>
              <a:t>FIDELIZZAZIONE</a:t>
            </a:r>
          </a:p>
        </p:txBody>
      </p:sp>
    </p:spTree>
    <p:extLst>
      <p:ext uri="{BB962C8B-B14F-4D97-AF65-F5344CB8AC3E}">
        <p14:creationId xmlns:p14="http://schemas.microsoft.com/office/powerpoint/2010/main" val="21692408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385F57C2-BF7B-4B6E-ADB1-C8BF77EFB8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6927" y="100361"/>
            <a:ext cx="8441473" cy="59624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28953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998560" y="1644054"/>
            <a:ext cx="10194879" cy="193899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it-IT" sz="40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Programmi di CRM</a:t>
            </a:r>
          </a:p>
          <a:p>
            <a:endParaRPr lang="it-IT" sz="40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it-IT" sz="40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CUSTOMER RELATIONSHIP MANAGEMENT</a:t>
            </a:r>
            <a:endParaRPr lang="it-IT" sz="3300" dirty="0">
              <a:solidFill>
                <a:schemeClr val="accent1"/>
              </a:solidFill>
            </a:endParaRPr>
          </a:p>
        </p:txBody>
      </p:sp>
      <p:sp>
        <p:nvSpPr>
          <p:cNvPr id="2" name="Freccia in giù 1">
            <a:extLst>
              <a:ext uri="{FF2B5EF4-FFF2-40B4-BE49-F238E27FC236}">
                <a16:creationId xmlns:a16="http://schemas.microsoft.com/office/drawing/2014/main" id="{67A03248-82E0-44C1-B53B-B69598ADDC74}"/>
              </a:ext>
            </a:extLst>
          </p:cNvPr>
          <p:cNvSpPr/>
          <p:nvPr/>
        </p:nvSpPr>
        <p:spPr>
          <a:xfrm>
            <a:off x="9601200" y="4415883"/>
            <a:ext cx="680224" cy="83634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11209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12452E0-A512-420D-8C26-1E4B0EE9B4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6626" y="936703"/>
            <a:ext cx="8670925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047335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E51109-4816-4126-B23D-CFE48B374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171" y="1940312"/>
            <a:ext cx="10783657" cy="206175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it-IT" dirty="0">
                <a:solidFill>
                  <a:schemeClr val="tx2"/>
                </a:solidFill>
                <a:latin typeface="Algerian" panose="04020705040A02060702" pitchFamily="82" charset="0"/>
              </a:rPr>
              <a:t>PROGRAMMI DI FIDELIZZAZIONE</a:t>
            </a:r>
          </a:p>
        </p:txBody>
      </p:sp>
    </p:spTree>
    <p:extLst>
      <p:ext uri="{BB962C8B-B14F-4D97-AF65-F5344CB8AC3E}">
        <p14:creationId xmlns:p14="http://schemas.microsoft.com/office/powerpoint/2010/main" val="26928072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998560" y="1644054"/>
            <a:ext cx="10194879" cy="417037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it-IT" sz="40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WAARDEN-MEYER, 2008, </a:t>
            </a:r>
          </a:p>
          <a:p>
            <a:r>
              <a:rPr lang="it-IT" sz="4000" dirty="0">
                <a:solidFill>
                  <a:schemeClr val="accent1"/>
                </a:solidFill>
              </a:rPr>
              <a:t>definisce un programma di fidelizzazione come:</a:t>
            </a:r>
          </a:p>
          <a:p>
            <a:endParaRPr lang="it-IT" sz="4000" dirty="0">
              <a:solidFill>
                <a:schemeClr val="accent1"/>
              </a:solidFill>
            </a:endParaRPr>
          </a:p>
          <a:p>
            <a:pPr algn="r"/>
            <a:r>
              <a:rPr lang="it-IT" sz="3500" i="1" dirty="0">
                <a:solidFill>
                  <a:schemeClr val="accent1"/>
                </a:solidFill>
              </a:rPr>
              <a:t>«Un sistema integrato di azioni di marketing che mira a fidelizzare i clienti, sviluppando con loro relazioni personalizzate»</a:t>
            </a:r>
          </a:p>
          <a:p>
            <a:endParaRPr lang="it-IT" sz="40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2688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574814" y="662747"/>
            <a:ext cx="10194879" cy="440120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4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Ciò rafforza il messaggio che LA COSTRUZIONE DEL BRAND non risieda esclusivamente nel marketing e nel brand manager.</a:t>
            </a:r>
          </a:p>
          <a:p>
            <a:pPr algn="ctr"/>
            <a:endParaRPr lang="it-IT" sz="40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it-IT" sz="4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branding è invece responsabilità dell’intera impresa e deve permeare tutti gli obiettivi e le attività aziendali.</a:t>
            </a:r>
          </a:p>
        </p:txBody>
      </p:sp>
    </p:spTree>
    <p:extLst>
      <p:ext uri="{BB962C8B-B14F-4D97-AF65-F5344CB8AC3E}">
        <p14:creationId xmlns:p14="http://schemas.microsoft.com/office/powerpoint/2010/main" val="20423202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574814" y="662747"/>
            <a:ext cx="10194879" cy="513986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it-IT" sz="4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ROPER e FILL, 2012</a:t>
            </a:r>
          </a:p>
          <a:p>
            <a:pPr algn="ctr"/>
            <a:endParaRPr lang="it-IT" sz="32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it-IT" sz="3200" i="1" dirty="0">
                <a:solidFill>
                  <a:schemeClr val="bg1"/>
                </a:solidFill>
              </a:rPr>
              <a:t>Identificano alcune potenziali limitazioni di questo approccio:</a:t>
            </a:r>
          </a:p>
          <a:p>
            <a:pPr algn="ctr"/>
            <a:endParaRPr lang="it-IT" sz="3200" i="1" dirty="0">
              <a:solidFill>
                <a:schemeClr val="bg1"/>
              </a:solidFill>
            </a:endParaRPr>
          </a:p>
          <a:p>
            <a:pPr marL="571500" indent="-571500" algn="ctr">
              <a:buFont typeface="Wingdings" panose="05000000000000000000" pitchFamily="2" charset="2"/>
              <a:buChar char="Ø"/>
            </a:pPr>
            <a:r>
              <a:rPr lang="it-IT" sz="3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corporate branding implica che le ingenti somme spese per la creazione di brand di prodotto siano state uno spreco di tempo</a:t>
            </a:r>
          </a:p>
          <a:p>
            <a:pPr marL="571500" indent="-571500" algn="ctr">
              <a:buFont typeface="Wingdings" panose="05000000000000000000" pitchFamily="2" charset="2"/>
              <a:buChar char="Ø"/>
            </a:pPr>
            <a:r>
              <a:rPr lang="it-IT" sz="3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Può danneggiare l’impatto e il contributo del brand locali</a:t>
            </a:r>
          </a:p>
          <a:p>
            <a:pPr marL="571500" indent="-571500" algn="ctr">
              <a:buFont typeface="Wingdings" panose="05000000000000000000" pitchFamily="2" charset="2"/>
              <a:buChar char="Ø"/>
            </a:pPr>
            <a:r>
              <a:rPr lang="it-IT" sz="3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Può potenzialmente disturbare e alienare i clienti, se i brand amati e preferiti scompaiono dagli scaffali</a:t>
            </a:r>
          </a:p>
        </p:txBody>
      </p:sp>
    </p:spTree>
    <p:extLst>
      <p:ext uri="{BB962C8B-B14F-4D97-AF65-F5344CB8AC3E}">
        <p14:creationId xmlns:p14="http://schemas.microsoft.com/office/powerpoint/2010/main" val="2001575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E51109-4816-4126-B23D-CFE48B374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171" y="2502454"/>
            <a:ext cx="10783657" cy="1499616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it-IT" dirty="0">
                <a:solidFill>
                  <a:schemeClr val="tx2"/>
                </a:solidFill>
                <a:latin typeface="Algerian" panose="04020705040A02060702" pitchFamily="82" charset="0"/>
              </a:rPr>
              <a:t>IMPATTO DEI SOCIAL MEDIA SULLA MARCA DEL DISTRIBUTORE</a:t>
            </a:r>
          </a:p>
        </p:txBody>
      </p:sp>
    </p:spTree>
    <p:extLst>
      <p:ext uri="{BB962C8B-B14F-4D97-AF65-F5344CB8AC3E}">
        <p14:creationId xmlns:p14="http://schemas.microsoft.com/office/powerpoint/2010/main" val="20528014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574814" y="662747"/>
            <a:ext cx="10194879" cy="2323713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it-IT" sz="4000" i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DAVIS ET AL., 2014</a:t>
            </a:r>
          </a:p>
          <a:p>
            <a:endParaRPr lang="it-IT" sz="3500" dirty="0">
              <a:solidFill>
                <a:srgbClr val="002060"/>
              </a:solidFill>
            </a:endParaRPr>
          </a:p>
          <a:p>
            <a:r>
              <a:rPr lang="it-IT" sz="35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Identificano cinque elementi fondamentali del «consumo» del brand in un contesto di social media:</a:t>
            </a:r>
            <a:endParaRPr lang="it-IT" sz="4000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Freccia in giù 1">
            <a:extLst>
              <a:ext uri="{FF2B5EF4-FFF2-40B4-BE49-F238E27FC236}">
                <a16:creationId xmlns:a16="http://schemas.microsoft.com/office/drawing/2014/main" id="{976A55BD-17FD-44A5-8427-46913A949B8C}"/>
              </a:ext>
            </a:extLst>
          </p:cNvPr>
          <p:cNvSpPr/>
          <p:nvPr/>
        </p:nvSpPr>
        <p:spPr>
          <a:xfrm>
            <a:off x="8909824" y="3802566"/>
            <a:ext cx="747132" cy="791736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2921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a 3">
            <a:extLst>
              <a:ext uri="{FF2B5EF4-FFF2-40B4-BE49-F238E27FC236}">
                <a16:creationId xmlns:a16="http://schemas.microsoft.com/office/drawing/2014/main" id="{0A475581-C674-41E7-B762-76CCDB17CDE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89008223"/>
              </p:ext>
            </p:extLst>
          </p:nvPr>
        </p:nvGraphicFramePr>
        <p:xfrm>
          <a:off x="468351" y="178420"/>
          <a:ext cx="11452303" cy="63561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856471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E51109-4816-4126-B23D-CFE48B374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171" y="2502454"/>
            <a:ext cx="10783657" cy="1499616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it-IT" dirty="0">
                <a:solidFill>
                  <a:schemeClr val="tx2"/>
                </a:solidFill>
                <a:latin typeface="Algerian" panose="04020705040A02060702" pitchFamily="82" charset="0"/>
              </a:rPr>
              <a:t>SFIDE NEL BRANDING ONLINE</a:t>
            </a:r>
          </a:p>
        </p:txBody>
      </p:sp>
    </p:spTree>
    <p:extLst>
      <p:ext uri="{BB962C8B-B14F-4D97-AF65-F5344CB8AC3E}">
        <p14:creationId xmlns:p14="http://schemas.microsoft.com/office/powerpoint/2010/main" val="16858787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4E6D4B95-6C67-4215-81AE-F76D7C8DEE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1083"/>
            <a:ext cx="10355766" cy="6233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60154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Integrale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e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1780</TotalTime>
  <Words>514</Words>
  <Application>Microsoft Office PowerPoint</Application>
  <PresentationFormat>Widescreen</PresentationFormat>
  <Paragraphs>66</Paragraphs>
  <Slides>25</Slides>
  <Notes>6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25</vt:i4>
      </vt:variant>
    </vt:vector>
  </HeadingPairs>
  <TitlesOfParts>
    <vt:vector size="34" baseType="lpstr">
      <vt:lpstr>Algerian</vt:lpstr>
      <vt:lpstr>Arial</vt:lpstr>
      <vt:lpstr>Calibri</vt:lpstr>
      <vt:lpstr>Times New Roman</vt:lpstr>
      <vt:lpstr>Tw Cen MT</vt:lpstr>
      <vt:lpstr>Tw Cen MT Condensed</vt:lpstr>
      <vt:lpstr>Wingdings</vt:lpstr>
      <vt:lpstr>Wingdings 3</vt:lpstr>
      <vt:lpstr>Integrale</vt:lpstr>
      <vt:lpstr>  IL CORPORATE BRANDING NEL SETTORE RETAIL </vt:lpstr>
      <vt:lpstr>Presentazione standard di PowerPoint</vt:lpstr>
      <vt:lpstr>Presentazione standard di PowerPoint</vt:lpstr>
      <vt:lpstr>Presentazione standard di PowerPoint</vt:lpstr>
      <vt:lpstr>IMPATTO DEI SOCIAL MEDIA SULLA MARCA DEL DISTRIBUTORE</vt:lpstr>
      <vt:lpstr>Presentazione standard di PowerPoint</vt:lpstr>
      <vt:lpstr>Presentazione standard di PowerPoint</vt:lpstr>
      <vt:lpstr>SFIDE NEL BRANDING ONLINE</vt:lpstr>
      <vt:lpstr>Presentazione standard di PowerPoint</vt:lpstr>
      <vt:lpstr>LA MARCA DEL DISTRIBUTORE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VANTAGGI E SFIDE DERIVANTI DALLO SVILUPPO DELLA MARCA DEL DISTRIBUTORE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FIDELIZZAZIONE</vt:lpstr>
      <vt:lpstr>Presentazione standard di PowerPoint</vt:lpstr>
      <vt:lpstr>Presentazione standard di PowerPoint</vt:lpstr>
      <vt:lpstr>Presentazione standard di PowerPoint</vt:lpstr>
      <vt:lpstr>PROGRAMMI DI FIDELIZZAZIONE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Rossana</dc:creator>
  <cp:lastModifiedBy>Rossana Piccolo</cp:lastModifiedBy>
  <cp:revision>73</cp:revision>
  <dcterms:created xsi:type="dcterms:W3CDTF">2023-02-25T07:42:26Z</dcterms:created>
  <dcterms:modified xsi:type="dcterms:W3CDTF">2024-04-16T22:52:06Z</dcterms:modified>
</cp:coreProperties>
</file>