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45" r:id="rId14"/>
    <p:sldId id="297" r:id="rId15"/>
    <p:sldId id="298" r:id="rId16"/>
    <p:sldId id="299" r:id="rId17"/>
    <p:sldId id="300" r:id="rId18"/>
    <p:sldId id="301" r:id="rId19"/>
    <p:sldId id="302" r:id="rId20"/>
    <p:sldId id="347" r:id="rId21"/>
    <p:sldId id="348" r:id="rId22"/>
    <p:sldId id="349" r:id="rId23"/>
    <p:sldId id="350" r:id="rId24"/>
    <p:sldId id="351" r:id="rId25"/>
    <p:sldId id="353" r:id="rId26"/>
    <p:sldId id="303" r:id="rId27"/>
    <p:sldId id="304" r:id="rId28"/>
    <p:sldId id="305" r:id="rId29"/>
    <p:sldId id="306" r:id="rId30"/>
    <p:sldId id="321" r:id="rId31"/>
    <p:sldId id="307" r:id="rId32"/>
    <p:sldId id="308" r:id="rId33"/>
    <p:sldId id="309" r:id="rId34"/>
    <p:sldId id="317" r:id="rId35"/>
    <p:sldId id="318" r:id="rId36"/>
    <p:sldId id="319" r:id="rId37"/>
    <p:sldId id="310" r:id="rId38"/>
    <p:sldId id="315" r:id="rId39"/>
    <p:sldId id="316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5398B-3696-4EC6-A4BC-7B08B8FE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853D7F-EE39-4677-B7CE-49660205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FE670-56B1-4970-8215-4D9132FC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81012-F628-432D-8903-7D798873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CFE8F-B75C-4266-A528-8CDAF5EF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69279-511E-442B-9FD1-653A85FF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CA3892-B7E6-4EF6-87F4-F4C10750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407EA4-9C69-42BD-BC98-94585A2E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B7F01-49E7-4774-9CB2-B39E292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3FB329-3FA8-4C57-ABA0-A16C9A82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1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2A17D3-1044-43B1-A433-BE3AED94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9916B-6B1F-4F89-BE1B-4F13DC4F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83FE9-0816-4992-888D-0F675846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2D73E-CCBD-4473-B892-C6CC748B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F8AED-5469-445C-8297-A69DA72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678E1-0088-494A-BA4F-D536083E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7EBC10-E09C-4E2D-A860-ABE569F3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DF5CC-852E-428E-9E75-26BB745A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D92CA-7941-4C00-9623-C2FC9B6C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F05050-CC11-403D-A63A-F443B15E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02C8C-3280-4A40-AF12-F11DE79A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88977-D5F1-455F-9E98-23D984C1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12AF0-B5E7-4C71-B246-F32E7EFB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95F998-B9A6-4CB6-B774-07E47E52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1C8C4-F44C-491E-90AB-B6B2577D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1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3057-D783-4373-92C2-6A0A8C23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FE644-0A0D-4D73-8888-0BC43C78C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CBE423-19AD-4BCC-B378-CBE4951B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41C59-4E70-4D58-8031-2034EAAD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A5A10D-0D04-4FC2-9D75-2935137B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0AB4B2-799F-48C9-B268-FD762BD0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87F55-5830-46D6-BFE7-2C5FACFB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CDF6B6-2D21-4009-BA50-23AC35F5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A42373-8A14-4D2E-B51F-4AD3478F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FDF5D7-1928-4903-95FF-4C2F6E464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8BBC35-2735-4344-8D2B-EB9DBC606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AE0109-4BEA-41B9-BABD-CB6CEDBD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42D36-4E95-4E05-B698-0E313A2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894D04-0990-4A13-B6BC-BBF6CAF4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75B1D-5576-48F9-95FA-01CDB430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21C542-DAA3-4C22-958B-611E6EFB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C2CAC2-C972-4ABC-8DB6-C53CD37E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FDD96C-24C8-4648-9BC4-EDC690EA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7D1DCC-FDF4-4411-9A2D-261C6632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BFA90E-02B9-4E9E-8B57-903682EA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FD8CB-8CE6-4F6D-ACE7-42604459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5BEA2-BA4F-40B6-883F-2CC3C6F2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4782B3-DBF3-4FC3-ABF8-09FF250D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E127B9-99C4-44D9-9983-D6A05197A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76F44B-71ED-40F4-BE62-02C732AD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652D5-758F-4166-BEC2-98918961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108C6-46B0-4C9A-9947-1A21809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E77DF-3E13-4E0A-8382-0ED3CE8A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F16795-43DF-4815-94AF-27370597E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3EC947-A372-464E-B2AD-B083DDFEA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ED1045-4705-4ACC-A215-D52790E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566817-B5C8-4788-8905-33EFA56A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9BF08-E9D7-4EFB-B406-C621061F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82F215-B06A-4AEF-AEC6-0C0E4D0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64426C-6DD8-4A98-A852-DE6814FD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A021F-BF52-4FAF-965A-808FF602A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3BB22-907C-4547-9E17-DC0299AF8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F79421-9C8D-4580-A0FB-18AE10D8D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9A62E-62EB-4907-BB38-7D0B53EF509C}"/>
              </a:ext>
            </a:extLst>
          </p:cNvPr>
          <p:cNvSpPr txBox="1"/>
          <p:nvPr/>
        </p:nvSpPr>
        <p:spPr>
          <a:xfrm>
            <a:off x="636103" y="669647"/>
            <a:ext cx="10402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accade quando mettiamo un materiale conduttore in una soluzione acquosa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FC6C1A-5156-451E-ACBA-704000DA6259}"/>
              </a:ext>
            </a:extLst>
          </p:cNvPr>
          <p:cNvSpPr txBox="1"/>
          <p:nvPr/>
        </p:nvSpPr>
        <p:spPr>
          <a:xfrm>
            <a:off x="636103" y="2432189"/>
            <a:ext cx="649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Interfaccia: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zona di soluzione a diretto contatto con la superficie elettrodica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A01A45-6559-4B6C-979D-68359E9C69FA}"/>
              </a:ext>
            </a:extLst>
          </p:cNvPr>
          <p:cNvSpPr txBox="1"/>
          <p:nvPr/>
        </p:nvSpPr>
        <p:spPr>
          <a:xfrm>
            <a:off x="2771596" y="82714"/>
            <a:ext cx="683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VOLTAMMETRIA E LE TECNICHE AMPEROMETRICHE (CAP 23 </a:t>
            </a:r>
            <a:r>
              <a:rPr lang="it-IT" b="1" dirty="0" err="1">
                <a:solidFill>
                  <a:srgbClr val="FF0000"/>
                </a:solidFill>
              </a:rPr>
              <a:t>Skoog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D99F90-9FBC-6845-8ABA-BDFCE247C43A}"/>
              </a:ext>
            </a:extLst>
          </p:cNvPr>
          <p:cNvSpPr txBox="1"/>
          <p:nvPr/>
        </p:nvSpPr>
        <p:spPr>
          <a:xfrm>
            <a:off x="636104" y="5123893"/>
            <a:ext cx="4791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Esempi di materiale elettrodico: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Metalli nobili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altri metalli (Hg), grafite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glassy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carbon, carbon paste, carbone nanostrutturato [nanotubi e nanofili])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872D41C-C731-D2AC-81A7-5C7EF06B8948}"/>
              </a:ext>
            </a:extLst>
          </p:cNvPr>
          <p:cNvGrpSpPr/>
          <p:nvPr/>
        </p:nvGrpSpPr>
        <p:grpSpPr>
          <a:xfrm>
            <a:off x="6096000" y="4597060"/>
            <a:ext cx="5338311" cy="2119097"/>
            <a:chOff x="5700749" y="4345969"/>
            <a:chExt cx="6491251" cy="252097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D169727-20AA-11A6-2A27-D05DC003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0" y="4345969"/>
              <a:ext cx="3365500" cy="24638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10B2244-F887-D45F-C88E-21E42FF48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49" y="4345969"/>
              <a:ext cx="3365500" cy="2520974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2675F6F9-7218-7672-B271-72EA97CA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28" y="2289437"/>
            <a:ext cx="1641233" cy="164123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8CE4EF-EE08-A0C9-EA33-3BAB60F02EE3}"/>
              </a:ext>
            </a:extLst>
          </p:cNvPr>
          <p:cNvSpPr txBox="1"/>
          <p:nvPr/>
        </p:nvSpPr>
        <p:spPr>
          <a:xfrm>
            <a:off x="636103" y="3829068"/>
            <a:ext cx="1079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Diffusione: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meccanismo di trasporto di massa basato su un gradiente di concentrazione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03898E-8C7B-5880-26D0-EDC437D7646E}"/>
              </a:ext>
            </a:extLst>
          </p:cNvPr>
          <p:cNvSpPr txBox="1"/>
          <p:nvPr/>
        </p:nvSpPr>
        <p:spPr>
          <a:xfrm>
            <a:off x="636103" y="1289101"/>
            <a:ext cx="11471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Elettrodo: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qualsiasi materiale in grado di condurre e/o scambiare elettroni con specie presenti in soluzione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elettroattiva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chimica che possiede una carica netta o è in grado di scambiare elettroni (ovvero di ossidarsi o ridursi)</a:t>
            </a:r>
          </a:p>
        </p:txBody>
      </p:sp>
    </p:spTree>
    <p:extLst>
      <p:ext uri="{BB962C8B-B14F-4D97-AF65-F5344CB8AC3E}">
        <p14:creationId xmlns:p14="http://schemas.microsoft.com/office/powerpoint/2010/main" val="15645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790972-4A5B-401E-9D03-9CA6090D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09"/>
            <a:ext cx="11809865" cy="48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490942-605A-4465-A610-E952AE9B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8" y="352937"/>
            <a:ext cx="11517557" cy="6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A621D2-E460-4F22-8341-764063DC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5" y="45101"/>
            <a:ext cx="11807930" cy="20759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15DC7A-777E-D7C8-869C-AA53FC13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318374"/>
            <a:ext cx="4623658" cy="39696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DFBC23-F664-F7C9-C537-A7C9AA355447}"/>
              </a:ext>
            </a:extLst>
          </p:cNvPr>
          <p:cNvSpPr txBox="1"/>
          <p:nvPr/>
        </p:nvSpPr>
        <p:spPr>
          <a:xfrm>
            <a:off x="5260931" y="2318373"/>
            <a:ext cx="6325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</a:rPr>
              <a:t>DIFFUSIONE IN SOLUZIONE QUISCENTE </a:t>
            </a:r>
          </a:p>
          <a:p>
            <a:pPr algn="ctr"/>
            <a:endParaRPr lang="it-IT" sz="2200" b="1" dirty="0">
              <a:solidFill>
                <a:srgbClr val="FF0000"/>
              </a:solidFill>
            </a:endParaRPr>
          </a:p>
          <a:p>
            <a:pPr algn="just"/>
            <a:r>
              <a:rPr lang="it-IT" sz="2200" dirty="0"/>
              <a:t>Quando la specie </a:t>
            </a:r>
            <a:r>
              <a:rPr lang="it-IT" sz="2200" dirty="0" err="1"/>
              <a:t>elettroattiva</a:t>
            </a:r>
            <a:r>
              <a:rPr lang="it-IT" sz="2200" dirty="0"/>
              <a:t> </a:t>
            </a:r>
            <a:r>
              <a:rPr lang="it-IT" sz="2200" b="1" dirty="0">
                <a:solidFill>
                  <a:srgbClr val="FF0000"/>
                </a:solidFill>
              </a:rPr>
              <a:t>(</a:t>
            </a:r>
            <a:r>
              <a:rPr lang="it-IT" sz="2200" b="1" dirty="0" err="1">
                <a:solidFill>
                  <a:srgbClr val="FF0000"/>
                </a:solidFill>
              </a:rPr>
              <a:t>A</a:t>
            </a:r>
            <a:r>
              <a:rPr lang="it-IT" sz="2200" b="1" baseline="-25000" dirty="0" err="1">
                <a:solidFill>
                  <a:srgbClr val="FF0000"/>
                </a:solidFill>
              </a:rPr>
              <a:t>ox</a:t>
            </a:r>
            <a:r>
              <a:rPr lang="it-IT" sz="2200" b="1" dirty="0">
                <a:solidFill>
                  <a:srgbClr val="FF0000"/>
                </a:solidFill>
              </a:rPr>
              <a:t>) </a:t>
            </a:r>
            <a:r>
              <a:rPr lang="it-IT" sz="2200" dirty="0"/>
              <a:t>arriva nei pressi della superficie dell’elettrodo, essa viene ridotta (</a:t>
            </a:r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sz="2200" b="1" baseline="-25000" dirty="0" err="1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it-IT" sz="2200" dirty="0"/>
              <a:t> e la sua concentrazione, nello strato interno di diffusione, diminuisce. Questo provoca il mantenimento del gradiente di concentrazione tra superficie elettrodica e strato esterno di diffusione. La velocità con cui il soluto si muove dipende dal gradiente di concentrazione (Legge di Fick)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6D23C2-D2CA-9AB5-8B1E-765CA11792D9}"/>
              </a:ext>
            </a:extLst>
          </p:cNvPr>
          <p:cNvSpPr txBox="1"/>
          <p:nvPr/>
        </p:nvSpPr>
        <p:spPr>
          <a:xfrm>
            <a:off x="1102290" y="3872645"/>
            <a:ext cx="47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baseline="-25000" dirty="0" err="1">
                <a:solidFill>
                  <a:srgbClr val="FF0000"/>
                </a:solidFill>
              </a:rPr>
              <a:t>ox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279A6B-E0F8-8BAE-C780-241090E9CBB6}"/>
              </a:ext>
            </a:extLst>
          </p:cNvPr>
          <p:cNvSpPr txBox="1"/>
          <p:nvPr/>
        </p:nvSpPr>
        <p:spPr>
          <a:xfrm>
            <a:off x="1204585" y="3305977"/>
            <a:ext cx="46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b="1" baseline="-25000" dirty="0" err="1">
                <a:solidFill>
                  <a:schemeClr val="accent1">
                    <a:lumMod val="50000"/>
                  </a:schemeClr>
                </a:solidFill>
              </a:rPr>
              <a:t>rd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1371D338-1938-2D7F-C9A5-E14729867731}"/>
              </a:ext>
            </a:extLst>
          </p:cNvPr>
          <p:cNvSpPr/>
          <p:nvPr/>
        </p:nvSpPr>
        <p:spPr>
          <a:xfrm rot="8471068" flipV="1">
            <a:off x="1100570" y="3444439"/>
            <a:ext cx="668154" cy="637812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ED8C6E-9375-66F7-E294-27F35A3535E7}"/>
              </a:ext>
            </a:extLst>
          </p:cNvPr>
          <p:cNvSpPr txBox="1"/>
          <p:nvPr/>
        </p:nvSpPr>
        <p:spPr>
          <a:xfrm>
            <a:off x="906217" y="3547901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</a:t>
            </a:r>
            <a:r>
              <a:rPr lang="it-IT" sz="22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5559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45FE8009-53C9-466A-9F17-DC07540B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96" y="62508"/>
            <a:ext cx="9788407" cy="65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F8A3AC3-CB3F-5776-1A9B-52D0A4733BB2}"/>
              </a:ext>
            </a:extLst>
          </p:cNvPr>
          <p:cNvSpPr/>
          <p:nvPr/>
        </p:nvSpPr>
        <p:spPr>
          <a:xfrm>
            <a:off x="3444657" y="3325599"/>
            <a:ext cx="501041" cy="475989"/>
          </a:xfrm>
          <a:custGeom>
            <a:avLst/>
            <a:gdLst>
              <a:gd name="connsiteX0" fmla="*/ 0 w 501041"/>
              <a:gd name="connsiteY0" fmla="*/ 237995 h 475989"/>
              <a:gd name="connsiteX1" fmla="*/ 250521 w 501041"/>
              <a:gd name="connsiteY1" fmla="*/ 0 h 475989"/>
              <a:gd name="connsiteX2" fmla="*/ 501042 w 501041"/>
              <a:gd name="connsiteY2" fmla="*/ 237995 h 475989"/>
              <a:gd name="connsiteX3" fmla="*/ 250521 w 501041"/>
              <a:gd name="connsiteY3" fmla="*/ 475990 h 475989"/>
              <a:gd name="connsiteX4" fmla="*/ 0 w 501041"/>
              <a:gd name="connsiteY4" fmla="*/ 237995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41" h="475989" extrusionOk="0">
                <a:moveTo>
                  <a:pt x="0" y="237995"/>
                </a:moveTo>
                <a:cubicBezTo>
                  <a:pt x="-23855" y="91839"/>
                  <a:pt x="89695" y="8432"/>
                  <a:pt x="250521" y="0"/>
                </a:cubicBezTo>
                <a:cubicBezTo>
                  <a:pt x="419460" y="6438"/>
                  <a:pt x="470811" y="107515"/>
                  <a:pt x="501042" y="237995"/>
                </a:cubicBezTo>
                <a:cubicBezTo>
                  <a:pt x="486547" y="383591"/>
                  <a:pt x="386774" y="487630"/>
                  <a:pt x="250521" y="475990"/>
                </a:cubicBezTo>
                <a:cubicBezTo>
                  <a:pt x="105564" y="472380"/>
                  <a:pt x="22848" y="380353"/>
                  <a:pt x="0" y="23799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5AA06EF-AD4E-DB9D-5A55-8D787101ADF4}"/>
              </a:ext>
            </a:extLst>
          </p:cNvPr>
          <p:cNvSpPr/>
          <p:nvPr/>
        </p:nvSpPr>
        <p:spPr>
          <a:xfrm>
            <a:off x="1718153" y="5657528"/>
            <a:ext cx="501041" cy="475989"/>
          </a:xfrm>
          <a:custGeom>
            <a:avLst/>
            <a:gdLst>
              <a:gd name="connsiteX0" fmla="*/ 0 w 501041"/>
              <a:gd name="connsiteY0" fmla="*/ 237995 h 475989"/>
              <a:gd name="connsiteX1" fmla="*/ 250521 w 501041"/>
              <a:gd name="connsiteY1" fmla="*/ 0 h 475989"/>
              <a:gd name="connsiteX2" fmla="*/ 501042 w 501041"/>
              <a:gd name="connsiteY2" fmla="*/ 237995 h 475989"/>
              <a:gd name="connsiteX3" fmla="*/ 250521 w 501041"/>
              <a:gd name="connsiteY3" fmla="*/ 475990 h 475989"/>
              <a:gd name="connsiteX4" fmla="*/ 0 w 501041"/>
              <a:gd name="connsiteY4" fmla="*/ 237995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41" h="475989" extrusionOk="0">
                <a:moveTo>
                  <a:pt x="0" y="237995"/>
                </a:moveTo>
                <a:cubicBezTo>
                  <a:pt x="-23855" y="91839"/>
                  <a:pt x="89695" y="8432"/>
                  <a:pt x="250521" y="0"/>
                </a:cubicBezTo>
                <a:cubicBezTo>
                  <a:pt x="419460" y="6438"/>
                  <a:pt x="470811" y="107515"/>
                  <a:pt x="501042" y="237995"/>
                </a:cubicBezTo>
                <a:cubicBezTo>
                  <a:pt x="486547" y="383591"/>
                  <a:pt x="386774" y="487630"/>
                  <a:pt x="250521" y="475990"/>
                </a:cubicBezTo>
                <a:cubicBezTo>
                  <a:pt x="105564" y="472380"/>
                  <a:pt x="22848" y="380353"/>
                  <a:pt x="0" y="23799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D5E8E72-0B64-450E-BC85-AC108E52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7" y="505081"/>
            <a:ext cx="11430126" cy="244345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5C72F4D-663C-471A-B5D6-1BF1B0131A48}"/>
              </a:ext>
            </a:extLst>
          </p:cNvPr>
          <p:cNvSpPr/>
          <p:nvPr/>
        </p:nvSpPr>
        <p:spPr>
          <a:xfrm>
            <a:off x="380937" y="2004164"/>
            <a:ext cx="11593945" cy="944373"/>
          </a:xfrm>
          <a:prstGeom prst="rect">
            <a:avLst/>
          </a:prstGeom>
          <a:solidFill>
            <a:schemeClr val="accent1">
              <a:alpha val="8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06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6A7398-FE83-4C76-B1B5-33871102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4" y="274613"/>
            <a:ext cx="10976244" cy="5815652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49A1F921-27A8-8C5E-D990-7A6C1424EABA}"/>
              </a:ext>
            </a:extLst>
          </p:cNvPr>
          <p:cNvCxnSpPr/>
          <p:nvPr/>
        </p:nvCxnSpPr>
        <p:spPr>
          <a:xfrm>
            <a:off x="1665962" y="939452"/>
            <a:ext cx="3795386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F70322-BF84-48D7-A9E3-5DC2376B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3" y="241203"/>
            <a:ext cx="11817961" cy="4010546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6125E91A-A245-4955-B981-EE3BD3E00591}"/>
              </a:ext>
            </a:extLst>
          </p:cNvPr>
          <p:cNvGrpSpPr/>
          <p:nvPr/>
        </p:nvGrpSpPr>
        <p:grpSpPr>
          <a:xfrm>
            <a:off x="4534422" y="4045907"/>
            <a:ext cx="3920646" cy="2682657"/>
            <a:chOff x="2668044" y="4020855"/>
            <a:chExt cx="3427956" cy="2106460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79E9F5C2-4F2B-450B-A974-17601398B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68044" y="5974915"/>
              <a:ext cx="34279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EC407CD1-DCBD-460A-A12E-388A15FB6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0444" y="4020855"/>
              <a:ext cx="0" cy="210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EA33BE-1AF5-4775-B3BC-F89A302E0894}"/>
              </a:ext>
            </a:extLst>
          </p:cNvPr>
          <p:cNvSpPr txBox="1"/>
          <p:nvPr/>
        </p:nvSpPr>
        <p:spPr>
          <a:xfrm>
            <a:off x="4109895" y="40670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i(A)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60B995-ABA0-4D16-84ED-7C76B316B9CC}"/>
              </a:ext>
            </a:extLst>
          </p:cNvPr>
          <p:cNvSpPr txBox="1"/>
          <p:nvPr/>
        </p:nvSpPr>
        <p:spPr>
          <a:xfrm>
            <a:off x="7863656" y="65344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t(sec)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BDB8576-C1E2-4131-B93E-87431951849F}"/>
              </a:ext>
            </a:extLst>
          </p:cNvPr>
          <p:cNvGrpSpPr/>
          <p:nvPr/>
        </p:nvGrpSpPr>
        <p:grpSpPr>
          <a:xfrm>
            <a:off x="4795880" y="4622104"/>
            <a:ext cx="2687392" cy="1727707"/>
            <a:chOff x="4795880" y="4622104"/>
            <a:chExt cx="2131013" cy="172770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14320710-B3C7-4B10-8546-1FEF55EAE34B}"/>
                </a:ext>
              </a:extLst>
            </p:cNvPr>
            <p:cNvGrpSpPr/>
            <p:nvPr/>
          </p:nvGrpSpPr>
          <p:grpSpPr>
            <a:xfrm>
              <a:off x="4795880" y="4626645"/>
              <a:ext cx="339792" cy="1723166"/>
              <a:chOff x="2616880" y="4251749"/>
              <a:chExt cx="401893" cy="1009182"/>
            </a:xfrm>
          </p:grpSpPr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4959E2E-6790-4432-9351-3A2AC9282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880" y="5260931"/>
                <a:ext cx="4018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35777FF7-21A1-44DC-A94B-55652BF1BD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8773" y="4251749"/>
                <a:ext cx="0" cy="1009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37ADD44F-7383-4145-968B-B74743E781FF}"/>
                </a:ext>
              </a:extLst>
            </p:cNvPr>
            <p:cNvSpPr/>
            <p:nvPr/>
          </p:nvSpPr>
          <p:spPr>
            <a:xfrm>
              <a:off x="5135671" y="4622104"/>
              <a:ext cx="1791222" cy="1567059"/>
            </a:xfrm>
            <a:custGeom>
              <a:avLst/>
              <a:gdLst>
                <a:gd name="connsiteX0" fmla="*/ 0 w 1791222"/>
                <a:gd name="connsiteY0" fmla="*/ 0 h 1567059"/>
                <a:gd name="connsiteX1" fmla="*/ 112734 w 1791222"/>
                <a:gd name="connsiteY1" fmla="*/ 663880 h 1567059"/>
                <a:gd name="connsiteX2" fmla="*/ 313151 w 1791222"/>
                <a:gd name="connsiteY2" fmla="*/ 1152395 h 1567059"/>
                <a:gd name="connsiteX3" fmla="*/ 739036 w 1791222"/>
                <a:gd name="connsiteY3" fmla="*/ 1503123 h 1567059"/>
                <a:gd name="connsiteX4" fmla="*/ 1791222 w 1791222"/>
                <a:gd name="connsiteY4" fmla="*/ 1565754 h 1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222" h="1567059">
                  <a:moveTo>
                    <a:pt x="0" y="0"/>
                  </a:moveTo>
                  <a:cubicBezTo>
                    <a:pt x="30271" y="235907"/>
                    <a:pt x="60542" y="471814"/>
                    <a:pt x="112734" y="663880"/>
                  </a:cubicBezTo>
                  <a:cubicBezTo>
                    <a:pt x="164926" y="855946"/>
                    <a:pt x="208768" y="1012521"/>
                    <a:pt x="313151" y="1152395"/>
                  </a:cubicBezTo>
                  <a:cubicBezTo>
                    <a:pt x="417534" y="1292269"/>
                    <a:pt x="492691" y="1434230"/>
                    <a:pt x="739036" y="1503123"/>
                  </a:cubicBezTo>
                  <a:cubicBezTo>
                    <a:pt x="985381" y="1572016"/>
                    <a:pt x="1388301" y="1568885"/>
                    <a:pt x="1791222" y="15657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3B9C0E7-5130-4271-A763-4AC6E6991342}"/>
              </a:ext>
            </a:extLst>
          </p:cNvPr>
          <p:cNvCxnSpPr/>
          <p:nvPr/>
        </p:nvCxnSpPr>
        <p:spPr>
          <a:xfrm flipV="1">
            <a:off x="5235879" y="5022937"/>
            <a:ext cx="162839" cy="1326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FD41FB25-F5B3-4526-93BF-4A1BC880E797}"/>
              </a:ext>
            </a:extLst>
          </p:cNvPr>
          <p:cNvSpPr/>
          <p:nvPr/>
        </p:nvSpPr>
        <p:spPr>
          <a:xfrm>
            <a:off x="5395680" y="4854307"/>
            <a:ext cx="1719104" cy="466197"/>
          </a:xfrm>
          <a:custGeom>
            <a:avLst/>
            <a:gdLst>
              <a:gd name="connsiteX0" fmla="*/ 3038 w 1719104"/>
              <a:gd name="connsiteY0" fmla="*/ 206208 h 466197"/>
              <a:gd name="connsiteX1" fmla="*/ 90720 w 1719104"/>
              <a:gd name="connsiteY1" fmla="*/ 5792 h 466197"/>
              <a:gd name="connsiteX2" fmla="*/ 604287 w 1719104"/>
              <a:gd name="connsiteY2" fmla="*/ 406625 h 466197"/>
              <a:gd name="connsiteX3" fmla="*/ 1719104 w 1719104"/>
              <a:gd name="connsiteY3" fmla="*/ 456729 h 4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104" h="466197">
                <a:moveTo>
                  <a:pt x="3038" y="206208"/>
                </a:moveTo>
                <a:cubicBezTo>
                  <a:pt x="-3225" y="89298"/>
                  <a:pt x="-9488" y="-27611"/>
                  <a:pt x="90720" y="5792"/>
                </a:cubicBezTo>
                <a:cubicBezTo>
                  <a:pt x="190928" y="39195"/>
                  <a:pt x="332890" y="331469"/>
                  <a:pt x="604287" y="406625"/>
                </a:cubicBezTo>
                <a:cubicBezTo>
                  <a:pt x="875684" y="481781"/>
                  <a:pt x="1297394" y="469255"/>
                  <a:pt x="1719104" y="45672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863523-D10A-4354-8FA2-620CE9DF97E0}"/>
              </a:ext>
            </a:extLst>
          </p:cNvPr>
          <p:cNvSpPr txBox="1"/>
          <p:nvPr/>
        </p:nvSpPr>
        <p:spPr>
          <a:xfrm>
            <a:off x="7614748" y="5950776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capacitiva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219608D-E48C-4F2D-9201-E2AC14E8FF84}"/>
              </a:ext>
            </a:extLst>
          </p:cNvPr>
          <p:cNvSpPr txBox="1"/>
          <p:nvPr/>
        </p:nvSpPr>
        <p:spPr>
          <a:xfrm>
            <a:off x="7603298" y="5065118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faradica</a:t>
            </a:r>
          </a:p>
        </p:txBody>
      </p:sp>
    </p:spTree>
    <p:extLst>
      <p:ext uri="{BB962C8B-B14F-4D97-AF65-F5344CB8AC3E}">
        <p14:creationId xmlns:p14="http://schemas.microsoft.com/office/powerpoint/2010/main" val="136695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1C4FBD-8A57-45D6-A3D2-F20A2514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" y="581025"/>
            <a:ext cx="10275644" cy="46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CDB15D-B021-40AD-B4D5-80721019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" y="317768"/>
            <a:ext cx="11192517" cy="466219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122B8A8-FCC1-167B-6A47-ECB335B73D87}"/>
              </a:ext>
            </a:extLst>
          </p:cNvPr>
          <p:cNvSpPr/>
          <p:nvPr/>
        </p:nvSpPr>
        <p:spPr>
          <a:xfrm>
            <a:off x="7004648" y="1706880"/>
            <a:ext cx="1639019" cy="6049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82924E2-E42B-6754-2A07-CE09C7AC9E3A}"/>
              </a:ext>
            </a:extLst>
          </p:cNvPr>
          <p:cNvSpPr/>
          <p:nvPr/>
        </p:nvSpPr>
        <p:spPr>
          <a:xfrm>
            <a:off x="3001993" y="2127255"/>
            <a:ext cx="1293963" cy="6049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8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A06D12-6402-4480-B140-68C27446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3" y="662499"/>
            <a:ext cx="10944773" cy="51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C2199C-3F34-47EC-A019-B0F3A1F2B531}"/>
              </a:ext>
            </a:extLst>
          </p:cNvPr>
          <p:cNvSpPr txBox="1"/>
          <p:nvPr/>
        </p:nvSpPr>
        <p:spPr>
          <a:xfrm>
            <a:off x="583096" y="235130"/>
            <a:ext cx="2314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Fenomeni Faradici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8B5C3F-4ADB-4D03-A8BA-48845564955B}"/>
              </a:ext>
            </a:extLst>
          </p:cNvPr>
          <p:cNvSpPr txBox="1"/>
          <p:nvPr/>
        </p:nvSpPr>
        <p:spPr>
          <a:xfrm>
            <a:off x="583096" y="1082891"/>
            <a:ext cx="8905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cella elettrochimica utile per seguire processi di trasferimento elettronico è formata 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riferimento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lavoro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ausiliario (che può essere presente o no)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soluzione contenente un elettrolita detto di supporto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All’interfaccia elettrodo/soluzione, se elettrodo è opportunamente polarizzato (cioè ha una carica sufficiente), avviene il passaggio di elettroni che può essere: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superficie elettrodica al specie in soluzione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specie in soluzione a superficie elettrodica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</p:spTree>
    <p:extLst>
      <p:ext uri="{BB962C8B-B14F-4D97-AF65-F5344CB8AC3E}">
        <p14:creationId xmlns:p14="http://schemas.microsoft.com/office/powerpoint/2010/main" val="17266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DFEFE0-F4AF-4471-95D2-D46BFFC2043D}"/>
              </a:ext>
            </a:extLst>
          </p:cNvPr>
          <p:cNvSpPr txBox="1"/>
          <p:nvPr/>
        </p:nvSpPr>
        <p:spPr>
          <a:xfrm>
            <a:off x="321565" y="-95407"/>
            <a:ext cx="3046476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Amperometria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(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Potenziale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costante</a:t>
            </a:r>
            <a:r>
              <a:rPr lang="en-US" sz="24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C11866-E80F-42B6-A9AE-A328402ECD24}"/>
              </a:ext>
            </a:extLst>
          </p:cNvPr>
          <p:cNvSpPr txBox="1"/>
          <p:nvPr/>
        </p:nvSpPr>
        <p:spPr>
          <a:xfrm>
            <a:off x="3114318" y="235475"/>
            <a:ext cx="4813300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Applicazione</a:t>
            </a:r>
            <a:r>
              <a:rPr lang="en-US" sz="1600" b="1" dirty="0"/>
              <a:t> di un </a:t>
            </a:r>
            <a:r>
              <a:rPr lang="en-US" sz="1600" b="1" dirty="0" err="1"/>
              <a:t>potenziale</a:t>
            </a:r>
            <a:r>
              <a:rPr lang="en-US" sz="1600" b="1" dirty="0"/>
              <a:t> </a:t>
            </a:r>
            <a:r>
              <a:rPr lang="en-US" sz="1600" b="1" dirty="0" err="1"/>
              <a:t>costante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tempo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Corrente</a:t>
            </a:r>
            <a:r>
              <a:rPr lang="en-US" sz="1600" b="1" dirty="0"/>
              <a:t> </a:t>
            </a:r>
            <a:r>
              <a:rPr lang="en-US" sz="1600" b="1" dirty="0" err="1"/>
              <a:t>prodotta</a:t>
            </a:r>
            <a:r>
              <a:rPr lang="en-US" sz="1600" b="1" dirty="0"/>
              <a:t> </a:t>
            </a:r>
            <a:r>
              <a:rPr lang="en-US" sz="1600" b="1" dirty="0" err="1"/>
              <a:t>all’elettrodo</a:t>
            </a:r>
            <a:r>
              <a:rPr lang="en-US" sz="16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Forma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3DD7B4-60C7-4220-8012-B489C870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6" y="2613520"/>
            <a:ext cx="2232984" cy="3690883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8D6456-7DD0-4605-8041-7E9ED6F2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2" y="2613520"/>
            <a:ext cx="5593226" cy="343398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3029AF-B90B-4B8C-8929-33662C2FD1AA}"/>
              </a:ext>
            </a:extLst>
          </p:cNvPr>
          <p:cNvSpPr txBox="1"/>
          <p:nvPr/>
        </p:nvSpPr>
        <p:spPr>
          <a:xfrm>
            <a:off x="8204922" y="197946"/>
            <a:ext cx="3663396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Meccanismi</a:t>
            </a:r>
            <a:r>
              <a:rPr lang="en-US" sz="1600" b="1" dirty="0"/>
              <a:t> di </a:t>
            </a:r>
            <a:r>
              <a:rPr lang="en-US" sz="1600" b="1" dirty="0" err="1"/>
              <a:t>trasporto</a:t>
            </a:r>
            <a:r>
              <a:rPr lang="en-US" sz="1600" b="1" dirty="0"/>
              <a:t> di </a:t>
            </a:r>
            <a:r>
              <a:rPr lang="en-US" sz="1600" b="1" dirty="0" err="1"/>
              <a:t>massa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Come cambia la </a:t>
            </a:r>
            <a:r>
              <a:rPr lang="en-US" sz="1600" b="1" dirty="0" err="1"/>
              <a:t>curva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r>
              <a:rPr lang="en-US" sz="1600" b="1" dirty="0"/>
              <a:t> se agito la </a:t>
            </a:r>
            <a:r>
              <a:rPr lang="en-US" sz="1600" b="1" dirty="0" err="1"/>
              <a:t>soluzione</a:t>
            </a:r>
            <a:endParaRPr lang="en-US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01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90EA58-377F-4C68-9C26-66FD4A16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5" y="1286216"/>
            <a:ext cx="8276190" cy="40666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6F5B4C-D870-4378-B7E7-6C0B31D2A1FC}"/>
              </a:ext>
            </a:extLst>
          </p:cNvPr>
          <p:cNvSpPr txBox="1"/>
          <p:nvPr/>
        </p:nvSpPr>
        <p:spPr>
          <a:xfrm>
            <a:off x="914401" y="372892"/>
            <a:ext cx="502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Segnali di eccitazione in voltammetria</a:t>
            </a:r>
          </a:p>
        </p:txBody>
      </p:sp>
    </p:spTree>
    <p:extLst>
      <p:ext uri="{BB962C8B-B14F-4D97-AF65-F5344CB8AC3E}">
        <p14:creationId xmlns:p14="http://schemas.microsoft.com/office/powerpoint/2010/main" val="196972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5A3EE0-69BD-4AEB-B904-DB8C9EE8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40" y="1151600"/>
            <a:ext cx="4282654" cy="41971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516A1A-C684-4C05-A1CB-B940A41368C9}"/>
              </a:ext>
            </a:extLst>
          </p:cNvPr>
          <p:cNvSpPr txBox="1"/>
          <p:nvPr/>
        </p:nvSpPr>
        <p:spPr>
          <a:xfrm>
            <a:off x="141976" y="872837"/>
            <a:ext cx="84789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/>
              <a:t>Facendo una scansione lineare di potenziale lenta (pochi </a:t>
            </a:r>
            <a:r>
              <a:rPr lang="it-IT" sz="2300" dirty="0" err="1"/>
              <a:t>mV</a:t>
            </a:r>
            <a:r>
              <a:rPr lang="it-IT" sz="2300" dirty="0"/>
              <a:t>/sec) si ottiene un </a:t>
            </a:r>
            <a:r>
              <a:rPr lang="it-IT" sz="2300" dirty="0" err="1"/>
              <a:t>voltammogramma</a:t>
            </a:r>
            <a:r>
              <a:rPr lang="it-IT" sz="2300" dirty="0"/>
              <a:t> di forma sigmoidale.</a:t>
            </a:r>
          </a:p>
          <a:p>
            <a:endParaRPr lang="it-IT" sz="2300" dirty="0"/>
          </a:p>
          <a:p>
            <a:r>
              <a:rPr lang="it-IT" sz="2300" dirty="0"/>
              <a:t>Corrente limite: all’aumentare del potenziale non ho ulteriore aumento di corrente.</a:t>
            </a:r>
          </a:p>
          <a:p>
            <a:endParaRPr lang="it-IT" sz="2300" dirty="0"/>
          </a:p>
          <a:p>
            <a:r>
              <a:rPr lang="it-IT" sz="2300" dirty="0"/>
              <a:t>Potenziale di semionda: il potenziale a cui ho i=</a:t>
            </a:r>
            <a:r>
              <a:rPr lang="it-IT" sz="2300" dirty="0" err="1"/>
              <a:t>i</a:t>
            </a:r>
            <a:r>
              <a:rPr lang="it-IT" sz="2300" baseline="-25000" dirty="0" err="1"/>
              <a:t>lim</a:t>
            </a:r>
            <a:r>
              <a:rPr lang="it-IT" sz="2300" dirty="0"/>
              <a:t>/2</a:t>
            </a:r>
          </a:p>
          <a:p>
            <a:endParaRPr lang="it-IT" sz="2300" dirty="0"/>
          </a:p>
          <a:p>
            <a:r>
              <a:rPr lang="it-IT" sz="2300" dirty="0"/>
              <a:t>Il </a:t>
            </a:r>
            <a:r>
              <a:rPr lang="it-IT" sz="2300" dirty="0">
                <a:solidFill>
                  <a:srgbClr val="FF0000"/>
                </a:solidFill>
              </a:rPr>
              <a:t>potenziale di semionda </a:t>
            </a:r>
            <a:r>
              <a:rPr lang="it-IT" sz="2300" dirty="0"/>
              <a:t>ha valore qualitativo ed è costante per ogni sostanza redox nelle condizioni sperimentali applicate.</a:t>
            </a:r>
          </a:p>
          <a:p>
            <a:endParaRPr lang="it-IT" sz="2300" dirty="0"/>
          </a:p>
          <a:p>
            <a:endParaRPr lang="it-IT" sz="2300" dirty="0"/>
          </a:p>
          <a:p>
            <a:endParaRPr lang="it-IT" sz="2300" dirty="0"/>
          </a:p>
          <a:p>
            <a:r>
              <a:rPr lang="it-IT" sz="2300" dirty="0"/>
              <a:t>TALI MISURE DEVONO ESSERE FATTE IN CONDIZIONI </a:t>
            </a:r>
            <a:r>
              <a:rPr lang="it-IT" sz="2300" b="1" u="sng" dirty="0"/>
              <a:t>IDRODINAMICHE</a:t>
            </a:r>
            <a:endParaRPr lang="it-IT" sz="2300" u="sng" dirty="0"/>
          </a:p>
          <a:p>
            <a:endParaRPr lang="it-IT" sz="2300" dirty="0"/>
          </a:p>
          <a:p>
            <a:endParaRPr lang="it-IT" sz="23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388B69-4F85-44AE-8F9D-66EEF7B338DC}"/>
              </a:ext>
            </a:extLst>
          </p:cNvPr>
          <p:cNvSpPr txBox="1"/>
          <p:nvPr/>
        </p:nvSpPr>
        <p:spPr>
          <a:xfrm>
            <a:off x="789710" y="152400"/>
            <a:ext cx="28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CORRENTE LIMITE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0345EFD-D2DE-53BB-B285-855DB0BA34A8}"/>
              </a:ext>
            </a:extLst>
          </p:cNvPr>
          <p:cNvSpPr/>
          <p:nvPr/>
        </p:nvSpPr>
        <p:spPr>
          <a:xfrm>
            <a:off x="6400799" y="5342260"/>
            <a:ext cx="2220158" cy="604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2B21483-1CBC-F372-6E51-2D9B2F7022BD}"/>
              </a:ext>
            </a:extLst>
          </p:cNvPr>
          <p:cNvSpPr/>
          <p:nvPr/>
        </p:nvSpPr>
        <p:spPr>
          <a:xfrm>
            <a:off x="9555192" y="1396539"/>
            <a:ext cx="2494832" cy="6392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F25025B-35C7-24E4-5B85-FC277671DD7E}"/>
              </a:ext>
            </a:extLst>
          </p:cNvPr>
          <p:cNvSpPr/>
          <p:nvPr/>
        </p:nvSpPr>
        <p:spPr>
          <a:xfrm>
            <a:off x="9834113" y="2280773"/>
            <a:ext cx="569344" cy="9110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85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7BAD4A-63FD-4179-8A5D-05D6698D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" y="1995738"/>
            <a:ext cx="3543843" cy="41126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BF1EB7-A171-4E8E-9484-325FEB50AB81}"/>
              </a:ext>
            </a:extLst>
          </p:cNvPr>
          <p:cNvSpPr txBox="1"/>
          <p:nvPr/>
        </p:nvSpPr>
        <p:spPr>
          <a:xfrm>
            <a:off x="446808" y="270164"/>
            <a:ext cx="585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Voltammetria </a:t>
            </a:r>
            <a:r>
              <a:rPr lang="it-IT" sz="3200" b="1" dirty="0">
                <a:solidFill>
                  <a:srgbClr val="FF0000"/>
                </a:solidFill>
              </a:rPr>
              <a:t>idrodinamica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81BBB1-B800-4F14-A4BC-6DFCCC62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10" y="4220278"/>
            <a:ext cx="2709051" cy="20081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72F28D-5D90-488B-9667-154180EB2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73" y="2464969"/>
            <a:ext cx="4267200" cy="1314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158084-BB1E-4969-85FC-5A1B620A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63" y="2816053"/>
            <a:ext cx="3648207" cy="341233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A2EFD-BBBE-46E6-8DCE-B9BF5354F39F}"/>
              </a:ext>
            </a:extLst>
          </p:cNvPr>
          <p:cNvSpPr txBox="1"/>
          <p:nvPr/>
        </p:nvSpPr>
        <p:spPr>
          <a:xfrm>
            <a:off x="163016" y="1290622"/>
            <a:ext cx="392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agitazione elettrodo statico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0E9DA-F50B-442D-8EBF-11E841FFF090}"/>
              </a:ext>
            </a:extLst>
          </p:cNvPr>
          <p:cNvSpPr txBox="1"/>
          <p:nvPr/>
        </p:nvSpPr>
        <p:spPr>
          <a:xfrm>
            <a:off x="3787273" y="1811072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flusso elettrodo statico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E1F7B6-2365-45A8-9571-50317E5087D0}"/>
              </a:ext>
            </a:extLst>
          </p:cNvPr>
          <p:cNvSpPr txBox="1"/>
          <p:nvPr/>
        </p:nvSpPr>
        <p:spPr>
          <a:xfrm>
            <a:off x="8300363" y="1290622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statica elettrodo rotante</a:t>
            </a:r>
          </a:p>
        </p:txBody>
      </p:sp>
    </p:spTree>
    <p:extLst>
      <p:ext uri="{BB962C8B-B14F-4D97-AF65-F5344CB8AC3E}">
        <p14:creationId xmlns:p14="http://schemas.microsoft.com/office/powerpoint/2010/main" val="379977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986DA7-D2C8-41CF-A6C6-FEE0578B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7" y="1124295"/>
            <a:ext cx="6961905" cy="55238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8457B-DAF8-449A-8DE4-29F0E0E62590}"/>
              </a:ext>
            </a:extLst>
          </p:cNvPr>
          <p:cNvSpPr txBox="1"/>
          <p:nvPr/>
        </p:nvSpPr>
        <p:spPr>
          <a:xfrm>
            <a:off x="685800" y="209896"/>
            <a:ext cx="712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900" b="1" dirty="0"/>
              <a:t>Profili di flusso in voltammetria idrodinamica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785CA44-0573-40F7-BDC3-CEAB243C88B7}"/>
              </a:ext>
            </a:extLst>
          </p:cNvPr>
          <p:cNvSpPr/>
          <p:nvPr/>
        </p:nvSpPr>
        <p:spPr>
          <a:xfrm>
            <a:off x="7620000" y="2428588"/>
            <a:ext cx="59436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F669A4-E821-463F-83EC-5FF50DC5AE11}"/>
              </a:ext>
            </a:extLst>
          </p:cNvPr>
          <p:cNvSpPr txBox="1"/>
          <p:nvPr/>
        </p:nvSpPr>
        <p:spPr>
          <a:xfrm>
            <a:off x="8384509" y="1951534"/>
            <a:ext cx="3451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FF0000"/>
                </a:solidFill>
              </a:rPr>
              <a:t>La velocità è praticamente = 0; e qui si creano i gradienti di concentrazione tra strato esterno e strato interno (a contatto con la superficie dell’elettrodo)</a:t>
            </a: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8F6D9B67-5AFE-D5EF-6EFA-E0B4C9E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310" y="3318303"/>
            <a:ext cx="2968540" cy="2603477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FACFCAD-7A78-9D3B-4A2A-60B66C890E84}"/>
              </a:ext>
            </a:extLst>
          </p:cNvPr>
          <p:cNvCxnSpPr>
            <a:cxnSpLocks/>
          </p:cNvCxnSpPr>
          <p:nvPr/>
        </p:nvCxnSpPr>
        <p:spPr>
          <a:xfrm>
            <a:off x="7550032" y="2367031"/>
            <a:ext cx="1979787" cy="1152026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071456E-1499-EBDF-849E-5461CB5BDA35}"/>
              </a:ext>
            </a:extLst>
          </p:cNvPr>
          <p:cNvCxnSpPr>
            <a:cxnSpLocks/>
          </p:cNvCxnSpPr>
          <p:nvPr/>
        </p:nvCxnSpPr>
        <p:spPr>
          <a:xfrm>
            <a:off x="7550032" y="2504341"/>
            <a:ext cx="1806404" cy="2603368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8E9DF0C-75D1-B1A1-57CC-485B491FA0AB}"/>
              </a:ext>
            </a:extLst>
          </p:cNvPr>
          <p:cNvCxnSpPr>
            <a:cxnSpLocks/>
          </p:cNvCxnSpPr>
          <p:nvPr/>
        </p:nvCxnSpPr>
        <p:spPr>
          <a:xfrm>
            <a:off x="9529819" y="3519057"/>
            <a:ext cx="1781564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B6D3321-37CE-C497-C11E-B1680DF1C7A8}"/>
              </a:ext>
            </a:extLst>
          </p:cNvPr>
          <p:cNvCxnSpPr>
            <a:cxnSpLocks/>
          </p:cNvCxnSpPr>
          <p:nvPr/>
        </p:nvCxnSpPr>
        <p:spPr>
          <a:xfrm>
            <a:off x="9327899" y="5107709"/>
            <a:ext cx="1983484" cy="0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0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496215-860E-40C6-8D08-AFA20122D810}"/>
              </a:ext>
            </a:extLst>
          </p:cNvPr>
          <p:cNvSpPr txBox="1"/>
          <p:nvPr/>
        </p:nvSpPr>
        <p:spPr>
          <a:xfrm>
            <a:off x="1922586" y="32587"/>
            <a:ext cx="92612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/>
              <a:t>Profili di concentrazione all’interfaccia elettrodo/soluzione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9C2C8-B898-4311-871F-8C3DACCAE205}"/>
              </a:ext>
            </a:extLst>
          </p:cNvPr>
          <p:cNvSpPr txBox="1"/>
          <p:nvPr/>
        </p:nvSpPr>
        <p:spPr>
          <a:xfrm>
            <a:off x="341098" y="769925"/>
            <a:ext cx="6776470" cy="143116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900" b="1" dirty="0" err="1">
                <a:solidFill>
                  <a:schemeClr val="accent3">
                    <a:lumMod val="50000"/>
                  </a:schemeClr>
                </a:solidFill>
              </a:rPr>
              <a:t>A+ne</a:t>
            </a:r>
            <a:r>
              <a:rPr lang="it-IT" sz="2900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2900" b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(A= analita;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= prodotto)</a:t>
            </a:r>
          </a:p>
          <a:p>
            <a:endParaRPr lang="it-IT" sz="29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X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, Y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9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Z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sono tre diversi valori di potenziale</a:t>
            </a:r>
            <a:endParaRPr lang="it-IT" sz="2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E02BAE1-7A4D-F8E0-B994-017F26BA22D3}"/>
              </a:ext>
            </a:extLst>
          </p:cNvPr>
          <p:cNvGrpSpPr/>
          <p:nvPr/>
        </p:nvGrpSpPr>
        <p:grpSpPr>
          <a:xfrm>
            <a:off x="943463" y="2640347"/>
            <a:ext cx="5571740" cy="3959954"/>
            <a:chOff x="6720840" y="3355284"/>
            <a:chExt cx="4376409" cy="350271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43CF019-3393-46E2-A08B-FC40F0572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40" y="3355284"/>
              <a:ext cx="4376409" cy="3502716"/>
            </a:xfrm>
            <a:prstGeom prst="rect">
              <a:avLst/>
            </a:prstGeom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D34704E7-BBCC-483A-97E6-1EF2769831AD}"/>
                </a:ext>
              </a:extLst>
            </p:cNvPr>
            <p:cNvSpPr/>
            <p:nvPr/>
          </p:nvSpPr>
          <p:spPr>
            <a:xfrm>
              <a:off x="8436604" y="5216772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7F73CAC-3310-4ADE-ADE4-3935C85618A2}"/>
                </a:ext>
              </a:extLst>
            </p:cNvPr>
            <p:cNvSpPr/>
            <p:nvPr/>
          </p:nvSpPr>
          <p:spPr>
            <a:xfrm>
              <a:off x="8424055" y="4768680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8BD87B2E-3FC7-45D4-9C5E-3B3743816FB3}"/>
                </a:ext>
              </a:extLst>
            </p:cNvPr>
            <p:cNvSpPr/>
            <p:nvPr/>
          </p:nvSpPr>
          <p:spPr>
            <a:xfrm>
              <a:off x="8909044" y="3905521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5C6252DC-9220-8A2B-34CB-15D6EE3FBF64}"/>
              </a:ext>
            </a:extLst>
          </p:cNvPr>
          <p:cNvGrpSpPr/>
          <p:nvPr/>
        </p:nvGrpSpPr>
        <p:grpSpPr>
          <a:xfrm>
            <a:off x="7459431" y="571196"/>
            <a:ext cx="4733333" cy="6228571"/>
            <a:chOff x="0" y="314714"/>
            <a:chExt cx="4733333" cy="622857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6D87C66-598A-495C-9B0A-8ACD21723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4714"/>
              <a:ext cx="4733333" cy="6228571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5420D0B-319A-46B0-8514-594BB1CDE635}"/>
                </a:ext>
              </a:extLst>
            </p:cNvPr>
            <p:cNvSpPr/>
            <p:nvPr/>
          </p:nvSpPr>
          <p:spPr>
            <a:xfrm>
              <a:off x="1132851" y="5597279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FFF72A07-B4DA-4FE4-A283-F1892359DBD2}"/>
                </a:ext>
              </a:extLst>
            </p:cNvPr>
            <p:cNvSpPr/>
            <p:nvPr/>
          </p:nvSpPr>
          <p:spPr>
            <a:xfrm>
              <a:off x="1181700" y="1432598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B51367FC-F048-4BDF-822A-55372F984734}"/>
                </a:ext>
              </a:extLst>
            </p:cNvPr>
            <p:cNvSpPr/>
            <p:nvPr/>
          </p:nvSpPr>
          <p:spPr>
            <a:xfrm>
              <a:off x="1173642" y="1813105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73AA13C-F3FB-46EA-ACAC-FEB86E72B078}"/>
                </a:ext>
              </a:extLst>
            </p:cNvPr>
            <p:cNvSpPr/>
            <p:nvPr/>
          </p:nvSpPr>
          <p:spPr>
            <a:xfrm>
              <a:off x="1132851" y="5335024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2DAB80D5-FAC5-423B-BD50-128BC539AA01}"/>
                </a:ext>
              </a:extLst>
            </p:cNvPr>
            <p:cNvSpPr/>
            <p:nvPr/>
          </p:nvSpPr>
          <p:spPr>
            <a:xfrm>
              <a:off x="1172426" y="4882515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0AF92B14-80FE-4DFB-A800-B1C5BA6713BA}"/>
                </a:ext>
              </a:extLst>
            </p:cNvPr>
            <p:cNvSpPr/>
            <p:nvPr/>
          </p:nvSpPr>
          <p:spPr>
            <a:xfrm>
              <a:off x="1181700" y="2193612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1572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2EF32D9-E9DB-FF91-B643-EAB1B2C42F52}"/>
              </a:ext>
            </a:extLst>
          </p:cNvPr>
          <p:cNvGrpSpPr/>
          <p:nvPr/>
        </p:nvGrpSpPr>
        <p:grpSpPr>
          <a:xfrm>
            <a:off x="189706" y="109423"/>
            <a:ext cx="11041487" cy="6639153"/>
            <a:chOff x="239810" y="108434"/>
            <a:chExt cx="11041487" cy="663915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0ED2144F-0788-4BE0-BDC6-5330A5598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10" y="108434"/>
              <a:ext cx="10301244" cy="2015783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1D64BD8-5106-46DA-9E4F-A13BF38D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927" y="2124217"/>
              <a:ext cx="10028020" cy="462337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5E9FE5F-1976-8B9D-F8C4-C4354E5D076B}"/>
                </a:ext>
              </a:extLst>
            </p:cNvPr>
            <p:cNvSpPr txBox="1"/>
            <p:nvPr/>
          </p:nvSpPr>
          <p:spPr>
            <a:xfrm>
              <a:off x="980053" y="896666"/>
              <a:ext cx="1030124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3000" dirty="0">
                  <a:solidFill>
                    <a:srgbClr val="FF0000"/>
                  </a:solidFill>
                </a:rPr>
                <a:t>In una scansione in senso catodico (potenziale che varia verso valori negativi maggiori) si provoca una reazione di riduzione </a:t>
              </a:r>
            </a:p>
            <a:p>
              <a:pPr algn="ctr"/>
              <a:r>
                <a:rPr lang="it-IT" sz="3000" dirty="0">
                  <a:solidFill>
                    <a:srgbClr val="FF0000"/>
                  </a:solidFill>
                </a:rPr>
                <a:t>es: Pb</a:t>
              </a:r>
              <a:r>
                <a:rPr lang="it-IT" sz="3000" baseline="30000" dirty="0">
                  <a:solidFill>
                    <a:srgbClr val="FF0000"/>
                  </a:solidFill>
                </a:rPr>
                <a:t>2+</a:t>
              </a:r>
              <a:r>
                <a:rPr lang="it-IT" sz="3000" dirty="0">
                  <a:solidFill>
                    <a:srgbClr val="FF0000"/>
                  </a:solidFill>
                </a:rPr>
                <a:t>+ 2e</a:t>
              </a:r>
              <a:r>
                <a:rPr lang="it-IT" sz="3000" baseline="30000" dirty="0">
                  <a:solidFill>
                    <a:srgbClr val="FF0000"/>
                  </a:solidFill>
                </a:rPr>
                <a:t>- </a:t>
              </a:r>
              <a:r>
                <a:rPr lang="it-IT" sz="3000" dirty="0">
                  <a:solidFill>
                    <a:srgbClr val="FF0000"/>
                  </a:solidFill>
                  <a:sym typeface="Wingdings" pitchFamily="2" charset="2"/>
                </a:rPr>
                <a:t>Pb°</a:t>
              </a:r>
              <a:endParaRPr lang="it-IT" sz="3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BC37F77E-5B19-2259-5B92-E584403AB112}"/>
              </a:ext>
            </a:extLst>
          </p:cNvPr>
          <p:cNvSpPr/>
          <p:nvPr/>
        </p:nvSpPr>
        <p:spPr>
          <a:xfrm>
            <a:off x="2417523" y="4083485"/>
            <a:ext cx="488515" cy="6012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2F7D15D-91F7-330E-10AB-FC6F3A5A83F8}"/>
              </a:ext>
            </a:extLst>
          </p:cNvPr>
          <p:cNvSpPr/>
          <p:nvPr/>
        </p:nvSpPr>
        <p:spPr>
          <a:xfrm>
            <a:off x="3920647" y="5697298"/>
            <a:ext cx="450937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79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4B2C38-321A-4B64-8F2B-C06E3D8F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8" y="371569"/>
            <a:ext cx="10835567" cy="580420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4029091-DA92-D26A-D3C6-8FDDF3879235}"/>
              </a:ext>
            </a:extLst>
          </p:cNvPr>
          <p:cNvSpPr/>
          <p:nvPr/>
        </p:nvSpPr>
        <p:spPr>
          <a:xfrm>
            <a:off x="2743200" y="2810651"/>
            <a:ext cx="2292263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E2BF0FC-5D9D-929F-2AAF-422AD3DB96A7}"/>
              </a:ext>
            </a:extLst>
          </p:cNvPr>
          <p:cNvSpPr/>
          <p:nvPr/>
        </p:nvSpPr>
        <p:spPr>
          <a:xfrm>
            <a:off x="2354893" y="5621497"/>
            <a:ext cx="1803748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3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82E56B-F112-41FF-BF39-8087B4CA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39" y="112322"/>
            <a:ext cx="9659522" cy="2028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661129D-4795-47F3-84E6-27AE6266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7" y="2332524"/>
            <a:ext cx="10565936" cy="45408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5306E8-DE25-F660-B90E-D026190D16C2}"/>
              </a:ext>
            </a:extLst>
          </p:cNvPr>
          <p:cNvSpPr txBox="1"/>
          <p:nvPr/>
        </p:nvSpPr>
        <p:spPr>
          <a:xfrm>
            <a:off x="7748930" y="2076948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3A9A0F-D6DD-3B2C-20FC-2A40232A6844}"/>
              </a:ext>
            </a:extLst>
          </p:cNvPr>
          <p:cNvSpPr txBox="1"/>
          <p:nvPr/>
        </p:nvSpPr>
        <p:spPr>
          <a:xfrm>
            <a:off x="2356983" y="2083504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98846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CDB738-79CC-462C-B10A-7D6B7E2C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8" y="256882"/>
            <a:ext cx="10106081" cy="23175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59668B-8DB2-4FCF-8F89-F873C8F8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5" y="3121120"/>
            <a:ext cx="4593248" cy="3736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7AE926D-3B08-4073-9D82-830F7635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211" y="3034477"/>
            <a:ext cx="4820964" cy="38235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717184-274F-0C0B-4E0B-78679E32F8E2}"/>
              </a:ext>
            </a:extLst>
          </p:cNvPr>
          <p:cNvSpPr txBox="1"/>
          <p:nvPr/>
        </p:nvSpPr>
        <p:spPr>
          <a:xfrm>
            <a:off x="8423681" y="2532764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A421C9-2C62-9BCD-08E0-18189B9C4119}"/>
              </a:ext>
            </a:extLst>
          </p:cNvPr>
          <p:cNvSpPr txBox="1"/>
          <p:nvPr/>
        </p:nvSpPr>
        <p:spPr>
          <a:xfrm>
            <a:off x="1888576" y="2634649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7577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24DFE7-5770-4542-ADFC-EDD53CC4CDC7}"/>
              </a:ext>
            </a:extLst>
          </p:cNvPr>
          <p:cNvSpPr/>
          <p:nvPr/>
        </p:nvSpPr>
        <p:spPr>
          <a:xfrm>
            <a:off x="1808921" y="0"/>
            <a:ext cx="8792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A75E9E-FFEC-410A-80BF-0085D3EA6961}"/>
              </a:ext>
            </a:extLst>
          </p:cNvPr>
          <p:cNvSpPr txBox="1"/>
          <p:nvPr/>
        </p:nvSpPr>
        <p:spPr>
          <a:xfrm>
            <a:off x="3021496" y="2816469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F=9,64x10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mol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61BD74-2479-46BD-B929-317DC383498C}"/>
              </a:ext>
            </a:extLst>
          </p:cNvPr>
          <p:cNvSpPr txBox="1"/>
          <p:nvPr/>
        </p:nvSpPr>
        <p:spPr>
          <a:xfrm>
            <a:off x="1007165" y="4611757"/>
            <a:ext cx="1101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rappresenta q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cio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è la quantità di carica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rappresenta la quantità di carica, cioè la quantità di elettroni trasferiti nel tempo per avere il completamento della reazione redox.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E6E56D-D34D-4088-B041-BEA788C983E2}"/>
              </a:ext>
            </a:extLst>
          </p:cNvPr>
          <p:cNvSpPr txBox="1"/>
          <p:nvPr/>
        </p:nvSpPr>
        <p:spPr>
          <a:xfrm>
            <a:off x="689113" y="1216031"/>
            <a:ext cx="8613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numero di moli </a:t>
            </a:r>
            <a:r>
              <a:rPr lang="it-IT" sz="2400" i="1" dirty="0"/>
              <a:t>m</a:t>
            </a:r>
            <a:r>
              <a:rPr lang="it-IT" sz="2400" dirty="0"/>
              <a:t>, prodotte o consumate durante un processo redox alla superficie di un elettrodo è proporzionale alla quantità di carica, </a:t>
            </a:r>
            <a:r>
              <a:rPr lang="it-IT" sz="2400" i="1" dirty="0"/>
              <a:t>q</a:t>
            </a:r>
            <a:r>
              <a:rPr lang="it-IT" sz="2400" dirty="0"/>
              <a:t>,  che passa attraverso l’elettrodo .</a:t>
            </a:r>
          </a:p>
          <a:p>
            <a:endParaRPr lang="it-IT" sz="2400" dirty="0"/>
          </a:p>
          <a:p>
            <a:r>
              <a:rPr lang="it-IT" sz="2800" i="1" dirty="0" err="1"/>
              <a:t>Q</a:t>
            </a:r>
            <a:r>
              <a:rPr lang="it-IT" sz="2800" dirty="0"/>
              <a:t>= </a:t>
            </a:r>
            <a:r>
              <a:rPr lang="it-IT" sz="2800" i="1" dirty="0" err="1"/>
              <a:t>n</a:t>
            </a:r>
            <a:r>
              <a:rPr lang="it-IT" sz="1400" dirty="0" err="1"/>
              <a:t>x</a:t>
            </a:r>
            <a:r>
              <a:rPr lang="it-IT" sz="2800" dirty="0" err="1"/>
              <a:t>F</a:t>
            </a:r>
            <a:r>
              <a:rPr lang="it-IT" sz="1400" dirty="0" err="1"/>
              <a:t>x</a:t>
            </a:r>
            <a:r>
              <a:rPr lang="it-IT" sz="2800" i="1" dirty="0" err="1"/>
              <a:t>m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Dove n è il numero di elettroni scambiati nel processo redox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62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quasi reversible cyclic voltammetry">
            <a:extLst>
              <a:ext uri="{FF2B5EF4-FFF2-40B4-BE49-F238E27FC236}">
                <a16:creationId xmlns:a16="http://schemas.microsoft.com/office/drawing/2014/main" id="{E6742E83-0385-413D-A66E-92911DCA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52" y="1463817"/>
            <a:ext cx="5727895" cy="51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89C48A-DF2A-4DD8-8FD7-B39C177D316F}"/>
              </a:ext>
            </a:extLst>
          </p:cNvPr>
          <p:cNvSpPr txBox="1"/>
          <p:nvPr/>
        </p:nvSpPr>
        <p:spPr>
          <a:xfrm>
            <a:off x="3981157" y="239077"/>
            <a:ext cx="4577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/>
              <a:t>Tipi di </a:t>
            </a:r>
            <a:r>
              <a:rPr lang="it-IT" sz="2600" b="1" dirty="0" err="1"/>
              <a:t>voltammogramma</a:t>
            </a:r>
            <a:r>
              <a:rPr lang="it-IT" sz="2600" b="1" dirty="0"/>
              <a:t> ciclico</a:t>
            </a:r>
          </a:p>
        </p:txBody>
      </p:sp>
    </p:spTree>
    <p:extLst>
      <p:ext uri="{BB962C8B-B14F-4D97-AF65-F5344CB8AC3E}">
        <p14:creationId xmlns:p14="http://schemas.microsoft.com/office/powerpoint/2010/main" val="328449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1259E5-B068-43A9-B448-8D2C5822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9" y="10548"/>
            <a:ext cx="10368934" cy="2651825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0E15AF6-AB96-4604-39CD-3F23911FE453}"/>
              </a:ext>
            </a:extLst>
          </p:cNvPr>
          <p:cNvGrpSpPr/>
          <p:nvPr/>
        </p:nvGrpSpPr>
        <p:grpSpPr>
          <a:xfrm>
            <a:off x="1121637" y="2653144"/>
            <a:ext cx="9963897" cy="4093294"/>
            <a:chOff x="1121637" y="2653144"/>
            <a:chExt cx="9963897" cy="409329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B1E79BD-8774-4E48-A5C4-19091978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637" y="2968668"/>
              <a:ext cx="9963897" cy="3777770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D2C31E74-6423-6114-339B-4105EC33732A}"/>
                </a:ext>
              </a:extLst>
            </p:cNvPr>
            <p:cNvGrpSpPr/>
            <p:nvPr/>
          </p:nvGrpSpPr>
          <p:grpSpPr>
            <a:xfrm>
              <a:off x="2356983" y="2653144"/>
              <a:ext cx="7060161" cy="498999"/>
              <a:chOff x="2356983" y="2653144"/>
              <a:chExt cx="7060161" cy="498999"/>
            </a:xfrm>
          </p:grpSpPr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141579C-EA47-BD72-E2F1-3397DC82992C}"/>
                  </a:ext>
                </a:extLst>
              </p:cNvPr>
              <p:cNvSpPr txBox="1"/>
              <p:nvPr/>
            </p:nvSpPr>
            <p:spPr>
              <a:xfrm>
                <a:off x="7748930" y="2653144"/>
                <a:ext cx="166821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600" b="1" dirty="0">
                    <a:solidFill>
                      <a:srgbClr val="FF0000"/>
                    </a:solidFill>
                  </a:rPr>
                  <a:t>CORRENTE</a:t>
                </a:r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3AB09CF-1584-25E8-E41B-641650E5B652}"/>
                  </a:ext>
                </a:extLst>
              </p:cNvPr>
              <p:cNvSpPr txBox="1"/>
              <p:nvPr/>
            </p:nvSpPr>
            <p:spPr>
              <a:xfrm>
                <a:off x="2356983" y="2659700"/>
                <a:ext cx="18797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600" b="1" dirty="0">
                    <a:solidFill>
                      <a:srgbClr val="FF0000"/>
                    </a:solidFill>
                  </a:rPr>
                  <a:t>POTENZIALE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72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ED1F18-9849-4704-B10A-E64446E3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2" y="196203"/>
            <a:ext cx="11541055" cy="22092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4393C-CCBE-4B80-AA3D-A95EEB4C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6" y="3685062"/>
            <a:ext cx="11541054" cy="25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9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DF658C2-2D6B-46AB-B515-8AFA95DB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4" y="847144"/>
            <a:ext cx="9562836" cy="41640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D84061-1255-4376-9F21-F27F8F03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4" y="5368919"/>
            <a:ext cx="10614193" cy="8987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D30C0C-0EF7-067B-0FA4-5DEAE05645DF}"/>
              </a:ext>
            </a:extLst>
          </p:cNvPr>
          <p:cNvSpPr txBox="1"/>
          <p:nvPr/>
        </p:nvSpPr>
        <p:spPr>
          <a:xfrm>
            <a:off x="7648721" y="348145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C5C937-5BEF-DB72-9023-A5ADBCA91DCC}"/>
              </a:ext>
            </a:extLst>
          </p:cNvPr>
          <p:cNvSpPr txBox="1"/>
          <p:nvPr/>
        </p:nvSpPr>
        <p:spPr>
          <a:xfrm>
            <a:off x="2256774" y="354701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136165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64BE8C-0DCF-4451-A3D0-E4A5B0A9980A}"/>
              </a:ext>
            </a:extLst>
          </p:cNvPr>
          <p:cNvSpPr txBox="1"/>
          <p:nvPr/>
        </p:nvSpPr>
        <p:spPr>
          <a:xfrm>
            <a:off x="130629" y="950200"/>
            <a:ext cx="5568539" cy="415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glassy carbon electrode (GCE) </a:t>
            </a:r>
            <a:r>
              <a:rPr lang="en-US" sz="1600" dirty="0"/>
              <a:t>modified with incorporated-poly(4-vinylpyridine) (PVP/Mo(CN)84−), which possess an efficient e</a:t>
            </a:r>
            <a:r>
              <a:rPr lang="en-US" sz="1600" b="1" u="sng" dirty="0"/>
              <a:t>lectrocatalytic electrode for l-ascorbic acid oxidation. The CME is used for l-ascorbic acid estimation </a:t>
            </a:r>
            <a:r>
              <a:rPr lang="en-US" sz="1600" dirty="0"/>
              <a:t>directly in orange fruit juice in a 0.1 M H2SO4 acid solution without any special treatment. </a:t>
            </a:r>
          </a:p>
          <a:p>
            <a:pPr algn="just">
              <a:lnSpc>
                <a:spcPct val="160000"/>
              </a:lnSpc>
              <a:spcAft>
                <a:spcPts val="600"/>
              </a:spcAft>
            </a:pPr>
            <a:endParaRPr lang="en-US" sz="1600" dirty="0"/>
          </a:p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/>
              <a:t>Constant potential amperometry at </a:t>
            </a:r>
            <a:r>
              <a:rPr lang="en-US" sz="1600" b="1" u="sng" dirty="0"/>
              <a:t>+570 mV </a:t>
            </a:r>
            <a:r>
              <a:rPr lang="en-US" sz="1600" dirty="0"/>
              <a:t>(saturated calomel electrode, SCE) in stirred solutions is used for this purpose.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8B4F3-C8BB-4F27-9748-99C20CBB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96" y="281236"/>
            <a:ext cx="3091611" cy="28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0DB20A-8218-483B-9218-6B2CB1757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37" b="3"/>
          <a:stretch/>
        </p:blipFill>
        <p:spPr>
          <a:xfrm>
            <a:off x="9491362" y="86223"/>
            <a:ext cx="2667855" cy="28980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8FC9FF-6773-4AED-B0B2-D9862B52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88" y="3029538"/>
            <a:ext cx="3982484" cy="38430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FA3FA-F2EA-420D-A3B9-C69E37ADCF03}"/>
              </a:ext>
            </a:extLst>
          </p:cNvPr>
          <p:cNvSpPr txBox="1"/>
          <p:nvPr/>
        </p:nvSpPr>
        <p:spPr>
          <a:xfrm>
            <a:off x="130629" y="5416914"/>
            <a:ext cx="797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/>
              <a:t>Direct </a:t>
            </a:r>
            <a:r>
              <a:rPr lang="it-IT" sz="1600" dirty="0" err="1"/>
              <a:t>amperometric</a:t>
            </a:r>
            <a:r>
              <a:rPr lang="it-IT" sz="1600" dirty="0"/>
              <a:t> </a:t>
            </a:r>
            <a:r>
              <a:rPr lang="it-IT" sz="1600" dirty="0" err="1"/>
              <a:t>determination</a:t>
            </a:r>
            <a:r>
              <a:rPr lang="it-IT" sz="1600" dirty="0"/>
              <a:t> of l-</a:t>
            </a:r>
            <a:r>
              <a:rPr lang="it-IT" sz="1600" dirty="0" err="1"/>
              <a:t>ascorbic</a:t>
            </a:r>
            <a:r>
              <a:rPr lang="it-IT" sz="1600" dirty="0"/>
              <a:t> acid (</a:t>
            </a:r>
            <a:r>
              <a:rPr lang="it-IT" sz="1600" dirty="0" err="1"/>
              <a:t>Vitamin</a:t>
            </a:r>
            <a:r>
              <a:rPr lang="it-IT" sz="1600" dirty="0"/>
              <a:t> C)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octacyanomolybdate-doped-poly</a:t>
            </a:r>
            <a:r>
              <a:rPr lang="it-IT" sz="1600" dirty="0"/>
              <a:t>(4-vinylpyridine) </a:t>
            </a:r>
            <a:r>
              <a:rPr lang="it-IT" sz="1600" dirty="0" err="1"/>
              <a:t>modified</a:t>
            </a:r>
            <a:r>
              <a:rPr lang="it-IT" sz="1600" dirty="0"/>
              <a:t> </a:t>
            </a:r>
            <a:r>
              <a:rPr lang="it-IT" sz="1600" dirty="0" err="1"/>
              <a:t>electrode</a:t>
            </a:r>
            <a:r>
              <a:rPr lang="it-IT" sz="1600" dirty="0"/>
              <a:t> in </a:t>
            </a:r>
            <a:r>
              <a:rPr lang="it-IT" sz="1600" dirty="0" err="1"/>
              <a:t>fruit</a:t>
            </a:r>
            <a:r>
              <a:rPr lang="it-IT" sz="1600" dirty="0"/>
              <a:t> </a:t>
            </a:r>
            <a:r>
              <a:rPr lang="it-IT" sz="1600" dirty="0" err="1"/>
              <a:t>juice</a:t>
            </a:r>
            <a:r>
              <a:rPr lang="it-IT" sz="1600" dirty="0"/>
              <a:t> and </a:t>
            </a:r>
            <a:r>
              <a:rPr lang="it-IT" sz="1600" dirty="0" err="1"/>
              <a:t>pharmaceuticals</a:t>
            </a:r>
            <a:r>
              <a:rPr lang="it-IT" sz="1600" dirty="0"/>
              <a:t> </a:t>
            </a:r>
            <a:r>
              <a:rPr lang="it-IT" sz="1600" b="1" dirty="0" err="1"/>
              <a:t>January</a:t>
            </a:r>
            <a:r>
              <a:rPr lang="it-IT" sz="1600" b="1" dirty="0"/>
              <a:t> 2007Sensors and </a:t>
            </a:r>
            <a:r>
              <a:rPr lang="it-IT" sz="1600" b="1" dirty="0" err="1"/>
              <a:t>Actuators</a:t>
            </a:r>
            <a:r>
              <a:rPr lang="it-IT" sz="1600" b="1" dirty="0"/>
              <a:t> B Chemical 120(2):745-753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AD50A9-4F8A-659D-5C7B-BEDCAC32B8DB}"/>
              </a:ext>
            </a:extLst>
          </p:cNvPr>
          <p:cNvSpPr txBox="1"/>
          <p:nvPr/>
        </p:nvSpPr>
        <p:spPr>
          <a:xfrm>
            <a:off x="130803" y="110420"/>
            <a:ext cx="517271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misura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amperometrica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in campo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alimentare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09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24DBC58-D97F-39F8-BC5A-56CEE56D15E5}"/>
              </a:ext>
            </a:extLst>
          </p:cNvPr>
          <p:cNvGrpSpPr/>
          <p:nvPr/>
        </p:nvGrpSpPr>
        <p:grpSpPr>
          <a:xfrm>
            <a:off x="219350" y="730656"/>
            <a:ext cx="4930770" cy="864535"/>
            <a:chOff x="219350" y="730656"/>
            <a:chExt cx="4930770" cy="86453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6EEDD27-A531-4099-AF64-9E366164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350" y="932582"/>
              <a:ext cx="4930770" cy="66260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7855164-35C4-4390-850D-8EAEFFB4E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350" y="730656"/>
              <a:ext cx="1449193" cy="192553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6B50A8B-1BB2-4428-BA5D-1C141984D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0" y="2338460"/>
            <a:ext cx="4231436" cy="31663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231FAD-6B7D-4DE4-94A4-5C6A013B7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970" y="1512557"/>
            <a:ext cx="3011634" cy="48181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70FB40-36F9-4F0A-8833-8A965718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392" y="2065901"/>
            <a:ext cx="3733907" cy="333767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7363EA-B88D-34E3-140C-39D320AE138F}"/>
              </a:ext>
            </a:extLst>
          </p:cNvPr>
          <p:cNvSpPr txBox="1"/>
          <p:nvPr/>
        </p:nvSpPr>
        <p:spPr>
          <a:xfrm>
            <a:off x="425884" y="121057"/>
            <a:ext cx="109477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misura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amperometrica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iniezione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flusso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(FIA)  in campo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alimentare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644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FE19ED-05D1-4A73-9716-D522AA20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15" y="1716742"/>
            <a:ext cx="4517464" cy="40942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CD564F-11CC-4CAB-A1C6-B7F7687E3B15}"/>
              </a:ext>
            </a:extLst>
          </p:cNvPr>
          <p:cNvSpPr txBox="1"/>
          <p:nvPr/>
        </p:nvSpPr>
        <p:spPr>
          <a:xfrm>
            <a:off x="414415" y="1162744"/>
            <a:ext cx="1823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Selettività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0D2FC9-D01D-4331-A403-0AA8B813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79" y="3596723"/>
            <a:ext cx="6169995" cy="31025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AC47F6-DF75-419B-9D09-348D7823B698}"/>
              </a:ext>
            </a:extLst>
          </p:cNvPr>
          <p:cNvSpPr txBox="1"/>
          <p:nvPr/>
        </p:nvSpPr>
        <p:spPr>
          <a:xfrm>
            <a:off x="5875805" y="158691"/>
            <a:ext cx="4432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FIA (flow injection </a:t>
            </a:r>
            <a:r>
              <a:rPr lang="it-IT" sz="3000" dirty="0" err="1"/>
              <a:t>analysis</a:t>
            </a:r>
            <a:r>
              <a:rPr lang="it-IT" sz="3000" dirty="0"/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9BEB4EF-87C5-4569-AC91-4F81D51E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23" y="712689"/>
            <a:ext cx="2709051" cy="20081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A6A995-833F-4239-97B7-F850EA843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839" y="1462033"/>
            <a:ext cx="5137791" cy="1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410CAE-43C8-4A00-8CB6-AF14EA08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4" y="319160"/>
            <a:ext cx="4990661" cy="12952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B5E90F-EBB8-4928-B85E-093F69A0EDFB}"/>
              </a:ext>
            </a:extLst>
          </p:cNvPr>
          <p:cNvSpPr txBox="1"/>
          <p:nvPr/>
        </p:nvSpPr>
        <p:spPr>
          <a:xfrm>
            <a:off x="1974170" y="1614446"/>
            <a:ext cx="247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u="sng" dirty="0">
                <a:solidFill>
                  <a:srgbClr val="FF0000"/>
                </a:solidFill>
              </a:rPr>
              <a:t>STEROGLASS -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8784DC-57B5-4D6B-8677-14363EA4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45" y="153648"/>
            <a:ext cx="2610371" cy="26598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A59CED-44B6-4D58-B110-DF33B6F4E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6" y="3158074"/>
            <a:ext cx="12006768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6640EF-3D2D-49E0-9B8C-0CD1DA7C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0" y="1281460"/>
            <a:ext cx="6883197" cy="23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1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FA5C10-9EC2-451A-938F-3D711258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2" y="840891"/>
            <a:ext cx="7275122" cy="27428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70800A-1E64-4AD2-BB1F-5E97D0A4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18" y="3949506"/>
            <a:ext cx="8490217" cy="2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2E2518-F03D-4FF9-9368-8E12E819E675}"/>
              </a:ext>
            </a:extLst>
          </p:cNvPr>
          <p:cNvSpPr txBox="1"/>
          <p:nvPr/>
        </p:nvSpPr>
        <p:spPr>
          <a:xfrm>
            <a:off x="596348" y="278295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tecniche faradiche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896EC7-26FF-4B3B-8E3F-3F370760A842}"/>
              </a:ext>
            </a:extLst>
          </p:cNvPr>
          <p:cNvSpPr txBox="1"/>
          <p:nvPr/>
        </p:nvSpPr>
        <p:spPr>
          <a:xfrm>
            <a:off x="612163" y="1028343"/>
            <a:ext cx="11579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tutte quelle tecniche elettrochimiche in cui si ha una reazione redox, ovvero un cambiamento di stato di ossidazione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Indotto dall'applicazione di una differenza di potenziale.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B15195-2CBD-B0A9-8C15-F3F93631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91" y="2955915"/>
            <a:ext cx="2870200" cy="3086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A7615-5E31-982C-277C-6A2911E4A3F3}"/>
              </a:ext>
            </a:extLst>
          </p:cNvPr>
          <p:cNvSpPr txBox="1"/>
          <p:nvPr/>
        </p:nvSpPr>
        <p:spPr>
          <a:xfrm>
            <a:off x="596348" y="2675389"/>
            <a:ext cx="6687539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quantità di corrente prodotta dipende dalla concentrazione della specie redox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Quindi la corrente è un segnale analitico utilizzabile per quantificare la specie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AMPEROMETRIA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 PULSATA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3AC3EF-1FB4-0FEB-DE06-3DDA07BEFBB9}"/>
              </a:ext>
            </a:extLst>
          </p:cNvPr>
          <p:cNvSpPr txBox="1"/>
          <p:nvPr/>
        </p:nvSpPr>
        <p:spPr>
          <a:xfrm>
            <a:off x="7454685" y="1923103"/>
            <a:ext cx="47373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cella elettrochimica per misure amperometriche e </a:t>
            </a:r>
            <a:r>
              <a:rPr kumimoji="0" lang="it-IT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voltammetriche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4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311E0B6-1589-4728-AAE1-C0A090D9015B}"/>
              </a:ext>
            </a:extLst>
          </p:cNvPr>
          <p:cNvSpPr/>
          <p:nvPr/>
        </p:nvSpPr>
        <p:spPr>
          <a:xfrm>
            <a:off x="795131" y="179680"/>
            <a:ext cx="10151165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una tecnica di analisi basata sulla misura della corrente 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passa attraverso un elettrodo immerso in una soluzione contenente specie chimiche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(che si possono cioè ossidare o ridurre), quando esso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sottoposto ad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variazione di potenziale.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L’elettrodo, chiamato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elettrodo di lavoro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può essere costituito da materiali di vario tipo e possiede generalmente una superficie molto piccola per poter assumere velocemente il potenziale imposto in modo accurato.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Può essere solido (in oro, platino o grafite vetrosa), oppure può essere costituito da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goccia di mercurio che pende da un capillare. Se l’elettrodo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costituito da una goccia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mercurio che cade ritmicamente dal capillare, si parla più propriamente di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polarografia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Storicamente, quest’ultima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stata la prima tecnica messa a punto, ma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attualmente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poco usata.</a:t>
            </a:r>
          </a:p>
        </p:txBody>
      </p:sp>
    </p:spTree>
    <p:extLst>
      <p:ext uri="{BB962C8B-B14F-4D97-AF65-F5344CB8AC3E}">
        <p14:creationId xmlns:p14="http://schemas.microsoft.com/office/powerpoint/2010/main" val="8834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B5B155-B968-4074-A37B-251863DF799B}"/>
              </a:ext>
            </a:extLst>
          </p:cNvPr>
          <p:cNvSpPr/>
          <p:nvPr/>
        </p:nvSpPr>
        <p:spPr>
          <a:xfrm>
            <a:off x="649356" y="390868"/>
            <a:ext cx="10628244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delle applicazioni più importanti e diffuse della voltammetria resta comunque la determinazione quantitativa di specie chimiche in soluzione che abbiano la possibilità di essere ossidate o ridotte, a livelli a volte inferiori ai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/l. </a:t>
            </a:r>
          </a:p>
        </p:txBody>
      </p:sp>
    </p:spTree>
    <p:extLst>
      <p:ext uri="{BB962C8B-B14F-4D97-AF65-F5344CB8AC3E}">
        <p14:creationId xmlns:p14="http://schemas.microsoft.com/office/powerpoint/2010/main" val="33851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771BE0F-D223-4C59-AE4D-77DB68BB9E7B}"/>
              </a:ext>
            </a:extLst>
          </p:cNvPr>
          <p:cNvSpPr/>
          <p:nvPr/>
        </p:nvSpPr>
        <p:spPr>
          <a:xfrm>
            <a:off x="702365" y="130224"/>
            <a:ext cx="10800522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IL PROCESSO DI SCARICA - I - ELETTRODO A POTENZIALE COSTANTE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comprendere appieno il meccanismo su cui si basa la tecnica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voltammetrica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possiamo prendere in considerazione un modello elementare: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supponiamo che un elettrodo di lavoro sia immerso in una soluzione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contenente una specie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grado di ridursi (ovvero di acquisire elettroni dall’elettrodo) in base alla reazione: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ne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(es: Pb2</a:t>
            </a:r>
            <a:r>
              <a:rPr kumimoji="0" lang="it-IT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+ 2e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che all’elettrodo venga imposto un potenziale nettamente più riducente (ovvero più basso,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cioé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più negativo) del potenziale di riduzione della specie in oggetto.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73B610-BCF2-474B-9DCB-792293D4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3" y="663424"/>
            <a:ext cx="10879574" cy="478301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4210A6C-4709-43B1-AF1D-4141CD854EC0}"/>
              </a:ext>
            </a:extLst>
          </p:cNvPr>
          <p:cNvSpPr/>
          <p:nvPr/>
        </p:nvSpPr>
        <p:spPr>
          <a:xfrm>
            <a:off x="6824870" y="2821359"/>
            <a:ext cx="3538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questo modo si realizzeranno le condizioni per far avvenire la scarica di </a:t>
            </a:r>
            <a:r>
              <a:rPr lang="it-IT" dirty="0" err="1"/>
              <a:t>Aox</a:t>
            </a:r>
            <a:r>
              <a:rPr lang="it-IT" dirty="0"/>
              <a:t> sulla superficie dell’elettrodo.</a:t>
            </a:r>
          </a:p>
          <a:p>
            <a:pPr algn="just"/>
            <a:r>
              <a:rPr lang="it-IT" dirty="0"/>
              <a:t>Supponiamo infine di registrare la corrente elettrica che attraversa l’elettrodo mentre </a:t>
            </a:r>
            <a:r>
              <a:rPr lang="it-IT" dirty="0" err="1"/>
              <a:t>Aox</a:t>
            </a:r>
            <a:r>
              <a:rPr lang="it-IT" dirty="0"/>
              <a:t> si riduce, ovvero si scarica.</a:t>
            </a:r>
          </a:p>
        </p:txBody>
      </p:sp>
    </p:spTree>
    <p:extLst>
      <p:ext uri="{BB962C8B-B14F-4D97-AF65-F5344CB8AC3E}">
        <p14:creationId xmlns:p14="http://schemas.microsoft.com/office/powerpoint/2010/main" val="345597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30F47E-1E4B-4F15-8CB1-B330F8C2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6235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2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1206</Words>
  <Application>Microsoft Macintosh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giorgia lancia</cp:lastModifiedBy>
  <cp:revision>18</cp:revision>
  <dcterms:created xsi:type="dcterms:W3CDTF">2020-11-23T08:25:40Z</dcterms:created>
  <dcterms:modified xsi:type="dcterms:W3CDTF">2023-11-27T16:35:53Z</dcterms:modified>
</cp:coreProperties>
</file>