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60" r:id="rId3"/>
    <p:sldId id="258" r:id="rId4"/>
    <p:sldId id="259" r:id="rId5"/>
    <p:sldId id="260" r:id="rId6"/>
    <p:sldId id="3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4" autoAdjust="0"/>
    <p:restoredTop sz="94705"/>
  </p:normalViewPr>
  <p:slideViewPr>
    <p:cSldViewPr snapToGrid="0">
      <p:cViewPr varScale="1">
        <p:scale>
          <a:sx n="104" d="100"/>
          <a:sy n="104" d="100"/>
        </p:scale>
        <p:origin x="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3C83C9C-21C5-3946-B190-F8BF8578C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0FAE9AA0-0920-604C-A6A1-8524A820E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it-IT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Questa presentazione illustra le nuove capacità di PowerPoint ed è consigliabile visualizzarla nella modalità Presentazione. Queste diapositive sono progettate per illustrare alcune ottime idee per la creazione di presentazioni in PowerPoint 2011.</a:t>
            </a:r>
          </a:p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it-IT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Per visualizzare altri modelli di esempio, fare clic sul menu File, quindi scegliere Nuovo modello. In Modelli fare clic su Presentazioni.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C2879BB4-96CE-CA4C-B73C-4CA134D98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EC75ED-6655-A54C-8AC8-29CDD53261F9}" type="slidenum">
              <a:rPr lang="it-IT" altLang="it-IT" sz="1200">
                <a:cs typeface="Arial" panose="020B0604020202020204" pitchFamily="34" charset="0"/>
              </a:rPr>
              <a:pPr eaLnBrk="1" hangingPunct="1"/>
              <a:t>1</a:t>
            </a:fld>
            <a:endParaRPr lang="it-IT" altLang="it-IT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4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Argomenti da prendere in considerazione: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Età antica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Dal Medioevo al XIX secolo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Età contemporanea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Argomenti da prendere in considerazione: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Tipi di strategie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Scelta delle strategie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Argomenti da prendere in considerazione: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Tipi di strategie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Scelta delle strategie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91AB-F383-4237-A071-AD1C6E924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636DA-4FDE-4B32-8CCE-37EFA3E75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7932-8FF0-4DF1-A776-9A3CE37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8FAB8-C9F1-4DBB-B355-D8DEE370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490E3-D8E8-4766-9104-14009BF5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8678-553E-4A5B-8CFE-5DB358BD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F303-1F73-4575-83E6-561589F1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EC56-7DCF-400D-A871-C26291EB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C5B-7C77-4F8C-ADB0-8D208A2E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48AF-AB8F-4DD2-BC77-7E2F42AD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ED820-BFE6-41B5-8064-984037A9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27FEA-5359-474A-B4F8-FF510DD74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D33D-563C-4B8C-B8C1-625FF5C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71877-89FD-46BE-832F-C5660A55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E675F-CC4D-48CF-90C8-53829EE0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1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60" y="462455"/>
            <a:ext cx="10515600" cy="8222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936"/>
            <a:ext cx="10515600" cy="4351338"/>
          </a:xfrm>
        </p:spPr>
        <p:txBody>
          <a:bodyPr/>
          <a:lstStyle>
            <a:lvl1pPr>
              <a:defRPr sz="14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52500" y="1284718"/>
            <a:ext cx="10363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2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D80C37-5CBB-3643-A070-22463258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50988-728C-784A-B889-9D66E4BA81F2}" type="datetimeFigureOut">
              <a:rPr lang="it-IT" altLang="it-IT"/>
              <a:pPr/>
              <a:t>03/03/25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291092-2547-3C46-8AA9-BB464C49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71BF0C-F206-FD42-A70C-DAC1D01C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005D1-2030-334F-B49F-F99F8F1FCD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182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C967-18DB-4664-9B4D-06177FB9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7174-64B4-4D8F-BF44-3DD1F66C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83D3-86C4-482F-A2DC-B4C55DBF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5BE2-6C23-4CB4-A63E-457E635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97965-24FE-4C07-BE16-69AE4399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394D-04EF-440C-B08B-114464B3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BE3F6-F021-4D6B-8B0D-EF74D746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6233C-6806-4593-91C0-CF4ECD84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A761E-2D3A-4397-A82C-2F3B981D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7E71-B59F-4260-B01B-2B7CEB08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DFCB-DD40-4637-9CAB-2BAF242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065F-4B44-4622-98EE-166F9364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F1249-B890-4466-9E24-84A24907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A9B4-D282-452F-B78A-FF5873AC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B0F13-A139-4B66-9544-16480800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91D0-EC30-4D8C-8764-475D8DB3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AA7D-15D2-4D5F-B1C4-5010734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80A0E-25B9-4E8E-8B0D-201E1C56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9B111-0CA0-47CD-9F0B-DBCBA3AE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0E02D-3176-4B85-ACB6-721F2682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D9317-BBE1-4F36-82FE-E348F6F1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7DDCB-69F8-49FA-A111-C8AB2713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8B0CD-1F68-412E-9232-F267114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B21FC-12CC-472D-BC38-EF413158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51AB-8384-4E67-914C-B39484AD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09660-3861-4545-BF68-9ED039B5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D5392-AC3A-4EAF-ADE6-B6CF4B50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79880-BF48-4F4D-B8B3-4E99FC41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98E25-CF37-4F73-9E22-21023816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7A0E1-38AB-4FDA-8EC1-2D761790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E424-5A91-4557-9ADF-4A9422A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0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B935-0427-44CC-A384-333EAD83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DCF6-55CF-43EE-B135-BFC4B4D4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7538E-A112-4E8F-A445-1A06B0C3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0D413-9505-4ED8-BFF1-5141BE9E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15B0-4528-4FA2-8472-8F19C0F1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9FCEF-4406-4552-BFE4-6DA37613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E22C-69D4-49EC-8858-787B3C67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A4341-3C0B-4025-AE17-8F0F8FAB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FF01-E0B6-419C-ABCC-70844E4E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1218-FFD7-4F25-B220-F5DE5F7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7CBFB-34A6-49D8-A1D2-45DF388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726A4-D33A-486A-B120-648AF3D8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7C8C3-4165-4353-ABF2-492454A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AA46A-3C66-4E4A-9907-225E50AB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F8214-A11A-4309-9D51-44F35987D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95F3-B757-4FAF-98AA-EDA7D148548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34EB-8260-4F13-9553-5A8593D9D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EF96-E028-4E68-864E-9B77CF9F2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39C1-24D7-49E9-A58A-7960365209F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9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CD92-9D15-43B4-8516-073FCDAC90D4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1560-7126-406C-A531-3A398E8D0E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AC81929-0EF2-C844-A0B7-4610FD895812}"/>
              </a:ext>
            </a:extLst>
          </p:cNvPr>
          <p:cNvSpPr txBox="1">
            <a:spLocks/>
          </p:cNvSpPr>
          <p:nvPr/>
        </p:nvSpPr>
        <p:spPr bwMode="auto">
          <a:xfrm>
            <a:off x="1741488" y="1421904"/>
            <a:ext cx="8530977" cy="1143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it-IT" sz="2800" dirty="0">
                <a:solidFill>
                  <a:srgbClr val="404040"/>
                </a:solidFill>
                <a:latin typeface="Calibri" panose="020F0502020204030204" pitchFamily="34" charset="0"/>
              </a:rPr>
              <a:t>Corso di Laurea in Viticoltura ed Enologia (</a:t>
            </a:r>
            <a:r>
              <a:rPr lang="it-IT" altLang="it-IT" sz="2800" dirty="0" err="1">
                <a:solidFill>
                  <a:srgbClr val="404040"/>
                </a:solidFill>
                <a:latin typeface="Calibri" panose="020F0502020204030204" pitchFamily="34" charset="0"/>
              </a:rPr>
              <a:t>II°anno</a:t>
            </a:r>
            <a:r>
              <a:rPr lang="it-IT" altLang="it-IT" sz="2800" dirty="0">
                <a:solidFill>
                  <a:srgbClr val="404040"/>
                </a:solidFill>
                <a:latin typeface="Calibri" panose="020F0502020204030204" pitchFamily="34" charset="0"/>
              </a:rPr>
              <a:t>)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2800" i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4C2D4EF-FD75-844E-9353-A7C6DD53A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2" y="4876800"/>
            <a:ext cx="8812088" cy="15484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miter lim="800000"/>
            <a:headEnd/>
            <a:tailEnd/>
          </a:ln>
        </p:spPr>
        <p:txBody>
          <a:bodyPr numCol="2"/>
          <a:lstStyle/>
          <a:p>
            <a:pPr>
              <a:defRPr/>
            </a:pPr>
            <a:r>
              <a:rPr lang="it-IT" sz="2800" b="1" i="1" dirty="0">
                <a:solidFill>
                  <a:srgbClr val="800000"/>
                </a:solidFill>
                <a:latin typeface="Eurostile"/>
                <a:ea typeface="ＭＳ Ｐゴシック" charset="0"/>
                <a:cs typeface="Eurostile"/>
              </a:rPr>
              <a:t>Orario ricevimento </a:t>
            </a:r>
          </a:p>
          <a:p>
            <a:pPr>
              <a:defRPr/>
            </a:pPr>
            <a:r>
              <a:rPr lang="it-IT" sz="2400" b="1" i="1" dirty="0">
                <a:latin typeface="Eurostile"/>
                <a:ea typeface="ＭＳ Ｐゴシック" charset="0"/>
                <a:cs typeface="Eurostile"/>
              </a:rPr>
              <a:t>Martedì 11.30-13.30</a:t>
            </a:r>
          </a:p>
          <a:p>
            <a:pPr>
              <a:defRPr/>
            </a:pPr>
            <a:endParaRPr lang="it-IT" sz="2400" b="1" i="1" dirty="0">
              <a:solidFill>
                <a:srgbClr val="FFFF00"/>
              </a:solidFill>
              <a:latin typeface="Eurostile"/>
              <a:ea typeface="ＭＳ Ｐゴシック" charset="0"/>
              <a:cs typeface="Eurostile"/>
            </a:endParaRPr>
          </a:p>
          <a:p>
            <a:pPr>
              <a:defRPr/>
            </a:pPr>
            <a:endParaRPr lang="it-IT" b="1" i="1" dirty="0">
              <a:solidFill>
                <a:srgbClr val="800000"/>
              </a:solidFill>
              <a:latin typeface="Eurostile"/>
              <a:ea typeface="ＭＳ Ｐゴシック" charset="0"/>
              <a:cs typeface="Eurostile"/>
            </a:endParaRPr>
          </a:p>
          <a:p>
            <a:pPr>
              <a:defRPr/>
            </a:pPr>
            <a:r>
              <a:rPr lang="it-IT" b="1" i="1" dirty="0">
                <a:solidFill>
                  <a:srgbClr val="800000"/>
                </a:solidFill>
                <a:latin typeface="Eurostile"/>
                <a:ea typeface="ＭＳ Ｐゴシック" charset="0"/>
                <a:cs typeface="Eurostile"/>
              </a:rPr>
              <a:t>Contatti</a:t>
            </a:r>
          </a:p>
          <a:p>
            <a:pPr>
              <a:defRPr/>
            </a:pPr>
            <a:r>
              <a:rPr lang="it-IT" b="1" i="1" dirty="0">
                <a:latin typeface="Eurostile"/>
                <a:ea typeface="ＭＳ Ｐゴシック" charset="0"/>
                <a:cs typeface="Eurostile"/>
              </a:rPr>
              <a:t>Cell.:	348 8992198</a:t>
            </a:r>
            <a:br>
              <a:rPr lang="it-IT" b="1" i="1" dirty="0">
                <a:latin typeface="Eurostile"/>
                <a:ea typeface="ＭＳ Ｐゴシック" charset="0"/>
                <a:cs typeface="Eurostile"/>
              </a:rPr>
            </a:br>
            <a:r>
              <a:rPr lang="it-IT" b="1" i="1" dirty="0">
                <a:latin typeface="Eurostile"/>
                <a:ea typeface="ＭＳ Ｐゴシック" charset="0"/>
                <a:cs typeface="Eurostile"/>
              </a:rPr>
              <a:t>e-mail: 	</a:t>
            </a:r>
            <a:r>
              <a:rPr lang="it-IT" b="1" i="1" dirty="0" err="1">
                <a:latin typeface="Eurostile"/>
                <a:ea typeface="ＭＳ Ｐゴシック" charset="0"/>
                <a:cs typeface="Eurostile"/>
              </a:rPr>
              <a:t>sramazzotti@unite.it</a:t>
            </a:r>
            <a:r>
              <a:rPr lang="it-IT" b="1" i="1" dirty="0">
                <a:latin typeface="Eurostile"/>
                <a:ea typeface="ＭＳ Ｐゴシック" charset="0"/>
                <a:cs typeface="Eurostile"/>
              </a:rPr>
              <a:t> </a:t>
            </a:r>
          </a:p>
          <a:p>
            <a:pPr>
              <a:defRPr/>
            </a:pPr>
            <a:endParaRPr lang="it-IT" b="1" i="1" dirty="0">
              <a:latin typeface="Eurostile"/>
              <a:ea typeface="+mj-ea"/>
              <a:cs typeface="Eurostile"/>
            </a:endParaRPr>
          </a:p>
        </p:txBody>
      </p:sp>
      <p:pic>
        <p:nvPicPr>
          <p:cNvPr id="17411" name="Immagine 6">
            <a:extLst>
              <a:ext uri="{FF2B5EF4-FFF2-40B4-BE49-F238E27FC236}">
                <a16:creationId xmlns:a16="http://schemas.microsoft.com/office/drawing/2014/main" id="{D9A1FF3C-B2C6-1D49-9A01-5148FF11C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370447"/>
            <a:ext cx="1906241" cy="90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444958E-A3DC-D04C-8783-C6CC5578AB73}"/>
              </a:ext>
            </a:extLst>
          </p:cNvPr>
          <p:cNvSpPr/>
          <p:nvPr/>
        </p:nvSpPr>
        <p:spPr>
          <a:xfrm>
            <a:off x="1676401" y="2714798"/>
            <a:ext cx="8812213" cy="20005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1" i="1" dirty="0">
                <a:solidFill>
                  <a:srgbClr val="800000"/>
                </a:solidFill>
                <a:latin typeface="Eurostile"/>
                <a:ea typeface="ＭＳ Ｐゴシック" charset="0"/>
              </a:rPr>
              <a:t>INSEGNAMENTO</a:t>
            </a:r>
          </a:p>
          <a:p>
            <a:pPr>
              <a:defRPr/>
            </a:pPr>
            <a:r>
              <a:rPr lang="it-IT" sz="3200" b="1" dirty="0">
                <a:latin typeface="Eurostile"/>
                <a:ea typeface="ＭＳ Ｐゴシック" charset="0"/>
                <a:cs typeface="Eurostile"/>
              </a:rPr>
              <a:t>Viticoltura speciale (8 </a:t>
            </a:r>
            <a:r>
              <a:rPr lang="it-IT" sz="3200" b="1" dirty="0" err="1">
                <a:latin typeface="Eurostile"/>
                <a:ea typeface="ＭＳ Ｐゴシック" charset="0"/>
                <a:cs typeface="Eurostile"/>
              </a:rPr>
              <a:t>cfu</a:t>
            </a:r>
            <a:r>
              <a:rPr lang="it-IT" sz="3200" b="1" dirty="0">
                <a:latin typeface="Eurostile"/>
                <a:ea typeface="ＭＳ Ｐゴシック" charset="0"/>
                <a:cs typeface="Eurostile"/>
              </a:rPr>
              <a:t>)</a:t>
            </a:r>
          </a:p>
          <a:p>
            <a:pPr>
              <a:defRPr/>
            </a:pPr>
            <a:r>
              <a:rPr lang="it-IT" sz="3200" b="1" i="1" dirty="0">
                <a:solidFill>
                  <a:srgbClr val="800000"/>
                </a:solidFill>
                <a:latin typeface="Eurostile"/>
                <a:ea typeface="ＭＳ Ｐゴシック" charset="0"/>
              </a:rPr>
              <a:t>Docente</a:t>
            </a:r>
          </a:p>
          <a:p>
            <a:pPr>
              <a:defRPr/>
            </a:pPr>
            <a:r>
              <a:rPr lang="it-IT" sz="2800" b="1" i="1" dirty="0">
                <a:latin typeface="Eurostile"/>
                <a:ea typeface="ＭＳ Ｐゴシック" charset="0"/>
                <a:cs typeface="Eurostile"/>
              </a:rPr>
              <a:t>Solange Ramazzotti</a:t>
            </a: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193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Contenuto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Ecologia</a:t>
            </a:r>
            <a:r>
              <a:rPr lang="en-US" sz="2400" dirty="0"/>
              <a:t> </a:t>
            </a:r>
            <a:r>
              <a:rPr lang="en-US" sz="2400" dirty="0" err="1"/>
              <a:t>viticola</a:t>
            </a:r>
            <a:endParaRPr lang="en-US" sz="2400" dirty="0"/>
          </a:p>
          <a:p>
            <a:r>
              <a:rPr lang="en-US" sz="2400" dirty="0" err="1"/>
              <a:t>Propagazione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vite</a:t>
            </a:r>
            <a:endParaRPr lang="en-US" sz="2400" dirty="0"/>
          </a:p>
          <a:p>
            <a:r>
              <a:rPr lang="en-US" sz="2400" dirty="0" err="1"/>
              <a:t>Impianto</a:t>
            </a:r>
            <a:r>
              <a:rPr lang="en-US" sz="2400" dirty="0"/>
              <a:t> di un </a:t>
            </a:r>
            <a:r>
              <a:rPr lang="en-US" sz="2400" dirty="0" err="1"/>
              <a:t>vigneto</a:t>
            </a:r>
            <a:endParaRPr lang="en-US" sz="2400" dirty="0"/>
          </a:p>
          <a:p>
            <a:r>
              <a:rPr lang="en-US" sz="2400" dirty="0" err="1"/>
              <a:t>Gestione</a:t>
            </a:r>
            <a:r>
              <a:rPr lang="en-US" sz="2400" dirty="0"/>
              <a:t> del </a:t>
            </a:r>
            <a:r>
              <a:rPr lang="en-US" sz="2400" dirty="0" err="1"/>
              <a:t>vigneto</a:t>
            </a:r>
            <a:endParaRPr lang="en-US" sz="2400" dirty="0"/>
          </a:p>
          <a:p>
            <a:r>
              <a:rPr lang="en-US" sz="2400" dirty="0" err="1"/>
              <a:t>Meccanizzazione</a:t>
            </a:r>
            <a:r>
              <a:rPr lang="en-US" sz="2400" dirty="0"/>
              <a:t> </a:t>
            </a:r>
            <a:r>
              <a:rPr lang="en-US" sz="2400" dirty="0" err="1"/>
              <a:t>viticola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06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Testi</a:t>
            </a:r>
            <a:r>
              <a:rPr lang="en-US" dirty="0">
                <a:solidFill>
                  <a:schemeClr val="accent1"/>
                </a:solidFill>
              </a:rPr>
              <a:t> di </a:t>
            </a:r>
            <a:r>
              <a:rPr lang="en-US" dirty="0" err="1">
                <a:solidFill>
                  <a:schemeClr val="accent1"/>
                </a:solidFill>
              </a:rPr>
              <a:t>riferimento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62A6207-DE56-5B49-A37F-B3F29B161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9213" y="3553487"/>
            <a:ext cx="1721924" cy="2864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2">
            <a:extLst>
              <a:ext uri="{FF2B5EF4-FFF2-40B4-BE49-F238E27FC236}">
                <a16:creationId xmlns:a16="http://schemas.microsoft.com/office/drawing/2014/main" id="{EC2382D5-8A4A-E849-86FC-EA0EACF25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541" y="384755"/>
            <a:ext cx="1985736" cy="28048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47AD6EF6-9088-E042-8492-CAF0B8A01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41" y="3553487"/>
            <a:ext cx="1957981" cy="27534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5F420EA-DD6C-F941-BB86-107E3FC1B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784" y="384755"/>
            <a:ext cx="2046081" cy="2764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01C5F9F-1385-1D4E-BFFE-014A00259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1650" y="384755"/>
            <a:ext cx="1917050" cy="2764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asellaDiTesto 4">
            <a:extLst>
              <a:ext uri="{FF2B5EF4-FFF2-40B4-BE49-F238E27FC236}">
                <a16:creationId xmlns:a16="http://schemas.microsoft.com/office/drawing/2014/main" id="{B8626950-8891-E54D-9698-CB0FA6CAA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22" y="5336384"/>
            <a:ext cx="363160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>
                <a:latin typeface="+mj-lt"/>
              </a:rPr>
              <a:t>+ Appunti delle lezioni e bibliografia di aggiornamento in riviste tecniche e scientifiche</a:t>
            </a:r>
            <a:endParaRPr lang="it-IT" altLang="it-IT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Viticoltura biologica. Tecniche agronomiche e strategie di difesa - Ruggero Mazzilli - copertina">
            <a:extLst>
              <a:ext uri="{FF2B5EF4-FFF2-40B4-BE49-F238E27FC236}">
                <a16:creationId xmlns:a16="http://schemas.microsoft.com/office/drawing/2014/main" id="{49508B4B-EC8C-D1C1-A595-378739688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115" y="3553487"/>
            <a:ext cx="2099679" cy="28091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4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Strategie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didattiche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Lezioni</a:t>
            </a:r>
            <a:r>
              <a:rPr lang="en-US" sz="2400" dirty="0"/>
              <a:t> </a:t>
            </a:r>
            <a:r>
              <a:rPr lang="en-US" sz="2400" dirty="0" err="1"/>
              <a:t>frontali</a:t>
            </a:r>
            <a:endParaRPr lang="en-US" sz="2400" dirty="0"/>
          </a:p>
          <a:p>
            <a:r>
              <a:rPr lang="en-US" sz="2400" dirty="0" err="1"/>
              <a:t>Attività</a:t>
            </a:r>
            <a:r>
              <a:rPr lang="en-US" sz="2400" dirty="0"/>
              <a:t> di </a:t>
            </a:r>
            <a:r>
              <a:rPr lang="en-US" sz="2400" dirty="0" err="1"/>
              <a:t>gruppo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Approfondimenti</a:t>
            </a:r>
            <a:r>
              <a:rPr lang="en-US" sz="2400" dirty="0"/>
              <a:t> </a:t>
            </a:r>
            <a:r>
              <a:rPr lang="en-US" sz="2400" dirty="0" err="1"/>
              <a:t>bibliografici</a:t>
            </a:r>
            <a:r>
              <a:rPr lang="en-US" sz="2400" dirty="0"/>
              <a:t> </a:t>
            </a:r>
            <a:r>
              <a:rPr lang="en-US" sz="2400" dirty="0" err="1"/>
              <a:t>individuali</a:t>
            </a:r>
            <a:endParaRPr lang="en-US" sz="2400" dirty="0"/>
          </a:p>
          <a:p>
            <a:r>
              <a:rPr lang="en-US" sz="2400" dirty="0"/>
              <a:t>Test </a:t>
            </a:r>
            <a:r>
              <a:rPr lang="en-US" sz="2400" dirty="0" err="1"/>
              <a:t>autovalutazione</a:t>
            </a:r>
            <a:endParaRPr lang="en-US" sz="2400" dirty="0"/>
          </a:p>
          <a:p>
            <a:r>
              <a:rPr lang="en-US" sz="2400" dirty="0" err="1"/>
              <a:t>Esercitazioni</a:t>
            </a:r>
            <a:r>
              <a:rPr lang="en-US" sz="2400" dirty="0"/>
              <a:t> in </a:t>
            </a:r>
            <a:r>
              <a:rPr lang="en-US" sz="2400" dirty="0" err="1"/>
              <a:t>azienda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607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accent1"/>
                </a:solidFill>
              </a:rPr>
              <a:t>Metodo</a:t>
            </a:r>
            <a:r>
              <a:rPr lang="en-US" dirty="0">
                <a:solidFill>
                  <a:schemeClr val="accent1"/>
                </a:solidFill>
              </a:rPr>
              <a:t> di </a:t>
            </a:r>
            <a:r>
              <a:rPr lang="en-US" dirty="0" err="1">
                <a:solidFill>
                  <a:schemeClr val="accent1"/>
                </a:solidFill>
              </a:rPr>
              <a:t>valutazione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Svolgimento</a:t>
            </a:r>
            <a:r>
              <a:rPr lang="en-US" sz="2400" dirty="0"/>
              <a:t> di </a:t>
            </a:r>
            <a:r>
              <a:rPr lang="en-US" sz="2400" dirty="0" err="1"/>
              <a:t>attività</a:t>
            </a:r>
            <a:r>
              <a:rPr lang="en-US" sz="2400" dirty="0"/>
              <a:t> in </a:t>
            </a:r>
            <a:r>
              <a:rPr lang="en-US" sz="2400" dirty="0" err="1"/>
              <a:t>itinere</a:t>
            </a:r>
            <a:endParaRPr lang="en-US" sz="2400" dirty="0"/>
          </a:p>
          <a:p>
            <a:r>
              <a:rPr lang="en-US" sz="2400" dirty="0" err="1"/>
              <a:t>Colloquio</a:t>
            </a:r>
            <a:r>
              <a:rPr lang="en-US" sz="2400" dirty="0"/>
              <a:t> </a:t>
            </a:r>
            <a:r>
              <a:rPr lang="en-US" sz="2400" dirty="0" err="1"/>
              <a:t>orale</a:t>
            </a:r>
            <a:r>
              <a:rPr lang="en-US" sz="2400" dirty="0"/>
              <a:t> finale</a:t>
            </a:r>
          </a:p>
        </p:txBody>
      </p:sp>
    </p:spTree>
    <p:extLst>
      <p:ext uri="{BB962C8B-B14F-4D97-AF65-F5344CB8AC3E}">
        <p14:creationId xmlns:p14="http://schemas.microsoft.com/office/powerpoint/2010/main" val="289641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ickStar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658</TotalTime>
  <Words>200</Words>
  <Application>Microsoft Macintosh PowerPoint</Application>
  <PresentationFormat>Widescreen</PresentationFormat>
  <Paragraphs>45</Paragraphs>
  <Slides>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Eurostile</vt:lpstr>
      <vt:lpstr>Segoe UI</vt:lpstr>
      <vt:lpstr>Segoe UI Light</vt:lpstr>
      <vt:lpstr>Segoe UI Semilight</vt:lpstr>
      <vt:lpstr>Tema di Office</vt:lpstr>
      <vt:lpstr>QuickStarter Theme</vt:lpstr>
      <vt:lpstr>Presentazione standard di PowerPoint</vt:lpstr>
      <vt:lpstr>Contenuto</vt:lpstr>
      <vt:lpstr>Testi di riferimento</vt:lpstr>
      <vt:lpstr>Strategie didattiche</vt:lpstr>
      <vt:lpstr>Metodo di valutazione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Ecco la struttura per iniziare</dc:title>
  <dc:creator>sramazzotti@unite.it</dc:creator>
  <cp:lastModifiedBy>Microsoft Office User</cp:lastModifiedBy>
  <cp:revision>12</cp:revision>
  <dcterms:created xsi:type="dcterms:W3CDTF">2020-03-01T13:27:32Z</dcterms:created>
  <dcterms:modified xsi:type="dcterms:W3CDTF">2025-03-03T12:52:09Z</dcterms:modified>
</cp:coreProperties>
</file>