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85" r:id="rId15"/>
    <p:sldId id="275" r:id="rId16"/>
    <p:sldId id="276" r:id="rId17"/>
    <p:sldId id="277" r:id="rId18"/>
    <p:sldId id="278" r:id="rId19"/>
    <p:sldId id="279" r:id="rId20"/>
    <p:sldId id="280" r:id="rId21"/>
    <p:sldId id="281" r:id="rId22"/>
    <p:sldId id="282" r:id="rId23"/>
    <p:sldId id="286" r:id="rId24"/>
    <p:sldId id="283" r:id="rId25"/>
    <p:sldId id="292" r:id="rId26"/>
    <p:sldId id="293" r:id="rId27"/>
    <p:sldId id="288" r:id="rId28"/>
    <p:sldId id="287" r:id="rId29"/>
    <p:sldId id="289" r:id="rId30"/>
    <p:sldId id="290" r:id="rId31"/>
    <p:sldId id="291" r:id="rId32"/>
    <p:sldId id="284" r:id="rId33"/>
    <p:sldId id="268" r:id="rId34"/>
    <p:sldId id="269" r:id="rId35"/>
    <p:sldId id="270" r:id="rId36"/>
    <p:sldId id="271" r:id="rId37"/>
    <p:sldId id="272" r:id="rId38"/>
    <p:sldId id="273" r:id="rId39"/>
    <p:sldId id="316" r:id="rId40"/>
    <p:sldId id="318" r:id="rId41"/>
    <p:sldId id="317" r:id="rId42"/>
    <p:sldId id="319" r:id="rId43"/>
    <p:sldId id="320" r:id="rId44"/>
    <p:sldId id="321" r:id="rId45"/>
    <p:sldId id="322" r:id="rId46"/>
    <p:sldId id="323"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ED8"/>
          </a:solidFill>
        </a:fill>
      </a:tcStyle>
    </a:wholeTbl>
    <a:band2H>
      <a:tcTxStyle/>
      <a:tcStyle>
        <a:tcBdr/>
        <a:fill>
          <a:solidFill>
            <a:srgbClr val="F8F6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4CC"/>
          </a:solidFill>
        </a:fill>
      </a:tcStyle>
    </a:wholeTbl>
    <a:band2H>
      <a:tcTxStyle/>
      <a:tcStyle>
        <a:tcBdr/>
        <a:fill>
          <a:solidFill>
            <a:srgbClr val="F6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0"/>
    <p:restoredTop sz="94719"/>
  </p:normalViewPr>
  <p:slideViewPr>
    <p:cSldViewPr snapToGrid="0">
      <p:cViewPr varScale="1">
        <p:scale>
          <a:sx n="115" d="100"/>
          <a:sy n="115" d="100"/>
        </p:scale>
        <p:origin x="23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751010" y="609601"/>
            <a:ext cx="8676225" cy="3200401"/>
          </a:xfrm>
          <a:prstGeom prst="rect">
            <a:avLst/>
          </a:prstGeom>
        </p:spPr>
        <p:txBody>
          <a:bodyPr anchor="b"/>
          <a:lstStyle>
            <a:lvl1pPr algn="ctr">
              <a:defRPr sz="4800">
                <a:effectLst>
                  <a:outerShdw blurRad="25400" dist="31750" dir="13200000" rotWithShape="0">
                    <a:srgbClr val="000000">
                      <a:alpha val="25000"/>
                    </a:srgbClr>
                  </a:outerShdw>
                </a:effectLst>
              </a:defRPr>
            </a:lvl1pPr>
          </a:lstStyle>
          <a:p>
            <a:r>
              <a:t>Titolo Testo</a:t>
            </a:r>
          </a:p>
        </p:txBody>
      </p:sp>
      <p:sp>
        <p:nvSpPr>
          <p:cNvPr id="12" name="Corpo livello uno…"/>
          <p:cNvSpPr txBox="1">
            <a:spLocks noGrp="1"/>
          </p:cNvSpPr>
          <p:nvPr>
            <p:ph type="body" sz="quarter" idx="1"/>
          </p:nvPr>
        </p:nvSpPr>
        <p:spPr>
          <a:xfrm>
            <a:off x="1751010" y="3886200"/>
            <a:ext cx="8676225" cy="1905000"/>
          </a:xfrm>
          <a:prstGeom prst="rect">
            <a:avLst/>
          </a:prstGeom>
        </p:spPr>
        <p:txBody>
          <a:bodyPr anchor="t"/>
          <a:lstStyle>
            <a:lvl1pPr marL="0" indent="0" algn="ctr">
              <a:buClrTx/>
              <a:buSzTx/>
              <a:buFontTx/>
              <a:buNone/>
              <a:defRPr sz="2100">
                <a:gradFill flip="none" rotWithShape="1">
                  <a:gsLst>
                    <a:gs pos="0">
                      <a:srgbClr val="FFFFFF"/>
                    </a:gs>
                    <a:gs pos="100000">
                      <a:srgbClr val="BFBFBF"/>
                    </a:gs>
                  </a:gsLst>
                  <a:lin ang="5400000" scaled="0"/>
                </a:gradFill>
              </a:defRPr>
            </a:lvl1pPr>
            <a:lvl2pPr marL="0" indent="0" algn="ctr">
              <a:buClrTx/>
              <a:buSzTx/>
              <a:buFontTx/>
              <a:buNone/>
              <a:defRPr sz="2100">
                <a:gradFill flip="none" rotWithShape="1">
                  <a:gsLst>
                    <a:gs pos="0">
                      <a:srgbClr val="FFFFFF"/>
                    </a:gs>
                    <a:gs pos="100000">
                      <a:srgbClr val="BFBFBF"/>
                    </a:gs>
                  </a:gsLst>
                  <a:lin ang="5400000" scaled="0"/>
                </a:gradFill>
              </a:defRPr>
            </a:lvl2pPr>
            <a:lvl3pPr marL="0" indent="0" algn="ctr">
              <a:buClrTx/>
              <a:buSzTx/>
              <a:buFontTx/>
              <a:buNone/>
              <a:defRPr sz="2100">
                <a:gradFill flip="none" rotWithShape="1">
                  <a:gsLst>
                    <a:gs pos="0">
                      <a:srgbClr val="FFFFFF"/>
                    </a:gs>
                    <a:gs pos="100000">
                      <a:srgbClr val="BFBFBF"/>
                    </a:gs>
                  </a:gsLst>
                  <a:lin ang="5400000" scaled="0"/>
                </a:gradFill>
              </a:defRPr>
            </a:lvl3pPr>
            <a:lvl4pPr marL="0" indent="0" algn="ctr">
              <a:buClrTx/>
              <a:buSzTx/>
              <a:buFontTx/>
              <a:buNone/>
              <a:defRPr sz="2100">
                <a:gradFill flip="none" rotWithShape="1">
                  <a:gsLst>
                    <a:gs pos="0">
                      <a:srgbClr val="FFFFFF"/>
                    </a:gs>
                    <a:gs pos="100000">
                      <a:srgbClr val="BFBFBF"/>
                    </a:gs>
                  </a:gsLst>
                  <a:lin ang="5400000" scaled="0"/>
                </a:gradFill>
              </a:defRPr>
            </a:lvl4pPr>
            <a:lvl5pPr marL="0" indent="0" algn="ctr">
              <a:buClrTx/>
              <a:buSzTx/>
              <a:buFontTx/>
              <a:buNone/>
              <a:defRPr sz="2100">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panoramica con didascalia">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1141412" y="4732863"/>
            <a:ext cx="9906001" cy="566740"/>
          </a:xfrm>
          <a:prstGeom prst="rect">
            <a:avLst/>
          </a:prstGeom>
        </p:spPr>
        <p:txBody>
          <a:bodyPr anchor="b"/>
          <a:lstStyle>
            <a:lvl1pPr>
              <a:defRPr sz="2400"/>
            </a:lvl1pPr>
          </a:lstStyle>
          <a:p>
            <a:r>
              <a:t>Titolo Testo</a:t>
            </a:r>
          </a:p>
        </p:txBody>
      </p:sp>
      <p:sp>
        <p:nvSpPr>
          <p:cNvPr id="102" name="Picture Placeholder 2"/>
          <p:cNvSpPr>
            <a:spLocks noGrp="1"/>
          </p:cNvSpPr>
          <p:nvPr>
            <p:ph type="pic" sz="half" idx="21"/>
          </p:nvPr>
        </p:nvSpPr>
        <p:spPr>
          <a:xfrm>
            <a:off x="1979610" y="932112"/>
            <a:ext cx="8225945" cy="3164976"/>
          </a:xfrm>
          <a:prstGeom prst="rect">
            <a:avLst/>
          </a:prstGeom>
          <a:ln w="38100">
            <a:solidFill>
              <a:srgbClr val="2F353D"/>
            </a:solidFill>
            <a:round/>
          </a:ln>
        </p:spPr>
        <p:txBody>
          <a:bodyPr lIns="91439" tIns="45719" rIns="91439" bIns="45719" anchor="t">
            <a:noAutofit/>
          </a:bodyPr>
          <a:lstStyle/>
          <a:p>
            <a:endParaRPr/>
          </a:p>
        </p:txBody>
      </p:sp>
      <p:sp>
        <p:nvSpPr>
          <p:cNvPr id="103" name="Corpo livello uno…"/>
          <p:cNvSpPr txBox="1">
            <a:spLocks noGrp="1"/>
          </p:cNvSpPr>
          <p:nvPr>
            <p:ph type="body" sz="quarter" idx="1"/>
          </p:nvPr>
        </p:nvSpPr>
        <p:spPr>
          <a:xfrm>
            <a:off x="1141412" y="5299602"/>
            <a:ext cx="9906001" cy="493714"/>
          </a:xfrm>
          <a:prstGeom prst="rect">
            <a:avLst/>
          </a:prstGeom>
        </p:spPr>
        <p:txBody>
          <a:bodyPr/>
          <a:lstStyle>
            <a:lvl1pPr marL="0" indent="0">
              <a:buClrTx/>
              <a:buSzTx/>
              <a:buFontTx/>
              <a:buNone/>
              <a:defRPr sz="1400"/>
            </a:lvl1pPr>
            <a:lvl2pPr marL="0" indent="0">
              <a:buClrTx/>
              <a:buSzTx/>
              <a:buFontTx/>
              <a:buNone/>
              <a:defRPr sz="1400"/>
            </a:lvl2pPr>
            <a:lvl3pPr marL="0" indent="0">
              <a:buClrTx/>
              <a:buSzTx/>
              <a:buFontTx/>
              <a:buNone/>
              <a:defRPr sz="1400"/>
            </a:lvl3pPr>
            <a:lvl4pPr marL="0" indent="0">
              <a:buClrTx/>
              <a:buSzTx/>
              <a:buFontTx/>
              <a:buNone/>
              <a:defRPr sz="1400"/>
            </a:lvl4pPr>
            <a:lvl5pPr marL="0" indent="0">
              <a:buClrTx/>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10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11" name="Titolo Testo"/>
          <p:cNvSpPr txBox="1">
            <a:spLocks noGrp="1"/>
          </p:cNvSpPr>
          <p:nvPr>
            <p:ph type="title"/>
          </p:nvPr>
        </p:nvSpPr>
        <p:spPr>
          <a:xfrm>
            <a:off x="1141412" y="609601"/>
            <a:ext cx="9906001" cy="3124201"/>
          </a:xfrm>
          <a:prstGeom prst="rect">
            <a:avLst/>
          </a:prstGeom>
        </p:spPr>
        <p:txBody>
          <a:bodyPr/>
          <a:lstStyle/>
          <a:p>
            <a:r>
              <a:t>Titolo Testo</a:t>
            </a:r>
          </a:p>
        </p:txBody>
      </p:sp>
      <p:sp>
        <p:nvSpPr>
          <p:cNvPr id="112" name="Corpo livello uno…"/>
          <p:cNvSpPr txBox="1">
            <a:spLocks noGrp="1"/>
          </p:cNvSpPr>
          <p:nvPr>
            <p:ph type="body" sz="quarter" idx="1"/>
          </p:nvPr>
        </p:nvSpPr>
        <p:spPr>
          <a:xfrm>
            <a:off x="1141411" y="4343400"/>
            <a:ext cx="9906001" cy="1447800"/>
          </a:xfrm>
          <a:prstGeom prst="rect">
            <a:avLst/>
          </a:prstGeom>
        </p:spPr>
        <p:txBody>
          <a:bodyPr/>
          <a:lstStyle>
            <a:lvl1pPr marL="0" indent="0">
              <a:buClrTx/>
              <a:buSzTx/>
              <a:buFontTx/>
              <a:buNone/>
              <a:defRPr>
                <a:gradFill flip="none" rotWithShape="1">
                  <a:gsLst>
                    <a:gs pos="0">
                      <a:srgbClr val="FFFFFF"/>
                    </a:gs>
                    <a:gs pos="100000">
                      <a:srgbClr val="BFBFBF"/>
                    </a:gs>
                  </a:gsLst>
                  <a:lin ang="5400000" scaled="0"/>
                </a:gradFill>
              </a:defRPr>
            </a:lvl1pPr>
            <a:lvl2pPr marL="0" indent="0">
              <a:buClrTx/>
              <a:buSzTx/>
              <a:buFontTx/>
              <a:buNone/>
              <a:defRPr>
                <a:gradFill flip="none" rotWithShape="1">
                  <a:gsLst>
                    <a:gs pos="0">
                      <a:srgbClr val="FFFFFF"/>
                    </a:gs>
                    <a:gs pos="100000">
                      <a:srgbClr val="BFBFBF"/>
                    </a:gs>
                  </a:gsLst>
                  <a:lin ang="5400000" scaled="0"/>
                </a:gradFill>
              </a:defRPr>
            </a:lvl2pPr>
            <a:lvl3pPr marL="0" indent="0">
              <a:buClrTx/>
              <a:buSzTx/>
              <a:buFontTx/>
              <a:buNone/>
              <a:defRPr>
                <a:gradFill flip="none" rotWithShape="1">
                  <a:gsLst>
                    <a:gs pos="0">
                      <a:srgbClr val="FFFFFF"/>
                    </a:gs>
                    <a:gs pos="100000">
                      <a:srgbClr val="BFBFBF"/>
                    </a:gs>
                  </a:gsLst>
                  <a:lin ang="5400000" scaled="0"/>
                </a:gradFill>
              </a:defRPr>
            </a:lvl3pPr>
            <a:lvl4pPr marL="0" indent="0">
              <a:buClrTx/>
              <a:buSzTx/>
              <a:buFontTx/>
              <a:buNone/>
              <a:defRPr>
                <a:gradFill flip="none" rotWithShape="1">
                  <a:gsLst>
                    <a:gs pos="0">
                      <a:srgbClr val="FFFFFF"/>
                    </a:gs>
                    <a:gs pos="100000">
                      <a:srgbClr val="BFBFBF"/>
                    </a:gs>
                  </a:gsLst>
                  <a:lin ang="5400000" scaled="0"/>
                </a:gradFill>
              </a:defRPr>
            </a:lvl4pPr>
            <a:lvl5pPr marL="0" indent="0">
              <a:buClrTx/>
              <a:buSzTx/>
              <a:buFontTx/>
              <a:buNone/>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con didascalia">
    <p:spTree>
      <p:nvGrpSpPr>
        <p:cNvPr id="1" name=""/>
        <p:cNvGrpSpPr/>
        <p:nvPr/>
      </p:nvGrpSpPr>
      <p:grpSpPr>
        <a:xfrm>
          <a:off x="0" y="0"/>
          <a:ext cx="0" cy="0"/>
          <a:chOff x="0" y="0"/>
          <a:chExt cx="0" cy="0"/>
        </a:xfrm>
      </p:grpSpPr>
      <p:sp>
        <p:nvSpPr>
          <p:cNvPr id="120" name="TextBox 13"/>
          <p:cNvSpPr txBox="1"/>
          <p:nvPr/>
        </p:nvSpPr>
        <p:spPr>
          <a:xfrm>
            <a:off x="882331" y="411193"/>
            <a:ext cx="518162" cy="133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21" name="TextBox 14"/>
          <p:cNvSpPr txBox="1"/>
          <p:nvPr/>
        </p:nvSpPr>
        <p:spPr>
          <a:xfrm>
            <a:off x="10483530" y="2367567"/>
            <a:ext cx="518162" cy="133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22" name="Titolo Testo"/>
          <p:cNvSpPr txBox="1">
            <a:spLocks noGrp="1"/>
          </p:cNvSpPr>
          <p:nvPr>
            <p:ph type="title"/>
          </p:nvPr>
        </p:nvSpPr>
        <p:spPr>
          <a:xfrm>
            <a:off x="1446212" y="609601"/>
            <a:ext cx="9296400" cy="2743201"/>
          </a:xfrm>
          <a:prstGeom prst="rect">
            <a:avLst/>
          </a:prstGeom>
        </p:spPr>
        <p:txBody>
          <a:bodyPr/>
          <a:lstStyle>
            <a:lvl1pPr>
              <a:defRPr>
                <a:solidFill>
                  <a:srgbClr val="FFFFFF"/>
                </a:solidFill>
              </a:defRPr>
            </a:lvl1pPr>
          </a:lstStyle>
          <a:p>
            <a:r>
              <a:t>Titolo Testo</a:t>
            </a:r>
          </a:p>
        </p:txBody>
      </p:sp>
      <p:sp>
        <p:nvSpPr>
          <p:cNvPr id="123" name="Corpo livello uno…"/>
          <p:cNvSpPr txBox="1">
            <a:spLocks noGrp="1"/>
          </p:cNvSpPr>
          <p:nvPr>
            <p:ph type="body" sz="quarter" idx="1"/>
          </p:nvPr>
        </p:nvSpPr>
        <p:spPr>
          <a:xfrm>
            <a:off x="1674810" y="3352800"/>
            <a:ext cx="8839205" cy="381000"/>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24" name="Text Placeholder 2"/>
          <p:cNvSpPr>
            <a:spLocks noGrp="1"/>
          </p:cNvSpPr>
          <p:nvPr>
            <p:ph type="body" sz="quarter" idx="21"/>
          </p:nvPr>
        </p:nvSpPr>
        <p:spPr>
          <a:xfrm>
            <a:off x="1141411" y="4343400"/>
            <a:ext cx="9906001" cy="1447800"/>
          </a:xfrm>
          <a:prstGeom prst="rect">
            <a:avLst/>
          </a:prstGeom>
        </p:spPr>
        <p:txBody>
          <a:bodyPr/>
          <a:lstStyle/>
          <a:p>
            <a:endParaRPr/>
          </a:p>
        </p:txBody>
      </p:sp>
      <p:sp>
        <p:nvSpPr>
          <p:cNvPr id="1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cheda nome">
    <p:spTree>
      <p:nvGrpSpPr>
        <p:cNvPr id="1" name=""/>
        <p:cNvGrpSpPr/>
        <p:nvPr/>
      </p:nvGrpSpPr>
      <p:grpSpPr>
        <a:xfrm>
          <a:off x="0" y="0"/>
          <a:ext cx="0" cy="0"/>
          <a:chOff x="0" y="0"/>
          <a:chExt cx="0" cy="0"/>
        </a:xfrm>
      </p:grpSpPr>
      <p:sp>
        <p:nvSpPr>
          <p:cNvPr id="132" name="Titolo Testo"/>
          <p:cNvSpPr txBox="1">
            <a:spLocks noGrp="1"/>
          </p:cNvSpPr>
          <p:nvPr>
            <p:ph type="title"/>
          </p:nvPr>
        </p:nvSpPr>
        <p:spPr>
          <a:xfrm>
            <a:off x="1141412" y="3308579"/>
            <a:ext cx="9906001" cy="1468802"/>
          </a:xfrm>
          <a:prstGeom prst="rect">
            <a:avLst/>
          </a:prstGeom>
        </p:spPr>
        <p:txBody>
          <a:bodyPr anchor="b"/>
          <a:lstStyle/>
          <a:p>
            <a:r>
              <a:t>Titolo Testo</a:t>
            </a:r>
          </a:p>
        </p:txBody>
      </p:sp>
      <p:sp>
        <p:nvSpPr>
          <p:cNvPr id="133" name="Corpo livello uno…"/>
          <p:cNvSpPr txBox="1">
            <a:spLocks noGrp="1"/>
          </p:cNvSpPr>
          <p:nvPr>
            <p:ph type="body" sz="quarter" idx="1"/>
          </p:nvPr>
        </p:nvSpPr>
        <p:spPr>
          <a:xfrm>
            <a:off x="1141409" y="4777380"/>
            <a:ext cx="9906003" cy="860402"/>
          </a:xfrm>
          <a:prstGeom prst="rect">
            <a:avLst/>
          </a:prstGeom>
        </p:spPr>
        <p:txBody>
          <a:bodyPr anchor="t"/>
          <a:lstStyle>
            <a:lvl1pPr marL="0" indent="0">
              <a:buClrTx/>
              <a:buSzTx/>
              <a:buFontTx/>
              <a:buNone/>
              <a:defRPr>
                <a:gradFill flip="none" rotWithShape="1">
                  <a:gsLst>
                    <a:gs pos="0">
                      <a:srgbClr val="FFFFFF"/>
                    </a:gs>
                    <a:gs pos="100000">
                      <a:srgbClr val="BFBFBF"/>
                    </a:gs>
                  </a:gsLst>
                  <a:lin ang="5400000" scaled="0"/>
                </a:gradFill>
              </a:defRPr>
            </a:lvl1pPr>
            <a:lvl2pPr>
              <a:buClrTx/>
              <a:buFontTx/>
              <a:defRPr>
                <a:gradFill flip="none" rotWithShape="1">
                  <a:gsLst>
                    <a:gs pos="0">
                      <a:srgbClr val="FFFFFF"/>
                    </a:gs>
                    <a:gs pos="100000">
                      <a:srgbClr val="BFBFBF"/>
                    </a:gs>
                  </a:gsLst>
                  <a:lin ang="5400000" scaled="0"/>
                </a:gradFill>
              </a:defRPr>
            </a:lvl2pPr>
            <a:lvl3pPr>
              <a:buClrTx/>
              <a:buFontTx/>
              <a:defRPr>
                <a:gradFill flip="none" rotWithShape="1">
                  <a:gsLst>
                    <a:gs pos="0">
                      <a:srgbClr val="FFFFFF"/>
                    </a:gs>
                    <a:gs pos="100000">
                      <a:srgbClr val="BFBFBF"/>
                    </a:gs>
                  </a:gsLst>
                  <a:lin ang="5400000" scaled="0"/>
                </a:gradFill>
              </a:defRPr>
            </a:lvl3pPr>
            <a:lvl4pPr>
              <a:buClrTx/>
              <a:buFontTx/>
              <a:defRPr>
                <a:gradFill flip="none" rotWithShape="1">
                  <a:gsLst>
                    <a:gs pos="0">
                      <a:srgbClr val="FFFFFF"/>
                    </a:gs>
                    <a:gs pos="100000">
                      <a:srgbClr val="BFBFBF"/>
                    </a:gs>
                  </a:gsLst>
                  <a:lin ang="5400000" scaled="0"/>
                </a:gradFill>
              </a:defRPr>
            </a:lvl4pPr>
            <a:lvl5pPr>
              <a:buClrTx/>
              <a:buFontTx/>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cheda nome citazione">
    <p:spTree>
      <p:nvGrpSpPr>
        <p:cNvPr id="1" name=""/>
        <p:cNvGrpSpPr/>
        <p:nvPr/>
      </p:nvGrpSpPr>
      <p:grpSpPr>
        <a:xfrm>
          <a:off x="0" y="0"/>
          <a:ext cx="0" cy="0"/>
          <a:chOff x="0" y="0"/>
          <a:chExt cx="0" cy="0"/>
        </a:xfrm>
      </p:grpSpPr>
      <p:sp>
        <p:nvSpPr>
          <p:cNvPr id="141" name="TextBox 13"/>
          <p:cNvSpPr txBox="1"/>
          <p:nvPr/>
        </p:nvSpPr>
        <p:spPr>
          <a:xfrm>
            <a:off x="882331" y="411193"/>
            <a:ext cx="518162" cy="133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42" name="TextBox 14"/>
          <p:cNvSpPr txBox="1"/>
          <p:nvPr/>
        </p:nvSpPr>
        <p:spPr>
          <a:xfrm>
            <a:off x="10483530" y="2367567"/>
            <a:ext cx="518162" cy="133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43" name="Titolo Testo"/>
          <p:cNvSpPr txBox="1">
            <a:spLocks noGrp="1"/>
          </p:cNvSpPr>
          <p:nvPr>
            <p:ph type="title"/>
          </p:nvPr>
        </p:nvSpPr>
        <p:spPr>
          <a:xfrm>
            <a:off x="1446212" y="609601"/>
            <a:ext cx="9296400" cy="2743201"/>
          </a:xfrm>
          <a:prstGeom prst="rect">
            <a:avLst/>
          </a:prstGeom>
        </p:spPr>
        <p:txBody>
          <a:bodyPr/>
          <a:lstStyle>
            <a:lvl1pPr>
              <a:defRPr>
                <a:gradFill flip="none" rotWithShape="1">
                  <a:gsLst>
                    <a:gs pos="0">
                      <a:srgbClr val="FFFFFF"/>
                    </a:gs>
                    <a:gs pos="100000">
                      <a:srgbClr val="BFBFBF"/>
                    </a:gs>
                  </a:gsLst>
                  <a:lin ang="5400000" scaled="0"/>
                </a:gradFill>
              </a:defRPr>
            </a:lvl1pPr>
          </a:lstStyle>
          <a:p>
            <a:r>
              <a:t>Titolo Testo</a:t>
            </a:r>
          </a:p>
        </p:txBody>
      </p:sp>
      <p:sp>
        <p:nvSpPr>
          <p:cNvPr id="144" name="Corpo livello uno…"/>
          <p:cNvSpPr txBox="1">
            <a:spLocks noGrp="1"/>
          </p:cNvSpPr>
          <p:nvPr>
            <p:ph type="body" sz="quarter" idx="1"/>
          </p:nvPr>
        </p:nvSpPr>
        <p:spPr>
          <a:xfrm>
            <a:off x="1141412" y="3886200"/>
            <a:ext cx="9906001" cy="889000"/>
          </a:xfrm>
          <a:prstGeom prst="rect">
            <a:avLst/>
          </a:prstGeom>
        </p:spPr>
        <p:txBody>
          <a:bodyPr anchor="b"/>
          <a:lstStyle>
            <a:lvl1pPr marL="571500" indent="-857250">
              <a:buClrTx/>
              <a:buSzTx/>
              <a:buFontTx/>
              <a:buNone/>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1pPr>
            <a:lvl2pPr marL="838200" indent="-381000">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2pPr>
            <a:lvl3pPr marL="1343025" indent="-428625">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3pPr>
            <a:lvl4pPr marL="1665514" indent="-293914">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4pPr>
            <a:lvl5pPr marL="2122714" indent="-293914">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5" name="Text Placeholder 2"/>
          <p:cNvSpPr>
            <a:spLocks noGrp="1"/>
          </p:cNvSpPr>
          <p:nvPr>
            <p:ph type="body" sz="quarter" idx="21"/>
          </p:nvPr>
        </p:nvSpPr>
        <p:spPr>
          <a:xfrm>
            <a:off x="1141411" y="4775200"/>
            <a:ext cx="9906001" cy="1016000"/>
          </a:xfrm>
          <a:prstGeom prst="rect">
            <a:avLst/>
          </a:prstGeom>
        </p:spPr>
        <p:txBody>
          <a:bodyPr anchor="t"/>
          <a:lstStyle/>
          <a:p>
            <a:endParaRPr/>
          </a:p>
        </p:txBody>
      </p:sp>
      <p:sp>
        <p:nvSpPr>
          <p:cNvPr id="14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o o falso">
    <p:spTree>
      <p:nvGrpSpPr>
        <p:cNvPr id="1" name=""/>
        <p:cNvGrpSpPr/>
        <p:nvPr/>
      </p:nvGrpSpPr>
      <p:grpSpPr>
        <a:xfrm>
          <a:off x="0" y="0"/>
          <a:ext cx="0" cy="0"/>
          <a:chOff x="0" y="0"/>
          <a:chExt cx="0" cy="0"/>
        </a:xfrm>
      </p:grpSpPr>
      <p:sp>
        <p:nvSpPr>
          <p:cNvPr id="153" name="Titolo Testo"/>
          <p:cNvSpPr txBox="1">
            <a:spLocks noGrp="1"/>
          </p:cNvSpPr>
          <p:nvPr>
            <p:ph type="title"/>
          </p:nvPr>
        </p:nvSpPr>
        <p:spPr>
          <a:xfrm>
            <a:off x="1141412" y="609601"/>
            <a:ext cx="9906001" cy="2743201"/>
          </a:xfrm>
          <a:prstGeom prst="rect">
            <a:avLst/>
          </a:prstGeom>
        </p:spPr>
        <p:txBody>
          <a:bodyPr/>
          <a:lstStyle/>
          <a:p>
            <a:r>
              <a:t>Titolo Testo</a:t>
            </a:r>
          </a:p>
        </p:txBody>
      </p:sp>
      <p:sp>
        <p:nvSpPr>
          <p:cNvPr id="154" name="Corpo livello uno…"/>
          <p:cNvSpPr txBox="1">
            <a:spLocks noGrp="1"/>
          </p:cNvSpPr>
          <p:nvPr>
            <p:ph type="body" sz="quarter" idx="1"/>
          </p:nvPr>
        </p:nvSpPr>
        <p:spPr>
          <a:xfrm>
            <a:off x="1141412" y="3505200"/>
            <a:ext cx="9906001" cy="838200"/>
          </a:xfrm>
          <a:prstGeom prst="rect">
            <a:avLst/>
          </a:prstGeom>
        </p:spPr>
        <p:txBody>
          <a:bodyPr anchor="b"/>
          <a:lstStyle>
            <a:lvl1pPr marL="571500" indent="-857250">
              <a:buClrTx/>
              <a:buSzTx/>
              <a:buFontTx/>
              <a:buNone/>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1pPr>
            <a:lvl2pPr marL="901700" indent="-4445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2pPr>
            <a:lvl3pPr marL="1414462" indent="-500062">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3pPr>
            <a:lvl4pPr marL="1714500" indent="-3429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4pPr>
            <a:lvl5pPr marL="2171700" indent="-3429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5" name="Text Placeholder 2"/>
          <p:cNvSpPr>
            <a:spLocks noGrp="1"/>
          </p:cNvSpPr>
          <p:nvPr>
            <p:ph type="body" sz="quarter" idx="21"/>
          </p:nvPr>
        </p:nvSpPr>
        <p:spPr>
          <a:xfrm>
            <a:off x="1141411" y="4343400"/>
            <a:ext cx="9906001" cy="1447800"/>
          </a:xfrm>
          <a:prstGeom prst="rect">
            <a:avLst/>
          </a:prstGeom>
        </p:spPr>
        <p:txBody>
          <a:bodyPr anchor="t"/>
          <a:lstStyle/>
          <a:p>
            <a:endParaRPr/>
          </a:p>
        </p:txBody>
      </p:sp>
      <p:sp>
        <p:nvSpPr>
          <p:cNvPr id="15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554928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sz="half"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FFFFFF"/>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lvl1pPr>
              <a:defRPr>
                <a:gradFill flip="none" rotWithShape="1">
                  <a:gsLst>
                    <a:gs pos="0">
                      <a:srgbClr val="000000"/>
                    </a:gs>
                    <a:gs pos="100000">
                      <a:srgbClr val="000000"/>
                    </a:gs>
                  </a:gsLst>
                  <a:lin ang="5580000" scaled="0"/>
                </a:gradFill>
              </a:defRPr>
            </a:lvl1pPr>
          </a:lstStyle>
          <a:p>
            <a:r>
              <a:t>Titolo Testo</a:t>
            </a:r>
          </a:p>
        </p:txBody>
      </p:sp>
      <p:sp>
        <p:nvSpPr>
          <p:cNvPr id="30" name="Corpo livello uno…"/>
          <p:cNvSpPr txBox="1">
            <a:spLocks noGrp="1"/>
          </p:cNvSpPr>
          <p:nvPr>
            <p:ph type="body" sz="half" idx="1"/>
          </p:nvPr>
        </p:nvSpPr>
        <p:spPr>
          <a:prstGeom prst="rect">
            <a:avLst/>
          </a:prstGeom>
        </p:spPr>
        <p:txBody>
          <a:bodyPr/>
          <a:lstStyle>
            <a:lvl1pPr>
              <a:buClr>
                <a:srgbClr val="000000"/>
              </a:buClr>
              <a:defRPr>
                <a:gradFill flip="none" rotWithShape="1">
                  <a:gsLst>
                    <a:gs pos="0">
                      <a:srgbClr val="000000"/>
                    </a:gs>
                    <a:gs pos="100000">
                      <a:srgbClr val="000000"/>
                    </a:gs>
                  </a:gsLst>
                  <a:lin ang="5580000" scaled="0"/>
                </a:gradFill>
              </a:defRPr>
            </a:lvl1pPr>
            <a:lvl2pPr>
              <a:buClr>
                <a:srgbClr val="000000"/>
              </a:buClr>
              <a:defRPr>
                <a:gradFill flip="none" rotWithShape="1">
                  <a:gsLst>
                    <a:gs pos="0">
                      <a:srgbClr val="000000"/>
                    </a:gs>
                    <a:gs pos="100000">
                      <a:srgbClr val="000000"/>
                    </a:gs>
                  </a:gsLst>
                  <a:lin ang="5580000" scaled="0"/>
                </a:gradFill>
              </a:defRPr>
            </a:lvl2pPr>
            <a:lvl3pPr>
              <a:buClr>
                <a:srgbClr val="000000"/>
              </a:buClr>
              <a:defRPr>
                <a:gradFill flip="none" rotWithShape="1">
                  <a:gsLst>
                    <a:gs pos="0">
                      <a:srgbClr val="000000"/>
                    </a:gs>
                    <a:gs pos="100000">
                      <a:srgbClr val="000000"/>
                    </a:gs>
                  </a:gsLst>
                  <a:lin ang="5580000" scaled="0"/>
                </a:gradFill>
              </a:defRPr>
            </a:lvl3pPr>
            <a:lvl4pPr>
              <a:buClr>
                <a:srgbClr val="000000"/>
              </a:buClr>
              <a:defRPr>
                <a:gradFill flip="none" rotWithShape="1">
                  <a:gsLst>
                    <a:gs pos="0">
                      <a:srgbClr val="000000"/>
                    </a:gs>
                    <a:gs pos="100000">
                      <a:srgbClr val="000000"/>
                    </a:gs>
                  </a:gsLst>
                  <a:lin ang="5580000" scaled="0"/>
                </a:gradFill>
              </a:defRPr>
            </a:lvl4pPr>
            <a:lvl5pPr>
              <a:buClr>
                <a:srgbClr val="000000"/>
              </a:buClr>
              <a:defRPr>
                <a:gradFill flip="none" rotWithShape="1">
                  <a:gsLst>
                    <a:gs pos="0">
                      <a:srgbClr val="000000"/>
                    </a:gs>
                    <a:gs pos="100000">
                      <a:srgbClr val="000000"/>
                    </a:gs>
                  </a:gsLst>
                  <a:lin ang="558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1751013" y="3308579"/>
            <a:ext cx="8686801" cy="1468802"/>
          </a:xfrm>
          <a:prstGeom prst="rect">
            <a:avLst/>
          </a:prstGeom>
        </p:spPr>
        <p:txBody>
          <a:bodyPr anchor="b"/>
          <a:lstStyle>
            <a:lvl1pPr algn="r">
              <a:defRPr sz="4000"/>
            </a:lvl1pPr>
          </a:lstStyle>
          <a:p>
            <a:r>
              <a:t>Titolo Testo</a:t>
            </a:r>
          </a:p>
        </p:txBody>
      </p:sp>
      <p:sp>
        <p:nvSpPr>
          <p:cNvPr id="39" name="Corpo livello uno…"/>
          <p:cNvSpPr txBox="1">
            <a:spLocks noGrp="1"/>
          </p:cNvSpPr>
          <p:nvPr>
            <p:ph type="body" sz="quarter" idx="1"/>
          </p:nvPr>
        </p:nvSpPr>
        <p:spPr>
          <a:xfrm>
            <a:off x="1751009" y="4777380"/>
            <a:ext cx="8686804" cy="860402"/>
          </a:xfrm>
          <a:prstGeom prst="rect">
            <a:avLst/>
          </a:prstGeom>
        </p:spPr>
        <p:txBody>
          <a:bodyPr anchor="t"/>
          <a:lstStyle>
            <a:lvl1pPr marL="0" indent="0" algn="r">
              <a:buClrTx/>
              <a:buSzTx/>
              <a:buFontTx/>
              <a:buNone/>
              <a:defRPr>
                <a:gradFill flip="none" rotWithShape="1">
                  <a:gsLst>
                    <a:gs pos="0">
                      <a:srgbClr val="FFFFFF"/>
                    </a:gs>
                    <a:gs pos="100000">
                      <a:srgbClr val="BFBFBF"/>
                    </a:gs>
                  </a:gsLst>
                  <a:lin ang="5400000" scaled="0"/>
                </a:gradFill>
              </a:defRPr>
            </a:lvl1pPr>
            <a:lvl2pPr marL="0" indent="0" algn="r">
              <a:buClrTx/>
              <a:buSzTx/>
              <a:buFontTx/>
              <a:buNone/>
              <a:defRPr>
                <a:gradFill flip="none" rotWithShape="1">
                  <a:gsLst>
                    <a:gs pos="0">
                      <a:srgbClr val="FFFFFF"/>
                    </a:gs>
                    <a:gs pos="100000">
                      <a:srgbClr val="BFBFBF"/>
                    </a:gs>
                  </a:gsLst>
                  <a:lin ang="5400000" scaled="0"/>
                </a:gradFill>
              </a:defRPr>
            </a:lvl2pPr>
            <a:lvl3pPr marL="0" indent="0" algn="r">
              <a:buClrTx/>
              <a:buSzTx/>
              <a:buFontTx/>
              <a:buNone/>
              <a:defRPr>
                <a:gradFill flip="none" rotWithShape="1">
                  <a:gsLst>
                    <a:gs pos="0">
                      <a:srgbClr val="FFFFFF"/>
                    </a:gs>
                    <a:gs pos="100000">
                      <a:srgbClr val="BFBFBF"/>
                    </a:gs>
                  </a:gsLst>
                  <a:lin ang="5400000" scaled="0"/>
                </a:gradFill>
              </a:defRPr>
            </a:lvl3pPr>
            <a:lvl4pPr marL="0" indent="0" algn="r">
              <a:buClrTx/>
              <a:buSzTx/>
              <a:buFontTx/>
              <a:buNone/>
              <a:defRPr>
                <a:gradFill flip="none" rotWithShape="1">
                  <a:gsLst>
                    <a:gs pos="0">
                      <a:srgbClr val="FFFFFF"/>
                    </a:gs>
                    <a:gs pos="100000">
                      <a:srgbClr val="BFBFBF"/>
                    </a:gs>
                  </a:gsLst>
                  <a:lin ang="5400000" scaled="0"/>
                </a:gradFill>
              </a:defRPr>
            </a:lvl4pPr>
            <a:lvl5pPr marL="0" indent="0" algn="r">
              <a:buClrTx/>
              <a:buSzTx/>
              <a:buFontTx/>
              <a:buNone/>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1141412" y="2666999"/>
            <a:ext cx="4876802" cy="3124201"/>
          </a:xfrm>
          <a:prstGeom prst="rect">
            <a:avLst/>
          </a:prstGeom>
        </p:spPr>
        <p:txBody>
          <a:bodyPr/>
          <a:lstStyle>
            <a:lvl1pPr>
              <a:defRPr sz="1800"/>
            </a:lvl1pPr>
            <a:lvl2pPr marL="778668" indent="-321468">
              <a:defRPr sz="1800"/>
            </a:lvl2pPr>
            <a:lvl3pPr marL="1281792" indent="-367392">
              <a:defRPr sz="1800"/>
            </a:lvl3pPr>
            <a:lvl4pPr marL="1628775" indent="-257175">
              <a:defRPr sz="1800"/>
            </a:lvl4pPr>
            <a:lvl5pPr marL="2085975" indent="-257175">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sz="quarter" idx="1"/>
          </p:nvPr>
        </p:nvSpPr>
        <p:spPr>
          <a:xfrm>
            <a:off x="1429280" y="2658533"/>
            <a:ext cx="4588932" cy="576264"/>
          </a:xfrm>
          <a:prstGeom prst="rect">
            <a:avLst/>
          </a:prstGeom>
        </p:spPr>
        <p:txBody>
          <a:bodyPr anchor="b"/>
          <a:lstStyle>
            <a:lvl1pPr marL="0" indent="0">
              <a:buClrTx/>
              <a:buSzTx/>
              <a:buFontTx/>
              <a:buNone/>
              <a:defRPr sz="2800"/>
            </a:lvl1pPr>
            <a:lvl2pPr marL="0" indent="0">
              <a:buClrTx/>
              <a:buSzTx/>
              <a:buFontTx/>
              <a:buNone/>
              <a:defRPr sz="2800"/>
            </a:lvl2pPr>
            <a:lvl3pPr marL="0" indent="0">
              <a:buClrTx/>
              <a:buSzTx/>
              <a:buFontTx/>
              <a:buNone/>
              <a:defRPr sz="2800"/>
            </a:lvl3pPr>
            <a:lvl4pPr marL="0" indent="0">
              <a:buClrTx/>
              <a:buSzTx/>
              <a:buFontTx/>
              <a:buNone/>
              <a:defRPr sz="2800"/>
            </a:lvl4pPr>
            <a:lvl5pPr marL="0" indent="0">
              <a:buClrTx/>
              <a:buSzTx/>
              <a:buFontTx/>
              <a:buNone/>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58" name="Text Placeholder 4"/>
          <p:cNvSpPr>
            <a:spLocks noGrp="1"/>
          </p:cNvSpPr>
          <p:nvPr>
            <p:ph type="body" sz="quarter" idx="21"/>
          </p:nvPr>
        </p:nvSpPr>
        <p:spPr>
          <a:xfrm>
            <a:off x="6443133" y="2667000"/>
            <a:ext cx="4604280" cy="576263"/>
          </a:xfrm>
          <a:prstGeom prst="rect">
            <a:avLst/>
          </a:prstGeom>
        </p:spPr>
        <p:txBody>
          <a:bodyPr anchor="b"/>
          <a:lstStyle/>
          <a:p>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1141411" y="1600200"/>
            <a:ext cx="3549123" cy="1371600"/>
          </a:xfrm>
          <a:prstGeom prst="rect">
            <a:avLst/>
          </a:prstGeom>
        </p:spPr>
        <p:txBody>
          <a:bodyPr anchor="b"/>
          <a:lstStyle>
            <a:lvl1pPr>
              <a:defRPr sz="2400"/>
            </a:lvl1pPr>
          </a:lstStyle>
          <a:p>
            <a:r>
              <a:t>Titolo Testo</a:t>
            </a:r>
          </a:p>
        </p:txBody>
      </p:sp>
      <p:sp>
        <p:nvSpPr>
          <p:cNvPr id="82" name="Corpo livello uno…"/>
          <p:cNvSpPr txBox="1">
            <a:spLocks noGrp="1"/>
          </p:cNvSpPr>
          <p:nvPr>
            <p:ph type="body" sz="half" idx="1"/>
          </p:nvPr>
        </p:nvSpPr>
        <p:spPr>
          <a:xfrm>
            <a:off x="5103812" y="609601"/>
            <a:ext cx="5943603" cy="518160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3" name="Text Placeholder 3"/>
          <p:cNvSpPr>
            <a:spLocks noGrp="1"/>
          </p:cNvSpPr>
          <p:nvPr>
            <p:ph type="body" sz="quarter" idx="21"/>
          </p:nvPr>
        </p:nvSpPr>
        <p:spPr>
          <a:xfrm>
            <a:off x="1141411" y="2971800"/>
            <a:ext cx="3549122" cy="1828800"/>
          </a:xfrm>
          <a:prstGeom prst="rect">
            <a:avLst/>
          </a:prstGeom>
        </p:spPr>
        <p:txBody>
          <a:bodyPr/>
          <a:lstStyle/>
          <a:p>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1141411" y="1600200"/>
            <a:ext cx="5334002" cy="1371600"/>
          </a:xfrm>
          <a:prstGeom prst="rect">
            <a:avLst/>
          </a:prstGeom>
        </p:spPr>
        <p:txBody>
          <a:bodyPr anchor="b"/>
          <a:lstStyle>
            <a:lvl1pPr>
              <a:defRPr sz="2800"/>
            </a:lvl1pPr>
          </a:lstStyle>
          <a:p>
            <a:r>
              <a:t>Titolo Testo</a:t>
            </a:r>
          </a:p>
        </p:txBody>
      </p:sp>
      <p:sp>
        <p:nvSpPr>
          <p:cNvPr id="92" name="Picture Placeholder 2"/>
          <p:cNvSpPr>
            <a:spLocks noGrp="1"/>
          </p:cNvSpPr>
          <p:nvPr>
            <p:ph type="pic" sz="half" idx="21"/>
          </p:nvPr>
        </p:nvSpPr>
        <p:spPr>
          <a:xfrm>
            <a:off x="7433733" y="-18289"/>
            <a:ext cx="3276599" cy="6903722"/>
          </a:xfrm>
          <a:prstGeom prst="rect">
            <a:avLst/>
          </a:prstGeom>
          <a:ln w="38100">
            <a:solidFill>
              <a:srgbClr val="2F353D"/>
            </a:solidFill>
            <a:round/>
          </a:ln>
        </p:spPr>
        <p:txBody>
          <a:bodyPr lIns="91439" tIns="45719" rIns="91439" bIns="45719" anchor="t">
            <a:noAutofit/>
          </a:bodyPr>
          <a:lstStyle/>
          <a:p>
            <a:endParaRPr/>
          </a:p>
        </p:txBody>
      </p:sp>
      <p:sp>
        <p:nvSpPr>
          <p:cNvPr id="93" name="Corpo livello uno…"/>
          <p:cNvSpPr txBox="1">
            <a:spLocks noGrp="1"/>
          </p:cNvSpPr>
          <p:nvPr>
            <p:ph type="body" sz="quarter" idx="1"/>
          </p:nvPr>
        </p:nvSpPr>
        <p:spPr>
          <a:xfrm>
            <a:off x="1141411" y="2971800"/>
            <a:ext cx="5334002" cy="1828800"/>
          </a:xfrm>
          <a:prstGeom prst="rect">
            <a:avLst/>
          </a:prstGeom>
        </p:spPr>
        <p:txBody>
          <a:bodyPr/>
          <a:lstStyle>
            <a:lvl1pPr marL="0" indent="0">
              <a:buClrTx/>
              <a:buSzTx/>
              <a:buFontTx/>
              <a:buNone/>
              <a:defRPr sz="1800"/>
            </a:lvl1pPr>
            <a:lvl2pPr marL="0" indent="0">
              <a:buClrTx/>
              <a:buSzTx/>
              <a:buFontTx/>
              <a:buNone/>
              <a:defRPr sz="1800"/>
            </a:lvl2pPr>
            <a:lvl3pPr marL="0" indent="0">
              <a:buClrTx/>
              <a:buSzTx/>
              <a:buFontTx/>
              <a:buNone/>
              <a:defRPr sz="1800"/>
            </a:lvl3pPr>
            <a:lvl4pPr marL="0" indent="0">
              <a:buClrTx/>
              <a:buSzTx/>
              <a:buFontTx/>
              <a:buNone/>
              <a:defRPr sz="1800"/>
            </a:lvl4pPr>
            <a:lvl5pPr marL="0" indent="0">
              <a:buClrTx/>
              <a:buSzTx/>
              <a:buFont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141412" y="609600"/>
            <a:ext cx="9906000"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1141412" y="2666999"/>
            <a:ext cx="9906000" cy="312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0833012" y="5950268"/>
            <a:ext cx="232168" cy="231139"/>
          </a:xfrm>
          <a:prstGeom prst="rect">
            <a:avLst/>
          </a:prstGeom>
          <a:ln w="12700">
            <a:miter lim="400000"/>
          </a:ln>
        </p:spPr>
        <p:txBody>
          <a:bodyPr wrap="none" lIns="45718" tIns="45718" rIns="45718" bIns="45718" anchor="ctr">
            <a:spAutoFit/>
          </a:bodyPr>
          <a:lstStyle>
            <a:lvl1pPr algn="r">
              <a:defRPr sz="900" b="1">
                <a:solidFill>
                  <a:srgbClr val="BFBFBF"/>
                </a:solidFill>
                <a:effectLst>
                  <a:outerShdw blurRad="50800" dist="38100" dir="2700000" rotWithShape="0">
                    <a:srgbClr val="000000">
                      <a:alpha val="43000"/>
                    </a:srgbClr>
                  </a:outerShdw>
                </a:effectLst>
                <a:latin typeface="+mn-lt"/>
                <a:ea typeface="+mn-ea"/>
                <a:cs typeface="+mn-cs"/>
                <a:sym typeface="Century Gothic"/>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9pPr>
    </p:titleStyle>
    <p:bodyStyle>
      <a:lvl1pPr marL="285750" marR="0" indent="-28575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1pPr>
      <a:lvl2pPr marL="774700" marR="0" indent="-3175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2pPr>
      <a:lvl3pPr marL="1271587" marR="0" indent="-357187"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3pPr>
      <a:lvl4pPr marL="1616527" marR="0" indent="-244927"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4pPr>
      <a:lvl5pPr marL="2073728" marR="0" indent="-244928"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5pPr>
      <a:lvl6pPr marL="26670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6pPr>
      <a:lvl7pPr marL="31242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7pPr>
      <a:lvl8pPr marL="35814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8pPr>
      <a:lvl9pPr marL="40386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9pPr>
    </p:bodyStyle>
    <p:otherStyle>
      <a:lvl1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asellaDiTesto 3"/>
          <p:cNvSpPr txBox="1"/>
          <p:nvPr/>
        </p:nvSpPr>
        <p:spPr>
          <a:xfrm>
            <a:off x="1423944" y="781880"/>
            <a:ext cx="5935473" cy="1958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4000">
                <a:solidFill>
                  <a:srgbClr val="FFFFFF"/>
                </a:solidFill>
                <a:latin typeface="+mn-lt"/>
                <a:ea typeface="+mn-ea"/>
                <a:cs typeface="+mn-cs"/>
                <a:sym typeface="Century Gothic"/>
              </a:defRPr>
            </a:pPr>
            <a:r>
              <a:t>Volumetria: le Titolazioni</a:t>
            </a:r>
          </a:p>
          <a:p>
            <a:pPr>
              <a:defRPr sz="4000">
                <a:solidFill>
                  <a:srgbClr val="FFFFFF"/>
                </a:solidFill>
                <a:latin typeface="+mn-lt"/>
                <a:ea typeface="+mn-ea"/>
                <a:cs typeface="+mn-cs"/>
                <a:sym typeface="Century Gothic"/>
              </a:defRPr>
            </a:pPr>
            <a:endParaRPr/>
          </a:p>
          <a:p>
            <a:pPr>
              <a:defRPr sz="4000" b="1">
                <a:solidFill>
                  <a:srgbClr val="FFFFFF"/>
                </a:solidFill>
                <a:latin typeface="+mn-lt"/>
                <a:ea typeface="+mn-ea"/>
                <a:cs typeface="+mn-cs"/>
                <a:sym typeface="Century Gothic"/>
              </a:defRPr>
            </a:pPr>
            <a:r>
              <a:t>Titolazioni acido base</a:t>
            </a:r>
          </a:p>
        </p:txBody>
      </p:sp>
      <p:sp>
        <p:nvSpPr>
          <p:cNvPr id="166" name="CasellaDiTesto 4"/>
          <p:cNvSpPr txBox="1"/>
          <p:nvPr/>
        </p:nvSpPr>
        <p:spPr>
          <a:xfrm>
            <a:off x="330640" y="5638801"/>
            <a:ext cx="836386"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300">
                <a:solidFill>
                  <a:srgbClr val="FFFFFF"/>
                </a:solidFill>
                <a:latin typeface="+mn-lt"/>
                <a:ea typeface="+mn-ea"/>
                <a:cs typeface="+mn-cs"/>
                <a:sym typeface="Century Gothic"/>
              </a:defRPr>
            </a:lvl1pPr>
          </a:lstStyle>
          <a:p>
            <a:r>
              <a:t>UD. 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1"/>
          <p:cNvSpPr txBox="1"/>
          <p:nvPr/>
        </p:nvSpPr>
        <p:spPr>
          <a:xfrm>
            <a:off x="165702" y="139402"/>
            <a:ext cx="7762207" cy="4093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FFFFFF"/>
                </a:solidFill>
                <a:latin typeface="+mn-lt"/>
                <a:ea typeface="+mn-ea"/>
                <a:cs typeface="+mn-cs"/>
                <a:sym typeface="Century Gothic"/>
              </a:defRPr>
            </a:pPr>
            <a:r>
              <a:rPr dirty="0" err="1"/>
              <a:t>Titolazioni</a:t>
            </a:r>
            <a:r>
              <a:rPr dirty="0"/>
              <a:t> </a:t>
            </a:r>
            <a:r>
              <a:rPr dirty="0" err="1"/>
              <a:t>Acido</a:t>
            </a:r>
            <a:r>
              <a:rPr dirty="0"/>
              <a:t>-base</a:t>
            </a:r>
          </a:p>
          <a:p>
            <a:pPr>
              <a:defRPr sz="2000" b="1">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a:t>Una </a:t>
            </a:r>
            <a:r>
              <a:rPr dirty="0" err="1"/>
              <a:t>titolazione</a:t>
            </a:r>
            <a:r>
              <a:rPr dirty="0"/>
              <a:t> </a:t>
            </a:r>
            <a:r>
              <a:rPr dirty="0" err="1"/>
              <a:t>acido</a:t>
            </a:r>
            <a:r>
              <a:rPr dirty="0"/>
              <a:t>-base </a:t>
            </a:r>
            <a:r>
              <a:rPr dirty="0" err="1"/>
              <a:t>consiste</a:t>
            </a:r>
            <a:r>
              <a:rPr dirty="0"/>
              <a:t> </a:t>
            </a:r>
            <a:r>
              <a:rPr dirty="0" err="1"/>
              <a:t>nel</a:t>
            </a:r>
            <a:r>
              <a:rPr dirty="0"/>
              <a:t> </a:t>
            </a:r>
            <a:r>
              <a:rPr dirty="0" err="1"/>
              <a:t>seguire</a:t>
            </a:r>
            <a:r>
              <a:rPr dirty="0"/>
              <a:t> le </a:t>
            </a:r>
            <a:r>
              <a:rPr dirty="0" err="1"/>
              <a:t>variazioni</a:t>
            </a:r>
            <a:r>
              <a:rPr dirty="0"/>
              <a:t> di pH </a:t>
            </a:r>
            <a:r>
              <a:rPr dirty="0" err="1"/>
              <a:t>causate</a:t>
            </a:r>
            <a:r>
              <a:rPr dirty="0"/>
              <a:t> </a:t>
            </a:r>
            <a:r>
              <a:rPr dirty="0" err="1"/>
              <a:t>dall’aggiunta</a:t>
            </a:r>
            <a:r>
              <a:rPr dirty="0"/>
              <a:t> di </a:t>
            </a:r>
            <a:r>
              <a:rPr dirty="0" err="1"/>
              <a:t>volumi</a:t>
            </a:r>
            <a:r>
              <a:rPr dirty="0"/>
              <a:t> </a:t>
            </a:r>
            <a:r>
              <a:rPr dirty="0" err="1"/>
              <a:t>crescenti</a:t>
            </a:r>
            <a:r>
              <a:rPr dirty="0"/>
              <a:t> Vt di </a:t>
            </a:r>
            <a:r>
              <a:rPr dirty="0" err="1"/>
              <a:t>titolante</a:t>
            </a:r>
            <a:r>
              <a:rPr dirty="0"/>
              <a:t> al </a:t>
            </a:r>
            <a:r>
              <a:rPr dirty="0" err="1"/>
              <a:t>titolando</a:t>
            </a:r>
            <a:r>
              <a:rPr dirty="0"/>
              <a:t>. In </a:t>
            </a:r>
            <a:r>
              <a:rPr dirty="0" err="1"/>
              <a:t>questo</a:t>
            </a:r>
            <a:r>
              <a:rPr dirty="0"/>
              <a:t> </a:t>
            </a:r>
            <a:r>
              <a:rPr dirty="0" err="1"/>
              <a:t>caso</a:t>
            </a:r>
            <a:r>
              <a:rPr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Titolante</a:t>
            </a:r>
            <a:r>
              <a:rPr dirty="0"/>
              <a:t>: </a:t>
            </a:r>
            <a:r>
              <a:rPr dirty="0" err="1"/>
              <a:t>è</a:t>
            </a:r>
            <a:r>
              <a:rPr dirty="0"/>
              <a:t> </a:t>
            </a:r>
            <a:r>
              <a:rPr dirty="0" err="1"/>
              <a:t>una</a:t>
            </a:r>
            <a:r>
              <a:rPr dirty="0"/>
              <a:t> </a:t>
            </a:r>
            <a:r>
              <a:rPr dirty="0" err="1"/>
              <a:t>soluzione</a:t>
            </a:r>
            <a:r>
              <a:rPr dirty="0"/>
              <a:t> di un </a:t>
            </a:r>
            <a:r>
              <a:rPr dirty="0" err="1"/>
              <a:t>acido</a:t>
            </a:r>
            <a:r>
              <a:rPr dirty="0"/>
              <a:t> o </a:t>
            </a:r>
            <a:r>
              <a:rPr dirty="0" err="1"/>
              <a:t>una</a:t>
            </a:r>
            <a:r>
              <a:rPr dirty="0"/>
              <a:t> base forte</a:t>
            </a:r>
          </a:p>
          <a:p>
            <a:pPr>
              <a:defRPr sz="2000">
                <a:solidFill>
                  <a:srgbClr val="FFFFFF"/>
                </a:solidFill>
                <a:latin typeface="+mn-lt"/>
                <a:ea typeface="+mn-ea"/>
                <a:cs typeface="+mn-cs"/>
                <a:sym typeface="Century Gothic"/>
              </a:defRPr>
            </a:pPr>
            <a:r>
              <a:rPr dirty="0" err="1"/>
              <a:t>Titolando</a:t>
            </a:r>
            <a:r>
              <a:rPr dirty="0"/>
              <a:t>: </a:t>
            </a:r>
            <a:r>
              <a:rPr dirty="0" err="1"/>
              <a:t>è</a:t>
            </a:r>
            <a:r>
              <a:rPr dirty="0"/>
              <a:t> </a:t>
            </a:r>
            <a:r>
              <a:rPr dirty="0" err="1"/>
              <a:t>una</a:t>
            </a:r>
            <a:r>
              <a:rPr dirty="0"/>
              <a:t> </a:t>
            </a:r>
            <a:r>
              <a:rPr dirty="0" err="1"/>
              <a:t>soluzione</a:t>
            </a:r>
            <a:r>
              <a:rPr dirty="0"/>
              <a:t> di </a:t>
            </a:r>
            <a:r>
              <a:rPr dirty="0" err="1"/>
              <a:t>una</a:t>
            </a:r>
            <a:r>
              <a:rPr dirty="0"/>
              <a:t> base</a:t>
            </a:r>
            <a:r>
              <a:rPr lang="it-IT" dirty="0"/>
              <a:t> (forte o debole)</a:t>
            </a:r>
            <a:r>
              <a:rPr dirty="0"/>
              <a:t> o di un </a:t>
            </a:r>
            <a:r>
              <a:rPr dirty="0" err="1"/>
              <a:t>acido</a:t>
            </a:r>
            <a:r>
              <a:rPr dirty="0"/>
              <a:t> (forte o </a:t>
            </a:r>
            <a:r>
              <a:rPr dirty="0" err="1"/>
              <a:t>debole</a:t>
            </a:r>
            <a:r>
              <a:rPr dirty="0"/>
              <a:t>)</a:t>
            </a:r>
          </a:p>
          <a:p>
            <a:pPr>
              <a:defRPr sz="2000">
                <a:solidFill>
                  <a:srgbClr val="FFFFFF"/>
                </a:solidFill>
                <a:latin typeface="+mn-lt"/>
                <a:ea typeface="+mn-ea"/>
                <a:cs typeface="+mn-cs"/>
                <a:sym typeface="Century Gothic"/>
              </a:defRPr>
            </a:pPr>
            <a:endParaRPr dirty="0"/>
          </a:p>
          <a:p>
            <a:pPr>
              <a:defRPr sz="2000" b="1">
                <a:solidFill>
                  <a:srgbClr val="FFFFFF"/>
                </a:solidFill>
                <a:latin typeface="+mn-lt"/>
                <a:ea typeface="+mn-ea"/>
                <a:cs typeface="+mn-cs"/>
                <a:sym typeface="Century Gothic"/>
              </a:defRPr>
            </a:pPr>
            <a:r>
              <a:rPr dirty="0"/>
              <a:t>La </a:t>
            </a:r>
            <a:r>
              <a:rPr dirty="0" err="1"/>
              <a:t>variazione</a:t>
            </a:r>
            <a:r>
              <a:rPr dirty="0"/>
              <a:t> di pH </a:t>
            </a:r>
            <a:r>
              <a:rPr dirty="0" err="1"/>
              <a:t>può</a:t>
            </a:r>
            <a:r>
              <a:rPr dirty="0"/>
              <a:t> </a:t>
            </a:r>
            <a:r>
              <a:rPr dirty="0" err="1"/>
              <a:t>essere</a:t>
            </a:r>
            <a:r>
              <a:rPr dirty="0"/>
              <a:t> </a:t>
            </a:r>
            <a:r>
              <a:rPr dirty="0" err="1"/>
              <a:t>seguita</a:t>
            </a:r>
            <a:r>
              <a:rPr dirty="0"/>
              <a:t> </a:t>
            </a:r>
            <a:r>
              <a:rPr dirty="0" err="1"/>
              <a:t>utilizzando</a:t>
            </a:r>
            <a:r>
              <a:rPr dirty="0"/>
              <a:t> un </a:t>
            </a:r>
            <a:r>
              <a:rPr dirty="0" err="1"/>
              <a:t>indicatore</a:t>
            </a:r>
            <a:r>
              <a:rPr dirty="0"/>
              <a:t>.</a:t>
            </a:r>
          </a:p>
          <a:p>
            <a:pPr>
              <a:defRPr sz="2000" b="1">
                <a:solidFill>
                  <a:srgbClr val="FFFFFF"/>
                </a:solidFill>
                <a:latin typeface="+mn-lt"/>
                <a:ea typeface="+mn-ea"/>
                <a:cs typeface="+mn-cs"/>
                <a:sym typeface="Century Gothic"/>
              </a:defRPr>
            </a:pPr>
            <a:endParaRPr dirty="0"/>
          </a:p>
        </p:txBody>
      </p:sp>
      <p:pic>
        <p:nvPicPr>
          <p:cNvPr id="190" name="Immagine 2" descr="Immagine 2"/>
          <p:cNvPicPr>
            <a:picLocks noChangeAspect="1"/>
          </p:cNvPicPr>
          <p:nvPr/>
        </p:nvPicPr>
        <p:blipFill>
          <a:blip r:embed="rId2"/>
          <a:stretch>
            <a:fillRect/>
          </a:stretch>
        </p:blipFill>
        <p:spPr>
          <a:xfrm>
            <a:off x="8145195" y="225899"/>
            <a:ext cx="3948332" cy="4714658"/>
          </a:xfrm>
          <a:prstGeom prst="rect">
            <a:avLst/>
          </a:prstGeom>
          <a:ln w="12700">
            <a:miter lim="400000"/>
          </a:ln>
        </p:spPr>
      </p:pic>
      <p:sp>
        <p:nvSpPr>
          <p:cNvPr id="191" name="Rettangolo 3"/>
          <p:cNvSpPr txBox="1"/>
          <p:nvPr/>
        </p:nvSpPr>
        <p:spPr>
          <a:xfrm>
            <a:off x="337268" y="4738447"/>
            <a:ext cx="11517463" cy="1678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solidFill>
                  <a:srgbClr val="FFFFFF"/>
                </a:solidFill>
                <a:latin typeface="+mn-lt"/>
                <a:ea typeface="+mn-ea"/>
                <a:cs typeface="+mn-cs"/>
                <a:sym typeface="Century Gothic"/>
              </a:defRPr>
            </a:pPr>
            <a:endParaRPr dirty="0"/>
          </a:p>
          <a:p>
            <a:pPr algn="just">
              <a:defRPr>
                <a:solidFill>
                  <a:srgbClr val="FFFFFF"/>
                </a:solidFill>
                <a:latin typeface="+mn-lt"/>
                <a:ea typeface="+mn-ea"/>
                <a:cs typeface="+mn-cs"/>
                <a:sym typeface="Century Gothic"/>
              </a:defRPr>
            </a:pPr>
            <a:endParaRPr dirty="0"/>
          </a:p>
          <a:p>
            <a:pPr algn="just">
              <a:defRPr sz="2200" b="1">
                <a:solidFill>
                  <a:srgbClr val="FFFFFF"/>
                </a:solidFill>
                <a:latin typeface="+mn-lt"/>
                <a:ea typeface="+mn-ea"/>
                <a:cs typeface="+mn-cs"/>
                <a:sym typeface="Century Gothic"/>
              </a:defRPr>
            </a:pPr>
            <a:r>
              <a:rPr dirty="0" err="1"/>
              <a:t>Gli</a:t>
            </a:r>
            <a:r>
              <a:rPr dirty="0"/>
              <a:t> </a:t>
            </a:r>
            <a:r>
              <a:rPr dirty="0" err="1"/>
              <a:t>indicatori</a:t>
            </a:r>
            <a:r>
              <a:rPr dirty="0"/>
              <a:t> </a:t>
            </a:r>
            <a:r>
              <a:rPr dirty="0" err="1"/>
              <a:t>sono</a:t>
            </a:r>
            <a:r>
              <a:rPr dirty="0"/>
              <a:t> </a:t>
            </a:r>
            <a:r>
              <a:rPr dirty="0" err="1"/>
              <a:t>sostanze</a:t>
            </a:r>
            <a:r>
              <a:rPr dirty="0"/>
              <a:t> </a:t>
            </a:r>
            <a:r>
              <a:rPr dirty="0" err="1"/>
              <a:t>ausiliarie</a:t>
            </a:r>
            <a:r>
              <a:rPr dirty="0"/>
              <a:t> </a:t>
            </a:r>
            <a:r>
              <a:rPr dirty="0" err="1"/>
              <a:t>che</a:t>
            </a:r>
            <a:r>
              <a:rPr dirty="0"/>
              <a:t> </a:t>
            </a:r>
            <a:r>
              <a:rPr dirty="0" err="1"/>
              <a:t>aggiunte</a:t>
            </a:r>
            <a:r>
              <a:rPr dirty="0"/>
              <a:t> in </a:t>
            </a:r>
            <a:r>
              <a:rPr dirty="0" err="1"/>
              <a:t>quantità</a:t>
            </a:r>
            <a:r>
              <a:rPr dirty="0"/>
              <a:t> </a:t>
            </a:r>
            <a:r>
              <a:rPr dirty="0" err="1"/>
              <a:t>trascurabile</a:t>
            </a:r>
            <a:r>
              <a:rPr dirty="0"/>
              <a:t> rispetto ai </a:t>
            </a:r>
            <a:r>
              <a:rPr dirty="0" err="1"/>
              <a:t>reagenti</a:t>
            </a:r>
            <a:r>
              <a:rPr dirty="0"/>
              <a:t> </a:t>
            </a:r>
            <a:r>
              <a:rPr dirty="0" err="1"/>
              <a:t>esibiscono</a:t>
            </a:r>
            <a:r>
              <a:rPr dirty="0"/>
              <a:t> </a:t>
            </a:r>
            <a:r>
              <a:rPr dirty="0" err="1"/>
              <a:t>marcate</a:t>
            </a:r>
            <a:r>
              <a:rPr dirty="0"/>
              <a:t> </a:t>
            </a:r>
            <a:r>
              <a:rPr dirty="0" err="1"/>
              <a:t>variazioni</a:t>
            </a:r>
            <a:r>
              <a:rPr dirty="0"/>
              <a:t> di </a:t>
            </a:r>
            <a:r>
              <a:rPr dirty="0" err="1"/>
              <a:t>colore</a:t>
            </a:r>
            <a:r>
              <a:rPr dirty="0"/>
              <a:t> in </a:t>
            </a:r>
            <a:r>
              <a:rPr dirty="0" err="1"/>
              <a:t>corrispondenza</a:t>
            </a:r>
            <a:r>
              <a:rPr dirty="0"/>
              <a:t> del punto </a:t>
            </a:r>
            <a:r>
              <a:rPr dirty="0" err="1"/>
              <a:t>equivalente</a:t>
            </a:r>
            <a:r>
              <a:rPr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asellaDiTesto 1"/>
          <p:cNvSpPr txBox="1"/>
          <p:nvPr/>
        </p:nvSpPr>
        <p:spPr>
          <a:xfrm>
            <a:off x="79139" y="-85371"/>
            <a:ext cx="10766785" cy="3835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200" b="1">
                <a:solidFill>
                  <a:srgbClr val="FFFFFF"/>
                </a:solidFill>
                <a:latin typeface="+mn-lt"/>
                <a:ea typeface="+mn-ea"/>
                <a:cs typeface="+mn-cs"/>
                <a:sym typeface="Century Gothic"/>
              </a:defRPr>
            </a:pPr>
            <a:r>
              <a:rPr dirty="0" err="1"/>
              <a:t>Indicatori</a:t>
            </a:r>
            <a:r>
              <a:rPr dirty="0"/>
              <a:t> </a:t>
            </a:r>
            <a:r>
              <a:rPr dirty="0" err="1"/>
              <a:t>acido</a:t>
            </a:r>
            <a:r>
              <a:rPr dirty="0"/>
              <a:t>-base</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Molecole</a:t>
            </a:r>
            <a:r>
              <a:rPr dirty="0"/>
              <a:t> </a:t>
            </a:r>
            <a:r>
              <a:rPr dirty="0" err="1"/>
              <a:t>che</a:t>
            </a:r>
            <a:r>
              <a:rPr dirty="0"/>
              <a:t> </a:t>
            </a:r>
            <a:r>
              <a:rPr dirty="0" err="1"/>
              <a:t>hanno</a:t>
            </a:r>
            <a:r>
              <a:rPr dirty="0"/>
              <a:t> la </a:t>
            </a:r>
            <a:r>
              <a:rPr dirty="0" err="1"/>
              <a:t>proprietà</a:t>
            </a:r>
            <a:r>
              <a:rPr dirty="0"/>
              <a:t> di </a:t>
            </a:r>
            <a:r>
              <a:rPr dirty="0" err="1"/>
              <a:t>cambiare</a:t>
            </a:r>
            <a:r>
              <a:rPr dirty="0"/>
              <a:t> </a:t>
            </a:r>
            <a:r>
              <a:rPr dirty="0" err="1"/>
              <a:t>colore</a:t>
            </a:r>
            <a:r>
              <a:rPr dirty="0"/>
              <a:t> al </a:t>
            </a:r>
            <a:r>
              <a:rPr dirty="0" err="1"/>
              <a:t>variare</a:t>
            </a:r>
            <a:r>
              <a:rPr dirty="0"/>
              <a:t> del </a:t>
            </a:r>
            <a:r>
              <a:rPr dirty="0" err="1"/>
              <a:t>pH.</a:t>
            </a:r>
            <a:endParaRPr dirty="0"/>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Sono</a:t>
            </a:r>
            <a:r>
              <a:rPr dirty="0"/>
              <a:t> </a:t>
            </a:r>
            <a:r>
              <a:rPr dirty="0" err="1"/>
              <a:t>generalmente</a:t>
            </a:r>
            <a:r>
              <a:rPr dirty="0"/>
              <a:t> </a:t>
            </a:r>
            <a:r>
              <a:rPr dirty="0" err="1"/>
              <a:t>acido</a:t>
            </a:r>
            <a:r>
              <a:rPr dirty="0"/>
              <a:t> o </a:t>
            </a:r>
            <a:r>
              <a:rPr dirty="0" err="1"/>
              <a:t>basi</a:t>
            </a:r>
            <a:r>
              <a:rPr dirty="0"/>
              <a:t> </a:t>
            </a:r>
            <a:r>
              <a:rPr dirty="0" err="1"/>
              <a:t>deboli</a:t>
            </a:r>
            <a:r>
              <a:rPr dirty="0"/>
              <a:t>, le cui </a:t>
            </a:r>
            <a:r>
              <a:rPr dirty="0" err="1"/>
              <a:t>forme</a:t>
            </a:r>
            <a:r>
              <a:rPr dirty="0"/>
              <a:t> </a:t>
            </a:r>
            <a:r>
              <a:rPr lang="it-IT" dirty="0"/>
              <a:t>base</a:t>
            </a:r>
            <a:r>
              <a:rPr dirty="0"/>
              <a:t> o </a:t>
            </a:r>
            <a:r>
              <a:rPr lang="it-IT" dirty="0"/>
              <a:t>acido</a:t>
            </a:r>
            <a:r>
              <a:rPr dirty="0"/>
              <a:t> </a:t>
            </a:r>
            <a:r>
              <a:rPr dirty="0" err="1"/>
              <a:t>coniugate</a:t>
            </a:r>
            <a:r>
              <a:rPr dirty="0"/>
              <a:t> </a:t>
            </a:r>
            <a:r>
              <a:rPr dirty="0" err="1"/>
              <a:t>hanno</a:t>
            </a:r>
            <a:r>
              <a:rPr dirty="0"/>
              <a:t> </a:t>
            </a:r>
            <a:r>
              <a:rPr dirty="0" err="1"/>
              <a:t>colori</a:t>
            </a:r>
            <a:r>
              <a:rPr lang="it-IT" dirty="0"/>
              <a:t> differenti</a:t>
            </a:r>
            <a:endParaRPr dirty="0"/>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HIn</a:t>
            </a:r>
            <a:r>
              <a:rPr dirty="0"/>
              <a:t> + H</a:t>
            </a:r>
            <a:r>
              <a:rPr baseline="-25000" dirty="0"/>
              <a:t>2</a:t>
            </a:r>
            <a:r>
              <a:rPr dirty="0"/>
              <a:t>O ↔ H</a:t>
            </a:r>
            <a:r>
              <a:rPr baseline="-25000" dirty="0"/>
              <a:t>3</a:t>
            </a:r>
            <a:r>
              <a:rPr dirty="0"/>
              <a:t>O</a:t>
            </a:r>
            <a:r>
              <a:rPr baseline="30000" dirty="0"/>
              <a:t>+</a:t>
            </a:r>
            <a:r>
              <a:rPr dirty="0"/>
              <a:t> + In</a:t>
            </a:r>
            <a:r>
              <a:rPr baseline="30000"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a:t>Il </a:t>
            </a:r>
            <a:r>
              <a:rPr dirty="0" err="1"/>
              <a:t>colore</a:t>
            </a:r>
            <a:r>
              <a:rPr dirty="0"/>
              <a:t> di </a:t>
            </a:r>
            <a:r>
              <a:rPr dirty="0" err="1"/>
              <a:t>HIn</a:t>
            </a:r>
            <a:r>
              <a:rPr dirty="0"/>
              <a:t> (forma </a:t>
            </a:r>
            <a:r>
              <a:rPr dirty="0" err="1"/>
              <a:t>indissociata</a:t>
            </a:r>
            <a:r>
              <a:rPr dirty="0"/>
              <a:t>) </a:t>
            </a:r>
            <a:r>
              <a:rPr dirty="0" err="1"/>
              <a:t>è</a:t>
            </a:r>
            <a:r>
              <a:rPr dirty="0"/>
              <a:t> </a:t>
            </a:r>
            <a:r>
              <a:rPr b="1" u="sng" dirty="0" err="1"/>
              <a:t>differente</a:t>
            </a:r>
            <a:r>
              <a:rPr dirty="0"/>
              <a:t> dal </a:t>
            </a:r>
            <a:r>
              <a:rPr dirty="0" err="1"/>
              <a:t>colore</a:t>
            </a:r>
            <a:r>
              <a:rPr dirty="0"/>
              <a:t> di In</a:t>
            </a:r>
            <a:r>
              <a:rPr baseline="30000" dirty="0"/>
              <a:t>-</a:t>
            </a:r>
            <a:r>
              <a:rPr dirty="0"/>
              <a:t> (forma </a:t>
            </a:r>
            <a:r>
              <a:rPr dirty="0" err="1"/>
              <a:t>dissociata</a:t>
            </a:r>
            <a:r>
              <a:rPr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Gli</a:t>
            </a:r>
            <a:r>
              <a:rPr dirty="0"/>
              <a:t> </a:t>
            </a:r>
            <a:r>
              <a:rPr dirty="0" err="1"/>
              <a:t>indicatori</a:t>
            </a:r>
            <a:r>
              <a:rPr dirty="0"/>
              <a:t> </a:t>
            </a:r>
            <a:r>
              <a:rPr dirty="0" err="1"/>
              <a:t>rappresentano</a:t>
            </a:r>
            <a:r>
              <a:rPr dirty="0"/>
              <a:t> il </a:t>
            </a:r>
            <a:r>
              <a:rPr dirty="0" err="1"/>
              <a:t>metodo</a:t>
            </a:r>
            <a:r>
              <a:rPr dirty="0"/>
              <a:t> </a:t>
            </a:r>
            <a:r>
              <a:rPr dirty="0" err="1"/>
              <a:t>più</a:t>
            </a:r>
            <a:r>
              <a:rPr dirty="0"/>
              <a:t> semplice per </a:t>
            </a:r>
            <a:r>
              <a:rPr dirty="0" err="1"/>
              <a:t>valutare</a:t>
            </a:r>
            <a:r>
              <a:rPr dirty="0"/>
              <a:t> il pH di </a:t>
            </a:r>
            <a:r>
              <a:rPr dirty="0" err="1"/>
              <a:t>una</a:t>
            </a:r>
            <a:r>
              <a:rPr dirty="0"/>
              <a:t> </a:t>
            </a:r>
            <a:r>
              <a:rPr dirty="0" err="1"/>
              <a:t>soluzione</a:t>
            </a:r>
            <a:r>
              <a:rPr dirty="0"/>
              <a:t>.</a:t>
            </a:r>
          </a:p>
        </p:txBody>
      </p:sp>
      <p:pic>
        <p:nvPicPr>
          <p:cNvPr id="194" name="Immagine 2" descr="Immagine 2"/>
          <p:cNvPicPr>
            <a:picLocks noChangeAspect="1"/>
          </p:cNvPicPr>
          <p:nvPr/>
        </p:nvPicPr>
        <p:blipFill>
          <a:blip r:embed="rId2"/>
          <a:stretch>
            <a:fillRect/>
          </a:stretch>
        </p:blipFill>
        <p:spPr>
          <a:xfrm>
            <a:off x="666887" y="4113460"/>
            <a:ext cx="2932768" cy="2582005"/>
          </a:xfrm>
          <a:prstGeom prst="rect">
            <a:avLst/>
          </a:prstGeom>
          <a:ln w="12700">
            <a:miter lim="400000"/>
          </a:ln>
        </p:spPr>
      </p:pic>
      <p:pic>
        <p:nvPicPr>
          <p:cNvPr id="195" name="Immagine 3" descr="Immagine 3"/>
          <p:cNvPicPr>
            <a:picLocks noChangeAspect="1"/>
          </p:cNvPicPr>
          <p:nvPr/>
        </p:nvPicPr>
        <p:blipFill>
          <a:blip r:embed="rId3"/>
          <a:stretch>
            <a:fillRect/>
          </a:stretch>
        </p:blipFill>
        <p:spPr>
          <a:xfrm>
            <a:off x="5572814" y="4540801"/>
            <a:ext cx="3714752" cy="1381127"/>
          </a:xfrm>
          <a:prstGeom prst="rect">
            <a:avLst/>
          </a:prstGeom>
          <a:ln w="12700">
            <a:miter lim="400000"/>
          </a:ln>
        </p:spPr>
      </p:pic>
      <p:sp>
        <p:nvSpPr>
          <p:cNvPr id="196" name="CasellaDiTesto 4"/>
          <p:cNvSpPr txBox="1"/>
          <p:nvPr/>
        </p:nvSpPr>
        <p:spPr>
          <a:xfrm>
            <a:off x="5462532" y="6181834"/>
            <a:ext cx="4068809"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entury Gothic"/>
              </a:defRPr>
            </a:lvl1pPr>
          </a:lstStyle>
          <a:p>
            <a:r>
              <a:t>INCOLORE                     ROSA FUCSIA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asellaDiTesto 1"/>
          <p:cNvSpPr txBox="1"/>
          <p:nvPr/>
        </p:nvSpPr>
        <p:spPr>
          <a:xfrm>
            <a:off x="96556" y="0"/>
            <a:ext cx="12095443" cy="2339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b="1">
                <a:solidFill>
                  <a:srgbClr val="FFFFFF"/>
                </a:solidFill>
                <a:latin typeface="+mn-lt"/>
                <a:ea typeface="+mn-ea"/>
                <a:cs typeface="+mn-cs"/>
                <a:sym typeface="Century Gothic"/>
              </a:defRPr>
            </a:pPr>
            <a:r>
              <a:rPr dirty="0" err="1"/>
              <a:t>Intensità</a:t>
            </a:r>
            <a:r>
              <a:rPr dirty="0"/>
              <a:t> di </a:t>
            </a:r>
            <a:r>
              <a:rPr dirty="0" err="1"/>
              <a:t>colore</a:t>
            </a:r>
            <a:r>
              <a:rPr dirty="0"/>
              <a:t> </a:t>
            </a:r>
            <a:r>
              <a:rPr dirty="0" err="1"/>
              <a:t>dell’indicatore</a:t>
            </a:r>
            <a:endParaRPr dirty="0"/>
          </a:p>
          <a:p>
            <a:pPr>
              <a:defRPr>
                <a:solidFill>
                  <a:srgbClr val="FFFFFF"/>
                </a:solidFill>
                <a:latin typeface="+mn-lt"/>
                <a:ea typeface="+mn-ea"/>
                <a:cs typeface="+mn-cs"/>
                <a:sym typeface="Century Gothic"/>
              </a:defRPr>
            </a:pPr>
            <a:endParaRPr dirty="0"/>
          </a:p>
          <a:p>
            <a:pPr algn="just">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dirty="0"/>
              <a:t>Per un </a:t>
            </a:r>
            <a:r>
              <a:rPr dirty="0" err="1"/>
              <a:t>indicatore</a:t>
            </a:r>
            <a:r>
              <a:rPr dirty="0"/>
              <a:t>, </a:t>
            </a:r>
            <a:r>
              <a:rPr dirty="0" err="1"/>
              <a:t>l’intensità</a:t>
            </a:r>
            <a:r>
              <a:rPr dirty="0"/>
              <a:t> del </a:t>
            </a:r>
            <a:r>
              <a:rPr dirty="0" err="1"/>
              <a:t>colore</a:t>
            </a:r>
            <a:r>
              <a:rPr dirty="0"/>
              <a:t> </a:t>
            </a:r>
            <a:r>
              <a:rPr dirty="0" err="1"/>
              <a:t>osservato</a:t>
            </a:r>
            <a:r>
              <a:rPr dirty="0"/>
              <a:t> </a:t>
            </a:r>
            <a:r>
              <a:rPr dirty="0" err="1"/>
              <a:t>è</a:t>
            </a:r>
            <a:r>
              <a:rPr dirty="0"/>
              <a:t> </a:t>
            </a:r>
            <a:r>
              <a:rPr dirty="0" err="1"/>
              <a:t>proporzionale</a:t>
            </a:r>
            <a:r>
              <a:rPr dirty="0"/>
              <a:t> </a:t>
            </a:r>
            <a:r>
              <a:rPr dirty="0" err="1"/>
              <a:t>alla</a:t>
            </a:r>
            <a:r>
              <a:rPr dirty="0"/>
              <a:t> </a:t>
            </a:r>
            <a:r>
              <a:rPr dirty="0" err="1"/>
              <a:t>concentrazione</a:t>
            </a:r>
            <a:r>
              <a:rPr dirty="0"/>
              <a:t> </a:t>
            </a:r>
            <a:r>
              <a:rPr dirty="0" err="1"/>
              <a:t>delle</a:t>
            </a:r>
            <a:r>
              <a:rPr dirty="0"/>
              <a:t> specie </a:t>
            </a:r>
            <a:r>
              <a:rPr lang="it-IT" dirty="0"/>
              <a:t>prevalente </a:t>
            </a:r>
            <a:r>
              <a:rPr dirty="0"/>
              <a:t>in </a:t>
            </a:r>
            <a:r>
              <a:rPr dirty="0" err="1"/>
              <a:t>soluzione</a:t>
            </a:r>
            <a:r>
              <a:rPr dirty="0"/>
              <a:t>.</a:t>
            </a:r>
            <a:endParaRPr lang="it-IT"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dirty="0"/>
              <a:t>La </a:t>
            </a:r>
            <a:r>
              <a:rPr dirty="0" err="1"/>
              <a:t>distinzione</a:t>
            </a:r>
            <a:r>
              <a:rPr dirty="0"/>
              <a:t> </a:t>
            </a:r>
            <a:r>
              <a:rPr dirty="0" err="1"/>
              <a:t>tra</a:t>
            </a:r>
            <a:r>
              <a:rPr dirty="0"/>
              <a:t> </a:t>
            </a:r>
            <a:r>
              <a:rPr dirty="0" err="1"/>
              <a:t>i</a:t>
            </a:r>
            <a:r>
              <a:rPr dirty="0"/>
              <a:t> due </a:t>
            </a:r>
            <a:r>
              <a:rPr dirty="0" err="1"/>
              <a:t>colori</a:t>
            </a:r>
            <a:r>
              <a:rPr dirty="0"/>
              <a:t> </a:t>
            </a:r>
            <a:r>
              <a:rPr dirty="0" err="1"/>
              <a:t>è</a:t>
            </a:r>
            <a:r>
              <a:rPr dirty="0"/>
              <a:t> </a:t>
            </a:r>
            <a:r>
              <a:rPr dirty="0" err="1"/>
              <a:t>possibile</a:t>
            </a:r>
            <a:r>
              <a:rPr dirty="0"/>
              <a:t> solo se </a:t>
            </a:r>
            <a:r>
              <a:rPr dirty="0" err="1"/>
              <a:t>una</a:t>
            </a:r>
            <a:r>
              <a:rPr dirty="0"/>
              <a:t> </a:t>
            </a:r>
            <a:r>
              <a:rPr dirty="0" err="1"/>
              <a:t>delle</a:t>
            </a:r>
            <a:r>
              <a:rPr dirty="0"/>
              <a:t> due specie </a:t>
            </a:r>
            <a:r>
              <a:rPr dirty="0" err="1"/>
              <a:t>è</a:t>
            </a:r>
            <a:r>
              <a:rPr dirty="0"/>
              <a:t> in </a:t>
            </a:r>
            <a:r>
              <a:rPr dirty="0" err="1"/>
              <a:t>concentrazione</a:t>
            </a:r>
            <a:r>
              <a:rPr dirty="0"/>
              <a:t> </a:t>
            </a:r>
          </a:p>
          <a:p>
            <a:pPr>
              <a:defRPr sz="2000" b="1" u="sng">
                <a:solidFill>
                  <a:srgbClr val="FFFFFF"/>
                </a:solidFill>
                <a:latin typeface="+mn-lt"/>
                <a:ea typeface="+mn-ea"/>
                <a:cs typeface="+mn-cs"/>
                <a:sym typeface="Century Gothic"/>
              </a:defRPr>
            </a:pPr>
            <a:r>
              <a:rPr dirty="0"/>
              <a:t>10 volte </a:t>
            </a:r>
            <a:r>
              <a:rPr dirty="0" err="1"/>
              <a:t>superiore</a:t>
            </a:r>
            <a:r>
              <a:rPr dirty="0"/>
              <a:t> </a:t>
            </a:r>
            <a:r>
              <a:rPr dirty="0" err="1"/>
              <a:t>all’altra</a:t>
            </a:r>
            <a:r>
              <a:rPr u="none" dirty="0"/>
              <a:t>.</a:t>
            </a:r>
          </a:p>
        </p:txBody>
      </p:sp>
      <p:pic>
        <p:nvPicPr>
          <p:cNvPr id="199" name="Immagine 2" descr="Immagine 2"/>
          <p:cNvPicPr>
            <a:picLocks noChangeAspect="1"/>
          </p:cNvPicPr>
          <p:nvPr/>
        </p:nvPicPr>
        <p:blipFill>
          <a:blip r:embed="rId2"/>
          <a:stretch>
            <a:fillRect/>
          </a:stretch>
        </p:blipFill>
        <p:spPr>
          <a:xfrm>
            <a:off x="385488" y="2788130"/>
            <a:ext cx="3267077" cy="3914777"/>
          </a:xfrm>
          <a:prstGeom prst="rect">
            <a:avLst/>
          </a:prstGeom>
          <a:ln w="12700">
            <a:miter lim="400000"/>
          </a:ln>
        </p:spPr>
      </p:pic>
      <p:pic>
        <p:nvPicPr>
          <p:cNvPr id="200" name="Immagine 6" descr="Immagine 6"/>
          <p:cNvPicPr>
            <a:picLocks noChangeAspect="1"/>
          </p:cNvPicPr>
          <p:nvPr/>
        </p:nvPicPr>
        <p:blipFill>
          <a:blip r:embed="rId3"/>
          <a:stretch>
            <a:fillRect/>
          </a:stretch>
        </p:blipFill>
        <p:spPr>
          <a:xfrm>
            <a:off x="4948507" y="2254124"/>
            <a:ext cx="6858005" cy="452955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asellaDiTesto 1"/>
          <p:cNvSpPr txBox="1"/>
          <p:nvPr/>
        </p:nvSpPr>
        <p:spPr>
          <a:xfrm>
            <a:off x="172995" y="197345"/>
            <a:ext cx="11738919" cy="6302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2200" b="1">
                <a:solidFill>
                  <a:srgbClr val="FFFFFF"/>
                </a:solidFill>
                <a:latin typeface="Lucida Grande"/>
                <a:ea typeface="Lucida Grande"/>
                <a:cs typeface="Lucida Grande"/>
                <a:sym typeface="Lucida Grande"/>
              </a:defRPr>
            </a:pPr>
            <a:r>
              <a:rPr dirty="0" err="1"/>
              <a:t>Indicatore</a:t>
            </a:r>
            <a:r>
              <a:rPr dirty="0"/>
              <a:t>  e intervallo di </a:t>
            </a:r>
            <a:r>
              <a:rPr dirty="0" err="1"/>
              <a:t>viraggio</a:t>
            </a:r>
            <a:r>
              <a:rPr dirty="0"/>
              <a:t>  </a:t>
            </a:r>
          </a:p>
          <a:p>
            <a:pPr algn="just">
              <a:defRPr sz="2000" b="1">
                <a:solidFill>
                  <a:srgbClr val="FFFFFF"/>
                </a:solidFill>
                <a:latin typeface="+mn-lt"/>
                <a:ea typeface="+mn-ea"/>
                <a:cs typeface="+mn-cs"/>
                <a:sym typeface="Century Gothic"/>
              </a:defRPr>
            </a:pPr>
            <a:endParaRPr dirty="0"/>
          </a:p>
          <a:p>
            <a:pPr algn="just">
              <a:defRPr sz="2000" b="1">
                <a:solidFill>
                  <a:srgbClr val="FFFFFF"/>
                </a:solidFill>
                <a:latin typeface="+mn-lt"/>
                <a:ea typeface="+mn-ea"/>
                <a:cs typeface="+mn-cs"/>
                <a:sym typeface="Century Gothic"/>
              </a:defRPr>
            </a:pPr>
            <a:endParaRPr dirty="0"/>
          </a:p>
          <a:p>
            <a:pPr algn="just">
              <a:defRPr sz="2000" b="1">
                <a:solidFill>
                  <a:srgbClr val="FFFFFF"/>
                </a:solidFill>
                <a:latin typeface="+mn-lt"/>
                <a:ea typeface="+mn-ea"/>
                <a:cs typeface="+mn-cs"/>
                <a:sym typeface="Century Gothic"/>
              </a:defRPr>
            </a:pPr>
            <a:r>
              <a:rPr dirty="0" err="1"/>
              <a:t>HIn</a:t>
            </a:r>
            <a:r>
              <a:rPr b="0" dirty="0"/>
              <a:t> + H</a:t>
            </a:r>
            <a:r>
              <a:rPr b="0" baseline="-25000" dirty="0"/>
              <a:t>2</a:t>
            </a:r>
            <a:r>
              <a:rPr b="0" dirty="0"/>
              <a:t>O ↔ H</a:t>
            </a:r>
            <a:r>
              <a:rPr b="0" baseline="-25000" dirty="0"/>
              <a:t>3</a:t>
            </a:r>
            <a:r>
              <a:rPr b="0" dirty="0"/>
              <a:t>O+ + </a:t>
            </a:r>
            <a:r>
              <a:rPr dirty="0"/>
              <a:t>In</a:t>
            </a:r>
            <a:r>
              <a:rPr baseline="30000" dirty="0"/>
              <a:t>-  </a:t>
            </a:r>
            <a:r>
              <a:rPr dirty="0"/>
              <a:t>; </a:t>
            </a:r>
            <a:r>
              <a:rPr dirty="0" err="1"/>
              <a:t>kIn</a:t>
            </a:r>
            <a:r>
              <a:rPr dirty="0"/>
              <a:t>=Ka</a:t>
            </a:r>
          </a:p>
          <a:p>
            <a:pPr algn="just">
              <a:defRPr b="1">
                <a:solidFill>
                  <a:srgbClr val="FFFFFF"/>
                </a:solidFill>
                <a:latin typeface="Lucida Grande"/>
                <a:ea typeface="Lucida Grande"/>
                <a:cs typeface="Lucida Grande"/>
                <a:sym typeface="Lucida Grande"/>
              </a:defRPr>
            </a:pPr>
            <a:endParaRPr dirty="0"/>
          </a:p>
          <a:p>
            <a:pPr algn="just">
              <a:defRPr>
                <a:solidFill>
                  <a:srgbClr val="FFFFFF"/>
                </a:solidFill>
                <a:latin typeface="Lucida Grande"/>
                <a:ea typeface="Lucida Grande"/>
                <a:cs typeface="Lucida Grande"/>
                <a:sym typeface="Lucida Grande"/>
              </a:defRPr>
            </a:pPr>
            <a:r>
              <a:rPr dirty="0"/>
              <a:t>In base </a:t>
            </a:r>
            <a:r>
              <a:rPr dirty="0" err="1"/>
              <a:t>alla</a:t>
            </a:r>
            <a:r>
              <a:rPr dirty="0"/>
              <a:t> </a:t>
            </a:r>
            <a:r>
              <a:rPr dirty="0" err="1"/>
              <a:t>relazione</a:t>
            </a:r>
            <a:r>
              <a:rPr dirty="0"/>
              <a:t>: </a:t>
            </a:r>
            <a:r>
              <a:rPr b="1" dirty="0">
                <a:latin typeface="inherit"/>
                <a:ea typeface="inherit"/>
                <a:cs typeface="inherit"/>
                <a:sym typeface="inherit"/>
              </a:rPr>
              <a:t>pH= </a:t>
            </a:r>
            <a:r>
              <a:rPr b="1" dirty="0" err="1">
                <a:latin typeface="inherit"/>
                <a:ea typeface="inherit"/>
                <a:cs typeface="inherit"/>
                <a:sym typeface="inherit"/>
              </a:rPr>
              <a:t>pK</a:t>
            </a:r>
            <a:r>
              <a:rPr b="1" baseline="-25000" dirty="0" err="1">
                <a:latin typeface="inherit"/>
                <a:ea typeface="inherit"/>
                <a:cs typeface="inherit"/>
                <a:sym typeface="inherit"/>
              </a:rPr>
              <a:t>In</a:t>
            </a:r>
            <a:r>
              <a:rPr b="1" dirty="0">
                <a:latin typeface="inherit"/>
                <a:ea typeface="inherit"/>
                <a:cs typeface="inherit"/>
                <a:sym typeface="inherit"/>
              </a:rPr>
              <a:t> + log ([In</a:t>
            </a:r>
            <a:r>
              <a:rPr b="1" baseline="30000" dirty="0">
                <a:latin typeface="inherit"/>
                <a:ea typeface="inherit"/>
                <a:cs typeface="inherit"/>
                <a:sym typeface="inherit"/>
              </a:rPr>
              <a:t>-</a:t>
            </a:r>
            <a:r>
              <a:rPr b="1" dirty="0">
                <a:latin typeface="inherit"/>
                <a:ea typeface="inherit"/>
                <a:cs typeface="inherit"/>
                <a:sym typeface="inherit"/>
              </a:rPr>
              <a:t>] /[</a:t>
            </a:r>
            <a:r>
              <a:rPr b="1" dirty="0" err="1">
                <a:latin typeface="inherit"/>
                <a:ea typeface="inherit"/>
                <a:cs typeface="inherit"/>
                <a:sym typeface="inherit"/>
              </a:rPr>
              <a:t>HIn</a:t>
            </a:r>
            <a:r>
              <a:rPr b="1" dirty="0">
                <a:latin typeface="inherit"/>
                <a:ea typeface="inherit"/>
                <a:cs typeface="inherit"/>
                <a:sym typeface="inherit"/>
              </a:rPr>
              <a:t>])</a:t>
            </a:r>
          </a:p>
          <a:p>
            <a:pPr algn="just">
              <a:defRPr b="1">
                <a:solidFill>
                  <a:srgbClr val="FFFFFF"/>
                </a:solidFill>
                <a:latin typeface="inherit"/>
                <a:ea typeface="inherit"/>
                <a:cs typeface="inherit"/>
                <a:sym typeface="inherit"/>
              </a:defRPr>
            </a:pPr>
            <a:endParaRPr b="1" dirty="0">
              <a:latin typeface="inherit"/>
              <a:ea typeface="inherit"/>
              <a:cs typeface="inherit"/>
              <a:sym typeface="inherit"/>
            </a:endParaRPr>
          </a:p>
          <a:p>
            <a:pPr algn="ctr">
              <a:defRPr>
                <a:solidFill>
                  <a:srgbClr val="FFFFFF"/>
                </a:solidFill>
                <a:latin typeface="Lucida Grande"/>
                <a:ea typeface="Lucida Grande"/>
                <a:cs typeface="Lucida Grande"/>
                <a:sym typeface="Lucida Grande"/>
              </a:defRPr>
            </a:pPr>
            <a:endParaRPr b="1" dirty="0">
              <a:latin typeface="inherit"/>
              <a:ea typeface="inherit"/>
              <a:cs typeface="inherit"/>
              <a:sym typeface="inherit"/>
            </a:endParaRPr>
          </a:p>
          <a:p>
            <a:pPr>
              <a:defRPr>
                <a:solidFill>
                  <a:srgbClr val="FFFFFF"/>
                </a:solidFill>
                <a:latin typeface="Lucida Grande"/>
                <a:ea typeface="Lucida Grande"/>
                <a:cs typeface="Lucida Grande"/>
                <a:sym typeface="Lucida Grande"/>
              </a:defRPr>
            </a:pPr>
            <a:r>
              <a:rPr dirty="0"/>
              <a:t>Se [ In</a:t>
            </a:r>
            <a:r>
              <a:rPr baseline="30000" dirty="0"/>
              <a:t>-</a:t>
            </a:r>
            <a:r>
              <a:rPr dirty="0"/>
              <a:t>] /[</a:t>
            </a:r>
            <a:r>
              <a:rPr dirty="0" err="1"/>
              <a:t>HIn</a:t>
            </a:r>
            <a:r>
              <a:rPr dirty="0"/>
              <a:t>] =10       pH= </a:t>
            </a:r>
            <a:r>
              <a:rPr dirty="0" err="1"/>
              <a:t>pK</a:t>
            </a:r>
            <a:r>
              <a:rPr baseline="-25000" dirty="0" err="1"/>
              <a:t>In</a:t>
            </a:r>
            <a:r>
              <a:rPr dirty="0"/>
              <a:t> + log 10  </a:t>
            </a:r>
            <a:r>
              <a:rPr dirty="0">
                <a:latin typeface="Wingdings"/>
                <a:ea typeface="Wingdings"/>
                <a:cs typeface="Wingdings"/>
                <a:sym typeface="Wingdings"/>
              </a:rPr>
              <a:t> </a:t>
            </a:r>
            <a:r>
              <a:rPr dirty="0"/>
              <a:t>pH = </a:t>
            </a:r>
            <a:r>
              <a:rPr dirty="0" err="1"/>
              <a:t>pK</a:t>
            </a:r>
            <a:r>
              <a:rPr baseline="-25000" dirty="0" err="1"/>
              <a:t>In</a:t>
            </a:r>
            <a:r>
              <a:rPr dirty="0"/>
              <a:t> +1  (</a:t>
            </a:r>
            <a:r>
              <a:rPr dirty="0" err="1"/>
              <a:t>prevale</a:t>
            </a:r>
            <a:r>
              <a:rPr dirty="0"/>
              <a:t> </a:t>
            </a:r>
            <a:r>
              <a:rPr dirty="0" err="1"/>
              <a:t>colore</a:t>
            </a:r>
            <a:r>
              <a:rPr dirty="0"/>
              <a:t> (B)</a:t>
            </a:r>
          </a:p>
          <a:p>
            <a:pPr>
              <a:defRPr>
                <a:solidFill>
                  <a:srgbClr val="FFFFFF"/>
                </a:solidFill>
                <a:latin typeface="Lucida Grande"/>
                <a:ea typeface="Lucida Grande"/>
                <a:cs typeface="Lucida Grande"/>
                <a:sym typeface="Lucida Grande"/>
              </a:defRPr>
            </a:pPr>
            <a:endParaRPr dirty="0"/>
          </a:p>
          <a:p>
            <a:pPr>
              <a:defRPr>
                <a:solidFill>
                  <a:srgbClr val="FFFFFF"/>
                </a:solidFill>
                <a:latin typeface="Lucida Grande"/>
                <a:ea typeface="Lucida Grande"/>
                <a:cs typeface="Lucida Grande"/>
                <a:sym typeface="Lucida Grande"/>
              </a:defRPr>
            </a:pPr>
            <a:endParaRPr dirty="0"/>
          </a:p>
          <a:p>
            <a:pPr>
              <a:defRPr>
                <a:solidFill>
                  <a:srgbClr val="FFFFFF"/>
                </a:solidFill>
                <a:latin typeface="Lucida Grande"/>
                <a:ea typeface="Lucida Grande"/>
                <a:cs typeface="Lucida Grande"/>
                <a:sym typeface="Lucida Grande"/>
              </a:defRPr>
            </a:pPr>
            <a:r>
              <a:rPr dirty="0"/>
              <a:t>Se [ In</a:t>
            </a:r>
            <a:r>
              <a:rPr baseline="30000" dirty="0"/>
              <a:t>-</a:t>
            </a:r>
            <a:r>
              <a:rPr dirty="0"/>
              <a:t>]/[</a:t>
            </a:r>
            <a:r>
              <a:rPr dirty="0" err="1"/>
              <a:t>HIn</a:t>
            </a:r>
            <a:r>
              <a:rPr dirty="0"/>
              <a:t>] =0.1 pH= </a:t>
            </a:r>
            <a:r>
              <a:rPr dirty="0" err="1"/>
              <a:t>pK</a:t>
            </a:r>
            <a:r>
              <a:rPr baseline="-25000" dirty="0" err="1"/>
              <a:t>In</a:t>
            </a:r>
            <a:r>
              <a:rPr dirty="0"/>
              <a:t> + log 0.1  pH= </a:t>
            </a:r>
            <a:r>
              <a:rPr dirty="0" err="1"/>
              <a:t>pK</a:t>
            </a:r>
            <a:r>
              <a:rPr baseline="-25000" dirty="0" err="1"/>
              <a:t>In</a:t>
            </a:r>
            <a:r>
              <a:rPr dirty="0"/>
              <a:t> – 1  </a:t>
            </a:r>
            <a:r>
              <a:rPr dirty="0" err="1"/>
              <a:t>prevale</a:t>
            </a:r>
            <a:r>
              <a:rPr dirty="0"/>
              <a:t> </a:t>
            </a:r>
            <a:r>
              <a:rPr dirty="0" err="1"/>
              <a:t>colore</a:t>
            </a:r>
            <a:r>
              <a:rPr dirty="0"/>
              <a:t> (A)</a:t>
            </a:r>
          </a:p>
          <a:p>
            <a:pPr>
              <a:defRPr>
                <a:solidFill>
                  <a:srgbClr val="FFFFFF"/>
                </a:solidFill>
                <a:latin typeface="Lucida Grande"/>
                <a:ea typeface="Lucida Grande"/>
                <a:cs typeface="Lucida Grande"/>
                <a:sym typeface="Lucida Grande"/>
              </a:defRPr>
            </a:pPr>
            <a:endParaRPr dirty="0"/>
          </a:p>
          <a:p>
            <a:pPr algn="ctr">
              <a:defRPr>
                <a:solidFill>
                  <a:srgbClr val="FFFFFF"/>
                </a:solidFill>
                <a:latin typeface="Lucida Grande"/>
                <a:ea typeface="Lucida Grande"/>
                <a:cs typeface="Lucida Grande"/>
                <a:sym typeface="Lucida Grande"/>
              </a:defRPr>
            </a:pPr>
            <a:endParaRPr dirty="0"/>
          </a:p>
          <a:p>
            <a:pPr algn="just">
              <a:defRPr b="1">
                <a:solidFill>
                  <a:srgbClr val="FFFFFF"/>
                </a:solidFill>
                <a:latin typeface="inherit"/>
                <a:ea typeface="inherit"/>
                <a:cs typeface="inherit"/>
                <a:sym typeface="inherit"/>
              </a:defRPr>
            </a:pPr>
            <a:endParaRPr dirty="0"/>
          </a:p>
          <a:p>
            <a:pPr algn="just">
              <a:defRPr b="1">
                <a:solidFill>
                  <a:srgbClr val="FFFFFF"/>
                </a:solidFill>
                <a:latin typeface="inherit"/>
                <a:ea typeface="inherit"/>
                <a:cs typeface="inherit"/>
                <a:sym typeface="inherit"/>
              </a:defRPr>
            </a:pPr>
            <a:r>
              <a:rPr lang="it-IT" dirty="0"/>
              <a:t>INTERVALLO DI VIRAGGIO</a:t>
            </a:r>
          </a:p>
          <a:p>
            <a:pPr algn="just">
              <a:defRPr b="1">
                <a:solidFill>
                  <a:srgbClr val="FFFFFF"/>
                </a:solidFill>
                <a:latin typeface="inherit"/>
                <a:ea typeface="inherit"/>
                <a:cs typeface="inherit"/>
                <a:sym typeface="inherit"/>
              </a:defRPr>
            </a:pPr>
            <a:r>
              <a:rPr lang="it-IT" b="0" dirty="0" err="1">
                <a:latin typeface="Lucida Grande"/>
                <a:ea typeface="Lucida Grande"/>
                <a:cs typeface="Lucida Grande"/>
                <a:sym typeface="Lucida Grande"/>
              </a:rPr>
              <a:t>S</a:t>
            </a:r>
            <a:r>
              <a:rPr b="0" dirty="0" err="1">
                <a:latin typeface="Lucida Grande"/>
                <a:ea typeface="Lucida Grande"/>
                <a:cs typeface="Lucida Grande"/>
                <a:sym typeface="Lucida Grande"/>
              </a:rPr>
              <a:t>i</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definisce</a:t>
            </a:r>
            <a:r>
              <a:rPr b="0" dirty="0">
                <a:latin typeface="Lucida Grande"/>
                <a:ea typeface="Lucida Grande"/>
                <a:cs typeface="Lucida Grande"/>
                <a:sym typeface="Lucida Grande"/>
              </a:rPr>
              <a:t> intervallo di </a:t>
            </a:r>
            <a:r>
              <a:rPr b="0" dirty="0" err="1">
                <a:latin typeface="Lucida Grande"/>
                <a:ea typeface="Lucida Grande"/>
                <a:cs typeface="Lucida Grande"/>
                <a:sym typeface="Lucida Grande"/>
              </a:rPr>
              <a:t>viraggio</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l’intervallo</a:t>
            </a:r>
            <a:r>
              <a:rPr b="0" dirty="0">
                <a:latin typeface="Lucida Grande"/>
                <a:ea typeface="Lucida Grande"/>
                <a:cs typeface="Lucida Grande"/>
                <a:sym typeface="Lucida Grande"/>
              </a:rPr>
              <a:t> di pH in cui </a:t>
            </a:r>
            <a:r>
              <a:rPr b="0" dirty="0" err="1">
                <a:latin typeface="Lucida Grande"/>
                <a:ea typeface="Lucida Grande"/>
                <a:cs typeface="Lucida Grande"/>
                <a:sym typeface="Lucida Grande"/>
              </a:rPr>
              <a:t>si</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osserva</a:t>
            </a:r>
            <a:r>
              <a:rPr b="0" dirty="0">
                <a:latin typeface="Lucida Grande"/>
                <a:ea typeface="Lucida Grande"/>
                <a:cs typeface="Lucida Grande"/>
                <a:sym typeface="Lucida Grande"/>
              </a:rPr>
              <a:t> la </a:t>
            </a:r>
            <a:r>
              <a:rPr b="0" dirty="0" err="1">
                <a:latin typeface="Lucida Grande"/>
                <a:ea typeface="Lucida Grande"/>
                <a:cs typeface="Lucida Grande"/>
                <a:sym typeface="Lucida Grande"/>
              </a:rPr>
              <a:t>variazione</a:t>
            </a:r>
            <a:r>
              <a:rPr b="0" dirty="0">
                <a:latin typeface="Lucida Grande"/>
                <a:ea typeface="Lucida Grande"/>
                <a:cs typeface="Lucida Grande"/>
                <a:sym typeface="Lucida Grande"/>
              </a:rPr>
              <a:t> di </a:t>
            </a:r>
            <a:r>
              <a:rPr b="0" dirty="0" err="1">
                <a:latin typeface="Lucida Grande"/>
                <a:ea typeface="Lucida Grande"/>
                <a:cs typeface="Lucida Grande"/>
                <a:sym typeface="Lucida Grande"/>
              </a:rPr>
              <a:t>colore</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dell’indicatore</a:t>
            </a:r>
            <a:r>
              <a:rPr b="0" dirty="0">
                <a:latin typeface="Lucida Grande"/>
                <a:ea typeface="Lucida Grande"/>
                <a:cs typeface="Lucida Grande"/>
                <a:sym typeface="Lucida Grande"/>
              </a:rPr>
              <a:t>.</a:t>
            </a:r>
          </a:p>
          <a:p>
            <a:pPr algn="just">
              <a:defRPr>
                <a:solidFill>
                  <a:srgbClr val="FFFFFF"/>
                </a:solidFill>
                <a:latin typeface="Lucida Grande"/>
                <a:ea typeface="Lucida Grande"/>
                <a:cs typeface="Lucida Grande"/>
                <a:sym typeface="Lucida Grande"/>
              </a:defRPr>
            </a:pPr>
            <a:endParaRPr b="0" dirty="0">
              <a:latin typeface="Lucida Grande"/>
              <a:ea typeface="Lucida Grande"/>
              <a:cs typeface="Lucida Grande"/>
              <a:sym typeface="Lucida Grande"/>
            </a:endParaRPr>
          </a:p>
          <a:p>
            <a:pPr algn="just">
              <a:defRPr>
                <a:solidFill>
                  <a:srgbClr val="FFFFFF"/>
                </a:solidFill>
                <a:latin typeface="Lucida Grande"/>
                <a:ea typeface="Lucida Grande"/>
                <a:cs typeface="Lucida Grande"/>
                <a:sym typeface="Lucida Grande"/>
              </a:defRPr>
            </a:pPr>
            <a:endParaRPr lang="it-IT" dirty="0"/>
          </a:p>
          <a:p>
            <a:pPr algn="just">
              <a:defRPr>
                <a:solidFill>
                  <a:srgbClr val="FFFFFF"/>
                </a:solidFill>
                <a:latin typeface="Lucida Grande"/>
                <a:ea typeface="Lucida Grande"/>
                <a:cs typeface="Lucida Grande"/>
                <a:sym typeface="Lucida Grande"/>
              </a:defRPr>
            </a:pPr>
            <a:r>
              <a:rPr dirty="0"/>
              <a:t>Nella </a:t>
            </a:r>
            <a:r>
              <a:rPr dirty="0" err="1"/>
              <a:t>maggior</a:t>
            </a:r>
            <a:r>
              <a:rPr dirty="0"/>
              <a:t> </a:t>
            </a:r>
            <a:r>
              <a:rPr dirty="0" err="1"/>
              <a:t>parte</a:t>
            </a:r>
            <a:r>
              <a:rPr dirty="0"/>
              <a:t> </a:t>
            </a:r>
            <a:r>
              <a:rPr dirty="0" err="1"/>
              <a:t>dei</a:t>
            </a:r>
            <a:r>
              <a:rPr dirty="0"/>
              <a:t> </a:t>
            </a:r>
            <a:r>
              <a:rPr dirty="0" err="1"/>
              <a:t>casi</a:t>
            </a:r>
            <a:r>
              <a:rPr dirty="0"/>
              <a:t> </a:t>
            </a:r>
            <a:r>
              <a:rPr dirty="0" err="1"/>
              <a:t>è</a:t>
            </a:r>
            <a:r>
              <a:rPr dirty="0"/>
              <a:t> di due </a:t>
            </a:r>
            <a:r>
              <a:rPr dirty="0" err="1"/>
              <a:t>unità</a:t>
            </a:r>
            <a:r>
              <a:rPr dirty="0"/>
              <a:t> di pH </a:t>
            </a:r>
            <a:r>
              <a:rPr dirty="0" err="1"/>
              <a:t>intorno</a:t>
            </a:r>
            <a:r>
              <a:rPr dirty="0"/>
              <a:t> al </a:t>
            </a:r>
            <a:r>
              <a:rPr dirty="0" err="1"/>
              <a:t>pK</a:t>
            </a:r>
            <a:r>
              <a:rPr baseline="-25000" dirty="0" err="1"/>
              <a:t>In</a:t>
            </a:r>
            <a:endParaRPr baseline="-25000" dirty="0"/>
          </a:p>
          <a:p>
            <a:pPr algn="just">
              <a:defRPr>
                <a:solidFill>
                  <a:srgbClr val="FFFFFF"/>
                </a:solidFill>
                <a:latin typeface="Lucida Grande"/>
                <a:ea typeface="Lucida Grande"/>
                <a:cs typeface="Lucida Grande"/>
                <a:sym typeface="Lucida Grande"/>
              </a:defRPr>
            </a:pPr>
            <a:endParaRPr baseline="-25000" dirty="0"/>
          </a:p>
          <a:p>
            <a:pPr algn="ctr">
              <a:defRPr sz="2400" b="1">
                <a:solidFill>
                  <a:srgbClr val="FFFFFF"/>
                </a:solidFill>
                <a:latin typeface="inherit"/>
                <a:ea typeface="inherit"/>
                <a:cs typeface="inherit"/>
                <a:sym typeface="inherit"/>
              </a:defRPr>
            </a:pPr>
            <a:r>
              <a:rPr dirty="0"/>
              <a:t>pH= </a:t>
            </a:r>
            <a:r>
              <a:rPr dirty="0" err="1"/>
              <a:t>pK</a:t>
            </a:r>
            <a:r>
              <a:rPr baseline="-25000" dirty="0" err="1"/>
              <a:t>In</a:t>
            </a:r>
            <a:r>
              <a:rPr dirty="0"/>
              <a:t> ± 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B0F735E-F9EF-B8AB-FB79-F98E5705A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47" y="1006508"/>
            <a:ext cx="10641106" cy="4721939"/>
          </a:xfrm>
          <a:prstGeom prst="rect">
            <a:avLst/>
          </a:prstGeom>
        </p:spPr>
      </p:pic>
      <p:sp>
        <p:nvSpPr>
          <p:cNvPr id="7" name="CasellaDiTesto 6">
            <a:extLst>
              <a:ext uri="{FF2B5EF4-FFF2-40B4-BE49-F238E27FC236}">
                <a16:creationId xmlns:a16="http://schemas.microsoft.com/office/drawing/2014/main" id="{23182ABB-2723-A6BB-50FE-1EA320E3C09C}"/>
              </a:ext>
            </a:extLst>
          </p:cNvPr>
          <p:cNvSpPr txBox="1"/>
          <p:nvPr/>
        </p:nvSpPr>
        <p:spPr>
          <a:xfrm>
            <a:off x="2712945" y="399370"/>
            <a:ext cx="609824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sz="2200" b="1">
                <a:solidFill>
                  <a:srgbClr val="FFFFFF"/>
                </a:solidFill>
                <a:latin typeface="Lucida Grande"/>
                <a:ea typeface="Lucida Grande"/>
                <a:cs typeface="Lucida Grande"/>
                <a:sym typeface="Lucida Grande"/>
              </a:defRPr>
            </a:pPr>
            <a:r>
              <a:rPr lang="it-IT" dirty="0"/>
              <a:t>Indicatori  e intervallo di viraggio  </a:t>
            </a:r>
          </a:p>
        </p:txBody>
      </p:sp>
    </p:spTree>
    <p:extLst>
      <p:ext uri="{BB962C8B-B14F-4D97-AF65-F5344CB8AC3E}">
        <p14:creationId xmlns:p14="http://schemas.microsoft.com/office/powerpoint/2010/main" val="34225615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asellaDiTesto 1"/>
          <p:cNvSpPr txBox="1"/>
          <p:nvPr/>
        </p:nvSpPr>
        <p:spPr>
          <a:xfrm>
            <a:off x="575806" y="291549"/>
            <a:ext cx="6581131" cy="5171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Lucida Grande"/>
                <a:ea typeface="Lucida Grande"/>
                <a:cs typeface="Lucida Grande"/>
                <a:sym typeface="Lucida Grande"/>
              </a:defRPr>
            </a:pPr>
            <a:r>
              <a:t>Per seguire l’andamento di una titolazione è utile usufruire di rappresentazioni grafiche. </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Una </a:t>
            </a:r>
            <a:r>
              <a:rPr b="1">
                <a:latin typeface="inherit"/>
                <a:ea typeface="inherit"/>
                <a:cs typeface="inherit"/>
                <a:sym typeface="inherit"/>
              </a:rPr>
              <a:t>curva</a:t>
            </a:r>
            <a:r>
              <a:t>di </a:t>
            </a:r>
            <a:r>
              <a:rPr b="1">
                <a:latin typeface="inherit"/>
                <a:ea typeface="inherit"/>
                <a:cs typeface="inherit"/>
                <a:sym typeface="inherit"/>
              </a:rPr>
              <a:t>titolazione</a:t>
            </a:r>
            <a:r>
              <a:t> è ottenuta riportando i valori numerici di un parametro del sistema, che varia durante la titolazione, in funzione della quantità di titolante aggiunto.</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Per le titolazioni acido-base si segue la variazione del pH in funzione del volume di titolante aggiunto.</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La figura mostra una curva di titolazione acido forte – base forte. L’andamento della curva mostra chiaramente che, in un primo tratto, fino all’aggiunta del 90% circa del volume equivalente di titolante, il pH della soluzione non varia molto. </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In corrispondenza del punto equivalente vi è un notevole salto di pH per piccolissime aggiunte di titolante.</a:t>
            </a:r>
          </a:p>
        </p:txBody>
      </p:sp>
      <p:pic>
        <p:nvPicPr>
          <p:cNvPr id="217" name="Immagine 2" descr="Immagine 2"/>
          <p:cNvPicPr>
            <a:picLocks noChangeAspect="1"/>
          </p:cNvPicPr>
          <p:nvPr/>
        </p:nvPicPr>
        <p:blipFill>
          <a:blip r:embed="rId2"/>
          <a:stretch>
            <a:fillRect/>
          </a:stretch>
        </p:blipFill>
        <p:spPr>
          <a:xfrm>
            <a:off x="186107" y="291547"/>
            <a:ext cx="11676245" cy="5950228"/>
          </a:xfrm>
          <a:prstGeom prst="rect">
            <a:avLst/>
          </a:prstGeom>
          <a:ln w="12700">
            <a:miter lim="400000"/>
          </a:ln>
        </p:spPr>
      </p:pic>
      <p:pic>
        <p:nvPicPr>
          <p:cNvPr id="218" name="Immagine 3" descr="Immagine 3"/>
          <p:cNvPicPr>
            <a:picLocks noChangeAspect="1"/>
          </p:cNvPicPr>
          <p:nvPr/>
        </p:nvPicPr>
        <p:blipFill>
          <a:blip r:embed="rId3"/>
          <a:stretch>
            <a:fillRect/>
          </a:stretch>
        </p:blipFill>
        <p:spPr>
          <a:xfrm>
            <a:off x="1809878" y="1241167"/>
            <a:ext cx="1907931" cy="3272203"/>
          </a:xfrm>
          <a:prstGeom prst="rect">
            <a:avLst/>
          </a:prstGeom>
          <a:ln w="12700">
            <a:miter lim="400000"/>
          </a:ln>
        </p:spPr>
      </p:pic>
      <p:sp>
        <p:nvSpPr>
          <p:cNvPr id="219" name="Rettangolo 4"/>
          <p:cNvSpPr txBox="1"/>
          <p:nvPr/>
        </p:nvSpPr>
        <p:spPr>
          <a:xfrm>
            <a:off x="6692693" y="1699978"/>
            <a:ext cx="4501407"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424242"/>
                </a:solidFill>
                <a:latin typeface="+mn-lt"/>
                <a:ea typeface="+mn-ea"/>
                <a:cs typeface="+mn-cs"/>
                <a:sym typeface="Century Gothic"/>
              </a:defRPr>
            </a:lvl1pPr>
          </a:lstStyle>
          <a:p>
            <a:r>
              <a:t>Curva di titolazione acido forte base forte. Una soluzione 0.100 M di NaOH è aggiunta a 25.0 ml di una soluzione 0.100 M di HCl</a:t>
            </a:r>
          </a:p>
        </p:txBody>
      </p:sp>
      <p:sp>
        <p:nvSpPr>
          <p:cNvPr id="2" name="Rettangolo 1">
            <a:extLst>
              <a:ext uri="{FF2B5EF4-FFF2-40B4-BE49-F238E27FC236}">
                <a16:creationId xmlns:a16="http://schemas.microsoft.com/office/drawing/2014/main" id="{F98F72CE-A092-C9B7-DC12-F1EDC0593D18}"/>
              </a:ext>
            </a:extLst>
          </p:cNvPr>
          <p:cNvSpPr/>
          <p:nvPr/>
        </p:nvSpPr>
        <p:spPr>
          <a:xfrm>
            <a:off x="2987748" y="1541721"/>
            <a:ext cx="510363" cy="2971649"/>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Helvetica"/>
            </a:endParaRPr>
          </a:p>
        </p:txBody>
      </p:sp>
      <p:sp>
        <p:nvSpPr>
          <p:cNvPr id="3" name="CasellaDiTesto 2">
            <a:extLst>
              <a:ext uri="{FF2B5EF4-FFF2-40B4-BE49-F238E27FC236}">
                <a16:creationId xmlns:a16="http://schemas.microsoft.com/office/drawing/2014/main" id="{F06AF77E-71A9-480B-FCB4-4ED195C8AAFD}"/>
              </a:ext>
            </a:extLst>
          </p:cNvPr>
          <p:cNvSpPr txBox="1"/>
          <p:nvPr/>
        </p:nvSpPr>
        <p:spPr>
          <a:xfrm>
            <a:off x="4157176" y="900894"/>
            <a:ext cx="191334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j-lt"/>
                <a:ea typeface="+mj-ea"/>
                <a:cs typeface="+mj-cs"/>
                <a:sym typeface="Helvetica"/>
              </a:rPr>
              <a:t>Effettuare i calcoli</a:t>
            </a:r>
          </a:p>
        </p:txBody>
      </p:sp>
      <p:cxnSp>
        <p:nvCxnSpPr>
          <p:cNvPr id="5" name="Connettore 2 4">
            <a:extLst>
              <a:ext uri="{FF2B5EF4-FFF2-40B4-BE49-F238E27FC236}">
                <a16:creationId xmlns:a16="http://schemas.microsoft.com/office/drawing/2014/main" id="{1CDE66D3-2057-5F87-18B7-50AE3A05FD10}"/>
              </a:ext>
            </a:extLst>
          </p:cNvPr>
          <p:cNvCxnSpPr/>
          <p:nvPr/>
        </p:nvCxnSpPr>
        <p:spPr>
          <a:xfrm flipH="1">
            <a:off x="3242929" y="1395012"/>
            <a:ext cx="1105787" cy="1241862"/>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magine 1" descr="Immagine 1"/>
          <p:cNvPicPr>
            <a:picLocks noChangeAspect="1"/>
          </p:cNvPicPr>
          <p:nvPr/>
        </p:nvPicPr>
        <p:blipFill>
          <a:blip r:embed="rId2"/>
          <a:stretch>
            <a:fillRect/>
          </a:stretch>
        </p:blipFill>
        <p:spPr>
          <a:xfrm>
            <a:off x="5300869" y="86855"/>
            <a:ext cx="6665846" cy="6222801"/>
          </a:xfrm>
          <a:prstGeom prst="rect">
            <a:avLst/>
          </a:prstGeom>
          <a:ln w="12700">
            <a:miter lim="400000"/>
          </a:ln>
        </p:spPr>
      </p:pic>
      <p:sp>
        <p:nvSpPr>
          <p:cNvPr id="222" name="Rettangolo 2"/>
          <p:cNvSpPr txBox="1"/>
          <p:nvPr/>
        </p:nvSpPr>
        <p:spPr>
          <a:xfrm>
            <a:off x="271004" y="351902"/>
            <a:ext cx="4657021" cy="540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solidFill>
                  <a:srgbClr val="FFFFFF"/>
                </a:solidFill>
                <a:latin typeface="+mn-lt"/>
                <a:ea typeface="+mn-ea"/>
                <a:cs typeface="+mn-cs"/>
                <a:sym typeface="Century Gothic"/>
              </a:defRPr>
            </a:pPr>
            <a:r>
              <a:t>Curva di titolazione e concentrazione in funzione della concentrazione di analita e titolante</a:t>
            </a:r>
          </a:p>
          <a:p>
            <a:pPr algn="just">
              <a:defRPr b="1">
                <a:solidFill>
                  <a:srgbClr val="FFFFFF"/>
                </a:solidFill>
                <a:latin typeface="+mn-lt"/>
                <a:ea typeface="+mn-ea"/>
                <a:cs typeface="+mn-cs"/>
                <a:sym typeface="Century Gothic"/>
              </a:defRPr>
            </a:pPr>
            <a:endParaRPr/>
          </a:p>
          <a:p>
            <a:pPr algn="just">
              <a:lnSpc>
                <a:spcPct val="150000"/>
              </a:lnSpc>
              <a:defRPr>
                <a:solidFill>
                  <a:srgbClr val="FFFFFF"/>
                </a:solidFill>
                <a:latin typeface="+mn-lt"/>
                <a:ea typeface="+mn-ea"/>
                <a:cs typeface="+mn-cs"/>
                <a:sym typeface="Century Gothic"/>
              </a:defRPr>
            </a:pPr>
            <a:r>
              <a:t>Curve di titolazione acido forte – base forte, per differenti concentrazioni iniziali di acido (titolando) e di base (titolante).</a:t>
            </a:r>
          </a:p>
          <a:p>
            <a:pPr algn="just">
              <a:defRPr>
                <a:solidFill>
                  <a:srgbClr val="FFFFFF"/>
                </a:solidFill>
                <a:latin typeface="+mn-lt"/>
                <a:ea typeface="+mn-ea"/>
                <a:cs typeface="+mn-cs"/>
                <a:sym typeface="Century Gothic"/>
              </a:defRPr>
            </a:pPr>
            <a:endParaRPr/>
          </a:p>
          <a:p>
            <a:pPr algn="just">
              <a:defRPr>
                <a:solidFill>
                  <a:srgbClr val="FFFFFF"/>
                </a:solidFill>
                <a:latin typeface="+mn-lt"/>
                <a:ea typeface="+mn-ea"/>
                <a:cs typeface="+mn-cs"/>
                <a:sym typeface="Century Gothic"/>
              </a:defRPr>
            </a:pPr>
            <a:endParaRPr/>
          </a:p>
          <a:p>
            <a:pPr algn="just">
              <a:lnSpc>
                <a:spcPct val="150000"/>
              </a:lnSpc>
              <a:defRPr>
                <a:solidFill>
                  <a:srgbClr val="FFFFFF"/>
                </a:solidFill>
                <a:latin typeface="+mn-lt"/>
                <a:ea typeface="+mn-ea"/>
                <a:cs typeface="+mn-cs"/>
                <a:sym typeface="Century Gothic"/>
              </a:defRPr>
            </a:pPr>
            <a:br/>
            <a:r>
              <a:t>In una titolazione di un acido forte di concentrazione 1.0 M (curva A), in corrispondenza del punto equivalente si osserva un notevole salto di pH per piccolissime aggiunte di base.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8"/>
          <p:cNvSpPr/>
          <p:nvPr/>
        </p:nvSpPr>
        <p:spPr>
          <a:xfrm>
            <a:off x="0" y="0"/>
            <a:ext cx="12192000" cy="6858000"/>
          </a:xfrm>
          <a:prstGeom prst="rect">
            <a:avLst/>
          </a:prstGeom>
          <a:blipFill>
            <a:blip r:embed="rId2"/>
            <a:stretch>
              <a:fillRect/>
            </a:stretch>
          </a:blipFill>
          <a:ln w="12700">
            <a:miter lim="400000"/>
          </a:ln>
        </p:spPr>
        <p:txBody>
          <a:bodyPr lIns="45718" tIns="45718" rIns="45718" bIns="45718" anchor="ctr"/>
          <a:lstStyle/>
          <a:p>
            <a:pPr algn="ctr">
              <a:defRPr>
                <a:solidFill>
                  <a:srgbClr val="FFFFFF"/>
                </a:solidFill>
                <a:latin typeface="+mn-lt"/>
                <a:ea typeface="+mn-ea"/>
                <a:cs typeface="+mn-cs"/>
                <a:sym typeface="Century Gothic"/>
              </a:defRPr>
            </a:pPr>
            <a:endParaRPr/>
          </a:p>
        </p:txBody>
      </p:sp>
      <p:sp>
        <p:nvSpPr>
          <p:cNvPr id="225" name="CasellaDiTesto 1"/>
          <p:cNvSpPr txBox="1"/>
          <p:nvPr/>
        </p:nvSpPr>
        <p:spPr>
          <a:xfrm>
            <a:off x="5857103" y="135923"/>
            <a:ext cx="6174545" cy="6243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nSpc>
                <a:spcPct val="90000"/>
              </a:lnSpc>
              <a:spcBef>
                <a:spcPts val="600"/>
              </a:spcBef>
              <a:buClr>
                <a:srgbClr val="000000"/>
              </a:buClr>
              <a:buSzPct val="100000"/>
              <a:defRPr b="1"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rPr sz="2400" dirty="0" err="1"/>
              <a:t>Curva</a:t>
            </a:r>
            <a:r>
              <a:rPr sz="2400" dirty="0"/>
              <a:t> di </a:t>
            </a:r>
            <a:r>
              <a:rPr lang="it-IT" sz="2400" dirty="0"/>
              <a:t>T</a:t>
            </a:r>
            <a:r>
              <a:rPr sz="2400" dirty="0" err="1"/>
              <a:t>itolazione</a:t>
            </a:r>
            <a:r>
              <a:rPr sz="2400" dirty="0"/>
              <a:t> e </a:t>
            </a:r>
            <a:r>
              <a:rPr lang="it-IT" sz="2400" dirty="0"/>
              <a:t>C</a:t>
            </a:r>
            <a:r>
              <a:rPr sz="2400" dirty="0" err="1"/>
              <a:t>oncentrazione</a:t>
            </a:r>
            <a:endParaRPr sz="2400" dirty="0"/>
          </a:p>
          <a:p>
            <a:pPr>
              <a:lnSpc>
                <a:spcPct val="90000"/>
              </a:lnSpc>
              <a:spcBef>
                <a:spcPts val="600"/>
              </a:spcBef>
              <a:buClr>
                <a:srgbClr val="000000"/>
              </a:buClr>
              <a:buSzPct val="100000"/>
              <a:buFont typeface="Arial"/>
              <a:buChar char="•"/>
              <a:defRPr sz="2000" b="1"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endParaRPr sz="2000" dirty="0"/>
          </a:p>
          <a:p>
            <a:pPr>
              <a:lnSpc>
                <a:spcPct val="150000"/>
              </a:lnSpc>
              <a:spcBef>
                <a:spcPts val="600"/>
              </a:spcBef>
              <a:defRPr sz="1600" b="1">
                <a:solidFill>
                  <a:srgbClr val="E2E2E2"/>
                </a:solidFill>
                <a:latin typeface="+mn-lt"/>
                <a:ea typeface="+mn-ea"/>
                <a:cs typeface="+mn-cs"/>
                <a:sym typeface="Century Gothic"/>
              </a:defRPr>
            </a:pPr>
            <a:r>
              <a:rPr dirty="0"/>
              <a:t>Curve di </a:t>
            </a:r>
            <a:r>
              <a:rPr dirty="0" err="1"/>
              <a:t>titolazione</a:t>
            </a:r>
            <a:r>
              <a:rPr dirty="0"/>
              <a:t> </a:t>
            </a:r>
            <a:r>
              <a:rPr dirty="0" err="1"/>
              <a:t>acido</a:t>
            </a:r>
            <a:r>
              <a:rPr dirty="0"/>
              <a:t> forte – base forte, per </a:t>
            </a:r>
            <a:r>
              <a:rPr dirty="0" err="1"/>
              <a:t>differenti</a:t>
            </a:r>
            <a:r>
              <a:rPr dirty="0"/>
              <a:t> </a:t>
            </a:r>
            <a:r>
              <a:rPr dirty="0" err="1"/>
              <a:t>concentrazioni</a:t>
            </a:r>
            <a:r>
              <a:rPr dirty="0"/>
              <a:t> </a:t>
            </a:r>
            <a:r>
              <a:rPr dirty="0" err="1"/>
              <a:t>iniziali</a:t>
            </a:r>
            <a:r>
              <a:rPr dirty="0"/>
              <a:t> di </a:t>
            </a:r>
            <a:r>
              <a:rPr dirty="0" err="1"/>
              <a:t>acido</a:t>
            </a:r>
            <a:r>
              <a:rPr dirty="0"/>
              <a:t> (</a:t>
            </a:r>
            <a:r>
              <a:rPr dirty="0" err="1"/>
              <a:t>titolando</a:t>
            </a:r>
            <a:r>
              <a:rPr dirty="0"/>
              <a:t>) e di base (</a:t>
            </a:r>
            <a:r>
              <a:rPr dirty="0" err="1"/>
              <a:t>titolante</a:t>
            </a:r>
            <a:r>
              <a:rPr dirty="0"/>
              <a:t>).</a:t>
            </a:r>
            <a:endParaRPr lang="it-IT" dirty="0"/>
          </a:p>
          <a:p>
            <a:pPr>
              <a:lnSpc>
                <a:spcPct val="150000"/>
              </a:lnSpc>
              <a:spcBef>
                <a:spcPts val="600"/>
              </a:spcBef>
              <a:defRPr sz="1600" b="1">
                <a:solidFill>
                  <a:srgbClr val="E2E2E2"/>
                </a:solidFill>
                <a:latin typeface="+mn-lt"/>
                <a:ea typeface="+mn-ea"/>
                <a:cs typeface="+mn-cs"/>
                <a:sym typeface="Century Gothic"/>
              </a:defRPr>
            </a:pPr>
            <a:br>
              <a:rPr dirty="0"/>
            </a:br>
            <a:r>
              <a:rPr dirty="0"/>
              <a:t>In </a:t>
            </a:r>
            <a:r>
              <a:rPr dirty="0" err="1"/>
              <a:t>una</a:t>
            </a:r>
            <a:r>
              <a:rPr dirty="0"/>
              <a:t> </a:t>
            </a:r>
            <a:r>
              <a:rPr dirty="0" err="1"/>
              <a:t>titolazione</a:t>
            </a:r>
            <a:r>
              <a:rPr dirty="0"/>
              <a:t> di un </a:t>
            </a:r>
            <a:r>
              <a:rPr dirty="0" err="1"/>
              <a:t>acido</a:t>
            </a:r>
            <a:r>
              <a:rPr dirty="0"/>
              <a:t> forte di </a:t>
            </a:r>
            <a:r>
              <a:rPr dirty="0" err="1"/>
              <a:t>concentrazione</a:t>
            </a:r>
            <a:r>
              <a:rPr dirty="0"/>
              <a:t> 1.0 M (</a:t>
            </a:r>
            <a:r>
              <a:rPr dirty="0" err="1"/>
              <a:t>curva</a:t>
            </a:r>
            <a:r>
              <a:rPr dirty="0"/>
              <a:t> A), in </a:t>
            </a:r>
            <a:r>
              <a:rPr dirty="0" err="1"/>
              <a:t>corrispondenza</a:t>
            </a:r>
            <a:r>
              <a:rPr dirty="0"/>
              <a:t> del punto </a:t>
            </a:r>
            <a:r>
              <a:rPr lang="it-IT" dirty="0"/>
              <a:t>finale</a:t>
            </a:r>
            <a:r>
              <a:rPr dirty="0"/>
              <a:t> </a:t>
            </a:r>
            <a:r>
              <a:rPr dirty="0" err="1"/>
              <a:t>si</a:t>
            </a:r>
            <a:r>
              <a:rPr dirty="0"/>
              <a:t> </a:t>
            </a:r>
            <a:r>
              <a:rPr dirty="0" err="1"/>
              <a:t>osserva</a:t>
            </a:r>
            <a:r>
              <a:rPr dirty="0"/>
              <a:t> un </a:t>
            </a:r>
            <a:r>
              <a:rPr dirty="0" err="1"/>
              <a:t>notevole</a:t>
            </a:r>
            <a:r>
              <a:rPr dirty="0"/>
              <a:t> </a:t>
            </a:r>
            <a:r>
              <a:rPr dirty="0" err="1"/>
              <a:t>salto</a:t>
            </a:r>
            <a:r>
              <a:rPr dirty="0"/>
              <a:t> di pH per </a:t>
            </a:r>
            <a:r>
              <a:rPr dirty="0" err="1"/>
              <a:t>piccolissime</a:t>
            </a:r>
            <a:r>
              <a:rPr dirty="0"/>
              <a:t> </a:t>
            </a:r>
            <a:r>
              <a:rPr dirty="0" err="1"/>
              <a:t>aggiunte</a:t>
            </a:r>
            <a:r>
              <a:rPr dirty="0"/>
              <a:t> di base.</a:t>
            </a:r>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endParaRPr lang="it-IT" dirty="0"/>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endParaRPr dirty="0"/>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r>
              <a:rPr dirty="0" err="1"/>
              <a:t>L’andamento</a:t>
            </a:r>
            <a:r>
              <a:rPr dirty="0"/>
              <a:t> </a:t>
            </a:r>
            <a:r>
              <a:rPr dirty="0" err="1"/>
              <a:t>delle</a:t>
            </a:r>
            <a:r>
              <a:rPr dirty="0"/>
              <a:t> curve B, C e D </a:t>
            </a:r>
            <a:r>
              <a:rPr dirty="0" err="1"/>
              <a:t>è</a:t>
            </a:r>
            <a:r>
              <a:rPr dirty="0"/>
              <a:t> simile a </a:t>
            </a:r>
            <a:r>
              <a:rPr dirty="0" err="1"/>
              <a:t>quello</a:t>
            </a:r>
            <a:r>
              <a:rPr dirty="0"/>
              <a:t> </a:t>
            </a:r>
            <a:r>
              <a:rPr dirty="0" err="1"/>
              <a:t>della</a:t>
            </a:r>
            <a:r>
              <a:rPr dirty="0"/>
              <a:t> </a:t>
            </a:r>
            <a:r>
              <a:rPr dirty="0" err="1"/>
              <a:t>curva</a:t>
            </a:r>
            <a:r>
              <a:rPr dirty="0"/>
              <a:t> A, </a:t>
            </a:r>
            <a:r>
              <a:rPr u="sng" dirty="0">
                <a:solidFill>
                  <a:srgbClr val="FF0000"/>
                </a:solidFill>
              </a:rPr>
              <a:t>ma il </a:t>
            </a:r>
            <a:r>
              <a:rPr u="sng" dirty="0" err="1">
                <a:solidFill>
                  <a:srgbClr val="FF0000"/>
                </a:solidFill>
              </a:rPr>
              <a:t>salto</a:t>
            </a:r>
            <a:r>
              <a:rPr u="sng" dirty="0">
                <a:solidFill>
                  <a:srgbClr val="FF0000"/>
                </a:solidFill>
              </a:rPr>
              <a:t> </a:t>
            </a:r>
            <a:r>
              <a:rPr dirty="0"/>
              <a:t>di pH in </a:t>
            </a:r>
            <a:r>
              <a:rPr dirty="0" err="1"/>
              <a:t>corrispondenza</a:t>
            </a:r>
            <a:r>
              <a:rPr dirty="0"/>
              <a:t> del punto </a:t>
            </a:r>
            <a:r>
              <a:rPr lang="it-IT" dirty="0"/>
              <a:t>finale</a:t>
            </a:r>
            <a:r>
              <a:rPr dirty="0"/>
              <a:t> </a:t>
            </a:r>
            <a:r>
              <a:rPr dirty="0" err="1"/>
              <a:t>è</a:t>
            </a:r>
            <a:r>
              <a:rPr dirty="0"/>
              <a:t> tanto </a:t>
            </a:r>
            <a:r>
              <a:rPr dirty="0" err="1"/>
              <a:t>minore</a:t>
            </a:r>
            <a:r>
              <a:rPr dirty="0"/>
              <a:t> </a:t>
            </a:r>
            <a:r>
              <a:rPr dirty="0" err="1"/>
              <a:t>quanto</a:t>
            </a:r>
            <a:r>
              <a:rPr dirty="0"/>
              <a:t> </a:t>
            </a:r>
            <a:r>
              <a:rPr dirty="0" err="1"/>
              <a:t>più</a:t>
            </a:r>
            <a:r>
              <a:rPr dirty="0"/>
              <a:t> </a:t>
            </a:r>
            <a:r>
              <a:rPr dirty="0" err="1"/>
              <a:t>diluita</a:t>
            </a:r>
            <a:r>
              <a:rPr dirty="0"/>
              <a:t> </a:t>
            </a:r>
            <a:r>
              <a:rPr dirty="0" err="1"/>
              <a:t>è</a:t>
            </a:r>
            <a:r>
              <a:rPr dirty="0"/>
              <a:t> la </a:t>
            </a:r>
            <a:r>
              <a:rPr dirty="0" err="1"/>
              <a:t>soluzione</a:t>
            </a:r>
            <a:r>
              <a:rPr dirty="0"/>
              <a:t>.</a:t>
            </a:r>
          </a:p>
        </p:txBody>
      </p:sp>
      <p:sp>
        <p:nvSpPr>
          <p:cNvPr id="226" name="Rounded Rectangle 7"/>
          <p:cNvSpPr/>
          <p:nvPr/>
        </p:nvSpPr>
        <p:spPr>
          <a:xfrm>
            <a:off x="283921" y="1107309"/>
            <a:ext cx="5441895" cy="5272133"/>
          </a:xfrm>
          <a:prstGeom prst="roundRect">
            <a:avLst>
              <a:gd name="adj" fmla="val 3812"/>
            </a:avLst>
          </a:prstGeom>
          <a:solidFill>
            <a:srgbClr val="FFFFFF"/>
          </a:solidFill>
          <a:ln w="38100" cap="rnd">
            <a:solidFill>
              <a:srgbClr val="2F353D"/>
            </a:solidFill>
          </a:ln>
        </p:spPr>
        <p:txBody>
          <a:bodyPr lIns="45718" tIns="45718" rIns="45718" bIns="45718" anchor="ctr"/>
          <a:lstStyle/>
          <a:p>
            <a:pPr algn="ctr">
              <a:defRPr>
                <a:solidFill>
                  <a:srgbClr val="FFFFFF"/>
                </a:solidFill>
                <a:latin typeface="+mn-lt"/>
                <a:ea typeface="+mn-ea"/>
                <a:cs typeface="+mn-cs"/>
                <a:sym typeface="Century Gothic"/>
              </a:defRPr>
            </a:pPr>
            <a:endParaRPr/>
          </a:p>
        </p:txBody>
      </p:sp>
      <p:pic>
        <p:nvPicPr>
          <p:cNvPr id="227" name="Immagine 3" descr="Immagine 3"/>
          <p:cNvPicPr>
            <a:picLocks noChangeAspect="1"/>
          </p:cNvPicPr>
          <p:nvPr/>
        </p:nvPicPr>
        <p:blipFill>
          <a:blip r:embed="rId3"/>
          <a:stretch>
            <a:fillRect/>
          </a:stretch>
        </p:blipFill>
        <p:spPr>
          <a:xfrm>
            <a:off x="694648" y="1727765"/>
            <a:ext cx="4451373" cy="415551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magine 6" descr="Immagine 6"/>
          <p:cNvPicPr>
            <a:picLocks noChangeAspect="1"/>
          </p:cNvPicPr>
          <p:nvPr/>
        </p:nvPicPr>
        <p:blipFill>
          <a:blip r:embed="rId2"/>
          <a:srcRect r="4" b="3"/>
          <a:stretch>
            <a:fillRect/>
          </a:stretch>
        </p:blipFill>
        <p:spPr>
          <a:xfrm>
            <a:off x="415970" y="239217"/>
            <a:ext cx="3416697" cy="3189685"/>
          </a:xfrm>
          <a:custGeom>
            <a:avLst/>
            <a:gdLst/>
            <a:ahLst/>
            <a:cxnLst>
              <a:cxn ang="0">
                <a:pos x="wd2" y="hd2"/>
              </a:cxn>
              <a:cxn ang="5400000">
                <a:pos x="wd2" y="hd2"/>
              </a:cxn>
              <a:cxn ang="10800000">
                <a:pos x="wd2" y="hd2"/>
              </a:cxn>
              <a:cxn ang="16200000">
                <a:pos x="wd2" y="hd2"/>
              </a:cxn>
            </a:cxnLst>
            <a:rect l="0" t="0" r="r" b="b"/>
            <a:pathLst>
              <a:path w="21600" h="21600" extrusionOk="0">
                <a:moveTo>
                  <a:pt x="710" y="0"/>
                </a:moveTo>
                <a:cubicBezTo>
                  <a:pt x="318" y="0"/>
                  <a:pt x="0" y="341"/>
                  <a:pt x="0" y="761"/>
                </a:cubicBezTo>
                <a:lnTo>
                  <a:pt x="0" y="20842"/>
                </a:lnTo>
                <a:cubicBezTo>
                  <a:pt x="0" y="21262"/>
                  <a:pt x="318" y="21600"/>
                  <a:pt x="710" y="21600"/>
                </a:cubicBezTo>
                <a:lnTo>
                  <a:pt x="20892" y="21600"/>
                </a:lnTo>
                <a:cubicBezTo>
                  <a:pt x="21284" y="21600"/>
                  <a:pt x="21600" y="21262"/>
                  <a:pt x="21600" y="20842"/>
                </a:cubicBezTo>
                <a:lnTo>
                  <a:pt x="21600" y="761"/>
                </a:lnTo>
                <a:cubicBezTo>
                  <a:pt x="21600" y="341"/>
                  <a:pt x="21284" y="0"/>
                  <a:pt x="20892" y="0"/>
                </a:cubicBezTo>
                <a:lnTo>
                  <a:pt x="710" y="0"/>
                </a:lnTo>
                <a:close/>
              </a:path>
            </a:pathLst>
          </a:custGeom>
          <a:ln w="38100">
            <a:solidFill>
              <a:srgbClr val="2F353D"/>
            </a:solidFill>
          </a:ln>
        </p:spPr>
      </p:pic>
      <p:sp>
        <p:nvSpPr>
          <p:cNvPr id="230" name="CasellaDiTesto 4"/>
          <p:cNvSpPr txBox="1"/>
          <p:nvPr/>
        </p:nvSpPr>
        <p:spPr>
          <a:xfrm>
            <a:off x="4187083" y="522316"/>
            <a:ext cx="7754151" cy="3520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90000"/>
              </a:lnSpc>
              <a:spcBef>
                <a:spcPts val="600"/>
              </a:spcBef>
              <a:buClr>
                <a:srgbClr val="FFFFFF"/>
              </a:buClr>
              <a:buSzPct val="100000"/>
              <a:buFont typeface="Arial"/>
              <a:buChar char="•"/>
              <a:defRPr sz="2200"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rPr dirty="0"/>
              <a:t>Nel </a:t>
            </a:r>
            <a:r>
              <a:rPr dirty="0" err="1"/>
              <a:t>caso</a:t>
            </a:r>
            <a:r>
              <a:rPr dirty="0"/>
              <a:t> di </a:t>
            </a:r>
            <a:r>
              <a:rPr dirty="0" err="1"/>
              <a:t>reattivi</a:t>
            </a:r>
            <a:r>
              <a:rPr dirty="0"/>
              <a:t> a </a:t>
            </a:r>
            <a:r>
              <a:rPr dirty="0" err="1"/>
              <a:t>concentrazione</a:t>
            </a:r>
            <a:r>
              <a:rPr dirty="0"/>
              <a:t> 1.0 M e 1.0·10</a:t>
            </a:r>
            <a:r>
              <a:rPr baseline="30000" dirty="0"/>
              <a:t>-1</a:t>
            </a:r>
            <a:r>
              <a:rPr dirty="0"/>
              <a:t> M </a:t>
            </a:r>
            <a:r>
              <a:rPr dirty="0" err="1"/>
              <a:t>si</a:t>
            </a:r>
            <a:r>
              <a:rPr dirty="0"/>
              <a:t> ha </a:t>
            </a:r>
            <a:r>
              <a:rPr dirty="0" err="1"/>
              <a:t>una</a:t>
            </a:r>
            <a:r>
              <a:rPr dirty="0"/>
              <a:t> forte </a:t>
            </a:r>
            <a:r>
              <a:rPr dirty="0" err="1"/>
              <a:t>variazione</a:t>
            </a:r>
            <a:r>
              <a:rPr dirty="0"/>
              <a:t> di pH e di </a:t>
            </a:r>
            <a:r>
              <a:rPr dirty="0" err="1"/>
              <a:t>conseguenza</a:t>
            </a:r>
            <a:r>
              <a:rPr dirty="0"/>
              <a:t> un </a:t>
            </a:r>
            <a:r>
              <a:rPr dirty="0" err="1"/>
              <a:t>errore</a:t>
            </a:r>
            <a:r>
              <a:rPr dirty="0"/>
              <a:t> </a:t>
            </a:r>
            <a:r>
              <a:rPr dirty="0" err="1"/>
              <a:t>nella</a:t>
            </a:r>
            <a:r>
              <a:rPr dirty="0"/>
              <a:t> </a:t>
            </a:r>
            <a:r>
              <a:rPr dirty="0" err="1"/>
              <a:t>determinazione</a:t>
            </a:r>
            <a:r>
              <a:rPr dirty="0"/>
              <a:t> del punto </a:t>
            </a:r>
            <a:r>
              <a:rPr dirty="0" err="1"/>
              <a:t>equivalente</a:t>
            </a:r>
            <a:r>
              <a:rPr dirty="0"/>
              <a:t> quasi </a:t>
            </a:r>
            <a:r>
              <a:rPr dirty="0" err="1"/>
              <a:t>insignificante</a:t>
            </a:r>
            <a:r>
              <a:rPr dirty="0"/>
              <a:t>.</a:t>
            </a:r>
            <a:endParaRPr dirty="0">
              <a:solidFill>
                <a:srgbClr val="FFFFFF"/>
              </a:solidFill>
            </a:endParaRPr>
          </a:p>
          <a:p>
            <a:pPr algn="just">
              <a:lnSpc>
                <a:spcPct val="90000"/>
              </a:lnSpc>
              <a:spcBef>
                <a:spcPts val="600"/>
              </a:spcBef>
              <a:defRPr sz="2200" cap="small">
                <a:solidFill>
                  <a:srgbClr val="FFFFFF"/>
                </a:solidFill>
                <a:effectLst>
                  <a:outerShdw blurRad="50800" dist="12700" dir="13860000" rotWithShape="0">
                    <a:srgbClr val="000000">
                      <a:alpha val="20000"/>
                    </a:srgbClr>
                  </a:outerShdw>
                </a:effectLst>
                <a:latin typeface="+mn-lt"/>
                <a:ea typeface="+mn-ea"/>
                <a:cs typeface="+mn-cs"/>
                <a:sym typeface="Century Gothic"/>
              </a:defRPr>
            </a:pPr>
            <a:br>
              <a:rPr dirty="0"/>
            </a:br>
            <a:r>
              <a:rPr dirty="0">
                <a:gradFill flip="none" rotWithShape="1">
                  <a:gsLst>
                    <a:gs pos="0">
                      <a:srgbClr val="FFFFFF"/>
                    </a:gs>
                    <a:gs pos="100000">
                      <a:srgbClr val="BFBFBF"/>
                    </a:gs>
                  </a:gsLst>
                  <a:lin ang="5580000" scaled="0"/>
                </a:gradFill>
              </a:rPr>
              <a:t>Per </a:t>
            </a:r>
            <a:r>
              <a:rPr dirty="0" err="1">
                <a:gradFill flip="none" rotWithShape="1">
                  <a:gsLst>
                    <a:gs pos="0">
                      <a:srgbClr val="FFFFFF"/>
                    </a:gs>
                    <a:gs pos="100000">
                      <a:srgbClr val="BFBFBF"/>
                    </a:gs>
                  </a:gsLst>
                  <a:lin ang="5580000" scaled="0"/>
                </a:gradFill>
              </a:rPr>
              <a:t>soluzioni</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diluite</a:t>
            </a:r>
            <a:r>
              <a:rPr dirty="0">
                <a:gradFill flip="none" rotWithShape="1">
                  <a:gsLst>
                    <a:gs pos="0">
                      <a:srgbClr val="FFFFFF"/>
                    </a:gs>
                    <a:gs pos="100000">
                      <a:srgbClr val="BFBFBF"/>
                    </a:gs>
                  </a:gsLst>
                  <a:lin ang="5580000" scaled="0"/>
                </a:gradFill>
              </a:rPr>
              <a:t>, per le </a:t>
            </a:r>
            <a:r>
              <a:rPr dirty="0" err="1">
                <a:gradFill flip="none" rotWithShape="1">
                  <a:gsLst>
                    <a:gs pos="0">
                      <a:srgbClr val="FFFFFF"/>
                    </a:gs>
                    <a:gs pos="100000">
                      <a:srgbClr val="BFBFBF"/>
                    </a:gs>
                  </a:gsLst>
                  <a:lin ang="5580000" scaled="0"/>
                </a:gradFill>
              </a:rPr>
              <a:t>quali</a:t>
            </a:r>
            <a:r>
              <a:rPr dirty="0">
                <a:gradFill flip="none" rotWithShape="1">
                  <a:gsLst>
                    <a:gs pos="0">
                      <a:srgbClr val="FFFFFF"/>
                    </a:gs>
                    <a:gs pos="100000">
                      <a:srgbClr val="BFBFBF"/>
                    </a:gs>
                  </a:gsLst>
                  <a:lin ang="5580000" scaled="0"/>
                </a:gradFill>
              </a:rPr>
              <a:t> il </a:t>
            </a:r>
            <a:r>
              <a:rPr dirty="0" err="1">
                <a:gradFill flip="none" rotWithShape="1">
                  <a:gsLst>
                    <a:gs pos="0">
                      <a:srgbClr val="FFFFFF"/>
                    </a:gs>
                    <a:gs pos="100000">
                      <a:srgbClr val="BFBFBF"/>
                    </a:gs>
                  </a:gsLst>
                  <a:lin ang="5580000" scaled="0"/>
                </a:gradFill>
              </a:rPr>
              <a:t>salto</a:t>
            </a:r>
            <a:r>
              <a:rPr dirty="0">
                <a:gradFill flip="none" rotWithShape="1">
                  <a:gsLst>
                    <a:gs pos="0">
                      <a:srgbClr val="FFFFFF"/>
                    </a:gs>
                    <a:gs pos="100000">
                      <a:srgbClr val="BFBFBF"/>
                    </a:gs>
                  </a:gsLst>
                  <a:lin ang="5580000" scaled="0"/>
                </a:gradFill>
              </a:rPr>
              <a:t> di pH </a:t>
            </a:r>
            <a:r>
              <a:rPr dirty="0" err="1">
                <a:gradFill flip="none" rotWithShape="1">
                  <a:gsLst>
                    <a:gs pos="0">
                      <a:srgbClr val="FFFFFF"/>
                    </a:gs>
                    <a:gs pos="100000">
                      <a:srgbClr val="BFBFBF"/>
                    </a:gs>
                  </a:gsLst>
                  <a:lin ang="5580000" scaled="0"/>
                </a:gradFill>
              </a:rPr>
              <a:t>intono</a:t>
            </a:r>
            <a:r>
              <a:rPr dirty="0">
                <a:gradFill flip="none" rotWithShape="1">
                  <a:gsLst>
                    <a:gs pos="0">
                      <a:srgbClr val="FFFFFF"/>
                    </a:gs>
                    <a:gs pos="100000">
                      <a:srgbClr val="BFBFBF"/>
                    </a:gs>
                  </a:gsLst>
                  <a:lin ang="5580000" scaled="0"/>
                </a:gradFill>
              </a:rPr>
              <a:t> al punto </a:t>
            </a:r>
            <a:r>
              <a:rPr dirty="0" err="1">
                <a:gradFill flip="none" rotWithShape="1">
                  <a:gsLst>
                    <a:gs pos="0">
                      <a:srgbClr val="FFFFFF"/>
                    </a:gs>
                    <a:gs pos="100000">
                      <a:srgbClr val="BFBFBF"/>
                    </a:gs>
                  </a:gsLst>
                  <a:lin ang="5580000" scaled="0"/>
                </a:gradFill>
              </a:rPr>
              <a:t>equivalente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si</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riduce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notevolmente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fino</a:t>
            </a:r>
            <a:r>
              <a:rPr dirty="0">
                <a:gradFill flip="none" rotWithShape="1">
                  <a:gsLst>
                    <a:gs pos="0">
                      <a:srgbClr val="FFFFFF"/>
                    </a:gs>
                    <a:gs pos="100000">
                      <a:srgbClr val="BFBFBF"/>
                    </a:gs>
                  </a:gsLst>
                  <a:lin ang="5580000" scaled="0"/>
                </a:gradFill>
              </a:rPr>
              <a:t> a </a:t>
            </a:r>
            <a:r>
              <a:rPr dirty="0" err="1">
                <a:gradFill flip="none" rotWithShape="1">
                  <a:gsLst>
                    <a:gs pos="0">
                      <a:srgbClr val="FFFFFF"/>
                    </a:gs>
                    <a:gs pos="100000">
                      <a:srgbClr val="BFBFBF"/>
                    </a:gs>
                  </a:gsLst>
                  <a:lin ang="5580000" scaled="0"/>
                </a:gradFill>
              </a:rPr>
              <a:t>diventare</a:t>
            </a:r>
            <a:r>
              <a:rPr dirty="0">
                <a:gradFill flip="none" rotWithShape="1">
                  <a:gsLst>
                    <a:gs pos="0">
                      <a:srgbClr val="FFFFFF"/>
                    </a:gs>
                    <a:gs pos="100000">
                      <a:srgbClr val="BFBFBF"/>
                    </a:gs>
                  </a:gsLst>
                  <a:lin ang="5580000" scaled="0"/>
                </a:gradFill>
              </a:rPr>
              <a:t> di circa 2 </a:t>
            </a:r>
            <a:r>
              <a:rPr dirty="0" err="1">
                <a:gradFill flip="none" rotWithShape="1">
                  <a:gsLst>
                    <a:gs pos="0">
                      <a:srgbClr val="FFFFFF"/>
                    </a:gs>
                    <a:gs pos="100000">
                      <a:srgbClr val="BFBFBF"/>
                    </a:gs>
                  </a:gsLst>
                  <a:lin ang="5580000" scaled="0"/>
                </a:gradFill>
              </a:rPr>
              <a:t>unità</a:t>
            </a:r>
            <a:r>
              <a:rPr dirty="0">
                <a:gradFill flip="none" rotWithShape="1">
                  <a:gsLst>
                    <a:gs pos="0">
                      <a:srgbClr val="FFFFFF"/>
                    </a:gs>
                    <a:gs pos="100000">
                      <a:srgbClr val="BFBFBF"/>
                    </a:gs>
                  </a:gsLst>
                  <a:lin ang="5580000" scaled="0"/>
                </a:gradFill>
              </a:rPr>
              <a:t> di pH, </a:t>
            </a:r>
            <a:r>
              <a:rPr dirty="0" err="1">
                <a:gradFill flip="none" rotWithShape="1">
                  <a:gsLst>
                    <a:gs pos="0">
                      <a:srgbClr val="FFFFFF"/>
                    </a:gs>
                    <a:gs pos="100000">
                      <a:srgbClr val="BFBFBF"/>
                    </a:gs>
                  </a:gsLst>
                  <a:lin ang="5580000" scaled="0"/>
                </a:gradFill>
              </a:rPr>
              <a:t>nel</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caso</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delle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soluzioni</a:t>
            </a:r>
            <a:r>
              <a:rPr dirty="0">
                <a:gradFill flip="none" rotWithShape="1">
                  <a:gsLst>
                    <a:gs pos="0">
                      <a:srgbClr val="FFFFFF"/>
                    </a:gs>
                    <a:gs pos="100000">
                      <a:srgbClr val="BFBFBF"/>
                    </a:gs>
                  </a:gsLst>
                  <a:lin ang="5580000" scaled="0"/>
                </a:gradFill>
              </a:rPr>
              <a:t> 1.0·10</a:t>
            </a:r>
            <a:r>
              <a:rPr baseline="30000" dirty="0">
                <a:gradFill flip="none" rotWithShape="1">
                  <a:gsLst>
                    <a:gs pos="0">
                      <a:srgbClr val="FFFFFF"/>
                    </a:gs>
                    <a:gs pos="100000">
                      <a:srgbClr val="BFBFBF"/>
                    </a:gs>
                  </a:gsLst>
                  <a:lin ang="5580000" scaled="0"/>
                </a:gradFill>
              </a:rPr>
              <a:t>-3 </a:t>
            </a:r>
            <a:r>
              <a:rPr dirty="0">
                <a:gradFill flip="none" rotWithShape="1">
                  <a:gsLst>
                    <a:gs pos="0">
                      <a:srgbClr val="FFFFFF"/>
                    </a:gs>
                    <a:gs pos="100000">
                      <a:srgbClr val="BFBFBF"/>
                    </a:gs>
                  </a:gsLst>
                  <a:lin ang="5580000" scaled="0"/>
                </a:gradFill>
              </a:rPr>
              <a:t>M), </a:t>
            </a:r>
            <a:r>
              <a:rPr dirty="0" err="1">
                <a:gradFill flip="none" rotWithShape="1">
                  <a:gsLst>
                    <a:gs pos="0">
                      <a:srgbClr val="FFFFFF"/>
                    </a:gs>
                    <a:gs pos="100000">
                      <a:srgbClr val="BFBFBF"/>
                    </a:gs>
                  </a:gsLst>
                  <a:lin ang="5580000" scaled="0"/>
                </a:gradFill>
              </a:rPr>
              <a:t>l’errore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nella</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determinazione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aumenta</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È</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stimabile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nell’ordine</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dello</a:t>
            </a:r>
            <a:r>
              <a:rPr dirty="0">
                <a:gradFill flip="none" rotWithShape="1">
                  <a:gsLst>
                    <a:gs pos="0">
                      <a:srgbClr val="FFFFFF"/>
                    </a:gs>
                    <a:gs pos="100000">
                      <a:srgbClr val="BFBFBF"/>
                    </a:gs>
                  </a:gsLst>
                  <a:lin ang="5580000" scaled="0"/>
                </a:gradFill>
              </a:rPr>
              <a:t> 0.1% </a:t>
            </a:r>
            <a:r>
              <a:rPr dirty="0" err="1">
                <a:gradFill flip="none" rotWithShape="1">
                  <a:gsLst>
                    <a:gs pos="0">
                      <a:srgbClr val="FFFFFF"/>
                    </a:gs>
                    <a:gs pos="100000">
                      <a:srgbClr val="BFBFBF"/>
                    </a:gs>
                  </a:gsLst>
                  <a:lin ang="5580000" scaled="0"/>
                </a:gradFill>
              </a:rPr>
              <a:t>nel</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caso</a:t>
            </a:r>
            <a:r>
              <a:rPr dirty="0">
                <a:gradFill flip="none" rotWithShape="1">
                  <a:gsLst>
                    <a:gs pos="0">
                      <a:srgbClr val="FFFFFF"/>
                    </a:gs>
                    <a:gs pos="100000">
                      <a:srgbClr val="BFBFBF"/>
                    </a:gs>
                  </a:gsLst>
                  <a:lin ang="5580000" scaled="0"/>
                </a:gradFill>
              </a:rPr>
              <a:t> di </a:t>
            </a:r>
            <a:r>
              <a:rPr dirty="0" err="1">
                <a:gradFill flip="none" rotWithShape="1">
                  <a:gsLst>
                    <a:gs pos="0">
                      <a:srgbClr val="FFFFFF"/>
                    </a:gs>
                    <a:gs pos="100000">
                      <a:srgbClr val="BFBFBF"/>
                    </a:gs>
                  </a:gsLst>
                  <a:lin ang="5580000" scaled="0"/>
                </a:gradFill>
              </a:rPr>
              <a:t>soluzioni</a:t>
            </a:r>
            <a:r>
              <a:rPr dirty="0">
                <a:gradFill flip="none" rotWithShape="1">
                  <a:gsLst>
                    <a:gs pos="0">
                      <a:srgbClr val="FFFFFF"/>
                    </a:gs>
                    <a:gs pos="100000">
                      <a:srgbClr val="BFBFBF"/>
                    </a:gs>
                  </a:gsLst>
                  <a:lin ang="5580000" scaled="0"/>
                </a:gradFill>
              </a:rPr>
              <a:t> 1.0·10</a:t>
            </a:r>
            <a:r>
              <a:rPr baseline="30000" dirty="0">
                <a:gradFill flip="none" rotWithShape="1">
                  <a:gsLst>
                    <a:gs pos="0">
                      <a:srgbClr val="FFFFFF"/>
                    </a:gs>
                    <a:gs pos="100000">
                      <a:srgbClr val="BFBFBF"/>
                    </a:gs>
                  </a:gsLst>
                  <a:lin ang="5580000" scaled="0"/>
                </a:gradFill>
              </a:rPr>
              <a:t>-2</a:t>
            </a:r>
            <a:r>
              <a:rPr dirty="0">
                <a:gradFill flip="none" rotWithShape="1">
                  <a:gsLst>
                    <a:gs pos="0">
                      <a:srgbClr val="FFFFFF"/>
                    </a:gs>
                    <a:gs pos="100000">
                      <a:srgbClr val="BFBFBF"/>
                    </a:gs>
                  </a:gsLst>
                  <a:lin ang="5580000" scaled="0"/>
                </a:gradFill>
              </a:rPr>
              <a:t> M, e del 1% </a:t>
            </a:r>
            <a:r>
              <a:rPr dirty="0" err="1">
                <a:gradFill flip="none" rotWithShape="1">
                  <a:gsLst>
                    <a:gs pos="0">
                      <a:srgbClr val="FFFFFF"/>
                    </a:gs>
                    <a:gs pos="100000">
                      <a:srgbClr val="BFBFBF"/>
                    </a:gs>
                  </a:gsLst>
                  <a:lin ang="5580000" scaled="0"/>
                </a:gradFill>
              </a:rPr>
              <a:t>nel</a:t>
            </a:r>
            <a:r>
              <a:rPr dirty="0">
                <a:gradFill flip="none" rotWithShape="1">
                  <a:gsLst>
                    <a:gs pos="0">
                      <a:srgbClr val="FFFFFF"/>
                    </a:gs>
                    <a:gs pos="100000">
                      <a:srgbClr val="BFBFBF"/>
                    </a:gs>
                  </a:gsLst>
                  <a:lin ang="5580000" scaled="0"/>
                </a:gradFill>
              </a:rPr>
              <a:t> </a:t>
            </a:r>
            <a:r>
              <a:rPr dirty="0" err="1">
                <a:gradFill flip="none" rotWithShape="1">
                  <a:gsLst>
                    <a:gs pos="0">
                      <a:srgbClr val="FFFFFF"/>
                    </a:gs>
                    <a:gs pos="100000">
                      <a:srgbClr val="BFBFBF"/>
                    </a:gs>
                  </a:gsLst>
                  <a:lin ang="5580000" scaled="0"/>
                </a:gradFill>
              </a:rPr>
              <a:t>caso</a:t>
            </a:r>
            <a:r>
              <a:rPr dirty="0">
                <a:gradFill flip="none" rotWithShape="1">
                  <a:gsLst>
                    <a:gs pos="0">
                      <a:srgbClr val="FFFFFF"/>
                    </a:gs>
                    <a:gs pos="100000">
                      <a:srgbClr val="BFBFBF"/>
                    </a:gs>
                  </a:gsLst>
                  <a:lin ang="5580000" scaled="0"/>
                </a:gradFill>
              </a:rPr>
              <a:t> di </a:t>
            </a:r>
            <a:r>
              <a:rPr dirty="0" err="1">
                <a:gradFill flip="none" rotWithShape="1">
                  <a:gsLst>
                    <a:gs pos="0">
                      <a:srgbClr val="FFFFFF"/>
                    </a:gs>
                    <a:gs pos="100000">
                      <a:srgbClr val="BFBFBF"/>
                    </a:gs>
                  </a:gsLst>
                  <a:lin ang="5580000" scaled="0"/>
                </a:gradFill>
              </a:rPr>
              <a:t>soluzioni</a:t>
            </a:r>
            <a:r>
              <a:rPr dirty="0">
                <a:gradFill flip="none" rotWithShape="1">
                  <a:gsLst>
                    <a:gs pos="0">
                      <a:srgbClr val="FFFFFF"/>
                    </a:gs>
                    <a:gs pos="100000">
                      <a:srgbClr val="BFBFBF"/>
                    </a:gs>
                  </a:gsLst>
                  <a:lin ang="5580000" scaled="0"/>
                </a:gradFill>
              </a:rPr>
              <a:t> 1.0·10</a:t>
            </a:r>
            <a:r>
              <a:rPr baseline="30000" dirty="0">
                <a:gradFill flip="none" rotWithShape="1">
                  <a:gsLst>
                    <a:gs pos="0">
                      <a:srgbClr val="FFFFFF"/>
                    </a:gs>
                    <a:gs pos="100000">
                      <a:srgbClr val="BFBFBF"/>
                    </a:gs>
                  </a:gsLst>
                  <a:lin ang="5580000" scaled="0"/>
                </a:gradFill>
              </a:rPr>
              <a:t>-3</a:t>
            </a:r>
            <a:r>
              <a:rPr dirty="0">
                <a:gradFill flip="none" rotWithShape="1">
                  <a:gsLst>
                    <a:gs pos="0">
                      <a:srgbClr val="FFFFFF"/>
                    </a:gs>
                    <a:gs pos="100000">
                      <a:srgbClr val="BFBFBF"/>
                    </a:gs>
                  </a:gsLst>
                  <a:lin ang="5580000" scaled="0"/>
                </a:gradFill>
              </a:rPr>
              <a:t> M</a:t>
            </a:r>
          </a:p>
        </p:txBody>
      </p:sp>
      <p:sp>
        <p:nvSpPr>
          <p:cNvPr id="231" name="CasellaDiTesto 8"/>
          <p:cNvSpPr txBox="1"/>
          <p:nvPr/>
        </p:nvSpPr>
        <p:spPr>
          <a:xfrm>
            <a:off x="708327" y="5225311"/>
            <a:ext cx="10987377" cy="729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90000"/>
              </a:lnSpc>
              <a:spcBef>
                <a:spcPts val="600"/>
              </a:spcBef>
              <a:buClr>
                <a:srgbClr val="FFFFFF"/>
              </a:buClr>
              <a:buSzPct val="100000"/>
              <a:buFont typeface="Arial"/>
              <a:buChar char="•"/>
              <a:defRPr sz="2300"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rPr b="1" dirty="0"/>
              <a:t>In </a:t>
            </a:r>
            <a:r>
              <a:rPr b="1" dirty="0" err="1"/>
              <a:t>generale</a:t>
            </a:r>
            <a:r>
              <a:rPr b="1" dirty="0"/>
              <a:t>, non </a:t>
            </a:r>
            <a:r>
              <a:rPr b="1" dirty="0" err="1"/>
              <a:t>è</a:t>
            </a:r>
            <a:r>
              <a:rPr b="1" dirty="0"/>
              <a:t> </a:t>
            </a:r>
            <a:r>
              <a:rPr b="1" dirty="0" err="1"/>
              <a:t>possibile</a:t>
            </a:r>
            <a:r>
              <a:rPr b="1" dirty="0"/>
              <a:t> </a:t>
            </a:r>
            <a:r>
              <a:rPr b="1" dirty="0" err="1"/>
              <a:t>eseguire</a:t>
            </a:r>
            <a:r>
              <a:rPr b="1" dirty="0"/>
              <a:t> </a:t>
            </a:r>
            <a:r>
              <a:rPr b="1" dirty="0" err="1"/>
              <a:t>titolazioni</a:t>
            </a:r>
            <a:r>
              <a:rPr b="1" dirty="0"/>
              <a:t> </a:t>
            </a:r>
            <a:r>
              <a:rPr b="1" dirty="0" err="1"/>
              <a:t>acido</a:t>
            </a:r>
            <a:r>
              <a:rPr b="1" dirty="0"/>
              <a:t> forte- base forte con </a:t>
            </a:r>
            <a:r>
              <a:rPr b="1" dirty="0" err="1"/>
              <a:t>reattivi</a:t>
            </a:r>
            <a:r>
              <a:rPr b="1" dirty="0"/>
              <a:t> di </a:t>
            </a:r>
            <a:r>
              <a:rPr b="1" dirty="0" err="1"/>
              <a:t>concentrazione</a:t>
            </a:r>
            <a:r>
              <a:rPr b="1" dirty="0"/>
              <a:t> </a:t>
            </a:r>
            <a:r>
              <a:rPr b="1" dirty="0" err="1"/>
              <a:t>inferiore</a:t>
            </a:r>
            <a:r>
              <a:rPr b="1" dirty="0"/>
              <a:t> a 1.0·10</a:t>
            </a:r>
            <a:r>
              <a:rPr b="1" baseline="30000" dirty="0"/>
              <a:t>-3</a:t>
            </a:r>
            <a:r>
              <a:rPr b="1" dirty="0"/>
              <a:t> 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asellaDiTesto 3"/>
          <p:cNvSpPr txBox="1"/>
          <p:nvPr/>
        </p:nvSpPr>
        <p:spPr>
          <a:xfrm>
            <a:off x="188240" y="49428"/>
            <a:ext cx="11593093" cy="6687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50000"/>
              </a:lnSpc>
              <a:defRPr b="1">
                <a:solidFill>
                  <a:srgbClr val="FFFFFF"/>
                </a:solidFill>
                <a:latin typeface="+mn-lt"/>
                <a:ea typeface="+mn-ea"/>
                <a:cs typeface="+mn-cs"/>
                <a:sym typeface="Century Gothic"/>
              </a:defRPr>
            </a:pPr>
            <a:r>
              <a:rPr dirty="0"/>
              <a:t>SCELTA DELL’INDICATORE</a:t>
            </a:r>
          </a:p>
          <a:p>
            <a:pPr algn="just">
              <a:lnSpc>
                <a:spcPct val="150000"/>
              </a:lnSpc>
              <a:defRPr>
                <a:solidFill>
                  <a:srgbClr val="FFFFFF"/>
                </a:solidFill>
                <a:latin typeface="+mn-lt"/>
                <a:ea typeface="+mn-ea"/>
                <a:cs typeface="+mn-cs"/>
                <a:sym typeface="Century Gothic"/>
              </a:defRPr>
            </a:pPr>
            <a:br>
              <a:rPr b="1" dirty="0"/>
            </a:br>
            <a:r>
              <a:rPr dirty="0"/>
              <a:t>La </a:t>
            </a:r>
            <a:r>
              <a:rPr dirty="0" err="1"/>
              <a:t>scelta</a:t>
            </a:r>
            <a:r>
              <a:rPr dirty="0"/>
              <a:t> </a:t>
            </a:r>
            <a:r>
              <a:rPr dirty="0" err="1"/>
              <a:t>dell’indicatore</a:t>
            </a:r>
            <a:r>
              <a:rPr dirty="0"/>
              <a:t> </a:t>
            </a:r>
            <a:r>
              <a:rPr dirty="0" err="1"/>
              <a:t>dovrebbe</a:t>
            </a:r>
            <a:r>
              <a:rPr dirty="0"/>
              <a:t> </a:t>
            </a:r>
            <a:r>
              <a:rPr dirty="0" err="1"/>
              <a:t>essere</a:t>
            </a:r>
            <a:r>
              <a:rPr dirty="0"/>
              <a:t> </a:t>
            </a:r>
            <a:r>
              <a:rPr dirty="0" err="1"/>
              <a:t>fatta</a:t>
            </a:r>
            <a:r>
              <a:rPr dirty="0"/>
              <a:t> in modo tale </a:t>
            </a:r>
            <a:r>
              <a:rPr dirty="0" err="1"/>
              <a:t>che</a:t>
            </a:r>
            <a:r>
              <a:rPr dirty="0"/>
              <a:t> il </a:t>
            </a:r>
            <a:r>
              <a:rPr dirty="0" err="1"/>
              <a:t>viraggio</a:t>
            </a:r>
            <a:r>
              <a:rPr dirty="0"/>
              <a:t> </a:t>
            </a:r>
            <a:r>
              <a:rPr dirty="0" err="1"/>
              <a:t>avvenga</a:t>
            </a:r>
            <a:r>
              <a:rPr dirty="0"/>
              <a:t> </a:t>
            </a:r>
            <a:r>
              <a:rPr dirty="0" err="1"/>
              <a:t>esattamente</a:t>
            </a:r>
            <a:r>
              <a:rPr dirty="0"/>
              <a:t> al pH </a:t>
            </a:r>
            <a:r>
              <a:rPr dirty="0" err="1"/>
              <a:t>corrispondente</a:t>
            </a:r>
            <a:r>
              <a:rPr dirty="0"/>
              <a:t> al punto </a:t>
            </a:r>
            <a:r>
              <a:rPr dirty="0" err="1"/>
              <a:t>equivalente</a:t>
            </a:r>
            <a:r>
              <a:rPr dirty="0"/>
              <a:t>.</a:t>
            </a:r>
            <a:endParaRPr lang="it-IT" dirty="0"/>
          </a:p>
          <a:p>
            <a:pPr algn="just">
              <a:lnSpc>
                <a:spcPct val="150000"/>
              </a:lnSpc>
              <a:defRPr>
                <a:solidFill>
                  <a:srgbClr val="FFFFFF"/>
                </a:solidFill>
                <a:latin typeface="+mn-lt"/>
                <a:ea typeface="+mn-ea"/>
                <a:cs typeface="+mn-cs"/>
                <a:sym typeface="Century Gothic"/>
              </a:defRPr>
            </a:pPr>
            <a:br>
              <a:rPr dirty="0"/>
            </a:br>
            <a:endParaRPr lang="it-IT" dirty="0"/>
          </a:p>
          <a:p>
            <a:pPr algn="just">
              <a:lnSpc>
                <a:spcPct val="150000"/>
              </a:lnSpc>
              <a:defRPr>
                <a:solidFill>
                  <a:srgbClr val="FFFFFF"/>
                </a:solidFill>
                <a:latin typeface="+mn-lt"/>
                <a:ea typeface="+mn-ea"/>
                <a:cs typeface="+mn-cs"/>
                <a:sym typeface="Century Gothic"/>
              </a:defRPr>
            </a:pPr>
            <a:r>
              <a:rPr dirty="0" err="1"/>
              <a:t>Ciò</a:t>
            </a:r>
            <a:r>
              <a:rPr dirty="0"/>
              <a:t> non </a:t>
            </a:r>
            <a:r>
              <a:rPr dirty="0" err="1"/>
              <a:t>è</a:t>
            </a:r>
            <a:r>
              <a:rPr dirty="0"/>
              <a:t> sempre </a:t>
            </a:r>
            <a:r>
              <a:rPr dirty="0" err="1"/>
              <a:t>possibile</a:t>
            </a:r>
            <a:r>
              <a:rPr dirty="0"/>
              <a:t>: </a:t>
            </a:r>
            <a:r>
              <a:rPr dirty="0" err="1"/>
              <a:t>si</a:t>
            </a:r>
            <a:r>
              <a:rPr dirty="0"/>
              <a:t> </a:t>
            </a:r>
            <a:r>
              <a:rPr dirty="0" err="1"/>
              <a:t>sceglie</a:t>
            </a:r>
            <a:r>
              <a:rPr dirty="0"/>
              <a:t> un </a:t>
            </a:r>
            <a:r>
              <a:rPr dirty="0" err="1"/>
              <a:t>indicatore</a:t>
            </a:r>
            <a:r>
              <a:rPr dirty="0"/>
              <a:t> </a:t>
            </a:r>
            <a:r>
              <a:rPr dirty="0" err="1"/>
              <a:t>che</a:t>
            </a:r>
            <a:r>
              <a:rPr dirty="0"/>
              <a:t> </a:t>
            </a:r>
            <a:r>
              <a:rPr dirty="0" err="1"/>
              <a:t>abbia</a:t>
            </a:r>
            <a:r>
              <a:rPr dirty="0"/>
              <a:t> un </a:t>
            </a:r>
            <a:r>
              <a:rPr dirty="0" err="1"/>
              <a:t>pK</a:t>
            </a:r>
            <a:r>
              <a:rPr baseline="-25000" dirty="0" err="1"/>
              <a:t>In</a:t>
            </a:r>
            <a:r>
              <a:rPr dirty="0"/>
              <a:t> </a:t>
            </a:r>
            <a:r>
              <a:rPr dirty="0" err="1"/>
              <a:t>quanto</a:t>
            </a:r>
            <a:r>
              <a:rPr dirty="0"/>
              <a:t> </a:t>
            </a:r>
            <a:r>
              <a:rPr dirty="0" err="1"/>
              <a:t>più</a:t>
            </a:r>
            <a:r>
              <a:rPr dirty="0"/>
              <a:t> </a:t>
            </a:r>
            <a:r>
              <a:rPr dirty="0" err="1"/>
              <a:t>vicino</a:t>
            </a:r>
            <a:r>
              <a:rPr dirty="0"/>
              <a:t> </a:t>
            </a:r>
            <a:r>
              <a:rPr dirty="0" err="1"/>
              <a:t>è</a:t>
            </a:r>
            <a:r>
              <a:rPr dirty="0"/>
              <a:t> </a:t>
            </a:r>
            <a:r>
              <a:rPr dirty="0" err="1"/>
              <a:t>possibile</a:t>
            </a:r>
            <a:r>
              <a:rPr dirty="0"/>
              <a:t> al pH </a:t>
            </a:r>
            <a:r>
              <a:rPr dirty="0" err="1"/>
              <a:t>della</a:t>
            </a:r>
            <a:r>
              <a:rPr dirty="0"/>
              <a:t> </a:t>
            </a:r>
            <a:r>
              <a:rPr dirty="0" err="1"/>
              <a:t>soluzione</a:t>
            </a:r>
            <a:r>
              <a:rPr dirty="0"/>
              <a:t> al punto </a:t>
            </a:r>
            <a:r>
              <a:rPr dirty="0" err="1"/>
              <a:t>equivalente</a:t>
            </a:r>
            <a:r>
              <a:rPr dirty="0"/>
              <a:t>.</a:t>
            </a:r>
          </a:p>
          <a:p>
            <a:pPr algn="just">
              <a:lnSpc>
                <a:spcPct val="150000"/>
              </a:lnSpc>
              <a:defRPr>
                <a:solidFill>
                  <a:srgbClr val="FFFFFF"/>
                </a:solidFill>
                <a:latin typeface="+mn-lt"/>
                <a:ea typeface="+mn-ea"/>
                <a:cs typeface="+mn-cs"/>
                <a:sym typeface="Century Gothic"/>
              </a:defRPr>
            </a:pPr>
            <a:endParaRPr dirty="0"/>
          </a:p>
          <a:p>
            <a:pPr algn="just">
              <a:lnSpc>
                <a:spcPct val="150000"/>
              </a:lnSpc>
              <a:defRPr>
                <a:solidFill>
                  <a:srgbClr val="FFFFFF"/>
                </a:solidFill>
                <a:latin typeface="+mn-lt"/>
                <a:ea typeface="+mn-ea"/>
                <a:cs typeface="+mn-cs"/>
                <a:sym typeface="Century Gothic"/>
              </a:defRPr>
            </a:pPr>
            <a:r>
              <a:rPr dirty="0"/>
              <a:t>In </a:t>
            </a:r>
            <a:r>
              <a:rPr dirty="0" err="1"/>
              <a:t>generale</a:t>
            </a:r>
            <a:r>
              <a:rPr dirty="0"/>
              <a:t>:</a:t>
            </a:r>
          </a:p>
          <a:p>
            <a:pPr algn="just">
              <a:lnSpc>
                <a:spcPct val="150000"/>
              </a:lnSpc>
              <a:defRPr>
                <a:solidFill>
                  <a:srgbClr val="FFFFFF"/>
                </a:solidFill>
                <a:latin typeface="+mn-lt"/>
                <a:ea typeface="+mn-ea"/>
                <a:cs typeface="+mn-cs"/>
                <a:sym typeface="Century Gothic"/>
              </a:defRPr>
            </a:pPr>
            <a:endParaRPr dirty="0"/>
          </a:p>
          <a:p>
            <a:pPr algn="just">
              <a:lnSpc>
                <a:spcPct val="150000"/>
              </a:lnSpc>
              <a:defRPr b="1">
                <a:solidFill>
                  <a:srgbClr val="FFFFFF"/>
                </a:solidFill>
                <a:latin typeface="+mn-lt"/>
                <a:ea typeface="+mn-ea"/>
                <a:cs typeface="+mn-cs"/>
                <a:sym typeface="Century Gothic"/>
              </a:defRPr>
            </a:pPr>
            <a:r>
              <a:rPr dirty="0"/>
              <a:t>in </a:t>
            </a:r>
            <a:r>
              <a:rPr dirty="0" err="1"/>
              <a:t>una</a:t>
            </a:r>
            <a:r>
              <a:rPr dirty="0"/>
              <a:t> </a:t>
            </a:r>
            <a:r>
              <a:rPr dirty="0" err="1"/>
              <a:t>titolazione</a:t>
            </a:r>
            <a:r>
              <a:rPr dirty="0"/>
              <a:t> </a:t>
            </a:r>
            <a:r>
              <a:rPr dirty="0" err="1"/>
              <a:t>acido</a:t>
            </a:r>
            <a:r>
              <a:rPr dirty="0"/>
              <a:t>-base, </a:t>
            </a:r>
            <a:r>
              <a:rPr dirty="0" err="1"/>
              <a:t>l’indicatore</a:t>
            </a:r>
            <a:r>
              <a:rPr dirty="0"/>
              <a:t> </a:t>
            </a:r>
            <a:r>
              <a:rPr dirty="0" err="1"/>
              <a:t>scelto</a:t>
            </a:r>
            <a:r>
              <a:rPr dirty="0"/>
              <a:t> </a:t>
            </a:r>
            <a:r>
              <a:rPr dirty="0" err="1"/>
              <a:t>deve</a:t>
            </a:r>
            <a:r>
              <a:rPr dirty="0"/>
              <a:t> </a:t>
            </a:r>
            <a:r>
              <a:rPr dirty="0" err="1"/>
              <a:t>avere</a:t>
            </a:r>
            <a:r>
              <a:rPr dirty="0"/>
              <a:t> un intervallo di </a:t>
            </a:r>
            <a:r>
              <a:rPr dirty="0" err="1"/>
              <a:t>viraggio</a:t>
            </a:r>
            <a:r>
              <a:rPr dirty="0"/>
              <a:t> </a:t>
            </a:r>
            <a:r>
              <a:rPr dirty="0" err="1"/>
              <a:t>compreso</a:t>
            </a:r>
            <a:r>
              <a:rPr dirty="0"/>
              <a:t> </a:t>
            </a:r>
            <a:r>
              <a:rPr dirty="0" err="1"/>
              <a:t>nella</a:t>
            </a:r>
            <a:r>
              <a:rPr dirty="0"/>
              <a:t> </a:t>
            </a:r>
            <a:r>
              <a:rPr dirty="0" err="1"/>
              <a:t>variazione</a:t>
            </a:r>
            <a:r>
              <a:rPr dirty="0"/>
              <a:t> di pH </a:t>
            </a:r>
            <a:r>
              <a:rPr dirty="0" err="1"/>
              <a:t>che</a:t>
            </a:r>
            <a:r>
              <a:rPr dirty="0"/>
              <a:t> </a:t>
            </a:r>
            <a:r>
              <a:rPr dirty="0" err="1"/>
              <a:t>si</a:t>
            </a:r>
            <a:r>
              <a:rPr dirty="0"/>
              <a:t> </a:t>
            </a:r>
            <a:r>
              <a:rPr dirty="0" err="1"/>
              <a:t>osserva</a:t>
            </a:r>
            <a:r>
              <a:rPr dirty="0"/>
              <a:t> in </a:t>
            </a:r>
            <a:r>
              <a:rPr dirty="0" err="1"/>
              <a:t>corrispondenza</a:t>
            </a:r>
            <a:r>
              <a:rPr dirty="0"/>
              <a:t> del punto </a:t>
            </a:r>
            <a:r>
              <a:rPr dirty="0" err="1"/>
              <a:t>equivalente</a:t>
            </a:r>
            <a:r>
              <a:rPr dirty="0"/>
              <a:t>.</a:t>
            </a:r>
          </a:p>
          <a:p>
            <a:pPr algn="just">
              <a:lnSpc>
                <a:spcPct val="150000"/>
              </a:lnSpc>
              <a:defRPr>
                <a:solidFill>
                  <a:srgbClr val="FFFFFF"/>
                </a:solidFill>
                <a:latin typeface="+mn-lt"/>
                <a:ea typeface="+mn-ea"/>
                <a:cs typeface="+mn-cs"/>
                <a:sym typeface="Century Gothic"/>
              </a:defRPr>
            </a:pPr>
            <a:br>
              <a:rPr b="1" dirty="0"/>
            </a:br>
            <a:r>
              <a:rPr dirty="0"/>
              <a:t>In </a:t>
            </a:r>
            <a:r>
              <a:rPr dirty="0" err="1"/>
              <a:t>tal</a:t>
            </a:r>
            <a:r>
              <a:rPr dirty="0"/>
              <a:t> modo, in </a:t>
            </a:r>
            <a:r>
              <a:rPr dirty="0" err="1"/>
              <a:t>prossimità</a:t>
            </a:r>
            <a:r>
              <a:rPr dirty="0"/>
              <a:t> del punto </a:t>
            </a:r>
            <a:r>
              <a:rPr dirty="0" err="1"/>
              <a:t>equivalente</a:t>
            </a:r>
            <a:r>
              <a:rPr dirty="0"/>
              <a:t>, </a:t>
            </a:r>
            <a:r>
              <a:rPr dirty="0" err="1"/>
              <a:t>si</a:t>
            </a:r>
            <a:r>
              <a:rPr dirty="0"/>
              <a:t> </a:t>
            </a:r>
            <a:r>
              <a:rPr dirty="0" err="1"/>
              <a:t>osserverà</a:t>
            </a:r>
            <a:r>
              <a:rPr dirty="0"/>
              <a:t> </a:t>
            </a:r>
            <a:r>
              <a:rPr dirty="0" err="1"/>
              <a:t>una</a:t>
            </a:r>
            <a:r>
              <a:rPr dirty="0"/>
              <a:t> </a:t>
            </a:r>
            <a:r>
              <a:rPr dirty="0" err="1"/>
              <a:t>brusca</a:t>
            </a:r>
            <a:r>
              <a:rPr dirty="0"/>
              <a:t> </a:t>
            </a:r>
            <a:r>
              <a:rPr dirty="0" err="1"/>
              <a:t>variazione</a:t>
            </a:r>
            <a:r>
              <a:rPr dirty="0"/>
              <a:t> di </a:t>
            </a:r>
            <a:r>
              <a:rPr dirty="0" err="1"/>
              <a:t>colore</a:t>
            </a:r>
            <a:r>
              <a:rPr dirty="0"/>
              <a:t> </a:t>
            </a:r>
            <a:r>
              <a:rPr dirty="0" err="1"/>
              <a:t>della</a:t>
            </a:r>
            <a:r>
              <a:rPr dirty="0"/>
              <a:t> </a:t>
            </a:r>
            <a:r>
              <a:rPr dirty="0" err="1"/>
              <a:t>soluzione</a:t>
            </a:r>
            <a:r>
              <a:rPr dirty="0"/>
              <a:t>, </a:t>
            </a:r>
            <a:r>
              <a:rPr dirty="0" err="1"/>
              <a:t>dovuta</a:t>
            </a:r>
            <a:r>
              <a:rPr dirty="0"/>
              <a:t> al </a:t>
            </a:r>
            <a:r>
              <a:rPr dirty="0" err="1"/>
              <a:t>viraggio</a:t>
            </a:r>
            <a:r>
              <a:rPr dirty="0"/>
              <a:t> </a:t>
            </a:r>
            <a:r>
              <a:rPr dirty="0" err="1"/>
              <a:t>dell’indicatore</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asellaDiTesto 3"/>
          <p:cNvSpPr txBox="1"/>
          <p:nvPr/>
        </p:nvSpPr>
        <p:spPr>
          <a:xfrm>
            <a:off x="268034" y="627181"/>
            <a:ext cx="8358307" cy="5738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defRPr sz="1900">
                <a:solidFill>
                  <a:srgbClr val="FFFFFF"/>
                </a:solidFill>
                <a:latin typeface="+mn-lt"/>
                <a:ea typeface="+mn-ea"/>
                <a:cs typeface="+mn-cs"/>
                <a:sym typeface="Century Gothic"/>
              </a:defRPr>
            </a:pPr>
            <a:r>
              <a:rPr dirty="0"/>
              <a:t>Il </a:t>
            </a:r>
            <a:r>
              <a:rPr dirty="0" err="1"/>
              <a:t>lavoro</a:t>
            </a:r>
            <a:r>
              <a:rPr dirty="0"/>
              <a:t> di </a:t>
            </a:r>
            <a:r>
              <a:rPr dirty="0" err="1"/>
              <a:t>laboratorio</a:t>
            </a:r>
            <a:r>
              <a:rPr dirty="0"/>
              <a:t> </a:t>
            </a:r>
            <a:r>
              <a:rPr dirty="0" err="1"/>
              <a:t>comporta</a:t>
            </a:r>
            <a:r>
              <a:rPr dirty="0"/>
              <a:t> molto </a:t>
            </a:r>
            <a:r>
              <a:rPr dirty="0" err="1"/>
              <a:t>spesso</a:t>
            </a:r>
            <a:r>
              <a:rPr dirty="0"/>
              <a:t> la </a:t>
            </a:r>
            <a:r>
              <a:rPr dirty="0" err="1"/>
              <a:t>necessità</a:t>
            </a:r>
            <a:r>
              <a:rPr dirty="0"/>
              <a:t> di </a:t>
            </a:r>
            <a:r>
              <a:rPr dirty="0" err="1"/>
              <a:t>determinare</a:t>
            </a:r>
            <a:r>
              <a:rPr dirty="0"/>
              <a:t> la </a:t>
            </a:r>
            <a:r>
              <a:rPr dirty="0" err="1"/>
              <a:t>quantità</a:t>
            </a:r>
            <a:r>
              <a:rPr dirty="0"/>
              <a:t> di uno o </a:t>
            </a:r>
            <a:r>
              <a:rPr dirty="0" err="1"/>
              <a:t>più</a:t>
            </a:r>
            <a:r>
              <a:rPr dirty="0"/>
              <a:t> </a:t>
            </a:r>
            <a:r>
              <a:rPr dirty="0" err="1"/>
              <a:t>composti</a:t>
            </a:r>
            <a:r>
              <a:rPr dirty="0"/>
              <a:t> </a:t>
            </a:r>
            <a:r>
              <a:rPr dirty="0" err="1"/>
              <a:t>presenti</a:t>
            </a:r>
            <a:r>
              <a:rPr dirty="0"/>
              <a:t> in un </a:t>
            </a:r>
            <a:r>
              <a:rPr dirty="0" err="1"/>
              <a:t>campione</a:t>
            </a:r>
            <a:r>
              <a:rPr dirty="0"/>
              <a:t>. </a:t>
            </a:r>
            <a:r>
              <a:rPr b="1" dirty="0" err="1"/>
              <a:t>Analisi</a:t>
            </a:r>
            <a:r>
              <a:rPr b="1" dirty="0"/>
              <a:t> </a:t>
            </a:r>
            <a:r>
              <a:rPr b="1" dirty="0" err="1"/>
              <a:t>quantitativa</a:t>
            </a:r>
            <a:r>
              <a:rPr b="1" dirty="0"/>
              <a:t> di un </a:t>
            </a:r>
            <a:r>
              <a:rPr b="1" dirty="0" err="1"/>
              <a:t>campione</a:t>
            </a:r>
            <a:r>
              <a:rPr dirty="0"/>
              <a:t>.</a:t>
            </a:r>
          </a:p>
          <a:p>
            <a:pPr algn="just">
              <a:lnSpc>
                <a:spcPct val="150000"/>
              </a:lnSpc>
              <a:defRPr sz="1900">
                <a:solidFill>
                  <a:srgbClr val="FFFFFF"/>
                </a:solidFill>
                <a:latin typeface="+mn-lt"/>
                <a:ea typeface="+mn-ea"/>
                <a:cs typeface="+mn-cs"/>
                <a:sym typeface="Century Gothic"/>
              </a:defRPr>
            </a:pPr>
            <a:endParaRPr dirty="0"/>
          </a:p>
          <a:p>
            <a:pPr algn="just">
              <a:lnSpc>
                <a:spcPct val="150000"/>
              </a:lnSpc>
              <a:defRPr sz="1900">
                <a:solidFill>
                  <a:srgbClr val="FFFFFF"/>
                </a:solidFill>
                <a:latin typeface="+mn-lt"/>
                <a:ea typeface="+mn-ea"/>
                <a:cs typeface="+mn-cs"/>
                <a:sym typeface="Century Gothic"/>
              </a:defRPr>
            </a:pPr>
            <a:r>
              <a:rPr dirty="0"/>
              <a:t>Una </a:t>
            </a:r>
            <a:r>
              <a:rPr dirty="0" err="1"/>
              <a:t>delle</a:t>
            </a:r>
            <a:r>
              <a:rPr dirty="0"/>
              <a:t> </a:t>
            </a:r>
            <a:r>
              <a:rPr dirty="0" err="1"/>
              <a:t>tecniche</a:t>
            </a:r>
            <a:r>
              <a:rPr dirty="0"/>
              <a:t> </a:t>
            </a:r>
            <a:r>
              <a:rPr dirty="0" err="1"/>
              <a:t>chimiche</a:t>
            </a:r>
            <a:r>
              <a:rPr dirty="0"/>
              <a:t> di </a:t>
            </a:r>
            <a:r>
              <a:rPr dirty="0" err="1"/>
              <a:t>impiego</a:t>
            </a:r>
            <a:r>
              <a:rPr dirty="0"/>
              <a:t> </a:t>
            </a:r>
            <a:r>
              <a:rPr dirty="0" err="1"/>
              <a:t>universale</a:t>
            </a:r>
            <a:r>
              <a:rPr dirty="0"/>
              <a:t> per la </a:t>
            </a:r>
            <a:r>
              <a:rPr dirty="0" err="1"/>
              <a:t>determinazione</a:t>
            </a:r>
            <a:r>
              <a:rPr dirty="0"/>
              <a:t> </a:t>
            </a:r>
            <a:r>
              <a:rPr dirty="0" err="1"/>
              <a:t>della</a:t>
            </a:r>
            <a:r>
              <a:rPr dirty="0"/>
              <a:t> </a:t>
            </a:r>
            <a:r>
              <a:rPr dirty="0" err="1"/>
              <a:t>concentrazione</a:t>
            </a:r>
            <a:r>
              <a:rPr dirty="0"/>
              <a:t> di </a:t>
            </a:r>
            <a:r>
              <a:rPr dirty="0" err="1"/>
              <a:t>soluti</a:t>
            </a:r>
            <a:r>
              <a:rPr dirty="0"/>
              <a:t> </a:t>
            </a:r>
            <a:r>
              <a:rPr dirty="0" err="1"/>
              <a:t>è</a:t>
            </a:r>
            <a:r>
              <a:rPr dirty="0"/>
              <a:t> la </a:t>
            </a:r>
            <a:r>
              <a:rPr b="1" dirty="0" err="1"/>
              <a:t>titolazione</a:t>
            </a:r>
            <a:r>
              <a:rPr dirty="0"/>
              <a:t>, </a:t>
            </a:r>
            <a:r>
              <a:rPr dirty="0" err="1"/>
              <a:t>che</a:t>
            </a:r>
            <a:r>
              <a:rPr dirty="0"/>
              <a:t> </a:t>
            </a:r>
            <a:r>
              <a:rPr dirty="0" err="1"/>
              <a:t>costituisce</a:t>
            </a:r>
            <a:r>
              <a:rPr dirty="0"/>
              <a:t> uno </a:t>
            </a:r>
            <a:r>
              <a:rPr dirty="0" err="1"/>
              <a:t>dei</a:t>
            </a:r>
            <a:r>
              <a:rPr dirty="0"/>
              <a:t> </a:t>
            </a:r>
            <a:r>
              <a:rPr dirty="0" err="1"/>
              <a:t>metodi</a:t>
            </a:r>
            <a:r>
              <a:rPr dirty="0"/>
              <a:t> </a:t>
            </a:r>
            <a:r>
              <a:rPr dirty="0" err="1"/>
              <a:t>analitici</a:t>
            </a:r>
            <a:r>
              <a:rPr dirty="0"/>
              <a:t> </a:t>
            </a:r>
            <a:r>
              <a:rPr dirty="0" err="1"/>
              <a:t>basati</a:t>
            </a:r>
            <a:r>
              <a:rPr dirty="0"/>
              <a:t> </a:t>
            </a:r>
            <a:r>
              <a:rPr dirty="0" err="1"/>
              <a:t>sull’analisi</a:t>
            </a:r>
            <a:r>
              <a:rPr dirty="0"/>
              <a:t> </a:t>
            </a:r>
            <a:r>
              <a:rPr dirty="0" err="1"/>
              <a:t>volumetrica</a:t>
            </a:r>
            <a:r>
              <a:rPr dirty="0"/>
              <a:t>.</a:t>
            </a:r>
          </a:p>
          <a:p>
            <a:pPr algn="just">
              <a:lnSpc>
                <a:spcPct val="150000"/>
              </a:lnSpc>
              <a:defRPr sz="1900">
                <a:solidFill>
                  <a:srgbClr val="FFFFFF"/>
                </a:solidFill>
                <a:latin typeface="+mn-lt"/>
                <a:ea typeface="+mn-ea"/>
                <a:cs typeface="+mn-cs"/>
                <a:sym typeface="Century Gothic"/>
              </a:defRPr>
            </a:pPr>
            <a:endParaRPr dirty="0"/>
          </a:p>
          <a:p>
            <a:pPr algn="just">
              <a:lnSpc>
                <a:spcPct val="150000"/>
              </a:lnSpc>
              <a:defRPr sz="1900">
                <a:solidFill>
                  <a:srgbClr val="FFFFFF"/>
                </a:solidFill>
                <a:latin typeface="+mn-lt"/>
                <a:ea typeface="+mn-ea"/>
                <a:cs typeface="+mn-cs"/>
                <a:sym typeface="Century Gothic"/>
              </a:defRPr>
            </a:pPr>
            <a:r>
              <a:rPr dirty="0"/>
              <a:t>Una </a:t>
            </a:r>
            <a:r>
              <a:rPr dirty="0" err="1"/>
              <a:t>titolazione</a:t>
            </a:r>
            <a:r>
              <a:rPr dirty="0"/>
              <a:t> </a:t>
            </a:r>
            <a:r>
              <a:rPr dirty="0" err="1"/>
              <a:t>consiste</a:t>
            </a:r>
            <a:r>
              <a:rPr dirty="0"/>
              <a:t> </a:t>
            </a:r>
            <a:r>
              <a:rPr dirty="0" err="1"/>
              <a:t>nella</a:t>
            </a:r>
            <a:r>
              <a:rPr dirty="0"/>
              <a:t> </a:t>
            </a:r>
            <a:r>
              <a:rPr dirty="0" err="1"/>
              <a:t>lenta</a:t>
            </a:r>
            <a:r>
              <a:rPr dirty="0"/>
              <a:t> </a:t>
            </a:r>
            <a:r>
              <a:rPr dirty="0" err="1"/>
              <a:t>aggiunta</a:t>
            </a:r>
            <a:r>
              <a:rPr dirty="0"/>
              <a:t> di </a:t>
            </a:r>
            <a:r>
              <a:rPr dirty="0" err="1"/>
              <a:t>volumi</a:t>
            </a:r>
            <a:r>
              <a:rPr dirty="0"/>
              <a:t>, </a:t>
            </a:r>
            <a:r>
              <a:rPr dirty="0" err="1"/>
              <a:t>accuratamente</a:t>
            </a:r>
            <a:r>
              <a:rPr dirty="0"/>
              <a:t> </a:t>
            </a:r>
            <a:r>
              <a:rPr dirty="0" err="1"/>
              <a:t>misurati</a:t>
            </a:r>
            <a:r>
              <a:rPr dirty="0"/>
              <a:t>, di </a:t>
            </a:r>
            <a:r>
              <a:rPr dirty="0" err="1"/>
              <a:t>una</a:t>
            </a:r>
            <a:r>
              <a:rPr dirty="0"/>
              <a:t> </a:t>
            </a:r>
            <a:r>
              <a:rPr dirty="0" err="1"/>
              <a:t>soluzione</a:t>
            </a:r>
            <a:r>
              <a:rPr dirty="0"/>
              <a:t> a </a:t>
            </a:r>
            <a:r>
              <a:rPr dirty="0" err="1"/>
              <a:t>concentrazione</a:t>
            </a:r>
            <a:r>
              <a:rPr dirty="0"/>
              <a:t> nota ad </a:t>
            </a:r>
            <a:r>
              <a:rPr dirty="0" err="1"/>
              <a:t>una</a:t>
            </a:r>
            <a:r>
              <a:rPr dirty="0"/>
              <a:t> </a:t>
            </a:r>
            <a:r>
              <a:rPr dirty="0" err="1"/>
              <a:t>seconda</a:t>
            </a:r>
            <a:r>
              <a:rPr dirty="0"/>
              <a:t> </a:t>
            </a:r>
            <a:r>
              <a:rPr dirty="0" err="1"/>
              <a:t>soluzione</a:t>
            </a:r>
            <a:r>
              <a:rPr dirty="0"/>
              <a:t> di </a:t>
            </a:r>
            <a:r>
              <a:rPr dirty="0" err="1"/>
              <a:t>concentrazione</a:t>
            </a:r>
            <a:r>
              <a:rPr dirty="0"/>
              <a:t> incognita, in </a:t>
            </a:r>
            <a:r>
              <a:rPr dirty="0" err="1"/>
              <a:t>condizioni</a:t>
            </a:r>
            <a:r>
              <a:rPr dirty="0"/>
              <a:t> </a:t>
            </a:r>
            <a:r>
              <a:rPr dirty="0" err="1"/>
              <a:t>tali</a:t>
            </a:r>
            <a:r>
              <a:rPr dirty="0"/>
              <a:t> per cui le </a:t>
            </a:r>
            <a:r>
              <a:rPr dirty="0" err="1"/>
              <a:t>sostanze</a:t>
            </a:r>
            <a:r>
              <a:rPr dirty="0"/>
              <a:t> </a:t>
            </a:r>
            <a:r>
              <a:rPr dirty="0" err="1"/>
              <a:t>disciolte</a:t>
            </a:r>
            <a:r>
              <a:rPr dirty="0"/>
              <a:t> </a:t>
            </a:r>
            <a:r>
              <a:rPr dirty="0" err="1"/>
              <a:t>reagiscano</a:t>
            </a:r>
            <a:r>
              <a:rPr dirty="0"/>
              <a:t> </a:t>
            </a:r>
            <a:r>
              <a:rPr b="1" u="sng" dirty="0" err="1"/>
              <a:t>quantitativamente</a:t>
            </a:r>
            <a:r>
              <a:rPr dirty="0"/>
              <a:t>, </a:t>
            </a:r>
            <a:r>
              <a:rPr b="1" u="sng" dirty="0" err="1"/>
              <a:t>rapidamente</a:t>
            </a:r>
            <a:r>
              <a:rPr dirty="0"/>
              <a:t> e </a:t>
            </a:r>
            <a:r>
              <a:rPr b="1" u="sng" dirty="0"/>
              <a:t>senza </a:t>
            </a:r>
            <a:r>
              <a:rPr b="1" u="sng" dirty="0" err="1"/>
              <a:t>reazioni</a:t>
            </a:r>
            <a:r>
              <a:rPr b="1" u="sng" dirty="0"/>
              <a:t> </a:t>
            </a:r>
            <a:r>
              <a:rPr b="1" u="sng" dirty="0" err="1"/>
              <a:t>collaterali</a:t>
            </a:r>
            <a:r>
              <a:rPr dirty="0"/>
              <a:t>.</a:t>
            </a:r>
          </a:p>
        </p:txBody>
      </p:sp>
      <p:sp>
        <p:nvSpPr>
          <p:cNvPr id="169" name="CasellaDiTesto 5"/>
          <p:cNvSpPr txBox="1"/>
          <p:nvPr/>
        </p:nvSpPr>
        <p:spPr>
          <a:xfrm>
            <a:off x="268034" y="17580"/>
            <a:ext cx="2399068"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solidFill>
                  <a:srgbClr val="FFFFFF"/>
                </a:solidFill>
                <a:latin typeface="+mn-lt"/>
                <a:ea typeface="+mn-ea"/>
                <a:cs typeface="+mn-cs"/>
                <a:sym typeface="Century Gothic"/>
              </a:defRPr>
            </a:lvl1pPr>
          </a:lstStyle>
          <a:p>
            <a:r>
              <a:t>Metodi VOLUMETRICI</a:t>
            </a:r>
          </a:p>
        </p:txBody>
      </p:sp>
      <p:pic>
        <p:nvPicPr>
          <p:cNvPr id="170" name="Immagine 6" descr="Immagine 6"/>
          <p:cNvPicPr>
            <a:picLocks noChangeAspect="1"/>
          </p:cNvPicPr>
          <p:nvPr/>
        </p:nvPicPr>
        <p:blipFill>
          <a:blip r:embed="rId2"/>
          <a:stretch>
            <a:fillRect/>
          </a:stretch>
        </p:blipFill>
        <p:spPr>
          <a:xfrm>
            <a:off x="9054434" y="1479771"/>
            <a:ext cx="2960148" cy="395362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magine 4" descr="Immagine 4"/>
          <p:cNvPicPr>
            <a:picLocks noChangeAspect="1"/>
          </p:cNvPicPr>
          <p:nvPr/>
        </p:nvPicPr>
        <p:blipFill>
          <a:blip r:embed="rId2"/>
          <a:stretch>
            <a:fillRect/>
          </a:stretch>
        </p:blipFill>
        <p:spPr>
          <a:xfrm>
            <a:off x="415968" y="239217"/>
            <a:ext cx="6633226" cy="6192344"/>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cubicBezTo>
                  <a:pt x="318" y="0"/>
                  <a:pt x="0" y="340"/>
                  <a:pt x="0" y="760"/>
                </a:cubicBezTo>
                <a:lnTo>
                  <a:pt x="0" y="20840"/>
                </a:lnTo>
                <a:cubicBezTo>
                  <a:pt x="0" y="21260"/>
                  <a:pt x="318" y="21600"/>
                  <a:pt x="709" y="21600"/>
                </a:cubicBezTo>
                <a:lnTo>
                  <a:pt x="20891" y="21600"/>
                </a:lnTo>
                <a:cubicBezTo>
                  <a:pt x="21282" y="21600"/>
                  <a:pt x="21600" y="21260"/>
                  <a:pt x="21600" y="20840"/>
                </a:cubicBezTo>
                <a:lnTo>
                  <a:pt x="21600" y="760"/>
                </a:lnTo>
                <a:cubicBezTo>
                  <a:pt x="21600" y="340"/>
                  <a:pt x="21281" y="0"/>
                  <a:pt x="20891" y="0"/>
                </a:cubicBezTo>
                <a:lnTo>
                  <a:pt x="709" y="0"/>
                </a:lnTo>
                <a:close/>
              </a:path>
            </a:pathLst>
          </a:custGeom>
          <a:ln w="38100">
            <a:solidFill>
              <a:srgbClr val="2F353D"/>
            </a:solidFill>
          </a:ln>
        </p:spPr>
      </p:pic>
      <p:sp>
        <p:nvSpPr>
          <p:cNvPr id="236" name="CasellaDiTesto 6"/>
          <p:cNvSpPr txBox="1"/>
          <p:nvPr/>
        </p:nvSpPr>
        <p:spPr>
          <a:xfrm>
            <a:off x="7360919" y="440780"/>
            <a:ext cx="4369393" cy="493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400">
                <a:solidFill>
                  <a:srgbClr val="FFFFFF"/>
                </a:solidFill>
                <a:latin typeface="+mn-lt"/>
                <a:ea typeface="+mn-ea"/>
                <a:cs typeface="+mn-cs"/>
                <a:sym typeface="Century Gothic"/>
              </a:defRPr>
            </a:pPr>
            <a:r>
              <a:t>Nel caso della titolazione acido forte – base forte si ha una ampia possibilità di scelta. Per concentrazioni 0.1 M, il pH al punto finale varia tra pH ~ 4.0 e pH ~ 10.0. </a:t>
            </a:r>
          </a:p>
          <a:p>
            <a:pPr algn="just">
              <a:defRPr sz="2400">
                <a:solidFill>
                  <a:srgbClr val="FFFFFF"/>
                </a:solidFill>
                <a:latin typeface="+mn-lt"/>
                <a:ea typeface="+mn-ea"/>
                <a:cs typeface="+mn-cs"/>
                <a:sym typeface="Century Gothic"/>
              </a:defRPr>
            </a:pPr>
            <a:endParaRPr/>
          </a:p>
          <a:p>
            <a:pPr algn="just">
              <a:defRPr sz="2400">
                <a:solidFill>
                  <a:srgbClr val="FFFFFF"/>
                </a:solidFill>
                <a:latin typeface="+mn-lt"/>
                <a:ea typeface="+mn-ea"/>
                <a:cs typeface="+mn-cs"/>
                <a:sym typeface="Century Gothic"/>
              </a:defRPr>
            </a:pPr>
            <a:endParaRPr/>
          </a:p>
          <a:p>
            <a:pPr algn="just">
              <a:defRPr sz="2400">
                <a:solidFill>
                  <a:srgbClr val="FFFFFF"/>
                </a:solidFill>
                <a:latin typeface="+mn-lt"/>
                <a:ea typeface="+mn-ea"/>
                <a:cs typeface="+mn-cs"/>
                <a:sym typeface="Century Gothic"/>
              </a:defRPr>
            </a:pPr>
            <a:endParaRPr/>
          </a:p>
          <a:p>
            <a:pPr algn="just">
              <a:defRPr sz="2400" b="1">
                <a:solidFill>
                  <a:srgbClr val="FF0000"/>
                </a:solidFill>
                <a:latin typeface="+mn-lt"/>
                <a:ea typeface="+mn-ea"/>
                <a:cs typeface="+mn-cs"/>
                <a:sym typeface="Century Gothic"/>
              </a:defRPr>
            </a:pPr>
            <a:r>
              <a:t>Qualsiasi indicatore con un pK</a:t>
            </a:r>
            <a:r>
              <a:rPr baseline="-25000"/>
              <a:t>In</a:t>
            </a:r>
            <a:r>
              <a:t> compreso tra 4.5 e 9.5 può essere utilizzato.</a:t>
            </a:r>
          </a:p>
        </p:txBody>
      </p:sp>
      <p:sp>
        <p:nvSpPr>
          <p:cNvPr id="237" name="Rettangolo con angoli arrotondati 7"/>
          <p:cNvSpPr/>
          <p:nvPr/>
        </p:nvSpPr>
        <p:spPr>
          <a:xfrm>
            <a:off x="1139687" y="1895061"/>
            <a:ext cx="2504663" cy="2411898"/>
          </a:xfrm>
          <a:prstGeom prst="roundRect">
            <a:avLst>
              <a:gd name="adj" fmla="val 16667"/>
            </a:avLst>
          </a:prstGeom>
          <a:solidFill>
            <a:srgbClr val="92D050">
              <a:alpha val="39000"/>
            </a:srgbClr>
          </a:solidFill>
          <a:ln w="19050" cap="rnd">
            <a:solidFill>
              <a:srgbClr val="515151"/>
            </a:solidFill>
          </a:ln>
        </p:spPr>
        <p:txBody>
          <a:bodyPr lIns="45718" tIns="45718" rIns="45718" bIns="45718" anchor="ctr"/>
          <a:lstStyle/>
          <a:p>
            <a:pPr algn="ctr">
              <a:defRPr>
                <a:solidFill>
                  <a:srgbClr val="FFFFFF"/>
                </a:solidFill>
                <a:latin typeface="+mn-lt"/>
                <a:ea typeface="+mn-ea"/>
                <a:cs typeface="+mn-cs"/>
                <a:sym typeface="Century Gothic"/>
              </a:defRPr>
            </a:pPr>
            <a:endParaRPr/>
          </a:p>
        </p:txBody>
      </p:sp>
      <p:sp>
        <p:nvSpPr>
          <p:cNvPr id="238" name="CasellaDiTesto 8"/>
          <p:cNvSpPr txBox="1"/>
          <p:nvPr/>
        </p:nvSpPr>
        <p:spPr>
          <a:xfrm>
            <a:off x="1902964" y="1525728"/>
            <a:ext cx="73290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r>
              <a:t>pH 10</a:t>
            </a:r>
          </a:p>
        </p:txBody>
      </p:sp>
      <p:sp>
        <p:nvSpPr>
          <p:cNvPr id="239" name="CasellaDiTesto 10"/>
          <p:cNvSpPr txBox="1"/>
          <p:nvPr/>
        </p:nvSpPr>
        <p:spPr>
          <a:xfrm>
            <a:off x="1902962" y="3937626"/>
            <a:ext cx="606211"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r>
              <a:t>pH 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magine 1" descr="Immagine 1"/>
          <p:cNvPicPr>
            <a:picLocks noChangeAspect="1"/>
          </p:cNvPicPr>
          <p:nvPr/>
        </p:nvPicPr>
        <p:blipFill>
          <a:blip r:embed="rId2"/>
          <a:stretch>
            <a:fillRect/>
          </a:stretch>
        </p:blipFill>
        <p:spPr>
          <a:xfrm>
            <a:off x="2570205" y="810531"/>
            <a:ext cx="7251674" cy="5977730"/>
          </a:xfrm>
          <a:prstGeom prst="rect">
            <a:avLst/>
          </a:prstGeom>
          <a:ln w="12700">
            <a:miter lim="400000"/>
          </a:ln>
        </p:spPr>
      </p:pic>
      <p:sp>
        <p:nvSpPr>
          <p:cNvPr id="242" name="CasellaDiTesto 2"/>
          <p:cNvSpPr txBox="1"/>
          <p:nvPr/>
        </p:nvSpPr>
        <p:spPr>
          <a:xfrm>
            <a:off x="3768349" y="69739"/>
            <a:ext cx="492217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a:solidFill>
                  <a:srgbClr val="FFFFFF"/>
                </a:solidFill>
                <a:latin typeface="+mn-lt"/>
                <a:ea typeface="+mn-ea"/>
                <a:cs typeface="+mn-cs"/>
                <a:sym typeface="Century Gothic"/>
              </a:defRPr>
            </a:lvl1pPr>
          </a:lstStyle>
          <a:p>
            <a:r>
              <a:rPr b="1" dirty="0"/>
              <a:t>I </a:t>
            </a:r>
            <a:r>
              <a:rPr b="1" dirty="0" err="1"/>
              <a:t>principali</a:t>
            </a:r>
            <a:r>
              <a:rPr b="1" dirty="0"/>
              <a:t> </a:t>
            </a:r>
            <a:r>
              <a:rPr b="1" dirty="0" err="1"/>
              <a:t>indicatori</a:t>
            </a:r>
            <a:r>
              <a:rPr b="1" dirty="0"/>
              <a:t> </a:t>
            </a:r>
            <a:r>
              <a:rPr b="1" dirty="0" err="1"/>
              <a:t>acido</a:t>
            </a:r>
            <a:r>
              <a:rPr b="1" dirty="0"/>
              <a:t> base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asellaDiTesto 1"/>
          <p:cNvSpPr txBox="1"/>
          <p:nvPr/>
        </p:nvSpPr>
        <p:spPr>
          <a:xfrm>
            <a:off x="0" y="0"/>
            <a:ext cx="7546891" cy="472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defRPr b="1">
                <a:solidFill>
                  <a:srgbClr val="FFFFFF"/>
                </a:solidFill>
                <a:latin typeface="Lucida Grande"/>
                <a:ea typeface="Lucida Grande"/>
                <a:cs typeface="Lucida Grande"/>
                <a:sym typeface="Lucida Grande"/>
              </a:defRPr>
            </a:pPr>
            <a:r>
              <a:rPr dirty="0"/>
              <a:t>Curve di </a:t>
            </a:r>
            <a:r>
              <a:rPr dirty="0" err="1"/>
              <a:t>titolazione</a:t>
            </a:r>
            <a:r>
              <a:rPr dirty="0"/>
              <a:t> ed </a:t>
            </a:r>
            <a:r>
              <a:rPr dirty="0" err="1"/>
              <a:t>indicatori</a:t>
            </a:r>
            <a:endParaRPr dirty="0"/>
          </a:p>
          <a:p>
            <a:pPr algn="just">
              <a:defRPr b="1">
                <a:solidFill>
                  <a:srgbClr val="FFFFFF"/>
                </a:solidFill>
                <a:latin typeface="Lucida Grande"/>
                <a:ea typeface="Lucida Grande"/>
                <a:cs typeface="Lucida Grande"/>
                <a:sym typeface="Lucida Grande"/>
              </a:defRPr>
            </a:pPr>
            <a:endParaRPr dirty="0"/>
          </a:p>
          <a:p>
            <a:pPr algn="just">
              <a:defRPr b="1">
                <a:solidFill>
                  <a:srgbClr val="FFFFFF"/>
                </a:solidFill>
                <a:latin typeface="Lucida Grande"/>
                <a:ea typeface="Lucida Grande"/>
                <a:cs typeface="Lucida Grande"/>
                <a:sym typeface="Lucida Grande"/>
              </a:defRPr>
            </a:pPr>
            <a:endParaRPr dirty="0"/>
          </a:p>
          <a:p>
            <a:pPr algn="just">
              <a:defRPr sz="1900">
                <a:solidFill>
                  <a:srgbClr val="FFFFFF"/>
                </a:solidFill>
                <a:latin typeface="Lucida Grande"/>
                <a:ea typeface="Lucida Grande"/>
                <a:cs typeface="Lucida Grande"/>
                <a:sym typeface="Lucida Grande"/>
              </a:defRPr>
            </a:pPr>
            <a:r>
              <a:rPr dirty="0"/>
              <a:t>La </a:t>
            </a:r>
            <a:r>
              <a:rPr dirty="0" err="1"/>
              <a:t>costruzione</a:t>
            </a:r>
            <a:r>
              <a:rPr dirty="0"/>
              <a:t> </a:t>
            </a:r>
            <a:r>
              <a:rPr dirty="0" err="1"/>
              <a:t>delle</a:t>
            </a:r>
            <a:r>
              <a:rPr dirty="0"/>
              <a:t> curve di </a:t>
            </a:r>
            <a:r>
              <a:rPr dirty="0" err="1"/>
              <a:t>titolazione</a:t>
            </a:r>
            <a:r>
              <a:rPr dirty="0"/>
              <a:t> </a:t>
            </a:r>
            <a:r>
              <a:rPr dirty="0" err="1"/>
              <a:t>è</a:t>
            </a:r>
            <a:r>
              <a:rPr dirty="0"/>
              <a:t> utile per:</a:t>
            </a:r>
          </a:p>
          <a:p>
            <a:pPr algn="just">
              <a:buSzPct val="100000"/>
              <a:buFont typeface="Arial"/>
              <a:buChar char="•"/>
              <a:defRPr sz="1900">
                <a:solidFill>
                  <a:srgbClr val="FFFFFF"/>
                </a:solidFill>
                <a:latin typeface="inherit"/>
                <a:ea typeface="inherit"/>
                <a:cs typeface="inherit"/>
                <a:sym typeface="inherit"/>
              </a:defRPr>
            </a:pPr>
            <a:r>
              <a:rPr dirty="0" err="1"/>
              <a:t>prevedere</a:t>
            </a:r>
            <a:r>
              <a:rPr dirty="0"/>
              <a:t> il </a:t>
            </a:r>
            <a:r>
              <a:rPr dirty="0" err="1"/>
              <a:t>salto</a:t>
            </a:r>
            <a:r>
              <a:rPr dirty="0"/>
              <a:t> di pH </a:t>
            </a:r>
            <a:r>
              <a:rPr dirty="0" err="1"/>
              <a:t>intorno</a:t>
            </a:r>
            <a:r>
              <a:rPr dirty="0"/>
              <a:t> al punto di </a:t>
            </a:r>
            <a:r>
              <a:rPr dirty="0" err="1"/>
              <a:t>equivalenza</a:t>
            </a:r>
            <a:r>
              <a:rPr dirty="0"/>
              <a:t>;</a:t>
            </a:r>
          </a:p>
          <a:p>
            <a:pPr algn="just">
              <a:buSzPct val="100000"/>
              <a:buFont typeface="Arial"/>
              <a:buChar char="•"/>
              <a:defRPr sz="1900">
                <a:solidFill>
                  <a:srgbClr val="FFFFFF"/>
                </a:solidFill>
                <a:latin typeface="inherit"/>
                <a:ea typeface="inherit"/>
                <a:cs typeface="inherit"/>
                <a:sym typeface="inherit"/>
              </a:defRPr>
            </a:pPr>
            <a:r>
              <a:rPr dirty="0" err="1"/>
              <a:t>scegliere</a:t>
            </a:r>
            <a:r>
              <a:rPr dirty="0"/>
              <a:t> il </a:t>
            </a:r>
            <a:r>
              <a:rPr dirty="0" err="1"/>
              <a:t>sistema</a:t>
            </a:r>
            <a:r>
              <a:rPr dirty="0"/>
              <a:t> di </a:t>
            </a:r>
            <a:r>
              <a:rPr dirty="0" err="1"/>
              <a:t>ri</a:t>
            </a:r>
            <a:r>
              <a:rPr lang="it-IT" dirty="0"/>
              <a:t>vel</a:t>
            </a:r>
            <a:r>
              <a:rPr dirty="0"/>
              <a:t>azione.</a:t>
            </a:r>
          </a:p>
          <a:p>
            <a:pPr algn="just">
              <a:defRPr sz="1900">
                <a:solidFill>
                  <a:srgbClr val="FFFFFF"/>
                </a:solidFill>
                <a:latin typeface="inherit"/>
                <a:ea typeface="inherit"/>
                <a:cs typeface="inherit"/>
                <a:sym typeface="inherit"/>
              </a:defRPr>
            </a:pPr>
            <a:endParaRPr dirty="0"/>
          </a:p>
          <a:p>
            <a:pPr algn="just">
              <a:defRPr sz="1900">
                <a:solidFill>
                  <a:srgbClr val="FFFFFF"/>
                </a:solidFill>
                <a:latin typeface="Lucida Grande"/>
                <a:ea typeface="Lucida Grande"/>
                <a:cs typeface="Lucida Grande"/>
                <a:sym typeface="Lucida Grande"/>
              </a:defRPr>
            </a:pPr>
            <a:r>
              <a:rPr dirty="0" err="1"/>
              <a:t>curva</a:t>
            </a:r>
            <a:r>
              <a:rPr dirty="0"/>
              <a:t> di </a:t>
            </a:r>
            <a:r>
              <a:rPr dirty="0" err="1"/>
              <a:t>titolazione</a:t>
            </a:r>
            <a:r>
              <a:rPr dirty="0"/>
              <a:t> </a:t>
            </a:r>
            <a:r>
              <a:rPr dirty="0" err="1"/>
              <a:t>acido</a:t>
            </a:r>
            <a:r>
              <a:rPr dirty="0"/>
              <a:t> forte – base forte, con </a:t>
            </a:r>
            <a:r>
              <a:rPr dirty="0" err="1"/>
              <a:t>l’indicazione</a:t>
            </a:r>
            <a:r>
              <a:rPr dirty="0"/>
              <a:t> </a:t>
            </a:r>
            <a:r>
              <a:rPr dirty="0" err="1"/>
              <a:t>degli</a:t>
            </a:r>
            <a:r>
              <a:rPr dirty="0"/>
              <a:t> intervalli di </a:t>
            </a:r>
            <a:r>
              <a:rPr dirty="0" err="1"/>
              <a:t>viraggio</a:t>
            </a:r>
            <a:r>
              <a:rPr dirty="0"/>
              <a:t> di </a:t>
            </a:r>
            <a:r>
              <a:rPr dirty="0" err="1"/>
              <a:t>tre</a:t>
            </a:r>
            <a:r>
              <a:rPr dirty="0"/>
              <a:t> </a:t>
            </a:r>
            <a:r>
              <a:rPr dirty="0" err="1"/>
              <a:t>indicatori</a:t>
            </a:r>
            <a:r>
              <a:rPr dirty="0"/>
              <a:t> </a:t>
            </a:r>
            <a:r>
              <a:rPr dirty="0" err="1"/>
              <a:t>acido</a:t>
            </a:r>
            <a:r>
              <a:rPr dirty="0"/>
              <a:t>-base.</a:t>
            </a:r>
          </a:p>
          <a:p>
            <a:pPr algn="just">
              <a:defRPr sz="1900">
                <a:solidFill>
                  <a:srgbClr val="FFFFFF"/>
                </a:solidFill>
                <a:latin typeface="Lucida Grande"/>
                <a:ea typeface="Lucida Grande"/>
                <a:cs typeface="Lucida Grande"/>
                <a:sym typeface="Lucida Grande"/>
              </a:defRPr>
            </a:pPr>
            <a:endParaRPr dirty="0"/>
          </a:p>
          <a:p>
            <a:pPr algn="just">
              <a:defRPr sz="1900">
                <a:solidFill>
                  <a:srgbClr val="FFFFFF"/>
                </a:solidFill>
                <a:latin typeface="Lucida Grande"/>
                <a:ea typeface="Lucida Grande"/>
                <a:cs typeface="Lucida Grande"/>
                <a:sym typeface="Lucida Grande"/>
              </a:defRPr>
            </a:pPr>
            <a:r>
              <a:rPr dirty="0"/>
              <a:t>Dal </a:t>
            </a:r>
            <a:r>
              <a:rPr dirty="0" err="1"/>
              <a:t>momento</a:t>
            </a:r>
            <a:r>
              <a:rPr dirty="0"/>
              <a:t> </a:t>
            </a:r>
            <a:r>
              <a:rPr dirty="0" err="1"/>
              <a:t>che</a:t>
            </a:r>
            <a:r>
              <a:rPr dirty="0"/>
              <a:t> </a:t>
            </a:r>
            <a:r>
              <a:rPr dirty="0" err="1"/>
              <a:t>tali</a:t>
            </a:r>
            <a:r>
              <a:rPr dirty="0"/>
              <a:t> intervalli </a:t>
            </a:r>
            <a:r>
              <a:rPr dirty="0" err="1"/>
              <a:t>si</a:t>
            </a:r>
            <a:r>
              <a:rPr dirty="0"/>
              <a:t> </a:t>
            </a:r>
            <a:r>
              <a:rPr dirty="0" err="1"/>
              <a:t>trovano</a:t>
            </a:r>
            <a:r>
              <a:rPr dirty="0"/>
              <a:t> </a:t>
            </a:r>
            <a:r>
              <a:rPr dirty="0" err="1"/>
              <a:t>sulla</a:t>
            </a:r>
            <a:r>
              <a:rPr dirty="0"/>
              <a:t> </a:t>
            </a:r>
            <a:r>
              <a:rPr dirty="0" err="1"/>
              <a:t>parte</a:t>
            </a:r>
            <a:r>
              <a:rPr dirty="0"/>
              <a:t> </a:t>
            </a:r>
            <a:r>
              <a:rPr dirty="0" err="1"/>
              <a:t>ripida</a:t>
            </a:r>
            <a:r>
              <a:rPr dirty="0"/>
              <a:t> </a:t>
            </a:r>
            <a:r>
              <a:rPr dirty="0" err="1"/>
              <a:t>della</a:t>
            </a:r>
            <a:r>
              <a:rPr dirty="0"/>
              <a:t> </a:t>
            </a:r>
            <a:r>
              <a:rPr dirty="0" err="1"/>
              <a:t>curva</a:t>
            </a:r>
            <a:r>
              <a:rPr dirty="0"/>
              <a:t>, tutti e </a:t>
            </a:r>
            <a:r>
              <a:rPr dirty="0" err="1"/>
              <a:t>tre</a:t>
            </a:r>
            <a:r>
              <a:rPr dirty="0"/>
              <a:t> </a:t>
            </a:r>
            <a:r>
              <a:rPr dirty="0" err="1"/>
              <a:t>questi</a:t>
            </a:r>
            <a:r>
              <a:rPr dirty="0"/>
              <a:t> </a:t>
            </a:r>
            <a:r>
              <a:rPr dirty="0" err="1"/>
              <a:t>indicatori</a:t>
            </a:r>
            <a:r>
              <a:rPr dirty="0"/>
              <a:t> </a:t>
            </a:r>
            <a:r>
              <a:rPr dirty="0" err="1"/>
              <a:t>sono</a:t>
            </a:r>
            <a:r>
              <a:rPr dirty="0"/>
              <a:t> </a:t>
            </a:r>
            <a:r>
              <a:rPr dirty="0" err="1"/>
              <a:t>utilizzabili</a:t>
            </a:r>
            <a:r>
              <a:rPr dirty="0"/>
              <a:t> per </a:t>
            </a:r>
            <a:r>
              <a:rPr dirty="0" err="1"/>
              <a:t>evidenziare</a:t>
            </a:r>
            <a:r>
              <a:rPr dirty="0"/>
              <a:t> il punto di </a:t>
            </a:r>
            <a:r>
              <a:rPr dirty="0" err="1"/>
              <a:t>equivalenza</a:t>
            </a:r>
            <a:r>
              <a:rPr dirty="0"/>
              <a:t>.</a:t>
            </a:r>
          </a:p>
          <a:p>
            <a:pPr algn="just">
              <a:defRPr sz="1900" u="sng">
                <a:solidFill>
                  <a:srgbClr val="FFFFFF"/>
                </a:solidFill>
                <a:latin typeface="Lucida Grande"/>
                <a:ea typeface="Lucida Grande"/>
                <a:cs typeface="Lucida Grande"/>
                <a:sym typeface="Lucida Grande"/>
              </a:defRPr>
            </a:pPr>
            <a:r>
              <a:rPr dirty="0"/>
              <a:t>Nel </a:t>
            </a:r>
            <a:r>
              <a:rPr dirty="0" err="1"/>
              <a:t>caso</a:t>
            </a:r>
            <a:r>
              <a:rPr dirty="0"/>
              <a:t> di </a:t>
            </a:r>
            <a:r>
              <a:rPr dirty="0" err="1"/>
              <a:t>titolazioni</a:t>
            </a:r>
            <a:r>
              <a:rPr dirty="0"/>
              <a:t> di </a:t>
            </a:r>
            <a:r>
              <a:rPr dirty="0" err="1"/>
              <a:t>acidi</a:t>
            </a:r>
            <a:r>
              <a:rPr dirty="0"/>
              <a:t> e </a:t>
            </a:r>
            <a:r>
              <a:rPr dirty="0" err="1"/>
              <a:t>basi</a:t>
            </a:r>
            <a:r>
              <a:rPr dirty="0"/>
              <a:t> </a:t>
            </a:r>
            <a:r>
              <a:rPr dirty="0" err="1"/>
              <a:t>deboli</a:t>
            </a:r>
            <a:r>
              <a:rPr dirty="0"/>
              <a:t>, la </a:t>
            </a:r>
            <a:r>
              <a:rPr dirty="0" err="1"/>
              <a:t>scelta</a:t>
            </a:r>
            <a:r>
              <a:rPr dirty="0"/>
              <a:t> </a:t>
            </a:r>
            <a:r>
              <a:rPr dirty="0" err="1"/>
              <a:t>dell’indicatore</a:t>
            </a:r>
            <a:r>
              <a:rPr dirty="0"/>
              <a:t> </a:t>
            </a:r>
            <a:r>
              <a:rPr dirty="0" err="1"/>
              <a:t>è</a:t>
            </a:r>
            <a:r>
              <a:rPr dirty="0"/>
              <a:t> </a:t>
            </a:r>
            <a:r>
              <a:rPr dirty="0" err="1"/>
              <a:t>più</a:t>
            </a:r>
            <a:r>
              <a:rPr dirty="0"/>
              <a:t> </a:t>
            </a:r>
            <a:r>
              <a:rPr dirty="0" err="1"/>
              <a:t>critica</a:t>
            </a:r>
            <a:r>
              <a:rPr dirty="0"/>
              <a:t> e </a:t>
            </a:r>
            <a:r>
              <a:rPr dirty="0" err="1"/>
              <a:t>bisogna</a:t>
            </a:r>
            <a:r>
              <a:rPr dirty="0"/>
              <a:t> </a:t>
            </a:r>
            <a:r>
              <a:rPr dirty="0" err="1"/>
              <a:t>analizzare</a:t>
            </a:r>
            <a:r>
              <a:rPr dirty="0"/>
              <a:t> con </a:t>
            </a:r>
            <a:r>
              <a:rPr dirty="0" err="1"/>
              <a:t>maggiore</a:t>
            </a:r>
            <a:r>
              <a:rPr dirty="0"/>
              <a:t> </a:t>
            </a:r>
            <a:r>
              <a:rPr dirty="0" err="1"/>
              <a:t>attenzione</a:t>
            </a:r>
            <a:r>
              <a:rPr dirty="0"/>
              <a:t> la </a:t>
            </a:r>
            <a:r>
              <a:rPr dirty="0" err="1"/>
              <a:t>curva</a:t>
            </a:r>
            <a:r>
              <a:rPr dirty="0"/>
              <a:t> di </a:t>
            </a:r>
            <a:r>
              <a:rPr dirty="0" err="1"/>
              <a:t>titolazione</a:t>
            </a:r>
            <a:r>
              <a:rPr dirty="0"/>
              <a:t>.</a:t>
            </a:r>
          </a:p>
        </p:txBody>
      </p:sp>
      <p:pic>
        <p:nvPicPr>
          <p:cNvPr id="245" name="Immagine 2" descr="Immagine 2"/>
          <p:cNvPicPr>
            <a:picLocks noChangeAspect="1"/>
          </p:cNvPicPr>
          <p:nvPr/>
        </p:nvPicPr>
        <p:blipFill>
          <a:blip r:embed="rId2"/>
          <a:stretch>
            <a:fillRect/>
          </a:stretch>
        </p:blipFill>
        <p:spPr>
          <a:xfrm>
            <a:off x="7682159" y="695755"/>
            <a:ext cx="4509841" cy="3332855"/>
          </a:xfrm>
          <a:prstGeom prst="rect">
            <a:avLst/>
          </a:prstGeom>
          <a:ln w="12700">
            <a:miter lim="400000"/>
          </a:ln>
        </p:spPr>
      </p:pic>
      <p:sp>
        <p:nvSpPr>
          <p:cNvPr id="246" name="CasellaDiTesto 4"/>
          <p:cNvSpPr txBox="1"/>
          <p:nvPr/>
        </p:nvSpPr>
        <p:spPr>
          <a:xfrm>
            <a:off x="407772" y="5146586"/>
            <a:ext cx="11132747" cy="1532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defRPr sz="2200">
                <a:solidFill>
                  <a:srgbClr val="FFFFFF"/>
                </a:solidFill>
                <a:latin typeface="Lucida Grande"/>
                <a:ea typeface="Lucida Grande"/>
                <a:cs typeface="Lucida Grande"/>
                <a:sym typeface="Lucida Grande"/>
              </a:defRPr>
            </a:pPr>
            <a:r>
              <a:rPr sz="2000" dirty="0"/>
              <a:t>Una </a:t>
            </a:r>
            <a:r>
              <a:rPr sz="2000" dirty="0" err="1"/>
              <a:t>titolazione</a:t>
            </a:r>
            <a:r>
              <a:rPr sz="2000" dirty="0"/>
              <a:t> </a:t>
            </a:r>
            <a:r>
              <a:rPr sz="2000" dirty="0" err="1"/>
              <a:t>può</a:t>
            </a:r>
            <a:r>
              <a:rPr sz="2000" dirty="0"/>
              <a:t> </a:t>
            </a:r>
            <a:r>
              <a:rPr sz="2000" dirty="0" err="1"/>
              <a:t>essere</a:t>
            </a:r>
            <a:r>
              <a:rPr sz="2000" dirty="0"/>
              <a:t> </a:t>
            </a:r>
            <a:r>
              <a:rPr sz="2000" dirty="0" err="1"/>
              <a:t>comunque</a:t>
            </a:r>
            <a:r>
              <a:rPr sz="2000" dirty="0"/>
              <a:t> </a:t>
            </a:r>
            <a:r>
              <a:rPr sz="2000" dirty="0" err="1"/>
              <a:t>eseguita</a:t>
            </a:r>
            <a:r>
              <a:rPr sz="2000" dirty="0"/>
              <a:t> se</a:t>
            </a:r>
            <a:r>
              <a:rPr lang="it-IT" sz="2000" dirty="0"/>
              <a:t> presenta</a:t>
            </a:r>
            <a:r>
              <a:rPr sz="2000" dirty="0"/>
              <a:t>:</a:t>
            </a:r>
            <a:endParaRPr lang="it-IT" sz="2000" dirty="0"/>
          </a:p>
          <a:p>
            <a:pPr marL="342900" indent="-342900" algn="just">
              <a:lnSpc>
                <a:spcPct val="200000"/>
              </a:lnSpc>
              <a:buFont typeface="Arial" panose="020B0604020202020204" pitchFamily="34" charset="0"/>
              <a:buChar char="•"/>
              <a:defRPr sz="2200">
                <a:solidFill>
                  <a:srgbClr val="FFFFFF"/>
                </a:solidFill>
                <a:latin typeface="Lucida Grande"/>
                <a:ea typeface="Lucida Grande"/>
                <a:cs typeface="Lucida Grande"/>
                <a:sym typeface="Lucida Grande"/>
              </a:defRPr>
            </a:pPr>
            <a:r>
              <a:rPr sz="2000" dirty="0"/>
              <a:t>un </a:t>
            </a:r>
            <a:r>
              <a:rPr sz="2000" dirty="0" err="1"/>
              <a:t>salto</a:t>
            </a:r>
            <a:r>
              <a:rPr sz="2000" dirty="0"/>
              <a:t> di pH </a:t>
            </a:r>
            <a:r>
              <a:rPr lang="it-IT" sz="2000" dirty="0"/>
              <a:t> sufficiente </a:t>
            </a:r>
            <a:r>
              <a:rPr sz="2000" dirty="0" err="1"/>
              <a:t>intorno</a:t>
            </a:r>
            <a:r>
              <a:rPr sz="2000" dirty="0"/>
              <a:t> al punto </a:t>
            </a:r>
            <a:r>
              <a:rPr sz="2000" dirty="0" err="1"/>
              <a:t>equivalente</a:t>
            </a:r>
            <a:r>
              <a:rPr sz="2000" dirty="0"/>
              <a:t>;</a:t>
            </a:r>
            <a:endParaRPr lang="it-IT" sz="2000" dirty="0"/>
          </a:p>
          <a:p>
            <a:pPr marL="342900" indent="-342900" algn="just">
              <a:lnSpc>
                <a:spcPct val="200000"/>
              </a:lnSpc>
              <a:buFont typeface="Arial" panose="020B0604020202020204" pitchFamily="34" charset="0"/>
              <a:buChar char="•"/>
              <a:defRPr sz="2200">
                <a:solidFill>
                  <a:srgbClr val="FFFFFF"/>
                </a:solidFill>
                <a:latin typeface="Lucida Grande"/>
                <a:ea typeface="Lucida Grande"/>
                <a:cs typeface="Lucida Grande"/>
                <a:sym typeface="Lucida Grande"/>
              </a:defRPr>
            </a:pPr>
            <a:r>
              <a:rPr sz="2000" dirty="0" err="1"/>
              <a:t>l’indicatore</a:t>
            </a:r>
            <a:r>
              <a:rPr sz="2000" dirty="0"/>
              <a:t> </a:t>
            </a:r>
            <a:r>
              <a:rPr sz="2000" dirty="0" err="1"/>
              <a:t>è</a:t>
            </a:r>
            <a:r>
              <a:rPr sz="2000" dirty="0"/>
              <a:t> </a:t>
            </a:r>
            <a:r>
              <a:rPr sz="2000" dirty="0" err="1"/>
              <a:t>scelto</a:t>
            </a:r>
            <a:r>
              <a:rPr sz="2000" dirty="0"/>
              <a:t> in </a:t>
            </a:r>
            <a:r>
              <a:rPr sz="2000" dirty="0" err="1"/>
              <a:t>conseguenza</a:t>
            </a:r>
            <a:r>
              <a:rPr sz="2000" dirty="0"/>
              <a:t> </a:t>
            </a:r>
            <a:r>
              <a:rPr sz="2000" dirty="0" err="1"/>
              <a:t>dell’ampiezza</a:t>
            </a:r>
            <a:r>
              <a:rPr sz="2000" dirty="0"/>
              <a:t> e </a:t>
            </a:r>
            <a:r>
              <a:rPr sz="2000" dirty="0" err="1"/>
              <a:t>della</a:t>
            </a:r>
            <a:r>
              <a:rPr sz="2000" dirty="0"/>
              <a:t> </a:t>
            </a:r>
            <a:r>
              <a:rPr sz="2000" dirty="0" err="1"/>
              <a:t>posizione</a:t>
            </a:r>
            <a:r>
              <a:rPr sz="2000" dirty="0"/>
              <a:t> del </a:t>
            </a:r>
            <a:r>
              <a:rPr sz="2000" dirty="0" err="1"/>
              <a:t>salto</a:t>
            </a:r>
            <a:r>
              <a:rPr sz="2000" dirty="0"/>
              <a:t> di </a:t>
            </a:r>
            <a:r>
              <a:rPr sz="2000" dirty="0" err="1"/>
              <a:t>pH.</a:t>
            </a:r>
            <a:endParaRPr sz="20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09ECB1B-2962-4FE7-77AB-6379B136DD98}"/>
              </a:ext>
            </a:extLst>
          </p:cNvPr>
          <p:cNvSpPr txBox="1"/>
          <p:nvPr/>
        </p:nvSpPr>
        <p:spPr>
          <a:xfrm>
            <a:off x="23531" y="0"/>
            <a:ext cx="8972551"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200" b="1" dirty="0">
                <a:solidFill>
                  <a:schemeClr val="bg1"/>
                </a:solidFill>
                <a:effectLst/>
                <a:latin typeface="Calibri" panose="020F0502020204030204" pitchFamily="34" charset="0"/>
              </a:rPr>
              <a:t>Titolazione di 20 ml di un soluzione acquosa di HCl 0.1 </a:t>
            </a:r>
            <a:r>
              <a:rPr lang="it-IT" sz="2200" b="1" dirty="0" err="1">
                <a:solidFill>
                  <a:schemeClr val="bg1"/>
                </a:solidFill>
                <a:effectLst/>
                <a:latin typeface="Calibri" panose="020F0502020204030204" pitchFamily="34" charset="0"/>
              </a:rPr>
              <a:t>N</a:t>
            </a:r>
            <a:r>
              <a:rPr lang="it-IT" sz="2200" b="1" dirty="0">
                <a:solidFill>
                  <a:schemeClr val="bg1"/>
                </a:solidFill>
                <a:effectLst/>
                <a:latin typeface="Calibri" panose="020F0502020204030204" pitchFamily="34" charset="0"/>
              </a:rPr>
              <a:t> con una soluzione acquosa di </a:t>
            </a:r>
            <a:r>
              <a:rPr lang="it-IT" sz="2200" b="1" dirty="0" err="1">
                <a:solidFill>
                  <a:schemeClr val="bg1"/>
                </a:solidFill>
                <a:effectLst/>
                <a:latin typeface="Calibri" panose="020F0502020204030204" pitchFamily="34" charset="0"/>
              </a:rPr>
              <a:t>NaOH</a:t>
            </a:r>
            <a:r>
              <a:rPr lang="it-IT" sz="2200" b="1" dirty="0">
                <a:solidFill>
                  <a:schemeClr val="bg1"/>
                </a:solidFill>
                <a:effectLst/>
                <a:latin typeface="Calibri" panose="020F0502020204030204" pitchFamily="34" charset="0"/>
              </a:rPr>
              <a:t> 0.1 </a:t>
            </a:r>
            <a:r>
              <a:rPr lang="it-IT" sz="2200" b="1" dirty="0" err="1">
                <a:solidFill>
                  <a:schemeClr val="bg1"/>
                </a:solidFill>
                <a:effectLst/>
                <a:latin typeface="Calibri" panose="020F0502020204030204" pitchFamily="34" charset="0"/>
              </a:rPr>
              <a:t>N</a:t>
            </a:r>
            <a:endParaRPr lang="it-IT" sz="2200" b="1" dirty="0">
              <a:solidFill>
                <a:schemeClr val="bg1"/>
              </a:solidFill>
              <a:effectLst/>
              <a:latin typeface="Calibri" panose="020F0502020204030204" pitchFamily="34" charset="0"/>
            </a:endParaRPr>
          </a:p>
          <a:p>
            <a:endParaRPr lang="it-IT" sz="1600" b="1" dirty="0">
              <a:solidFill>
                <a:schemeClr val="bg1"/>
              </a:solidFill>
              <a:latin typeface="Calibri" panose="020F0502020204030204" pitchFamily="34" charset="0"/>
            </a:endParaRPr>
          </a:p>
          <a:p>
            <a:r>
              <a:rPr lang="it-IT" sz="1600" b="1" dirty="0">
                <a:solidFill>
                  <a:schemeClr val="bg1"/>
                </a:solidFill>
                <a:latin typeface="Calibri" panose="020F0502020204030204" pitchFamily="34" charset="0"/>
              </a:rPr>
              <a:t>Indicatore: rosso fenolo</a:t>
            </a:r>
            <a:r>
              <a:rPr lang="it-IT" sz="1600" b="1" dirty="0">
                <a:solidFill>
                  <a:schemeClr val="bg1"/>
                </a:solidFill>
                <a:effectLst/>
                <a:latin typeface="Calibri" panose="020F0502020204030204" pitchFamily="34" charset="0"/>
              </a:rPr>
              <a:t>  (intervallo di viraggio 6.8-8.2)</a:t>
            </a:r>
            <a:endParaRPr lang="it-IT" sz="1600" b="1" dirty="0">
              <a:solidFill>
                <a:schemeClr val="bg1"/>
              </a:solidFill>
              <a:effectLst/>
            </a:endParaRPr>
          </a:p>
        </p:txBody>
      </p:sp>
      <p:pic>
        <p:nvPicPr>
          <p:cNvPr id="7" name="Immagine 6">
            <a:extLst>
              <a:ext uri="{FF2B5EF4-FFF2-40B4-BE49-F238E27FC236}">
                <a16:creationId xmlns:a16="http://schemas.microsoft.com/office/drawing/2014/main" id="{D305A53D-D312-FC88-DD31-A07006C3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6" y="1332291"/>
            <a:ext cx="12046324" cy="5512262"/>
          </a:xfrm>
          <a:prstGeom prst="rect">
            <a:avLst/>
          </a:prstGeom>
        </p:spPr>
      </p:pic>
      <p:pic>
        <p:nvPicPr>
          <p:cNvPr id="3" name="Immagine 2">
            <a:extLst>
              <a:ext uri="{FF2B5EF4-FFF2-40B4-BE49-F238E27FC236}">
                <a16:creationId xmlns:a16="http://schemas.microsoft.com/office/drawing/2014/main" id="{AA192722-6E0B-B6C1-1EEE-9EDBB248C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114" y="13447"/>
            <a:ext cx="2366355" cy="1389564"/>
          </a:xfrm>
          <a:prstGeom prst="rect">
            <a:avLst/>
          </a:prstGeom>
        </p:spPr>
      </p:pic>
    </p:spTree>
    <p:extLst>
      <p:ext uri="{BB962C8B-B14F-4D97-AF65-F5344CB8AC3E}">
        <p14:creationId xmlns:p14="http://schemas.microsoft.com/office/powerpoint/2010/main" val="13930377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rva di titolazione per acido debole"/>
          <p:cNvSpPr txBox="1"/>
          <p:nvPr/>
        </p:nvSpPr>
        <p:spPr>
          <a:xfrm>
            <a:off x="136150" y="53788"/>
            <a:ext cx="545597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a:solidFill>
                  <a:srgbClr val="FFFFFF"/>
                </a:solidFill>
              </a:defRPr>
            </a:lvl1pPr>
          </a:lstStyle>
          <a:p>
            <a:r>
              <a:rPr b="1" u="sng" dirty="0" err="1"/>
              <a:t>Curva</a:t>
            </a:r>
            <a:r>
              <a:rPr b="1" u="sng" dirty="0"/>
              <a:t> di </a:t>
            </a:r>
            <a:r>
              <a:rPr b="1" u="sng" dirty="0" err="1"/>
              <a:t>titolazione</a:t>
            </a:r>
            <a:r>
              <a:rPr b="1" u="sng" dirty="0"/>
              <a:t> per </a:t>
            </a:r>
            <a:r>
              <a:rPr b="1" u="sng" dirty="0" err="1"/>
              <a:t>acido</a:t>
            </a:r>
            <a:r>
              <a:rPr b="1" u="sng" dirty="0"/>
              <a:t> </a:t>
            </a:r>
            <a:r>
              <a:rPr b="1" u="sng" dirty="0" err="1"/>
              <a:t>debole</a:t>
            </a:r>
            <a:endParaRPr b="1" u="sng" dirty="0"/>
          </a:p>
        </p:txBody>
      </p:sp>
      <p:sp>
        <p:nvSpPr>
          <p:cNvPr id="249" name="Cosa accade durante la titolazione di un acido debole?…"/>
          <p:cNvSpPr txBox="1"/>
          <p:nvPr/>
        </p:nvSpPr>
        <p:spPr>
          <a:xfrm>
            <a:off x="65902" y="1037555"/>
            <a:ext cx="12060195"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a:solidFill>
                  <a:srgbClr val="FFFFFF"/>
                </a:solidFill>
              </a:defRPr>
            </a:pPr>
            <a:r>
              <a:rPr b="1" u="sng" dirty="0"/>
              <a:t>Cosa </a:t>
            </a:r>
            <a:r>
              <a:rPr b="1" u="sng" dirty="0" err="1"/>
              <a:t>accade</a:t>
            </a:r>
            <a:r>
              <a:rPr b="1" u="sng" dirty="0"/>
              <a:t> </a:t>
            </a:r>
            <a:r>
              <a:rPr b="1" u="sng" dirty="0" err="1"/>
              <a:t>durante</a:t>
            </a:r>
            <a:r>
              <a:rPr b="1" u="sng" dirty="0"/>
              <a:t> la </a:t>
            </a:r>
            <a:r>
              <a:rPr b="1" u="sng" dirty="0" err="1"/>
              <a:t>titolazione</a:t>
            </a:r>
            <a:r>
              <a:rPr b="1" u="sng" dirty="0"/>
              <a:t> di un </a:t>
            </a:r>
            <a:r>
              <a:rPr b="1" u="sng" dirty="0" err="1"/>
              <a:t>acido</a:t>
            </a:r>
            <a:r>
              <a:rPr b="1" u="sng" dirty="0"/>
              <a:t> </a:t>
            </a:r>
            <a:r>
              <a:rPr b="1" u="sng" dirty="0" err="1"/>
              <a:t>debole</a:t>
            </a:r>
            <a:r>
              <a:rPr b="1" u="sng" dirty="0"/>
              <a:t>?</a:t>
            </a:r>
          </a:p>
          <a:p>
            <a:pPr lvl="2">
              <a:defRPr sz="2400">
                <a:solidFill>
                  <a:srgbClr val="FFFFFF"/>
                </a:solidFill>
              </a:defRPr>
            </a:pPr>
            <a:endParaRPr dirty="0"/>
          </a:p>
        </p:txBody>
      </p:sp>
      <p:sp>
        <p:nvSpPr>
          <p:cNvPr id="3" name="CasellaDiTesto 2">
            <a:extLst>
              <a:ext uri="{FF2B5EF4-FFF2-40B4-BE49-F238E27FC236}">
                <a16:creationId xmlns:a16="http://schemas.microsoft.com/office/drawing/2014/main" id="{C103DC5A-F16B-6BA1-08A7-0AB914A0B87D}"/>
              </a:ext>
            </a:extLst>
          </p:cNvPr>
          <p:cNvSpPr txBox="1"/>
          <p:nvPr/>
        </p:nvSpPr>
        <p:spPr>
          <a:xfrm>
            <a:off x="161550" y="1651857"/>
            <a:ext cx="11772900" cy="1146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844842" lvl="3" indent="-320842">
              <a:lnSpc>
                <a:spcPct val="150000"/>
              </a:lnSpc>
              <a:buSzPct val="100000"/>
              <a:buAutoNum type="arabicPeriod"/>
              <a:defRPr sz="2400">
                <a:solidFill>
                  <a:srgbClr val="FFFFFF"/>
                </a:solidFill>
              </a:defRPr>
            </a:pPr>
            <a:r>
              <a:rPr lang="it-IT" b="1" dirty="0"/>
              <a:t>All’inizio la soluzione contiene solo acido debole e il pH è calcolato usando la sua concentrazione e la sua costante di dissociazione</a:t>
            </a:r>
          </a:p>
        </p:txBody>
      </p:sp>
      <p:sp>
        <p:nvSpPr>
          <p:cNvPr id="5" name="CasellaDiTesto 4">
            <a:extLst>
              <a:ext uri="{FF2B5EF4-FFF2-40B4-BE49-F238E27FC236}">
                <a16:creationId xmlns:a16="http://schemas.microsoft.com/office/drawing/2014/main" id="{C1F37F66-CCDF-AAEE-5925-AD49EC2175C3}"/>
              </a:ext>
            </a:extLst>
          </p:cNvPr>
          <p:cNvSpPr txBox="1"/>
          <p:nvPr/>
        </p:nvSpPr>
        <p:spPr>
          <a:xfrm>
            <a:off x="161550" y="2963681"/>
            <a:ext cx="11989947" cy="1146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981200" lvl="3" indent="-457200">
              <a:lnSpc>
                <a:spcPct val="150000"/>
              </a:lnSpc>
              <a:buSzPct val="100000"/>
              <a:buFont typeface="+mj-lt"/>
              <a:buAutoNum type="arabicPeriod" startAt="2"/>
              <a:defRPr sz="2400">
                <a:solidFill>
                  <a:srgbClr val="FFFFFF"/>
                </a:solidFill>
              </a:defRPr>
            </a:pPr>
            <a:r>
              <a:rPr lang="it-IT" b="1" dirty="0"/>
              <a:t>Dopo l’aggiunta di titolante la soluzione è una soluzione tampone e il calcolo del pH avviene di conseguenza</a:t>
            </a:r>
          </a:p>
        </p:txBody>
      </p:sp>
      <p:sp>
        <p:nvSpPr>
          <p:cNvPr id="7" name="CasellaDiTesto 6">
            <a:extLst>
              <a:ext uri="{FF2B5EF4-FFF2-40B4-BE49-F238E27FC236}">
                <a16:creationId xmlns:a16="http://schemas.microsoft.com/office/drawing/2014/main" id="{FC64BDDB-D2CA-FC63-1320-3D116E0953D2}"/>
              </a:ext>
            </a:extLst>
          </p:cNvPr>
          <p:cNvSpPr txBox="1"/>
          <p:nvPr/>
        </p:nvSpPr>
        <p:spPr>
          <a:xfrm>
            <a:off x="161550" y="4110405"/>
            <a:ext cx="12060195" cy="1146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981200" lvl="3" indent="-457200">
              <a:lnSpc>
                <a:spcPct val="150000"/>
              </a:lnSpc>
              <a:buSzPct val="100000"/>
              <a:buFont typeface="+mj-lt"/>
              <a:buAutoNum type="arabicPeriod" startAt="3"/>
              <a:defRPr sz="2400">
                <a:solidFill>
                  <a:srgbClr val="FFFFFF"/>
                </a:solidFill>
              </a:defRPr>
            </a:pPr>
            <a:r>
              <a:rPr lang="it-IT" b="1" dirty="0"/>
              <a:t>Al punto di equivalenza la soluzione contiene solo base coniugata e il pH è dato da questa</a:t>
            </a:r>
          </a:p>
        </p:txBody>
      </p:sp>
      <p:sp>
        <p:nvSpPr>
          <p:cNvPr id="9" name="CasellaDiTesto 8">
            <a:extLst>
              <a:ext uri="{FF2B5EF4-FFF2-40B4-BE49-F238E27FC236}">
                <a16:creationId xmlns:a16="http://schemas.microsoft.com/office/drawing/2014/main" id="{34172EC9-C57E-DEFD-F2C3-BCBF684BA931}"/>
              </a:ext>
            </a:extLst>
          </p:cNvPr>
          <p:cNvSpPr txBox="1"/>
          <p:nvPr/>
        </p:nvSpPr>
        <p:spPr>
          <a:xfrm>
            <a:off x="161550" y="5266194"/>
            <a:ext cx="12030450" cy="1146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981200" lvl="3" indent="-457200">
              <a:lnSpc>
                <a:spcPct val="150000"/>
              </a:lnSpc>
              <a:buSzPct val="100000"/>
              <a:buFont typeface="+mj-lt"/>
              <a:buAutoNum type="arabicPeriod" startAt="4"/>
              <a:defRPr sz="2400">
                <a:solidFill>
                  <a:srgbClr val="FFFFFF"/>
                </a:solidFill>
              </a:defRPr>
            </a:pPr>
            <a:r>
              <a:rPr lang="it-IT" b="1" dirty="0"/>
              <a:t>Oltre il punto di equivalenza ho un eccesso di titolante (base forte) e il pH è governato da questo eccesso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852E4E7-971F-8CE1-B3A4-FDCB4ABD1A28}"/>
              </a:ext>
            </a:extLst>
          </p:cNvPr>
          <p:cNvSpPr txBox="1"/>
          <p:nvPr/>
        </p:nvSpPr>
        <p:spPr>
          <a:xfrm>
            <a:off x="-165100" y="145009"/>
            <a:ext cx="11150600" cy="1146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524000" lvl="3">
              <a:lnSpc>
                <a:spcPct val="150000"/>
              </a:lnSpc>
              <a:buSzPct val="100000"/>
              <a:defRPr sz="2400">
                <a:solidFill>
                  <a:srgbClr val="FFFFFF"/>
                </a:solidFill>
              </a:defRPr>
            </a:pPr>
            <a:r>
              <a:rPr lang="it-IT" dirty="0"/>
              <a:t>All’inizio la soluzione contiene solo acido debole e il pH è calcolato usando la sua concentrazione e la sua costante di </a:t>
            </a:r>
            <a:r>
              <a:rPr lang="it-IT" dirty="0" err="1"/>
              <a:t>dissociazion</a:t>
            </a:r>
            <a:endParaRPr lang="it-IT" dirty="0"/>
          </a:p>
        </p:txBody>
      </p:sp>
      <p:sp>
        <p:nvSpPr>
          <p:cNvPr id="6" name="CasellaDiTesto 5">
            <a:extLst>
              <a:ext uri="{FF2B5EF4-FFF2-40B4-BE49-F238E27FC236}">
                <a16:creationId xmlns:a16="http://schemas.microsoft.com/office/drawing/2014/main" id="{C44DB83E-4081-34B1-91F7-20B37BB267DE}"/>
              </a:ext>
            </a:extLst>
          </p:cNvPr>
          <p:cNvSpPr txBox="1"/>
          <p:nvPr/>
        </p:nvSpPr>
        <p:spPr>
          <a:xfrm>
            <a:off x="164194" y="1330045"/>
            <a:ext cx="864274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bg1"/>
                </a:solidFill>
                <a:effectLst/>
                <a:uFillTx/>
                <a:latin typeface="+mj-lt"/>
                <a:ea typeface="+mj-ea"/>
                <a:cs typeface="+mj-cs"/>
                <a:sym typeface="Helvetica"/>
              </a:rPr>
              <a:t>Esempio: calcolare il pH di una soluzione di acido acetico 0.1 M (K</a:t>
            </a:r>
            <a:r>
              <a:rPr kumimoji="0" lang="it-IT" sz="1800" b="1" i="0" u="none" strike="noStrike" cap="none" spc="0" normalizeH="0" baseline="-25000" dirty="0">
                <a:ln>
                  <a:noFill/>
                </a:ln>
                <a:solidFill>
                  <a:schemeClr val="bg1"/>
                </a:solidFill>
                <a:effectLst/>
                <a:uFillTx/>
                <a:latin typeface="+mj-lt"/>
                <a:ea typeface="+mj-ea"/>
                <a:cs typeface="+mj-cs"/>
                <a:sym typeface="Helvetica"/>
              </a:rPr>
              <a:t>a</a:t>
            </a:r>
            <a:r>
              <a:rPr kumimoji="0" lang="it-IT" sz="1800" b="1" i="0" u="none" strike="noStrike" cap="none" spc="0" normalizeH="0" baseline="0" dirty="0">
                <a:ln>
                  <a:noFill/>
                </a:ln>
                <a:solidFill>
                  <a:schemeClr val="bg1"/>
                </a:solidFill>
                <a:effectLst/>
                <a:uFillTx/>
                <a:latin typeface="+mj-lt"/>
                <a:ea typeface="+mj-ea"/>
                <a:cs typeface="+mj-cs"/>
                <a:sym typeface="Helvetica"/>
              </a:rPr>
              <a:t>=1.75x10</a:t>
            </a:r>
            <a:r>
              <a:rPr kumimoji="0" lang="it-IT" sz="1800" b="1" i="0" u="none" strike="noStrike" cap="none" spc="0" normalizeH="0" baseline="30000" dirty="0">
                <a:ln>
                  <a:noFill/>
                </a:ln>
                <a:solidFill>
                  <a:schemeClr val="bg1"/>
                </a:solidFill>
                <a:effectLst/>
                <a:uFillTx/>
                <a:latin typeface="+mj-lt"/>
                <a:ea typeface="+mj-ea"/>
                <a:cs typeface="+mj-cs"/>
                <a:sym typeface="Helvetica"/>
              </a:rPr>
              <a:t>-5</a:t>
            </a:r>
            <a:r>
              <a:rPr kumimoji="0" lang="it-IT" sz="1800" b="1" i="0" u="none" strike="noStrike" cap="none" spc="0" normalizeH="0" baseline="0" dirty="0">
                <a:ln>
                  <a:noFill/>
                </a:ln>
                <a:solidFill>
                  <a:schemeClr val="bg1"/>
                </a:solidFill>
                <a:effectLst/>
                <a:uFillTx/>
                <a:latin typeface="+mj-lt"/>
                <a:ea typeface="+mj-ea"/>
                <a:cs typeface="+mj-cs"/>
                <a:sym typeface="Helvetica"/>
              </a:rPr>
              <a:t>)</a:t>
            </a:r>
          </a:p>
          <a:p>
            <a:pPr marL="0" marR="0" indent="0" algn="l" defTabSz="457200" rtl="0" fontAlgn="auto" latinLnBrk="0" hangingPunct="0">
              <a:lnSpc>
                <a:spcPct val="100000"/>
              </a:lnSpc>
              <a:spcBef>
                <a:spcPts val="0"/>
              </a:spcBef>
              <a:spcAft>
                <a:spcPts val="0"/>
              </a:spcAft>
              <a:buClrTx/>
              <a:buSzTx/>
              <a:buFontTx/>
              <a:buNone/>
              <a:tabLst/>
            </a:pPr>
            <a:endParaRPr lang="it-IT" b="1" dirty="0">
              <a:solidFill>
                <a:schemeClr val="bg1"/>
              </a:solidFill>
            </a:endParaRPr>
          </a:p>
          <a:p>
            <a:pPr marL="0" marR="0" indent="0" algn="l" defTabSz="4572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chemeClr val="bg1"/>
                </a:solidFill>
                <a:effectLst/>
                <a:uFillTx/>
                <a:latin typeface="Cambria Math" panose="02040503050406030204" pitchFamily="18" charset="0"/>
                <a:ea typeface="Cambria Math" panose="02040503050406030204" pitchFamily="18" charset="0"/>
                <a:sym typeface="Helvetica"/>
              </a:rPr>
              <a:t>[H</a:t>
            </a:r>
            <a:r>
              <a:rPr kumimoji="0" lang="it-IT" sz="1800" b="1" i="0" u="none" strike="noStrike" cap="none" spc="0" normalizeH="0" baseline="-25000" dirty="0">
                <a:ln>
                  <a:noFill/>
                </a:ln>
                <a:solidFill>
                  <a:schemeClr val="bg1"/>
                </a:solidFill>
                <a:effectLst/>
                <a:uFillTx/>
                <a:latin typeface="Cambria Math" panose="02040503050406030204" pitchFamily="18" charset="0"/>
                <a:ea typeface="Cambria Math" panose="02040503050406030204" pitchFamily="18" charset="0"/>
                <a:sym typeface="Helvetica"/>
              </a:rPr>
              <a:t>3</a:t>
            </a:r>
            <a:r>
              <a:rPr kumimoji="0" lang="it-IT" sz="1800" b="1" i="0" u="none" strike="noStrike" cap="none" spc="0" normalizeH="0" baseline="0" dirty="0">
                <a:ln>
                  <a:noFill/>
                </a:ln>
                <a:solidFill>
                  <a:schemeClr val="bg1"/>
                </a:solidFill>
                <a:effectLst/>
                <a:uFillTx/>
                <a:latin typeface="Cambria Math" panose="02040503050406030204" pitchFamily="18" charset="0"/>
                <a:ea typeface="Cambria Math" panose="02040503050406030204" pitchFamily="18" charset="0"/>
                <a:sym typeface="Helvetica"/>
              </a:rPr>
              <a:t>O</a:t>
            </a:r>
            <a:r>
              <a:rPr kumimoji="0" lang="it-IT" sz="1800" b="1" i="0" u="none" strike="noStrike" cap="none" spc="0" normalizeH="0" baseline="30000" dirty="0">
                <a:ln>
                  <a:noFill/>
                </a:ln>
                <a:solidFill>
                  <a:schemeClr val="bg1"/>
                </a:solidFill>
                <a:effectLst/>
                <a:uFillTx/>
                <a:latin typeface="Cambria Math" panose="02040503050406030204" pitchFamily="18" charset="0"/>
                <a:ea typeface="Cambria Math" panose="02040503050406030204" pitchFamily="18" charset="0"/>
                <a:sym typeface="Helvetica"/>
              </a:rPr>
              <a:t>+</a:t>
            </a:r>
            <a:r>
              <a:rPr kumimoji="0" lang="it-IT" sz="1800" b="1" i="0" u="none" strike="noStrike" cap="none" spc="0" normalizeH="0" baseline="0" dirty="0">
                <a:ln>
                  <a:noFill/>
                </a:ln>
                <a:solidFill>
                  <a:schemeClr val="bg1"/>
                </a:solidFill>
                <a:effectLst/>
                <a:uFillTx/>
                <a:latin typeface="Cambria Math" panose="02040503050406030204" pitchFamily="18" charset="0"/>
                <a:ea typeface="Cambria Math" panose="02040503050406030204" pitchFamily="18" charset="0"/>
                <a:sym typeface="Helvetica"/>
              </a:rPr>
              <a:t>] </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1FF1C58B-49C0-371E-13CA-8AA2306C0D5F}"/>
                  </a:ext>
                </a:extLst>
              </p:cNvPr>
              <p:cNvSpPr txBox="1"/>
              <p:nvPr/>
            </p:nvSpPr>
            <p:spPr>
              <a:xfrm>
                <a:off x="718169" y="1859265"/>
                <a:ext cx="3295031" cy="409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 =</m:t>
                      </m:r>
                      <m:rad>
                        <m:radPr>
                          <m:degHide m:val="on"/>
                          <m:ctrlP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ctrlPr>
                        </m:radPr>
                        <m:deg/>
                        <m:e>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𝐾</m:t>
                          </m:r>
                          <m:r>
                            <a:rPr kumimoji="0" lang="it-IT" sz="2200" b="0" i="1" u="none" strike="noStrike" cap="none" spc="0" normalizeH="0" baseline="-25000" smtClean="0">
                              <a:ln>
                                <a:noFill/>
                              </a:ln>
                              <a:solidFill>
                                <a:schemeClr val="bg1"/>
                              </a:solidFill>
                              <a:effectLst/>
                              <a:uFillTx/>
                              <a:latin typeface="Cambria Math" panose="02040503050406030204" pitchFamily="18" charset="0"/>
                              <a:ea typeface="+mj-ea"/>
                              <a:cs typeface="+mj-cs"/>
                              <a:sym typeface="Helvetica"/>
                            </a:rPr>
                            <m:t>𝑎</m:t>
                          </m:r>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 </m:t>
                          </m:r>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𝑥</m:t>
                          </m:r>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 [</m:t>
                          </m:r>
                          <m:r>
                            <a:rPr kumimoji="0" lang="it-IT" sz="2200" b="0" i="1"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𝐴𝑐</m:t>
                          </m:r>
                        </m:e>
                      </m:rad>
                      <m:r>
                        <m:rPr>
                          <m:sty m:val="p"/>
                        </m:rPr>
                        <a:rPr kumimoji="0" lang="it-IT" sz="2200" b="0" i="0"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ido</m:t>
                      </m:r>
                      <m:r>
                        <a:rPr kumimoji="0" lang="it-IT" sz="2200" b="0" i="0"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 </m:t>
                      </m:r>
                      <m:r>
                        <m:rPr>
                          <m:sty m:val="p"/>
                        </m:rPr>
                        <a:rPr kumimoji="0" lang="it-IT" sz="2200" b="0" i="0"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acetico</m:t>
                      </m:r>
                      <m:r>
                        <a:rPr kumimoji="0" lang="it-IT" sz="2200" b="0" i="0" u="none" strike="noStrike" cap="none" spc="0" normalizeH="0" baseline="0" smtClean="0">
                          <a:ln>
                            <a:noFill/>
                          </a:ln>
                          <a:solidFill>
                            <a:schemeClr val="bg1"/>
                          </a:solidFill>
                          <a:effectLst/>
                          <a:uFillTx/>
                          <a:latin typeface="Cambria Math" panose="02040503050406030204" pitchFamily="18" charset="0"/>
                          <a:ea typeface="+mj-ea"/>
                          <a:cs typeface="+mj-cs"/>
                          <a:sym typeface="Helvetica"/>
                        </a:rPr>
                        <m:t>]</m:t>
                      </m:r>
                    </m:oMath>
                  </m:oMathPara>
                </a14:m>
                <a:endParaRPr kumimoji="0" lang="it-IT" sz="2200" b="0" i="0" u="none" strike="noStrike" cap="none" spc="0" normalizeH="0" baseline="0" dirty="0">
                  <a:ln>
                    <a:noFill/>
                  </a:ln>
                  <a:solidFill>
                    <a:schemeClr val="bg1"/>
                  </a:solidFill>
                  <a:effectLst/>
                  <a:uFillTx/>
                  <a:ea typeface="+mj-ea"/>
                  <a:cs typeface="+mj-cs"/>
                  <a:sym typeface="Helvetica"/>
                </a:endParaRPr>
              </a:p>
            </p:txBody>
          </p:sp>
        </mc:Choice>
        <mc:Fallback xmlns="">
          <p:sp>
            <p:nvSpPr>
              <p:cNvPr id="8" name="CasellaDiTesto 7">
                <a:extLst>
                  <a:ext uri="{FF2B5EF4-FFF2-40B4-BE49-F238E27FC236}">
                    <a16:creationId xmlns:a16="http://schemas.microsoft.com/office/drawing/2014/main" id="{1FF1C58B-49C0-371E-13CA-8AA2306C0D5F}"/>
                  </a:ext>
                </a:extLst>
              </p:cNvPr>
              <p:cNvSpPr txBox="1">
                <a:spLocks noRot="1" noChangeAspect="1" noMove="1" noResize="1" noEditPoints="1" noAdjustHandles="1" noChangeArrowheads="1" noChangeShapeType="1" noTextEdit="1"/>
              </p:cNvSpPr>
              <p:nvPr/>
            </p:nvSpPr>
            <p:spPr>
              <a:xfrm>
                <a:off x="718169" y="1859265"/>
                <a:ext cx="3295031" cy="409984"/>
              </a:xfrm>
              <a:prstGeom prst="rect">
                <a:avLst/>
              </a:prstGeom>
              <a:blipFill>
                <a:blip r:embed="rId2"/>
                <a:stretch>
                  <a:fillRect b="-27273"/>
                </a:stretch>
              </a:blipFill>
              <a:ln w="12700" cap="flat">
                <a:noFill/>
                <a:miter lim="400000"/>
              </a:ln>
              <a:effectLst/>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3D66D481-F564-56D4-F45D-9A1F60F0E2DF}"/>
              </a:ext>
            </a:extLst>
          </p:cNvPr>
          <p:cNvSpPr txBox="1"/>
          <p:nvPr/>
        </p:nvSpPr>
        <p:spPr>
          <a:xfrm>
            <a:off x="-165100" y="2370120"/>
            <a:ext cx="11709400" cy="1058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524000" lvl="3">
              <a:lnSpc>
                <a:spcPct val="150000"/>
              </a:lnSpc>
              <a:buSzPct val="100000"/>
              <a:defRPr sz="2400">
                <a:solidFill>
                  <a:srgbClr val="FFFFFF"/>
                </a:solidFill>
              </a:defRPr>
            </a:pPr>
            <a:r>
              <a:rPr lang="it-IT" sz="2200" dirty="0">
                <a:solidFill>
                  <a:schemeClr val="tx2">
                    <a:lumMod val="40000"/>
                    <a:lumOff val="60000"/>
                  </a:schemeClr>
                </a:solidFill>
              </a:rPr>
              <a:t>Dopo l’aggiunta di titolante la soluzione è una soluzione tampone e il calcolo del pH avviene di conseguenza</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EBD290C1-1BF1-1DE0-8F49-3AFFC8F70E78}"/>
                  </a:ext>
                </a:extLst>
              </p:cNvPr>
              <p:cNvSpPr txBox="1"/>
              <p:nvPr/>
            </p:nvSpPr>
            <p:spPr>
              <a:xfrm>
                <a:off x="-85416" y="3529871"/>
                <a:ext cx="7172016" cy="2393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981200" lvl="3" indent="-457200">
                  <a:lnSpc>
                    <a:spcPct val="150000"/>
                  </a:lnSpc>
                  <a:buSzPct val="100000"/>
                  <a:buAutoNum type="alphaUcParenR"/>
                  <a:defRPr sz="2400">
                    <a:solidFill>
                      <a:srgbClr val="FFFFFF"/>
                    </a:solidFill>
                  </a:defRPr>
                </a:pPr>
                <a:r>
                  <a:rPr lang="it-IT" sz="1600" dirty="0">
                    <a:solidFill>
                      <a:schemeClr val="tx2">
                        <a:lumMod val="40000"/>
                        <a:lumOff val="60000"/>
                      </a:schemeClr>
                    </a:solidFill>
                  </a:rPr>
                  <a:t>calcolare le moli di acetato</a:t>
                </a:r>
              </a:p>
              <a:p>
                <a:pPr marL="1981200" lvl="3" indent="-457200">
                  <a:lnSpc>
                    <a:spcPct val="150000"/>
                  </a:lnSpc>
                  <a:buSzPct val="100000"/>
                  <a:buAutoNum type="alphaUcParenR"/>
                  <a:defRPr sz="2400">
                    <a:solidFill>
                      <a:srgbClr val="FFFFFF"/>
                    </a:solidFill>
                  </a:defRPr>
                </a:pPr>
                <a:r>
                  <a:rPr lang="it-IT" sz="1600" dirty="0">
                    <a:solidFill>
                      <a:schemeClr val="tx2">
                        <a:lumMod val="40000"/>
                        <a:lumOff val="60000"/>
                      </a:schemeClr>
                    </a:solidFill>
                  </a:rPr>
                  <a:t>Calcolare le moli residue di acido acetico</a:t>
                </a:r>
              </a:p>
              <a:p>
                <a:pPr marL="1981200" lvl="3" indent="-457200">
                  <a:lnSpc>
                    <a:spcPct val="150000"/>
                  </a:lnSpc>
                  <a:buSzPct val="100000"/>
                  <a:buAutoNum type="alphaUcParenR"/>
                  <a:defRPr sz="2400">
                    <a:solidFill>
                      <a:srgbClr val="FFFFFF"/>
                    </a:solidFill>
                  </a:defRPr>
                </a:pPr>
                <a:r>
                  <a:rPr lang="it-IT" sz="1600" dirty="0">
                    <a:solidFill>
                      <a:schemeClr val="tx2">
                        <a:lumMod val="40000"/>
                        <a:lumOff val="60000"/>
                      </a:schemeClr>
                    </a:solidFill>
                  </a:rPr>
                  <a:t>Sostituirle nell’espressione della costante acida</a:t>
                </a:r>
              </a:p>
              <a:p>
                <a:pPr marL="1524000" lvl="3">
                  <a:lnSpc>
                    <a:spcPct val="150000"/>
                  </a:lnSpc>
                  <a:buSzPct val="100000"/>
                  <a:defRPr sz="2400">
                    <a:solidFill>
                      <a:srgbClr val="FFFFFF"/>
                    </a:solidFill>
                  </a:defRPr>
                </a:pPr>
                <a:endParaRPr lang="it-IT" sz="1600" dirty="0">
                  <a:solidFill>
                    <a:schemeClr val="tx2">
                      <a:lumMod val="40000"/>
                      <a:lumOff val="60000"/>
                    </a:schemeClr>
                  </a:solidFill>
                </a:endParaRPr>
              </a:p>
              <a:p>
                <a:pPr marL="1524000" lvl="3">
                  <a:lnSpc>
                    <a:spcPct val="150000"/>
                  </a:lnSpc>
                  <a:buSzPct val="100000"/>
                  <a:defRPr sz="2400">
                    <a:solidFill>
                      <a:srgbClr val="FFFFFF"/>
                    </a:solidFill>
                  </a:defRPr>
                </a:pPr>
                <a:r>
                  <a:rPr lang="it-IT" sz="2400" b="0" dirty="0">
                    <a:solidFill>
                      <a:schemeClr val="tx2">
                        <a:lumMod val="40000"/>
                        <a:lumOff val="60000"/>
                      </a:schemeClr>
                    </a:solidFill>
                    <a:latin typeface="Cambria" panose="02040503050406030204" pitchFamily="18" charset="0"/>
                  </a:rPr>
                  <a:t>Ka=</a:t>
                </a:r>
                <a14:m>
                  <m:oMath xmlns:m="http://schemas.openxmlformats.org/officeDocument/2006/math">
                    <m:f>
                      <m:fPr>
                        <m:ctrlPr>
                          <a:rPr lang="it-IT" sz="2400" b="0" i="1" smtClean="0">
                            <a:solidFill>
                              <a:schemeClr val="tx2">
                                <a:lumMod val="40000"/>
                                <a:lumOff val="60000"/>
                              </a:schemeClr>
                            </a:solidFill>
                            <a:latin typeface="Cambria Math" panose="02040503050406030204" pitchFamily="18" charset="0"/>
                          </a:rPr>
                        </m:ctrlPr>
                      </m:fPr>
                      <m:num>
                        <m:d>
                          <m:dPr>
                            <m:begChr m:val="["/>
                            <m:endChr m:val="]"/>
                            <m:ctrlPr>
                              <a:rPr lang="it-IT" sz="2400" i="1">
                                <a:solidFill>
                                  <a:schemeClr val="tx2">
                                    <a:lumMod val="40000"/>
                                    <a:lumOff val="60000"/>
                                  </a:schemeClr>
                                </a:solidFill>
                                <a:latin typeface="Cambria Math" panose="02040503050406030204" pitchFamily="18" charset="0"/>
                              </a:rPr>
                            </m:ctrlPr>
                          </m:dPr>
                          <m:e>
                            <m:r>
                              <a:rPr lang="it-IT" sz="2400" i="1">
                                <a:solidFill>
                                  <a:schemeClr val="tx2">
                                    <a:lumMod val="40000"/>
                                    <a:lumOff val="60000"/>
                                  </a:schemeClr>
                                </a:solidFill>
                                <a:latin typeface="Cambria Math" panose="02040503050406030204" pitchFamily="18" charset="0"/>
                              </a:rPr>
                              <m:t>𝐻</m:t>
                            </m:r>
                            <m:r>
                              <a:rPr lang="it-IT" sz="2400" i="1" baseline="-25000">
                                <a:solidFill>
                                  <a:schemeClr val="tx2">
                                    <a:lumMod val="40000"/>
                                    <a:lumOff val="60000"/>
                                  </a:schemeClr>
                                </a:solidFill>
                                <a:latin typeface="Cambria Math" panose="02040503050406030204" pitchFamily="18" charset="0"/>
                              </a:rPr>
                              <m:t>3</m:t>
                            </m:r>
                            <m:r>
                              <a:rPr lang="it-IT" sz="2400" i="1">
                                <a:solidFill>
                                  <a:schemeClr val="tx2">
                                    <a:lumMod val="40000"/>
                                    <a:lumOff val="60000"/>
                                  </a:schemeClr>
                                </a:solidFill>
                                <a:latin typeface="Cambria Math" panose="02040503050406030204" pitchFamily="18" charset="0"/>
                              </a:rPr>
                              <m:t>𝑂</m:t>
                            </m:r>
                            <m:r>
                              <a:rPr lang="it-IT" sz="2400" i="1" baseline="30000">
                                <a:solidFill>
                                  <a:schemeClr val="tx2">
                                    <a:lumMod val="40000"/>
                                    <a:lumOff val="60000"/>
                                  </a:schemeClr>
                                </a:solidFill>
                                <a:latin typeface="Cambria Math" panose="02040503050406030204" pitchFamily="18" charset="0"/>
                              </a:rPr>
                              <m:t>+</m:t>
                            </m:r>
                          </m:e>
                        </m:d>
                        <m:r>
                          <a:rPr lang="it-IT" sz="2400" b="0" i="1" baseline="30000" smtClean="0">
                            <a:solidFill>
                              <a:schemeClr val="tx2">
                                <a:lumMod val="40000"/>
                                <a:lumOff val="60000"/>
                              </a:schemeClr>
                            </a:solidFill>
                            <a:latin typeface="Cambria Math" panose="02040503050406030204" pitchFamily="18" charset="0"/>
                          </a:rPr>
                          <m:t> </m:t>
                        </m:r>
                        <m:r>
                          <a:rPr lang="it-IT" sz="2400" b="0" i="1" smtClean="0">
                            <a:solidFill>
                              <a:schemeClr val="tx2">
                                <a:lumMod val="40000"/>
                                <a:lumOff val="60000"/>
                              </a:schemeClr>
                            </a:solidFill>
                            <a:latin typeface="Cambria Math" panose="02040503050406030204" pitchFamily="18" charset="0"/>
                          </a:rPr>
                          <m:t> [</m:t>
                        </m:r>
                        <m:r>
                          <a:rPr lang="it-IT" sz="2400" b="0" i="1" smtClean="0">
                            <a:solidFill>
                              <a:schemeClr val="tx2">
                                <a:lumMod val="40000"/>
                                <a:lumOff val="60000"/>
                              </a:schemeClr>
                            </a:solidFill>
                            <a:latin typeface="Cambria Math" panose="02040503050406030204" pitchFamily="18" charset="0"/>
                          </a:rPr>
                          <m:t>𝑎𝑐𝑒𝑡𝑎𝑡𝑜</m:t>
                        </m:r>
                        <m:r>
                          <a:rPr lang="it-IT" sz="2400" b="0" i="1" smtClean="0">
                            <a:solidFill>
                              <a:schemeClr val="tx2">
                                <a:lumMod val="40000"/>
                                <a:lumOff val="60000"/>
                              </a:schemeClr>
                            </a:solidFill>
                            <a:latin typeface="Cambria Math" panose="02040503050406030204" pitchFamily="18" charset="0"/>
                          </a:rPr>
                          <m:t>]</m:t>
                        </m:r>
                      </m:num>
                      <m:den>
                        <m:r>
                          <a:rPr lang="it-IT" sz="2400" b="0" i="1" smtClean="0">
                            <a:solidFill>
                              <a:schemeClr val="tx2">
                                <a:lumMod val="40000"/>
                                <a:lumOff val="60000"/>
                              </a:schemeClr>
                            </a:solidFill>
                            <a:latin typeface="Cambria Math" panose="02040503050406030204" pitchFamily="18" charset="0"/>
                          </a:rPr>
                          <m:t>[</m:t>
                        </m:r>
                        <m:r>
                          <a:rPr lang="it-IT" sz="2400" b="0" i="1" smtClean="0">
                            <a:solidFill>
                              <a:schemeClr val="tx2">
                                <a:lumMod val="40000"/>
                                <a:lumOff val="60000"/>
                              </a:schemeClr>
                            </a:solidFill>
                            <a:latin typeface="Cambria Math" panose="02040503050406030204" pitchFamily="18" charset="0"/>
                          </a:rPr>
                          <m:t>𝑎𝑐𝑖𝑑𝑜</m:t>
                        </m:r>
                        <m:r>
                          <a:rPr lang="it-IT" sz="2400" b="0" i="1" smtClean="0">
                            <a:solidFill>
                              <a:schemeClr val="tx2">
                                <a:lumMod val="40000"/>
                                <a:lumOff val="60000"/>
                              </a:schemeClr>
                            </a:solidFill>
                            <a:latin typeface="Cambria Math" panose="02040503050406030204" pitchFamily="18" charset="0"/>
                          </a:rPr>
                          <m:t> </m:t>
                        </m:r>
                        <m:r>
                          <a:rPr lang="it-IT" sz="2400" b="0" i="1" smtClean="0">
                            <a:solidFill>
                              <a:schemeClr val="tx2">
                                <a:lumMod val="40000"/>
                                <a:lumOff val="60000"/>
                              </a:schemeClr>
                            </a:solidFill>
                            <a:latin typeface="Cambria Math" panose="02040503050406030204" pitchFamily="18" charset="0"/>
                          </a:rPr>
                          <m:t>𝑎𝑐𝑒𝑡𝑖𝑐𝑜</m:t>
                        </m:r>
                        <m:r>
                          <a:rPr lang="it-IT" sz="2400" b="0" i="1" smtClean="0">
                            <a:solidFill>
                              <a:schemeClr val="tx2">
                                <a:lumMod val="40000"/>
                                <a:lumOff val="60000"/>
                              </a:schemeClr>
                            </a:solidFill>
                            <a:latin typeface="Cambria Math" panose="02040503050406030204" pitchFamily="18" charset="0"/>
                          </a:rPr>
                          <m:t>]</m:t>
                        </m:r>
                      </m:den>
                    </m:f>
                  </m:oMath>
                </a14:m>
                <a:endParaRPr lang="it-IT" sz="1600" dirty="0">
                  <a:solidFill>
                    <a:schemeClr val="tx2">
                      <a:lumMod val="40000"/>
                      <a:lumOff val="60000"/>
                    </a:schemeClr>
                  </a:solidFill>
                </a:endParaRPr>
              </a:p>
            </p:txBody>
          </p:sp>
        </mc:Choice>
        <mc:Fallback xmlns="">
          <p:sp>
            <p:nvSpPr>
              <p:cNvPr id="11" name="CasellaDiTesto 10">
                <a:extLst>
                  <a:ext uri="{FF2B5EF4-FFF2-40B4-BE49-F238E27FC236}">
                    <a16:creationId xmlns:a16="http://schemas.microsoft.com/office/drawing/2014/main" id="{EBD290C1-1BF1-1DE0-8F49-3AFFC8F70E78}"/>
                  </a:ext>
                </a:extLst>
              </p:cNvPr>
              <p:cNvSpPr txBox="1">
                <a:spLocks noRot="1" noChangeAspect="1" noMove="1" noResize="1" noEditPoints="1" noAdjustHandles="1" noChangeArrowheads="1" noChangeShapeType="1" noTextEdit="1"/>
              </p:cNvSpPr>
              <p:nvPr/>
            </p:nvSpPr>
            <p:spPr>
              <a:xfrm>
                <a:off x="-85416" y="3529871"/>
                <a:ext cx="7172016" cy="2393604"/>
              </a:xfrm>
              <a:prstGeom prst="rect">
                <a:avLst/>
              </a:prstGeom>
              <a:blipFill>
                <a:blip r:embed="rId3"/>
                <a:stretch>
                  <a:fillRect b="-1579"/>
                </a:stretch>
              </a:blipFill>
              <a:ln w="12700" cap="flat">
                <a:noFill/>
                <a:miter lim="400000"/>
              </a:ln>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CasellaDiTesto 6">
                <a:extLst>
                  <a:ext uri="{FF2B5EF4-FFF2-40B4-BE49-F238E27FC236}">
                    <a16:creationId xmlns:a16="http://schemas.microsoft.com/office/drawing/2014/main" id="{34A571F1-AD93-8565-7271-D38B1ACE2857}"/>
                  </a:ext>
                </a:extLst>
              </p:cNvPr>
              <p:cNvSpPr txBox="1"/>
              <p:nvPr/>
            </p:nvSpPr>
            <p:spPr>
              <a:xfrm>
                <a:off x="5794375" y="5182187"/>
                <a:ext cx="3883025" cy="6915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400" b="0" dirty="0">
                    <a:solidFill>
                      <a:schemeClr val="tx2">
                        <a:lumMod val="40000"/>
                        <a:lumOff val="60000"/>
                      </a:schemeClr>
                    </a:solidFill>
                    <a:latin typeface="Cambria" panose="02040503050406030204" pitchFamily="18" charset="0"/>
                  </a:rPr>
                  <a:t>pKa= pH + log </a:t>
                </a:r>
                <a14:m>
                  <m:oMath xmlns:m="http://schemas.openxmlformats.org/officeDocument/2006/math">
                    <m:f>
                      <m:fPr>
                        <m:ctrlPr>
                          <a:rPr lang="it-IT" sz="2400" b="0" i="1" smtClean="0">
                            <a:solidFill>
                              <a:schemeClr val="tx2">
                                <a:lumMod val="40000"/>
                                <a:lumOff val="60000"/>
                              </a:schemeClr>
                            </a:solidFill>
                            <a:latin typeface="Cambria Math" panose="02040503050406030204" pitchFamily="18" charset="0"/>
                          </a:rPr>
                        </m:ctrlPr>
                      </m:fPr>
                      <m:num>
                        <m:r>
                          <a:rPr lang="it-IT" sz="2400" b="0" i="1" smtClean="0">
                            <a:solidFill>
                              <a:schemeClr val="tx2">
                                <a:lumMod val="40000"/>
                                <a:lumOff val="60000"/>
                              </a:schemeClr>
                            </a:solidFill>
                            <a:latin typeface="Cambria Math" panose="02040503050406030204" pitchFamily="18" charset="0"/>
                          </a:rPr>
                          <m:t> [</m:t>
                        </m:r>
                        <m:r>
                          <a:rPr lang="it-IT" sz="2400" b="0" i="1" smtClean="0">
                            <a:solidFill>
                              <a:schemeClr val="tx2">
                                <a:lumMod val="40000"/>
                                <a:lumOff val="60000"/>
                              </a:schemeClr>
                            </a:solidFill>
                            <a:latin typeface="Cambria Math" panose="02040503050406030204" pitchFamily="18" charset="0"/>
                          </a:rPr>
                          <m:t>𝐴𝑐</m:t>
                        </m:r>
                        <m:r>
                          <a:rPr lang="it-IT" sz="2400" b="0" i="1" smtClean="0">
                            <a:solidFill>
                              <a:schemeClr val="tx2">
                                <a:lumMod val="40000"/>
                                <a:lumOff val="60000"/>
                              </a:schemeClr>
                            </a:solidFill>
                            <a:latin typeface="Cambria Math" panose="02040503050406030204" pitchFamily="18" charset="0"/>
                          </a:rPr>
                          <m:t>. </m:t>
                        </m:r>
                        <m:r>
                          <a:rPr lang="it-IT" sz="2400" b="0" i="1" smtClean="0">
                            <a:solidFill>
                              <a:schemeClr val="tx2">
                                <a:lumMod val="40000"/>
                                <a:lumOff val="60000"/>
                              </a:schemeClr>
                            </a:solidFill>
                            <a:latin typeface="Cambria Math" panose="02040503050406030204" pitchFamily="18" charset="0"/>
                          </a:rPr>
                          <m:t>𝑎𝑐𝑒𝑡𝑖𝑐𝑜</m:t>
                        </m:r>
                        <m:r>
                          <a:rPr lang="it-IT" sz="2400" b="0" i="1" smtClean="0">
                            <a:solidFill>
                              <a:schemeClr val="tx2">
                                <a:lumMod val="40000"/>
                                <a:lumOff val="60000"/>
                              </a:schemeClr>
                            </a:solidFill>
                            <a:latin typeface="Cambria Math" panose="02040503050406030204" pitchFamily="18" charset="0"/>
                          </a:rPr>
                          <m:t>]</m:t>
                        </m:r>
                      </m:num>
                      <m:den>
                        <m:r>
                          <a:rPr lang="it-IT" sz="2400" b="0" i="1" smtClean="0">
                            <a:solidFill>
                              <a:schemeClr val="tx2">
                                <a:lumMod val="40000"/>
                                <a:lumOff val="60000"/>
                              </a:schemeClr>
                            </a:solidFill>
                            <a:latin typeface="Cambria Math" panose="02040503050406030204" pitchFamily="18" charset="0"/>
                          </a:rPr>
                          <m:t>[</m:t>
                        </m:r>
                        <m:r>
                          <a:rPr lang="it-IT" sz="2400" b="0" i="1" smtClean="0">
                            <a:solidFill>
                              <a:schemeClr val="tx2">
                                <a:lumMod val="40000"/>
                                <a:lumOff val="60000"/>
                              </a:schemeClr>
                            </a:solidFill>
                            <a:latin typeface="Cambria Math" panose="02040503050406030204" pitchFamily="18" charset="0"/>
                          </a:rPr>
                          <m:t>𝑎𝑐𝑒𝑡𝑎𝑡𝑜</m:t>
                        </m:r>
                        <m:r>
                          <a:rPr lang="it-IT" sz="2400" b="0" i="1" smtClean="0">
                            <a:solidFill>
                              <a:schemeClr val="tx2">
                                <a:lumMod val="40000"/>
                                <a:lumOff val="60000"/>
                              </a:schemeClr>
                            </a:solidFill>
                            <a:latin typeface="Cambria Math" panose="02040503050406030204" pitchFamily="18" charset="0"/>
                          </a:rPr>
                          <m:t>]</m:t>
                        </m:r>
                      </m:den>
                    </m:f>
                  </m:oMath>
                </a14:m>
                <a:endParaRPr lang="it-IT" sz="2400" dirty="0"/>
              </a:p>
            </p:txBody>
          </p:sp>
        </mc:Choice>
        <mc:Fallback>
          <p:sp>
            <p:nvSpPr>
              <p:cNvPr id="7" name="CasellaDiTesto 6">
                <a:extLst>
                  <a:ext uri="{FF2B5EF4-FFF2-40B4-BE49-F238E27FC236}">
                    <a16:creationId xmlns:a16="http://schemas.microsoft.com/office/drawing/2014/main" id="{34A571F1-AD93-8565-7271-D38B1ACE2857}"/>
                  </a:ext>
                </a:extLst>
              </p:cNvPr>
              <p:cNvSpPr txBox="1">
                <a:spLocks noRot="1" noChangeAspect="1" noMove="1" noResize="1" noEditPoints="1" noAdjustHandles="1" noChangeArrowheads="1" noChangeShapeType="1" noTextEdit="1"/>
              </p:cNvSpPr>
              <p:nvPr/>
            </p:nvSpPr>
            <p:spPr>
              <a:xfrm>
                <a:off x="5794375" y="5182187"/>
                <a:ext cx="3883025" cy="691536"/>
              </a:xfrm>
              <a:prstGeom prst="rect">
                <a:avLst/>
              </a:prstGeom>
              <a:blipFill>
                <a:blip r:embed="rId4"/>
                <a:stretch>
                  <a:fillRect l="-2606" b="-7273"/>
                </a:stretch>
              </a:blipFill>
              <a:ln w="12700" cap="flat">
                <a:noFill/>
                <a:miter lim="400000"/>
              </a:ln>
              <a:effectLst/>
            </p:spPr>
            <p:txBody>
              <a:bodyPr/>
              <a:lstStyle/>
              <a:p>
                <a:r>
                  <a:rPr lang="it-IT">
                    <a:noFill/>
                  </a:rPr>
                  <a:t> </a:t>
                </a:r>
              </a:p>
            </p:txBody>
          </p:sp>
        </mc:Fallback>
      </mc:AlternateContent>
    </p:spTree>
    <p:extLst>
      <p:ext uri="{BB962C8B-B14F-4D97-AF65-F5344CB8AC3E}">
        <p14:creationId xmlns:p14="http://schemas.microsoft.com/office/powerpoint/2010/main" val="370029290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7138768-2FF0-CCE4-2281-103DFA637400}"/>
              </a:ext>
            </a:extLst>
          </p:cNvPr>
          <p:cNvSpPr txBox="1"/>
          <p:nvPr/>
        </p:nvSpPr>
        <p:spPr>
          <a:xfrm>
            <a:off x="-518160" y="437248"/>
            <a:ext cx="11165840" cy="1146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524000" lvl="3">
              <a:lnSpc>
                <a:spcPct val="150000"/>
              </a:lnSpc>
              <a:buSzPct val="100000"/>
              <a:defRPr sz="2400">
                <a:solidFill>
                  <a:srgbClr val="FFFFFF"/>
                </a:solidFill>
              </a:defRPr>
            </a:pPr>
            <a:r>
              <a:rPr lang="it-IT" dirty="0"/>
              <a:t>Al punto di equivalenza la soluzione contiene solo base coniugata e il pH è dato dalla concentrazione della base coniugata </a:t>
            </a:r>
          </a:p>
        </p:txBody>
      </p:sp>
      <p:sp>
        <p:nvSpPr>
          <p:cNvPr id="7" name="CasellaDiTesto 6">
            <a:extLst>
              <a:ext uri="{FF2B5EF4-FFF2-40B4-BE49-F238E27FC236}">
                <a16:creationId xmlns:a16="http://schemas.microsoft.com/office/drawing/2014/main" id="{06D88539-8E9E-43FB-A44C-DDE1B3D16624}"/>
              </a:ext>
            </a:extLst>
          </p:cNvPr>
          <p:cNvSpPr txBox="1"/>
          <p:nvPr/>
        </p:nvSpPr>
        <p:spPr>
          <a:xfrm>
            <a:off x="-518160" y="3463269"/>
            <a:ext cx="12545060" cy="1700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524000" lvl="3">
              <a:lnSpc>
                <a:spcPct val="150000"/>
              </a:lnSpc>
              <a:buSzPct val="100000"/>
              <a:defRPr sz="2400">
                <a:solidFill>
                  <a:srgbClr val="FFFFFF"/>
                </a:solidFill>
              </a:defRPr>
            </a:pPr>
            <a:r>
              <a:rPr lang="it-IT" dirty="0"/>
              <a:t>Oltre il punto di equivalenza ho un eccesso di titolante (base forte) e il pH è governato da questo eccesso (l’eccesso di OH</a:t>
            </a:r>
            <a:r>
              <a:rPr lang="it-IT" baseline="30000" dirty="0"/>
              <a:t>- </a:t>
            </a:r>
            <a:r>
              <a:rPr lang="it-IT" dirty="0"/>
              <a:t>è dato da:</a:t>
            </a:r>
          </a:p>
          <a:p>
            <a:pPr marL="1524000" lvl="3">
              <a:lnSpc>
                <a:spcPct val="150000"/>
              </a:lnSpc>
              <a:buSzPct val="100000"/>
              <a:defRPr sz="2400">
                <a:solidFill>
                  <a:srgbClr val="FFFFFF"/>
                </a:solidFill>
              </a:defRPr>
            </a:pPr>
            <a:r>
              <a:rPr lang="it-IT" dirty="0"/>
              <a:t> </a:t>
            </a:r>
            <a:r>
              <a:rPr lang="it-IT" sz="2100" dirty="0"/>
              <a:t>moli di OH aggiunte – le moli di OH necessarie a titolare l’acido acetico presente)</a:t>
            </a:r>
          </a:p>
        </p:txBody>
      </p:sp>
    </p:spTree>
    <p:extLst>
      <p:ext uri="{BB962C8B-B14F-4D97-AF65-F5344CB8AC3E}">
        <p14:creationId xmlns:p14="http://schemas.microsoft.com/office/powerpoint/2010/main" val="25528666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988F10-F249-7849-C12D-A2D4BA22B3B5}"/>
              </a:ext>
            </a:extLst>
          </p:cNvPr>
          <p:cNvSpPr txBox="1"/>
          <p:nvPr/>
        </p:nvSpPr>
        <p:spPr>
          <a:xfrm>
            <a:off x="188256" y="35076"/>
            <a:ext cx="864982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200" b="1" u="sng" dirty="0">
                <a:solidFill>
                  <a:schemeClr val="bg1"/>
                </a:solidFill>
                <a:effectLst/>
                <a:latin typeface="Calibri" panose="020F0502020204030204" pitchFamily="34" charset="0"/>
              </a:rPr>
              <a:t>Titolazione di 20 ml di CH3COOH 0.1 M con </a:t>
            </a:r>
            <a:r>
              <a:rPr lang="it-IT" sz="2200" b="1" u="sng" dirty="0" err="1">
                <a:solidFill>
                  <a:schemeClr val="bg1"/>
                </a:solidFill>
                <a:effectLst/>
                <a:latin typeface="Calibri" panose="020F0502020204030204" pitchFamily="34" charset="0"/>
              </a:rPr>
              <a:t>NaOH</a:t>
            </a:r>
            <a:r>
              <a:rPr lang="it-IT" sz="2200" b="1" u="sng" dirty="0">
                <a:solidFill>
                  <a:schemeClr val="bg1"/>
                </a:solidFill>
                <a:effectLst/>
                <a:latin typeface="Calibri" panose="020F0502020204030204" pitchFamily="34" charset="0"/>
              </a:rPr>
              <a:t> 0.1 M </a:t>
            </a:r>
            <a:endParaRPr lang="it-IT" sz="2200" b="1" u="sng" dirty="0">
              <a:solidFill>
                <a:schemeClr val="bg1"/>
              </a:solidFill>
              <a:effectLst/>
            </a:endParaRPr>
          </a:p>
        </p:txBody>
      </p:sp>
      <p:pic>
        <p:nvPicPr>
          <p:cNvPr id="5" name="Immagine 4" descr="Immagine che contiene tavolo&#10;&#10;Descrizione generata automaticamente">
            <a:extLst>
              <a:ext uri="{FF2B5EF4-FFF2-40B4-BE49-F238E27FC236}">
                <a16:creationId xmlns:a16="http://schemas.microsoft.com/office/drawing/2014/main" id="{D91E5E78-8503-78CE-6E1C-78E7C4388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6" y="610020"/>
            <a:ext cx="11127443" cy="5126494"/>
          </a:xfrm>
          <a:prstGeom prst="rect">
            <a:avLst/>
          </a:prstGeom>
        </p:spPr>
      </p:pic>
      <p:sp>
        <p:nvSpPr>
          <p:cNvPr id="7" name="CasellaDiTesto 6">
            <a:extLst>
              <a:ext uri="{FF2B5EF4-FFF2-40B4-BE49-F238E27FC236}">
                <a16:creationId xmlns:a16="http://schemas.microsoft.com/office/drawing/2014/main" id="{CE17233F-9214-5746-12C8-17E35EEC9C87}"/>
              </a:ext>
            </a:extLst>
          </p:cNvPr>
          <p:cNvSpPr txBox="1"/>
          <p:nvPr/>
        </p:nvSpPr>
        <p:spPr>
          <a:xfrm>
            <a:off x="188256" y="5880571"/>
            <a:ext cx="1155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000" b="1" dirty="0">
                <a:solidFill>
                  <a:schemeClr val="bg1"/>
                </a:solidFill>
                <a:effectLst/>
                <a:latin typeface="Calibri" panose="020F0502020204030204" pitchFamily="34" charset="0"/>
              </a:rPr>
              <a:t>al punto finale </a:t>
            </a:r>
            <a:r>
              <a:rPr lang="it-IT" sz="2000" b="1" dirty="0">
                <a:solidFill>
                  <a:schemeClr val="bg1"/>
                </a:solidFill>
                <a:effectLst/>
                <a:latin typeface="Calibri Bold"/>
              </a:rPr>
              <a:t>pH &gt; 7 </a:t>
            </a:r>
            <a:r>
              <a:rPr lang="it-IT" sz="2000" b="1" dirty="0" err="1">
                <a:solidFill>
                  <a:schemeClr val="bg1"/>
                </a:solidFill>
                <a:effectLst/>
                <a:latin typeface="Calibri" panose="020F0502020204030204" pitchFamily="34" charset="0"/>
              </a:rPr>
              <a:t>perche</a:t>
            </a:r>
            <a:r>
              <a:rPr lang="it-IT" sz="2000" b="1" dirty="0">
                <a:solidFill>
                  <a:schemeClr val="bg1"/>
                </a:solidFill>
                <a:effectLst/>
                <a:latin typeface="Calibri" panose="020F0502020204030204" pitchFamily="34" charset="0"/>
              </a:rPr>
              <a:t>́ </a:t>
            </a:r>
            <a:r>
              <a:rPr lang="it-IT" sz="2000" b="1" dirty="0">
                <a:solidFill>
                  <a:schemeClr val="bg1"/>
                </a:solidFill>
                <a:effectLst/>
                <a:latin typeface="Calibri Bold"/>
              </a:rPr>
              <a:t>CH</a:t>
            </a:r>
            <a:r>
              <a:rPr lang="it-IT" sz="2000" b="1" baseline="-25000" dirty="0">
                <a:solidFill>
                  <a:schemeClr val="bg1"/>
                </a:solidFill>
                <a:effectLst/>
                <a:latin typeface="Calibri Bold"/>
              </a:rPr>
              <a:t>3</a:t>
            </a:r>
            <a:r>
              <a:rPr lang="it-IT" sz="2000" b="1" dirty="0">
                <a:solidFill>
                  <a:schemeClr val="bg1"/>
                </a:solidFill>
                <a:effectLst/>
                <a:latin typeface="Calibri Bold"/>
              </a:rPr>
              <a:t>COOH + OH</a:t>
            </a:r>
            <a:r>
              <a:rPr lang="it-IT" sz="2000" b="1" baseline="30000" dirty="0">
                <a:solidFill>
                  <a:schemeClr val="bg1"/>
                </a:solidFill>
                <a:effectLst/>
                <a:latin typeface="Calibri Bold"/>
              </a:rPr>
              <a:t>-</a:t>
            </a:r>
            <a:r>
              <a:rPr lang="it-IT" sz="2000" b="1" dirty="0">
                <a:solidFill>
                  <a:schemeClr val="bg1"/>
                </a:solidFill>
                <a:effectLst/>
                <a:latin typeface="Calibri Bold"/>
              </a:rPr>
              <a:t> </a:t>
            </a:r>
            <a:r>
              <a:rPr lang="it-IT" sz="2000" b="1" dirty="0">
                <a:solidFill>
                  <a:schemeClr val="bg1"/>
                </a:solidFill>
                <a:effectLst/>
                <a:latin typeface="Calibri Bold"/>
                <a:sym typeface="Wingdings" pitchFamily="2" charset="2"/>
              </a:rPr>
              <a:t> </a:t>
            </a:r>
            <a:r>
              <a:rPr lang="it-IT" sz="2000" b="1" dirty="0">
                <a:solidFill>
                  <a:schemeClr val="bg1"/>
                </a:solidFill>
                <a:effectLst/>
                <a:latin typeface="Calibri Bold"/>
              </a:rPr>
              <a:t>CH3COO</a:t>
            </a:r>
            <a:r>
              <a:rPr lang="it-IT" sz="2000" b="1" baseline="30000" dirty="0">
                <a:solidFill>
                  <a:schemeClr val="bg1"/>
                </a:solidFill>
                <a:effectLst/>
                <a:latin typeface="Calibri Bold"/>
              </a:rPr>
              <a:t>- </a:t>
            </a:r>
            <a:r>
              <a:rPr lang="it-IT" sz="2000" b="1" dirty="0">
                <a:solidFill>
                  <a:schemeClr val="bg1"/>
                </a:solidFill>
                <a:effectLst/>
                <a:latin typeface="Calibri Bold"/>
              </a:rPr>
              <a:t>+ H</a:t>
            </a:r>
            <a:r>
              <a:rPr lang="it-IT" sz="2000" b="1" baseline="-25000" dirty="0">
                <a:solidFill>
                  <a:schemeClr val="bg1"/>
                </a:solidFill>
                <a:effectLst/>
                <a:latin typeface="Calibri Bold"/>
              </a:rPr>
              <a:t>2</a:t>
            </a:r>
            <a:r>
              <a:rPr lang="it-IT" sz="2000" b="1" dirty="0">
                <a:solidFill>
                  <a:schemeClr val="bg1"/>
                </a:solidFill>
                <a:effectLst/>
                <a:latin typeface="Calibri Bold"/>
              </a:rPr>
              <a:t>O</a:t>
            </a:r>
          </a:p>
          <a:p>
            <a:r>
              <a:rPr lang="it-IT" sz="2000" b="1" dirty="0">
                <a:solidFill>
                  <a:schemeClr val="bg1"/>
                </a:solidFill>
                <a:effectLst/>
                <a:latin typeface="Calibri Bold"/>
              </a:rPr>
              <a:t>Indicatore fenolftaleina che vira nell’intervallo di pH: 8.3 – 10.0 </a:t>
            </a:r>
            <a:endParaRPr lang="it-IT" sz="2000" b="1" dirty="0">
              <a:solidFill>
                <a:schemeClr val="bg1"/>
              </a:solidFill>
              <a:effectLst/>
            </a:endParaRPr>
          </a:p>
        </p:txBody>
      </p:sp>
    </p:spTree>
    <p:extLst>
      <p:ext uri="{BB962C8B-B14F-4D97-AF65-F5344CB8AC3E}">
        <p14:creationId xmlns:p14="http://schemas.microsoft.com/office/powerpoint/2010/main" val="16732793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2B4DDD46-F3CA-20B6-C0E7-D75DA480C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27" y="61284"/>
            <a:ext cx="9973925" cy="6735431"/>
          </a:xfrm>
          <a:prstGeom prst="rect">
            <a:avLst/>
          </a:prstGeom>
        </p:spPr>
      </p:pic>
    </p:spTree>
    <p:extLst>
      <p:ext uri="{BB962C8B-B14F-4D97-AF65-F5344CB8AC3E}">
        <p14:creationId xmlns:p14="http://schemas.microsoft.com/office/powerpoint/2010/main" val="189320526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1FF89786-DD12-4C68-8B47-22AEB2D5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042" y="83736"/>
            <a:ext cx="9844836" cy="6690527"/>
          </a:xfrm>
          <a:prstGeom prst="rect">
            <a:avLst/>
          </a:prstGeom>
        </p:spPr>
      </p:pic>
    </p:spTree>
    <p:extLst>
      <p:ext uri="{BB962C8B-B14F-4D97-AF65-F5344CB8AC3E}">
        <p14:creationId xmlns:p14="http://schemas.microsoft.com/office/powerpoint/2010/main" val="6382825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asellaDiTesto 4"/>
          <p:cNvSpPr txBox="1"/>
          <p:nvPr/>
        </p:nvSpPr>
        <p:spPr>
          <a:xfrm>
            <a:off x="973371" y="642157"/>
            <a:ext cx="10245257" cy="5884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200000"/>
              </a:lnSpc>
              <a:defRPr sz="2400">
                <a:solidFill>
                  <a:srgbClr val="FFFFFF"/>
                </a:solidFill>
                <a:latin typeface="+mn-lt"/>
                <a:ea typeface="+mn-ea"/>
                <a:cs typeface="+mn-cs"/>
                <a:sym typeface="Century Gothic"/>
              </a:defRPr>
            </a:pPr>
            <a:r>
              <a:rPr dirty="0"/>
              <a:t>La </a:t>
            </a:r>
            <a:r>
              <a:rPr b="1" u="sng" dirty="0" err="1"/>
              <a:t>titolazione</a:t>
            </a:r>
            <a:r>
              <a:rPr dirty="0"/>
              <a:t> </a:t>
            </a:r>
            <a:r>
              <a:rPr dirty="0" err="1"/>
              <a:t>è</a:t>
            </a:r>
            <a:r>
              <a:rPr dirty="0"/>
              <a:t> </a:t>
            </a:r>
            <a:r>
              <a:rPr dirty="0" err="1"/>
              <a:t>completata</a:t>
            </a:r>
            <a:r>
              <a:rPr dirty="0"/>
              <a:t> </a:t>
            </a:r>
            <a:r>
              <a:rPr dirty="0" err="1"/>
              <a:t>quando</a:t>
            </a:r>
            <a:r>
              <a:rPr dirty="0"/>
              <a:t> il </a:t>
            </a:r>
            <a:r>
              <a:rPr dirty="0" err="1"/>
              <a:t>soluto</a:t>
            </a:r>
            <a:r>
              <a:rPr dirty="0"/>
              <a:t> a </a:t>
            </a:r>
            <a:r>
              <a:rPr dirty="0" err="1"/>
              <a:t>concentrazione</a:t>
            </a:r>
            <a:r>
              <a:rPr dirty="0"/>
              <a:t> incognita </a:t>
            </a:r>
            <a:r>
              <a:rPr dirty="0" err="1"/>
              <a:t>è</a:t>
            </a:r>
            <a:r>
              <a:rPr dirty="0"/>
              <a:t> </a:t>
            </a:r>
            <a:r>
              <a:rPr dirty="0" err="1"/>
              <a:t>stato</a:t>
            </a:r>
            <a:r>
              <a:rPr dirty="0"/>
              <a:t> </a:t>
            </a:r>
            <a:r>
              <a:rPr dirty="0" err="1"/>
              <a:t>interamente</a:t>
            </a:r>
            <a:r>
              <a:rPr dirty="0"/>
              <a:t> </a:t>
            </a:r>
            <a:r>
              <a:rPr dirty="0" err="1"/>
              <a:t>trasformato</a:t>
            </a:r>
            <a:r>
              <a:rPr lang="it-IT" dirty="0"/>
              <a:t> dal titolante</a:t>
            </a:r>
            <a:r>
              <a:rPr dirty="0"/>
              <a:t> </a:t>
            </a:r>
            <a:r>
              <a:rPr dirty="0" err="1"/>
              <a:t>nei</a:t>
            </a:r>
            <a:r>
              <a:rPr dirty="0"/>
              <a:t> </a:t>
            </a:r>
            <a:r>
              <a:rPr dirty="0" err="1"/>
              <a:t>prodotti</a:t>
            </a:r>
            <a:r>
              <a:rPr dirty="0"/>
              <a:t> di </a:t>
            </a:r>
            <a:r>
              <a:rPr dirty="0" err="1"/>
              <a:t>reazione</a:t>
            </a:r>
            <a:r>
              <a:rPr dirty="0"/>
              <a:t>. </a:t>
            </a:r>
          </a:p>
          <a:p>
            <a:pPr algn="just">
              <a:lnSpc>
                <a:spcPct val="200000"/>
              </a:lnSpc>
              <a:defRPr sz="2400" b="1">
                <a:solidFill>
                  <a:srgbClr val="FFFFFF"/>
                </a:solidFill>
                <a:latin typeface="+mn-lt"/>
                <a:ea typeface="+mn-ea"/>
                <a:cs typeface="+mn-cs"/>
                <a:sym typeface="Century Gothic"/>
              </a:defRPr>
            </a:pPr>
            <a:endParaRPr dirty="0"/>
          </a:p>
          <a:p>
            <a:pPr algn="just">
              <a:lnSpc>
                <a:spcPct val="200000"/>
              </a:lnSpc>
              <a:defRPr sz="2400" b="1">
                <a:solidFill>
                  <a:srgbClr val="FFFFFF"/>
                </a:solidFill>
                <a:latin typeface="+mn-lt"/>
                <a:ea typeface="+mn-ea"/>
                <a:cs typeface="+mn-cs"/>
                <a:sym typeface="Century Gothic"/>
              </a:defRPr>
            </a:pPr>
            <a:r>
              <a:rPr dirty="0"/>
              <a:t>Il </a:t>
            </a:r>
            <a:r>
              <a:rPr dirty="0" err="1"/>
              <a:t>completamento</a:t>
            </a:r>
            <a:r>
              <a:rPr dirty="0"/>
              <a:t> </a:t>
            </a:r>
            <a:r>
              <a:rPr dirty="0" err="1"/>
              <a:t>della</a:t>
            </a:r>
            <a:r>
              <a:rPr dirty="0"/>
              <a:t> </a:t>
            </a:r>
            <a:r>
              <a:rPr dirty="0" err="1"/>
              <a:t>titolazione</a:t>
            </a:r>
            <a:r>
              <a:rPr dirty="0"/>
              <a:t> </a:t>
            </a:r>
            <a:r>
              <a:rPr dirty="0" err="1"/>
              <a:t>è</a:t>
            </a:r>
            <a:r>
              <a:rPr dirty="0"/>
              <a:t> </a:t>
            </a:r>
            <a:r>
              <a:rPr dirty="0" err="1"/>
              <a:t>segnalato</a:t>
            </a:r>
            <a:r>
              <a:rPr dirty="0"/>
              <a:t> da </a:t>
            </a:r>
            <a:r>
              <a:rPr dirty="0" err="1"/>
              <a:t>una</a:t>
            </a:r>
            <a:r>
              <a:rPr dirty="0"/>
              <a:t> </a:t>
            </a:r>
            <a:r>
              <a:rPr dirty="0" err="1"/>
              <a:t>variazione</a:t>
            </a:r>
            <a:r>
              <a:rPr dirty="0"/>
              <a:t> </a:t>
            </a:r>
            <a:r>
              <a:rPr dirty="0" err="1"/>
              <a:t>apprezzabile</a:t>
            </a:r>
            <a:r>
              <a:rPr dirty="0"/>
              <a:t> di </a:t>
            </a:r>
            <a:r>
              <a:rPr dirty="0" err="1"/>
              <a:t>qualche</a:t>
            </a:r>
            <a:r>
              <a:rPr dirty="0"/>
              <a:t> </a:t>
            </a:r>
            <a:r>
              <a:rPr dirty="0" err="1"/>
              <a:t>proprietà</a:t>
            </a:r>
            <a:r>
              <a:rPr dirty="0"/>
              <a:t> </a:t>
            </a:r>
            <a:r>
              <a:rPr dirty="0" err="1"/>
              <a:t>chimica</a:t>
            </a:r>
            <a:r>
              <a:rPr dirty="0"/>
              <a:t> o </a:t>
            </a:r>
            <a:r>
              <a:rPr dirty="0" err="1"/>
              <a:t>fisica</a:t>
            </a:r>
            <a:r>
              <a:rPr dirty="0"/>
              <a:t>, come il </a:t>
            </a:r>
            <a:r>
              <a:rPr dirty="0" err="1"/>
              <a:t>colore</a:t>
            </a:r>
            <a:r>
              <a:rPr dirty="0"/>
              <a:t> </a:t>
            </a:r>
            <a:r>
              <a:rPr dirty="0" err="1"/>
              <a:t>della</a:t>
            </a:r>
            <a:r>
              <a:rPr dirty="0"/>
              <a:t> </a:t>
            </a:r>
            <a:r>
              <a:rPr dirty="0" err="1"/>
              <a:t>miscela</a:t>
            </a:r>
            <a:r>
              <a:rPr dirty="0"/>
              <a:t> </a:t>
            </a:r>
            <a:r>
              <a:rPr dirty="0" err="1"/>
              <a:t>che</a:t>
            </a:r>
            <a:r>
              <a:rPr dirty="0"/>
              <a:t> </a:t>
            </a:r>
            <a:r>
              <a:rPr dirty="0" err="1"/>
              <a:t>sta</a:t>
            </a:r>
            <a:r>
              <a:rPr dirty="0"/>
              <a:t> </a:t>
            </a:r>
            <a:r>
              <a:rPr dirty="0" err="1"/>
              <a:t>reagendo</a:t>
            </a:r>
            <a:r>
              <a:rPr dirty="0"/>
              <a:t>, o il </a:t>
            </a:r>
            <a:r>
              <a:rPr dirty="0" err="1"/>
              <a:t>colore</a:t>
            </a:r>
            <a:r>
              <a:rPr dirty="0"/>
              <a:t> di </a:t>
            </a:r>
            <a:r>
              <a:rPr dirty="0" err="1"/>
              <a:t>una</a:t>
            </a:r>
            <a:r>
              <a:rPr dirty="0"/>
              <a:t> </a:t>
            </a:r>
            <a:r>
              <a:rPr dirty="0" err="1"/>
              <a:t>sostanza</a:t>
            </a:r>
            <a:r>
              <a:rPr dirty="0"/>
              <a:t> </a:t>
            </a:r>
            <a:r>
              <a:rPr dirty="0" err="1"/>
              <a:t>ausiliaria</a:t>
            </a:r>
            <a:r>
              <a:rPr dirty="0"/>
              <a:t> (</a:t>
            </a:r>
            <a:r>
              <a:rPr dirty="0" err="1"/>
              <a:t>indicatore</a:t>
            </a:r>
            <a:r>
              <a:rPr dirty="0"/>
              <a:t>), </a:t>
            </a:r>
            <a:r>
              <a:rPr dirty="0" err="1"/>
              <a:t>che</a:t>
            </a:r>
            <a:r>
              <a:rPr dirty="0"/>
              <a:t> </a:t>
            </a:r>
            <a:r>
              <a:rPr dirty="0" err="1"/>
              <a:t>è</a:t>
            </a:r>
            <a:r>
              <a:rPr dirty="0"/>
              <a:t> </a:t>
            </a:r>
            <a:r>
              <a:rPr dirty="0" err="1"/>
              <a:t>stata</a:t>
            </a:r>
            <a:r>
              <a:rPr dirty="0"/>
              <a:t> </a:t>
            </a:r>
            <a:r>
              <a:rPr dirty="0" err="1"/>
              <a:t>aggiunta</a:t>
            </a:r>
            <a:r>
              <a:rPr dirty="0"/>
              <a:t> </a:t>
            </a:r>
            <a:r>
              <a:rPr dirty="0" err="1"/>
              <a:t>alla</a:t>
            </a:r>
            <a:r>
              <a:rPr dirty="0"/>
              <a:t> </a:t>
            </a:r>
            <a:r>
              <a:rPr dirty="0" err="1"/>
              <a:t>soluzione</a:t>
            </a:r>
            <a:r>
              <a:rPr dirty="0"/>
              <a:t> da </a:t>
            </a:r>
            <a:r>
              <a:rPr dirty="0" err="1"/>
              <a:t>titolare</a:t>
            </a:r>
            <a:r>
              <a:rPr dirty="0"/>
              <a: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E37F746-8590-B7AD-AA9D-6BDAB874E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 y="0"/>
            <a:ext cx="9978887" cy="6858000"/>
          </a:xfrm>
          <a:prstGeom prst="rect">
            <a:avLst/>
          </a:prstGeom>
        </p:spPr>
      </p:pic>
    </p:spTree>
    <p:extLst>
      <p:ext uri="{BB962C8B-B14F-4D97-AF65-F5344CB8AC3E}">
        <p14:creationId xmlns:p14="http://schemas.microsoft.com/office/powerpoint/2010/main" val="16642694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8C27704B-688D-3A8A-2FB0-292AC0A9E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13" y="265287"/>
            <a:ext cx="11959048" cy="5081963"/>
          </a:xfrm>
          <a:prstGeom prst="rect">
            <a:avLst/>
          </a:prstGeom>
        </p:spPr>
      </p:pic>
    </p:spTree>
    <p:extLst>
      <p:ext uri="{BB962C8B-B14F-4D97-AF65-F5344CB8AC3E}">
        <p14:creationId xmlns:p14="http://schemas.microsoft.com/office/powerpoint/2010/main" val="99062609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Esercizio per casa:…"/>
          <p:cNvSpPr txBox="1"/>
          <p:nvPr/>
        </p:nvSpPr>
        <p:spPr>
          <a:xfrm>
            <a:off x="143990" y="344503"/>
            <a:ext cx="12803914" cy="4154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a:solidFill>
                  <a:srgbClr val="FFFFFF"/>
                </a:solidFill>
              </a:defRPr>
            </a:pPr>
            <a:r>
              <a:rPr dirty="0" err="1"/>
              <a:t>Esercizio</a:t>
            </a:r>
            <a:r>
              <a:rPr dirty="0"/>
              <a:t> per casa:</a:t>
            </a:r>
          </a:p>
          <a:p>
            <a:pPr>
              <a:defRPr sz="2400">
                <a:solidFill>
                  <a:srgbClr val="FFFFFF"/>
                </a:solidFill>
              </a:defRPr>
            </a:pPr>
            <a:endParaRPr dirty="0"/>
          </a:p>
          <a:p>
            <a:pPr>
              <a:defRPr sz="2400">
                <a:solidFill>
                  <a:srgbClr val="FFFFFF"/>
                </a:solidFill>
              </a:defRPr>
            </a:pPr>
            <a:endParaRPr dirty="0"/>
          </a:p>
          <a:p>
            <a:pPr>
              <a:defRPr sz="2400">
                <a:solidFill>
                  <a:srgbClr val="FFFFFF"/>
                </a:solidFill>
              </a:defRPr>
            </a:pPr>
            <a:r>
              <a:rPr sz="2200" dirty="0" err="1"/>
              <a:t>Generare</a:t>
            </a:r>
            <a:r>
              <a:rPr sz="2200" dirty="0"/>
              <a:t> </a:t>
            </a:r>
            <a:r>
              <a:rPr sz="2200" dirty="0" err="1"/>
              <a:t>una</a:t>
            </a:r>
            <a:r>
              <a:rPr sz="2200" dirty="0"/>
              <a:t> </a:t>
            </a:r>
            <a:r>
              <a:rPr sz="2200" dirty="0" err="1"/>
              <a:t>curva</a:t>
            </a:r>
            <a:r>
              <a:rPr sz="2200" dirty="0"/>
              <a:t> per la </a:t>
            </a:r>
            <a:r>
              <a:rPr sz="2200" dirty="0" err="1"/>
              <a:t>titolazione</a:t>
            </a:r>
            <a:r>
              <a:rPr sz="2200" dirty="0"/>
              <a:t> di 50.0 ml di </a:t>
            </a:r>
            <a:r>
              <a:rPr sz="2200" dirty="0" err="1"/>
              <a:t>acido</a:t>
            </a:r>
            <a:r>
              <a:rPr sz="2200" dirty="0"/>
              <a:t> </a:t>
            </a:r>
            <a:r>
              <a:rPr sz="2200" dirty="0" err="1"/>
              <a:t>acetico</a:t>
            </a:r>
            <a:r>
              <a:rPr sz="2200" dirty="0"/>
              <a:t> 0.100 M con NaOH 0.100 M</a:t>
            </a:r>
          </a:p>
          <a:p>
            <a:pPr>
              <a:defRPr sz="2400">
                <a:solidFill>
                  <a:srgbClr val="FFFFFF"/>
                </a:solidFill>
              </a:defRPr>
            </a:pPr>
            <a:endParaRPr sz="2200" dirty="0"/>
          </a:p>
          <a:p>
            <a:pPr>
              <a:defRPr sz="2400">
                <a:solidFill>
                  <a:srgbClr val="FFFFFF"/>
                </a:solidFill>
              </a:defRPr>
            </a:pPr>
            <a:endParaRPr dirty="0"/>
          </a:p>
          <a:p>
            <a:pPr marL="320842" indent="-320842">
              <a:buSzPct val="100000"/>
              <a:buAutoNum type="arabicPeriod"/>
              <a:defRPr sz="2400">
                <a:solidFill>
                  <a:srgbClr val="FFFFFF"/>
                </a:solidFill>
              </a:defRPr>
            </a:pPr>
            <a:r>
              <a:rPr dirty="0" err="1"/>
              <a:t>Calcolare</a:t>
            </a:r>
            <a:r>
              <a:rPr dirty="0"/>
              <a:t> il pH </a:t>
            </a:r>
            <a:r>
              <a:rPr dirty="0" err="1"/>
              <a:t>della</a:t>
            </a:r>
            <a:r>
              <a:rPr dirty="0"/>
              <a:t> </a:t>
            </a:r>
            <a:r>
              <a:rPr dirty="0" err="1"/>
              <a:t>soluzione</a:t>
            </a:r>
            <a:r>
              <a:rPr dirty="0"/>
              <a:t> di </a:t>
            </a:r>
            <a:r>
              <a:rPr dirty="0" err="1"/>
              <a:t>acido</a:t>
            </a:r>
            <a:r>
              <a:rPr dirty="0"/>
              <a:t> </a:t>
            </a:r>
            <a:r>
              <a:rPr dirty="0" err="1"/>
              <a:t>acetico</a:t>
            </a:r>
            <a:endParaRPr dirty="0"/>
          </a:p>
          <a:p>
            <a:pPr marL="320842" indent="-320842">
              <a:buSzPct val="100000"/>
              <a:buAutoNum type="arabicPeriod"/>
              <a:defRPr sz="2400">
                <a:solidFill>
                  <a:srgbClr val="FFFFFF"/>
                </a:solidFill>
              </a:defRPr>
            </a:pPr>
            <a:r>
              <a:rPr dirty="0" err="1"/>
              <a:t>Calcolare</a:t>
            </a:r>
            <a:r>
              <a:rPr dirty="0"/>
              <a:t> il pH del </a:t>
            </a:r>
            <a:r>
              <a:rPr dirty="0" err="1"/>
              <a:t>tampone</a:t>
            </a:r>
            <a:r>
              <a:rPr dirty="0"/>
              <a:t> dopo </a:t>
            </a:r>
            <a:r>
              <a:rPr dirty="0" err="1"/>
              <a:t>aggiunta</a:t>
            </a:r>
            <a:r>
              <a:rPr dirty="0"/>
              <a:t> di 10 ml di </a:t>
            </a:r>
            <a:r>
              <a:rPr dirty="0" err="1"/>
              <a:t>titolante</a:t>
            </a:r>
            <a:r>
              <a:rPr dirty="0"/>
              <a:t> </a:t>
            </a:r>
          </a:p>
          <a:p>
            <a:pPr marL="320842" indent="-320842">
              <a:buSzPct val="100000"/>
              <a:buAutoNum type="arabicPeriod"/>
              <a:defRPr sz="2400">
                <a:solidFill>
                  <a:srgbClr val="FFFFFF"/>
                </a:solidFill>
              </a:defRPr>
            </a:pPr>
            <a:r>
              <a:rPr dirty="0" err="1"/>
              <a:t>Calcolare</a:t>
            </a:r>
            <a:r>
              <a:rPr dirty="0"/>
              <a:t> il pH del </a:t>
            </a:r>
            <a:r>
              <a:rPr dirty="0" err="1"/>
              <a:t>tampone</a:t>
            </a:r>
            <a:r>
              <a:rPr dirty="0"/>
              <a:t> dopo </a:t>
            </a:r>
            <a:r>
              <a:rPr dirty="0" err="1"/>
              <a:t>aggiunta</a:t>
            </a:r>
            <a:r>
              <a:rPr dirty="0"/>
              <a:t> di 25 ml di </a:t>
            </a:r>
            <a:r>
              <a:rPr dirty="0" err="1"/>
              <a:t>titolante</a:t>
            </a:r>
            <a:endParaRPr dirty="0"/>
          </a:p>
          <a:p>
            <a:pPr marL="320842" indent="-320842">
              <a:buSzPct val="100000"/>
              <a:buAutoNum type="arabicPeriod"/>
              <a:defRPr sz="2400">
                <a:solidFill>
                  <a:srgbClr val="FFFFFF"/>
                </a:solidFill>
              </a:defRPr>
            </a:pPr>
            <a:r>
              <a:rPr dirty="0" err="1"/>
              <a:t>Calcolare</a:t>
            </a:r>
            <a:r>
              <a:rPr dirty="0"/>
              <a:t> il pH al punto </a:t>
            </a:r>
            <a:r>
              <a:rPr dirty="0" err="1"/>
              <a:t>equivalente</a:t>
            </a:r>
            <a:endParaRPr dirty="0"/>
          </a:p>
          <a:p>
            <a:pPr marL="320842" indent="-320842">
              <a:buSzPct val="100000"/>
              <a:buAutoNum type="arabicPeriod"/>
              <a:defRPr sz="2400">
                <a:solidFill>
                  <a:srgbClr val="FFFFFF"/>
                </a:solidFill>
              </a:defRPr>
            </a:pPr>
            <a:r>
              <a:rPr dirty="0" err="1"/>
              <a:t>Calcolare</a:t>
            </a:r>
            <a:r>
              <a:rPr dirty="0"/>
              <a:t> il pH dopo </a:t>
            </a:r>
            <a:r>
              <a:rPr dirty="0" err="1"/>
              <a:t>aggiunta</a:t>
            </a:r>
            <a:r>
              <a:rPr dirty="0"/>
              <a:t> di 50</a:t>
            </a:r>
            <a:r>
              <a:rPr lang="it-IT" dirty="0"/>
              <a:t> </a:t>
            </a:r>
            <a:r>
              <a:rPr dirty="0"/>
              <a:t>ml di </a:t>
            </a:r>
            <a:r>
              <a:rPr dirty="0" err="1"/>
              <a:t>titolante</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4"/>
          <p:cNvSpPr txBox="1"/>
          <p:nvPr/>
        </p:nvSpPr>
        <p:spPr>
          <a:xfrm>
            <a:off x="309282" y="569843"/>
            <a:ext cx="11537577" cy="506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50000"/>
              </a:lnSpc>
              <a:spcBef>
                <a:spcPts val="1300"/>
              </a:spcBef>
              <a:defRPr sz="2300" b="1">
                <a:solidFill>
                  <a:srgbClr val="FFFFFF"/>
                </a:solidFill>
                <a:latin typeface="Arial"/>
                <a:ea typeface="Arial"/>
                <a:cs typeface="Arial"/>
                <a:sym typeface="Arial"/>
              </a:defRPr>
            </a:pPr>
            <a:r>
              <a:rPr lang="it-IT" dirty="0"/>
              <a:t>D</a:t>
            </a:r>
            <a:r>
              <a:rPr dirty="0" err="1"/>
              <a:t>eterminazione</a:t>
            </a:r>
            <a:r>
              <a:rPr dirty="0"/>
              <a:t> </a:t>
            </a:r>
            <a:r>
              <a:rPr dirty="0" err="1"/>
              <a:t>Acidità</a:t>
            </a:r>
            <a:r>
              <a:rPr dirty="0"/>
              <a:t> </a:t>
            </a:r>
            <a:r>
              <a:rPr dirty="0" err="1"/>
              <a:t>dell’olio</a:t>
            </a:r>
            <a:r>
              <a:rPr dirty="0"/>
              <a:t> di </a:t>
            </a:r>
            <a:r>
              <a:rPr dirty="0" err="1"/>
              <a:t>oliva</a:t>
            </a:r>
            <a:endParaRPr dirty="0"/>
          </a:p>
          <a:p>
            <a:pPr algn="just">
              <a:lnSpc>
                <a:spcPct val="150000"/>
              </a:lnSpc>
              <a:spcBef>
                <a:spcPts val="1900"/>
              </a:spcBef>
              <a:defRPr>
                <a:solidFill>
                  <a:srgbClr val="FFFFFF"/>
                </a:solidFill>
                <a:latin typeface="Arial"/>
                <a:ea typeface="Arial"/>
                <a:cs typeface="Arial"/>
                <a:sym typeface="Arial"/>
              </a:defRPr>
            </a:pPr>
            <a:endParaRPr dirty="0"/>
          </a:p>
          <a:p>
            <a:pPr algn="just">
              <a:lnSpc>
                <a:spcPct val="150000"/>
              </a:lnSpc>
              <a:spcBef>
                <a:spcPts val="1000"/>
              </a:spcBef>
              <a:defRPr>
                <a:solidFill>
                  <a:srgbClr val="FFFFFF"/>
                </a:solidFill>
                <a:latin typeface="Arial"/>
                <a:ea typeface="Arial"/>
                <a:cs typeface="Arial"/>
                <a:sym typeface="Arial"/>
              </a:defRPr>
            </a:pPr>
            <a:r>
              <a:rPr dirty="0" err="1"/>
              <a:t>L’acidità</a:t>
            </a:r>
            <a:r>
              <a:rPr dirty="0"/>
              <a:t> </a:t>
            </a:r>
            <a:r>
              <a:rPr dirty="0" err="1"/>
              <a:t>esprime</a:t>
            </a:r>
            <a:r>
              <a:rPr dirty="0"/>
              <a:t> la </a:t>
            </a:r>
            <a:r>
              <a:rPr b="1" u="sng" dirty="0" err="1"/>
              <a:t>percentuale</a:t>
            </a:r>
            <a:r>
              <a:rPr b="1" u="sng" dirty="0"/>
              <a:t> (in peso)</a:t>
            </a:r>
            <a:r>
              <a:rPr dirty="0"/>
              <a:t> di </a:t>
            </a:r>
            <a:r>
              <a:rPr dirty="0" err="1"/>
              <a:t>acidi</a:t>
            </a:r>
            <a:r>
              <a:rPr dirty="0"/>
              <a:t> </a:t>
            </a:r>
            <a:r>
              <a:rPr dirty="0" err="1"/>
              <a:t>grassi</a:t>
            </a:r>
            <a:r>
              <a:rPr dirty="0"/>
              <a:t> </a:t>
            </a:r>
            <a:r>
              <a:rPr dirty="0" err="1"/>
              <a:t>liberi</a:t>
            </a:r>
            <a:r>
              <a:rPr dirty="0"/>
              <a:t> </a:t>
            </a:r>
            <a:r>
              <a:rPr dirty="0" err="1"/>
              <a:t>nell’olio</a:t>
            </a:r>
            <a:r>
              <a:rPr dirty="0"/>
              <a:t> in </a:t>
            </a:r>
            <a:r>
              <a:rPr dirty="0" err="1"/>
              <a:t>esame</a:t>
            </a:r>
            <a:r>
              <a:rPr lang="it-IT" dirty="0"/>
              <a:t> espressa come g di acido oleico per 100 g di campione</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err="1"/>
              <a:t>Gli</a:t>
            </a:r>
            <a:r>
              <a:rPr dirty="0"/>
              <a:t> </a:t>
            </a:r>
            <a:r>
              <a:rPr dirty="0" err="1"/>
              <a:t>acidi</a:t>
            </a:r>
            <a:r>
              <a:rPr dirty="0"/>
              <a:t> </a:t>
            </a:r>
            <a:r>
              <a:rPr dirty="0" err="1"/>
              <a:t>grassi</a:t>
            </a:r>
            <a:r>
              <a:rPr dirty="0"/>
              <a:t> </a:t>
            </a:r>
            <a:r>
              <a:rPr dirty="0" err="1"/>
              <a:t>liberi</a:t>
            </a:r>
            <a:r>
              <a:rPr dirty="0"/>
              <a:t> </a:t>
            </a:r>
            <a:r>
              <a:rPr dirty="0" err="1"/>
              <a:t>sono</a:t>
            </a:r>
            <a:r>
              <a:rPr dirty="0"/>
              <a:t> </a:t>
            </a:r>
            <a:r>
              <a:rPr dirty="0" err="1"/>
              <a:t>presenti</a:t>
            </a:r>
            <a:r>
              <a:rPr dirty="0"/>
              <a:t> </a:t>
            </a:r>
            <a:r>
              <a:rPr dirty="0" err="1"/>
              <a:t>anche</a:t>
            </a:r>
            <a:r>
              <a:rPr dirty="0"/>
              <a:t> in </a:t>
            </a:r>
            <a:r>
              <a:rPr dirty="0" err="1"/>
              <a:t>oli</a:t>
            </a:r>
            <a:r>
              <a:rPr dirty="0"/>
              <a:t> </a:t>
            </a:r>
            <a:r>
              <a:rPr dirty="0" err="1"/>
              <a:t>ottenuti</a:t>
            </a:r>
            <a:r>
              <a:rPr dirty="0"/>
              <a:t> da olive sane, ma </a:t>
            </a:r>
            <a:r>
              <a:rPr dirty="0" err="1"/>
              <a:t>una</a:t>
            </a:r>
            <a:r>
              <a:rPr dirty="0"/>
              <a:t> volta </a:t>
            </a:r>
            <a:r>
              <a:rPr dirty="0" err="1"/>
              <a:t>che</a:t>
            </a:r>
            <a:r>
              <a:rPr dirty="0"/>
              <a:t> </a:t>
            </a:r>
            <a:r>
              <a:rPr dirty="0" err="1"/>
              <a:t>si</a:t>
            </a:r>
            <a:r>
              <a:rPr dirty="0"/>
              <a:t> </a:t>
            </a:r>
            <a:r>
              <a:rPr dirty="0" err="1"/>
              <a:t>sono</a:t>
            </a:r>
            <a:r>
              <a:rPr dirty="0"/>
              <a:t> </a:t>
            </a:r>
            <a:r>
              <a:rPr dirty="0" err="1"/>
              <a:t>formati</a:t>
            </a:r>
            <a:r>
              <a:rPr dirty="0"/>
              <a:t> </a:t>
            </a:r>
            <a:r>
              <a:rPr dirty="0" err="1"/>
              <a:t>i</a:t>
            </a:r>
            <a:r>
              <a:rPr dirty="0"/>
              <a:t> </a:t>
            </a:r>
            <a:r>
              <a:rPr dirty="0" err="1"/>
              <a:t>triglicerdi</a:t>
            </a:r>
            <a:r>
              <a:rPr dirty="0"/>
              <a:t>, </a:t>
            </a:r>
            <a:r>
              <a:rPr dirty="0" err="1"/>
              <a:t>essi</a:t>
            </a:r>
            <a:r>
              <a:rPr dirty="0"/>
              <a:t> </a:t>
            </a:r>
            <a:r>
              <a:rPr dirty="0" err="1"/>
              <a:t>vanno</a:t>
            </a:r>
            <a:r>
              <a:rPr dirty="0"/>
              <a:t> </a:t>
            </a:r>
            <a:r>
              <a:rPr dirty="0" err="1"/>
              <a:t>incontro</a:t>
            </a:r>
            <a:r>
              <a:rPr dirty="0"/>
              <a:t> ad </a:t>
            </a:r>
            <a:r>
              <a:rPr dirty="0" err="1"/>
              <a:t>una</a:t>
            </a:r>
            <a:r>
              <a:rPr dirty="0"/>
              <a:t> </a:t>
            </a:r>
            <a:r>
              <a:rPr dirty="0" err="1"/>
              <a:t>progressiva</a:t>
            </a:r>
            <a:r>
              <a:rPr dirty="0"/>
              <a:t> </a:t>
            </a:r>
            <a:r>
              <a:rPr dirty="0" err="1"/>
              <a:t>deacilazione</a:t>
            </a:r>
            <a:r>
              <a:rPr dirty="0"/>
              <a:t>, con </a:t>
            </a:r>
            <a:r>
              <a:rPr dirty="0" err="1"/>
              <a:t>conseguente</a:t>
            </a:r>
            <a:r>
              <a:rPr dirty="0"/>
              <a:t> </a:t>
            </a:r>
            <a:r>
              <a:rPr dirty="0" err="1"/>
              <a:t>aumento</a:t>
            </a:r>
            <a:r>
              <a:rPr dirty="0"/>
              <a:t> </a:t>
            </a:r>
            <a:r>
              <a:rPr dirty="0" err="1"/>
              <a:t>dell’acidità</a:t>
            </a:r>
            <a:r>
              <a:rPr dirty="0"/>
              <a:t> libera. </a:t>
            </a:r>
            <a:r>
              <a:rPr dirty="0" err="1"/>
              <a:t>Questo</a:t>
            </a:r>
            <a:r>
              <a:rPr dirty="0"/>
              <a:t> </a:t>
            </a:r>
            <a:r>
              <a:rPr dirty="0" err="1"/>
              <a:t>è</a:t>
            </a:r>
            <a:r>
              <a:rPr dirty="0"/>
              <a:t> </a:t>
            </a:r>
            <a:r>
              <a:rPr dirty="0" err="1"/>
              <a:t>dovuto</a:t>
            </a:r>
            <a:r>
              <a:rPr dirty="0"/>
              <a:t> </a:t>
            </a:r>
            <a:r>
              <a:rPr dirty="0" err="1"/>
              <a:t>all’azione</a:t>
            </a:r>
            <a:r>
              <a:rPr dirty="0"/>
              <a:t> di </a:t>
            </a:r>
            <a:r>
              <a:rPr dirty="0" err="1"/>
              <a:t>enzimi</a:t>
            </a:r>
            <a:r>
              <a:rPr dirty="0"/>
              <a:t> </a:t>
            </a:r>
            <a:r>
              <a:rPr b="1" dirty="0"/>
              <a:t>(</a:t>
            </a:r>
            <a:r>
              <a:rPr b="1" dirty="0" err="1"/>
              <a:t>lipasi</a:t>
            </a:r>
            <a:r>
              <a:rPr b="1" dirty="0"/>
              <a:t>)</a:t>
            </a:r>
            <a:r>
              <a:rPr dirty="0"/>
              <a:t> </a:t>
            </a:r>
            <a:r>
              <a:rPr dirty="0" err="1"/>
              <a:t>naturalmente</a:t>
            </a:r>
            <a:r>
              <a:rPr dirty="0"/>
              <a:t> </a:t>
            </a:r>
            <a:r>
              <a:rPr dirty="0" err="1"/>
              <a:t>presenti</a:t>
            </a:r>
            <a:r>
              <a:rPr dirty="0"/>
              <a:t> </a:t>
            </a:r>
            <a:r>
              <a:rPr dirty="0" err="1"/>
              <a:t>nel</a:t>
            </a:r>
            <a:r>
              <a:rPr dirty="0"/>
              <a:t> </a:t>
            </a:r>
            <a:r>
              <a:rPr dirty="0" err="1"/>
              <a:t>frutto</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a:t>Le </a:t>
            </a:r>
            <a:r>
              <a:rPr dirty="0" err="1"/>
              <a:t>lipasi</a:t>
            </a:r>
            <a:r>
              <a:rPr dirty="0"/>
              <a:t> </a:t>
            </a:r>
            <a:r>
              <a:rPr dirty="0" err="1"/>
              <a:t>sono</a:t>
            </a:r>
            <a:r>
              <a:rPr dirty="0"/>
              <a:t> </a:t>
            </a:r>
            <a:r>
              <a:rPr dirty="0" err="1"/>
              <a:t>responsabili</a:t>
            </a:r>
            <a:r>
              <a:rPr dirty="0"/>
              <a:t> del </a:t>
            </a:r>
            <a:r>
              <a:rPr dirty="0" err="1"/>
              <a:t>distacco</a:t>
            </a:r>
            <a:r>
              <a:rPr dirty="0"/>
              <a:t> </a:t>
            </a:r>
            <a:r>
              <a:rPr dirty="0" err="1"/>
              <a:t>degli</a:t>
            </a:r>
            <a:r>
              <a:rPr dirty="0"/>
              <a:t> </a:t>
            </a:r>
            <a:r>
              <a:rPr dirty="0" err="1"/>
              <a:t>acidi</a:t>
            </a:r>
            <a:r>
              <a:rPr dirty="0"/>
              <a:t> </a:t>
            </a:r>
            <a:r>
              <a:rPr dirty="0" err="1"/>
              <a:t>grassi</a:t>
            </a:r>
            <a:r>
              <a:rPr dirty="0"/>
              <a:t> </a:t>
            </a:r>
            <a:r>
              <a:rPr dirty="0" err="1"/>
              <a:t>dai</a:t>
            </a:r>
            <a:r>
              <a:rPr dirty="0"/>
              <a:t> </a:t>
            </a:r>
            <a:r>
              <a:rPr dirty="0" err="1"/>
              <a:t>trigliceridi</a:t>
            </a:r>
            <a:r>
              <a:rPr dirty="0"/>
              <a:t> (</a:t>
            </a:r>
            <a:r>
              <a:rPr dirty="0" err="1"/>
              <a:t>lipolisi</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a:t>Lo </a:t>
            </a:r>
            <a:r>
              <a:rPr dirty="0" err="1"/>
              <a:t>stesso</a:t>
            </a:r>
            <a:r>
              <a:rPr dirty="0"/>
              <a:t> </a:t>
            </a:r>
            <a:r>
              <a:rPr dirty="0" err="1"/>
              <a:t>meccanismo</a:t>
            </a:r>
            <a:r>
              <a:rPr dirty="0"/>
              <a:t> </a:t>
            </a:r>
            <a:r>
              <a:rPr dirty="0" err="1"/>
              <a:t>lipolitico</a:t>
            </a:r>
            <a:r>
              <a:rPr dirty="0"/>
              <a:t> </a:t>
            </a:r>
            <a:r>
              <a:rPr dirty="0" err="1"/>
              <a:t>può</a:t>
            </a:r>
            <a:r>
              <a:rPr dirty="0"/>
              <a:t> </a:t>
            </a:r>
            <a:r>
              <a:rPr dirty="0" err="1"/>
              <a:t>essere</a:t>
            </a:r>
            <a:r>
              <a:rPr dirty="0"/>
              <a:t> </a:t>
            </a:r>
            <a:r>
              <a:rPr dirty="0" err="1"/>
              <a:t>causato</a:t>
            </a:r>
            <a:r>
              <a:rPr dirty="0"/>
              <a:t> da </a:t>
            </a:r>
            <a:r>
              <a:rPr dirty="0" err="1"/>
              <a:t>enzimi</a:t>
            </a:r>
            <a:r>
              <a:rPr dirty="0"/>
              <a:t> </a:t>
            </a:r>
            <a:r>
              <a:rPr dirty="0" err="1"/>
              <a:t>prodotti</a:t>
            </a:r>
            <a:r>
              <a:rPr dirty="0"/>
              <a:t> da </a:t>
            </a:r>
            <a:r>
              <a:rPr dirty="0" err="1"/>
              <a:t>microrganismi</a:t>
            </a:r>
            <a:r>
              <a:rPr dirty="0"/>
              <a:t> </a:t>
            </a:r>
            <a:r>
              <a:rPr dirty="0" err="1"/>
              <a:t>che</a:t>
            </a:r>
            <a:r>
              <a:rPr dirty="0"/>
              <a:t> </a:t>
            </a:r>
            <a:r>
              <a:rPr dirty="0" err="1"/>
              <a:t>crescono</a:t>
            </a:r>
            <a:r>
              <a:rPr dirty="0"/>
              <a:t> </a:t>
            </a:r>
            <a:r>
              <a:rPr dirty="0" err="1"/>
              <a:t>sul</a:t>
            </a:r>
            <a:r>
              <a:rPr dirty="0"/>
              <a:t> </a:t>
            </a:r>
            <a:r>
              <a:rPr dirty="0" err="1"/>
              <a:t>frutto</a:t>
            </a:r>
            <a:r>
              <a:rPr dirty="0"/>
              <a:t>. </a:t>
            </a:r>
            <a:r>
              <a:rPr dirty="0" err="1"/>
              <a:t>Quindi</a:t>
            </a:r>
            <a:r>
              <a:rPr dirty="0"/>
              <a:t> la </a:t>
            </a:r>
            <a:r>
              <a:rPr dirty="0" err="1"/>
              <a:t>conservazione</a:t>
            </a:r>
            <a:r>
              <a:rPr dirty="0"/>
              <a:t> </a:t>
            </a:r>
            <a:r>
              <a:rPr dirty="0" err="1"/>
              <a:t>delle</a:t>
            </a:r>
            <a:r>
              <a:rPr dirty="0"/>
              <a:t> olive in </a:t>
            </a:r>
            <a:r>
              <a:rPr dirty="0" err="1"/>
              <a:t>fase</a:t>
            </a:r>
            <a:r>
              <a:rPr dirty="0"/>
              <a:t> pre-</a:t>
            </a:r>
            <a:r>
              <a:rPr dirty="0" err="1"/>
              <a:t>molitura</a:t>
            </a:r>
            <a:r>
              <a:rPr dirty="0"/>
              <a:t> in </a:t>
            </a:r>
            <a:r>
              <a:rPr dirty="0" err="1"/>
              <a:t>ambienti</a:t>
            </a:r>
            <a:r>
              <a:rPr dirty="0"/>
              <a:t> </a:t>
            </a:r>
            <a:r>
              <a:rPr dirty="0" err="1"/>
              <a:t>puliti</a:t>
            </a:r>
            <a:r>
              <a:rPr dirty="0"/>
              <a:t> </a:t>
            </a:r>
            <a:r>
              <a:rPr dirty="0" err="1"/>
              <a:t>può</a:t>
            </a:r>
            <a:r>
              <a:rPr dirty="0"/>
              <a:t> </a:t>
            </a:r>
            <a:r>
              <a:rPr dirty="0" err="1"/>
              <a:t>influire</a:t>
            </a:r>
            <a:r>
              <a:rPr dirty="0"/>
              <a:t> </a:t>
            </a:r>
            <a:r>
              <a:rPr dirty="0" err="1"/>
              <a:t>sulla</a:t>
            </a:r>
            <a:r>
              <a:rPr dirty="0"/>
              <a:t> </a:t>
            </a:r>
            <a:r>
              <a:rPr dirty="0" err="1"/>
              <a:t>qualità</a:t>
            </a:r>
            <a:r>
              <a:rPr dirty="0"/>
              <a:t> </a:t>
            </a:r>
            <a:r>
              <a:rPr dirty="0" err="1"/>
              <a:t>dell’olio</a:t>
            </a:r>
            <a:r>
              <a:rPr dirty="0"/>
              <a:t>. </a:t>
            </a:r>
          </a:p>
        </p:txBody>
      </p:sp>
    </p:spTree>
    <p:extLst>
      <p:ext uri="{BB962C8B-B14F-4D97-AF65-F5344CB8AC3E}">
        <p14:creationId xmlns:p14="http://schemas.microsoft.com/office/powerpoint/2010/main" val="39826958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4"/>
          <p:cNvSpPr txBox="1"/>
          <p:nvPr/>
        </p:nvSpPr>
        <p:spPr>
          <a:xfrm>
            <a:off x="920362" y="387349"/>
            <a:ext cx="9701919" cy="3551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solidFill>
                  <a:srgbClr val="FFFFFF"/>
                </a:solidFill>
                <a:latin typeface="Arial"/>
                <a:ea typeface="Arial"/>
                <a:cs typeface="Arial"/>
                <a:sym typeface="Arial"/>
              </a:defRPr>
            </a:pPr>
            <a:r>
              <a:t>L’acidità viene determinata attraverso una titolazione acido-base.</a:t>
            </a:r>
            <a:endParaRPr sz="3200"/>
          </a:p>
          <a:p>
            <a:pPr algn="just">
              <a:defRPr b="1">
                <a:solidFill>
                  <a:srgbClr val="FFFFFF"/>
                </a:solidFill>
                <a:latin typeface="Arial"/>
                <a:ea typeface="Arial"/>
                <a:cs typeface="Arial"/>
                <a:sym typeface="Arial"/>
              </a:defRPr>
            </a:pPr>
            <a:endParaRPr sz="3200"/>
          </a:p>
          <a:p>
            <a:pPr algn="just">
              <a:defRPr b="1">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Ad una quantità nota di olio viene aggiunto un solvente opportuno (lipofilo) e un indicatore acido-base (fenolftaleina). Alla soluzione vengono poi aggiunti volumi noti di KOH ad una concentrazione nota. L’indicatore diventa rosa persistente appena tutti gli acidi grassi liberi hanno reagito con il KOH.</a:t>
            </a: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A questo punto si calcola la quantità di KOH utilizzata e si risale all’acidità.</a:t>
            </a: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L’acidità indica, in un olio nuovo la qualità delle olive mentre in un olio conservato lo stato di conservazione.</a:t>
            </a:r>
          </a:p>
        </p:txBody>
      </p:sp>
    </p:spTree>
    <p:extLst>
      <p:ext uri="{BB962C8B-B14F-4D97-AF65-F5344CB8AC3E}">
        <p14:creationId xmlns:p14="http://schemas.microsoft.com/office/powerpoint/2010/main" val="394307447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 Box 3"/>
          <p:cNvSpPr txBox="1"/>
          <p:nvPr/>
        </p:nvSpPr>
        <p:spPr>
          <a:xfrm>
            <a:off x="2026920" y="381000"/>
            <a:ext cx="6995160" cy="5417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solidFill>
                  <a:srgbClr val="FFFFFF"/>
                </a:solidFill>
                <a:latin typeface="Arial"/>
                <a:ea typeface="Arial"/>
                <a:cs typeface="Arial"/>
                <a:sym typeface="Arial"/>
              </a:defRPr>
            </a:pPr>
            <a:r>
              <a:rPr dirty="0"/>
              <a:t>REAGENTI</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Etere</a:t>
            </a:r>
            <a:r>
              <a:rPr dirty="0"/>
              <a:t> </a:t>
            </a:r>
            <a:r>
              <a:rPr dirty="0" err="1"/>
              <a:t>etilico</a:t>
            </a:r>
            <a:endParaRPr sz="3200" dirty="0"/>
          </a:p>
          <a:p>
            <a:pPr>
              <a:defRPr>
                <a:solidFill>
                  <a:srgbClr val="FFFFFF"/>
                </a:solidFill>
                <a:latin typeface="Arial"/>
                <a:ea typeface="Arial"/>
                <a:cs typeface="Arial"/>
                <a:sym typeface="Arial"/>
              </a:defRPr>
            </a:pPr>
            <a:r>
              <a:rPr dirty="0" err="1"/>
              <a:t>Etanolo</a:t>
            </a:r>
            <a:r>
              <a:rPr dirty="0"/>
              <a:t> 95%</a:t>
            </a:r>
            <a:endParaRPr sz="3200" dirty="0"/>
          </a:p>
          <a:p>
            <a:pPr>
              <a:defRPr>
                <a:solidFill>
                  <a:srgbClr val="FFFFFF"/>
                </a:solidFill>
                <a:latin typeface="Arial"/>
                <a:ea typeface="Arial"/>
                <a:cs typeface="Arial"/>
                <a:sym typeface="Arial"/>
              </a:defRPr>
            </a:pPr>
            <a:r>
              <a:rPr dirty="0" err="1"/>
              <a:t>Soluzione</a:t>
            </a:r>
            <a:r>
              <a:rPr dirty="0"/>
              <a:t> </a:t>
            </a:r>
            <a:r>
              <a:rPr dirty="0" err="1"/>
              <a:t>acquosa</a:t>
            </a:r>
            <a:r>
              <a:rPr dirty="0"/>
              <a:t> KOH 0.1 M</a:t>
            </a:r>
            <a:endParaRPr sz="3200" dirty="0"/>
          </a:p>
          <a:p>
            <a:pPr>
              <a:defRPr>
                <a:solidFill>
                  <a:srgbClr val="FFFFFF"/>
                </a:solidFill>
                <a:latin typeface="Arial"/>
                <a:ea typeface="Arial"/>
                <a:cs typeface="Arial"/>
                <a:sym typeface="Arial"/>
              </a:defRPr>
            </a:pPr>
            <a:r>
              <a:rPr dirty="0" err="1"/>
              <a:t>Soluzione</a:t>
            </a:r>
            <a:r>
              <a:rPr dirty="0"/>
              <a:t> </a:t>
            </a:r>
            <a:r>
              <a:rPr dirty="0" err="1"/>
              <a:t>etanolica</a:t>
            </a:r>
            <a:r>
              <a:rPr dirty="0"/>
              <a:t> di </a:t>
            </a:r>
            <a:r>
              <a:rPr dirty="0" err="1"/>
              <a:t>fenolftaleina</a:t>
            </a:r>
            <a:r>
              <a:rPr dirty="0"/>
              <a:t> 10 g/l</a:t>
            </a:r>
            <a:endParaRPr sz="3200" dirty="0"/>
          </a:p>
          <a:p>
            <a:pPr>
              <a:defRPr>
                <a:solidFill>
                  <a:srgbClr val="FFFFFF"/>
                </a:solidFill>
                <a:latin typeface="Arial"/>
                <a:ea typeface="Arial"/>
                <a:cs typeface="Arial"/>
                <a:sym typeface="Arial"/>
              </a:defRPr>
            </a:pPr>
            <a:endParaRPr sz="3200" dirty="0"/>
          </a:p>
          <a:p>
            <a:pPr>
              <a:defRPr b="1">
                <a:solidFill>
                  <a:srgbClr val="FFFFFF"/>
                </a:solidFill>
                <a:latin typeface="Arial"/>
                <a:ea typeface="Arial"/>
                <a:cs typeface="Arial"/>
                <a:sym typeface="Arial"/>
              </a:defRPr>
            </a:pPr>
            <a:r>
              <a:rPr dirty="0"/>
              <a:t>PROCEDURA</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Pesare</a:t>
            </a:r>
            <a:r>
              <a:rPr dirty="0"/>
              <a:t> in </a:t>
            </a:r>
            <a:r>
              <a:rPr dirty="0" err="1"/>
              <a:t>una</a:t>
            </a:r>
            <a:r>
              <a:rPr dirty="0"/>
              <a:t> </a:t>
            </a:r>
            <a:r>
              <a:rPr dirty="0" err="1"/>
              <a:t>beuta</a:t>
            </a:r>
            <a:r>
              <a:rPr dirty="0"/>
              <a:t> da 250 ml 5 g di olio</a:t>
            </a:r>
            <a:endParaRPr sz="3200" dirty="0"/>
          </a:p>
          <a:p>
            <a:pPr>
              <a:defRPr>
                <a:solidFill>
                  <a:srgbClr val="FFFFFF"/>
                </a:solidFill>
                <a:latin typeface="Arial"/>
                <a:ea typeface="Arial"/>
                <a:cs typeface="Arial"/>
                <a:sym typeface="Arial"/>
              </a:defRPr>
            </a:pPr>
            <a:r>
              <a:rPr dirty="0" err="1"/>
              <a:t>Preparare</a:t>
            </a:r>
            <a:r>
              <a:rPr dirty="0"/>
              <a:t> 50 ml di </a:t>
            </a:r>
            <a:r>
              <a:rPr dirty="0" err="1"/>
              <a:t>una</a:t>
            </a:r>
            <a:r>
              <a:rPr dirty="0"/>
              <a:t> </a:t>
            </a:r>
            <a:r>
              <a:rPr dirty="0" err="1"/>
              <a:t>miscela</a:t>
            </a:r>
            <a:r>
              <a:rPr dirty="0"/>
              <a:t> di </a:t>
            </a:r>
            <a:r>
              <a:rPr dirty="0" err="1"/>
              <a:t>etere</a:t>
            </a:r>
            <a:r>
              <a:rPr dirty="0"/>
              <a:t> </a:t>
            </a:r>
            <a:r>
              <a:rPr dirty="0" err="1"/>
              <a:t>etilico</a:t>
            </a:r>
            <a:r>
              <a:rPr dirty="0"/>
              <a:t> </a:t>
            </a:r>
            <a:r>
              <a:rPr dirty="0" err="1"/>
              <a:t>etanolo</a:t>
            </a:r>
            <a:r>
              <a:rPr dirty="0"/>
              <a:t> 95 % 1:1  </a:t>
            </a:r>
            <a:r>
              <a:rPr dirty="0" err="1"/>
              <a:t>aggiungere</a:t>
            </a:r>
            <a:r>
              <a:rPr dirty="0"/>
              <a:t> 1 ml </a:t>
            </a:r>
            <a:r>
              <a:rPr dirty="0" err="1"/>
              <a:t>della</a:t>
            </a:r>
            <a:r>
              <a:rPr dirty="0"/>
              <a:t> </a:t>
            </a:r>
            <a:r>
              <a:rPr dirty="0" err="1"/>
              <a:t>soluzione</a:t>
            </a:r>
            <a:r>
              <a:rPr dirty="0"/>
              <a:t> di </a:t>
            </a:r>
            <a:r>
              <a:rPr dirty="0" err="1"/>
              <a:t>fenolftaleina</a:t>
            </a:r>
            <a:r>
              <a:rPr dirty="0"/>
              <a:t>  e </a:t>
            </a:r>
            <a:r>
              <a:rPr dirty="0" err="1"/>
              <a:t>neutralizzare</a:t>
            </a:r>
            <a:r>
              <a:rPr dirty="0"/>
              <a:t> la </a:t>
            </a:r>
            <a:r>
              <a:rPr dirty="0" err="1"/>
              <a:t>miscela</a:t>
            </a:r>
            <a:r>
              <a:rPr dirty="0"/>
              <a:t> con </a:t>
            </a:r>
            <a:r>
              <a:rPr dirty="0" err="1"/>
              <a:t>alcune</a:t>
            </a:r>
            <a:r>
              <a:rPr dirty="0"/>
              <a:t> </a:t>
            </a:r>
            <a:r>
              <a:rPr dirty="0" err="1"/>
              <a:t>gocce</a:t>
            </a:r>
            <a:r>
              <a:rPr dirty="0"/>
              <a:t> di </a:t>
            </a:r>
            <a:r>
              <a:rPr dirty="0" err="1"/>
              <a:t>soluzione</a:t>
            </a:r>
            <a:r>
              <a:rPr dirty="0"/>
              <a:t> di KOH 0.1 M </a:t>
            </a:r>
            <a:r>
              <a:rPr dirty="0" err="1"/>
              <a:t>fino</a:t>
            </a:r>
            <a:r>
              <a:rPr dirty="0"/>
              <a:t> ad </a:t>
            </a:r>
            <a:r>
              <a:rPr dirty="0" err="1"/>
              <a:t>evidente</a:t>
            </a:r>
            <a:r>
              <a:rPr dirty="0"/>
              <a:t> </a:t>
            </a:r>
            <a:r>
              <a:rPr dirty="0" err="1"/>
              <a:t>colorazione</a:t>
            </a:r>
            <a:r>
              <a:rPr dirty="0"/>
              <a:t> </a:t>
            </a:r>
            <a:r>
              <a:rPr dirty="0" err="1"/>
              <a:t>violetta</a:t>
            </a:r>
            <a:r>
              <a:rPr dirty="0"/>
              <a:t>.</a:t>
            </a:r>
            <a:endParaRPr sz="3200" dirty="0"/>
          </a:p>
          <a:p>
            <a:pPr>
              <a:defRPr>
                <a:solidFill>
                  <a:srgbClr val="FFFFFF"/>
                </a:solidFill>
                <a:latin typeface="Arial"/>
                <a:ea typeface="Arial"/>
                <a:cs typeface="Arial"/>
                <a:sym typeface="Arial"/>
              </a:defRPr>
            </a:pPr>
            <a:r>
              <a:rPr dirty="0" err="1"/>
              <a:t>Aggiungere</a:t>
            </a:r>
            <a:r>
              <a:rPr dirty="0"/>
              <a:t> la </a:t>
            </a:r>
            <a:r>
              <a:rPr dirty="0" err="1"/>
              <a:t>miscela</a:t>
            </a:r>
            <a:r>
              <a:rPr dirty="0"/>
              <a:t> al </a:t>
            </a:r>
            <a:r>
              <a:rPr dirty="0" err="1"/>
              <a:t>campione</a:t>
            </a:r>
            <a:r>
              <a:rPr dirty="0"/>
              <a:t> e </a:t>
            </a:r>
            <a:r>
              <a:rPr dirty="0" err="1"/>
              <a:t>sciogliere</a:t>
            </a:r>
            <a:r>
              <a:rPr dirty="0"/>
              <a:t> </a:t>
            </a:r>
            <a:r>
              <a:rPr dirty="0" err="1"/>
              <a:t>mediante</a:t>
            </a:r>
            <a:r>
              <a:rPr dirty="0"/>
              <a:t> </a:t>
            </a:r>
            <a:r>
              <a:rPr dirty="0" err="1"/>
              <a:t>agitazione</a:t>
            </a:r>
            <a:r>
              <a:rPr dirty="0"/>
              <a:t>. La </a:t>
            </a:r>
            <a:r>
              <a:rPr dirty="0" err="1"/>
              <a:t>soluzione</a:t>
            </a:r>
            <a:r>
              <a:rPr dirty="0"/>
              <a:t> </a:t>
            </a:r>
            <a:r>
              <a:rPr dirty="0" err="1"/>
              <a:t>ritorna</a:t>
            </a:r>
            <a:r>
              <a:rPr dirty="0"/>
              <a:t> </a:t>
            </a:r>
            <a:r>
              <a:rPr dirty="0" err="1"/>
              <a:t>incolore</a:t>
            </a:r>
            <a:r>
              <a:rPr dirty="0"/>
              <a:t> per la </a:t>
            </a:r>
            <a:r>
              <a:rPr dirty="0" err="1"/>
              <a:t>presenza</a:t>
            </a:r>
            <a:r>
              <a:rPr dirty="0"/>
              <a:t> </a:t>
            </a:r>
            <a:r>
              <a:rPr dirty="0" err="1"/>
              <a:t>degli</a:t>
            </a:r>
            <a:r>
              <a:rPr dirty="0"/>
              <a:t> </a:t>
            </a:r>
            <a:r>
              <a:rPr dirty="0" err="1"/>
              <a:t>acidi</a:t>
            </a:r>
            <a:r>
              <a:rPr dirty="0"/>
              <a:t> </a:t>
            </a:r>
            <a:r>
              <a:rPr dirty="0" err="1"/>
              <a:t>grassi</a:t>
            </a:r>
            <a:r>
              <a:rPr dirty="0"/>
              <a:t>.</a:t>
            </a:r>
            <a:endParaRPr sz="3200" dirty="0"/>
          </a:p>
          <a:p>
            <a:pPr>
              <a:defRPr>
                <a:solidFill>
                  <a:srgbClr val="FFFFFF"/>
                </a:solidFill>
                <a:latin typeface="Arial"/>
                <a:ea typeface="Arial"/>
                <a:cs typeface="Arial"/>
                <a:sym typeface="Arial"/>
              </a:defRPr>
            </a:pPr>
            <a:r>
              <a:rPr dirty="0" err="1"/>
              <a:t>Titolare</a:t>
            </a:r>
            <a:r>
              <a:rPr dirty="0"/>
              <a:t> </a:t>
            </a:r>
            <a:r>
              <a:rPr dirty="0" err="1"/>
              <a:t>facendo</a:t>
            </a:r>
            <a:r>
              <a:rPr dirty="0"/>
              <a:t> </a:t>
            </a:r>
            <a:r>
              <a:rPr dirty="0" err="1"/>
              <a:t>defluire</a:t>
            </a:r>
            <a:r>
              <a:rPr dirty="0"/>
              <a:t> lentamente la </a:t>
            </a:r>
            <a:r>
              <a:rPr dirty="0" err="1"/>
              <a:t>soluzione</a:t>
            </a:r>
            <a:r>
              <a:rPr dirty="0"/>
              <a:t> </a:t>
            </a:r>
            <a:r>
              <a:rPr dirty="0" err="1"/>
              <a:t>titolante</a:t>
            </a:r>
            <a:r>
              <a:rPr dirty="0"/>
              <a:t> di KOH 0.1 M </a:t>
            </a:r>
            <a:r>
              <a:rPr dirty="0" err="1"/>
              <a:t>fino</a:t>
            </a:r>
            <a:r>
              <a:rPr dirty="0"/>
              <a:t> al </a:t>
            </a:r>
            <a:r>
              <a:rPr dirty="0" err="1"/>
              <a:t>viraggio</a:t>
            </a:r>
            <a:r>
              <a:rPr dirty="0"/>
              <a:t> </a:t>
            </a:r>
            <a:r>
              <a:rPr dirty="0" err="1"/>
              <a:t>dell’indicatore</a:t>
            </a:r>
            <a:r>
              <a:rPr dirty="0"/>
              <a:t> (</a:t>
            </a:r>
            <a:r>
              <a:rPr dirty="0" err="1"/>
              <a:t>colorazione</a:t>
            </a:r>
            <a:r>
              <a:rPr dirty="0"/>
              <a:t> rosa </a:t>
            </a:r>
            <a:r>
              <a:rPr dirty="0" err="1"/>
              <a:t>della</a:t>
            </a:r>
            <a:r>
              <a:rPr dirty="0"/>
              <a:t> </a:t>
            </a:r>
            <a:r>
              <a:rPr dirty="0" err="1"/>
              <a:t>fenolftaleina</a:t>
            </a:r>
            <a:r>
              <a:rPr dirty="0"/>
              <a:t> </a:t>
            </a:r>
            <a:r>
              <a:rPr dirty="0" err="1"/>
              <a:t>persistente</a:t>
            </a:r>
            <a:r>
              <a:rPr dirty="0"/>
              <a:t> per </a:t>
            </a:r>
            <a:r>
              <a:rPr dirty="0" err="1"/>
              <a:t>almeno</a:t>
            </a:r>
            <a:r>
              <a:rPr dirty="0"/>
              <a:t> 10 s).</a:t>
            </a:r>
          </a:p>
        </p:txBody>
      </p:sp>
    </p:spTree>
    <p:extLst>
      <p:ext uri="{BB962C8B-B14F-4D97-AF65-F5344CB8AC3E}">
        <p14:creationId xmlns:p14="http://schemas.microsoft.com/office/powerpoint/2010/main" val="227277452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 Box 2"/>
          <p:cNvSpPr txBox="1"/>
          <p:nvPr/>
        </p:nvSpPr>
        <p:spPr>
          <a:xfrm>
            <a:off x="1444752" y="1045465"/>
            <a:ext cx="8552688" cy="3508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a:solidFill>
                  <a:srgbClr val="FFFFFF"/>
                </a:solidFill>
                <a:latin typeface="Arial"/>
                <a:ea typeface="Arial"/>
                <a:cs typeface="Arial"/>
                <a:sym typeface="Arial"/>
              </a:defRPr>
            </a:pPr>
            <a:r>
              <a:rPr dirty="0"/>
              <a:t>ESPRESSIONE DEI RISULTATI</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L’acidità</a:t>
            </a:r>
            <a:r>
              <a:rPr dirty="0"/>
              <a:t> </a:t>
            </a:r>
            <a:r>
              <a:rPr dirty="0" err="1"/>
              <a:t>viene</a:t>
            </a:r>
            <a:r>
              <a:rPr dirty="0"/>
              <a:t> </a:t>
            </a:r>
            <a:r>
              <a:rPr dirty="0" err="1"/>
              <a:t>espressa</a:t>
            </a:r>
            <a:r>
              <a:rPr dirty="0"/>
              <a:t> come:</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lang="it-IT" dirty="0" err="1"/>
              <a:t>Acidita</a:t>
            </a:r>
            <a:r>
              <a:rPr lang="it-IT" dirty="0"/>
              <a:t>%= </a:t>
            </a:r>
            <a:r>
              <a:rPr dirty="0"/>
              <a:t>V*c*(</a:t>
            </a:r>
            <a:r>
              <a:rPr lang="it-IT" dirty="0"/>
              <a:t>282</a:t>
            </a:r>
            <a:r>
              <a:rPr dirty="0"/>
              <a:t>/1000)*(100/m)</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a:t>Dove V </a:t>
            </a:r>
            <a:r>
              <a:rPr dirty="0" err="1"/>
              <a:t>è</a:t>
            </a:r>
            <a:r>
              <a:rPr dirty="0"/>
              <a:t> il volume in ml </a:t>
            </a:r>
            <a:r>
              <a:rPr dirty="0" err="1"/>
              <a:t>della</a:t>
            </a:r>
            <a:r>
              <a:rPr dirty="0"/>
              <a:t> </a:t>
            </a:r>
            <a:r>
              <a:rPr dirty="0" err="1"/>
              <a:t>soluzione</a:t>
            </a:r>
            <a:r>
              <a:rPr dirty="0"/>
              <a:t> di KOH </a:t>
            </a:r>
            <a:r>
              <a:rPr dirty="0" err="1"/>
              <a:t>usata</a:t>
            </a:r>
            <a:endParaRPr sz="3200" dirty="0"/>
          </a:p>
          <a:p>
            <a:pPr>
              <a:defRPr>
                <a:solidFill>
                  <a:srgbClr val="FFFFFF"/>
                </a:solidFill>
                <a:latin typeface="Arial"/>
                <a:ea typeface="Arial"/>
                <a:cs typeface="Arial"/>
                <a:sym typeface="Arial"/>
              </a:defRPr>
            </a:pPr>
            <a:r>
              <a:rPr dirty="0"/>
              <a:t>c </a:t>
            </a:r>
            <a:r>
              <a:rPr dirty="0" err="1"/>
              <a:t>è</a:t>
            </a:r>
            <a:r>
              <a:rPr dirty="0"/>
              <a:t> la </a:t>
            </a:r>
            <a:r>
              <a:rPr dirty="0" err="1"/>
              <a:t>concentrazione</a:t>
            </a:r>
            <a:r>
              <a:rPr dirty="0"/>
              <a:t> </a:t>
            </a:r>
            <a:r>
              <a:rPr dirty="0" err="1"/>
              <a:t>della</a:t>
            </a:r>
            <a:r>
              <a:rPr dirty="0"/>
              <a:t> </a:t>
            </a:r>
            <a:r>
              <a:rPr dirty="0" err="1"/>
              <a:t>soluzione</a:t>
            </a:r>
            <a:r>
              <a:rPr dirty="0"/>
              <a:t> di KOH </a:t>
            </a:r>
            <a:endParaRPr sz="3200" dirty="0"/>
          </a:p>
          <a:p>
            <a:pPr>
              <a:defRPr>
                <a:solidFill>
                  <a:srgbClr val="FFFFFF"/>
                </a:solidFill>
                <a:latin typeface="Arial"/>
                <a:ea typeface="Arial"/>
                <a:cs typeface="Arial"/>
                <a:sym typeface="Arial"/>
              </a:defRPr>
            </a:pPr>
            <a:r>
              <a:rPr dirty="0"/>
              <a:t>282</a:t>
            </a:r>
            <a:r>
              <a:rPr lang="it-IT" dirty="0"/>
              <a:t> peso molecolare dell’acido oleico</a:t>
            </a:r>
            <a:endParaRPr sz="3200" dirty="0"/>
          </a:p>
          <a:p>
            <a:pPr>
              <a:defRPr>
                <a:solidFill>
                  <a:srgbClr val="FFFFFF"/>
                </a:solidFill>
                <a:latin typeface="Arial"/>
                <a:ea typeface="Arial"/>
                <a:cs typeface="Arial"/>
                <a:sym typeface="Arial"/>
              </a:defRPr>
            </a:pPr>
            <a:r>
              <a:rPr dirty="0"/>
              <a:t>m </a:t>
            </a:r>
            <a:r>
              <a:rPr dirty="0" err="1"/>
              <a:t>è</a:t>
            </a:r>
            <a:r>
              <a:rPr dirty="0"/>
              <a:t> il peso in g </a:t>
            </a:r>
            <a:r>
              <a:rPr dirty="0" err="1"/>
              <a:t>della</a:t>
            </a:r>
            <a:r>
              <a:rPr dirty="0"/>
              <a:t> </a:t>
            </a:r>
            <a:r>
              <a:rPr dirty="0" err="1"/>
              <a:t>sostanza</a:t>
            </a:r>
            <a:r>
              <a:rPr dirty="0"/>
              <a:t> da </a:t>
            </a:r>
            <a:r>
              <a:rPr dirty="0" err="1"/>
              <a:t>analizzare</a:t>
            </a:r>
            <a:endParaRPr dirty="0"/>
          </a:p>
        </p:txBody>
      </p:sp>
    </p:spTree>
    <p:extLst>
      <p:ext uri="{BB962C8B-B14F-4D97-AF65-F5344CB8AC3E}">
        <p14:creationId xmlns:p14="http://schemas.microsoft.com/office/powerpoint/2010/main" val="52298358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Box 2"/>
          <p:cNvSpPr txBox="1"/>
          <p:nvPr/>
        </p:nvSpPr>
        <p:spPr>
          <a:xfrm>
            <a:off x="1677671" y="204789"/>
            <a:ext cx="8801735" cy="4428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1600" b="1">
                <a:solidFill>
                  <a:srgbClr val="FFFFFF"/>
                </a:solidFill>
                <a:latin typeface="Arial"/>
                <a:ea typeface="Arial"/>
                <a:cs typeface="Arial"/>
                <a:sym typeface="Arial"/>
              </a:defRPr>
            </a:pPr>
            <a:r>
              <a:t>OLIO DI OLIVA RAFFINATO</a:t>
            </a:r>
            <a:r>
              <a:rPr b="0"/>
              <a:t> </a:t>
            </a:r>
            <a:endParaRPr sz="3200"/>
          </a:p>
          <a:p>
            <a:pPr algn="just">
              <a:defRPr sz="1600">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di oliva ottenuto dalla raffinazione dell'olio di oliva vergine, con un tenore di acidità libera, espresso in acido oleico, non superiore a 0,3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sz="1600" b="1">
                <a:solidFill>
                  <a:srgbClr val="FFFFFF"/>
                </a:solidFill>
                <a:latin typeface="Arial"/>
                <a:ea typeface="Arial"/>
                <a:cs typeface="Arial"/>
                <a:sym typeface="Arial"/>
              </a:defRPr>
            </a:pPr>
            <a:r>
              <a:t>OLIO DI OLIVA - COMPOSTO DI OLI DI OLIVA RAFFINATI E OLI DI OLIVA VERGINI</a:t>
            </a:r>
            <a:r>
              <a:rPr b="0"/>
              <a:t> </a:t>
            </a:r>
            <a:endParaRPr sz="3200"/>
          </a:p>
          <a:p>
            <a:pPr algn="just">
              <a:defRPr sz="1600">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di oliva ottenuto dal taglio di olio di oliva raffinato con olio di oliva vergine diverso dall'olio lampante, con un tenore di acidità libera, espresso in acido oleico, non superiore a 1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sz="1600" b="1">
                <a:solidFill>
                  <a:srgbClr val="FFFFFF"/>
                </a:solidFill>
                <a:latin typeface="Arial"/>
                <a:ea typeface="Arial"/>
                <a:cs typeface="Arial"/>
                <a:sym typeface="Arial"/>
              </a:defRPr>
            </a:pPr>
            <a:r>
              <a:t>OLIO DI SANSA DI OLIVA GREGGIO </a:t>
            </a:r>
            <a:endParaRPr sz="3200"/>
          </a:p>
          <a:p>
            <a:pPr algn="just">
              <a:defRPr sz="1600" b="1">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ottenuto dalla sansa d'oliva mediante trattamento con solventi o mediante processi fisici, oppure olio corrispondente all'olio di oliva lampante, fatte salve talune specifiche caratteristiche escluso l'olio ottenuto attraverso la riesterificazione e le miscele con oli di altra natura,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p>
        </p:txBody>
      </p:sp>
    </p:spTree>
    <p:extLst>
      <p:ext uri="{BB962C8B-B14F-4D97-AF65-F5344CB8AC3E}">
        <p14:creationId xmlns:p14="http://schemas.microsoft.com/office/powerpoint/2010/main" val="34145750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
          <p:cNvSpPr txBox="1"/>
          <p:nvPr/>
        </p:nvSpPr>
        <p:spPr>
          <a:xfrm>
            <a:off x="1893570" y="911225"/>
            <a:ext cx="8728710" cy="3284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solidFill>
                  <a:srgbClr val="FFFFFF"/>
                </a:solidFill>
                <a:latin typeface="Arial"/>
                <a:ea typeface="Arial"/>
                <a:cs typeface="Arial"/>
                <a:sym typeface="Arial"/>
              </a:defRPr>
            </a:pPr>
            <a:r>
              <a:t>OLIO DI SANSA DI OLIVA RAFFINATO </a:t>
            </a:r>
            <a:endParaRPr sz="3200"/>
          </a:p>
          <a:p>
            <a:pPr>
              <a:defRPr b="1">
                <a:solidFill>
                  <a:srgbClr val="FFFFFF"/>
                </a:solidFill>
                <a:latin typeface="Arial"/>
                <a:ea typeface="Arial"/>
                <a:cs typeface="Arial"/>
                <a:sym typeface="Arial"/>
              </a:defRPr>
            </a:pPr>
            <a:endParaRPr sz="3200"/>
          </a:p>
          <a:p>
            <a:pPr>
              <a:defRPr>
                <a:solidFill>
                  <a:srgbClr val="FFFFFF"/>
                </a:solidFill>
                <a:latin typeface="Arial"/>
                <a:ea typeface="Arial"/>
                <a:cs typeface="Arial"/>
                <a:sym typeface="Arial"/>
              </a:defRPr>
            </a:pPr>
            <a:r>
              <a:t>Olio ottenuto dalla raffinazione dell'olio di sansa di oliva greggio, con un tenore di acidità libera, espresso in acido oleico, non superiore a 0,3 g per 100 g e avente le altre caratteristiche conformi a quelle previste per questa categoria.</a:t>
            </a:r>
            <a:endParaRPr sz="3200"/>
          </a:p>
          <a:p>
            <a:pPr>
              <a:defRPr>
                <a:solidFill>
                  <a:srgbClr val="FFFFFF"/>
                </a:solidFill>
                <a:latin typeface="Arial"/>
                <a:ea typeface="Arial"/>
                <a:cs typeface="Arial"/>
                <a:sym typeface="Arial"/>
              </a:defRPr>
            </a:pPr>
            <a:r>
              <a:t> </a:t>
            </a:r>
            <a:endParaRPr sz="3200"/>
          </a:p>
          <a:p>
            <a:pPr>
              <a:defRPr b="1">
                <a:solidFill>
                  <a:srgbClr val="FFFFFF"/>
                </a:solidFill>
                <a:latin typeface="Arial"/>
                <a:ea typeface="Arial"/>
                <a:cs typeface="Arial"/>
                <a:sym typeface="Arial"/>
              </a:defRPr>
            </a:pPr>
            <a:r>
              <a:t>OLIO DI SANSA DI OLIVA</a:t>
            </a:r>
            <a:r>
              <a:rPr b="0"/>
              <a:t> </a:t>
            </a:r>
            <a:endParaRPr sz="3200"/>
          </a:p>
          <a:p>
            <a:pPr>
              <a:defRPr>
                <a:solidFill>
                  <a:srgbClr val="FFFFFF"/>
                </a:solidFill>
                <a:latin typeface="Arial"/>
                <a:ea typeface="Arial"/>
                <a:cs typeface="Arial"/>
                <a:sym typeface="Arial"/>
              </a:defRPr>
            </a:pPr>
            <a:endParaRPr sz="3200"/>
          </a:p>
          <a:p>
            <a:pPr>
              <a:defRPr>
                <a:solidFill>
                  <a:srgbClr val="FFFFFF"/>
                </a:solidFill>
                <a:latin typeface="Arial"/>
                <a:ea typeface="Arial"/>
                <a:cs typeface="Arial"/>
                <a:sym typeface="Arial"/>
              </a:defRPr>
            </a:pPr>
            <a:r>
              <a:t>Olio ottenuto dal taglio di olio di sansa di oliva raffinato e di olio di oliva vergine diverso dall'olio lampante, con un tenore di acidità libera, espresso in acido oleico, non superiore a 1 g per 100 g e avente le altre caratteristiche conformi a quelle previste per questa categoria.</a:t>
            </a:r>
          </a:p>
        </p:txBody>
      </p:sp>
    </p:spTree>
    <p:extLst>
      <p:ext uri="{BB962C8B-B14F-4D97-AF65-F5344CB8AC3E}">
        <p14:creationId xmlns:p14="http://schemas.microsoft.com/office/powerpoint/2010/main" val="129040731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FD78E6C-1591-DCEF-5E21-798C589D1E4F}"/>
              </a:ext>
            </a:extLst>
          </p:cNvPr>
          <p:cNvSpPr txBox="1"/>
          <p:nvPr/>
        </p:nvSpPr>
        <p:spPr>
          <a:xfrm>
            <a:off x="12526" y="25052"/>
            <a:ext cx="12087616" cy="6463308"/>
          </a:xfrm>
          <a:prstGeom prst="rect">
            <a:avLst/>
          </a:prstGeom>
          <a:noFill/>
        </p:spPr>
        <p:txBody>
          <a:bodyPr wrap="square" rtlCol="0">
            <a:spAutoFit/>
          </a:bodyPr>
          <a:lstStyle/>
          <a:p>
            <a:pPr algn="just"/>
            <a:r>
              <a:rPr lang="it-IT" sz="2400" b="1" dirty="0">
                <a:solidFill>
                  <a:schemeClr val="accent3">
                    <a:lumMod val="75000"/>
                  </a:schemeClr>
                </a:solidFill>
              </a:rPr>
              <a:t>Acidità totale mosti e vini</a:t>
            </a:r>
          </a:p>
          <a:p>
            <a:pPr algn="just"/>
            <a:endParaRPr lang="it-IT" sz="2300" dirty="0">
              <a:solidFill>
                <a:schemeClr val="accent3">
                  <a:lumMod val="75000"/>
                </a:schemeClr>
              </a:solidFill>
            </a:endParaRPr>
          </a:p>
          <a:p>
            <a:pPr algn="just"/>
            <a:r>
              <a:rPr lang="it-IT" sz="2300" b="1" u="sng" dirty="0">
                <a:solidFill>
                  <a:schemeClr val="accent3">
                    <a:lumMod val="75000"/>
                  </a:schemeClr>
                </a:solidFill>
              </a:rPr>
              <a:t>Cosa descrive?</a:t>
            </a:r>
          </a:p>
          <a:p>
            <a:pPr algn="just"/>
            <a:r>
              <a:rPr lang="it-IT" sz="2300" dirty="0">
                <a:solidFill>
                  <a:schemeClr val="bg1"/>
                </a:solidFill>
              </a:rPr>
              <a:t>L’acidità totale misura la quantità di acidi liberi presenti nel mosto o nel vino (</a:t>
            </a:r>
            <a:r>
              <a:rPr lang="it-IT" sz="2300" dirty="0" err="1">
                <a:solidFill>
                  <a:schemeClr val="bg1"/>
                </a:solidFill>
              </a:rPr>
              <a:t>ac</a:t>
            </a:r>
            <a:r>
              <a:rPr lang="it-IT" sz="2300" dirty="0">
                <a:solidFill>
                  <a:schemeClr val="bg1"/>
                </a:solidFill>
              </a:rPr>
              <a:t>. tartarico, </a:t>
            </a:r>
            <a:r>
              <a:rPr lang="it-IT" sz="2300" dirty="0" err="1">
                <a:solidFill>
                  <a:schemeClr val="bg1"/>
                </a:solidFill>
              </a:rPr>
              <a:t>ac.malico</a:t>
            </a:r>
            <a:r>
              <a:rPr lang="it-IT" sz="2300" dirty="0">
                <a:solidFill>
                  <a:schemeClr val="bg1"/>
                </a:solidFill>
              </a:rPr>
              <a:t>, </a:t>
            </a:r>
            <a:r>
              <a:rPr lang="it-IT" sz="2300" dirty="0" err="1">
                <a:solidFill>
                  <a:schemeClr val="bg1"/>
                </a:solidFill>
              </a:rPr>
              <a:t>ac</a:t>
            </a:r>
            <a:r>
              <a:rPr lang="it-IT" sz="2300" dirty="0">
                <a:solidFill>
                  <a:schemeClr val="bg1"/>
                </a:solidFill>
              </a:rPr>
              <a:t>. citrico, </a:t>
            </a:r>
            <a:r>
              <a:rPr lang="it-IT" sz="2300" dirty="0" err="1">
                <a:solidFill>
                  <a:schemeClr val="bg1"/>
                </a:solidFill>
              </a:rPr>
              <a:t>ac</a:t>
            </a:r>
            <a:r>
              <a:rPr lang="it-IT" sz="2300" dirty="0">
                <a:solidFill>
                  <a:schemeClr val="bg1"/>
                </a:solidFill>
              </a:rPr>
              <a:t>. lattico, </a:t>
            </a:r>
            <a:r>
              <a:rPr lang="it-IT" sz="2300" dirty="0" err="1">
                <a:solidFill>
                  <a:schemeClr val="bg1"/>
                </a:solidFill>
              </a:rPr>
              <a:t>ac</a:t>
            </a:r>
            <a:r>
              <a:rPr lang="it-IT" sz="2300" dirty="0">
                <a:solidFill>
                  <a:schemeClr val="bg1"/>
                </a:solidFill>
              </a:rPr>
              <a:t>. succinico, </a:t>
            </a:r>
            <a:r>
              <a:rPr lang="it-IT" sz="2300" dirty="0" err="1">
                <a:solidFill>
                  <a:schemeClr val="bg1"/>
                </a:solidFill>
              </a:rPr>
              <a:t>ac</a:t>
            </a:r>
            <a:r>
              <a:rPr lang="it-IT" sz="2300" dirty="0">
                <a:solidFill>
                  <a:schemeClr val="bg1"/>
                </a:solidFill>
              </a:rPr>
              <a:t>. acetico, e altri acidi minori). </a:t>
            </a:r>
          </a:p>
          <a:p>
            <a:pPr algn="just"/>
            <a:endParaRPr lang="it-IT" sz="2300" dirty="0">
              <a:solidFill>
                <a:schemeClr val="accent3">
                  <a:lumMod val="75000"/>
                </a:schemeClr>
              </a:solidFill>
            </a:endParaRPr>
          </a:p>
          <a:p>
            <a:pPr algn="just"/>
            <a:r>
              <a:rPr lang="it-IT" sz="2300" b="1" u="sng" dirty="0">
                <a:solidFill>
                  <a:schemeClr val="accent3">
                    <a:lumMod val="75000"/>
                  </a:schemeClr>
                </a:solidFill>
              </a:rPr>
              <a:t>Come?</a:t>
            </a:r>
          </a:p>
          <a:p>
            <a:pPr algn="just"/>
            <a:r>
              <a:rPr lang="it-IT" sz="2300" dirty="0">
                <a:solidFill>
                  <a:schemeClr val="bg1"/>
                </a:solidFill>
              </a:rPr>
              <a:t>Attraverso l’aggiunta di una soluzione alcalina titolata si procede alla neutralizzazione completa del campione, tale valore corrisponde alla somma degli acidi titolabili. La titolazione di una miscela di acidi deboli eseguita con una base forte presenta il punto di equivalenza spostato verso valori alcalini (pH circa 9), questo è il caso che si ha nella misura dell’acidità totale di un vino o di un mosto. </a:t>
            </a:r>
          </a:p>
          <a:p>
            <a:pPr algn="just"/>
            <a:endParaRPr lang="it-IT" sz="2300" b="1" dirty="0">
              <a:solidFill>
                <a:schemeClr val="accent3">
                  <a:lumMod val="75000"/>
                </a:schemeClr>
              </a:solidFill>
            </a:endParaRPr>
          </a:p>
          <a:p>
            <a:pPr algn="just"/>
            <a:r>
              <a:rPr lang="it-IT" sz="2300" b="1" u="sng" dirty="0">
                <a:solidFill>
                  <a:schemeClr val="accent3">
                    <a:lumMod val="75000"/>
                  </a:schemeClr>
                </a:solidFill>
              </a:rPr>
              <a:t>Possibile interferenze e loro limitazione</a:t>
            </a:r>
          </a:p>
          <a:p>
            <a:pPr algn="just"/>
            <a:r>
              <a:rPr lang="it-IT" sz="2300" dirty="0">
                <a:solidFill>
                  <a:schemeClr val="bg1"/>
                </a:solidFill>
              </a:rPr>
              <a:t>Nel vino sono presenti i polifenoli che a pH&lt;9 si comportano da acidi debolissimi e possono quindi comportarsi da interferenti. Per queste ragioni si usa come punto di equivalenza convenzionale il pH=7. La CO</a:t>
            </a:r>
            <a:r>
              <a:rPr lang="it-IT" sz="2300" baseline="-25000" dirty="0">
                <a:solidFill>
                  <a:schemeClr val="bg1"/>
                </a:solidFill>
              </a:rPr>
              <a:t>2</a:t>
            </a:r>
            <a:r>
              <a:rPr lang="it-IT" sz="2300" dirty="0">
                <a:solidFill>
                  <a:schemeClr val="bg1"/>
                </a:solidFill>
              </a:rPr>
              <a:t> e l’SO</a:t>
            </a:r>
            <a:r>
              <a:rPr lang="it-IT" sz="2300" baseline="-25000" dirty="0">
                <a:solidFill>
                  <a:schemeClr val="bg1"/>
                </a:solidFill>
              </a:rPr>
              <a:t>2</a:t>
            </a:r>
            <a:r>
              <a:rPr lang="it-IT" sz="2300" dirty="0">
                <a:solidFill>
                  <a:schemeClr val="bg1"/>
                </a:solidFill>
              </a:rPr>
              <a:t>, combinata e libera, non sono comprese nell’acidità totale.</a:t>
            </a:r>
          </a:p>
        </p:txBody>
      </p:sp>
    </p:spTree>
    <p:extLst>
      <p:ext uri="{BB962C8B-B14F-4D97-AF65-F5344CB8AC3E}">
        <p14:creationId xmlns:p14="http://schemas.microsoft.com/office/powerpoint/2010/main" val="33978217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asellaDiTesto 3"/>
          <p:cNvSpPr txBox="1"/>
          <p:nvPr/>
        </p:nvSpPr>
        <p:spPr>
          <a:xfrm>
            <a:off x="223552" y="132520"/>
            <a:ext cx="11029276" cy="5984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b="1">
                <a:solidFill>
                  <a:srgbClr val="FFFFFF"/>
                </a:solidFill>
                <a:latin typeface="+mn-lt"/>
                <a:ea typeface="+mn-ea"/>
                <a:cs typeface="+mn-cs"/>
                <a:sym typeface="Century Gothic"/>
              </a:defRPr>
            </a:pPr>
            <a:r>
              <a:rPr dirty="0"/>
              <a:t>TITOLAZIONE: DEFINIZIONI</a:t>
            </a:r>
          </a:p>
          <a:p>
            <a:pPr>
              <a:defRPr sz="2400" b="1">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marL="285750" indent="-285750">
              <a:buSzPct val="100000"/>
              <a:buFont typeface="Arial"/>
              <a:buChar char="•"/>
              <a:defRPr sz="2400">
                <a:solidFill>
                  <a:srgbClr val="FFFFFF"/>
                </a:solidFill>
                <a:latin typeface="+mn-lt"/>
                <a:ea typeface="+mn-ea"/>
                <a:cs typeface="+mn-cs"/>
                <a:sym typeface="Century Gothic"/>
              </a:defRPr>
            </a:pPr>
            <a:r>
              <a:rPr dirty="0" err="1"/>
              <a:t>Titolante</a:t>
            </a:r>
            <a:r>
              <a:rPr lang="it-IT" dirty="0"/>
              <a:t>:</a:t>
            </a:r>
            <a:r>
              <a:rPr dirty="0"/>
              <a:t> la </a:t>
            </a:r>
            <a:r>
              <a:rPr dirty="0" err="1"/>
              <a:t>soluzione</a:t>
            </a:r>
            <a:r>
              <a:rPr dirty="0"/>
              <a:t> a </a:t>
            </a:r>
            <a:r>
              <a:rPr dirty="0" err="1"/>
              <a:t>concentrazione</a:t>
            </a:r>
            <a:r>
              <a:rPr dirty="0"/>
              <a:t> nota</a:t>
            </a:r>
          </a:p>
          <a:p>
            <a:pPr marL="285750" indent="-285750">
              <a:buSzPct val="100000"/>
              <a:buChar char="-"/>
              <a:defRPr sz="2400">
                <a:solidFill>
                  <a:srgbClr val="FFFFFF"/>
                </a:solidFill>
                <a:latin typeface="+mn-lt"/>
                <a:ea typeface="+mn-ea"/>
                <a:cs typeface="+mn-cs"/>
                <a:sym typeface="Century Gothic"/>
              </a:defRPr>
            </a:pPr>
            <a:endParaRPr dirty="0"/>
          </a:p>
          <a:p>
            <a:pPr marL="285750" indent="-285750">
              <a:buSzPct val="100000"/>
              <a:buFont typeface="Arial"/>
              <a:buChar char="•"/>
              <a:defRPr sz="2400">
                <a:solidFill>
                  <a:srgbClr val="FFFFFF"/>
                </a:solidFill>
                <a:latin typeface="+mn-lt"/>
                <a:ea typeface="+mn-ea"/>
                <a:cs typeface="+mn-cs"/>
                <a:sym typeface="Century Gothic"/>
              </a:defRPr>
            </a:pPr>
            <a:r>
              <a:rPr dirty="0" err="1"/>
              <a:t>Titolando</a:t>
            </a:r>
            <a:r>
              <a:rPr lang="it-IT" dirty="0"/>
              <a:t>:</a:t>
            </a:r>
            <a:r>
              <a:rPr dirty="0"/>
              <a:t> la </a:t>
            </a:r>
            <a:r>
              <a:rPr dirty="0" err="1"/>
              <a:t>soluzione</a:t>
            </a:r>
            <a:r>
              <a:rPr dirty="0"/>
              <a:t> a </a:t>
            </a:r>
            <a:r>
              <a:rPr dirty="0" err="1"/>
              <a:t>concentrazione</a:t>
            </a:r>
            <a:r>
              <a:rPr dirty="0"/>
              <a:t> incognita</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r>
              <a:rPr dirty="0" err="1"/>
              <a:t>Considerando</a:t>
            </a:r>
            <a:r>
              <a:rPr dirty="0"/>
              <a:t> </a:t>
            </a:r>
            <a:r>
              <a:rPr dirty="0" err="1"/>
              <a:t>una</a:t>
            </a:r>
            <a:r>
              <a:rPr dirty="0"/>
              <a:t> </a:t>
            </a:r>
            <a:r>
              <a:rPr dirty="0" err="1"/>
              <a:t>generica</a:t>
            </a:r>
            <a:r>
              <a:rPr dirty="0"/>
              <a:t> </a:t>
            </a:r>
            <a:r>
              <a:rPr dirty="0" err="1"/>
              <a:t>reazione</a:t>
            </a:r>
            <a:r>
              <a:rPr dirty="0"/>
              <a:t> </a:t>
            </a:r>
            <a:r>
              <a:rPr dirty="0" err="1"/>
              <a:t>tra</a:t>
            </a:r>
            <a:r>
              <a:rPr dirty="0"/>
              <a:t> A e B per dare il </a:t>
            </a:r>
            <a:r>
              <a:rPr dirty="0" err="1"/>
              <a:t>prodotto</a:t>
            </a:r>
            <a:r>
              <a:rPr dirty="0"/>
              <a:t> AB</a:t>
            </a:r>
          </a:p>
          <a:p>
            <a:pPr>
              <a:defRPr sz="2400">
                <a:solidFill>
                  <a:srgbClr val="FFFFFF"/>
                </a:solidFill>
                <a:latin typeface="+mn-lt"/>
                <a:ea typeface="+mn-ea"/>
                <a:cs typeface="+mn-cs"/>
                <a:sym typeface="Century Gothic"/>
              </a:defRPr>
            </a:pPr>
            <a:endParaRPr dirty="0"/>
          </a:p>
          <a:p>
            <a:pPr algn="ctr">
              <a:defRPr sz="2400">
                <a:solidFill>
                  <a:srgbClr val="FFFFFF"/>
                </a:solidFill>
                <a:latin typeface="+mn-lt"/>
                <a:ea typeface="+mn-ea"/>
                <a:cs typeface="+mn-cs"/>
                <a:sym typeface="Century Gothic"/>
              </a:defRPr>
            </a:pPr>
            <a:r>
              <a:rPr dirty="0"/>
              <a:t>A + B → AB</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r>
              <a:rPr dirty="0"/>
              <a:t>Si </a:t>
            </a:r>
            <a:r>
              <a:rPr dirty="0" err="1"/>
              <a:t>definisce</a:t>
            </a:r>
            <a:r>
              <a:rPr dirty="0"/>
              <a:t> </a:t>
            </a:r>
            <a:r>
              <a:rPr b="1" dirty="0"/>
              <a:t>punto </a:t>
            </a:r>
            <a:r>
              <a:rPr b="1" dirty="0" err="1"/>
              <a:t>equivalente</a:t>
            </a:r>
            <a:r>
              <a:rPr dirty="0"/>
              <a:t> il punto al quale </a:t>
            </a:r>
            <a:r>
              <a:rPr dirty="0" err="1"/>
              <a:t>una</a:t>
            </a:r>
            <a:r>
              <a:rPr dirty="0"/>
              <a:t> </a:t>
            </a:r>
            <a:r>
              <a:rPr dirty="0" err="1"/>
              <a:t>quantità</a:t>
            </a:r>
            <a:r>
              <a:rPr dirty="0"/>
              <a:t> </a:t>
            </a:r>
            <a:r>
              <a:rPr dirty="0" err="1"/>
              <a:t>esattamente</a:t>
            </a:r>
            <a:r>
              <a:rPr dirty="0"/>
              <a:t> </a:t>
            </a:r>
            <a:r>
              <a:rPr dirty="0" err="1"/>
              <a:t>stechiometrica</a:t>
            </a:r>
            <a:r>
              <a:rPr dirty="0"/>
              <a:t> di </a:t>
            </a:r>
            <a:r>
              <a:rPr dirty="0" err="1"/>
              <a:t>titolante</a:t>
            </a:r>
            <a:r>
              <a:rPr dirty="0"/>
              <a:t> </a:t>
            </a:r>
            <a:r>
              <a:rPr dirty="0" err="1"/>
              <a:t>è</a:t>
            </a:r>
            <a:r>
              <a:rPr dirty="0"/>
              <a:t> </a:t>
            </a:r>
            <a:r>
              <a:rPr dirty="0" err="1"/>
              <a:t>stata</a:t>
            </a:r>
            <a:r>
              <a:rPr dirty="0"/>
              <a:t> </a:t>
            </a:r>
            <a:r>
              <a:rPr dirty="0" err="1"/>
              <a:t>aggiunta</a:t>
            </a:r>
            <a:r>
              <a:rPr dirty="0"/>
              <a:t> al </a:t>
            </a:r>
            <a:r>
              <a:rPr dirty="0" err="1"/>
              <a:t>titolando</a:t>
            </a:r>
            <a:r>
              <a:rPr dirty="0"/>
              <a:t>. </a:t>
            </a:r>
            <a:r>
              <a:rPr dirty="0" err="1"/>
              <a:t>Indicando</a:t>
            </a:r>
            <a:r>
              <a:rPr dirty="0"/>
              <a:t> con n il </a:t>
            </a:r>
            <a:r>
              <a:rPr dirty="0" err="1"/>
              <a:t>numero</a:t>
            </a:r>
            <a:r>
              <a:rPr dirty="0"/>
              <a:t> di </a:t>
            </a:r>
            <a:r>
              <a:rPr dirty="0" err="1"/>
              <a:t>moli</a:t>
            </a:r>
            <a:r>
              <a:rPr dirty="0"/>
              <a:t>, al punto </a:t>
            </a:r>
            <a:r>
              <a:rPr dirty="0" err="1"/>
              <a:t>equivalente</a:t>
            </a:r>
            <a:r>
              <a:rPr dirty="0"/>
              <a:t> </a:t>
            </a:r>
            <a:r>
              <a:rPr dirty="0" err="1"/>
              <a:t>si</a:t>
            </a:r>
            <a:r>
              <a:rPr dirty="0"/>
              <a:t> </a:t>
            </a:r>
            <a:r>
              <a:rPr dirty="0" err="1"/>
              <a:t>verifica</a:t>
            </a:r>
            <a:r>
              <a:rPr dirty="0"/>
              <a:t> la </a:t>
            </a:r>
            <a:r>
              <a:rPr dirty="0" err="1"/>
              <a:t>condizione</a:t>
            </a:r>
            <a:endParaRPr dirty="0"/>
          </a:p>
          <a:p>
            <a:pPr>
              <a:defRPr sz="2400">
                <a:solidFill>
                  <a:srgbClr val="FFFFFF"/>
                </a:solidFill>
                <a:latin typeface="+mn-lt"/>
                <a:ea typeface="+mn-ea"/>
                <a:cs typeface="+mn-cs"/>
                <a:sym typeface="Century Gothic"/>
              </a:defRPr>
            </a:pPr>
            <a:endParaRPr dirty="0"/>
          </a:p>
          <a:p>
            <a:pPr algn="ctr">
              <a:defRPr sz="2400">
                <a:solidFill>
                  <a:srgbClr val="FFFFFF"/>
                </a:solidFill>
                <a:latin typeface="+mn-lt"/>
                <a:ea typeface="+mn-ea"/>
                <a:cs typeface="+mn-cs"/>
                <a:sym typeface="Century Gothic"/>
              </a:defRPr>
            </a:pPr>
            <a:r>
              <a:rPr dirty="0"/>
              <a:t>n</a:t>
            </a:r>
            <a:r>
              <a:rPr lang="it-IT" dirty="0"/>
              <a:t>A</a:t>
            </a:r>
            <a:r>
              <a:rPr dirty="0"/>
              <a:t>=n</a:t>
            </a:r>
            <a:r>
              <a:rPr lang="it-IT" dirty="0"/>
              <a:t>B</a:t>
            </a:r>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77B77BB-5483-0B82-96D6-648961E5E834}"/>
              </a:ext>
            </a:extLst>
          </p:cNvPr>
          <p:cNvSpPr txBox="1"/>
          <p:nvPr/>
        </p:nvSpPr>
        <p:spPr>
          <a:xfrm>
            <a:off x="0" y="0"/>
            <a:ext cx="12024986" cy="6386364"/>
          </a:xfrm>
          <a:prstGeom prst="rect">
            <a:avLst/>
          </a:prstGeom>
          <a:noFill/>
        </p:spPr>
        <p:txBody>
          <a:bodyPr wrap="square">
            <a:spAutoFit/>
          </a:bodyPr>
          <a:lstStyle/>
          <a:p>
            <a:r>
              <a:rPr lang="it-IT" sz="2300" dirty="0">
                <a:solidFill>
                  <a:schemeClr val="accent3">
                    <a:lumMod val="75000"/>
                  </a:schemeClr>
                </a:solidFill>
              </a:rPr>
              <a:t>Materiali e reattivi. </a:t>
            </a:r>
          </a:p>
          <a:p>
            <a:pPr algn="just"/>
            <a:r>
              <a:rPr lang="it-IT" sz="1900" dirty="0">
                <a:solidFill>
                  <a:schemeClr val="bg1"/>
                </a:solidFill>
              </a:rPr>
              <a:t>Beuta (100-250); agitatore; ancoretta magnetica; </a:t>
            </a:r>
            <a:r>
              <a:rPr lang="it-IT" sz="1900" dirty="0" err="1">
                <a:solidFill>
                  <a:schemeClr val="bg1"/>
                </a:solidFill>
              </a:rPr>
              <a:t>pipettagraduata</a:t>
            </a:r>
            <a:r>
              <a:rPr lang="it-IT" sz="1900" dirty="0">
                <a:solidFill>
                  <a:schemeClr val="bg1"/>
                </a:solidFill>
              </a:rPr>
              <a:t> da 10 ml; </a:t>
            </a:r>
            <a:r>
              <a:rPr lang="it-IT" sz="1900" dirty="0" err="1">
                <a:solidFill>
                  <a:schemeClr val="bg1"/>
                </a:solidFill>
              </a:rPr>
              <a:t>propipetta</a:t>
            </a:r>
            <a:r>
              <a:rPr lang="it-IT" sz="1900" dirty="0">
                <a:solidFill>
                  <a:schemeClr val="bg1"/>
                </a:solidFill>
              </a:rPr>
              <a:t>; pipetta </a:t>
            </a:r>
            <a:r>
              <a:rPr lang="it-IT" sz="1900" dirty="0" err="1">
                <a:solidFill>
                  <a:schemeClr val="bg1"/>
                </a:solidFill>
              </a:rPr>
              <a:t>pasteur</a:t>
            </a:r>
            <a:r>
              <a:rPr lang="it-IT" sz="1900" dirty="0">
                <a:solidFill>
                  <a:schemeClr val="bg1"/>
                </a:solidFill>
              </a:rPr>
              <a:t>; tettarella; buretta graduata da 25 </a:t>
            </a:r>
            <a:r>
              <a:rPr lang="it-IT" sz="1900" dirty="0" err="1">
                <a:solidFill>
                  <a:schemeClr val="bg1"/>
                </a:solidFill>
              </a:rPr>
              <a:t>mlcon</a:t>
            </a:r>
            <a:r>
              <a:rPr lang="it-IT" sz="1900" dirty="0">
                <a:solidFill>
                  <a:schemeClr val="bg1"/>
                </a:solidFill>
              </a:rPr>
              <a:t> rubinetto (e/o </a:t>
            </a:r>
            <a:r>
              <a:rPr lang="it-IT" sz="1900" dirty="0" err="1">
                <a:solidFill>
                  <a:schemeClr val="bg1"/>
                </a:solidFill>
              </a:rPr>
              <a:t>titlatore</a:t>
            </a:r>
            <a:r>
              <a:rPr lang="it-IT" sz="1900" dirty="0">
                <a:solidFill>
                  <a:schemeClr val="bg1"/>
                </a:solidFill>
              </a:rPr>
              <a:t> digitale); pompa ad acqua; beuta codata da </a:t>
            </a:r>
            <a:r>
              <a:rPr lang="it-IT" sz="1900" dirty="0" err="1">
                <a:solidFill>
                  <a:schemeClr val="bg1"/>
                </a:solidFill>
              </a:rPr>
              <a:t>vuoto;spruzzetta</a:t>
            </a:r>
            <a:r>
              <a:rPr lang="it-IT" sz="1900" dirty="0">
                <a:solidFill>
                  <a:schemeClr val="bg1"/>
                </a:solidFill>
              </a:rPr>
              <a:t> con acqua deionizzata; carta assorbente; soluzione di idrossido di sodio 0.1N; blu di </a:t>
            </a:r>
            <a:r>
              <a:rPr lang="it-IT" sz="1900" dirty="0" err="1">
                <a:solidFill>
                  <a:schemeClr val="bg1"/>
                </a:solidFill>
              </a:rPr>
              <a:t>bromotimolo</a:t>
            </a:r>
            <a:r>
              <a:rPr lang="it-IT" sz="1900" dirty="0">
                <a:solidFill>
                  <a:schemeClr val="bg1"/>
                </a:solidFill>
              </a:rPr>
              <a:t> 0.4% (indicatore) o piaccametro.</a:t>
            </a:r>
          </a:p>
          <a:p>
            <a:endParaRPr lang="it-IT" sz="2300" dirty="0">
              <a:solidFill>
                <a:schemeClr val="accent3">
                  <a:lumMod val="75000"/>
                </a:schemeClr>
              </a:solidFill>
            </a:endParaRPr>
          </a:p>
          <a:p>
            <a:r>
              <a:rPr lang="it-IT" sz="2300" b="1" dirty="0">
                <a:solidFill>
                  <a:schemeClr val="accent3">
                    <a:lumMod val="75000"/>
                  </a:schemeClr>
                </a:solidFill>
              </a:rPr>
              <a:t>Determinazione dell’acidità totale. </a:t>
            </a:r>
          </a:p>
          <a:p>
            <a:pPr algn="just"/>
            <a:r>
              <a:rPr lang="it-IT" sz="2200" dirty="0">
                <a:solidFill>
                  <a:schemeClr val="bg1"/>
                </a:solidFill>
              </a:rPr>
              <a:t>Si esegue per titolazione del vino mediante una soluzione alcalina a titolo noto fino a raggiungere pH=7. L’acidità totale si esprime in g/l di </a:t>
            </a:r>
            <a:r>
              <a:rPr lang="it-IT" sz="2200" b="1" dirty="0">
                <a:solidFill>
                  <a:schemeClr val="bg1"/>
                </a:solidFill>
              </a:rPr>
              <a:t>acido tartarico</a:t>
            </a:r>
            <a:r>
              <a:rPr lang="it-IT" sz="2200" dirty="0">
                <a:solidFill>
                  <a:schemeClr val="bg1"/>
                </a:solidFill>
              </a:rPr>
              <a:t>. </a:t>
            </a:r>
          </a:p>
          <a:p>
            <a:pPr algn="just"/>
            <a:endParaRPr lang="it-IT" sz="2200" dirty="0">
              <a:solidFill>
                <a:schemeClr val="bg1"/>
              </a:solidFill>
            </a:endParaRPr>
          </a:p>
          <a:p>
            <a:pPr algn="just"/>
            <a:r>
              <a:rPr lang="it-IT" sz="2200" dirty="0">
                <a:solidFill>
                  <a:schemeClr val="bg1"/>
                </a:solidFill>
              </a:rPr>
              <a:t>Prima di iniziare la titolazione è opportuno liberare il mosto o il vino dalla anidride carbonica. Per questo il campione (10 ml) viene tenuto in agitazione sotto vuoto a temperatura ambiente. Si aggiungono alcune gocce dell’indicatore e tenendo in moderata agitazione si titola con </a:t>
            </a:r>
            <a:r>
              <a:rPr lang="it-IT" sz="2200" dirty="0" err="1">
                <a:solidFill>
                  <a:schemeClr val="bg1"/>
                </a:solidFill>
              </a:rPr>
              <a:t>NaOH</a:t>
            </a:r>
            <a:r>
              <a:rPr lang="it-IT" sz="2200" dirty="0">
                <a:solidFill>
                  <a:schemeClr val="bg1"/>
                </a:solidFill>
              </a:rPr>
              <a:t> 0.1 </a:t>
            </a:r>
            <a:r>
              <a:rPr lang="it-IT" sz="2200" dirty="0" err="1">
                <a:solidFill>
                  <a:schemeClr val="bg1"/>
                </a:solidFill>
              </a:rPr>
              <a:t>N</a:t>
            </a:r>
            <a:r>
              <a:rPr lang="it-IT" sz="2200" dirty="0">
                <a:solidFill>
                  <a:schemeClr val="bg1"/>
                </a:solidFill>
              </a:rPr>
              <a:t> sino a netta colorazione verde-blu annotando i millilitri impiegati. Se il punto di viraggio è stato raggiunto esattamente (pH=7) con una goccia in più di idrossido si osserverà comparire una netta colorazione blu. </a:t>
            </a:r>
          </a:p>
          <a:p>
            <a:pPr algn="just"/>
            <a:endParaRPr lang="it-IT" sz="2200" dirty="0">
              <a:solidFill>
                <a:schemeClr val="bg1"/>
              </a:solidFill>
            </a:endParaRPr>
          </a:p>
          <a:p>
            <a:pPr algn="just"/>
            <a:r>
              <a:rPr lang="it-IT" sz="2200" dirty="0">
                <a:solidFill>
                  <a:schemeClr val="bg1"/>
                </a:solidFill>
              </a:rPr>
              <a:t>E’ possibile seguire la titolazione controllando il pH con un </a:t>
            </a:r>
            <a:r>
              <a:rPr lang="it-IT" sz="2200" dirty="0" err="1">
                <a:solidFill>
                  <a:schemeClr val="bg1"/>
                </a:solidFill>
              </a:rPr>
              <a:t>pHmetro</a:t>
            </a:r>
            <a:r>
              <a:rPr lang="it-IT" sz="2200" dirty="0">
                <a:solidFill>
                  <a:schemeClr val="bg1"/>
                </a:solidFill>
              </a:rPr>
              <a:t>.</a:t>
            </a:r>
          </a:p>
          <a:p>
            <a:pPr algn="just"/>
            <a:endParaRPr lang="it-IT" sz="2200" dirty="0">
              <a:solidFill>
                <a:schemeClr val="bg1"/>
              </a:solidFill>
            </a:endParaRPr>
          </a:p>
        </p:txBody>
      </p:sp>
    </p:spTree>
    <p:extLst>
      <p:ext uri="{BB962C8B-B14F-4D97-AF65-F5344CB8AC3E}">
        <p14:creationId xmlns:p14="http://schemas.microsoft.com/office/powerpoint/2010/main" val="5883088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5D782CD-A2C1-B5BC-62F6-9C723B9A6F06}"/>
              </a:ext>
            </a:extLst>
          </p:cNvPr>
          <p:cNvSpPr txBox="1"/>
          <p:nvPr/>
        </p:nvSpPr>
        <p:spPr>
          <a:xfrm>
            <a:off x="0" y="59136"/>
            <a:ext cx="11724362" cy="6340197"/>
          </a:xfrm>
          <a:prstGeom prst="rect">
            <a:avLst/>
          </a:prstGeom>
          <a:noFill/>
        </p:spPr>
        <p:txBody>
          <a:bodyPr wrap="square">
            <a:spAutoFit/>
          </a:bodyPr>
          <a:lstStyle/>
          <a:p>
            <a:pPr algn="just"/>
            <a:r>
              <a:rPr lang="it-IT" sz="2400" dirty="0">
                <a:solidFill>
                  <a:schemeClr val="bg1"/>
                </a:solidFill>
              </a:rPr>
              <a:t>Acidità volatile</a:t>
            </a:r>
          </a:p>
          <a:p>
            <a:pPr algn="just"/>
            <a:endParaRPr lang="it-IT" sz="2400" dirty="0">
              <a:solidFill>
                <a:schemeClr val="bg1"/>
              </a:solidFill>
            </a:endParaRPr>
          </a:p>
          <a:p>
            <a:pPr algn="just"/>
            <a:r>
              <a:rPr lang="it-IT" sz="2200" dirty="0">
                <a:solidFill>
                  <a:schemeClr val="bg1"/>
                </a:solidFill>
              </a:rPr>
              <a:t>E’ costituita dall’insieme di acidi della serie acetica (acido acetico e da piccole quantità di acido propionico, acido butirrico e acido formico) che si trova nei vini sia allo stato libero che salificato. Sono esclusi dall’acidità volatile la CO</a:t>
            </a:r>
            <a:r>
              <a:rPr lang="it-IT" sz="2200" baseline="-25000" dirty="0">
                <a:solidFill>
                  <a:schemeClr val="bg1"/>
                </a:solidFill>
              </a:rPr>
              <a:t>2</a:t>
            </a:r>
            <a:r>
              <a:rPr lang="it-IT" sz="2200" dirty="0">
                <a:solidFill>
                  <a:schemeClr val="bg1"/>
                </a:solidFill>
              </a:rPr>
              <a:t> e la SO</a:t>
            </a:r>
            <a:r>
              <a:rPr lang="it-IT" sz="2200" baseline="-25000" dirty="0">
                <a:solidFill>
                  <a:schemeClr val="bg1"/>
                </a:solidFill>
              </a:rPr>
              <a:t>2</a:t>
            </a:r>
            <a:r>
              <a:rPr lang="it-IT" sz="2200" dirty="0">
                <a:solidFill>
                  <a:schemeClr val="bg1"/>
                </a:solidFill>
              </a:rPr>
              <a:t> libera e combinata. L’acido acetico si forma normalmente durante la fermentazione alcolica (lieviti, batteri lattici), ma si possono avere anche produzioni anomale. Oltre gli 1.08 g/l per i vini bianchi e gli 1.20 g/l per i vini rossi, il vino non può essere venduto come vino da tavola.</a:t>
            </a:r>
          </a:p>
          <a:p>
            <a:pPr algn="just"/>
            <a:endParaRPr lang="it-IT" sz="2400" dirty="0">
              <a:solidFill>
                <a:schemeClr val="bg1"/>
              </a:solidFill>
            </a:endParaRPr>
          </a:p>
          <a:p>
            <a:pPr algn="just"/>
            <a:r>
              <a:rPr lang="it-IT" sz="2400" dirty="0">
                <a:solidFill>
                  <a:schemeClr val="bg1"/>
                </a:solidFill>
              </a:rPr>
              <a:t>Determinazione dell’acidità volatile. </a:t>
            </a:r>
          </a:p>
          <a:p>
            <a:pPr algn="just"/>
            <a:endParaRPr lang="it-IT" sz="2400" dirty="0">
              <a:solidFill>
                <a:schemeClr val="bg1"/>
              </a:solidFill>
            </a:endParaRPr>
          </a:p>
          <a:p>
            <a:pPr algn="just"/>
            <a:r>
              <a:rPr lang="it-IT" sz="2200" dirty="0">
                <a:solidFill>
                  <a:schemeClr val="bg1"/>
                </a:solidFill>
              </a:rPr>
              <a:t>Gli acidi volatili si separano mediante distillazione in corrente di vapore d’acqua. Si utilizzano 50 ml di vino preventivamente </a:t>
            </a:r>
            <a:r>
              <a:rPr lang="it-IT" sz="2200" dirty="0" err="1">
                <a:solidFill>
                  <a:schemeClr val="bg1"/>
                </a:solidFill>
              </a:rPr>
              <a:t>decarbonicato</a:t>
            </a:r>
            <a:r>
              <a:rPr lang="it-IT" sz="2200" dirty="0">
                <a:solidFill>
                  <a:schemeClr val="bg1"/>
                </a:solidFill>
              </a:rPr>
              <a:t> e si versano in un palloncino aggiungendo anche 25 ml di acqua e si mette in funzione il generatore di vapore. Si distilla il vino senza corrente di vapore fino a ridurne il volume di ca. la metà; a questo punto si immette la corrente di vapore e si prosegue (per ca. 45 minuti) la distillazione fino a raccogliere in una beuta 200 ml di distillato. Il distillato si titola con una soluzione di </a:t>
            </a:r>
            <a:r>
              <a:rPr lang="it-IT" sz="2200" dirty="0" err="1">
                <a:solidFill>
                  <a:schemeClr val="bg1"/>
                </a:solidFill>
              </a:rPr>
              <a:t>NaOH</a:t>
            </a:r>
            <a:r>
              <a:rPr lang="it-IT" sz="2200" dirty="0">
                <a:solidFill>
                  <a:schemeClr val="bg1"/>
                </a:solidFill>
              </a:rPr>
              <a:t> </a:t>
            </a:r>
            <a:r>
              <a:rPr lang="it-IT" sz="2200" dirty="0" err="1">
                <a:solidFill>
                  <a:schemeClr val="bg1"/>
                </a:solidFill>
              </a:rPr>
              <a:t>N</a:t>
            </a:r>
            <a:r>
              <a:rPr lang="it-IT" sz="2200" dirty="0">
                <a:solidFill>
                  <a:schemeClr val="bg1"/>
                </a:solidFill>
              </a:rPr>
              <a:t>/10 utilizzando la fenolftaleina come indicatore. L’acidità volatile si esprime in g/l di acido acetico.</a:t>
            </a:r>
          </a:p>
        </p:txBody>
      </p:sp>
    </p:spTree>
    <p:extLst>
      <p:ext uri="{BB962C8B-B14F-4D97-AF65-F5344CB8AC3E}">
        <p14:creationId xmlns:p14="http://schemas.microsoft.com/office/powerpoint/2010/main" val="327661597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6DF5755-91BA-AB3C-BD0B-F460B679FF6A}"/>
              </a:ext>
            </a:extLst>
          </p:cNvPr>
          <p:cNvSpPr txBox="1"/>
          <p:nvPr/>
        </p:nvSpPr>
        <p:spPr>
          <a:xfrm>
            <a:off x="137787" y="0"/>
            <a:ext cx="11624153" cy="6186309"/>
          </a:xfrm>
          <a:prstGeom prst="rect">
            <a:avLst/>
          </a:prstGeom>
          <a:noFill/>
        </p:spPr>
        <p:txBody>
          <a:bodyPr wrap="square">
            <a:spAutoFit/>
          </a:bodyPr>
          <a:lstStyle/>
          <a:p>
            <a:pPr algn="just"/>
            <a:r>
              <a:rPr lang="it-IT" sz="2200" dirty="0">
                <a:solidFill>
                  <a:schemeClr val="bg1"/>
                </a:solidFill>
              </a:rPr>
              <a:t>Strumenti. (a) Acidimetro. Esso è fondamentalmente costituito da due palloni collegati tra loro: uno contenente l’acqua (</a:t>
            </a:r>
            <a:r>
              <a:rPr lang="it-IT" sz="2200" dirty="0" err="1">
                <a:solidFill>
                  <a:schemeClr val="bg1"/>
                </a:solidFill>
              </a:rPr>
              <a:t>decarbonicata</a:t>
            </a:r>
            <a:r>
              <a:rPr lang="it-IT" sz="2200" dirty="0">
                <a:solidFill>
                  <a:schemeClr val="bg1"/>
                </a:solidFill>
              </a:rPr>
              <a:t>) per generare il vapore, ed uno più piccolo dove viene posto il campione di vino da distillare. Il vapore attraversa un refrigerante ad acqua dove si condensa. Il distillato viene raccolto in una beuta opportunamente tarata.</a:t>
            </a:r>
          </a:p>
          <a:p>
            <a:pPr algn="just"/>
            <a:endParaRPr lang="it-IT" sz="2200" dirty="0">
              <a:solidFill>
                <a:schemeClr val="bg1"/>
              </a:solidFill>
            </a:endParaRPr>
          </a:p>
          <a:p>
            <a:pPr algn="just"/>
            <a:r>
              <a:rPr lang="it-IT" sz="2200" dirty="0">
                <a:solidFill>
                  <a:schemeClr val="bg1"/>
                </a:solidFill>
              </a:rPr>
              <a:t>(b) distillazione. Partendo da 20 ml di campione, preventivamente privato della CO2, è possibile in 8- 9 minuti ottenere, grazie ad un sistema di riscaldamento a vapore molto veloce, 250 ml di distillato necessari per la determinazione dell’acidità volatile. L’arresto della distillazione è automatico grazie a una fotocellula di livello.</a:t>
            </a:r>
          </a:p>
          <a:p>
            <a:pPr algn="just"/>
            <a:endParaRPr lang="it-IT" sz="2200" dirty="0">
              <a:solidFill>
                <a:schemeClr val="bg1"/>
              </a:solidFill>
            </a:endParaRPr>
          </a:p>
          <a:p>
            <a:pPr algn="just"/>
            <a:r>
              <a:rPr lang="it-IT" sz="2200" dirty="0">
                <a:solidFill>
                  <a:schemeClr val="bg1"/>
                </a:solidFill>
              </a:rPr>
              <a:t>(c) titolazione. Alla soluzione così ottenuta si aggiungono alcune gocce di fenolftaleina (1%) e si titola con </a:t>
            </a:r>
            <a:r>
              <a:rPr lang="it-IT" sz="2200" dirty="0" err="1">
                <a:solidFill>
                  <a:schemeClr val="bg1"/>
                </a:solidFill>
              </a:rPr>
              <a:t>NaOH</a:t>
            </a:r>
            <a:r>
              <a:rPr lang="it-IT" sz="2200" dirty="0">
                <a:solidFill>
                  <a:schemeClr val="bg1"/>
                </a:solidFill>
              </a:rPr>
              <a:t>.</a:t>
            </a:r>
          </a:p>
          <a:p>
            <a:pPr algn="just"/>
            <a:endParaRPr lang="it-IT" sz="2200" dirty="0">
              <a:solidFill>
                <a:schemeClr val="bg1"/>
              </a:solidFill>
            </a:endParaRPr>
          </a:p>
          <a:p>
            <a:pPr algn="just"/>
            <a:r>
              <a:rPr lang="it-IT" sz="2200" dirty="0">
                <a:solidFill>
                  <a:schemeClr val="bg1"/>
                </a:solidFill>
              </a:rPr>
              <a:t>Per convenzione l’SO</a:t>
            </a:r>
            <a:r>
              <a:rPr lang="it-IT" sz="2200" baseline="-25000" dirty="0">
                <a:solidFill>
                  <a:schemeClr val="bg1"/>
                </a:solidFill>
              </a:rPr>
              <a:t>2</a:t>
            </a:r>
            <a:r>
              <a:rPr lang="it-IT" sz="2200" dirty="0">
                <a:solidFill>
                  <a:schemeClr val="bg1"/>
                </a:solidFill>
              </a:rPr>
              <a:t> libera e combinata, non partecipa alla formazione dell’acidità volatile e deve essere quindi valutata a parte e sottratta dal valore ottenuto. </a:t>
            </a:r>
          </a:p>
          <a:p>
            <a:pPr algn="just"/>
            <a:endParaRPr lang="it-IT" sz="2200" dirty="0">
              <a:solidFill>
                <a:schemeClr val="bg1"/>
              </a:solidFill>
            </a:endParaRPr>
          </a:p>
          <a:p>
            <a:pPr algn="just"/>
            <a:r>
              <a:rPr lang="it-IT" sz="2200" dirty="0">
                <a:solidFill>
                  <a:schemeClr val="bg1"/>
                </a:solidFill>
              </a:rPr>
              <a:t>In pratica si osserva che con i vini normali e con contenuto di SO</a:t>
            </a:r>
            <a:r>
              <a:rPr lang="it-IT" sz="2200" baseline="-25000" dirty="0">
                <a:solidFill>
                  <a:schemeClr val="bg1"/>
                </a:solidFill>
              </a:rPr>
              <a:t>2</a:t>
            </a:r>
            <a:r>
              <a:rPr lang="it-IT" sz="2200" dirty="0">
                <a:solidFill>
                  <a:schemeClr val="bg1"/>
                </a:solidFill>
              </a:rPr>
              <a:t> compreso tra 30-70 mg/l l’errore è praticamente trascurabile, mentre per tenori di SO</a:t>
            </a:r>
            <a:r>
              <a:rPr lang="it-IT" sz="2200" baseline="-25000" dirty="0">
                <a:solidFill>
                  <a:schemeClr val="bg1"/>
                </a:solidFill>
              </a:rPr>
              <a:t>2</a:t>
            </a:r>
            <a:r>
              <a:rPr lang="it-IT" sz="2200" dirty="0">
                <a:solidFill>
                  <a:schemeClr val="bg1"/>
                </a:solidFill>
              </a:rPr>
              <a:t>&gt;100 mg/l l’errore è rilevante.</a:t>
            </a:r>
          </a:p>
        </p:txBody>
      </p:sp>
    </p:spTree>
    <p:extLst>
      <p:ext uri="{BB962C8B-B14F-4D97-AF65-F5344CB8AC3E}">
        <p14:creationId xmlns:p14="http://schemas.microsoft.com/office/powerpoint/2010/main" val="22515888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55F8E4B-A0DA-F980-3CD7-DF7892A93B31}"/>
              </a:ext>
            </a:extLst>
          </p:cNvPr>
          <p:cNvSpPr txBox="1"/>
          <p:nvPr/>
        </p:nvSpPr>
        <p:spPr>
          <a:xfrm>
            <a:off x="0" y="-12700"/>
            <a:ext cx="12192000" cy="6601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b="1" dirty="0">
                <a:solidFill>
                  <a:schemeClr val="bg1">
                    <a:lumMod val="85000"/>
                  </a:schemeClr>
                </a:solidFill>
                <a:effectLst/>
                <a:latin typeface="Arial,BoldItalic"/>
              </a:rPr>
              <a:t>Succhi di frutta </a:t>
            </a:r>
          </a:p>
          <a:p>
            <a:endParaRPr lang="it-IT" sz="2400" b="1" dirty="0">
              <a:solidFill>
                <a:schemeClr val="bg1">
                  <a:lumMod val="85000"/>
                </a:schemeClr>
              </a:solidFill>
            </a:endParaRPr>
          </a:p>
          <a:p>
            <a:r>
              <a:rPr lang="it-IT" sz="1900" b="1" dirty="0">
                <a:solidFill>
                  <a:schemeClr val="bg1">
                    <a:lumMod val="85000"/>
                  </a:schemeClr>
                </a:solidFill>
                <a:effectLst/>
                <a:latin typeface="Arial" panose="020B0604020202020204" pitchFamily="34" charset="0"/>
              </a:rPr>
              <a:t>A seconda del frutto varia l’acido predominante che </a:t>
            </a:r>
            <a:r>
              <a:rPr lang="it-IT" sz="1900" b="1" dirty="0" err="1">
                <a:solidFill>
                  <a:schemeClr val="bg1">
                    <a:lumMod val="85000"/>
                  </a:schemeClr>
                </a:solidFill>
                <a:effectLst/>
                <a:latin typeface="Arial" panose="020B0604020202020204" pitchFamily="34" charset="0"/>
              </a:rPr>
              <a:t>puo</a:t>
            </a:r>
            <a:r>
              <a:rPr lang="it-IT" sz="1900" b="1" dirty="0">
                <a:solidFill>
                  <a:schemeClr val="bg1">
                    <a:lumMod val="85000"/>
                  </a:schemeClr>
                </a:solidFill>
                <a:effectLst/>
                <a:latin typeface="Arial" panose="020B0604020202020204" pitchFamily="34" charset="0"/>
              </a:rPr>
              <a:t>̀ essere:</a:t>
            </a:r>
          </a:p>
          <a:p>
            <a:endParaRPr lang="it-IT" sz="1900" b="1" dirty="0">
              <a:solidFill>
                <a:schemeClr val="bg1">
                  <a:lumMod val="85000"/>
                </a:schemeClr>
              </a:solidFill>
            </a:endParaRPr>
          </a:p>
          <a:p>
            <a:r>
              <a:rPr lang="it-IT" sz="1900" b="1" dirty="0">
                <a:solidFill>
                  <a:schemeClr val="bg1">
                    <a:lumMod val="85000"/>
                  </a:schemeClr>
                </a:solidFill>
                <a:effectLst/>
                <a:latin typeface="Arial" panose="020B0604020202020204" pitchFamily="34" charset="0"/>
              </a:rPr>
              <a:t>l’acido citrico: HOOC-CH2 -C-CH2-COOH COOH PM 70</a:t>
            </a:r>
          </a:p>
          <a:p>
            <a:endParaRPr lang="it-IT" sz="1900" b="1" dirty="0">
              <a:solidFill>
                <a:schemeClr val="bg1">
                  <a:lumMod val="85000"/>
                </a:schemeClr>
              </a:solidFill>
              <a:effectLst/>
              <a:latin typeface="SymbolMT"/>
            </a:endParaRPr>
          </a:p>
          <a:p>
            <a:r>
              <a:rPr lang="it-IT" sz="1900" b="1" dirty="0">
                <a:solidFill>
                  <a:schemeClr val="bg1">
                    <a:lumMod val="85000"/>
                  </a:schemeClr>
                </a:solidFill>
                <a:effectLst/>
                <a:latin typeface="Arial" panose="020B0604020202020204" pitchFamily="34" charset="0"/>
              </a:rPr>
              <a:t>l’acido malico: HOOC-CH2 -CHOH-COOH PM 67</a:t>
            </a:r>
          </a:p>
          <a:p>
            <a:endParaRPr lang="it-IT" sz="1900" b="1" dirty="0">
              <a:solidFill>
                <a:schemeClr val="bg1">
                  <a:lumMod val="85000"/>
                </a:schemeClr>
              </a:solidFill>
            </a:endParaRPr>
          </a:p>
          <a:p>
            <a:r>
              <a:rPr lang="it-IT" sz="1900" b="1" dirty="0">
                <a:solidFill>
                  <a:schemeClr val="bg1">
                    <a:lumMod val="85000"/>
                  </a:schemeClr>
                </a:solidFill>
                <a:effectLst/>
                <a:latin typeface="SymbolMT"/>
              </a:rPr>
              <a:t>• </a:t>
            </a:r>
            <a:r>
              <a:rPr lang="it-IT" sz="1900" b="1" dirty="0">
                <a:solidFill>
                  <a:schemeClr val="bg1">
                    <a:lumMod val="85000"/>
                  </a:schemeClr>
                </a:solidFill>
                <a:effectLst/>
                <a:latin typeface="Arial" panose="020B0604020202020204" pitchFamily="34" charset="0"/>
              </a:rPr>
              <a:t>acido tartarico: HOOC-CHOH-CHOH-COOH (uva), PM 75,0</a:t>
            </a:r>
            <a:endParaRPr lang="it-IT" sz="1900" b="1" dirty="0">
              <a:solidFill>
                <a:schemeClr val="bg1">
                  <a:lumMod val="85000"/>
                </a:schemeClr>
              </a:solidFill>
            </a:endParaRPr>
          </a:p>
          <a:p>
            <a:endParaRPr lang="it-IT" sz="1900" b="1" dirty="0">
              <a:solidFill>
                <a:schemeClr val="bg1">
                  <a:lumMod val="85000"/>
                </a:schemeClr>
              </a:solidFill>
              <a:effectLst/>
              <a:latin typeface="Arial" panose="020B0604020202020204" pitchFamily="34" charset="0"/>
            </a:endParaRPr>
          </a:p>
          <a:p>
            <a:endParaRPr lang="it-IT" sz="1900" b="1" dirty="0">
              <a:solidFill>
                <a:schemeClr val="bg1">
                  <a:lumMod val="85000"/>
                </a:schemeClr>
              </a:solidFill>
              <a:latin typeface="Arial" panose="020B0604020202020204" pitchFamily="34" charset="0"/>
            </a:endParaRPr>
          </a:p>
          <a:p>
            <a:r>
              <a:rPr lang="it-IT" sz="1900" b="1" dirty="0">
                <a:solidFill>
                  <a:schemeClr val="bg1">
                    <a:lumMod val="85000"/>
                  </a:schemeClr>
                </a:solidFill>
                <a:effectLst/>
                <a:latin typeface="Arial" panose="020B0604020202020204" pitchFamily="34" charset="0"/>
              </a:rPr>
              <a:t>L’</a:t>
            </a:r>
            <a:r>
              <a:rPr lang="it-IT" sz="1900" b="1" dirty="0" err="1">
                <a:solidFill>
                  <a:schemeClr val="bg1">
                    <a:lumMod val="85000"/>
                  </a:schemeClr>
                </a:solidFill>
                <a:effectLst/>
                <a:latin typeface="Arial" panose="020B0604020202020204" pitchFamily="34" charset="0"/>
              </a:rPr>
              <a:t>acidita</a:t>
            </a:r>
            <a:r>
              <a:rPr lang="it-IT" sz="1900" b="1" dirty="0">
                <a:solidFill>
                  <a:schemeClr val="bg1">
                    <a:lumMod val="85000"/>
                  </a:schemeClr>
                </a:solidFill>
                <a:effectLst/>
                <a:latin typeface="Arial" panose="020B0604020202020204" pitchFamily="34" charset="0"/>
              </a:rPr>
              <a:t>̀ di un succo di frutta è espressa in g/L dell’acido predominante o in g di acido/Kg di succo o in g di acido/100 g di succo. L’acidità minima per un succo di: </a:t>
            </a:r>
          </a:p>
          <a:p>
            <a:endParaRPr lang="it-IT" sz="1900" b="1" dirty="0">
              <a:solidFill>
                <a:schemeClr val="bg1">
                  <a:lumMod val="85000"/>
                </a:schemeClr>
              </a:solidFill>
            </a:endParaRPr>
          </a:p>
          <a:p>
            <a:r>
              <a:rPr lang="it-IT" sz="1900" b="1" dirty="0">
                <a:solidFill>
                  <a:schemeClr val="bg1">
                    <a:lumMod val="85000"/>
                  </a:schemeClr>
                </a:solidFill>
                <a:effectLst/>
                <a:latin typeface="TimesNewRoman"/>
              </a:rPr>
              <a:t>-  </a:t>
            </a:r>
            <a:r>
              <a:rPr lang="it-IT" sz="1900" b="1" dirty="0">
                <a:solidFill>
                  <a:schemeClr val="bg1">
                    <a:lumMod val="85000"/>
                  </a:schemeClr>
                </a:solidFill>
                <a:effectLst/>
                <a:latin typeface="Arial" panose="020B0604020202020204" pitchFamily="34" charset="0"/>
              </a:rPr>
              <a:t>agrumi si aggira sui 5 g/L di acido tartarico; </a:t>
            </a:r>
            <a:endParaRPr lang="it-IT" sz="1900" b="1" dirty="0">
              <a:solidFill>
                <a:schemeClr val="bg1">
                  <a:lumMod val="85000"/>
                </a:schemeClr>
              </a:solidFill>
              <a:effectLst/>
            </a:endParaRPr>
          </a:p>
          <a:p>
            <a:r>
              <a:rPr lang="it-IT" sz="1900" b="1" dirty="0">
                <a:solidFill>
                  <a:schemeClr val="bg1">
                    <a:lumMod val="85000"/>
                  </a:schemeClr>
                </a:solidFill>
                <a:effectLst/>
                <a:latin typeface="TimesNewRoman"/>
              </a:rPr>
              <a:t>-  </a:t>
            </a:r>
            <a:r>
              <a:rPr lang="it-IT" sz="1900" b="1" dirty="0">
                <a:solidFill>
                  <a:schemeClr val="bg1">
                    <a:lumMod val="85000"/>
                  </a:schemeClr>
                </a:solidFill>
                <a:effectLst/>
                <a:latin typeface="Arial" panose="020B0604020202020204" pitchFamily="34" charset="0"/>
              </a:rPr>
              <a:t>pere, mele e pesche </a:t>
            </a:r>
            <a:r>
              <a:rPr lang="it-IT" sz="1900" b="1" dirty="0">
                <a:solidFill>
                  <a:schemeClr val="bg1">
                    <a:lumMod val="85000"/>
                  </a:schemeClr>
                </a:solidFill>
                <a:effectLst/>
                <a:latin typeface="SymbolMT"/>
              </a:rPr>
              <a:t>≈ </a:t>
            </a:r>
            <a:r>
              <a:rPr lang="it-IT" sz="1900" b="1" dirty="0">
                <a:solidFill>
                  <a:schemeClr val="bg1">
                    <a:lumMod val="85000"/>
                  </a:schemeClr>
                </a:solidFill>
                <a:effectLst/>
                <a:latin typeface="Arial" panose="020B0604020202020204" pitchFamily="34" charset="0"/>
              </a:rPr>
              <a:t>3 g/L di acido tartarico; </a:t>
            </a:r>
            <a:endParaRPr lang="it-IT" sz="1900" b="1" dirty="0">
              <a:solidFill>
                <a:schemeClr val="bg1">
                  <a:lumMod val="85000"/>
                </a:schemeClr>
              </a:solidFill>
              <a:effectLst/>
            </a:endParaRPr>
          </a:p>
          <a:p>
            <a:r>
              <a:rPr lang="it-IT" sz="1900" b="1" dirty="0">
                <a:solidFill>
                  <a:schemeClr val="bg1">
                    <a:lumMod val="85000"/>
                  </a:schemeClr>
                </a:solidFill>
                <a:effectLst/>
                <a:latin typeface="TimesNewRoman"/>
              </a:rPr>
              <a:t>-  </a:t>
            </a:r>
            <a:r>
              <a:rPr lang="it-IT" sz="1900" b="1" dirty="0">
                <a:solidFill>
                  <a:schemeClr val="bg1">
                    <a:lumMod val="85000"/>
                  </a:schemeClr>
                </a:solidFill>
                <a:effectLst/>
                <a:latin typeface="Arial" panose="020B0604020202020204" pitchFamily="34" charset="0"/>
              </a:rPr>
              <a:t>ananas </a:t>
            </a:r>
            <a:r>
              <a:rPr lang="it-IT" sz="1900" b="1" dirty="0">
                <a:solidFill>
                  <a:schemeClr val="bg1">
                    <a:lumMod val="85000"/>
                  </a:schemeClr>
                </a:solidFill>
                <a:effectLst/>
                <a:latin typeface="SymbolMT"/>
              </a:rPr>
              <a:t>≈ </a:t>
            </a:r>
            <a:r>
              <a:rPr lang="it-IT" sz="1900" b="1" dirty="0">
                <a:solidFill>
                  <a:schemeClr val="bg1">
                    <a:lumMod val="85000"/>
                  </a:schemeClr>
                </a:solidFill>
                <a:effectLst/>
                <a:latin typeface="Arial" panose="020B0604020202020204" pitchFamily="34" charset="0"/>
              </a:rPr>
              <a:t>4 g/L di acido tartarico. </a:t>
            </a:r>
          </a:p>
          <a:p>
            <a:endParaRPr lang="it-IT" sz="1900" b="1" dirty="0">
              <a:solidFill>
                <a:schemeClr val="bg1">
                  <a:lumMod val="85000"/>
                </a:schemeClr>
              </a:solidFill>
              <a:latin typeface="Arial" panose="020B0604020202020204" pitchFamily="34" charset="0"/>
            </a:endParaRPr>
          </a:p>
          <a:p>
            <a:endParaRPr lang="it-IT" sz="1900" b="1" dirty="0">
              <a:solidFill>
                <a:schemeClr val="bg1">
                  <a:lumMod val="85000"/>
                </a:schemeClr>
              </a:solidFill>
              <a:effectLst/>
            </a:endParaRPr>
          </a:p>
          <a:p>
            <a:r>
              <a:rPr lang="it-IT" sz="1900" b="1" dirty="0">
                <a:solidFill>
                  <a:schemeClr val="bg1">
                    <a:lumMod val="85000"/>
                  </a:schemeClr>
                </a:solidFill>
                <a:effectLst/>
                <a:latin typeface="Arial" panose="020B0604020202020204" pitchFamily="34" charset="0"/>
              </a:rPr>
              <a:t>La determinazione si esegue pesando in un </a:t>
            </a:r>
            <a:r>
              <a:rPr lang="it-IT" sz="1900" b="1" dirty="0" err="1">
                <a:solidFill>
                  <a:schemeClr val="bg1">
                    <a:lumMod val="85000"/>
                  </a:schemeClr>
                </a:solidFill>
                <a:effectLst/>
                <a:latin typeface="Arial" panose="020B0604020202020204" pitchFamily="34" charset="0"/>
              </a:rPr>
              <a:t>becker</a:t>
            </a:r>
            <a:r>
              <a:rPr lang="it-IT" sz="1900" b="1" dirty="0">
                <a:solidFill>
                  <a:schemeClr val="bg1">
                    <a:lumMod val="85000"/>
                  </a:schemeClr>
                </a:solidFill>
                <a:effectLst/>
                <a:latin typeface="Arial" panose="020B0604020202020204" pitchFamily="34" charset="0"/>
              </a:rPr>
              <a:t> 10 g. di succo, addizionando 150 </a:t>
            </a:r>
            <a:r>
              <a:rPr lang="it-IT" sz="1900" b="1" dirty="0" err="1">
                <a:solidFill>
                  <a:schemeClr val="bg1">
                    <a:lumMod val="85000"/>
                  </a:schemeClr>
                </a:solidFill>
                <a:effectLst/>
                <a:latin typeface="Arial" panose="020B0604020202020204" pitchFamily="34" charset="0"/>
              </a:rPr>
              <a:t>mL</a:t>
            </a:r>
            <a:r>
              <a:rPr lang="it-IT" sz="1900" b="1" dirty="0">
                <a:solidFill>
                  <a:schemeClr val="bg1">
                    <a:lumMod val="85000"/>
                  </a:schemeClr>
                </a:solidFill>
                <a:effectLst/>
                <a:latin typeface="Arial" panose="020B0604020202020204" pitchFamily="34" charset="0"/>
              </a:rPr>
              <a:t> circa di acqua distillata e titolando la soluzione, dopo averla portata all’ebollizione per 10 minuti, ed averla raffreddata. </a:t>
            </a:r>
          </a:p>
          <a:p>
            <a:endParaRPr lang="it-IT" sz="1400" b="1" dirty="0">
              <a:solidFill>
                <a:schemeClr val="bg1">
                  <a:lumMod val="85000"/>
                </a:schemeClr>
              </a:solidFill>
              <a:latin typeface="Arial" panose="020B0604020202020204" pitchFamily="34" charset="0"/>
            </a:endParaRPr>
          </a:p>
        </p:txBody>
      </p:sp>
    </p:spTree>
    <p:extLst>
      <p:ext uri="{BB962C8B-B14F-4D97-AF65-F5344CB8AC3E}">
        <p14:creationId xmlns:p14="http://schemas.microsoft.com/office/powerpoint/2010/main" val="311332886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657ABD6-AF78-A100-71D5-1853DDCC2707}"/>
              </a:ext>
            </a:extLst>
          </p:cNvPr>
          <p:cNvSpPr txBox="1"/>
          <p:nvPr/>
        </p:nvSpPr>
        <p:spPr>
          <a:xfrm>
            <a:off x="177800" y="409020"/>
            <a:ext cx="11836400"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Font typeface="Arial" panose="020B0604020202020204" pitchFamily="34" charset="0"/>
              <a:buChar char="•"/>
            </a:pPr>
            <a:r>
              <a:rPr lang="it-IT" sz="2000" b="1" dirty="0">
                <a:solidFill>
                  <a:schemeClr val="bg1">
                    <a:lumMod val="85000"/>
                  </a:schemeClr>
                </a:solidFill>
                <a:effectLst/>
                <a:latin typeface="Arial" panose="020B0604020202020204" pitchFamily="34" charset="0"/>
              </a:rPr>
              <a:t>Materiale occorrente: 1 buretta graduata da 50 ml, 1 pipetta graduata da 10 ml (o 20 ml), 1 </a:t>
            </a:r>
            <a:r>
              <a:rPr lang="it-IT" sz="2000" b="1" dirty="0" err="1">
                <a:solidFill>
                  <a:schemeClr val="bg1">
                    <a:lumMod val="85000"/>
                  </a:schemeClr>
                </a:solidFill>
                <a:effectLst/>
                <a:latin typeface="Arial" panose="020B0604020202020204" pitchFamily="34" charset="0"/>
              </a:rPr>
              <a:t>becker</a:t>
            </a:r>
            <a:r>
              <a:rPr lang="it-IT" sz="2000" b="1" dirty="0">
                <a:solidFill>
                  <a:schemeClr val="bg1">
                    <a:lumMod val="85000"/>
                  </a:schemeClr>
                </a:solidFill>
                <a:effectLst/>
                <a:latin typeface="Arial" panose="020B0604020202020204" pitchFamily="34" charset="0"/>
              </a:rPr>
              <a:t> o beuta, </a:t>
            </a:r>
            <a:r>
              <a:rPr lang="it-IT" sz="2000" b="1" dirty="0" err="1">
                <a:solidFill>
                  <a:schemeClr val="bg1">
                    <a:lumMod val="85000"/>
                  </a:schemeClr>
                </a:solidFill>
                <a:effectLst/>
                <a:latin typeface="Arial" panose="020B0604020202020204" pitchFamily="34" charset="0"/>
              </a:rPr>
              <a:t>bunsen</a:t>
            </a:r>
            <a:r>
              <a:rPr lang="it-IT" sz="2000" b="1" dirty="0">
                <a:solidFill>
                  <a:schemeClr val="bg1">
                    <a:lumMod val="85000"/>
                  </a:schemeClr>
                </a:solidFill>
                <a:effectLst/>
                <a:latin typeface="Arial" panose="020B0604020202020204" pitchFamily="34" charset="0"/>
              </a:rPr>
              <a:t>, agitatore.</a:t>
            </a:r>
          </a:p>
          <a:p>
            <a:pPr>
              <a:buFont typeface="Arial" panose="020B0604020202020204" pitchFamily="34" charset="0"/>
              <a:buChar char="•"/>
            </a:pPr>
            <a:br>
              <a:rPr lang="it-IT" sz="2000" b="1" dirty="0">
                <a:solidFill>
                  <a:schemeClr val="bg1">
                    <a:lumMod val="85000"/>
                  </a:schemeClr>
                </a:solidFill>
                <a:effectLst/>
                <a:latin typeface="Arial" panose="020B0604020202020204" pitchFamily="34" charset="0"/>
              </a:rPr>
            </a:br>
            <a:r>
              <a:rPr lang="it-IT" sz="2000" b="1" dirty="0">
                <a:solidFill>
                  <a:schemeClr val="bg1">
                    <a:lumMod val="85000"/>
                  </a:schemeClr>
                </a:solidFill>
                <a:effectLst/>
                <a:latin typeface="Arial" panose="020B0604020202020204" pitchFamily="34" charset="0"/>
              </a:rPr>
              <a:t>Reagenti: soluzione di </a:t>
            </a:r>
            <a:r>
              <a:rPr lang="it-IT" sz="2000" b="1" dirty="0" err="1">
                <a:solidFill>
                  <a:schemeClr val="bg1">
                    <a:lumMod val="85000"/>
                  </a:schemeClr>
                </a:solidFill>
                <a:effectLst/>
                <a:latin typeface="Arial" panose="020B0604020202020204" pitchFamily="34" charset="0"/>
              </a:rPr>
              <a:t>NaOH</a:t>
            </a:r>
            <a:r>
              <a:rPr lang="it-IT" sz="2000" b="1" dirty="0">
                <a:solidFill>
                  <a:schemeClr val="bg1">
                    <a:lumMod val="85000"/>
                  </a:schemeClr>
                </a:solidFill>
                <a:effectLst/>
                <a:latin typeface="Arial" panose="020B0604020202020204" pitchFamily="34" charset="0"/>
              </a:rPr>
              <a:t> 0,1 M, indicatore fenolftaleina.</a:t>
            </a:r>
          </a:p>
          <a:p>
            <a:pPr>
              <a:buFont typeface="Arial" panose="020B0604020202020204" pitchFamily="34" charset="0"/>
              <a:buChar char="•"/>
            </a:pPr>
            <a:br>
              <a:rPr lang="it-IT" sz="2000" b="1" dirty="0">
                <a:solidFill>
                  <a:schemeClr val="bg1">
                    <a:lumMod val="85000"/>
                  </a:schemeClr>
                </a:solidFill>
                <a:effectLst/>
                <a:latin typeface="Arial" panose="020B0604020202020204" pitchFamily="34" charset="0"/>
              </a:rPr>
            </a:br>
            <a:r>
              <a:rPr lang="it-IT" sz="2000" b="1" dirty="0">
                <a:solidFill>
                  <a:schemeClr val="bg1">
                    <a:lumMod val="85000"/>
                  </a:schemeClr>
                </a:solidFill>
                <a:effectLst/>
                <a:latin typeface="Arial" panose="020B0604020202020204" pitchFamily="34" charset="0"/>
              </a:rPr>
              <a:t>Procedimento: Se il succo di frutta non è troppo concentrato, si </a:t>
            </a:r>
            <a:r>
              <a:rPr lang="it-IT" sz="2000" b="1" dirty="0" err="1">
                <a:solidFill>
                  <a:schemeClr val="bg1">
                    <a:lumMod val="85000"/>
                  </a:schemeClr>
                </a:solidFill>
                <a:effectLst/>
                <a:latin typeface="Arial" panose="020B0604020202020204" pitchFamily="34" charset="0"/>
              </a:rPr>
              <a:t>puo</a:t>
            </a:r>
            <a:r>
              <a:rPr lang="it-IT" sz="2000" b="1" dirty="0">
                <a:solidFill>
                  <a:schemeClr val="bg1">
                    <a:lumMod val="85000"/>
                  </a:schemeClr>
                </a:solidFill>
                <a:effectLst/>
                <a:latin typeface="Arial" panose="020B0604020202020204" pitchFamily="34" charset="0"/>
              </a:rPr>
              <a:t>̀ prelevare tramite pipetta graduata (altrimenti si pesano 10 g. di succo) e trasferire in beuta per la determinazione a) e b), in becher per la determinazione c). Si addizionano 150 ml circa di acqua distillata e si titola la soluzione con </a:t>
            </a:r>
            <a:r>
              <a:rPr lang="it-IT" sz="2000" b="1" dirty="0" err="1">
                <a:solidFill>
                  <a:schemeClr val="bg1">
                    <a:lumMod val="85000"/>
                  </a:schemeClr>
                </a:solidFill>
                <a:effectLst/>
                <a:latin typeface="Arial" panose="020B0604020202020204" pitchFamily="34" charset="0"/>
              </a:rPr>
              <a:t>NaOH</a:t>
            </a:r>
            <a:r>
              <a:rPr lang="it-IT" sz="2000" b="1" dirty="0">
                <a:solidFill>
                  <a:schemeClr val="bg1">
                    <a:lumMod val="85000"/>
                  </a:schemeClr>
                </a:solidFill>
                <a:effectLst/>
                <a:latin typeface="Arial" panose="020B0604020202020204" pitchFamily="34" charset="0"/>
              </a:rPr>
              <a:t> 0,1 M. </a:t>
            </a:r>
          </a:p>
          <a:p>
            <a:pPr>
              <a:buFont typeface="Arial" panose="020B0604020202020204" pitchFamily="34" charset="0"/>
              <a:buChar char="•"/>
            </a:pPr>
            <a:endParaRPr lang="it-IT" sz="2000" b="1" dirty="0">
              <a:solidFill>
                <a:schemeClr val="bg1">
                  <a:lumMod val="85000"/>
                </a:schemeClr>
              </a:solidFill>
              <a:latin typeface="Arial" panose="020B0604020202020204" pitchFamily="34" charset="0"/>
            </a:endParaRPr>
          </a:p>
          <a:p>
            <a:pPr>
              <a:buFont typeface="Arial" panose="020B0604020202020204" pitchFamily="34" charset="0"/>
              <a:buChar char="•"/>
            </a:pPr>
            <a:r>
              <a:rPr lang="it-IT" sz="2000" b="1" dirty="0">
                <a:solidFill>
                  <a:schemeClr val="bg1">
                    <a:lumMod val="85000"/>
                  </a:schemeClr>
                </a:solidFill>
                <a:effectLst/>
                <a:latin typeface="Arial" panose="020B0604020202020204" pitchFamily="34" charset="0"/>
              </a:rPr>
              <a:t>Il punto equivalente della titolazione si rileva </a:t>
            </a:r>
            <a:endParaRPr lang="it-IT" sz="2000" b="1" dirty="0">
              <a:solidFill>
                <a:schemeClr val="bg1">
                  <a:lumMod val="85000"/>
                </a:schemeClr>
              </a:solidFill>
              <a:effectLst/>
            </a:endParaRPr>
          </a:p>
          <a:p>
            <a:pPr marL="742950" lvl="1" indent="-285750">
              <a:buFont typeface="Arial" panose="020B0604020202020204" pitchFamily="34" charset="0"/>
              <a:buChar char="•"/>
            </a:pPr>
            <a:r>
              <a:rPr lang="it-IT" sz="2000" b="1" dirty="0">
                <a:solidFill>
                  <a:schemeClr val="bg1">
                    <a:lumMod val="85000"/>
                  </a:schemeClr>
                </a:solidFill>
                <a:effectLst/>
                <a:latin typeface="Arial" panose="020B0604020202020204" pitchFamily="34" charset="0"/>
              </a:rPr>
              <a:t>a)  a mezzo di un </a:t>
            </a:r>
            <a:r>
              <a:rPr lang="it-IT" sz="2000" b="1" dirty="0" err="1">
                <a:solidFill>
                  <a:schemeClr val="bg1">
                    <a:lumMod val="85000"/>
                  </a:schemeClr>
                </a:solidFill>
                <a:effectLst/>
                <a:latin typeface="Arial" panose="020B0604020202020204" pitchFamily="34" charset="0"/>
              </a:rPr>
              <a:t>pHmetro</a:t>
            </a:r>
            <a:r>
              <a:rPr lang="it-IT" sz="2000" b="1" dirty="0">
                <a:solidFill>
                  <a:schemeClr val="bg1">
                    <a:lumMod val="85000"/>
                  </a:schemeClr>
                </a:solidFill>
                <a:effectLst/>
                <a:latin typeface="Arial" panose="020B0604020202020204" pitchFamily="34" charset="0"/>
              </a:rPr>
              <a:t> fino a pH 8,1; </a:t>
            </a:r>
            <a:endParaRPr lang="it-IT" sz="2000" b="1" dirty="0">
              <a:solidFill>
                <a:schemeClr val="bg1">
                  <a:lumMod val="85000"/>
                </a:schemeClr>
              </a:solidFill>
              <a:effectLst/>
            </a:endParaRPr>
          </a:p>
          <a:p>
            <a:pPr marL="742950" lvl="1" indent="-285750">
              <a:buFont typeface="Arial" panose="020B0604020202020204" pitchFamily="34" charset="0"/>
              <a:buChar char="•"/>
            </a:pPr>
            <a:r>
              <a:rPr lang="it-IT" sz="2000" b="1" dirty="0">
                <a:solidFill>
                  <a:schemeClr val="bg1">
                    <a:lumMod val="85000"/>
                  </a:schemeClr>
                </a:solidFill>
                <a:effectLst/>
                <a:latin typeface="Arial" panose="020B0604020202020204" pitchFamily="34" charset="0"/>
              </a:rPr>
              <a:t>b)  con indicatore interno fenolftaleina, 5-6 gocce, sino a viraggio pH = 8,2 – 8,4; </a:t>
            </a:r>
            <a:endParaRPr lang="it-IT" sz="2000" b="1" dirty="0">
              <a:solidFill>
                <a:schemeClr val="bg1">
                  <a:lumMod val="85000"/>
                </a:schemeClr>
              </a:solidFill>
              <a:effectLst/>
            </a:endParaRPr>
          </a:p>
          <a:p>
            <a:pPr marL="457200" lvl="1"/>
            <a:endParaRPr lang="it-IT" sz="2000" b="1" dirty="0">
              <a:solidFill>
                <a:schemeClr val="bg1">
                  <a:lumMod val="85000"/>
                </a:schemeClr>
              </a:solidFill>
              <a:effectLst/>
            </a:endParaRPr>
          </a:p>
          <a:p>
            <a:pPr>
              <a:buFont typeface="Arial" panose="020B0604020202020204" pitchFamily="34" charset="0"/>
              <a:buChar char="•"/>
            </a:pPr>
            <a:r>
              <a:rPr lang="it-IT" sz="2000" b="1" dirty="0">
                <a:solidFill>
                  <a:schemeClr val="bg1">
                    <a:lumMod val="85000"/>
                  </a:schemeClr>
                </a:solidFill>
                <a:effectLst/>
                <a:latin typeface="Arial" panose="020B0604020202020204" pitchFamily="34" charset="0"/>
              </a:rPr>
              <a:t>In ogni caso, prima della neutralizzazione completa, possibilmente quando i 5/6 dell’</a:t>
            </a:r>
            <a:r>
              <a:rPr lang="it-IT" sz="2000" b="1" dirty="0" err="1">
                <a:solidFill>
                  <a:schemeClr val="bg1">
                    <a:lumMod val="85000"/>
                  </a:schemeClr>
                </a:solidFill>
                <a:effectLst/>
                <a:latin typeface="Arial" panose="020B0604020202020204" pitchFamily="34" charset="0"/>
              </a:rPr>
              <a:t>acidita</a:t>
            </a:r>
            <a:r>
              <a:rPr lang="it-IT" sz="2000" b="1" dirty="0">
                <a:solidFill>
                  <a:schemeClr val="bg1">
                    <a:lumMod val="85000"/>
                  </a:schemeClr>
                </a:solidFill>
                <a:effectLst/>
                <a:latin typeface="Arial" panose="020B0604020202020204" pitchFamily="34" charset="0"/>
              </a:rPr>
              <a:t>̀ libera è stata saturata, si fa bollire il liquido per pochi minuti e poi si finisce la titolazione. </a:t>
            </a:r>
            <a:endParaRPr lang="it-IT" sz="2000" b="1" dirty="0">
              <a:solidFill>
                <a:schemeClr val="bg1">
                  <a:lumMod val="85000"/>
                </a:schemeClr>
              </a:solidFill>
              <a:effectLst/>
            </a:endParaRPr>
          </a:p>
        </p:txBody>
      </p:sp>
    </p:spTree>
    <p:extLst>
      <p:ext uri="{BB962C8B-B14F-4D97-AF65-F5344CB8AC3E}">
        <p14:creationId xmlns:p14="http://schemas.microsoft.com/office/powerpoint/2010/main" val="110457012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0DA2624-CF02-F48F-EEFD-3A759280E6F6}"/>
              </a:ext>
            </a:extLst>
          </p:cNvPr>
          <p:cNvSpPr txBox="1"/>
          <p:nvPr/>
        </p:nvSpPr>
        <p:spPr>
          <a:xfrm>
            <a:off x="165100" y="13305"/>
            <a:ext cx="11861800" cy="68172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1900" b="1" dirty="0">
                <a:solidFill>
                  <a:schemeClr val="bg1">
                    <a:lumMod val="85000"/>
                  </a:schemeClr>
                </a:solidFill>
                <a:effectLst/>
                <a:latin typeface="Arial,BoldItalic"/>
              </a:rPr>
              <a:t>LATTE</a:t>
            </a:r>
          </a:p>
          <a:p>
            <a:endParaRPr lang="it-IT" sz="1900" b="1" dirty="0">
              <a:solidFill>
                <a:schemeClr val="bg1">
                  <a:lumMod val="85000"/>
                </a:schemeClr>
              </a:solidFill>
            </a:endParaRPr>
          </a:p>
          <a:p>
            <a:r>
              <a:rPr lang="it-IT" sz="1900" b="1" dirty="0">
                <a:solidFill>
                  <a:schemeClr val="bg1">
                    <a:lumMod val="85000"/>
                  </a:schemeClr>
                </a:solidFill>
                <a:effectLst/>
                <a:latin typeface="Arial" panose="020B0604020202020204" pitchFamily="34" charset="0"/>
              </a:rPr>
              <a:t>Il latte fresco contiene solo 0,15-0,25% di acido lattico. </a:t>
            </a:r>
          </a:p>
          <a:p>
            <a:r>
              <a:rPr lang="it-IT" sz="1900" dirty="0">
                <a:solidFill>
                  <a:schemeClr val="bg1">
                    <a:lumMod val="85000"/>
                  </a:schemeClr>
                </a:solidFill>
                <a:effectLst/>
                <a:latin typeface="Arial" panose="020B0604020202020204" pitchFamily="34" charset="0"/>
              </a:rPr>
              <a:t>Valori superiori indicano presenza di microrganismi e sono la causa della coagulazione del latte e di pasta fragile e gonfia nella produzione dei formaggi.</a:t>
            </a:r>
            <a:br>
              <a:rPr lang="it-IT" sz="1900" dirty="0">
                <a:solidFill>
                  <a:schemeClr val="bg1">
                    <a:lumMod val="85000"/>
                  </a:schemeClr>
                </a:solidFill>
                <a:effectLst/>
                <a:latin typeface="Arial" panose="020B0604020202020204" pitchFamily="34" charset="0"/>
              </a:rPr>
            </a:br>
            <a:endParaRPr lang="it-IT" sz="1900" dirty="0">
              <a:solidFill>
                <a:schemeClr val="bg1">
                  <a:lumMod val="85000"/>
                </a:schemeClr>
              </a:solidFill>
              <a:effectLst/>
              <a:latin typeface="Arial" panose="020B0604020202020204" pitchFamily="34" charset="0"/>
            </a:endParaRPr>
          </a:p>
          <a:p>
            <a:r>
              <a:rPr lang="it-IT" sz="1900" dirty="0">
                <a:solidFill>
                  <a:schemeClr val="bg1">
                    <a:lumMod val="85000"/>
                  </a:schemeClr>
                </a:solidFill>
                <a:effectLst/>
                <a:latin typeface="Arial" panose="020B0604020202020204" pitchFamily="34" charset="0"/>
              </a:rPr>
              <a:t>Dopo 24 ore in </a:t>
            </a:r>
            <a:r>
              <a:rPr lang="it-IT" sz="1900" dirty="0" err="1">
                <a:solidFill>
                  <a:schemeClr val="bg1">
                    <a:lumMod val="85000"/>
                  </a:schemeClr>
                </a:solidFill>
                <a:effectLst/>
                <a:latin typeface="Arial" panose="020B0604020202020204" pitchFamily="34" charset="0"/>
              </a:rPr>
              <a:t>b.m</a:t>
            </a:r>
            <a:r>
              <a:rPr lang="it-IT" sz="1900" dirty="0">
                <a:solidFill>
                  <a:schemeClr val="bg1">
                    <a:lumMod val="85000"/>
                  </a:schemeClr>
                </a:solidFill>
                <a:effectLst/>
                <a:latin typeface="Arial" panose="020B0604020202020204" pitchFamily="34" charset="0"/>
              </a:rPr>
              <a:t>. a 15°C, il pH del latte di buona </a:t>
            </a:r>
            <a:r>
              <a:rPr lang="it-IT" sz="1900" dirty="0" err="1">
                <a:solidFill>
                  <a:schemeClr val="bg1">
                    <a:lumMod val="85000"/>
                  </a:schemeClr>
                </a:solidFill>
                <a:effectLst/>
                <a:latin typeface="Arial" panose="020B0604020202020204" pitchFamily="34" charset="0"/>
              </a:rPr>
              <a:t>qualita</a:t>
            </a:r>
            <a:r>
              <a:rPr lang="it-IT" sz="1900" dirty="0">
                <a:solidFill>
                  <a:schemeClr val="bg1">
                    <a:lumMod val="85000"/>
                  </a:schemeClr>
                </a:solidFill>
                <a:effectLst/>
                <a:latin typeface="Arial" panose="020B0604020202020204" pitchFamily="34" charset="0"/>
              </a:rPr>
              <a:t>̀ non deve essere inferiore di </a:t>
            </a:r>
            <a:r>
              <a:rPr lang="it-IT" sz="1900" dirty="0" err="1">
                <a:solidFill>
                  <a:schemeClr val="bg1">
                    <a:lumMod val="85000"/>
                  </a:schemeClr>
                </a:solidFill>
                <a:effectLst/>
                <a:latin typeface="Arial" panose="020B0604020202020204" pitchFamily="34" charset="0"/>
              </a:rPr>
              <a:t>piu</a:t>
            </a:r>
            <a:r>
              <a:rPr lang="it-IT" sz="1900" dirty="0">
                <a:solidFill>
                  <a:schemeClr val="bg1">
                    <a:lumMod val="85000"/>
                  </a:schemeClr>
                </a:solidFill>
                <a:effectLst/>
                <a:latin typeface="Arial" panose="020B0604020202020204" pitchFamily="34" charset="0"/>
              </a:rPr>
              <a:t>̀ di 0,2 unità a quello del latte fresco. </a:t>
            </a:r>
          </a:p>
          <a:p>
            <a:endParaRPr lang="it-IT" sz="1900" dirty="0">
              <a:solidFill>
                <a:schemeClr val="bg1">
                  <a:lumMod val="85000"/>
                </a:schemeClr>
              </a:solidFill>
              <a:latin typeface="Arial" panose="020B0604020202020204" pitchFamily="34" charset="0"/>
            </a:endParaRPr>
          </a:p>
          <a:p>
            <a:r>
              <a:rPr lang="it-IT" sz="1900" dirty="0">
                <a:solidFill>
                  <a:schemeClr val="bg1">
                    <a:lumMod val="85000"/>
                  </a:schemeClr>
                </a:solidFill>
                <a:effectLst/>
                <a:latin typeface="Arial" panose="020B0604020202020204" pitchFamily="34" charset="0"/>
              </a:rPr>
              <a:t>Il latte fresco ha pH molto vicino a 6,6; un incipiente processo di acidificazione, dovuto in genere alla fermentazione lattica, abbassa </a:t>
            </a:r>
            <a:r>
              <a:rPr lang="it-IT" sz="1900" dirty="0" err="1">
                <a:solidFill>
                  <a:schemeClr val="bg1">
                    <a:lumMod val="85000"/>
                  </a:schemeClr>
                </a:solidFill>
                <a:effectLst/>
                <a:latin typeface="Arial" panose="020B0604020202020204" pitchFamily="34" charset="0"/>
              </a:rPr>
              <a:t>gia</a:t>
            </a:r>
            <a:r>
              <a:rPr lang="it-IT" sz="1900" dirty="0">
                <a:solidFill>
                  <a:schemeClr val="bg1">
                    <a:lumMod val="85000"/>
                  </a:schemeClr>
                </a:solidFill>
                <a:effectLst/>
                <a:latin typeface="Arial" panose="020B0604020202020204" pitchFamily="34" charset="0"/>
              </a:rPr>
              <a:t>̀ il pH a 6,45 mentre, un processo </a:t>
            </a:r>
            <a:r>
              <a:rPr lang="it-IT" sz="1900" dirty="0" err="1">
                <a:solidFill>
                  <a:schemeClr val="bg1">
                    <a:lumMod val="85000"/>
                  </a:schemeClr>
                </a:solidFill>
                <a:effectLst/>
                <a:latin typeface="Arial" panose="020B0604020202020204" pitchFamily="34" charset="0"/>
              </a:rPr>
              <a:t>piu</a:t>
            </a:r>
            <a:r>
              <a:rPr lang="it-IT" sz="1900" dirty="0">
                <a:solidFill>
                  <a:schemeClr val="bg1">
                    <a:lumMod val="85000"/>
                  </a:schemeClr>
                </a:solidFill>
                <a:effectLst/>
                <a:latin typeface="Arial" panose="020B0604020202020204" pitchFamily="34" charset="0"/>
              </a:rPr>
              <a:t>̀ avanzato, porta a valori inferiori a 6,15. </a:t>
            </a:r>
          </a:p>
          <a:p>
            <a:endParaRPr lang="it-IT" sz="1900" dirty="0">
              <a:solidFill>
                <a:schemeClr val="bg1">
                  <a:lumMod val="85000"/>
                </a:schemeClr>
              </a:solidFill>
            </a:endParaRPr>
          </a:p>
          <a:p>
            <a:r>
              <a:rPr lang="it-IT" sz="1900" dirty="0">
                <a:solidFill>
                  <a:schemeClr val="bg1">
                    <a:lumMod val="85000"/>
                  </a:schemeClr>
                </a:solidFill>
                <a:effectLst/>
                <a:latin typeface="Arial" panose="020B0604020202020204" pitchFamily="34" charset="0"/>
              </a:rPr>
              <a:t>L’</a:t>
            </a:r>
            <a:r>
              <a:rPr lang="it-IT" sz="1900" dirty="0" err="1">
                <a:solidFill>
                  <a:schemeClr val="bg1">
                    <a:lumMod val="85000"/>
                  </a:schemeClr>
                </a:solidFill>
                <a:effectLst/>
                <a:latin typeface="Arial" panose="020B0604020202020204" pitchFamily="34" charset="0"/>
              </a:rPr>
              <a:t>acidita</a:t>
            </a:r>
            <a:r>
              <a:rPr lang="it-IT" sz="1900" dirty="0">
                <a:solidFill>
                  <a:schemeClr val="bg1">
                    <a:lumMod val="85000"/>
                  </a:schemeClr>
                </a:solidFill>
                <a:effectLst/>
                <a:latin typeface="Arial" panose="020B0604020202020204" pitchFamily="34" charset="0"/>
              </a:rPr>
              <a:t>̀ del latte </a:t>
            </a:r>
            <a:r>
              <a:rPr lang="it-IT" sz="1900" dirty="0" err="1">
                <a:solidFill>
                  <a:schemeClr val="bg1">
                    <a:lumMod val="85000"/>
                  </a:schemeClr>
                </a:solidFill>
                <a:effectLst/>
                <a:latin typeface="Arial" panose="020B0604020202020204" pitchFamily="34" charset="0"/>
              </a:rPr>
              <a:t>puo</a:t>
            </a:r>
            <a:r>
              <a:rPr lang="it-IT" sz="1900" dirty="0">
                <a:solidFill>
                  <a:schemeClr val="bg1">
                    <a:lumMod val="85000"/>
                  </a:schemeClr>
                </a:solidFill>
                <a:effectLst/>
                <a:latin typeface="Arial" panose="020B0604020202020204" pitchFamily="34" charset="0"/>
              </a:rPr>
              <a:t>̀ essere espressa: </a:t>
            </a:r>
            <a:endParaRPr lang="it-IT" sz="1900" dirty="0">
              <a:solidFill>
                <a:schemeClr val="bg1">
                  <a:lumMod val="85000"/>
                </a:schemeClr>
              </a:solidFill>
            </a:endParaRPr>
          </a:p>
          <a:p>
            <a:pPr>
              <a:buFont typeface="Arial" panose="020B0604020202020204" pitchFamily="34" charset="0"/>
              <a:buChar char="•"/>
            </a:pPr>
            <a:r>
              <a:rPr lang="it-IT" sz="1900" dirty="0">
                <a:solidFill>
                  <a:schemeClr val="bg1">
                    <a:lumMod val="85000"/>
                  </a:schemeClr>
                </a:solidFill>
                <a:effectLst/>
                <a:latin typeface="TimesNewRoman"/>
              </a:rPr>
              <a:t>-  </a:t>
            </a:r>
            <a:r>
              <a:rPr lang="it-IT" sz="1900" dirty="0">
                <a:solidFill>
                  <a:schemeClr val="bg1">
                    <a:lumMod val="85000"/>
                  </a:schemeClr>
                </a:solidFill>
                <a:effectLst/>
                <a:latin typeface="Arial" panose="020B0604020202020204" pitchFamily="34" charset="0"/>
              </a:rPr>
              <a:t>in g/L di acido lattico: i valori normali oscillano fra 1,0 e 2,2 g/L; </a:t>
            </a:r>
            <a:endParaRPr lang="it-IT" sz="1900" dirty="0">
              <a:solidFill>
                <a:schemeClr val="bg1">
                  <a:lumMod val="85000"/>
                </a:schemeClr>
              </a:solidFill>
              <a:effectLst/>
            </a:endParaRPr>
          </a:p>
          <a:p>
            <a:pPr>
              <a:buFont typeface="Arial" panose="020B0604020202020204" pitchFamily="34" charset="0"/>
              <a:buChar char="•"/>
            </a:pPr>
            <a:r>
              <a:rPr lang="it-IT" sz="1900" dirty="0">
                <a:solidFill>
                  <a:schemeClr val="bg1">
                    <a:lumMod val="85000"/>
                  </a:schemeClr>
                </a:solidFill>
                <a:effectLst/>
                <a:latin typeface="TimesNewRoman"/>
              </a:rPr>
              <a:t>-  </a:t>
            </a:r>
            <a:r>
              <a:rPr lang="it-IT" sz="1900" dirty="0">
                <a:solidFill>
                  <a:schemeClr val="bg1">
                    <a:lumMod val="85000"/>
                  </a:schemeClr>
                </a:solidFill>
                <a:effectLst/>
                <a:latin typeface="Arial" panose="020B0604020202020204" pitchFamily="34" charset="0"/>
              </a:rPr>
              <a:t>in gradi </a:t>
            </a:r>
            <a:r>
              <a:rPr lang="it-IT" sz="1900" dirty="0" err="1">
                <a:solidFill>
                  <a:schemeClr val="bg1">
                    <a:lumMod val="85000"/>
                  </a:schemeClr>
                </a:solidFill>
                <a:effectLst/>
                <a:latin typeface="Arial" panose="020B0604020202020204" pitchFamily="34" charset="0"/>
              </a:rPr>
              <a:t>Soxhlet-Henckel</a:t>
            </a:r>
            <a:r>
              <a:rPr lang="it-IT" sz="1900" dirty="0">
                <a:solidFill>
                  <a:schemeClr val="bg1">
                    <a:lumMod val="85000"/>
                  </a:schemeClr>
                </a:solidFill>
                <a:effectLst/>
                <a:latin typeface="Arial" panose="020B0604020202020204" pitchFamily="34" charset="0"/>
              </a:rPr>
              <a:t> (°SH), e corrisponde ai </a:t>
            </a:r>
            <a:r>
              <a:rPr lang="it-IT" sz="1900" dirty="0" err="1">
                <a:solidFill>
                  <a:schemeClr val="bg1">
                    <a:lumMod val="85000"/>
                  </a:schemeClr>
                </a:solidFill>
                <a:effectLst/>
                <a:latin typeface="Arial" panose="020B0604020202020204" pitchFamily="34" charset="0"/>
              </a:rPr>
              <a:t>mL</a:t>
            </a:r>
            <a:r>
              <a:rPr lang="it-IT" sz="1900" dirty="0">
                <a:solidFill>
                  <a:schemeClr val="bg1">
                    <a:lumMod val="85000"/>
                  </a:schemeClr>
                </a:solidFill>
                <a:effectLst/>
                <a:latin typeface="Arial" panose="020B0604020202020204" pitchFamily="34" charset="0"/>
              </a:rPr>
              <a:t> di </a:t>
            </a:r>
            <a:r>
              <a:rPr lang="it-IT" sz="1900" dirty="0" err="1">
                <a:solidFill>
                  <a:schemeClr val="bg1">
                    <a:lumMod val="85000"/>
                  </a:schemeClr>
                </a:solidFill>
                <a:effectLst/>
                <a:latin typeface="Arial" panose="020B0604020202020204" pitchFamily="34" charset="0"/>
              </a:rPr>
              <a:t>NaOH</a:t>
            </a:r>
            <a:r>
              <a:rPr lang="it-IT" sz="1900" dirty="0">
                <a:solidFill>
                  <a:schemeClr val="bg1">
                    <a:lumMod val="85000"/>
                  </a:schemeClr>
                </a:solidFill>
                <a:effectLst/>
                <a:latin typeface="Arial" panose="020B0604020202020204" pitchFamily="34" charset="0"/>
              </a:rPr>
              <a:t> 0,25 M necessari per neutralizzare </a:t>
            </a:r>
            <a:endParaRPr lang="it-IT" sz="1900" dirty="0">
              <a:solidFill>
                <a:schemeClr val="bg1">
                  <a:lumMod val="85000"/>
                </a:schemeClr>
              </a:solidFill>
              <a:latin typeface="Arial" panose="020B0604020202020204" pitchFamily="34" charset="0"/>
            </a:endParaRPr>
          </a:p>
          <a:p>
            <a:pPr>
              <a:buFont typeface="Arial" panose="020B0604020202020204" pitchFamily="34" charset="0"/>
              <a:buChar char="•"/>
            </a:pPr>
            <a:endParaRPr lang="it-IT" sz="1900" dirty="0">
              <a:solidFill>
                <a:schemeClr val="bg1">
                  <a:lumMod val="85000"/>
                </a:schemeClr>
              </a:solidFill>
              <a:effectLst/>
            </a:endParaRPr>
          </a:p>
          <a:p>
            <a:pPr>
              <a:buFont typeface="Arial" panose="020B0604020202020204" pitchFamily="34" charset="0"/>
              <a:buChar char="•"/>
            </a:pPr>
            <a:r>
              <a:rPr lang="it-IT" sz="1900" dirty="0">
                <a:solidFill>
                  <a:schemeClr val="bg1">
                    <a:lumMod val="85000"/>
                  </a:schemeClr>
                </a:solidFill>
                <a:effectLst/>
                <a:latin typeface="Arial" panose="020B0604020202020204" pitchFamily="34" charset="0"/>
              </a:rPr>
              <a:t>Materiale occorrente: 1 buretta da 50 ml, 1 pipetta graduata da 10 ml, 1 beuta, 1 becher</a:t>
            </a:r>
            <a:br>
              <a:rPr lang="it-IT" sz="1900" dirty="0">
                <a:solidFill>
                  <a:schemeClr val="bg1">
                    <a:lumMod val="85000"/>
                  </a:schemeClr>
                </a:solidFill>
                <a:effectLst/>
                <a:latin typeface="Arial" panose="020B0604020202020204" pitchFamily="34" charset="0"/>
              </a:rPr>
            </a:br>
            <a:r>
              <a:rPr lang="it-IT" sz="1900" dirty="0">
                <a:solidFill>
                  <a:schemeClr val="bg1">
                    <a:lumMod val="85000"/>
                  </a:schemeClr>
                </a:solidFill>
                <a:effectLst/>
                <a:latin typeface="Arial" panose="020B0604020202020204" pitchFamily="34" charset="0"/>
              </a:rPr>
              <a:t>Reagenti: soluzione di </a:t>
            </a:r>
            <a:r>
              <a:rPr lang="it-IT" sz="1900" dirty="0" err="1">
                <a:solidFill>
                  <a:schemeClr val="bg1">
                    <a:lumMod val="85000"/>
                  </a:schemeClr>
                </a:solidFill>
                <a:effectLst/>
                <a:latin typeface="Arial" panose="020B0604020202020204" pitchFamily="34" charset="0"/>
              </a:rPr>
              <a:t>NaOH</a:t>
            </a:r>
            <a:r>
              <a:rPr lang="it-IT" sz="1900" dirty="0">
                <a:solidFill>
                  <a:schemeClr val="bg1">
                    <a:lumMod val="85000"/>
                  </a:schemeClr>
                </a:solidFill>
                <a:effectLst/>
                <a:latin typeface="Arial" panose="020B0604020202020204" pitchFamily="34" charset="0"/>
              </a:rPr>
              <a:t> 0,1 M, indicatore fenolftaleina</a:t>
            </a:r>
            <a:br>
              <a:rPr lang="it-IT" sz="1900" dirty="0">
                <a:solidFill>
                  <a:schemeClr val="bg1">
                    <a:lumMod val="85000"/>
                  </a:schemeClr>
                </a:solidFill>
                <a:effectLst/>
                <a:latin typeface="Arial" panose="020B0604020202020204" pitchFamily="34" charset="0"/>
              </a:rPr>
            </a:br>
            <a:r>
              <a:rPr lang="it-IT" sz="1900" dirty="0">
                <a:solidFill>
                  <a:schemeClr val="bg1">
                    <a:lumMod val="85000"/>
                  </a:schemeClr>
                </a:solidFill>
                <a:effectLst/>
                <a:latin typeface="Arial" panose="020B0604020202020204" pitchFamily="34" charset="0"/>
              </a:rPr>
              <a:t>Procedimento: 50 </a:t>
            </a:r>
            <a:r>
              <a:rPr lang="it-IT" sz="1900" dirty="0" err="1">
                <a:solidFill>
                  <a:schemeClr val="bg1">
                    <a:lumMod val="85000"/>
                  </a:schemeClr>
                </a:solidFill>
                <a:effectLst/>
                <a:latin typeface="Arial" panose="020B0604020202020204" pitchFamily="34" charset="0"/>
              </a:rPr>
              <a:t>mL</a:t>
            </a:r>
            <a:r>
              <a:rPr lang="it-IT" sz="1900" dirty="0">
                <a:solidFill>
                  <a:schemeClr val="bg1">
                    <a:lumMod val="85000"/>
                  </a:schemeClr>
                </a:solidFill>
                <a:effectLst/>
                <a:latin typeface="Arial" panose="020B0604020202020204" pitchFamily="34" charset="0"/>
              </a:rPr>
              <a:t> di latte in beuta da 250 </a:t>
            </a:r>
            <a:r>
              <a:rPr lang="it-IT" sz="1900" dirty="0" err="1">
                <a:solidFill>
                  <a:schemeClr val="bg1">
                    <a:lumMod val="85000"/>
                  </a:schemeClr>
                </a:solidFill>
                <a:effectLst/>
                <a:latin typeface="Arial" panose="020B0604020202020204" pitchFamily="34" charset="0"/>
              </a:rPr>
              <a:t>mL</a:t>
            </a:r>
            <a:r>
              <a:rPr lang="it-IT" sz="1900" dirty="0">
                <a:solidFill>
                  <a:schemeClr val="bg1">
                    <a:lumMod val="85000"/>
                  </a:schemeClr>
                </a:solidFill>
                <a:effectLst/>
                <a:latin typeface="Arial" panose="020B0604020202020204" pitchFamily="34" charset="0"/>
              </a:rPr>
              <a:t>. Aggiungere 2 </a:t>
            </a:r>
            <a:r>
              <a:rPr lang="it-IT" sz="1900" dirty="0" err="1">
                <a:solidFill>
                  <a:schemeClr val="bg1">
                    <a:lumMod val="85000"/>
                  </a:schemeClr>
                </a:solidFill>
                <a:effectLst/>
                <a:latin typeface="Arial" panose="020B0604020202020204" pitchFamily="34" charset="0"/>
              </a:rPr>
              <a:t>mL</a:t>
            </a:r>
            <a:r>
              <a:rPr lang="it-IT" sz="1900" dirty="0">
                <a:solidFill>
                  <a:schemeClr val="bg1">
                    <a:lumMod val="85000"/>
                  </a:schemeClr>
                </a:solidFill>
                <a:effectLst/>
                <a:latin typeface="Arial" panose="020B0604020202020204" pitchFamily="34" charset="0"/>
              </a:rPr>
              <a:t> di </a:t>
            </a:r>
            <a:r>
              <a:rPr lang="it-IT" sz="1900" dirty="0" err="1">
                <a:solidFill>
                  <a:schemeClr val="bg1">
                    <a:lumMod val="85000"/>
                  </a:schemeClr>
                </a:solidFill>
                <a:effectLst/>
                <a:latin typeface="Arial" panose="020B0604020202020204" pitchFamily="34" charset="0"/>
              </a:rPr>
              <a:t>fenoftaleina</a:t>
            </a:r>
            <a:r>
              <a:rPr lang="it-IT" sz="1900" dirty="0">
                <a:solidFill>
                  <a:schemeClr val="bg1">
                    <a:lumMod val="85000"/>
                  </a:schemeClr>
                </a:solidFill>
                <a:effectLst/>
                <a:latin typeface="Arial" panose="020B0604020202020204" pitchFamily="34" charset="0"/>
              </a:rPr>
              <a:t> e titolare con </a:t>
            </a:r>
            <a:r>
              <a:rPr lang="it-IT" sz="1900" dirty="0" err="1">
                <a:solidFill>
                  <a:schemeClr val="bg1">
                    <a:lumMod val="85000"/>
                  </a:schemeClr>
                </a:solidFill>
                <a:effectLst/>
                <a:latin typeface="Arial" panose="020B0604020202020204" pitchFamily="34" charset="0"/>
              </a:rPr>
              <a:t>NaOH</a:t>
            </a:r>
            <a:r>
              <a:rPr lang="it-IT" sz="1900" dirty="0">
                <a:solidFill>
                  <a:schemeClr val="bg1">
                    <a:lumMod val="85000"/>
                  </a:schemeClr>
                </a:solidFill>
                <a:effectLst/>
                <a:latin typeface="Arial" panose="020B0604020202020204" pitchFamily="34" charset="0"/>
              </a:rPr>
              <a:t> fino a colorazione rossa persistente per </a:t>
            </a:r>
            <a:r>
              <a:rPr lang="it-IT" sz="1900" dirty="0" err="1">
                <a:solidFill>
                  <a:schemeClr val="bg1">
                    <a:lumMod val="85000"/>
                  </a:schemeClr>
                </a:solidFill>
                <a:effectLst/>
                <a:latin typeface="Arial" panose="020B0604020202020204" pitchFamily="34" charset="0"/>
              </a:rPr>
              <a:t>piu</a:t>
            </a:r>
            <a:r>
              <a:rPr lang="it-IT" sz="1900" dirty="0">
                <a:solidFill>
                  <a:schemeClr val="bg1">
                    <a:lumMod val="85000"/>
                  </a:schemeClr>
                </a:solidFill>
                <a:effectLst/>
                <a:latin typeface="Arial" panose="020B0604020202020204" pitchFamily="34" charset="0"/>
              </a:rPr>
              <a:t>̀ di 30 s. </a:t>
            </a:r>
          </a:p>
          <a:p>
            <a:pPr>
              <a:buFont typeface="Arial" panose="020B0604020202020204" pitchFamily="34" charset="0"/>
              <a:buChar char="•"/>
            </a:pPr>
            <a:r>
              <a:rPr lang="it-IT" sz="1900" dirty="0">
                <a:solidFill>
                  <a:schemeClr val="bg1">
                    <a:lumMod val="85000"/>
                  </a:schemeClr>
                </a:solidFill>
                <a:effectLst/>
                <a:latin typeface="Arial" panose="020B0604020202020204" pitchFamily="34" charset="0"/>
              </a:rPr>
              <a:t>E’ consigliabile tenere un </a:t>
            </a:r>
            <a:r>
              <a:rPr lang="it-IT" sz="1900" dirty="0" err="1">
                <a:solidFill>
                  <a:schemeClr val="bg1">
                    <a:lumMod val="85000"/>
                  </a:schemeClr>
                </a:solidFill>
                <a:effectLst/>
                <a:latin typeface="Arial" panose="020B0604020202020204" pitchFamily="34" charset="0"/>
              </a:rPr>
              <a:t>becker</a:t>
            </a:r>
            <a:r>
              <a:rPr lang="it-IT" sz="1900" dirty="0">
                <a:solidFill>
                  <a:schemeClr val="bg1">
                    <a:lumMod val="85000"/>
                  </a:schemeClr>
                </a:solidFill>
                <a:effectLst/>
                <a:latin typeface="Arial" panose="020B0604020202020204" pitchFamily="34" charset="0"/>
              </a:rPr>
              <a:t> contenente un po’ di latte campione per aver presente durante la titolazione il colore iniziale e osservare ogni variazione di colore. </a:t>
            </a:r>
            <a:endParaRPr lang="it-IT" sz="1900" dirty="0">
              <a:solidFill>
                <a:schemeClr val="bg1">
                  <a:lumMod val="85000"/>
                </a:schemeClr>
              </a:solidFill>
              <a:effectLst/>
            </a:endParaRPr>
          </a:p>
        </p:txBody>
      </p:sp>
    </p:spTree>
    <p:extLst>
      <p:ext uri="{BB962C8B-B14F-4D97-AF65-F5344CB8AC3E}">
        <p14:creationId xmlns:p14="http://schemas.microsoft.com/office/powerpoint/2010/main" val="23134396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A5A3C91-8EDA-CE50-F2EF-DC601C509BAE}"/>
              </a:ext>
            </a:extLst>
          </p:cNvPr>
          <p:cNvSpPr txBox="1"/>
          <p:nvPr/>
        </p:nvSpPr>
        <p:spPr>
          <a:xfrm>
            <a:off x="203200" y="140712"/>
            <a:ext cx="11366500" cy="553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400" dirty="0">
                <a:solidFill>
                  <a:schemeClr val="bg1">
                    <a:lumMod val="85000"/>
                  </a:schemeClr>
                </a:solidFill>
                <a:effectLst/>
                <a:latin typeface="Arial,Bold"/>
              </a:rPr>
              <a:t>DETERMINAZIONE DELL’ACIDITA’ TOTALE DELL’ACETO </a:t>
            </a:r>
          </a:p>
          <a:p>
            <a:endParaRPr lang="it-IT" sz="2400" dirty="0">
              <a:solidFill>
                <a:schemeClr val="bg1">
                  <a:lumMod val="85000"/>
                </a:schemeClr>
              </a:solidFill>
              <a:latin typeface="Arial,Bold"/>
            </a:endParaRPr>
          </a:p>
          <a:p>
            <a:endParaRPr lang="it-IT" dirty="0">
              <a:solidFill>
                <a:schemeClr val="bg1">
                  <a:lumMod val="85000"/>
                </a:schemeClr>
              </a:solidFill>
            </a:endParaRPr>
          </a:p>
          <a:p>
            <a:r>
              <a:rPr lang="it-IT" sz="1800" dirty="0">
                <a:solidFill>
                  <a:schemeClr val="bg1">
                    <a:lumMod val="85000"/>
                  </a:schemeClr>
                </a:solidFill>
                <a:effectLst/>
                <a:latin typeface="Arial" panose="020B0604020202020204" pitchFamily="34" charset="0"/>
              </a:rPr>
              <a:t>L’</a:t>
            </a:r>
            <a:r>
              <a:rPr lang="it-IT" sz="1800" dirty="0" err="1">
                <a:solidFill>
                  <a:schemeClr val="bg1">
                    <a:lumMod val="85000"/>
                  </a:schemeClr>
                </a:solidFill>
                <a:effectLst/>
                <a:latin typeface="Arial" panose="020B0604020202020204" pitchFamily="34" charset="0"/>
              </a:rPr>
              <a:t>acidita</a:t>
            </a:r>
            <a:r>
              <a:rPr lang="it-IT" sz="1800" dirty="0">
                <a:solidFill>
                  <a:schemeClr val="bg1">
                    <a:lumMod val="85000"/>
                  </a:schemeClr>
                </a:solidFill>
                <a:effectLst/>
                <a:latin typeface="Arial" panose="020B0604020202020204" pitchFamily="34" charset="0"/>
              </a:rPr>
              <a:t>̀ totale dell’aceto commerciale è costituita essenzialmente da acido acetico e, in piccola parte da altri acidi, come l’acido tartarico.</a:t>
            </a:r>
            <a:br>
              <a:rPr lang="it-IT" sz="1800" dirty="0">
                <a:solidFill>
                  <a:schemeClr val="bg1">
                    <a:lumMod val="85000"/>
                  </a:schemeClr>
                </a:solidFill>
                <a:effectLst/>
                <a:latin typeface="Arial" panose="020B0604020202020204" pitchFamily="34" charset="0"/>
              </a:rPr>
            </a:br>
            <a:endParaRPr lang="it-IT" sz="1800" dirty="0">
              <a:solidFill>
                <a:schemeClr val="bg1">
                  <a:lumMod val="85000"/>
                </a:schemeClr>
              </a:solidFill>
              <a:effectLst/>
              <a:latin typeface="Arial" panose="020B0604020202020204" pitchFamily="34" charset="0"/>
            </a:endParaRPr>
          </a:p>
          <a:p>
            <a:r>
              <a:rPr lang="it-IT" sz="1800" dirty="0">
                <a:solidFill>
                  <a:schemeClr val="bg1">
                    <a:lumMod val="85000"/>
                  </a:schemeClr>
                </a:solidFill>
                <a:effectLst/>
                <a:latin typeface="Arial" panose="020B0604020202020204" pitchFamily="34" charset="0"/>
              </a:rPr>
              <a:t>L’</a:t>
            </a:r>
            <a:r>
              <a:rPr lang="it-IT" sz="1800" dirty="0" err="1">
                <a:solidFill>
                  <a:schemeClr val="bg1">
                    <a:lumMod val="85000"/>
                  </a:schemeClr>
                </a:solidFill>
                <a:effectLst/>
                <a:latin typeface="Arial" panose="020B0604020202020204" pitchFamily="34" charset="0"/>
              </a:rPr>
              <a:t>acidita</a:t>
            </a:r>
            <a:r>
              <a:rPr lang="it-IT" sz="1800" dirty="0">
                <a:solidFill>
                  <a:schemeClr val="bg1">
                    <a:lumMod val="85000"/>
                  </a:schemeClr>
                </a:solidFill>
                <a:effectLst/>
                <a:latin typeface="Arial" panose="020B0604020202020204" pitchFamily="34" charset="0"/>
              </a:rPr>
              <a:t>̀ totale espressa in grammi di acido acetico per 100 ml di aceto NON deve essere inferiore al 6% . Materiale: 1 buretta da 50 ml, 1 pipetta tarata da 1 ml, 1 beuta. </a:t>
            </a:r>
            <a:endParaRPr lang="it-IT" dirty="0">
              <a:solidFill>
                <a:schemeClr val="bg1">
                  <a:lumMod val="85000"/>
                </a:schemeClr>
              </a:solidFill>
            </a:endParaRPr>
          </a:p>
          <a:p>
            <a:r>
              <a:rPr lang="it-IT" sz="1800" dirty="0">
                <a:solidFill>
                  <a:schemeClr val="bg1">
                    <a:lumMod val="85000"/>
                  </a:schemeClr>
                </a:solidFill>
                <a:effectLst/>
                <a:latin typeface="Arial" panose="020B0604020202020204" pitchFamily="34" charset="0"/>
              </a:rPr>
              <a:t>Reagenti: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soluzione 0,1 M, indicatore fenolftaleina </a:t>
            </a:r>
          </a:p>
          <a:p>
            <a:endParaRPr lang="it-IT" dirty="0">
              <a:solidFill>
                <a:schemeClr val="bg1">
                  <a:lumMod val="85000"/>
                </a:schemeClr>
              </a:solidFill>
              <a:latin typeface="Arial" panose="020B0604020202020204" pitchFamily="34" charset="0"/>
            </a:endParaRPr>
          </a:p>
          <a:p>
            <a:endParaRPr lang="it-IT" dirty="0">
              <a:solidFill>
                <a:schemeClr val="bg1">
                  <a:lumMod val="85000"/>
                </a:schemeClr>
              </a:solidFill>
            </a:endParaRPr>
          </a:p>
          <a:p>
            <a:r>
              <a:rPr lang="it-IT" sz="1800" dirty="0">
                <a:solidFill>
                  <a:schemeClr val="bg1">
                    <a:lumMod val="85000"/>
                  </a:schemeClr>
                </a:solidFill>
                <a:effectLst/>
                <a:latin typeface="Arial" panose="020B0604020202020204" pitchFamily="34" charset="0"/>
              </a:rPr>
              <a:t>Procedimento: 1 ml di aceto misurato con una pipetta si mette in una beuta e si diluisce con un po’ d’acqua, si aggiungono 2 gocce di fenolftaleina e, quindi, si aggiunge goccia a goccia l’</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0,1 M sino a quando non si ha una variazione di colore dell’indicatore.</a:t>
            </a:r>
          </a:p>
          <a:p>
            <a:br>
              <a:rPr lang="it-IT" sz="1800" dirty="0">
                <a:solidFill>
                  <a:schemeClr val="bg1">
                    <a:lumMod val="85000"/>
                  </a:schemeClr>
                </a:solidFill>
                <a:effectLst/>
                <a:latin typeface="Arial" panose="020B0604020202020204" pitchFamily="34" charset="0"/>
              </a:rPr>
            </a:br>
            <a:r>
              <a:rPr lang="it-IT" sz="1800" dirty="0">
                <a:solidFill>
                  <a:schemeClr val="bg1">
                    <a:lumMod val="85000"/>
                  </a:schemeClr>
                </a:solidFill>
                <a:effectLst/>
                <a:latin typeface="Arial" panose="020B0604020202020204" pitchFamily="34" charset="0"/>
              </a:rPr>
              <a:t>Per 1 ml di aceto al 6% di </a:t>
            </a:r>
            <a:r>
              <a:rPr lang="it-IT" sz="1800" dirty="0" err="1">
                <a:solidFill>
                  <a:schemeClr val="bg1">
                    <a:lumMod val="85000"/>
                  </a:schemeClr>
                </a:solidFill>
                <a:effectLst/>
                <a:latin typeface="Arial" panose="020B0604020202020204" pitchFamily="34" charset="0"/>
              </a:rPr>
              <a:t>acidita</a:t>
            </a:r>
            <a:r>
              <a:rPr lang="it-IT" sz="1800" dirty="0">
                <a:solidFill>
                  <a:schemeClr val="bg1">
                    <a:lumMod val="85000"/>
                  </a:schemeClr>
                </a:solidFill>
                <a:effectLst/>
                <a:latin typeface="Arial" panose="020B0604020202020204" pitchFamily="34" charset="0"/>
              </a:rPr>
              <a:t>̀ si consumano 10 ml di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0,1 M. </a:t>
            </a:r>
          </a:p>
          <a:p>
            <a:endParaRPr lang="it-IT" dirty="0">
              <a:solidFill>
                <a:schemeClr val="bg1">
                  <a:lumMod val="85000"/>
                </a:schemeClr>
              </a:solidFill>
            </a:endParaRPr>
          </a:p>
          <a:p>
            <a:r>
              <a:rPr lang="it-IT" sz="1800" dirty="0">
                <a:solidFill>
                  <a:schemeClr val="bg1">
                    <a:lumMod val="85000"/>
                  </a:schemeClr>
                </a:solidFill>
                <a:effectLst/>
                <a:latin typeface="Arial" panose="020B0604020202020204" pitchFamily="34" charset="0"/>
              </a:rPr>
              <a:t>Calcoli: (ml di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consumati x </a:t>
            </a:r>
            <a:r>
              <a:rPr lang="it-IT" sz="1800" dirty="0" err="1">
                <a:solidFill>
                  <a:schemeClr val="bg1">
                    <a:lumMod val="85000"/>
                  </a:schemeClr>
                </a:solidFill>
                <a:effectLst/>
                <a:latin typeface="Arial" panose="020B0604020202020204" pitchFamily="34" charset="0"/>
              </a:rPr>
              <a:t>Molarita</a:t>
            </a:r>
            <a:r>
              <a:rPr lang="it-IT" sz="1800" dirty="0">
                <a:solidFill>
                  <a:schemeClr val="bg1">
                    <a:lumMod val="85000"/>
                  </a:schemeClr>
                </a:solidFill>
                <a:effectLst/>
                <a:latin typeface="Arial" panose="020B0604020202020204" pitchFamily="34" charset="0"/>
              </a:rPr>
              <a:t>̀ di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x 6,0) / ml di aceto = g di acido acetico in 100 ml di aceto. o anche: (ml di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consumati x </a:t>
            </a:r>
            <a:r>
              <a:rPr lang="it-IT" sz="1800" dirty="0" err="1">
                <a:solidFill>
                  <a:schemeClr val="bg1">
                    <a:lumMod val="85000"/>
                  </a:schemeClr>
                </a:solidFill>
                <a:effectLst/>
                <a:latin typeface="Arial" panose="020B0604020202020204" pitchFamily="34" charset="0"/>
              </a:rPr>
              <a:t>Molarita</a:t>
            </a:r>
            <a:r>
              <a:rPr lang="it-IT" sz="1800" dirty="0">
                <a:solidFill>
                  <a:schemeClr val="bg1">
                    <a:lumMod val="85000"/>
                  </a:schemeClr>
                </a:solidFill>
                <a:effectLst/>
                <a:latin typeface="Arial" panose="020B0604020202020204" pitchFamily="34" charset="0"/>
              </a:rPr>
              <a:t>̀ di </a:t>
            </a:r>
            <a:r>
              <a:rPr lang="it-IT" sz="1800" dirty="0" err="1">
                <a:solidFill>
                  <a:schemeClr val="bg1">
                    <a:lumMod val="85000"/>
                  </a:schemeClr>
                </a:solidFill>
                <a:effectLst/>
                <a:latin typeface="Arial" panose="020B0604020202020204" pitchFamily="34" charset="0"/>
              </a:rPr>
              <a:t>NaOH</a:t>
            </a:r>
            <a:r>
              <a:rPr lang="it-IT" sz="1800" dirty="0">
                <a:solidFill>
                  <a:schemeClr val="bg1">
                    <a:lumMod val="85000"/>
                  </a:schemeClr>
                </a:solidFill>
                <a:effectLst/>
                <a:latin typeface="Arial" panose="020B0604020202020204" pitchFamily="34" charset="0"/>
              </a:rPr>
              <a:t> x 60) / ml di aceto = g di acido acetico per litro di aceto. </a:t>
            </a:r>
            <a:endParaRPr lang="it-IT" dirty="0">
              <a:solidFill>
                <a:schemeClr val="bg1">
                  <a:lumMod val="85000"/>
                </a:schemeClr>
              </a:solidFill>
            </a:endParaRPr>
          </a:p>
        </p:txBody>
      </p:sp>
    </p:spTree>
    <p:extLst>
      <p:ext uri="{BB962C8B-B14F-4D97-AF65-F5344CB8AC3E}">
        <p14:creationId xmlns:p14="http://schemas.microsoft.com/office/powerpoint/2010/main" val="38597543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llaDiTesto 4"/>
          <p:cNvSpPr txBox="1"/>
          <p:nvPr/>
        </p:nvSpPr>
        <p:spPr>
          <a:xfrm>
            <a:off x="602310" y="424066"/>
            <a:ext cx="11119901" cy="611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solidFill>
                  <a:srgbClr val="FFFFFF"/>
                </a:solidFill>
                <a:latin typeface="+mn-lt"/>
                <a:ea typeface="+mn-ea"/>
                <a:cs typeface="+mn-cs"/>
                <a:sym typeface="Century Gothic"/>
              </a:defRPr>
            </a:pPr>
            <a:r>
              <a:rPr dirty="0" err="1"/>
              <a:t>Esprimendo</a:t>
            </a:r>
            <a:r>
              <a:rPr dirty="0"/>
              <a:t> la </a:t>
            </a:r>
            <a:r>
              <a:rPr dirty="0" err="1"/>
              <a:t>concentrazione</a:t>
            </a:r>
            <a:r>
              <a:rPr dirty="0"/>
              <a:t> </a:t>
            </a:r>
            <a:r>
              <a:rPr dirty="0" err="1"/>
              <a:t>delle</a:t>
            </a:r>
            <a:r>
              <a:rPr dirty="0"/>
              <a:t> </a:t>
            </a:r>
            <a:r>
              <a:rPr dirty="0" err="1"/>
              <a:t>soluzioni</a:t>
            </a:r>
            <a:r>
              <a:rPr dirty="0"/>
              <a:t> in </a:t>
            </a:r>
            <a:r>
              <a:rPr dirty="0" err="1"/>
              <a:t>molarità</a:t>
            </a:r>
            <a:r>
              <a:rPr dirty="0"/>
              <a:t> M, al punto </a:t>
            </a:r>
            <a:r>
              <a:rPr dirty="0" err="1"/>
              <a:t>equivalente</a:t>
            </a:r>
            <a:r>
              <a:rPr dirty="0"/>
              <a:t> vale la </a:t>
            </a:r>
            <a:r>
              <a:rPr dirty="0" err="1"/>
              <a:t>relazione</a:t>
            </a:r>
            <a:r>
              <a:rPr dirty="0"/>
              <a:t>:</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algn="ctr">
              <a:defRPr sz="2400" b="1">
                <a:solidFill>
                  <a:srgbClr val="FFFFFF"/>
                </a:solidFill>
                <a:latin typeface="+mn-lt"/>
                <a:ea typeface="+mn-ea"/>
                <a:cs typeface="+mn-cs"/>
                <a:sym typeface="Century Gothic"/>
              </a:defRPr>
            </a:pPr>
            <a:r>
              <a:rPr dirty="0"/>
              <a:t>V</a:t>
            </a:r>
            <a:r>
              <a:rPr baseline="-25000" dirty="0"/>
              <a:t>0</a:t>
            </a:r>
            <a:r>
              <a:rPr dirty="0"/>
              <a:t>C</a:t>
            </a:r>
            <a:r>
              <a:rPr baseline="-25000" dirty="0"/>
              <a:t>0</a:t>
            </a:r>
            <a:r>
              <a:rPr dirty="0"/>
              <a:t>= C</a:t>
            </a:r>
            <a:r>
              <a:rPr baseline="-25000" dirty="0"/>
              <a:t>T</a:t>
            </a:r>
            <a:r>
              <a:rPr dirty="0"/>
              <a:t> </a:t>
            </a:r>
            <a:r>
              <a:rPr dirty="0" err="1"/>
              <a:t>V</a:t>
            </a:r>
            <a:r>
              <a:rPr baseline="-25000" dirty="0" err="1"/>
              <a:t>eq</a:t>
            </a: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r>
              <a:rPr dirty="0"/>
              <a:t>Dove:</a:t>
            </a:r>
          </a:p>
          <a:p>
            <a:pPr>
              <a:lnSpc>
                <a:spcPct val="150000"/>
              </a:lnSpc>
              <a:defRPr sz="2400">
                <a:solidFill>
                  <a:srgbClr val="FFFFFF"/>
                </a:solidFill>
                <a:latin typeface="+mn-lt"/>
                <a:ea typeface="+mn-ea"/>
                <a:cs typeface="+mn-cs"/>
                <a:sym typeface="Century Gothic"/>
              </a:defRPr>
            </a:pPr>
            <a:r>
              <a:rPr dirty="0"/>
              <a:t>V</a:t>
            </a:r>
            <a:r>
              <a:rPr baseline="-25000" dirty="0"/>
              <a:t>0</a:t>
            </a:r>
            <a:r>
              <a:rPr dirty="0"/>
              <a:t> volume del </a:t>
            </a:r>
            <a:r>
              <a:rPr dirty="0" err="1"/>
              <a:t>titolando</a:t>
            </a:r>
            <a:endParaRPr dirty="0"/>
          </a:p>
          <a:p>
            <a:pPr>
              <a:lnSpc>
                <a:spcPct val="150000"/>
              </a:lnSpc>
              <a:defRPr sz="2400">
                <a:solidFill>
                  <a:srgbClr val="FFFFFF"/>
                </a:solidFill>
                <a:latin typeface="+mn-lt"/>
                <a:ea typeface="+mn-ea"/>
                <a:cs typeface="+mn-cs"/>
                <a:sym typeface="Century Gothic"/>
              </a:defRPr>
            </a:pPr>
            <a:r>
              <a:rPr dirty="0"/>
              <a:t>C</a:t>
            </a:r>
            <a:r>
              <a:rPr baseline="-25000" dirty="0"/>
              <a:t>0</a:t>
            </a:r>
            <a:r>
              <a:rPr dirty="0"/>
              <a:t> </a:t>
            </a:r>
            <a:r>
              <a:rPr dirty="0" err="1"/>
              <a:t>concentrazione</a:t>
            </a:r>
            <a:r>
              <a:rPr dirty="0"/>
              <a:t> del </a:t>
            </a:r>
            <a:r>
              <a:rPr dirty="0" err="1"/>
              <a:t>titolando</a:t>
            </a:r>
            <a:endParaRPr dirty="0"/>
          </a:p>
          <a:p>
            <a:pPr>
              <a:lnSpc>
                <a:spcPct val="150000"/>
              </a:lnSpc>
              <a:defRPr sz="2400">
                <a:solidFill>
                  <a:srgbClr val="FFFFFF"/>
                </a:solidFill>
                <a:latin typeface="+mn-lt"/>
                <a:ea typeface="+mn-ea"/>
                <a:cs typeface="+mn-cs"/>
                <a:sym typeface="Century Gothic"/>
              </a:defRPr>
            </a:pPr>
            <a:r>
              <a:rPr dirty="0" err="1"/>
              <a:t>V</a:t>
            </a:r>
            <a:r>
              <a:rPr baseline="-25000" dirty="0" err="1"/>
              <a:t>eq</a:t>
            </a:r>
            <a:r>
              <a:rPr dirty="0"/>
              <a:t> volume </a:t>
            </a:r>
            <a:r>
              <a:rPr dirty="0" err="1"/>
              <a:t>equivalente</a:t>
            </a:r>
            <a:r>
              <a:rPr dirty="0"/>
              <a:t> → volume di </a:t>
            </a:r>
            <a:r>
              <a:rPr dirty="0" err="1"/>
              <a:t>titolante</a:t>
            </a:r>
            <a:r>
              <a:rPr dirty="0"/>
              <a:t> </a:t>
            </a:r>
            <a:r>
              <a:rPr dirty="0" err="1"/>
              <a:t>che</a:t>
            </a:r>
            <a:r>
              <a:rPr dirty="0"/>
              <a:t> </a:t>
            </a:r>
            <a:r>
              <a:rPr dirty="0" err="1"/>
              <a:t>bisogna</a:t>
            </a:r>
            <a:r>
              <a:rPr dirty="0"/>
              <a:t> </a:t>
            </a:r>
            <a:r>
              <a:rPr dirty="0" err="1"/>
              <a:t>aggiungere</a:t>
            </a:r>
            <a:r>
              <a:rPr dirty="0"/>
              <a:t> al </a:t>
            </a:r>
            <a:r>
              <a:rPr dirty="0" err="1"/>
              <a:t>titolando</a:t>
            </a:r>
            <a:r>
              <a:rPr dirty="0"/>
              <a:t> per </a:t>
            </a:r>
            <a:r>
              <a:rPr dirty="0" err="1"/>
              <a:t>raggiungere</a:t>
            </a:r>
            <a:r>
              <a:rPr dirty="0"/>
              <a:t> </a:t>
            </a:r>
            <a:r>
              <a:rPr dirty="0" err="1"/>
              <a:t>l’equivalenza</a:t>
            </a:r>
            <a:endParaRPr dirty="0"/>
          </a:p>
          <a:p>
            <a:pPr>
              <a:lnSpc>
                <a:spcPct val="150000"/>
              </a:lnSpc>
              <a:defRPr sz="2400">
                <a:solidFill>
                  <a:srgbClr val="FFFFFF"/>
                </a:solidFill>
                <a:latin typeface="+mn-lt"/>
                <a:ea typeface="+mn-ea"/>
                <a:cs typeface="+mn-cs"/>
                <a:sym typeface="Century Gothic"/>
              </a:defRPr>
            </a:pPr>
            <a:r>
              <a:rPr dirty="0"/>
              <a:t>CT </a:t>
            </a:r>
            <a:r>
              <a:rPr dirty="0" err="1"/>
              <a:t>concentrazione</a:t>
            </a:r>
            <a:r>
              <a:rPr dirty="0"/>
              <a:t> del </a:t>
            </a:r>
            <a:r>
              <a:rPr dirty="0" err="1"/>
              <a:t>titolante</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asellaDiTesto 1"/>
          <p:cNvSpPr txBox="1"/>
          <p:nvPr/>
        </p:nvSpPr>
        <p:spPr>
          <a:xfrm>
            <a:off x="223552" y="237103"/>
            <a:ext cx="11207112" cy="665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solidFill>
                  <a:srgbClr val="FFFFFF"/>
                </a:solidFill>
                <a:latin typeface="+mn-lt"/>
                <a:ea typeface="+mn-ea"/>
                <a:cs typeface="+mn-cs"/>
                <a:sym typeface="Century Gothic"/>
              </a:defRPr>
            </a:pPr>
            <a:r>
              <a:rPr dirty="0"/>
              <a:t>TIPI DI TITOLAZIONI</a:t>
            </a:r>
          </a:p>
          <a:p>
            <a:pPr>
              <a:defRPr>
                <a:solidFill>
                  <a:srgbClr val="FFFFFF"/>
                </a:solidFill>
                <a:latin typeface="+mn-lt"/>
                <a:ea typeface="+mn-ea"/>
                <a:cs typeface="+mn-cs"/>
                <a:sym typeface="Century Gothic"/>
              </a:defRPr>
            </a:pPr>
            <a:endParaRPr dirty="0"/>
          </a:p>
          <a:p>
            <a:pPr>
              <a:lnSpc>
                <a:spcPct val="150000"/>
              </a:lnSpc>
              <a:defRPr sz="2200">
                <a:solidFill>
                  <a:srgbClr val="FFFFFF"/>
                </a:solidFill>
                <a:latin typeface="+mn-lt"/>
                <a:ea typeface="+mn-ea"/>
                <a:cs typeface="+mn-cs"/>
                <a:sym typeface="Century Gothic"/>
              </a:defRPr>
            </a:pPr>
            <a:r>
              <a:rPr dirty="0" err="1"/>
              <a:t>Esistono</a:t>
            </a:r>
            <a:r>
              <a:rPr dirty="0"/>
              <a:t> </a:t>
            </a:r>
            <a:r>
              <a:rPr dirty="0" err="1"/>
              <a:t>diversi</a:t>
            </a:r>
            <a:r>
              <a:rPr dirty="0"/>
              <a:t> tipi di </a:t>
            </a:r>
            <a:r>
              <a:rPr dirty="0" err="1"/>
              <a:t>titolazione</a:t>
            </a:r>
            <a:r>
              <a:rPr dirty="0"/>
              <a:t>, </a:t>
            </a:r>
            <a:r>
              <a:rPr u="sng" dirty="0" err="1"/>
              <a:t>classificati</a:t>
            </a:r>
            <a:r>
              <a:rPr u="sng" dirty="0"/>
              <a:t> in </a:t>
            </a:r>
            <a:r>
              <a:rPr u="sng" dirty="0" err="1"/>
              <a:t>funzione</a:t>
            </a:r>
            <a:r>
              <a:rPr u="sng" dirty="0"/>
              <a:t> </a:t>
            </a:r>
            <a:r>
              <a:rPr u="sng" dirty="0" err="1"/>
              <a:t>della</a:t>
            </a:r>
            <a:r>
              <a:rPr u="sng" dirty="0"/>
              <a:t> </a:t>
            </a:r>
            <a:r>
              <a:rPr u="sng" dirty="0" err="1"/>
              <a:t>reazione</a:t>
            </a:r>
            <a:r>
              <a:rPr u="sng" dirty="0"/>
              <a:t> </a:t>
            </a:r>
            <a:r>
              <a:rPr u="sng" dirty="0" err="1"/>
              <a:t>su</a:t>
            </a:r>
            <a:r>
              <a:rPr u="sng" dirty="0"/>
              <a:t> cui </a:t>
            </a:r>
            <a:r>
              <a:rPr u="sng" dirty="0" err="1"/>
              <a:t>si</a:t>
            </a:r>
            <a:r>
              <a:rPr u="sng" dirty="0"/>
              <a:t> </a:t>
            </a:r>
            <a:r>
              <a:rPr u="sng" dirty="0" err="1"/>
              <a:t>basano</a:t>
            </a:r>
            <a:r>
              <a:rPr u="sng" dirty="0"/>
              <a:t> o </a:t>
            </a:r>
            <a:r>
              <a:rPr u="sng" dirty="0" err="1"/>
              <a:t>della</a:t>
            </a:r>
            <a:r>
              <a:rPr u="sng" dirty="0"/>
              <a:t> </a:t>
            </a:r>
            <a:r>
              <a:rPr u="sng" dirty="0" err="1"/>
              <a:t>tecnica</a:t>
            </a:r>
            <a:r>
              <a:rPr u="sng" dirty="0"/>
              <a:t> </a:t>
            </a:r>
            <a:r>
              <a:rPr u="sng" dirty="0" err="1"/>
              <a:t>adottata</a:t>
            </a:r>
            <a:r>
              <a:rPr u="sng" dirty="0"/>
              <a:t> per il </a:t>
            </a:r>
            <a:r>
              <a:rPr u="sng" dirty="0" err="1"/>
              <a:t>rilevamento</a:t>
            </a:r>
            <a:r>
              <a:rPr u="sng" dirty="0"/>
              <a:t> del punto di </a:t>
            </a:r>
            <a:r>
              <a:rPr u="sng" dirty="0" err="1"/>
              <a:t>equivalenza</a:t>
            </a:r>
            <a:r>
              <a:rPr dirty="0"/>
              <a:t>. </a:t>
            </a:r>
            <a:r>
              <a:rPr dirty="0" err="1"/>
              <a:t>Tra</a:t>
            </a:r>
            <a:r>
              <a:rPr dirty="0"/>
              <a:t> </a:t>
            </a:r>
            <a:r>
              <a:rPr dirty="0" err="1"/>
              <a:t>questi</a:t>
            </a:r>
            <a:r>
              <a:rPr dirty="0"/>
              <a:t> </a:t>
            </a:r>
            <a:r>
              <a:rPr dirty="0" err="1"/>
              <a:t>si</a:t>
            </a:r>
            <a:r>
              <a:rPr dirty="0"/>
              <a:t> </a:t>
            </a:r>
            <a:r>
              <a:rPr dirty="0" err="1"/>
              <a:t>annoverano</a:t>
            </a:r>
            <a:r>
              <a:rPr dirty="0"/>
              <a:t>:</a:t>
            </a:r>
          </a:p>
          <a:p>
            <a:pPr>
              <a:lnSpc>
                <a:spcPct val="150000"/>
              </a:lnSpc>
              <a:defRPr sz="2200">
                <a:solidFill>
                  <a:srgbClr val="FFFFFF"/>
                </a:solidFill>
                <a:latin typeface="+mn-lt"/>
                <a:ea typeface="+mn-ea"/>
                <a:cs typeface="+mn-cs"/>
                <a:sym typeface="Century Gothic"/>
              </a:defRPr>
            </a:pPr>
            <a:endParaRPr dirty="0"/>
          </a:p>
          <a:p>
            <a:pPr>
              <a:lnSpc>
                <a:spcPct val="150000"/>
              </a:lnSpc>
              <a:defRPr sz="2200">
                <a:solidFill>
                  <a:srgbClr val="FFFFFF"/>
                </a:solidFill>
                <a:latin typeface="+mn-lt"/>
                <a:ea typeface="+mn-ea"/>
                <a:cs typeface="+mn-cs"/>
                <a:sym typeface="Century Gothic"/>
              </a:defRPr>
            </a:pPr>
            <a:r>
              <a:rPr dirty="0"/>
              <a:t>- le </a:t>
            </a:r>
            <a:r>
              <a:rPr dirty="0" err="1"/>
              <a:t>titolazioni</a:t>
            </a:r>
            <a:r>
              <a:rPr dirty="0"/>
              <a:t> </a:t>
            </a:r>
            <a:r>
              <a:rPr dirty="0" err="1"/>
              <a:t>acido</a:t>
            </a:r>
            <a:r>
              <a:rPr dirty="0"/>
              <a:t>-base, </a:t>
            </a:r>
            <a:r>
              <a:rPr dirty="0" err="1"/>
              <a:t>basate</a:t>
            </a:r>
            <a:r>
              <a:rPr dirty="0"/>
              <a:t> </a:t>
            </a:r>
            <a:r>
              <a:rPr dirty="0" err="1"/>
              <a:t>sulla</a:t>
            </a:r>
            <a:r>
              <a:rPr dirty="0"/>
              <a:t> </a:t>
            </a:r>
            <a:r>
              <a:rPr dirty="0" err="1"/>
              <a:t>neutralizzazione</a:t>
            </a:r>
            <a:r>
              <a:rPr dirty="0"/>
              <a:t> di un </a:t>
            </a:r>
            <a:r>
              <a:rPr dirty="0" err="1"/>
              <a:t>acido</a:t>
            </a:r>
            <a:r>
              <a:rPr dirty="0"/>
              <a:t> da </a:t>
            </a:r>
            <a:r>
              <a:rPr dirty="0" err="1"/>
              <a:t>parte</a:t>
            </a:r>
            <a:r>
              <a:rPr dirty="0"/>
              <a:t> di </a:t>
            </a:r>
            <a:r>
              <a:rPr dirty="0" err="1"/>
              <a:t>una</a:t>
            </a:r>
            <a:r>
              <a:rPr dirty="0"/>
              <a:t> base o </a:t>
            </a:r>
            <a:r>
              <a:rPr dirty="0" err="1"/>
              <a:t>viceversa</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di </a:t>
            </a:r>
            <a:r>
              <a:rPr dirty="0" err="1"/>
              <a:t>ossido-riduzione</a:t>
            </a:r>
            <a:r>
              <a:rPr dirty="0"/>
              <a:t> (o redox), </a:t>
            </a:r>
            <a:r>
              <a:rPr dirty="0" err="1"/>
              <a:t>basate</a:t>
            </a:r>
            <a:r>
              <a:rPr dirty="0"/>
              <a:t> </a:t>
            </a:r>
            <a:r>
              <a:rPr dirty="0" err="1"/>
              <a:t>sulla</a:t>
            </a:r>
            <a:r>
              <a:rPr dirty="0"/>
              <a:t> </a:t>
            </a:r>
            <a:r>
              <a:rPr dirty="0" err="1"/>
              <a:t>reazione</a:t>
            </a:r>
            <a:r>
              <a:rPr dirty="0"/>
              <a:t> </a:t>
            </a:r>
            <a:r>
              <a:rPr dirty="0" err="1"/>
              <a:t>tra</a:t>
            </a:r>
            <a:r>
              <a:rPr dirty="0"/>
              <a:t> un </a:t>
            </a:r>
            <a:r>
              <a:rPr dirty="0" err="1"/>
              <a:t>ossidante</a:t>
            </a:r>
            <a:r>
              <a:rPr dirty="0"/>
              <a:t> ed un </a:t>
            </a:r>
            <a:r>
              <a:rPr dirty="0" err="1"/>
              <a:t>riducente</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a:t>
            </a:r>
            <a:r>
              <a:rPr dirty="0" err="1"/>
              <a:t>complessometriche</a:t>
            </a:r>
            <a:r>
              <a:rPr dirty="0"/>
              <a:t>, </a:t>
            </a:r>
            <a:r>
              <a:rPr dirty="0" err="1"/>
              <a:t>basate</a:t>
            </a:r>
            <a:r>
              <a:rPr dirty="0"/>
              <a:t> </a:t>
            </a:r>
            <a:r>
              <a:rPr dirty="0" err="1"/>
              <a:t>sulla</a:t>
            </a:r>
            <a:r>
              <a:rPr dirty="0"/>
              <a:t> </a:t>
            </a:r>
            <a:r>
              <a:rPr dirty="0" err="1"/>
              <a:t>reazione</a:t>
            </a:r>
            <a:r>
              <a:rPr dirty="0"/>
              <a:t> di </a:t>
            </a:r>
            <a:r>
              <a:rPr dirty="0" err="1"/>
              <a:t>formazione</a:t>
            </a:r>
            <a:r>
              <a:rPr dirty="0"/>
              <a:t> di </a:t>
            </a:r>
            <a:r>
              <a:rPr dirty="0" err="1"/>
              <a:t>composti</a:t>
            </a:r>
            <a:r>
              <a:rPr dirty="0"/>
              <a:t> di </a:t>
            </a:r>
            <a:r>
              <a:rPr dirty="0" err="1"/>
              <a:t>coordinazione</a:t>
            </a:r>
            <a:r>
              <a:rPr dirty="0"/>
              <a:t>, </a:t>
            </a:r>
            <a:r>
              <a:rPr dirty="0" err="1"/>
              <a:t>tra</a:t>
            </a:r>
            <a:r>
              <a:rPr dirty="0"/>
              <a:t> un </a:t>
            </a:r>
            <a:r>
              <a:rPr dirty="0" err="1"/>
              <a:t>legante</a:t>
            </a:r>
            <a:r>
              <a:rPr dirty="0"/>
              <a:t> ed uno </a:t>
            </a:r>
            <a:r>
              <a:rPr dirty="0" err="1"/>
              <a:t>ione</a:t>
            </a:r>
            <a:r>
              <a:rPr dirty="0"/>
              <a:t> </a:t>
            </a:r>
            <a:r>
              <a:rPr dirty="0" err="1"/>
              <a:t>metallico</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di </a:t>
            </a:r>
            <a:r>
              <a:rPr dirty="0" err="1"/>
              <a:t>precipitazione</a:t>
            </a:r>
            <a:r>
              <a:rPr dirty="0"/>
              <a:t>, </a:t>
            </a:r>
            <a:r>
              <a:rPr dirty="0" err="1"/>
              <a:t>basate</a:t>
            </a:r>
            <a:r>
              <a:rPr dirty="0"/>
              <a:t> </a:t>
            </a:r>
            <a:r>
              <a:rPr dirty="0" err="1"/>
              <a:t>sulla</a:t>
            </a:r>
            <a:r>
              <a:rPr dirty="0"/>
              <a:t> </a:t>
            </a:r>
            <a:r>
              <a:rPr dirty="0" err="1"/>
              <a:t>reazione</a:t>
            </a:r>
            <a:r>
              <a:rPr dirty="0"/>
              <a:t> di </a:t>
            </a:r>
            <a:r>
              <a:rPr dirty="0" err="1"/>
              <a:t>formazione</a:t>
            </a:r>
            <a:r>
              <a:rPr dirty="0"/>
              <a:t> di un </a:t>
            </a:r>
            <a:r>
              <a:rPr dirty="0" err="1"/>
              <a:t>composto</a:t>
            </a:r>
            <a:r>
              <a:rPr dirty="0"/>
              <a:t> poco </a:t>
            </a:r>
            <a:r>
              <a:rPr dirty="0" err="1"/>
              <a:t>solubile</a:t>
            </a:r>
            <a:r>
              <a:rPr dirty="0"/>
              <a:t> </a:t>
            </a:r>
            <a:r>
              <a:rPr dirty="0" err="1"/>
              <a:t>che</a:t>
            </a:r>
            <a:r>
              <a:rPr dirty="0"/>
              <a:t> </a:t>
            </a:r>
            <a:r>
              <a:rPr dirty="0" err="1"/>
              <a:t>precipita</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asellaDiTesto 4"/>
          <p:cNvSpPr txBox="1"/>
          <p:nvPr/>
        </p:nvSpPr>
        <p:spPr>
          <a:xfrm>
            <a:off x="0" y="12679"/>
            <a:ext cx="12072551" cy="3833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500" b="1">
                <a:solidFill>
                  <a:srgbClr val="FFFFFF"/>
                </a:solidFill>
                <a:latin typeface="+mn-lt"/>
                <a:ea typeface="+mn-ea"/>
                <a:cs typeface="+mn-cs"/>
                <a:sym typeface="Century Gothic"/>
              </a:defRPr>
            </a:pPr>
            <a:r>
              <a:rPr dirty="0" err="1"/>
              <a:t>Affinché</a:t>
            </a:r>
            <a:r>
              <a:rPr dirty="0"/>
              <a:t> </a:t>
            </a:r>
            <a:r>
              <a:rPr dirty="0" err="1"/>
              <a:t>una</a:t>
            </a:r>
            <a:r>
              <a:rPr dirty="0"/>
              <a:t> </a:t>
            </a:r>
            <a:r>
              <a:rPr dirty="0" err="1"/>
              <a:t>reazione</a:t>
            </a:r>
            <a:r>
              <a:rPr dirty="0"/>
              <a:t> </a:t>
            </a:r>
            <a:r>
              <a:rPr dirty="0" err="1"/>
              <a:t>possa</a:t>
            </a:r>
            <a:r>
              <a:rPr dirty="0"/>
              <a:t> </a:t>
            </a:r>
            <a:r>
              <a:rPr dirty="0" err="1"/>
              <a:t>rappresentare</a:t>
            </a:r>
            <a:r>
              <a:rPr dirty="0"/>
              <a:t> la base per </a:t>
            </a:r>
            <a:r>
              <a:rPr dirty="0" err="1"/>
              <a:t>una</a:t>
            </a:r>
            <a:r>
              <a:rPr dirty="0"/>
              <a:t> </a:t>
            </a:r>
            <a:r>
              <a:rPr dirty="0" err="1"/>
              <a:t>titolazione</a:t>
            </a:r>
            <a:r>
              <a:rPr dirty="0"/>
              <a:t> </a:t>
            </a:r>
            <a:r>
              <a:rPr dirty="0" err="1"/>
              <a:t>è</a:t>
            </a:r>
            <a:r>
              <a:rPr dirty="0"/>
              <a:t> </a:t>
            </a:r>
            <a:r>
              <a:rPr dirty="0" err="1"/>
              <a:t>necessario</a:t>
            </a:r>
            <a:r>
              <a:rPr dirty="0"/>
              <a:t> </a:t>
            </a:r>
            <a:r>
              <a:rPr dirty="0" err="1"/>
              <a:t>che</a:t>
            </a:r>
            <a:r>
              <a:rPr dirty="0"/>
              <a:t>:</a:t>
            </a:r>
          </a:p>
          <a:p>
            <a:pPr>
              <a:defRPr sz="2500">
                <a:solidFill>
                  <a:srgbClr val="FFFFFF"/>
                </a:solidFill>
                <a:latin typeface="+mn-lt"/>
                <a:ea typeface="+mn-ea"/>
                <a:cs typeface="+mn-cs"/>
                <a:sym typeface="Century Gothic"/>
              </a:defRPr>
            </a:pPr>
            <a:endParaRPr dirty="0"/>
          </a:p>
          <a:p>
            <a:pPr>
              <a:lnSpc>
                <a:spcPct val="150000"/>
              </a:lnSpc>
              <a:defRPr sz="2500">
                <a:solidFill>
                  <a:srgbClr val="FFFFFF"/>
                </a:solidFill>
                <a:latin typeface="+mn-lt"/>
                <a:ea typeface="+mn-ea"/>
                <a:cs typeface="+mn-cs"/>
                <a:sym typeface="Century Gothic"/>
              </a:defRPr>
            </a:pPr>
            <a:r>
              <a:rPr sz="2300" dirty="0"/>
              <a:t>- </a:t>
            </a:r>
            <a:r>
              <a:rPr sz="2300" dirty="0" err="1"/>
              <a:t>decorra</a:t>
            </a:r>
            <a:r>
              <a:rPr sz="2300" dirty="0"/>
              <a:t> </a:t>
            </a:r>
            <a:r>
              <a:rPr sz="2300" dirty="0" err="1"/>
              <a:t>rapidamente</a:t>
            </a:r>
            <a:r>
              <a:rPr sz="2300" dirty="0"/>
              <a:t> verso la </a:t>
            </a:r>
            <a:r>
              <a:rPr sz="2300" dirty="0" err="1"/>
              <a:t>formazione</a:t>
            </a:r>
            <a:r>
              <a:rPr sz="2300" dirty="0"/>
              <a:t> </a:t>
            </a:r>
            <a:r>
              <a:rPr sz="2300" dirty="0" err="1"/>
              <a:t>dei</a:t>
            </a:r>
            <a:r>
              <a:rPr sz="2300" dirty="0"/>
              <a:t> </a:t>
            </a:r>
            <a:r>
              <a:rPr sz="2300" dirty="0" err="1"/>
              <a:t>prodotti</a:t>
            </a:r>
            <a:r>
              <a:rPr sz="2300" dirty="0"/>
              <a:t>;</a:t>
            </a:r>
          </a:p>
          <a:p>
            <a:pPr>
              <a:lnSpc>
                <a:spcPct val="150000"/>
              </a:lnSpc>
              <a:defRPr sz="2500">
                <a:solidFill>
                  <a:srgbClr val="FFFFFF"/>
                </a:solidFill>
                <a:latin typeface="+mn-lt"/>
                <a:ea typeface="+mn-ea"/>
                <a:cs typeface="+mn-cs"/>
                <a:sym typeface="Century Gothic"/>
              </a:defRPr>
            </a:pPr>
            <a:r>
              <a:rPr sz="2300" dirty="0"/>
              <a:t>- </a:t>
            </a:r>
            <a:r>
              <a:rPr sz="2300" dirty="0" err="1"/>
              <a:t>sia</a:t>
            </a:r>
            <a:r>
              <a:rPr sz="2300" dirty="0"/>
              <a:t> </a:t>
            </a:r>
            <a:r>
              <a:rPr sz="2300" dirty="0" err="1"/>
              <a:t>quantitativa</a:t>
            </a:r>
            <a:r>
              <a:rPr sz="2300" dirty="0"/>
              <a:t>;</a:t>
            </a:r>
          </a:p>
          <a:p>
            <a:pPr>
              <a:lnSpc>
                <a:spcPct val="150000"/>
              </a:lnSpc>
              <a:defRPr sz="2500">
                <a:solidFill>
                  <a:srgbClr val="FFFFFF"/>
                </a:solidFill>
                <a:latin typeface="+mn-lt"/>
                <a:ea typeface="+mn-ea"/>
                <a:cs typeface="+mn-cs"/>
                <a:sym typeface="Century Gothic"/>
              </a:defRPr>
            </a:pPr>
            <a:r>
              <a:rPr sz="2300" dirty="0"/>
              <a:t>- non </a:t>
            </a:r>
            <a:r>
              <a:rPr sz="2300" dirty="0" err="1"/>
              <a:t>dia</a:t>
            </a:r>
            <a:r>
              <a:rPr sz="2300" dirty="0"/>
              <a:t> </a:t>
            </a:r>
            <a:r>
              <a:rPr sz="2300" dirty="0" err="1"/>
              <a:t>luogo</a:t>
            </a:r>
            <a:r>
              <a:rPr sz="2300" dirty="0"/>
              <a:t> a </a:t>
            </a:r>
            <a:r>
              <a:rPr sz="2300" dirty="0" err="1"/>
              <a:t>reazioni</a:t>
            </a:r>
            <a:r>
              <a:rPr sz="2300" dirty="0"/>
              <a:t> </a:t>
            </a:r>
            <a:r>
              <a:rPr sz="2300" dirty="0" err="1"/>
              <a:t>collaterali</a:t>
            </a:r>
            <a:r>
              <a:rPr sz="2300" dirty="0"/>
              <a:t>;</a:t>
            </a:r>
          </a:p>
          <a:p>
            <a:pPr marL="285750" indent="-285750">
              <a:lnSpc>
                <a:spcPct val="150000"/>
              </a:lnSpc>
              <a:buSzPct val="100000"/>
              <a:buChar char="-"/>
              <a:defRPr sz="2500">
                <a:solidFill>
                  <a:srgbClr val="FFFFFF"/>
                </a:solidFill>
                <a:latin typeface="+mn-lt"/>
                <a:ea typeface="+mn-ea"/>
                <a:cs typeface="+mn-cs"/>
                <a:sym typeface="Century Gothic"/>
              </a:defRPr>
            </a:pPr>
            <a:r>
              <a:rPr sz="2300" dirty="0"/>
              <a:t>al punto </a:t>
            </a:r>
            <a:r>
              <a:rPr sz="2300" dirty="0" err="1"/>
              <a:t>equivalente</a:t>
            </a:r>
            <a:r>
              <a:rPr sz="2300" dirty="0"/>
              <a:t> </a:t>
            </a:r>
            <a:r>
              <a:rPr sz="2300" dirty="0" err="1"/>
              <a:t>si</a:t>
            </a:r>
            <a:r>
              <a:rPr sz="2300" dirty="0"/>
              <a:t> </a:t>
            </a:r>
            <a:r>
              <a:rPr sz="2300" dirty="0" err="1"/>
              <a:t>manifesti</a:t>
            </a:r>
            <a:r>
              <a:rPr sz="2300" dirty="0"/>
              <a:t> </a:t>
            </a:r>
            <a:r>
              <a:rPr sz="2300" dirty="0" err="1"/>
              <a:t>una</a:t>
            </a:r>
            <a:r>
              <a:rPr sz="2300" dirty="0"/>
              <a:t> </a:t>
            </a:r>
            <a:r>
              <a:rPr sz="2300" dirty="0" err="1"/>
              <a:t>variazione</a:t>
            </a:r>
            <a:r>
              <a:rPr sz="2300" dirty="0"/>
              <a:t> </a:t>
            </a:r>
            <a:r>
              <a:rPr sz="2300" dirty="0" err="1"/>
              <a:t>apprezzabile</a:t>
            </a:r>
            <a:r>
              <a:rPr sz="2300" dirty="0"/>
              <a:t> </a:t>
            </a:r>
          </a:p>
          <a:p>
            <a:pPr>
              <a:lnSpc>
                <a:spcPct val="150000"/>
              </a:lnSpc>
              <a:defRPr sz="2500">
                <a:solidFill>
                  <a:srgbClr val="FFFFFF"/>
                </a:solidFill>
                <a:latin typeface="+mn-lt"/>
                <a:ea typeface="+mn-ea"/>
                <a:cs typeface="+mn-cs"/>
                <a:sym typeface="Century Gothic"/>
              </a:defRPr>
            </a:pPr>
            <a:r>
              <a:rPr sz="2300" dirty="0"/>
              <a:t>di </a:t>
            </a:r>
            <a:r>
              <a:rPr sz="2300" dirty="0" err="1"/>
              <a:t>una</a:t>
            </a:r>
            <a:r>
              <a:rPr sz="2300" dirty="0"/>
              <a:t> </a:t>
            </a:r>
            <a:r>
              <a:rPr sz="2300" dirty="0" err="1"/>
              <a:t>proprietà</a:t>
            </a:r>
            <a:r>
              <a:rPr sz="2300" dirty="0"/>
              <a:t> </a:t>
            </a:r>
            <a:r>
              <a:rPr sz="2300" dirty="0" err="1"/>
              <a:t>chimica</a:t>
            </a:r>
            <a:r>
              <a:rPr sz="2300" dirty="0"/>
              <a:t> o </a:t>
            </a:r>
            <a:r>
              <a:rPr sz="2300" dirty="0" err="1"/>
              <a:t>chimico-fisica</a:t>
            </a:r>
            <a:r>
              <a:rPr sz="2300" dirty="0"/>
              <a:t> del </a:t>
            </a:r>
            <a:r>
              <a:rPr sz="2300" dirty="0" err="1"/>
              <a:t>sistema</a:t>
            </a:r>
            <a:endParaRPr sz="2300" dirty="0"/>
          </a:p>
        </p:txBody>
      </p:sp>
      <p:pic>
        <p:nvPicPr>
          <p:cNvPr id="181" name="Immagine 6" descr="Immagine 6"/>
          <p:cNvPicPr>
            <a:picLocks noChangeAspect="1"/>
          </p:cNvPicPr>
          <p:nvPr/>
        </p:nvPicPr>
        <p:blipFill>
          <a:blip r:embed="rId2"/>
          <a:stretch>
            <a:fillRect/>
          </a:stretch>
        </p:blipFill>
        <p:spPr>
          <a:xfrm>
            <a:off x="5708822" y="3818100"/>
            <a:ext cx="6171916" cy="30399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asellaDiTesto 1"/>
          <p:cNvSpPr txBox="1"/>
          <p:nvPr/>
        </p:nvSpPr>
        <p:spPr>
          <a:xfrm>
            <a:off x="0" y="152898"/>
            <a:ext cx="12191999" cy="563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b="1">
                <a:solidFill>
                  <a:srgbClr val="FFFFFF"/>
                </a:solidFill>
                <a:latin typeface="+mn-lt"/>
                <a:ea typeface="+mn-ea"/>
                <a:cs typeface="+mn-cs"/>
                <a:sym typeface="Century Gothic"/>
              </a:defRPr>
            </a:pPr>
            <a:r>
              <a:rPr dirty="0" err="1"/>
              <a:t>Titolazioni</a:t>
            </a:r>
            <a:r>
              <a:rPr dirty="0"/>
              <a:t>: punto </a:t>
            </a:r>
            <a:r>
              <a:rPr dirty="0" err="1"/>
              <a:t>equivalente</a:t>
            </a:r>
            <a:r>
              <a:rPr dirty="0"/>
              <a:t> e punto finale</a:t>
            </a:r>
            <a:r>
              <a:rPr lang="it-IT" dirty="0"/>
              <a:t> (ERRORE DI TITOLAZIONE)</a:t>
            </a: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lang="it-IT" dirty="0"/>
              <a:t>In una titolazione è necessario distinguere tra </a:t>
            </a:r>
            <a:r>
              <a:rPr lang="it-IT" b="1" u="sng" dirty="0"/>
              <a:t>punto  equivalente teorico </a:t>
            </a:r>
            <a:r>
              <a:rPr lang="it-IT" dirty="0"/>
              <a:t>e </a:t>
            </a:r>
            <a:r>
              <a:rPr lang="it-IT" b="1" u="sng" dirty="0"/>
              <a:t>punto finale (sperimentale)</a:t>
            </a:r>
            <a:r>
              <a:rPr lang="it-IT" dirty="0"/>
              <a:t>.</a:t>
            </a:r>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p:txBody>
      </p:sp>
      <p:pic>
        <p:nvPicPr>
          <p:cNvPr id="184" name="Immagine 3" descr="Immagine 3"/>
          <p:cNvPicPr>
            <a:picLocks noChangeAspect="1"/>
          </p:cNvPicPr>
          <p:nvPr/>
        </p:nvPicPr>
        <p:blipFill>
          <a:blip r:embed="rId2"/>
          <a:stretch>
            <a:fillRect/>
          </a:stretch>
        </p:blipFill>
        <p:spPr>
          <a:xfrm>
            <a:off x="221220" y="1544101"/>
            <a:ext cx="6644542" cy="4988006"/>
          </a:xfrm>
          <a:prstGeom prst="rect">
            <a:avLst/>
          </a:prstGeom>
          <a:ln w="12700">
            <a:miter lim="400000"/>
          </a:ln>
        </p:spPr>
      </p:pic>
      <p:sp>
        <p:nvSpPr>
          <p:cNvPr id="185" name="Il punto finale è il punto al quale si sospende l’aggiunta…"/>
          <p:cNvSpPr txBox="1"/>
          <p:nvPr/>
        </p:nvSpPr>
        <p:spPr>
          <a:xfrm>
            <a:off x="7086981" y="3357021"/>
            <a:ext cx="4610747" cy="1708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defRPr sz="2100">
                <a:solidFill>
                  <a:srgbClr val="FFFFFF"/>
                </a:solidFill>
                <a:latin typeface="+mn-lt"/>
                <a:ea typeface="+mn-ea"/>
                <a:cs typeface="+mn-cs"/>
                <a:sym typeface="Century Gothic"/>
              </a:defRPr>
            </a:pPr>
            <a:r>
              <a:rPr dirty="0"/>
              <a:t>Il punto finale </a:t>
            </a:r>
            <a:r>
              <a:rPr dirty="0" err="1"/>
              <a:t>è</a:t>
            </a:r>
            <a:r>
              <a:rPr dirty="0"/>
              <a:t> il punto al quale </a:t>
            </a:r>
            <a:r>
              <a:rPr dirty="0" err="1"/>
              <a:t>si</a:t>
            </a:r>
            <a:r>
              <a:rPr dirty="0"/>
              <a:t> </a:t>
            </a:r>
            <a:r>
              <a:rPr dirty="0" err="1"/>
              <a:t>sospende</a:t>
            </a:r>
            <a:r>
              <a:rPr dirty="0"/>
              <a:t> </a:t>
            </a:r>
            <a:r>
              <a:rPr dirty="0" err="1"/>
              <a:t>l’aggiunt</a:t>
            </a:r>
            <a:r>
              <a:rPr lang="it-IT" dirty="0"/>
              <a:t>a</a:t>
            </a:r>
            <a:r>
              <a:rPr dirty="0"/>
              <a:t> </a:t>
            </a:r>
            <a:r>
              <a:rPr lang="it-IT" dirty="0"/>
              <a:t> </a:t>
            </a:r>
            <a:r>
              <a:rPr dirty="0"/>
              <a:t>del </a:t>
            </a:r>
            <a:r>
              <a:rPr dirty="0" err="1"/>
              <a:t>titolante</a:t>
            </a:r>
            <a:r>
              <a:rPr dirty="0"/>
              <a:t> in base ad </a:t>
            </a:r>
            <a:r>
              <a:rPr dirty="0" err="1"/>
              <a:t>una</a:t>
            </a:r>
            <a:r>
              <a:rPr dirty="0"/>
              <a:t> </a:t>
            </a:r>
            <a:r>
              <a:rPr dirty="0" err="1"/>
              <a:t>marcata</a:t>
            </a:r>
            <a:r>
              <a:rPr dirty="0"/>
              <a:t> </a:t>
            </a:r>
            <a:r>
              <a:rPr dirty="0" err="1"/>
              <a:t>variazione</a:t>
            </a:r>
            <a:r>
              <a:rPr dirty="0"/>
              <a:t> di </a:t>
            </a:r>
            <a:r>
              <a:rPr dirty="0" err="1"/>
              <a:t>una</a:t>
            </a:r>
            <a:r>
              <a:rPr dirty="0"/>
              <a:t> </a:t>
            </a:r>
            <a:r>
              <a:rPr dirty="0" err="1"/>
              <a:t>proprietà</a:t>
            </a:r>
            <a:r>
              <a:rPr dirty="0"/>
              <a:t> </a:t>
            </a:r>
            <a:r>
              <a:rPr dirty="0" err="1"/>
              <a:t>fisica</a:t>
            </a:r>
            <a:r>
              <a:rPr dirty="0"/>
              <a:t> o </a:t>
            </a:r>
            <a:r>
              <a:rPr dirty="0" err="1"/>
              <a:t>chimica</a:t>
            </a:r>
            <a:r>
              <a:rPr dirty="0"/>
              <a:t> </a:t>
            </a:r>
            <a:r>
              <a:rPr dirty="0" err="1"/>
              <a:t>della</a:t>
            </a:r>
            <a:r>
              <a:rPr dirty="0"/>
              <a:t> </a:t>
            </a:r>
            <a:r>
              <a:rPr dirty="0" err="1"/>
              <a:t>soluzione</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Variazioni usate per individuare il punto finale:…"/>
          <p:cNvSpPr txBox="1"/>
          <p:nvPr/>
        </p:nvSpPr>
        <p:spPr>
          <a:xfrm>
            <a:off x="167818" y="104866"/>
            <a:ext cx="11856364" cy="6663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300" b="1">
                <a:solidFill>
                  <a:srgbClr val="FFFFFF"/>
                </a:solidFill>
                <a:latin typeface="+mn-lt"/>
                <a:ea typeface="+mn-ea"/>
                <a:cs typeface="+mn-cs"/>
                <a:sym typeface="Century Gothic"/>
              </a:defRPr>
            </a:pPr>
            <a:r>
              <a:rPr dirty="0" err="1"/>
              <a:t>Variazioni</a:t>
            </a:r>
            <a:r>
              <a:rPr dirty="0"/>
              <a:t> </a:t>
            </a:r>
            <a:r>
              <a:rPr dirty="0" err="1"/>
              <a:t>usate</a:t>
            </a:r>
            <a:r>
              <a:rPr dirty="0"/>
              <a:t> per </a:t>
            </a:r>
            <a:r>
              <a:rPr dirty="0" err="1"/>
              <a:t>individuare</a:t>
            </a:r>
            <a:r>
              <a:rPr dirty="0"/>
              <a:t> il punto finale:</a:t>
            </a:r>
          </a:p>
          <a:p>
            <a:pPr>
              <a:defRPr>
                <a:solidFill>
                  <a:srgbClr val="FFFFFF"/>
                </a:solidFill>
                <a:latin typeface="+mn-lt"/>
                <a:ea typeface="+mn-ea"/>
                <a:cs typeface="+mn-cs"/>
                <a:sym typeface="Century Gothic"/>
              </a:defRPr>
            </a:pPr>
            <a:endParaRPr dirty="0"/>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cambiamento</a:t>
            </a:r>
            <a:r>
              <a:rPr dirty="0"/>
              <a:t> di </a:t>
            </a:r>
            <a:r>
              <a:rPr dirty="0" err="1"/>
              <a:t>colore</a:t>
            </a:r>
            <a:r>
              <a:rPr dirty="0"/>
              <a:t> del </a:t>
            </a:r>
            <a:r>
              <a:rPr dirty="0" err="1"/>
              <a:t>reagente</a:t>
            </a:r>
            <a:r>
              <a:rPr dirty="0"/>
              <a:t> o </a:t>
            </a:r>
            <a:r>
              <a:rPr dirty="0" err="1"/>
              <a:t>sostanza</a:t>
            </a:r>
            <a:r>
              <a:rPr dirty="0"/>
              <a:t> </a:t>
            </a:r>
            <a:r>
              <a:rPr dirty="0" err="1"/>
              <a:t>che</a:t>
            </a:r>
            <a:r>
              <a:rPr dirty="0"/>
              <a:t> </a:t>
            </a:r>
            <a:r>
              <a:rPr dirty="0" err="1"/>
              <a:t>deve</a:t>
            </a:r>
            <a:r>
              <a:rPr dirty="0"/>
              <a:t> </a:t>
            </a:r>
            <a:r>
              <a:rPr dirty="0" err="1"/>
              <a:t>essere</a:t>
            </a:r>
            <a:r>
              <a:rPr dirty="0"/>
              <a:t> </a:t>
            </a:r>
            <a:r>
              <a:rPr dirty="0" err="1"/>
              <a:t>determinata</a:t>
            </a:r>
            <a:r>
              <a:rPr dirty="0"/>
              <a:t>, o di </a:t>
            </a:r>
            <a:r>
              <a:rPr dirty="0" err="1"/>
              <a:t>una</a:t>
            </a:r>
            <a:r>
              <a:rPr dirty="0"/>
              <a:t> </a:t>
            </a:r>
            <a:r>
              <a:rPr dirty="0" err="1"/>
              <a:t>sostanza</a:t>
            </a:r>
            <a:r>
              <a:rPr dirty="0"/>
              <a:t> </a:t>
            </a:r>
            <a:r>
              <a:rPr dirty="0" err="1"/>
              <a:t>introdotta</a:t>
            </a:r>
            <a:r>
              <a:rPr dirty="0"/>
              <a:t> </a:t>
            </a:r>
            <a:r>
              <a:rPr dirty="0" err="1"/>
              <a:t>allo</a:t>
            </a:r>
            <a:r>
              <a:rPr dirty="0"/>
              <a:t> </a:t>
            </a:r>
            <a:r>
              <a:rPr dirty="0" err="1"/>
              <a:t>scopo</a:t>
            </a:r>
            <a:r>
              <a:rPr dirty="0"/>
              <a:t> (</a:t>
            </a:r>
            <a:r>
              <a:rPr dirty="0" err="1"/>
              <a:t>indicatore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intorbidamento</a:t>
            </a:r>
            <a:r>
              <a:rPr dirty="0"/>
              <a:t> </a:t>
            </a:r>
            <a:r>
              <a:rPr dirty="0" err="1"/>
              <a:t>della</a:t>
            </a:r>
            <a:r>
              <a:rPr dirty="0"/>
              <a:t> </a:t>
            </a:r>
            <a:r>
              <a:rPr dirty="0" err="1"/>
              <a:t>soluzione</a:t>
            </a:r>
            <a:r>
              <a:rPr dirty="0"/>
              <a:t> per </a:t>
            </a:r>
            <a:r>
              <a:rPr dirty="0" err="1"/>
              <a:t>formazione</a:t>
            </a:r>
            <a:r>
              <a:rPr dirty="0"/>
              <a:t> di </a:t>
            </a:r>
            <a:r>
              <a:rPr dirty="0" err="1"/>
              <a:t>una</a:t>
            </a:r>
            <a:r>
              <a:rPr dirty="0"/>
              <a:t> </a:t>
            </a:r>
            <a:r>
              <a:rPr dirty="0" err="1"/>
              <a:t>fase</a:t>
            </a:r>
            <a:r>
              <a:rPr dirty="0"/>
              <a:t> </a:t>
            </a:r>
            <a:r>
              <a:rPr dirty="0" err="1"/>
              <a:t>insolubile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di </a:t>
            </a:r>
            <a:r>
              <a:rPr dirty="0" err="1"/>
              <a:t>conducibilità</a:t>
            </a:r>
            <a:r>
              <a:rPr dirty="0"/>
              <a:t> </a:t>
            </a:r>
            <a:r>
              <a:rPr dirty="0" err="1"/>
              <a:t>elettrica</a:t>
            </a:r>
            <a:r>
              <a:rPr dirty="0"/>
              <a:t> </a:t>
            </a:r>
            <a:r>
              <a:rPr dirty="0" err="1"/>
              <a:t>della</a:t>
            </a:r>
            <a:r>
              <a:rPr dirty="0"/>
              <a:t> </a:t>
            </a:r>
            <a:r>
              <a:rPr dirty="0" err="1"/>
              <a:t>soluzione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a:t>
            </a:r>
            <a:r>
              <a:rPr dirty="0" err="1"/>
              <a:t>della</a:t>
            </a:r>
            <a:r>
              <a:rPr dirty="0"/>
              <a:t> </a:t>
            </a:r>
            <a:r>
              <a:rPr dirty="0" err="1"/>
              <a:t>differenza</a:t>
            </a:r>
            <a:r>
              <a:rPr dirty="0"/>
              <a:t> di </a:t>
            </a:r>
            <a:r>
              <a:rPr dirty="0" err="1"/>
              <a:t>potenziale</a:t>
            </a:r>
            <a:r>
              <a:rPr dirty="0"/>
              <a:t> </a:t>
            </a:r>
            <a:r>
              <a:rPr dirty="0" err="1"/>
              <a:t>tra</a:t>
            </a:r>
            <a:r>
              <a:rPr dirty="0"/>
              <a:t> due </a:t>
            </a:r>
            <a:r>
              <a:rPr dirty="0" err="1"/>
              <a:t>elettrodi</a:t>
            </a:r>
            <a:r>
              <a:rPr dirty="0"/>
              <a:t> </a:t>
            </a:r>
            <a:r>
              <a:rPr dirty="0" err="1"/>
              <a:t>immersi</a:t>
            </a:r>
            <a:r>
              <a:rPr dirty="0"/>
              <a:t> </a:t>
            </a:r>
            <a:r>
              <a:rPr dirty="0" err="1"/>
              <a:t>nella</a:t>
            </a:r>
            <a:r>
              <a:rPr dirty="0"/>
              <a:t> </a:t>
            </a:r>
            <a:r>
              <a:rPr dirty="0" err="1"/>
              <a:t>soluzione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a:t>
            </a:r>
            <a:r>
              <a:rPr dirty="0" err="1"/>
              <a:t>della</a:t>
            </a:r>
            <a:r>
              <a:rPr dirty="0"/>
              <a:t> </a:t>
            </a:r>
            <a:r>
              <a:rPr dirty="0" err="1"/>
              <a:t>quantità</a:t>
            </a:r>
            <a:r>
              <a:rPr dirty="0"/>
              <a:t> di </a:t>
            </a:r>
            <a:r>
              <a:rPr dirty="0" err="1"/>
              <a:t>corrente</a:t>
            </a:r>
            <a:r>
              <a:rPr dirty="0"/>
              <a:t> </a:t>
            </a:r>
            <a:r>
              <a:rPr dirty="0" err="1"/>
              <a:t>che</a:t>
            </a:r>
            <a:r>
              <a:rPr dirty="0"/>
              <a:t> </a:t>
            </a:r>
            <a:r>
              <a:rPr dirty="0" err="1"/>
              <a:t>passa</a:t>
            </a:r>
            <a:r>
              <a:rPr dirty="0"/>
              <a:t> </a:t>
            </a:r>
            <a:r>
              <a:rPr dirty="0" err="1"/>
              <a:t>attraverso</a:t>
            </a:r>
            <a:r>
              <a:rPr dirty="0"/>
              <a:t> la </a:t>
            </a:r>
            <a:r>
              <a:rPr dirty="0" err="1"/>
              <a:t>soluzione</a:t>
            </a:r>
            <a:r>
              <a:rPr dirty="0"/>
              <a:t>.</a:t>
            </a:r>
          </a:p>
          <a:p>
            <a:pPr>
              <a:defRPr b="1">
                <a:solidFill>
                  <a:srgbClr val="FFFFFF"/>
                </a:solidFill>
                <a:latin typeface="+mn-lt"/>
                <a:ea typeface="+mn-ea"/>
                <a:cs typeface="+mn-cs"/>
                <a:sym typeface="Century Gothic"/>
              </a:defRPr>
            </a:pPr>
            <a:endParaRPr dirty="0"/>
          </a:p>
          <a:p>
            <a:pPr marL="285750" indent="-285750">
              <a:lnSpc>
                <a:spcPct val="150000"/>
              </a:lnSpc>
              <a:buSzPct val="100000"/>
              <a:buFont typeface="Arial"/>
              <a:buChar char="•"/>
              <a:defRPr b="1">
                <a:solidFill>
                  <a:srgbClr val="FFFFFF"/>
                </a:solidFill>
                <a:latin typeface="+mn-lt"/>
                <a:ea typeface="+mn-ea"/>
                <a:cs typeface="+mn-cs"/>
                <a:sym typeface="Century Gothic"/>
              </a:defRPr>
            </a:pPr>
            <a:endParaRPr dirty="0"/>
          </a:p>
          <a:p>
            <a:pPr marL="285750" indent="-285750" algn="just">
              <a:lnSpc>
                <a:spcPct val="150000"/>
              </a:lnSpc>
              <a:buSzPct val="100000"/>
              <a:buFont typeface="Arial"/>
              <a:buChar char="•"/>
              <a:defRPr sz="2200" b="1">
                <a:solidFill>
                  <a:srgbClr val="FFFFFF"/>
                </a:solidFill>
                <a:latin typeface="+mn-lt"/>
                <a:ea typeface="+mn-ea"/>
                <a:cs typeface="+mn-cs"/>
                <a:sym typeface="Century Gothic"/>
              </a:defRPr>
            </a:pPr>
            <a:r>
              <a:rPr dirty="0"/>
              <a:t>La </a:t>
            </a:r>
            <a:r>
              <a:rPr dirty="0" err="1"/>
              <a:t>differenza</a:t>
            </a:r>
            <a:r>
              <a:rPr dirty="0"/>
              <a:t> </a:t>
            </a:r>
            <a:r>
              <a:rPr dirty="0" err="1"/>
              <a:t>tra</a:t>
            </a:r>
            <a:r>
              <a:rPr dirty="0"/>
              <a:t> il punto </a:t>
            </a:r>
            <a:r>
              <a:rPr dirty="0" err="1"/>
              <a:t>equivalente</a:t>
            </a:r>
            <a:r>
              <a:rPr dirty="0"/>
              <a:t> </a:t>
            </a:r>
            <a:r>
              <a:rPr dirty="0" err="1"/>
              <a:t>teorico</a:t>
            </a:r>
            <a:r>
              <a:rPr dirty="0"/>
              <a:t> ed il punto finale, e </a:t>
            </a:r>
            <a:r>
              <a:rPr dirty="0" err="1"/>
              <a:t>cioè</a:t>
            </a:r>
            <a:r>
              <a:rPr dirty="0"/>
              <a:t> la </a:t>
            </a:r>
            <a:r>
              <a:rPr dirty="0" err="1"/>
              <a:t>differenza</a:t>
            </a:r>
            <a:r>
              <a:rPr dirty="0"/>
              <a:t> </a:t>
            </a:r>
            <a:r>
              <a:rPr dirty="0" err="1"/>
              <a:t>tra</a:t>
            </a:r>
            <a:r>
              <a:rPr dirty="0"/>
              <a:t> il volume </a:t>
            </a:r>
            <a:r>
              <a:rPr dirty="0" err="1"/>
              <a:t>calcolato</a:t>
            </a:r>
            <a:r>
              <a:rPr dirty="0"/>
              <a:t> per </a:t>
            </a:r>
            <a:r>
              <a:rPr dirty="0" err="1"/>
              <a:t>raggiungere</a:t>
            </a:r>
            <a:r>
              <a:rPr dirty="0"/>
              <a:t> il punto </a:t>
            </a:r>
            <a:r>
              <a:rPr dirty="0" err="1"/>
              <a:t>equivalente</a:t>
            </a:r>
            <a:r>
              <a:rPr dirty="0"/>
              <a:t> (</a:t>
            </a:r>
            <a:r>
              <a:rPr dirty="0" err="1"/>
              <a:t>V</a:t>
            </a:r>
            <a:r>
              <a:rPr baseline="-25000" dirty="0" err="1"/>
              <a:t>eq</a:t>
            </a:r>
            <a:r>
              <a:rPr dirty="0"/>
              <a:t>) ed il volume di </a:t>
            </a:r>
            <a:r>
              <a:rPr dirty="0" err="1"/>
              <a:t>titolante</a:t>
            </a:r>
            <a:r>
              <a:rPr dirty="0"/>
              <a:t> </a:t>
            </a:r>
            <a:r>
              <a:rPr dirty="0" err="1"/>
              <a:t>effettivamente</a:t>
            </a:r>
            <a:r>
              <a:rPr dirty="0"/>
              <a:t> </a:t>
            </a:r>
            <a:r>
              <a:rPr dirty="0" err="1"/>
              <a:t>aggiunto</a:t>
            </a:r>
            <a:r>
              <a:rPr dirty="0"/>
              <a:t> per </a:t>
            </a:r>
            <a:r>
              <a:rPr dirty="0" err="1"/>
              <a:t>raggiungere</a:t>
            </a:r>
            <a:r>
              <a:rPr dirty="0"/>
              <a:t> il punto finale (</a:t>
            </a:r>
            <a:r>
              <a:rPr dirty="0" err="1"/>
              <a:t>V</a:t>
            </a:r>
            <a:r>
              <a:rPr baseline="-25000" dirty="0" err="1"/>
              <a:t>f</a:t>
            </a:r>
            <a:r>
              <a:rPr dirty="0"/>
              <a:t>), </a:t>
            </a:r>
            <a:r>
              <a:rPr dirty="0" err="1"/>
              <a:t>rappresenta</a:t>
            </a:r>
            <a:r>
              <a:rPr dirty="0"/>
              <a:t> </a:t>
            </a:r>
            <a:r>
              <a:rPr dirty="0" err="1"/>
              <a:t>l’</a:t>
            </a:r>
            <a:r>
              <a:rPr u="sng" dirty="0" err="1"/>
              <a:t>errore</a:t>
            </a:r>
            <a:r>
              <a:rPr u="sng" dirty="0"/>
              <a:t> di </a:t>
            </a:r>
            <a:r>
              <a:rPr u="sng" dirty="0" err="1"/>
              <a:t>titolazione</a:t>
            </a:r>
            <a:r>
              <a:rPr lang="it-IT" u="sng" dirty="0"/>
              <a:t> (E</a:t>
            </a:r>
            <a:r>
              <a:rPr lang="it-IT" u="sng" baseline="-25000" dirty="0"/>
              <a:t>t</a:t>
            </a:r>
            <a:r>
              <a:rPr lang="it-IT" u="sng" dirty="0"/>
              <a:t>)</a:t>
            </a:r>
            <a:r>
              <a:rPr dirty="0"/>
              <a:t>.</a:t>
            </a:r>
          </a:p>
        </p:txBody>
      </p:sp>
    </p:spTree>
  </p:cSld>
  <p:clrMapOvr>
    <a:masterClrMapping/>
  </p:clrMapOvr>
  <p:transition spd="med"/>
</p:sld>
</file>

<file path=ppt/theme/theme1.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367</TotalTime>
  <Words>4469</Words>
  <Application>Microsoft Macintosh PowerPoint</Application>
  <PresentationFormat>Widescreen</PresentationFormat>
  <Paragraphs>379</Paragraphs>
  <Slides>46</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46</vt:i4>
      </vt:variant>
    </vt:vector>
  </HeadingPairs>
  <TitlesOfParts>
    <vt:vector size="61" baseType="lpstr">
      <vt:lpstr>Arial</vt:lpstr>
      <vt:lpstr>Arial,Bold</vt:lpstr>
      <vt:lpstr>Arial,BoldItalic</vt:lpstr>
      <vt:lpstr>Calibri</vt:lpstr>
      <vt:lpstr>Calibri Bold</vt:lpstr>
      <vt:lpstr>Cambria</vt:lpstr>
      <vt:lpstr>Cambria Math</vt:lpstr>
      <vt:lpstr>Century Gothic</vt:lpstr>
      <vt:lpstr>Helvetica</vt:lpstr>
      <vt:lpstr>inherit</vt:lpstr>
      <vt:lpstr>Lucida Grande</vt:lpstr>
      <vt:lpstr>SymbolMT</vt:lpstr>
      <vt:lpstr>TimesNewRoman</vt:lpstr>
      <vt:lpstr>Wingdings</vt: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giorgia lancia</cp:lastModifiedBy>
  <cp:revision>15</cp:revision>
  <dcterms:modified xsi:type="dcterms:W3CDTF">2023-10-30T11:31:57Z</dcterms:modified>
</cp:coreProperties>
</file>