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70" r:id="rId4"/>
    <p:sldId id="272" r:id="rId5"/>
    <p:sldId id="271" r:id="rId6"/>
    <p:sldId id="267" r:id="rId7"/>
    <p:sldId id="276" r:id="rId8"/>
    <p:sldId id="277" r:id="rId9"/>
    <p:sldId id="278" r:id="rId10"/>
    <p:sldId id="273" r:id="rId11"/>
    <p:sldId id="275" r:id="rId12"/>
    <p:sldId id="274" r:id="rId13"/>
    <p:sldId id="279" r:id="rId14"/>
    <p:sldId id="280" r:id="rId15"/>
    <p:sldId id="283" r:id="rId16"/>
    <p:sldId id="282" r:id="rId17"/>
    <p:sldId id="281" r:id="rId18"/>
    <p:sldId id="284" r:id="rId19"/>
    <p:sldId id="286" r:id="rId20"/>
    <p:sldId id="287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20" y="-9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 Normanni (II parte)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sz="3600" i="1" dirty="0" smtClean="0">
                <a:solidFill>
                  <a:srgbClr val="800000"/>
                </a:solidFill>
              </a:rPr>
              <a:t>Il regno </a:t>
            </a:r>
            <a:r>
              <a:rPr lang="it-IT" sz="3600" i="1" smtClean="0">
                <a:solidFill>
                  <a:srgbClr val="800000"/>
                </a:solidFill>
              </a:rPr>
              <a:t>normanno in </a:t>
            </a:r>
            <a:r>
              <a:rPr lang="it-IT" sz="3600" i="1" smtClean="0">
                <a:solidFill>
                  <a:srgbClr val="800000"/>
                </a:solidFill>
              </a:rPr>
              <a:t>Inghilterra</a:t>
            </a:r>
            <a:endParaRPr lang="it-IT" sz="36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1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908647"/>
          </a:xfrm>
        </p:spPr>
        <p:txBody>
          <a:bodyPr/>
          <a:lstStyle/>
          <a:p>
            <a:r>
              <a:rPr lang="it-IT" dirty="0" smtClean="0"/>
              <a:t>Le finanze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9526" y="1544042"/>
            <a:ext cx="8427848" cy="4582121"/>
          </a:xfrm>
        </p:spPr>
        <p:txBody>
          <a:bodyPr>
            <a:normAutofit/>
          </a:bodyPr>
          <a:lstStyle/>
          <a:p>
            <a:r>
              <a:rPr lang="it-IT" sz="2800" dirty="0" smtClean="0"/>
              <a:t>Riordina gli uffici e si preoccupa in particolare della gestione patrimoniale regolando il funzionamento della</a:t>
            </a:r>
            <a:r>
              <a:rPr lang="it-IT" sz="2800" b="1" dirty="0" smtClean="0">
                <a:solidFill>
                  <a:srgbClr val="3366FF"/>
                </a:solidFill>
              </a:rPr>
              <a:t> </a:t>
            </a:r>
            <a:r>
              <a:rPr lang="it-IT" sz="2800" b="1" i="1" dirty="0" smtClean="0">
                <a:solidFill>
                  <a:srgbClr val="3366FF"/>
                </a:solidFill>
              </a:rPr>
              <a:t>camera</a:t>
            </a:r>
            <a:r>
              <a:rPr lang="it-IT" sz="2800" dirty="0" smtClean="0"/>
              <a:t> (il tesoro) e creando la </a:t>
            </a:r>
            <a:r>
              <a:rPr lang="it-IT" sz="2800" b="1" i="1" dirty="0" smtClean="0">
                <a:solidFill>
                  <a:srgbClr val="3366FF"/>
                </a:solidFill>
              </a:rPr>
              <a:t>corte dello scacchiere</a:t>
            </a:r>
            <a:r>
              <a:rPr lang="it-IT" sz="2800" dirty="0" smtClean="0"/>
              <a:t>. </a:t>
            </a:r>
          </a:p>
          <a:p>
            <a:r>
              <a:rPr lang="it-IT" sz="2800" dirty="0" smtClean="0"/>
              <a:t>Alla tassazione tradizionale (</a:t>
            </a:r>
            <a:r>
              <a:rPr lang="it-IT" sz="2800" i="1" dirty="0" err="1" smtClean="0">
                <a:solidFill>
                  <a:srgbClr val="800000"/>
                </a:solidFill>
              </a:rPr>
              <a:t>danegeld</a:t>
            </a:r>
            <a:r>
              <a:rPr lang="it-IT" sz="2800" dirty="0" smtClean="0"/>
              <a:t>) si affiancano tributi eccezionali per l’allestimento dell’esercito.</a:t>
            </a:r>
          </a:p>
          <a:p>
            <a:r>
              <a:rPr lang="it-IT" sz="2800" dirty="0" smtClean="0"/>
              <a:t>Viene precisato il valore dello </a:t>
            </a:r>
            <a:r>
              <a:rPr lang="it-IT" sz="2800" i="1" dirty="0" err="1" smtClean="0">
                <a:solidFill>
                  <a:srgbClr val="800000"/>
                </a:solidFill>
              </a:rPr>
              <a:t>scutagium</a:t>
            </a:r>
            <a:r>
              <a:rPr lang="it-IT" sz="2800" dirty="0" smtClean="0"/>
              <a:t> (la somma da versare in sostituzione del servizio militare).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8906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36495"/>
          </a:xfrm>
        </p:spPr>
        <p:txBody>
          <a:bodyPr/>
          <a:lstStyle/>
          <a:p>
            <a:r>
              <a:rPr lang="it-IT" dirty="0" smtClean="0"/>
              <a:t>La legislazione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956" y="1212146"/>
            <a:ext cx="8400193" cy="5328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 smtClean="0"/>
              <a:t>Sotto il regno di Enrico (</a:t>
            </a:r>
            <a:r>
              <a:rPr lang="it-IT" sz="2800" dirty="0" err="1" smtClean="0"/>
              <a:t>ca</a:t>
            </a:r>
            <a:r>
              <a:rPr lang="it-IT" sz="2800" smtClean="0"/>
              <a:t>. 1115) </a:t>
            </a:r>
            <a:r>
              <a:rPr lang="it-IT" sz="2800" dirty="0" smtClean="0"/>
              <a:t>viene anche compilata una raccolta di consuetudini: le </a:t>
            </a:r>
            <a:r>
              <a:rPr lang="it-IT" sz="2800" b="1" i="1" dirty="0" err="1" smtClean="0">
                <a:solidFill>
                  <a:srgbClr val="FF0000"/>
                </a:solidFill>
              </a:rPr>
              <a:t>Leges</a:t>
            </a:r>
            <a:r>
              <a:rPr lang="it-IT" sz="2800" b="1" i="1" dirty="0" smtClean="0">
                <a:solidFill>
                  <a:srgbClr val="FF0000"/>
                </a:solidFill>
              </a:rPr>
              <a:t> </a:t>
            </a:r>
            <a:r>
              <a:rPr lang="it-IT" sz="2800" b="1" i="1" dirty="0" err="1" smtClean="0">
                <a:solidFill>
                  <a:srgbClr val="FF0000"/>
                </a:solidFill>
              </a:rPr>
              <a:t>Henrici</a:t>
            </a:r>
            <a:r>
              <a:rPr lang="it-IT" sz="2800" b="1" i="1" dirty="0" smtClean="0">
                <a:solidFill>
                  <a:srgbClr val="FF0000"/>
                </a:solidFill>
              </a:rPr>
              <a:t> primi</a:t>
            </a:r>
            <a:r>
              <a:rPr lang="it-IT" sz="2800" dirty="0" smtClean="0"/>
              <a:t>. Il contenuto è per lo più penalistico.</a:t>
            </a:r>
          </a:p>
          <a:p>
            <a:pPr marL="0" indent="0">
              <a:buNone/>
            </a:pPr>
            <a:r>
              <a:rPr lang="it-IT" sz="2800" dirty="0" smtClean="0"/>
              <a:t>Le consuetudini già riflettono l’avvenuto passaggio al sovrano della competenza su una serie di reati prima giudicati dalle corti di contea o signorili o feudali o ecclesiastiche (funzione unificante). </a:t>
            </a:r>
          </a:p>
          <a:p>
            <a:pPr marL="0" indent="0">
              <a:buNone/>
            </a:pPr>
            <a:r>
              <a:rPr lang="it-IT" sz="2800" dirty="0" smtClean="0"/>
              <a:t>Tali reati possono essere distinti i tre categorie: le offese gravi; i delitti contro il sovrano e la sua </a:t>
            </a:r>
            <a:r>
              <a:rPr lang="it-IT" sz="2800" i="1" dirty="0" err="1" smtClean="0"/>
              <a:t>household</a:t>
            </a:r>
            <a:r>
              <a:rPr lang="it-IT" sz="2800" dirty="0"/>
              <a:t>;</a:t>
            </a:r>
            <a:r>
              <a:rPr lang="it-IT" sz="2800" dirty="0" smtClean="0"/>
              <a:t> i delitti commessi dai responsabili degli ordinamenti minori (</a:t>
            </a:r>
            <a:r>
              <a:rPr lang="it-IT" sz="2800" i="1" dirty="0" smtClean="0"/>
              <a:t>denegata </a:t>
            </a:r>
            <a:r>
              <a:rPr lang="it-IT" sz="2800" i="1" dirty="0" err="1" smtClean="0"/>
              <a:t>justitia</a:t>
            </a:r>
            <a:r>
              <a:rPr lang="it-IT" sz="2800" dirty="0" smtClean="0"/>
              <a:t>).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9597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22065"/>
          </a:xfrm>
        </p:spPr>
        <p:txBody>
          <a:bodyPr/>
          <a:lstStyle/>
          <a:p>
            <a:r>
              <a:rPr lang="it-IT" dirty="0" smtClean="0"/>
              <a:t>La </a:t>
            </a:r>
            <a:r>
              <a:rPr lang="it-IT" smtClean="0"/>
              <a:t>giustizia regia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5093" y="1212145"/>
            <a:ext cx="8471143" cy="5440223"/>
          </a:xfrm>
        </p:spPr>
        <p:txBody>
          <a:bodyPr>
            <a:normAutofit/>
          </a:bodyPr>
          <a:lstStyle/>
          <a:p>
            <a:r>
              <a:rPr lang="it-IT" dirty="0" smtClean="0"/>
              <a:t>Cresce conseguentemente il ruolo della giustizia regia cui spetta in esclusiva la decisione sui reati più gravi commessi in qualunque regione del regno. </a:t>
            </a:r>
          </a:p>
          <a:p>
            <a:r>
              <a:rPr lang="it-IT" dirty="0" smtClean="0"/>
              <a:t>Inoltre il re – in qualità di garante della giustizia e difensore del popolo – afferma il proprio diritto di intervenire ogni volta che le autorità giudiziarie minori appaiano inefficienti o siano contestate.</a:t>
            </a:r>
          </a:p>
          <a:p>
            <a:r>
              <a:rPr lang="it-IT" dirty="0" smtClean="0"/>
              <a:t>Per i casi di questo genere, Enrico introduce una procedura inedita: ricevuto il reclamo sull’operato della corte locale il re invia alla stessa corte – tramite lo </a:t>
            </a:r>
            <a:r>
              <a:rPr lang="it-IT" i="1" dirty="0" err="1" smtClean="0"/>
              <a:t>sheriff</a:t>
            </a:r>
            <a:r>
              <a:rPr lang="it-IT" dirty="0" smtClean="0"/>
              <a:t> – un</a:t>
            </a:r>
            <a:r>
              <a:rPr lang="it-IT" b="1" dirty="0" smtClean="0">
                <a:solidFill>
                  <a:srgbClr val="008000"/>
                </a:solidFill>
              </a:rPr>
              <a:t> </a:t>
            </a:r>
            <a:r>
              <a:rPr lang="it-IT" b="1" i="1" dirty="0" err="1" smtClean="0">
                <a:solidFill>
                  <a:srgbClr val="008000"/>
                </a:solidFill>
              </a:rPr>
              <a:t>writ</a:t>
            </a:r>
            <a:r>
              <a:rPr lang="it-IT" b="1" dirty="0" smtClean="0">
                <a:solidFill>
                  <a:srgbClr val="008000"/>
                </a:solidFill>
              </a:rPr>
              <a:t> </a:t>
            </a:r>
            <a:r>
              <a:rPr lang="it-IT" dirty="0" smtClean="0"/>
              <a:t>o </a:t>
            </a:r>
            <a:r>
              <a:rPr lang="it-IT" i="1" dirty="0" smtClean="0"/>
              <a:t>breve</a:t>
            </a:r>
            <a:r>
              <a:rPr lang="it-IT" dirty="0" smtClean="0"/>
              <a:t>  con il quale sollecita formalmente la stessa corte a operare in maniera corretta per rispondere alla domanda di giustizia.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821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923078"/>
          </a:xfrm>
        </p:spPr>
        <p:txBody>
          <a:bodyPr/>
          <a:lstStyle/>
          <a:p>
            <a:r>
              <a:rPr lang="it-IT" dirty="0" smtClean="0"/>
              <a:t>I </a:t>
            </a:r>
            <a:r>
              <a:rPr lang="it-IT" i="1" dirty="0" err="1" smtClean="0"/>
              <a:t>writs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2937" y="1197716"/>
            <a:ext cx="8500005" cy="5339210"/>
          </a:xfrm>
        </p:spPr>
        <p:txBody>
          <a:bodyPr>
            <a:noAutofit/>
          </a:bodyPr>
          <a:lstStyle/>
          <a:p>
            <a:r>
              <a:rPr lang="it-IT" sz="2800" dirty="0" smtClean="0"/>
              <a:t>All’inizio sembrano essere esistite solo 2 specie di </a:t>
            </a:r>
            <a:r>
              <a:rPr lang="it-IT" sz="2800" i="1" dirty="0" err="1" smtClean="0"/>
              <a:t>writs</a:t>
            </a:r>
            <a:r>
              <a:rPr lang="it-IT" sz="2800" dirty="0" smtClean="0"/>
              <a:t>: il </a:t>
            </a:r>
            <a:r>
              <a:rPr lang="it-IT" sz="2800" i="1" dirty="0" err="1" smtClean="0">
                <a:solidFill>
                  <a:srgbClr val="008000"/>
                </a:solidFill>
              </a:rPr>
              <a:t>writ</a:t>
            </a:r>
            <a:r>
              <a:rPr lang="it-IT" sz="2800" i="1" dirty="0" smtClean="0">
                <a:solidFill>
                  <a:srgbClr val="008000"/>
                </a:solidFill>
              </a:rPr>
              <a:t> of </a:t>
            </a:r>
            <a:r>
              <a:rPr lang="it-IT" sz="2800" i="1" dirty="0" err="1" smtClean="0">
                <a:solidFill>
                  <a:srgbClr val="008000"/>
                </a:solidFill>
              </a:rPr>
              <a:t>rights</a:t>
            </a:r>
            <a:r>
              <a:rPr lang="it-IT" sz="2800" i="1" dirty="0" smtClean="0">
                <a:solidFill>
                  <a:srgbClr val="008000"/>
                </a:solidFill>
              </a:rPr>
              <a:t> </a:t>
            </a:r>
            <a:r>
              <a:rPr lang="it-IT" sz="2800" dirty="0" smtClean="0"/>
              <a:t>(o </a:t>
            </a:r>
            <a:r>
              <a:rPr lang="it-IT" sz="2800" i="1" dirty="0" smtClean="0"/>
              <a:t>breve de recto</a:t>
            </a:r>
            <a:r>
              <a:rPr lang="it-IT" sz="2800" dirty="0" smtClean="0"/>
              <a:t>:</a:t>
            </a:r>
            <a:r>
              <a:rPr lang="it-IT" sz="2800" i="1" dirty="0" smtClean="0"/>
              <a:t> </a:t>
            </a:r>
            <a:r>
              <a:rPr lang="it-IT" sz="2800" dirty="0" smtClean="0"/>
              <a:t>il re, accertata la fondatezza del reclamo a lui pervenuto, ordina appunto alla corte locale di provvedere) e i </a:t>
            </a:r>
            <a:r>
              <a:rPr lang="it-IT" sz="2800" i="1" dirty="0" err="1" smtClean="0">
                <a:solidFill>
                  <a:srgbClr val="008000"/>
                </a:solidFill>
              </a:rPr>
              <a:t>writs</a:t>
            </a:r>
            <a:r>
              <a:rPr lang="it-IT" sz="2800" dirty="0" smtClean="0">
                <a:solidFill>
                  <a:srgbClr val="008000"/>
                </a:solidFill>
              </a:rPr>
              <a:t> esecutivi </a:t>
            </a:r>
            <a:r>
              <a:rPr lang="it-IT" sz="2800" dirty="0" smtClean="0"/>
              <a:t>(per es. il re ordina alla corte di curare la restituzione dei beni rivendicati da colui che si è rivolto al sovrano)</a:t>
            </a:r>
            <a:r>
              <a:rPr lang="it-IT" sz="2800" i="1" dirty="0" smtClean="0"/>
              <a:t>.</a:t>
            </a:r>
            <a:endParaRPr lang="it-IT" sz="2800" dirty="0" smtClean="0"/>
          </a:p>
          <a:p>
            <a:r>
              <a:rPr lang="it-IT" sz="2800" dirty="0" smtClean="0"/>
              <a:t>Più che comprimere l’autonomia delle corti di contea,  lo scopo di questi provvedimenti era quello di  consentire una migliore armonizzazione delle decisioni di giustizia e di risolvere i frequenti conflitti di competenza tra i vari ordinamenti</a:t>
            </a:r>
          </a:p>
        </p:txBody>
      </p:sp>
    </p:spTree>
    <p:extLst>
      <p:ext uri="{BB962C8B-B14F-4D97-AF65-F5344CB8AC3E}">
        <p14:creationId xmlns:p14="http://schemas.microsoft.com/office/powerpoint/2010/main" val="76848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995498"/>
          </a:xfrm>
        </p:spPr>
        <p:txBody>
          <a:bodyPr/>
          <a:lstStyle/>
          <a:p>
            <a:r>
              <a:rPr lang="it-IT" dirty="0" smtClean="0"/>
              <a:t>Stefano di Blois (1135-1154)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1743" y="1270136"/>
            <a:ext cx="8437808" cy="5153536"/>
          </a:xfrm>
        </p:spPr>
        <p:txBody>
          <a:bodyPr>
            <a:normAutofit/>
          </a:bodyPr>
          <a:lstStyle/>
          <a:p>
            <a:r>
              <a:rPr lang="it-IT" dirty="0" smtClean="0"/>
              <a:t>La successione di Enrico I aprì una crisi dinastica. </a:t>
            </a:r>
          </a:p>
          <a:p>
            <a:r>
              <a:rPr lang="it-IT" dirty="0" smtClean="0"/>
              <a:t>Morto il figlio maschio, Enrico aveva infatti designato </a:t>
            </a:r>
            <a:r>
              <a:rPr lang="it-IT" dirty="0"/>
              <a:t>a </a:t>
            </a:r>
            <a:r>
              <a:rPr lang="it-IT" dirty="0" smtClean="0"/>
              <a:t>succedergli la figlia Matilde (andata in sposa all’imperatore Enrico V). Al dunque i nobili non accettarono però di essere governati da una donna ed elessero re il normanno </a:t>
            </a:r>
            <a:r>
              <a:rPr lang="it-IT" b="1" dirty="0" smtClean="0">
                <a:solidFill>
                  <a:srgbClr val="800000"/>
                </a:solidFill>
              </a:rPr>
              <a:t>Stefano di Blois</a:t>
            </a:r>
            <a:r>
              <a:rPr lang="it-IT" dirty="0" smtClean="0"/>
              <a:t>, nipote di Guglielmo il conquistatore (1135).</a:t>
            </a:r>
          </a:p>
          <a:p>
            <a:r>
              <a:rPr lang="it-IT" dirty="0" smtClean="0"/>
              <a:t>Si aprì allora una fase di guerra civile: Stefano controllava la parte orientale dell’Isola e la Normandia, Matilde – che in seconde nozze aveva sposato il conte d’Angiò – la regione angioina in Francia e l’Inghilterra occidentale.  </a:t>
            </a:r>
          </a:p>
        </p:txBody>
      </p:sp>
    </p:spTree>
    <p:extLst>
      <p:ext uri="{BB962C8B-B14F-4D97-AF65-F5344CB8AC3E}">
        <p14:creationId xmlns:p14="http://schemas.microsoft.com/office/powerpoint/2010/main" val="2896962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959474"/>
          </a:xfrm>
        </p:spPr>
        <p:txBody>
          <a:bodyPr/>
          <a:lstStyle/>
          <a:p>
            <a:r>
              <a:rPr lang="it-IT" sz="4400" dirty="0" smtClean="0"/>
              <a:t>Sfavore per il diritto romano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116" y="1365909"/>
            <a:ext cx="8242478" cy="505625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Tra gli atti di governo più significativi di </a:t>
            </a:r>
            <a:r>
              <a:rPr lang="it-IT" dirty="0" smtClean="0"/>
              <a:t>re Stefano </a:t>
            </a:r>
            <a:r>
              <a:rPr lang="it-IT" dirty="0"/>
              <a:t>vi è la </a:t>
            </a:r>
            <a:r>
              <a:rPr lang="it-IT" u="sng" dirty="0"/>
              <a:t>proibizione dell’insegnamento del diritto romano</a:t>
            </a:r>
            <a:r>
              <a:rPr lang="it-IT" dirty="0"/>
              <a:t> (</a:t>
            </a:r>
            <a:r>
              <a:rPr lang="it-IT" b="1" dirty="0" smtClean="0"/>
              <a:t>1151</a:t>
            </a:r>
            <a:r>
              <a:rPr lang="it-IT" dirty="0" smtClean="0"/>
              <a:t>)</a:t>
            </a:r>
          </a:p>
          <a:p>
            <a:r>
              <a:rPr lang="it-IT" dirty="0" smtClean="0"/>
              <a:t>Il </a:t>
            </a:r>
            <a:r>
              <a:rPr lang="it-IT" dirty="0"/>
              <a:t>re era preoccupato </a:t>
            </a:r>
            <a:r>
              <a:rPr lang="it-IT" dirty="0" smtClean="0"/>
              <a:t>e contrariato dal </a:t>
            </a:r>
            <a:r>
              <a:rPr lang="it-IT" dirty="0"/>
              <a:t>grande successo che stava avendo </a:t>
            </a:r>
            <a:r>
              <a:rPr lang="it-IT" dirty="0" smtClean="0"/>
              <a:t>in quegli anni con </a:t>
            </a:r>
            <a:r>
              <a:rPr lang="it-IT" dirty="0"/>
              <a:t>le sue lezioni </a:t>
            </a:r>
            <a:r>
              <a:rPr lang="it-IT" dirty="0" smtClean="0"/>
              <a:t> il </a:t>
            </a:r>
            <a:r>
              <a:rPr lang="it-IT" dirty="0"/>
              <a:t>glossatore </a:t>
            </a:r>
            <a:r>
              <a:rPr lang="it-IT" b="1" dirty="0" err="1">
                <a:solidFill>
                  <a:srgbClr val="3366FF"/>
                </a:solidFill>
              </a:rPr>
              <a:t>Vacario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/>
              <a:t>autore del </a:t>
            </a:r>
            <a:r>
              <a:rPr lang="it-IT" i="1" dirty="0">
                <a:solidFill>
                  <a:srgbClr val="FF0000"/>
                </a:solidFill>
              </a:rPr>
              <a:t>Liber </a:t>
            </a:r>
            <a:r>
              <a:rPr lang="it-IT" i="1" dirty="0" err="1">
                <a:solidFill>
                  <a:srgbClr val="FF0000"/>
                </a:solidFill>
              </a:rPr>
              <a:t>pauperum</a:t>
            </a:r>
            <a:r>
              <a:rPr lang="it-IT" dirty="0"/>
              <a:t>)</a:t>
            </a:r>
            <a:endParaRPr lang="it-IT" dirty="0" smtClean="0"/>
          </a:p>
          <a:p>
            <a:r>
              <a:rPr lang="it-IT" dirty="0" err="1" smtClean="0"/>
              <a:t>Vacario</a:t>
            </a:r>
            <a:r>
              <a:rPr lang="it-IT" dirty="0" smtClean="0"/>
              <a:t> era giunto dall’Italia (1139) su invito dell’arcivescovo di York proprio per importare le novità bolognesi in fatto di diritto. </a:t>
            </a:r>
          </a:p>
          <a:p>
            <a:r>
              <a:rPr lang="it-IT" dirty="0" smtClean="0"/>
              <a:t>La chiesa inglese, evidentemente, non voleva farsi assorbire nel disegno ‘nazionalistico’ dei sovrani normanni e opponeva la tradizione giuridica universalistica della chiesa di Roma alle iniziative legislative dei re d’Inghilterra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0020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139198"/>
          </a:xfrm>
        </p:spPr>
        <p:txBody>
          <a:bodyPr/>
          <a:lstStyle/>
          <a:p>
            <a:r>
              <a:rPr lang="it-IT" dirty="0"/>
              <a:t>Enrico II (1154</a:t>
            </a:r>
            <a:r>
              <a:rPr lang="it-IT" dirty="0" smtClean="0"/>
              <a:t>-1189)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9018" y="1413836"/>
            <a:ext cx="8314360" cy="4712327"/>
          </a:xfrm>
        </p:spPr>
        <p:txBody>
          <a:bodyPr>
            <a:normAutofit/>
          </a:bodyPr>
          <a:lstStyle/>
          <a:p>
            <a:r>
              <a:rPr lang="it-IT" dirty="0" smtClean="0"/>
              <a:t>La crisi monarchica si concluse </a:t>
            </a:r>
            <a:r>
              <a:rPr lang="it-IT" dirty="0"/>
              <a:t>solo nel 1154 con la salita al trono del </a:t>
            </a:r>
            <a:r>
              <a:rPr lang="it-IT" dirty="0" smtClean="0"/>
              <a:t>nipote di </a:t>
            </a:r>
            <a:r>
              <a:rPr lang="it-IT" dirty="0"/>
              <a:t>Enrico </a:t>
            </a:r>
            <a:r>
              <a:rPr lang="it-IT" dirty="0" smtClean="0"/>
              <a:t>I, Enrico II, </a:t>
            </a:r>
            <a:r>
              <a:rPr lang="it-IT" dirty="0"/>
              <a:t>il quale era figlio di Matilde e del conte Goffredo d’Angiò </a:t>
            </a:r>
            <a:r>
              <a:rPr lang="it-IT" dirty="0" smtClean="0"/>
              <a:t>(sposato in seconde nozze). Con lui nasceva perciò la </a:t>
            </a:r>
            <a:r>
              <a:rPr lang="it-IT" dirty="0">
                <a:solidFill>
                  <a:srgbClr val="008000"/>
                </a:solidFill>
              </a:rPr>
              <a:t>dinastia Plantageneta </a:t>
            </a:r>
            <a:r>
              <a:rPr lang="it-IT" dirty="0" smtClean="0"/>
              <a:t>(dal ramo di </a:t>
            </a:r>
            <a:r>
              <a:rPr lang="it-IT" dirty="0"/>
              <a:t>ginestra </a:t>
            </a:r>
            <a:r>
              <a:rPr lang="it-IT" dirty="0" smtClean="0"/>
              <a:t> </a:t>
            </a:r>
            <a:r>
              <a:rPr lang="it-IT" i="1" dirty="0" smtClean="0"/>
              <a:t>- </a:t>
            </a:r>
            <a:r>
              <a:rPr lang="it-IT" i="1" dirty="0" err="1" smtClean="0"/>
              <a:t>planta</a:t>
            </a:r>
            <a:r>
              <a:rPr lang="it-IT" i="1" dirty="0" smtClean="0"/>
              <a:t> </a:t>
            </a:r>
            <a:r>
              <a:rPr lang="it-IT" i="1" dirty="0"/>
              <a:t>genista </a:t>
            </a:r>
            <a:r>
              <a:rPr lang="it-IT" i="1" dirty="0" smtClean="0"/>
              <a:t>- </a:t>
            </a:r>
            <a:r>
              <a:rPr lang="it-IT" dirty="0" smtClean="0"/>
              <a:t>presente </a:t>
            </a:r>
            <a:r>
              <a:rPr lang="it-IT" dirty="0"/>
              <a:t>nello stemma familiare dei d’Angiò).</a:t>
            </a:r>
          </a:p>
          <a:p>
            <a:r>
              <a:rPr lang="it-IT" dirty="0"/>
              <a:t>Il suo regno comprendeva l’Inghilterra e circa 2/3 della </a:t>
            </a:r>
            <a:r>
              <a:rPr lang="it-IT" dirty="0" smtClean="0"/>
              <a:t>attuale Francia.</a:t>
            </a:r>
          </a:p>
          <a:p>
            <a:r>
              <a:rPr lang="it-IT" dirty="0" smtClean="0"/>
              <a:t>Soprattutto in Inghilterra, la guerra civile aveva però indebolito la corona e rafforzato la grande nobiltà (i baroni) e la chiesa.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014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659932"/>
          </a:xfrm>
        </p:spPr>
        <p:txBody>
          <a:bodyPr/>
          <a:lstStyle/>
          <a:p>
            <a:r>
              <a:rPr lang="it-IT" dirty="0" smtClean="0"/>
              <a:t>Lo scontro con la chiesa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0135" y="1090332"/>
            <a:ext cx="8409183" cy="5035832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La </a:t>
            </a:r>
            <a:r>
              <a:rPr lang="it-IT" dirty="0" smtClean="0"/>
              <a:t>politica di Enrico II </a:t>
            </a:r>
            <a:r>
              <a:rPr lang="it-IT" dirty="0"/>
              <a:t>si pose in linea </a:t>
            </a:r>
            <a:r>
              <a:rPr lang="it-IT" dirty="0" smtClean="0"/>
              <a:t>di continuità con </a:t>
            </a:r>
            <a:r>
              <a:rPr lang="it-IT" dirty="0"/>
              <a:t>quella del nonno Enrico </a:t>
            </a:r>
            <a:r>
              <a:rPr lang="it-IT" dirty="0" smtClean="0"/>
              <a:t>I.</a:t>
            </a:r>
          </a:p>
          <a:p>
            <a:r>
              <a:rPr lang="it-IT" dirty="0" smtClean="0"/>
              <a:t>Cercò di riaffermare il suo ruolo unitario nei confronti della nobiltà e della chiesa (contro le rispettive spinte autonomistiche), mantenne l’alleanza con il re </a:t>
            </a:r>
            <a:r>
              <a:rPr lang="it-IT" dirty="0"/>
              <a:t>d</a:t>
            </a:r>
            <a:r>
              <a:rPr lang="it-IT" dirty="0" smtClean="0"/>
              <a:t>i Francia e con l’imperatore che ora era Federico Barbarossa.</a:t>
            </a:r>
          </a:p>
          <a:p>
            <a:r>
              <a:rPr lang="it-IT" dirty="0" smtClean="0"/>
              <a:t>Come il Barbarossa, tuttavia, anche Enrico II era inevitabilmente destinato a scontrarsi con la chiesa (che ora respingeva ogni tentativo controllo da parte del re)</a:t>
            </a:r>
          </a:p>
          <a:p>
            <a:r>
              <a:rPr lang="it-IT" dirty="0" smtClean="0"/>
              <a:t>È in questa chiave che si comprende il duro confronto con </a:t>
            </a:r>
            <a:r>
              <a:rPr lang="it-IT" dirty="0" smtClean="0">
                <a:solidFill>
                  <a:srgbClr val="800000"/>
                </a:solidFill>
              </a:rPr>
              <a:t>Thomas </a:t>
            </a:r>
            <a:r>
              <a:rPr lang="it-IT" dirty="0" err="1" smtClean="0">
                <a:solidFill>
                  <a:srgbClr val="800000"/>
                </a:solidFill>
              </a:rPr>
              <a:t>Becket</a:t>
            </a:r>
            <a:r>
              <a:rPr lang="it-IT" dirty="0" smtClean="0">
                <a:solidFill>
                  <a:srgbClr val="800000"/>
                </a:solidFill>
              </a:rPr>
              <a:t> </a:t>
            </a:r>
            <a:r>
              <a:rPr lang="it-IT" dirty="0" smtClean="0"/>
              <a:t>(fu inutile il tentativo di mediazione operato da </a:t>
            </a:r>
            <a:r>
              <a:rPr lang="it-IT" dirty="0" err="1" smtClean="0"/>
              <a:t>Vacario</a:t>
            </a:r>
            <a:r>
              <a:rPr lang="it-IT" dirty="0" smtClean="0"/>
              <a:t>). L’arcivescovo di Canterbury verrà assassinato nel 1170 (è però probabile che Enrico non ebbe responsabilità diretta nell’omicidio)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1112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7338" y="274637"/>
            <a:ext cx="7740492" cy="612005"/>
          </a:xfrm>
        </p:spPr>
        <p:txBody>
          <a:bodyPr/>
          <a:lstStyle/>
          <a:p>
            <a:r>
              <a:rPr lang="it-IT" sz="4000" dirty="0" smtClean="0"/>
              <a:t>L’amministrazione della giustizia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8821" y="1186184"/>
            <a:ext cx="8110695" cy="5343818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Come il nonno, Enrico II si dedicò a migliorare l’amministrazione della giustizia. Introdusse perciò alcune riforme</a:t>
            </a:r>
          </a:p>
          <a:p>
            <a:r>
              <a:rPr lang="it-IT" dirty="0" smtClean="0"/>
              <a:t>La </a:t>
            </a:r>
            <a:r>
              <a:rPr lang="it-IT" b="1" i="1" dirty="0">
                <a:solidFill>
                  <a:srgbClr val="008000"/>
                </a:solidFill>
              </a:rPr>
              <a:t>C</a:t>
            </a:r>
            <a:r>
              <a:rPr lang="it-IT" b="1" i="1" dirty="0" smtClean="0">
                <a:solidFill>
                  <a:srgbClr val="008000"/>
                </a:solidFill>
              </a:rPr>
              <a:t>orte dello Scacchiere</a:t>
            </a:r>
            <a:r>
              <a:rPr lang="it-IT" dirty="0" smtClean="0"/>
              <a:t> da itinerante fu trasformata in corte stabile e presieduta dal </a:t>
            </a:r>
            <a:r>
              <a:rPr lang="it-IT" i="1" dirty="0" smtClean="0"/>
              <a:t>Gran giustiziere</a:t>
            </a:r>
            <a:r>
              <a:rPr lang="it-IT" dirty="0" smtClean="0"/>
              <a:t> (in sostituzione del re) </a:t>
            </a:r>
          </a:p>
          <a:p>
            <a:r>
              <a:rPr lang="it-IT" dirty="0" smtClean="0"/>
              <a:t>A presiedere le </a:t>
            </a:r>
            <a:r>
              <a:rPr lang="it-IT" b="1" i="1" dirty="0" smtClean="0">
                <a:solidFill>
                  <a:srgbClr val="008000"/>
                </a:solidFill>
              </a:rPr>
              <a:t>corti di contea </a:t>
            </a:r>
            <a:r>
              <a:rPr lang="it-IT" dirty="0" smtClean="0"/>
              <a:t>furono inviati giudici nominati dal re (senza cioè un radicamento territoriale).</a:t>
            </a:r>
          </a:p>
          <a:p>
            <a:r>
              <a:rPr lang="it-IT" dirty="0" smtClean="0"/>
              <a:t>Quali giudici itineranti – in sostituzione dei vecchi </a:t>
            </a:r>
            <a:r>
              <a:rPr lang="it-IT" i="1" dirty="0" smtClean="0"/>
              <a:t>sergenti</a:t>
            </a:r>
            <a:r>
              <a:rPr lang="it-IT" dirty="0" smtClean="0"/>
              <a:t> – furono </a:t>
            </a:r>
            <a:r>
              <a:rPr lang="it-IT" dirty="0"/>
              <a:t>istituiti i </a:t>
            </a:r>
            <a:r>
              <a:rPr lang="it-IT" b="1" i="1" dirty="0" err="1">
                <a:solidFill>
                  <a:srgbClr val="008000"/>
                </a:solidFill>
              </a:rPr>
              <a:t>coroners</a:t>
            </a:r>
            <a:r>
              <a:rPr lang="it-IT" dirty="0"/>
              <a:t> (</a:t>
            </a:r>
            <a:r>
              <a:rPr lang="it-IT" i="1" dirty="0" err="1"/>
              <a:t>custodes</a:t>
            </a:r>
            <a:r>
              <a:rPr lang="it-IT" i="1" dirty="0"/>
              <a:t> </a:t>
            </a:r>
            <a:r>
              <a:rPr lang="it-IT" i="1" dirty="0" err="1"/>
              <a:t>placitorum</a:t>
            </a:r>
            <a:r>
              <a:rPr lang="it-IT" i="1" dirty="0"/>
              <a:t> </a:t>
            </a:r>
            <a:r>
              <a:rPr lang="it-IT" i="1" dirty="0" err="1"/>
              <a:t>coronae</a:t>
            </a:r>
            <a:r>
              <a:rPr lang="it-IT" dirty="0" smtClean="0"/>
              <a:t>), con l’incarico </a:t>
            </a:r>
            <a:r>
              <a:rPr lang="it-IT" dirty="0"/>
              <a:t>di svolgere indagini sui delitti di competenza della corona sull’intero territorio. </a:t>
            </a:r>
            <a:endParaRPr lang="it-IT" dirty="0" smtClean="0"/>
          </a:p>
          <a:p>
            <a:r>
              <a:rPr lang="it-IT" dirty="0" smtClean="0"/>
              <a:t>Il lavoro di questi giudici itineranti fu facilitato con l’introduzione di una nuova procedura: giunti in una località, essi dovevano nominare 16 uomini della centena  (la </a:t>
            </a:r>
            <a:r>
              <a:rPr lang="it-IT" b="1" i="1" dirty="0" smtClean="0">
                <a:solidFill>
                  <a:srgbClr val="008000"/>
                </a:solidFill>
              </a:rPr>
              <a:t>Grande giuria</a:t>
            </a:r>
            <a:r>
              <a:rPr lang="it-IT" dirty="0" smtClean="0"/>
              <a:t>) i quali dovevano indicare sotto giuramento le persone accusate di delitti di competenza regia e che perciò sarebbero stati giudicati.</a:t>
            </a:r>
          </a:p>
        </p:txBody>
      </p:sp>
    </p:spTree>
    <p:extLst>
      <p:ext uri="{BB962C8B-B14F-4D97-AF65-F5344CB8AC3E}">
        <p14:creationId xmlns:p14="http://schemas.microsoft.com/office/powerpoint/2010/main" val="1007632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899565"/>
          </a:xfrm>
        </p:spPr>
        <p:txBody>
          <a:bodyPr/>
          <a:lstStyle/>
          <a:p>
            <a:r>
              <a:rPr lang="it-IT" dirty="0" smtClean="0"/>
              <a:t>Gli inizi della </a:t>
            </a:r>
            <a:r>
              <a:rPr lang="it-IT" i="1" dirty="0" smtClean="0"/>
              <a:t>Common law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9410" y="1317982"/>
            <a:ext cx="8034166" cy="51242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000000"/>
                </a:solidFill>
              </a:rPr>
              <a:t>La novità più importante fu però l’affermazione del </a:t>
            </a:r>
            <a:r>
              <a:rPr lang="it-IT" dirty="0">
                <a:solidFill>
                  <a:srgbClr val="000000"/>
                </a:solidFill>
              </a:rPr>
              <a:t>principio per cui qualunque suddito libero (e </a:t>
            </a:r>
            <a:r>
              <a:rPr lang="it-IT" dirty="0" smtClean="0">
                <a:solidFill>
                  <a:srgbClr val="000000"/>
                </a:solidFill>
              </a:rPr>
              <a:t>possessore di terra) </a:t>
            </a:r>
            <a:r>
              <a:rPr lang="it-IT" dirty="0">
                <a:solidFill>
                  <a:srgbClr val="000000"/>
                </a:solidFill>
              </a:rPr>
              <a:t>poteva invocare la giustizia regia a tutela del proprio </a:t>
            </a:r>
            <a:r>
              <a:rPr lang="it-IT" dirty="0" smtClean="0">
                <a:solidFill>
                  <a:srgbClr val="000000"/>
                </a:solidFill>
              </a:rPr>
              <a:t>possesso.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00"/>
                </a:solidFill>
              </a:rPr>
              <a:t>La procedura si attivava richiedendo al sovrano </a:t>
            </a:r>
            <a:r>
              <a:rPr lang="it-IT" dirty="0">
                <a:solidFill>
                  <a:srgbClr val="000000"/>
                </a:solidFill>
              </a:rPr>
              <a:t>l’emissione di </a:t>
            </a:r>
            <a:r>
              <a:rPr lang="it-IT" dirty="0" smtClean="0">
                <a:solidFill>
                  <a:srgbClr val="000000"/>
                </a:solidFill>
              </a:rPr>
              <a:t>uno specifico </a:t>
            </a:r>
            <a:r>
              <a:rPr lang="it-IT" b="1" i="1" dirty="0" err="1" smtClean="0">
                <a:solidFill>
                  <a:srgbClr val="008000"/>
                </a:solidFill>
              </a:rPr>
              <a:t>writ</a:t>
            </a:r>
            <a:r>
              <a:rPr lang="it-IT" dirty="0" smtClean="0">
                <a:solidFill>
                  <a:srgbClr val="000000"/>
                </a:solidFill>
              </a:rPr>
              <a:t>. Se accoglieva l’istanza, il sovrano ordinava allo sceriffo locale di nominare una apposita giuria composta da 12 uomini, con l’incarico di svolgere una </a:t>
            </a:r>
            <a:r>
              <a:rPr lang="it-IT" i="1" dirty="0" err="1" smtClean="0">
                <a:solidFill>
                  <a:srgbClr val="008000"/>
                </a:solidFill>
              </a:rPr>
              <a:t>inquisitio</a:t>
            </a:r>
            <a:r>
              <a:rPr lang="it-IT" dirty="0" smtClean="0">
                <a:solidFill>
                  <a:srgbClr val="000000"/>
                </a:solidFill>
              </a:rPr>
              <a:t> per accertare la fondatezza del reclamo.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00"/>
                </a:solidFill>
              </a:rPr>
              <a:t>Va qui riconosciuta l’origine della </a:t>
            </a:r>
            <a:r>
              <a:rPr lang="it-IT" b="1" i="1" dirty="0" smtClean="0">
                <a:solidFill>
                  <a:srgbClr val="008000"/>
                </a:solidFill>
              </a:rPr>
              <a:t>Common law</a:t>
            </a:r>
            <a:r>
              <a:rPr lang="it-IT" dirty="0" smtClean="0">
                <a:solidFill>
                  <a:srgbClr val="000000"/>
                </a:solidFill>
              </a:rPr>
              <a:t> intesa, appunto, come quel diritto applicabile indistintamente a tutti sudditi a prescindere dall’appartenenza agli ordinamenti minori (feudale, signorile, ecclesiastico, cittadino …).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697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/>
              <a:t>La pluralità degli ordinamenti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1243" y="1613646"/>
            <a:ext cx="8185279" cy="4799519"/>
          </a:xfrm>
        </p:spPr>
        <p:txBody>
          <a:bodyPr>
            <a:normAutofit/>
          </a:bodyPr>
          <a:lstStyle/>
          <a:p>
            <a:r>
              <a:rPr lang="it-IT" dirty="0" smtClean="0"/>
              <a:t>Ricapitolando: il regno normanno d’Inghilterra si segnala per la contemporanea coesistenza di più ordinamenti</a:t>
            </a:r>
          </a:p>
          <a:p>
            <a:pPr marL="457200" indent="-457200">
              <a:buAutoNum type="alphaLcPeriod"/>
            </a:pPr>
            <a:r>
              <a:rPr lang="it-IT" dirty="0" smtClean="0"/>
              <a:t>L’ordinamento tradizionale degli Anglosassoni</a:t>
            </a:r>
          </a:p>
          <a:p>
            <a:pPr marL="457200" indent="-457200">
              <a:buAutoNum type="alphaLcPeriod"/>
            </a:pPr>
            <a:r>
              <a:rPr lang="it-IT" dirty="0" smtClean="0"/>
              <a:t>L’ordinamento feudale</a:t>
            </a:r>
          </a:p>
          <a:p>
            <a:pPr marL="457200" indent="-457200">
              <a:buAutoNum type="alphaLcPeriod"/>
            </a:pPr>
            <a:r>
              <a:rPr lang="it-IT" dirty="0" smtClean="0"/>
              <a:t>L’ordinamento signorile</a:t>
            </a:r>
          </a:p>
          <a:p>
            <a:pPr marL="457200" indent="-457200">
              <a:buAutoNum type="alphaLcPeriod"/>
            </a:pPr>
            <a:r>
              <a:rPr lang="it-IT" dirty="0" smtClean="0"/>
              <a:t>L’ordinamento ecclesiastico</a:t>
            </a:r>
          </a:p>
          <a:p>
            <a:r>
              <a:rPr lang="it-IT" dirty="0" smtClean="0"/>
              <a:t>Il </a:t>
            </a:r>
            <a:r>
              <a:rPr lang="it-IT" dirty="0"/>
              <a:t>sovrano assume il ruolo di </a:t>
            </a:r>
            <a:r>
              <a:rPr lang="it-IT" b="1" dirty="0" smtClean="0"/>
              <a:t>‘garante’ di </a:t>
            </a:r>
            <a:r>
              <a:rPr lang="it-IT" b="1" dirty="0"/>
              <a:t>ordinamenti </a:t>
            </a:r>
            <a:r>
              <a:rPr lang="it-IT" b="1" dirty="0" smtClean="0"/>
              <a:t>interni </a:t>
            </a:r>
            <a:r>
              <a:rPr lang="it-IT" dirty="0" smtClean="0"/>
              <a:t>ma si impone anche come </a:t>
            </a:r>
            <a:r>
              <a:rPr lang="it-IT" b="1" dirty="0" smtClean="0"/>
              <a:t>autorità </a:t>
            </a:r>
            <a:r>
              <a:rPr lang="it-IT" b="1" dirty="0"/>
              <a:t>unitaria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6742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671914"/>
          </a:xfrm>
        </p:spPr>
        <p:txBody>
          <a:bodyPr/>
          <a:lstStyle/>
          <a:p>
            <a:r>
              <a:rPr lang="it-IT" dirty="0" smtClean="0"/>
              <a:t>I primi cinque casi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3273" y="1162221"/>
            <a:ext cx="8553968" cy="52719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</a:rPr>
              <a:t>All’inizio si ammise che ciò potesse avvenire in 5 circostanze ben definite:</a:t>
            </a:r>
          </a:p>
          <a:p>
            <a:r>
              <a:rPr lang="it-IT" dirty="0">
                <a:solidFill>
                  <a:srgbClr val="000000"/>
                </a:solidFill>
              </a:rPr>
              <a:t>La </a:t>
            </a:r>
            <a:r>
              <a:rPr lang="it-IT" dirty="0" smtClean="0">
                <a:solidFill>
                  <a:srgbClr val="000000"/>
                </a:solidFill>
              </a:rPr>
              <a:t>1</a:t>
            </a:r>
            <a:r>
              <a:rPr lang="it-IT" baseline="30000" dirty="0" smtClean="0">
                <a:solidFill>
                  <a:srgbClr val="000000"/>
                </a:solidFill>
              </a:rPr>
              <a:t>a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>
                <a:solidFill>
                  <a:srgbClr val="000000"/>
                </a:solidFill>
              </a:rPr>
              <a:t>riguardava la necessità di stabilire se il possesso originasse da un feudo laico oppure da un beneficio ecclesiastico (</a:t>
            </a:r>
            <a:r>
              <a:rPr lang="it-IT" i="1" dirty="0" err="1">
                <a:solidFill>
                  <a:srgbClr val="000000"/>
                </a:solidFill>
              </a:rPr>
              <a:t>writ</a:t>
            </a:r>
            <a:r>
              <a:rPr lang="it-IT" i="1" dirty="0">
                <a:solidFill>
                  <a:srgbClr val="000000"/>
                </a:solidFill>
              </a:rPr>
              <a:t> </a:t>
            </a:r>
            <a:r>
              <a:rPr lang="it-IT" i="1" dirty="0" err="1">
                <a:solidFill>
                  <a:srgbClr val="000000"/>
                </a:solidFill>
              </a:rPr>
              <a:t>utrum</a:t>
            </a:r>
            <a:r>
              <a:rPr lang="it-IT" dirty="0">
                <a:solidFill>
                  <a:srgbClr val="000000"/>
                </a:solidFill>
              </a:rPr>
              <a:t>)</a:t>
            </a:r>
          </a:p>
          <a:p>
            <a:r>
              <a:rPr lang="it-IT" dirty="0">
                <a:solidFill>
                  <a:srgbClr val="000000"/>
                </a:solidFill>
              </a:rPr>
              <a:t>La </a:t>
            </a:r>
            <a:r>
              <a:rPr lang="it-IT" dirty="0" smtClean="0">
                <a:solidFill>
                  <a:srgbClr val="000000"/>
                </a:solidFill>
              </a:rPr>
              <a:t>2</a:t>
            </a:r>
            <a:r>
              <a:rPr lang="it-IT" baseline="30000" dirty="0" smtClean="0">
                <a:solidFill>
                  <a:srgbClr val="000000"/>
                </a:solidFill>
              </a:rPr>
              <a:t>a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>
                <a:solidFill>
                  <a:srgbClr val="000000"/>
                </a:solidFill>
              </a:rPr>
              <a:t>mirava ad accertare se lo spossessamento da parte di un signore ai danni del </a:t>
            </a:r>
            <a:r>
              <a:rPr lang="it-IT" dirty="0" smtClean="0">
                <a:solidFill>
                  <a:srgbClr val="000000"/>
                </a:solidFill>
              </a:rPr>
              <a:t>ricorrente fosse stato o meno legittimo (cioè rispettoso dei limiti dell’autorità bannale)</a:t>
            </a:r>
          </a:p>
          <a:p>
            <a:r>
              <a:rPr lang="it-IT" dirty="0" smtClean="0">
                <a:solidFill>
                  <a:srgbClr val="000000"/>
                </a:solidFill>
              </a:rPr>
              <a:t>La 3</a:t>
            </a:r>
            <a:r>
              <a:rPr lang="it-IT" baseline="30000" dirty="0" smtClean="0">
                <a:solidFill>
                  <a:srgbClr val="000000"/>
                </a:solidFill>
              </a:rPr>
              <a:t>a</a:t>
            </a:r>
            <a:r>
              <a:rPr lang="it-IT" dirty="0" smtClean="0">
                <a:solidFill>
                  <a:srgbClr val="000000"/>
                </a:solidFill>
              </a:rPr>
              <a:t> riguardava la correttezza dell’assegnazione di una terra a un soggetto diverso dall’erede del precedente possessore</a:t>
            </a:r>
          </a:p>
          <a:p>
            <a:r>
              <a:rPr lang="it-IT" dirty="0" smtClean="0">
                <a:solidFill>
                  <a:srgbClr val="000000"/>
                </a:solidFill>
              </a:rPr>
              <a:t>La 4</a:t>
            </a:r>
            <a:r>
              <a:rPr lang="it-IT" baseline="30000" dirty="0" smtClean="0">
                <a:solidFill>
                  <a:srgbClr val="000000"/>
                </a:solidFill>
              </a:rPr>
              <a:t>a </a:t>
            </a:r>
            <a:r>
              <a:rPr lang="it-IT" dirty="0" smtClean="0">
                <a:solidFill>
                  <a:srgbClr val="000000"/>
                </a:solidFill>
              </a:rPr>
              <a:t>mirava ad accertare a chi spettasse il diritto di nominare un chierico quale titolare di una chiesa privata rimasta vacante</a:t>
            </a:r>
          </a:p>
          <a:p>
            <a:r>
              <a:rPr lang="it-IT" dirty="0" smtClean="0">
                <a:solidFill>
                  <a:srgbClr val="000000"/>
                </a:solidFill>
              </a:rPr>
              <a:t>La 5</a:t>
            </a:r>
            <a:r>
              <a:rPr lang="it-IT" baseline="30000" dirty="0" smtClean="0">
                <a:solidFill>
                  <a:srgbClr val="000000"/>
                </a:solidFill>
              </a:rPr>
              <a:t>a</a:t>
            </a:r>
            <a:r>
              <a:rPr lang="it-IT" dirty="0" smtClean="0">
                <a:solidFill>
                  <a:srgbClr val="000000"/>
                </a:solidFill>
              </a:rPr>
              <a:t> si verificava quando il giudice regio intimava a  qualcuno di presentarsi al suo tribunale per rispondere di illeciti come quelli di sottrazione di dote, debiti non saldati, possesso senza titolo …</a:t>
            </a:r>
            <a:endParaRPr lang="it-IT" dirty="0">
              <a:solidFill>
                <a:srgbClr val="00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83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767767"/>
          </a:xfrm>
        </p:spPr>
        <p:txBody>
          <a:bodyPr/>
          <a:lstStyle/>
          <a:p>
            <a:r>
              <a:rPr lang="it-IT" sz="4400" dirty="0" smtClean="0"/>
              <a:t>Il sovrano e il diritto inglese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589" y="1198166"/>
            <a:ext cx="8204948" cy="5256422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Questa procedura non comprimeva gli ordinamenti tradizionali come invece accadeva dove si diffondeva il </a:t>
            </a:r>
            <a:r>
              <a:rPr lang="it-IT" i="1" dirty="0" err="1" smtClean="0"/>
              <a:t>ius</a:t>
            </a:r>
            <a:r>
              <a:rPr lang="it-IT" i="1" dirty="0" smtClean="0"/>
              <a:t> </a:t>
            </a:r>
            <a:r>
              <a:rPr lang="it-IT" i="1" dirty="0" err="1" smtClean="0"/>
              <a:t>commune</a:t>
            </a:r>
            <a:r>
              <a:rPr lang="it-IT" i="1" dirty="0" smtClean="0"/>
              <a:t> </a:t>
            </a:r>
            <a:r>
              <a:rPr lang="it-IT" dirty="0" smtClean="0"/>
              <a:t>romano-canonico (universale): semplicemente eliminava molti problemi di funzionamento</a:t>
            </a:r>
          </a:p>
          <a:p>
            <a:r>
              <a:rPr lang="it-IT" dirty="0" smtClean="0"/>
              <a:t>La sua diffusione rafforzò il ruolo unitario del sovrano e la sua potestà giudiziaria che si fondava dichiaratamente sulla necessità di accertare la verità attraverso l’</a:t>
            </a:r>
            <a:r>
              <a:rPr lang="it-IT" i="1" dirty="0" err="1" smtClean="0"/>
              <a:t>inquisitio</a:t>
            </a:r>
            <a:r>
              <a:rPr lang="it-IT" i="1" dirty="0" smtClean="0"/>
              <a:t> </a:t>
            </a:r>
            <a:r>
              <a:rPr lang="it-IT" dirty="0" smtClean="0"/>
              <a:t>(superando così la concezione ordalica della giustizia) </a:t>
            </a:r>
            <a:endParaRPr lang="it-IT" dirty="0"/>
          </a:p>
          <a:p>
            <a:r>
              <a:rPr lang="it-IT" dirty="0"/>
              <a:t>Nel frattempo si era comunque realizzata la fusione tra anglosassoni e </a:t>
            </a:r>
            <a:r>
              <a:rPr lang="it-IT" i="1" dirty="0"/>
              <a:t>franci</a:t>
            </a:r>
            <a:r>
              <a:rPr lang="it-IT" dirty="0"/>
              <a:t> (normanni</a:t>
            </a:r>
            <a:r>
              <a:rPr lang="it-IT" dirty="0" smtClean="0"/>
              <a:t>).</a:t>
            </a:r>
          </a:p>
          <a:p>
            <a:r>
              <a:rPr lang="it-IT" dirty="0" smtClean="0"/>
              <a:t>Nel 1187-89 fu composta la prima raccolta completa delle consuetudini valide nel regno ad opera di </a:t>
            </a:r>
            <a:r>
              <a:rPr lang="it-IT" dirty="0" err="1" smtClean="0"/>
              <a:t>Ranulf</a:t>
            </a:r>
            <a:r>
              <a:rPr lang="it-IT" dirty="0" smtClean="0"/>
              <a:t> de </a:t>
            </a:r>
            <a:r>
              <a:rPr lang="it-IT" dirty="0" err="1" smtClean="0"/>
              <a:t>Glanvill</a:t>
            </a:r>
            <a:r>
              <a:rPr lang="it-IT" dirty="0" smtClean="0"/>
              <a:t>: </a:t>
            </a:r>
            <a:r>
              <a:rPr lang="it-IT" b="1" i="1" dirty="0" err="1" smtClean="0">
                <a:solidFill>
                  <a:srgbClr val="660066"/>
                </a:solidFill>
              </a:rPr>
              <a:t>Tractatus</a:t>
            </a:r>
            <a:r>
              <a:rPr lang="it-IT" b="1" i="1" dirty="0" smtClean="0">
                <a:solidFill>
                  <a:srgbClr val="660066"/>
                </a:solidFill>
              </a:rPr>
              <a:t> de </a:t>
            </a:r>
            <a:r>
              <a:rPr lang="it-IT" b="1" i="1" dirty="0" err="1" smtClean="0">
                <a:solidFill>
                  <a:srgbClr val="660066"/>
                </a:solidFill>
              </a:rPr>
              <a:t>legibus</a:t>
            </a:r>
            <a:r>
              <a:rPr lang="it-IT" b="1" i="1" dirty="0" smtClean="0">
                <a:solidFill>
                  <a:srgbClr val="660066"/>
                </a:solidFill>
              </a:rPr>
              <a:t> et </a:t>
            </a:r>
            <a:r>
              <a:rPr lang="it-IT" b="1" i="1" dirty="0" err="1" smtClean="0">
                <a:solidFill>
                  <a:srgbClr val="660066"/>
                </a:solidFill>
              </a:rPr>
              <a:t>consuetudinibus</a:t>
            </a:r>
            <a:r>
              <a:rPr lang="it-IT" b="1" i="1" dirty="0" smtClean="0">
                <a:solidFill>
                  <a:srgbClr val="660066"/>
                </a:solidFill>
              </a:rPr>
              <a:t> regni </a:t>
            </a:r>
            <a:r>
              <a:rPr lang="it-IT" b="1" i="1" dirty="0" err="1" smtClean="0">
                <a:solidFill>
                  <a:srgbClr val="660066"/>
                </a:solidFill>
              </a:rPr>
              <a:t>Anglie</a:t>
            </a:r>
            <a:r>
              <a:rPr lang="it-IT" i="1" dirty="0" smtClean="0"/>
              <a:t>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168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125102"/>
          </a:xfrm>
        </p:spPr>
        <p:txBody>
          <a:bodyPr/>
          <a:lstStyle/>
          <a:p>
            <a:r>
              <a:rPr lang="it-IT" dirty="0" smtClean="0"/>
              <a:t>Re e signore territoriale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2819" y="1697602"/>
            <a:ext cx="8254673" cy="4796033"/>
          </a:xfrm>
        </p:spPr>
        <p:txBody>
          <a:bodyPr>
            <a:noAutofit/>
          </a:bodyPr>
          <a:lstStyle/>
          <a:p>
            <a:r>
              <a:rPr lang="it-IT" sz="2800" dirty="0" smtClean="0"/>
              <a:t>Prima ancora però che nel richiamo alla ‘unità della nazione’ (concetto ancora prematuro), la </a:t>
            </a:r>
            <a:r>
              <a:rPr lang="it-IT" sz="2800" dirty="0"/>
              <a:t>novità e la forza della sua posizione </a:t>
            </a:r>
            <a:r>
              <a:rPr lang="it-IT" sz="2800" dirty="0" smtClean="0"/>
              <a:t>risiede nel </a:t>
            </a:r>
            <a:r>
              <a:rPr lang="it-IT" sz="2800" dirty="0"/>
              <a:t>fatto </a:t>
            </a:r>
            <a:r>
              <a:rPr lang="it-IT" sz="2800" dirty="0" smtClean="0"/>
              <a:t>che, </a:t>
            </a:r>
            <a:r>
              <a:rPr lang="it-IT" sz="2800" dirty="0"/>
              <a:t>dividendo la terra inglese tra i suoi uomini, Guglielmo </a:t>
            </a:r>
            <a:r>
              <a:rPr lang="it-IT" sz="2800" dirty="0" smtClean="0"/>
              <a:t>ha comunque </a:t>
            </a:r>
            <a:r>
              <a:rPr lang="it-IT" sz="2800" dirty="0"/>
              <a:t>mantenuto alla corona una quantità tale di proprietà da poter essere </a:t>
            </a:r>
            <a:r>
              <a:rPr lang="it-IT" sz="2800" i="1" dirty="0">
                <a:solidFill>
                  <a:srgbClr val="800000"/>
                </a:solidFill>
              </a:rPr>
              <a:t>in ciascuna regione il principale signore </a:t>
            </a:r>
            <a:r>
              <a:rPr lang="it-IT" sz="2800" i="1" dirty="0" smtClean="0">
                <a:solidFill>
                  <a:srgbClr val="800000"/>
                </a:solidFill>
              </a:rPr>
              <a:t>fondiario. </a:t>
            </a:r>
            <a:r>
              <a:rPr lang="it-IT" sz="2800" dirty="0" smtClean="0"/>
              <a:t> Questo gli consente di essere </a:t>
            </a:r>
            <a:r>
              <a:rPr lang="it-IT" sz="2800" dirty="0"/>
              <a:t>anche il </a:t>
            </a:r>
            <a:r>
              <a:rPr lang="it-IT" sz="2800" dirty="0" smtClean="0"/>
              <a:t>‘signore territoriale’ delle singole regioni e di poter quindi esercitare la connessa </a:t>
            </a:r>
            <a:r>
              <a:rPr lang="it-IT" sz="2800" dirty="0" smtClean="0">
                <a:solidFill>
                  <a:srgbClr val="008000"/>
                </a:solidFill>
              </a:rPr>
              <a:t>potestà di banno</a:t>
            </a:r>
            <a:r>
              <a:rPr lang="it-IT" sz="2800" dirty="0" smtClean="0"/>
              <a:t>.</a:t>
            </a:r>
            <a:r>
              <a:rPr lang="en-US" sz="2800" dirty="0" smtClean="0"/>
              <a:t>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1454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009660"/>
          </a:xfrm>
        </p:spPr>
        <p:txBody>
          <a:bodyPr/>
          <a:lstStyle/>
          <a:p>
            <a:r>
              <a:rPr lang="it-IT" dirty="0" smtClean="0"/>
              <a:t>La </a:t>
            </a:r>
            <a:r>
              <a:rPr lang="it-IT" i="1" dirty="0" smtClean="0"/>
              <a:t>curia </a:t>
            </a:r>
            <a:r>
              <a:rPr lang="it-IT" i="1" dirty="0" err="1" smtClean="0"/>
              <a:t>regis</a:t>
            </a:r>
            <a:r>
              <a:rPr lang="it-IT" dirty="0" smtClean="0"/>
              <a:t> e lo </a:t>
            </a:r>
            <a:r>
              <a:rPr lang="it-IT" i="1" dirty="0" err="1" smtClean="0"/>
              <a:t>sheriff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2819" y="1428600"/>
            <a:ext cx="8196949" cy="5068068"/>
          </a:xfrm>
        </p:spPr>
        <p:txBody>
          <a:bodyPr/>
          <a:lstStyle/>
          <a:p>
            <a:r>
              <a:rPr lang="it-IT" dirty="0" smtClean="0"/>
              <a:t>La curia del re (</a:t>
            </a:r>
            <a:r>
              <a:rPr lang="it-IT" i="1" dirty="0" err="1" smtClean="0">
                <a:solidFill>
                  <a:srgbClr val="008000"/>
                </a:solidFill>
              </a:rPr>
              <a:t>hausehold</a:t>
            </a:r>
            <a:r>
              <a:rPr lang="it-IT" dirty="0" smtClean="0"/>
              <a:t>) si compone di vari uffici e si sposta con il sovrano.</a:t>
            </a:r>
          </a:p>
          <a:p>
            <a:r>
              <a:rPr lang="it-IT" dirty="0" smtClean="0"/>
              <a:t>Una funzione molto importante è quella dello </a:t>
            </a:r>
            <a:r>
              <a:rPr lang="it-IT" i="1" dirty="0" err="1" smtClean="0">
                <a:solidFill>
                  <a:srgbClr val="008000"/>
                </a:solidFill>
              </a:rPr>
              <a:t>sheriff</a:t>
            </a:r>
            <a:r>
              <a:rPr lang="it-IT" dirty="0" smtClean="0"/>
              <a:t> che è un ufficiale regio incaricato di amministrare i </a:t>
            </a:r>
            <a:r>
              <a:rPr lang="it-IT" dirty="0"/>
              <a:t>beni e </a:t>
            </a:r>
            <a:r>
              <a:rPr lang="it-IT" dirty="0" smtClean="0"/>
              <a:t>i </a:t>
            </a:r>
            <a:r>
              <a:rPr lang="it-IT" dirty="0"/>
              <a:t>diritti del re in ciascuna </a:t>
            </a:r>
            <a:r>
              <a:rPr lang="it-IT" dirty="0" smtClean="0"/>
              <a:t>regione. Funge </a:t>
            </a:r>
            <a:r>
              <a:rPr lang="it-IT" dirty="0"/>
              <a:t>anche da collegamento tra la corona e i sudditi della </a:t>
            </a:r>
            <a:r>
              <a:rPr lang="it-IT" dirty="0" smtClean="0"/>
              <a:t>contea.</a:t>
            </a:r>
          </a:p>
          <a:p>
            <a:r>
              <a:rPr lang="it-IT" dirty="0" smtClean="0"/>
              <a:t>Lo </a:t>
            </a:r>
            <a:r>
              <a:rPr lang="it-IT" i="1" dirty="0" err="1"/>
              <a:t>sheriff</a:t>
            </a:r>
            <a:r>
              <a:rPr lang="it-IT" dirty="0"/>
              <a:t> </a:t>
            </a:r>
            <a:r>
              <a:rPr lang="it-IT" dirty="0" smtClean="0"/>
              <a:t>si impegna a versare </a:t>
            </a:r>
            <a:r>
              <a:rPr lang="it-IT" dirty="0"/>
              <a:t>al re una somma equivalente alla stima di quanto </a:t>
            </a:r>
            <a:r>
              <a:rPr lang="it-IT" dirty="0" smtClean="0"/>
              <a:t>potrà riscuotere sotto forma di tributi </a:t>
            </a:r>
            <a:r>
              <a:rPr lang="it-IT" dirty="0"/>
              <a:t>in base al reddito presunto dei </a:t>
            </a:r>
            <a:r>
              <a:rPr lang="it-IT" i="1" dirty="0" err="1"/>
              <a:t>manors</a:t>
            </a:r>
            <a:r>
              <a:rPr lang="it-IT" dirty="0"/>
              <a:t> della corona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659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9406" y="274637"/>
            <a:ext cx="8153656" cy="865357"/>
          </a:xfrm>
        </p:spPr>
        <p:txBody>
          <a:bodyPr/>
          <a:lstStyle/>
          <a:p>
            <a:r>
              <a:rPr lang="it-IT" sz="4000" dirty="0" smtClean="0"/>
              <a:t>Il giuramento dell’incoronazione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9406" y="1313157"/>
            <a:ext cx="8341262" cy="5151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L’incoronazione – modellata su quella dei sovrani carolingi – attribuiva </a:t>
            </a:r>
            <a:r>
              <a:rPr lang="it-IT" dirty="0" smtClean="0"/>
              <a:t>un fondamento sacrale </a:t>
            </a:r>
            <a:r>
              <a:rPr lang="it-IT" dirty="0"/>
              <a:t>al </a:t>
            </a:r>
            <a:r>
              <a:rPr lang="it-IT" dirty="0" smtClean="0"/>
              <a:t>potere del sovrano</a:t>
            </a:r>
          </a:p>
          <a:p>
            <a:pPr marL="0" indent="0">
              <a:buNone/>
            </a:pPr>
            <a:r>
              <a:rPr lang="it-IT" dirty="0" smtClean="0"/>
              <a:t>Salendo al trono il re pronunciava anche un giuramento col quale si impegnava a </a:t>
            </a:r>
            <a:r>
              <a:rPr lang="it-IT" b="1" dirty="0">
                <a:solidFill>
                  <a:srgbClr val="800000"/>
                </a:solidFill>
              </a:rPr>
              <a:t>proteggere la chiesa</a:t>
            </a:r>
            <a:r>
              <a:rPr lang="it-IT" dirty="0">
                <a:solidFill>
                  <a:srgbClr val="800000"/>
                </a:solidFill>
              </a:rPr>
              <a:t>, </a:t>
            </a:r>
            <a:r>
              <a:rPr lang="it-IT" b="1" dirty="0">
                <a:solidFill>
                  <a:srgbClr val="800000"/>
                </a:solidFill>
              </a:rPr>
              <a:t>difendere il popolo</a:t>
            </a:r>
            <a:r>
              <a:rPr lang="it-IT" dirty="0">
                <a:solidFill>
                  <a:srgbClr val="800000"/>
                </a:solidFill>
              </a:rPr>
              <a:t>, </a:t>
            </a:r>
            <a:r>
              <a:rPr lang="it-IT" b="1" dirty="0">
                <a:solidFill>
                  <a:srgbClr val="800000"/>
                </a:solidFill>
              </a:rPr>
              <a:t>tutelare la giustizia</a:t>
            </a:r>
            <a:r>
              <a:rPr lang="it-IT" dirty="0">
                <a:solidFill>
                  <a:srgbClr val="800000"/>
                </a:solidFill>
              </a:rPr>
              <a:t>, </a:t>
            </a:r>
            <a:r>
              <a:rPr lang="it-IT" b="1" dirty="0">
                <a:solidFill>
                  <a:srgbClr val="800000"/>
                </a:solidFill>
              </a:rPr>
              <a:t>mantenere la </a:t>
            </a:r>
            <a:r>
              <a:rPr lang="it-IT" b="1" dirty="0" smtClean="0">
                <a:solidFill>
                  <a:srgbClr val="800000"/>
                </a:solidFill>
              </a:rPr>
              <a:t>pace</a:t>
            </a:r>
            <a:r>
              <a:rPr lang="it-IT" dirty="0" smtClean="0">
                <a:solidFill>
                  <a:srgbClr val="800000"/>
                </a:solidFill>
              </a:rPr>
              <a:t>.</a:t>
            </a:r>
          </a:p>
          <a:p>
            <a:pPr marL="0" indent="0">
              <a:buNone/>
            </a:pPr>
            <a:r>
              <a:rPr lang="it-IT" dirty="0" smtClean="0"/>
              <a:t>In </a:t>
            </a:r>
            <a:r>
              <a:rPr lang="it-IT" dirty="0"/>
              <a:t>questo modo nasceva anche un </a:t>
            </a:r>
            <a:r>
              <a:rPr lang="it-IT" u="sng" dirty="0"/>
              <a:t>vincolo pattizio </a:t>
            </a:r>
            <a:r>
              <a:rPr lang="it-IT" dirty="0"/>
              <a:t>tra il sovrano e il </a:t>
            </a:r>
            <a:r>
              <a:rPr lang="it-IT" dirty="0" smtClean="0"/>
              <a:t>popolo (i sudditi giuravano a loro volta fedeltà al re)</a:t>
            </a:r>
            <a:r>
              <a:rPr lang="it-IT" dirty="0"/>
              <a:t>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800000"/>
                </a:solidFill>
              </a:rPr>
              <a:t>Complessivamente </a:t>
            </a:r>
            <a:r>
              <a:rPr lang="it-IT" dirty="0">
                <a:solidFill>
                  <a:srgbClr val="800000"/>
                </a:solidFill>
              </a:rPr>
              <a:t>il sovrano si impegnava </a:t>
            </a:r>
            <a:r>
              <a:rPr lang="it-IT" dirty="0" smtClean="0">
                <a:solidFill>
                  <a:srgbClr val="800000"/>
                </a:solidFill>
              </a:rPr>
              <a:t>al </a:t>
            </a:r>
            <a:r>
              <a:rPr lang="it-IT" dirty="0">
                <a:solidFill>
                  <a:srgbClr val="800000"/>
                </a:solidFill>
              </a:rPr>
              <a:t>rispetto degli ordinamenti preesistenti e del diritto vigente</a:t>
            </a:r>
            <a:r>
              <a:rPr lang="it-IT" dirty="0"/>
              <a:t>. Ogni variazione andava condivisa con i membri dei rispettivi ordinamenti coinvolti.</a:t>
            </a:r>
            <a:r>
              <a:rPr lang="en-US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54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9525" y="274638"/>
            <a:ext cx="8485573" cy="836496"/>
          </a:xfrm>
        </p:spPr>
        <p:txBody>
          <a:bodyPr/>
          <a:lstStyle/>
          <a:p>
            <a:r>
              <a:rPr lang="it-IT" dirty="0" smtClean="0"/>
              <a:t>Enrico I d’Inghilterra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0425" y="1269866"/>
            <a:ext cx="7908323" cy="4856298"/>
          </a:xfrm>
        </p:spPr>
        <p:txBody>
          <a:bodyPr>
            <a:normAutofit lnSpcReduction="10000"/>
          </a:bodyPr>
          <a:lstStyle/>
          <a:p>
            <a:r>
              <a:rPr lang="it-IT" sz="2800" dirty="0"/>
              <a:t>Guglielmo </a:t>
            </a:r>
            <a:r>
              <a:rPr lang="it-IT" sz="2800" dirty="0" smtClean="0"/>
              <a:t>lascia al maggiore dei tre figli, Roberto, </a:t>
            </a:r>
            <a:r>
              <a:rPr lang="it-IT" sz="2800" dirty="0"/>
              <a:t>i possedimenti in Francia, </a:t>
            </a:r>
            <a:r>
              <a:rPr lang="it-IT" sz="2800" dirty="0" smtClean="0"/>
              <a:t>al secondogenito, Guglielmo II, </a:t>
            </a:r>
            <a:r>
              <a:rPr lang="it-IT" sz="2800" dirty="0"/>
              <a:t>l’Inghilterra e a</a:t>
            </a:r>
            <a:r>
              <a:rPr lang="it-IT" sz="2800" dirty="0" smtClean="0"/>
              <a:t>l </a:t>
            </a:r>
            <a:r>
              <a:rPr lang="it-IT" sz="2800" dirty="0"/>
              <a:t>terzo, Enrico detto </a:t>
            </a:r>
            <a:r>
              <a:rPr lang="it-IT" sz="2800" i="1" dirty="0" err="1"/>
              <a:t>Beauclerc</a:t>
            </a:r>
            <a:r>
              <a:rPr lang="it-IT" sz="2800" i="1" dirty="0"/>
              <a:t> </a:t>
            </a:r>
            <a:r>
              <a:rPr lang="it-IT" sz="2800" dirty="0" smtClean="0"/>
              <a:t>(il bel </a:t>
            </a:r>
            <a:r>
              <a:rPr lang="it-IT" sz="2800" dirty="0"/>
              <a:t>chierico), </a:t>
            </a:r>
            <a:r>
              <a:rPr lang="it-IT" sz="2800" dirty="0" smtClean="0"/>
              <a:t>solo del </a:t>
            </a:r>
            <a:r>
              <a:rPr lang="it-IT" sz="2800" dirty="0"/>
              <a:t>denaro. </a:t>
            </a:r>
            <a:endParaRPr lang="it-IT" sz="2800" dirty="0" smtClean="0"/>
          </a:p>
          <a:p>
            <a:r>
              <a:rPr lang="it-IT" sz="2800" dirty="0" smtClean="0"/>
              <a:t>Morto </a:t>
            </a:r>
            <a:r>
              <a:rPr lang="it-IT" sz="2800" dirty="0"/>
              <a:t>improvvisamente Guglielmo II nel </a:t>
            </a:r>
            <a:r>
              <a:rPr lang="it-IT" sz="2800" b="1" dirty="0" smtClean="0">
                <a:solidFill>
                  <a:srgbClr val="008000"/>
                </a:solidFill>
              </a:rPr>
              <a:t>1100</a:t>
            </a:r>
            <a:r>
              <a:rPr lang="it-IT" sz="2800" dirty="0" smtClean="0"/>
              <a:t>, </a:t>
            </a:r>
            <a:r>
              <a:rPr lang="it-IT" sz="2800" dirty="0"/>
              <a:t>Enrico subentra sul trono approfittando della lontananza di Roberto partito per la </a:t>
            </a:r>
            <a:r>
              <a:rPr lang="it-IT" sz="2800" dirty="0" smtClean="0"/>
              <a:t>crociata.</a:t>
            </a:r>
          </a:p>
          <a:p>
            <a:r>
              <a:rPr lang="it-IT" sz="2800" dirty="0" smtClean="0"/>
              <a:t>Al ritorno di Roberto, </a:t>
            </a:r>
            <a:r>
              <a:rPr lang="it-IT" sz="2800" dirty="0"/>
              <a:t>l’inevitabile conflitto vede vincitore proprio Enrico che quindi prende anche il ducato di </a:t>
            </a:r>
            <a:r>
              <a:rPr lang="it-IT" sz="2800" dirty="0" smtClean="0"/>
              <a:t>Normandia: è il </a:t>
            </a:r>
            <a:r>
              <a:rPr lang="it-IT" sz="2800" b="1" dirty="0" smtClean="0">
                <a:solidFill>
                  <a:srgbClr val="008000"/>
                </a:solidFill>
              </a:rPr>
              <a:t>1106</a:t>
            </a:r>
            <a:r>
              <a:rPr lang="it-IT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21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038520"/>
          </a:xfrm>
        </p:spPr>
        <p:txBody>
          <a:bodyPr/>
          <a:lstStyle/>
          <a:p>
            <a:r>
              <a:rPr lang="it-IT" dirty="0" smtClean="0"/>
              <a:t>La politica ecclesiastica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5874" y="1428600"/>
            <a:ext cx="8081500" cy="5021744"/>
          </a:xfrm>
        </p:spPr>
        <p:txBody>
          <a:bodyPr>
            <a:normAutofit/>
          </a:bodyPr>
          <a:lstStyle/>
          <a:p>
            <a:r>
              <a:rPr lang="it-IT" dirty="0"/>
              <a:t>Nel suo lungo regno </a:t>
            </a:r>
            <a:r>
              <a:rPr lang="it-IT" dirty="0" smtClean="0"/>
              <a:t>(dal 1100 al 1135) Enrico </a:t>
            </a:r>
            <a:r>
              <a:rPr lang="it-IT" dirty="0"/>
              <a:t>continua per molti aspetti la </a:t>
            </a:r>
            <a:r>
              <a:rPr lang="it-IT" dirty="0" smtClean="0"/>
              <a:t>politica iniziata </a:t>
            </a:r>
            <a:r>
              <a:rPr lang="it-IT" dirty="0"/>
              <a:t>dal padre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Cerca e ottiene la </a:t>
            </a:r>
            <a:r>
              <a:rPr lang="it-IT" dirty="0" smtClean="0">
                <a:solidFill>
                  <a:srgbClr val="3366FF"/>
                </a:solidFill>
              </a:rPr>
              <a:t>collaborazione con la chiesa</a:t>
            </a:r>
            <a:r>
              <a:rPr lang="it-IT" dirty="0" smtClean="0"/>
              <a:t>: con il </a:t>
            </a:r>
            <a:r>
              <a:rPr lang="it-IT" dirty="0"/>
              <a:t>concordato di Londra del </a:t>
            </a:r>
            <a:r>
              <a:rPr lang="it-IT" dirty="0" smtClean="0"/>
              <a:t>1107, adotta </a:t>
            </a:r>
            <a:r>
              <a:rPr lang="it-IT" dirty="0"/>
              <a:t>una soluzione già elaborata per </a:t>
            </a:r>
            <a:r>
              <a:rPr lang="it-IT" dirty="0" smtClean="0"/>
              <a:t>il regno di </a:t>
            </a:r>
            <a:r>
              <a:rPr lang="it-IT" dirty="0"/>
              <a:t>Francia dal grande canonista </a:t>
            </a:r>
            <a:r>
              <a:rPr lang="it-IT" dirty="0">
                <a:solidFill>
                  <a:srgbClr val="008000"/>
                </a:solidFill>
              </a:rPr>
              <a:t>Ivo di Chartres</a:t>
            </a:r>
            <a:r>
              <a:rPr lang="it-IT" dirty="0"/>
              <a:t> e più tardi recepita anche dal concilio di Worms del </a:t>
            </a:r>
            <a:r>
              <a:rPr lang="it-IT" dirty="0" smtClean="0"/>
              <a:t>1122: il </a:t>
            </a:r>
            <a:r>
              <a:rPr lang="it-IT" dirty="0"/>
              <a:t>sovrano rinuncia all’investitura spirituale del vescovo limitandosi alla sola investitura dei poteri temporali in cambio della quale il prelato presta al re il giuramento </a:t>
            </a:r>
            <a:r>
              <a:rPr lang="it-IT" dirty="0" smtClean="0"/>
              <a:t>feudale (</a:t>
            </a:r>
            <a:r>
              <a:rPr lang="it-IT" dirty="0"/>
              <a:t>in </a:t>
            </a:r>
            <a:r>
              <a:rPr lang="it-IT" dirty="0" smtClean="0"/>
              <a:t>Inghilterra, tuttavia, diversamente </a:t>
            </a:r>
            <a:r>
              <a:rPr lang="it-IT" dirty="0"/>
              <a:t>che in Francia, </a:t>
            </a:r>
            <a:r>
              <a:rPr lang="it-IT" dirty="0" smtClean="0"/>
              <a:t>l’elezione </a:t>
            </a:r>
            <a:r>
              <a:rPr lang="it-IT" dirty="0"/>
              <a:t>dei </a:t>
            </a:r>
            <a:r>
              <a:rPr lang="it-IT" dirty="0" smtClean="0"/>
              <a:t>vescovi </a:t>
            </a:r>
            <a:r>
              <a:rPr lang="it-IT" dirty="0"/>
              <a:t>da parte dei chierici avveniva a corte in presenza del sovrano che quindi poteva esercitare una certa influenza)</a:t>
            </a:r>
            <a:r>
              <a:rPr lang="en-US" dirty="0"/>
              <a:t> 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671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Unificare le due ‘nazioni’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4512" y="1471892"/>
            <a:ext cx="8121945" cy="465427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Enrico </a:t>
            </a:r>
            <a:r>
              <a:rPr lang="it-IT" sz="2800" dirty="0"/>
              <a:t>per un verso volle sottolineare una continuità con i predecessori anglosassoni, per altro verso tentò una conciliazione delle tradizioni giuridiche anglosassoni </a:t>
            </a:r>
            <a:r>
              <a:rPr lang="it-IT" sz="2800" dirty="0" smtClean="0"/>
              <a:t>con quelle </a:t>
            </a:r>
            <a:r>
              <a:rPr lang="it-IT" sz="2800" dirty="0"/>
              <a:t>normanne. </a:t>
            </a:r>
            <a:endParaRPr lang="it-IT" sz="2800" dirty="0" smtClean="0"/>
          </a:p>
          <a:p>
            <a:r>
              <a:rPr lang="it-IT" sz="2800" dirty="0"/>
              <a:t>Con l’inserimento di </a:t>
            </a:r>
            <a:r>
              <a:rPr lang="it-IT" sz="2800" i="1" dirty="0" err="1">
                <a:solidFill>
                  <a:srgbClr val="008000"/>
                </a:solidFill>
              </a:rPr>
              <a:t>homines</a:t>
            </a:r>
            <a:r>
              <a:rPr lang="it-IT" sz="2800" i="1" dirty="0">
                <a:solidFill>
                  <a:srgbClr val="008000"/>
                </a:solidFill>
              </a:rPr>
              <a:t> novi</a:t>
            </a:r>
            <a:r>
              <a:rPr lang="it-IT" sz="2800" dirty="0">
                <a:solidFill>
                  <a:srgbClr val="008000"/>
                </a:solidFill>
              </a:rPr>
              <a:t> </a:t>
            </a:r>
            <a:r>
              <a:rPr lang="it-IT" sz="2800" dirty="0" smtClean="0"/>
              <a:t>all’interno </a:t>
            </a:r>
            <a:r>
              <a:rPr lang="it-IT" sz="2800" dirty="0"/>
              <a:t>dell’aristocrazia (scelti questa volta anche tra gli anglosassoni a lui </a:t>
            </a:r>
            <a:r>
              <a:rPr lang="it-IT" sz="2800" dirty="0" smtClean="0"/>
              <a:t>fedeli) impedì </a:t>
            </a:r>
            <a:r>
              <a:rPr lang="it-IT" sz="2800" dirty="0"/>
              <a:t>che i grandi del regno </a:t>
            </a:r>
            <a:r>
              <a:rPr lang="it-IT" sz="2800" dirty="0" smtClean="0"/>
              <a:t>potessero organizzare grandi coalizzazioni </a:t>
            </a:r>
            <a:r>
              <a:rPr lang="it-IT" sz="2800" dirty="0"/>
              <a:t>contro di lui. </a:t>
            </a:r>
          </a:p>
        </p:txBody>
      </p:sp>
    </p:spTree>
    <p:extLst>
      <p:ext uri="{BB962C8B-B14F-4D97-AF65-F5344CB8AC3E}">
        <p14:creationId xmlns:p14="http://schemas.microsoft.com/office/powerpoint/2010/main" val="343623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buona </a:t>
            </a:r>
            <a:r>
              <a:rPr lang="it-IT" dirty="0" smtClean="0"/>
              <a:t>amministrazione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3720" y="1801906"/>
            <a:ext cx="8009342" cy="4324257"/>
          </a:xfrm>
        </p:spPr>
        <p:txBody>
          <a:bodyPr>
            <a:normAutofit/>
          </a:bodyPr>
          <a:lstStyle/>
          <a:p>
            <a:r>
              <a:rPr lang="it-IT" sz="2800" dirty="0" smtClean="0"/>
              <a:t>Enrico si preoccupò di rendere più efficiente e capillare l’amministrazione.</a:t>
            </a:r>
          </a:p>
          <a:p>
            <a:r>
              <a:rPr lang="it-IT" sz="2800" dirty="0" smtClean="0"/>
              <a:t>Creò </a:t>
            </a:r>
            <a:r>
              <a:rPr lang="it-IT" sz="2800" dirty="0"/>
              <a:t>un corpo di esperti di amministrazione legati al territorio </a:t>
            </a:r>
            <a:r>
              <a:rPr lang="it-IT" sz="2800" dirty="0" smtClean="0"/>
              <a:t>e </a:t>
            </a:r>
            <a:r>
              <a:rPr lang="it-IT" sz="2800" dirty="0"/>
              <a:t>diede mano a importanti riforme del diritto e </a:t>
            </a:r>
            <a:r>
              <a:rPr lang="it-IT" sz="2800" dirty="0" smtClean="0"/>
              <a:t>dell’amministrazione.</a:t>
            </a:r>
            <a:r>
              <a:rPr lang="en-US" sz="2800" dirty="0" smtClean="0"/>
              <a:t> </a:t>
            </a:r>
            <a:endParaRPr lang="it-IT" sz="2800" dirty="0" smtClean="0"/>
          </a:p>
          <a:p>
            <a:r>
              <a:rPr lang="it-IT" sz="2800" dirty="0" smtClean="0"/>
              <a:t>Procedette </a:t>
            </a:r>
            <a:r>
              <a:rPr lang="it-IT" sz="2800" dirty="0"/>
              <a:t>a un riordino degli </a:t>
            </a:r>
            <a:r>
              <a:rPr lang="it-IT" sz="2800" dirty="0" smtClean="0"/>
              <a:t>uffici e aumentò di molto il ricorso alla scrittura (</a:t>
            </a:r>
            <a:r>
              <a:rPr lang="it-IT" sz="2800" dirty="0"/>
              <a:t>la cancelleria di Enrico rilasciava circa 4.500 documenti </a:t>
            </a:r>
            <a:r>
              <a:rPr lang="it-IT" sz="2800" dirty="0" smtClean="0"/>
              <a:t>all’anno</a:t>
            </a:r>
            <a:r>
              <a:rPr lang="en-US" sz="2800" dirty="0" smtClean="0"/>
              <a:t>)</a:t>
            </a: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595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zione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Tradizione.thmx</Template>
  <TotalTime>1945</TotalTime>
  <Words>2072</Words>
  <Application>Microsoft Macintosh PowerPoint</Application>
  <PresentationFormat>Presentazione su schermo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Tradizione</vt:lpstr>
      <vt:lpstr>I Normanni (II parte)</vt:lpstr>
      <vt:lpstr>La pluralità degli ordinamenti</vt:lpstr>
      <vt:lpstr>Re e signore territoriale</vt:lpstr>
      <vt:lpstr>La curia regis e lo sheriff</vt:lpstr>
      <vt:lpstr>Il giuramento dell’incoronazione</vt:lpstr>
      <vt:lpstr>Enrico I d’Inghilterra</vt:lpstr>
      <vt:lpstr>La politica ecclesiastica</vt:lpstr>
      <vt:lpstr>Unificare le due ‘nazioni’</vt:lpstr>
      <vt:lpstr>La buona amministrazione</vt:lpstr>
      <vt:lpstr>Le finanze</vt:lpstr>
      <vt:lpstr>La legislazione</vt:lpstr>
      <vt:lpstr>La giustizia regia</vt:lpstr>
      <vt:lpstr>I writs</vt:lpstr>
      <vt:lpstr>Stefano di Blois (1135-1154)</vt:lpstr>
      <vt:lpstr>Sfavore per il diritto romano</vt:lpstr>
      <vt:lpstr>Enrico II (1154-1189)</vt:lpstr>
      <vt:lpstr>Lo scontro con la chiesa</vt:lpstr>
      <vt:lpstr>L’amministrazione della giustizia</vt:lpstr>
      <vt:lpstr>Gli inizi della Common law</vt:lpstr>
      <vt:lpstr>I primi cinque casi</vt:lpstr>
      <vt:lpstr>Il sovrano e il diritto inglese</vt:lpstr>
    </vt:vector>
  </TitlesOfParts>
  <Company>ange180194SW1401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Normanni</dc:title>
  <dc:creator>Luca Loschiavo</dc:creator>
  <cp:lastModifiedBy>Luca Loschiavo</cp:lastModifiedBy>
  <cp:revision>79</cp:revision>
  <dcterms:created xsi:type="dcterms:W3CDTF">2018-11-26T10:37:07Z</dcterms:created>
  <dcterms:modified xsi:type="dcterms:W3CDTF">2021-05-17T06:12:53Z</dcterms:modified>
</cp:coreProperties>
</file>