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41"/>
  </p:notesMasterIdLst>
  <p:sldIdLst>
    <p:sldId id="256" r:id="rId2"/>
    <p:sldId id="258" r:id="rId3"/>
    <p:sldId id="257" r:id="rId4"/>
    <p:sldId id="264" r:id="rId5"/>
    <p:sldId id="265" r:id="rId6"/>
    <p:sldId id="267" r:id="rId7"/>
    <p:sldId id="266" r:id="rId8"/>
    <p:sldId id="269" r:id="rId9"/>
    <p:sldId id="270" r:id="rId10"/>
    <p:sldId id="276" r:id="rId11"/>
    <p:sldId id="280" r:id="rId12"/>
    <p:sldId id="282" r:id="rId13"/>
    <p:sldId id="286" r:id="rId14"/>
    <p:sldId id="289" r:id="rId15"/>
    <p:sldId id="290" r:id="rId16"/>
    <p:sldId id="292" r:id="rId17"/>
    <p:sldId id="302" r:id="rId18"/>
    <p:sldId id="305" r:id="rId19"/>
    <p:sldId id="308" r:id="rId20"/>
    <p:sldId id="309" r:id="rId21"/>
    <p:sldId id="307" r:id="rId22"/>
    <p:sldId id="310" r:id="rId23"/>
    <p:sldId id="311" r:id="rId24"/>
    <p:sldId id="316" r:id="rId25"/>
    <p:sldId id="317" r:id="rId26"/>
    <p:sldId id="318" r:id="rId27"/>
    <p:sldId id="319" r:id="rId28"/>
    <p:sldId id="320" r:id="rId29"/>
    <p:sldId id="328" r:id="rId30"/>
    <p:sldId id="332" r:id="rId31"/>
    <p:sldId id="333" r:id="rId32"/>
    <p:sldId id="335" r:id="rId33"/>
    <p:sldId id="340" r:id="rId34"/>
    <p:sldId id="341" r:id="rId35"/>
    <p:sldId id="344" r:id="rId36"/>
    <p:sldId id="342" r:id="rId37"/>
    <p:sldId id="345" r:id="rId38"/>
    <p:sldId id="343" r:id="rId39"/>
    <p:sldId id="360"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B847E1-171E-483D-B7E0-1E1AE8952C5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28FADD3-BA52-451A-9EC2-4EB7EFBC6DD1}">
      <dgm:prSet/>
      <dgm:spPr/>
      <dgm:t>
        <a:bodyPr/>
        <a:lstStyle/>
        <a:p>
          <a:r>
            <a:rPr lang="it-IT" dirty="0"/>
            <a:t>L'ampiezza dell'attività di comunicazione svolta da un'organizzazione e tale che è stata definita </a:t>
          </a:r>
          <a:r>
            <a:rPr lang="it-IT" b="1" i="1" dirty="0"/>
            <a:t>mix comunicativo </a:t>
          </a:r>
          <a:r>
            <a:rPr lang="it-IT" dirty="0"/>
            <a:t>(</a:t>
          </a:r>
          <a:r>
            <a:rPr lang="it-IT" dirty="0" err="1"/>
            <a:t>promotional</a:t>
          </a:r>
          <a:r>
            <a:rPr lang="it-IT" dirty="0"/>
            <a:t> mix), che costituisce un grande sottoinsieme del mix di marketing. Le decisioni prese riguardo alle campagne su Facebook e Twitter, alla sponsorizzazione, alla pubblicità radiofonica e così via fanno tutte parte del mix comunicativo. L'ultima variabile si riferisce all'attività di distribuzione, cioè ai processi attraverso cui i beni e i servizi vengono distribuiti e consegnati ai clienti. Quest'ultima "p" implica decisioni relative ai canali da utilizzare, per esempio privilegiare la vendita online rispetto ai negozi al dettaglio, nonché i processi attraverso i quali le merci vengono trasferite fisicamente dalle fabbriche ai negozi. </a:t>
          </a:r>
          <a:endParaRPr lang="en-US" dirty="0"/>
        </a:p>
      </dgm:t>
    </dgm:pt>
    <dgm:pt modelId="{EC431A46-C7D4-4D44-927C-003BF31BE0C9}" type="parTrans" cxnId="{55E646E0-BEC7-4D9C-A531-E03A96B245C2}">
      <dgm:prSet/>
      <dgm:spPr/>
      <dgm:t>
        <a:bodyPr/>
        <a:lstStyle/>
        <a:p>
          <a:endParaRPr lang="en-US"/>
        </a:p>
      </dgm:t>
    </dgm:pt>
    <dgm:pt modelId="{95E84041-F931-4DFF-88C9-6DF482957A2A}" type="sibTrans" cxnId="{55E646E0-BEC7-4D9C-A531-E03A96B245C2}">
      <dgm:prSet/>
      <dgm:spPr/>
      <dgm:t>
        <a:bodyPr/>
        <a:lstStyle/>
        <a:p>
          <a:endParaRPr lang="en-US"/>
        </a:p>
      </dgm:t>
    </dgm:pt>
    <dgm:pt modelId="{C2F038FB-F6B4-4816-A968-41E3C35045DC}">
      <dgm:prSet/>
      <dgm:spPr/>
      <dgm:t>
        <a:bodyPr/>
        <a:lstStyle/>
        <a:p>
          <a:r>
            <a:rPr lang="it-IT"/>
            <a:t>Infine, sono state identificate diverse altre "P" che possono essere considerate parte del mix di marketing. Queste "p" includono le persone (</a:t>
          </a:r>
          <a:r>
            <a:rPr lang="it-IT" i="1"/>
            <a:t>People</a:t>
          </a:r>
          <a:r>
            <a:rPr lang="it-IT"/>
            <a:t>), il processo (</a:t>
          </a:r>
          <a:r>
            <a:rPr lang="it-IT" i="1"/>
            <a:t>Process</a:t>
          </a:r>
          <a:r>
            <a:rPr lang="it-IT"/>
            <a:t>) e l'ambiente fisico (</a:t>
          </a:r>
          <a:r>
            <a:rPr lang="it-IT" i="1"/>
            <a:t>Physical environment</a:t>
          </a:r>
          <a:r>
            <a:rPr lang="it-IT"/>
            <a:t>), e sono particolarmente rilevanti nel caso del settore dei servizi. Esse rappresentano le responsabilità quotidiane del personale addetto al marketing in un'azienda e sono ciò che compone la ricca varietà delle carriere offerte in ambito marketing.</a:t>
          </a:r>
          <a:endParaRPr lang="en-US"/>
        </a:p>
      </dgm:t>
    </dgm:pt>
    <dgm:pt modelId="{0CF96213-FB23-4543-ACFC-CE55B6B539D8}" type="parTrans" cxnId="{1026BF9E-F199-4B8C-9D5A-BC62CD570751}">
      <dgm:prSet/>
      <dgm:spPr/>
      <dgm:t>
        <a:bodyPr/>
        <a:lstStyle/>
        <a:p>
          <a:endParaRPr lang="en-US"/>
        </a:p>
      </dgm:t>
    </dgm:pt>
    <dgm:pt modelId="{7B39E053-257D-44FB-9832-C149627321EC}" type="sibTrans" cxnId="{1026BF9E-F199-4B8C-9D5A-BC62CD570751}">
      <dgm:prSet/>
      <dgm:spPr/>
      <dgm:t>
        <a:bodyPr/>
        <a:lstStyle/>
        <a:p>
          <a:endParaRPr lang="en-US"/>
        </a:p>
      </dgm:t>
    </dgm:pt>
    <dgm:pt modelId="{9FC82600-5D9B-46C9-AD6A-A21ACA162885}" type="pres">
      <dgm:prSet presAssocID="{00B847E1-171E-483D-B7E0-1E1AE8952C50}" presName="root" presStyleCnt="0">
        <dgm:presLayoutVars>
          <dgm:dir/>
          <dgm:resizeHandles val="exact"/>
        </dgm:presLayoutVars>
      </dgm:prSet>
      <dgm:spPr/>
    </dgm:pt>
    <dgm:pt modelId="{DAD56C35-BC0E-44C7-B5A0-1EB64F01EB42}" type="pres">
      <dgm:prSet presAssocID="{628FADD3-BA52-451A-9EC2-4EB7EFBC6DD1}" presName="compNode" presStyleCnt="0"/>
      <dgm:spPr/>
    </dgm:pt>
    <dgm:pt modelId="{303D8A91-20EB-45A5-8242-59AB9659C04A}" type="pres">
      <dgm:prSet presAssocID="{628FADD3-BA52-451A-9EC2-4EB7EFBC6DD1}" presName="bgRect" presStyleLbl="bgShp" presStyleIdx="0" presStyleCnt="2"/>
      <dgm:spPr/>
    </dgm:pt>
    <dgm:pt modelId="{DFF6EB31-3AAA-404B-B87C-281CE606C7ED}" type="pres">
      <dgm:prSet presAssocID="{628FADD3-BA52-451A-9EC2-4EB7EFBC6DD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ottotitoli"/>
        </a:ext>
      </dgm:extLst>
    </dgm:pt>
    <dgm:pt modelId="{F96D1594-9DD3-420E-B27C-51C0540726DF}" type="pres">
      <dgm:prSet presAssocID="{628FADD3-BA52-451A-9EC2-4EB7EFBC6DD1}" presName="spaceRect" presStyleCnt="0"/>
      <dgm:spPr/>
    </dgm:pt>
    <dgm:pt modelId="{DE05DD80-F41A-4B0A-AFEE-D8DCF282A480}" type="pres">
      <dgm:prSet presAssocID="{628FADD3-BA52-451A-9EC2-4EB7EFBC6DD1}" presName="parTx" presStyleLbl="revTx" presStyleIdx="0" presStyleCnt="2">
        <dgm:presLayoutVars>
          <dgm:chMax val="0"/>
          <dgm:chPref val="0"/>
        </dgm:presLayoutVars>
      </dgm:prSet>
      <dgm:spPr/>
    </dgm:pt>
    <dgm:pt modelId="{5132FA88-05AC-4874-8292-20238C8AD27D}" type="pres">
      <dgm:prSet presAssocID="{95E84041-F931-4DFF-88C9-6DF482957A2A}" presName="sibTrans" presStyleCnt="0"/>
      <dgm:spPr/>
    </dgm:pt>
    <dgm:pt modelId="{E8A76FC1-FA96-429F-A068-A5986A434CF0}" type="pres">
      <dgm:prSet presAssocID="{C2F038FB-F6B4-4816-A968-41E3C35045DC}" presName="compNode" presStyleCnt="0"/>
      <dgm:spPr/>
    </dgm:pt>
    <dgm:pt modelId="{E3C7FDC1-7294-48F9-A17E-A4CE9993A745}" type="pres">
      <dgm:prSet presAssocID="{C2F038FB-F6B4-4816-A968-41E3C35045DC}" presName="bgRect" presStyleLbl="bgShp" presStyleIdx="1" presStyleCnt="2"/>
      <dgm:spPr/>
    </dgm:pt>
    <dgm:pt modelId="{82319008-3E91-418E-9500-11D75DFFB06C}" type="pres">
      <dgm:prSet presAssocID="{C2F038FB-F6B4-4816-A968-41E3C35045D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udience"/>
        </a:ext>
      </dgm:extLst>
    </dgm:pt>
    <dgm:pt modelId="{8E7AECFF-9A47-4240-8C00-5491EA05055B}" type="pres">
      <dgm:prSet presAssocID="{C2F038FB-F6B4-4816-A968-41E3C35045DC}" presName="spaceRect" presStyleCnt="0"/>
      <dgm:spPr/>
    </dgm:pt>
    <dgm:pt modelId="{14BE7E0B-791C-4207-B457-2CC81E31071F}" type="pres">
      <dgm:prSet presAssocID="{C2F038FB-F6B4-4816-A968-41E3C35045DC}" presName="parTx" presStyleLbl="revTx" presStyleIdx="1" presStyleCnt="2">
        <dgm:presLayoutVars>
          <dgm:chMax val="0"/>
          <dgm:chPref val="0"/>
        </dgm:presLayoutVars>
      </dgm:prSet>
      <dgm:spPr/>
    </dgm:pt>
  </dgm:ptLst>
  <dgm:cxnLst>
    <dgm:cxn modelId="{1CC03F77-7AFC-4295-84F5-47E2DE2A646F}" type="presOf" srcId="{C2F038FB-F6B4-4816-A968-41E3C35045DC}" destId="{14BE7E0B-791C-4207-B457-2CC81E31071F}" srcOrd="0" destOrd="0" presId="urn:microsoft.com/office/officeart/2018/2/layout/IconVerticalSolidList"/>
    <dgm:cxn modelId="{8BB5CC9C-2D28-4574-8B6D-1D856F27967B}" type="presOf" srcId="{628FADD3-BA52-451A-9EC2-4EB7EFBC6DD1}" destId="{DE05DD80-F41A-4B0A-AFEE-D8DCF282A480}" srcOrd="0" destOrd="0" presId="urn:microsoft.com/office/officeart/2018/2/layout/IconVerticalSolidList"/>
    <dgm:cxn modelId="{1026BF9E-F199-4B8C-9D5A-BC62CD570751}" srcId="{00B847E1-171E-483D-B7E0-1E1AE8952C50}" destId="{C2F038FB-F6B4-4816-A968-41E3C35045DC}" srcOrd="1" destOrd="0" parTransId="{0CF96213-FB23-4543-ACFC-CE55B6B539D8}" sibTransId="{7B39E053-257D-44FB-9832-C149627321EC}"/>
    <dgm:cxn modelId="{0DD333AB-0B18-445A-8CB6-BEE73D4E384D}" type="presOf" srcId="{00B847E1-171E-483D-B7E0-1E1AE8952C50}" destId="{9FC82600-5D9B-46C9-AD6A-A21ACA162885}" srcOrd="0" destOrd="0" presId="urn:microsoft.com/office/officeart/2018/2/layout/IconVerticalSolidList"/>
    <dgm:cxn modelId="{55E646E0-BEC7-4D9C-A531-E03A96B245C2}" srcId="{00B847E1-171E-483D-B7E0-1E1AE8952C50}" destId="{628FADD3-BA52-451A-9EC2-4EB7EFBC6DD1}" srcOrd="0" destOrd="0" parTransId="{EC431A46-C7D4-4D44-927C-003BF31BE0C9}" sibTransId="{95E84041-F931-4DFF-88C9-6DF482957A2A}"/>
    <dgm:cxn modelId="{93BD5D0C-1AF8-4D38-BCE2-BAB76028C21B}" type="presParOf" srcId="{9FC82600-5D9B-46C9-AD6A-A21ACA162885}" destId="{DAD56C35-BC0E-44C7-B5A0-1EB64F01EB42}" srcOrd="0" destOrd="0" presId="urn:microsoft.com/office/officeart/2018/2/layout/IconVerticalSolidList"/>
    <dgm:cxn modelId="{DA6839FA-BE50-4496-A6AB-F68EA079511C}" type="presParOf" srcId="{DAD56C35-BC0E-44C7-B5A0-1EB64F01EB42}" destId="{303D8A91-20EB-45A5-8242-59AB9659C04A}" srcOrd="0" destOrd="0" presId="urn:microsoft.com/office/officeart/2018/2/layout/IconVerticalSolidList"/>
    <dgm:cxn modelId="{C6C2151E-8110-478E-A85B-8F6BE6A390FA}" type="presParOf" srcId="{DAD56C35-BC0E-44C7-B5A0-1EB64F01EB42}" destId="{DFF6EB31-3AAA-404B-B87C-281CE606C7ED}" srcOrd="1" destOrd="0" presId="urn:microsoft.com/office/officeart/2018/2/layout/IconVerticalSolidList"/>
    <dgm:cxn modelId="{1498B246-4BE6-4D9A-9849-9EFE02DC6839}" type="presParOf" srcId="{DAD56C35-BC0E-44C7-B5A0-1EB64F01EB42}" destId="{F96D1594-9DD3-420E-B27C-51C0540726DF}" srcOrd="2" destOrd="0" presId="urn:microsoft.com/office/officeart/2018/2/layout/IconVerticalSolidList"/>
    <dgm:cxn modelId="{996BB3FE-F645-456E-8138-F540031B95E0}" type="presParOf" srcId="{DAD56C35-BC0E-44C7-B5A0-1EB64F01EB42}" destId="{DE05DD80-F41A-4B0A-AFEE-D8DCF282A480}" srcOrd="3" destOrd="0" presId="urn:microsoft.com/office/officeart/2018/2/layout/IconVerticalSolidList"/>
    <dgm:cxn modelId="{5D8E0B48-0B50-439A-BB21-3E4AAD359B71}" type="presParOf" srcId="{9FC82600-5D9B-46C9-AD6A-A21ACA162885}" destId="{5132FA88-05AC-4874-8292-20238C8AD27D}" srcOrd="1" destOrd="0" presId="urn:microsoft.com/office/officeart/2018/2/layout/IconVerticalSolidList"/>
    <dgm:cxn modelId="{C2E3019C-5093-4545-BB37-1E63B47C9A9E}" type="presParOf" srcId="{9FC82600-5D9B-46C9-AD6A-A21ACA162885}" destId="{E8A76FC1-FA96-429F-A068-A5986A434CF0}" srcOrd="2" destOrd="0" presId="urn:microsoft.com/office/officeart/2018/2/layout/IconVerticalSolidList"/>
    <dgm:cxn modelId="{3E348E47-2602-471C-9B64-BE8A9DA0E696}" type="presParOf" srcId="{E8A76FC1-FA96-429F-A068-A5986A434CF0}" destId="{E3C7FDC1-7294-48F9-A17E-A4CE9993A745}" srcOrd="0" destOrd="0" presId="urn:microsoft.com/office/officeart/2018/2/layout/IconVerticalSolidList"/>
    <dgm:cxn modelId="{619E4499-6A93-4F77-8BC0-22C915F7E4E7}" type="presParOf" srcId="{E8A76FC1-FA96-429F-A068-A5986A434CF0}" destId="{82319008-3E91-418E-9500-11D75DFFB06C}" srcOrd="1" destOrd="0" presId="urn:microsoft.com/office/officeart/2018/2/layout/IconVerticalSolidList"/>
    <dgm:cxn modelId="{EECBFA30-543D-43A1-9BD6-B977E0B5C527}" type="presParOf" srcId="{E8A76FC1-FA96-429F-A068-A5986A434CF0}" destId="{8E7AECFF-9A47-4240-8C00-5491EA05055B}" srcOrd="2" destOrd="0" presId="urn:microsoft.com/office/officeart/2018/2/layout/IconVerticalSolidList"/>
    <dgm:cxn modelId="{A56C2EEE-6A1D-4606-8AD9-7E53C85C907F}" type="presParOf" srcId="{E8A76FC1-FA96-429F-A068-A5986A434CF0}" destId="{14BE7E0B-791C-4207-B457-2CC81E31071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188BFD-D556-4396-A4EE-AD445C641E13}"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C7DDEAA7-15AF-4B3B-B5C1-E132A7B57DD9}">
      <dgm:prSet/>
      <dgm:spPr/>
      <dgm:t>
        <a:bodyPr/>
        <a:lstStyle/>
        <a:p>
          <a:r>
            <a:rPr lang="en-US" b="1" i="1" u="sng"/>
            <a:t>Il marketing basato sul valore è quello il cui </a:t>
          </a:r>
          <a:r>
            <a:rPr lang="it-IT" b="1" i="1" u="sng"/>
            <a:t>scopo è di contribuire alla massimizzazione del valore per gli azionisti </a:t>
          </a:r>
          <a:r>
            <a:rPr lang="en-US" b="1" i="1" u="sng"/>
            <a:t>(Doyle)</a:t>
          </a:r>
          <a:endParaRPr lang="en-US"/>
        </a:p>
      </dgm:t>
    </dgm:pt>
    <dgm:pt modelId="{974D3D3F-D078-4EFC-A734-268EB2700E73}" type="parTrans" cxnId="{13644DF1-B27F-468E-9219-C7F2051082E8}">
      <dgm:prSet/>
      <dgm:spPr/>
      <dgm:t>
        <a:bodyPr/>
        <a:lstStyle/>
        <a:p>
          <a:endParaRPr lang="en-US"/>
        </a:p>
      </dgm:t>
    </dgm:pt>
    <dgm:pt modelId="{4538FE68-A16E-4C6C-A784-7FE075260503}" type="sibTrans" cxnId="{13644DF1-B27F-468E-9219-C7F2051082E8}">
      <dgm:prSet/>
      <dgm:spPr/>
      <dgm:t>
        <a:bodyPr/>
        <a:lstStyle/>
        <a:p>
          <a:endParaRPr lang="en-US"/>
        </a:p>
      </dgm:t>
    </dgm:pt>
    <dgm:pt modelId="{B8AB4495-EBAB-44FD-9B5D-310EAE802693}">
      <dgm:prSet/>
      <dgm:spPr/>
      <dgm:t>
        <a:bodyPr/>
        <a:lstStyle/>
        <a:p>
          <a:r>
            <a:rPr lang="it-IT" b="1" i="1" u="sng"/>
            <a:t>La catena di produttivit</a:t>
          </a:r>
          <a:r>
            <a:rPr lang="en-US" b="1" i="1" u="sng"/>
            <a:t>à </a:t>
          </a:r>
          <a:r>
            <a:rPr lang="it-IT" b="1" i="1" u="sng"/>
            <a:t>del marketing dimostra come gli investimenti di marketing si trasformino in risultati per l</a:t>
          </a:r>
          <a:r>
            <a:rPr lang="en-US" b="1" i="1" u="sng"/>
            <a:t>’</a:t>
          </a:r>
          <a:r>
            <a:rPr lang="it-IT" b="1" i="1" u="sng"/>
            <a:t>azienda</a:t>
          </a:r>
          <a:r>
            <a:rPr lang="fr-FR" b="1" i="1" u="sng"/>
            <a:t> </a:t>
          </a:r>
          <a:r>
            <a:rPr lang="en-US" b="1" i="1" u="sng"/>
            <a:t>(Rust et al.)</a:t>
          </a:r>
          <a:endParaRPr lang="en-US"/>
        </a:p>
      </dgm:t>
    </dgm:pt>
    <dgm:pt modelId="{90E6A01E-5C19-42B7-BF7E-7B4B3D482282}" type="parTrans" cxnId="{EBC9AF66-B97C-49C4-B85E-17EECF8750F4}">
      <dgm:prSet/>
      <dgm:spPr/>
      <dgm:t>
        <a:bodyPr/>
        <a:lstStyle/>
        <a:p>
          <a:endParaRPr lang="en-US"/>
        </a:p>
      </dgm:t>
    </dgm:pt>
    <dgm:pt modelId="{B62383F8-7856-4920-B718-F60456B36F08}" type="sibTrans" cxnId="{EBC9AF66-B97C-49C4-B85E-17EECF8750F4}">
      <dgm:prSet/>
      <dgm:spPr/>
      <dgm:t>
        <a:bodyPr/>
        <a:lstStyle/>
        <a:p>
          <a:endParaRPr lang="en-US"/>
        </a:p>
      </dgm:t>
    </dgm:pt>
    <dgm:pt modelId="{F8275E55-1544-4EFB-8301-78D91BF3D9BA}" type="pres">
      <dgm:prSet presAssocID="{AC188BFD-D556-4396-A4EE-AD445C641E13}" presName="root" presStyleCnt="0">
        <dgm:presLayoutVars>
          <dgm:dir/>
          <dgm:resizeHandles val="exact"/>
        </dgm:presLayoutVars>
      </dgm:prSet>
      <dgm:spPr/>
    </dgm:pt>
    <dgm:pt modelId="{1838E6E9-C539-4799-9986-2B19FBBF6CB4}" type="pres">
      <dgm:prSet presAssocID="{C7DDEAA7-15AF-4B3B-B5C1-E132A7B57DD9}" presName="compNode" presStyleCnt="0"/>
      <dgm:spPr/>
    </dgm:pt>
    <dgm:pt modelId="{380FB456-CC72-44DB-BED5-2B281C578E72}" type="pres">
      <dgm:prSet presAssocID="{C7DDEAA7-15AF-4B3B-B5C1-E132A7B57DD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CA96471E-C37B-4B8F-A8A4-005BC896923B}" type="pres">
      <dgm:prSet presAssocID="{C7DDEAA7-15AF-4B3B-B5C1-E132A7B57DD9}" presName="spaceRect" presStyleCnt="0"/>
      <dgm:spPr/>
    </dgm:pt>
    <dgm:pt modelId="{B2AFEEA3-94AE-4924-9C10-7E307B7E4FC7}" type="pres">
      <dgm:prSet presAssocID="{C7DDEAA7-15AF-4B3B-B5C1-E132A7B57DD9}" presName="textRect" presStyleLbl="revTx" presStyleIdx="0" presStyleCnt="2">
        <dgm:presLayoutVars>
          <dgm:chMax val="1"/>
          <dgm:chPref val="1"/>
        </dgm:presLayoutVars>
      </dgm:prSet>
      <dgm:spPr/>
    </dgm:pt>
    <dgm:pt modelId="{75364C91-9C00-4C9E-9850-C08ED86C6193}" type="pres">
      <dgm:prSet presAssocID="{4538FE68-A16E-4C6C-A784-7FE075260503}" presName="sibTrans" presStyleCnt="0"/>
      <dgm:spPr/>
    </dgm:pt>
    <dgm:pt modelId="{968548FE-8494-46D9-819E-4DC18FC00198}" type="pres">
      <dgm:prSet presAssocID="{B8AB4495-EBAB-44FD-9B5D-310EAE802693}" presName="compNode" presStyleCnt="0"/>
      <dgm:spPr/>
    </dgm:pt>
    <dgm:pt modelId="{DAB54A39-3DBD-4AC2-92C7-48EDF09DA143}" type="pres">
      <dgm:prSet presAssocID="{B8AB4495-EBAB-44FD-9B5D-310EAE80269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mion"/>
        </a:ext>
      </dgm:extLst>
    </dgm:pt>
    <dgm:pt modelId="{D3230D5C-9212-479C-8B47-E3DCD09D6D93}" type="pres">
      <dgm:prSet presAssocID="{B8AB4495-EBAB-44FD-9B5D-310EAE802693}" presName="spaceRect" presStyleCnt="0"/>
      <dgm:spPr/>
    </dgm:pt>
    <dgm:pt modelId="{2DFEB5DD-3C17-40DB-AAC7-3639980D9A0B}" type="pres">
      <dgm:prSet presAssocID="{B8AB4495-EBAB-44FD-9B5D-310EAE802693}" presName="textRect" presStyleLbl="revTx" presStyleIdx="1" presStyleCnt="2">
        <dgm:presLayoutVars>
          <dgm:chMax val="1"/>
          <dgm:chPref val="1"/>
        </dgm:presLayoutVars>
      </dgm:prSet>
      <dgm:spPr/>
    </dgm:pt>
  </dgm:ptLst>
  <dgm:cxnLst>
    <dgm:cxn modelId="{46BF7702-7B11-42DB-AF38-73A52ACAD2FD}" type="presOf" srcId="{C7DDEAA7-15AF-4B3B-B5C1-E132A7B57DD9}" destId="{B2AFEEA3-94AE-4924-9C10-7E307B7E4FC7}" srcOrd="0" destOrd="0" presId="urn:microsoft.com/office/officeart/2018/2/layout/IconLabelList"/>
    <dgm:cxn modelId="{DC28A537-6777-47B0-A866-DC79D55A9CC2}" type="presOf" srcId="{B8AB4495-EBAB-44FD-9B5D-310EAE802693}" destId="{2DFEB5DD-3C17-40DB-AAC7-3639980D9A0B}" srcOrd="0" destOrd="0" presId="urn:microsoft.com/office/officeart/2018/2/layout/IconLabelList"/>
    <dgm:cxn modelId="{EBC9AF66-B97C-49C4-B85E-17EECF8750F4}" srcId="{AC188BFD-D556-4396-A4EE-AD445C641E13}" destId="{B8AB4495-EBAB-44FD-9B5D-310EAE802693}" srcOrd="1" destOrd="0" parTransId="{90E6A01E-5C19-42B7-BF7E-7B4B3D482282}" sibTransId="{B62383F8-7856-4920-B718-F60456B36F08}"/>
    <dgm:cxn modelId="{025F8379-EBE3-41E4-A7CB-F47A9DF25C42}" type="presOf" srcId="{AC188BFD-D556-4396-A4EE-AD445C641E13}" destId="{F8275E55-1544-4EFB-8301-78D91BF3D9BA}" srcOrd="0" destOrd="0" presId="urn:microsoft.com/office/officeart/2018/2/layout/IconLabelList"/>
    <dgm:cxn modelId="{13644DF1-B27F-468E-9219-C7F2051082E8}" srcId="{AC188BFD-D556-4396-A4EE-AD445C641E13}" destId="{C7DDEAA7-15AF-4B3B-B5C1-E132A7B57DD9}" srcOrd="0" destOrd="0" parTransId="{974D3D3F-D078-4EFC-A734-268EB2700E73}" sibTransId="{4538FE68-A16E-4C6C-A784-7FE075260503}"/>
    <dgm:cxn modelId="{5208BF6A-F58E-4B4C-8164-D0BAAB8F4363}" type="presParOf" srcId="{F8275E55-1544-4EFB-8301-78D91BF3D9BA}" destId="{1838E6E9-C539-4799-9986-2B19FBBF6CB4}" srcOrd="0" destOrd="0" presId="urn:microsoft.com/office/officeart/2018/2/layout/IconLabelList"/>
    <dgm:cxn modelId="{7FED61D7-F06E-4881-B53E-6EEFFA6B0FE7}" type="presParOf" srcId="{1838E6E9-C539-4799-9986-2B19FBBF6CB4}" destId="{380FB456-CC72-44DB-BED5-2B281C578E72}" srcOrd="0" destOrd="0" presId="urn:microsoft.com/office/officeart/2018/2/layout/IconLabelList"/>
    <dgm:cxn modelId="{AA6F2430-34BA-4599-BDD7-821365333E6A}" type="presParOf" srcId="{1838E6E9-C539-4799-9986-2B19FBBF6CB4}" destId="{CA96471E-C37B-4B8F-A8A4-005BC896923B}" srcOrd="1" destOrd="0" presId="urn:microsoft.com/office/officeart/2018/2/layout/IconLabelList"/>
    <dgm:cxn modelId="{6B745520-5BD2-46F5-8880-0EC2E60B7993}" type="presParOf" srcId="{1838E6E9-C539-4799-9986-2B19FBBF6CB4}" destId="{B2AFEEA3-94AE-4924-9C10-7E307B7E4FC7}" srcOrd="2" destOrd="0" presId="urn:microsoft.com/office/officeart/2018/2/layout/IconLabelList"/>
    <dgm:cxn modelId="{B3042E35-DCD3-4B1C-9CBE-CF4BD916756A}" type="presParOf" srcId="{F8275E55-1544-4EFB-8301-78D91BF3D9BA}" destId="{75364C91-9C00-4C9E-9850-C08ED86C6193}" srcOrd="1" destOrd="0" presId="urn:microsoft.com/office/officeart/2018/2/layout/IconLabelList"/>
    <dgm:cxn modelId="{077966B3-6705-4610-9320-67F98240E2CC}" type="presParOf" srcId="{F8275E55-1544-4EFB-8301-78D91BF3D9BA}" destId="{968548FE-8494-46D9-819E-4DC18FC00198}" srcOrd="2" destOrd="0" presId="urn:microsoft.com/office/officeart/2018/2/layout/IconLabelList"/>
    <dgm:cxn modelId="{333AE9B8-45E3-4553-8480-7B0DF6214294}" type="presParOf" srcId="{968548FE-8494-46D9-819E-4DC18FC00198}" destId="{DAB54A39-3DBD-4AC2-92C7-48EDF09DA143}" srcOrd="0" destOrd="0" presId="urn:microsoft.com/office/officeart/2018/2/layout/IconLabelList"/>
    <dgm:cxn modelId="{E78542CA-6AC2-49B4-B658-31E3113CDFC7}" type="presParOf" srcId="{968548FE-8494-46D9-819E-4DC18FC00198}" destId="{D3230D5C-9212-479C-8B47-E3DCD09D6D93}" srcOrd="1" destOrd="0" presId="urn:microsoft.com/office/officeart/2018/2/layout/IconLabelList"/>
    <dgm:cxn modelId="{C5582E63-A532-4318-B49F-26AA3C1A2AF2}" type="presParOf" srcId="{968548FE-8494-46D9-819E-4DC18FC00198}" destId="{2DFEB5DD-3C17-40DB-AAC7-3639980D9A0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D8A91-20EB-45A5-8242-59AB9659C04A}">
      <dsp:nvSpPr>
        <dsp:cNvPr id="0" name=""/>
        <dsp:cNvSpPr/>
      </dsp:nvSpPr>
      <dsp:spPr>
        <a:xfrm>
          <a:off x="0" y="578165"/>
          <a:ext cx="10916529" cy="17344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6EB31-3AAA-404B-B87C-281CE606C7ED}">
      <dsp:nvSpPr>
        <dsp:cNvPr id="0" name=""/>
        <dsp:cNvSpPr/>
      </dsp:nvSpPr>
      <dsp:spPr>
        <a:xfrm>
          <a:off x="524685" y="968427"/>
          <a:ext cx="953973" cy="9539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05DD80-F41A-4B0A-AFEE-D8DCF282A480}">
      <dsp:nvSpPr>
        <dsp:cNvPr id="0" name=""/>
        <dsp:cNvSpPr/>
      </dsp:nvSpPr>
      <dsp:spPr>
        <a:xfrm>
          <a:off x="2003344" y="578165"/>
          <a:ext cx="8913184" cy="1734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568" tIns="183568" rIns="183568" bIns="183568" numCol="1" spcCol="1270" anchor="ctr" anchorCtr="0">
          <a:noAutofit/>
        </a:bodyPr>
        <a:lstStyle/>
        <a:p>
          <a:pPr marL="0" lvl="0" indent="0" algn="l" defTabSz="622300">
            <a:lnSpc>
              <a:spcPct val="90000"/>
            </a:lnSpc>
            <a:spcBef>
              <a:spcPct val="0"/>
            </a:spcBef>
            <a:spcAft>
              <a:spcPct val="35000"/>
            </a:spcAft>
            <a:buNone/>
          </a:pPr>
          <a:r>
            <a:rPr lang="it-IT" sz="1400" kern="1200" dirty="0"/>
            <a:t>L'ampiezza dell'attività di comunicazione svolta da un'organizzazione e tale che è stata definita </a:t>
          </a:r>
          <a:r>
            <a:rPr lang="it-IT" sz="1400" b="1" i="1" kern="1200" dirty="0"/>
            <a:t>mix comunicativo </a:t>
          </a:r>
          <a:r>
            <a:rPr lang="it-IT" sz="1400" kern="1200" dirty="0"/>
            <a:t>(</a:t>
          </a:r>
          <a:r>
            <a:rPr lang="it-IT" sz="1400" kern="1200" dirty="0" err="1"/>
            <a:t>promotional</a:t>
          </a:r>
          <a:r>
            <a:rPr lang="it-IT" sz="1400" kern="1200" dirty="0"/>
            <a:t> mix), che costituisce un grande sottoinsieme del mix di marketing. Le decisioni prese riguardo alle campagne su Facebook e Twitter, alla sponsorizzazione, alla pubblicità radiofonica e così via fanno tutte parte del mix comunicativo. L'ultima variabile si riferisce all'attività di distribuzione, cioè ai processi attraverso cui i beni e i servizi vengono distribuiti e consegnati ai clienti. Quest'ultima "p" implica decisioni relative ai canali da utilizzare, per esempio privilegiare la vendita online rispetto ai negozi al dettaglio, nonché i processi attraverso i quali le merci vengono trasferite fisicamente dalle fabbriche ai negozi. </a:t>
          </a:r>
          <a:endParaRPr lang="en-US" sz="1400" kern="1200" dirty="0"/>
        </a:p>
      </dsp:txBody>
      <dsp:txXfrm>
        <a:off x="2003344" y="578165"/>
        <a:ext cx="8913184" cy="1734497"/>
      </dsp:txXfrm>
    </dsp:sp>
    <dsp:sp modelId="{E3C7FDC1-7294-48F9-A17E-A4CE9993A745}">
      <dsp:nvSpPr>
        <dsp:cNvPr id="0" name=""/>
        <dsp:cNvSpPr/>
      </dsp:nvSpPr>
      <dsp:spPr>
        <a:xfrm>
          <a:off x="0" y="2687690"/>
          <a:ext cx="10916529" cy="17344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319008-3E91-418E-9500-11D75DFFB06C}">
      <dsp:nvSpPr>
        <dsp:cNvPr id="0" name=""/>
        <dsp:cNvSpPr/>
      </dsp:nvSpPr>
      <dsp:spPr>
        <a:xfrm>
          <a:off x="524685" y="3077952"/>
          <a:ext cx="953973" cy="9539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BE7E0B-791C-4207-B457-2CC81E31071F}">
      <dsp:nvSpPr>
        <dsp:cNvPr id="0" name=""/>
        <dsp:cNvSpPr/>
      </dsp:nvSpPr>
      <dsp:spPr>
        <a:xfrm>
          <a:off x="2003344" y="2687690"/>
          <a:ext cx="8913184" cy="1734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568" tIns="183568" rIns="183568" bIns="183568" numCol="1" spcCol="1270" anchor="ctr" anchorCtr="0">
          <a:noAutofit/>
        </a:bodyPr>
        <a:lstStyle/>
        <a:p>
          <a:pPr marL="0" lvl="0" indent="0" algn="l" defTabSz="622300">
            <a:lnSpc>
              <a:spcPct val="90000"/>
            </a:lnSpc>
            <a:spcBef>
              <a:spcPct val="0"/>
            </a:spcBef>
            <a:spcAft>
              <a:spcPct val="35000"/>
            </a:spcAft>
            <a:buNone/>
          </a:pPr>
          <a:r>
            <a:rPr lang="it-IT" sz="1400" kern="1200"/>
            <a:t>Infine, sono state identificate diverse altre "P" che possono essere considerate parte del mix di marketing. Queste "p" includono le persone (</a:t>
          </a:r>
          <a:r>
            <a:rPr lang="it-IT" sz="1400" i="1" kern="1200"/>
            <a:t>People</a:t>
          </a:r>
          <a:r>
            <a:rPr lang="it-IT" sz="1400" kern="1200"/>
            <a:t>), il processo (</a:t>
          </a:r>
          <a:r>
            <a:rPr lang="it-IT" sz="1400" i="1" kern="1200"/>
            <a:t>Process</a:t>
          </a:r>
          <a:r>
            <a:rPr lang="it-IT" sz="1400" kern="1200"/>
            <a:t>) e l'ambiente fisico (</a:t>
          </a:r>
          <a:r>
            <a:rPr lang="it-IT" sz="1400" i="1" kern="1200"/>
            <a:t>Physical environment</a:t>
          </a:r>
          <a:r>
            <a:rPr lang="it-IT" sz="1400" kern="1200"/>
            <a:t>), e sono particolarmente rilevanti nel caso del settore dei servizi. Esse rappresentano le responsabilità quotidiane del personale addetto al marketing in un'azienda e sono ciò che compone la ricca varietà delle carriere offerte in ambito marketing.</a:t>
          </a:r>
          <a:endParaRPr lang="en-US" sz="1400" kern="1200"/>
        </a:p>
      </dsp:txBody>
      <dsp:txXfrm>
        <a:off x="2003344" y="2687690"/>
        <a:ext cx="8913184" cy="1734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FB456-CC72-44DB-BED5-2B281C578E72}">
      <dsp:nvSpPr>
        <dsp:cNvPr id="0" name=""/>
        <dsp:cNvSpPr/>
      </dsp:nvSpPr>
      <dsp:spPr>
        <a:xfrm>
          <a:off x="3198826" y="62699"/>
          <a:ext cx="1695937" cy="1695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AFEEA3-94AE-4924-9C10-7E307B7E4FC7}">
      <dsp:nvSpPr>
        <dsp:cNvPr id="0" name=""/>
        <dsp:cNvSpPr/>
      </dsp:nvSpPr>
      <dsp:spPr>
        <a:xfrm>
          <a:off x="2162420" y="2185151"/>
          <a:ext cx="37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i="1" u="sng" kern="1200"/>
            <a:t>Il marketing basato sul valore è quello il cui </a:t>
          </a:r>
          <a:r>
            <a:rPr lang="it-IT" sz="1400" b="1" i="1" u="sng" kern="1200"/>
            <a:t>scopo è di contribuire alla massimizzazione del valore per gli azionisti </a:t>
          </a:r>
          <a:r>
            <a:rPr lang="en-US" sz="1400" b="1" i="1" u="sng" kern="1200"/>
            <a:t>(Doyle)</a:t>
          </a:r>
          <a:endParaRPr lang="en-US" sz="1400" kern="1200"/>
        </a:p>
      </dsp:txBody>
      <dsp:txXfrm>
        <a:off x="2162420" y="2185151"/>
        <a:ext cx="3768750" cy="720000"/>
      </dsp:txXfrm>
    </dsp:sp>
    <dsp:sp modelId="{DAB54A39-3DBD-4AC2-92C7-48EDF09DA143}">
      <dsp:nvSpPr>
        <dsp:cNvPr id="0" name=""/>
        <dsp:cNvSpPr/>
      </dsp:nvSpPr>
      <dsp:spPr>
        <a:xfrm>
          <a:off x="3198826" y="3847339"/>
          <a:ext cx="1695937" cy="1695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FEB5DD-3C17-40DB-AAC7-3639980D9A0B}">
      <dsp:nvSpPr>
        <dsp:cNvPr id="0" name=""/>
        <dsp:cNvSpPr/>
      </dsp:nvSpPr>
      <dsp:spPr>
        <a:xfrm>
          <a:off x="2162420" y="5969791"/>
          <a:ext cx="37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it-IT" sz="1400" b="1" i="1" u="sng" kern="1200"/>
            <a:t>La catena di produttivit</a:t>
          </a:r>
          <a:r>
            <a:rPr lang="en-US" sz="1400" b="1" i="1" u="sng" kern="1200"/>
            <a:t>à </a:t>
          </a:r>
          <a:r>
            <a:rPr lang="it-IT" sz="1400" b="1" i="1" u="sng" kern="1200"/>
            <a:t>del marketing dimostra come gli investimenti di marketing si trasformino in risultati per l</a:t>
          </a:r>
          <a:r>
            <a:rPr lang="en-US" sz="1400" b="1" i="1" u="sng" kern="1200"/>
            <a:t>’</a:t>
          </a:r>
          <a:r>
            <a:rPr lang="it-IT" sz="1400" b="1" i="1" u="sng" kern="1200"/>
            <a:t>azienda</a:t>
          </a:r>
          <a:r>
            <a:rPr lang="fr-FR" sz="1400" b="1" i="1" u="sng" kern="1200"/>
            <a:t> </a:t>
          </a:r>
          <a:r>
            <a:rPr lang="en-US" sz="1400" b="1" i="1" u="sng" kern="1200"/>
            <a:t>(Rust et al.)</a:t>
          </a:r>
          <a:endParaRPr lang="en-US" sz="1400" kern="1200"/>
        </a:p>
      </dsp:txBody>
      <dsp:txXfrm>
        <a:off x="2162420" y="5969791"/>
        <a:ext cx="37687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4547F4-E5BE-4D61-861B-3DA92BD4C57F}" type="datetimeFigureOut">
              <a:rPr lang="it-IT" smtClean="0"/>
              <a:t>12/02/2025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6D4E3-2B85-4A09-B539-0C3F43B450A8}" type="slidenum">
              <a:rPr lang="it-IT" smtClean="0"/>
              <a:t>‹N›</a:t>
            </a:fld>
            <a:endParaRPr lang="it-IT"/>
          </a:p>
        </p:txBody>
      </p:sp>
    </p:spTree>
    <p:extLst>
      <p:ext uri="{BB962C8B-B14F-4D97-AF65-F5344CB8AC3E}">
        <p14:creationId xmlns:p14="http://schemas.microsoft.com/office/powerpoint/2010/main" val="249450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12/02/2025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322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12/02/2025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2616263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12/02/2025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29812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12/02/2025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412531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51A84E2-7657-49D2-AE80-4159801CBC30}" type="datetimeFigureOut">
              <a:rPr lang="it-IT" smtClean="0"/>
              <a:t>12/02/2025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05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51A84E2-7657-49D2-AE80-4159801CBC30}" type="datetimeFigureOut">
              <a:rPr lang="it-IT" smtClean="0"/>
              <a:t>12/02/2025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97437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5"/>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51A84E2-7657-49D2-AE80-4159801CBC30}" type="datetimeFigureOut">
              <a:rPr lang="it-IT" smtClean="0"/>
              <a:t>12/02/2025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230826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D51A84E2-7657-49D2-AE80-4159801CBC30}" type="datetimeFigureOut">
              <a:rPr lang="it-IT" smtClean="0"/>
              <a:t>12/02/2025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3995253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51A84E2-7657-49D2-AE80-4159801CBC30}" type="datetimeFigureOut">
              <a:rPr lang="it-IT" smtClean="0"/>
              <a:t>12/02/2025</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3383618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51A84E2-7657-49D2-AE80-4159801CBC30}" type="datetimeFigureOut">
              <a:rPr lang="it-IT" smtClean="0"/>
              <a:t>12/02/2025</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913F0F2-9D11-4767-B1F5-8103AB84410E}" type="slidenum">
              <a:rPr lang="it-IT" smtClean="0"/>
              <a:t>‹N›</a:t>
            </a:fld>
            <a:endParaRPr lang="it-IT"/>
          </a:p>
        </p:txBody>
      </p:sp>
    </p:spTree>
    <p:extLst>
      <p:ext uri="{BB962C8B-B14F-4D97-AF65-F5344CB8AC3E}">
        <p14:creationId xmlns:p14="http://schemas.microsoft.com/office/powerpoint/2010/main" val="378981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51A84E2-7657-49D2-AE80-4159801CBC30}" type="datetimeFigureOut">
              <a:rPr lang="it-IT" smtClean="0"/>
              <a:t>12/02/2025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108992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51A84E2-7657-49D2-AE80-4159801CBC30}" type="datetimeFigureOut">
              <a:rPr lang="it-IT" smtClean="0"/>
              <a:t>12/02/2025</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913F0F2-9D11-4767-B1F5-8103AB84410E}"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97246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EFCAA5CE-A4AF-3E24-3459-D348C18AC3C7}"/>
              </a:ext>
            </a:extLst>
          </p:cNvPr>
          <p:cNvSpPr txBox="1">
            <a:spLocks noGrp="1"/>
          </p:cNvSpPr>
          <p:nvPr>
            <p:ph type="ctrTitle"/>
          </p:nvPr>
        </p:nvSpPr>
        <p:spPr>
          <a:xfrm>
            <a:off x="1231692" y="269343"/>
            <a:ext cx="10058400" cy="3566160"/>
          </a:xfrm>
          <a:prstGeom prst="rect">
            <a:avLst/>
          </a:prstGeom>
          <a:noFill/>
        </p:spPr>
        <p:txBody>
          <a:bodyPr wrap="square" rtlCol="0">
            <a:spAutoFit/>
          </a:bodyPr>
          <a:lstStyle/>
          <a:p>
            <a:pPr algn="l"/>
            <a:r>
              <a:rPr lang="it-IT" sz="4800" b="1" i="0" u="none" strike="noStrike" baseline="0" dirty="0">
                <a:solidFill>
                  <a:srgbClr val="FF0000"/>
                </a:solidFill>
                <a:latin typeface="ProximaNova-Bold" panose="02000506030000020004" pitchFamily="50" charset="0"/>
              </a:rPr>
              <a:t>Capitolo 1 </a:t>
            </a:r>
          </a:p>
          <a:p>
            <a:pPr algn="l"/>
            <a:endParaRPr lang="it-IT" sz="4000" b="1" i="0" u="none" strike="noStrike" baseline="0" dirty="0">
              <a:solidFill>
                <a:srgbClr val="FF0000"/>
              </a:solidFill>
              <a:latin typeface="ProximaNova-Bold" panose="02000506030000020004" pitchFamily="50" charset="0"/>
            </a:endParaRPr>
          </a:p>
          <a:p>
            <a:pPr algn="l"/>
            <a:r>
              <a:rPr lang="it-IT" sz="4000" b="1" dirty="0">
                <a:solidFill>
                  <a:srgbClr val="FF0000"/>
                </a:solidFill>
                <a:latin typeface="ProximaNova-Bold" panose="02000506030000020004" pitchFamily="50" charset="0"/>
              </a:rPr>
              <a:t>La natura del marketing</a:t>
            </a:r>
            <a:endParaRPr lang="it-IT" sz="4000" dirty="0">
              <a:solidFill>
                <a:srgbClr val="FF0000"/>
              </a:solidFill>
            </a:endParaRPr>
          </a:p>
        </p:txBody>
      </p:sp>
      <p:pic>
        <p:nvPicPr>
          <p:cNvPr id="5" name="Immagine 4">
            <a:extLst>
              <a:ext uri="{FF2B5EF4-FFF2-40B4-BE49-F238E27FC236}">
                <a16:creationId xmlns:a16="http://schemas.microsoft.com/office/drawing/2014/main" id="{3C78D28A-5627-E95B-16A4-AAF49AC5B6F6}"/>
              </a:ext>
            </a:extLst>
          </p:cNvPr>
          <p:cNvPicPr>
            <a:picLocks noChangeAspect="1"/>
          </p:cNvPicPr>
          <p:nvPr/>
        </p:nvPicPr>
        <p:blipFill>
          <a:blip r:embed="rId2"/>
          <a:stretch>
            <a:fillRect/>
          </a:stretch>
        </p:blipFill>
        <p:spPr>
          <a:xfrm>
            <a:off x="10717966" y="0"/>
            <a:ext cx="1473261" cy="2052423"/>
          </a:xfrm>
          <a:prstGeom prst="rect">
            <a:avLst/>
          </a:prstGeom>
        </p:spPr>
      </p:pic>
    </p:spTree>
    <p:extLst>
      <p:ext uri="{BB962C8B-B14F-4D97-AF65-F5344CB8AC3E}">
        <p14:creationId xmlns:p14="http://schemas.microsoft.com/office/powerpoint/2010/main" val="409703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D200DBC-D7C8-B876-E19E-273D31D31173}"/>
              </a:ext>
            </a:extLst>
          </p:cNvPr>
          <p:cNvSpPr>
            <a:spLocks noGrp="1"/>
          </p:cNvSpPr>
          <p:nvPr>
            <p:ph idx="4294967295"/>
          </p:nvPr>
        </p:nvSpPr>
        <p:spPr>
          <a:xfrm>
            <a:off x="1066800" y="1417637"/>
            <a:ext cx="10058400" cy="4022725"/>
          </a:xfrm>
        </p:spPr>
        <p:txBody>
          <a:bodyPr/>
          <a:lstStyle/>
          <a:p>
            <a:pPr algn="ctr"/>
            <a:r>
              <a:rPr lang="it-IT" b="1" dirty="0"/>
              <a:t>Tutte le aziende stanno ormai diventando esperte di sistemi di gestione delle relazioni con i clienti </a:t>
            </a:r>
            <a:r>
              <a:rPr lang="it-IT" b="1" dirty="0">
                <a:solidFill>
                  <a:schemeClr val="accent1"/>
                </a:solidFill>
              </a:rPr>
              <a:t>(</a:t>
            </a:r>
            <a:r>
              <a:rPr lang="it-IT" b="1" dirty="0" err="1">
                <a:solidFill>
                  <a:schemeClr val="accent1"/>
                </a:solidFill>
              </a:rPr>
              <a:t>CustomerRelationship</a:t>
            </a:r>
            <a:r>
              <a:rPr lang="it-IT" b="1" dirty="0">
                <a:solidFill>
                  <a:schemeClr val="accent1"/>
                </a:solidFill>
              </a:rPr>
              <a:t> </a:t>
            </a:r>
            <a:r>
              <a:rPr lang="it-IT" b="1" dirty="0" err="1">
                <a:solidFill>
                  <a:schemeClr val="accent1"/>
                </a:solidFill>
              </a:rPr>
              <a:t>Management,CRM</a:t>
            </a:r>
            <a:r>
              <a:rPr lang="it-IT" b="1" dirty="0">
                <a:solidFill>
                  <a:schemeClr val="accent1"/>
                </a:solidFill>
              </a:rPr>
              <a:t>), </a:t>
            </a:r>
            <a:r>
              <a:rPr lang="it-IT" b="1" dirty="0"/>
              <a:t>per conoscere meglio i propri clienti e per interagire con loro su base regolare.</a:t>
            </a:r>
            <a:r>
              <a:rPr lang="it-IT" dirty="0"/>
              <a:t> </a:t>
            </a:r>
          </a:p>
          <a:p>
            <a:pPr algn="ctr"/>
            <a:r>
              <a:rPr lang="it-IT" dirty="0"/>
              <a:t>Anche marchi di beni di consumo in costante evoluzione come Innocent e </a:t>
            </a:r>
            <a:r>
              <a:rPr lang="it-IT" dirty="0" err="1"/>
              <a:t>Walkers</a:t>
            </a:r>
            <a:r>
              <a:rPr lang="it-IT" dirty="0"/>
              <a:t> hanno cercato di costruire relazioni più forti con i propri clienti principali, organizzando, per esempio, eventi cui possono partecipare i clienti più fedeli e profittevoli (sagre Innocent o "Do </a:t>
            </a:r>
            <a:r>
              <a:rPr lang="it-IT" dirty="0" err="1"/>
              <a:t>Us</a:t>
            </a:r>
            <a:r>
              <a:rPr lang="it-IT" dirty="0"/>
              <a:t> a </a:t>
            </a:r>
            <a:r>
              <a:rPr lang="it-IT" dirty="0" err="1"/>
              <a:t>Flavour</a:t>
            </a:r>
            <a:r>
              <a:rPr lang="it-IT" dirty="0"/>
              <a:t>" di </a:t>
            </a:r>
            <a:r>
              <a:rPr lang="it-IT" dirty="0" err="1"/>
              <a:t>Walkers</a:t>
            </a:r>
            <a:r>
              <a:rPr lang="it-IT" dirty="0"/>
              <a:t>). In tal modo, l'azienda beneficia non solo della fidelizzazione dei clienti ma anche della creazione di nuovi prodotti che provengono da idee sviluppate sul terreno. In altre parole, il valore è considerato sempre di più non come qualcosa che è creato dalle aziende per i clienti, ma come qualcosa che è co-creato dalle aziende e dai clienti. </a:t>
            </a:r>
          </a:p>
        </p:txBody>
      </p:sp>
    </p:spTree>
    <p:extLst>
      <p:ext uri="{BB962C8B-B14F-4D97-AF65-F5344CB8AC3E}">
        <p14:creationId xmlns:p14="http://schemas.microsoft.com/office/powerpoint/2010/main" val="3496071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B60720-A787-84DA-BD20-9B5941662595}"/>
              </a:ext>
            </a:extLst>
          </p:cNvPr>
          <p:cNvSpPr>
            <a:spLocks noGrp="1"/>
          </p:cNvSpPr>
          <p:nvPr>
            <p:ph type="title"/>
          </p:nvPr>
        </p:nvSpPr>
        <p:spPr>
          <a:xfrm>
            <a:off x="1097280" y="286603"/>
            <a:ext cx="10058400" cy="1450757"/>
          </a:xfrm>
        </p:spPr>
        <p:txBody>
          <a:bodyPr>
            <a:normAutofit/>
          </a:bodyPr>
          <a:lstStyle/>
          <a:p>
            <a:pPr algn="ctr"/>
            <a:r>
              <a:rPr lang="en-GB" altLang="en-US" b="1" i="1" dirty="0"/>
              <a:t>Lo </a:t>
            </a:r>
            <a:r>
              <a:rPr lang="en-GB" altLang="en-US" b="1" i="1" dirty="0" err="1"/>
              <a:t>sviluppo</a:t>
            </a:r>
            <a:r>
              <a:rPr lang="en-GB" altLang="en-US" b="1" i="1" dirty="0"/>
              <a:t> del marketing</a:t>
            </a:r>
            <a:endParaRPr lang="it-IT" dirty="0"/>
          </a:p>
        </p:txBody>
      </p:sp>
      <p:sp>
        <p:nvSpPr>
          <p:cNvPr id="3" name="Segnaposto contenuto 2">
            <a:extLst>
              <a:ext uri="{FF2B5EF4-FFF2-40B4-BE49-F238E27FC236}">
                <a16:creationId xmlns:a16="http://schemas.microsoft.com/office/drawing/2014/main" id="{45925264-6EAF-FBD3-8696-00B71F8184E5}"/>
              </a:ext>
            </a:extLst>
          </p:cNvPr>
          <p:cNvSpPr>
            <a:spLocks noGrp="1"/>
          </p:cNvSpPr>
          <p:nvPr>
            <p:ph idx="1"/>
          </p:nvPr>
        </p:nvSpPr>
        <p:spPr>
          <a:xfrm>
            <a:off x="1072342" y="2150534"/>
            <a:ext cx="6454987" cy="4023360"/>
          </a:xfrm>
        </p:spPr>
        <p:txBody>
          <a:bodyPr>
            <a:normAutofit/>
          </a:bodyPr>
          <a:lstStyle/>
          <a:p>
            <a:pPr algn="ctr"/>
            <a:r>
              <a:rPr lang="it-IT" dirty="0"/>
              <a:t>Le origini del marketing moderno possono essere ricondotte alla </a:t>
            </a:r>
            <a:r>
              <a:rPr lang="it-IT" i="1" dirty="0"/>
              <a:t>rivoluzione industriale. </a:t>
            </a:r>
            <a:r>
              <a:rPr lang="it-IT" dirty="0"/>
              <a:t>Mentre diversi uomini d'affari cercavano di sfruttare le opportunità offerte dai nuovi mercati, iniziarono a svilupparsi alcune tra le funzioni del marketing, come la pubblicità e i canali di distribuzione. In tempi più recenti, ci si è interessati alla filosofia del marketing in quanto strumento per fare business e all'impatto del marketing sugli stakeholder e sulla società in generale. Nonostante questa lunga tradizione, non c'è garanzia che tutte le imprese adottino un </a:t>
            </a:r>
          </a:p>
          <a:p>
            <a:pPr algn="ctr"/>
            <a:r>
              <a:rPr lang="it-IT" i="1" dirty="0">
                <a:solidFill>
                  <a:schemeClr val="accent1"/>
                </a:solidFill>
              </a:rPr>
              <a:t>orientamento al marketing</a:t>
            </a:r>
            <a:r>
              <a:rPr lang="it-IT" dirty="0">
                <a:solidFill>
                  <a:schemeClr val="accent1"/>
                </a:solidFill>
              </a:rPr>
              <a:t>. </a:t>
            </a:r>
          </a:p>
          <a:p>
            <a:endParaRPr lang="it-IT" dirty="0"/>
          </a:p>
        </p:txBody>
      </p:sp>
      <p:pic>
        <p:nvPicPr>
          <p:cNvPr id="8194" name="Picture 2" descr="Immagine che contiene testo, schermata, persona, mano&#10;&#10;Descrizione generata automaticamente">
            <a:extLst>
              <a:ext uri="{FF2B5EF4-FFF2-40B4-BE49-F238E27FC236}">
                <a16:creationId xmlns:a16="http://schemas.microsoft.com/office/drawing/2014/main" id="{35805886-8527-5B37-20A0-C68CB5122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781" r="1895" b="-2"/>
          <a:stretch/>
        </p:blipFill>
        <p:spPr bwMode="auto">
          <a:xfrm>
            <a:off x="8020571" y="2150534"/>
            <a:ext cx="3135109" cy="347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123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1A25626-6753-B49D-5A57-7501FE84D47B}"/>
              </a:ext>
            </a:extLst>
          </p:cNvPr>
          <p:cNvPicPr>
            <a:picLocks noChangeAspect="1"/>
          </p:cNvPicPr>
          <p:nvPr/>
        </p:nvPicPr>
        <p:blipFill>
          <a:blip r:embed="rId2"/>
          <a:stretch>
            <a:fillRect/>
          </a:stretch>
        </p:blipFill>
        <p:spPr>
          <a:xfrm>
            <a:off x="1297717" y="1114382"/>
            <a:ext cx="9369679" cy="4407562"/>
          </a:xfrm>
          <a:prstGeom prst="rect">
            <a:avLst/>
          </a:prstGeom>
        </p:spPr>
      </p:pic>
    </p:spTree>
    <p:extLst>
      <p:ext uri="{BB962C8B-B14F-4D97-AF65-F5344CB8AC3E}">
        <p14:creationId xmlns:p14="http://schemas.microsoft.com/office/powerpoint/2010/main" val="1080689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733B3BF-CD2D-9E66-320B-74AEEE36BEB6}"/>
              </a:ext>
            </a:extLst>
          </p:cNvPr>
          <p:cNvSpPr>
            <a:spLocks noGrp="1"/>
          </p:cNvSpPr>
          <p:nvPr>
            <p:ph idx="4294967295"/>
          </p:nvPr>
        </p:nvSpPr>
        <p:spPr>
          <a:xfrm>
            <a:off x="1066800" y="680720"/>
            <a:ext cx="10058400" cy="5107451"/>
          </a:xfrm>
        </p:spPr>
        <p:txBody>
          <a:bodyPr/>
          <a:lstStyle/>
          <a:p>
            <a:pPr algn="ctr"/>
            <a:r>
              <a:rPr lang="it-IT" dirty="0"/>
              <a:t>Gli studiosi prestano grande attenzione anche ai nuovi orientamenti di business emersi negli ultimi anni, in particolare al concetto di </a:t>
            </a:r>
            <a:r>
              <a:rPr lang="it-IT" sz="3000" b="1" i="1" dirty="0">
                <a:solidFill>
                  <a:schemeClr val="accent1"/>
                </a:solidFill>
                <a:effectLst>
                  <a:outerShdw blurRad="38100" dist="38100" dir="2700000" algn="tl">
                    <a:srgbClr val="000000">
                      <a:alpha val="43137"/>
                    </a:srgbClr>
                  </a:outerShdw>
                </a:effectLst>
              </a:rPr>
              <a:t>marketing sociale</a:t>
            </a:r>
            <a:r>
              <a:rPr lang="it-IT" dirty="0"/>
              <a:t>, chiamato anche marketing sostenibile. </a:t>
            </a:r>
          </a:p>
          <a:p>
            <a:pPr algn="ctr"/>
            <a:endParaRPr lang="it-IT" dirty="0"/>
          </a:p>
          <a:p>
            <a:pPr algn="ctr"/>
            <a:r>
              <a:rPr lang="it-IT" dirty="0"/>
              <a:t>Quindi, una delle maggiori preoccupazioni delle imprese e della società risiede nella consapevolezza che le risorse del pianeta sono limitate e che le varie attività economiche ne consumano una quantità significativa.</a:t>
            </a:r>
          </a:p>
          <a:p>
            <a:pPr algn="ctr"/>
            <a:endParaRPr lang="it-IT" dirty="0"/>
          </a:p>
          <a:p>
            <a:pPr algn="ctr"/>
            <a:r>
              <a:rPr lang="it-IT" dirty="0"/>
              <a:t> Il concetto di marketing sociale sostiene che la strategia di marketing dovrebbe fornire valore ai clienti in un modo sostenibile. In altre parole, le aziende dovrebbero al tempo stesso mantenere e migliorare il benessere della società e del consumatore. Ciò significa che oltre a soddisfare le esigenze dei clienti, le imprese dovrebbero anche impegnarsi in attività "sociali", partecipando alla riduzione dell'inquinamento o sviluppando programmi di responsabilità sociale. </a:t>
            </a:r>
          </a:p>
        </p:txBody>
      </p:sp>
    </p:spTree>
    <p:extLst>
      <p:ext uri="{BB962C8B-B14F-4D97-AF65-F5344CB8AC3E}">
        <p14:creationId xmlns:p14="http://schemas.microsoft.com/office/powerpoint/2010/main" val="635261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78601F-5212-7C5D-38EF-992C08D2A730}"/>
              </a:ext>
            </a:extLst>
          </p:cNvPr>
          <p:cNvPicPr>
            <a:picLocks noGrp="1" noChangeAspect="1"/>
          </p:cNvPicPr>
          <p:nvPr>
            <p:ph idx="4294967295"/>
          </p:nvPr>
        </p:nvPicPr>
        <p:blipFill>
          <a:blip r:embed="rId2"/>
          <a:stretch>
            <a:fillRect/>
          </a:stretch>
        </p:blipFill>
        <p:spPr>
          <a:xfrm>
            <a:off x="1554309" y="1039614"/>
            <a:ext cx="9083382" cy="4778772"/>
          </a:xfrm>
          <a:prstGeom prst="rect">
            <a:avLst/>
          </a:prstGeom>
        </p:spPr>
      </p:pic>
    </p:spTree>
    <p:extLst>
      <p:ext uri="{BB962C8B-B14F-4D97-AF65-F5344CB8AC3E}">
        <p14:creationId xmlns:p14="http://schemas.microsoft.com/office/powerpoint/2010/main" val="1811889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C2CB962-E52B-0A82-DB1D-75F8199E7664}"/>
              </a:ext>
            </a:extLst>
          </p:cNvPr>
          <p:cNvSpPr>
            <a:spLocks noGrp="1"/>
          </p:cNvSpPr>
          <p:nvPr>
            <p:ph idx="1"/>
          </p:nvPr>
        </p:nvSpPr>
        <p:spPr>
          <a:xfrm>
            <a:off x="1097280" y="2184831"/>
            <a:ext cx="10058400" cy="3552089"/>
          </a:xfrm>
        </p:spPr>
        <p:txBody>
          <a:bodyPr>
            <a:normAutofit/>
          </a:bodyPr>
          <a:lstStyle/>
          <a:p>
            <a:pPr algn="ctr"/>
            <a:r>
              <a:rPr lang="it-IT" dirty="0"/>
              <a:t>Perché gli sforzi di marketing siano efficaci, è essenziale adottare un </a:t>
            </a:r>
            <a:r>
              <a:rPr lang="it-IT" i="1" u="sng" dirty="0"/>
              <a:t>approccio pianificato</a:t>
            </a:r>
            <a:r>
              <a:rPr lang="it-IT" dirty="0"/>
              <a:t>. La pianificazione di marketing riveste oggi un ruolo fondamentale, non solo per la sopravvivenza dell'impresa, ma soprattutto per la creazione di valore che porti al vantaggio competitivo dell'impresa stessa. In breve, la pianificazione include l'analisi dell'ambiente (esterno) e delle proprie capacità (interne), per arrivare a formulare strategie e azioni di marketing che dovranno essere continuamente monitorate. Quando si pensa alle decisioni da prendere in materia di </a:t>
            </a:r>
            <a:r>
              <a:rPr lang="it-IT" dirty="0">
                <a:solidFill>
                  <a:schemeClr val="accent1"/>
                </a:solidFill>
              </a:rPr>
              <a:t>pianificazione di marketing </a:t>
            </a:r>
            <a:r>
              <a:rPr lang="it-IT" dirty="0"/>
              <a:t>si devono porre le seguenti domande chiave.</a:t>
            </a:r>
          </a:p>
          <a:p>
            <a:pPr algn="ctr"/>
            <a:r>
              <a:rPr lang="it-IT" b="1" i="1" dirty="0"/>
              <a:t>-A che punto siamo?</a:t>
            </a:r>
          </a:p>
          <a:p>
            <a:pPr algn="ctr"/>
            <a:r>
              <a:rPr lang="it-IT" b="1" i="1" dirty="0"/>
              <a:t>-Dove vorremmo essere?</a:t>
            </a:r>
          </a:p>
          <a:p>
            <a:pPr algn="ctr"/>
            <a:r>
              <a:rPr lang="it-IT" b="1" i="1" dirty="0"/>
              <a:t>-Come ci arriviamo?</a:t>
            </a:r>
          </a:p>
        </p:txBody>
      </p:sp>
      <p:sp>
        <p:nvSpPr>
          <p:cNvPr id="5" name="Titolo 4">
            <a:extLst>
              <a:ext uri="{FF2B5EF4-FFF2-40B4-BE49-F238E27FC236}">
                <a16:creationId xmlns:a16="http://schemas.microsoft.com/office/drawing/2014/main" id="{8E2BDDF5-C1E3-8AF2-EDA7-CC2F0FA3D77C}"/>
              </a:ext>
            </a:extLst>
          </p:cNvPr>
          <p:cNvSpPr>
            <a:spLocks noGrp="1"/>
          </p:cNvSpPr>
          <p:nvPr>
            <p:ph type="title"/>
          </p:nvPr>
        </p:nvSpPr>
        <p:spPr>
          <a:xfrm>
            <a:off x="1097280" y="734074"/>
            <a:ext cx="10058400" cy="1450757"/>
          </a:xfrm>
        </p:spPr>
        <p:txBody>
          <a:bodyPr>
            <a:normAutofit/>
          </a:bodyPr>
          <a:lstStyle/>
          <a:p>
            <a:pPr algn="ctr"/>
            <a:r>
              <a:rPr lang="it-IT" sz="3600" i="1" dirty="0">
                <a:solidFill>
                  <a:schemeClr val="accent1"/>
                </a:solidFill>
              </a:rPr>
              <a:t>La pianificazione e la strategia di marketing </a:t>
            </a:r>
            <a:br>
              <a:rPr lang="it-IT" sz="4800" i="1" dirty="0">
                <a:solidFill>
                  <a:schemeClr val="accent1"/>
                </a:solidFill>
              </a:rPr>
            </a:br>
            <a:endParaRPr lang="it-IT" dirty="0"/>
          </a:p>
        </p:txBody>
      </p:sp>
    </p:spTree>
    <p:extLst>
      <p:ext uri="{BB962C8B-B14F-4D97-AF65-F5344CB8AC3E}">
        <p14:creationId xmlns:p14="http://schemas.microsoft.com/office/powerpoint/2010/main" val="4206301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E92C8F-2225-4B24-426F-9D13458767F5}"/>
              </a:ext>
            </a:extLst>
          </p:cNvPr>
          <p:cNvSpPr>
            <a:spLocks noGrp="1"/>
          </p:cNvSpPr>
          <p:nvPr>
            <p:ph type="title"/>
          </p:nvPr>
        </p:nvSpPr>
        <p:spPr/>
        <p:txBody>
          <a:bodyPr/>
          <a:lstStyle/>
          <a:p>
            <a:pPr algn="ctr"/>
            <a:r>
              <a:rPr lang="en-GB" altLang="en-US" b="1" i="1" dirty="0">
                <a:solidFill>
                  <a:schemeClr val="tx1"/>
                </a:solidFill>
              </a:rPr>
              <a:t>La </a:t>
            </a:r>
            <a:r>
              <a:rPr lang="en-GB" altLang="en-US" b="1" i="1" dirty="0" err="1">
                <a:solidFill>
                  <a:schemeClr val="tx1"/>
                </a:solidFill>
              </a:rPr>
              <a:t>missione</a:t>
            </a:r>
            <a:r>
              <a:rPr lang="en-GB" altLang="en-US" b="1" i="1" dirty="0">
                <a:solidFill>
                  <a:schemeClr val="tx1"/>
                </a:solidFill>
              </a:rPr>
              <a:t> e la </a:t>
            </a:r>
            <a:r>
              <a:rPr lang="en-GB" altLang="en-US" b="1" i="1" dirty="0" err="1">
                <a:solidFill>
                  <a:schemeClr val="tx1"/>
                </a:solidFill>
              </a:rPr>
              <a:t>strategia</a:t>
            </a:r>
            <a:r>
              <a:rPr lang="en-GB" altLang="en-US" b="1" i="1" dirty="0">
                <a:solidFill>
                  <a:schemeClr val="tx1"/>
                </a:solidFill>
              </a:rPr>
              <a:t> </a:t>
            </a:r>
            <a:r>
              <a:rPr lang="en-GB" altLang="en-US" b="1" i="1" dirty="0" err="1">
                <a:solidFill>
                  <a:schemeClr val="tx1"/>
                </a:solidFill>
              </a:rPr>
              <a:t>aziendale</a:t>
            </a:r>
            <a:endParaRPr lang="it-IT" dirty="0"/>
          </a:p>
        </p:txBody>
      </p:sp>
      <p:sp>
        <p:nvSpPr>
          <p:cNvPr id="3" name="Segnaposto contenuto 2">
            <a:extLst>
              <a:ext uri="{FF2B5EF4-FFF2-40B4-BE49-F238E27FC236}">
                <a16:creationId xmlns:a16="http://schemas.microsoft.com/office/drawing/2014/main" id="{2FC2434C-D742-7086-3323-73660F1D1936}"/>
              </a:ext>
            </a:extLst>
          </p:cNvPr>
          <p:cNvSpPr>
            <a:spLocks noGrp="1"/>
          </p:cNvSpPr>
          <p:nvPr>
            <p:ph idx="1"/>
          </p:nvPr>
        </p:nvSpPr>
        <p:spPr>
          <a:xfrm>
            <a:off x="1066800" y="2235478"/>
            <a:ext cx="10058400" cy="3775577"/>
          </a:xfrm>
        </p:spPr>
        <p:txBody>
          <a:bodyPr>
            <a:normAutofit/>
          </a:bodyPr>
          <a:lstStyle/>
          <a:p>
            <a:pPr algn="ctr"/>
            <a:r>
              <a:rPr lang="it-IT" dirty="0"/>
              <a:t>Il marketing non opera in isolamento ma è intrinsecamente legato a tutte le altre attività che si svolgono in azienda, come la gestione delle risorse umane, la progettazione e la produzione, la ricerca, la gestione finanziaria e così via. </a:t>
            </a:r>
          </a:p>
          <a:p>
            <a:pPr algn="ctr"/>
            <a:r>
              <a:rPr lang="it-IT" dirty="0"/>
              <a:t>Il collante che lega tutte queste attività è la </a:t>
            </a:r>
            <a:r>
              <a:rPr lang="it-IT" i="1" u="sng" dirty="0">
                <a:solidFill>
                  <a:schemeClr val="accent1"/>
                </a:solidFill>
              </a:rPr>
              <a:t>missione d'impresa. </a:t>
            </a:r>
          </a:p>
          <a:p>
            <a:pPr algn="ctr"/>
            <a:r>
              <a:rPr lang="it-IT" b="1" dirty="0" err="1"/>
              <a:t>Ackoff</a:t>
            </a:r>
            <a:r>
              <a:rPr lang="it-IT" dirty="0"/>
              <a:t> la definisce come: una dichiarazione di intenti </a:t>
            </a:r>
            <a:r>
              <a:rPr lang="it-IT" i="1" dirty="0"/>
              <a:t>chiara, dettagliata e durevole </a:t>
            </a:r>
            <a:r>
              <a:rPr lang="it-IT" dirty="0"/>
              <a:t>nel tempo, che distingue un'impresa da altre attività dello stesso tipo.</a:t>
            </a:r>
          </a:p>
          <a:p>
            <a:pPr algn="ctr"/>
            <a:r>
              <a:rPr lang="it-IT" dirty="0"/>
              <a:t>Questa definizione cattura due elementi essenziali della mission </a:t>
            </a:r>
            <a:r>
              <a:rPr lang="it-IT" dirty="0" err="1"/>
              <a:t>statement</a:t>
            </a:r>
            <a:r>
              <a:rPr lang="it-IT" dirty="0"/>
              <a:t> (dichiarazione di missione): è </a:t>
            </a:r>
            <a:r>
              <a:rPr lang="it-IT" b="1" u="sng" dirty="0"/>
              <a:t>durevole e specifica </a:t>
            </a:r>
            <a:r>
              <a:rPr lang="it-IT" dirty="0"/>
              <a:t>a una singola impresa.</a:t>
            </a:r>
          </a:p>
        </p:txBody>
      </p:sp>
    </p:spTree>
    <p:extLst>
      <p:ext uri="{BB962C8B-B14F-4D97-AF65-F5344CB8AC3E}">
        <p14:creationId xmlns:p14="http://schemas.microsoft.com/office/powerpoint/2010/main" val="1640198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61D65E-BF44-53C9-B989-3500B75F88E7}"/>
              </a:ext>
            </a:extLst>
          </p:cNvPr>
          <p:cNvSpPr>
            <a:spLocks noGrp="1"/>
          </p:cNvSpPr>
          <p:nvPr>
            <p:ph type="title"/>
          </p:nvPr>
        </p:nvSpPr>
        <p:spPr/>
        <p:txBody>
          <a:bodyPr/>
          <a:lstStyle/>
          <a:p>
            <a:pPr algn="ctr"/>
            <a:r>
              <a:rPr lang="en-GB" altLang="en-US" b="1" i="1">
                <a:solidFill>
                  <a:schemeClr val="tx1"/>
                </a:solidFill>
              </a:rPr>
              <a:t>L’audit di marketing</a:t>
            </a:r>
            <a:endParaRPr lang="it-IT" dirty="0"/>
          </a:p>
        </p:txBody>
      </p:sp>
      <p:sp>
        <p:nvSpPr>
          <p:cNvPr id="3" name="Segnaposto contenuto 2">
            <a:extLst>
              <a:ext uri="{FF2B5EF4-FFF2-40B4-BE49-F238E27FC236}">
                <a16:creationId xmlns:a16="http://schemas.microsoft.com/office/drawing/2014/main" id="{58564C99-DECD-8CF6-84A5-D9F9EAE3B0E8}"/>
              </a:ext>
            </a:extLst>
          </p:cNvPr>
          <p:cNvSpPr>
            <a:spLocks noGrp="1"/>
          </p:cNvSpPr>
          <p:nvPr>
            <p:ph idx="1"/>
          </p:nvPr>
        </p:nvSpPr>
        <p:spPr>
          <a:xfrm>
            <a:off x="1097280" y="2115556"/>
            <a:ext cx="10058400" cy="4210292"/>
          </a:xfrm>
        </p:spPr>
        <p:txBody>
          <a:bodyPr>
            <a:normAutofit/>
          </a:bodyPr>
          <a:lstStyle/>
          <a:p>
            <a:pPr algn="ctr"/>
            <a:r>
              <a:rPr lang="it-IT" dirty="0"/>
              <a:t>L'informazione riveste un ruolo cruciale al fine di sviluppare un piano di marketing efficace. Pertanto, uno dei punti di partenza della pianificazione è l'analisi della situazione (interna) dell'azienda, un'operazione conosciuta con il nome di </a:t>
            </a:r>
            <a:r>
              <a:rPr lang="it-IT" i="1" u="sng" dirty="0">
                <a:solidFill>
                  <a:schemeClr val="accent1"/>
                </a:solidFill>
              </a:rPr>
              <a:t>audit di marketing </a:t>
            </a:r>
            <a:r>
              <a:rPr lang="it-IT" dirty="0"/>
              <a:t>e che mira a identificare le questioni strategiche, le aree problematiche e le opportunità per l'impresa. </a:t>
            </a:r>
          </a:p>
          <a:p>
            <a:pPr algn="ctr"/>
            <a:r>
              <a:rPr lang="it-IT" dirty="0"/>
              <a:t>Si distingue fra </a:t>
            </a:r>
            <a:r>
              <a:rPr lang="it-IT" b="1" i="1" dirty="0"/>
              <a:t>audit interno e audit esterno</a:t>
            </a:r>
            <a:r>
              <a:rPr lang="it-IT" dirty="0"/>
              <a:t>. Il primo si concentra sulle aree (interne) che sono sotto il controllo del management aziendale, attraverso l'esame sistematico degli obiettivi, delle strategie e delle attività di marketing aziendali. L'audit esterno si focalizza, invece, sulle forze (esterne) su cui il management non ha controllo. I risultati dell'audit di marketing sono determinanti per la direzione futura del business e possono essere all'origine della ridefinizione della missione aziendale. Un audit di marketing completo richiede molto tempo e può essere effettuato solo ogni tanto. In settori in rapida evoluzione, le organizzazioni spesso preferiscono concentrarsi su alcuni elementi chiave per il loro vantaggio competitivo, come il mercato e le modifiche competitive da apportare per produrre piani tempestivi e reattivi.</a:t>
            </a:r>
          </a:p>
          <a:p>
            <a:pPr algn="ctr"/>
            <a:endParaRPr lang="it-IT" dirty="0"/>
          </a:p>
        </p:txBody>
      </p:sp>
    </p:spTree>
    <p:extLst>
      <p:ext uri="{BB962C8B-B14F-4D97-AF65-F5344CB8AC3E}">
        <p14:creationId xmlns:p14="http://schemas.microsoft.com/office/powerpoint/2010/main" val="335752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F861964-D1C1-7165-512F-F1512C2D4C85}"/>
              </a:ext>
            </a:extLst>
          </p:cNvPr>
          <p:cNvPicPr>
            <a:picLocks noGrp="1" noChangeAspect="1"/>
          </p:cNvPicPr>
          <p:nvPr>
            <p:ph idx="4294967295"/>
          </p:nvPr>
        </p:nvPicPr>
        <p:blipFill>
          <a:blip r:embed="rId2"/>
          <a:stretch>
            <a:fillRect/>
          </a:stretch>
        </p:blipFill>
        <p:spPr>
          <a:xfrm>
            <a:off x="3041650" y="1313656"/>
            <a:ext cx="6108700" cy="4230687"/>
          </a:xfrm>
          <a:prstGeom prst="rect">
            <a:avLst/>
          </a:prstGeom>
        </p:spPr>
      </p:pic>
    </p:spTree>
    <p:extLst>
      <p:ext uri="{BB962C8B-B14F-4D97-AF65-F5344CB8AC3E}">
        <p14:creationId xmlns:p14="http://schemas.microsoft.com/office/powerpoint/2010/main" val="2363469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062C203-D2BB-DA50-91B9-267A2FE193FB}"/>
              </a:ext>
            </a:extLst>
          </p:cNvPr>
          <p:cNvPicPr>
            <a:picLocks noGrp="1" noChangeAspect="1"/>
          </p:cNvPicPr>
          <p:nvPr>
            <p:ph idx="4294967295"/>
          </p:nvPr>
        </p:nvPicPr>
        <p:blipFill>
          <a:blip r:embed="rId2"/>
          <a:stretch>
            <a:fillRect/>
          </a:stretch>
        </p:blipFill>
        <p:spPr>
          <a:xfrm>
            <a:off x="3346071" y="757939"/>
            <a:ext cx="5499858" cy="5342121"/>
          </a:xfrm>
          <a:prstGeom prst="rect">
            <a:avLst/>
          </a:prstGeom>
        </p:spPr>
      </p:pic>
    </p:spTree>
    <p:extLst>
      <p:ext uri="{BB962C8B-B14F-4D97-AF65-F5344CB8AC3E}">
        <p14:creationId xmlns:p14="http://schemas.microsoft.com/office/powerpoint/2010/main" val="247049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853C80-0539-B3B8-89B8-4BD863CEC0A0}"/>
              </a:ext>
            </a:extLst>
          </p:cNvPr>
          <p:cNvSpPr>
            <a:spLocks noGrp="1"/>
          </p:cNvSpPr>
          <p:nvPr>
            <p:ph type="title"/>
          </p:nvPr>
        </p:nvSpPr>
        <p:spPr>
          <a:xfrm>
            <a:off x="1066800" y="143163"/>
            <a:ext cx="10058400" cy="1450757"/>
          </a:xfrm>
        </p:spPr>
        <p:txBody>
          <a:bodyPr/>
          <a:lstStyle/>
          <a:p>
            <a:pPr algn="ctr"/>
            <a:r>
              <a:rPr lang="en-GB" altLang="en-US" sz="4800" b="1" i="1" dirty="0" err="1">
                <a:solidFill>
                  <a:schemeClr val="tx1"/>
                </a:solidFill>
              </a:rPr>
              <a:t>Cos’è</a:t>
            </a:r>
            <a:r>
              <a:rPr lang="en-GB" altLang="en-US" sz="4800" b="1" i="1" dirty="0">
                <a:solidFill>
                  <a:schemeClr val="tx1"/>
                </a:solidFill>
              </a:rPr>
              <a:t> il marketing?</a:t>
            </a:r>
            <a:endParaRPr lang="it-IT" b="1" i="1" dirty="0"/>
          </a:p>
        </p:txBody>
      </p:sp>
      <p:sp>
        <p:nvSpPr>
          <p:cNvPr id="3" name="Segnaposto contenuto 2">
            <a:extLst>
              <a:ext uri="{FF2B5EF4-FFF2-40B4-BE49-F238E27FC236}">
                <a16:creationId xmlns:a16="http://schemas.microsoft.com/office/drawing/2014/main" id="{B71EC5C2-A109-3311-9006-8776EBDB8B82}"/>
              </a:ext>
            </a:extLst>
          </p:cNvPr>
          <p:cNvSpPr>
            <a:spLocks noGrp="1"/>
          </p:cNvSpPr>
          <p:nvPr>
            <p:ph idx="1"/>
          </p:nvPr>
        </p:nvSpPr>
        <p:spPr>
          <a:xfrm>
            <a:off x="1066800" y="1993054"/>
            <a:ext cx="10027920" cy="4023360"/>
          </a:xfrm>
        </p:spPr>
        <p:txBody>
          <a:bodyPr/>
          <a:lstStyle/>
          <a:p>
            <a:pPr marL="0" indent="0" algn="ctr">
              <a:buNone/>
            </a:pPr>
            <a:r>
              <a:rPr lang="it-IT" dirty="0"/>
              <a:t>L’etimologia della parola deriva dall'unione del termine inglese </a:t>
            </a:r>
            <a:r>
              <a:rPr lang="it-IT" dirty="0">
                <a:solidFill>
                  <a:schemeClr val="accent1"/>
                </a:solidFill>
              </a:rPr>
              <a:t>"</a:t>
            </a:r>
            <a:r>
              <a:rPr lang="it-IT" u="sng" dirty="0">
                <a:solidFill>
                  <a:schemeClr val="accent1"/>
                </a:solidFill>
              </a:rPr>
              <a:t>market</a:t>
            </a:r>
            <a:r>
              <a:rPr lang="it-IT" dirty="0">
                <a:solidFill>
                  <a:schemeClr val="accent1"/>
                </a:solidFill>
              </a:rPr>
              <a:t>"</a:t>
            </a:r>
            <a:r>
              <a:rPr lang="it-IT" dirty="0"/>
              <a:t>, che significa </a:t>
            </a:r>
            <a:r>
              <a:rPr lang="it-IT" dirty="0">
                <a:solidFill>
                  <a:schemeClr val="accent1"/>
                </a:solidFill>
              </a:rPr>
              <a:t>"mercato, commercializzazione", </a:t>
            </a:r>
            <a:r>
              <a:rPr lang="it-IT" dirty="0"/>
              <a:t>e della terminazione </a:t>
            </a:r>
            <a:r>
              <a:rPr lang="it-IT" u="sng" dirty="0">
                <a:solidFill>
                  <a:schemeClr val="accent1"/>
                </a:solidFill>
              </a:rPr>
              <a:t>-</a:t>
            </a:r>
            <a:r>
              <a:rPr lang="it-IT" u="sng" dirty="0" err="1">
                <a:solidFill>
                  <a:schemeClr val="accent1"/>
                </a:solidFill>
              </a:rPr>
              <a:t>ing</a:t>
            </a:r>
            <a:r>
              <a:rPr lang="it-IT" dirty="0"/>
              <a:t>, utilizzata dagli anglosassoni per esprimere continuità d'azione. Semplificando si può dire che con il termine marketing si identifica quella disciplina che si occupa del </a:t>
            </a:r>
            <a:r>
              <a:rPr lang="it-IT" dirty="0">
                <a:solidFill>
                  <a:schemeClr val="accent1"/>
                </a:solidFill>
              </a:rPr>
              <a:t>continuo scambio di beni e servizi </a:t>
            </a:r>
            <a:r>
              <a:rPr lang="it-IT" dirty="0"/>
              <a:t>che avviene tra acquirenti e venditori, nel quotidiano, in ogni genere di mercato e da ogni parte del mondo. </a:t>
            </a:r>
          </a:p>
          <a:p>
            <a:pPr marL="0" indent="0" algn="ctr">
              <a:buNone/>
            </a:pPr>
            <a:endParaRPr lang="it-IT" dirty="0"/>
          </a:p>
          <a:p>
            <a:pPr marL="0" indent="0" algn="ctr">
              <a:buNone/>
            </a:pPr>
            <a:r>
              <a:rPr lang="it-IT" dirty="0"/>
              <a:t>A seguito degli importanti cambiamenti sociali, economici, tecnologici e culturali che caratterizzano il mondo moderno e contemporaneo, il ruolo del marketing si è evoluto andando oltre la pura dimensione economica e inglobando molteplici significati che abbracciano la sfera sociale e umana. </a:t>
            </a:r>
          </a:p>
        </p:txBody>
      </p:sp>
    </p:spTree>
    <p:extLst>
      <p:ext uri="{BB962C8B-B14F-4D97-AF65-F5344CB8AC3E}">
        <p14:creationId xmlns:p14="http://schemas.microsoft.com/office/powerpoint/2010/main" val="4236805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1EE7DA4-FB5A-3D2A-ACCE-8100F486B198}"/>
              </a:ext>
            </a:extLst>
          </p:cNvPr>
          <p:cNvSpPr>
            <a:spLocks noGrp="1"/>
          </p:cNvSpPr>
          <p:nvPr>
            <p:ph idx="4294967295"/>
          </p:nvPr>
        </p:nvSpPr>
        <p:spPr>
          <a:xfrm>
            <a:off x="1322363" y="1481137"/>
            <a:ext cx="3595688" cy="3895725"/>
          </a:xfrm>
        </p:spPr>
        <p:txBody>
          <a:bodyPr>
            <a:normAutofit lnSpcReduction="10000"/>
          </a:bodyPr>
          <a:lstStyle/>
          <a:p>
            <a:pPr algn="ctr"/>
            <a:r>
              <a:rPr lang="it-IT" dirty="0"/>
              <a:t>Un modo conciso di presentare i risultati di un audit di marketing è rappresentato da un riassunto delle forze interne ed esterne che impattano sull'azienda. In particolare, il processo, definito </a:t>
            </a:r>
            <a:r>
              <a:rPr lang="it-IT" b="1" dirty="0"/>
              <a:t>analisi SWOT</a:t>
            </a:r>
            <a:r>
              <a:rPr lang="it-IT" dirty="0"/>
              <a:t>, prevede l'analisi dei punti di forza (</a:t>
            </a:r>
            <a:r>
              <a:rPr lang="it-IT" i="1" dirty="0" err="1"/>
              <a:t>Strength</a:t>
            </a:r>
            <a:r>
              <a:rPr lang="it-IT" dirty="0"/>
              <a:t>) e delle debolezze (</a:t>
            </a:r>
            <a:r>
              <a:rPr lang="it-IT" i="1" dirty="0" err="1"/>
              <a:t>Weakness</a:t>
            </a:r>
            <a:r>
              <a:rPr lang="it-IT" dirty="0"/>
              <a:t>) interne all'azienda, e delle opportunità (</a:t>
            </a:r>
            <a:r>
              <a:rPr lang="it-IT" i="1" dirty="0" err="1"/>
              <a:t>Opportunity</a:t>
            </a:r>
            <a:r>
              <a:rPr lang="it-IT" dirty="0"/>
              <a:t>) e delle minacce (</a:t>
            </a:r>
            <a:r>
              <a:rPr lang="it-IT" i="1" dirty="0" err="1"/>
              <a:t>Threat</a:t>
            </a:r>
            <a:r>
              <a:rPr lang="it-IT" dirty="0"/>
              <a:t>) ambientali con cui l'impresa è chiamata a confrontarsi.</a:t>
            </a:r>
          </a:p>
        </p:txBody>
      </p:sp>
      <p:pic>
        <p:nvPicPr>
          <p:cNvPr id="4" name="Picture 3">
            <a:extLst>
              <a:ext uri="{FF2B5EF4-FFF2-40B4-BE49-F238E27FC236}">
                <a16:creationId xmlns:a16="http://schemas.microsoft.com/office/drawing/2014/main" id="{46CF9118-3F43-CD43-B6E5-6751683E688B}"/>
              </a:ext>
            </a:extLst>
          </p:cNvPr>
          <p:cNvPicPr>
            <a:picLocks noChangeAspect="1"/>
          </p:cNvPicPr>
          <p:nvPr/>
        </p:nvPicPr>
        <p:blipFill>
          <a:blip r:embed="rId2"/>
          <a:stretch>
            <a:fillRect/>
          </a:stretch>
        </p:blipFill>
        <p:spPr>
          <a:xfrm>
            <a:off x="5357146" y="1298248"/>
            <a:ext cx="5657857" cy="3732550"/>
          </a:xfrm>
          <a:prstGeom prst="rect">
            <a:avLst/>
          </a:prstGeom>
        </p:spPr>
      </p:pic>
    </p:spTree>
    <p:extLst>
      <p:ext uri="{BB962C8B-B14F-4D97-AF65-F5344CB8AC3E}">
        <p14:creationId xmlns:p14="http://schemas.microsoft.com/office/powerpoint/2010/main" val="641483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9DBD917-39A9-2784-BCDA-DAB7973D8538}"/>
              </a:ext>
            </a:extLst>
          </p:cNvPr>
          <p:cNvSpPr>
            <a:spLocks noGrp="1"/>
          </p:cNvSpPr>
          <p:nvPr>
            <p:ph idx="4294967295"/>
          </p:nvPr>
        </p:nvSpPr>
        <p:spPr>
          <a:xfrm>
            <a:off x="1066800" y="1583593"/>
            <a:ext cx="10058400" cy="4022725"/>
          </a:xfrm>
        </p:spPr>
        <p:txBody>
          <a:bodyPr>
            <a:normAutofit lnSpcReduction="10000"/>
          </a:bodyPr>
          <a:lstStyle/>
          <a:p>
            <a:pPr algn="ctr"/>
            <a:r>
              <a:rPr lang="it-IT" dirty="0"/>
              <a:t>Perché un'analisi SWOT sia utile, si devono seguire un certo numero di linee guida. </a:t>
            </a:r>
          </a:p>
          <a:p>
            <a:pPr algn="ctr"/>
            <a:r>
              <a:rPr lang="it-IT" dirty="0">
                <a:solidFill>
                  <a:schemeClr val="accent1"/>
                </a:solidFill>
              </a:rPr>
              <a:t>In primo luogo</a:t>
            </a:r>
            <a:r>
              <a:rPr lang="it-IT" dirty="0"/>
              <a:t>, l'analisi dovrebbe concentrarsi sui </a:t>
            </a:r>
            <a:r>
              <a:rPr lang="it-IT" i="1" dirty="0"/>
              <a:t>punti di forza e sulle debolezze relativi </a:t>
            </a:r>
            <a:r>
              <a:rPr lang="it-IT" dirty="0"/>
              <a:t>piuttosto che assoluti. In altre parole, si dovrebbe tener conto di ciò che fa la concorrenza. Per esempio, se tutti producono prodotti di qualità, ciò non è identificato come un punto di forza relativo. Sono le risorse e le capacità uniche che un'azienda possiede a fornirle punti di forza relativi.</a:t>
            </a:r>
          </a:p>
          <a:p>
            <a:pPr algn="ctr"/>
            <a:r>
              <a:rPr lang="it-IT" dirty="0">
                <a:solidFill>
                  <a:schemeClr val="accent1"/>
                </a:solidFill>
              </a:rPr>
              <a:t>Secondo</a:t>
            </a:r>
            <a:r>
              <a:rPr lang="it-IT" dirty="0"/>
              <a:t>, i punti di forza devono essere considerati in modo obiettivo, poiché a volte possono trasformarsi in punti di debolezza. Un caso che illustra questo concetto è rappresentato da </a:t>
            </a:r>
            <a:r>
              <a:rPr lang="it-IT" b="1" dirty="0"/>
              <a:t>Sony</a:t>
            </a:r>
            <a:r>
              <a:rPr lang="it-IT" dirty="0"/>
              <a:t>, che aveva tra i propri principali punti di forza la capacità di innovazione dei prodotti. Il successo dei suoi prodotti ha portato l'azienda a comportarsi in modo miope, tanto da far distogliere l'attenzione aziendale dalle tendenze tecnologiche e di mercato. Per esempio, il suo predominio nella tecnologia della televisione a tubo catodico ha portato Sony a trascurare la tendenza verso i televisori a schermo piatto. </a:t>
            </a:r>
          </a:p>
          <a:p>
            <a:endParaRPr lang="it-IT" dirty="0"/>
          </a:p>
        </p:txBody>
      </p:sp>
    </p:spTree>
    <p:extLst>
      <p:ext uri="{BB962C8B-B14F-4D97-AF65-F5344CB8AC3E}">
        <p14:creationId xmlns:p14="http://schemas.microsoft.com/office/powerpoint/2010/main" val="2441064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7AFF35A-5107-B743-8952-31477EF3788D}"/>
              </a:ext>
            </a:extLst>
          </p:cNvPr>
          <p:cNvSpPr>
            <a:spLocks noGrp="1"/>
          </p:cNvSpPr>
          <p:nvPr>
            <p:ph idx="4294967295"/>
          </p:nvPr>
        </p:nvSpPr>
        <p:spPr>
          <a:xfrm>
            <a:off x="1066800" y="1417637"/>
            <a:ext cx="10058400" cy="4022725"/>
          </a:xfrm>
        </p:spPr>
        <p:txBody>
          <a:bodyPr>
            <a:normAutofit lnSpcReduction="10000"/>
          </a:bodyPr>
          <a:lstStyle/>
          <a:p>
            <a:pPr algn="ctr"/>
            <a:r>
              <a:rPr lang="it-IT" dirty="0">
                <a:solidFill>
                  <a:schemeClr val="accent1"/>
                </a:solidFill>
              </a:rPr>
              <a:t>Terzo</a:t>
            </a:r>
            <a:r>
              <a:rPr lang="it-IT" dirty="0"/>
              <a:t>, nella SWOT dovrebbero essere inclusi solo i punti di forza a cui il cliente attribuisce un valore significativo. Quindi, punti di forza come "Noi siamo un grande fornitore" o "Siamo tecnologicamente avanzati" dovrebbero essere messi in discussione in relazione al loro impatto sulla soddisfazione dei clienti. Infine, opportunità e minacce dovrebbero essere elencate come eventi o tendenze previste </a:t>
            </a:r>
            <a:r>
              <a:rPr lang="it-IT" i="1" dirty="0"/>
              <a:t>al di fuori </a:t>
            </a:r>
            <a:r>
              <a:rPr lang="it-IT" dirty="0"/>
              <a:t>dell'impresa (</a:t>
            </a:r>
            <a:r>
              <a:rPr lang="it-IT" i="1" dirty="0"/>
              <a:t>forze esterne</a:t>
            </a:r>
            <a:r>
              <a:rPr lang="it-IT" dirty="0"/>
              <a:t>), che hanno implicazioni sulle sue prestazioni. Non dovrebbero essere espresse in termini di strategie. </a:t>
            </a:r>
          </a:p>
          <a:p>
            <a:pPr algn="ctr"/>
            <a:r>
              <a:rPr lang="it-IT" dirty="0"/>
              <a:t>Per esempio, "Penetrare il segmento di mercato X " non è un'opportunità ma un obiettivo strategico che può derivare dalle opportunità legate al fatto che un determinato segmento di mercato venga considerato attraente grazie al suo potenziale di crescita e alla mancanza di concorrenza. Considerando ancora il segmento di mercato Millennials che sta crescendo in modo esponenziale, le banche stanno cercando d'implementare servizi innovativi legati a facilità di utilizzo, prossimità, alto livello d'interazione, personalizzazione e mobile payment. Proprio per questo, recentemente molte banche hanno stretto partnership con nuovi player, come ha fatto Banca Intesa San Paolo con Apple </a:t>
            </a:r>
            <a:r>
              <a:rPr lang="it-IT" dirty="0" err="1"/>
              <a:t>Pay</a:t>
            </a:r>
            <a:r>
              <a:rPr lang="it-IT" dirty="0"/>
              <a:t>.</a:t>
            </a:r>
          </a:p>
        </p:txBody>
      </p:sp>
    </p:spTree>
    <p:extLst>
      <p:ext uri="{BB962C8B-B14F-4D97-AF65-F5344CB8AC3E}">
        <p14:creationId xmlns:p14="http://schemas.microsoft.com/office/powerpoint/2010/main" val="2792603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2FCF14-CC59-9DDF-277B-926B60CD3E71}"/>
              </a:ext>
            </a:extLst>
          </p:cNvPr>
          <p:cNvSpPr>
            <a:spLocks noGrp="1"/>
          </p:cNvSpPr>
          <p:nvPr>
            <p:ph type="title"/>
          </p:nvPr>
        </p:nvSpPr>
        <p:spPr/>
        <p:txBody>
          <a:bodyPr/>
          <a:lstStyle/>
          <a:p>
            <a:pPr algn="ctr"/>
            <a:r>
              <a:rPr lang="en-GB" altLang="en-US" b="1" i="1" dirty="0" err="1">
                <a:solidFill>
                  <a:schemeClr val="tx1"/>
                </a:solidFill>
              </a:rPr>
              <a:t>Gli</a:t>
            </a:r>
            <a:r>
              <a:rPr lang="en-GB" altLang="en-US" b="1" i="1" dirty="0">
                <a:solidFill>
                  <a:schemeClr val="tx1"/>
                </a:solidFill>
              </a:rPr>
              <a:t> </a:t>
            </a:r>
            <a:r>
              <a:rPr lang="en-GB" altLang="en-US" b="1" i="1" dirty="0" err="1">
                <a:solidFill>
                  <a:schemeClr val="tx1"/>
                </a:solidFill>
              </a:rPr>
              <a:t>obiettivi</a:t>
            </a:r>
            <a:r>
              <a:rPr lang="en-GB" altLang="en-US" b="1" i="1" dirty="0">
                <a:solidFill>
                  <a:schemeClr val="tx1"/>
                </a:solidFill>
              </a:rPr>
              <a:t> di marketing</a:t>
            </a:r>
            <a:endParaRPr lang="it-IT" dirty="0"/>
          </a:p>
        </p:txBody>
      </p:sp>
      <p:sp>
        <p:nvSpPr>
          <p:cNvPr id="3" name="Segnaposto contenuto 2">
            <a:extLst>
              <a:ext uri="{FF2B5EF4-FFF2-40B4-BE49-F238E27FC236}">
                <a16:creationId xmlns:a16="http://schemas.microsoft.com/office/drawing/2014/main" id="{C52BC5E0-2D98-3127-932A-2F2A44BE1AD6}"/>
              </a:ext>
            </a:extLst>
          </p:cNvPr>
          <p:cNvSpPr>
            <a:spLocks noGrp="1"/>
          </p:cNvSpPr>
          <p:nvPr>
            <p:ph idx="1"/>
          </p:nvPr>
        </p:nvSpPr>
        <p:spPr>
          <a:xfrm>
            <a:off x="6793542" y="2033556"/>
            <a:ext cx="4643953" cy="4023360"/>
          </a:xfrm>
        </p:spPr>
        <p:txBody>
          <a:bodyPr/>
          <a:lstStyle/>
          <a:p>
            <a:pPr marL="0" indent="0" algn="ctr">
              <a:buNone/>
            </a:pPr>
            <a:r>
              <a:rPr lang="it-IT" dirty="0"/>
              <a:t>La definizione degli obiettivi di marketing può derivare dai risultati dell’audit di marketing e dall'analisi SWOT. </a:t>
            </a:r>
          </a:p>
          <a:p>
            <a:pPr marL="0" indent="0" algn="ctr">
              <a:buNone/>
            </a:pPr>
            <a:r>
              <a:rPr lang="it-IT" dirty="0"/>
              <a:t>Devono essere considerati due tipi di obiettivi: </a:t>
            </a:r>
            <a:r>
              <a:rPr lang="it-IT" i="1" u="sng" dirty="0">
                <a:solidFill>
                  <a:schemeClr val="accent1"/>
                </a:solidFill>
              </a:rPr>
              <a:t>l'orientamento strategico </a:t>
            </a:r>
            <a:r>
              <a:rPr lang="it-IT" dirty="0"/>
              <a:t>e </a:t>
            </a:r>
            <a:r>
              <a:rPr lang="it-IT" i="1" u="sng" dirty="0">
                <a:solidFill>
                  <a:schemeClr val="accent1"/>
                </a:solidFill>
              </a:rPr>
              <a:t>gli obiettivi strategici</a:t>
            </a:r>
            <a:r>
              <a:rPr lang="it-IT" dirty="0"/>
              <a:t>. </a:t>
            </a:r>
          </a:p>
          <a:p>
            <a:pPr marL="0" indent="0" algn="ctr">
              <a:buNone/>
            </a:pPr>
            <a:r>
              <a:rPr lang="it-IT" dirty="0"/>
              <a:t>L'orientamento strategico comprende le decisioni relative al modo in cui l'azienda sceglie di crescere. L'azienda può scegliere tra le seguenti quattro opzioni generiche, che possono essere riassunte nella matrice di crescita di </a:t>
            </a:r>
            <a:r>
              <a:rPr lang="it-IT" dirty="0" err="1"/>
              <a:t>Ansoff</a:t>
            </a:r>
            <a:r>
              <a:rPr lang="it-IT" dirty="0"/>
              <a:t>.</a:t>
            </a:r>
          </a:p>
        </p:txBody>
      </p:sp>
      <p:pic>
        <p:nvPicPr>
          <p:cNvPr id="4" name="Picture 3">
            <a:extLst>
              <a:ext uri="{FF2B5EF4-FFF2-40B4-BE49-F238E27FC236}">
                <a16:creationId xmlns:a16="http://schemas.microsoft.com/office/drawing/2014/main" id="{4A106287-E229-F974-5A9B-301E27416A20}"/>
              </a:ext>
            </a:extLst>
          </p:cNvPr>
          <p:cNvPicPr>
            <a:picLocks noChangeAspect="1"/>
          </p:cNvPicPr>
          <p:nvPr/>
        </p:nvPicPr>
        <p:blipFill>
          <a:blip r:embed="rId2"/>
          <a:stretch>
            <a:fillRect/>
          </a:stretch>
        </p:blipFill>
        <p:spPr>
          <a:xfrm>
            <a:off x="1294153" y="2033556"/>
            <a:ext cx="4973198" cy="3835538"/>
          </a:xfrm>
          <a:prstGeom prst="rect">
            <a:avLst/>
          </a:prstGeom>
        </p:spPr>
      </p:pic>
    </p:spTree>
    <p:extLst>
      <p:ext uri="{BB962C8B-B14F-4D97-AF65-F5344CB8AC3E}">
        <p14:creationId xmlns:p14="http://schemas.microsoft.com/office/powerpoint/2010/main" val="799743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13B823F-8493-0348-5C64-6C4EF7946FC2}"/>
              </a:ext>
            </a:extLst>
          </p:cNvPr>
          <p:cNvSpPr>
            <a:spLocks noGrp="1"/>
          </p:cNvSpPr>
          <p:nvPr>
            <p:ph idx="4294967295"/>
          </p:nvPr>
        </p:nvSpPr>
        <p:spPr>
          <a:xfrm>
            <a:off x="1627163" y="1708980"/>
            <a:ext cx="8937674" cy="3440039"/>
          </a:xfrm>
        </p:spPr>
        <p:txBody>
          <a:bodyPr/>
          <a:lstStyle/>
          <a:p>
            <a:pPr algn="ctr"/>
            <a:r>
              <a:rPr lang="it-IT" dirty="0"/>
              <a:t>Infine, gli obiettivi di marketing devono essere </a:t>
            </a:r>
            <a:r>
              <a:rPr lang="it-IT" b="1" i="1" u="sng" dirty="0">
                <a:solidFill>
                  <a:schemeClr val="accent1"/>
                </a:solidFill>
              </a:rPr>
              <a:t>SMART</a:t>
            </a:r>
            <a:r>
              <a:rPr lang="it-IT" dirty="0"/>
              <a:t>: specifici (</a:t>
            </a:r>
            <a:r>
              <a:rPr lang="it-IT" i="1" dirty="0" err="1"/>
              <a:t>Specific</a:t>
            </a:r>
            <a:r>
              <a:rPr lang="it-IT" dirty="0"/>
              <a:t>), misurabili </a:t>
            </a:r>
            <a:r>
              <a:rPr lang="it-IT" i="1" dirty="0"/>
              <a:t>(</a:t>
            </a:r>
            <a:r>
              <a:rPr lang="it-IT" i="1" dirty="0" err="1"/>
              <a:t>Measurable</a:t>
            </a:r>
            <a:r>
              <a:rPr lang="it-IT" dirty="0"/>
              <a:t>), realizzabili (</a:t>
            </a:r>
            <a:r>
              <a:rPr lang="it-IT" i="1" dirty="0" err="1"/>
              <a:t>Achievable</a:t>
            </a:r>
            <a:r>
              <a:rPr lang="it-IT" dirty="0"/>
              <a:t>), realistici (</a:t>
            </a:r>
            <a:r>
              <a:rPr lang="it-IT" i="1" dirty="0" err="1"/>
              <a:t>Realistic</a:t>
            </a:r>
            <a:r>
              <a:rPr lang="it-IT" dirty="0"/>
              <a:t>) e opportuni (</a:t>
            </a:r>
            <a:r>
              <a:rPr lang="it-IT" i="1" dirty="0" err="1"/>
              <a:t>Timed</a:t>
            </a:r>
            <a:r>
              <a:rPr lang="it-IT" dirty="0"/>
              <a:t>). </a:t>
            </a:r>
          </a:p>
          <a:p>
            <a:pPr algn="ctr"/>
            <a:r>
              <a:rPr lang="it-IT" dirty="0"/>
              <a:t>Facendo riferimento al caso Kodak, l'impresa ha fallito sul fronte </a:t>
            </a:r>
            <a:r>
              <a:rPr lang="it-IT" i="1" dirty="0"/>
              <a:t>"time-</a:t>
            </a:r>
            <a:r>
              <a:rPr lang="it-IT" i="1" dirty="0" err="1"/>
              <a:t>based</a:t>
            </a:r>
            <a:r>
              <a:rPr lang="it-IT" i="1" dirty="0"/>
              <a:t>", </a:t>
            </a:r>
            <a:r>
              <a:rPr lang="it-IT" dirty="0"/>
              <a:t>non rispettando dunque le esigenze e i trend di mercato attuali. Inoltre, non ha molto senso avere obiettivi vaghi, come far crescere il business o aumentare le vendite in un nuovo mercato. Bisogna invece stabilire, per esempio, qual è l'obiettivo specifico per la crescita delle vendite (un aumento del 10% o l'acquisizione di 50 nuovi clienti) o qual è l'intervallo di tempo che l'azienda si dà per raggiungere questa crescita (sei mesi o un anno). Solo quando vengono stabiliti obiettivi chiari, specifici e misurabili si può valutare se questi siano stati conseguiti o meno.</a:t>
            </a:r>
          </a:p>
          <a:p>
            <a:endParaRPr lang="it-IT" dirty="0"/>
          </a:p>
        </p:txBody>
      </p:sp>
    </p:spTree>
    <p:extLst>
      <p:ext uri="{BB962C8B-B14F-4D97-AF65-F5344CB8AC3E}">
        <p14:creationId xmlns:p14="http://schemas.microsoft.com/office/powerpoint/2010/main" val="704027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AE8644-43B9-240C-0247-E181A739934E}"/>
              </a:ext>
            </a:extLst>
          </p:cNvPr>
          <p:cNvSpPr>
            <a:spLocks noGrp="1"/>
          </p:cNvSpPr>
          <p:nvPr>
            <p:ph type="title"/>
          </p:nvPr>
        </p:nvSpPr>
        <p:spPr/>
        <p:txBody>
          <a:bodyPr/>
          <a:lstStyle/>
          <a:p>
            <a:pPr algn="ctr"/>
            <a:r>
              <a:rPr lang="en-GB" altLang="en-US" b="1" i="1" dirty="0">
                <a:solidFill>
                  <a:schemeClr val="tx1"/>
                </a:solidFill>
              </a:rPr>
              <a:t>La </a:t>
            </a:r>
            <a:r>
              <a:rPr lang="en-GB" altLang="en-US" b="1" i="1" dirty="0" err="1">
                <a:solidFill>
                  <a:schemeClr val="tx1"/>
                </a:solidFill>
              </a:rPr>
              <a:t>strategia</a:t>
            </a:r>
            <a:r>
              <a:rPr lang="en-GB" altLang="en-US" b="1" i="1" dirty="0">
                <a:solidFill>
                  <a:schemeClr val="tx1"/>
                </a:solidFill>
              </a:rPr>
              <a:t> di marketing</a:t>
            </a:r>
            <a:endParaRPr lang="it-IT" dirty="0"/>
          </a:p>
        </p:txBody>
      </p:sp>
      <p:sp>
        <p:nvSpPr>
          <p:cNvPr id="3" name="Segnaposto contenuto 2">
            <a:extLst>
              <a:ext uri="{FF2B5EF4-FFF2-40B4-BE49-F238E27FC236}">
                <a16:creationId xmlns:a16="http://schemas.microsoft.com/office/drawing/2014/main" id="{E4E4D84F-D359-3D61-1FE6-9D223C70478D}"/>
              </a:ext>
            </a:extLst>
          </p:cNvPr>
          <p:cNvSpPr>
            <a:spLocks noGrp="1"/>
          </p:cNvSpPr>
          <p:nvPr>
            <p:ph idx="1"/>
          </p:nvPr>
        </p:nvSpPr>
        <p:spPr>
          <a:xfrm>
            <a:off x="1097280" y="2641558"/>
            <a:ext cx="10058400" cy="2111669"/>
          </a:xfrm>
        </p:spPr>
        <p:txBody>
          <a:bodyPr>
            <a:normAutofit fontScale="92500"/>
          </a:bodyPr>
          <a:lstStyle/>
          <a:p>
            <a:pPr algn="ctr"/>
            <a:r>
              <a:rPr lang="it-IT" sz="2400" dirty="0"/>
              <a:t>Gli elementi chiave della </a:t>
            </a:r>
            <a:r>
              <a:rPr lang="it-IT" sz="2400" i="1" dirty="0">
                <a:solidFill>
                  <a:schemeClr val="accent1"/>
                </a:solidFill>
              </a:rPr>
              <a:t>strategia di marketing </a:t>
            </a:r>
            <a:r>
              <a:rPr lang="it-IT" sz="2400" dirty="0"/>
              <a:t>riguardano le decisioni relative alla </a:t>
            </a:r>
            <a:r>
              <a:rPr lang="it-IT" sz="2400" i="1" dirty="0"/>
              <a:t>segmentazione del mercato, al targeting e al posizionamento</a:t>
            </a:r>
            <a:r>
              <a:rPr lang="it-IT" sz="2400" dirty="0"/>
              <a:t>. Per esempio, possono esservi molte ragioni alla base di una strategia aziendale che scelga di non servire tutti i clienti presenti sul mercato. Inevitabilmente, tutte le principali fasi di pianificazione delineate in precedenza, come la missione aziendale, l'audit di marketing e gli obiettivi di marketing saranno integrate nella strategia di marketing.</a:t>
            </a:r>
          </a:p>
        </p:txBody>
      </p:sp>
    </p:spTree>
    <p:extLst>
      <p:ext uri="{BB962C8B-B14F-4D97-AF65-F5344CB8AC3E}">
        <p14:creationId xmlns:p14="http://schemas.microsoft.com/office/powerpoint/2010/main" val="1215778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652D98-4E7E-3ADF-9948-8A69AF4D6F6C}"/>
              </a:ext>
            </a:extLst>
          </p:cNvPr>
          <p:cNvSpPr>
            <a:spLocks noGrp="1"/>
          </p:cNvSpPr>
          <p:nvPr>
            <p:ph type="title"/>
          </p:nvPr>
        </p:nvSpPr>
        <p:spPr/>
        <p:txBody>
          <a:bodyPr/>
          <a:lstStyle/>
          <a:p>
            <a:pPr algn="ctr"/>
            <a:r>
              <a:rPr lang="en-GB" altLang="en-US" b="1" i="1" dirty="0">
                <a:solidFill>
                  <a:schemeClr val="tx1"/>
                </a:solidFill>
              </a:rPr>
              <a:t>Le </a:t>
            </a:r>
            <a:r>
              <a:rPr lang="en-GB" altLang="en-US" b="1" i="1" dirty="0" err="1">
                <a:solidFill>
                  <a:schemeClr val="tx1"/>
                </a:solidFill>
              </a:rPr>
              <a:t>azioni</a:t>
            </a:r>
            <a:r>
              <a:rPr lang="en-GB" altLang="en-US" b="1" i="1" dirty="0">
                <a:solidFill>
                  <a:schemeClr val="tx1"/>
                </a:solidFill>
              </a:rPr>
              <a:t> di marketing</a:t>
            </a:r>
            <a:endParaRPr lang="it-IT" dirty="0"/>
          </a:p>
        </p:txBody>
      </p:sp>
      <p:sp>
        <p:nvSpPr>
          <p:cNvPr id="3" name="Segnaposto contenuto 2">
            <a:extLst>
              <a:ext uri="{FF2B5EF4-FFF2-40B4-BE49-F238E27FC236}">
                <a16:creationId xmlns:a16="http://schemas.microsoft.com/office/drawing/2014/main" id="{53C009DC-E876-C867-870C-E459E6CD47F6}"/>
              </a:ext>
            </a:extLst>
          </p:cNvPr>
          <p:cNvSpPr>
            <a:spLocks noGrp="1"/>
          </p:cNvSpPr>
          <p:nvPr>
            <p:ph idx="1"/>
          </p:nvPr>
        </p:nvSpPr>
        <p:spPr>
          <a:xfrm>
            <a:off x="1097280" y="2100695"/>
            <a:ext cx="6650182" cy="2529577"/>
          </a:xfrm>
        </p:spPr>
        <p:txBody>
          <a:bodyPr>
            <a:normAutofit/>
          </a:bodyPr>
          <a:lstStyle/>
          <a:p>
            <a:pPr algn="ctr"/>
            <a:r>
              <a:rPr lang="it-IT" sz="1800" dirty="0"/>
              <a:t>Qualsiasi strategia sarà inefficace se non verrà convertita in azioni. Questo insieme di decisioni è stato tradizionalmente descritto come il mix di marketing dell'azienda. </a:t>
            </a:r>
            <a:r>
              <a:rPr lang="it-IT" sz="1800" i="1" dirty="0" err="1">
                <a:solidFill>
                  <a:schemeClr val="accent1"/>
                </a:solidFill>
              </a:rPr>
              <a:t>Borden</a:t>
            </a:r>
            <a:r>
              <a:rPr lang="it-IT" sz="1800" b="1" i="1" dirty="0">
                <a:solidFill>
                  <a:schemeClr val="accent1"/>
                </a:solidFill>
              </a:rPr>
              <a:t> </a:t>
            </a:r>
            <a:r>
              <a:rPr lang="it-IT" sz="1800" dirty="0"/>
              <a:t>ne ha identificate inizialmente 12 e ciò dimostra l'ampiezza delle attività che si devono prendere in considerazione quando si mettono in atto i programmi di marketing. Attualmente, si fa generalmente riferimento alle </a:t>
            </a:r>
            <a:r>
              <a:rPr lang="it-IT" sz="1800" b="1" dirty="0"/>
              <a:t>"4P" </a:t>
            </a:r>
            <a:r>
              <a:rPr lang="it-IT" sz="1800" dirty="0"/>
              <a:t>di prodotto (</a:t>
            </a:r>
            <a:r>
              <a:rPr lang="it-IT" sz="1800" i="1" dirty="0"/>
              <a:t>Product</a:t>
            </a:r>
            <a:r>
              <a:rPr lang="it-IT" sz="1800" dirty="0"/>
              <a:t>), prezzo (</a:t>
            </a:r>
            <a:r>
              <a:rPr lang="it-IT" sz="1800" i="1" dirty="0"/>
              <a:t>Price</a:t>
            </a:r>
            <a:r>
              <a:rPr lang="it-IT" sz="1800" dirty="0"/>
              <a:t>), comunicazione (</a:t>
            </a:r>
            <a:r>
              <a:rPr lang="it-IT" sz="1800" i="1" dirty="0"/>
              <a:t>Promotion</a:t>
            </a:r>
            <a:r>
              <a:rPr lang="it-IT" sz="1800" dirty="0"/>
              <a:t>) e distribuzione (</a:t>
            </a:r>
            <a:r>
              <a:rPr lang="it-IT" sz="1800" i="1" dirty="0"/>
              <a:t>Placement</a:t>
            </a:r>
            <a:r>
              <a:rPr lang="it-IT" sz="1800" dirty="0"/>
              <a:t>). </a:t>
            </a:r>
          </a:p>
        </p:txBody>
      </p:sp>
      <p:pic>
        <p:nvPicPr>
          <p:cNvPr id="16386" name="Picture 2">
            <a:extLst>
              <a:ext uri="{FF2B5EF4-FFF2-40B4-BE49-F238E27FC236}">
                <a16:creationId xmlns:a16="http://schemas.microsoft.com/office/drawing/2014/main" id="{09DBB5E5-F882-DCD5-290E-7B41D37E8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8765" y="2100695"/>
            <a:ext cx="2979594" cy="1986396"/>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E2F5CF81-79B9-F970-E9DB-C3342CA36D2E}"/>
              </a:ext>
            </a:extLst>
          </p:cNvPr>
          <p:cNvSpPr txBox="1"/>
          <p:nvPr/>
        </p:nvSpPr>
        <p:spPr>
          <a:xfrm>
            <a:off x="1352204" y="4450426"/>
            <a:ext cx="9742516" cy="1477328"/>
          </a:xfrm>
          <a:prstGeom prst="rect">
            <a:avLst/>
          </a:prstGeom>
          <a:noFill/>
        </p:spPr>
        <p:txBody>
          <a:bodyPr wrap="square">
            <a:spAutoFit/>
          </a:bodyPr>
          <a:lstStyle/>
          <a:p>
            <a:pPr algn="ctr"/>
            <a:r>
              <a:rPr lang="it-IT" dirty="0"/>
              <a:t>Le decisioni relative al prodotto si riferiscono alle scelte fatte in merito ai beni/servizi e ai vantaggi connessi, che verranno offerti a un particolare gruppo di clienti. Il prezzo si riferisce a tutte le decisioni prese in merito al prezzo di vendita dei prodotti dell'impresa nonché a tutte quelle decisioni riguardanti l'aumento o la riduzione dei prezzi in risposta all'attività della concorrenza e alla domanda dei consumatori. </a:t>
            </a:r>
          </a:p>
        </p:txBody>
      </p:sp>
    </p:spTree>
    <p:extLst>
      <p:ext uri="{BB962C8B-B14F-4D97-AF65-F5344CB8AC3E}">
        <p14:creationId xmlns:p14="http://schemas.microsoft.com/office/powerpoint/2010/main" val="2091865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6DEF8F9-FFEF-4EDB-8A06-8A7884ED42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0747CA7-2579-4FF5-95CF-E3FA65C9E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13" name="Rectangle 12">
            <a:extLst>
              <a:ext uri="{FF2B5EF4-FFF2-40B4-BE49-F238E27FC236}">
                <a16:creationId xmlns:a16="http://schemas.microsoft.com/office/drawing/2014/main" id="{1C63BD94-CA0C-4C27-BB07-89F71DEA2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4820"/>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graphicFrame>
        <p:nvGraphicFramePr>
          <p:cNvPr id="6" name="Segnaposto contenuto 2">
            <a:extLst>
              <a:ext uri="{FF2B5EF4-FFF2-40B4-BE49-F238E27FC236}">
                <a16:creationId xmlns:a16="http://schemas.microsoft.com/office/drawing/2014/main" id="{71C931AA-927D-1FB1-7225-F69BE1DA1AF0}"/>
              </a:ext>
            </a:extLst>
          </p:cNvPr>
          <p:cNvGraphicFramePr>
            <a:graphicFrameLocks noGrp="1"/>
          </p:cNvGraphicFramePr>
          <p:nvPr>
            <p:ph idx="4294967295"/>
            <p:extLst>
              <p:ext uri="{D42A27DB-BD31-4B8C-83A1-F6EECF244321}">
                <p14:modId xmlns:p14="http://schemas.microsoft.com/office/powerpoint/2010/main" val="3078203455"/>
              </p:ext>
            </p:extLst>
          </p:nvPr>
        </p:nvGraphicFramePr>
        <p:xfrm>
          <a:off x="637735" y="731527"/>
          <a:ext cx="10916529" cy="5000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479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4ED0D9-733C-6F9B-59DE-9B498E97F8B8}"/>
              </a:ext>
            </a:extLst>
          </p:cNvPr>
          <p:cNvSpPr>
            <a:spLocks noGrp="1"/>
          </p:cNvSpPr>
          <p:nvPr>
            <p:ph type="title"/>
          </p:nvPr>
        </p:nvSpPr>
        <p:spPr/>
        <p:txBody>
          <a:bodyPr/>
          <a:lstStyle/>
          <a:p>
            <a:pPr algn="ctr"/>
            <a:r>
              <a:rPr lang="en-GB" altLang="en-US" b="1" i="1" dirty="0">
                <a:solidFill>
                  <a:schemeClr val="tx1"/>
                </a:solidFill>
              </a:rPr>
              <a:t>Il mix di marketing</a:t>
            </a:r>
            <a:endParaRPr lang="it-IT" dirty="0"/>
          </a:p>
        </p:txBody>
      </p:sp>
      <p:sp>
        <p:nvSpPr>
          <p:cNvPr id="8" name="Ovale 7">
            <a:extLst>
              <a:ext uri="{FF2B5EF4-FFF2-40B4-BE49-F238E27FC236}">
                <a16:creationId xmlns:a16="http://schemas.microsoft.com/office/drawing/2014/main" id="{60B4BCEA-6795-EEDF-F3C6-2D06AEDE8CA4}"/>
              </a:ext>
            </a:extLst>
          </p:cNvPr>
          <p:cNvSpPr/>
          <p:nvPr/>
        </p:nvSpPr>
        <p:spPr>
          <a:xfrm>
            <a:off x="5010649" y="3031256"/>
            <a:ext cx="2231661" cy="92290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egnaposto contenuto 2">
            <a:extLst>
              <a:ext uri="{FF2B5EF4-FFF2-40B4-BE49-F238E27FC236}">
                <a16:creationId xmlns:a16="http://schemas.microsoft.com/office/drawing/2014/main" id="{8F8F0780-20C0-41C8-7285-F4EA0EAA168E}"/>
              </a:ext>
            </a:extLst>
          </p:cNvPr>
          <p:cNvSpPr>
            <a:spLocks noGrp="1"/>
          </p:cNvSpPr>
          <p:nvPr>
            <p:ph idx="1"/>
          </p:nvPr>
        </p:nvSpPr>
        <p:spPr>
          <a:xfrm>
            <a:off x="4965618" y="3242407"/>
            <a:ext cx="2378940" cy="711753"/>
          </a:xfrm>
        </p:spPr>
        <p:txBody>
          <a:bodyPr>
            <a:normAutofit fontScale="92500"/>
          </a:bodyPr>
          <a:lstStyle/>
          <a:p>
            <a:r>
              <a:rPr lang="it-IT" sz="2800" b="1" dirty="0"/>
              <a:t>Mix di </a:t>
            </a:r>
            <a:r>
              <a:rPr lang="it-IT" sz="2400" b="1" dirty="0"/>
              <a:t>marketing</a:t>
            </a:r>
          </a:p>
        </p:txBody>
      </p:sp>
      <p:sp>
        <p:nvSpPr>
          <p:cNvPr id="4" name="CasellaDiTesto 3">
            <a:extLst>
              <a:ext uri="{FF2B5EF4-FFF2-40B4-BE49-F238E27FC236}">
                <a16:creationId xmlns:a16="http://schemas.microsoft.com/office/drawing/2014/main" id="{6D089E3F-6EAA-D704-AEFE-DF8D451A81DB}"/>
              </a:ext>
            </a:extLst>
          </p:cNvPr>
          <p:cNvSpPr txBox="1"/>
          <p:nvPr/>
        </p:nvSpPr>
        <p:spPr>
          <a:xfrm>
            <a:off x="2309359" y="3206792"/>
            <a:ext cx="1954718" cy="461665"/>
          </a:xfrm>
          <a:prstGeom prst="rect">
            <a:avLst/>
          </a:prstGeom>
          <a:noFill/>
        </p:spPr>
        <p:txBody>
          <a:bodyPr wrap="square" rtlCol="0">
            <a:spAutoFit/>
          </a:bodyPr>
          <a:lstStyle/>
          <a:p>
            <a:r>
              <a:rPr lang="it-IT" sz="2400" b="1" dirty="0"/>
              <a:t>promozione</a:t>
            </a:r>
            <a:endParaRPr lang="it-IT" b="1" dirty="0"/>
          </a:p>
        </p:txBody>
      </p:sp>
      <p:sp>
        <p:nvSpPr>
          <p:cNvPr id="5" name="CasellaDiTesto 4">
            <a:extLst>
              <a:ext uri="{FF2B5EF4-FFF2-40B4-BE49-F238E27FC236}">
                <a16:creationId xmlns:a16="http://schemas.microsoft.com/office/drawing/2014/main" id="{498443F7-D1D7-8D7E-59C5-189C01D45BFB}"/>
              </a:ext>
            </a:extLst>
          </p:cNvPr>
          <p:cNvSpPr txBox="1"/>
          <p:nvPr/>
        </p:nvSpPr>
        <p:spPr>
          <a:xfrm>
            <a:off x="5503888" y="2056577"/>
            <a:ext cx="2563318" cy="461665"/>
          </a:xfrm>
          <a:prstGeom prst="rect">
            <a:avLst/>
          </a:prstGeom>
          <a:noFill/>
        </p:spPr>
        <p:txBody>
          <a:bodyPr wrap="square" rtlCol="0">
            <a:spAutoFit/>
          </a:bodyPr>
          <a:lstStyle/>
          <a:p>
            <a:r>
              <a:rPr lang="it-IT" sz="2400" b="1" dirty="0"/>
              <a:t>prodotto</a:t>
            </a:r>
          </a:p>
        </p:txBody>
      </p:sp>
      <p:sp>
        <p:nvSpPr>
          <p:cNvPr id="6" name="CasellaDiTesto 5">
            <a:extLst>
              <a:ext uri="{FF2B5EF4-FFF2-40B4-BE49-F238E27FC236}">
                <a16:creationId xmlns:a16="http://schemas.microsoft.com/office/drawing/2014/main" id="{8E8AA4A5-26BC-C177-261D-0AFB56BF32FA}"/>
              </a:ext>
            </a:extLst>
          </p:cNvPr>
          <p:cNvSpPr txBox="1"/>
          <p:nvPr/>
        </p:nvSpPr>
        <p:spPr>
          <a:xfrm>
            <a:off x="5503888" y="4562775"/>
            <a:ext cx="1184223" cy="461665"/>
          </a:xfrm>
          <a:prstGeom prst="rect">
            <a:avLst/>
          </a:prstGeom>
          <a:noFill/>
        </p:spPr>
        <p:txBody>
          <a:bodyPr wrap="square" rtlCol="0">
            <a:spAutoFit/>
          </a:bodyPr>
          <a:lstStyle/>
          <a:p>
            <a:pPr algn="ctr"/>
            <a:r>
              <a:rPr lang="it-IT" sz="2400" b="1" dirty="0"/>
              <a:t>posto</a:t>
            </a:r>
          </a:p>
        </p:txBody>
      </p:sp>
      <p:sp>
        <p:nvSpPr>
          <p:cNvPr id="7" name="CasellaDiTesto 6">
            <a:extLst>
              <a:ext uri="{FF2B5EF4-FFF2-40B4-BE49-F238E27FC236}">
                <a16:creationId xmlns:a16="http://schemas.microsoft.com/office/drawing/2014/main" id="{F7151B8B-D1C7-BD0A-69E4-9D9B0F63D901}"/>
              </a:ext>
            </a:extLst>
          </p:cNvPr>
          <p:cNvSpPr txBox="1"/>
          <p:nvPr/>
        </p:nvSpPr>
        <p:spPr>
          <a:xfrm>
            <a:off x="8273072" y="3193808"/>
            <a:ext cx="1416570" cy="461665"/>
          </a:xfrm>
          <a:prstGeom prst="rect">
            <a:avLst/>
          </a:prstGeom>
          <a:noFill/>
        </p:spPr>
        <p:txBody>
          <a:bodyPr wrap="square" rtlCol="0">
            <a:spAutoFit/>
          </a:bodyPr>
          <a:lstStyle/>
          <a:p>
            <a:r>
              <a:rPr lang="it-IT" sz="2400" b="1" dirty="0"/>
              <a:t>prezzo</a:t>
            </a:r>
            <a:endParaRPr lang="it-IT" b="1" dirty="0"/>
          </a:p>
        </p:txBody>
      </p:sp>
      <p:cxnSp>
        <p:nvCxnSpPr>
          <p:cNvPr id="10" name="Connettore 2 9">
            <a:extLst>
              <a:ext uri="{FF2B5EF4-FFF2-40B4-BE49-F238E27FC236}">
                <a16:creationId xmlns:a16="http://schemas.microsoft.com/office/drawing/2014/main" id="{295CCE41-8FCF-ECEE-6203-F5DB5A4D5C87}"/>
              </a:ext>
            </a:extLst>
          </p:cNvPr>
          <p:cNvCxnSpPr>
            <a:cxnSpLocks/>
          </p:cNvCxnSpPr>
          <p:nvPr/>
        </p:nvCxnSpPr>
        <p:spPr>
          <a:xfrm>
            <a:off x="7330190" y="3429000"/>
            <a:ext cx="689548" cy="11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4A9E9BEE-59BE-AA16-DE1F-70EC6A2E1502}"/>
              </a:ext>
            </a:extLst>
          </p:cNvPr>
          <p:cNvCxnSpPr>
            <a:cxnSpLocks/>
          </p:cNvCxnSpPr>
          <p:nvPr/>
        </p:nvCxnSpPr>
        <p:spPr>
          <a:xfrm flipH="1">
            <a:off x="4264077" y="3440243"/>
            <a:ext cx="6158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38605212-D765-14CE-5F97-7AFABE2419CC}"/>
              </a:ext>
            </a:extLst>
          </p:cNvPr>
          <p:cNvCxnSpPr>
            <a:cxnSpLocks/>
          </p:cNvCxnSpPr>
          <p:nvPr/>
        </p:nvCxnSpPr>
        <p:spPr>
          <a:xfrm flipV="1">
            <a:off x="6096000" y="2518242"/>
            <a:ext cx="0" cy="344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9ABA4452-EED5-D6F6-CAD9-FD27E8A52595}"/>
              </a:ext>
            </a:extLst>
          </p:cNvPr>
          <p:cNvCxnSpPr>
            <a:cxnSpLocks/>
          </p:cNvCxnSpPr>
          <p:nvPr/>
        </p:nvCxnSpPr>
        <p:spPr>
          <a:xfrm>
            <a:off x="6135600" y="4178347"/>
            <a:ext cx="7496" cy="43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343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60E1004A-81F4-8F4A-C731-A102B31B5C23}"/>
              </a:ext>
            </a:extLst>
          </p:cNvPr>
          <p:cNvSpPr>
            <a:spLocks noGrp="1"/>
          </p:cNvSpPr>
          <p:nvPr>
            <p:ph type="title"/>
          </p:nvPr>
        </p:nvSpPr>
        <p:spPr>
          <a:xfrm>
            <a:off x="492370" y="516835"/>
            <a:ext cx="3084844" cy="5772840"/>
          </a:xfrm>
        </p:spPr>
        <p:txBody>
          <a:bodyPr anchor="ctr">
            <a:normAutofit/>
          </a:bodyPr>
          <a:lstStyle/>
          <a:p>
            <a:r>
              <a:rPr lang="en-GB" sz="3600" b="1" i="1">
                <a:solidFill>
                  <a:srgbClr val="FFFFFF"/>
                </a:solidFill>
              </a:rPr>
              <a:t>Il marketing e la performance aziendale</a:t>
            </a:r>
            <a:endParaRPr lang="it-IT" sz="3600">
              <a:solidFill>
                <a:srgbClr val="FFFFFF"/>
              </a:solidFill>
            </a:endParaRPr>
          </a:p>
        </p:txBody>
      </p:sp>
      <p:sp>
        <p:nvSpPr>
          <p:cNvPr id="13" name="Rectangle 12">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graphicFrame>
        <p:nvGraphicFramePr>
          <p:cNvPr id="5" name="Segnaposto contenuto 2">
            <a:extLst>
              <a:ext uri="{FF2B5EF4-FFF2-40B4-BE49-F238E27FC236}">
                <a16:creationId xmlns:a16="http://schemas.microsoft.com/office/drawing/2014/main" id="{6000542C-C07D-8F46-0426-0BBEBF8FE4D4}"/>
              </a:ext>
            </a:extLst>
          </p:cNvPr>
          <p:cNvGraphicFramePr>
            <a:graphicFrameLocks noGrp="1"/>
          </p:cNvGraphicFramePr>
          <p:nvPr>
            <p:ph idx="1"/>
            <p:extLst>
              <p:ext uri="{D42A27DB-BD31-4B8C-83A1-F6EECF244321}">
                <p14:modId xmlns:p14="http://schemas.microsoft.com/office/powerpoint/2010/main" val="580386828"/>
              </p:ext>
            </p:extLst>
          </p:nvPr>
        </p:nvGraphicFramePr>
        <p:xfrm>
          <a:off x="4104079" y="0"/>
          <a:ext cx="8093590" cy="6752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293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E7DAB5C1-B266-0153-0F07-05792BF50654}"/>
              </a:ext>
            </a:extLst>
          </p:cNvPr>
          <p:cNvPicPr>
            <a:picLocks noGrp="1" noChangeAspect="1"/>
          </p:cNvPicPr>
          <p:nvPr>
            <p:ph idx="1"/>
          </p:nvPr>
        </p:nvPicPr>
        <p:blipFill>
          <a:blip r:embed="rId2"/>
          <a:stretch>
            <a:fillRect/>
          </a:stretch>
        </p:blipFill>
        <p:spPr>
          <a:xfrm>
            <a:off x="678563" y="942110"/>
            <a:ext cx="10834873" cy="4447803"/>
          </a:xfrm>
          <a:prstGeom prst="rect">
            <a:avLst/>
          </a:prstGeom>
        </p:spPr>
      </p:pic>
    </p:spTree>
    <p:extLst>
      <p:ext uri="{BB962C8B-B14F-4D97-AF65-F5344CB8AC3E}">
        <p14:creationId xmlns:p14="http://schemas.microsoft.com/office/powerpoint/2010/main" val="1659134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80B175-A7E5-D63D-5F20-A2BD6735EE52}"/>
              </a:ext>
            </a:extLst>
          </p:cNvPr>
          <p:cNvSpPr>
            <a:spLocks noGrp="1"/>
          </p:cNvSpPr>
          <p:nvPr>
            <p:ph type="title"/>
          </p:nvPr>
        </p:nvSpPr>
        <p:spPr/>
        <p:txBody>
          <a:bodyPr/>
          <a:lstStyle/>
          <a:p>
            <a:pPr algn="ctr"/>
            <a:r>
              <a:rPr lang="en-GB" b="1" i="1" dirty="0">
                <a:solidFill>
                  <a:schemeClr val="tx1"/>
                </a:solidFill>
              </a:rPr>
              <a:t>Le </a:t>
            </a:r>
            <a:r>
              <a:rPr lang="en-GB" b="1" i="1" dirty="0" err="1">
                <a:solidFill>
                  <a:schemeClr val="tx1"/>
                </a:solidFill>
              </a:rPr>
              <a:t>metriche</a:t>
            </a:r>
            <a:r>
              <a:rPr lang="en-GB" b="1" i="1" dirty="0">
                <a:solidFill>
                  <a:schemeClr val="tx1"/>
                </a:solidFill>
              </a:rPr>
              <a:t> del marketing</a:t>
            </a:r>
            <a:endParaRPr lang="it-IT" dirty="0"/>
          </a:p>
        </p:txBody>
      </p:sp>
      <p:sp>
        <p:nvSpPr>
          <p:cNvPr id="3" name="Segnaposto contenuto 2">
            <a:extLst>
              <a:ext uri="{FF2B5EF4-FFF2-40B4-BE49-F238E27FC236}">
                <a16:creationId xmlns:a16="http://schemas.microsoft.com/office/drawing/2014/main" id="{2A21EFDE-A3BE-5A69-954E-2E59E8BD4A3A}"/>
              </a:ext>
            </a:extLst>
          </p:cNvPr>
          <p:cNvSpPr>
            <a:spLocks noGrp="1"/>
          </p:cNvSpPr>
          <p:nvPr>
            <p:ph idx="1"/>
          </p:nvPr>
        </p:nvSpPr>
        <p:spPr>
          <a:xfrm>
            <a:off x="1097280" y="2430350"/>
            <a:ext cx="10058400" cy="4023360"/>
          </a:xfrm>
        </p:spPr>
        <p:txBody>
          <a:bodyPr/>
          <a:lstStyle/>
          <a:p>
            <a:pPr algn="ctr"/>
            <a:r>
              <a:rPr lang="it-IT" dirty="0"/>
              <a:t>Un'emergente e cruciale area di controllo (rispetto alle performance di marketing) è quella delle </a:t>
            </a:r>
            <a:r>
              <a:rPr lang="it-IT" i="1" u="sng" dirty="0"/>
              <a:t>metriche di marketing</a:t>
            </a:r>
            <a:r>
              <a:rPr lang="it-IT" dirty="0"/>
              <a:t>. La disciplina del marketing è stata tradizionalmente criticata per la qualità delle sue metriche. Per esempio, </a:t>
            </a:r>
            <a:r>
              <a:rPr lang="it-IT" dirty="0">
                <a:solidFill>
                  <a:schemeClr val="accent1"/>
                </a:solidFill>
              </a:rPr>
              <a:t>i ricavi di vendita </a:t>
            </a:r>
            <a:r>
              <a:rPr lang="it-IT" dirty="0"/>
              <a:t>sono una metrica importante, ma molti dei fattori che influenzano i livelli di vendita, come le condizioni economiche o l'attività dei concorrenti, sono al di fuori del controllo dei marketer. Inoltre, come anticipato, i marketer sono spesso scarsamente rappresentati nei consigli d'amministrazione aziendali rispetto agli esperti di discipline come la produzione e la finanza, e una delle conseguenze è proprio legata al budget del marketing, che è spesso il primo a essere tagliato quando le aziende hanno bisogno di risparmiare sui costi. Di conseguenza, si presta sempre più attenzione alle metriche utilizzate per misurare l'attività di marketing. </a:t>
            </a:r>
          </a:p>
        </p:txBody>
      </p:sp>
    </p:spTree>
    <p:extLst>
      <p:ext uri="{BB962C8B-B14F-4D97-AF65-F5344CB8AC3E}">
        <p14:creationId xmlns:p14="http://schemas.microsoft.com/office/powerpoint/2010/main" val="217788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D6563C0-2FDF-124E-3AB1-AF7B4D3165D6}"/>
              </a:ext>
            </a:extLst>
          </p:cNvPr>
          <p:cNvSpPr>
            <a:spLocks noGrp="1"/>
          </p:cNvSpPr>
          <p:nvPr>
            <p:ph idx="4294967295"/>
          </p:nvPr>
        </p:nvSpPr>
        <p:spPr>
          <a:xfrm>
            <a:off x="1066800" y="1416844"/>
            <a:ext cx="10058400" cy="4024312"/>
          </a:xfrm>
        </p:spPr>
        <p:txBody>
          <a:bodyPr>
            <a:normAutofit lnSpcReduction="10000"/>
          </a:bodyPr>
          <a:lstStyle/>
          <a:p>
            <a:pPr algn="ctr"/>
            <a:r>
              <a:rPr lang="it-IT" dirty="0"/>
              <a:t>È possibile identificare una vasta gamma di metriche potenziali. Per esempio, possiamo individuare </a:t>
            </a:r>
            <a:r>
              <a:rPr lang="it-IT" i="1" dirty="0">
                <a:solidFill>
                  <a:schemeClr val="tx1"/>
                </a:solidFill>
              </a:rPr>
              <a:t>la quota di mercato, il grado d'innovazione dei prodotti, il costo contatto pubblicitario e l'indice di fedeltà</a:t>
            </a:r>
            <a:r>
              <a:rPr lang="it-IT" dirty="0">
                <a:solidFill>
                  <a:schemeClr val="tx1"/>
                </a:solidFill>
              </a:rPr>
              <a:t>. </a:t>
            </a:r>
          </a:p>
          <a:p>
            <a:pPr algn="ctr"/>
            <a:r>
              <a:rPr lang="it-IT" dirty="0"/>
              <a:t>In breve, vi sono due elementi chiave della misurazione del marketing: </a:t>
            </a:r>
          </a:p>
          <a:p>
            <a:pPr algn="ctr"/>
            <a:r>
              <a:rPr lang="it-IT" i="1" u="sng" dirty="0">
                <a:solidFill>
                  <a:schemeClr val="accent1"/>
                </a:solidFill>
              </a:rPr>
              <a:t>-l'efficacia delle attività del marketing operativo </a:t>
            </a:r>
          </a:p>
          <a:p>
            <a:pPr algn="ctr"/>
            <a:r>
              <a:rPr lang="it-IT" i="1" u="sng" dirty="0">
                <a:solidFill>
                  <a:schemeClr val="accent1"/>
                </a:solidFill>
              </a:rPr>
              <a:t>-l'impatto del marketing sui risultati di bilancio. </a:t>
            </a:r>
          </a:p>
          <a:p>
            <a:pPr algn="ctr"/>
            <a:r>
              <a:rPr lang="it-IT" dirty="0"/>
              <a:t>In particolare, misurare l'efficacia delle attività del marketing operativo dipende principalmente dal tipo di attività di marketing intrapresa. Per esempio, l'attività di distribuzione può essere misurata esaminando i livelli d'inventario, gli sconti, i contatti con i clienti e i livelli di esaurimento delle scorte. In definitiva, le decisioni di marketing devono innanzitutto contribuire alla creazione di valore per l'azienda e per i consumatori e, allo stesso tempo, sono chiamate ad aumentare i profitti, incrementando il volume delle vendite, aumentando i prezzi o riducendo i costi unitari. </a:t>
            </a:r>
          </a:p>
        </p:txBody>
      </p:sp>
    </p:spTree>
    <p:extLst>
      <p:ext uri="{BB962C8B-B14F-4D97-AF65-F5344CB8AC3E}">
        <p14:creationId xmlns:p14="http://schemas.microsoft.com/office/powerpoint/2010/main" val="2961520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71FCC9-AC04-4002-B7C4-0FF016A15D13}"/>
              </a:ext>
            </a:extLst>
          </p:cNvPr>
          <p:cNvSpPr>
            <a:spLocks noGrp="1"/>
          </p:cNvSpPr>
          <p:nvPr>
            <p:ph type="title"/>
          </p:nvPr>
        </p:nvSpPr>
        <p:spPr/>
        <p:txBody>
          <a:bodyPr/>
          <a:lstStyle/>
          <a:p>
            <a:pPr algn="ctr"/>
            <a:r>
              <a:rPr lang="en-GB" b="1" i="1" dirty="0" err="1">
                <a:solidFill>
                  <a:schemeClr val="tx1"/>
                </a:solidFill>
              </a:rPr>
              <a:t>L’ambito</a:t>
            </a:r>
            <a:r>
              <a:rPr lang="en-GB" b="1" i="1" dirty="0">
                <a:solidFill>
                  <a:schemeClr val="tx1"/>
                </a:solidFill>
              </a:rPr>
              <a:t> di </a:t>
            </a:r>
            <a:r>
              <a:rPr lang="en-GB" b="1" i="1" dirty="0" err="1">
                <a:solidFill>
                  <a:schemeClr val="tx1"/>
                </a:solidFill>
              </a:rPr>
              <a:t>applicazione</a:t>
            </a:r>
            <a:r>
              <a:rPr lang="en-GB" b="1" i="1" dirty="0">
                <a:solidFill>
                  <a:schemeClr val="tx1"/>
                </a:solidFill>
              </a:rPr>
              <a:t> del marketing</a:t>
            </a:r>
            <a:endParaRPr lang="it-IT" dirty="0"/>
          </a:p>
        </p:txBody>
      </p:sp>
      <p:sp>
        <p:nvSpPr>
          <p:cNvPr id="3" name="Segnaposto contenuto 2">
            <a:extLst>
              <a:ext uri="{FF2B5EF4-FFF2-40B4-BE49-F238E27FC236}">
                <a16:creationId xmlns:a16="http://schemas.microsoft.com/office/drawing/2014/main" id="{AD974399-CA5C-9CC9-1F98-A531CD7E0D6A}"/>
              </a:ext>
            </a:extLst>
          </p:cNvPr>
          <p:cNvSpPr>
            <a:spLocks noGrp="1"/>
          </p:cNvSpPr>
          <p:nvPr>
            <p:ph idx="1"/>
          </p:nvPr>
        </p:nvSpPr>
        <p:spPr>
          <a:xfrm>
            <a:off x="1066800" y="2220488"/>
            <a:ext cx="10058400" cy="4023360"/>
          </a:xfrm>
        </p:spPr>
        <p:txBody>
          <a:bodyPr/>
          <a:lstStyle/>
          <a:p>
            <a:pPr algn="ctr"/>
            <a:r>
              <a:rPr lang="it-IT" dirty="0"/>
              <a:t>Finora la nostra attenzione si è concentrata sull'applicazione del marketing in contesti commerciali, ovvero sul suo utilizzo da parte di aziende che vendono beni e servizi. Ma è chiaro che il concetto, gli strumenti e le tecniche di marketing si applicano in molti altri contesti. Per esempio, </a:t>
            </a:r>
            <a:r>
              <a:rPr lang="it-IT" i="1" dirty="0"/>
              <a:t>i partiti politici </a:t>
            </a:r>
            <a:r>
              <a:rPr lang="it-IT" dirty="0"/>
              <a:t>sono spesso criticati per il loro uso eccessivo del marketing. Infatti, usano le ricerche di mercato per scoprire quali siano le opinioni dei votanti; i candidati che si presentano alle elezioni sono spesso accuratamente selezionati e il loro </a:t>
            </a:r>
            <a:r>
              <a:rPr lang="it-IT" dirty="0">
                <a:solidFill>
                  <a:schemeClr val="accent1"/>
                </a:solidFill>
              </a:rPr>
              <a:t>"packaging" </a:t>
            </a:r>
            <a:r>
              <a:rPr lang="it-IT" dirty="0"/>
              <a:t>è studiato per sedurre gli elettori. Usano anche in modo massiccio la pubblicità e le pubbliche relazioni per trasmettere il proprio messaggio. Questo perché lo scambio di valore è un elemento chiave del marketing. Le organizzazioni creano una forma di valore e la scambiano con qualcosa di cui hanno bisogno. Nel caso della politica, </a:t>
            </a:r>
            <a:r>
              <a:rPr lang="it-IT" i="1" u="sng" dirty="0"/>
              <a:t>vengono create delle misure politiche in cambio di voti al momento delle elezioni.</a:t>
            </a:r>
          </a:p>
        </p:txBody>
      </p:sp>
    </p:spTree>
    <p:extLst>
      <p:ext uri="{BB962C8B-B14F-4D97-AF65-F5344CB8AC3E}">
        <p14:creationId xmlns:p14="http://schemas.microsoft.com/office/powerpoint/2010/main" val="2793943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53A65F-2AA7-1AF5-0E49-113877845A65}"/>
              </a:ext>
            </a:extLst>
          </p:cNvPr>
          <p:cNvSpPr>
            <a:spLocks noGrp="1"/>
          </p:cNvSpPr>
          <p:nvPr>
            <p:ph type="title"/>
          </p:nvPr>
        </p:nvSpPr>
        <p:spPr/>
        <p:txBody>
          <a:bodyPr/>
          <a:lstStyle/>
          <a:p>
            <a:pPr algn="ctr"/>
            <a:r>
              <a:rPr lang="en-GB" b="1" i="1" dirty="0">
                <a:solidFill>
                  <a:schemeClr val="tx1"/>
                </a:solidFill>
              </a:rPr>
              <a:t>Il </a:t>
            </a:r>
            <a:r>
              <a:rPr lang="en-GB" b="1" i="1" dirty="0" err="1">
                <a:solidFill>
                  <a:schemeClr val="tx1"/>
                </a:solidFill>
              </a:rPr>
              <a:t>processo</a:t>
            </a:r>
            <a:r>
              <a:rPr lang="en-GB" b="1" i="1" dirty="0">
                <a:solidFill>
                  <a:schemeClr val="tx1"/>
                </a:solidFill>
              </a:rPr>
              <a:t> di </a:t>
            </a:r>
            <a:r>
              <a:rPr lang="en-GB" b="1" i="1" dirty="0" err="1">
                <a:solidFill>
                  <a:schemeClr val="tx1"/>
                </a:solidFill>
              </a:rPr>
              <a:t>pianificazione</a:t>
            </a:r>
            <a:r>
              <a:rPr lang="en-GB" b="1" i="1" dirty="0">
                <a:solidFill>
                  <a:schemeClr val="tx1"/>
                </a:solidFill>
              </a:rPr>
              <a:t> del marketing</a:t>
            </a:r>
            <a:endParaRPr lang="it-IT" dirty="0"/>
          </a:p>
        </p:txBody>
      </p:sp>
      <p:sp>
        <p:nvSpPr>
          <p:cNvPr id="3" name="Segnaposto contenuto 2">
            <a:extLst>
              <a:ext uri="{FF2B5EF4-FFF2-40B4-BE49-F238E27FC236}">
                <a16:creationId xmlns:a16="http://schemas.microsoft.com/office/drawing/2014/main" id="{C39FB385-EF33-53F9-B97E-0FC536DCD24E}"/>
              </a:ext>
            </a:extLst>
          </p:cNvPr>
          <p:cNvSpPr>
            <a:spLocks noGrp="1"/>
          </p:cNvSpPr>
          <p:nvPr>
            <p:ph idx="1"/>
          </p:nvPr>
        </p:nvSpPr>
        <p:spPr>
          <a:xfrm>
            <a:off x="1066800" y="1995635"/>
            <a:ext cx="10058400" cy="4023360"/>
          </a:xfrm>
        </p:spPr>
        <p:txBody>
          <a:bodyPr>
            <a:normAutofit fontScale="92500" lnSpcReduction="20000"/>
          </a:bodyPr>
          <a:lstStyle/>
          <a:p>
            <a:pPr marL="0" indent="0" algn="ctr" eaLnBrk="1" fontAlgn="auto" hangingPunct="1">
              <a:spcAft>
                <a:spcPts val="0"/>
              </a:spcAft>
              <a:buNone/>
              <a:defRPr/>
            </a:pPr>
            <a:r>
              <a:rPr lang="en-US" sz="2000" b="1" dirty="0"/>
              <a:t>Fasi del </a:t>
            </a:r>
            <a:r>
              <a:rPr lang="en-US" sz="2000" b="1" dirty="0" err="1"/>
              <a:t>processo</a:t>
            </a:r>
            <a:r>
              <a:rPr lang="en-US" sz="2000" b="1" dirty="0"/>
              <a:t> di </a:t>
            </a:r>
            <a:r>
              <a:rPr lang="en-US" sz="2000" b="1" dirty="0" err="1"/>
              <a:t>pianificazione</a:t>
            </a:r>
            <a:endParaRPr lang="en-US" sz="2000" b="1" dirty="0"/>
          </a:p>
          <a:p>
            <a:pPr marL="514350" indent="-514350" eaLnBrk="1" fontAlgn="auto" hangingPunct="1">
              <a:spcAft>
                <a:spcPts val="0"/>
              </a:spcAft>
              <a:buFont typeface="+mj-lt"/>
              <a:buAutoNum type="arabicPeriod"/>
              <a:defRPr/>
            </a:pPr>
            <a:r>
              <a:rPr lang="en-US" sz="2000" dirty="0" err="1"/>
              <a:t>Missione</a:t>
            </a:r>
            <a:r>
              <a:rPr lang="en-US" sz="2000" dirty="0"/>
              <a:t> </a:t>
            </a:r>
            <a:r>
              <a:rPr lang="en-US" sz="2000" dirty="0" err="1"/>
              <a:t>aziendale</a:t>
            </a:r>
            <a:endParaRPr lang="en-US" sz="2000" dirty="0"/>
          </a:p>
          <a:p>
            <a:pPr marL="514350" indent="-514350" eaLnBrk="1" fontAlgn="auto" hangingPunct="1">
              <a:spcAft>
                <a:spcPts val="0"/>
              </a:spcAft>
              <a:buFont typeface="+mj-lt"/>
              <a:buAutoNum type="arabicPeriod"/>
              <a:defRPr/>
            </a:pPr>
            <a:r>
              <a:rPr lang="en-US" sz="2000" dirty="0"/>
              <a:t>Audit di marketing</a:t>
            </a:r>
          </a:p>
          <a:p>
            <a:pPr marL="514350" indent="-514350" eaLnBrk="1" fontAlgn="auto" hangingPunct="1">
              <a:spcAft>
                <a:spcPts val="0"/>
              </a:spcAft>
              <a:buFont typeface="+mj-lt"/>
              <a:buAutoNum type="arabicPeriod"/>
              <a:defRPr/>
            </a:pPr>
            <a:r>
              <a:rPr lang="en-US" sz="2000" dirty="0" err="1"/>
              <a:t>Analisi</a:t>
            </a:r>
            <a:r>
              <a:rPr lang="en-US" sz="2000" dirty="0"/>
              <a:t> SWOT</a:t>
            </a:r>
          </a:p>
          <a:p>
            <a:pPr marL="514350" indent="-514350" eaLnBrk="1" fontAlgn="auto" hangingPunct="1">
              <a:spcAft>
                <a:spcPts val="0"/>
              </a:spcAft>
              <a:buFont typeface="+mj-lt"/>
              <a:buAutoNum type="arabicPeriod"/>
              <a:defRPr/>
            </a:pPr>
            <a:r>
              <a:rPr lang="en-US" sz="2000" dirty="0" err="1"/>
              <a:t>Obiettivi</a:t>
            </a:r>
            <a:r>
              <a:rPr lang="en-US" sz="2000" dirty="0"/>
              <a:t> di marketing                </a:t>
            </a:r>
            <a:r>
              <a:rPr lang="en-US" sz="2000" dirty="0" err="1"/>
              <a:t>Obiettivi</a:t>
            </a:r>
            <a:r>
              <a:rPr lang="en-US" sz="2000" dirty="0"/>
              <a:t> </a:t>
            </a:r>
            <a:r>
              <a:rPr lang="en-US" sz="2000" dirty="0" err="1"/>
              <a:t>strategici</a:t>
            </a:r>
            <a:endParaRPr lang="en-US" sz="2000" dirty="0"/>
          </a:p>
          <a:p>
            <a:pPr marL="514350" indent="-514350" eaLnBrk="1" fontAlgn="auto" hangingPunct="1">
              <a:spcAft>
                <a:spcPts val="0"/>
              </a:spcAft>
              <a:buFont typeface="+mj-lt"/>
              <a:buAutoNum type="arabicPeriod"/>
              <a:defRPr/>
            </a:pPr>
            <a:r>
              <a:rPr lang="en-US" sz="2000" dirty="0" err="1"/>
              <a:t>Orientamento</a:t>
            </a:r>
            <a:r>
              <a:rPr lang="en-US" sz="2000" dirty="0"/>
              <a:t> </a:t>
            </a:r>
            <a:r>
              <a:rPr lang="en-US" sz="2000" dirty="0" err="1"/>
              <a:t>strategico</a:t>
            </a:r>
            <a:endParaRPr lang="en-US" sz="2000" dirty="0"/>
          </a:p>
          <a:p>
            <a:pPr marL="514350" indent="-514350" eaLnBrk="1" fontAlgn="auto" hangingPunct="1">
              <a:spcAft>
                <a:spcPts val="0"/>
              </a:spcAft>
              <a:buFont typeface="+mj-lt"/>
              <a:buAutoNum type="arabicPeriod"/>
              <a:defRPr/>
            </a:pPr>
            <a:r>
              <a:rPr lang="en-US" sz="2000" dirty="0" err="1"/>
              <a:t>Strategia</a:t>
            </a:r>
            <a:r>
              <a:rPr lang="en-US" sz="2000" dirty="0"/>
              <a:t> </a:t>
            </a:r>
            <a:r>
              <a:rPr lang="en-US" sz="2000" dirty="0" err="1"/>
              <a:t>chiave</a:t>
            </a:r>
            <a:r>
              <a:rPr lang="en-US" sz="2000" dirty="0"/>
              <a:t>  			</a:t>
            </a:r>
            <a:r>
              <a:rPr lang="en-US" sz="2000" dirty="0" err="1"/>
              <a:t>Vantaggi</a:t>
            </a:r>
            <a:r>
              <a:rPr lang="en-US" sz="2000" dirty="0"/>
              <a:t> </a:t>
            </a:r>
            <a:r>
              <a:rPr lang="en-US" sz="2000" dirty="0" err="1"/>
              <a:t>competitivi</a:t>
            </a:r>
            <a:endParaRPr lang="en-US" sz="2000" dirty="0"/>
          </a:p>
          <a:p>
            <a:pPr marL="514350" indent="-514350" eaLnBrk="1" fontAlgn="auto" hangingPunct="1">
              <a:spcAft>
                <a:spcPts val="0"/>
              </a:spcAft>
              <a:buFont typeface="+mj-lt"/>
              <a:buAutoNum type="arabicPeriod"/>
              <a:defRPr/>
            </a:pPr>
            <a:r>
              <a:rPr lang="en-US" sz="2000" dirty="0" err="1"/>
              <a:t>Mercati</a:t>
            </a:r>
            <a:r>
              <a:rPr lang="en-US" sz="2000" dirty="0"/>
              <a:t> target</a:t>
            </a:r>
          </a:p>
          <a:p>
            <a:pPr marL="514350" indent="-514350" eaLnBrk="1" fontAlgn="auto" hangingPunct="1">
              <a:spcAft>
                <a:spcPts val="0"/>
              </a:spcAft>
              <a:buFont typeface="+mj-lt"/>
              <a:buAutoNum type="arabicPeriod"/>
              <a:defRPr/>
            </a:pPr>
            <a:r>
              <a:rPr lang="en-US" sz="2000" dirty="0" err="1"/>
              <a:t>Desicisioni</a:t>
            </a:r>
            <a:r>
              <a:rPr lang="en-US" sz="2000" dirty="0"/>
              <a:t> </a:t>
            </a:r>
            <a:r>
              <a:rPr lang="en-US" sz="2000" dirty="0" err="1"/>
              <a:t>sul</a:t>
            </a:r>
            <a:r>
              <a:rPr lang="en-US" sz="2000" dirty="0"/>
              <a:t> mix di marketing</a:t>
            </a:r>
          </a:p>
          <a:p>
            <a:pPr marL="514350" indent="-514350" eaLnBrk="1" fontAlgn="auto" hangingPunct="1">
              <a:spcAft>
                <a:spcPts val="0"/>
              </a:spcAft>
              <a:buFont typeface="+mj-lt"/>
              <a:buAutoNum type="arabicPeriod"/>
              <a:defRPr/>
            </a:pPr>
            <a:r>
              <a:rPr lang="en-US" sz="2000" dirty="0" err="1"/>
              <a:t>Organizzazione</a:t>
            </a:r>
            <a:r>
              <a:rPr lang="en-US" sz="2000" dirty="0"/>
              <a:t> e </a:t>
            </a:r>
            <a:r>
              <a:rPr lang="en-US" sz="2000" dirty="0" err="1"/>
              <a:t>implementazione</a:t>
            </a:r>
            <a:endParaRPr lang="en-US" sz="2000" dirty="0"/>
          </a:p>
          <a:p>
            <a:pPr marL="514350" indent="-514350" eaLnBrk="1" fontAlgn="auto" hangingPunct="1">
              <a:spcAft>
                <a:spcPts val="0"/>
              </a:spcAft>
              <a:buFont typeface="+mj-lt"/>
              <a:buAutoNum type="arabicPeriod"/>
              <a:defRPr/>
            </a:pPr>
            <a:r>
              <a:rPr lang="en-US" sz="2000" dirty="0" err="1"/>
              <a:t>Controllo</a:t>
            </a:r>
            <a:endParaRPr lang="en-US" sz="2000" dirty="0"/>
          </a:p>
          <a:p>
            <a:endParaRPr lang="it-IT" dirty="0"/>
          </a:p>
        </p:txBody>
      </p:sp>
      <p:cxnSp>
        <p:nvCxnSpPr>
          <p:cNvPr id="5" name="Connettore 2 4">
            <a:extLst>
              <a:ext uri="{FF2B5EF4-FFF2-40B4-BE49-F238E27FC236}">
                <a16:creationId xmlns:a16="http://schemas.microsoft.com/office/drawing/2014/main" id="{BCCCB2D2-C0B3-F521-ED7E-6D06065218B5}"/>
              </a:ext>
            </a:extLst>
          </p:cNvPr>
          <p:cNvCxnSpPr/>
          <p:nvPr/>
        </p:nvCxnSpPr>
        <p:spPr>
          <a:xfrm>
            <a:off x="3792511" y="3582649"/>
            <a:ext cx="7045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a:extLst>
              <a:ext uri="{FF2B5EF4-FFF2-40B4-BE49-F238E27FC236}">
                <a16:creationId xmlns:a16="http://schemas.microsoft.com/office/drawing/2014/main" id="{AE61BF21-2D9F-DCEA-BC91-97C5546F41A0}"/>
              </a:ext>
            </a:extLst>
          </p:cNvPr>
          <p:cNvCxnSpPr/>
          <p:nvPr/>
        </p:nvCxnSpPr>
        <p:spPr>
          <a:xfrm>
            <a:off x="3222885" y="4272197"/>
            <a:ext cx="22635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024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A3EEC8-8945-B48E-132F-AA9D4A8E6420}"/>
              </a:ext>
            </a:extLst>
          </p:cNvPr>
          <p:cNvSpPr>
            <a:spLocks noGrp="1"/>
          </p:cNvSpPr>
          <p:nvPr>
            <p:ph type="title"/>
          </p:nvPr>
        </p:nvSpPr>
        <p:spPr>
          <a:xfrm>
            <a:off x="1066800" y="-461851"/>
            <a:ext cx="10058400" cy="1450757"/>
          </a:xfrm>
        </p:spPr>
        <p:txBody>
          <a:bodyPr/>
          <a:lstStyle/>
          <a:p>
            <a:pPr algn="ctr"/>
            <a:r>
              <a:rPr lang="en-GB" b="1" i="1" dirty="0">
                <a:solidFill>
                  <a:schemeClr val="tx1"/>
                </a:solidFill>
              </a:rPr>
              <a:t>Carriere </a:t>
            </a:r>
            <a:r>
              <a:rPr lang="en-GB" b="1" i="1" dirty="0" err="1">
                <a:solidFill>
                  <a:schemeClr val="tx1"/>
                </a:solidFill>
              </a:rPr>
              <a:t>nel</a:t>
            </a:r>
            <a:r>
              <a:rPr lang="en-GB" b="1" i="1" dirty="0">
                <a:solidFill>
                  <a:schemeClr val="tx1"/>
                </a:solidFill>
              </a:rPr>
              <a:t> marketing</a:t>
            </a:r>
            <a:endParaRPr lang="it-IT" dirty="0"/>
          </a:p>
        </p:txBody>
      </p:sp>
      <p:sp>
        <p:nvSpPr>
          <p:cNvPr id="3" name="Segnaposto contenuto 2">
            <a:extLst>
              <a:ext uri="{FF2B5EF4-FFF2-40B4-BE49-F238E27FC236}">
                <a16:creationId xmlns:a16="http://schemas.microsoft.com/office/drawing/2014/main" id="{8DDC1F6A-464D-9920-A90E-9C0D192AE97B}"/>
              </a:ext>
            </a:extLst>
          </p:cNvPr>
          <p:cNvSpPr>
            <a:spLocks noGrp="1"/>
          </p:cNvSpPr>
          <p:nvPr>
            <p:ph idx="1"/>
          </p:nvPr>
        </p:nvSpPr>
        <p:spPr>
          <a:xfrm>
            <a:off x="1143250" y="1087283"/>
            <a:ext cx="9905500" cy="660074"/>
          </a:xfrm>
        </p:spPr>
        <p:txBody>
          <a:bodyPr/>
          <a:lstStyle/>
          <a:p>
            <a:pPr algn="ctr"/>
            <a:r>
              <a:rPr lang="it-IT" dirty="0"/>
              <a:t>Scegliere una carriera nel marketing offre un vasto ventaglio di opportunità. La seguente tabella illustra alcune delle potenziali figure professionali del marketing.</a:t>
            </a:r>
          </a:p>
        </p:txBody>
      </p:sp>
      <p:pic>
        <p:nvPicPr>
          <p:cNvPr id="4" name="Picture 2">
            <a:extLst>
              <a:ext uri="{FF2B5EF4-FFF2-40B4-BE49-F238E27FC236}">
                <a16:creationId xmlns:a16="http://schemas.microsoft.com/office/drawing/2014/main" id="{F2670471-9DB1-C8F7-665C-FB80E9A1361D}"/>
              </a:ext>
            </a:extLst>
          </p:cNvPr>
          <p:cNvPicPr>
            <a:picLocks noChangeAspect="1"/>
          </p:cNvPicPr>
          <p:nvPr/>
        </p:nvPicPr>
        <p:blipFill>
          <a:blip r:embed="rId2"/>
          <a:stretch>
            <a:fillRect/>
          </a:stretch>
        </p:blipFill>
        <p:spPr>
          <a:xfrm>
            <a:off x="2623146" y="1845734"/>
            <a:ext cx="7680657" cy="4240715"/>
          </a:xfrm>
          <a:prstGeom prst="rect">
            <a:avLst/>
          </a:prstGeom>
        </p:spPr>
      </p:pic>
    </p:spTree>
    <p:extLst>
      <p:ext uri="{BB962C8B-B14F-4D97-AF65-F5344CB8AC3E}">
        <p14:creationId xmlns:p14="http://schemas.microsoft.com/office/powerpoint/2010/main" val="249187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09828A9-4F08-6186-0388-B1E12FB858A3}"/>
              </a:ext>
            </a:extLst>
          </p:cNvPr>
          <p:cNvPicPr>
            <a:picLocks noGrp="1" noChangeAspect="1"/>
          </p:cNvPicPr>
          <p:nvPr>
            <p:ph idx="4294967295"/>
          </p:nvPr>
        </p:nvPicPr>
        <p:blipFill>
          <a:blip r:embed="rId2"/>
          <a:stretch>
            <a:fillRect/>
          </a:stretch>
        </p:blipFill>
        <p:spPr>
          <a:xfrm>
            <a:off x="1728887" y="884445"/>
            <a:ext cx="8734226" cy="5089109"/>
          </a:xfrm>
          <a:prstGeom prst="rect">
            <a:avLst/>
          </a:prstGeom>
        </p:spPr>
      </p:pic>
    </p:spTree>
    <p:extLst>
      <p:ext uri="{BB962C8B-B14F-4D97-AF65-F5344CB8AC3E}">
        <p14:creationId xmlns:p14="http://schemas.microsoft.com/office/powerpoint/2010/main" val="637471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0D4A5AB-06B3-28A5-2746-C7CEEE44CD0A}"/>
              </a:ext>
            </a:extLst>
          </p:cNvPr>
          <p:cNvPicPr>
            <a:picLocks noGrp="1" noChangeAspect="1"/>
          </p:cNvPicPr>
          <p:nvPr>
            <p:ph idx="4294967295"/>
          </p:nvPr>
        </p:nvPicPr>
        <p:blipFill>
          <a:blip r:embed="rId2"/>
          <a:stretch>
            <a:fillRect/>
          </a:stretch>
        </p:blipFill>
        <p:spPr>
          <a:xfrm>
            <a:off x="1266092" y="727715"/>
            <a:ext cx="9659815" cy="5003355"/>
          </a:xfrm>
          <a:prstGeom prst="rect">
            <a:avLst/>
          </a:prstGeom>
        </p:spPr>
      </p:pic>
    </p:spTree>
    <p:extLst>
      <p:ext uri="{BB962C8B-B14F-4D97-AF65-F5344CB8AC3E}">
        <p14:creationId xmlns:p14="http://schemas.microsoft.com/office/powerpoint/2010/main" val="2065279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9C14F8A-4DA2-7D7D-DF9F-93026F00A976}"/>
              </a:ext>
            </a:extLst>
          </p:cNvPr>
          <p:cNvPicPr>
            <a:picLocks noGrp="1" noChangeAspect="1"/>
          </p:cNvPicPr>
          <p:nvPr>
            <p:ph idx="4294967295"/>
          </p:nvPr>
        </p:nvPicPr>
        <p:blipFill>
          <a:blip r:embed="rId2"/>
          <a:stretch>
            <a:fillRect/>
          </a:stretch>
        </p:blipFill>
        <p:spPr>
          <a:xfrm>
            <a:off x="1968946" y="697681"/>
            <a:ext cx="8254108" cy="5137968"/>
          </a:xfrm>
          <a:prstGeom prst="rect">
            <a:avLst/>
          </a:prstGeom>
        </p:spPr>
      </p:pic>
    </p:spTree>
    <p:extLst>
      <p:ext uri="{BB962C8B-B14F-4D97-AF65-F5344CB8AC3E}">
        <p14:creationId xmlns:p14="http://schemas.microsoft.com/office/powerpoint/2010/main" val="231502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C0C6BBA-BF15-8139-B425-3E399372C988}"/>
              </a:ext>
            </a:extLst>
          </p:cNvPr>
          <p:cNvPicPr>
            <a:picLocks noGrp="1" noChangeAspect="1"/>
          </p:cNvPicPr>
          <p:nvPr>
            <p:ph idx="4294967295"/>
          </p:nvPr>
        </p:nvPicPr>
        <p:blipFill>
          <a:blip r:embed="rId2"/>
          <a:stretch>
            <a:fillRect/>
          </a:stretch>
        </p:blipFill>
        <p:spPr>
          <a:xfrm>
            <a:off x="468615" y="2269062"/>
            <a:ext cx="11254769" cy="2319875"/>
          </a:xfrm>
          <a:prstGeom prst="rect">
            <a:avLst/>
          </a:prstGeom>
        </p:spPr>
      </p:pic>
    </p:spTree>
    <p:extLst>
      <p:ext uri="{BB962C8B-B14F-4D97-AF65-F5344CB8AC3E}">
        <p14:creationId xmlns:p14="http://schemas.microsoft.com/office/powerpoint/2010/main" val="3282499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DF50D1-A591-5836-ED94-03F6213A3F0D}"/>
              </a:ext>
            </a:extLst>
          </p:cNvPr>
          <p:cNvSpPr>
            <a:spLocks noGrp="1"/>
          </p:cNvSpPr>
          <p:nvPr>
            <p:ph type="title"/>
          </p:nvPr>
        </p:nvSpPr>
        <p:spPr/>
        <p:txBody>
          <a:bodyPr/>
          <a:lstStyle/>
          <a:p>
            <a:pPr algn="ctr"/>
            <a:r>
              <a:rPr lang="en-GB" b="1" i="1" dirty="0" err="1">
                <a:solidFill>
                  <a:schemeClr val="tx1"/>
                </a:solidFill>
              </a:rPr>
              <a:t>Riepilogo</a:t>
            </a:r>
            <a:r>
              <a:rPr lang="en-GB" b="1" i="1" dirty="0">
                <a:solidFill>
                  <a:schemeClr val="tx1"/>
                </a:solidFill>
              </a:rPr>
              <a:t> </a:t>
            </a:r>
            <a:endParaRPr lang="it-IT" dirty="0"/>
          </a:p>
        </p:txBody>
      </p:sp>
      <p:sp>
        <p:nvSpPr>
          <p:cNvPr id="3" name="Segnaposto contenuto 2">
            <a:extLst>
              <a:ext uri="{FF2B5EF4-FFF2-40B4-BE49-F238E27FC236}">
                <a16:creationId xmlns:a16="http://schemas.microsoft.com/office/drawing/2014/main" id="{5EEED698-CE84-EEC9-157F-24A9B0A04BAC}"/>
              </a:ext>
            </a:extLst>
          </p:cNvPr>
          <p:cNvSpPr>
            <a:spLocks noGrp="1"/>
          </p:cNvSpPr>
          <p:nvPr>
            <p:ph idx="1"/>
          </p:nvPr>
        </p:nvSpPr>
        <p:spPr/>
        <p:txBody>
          <a:bodyPr/>
          <a:lstStyle/>
          <a:p>
            <a:pPr marL="514350" indent="-514350" eaLnBrk="1" fontAlgn="auto" hangingPunct="1">
              <a:spcAft>
                <a:spcPts val="0"/>
              </a:spcAft>
              <a:buFont typeface="+mj-lt"/>
              <a:buAutoNum type="arabicPeriod"/>
              <a:defRPr/>
            </a:pPr>
            <a:r>
              <a:rPr lang="en-US" sz="2000" dirty="0"/>
              <a:t>Il marketing </a:t>
            </a:r>
            <a:r>
              <a:rPr lang="it-IT" sz="2000" dirty="0"/>
              <a:t>è una filosofia imprenditoriale che pone il cliente al centro di ogni azione</a:t>
            </a:r>
            <a:r>
              <a:rPr lang="en-US" sz="2000" dirty="0"/>
              <a:t>.</a:t>
            </a:r>
          </a:p>
          <a:p>
            <a:pPr marL="514350" indent="-514350" eaLnBrk="1" fontAlgn="auto" hangingPunct="1">
              <a:spcAft>
                <a:spcPts val="0"/>
              </a:spcAft>
              <a:buFont typeface="+mj-lt"/>
              <a:buAutoNum type="arabicPeriod"/>
              <a:defRPr/>
            </a:pPr>
            <a:r>
              <a:rPr lang="it-IT" sz="2000" dirty="0"/>
              <a:t>Il valore per il cliente è la differenza tra i benefici percepiti e il sacrificio percepito legati al consumo di un prodotto o di un servizio.</a:t>
            </a:r>
            <a:endParaRPr lang="en-US" sz="2000" dirty="0"/>
          </a:p>
          <a:p>
            <a:pPr marL="514350" indent="-514350" eaLnBrk="1" fontAlgn="auto" hangingPunct="1">
              <a:spcAft>
                <a:spcPts val="0"/>
              </a:spcAft>
              <a:buFont typeface="+mj-lt"/>
              <a:buAutoNum type="arabicPeriod"/>
              <a:defRPr/>
            </a:pPr>
            <a:r>
              <a:rPr lang="en-US" sz="2000" dirty="0"/>
              <a:t>Il campo del marketing è in continua </a:t>
            </a:r>
            <a:r>
              <a:rPr lang="en-US" sz="2000" dirty="0" err="1"/>
              <a:t>evoluzione</a:t>
            </a:r>
            <a:r>
              <a:rPr lang="en-US" sz="2000" dirty="0"/>
              <a:t> e </a:t>
            </a:r>
            <a:r>
              <a:rPr lang="en-US" sz="2000" dirty="0" err="1"/>
              <a:t>attualmente</a:t>
            </a:r>
            <a:r>
              <a:rPr lang="en-US" sz="2000" dirty="0"/>
              <a:t> le </a:t>
            </a:r>
            <a:r>
              <a:rPr lang="it-IT" sz="2000" dirty="0"/>
              <a:t>aziende orientate al mercato sono in una posizione migliore per raggiungere il successo in un ambiente competitivo in rapido cambiamento.</a:t>
            </a:r>
            <a:r>
              <a:rPr lang="fr-FR" sz="2000" dirty="0"/>
              <a:t> </a:t>
            </a:r>
            <a:endParaRPr lang="en-US" sz="2000" dirty="0"/>
          </a:p>
          <a:p>
            <a:pPr marL="514350" indent="-514350" eaLnBrk="1" fontAlgn="auto" hangingPunct="1">
              <a:spcAft>
                <a:spcPts val="0"/>
              </a:spcAft>
              <a:buFont typeface="+mj-lt"/>
              <a:buAutoNum type="arabicPeriod"/>
              <a:defRPr/>
            </a:pPr>
            <a:r>
              <a:rPr lang="it-IT" sz="2000" dirty="0"/>
              <a:t>La pianificazione del marketing è fondamentale per garantirne l'efficacia</a:t>
            </a:r>
            <a:r>
              <a:rPr lang="en-US" sz="2000" dirty="0"/>
              <a:t>.</a:t>
            </a:r>
          </a:p>
          <a:p>
            <a:pPr marL="514350" indent="-514350" eaLnBrk="1" fontAlgn="auto" hangingPunct="1">
              <a:spcAft>
                <a:spcPts val="0"/>
              </a:spcAft>
              <a:buFont typeface="+mj-lt"/>
              <a:buAutoNum type="arabicPeriod"/>
              <a:defRPr/>
            </a:pPr>
            <a:r>
              <a:rPr lang="it-IT" sz="2000" dirty="0"/>
              <a:t>Il marketing funziona – molte ricerche dimostrano che il marketing aiuta le imprese a raggiungere i loro obiettivi.</a:t>
            </a:r>
            <a:r>
              <a:rPr lang="fr-FR" sz="2000" dirty="0"/>
              <a:t> </a:t>
            </a:r>
            <a:endParaRPr lang="en-US" sz="2000" dirty="0"/>
          </a:p>
          <a:p>
            <a:pPr marL="514350" indent="-514350" eaLnBrk="1" fontAlgn="auto" hangingPunct="1">
              <a:spcAft>
                <a:spcPts val="0"/>
              </a:spcAft>
              <a:buFont typeface="+mj-lt"/>
              <a:buAutoNum type="arabicPeriod"/>
              <a:defRPr/>
            </a:pPr>
            <a:r>
              <a:rPr lang="it-IT" sz="2000" dirty="0"/>
              <a:t>L’ambito di applicazione del marketing è vasto e tocca contesti imprenditoriali e non.</a:t>
            </a:r>
            <a:endParaRPr lang="en-US" sz="2000" dirty="0"/>
          </a:p>
          <a:p>
            <a:pPr marL="514350" indent="-514350" eaLnBrk="1" fontAlgn="auto" hangingPunct="1">
              <a:spcAft>
                <a:spcPts val="0"/>
              </a:spcAft>
              <a:buFont typeface="+mj-lt"/>
              <a:buAutoNum type="arabicPeriod"/>
              <a:defRPr/>
            </a:pPr>
            <a:r>
              <a:rPr lang="it-IT" sz="2000" dirty="0"/>
              <a:t>È importante adottare una prospettiva informata sia sui meriti che sui rischi del marketing</a:t>
            </a:r>
            <a:r>
              <a:rPr lang="en-US" sz="2000" dirty="0"/>
              <a:t>.</a:t>
            </a:r>
          </a:p>
          <a:p>
            <a:endParaRPr lang="it-IT" dirty="0"/>
          </a:p>
        </p:txBody>
      </p:sp>
    </p:spTree>
    <p:extLst>
      <p:ext uri="{BB962C8B-B14F-4D97-AF65-F5344CB8AC3E}">
        <p14:creationId xmlns:p14="http://schemas.microsoft.com/office/powerpoint/2010/main" val="2689655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DEBE761-98BB-5E3B-0977-DDAF88C0B6A8}"/>
              </a:ext>
            </a:extLst>
          </p:cNvPr>
          <p:cNvSpPr>
            <a:spLocks noGrp="1"/>
          </p:cNvSpPr>
          <p:nvPr>
            <p:ph idx="4294967295"/>
          </p:nvPr>
        </p:nvSpPr>
        <p:spPr>
          <a:xfrm>
            <a:off x="1066800" y="1584960"/>
            <a:ext cx="10058400" cy="2902109"/>
          </a:xfrm>
        </p:spPr>
        <p:txBody>
          <a:bodyPr>
            <a:normAutofit/>
          </a:bodyPr>
          <a:lstStyle/>
          <a:p>
            <a:pPr algn="ctr"/>
            <a:r>
              <a:rPr lang="it-IT" sz="2200" dirty="0"/>
              <a:t>Definizione più ampia del concetto di marketing. </a:t>
            </a:r>
          </a:p>
          <a:p>
            <a:pPr algn="ctr"/>
            <a:endParaRPr lang="it-IT" sz="2200" dirty="0"/>
          </a:p>
          <a:p>
            <a:pPr algn="ctr"/>
            <a:r>
              <a:rPr lang="it-IT" sz="2200" u="sng" dirty="0">
                <a:solidFill>
                  <a:schemeClr val="accent1"/>
                </a:solidFill>
              </a:rPr>
              <a:t>complesso di attività pianificate, organizzate, controllate, che partono dallo studio del cliente/consumatore e, più in generale, della domanda e della concorrenza, e, attuandosi in forma integrata sono volte al conseguimento degli obiettivi aziendali di lungo termine, attraverso la soddisfazione del consumatore e la sua fedeltà.</a:t>
            </a:r>
            <a:endParaRPr lang="it-IT" sz="2200" dirty="0"/>
          </a:p>
        </p:txBody>
      </p:sp>
    </p:spTree>
    <p:extLst>
      <p:ext uri="{BB962C8B-B14F-4D97-AF65-F5344CB8AC3E}">
        <p14:creationId xmlns:p14="http://schemas.microsoft.com/office/powerpoint/2010/main" val="1920179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C592137-2ECE-80CE-8942-243A66635F6E}"/>
              </a:ext>
            </a:extLst>
          </p:cNvPr>
          <p:cNvSpPr>
            <a:spLocks noGrp="1"/>
          </p:cNvSpPr>
          <p:nvPr>
            <p:ph idx="1"/>
          </p:nvPr>
        </p:nvSpPr>
        <p:spPr>
          <a:xfrm>
            <a:off x="1066800" y="1132188"/>
            <a:ext cx="10058400" cy="2233044"/>
          </a:xfrm>
        </p:spPr>
        <p:txBody>
          <a:bodyPr>
            <a:normAutofit/>
          </a:bodyPr>
          <a:lstStyle/>
          <a:p>
            <a:pPr algn="ctr"/>
            <a:r>
              <a:rPr lang="it-IT" sz="2800" i="1" dirty="0">
                <a:solidFill>
                  <a:schemeClr val="accent1"/>
                </a:solidFill>
              </a:rPr>
              <a:t>Che cosa rappresenta il valore per il cliente</a:t>
            </a:r>
            <a:r>
              <a:rPr lang="it-IT" sz="2400" i="1" dirty="0">
                <a:solidFill>
                  <a:schemeClr val="accent1"/>
                </a:solidFill>
              </a:rPr>
              <a:t>?</a:t>
            </a:r>
          </a:p>
          <a:p>
            <a:pPr algn="ctr"/>
            <a:endParaRPr lang="it-IT" sz="1800" i="1" dirty="0">
              <a:solidFill>
                <a:schemeClr val="accent1"/>
              </a:solidFill>
            </a:endParaRPr>
          </a:p>
          <a:p>
            <a:pPr marL="0" indent="0" algn="ctr">
              <a:buNone/>
            </a:pPr>
            <a:r>
              <a:rPr lang="it-IT" sz="1800" b="1" dirty="0">
                <a:solidFill>
                  <a:schemeClr val="tx1"/>
                </a:solidFill>
              </a:rPr>
              <a:t>Valore per il cliente </a:t>
            </a:r>
            <a:r>
              <a:rPr lang="it-IT" sz="1800" dirty="0">
                <a:solidFill>
                  <a:schemeClr val="tx1"/>
                </a:solidFill>
              </a:rPr>
              <a:t>= Benefici percepiti – Sacrificio percepito</a:t>
            </a:r>
          </a:p>
          <a:p>
            <a:pPr marL="0" indent="0" algn="ctr">
              <a:buNone/>
            </a:pPr>
            <a:endParaRPr lang="it-IT" sz="1800" dirty="0">
              <a:solidFill>
                <a:schemeClr val="tx1"/>
              </a:solidFill>
            </a:endParaRPr>
          </a:p>
          <a:p>
            <a:pPr marL="0" indent="0" algn="ctr">
              <a:buNone/>
            </a:pPr>
            <a:endParaRPr lang="it-IT" sz="1800" dirty="0">
              <a:solidFill>
                <a:schemeClr val="tx1"/>
              </a:solidFill>
            </a:endParaRPr>
          </a:p>
          <a:p>
            <a:pPr marL="0" indent="0">
              <a:buNone/>
            </a:pPr>
            <a:endParaRPr lang="it-IT" sz="1800" b="1" dirty="0">
              <a:solidFill>
                <a:schemeClr val="tx1"/>
              </a:solidFill>
            </a:endParaRPr>
          </a:p>
          <a:p>
            <a:pPr marL="0" indent="0">
              <a:buNone/>
            </a:pPr>
            <a:endParaRPr lang="it-IT" sz="1800" b="1" dirty="0">
              <a:solidFill>
                <a:schemeClr val="tx1"/>
              </a:solidFill>
            </a:endParaRPr>
          </a:p>
          <a:p>
            <a:endParaRPr lang="it-IT" i="1" dirty="0"/>
          </a:p>
        </p:txBody>
      </p:sp>
      <p:sp>
        <p:nvSpPr>
          <p:cNvPr id="7" name="Rettangolo 6">
            <a:extLst>
              <a:ext uri="{FF2B5EF4-FFF2-40B4-BE49-F238E27FC236}">
                <a16:creationId xmlns:a16="http://schemas.microsoft.com/office/drawing/2014/main" id="{DD7FF6AB-1FFE-690A-2D8B-30B7B2CF71BE}"/>
              </a:ext>
            </a:extLst>
          </p:cNvPr>
          <p:cNvSpPr/>
          <p:nvPr/>
        </p:nvSpPr>
        <p:spPr>
          <a:xfrm>
            <a:off x="2892425" y="3339099"/>
            <a:ext cx="2609850" cy="1102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0DBA837E-8A45-29C3-77D3-66281F2BB2CE}"/>
              </a:ext>
            </a:extLst>
          </p:cNvPr>
          <p:cNvSpPr txBox="1"/>
          <p:nvPr/>
        </p:nvSpPr>
        <p:spPr>
          <a:xfrm>
            <a:off x="3041650" y="3429000"/>
            <a:ext cx="2609850" cy="830997"/>
          </a:xfrm>
          <a:prstGeom prst="rect">
            <a:avLst/>
          </a:prstGeom>
          <a:noFill/>
        </p:spPr>
        <p:txBody>
          <a:bodyPr wrap="square" rtlCol="0">
            <a:spAutoFit/>
          </a:bodyPr>
          <a:lstStyle/>
          <a:p>
            <a:r>
              <a:rPr lang="it-IT" sz="1600" dirty="0"/>
              <a:t>Benefici legati al prodotto</a:t>
            </a:r>
          </a:p>
          <a:p>
            <a:r>
              <a:rPr lang="it-IT" sz="1600" dirty="0"/>
              <a:t>Benefici legati al servizio</a:t>
            </a:r>
          </a:p>
          <a:p>
            <a:r>
              <a:rPr lang="it-IT" sz="1600" dirty="0"/>
              <a:t>Benefici legati all’immagine</a:t>
            </a:r>
            <a:endParaRPr lang="it-IT" dirty="0"/>
          </a:p>
        </p:txBody>
      </p:sp>
      <p:sp>
        <p:nvSpPr>
          <p:cNvPr id="8" name="Rettangolo 7">
            <a:extLst>
              <a:ext uri="{FF2B5EF4-FFF2-40B4-BE49-F238E27FC236}">
                <a16:creationId xmlns:a16="http://schemas.microsoft.com/office/drawing/2014/main" id="{50F6EE16-0761-345B-F6F1-6B099E56A00C}"/>
              </a:ext>
            </a:extLst>
          </p:cNvPr>
          <p:cNvSpPr/>
          <p:nvPr/>
        </p:nvSpPr>
        <p:spPr>
          <a:xfrm>
            <a:off x="6902450" y="3211563"/>
            <a:ext cx="2139950" cy="13580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A9C7DB5B-1A97-3AC3-FEB7-49D2A9661098}"/>
              </a:ext>
            </a:extLst>
          </p:cNvPr>
          <p:cNvSpPr txBox="1"/>
          <p:nvPr/>
        </p:nvSpPr>
        <p:spPr>
          <a:xfrm>
            <a:off x="7194550" y="3339099"/>
            <a:ext cx="1847850" cy="1358046"/>
          </a:xfrm>
          <a:prstGeom prst="rect">
            <a:avLst/>
          </a:prstGeom>
          <a:noFill/>
        </p:spPr>
        <p:txBody>
          <a:bodyPr wrap="square" rtlCol="0">
            <a:spAutoFit/>
          </a:bodyPr>
          <a:lstStyle/>
          <a:p>
            <a:pPr eaLnBrk="1" hangingPunct="1">
              <a:spcBef>
                <a:spcPct val="0"/>
              </a:spcBef>
              <a:buFontTx/>
              <a:buNone/>
              <a:defRPr/>
            </a:pPr>
            <a:r>
              <a:rPr lang="en-US" altLang="en-US" sz="1600" dirty="0"/>
              <a:t>Costo in </a:t>
            </a:r>
            <a:r>
              <a:rPr lang="en-US" altLang="en-US" sz="1600" dirty="0" err="1"/>
              <a:t>denaro</a:t>
            </a:r>
            <a:endParaRPr lang="en-US" altLang="en-US" sz="1600" dirty="0"/>
          </a:p>
          <a:p>
            <a:pPr eaLnBrk="1" hangingPunct="1">
              <a:spcBef>
                <a:spcPct val="0"/>
              </a:spcBef>
              <a:buFontTx/>
              <a:buNone/>
              <a:defRPr/>
            </a:pPr>
            <a:r>
              <a:rPr lang="en-US" altLang="en-US" sz="1600" dirty="0"/>
              <a:t>Costo in tempo</a:t>
            </a:r>
          </a:p>
          <a:p>
            <a:pPr eaLnBrk="1" hangingPunct="1">
              <a:spcBef>
                <a:spcPct val="0"/>
              </a:spcBef>
              <a:buFontTx/>
              <a:buNone/>
              <a:defRPr/>
            </a:pPr>
            <a:r>
              <a:rPr lang="en-US" altLang="en-US" sz="1600" dirty="0"/>
              <a:t>Costo in </a:t>
            </a:r>
            <a:r>
              <a:rPr lang="en-US" altLang="en-US" sz="1600" dirty="0" err="1"/>
              <a:t>energia</a:t>
            </a:r>
            <a:endParaRPr lang="en-US" altLang="en-US" sz="1600" dirty="0"/>
          </a:p>
          <a:p>
            <a:pPr eaLnBrk="1" hangingPunct="1">
              <a:spcBef>
                <a:spcPct val="0"/>
              </a:spcBef>
              <a:buFontTx/>
              <a:buNone/>
              <a:defRPr/>
            </a:pPr>
            <a:r>
              <a:rPr lang="en-US" altLang="en-US" sz="1600" dirty="0"/>
              <a:t>Costo </a:t>
            </a:r>
            <a:r>
              <a:rPr lang="en-US" altLang="en-US" sz="1600" dirty="0" err="1"/>
              <a:t>psicologico</a:t>
            </a:r>
            <a:endParaRPr lang="en-US" altLang="en-US" sz="1600" dirty="0"/>
          </a:p>
          <a:p>
            <a:endParaRPr lang="it-IT" dirty="0"/>
          </a:p>
        </p:txBody>
      </p:sp>
      <p:cxnSp>
        <p:nvCxnSpPr>
          <p:cNvPr id="10" name="Connettore 2 9">
            <a:extLst>
              <a:ext uri="{FF2B5EF4-FFF2-40B4-BE49-F238E27FC236}">
                <a16:creationId xmlns:a16="http://schemas.microsoft.com/office/drawing/2014/main" id="{E6DA7329-AF9B-6347-EEE1-3F66D1596040}"/>
              </a:ext>
            </a:extLst>
          </p:cNvPr>
          <p:cNvCxnSpPr>
            <a:cxnSpLocks/>
          </p:cNvCxnSpPr>
          <p:nvPr/>
        </p:nvCxnSpPr>
        <p:spPr>
          <a:xfrm flipH="1">
            <a:off x="5289551" y="2578100"/>
            <a:ext cx="679449" cy="633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FECD3610-DDBA-4187-3E74-6D5F745BCF82}"/>
              </a:ext>
            </a:extLst>
          </p:cNvPr>
          <p:cNvCxnSpPr>
            <a:cxnSpLocks/>
          </p:cNvCxnSpPr>
          <p:nvPr/>
        </p:nvCxnSpPr>
        <p:spPr>
          <a:xfrm>
            <a:off x="7432675" y="2603500"/>
            <a:ext cx="539750" cy="544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612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9F4E779-FE47-4B4C-BA8D-A4DAFFBDBE41}"/>
              </a:ext>
            </a:extLst>
          </p:cNvPr>
          <p:cNvSpPr>
            <a:spLocks noGrp="1"/>
          </p:cNvSpPr>
          <p:nvPr>
            <p:ph idx="4294967295"/>
          </p:nvPr>
        </p:nvSpPr>
        <p:spPr>
          <a:xfrm>
            <a:off x="831272" y="680720"/>
            <a:ext cx="5649913" cy="4760436"/>
          </a:xfrm>
        </p:spPr>
        <p:txBody>
          <a:bodyPr>
            <a:normAutofit lnSpcReduction="10000"/>
          </a:bodyPr>
          <a:lstStyle/>
          <a:p>
            <a:pPr algn="ctr">
              <a:buFont typeface="Wingdings" panose="05000000000000000000" pitchFamily="2" charset="2"/>
              <a:buChar char="v"/>
            </a:pPr>
            <a:r>
              <a:rPr lang="it-IT" dirty="0">
                <a:solidFill>
                  <a:schemeClr val="accent1"/>
                </a:solidFill>
              </a:rPr>
              <a:t>Il valore del cliente </a:t>
            </a:r>
            <a:r>
              <a:rPr lang="it-IT" dirty="0"/>
              <a:t>può essere definito come la differenza tra i benefici che una proposta offre a un cliente ed i costi e i rischi che il cliente stesso si assume quando la accetta. </a:t>
            </a:r>
          </a:p>
          <a:p>
            <a:pPr marL="0" indent="0" algn="ctr">
              <a:buNone/>
            </a:pPr>
            <a:r>
              <a:rPr lang="it-IT" dirty="0"/>
              <a:t>Un valore positivo per il cliente può essere suddiviso a grandi linee in sei categorie: valori che aumentano i ricavi, che riducono i costi, che riducono i rischi, valori strategici, soggettivi e identificativi. </a:t>
            </a:r>
          </a:p>
          <a:p>
            <a:pPr algn="ctr">
              <a:buFont typeface="Wingdings" panose="05000000000000000000" pitchFamily="2" charset="2"/>
              <a:buChar char="v"/>
            </a:pPr>
            <a:endParaRPr lang="it-IT" dirty="0"/>
          </a:p>
          <a:p>
            <a:pPr marL="0" indent="0" algn="ctr">
              <a:buNone/>
            </a:pPr>
            <a:r>
              <a:rPr lang="it-IT" dirty="0"/>
              <a:t>Un principio fondamentale della creazione di valore è la comprensione, da parte dei venditori, di come i prodotti o servizi dell’azienda possano aiutare i clienti a incrementare le loro entrate, soprattutto per coloro il cui obiettivo è la crescita organica e l’aumento del fatturato. </a:t>
            </a:r>
          </a:p>
          <a:p>
            <a:endParaRPr lang="it-IT" dirty="0"/>
          </a:p>
        </p:txBody>
      </p:sp>
      <p:pic>
        <p:nvPicPr>
          <p:cNvPr id="3074" name="Picture 2" descr="Immagine che contiene forbici, strumento, unghia/chiodo, Prodotti generali&#10;&#10;Descrizione generata automaticamente">
            <a:extLst>
              <a:ext uri="{FF2B5EF4-FFF2-40B4-BE49-F238E27FC236}">
                <a16:creationId xmlns:a16="http://schemas.microsoft.com/office/drawing/2014/main" id="{8599C922-8B96-A34A-A37B-1037B82E1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820" r="25253" b="-2"/>
          <a:stretch/>
        </p:blipFill>
        <p:spPr bwMode="auto">
          <a:xfrm>
            <a:off x="7291896" y="1042771"/>
            <a:ext cx="3711384" cy="4109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247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692A484A-9688-4152-3180-6F82D520C7B6}"/>
              </a:ext>
            </a:extLst>
          </p:cNvPr>
          <p:cNvPicPr>
            <a:picLocks noGrp="1" noChangeAspect="1"/>
          </p:cNvPicPr>
          <p:nvPr>
            <p:ph idx="1"/>
          </p:nvPr>
        </p:nvPicPr>
        <p:blipFill>
          <a:blip r:embed="rId2"/>
          <a:stretch>
            <a:fillRect/>
          </a:stretch>
        </p:blipFill>
        <p:spPr>
          <a:xfrm>
            <a:off x="1579881" y="2085669"/>
            <a:ext cx="3735072" cy="3807131"/>
          </a:xfrm>
          <a:prstGeom prst="rect">
            <a:avLst/>
          </a:prstGeom>
        </p:spPr>
      </p:pic>
      <p:sp>
        <p:nvSpPr>
          <p:cNvPr id="5" name="CasellaDiTesto 4">
            <a:extLst>
              <a:ext uri="{FF2B5EF4-FFF2-40B4-BE49-F238E27FC236}">
                <a16:creationId xmlns:a16="http://schemas.microsoft.com/office/drawing/2014/main" id="{CEA72900-B0E4-7B1A-F73D-21A9F6861395}"/>
              </a:ext>
            </a:extLst>
          </p:cNvPr>
          <p:cNvSpPr txBox="1"/>
          <p:nvPr/>
        </p:nvSpPr>
        <p:spPr>
          <a:xfrm>
            <a:off x="6096000" y="2282084"/>
            <a:ext cx="5372100" cy="3139321"/>
          </a:xfrm>
          <a:prstGeom prst="rect">
            <a:avLst/>
          </a:prstGeom>
          <a:noFill/>
        </p:spPr>
        <p:txBody>
          <a:bodyPr wrap="square" rtlCol="0">
            <a:spAutoFit/>
          </a:bodyPr>
          <a:lstStyle/>
          <a:p>
            <a:pPr algn="ctr"/>
            <a:r>
              <a:rPr lang="it-IT" dirty="0"/>
              <a:t>Nell'attuale clima competitivo, non è sufficiente accordare prestazioni e aspettative. Per raggiungere il successo commerciale, le aspettative devono essere superate in modo che i clienti siano entusiasti del risultato. </a:t>
            </a:r>
            <a:r>
              <a:rPr lang="it-IT" u="sng" dirty="0">
                <a:solidFill>
                  <a:schemeClr val="accent1"/>
                </a:solidFill>
              </a:rPr>
              <a:t>Il modello di Kano </a:t>
            </a:r>
            <a:r>
              <a:rPr lang="it-IT" dirty="0"/>
              <a:t>è utile per capire il concetto della soddisfazione del cliente, poiché aiuta a separare le caratteristiche che causano insoddisfazione da quelle che causano soddisfazione e contentezza. Tre elementi sono alla base del modello: l’essenziale (</a:t>
            </a:r>
            <a:r>
              <a:rPr lang="it-IT" i="1" dirty="0"/>
              <a:t>must be</a:t>
            </a:r>
            <a:r>
              <a:rPr lang="it-IT" dirty="0"/>
              <a:t>), il gradito (</a:t>
            </a:r>
            <a:r>
              <a:rPr lang="it-IT" i="1" dirty="0"/>
              <a:t>more </a:t>
            </a:r>
            <a:r>
              <a:rPr lang="it-IT" i="1" dirty="0" err="1"/>
              <a:t>is</a:t>
            </a:r>
            <a:r>
              <a:rPr lang="it-IT" i="1" dirty="0"/>
              <a:t> </a:t>
            </a:r>
            <a:r>
              <a:rPr lang="it-IT" i="1" dirty="0" err="1"/>
              <a:t>better</a:t>
            </a:r>
            <a:r>
              <a:rPr lang="it-IT" dirty="0"/>
              <a:t>) e l’entusiasmante (</a:t>
            </a:r>
            <a:r>
              <a:rPr lang="it-IT" i="1" dirty="0" err="1"/>
              <a:t>delighter</a:t>
            </a:r>
            <a:r>
              <a:rPr lang="it-IT" dirty="0"/>
              <a:t>).</a:t>
            </a:r>
          </a:p>
        </p:txBody>
      </p:sp>
      <p:sp>
        <p:nvSpPr>
          <p:cNvPr id="6" name="CasellaDiTesto 5">
            <a:extLst>
              <a:ext uri="{FF2B5EF4-FFF2-40B4-BE49-F238E27FC236}">
                <a16:creationId xmlns:a16="http://schemas.microsoft.com/office/drawing/2014/main" id="{FA6B4955-3A8D-326C-0A74-EB0D05B984CD}"/>
              </a:ext>
            </a:extLst>
          </p:cNvPr>
          <p:cNvSpPr txBox="1"/>
          <p:nvPr/>
        </p:nvSpPr>
        <p:spPr>
          <a:xfrm>
            <a:off x="3904095" y="1099529"/>
            <a:ext cx="4383809" cy="461665"/>
          </a:xfrm>
          <a:prstGeom prst="rect">
            <a:avLst/>
          </a:prstGeom>
          <a:noFill/>
        </p:spPr>
        <p:txBody>
          <a:bodyPr wrap="square" rtlCol="0">
            <a:spAutoFit/>
          </a:bodyPr>
          <a:lstStyle/>
          <a:p>
            <a:r>
              <a:rPr lang="it-IT" sz="2400" i="1" dirty="0">
                <a:solidFill>
                  <a:schemeClr val="accent1"/>
                </a:solidFill>
              </a:rPr>
              <a:t>LA SODDISFAZIONE DEL CLIENTE:</a:t>
            </a:r>
          </a:p>
        </p:txBody>
      </p:sp>
    </p:spTree>
    <p:extLst>
      <p:ext uri="{BB962C8B-B14F-4D97-AF65-F5344CB8AC3E}">
        <p14:creationId xmlns:p14="http://schemas.microsoft.com/office/powerpoint/2010/main" val="606745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F31EE8A-EDD5-8B15-7195-6FC3A2457B9E}"/>
              </a:ext>
            </a:extLst>
          </p:cNvPr>
          <p:cNvSpPr>
            <a:spLocks noGrp="1"/>
          </p:cNvSpPr>
          <p:nvPr>
            <p:ph idx="4294967295"/>
          </p:nvPr>
        </p:nvSpPr>
        <p:spPr>
          <a:xfrm>
            <a:off x="332509" y="1859339"/>
            <a:ext cx="5541963" cy="3489325"/>
          </a:xfrm>
        </p:spPr>
        <p:txBody>
          <a:bodyPr>
            <a:normAutofit/>
          </a:bodyPr>
          <a:lstStyle/>
          <a:p>
            <a:pPr algn="ctr">
              <a:buFont typeface="Wingdings" panose="05000000000000000000" pitchFamily="2" charset="2"/>
              <a:buChar char="v"/>
            </a:pPr>
            <a:r>
              <a:rPr lang="it-IT" sz="1800" dirty="0"/>
              <a:t>Le caratteristiche considerate </a:t>
            </a:r>
            <a:r>
              <a:rPr lang="it-IT" sz="1800" i="1" dirty="0">
                <a:solidFill>
                  <a:schemeClr val="accent1"/>
                </a:solidFill>
              </a:rPr>
              <a:t>"essenziali" </a:t>
            </a:r>
            <a:r>
              <a:rPr lang="it-IT" sz="1800" dirty="0"/>
              <a:t>sono spesso date per scontate. Per esempio, i pendolari si aspettano che aerei o treni partano puntuali e che gli orari siano rispettati. L'assenza da fastidio ma la loro presenza porta la soddisfazione i queste caratteristiche </a:t>
            </a:r>
            <a:r>
              <a:rPr lang="it-IT" sz="1800" dirty="0" err="1"/>
              <a:t>causfino</a:t>
            </a:r>
            <a:r>
              <a:rPr lang="it-IT" sz="1800" dirty="0"/>
              <a:t> a un livello "neutro". </a:t>
            </a:r>
          </a:p>
          <a:p>
            <a:pPr algn="ctr">
              <a:buFont typeface="Wingdings" panose="05000000000000000000" pitchFamily="2" charset="2"/>
              <a:buChar char="v"/>
            </a:pPr>
            <a:r>
              <a:rPr lang="it-IT" sz="1800" dirty="0"/>
              <a:t>Le caratteristiche </a:t>
            </a:r>
            <a:r>
              <a:rPr lang="it-IT" sz="1800" i="1" dirty="0">
                <a:solidFill>
                  <a:schemeClr val="accent1"/>
                </a:solidFill>
              </a:rPr>
              <a:t>"gradite" </a:t>
            </a:r>
            <a:r>
              <a:rPr lang="it-IT" sz="1800" dirty="0"/>
              <a:t>possono portare la soddisfazione oltre il punto neutro, fino al livello della soddisfazione positiva. La fruibilità dei risultati di ricerca è un esempio di "gradito" ed è diventata un fattore di differenziazione centrale nel settore dei motori di ricerca, permettendo a Google di diventare il player dominante del mercato. </a:t>
            </a:r>
          </a:p>
        </p:txBody>
      </p:sp>
      <p:sp>
        <p:nvSpPr>
          <p:cNvPr id="5" name="CasellaDiTesto 4">
            <a:extLst>
              <a:ext uri="{FF2B5EF4-FFF2-40B4-BE49-F238E27FC236}">
                <a16:creationId xmlns:a16="http://schemas.microsoft.com/office/drawing/2014/main" id="{D8D424CD-F5F0-6505-6196-557DAA43E83F}"/>
              </a:ext>
            </a:extLst>
          </p:cNvPr>
          <p:cNvSpPr txBox="1"/>
          <p:nvPr/>
        </p:nvSpPr>
        <p:spPr>
          <a:xfrm>
            <a:off x="5763491" y="1859339"/>
            <a:ext cx="6096000" cy="3139321"/>
          </a:xfrm>
          <a:prstGeom prst="rect">
            <a:avLst/>
          </a:prstGeom>
          <a:noFill/>
        </p:spPr>
        <p:txBody>
          <a:bodyPr wrap="square">
            <a:spAutoFit/>
          </a:bodyPr>
          <a:lstStyle/>
          <a:p>
            <a:pPr algn="ctr">
              <a:buFont typeface="Wingdings" panose="05000000000000000000" pitchFamily="2" charset="2"/>
              <a:buChar char="v"/>
            </a:pPr>
            <a:r>
              <a:rPr lang="it-IT" dirty="0"/>
              <a:t>Le caratteristiche </a:t>
            </a:r>
            <a:r>
              <a:rPr lang="it-IT" i="1" dirty="0">
                <a:solidFill>
                  <a:schemeClr val="accent1"/>
                </a:solidFill>
              </a:rPr>
              <a:t>"entusiasmanti" </a:t>
            </a:r>
            <a:r>
              <a:rPr lang="it-IT" dirty="0"/>
              <a:t>sono rappresentate da peculiarità del prodotto "inaspettate", dunque che sorprendono il cliente, superando le sue aspettative. La loro assenza non causa insoddisfazione, ma la loro presenza entusiasma il cliente. Per esempio, i turisti che ritengono che una certa destinazione di vacanza abbia offerto loro servizi eccellenti e, soprattutto, inaspettati, saranno entusiasti. È importante sottolineare che quando le prestazioni superano le aspettative, i consumatori saranno pronti a diffondere un WOM positivo. Nel nostro caso, i clienti saranno quindi propensi a consigliare quella destinazione ad amici e colleghi.</a:t>
            </a:r>
          </a:p>
        </p:txBody>
      </p:sp>
    </p:spTree>
    <p:extLst>
      <p:ext uri="{BB962C8B-B14F-4D97-AF65-F5344CB8AC3E}">
        <p14:creationId xmlns:p14="http://schemas.microsoft.com/office/powerpoint/2010/main" val="1790088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704EF52-C5BD-16BD-BC49-C0D352DFFC09}"/>
              </a:ext>
            </a:extLst>
          </p:cNvPr>
          <p:cNvSpPr>
            <a:spLocks noGrp="1"/>
          </p:cNvSpPr>
          <p:nvPr>
            <p:ph idx="1"/>
          </p:nvPr>
        </p:nvSpPr>
        <p:spPr>
          <a:xfrm>
            <a:off x="1097280" y="2531534"/>
            <a:ext cx="10058400" cy="3018366"/>
          </a:xfrm>
        </p:spPr>
        <p:txBody>
          <a:bodyPr/>
          <a:lstStyle/>
          <a:p>
            <a:pPr marL="514350" indent="-514350" eaLnBrk="1" fontAlgn="auto" hangingPunct="1">
              <a:spcAft>
                <a:spcPts val="0"/>
              </a:spcAft>
              <a:buFont typeface="+mj-lt"/>
              <a:buAutoNum type="arabicPeriod"/>
              <a:defRPr/>
            </a:pPr>
            <a:r>
              <a:rPr lang="en-US" sz="2000" b="1" i="1" dirty="0"/>
              <a:t>Valore del Prezzo</a:t>
            </a:r>
            <a:r>
              <a:rPr lang="en-US" b="1" i="1" dirty="0"/>
              <a:t>: </a:t>
            </a:r>
            <a:r>
              <a:rPr lang="en-US" dirty="0" err="1"/>
              <a:t>i</a:t>
            </a:r>
            <a:r>
              <a:rPr lang="en-US" sz="2000" dirty="0"/>
              <a:t> </a:t>
            </a:r>
            <a:r>
              <a:rPr lang="en-US" sz="2000" dirty="0" err="1"/>
              <a:t>clienti</a:t>
            </a:r>
            <a:r>
              <a:rPr lang="en-US" sz="2000" dirty="0"/>
              <a:t> </a:t>
            </a:r>
            <a:r>
              <a:rPr lang="en-US" sz="2000" dirty="0" err="1"/>
              <a:t>percepiscono</a:t>
            </a:r>
            <a:r>
              <a:rPr lang="en-US" sz="2000" dirty="0"/>
              <a:t> un </a:t>
            </a:r>
            <a:r>
              <a:rPr lang="en-US" sz="2000" dirty="0" err="1"/>
              <a:t>prodotto</a:t>
            </a:r>
            <a:r>
              <a:rPr lang="en-US" sz="2000" dirty="0"/>
              <a:t> come </a:t>
            </a:r>
            <a:r>
              <a:rPr lang="en-US" sz="2000" dirty="0" err="1"/>
              <a:t>meno</a:t>
            </a:r>
            <a:r>
              <a:rPr lang="en-US" sz="2000" dirty="0"/>
              <a:t> </a:t>
            </a:r>
            <a:r>
              <a:rPr lang="en-US" sz="2000" dirty="0" err="1"/>
              <a:t>caro</a:t>
            </a:r>
            <a:r>
              <a:rPr lang="en-US" sz="2000" dirty="0"/>
              <a:t> rispetto a </a:t>
            </a:r>
            <a:r>
              <a:rPr lang="en-US" sz="2000" dirty="0" err="1"/>
              <a:t>quelli</a:t>
            </a:r>
            <a:r>
              <a:rPr lang="en-US" sz="2000" dirty="0"/>
              <a:t> </a:t>
            </a:r>
            <a:r>
              <a:rPr lang="en-US" sz="2000" dirty="0" err="1"/>
              <a:t>offerti</a:t>
            </a:r>
            <a:r>
              <a:rPr lang="en-US" sz="2000" dirty="0"/>
              <a:t> </a:t>
            </a:r>
            <a:r>
              <a:rPr lang="en-US" sz="2000" dirty="0" err="1"/>
              <a:t>dalla</a:t>
            </a:r>
            <a:r>
              <a:rPr lang="en-US" sz="2000" dirty="0"/>
              <a:t> </a:t>
            </a:r>
            <a:r>
              <a:rPr lang="en-US" sz="2000" dirty="0" err="1"/>
              <a:t>concorrenza</a:t>
            </a:r>
            <a:r>
              <a:rPr lang="en-US" sz="2000" dirty="0"/>
              <a:t> (ad es. Ryanair, Aldi, </a:t>
            </a:r>
            <a:r>
              <a:rPr lang="en-US" sz="2000" dirty="0" err="1"/>
              <a:t>Easycar</a:t>
            </a:r>
            <a:r>
              <a:rPr lang="en-US" sz="2000" dirty="0"/>
              <a:t>)</a:t>
            </a:r>
          </a:p>
          <a:p>
            <a:pPr marL="514350" indent="-514350" eaLnBrk="1" fontAlgn="auto" hangingPunct="1">
              <a:spcAft>
                <a:spcPts val="0"/>
              </a:spcAft>
              <a:buFont typeface="+mj-lt"/>
              <a:buAutoNum type="arabicPeriod"/>
              <a:defRPr/>
            </a:pPr>
            <a:r>
              <a:rPr lang="en-US" sz="2000" b="1" i="1" dirty="0"/>
              <a:t>Valore </a:t>
            </a:r>
            <a:r>
              <a:rPr lang="en-US" sz="2000" b="1" i="1" dirty="0" err="1"/>
              <a:t>della</a:t>
            </a:r>
            <a:r>
              <a:rPr lang="en-US" sz="2000" b="1" i="1" dirty="0"/>
              <a:t> </a:t>
            </a:r>
            <a:r>
              <a:rPr lang="en-US" sz="2000" b="1" i="1" dirty="0" err="1"/>
              <a:t>prestazione</a:t>
            </a:r>
            <a:r>
              <a:rPr lang="en-US" b="1" i="1" dirty="0"/>
              <a:t>: </a:t>
            </a:r>
            <a:r>
              <a:rPr lang="en-US" dirty="0" err="1"/>
              <a:t>i</a:t>
            </a:r>
            <a:r>
              <a:rPr lang="en-US" sz="2000" dirty="0"/>
              <a:t> </a:t>
            </a:r>
            <a:r>
              <a:rPr lang="en-US" sz="2000" dirty="0" err="1"/>
              <a:t>clienti</a:t>
            </a:r>
            <a:r>
              <a:rPr lang="en-US" sz="2000" dirty="0"/>
              <a:t> </a:t>
            </a:r>
            <a:r>
              <a:rPr lang="en-US" sz="2000" dirty="0" err="1"/>
              <a:t>ricercano</a:t>
            </a:r>
            <a:r>
              <a:rPr lang="en-US" sz="2000" dirty="0"/>
              <a:t> le </a:t>
            </a:r>
            <a:r>
              <a:rPr lang="en-US" sz="2000" dirty="0" err="1"/>
              <a:t>ultime</a:t>
            </a:r>
            <a:r>
              <a:rPr lang="en-US" sz="2000" dirty="0"/>
              <a:t> </a:t>
            </a:r>
            <a:r>
              <a:rPr lang="en-US" sz="2000" dirty="0" err="1"/>
              <a:t>novità</a:t>
            </a:r>
            <a:r>
              <a:rPr lang="en-US" sz="2000" dirty="0"/>
              <a:t>, </a:t>
            </a:r>
            <a:r>
              <a:rPr lang="en-US" sz="2000" dirty="0" err="1"/>
              <a:t>funzionalità</a:t>
            </a:r>
            <a:r>
              <a:rPr lang="en-US" sz="2000" dirty="0"/>
              <a:t> e </a:t>
            </a:r>
            <a:r>
              <a:rPr lang="en-US" sz="2000" dirty="0" err="1"/>
              <a:t>qualità</a:t>
            </a:r>
            <a:r>
              <a:rPr lang="en-US" sz="2000" dirty="0"/>
              <a:t> (ad es. Dyson) </a:t>
            </a:r>
          </a:p>
          <a:p>
            <a:pPr marL="514350" indent="-514350" eaLnBrk="1" fontAlgn="auto" hangingPunct="1">
              <a:spcAft>
                <a:spcPts val="0"/>
              </a:spcAft>
              <a:buFont typeface="+mj-lt"/>
              <a:buAutoNum type="arabicPeriod"/>
              <a:defRPr/>
            </a:pPr>
            <a:r>
              <a:rPr lang="en-US" sz="2000" b="1" i="1" dirty="0"/>
              <a:t>Valore </a:t>
            </a:r>
            <a:r>
              <a:rPr lang="en-US" sz="2000" b="1" i="1" dirty="0" err="1"/>
              <a:t>emozionale</a:t>
            </a:r>
            <a:r>
              <a:rPr lang="en-US" b="1" i="1" dirty="0"/>
              <a:t>: </a:t>
            </a:r>
            <a:r>
              <a:rPr lang="en-US" sz="2000" dirty="0" err="1"/>
              <a:t>quel</a:t>
            </a:r>
            <a:r>
              <a:rPr lang="en-US" sz="2000" dirty="0"/>
              <a:t> </a:t>
            </a:r>
            <a:r>
              <a:rPr lang="en-US" sz="2000" dirty="0" err="1"/>
              <a:t>che</a:t>
            </a:r>
            <a:r>
              <a:rPr lang="en-US" sz="2000" dirty="0"/>
              <a:t> è </a:t>
            </a:r>
            <a:r>
              <a:rPr lang="en-US" sz="2000" dirty="0" err="1"/>
              <a:t>nella</a:t>
            </a:r>
            <a:r>
              <a:rPr lang="en-US" sz="2000" dirty="0"/>
              <a:t> </a:t>
            </a:r>
            <a:r>
              <a:rPr lang="en-US" sz="2000" dirty="0" err="1"/>
              <a:t>mente</a:t>
            </a:r>
            <a:r>
              <a:rPr lang="en-US" sz="2000" dirty="0"/>
              <a:t> </a:t>
            </a:r>
            <a:r>
              <a:rPr lang="en-US" sz="2000" dirty="0" err="1"/>
              <a:t>dei</a:t>
            </a:r>
            <a:r>
              <a:rPr lang="en-US" sz="2000" dirty="0"/>
              <a:t> </a:t>
            </a:r>
            <a:r>
              <a:rPr lang="en-US" sz="2000" dirty="0" err="1"/>
              <a:t>consumatori</a:t>
            </a:r>
            <a:r>
              <a:rPr lang="en-US" sz="2000" dirty="0"/>
              <a:t> (ad es. </a:t>
            </a:r>
            <a:r>
              <a:rPr lang="en-US" sz="2000" dirty="0" err="1"/>
              <a:t>l’associazione</a:t>
            </a:r>
            <a:r>
              <a:rPr lang="en-US" sz="2000" dirty="0"/>
              <a:t> </a:t>
            </a:r>
            <a:r>
              <a:rPr lang="en-US" sz="2000" dirty="0" err="1"/>
              <a:t>tra</a:t>
            </a:r>
            <a:r>
              <a:rPr lang="en-US" sz="2000" dirty="0"/>
              <a:t> la Volvo e la </a:t>
            </a:r>
            <a:r>
              <a:rPr lang="en-US" sz="2000" dirty="0" err="1"/>
              <a:t>sicurezza</a:t>
            </a:r>
            <a:r>
              <a:rPr lang="en-US" sz="2000" dirty="0"/>
              <a:t>, </a:t>
            </a:r>
            <a:r>
              <a:rPr lang="en-US" sz="2000" dirty="0" err="1"/>
              <a:t>tra</a:t>
            </a:r>
            <a:r>
              <a:rPr lang="en-US" sz="2000" dirty="0"/>
              <a:t> Chanel e il </a:t>
            </a:r>
            <a:r>
              <a:rPr lang="en-US" sz="2000" dirty="0" err="1"/>
              <a:t>lusso</a:t>
            </a:r>
            <a:r>
              <a:rPr lang="en-US" sz="2000" dirty="0"/>
              <a:t>)</a:t>
            </a:r>
          </a:p>
          <a:p>
            <a:pPr marL="514350" indent="-514350" eaLnBrk="1" fontAlgn="auto" hangingPunct="1">
              <a:spcAft>
                <a:spcPts val="0"/>
              </a:spcAft>
              <a:buFont typeface="+mj-lt"/>
              <a:buAutoNum type="arabicPeriod"/>
              <a:defRPr/>
            </a:pPr>
            <a:r>
              <a:rPr lang="en-US" sz="2000" b="1" i="1" dirty="0"/>
              <a:t>Valore </a:t>
            </a:r>
            <a:r>
              <a:rPr lang="en-US" sz="2000" b="1" i="1" dirty="0" err="1"/>
              <a:t>relazionale</a:t>
            </a:r>
            <a:r>
              <a:rPr lang="en-US" b="1" i="1" dirty="0"/>
              <a:t>: </a:t>
            </a:r>
            <a:r>
              <a:rPr lang="en-US" sz="2000" dirty="0"/>
              <a:t>la </a:t>
            </a:r>
            <a:r>
              <a:rPr lang="en-US" sz="2000" dirty="0" err="1"/>
              <a:t>qualità</a:t>
            </a:r>
            <a:r>
              <a:rPr lang="en-US" sz="2000" dirty="0"/>
              <a:t> del </a:t>
            </a:r>
            <a:r>
              <a:rPr lang="en-US" sz="2000" dirty="0" err="1"/>
              <a:t>servizio</a:t>
            </a:r>
            <a:r>
              <a:rPr lang="en-US" sz="2000" dirty="0"/>
              <a:t> </a:t>
            </a:r>
            <a:r>
              <a:rPr lang="en-US" sz="2000" dirty="0" err="1"/>
              <a:t>ricevuto</a:t>
            </a:r>
            <a:r>
              <a:rPr lang="en-US" sz="2000" dirty="0"/>
              <a:t> dal </a:t>
            </a:r>
            <a:r>
              <a:rPr lang="en-US" sz="2000" dirty="0" err="1"/>
              <a:t>consumatore</a:t>
            </a:r>
            <a:r>
              <a:rPr lang="en-US" dirty="0"/>
              <a:t>; </a:t>
            </a:r>
            <a:r>
              <a:rPr lang="en-US" sz="2000" dirty="0"/>
              <a:t>un alto </a:t>
            </a:r>
            <a:r>
              <a:rPr lang="en-US" sz="2000" dirty="0" err="1"/>
              <a:t>livello</a:t>
            </a:r>
            <a:r>
              <a:rPr lang="en-US" sz="2000" dirty="0"/>
              <a:t> di fiducia conduce al </a:t>
            </a:r>
            <a:r>
              <a:rPr lang="en-US" sz="2000" dirty="0" err="1">
                <a:solidFill>
                  <a:schemeClr val="accent1"/>
                </a:solidFill>
              </a:rPr>
              <a:t>valore</a:t>
            </a:r>
            <a:r>
              <a:rPr lang="en-US" sz="2000" dirty="0">
                <a:solidFill>
                  <a:schemeClr val="accent1"/>
                </a:solidFill>
              </a:rPr>
              <a:t> a vita di un </a:t>
            </a:r>
            <a:r>
              <a:rPr lang="en-US" sz="2000" dirty="0" err="1">
                <a:solidFill>
                  <a:schemeClr val="accent1"/>
                </a:solidFill>
              </a:rPr>
              <a:t>cliente</a:t>
            </a:r>
            <a:r>
              <a:rPr lang="en-US" sz="2000" dirty="0">
                <a:solidFill>
                  <a:schemeClr val="accent1"/>
                </a:solidFill>
              </a:rPr>
              <a:t>.</a:t>
            </a:r>
          </a:p>
          <a:p>
            <a:endParaRPr lang="it-IT" dirty="0"/>
          </a:p>
        </p:txBody>
      </p:sp>
      <p:sp>
        <p:nvSpPr>
          <p:cNvPr id="4" name="CasellaDiTesto 3">
            <a:extLst>
              <a:ext uri="{FF2B5EF4-FFF2-40B4-BE49-F238E27FC236}">
                <a16:creationId xmlns:a16="http://schemas.microsoft.com/office/drawing/2014/main" id="{1740185D-4B22-2E5C-7424-5BCBCFFE7DE5}"/>
              </a:ext>
            </a:extLst>
          </p:cNvPr>
          <p:cNvSpPr txBox="1"/>
          <p:nvPr/>
        </p:nvSpPr>
        <p:spPr>
          <a:xfrm>
            <a:off x="3416300" y="1108045"/>
            <a:ext cx="5359400" cy="461665"/>
          </a:xfrm>
          <a:prstGeom prst="rect">
            <a:avLst/>
          </a:prstGeom>
          <a:noFill/>
        </p:spPr>
        <p:txBody>
          <a:bodyPr wrap="square" rtlCol="0">
            <a:spAutoFit/>
          </a:bodyPr>
          <a:lstStyle/>
          <a:p>
            <a:pPr algn="ctr"/>
            <a:r>
              <a:rPr lang="en-US" altLang="en-US" sz="2400" i="1" dirty="0">
                <a:solidFill>
                  <a:schemeClr val="accent1"/>
                </a:solidFill>
              </a:rPr>
              <a:t>Quattro </a:t>
            </a:r>
            <a:r>
              <a:rPr lang="en-US" altLang="en-US" sz="2400" i="1" dirty="0" err="1">
                <a:solidFill>
                  <a:schemeClr val="accent1"/>
                </a:solidFill>
              </a:rPr>
              <a:t>forme</a:t>
            </a:r>
            <a:r>
              <a:rPr lang="en-US" altLang="en-US" sz="2400" i="1" dirty="0">
                <a:solidFill>
                  <a:schemeClr val="accent1"/>
                </a:solidFill>
              </a:rPr>
              <a:t> di </a:t>
            </a:r>
            <a:r>
              <a:rPr lang="en-US" altLang="en-US" sz="2400" i="1" dirty="0" err="1">
                <a:solidFill>
                  <a:schemeClr val="accent1"/>
                </a:solidFill>
              </a:rPr>
              <a:t>valore</a:t>
            </a:r>
            <a:r>
              <a:rPr lang="en-US" altLang="en-US" sz="2400" i="1" dirty="0">
                <a:solidFill>
                  <a:schemeClr val="accent1"/>
                </a:solidFill>
              </a:rPr>
              <a:t> per il </a:t>
            </a:r>
            <a:r>
              <a:rPr lang="en-US" altLang="en-US" sz="2400" i="1" dirty="0" err="1">
                <a:solidFill>
                  <a:schemeClr val="accent1"/>
                </a:solidFill>
              </a:rPr>
              <a:t>cliente</a:t>
            </a:r>
            <a:endParaRPr lang="it-IT" sz="2400" i="1" dirty="0">
              <a:solidFill>
                <a:schemeClr val="accent1"/>
              </a:solidFill>
            </a:endParaRPr>
          </a:p>
        </p:txBody>
      </p:sp>
    </p:spTree>
    <p:extLst>
      <p:ext uri="{BB962C8B-B14F-4D97-AF65-F5344CB8AC3E}">
        <p14:creationId xmlns:p14="http://schemas.microsoft.com/office/powerpoint/2010/main" val="1684444901"/>
      </p:ext>
    </p:extLst>
  </p:cSld>
  <p:clrMapOvr>
    <a:masterClrMapping/>
  </p:clrMapOvr>
</p:sld>
</file>

<file path=ppt/theme/theme1.xml><?xml version="1.0" encoding="utf-8"?>
<a:theme xmlns:a="http://schemas.openxmlformats.org/drawingml/2006/main" name="Retrospettivo">
  <a:themeElements>
    <a:clrScheme name="Blu verd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10686</TotalTime>
  <Words>3505</Words>
  <Application>Microsoft Office PowerPoint</Application>
  <PresentationFormat>Widescreen</PresentationFormat>
  <Paragraphs>119</Paragraphs>
  <Slides>39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39</vt:i4>
      </vt:variant>
    </vt:vector>
  </HeadingPairs>
  <TitlesOfParts>
    <vt:vector size="45" baseType="lpstr">
      <vt:lpstr>Aptos</vt:lpstr>
      <vt:lpstr>Calibri</vt:lpstr>
      <vt:lpstr>Calibri Light</vt:lpstr>
      <vt:lpstr>ProximaNova-Bold</vt:lpstr>
      <vt:lpstr>Wingdings</vt:lpstr>
      <vt:lpstr>Retrospettivo</vt:lpstr>
      <vt:lpstr>Capitolo 1   La natura del marketing</vt:lpstr>
      <vt:lpstr>Cos’è il marketing?</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Lo sviluppo del marketing</vt:lpstr>
      <vt:lpstr>Presentazione standard di PowerPoint</vt:lpstr>
      <vt:lpstr>Presentazione standard di PowerPoint</vt:lpstr>
      <vt:lpstr>Presentazione standard di PowerPoint</vt:lpstr>
      <vt:lpstr>La pianificazione e la strategia di marketing  </vt:lpstr>
      <vt:lpstr>La missione e la strategia aziendale</vt:lpstr>
      <vt:lpstr>L’audit di marketing</vt:lpstr>
      <vt:lpstr>Presentazione standard di PowerPoint</vt:lpstr>
      <vt:lpstr>Presentazione standard di PowerPoint</vt:lpstr>
      <vt:lpstr>Presentazione standard di PowerPoint</vt:lpstr>
      <vt:lpstr>Presentazione standard di PowerPoint</vt:lpstr>
      <vt:lpstr>Presentazione standard di PowerPoint</vt:lpstr>
      <vt:lpstr>Gli obiettivi di marketing</vt:lpstr>
      <vt:lpstr>Presentazione standard di PowerPoint</vt:lpstr>
      <vt:lpstr>La strategia di marketing</vt:lpstr>
      <vt:lpstr>Le azioni di marketing</vt:lpstr>
      <vt:lpstr>Presentazione standard di PowerPoint</vt:lpstr>
      <vt:lpstr>Il mix di marketing</vt:lpstr>
      <vt:lpstr>Il marketing e la performance aziendale</vt:lpstr>
      <vt:lpstr>Le metriche del marketing</vt:lpstr>
      <vt:lpstr>Presentazione standard di PowerPoint</vt:lpstr>
      <vt:lpstr>L’ambito di applicazione del marketing</vt:lpstr>
      <vt:lpstr>Il processo di pianificazione del marketing</vt:lpstr>
      <vt:lpstr>Carriere nel marketing</vt:lpstr>
      <vt:lpstr>Presentazione standard di PowerPoint</vt:lpstr>
      <vt:lpstr>Presentazione standard di PowerPoint</vt:lpstr>
      <vt:lpstr>Presentazione standard di PowerPoint</vt:lpstr>
      <vt:lpstr>Presentazione standard di PowerPoint</vt:lpstr>
      <vt:lpstr>Riepilogo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Capitolo 1   La natura del marketing</dc:title>
  <dc:creator>Alice Barone</dc:creator>
  <cp:lastModifiedBy>Rossana Piccolo</cp:lastModifiedBy>
  <cp:revision>21</cp:revision>
  <dcterms:created xsi:type="dcterms:W3CDTF">2024-09-19T10:40:34Z</dcterms:created>
  <dcterms:modified xsi:type="dcterms:W3CDTF">2025-02-12T18:49:13Z</dcterms:modified>
</cp:coreProperties>
</file>