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71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it-IT"/>
              <a:t>Fare clic per modificare lo stile del titolo</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67ADEA4F-89D1-43F3-9751-3D76E00CD95D}" type="datetimeFigureOut">
              <a:rPr lang="it-IT" smtClean="0"/>
              <a:t>15/03/2023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2C48991-9F5E-4D3A-BD3C-4569C191435C}" type="slidenum">
              <a:rPr lang="it-IT" smtClean="0"/>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67ADEA4F-89D1-43F3-9751-3D76E00CD95D}" type="datetimeFigureOut">
              <a:rPr lang="it-IT" smtClean="0"/>
              <a:t>15/03/2023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2C48991-9F5E-4D3A-BD3C-4569C191435C}"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7ADEA4F-89D1-43F3-9751-3D76E00CD95D}" type="datetimeFigureOut">
              <a:rPr lang="it-IT" smtClean="0"/>
              <a:t>15/03/2023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2C48991-9F5E-4D3A-BD3C-4569C191435C}" type="slidenum">
              <a:rPr lang="it-IT" smtClean="0"/>
              <a:t>‹N›</a:t>
            </a:fld>
            <a:endParaRPr lang="it-IT"/>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Date Placeholder 3"/>
          <p:cNvSpPr>
            <a:spLocks noGrp="1"/>
          </p:cNvSpPr>
          <p:nvPr>
            <p:ph type="dt" sz="half" idx="10"/>
          </p:nvPr>
        </p:nvSpPr>
        <p:spPr/>
        <p:txBody>
          <a:bodyPr/>
          <a:lstStyle/>
          <a:p>
            <a:fld id="{67ADEA4F-89D1-43F3-9751-3D76E00CD95D}" type="datetimeFigureOut">
              <a:rPr lang="it-IT" smtClean="0"/>
              <a:t>15/03/2023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2C48991-9F5E-4D3A-BD3C-4569C191435C}" type="slidenum">
              <a:rPr lang="it-IT" smtClean="0"/>
              <a:t>‹N›</a:t>
            </a:fld>
            <a:endParaRPr lang="it-IT"/>
          </a:p>
        </p:txBody>
      </p:sp>
      <p:sp>
        <p:nvSpPr>
          <p:cNvPr id="7" name="Title 6"/>
          <p:cNvSpPr>
            <a:spLocks noGrp="1"/>
          </p:cNvSpPr>
          <p:nvPr>
            <p:ph type="title"/>
          </p:nvPr>
        </p:nvSpPr>
        <p:spPr/>
        <p:txBody>
          <a:bodyPr/>
          <a:lstStyle/>
          <a:p>
            <a:r>
              <a:rPr lang="it-IT"/>
              <a:t>Fare clic per modificare lo stile del titolo</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67ADEA4F-89D1-43F3-9751-3D76E00CD95D}" type="datetimeFigureOut">
              <a:rPr lang="it-IT" smtClean="0"/>
              <a:t>15/03/2023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62C48991-9F5E-4D3A-BD3C-4569C191435C}"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5" name="Date Placeholder 4"/>
          <p:cNvSpPr>
            <a:spLocks noGrp="1"/>
          </p:cNvSpPr>
          <p:nvPr>
            <p:ph type="dt" sz="half" idx="10"/>
          </p:nvPr>
        </p:nvSpPr>
        <p:spPr/>
        <p:txBody>
          <a:bodyPr/>
          <a:lstStyle/>
          <a:p>
            <a:fld id="{67ADEA4F-89D1-43F3-9751-3D76E00CD95D}" type="datetimeFigureOut">
              <a:rPr lang="it-IT" smtClean="0"/>
              <a:t>15/03/2023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2C48991-9F5E-4D3A-BD3C-4569C191435C}" type="slidenum">
              <a:rPr lang="it-IT" smtClean="0"/>
              <a:t>‹N›</a:t>
            </a:fld>
            <a:endParaRPr lang="it-IT"/>
          </a:p>
        </p:txBody>
      </p:sp>
      <p:sp>
        <p:nvSpPr>
          <p:cNvPr id="9" name="Content Placeholder 8"/>
          <p:cNvSpPr>
            <a:spLocks noGrp="1"/>
          </p:cNvSpPr>
          <p:nvPr>
            <p:ph sz="quarter" idx="13"/>
          </p:nvPr>
        </p:nvSpPr>
        <p:spPr>
          <a:xfrm>
            <a:off x="676655" y="2679192"/>
            <a:ext cx="3822192" cy="34472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67ADEA4F-89D1-43F3-9751-3D76E00CD95D}" type="datetimeFigureOut">
              <a:rPr lang="it-IT" smtClean="0"/>
              <a:t>15/03/2023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62C48991-9F5E-4D3A-BD3C-4569C191435C}"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a:p>
        </p:txBody>
      </p:sp>
      <p:sp>
        <p:nvSpPr>
          <p:cNvPr id="3" name="Date Placeholder 2"/>
          <p:cNvSpPr>
            <a:spLocks noGrp="1"/>
          </p:cNvSpPr>
          <p:nvPr>
            <p:ph type="dt" sz="half" idx="10"/>
          </p:nvPr>
        </p:nvSpPr>
        <p:spPr/>
        <p:txBody>
          <a:bodyPr/>
          <a:lstStyle/>
          <a:p>
            <a:fld id="{67ADEA4F-89D1-43F3-9751-3D76E00CD95D}" type="datetimeFigureOut">
              <a:rPr lang="it-IT" smtClean="0"/>
              <a:t>15/03/2023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62C48991-9F5E-4D3A-BD3C-4569C191435C}"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67ADEA4F-89D1-43F3-9751-3D76E00CD95D}" type="datetimeFigureOut">
              <a:rPr lang="it-IT" smtClean="0"/>
              <a:t>15/03/2023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62C48991-9F5E-4D3A-BD3C-4569C191435C}"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7ADEA4F-89D1-43F3-9751-3D76E00CD95D}" type="datetimeFigureOut">
              <a:rPr lang="it-IT" smtClean="0"/>
              <a:t>15/03/2023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2C48991-9F5E-4D3A-BD3C-4569C191435C}" type="slidenum">
              <a:rPr lang="it-IT" smtClean="0"/>
              <a:t>‹N›</a:t>
            </a:fld>
            <a:endParaRPr lang="it-IT"/>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it-IT"/>
              <a:t>Fare clic per modificare lo stile del titolo</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it-IT"/>
              <a:t>Fare clic per modificare lo stile del titolo</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67ADEA4F-89D1-43F3-9751-3D76E00CD95D}" type="datetimeFigureOut">
              <a:rPr lang="it-IT" smtClean="0"/>
              <a:t>15/03/2023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62C48991-9F5E-4D3A-BD3C-4569C191435C}" type="slidenum">
              <a:rPr lang="it-IT" smtClean="0"/>
              <a:t>‹N›</a:t>
            </a:fld>
            <a:endParaRPr lang="it-IT"/>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67ADEA4F-89D1-43F3-9751-3D76E00CD95D}" type="datetimeFigureOut">
              <a:rPr lang="it-IT" smtClean="0"/>
              <a:t>15/03/2023</a:t>
            </a:fld>
            <a:endParaRPr lang="it-IT"/>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it-IT"/>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62C48991-9F5E-4D3A-BD3C-4569C191435C}" type="slidenum">
              <a:rPr lang="it-IT" smtClean="0"/>
              <a:t>‹N›</a:t>
            </a:fld>
            <a:endParaRPr lang="it-IT"/>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872067" y="1484784"/>
            <a:ext cx="7408333" cy="4641379"/>
          </a:xfrm>
        </p:spPr>
        <p:txBody>
          <a:bodyPr>
            <a:normAutofit/>
          </a:bodyPr>
          <a:lstStyle/>
          <a:p>
            <a:pPr marL="0" indent="0" algn="ctr">
              <a:buNone/>
            </a:pPr>
            <a:endParaRPr lang="it-IT" sz="6600" dirty="0"/>
          </a:p>
          <a:p>
            <a:pPr marL="0" indent="0" algn="ctr">
              <a:buNone/>
            </a:pPr>
            <a:r>
              <a:rPr lang="it-IT" sz="6600" dirty="0"/>
              <a:t>Principio di legalità e riserva di legge</a:t>
            </a:r>
          </a:p>
        </p:txBody>
      </p:sp>
    </p:spTree>
    <p:extLst>
      <p:ext uri="{BB962C8B-B14F-4D97-AF65-F5344CB8AC3E}">
        <p14:creationId xmlns:p14="http://schemas.microsoft.com/office/powerpoint/2010/main" val="698014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algn="just"/>
            <a:r>
              <a:rPr lang="it-IT" dirty="0"/>
              <a:t>L’istituto della riserva di legge, quindi, si configura come un principio cardine dello Stato di diritto e trova un primo, formale riconoscimento all’interno delle Costituzioni flessibili; tuttavia, è soprattutto con l’avvento delle </a:t>
            </a:r>
            <a:r>
              <a:rPr lang="it-IT" b="1" dirty="0"/>
              <a:t>Costituzioni rigide </a:t>
            </a:r>
            <a:r>
              <a:rPr lang="it-IT" dirty="0"/>
              <a:t>che la riserva di legge assume un più cogente significato, garantito dalla rigidità del dettato costituzionale. </a:t>
            </a:r>
          </a:p>
        </p:txBody>
      </p:sp>
      <p:sp>
        <p:nvSpPr>
          <p:cNvPr id="3" name="Titolo 2"/>
          <p:cNvSpPr>
            <a:spLocks noGrp="1"/>
          </p:cNvSpPr>
          <p:nvPr>
            <p:ph type="title"/>
          </p:nvPr>
        </p:nvSpPr>
        <p:spPr/>
        <p:txBody>
          <a:bodyPr/>
          <a:lstStyle/>
          <a:p>
            <a:r>
              <a:rPr lang="it-IT" dirty="0"/>
              <a:t>La riserva di legge</a:t>
            </a:r>
          </a:p>
        </p:txBody>
      </p:sp>
    </p:spTree>
    <p:extLst>
      <p:ext uri="{BB962C8B-B14F-4D97-AF65-F5344CB8AC3E}">
        <p14:creationId xmlns:p14="http://schemas.microsoft.com/office/powerpoint/2010/main" val="254691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872067" y="2675466"/>
            <a:ext cx="7408333" cy="3777869"/>
          </a:xfrm>
        </p:spPr>
        <p:txBody>
          <a:bodyPr>
            <a:normAutofit fontScale="92500"/>
          </a:bodyPr>
          <a:lstStyle/>
          <a:p>
            <a:pPr algn="just"/>
            <a:r>
              <a:rPr lang="it-IT" dirty="0"/>
              <a:t>Diverse sono le tipologie di riserva di legge. Le principali distinzioni sono quelle che intercorrono tra:</a:t>
            </a:r>
          </a:p>
          <a:p>
            <a:pPr algn="just">
              <a:buFont typeface="Arial" panose="020B0604020202020204" pitchFamily="34" charset="0"/>
              <a:buChar char="•"/>
            </a:pPr>
            <a:r>
              <a:rPr lang="it-IT" dirty="0"/>
              <a:t>riserva di legge </a:t>
            </a:r>
            <a:r>
              <a:rPr lang="it-IT" b="1" dirty="0"/>
              <a:t>assoluta</a:t>
            </a:r>
            <a:r>
              <a:rPr lang="it-IT" dirty="0"/>
              <a:t>: ammette il solo intervento della legge o degli atti ad essa equiparati (atti aventi forza di legge) ed esclude qualsiasi intervento di fonti normative di rango secondario (es. art. 13 Cost.)</a:t>
            </a:r>
          </a:p>
          <a:p>
            <a:pPr algn="just">
              <a:buFont typeface="Arial" panose="020B0604020202020204" pitchFamily="34" charset="0"/>
              <a:buChar char="•"/>
            </a:pPr>
            <a:r>
              <a:rPr lang="it-IT" dirty="0"/>
              <a:t>riserva di legge </a:t>
            </a:r>
            <a:r>
              <a:rPr lang="it-IT" b="1" dirty="0"/>
              <a:t>relativa</a:t>
            </a:r>
            <a:r>
              <a:rPr lang="it-IT" dirty="0"/>
              <a:t>: non esclude che alla disciplina della materia concorrano anche fonti  di rango secondario, ma richiede che sia la legge a fissare i principi di regolazione della disciplina (es. art. 97 Cost.);</a:t>
            </a:r>
          </a:p>
        </p:txBody>
      </p:sp>
      <p:sp>
        <p:nvSpPr>
          <p:cNvPr id="3" name="Titolo 2"/>
          <p:cNvSpPr>
            <a:spLocks noGrp="1"/>
          </p:cNvSpPr>
          <p:nvPr>
            <p:ph type="title"/>
          </p:nvPr>
        </p:nvSpPr>
        <p:spPr/>
        <p:txBody>
          <a:bodyPr/>
          <a:lstStyle/>
          <a:p>
            <a:r>
              <a:rPr lang="it-IT" dirty="0"/>
              <a:t>La riserva di legge</a:t>
            </a:r>
          </a:p>
        </p:txBody>
      </p:sp>
    </p:spTree>
    <p:extLst>
      <p:ext uri="{BB962C8B-B14F-4D97-AF65-F5344CB8AC3E}">
        <p14:creationId xmlns:p14="http://schemas.microsoft.com/office/powerpoint/2010/main" val="22855800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algn="just">
              <a:buFont typeface="Arial" panose="020B0604020202020204" pitchFamily="34" charset="0"/>
              <a:buChar char="•"/>
            </a:pPr>
            <a:r>
              <a:rPr lang="it-IT" dirty="0"/>
              <a:t>riserve di legge </a:t>
            </a:r>
            <a:r>
              <a:rPr lang="it-IT" b="1" dirty="0"/>
              <a:t>rinforzate</a:t>
            </a:r>
            <a:r>
              <a:rPr lang="it-IT" dirty="0"/>
              <a:t>: a) per </a:t>
            </a:r>
            <a:r>
              <a:rPr lang="it-IT" i="1" dirty="0"/>
              <a:t>contenuto, </a:t>
            </a:r>
            <a:r>
              <a:rPr lang="it-IT" dirty="0"/>
              <a:t>qualora la Costituzione preveda che la legge, all’atto della regolazione di una determinata materia, debba presentare alcuni specifici contenuti (es. art. 14 Cost.); b) per </a:t>
            </a:r>
            <a:r>
              <a:rPr lang="it-IT" i="1" dirty="0"/>
              <a:t>procedimento, </a:t>
            </a:r>
            <a:r>
              <a:rPr lang="it-IT" dirty="0"/>
              <a:t>qualora l’approvazione della legge debba seguire un </a:t>
            </a:r>
            <a:r>
              <a:rPr lang="it-IT" i="1" dirty="0"/>
              <a:t>iter</a:t>
            </a:r>
            <a:r>
              <a:rPr lang="it-IT" dirty="0"/>
              <a:t> aggravato rispetto al normale procedimento legislativo (es. art. 116, terzo comma, Cost.).</a:t>
            </a:r>
            <a:endParaRPr lang="it-IT" i="1" dirty="0"/>
          </a:p>
          <a:p>
            <a:pPr>
              <a:buFont typeface="Arial" panose="020B0604020202020204" pitchFamily="34" charset="0"/>
              <a:buChar char="•"/>
            </a:pPr>
            <a:endParaRPr lang="it-IT" i="1" dirty="0"/>
          </a:p>
        </p:txBody>
      </p:sp>
      <p:sp>
        <p:nvSpPr>
          <p:cNvPr id="3" name="Titolo 2"/>
          <p:cNvSpPr>
            <a:spLocks noGrp="1"/>
          </p:cNvSpPr>
          <p:nvPr>
            <p:ph type="title"/>
          </p:nvPr>
        </p:nvSpPr>
        <p:spPr/>
        <p:txBody>
          <a:bodyPr/>
          <a:lstStyle/>
          <a:p>
            <a:r>
              <a:rPr lang="it-IT" dirty="0"/>
              <a:t>La riserva di legge</a:t>
            </a:r>
          </a:p>
        </p:txBody>
      </p:sp>
    </p:spTree>
    <p:extLst>
      <p:ext uri="{BB962C8B-B14F-4D97-AF65-F5344CB8AC3E}">
        <p14:creationId xmlns:p14="http://schemas.microsoft.com/office/powerpoint/2010/main" val="1133323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algn="just"/>
            <a:r>
              <a:rPr lang="it-IT" dirty="0"/>
              <a:t>Esistono, infine, altre figure di riserve di competenza, istituite in favore di atti diversi dalla legge; è il caso, per esempio, di riserve a favore:</a:t>
            </a:r>
          </a:p>
          <a:p>
            <a:pPr algn="just">
              <a:buFont typeface="Arial" panose="020B0604020202020204" pitchFamily="34" charset="0"/>
              <a:buChar char="•"/>
            </a:pPr>
            <a:r>
              <a:rPr lang="it-IT" dirty="0"/>
              <a:t>della </a:t>
            </a:r>
            <a:r>
              <a:rPr lang="it-IT" b="1" dirty="0"/>
              <a:t>legge costituzionale</a:t>
            </a:r>
            <a:r>
              <a:rPr lang="it-IT" dirty="0"/>
              <a:t>;</a:t>
            </a:r>
          </a:p>
          <a:p>
            <a:pPr algn="just">
              <a:buFont typeface="Arial" panose="020B0604020202020204" pitchFamily="34" charset="0"/>
              <a:buChar char="•"/>
            </a:pPr>
            <a:r>
              <a:rPr lang="it-IT" dirty="0"/>
              <a:t>dei </a:t>
            </a:r>
            <a:r>
              <a:rPr lang="it-IT" b="1" dirty="0"/>
              <a:t>regolamenti parlamentari</a:t>
            </a:r>
            <a:r>
              <a:rPr lang="it-IT" dirty="0"/>
              <a:t>;</a:t>
            </a:r>
          </a:p>
          <a:p>
            <a:pPr algn="just">
              <a:buFont typeface="Arial" panose="020B0604020202020204" pitchFamily="34" charset="0"/>
              <a:buChar char="•"/>
            </a:pPr>
            <a:r>
              <a:rPr lang="it-IT" dirty="0"/>
              <a:t>dei </a:t>
            </a:r>
            <a:r>
              <a:rPr lang="it-IT" b="1" dirty="0"/>
              <a:t>decreti di attuazione degli Statuti speciali</a:t>
            </a:r>
            <a:r>
              <a:rPr lang="it-IT" dirty="0"/>
              <a:t>. </a:t>
            </a:r>
          </a:p>
        </p:txBody>
      </p:sp>
      <p:sp>
        <p:nvSpPr>
          <p:cNvPr id="3" name="Titolo 2"/>
          <p:cNvSpPr>
            <a:spLocks noGrp="1"/>
          </p:cNvSpPr>
          <p:nvPr>
            <p:ph type="title"/>
          </p:nvPr>
        </p:nvSpPr>
        <p:spPr/>
        <p:txBody>
          <a:bodyPr/>
          <a:lstStyle/>
          <a:p>
            <a:r>
              <a:rPr lang="it-IT" dirty="0"/>
              <a:t>La riserva di legge</a:t>
            </a:r>
          </a:p>
        </p:txBody>
      </p:sp>
    </p:spTree>
    <p:extLst>
      <p:ext uri="{BB962C8B-B14F-4D97-AF65-F5344CB8AC3E}">
        <p14:creationId xmlns:p14="http://schemas.microsoft.com/office/powerpoint/2010/main" val="198478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872067" y="2492896"/>
            <a:ext cx="7408333" cy="3633267"/>
          </a:xfrm>
        </p:spPr>
        <p:txBody>
          <a:bodyPr>
            <a:normAutofit/>
          </a:bodyPr>
          <a:lstStyle/>
          <a:p>
            <a:pPr algn="just"/>
            <a:r>
              <a:rPr lang="it-IT" dirty="0"/>
              <a:t>Il </a:t>
            </a:r>
            <a:r>
              <a:rPr lang="it-IT" b="1" dirty="0"/>
              <a:t>principio di legalità </a:t>
            </a:r>
            <a:r>
              <a:rPr lang="it-IT" dirty="0"/>
              <a:t>è un principio di organizzazione del sistema delle fonti.</a:t>
            </a:r>
          </a:p>
          <a:p>
            <a:pPr algn="just"/>
            <a:r>
              <a:rPr lang="it-IT" dirty="0"/>
              <a:t>Il principio di legalità è un principio di struttura dell’ordinamento e la sua elaborazione affonda le proprie radici nello </a:t>
            </a:r>
            <a:r>
              <a:rPr lang="it-IT" b="1" dirty="0"/>
              <a:t>Stato di diritto</a:t>
            </a:r>
            <a:r>
              <a:rPr lang="it-IT" dirty="0"/>
              <a:t>, espressione con la quale si intende quella particolare forma di Stato, affermatasi sul finire del XVIII secolo, che si incardina sul riconoscimento dei diritti di libertà e sul principio della divisione dei poteri.</a:t>
            </a:r>
          </a:p>
          <a:p>
            <a:endParaRPr lang="it-IT" dirty="0"/>
          </a:p>
        </p:txBody>
      </p:sp>
      <p:sp>
        <p:nvSpPr>
          <p:cNvPr id="3" name="Titolo 2"/>
          <p:cNvSpPr>
            <a:spLocks noGrp="1"/>
          </p:cNvSpPr>
          <p:nvPr>
            <p:ph type="title"/>
          </p:nvPr>
        </p:nvSpPr>
        <p:spPr/>
        <p:txBody>
          <a:bodyPr/>
          <a:lstStyle/>
          <a:p>
            <a:r>
              <a:rPr lang="it-IT" dirty="0"/>
              <a:t>Principio di legalità</a:t>
            </a:r>
          </a:p>
        </p:txBody>
      </p:sp>
    </p:spTree>
    <p:extLst>
      <p:ext uri="{BB962C8B-B14F-4D97-AF65-F5344CB8AC3E}">
        <p14:creationId xmlns:p14="http://schemas.microsoft.com/office/powerpoint/2010/main" val="3849253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872067" y="2492896"/>
            <a:ext cx="7408333" cy="3633267"/>
          </a:xfrm>
        </p:spPr>
        <p:txBody>
          <a:bodyPr>
            <a:normAutofit lnSpcReduction="10000"/>
          </a:bodyPr>
          <a:lstStyle/>
          <a:p>
            <a:pPr algn="just"/>
            <a:r>
              <a:rPr lang="it-IT" dirty="0"/>
              <a:t>Il principio di legalità assume un connotato strettamente garantista dei diritti e delle libertà fondamentali e assolve alla funzione di assicurare che gli atti individuali e concreti del potere esecutivo e giurisdizionale trovino il proprio fondamento in regole generali ed astratte (le norme giuridiche).</a:t>
            </a:r>
          </a:p>
          <a:p>
            <a:pPr algn="just"/>
            <a:r>
              <a:rPr lang="it-IT" dirty="0"/>
              <a:t>Il principio di legalità, infatti, si basa sulla preminenza della legge (e dunque della volontà generale del popolo rappresentata in Parlamento) sui pubblici poteri.</a:t>
            </a:r>
          </a:p>
          <a:p>
            <a:endParaRPr lang="it-IT" dirty="0"/>
          </a:p>
        </p:txBody>
      </p:sp>
      <p:sp>
        <p:nvSpPr>
          <p:cNvPr id="3" name="Titolo 2"/>
          <p:cNvSpPr>
            <a:spLocks noGrp="1"/>
          </p:cNvSpPr>
          <p:nvPr>
            <p:ph type="title"/>
          </p:nvPr>
        </p:nvSpPr>
        <p:spPr/>
        <p:txBody>
          <a:bodyPr/>
          <a:lstStyle/>
          <a:p>
            <a:r>
              <a:rPr lang="it-IT" dirty="0"/>
              <a:t>Principio di legalità</a:t>
            </a:r>
          </a:p>
        </p:txBody>
      </p:sp>
    </p:spTree>
    <p:extLst>
      <p:ext uri="{BB962C8B-B14F-4D97-AF65-F5344CB8AC3E}">
        <p14:creationId xmlns:p14="http://schemas.microsoft.com/office/powerpoint/2010/main" val="3856307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872067" y="2492896"/>
            <a:ext cx="7408333" cy="4104456"/>
          </a:xfrm>
        </p:spPr>
        <p:txBody>
          <a:bodyPr>
            <a:normAutofit lnSpcReduction="10000"/>
          </a:bodyPr>
          <a:lstStyle/>
          <a:p>
            <a:pPr algn="just"/>
            <a:r>
              <a:rPr lang="it-IT" dirty="0"/>
              <a:t>Il principio in parola implica che la legge si elevi a parametro di legalità su cui innestare un </a:t>
            </a:r>
            <a:r>
              <a:rPr lang="it-IT" b="1" dirty="0"/>
              <a:t>giudizio di raffrontabilità</a:t>
            </a:r>
            <a:r>
              <a:rPr lang="it-IT" dirty="0"/>
              <a:t> di atti amministrativi e sentenze. In questi termini, legalità diviene sinonimo di conformità: il potere è legale se esercitato in conformità alla legge, altrimenti è arbitrario.</a:t>
            </a:r>
          </a:p>
          <a:p>
            <a:pPr algn="just"/>
            <a:r>
              <a:rPr lang="it-IT" dirty="0"/>
              <a:t>Il principio di legalità, dunque, prescrive che l’esercizio di qualsiasi potere pubblico si fondi su una previa norma attributiva della competenza a disporre: la sua </a:t>
            </a:r>
            <a:r>
              <a:rPr lang="it-IT" i="1" dirty="0"/>
              <a:t>ratio</a:t>
            </a:r>
            <a:r>
              <a:rPr lang="it-IT" dirty="0"/>
              <a:t> è quella di assicurare un uso regolato, non arbitrario, e «giustiziabile» del potere.</a:t>
            </a:r>
          </a:p>
          <a:p>
            <a:pPr algn="just"/>
            <a:endParaRPr lang="it-IT" dirty="0"/>
          </a:p>
        </p:txBody>
      </p:sp>
      <p:sp>
        <p:nvSpPr>
          <p:cNvPr id="3" name="Titolo 2"/>
          <p:cNvSpPr>
            <a:spLocks noGrp="1"/>
          </p:cNvSpPr>
          <p:nvPr>
            <p:ph type="title"/>
          </p:nvPr>
        </p:nvSpPr>
        <p:spPr/>
        <p:txBody>
          <a:bodyPr/>
          <a:lstStyle/>
          <a:p>
            <a:r>
              <a:rPr lang="it-IT" dirty="0"/>
              <a:t>Principio di legalità</a:t>
            </a:r>
          </a:p>
        </p:txBody>
      </p:sp>
    </p:spTree>
    <p:extLst>
      <p:ext uri="{BB962C8B-B14F-4D97-AF65-F5344CB8AC3E}">
        <p14:creationId xmlns:p14="http://schemas.microsoft.com/office/powerpoint/2010/main" val="1641986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algn="just"/>
            <a:r>
              <a:rPr lang="it-IT" dirty="0"/>
              <a:t>A livello contenutistico, il principio di legalità si articola secondo una duplice accezione:</a:t>
            </a:r>
          </a:p>
          <a:p>
            <a:pPr algn="just">
              <a:buFont typeface="Arial" panose="020B0604020202020204" pitchFamily="34" charset="0"/>
              <a:buChar char="•"/>
            </a:pPr>
            <a:r>
              <a:rPr lang="it-IT" b="1" dirty="0"/>
              <a:t>in senso formale</a:t>
            </a:r>
            <a:r>
              <a:rPr lang="it-IT" dirty="0"/>
              <a:t>: la legge deve costituire il fondamento positivo di ogni esercizio del potere; la legge funge da norma di riconoscimento;</a:t>
            </a:r>
          </a:p>
          <a:p>
            <a:pPr algn="just">
              <a:buFont typeface="Arial" panose="020B0604020202020204" pitchFamily="34" charset="0"/>
              <a:buChar char="•"/>
            </a:pPr>
            <a:r>
              <a:rPr lang="it-IT" b="1" dirty="0"/>
              <a:t>in senso sostanziale</a:t>
            </a:r>
            <a:r>
              <a:rPr lang="it-IT" dirty="0"/>
              <a:t>: oltre che fondamento positivo, la legge deve costituire un limite negativo all’esercizio del potere.</a:t>
            </a:r>
          </a:p>
        </p:txBody>
      </p:sp>
      <p:sp>
        <p:nvSpPr>
          <p:cNvPr id="3" name="Titolo 2"/>
          <p:cNvSpPr>
            <a:spLocks noGrp="1"/>
          </p:cNvSpPr>
          <p:nvPr>
            <p:ph type="title"/>
          </p:nvPr>
        </p:nvSpPr>
        <p:spPr/>
        <p:txBody>
          <a:bodyPr/>
          <a:lstStyle/>
          <a:p>
            <a:r>
              <a:rPr lang="it-IT" dirty="0"/>
              <a:t>Principio di legalità</a:t>
            </a:r>
          </a:p>
        </p:txBody>
      </p:sp>
    </p:spTree>
    <p:extLst>
      <p:ext uri="{BB962C8B-B14F-4D97-AF65-F5344CB8AC3E}">
        <p14:creationId xmlns:p14="http://schemas.microsoft.com/office/powerpoint/2010/main" val="1312367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lnSpcReduction="10000"/>
          </a:bodyPr>
          <a:lstStyle/>
          <a:p>
            <a:pPr algn="just"/>
            <a:r>
              <a:rPr lang="it-IT" dirty="0"/>
              <a:t>Con il passaggio dallo Stato di diritto allo </a:t>
            </a:r>
            <a:r>
              <a:rPr lang="it-IT" b="1" dirty="0"/>
              <a:t>Stato costituzionale di diritto</a:t>
            </a:r>
            <a:r>
              <a:rPr lang="it-IT" dirty="0"/>
              <a:t>, anche il principio di legalità subisce una evoluzione e si riscontra il passaggio dal principio di legalità in senso tradizionale, e quindi legale, al </a:t>
            </a:r>
            <a:r>
              <a:rPr lang="it-IT" b="1" dirty="0"/>
              <a:t>principio di legalità in senso costituzionale</a:t>
            </a:r>
            <a:r>
              <a:rPr lang="it-IT" dirty="0"/>
              <a:t>. </a:t>
            </a:r>
          </a:p>
          <a:p>
            <a:pPr algn="just"/>
            <a:r>
              <a:rPr lang="it-IT" dirty="0"/>
              <a:t>Al vertice delle fonti, infatti, non si colloca più la legge ma la Costituzione che, in tale veste, diventa parametro di validità e di conformità anche nei confronti della legge stessa.</a:t>
            </a:r>
          </a:p>
          <a:p>
            <a:endParaRPr lang="it-IT" dirty="0"/>
          </a:p>
        </p:txBody>
      </p:sp>
      <p:sp>
        <p:nvSpPr>
          <p:cNvPr id="3" name="Titolo 2"/>
          <p:cNvSpPr>
            <a:spLocks noGrp="1"/>
          </p:cNvSpPr>
          <p:nvPr>
            <p:ph type="title"/>
          </p:nvPr>
        </p:nvSpPr>
        <p:spPr/>
        <p:txBody>
          <a:bodyPr/>
          <a:lstStyle/>
          <a:p>
            <a:r>
              <a:rPr lang="it-IT" dirty="0"/>
              <a:t>Principio di legalità</a:t>
            </a:r>
          </a:p>
        </p:txBody>
      </p:sp>
    </p:spTree>
    <p:extLst>
      <p:ext uri="{BB962C8B-B14F-4D97-AF65-F5344CB8AC3E}">
        <p14:creationId xmlns:p14="http://schemas.microsoft.com/office/powerpoint/2010/main" val="3748270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872067" y="2276872"/>
            <a:ext cx="7408333" cy="4392488"/>
          </a:xfrm>
        </p:spPr>
        <p:txBody>
          <a:bodyPr>
            <a:normAutofit lnSpcReduction="10000"/>
          </a:bodyPr>
          <a:lstStyle/>
          <a:p>
            <a:pPr algn="just"/>
            <a:r>
              <a:rPr lang="it-IT" dirty="0"/>
              <a:t>Con l’entrata in vigore della Costituzione rigida, la legalità si scompone quindi su due livelli:</a:t>
            </a:r>
          </a:p>
          <a:p>
            <a:pPr algn="just">
              <a:buFont typeface="Arial" panose="020B0604020202020204" pitchFamily="34" charset="0"/>
              <a:buChar char="•"/>
            </a:pPr>
            <a:r>
              <a:rPr lang="it-IT" b="1" dirty="0"/>
              <a:t>legale</a:t>
            </a:r>
            <a:r>
              <a:rPr lang="it-IT" dirty="0"/>
              <a:t> (di origine liberale);</a:t>
            </a:r>
          </a:p>
          <a:p>
            <a:pPr algn="just">
              <a:buFont typeface="Arial" panose="020B0604020202020204" pitchFamily="34" charset="0"/>
              <a:buChar char="•"/>
            </a:pPr>
            <a:r>
              <a:rPr lang="it-IT" b="1" dirty="0"/>
              <a:t>costituzionale</a:t>
            </a:r>
            <a:r>
              <a:rPr lang="it-IT" dirty="0"/>
              <a:t>.</a:t>
            </a:r>
          </a:p>
          <a:p>
            <a:pPr marL="0" indent="0" algn="just">
              <a:buNone/>
            </a:pPr>
            <a:r>
              <a:rPr lang="it-IT" dirty="0"/>
              <a:t>La legalità costituzionale si sovrappone a quella legale pur non cancellandola. Il sistema della legalità legale, infatti, non è stato sgretolato, ma convive con quello della legalità costituzionale, come dimostra anche il fatto che in molti sistemi giuridici, in particolare in Italia, legalità legale e legalità costituzionale hanno due custodi diversi: la Corte di Cassazione e la Corte costituzionale. </a:t>
            </a:r>
          </a:p>
          <a:p>
            <a:pPr marL="0" indent="0">
              <a:buNone/>
            </a:pPr>
            <a:endParaRPr lang="it-IT" dirty="0"/>
          </a:p>
          <a:p>
            <a:pPr marL="0" indent="0">
              <a:buNone/>
            </a:pPr>
            <a:endParaRPr lang="it-IT" dirty="0"/>
          </a:p>
          <a:p>
            <a:pPr marL="0" indent="0">
              <a:buNone/>
            </a:pPr>
            <a:endParaRPr lang="it-IT" dirty="0"/>
          </a:p>
        </p:txBody>
      </p:sp>
      <p:sp>
        <p:nvSpPr>
          <p:cNvPr id="3" name="Titolo 2"/>
          <p:cNvSpPr>
            <a:spLocks noGrp="1"/>
          </p:cNvSpPr>
          <p:nvPr>
            <p:ph type="title"/>
          </p:nvPr>
        </p:nvSpPr>
        <p:spPr/>
        <p:txBody>
          <a:bodyPr/>
          <a:lstStyle/>
          <a:p>
            <a:r>
              <a:rPr lang="it-IT" dirty="0"/>
              <a:t>Principio di legalità</a:t>
            </a:r>
          </a:p>
        </p:txBody>
      </p:sp>
    </p:spTree>
    <p:extLst>
      <p:ext uri="{BB962C8B-B14F-4D97-AF65-F5344CB8AC3E}">
        <p14:creationId xmlns:p14="http://schemas.microsoft.com/office/powerpoint/2010/main" val="3698125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r>
              <a:rPr lang="it-IT" dirty="0"/>
              <a:t>La </a:t>
            </a:r>
            <a:r>
              <a:rPr lang="it-IT" b="1" dirty="0"/>
              <a:t>riserva di legge </a:t>
            </a:r>
            <a:r>
              <a:rPr lang="it-IT" dirty="0"/>
              <a:t>è un istituto ricompreso tra quelle riserve di competenza  di cui la Costituzione si avvale per distribuire il potere di normazione tra i diversi organi, sia in senso orizzontale che verticale.</a:t>
            </a:r>
          </a:p>
          <a:p>
            <a:r>
              <a:rPr lang="it-IT" dirty="0"/>
              <a:t>Nella specie, la riserva di legge è uno strumento con cui la Costituzione regola il concorso delle fonti nella disciplina di una determinata materia, affidandola esclusivamente alla legge.</a:t>
            </a:r>
          </a:p>
        </p:txBody>
      </p:sp>
      <p:sp>
        <p:nvSpPr>
          <p:cNvPr id="3" name="Titolo 2"/>
          <p:cNvSpPr>
            <a:spLocks noGrp="1"/>
          </p:cNvSpPr>
          <p:nvPr>
            <p:ph type="title"/>
          </p:nvPr>
        </p:nvSpPr>
        <p:spPr/>
        <p:txBody>
          <a:bodyPr/>
          <a:lstStyle/>
          <a:p>
            <a:r>
              <a:rPr lang="it-IT" dirty="0"/>
              <a:t>La riserva di legge</a:t>
            </a:r>
          </a:p>
        </p:txBody>
      </p:sp>
    </p:spTree>
    <p:extLst>
      <p:ext uri="{BB962C8B-B14F-4D97-AF65-F5344CB8AC3E}">
        <p14:creationId xmlns:p14="http://schemas.microsoft.com/office/powerpoint/2010/main" val="1939651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algn="just"/>
            <a:r>
              <a:rPr lang="it-IT" dirty="0"/>
              <a:t>Le origini dell’istituto risalgono all’esperienza delle </a:t>
            </a:r>
            <a:r>
              <a:rPr lang="it-IT" b="1" dirty="0"/>
              <a:t>monarchie costituzionali  </a:t>
            </a:r>
            <a:r>
              <a:rPr lang="it-IT" dirty="0"/>
              <a:t>e ad esso viene assegnata, al pari del principio di legalità, una funzione garantista: la riserva di legge, infatti, nasce con l’intento di sottrarre all’esecutivo la disciplina di quelle materie che interferivano con la dimensione individuale del cittadino, con l’obiettivo di riservare la disciplina delle libertà fondamentali e delle sue limitazioni alla legge del Parlamento.</a:t>
            </a:r>
          </a:p>
        </p:txBody>
      </p:sp>
      <p:sp>
        <p:nvSpPr>
          <p:cNvPr id="3" name="Titolo 2"/>
          <p:cNvSpPr>
            <a:spLocks noGrp="1"/>
          </p:cNvSpPr>
          <p:nvPr>
            <p:ph type="title"/>
          </p:nvPr>
        </p:nvSpPr>
        <p:spPr/>
        <p:txBody>
          <a:bodyPr/>
          <a:lstStyle/>
          <a:p>
            <a:r>
              <a:rPr lang="it-IT" dirty="0"/>
              <a:t>La riserva di legge</a:t>
            </a:r>
          </a:p>
        </p:txBody>
      </p:sp>
    </p:spTree>
    <p:extLst>
      <p:ext uri="{BB962C8B-B14F-4D97-AF65-F5344CB8AC3E}">
        <p14:creationId xmlns:p14="http://schemas.microsoft.com/office/powerpoint/2010/main" val="27866884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nde">
  <a:themeElements>
    <a:clrScheme name="Onde">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nde">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nde">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137</TotalTime>
  <Words>945</Words>
  <Application>Microsoft Office PowerPoint</Application>
  <PresentationFormat>Presentazione su schermo (4:3)</PresentationFormat>
  <Paragraphs>42</Paragraphs>
  <Slides>13</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13</vt:i4>
      </vt:variant>
    </vt:vector>
  </HeadingPairs>
  <TitlesOfParts>
    <vt:vector size="17" baseType="lpstr">
      <vt:lpstr>Arial</vt:lpstr>
      <vt:lpstr>Candara</vt:lpstr>
      <vt:lpstr>Symbol</vt:lpstr>
      <vt:lpstr>Onde</vt:lpstr>
      <vt:lpstr>Presentazione standard di PowerPoint</vt:lpstr>
      <vt:lpstr>Principio di legalità</vt:lpstr>
      <vt:lpstr>Principio di legalità</vt:lpstr>
      <vt:lpstr>Principio di legalità</vt:lpstr>
      <vt:lpstr>Principio di legalità</vt:lpstr>
      <vt:lpstr>Principio di legalità</vt:lpstr>
      <vt:lpstr>Principio di legalità</vt:lpstr>
      <vt:lpstr>La riserva di legge</vt:lpstr>
      <vt:lpstr>La riserva di legge</vt:lpstr>
      <vt:lpstr>La riserva di legge</vt:lpstr>
      <vt:lpstr>La riserva di legge</vt:lpstr>
      <vt:lpstr>La riserva di legge</vt:lpstr>
      <vt:lpstr>La riserva di legge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ISTITUZIONI DI DIRITTO PUBBLICO</dc:title>
  <dc:creator>Utente</dc:creator>
  <cp:lastModifiedBy>User</cp:lastModifiedBy>
  <cp:revision>19</cp:revision>
  <dcterms:created xsi:type="dcterms:W3CDTF">2020-03-21T19:51:20Z</dcterms:created>
  <dcterms:modified xsi:type="dcterms:W3CDTF">2023-03-15T09:56:17Z</dcterms:modified>
</cp:coreProperties>
</file>