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9"/>
  </p:notesMasterIdLst>
  <p:sldIdLst>
    <p:sldId id="264" r:id="rId2"/>
    <p:sldId id="257" r:id="rId3"/>
    <p:sldId id="258" r:id="rId4"/>
    <p:sldId id="267" r:id="rId5"/>
    <p:sldId id="269" r:id="rId6"/>
    <p:sldId id="268" r:id="rId7"/>
    <p:sldId id="270" r:id="rId8"/>
    <p:sldId id="271" r:id="rId9"/>
    <p:sldId id="273" r:id="rId10"/>
    <p:sldId id="259" r:id="rId11"/>
    <p:sldId id="275" r:id="rId12"/>
    <p:sldId id="274" r:id="rId13"/>
    <p:sldId id="272" r:id="rId14"/>
    <p:sldId id="276" r:id="rId15"/>
    <p:sldId id="277" r:id="rId16"/>
    <p:sldId id="278" r:id="rId17"/>
    <p:sldId id="279" r:id="rId18"/>
    <p:sldId id="280" r:id="rId19"/>
    <p:sldId id="281" r:id="rId20"/>
    <p:sldId id="282" r:id="rId21"/>
    <p:sldId id="283" r:id="rId22"/>
    <p:sldId id="284" r:id="rId23"/>
    <p:sldId id="285" r:id="rId24"/>
    <p:sldId id="287" r:id="rId25"/>
    <p:sldId id="286" r:id="rId26"/>
    <p:sldId id="288" r:id="rId27"/>
    <p:sldId id="260" r:id="rId28"/>
    <p:sldId id="289" r:id="rId29"/>
    <p:sldId id="290" r:id="rId30"/>
    <p:sldId id="291" r:id="rId31"/>
    <p:sldId id="292" r:id="rId32"/>
    <p:sldId id="293" r:id="rId33"/>
    <p:sldId id="294" r:id="rId34"/>
    <p:sldId id="261" r:id="rId35"/>
    <p:sldId id="262" r:id="rId36"/>
    <p:sldId id="295" r:id="rId37"/>
    <p:sldId id="296" r:id="rId38"/>
    <p:sldId id="299" r:id="rId39"/>
    <p:sldId id="297" r:id="rId40"/>
    <p:sldId id="263" r:id="rId41"/>
    <p:sldId id="298" r:id="rId42"/>
    <p:sldId id="300" r:id="rId43"/>
    <p:sldId id="301" r:id="rId44"/>
    <p:sldId id="302" r:id="rId45"/>
    <p:sldId id="303" r:id="rId46"/>
    <p:sldId id="304" r:id="rId47"/>
    <p:sldId id="305" r:id="rId48"/>
    <p:sldId id="306" r:id="rId49"/>
    <p:sldId id="307" r:id="rId50"/>
    <p:sldId id="308" r:id="rId51"/>
    <p:sldId id="309" r:id="rId52"/>
    <p:sldId id="311" r:id="rId53"/>
    <p:sldId id="312" r:id="rId54"/>
    <p:sldId id="313" r:id="rId55"/>
    <p:sldId id="310" r:id="rId56"/>
    <p:sldId id="265" r:id="rId57"/>
    <p:sldId id="266" r:id="rId58"/>
  </p:sldIdLst>
  <p:sldSz cx="9144000" cy="6858000" type="screen4x3"/>
  <p:notesSz cx="6858000" cy="9144000"/>
  <p:photoAlbum/>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118" autoAdjust="0"/>
  </p:normalViewPr>
  <p:slideViewPr>
    <p:cSldViewPr>
      <p:cViewPr varScale="1">
        <p:scale>
          <a:sx n="82" d="100"/>
          <a:sy n="82" d="100"/>
        </p:scale>
        <p:origin x="1502"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C7A952-F064-4A44-A0FC-B0E4758F8F23}" type="datetimeFigureOut">
              <a:rPr lang="it-IT" smtClean="0"/>
              <a:t>20/09/2023</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F3FDCF-DC4B-4903-8427-FD36102F6F29}" type="slidenum">
              <a:rPr lang="it-IT" smtClean="0"/>
              <a:t>‹N›</a:t>
            </a:fld>
            <a:endParaRPr lang="it-IT"/>
          </a:p>
        </p:txBody>
      </p:sp>
    </p:spTree>
    <p:extLst>
      <p:ext uri="{BB962C8B-B14F-4D97-AF65-F5344CB8AC3E}">
        <p14:creationId xmlns:p14="http://schemas.microsoft.com/office/powerpoint/2010/main" val="1110031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7F3FDCF-DC4B-4903-8427-FD36102F6F29}" type="slidenum">
              <a:rPr lang="it-IT" smtClean="0"/>
              <a:t>14</a:t>
            </a:fld>
            <a:endParaRPr lang="it-IT"/>
          </a:p>
        </p:txBody>
      </p:sp>
    </p:spTree>
    <p:extLst>
      <p:ext uri="{BB962C8B-B14F-4D97-AF65-F5344CB8AC3E}">
        <p14:creationId xmlns:p14="http://schemas.microsoft.com/office/powerpoint/2010/main" val="349961797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Rectangle 6"/>
          <p:cNvSpPr/>
          <p:nvPr/>
        </p:nvSpPr>
        <p:spPr>
          <a:xfrm>
            <a:off x="685800" y="1346947"/>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5800" y="4282763"/>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593330" cy="3035808"/>
          </a:xfrm>
        </p:spPr>
        <p:txBody>
          <a:bodyPr anchor="ctr">
            <a:noAutofit/>
          </a:bodyPr>
          <a:lstStyle>
            <a:lvl1pPr algn="l">
              <a:lnSpc>
                <a:spcPct val="80000"/>
              </a:lnSpc>
              <a:defRPr sz="6400" b="0" cap="all" baseline="0">
                <a:blipFill dpi="0" rotWithShape="1">
                  <a:blip r:embed="rId4"/>
                  <a:srcRect/>
                  <a:tile tx="6350" ty="-127000" sx="65000" sy="64000" flip="none" algn="tl"/>
                </a:blip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919BAC04-007F-482C-BBBC-7234B5B346AB}" type="datetimeFigureOut">
              <a:rPr lang="en-IN" smtClean="0"/>
              <a:t>20-09-2023</a:t>
            </a:fld>
            <a:endParaRPr lang="en-IN"/>
          </a:p>
        </p:txBody>
      </p:sp>
      <p:sp>
        <p:nvSpPr>
          <p:cNvPr id="5" name="Footer Placeholder 4"/>
          <p:cNvSpPr>
            <a:spLocks noGrp="1"/>
          </p:cNvSpPr>
          <p:nvPr>
            <p:ph type="ftr" sz="quarter" idx="11"/>
          </p:nvPr>
        </p:nvSpPr>
        <p:spPr>
          <a:xfrm>
            <a:off x="812805" y="6272785"/>
            <a:ext cx="4745736" cy="365125"/>
          </a:xfrm>
        </p:spPr>
        <p:txBody>
          <a:bodyPr/>
          <a:lstStyle/>
          <a:p>
            <a:endParaRPr lang="en-IN"/>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C86DEE7B-25A5-439C-A5D6-566802AE97E8}" type="slidenum">
              <a:rPr lang="en-IN" smtClean="0"/>
              <a:t>‹N›</a:t>
            </a:fld>
            <a:endParaRPr lang="en-IN"/>
          </a:p>
        </p:txBody>
      </p:sp>
    </p:spTree>
    <p:extLst>
      <p:ext uri="{BB962C8B-B14F-4D97-AF65-F5344CB8AC3E}">
        <p14:creationId xmlns:p14="http://schemas.microsoft.com/office/powerpoint/2010/main" val="643318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919BAC04-007F-482C-BBBC-7234B5B346AB}" type="datetimeFigureOut">
              <a:rPr lang="en-IN" smtClean="0"/>
              <a:t>20-09-2023</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C86DEE7B-25A5-439C-A5D6-566802AE97E8}" type="slidenum">
              <a:rPr lang="en-IN" smtClean="0"/>
              <a:t>‹N›</a:t>
            </a:fld>
            <a:endParaRPr lang="en-IN"/>
          </a:p>
        </p:txBody>
      </p:sp>
    </p:spTree>
    <p:extLst>
      <p:ext uri="{BB962C8B-B14F-4D97-AF65-F5344CB8AC3E}">
        <p14:creationId xmlns:p14="http://schemas.microsoft.com/office/powerpoint/2010/main" val="2864551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919BAC04-007F-482C-BBBC-7234B5B346AB}" type="datetimeFigureOut">
              <a:rPr lang="en-IN" smtClean="0"/>
              <a:t>20-09-2023</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C86DEE7B-25A5-439C-A5D6-566802AE97E8}" type="slidenum">
              <a:rPr lang="en-IN" smtClean="0"/>
              <a:t>‹N›</a:t>
            </a:fld>
            <a:endParaRPr lang="en-IN"/>
          </a:p>
        </p:txBody>
      </p:sp>
    </p:spTree>
    <p:extLst>
      <p:ext uri="{BB962C8B-B14F-4D97-AF65-F5344CB8AC3E}">
        <p14:creationId xmlns:p14="http://schemas.microsoft.com/office/powerpoint/2010/main" val="4169269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919BAC04-007F-482C-BBBC-7234B5B346AB}" type="datetimeFigureOut">
              <a:rPr lang="en-IN" smtClean="0"/>
              <a:t>20-09-2023</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C86DEE7B-25A5-439C-A5D6-566802AE97E8}" type="slidenum">
              <a:rPr lang="en-IN" smtClean="0"/>
              <a:t>‹N›</a:t>
            </a:fld>
            <a:endParaRPr lang="en-IN"/>
          </a:p>
        </p:txBody>
      </p:sp>
    </p:spTree>
    <p:extLst>
      <p:ext uri="{BB962C8B-B14F-4D97-AF65-F5344CB8AC3E}">
        <p14:creationId xmlns:p14="http://schemas.microsoft.com/office/powerpoint/2010/main" val="2792540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400" b="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fld id="{919BAC04-007F-482C-BBBC-7234B5B346AB}" type="datetimeFigureOut">
              <a:rPr lang="en-IN" smtClean="0"/>
              <a:t>20-09-2023</a:t>
            </a:fld>
            <a:endParaRPr lang="en-IN"/>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defRPr>
            </a:lvl1pPr>
          </a:lstStyle>
          <a:p>
            <a:endParaRPr lang="en-IN"/>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C86DEE7B-25A5-439C-A5D6-566802AE97E8}" type="slidenum">
              <a:rPr lang="en-IN" smtClean="0"/>
              <a:t>‹N›</a:t>
            </a:fld>
            <a:endParaRPr lang="en-IN"/>
          </a:p>
        </p:txBody>
      </p:sp>
    </p:spTree>
    <p:extLst>
      <p:ext uri="{BB962C8B-B14F-4D97-AF65-F5344CB8AC3E}">
        <p14:creationId xmlns:p14="http://schemas.microsoft.com/office/powerpoint/2010/main" val="1180598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919BAC04-007F-482C-BBBC-7234B5B346AB}" type="datetimeFigureOut">
              <a:rPr lang="en-IN" smtClean="0"/>
              <a:t>20-09-2023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86DEE7B-25A5-439C-A5D6-566802AE97E8}" type="slidenum">
              <a:rPr lang="en-IN" smtClean="0"/>
              <a:t>‹N›</a:t>
            </a:fld>
            <a:endParaRPr lang="en-IN"/>
          </a:p>
        </p:txBody>
      </p:sp>
    </p:spTree>
    <p:extLst>
      <p:ext uri="{BB962C8B-B14F-4D97-AF65-F5344CB8AC3E}">
        <p14:creationId xmlns:p14="http://schemas.microsoft.com/office/powerpoint/2010/main" val="2924506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919BAC04-007F-482C-BBBC-7234B5B346AB}" type="datetimeFigureOut">
              <a:rPr lang="en-IN" smtClean="0"/>
              <a:t>20-09-2023</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C86DEE7B-25A5-439C-A5D6-566802AE97E8}" type="slidenum">
              <a:rPr lang="en-IN" smtClean="0"/>
              <a:t>‹N›</a:t>
            </a:fld>
            <a:endParaRPr lang="en-IN"/>
          </a:p>
        </p:txBody>
      </p:sp>
    </p:spTree>
    <p:extLst>
      <p:ext uri="{BB962C8B-B14F-4D97-AF65-F5344CB8AC3E}">
        <p14:creationId xmlns:p14="http://schemas.microsoft.com/office/powerpoint/2010/main" val="25623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fld id="{919BAC04-007F-482C-BBBC-7234B5B346AB}" type="datetimeFigureOut">
              <a:rPr lang="en-IN" smtClean="0"/>
              <a:t>20-09-2023</a:t>
            </a:fld>
            <a:endParaRPr lang="en-IN"/>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endParaRPr lang="en-IN"/>
          </a:p>
        </p:txBody>
      </p:sp>
      <p:sp>
        <p:nvSpPr>
          <p:cNvPr id="5" name="Slide Number Placeholder 4"/>
          <p:cNvSpPr>
            <a:spLocks noGrp="1"/>
          </p:cNvSpPr>
          <p:nvPr>
            <p:ph type="sldNum" sz="quarter" idx="12"/>
          </p:nvPr>
        </p:nvSpPr>
        <p:spPr/>
        <p:txBody>
          <a:bodyPr/>
          <a:lstStyle/>
          <a:p>
            <a:fld id="{C86DEE7B-25A5-439C-A5D6-566802AE97E8}" type="slidenum">
              <a:rPr lang="en-IN" smtClean="0"/>
              <a:t>‹N›</a:t>
            </a:fld>
            <a:endParaRPr lang="en-IN"/>
          </a:p>
        </p:txBody>
      </p:sp>
    </p:spTree>
    <p:extLst>
      <p:ext uri="{BB962C8B-B14F-4D97-AF65-F5344CB8AC3E}">
        <p14:creationId xmlns:p14="http://schemas.microsoft.com/office/powerpoint/2010/main" val="2290496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9BAC04-007F-482C-BBBC-7234B5B346AB}" type="datetimeFigureOut">
              <a:rPr lang="en-IN" smtClean="0"/>
              <a:t>20-09-2023</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C86DEE7B-25A5-439C-A5D6-566802AE97E8}" type="slidenum">
              <a:rPr lang="en-IN" smtClean="0"/>
              <a:t>‹N›</a:t>
            </a:fld>
            <a:endParaRPr lang="en-IN"/>
          </a:p>
        </p:txBody>
      </p:sp>
    </p:spTree>
    <p:extLst>
      <p:ext uri="{BB962C8B-B14F-4D97-AF65-F5344CB8AC3E}">
        <p14:creationId xmlns:p14="http://schemas.microsoft.com/office/powerpoint/2010/main" val="688436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p>
            <a:fld id="{919BAC04-007F-482C-BBBC-7234B5B346AB}" type="datetimeFigureOut">
              <a:rPr lang="en-IN" smtClean="0"/>
              <a:t>20-09-2023</a:t>
            </a:fld>
            <a:endParaRPr lang="en-IN"/>
          </a:p>
        </p:txBody>
      </p:sp>
      <p:sp>
        <p:nvSpPr>
          <p:cNvPr id="10" name="Footer Placeholder 9"/>
          <p:cNvSpPr>
            <a:spLocks noGrp="1"/>
          </p:cNvSpPr>
          <p:nvPr>
            <p:ph type="ftr" sz="quarter" idx="11"/>
          </p:nvPr>
        </p:nvSpPr>
        <p:spPr/>
        <p:txBody>
          <a:bodyPr/>
          <a:lstStyle/>
          <a:p>
            <a:endParaRPr lang="en-IN"/>
          </a:p>
        </p:txBody>
      </p:sp>
      <p:sp>
        <p:nvSpPr>
          <p:cNvPr id="11" name="Slide Number Placeholder 10"/>
          <p:cNvSpPr>
            <a:spLocks noGrp="1"/>
          </p:cNvSpPr>
          <p:nvPr>
            <p:ph type="sldNum" sz="quarter" idx="12"/>
          </p:nvPr>
        </p:nvSpPr>
        <p:spPr/>
        <p:txBody>
          <a:bodyPr/>
          <a:lstStyle/>
          <a:p>
            <a:fld id="{C86DEE7B-25A5-439C-A5D6-566802AE97E8}" type="slidenum">
              <a:rPr lang="en-IN" smtClean="0"/>
              <a:t>‹N›</a:t>
            </a:fld>
            <a:endParaRPr lang="en-IN"/>
          </a:p>
        </p:txBody>
      </p:sp>
    </p:spTree>
    <p:extLst>
      <p:ext uri="{BB962C8B-B14F-4D97-AF65-F5344CB8AC3E}">
        <p14:creationId xmlns:p14="http://schemas.microsoft.com/office/powerpoint/2010/main" val="1564825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fld id="{919BAC04-007F-482C-BBBC-7234B5B346AB}" type="datetimeFigureOut">
              <a:rPr lang="en-IN" smtClean="0"/>
              <a:t>20-09-2023</a:t>
            </a:fld>
            <a:endParaRPr lang="en-IN"/>
          </a:p>
        </p:txBody>
      </p:sp>
      <p:sp>
        <p:nvSpPr>
          <p:cNvPr id="10" name="Slide Number Placeholder 9"/>
          <p:cNvSpPr>
            <a:spLocks noGrp="1"/>
          </p:cNvSpPr>
          <p:nvPr>
            <p:ph type="sldNum" sz="quarter" idx="12"/>
          </p:nvPr>
        </p:nvSpPr>
        <p:spPr/>
        <p:txBody>
          <a:bodyPr/>
          <a:lstStyle/>
          <a:p>
            <a:fld id="{C86DEE7B-25A5-439C-A5D6-566802AE97E8}" type="slidenum">
              <a:rPr lang="en-IN" smtClean="0"/>
              <a:t>‹N›</a:t>
            </a:fld>
            <a:endParaRPr lang="en-IN"/>
          </a:p>
        </p:txBody>
      </p:sp>
    </p:spTree>
    <p:extLst>
      <p:ext uri="{BB962C8B-B14F-4D97-AF65-F5344CB8AC3E}">
        <p14:creationId xmlns:p14="http://schemas.microsoft.com/office/powerpoint/2010/main" val="269075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fld id="{919BAC04-007F-482C-BBBC-7234B5B346AB}" type="datetimeFigureOut">
              <a:rPr lang="en-IN" smtClean="0"/>
              <a:t>20-09-2023</a:t>
            </a:fld>
            <a:endParaRPr lang="en-IN"/>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endParaRPr lang="en-IN"/>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fld id="{C86DEE7B-25A5-439C-A5D6-566802AE97E8}" type="slidenum">
              <a:rPr lang="en-IN" smtClean="0"/>
              <a:t>‹N›</a:t>
            </a:fld>
            <a:endParaRPr lang="en-IN"/>
          </a:p>
        </p:txBody>
      </p:sp>
    </p:spTree>
    <p:extLst>
      <p:ext uri="{BB962C8B-B14F-4D97-AF65-F5344CB8AC3E}">
        <p14:creationId xmlns:p14="http://schemas.microsoft.com/office/powerpoint/2010/main" val="25747864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200" b="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emf"/></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7.xml"/><Relationship Id="rId4" Type="http://schemas.openxmlformats.org/officeDocument/2006/relationships/image" Target="../media/image43.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79C35415-7E74-44BB-8803-02DA3D5835C0}"/>
              </a:ext>
            </a:extLst>
          </p:cNvPr>
          <p:cNvSpPr txBox="1"/>
          <p:nvPr/>
        </p:nvSpPr>
        <p:spPr>
          <a:xfrm>
            <a:off x="2195736" y="1916832"/>
            <a:ext cx="4572000" cy="584775"/>
          </a:xfrm>
          <a:prstGeom prst="rect">
            <a:avLst/>
          </a:prstGeom>
          <a:noFill/>
        </p:spPr>
        <p:txBody>
          <a:bodyPr wrap="square">
            <a:spAutoFit/>
          </a:bodyPr>
          <a:lstStyle/>
          <a:p>
            <a:r>
              <a:rPr lang="it-IT" sz="3200" b="1" dirty="0">
                <a:solidFill>
                  <a:srgbClr val="FF0000"/>
                </a:solidFill>
              </a:rPr>
              <a:t>MISCELE LIQUIDE</a:t>
            </a:r>
          </a:p>
        </p:txBody>
      </p:sp>
    </p:spTree>
    <p:extLst>
      <p:ext uri="{BB962C8B-B14F-4D97-AF65-F5344CB8AC3E}">
        <p14:creationId xmlns:p14="http://schemas.microsoft.com/office/powerpoint/2010/main" val="1169231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s-00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20663" y="0"/>
            <a:ext cx="8702675" cy="6858000"/>
          </a:xfrm>
          <a:prstGeom prst="rect">
            <a:avLst/>
          </a:prstGeom>
          <a:noFill/>
          <a:ln>
            <a:noFill/>
          </a:ln>
        </p:spPr>
      </p:pic>
    </p:spTree>
    <p:extLst>
      <p:ext uri="{BB962C8B-B14F-4D97-AF65-F5344CB8AC3E}">
        <p14:creationId xmlns:p14="http://schemas.microsoft.com/office/powerpoint/2010/main" val="2279865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64CD3C2-1FB8-FDAC-B7EF-DF0833DD5E9E}"/>
              </a:ext>
            </a:extLst>
          </p:cNvPr>
          <p:cNvSpPr txBox="1"/>
          <p:nvPr/>
        </p:nvSpPr>
        <p:spPr>
          <a:xfrm>
            <a:off x="467544" y="260648"/>
            <a:ext cx="8496944" cy="5632311"/>
          </a:xfrm>
          <a:prstGeom prst="rect">
            <a:avLst/>
          </a:prstGeom>
          <a:noFill/>
        </p:spPr>
        <p:txBody>
          <a:bodyPr wrap="square">
            <a:spAutoFit/>
          </a:bodyPr>
          <a:lstStyle/>
          <a:p>
            <a:r>
              <a:rPr lang="it-IT" b="1" dirty="0">
                <a:solidFill>
                  <a:srgbClr val="FF0000"/>
                </a:solidFill>
              </a:rPr>
              <a:t>MOLECOLE POLARI</a:t>
            </a:r>
          </a:p>
          <a:p>
            <a:endParaRPr lang="it-IT" dirty="0"/>
          </a:p>
          <a:p>
            <a:r>
              <a:rPr lang="it-IT" dirty="0"/>
              <a:t>Le molecole nelle quali vi è una ineguale distribuzione delle cariche sono definite molecole polari. L’acqua è una molecola polare. Questa sua natura è responsabile della proprietà di essere un solvente per molte sostanze.</a:t>
            </a:r>
          </a:p>
          <a:p>
            <a:endParaRPr lang="it-IT" dirty="0"/>
          </a:p>
          <a:p>
            <a:r>
              <a:rPr lang="it-IT" b="1" i="1" dirty="0">
                <a:solidFill>
                  <a:srgbClr val="FF0000"/>
                </a:solidFill>
              </a:rPr>
              <a:t>Ioni idratati</a:t>
            </a:r>
          </a:p>
          <a:p>
            <a:endParaRPr lang="it-IT" dirty="0"/>
          </a:p>
          <a:p>
            <a:pPr marL="285750" indent="-285750">
              <a:buFont typeface="Wingdings" panose="05000000000000000000" pitchFamily="2" charset="2"/>
              <a:buChar char="Ø"/>
            </a:pPr>
            <a:r>
              <a:rPr lang="it-IT" dirty="0"/>
              <a:t>Quando un composto ionico, come il cloruro di sodio (NaCl), è messo in acqua, si solubilizza perché le molecole di acqua, esercitando una forza di attrazione verso gli ioni, li separano formando una sorta di guscio intorno ad essi. Tali ioni vengono chiamati ioni idratati (o più in generale solvatati) e vengono rappresentati con formule del tipo Na</a:t>
            </a:r>
            <a:r>
              <a:rPr lang="it-IT" baseline="30000" dirty="0"/>
              <a:t>+</a:t>
            </a:r>
            <a:r>
              <a:rPr lang="it-IT" dirty="0"/>
              <a:t>(</a:t>
            </a:r>
            <a:r>
              <a:rPr lang="it-IT" dirty="0" err="1"/>
              <a:t>aq</a:t>
            </a:r>
            <a:r>
              <a:rPr lang="it-IT" dirty="0"/>
              <a:t>) o Cl</a:t>
            </a:r>
            <a:r>
              <a:rPr lang="it-IT" baseline="30000" dirty="0"/>
              <a:t>-</a:t>
            </a:r>
            <a:r>
              <a:rPr lang="it-IT" dirty="0"/>
              <a:t>(</a:t>
            </a:r>
            <a:r>
              <a:rPr lang="it-IT" dirty="0" err="1"/>
              <a:t>aq</a:t>
            </a:r>
            <a:r>
              <a:rPr lang="it-IT" dirty="0"/>
              <a:t>).</a:t>
            </a:r>
          </a:p>
          <a:p>
            <a:pPr marL="285750" indent="-285750">
              <a:buFont typeface="Wingdings" panose="05000000000000000000" pitchFamily="2" charset="2"/>
              <a:buChar char="Ø"/>
            </a:pPr>
            <a:endParaRPr lang="it-IT" dirty="0"/>
          </a:p>
          <a:p>
            <a:pPr marL="285750" indent="-285750">
              <a:buFont typeface="Wingdings" panose="05000000000000000000" pitchFamily="2" charset="2"/>
              <a:buChar char="Ø"/>
            </a:pPr>
            <a:r>
              <a:rPr lang="it-IT" dirty="0"/>
              <a:t>Il cloruro di sodio è, come detto, un composto ionico, e pertanto polare, a causa della ineguale distribuzione delle cariche sugli atomi di sodio e di cloro che costituiscono il reticolo cristallino del sale.</a:t>
            </a:r>
          </a:p>
          <a:p>
            <a:endParaRPr lang="it-IT" dirty="0"/>
          </a:p>
          <a:p>
            <a:pPr algn="ctr"/>
            <a:r>
              <a:rPr lang="it-IT" b="1" i="1" dirty="0">
                <a:solidFill>
                  <a:srgbClr val="FF0000"/>
                </a:solidFill>
              </a:rPr>
              <a:t>La regola generale è che le sostanze polari sono solubili in solventi polari, mentre i composti apolari sono solubili in solventi apolari.</a:t>
            </a:r>
          </a:p>
        </p:txBody>
      </p:sp>
    </p:spTree>
    <p:extLst>
      <p:ext uri="{BB962C8B-B14F-4D97-AF65-F5344CB8AC3E}">
        <p14:creationId xmlns:p14="http://schemas.microsoft.com/office/powerpoint/2010/main" val="3816445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6946D1F-BD7C-ECAC-9161-18CADEFE2C71}"/>
              </a:ext>
            </a:extLst>
          </p:cNvPr>
          <p:cNvPicPr>
            <a:picLocks noChangeAspect="1"/>
          </p:cNvPicPr>
          <p:nvPr/>
        </p:nvPicPr>
        <p:blipFill>
          <a:blip r:embed="rId2"/>
          <a:stretch>
            <a:fillRect/>
          </a:stretch>
        </p:blipFill>
        <p:spPr>
          <a:xfrm>
            <a:off x="762000" y="188640"/>
            <a:ext cx="7620000" cy="4514850"/>
          </a:xfrm>
          <a:prstGeom prst="rect">
            <a:avLst/>
          </a:prstGeom>
        </p:spPr>
      </p:pic>
      <p:sp>
        <p:nvSpPr>
          <p:cNvPr id="4" name="CasellaDiTesto 3">
            <a:extLst>
              <a:ext uri="{FF2B5EF4-FFF2-40B4-BE49-F238E27FC236}">
                <a16:creationId xmlns:a16="http://schemas.microsoft.com/office/drawing/2014/main" id="{3A4E5C6C-8BC5-016B-9009-7DC541C813AC}"/>
              </a:ext>
            </a:extLst>
          </p:cNvPr>
          <p:cNvSpPr txBox="1"/>
          <p:nvPr/>
        </p:nvSpPr>
        <p:spPr>
          <a:xfrm>
            <a:off x="1115616" y="4797152"/>
            <a:ext cx="7416824" cy="923330"/>
          </a:xfrm>
          <a:prstGeom prst="rect">
            <a:avLst/>
          </a:prstGeom>
          <a:noFill/>
        </p:spPr>
        <p:txBody>
          <a:bodyPr wrap="square">
            <a:spAutoFit/>
          </a:bodyPr>
          <a:lstStyle/>
          <a:p>
            <a:r>
              <a:rPr lang="it-IT" b="0" i="0" dirty="0">
                <a:effectLst/>
              </a:rPr>
              <a:t>Quando il cloruro di sodio (NaCl) si dissolve in acqua, gli ioni vengono idratati. Le molecole di acqua polare sono attratte dalle cariche sugli ioni Na</a:t>
            </a:r>
            <a:r>
              <a:rPr lang="it-IT" b="0" i="0" baseline="30000" dirty="0">
                <a:effectLst/>
              </a:rPr>
              <a:t>+</a:t>
            </a:r>
            <a:r>
              <a:rPr lang="it-IT" b="0" i="0" dirty="0">
                <a:effectLst/>
              </a:rPr>
              <a:t> e Cl</a:t>
            </a:r>
            <a:r>
              <a:rPr lang="it-IT" b="0" i="0" baseline="30000" dirty="0">
                <a:effectLst/>
              </a:rPr>
              <a:t>−</a:t>
            </a:r>
            <a:endParaRPr lang="it-IT" baseline="30000" dirty="0"/>
          </a:p>
        </p:txBody>
      </p:sp>
    </p:spTree>
    <p:extLst>
      <p:ext uri="{BB962C8B-B14F-4D97-AF65-F5344CB8AC3E}">
        <p14:creationId xmlns:p14="http://schemas.microsoft.com/office/powerpoint/2010/main" val="4142303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F2441D4-A55E-31EA-A4E7-CF0D5ADC9F28}"/>
              </a:ext>
            </a:extLst>
          </p:cNvPr>
          <p:cNvPicPr>
            <a:picLocks noChangeAspect="1"/>
          </p:cNvPicPr>
          <p:nvPr/>
        </p:nvPicPr>
        <p:blipFill>
          <a:blip r:embed="rId2"/>
          <a:stretch>
            <a:fillRect/>
          </a:stretch>
        </p:blipFill>
        <p:spPr>
          <a:xfrm>
            <a:off x="762000" y="2047875"/>
            <a:ext cx="7620000" cy="2762250"/>
          </a:xfrm>
          <a:prstGeom prst="rect">
            <a:avLst/>
          </a:prstGeom>
        </p:spPr>
      </p:pic>
      <p:sp>
        <p:nvSpPr>
          <p:cNvPr id="4" name="CasellaDiTesto 3">
            <a:extLst>
              <a:ext uri="{FF2B5EF4-FFF2-40B4-BE49-F238E27FC236}">
                <a16:creationId xmlns:a16="http://schemas.microsoft.com/office/drawing/2014/main" id="{13F7476D-9953-DDA1-A642-D6FEF04828E6}"/>
              </a:ext>
            </a:extLst>
          </p:cNvPr>
          <p:cNvSpPr txBox="1"/>
          <p:nvPr/>
        </p:nvSpPr>
        <p:spPr>
          <a:xfrm>
            <a:off x="971600" y="4941168"/>
            <a:ext cx="7488832" cy="1200329"/>
          </a:xfrm>
          <a:prstGeom prst="rect">
            <a:avLst/>
          </a:prstGeom>
          <a:noFill/>
        </p:spPr>
        <p:txBody>
          <a:bodyPr wrap="square">
            <a:spAutoFit/>
          </a:bodyPr>
          <a:lstStyle/>
          <a:p>
            <a:pPr marL="342900" indent="-342900">
              <a:buAutoNum type="alphaLcParenR"/>
            </a:pPr>
            <a:r>
              <a:rPr lang="it-IT" b="0" i="0" dirty="0">
                <a:effectLst/>
              </a:rPr>
              <a:t>L'olio è insolubile in acqua e forma uno strato separato quando viene aggiunto a un bicchiere contenente acqua. </a:t>
            </a:r>
            <a:endParaRPr lang="it-IT" dirty="0"/>
          </a:p>
          <a:p>
            <a:pPr marL="342900" indent="-342900">
              <a:buAutoNum type="alphaLcParenR"/>
            </a:pPr>
            <a:r>
              <a:rPr lang="it-IT" b="0" i="0" dirty="0">
                <a:effectLst/>
              </a:rPr>
              <a:t>Le molecole di glicole etilenico sono solubili ed omogeneamente disperse in acqua in un flacone di antigelo.</a:t>
            </a:r>
            <a:endParaRPr lang="it-IT" dirty="0"/>
          </a:p>
        </p:txBody>
      </p:sp>
    </p:spTree>
    <p:extLst>
      <p:ext uri="{BB962C8B-B14F-4D97-AF65-F5344CB8AC3E}">
        <p14:creationId xmlns:p14="http://schemas.microsoft.com/office/powerpoint/2010/main" val="2241060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B182992A-2DE1-69B7-042D-FFAB88486322}"/>
              </a:ext>
            </a:extLst>
          </p:cNvPr>
          <p:cNvSpPr txBox="1"/>
          <p:nvPr/>
        </p:nvSpPr>
        <p:spPr>
          <a:xfrm>
            <a:off x="395536" y="332656"/>
            <a:ext cx="6768752" cy="461665"/>
          </a:xfrm>
          <a:prstGeom prst="rect">
            <a:avLst/>
          </a:prstGeom>
          <a:noFill/>
        </p:spPr>
        <p:txBody>
          <a:bodyPr wrap="square">
            <a:spAutoFit/>
          </a:bodyPr>
          <a:lstStyle/>
          <a:p>
            <a:r>
              <a:rPr lang="it-IT" sz="2400" b="1" dirty="0">
                <a:solidFill>
                  <a:srgbClr val="FF0000"/>
                </a:solidFill>
              </a:rPr>
              <a:t>TENSIONE SUPERFICIALE DELL’ACQUA</a:t>
            </a:r>
          </a:p>
        </p:txBody>
      </p:sp>
      <p:sp>
        <p:nvSpPr>
          <p:cNvPr id="5" name="CasellaDiTesto 4">
            <a:extLst>
              <a:ext uri="{FF2B5EF4-FFF2-40B4-BE49-F238E27FC236}">
                <a16:creationId xmlns:a16="http://schemas.microsoft.com/office/drawing/2014/main" id="{D50A95FE-45DF-C150-0DDC-13C04E1A517D}"/>
              </a:ext>
            </a:extLst>
          </p:cNvPr>
          <p:cNvSpPr txBox="1"/>
          <p:nvPr/>
        </p:nvSpPr>
        <p:spPr>
          <a:xfrm>
            <a:off x="611560" y="1052736"/>
            <a:ext cx="7344816" cy="1569660"/>
          </a:xfrm>
          <a:prstGeom prst="rect">
            <a:avLst/>
          </a:prstGeom>
          <a:noFill/>
        </p:spPr>
        <p:txBody>
          <a:bodyPr wrap="square">
            <a:spAutoFit/>
          </a:bodyPr>
          <a:lstStyle/>
          <a:p>
            <a:r>
              <a:rPr lang="it-IT" sz="1600" i="1" dirty="0"/>
              <a:t>Si consideri una molecola d’acqua che si trova alla superficie della quantità d’acqua presente nel bicchiere. Essa verrà attratta dalle altre molecole d’acqua presenti ai suoi lati e al di sotto di essa, ma non dall’aria che si trova al di sopra. Quindi, vi sarà una netta forza di attrazione delle molecole d’acqua superficiali verso il basso. Tale forza di attrazione genera una contrazione dello strato superficiale di liquido e porta alla formazione di una pellicola.</a:t>
            </a:r>
          </a:p>
        </p:txBody>
      </p:sp>
      <p:sp>
        <p:nvSpPr>
          <p:cNvPr id="7" name="CasellaDiTesto 6">
            <a:extLst>
              <a:ext uri="{FF2B5EF4-FFF2-40B4-BE49-F238E27FC236}">
                <a16:creationId xmlns:a16="http://schemas.microsoft.com/office/drawing/2014/main" id="{607BC9DB-9ACA-15A3-ECEB-2B09FC5E9D96}"/>
              </a:ext>
            </a:extLst>
          </p:cNvPr>
          <p:cNvSpPr txBox="1"/>
          <p:nvPr/>
        </p:nvSpPr>
        <p:spPr>
          <a:xfrm>
            <a:off x="503548" y="3068960"/>
            <a:ext cx="8136904" cy="2862322"/>
          </a:xfrm>
          <a:prstGeom prst="rect">
            <a:avLst/>
          </a:prstGeom>
          <a:noFill/>
        </p:spPr>
        <p:txBody>
          <a:bodyPr wrap="square">
            <a:spAutoFit/>
          </a:bodyPr>
          <a:lstStyle/>
          <a:p>
            <a:pPr algn="ctr"/>
            <a:r>
              <a:rPr lang="it-IT" b="1" dirty="0"/>
              <a:t>La tensione superficiale può essere definita come la forza che causa la contrazione dello strato superficiale di un liquido e può essere anche definita come la forza necessaria per rompere la pellicola superficiale di un liquido. Tutti i liquidi presentano una tensione superficiale e, in particolare, quella dell’acqua è più alta di quella di molti altri liquidi.</a:t>
            </a:r>
          </a:p>
          <a:p>
            <a:endParaRPr lang="it-IT" dirty="0"/>
          </a:p>
          <a:p>
            <a:pPr marL="285750" indent="-285750">
              <a:buFont typeface="Wingdings" panose="05000000000000000000" pitchFamily="2" charset="2"/>
              <a:buChar char="Ø"/>
            </a:pPr>
            <a:r>
              <a:rPr lang="it-IT" dirty="0"/>
              <a:t>La tensione superficiale è responsabile della formazione e della forma delle gocce d’acqua. La pellicola superficiale d’acqua determina la forma sferica della goccia piuttosto che distribuirla su una maggiore superficie.</a:t>
            </a:r>
          </a:p>
        </p:txBody>
      </p:sp>
    </p:spTree>
    <p:extLst>
      <p:ext uri="{BB962C8B-B14F-4D97-AF65-F5344CB8AC3E}">
        <p14:creationId xmlns:p14="http://schemas.microsoft.com/office/powerpoint/2010/main" val="1723604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3DC0E46-DAE3-8723-C6BD-2B669B1CC747}"/>
              </a:ext>
            </a:extLst>
          </p:cNvPr>
          <p:cNvPicPr>
            <a:picLocks noChangeAspect="1"/>
          </p:cNvPicPr>
          <p:nvPr/>
        </p:nvPicPr>
        <p:blipFill>
          <a:blip r:embed="rId2"/>
          <a:stretch>
            <a:fillRect/>
          </a:stretch>
        </p:blipFill>
        <p:spPr>
          <a:xfrm>
            <a:off x="2051720" y="188640"/>
            <a:ext cx="4695825" cy="5753100"/>
          </a:xfrm>
          <a:prstGeom prst="rect">
            <a:avLst/>
          </a:prstGeom>
        </p:spPr>
      </p:pic>
    </p:spTree>
    <p:extLst>
      <p:ext uri="{BB962C8B-B14F-4D97-AF65-F5344CB8AC3E}">
        <p14:creationId xmlns:p14="http://schemas.microsoft.com/office/powerpoint/2010/main" val="691943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DB269B7-0C3F-330C-14A4-27576B1A76F6}"/>
              </a:ext>
            </a:extLst>
          </p:cNvPr>
          <p:cNvSpPr txBox="1"/>
          <p:nvPr/>
        </p:nvSpPr>
        <p:spPr>
          <a:xfrm>
            <a:off x="179512" y="260648"/>
            <a:ext cx="8496944" cy="2616101"/>
          </a:xfrm>
          <a:prstGeom prst="rect">
            <a:avLst/>
          </a:prstGeom>
          <a:noFill/>
        </p:spPr>
        <p:txBody>
          <a:bodyPr wrap="square">
            <a:spAutoFit/>
          </a:bodyPr>
          <a:lstStyle/>
          <a:p>
            <a:r>
              <a:rPr lang="it-IT" sz="2000" b="1" dirty="0">
                <a:solidFill>
                  <a:srgbClr val="FF0000"/>
                </a:solidFill>
              </a:rPr>
              <a:t>Tensioattivi</a:t>
            </a:r>
          </a:p>
          <a:p>
            <a:endParaRPr lang="it-IT" dirty="0"/>
          </a:p>
          <a:p>
            <a:r>
              <a:rPr lang="it-IT" dirty="0"/>
              <a:t>Alcuni farmaci utilizzati per agire nei tessuti respiratori contengono agenti che riducono la tensione superficiale dell’acqua. Queste sostanze che agiscono sulla struttura della superficie dei liquidi sono chiamate tensioattivi e, in questi casi, permettono al farmaco di distribuirsi su tutto il tessuto piuttosto che formare gocce che presentano una minore superficie attiva. Anche i saponi sono dei tensioattivi. La bile, che viene secreta dal fegato, contiene i sali biliari, che agiscono come tensioattivi e facilitano la digestione dei grassi.</a:t>
            </a:r>
          </a:p>
        </p:txBody>
      </p:sp>
      <p:sp>
        <p:nvSpPr>
          <p:cNvPr id="5" name="CasellaDiTesto 4">
            <a:extLst>
              <a:ext uri="{FF2B5EF4-FFF2-40B4-BE49-F238E27FC236}">
                <a16:creationId xmlns:a16="http://schemas.microsoft.com/office/drawing/2014/main" id="{B876F74D-B3BD-E0F3-0974-451A5E11FB21}"/>
              </a:ext>
            </a:extLst>
          </p:cNvPr>
          <p:cNvSpPr txBox="1"/>
          <p:nvPr/>
        </p:nvSpPr>
        <p:spPr>
          <a:xfrm>
            <a:off x="251520" y="3356992"/>
            <a:ext cx="7920880" cy="2585323"/>
          </a:xfrm>
          <a:prstGeom prst="rect">
            <a:avLst/>
          </a:prstGeom>
          <a:noFill/>
        </p:spPr>
        <p:txBody>
          <a:bodyPr wrap="square">
            <a:spAutoFit/>
          </a:bodyPr>
          <a:lstStyle/>
          <a:p>
            <a:r>
              <a:rPr lang="it-IT" b="1" dirty="0">
                <a:solidFill>
                  <a:srgbClr val="FF0000"/>
                </a:solidFill>
              </a:rPr>
              <a:t>Sindrome da stress respiratorio</a:t>
            </a:r>
          </a:p>
          <a:p>
            <a:endParaRPr lang="it-IT" dirty="0"/>
          </a:p>
          <a:p>
            <a:r>
              <a:rPr lang="it-IT" i="1" dirty="0"/>
              <a:t>Una carenza di tensioattivi nei polmoni dei neonati prematuri può causare la sindrome da distress respiratorio (RDS), precedentemente chiamata malattia della membrana ialina. Il tensioattivo, in questo caso, è necessario per formare un rivestimento della parete interna degli alveoli polmonari; se la concentrazione di questi tensioattivi è molto bassa o se essi sono assenti, la tensione superficiale del liquido negli alveoli aumenta e può causare il collasso di una parte del polmone e il conseguente stress respiratorio.</a:t>
            </a:r>
          </a:p>
        </p:txBody>
      </p:sp>
    </p:spTree>
    <p:extLst>
      <p:ext uri="{BB962C8B-B14F-4D97-AF65-F5344CB8AC3E}">
        <p14:creationId xmlns:p14="http://schemas.microsoft.com/office/powerpoint/2010/main" val="2279977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38CCB22A-E888-C8A3-D36E-F19374789A82}"/>
              </a:ext>
            </a:extLst>
          </p:cNvPr>
          <p:cNvSpPr txBox="1"/>
          <p:nvPr/>
        </p:nvSpPr>
        <p:spPr>
          <a:xfrm>
            <a:off x="539552" y="404664"/>
            <a:ext cx="4572000" cy="461665"/>
          </a:xfrm>
          <a:prstGeom prst="rect">
            <a:avLst/>
          </a:prstGeom>
          <a:noFill/>
        </p:spPr>
        <p:txBody>
          <a:bodyPr wrap="square">
            <a:spAutoFit/>
          </a:bodyPr>
          <a:lstStyle/>
          <a:p>
            <a:r>
              <a:rPr lang="it-IT" dirty="0"/>
              <a:t> </a:t>
            </a:r>
            <a:r>
              <a:rPr lang="it-IT" sz="2400" b="1" dirty="0">
                <a:solidFill>
                  <a:srgbClr val="FF0000"/>
                </a:solidFill>
              </a:rPr>
              <a:t>Idrolisi</a:t>
            </a:r>
            <a:endParaRPr lang="it-IT" b="1" dirty="0">
              <a:solidFill>
                <a:srgbClr val="FF0000"/>
              </a:solidFill>
            </a:endParaRPr>
          </a:p>
        </p:txBody>
      </p:sp>
      <p:sp>
        <p:nvSpPr>
          <p:cNvPr id="5" name="CasellaDiTesto 4">
            <a:extLst>
              <a:ext uri="{FF2B5EF4-FFF2-40B4-BE49-F238E27FC236}">
                <a16:creationId xmlns:a16="http://schemas.microsoft.com/office/drawing/2014/main" id="{DD9D38F6-3D81-D95F-7920-F8CD8BDD0C26}"/>
              </a:ext>
            </a:extLst>
          </p:cNvPr>
          <p:cNvSpPr txBox="1"/>
          <p:nvPr/>
        </p:nvSpPr>
        <p:spPr>
          <a:xfrm>
            <a:off x="564398" y="1052736"/>
            <a:ext cx="7896034" cy="1477328"/>
          </a:xfrm>
          <a:prstGeom prst="rect">
            <a:avLst/>
          </a:prstGeom>
          <a:noFill/>
        </p:spPr>
        <p:txBody>
          <a:bodyPr wrap="square">
            <a:spAutoFit/>
          </a:bodyPr>
          <a:lstStyle/>
          <a:p>
            <a:r>
              <a:rPr lang="it-IT" dirty="0"/>
              <a:t>Se un sale come il cloruro di ammonio viene messo in acqua, esso, analogamente al cloruro di sodio, si dissocia in cationi NH</a:t>
            </a:r>
            <a:r>
              <a:rPr lang="it-IT" baseline="-25000" dirty="0"/>
              <a:t>4</a:t>
            </a:r>
            <a:r>
              <a:rPr lang="it-IT" baseline="30000" dirty="0"/>
              <a:t>+</a:t>
            </a:r>
            <a:r>
              <a:rPr lang="it-IT" dirty="0"/>
              <a:t> e anioni Cl</a:t>
            </a:r>
            <a:r>
              <a:rPr lang="it-IT" baseline="30000" dirty="0"/>
              <a:t>-</a:t>
            </a:r>
            <a:r>
              <a:rPr lang="it-IT" dirty="0"/>
              <a:t> per azione dell’acqua, che in questo modo lo porta in soluzione. Successivamente, lo ione idratato indicato con la formula NH</a:t>
            </a:r>
            <a:r>
              <a:rPr lang="it-IT" baseline="-25000" dirty="0"/>
              <a:t>4</a:t>
            </a:r>
            <a:r>
              <a:rPr lang="it-IT" baseline="30000" dirty="0"/>
              <a:t>+</a:t>
            </a:r>
            <a:r>
              <a:rPr lang="it-IT" baseline="-25000" dirty="0"/>
              <a:t>(</a:t>
            </a:r>
            <a:r>
              <a:rPr lang="it-IT" baseline="-25000" dirty="0" err="1"/>
              <a:t>aq</a:t>
            </a:r>
            <a:r>
              <a:rPr lang="it-IT" baseline="-25000" dirty="0"/>
              <a:t>) </a:t>
            </a:r>
            <a:r>
              <a:rPr lang="it-IT" dirty="0"/>
              <a:t>è in grado di reagire con l’acqua secondo la seguente reazione di equilibrio:</a:t>
            </a:r>
          </a:p>
        </p:txBody>
      </p:sp>
      <p:pic>
        <p:nvPicPr>
          <p:cNvPr id="6" name="Immagine 5">
            <a:extLst>
              <a:ext uri="{FF2B5EF4-FFF2-40B4-BE49-F238E27FC236}">
                <a16:creationId xmlns:a16="http://schemas.microsoft.com/office/drawing/2014/main" id="{6D96A968-236C-B111-BA92-E76E251164E0}"/>
              </a:ext>
            </a:extLst>
          </p:cNvPr>
          <p:cNvPicPr>
            <a:picLocks noChangeAspect="1"/>
          </p:cNvPicPr>
          <p:nvPr/>
        </p:nvPicPr>
        <p:blipFill>
          <a:blip r:embed="rId2"/>
          <a:stretch>
            <a:fillRect/>
          </a:stretch>
        </p:blipFill>
        <p:spPr>
          <a:xfrm>
            <a:off x="683568" y="3289512"/>
            <a:ext cx="7416824" cy="460159"/>
          </a:xfrm>
          <a:prstGeom prst="rect">
            <a:avLst/>
          </a:prstGeom>
        </p:spPr>
      </p:pic>
      <p:sp>
        <p:nvSpPr>
          <p:cNvPr id="8" name="CasellaDiTesto 7">
            <a:extLst>
              <a:ext uri="{FF2B5EF4-FFF2-40B4-BE49-F238E27FC236}">
                <a16:creationId xmlns:a16="http://schemas.microsoft.com/office/drawing/2014/main" id="{4D29E3F8-69F0-3CB8-315C-BEE9C2E0BF04}"/>
              </a:ext>
            </a:extLst>
          </p:cNvPr>
          <p:cNvSpPr txBox="1"/>
          <p:nvPr/>
        </p:nvSpPr>
        <p:spPr>
          <a:xfrm>
            <a:off x="827584" y="4509120"/>
            <a:ext cx="7416824" cy="923330"/>
          </a:xfrm>
          <a:prstGeom prst="rect">
            <a:avLst/>
          </a:prstGeom>
          <a:noFill/>
        </p:spPr>
        <p:txBody>
          <a:bodyPr wrap="square">
            <a:spAutoFit/>
          </a:bodyPr>
          <a:lstStyle/>
          <a:p>
            <a:r>
              <a:rPr lang="it-IT" b="1" i="1" dirty="0"/>
              <a:t>Una reazione di questo tipo viene chiamata di </a:t>
            </a:r>
            <a:r>
              <a:rPr lang="it-IT" b="1" i="1" dirty="0">
                <a:solidFill>
                  <a:srgbClr val="FF0000"/>
                </a:solidFill>
              </a:rPr>
              <a:t>idrolisi</a:t>
            </a:r>
            <a:r>
              <a:rPr lang="it-IT" b="1" i="1" dirty="0"/>
              <a:t>, in quanto viene rotto un legame covalente (in questo caso tra l’azoto e l’idrogeno) per intervento di una molecola d’acqua.</a:t>
            </a:r>
          </a:p>
        </p:txBody>
      </p:sp>
    </p:spTree>
    <p:extLst>
      <p:ext uri="{BB962C8B-B14F-4D97-AF65-F5344CB8AC3E}">
        <p14:creationId xmlns:p14="http://schemas.microsoft.com/office/powerpoint/2010/main" val="1974292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D4DA2D0-96AE-B152-369D-61C358E2CC3F}"/>
              </a:ext>
            </a:extLst>
          </p:cNvPr>
          <p:cNvSpPr txBox="1"/>
          <p:nvPr/>
        </p:nvSpPr>
        <p:spPr>
          <a:xfrm>
            <a:off x="323528" y="404664"/>
            <a:ext cx="8352928" cy="1477328"/>
          </a:xfrm>
          <a:prstGeom prst="rect">
            <a:avLst/>
          </a:prstGeom>
          <a:noFill/>
        </p:spPr>
        <p:txBody>
          <a:bodyPr wrap="square">
            <a:spAutoFit/>
          </a:bodyPr>
          <a:lstStyle/>
          <a:p>
            <a:pPr algn="ctr"/>
            <a:r>
              <a:rPr lang="it-IT" b="1" i="1" dirty="0" err="1">
                <a:solidFill>
                  <a:srgbClr val="FF0000"/>
                </a:solidFill>
              </a:rPr>
              <a:t>ll</a:t>
            </a:r>
            <a:r>
              <a:rPr lang="it-IT" b="1" i="1" dirty="0">
                <a:solidFill>
                  <a:srgbClr val="FF0000"/>
                </a:solidFill>
              </a:rPr>
              <a:t> termine idrolisi indica generalmente la reazione di un composto con l’acqua. </a:t>
            </a:r>
          </a:p>
          <a:p>
            <a:r>
              <a:rPr lang="it-IT" i="1" dirty="0"/>
              <a:t>Es: L’idrolisi avviene anche durante il processo di digestione dei cibi, come nel caso sotto riportato della reazione di idrolisi enzimatica del saccarosio a fruttosio e glucosio:</a:t>
            </a:r>
          </a:p>
        </p:txBody>
      </p:sp>
      <p:pic>
        <p:nvPicPr>
          <p:cNvPr id="4" name="Immagine 3">
            <a:extLst>
              <a:ext uri="{FF2B5EF4-FFF2-40B4-BE49-F238E27FC236}">
                <a16:creationId xmlns:a16="http://schemas.microsoft.com/office/drawing/2014/main" id="{09716A1A-9AA2-611C-C61B-BB281348D1E7}"/>
              </a:ext>
            </a:extLst>
          </p:cNvPr>
          <p:cNvPicPr>
            <a:picLocks noChangeAspect="1"/>
          </p:cNvPicPr>
          <p:nvPr/>
        </p:nvPicPr>
        <p:blipFill>
          <a:blip r:embed="rId2"/>
          <a:stretch>
            <a:fillRect/>
          </a:stretch>
        </p:blipFill>
        <p:spPr>
          <a:xfrm>
            <a:off x="875589" y="2207350"/>
            <a:ext cx="7392821" cy="792088"/>
          </a:xfrm>
          <a:prstGeom prst="rect">
            <a:avLst/>
          </a:prstGeom>
        </p:spPr>
      </p:pic>
      <p:sp>
        <p:nvSpPr>
          <p:cNvPr id="6" name="CasellaDiTesto 5">
            <a:extLst>
              <a:ext uri="{FF2B5EF4-FFF2-40B4-BE49-F238E27FC236}">
                <a16:creationId xmlns:a16="http://schemas.microsoft.com/office/drawing/2014/main" id="{343A6DF1-D7B8-0028-4E04-88AFC999CFB9}"/>
              </a:ext>
            </a:extLst>
          </p:cNvPr>
          <p:cNvSpPr txBox="1"/>
          <p:nvPr/>
        </p:nvSpPr>
        <p:spPr>
          <a:xfrm>
            <a:off x="299794" y="3312017"/>
            <a:ext cx="8088629" cy="923330"/>
          </a:xfrm>
          <a:prstGeom prst="rect">
            <a:avLst/>
          </a:prstGeom>
          <a:noFill/>
        </p:spPr>
        <p:txBody>
          <a:bodyPr wrap="square">
            <a:spAutoFit/>
          </a:bodyPr>
          <a:lstStyle/>
          <a:p>
            <a:r>
              <a:rPr lang="it-IT" i="1" dirty="0"/>
              <a:t>Es: L’idrolisi dei grassi, nel nostro organismo, porta alla formazione di acidi grassi e glicerolo, mentre l’idrolisi delle proteine produce amminoacidi. </a:t>
            </a:r>
          </a:p>
          <a:p>
            <a:r>
              <a:rPr lang="it-IT" i="1" dirty="0"/>
              <a:t>Tali reazioni sono catalizzate da enzimi specifici</a:t>
            </a:r>
          </a:p>
        </p:txBody>
      </p:sp>
      <p:sp>
        <p:nvSpPr>
          <p:cNvPr id="8" name="CasellaDiTesto 7">
            <a:extLst>
              <a:ext uri="{FF2B5EF4-FFF2-40B4-BE49-F238E27FC236}">
                <a16:creationId xmlns:a16="http://schemas.microsoft.com/office/drawing/2014/main" id="{0D0F6861-0D3E-B36A-6741-A946AD5E31E1}"/>
              </a:ext>
            </a:extLst>
          </p:cNvPr>
          <p:cNvSpPr txBox="1"/>
          <p:nvPr/>
        </p:nvSpPr>
        <p:spPr>
          <a:xfrm>
            <a:off x="355982" y="4363260"/>
            <a:ext cx="4572000" cy="369332"/>
          </a:xfrm>
          <a:prstGeom prst="rect">
            <a:avLst/>
          </a:prstGeom>
          <a:noFill/>
        </p:spPr>
        <p:txBody>
          <a:bodyPr wrap="square">
            <a:spAutoFit/>
          </a:bodyPr>
          <a:lstStyle/>
          <a:p>
            <a:r>
              <a:rPr lang="it-IT" b="1" dirty="0">
                <a:solidFill>
                  <a:srgbClr val="FF0000"/>
                </a:solidFill>
              </a:rPr>
              <a:t>Solventi diversi dall’acqua</a:t>
            </a:r>
          </a:p>
        </p:txBody>
      </p:sp>
      <p:sp>
        <p:nvSpPr>
          <p:cNvPr id="10" name="CasellaDiTesto 9">
            <a:extLst>
              <a:ext uri="{FF2B5EF4-FFF2-40B4-BE49-F238E27FC236}">
                <a16:creationId xmlns:a16="http://schemas.microsoft.com/office/drawing/2014/main" id="{DCF036DF-8ADB-2510-E7E4-162AA4B3918D}"/>
              </a:ext>
            </a:extLst>
          </p:cNvPr>
          <p:cNvSpPr txBox="1"/>
          <p:nvPr/>
        </p:nvSpPr>
        <p:spPr>
          <a:xfrm>
            <a:off x="323528" y="4766455"/>
            <a:ext cx="8280920" cy="1477328"/>
          </a:xfrm>
          <a:prstGeom prst="rect">
            <a:avLst/>
          </a:prstGeom>
          <a:noFill/>
        </p:spPr>
        <p:txBody>
          <a:bodyPr wrap="square">
            <a:spAutoFit/>
          </a:bodyPr>
          <a:lstStyle/>
          <a:p>
            <a:r>
              <a:rPr lang="it-IT" dirty="0"/>
              <a:t>Oltre all’acqua, anche altri solventi possono essere utilizzati per preparare delle soluzioni. Uno dei solventi maggiormente utilizzati nelle strutture sanitarie è </a:t>
            </a:r>
            <a:r>
              <a:rPr lang="it-IT" dirty="0">
                <a:solidFill>
                  <a:srgbClr val="FF0000"/>
                </a:solidFill>
              </a:rPr>
              <a:t>l’alcol etilico</a:t>
            </a:r>
            <a:r>
              <a:rPr lang="it-IT" dirty="0"/>
              <a:t>. Le soluzioni alcoliche vengono chiamate tinture. La tintura di iodio è una soluzione di iodio in alcol etilico. L’etere è un eccellente solvente per gli olii e i grassi, i quali non si sciolgono in acqua.</a:t>
            </a:r>
          </a:p>
        </p:txBody>
      </p:sp>
    </p:spTree>
    <p:extLst>
      <p:ext uri="{BB962C8B-B14F-4D97-AF65-F5344CB8AC3E}">
        <p14:creationId xmlns:p14="http://schemas.microsoft.com/office/powerpoint/2010/main" val="3294226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60C63D7-BF5F-FF0E-F04F-D47E6166CAA3}"/>
              </a:ext>
            </a:extLst>
          </p:cNvPr>
          <p:cNvSpPr txBox="1"/>
          <p:nvPr/>
        </p:nvSpPr>
        <p:spPr>
          <a:xfrm>
            <a:off x="719572" y="351523"/>
            <a:ext cx="7704856" cy="830997"/>
          </a:xfrm>
          <a:prstGeom prst="rect">
            <a:avLst/>
          </a:prstGeom>
          <a:noFill/>
        </p:spPr>
        <p:txBody>
          <a:bodyPr wrap="square">
            <a:spAutoFit/>
          </a:bodyPr>
          <a:lstStyle/>
          <a:p>
            <a:pPr algn="ctr"/>
            <a:r>
              <a:rPr lang="it-IT" sz="2400" b="1" dirty="0">
                <a:solidFill>
                  <a:srgbClr val="FF0000"/>
                </a:solidFill>
              </a:rPr>
              <a:t>FATTORI CHE INFLUENZANO LA SOLUBILITÀ DI UN SOLUTO</a:t>
            </a:r>
          </a:p>
        </p:txBody>
      </p:sp>
      <p:sp>
        <p:nvSpPr>
          <p:cNvPr id="5" name="CasellaDiTesto 4">
            <a:extLst>
              <a:ext uri="{FF2B5EF4-FFF2-40B4-BE49-F238E27FC236}">
                <a16:creationId xmlns:a16="http://schemas.microsoft.com/office/drawing/2014/main" id="{E9657BEA-C0CC-E940-7409-203A6D020A94}"/>
              </a:ext>
            </a:extLst>
          </p:cNvPr>
          <p:cNvSpPr txBox="1"/>
          <p:nvPr/>
        </p:nvSpPr>
        <p:spPr>
          <a:xfrm>
            <a:off x="467544" y="1582340"/>
            <a:ext cx="3658108" cy="4524315"/>
          </a:xfrm>
          <a:prstGeom prst="rect">
            <a:avLst/>
          </a:prstGeom>
          <a:noFill/>
        </p:spPr>
        <p:txBody>
          <a:bodyPr wrap="square">
            <a:spAutoFit/>
          </a:bodyPr>
          <a:lstStyle/>
          <a:p>
            <a:r>
              <a:rPr lang="it-IT" sz="2000" b="1" i="1" dirty="0">
                <a:solidFill>
                  <a:srgbClr val="FF0000"/>
                </a:solidFill>
              </a:rPr>
              <a:t>Temperatura</a:t>
            </a:r>
          </a:p>
          <a:p>
            <a:r>
              <a:rPr lang="it-IT" dirty="0"/>
              <a:t>Molti soluti solidi sono molto più solubili in acqua calda che in acqua fredda, con diverse eccezioni. Ad esempio, la solubilità di alcuni sali [es. Ce</a:t>
            </a:r>
            <a:r>
              <a:rPr lang="it-IT" baseline="-25000" dirty="0"/>
              <a:t>2</a:t>
            </a:r>
            <a:r>
              <a:rPr lang="it-IT" dirty="0"/>
              <a:t>(SO</a:t>
            </a:r>
            <a:r>
              <a:rPr lang="it-IT" baseline="-25000" dirty="0"/>
              <a:t>4</a:t>
            </a:r>
            <a:r>
              <a:rPr lang="it-IT" dirty="0"/>
              <a:t>)</a:t>
            </a:r>
            <a:r>
              <a:rPr lang="it-IT" baseline="-25000" dirty="0"/>
              <a:t>3</a:t>
            </a:r>
            <a:r>
              <a:rPr lang="it-IT" dirty="0"/>
              <a:t>] diminuisce all’aumentare della temperatura o mostra solo una piccola variazione di solubilità (es. NaCl). I gas, come HCl e SO</a:t>
            </a:r>
            <a:r>
              <a:rPr lang="it-IT" baseline="-25000" dirty="0"/>
              <a:t>2</a:t>
            </a:r>
            <a:r>
              <a:rPr lang="it-IT" dirty="0"/>
              <a:t>, diventano meno solubili all’aumentare della temperatura. La solubilità di Br</a:t>
            </a:r>
            <a:r>
              <a:rPr lang="it-IT" baseline="-25000" dirty="0"/>
              <a:t>2</a:t>
            </a:r>
            <a:r>
              <a:rPr lang="it-IT" dirty="0"/>
              <a:t> (un liquido) non viene praticamente influenzata dalla temperatura.</a:t>
            </a:r>
          </a:p>
        </p:txBody>
      </p:sp>
      <p:pic>
        <p:nvPicPr>
          <p:cNvPr id="6" name="Immagine 5">
            <a:extLst>
              <a:ext uri="{FF2B5EF4-FFF2-40B4-BE49-F238E27FC236}">
                <a16:creationId xmlns:a16="http://schemas.microsoft.com/office/drawing/2014/main" id="{0DFCC615-B320-E6FF-D92D-79FB61E75963}"/>
              </a:ext>
            </a:extLst>
          </p:cNvPr>
          <p:cNvPicPr>
            <a:picLocks noChangeAspect="1"/>
          </p:cNvPicPr>
          <p:nvPr/>
        </p:nvPicPr>
        <p:blipFill>
          <a:blip r:embed="rId2"/>
          <a:stretch>
            <a:fillRect/>
          </a:stretch>
        </p:blipFill>
        <p:spPr>
          <a:xfrm>
            <a:off x="4125652" y="1813559"/>
            <a:ext cx="4414495" cy="4293096"/>
          </a:xfrm>
          <a:prstGeom prst="rect">
            <a:avLst/>
          </a:prstGeom>
        </p:spPr>
      </p:pic>
    </p:spTree>
    <p:extLst>
      <p:ext uri="{BB962C8B-B14F-4D97-AF65-F5344CB8AC3E}">
        <p14:creationId xmlns:p14="http://schemas.microsoft.com/office/powerpoint/2010/main" val="2199437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s-001"/>
          <p:cNvPicPr>
            <a:picLocks noGrp="1" noChangeAspect="1"/>
          </p:cNvPicPr>
          <p:nvPr isPhoto="1"/>
        </p:nvPicPr>
        <p:blipFill rotWithShape="1">
          <a:blip r:embed="rId2" cstate="print">
            <a:lum/>
            <a:extLst>
              <a:ext uri="{28A0092B-C50C-407E-A947-70E740481C1C}">
                <a14:useLocalDpi xmlns:a14="http://schemas.microsoft.com/office/drawing/2010/main" val="0"/>
              </a:ext>
            </a:extLst>
          </a:blip>
          <a:srcRect l="25588" b="15847"/>
          <a:stretch/>
        </p:blipFill>
        <p:spPr>
          <a:xfrm>
            <a:off x="1034673" y="116632"/>
            <a:ext cx="6984776" cy="4653136"/>
          </a:xfrm>
          <a:prstGeom prst="rect">
            <a:avLst/>
          </a:prstGeom>
          <a:noFill/>
          <a:ln>
            <a:noFill/>
          </a:ln>
        </p:spPr>
      </p:pic>
      <p:sp>
        <p:nvSpPr>
          <p:cNvPr id="4" name="CasellaDiTesto 3">
            <a:extLst>
              <a:ext uri="{FF2B5EF4-FFF2-40B4-BE49-F238E27FC236}">
                <a16:creationId xmlns:a16="http://schemas.microsoft.com/office/drawing/2014/main" id="{82A1FEB1-4739-B3B7-8499-EC76D9E7D5C8}"/>
              </a:ext>
            </a:extLst>
          </p:cNvPr>
          <p:cNvSpPr txBox="1"/>
          <p:nvPr/>
        </p:nvSpPr>
        <p:spPr>
          <a:xfrm>
            <a:off x="323528" y="4653136"/>
            <a:ext cx="8496944" cy="2031325"/>
          </a:xfrm>
          <a:prstGeom prst="rect">
            <a:avLst/>
          </a:prstGeom>
          <a:noFill/>
        </p:spPr>
        <p:txBody>
          <a:bodyPr wrap="square">
            <a:spAutoFit/>
          </a:bodyPr>
          <a:lstStyle/>
          <a:p>
            <a:pPr marL="285750" indent="-285750">
              <a:buFont typeface="Wingdings" panose="05000000000000000000" pitchFamily="2" charset="2"/>
              <a:buChar char="Ø"/>
            </a:pPr>
            <a:r>
              <a:rPr lang="it-IT" dirty="0"/>
              <a:t>I composti possono trovarsi in natura allo stato puro o in miscela con altri.</a:t>
            </a:r>
          </a:p>
          <a:p>
            <a:pPr marL="285750" indent="-285750">
              <a:buFont typeface="Wingdings" panose="05000000000000000000" pitchFamily="2" charset="2"/>
              <a:buChar char="Ø"/>
            </a:pPr>
            <a:r>
              <a:rPr lang="it-IT" dirty="0"/>
              <a:t>Esistono miscele gassose, liquide e solide con caratteristiche diverse.</a:t>
            </a:r>
          </a:p>
          <a:p>
            <a:pPr marL="285750" indent="-285750">
              <a:buFont typeface="Wingdings" panose="05000000000000000000" pitchFamily="2" charset="2"/>
              <a:buChar char="Ø"/>
            </a:pPr>
            <a:endParaRPr lang="it-IT" dirty="0"/>
          </a:p>
          <a:p>
            <a:pPr marL="285750" indent="-285750">
              <a:buFont typeface="Wingdings" panose="05000000000000000000" pitchFamily="2" charset="2"/>
              <a:buChar char="Ø"/>
            </a:pPr>
            <a:r>
              <a:rPr lang="it-IT" dirty="0"/>
              <a:t>Le miscele biologicamente più importanti sono quelle liquide.</a:t>
            </a:r>
          </a:p>
          <a:p>
            <a:pPr marL="285750" indent="-285750">
              <a:buFont typeface="Wingdings" panose="05000000000000000000" pitchFamily="2" charset="2"/>
              <a:buChar char="Ø"/>
            </a:pPr>
            <a:r>
              <a:rPr lang="it-IT" dirty="0"/>
              <a:t> Le miscele di liquidi possono essere di quattro tipi: </a:t>
            </a:r>
            <a:r>
              <a:rPr lang="it-IT" dirty="0">
                <a:solidFill>
                  <a:srgbClr val="FF0000"/>
                </a:solidFill>
              </a:rPr>
              <a:t>soluzioni, sospensioni, colloidi</a:t>
            </a:r>
            <a:r>
              <a:rPr lang="it-IT" dirty="0"/>
              <a:t> (sono un tipo di sospensione colloidale con particelle di dimensioni comprese tra 1 e 1000 nm) ed </a:t>
            </a:r>
            <a:r>
              <a:rPr lang="it-IT" dirty="0">
                <a:solidFill>
                  <a:srgbClr val="FF0000"/>
                </a:solidFill>
              </a:rPr>
              <a:t>emulsioni</a:t>
            </a:r>
            <a:r>
              <a:rPr lang="it-IT" dirty="0"/>
              <a:t>.</a:t>
            </a:r>
          </a:p>
        </p:txBody>
      </p:sp>
    </p:spTree>
    <p:extLst>
      <p:ext uri="{BB962C8B-B14F-4D97-AF65-F5344CB8AC3E}">
        <p14:creationId xmlns:p14="http://schemas.microsoft.com/office/powerpoint/2010/main" val="3918722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4B04C109-E5D7-5073-3298-AFF8980DCBA3}"/>
              </a:ext>
            </a:extLst>
          </p:cNvPr>
          <p:cNvSpPr txBox="1"/>
          <p:nvPr/>
        </p:nvSpPr>
        <p:spPr>
          <a:xfrm>
            <a:off x="467544" y="332656"/>
            <a:ext cx="8136904" cy="1508105"/>
          </a:xfrm>
          <a:prstGeom prst="rect">
            <a:avLst/>
          </a:prstGeom>
          <a:noFill/>
        </p:spPr>
        <p:txBody>
          <a:bodyPr wrap="square">
            <a:spAutoFit/>
          </a:bodyPr>
          <a:lstStyle/>
          <a:p>
            <a:r>
              <a:rPr lang="it-IT" sz="2000" b="1" i="1" dirty="0">
                <a:solidFill>
                  <a:srgbClr val="FF0000"/>
                </a:solidFill>
              </a:rPr>
              <a:t>Pressione</a:t>
            </a:r>
          </a:p>
          <a:p>
            <a:r>
              <a:rPr lang="it-IT" dirty="0"/>
              <a:t>Una variazione di pressione non ha praticamente effetto sulla solubilità di un solido o un liquido in un dato solvente, ma </a:t>
            </a:r>
            <a:r>
              <a:rPr lang="it-IT" u="sng" dirty="0"/>
              <a:t>influenza significativamente la solubilità di un gas in un liquido, che aumenta all’aumentare della pressione.</a:t>
            </a:r>
          </a:p>
        </p:txBody>
      </p:sp>
      <p:sp>
        <p:nvSpPr>
          <p:cNvPr id="6" name="CasellaDiTesto 5">
            <a:extLst>
              <a:ext uri="{FF2B5EF4-FFF2-40B4-BE49-F238E27FC236}">
                <a16:creationId xmlns:a16="http://schemas.microsoft.com/office/drawing/2014/main" id="{55F9DF0D-D203-F5D2-A026-C5A74B43AEF6}"/>
              </a:ext>
            </a:extLst>
          </p:cNvPr>
          <p:cNvSpPr txBox="1"/>
          <p:nvPr/>
        </p:nvSpPr>
        <p:spPr>
          <a:xfrm>
            <a:off x="467544" y="1874164"/>
            <a:ext cx="8136904" cy="4555093"/>
          </a:xfrm>
          <a:prstGeom prst="rect">
            <a:avLst/>
          </a:prstGeom>
          <a:noFill/>
        </p:spPr>
        <p:txBody>
          <a:bodyPr wrap="square">
            <a:spAutoFit/>
          </a:bodyPr>
          <a:lstStyle/>
          <a:p>
            <a:r>
              <a:rPr lang="it-IT" sz="2000" b="1" i="1" dirty="0">
                <a:solidFill>
                  <a:srgbClr val="FF0000"/>
                </a:solidFill>
              </a:rPr>
              <a:t>Natura del solvente</a:t>
            </a:r>
          </a:p>
          <a:p>
            <a:r>
              <a:rPr lang="it-IT" dirty="0"/>
              <a:t>In generale, i liquidi polari sciolgono i composti polari e i liquidi non polari sciolgono i composti non polari. L’acqua è un liquido polare e scioglie i composti polari, come ad esempio il cloruro di sodio (NaCl), ma non quelli non polari (es. olio di oliva).</a:t>
            </a:r>
          </a:p>
          <a:p>
            <a:r>
              <a:rPr lang="it-IT" dirty="0">
                <a:solidFill>
                  <a:srgbClr val="FF0000"/>
                </a:solidFill>
              </a:rPr>
              <a:t>Leghe</a:t>
            </a:r>
          </a:p>
          <a:p>
            <a:r>
              <a:rPr lang="it-IT" dirty="0"/>
              <a:t>Oltre alle soluzioni liquide, esistono anche le soluzioni solide, costituite da un metallo sciolto in un altro metallo quando entrambi sono allo stato fuso. Queste soluzioni vengono chiamate </a:t>
            </a:r>
            <a:r>
              <a:rPr lang="it-IT" b="1" dirty="0"/>
              <a:t>leghe</a:t>
            </a:r>
            <a:r>
              <a:rPr lang="it-IT" dirty="0"/>
              <a:t>. Alcune leghe vengono utilizzate per preparare protesi di sostituzione di alcune parti del corpo, come l’osso dell’anca e l’articolazione del ginocchio.</a:t>
            </a:r>
          </a:p>
          <a:p>
            <a:r>
              <a:rPr lang="it-IT" dirty="0">
                <a:solidFill>
                  <a:srgbClr val="FF0000"/>
                </a:solidFill>
              </a:rPr>
              <a:t>Amalgama</a:t>
            </a:r>
          </a:p>
          <a:p>
            <a:r>
              <a:rPr lang="it-IT" dirty="0"/>
              <a:t>Un tipo particolare di lega consiste di </a:t>
            </a:r>
            <a:r>
              <a:rPr lang="it-IT" u="sng" dirty="0"/>
              <a:t>un metallo sciolto nel mercurio</a:t>
            </a:r>
            <a:r>
              <a:rPr lang="it-IT" dirty="0"/>
              <a:t>, un metallo liquido. Questo tipo di lega viene chiamato amalgama. Se si scioglie l’argento nel mercurio si ottiene un amalgama di argento, sostanza utilizzata dai dentisti per le otturazioni delle carie dentali.</a:t>
            </a:r>
          </a:p>
        </p:txBody>
      </p:sp>
    </p:spTree>
    <p:extLst>
      <p:ext uri="{BB962C8B-B14F-4D97-AF65-F5344CB8AC3E}">
        <p14:creationId xmlns:p14="http://schemas.microsoft.com/office/powerpoint/2010/main" val="2865072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0618D0B7-EF95-B7CC-636D-1C9296185D88}"/>
              </a:ext>
            </a:extLst>
          </p:cNvPr>
          <p:cNvSpPr txBox="1"/>
          <p:nvPr/>
        </p:nvSpPr>
        <p:spPr>
          <a:xfrm>
            <a:off x="683568" y="182708"/>
            <a:ext cx="7632848" cy="830997"/>
          </a:xfrm>
          <a:prstGeom prst="rect">
            <a:avLst/>
          </a:prstGeom>
          <a:noFill/>
        </p:spPr>
        <p:txBody>
          <a:bodyPr wrap="square">
            <a:spAutoFit/>
          </a:bodyPr>
          <a:lstStyle/>
          <a:p>
            <a:pPr algn="ctr"/>
            <a:r>
              <a:rPr lang="it-IT" sz="2400" b="1" dirty="0">
                <a:solidFill>
                  <a:srgbClr val="FF0000"/>
                </a:solidFill>
              </a:rPr>
              <a:t>MODI DI ESPRIMERE LA CONCENTRAZIONE DELLE SOLUZIONI</a:t>
            </a:r>
          </a:p>
        </p:txBody>
      </p:sp>
      <p:sp>
        <p:nvSpPr>
          <p:cNvPr id="8" name="CasellaDiTesto 7">
            <a:extLst>
              <a:ext uri="{FF2B5EF4-FFF2-40B4-BE49-F238E27FC236}">
                <a16:creationId xmlns:a16="http://schemas.microsoft.com/office/drawing/2014/main" id="{1EBF54A4-4A34-3517-ADB5-E7D870FD7516}"/>
              </a:ext>
            </a:extLst>
          </p:cNvPr>
          <p:cNvSpPr txBox="1"/>
          <p:nvPr/>
        </p:nvSpPr>
        <p:spPr>
          <a:xfrm>
            <a:off x="755576" y="1268760"/>
            <a:ext cx="7488832" cy="2893100"/>
          </a:xfrm>
          <a:prstGeom prst="rect">
            <a:avLst/>
          </a:prstGeom>
          <a:noFill/>
        </p:spPr>
        <p:txBody>
          <a:bodyPr wrap="square">
            <a:spAutoFit/>
          </a:bodyPr>
          <a:lstStyle/>
          <a:p>
            <a:r>
              <a:rPr lang="it-IT" sz="2000" b="1" i="1" dirty="0">
                <a:solidFill>
                  <a:srgbClr val="FF0000"/>
                </a:solidFill>
              </a:rPr>
              <a:t>Percentuale</a:t>
            </a:r>
          </a:p>
          <a:p>
            <a:r>
              <a:rPr lang="it-IT" dirty="0"/>
              <a:t>La </a:t>
            </a:r>
            <a:r>
              <a:rPr lang="it-IT" b="1" dirty="0"/>
              <a:t>percentuale peso/volume esprime il peso (grammi) di soluto sciolto in 100 ml di soluzione</a:t>
            </a:r>
            <a:r>
              <a:rPr lang="it-IT" dirty="0"/>
              <a:t>. Una soluzione di glucosio al 10% conterrà 10 g di glucosio in 100 ml di soluzione. Una soluzione salina allo 0,9% conterrà 0,9 g di cloruro di sodio in 100 ml di soluzione. Nelle metodologie cliniche vengono in genere utilizzate soluzioni diluite e la loro concentrazione viene espressa in termini di milligrammi percento (mg%), che esprimono il numero di milligrammi di soluto contenuti in 100 ml di soluzione. Tale notazione viene anche espressa come milligrammi per decilitro (mg/dl).</a:t>
            </a:r>
          </a:p>
        </p:txBody>
      </p:sp>
      <p:pic>
        <p:nvPicPr>
          <p:cNvPr id="9" name="Immagine 8">
            <a:extLst>
              <a:ext uri="{FF2B5EF4-FFF2-40B4-BE49-F238E27FC236}">
                <a16:creationId xmlns:a16="http://schemas.microsoft.com/office/drawing/2014/main" id="{839EE93D-928E-8FB9-A285-D3E7A5CED54E}"/>
              </a:ext>
            </a:extLst>
          </p:cNvPr>
          <p:cNvPicPr>
            <a:picLocks noChangeAspect="1"/>
          </p:cNvPicPr>
          <p:nvPr/>
        </p:nvPicPr>
        <p:blipFill>
          <a:blip r:embed="rId2"/>
          <a:stretch>
            <a:fillRect/>
          </a:stretch>
        </p:blipFill>
        <p:spPr>
          <a:xfrm>
            <a:off x="1115616" y="5560320"/>
            <a:ext cx="3554569" cy="794904"/>
          </a:xfrm>
          <a:prstGeom prst="rect">
            <a:avLst/>
          </a:prstGeom>
        </p:spPr>
      </p:pic>
      <p:pic>
        <p:nvPicPr>
          <p:cNvPr id="13" name="Immagine 12">
            <a:extLst>
              <a:ext uri="{FF2B5EF4-FFF2-40B4-BE49-F238E27FC236}">
                <a16:creationId xmlns:a16="http://schemas.microsoft.com/office/drawing/2014/main" id="{1D2FCF09-9927-D810-1908-F0C69FEFF85D}"/>
              </a:ext>
            </a:extLst>
          </p:cNvPr>
          <p:cNvPicPr>
            <a:picLocks noChangeAspect="1"/>
          </p:cNvPicPr>
          <p:nvPr/>
        </p:nvPicPr>
        <p:blipFill>
          <a:blip r:embed="rId3"/>
          <a:stretch>
            <a:fillRect/>
          </a:stretch>
        </p:blipFill>
        <p:spPr>
          <a:xfrm>
            <a:off x="1115615" y="4424169"/>
            <a:ext cx="3554569" cy="843064"/>
          </a:xfrm>
          <a:prstGeom prst="rect">
            <a:avLst/>
          </a:prstGeom>
        </p:spPr>
      </p:pic>
      <p:pic>
        <p:nvPicPr>
          <p:cNvPr id="15" name="Immagine 14">
            <a:extLst>
              <a:ext uri="{FF2B5EF4-FFF2-40B4-BE49-F238E27FC236}">
                <a16:creationId xmlns:a16="http://schemas.microsoft.com/office/drawing/2014/main" id="{B13FA374-0EA6-CCBE-31D9-619F9D2F6C5D}"/>
              </a:ext>
            </a:extLst>
          </p:cNvPr>
          <p:cNvPicPr>
            <a:picLocks noChangeAspect="1"/>
          </p:cNvPicPr>
          <p:nvPr/>
        </p:nvPicPr>
        <p:blipFill>
          <a:blip r:embed="rId4"/>
          <a:stretch>
            <a:fillRect/>
          </a:stretch>
        </p:blipFill>
        <p:spPr>
          <a:xfrm>
            <a:off x="5004048" y="4512212"/>
            <a:ext cx="3066309" cy="666978"/>
          </a:xfrm>
          <a:prstGeom prst="rect">
            <a:avLst/>
          </a:prstGeom>
        </p:spPr>
      </p:pic>
    </p:spTree>
    <p:extLst>
      <p:ext uri="{BB962C8B-B14F-4D97-AF65-F5344CB8AC3E}">
        <p14:creationId xmlns:p14="http://schemas.microsoft.com/office/powerpoint/2010/main" val="22180244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80D6B14-391F-43A5-EA57-12858C0E4CCA}"/>
              </a:ext>
            </a:extLst>
          </p:cNvPr>
          <p:cNvSpPr txBox="1"/>
          <p:nvPr/>
        </p:nvSpPr>
        <p:spPr>
          <a:xfrm>
            <a:off x="827584" y="620688"/>
            <a:ext cx="7488832" cy="3170099"/>
          </a:xfrm>
          <a:prstGeom prst="rect">
            <a:avLst/>
          </a:prstGeom>
          <a:noFill/>
        </p:spPr>
        <p:txBody>
          <a:bodyPr wrap="square">
            <a:spAutoFit/>
          </a:bodyPr>
          <a:lstStyle/>
          <a:p>
            <a:r>
              <a:rPr lang="it-IT" sz="2000" b="1" i="1" dirty="0">
                <a:solidFill>
                  <a:srgbClr val="FF0000"/>
                </a:solidFill>
              </a:rPr>
              <a:t>Parti per milione</a:t>
            </a:r>
          </a:p>
          <a:p>
            <a:r>
              <a:rPr lang="it-IT" b="1" dirty="0"/>
              <a:t>La concentrazione di soluzioni ancora più diluite viene espressa come milligrammi per litro (mg/l)</a:t>
            </a:r>
            <a:r>
              <a:rPr lang="it-IT" dirty="0"/>
              <a:t>. Un altro modo di esprimere tali basse concentrazioni è </a:t>
            </a:r>
            <a:r>
              <a:rPr lang="it-IT" b="1" dirty="0"/>
              <a:t>parti per milione (ppm)</a:t>
            </a:r>
            <a:r>
              <a:rPr lang="it-IT" dirty="0"/>
              <a:t> che, considerando la densità dell’acqua uguale a 1 kg/l, risulta equivalente a mg/l. Cioè, se la concentrazione di una soluzione è 40 mg/l, essa può essere anche espressa come 40 ppm. La notazione ppm viene utilizzata per indicare la durezza delle acque e la concentrazione di alcuni inquinanti, sia dell’acqua sia dell’aria. Concentrazioni ancora più basse possono essere indicate come </a:t>
            </a:r>
            <a:r>
              <a:rPr lang="it-IT" b="1" dirty="0"/>
              <a:t>parti per miliardo (ppb)</a:t>
            </a:r>
            <a:r>
              <a:rPr lang="it-IT" dirty="0"/>
              <a:t>, che è l’equivalente di milligrammi per 1000 litri (mg/1000 l).</a:t>
            </a:r>
          </a:p>
        </p:txBody>
      </p:sp>
      <p:pic>
        <p:nvPicPr>
          <p:cNvPr id="4" name="Immagine 3">
            <a:extLst>
              <a:ext uri="{FF2B5EF4-FFF2-40B4-BE49-F238E27FC236}">
                <a16:creationId xmlns:a16="http://schemas.microsoft.com/office/drawing/2014/main" id="{BCC697BF-1CD7-3CC9-B31C-E72EF2405965}"/>
              </a:ext>
            </a:extLst>
          </p:cNvPr>
          <p:cNvPicPr>
            <a:picLocks noChangeAspect="1"/>
          </p:cNvPicPr>
          <p:nvPr/>
        </p:nvPicPr>
        <p:blipFill rotWithShape="1">
          <a:blip r:embed="rId2"/>
          <a:srcRect l="15350" t="39500" r="9051" b="19550"/>
          <a:stretch/>
        </p:blipFill>
        <p:spPr>
          <a:xfrm>
            <a:off x="2195736" y="4189584"/>
            <a:ext cx="5040560" cy="2047728"/>
          </a:xfrm>
          <a:prstGeom prst="rect">
            <a:avLst/>
          </a:prstGeom>
        </p:spPr>
      </p:pic>
    </p:spTree>
    <p:extLst>
      <p:ext uri="{BB962C8B-B14F-4D97-AF65-F5344CB8AC3E}">
        <p14:creationId xmlns:p14="http://schemas.microsoft.com/office/powerpoint/2010/main" val="4277719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F6594F73-4FCA-8E69-9F10-37271B9D982F}"/>
              </a:ext>
            </a:extLst>
          </p:cNvPr>
          <p:cNvSpPr txBox="1"/>
          <p:nvPr/>
        </p:nvSpPr>
        <p:spPr>
          <a:xfrm>
            <a:off x="467544" y="253499"/>
            <a:ext cx="8064896" cy="1785104"/>
          </a:xfrm>
          <a:prstGeom prst="rect">
            <a:avLst/>
          </a:prstGeom>
          <a:noFill/>
        </p:spPr>
        <p:txBody>
          <a:bodyPr wrap="square">
            <a:spAutoFit/>
          </a:bodyPr>
          <a:lstStyle/>
          <a:p>
            <a:r>
              <a:rPr lang="it-IT" sz="2000" b="1" i="1" dirty="0">
                <a:solidFill>
                  <a:srgbClr val="FF0000"/>
                </a:solidFill>
              </a:rPr>
              <a:t>Molarità</a:t>
            </a:r>
          </a:p>
          <a:p>
            <a:pPr algn="just"/>
            <a:r>
              <a:rPr lang="it-IT" dirty="0"/>
              <a:t>La molarità è il metodo più utilizzato dai chimici per indicare la concentrazione di una soluzione. </a:t>
            </a:r>
            <a:r>
              <a:rPr lang="it-IT" b="1" dirty="0"/>
              <a:t>Una soluzione 1 molare viene definita come una soluzione che contiene 1 mole di soluto in un litro di soluzione</a:t>
            </a:r>
            <a:r>
              <a:rPr lang="it-IT" dirty="0"/>
              <a:t>. Una soluzione 1 molare (1 M) di glucosio (C</a:t>
            </a:r>
            <a:r>
              <a:rPr lang="it-IT" baseline="-25000" dirty="0"/>
              <a:t>6</a:t>
            </a:r>
            <a:r>
              <a:rPr lang="it-IT" dirty="0"/>
              <a:t>H</a:t>
            </a:r>
            <a:r>
              <a:rPr lang="it-IT" baseline="-25000" dirty="0"/>
              <a:t>12</a:t>
            </a:r>
            <a:r>
              <a:rPr lang="it-IT" dirty="0"/>
              <a:t>O</a:t>
            </a:r>
            <a:r>
              <a:rPr lang="it-IT" baseline="-25000" dirty="0"/>
              <a:t>6</a:t>
            </a:r>
            <a:r>
              <a:rPr lang="it-IT" dirty="0"/>
              <a:t>) contiene 1 mole di glucosio (180 g) in un litro di soluzione.</a:t>
            </a:r>
          </a:p>
        </p:txBody>
      </p:sp>
      <p:pic>
        <p:nvPicPr>
          <p:cNvPr id="6" name="Immagine 5">
            <a:extLst>
              <a:ext uri="{FF2B5EF4-FFF2-40B4-BE49-F238E27FC236}">
                <a16:creationId xmlns:a16="http://schemas.microsoft.com/office/drawing/2014/main" id="{017C04AE-FAD1-673D-DE47-04D9C3AFB018}"/>
              </a:ext>
            </a:extLst>
          </p:cNvPr>
          <p:cNvPicPr>
            <a:picLocks noChangeAspect="1"/>
          </p:cNvPicPr>
          <p:nvPr/>
        </p:nvPicPr>
        <p:blipFill>
          <a:blip r:embed="rId2"/>
          <a:stretch>
            <a:fillRect/>
          </a:stretch>
        </p:blipFill>
        <p:spPr>
          <a:xfrm>
            <a:off x="2658313" y="2182522"/>
            <a:ext cx="3683358" cy="784698"/>
          </a:xfrm>
          <a:prstGeom prst="rect">
            <a:avLst/>
          </a:prstGeom>
        </p:spPr>
      </p:pic>
      <p:sp>
        <p:nvSpPr>
          <p:cNvPr id="8" name="CasellaDiTesto 7">
            <a:extLst>
              <a:ext uri="{FF2B5EF4-FFF2-40B4-BE49-F238E27FC236}">
                <a16:creationId xmlns:a16="http://schemas.microsoft.com/office/drawing/2014/main" id="{4DFCE251-9053-633D-F272-949686878F4A}"/>
              </a:ext>
            </a:extLst>
          </p:cNvPr>
          <p:cNvSpPr txBox="1"/>
          <p:nvPr/>
        </p:nvSpPr>
        <p:spPr>
          <a:xfrm>
            <a:off x="473018" y="3152493"/>
            <a:ext cx="8059421" cy="646331"/>
          </a:xfrm>
          <a:prstGeom prst="rect">
            <a:avLst/>
          </a:prstGeom>
          <a:noFill/>
        </p:spPr>
        <p:txBody>
          <a:bodyPr wrap="square">
            <a:spAutoFit/>
          </a:bodyPr>
          <a:lstStyle/>
          <a:p>
            <a:pPr algn="just"/>
            <a:r>
              <a:rPr lang="it-IT" dirty="0"/>
              <a:t>La </a:t>
            </a:r>
            <a:r>
              <a:rPr lang="it-IT" b="1" dirty="0">
                <a:solidFill>
                  <a:srgbClr val="FF0000"/>
                </a:solidFill>
              </a:rPr>
              <a:t>concentrazione molale (m)</a:t>
            </a:r>
            <a:r>
              <a:rPr lang="it-IT" b="1" dirty="0"/>
              <a:t> </a:t>
            </a:r>
            <a:r>
              <a:rPr lang="it-IT" dirty="0"/>
              <a:t>o molalità è il rapporto tra le moli di soluto e la massa del solvente espressa in kilogrammi</a:t>
            </a:r>
          </a:p>
        </p:txBody>
      </p:sp>
      <p:pic>
        <p:nvPicPr>
          <p:cNvPr id="10" name="Immagine 9">
            <a:extLst>
              <a:ext uri="{FF2B5EF4-FFF2-40B4-BE49-F238E27FC236}">
                <a16:creationId xmlns:a16="http://schemas.microsoft.com/office/drawing/2014/main" id="{0055C59E-2D51-6014-2024-9AD9A67E6602}"/>
              </a:ext>
            </a:extLst>
          </p:cNvPr>
          <p:cNvPicPr>
            <a:picLocks noChangeAspect="1"/>
          </p:cNvPicPr>
          <p:nvPr/>
        </p:nvPicPr>
        <p:blipFill>
          <a:blip r:embed="rId3"/>
          <a:stretch>
            <a:fillRect/>
          </a:stretch>
        </p:blipFill>
        <p:spPr>
          <a:xfrm>
            <a:off x="2614411" y="3866634"/>
            <a:ext cx="3915177" cy="804153"/>
          </a:xfrm>
          <a:prstGeom prst="rect">
            <a:avLst/>
          </a:prstGeom>
        </p:spPr>
      </p:pic>
      <p:sp>
        <p:nvSpPr>
          <p:cNvPr id="4" name="CasellaDiTesto 3">
            <a:extLst>
              <a:ext uri="{FF2B5EF4-FFF2-40B4-BE49-F238E27FC236}">
                <a16:creationId xmlns:a16="http://schemas.microsoft.com/office/drawing/2014/main" id="{84C2A31F-5C14-C35F-49CB-3B1250D07EB2}"/>
              </a:ext>
            </a:extLst>
          </p:cNvPr>
          <p:cNvSpPr txBox="1"/>
          <p:nvPr/>
        </p:nvSpPr>
        <p:spPr>
          <a:xfrm>
            <a:off x="571889" y="4809524"/>
            <a:ext cx="8064896" cy="923330"/>
          </a:xfrm>
          <a:prstGeom prst="rect">
            <a:avLst/>
          </a:prstGeom>
          <a:noFill/>
        </p:spPr>
        <p:txBody>
          <a:bodyPr wrap="square">
            <a:spAutoFit/>
          </a:bodyPr>
          <a:lstStyle/>
          <a:p>
            <a:r>
              <a:rPr lang="it-IT" dirty="0"/>
              <a:t>La </a:t>
            </a:r>
            <a:r>
              <a:rPr lang="it-IT" b="1" dirty="0">
                <a:solidFill>
                  <a:srgbClr val="FF0000"/>
                </a:solidFill>
              </a:rPr>
              <a:t>frazione molare (X) </a:t>
            </a:r>
            <a:r>
              <a:rPr lang="it-IT" dirty="0"/>
              <a:t>di un componente di una soluzione è il rapporto fra il suo numero di moli di quel componente e il numero totale di moli di tutti i componenti.</a:t>
            </a:r>
          </a:p>
        </p:txBody>
      </p:sp>
      <p:pic>
        <p:nvPicPr>
          <p:cNvPr id="7" name="Immagine 6">
            <a:extLst>
              <a:ext uri="{FF2B5EF4-FFF2-40B4-BE49-F238E27FC236}">
                <a16:creationId xmlns:a16="http://schemas.microsoft.com/office/drawing/2014/main" id="{F981F75D-CAF5-FE41-2B73-614FD3082A4B}"/>
              </a:ext>
            </a:extLst>
          </p:cNvPr>
          <p:cNvPicPr>
            <a:picLocks noChangeAspect="1"/>
          </p:cNvPicPr>
          <p:nvPr/>
        </p:nvPicPr>
        <p:blipFill>
          <a:blip r:embed="rId4"/>
          <a:stretch>
            <a:fillRect/>
          </a:stretch>
        </p:blipFill>
        <p:spPr>
          <a:xfrm>
            <a:off x="2620991" y="5819803"/>
            <a:ext cx="3966693" cy="784698"/>
          </a:xfrm>
          <a:prstGeom prst="rect">
            <a:avLst/>
          </a:prstGeom>
        </p:spPr>
      </p:pic>
    </p:spTree>
    <p:extLst>
      <p:ext uri="{BB962C8B-B14F-4D97-AF65-F5344CB8AC3E}">
        <p14:creationId xmlns:p14="http://schemas.microsoft.com/office/powerpoint/2010/main" val="42822335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FEC11712-C597-A930-A181-7BC1A8364EC5}"/>
              </a:ext>
            </a:extLst>
          </p:cNvPr>
          <p:cNvSpPr txBox="1"/>
          <p:nvPr/>
        </p:nvSpPr>
        <p:spPr>
          <a:xfrm>
            <a:off x="323528" y="476672"/>
            <a:ext cx="7920880" cy="3200876"/>
          </a:xfrm>
          <a:prstGeom prst="rect">
            <a:avLst/>
          </a:prstGeom>
          <a:noFill/>
        </p:spPr>
        <p:txBody>
          <a:bodyPr wrap="square">
            <a:spAutoFit/>
          </a:bodyPr>
          <a:lstStyle/>
          <a:p>
            <a:r>
              <a:rPr lang="it-IT" sz="2000" b="1" i="1" dirty="0" err="1">
                <a:solidFill>
                  <a:srgbClr val="FF0000"/>
                </a:solidFill>
              </a:rPr>
              <a:t>Milliequivalenti</a:t>
            </a:r>
            <a:r>
              <a:rPr lang="it-IT" sz="2000" b="1" i="1" dirty="0">
                <a:solidFill>
                  <a:srgbClr val="FF0000"/>
                </a:solidFill>
              </a:rPr>
              <a:t> per litro</a:t>
            </a:r>
          </a:p>
          <a:p>
            <a:endParaRPr lang="it-IT" sz="2000" b="1" i="1" dirty="0">
              <a:solidFill>
                <a:srgbClr val="FF0000"/>
              </a:solidFill>
            </a:endParaRPr>
          </a:p>
          <a:p>
            <a:r>
              <a:rPr lang="it-IT" dirty="0"/>
              <a:t>La concentrazione degli ioni nei liquidi biologici viene generalmente espressa come </a:t>
            </a:r>
            <a:r>
              <a:rPr lang="it-IT" dirty="0" err="1"/>
              <a:t>milliequivalenti</a:t>
            </a:r>
            <a:r>
              <a:rPr lang="it-IT" dirty="0"/>
              <a:t> per litro (</a:t>
            </a:r>
            <a:r>
              <a:rPr lang="it-IT" dirty="0" err="1"/>
              <a:t>mEq</a:t>
            </a:r>
            <a:r>
              <a:rPr lang="it-IT" dirty="0"/>
              <a:t>/l). </a:t>
            </a:r>
            <a:r>
              <a:rPr lang="it-IT" b="1" dirty="0"/>
              <a:t>Il numero di equivalenti di uno ione si ottiene moltiplicando il numero delle moli di ione presenti per il valore del numero di cariche che lo ione possiede.</a:t>
            </a:r>
            <a:r>
              <a:rPr lang="it-IT" dirty="0"/>
              <a:t> Cioè, una mole di ioni sodio (Na</a:t>
            </a:r>
            <a:r>
              <a:rPr lang="it-IT" baseline="30000" dirty="0"/>
              <a:t>+</a:t>
            </a:r>
            <a:r>
              <a:rPr lang="it-IT" dirty="0"/>
              <a:t>) contiene un equivalente di ioni sodio, una mole di ioni calcio (Ca</a:t>
            </a:r>
            <a:r>
              <a:rPr lang="it-IT" baseline="30000" dirty="0"/>
              <a:t>2+</a:t>
            </a:r>
            <a:r>
              <a:rPr lang="it-IT" dirty="0"/>
              <a:t>)</a:t>
            </a:r>
            <a:r>
              <a:rPr lang="it-IT" baseline="30000" dirty="0"/>
              <a:t> </a:t>
            </a:r>
            <a:r>
              <a:rPr lang="it-IT" dirty="0"/>
              <a:t>contiene due equivalenti di ioni calcio e una mole di ioni carbonato (CO</a:t>
            </a:r>
            <a:r>
              <a:rPr lang="it-IT" baseline="-25000" dirty="0"/>
              <a:t>3</a:t>
            </a:r>
            <a:r>
              <a:rPr lang="it-IT" baseline="30000" dirty="0"/>
              <a:t>2+</a:t>
            </a:r>
            <a:r>
              <a:rPr lang="it-IT" dirty="0"/>
              <a:t>) contiene due equivalenti di ioni carbonato. Un </a:t>
            </a:r>
            <a:r>
              <a:rPr lang="it-IT" dirty="0" err="1"/>
              <a:t>milliequivalente</a:t>
            </a:r>
            <a:r>
              <a:rPr lang="it-IT" dirty="0"/>
              <a:t> (</a:t>
            </a:r>
            <a:r>
              <a:rPr lang="it-IT" dirty="0" err="1"/>
              <a:t>mEq</a:t>
            </a:r>
            <a:r>
              <a:rPr lang="it-IT" dirty="0"/>
              <a:t>) corrisponde alla millesima parte dell’equivalente.</a:t>
            </a:r>
          </a:p>
        </p:txBody>
      </p:sp>
    </p:spTree>
    <p:extLst>
      <p:ext uri="{BB962C8B-B14F-4D97-AF65-F5344CB8AC3E}">
        <p14:creationId xmlns:p14="http://schemas.microsoft.com/office/powerpoint/2010/main" val="29485046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0678DD8-ED5F-93BE-B669-751EF483831C}"/>
              </a:ext>
            </a:extLst>
          </p:cNvPr>
          <p:cNvPicPr>
            <a:picLocks noChangeAspect="1"/>
          </p:cNvPicPr>
          <p:nvPr/>
        </p:nvPicPr>
        <p:blipFill>
          <a:blip r:embed="rId2"/>
          <a:stretch>
            <a:fillRect/>
          </a:stretch>
        </p:blipFill>
        <p:spPr>
          <a:xfrm>
            <a:off x="305780" y="1865704"/>
            <a:ext cx="8532440" cy="3126592"/>
          </a:xfrm>
          <a:prstGeom prst="rect">
            <a:avLst/>
          </a:prstGeom>
        </p:spPr>
      </p:pic>
      <p:sp>
        <p:nvSpPr>
          <p:cNvPr id="7" name="CasellaDiTesto 6">
            <a:extLst>
              <a:ext uri="{FF2B5EF4-FFF2-40B4-BE49-F238E27FC236}">
                <a16:creationId xmlns:a16="http://schemas.microsoft.com/office/drawing/2014/main" id="{80EB8665-6629-AA97-527D-0CDB2220DF61}"/>
              </a:ext>
            </a:extLst>
          </p:cNvPr>
          <p:cNvSpPr txBox="1"/>
          <p:nvPr/>
        </p:nvSpPr>
        <p:spPr>
          <a:xfrm>
            <a:off x="755576" y="260648"/>
            <a:ext cx="8136904" cy="461665"/>
          </a:xfrm>
          <a:prstGeom prst="rect">
            <a:avLst/>
          </a:prstGeom>
          <a:noFill/>
        </p:spPr>
        <p:txBody>
          <a:bodyPr wrap="square">
            <a:spAutoFit/>
          </a:bodyPr>
          <a:lstStyle/>
          <a:p>
            <a:pPr algn="l"/>
            <a:r>
              <a:rPr lang="it-IT" sz="2400" b="1" i="1" u="none" strike="noStrike" baseline="0" dirty="0">
                <a:solidFill>
                  <a:srgbClr val="FF0000"/>
                </a:solidFill>
                <a:latin typeface="Calibri" panose="020F0502020204030204" pitchFamily="34" charset="0"/>
              </a:rPr>
              <a:t>Preparazione di</a:t>
            </a:r>
            <a:r>
              <a:rPr lang="it-IT" sz="2400" b="1" i="1" dirty="0">
                <a:solidFill>
                  <a:srgbClr val="FF0000"/>
                </a:solidFill>
                <a:latin typeface="Calibri" panose="020F0502020204030204" pitchFamily="34" charset="0"/>
              </a:rPr>
              <a:t> </a:t>
            </a:r>
            <a:r>
              <a:rPr lang="it-IT" sz="2400" b="1" i="1" u="none" strike="noStrike" baseline="0" dirty="0">
                <a:solidFill>
                  <a:srgbClr val="FF0000"/>
                </a:solidFill>
                <a:latin typeface="Calibri" panose="020F0502020204030204" pitchFamily="34" charset="0"/>
              </a:rPr>
              <a:t>una</a:t>
            </a:r>
            <a:r>
              <a:rPr lang="it-IT" sz="2400" b="1" i="1" dirty="0">
                <a:solidFill>
                  <a:srgbClr val="FF0000"/>
                </a:solidFill>
                <a:latin typeface="Calibri" panose="020F0502020204030204" pitchFamily="34" charset="0"/>
              </a:rPr>
              <a:t> </a:t>
            </a:r>
            <a:r>
              <a:rPr lang="it-IT" sz="2400" b="1" i="1" u="none" strike="noStrike" baseline="0" dirty="0">
                <a:solidFill>
                  <a:srgbClr val="FF0000"/>
                </a:solidFill>
                <a:latin typeface="Calibri" panose="020F0502020204030204" pitchFamily="34" charset="0"/>
              </a:rPr>
              <a:t>soluzione</a:t>
            </a:r>
            <a:r>
              <a:rPr lang="it-IT" sz="2400" b="1" i="1" dirty="0">
                <a:solidFill>
                  <a:srgbClr val="FF0000"/>
                </a:solidFill>
                <a:latin typeface="Calibri" panose="020F0502020204030204" pitchFamily="34" charset="0"/>
              </a:rPr>
              <a:t> </a:t>
            </a:r>
            <a:r>
              <a:rPr lang="it-IT" sz="2400" b="1" i="1" u="none" strike="noStrike" baseline="0" dirty="0">
                <a:solidFill>
                  <a:srgbClr val="FF0000"/>
                </a:solidFill>
                <a:latin typeface="Calibri" panose="020F0502020204030204" pitchFamily="34" charset="0"/>
              </a:rPr>
              <a:t>acquosa</a:t>
            </a:r>
            <a:r>
              <a:rPr lang="it-IT" sz="2400" b="1" i="1" dirty="0">
                <a:solidFill>
                  <a:srgbClr val="FF0000"/>
                </a:solidFill>
                <a:latin typeface="Calibri" panose="020F0502020204030204" pitchFamily="34" charset="0"/>
              </a:rPr>
              <a:t> 1.</a:t>
            </a:r>
            <a:r>
              <a:rPr lang="it-IT" sz="2400" b="1" i="1" u="none" strike="noStrike" baseline="0" dirty="0">
                <a:solidFill>
                  <a:srgbClr val="FF0000"/>
                </a:solidFill>
                <a:latin typeface="Calibri" panose="020F0502020204030204" pitchFamily="34" charset="0"/>
              </a:rPr>
              <a:t>0</a:t>
            </a:r>
            <a:r>
              <a:rPr lang="it-IT" sz="2400" b="1" i="1" dirty="0">
                <a:solidFill>
                  <a:srgbClr val="FF0000"/>
                </a:solidFill>
                <a:latin typeface="Calibri" panose="020F0502020204030204" pitchFamily="34" charset="0"/>
              </a:rPr>
              <a:t> </a:t>
            </a:r>
            <a:r>
              <a:rPr lang="it-IT" sz="2400" b="1" i="1" u="none" strike="noStrike" baseline="0" dirty="0">
                <a:solidFill>
                  <a:srgbClr val="FF0000"/>
                </a:solidFill>
                <a:latin typeface="Calibri" panose="020F0502020204030204" pitchFamily="34" charset="0"/>
              </a:rPr>
              <a:t>M</a:t>
            </a:r>
            <a:r>
              <a:rPr lang="it-IT" sz="2400" b="1" i="1" dirty="0">
                <a:solidFill>
                  <a:srgbClr val="FF0000"/>
                </a:solidFill>
                <a:latin typeface="Calibri" panose="020F0502020204030204" pitchFamily="34" charset="0"/>
              </a:rPr>
              <a:t> </a:t>
            </a:r>
            <a:r>
              <a:rPr lang="it-IT" sz="2400" b="1" i="1" u="none" strike="noStrike" baseline="0" dirty="0">
                <a:solidFill>
                  <a:srgbClr val="FF0000"/>
                </a:solidFill>
                <a:latin typeface="Calibri" panose="020F0502020204030204" pitchFamily="34" charset="0"/>
              </a:rPr>
              <a:t>di</a:t>
            </a:r>
            <a:r>
              <a:rPr lang="it-IT" sz="2400" b="1" i="1" dirty="0">
                <a:solidFill>
                  <a:srgbClr val="FF0000"/>
                </a:solidFill>
                <a:latin typeface="Calibri" panose="020F0502020204030204" pitchFamily="34" charset="0"/>
              </a:rPr>
              <a:t> </a:t>
            </a:r>
            <a:r>
              <a:rPr lang="it-IT" sz="2400" b="1" i="1" u="none" strike="noStrike" baseline="0" dirty="0">
                <a:solidFill>
                  <a:srgbClr val="FF0000"/>
                </a:solidFill>
                <a:latin typeface="Calibri" panose="020F0502020204030204" pitchFamily="34" charset="0"/>
              </a:rPr>
              <a:t>NaCl</a:t>
            </a:r>
            <a:endParaRPr lang="it-IT" sz="2400" b="1" i="1" dirty="0">
              <a:solidFill>
                <a:srgbClr val="FF0000"/>
              </a:solidFill>
            </a:endParaRPr>
          </a:p>
        </p:txBody>
      </p:sp>
    </p:spTree>
    <p:extLst>
      <p:ext uri="{BB962C8B-B14F-4D97-AF65-F5344CB8AC3E}">
        <p14:creationId xmlns:p14="http://schemas.microsoft.com/office/powerpoint/2010/main" val="19022451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1163896-5A15-2711-71CC-121AD835E176}"/>
              </a:ext>
            </a:extLst>
          </p:cNvPr>
          <p:cNvSpPr txBox="1"/>
          <p:nvPr/>
        </p:nvSpPr>
        <p:spPr>
          <a:xfrm>
            <a:off x="755576" y="476672"/>
            <a:ext cx="7632848" cy="461665"/>
          </a:xfrm>
          <a:prstGeom prst="rect">
            <a:avLst/>
          </a:prstGeom>
          <a:noFill/>
        </p:spPr>
        <p:txBody>
          <a:bodyPr wrap="square">
            <a:spAutoFit/>
          </a:bodyPr>
          <a:lstStyle/>
          <a:p>
            <a:r>
              <a:rPr lang="it-IT" sz="2400" b="1" dirty="0">
                <a:solidFill>
                  <a:srgbClr val="FF0000"/>
                </a:solidFill>
              </a:rPr>
              <a:t>PROPRIETÀ COLLIGATIVE DELLE SOLUZIONI</a:t>
            </a:r>
          </a:p>
        </p:txBody>
      </p:sp>
      <p:sp>
        <p:nvSpPr>
          <p:cNvPr id="5" name="CasellaDiTesto 4">
            <a:extLst>
              <a:ext uri="{FF2B5EF4-FFF2-40B4-BE49-F238E27FC236}">
                <a16:creationId xmlns:a16="http://schemas.microsoft.com/office/drawing/2014/main" id="{D2388BB5-48D6-B7AE-633F-23F72D4E1360}"/>
              </a:ext>
            </a:extLst>
          </p:cNvPr>
          <p:cNvSpPr txBox="1"/>
          <p:nvPr/>
        </p:nvSpPr>
        <p:spPr>
          <a:xfrm>
            <a:off x="611560" y="1340768"/>
            <a:ext cx="7776864" cy="4093428"/>
          </a:xfrm>
          <a:prstGeom prst="rect">
            <a:avLst/>
          </a:prstGeom>
          <a:noFill/>
        </p:spPr>
        <p:txBody>
          <a:bodyPr wrap="square">
            <a:spAutoFit/>
          </a:bodyPr>
          <a:lstStyle/>
          <a:p>
            <a:r>
              <a:rPr lang="it-IT" sz="2000" dirty="0"/>
              <a:t>Le proprietà che dipendono dal numero delle particelle (atomi, molecole e/o ioni) del soluto e non dalla sua natura si definiscono proprietà colligative e sono:</a:t>
            </a:r>
          </a:p>
          <a:p>
            <a:endParaRPr lang="it-IT" sz="2000" dirty="0"/>
          </a:p>
          <a:p>
            <a:pPr marL="285750" indent="-285750">
              <a:buFont typeface="Wingdings" panose="05000000000000000000" pitchFamily="2" charset="2"/>
              <a:buChar char="Ø"/>
            </a:pPr>
            <a:r>
              <a:rPr lang="it-IT" sz="2000" dirty="0"/>
              <a:t>l’abbassamento della tensione di vapore del solvente;</a:t>
            </a:r>
          </a:p>
          <a:p>
            <a:pPr marL="285750" indent="-285750">
              <a:buFont typeface="Wingdings" panose="05000000000000000000" pitchFamily="2" charset="2"/>
              <a:buChar char="Ø"/>
            </a:pPr>
            <a:endParaRPr lang="it-IT" sz="2000" dirty="0"/>
          </a:p>
          <a:p>
            <a:pPr marL="285750" indent="-285750">
              <a:buFont typeface="Wingdings" panose="05000000000000000000" pitchFamily="2" charset="2"/>
              <a:buChar char="Ø"/>
            </a:pPr>
            <a:r>
              <a:rPr lang="it-IT" sz="2000" dirty="0"/>
              <a:t>l’abbassamento del punto di congelamento;</a:t>
            </a:r>
          </a:p>
          <a:p>
            <a:pPr marL="285750" indent="-285750">
              <a:buFont typeface="Wingdings" panose="05000000000000000000" pitchFamily="2" charset="2"/>
              <a:buChar char="Ø"/>
            </a:pPr>
            <a:endParaRPr lang="it-IT" sz="2000" dirty="0"/>
          </a:p>
          <a:p>
            <a:pPr marL="285750" indent="-285750">
              <a:buFont typeface="Wingdings" panose="05000000000000000000" pitchFamily="2" charset="2"/>
              <a:buChar char="Ø"/>
            </a:pPr>
            <a:r>
              <a:rPr lang="it-IT" sz="2000" dirty="0"/>
              <a:t>l’innalzamento del punto di ebollizione del solvente;</a:t>
            </a:r>
          </a:p>
          <a:p>
            <a:pPr marL="285750" indent="-285750">
              <a:buFont typeface="Wingdings" panose="05000000000000000000" pitchFamily="2" charset="2"/>
              <a:buChar char="Ø"/>
            </a:pPr>
            <a:endParaRPr lang="it-IT" sz="2000" dirty="0"/>
          </a:p>
          <a:p>
            <a:pPr marL="285750" indent="-285750">
              <a:buFont typeface="Wingdings" panose="05000000000000000000" pitchFamily="2" charset="2"/>
              <a:buChar char="Ø"/>
            </a:pPr>
            <a:r>
              <a:rPr lang="it-IT" sz="2000" dirty="0"/>
              <a:t>la tendenza del solvente a passare da una soluzione ad un’altra attraverso una membrana semipermeabile. Questo fenomeno viene indicato con il termine </a:t>
            </a:r>
            <a:r>
              <a:rPr lang="it-IT" sz="2000" b="1" dirty="0"/>
              <a:t>osmosi</a:t>
            </a:r>
            <a:r>
              <a:rPr lang="it-IT" sz="2000" dirty="0"/>
              <a:t>.</a:t>
            </a:r>
          </a:p>
        </p:txBody>
      </p:sp>
    </p:spTree>
    <p:extLst>
      <p:ext uri="{BB962C8B-B14F-4D97-AF65-F5344CB8AC3E}">
        <p14:creationId xmlns:p14="http://schemas.microsoft.com/office/powerpoint/2010/main" val="4231513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s-007"/>
          <p:cNvPicPr>
            <a:picLocks noGrp="1" noChangeAspect="1"/>
          </p:cNvPicPr>
          <p:nvPr isPhoto="1"/>
        </p:nvPicPr>
        <p:blipFill rotWithShape="1">
          <a:blip r:embed="rId2" cstate="print">
            <a:lum/>
            <a:extLst>
              <a:ext uri="{28A0092B-C50C-407E-A947-70E740481C1C}">
                <a14:useLocalDpi xmlns:a14="http://schemas.microsoft.com/office/drawing/2010/main" val="0"/>
              </a:ext>
            </a:extLst>
          </a:blip>
          <a:srcRect l="35038" b="29361"/>
          <a:stretch/>
        </p:blipFill>
        <p:spPr>
          <a:xfrm>
            <a:off x="323528" y="908720"/>
            <a:ext cx="5330680" cy="3319919"/>
          </a:xfrm>
          <a:prstGeom prst="rect">
            <a:avLst/>
          </a:prstGeom>
          <a:noFill/>
          <a:ln>
            <a:noFill/>
          </a:ln>
        </p:spPr>
      </p:pic>
      <p:sp>
        <p:nvSpPr>
          <p:cNvPr id="4" name="CasellaDiTesto 3">
            <a:extLst>
              <a:ext uri="{FF2B5EF4-FFF2-40B4-BE49-F238E27FC236}">
                <a16:creationId xmlns:a16="http://schemas.microsoft.com/office/drawing/2014/main" id="{A1A6D419-767E-0053-8938-CF22381ADCB4}"/>
              </a:ext>
            </a:extLst>
          </p:cNvPr>
          <p:cNvSpPr txBox="1"/>
          <p:nvPr/>
        </p:nvSpPr>
        <p:spPr>
          <a:xfrm>
            <a:off x="683568" y="131245"/>
            <a:ext cx="7128792" cy="830997"/>
          </a:xfrm>
          <a:prstGeom prst="rect">
            <a:avLst/>
          </a:prstGeom>
          <a:noFill/>
        </p:spPr>
        <p:txBody>
          <a:bodyPr wrap="square">
            <a:spAutoFit/>
          </a:bodyPr>
          <a:lstStyle/>
          <a:p>
            <a:pPr algn="ctr"/>
            <a:r>
              <a:rPr lang="it-IT" sz="2400" b="1" dirty="0">
                <a:solidFill>
                  <a:srgbClr val="FF0000"/>
                </a:solidFill>
              </a:rPr>
              <a:t>ABBASSAMENTO DELLA TENSIONE DI VAPORE DEL SOLVENTE</a:t>
            </a:r>
          </a:p>
        </p:txBody>
      </p:sp>
      <p:sp>
        <p:nvSpPr>
          <p:cNvPr id="6" name="CasellaDiTesto 5">
            <a:extLst>
              <a:ext uri="{FF2B5EF4-FFF2-40B4-BE49-F238E27FC236}">
                <a16:creationId xmlns:a16="http://schemas.microsoft.com/office/drawing/2014/main" id="{861921D4-2125-8879-6D95-D3099D6CFBFB}"/>
              </a:ext>
            </a:extLst>
          </p:cNvPr>
          <p:cNvSpPr txBox="1"/>
          <p:nvPr/>
        </p:nvSpPr>
        <p:spPr>
          <a:xfrm>
            <a:off x="5689908" y="992429"/>
            <a:ext cx="3166264" cy="2585323"/>
          </a:xfrm>
          <a:prstGeom prst="rect">
            <a:avLst/>
          </a:prstGeom>
          <a:noFill/>
        </p:spPr>
        <p:txBody>
          <a:bodyPr wrap="square">
            <a:spAutoFit/>
          </a:bodyPr>
          <a:lstStyle/>
          <a:p>
            <a:r>
              <a:rPr lang="it-IT" i="1" dirty="0"/>
              <a:t>Si considerino due recipienti contenenti acqua, uno aperto, l’altro chiuso. L’acqua nel contenitore aperto continua ad evaporare fino a quando nel recipiente non rimarrà più acqua. La situazione si presenta diversa nel recipiente chiuso.</a:t>
            </a:r>
          </a:p>
        </p:txBody>
      </p:sp>
      <p:sp>
        <p:nvSpPr>
          <p:cNvPr id="8" name="CasellaDiTesto 7">
            <a:extLst>
              <a:ext uri="{FF2B5EF4-FFF2-40B4-BE49-F238E27FC236}">
                <a16:creationId xmlns:a16="http://schemas.microsoft.com/office/drawing/2014/main" id="{8561E1C9-1765-402C-E903-786BE1E203EE}"/>
              </a:ext>
            </a:extLst>
          </p:cNvPr>
          <p:cNvSpPr txBox="1"/>
          <p:nvPr/>
        </p:nvSpPr>
        <p:spPr>
          <a:xfrm>
            <a:off x="491580" y="4228639"/>
            <a:ext cx="8472908" cy="2308324"/>
          </a:xfrm>
          <a:prstGeom prst="rect">
            <a:avLst/>
          </a:prstGeom>
          <a:noFill/>
        </p:spPr>
        <p:txBody>
          <a:bodyPr wrap="square">
            <a:spAutoFit/>
          </a:bodyPr>
          <a:lstStyle/>
          <a:p>
            <a:pPr marL="285750" indent="-285750">
              <a:buFont typeface="Wingdings" panose="05000000000000000000" pitchFamily="2" charset="2"/>
              <a:buChar char="Ø"/>
            </a:pPr>
            <a:r>
              <a:rPr lang="it-IT" dirty="0"/>
              <a:t>Man mano che le molecole di acqua evaporano, alcune molecole ritorneranno allo stato liquido fino a quando non si raggiunge un equilibrio tra la velocità di evaporazione e la velocità con cui le molecole di acqua lasceranno lo stato vapore per ritornare allo stato liquido. La pressione esercitata dalle molecole di vapore in condizione di equilibrio è definita </a:t>
            </a:r>
            <a:r>
              <a:rPr lang="it-IT" b="1" dirty="0"/>
              <a:t>tensione di vapore del liquido</a:t>
            </a:r>
            <a:r>
              <a:rPr lang="it-IT" dirty="0"/>
              <a:t>.</a:t>
            </a:r>
          </a:p>
          <a:p>
            <a:r>
              <a:rPr lang="it-IT" i="1" dirty="0">
                <a:solidFill>
                  <a:srgbClr val="FF0000"/>
                </a:solidFill>
              </a:rPr>
              <a:t>In una soluzione, la tensione di vapore del solvente diminuisce all’aumentare della quantità di soluto non volatile disciolto in esso.</a:t>
            </a:r>
          </a:p>
        </p:txBody>
      </p:sp>
    </p:spTree>
    <p:extLst>
      <p:ext uri="{BB962C8B-B14F-4D97-AF65-F5344CB8AC3E}">
        <p14:creationId xmlns:p14="http://schemas.microsoft.com/office/powerpoint/2010/main" val="41925907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AD95BE3-33FD-1BEC-59E4-56F03E337739}"/>
              </a:ext>
            </a:extLst>
          </p:cNvPr>
          <p:cNvPicPr>
            <a:picLocks noChangeAspect="1"/>
          </p:cNvPicPr>
          <p:nvPr/>
        </p:nvPicPr>
        <p:blipFill>
          <a:blip r:embed="rId2"/>
          <a:stretch>
            <a:fillRect/>
          </a:stretch>
        </p:blipFill>
        <p:spPr>
          <a:xfrm>
            <a:off x="109341" y="1124744"/>
            <a:ext cx="8925318" cy="3700593"/>
          </a:xfrm>
          <a:prstGeom prst="rect">
            <a:avLst/>
          </a:prstGeom>
        </p:spPr>
      </p:pic>
    </p:spTree>
    <p:extLst>
      <p:ext uri="{BB962C8B-B14F-4D97-AF65-F5344CB8AC3E}">
        <p14:creationId xmlns:p14="http://schemas.microsoft.com/office/powerpoint/2010/main" val="2494001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DDA5260-127F-5E56-81C9-3D9825E716FE}"/>
              </a:ext>
            </a:extLst>
          </p:cNvPr>
          <p:cNvSpPr txBox="1"/>
          <p:nvPr/>
        </p:nvSpPr>
        <p:spPr>
          <a:xfrm>
            <a:off x="395536" y="404664"/>
            <a:ext cx="7632848" cy="830997"/>
          </a:xfrm>
          <a:prstGeom prst="rect">
            <a:avLst/>
          </a:prstGeom>
          <a:noFill/>
        </p:spPr>
        <p:txBody>
          <a:bodyPr wrap="square">
            <a:spAutoFit/>
          </a:bodyPr>
          <a:lstStyle/>
          <a:p>
            <a:pPr algn="ctr"/>
            <a:r>
              <a:rPr lang="it-IT" sz="2400" b="1" dirty="0">
                <a:solidFill>
                  <a:srgbClr val="FF0000"/>
                </a:solidFill>
              </a:rPr>
              <a:t>EFFETTO DEL SOLUTO SUI PUNTI DI EBOLLIZIONE E DI CONGELAMENTO</a:t>
            </a:r>
          </a:p>
        </p:txBody>
      </p:sp>
      <p:sp>
        <p:nvSpPr>
          <p:cNvPr id="5" name="CasellaDiTesto 4">
            <a:extLst>
              <a:ext uri="{FF2B5EF4-FFF2-40B4-BE49-F238E27FC236}">
                <a16:creationId xmlns:a16="http://schemas.microsoft.com/office/drawing/2014/main" id="{3FD46AAD-A13D-2F5E-B3AF-50CB3EEA30F4}"/>
              </a:ext>
            </a:extLst>
          </p:cNvPr>
          <p:cNvSpPr txBox="1"/>
          <p:nvPr/>
        </p:nvSpPr>
        <p:spPr>
          <a:xfrm>
            <a:off x="611560" y="1556792"/>
            <a:ext cx="7848872" cy="4247317"/>
          </a:xfrm>
          <a:prstGeom prst="rect">
            <a:avLst/>
          </a:prstGeom>
          <a:noFill/>
        </p:spPr>
        <p:txBody>
          <a:bodyPr wrap="square">
            <a:spAutoFit/>
          </a:bodyPr>
          <a:lstStyle/>
          <a:p>
            <a:pPr marL="285750" indent="-285750">
              <a:buFont typeface="Wingdings" panose="05000000000000000000" pitchFamily="2" charset="2"/>
              <a:buChar char="Ø"/>
            </a:pPr>
            <a:r>
              <a:rPr lang="it-IT" i="1" u="sng" dirty="0"/>
              <a:t>Il punto di ebollizione di un liquido è definito come la temperatura alla quale la tensione di vapore del liquido eguaglia la pressione atmosferica</a:t>
            </a:r>
            <a:r>
              <a:rPr lang="it-IT" dirty="0"/>
              <a:t>. Per l’acqua, la temperatura alla quale la tensione di vapore è 1 atm (760 mm Hg) è 100 °C.</a:t>
            </a:r>
          </a:p>
          <a:p>
            <a:endParaRPr lang="it-IT" dirty="0"/>
          </a:p>
          <a:p>
            <a:pPr marL="285750" indent="-285750">
              <a:buFont typeface="Wingdings" panose="05000000000000000000" pitchFamily="2" charset="2"/>
              <a:buChar char="Ø"/>
            </a:pPr>
            <a:r>
              <a:rPr lang="it-IT" b="1" i="1" dirty="0"/>
              <a:t>Alla pressione di 1 atm, l’acqua bolle a 100 °C.</a:t>
            </a:r>
            <a:r>
              <a:rPr lang="it-IT" dirty="0"/>
              <a:t> Se la pressione atmosferica è inferiore ad 1 atm, l’acqua bolle ad una temperatura più bassa di 100 °C; se invece la pressione atmosferica è maggiore di 1 atm, l’acqua bolle ad una temperatura più alta di 100 °C.</a:t>
            </a:r>
          </a:p>
          <a:p>
            <a:endParaRPr lang="it-IT" dirty="0"/>
          </a:p>
          <a:p>
            <a:pPr marL="285750" indent="-285750">
              <a:buFont typeface="Wingdings" panose="05000000000000000000" pitchFamily="2" charset="2"/>
              <a:buChar char="Ø"/>
            </a:pPr>
            <a:r>
              <a:rPr lang="it-IT" b="1" i="1" dirty="0"/>
              <a:t>Quando si scioglie un soluto poco volatile in un solvente, il punto di ebollizione della soluzione così ottenuta sarà sempre maggiore di quello del solvente puro.</a:t>
            </a:r>
            <a:r>
              <a:rPr lang="it-IT" dirty="0"/>
              <a:t> L’acqua pura bolle a 100 °C a 1 atm di pressione. </a:t>
            </a:r>
            <a:r>
              <a:rPr lang="it-IT" i="1" dirty="0"/>
              <a:t>Una soluzione acquosa di sale o di zucchero bollirà ad una temperatura superiore a 100 °C.</a:t>
            </a:r>
          </a:p>
        </p:txBody>
      </p:sp>
    </p:spTree>
    <p:extLst>
      <p:ext uri="{BB962C8B-B14F-4D97-AF65-F5344CB8AC3E}">
        <p14:creationId xmlns:p14="http://schemas.microsoft.com/office/powerpoint/2010/main" val="76450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s-00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446088"/>
            <a:ext cx="9144000" cy="5964237"/>
          </a:xfrm>
          <a:prstGeom prst="rect">
            <a:avLst/>
          </a:prstGeom>
          <a:noFill/>
          <a:ln>
            <a:noFill/>
          </a:ln>
        </p:spPr>
      </p:pic>
    </p:spTree>
    <p:extLst>
      <p:ext uri="{BB962C8B-B14F-4D97-AF65-F5344CB8AC3E}">
        <p14:creationId xmlns:p14="http://schemas.microsoft.com/office/powerpoint/2010/main" val="828897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CB39BE40-6228-15C7-2708-A6E3397DBDAD}"/>
              </a:ext>
            </a:extLst>
          </p:cNvPr>
          <p:cNvSpPr txBox="1"/>
          <p:nvPr/>
        </p:nvSpPr>
        <p:spPr>
          <a:xfrm>
            <a:off x="755576" y="836712"/>
            <a:ext cx="7704856" cy="3970318"/>
          </a:xfrm>
          <a:prstGeom prst="rect">
            <a:avLst/>
          </a:prstGeom>
          <a:noFill/>
        </p:spPr>
        <p:txBody>
          <a:bodyPr wrap="square">
            <a:spAutoFit/>
          </a:bodyPr>
          <a:lstStyle/>
          <a:p>
            <a:pPr marL="285750" indent="-285750">
              <a:buFont typeface="Wingdings" panose="05000000000000000000" pitchFamily="2" charset="2"/>
              <a:buChar char="Ø"/>
            </a:pPr>
            <a:r>
              <a:rPr lang="it-IT" dirty="0"/>
              <a:t>Analogamente, </a:t>
            </a:r>
            <a:r>
              <a:rPr lang="it-IT" b="1" dirty="0"/>
              <a:t>quando un soluto poco volatile viene sciolto in un solvente, la temperatura di congelamento della soluzione risultante sarà sempre minore di quella del solvente puro</a:t>
            </a:r>
            <a:r>
              <a:rPr lang="it-IT" dirty="0"/>
              <a:t>. Il punto di congelamento dell’acqua pura è 0 °C; </a:t>
            </a:r>
            <a:r>
              <a:rPr lang="it-IT" i="1" dirty="0"/>
              <a:t>il punto di congelamento di una soluzione acquosa di zucchero o di sale sarà sempre inferiore a 0 °C.</a:t>
            </a:r>
          </a:p>
          <a:p>
            <a:endParaRPr lang="it-IT" dirty="0"/>
          </a:p>
          <a:p>
            <a:r>
              <a:rPr lang="it-IT" i="1" u="sng" dirty="0"/>
              <a:t>Esempio</a:t>
            </a:r>
            <a:r>
              <a:rPr lang="it-IT" i="1" dirty="0"/>
              <a:t>: Queste proprietà vengono sfruttate, ad esempio, nel sistema di raffreddamento dei motori delle automobili. Il liquido antigelo viene aggiunto nel radiatore delle auto per abbassare il punto di congelamento del liquido di raffreddamento, che non congelerà se la temperatura esterna scende al di sotto di 0 °C</a:t>
            </a:r>
            <a:r>
              <a:rPr lang="it-IT" dirty="0"/>
              <a:t>. </a:t>
            </a:r>
            <a:r>
              <a:rPr lang="it-IT" i="1" dirty="0"/>
              <a:t>Inoltre, anche la temperatura di ebollizione di tale liquido aumenterà, prevenendo così il fenomeno dell’ebollizione.</a:t>
            </a:r>
          </a:p>
        </p:txBody>
      </p:sp>
    </p:spTree>
    <p:extLst>
      <p:ext uri="{BB962C8B-B14F-4D97-AF65-F5344CB8AC3E}">
        <p14:creationId xmlns:p14="http://schemas.microsoft.com/office/powerpoint/2010/main" val="39915927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7334051-66EB-5777-8B8C-C66CC2E50933}"/>
              </a:ext>
            </a:extLst>
          </p:cNvPr>
          <p:cNvSpPr txBox="1"/>
          <p:nvPr/>
        </p:nvSpPr>
        <p:spPr>
          <a:xfrm>
            <a:off x="3840473" y="1021373"/>
            <a:ext cx="4896544" cy="3693319"/>
          </a:xfrm>
          <a:prstGeom prst="rect">
            <a:avLst/>
          </a:prstGeom>
          <a:noFill/>
        </p:spPr>
        <p:txBody>
          <a:bodyPr wrap="square">
            <a:spAutoFit/>
          </a:bodyPr>
          <a:lstStyle/>
          <a:p>
            <a:pPr marL="285750" indent="-285750">
              <a:buFont typeface="Wingdings" panose="05000000000000000000" pitchFamily="2" charset="2"/>
              <a:buChar char="Ø"/>
            </a:pPr>
            <a:r>
              <a:rPr lang="it-IT" dirty="0"/>
              <a:t> il passaggio di stato diretto da ghiaccio a vapore (</a:t>
            </a:r>
            <a:r>
              <a:rPr lang="it-IT" b="1" dirty="0"/>
              <a:t>sublimazione</a:t>
            </a:r>
            <a:r>
              <a:rPr lang="it-IT" dirty="0"/>
              <a:t>) si ottiene solo se ci troviamo al di sotto del punto triplo (zona S nel grafico).</a:t>
            </a:r>
          </a:p>
          <a:p>
            <a:pPr marL="285750" indent="-285750">
              <a:buFont typeface="Wingdings" panose="05000000000000000000" pitchFamily="2" charset="2"/>
              <a:buChar char="Ø"/>
            </a:pPr>
            <a:r>
              <a:rPr lang="it-IT" b="1" dirty="0"/>
              <a:t>Il punto triplo corrisponde all’unico momento in cui coesistono all’equilibrio tutti e tre gli stati fisici dell’acqua (solido, liquido e vapore). </a:t>
            </a:r>
            <a:r>
              <a:rPr lang="it-IT" dirty="0"/>
              <a:t>Questo avviene quando la pressione è pari a 4,58 mmHg (609,28 Pa) e la temperatura corrisponde a 0,01 °C. Al di sotto di questo punto l’acqua liquida non esiste.</a:t>
            </a:r>
          </a:p>
        </p:txBody>
      </p:sp>
      <p:sp>
        <p:nvSpPr>
          <p:cNvPr id="2" name="CasellaDiTesto 1">
            <a:extLst>
              <a:ext uri="{FF2B5EF4-FFF2-40B4-BE49-F238E27FC236}">
                <a16:creationId xmlns:a16="http://schemas.microsoft.com/office/drawing/2014/main" id="{B4BCEB28-214A-36F0-6C80-90516A695713}"/>
              </a:ext>
            </a:extLst>
          </p:cNvPr>
          <p:cNvSpPr txBox="1"/>
          <p:nvPr/>
        </p:nvSpPr>
        <p:spPr>
          <a:xfrm>
            <a:off x="1443665" y="116632"/>
            <a:ext cx="6033703" cy="461665"/>
          </a:xfrm>
          <a:prstGeom prst="rect">
            <a:avLst/>
          </a:prstGeom>
          <a:noFill/>
        </p:spPr>
        <p:txBody>
          <a:bodyPr wrap="none" rtlCol="0">
            <a:spAutoFit/>
          </a:bodyPr>
          <a:lstStyle/>
          <a:p>
            <a:r>
              <a:rPr lang="it-IT" sz="2400" b="1" dirty="0">
                <a:solidFill>
                  <a:srgbClr val="FF0000"/>
                </a:solidFill>
              </a:rPr>
              <a:t>DIAGRAMMA DI STATO DELL’ACQUA</a:t>
            </a:r>
          </a:p>
        </p:txBody>
      </p:sp>
      <p:pic>
        <p:nvPicPr>
          <p:cNvPr id="6" name="Immagine 5">
            <a:extLst>
              <a:ext uri="{FF2B5EF4-FFF2-40B4-BE49-F238E27FC236}">
                <a16:creationId xmlns:a16="http://schemas.microsoft.com/office/drawing/2014/main" id="{0FF06434-E936-D916-628F-841006152683}"/>
              </a:ext>
            </a:extLst>
          </p:cNvPr>
          <p:cNvPicPr>
            <a:picLocks noChangeAspect="1"/>
          </p:cNvPicPr>
          <p:nvPr/>
        </p:nvPicPr>
        <p:blipFill>
          <a:blip r:embed="rId2"/>
          <a:stretch>
            <a:fillRect/>
          </a:stretch>
        </p:blipFill>
        <p:spPr>
          <a:xfrm>
            <a:off x="539552" y="1412776"/>
            <a:ext cx="3300921" cy="2804542"/>
          </a:xfrm>
          <a:prstGeom prst="rect">
            <a:avLst/>
          </a:prstGeom>
        </p:spPr>
      </p:pic>
      <p:sp>
        <p:nvSpPr>
          <p:cNvPr id="8" name="CasellaDiTesto 7">
            <a:extLst>
              <a:ext uri="{FF2B5EF4-FFF2-40B4-BE49-F238E27FC236}">
                <a16:creationId xmlns:a16="http://schemas.microsoft.com/office/drawing/2014/main" id="{C758F59E-1F7B-54ED-CC49-8A1B81A4E4AA}"/>
              </a:ext>
            </a:extLst>
          </p:cNvPr>
          <p:cNvSpPr txBox="1"/>
          <p:nvPr/>
        </p:nvSpPr>
        <p:spPr>
          <a:xfrm>
            <a:off x="419585" y="4660394"/>
            <a:ext cx="8317432" cy="1569660"/>
          </a:xfrm>
          <a:prstGeom prst="rect">
            <a:avLst/>
          </a:prstGeom>
          <a:noFill/>
        </p:spPr>
        <p:txBody>
          <a:bodyPr wrap="square">
            <a:spAutoFit/>
          </a:bodyPr>
          <a:lstStyle/>
          <a:p>
            <a:r>
              <a:rPr lang="it-IT" sz="1600" i="1" dirty="0"/>
              <a:t>Se consideriamo di partire da condizioni di temperatura e pressione comprese nella zona S (punto A nel grafico), l’acqua è allo stato solido (ghiaccio). Abbassando la pressione (facendo il vuoto) e mantenendo costante la temperatura, raggiungeremo il punto B che sta sotto la linea di equilibrio tra ghiaccio e vapore (S-V). Così facendo faremo sublimare il ghiaccio in vapore. Le condizioni di pressione e di temperatura rimarranno fissate sui valori corrispondenti al punto B finché tutto il ghiaccio non sublima.</a:t>
            </a:r>
          </a:p>
        </p:txBody>
      </p:sp>
    </p:spTree>
    <p:extLst>
      <p:ext uri="{BB962C8B-B14F-4D97-AF65-F5344CB8AC3E}">
        <p14:creationId xmlns:p14="http://schemas.microsoft.com/office/powerpoint/2010/main" val="29630648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54D307B-ED93-1333-CB49-EB331B671640}"/>
              </a:ext>
            </a:extLst>
          </p:cNvPr>
          <p:cNvPicPr>
            <a:picLocks noChangeAspect="1"/>
          </p:cNvPicPr>
          <p:nvPr/>
        </p:nvPicPr>
        <p:blipFill>
          <a:blip r:embed="rId2"/>
          <a:stretch>
            <a:fillRect/>
          </a:stretch>
        </p:blipFill>
        <p:spPr>
          <a:xfrm>
            <a:off x="539552" y="836712"/>
            <a:ext cx="3852294" cy="3240360"/>
          </a:xfrm>
          <a:prstGeom prst="rect">
            <a:avLst/>
          </a:prstGeom>
        </p:spPr>
      </p:pic>
      <p:sp>
        <p:nvSpPr>
          <p:cNvPr id="5" name="CasellaDiTesto 4">
            <a:extLst>
              <a:ext uri="{FF2B5EF4-FFF2-40B4-BE49-F238E27FC236}">
                <a16:creationId xmlns:a16="http://schemas.microsoft.com/office/drawing/2014/main" id="{2A4AEE13-4BA6-2006-A053-680B281C9CD2}"/>
              </a:ext>
            </a:extLst>
          </p:cNvPr>
          <p:cNvSpPr txBox="1"/>
          <p:nvPr/>
        </p:nvSpPr>
        <p:spPr>
          <a:xfrm>
            <a:off x="4139952" y="1412776"/>
            <a:ext cx="4572000" cy="1477328"/>
          </a:xfrm>
          <a:prstGeom prst="rect">
            <a:avLst/>
          </a:prstGeom>
          <a:noFill/>
        </p:spPr>
        <p:txBody>
          <a:bodyPr wrap="square">
            <a:spAutoFit/>
          </a:bodyPr>
          <a:lstStyle/>
          <a:p>
            <a:r>
              <a:rPr lang="it-IT" dirty="0"/>
              <a:t>Alcuni pesci dei mari del nord e</a:t>
            </a:r>
          </a:p>
          <a:p>
            <a:r>
              <a:rPr lang="it-IT" dirty="0"/>
              <a:t>dell’artico, per sopravvivere ai rigidi</a:t>
            </a:r>
          </a:p>
          <a:p>
            <a:r>
              <a:rPr lang="it-IT" dirty="0"/>
              <a:t>inverni, producono grandi quantità</a:t>
            </a:r>
          </a:p>
          <a:p>
            <a:r>
              <a:rPr lang="it-IT" dirty="0"/>
              <a:t>di glicerolo che abbassa il punto di</a:t>
            </a:r>
          </a:p>
          <a:p>
            <a:r>
              <a:rPr lang="it-IT" dirty="0"/>
              <a:t>congelamento del sangue.</a:t>
            </a:r>
          </a:p>
        </p:txBody>
      </p:sp>
      <p:pic>
        <p:nvPicPr>
          <p:cNvPr id="7" name="Immagine 6">
            <a:extLst>
              <a:ext uri="{FF2B5EF4-FFF2-40B4-BE49-F238E27FC236}">
                <a16:creationId xmlns:a16="http://schemas.microsoft.com/office/drawing/2014/main" id="{057B3D81-68B7-7DA4-8F4C-F8565BA3DA3F}"/>
              </a:ext>
            </a:extLst>
          </p:cNvPr>
          <p:cNvPicPr>
            <a:picLocks noChangeAspect="1"/>
          </p:cNvPicPr>
          <p:nvPr/>
        </p:nvPicPr>
        <p:blipFill>
          <a:blip r:embed="rId3"/>
          <a:stretch>
            <a:fillRect/>
          </a:stretch>
        </p:blipFill>
        <p:spPr>
          <a:xfrm>
            <a:off x="4639228" y="3744466"/>
            <a:ext cx="3616941" cy="2520280"/>
          </a:xfrm>
          <a:prstGeom prst="rect">
            <a:avLst/>
          </a:prstGeom>
        </p:spPr>
      </p:pic>
      <p:sp>
        <p:nvSpPr>
          <p:cNvPr id="9" name="CasellaDiTesto 8">
            <a:extLst>
              <a:ext uri="{FF2B5EF4-FFF2-40B4-BE49-F238E27FC236}">
                <a16:creationId xmlns:a16="http://schemas.microsoft.com/office/drawing/2014/main" id="{47A517AE-9217-1DA4-4127-4868F1752115}"/>
              </a:ext>
            </a:extLst>
          </p:cNvPr>
          <p:cNvSpPr txBox="1"/>
          <p:nvPr/>
        </p:nvSpPr>
        <p:spPr>
          <a:xfrm>
            <a:off x="323528" y="4411498"/>
            <a:ext cx="4572000" cy="923330"/>
          </a:xfrm>
          <a:prstGeom prst="rect">
            <a:avLst/>
          </a:prstGeom>
          <a:noFill/>
        </p:spPr>
        <p:txBody>
          <a:bodyPr wrap="square">
            <a:spAutoFit/>
          </a:bodyPr>
          <a:lstStyle/>
          <a:p>
            <a:r>
              <a:rPr lang="it-IT" dirty="0"/>
              <a:t>L’acqua sparsa sui frutti gela ma</a:t>
            </a:r>
          </a:p>
          <a:p>
            <a:r>
              <a:rPr lang="it-IT" dirty="0"/>
              <a:t>il succo interno ha un punto di</a:t>
            </a:r>
          </a:p>
          <a:p>
            <a:r>
              <a:rPr lang="it-IT" dirty="0"/>
              <a:t>congelamento inferiore a 0 C.</a:t>
            </a:r>
          </a:p>
        </p:txBody>
      </p:sp>
      <p:sp>
        <p:nvSpPr>
          <p:cNvPr id="10" name="CasellaDiTesto 9">
            <a:extLst>
              <a:ext uri="{FF2B5EF4-FFF2-40B4-BE49-F238E27FC236}">
                <a16:creationId xmlns:a16="http://schemas.microsoft.com/office/drawing/2014/main" id="{AB790AA5-3018-5A0E-B7DC-839DAE22018F}"/>
              </a:ext>
            </a:extLst>
          </p:cNvPr>
          <p:cNvSpPr txBox="1"/>
          <p:nvPr/>
        </p:nvSpPr>
        <p:spPr>
          <a:xfrm>
            <a:off x="395536" y="318530"/>
            <a:ext cx="4289059" cy="461665"/>
          </a:xfrm>
          <a:prstGeom prst="rect">
            <a:avLst/>
          </a:prstGeom>
          <a:noFill/>
        </p:spPr>
        <p:txBody>
          <a:bodyPr wrap="none" rtlCol="0">
            <a:spAutoFit/>
          </a:bodyPr>
          <a:lstStyle/>
          <a:p>
            <a:r>
              <a:rPr lang="it-IT" sz="2400" b="1" dirty="0">
                <a:solidFill>
                  <a:srgbClr val="FF0000"/>
                </a:solidFill>
              </a:rPr>
              <a:t>APPLICAZIONI PRATICHE</a:t>
            </a:r>
          </a:p>
        </p:txBody>
      </p:sp>
    </p:spTree>
    <p:extLst>
      <p:ext uri="{BB962C8B-B14F-4D97-AF65-F5344CB8AC3E}">
        <p14:creationId xmlns:p14="http://schemas.microsoft.com/office/powerpoint/2010/main" val="9023178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F726C19-62EF-41BB-72D4-9FBE0E5A7030}"/>
              </a:ext>
            </a:extLst>
          </p:cNvPr>
          <p:cNvSpPr txBox="1"/>
          <p:nvPr/>
        </p:nvSpPr>
        <p:spPr>
          <a:xfrm>
            <a:off x="804460" y="260648"/>
            <a:ext cx="6192688" cy="461665"/>
          </a:xfrm>
          <a:prstGeom prst="rect">
            <a:avLst/>
          </a:prstGeom>
          <a:noFill/>
        </p:spPr>
        <p:txBody>
          <a:bodyPr wrap="square">
            <a:spAutoFit/>
          </a:bodyPr>
          <a:lstStyle/>
          <a:p>
            <a:r>
              <a:rPr lang="it-IT" sz="2400" b="1" dirty="0">
                <a:solidFill>
                  <a:srgbClr val="FF0000"/>
                </a:solidFill>
              </a:rPr>
              <a:t>OSMOSI E PRESSIONE OSMOTICA</a:t>
            </a:r>
          </a:p>
        </p:txBody>
      </p:sp>
      <p:sp>
        <p:nvSpPr>
          <p:cNvPr id="5" name="CasellaDiTesto 4">
            <a:extLst>
              <a:ext uri="{FF2B5EF4-FFF2-40B4-BE49-F238E27FC236}">
                <a16:creationId xmlns:a16="http://schemas.microsoft.com/office/drawing/2014/main" id="{01BD5320-EFFE-1EAD-B527-3F69FFE24786}"/>
              </a:ext>
            </a:extLst>
          </p:cNvPr>
          <p:cNvSpPr txBox="1"/>
          <p:nvPr/>
        </p:nvSpPr>
        <p:spPr>
          <a:xfrm>
            <a:off x="827584" y="1556792"/>
            <a:ext cx="7848872" cy="2806794"/>
          </a:xfrm>
          <a:prstGeom prst="rect">
            <a:avLst/>
          </a:prstGeom>
          <a:noFill/>
        </p:spPr>
        <p:txBody>
          <a:bodyPr wrap="square">
            <a:spAutoFit/>
          </a:bodyPr>
          <a:lstStyle/>
          <a:p>
            <a:pPr>
              <a:lnSpc>
                <a:spcPct val="150000"/>
              </a:lnSpc>
            </a:pPr>
            <a:r>
              <a:rPr lang="it-IT" sz="2000" b="1" dirty="0"/>
              <a:t>L’osmosi può essere definita come il processo di diffusione dell’acqua (solvente), attraverso una membrana semipermeabile (cioè permeabile solo alle molecole del solvente), da una soluzione più diluita (concentrazione di soluto minore) ad una più concentrata (concentrazione di soluto maggiore).</a:t>
            </a:r>
          </a:p>
        </p:txBody>
      </p:sp>
    </p:spTree>
    <p:extLst>
      <p:ext uri="{BB962C8B-B14F-4D97-AF65-F5344CB8AC3E}">
        <p14:creationId xmlns:p14="http://schemas.microsoft.com/office/powerpoint/2010/main" val="3810512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s-00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436563" y="0"/>
            <a:ext cx="8270875" cy="6858000"/>
          </a:xfrm>
          <a:prstGeom prst="rect">
            <a:avLst/>
          </a:prstGeom>
          <a:noFill/>
          <a:ln>
            <a:noFill/>
          </a:ln>
        </p:spPr>
      </p:pic>
    </p:spTree>
    <p:extLst>
      <p:ext uri="{BB962C8B-B14F-4D97-AF65-F5344CB8AC3E}">
        <p14:creationId xmlns:p14="http://schemas.microsoft.com/office/powerpoint/2010/main" val="10050799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s-009"/>
          <p:cNvPicPr>
            <a:picLocks noGrp="1" noChangeAspect="1"/>
          </p:cNvPicPr>
          <p:nvPr isPhoto="1"/>
        </p:nvPicPr>
        <p:blipFill rotWithShape="1">
          <a:blip r:embed="rId2" cstate="print">
            <a:lum/>
            <a:extLst>
              <a:ext uri="{28A0092B-C50C-407E-A947-70E740481C1C}">
                <a14:useLocalDpi xmlns:a14="http://schemas.microsoft.com/office/drawing/2010/main" val="0"/>
              </a:ext>
            </a:extLst>
          </a:blip>
          <a:srcRect l="28738" b="15726"/>
          <a:stretch/>
        </p:blipFill>
        <p:spPr>
          <a:xfrm>
            <a:off x="251520" y="260648"/>
            <a:ext cx="6019140" cy="4581128"/>
          </a:xfrm>
          <a:prstGeom prst="rect">
            <a:avLst/>
          </a:prstGeom>
          <a:noFill/>
          <a:ln>
            <a:noFill/>
          </a:ln>
        </p:spPr>
      </p:pic>
      <p:sp>
        <p:nvSpPr>
          <p:cNvPr id="4" name="CasellaDiTesto 3">
            <a:extLst>
              <a:ext uri="{FF2B5EF4-FFF2-40B4-BE49-F238E27FC236}">
                <a16:creationId xmlns:a16="http://schemas.microsoft.com/office/drawing/2014/main" id="{FF8B964E-96AD-B275-1394-B520BB2B4FCA}"/>
              </a:ext>
            </a:extLst>
          </p:cNvPr>
          <p:cNvSpPr txBox="1"/>
          <p:nvPr/>
        </p:nvSpPr>
        <p:spPr>
          <a:xfrm>
            <a:off x="4572000" y="116632"/>
            <a:ext cx="4483360" cy="2585323"/>
          </a:xfrm>
          <a:prstGeom prst="rect">
            <a:avLst/>
          </a:prstGeom>
          <a:noFill/>
        </p:spPr>
        <p:txBody>
          <a:bodyPr wrap="square">
            <a:spAutoFit/>
          </a:bodyPr>
          <a:lstStyle/>
          <a:p>
            <a:r>
              <a:rPr lang="it-IT" b="1" dirty="0"/>
              <a:t>L’osmosi può anche essere definita come la diffusione dell’acqua (solvente) secondo il suo gradiente di concentrazione da una zona a maggiore concentrazione di solvente (una soluzione diluita) ad un’altra a minore concentrazione di solvente (una soluzione concentrata).</a:t>
            </a:r>
          </a:p>
          <a:p>
            <a:endParaRPr lang="it-IT" dirty="0"/>
          </a:p>
        </p:txBody>
      </p:sp>
      <p:sp>
        <p:nvSpPr>
          <p:cNvPr id="6" name="CasellaDiTesto 5">
            <a:extLst>
              <a:ext uri="{FF2B5EF4-FFF2-40B4-BE49-F238E27FC236}">
                <a16:creationId xmlns:a16="http://schemas.microsoft.com/office/drawing/2014/main" id="{ACCBD3F8-C0FB-42BC-ADFD-CED41414A7C3}"/>
              </a:ext>
            </a:extLst>
          </p:cNvPr>
          <p:cNvSpPr txBox="1"/>
          <p:nvPr/>
        </p:nvSpPr>
        <p:spPr>
          <a:xfrm>
            <a:off x="532554" y="4689610"/>
            <a:ext cx="8078892" cy="2062103"/>
          </a:xfrm>
          <a:prstGeom prst="rect">
            <a:avLst/>
          </a:prstGeom>
          <a:noFill/>
        </p:spPr>
        <p:txBody>
          <a:bodyPr wrap="square">
            <a:spAutoFit/>
          </a:bodyPr>
          <a:lstStyle/>
          <a:p>
            <a:r>
              <a:rPr lang="it-IT" sz="1600" i="1" dirty="0"/>
              <a:t>Si consideri un recipiente a forma di U nel quale viene posta una membrana semipermeabile. Si assuma che nel lato sinistro sia presente una soluzione di SALE. In quale direzione avverrà l’osmosi? Si avrà una diffusione di acqua dal lato destro al lato sinistro, cioè dalla soluzione più diluita a quella più concentrata, con conseguente aumento del livello di liquido nel lato sinistro. Il liquido che è passato da destra a sinistra eserciterà una certa pressione idrostatica, definita pressione osmotica, equivalente alla forza che bisogna esercitare sulla soluzione più concentrata per eguagliare i livelli di liquido nei due lati del recipiente.</a:t>
            </a:r>
          </a:p>
        </p:txBody>
      </p:sp>
    </p:spTree>
    <p:extLst>
      <p:ext uri="{BB962C8B-B14F-4D97-AF65-F5344CB8AC3E}">
        <p14:creationId xmlns:p14="http://schemas.microsoft.com/office/powerpoint/2010/main" val="7815521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3EB00ED-A9DE-3691-CBF9-7E75588E846B}"/>
              </a:ext>
            </a:extLst>
          </p:cNvPr>
          <p:cNvSpPr txBox="1"/>
          <p:nvPr/>
        </p:nvSpPr>
        <p:spPr>
          <a:xfrm>
            <a:off x="611560" y="406050"/>
            <a:ext cx="8352928" cy="4062651"/>
          </a:xfrm>
          <a:prstGeom prst="rect">
            <a:avLst/>
          </a:prstGeom>
          <a:noFill/>
        </p:spPr>
        <p:txBody>
          <a:bodyPr wrap="square">
            <a:spAutoFit/>
          </a:bodyPr>
          <a:lstStyle/>
          <a:p>
            <a:r>
              <a:rPr lang="it-IT" dirty="0"/>
              <a:t>La </a:t>
            </a:r>
            <a:r>
              <a:rPr lang="it-IT" sz="2400" b="1" dirty="0">
                <a:solidFill>
                  <a:srgbClr val="FF0000"/>
                </a:solidFill>
              </a:rPr>
              <a:t>pressione osmotica </a:t>
            </a:r>
            <a:r>
              <a:rPr lang="it-IT" dirty="0"/>
              <a:t>(indicata con π) di una soluzione ideale (diluita, con concentrazione in generale ≤ 10</a:t>
            </a:r>
            <a:r>
              <a:rPr lang="it-IT" baseline="30000" dirty="0"/>
              <a:t>-3</a:t>
            </a:r>
            <a:r>
              <a:rPr lang="it-IT" dirty="0"/>
              <a:t> M) è data dalla seguente espressione:</a:t>
            </a:r>
          </a:p>
          <a:p>
            <a:endParaRPr lang="it-IT" dirty="0"/>
          </a:p>
          <a:p>
            <a:endParaRPr lang="it-IT" dirty="0"/>
          </a:p>
          <a:p>
            <a:endParaRPr lang="it-IT" dirty="0"/>
          </a:p>
          <a:p>
            <a:r>
              <a:rPr lang="it-IT" sz="1600" i="1" dirty="0"/>
              <a:t>dove n/V indica la concentrazione molare delle particelle (in generale ioni o molecole) presenti in soluzione, R la costante universale dei gas (0,0821 l· atm · K</a:t>
            </a:r>
            <a:r>
              <a:rPr lang="it-IT" sz="1600" i="1" baseline="30000" dirty="0"/>
              <a:t>-1</a:t>
            </a:r>
            <a:r>
              <a:rPr lang="it-IT" sz="1600" i="1" dirty="0"/>
              <a:t> · mol</a:t>
            </a:r>
            <a:r>
              <a:rPr lang="it-IT" sz="1600" i="1" baseline="30000" dirty="0"/>
              <a:t>-1</a:t>
            </a:r>
            <a:r>
              <a:rPr lang="it-IT" sz="1600" i="1" dirty="0"/>
              <a:t>), T la temperatura espressa in kelvin ed i un fattore correttivo che dipende dal modo in cui il soluto si comporta in soluzione</a:t>
            </a:r>
            <a:r>
              <a:rPr lang="it-IT" dirty="0"/>
              <a:t>. </a:t>
            </a:r>
          </a:p>
          <a:p>
            <a:r>
              <a:rPr lang="it-IT" dirty="0"/>
              <a:t>Se il soluto non si dissocia (composti molecolari, come ad esempio il glucosio), i assume il valore 1. Se si dissocia completamente (elettrolita forte), come nel caso di un composto ionico (un sale), il valore di i corrisponderà al numero di moli di ioni che una mole di sale libererà in soluzione.</a:t>
            </a:r>
          </a:p>
        </p:txBody>
      </p:sp>
      <p:pic>
        <p:nvPicPr>
          <p:cNvPr id="4" name="Immagine 3">
            <a:extLst>
              <a:ext uri="{FF2B5EF4-FFF2-40B4-BE49-F238E27FC236}">
                <a16:creationId xmlns:a16="http://schemas.microsoft.com/office/drawing/2014/main" id="{19789B12-873B-539E-36AE-797E2B2B429D}"/>
              </a:ext>
            </a:extLst>
          </p:cNvPr>
          <p:cNvPicPr>
            <a:picLocks noChangeAspect="1"/>
          </p:cNvPicPr>
          <p:nvPr/>
        </p:nvPicPr>
        <p:blipFill>
          <a:blip r:embed="rId2"/>
          <a:stretch>
            <a:fillRect/>
          </a:stretch>
        </p:blipFill>
        <p:spPr>
          <a:xfrm>
            <a:off x="2339752" y="1484784"/>
            <a:ext cx="3184354" cy="288032"/>
          </a:xfrm>
          <a:prstGeom prst="rect">
            <a:avLst/>
          </a:prstGeom>
        </p:spPr>
      </p:pic>
      <p:sp>
        <p:nvSpPr>
          <p:cNvPr id="6" name="CasellaDiTesto 5">
            <a:extLst>
              <a:ext uri="{FF2B5EF4-FFF2-40B4-BE49-F238E27FC236}">
                <a16:creationId xmlns:a16="http://schemas.microsoft.com/office/drawing/2014/main" id="{611FA1CF-5023-3D57-8E71-FEB02CD41C57}"/>
              </a:ext>
            </a:extLst>
          </p:cNvPr>
          <p:cNvSpPr txBox="1"/>
          <p:nvPr/>
        </p:nvSpPr>
        <p:spPr>
          <a:xfrm>
            <a:off x="467544" y="4492136"/>
            <a:ext cx="8496944" cy="1200329"/>
          </a:xfrm>
          <a:prstGeom prst="rect">
            <a:avLst/>
          </a:prstGeom>
          <a:noFill/>
        </p:spPr>
        <p:txBody>
          <a:bodyPr wrap="square">
            <a:spAutoFit/>
          </a:bodyPr>
          <a:lstStyle/>
          <a:p>
            <a:r>
              <a:rPr lang="it-IT" b="1" dirty="0" err="1">
                <a:solidFill>
                  <a:srgbClr val="FF0000"/>
                </a:solidFill>
              </a:rPr>
              <a:t>Osmole</a:t>
            </a:r>
            <a:endParaRPr lang="it-IT" b="1" dirty="0">
              <a:solidFill>
                <a:srgbClr val="FF0000"/>
              </a:solidFill>
            </a:endParaRPr>
          </a:p>
          <a:p>
            <a:r>
              <a:rPr lang="it-IT" dirty="0"/>
              <a:t>Il prodotto n × i viene anche chiamato </a:t>
            </a:r>
            <a:r>
              <a:rPr lang="it-IT" dirty="0" err="1"/>
              <a:t>osmole</a:t>
            </a:r>
            <a:r>
              <a:rPr lang="it-IT" dirty="0"/>
              <a:t> (cioè moli di particelle </a:t>
            </a:r>
            <a:r>
              <a:rPr lang="it-IT" dirty="0" err="1"/>
              <a:t>osmoticamente</a:t>
            </a:r>
            <a:r>
              <a:rPr lang="it-IT" dirty="0"/>
              <a:t> attive) e, corrispondentemente, </a:t>
            </a:r>
            <a:r>
              <a:rPr lang="it-IT" i="1" dirty="0"/>
              <a:t>(n/V) × i </a:t>
            </a:r>
            <a:r>
              <a:rPr lang="it-IT" b="1" dirty="0"/>
              <a:t>osmolarità</a:t>
            </a:r>
            <a:r>
              <a:rPr lang="it-IT" dirty="0"/>
              <a:t>. La pressione osmotica viene perciò anche riportata con la seguente espressione:</a:t>
            </a:r>
          </a:p>
        </p:txBody>
      </p:sp>
      <p:pic>
        <p:nvPicPr>
          <p:cNvPr id="7" name="Immagine 6">
            <a:extLst>
              <a:ext uri="{FF2B5EF4-FFF2-40B4-BE49-F238E27FC236}">
                <a16:creationId xmlns:a16="http://schemas.microsoft.com/office/drawing/2014/main" id="{C644C33C-D955-ABDC-DAA7-82B08934B625}"/>
              </a:ext>
            </a:extLst>
          </p:cNvPr>
          <p:cNvPicPr>
            <a:picLocks noChangeAspect="1"/>
          </p:cNvPicPr>
          <p:nvPr/>
        </p:nvPicPr>
        <p:blipFill>
          <a:blip r:embed="rId3"/>
          <a:stretch>
            <a:fillRect/>
          </a:stretch>
        </p:blipFill>
        <p:spPr>
          <a:xfrm>
            <a:off x="2484272" y="5949280"/>
            <a:ext cx="4463488" cy="286646"/>
          </a:xfrm>
          <a:prstGeom prst="rect">
            <a:avLst/>
          </a:prstGeom>
        </p:spPr>
      </p:pic>
    </p:spTree>
    <p:extLst>
      <p:ext uri="{BB962C8B-B14F-4D97-AF65-F5344CB8AC3E}">
        <p14:creationId xmlns:p14="http://schemas.microsoft.com/office/powerpoint/2010/main" val="31963129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3DC083C3-DE2E-CD71-A834-33CE028FDFF2}"/>
              </a:ext>
            </a:extLst>
          </p:cNvPr>
          <p:cNvSpPr txBox="1"/>
          <p:nvPr/>
        </p:nvSpPr>
        <p:spPr>
          <a:xfrm>
            <a:off x="575556" y="620688"/>
            <a:ext cx="7992888" cy="2929905"/>
          </a:xfrm>
          <a:prstGeom prst="rect">
            <a:avLst/>
          </a:prstGeom>
          <a:noFill/>
        </p:spPr>
        <p:txBody>
          <a:bodyPr wrap="square">
            <a:spAutoFit/>
          </a:bodyPr>
          <a:lstStyle/>
          <a:p>
            <a:r>
              <a:rPr lang="it-IT" sz="2000" b="1" dirty="0">
                <a:solidFill>
                  <a:srgbClr val="FF0000"/>
                </a:solidFill>
              </a:rPr>
              <a:t>OSMOLARITÀ</a:t>
            </a:r>
          </a:p>
          <a:p>
            <a:endParaRPr lang="it-IT" dirty="0"/>
          </a:p>
          <a:p>
            <a:pPr>
              <a:lnSpc>
                <a:spcPct val="150000"/>
              </a:lnSpc>
            </a:pPr>
            <a:r>
              <a:rPr lang="it-IT" sz="2000" dirty="0"/>
              <a:t>I liquidi dell’organismo umano, ad esempio, hanno una concentrazione di circa 300 </a:t>
            </a:r>
            <a:r>
              <a:rPr lang="it-IT" sz="2000" dirty="0" err="1"/>
              <a:t>milliosmolare</a:t>
            </a:r>
            <a:r>
              <a:rPr lang="it-IT" sz="2000" dirty="0"/>
              <a:t> (cioè 0,3 </a:t>
            </a:r>
            <a:r>
              <a:rPr lang="it-IT" sz="2000" dirty="0" err="1"/>
              <a:t>osmolare</a:t>
            </a:r>
            <a:r>
              <a:rPr lang="it-IT" sz="2000" dirty="0"/>
              <a:t>). L’osmolarità di una soluzione può essere calcolata semplicemente dalla sua molarità moltiplicandola per il numero di particelle che il soluto genera in soluzione.</a:t>
            </a:r>
          </a:p>
        </p:txBody>
      </p:sp>
    </p:spTree>
    <p:extLst>
      <p:ext uri="{BB962C8B-B14F-4D97-AF65-F5344CB8AC3E}">
        <p14:creationId xmlns:p14="http://schemas.microsoft.com/office/powerpoint/2010/main" val="33754493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556BD02-71C2-8DFD-0557-50D1D7F4DDCC}"/>
              </a:ext>
            </a:extLst>
          </p:cNvPr>
          <p:cNvSpPr txBox="1"/>
          <p:nvPr/>
        </p:nvSpPr>
        <p:spPr>
          <a:xfrm>
            <a:off x="323528" y="332656"/>
            <a:ext cx="4572000" cy="461665"/>
          </a:xfrm>
          <a:prstGeom prst="rect">
            <a:avLst/>
          </a:prstGeom>
          <a:noFill/>
        </p:spPr>
        <p:txBody>
          <a:bodyPr wrap="square">
            <a:spAutoFit/>
          </a:bodyPr>
          <a:lstStyle/>
          <a:p>
            <a:r>
              <a:rPr lang="it-IT" sz="2400" b="1" dirty="0">
                <a:solidFill>
                  <a:srgbClr val="FF0000"/>
                </a:solidFill>
              </a:rPr>
              <a:t>TIPI DI SOLUZIONI</a:t>
            </a:r>
          </a:p>
        </p:txBody>
      </p:sp>
      <p:sp>
        <p:nvSpPr>
          <p:cNvPr id="5" name="CasellaDiTesto 4">
            <a:extLst>
              <a:ext uri="{FF2B5EF4-FFF2-40B4-BE49-F238E27FC236}">
                <a16:creationId xmlns:a16="http://schemas.microsoft.com/office/drawing/2014/main" id="{EA29AE52-C7AC-8342-8388-57B15BD2FDB3}"/>
              </a:ext>
            </a:extLst>
          </p:cNvPr>
          <p:cNvSpPr txBox="1"/>
          <p:nvPr/>
        </p:nvSpPr>
        <p:spPr>
          <a:xfrm>
            <a:off x="323122" y="980728"/>
            <a:ext cx="8158062" cy="2031325"/>
          </a:xfrm>
          <a:prstGeom prst="rect">
            <a:avLst/>
          </a:prstGeom>
          <a:noFill/>
        </p:spPr>
        <p:txBody>
          <a:bodyPr wrap="square">
            <a:spAutoFit/>
          </a:bodyPr>
          <a:lstStyle/>
          <a:p>
            <a:r>
              <a:rPr lang="it-IT" b="1" dirty="0">
                <a:solidFill>
                  <a:srgbClr val="FF0000"/>
                </a:solidFill>
              </a:rPr>
              <a:t>Soluzioni diluite e concentrate</a:t>
            </a:r>
          </a:p>
          <a:p>
            <a:r>
              <a:rPr lang="it-IT" dirty="0"/>
              <a:t>Quando pochi cristalli di zucchero vengono sciolti in un bicchiere pieno d’acqua, si ottiene una soluzione di zucchero diluita. Se si scioglie altro zucchero in questa soluzione, essa diventa più concentrata della precedente. Quando una soluzione viene definita diluita? E quando concentrata? Non esiste una separazione netta di questi due termini, che non hanno un significato quantitativo.</a:t>
            </a:r>
          </a:p>
        </p:txBody>
      </p:sp>
      <p:pic>
        <p:nvPicPr>
          <p:cNvPr id="7" name="Immagine 6">
            <a:extLst>
              <a:ext uri="{FF2B5EF4-FFF2-40B4-BE49-F238E27FC236}">
                <a16:creationId xmlns:a16="http://schemas.microsoft.com/office/drawing/2014/main" id="{2E63C792-55BD-12B8-9796-CD0CCC809DFC}"/>
              </a:ext>
            </a:extLst>
          </p:cNvPr>
          <p:cNvPicPr>
            <a:picLocks noChangeAspect="1"/>
          </p:cNvPicPr>
          <p:nvPr/>
        </p:nvPicPr>
        <p:blipFill>
          <a:blip r:embed="rId2"/>
          <a:stretch>
            <a:fillRect/>
          </a:stretch>
        </p:blipFill>
        <p:spPr>
          <a:xfrm>
            <a:off x="467544" y="3429000"/>
            <a:ext cx="8013640" cy="2600054"/>
          </a:xfrm>
          <a:prstGeom prst="rect">
            <a:avLst/>
          </a:prstGeom>
        </p:spPr>
      </p:pic>
    </p:spTree>
    <p:extLst>
      <p:ext uri="{BB962C8B-B14F-4D97-AF65-F5344CB8AC3E}">
        <p14:creationId xmlns:p14="http://schemas.microsoft.com/office/powerpoint/2010/main" val="25940377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4EC9D6A-ACE5-F4EE-972F-1A09E35FD0F1}"/>
              </a:ext>
            </a:extLst>
          </p:cNvPr>
          <p:cNvSpPr txBox="1"/>
          <p:nvPr/>
        </p:nvSpPr>
        <p:spPr>
          <a:xfrm>
            <a:off x="323528" y="260648"/>
            <a:ext cx="6120680" cy="461665"/>
          </a:xfrm>
          <a:prstGeom prst="rect">
            <a:avLst/>
          </a:prstGeom>
          <a:noFill/>
        </p:spPr>
        <p:txBody>
          <a:bodyPr wrap="square">
            <a:spAutoFit/>
          </a:bodyPr>
          <a:lstStyle/>
          <a:p>
            <a:r>
              <a:rPr lang="it-IT" sz="2400" b="1" dirty="0">
                <a:solidFill>
                  <a:srgbClr val="FF0000"/>
                </a:solidFill>
              </a:rPr>
              <a:t>TONICITÀ DELLE SOLUZIONI</a:t>
            </a:r>
          </a:p>
        </p:txBody>
      </p:sp>
      <p:sp>
        <p:nvSpPr>
          <p:cNvPr id="5" name="CasellaDiTesto 4">
            <a:extLst>
              <a:ext uri="{FF2B5EF4-FFF2-40B4-BE49-F238E27FC236}">
                <a16:creationId xmlns:a16="http://schemas.microsoft.com/office/drawing/2014/main" id="{4D2AA429-73D6-D694-5DE2-1C20A528EC42}"/>
              </a:ext>
            </a:extLst>
          </p:cNvPr>
          <p:cNvSpPr txBox="1"/>
          <p:nvPr/>
        </p:nvSpPr>
        <p:spPr>
          <a:xfrm>
            <a:off x="323528" y="1031070"/>
            <a:ext cx="8496944" cy="1596656"/>
          </a:xfrm>
          <a:prstGeom prst="rect">
            <a:avLst/>
          </a:prstGeom>
          <a:noFill/>
        </p:spPr>
        <p:txBody>
          <a:bodyPr wrap="square">
            <a:spAutoFit/>
          </a:bodyPr>
          <a:lstStyle/>
          <a:p>
            <a:r>
              <a:rPr lang="it-IT" sz="2000" b="1" dirty="0">
                <a:solidFill>
                  <a:srgbClr val="FF0000"/>
                </a:solidFill>
              </a:rPr>
              <a:t>Soluzioni isotoniche</a:t>
            </a:r>
          </a:p>
          <a:p>
            <a:pPr marL="285750" indent="-285750">
              <a:lnSpc>
                <a:spcPct val="150000"/>
              </a:lnSpc>
              <a:buFont typeface="Wingdings" panose="05000000000000000000" pitchFamily="2" charset="2"/>
              <a:buChar char="Ø"/>
            </a:pPr>
            <a:r>
              <a:rPr lang="it-IT" dirty="0"/>
              <a:t>Due soluzioni che hanno la stessa concentrazione </a:t>
            </a:r>
            <a:r>
              <a:rPr lang="it-IT" dirty="0" err="1"/>
              <a:t>osmolare</a:t>
            </a:r>
            <a:r>
              <a:rPr lang="it-IT" dirty="0"/>
              <a:t> di soluto (osmolarità), cioè la stessa pressione osmotica alla stessa temperatura, vengono chiamate </a:t>
            </a:r>
            <a:r>
              <a:rPr lang="it-IT" b="1" dirty="0"/>
              <a:t>soluzioni isotoniche</a:t>
            </a:r>
            <a:r>
              <a:rPr lang="it-IT" dirty="0"/>
              <a:t>.</a:t>
            </a:r>
          </a:p>
        </p:txBody>
      </p:sp>
      <p:sp>
        <p:nvSpPr>
          <p:cNvPr id="7" name="CasellaDiTesto 6">
            <a:extLst>
              <a:ext uri="{FF2B5EF4-FFF2-40B4-BE49-F238E27FC236}">
                <a16:creationId xmlns:a16="http://schemas.microsoft.com/office/drawing/2014/main" id="{6FC211F7-F2F2-1DA5-923A-3836A2DDB7CA}"/>
              </a:ext>
            </a:extLst>
          </p:cNvPr>
          <p:cNvSpPr txBox="1"/>
          <p:nvPr/>
        </p:nvSpPr>
        <p:spPr>
          <a:xfrm>
            <a:off x="323528" y="2905705"/>
            <a:ext cx="8280920" cy="2119876"/>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it-IT" dirty="0"/>
              <a:t>La concentrazione </a:t>
            </a:r>
            <a:r>
              <a:rPr lang="it-IT" dirty="0" err="1"/>
              <a:t>osmolare</a:t>
            </a:r>
            <a:r>
              <a:rPr lang="it-IT" dirty="0"/>
              <a:t> del sangue umano è approssimativamente uguale a quella di una soluzione di NaCl allo 0,9%. Il nome comune di tale soluzione è </a:t>
            </a:r>
            <a:r>
              <a:rPr lang="it-IT" b="1" dirty="0"/>
              <a:t>soluzione fisiologica</a:t>
            </a:r>
            <a:r>
              <a:rPr lang="it-IT" dirty="0"/>
              <a:t>. Il sangue e la soluzione fisiologica sono soluzioni isotoniche, hanno cioè la stessa concentrazione </a:t>
            </a:r>
            <a:r>
              <a:rPr lang="it-IT" dirty="0" err="1"/>
              <a:t>osmolare</a:t>
            </a:r>
            <a:r>
              <a:rPr lang="it-IT" dirty="0"/>
              <a:t>. Una soluzione di glucosio al 5,5% è anch’essa isotonica al sangue.</a:t>
            </a:r>
          </a:p>
        </p:txBody>
      </p:sp>
    </p:spTree>
    <p:extLst>
      <p:ext uri="{BB962C8B-B14F-4D97-AF65-F5344CB8AC3E}">
        <p14:creationId xmlns:p14="http://schemas.microsoft.com/office/powerpoint/2010/main" val="4032810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7CCC0E59-964C-CCB7-3CD7-1DC49EA26E9C}"/>
              </a:ext>
            </a:extLst>
          </p:cNvPr>
          <p:cNvSpPr txBox="1"/>
          <p:nvPr/>
        </p:nvSpPr>
        <p:spPr>
          <a:xfrm>
            <a:off x="251520" y="141494"/>
            <a:ext cx="5976664" cy="461665"/>
          </a:xfrm>
          <a:prstGeom prst="rect">
            <a:avLst/>
          </a:prstGeom>
          <a:noFill/>
        </p:spPr>
        <p:txBody>
          <a:bodyPr wrap="square">
            <a:spAutoFit/>
          </a:bodyPr>
          <a:lstStyle/>
          <a:p>
            <a:r>
              <a:rPr lang="it-IT" sz="2400" b="1" dirty="0">
                <a:solidFill>
                  <a:srgbClr val="FF0000"/>
                </a:solidFill>
              </a:rPr>
              <a:t>Proprietà generali delle soluzioni</a:t>
            </a:r>
          </a:p>
        </p:txBody>
      </p:sp>
      <p:sp>
        <p:nvSpPr>
          <p:cNvPr id="5" name="CasellaDiTesto 4">
            <a:extLst>
              <a:ext uri="{FF2B5EF4-FFF2-40B4-BE49-F238E27FC236}">
                <a16:creationId xmlns:a16="http://schemas.microsoft.com/office/drawing/2014/main" id="{1DDD727E-66D8-0C4C-099C-06900138D8EF}"/>
              </a:ext>
            </a:extLst>
          </p:cNvPr>
          <p:cNvSpPr txBox="1"/>
          <p:nvPr/>
        </p:nvSpPr>
        <p:spPr>
          <a:xfrm>
            <a:off x="359532" y="1065035"/>
            <a:ext cx="8280920" cy="3970318"/>
          </a:xfrm>
          <a:prstGeom prst="rect">
            <a:avLst/>
          </a:prstGeom>
          <a:noFill/>
        </p:spPr>
        <p:txBody>
          <a:bodyPr wrap="square">
            <a:spAutoFit/>
          </a:bodyPr>
          <a:lstStyle/>
          <a:p>
            <a:r>
              <a:rPr lang="it-IT" b="1" dirty="0"/>
              <a:t>Una soluzione</a:t>
            </a:r>
            <a:r>
              <a:rPr lang="it-IT" dirty="0"/>
              <a:t>: </a:t>
            </a:r>
            <a:r>
              <a:rPr lang="it-IT" i="1" dirty="0"/>
              <a:t>è una miscela omogenea di due o più sostanze distribuite uniformemente l’una nell’altra. Una soluzione liquida consiste di due componenti: il soluto, che può essere una sostanza solida, liquida o gassosa, e il solvente, che in genere è una sostanza liquida nella quale si scioglie il soluto.</a:t>
            </a:r>
          </a:p>
          <a:p>
            <a:endParaRPr lang="it-IT" dirty="0"/>
          </a:p>
          <a:p>
            <a:r>
              <a:rPr lang="it-IT" dirty="0"/>
              <a:t>Quando un cristallo di sale viene messo in acqua, in seguito ad agitazione si scioglie, formando così una soluzione. Quando si aggiunge altro sale a questa soluzione, esso si scioglie ancora, facendo diventare così la soluzione più concentrata della precedente. Ancora altro sale può essere sciolto per produrre una soluzione sempre più concentrata.</a:t>
            </a:r>
          </a:p>
          <a:p>
            <a:pPr marL="285750" indent="-285750">
              <a:buFont typeface="Wingdings" panose="05000000000000000000" pitchFamily="2" charset="2"/>
              <a:buChar char="v"/>
            </a:pPr>
            <a:r>
              <a:rPr lang="it-IT" u="sng" dirty="0"/>
              <a:t>una delle proprietà delle soluzioni è che esse possono avere composizione variabile</a:t>
            </a:r>
            <a:r>
              <a:rPr lang="it-IT" dirty="0"/>
              <a:t>; </a:t>
            </a:r>
          </a:p>
          <a:p>
            <a:pPr marL="285750" indent="-285750">
              <a:buFont typeface="Wingdings" panose="05000000000000000000" pitchFamily="2" charset="2"/>
              <a:buChar char="v"/>
            </a:pPr>
            <a:r>
              <a:rPr lang="it-IT" u="sng" dirty="0"/>
              <a:t>quantità variabili di sale e acqua possono essere miscelate per formare soluzioni di acqua salata a diversa concentrazione.</a:t>
            </a:r>
          </a:p>
        </p:txBody>
      </p:sp>
      <p:sp>
        <p:nvSpPr>
          <p:cNvPr id="7" name="CasellaDiTesto 6">
            <a:extLst>
              <a:ext uri="{FF2B5EF4-FFF2-40B4-BE49-F238E27FC236}">
                <a16:creationId xmlns:a16="http://schemas.microsoft.com/office/drawing/2014/main" id="{5A9A5B90-237D-D7FF-97BE-88EEB6D96821}"/>
              </a:ext>
            </a:extLst>
          </p:cNvPr>
          <p:cNvSpPr txBox="1"/>
          <p:nvPr/>
        </p:nvSpPr>
        <p:spPr>
          <a:xfrm>
            <a:off x="971600" y="5543072"/>
            <a:ext cx="7056784" cy="646331"/>
          </a:xfrm>
          <a:prstGeom prst="rect">
            <a:avLst/>
          </a:prstGeom>
          <a:noFill/>
        </p:spPr>
        <p:txBody>
          <a:bodyPr wrap="square">
            <a:spAutoFit/>
          </a:bodyPr>
          <a:lstStyle/>
          <a:p>
            <a:pPr algn="ctr"/>
            <a:r>
              <a:rPr lang="it-IT" i="1" dirty="0">
                <a:solidFill>
                  <a:srgbClr val="FF0000"/>
                </a:solidFill>
              </a:rPr>
              <a:t>In generale, tutte le soluzioni sono omogenee e il soluto è indistinguibile dal solvente.</a:t>
            </a:r>
          </a:p>
        </p:txBody>
      </p:sp>
    </p:spTree>
    <p:extLst>
      <p:ext uri="{BB962C8B-B14F-4D97-AF65-F5344CB8AC3E}">
        <p14:creationId xmlns:p14="http://schemas.microsoft.com/office/powerpoint/2010/main" val="25635323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s-013"/>
          <p:cNvPicPr>
            <a:picLocks noGrp="1" noChangeAspect="1"/>
          </p:cNvPicPr>
          <p:nvPr isPhoto="1"/>
        </p:nvPicPr>
        <p:blipFill rotWithShape="1">
          <a:blip r:embed="rId2" cstate="print">
            <a:lum/>
            <a:extLst>
              <a:ext uri="{28A0092B-C50C-407E-A947-70E740481C1C}">
                <a14:useLocalDpi xmlns:a14="http://schemas.microsoft.com/office/drawing/2010/main" val="0"/>
              </a:ext>
            </a:extLst>
          </a:blip>
          <a:srcRect l="24452" t="8799" r="-1524" b="18102"/>
          <a:stretch/>
        </p:blipFill>
        <p:spPr>
          <a:xfrm>
            <a:off x="3851920" y="836712"/>
            <a:ext cx="5111760" cy="4032448"/>
          </a:xfrm>
          <a:prstGeom prst="rect">
            <a:avLst/>
          </a:prstGeom>
          <a:noFill/>
          <a:ln>
            <a:noFill/>
          </a:ln>
        </p:spPr>
      </p:pic>
      <p:sp>
        <p:nvSpPr>
          <p:cNvPr id="4" name="CasellaDiTesto 3">
            <a:extLst>
              <a:ext uri="{FF2B5EF4-FFF2-40B4-BE49-F238E27FC236}">
                <a16:creationId xmlns:a16="http://schemas.microsoft.com/office/drawing/2014/main" id="{EE7BE36C-8D92-0E0A-F108-2CFB5836AC35}"/>
              </a:ext>
            </a:extLst>
          </p:cNvPr>
          <p:cNvSpPr txBox="1"/>
          <p:nvPr/>
        </p:nvSpPr>
        <p:spPr>
          <a:xfrm>
            <a:off x="181739" y="1136216"/>
            <a:ext cx="3744416" cy="3416320"/>
          </a:xfrm>
          <a:prstGeom prst="rect">
            <a:avLst/>
          </a:prstGeom>
          <a:noFill/>
        </p:spPr>
        <p:txBody>
          <a:bodyPr wrap="square">
            <a:spAutoFit/>
          </a:bodyPr>
          <a:lstStyle/>
          <a:p>
            <a:r>
              <a:rPr lang="it-IT" b="1" i="1" dirty="0"/>
              <a:t>Esempio di soluzione isotonica </a:t>
            </a:r>
          </a:p>
          <a:p>
            <a:r>
              <a:rPr lang="it-IT" i="1" dirty="0"/>
              <a:t>Si supponga di porre un globulo rosso in una piccola quantità di soluzione fisiologica. Cosa accadrà? La membrana cellulare del globulo rosso agirà come una membrana semipermeabile. Ci sarà l’osmosi? La risposta è no, perché non vi è differenza di pressione osmotica tra i due lati della membrana cellulare.</a:t>
            </a:r>
          </a:p>
          <a:p>
            <a:endParaRPr lang="it-IT" dirty="0"/>
          </a:p>
        </p:txBody>
      </p:sp>
      <p:sp>
        <p:nvSpPr>
          <p:cNvPr id="3" name="CasellaDiTesto 2">
            <a:extLst>
              <a:ext uri="{FF2B5EF4-FFF2-40B4-BE49-F238E27FC236}">
                <a16:creationId xmlns:a16="http://schemas.microsoft.com/office/drawing/2014/main" id="{0E1FB14D-32DD-91B9-E88E-74AF1AF4BD5F}"/>
              </a:ext>
            </a:extLst>
          </p:cNvPr>
          <p:cNvSpPr txBox="1"/>
          <p:nvPr/>
        </p:nvSpPr>
        <p:spPr>
          <a:xfrm>
            <a:off x="2195736" y="108211"/>
            <a:ext cx="6120680" cy="461665"/>
          </a:xfrm>
          <a:prstGeom prst="rect">
            <a:avLst/>
          </a:prstGeom>
          <a:noFill/>
        </p:spPr>
        <p:txBody>
          <a:bodyPr wrap="square">
            <a:spAutoFit/>
          </a:bodyPr>
          <a:lstStyle/>
          <a:p>
            <a:r>
              <a:rPr lang="it-IT" sz="2400" b="1" dirty="0">
                <a:solidFill>
                  <a:srgbClr val="FF0000"/>
                </a:solidFill>
              </a:rPr>
              <a:t>TONICITÀ DELLE SOLUZIONI</a:t>
            </a:r>
          </a:p>
        </p:txBody>
      </p:sp>
      <p:sp>
        <p:nvSpPr>
          <p:cNvPr id="6" name="CasellaDiTesto 5">
            <a:extLst>
              <a:ext uri="{FF2B5EF4-FFF2-40B4-BE49-F238E27FC236}">
                <a16:creationId xmlns:a16="http://schemas.microsoft.com/office/drawing/2014/main" id="{74ACAEEA-52A4-99A2-E560-9DB2D6D0B746}"/>
              </a:ext>
            </a:extLst>
          </p:cNvPr>
          <p:cNvSpPr txBox="1"/>
          <p:nvPr/>
        </p:nvSpPr>
        <p:spPr>
          <a:xfrm>
            <a:off x="611560" y="4941168"/>
            <a:ext cx="7920880" cy="1477328"/>
          </a:xfrm>
          <a:prstGeom prst="rect">
            <a:avLst/>
          </a:prstGeom>
          <a:noFill/>
        </p:spPr>
        <p:txBody>
          <a:bodyPr wrap="square">
            <a:spAutoFit/>
          </a:bodyPr>
          <a:lstStyle/>
          <a:p>
            <a:r>
              <a:rPr lang="it-IT" dirty="0"/>
              <a:t>In realtà, le molecole di acqua si muovono alla stessa velocità nelle due direzioni attraverso la membrana del globulo rosso, per cui la concentrazione dell’acqua rimane costante (Fig. 6.6b). Per questo motivo la soluzione fisiologica può essere iniettata nel flusso sanguigno senza provocare danni ai globuli rossi.</a:t>
            </a:r>
          </a:p>
        </p:txBody>
      </p:sp>
    </p:spTree>
    <p:extLst>
      <p:ext uri="{BB962C8B-B14F-4D97-AF65-F5344CB8AC3E}">
        <p14:creationId xmlns:p14="http://schemas.microsoft.com/office/powerpoint/2010/main" val="39872100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AF94B27-8F94-9CFA-EF06-A2BAE44A1EF5}"/>
              </a:ext>
            </a:extLst>
          </p:cNvPr>
          <p:cNvSpPr txBox="1"/>
          <p:nvPr/>
        </p:nvSpPr>
        <p:spPr>
          <a:xfrm>
            <a:off x="323528" y="260648"/>
            <a:ext cx="8424936" cy="3970318"/>
          </a:xfrm>
          <a:prstGeom prst="rect">
            <a:avLst/>
          </a:prstGeom>
          <a:noFill/>
        </p:spPr>
        <p:txBody>
          <a:bodyPr wrap="square">
            <a:spAutoFit/>
          </a:bodyPr>
          <a:lstStyle/>
          <a:p>
            <a:r>
              <a:rPr lang="it-IT" b="1" dirty="0">
                <a:solidFill>
                  <a:srgbClr val="FF0000"/>
                </a:solidFill>
              </a:rPr>
              <a:t>Soluzioni ipotoniche</a:t>
            </a:r>
          </a:p>
          <a:p>
            <a:r>
              <a:rPr lang="it-IT" dirty="0"/>
              <a:t>Una soluzione è ipotonica rispetto ad un’altra se ha una concentrazione </a:t>
            </a:r>
            <a:r>
              <a:rPr lang="it-IT" dirty="0" err="1"/>
              <a:t>osmolare</a:t>
            </a:r>
            <a:r>
              <a:rPr lang="it-IT" dirty="0"/>
              <a:t> di soluto più bassa (cioè una pressione osmotica minore alla stessa temperatura). L’acqua distillata o di rubinetto è una soluzione ipotonica rispetto al sangue.</a:t>
            </a:r>
          </a:p>
          <a:p>
            <a:endParaRPr lang="it-IT" b="1" dirty="0">
              <a:solidFill>
                <a:srgbClr val="FF0000"/>
              </a:solidFill>
            </a:endParaRPr>
          </a:p>
          <a:p>
            <a:r>
              <a:rPr lang="it-IT" b="1" dirty="0">
                <a:solidFill>
                  <a:srgbClr val="FF0000"/>
                </a:solidFill>
              </a:rPr>
              <a:t>Emolisi</a:t>
            </a:r>
            <a:endParaRPr lang="it-IT" dirty="0"/>
          </a:p>
          <a:p>
            <a:r>
              <a:rPr lang="it-IT" dirty="0"/>
              <a:t>Si supponga di porre un globulo rosso in acqua pura (</a:t>
            </a:r>
            <a:r>
              <a:rPr lang="it-IT" b="1" dirty="0"/>
              <a:t>una soluzione ipotonica</a:t>
            </a:r>
            <a:r>
              <a:rPr lang="it-IT" dirty="0"/>
              <a:t>). La concentrazione di soluti nel liquido interno al globulo rosso è maggiore rispetto a quella dell’acqua, per cui si avrà osmosi e, quindi, diffusione di acqua dall’esterno verso l’interno del globulo rosso (Fig. 6.6a). In seguito a ciò, il globulo rosso aumenterà di volume finché non scoppierà. Tale fenomeno viene chiamato emolisi. Per questo motivo le soluzioni ipotoniche non possono essere infuse nel flusso sanguigno.</a:t>
            </a:r>
          </a:p>
        </p:txBody>
      </p:sp>
      <p:sp>
        <p:nvSpPr>
          <p:cNvPr id="5" name="CasellaDiTesto 4">
            <a:extLst>
              <a:ext uri="{FF2B5EF4-FFF2-40B4-BE49-F238E27FC236}">
                <a16:creationId xmlns:a16="http://schemas.microsoft.com/office/drawing/2014/main" id="{042A45E1-4F18-C7AE-D4F2-3555DE3944F3}"/>
              </a:ext>
            </a:extLst>
          </p:cNvPr>
          <p:cNvSpPr txBox="1"/>
          <p:nvPr/>
        </p:nvSpPr>
        <p:spPr>
          <a:xfrm>
            <a:off x="323528" y="4509120"/>
            <a:ext cx="7992888" cy="1477328"/>
          </a:xfrm>
          <a:prstGeom prst="rect">
            <a:avLst/>
          </a:prstGeom>
          <a:noFill/>
        </p:spPr>
        <p:txBody>
          <a:bodyPr wrap="square">
            <a:spAutoFit/>
          </a:bodyPr>
          <a:lstStyle/>
          <a:p>
            <a:r>
              <a:rPr lang="it-IT" b="1" dirty="0">
                <a:solidFill>
                  <a:srgbClr val="FF0000"/>
                </a:solidFill>
              </a:rPr>
              <a:t>Soluzioni ipertoniche</a:t>
            </a:r>
          </a:p>
          <a:p>
            <a:r>
              <a:rPr lang="it-IT" dirty="0"/>
              <a:t>Una soluzione è ipertonica rispetto ad un’altra se ha una concentrazione </a:t>
            </a:r>
            <a:r>
              <a:rPr lang="it-IT" dirty="0" err="1"/>
              <a:t>osmolare</a:t>
            </a:r>
            <a:r>
              <a:rPr lang="it-IT" dirty="0"/>
              <a:t> di soluto più alta (cioè una pressione osmotica maggiore alla stessa temperatura). Soluzioni al 5% di NaCl o al 10% di glucosio sono ipertoniche rispetto al sangue.</a:t>
            </a:r>
          </a:p>
        </p:txBody>
      </p:sp>
    </p:spTree>
    <p:extLst>
      <p:ext uri="{BB962C8B-B14F-4D97-AF65-F5344CB8AC3E}">
        <p14:creationId xmlns:p14="http://schemas.microsoft.com/office/powerpoint/2010/main" val="37264319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96CF2C3-C317-3777-3BF4-F5ED7EE12F5F}"/>
              </a:ext>
            </a:extLst>
          </p:cNvPr>
          <p:cNvSpPr txBox="1"/>
          <p:nvPr/>
        </p:nvSpPr>
        <p:spPr>
          <a:xfrm>
            <a:off x="395536" y="404664"/>
            <a:ext cx="8230416" cy="2893100"/>
          </a:xfrm>
          <a:prstGeom prst="rect">
            <a:avLst/>
          </a:prstGeom>
          <a:noFill/>
        </p:spPr>
        <p:txBody>
          <a:bodyPr wrap="square">
            <a:spAutoFit/>
          </a:bodyPr>
          <a:lstStyle/>
          <a:p>
            <a:r>
              <a:rPr lang="it-IT" sz="2000" b="1" dirty="0">
                <a:solidFill>
                  <a:srgbClr val="FF0000"/>
                </a:solidFill>
              </a:rPr>
              <a:t>Soluzioni sature</a:t>
            </a:r>
          </a:p>
          <a:p>
            <a:r>
              <a:rPr lang="it-IT" i="1" dirty="0"/>
              <a:t>Si supponga di mettere una piccola quantità di sale in un bicchiere con dell’acqua; essa si scioglierà in seguito ad agitazione. Se si aggiunge altro sale e si continua ad agitare, il sale si scioglierà fino a un certo punto. Oltre tale quantità, il sale aggiunto in eccesso rimarrà </a:t>
            </a:r>
            <a:r>
              <a:rPr lang="it-IT" i="1" dirty="0" err="1"/>
              <a:t>indisciolto</a:t>
            </a:r>
            <a:r>
              <a:rPr lang="it-IT" i="1" dirty="0"/>
              <a:t> sul fondo del bicchiere (corpo di fondo). Tale eccesso di sale non si scioglierà nemmeno se si aumenta l’agitazione. La soluzione risultante viene chiamata soluzione satura. In essa, mentre alcuni cristalli andranno in soluzione, una quantità equivalente di soluto sciolto cristallizzerà e sedimenterà sul fondo del contenitore. Tale tipo di </a:t>
            </a:r>
            <a:r>
              <a:rPr lang="it-IT" i="1" dirty="0" err="1"/>
              <a:t>interconversione</a:t>
            </a:r>
            <a:r>
              <a:rPr lang="it-IT" i="1" dirty="0"/>
              <a:t> tra due specie viene chiamato </a:t>
            </a:r>
            <a:r>
              <a:rPr lang="it-IT" b="1" i="1" dirty="0"/>
              <a:t>equilibrio dinamico</a:t>
            </a:r>
            <a:r>
              <a:rPr lang="it-IT" i="1" dirty="0"/>
              <a:t>.</a:t>
            </a:r>
          </a:p>
        </p:txBody>
      </p:sp>
      <p:sp>
        <p:nvSpPr>
          <p:cNvPr id="5" name="CasellaDiTesto 4">
            <a:extLst>
              <a:ext uri="{FF2B5EF4-FFF2-40B4-BE49-F238E27FC236}">
                <a16:creationId xmlns:a16="http://schemas.microsoft.com/office/drawing/2014/main" id="{799B1899-4BBC-5BC8-AEF6-566BF7D152B7}"/>
              </a:ext>
            </a:extLst>
          </p:cNvPr>
          <p:cNvSpPr txBox="1"/>
          <p:nvPr/>
        </p:nvSpPr>
        <p:spPr>
          <a:xfrm>
            <a:off x="251520" y="3591014"/>
            <a:ext cx="8640960" cy="2862322"/>
          </a:xfrm>
          <a:prstGeom prst="rect">
            <a:avLst/>
          </a:prstGeom>
          <a:noFill/>
        </p:spPr>
        <p:txBody>
          <a:bodyPr wrap="square">
            <a:spAutoFit/>
          </a:bodyPr>
          <a:lstStyle/>
          <a:p>
            <a:pPr algn="ctr"/>
            <a:r>
              <a:rPr lang="it-IT" dirty="0">
                <a:solidFill>
                  <a:srgbClr val="FF0000"/>
                </a:solidFill>
              </a:rPr>
              <a:t>UNA SOLUZIONE SATURA PUÒ ESSERE DEFINITA COME UNA SOLUZIONE IN CUI VI È UN EQUILIBRIO DINAMICO TRA IL SOLUTO IN SOLUZIONE E QUELLO IN FORMA CRISTALLINA.</a:t>
            </a:r>
          </a:p>
          <a:p>
            <a:pPr algn="ctr"/>
            <a:endParaRPr lang="it-IT" dirty="0">
              <a:solidFill>
                <a:srgbClr val="FF0000"/>
              </a:solidFill>
            </a:endParaRPr>
          </a:p>
          <a:p>
            <a:pPr marL="285750" indent="-285750">
              <a:buFont typeface="Wingdings" panose="05000000000000000000" pitchFamily="2" charset="2"/>
              <a:buChar char="Ø"/>
            </a:pPr>
            <a:r>
              <a:rPr lang="it-IT" dirty="0"/>
              <a:t>La soluzione satura può anche essere definita come una soluzione che contiene tutto il soluto che si può sciogliere in un solvente in determinate condizioni. </a:t>
            </a:r>
          </a:p>
          <a:p>
            <a:pPr marL="285750" indent="-285750">
              <a:buFont typeface="Wingdings" panose="05000000000000000000" pitchFamily="2" charset="2"/>
              <a:buChar char="Ø"/>
            </a:pPr>
            <a:r>
              <a:rPr lang="it-IT" dirty="0"/>
              <a:t>La solubilità di un composto in un solvente viene definita, pertanto, come la concentrazione della soluzione satura di quel composto in quel determinato solvente.</a:t>
            </a:r>
          </a:p>
        </p:txBody>
      </p:sp>
    </p:spTree>
    <p:extLst>
      <p:ext uri="{BB962C8B-B14F-4D97-AF65-F5344CB8AC3E}">
        <p14:creationId xmlns:p14="http://schemas.microsoft.com/office/powerpoint/2010/main" val="23916827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0318022-10B4-D4FB-C3BD-C36EE98F495A}"/>
              </a:ext>
            </a:extLst>
          </p:cNvPr>
          <p:cNvSpPr txBox="1"/>
          <p:nvPr/>
        </p:nvSpPr>
        <p:spPr>
          <a:xfrm>
            <a:off x="503548" y="764704"/>
            <a:ext cx="8136904" cy="3724096"/>
          </a:xfrm>
          <a:prstGeom prst="rect">
            <a:avLst/>
          </a:prstGeom>
          <a:noFill/>
        </p:spPr>
        <p:txBody>
          <a:bodyPr wrap="square">
            <a:spAutoFit/>
          </a:bodyPr>
          <a:lstStyle/>
          <a:p>
            <a:r>
              <a:rPr lang="it-IT" sz="2000" b="1" dirty="0">
                <a:solidFill>
                  <a:srgbClr val="FF0000"/>
                </a:solidFill>
              </a:rPr>
              <a:t>Soluzioni non sature</a:t>
            </a:r>
          </a:p>
          <a:p>
            <a:r>
              <a:rPr lang="it-IT" b="1" dirty="0"/>
              <a:t>le soluzioni non sature contengono una quantità di soluto inferiore a quella massima solubile. </a:t>
            </a:r>
          </a:p>
          <a:p>
            <a:r>
              <a:rPr lang="it-IT" i="1" dirty="0"/>
              <a:t>Si supponga, ad esempio, che una soluzione satura di glucosio contenga 25 g di glucosio in un determinato volume di acqua; una soluzione non satura di glucosio ne conterrà meno di 25 g nella stessa quantità di acqua e nelle stesse condizioni.</a:t>
            </a:r>
          </a:p>
          <a:p>
            <a:endParaRPr lang="it-IT" dirty="0"/>
          </a:p>
          <a:p>
            <a:pPr marL="285750" indent="-285750">
              <a:buFont typeface="Wingdings" panose="05000000000000000000" pitchFamily="2" charset="2"/>
              <a:buChar char="Ø"/>
            </a:pPr>
            <a:r>
              <a:rPr lang="it-IT" dirty="0"/>
              <a:t>i termini “satura” e “non satura” hanno un valore relativo. La stessa quantità di due soluti diversi può generare soluzioni di tipo completamente differente. Ad esempio, 5 g di glucosio in 100 ml di acqua producono una soluzione non satura, mentre 5 g di acido borico in 100 ml di acqua generano una soluzione satura.</a:t>
            </a:r>
          </a:p>
        </p:txBody>
      </p:sp>
    </p:spTree>
    <p:extLst>
      <p:ext uri="{BB962C8B-B14F-4D97-AF65-F5344CB8AC3E}">
        <p14:creationId xmlns:p14="http://schemas.microsoft.com/office/powerpoint/2010/main" val="26297951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C4693163-DFBB-FC19-0D14-21EC4C4A1E12}"/>
              </a:ext>
            </a:extLst>
          </p:cNvPr>
          <p:cNvSpPr txBox="1"/>
          <p:nvPr/>
        </p:nvSpPr>
        <p:spPr>
          <a:xfrm>
            <a:off x="480221" y="620688"/>
            <a:ext cx="7200800" cy="461665"/>
          </a:xfrm>
          <a:prstGeom prst="rect">
            <a:avLst/>
          </a:prstGeom>
          <a:noFill/>
        </p:spPr>
        <p:txBody>
          <a:bodyPr wrap="square">
            <a:spAutoFit/>
          </a:bodyPr>
          <a:lstStyle/>
          <a:p>
            <a:r>
              <a:rPr lang="it-IT" sz="2400" b="1" dirty="0">
                <a:solidFill>
                  <a:srgbClr val="FF0000"/>
                </a:solidFill>
              </a:rPr>
              <a:t>CONDUCIBILITÀ DELLE SOLUZIONI</a:t>
            </a:r>
          </a:p>
        </p:txBody>
      </p:sp>
      <p:sp>
        <p:nvSpPr>
          <p:cNvPr id="5" name="CasellaDiTesto 4">
            <a:extLst>
              <a:ext uri="{FF2B5EF4-FFF2-40B4-BE49-F238E27FC236}">
                <a16:creationId xmlns:a16="http://schemas.microsoft.com/office/drawing/2014/main" id="{6493A624-D50B-163F-C719-63D1615C7D96}"/>
              </a:ext>
            </a:extLst>
          </p:cNvPr>
          <p:cNvSpPr txBox="1"/>
          <p:nvPr/>
        </p:nvSpPr>
        <p:spPr>
          <a:xfrm>
            <a:off x="503548" y="1700808"/>
            <a:ext cx="8136904" cy="2950872"/>
          </a:xfrm>
          <a:prstGeom prst="rect">
            <a:avLst/>
          </a:prstGeom>
          <a:noFill/>
        </p:spPr>
        <p:txBody>
          <a:bodyPr wrap="square">
            <a:spAutoFit/>
          </a:bodyPr>
          <a:lstStyle/>
          <a:p>
            <a:pPr marL="285750" indent="-285750">
              <a:lnSpc>
                <a:spcPct val="150000"/>
              </a:lnSpc>
              <a:buFont typeface="Wingdings" panose="05000000000000000000" pitchFamily="2" charset="2"/>
              <a:buChar char="v"/>
            </a:pPr>
            <a:r>
              <a:rPr lang="it-IT" b="1" i="1" dirty="0"/>
              <a:t>Le uniche soluzioni acquose che conducono la corrente sono quelle degli acidi, delle basi e dei sali.</a:t>
            </a:r>
            <a:r>
              <a:rPr lang="it-IT" dirty="0"/>
              <a:t> </a:t>
            </a:r>
            <a:r>
              <a:rPr lang="it-IT" b="1" dirty="0"/>
              <a:t>Le sostanze le cui soluzioni acquose conducono la corrente vengono chiamate </a:t>
            </a:r>
            <a:r>
              <a:rPr lang="it-IT" b="1" u="sng" dirty="0"/>
              <a:t>elettroliti</a:t>
            </a:r>
            <a:r>
              <a:rPr lang="it-IT" dirty="0"/>
              <a:t>. </a:t>
            </a:r>
          </a:p>
          <a:p>
            <a:pPr marL="285750" indent="-285750">
              <a:lnSpc>
                <a:spcPct val="150000"/>
              </a:lnSpc>
              <a:buFont typeface="Wingdings" panose="05000000000000000000" pitchFamily="2" charset="2"/>
              <a:buChar char="v"/>
            </a:pPr>
            <a:r>
              <a:rPr lang="it-IT" dirty="0"/>
              <a:t>Analogamente, le sostanze che, sciolte in acqua, producono soluzioni che non conducono la corrente, vengono chiamate non elettroliti. L’acqua pura è un non elettrolita così come l’alcol. Lo zucchero in soluzione acquosa è un non elettrolita.</a:t>
            </a:r>
          </a:p>
        </p:txBody>
      </p:sp>
    </p:spTree>
    <p:extLst>
      <p:ext uri="{BB962C8B-B14F-4D97-AF65-F5344CB8AC3E}">
        <p14:creationId xmlns:p14="http://schemas.microsoft.com/office/powerpoint/2010/main" val="40484780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627627DC-BD1A-E00A-6F7F-7D008AE33CF6}"/>
              </a:ext>
            </a:extLst>
          </p:cNvPr>
          <p:cNvSpPr txBox="1"/>
          <p:nvPr/>
        </p:nvSpPr>
        <p:spPr>
          <a:xfrm>
            <a:off x="179512" y="260648"/>
            <a:ext cx="8568952" cy="3139321"/>
          </a:xfrm>
          <a:prstGeom prst="rect">
            <a:avLst/>
          </a:prstGeom>
          <a:noFill/>
        </p:spPr>
        <p:txBody>
          <a:bodyPr wrap="square">
            <a:spAutoFit/>
          </a:bodyPr>
          <a:lstStyle/>
          <a:p>
            <a:pPr marL="285750" indent="-285750">
              <a:buFont typeface="Wingdings" panose="05000000000000000000" pitchFamily="2" charset="2"/>
              <a:buChar char="Ø"/>
            </a:pPr>
            <a:r>
              <a:rPr lang="it-IT" dirty="0"/>
              <a:t>Quando i cristalli di cloruro di sodio vengono sciolti in acqua, gli ioni presenti nel cristallo diventano liberi di muoversi in soluzione. Questi ioni carichi positivamente e negativamente verranno attratti da elettrodi carichi di segno opposto.</a:t>
            </a:r>
          </a:p>
          <a:p>
            <a:pPr marL="285750" indent="-285750">
              <a:buFont typeface="Wingdings" panose="05000000000000000000" pitchFamily="2" charset="2"/>
              <a:buChar char="Ø"/>
            </a:pPr>
            <a:r>
              <a:rPr lang="it-IT" dirty="0"/>
              <a:t>Se due elettrodi, quindi, vengono messi in una soluzione di cloruro di sodio e collegati a una batteria, la soluzione condurrà la corrente elettrica. </a:t>
            </a:r>
          </a:p>
          <a:p>
            <a:pPr marL="285750" indent="-285750">
              <a:buFont typeface="Wingdings" panose="05000000000000000000" pitchFamily="2" charset="2"/>
              <a:buChar char="Ø"/>
            </a:pPr>
            <a:r>
              <a:rPr lang="it-IT" dirty="0"/>
              <a:t>Gli ioni sodio positivi vengono attratti dal polo negativo, chiamato </a:t>
            </a:r>
            <a:r>
              <a:rPr lang="it-IT" b="1" dirty="0"/>
              <a:t>catodo</a:t>
            </a:r>
            <a:r>
              <a:rPr lang="it-IT" dirty="0"/>
              <a:t>. Gli ioni cloruro negativi vengono invece attratti dal polo positivo, l’</a:t>
            </a:r>
            <a:r>
              <a:rPr lang="it-IT" b="1" dirty="0"/>
              <a:t>anodo</a:t>
            </a:r>
            <a:r>
              <a:rPr lang="it-IT" dirty="0"/>
              <a:t>. Questo movimento di ioni in soluzione produce un flusso di corrente. </a:t>
            </a:r>
          </a:p>
          <a:p>
            <a:pPr marL="285750" indent="-285750">
              <a:buFont typeface="Wingdings" panose="05000000000000000000" pitchFamily="2" charset="2"/>
              <a:buChar char="Ø"/>
            </a:pPr>
            <a:r>
              <a:rPr lang="it-IT" dirty="0"/>
              <a:t>Se un non elettrolita viene sciolto in acqua, non si formano ioni e non si verifica quindi il fenomeno della conducibilità.</a:t>
            </a:r>
          </a:p>
        </p:txBody>
      </p:sp>
      <p:pic>
        <p:nvPicPr>
          <p:cNvPr id="5" name="Immagine 4">
            <a:extLst>
              <a:ext uri="{FF2B5EF4-FFF2-40B4-BE49-F238E27FC236}">
                <a16:creationId xmlns:a16="http://schemas.microsoft.com/office/drawing/2014/main" id="{04E52BDC-4F86-076A-51CD-4248202CD9C8}"/>
              </a:ext>
            </a:extLst>
          </p:cNvPr>
          <p:cNvPicPr>
            <a:picLocks noChangeAspect="1"/>
          </p:cNvPicPr>
          <p:nvPr/>
        </p:nvPicPr>
        <p:blipFill>
          <a:blip r:embed="rId2"/>
          <a:stretch>
            <a:fillRect/>
          </a:stretch>
        </p:blipFill>
        <p:spPr>
          <a:xfrm>
            <a:off x="683568" y="3933056"/>
            <a:ext cx="4095482" cy="2360579"/>
          </a:xfrm>
          <a:prstGeom prst="rect">
            <a:avLst/>
          </a:prstGeom>
        </p:spPr>
      </p:pic>
      <p:pic>
        <p:nvPicPr>
          <p:cNvPr id="7" name="Immagine 6">
            <a:extLst>
              <a:ext uri="{FF2B5EF4-FFF2-40B4-BE49-F238E27FC236}">
                <a16:creationId xmlns:a16="http://schemas.microsoft.com/office/drawing/2014/main" id="{1922874D-D3C1-C6D2-2452-5CC61EBD9CCA}"/>
              </a:ext>
            </a:extLst>
          </p:cNvPr>
          <p:cNvPicPr>
            <a:picLocks noChangeAspect="1"/>
          </p:cNvPicPr>
          <p:nvPr/>
        </p:nvPicPr>
        <p:blipFill>
          <a:blip r:embed="rId3"/>
          <a:stretch>
            <a:fillRect/>
          </a:stretch>
        </p:blipFill>
        <p:spPr>
          <a:xfrm>
            <a:off x="5436096" y="3362367"/>
            <a:ext cx="2756079" cy="2931268"/>
          </a:xfrm>
          <a:prstGeom prst="rect">
            <a:avLst/>
          </a:prstGeom>
        </p:spPr>
      </p:pic>
    </p:spTree>
    <p:extLst>
      <p:ext uri="{BB962C8B-B14F-4D97-AF65-F5344CB8AC3E}">
        <p14:creationId xmlns:p14="http://schemas.microsoft.com/office/powerpoint/2010/main" val="4933594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C4EE67F8-28F8-D0A9-FBA3-C1F42A5D6A57}"/>
              </a:ext>
            </a:extLst>
          </p:cNvPr>
          <p:cNvSpPr txBox="1"/>
          <p:nvPr/>
        </p:nvSpPr>
        <p:spPr>
          <a:xfrm>
            <a:off x="1518859" y="364014"/>
            <a:ext cx="7625141" cy="1846659"/>
          </a:xfrm>
          <a:prstGeom prst="rect">
            <a:avLst/>
          </a:prstGeom>
          <a:noFill/>
        </p:spPr>
        <p:txBody>
          <a:bodyPr wrap="square">
            <a:spAutoFit/>
          </a:bodyPr>
          <a:lstStyle/>
          <a:p>
            <a:r>
              <a:rPr lang="it-IT" sz="2000" b="1" i="1" u="none" strike="noStrike" baseline="0" dirty="0">
                <a:solidFill>
                  <a:srgbClr val="0000FF"/>
                </a:solidFill>
                <a:latin typeface="Calibri" panose="020F0502020204030204" pitchFamily="34" charset="0"/>
              </a:rPr>
              <a:t>Elettroliti forti </a:t>
            </a:r>
            <a:r>
              <a:rPr lang="it-IT" sz="2000" b="0" i="0" u="none" strike="noStrike" baseline="0" dirty="0">
                <a:solidFill>
                  <a:srgbClr val="000000"/>
                </a:solidFill>
                <a:latin typeface="Calibri" panose="020F0502020204030204" pitchFamily="34" charset="0"/>
              </a:rPr>
              <a:t>si dissociano completamente.</a:t>
            </a:r>
          </a:p>
          <a:p>
            <a:r>
              <a:rPr lang="it-IT" b="0" i="0" u="none" strike="noStrike" baseline="0" dirty="0">
                <a:solidFill>
                  <a:srgbClr val="0000FF"/>
                </a:solidFill>
                <a:latin typeface="Calibri" panose="020F0502020204030204" pitchFamily="34" charset="0"/>
              </a:rPr>
              <a:t>			-buoni </a:t>
            </a:r>
            <a:r>
              <a:rPr lang="it-IT" b="0" i="0" u="none" strike="noStrike" baseline="0" dirty="0">
                <a:solidFill>
                  <a:srgbClr val="000000"/>
                </a:solidFill>
                <a:latin typeface="Calibri" panose="020F0502020204030204" pitchFamily="34" charset="0"/>
              </a:rPr>
              <a:t>conduttori di elettricità.</a:t>
            </a:r>
          </a:p>
          <a:p>
            <a:r>
              <a:rPr lang="it-IT" sz="2000" b="1" i="1" u="none" strike="noStrike" baseline="0" dirty="0">
                <a:solidFill>
                  <a:srgbClr val="009900"/>
                </a:solidFill>
                <a:latin typeface="Calibri" panose="020F0502020204030204" pitchFamily="34" charset="0"/>
              </a:rPr>
              <a:t>Elettroliti deboli</a:t>
            </a:r>
            <a:r>
              <a:rPr lang="it-IT" sz="2000" b="0" i="1" u="none" strike="noStrike" baseline="0" dirty="0">
                <a:solidFill>
                  <a:srgbClr val="009900"/>
                </a:solidFill>
                <a:latin typeface="Calibri" panose="020F0502020204030204" pitchFamily="34" charset="0"/>
              </a:rPr>
              <a:t> </a:t>
            </a:r>
            <a:r>
              <a:rPr lang="it-IT" sz="2000" b="0" i="0" u="none" strike="noStrike" baseline="0" dirty="0">
                <a:solidFill>
                  <a:srgbClr val="000000"/>
                </a:solidFill>
                <a:latin typeface="Calibri" panose="020F0502020204030204" pitchFamily="34" charset="0"/>
              </a:rPr>
              <a:t>si dissociano parzialmente.</a:t>
            </a:r>
          </a:p>
          <a:p>
            <a:r>
              <a:rPr lang="it-IT" b="0" i="0" u="none" strike="noStrike" baseline="0" dirty="0">
                <a:solidFill>
                  <a:srgbClr val="009900"/>
                </a:solidFill>
                <a:latin typeface="Calibri" panose="020F0502020204030204" pitchFamily="34" charset="0"/>
              </a:rPr>
              <a:t>			-mediocri </a:t>
            </a:r>
            <a:r>
              <a:rPr lang="it-IT" b="0" i="0" u="none" strike="noStrike" baseline="0" dirty="0">
                <a:solidFill>
                  <a:srgbClr val="000000"/>
                </a:solidFill>
                <a:latin typeface="Calibri" panose="020F0502020204030204" pitchFamily="34" charset="0"/>
              </a:rPr>
              <a:t>conduttori di elettricità.</a:t>
            </a:r>
          </a:p>
          <a:p>
            <a:r>
              <a:rPr lang="it-IT" sz="2000" b="1" i="1" u="none" strike="noStrike" baseline="0" dirty="0">
                <a:solidFill>
                  <a:srgbClr val="C00000"/>
                </a:solidFill>
                <a:latin typeface="Calibri" panose="020F0502020204030204" pitchFamily="34" charset="0"/>
              </a:rPr>
              <a:t>Non-elettroliti</a:t>
            </a:r>
            <a:r>
              <a:rPr lang="it-IT" sz="2000" b="0" i="1" u="none" strike="noStrike" baseline="0" dirty="0">
                <a:solidFill>
                  <a:srgbClr val="C00000"/>
                </a:solidFill>
                <a:latin typeface="Calibri" panose="020F0502020204030204" pitchFamily="34" charset="0"/>
              </a:rPr>
              <a:t> </a:t>
            </a:r>
            <a:r>
              <a:rPr lang="it-IT" sz="2000" b="0" i="0" u="none" strike="noStrike" baseline="0" dirty="0">
                <a:solidFill>
                  <a:srgbClr val="000000"/>
                </a:solidFill>
                <a:latin typeface="Calibri" panose="020F0502020204030204" pitchFamily="34" charset="0"/>
              </a:rPr>
              <a:t>non si dissociano.  </a:t>
            </a:r>
          </a:p>
          <a:p>
            <a:r>
              <a:rPr lang="it-IT" b="0" i="0" u="none" strike="noStrike" baseline="0" dirty="0">
                <a:solidFill>
                  <a:srgbClr val="C00000"/>
                </a:solidFill>
                <a:latin typeface="Calibri" panose="020F0502020204030204" pitchFamily="34" charset="0"/>
              </a:rPr>
              <a:t>			-</a:t>
            </a:r>
            <a:r>
              <a:rPr lang="it-IT" dirty="0">
                <a:solidFill>
                  <a:srgbClr val="C00000"/>
                </a:solidFill>
                <a:latin typeface="Calibri" panose="020F0502020204030204" pitchFamily="34" charset="0"/>
              </a:rPr>
              <a:t>c</a:t>
            </a:r>
            <a:r>
              <a:rPr lang="it-IT" b="0" i="0" u="none" strike="noStrike" baseline="0" dirty="0">
                <a:solidFill>
                  <a:srgbClr val="C00000"/>
                </a:solidFill>
                <a:latin typeface="Calibri" panose="020F0502020204030204" pitchFamily="34" charset="0"/>
              </a:rPr>
              <a:t>attivi </a:t>
            </a:r>
            <a:r>
              <a:rPr lang="it-IT" b="0" i="0" u="none" strike="noStrike" baseline="0" dirty="0">
                <a:solidFill>
                  <a:srgbClr val="000000"/>
                </a:solidFill>
                <a:latin typeface="Calibri" panose="020F0502020204030204" pitchFamily="34" charset="0"/>
              </a:rPr>
              <a:t>conduttori di elettricità.</a:t>
            </a:r>
            <a:endParaRPr lang="it-IT" dirty="0"/>
          </a:p>
        </p:txBody>
      </p:sp>
      <p:sp>
        <p:nvSpPr>
          <p:cNvPr id="5" name="CasellaDiTesto 4">
            <a:extLst>
              <a:ext uri="{FF2B5EF4-FFF2-40B4-BE49-F238E27FC236}">
                <a16:creationId xmlns:a16="http://schemas.microsoft.com/office/drawing/2014/main" id="{715839E7-6378-2C29-678D-028EDC23BE46}"/>
              </a:ext>
            </a:extLst>
          </p:cNvPr>
          <p:cNvSpPr txBox="1"/>
          <p:nvPr/>
        </p:nvSpPr>
        <p:spPr>
          <a:xfrm>
            <a:off x="593304" y="2339004"/>
            <a:ext cx="8155160" cy="2585323"/>
          </a:xfrm>
          <a:prstGeom prst="rect">
            <a:avLst/>
          </a:prstGeom>
          <a:noFill/>
        </p:spPr>
        <p:txBody>
          <a:bodyPr wrap="square">
            <a:spAutoFit/>
          </a:bodyPr>
          <a:lstStyle/>
          <a:p>
            <a:r>
              <a:rPr lang="it-IT" b="1" dirty="0"/>
              <a:t>Gli acidi sono elettroliti</a:t>
            </a:r>
            <a:r>
              <a:rPr lang="it-IT" dirty="0"/>
              <a:t>. </a:t>
            </a:r>
          </a:p>
          <a:p>
            <a:r>
              <a:rPr lang="it-IT" i="1" dirty="0"/>
              <a:t>Non tutti gli acidi però si comportano allo stesso modo. </a:t>
            </a:r>
            <a:r>
              <a:rPr lang="it-IT" i="1" u="sng" dirty="0"/>
              <a:t>L’acido cloridrico (HCl) diluito è un elettrolita forte</a:t>
            </a:r>
            <a:r>
              <a:rPr lang="it-IT" i="1" dirty="0"/>
              <a:t>, mentre </a:t>
            </a:r>
            <a:r>
              <a:rPr lang="it-IT" i="1" u="sng" dirty="0"/>
              <a:t>l’acido acetico (CH</a:t>
            </a:r>
            <a:r>
              <a:rPr lang="it-IT" i="1" u="sng" baseline="-25000" dirty="0"/>
              <a:t>3</a:t>
            </a:r>
            <a:r>
              <a:rPr lang="it-IT" i="1" u="sng" dirty="0"/>
              <a:t>COOH) diluito è un elettrolita debole</a:t>
            </a:r>
            <a:r>
              <a:rPr lang="it-IT" i="1" dirty="0"/>
              <a:t>. Analogamente, l’idrossido di sodio è un elettrolita forte, mentre l’ammoniaca è un elettrolita debole. Quando l’acido cloridrico o l’idrossido di sodio vengono sciolti in acqua, essi si dissociano quasi completamente, come indicato dalla freccia unidirezionale nella loro reazione di dissociazione.</a:t>
            </a:r>
          </a:p>
          <a:p>
            <a:endParaRPr lang="it-IT" dirty="0"/>
          </a:p>
        </p:txBody>
      </p:sp>
      <p:pic>
        <p:nvPicPr>
          <p:cNvPr id="8" name="Immagine 7">
            <a:extLst>
              <a:ext uri="{FF2B5EF4-FFF2-40B4-BE49-F238E27FC236}">
                <a16:creationId xmlns:a16="http://schemas.microsoft.com/office/drawing/2014/main" id="{27AFBD5A-3C48-9FDA-E154-BBEE98C0DCEB}"/>
              </a:ext>
            </a:extLst>
          </p:cNvPr>
          <p:cNvPicPr>
            <a:picLocks noChangeAspect="1"/>
          </p:cNvPicPr>
          <p:nvPr/>
        </p:nvPicPr>
        <p:blipFill>
          <a:blip r:embed="rId2"/>
          <a:stretch>
            <a:fillRect/>
          </a:stretch>
        </p:blipFill>
        <p:spPr>
          <a:xfrm>
            <a:off x="2123728" y="4725144"/>
            <a:ext cx="4629723" cy="968630"/>
          </a:xfrm>
          <a:prstGeom prst="rect">
            <a:avLst/>
          </a:prstGeom>
        </p:spPr>
      </p:pic>
      <p:sp>
        <p:nvSpPr>
          <p:cNvPr id="10" name="CasellaDiTesto 9">
            <a:extLst>
              <a:ext uri="{FF2B5EF4-FFF2-40B4-BE49-F238E27FC236}">
                <a16:creationId xmlns:a16="http://schemas.microsoft.com/office/drawing/2014/main" id="{330DAE41-564B-CD34-2B3B-16819E8E31F4}"/>
              </a:ext>
            </a:extLst>
          </p:cNvPr>
          <p:cNvSpPr txBox="1"/>
          <p:nvPr/>
        </p:nvSpPr>
        <p:spPr>
          <a:xfrm>
            <a:off x="719572" y="5847655"/>
            <a:ext cx="7704856" cy="646331"/>
          </a:xfrm>
          <a:prstGeom prst="rect">
            <a:avLst/>
          </a:prstGeom>
          <a:noFill/>
        </p:spPr>
        <p:txBody>
          <a:bodyPr wrap="square">
            <a:spAutoFit/>
          </a:bodyPr>
          <a:lstStyle/>
          <a:p>
            <a:r>
              <a:rPr lang="it-IT" dirty="0"/>
              <a:t>Poiché queste sostanze sono quasi completamente dissociate, vengono chiamate elettroliti forti.</a:t>
            </a:r>
          </a:p>
        </p:txBody>
      </p:sp>
    </p:spTree>
    <p:extLst>
      <p:ext uri="{BB962C8B-B14F-4D97-AF65-F5344CB8AC3E}">
        <p14:creationId xmlns:p14="http://schemas.microsoft.com/office/powerpoint/2010/main" val="31693732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CEA65647-2D0E-F91F-0192-521A94B6B08A}"/>
              </a:ext>
            </a:extLst>
          </p:cNvPr>
          <p:cNvSpPr txBox="1"/>
          <p:nvPr/>
        </p:nvSpPr>
        <p:spPr>
          <a:xfrm>
            <a:off x="526127" y="764704"/>
            <a:ext cx="8352928" cy="1200329"/>
          </a:xfrm>
          <a:prstGeom prst="rect">
            <a:avLst/>
          </a:prstGeom>
          <a:noFill/>
        </p:spPr>
        <p:txBody>
          <a:bodyPr wrap="square">
            <a:spAutoFit/>
          </a:bodyPr>
          <a:lstStyle/>
          <a:p>
            <a:r>
              <a:rPr lang="it-IT" dirty="0"/>
              <a:t>Alcuni altri acidi o basi si ionizzano solo parzialmente quando sono sciolti in acqua. Essi rimangono principalmente sotto forma </a:t>
            </a:r>
            <a:r>
              <a:rPr lang="it-IT" dirty="0" err="1"/>
              <a:t>indissociata</a:t>
            </a:r>
            <a:r>
              <a:rPr lang="it-IT" dirty="0"/>
              <a:t> e sono in equilibrio tra la forma </a:t>
            </a:r>
            <a:r>
              <a:rPr lang="it-IT" dirty="0" err="1"/>
              <a:t>indissociata</a:t>
            </a:r>
            <a:r>
              <a:rPr lang="it-IT" dirty="0"/>
              <a:t> e gli ioni prodotti dalla loro dissociazione, con l’equilibrio spostato a sinistra, come indicato dalla doppia freccia.</a:t>
            </a:r>
          </a:p>
        </p:txBody>
      </p:sp>
      <p:pic>
        <p:nvPicPr>
          <p:cNvPr id="6" name="Immagine 5">
            <a:extLst>
              <a:ext uri="{FF2B5EF4-FFF2-40B4-BE49-F238E27FC236}">
                <a16:creationId xmlns:a16="http://schemas.microsoft.com/office/drawing/2014/main" id="{1E2E080D-03C7-CED0-EEB6-EB8204FEB27D}"/>
              </a:ext>
            </a:extLst>
          </p:cNvPr>
          <p:cNvPicPr>
            <a:picLocks noChangeAspect="1"/>
          </p:cNvPicPr>
          <p:nvPr/>
        </p:nvPicPr>
        <p:blipFill>
          <a:blip r:embed="rId2"/>
          <a:stretch>
            <a:fillRect/>
          </a:stretch>
        </p:blipFill>
        <p:spPr>
          <a:xfrm>
            <a:off x="971600" y="2780928"/>
            <a:ext cx="6885918" cy="1008112"/>
          </a:xfrm>
          <a:prstGeom prst="rect">
            <a:avLst/>
          </a:prstGeom>
        </p:spPr>
      </p:pic>
      <p:sp>
        <p:nvSpPr>
          <p:cNvPr id="8" name="CasellaDiTesto 7">
            <a:extLst>
              <a:ext uri="{FF2B5EF4-FFF2-40B4-BE49-F238E27FC236}">
                <a16:creationId xmlns:a16="http://schemas.microsoft.com/office/drawing/2014/main" id="{60A59243-772C-F403-7E11-9B45EA50C26D}"/>
              </a:ext>
            </a:extLst>
          </p:cNvPr>
          <p:cNvSpPr txBox="1"/>
          <p:nvPr/>
        </p:nvSpPr>
        <p:spPr>
          <a:xfrm>
            <a:off x="1259632" y="4797152"/>
            <a:ext cx="6885918" cy="369332"/>
          </a:xfrm>
          <a:prstGeom prst="rect">
            <a:avLst/>
          </a:prstGeom>
          <a:noFill/>
        </p:spPr>
        <p:txBody>
          <a:bodyPr wrap="square">
            <a:spAutoFit/>
          </a:bodyPr>
          <a:lstStyle/>
          <a:p>
            <a:r>
              <a:rPr lang="it-IT" dirty="0"/>
              <a:t>Queste sostanze vengono chiamate </a:t>
            </a:r>
            <a:r>
              <a:rPr lang="it-IT" b="1" dirty="0"/>
              <a:t>elettroliti deboli.</a:t>
            </a:r>
          </a:p>
        </p:txBody>
      </p:sp>
    </p:spTree>
    <p:extLst>
      <p:ext uri="{BB962C8B-B14F-4D97-AF65-F5344CB8AC3E}">
        <p14:creationId xmlns:p14="http://schemas.microsoft.com/office/powerpoint/2010/main" val="29379106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10FB8BB-C027-EC56-D214-B96CF6D96815}"/>
              </a:ext>
            </a:extLst>
          </p:cNvPr>
          <p:cNvPicPr>
            <a:picLocks noChangeAspect="1"/>
          </p:cNvPicPr>
          <p:nvPr/>
        </p:nvPicPr>
        <p:blipFill>
          <a:blip r:embed="rId2"/>
          <a:stretch>
            <a:fillRect/>
          </a:stretch>
        </p:blipFill>
        <p:spPr>
          <a:xfrm>
            <a:off x="539552" y="836712"/>
            <a:ext cx="7841266" cy="5544616"/>
          </a:xfrm>
          <a:prstGeom prst="rect">
            <a:avLst/>
          </a:prstGeom>
        </p:spPr>
      </p:pic>
      <p:sp>
        <p:nvSpPr>
          <p:cNvPr id="5" name="CasellaDiTesto 4">
            <a:extLst>
              <a:ext uri="{FF2B5EF4-FFF2-40B4-BE49-F238E27FC236}">
                <a16:creationId xmlns:a16="http://schemas.microsoft.com/office/drawing/2014/main" id="{4D81E97B-B1EC-5A0D-2416-48D4BC1D679C}"/>
              </a:ext>
            </a:extLst>
          </p:cNvPr>
          <p:cNvSpPr txBox="1"/>
          <p:nvPr/>
        </p:nvSpPr>
        <p:spPr>
          <a:xfrm>
            <a:off x="683568" y="113884"/>
            <a:ext cx="4572000" cy="400110"/>
          </a:xfrm>
          <a:prstGeom prst="rect">
            <a:avLst/>
          </a:prstGeom>
          <a:noFill/>
        </p:spPr>
        <p:txBody>
          <a:bodyPr wrap="square">
            <a:spAutoFit/>
          </a:bodyPr>
          <a:lstStyle/>
          <a:p>
            <a:r>
              <a:rPr lang="it-IT" sz="2000" b="1" i="0" u="none" strike="noStrike" baseline="0" dirty="0">
                <a:solidFill>
                  <a:srgbClr val="FF0000"/>
                </a:solidFill>
                <a:latin typeface="Calibri" panose="020F0502020204030204" pitchFamily="34" charset="0"/>
              </a:rPr>
              <a:t>SOLUZIONI DI ELETTROLITI</a:t>
            </a:r>
            <a:endParaRPr lang="it-IT" sz="2000" dirty="0">
              <a:solidFill>
                <a:srgbClr val="FF0000"/>
              </a:solidFill>
            </a:endParaRPr>
          </a:p>
        </p:txBody>
      </p:sp>
    </p:spTree>
    <p:extLst>
      <p:ext uri="{BB962C8B-B14F-4D97-AF65-F5344CB8AC3E}">
        <p14:creationId xmlns:p14="http://schemas.microsoft.com/office/powerpoint/2010/main" val="7588258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5983302-F5D3-A95F-B3A6-7E6644C12DF6}"/>
              </a:ext>
            </a:extLst>
          </p:cNvPr>
          <p:cNvSpPr txBox="1"/>
          <p:nvPr/>
        </p:nvSpPr>
        <p:spPr>
          <a:xfrm>
            <a:off x="303649" y="188640"/>
            <a:ext cx="4572000" cy="461665"/>
          </a:xfrm>
          <a:prstGeom prst="rect">
            <a:avLst/>
          </a:prstGeom>
          <a:noFill/>
        </p:spPr>
        <p:txBody>
          <a:bodyPr wrap="square">
            <a:spAutoFit/>
          </a:bodyPr>
          <a:lstStyle/>
          <a:p>
            <a:r>
              <a:rPr lang="it-IT" sz="2400" b="1" dirty="0">
                <a:solidFill>
                  <a:srgbClr val="FF0000"/>
                </a:solidFill>
              </a:rPr>
              <a:t>SOSPENSIONI</a:t>
            </a:r>
          </a:p>
        </p:txBody>
      </p:sp>
      <p:sp>
        <p:nvSpPr>
          <p:cNvPr id="5" name="CasellaDiTesto 4">
            <a:extLst>
              <a:ext uri="{FF2B5EF4-FFF2-40B4-BE49-F238E27FC236}">
                <a16:creationId xmlns:a16="http://schemas.microsoft.com/office/drawing/2014/main" id="{547CE65E-E55B-52B0-BB7A-95778F99305C}"/>
              </a:ext>
            </a:extLst>
          </p:cNvPr>
          <p:cNvSpPr txBox="1"/>
          <p:nvPr/>
        </p:nvSpPr>
        <p:spPr>
          <a:xfrm>
            <a:off x="325961" y="685599"/>
            <a:ext cx="8494511" cy="5324535"/>
          </a:xfrm>
          <a:prstGeom prst="rect">
            <a:avLst/>
          </a:prstGeom>
          <a:noFill/>
        </p:spPr>
        <p:txBody>
          <a:bodyPr wrap="square">
            <a:spAutoFit/>
          </a:bodyPr>
          <a:lstStyle/>
          <a:p>
            <a:r>
              <a:rPr lang="it-IT" b="1" dirty="0"/>
              <a:t>Una sospensione è una miscela eterogenea di due o più componenti. </a:t>
            </a:r>
          </a:p>
          <a:p>
            <a:endParaRPr lang="it-IT" dirty="0"/>
          </a:p>
          <a:p>
            <a:r>
              <a:rPr lang="it-IT" b="1" u="sng" dirty="0">
                <a:solidFill>
                  <a:srgbClr val="0070C0"/>
                </a:solidFill>
              </a:rPr>
              <a:t>Proprietà delle sospensioni</a:t>
            </a:r>
          </a:p>
          <a:p>
            <a:endParaRPr lang="it-IT" dirty="0"/>
          </a:p>
          <a:p>
            <a:r>
              <a:rPr lang="it-IT" dirty="0"/>
              <a:t>Le proprietà delle sospensioni possono essere così riassunte:</a:t>
            </a:r>
          </a:p>
          <a:p>
            <a:endParaRPr lang="it-IT" dirty="0"/>
          </a:p>
          <a:p>
            <a:r>
              <a:rPr lang="it-IT" b="1" dirty="0"/>
              <a:t>1.</a:t>
            </a:r>
            <a:r>
              <a:rPr lang="it-IT" dirty="0"/>
              <a:t>sono costituite da una sostanza dispersa in un liquido;</a:t>
            </a:r>
          </a:p>
          <a:p>
            <a:endParaRPr lang="it-IT" sz="400" dirty="0"/>
          </a:p>
          <a:p>
            <a:r>
              <a:rPr lang="it-IT" b="1" dirty="0"/>
              <a:t>2</a:t>
            </a:r>
            <a:r>
              <a:rPr lang="it-IT" dirty="0"/>
              <a:t>.sono eterogenee;</a:t>
            </a:r>
          </a:p>
          <a:p>
            <a:endParaRPr lang="it-IT" sz="400" dirty="0"/>
          </a:p>
          <a:p>
            <a:r>
              <a:rPr lang="it-IT" b="1" dirty="0"/>
              <a:t>3.</a:t>
            </a:r>
            <a:r>
              <a:rPr lang="it-IT" dirty="0"/>
              <a:t>non sono trasparenti alla luce;</a:t>
            </a:r>
          </a:p>
          <a:p>
            <a:endParaRPr lang="it-IT" sz="400" dirty="0"/>
          </a:p>
          <a:p>
            <a:r>
              <a:rPr lang="it-IT" b="1" dirty="0"/>
              <a:t>4</a:t>
            </a:r>
            <a:r>
              <a:rPr lang="it-IT" dirty="0"/>
              <a:t>.tendono a sedimentare;</a:t>
            </a:r>
          </a:p>
          <a:p>
            <a:endParaRPr lang="it-IT" sz="400" dirty="0"/>
          </a:p>
          <a:p>
            <a:r>
              <a:rPr lang="it-IT" b="1" dirty="0"/>
              <a:t>5</a:t>
            </a:r>
            <a:r>
              <a:rPr lang="it-IT" dirty="0"/>
              <a:t>.non passano attraverso la carta da filtro e le membrane.</a:t>
            </a:r>
          </a:p>
          <a:p>
            <a:endParaRPr lang="it-IT" dirty="0"/>
          </a:p>
          <a:p>
            <a:endParaRPr lang="it-IT" dirty="0"/>
          </a:p>
          <a:p>
            <a:r>
              <a:rPr lang="it-IT" i="1" dirty="0"/>
              <a:t>La nebulizzazione è il processo di sospensione di un liquido in un gas. I pazienti con una diminuita quantità di acqua nei polmoni presentano secrezioni bronchiali molto dense; è possibile in questi casi utilizzare un nebulizzatore che produce un aerosol contenente molta acqua, che può così penetrare nella trachea e nei bronchi, reidratandoli.</a:t>
            </a:r>
          </a:p>
        </p:txBody>
      </p:sp>
    </p:spTree>
    <p:extLst>
      <p:ext uri="{BB962C8B-B14F-4D97-AF65-F5344CB8AC3E}">
        <p14:creationId xmlns:p14="http://schemas.microsoft.com/office/powerpoint/2010/main" val="4188311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500B83C-F243-70C4-8FBB-F582658479F2}"/>
              </a:ext>
            </a:extLst>
          </p:cNvPr>
          <p:cNvSpPr txBox="1"/>
          <p:nvPr/>
        </p:nvSpPr>
        <p:spPr>
          <a:xfrm>
            <a:off x="611560" y="1412776"/>
            <a:ext cx="7704856" cy="3693319"/>
          </a:xfrm>
          <a:prstGeom prst="rect">
            <a:avLst/>
          </a:prstGeom>
          <a:noFill/>
        </p:spPr>
        <p:txBody>
          <a:bodyPr wrap="square">
            <a:spAutoFit/>
          </a:bodyPr>
          <a:lstStyle/>
          <a:p>
            <a:pPr marL="285750" indent="-285750">
              <a:buFont typeface="Wingdings" panose="05000000000000000000" pitchFamily="2" charset="2"/>
              <a:buChar char="Ø"/>
            </a:pPr>
            <a:r>
              <a:rPr lang="it-IT" dirty="0"/>
              <a:t>Quando una soluzione viene lasciata indisturbata per un lungo periodo di tempo, non si ha la sedimentazione di cristalli di soluto, se ovviamente il solvente non evapora. Questa è un’altra proprietà delle soluzioni: </a:t>
            </a:r>
            <a:r>
              <a:rPr lang="it-IT" u="sng" dirty="0"/>
              <a:t>il soluto non sedimenta</a:t>
            </a:r>
            <a:r>
              <a:rPr lang="it-IT" dirty="0"/>
              <a:t>.</a:t>
            </a:r>
          </a:p>
          <a:p>
            <a:endParaRPr lang="it-IT" dirty="0"/>
          </a:p>
          <a:p>
            <a:pPr marL="285750" indent="-285750">
              <a:buFont typeface="Wingdings" panose="05000000000000000000" pitchFamily="2" charset="2"/>
              <a:buChar char="Ø"/>
            </a:pPr>
            <a:r>
              <a:rPr lang="it-IT" dirty="0"/>
              <a:t>Il sale presente in una soluzione può essere recuperato se l’acqua viene fatta evaporare; questo fatto è vero anche per una soluzione di zucchero. In generale i componenti di una soluzione possono essere separati con metodi fisici.</a:t>
            </a:r>
          </a:p>
          <a:p>
            <a:pPr marL="285750" indent="-285750">
              <a:buFont typeface="Wingdings" panose="05000000000000000000" pitchFamily="2" charset="2"/>
              <a:buChar char="Ø"/>
            </a:pPr>
            <a:endParaRPr lang="it-IT" dirty="0"/>
          </a:p>
          <a:p>
            <a:pPr marL="285750" indent="-285750">
              <a:buFont typeface="Wingdings" panose="05000000000000000000" pitchFamily="2" charset="2"/>
              <a:buChar char="Ø"/>
            </a:pPr>
            <a:r>
              <a:rPr lang="it-IT" dirty="0"/>
              <a:t>Se una soluzione viene fatta passare attraverso un filtro di carta, non cambia le sue proprietà; cioè le particelle della soluzione sono più piccole dei pori presenti nella carta da filtro.</a:t>
            </a:r>
          </a:p>
        </p:txBody>
      </p:sp>
      <p:sp>
        <p:nvSpPr>
          <p:cNvPr id="2" name="CasellaDiTesto 1">
            <a:extLst>
              <a:ext uri="{FF2B5EF4-FFF2-40B4-BE49-F238E27FC236}">
                <a16:creationId xmlns:a16="http://schemas.microsoft.com/office/drawing/2014/main" id="{41530D09-39ED-46CE-3F22-D85F97DE42EF}"/>
              </a:ext>
            </a:extLst>
          </p:cNvPr>
          <p:cNvSpPr txBox="1"/>
          <p:nvPr/>
        </p:nvSpPr>
        <p:spPr>
          <a:xfrm>
            <a:off x="251520" y="141494"/>
            <a:ext cx="5976664" cy="461665"/>
          </a:xfrm>
          <a:prstGeom prst="rect">
            <a:avLst/>
          </a:prstGeom>
          <a:noFill/>
        </p:spPr>
        <p:txBody>
          <a:bodyPr wrap="square">
            <a:spAutoFit/>
          </a:bodyPr>
          <a:lstStyle/>
          <a:p>
            <a:r>
              <a:rPr lang="it-IT" sz="2400" b="1" dirty="0">
                <a:solidFill>
                  <a:srgbClr val="FF0000"/>
                </a:solidFill>
              </a:rPr>
              <a:t>Proprietà generali delle soluzioni</a:t>
            </a:r>
          </a:p>
        </p:txBody>
      </p:sp>
    </p:spTree>
    <p:extLst>
      <p:ext uri="{BB962C8B-B14F-4D97-AF65-F5344CB8AC3E}">
        <p14:creationId xmlns:p14="http://schemas.microsoft.com/office/powerpoint/2010/main" val="37698066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86E86A7-30FB-0498-EB89-7B761BFBB7BE}"/>
              </a:ext>
            </a:extLst>
          </p:cNvPr>
          <p:cNvSpPr txBox="1"/>
          <p:nvPr/>
        </p:nvSpPr>
        <p:spPr>
          <a:xfrm>
            <a:off x="395536" y="260648"/>
            <a:ext cx="4572000" cy="461665"/>
          </a:xfrm>
          <a:prstGeom prst="rect">
            <a:avLst/>
          </a:prstGeom>
          <a:noFill/>
        </p:spPr>
        <p:txBody>
          <a:bodyPr wrap="square">
            <a:spAutoFit/>
          </a:bodyPr>
          <a:lstStyle/>
          <a:p>
            <a:r>
              <a:rPr lang="it-IT" sz="2400" b="1" dirty="0">
                <a:solidFill>
                  <a:srgbClr val="FF0000"/>
                </a:solidFill>
              </a:rPr>
              <a:t>COLLOIDI</a:t>
            </a:r>
          </a:p>
        </p:txBody>
      </p:sp>
      <p:sp>
        <p:nvSpPr>
          <p:cNvPr id="5" name="CasellaDiTesto 4">
            <a:extLst>
              <a:ext uri="{FF2B5EF4-FFF2-40B4-BE49-F238E27FC236}">
                <a16:creationId xmlns:a16="http://schemas.microsoft.com/office/drawing/2014/main" id="{1A769C53-0A98-815D-FAD2-ED1AFDDFB629}"/>
              </a:ext>
            </a:extLst>
          </p:cNvPr>
          <p:cNvSpPr txBox="1"/>
          <p:nvPr/>
        </p:nvSpPr>
        <p:spPr>
          <a:xfrm>
            <a:off x="323528" y="908720"/>
            <a:ext cx="8424936" cy="5355312"/>
          </a:xfrm>
          <a:prstGeom prst="rect">
            <a:avLst/>
          </a:prstGeom>
          <a:noFill/>
        </p:spPr>
        <p:txBody>
          <a:bodyPr wrap="square">
            <a:spAutoFit/>
          </a:bodyPr>
          <a:lstStyle/>
          <a:p>
            <a:r>
              <a:rPr lang="it-IT" dirty="0"/>
              <a:t>La terza classe di miscele di liquidi, dette </a:t>
            </a:r>
            <a:r>
              <a:rPr lang="it-IT" b="1" dirty="0"/>
              <a:t>colloidi, è costituita da piccole particelle sospese in un liquido</a:t>
            </a:r>
            <a:r>
              <a:rPr lang="it-IT" dirty="0"/>
              <a:t>; tali particelle, tuttavia, non costituiscono una sospensione. I colloidi sono abbastanza differenti dalle sospensioni e hanno specifiche proprietà.</a:t>
            </a:r>
          </a:p>
          <a:p>
            <a:endParaRPr lang="it-IT" dirty="0"/>
          </a:p>
          <a:p>
            <a:pPr marL="285750" indent="-285750">
              <a:buFont typeface="Wingdings" panose="05000000000000000000" pitchFamily="2" charset="2"/>
              <a:buChar char="Ø"/>
            </a:pPr>
            <a:r>
              <a:rPr lang="it-IT" dirty="0"/>
              <a:t>Quando un colloide (o sospensione colloidale) viene versato in un imbuto con carta da filtro, passa attraverso tale filtro. Questo indica che le particelle di colloide sono più piccole dei pori presenti nella carta da filtro. Quando invece il colloide viene messo su una membrana, le particelle colloidali non passano attraverso di essa. Quindi, le particelle colloidali sono più grandi dei pori presenti nella membrana. </a:t>
            </a:r>
          </a:p>
          <a:p>
            <a:pPr marL="285750" indent="-285750">
              <a:buFont typeface="Wingdings" panose="05000000000000000000" pitchFamily="2" charset="2"/>
              <a:buChar char="Ø"/>
            </a:pPr>
            <a:r>
              <a:rPr lang="it-IT" dirty="0"/>
              <a:t>Siccome le particelle in soluzione passano sia attraverso la carta da filtro sia attraverso le membrane, a differenza di quelle in sospensione, </a:t>
            </a:r>
            <a:r>
              <a:rPr lang="it-IT" b="1" i="1" u="sng" dirty="0"/>
              <a:t>le particelle colloidali devono avere una grandezza intermedia tra quella delle particelle in soluzione e quella delle particelle in sospensione</a:t>
            </a:r>
            <a:r>
              <a:rPr lang="it-IT" b="1" dirty="0"/>
              <a:t>. </a:t>
            </a:r>
          </a:p>
          <a:p>
            <a:pPr marL="285750" indent="-285750">
              <a:buFont typeface="Wingdings" panose="05000000000000000000" pitchFamily="2" charset="2"/>
              <a:buChar char="Ø"/>
            </a:pPr>
            <a:r>
              <a:rPr lang="it-IT" i="1" dirty="0"/>
              <a:t>Le particelle colloidali hanno una dimensione che varia tra 1 e 1000 nm (1 nm = 0,000000001 m; un milionesimo di millimetro); le particelle in soluzione hanno dimensioni minori di 1 nm, mentre le particelle in sospensione sono grandi più di 1000 nm.</a:t>
            </a:r>
          </a:p>
        </p:txBody>
      </p:sp>
    </p:spTree>
    <p:extLst>
      <p:ext uri="{BB962C8B-B14F-4D97-AF65-F5344CB8AC3E}">
        <p14:creationId xmlns:p14="http://schemas.microsoft.com/office/powerpoint/2010/main" val="35137608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43A0A9B-8ABF-FDAC-A374-FCC0F4E6C2CA}"/>
              </a:ext>
            </a:extLst>
          </p:cNvPr>
          <p:cNvSpPr txBox="1"/>
          <p:nvPr/>
        </p:nvSpPr>
        <p:spPr>
          <a:xfrm>
            <a:off x="107504" y="260648"/>
            <a:ext cx="8784976" cy="646331"/>
          </a:xfrm>
          <a:prstGeom prst="rect">
            <a:avLst/>
          </a:prstGeom>
          <a:noFill/>
        </p:spPr>
        <p:txBody>
          <a:bodyPr wrap="square">
            <a:spAutoFit/>
          </a:bodyPr>
          <a:lstStyle/>
          <a:p>
            <a:r>
              <a:rPr lang="it-IT" sz="1800" b="0" i="0" u="none" strike="noStrike" baseline="0" dirty="0">
                <a:solidFill>
                  <a:srgbClr val="000000"/>
                </a:solidFill>
                <a:latin typeface="Calibri" panose="020F0502020204030204" pitchFamily="34" charset="0"/>
              </a:rPr>
              <a:t>I colloidi differiscono però dalle soluzioni perché le particelle disperse sono abbastanza grandi da diffondere la luce (</a:t>
            </a:r>
            <a:r>
              <a:rPr lang="it-IT" sz="1800" b="1" i="0" u="none" strike="noStrike" baseline="0" dirty="0">
                <a:solidFill>
                  <a:srgbClr val="006FC0"/>
                </a:solidFill>
                <a:latin typeface="Calibri" panose="020F0502020204030204" pitchFamily="34" charset="0"/>
              </a:rPr>
              <a:t>effetto </a:t>
            </a:r>
            <a:r>
              <a:rPr lang="it-IT" sz="1800" b="1" i="0" u="none" strike="noStrike" baseline="0" dirty="0" err="1">
                <a:solidFill>
                  <a:srgbClr val="006FC0"/>
                </a:solidFill>
                <a:latin typeface="Calibri" panose="020F0502020204030204" pitchFamily="34" charset="0"/>
              </a:rPr>
              <a:t>tyndall</a:t>
            </a:r>
            <a:r>
              <a:rPr lang="it-IT" sz="1800" b="0" i="0" u="none" strike="noStrike" baseline="0" dirty="0">
                <a:solidFill>
                  <a:srgbClr val="000000"/>
                </a:solidFill>
                <a:latin typeface="Calibri" panose="020F0502020204030204" pitchFamily="34" charset="0"/>
              </a:rPr>
              <a:t>). </a:t>
            </a:r>
            <a:endParaRPr lang="it-IT" dirty="0"/>
          </a:p>
        </p:txBody>
      </p:sp>
      <p:pic>
        <p:nvPicPr>
          <p:cNvPr id="5" name="Immagine 4">
            <a:extLst>
              <a:ext uri="{FF2B5EF4-FFF2-40B4-BE49-F238E27FC236}">
                <a16:creationId xmlns:a16="http://schemas.microsoft.com/office/drawing/2014/main" id="{ED7DB206-97B6-9B85-54EB-AE8EDEA94020}"/>
              </a:ext>
            </a:extLst>
          </p:cNvPr>
          <p:cNvPicPr>
            <a:picLocks noChangeAspect="1"/>
          </p:cNvPicPr>
          <p:nvPr/>
        </p:nvPicPr>
        <p:blipFill>
          <a:blip r:embed="rId2"/>
          <a:stretch>
            <a:fillRect/>
          </a:stretch>
        </p:blipFill>
        <p:spPr>
          <a:xfrm>
            <a:off x="296785" y="1109223"/>
            <a:ext cx="2907064" cy="1564962"/>
          </a:xfrm>
          <a:prstGeom prst="rect">
            <a:avLst/>
          </a:prstGeom>
        </p:spPr>
      </p:pic>
      <p:sp>
        <p:nvSpPr>
          <p:cNvPr id="7" name="CasellaDiTesto 6">
            <a:extLst>
              <a:ext uri="{FF2B5EF4-FFF2-40B4-BE49-F238E27FC236}">
                <a16:creationId xmlns:a16="http://schemas.microsoft.com/office/drawing/2014/main" id="{AFBE0D95-9C26-1E67-36CF-ABB46D14C4D3}"/>
              </a:ext>
            </a:extLst>
          </p:cNvPr>
          <p:cNvSpPr txBox="1"/>
          <p:nvPr/>
        </p:nvSpPr>
        <p:spPr>
          <a:xfrm>
            <a:off x="3346646" y="1172651"/>
            <a:ext cx="5689850" cy="646331"/>
          </a:xfrm>
          <a:prstGeom prst="rect">
            <a:avLst/>
          </a:prstGeom>
          <a:noFill/>
        </p:spPr>
        <p:txBody>
          <a:bodyPr wrap="square">
            <a:spAutoFit/>
          </a:bodyPr>
          <a:lstStyle/>
          <a:p>
            <a:r>
              <a:rPr lang="it-IT" sz="1800" b="0" i="0" u="none" strike="noStrike" baseline="0" dirty="0">
                <a:solidFill>
                  <a:srgbClr val="000000"/>
                </a:solidFill>
                <a:latin typeface="Calibri" panose="020F0502020204030204" pitchFamily="34" charset="0"/>
              </a:rPr>
              <a:t>Il latte appare bianco anziché trasparente a causa delle particelle di grasso sospese in acqua</a:t>
            </a:r>
          </a:p>
        </p:txBody>
      </p:sp>
      <p:sp>
        <p:nvSpPr>
          <p:cNvPr id="11" name="CasellaDiTesto 10">
            <a:extLst>
              <a:ext uri="{FF2B5EF4-FFF2-40B4-BE49-F238E27FC236}">
                <a16:creationId xmlns:a16="http://schemas.microsoft.com/office/drawing/2014/main" id="{0593EB60-7F7B-8F66-AD55-94C5406D0EEF}"/>
              </a:ext>
            </a:extLst>
          </p:cNvPr>
          <p:cNvSpPr txBox="1"/>
          <p:nvPr/>
        </p:nvSpPr>
        <p:spPr>
          <a:xfrm>
            <a:off x="3371902" y="2318508"/>
            <a:ext cx="5136502" cy="369332"/>
          </a:xfrm>
          <a:prstGeom prst="rect">
            <a:avLst/>
          </a:prstGeom>
          <a:noFill/>
        </p:spPr>
        <p:txBody>
          <a:bodyPr wrap="square">
            <a:spAutoFit/>
          </a:bodyPr>
          <a:lstStyle/>
          <a:p>
            <a:r>
              <a:rPr lang="it-IT" sz="1800" b="1" i="0" u="none" strike="noStrike" baseline="0" dirty="0">
                <a:solidFill>
                  <a:srgbClr val="548ED4"/>
                </a:solidFill>
                <a:latin typeface="Calibri" panose="020F0502020204030204" pitchFamily="34" charset="0"/>
              </a:rPr>
              <a:t>Effetto Tyndall</a:t>
            </a:r>
            <a:endParaRPr lang="it-IT" dirty="0"/>
          </a:p>
        </p:txBody>
      </p:sp>
      <p:sp>
        <p:nvSpPr>
          <p:cNvPr id="13" name="CasellaDiTesto 12">
            <a:extLst>
              <a:ext uri="{FF2B5EF4-FFF2-40B4-BE49-F238E27FC236}">
                <a16:creationId xmlns:a16="http://schemas.microsoft.com/office/drawing/2014/main" id="{F329E36A-F794-2420-0136-FD1BCA6B5094}"/>
              </a:ext>
            </a:extLst>
          </p:cNvPr>
          <p:cNvSpPr txBox="1"/>
          <p:nvPr/>
        </p:nvSpPr>
        <p:spPr>
          <a:xfrm>
            <a:off x="179511" y="2683607"/>
            <a:ext cx="8658169" cy="923330"/>
          </a:xfrm>
          <a:prstGeom prst="rect">
            <a:avLst/>
          </a:prstGeom>
          <a:noFill/>
        </p:spPr>
        <p:txBody>
          <a:bodyPr wrap="square">
            <a:spAutoFit/>
          </a:bodyPr>
          <a:lstStyle/>
          <a:p>
            <a:r>
              <a:rPr lang="it-IT" sz="1800" b="0" i="0" u="none" strike="noStrike" baseline="0" dirty="0">
                <a:solidFill>
                  <a:srgbClr val="000000"/>
                </a:solidFill>
                <a:latin typeface="Calibri" panose="020F0502020204030204" pitchFamily="34" charset="0"/>
              </a:rPr>
              <a:t>È un fenomeno di </a:t>
            </a:r>
            <a:r>
              <a:rPr lang="it-IT" sz="1800" b="1" i="0" u="none" strike="noStrike" baseline="0" dirty="0">
                <a:solidFill>
                  <a:srgbClr val="009900"/>
                </a:solidFill>
                <a:latin typeface="Calibri" panose="020F0502020204030204" pitchFamily="34" charset="0"/>
              </a:rPr>
              <a:t>diffusione della luce </a:t>
            </a:r>
            <a:r>
              <a:rPr lang="it-IT" sz="1800" b="0" i="0" u="none" strike="noStrike" baseline="0" dirty="0">
                <a:solidFill>
                  <a:srgbClr val="000000"/>
                </a:solidFill>
                <a:latin typeface="Calibri" panose="020F0502020204030204" pitchFamily="34" charset="0"/>
              </a:rPr>
              <a:t>dovuto alla presenza di particelle, di </a:t>
            </a:r>
            <a:r>
              <a:rPr lang="it-IT" sz="1800" b="1" i="0" u="none" strike="noStrike" baseline="0" dirty="0">
                <a:solidFill>
                  <a:srgbClr val="009900"/>
                </a:solidFill>
                <a:latin typeface="Calibri" panose="020F0502020204030204" pitchFamily="34" charset="0"/>
              </a:rPr>
              <a:t>dimensioni comparabili a quelle delle lunghezze d'onda della luce incidente</a:t>
            </a:r>
            <a:r>
              <a:rPr lang="it-IT" sz="1800" b="0" i="0" u="none" strike="noStrike" baseline="0" dirty="0">
                <a:solidFill>
                  <a:srgbClr val="000000"/>
                </a:solidFill>
                <a:latin typeface="Calibri" panose="020F0502020204030204" pitchFamily="34" charset="0"/>
              </a:rPr>
              <a:t>, presenti nei sistemi colloidali (nei fumi e nelle nebbie, nelle emulsioni, ecc.)</a:t>
            </a:r>
            <a:endParaRPr lang="it-IT" dirty="0"/>
          </a:p>
        </p:txBody>
      </p:sp>
      <p:pic>
        <p:nvPicPr>
          <p:cNvPr id="15" name="Immagine 14">
            <a:extLst>
              <a:ext uri="{FF2B5EF4-FFF2-40B4-BE49-F238E27FC236}">
                <a16:creationId xmlns:a16="http://schemas.microsoft.com/office/drawing/2014/main" id="{E71AF0F1-E26D-7354-EA0E-5406E5EE62AC}"/>
              </a:ext>
            </a:extLst>
          </p:cNvPr>
          <p:cNvPicPr>
            <a:picLocks noChangeAspect="1"/>
          </p:cNvPicPr>
          <p:nvPr/>
        </p:nvPicPr>
        <p:blipFill>
          <a:blip r:embed="rId3"/>
          <a:stretch>
            <a:fillRect/>
          </a:stretch>
        </p:blipFill>
        <p:spPr>
          <a:xfrm>
            <a:off x="890967" y="3595610"/>
            <a:ext cx="3248986" cy="2214261"/>
          </a:xfrm>
          <a:prstGeom prst="rect">
            <a:avLst/>
          </a:prstGeom>
        </p:spPr>
      </p:pic>
      <p:pic>
        <p:nvPicPr>
          <p:cNvPr id="17" name="Immagine 16">
            <a:extLst>
              <a:ext uri="{FF2B5EF4-FFF2-40B4-BE49-F238E27FC236}">
                <a16:creationId xmlns:a16="http://schemas.microsoft.com/office/drawing/2014/main" id="{7F506392-8C31-CEB9-CBE0-2170B64503DF}"/>
              </a:ext>
            </a:extLst>
          </p:cNvPr>
          <p:cNvPicPr>
            <a:picLocks noChangeAspect="1"/>
          </p:cNvPicPr>
          <p:nvPr/>
        </p:nvPicPr>
        <p:blipFill>
          <a:blip r:embed="rId4"/>
          <a:stretch>
            <a:fillRect/>
          </a:stretch>
        </p:blipFill>
        <p:spPr>
          <a:xfrm>
            <a:off x="4872505" y="3567420"/>
            <a:ext cx="2990565" cy="1952275"/>
          </a:xfrm>
          <a:prstGeom prst="rect">
            <a:avLst/>
          </a:prstGeom>
        </p:spPr>
      </p:pic>
      <p:sp>
        <p:nvSpPr>
          <p:cNvPr id="19" name="CasellaDiTesto 18">
            <a:extLst>
              <a:ext uri="{FF2B5EF4-FFF2-40B4-BE49-F238E27FC236}">
                <a16:creationId xmlns:a16="http://schemas.microsoft.com/office/drawing/2014/main" id="{DF4561DB-2D9A-1C0F-A0B4-2079257E7475}"/>
              </a:ext>
            </a:extLst>
          </p:cNvPr>
          <p:cNvSpPr txBox="1"/>
          <p:nvPr/>
        </p:nvSpPr>
        <p:spPr>
          <a:xfrm>
            <a:off x="179511" y="5809871"/>
            <a:ext cx="8424936" cy="923330"/>
          </a:xfrm>
          <a:prstGeom prst="rect">
            <a:avLst/>
          </a:prstGeom>
          <a:noFill/>
        </p:spPr>
        <p:txBody>
          <a:bodyPr wrap="square">
            <a:spAutoFit/>
          </a:bodyPr>
          <a:lstStyle/>
          <a:p>
            <a:r>
              <a:rPr lang="it-IT" sz="1800" b="0" i="0" u="none" strike="noStrike" baseline="0" dirty="0">
                <a:solidFill>
                  <a:srgbClr val="000000"/>
                </a:solidFill>
                <a:latin typeface="Calibri" panose="020F0502020204030204" pitchFamily="34" charset="0"/>
              </a:rPr>
              <a:t>il raggio di luce non è visibile se passa attraverso una soluzione vera, lo è quando passa attraverso una dispersione colloidale </a:t>
            </a:r>
          </a:p>
          <a:p>
            <a:r>
              <a:rPr lang="it-IT" sz="1800" b="0" i="0" u="none" strike="noStrike" baseline="0" dirty="0">
                <a:solidFill>
                  <a:srgbClr val="000000"/>
                </a:solidFill>
                <a:latin typeface="Calibri" panose="020F0502020204030204" pitchFamily="34" charset="0"/>
              </a:rPr>
              <a:t>(</a:t>
            </a:r>
            <a:r>
              <a:rPr lang="it-IT" sz="1800" b="0" i="1" u="none" strike="noStrike" baseline="0" dirty="0">
                <a:solidFill>
                  <a:srgbClr val="009900"/>
                </a:solidFill>
                <a:latin typeface="Calibri" panose="020F0502020204030204" pitchFamily="34" charset="0"/>
              </a:rPr>
              <a:t>la luce viene riflessa </a:t>
            </a:r>
            <a:r>
              <a:rPr lang="it-IT" sz="1800" b="0" i="0" u="none" strike="noStrike" baseline="0" dirty="0">
                <a:solidFill>
                  <a:srgbClr val="000000"/>
                </a:solidFill>
                <a:latin typeface="Calibri" panose="020F0502020204030204" pitchFamily="34" charset="0"/>
              </a:rPr>
              <a:t>dalle particelle disperse </a:t>
            </a:r>
            <a:r>
              <a:rPr lang="it-IT" sz="1800" b="0" i="1" u="none" strike="noStrike" baseline="0" dirty="0">
                <a:solidFill>
                  <a:srgbClr val="009900"/>
                </a:solidFill>
                <a:latin typeface="Calibri" panose="020F0502020204030204" pitchFamily="34" charset="0"/>
              </a:rPr>
              <a:t>in molte direzioni </a:t>
            </a:r>
            <a:r>
              <a:rPr lang="it-IT" sz="1800" b="0" i="0" u="none" strike="noStrike" baseline="0" dirty="0">
                <a:solidFill>
                  <a:srgbClr val="000000"/>
                </a:solidFill>
                <a:latin typeface="Calibri" panose="020F0502020204030204" pitchFamily="34" charset="0"/>
              </a:rPr>
              <a:t>e quindi risulta visibile).</a:t>
            </a:r>
            <a:endParaRPr lang="it-IT" dirty="0"/>
          </a:p>
        </p:txBody>
      </p:sp>
    </p:spTree>
    <p:extLst>
      <p:ext uri="{BB962C8B-B14F-4D97-AF65-F5344CB8AC3E}">
        <p14:creationId xmlns:p14="http://schemas.microsoft.com/office/powerpoint/2010/main" val="24637469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107FEB9-D723-0D4C-AB98-C7225E660BB6}"/>
              </a:ext>
            </a:extLst>
          </p:cNvPr>
          <p:cNvSpPr txBox="1"/>
          <p:nvPr/>
        </p:nvSpPr>
        <p:spPr>
          <a:xfrm>
            <a:off x="395536" y="260648"/>
            <a:ext cx="8424936" cy="2646878"/>
          </a:xfrm>
          <a:prstGeom prst="rect">
            <a:avLst/>
          </a:prstGeom>
          <a:noFill/>
        </p:spPr>
        <p:txBody>
          <a:bodyPr wrap="square">
            <a:spAutoFit/>
          </a:bodyPr>
          <a:lstStyle/>
          <a:p>
            <a:r>
              <a:rPr lang="it-IT" b="1" dirty="0"/>
              <a:t>La </a:t>
            </a:r>
            <a:r>
              <a:rPr lang="it-IT" b="1" dirty="0">
                <a:solidFill>
                  <a:srgbClr val="FF0000"/>
                </a:solidFill>
              </a:rPr>
              <a:t>dialisi</a:t>
            </a:r>
            <a:r>
              <a:rPr lang="it-IT" b="1" dirty="0"/>
              <a:t> consiste nella separazione delle particelle di soluto dalle particelle colloidali attraverso l’uso di una membrana semipermeabile, sfruttando la proprietà dei colloidi di non attraversare tali membrane. </a:t>
            </a:r>
          </a:p>
          <a:p>
            <a:r>
              <a:rPr lang="it-IT" sz="1600" i="1" dirty="0"/>
              <a:t>Si supponga che una sospensione di amido colloidale e una soluzione di cloruro di sodio vengano messe all’interno di una membrana chiusa di questo tipo, la quale a sua volta viene immersa in un bicchiere con dell’acqua. L’amido è un colloide e non può passare attraverso la membrana, invece il sale è in soluzione e quindi passa attraverso la membrana. Questo è un esempio di diffusione e il sale continuerà a passare attraverso la membrana finché la sua concentrazione all’interno della membrana sarà uguale a quella nell’acqua all’esterno della membrana.</a:t>
            </a:r>
          </a:p>
        </p:txBody>
      </p:sp>
      <p:sp>
        <p:nvSpPr>
          <p:cNvPr id="5" name="CasellaDiTesto 4">
            <a:extLst>
              <a:ext uri="{FF2B5EF4-FFF2-40B4-BE49-F238E27FC236}">
                <a16:creationId xmlns:a16="http://schemas.microsoft.com/office/drawing/2014/main" id="{FEC173BC-2279-C904-4C6B-728181D4413A}"/>
              </a:ext>
            </a:extLst>
          </p:cNvPr>
          <p:cNvSpPr txBox="1"/>
          <p:nvPr/>
        </p:nvSpPr>
        <p:spPr>
          <a:xfrm>
            <a:off x="395536" y="3212976"/>
            <a:ext cx="7992888" cy="2862322"/>
          </a:xfrm>
          <a:prstGeom prst="rect">
            <a:avLst/>
          </a:prstGeom>
          <a:noFill/>
        </p:spPr>
        <p:txBody>
          <a:bodyPr wrap="square">
            <a:spAutoFit/>
          </a:bodyPr>
          <a:lstStyle/>
          <a:p>
            <a:pPr marL="285750" indent="-285750">
              <a:buFont typeface="Wingdings" panose="05000000000000000000" pitchFamily="2" charset="2"/>
              <a:buChar char="Ø"/>
            </a:pPr>
            <a:r>
              <a:rPr lang="it-IT" dirty="0"/>
              <a:t>se tale membrana viene messa in acqua corrente, molto presto tutto il sale sarà rimosso dalla miscela interna alla membrana, nella quale si troverà così solo l’amido: il colloide. Questa è la dialisi: la separazione di un soluto da un colloide mediante una membrana semipermeabile.</a:t>
            </a:r>
          </a:p>
          <a:p>
            <a:endParaRPr lang="it-IT" dirty="0"/>
          </a:p>
          <a:p>
            <a:pPr marL="285750" indent="-285750">
              <a:buFont typeface="Wingdings" panose="05000000000000000000" pitchFamily="2" charset="2"/>
              <a:buChar char="Ø"/>
            </a:pPr>
            <a:r>
              <a:rPr lang="it-IT" dirty="0"/>
              <a:t>Nell’organismo umano le membrane presenti nel rene permettono ai materiali di rifiuto solubili di passare nelle urine in modo da essere eliminati. Le stesse membrane però non permettono alle proteine di passare attraverso di esse perché sono colloidi. In un adulto di circa 70 kg, circa 180 l di sangue vengono purificati ogni giorno.</a:t>
            </a:r>
          </a:p>
        </p:txBody>
      </p:sp>
    </p:spTree>
    <p:extLst>
      <p:ext uri="{BB962C8B-B14F-4D97-AF65-F5344CB8AC3E}">
        <p14:creationId xmlns:p14="http://schemas.microsoft.com/office/powerpoint/2010/main" val="24923145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CDF5DA44-BE37-BE30-9F34-1F37E599C41C}"/>
              </a:ext>
            </a:extLst>
          </p:cNvPr>
          <p:cNvSpPr txBox="1"/>
          <p:nvPr/>
        </p:nvSpPr>
        <p:spPr>
          <a:xfrm>
            <a:off x="395536" y="332656"/>
            <a:ext cx="4572000" cy="461665"/>
          </a:xfrm>
          <a:prstGeom prst="rect">
            <a:avLst/>
          </a:prstGeom>
          <a:noFill/>
        </p:spPr>
        <p:txBody>
          <a:bodyPr wrap="square">
            <a:spAutoFit/>
          </a:bodyPr>
          <a:lstStyle/>
          <a:p>
            <a:r>
              <a:rPr lang="it-IT" sz="2400" b="1" i="0" u="none" strike="noStrike" baseline="0" dirty="0">
                <a:solidFill>
                  <a:srgbClr val="548ED4"/>
                </a:solidFill>
                <a:latin typeface="Calibri" panose="020F0502020204030204" pitchFamily="34" charset="0"/>
              </a:rPr>
              <a:t>SANGUE E DIALISI</a:t>
            </a:r>
            <a:endParaRPr lang="it-IT" sz="2400" b="1" dirty="0"/>
          </a:p>
        </p:txBody>
      </p:sp>
      <p:sp>
        <p:nvSpPr>
          <p:cNvPr id="5" name="CasellaDiTesto 4">
            <a:extLst>
              <a:ext uri="{FF2B5EF4-FFF2-40B4-BE49-F238E27FC236}">
                <a16:creationId xmlns:a16="http://schemas.microsoft.com/office/drawing/2014/main" id="{686F6F24-7E1B-6040-851E-4B55C42F8890}"/>
              </a:ext>
            </a:extLst>
          </p:cNvPr>
          <p:cNvSpPr txBox="1"/>
          <p:nvPr/>
        </p:nvSpPr>
        <p:spPr>
          <a:xfrm>
            <a:off x="283312" y="1125905"/>
            <a:ext cx="4684223" cy="1631216"/>
          </a:xfrm>
          <a:prstGeom prst="rect">
            <a:avLst/>
          </a:prstGeom>
          <a:noFill/>
        </p:spPr>
        <p:txBody>
          <a:bodyPr wrap="square">
            <a:spAutoFit/>
          </a:bodyPr>
          <a:lstStyle/>
          <a:p>
            <a:r>
              <a:rPr lang="it-IT" sz="2000" b="0" i="0" u="none" strike="noStrike" baseline="0" dirty="0">
                <a:solidFill>
                  <a:srgbClr val="000000"/>
                </a:solidFill>
                <a:latin typeface="Calibri" panose="020F0502020204030204" pitchFamily="34" charset="0"/>
              </a:rPr>
              <a:t>Il sangue è una </a:t>
            </a:r>
            <a:r>
              <a:rPr lang="it-IT" sz="2000" b="0" i="1" u="none" strike="noStrike" baseline="0" dirty="0">
                <a:solidFill>
                  <a:srgbClr val="C00000"/>
                </a:solidFill>
                <a:latin typeface="Calibri" panose="020F0502020204030204" pitchFamily="34" charset="0"/>
              </a:rPr>
              <a:t>dispersione colloidale</a:t>
            </a:r>
            <a:r>
              <a:rPr lang="it-IT" sz="2000" b="0" i="0" u="none" strike="noStrike" baseline="0" dirty="0">
                <a:solidFill>
                  <a:srgbClr val="000000"/>
                </a:solidFill>
                <a:latin typeface="Calibri" panose="020F0502020204030204" pitchFamily="34" charset="0"/>
              </a:rPr>
              <a:t>. Il rene dializza il sangue per eliminare l’eccesso di elettroliti prodotti nel metabolismo. Quando i reni perdono questa capacità </a:t>
            </a:r>
            <a:r>
              <a:rPr lang="it-IT" sz="2000" b="0" i="0" u="none" strike="noStrike" baseline="0" dirty="0">
                <a:solidFill>
                  <a:srgbClr val="000000"/>
                </a:solidFill>
                <a:latin typeface="Wingdings" panose="05000000000000000000" pitchFamily="2" charset="2"/>
              </a:rPr>
              <a:t></a:t>
            </a:r>
            <a:r>
              <a:rPr lang="it-IT" sz="2000" b="0" i="1" u="none" strike="noStrike" baseline="0" dirty="0">
                <a:solidFill>
                  <a:srgbClr val="4F81BC"/>
                </a:solidFill>
                <a:latin typeface="Calibri" panose="020F0502020204030204" pitchFamily="34" charset="0"/>
              </a:rPr>
              <a:t>emodialisi.</a:t>
            </a:r>
            <a:endParaRPr lang="it-IT" sz="2000" dirty="0"/>
          </a:p>
        </p:txBody>
      </p:sp>
      <p:sp>
        <p:nvSpPr>
          <p:cNvPr id="7" name="CasellaDiTesto 6">
            <a:extLst>
              <a:ext uri="{FF2B5EF4-FFF2-40B4-BE49-F238E27FC236}">
                <a16:creationId xmlns:a16="http://schemas.microsoft.com/office/drawing/2014/main" id="{33FC311F-6558-2749-9692-DBAE2EA6AD5B}"/>
              </a:ext>
            </a:extLst>
          </p:cNvPr>
          <p:cNvSpPr txBox="1"/>
          <p:nvPr/>
        </p:nvSpPr>
        <p:spPr>
          <a:xfrm>
            <a:off x="322182" y="3470988"/>
            <a:ext cx="3889916" cy="2246769"/>
          </a:xfrm>
          <a:prstGeom prst="rect">
            <a:avLst/>
          </a:prstGeom>
          <a:noFill/>
        </p:spPr>
        <p:txBody>
          <a:bodyPr wrap="square">
            <a:spAutoFit/>
          </a:bodyPr>
          <a:lstStyle/>
          <a:p>
            <a:r>
              <a:rPr lang="it-IT" sz="2000" b="0" i="0" u="none" strike="noStrike" baseline="0" dirty="0">
                <a:solidFill>
                  <a:srgbClr val="000000"/>
                </a:solidFill>
                <a:latin typeface="Calibri" panose="020F0502020204030204" pitchFamily="34" charset="0"/>
              </a:rPr>
              <a:t>Molecole di acqua, di soluto e ioni disciolti passano liberamente attraverso i pori della membrana. La direzione del flusso dipende dalla concentrazione relativa ai due lati della membrana.                 </a:t>
            </a:r>
            <a:r>
              <a:rPr lang="it-IT" sz="2000" b="0" i="1" u="none" strike="noStrike" baseline="0" dirty="0">
                <a:solidFill>
                  <a:srgbClr val="008000"/>
                </a:solidFill>
                <a:latin typeface="Calibri" panose="020F0502020204030204" pitchFamily="34" charset="0"/>
              </a:rPr>
              <a:t>Le particelle colloidali non passano.</a:t>
            </a:r>
            <a:endParaRPr lang="it-IT" sz="2000" dirty="0"/>
          </a:p>
        </p:txBody>
      </p:sp>
      <p:pic>
        <p:nvPicPr>
          <p:cNvPr id="9" name="Immagine 8">
            <a:extLst>
              <a:ext uri="{FF2B5EF4-FFF2-40B4-BE49-F238E27FC236}">
                <a16:creationId xmlns:a16="http://schemas.microsoft.com/office/drawing/2014/main" id="{CCA304CF-7D4E-3B38-6DA6-C0DF04F1DFBD}"/>
              </a:ext>
            </a:extLst>
          </p:cNvPr>
          <p:cNvPicPr>
            <a:picLocks noChangeAspect="1"/>
          </p:cNvPicPr>
          <p:nvPr/>
        </p:nvPicPr>
        <p:blipFill>
          <a:blip r:embed="rId2"/>
          <a:stretch>
            <a:fillRect/>
          </a:stretch>
        </p:blipFill>
        <p:spPr>
          <a:xfrm>
            <a:off x="4806782" y="249575"/>
            <a:ext cx="3437626" cy="3539465"/>
          </a:xfrm>
          <a:prstGeom prst="rect">
            <a:avLst/>
          </a:prstGeom>
        </p:spPr>
      </p:pic>
      <p:pic>
        <p:nvPicPr>
          <p:cNvPr id="12" name="Immagine 11">
            <a:extLst>
              <a:ext uri="{FF2B5EF4-FFF2-40B4-BE49-F238E27FC236}">
                <a16:creationId xmlns:a16="http://schemas.microsoft.com/office/drawing/2014/main" id="{3708C472-1910-5795-AD92-2A43A3360827}"/>
              </a:ext>
            </a:extLst>
          </p:cNvPr>
          <p:cNvPicPr>
            <a:picLocks noChangeAspect="1"/>
          </p:cNvPicPr>
          <p:nvPr/>
        </p:nvPicPr>
        <p:blipFill>
          <a:blip r:embed="rId3"/>
          <a:stretch>
            <a:fillRect/>
          </a:stretch>
        </p:blipFill>
        <p:spPr>
          <a:xfrm>
            <a:off x="4806782" y="3919703"/>
            <a:ext cx="4015036" cy="2524454"/>
          </a:xfrm>
          <a:prstGeom prst="rect">
            <a:avLst/>
          </a:prstGeom>
        </p:spPr>
      </p:pic>
    </p:spTree>
    <p:extLst>
      <p:ext uri="{BB962C8B-B14F-4D97-AF65-F5344CB8AC3E}">
        <p14:creationId xmlns:p14="http://schemas.microsoft.com/office/powerpoint/2010/main" val="35770203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B2AC56D-2858-6358-1887-690AE3D88D14}"/>
              </a:ext>
            </a:extLst>
          </p:cNvPr>
          <p:cNvSpPr txBox="1"/>
          <p:nvPr/>
        </p:nvSpPr>
        <p:spPr>
          <a:xfrm>
            <a:off x="467544" y="188640"/>
            <a:ext cx="4572000" cy="461665"/>
          </a:xfrm>
          <a:prstGeom prst="rect">
            <a:avLst/>
          </a:prstGeom>
          <a:noFill/>
        </p:spPr>
        <p:txBody>
          <a:bodyPr wrap="square">
            <a:spAutoFit/>
          </a:bodyPr>
          <a:lstStyle/>
          <a:p>
            <a:r>
              <a:rPr lang="it-IT" sz="2400" b="1" dirty="0">
                <a:solidFill>
                  <a:srgbClr val="FF0000"/>
                </a:solidFill>
              </a:rPr>
              <a:t>EMULSIONI</a:t>
            </a:r>
          </a:p>
        </p:txBody>
      </p:sp>
      <p:sp>
        <p:nvSpPr>
          <p:cNvPr id="5" name="CasellaDiTesto 4">
            <a:extLst>
              <a:ext uri="{FF2B5EF4-FFF2-40B4-BE49-F238E27FC236}">
                <a16:creationId xmlns:a16="http://schemas.microsoft.com/office/drawing/2014/main" id="{8141CFCC-0838-0F88-9BC1-B7033097218A}"/>
              </a:ext>
            </a:extLst>
          </p:cNvPr>
          <p:cNvSpPr txBox="1"/>
          <p:nvPr/>
        </p:nvSpPr>
        <p:spPr>
          <a:xfrm>
            <a:off x="561254" y="598249"/>
            <a:ext cx="7741368" cy="1200329"/>
          </a:xfrm>
          <a:prstGeom prst="rect">
            <a:avLst/>
          </a:prstGeom>
          <a:noFill/>
        </p:spPr>
        <p:txBody>
          <a:bodyPr wrap="square">
            <a:spAutoFit/>
          </a:bodyPr>
          <a:lstStyle/>
          <a:p>
            <a:pPr marL="285750" indent="-285750">
              <a:buFont typeface="Wingdings" panose="05000000000000000000" pitchFamily="2" charset="2"/>
              <a:buChar char="Ø"/>
            </a:pPr>
            <a:r>
              <a:rPr lang="it-IT" dirty="0"/>
              <a:t>Quando due liquidi sono miscelati possono sciogliersi l’uno nell’altro o restare separati. Due liquidi che sono solubili l’uno nell’altro vengono detti miscibili. Due liquidi che non si sciolgono l’uno nell’altro vengono detti immiscibili.</a:t>
            </a:r>
          </a:p>
        </p:txBody>
      </p:sp>
      <p:sp>
        <p:nvSpPr>
          <p:cNvPr id="7" name="CasellaDiTesto 6">
            <a:extLst>
              <a:ext uri="{FF2B5EF4-FFF2-40B4-BE49-F238E27FC236}">
                <a16:creationId xmlns:a16="http://schemas.microsoft.com/office/drawing/2014/main" id="{2A36FBC6-5D8C-F96D-DABC-A46231CA4A01}"/>
              </a:ext>
            </a:extLst>
          </p:cNvPr>
          <p:cNvSpPr txBox="1"/>
          <p:nvPr/>
        </p:nvSpPr>
        <p:spPr>
          <a:xfrm>
            <a:off x="539552" y="1798578"/>
            <a:ext cx="8424936" cy="4524315"/>
          </a:xfrm>
          <a:prstGeom prst="rect">
            <a:avLst/>
          </a:prstGeom>
          <a:noFill/>
        </p:spPr>
        <p:txBody>
          <a:bodyPr wrap="square">
            <a:spAutoFit/>
          </a:bodyPr>
          <a:lstStyle/>
          <a:p>
            <a:r>
              <a:rPr lang="it-IT" b="1" dirty="0"/>
              <a:t>Un’emulsione temporanea, come quella di olio e acqua, si separa nei componenti perché le gocce </a:t>
            </a:r>
            <a:r>
              <a:rPr lang="it-IT" dirty="0"/>
              <a:t>di olio si attraggono tra di loro per formare gocce sempre più grandi. Si supponga però di dare una carica negativa a ogni gocciolina di olio. Le goccioline non si attrarranno più e non sedimenteranno e, quindi, andranno a formare </a:t>
            </a:r>
            <a:r>
              <a:rPr lang="it-IT" b="1" dirty="0"/>
              <a:t>un’emulsione permanente</a:t>
            </a:r>
            <a:r>
              <a:rPr lang="it-IT" dirty="0"/>
              <a:t>. Per fare ciò è necessario un agente emulsionante, costituito in genere da un colloide protettivo che riveste le gocce di olio sospese e previene la loro attrazione. </a:t>
            </a:r>
          </a:p>
          <a:p>
            <a:r>
              <a:rPr lang="it-IT" dirty="0"/>
              <a:t>Le emulsioni permanenti sono sempre opache e non passano attraverso la carta da filtro e le membrane, ma sono omogenee e non sedimentano.</a:t>
            </a:r>
          </a:p>
          <a:p>
            <a:r>
              <a:rPr lang="it-IT" i="1" u="sng" dirty="0"/>
              <a:t>ESEMPI</a:t>
            </a:r>
          </a:p>
          <a:p>
            <a:r>
              <a:rPr lang="it-IT" i="1" dirty="0"/>
              <a:t>Un esempio di emulsione permanente è la maionese, un’emulsione di olio in aceto con albume d’uovo come agente emulsionante. Il latte è un’emulsione di grassi animali in acqua con la caseina che agisce da emulsionante. Il sapone agisce come agente emulsionante di oli e grassi in acqua. Molti farmaci vengono somministrati sotto forma di emulsioni; la gomma di acacia è il più comune agente emulsionante per la dispersione dei grassi.</a:t>
            </a:r>
          </a:p>
        </p:txBody>
      </p:sp>
    </p:spTree>
    <p:extLst>
      <p:ext uri="{BB962C8B-B14F-4D97-AF65-F5344CB8AC3E}">
        <p14:creationId xmlns:p14="http://schemas.microsoft.com/office/powerpoint/2010/main" val="33398242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75236B4-123B-F21D-86E6-DF98D897FB77}"/>
              </a:ext>
            </a:extLst>
          </p:cNvPr>
          <p:cNvSpPr txBox="1"/>
          <p:nvPr/>
        </p:nvSpPr>
        <p:spPr>
          <a:xfrm>
            <a:off x="179512" y="332656"/>
            <a:ext cx="8064896" cy="5355312"/>
          </a:xfrm>
          <a:prstGeom prst="rect">
            <a:avLst/>
          </a:prstGeom>
          <a:noFill/>
        </p:spPr>
        <p:txBody>
          <a:bodyPr wrap="square">
            <a:spAutoFit/>
          </a:bodyPr>
          <a:lstStyle/>
          <a:p>
            <a:r>
              <a:rPr lang="it-IT" b="1" dirty="0">
                <a:solidFill>
                  <a:srgbClr val="FF0000"/>
                </a:solidFill>
              </a:rPr>
              <a:t>Gel</a:t>
            </a:r>
            <a:endParaRPr lang="it-IT" dirty="0"/>
          </a:p>
          <a:p>
            <a:r>
              <a:rPr lang="it-IT" dirty="0"/>
              <a:t>Le dispersioni colloidali possono essere suddivise in due gruppi. </a:t>
            </a:r>
            <a:r>
              <a:rPr lang="it-IT" u="sng" dirty="0"/>
              <a:t>Quando c’è una forte attrazione tra le particelle colloidali e il liquido di sospensione (acqua), il </a:t>
            </a:r>
            <a:r>
              <a:rPr lang="it-IT" b="1" u="sng" dirty="0"/>
              <a:t>sistema</a:t>
            </a:r>
            <a:r>
              <a:rPr lang="it-IT" u="sng" dirty="0"/>
              <a:t> viene chiamato </a:t>
            </a:r>
            <a:r>
              <a:rPr lang="it-IT" b="1" u="sng" dirty="0" err="1"/>
              <a:t>idrofilico</a:t>
            </a:r>
            <a:r>
              <a:rPr lang="it-IT" u="sng" dirty="0"/>
              <a:t> (affine all’acqua)</a:t>
            </a:r>
            <a:r>
              <a:rPr lang="it-IT" dirty="0"/>
              <a:t>. Sistemi di questo tipo vengono chiamati gel. La gelatina in acqua è un esempio di questo tipo. I gel sono semisolidi, semirigidi e poco fluidi e sono costituiti da un liquido conglobato in una fase solida.</a:t>
            </a:r>
          </a:p>
          <a:p>
            <a:endParaRPr lang="it-IT" dirty="0"/>
          </a:p>
          <a:p>
            <a:r>
              <a:rPr lang="it-IT" b="1" dirty="0">
                <a:solidFill>
                  <a:srgbClr val="FF0000"/>
                </a:solidFill>
              </a:rPr>
              <a:t>Sol</a:t>
            </a:r>
            <a:endParaRPr lang="it-IT" dirty="0"/>
          </a:p>
          <a:p>
            <a:r>
              <a:rPr lang="it-IT" u="sng" dirty="0"/>
              <a:t>Un sistema colloidale in cui vi è una debole attrazione tra le particelle in sospensione e il liquido di sospensione (acqua) è un </a:t>
            </a:r>
            <a:r>
              <a:rPr lang="it-IT" b="1" u="sng" dirty="0"/>
              <a:t>sistema idrofobico </a:t>
            </a:r>
            <a:r>
              <a:rPr lang="it-IT" u="sng" dirty="0"/>
              <a:t>(non affine all’acqua). Sistemi di questo tipo sono chiamati sol. </a:t>
            </a:r>
            <a:r>
              <a:rPr lang="it-IT" dirty="0"/>
              <a:t>Essi si versano facilmente. Ad esempio, una piccola quantità di amido in acqua forma un sol. Un idrosol è una dispersione colloidale in acqua, mentre un aerosol è una dispersione colloidale in aria.</a:t>
            </a:r>
          </a:p>
          <a:p>
            <a:endParaRPr lang="it-IT" dirty="0"/>
          </a:p>
          <a:p>
            <a:r>
              <a:rPr lang="it-IT" dirty="0"/>
              <a:t>Se un gel, come la gelatina, viene riscaldato, esso diventa un sol, ma può ridiventare un gel in seguito a raffreddamento. Il protoplasma possiede la capacità di cambiare da gel (nelle membrane) a sol e viceversa.</a:t>
            </a:r>
          </a:p>
        </p:txBody>
      </p:sp>
    </p:spTree>
    <p:extLst>
      <p:ext uri="{BB962C8B-B14F-4D97-AF65-F5344CB8AC3E}">
        <p14:creationId xmlns:p14="http://schemas.microsoft.com/office/powerpoint/2010/main" val="6025968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FDE6E8DE-1F6E-1B20-CC01-CD5CAE8AD0F4}"/>
              </a:ext>
            </a:extLst>
          </p:cNvPr>
          <p:cNvSpPr txBox="1"/>
          <p:nvPr/>
        </p:nvSpPr>
        <p:spPr>
          <a:xfrm>
            <a:off x="539552" y="908720"/>
            <a:ext cx="8280920" cy="5078313"/>
          </a:xfrm>
          <a:prstGeom prst="rect">
            <a:avLst/>
          </a:prstGeom>
          <a:noFill/>
        </p:spPr>
        <p:txBody>
          <a:bodyPr wrap="square">
            <a:spAutoFit/>
          </a:bodyPr>
          <a:lstStyle/>
          <a:p>
            <a:r>
              <a:rPr lang="it-IT" b="1" dirty="0">
                <a:solidFill>
                  <a:srgbClr val="FF0000"/>
                </a:solidFill>
              </a:rPr>
              <a:t>CONCETTI CHIAVE</a:t>
            </a:r>
          </a:p>
          <a:p>
            <a:endParaRPr lang="it-IT" dirty="0"/>
          </a:p>
          <a:p>
            <a:r>
              <a:rPr lang="it-IT" dirty="0"/>
              <a:t>•Le </a:t>
            </a:r>
            <a:r>
              <a:rPr lang="it-IT" b="1" dirty="0"/>
              <a:t>miscele liquide </a:t>
            </a:r>
            <a:r>
              <a:rPr lang="it-IT" dirty="0"/>
              <a:t>omogenee vengono indicate con il termine soluzioni. Esse sono limpide e omogenee, hanno una composizione variabile, non sedimentano, passano attraverso la carta da filtro e le membrane e possono essere separate nei componenti mediante metodi fisici.</a:t>
            </a:r>
          </a:p>
          <a:p>
            <a:endParaRPr lang="it-IT" dirty="0"/>
          </a:p>
          <a:p>
            <a:r>
              <a:rPr lang="it-IT" dirty="0"/>
              <a:t>•In una soluzione si identifica sempre </a:t>
            </a:r>
            <a:r>
              <a:rPr lang="it-IT" b="1" dirty="0"/>
              <a:t>il solvente</a:t>
            </a:r>
            <a:r>
              <a:rPr lang="it-IT" dirty="0"/>
              <a:t>, ovvero il composto (liquido) presente in eccesso rispetto agli altri (es. acqua, etanolo, acetone), e </a:t>
            </a:r>
            <a:r>
              <a:rPr lang="it-IT" b="1" dirty="0"/>
              <a:t>il soluto</a:t>
            </a:r>
            <a:r>
              <a:rPr lang="it-IT" dirty="0"/>
              <a:t>, cioè il composto disciolto nel solvente (solido, liquido o gassoso).</a:t>
            </a:r>
          </a:p>
          <a:p>
            <a:endParaRPr lang="it-IT" dirty="0"/>
          </a:p>
          <a:p>
            <a:r>
              <a:rPr lang="it-IT" dirty="0"/>
              <a:t>•Tra i </a:t>
            </a:r>
            <a:r>
              <a:rPr lang="it-IT" b="1" dirty="0"/>
              <a:t>fattori che influenzano la solubilità </a:t>
            </a:r>
            <a:r>
              <a:rPr lang="it-IT" dirty="0"/>
              <a:t>vi sono </a:t>
            </a:r>
            <a:r>
              <a:rPr lang="it-IT" b="1" dirty="0"/>
              <a:t>la natura del soluto e del solvente</a:t>
            </a:r>
            <a:r>
              <a:rPr lang="it-IT" dirty="0"/>
              <a:t> (simile scioglie simile: polare–polare, es. acqua–NaCl, e apolare–apolare, es. etere etilico–grassi), </a:t>
            </a:r>
            <a:r>
              <a:rPr lang="it-IT" b="1" dirty="0"/>
              <a:t>la temperatura e la pressione</a:t>
            </a:r>
            <a:r>
              <a:rPr lang="it-IT" dirty="0"/>
              <a:t>.</a:t>
            </a:r>
          </a:p>
          <a:p>
            <a:endParaRPr lang="it-IT" dirty="0"/>
          </a:p>
          <a:p>
            <a:r>
              <a:rPr lang="it-IT" dirty="0"/>
              <a:t>•La </a:t>
            </a:r>
            <a:r>
              <a:rPr lang="it-IT" b="1" dirty="0"/>
              <a:t>percentuale peso/volume </a:t>
            </a:r>
            <a:r>
              <a:rPr lang="it-IT" dirty="0"/>
              <a:t>indica i grammi di soluto presenti in 100 ml di soluzione; la </a:t>
            </a:r>
            <a:r>
              <a:rPr lang="it-IT" b="1" dirty="0"/>
              <a:t>molarità</a:t>
            </a:r>
            <a:r>
              <a:rPr lang="it-IT" dirty="0"/>
              <a:t> di una soluzione indica il numero di moli di soluto presenti in un litro di soluzione.</a:t>
            </a:r>
          </a:p>
        </p:txBody>
      </p:sp>
    </p:spTree>
    <p:extLst>
      <p:ext uri="{BB962C8B-B14F-4D97-AF65-F5344CB8AC3E}">
        <p14:creationId xmlns:p14="http://schemas.microsoft.com/office/powerpoint/2010/main" val="32575835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6F7FAD4-FDC5-5541-174A-FEE688D1CA77}"/>
              </a:ext>
            </a:extLst>
          </p:cNvPr>
          <p:cNvSpPr txBox="1"/>
          <p:nvPr/>
        </p:nvSpPr>
        <p:spPr>
          <a:xfrm>
            <a:off x="467544" y="764704"/>
            <a:ext cx="8280920" cy="4801314"/>
          </a:xfrm>
          <a:prstGeom prst="rect">
            <a:avLst/>
          </a:prstGeom>
          <a:noFill/>
        </p:spPr>
        <p:txBody>
          <a:bodyPr wrap="square">
            <a:spAutoFit/>
          </a:bodyPr>
          <a:lstStyle/>
          <a:p>
            <a:r>
              <a:rPr lang="it-IT" dirty="0"/>
              <a:t>•La concentrazione degli </a:t>
            </a:r>
            <a:r>
              <a:rPr lang="it-IT" b="1" dirty="0"/>
              <a:t>elettroliti</a:t>
            </a:r>
            <a:r>
              <a:rPr lang="it-IT" dirty="0"/>
              <a:t> nei liquidi corporei viene espressa in </a:t>
            </a:r>
            <a:r>
              <a:rPr lang="it-IT" dirty="0" err="1"/>
              <a:t>milliequivalenti</a:t>
            </a:r>
            <a:r>
              <a:rPr lang="it-IT" dirty="0"/>
              <a:t> per litro (</a:t>
            </a:r>
            <a:r>
              <a:rPr lang="it-IT" dirty="0" err="1"/>
              <a:t>mEq</a:t>
            </a:r>
            <a:r>
              <a:rPr lang="it-IT" dirty="0"/>
              <a:t>/I) o in moli per litro (molarità).</a:t>
            </a:r>
          </a:p>
          <a:p>
            <a:endParaRPr lang="it-IT" dirty="0"/>
          </a:p>
          <a:p>
            <a:r>
              <a:rPr lang="it-IT" dirty="0"/>
              <a:t>•Le proprietà che dipendono dal numero delle particelle (atomi, molecole o ioni) del soluto e non dalla sua natura si definiscono </a:t>
            </a:r>
            <a:r>
              <a:rPr lang="it-IT" b="1" dirty="0"/>
              <a:t>proprietà colligative</a:t>
            </a:r>
            <a:r>
              <a:rPr lang="it-IT" dirty="0"/>
              <a:t>. Esse sono: 1) l’abbassamento della tensione di vapore del solvente, 2) l’abbassamento del punto di congelamento, 3) l’innalzamento del punto di ebollizione, 4) la tendenza del solvente a passare attraverso una membrana semipermeabile da una soluzione ad un’altra (osmosi).</a:t>
            </a:r>
          </a:p>
          <a:p>
            <a:endParaRPr lang="it-IT" dirty="0"/>
          </a:p>
          <a:p>
            <a:r>
              <a:rPr lang="it-IT" dirty="0"/>
              <a:t>•Quando un soluto non volatile viene sciolto in un solvente, il punto di ebollizione di tale solvente viene innalzato, mentre il suo punto di congelamento viene abbassato.</a:t>
            </a:r>
          </a:p>
          <a:p>
            <a:endParaRPr lang="it-IT" dirty="0"/>
          </a:p>
          <a:p>
            <a:r>
              <a:rPr lang="it-IT" dirty="0"/>
              <a:t>•Il movimento del soluto all’interno delle soluzioni viene definito diffusione. Il flusso di solvente attraverso una membrana semipermeabile viene, invece, chiamato </a:t>
            </a:r>
            <a:r>
              <a:rPr lang="it-IT" b="1" dirty="0"/>
              <a:t>osmosi</a:t>
            </a:r>
            <a:r>
              <a:rPr lang="it-IT" dirty="0"/>
              <a:t>.</a:t>
            </a:r>
          </a:p>
        </p:txBody>
      </p:sp>
    </p:spTree>
    <p:extLst>
      <p:ext uri="{BB962C8B-B14F-4D97-AF65-F5344CB8AC3E}">
        <p14:creationId xmlns:p14="http://schemas.microsoft.com/office/powerpoint/2010/main" val="1475297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CBED754-41AE-8414-4DAA-89657D5340F9}"/>
              </a:ext>
            </a:extLst>
          </p:cNvPr>
          <p:cNvPicPr>
            <a:picLocks noChangeAspect="1"/>
          </p:cNvPicPr>
          <p:nvPr/>
        </p:nvPicPr>
        <p:blipFill>
          <a:blip r:embed="rId2"/>
          <a:stretch>
            <a:fillRect/>
          </a:stretch>
        </p:blipFill>
        <p:spPr>
          <a:xfrm>
            <a:off x="2195736" y="332656"/>
            <a:ext cx="4581128" cy="4581128"/>
          </a:xfrm>
          <a:prstGeom prst="rect">
            <a:avLst/>
          </a:prstGeom>
        </p:spPr>
      </p:pic>
      <p:sp>
        <p:nvSpPr>
          <p:cNvPr id="4" name="CasellaDiTesto 3">
            <a:extLst>
              <a:ext uri="{FF2B5EF4-FFF2-40B4-BE49-F238E27FC236}">
                <a16:creationId xmlns:a16="http://schemas.microsoft.com/office/drawing/2014/main" id="{F64A9728-7540-75E3-98B9-7EE6CB08AEE6}"/>
              </a:ext>
            </a:extLst>
          </p:cNvPr>
          <p:cNvSpPr txBox="1"/>
          <p:nvPr/>
        </p:nvSpPr>
        <p:spPr>
          <a:xfrm>
            <a:off x="705880" y="5157192"/>
            <a:ext cx="7970576" cy="1477328"/>
          </a:xfrm>
          <a:prstGeom prst="rect">
            <a:avLst/>
          </a:prstGeom>
          <a:noFill/>
        </p:spPr>
        <p:txBody>
          <a:bodyPr wrap="square">
            <a:spAutoFit/>
          </a:bodyPr>
          <a:lstStyle/>
          <a:p>
            <a:r>
              <a:rPr lang="en-US" b="0" i="0" dirty="0">
                <a:effectLst/>
              </a:rPr>
              <a:t>a)  </a:t>
            </a:r>
            <a:r>
              <a:rPr lang="it-IT" b="0" i="0" dirty="0">
                <a:effectLst/>
              </a:rPr>
              <a:t>La limonata è una soluzione omogenea di succo di limone e saccarosio in acqua. </a:t>
            </a:r>
          </a:p>
          <a:p>
            <a:r>
              <a:rPr lang="it-IT" b="0" i="0" dirty="0">
                <a:effectLst/>
              </a:rPr>
              <a:t>b) Quando il dicromato di potassio (K</a:t>
            </a:r>
            <a:r>
              <a:rPr lang="it-IT" b="0" i="0" baseline="-25000" dirty="0">
                <a:effectLst/>
              </a:rPr>
              <a:t>2</a:t>
            </a:r>
            <a:r>
              <a:rPr lang="it-IT" b="0" i="0" dirty="0">
                <a:effectLst/>
              </a:rPr>
              <a:t>Cr</a:t>
            </a:r>
            <a:r>
              <a:rPr lang="it-IT" b="0" i="0" baseline="-25000" dirty="0">
                <a:effectLst/>
              </a:rPr>
              <a:t>2</a:t>
            </a:r>
            <a:r>
              <a:rPr lang="it-IT" b="0" i="0" dirty="0">
                <a:effectLst/>
              </a:rPr>
              <a:t>O</a:t>
            </a:r>
            <a:r>
              <a:rPr lang="it-IT" b="0" i="0" baseline="-25000" dirty="0">
                <a:effectLst/>
              </a:rPr>
              <a:t>7</a:t>
            </a:r>
            <a:r>
              <a:rPr lang="it-IT" b="0" i="0" dirty="0">
                <a:effectLst/>
              </a:rPr>
              <a:t>) viene miscelato con acqua, forma una soluzione omogenea di colore arancione di dicromato di potassio.</a:t>
            </a:r>
            <a:endParaRPr lang="it-IT" dirty="0"/>
          </a:p>
        </p:txBody>
      </p:sp>
    </p:spTree>
    <p:extLst>
      <p:ext uri="{BB962C8B-B14F-4D97-AF65-F5344CB8AC3E}">
        <p14:creationId xmlns:p14="http://schemas.microsoft.com/office/powerpoint/2010/main" val="2946851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38EDCB5-C20C-E7A2-A08C-FFA413B299E4}"/>
              </a:ext>
            </a:extLst>
          </p:cNvPr>
          <p:cNvSpPr txBox="1"/>
          <p:nvPr/>
        </p:nvSpPr>
        <p:spPr>
          <a:xfrm>
            <a:off x="539552" y="692696"/>
            <a:ext cx="7704856" cy="5324535"/>
          </a:xfrm>
          <a:prstGeom prst="rect">
            <a:avLst/>
          </a:prstGeom>
          <a:noFill/>
        </p:spPr>
        <p:txBody>
          <a:bodyPr wrap="square">
            <a:spAutoFit/>
          </a:bodyPr>
          <a:lstStyle/>
          <a:p>
            <a:r>
              <a:rPr lang="it-IT" sz="2000" dirty="0"/>
              <a:t>Le </a:t>
            </a:r>
            <a:r>
              <a:rPr lang="it-IT" sz="2000" b="1" dirty="0">
                <a:solidFill>
                  <a:srgbClr val="FF0000"/>
                </a:solidFill>
              </a:rPr>
              <a:t>proprietà delle soluzioni </a:t>
            </a:r>
            <a:r>
              <a:rPr lang="it-IT" sz="2000" dirty="0"/>
              <a:t>possono essere così riassunte:</a:t>
            </a:r>
          </a:p>
          <a:p>
            <a:endParaRPr lang="it-IT" sz="2000" dirty="0"/>
          </a:p>
          <a:p>
            <a:pPr marL="342900" indent="-342900">
              <a:buFont typeface="Wingdings" panose="05000000000000000000" pitchFamily="2" charset="2"/>
              <a:buChar char="v"/>
            </a:pPr>
            <a:r>
              <a:rPr lang="it-IT" sz="2000" dirty="0"/>
              <a:t>sono costituite da una o più sostanze solubili (soluto) disciolte in una sostanza liquida (solvente);</a:t>
            </a:r>
          </a:p>
          <a:p>
            <a:endParaRPr lang="it-IT" sz="2000" dirty="0"/>
          </a:p>
          <a:p>
            <a:pPr marL="342900" indent="-342900">
              <a:buFont typeface="Wingdings" panose="05000000000000000000" pitchFamily="2" charset="2"/>
              <a:buChar char="v"/>
            </a:pPr>
            <a:r>
              <a:rPr lang="it-IT" sz="2000" dirty="0"/>
              <a:t>hanno composizione variabile;</a:t>
            </a:r>
          </a:p>
          <a:p>
            <a:endParaRPr lang="it-IT" sz="2000" dirty="0"/>
          </a:p>
          <a:p>
            <a:pPr marL="342900" indent="-342900">
              <a:buFont typeface="Wingdings" panose="05000000000000000000" pitchFamily="2" charset="2"/>
              <a:buChar char="v"/>
            </a:pPr>
            <a:r>
              <a:rPr lang="it-IT" sz="2000" dirty="0"/>
              <a:t>sono trasparenti alla luce;</a:t>
            </a:r>
          </a:p>
          <a:p>
            <a:endParaRPr lang="it-IT" sz="2000" dirty="0"/>
          </a:p>
          <a:p>
            <a:pPr marL="342900" indent="-342900">
              <a:buFont typeface="Wingdings" panose="05000000000000000000" pitchFamily="2" charset="2"/>
              <a:buChar char="v"/>
            </a:pPr>
            <a:r>
              <a:rPr lang="it-IT" sz="2000" dirty="0"/>
              <a:t>sono omogenee;</a:t>
            </a:r>
          </a:p>
          <a:p>
            <a:endParaRPr lang="it-IT" sz="2000" dirty="0"/>
          </a:p>
          <a:p>
            <a:pPr marL="342900" indent="-342900">
              <a:buFont typeface="Wingdings" panose="05000000000000000000" pitchFamily="2" charset="2"/>
              <a:buChar char="v"/>
            </a:pPr>
            <a:r>
              <a:rPr lang="it-IT" sz="2000" dirty="0"/>
              <a:t>non presentano sedimentazione;</a:t>
            </a:r>
          </a:p>
          <a:p>
            <a:endParaRPr lang="it-IT" sz="2000" dirty="0"/>
          </a:p>
          <a:p>
            <a:pPr marL="342900" indent="-342900">
              <a:buFont typeface="Wingdings" panose="05000000000000000000" pitchFamily="2" charset="2"/>
              <a:buChar char="v"/>
            </a:pPr>
            <a:r>
              <a:rPr lang="it-IT" sz="2000" dirty="0"/>
              <a:t>possono essere separate nei loro componenti mediante metodi fisici;</a:t>
            </a:r>
          </a:p>
          <a:p>
            <a:endParaRPr lang="it-IT" sz="2000" dirty="0"/>
          </a:p>
          <a:p>
            <a:pPr marL="342900" indent="-342900">
              <a:buFont typeface="Wingdings" panose="05000000000000000000" pitchFamily="2" charset="2"/>
              <a:buChar char="v"/>
            </a:pPr>
            <a:r>
              <a:rPr lang="it-IT" sz="2000" dirty="0"/>
              <a:t>passano attraverso la carta da filtro.</a:t>
            </a:r>
            <a:endParaRPr lang="it-IT" dirty="0"/>
          </a:p>
        </p:txBody>
      </p:sp>
    </p:spTree>
    <p:extLst>
      <p:ext uri="{BB962C8B-B14F-4D97-AF65-F5344CB8AC3E}">
        <p14:creationId xmlns:p14="http://schemas.microsoft.com/office/powerpoint/2010/main" val="1535268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66416FE-4A53-1C80-141A-ACCE449E6EE2}"/>
              </a:ext>
            </a:extLst>
          </p:cNvPr>
          <p:cNvPicPr>
            <a:picLocks noChangeAspect="1"/>
          </p:cNvPicPr>
          <p:nvPr/>
        </p:nvPicPr>
        <p:blipFill>
          <a:blip r:embed="rId2"/>
          <a:stretch>
            <a:fillRect/>
          </a:stretch>
        </p:blipFill>
        <p:spPr>
          <a:xfrm>
            <a:off x="762000" y="1556792"/>
            <a:ext cx="7620000" cy="3124200"/>
          </a:xfrm>
          <a:prstGeom prst="rect">
            <a:avLst/>
          </a:prstGeom>
        </p:spPr>
      </p:pic>
      <p:sp>
        <p:nvSpPr>
          <p:cNvPr id="4" name="CasellaDiTesto 3">
            <a:extLst>
              <a:ext uri="{FF2B5EF4-FFF2-40B4-BE49-F238E27FC236}">
                <a16:creationId xmlns:a16="http://schemas.microsoft.com/office/drawing/2014/main" id="{0B1F8203-8927-50F8-0290-7A922E6279B0}"/>
              </a:ext>
            </a:extLst>
          </p:cNvPr>
          <p:cNvSpPr txBox="1"/>
          <p:nvPr/>
        </p:nvSpPr>
        <p:spPr>
          <a:xfrm>
            <a:off x="762000" y="4941168"/>
            <a:ext cx="7620000" cy="923330"/>
          </a:xfrm>
          <a:prstGeom prst="rect">
            <a:avLst/>
          </a:prstGeom>
          <a:noFill/>
        </p:spPr>
        <p:txBody>
          <a:bodyPr wrap="square">
            <a:spAutoFit/>
          </a:bodyPr>
          <a:lstStyle/>
          <a:p>
            <a:r>
              <a:rPr lang="it-IT" b="0" i="0" dirty="0">
                <a:effectLst/>
              </a:rPr>
              <a:t>Mescolando lo sciroppo di zucchero (contenente molecole di saccarosio) e l'acqua si ottiene una soluzione omogenea formata spontaneamente a livello molecolare.</a:t>
            </a:r>
            <a:endParaRPr lang="it-IT" dirty="0"/>
          </a:p>
        </p:txBody>
      </p:sp>
    </p:spTree>
    <p:extLst>
      <p:ext uri="{BB962C8B-B14F-4D97-AF65-F5344CB8AC3E}">
        <p14:creationId xmlns:p14="http://schemas.microsoft.com/office/powerpoint/2010/main" val="447124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324CB0A6-AB76-1442-991F-104F37B88B5D}"/>
              </a:ext>
            </a:extLst>
          </p:cNvPr>
          <p:cNvSpPr txBox="1"/>
          <p:nvPr/>
        </p:nvSpPr>
        <p:spPr>
          <a:xfrm>
            <a:off x="395536" y="332656"/>
            <a:ext cx="6624736" cy="523220"/>
          </a:xfrm>
          <a:prstGeom prst="rect">
            <a:avLst/>
          </a:prstGeom>
          <a:noFill/>
        </p:spPr>
        <p:txBody>
          <a:bodyPr wrap="square">
            <a:spAutoFit/>
          </a:bodyPr>
          <a:lstStyle/>
          <a:p>
            <a:r>
              <a:rPr lang="it-IT" sz="2800" b="1" dirty="0">
                <a:solidFill>
                  <a:srgbClr val="FF0000"/>
                </a:solidFill>
              </a:rPr>
              <a:t>STRUTTURA DELL’ACQUA</a:t>
            </a:r>
          </a:p>
        </p:txBody>
      </p:sp>
      <p:sp>
        <p:nvSpPr>
          <p:cNvPr id="5" name="CasellaDiTesto 4">
            <a:extLst>
              <a:ext uri="{FF2B5EF4-FFF2-40B4-BE49-F238E27FC236}">
                <a16:creationId xmlns:a16="http://schemas.microsoft.com/office/drawing/2014/main" id="{27C12581-8804-025D-B38A-51C443D2AAFA}"/>
              </a:ext>
            </a:extLst>
          </p:cNvPr>
          <p:cNvSpPr txBox="1"/>
          <p:nvPr/>
        </p:nvSpPr>
        <p:spPr>
          <a:xfrm>
            <a:off x="323528" y="1211085"/>
            <a:ext cx="8352928" cy="5355312"/>
          </a:xfrm>
          <a:prstGeom prst="rect">
            <a:avLst/>
          </a:prstGeom>
          <a:noFill/>
        </p:spPr>
        <p:txBody>
          <a:bodyPr wrap="square">
            <a:spAutoFit/>
          </a:bodyPr>
          <a:lstStyle/>
          <a:p>
            <a:pPr marL="285750" indent="-285750">
              <a:buFont typeface="Wingdings" panose="05000000000000000000" pitchFamily="2" charset="2"/>
              <a:buChar char="q"/>
            </a:pPr>
            <a:r>
              <a:rPr lang="it-IT" dirty="0"/>
              <a:t>L’acqua pura non conduce elettricità. Questo indica che l’acqua è un composto in cui sono presenti solo legami chimici covalenti. Ogni atomo di idrogeno, pertanto, condivide due elettroni di legame con l’atomo di ossigeno.</a:t>
            </a:r>
          </a:p>
          <a:p>
            <a:endParaRPr lang="it-IT" dirty="0"/>
          </a:p>
          <a:p>
            <a:pPr marL="285750" indent="-285750">
              <a:buFont typeface="Wingdings" panose="05000000000000000000" pitchFamily="2" charset="2"/>
              <a:buChar char="q"/>
            </a:pPr>
            <a:r>
              <a:rPr lang="it-IT" dirty="0"/>
              <a:t>Si potrebbe immaginare che gli atomi della molecola dell’acqua siano disposti lungo un asse per formare una struttura del tipo H—O—H. Evidenze sperimentali però indicano che gli atomi, nella molecola dell’acqua, non sono disposti in modo lineare, ma formano un angolo di legame di circa 105°:</a:t>
            </a:r>
          </a:p>
          <a:p>
            <a:pPr marL="285750" indent="-285750">
              <a:buFont typeface="Wingdings" panose="05000000000000000000" pitchFamily="2" charset="2"/>
              <a:buChar char="q"/>
            </a:pPr>
            <a:endParaRPr lang="it-IT" dirty="0"/>
          </a:p>
          <a:p>
            <a:endParaRPr lang="it-IT" dirty="0"/>
          </a:p>
          <a:p>
            <a:endParaRPr lang="it-IT" dirty="0"/>
          </a:p>
          <a:p>
            <a:r>
              <a:rPr lang="it-IT" dirty="0"/>
              <a:t>dove le × rappresentano gli elettroni dell’idrogeno e i punti quelli dell’ossigeno. A causa però della maggiore elettronegatività dell’ossigeno rispetto all’idrogeno, gli elettroni di legame permangono più tempo sull’atomo di ossigeno che non su quelli dell’idrogeno, pertanto sull’atomo di ossigeno si avrà una parziale carica negativa e sugli atomi di idrogeno una parziale carica positiva.</a:t>
            </a:r>
          </a:p>
        </p:txBody>
      </p:sp>
      <p:pic>
        <p:nvPicPr>
          <p:cNvPr id="6" name="Immagine 5">
            <a:extLst>
              <a:ext uri="{FF2B5EF4-FFF2-40B4-BE49-F238E27FC236}">
                <a16:creationId xmlns:a16="http://schemas.microsoft.com/office/drawing/2014/main" id="{B8A38DBA-D8C8-B557-96F7-0834309726AD}"/>
              </a:ext>
            </a:extLst>
          </p:cNvPr>
          <p:cNvPicPr>
            <a:picLocks noChangeAspect="1"/>
          </p:cNvPicPr>
          <p:nvPr/>
        </p:nvPicPr>
        <p:blipFill>
          <a:blip r:embed="rId2"/>
          <a:stretch>
            <a:fillRect/>
          </a:stretch>
        </p:blipFill>
        <p:spPr>
          <a:xfrm>
            <a:off x="3893096" y="3933056"/>
            <a:ext cx="720080" cy="747775"/>
          </a:xfrm>
          <a:prstGeom prst="rect">
            <a:avLst/>
          </a:prstGeom>
        </p:spPr>
      </p:pic>
    </p:spTree>
    <p:extLst>
      <p:ext uri="{BB962C8B-B14F-4D97-AF65-F5344CB8AC3E}">
        <p14:creationId xmlns:p14="http://schemas.microsoft.com/office/powerpoint/2010/main" val="532664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egno">
  <a:themeElements>
    <a:clrScheme name="Legno">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Legno">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Legno">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Legno</Template>
  <TotalTime>0</TotalTime>
  <Words>6221</Words>
  <Application>Microsoft Office PowerPoint</Application>
  <PresentationFormat>Presentazione su schermo (4:3)</PresentationFormat>
  <Paragraphs>271</Paragraphs>
  <Slides>57</Slides>
  <Notes>1</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57</vt:i4>
      </vt:variant>
    </vt:vector>
  </HeadingPairs>
  <TitlesOfParts>
    <vt:vector size="62" baseType="lpstr">
      <vt:lpstr>Calibri</vt:lpstr>
      <vt:lpstr>Rockwell</vt:lpstr>
      <vt:lpstr>Rockwell Condensed</vt:lpstr>
      <vt:lpstr>Wingdings</vt:lpstr>
      <vt:lpstr>Legno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DiTech</dc:creator>
  <cp:lastModifiedBy>cinzia rapino</cp:lastModifiedBy>
  <cp:revision>62</cp:revision>
  <dcterms:created xsi:type="dcterms:W3CDTF">2022-04-12T10:31:41Z</dcterms:created>
  <dcterms:modified xsi:type="dcterms:W3CDTF">2023-09-20T09:19:24Z</dcterms:modified>
</cp:coreProperties>
</file>