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b5a75769222ecd1" providerId="LiveId" clId="{5F5E6FFD-CE02-489A-AC49-FFF99E066C26}"/>
    <pc:docChg chg="modSld">
      <pc:chgData name="" userId="3b5a75769222ecd1" providerId="LiveId" clId="{5F5E6FFD-CE02-489A-AC49-FFF99E066C26}" dt="2025-10-24T06:12:07.126" v="1" actId="6549"/>
      <pc:docMkLst>
        <pc:docMk/>
      </pc:docMkLst>
      <pc:sldChg chg="modSp">
        <pc:chgData name="" userId="3b5a75769222ecd1" providerId="LiveId" clId="{5F5E6FFD-CE02-489A-AC49-FFF99E066C26}" dt="2025-10-24T06:12:07.126" v="1" actId="6549"/>
        <pc:sldMkLst>
          <pc:docMk/>
          <pc:sldMk cId="1663473466" sldId="263"/>
        </pc:sldMkLst>
        <pc:spChg chg="mod">
          <ac:chgData name="" userId="3b5a75769222ecd1" providerId="LiveId" clId="{5F5E6FFD-CE02-489A-AC49-FFF99E066C26}" dt="2025-10-24T06:12:07.126" v="1" actId="6549"/>
          <ac:spMkLst>
            <pc:docMk/>
            <pc:sldMk cId="1663473466" sldId="263"/>
            <ac:spMk id="3" creationId="{F514D1AC-C18D-4C49-A07A-3BDCE628D007}"/>
          </ac:spMkLst>
        </pc:spChg>
      </pc:sldChg>
    </pc:docChg>
  </pc:docChgLst>
  <pc:docChgLst>
    <pc:chgData userId="3b5a75769222ecd1" providerId="LiveId" clId="{55F21463-AD17-45D5-A369-48B909BB658F}"/>
  </pc:docChgLst>
  <pc:docChgLst>
    <pc:chgData userId="3b5a75769222ecd1" providerId="LiveId" clId="{7D17B3DB-60A8-4A2A-AEBD-91604D9D20FA}"/>
  </pc:docChgLst>
  <pc:docChgLst>
    <pc:chgData userId="3b5a75769222ecd1" providerId="LiveId" clId="{D559D36B-1A16-4BA6-B6C2-F7CB662894F7}"/>
    <pc:docChg chg="modSld">
      <pc:chgData name="" userId="3b5a75769222ecd1" providerId="LiveId" clId="{D559D36B-1A16-4BA6-B6C2-F7CB662894F7}" dt="2025-10-01T10:02:15.276" v="3" actId="6549"/>
      <pc:docMkLst>
        <pc:docMk/>
      </pc:docMkLst>
      <pc:sldChg chg="modSp">
        <pc:chgData name="" userId="3b5a75769222ecd1" providerId="LiveId" clId="{D559D36B-1A16-4BA6-B6C2-F7CB662894F7}" dt="2025-10-01T10:02:15.276" v="3" actId="6549"/>
        <pc:sldMkLst>
          <pc:docMk/>
          <pc:sldMk cId="3905724404" sldId="269"/>
        </pc:sldMkLst>
        <pc:spChg chg="mod">
          <ac:chgData name="" userId="3b5a75769222ecd1" providerId="LiveId" clId="{D559D36B-1A16-4BA6-B6C2-F7CB662894F7}" dt="2025-10-01T10:02:15.276" v="3" actId="6549"/>
          <ac:spMkLst>
            <pc:docMk/>
            <pc:sldMk cId="3905724404" sldId="269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FDD632-973D-4FD5-8F5A-5F16855ED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615B087-B6E2-4CFF-821F-D101F68ED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EDD4C7-C40F-462D-B118-12AD7657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CAF273-C2A9-4355-A1D2-652CC6AA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28BE48-5BF5-43A9-B1AA-7755A56D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174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B2FE3-CE71-4335-B368-EF01EDA62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40616A7-5C0A-44AA-AFE1-0077B80BC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0EC62A-7335-429B-8C6E-B29A50F3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1C10D6-3370-4026-9493-6D5481C2F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3325CE-C6AE-486A-9A90-32DB6A22E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3318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95A4B58-0CB0-49B6-9151-2950620879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88C4F70-BA89-4862-BB52-131CBEFEA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7FE6B2-C311-4DC8-B73D-90ED2A19D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93B1BF-3A28-4990-933A-33636DF1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DC38E4-DB00-4EFF-B41C-589077D4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98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6696-2867-447A-A9A8-A3C1BB8D0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22563B-FD1F-4909-91DB-247A93388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41BD9D-1C12-471D-AE9D-278F5EE35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035B9E-AC3F-407A-9476-2253AB474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E6AC6F-F57B-45AE-ACA1-8C4CA7A8A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905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97C341-8484-4412-8CC5-E4D12473B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EB9560-0484-4CBE-BBDA-D3524E3D0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227559-64A2-4C74-A26B-F7D4FD4D5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F7FCF4-77C1-4075-B818-2D672E78F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B3382E-086F-46D7-A5FC-B46538D2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62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E0C7AE-2E67-4264-AF90-7EB66A996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1D2CEF-36E7-4018-9045-8C87EBE8C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443F8B-27C1-40E2-AE1B-1A3D85162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AD03F46-4252-4F3C-A89A-27701A337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080489E-BA55-4A5E-B3A0-68427B0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CA472C-815B-4777-A738-A4544D86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7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32AB68-AD42-4D3F-BFB1-C5377C96B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BAE2C40-9EA6-42B1-AA02-51E67E278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7D99A19-7932-4809-8DF9-FAD3B2FF8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EFC9A97-F3B3-46E0-A319-F646E3C5F0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19C7954-3978-4243-9A1E-344717970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A69656C-8310-432B-9FAA-BF247F1A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040A696-3840-4383-9291-16C114D0F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6B11F9C-09A1-42DD-A6C0-0E9E8CDAA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01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B13B8D-5137-4A66-9CD4-5D21B10ED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9B31E01-4CF9-4628-8B37-7DBA59457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098CAF1-542F-442A-A7EA-B53389527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66371AC-3F3F-4B15-A4AB-0D7B5E71C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121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4C5F5A4-DF74-4785-B04E-FE334D884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24B6502-C5CB-445B-8AFF-97B4CF39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38ADF4-062C-433C-91AC-9C15BD092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816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CB2E9-8FCD-4627-8C96-57E89C1A6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52BB89-B2A7-479D-9227-97D55D6F4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84F7942-C905-4551-9D87-2E451E9F9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59B353-3213-4D27-B612-DBE987362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AE2000-7E0F-4936-8580-E3E7073C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E818E43-590C-48D9-9868-47BC116DF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0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34930F-9424-411B-8E6C-F89C5C42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987C47F-FC4D-4F63-82D2-84A393356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744D852-F987-4768-8531-07A98677A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F6A348E-4FF0-4129-AA97-E75715321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311A72-616A-44A9-ADD5-C03EBE822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7CCE76-CE1D-49DE-8D9E-D3DDFC81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03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DC40ED-CD8D-4AC2-A351-2637E95A2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306887-4A89-4D38-A600-EE5530762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E635E5-7151-4417-9AFB-72F4DA245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DF53E-84C9-4192-A3A9-794E33FFA81E}" type="datetimeFigureOut">
              <a:rPr lang="it-IT" smtClean="0"/>
              <a:t>24/10/2025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540B74-5C6B-4B50-8834-A44E39BA89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B52127-729C-458A-8A11-05F7E8143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8AE0E-6CB1-4063-BC6C-DDE0891BEB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4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/>
              <a:t>Università degli Studi di Teramo </a:t>
            </a:r>
            <a:br>
              <a:rPr lang="it-IT" cap="small" dirty="0"/>
            </a:br>
            <a:r>
              <a:rPr lang="it-IT" sz="4900" cap="small" dirty="0"/>
              <a:t>Dipartimento di Giurisprudenza</a:t>
            </a:r>
            <a:br>
              <a:rPr lang="it-IT" cap="small" dirty="0"/>
            </a:br>
            <a:r>
              <a:rPr lang="it-IT" sz="3100" cap="small" dirty="0" err="1"/>
              <a:t>a.a</a:t>
            </a:r>
            <a:r>
              <a:rPr lang="it-IT" sz="3100" cap="small" dirty="0"/>
              <a:t>. </a:t>
            </a:r>
            <a:r>
              <a:rPr lang="it-IT" sz="3100" cap="small"/>
              <a:t>2025-2026</a:t>
            </a:r>
            <a:endParaRPr lang="it-IT" sz="3100" cap="small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cap="small" dirty="0"/>
              <a:t>Corso di Diritto dell’anticorruzione</a:t>
            </a:r>
          </a:p>
          <a:p>
            <a:r>
              <a:rPr lang="it-IT" dirty="0"/>
              <a:t>Modulo di Diritto amministrativo</a:t>
            </a:r>
          </a:p>
          <a:p>
            <a:r>
              <a:rPr lang="it-IT" i="1" dirty="0"/>
              <a:t>Prof. Simona D’Antonio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3" y="465364"/>
            <a:ext cx="1713040" cy="77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5724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BCE9EE-6302-4A92-9CBF-ED3F6BF44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 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E6FC8E-7ABB-47FB-B9D1-38755444E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Indica una serie di misure da adottare che formano il cuore delle politiche di prevenzione della corruzione, quali:</a:t>
            </a:r>
          </a:p>
          <a:p>
            <a:pPr marL="0" indent="0">
              <a:buNone/>
            </a:pPr>
            <a:r>
              <a:rPr lang="it-IT" dirty="0"/>
              <a:t>- politiche organiche affidate ad apposite autorità indipendenti;</a:t>
            </a:r>
          </a:p>
          <a:p>
            <a:pPr>
              <a:buFontTx/>
              <a:buChar char="-"/>
            </a:pPr>
            <a:r>
              <a:rPr lang="it-IT" dirty="0"/>
              <a:t>regole di condotta dei funzionari;</a:t>
            </a:r>
          </a:p>
          <a:p>
            <a:pPr>
              <a:buFontTx/>
              <a:buChar char="-"/>
            </a:pPr>
            <a:r>
              <a:rPr lang="it-IT" dirty="0"/>
              <a:t>obblighi di dichiarazione del personale;</a:t>
            </a:r>
          </a:p>
          <a:p>
            <a:pPr>
              <a:buFontTx/>
              <a:buChar char="-"/>
            </a:pPr>
            <a:r>
              <a:rPr lang="it-IT" dirty="0"/>
              <a:t>trasparenza (come accesso e come pubblicazione);</a:t>
            </a:r>
          </a:p>
          <a:p>
            <a:pPr>
              <a:buFontTx/>
              <a:buChar char="-"/>
            </a:pPr>
            <a:r>
              <a:rPr lang="it-IT" dirty="0"/>
              <a:t>segnalazione di illeciti da parte dei funzionari;</a:t>
            </a:r>
          </a:p>
          <a:p>
            <a:pPr>
              <a:buFontTx/>
              <a:buChar char="-"/>
            </a:pPr>
            <a:r>
              <a:rPr lang="it-IT" dirty="0"/>
              <a:t>specifica attenzione al settore dei contratti pubblici.</a:t>
            </a:r>
          </a:p>
        </p:txBody>
      </p:sp>
    </p:spTree>
    <p:extLst>
      <p:ext uri="{BB962C8B-B14F-4D97-AF65-F5344CB8AC3E}">
        <p14:creationId xmlns:p14="http://schemas.microsoft.com/office/powerpoint/2010/main" val="1590721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DC3E9A-3C9B-4010-830F-F53CDF7B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Unione europea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660948-2ED4-4C0B-8646-AE7515E35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Convenzione sulla lotta contro la corruzione adottata dal Consiglio dell’UE il 26 maggio 1997.</a:t>
            </a:r>
          </a:p>
          <a:p>
            <a:r>
              <a:rPr lang="en-GB" i="1" dirty="0"/>
              <a:t>Comprehensive Policy Against Corruption </a:t>
            </a:r>
            <a:r>
              <a:rPr lang="it-IT" dirty="0"/>
              <a:t>del 2003.</a:t>
            </a:r>
          </a:p>
          <a:p>
            <a:r>
              <a:rPr lang="it-IT" dirty="0"/>
              <a:t>Condizione per l’ingresso nell’UE: costruzione di un adeguato sistema di prevenzione e contrasto della corruzione (Agenda 2000).</a:t>
            </a:r>
          </a:p>
          <a:p>
            <a:r>
              <a:rPr lang="it-IT" dirty="0"/>
              <a:t>Comunicazione della Commissione sulla strategia europea anticorruzione del 2011.</a:t>
            </a:r>
          </a:p>
          <a:p>
            <a:r>
              <a:rPr lang="en-GB" i="1" dirty="0"/>
              <a:t>Eu Anti-corruption Report </a:t>
            </a:r>
            <a:r>
              <a:rPr lang="it-IT" dirty="0"/>
              <a:t>del 2014.</a:t>
            </a:r>
          </a:p>
          <a:p>
            <a:r>
              <a:rPr lang="it-IT" dirty="0"/>
              <a:t>Progetto di raccomandazione del Parlamento europeo del 2021: raccomanda di conferire priorità alla prevenzione.</a:t>
            </a:r>
          </a:p>
        </p:txBody>
      </p:sp>
    </p:spTree>
    <p:extLst>
      <p:ext uri="{BB962C8B-B14F-4D97-AF65-F5344CB8AC3E}">
        <p14:creationId xmlns:p14="http://schemas.microsoft.com/office/powerpoint/2010/main" val="1500030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D6CD72-1BF7-46A4-9C66-A4A8CD6F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nascita del modello italiano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411C14-8111-41DD-92C0-28E207B1B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Nel contesto del Governo Monti, viene istituita la «Commissione </a:t>
            </a:r>
            <a:r>
              <a:rPr lang="it-IT" dirty="0" err="1"/>
              <a:t>Garofoli</a:t>
            </a:r>
            <a:r>
              <a:rPr lang="it-IT" dirty="0"/>
              <a:t>».</a:t>
            </a:r>
          </a:p>
          <a:p>
            <a:r>
              <a:rPr lang="it-IT" dirty="0"/>
              <a:t>Legge n. 190 del 2012, c.d. «Severino», 1 articolo in 83 commi.</a:t>
            </a:r>
          </a:p>
          <a:p>
            <a:r>
              <a:rPr lang="it-IT" dirty="0"/>
              <a:t>Decreti legislativi delegati n. 235/2012, n. 39/2013, n. 33/2013.</a:t>
            </a:r>
          </a:p>
          <a:p>
            <a:r>
              <a:rPr lang="it-IT" dirty="0"/>
              <a:t>D.P.R. 16 aprile 2013, n. 62 (regolamento sui codici di comportamento).</a:t>
            </a:r>
          </a:p>
          <a:p>
            <a:r>
              <a:rPr lang="it-IT" dirty="0"/>
              <a:t>Primo Piano Nazionale Anticorruzione (settembre 2013).</a:t>
            </a:r>
          </a:p>
          <a:p>
            <a:r>
              <a:rPr lang="it-IT" dirty="0"/>
              <a:t>Istituzione dell’ANAC e abolizione dell’Autorità di regolazione e vigilanza sui contratti pubblici (</a:t>
            </a:r>
            <a:r>
              <a:rPr lang="it-IT" dirty="0" err="1"/>
              <a:t>Avcp</a:t>
            </a:r>
            <a:r>
              <a:rPr lang="it-IT" dirty="0"/>
              <a:t>) (</a:t>
            </a:r>
            <a:r>
              <a:rPr lang="it-IT" dirty="0" err="1"/>
              <a:t>d.l.</a:t>
            </a:r>
            <a:r>
              <a:rPr lang="it-IT" dirty="0"/>
              <a:t> n. 90/2014, </a:t>
            </a:r>
            <a:r>
              <a:rPr lang="it-IT" dirty="0" err="1"/>
              <a:t>conv</a:t>
            </a:r>
            <a:r>
              <a:rPr lang="it-IT" dirty="0"/>
              <a:t>. in l. 114/2014). </a:t>
            </a:r>
          </a:p>
          <a:p>
            <a:r>
              <a:rPr lang="it-IT" dirty="0"/>
              <a:t>Riforma della trasparenza amministrativa (l. n. 124/2015 e d. lgs. n. 97/2016).</a:t>
            </a:r>
          </a:p>
          <a:p>
            <a:r>
              <a:rPr lang="it-IT" dirty="0"/>
              <a:t>Nuovo codice dei contratti pubblici (d. lgs. n. 50/2016).   </a:t>
            </a:r>
          </a:p>
        </p:txBody>
      </p:sp>
    </p:spTree>
    <p:extLst>
      <p:ext uri="{BB962C8B-B14F-4D97-AF65-F5344CB8AC3E}">
        <p14:creationId xmlns:p14="http://schemas.microsoft.com/office/powerpoint/2010/main" val="1324080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7854AA-4CCA-4447-B94F-D5979E64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dirty="0"/>
              <a:t>3 stagioni </a:t>
            </a:r>
            <a:r>
              <a:rPr lang="it-IT"/>
              <a:t>dell’anticorruzione italiana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BC3EC7-DA97-4CC8-88C9-60E81381B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primavera dell’edificazione (2011-2013), ispirata a standard internazionali.</a:t>
            </a:r>
          </a:p>
          <a:p>
            <a:r>
              <a:rPr lang="it-IT" dirty="0"/>
              <a:t>L’estate del rafforzamento (2014-2018), con misure talora disomogenee.</a:t>
            </a:r>
          </a:p>
          <a:p>
            <a:r>
              <a:rPr lang="it-IT" dirty="0"/>
              <a:t>L’autunno del ripiegamento e ripensamento (</a:t>
            </a:r>
            <a:r>
              <a:rPr lang="it-IT"/>
              <a:t>2019-oggi), </a:t>
            </a:r>
            <a:r>
              <a:rPr lang="it-IT" dirty="0"/>
              <a:t>specie sul versante dei </a:t>
            </a:r>
            <a:r>
              <a:rPr lang="it-IT"/>
              <a:t>contratti pubblici.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2549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E7479F-500D-4EF7-8E68-2F4011E354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nascita e l’evoluzione del sistema italiano anticorruzione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D508288-C60F-4C59-B479-BC865E3AE1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nel contesto internazionale</a:t>
            </a:r>
          </a:p>
        </p:txBody>
      </p:sp>
    </p:spTree>
    <p:extLst>
      <p:ext uri="{BB962C8B-B14F-4D97-AF65-F5344CB8AC3E}">
        <p14:creationId xmlns:p14="http://schemas.microsoft.com/office/powerpoint/2010/main" val="210048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9B24C8-30C4-46C7-8F00-8C3C3AD8D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L’emergere di un sistema anticorruzione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C6295B-B260-4BBB-8404-F32993090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A livello internazionale le politiche anticorruzione si manifestano a partire dalla fine degli anni Novanta, soprattutto per esigenze legate ai commerci internazionali.</a:t>
            </a:r>
          </a:p>
          <a:p>
            <a:r>
              <a:rPr lang="it-IT" dirty="0"/>
              <a:t>In Italia per lungo tempo il contrasto alla corruzione si colloca sul piano della repressione penale.</a:t>
            </a:r>
          </a:p>
          <a:p>
            <a:r>
              <a:rPr lang="it-IT" dirty="0"/>
              <a:t>Sul piano del diritto amministrativo, alcune specifiche misure sono adottate già dopo Tangentopoli (ad es. distinzione tra politica e amministrazione), ma una vera </a:t>
            </a:r>
            <a:r>
              <a:rPr lang="it-IT" i="1" dirty="0"/>
              <a:t>strategia anticorruzione</a:t>
            </a:r>
            <a:r>
              <a:rPr lang="it-IT" dirty="0"/>
              <a:t> emerge solo con la legge Severino del 2012.</a:t>
            </a:r>
          </a:p>
          <a:p>
            <a:r>
              <a:rPr lang="it-IT" dirty="0"/>
              <a:t>Fino a quella data è prevalso un atteggiamento di rassegnazione e accettazione.  </a:t>
            </a:r>
          </a:p>
        </p:txBody>
      </p:sp>
    </p:spTree>
    <p:extLst>
      <p:ext uri="{BB962C8B-B14F-4D97-AF65-F5344CB8AC3E}">
        <p14:creationId xmlns:p14="http://schemas.microsoft.com/office/powerpoint/2010/main" val="211230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8B8767-202D-4BBD-9648-8C7FB2C7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L’anticorruzione e le riforme amministrative e istituzionali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E18FBB-A1C3-4EE9-BC7A-01883028C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In Italia è a lungo mancato un approccio sistematico e organico al tema.</a:t>
            </a:r>
          </a:p>
          <a:p>
            <a:r>
              <a:rPr lang="it-IT" dirty="0"/>
              <a:t>Storicamente si registrano delle costanti: </a:t>
            </a:r>
          </a:p>
          <a:p>
            <a:pPr>
              <a:buFontTx/>
              <a:buChar char="-"/>
            </a:pPr>
            <a:r>
              <a:rPr lang="it-IT" dirty="0"/>
              <a:t>l’influenza della politica sull’amministrazione;</a:t>
            </a:r>
          </a:p>
          <a:p>
            <a:pPr>
              <a:buFontTx/>
              <a:buChar char="-"/>
            </a:pPr>
            <a:r>
              <a:rPr lang="it-IT" dirty="0"/>
              <a:t>la presenza di antidoti, quali le competenze professionali tecniche numerose e incisive ed una funzione ispettiva autorevole nelle amministrazioni statali (che attraversano la fase liberale, il fascismo e i primi decenni dell’età repubblicana).</a:t>
            </a:r>
          </a:p>
          <a:p>
            <a:r>
              <a:rPr lang="it-IT" dirty="0"/>
              <a:t>Nella seconda metà del Novecento si assiste ad un indebolimento dei suddetti antidoti: impoverimento dei corpi tecnici e allentamento della presa del «centro» sulle «periferie»; scomparsa o affievolimento dei controlli interni ispettivi. 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0178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8EA476-C12F-4BAE-A759-192BDC0F4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 segue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E637FB-A005-43AD-8499-4D9C9534A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Legge Sturzo (l. n. 60/1953) sulle incompatibilità parlamentari.</a:t>
            </a:r>
          </a:p>
          <a:p>
            <a:r>
              <a:rPr lang="it-IT" dirty="0"/>
              <a:t>Assenza della questione «corruzione» nelle riforme amministrative: v. ad es. Rapporto Giannini (1979) che punta piuttosto all’efficienza mediante innesto di moduli aziendali nelle PP.AA.</a:t>
            </a:r>
          </a:p>
          <a:p>
            <a:r>
              <a:rPr lang="it-IT" dirty="0"/>
              <a:t>Lavori della Commissione </a:t>
            </a:r>
            <a:r>
              <a:rPr lang="it-IT" dirty="0" err="1"/>
              <a:t>Cassese</a:t>
            </a:r>
            <a:r>
              <a:rPr lang="it-IT" dirty="0"/>
              <a:t> (1996) e misure non attuate.</a:t>
            </a:r>
          </a:p>
          <a:p>
            <a:r>
              <a:rPr lang="it-IT" dirty="0"/>
              <a:t>Riforma della disciplina dei lavori pubblici (1994).</a:t>
            </a:r>
          </a:p>
          <a:p>
            <a:r>
              <a:rPr lang="it-IT" dirty="0"/>
              <a:t>Distinzione tra politica e amministrazione (1993).</a:t>
            </a:r>
          </a:p>
          <a:p>
            <a:r>
              <a:rPr lang="it-IT" dirty="0"/>
              <a:t>Codice di comportamento dei dipendenti pubblici (1993).</a:t>
            </a:r>
          </a:p>
          <a:p>
            <a:r>
              <a:rPr lang="it-IT" dirty="0"/>
              <a:t>Rapporto problematico tra </a:t>
            </a:r>
            <a:r>
              <a:rPr lang="it-IT" dirty="0">
                <a:solidFill>
                  <a:srgbClr val="FF0000"/>
                </a:solidFill>
                <a:highlight>
                  <a:srgbClr val="FFFF00"/>
                </a:highlight>
              </a:rPr>
              <a:t>privatizzazione</a:t>
            </a:r>
            <a:r>
              <a:rPr lang="it-IT" dirty="0"/>
              <a:t> e anticorruzione.</a:t>
            </a:r>
          </a:p>
          <a:p>
            <a:r>
              <a:rPr lang="it-IT" dirty="0"/>
              <a:t>Rapporto problematico tra </a:t>
            </a:r>
            <a:r>
              <a:rPr lang="it-IT" dirty="0">
                <a:solidFill>
                  <a:srgbClr val="FF0000"/>
                </a:solidFill>
                <a:highlight>
                  <a:srgbClr val="FFFF00"/>
                </a:highlight>
              </a:rPr>
              <a:t>semplificazione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/>
              <a:t>e anticorruzione.</a:t>
            </a:r>
          </a:p>
        </p:txBody>
      </p:sp>
    </p:spTree>
    <p:extLst>
      <p:ext uri="{BB962C8B-B14F-4D97-AF65-F5344CB8AC3E}">
        <p14:creationId xmlns:p14="http://schemas.microsoft.com/office/powerpoint/2010/main" val="1986620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89AA43-3938-4143-BC30-D608899B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 segue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75F87C-C349-4918-BE69-ED9C2CF55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Riforma dei controlli della Corte dei conti di cui alla l. n. 20/1994.</a:t>
            </a:r>
          </a:p>
          <a:p>
            <a:r>
              <a:rPr lang="it-IT" dirty="0"/>
              <a:t>Riforma dei controlli sugli enti locali di cui alla legge Bassanini.</a:t>
            </a:r>
          </a:p>
          <a:p>
            <a:r>
              <a:rPr lang="it-IT" dirty="0"/>
              <a:t>Efficienza/tempestività </a:t>
            </a:r>
            <a:r>
              <a:rPr lang="it-IT" i="1" dirty="0"/>
              <a:t>versus</a:t>
            </a:r>
            <a:r>
              <a:rPr lang="it-IT" dirty="0"/>
              <a:t> legalità/imparzialità?</a:t>
            </a:r>
          </a:p>
          <a:p>
            <a:r>
              <a:rPr lang="it-IT" dirty="0"/>
              <a:t>È rimasto in piedi solo il controllo finanziario, quello sui bilanci.</a:t>
            </a:r>
          </a:p>
          <a:p>
            <a:r>
              <a:rPr lang="it-IT" dirty="0"/>
              <a:t>Approccio minimale e inadeguato nel decennio post Tangentopoli.</a:t>
            </a:r>
          </a:p>
          <a:p>
            <a:r>
              <a:rPr lang="it-IT" dirty="0"/>
              <a:t>Nel 2009 si avvertono i segnali di una ripresa di attenzione: un valore simbolico può essere attribuito alla legge di ratifica della Convenzione di Mérida del 2003 (l. n. 116/2009).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279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BAD9DF-BEFE-4EB4-B255-59A29A646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Uno sguardo sugli altri Paesi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6BBF86-5EE2-487F-9A3E-1EBF0FA15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 cavallo del terzo millennio l’anticorruzione conosce un nuovo slancio a livello internazionale.</a:t>
            </a:r>
          </a:p>
          <a:p>
            <a:r>
              <a:rPr lang="it-IT" dirty="0"/>
              <a:t>Il modello statunitense è caratterizzato da: trasparenza (Freedom of Information Act, 1966); conflitti di interesse; whistleblower; regolazione del lobbying.</a:t>
            </a:r>
          </a:p>
          <a:p>
            <a:r>
              <a:rPr lang="it-IT" dirty="0"/>
              <a:t>Nel Regno Unito spiccano i lavori della Commissione Nolan (1995), che nel suo primo Rapporto elenca i 7 principi della vita pubblica (altruismo, integrità, oggettività, responsabilità, trasparenza, onestà, leadership) ed avanza proposte in tema di codici di condotta, controlli interni ed esterni e formazione dei dipendenti.  </a:t>
            </a:r>
          </a:p>
        </p:txBody>
      </p:sp>
    </p:spTree>
    <p:extLst>
      <p:ext uri="{BB962C8B-B14F-4D97-AF65-F5344CB8AC3E}">
        <p14:creationId xmlns:p14="http://schemas.microsoft.com/office/powerpoint/2010/main" val="332252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EFB64-C452-4B22-B01A-9328F898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Convenzioni internazionali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739030-F899-4304-B0EE-6366D8253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Convenzione OCSE del 1997 sulla corruzione internazionale dei pubblici ufficiali. </a:t>
            </a:r>
          </a:p>
          <a:p>
            <a:r>
              <a:rPr lang="it-IT" dirty="0"/>
              <a:t>Iniziative del </a:t>
            </a:r>
            <a:r>
              <a:rPr lang="it-IT" u="sng" dirty="0">
                <a:highlight>
                  <a:srgbClr val="FFFF00"/>
                </a:highlight>
              </a:rPr>
              <a:t>Consiglio d’Europa</a:t>
            </a:r>
            <a:r>
              <a:rPr lang="it-IT" dirty="0"/>
              <a:t>: </a:t>
            </a:r>
          </a:p>
          <a:p>
            <a:pPr>
              <a:buFontTx/>
              <a:buChar char="-"/>
            </a:pPr>
            <a:r>
              <a:rPr lang="it-IT" dirty="0"/>
              <a:t>«</a:t>
            </a:r>
            <a:r>
              <a:rPr lang="en-GB" i="1" dirty="0"/>
              <a:t>Twenty Guiding Principles for the Fight Against Corruption</a:t>
            </a:r>
            <a:r>
              <a:rPr lang="it-IT" dirty="0"/>
              <a:t>» del 1997;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0070C0"/>
                </a:solidFill>
              </a:rPr>
              <a:t>Convenzione penale </a:t>
            </a:r>
            <a:r>
              <a:rPr lang="it-IT" dirty="0"/>
              <a:t>del 1999;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FF0000"/>
                </a:solidFill>
              </a:rPr>
              <a:t>Convenzione civile </a:t>
            </a:r>
            <a:r>
              <a:rPr lang="it-IT" dirty="0"/>
              <a:t>del 1999;</a:t>
            </a:r>
          </a:p>
          <a:p>
            <a:pPr>
              <a:buFontTx/>
              <a:buChar char="-"/>
            </a:pPr>
            <a:r>
              <a:rPr lang="it-IT" dirty="0"/>
              <a:t>Raccomandazione in tema di codici di condotta dei funzionari del 2000;</a:t>
            </a:r>
          </a:p>
          <a:p>
            <a:pPr>
              <a:buFontTx/>
              <a:buChar char="-"/>
            </a:pPr>
            <a:r>
              <a:rPr lang="it-IT" dirty="0"/>
              <a:t>Raccomandazione in tema di finanziamento della politica del 2003;</a:t>
            </a:r>
          </a:p>
          <a:p>
            <a:pPr>
              <a:buFontTx/>
              <a:buChar char="-"/>
            </a:pPr>
            <a:r>
              <a:rPr lang="it-IT" dirty="0"/>
              <a:t>Gruppo di Stati contro la Corruzione (</a:t>
            </a:r>
            <a:r>
              <a:rPr lang="it-IT" dirty="0" err="1">
                <a:solidFill>
                  <a:srgbClr val="00B050"/>
                </a:solidFill>
              </a:rPr>
              <a:t>Gr.E.Co</a:t>
            </a:r>
            <a:r>
              <a:rPr lang="it-IT" dirty="0"/>
              <a:t>): organo di monitoraggio tra pari, al quale nel 2007 ha aderito anche l’Italia.</a:t>
            </a:r>
          </a:p>
        </p:txBody>
      </p:sp>
    </p:spTree>
    <p:extLst>
      <p:ext uri="{BB962C8B-B14F-4D97-AF65-F5344CB8AC3E}">
        <p14:creationId xmlns:p14="http://schemas.microsoft.com/office/powerpoint/2010/main" val="2665358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20777-8263-4BCB-AFAD-44BBA520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Convenzione di Mérida (U.N.C.A.C.)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14D1AC-C18D-4C49-A07A-3BDCE628D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Aperta alla firma a Mérida nel 2003, entrata in vigore nel 2005 e ratificata dall’Italia </a:t>
            </a:r>
            <a:r>
              <a:rPr lang="it-IT"/>
              <a:t>nel 2009.</a:t>
            </a:r>
            <a:endParaRPr lang="it-IT" dirty="0"/>
          </a:p>
          <a:p>
            <a:r>
              <a:rPr lang="it-IT" dirty="0"/>
              <a:t>Pone una disciplina globale vincolante per gli Stati aderenti.</a:t>
            </a:r>
          </a:p>
          <a:p>
            <a:r>
              <a:rPr lang="it-IT" dirty="0"/>
              <a:t>Per la prima volta vi compare il riferimento a misure preventive.</a:t>
            </a:r>
          </a:p>
          <a:p>
            <a:r>
              <a:rPr lang="it-IT" dirty="0"/>
              <a:t>Prevenzione = evitare o rendere molto più difficile il verificarsi dei fatti corruttivi.</a:t>
            </a:r>
          </a:p>
          <a:p>
            <a:r>
              <a:rPr lang="it-IT" dirty="0"/>
              <a:t>Obiettivi della strategia preventiva: buona gestione degli affari pubblici, integrità, responsabilità.</a:t>
            </a:r>
          </a:p>
          <a:p>
            <a:r>
              <a:rPr lang="it-IT" dirty="0"/>
              <a:t>Strumenti della stessa: trasparenza e partecipazione della società.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3473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1055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di Office</vt:lpstr>
      <vt:lpstr>Università degli Studi di Teramo  Dipartimento di Giurisprudenza a.a. 2025-2026</vt:lpstr>
      <vt:lpstr>La nascita e l’evoluzione del sistema italiano anticorruzione</vt:lpstr>
      <vt:lpstr>L’emergere di un sistema anticorruzione</vt:lpstr>
      <vt:lpstr>L’anticorruzione e le riforme amministrative e istituzionali</vt:lpstr>
      <vt:lpstr>… segue</vt:lpstr>
      <vt:lpstr>… segue </vt:lpstr>
      <vt:lpstr>Uno sguardo sugli altri Paesi</vt:lpstr>
      <vt:lpstr>Convenzioni internazionali</vt:lpstr>
      <vt:lpstr>Convenzione di Mérida (U.N.C.A.C.)</vt:lpstr>
      <vt:lpstr>… segue</vt:lpstr>
      <vt:lpstr>Unione europea </vt:lpstr>
      <vt:lpstr>La nascita del modello italiano</vt:lpstr>
      <vt:lpstr>3 stagioni dell’anticorruzione italiana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nascita e l’evoluzione del sistema italiano anticorruzione</dc:title>
  <dc:creator>Simona D'Antonio</dc:creator>
  <cp:lastModifiedBy>Simona D'Antonio</cp:lastModifiedBy>
  <cp:revision>21</cp:revision>
  <dcterms:created xsi:type="dcterms:W3CDTF">2025-03-18T12:30:02Z</dcterms:created>
  <dcterms:modified xsi:type="dcterms:W3CDTF">2025-10-24T06:12:09Z</dcterms:modified>
</cp:coreProperties>
</file>