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4" r:id="rId18"/>
    <p:sldId id="275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8"/>
  </p:normalViewPr>
  <p:slideViewPr>
    <p:cSldViewPr snapToGrid="0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8FC"/>
            </a:gs>
            <a:gs pos="74000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asellaDiTesto 1"/>
          <p:cNvSpPr txBox="1"/>
          <p:nvPr/>
        </p:nvSpPr>
        <p:spPr>
          <a:xfrm>
            <a:off x="827597" y="258706"/>
            <a:ext cx="1040428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000" dirty="0" err="1"/>
              <a:t>Titolazioni</a:t>
            </a:r>
            <a:r>
              <a:rPr sz="2000" dirty="0"/>
              <a:t> di </a:t>
            </a:r>
            <a:r>
              <a:rPr sz="2000" dirty="0" err="1"/>
              <a:t>ossidoriduzione</a:t>
            </a:r>
            <a:endParaRPr sz="2000"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L’analisi</a:t>
            </a:r>
            <a:r>
              <a:rPr dirty="0"/>
              <a:t> </a:t>
            </a:r>
            <a:r>
              <a:rPr dirty="0" err="1"/>
              <a:t>volumetrica</a:t>
            </a:r>
            <a:r>
              <a:rPr dirty="0"/>
              <a:t> per </a:t>
            </a:r>
            <a:r>
              <a:rPr dirty="0" err="1"/>
              <a:t>ossidazione</a:t>
            </a:r>
            <a:r>
              <a:rPr dirty="0"/>
              <a:t> e </a:t>
            </a:r>
            <a:r>
              <a:rPr dirty="0" err="1"/>
              <a:t>riduzione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fonda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reazioni</a:t>
            </a:r>
            <a:r>
              <a:rPr dirty="0"/>
              <a:t> in cui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elettroni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trasferiti</a:t>
            </a:r>
            <a:r>
              <a:rPr dirty="0"/>
              <a:t> da un </a:t>
            </a:r>
            <a:r>
              <a:rPr dirty="0" err="1"/>
              <a:t>atomo</a:t>
            </a:r>
            <a:r>
              <a:rPr dirty="0"/>
              <a:t>, uno </a:t>
            </a:r>
            <a:r>
              <a:rPr dirty="0" err="1"/>
              <a:t>ione</a:t>
            </a:r>
            <a:r>
              <a:rPr dirty="0"/>
              <a:t> o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molecola</a:t>
            </a:r>
            <a:r>
              <a:rPr dirty="0"/>
              <a:t> ad </a:t>
            </a:r>
            <a:r>
              <a:rPr dirty="0" err="1"/>
              <a:t>un’altra</a:t>
            </a:r>
            <a:r>
              <a:rPr dirty="0"/>
              <a:t> specie </a:t>
            </a:r>
            <a:r>
              <a:rPr dirty="0" err="1"/>
              <a:t>chimica</a:t>
            </a:r>
            <a:r>
              <a:rPr dirty="0"/>
              <a:t>.</a:t>
            </a:r>
          </a:p>
        </p:txBody>
      </p:sp>
      <p:sp>
        <p:nvSpPr>
          <p:cNvPr id="125" name="CasellaDiTesto 2"/>
          <p:cNvSpPr txBox="1"/>
          <p:nvPr/>
        </p:nvSpPr>
        <p:spPr>
          <a:xfrm>
            <a:off x="827597" y="1771580"/>
            <a:ext cx="10404284" cy="5028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b="1"/>
            </a:pPr>
            <a:r>
              <a:t>Le </a:t>
            </a:r>
            <a:r>
              <a:rPr>
                <a:latin typeface="Lucida Grande"/>
                <a:ea typeface="Lucida Grande"/>
                <a:cs typeface="Lucida Grande"/>
                <a:sym typeface="Lucida Grande"/>
              </a:rPr>
              <a:t>reazioni</a:t>
            </a:r>
            <a:r>
              <a:t> redox</a:t>
            </a:r>
          </a:p>
          <a:p>
            <a:pPr algn="just">
              <a:defRPr sz="2000"/>
            </a:pPr>
            <a:endParaRPr/>
          </a:p>
          <a:p>
            <a:pPr algn="just">
              <a:defRPr sz="2000"/>
            </a:pPr>
            <a:r>
              <a:t>Sono reazioni chimiche in cui avviene il trasferimento di elettroni da una specie riducente che si ossida ad un’altra specie ossidante, che si riduce. Un esempio è quello dell’ossidazione di ioni ferro(II) per mezzo di ioni cerio(IV). La reazione è descritta dalla seguente equazione:</a:t>
            </a:r>
          </a:p>
          <a:p>
            <a:pPr algn="just">
              <a:defRPr sz="2000"/>
            </a:pPr>
            <a:endParaRPr/>
          </a:p>
          <a:p>
            <a:pPr algn="ctr">
              <a:defRPr sz="2400" b="1"/>
            </a:pPr>
            <a:r>
              <a:t>Fe</a:t>
            </a:r>
            <a:r>
              <a:rPr baseline="30000"/>
              <a:t>2+  </a:t>
            </a:r>
            <a:r>
              <a:t>+ Ce</a:t>
            </a:r>
            <a:r>
              <a:rPr baseline="30000"/>
              <a:t>4+ </a:t>
            </a:r>
            <a:r>
              <a:t>        Fe</a:t>
            </a:r>
            <a:r>
              <a:rPr baseline="30000"/>
              <a:t>3+  </a:t>
            </a:r>
            <a:r>
              <a:t>+ Ce</a:t>
            </a:r>
            <a:r>
              <a:rPr baseline="30000"/>
              <a:t>3+</a:t>
            </a:r>
          </a:p>
          <a:p>
            <a:pPr algn="just">
              <a:defRPr sz="2000"/>
            </a:pPr>
            <a:endParaRPr baseline="30000"/>
          </a:p>
          <a:p>
            <a:pPr algn="just">
              <a:defRPr sz="2000" b="1"/>
            </a:pPr>
            <a:r>
              <a:t>Il cerio acquista un elettrone dal ferro, il cerio si comporta da agente ossidante in quanto viene ridotto, diminuendo il numero di ossidazione.</a:t>
            </a:r>
          </a:p>
          <a:p>
            <a:pPr algn="just">
              <a:defRPr sz="2000" b="1"/>
            </a:pPr>
            <a:r>
              <a:t>Il ferro, che dona invece elettroni ad un’altra specie, è detto agente riducente perché viene ossidato perdendo elettroni ed aumentando il numero di ossidazione.</a:t>
            </a:r>
          </a:p>
          <a:p>
            <a:pPr algn="just">
              <a:defRPr sz="2000"/>
            </a:pPr>
            <a:endParaRPr/>
          </a:p>
          <a:p>
            <a:pPr algn="just">
              <a:defRPr sz="2000"/>
            </a:pPr>
            <a:r>
              <a:t>Quindi si definiscono:</a:t>
            </a:r>
          </a:p>
          <a:p>
            <a:pPr algn="just">
              <a:defRPr sz="2000" b="1"/>
            </a:pPr>
            <a:r>
              <a:t>Ossidazione: la perdita di elettroni da una molecola, atomo o ione;</a:t>
            </a:r>
          </a:p>
          <a:p>
            <a:pPr algn="just">
              <a:defRPr sz="2000" b="1"/>
            </a:pPr>
            <a:r>
              <a:t>Riduzione: descrive l’acquisizione di elettroni da una molecola atomo o ione.</a:t>
            </a:r>
          </a:p>
        </p:txBody>
      </p:sp>
      <p:sp>
        <p:nvSpPr>
          <p:cNvPr id="126" name="Linea"/>
          <p:cNvSpPr/>
          <p:nvPr/>
        </p:nvSpPr>
        <p:spPr>
          <a:xfrm>
            <a:off x="5821638" y="3827032"/>
            <a:ext cx="416202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Linea"/>
          <p:cNvSpPr/>
          <p:nvPr/>
        </p:nvSpPr>
        <p:spPr>
          <a:xfrm flipH="1">
            <a:off x="5821638" y="3877832"/>
            <a:ext cx="416202" cy="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asellaDiTesto 1"/>
          <p:cNvSpPr txBox="1"/>
          <p:nvPr/>
        </p:nvSpPr>
        <p:spPr>
          <a:xfrm>
            <a:off x="655319" y="197345"/>
            <a:ext cx="10881362" cy="668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Applicazioni della permanganometria</a:t>
            </a:r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dell’acqua ossigenata;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+ 5H</a:t>
            </a:r>
            <a:r>
              <a:rPr baseline="-25000"/>
              <a:t>2</a:t>
            </a:r>
            <a:r>
              <a:t>O</a:t>
            </a:r>
            <a:r>
              <a:rPr baseline="-25000"/>
              <a:t>2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+ 5O</a:t>
            </a:r>
            <a:r>
              <a:rPr baseline="-25000"/>
              <a:t>2</a:t>
            </a:r>
            <a:r>
              <a:t> + 8H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dei nitriti;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+ 5NO</a:t>
            </a:r>
            <a:r>
              <a:rPr baseline="30000"/>
              <a:t>2-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5NO</a:t>
            </a:r>
            <a:r>
              <a:rPr baseline="30000"/>
              <a:t>3-</a:t>
            </a:r>
            <a:r>
              <a:t> + 3H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determinazione dei bromuri e ioduri;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+ 10Br</a:t>
            </a:r>
            <a:r>
              <a:rPr baseline="30000"/>
              <a:t>-</a:t>
            </a:r>
            <a:r>
              <a:t> + 16H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+ 5Br</a:t>
            </a:r>
            <a:r>
              <a:rPr baseline="-25000"/>
              <a:t>2 </a:t>
            </a:r>
            <a:r>
              <a:t>+ 8 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dosaggio del Fe</a:t>
            </a:r>
            <a:r>
              <a:rPr baseline="30000"/>
              <a:t>2+</a:t>
            </a:r>
            <a:r>
              <a:t>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+ 5Fe</a:t>
            </a:r>
            <a:r>
              <a:rPr baseline="30000"/>
              <a:t>2+</a:t>
            </a:r>
            <a:r>
              <a:t> + 8H</a:t>
            </a:r>
            <a:r>
              <a:rPr baseline="30000"/>
              <a:t>+</a:t>
            </a:r>
            <a:r>
              <a:t> = Mn</a:t>
            </a:r>
            <a:r>
              <a:rPr baseline="30000"/>
              <a:t>2+</a:t>
            </a:r>
            <a:r>
              <a:t> + 5Fe</a:t>
            </a:r>
            <a:r>
              <a:rPr baseline="30000"/>
              <a:t>3+</a:t>
            </a:r>
            <a:r>
              <a:t> + 4H</a:t>
            </a:r>
            <a:r>
              <a:rPr baseline="-25000"/>
              <a:t>2</a:t>
            </a:r>
            <a:r>
              <a:t>O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endParaRPr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algn="just">
              <a:buSzPct val="100000"/>
              <a:buFont typeface="Arial"/>
              <a:buChar char="•"/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Dosaggio di 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rPr baseline="30000"/>
              <a:t>2-</a:t>
            </a:r>
            <a:r>
              <a:t> (ione ossalato);</a:t>
            </a:r>
          </a:p>
          <a:p>
            <a:pPr algn="just">
              <a:defRPr b="1">
                <a:latin typeface="inherit"/>
                <a:ea typeface="inherit"/>
                <a:cs typeface="inherit"/>
                <a:sym typeface="inherit"/>
              </a:defRPr>
            </a:pPr>
            <a:r>
              <a:t>2MnO</a:t>
            </a:r>
            <a:r>
              <a:rPr baseline="-25000"/>
              <a:t>4</a:t>
            </a:r>
            <a:r>
              <a:rPr baseline="30000"/>
              <a:t>-</a:t>
            </a:r>
            <a:r>
              <a:t> + 5H</a:t>
            </a:r>
            <a:r>
              <a:rPr baseline="-25000"/>
              <a:t>2</a:t>
            </a:r>
            <a:r>
              <a:t>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t> + 6H</a:t>
            </a:r>
            <a:r>
              <a:rPr baseline="30000"/>
              <a:t>+</a:t>
            </a:r>
            <a:r>
              <a:t> = 2Mn</a:t>
            </a:r>
            <a:r>
              <a:rPr baseline="30000"/>
              <a:t>2+</a:t>
            </a:r>
            <a:r>
              <a:t> + 10CO</a:t>
            </a:r>
            <a:r>
              <a:rPr baseline="-25000"/>
              <a:t>2</a:t>
            </a:r>
            <a:r>
              <a:t> + 8H</a:t>
            </a:r>
            <a:r>
              <a:rPr baseline="-25000"/>
              <a:t>2</a:t>
            </a:r>
            <a:r>
              <a:t>O</a:t>
            </a:r>
            <a:endParaRPr>
              <a:latin typeface="Lucida Grande"/>
              <a:ea typeface="Lucida Grande"/>
              <a:cs typeface="Lucida Grande"/>
              <a:sym typeface="Lucida Grande"/>
            </a:endParaRPr>
          </a:p>
        </p:txBody>
      </p:sp>
      <p:pic>
        <p:nvPicPr>
          <p:cNvPr id="157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99072" y="566172"/>
            <a:ext cx="5383328" cy="3028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380"/>
            <a:ext cx="12054227" cy="62352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B57AF3C-5BB0-D7AF-5180-A49AC75AA975}"/>
              </a:ext>
            </a:extLst>
          </p:cNvPr>
          <p:cNvCxnSpPr>
            <a:cxnSpLocks/>
          </p:cNvCxnSpPr>
          <p:nvPr/>
        </p:nvCxnSpPr>
        <p:spPr>
          <a:xfrm flipH="1">
            <a:off x="7014575" y="5574082"/>
            <a:ext cx="175364" cy="225469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DF451C-ABC2-DC1F-6636-BB228E0E0A60}"/>
              </a:ext>
            </a:extLst>
          </p:cNvPr>
          <p:cNvSpPr txBox="1"/>
          <p:nvPr/>
        </p:nvSpPr>
        <p:spPr>
          <a:xfrm>
            <a:off x="6027113" y="5020086"/>
            <a:ext cx="333192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Combinata: «legata a composti di natura aldeidica, ad es. aldeide acetica»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1" y="330795"/>
            <a:ext cx="8572132" cy="4292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874" y="159026"/>
            <a:ext cx="3869935" cy="515092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CasellaDiTesto 3"/>
          <p:cNvSpPr txBox="1"/>
          <p:nvPr/>
        </p:nvSpPr>
        <p:spPr>
          <a:xfrm>
            <a:off x="2350103" y="5058788"/>
            <a:ext cx="5799051" cy="79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solidFill>
                  <a:srgbClr val="2F5597"/>
                </a:solidFill>
              </a:defRPr>
            </a:pPr>
            <a:r>
              <a:t>Il colore blu persistente è dato dal complesso tra l’eccesso di I</a:t>
            </a:r>
            <a:r>
              <a:rPr baseline="-25000"/>
              <a:t>2</a:t>
            </a:r>
            <a:r>
              <a:t> al punto finale e la salda d’amido</a:t>
            </a:r>
          </a:p>
        </p:txBody>
      </p:sp>
      <p:sp>
        <p:nvSpPr>
          <p:cNvPr id="164" name="Connettore 2 5"/>
          <p:cNvSpPr/>
          <p:nvPr/>
        </p:nvSpPr>
        <p:spPr>
          <a:xfrm flipV="1">
            <a:off x="6358597" y="4187688"/>
            <a:ext cx="691561" cy="871102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SA ACCADE DURANTE LA TITOLAZIONE CON I2…"/>
          <p:cNvSpPr txBox="1"/>
          <p:nvPr/>
        </p:nvSpPr>
        <p:spPr>
          <a:xfrm>
            <a:off x="1154543" y="559317"/>
            <a:ext cx="10414232" cy="4741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t>COSA ACCADE DURANTE LA TITOLAZIONE CON I</a:t>
            </a:r>
            <a:r>
              <a:rPr baseline="-5769"/>
              <a:t>2</a:t>
            </a:r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endParaRPr baseline="-5769"/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t>SO</a:t>
            </a:r>
            <a:r>
              <a:rPr baseline="-5769"/>
              <a:t>2 </a:t>
            </a:r>
            <a:r>
              <a:t>+ 2H</a:t>
            </a:r>
            <a:r>
              <a:rPr baseline="-5769"/>
              <a:t>2</a:t>
            </a:r>
            <a:r>
              <a:t>O + I</a:t>
            </a:r>
            <a:r>
              <a:rPr baseline="-5769"/>
              <a:t>2 </a:t>
            </a:r>
            <a:r>
              <a:rPr b="0"/>
              <a:t>→ </a:t>
            </a:r>
            <a:r>
              <a:t>SO</a:t>
            </a:r>
            <a:r>
              <a:rPr baseline="-5769"/>
              <a:t>4</a:t>
            </a:r>
            <a:r>
              <a:rPr baseline="25000"/>
              <a:t>-2 </a:t>
            </a:r>
            <a:r>
              <a:t>+ 2I</a:t>
            </a:r>
            <a:r>
              <a:rPr baseline="25000"/>
              <a:t>- </a:t>
            </a:r>
            <a:r>
              <a:t>+ 4H</a:t>
            </a:r>
            <a:r>
              <a:rPr baseline="25000"/>
              <a:t>+ </a:t>
            </a:r>
            <a:endParaRPr b="0"/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Indicatore salda d’amido: complesso blu con I</a:t>
            </a:r>
            <a:r>
              <a:rPr sz="1400" b="0"/>
              <a:t>2</a:t>
            </a:r>
            <a:endParaRPr b="0"/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Fino al punto finale ogni goccia di I</a:t>
            </a:r>
            <a:r>
              <a:rPr sz="1400"/>
              <a:t>2</a:t>
            </a:r>
            <a:r>
              <a:rPr sz="1400" b="0"/>
              <a:t> </a:t>
            </a:r>
            <a:r>
              <a:rPr b="0"/>
              <a:t>aggiunta viene ridotta a  </a:t>
            </a:r>
            <a:r>
              <a:t>I</a:t>
            </a:r>
            <a:r>
              <a:rPr baseline="25000"/>
              <a:t>-</a:t>
            </a:r>
            <a:r>
              <a:rPr b="0"/>
              <a:t>, per cui non si ha formazione del complesso colorato</a:t>
            </a:r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defTabSz="457200">
              <a:spcBef>
                <a:spcPts val="12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Al punto finale la goccia in eccesso di </a:t>
            </a:r>
            <a:r>
              <a:t>I</a:t>
            </a:r>
            <a:r>
              <a:rPr sz="1400"/>
              <a:t>2</a:t>
            </a:r>
            <a:r>
              <a:rPr sz="1400" b="0"/>
              <a:t> </a:t>
            </a:r>
            <a:r>
              <a:rPr b="0"/>
              <a:t>rimane in forma </a:t>
            </a:r>
            <a:r>
              <a:t>I</a:t>
            </a:r>
            <a:r>
              <a:rPr sz="1400"/>
              <a:t>2</a:t>
            </a:r>
            <a:r>
              <a:rPr sz="1400" b="0"/>
              <a:t>  </a:t>
            </a:r>
            <a:r>
              <a:rPr b="0"/>
              <a:t>e si ha  formazione del complesso colorato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4"/>
          <p:cNvSpPr txBox="1"/>
          <p:nvPr/>
        </p:nvSpPr>
        <p:spPr>
          <a:xfrm>
            <a:off x="294121" y="497753"/>
            <a:ext cx="11092377" cy="594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 </a:t>
            </a:r>
            <a:r>
              <a:rPr dirty="0" err="1"/>
              <a:t>contenuto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nell’olio</a:t>
            </a:r>
            <a:r>
              <a:rPr dirty="0"/>
              <a:t> in </a:t>
            </a:r>
            <a:r>
              <a:rPr dirty="0" err="1"/>
              <a:t>esame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espresso come </a:t>
            </a:r>
            <a:r>
              <a:rPr b="1" u="sng" dirty="0" err="1"/>
              <a:t>numero</a:t>
            </a:r>
            <a:r>
              <a:rPr b="1" u="sng" dirty="0"/>
              <a:t> di </a:t>
            </a:r>
            <a:r>
              <a:rPr b="1" u="sng" dirty="0" err="1"/>
              <a:t>perossidi</a:t>
            </a:r>
            <a:r>
              <a:rPr b="1"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 un &gt; </a:t>
            </a:r>
            <a:r>
              <a:rPr dirty="0" err="1"/>
              <a:t>stato</a:t>
            </a:r>
            <a:r>
              <a:rPr dirty="0"/>
              <a:t> di </a:t>
            </a:r>
            <a:r>
              <a:rPr dirty="0" err="1"/>
              <a:t>degradazione</a:t>
            </a:r>
            <a:r>
              <a:rPr dirty="0"/>
              <a:t> </a:t>
            </a:r>
            <a:r>
              <a:rPr dirty="0" err="1"/>
              <a:t>ossidativa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corrisponde</a:t>
            </a:r>
            <a:r>
              <a:rPr dirty="0"/>
              <a:t> un &gt;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soggetti</a:t>
            </a:r>
            <a:r>
              <a:rPr dirty="0"/>
              <a:t> ad </a:t>
            </a:r>
            <a:r>
              <a:rPr dirty="0" err="1"/>
              <a:t>andare</a:t>
            </a:r>
            <a:r>
              <a:rPr dirty="0"/>
              <a:t> </a:t>
            </a:r>
            <a:r>
              <a:rPr dirty="0" err="1"/>
              <a:t>incontro</a:t>
            </a:r>
            <a:r>
              <a:rPr dirty="0"/>
              <a:t> ad </a:t>
            </a:r>
            <a:r>
              <a:rPr dirty="0" err="1"/>
              <a:t>ulteriore</a:t>
            </a:r>
            <a:r>
              <a:rPr dirty="0"/>
              <a:t> </a:t>
            </a:r>
            <a:r>
              <a:rPr dirty="0" err="1"/>
              <a:t>ossidazione</a:t>
            </a:r>
            <a:r>
              <a:rPr dirty="0"/>
              <a:t> con </a:t>
            </a:r>
            <a:r>
              <a:rPr dirty="0" err="1"/>
              <a:t>formazione</a:t>
            </a:r>
            <a:r>
              <a:rPr dirty="0"/>
              <a:t> di </a:t>
            </a:r>
            <a:r>
              <a:rPr dirty="0" err="1"/>
              <a:t>aldeidi</a:t>
            </a:r>
            <a:r>
              <a:rPr dirty="0"/>
              <a:t>, </a:t>
            </a:r>
            <a:r>
              <a:rPr dirty="0" err="1"/>
              <a:t>chetoni</a:t>
            </a:r>
            <a:r>
              <a:rPr dirty="0"/>
              <a:t> etc..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composti</a:t>
            </a:r>
            <a:r>
              <a:rPr dirty="0"/>
              <a:t>, </a:t>
            </a:r>
            <a:r>
              <a:rPr dirty="0" err="1"/>
              <a:t>denominati</a:t>
            </a:r>
            <a:r>
              <a:rPr dirty="0"/>
              <a:t> </a:t>
            </a:r>
            <a:r>
              <a:rPr dirty="0" err="1"/>
              <a:t>composti</a:t>
            </a:r>
            <a:r>
              <a:rPr dirty="0"/>
              <a:t> di </a:t>
            </a:r>
            <a:r>
              <a:rPr b="1" dirty="0" err="1"/>
              <a:t>ossidazione</a:t>
            </a:r>
            <a:r>
              <a:rPr b="1" dirty="0"/>
              <a:t> </a:t>
            </a:r>
            <a:r>
              <a:rPr b="1" dirty="0" err="1"/>
              <a:t>secondaria</a:t>
            </a:r>
            <a:r>
              <a:rPr dirty="0"/>
              <a:t>,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responsabile</a:t>
            </a:r>
            <a:r>
              <a:rPr dirty="0"/>
              <a:t> </a:t>
            </a:r>
            <a:r>
              <a:rPr dirty="0" err="1"/>
              <a:t>dell’</a:t>
            </a:r>
            <a:r>
              <a:rPr b="1" dirty="0" err="1"/>
              <a:t>irrancidimento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enzimi</a:t>
            </a:r>
            <a:r>
              <a:rPr dirty="0"/>
              <a:t> (</a:t>
            </a:r>
            <a:r>
              <a:rPr dirty="0" err="1"/>
              <a:t>lipoossigenasi</a:t>
            </a:r>
            <a:r>
              <a:rPr dirty="0"/>
              <a:t>) </a:t>
            </a:r>
            <a:r>
              <a:rPr dirty="0" err="1"/>
              <a:t>naturalmente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frutto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responsabili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concentrazione</a:t>
            </a:r>
            <a:r>
              <a:rPr dirty="0"/>
              <a:t> ‘</a:t>
            </a:r>
            <a:r>
              <a:rPr dirty="0" err="1"/>
              <a:t>naturale</a:t>
            </a:r>
            <a:r>
              <a:rPr dirty="0"/>
              <a:t>’ di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nell’oliva</a:t>
            </a:r>
            <a:r>
              <a:rPr dirty="0"/>
              <a:t> prima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spremitura</a:t>
            </a:r>
            <a:r>
              <a:rPr dirty="0"/>
              <a:t>. </a:t>
            </a:r>
            <a:r>
              <a:rPr b="1" dirty="0" err="1"/>
              <a:t>Particolari</a:t>
            </a:r>
            <a:r>
              <a:rPr b="1" dirty="0"/>
              <a:t> </a:t>
            </a:r>
            <a:r>
              <a:rPr b="1" dirty="0" err="1"/>
              <a:t>circostanze</a:t>
            </a:r>
            <a:r>
              <a:rPr b="1" dirty="0"/>
              <a:t> </a:t>
            </a:r>
            <a:r>
              <a:rPr b="1" dirty="0" err="1"/>
              <a:t>ambientali</a:t>
            </a:r>
            <a:r>
              <a:rPr b="1" dirty="0"/>
              <a:t> (</a:t>
            </a:r>
            <a:r>
              <a:rPr b="1" dirty="0" err="1"/>
              <a:t>temperatura</a:t>
            </a:r>
            <a:r>
              <a:rPr b="1" dirty="0"/>
              <a:t> </a:t>
            </a:r>
            <a:r>
              <a:rPr b="1" dirty="0" err="1"/>
              <a:t>inferiore</a:t>
            </a:r>
            <a:r>
              <a:rPr b="1" dirty="0"/>
              <a:t> </a:t>
            </a:r>
            <a:r>
              <a:rPr b="1" dirty="0" err="1"/>
              <a:t>allo</a:t>
            </a:r>
            <a:r>
              <a:rPr b="1" dirty="0"/>
              <a:t> zero o </a:t>
            </a:r>
            <a:r>
              <a:rPr b="1" dirty="0" err="1"/>
              <a:t>infestazioni</a:t>
            </a:r>
            <a:r>
              <a:rPr b="1" dirty="0"/>
              <a:t>), </a:t>
            </a:r>
            <a:r>
              <a:rPr b="1" dirty="0" err="1"/>
              <a:t>oppure</a:t>
            </a:r>
            <a:r>
              <a:rPr b="1" dirty="0"/>
              <a:t> </a:t>
            </a:r>
            <a:r>
              <a:rPr b="1" dirty="0" err="1"/>
              <a:t>una</a:t>
            </a:r>
            <a:r>
              <a:rPr b="1" dirty="0"/>
              <a:t> </a:t>
            </a:r>
            <a:r>
              <a:rPr b="1" dirty="0" err="1"/>
              <a:t>cattiva</a:t>
            </a:r>
            <a:r>
              <a:rPr b="1" dirty="0"/>
              <a:t> </a:t>
            </a:r>
            <a:r>
              <a:rPr b="1" dirty="0" err="1"/>
              <a:t>modalità</a:t>
            </a:r>
            <a:r>
              <a:rPr b="1" dirty="0"/>
              <a:t> di </a:t>
            </a:r>
            <a:r>
              <a:rPr b="1" dirty="0" err="1"/>
              <a:t>raccolta</a:t>
            </a:r>
            <a:r>
              <a:rPr b="1" dirty="0"/>
              <a:t> o di </a:t>
            </a:r>
            <a:r>
              <a:rPr b="1" dirty="0" err="1"/>
              <a:t>conservazione</a:t>
            </a:r>
            <a:r>
              <a:rPr b="1" dirty="0"/>
              <a:t> </a:t>
            </a:r>
            <a:r>
              <a:rPr b="1" dirty="0" err="1"/>
              <a:t>delle</a:t>
            </a:r>
            <a:r>
              <a:rPr b="1" dirty="0"/>
              <a:t> olive </a:t>
            </a:r>
            <a:r>
              <a:rPr b="1" dirty="0" err="1"/>
              <a:t>provocano</a:t>
            </a:r>
            <a:r>
              <a:rPr b="1" dirty="0"/>
              <a:t> </a:t>
            </a:r>
            <a:r>
              <a:rPr b="1" dirty="0" err="1"/>
              <a:t>ulteriori</a:t>
            </a:r>
            <a:r>
              <a:rPr b="1" dirty="0"/>
              <a:t> </a:t>
            </a:r>
            <a:r>
              <a:rPr b="1" dirty="0" err="1"/>
              <a:t>processi</a:t>
            </a:r>
            <a:r>
              <a:rPr b="1" dirty="0"/>
              <a:t> </a:t>
            </a:r>
            <a:r>
              <a:rPr b="1" dirty="0" err="1"/>
              <a:t>ossidativi</a:t>
            </a:r>
            <a:r>
              <a:rPr b="1" dirty="0"/>
              <a:t>.</a:t>
            </a:r>
            <a:endParaRPr lang="it-IT" sz="3200" b="1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la </a:t>
            </a:r>
            <a:r>
              <a:rPr dirty="0" err="1"/>
              <a:t>frangitura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aumentare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in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verifichino</a:t>
            </a:r>
            <a:r>
              <a:rPr dirty="0"/>
              <a:t> </a:t>
            </a:r>
            <a:r>
              <a:rPr dirty="0" err="1"/>
              <a:t>errori</a:t>
            </a:r>
            <a:r>
              <a:rPr dirty="0"/>
              <a:t> di </a:t>
            </a:r>
            <a:r>
              <a:rPr dirty="0" err="1"/>
              <a:t>processo</a:t>
            </a:r>
            <a:r>
              <a:rPr dirty="0"/>
              <a:t> o a causa di </a:t>
            </a:r>
            <a:r>
              <a:rPr dirty="0" err="1"/>
              <a:t>scarsa</a:t>
            </a:r>
            <a:r>
              <a:rPr dirty="0"/>
              <a:t> </a:t>
            </a:r>
            <a:r>
              <a:rPr dirty="0" err="1"/>
              <a:t>igiene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presse</a:t>
            </a:r>
            <a:r>
              <a:rPr dirty="0"/>
              <a:t> o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vasche</a:t>
            </a:r>
            <a:r>
              <a:rPr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Infine</a:t>
            </a:r>
            <a:r>
              <a:rPr dirty="0"/>
              <a:t>,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esposizione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b="1" dirty="0"/>
              <a:t>luce</a:t>
            </a:r>
            <a:r>
              <a:rPr dirty="0"/>
              <a:t>, al </a:t>
            </a:r>
            <a:r>
              <a:rPr b="1" dirty="0" err="1"/>
              <a:t>calore</a:t>
            </a:r>
            <a:r>
              <a:rPr dirty="0"/>
              <a:t>, e </a:t>
            </a:r>
            <a:r>
              <a:rPr dirty="0" err="1"/>
              <a:t>all’aria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causa di un </a:t>
            </a:r>
            <a:r>
              <a:rPr dirty="0" err="1"/>
              <a:t>precoce</a:t>
            </a:r>
            <a:r>
              <a:rPr dirty="0"/>
              <a:t>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ossidativo</a:t>
            </a:r>
            <a:r>
              <a:rPr dirty="0"/>
              <a:t> con </a:t>
            </a:r>
            <a:r>
              <a:rPr dirty="0" err="1"/>
              <a:t>fo</a:t>
            </a:r>
            <a:r>
              <a:rPr lang="it-IT" dirty="0" err="1"/>
              <a:t>r</a:t>
            </a:r>
            <a:r>
              <a:rPr dirty="0" err="1"/>
              <a:t>mazione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.</a:t>
            </a:r>
            <a:endParaRPr sz="3200" dirty="0"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Il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determinato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titolazione</a:t>
            </a:r>
            <a:r>
              <a:rPr dirty="0"/>
              <a:t> di </a:t>
            </a:r>
            <a:r>
              <a:rPr dirty="0" err="1"/>
              <a:t>ossido-riduzione</a:t>
            </a:r>
            <a:r>
              <a:rPr dirty="0"/>
              <a:t>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</a:t>
            </a:r>
            <a:r>
              <a:rPr dirty="0" err="1"/>
              <a:t>iodometrico</a:t>
            </a:r>
            <a:endParaRPr dirty="0"/>
          </a:p>
        </p:txBody>
      </p:sp>
      <p:sp>
        <p:nvSpPr>
          <p:cNvPr id="169" name="CasellaDiTesto 1"/>
          <p:cNvSpPr txBox="1"/>
          <p:nvPr/>
        </p:nvSpPr>
        <p:spPr>
          <a:xfrm>
            <a:off x="369277" y="0"/>
            <a:ext cx="4156358" cy="48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r>
              <a:rPr dirty="0"/>
              <a:t>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nell’olio</a:t>
            </a:r>
            <a:r>
              <a:rPr dirty="0"/>
              <a:t> di </a:t>
            </a:r>
            <a:r>
              <a:rPr dirty="0" err="1"/>
              <a:t>oliva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5"/>
          <p:cNvSpPr txBox="1"/>
          <p:nvPr/>
        </p:nvSpPr>
        <p:spPr>
          <a:xfrm>
            <a:off x="3032759" y="143310"/>
            <a:ext cx="524407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Il numero di perossidi (Titolazione iodometrica)</a:t>
            </a:r>
          </a:p>
        </p:txBody>
      </p:sp>
      <p:sp>
        <p:nvSpPr>
          <p:cNvPr id="172" name="CasellaDiTesto 4"/>
          <p:cNvSpPr txBox="1"/>
          <p:nvPr/>
        </p:nvSpPr>
        <p:spPr>
          <a:xfrm>
            <a:off x="717451" y="784500"/>
            <a:ext cx="11152163" cy="5365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Principio del </a:t>
            </a:r>
            <a:r>
              <a:rPr b="1" dirty="0" err="1"/>
              <a:t>metodo</a:t>
            </a:r>
            <a:r>
              <a:rPr b="1" dirty="0"/>
              <a:t>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</a:t>
            </a:r>
            <a:r>
              <a:rPr dirty="0" err="1"/>
              <a:t>determinazione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consiste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titolazione</a:t>
            </a:r>
            <a:r>
              <a:rPr dirty="0"/>
              <a:t> </a:t>
            </a:r>
            <a:r>
              <a:rPr b="1" u="sng" dirty="0" err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iodometrica</a:t>
            </a:r>
            <a:r>
              <a:rPr b="1" u="sng" dirty="0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u="sng" dirty="0" err="1">
                <a:solidFill>
                  <a:srgbClr val="FF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indiretta</a:t>
            </a:r>
            <a:r>
              <a:rPr dirty="0"/>
              <a:t>. Durante il test, </a:t>
            </a:r>
            <a:r>
              <a:rPr dirty="0" err="1"/>
              <a:t>si</a:t>
            </a:r>
            <a:r>
              <a:rPr dirty="0"/>
              <a:t> libera </a:t>
            </a:r>
            <a:r>
              <a:rPr dirty="0" err="1"/>
              <a:t>infatti</a:t>
            </a:r>
            <a:r>
              <a:rPr dirty="0"/>
              <a:t> </a:t>
            </a:r>
            <a:r>
              <a:rPr dirty="0" err="1"/>
              <a:t>iodio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titolato</a:t>
            </a:r>
            <a:r>
              <a:rPr dirty="0"/>
              <a:t>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standard di </a:t>
            </a:r>
            <a:r>
              <a:rPr dirty="0">
                <a:solidFill>
                  <a:srgbClr val="0B0080"/>
                </a:solidFill>
              </a:rPr>
              <a:t> </a:t>
            </a:r>
            <a:r>
              <a:rPr dirty="0" err="1">
                <a:solidFill>
                  <a:srgbClr val="0B0080"/>
                </a:solidFill>
              </a:rPr>
              <a:t>Tiosolfato</a:t>
            </a:r>
            <a:r>
              <a:rPr dirty="0">
                <a:solidFill>
                  <a:srgbClr val="0B0080"/>
                </a:solidFill>
              </a:rPr>
              <a:t> di sodio </a:t>
            </a:r>
            <a:r>
              <a:rPr dirty="0"/>
              <a:t>(Na</a:t>
            </a:r>
            <a:r>
              <a:rPr baseline="-25000" dirty="0"/>
              <a:t>2</a:t>
            </a:r>
            <a:r>
              <a:rPr dirty="0"/>
              <a:t>S</a:t>
            </a:r>
            <a:r>
              <a:rPr baseline="-25000" dirty="0"/>
              <a:t>2</a:t>
            </a:r>
            <a:r>
              <a:rPr dirty="0"/>
              <a:t>O</a:t>
            </a:r>
            <a:r>
              <a:rPr baseline="-25000" dirty="0"/>
              <a:t>3</a:t>
            </a:r>
            <a:r>
              <a:rPr dirty="0"/>
              <a:t>) e un </a:t>
            </a:r>
            <a:r>
              <a:rPr dirty="0" err="1"/>
              <a:t>apposito</a:t>
            </a:r>
            <a:r>
              <a:rPr dirty="0"/>
              <a:t> </a:t>
            </a:r>
            <a:r>
              <a:rPr dirty="0" err="1"/>
              <a:t>indicatore</a:t>
            </a:r>
            <a:r>
              <a:rPr dirty="0"/>
              <a:t> (</a:t>
            </a:r>
            <a:r>
              <a:rPr dirty="0" err="1"/>
              <a:t>salda</a:t>
            </a:r>
            <a:r>
              <a:rPr dirty="0"/>
              <a:t> </a:t>
            </a:r>
            <a:r>
              <a:rPr dirty="0" err="1"/>
              <a:t>d’amido</a:t>
            </a:r>
            <a:r>
              <a:rPr dirty="0"/>
              <a:t>)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 </a:t>
            </a:r>
            <a:r>
              <a:rPr dirty="0" err="1"/>
              <a:t>utilizza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miscela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acetico</a:t>
            </a:r>
            <a:r>
              <a:rPr dirty="0"/>
              <a:t> </a:t>
            </a:r>
            <a:r>
              <a:rPr dirty="0" err="1"/>
              <a:t>glaciale</a:t>
            </a:r>
            <a:r>
              <a:rPr dirty="0"/>
              <a:t> e </a:t>
            </a:r>
            <a:r>
              <a:rPr dirty="0" err="1">
                <a:solidFill>
                  <a:srgbClr val="0B0080"/>
                </a:solidFill>
              </a:rPr>
              <a:t>cloroformio</a:t>
            </a:r>
            <a:r>
              <a:rPr dirty="0"/>
              <a:t> come </a:t>
            </a:r>
            <a:r>
              <a:rPr dirty="0" err="1"/>
              <a:t>miscela</a:t>
            </a:r>
            <a:r>
              <a:rPr dirty="0"/>
              <a:t> </a:t>
            </a:r>
            <a:r>
              <a:rPr dirty="0" err="1">
                <a:solidFill>
                  <a:srgbClr val="0B0080"/>
                </a:solidFill>
              </a:rPr>
              <a:t>estraente</a:t>
            </a:r>
            <a:r>
              <a:rPr dirty="0"/>
              <a:t>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Una volta </a:t>
            </a:r>
            <a:r>
              <a:rPr dirty="0" err="1"/>
              <a:t>determinata</a:t>
            </a:r>
            <a:r>
              <a:rPr dirty="0"/>
              <a:t> la </a:t>
            </a:r>
            <a:r>
              <a:rPr dirty="0" err="1"/>
              <a:t>concentrazione</a:t>
            </a:r>
            <a:r>
              <a:rPr dirty="0"/>
              <a:t> di </a:t>
            </a:r>
            <a:r>
              <a:rPr dirty="0" err="1"/>
              <a:t>iodio</a:t>
            </a:r>
            <a:r>
              <a:rPr dirty="0"/>
              <a:t> </a:t>
            </a:r>
            <a:r>
              <a:rPr dirty="0" err="1"/>
              <a:t>liberata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risalire</a:t>
            </a:r>
            <a:r>
              <a:rPr dirty="0"/>
              <a:t> </a:t>
            </a:r>
            <a:r>
              <a:rPr dirty="0" err="1"/>
              <a:t>facilmente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campione</a:t>
            </a:r>
            <a:r>
              <a:rPr dirty="0"/>
              <a:t>, </a:t>
            </a:r>
            <a:r>
              <a:rPr dirty="0" err="1"/>
              <a:t>essendo</a:t>
            </a:r>
            <a:r>
              <a:rPr dirty="0"/>
              <a:t> tale </a:t>
            </a:r>
            <a:r>
              <a:rPr dirty="0" err="1"/>
              <a:t>quantità</a:t>
            </a:r>
            <a:r>
              <a:rPr dirty="0"/>
              <a:t> </a:t>
            </a:r>
            <a:r>
              <a:rPr dirty="0" err="1"/>
              <a:t>direttamente</a:t>
            </a:r>
            <a:r>
              <a:rPr dirty="0"/>
              <a:t> </a:t>
            </a:r>
            <a:r>
              <a:rPr dirty="0" err="1"/>
              <a:t>proporzionale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iodio</a:t>
            </a:r>
            <a:r>
              <a:rPr dirty="0"/>
              <a:t> </a:t>
            </a:r>
            <a:r>
              <a:rPr dirty="0" err="1"/>
              <a:t>liberato</a:t>
            </a:r>
            <a:r>
              <a:rPr dirty="0"/>
              <a:t>.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Perché</a:t>
            </a:r>
            <a:r>
              <a:rPr dirty="0"/>
              <a:t> «INDIRETTA»?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 </a:t>
            </a:r>
            <a:r>
              <a:rPr dirty="0" err="1"/>
              <a:t>aggiunge</a:t>
            </a:r>
            <a:r>
              <a:rPr dirty="0"/>
              <a:t> 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KI in </a:t>
            </a:r>
            <a:r>
              <a:rPr b="1" u="sng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eccesso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miscela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formerà</a:t>
            </a:r>
            <a:r>
              <a:rPr dirty="0"/>
              <a:t> tanto I</a:t>
            </a:r>
            <a:r>
              <a:rPr baseline="-25000" dirty="0"/>
              <a:t>2</a:t>
            </a:r>
            <a:r>
              <a:rPr dirty="0"/>
              <a:t> (per azione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)</a:t>
            </a: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quindi</a:t>
            </a:r>
            <a:r>
              <a:rPr dirty="0"/>
              <a:t> </a:t>
            </a:r>
            <a:r>
              <a:rPr dirty="0" err="1"/>
              <a:t>c’è</a:t>
            </a:r>
            <a:r>
              <a:rPr dirty="0"/>
              <a:t> </a:t>
            </a:r>
            <a:r>
              <a:rPr dirty="0" err="1"/>
              <a:t>proporzionalità</a:t>
            </a:r>
            <a:r>
              <a:rPr dirty="0"/>
              <a:t> </a:t>
            </a:r>
            <a:r>
              <a:rPr dirty="0" err="1"/>
              <a:t>stechiometrica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perossidi</a:t>
            </a:r>
            <a:r>
              <a:rPr dirty="0"/>
              <a:t> e I</a:t>
            </a:r>
            <a:r>
              <a:rPr baseline="-25000" dirty="0"/>
              <a:t>2</a:t>
            </a:r>
          </a:p>
          <a:p>
            <a:pPr>
              <a:defRPr sz="22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baseline="-25000" dirty="0"/>
          </a:p>
          <a:p>
            <a:pPr>
              <a:defRPr sz="2200"/>
            </a:pPr>
            <a:r>
              <a:rPr dirty="0" err="1"/>
              <a:t>Reazione</a:t>
            </a:r>
            <a:r>
              <a:rPr dirty="0"/>
              <a:t> di </a:t>
            </a:r>
            <a:r>
              <a:rPr dirty="0" err="1"/>
              <a:t>liberazione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iodio</a:t>
            </a:r>
            <a:r>
              <a:rPr dirty="0"/>
              <a:t>: R-O:O + 2 KI + 2 CH</a:t>
            </a:r>
            <a:r>
              <a:rPr baseline="-25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dirty="0"/>
              <a:t>-COOH ⇒ R-O + I</a:t>
            </a:r>
            <a:r>
              <a:rPr baseline="-25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dirty="0"/>
              <a:t> + 2 CH</a:t>
            </a:r>
            <a:r>
              <a:rPr baseline="-25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dirty="0"/>
              <a:t>-COOK + H</a:t>
            </a:r>
            <a:r>
              <a:rPr baseline="-25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dirty="0"/>
              <a:t>O</a:t>
            </a:r>
            <a:endParaRPr dirty="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 </a:t>
            </a:r>
            <a:r>
              <a:rPr dirty="0" err="1"/>
              <a:t>riduce</a:t>
            </a:r>
            <a:r>
              <a:rPr dirty="0"/>
              <a:t> lo I</a:t>
            </a:r>
            <a:r>
              <a:rPr baseline="-25000" dirty="0"/>
              <a:t>2</a:t>
            </a:r>
            <a:r>
              <a:rPr dirty="0"/>
              <a:t> a I</a:t>
            </a:r>
            <a:r>
              <a:rPr baseline="30000" dirty="0"/>
              <a:t>-</a:t>
            </a:r>
            <a:r>
              <a:rPr dirty="0"/>
              <a:t>con Na</a:t>
            </a:r>
            <a:r>
              <a:rPr baseline="-25000" dirty="0"/>
              <a:t>2</a:t>
            </a:r>
            <a:r>
              <a:rPr dirty="0"/>
              <a:t>S</a:t>
            </a:r>
            <a:r>
              <a:rPr baseline="-25000" dirty="0"/>
              <a:t>2</a:t>
            </a:r>
            <a:r>
              <a:rPr dirty="0"/>
              <a:t>O</a:t>
            </a:r>
            <a:r>
              <a:rPr baseline="-25000" dirty="0"/>
              <a:t>3 </a:t>
            </a:r>
            <a:r>
              <a:rPr b="1" u="sng" dirty="0"/>
              <a:t>(</a:t>
            </a:r>
            <a:r>
              <a:rPr b="1" u="sng" dirty="0" err="1"/>
              <a:t>Viraggio</a:t>
            </a:r>
            <a:r>
              <a:rPr b="1" u="sng" dirty="0"/>
              <a:t> dal </a:t>
            </a:r>
            <a:r>
              <a:rPr b="1" u="sng" dirty="0" err="1">
                <a:solidFill>
                  <a:srgbClr val="FF0000"/>
                </a:solidFill>
              </a:rPr>
              <a:t>blu</a:t>
            </a:r>
            <a:r>
              <a:rPr b="1" u="sng" dirty="0"/>
              <a:t> </a:t>
            </a:r>
            <a:r>
              <a:rPr b="1" u="sng" dirty="0" err="1">
                <a:solidFill>
                  <a:srgbClr val="FF0000"/>
                </a:solidFill>
              </a:rPr>
              <a:t>all’incolore</a:t>
            </a:r>
            <a:r>
              <a:rPr b="1" u="sng" dirty="0"/>
              <a:t>)</a:t>
            </a:r>
            <a:endParaRPr b="1" u="sng" baseline="-250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4AC9E9-D2EC-A7EA-EA66-A814B7262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89" y="1232337"/>
            <a:ext cx="1881963" cy="282294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35D39B-529E-77F5-26A2-6B797715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3" y="1232337"/>
            <a:ext cx="2179232" cy="20833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8F95E48-C223-6B93-2ACD-543B26B87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46" y="1182100"/>
            <a:ext cx="1712147" cy="213359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200FEF-CCF2-3A08-17F4-0F858E12F753}"/>
              </a:ext>
            </a:extLst>
          </p:cNvPr>
          <p:cNvSpPr txBox="1"/>
          <p:nvPr/>
        </p:nvSpPr>
        <p:spPr>
          <a:xfrm>
            <a:off x="1330948" y="306752"/>
            <a:ext cx="27965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Aggiunta della salda d’amido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9ADEE7-7DEC-9A21-E73E-FE9058E4A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3" y="4055282"/>
            <a:ext cx="2620335" cy="19652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5161CD-1C10-A217-AD33-C073381C3997}"/>
              </a:ext>
            </a:extLst>
          </p:cNvPr>
          <p:cNvSpPr txBox="1"/>
          <p:nvPr/>
        </p:nvSpPr>
        <p:spPr>
          <a:xfrm>
            <a:off x="6096000" y="306752"/>
            <a:ext cx="553612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Retrotitolazione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con </a:t>
            </a:r>
            <a:r>
              <a:rPr lang="it-IT" dirty="0"/>
              <a:t>Na</a:t>
            </a:r>
            <a:r>
              <a:rPr lang="it-IT" baseline="-25000" dirty="0"/>
              <a:t>2</a:t>
            </a:r>
            <a:r>
              <a:rPr lang="it-IT" dirty="0"/>
              <a:t>S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3 </a:t>
            </a:r>
            <a:r>
              <a:rPr lang="it-IT" b="1" u="sng" dirty="0"/>
              <a:t>(Viraggio dal </a:t>
            </a:r>
            <a:r>
              <a:rPr lang="it-IT" b="1" u="sng" dirty="0">
                <a:solidFill>
                  <a:srgbClr val="FF0000"/>
                </a:solidFill>
              </a:rPr>
              <a:t>blu</a:t>
            </a:r>
            <a:r>
              <a:rPr lang="it-IT" b="1" u="sng" dirty="0"/>
              <a:t> </a:t>
            </a:r>
            <a:r>
              <a:rPr lang="it-IT" b="1" u="sng" dirty="0">
                <a:solidFill>
                  <a:srgbClr val="FF0000"/>
                </a:solidFill>
              </a:rPr>
              <a:t>all’incolore</a:t>
            </a:r>
            <a:r>
              <a:rPr lang="it-IT" b="1" u="sng" dirty="0"/>
              <a:t>)</a:t>
            </a:r>
            <a:endParaRPr lang="it-IT" b="1" u="sng" baseline="-25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0AB68F5-47F9-6D0D-D5B0-E4C532D313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2" y="1131299"/>
            <a:ext cx="1593850" cy="2184400"/>
          </a:xfrm>
          <a:prstGeom prst="rect">
            <a:avLst/>
          </a:prstGeom>
        </p:spPr>
      </p:pic>
      <p:pic>
        <p:nvPicPr>
          <p:cNvPr id="11" name="Immagine 10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6301D221-CFB0-9BB1-AFB7-DD256F2EC4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41" y="1131299"/>
            <a:ext cx="1351733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450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Box 2"/>
          <p:cNvSpPr txBox="1"/>
          <p:nvPr/>
        </p:nvSpPr>
        <p:spPr>
          <a:xfrm>
            <a:off x="2103119" y="381000"/>
            <a:ext cx="7547817" cy="2948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DETERMINAZIONE DEL NUMERO DI PEROSSIDI NELL’OLIO  D’OLIVA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REAGENTI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Cloroformio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Acido acetico glaciale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satura di KI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di tiosolfato di sodio 0.02 N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Soluzione acquosa di amido 10 g/l</a:t>
            </a:r>
            <a:endParaRPr sz="3200"/>
          </a:p>
        </p:txBody>
      </p:sp>
      <p:sp>
        <p:nvSpPr>
          <p:cNvPr id="175" name="Text Box 3"/>
          <p:cNvSpPr txBox="1"/>
          <p:nvPr/>
        </p:nvSpPr>
        <p:spPr>
          <a:xfrm>
            <a:off x="2179319" y="3505199"/>
            <a:ext cx="6983350" cy="3215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PROCEDURA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Pesare in un pallone da 250 ml circa 5 g di olio.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5 ml di cloroformio e sciogliere il campione agitando.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8 ml di acido acetico glaciale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0.5 ml di soluzione di ioduro di potassio (KI) satura.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Agitare per 1 minuto e lasciar riposare al buio per 5 minuti esatti.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40 ml di acqua distillata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Aggiungere 0.5 ml della soluzione di amido (indicatore).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Titolare in agitazione con una soluzione di tiosolfato di sodio 0.02 N.</a:t>
            </a:r>
            <a:endParaRPr sz="32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A47B94-AAC2-63E9-B265-46A10D4570C2}"/>
              </a:ext>
            </a:extLst>
          </p:cNvPr>
          <p:cNvSpPr txBox="1"/>
          <p:nvPr/>
        </p:nvSpPr>
        <p:spPr>
          <a:xfrm>
            <a:off x="8931349" y="994764"/>
            <a:ext cx="31540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Salda d’amido-I</a:t>
            </a:r>
            <a:r>
              <a:rPr lang="it-IT" baseline="-25000" dirty="0"/>
              <a:t>2</a:t>
            </a:r>
            <a:r>
              <a:rPr lang="it-IT" dirty="0"/>
              <a:t> colorazione blu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 Box 2"/>
          <p:cNvSpPr txBox="1"/>
          <p:nvPr/>
        </p:nvSpPr>
        <p:spPr>
          <a:xfrm>
            <a:off x="1874520" y="381001"/>
            <a:ext cx="8306436" cy="374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ESPRESSIONE DEI RISULTATI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Il numero di perossidi (P.V.) espresso in milliequivalenti di ossigeno attivo per kg viene dato dalla formula: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P.V.=(V*T/m)*1000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dove: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 sono i ml della soluzione di tiosolfato di sodio usati per la prova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 è la normalità della soluzione di tiosolfato di sodio</a:t>
            </a:r>
            <a:endParaRPr sz="320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 è il peso in g della sostanza da analizzare</a:t>
            </a:r>
            <a:endParaRPr sz="32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asellaDiTesto 2"/>
          <p:cNvSpPr txBox="1"/>
          <p:nvPr/>
        </p:nvSpPr>
        <p:spPr>
          <a:xfrm>
            <a:off x="656773" y="169917"/>
            <a:ext cx="9860942" cy="557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800" dirty="0" err="1"/>
              <a:t>Reazioni</a:t>
            </a:r>
            <a:r>
              <a:rPr sz="2800" dirty="0"/>
              <a:t> redox (segue)</a:t>
            </a:r>
          </a:p>
          <a:p>
            <a:pPr algn="just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400" dirty="0"/>
              <a:t>In </a:t>
            </a:r>
            <a:r>
              <a:rPr sz="2400" dirty="0" err="1"/>
              <a:t>genere</a:t>
            </a:r>
            <a:r>
              <a:rPr sz="2400" dirty="0"/>
              <a:t> </a:t>
            </a:r>
            <a:r>
              <a:rPr sz="2400" dirty="0" err="1"/>
              <a:t>nelle</a:t>
            </a:r>
            <a:r>
              <a:rPr sz="2400" dirty="0"/>
              <a:t> </a:t>
            </a:r>
            <a:r>
              <a:rPr lang="it-IT" sz="2400" dirty="0"/>
              <a:t>titolazioni</a:t>
            </a:r>
            <a:r>
              <a:rPr sz="2400" dirty="0"/>
              <a:t> di </a:t>
            </a:r>
            <a:r>
              <a:rPr sz="2400" dirty="0" err="1"/>
              <a:t>ossidoriduzione</a:t>
            </a:r>
            <a:r>
              <a:rPr sz="2400" dirty="0"/>
              <a:t> </a:t>
            </a:r>
            <a:r>
              <a:rPr sz="2400" b="1" dirty="0"/>
              <a:t>il </a:t>
            </a:r>
            <a:r>
              <a:rPr sz="2400" b="1" dirty="0" err="1"/>
              <a:t>titolante</a:t>
            </a:r>
            <a:r>
              <a:rPr sz="2400" b="1" dirty="0"/>
              <a:t> </a:t>
            </a:r>
            <a:r>
              <a:rPr sz="2400" b="1" dirty="0" err="1"/>
              <a:t>è</a:t>
            </a:r>
            <a:r>
              <a:rPr sz="2400" b="1" dirty="0"/>
              <a:t> un </a:t>
            </a:r>
            <a:r>
              <a:rPr sz="2400" b="1" dirty="0" err="1"/>
              <a:t>ossidante</a:t>
            </a:r>
            <a:r>
              <a:rPr sz="2400" b="1" dirty="0"/>
              <a:t> forte</a:t>
            </a:r>
            <a:r>
              <a:rPr sz="2400" dirty="0"/>
              <a:t>, in </a:t>
            </a:r>
            <a:r>
              <a:rPr sz="2400" dirty="0" err="1"/>
              <a:t>quanto</a:t>
            </a:r>
            <a:r>
              <a:rPr sz="2400" dirty="0"/>
              <a:t> </a:t>
            </a:r>
            <a:r>
              <a:rPr sz="2400" dirty="0" err="1"/>
              <a:t>l’impiego</a:t>
            </a:r>
            <a:r>
              <a:rPr sz="2400" dirty="0"/>
              <a:t> di </a:t>
            </a:r>
            <a:r>
              <a:rPr sz="2400" dirty="0" err="1"/>
              <a:t>riducenti</a:t>
            </a:r>
            <a:r>
              <a:rPr sz="2400" dirty="0"/>
              <a:t> </a:t>
            </a:r>
            <a:r>
              <a:rPr sz="2400" dirty="0" err="1"/>
              <a:t>porterebbe</a:t>
            </a:r>
            <a:r>
              <a:rPr sz="2400" dirty="0"/>
              <a:t> a </a:t>
            </a:r>
            <a:r>
              <a:rPr sz="2400" dirty="0" err="1"/>
              <a:t>degli</a:t>
            </a:r>
            <a:r>
              <a:rPr sz="2400" dirty="0"/>
              <a:t> </a:t>
            </a:r>
            <a:r>
              <a:rPr sz="2400" dirty="0" err="1"/>
              <a:t>inconvenienti</a:t>
            </a:r>
            <a:r>
              <a:rPr sz="2400" dirty="0"/>
              <a:t> per la </a:t>
            </a:r>
            <a:r>
              <a:rPr sz="2400" dirty="0" err="1"/>
              <a:t>presenza</a:t>
            </a:r>
            <a:r>
              <a:rPr sz="2400" dirty="0"/>
              <a:t> di O</a:t>
            </a:r>
            <a:r>
              <a:rPr sz="2400" baseline="-25000" dirty="0"/>
              <a:t>2</a:t>
            </a:r>
            <a:r>
              <a:rPr sz="2400" dirty="0"/>
              <a:t> </a:t>
            </a:r>
            <a:r>
              <a:rPr lang="it-IT" sz="2400" dirty="0"/>
              <a:t>disciolto nel titolando</a:t>
            </a:r>
            <a:r>
              <a:rPr sz="2400" dirty="0"/>
              <a:t>.</a:t>
            </a:r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endParaRPr sz="2400" dirty="0"/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400" dirty="0"/>
              <a:t>In </a:t>
            </a:r>
            <a:r>
              <a:rPr sz="2400" dirty="0" err="1"/>
              <a:t>una</a:t>
            </a:r>
            <a:r>
              <a:rPr sz="2400" dirty="0"/>
              <a:t> </a:t>
            </a:r>
            <a:r>
              <a:rPr sz="2400" dirty="0" err="1"/>
              <a:t>titolazione</a:t>
            </a:r>
            <a:r>
              <a:rPr sz="2400" dirty="0"/>
              <a:t> di </a:t>
            </a:r>
            <a:r>
              <a:rPr sz="2400" dirty="0" err="1"/>
              <a:t>ossidoriduzione</a:t>
            </a:r>
            <a:r>
              <a:rPr sz="2400" dirty="0"/>
              <a:t> </a:t>
            </a:r>
            <a:r>
              <a:rPr sz="2400" dirty="0" err="1"/>
              <a:t>è</a:t>
            </a:r>
            <a:r>
              <a:rPr sz="2400" dirty="0"/>
              <a:t> </a:t>
            </a:r>
            <a:r>
              <a:rPr sz="2400" dirty="0" err="1"/>
              <a:t>importante</a:t>
            </a:r>
            <a:r>
              <a:rPr sz="2400" dirty="0"/>
              <a:t> </a:t>
            </a:r>
            <a:r>
              <a:rPr sz="2400" dirty="0" err="1"/>
              <a:t>conoscere</a:t>
            </a:r>
            <a:r>
              <a:rPr sz="2400" dirty="0"/>
              <a:t>:</a:t>
            </a:r>
          </a:p>
          <a:p>
            <a:pPr algn="just"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endParaRPr sz="2400" dirty="0"/>
          </a:p>
          <a:p>
            <a:pPr algn="just">
              <a:buSzPct val="100000"/>
              <a:buFont typeface="Arial"/>
              <a:buChar char="•"/>
              <a:defRPr sz="2000" b="1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il peso </a:t>
            </a:r>
            <a:r>
              <a:rPr sz="2400" dirty="0" err="1"/>
              <a:t>equivalente</a:t>
            </a:r>
            <a:r>
              <a:rPr sz="2400" dirty="0"/>
              <a:t> (P.E.) </a:t>
            </a:r>
            <a:r>
              <a:rPr sz="2400" dirty="0" err="1"/>
              <a:t>ossidimetrico</a:t>
            </a:r>
            <a:r>
              <a:rPr sz="2400" dirty="0"/>
              <a:t>, ossia il </a:t>
            </a:r>
            <a:r>
              <a:rPr sz="2400" dirty="0" err="1"/>
              <a:t>numero</a:t>
            </a:r>
            <a:r>
              <a:rPr sz="2400" dirty="0"/>
              <a:t> di </a:t>
            </a:r>
            <a:r>
              <a:rPr sz="2400" dirty="0" err="1"/>
              <a:t>elettroni</a:t>
            </a:r>
            <a:r>
              <a:rPr sz="2400" dirty="0"/>
              <a:t> </a:t>
            </a:r>
            <a:r>
              <a:rPr sz="2400" dirty="0" err="1"/>
              <a:t>che</a:t>
            </a:r>
            <a:r>
              <a:rPr sz="2400" dirty="0"/>
              <a:t> </a:t>
            </a:r>
            <a:r>
              <a:rPr sz="2400" dirty="0" err="1"/>
              <a:t>vengono</a:t>
            </a:r>
            <a:r>
              <a:rPr sz="2400" dirty="0"/>
              <a:t> </a:t>
            </a:r>
            <a:r>
              <a:rPr sz="2400" dirty="0" err="1"/>
              <a:t>trasferiti</a:t>
            </a:r>
            <a:r>
              <a:rPr sz="2400" dirty="0"/>
              <a:t>;</a:t>
            </a:r>
          </a:p>
          <a:p>
            <a:pPr algn="just">
              <a:buSzPct val="100000"/>
              <a:buFont typeface="Arial"/>
              <a:buChar char="•"/>
              <a:defRPr sz="2000" b="1">
                <a:latin typeface="inherit"/>
                <a:ea typeface="inherit"/>
                <a:cs typeface="inherit"/>
                <a:sym typeface="inherit"/>
              </a:defRPr>
            </a:pPr>
            <a:endParaRPr sz="2400" dirty="0"/>
          </a:p>
          <a:p>
            <a:pPr algn="just">
              <a:buSzPct val="100000"/>
              <a:buFont typeface="Arial"/>
              <a:buChar char="•"/>
              <a:defRPr sz="2000" b="1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la forza con cui </a:t>
            </a:r>
            <a:r>
              <a:rPr sz="2400" dirty="0" err="1"/>
              <a:t>tali</a:t>
            </a:r>
            <a:r>
              <a:rPr sz="2400" dirty="0"/>
              <a:t> e</a:t>
            </a:r>
            <a:r>
              <a:rPr sz="2400" baseline="30000" dirty="0"/>
              <a:t>-</a:t>
            </a:r>
            <a:r>
              <a:rPr sz="2400" dirty="0"/>
              <a:t> </a:t>
            </a:r>
            <a:r>
              <a:rPr sz="2400" dirty="0" err="1"/>
              <a:t>vengono</a:t>
            </a:r>
            <a:r>
              <a:rPr sz="2400" dirty="0"/>
              <a:t> </a:t>
            </a:r>
            <a:r>
              <a:rPr sz="2400" dirty="0" err="1"/>
              <a:t>trasferiti</a:t>
            </a:r>
            <a:r>
              <a:rPr sz="2400" dirty="0"/>
              <a:t>, </a:t>
            </a:r>
            <a:r>
              <a:rPr sz="2400" dirty="0" err="1"/>
              <a:t>cioè</a:t>
            </a:r>
            <a:r>
              <a:rPr sz="2400" dirty="0"/>
              <a:t> </a:t>
            </a:r>
            <a:r>
              <a:rPr sz="2400" dirty="0" err="1"/>
              <a:t>l’intensità</a:t>
            </a:r>
            <a:r>
              <a:rPr sz="2400" dirty="0"/>
              <a:t> </a:t>
            </a:r>
            <a:r>
              <a:rPr sz="2400" dirty="0" err="1"/>
              <a:t>dell’azione</a:t>
            </a:r>
            <a:r>
              <a:rPr sz="2400" dirty="0"/>
              <a:t> </a:t>
            </a:r>
            <a:r>
              <a:rPr sz="2400" dirty="0" err="1"/>
              <a:t>ossidante</a:t>
            </a:r>
            <a:r>
              <a:rPr sz="2400" dirty="0"/>
              <a:t> o </a:t>
            </a:r>
            <a:r>
              <a:rPr sz="2400" dirty="0" err="1"/>
              <a:t>riducente</a:t>
            </a:r>
            <a:r>
              <a:rPr lang="it-IT" sz="2400" dirty="0"/>
              <a:t> </a:t>
            </a:r>
            <a:r>
              <a:rPr sz="2400" dirty="0"/>
              <a:t>(</a:t>
            </a:r>
            <a:r>
              <a:rPr sz="2400" dirty="0" err="1"/>
              <a:t>potenziale</a:t>
            </a:r>
            <a:r>
              <a:rPr sz="2400" dirty="0"/>
              <a:t> di </a:t>
            </a:r>
            <a:r>
              <a:rPr sz="2400" dirty="0" err="1"/>
              <a:t>ossidoriduzione</a:t>
            </a:r>
            <a:r>
              <a:rPr sz="2400" dirty="0"/>
              <a:t>, espresso con </a:t>
            </a:r>
            <a:r>
              <a:rPr sz="2400" dirty="0" err="1"/>
              <a:t>l’equazione</a:t>
            </a:r>
            <a:r>
              <a:rPr sz="2400" dirty="0"/>
              <a:t> di </a:t>
            </a:r>
            <a:r>
              <a:rPr sz="2400" dirty="0" err="1"/>
              <a:t>Nerst</a:t>
            </a:r>
            <a:r>
              <a:rPr sz="2400" dirty="0"/>
              <a:t>).</a:t>
            </a:r>
          </a:p>
        </p:txBody>
      </p:sp>
      <p:pic>
        <p:nvPicPr>
          <p:cNvPr id="130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07" y="5743939"/>
            <a:ext cx="4014518" cy="1063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asellaDiTesto 1"/>
          <p:cNvSpPr txBox="1"/>
          <p:nvPr/>
        </p:nvSpPr>
        <p:spPr>
          <a:xfrm>
            <a:off x="721581" y="197345"/>
            <a:ext cx="11053638" cy="653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Scelta</a:t>
            </a:r>
            <a:r>
              <a:rPr dirty="0"/>
              <a:t> del </a:t>
            </a:r>
            <a:r>
              <a:rPr dirty="0" err="1"/>
              <a:t>titolante</a:t>
            </a: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lnSpc>
                <a:spcPts val="2700"/>
              </a:lnSpc>
              <a:defRPr sz="2000"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lnSpc>
                <a:spcPts val="27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400" dirty="0"/>
              <a:t>Il </a:t>
            </a:r>
            <a:r>
              <a:rPr sz="2400" dirty="0" err="1"/>
              <a:t>titolante</a:t>
            </a:r>
            <a:r>
              <a:rPr sz="2400" dirty="0"/>
              <a:t> </a:t>
            </a:r>
            <a:r>
              <a:rPr sz="2400" dirty="0" err="1"/>
              <a:t>viene</a:t>
            </a:r>
            <a:r>
              <a:rPr sz="2400" dirty="0"/>
              <a:t> </a:t>
            </a:r>
            <a:r>
              <a:rPr sz="2400" dirty="0" err="1"/>
              <a:t>scelto</a:t>
            </a:r>
            <a:r>
              <a:rPr sz="2400" dirty="0"/>
              <a:t> in base al </a:t>
            </a:r>
            <a:r>
              <a:rPr sz="2400" dirty="0" err="1"/>
              <a:t>valore</a:t>
            </a:r>
            <a:r>
              <a:rPr sz="2400" dirty="0"/>
              <a:t> del </a:t>
            </a:r>
            <a:r>
              <a:rPr sz="2400" dirty="0" err="1"/>
              <a:t>potenziale</a:t>
            </a:r>
            <a:r>
              <a:rPr sz="2400" dirty="0"/>
              <a:t> standard di </a:t>
            </a:r>
            <a:r>
              <a:rPr sz="2400" dirty="0" err="1"/>
              <a:t>riduzione</a:t>
            </a:r>
            <a:r>
              <a:rPr sz="2400" dirty="0"/>
              <a:t> E° e, in </a:t>
            </a:r>
            <a:r>
              <a:rPr sz="2400" dirty="0" err="1"/>
              <a:t>particolare</a:t>
            </a:r>
            <a:r>
              <a:rPr sz="2400" dirty="0"/>
              <a:t>:</a:t>
            </a:r>
          </a:p>
          <a:p>
            <a:pPr algn="just">
              <a:lnSpc>
                <a:spcPts val="2700"/>
              </a:lnSpc>
              <a:defRPr sz="2000">
                <a:latin typeface="Lucida Grande"/>
                <a:ea typeface="Lucida Grande"/>
                <a:cs typeface="Lucida Grande"/>
                <a:sym typeface="Lucida Grande"/>
              </a:defRPr>
            </a:pPr>
            <a:endParaRPr sz="2400" dirty="0"/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 b="1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se </a:t>
            </a:r>
            <a:r>
              <a:rPr sz="2400" dirty="0" err="1"/>
              <a:t>l’ossidante</a:t>
            </a:r>
            <a:r>
              <a:rPr sz="2400" dirty="0"/>
              <a:t> ha un E</a:t>
            </a:r>
            <a:r>
              <a:rPr sz="2400" baseline="30000" dirty="0"/>
              <a:t>0</a:t>
            </a:r>
            <a:r>
              <a:rPr sz="2400" dirty="0"/>
              <a:t> </a:t>
            </a:r>
            <a:r>
              <a:rPr sz="2400" dirty="0" err="1"/>
              <a:t>superiore</a:t>
            </a:r>
            <a:r>
              <a:rPr sz="2400" dirty="0"/>
              <a:t> di </a:t>
            </a:r>
            <a:r>
              <a:rPr sz="2400" dirty="0" err="1"/>
              <a:t>parecchi</a:t>
            </a:r>
            <a:r>
              <a:rPr sz="2400" dirty="0"/>
              <a:t> </a:t>
            </a:r>
            <a:r>
              <a:rPr sz="2400" dirty="0" err="1"/>
              <a:t>decimi</a:t>
            </a:r>
            <a:r>
              <a:rPr sz="2400" dirty="0"/>
              <a:t> di volt a </a:t>
            </a:r>
            <a:r>
              <a:rPr sz="2400" dirty="0" err="1"/>
              <a:t>quello</a:t>
            </a:r>
            <a:r>
              <a:rPr sz="2400" dirty="0"/>
              <a:t> del </a:t>
            </a:r>
            <a:r>
              <a:rPr sz="2400" dirty="0" err="1"/>
              <a:t>riducente</a:t>
            </a:r>
            <a:r>
              <a:rPr lang="it-IT" sz="2400" dirty="0"/>
              <a:t> </a:t>
            </a:r>
            <a:r>
              <a:rPr sz="2400" dirty="0"/>
              <a:t>la </a:t>
            </a:r>
            <a:r>
              <a:rPr sz="2400" dirty="0" err="1"/>
              <a:t>reazione</a:t>
            </a:r>
            <a:r>
              <a:rPr sz="2400" dirty="0"/>
              <a:t> </a:t>
            </a:r>
            <a:r>
              <a:rPr sz="2400" dirty="0" err="1"/>
              <a:t>procede</a:t>
            </a:r>
            <a:r>
              <a:rPr sz="2400" dirty="0"/>
              <a:t> </a:t>
            </a:r>
            <a:r>
              <a:rPr sz="2400" dirty="0" err="1"/>
              <a:t>spontaneamente</a:t>
            </a:r>
            <a:r>
              <a:rPr sz="2400" dirty="0"/>
              <a:t> </a:t>
            </a:r>
            <a:r>
              <a:rPr sz="2400" dirty="0" err="1"/>
              <a:t>fino</a:t>
            </a:r>
            <a:r>
              <a:rPr sz="2400" dirty="0"/>
              <a:t> a </a:t>
            </a:r>
            <a:r>
              <a:rPr sz="2400" dirty="0" err="1"/>
              <a:t>completarsi</a:t>
            </a:r>
            <a:r>
              <a:rPr sz="2400" dirty="0"/>
              <a:t>;</a:t>
            </a: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endParaRPr sz="2400" dirty="0"/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se </a:t>
            </a:r>
            <a:r>
              <a:rPr sz="2400" dirty="0" err="1"/>
              <a:t>i</a:t>
            </a:r>
            <a:r>
              <a:rPr sz="2400" dirty="0"/>
              <a:t> due E</a:t>
            </a:r>
            <a:r>
              <a:rPr sz="2400" baseline="30000" dirty="0"/>
              <a:t>0</a:t>
            </a:r>
            <a:r>
              <a:rPr sz="2400" dirty="0"/>
              <a:t> </a:t>
            </a:r>
            <a:r>
              <a:rPr sz="2400" dirty="0" err="1"/>
              <a:t>sono</a:t>
            </a:r>
            <a:r>
              <a:rPr sz="2400" dirty="0"/>
              <a:t> molto </a:t>
            </a:r>
            <a:r>
              <a:rPr sz="2400" dirty="0" err="1"/>
              <a:t>simili</a:t>
            </a:r>
            <a:r>
              <a:rPr sz="2400" dirty="0"/>
              <a:t>: le due </a:t>
            </a:r>
            <a:r>
              <a:rPr sz="2400" dirty="0" err="1"/>
              <a:t>sostanze</a:t>
            </a:r>
            <a:r>
              <a:rPr sz="2400" dirty="0"/>
              <a:t> </a:t>
            </a:r>
            <a:r>
              <a:rPr sz="2400" dirty="0" err="1"/>
              <a:t>reagiscono</a:t>
            </a:r>
            <a:r>
              <a:rPr sz="2400" dirty="0"/>
              <a:t> </a:t>
            </a:r>
            <a:r>
              <a:rPr sz="2400" dirty="0" err="1"/>
              <a:t>finché</a:t>
            </a:r>
            <a:r>
              <a:rPr sz="2400" dirty="0"/>
              <a:t>, </a:t>
            </a:r>
            <a:r>
              <a:rPr sz="2400" dirty="0" err="1"/>
              <a:t>all’equilibrio</a:t>
            </a:r>
            <a:r>
              <a:rPr sz="2400" dirty="0"/>
              <a:t>, </a:t>
            </a:r>
            <a:r>
              <a:rPr sz="2400" dirty="0" err="1"/>
              <a:t>saranno</a:t>
            </a:r>
            <a:r>
              <a:rPr sz="2400" dirty="0"/>
              <a:t> </a:t>
            </a:r>
            <a:r>
              <a:rPr sz="2400" dirty="0" err="1"/>
              <a:t>presenti</a:t>
            </a:r>
            <a:r>
              <a:rPr sz="2400" dirty="0"/>
              <a:t> in </a:t>
            </a:r>
            <a:r>
              <a:rPr sz="2400" dirty="0" err="1"/>
              <a:t>miscela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due </a:t>
            </a:r>
            <a:r>
              <a:rPr sz="2400" dirty="0" err="1"/>
              <a:t>reagenti</a:t>
            </a:r>
            <a:r>
              <a:rPr sz="2400" dirty="0"/>
              <a:t> ed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prodotti</a:t>
            </a:r>
            <a:r>
              <a:rPr sz="2400" dirty="0"/>
              <a:t> </a:t>
            </a:r>
            <a:r>
              <a:rPr sz="2400" dirty="0" err="1"/>
              <a:t>della</a:t>
            </a:r>
            <a:r>
              <a:rPr sz="2400" dirty="0"/>
              <a:t> </a:t>
            </a:r>
            <a:r>
              <a:rPr sz="2400" dirty="0" err="1"/>
              <a:t>reazione</a:t>
            </a:r>
            <a:r>
              <a:rPr sz="2400" dirty="0"/>
              <a:t>: in </a:t>
            </a:r>
            <a:r>
              <a:rPr sz="2400" dirty="0" err="1"/>
              <a:t>altri</a:t>
            </a:r>
            <a:r>
              <a:rPr sz="2400" dirty="0"/>
              <a:t> termini la </a:t>
            </a:r>
            <a:r>
              <a:rPr sz="2400" dirty="0" err="1"/>
              <a:t>reazione</a:t>
            </a:r>
            <a:r>
              <a:rPr sz="2400" dirty="0"/>
              <a:t> </a:t>
            </a:r>
            <a:r>
              <a:rPr sz="2400" dirty="0" err="1"/>
              <a:t>è</a:t>
            </a:r>
            <a:r>
              <a:rPr sz="2400" dirty="0"/>
              <a:t> </a:t>
            </a:r>
            <a:r>
              <a:rPr sz="2400" dirty="0" err="1"/>
              <a:t>incompleta</a:t>
            </a:r>
            <a:r>
              <a:rPr sz="2400" dirty="0"/>
              <a:t>;</a:t>
            </a:r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endParaRPr sz="2400" dirty="0"/>
          </a:p>
          <a:p>
            <a:pPr algn="just">
              <a:lnSpc>
                <a:spcPts val="2700"/>
              </a:lnSpc>
              <a:buSzPct val="100000"/>
              <a:buFont typeface="Arial"/>
              <a:buChar char="•"/>
              <a:defRPr sz="2000">
                <a:latin typeface="inherit"/>
                <a:ea typeface="inherit"/>
                <a:cs typeface="inherit"/>
                <a:sym typeface="inherit"/>
              </a:defRPr>
            </a:pPr>
            <a:r>
              <a:rPr sz="2400" dirty="0"/>
              <a:t>se </a:t>
            </a:r>
            <a:r>
              <a:rPr sz="2400" dirty="0" err="1"/>
              <a:t>riducente</a:t>
            </a:r>
            <a:r>
              <a:rPr sz="2400" dirty="0"/>
              <a:t> ha un E</a:t>
            </a:r>
            <a:r>
              <a:rPr sz="2400" baseline="30000" dirty="0"/>
              <a:t>0</a:t>
            </a:r>
            <a:r>
              <a:rPr sz="2400" dirty="0"/>
              <a:t> </a:t>
            </a:r>
            <a:r>
              <a:rPr sz="2400" dirty="0" err="1"/>
              <a:t>nettamente</a:t>
            </a:r>
            <a:r>
              <a:rPr sz="2400" dirty="0"/>
              <a:t> </a:t>
            </a:r>
            <a:r>
              <a:rPr sz="2400" dirty="0" err="1"/>
              <a:t>superiore</a:t>
            </a:r>
            <a:r>
              <a:rPr sz="2400" dirty="0"/>
              <a:t> a </a:t>
            </a:r>
            <a:r>
              <a:rPr sz="2400" dirty="0" err="1"/>
              <a:t>quello</a:t>
            </a:r>
            <a:r>
              <a:rPr sz="2400" dirty="0"/>
              <a:t> </a:t>
            </a:r>
            <a:r>
              <a:rPr sz="2400" dirty="0" err="1"/>
              <a:t>dell’ossidante</a:t>
            </a:r>
            <a:r>
              <a:rPr sz="2400" dirty="0"/>
              <a:t>, le due </a:t>
            </a:r>
            <a:r>
              <a:rPr sz="2400" dirty="0" err="1"/>
              <a:t>sostanze</a:t>
            </a:r>
            <a:r>
              <a:rPr sz="2400" dirty="0"/>
              <a:t> in </a:t>
            </a:r>
            <a:r>
              <a:rPr sz="2400" dirty="0" err="1"/>
              <a:t>pratica</a:t>
            </a:r>
            <a:r>
              <a:rPr sz="2400" dirty="0"/>
              <a:t> non </a:t>
            </a:r>
            <a:r>
              <a:rPr sz="2400" dirty="0" err="1"/>
              <a:t>reagiscono</a:t>
            </a:r>
            <a:r>
              <a:rPr sz="2400" dirty="0"/>
              <a:t>.</a:t>
            </a:r>
          </a:p>
        </p:txBody>
      </p:sp>
      <p:pic>
        <p:nvPicPr>
          <p:cNvPr id="133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912949"/>
            <a:ext cx="3486150" cy="923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16" y="1365338"/>
            <a:ext cx="9681135" cy="5404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magine 1" descr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" y="75156"/>
            <a:ext cx="6486044" cy="2592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asellaDiTesto 2"/>
          <p:cNvSpPr txBox="1"/>
          <p:nvPr/>
        </p:nvSpPr>
        <p:spPr>
          <a:xfrm>
            <a:off x="538089" y="62393"/>
            <a:ext cx="11247120" cy="6665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Indicatori</a:t>
            </a:r>
            <a:r>
              <a:rPr dirty="0"/>
              <a:t> di </a:t>
            </a:r>
            <a:r>
              <a:rPr dirty="0" err="1"/>
              <a:t>ossidoriduzione</a:t>
            </a: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È</a:t>
            </a:r>
            <a:r>
              <a:rPr dirty="0"/>
              <a:t> un </a:t>
            </a:r>
            <a:r>
              <a:rPr dirty="0" err="1"/>
              <a:t>sistema</a:t>
            </a:r>
            <a:r>
              <a:rPr dirty="0"/>
              <a:t> redox </a:t>
            </a:r>
            <a:r>
              <a:rPr dirty="0" err="1"/>
              <a:t>costituito</a:t>
            </a:r>
            <a:r>
              <a:rPr dirty="0"/>
              <a:t> da </a:t>
            </a:r>
            <a:r>
              <a:rPr dirty="0" err="1"/>
              <a:t>una</a:t>
            </a:r>
            <a:r>
              <a:rPr dirty="0"/>
              <a:t> forma </a:t>
            </a:r>
            <a:r>
              <a:rPr dirty="0" err="1"/>
              <a:t>ossidata</a:t>
            </a:r>
            <a:r>
              <a:rPr dirty="0"/>
              <a:t> (Ox) </a:t>
            </a:r>
            <a:r>
              <a:rPr dirty="0" err="1"/>
              <a:t>avente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colorazione</a:t>
            </a:r>
            <a:r>
              <a:rPr dirty="0"/>
              <a:t> </a:t>
            </a:r>
            <a:r>
              <a:rPr dirty="0" err="1"/>
              <a:t>differente</a:t>
            </a:r>
            <a:r>
              <a:rPr dirty="0"/>
              <a:t> da </a:t>
            </a:r>
            <a:r>
              <a:rPr dirty="0" err="1"/>
              <a:t>quella</a:t>
            </a:r>
            <a:r>
              <a:rPr dirty="0"/>
              <a:t> </a:t>
            </a:r>
            <a:r>
              <a:rPr dirty="0" err="1"/>
              <a:t>ridotta</a:t>
            </a:r>
            <a:r>
              <a:rPr dirty="0"/>
              <a:t> (Red).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Come per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indicatori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-base,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definisce</a:t>
            </a:r>
            <a:r>
              <a:rPr dirty="0"/>
              <a:t> un intervallo di </a:t>
            </a:r>
            <a:r>
              <a:rPr dirty="0" err="1"/>
              <a:t>potenziale</a:t>
            </a:r>
            <a:r>
              <a:rPr dirty="0"/>
              <a:t> in cui </a:t>
            </a:r>
            <a:r>
              <a:rPr dirty="0" err="1"/>
              <a:t>avviene</a:t>
            </a:r>
            <a:r>
              <a:rPr dirty="0"/>
              <a:t> tale </a:t>
            </a:r>
            <a:r>
              <a:rPr dirty="0" err="1"/>
              <a:t>variazione</a:t>
            </a:r>
            <a:r>
              <a:rPr dirty="0"/>
              <a:t> di </a:t>
            </a:r>
            <a:r>
              <a:rPr dirty="0" err="1"/>
              <a:t>colore</a:t>
            </a:r>
            <a:r>
              <a:rPr dirty="0"/>
              <a:t> (intervallo di </a:t>
            </a:r>
            <a:r>
              <a:rPr dirty="0" err="1"/>
              <a:t>viraggio</a:t>
            </a:r>
            <a:r>
              <a:rPr dirty="0"/>
              <a:t>).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br>
              <a:rPr dirty="0"/>
            </a:b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In</a:t>
            </a:r>
            <a:r>
              <a:rPr baseline="-25000" dirty="0"/>
              <a:t>(Ox)</a:t>
            </a:r>
            <a:r>
              <a:rPr dirty="0"/>
              <a:t> + e</a:t>
            </a:r>
            <a:r>
              <a:rPr baseline="30000" dirty="0"/>
              <a:t>-</a:t>
            </a:r>
            <a:r>
              <a:rPr dirty="0"/>
              <a:t> = In</a:t>
            </a:r>
            <a:r>
              <a:rPr baseline="-25000" dirty="0"/>
              <a:t>(Red)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baseline="-25000"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Il </a:t>
            </a:r>
            <a:r>
              <a:rPr dirty="0" err="1"/>
              <a:t>colore</a:t>
            </a:r>
            <a:r>
              <a:rPr dirty="0"/>
              <a:t> di In (Ox) </a:t>
            </a:r>
            <a:r>
              <a:rPr dirty="0" err="1"/>
              <a:t>predomina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[In</a:t>
            </a:r>
            <a:r>
              <a:rPr baseline="-25000" dirty="0"/>
              <a:t>(Ox)</a:t>
            </a:r>
            <a:r>
              <a:rPr dirty="0"/>
              <a:t>] / [In</a:t>
            </a:r>
            <a:r>
              <a:rPr baseline="-25000" dirty="0"/>
              <a:t>(Red)</a:t>
            </a:r>
            <a:r>
              <a:rPr dirty="0"/>
              <a:t>] &gt;10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br>
              <a:rPr dirty="0"/>
            </a:br>
            <a:r>
              <a:rPr dirty="0"/>
              <a:t>Il </a:t>
            </a:r>
            <a:r>
              <a:rPr dirty="0" err="1"/>
              <a:t>colore</a:t>
            </a:r>
            <a:r>
              <a:rPr dirty="0"/>
              <a:t> di In (Red) </a:t>
            </a:r>
            <a:r>
              <a:rPr dirty="0" err="1"/>
              <a:t>predomina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[In</a:t>
            </a:r>
            <a:r>
              <a:rPr baseline="-25000" dirty="0"/>
              <a:t>(Ox)</a:t>
            </a:r>
            <a:r>
              <a:rPr dirty="0"/>
              <a:t>] / [In</a:t>
            </a:r>
            <a:r>
              <a:rPr baseline="-25000" dirty="0"/>
              <a:t>(Red)</a:t>
            </a:r>
            <a:r>
              <a:rPr dirty="0"/>
              <a:t>] &lt;0,1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condizione</a:t>
            </a:r>
            <a:r>
              <a:rPr dirty="0"/>
              <a:t> </a:t>
            </a:r>
            <a:r>
              <a:rPr dirty="0" err="1"/>
              <a:t>indispensabile</a:t>
            </a:r>
            <a:r>
              <a:rPr dirty="0"/>
              <a:t> </a:t>
            </a:r>
            <a:r>
              <a:rPr dirty="0" err="1"/>
              <a:t>affinché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possa</a:t>
            </a:r>
            <a:r>
              <a:rPr dirty="0"/>
              <a:t> </a:t>
            </a:r>
            <a:r>
              <a:rPr dirty="0" err="1"/>
              <a:t>notare</a:t>
            </a:r>
            <a:r>
              <a:rPr dirty="0"/>
              <a:t> la </a:t>
            </a:r>
            <a:r>
              <a:rPr dirty="0" err="1"/>
              <a:t>variazione</a:t>
            </a:r>
            <a:r>
              <a:rPr dirty="0"/>
              <a:t> di </a:t>
            </a:r>
            <a:r>
              <a:rPr dirty="0" err="1"/>
              <a:t>colore</a:t>
            </a:r>
            <a:r>
              <a:rPr dirty="0"/>
              <a:t>.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reattivi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intensamente</a:t>
            </a:r>
            <a:r>
              <a:rPr dirty="0"/>
              <a:t> </a:t>
            </a:r>
            <a:r>
              <a:rPr dirty="0" err="1"/>
              <a:t>colorati</a:t>
            </a:r>
            <a:r>
              <a:rPr dirty="0"/>
              <a:t>, per cui un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eccesso</a:t>
            </a:r>
            <a:r>
              <a:rPr dirty="0"/>
              <a:t> o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scomparsa</a:t>
            </a:r>
            <a:r>
              <a:rPr dirty="0"/>
              <a:t> </a:t>
            </a:r>
            <a:r>
              <a:rPr dirty="0" err="1"/>
              <a:t>determina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variazione</a:t>
            </a:r>
            <a:r>
              <a:rPr dirty="0"/>
              <a:t> di </a:t>
            </a:r>
            <a:r>
              <a:rPr dirty="0" err="1"/>
              <a:t>colore</a:t>
            </a:r>
            <a:r>
              <a:rPr dirty="0"/>
              <a:t>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Ad </a:t>
            </a:r>
            <a:r>
              <a:rPr dirty="0" err="1"/>
              <a:t>esempio</a:t>
            </a:r>
            <a:r>
              <a:rPr dirty="0"/>
              <a:t> la forma </a:t>
            </a:r>
            <a:r>
              <a:rPr b="1" dirty="0" err="1"/>
              <a:t>ossidata</a:t>
            </a:r>
            <a:r>
              <a:rPr b="1" dirty="0"/>
              <a:t> del </a:t>
            </a:r>
            <a:r>
              <a:rPr b="1" dirty="0" err="1"/>
              <a:t>permanganato</a:t>
            </a:r>
            <a:r>
              <a:rPr b="1"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intensamente</a:t>
            </a:r>
            <a:r>
              <a:rPr dirty="0"/>
              <a:t> </a:t>
            </a:r>
            <a:r>
              <a:rPr dirty="0" err="1"/>
              <a:t>colorata</a:t>
            </a:r>
            <a:r>
              <a:rPr dirty="0"/>
              <a:t> in viola (</a:t>
            </a:r>
            <a:r>
              <a:rPr dirty="0" err="1"/>
              <a:t>anche</a:t>
            </a:r>
            <a:r>
              <a:rPr dirty="0"/>
              <a:t> per </a:t>
            </a:r>
            <a:r>
              <a:rPr dirty="0" err="1"/>
              <a:t>concentrazioni</a:t>
            </a:r>
            <a:r>
              <a:rPr dirty="0"/>
              <a:t> &lt; 10</a:t>
            </a:r>
            <a:r>
              <a:rPr baseline="30000" dirty="0"/>
              <a:t>-5</a:t>
            </a:r>
            <a:r>
              <a:rPr dirty="0"/>
              <a:t>). </a:t>
            </a:r>
          </a:p>
          <a:p>
            <a:pPr algn="just"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algn="just"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I</a:t>
            </a:r>
            <a:r>
              <a:rPr baseline="-25000" dirty="0"/>
              <a:t>2</a:t>
            </a:r>
            <a:r>
              <a:rPr dirty="0"/>
              <a:t> 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salda</a:t>
            </a:r>
            <a:r>
              <a:rPr dirty="0"/>
              <a:t> </a:t>
            </a:r>
            <a:r>
              <a:rPr dirty="0" err="1"/>
              <a:t>d’amido</a:t>
            </a:r>
            <a:r>
              <a:rPr dirty="0"/>
              <a:t> assume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colorazione</a:t>
            </a:r>
            <a:r>
              <a:rPr dirty="0"/>
              <a:t> </a:t>
            </a:r>
            <a:r>
              <a:rPr dirty="0" err="1"/>
              <a:t>blu</a:t>
            </a:r>
            <a:r>
              <a:rPr dirty="0"/>
              <a:t> </a:t>
            </a:r>
            <a:r>
              <a:rPr dirty="0" err="1"/>
              <a:t>intensa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62165"/>
            <a:ext cx="9865326" cy="6803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asellaDiTesto 1"/>
          <p:cNvSpPr txBox="1"/>
          <p:nvPr/>
        </p:nvSpPr>
        <p:spPr>
          <a:xfrm>
            <a:off x="115113" y="238608"/>
            <a:ext cx="6425498" cy="4258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600" b="1">
                <a:solidFill>
                  <a:srgbClr val="2F5597"/>
                </a:solidFill>
              </a:defRPr>
            </a:pPr>
            <a:r>
              <a:t>Permanganometria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  <a:endParaRPr/>
          </a:p>
          <a:p>
            <a:pPr>
              <a:lnSpc>
                <a:spcPct val="12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  <a:br/>
            <a:r>
              <a:rPr b="1"/>
              <a:t>In ambiente acido è un ossidante energico</a:t>
            </a:r>
          </a:p>
          <a:p>
            <a:pPr indent="-22860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 + 8H</a:t>
            </a:r>
            <a:r>
              <a:rPr baseline="30000"/>
              <a:t>+</a:t>
            </a:r>
            <a:r>
              <a:t> +5e</a:t>
            </a:r>
            <a:r>
              <a:rPr baseline="30000"/>
              <a:t>-</a:t>
            </a:r>
            <a:r>
              <a:t>→ Mn</a:t>
            </a:r>
            <a:r>
              <a:rPr baseline="30000"/>
              <a:t>2+</a:t>
            </a:r>
            <a:r>
              <a:t> + 4H</a:t>
            </a:r>
            <a:r>
              <a:rPr baseline="-25000"/>
              <a:t>2</a:t>
            </a:r>
            <a:r>
              <a:t>O                    E</a:t>
            </a:r>
            <a:r>
              <a:rPr baseline="30000"/>
              <a:t>0</a:t>
            </a:r>
            <a:r>
              <a:t>= +1.51 volt</a:t>
            </a: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</a:defRPr>
            </a:pPr>
            <a:r>
              <a:t>In ambiente neutro o leggermente alcalino è un ossidante ancora più energico.</a:t>
            </a:r>
            <a:endParaRPr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2F5597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000">
                <a:solidFill>
                  <a:srgbClr val="2F5597"/>
                </a:solidFill>
              </a:defRPr>
            </a:pPr>
            <a:r>
              <a:t>MnO</a:t>
            </a:r>
            <a:r>
              <a:rPr baseline="-25000"/>
              <a:t>4</a:t>
            </a:r>
            <a:r>
              <a:rPr baseline="30000"/>
              <a:t>-</a:t>
            </a:r>
            <a:r>
              <a:t> + 2H</a:t>
            </a:r>
            <a:r>
              <a:rPr baseline="-25000"/>
              <a:t>2</a:t>
            </a:r>
            <a:r>
              <a:t>O +3e</a:t>
            </a:r>
            <a:r>
              <a:rPr baseline="30000"/>
              <a:t>-</a:t>
            </a:r>
            <a:r>
              <a:t> → MnO</a:t>
            </a:r>
            <a:r>
              <a:rPr baseline="-25000"/>
              <a:t>2</a:t>
            </a:r>
            <a:r>
              <a:t> + 4OH</a:t>
            </a:r>
            <a:r>
              <a:rPr baseline="30000"/>
              <a:t>-</a:t>
            </a:r>
            <a:r>
              <a:t> E</a:t>
            </a:r>
            <a:r>
              <a:rPr baseline="30000"/>
              <a:t>0</a:t>
            </a:r>
            <a:r>
              <a:t>= +1.695 volt</a:t>
            </a:r>
          </a:p>
        </p:txBody>
      </p:sp>
      <p:sp>
        <p:nvSpPr>
          <p:cNvPr id="143" name="Freeform: Shape 16"/>
          <p:cNvSpPr/>
          <p:nvPr/>
        </p:nvSpPr>
        <p:spPr>
          <a:xfrm flipH="1">
            <a:off x="6582780" y="-2009"/>
            <a:ext cx="5609221" cy="584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857" y="0"/>
                </a:lnTo>
                <a:lnTo>
                  <a:pt x="18571" y="755"/>
                </a:lnTo>
                <a:cubicBezTo>
                  <a:pt x="20463" y="2957"/>
                  <a:pt x="21600" y="5781"/>
                  <a:pt x="21600" y="8859"/>
                </a:cubicBezTo>
                <a:cubicBezTo>
                  <a:pt x="21600" y="15896"/>
                  <a:pt x="15661" y="21600"/>
                  <a:pt x="8334" y="21600"/>
                </a:cubicBezTo>
                <a:cubicBezTo>
                  <a:pt x="5587" y="21600"/>
                  <a:pt x="3035" y="20798"/>
                  <a:pt x="917" y="19424"/>
                </a:cubicBezTo>
                <a:lnTo>
                  <a:pt x="0" y="1876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4" name="Immagine 2" descr="Immagine 2"/>
          <p:cNvPicPr>
            <a:picLocks noChangeAspect="1"/>
          </p:cNvPicPr>
          <p:nvPr/>
        </p:nvPicPr>
        <p:blipFill>
          <a:blip r:embed="rId2"/>
          <a:srcRect l="19340" r="10171"/>
          <a:stretch>
            <a:fillRect/>
          </a:stretch>
        </p:blipFill>
        <p:spPr>
          <a:xfrm>
            <a:off x="6784799" y="26501"/>
            <a:ext cx="5407026" cy="561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33" y="0"/>
                </a:moveTo>
                <a:lnTo>
                  <a:pt x="3799" y="293"/>
                </a:lnTo>
                <a:cubicBezTo>
                  <a:pt x="1451" y="2552"/>
                  <a:pt x="0" y="5672"/>
                  <a:pt x="0" y="9119"/>
                </a:cubicBezTo>
                <a:cubicBezTo>
                  <a:pt x="0" y="16012"/>
                  <a:pt x="5807" y="21600"/>
                  <a:pt x="12970" y="21600"/>
                </a:cubicBezTo>
                <a:cubicBezTo>
                  <a:pt x="15993" y="21600"/>
                  <a:pt x="18773" y="20605"/>
                  <a:pt x="20979" y="18938"/>
                </a:cubicBezTo>
                <a:lnTo>
                  <a:pt x="21600" y="18413"/>
                </a:lnTo>
                <a:lnTo>
                  <a:pt x="21600" y="0"/>
                </a:lnTo>
                <a:lnTo>
                  <a:pt x="413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5" name="In permanganometria non si usa l’indicatore. Il punto finale viene apprezzato dalla colorazione intenso porpora impartita dal permanganato in eccesso."/>
          <p:cNvSpPr txBox="1"/>
          <p:nvPr/>
        </p:nvSpPr>
        <p:spPr>
          <a:xfrm>
            <a:off x="19050" y="5756953"/>
            <a:ext cx="12042128" cy="106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-228600" algn="just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2200" b="1">
                <a:solidFill>
                  <a:srgbClr val="2F5597"/>
                </a:solidFill>
              </a:defRPr>
            </a:lvl1pPr>
          </a:lstStyle>
          <a:p>
            <a:r>
              <a:t>In permanganometria non si usa l’indicatore. Il punto finale viene apprezzato dalla colorazione intenso porpora impartita dal permanganato in eccesso.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asellaDiTesto 1"/>
          <p:cNvSpPr txBox="1"/>
          <p:nvPr/>
        </p:nvSpPr>
        <p:spPr>
          <a:xfrm>
            <a:off x="127413" y="116322"/>
            <a:ext cx="11981289" cy="5888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DETERMINAZIONE DEL CALCIO NEL VINO</a:t>
            </a:r>
          </a:p>
          <a:p>
            <a:pPr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r>
              <a:rPr dirty="0"/>
              <a:t>Il </a:t>
            </a:r>
            <a:r>
              <a:rPr dirty="0" err="1"/>
              <a:t>tenore</a:t>
            </a:r>
            <a:r>
              <a:rPr dirty="0"/>
              <a:t> di calcio </a:t>
            </a:r>
            <a:r>
              <a:rPr dirty="0" err="1"/>
              <a:t>nel</a:t>
            </a:r>
            <a:r>
              <a:rPr dirty="0"/>
              <a:t> vino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limitato</a:t>
            </a:r>
            <a:r>
              <a:rPr dirty="0"/>
              <a:t>, in </a:t>
            </a:r>
            <a:r>
              <a:rPr dirty="0" err="1"/>
              <a:t>funzione</a:t>
            </a:r>
            <a:r>
              <a:rPr dirty="0"/>
              <a:t> del pH e del </a:t>
            </a:r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alcolometrico</a:t>
            </a:r>
            <a:r>
              <a:rPr dirty="0"/>
              <a:t>, dal </a:t>
            </a:r>
            <a:r>
              <a:rPr b="1" u="sng" dirty="0" err="1"/>
              <a:t>prodotto</a:t>
            </a:r>
            <a:r>
              <a:rPr b="1" u="sng" dirty="0"/>
              <a:t> di </a:t>
            </a:r>
            <a:r>
              <a:rPr b="1" u="sng" dirty="0" err="1"/>
              <a:t>solubilità</a:t>
            </a:r>
            <a:r>
              <a:rPr b="1" u="sng" dirty="0"/>
              <a:t> </a:t>
            </a:r>
            <a:r>
              <a:rPr dirty="0"/>
              <a:t>del </a:t>
            </a:r>
            <a:r>
              <a:rPr dirty="0" err="1"/>
              <a:t>tartrato</a:t>
            </a:r>
            <a:r>
              <a:rPr dirty="0"/>
              <a:t> di calcio.</a:t>
            </a:r>
          </a:p>
          <a:p>
            <a:r>
              <a:rPr lang="it-IT" dirty="0"/>
              <a:t>In genere 80 mg/l per i bianchi e 60 mg/l di Ca</a:t>
            </a:r>
            <a:r>
              <a:rPr lang="it-IT" baseline="30000" dirty="0"/>
              <a:t>2+ </a:t>
            </a:r>
            <a:r>
              <a:rPr lang="it-IT" dirty="0"/>
              <a:t>per i rossi sono concentrazioni considerate rischiose per la comparsa di precipitato </a:t>
            </a:r>
            <a:endParaRPr dirty="0"/>
          </a:p>
          <a:p>
            <a:endParaRPr dirty="0"/>
          </a:p>
          <a:p>
            <a:pPr>
              <a:defRPr sz="2000" b="1"/>
            </a:pPr>
            <a:r>
              <a:rPr dirty="0"/>
              <a:t>Principio del </a:t>
            </a:r>
            <a:r>
              <a:rPr dirty="0" err="1"/>
              <a:t>metodo</a:t>
            </a:r>
            <a:r>
              <a:rPr b="0" dirty="0"/>
              <a:t>: </a:t>
            </a:r>
            <a:r>
              <a:rPr u="sng" dirty="0" err="1">
                <a:solidFill>
                  <a:srgbClr val="FF0000"/>
                </a:solidFill>
              </a:rPr>
              <a:t>formazione</a:t>
            </a:r>
            <a:r>
              <a:rPr u="sng" dirty="0">
                <a:solidFill>
                  <a:srgbClr val="FF0000"/>
                </a:solidFill>
              </a:rPr>
              <a:t> di </a:t>
            </a:r>
            <a:r>
              <a:rPr u="sng" dirty="0" err="1">
                <a:solidFill>
                  <a:srgbClr val="FF0000"/>
                </a:solidFill>
              </a:rPr>
              <a:t>ossalato</a:t>
            </a:r>
            <a:r>
              <a:rPr u="sng" dirty="0">
                <a:solidFill>
                  <a:srgbClr val="FF0000"/>
                </a:solidFill>
              </a:rPr>
              <a:t> di calcio e </a:t>
            </a:r>
            <a:r>
              <a:rPr u="sng" dirty="0" err="1">
                <a:solidFill>
                  <a:srgbClr val="FF0000"/>
                </a:solidFill>
              </a:rPr>
              <a:t>successiva</a:t>
            </a:r>
            <a:r>
              <a:rPr u="sng" dirty="0">
                <a:solidFill>
                  <a:srgbClr val="FF0000"/>
                </a:solidFill>
              </a:rPr>
              <a:t> </a:t>
            </a:r>
            <a:r>
              <a:rPr u="sng" dirty="0" err="1">
                <a:solidFill>
                  <a:srgbClr val="FF0000"/>
                </a:solidFill>
              </a:rPr>
              <a:t>titolazione</a:t>
            </a:r>
            <a:r>
              <a:rPr u="sng" dirty="0">
                <a:solidFill>
                  <a:srgbClr val="FF0000"/>
                </a:solidFill>
              </a:rPr>
              <a:t> </a:t>
            </a:r>
            <a:r>
              <a:rPr u="sng" dirty="0" err="1">
                <a:solidFill>
                  <a:srgbClr val="FF0000"/>
                </a:solidFill>
              </a:rPr>
              <a:t>dell’ossalato</a:t>
            </a:r>
            <a:r>
              <a:rPr u="sng" dirty="0">
                <a:solidFill>
                  <a:srgbClr val="FF0000"/>
                </a:solidFill>
              </a:rPr>
              <a:t> con </a:t>
            </a:r>
            <a:r>
              <a:rPr u="sng" dirty="0" err="1">
                <a:solidFill>
                  <a:srgbClr val="FF0000"/>
                </a:solidFill>
              </a:rPr>
              <a:t>permanganato</a:t>
            </a:r>
            <a:r>
              <a:rPr u="sng" dirty="0">
                <a:solidFill>
                  <a:srgbClr val="FF0000"/>
                </a:solidFill>
              </a:rPr>
              <a:t>.</a:t>
            </a:r>
          </a:p>
          <a:p>
            <a:endParaRPr u="sng" dirty="0">
              <a:solidFill>
                <a:srgbClr val="FF0000"/>
              </a:solidFill>
            </a:endParaRPr>
          </a:p>
          <a:p>
            <a:pPr>
              <a:defRPr b="1"/>
            </a:pPr>
            <a:r>
              <a:rPr dirty="0" err="1"/>
              <a:t>Procedimento</a:t>
            </a:r>
            <a:endParaRPr dirty="0"/>
          </a:p>
          <a:p>
            <a:endParaRPr dirty="0"/>
          </a:p>
          <a:p>
            <a:r>
              <a:rPr dirty="0"/>
              <a:t>A 50 ml di vino, </a:t>
            </a:r>
            <a:r>
              <a:rPr dirty="0" err="1"/>
              <a:t>posti</a:t>
            </a:r>
            <a:r>
              <a:rPr dirty="0"/>
              <a:t> in un </a:t>
            </a:r>
            <a:r>
              <a:rPr dirty="0" err="1"/>
              <a:t>becker</a:t>
            </a:r>
            <a:r>
              <a:rPr dirty="0"/>
              <a:t> </a:t>
            </a:r>
            <a:r>
              <a:rPr dirty="0" err="1"/>
              <a:t>si</a:t>
            </a:r>
            <a:r>
              <a:rPr dirty="0"/>
              <a:t>  </a:t>
            </a:r>
            <a:r>
              <a:rPr dirty="0" err="1"/>
              <a:t>aggiungono</a:t>
            </a:r>
            <a:r>
              <a:rPr dirty="0"/>
              <a:t> 2-3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cloridrico</a:t>
            </a:r>
            <a:r>
              <a:rPr dirty="0"/>
              <a:t> al 10%  e 1 g di </a:t>
            </a:r>
            <a:r>
              <a:rPr dirty="0" err="1"/>
              <a:t>carbone</a:t>
            </a:r>
            <a:r>
              <a:rPr dirty="0"/>
              <a:t>:  </a:t>
            </a:r>
            <a:r>
              <a:rPr dirty="0" err="1"/>
              <a:t>portato</a:t>
            </a:r>
            <a:r>
              <a:rPr dirty="0"/>
              <a:t> </a:t>
            </a:r>
            <a:r>
              <a:rPr dirty="0" err="1"/>
              <a:t>all'ebollizione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 filtra  a </a:t>
            </a:r>
            <a:r>
              <a:rPr dirty="0" err="1"/>
              <a:t>caldo</a:t>
            </a:r>
            <a:r>
              <a:rPr dirty="0"/>
              <a:t> </a:t>
            </a:r>
            <a:r>
              <a:rPr dirty="0" err="1"/>
              <a:t>raccogliendo</a:t>
            </a:r>
            <a:r>
              <a:rPr dirty="0"/>
              <a:t> la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liquida</a:t>
            </a:r>
            <a:r>
              <a:rPr dirty="0"/>
              <a:t> </a:t>
            </a:r>
            <a:r>
              <a:rPr dirty="0" err="1"/>
              <a:t>filtrata</a:t>
            </a:r>
            <a:r>
              <a:rPr dirty="0"/>
              <a:t>  e le </a:t>
            </a:r>
            <a:r>
              <a:rPr dirty="0" err="1"/>
              <a:t>acque</a:t>
            </a:r>
            <a:r>
              <a:rPr dirty="0"/>
              <a:t> di </a:t>
            </a:r>
            <a:r>
              <a:rPr dirty="0" err="1"/>
              <a:t>lavaggio</a:t>
            </a:r>
            <a:r>
              <a:rPr dirty="0"/>
              <a:t>. </a:t>
            </a:r>
          </a:p>
          <a:p>
            <a:endParaRPr dirty="0"/>
          </a:p>
          <a:p>
            <a:r>
              <a:rPr dirty="0"/>
              <a:t>Si </a:t>
            </a:r>
            <a:r>
              <a:rPr dirty="0" err="1"/>
              <a:t>riporta</a:t>
            </a:r>
            <a:r>
              <a:rPr dirty="0"/>
              <a:t> </a:t>
            </a:r>
            <a:r>
              <a:rPr dirty="0" err="1"/>
              <a:t>all'ebollizione</a:t>
            </a:r>
            <a:r>
              <a:rPr dirty="0"/>
              <a:t> 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versano</a:t>
            </a:r>
            <a:r>
              <a:rPr dirty="0"/>
              <a:t> subito 15 ml di </a:t>
            </a:r>
            <a:r>
              <a:rPr dirty="0" err="1"/>
              <a:t>ossalato</a:t>
            </a:r>
            <a:r>
              <a:rPr dirty="0"/>
              <a:t> di </a:t>
            </a:r>
            <a:r>
              <a:rPr dirty="0" err="1"/>
              <a:t>ammonio</a:t>
            </a:r>
            <a:r>
              <a:rPr dirty="0"/>
              <a:t>, 3-4 </a:t>
            </a:r>
            <a:r>
              <a:rPr dirty="0" err="1"/>
              <a:t>gocce</a:t>
            </a:r>
            <a:r>
              <a:rPr dirty="0"/>
              <a:t> di rosso </a:t>
            </a:r>
            <a:r>
              <a:rPr dirty="0" err="1"/>
              <a:t>metile</a:t>
            </a:r>
            <a:r>
              <a:rPr dirty="0"/>
              <a:t>  e </a:t>
            </a:r>
            <a:r>
              <a:rPr dirty="0" err="1"/>
              <a:t>si</a:t>
            </a:r>
            <a:r>
              <a:rPr dirty="0"/>
              <a:t> porta la </a:t>
            </a:r>
            <a:r>
              <a:rPr dirty="0" err="1"/>
              <a:t>soluzione</a:t>
            </a:r>
            <a:r>
              <a:rPr dirty="0"/>
              <a:t> al </a:t>
            </a:r>
            <a:r>
              <a:rPr dirty="0" err="1"/>
              <a:t>giallo</a:t>
            </a:r>
            <a:r>
              <a:rPr dirty="0"/>
              <a:t>- </a:t>
            </a:r>
            <a:r>
              <a:rPr dirty="0" err="1"/>
              <a:t>arancio</a:t>
            </a:r>
            <a:r>
              <a:rPr dirty="0"/>
              <a:t> con </a:t>
            </a:r>
            <a:r>
              <a:rPr dirty="0" err="1"/>
              <a:t>idrossido</a:t>
            </a:r>
            <a:r>
              <a:rPr dirty="0"/>
              <a:t> di </a:t>
            </a:r>
            <a:r>
              <a:rPr dirty="0" err="1"/>
              <a:t>ammonio</a:t>
            </a:r>
            <a:r>
              <a:rPr dirty="0"/>
              <a:t> (ALCALINIZZAZIONE). Si agita per 1 </a:t>
            </a:r>
            <a:r>
              <a:rPr dirty="0" err="1"/>
              <a:t>minuto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attende</a:t>
            </a:r>
            <a:r>
              <a:rPr dirty="0"/>
              <a:t> per 1 </a:t>
            </a:r>
            <a:r>
              <a:rPr dirty="0" err="1"/>
              <a:t>ora</a:t>
            </a:r>
            <a:r>
              <a:rPr dirty="0"/>
              <a:t>. Si filtra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eseguono</a:t>
            </a:r>
            <a:r>
              <a:rPr dirty="0"/>
              <a:t> </a:t>
            </a:r>
            <a:r>
              <a:rPr dirty="0" err="1"/>
              <a:t>vari</a:t>
            </a:r>
            <a:r>
              <a:rPr dirty="0"/>
              <a:t> </a:t>
            </a:r>
            <a:r>
              <a:rPr dirty="0" err="1"/>
              <a:t>lavaggi</a:t>
            </a:r>
            <a:r>
              <a:rPr dirty="0"/>
              <a:t> con </a:t>
            </a:r>
            <a:r>
              <a:rPr dirty="0" err="1"/>
              <a:t>acqua</a:t>
            </a:r>
            <a:r>
              <a:rPr dirty="0"/>
              <a:t> </a:t>
            </a:r>
            <a:r>
              <a:rPr dirty="0" err="1"/>
              <a:t>distillata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filtro</a:t>
            </a:r>
            <a:r>
              <a:rPr dirty="0"/>
              <a:t>. 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(ppt di </a:t>
            </a:r>
            <a:r>
              <a:rPr b="1" u="sng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ossalato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calcio)</a:t>
            </a:r>
          </a:p>
          <a:p>
            <a:pPr>
              <a:defRPr b="1" u="sng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dirty="0"/>
              <a:t>Al </a:t>
            </a:r>
            <a:r>
              <a:rPr dirty="0" err="1"/>
              <a:t>precipitato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aggiungono</a:t>
            </a:r>
            <a:r>
              <a:rPr dirty="0"/>
              <a:t> 5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solforico</a:t>
            </a:r>
            <a:r>
              <a:rPr dirty="0"/>
              <a:t> 1:5  e 30-40 ml di </a:t>
            </a:r>
            <a:r>
              <a:rPr dirty="0" err="1"/>
              <a:t>acqua</a:t>
            </a:r>
            <a:r>
              <a:rPr dirty="0"/>
              <a:t> </a:t>
            </a:r>
            <a:r>
              <a:rPr dirty="0" err="1"/>
              <a:t>distillata</a:t>
            </a:r>
            <a:r>
              <a:rPr dirty="0"/>
              <a:t> (</a:t>
            </a:r>
            <a:r>
              <a:rPr dirty="0" err="1"/>
              <a:t>solubilizzazione</a:t>
            </a:r>
            <a:r>
              <a:rPr dirty="0"/>
              <a:t> </a:t>
            </a:r>
            <a:r>
              <a:rPr dirty="0" err="1"/>
              <a:t>dell’ossalato</a:t>
            </a:r>
            <a:r>
              <a:rPr dirty="0"/>
              <a:t> di calcio). Si </a:t>
            </a:r>
            <a:r>
              <a:rPr dirty="0" err="1"/>
              <a:t>riscalda</a:t>
            </a:r>
            <a:r>
              <a:rPr dirty="0"/>
              <a:t> ( quasi </a:t>
            </a:r>
            <a:r>
              <a:rPr dirty="0" err="1"/>
              <a:t>all'ebollizione</a:t>
            </a:r>
            <a:r>
              <a:rPr dirty="0"/>
              <a:t>)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titola</a:t>
            </a:r>
            <a:r>
              <a:rPr dirty="0"/>
              <a:t> lentamente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di KMnO</a:t>
            </a:r>
            <a:r>
              <a:rPr baseline="-25000" dirty="0"/>
              <a:t>4</a:t>
            </a:r>
            <a:r>
              <a:rPr dirty="0"/>
              <a:t>  0,1 M </a:t>
            </a:r>
            <a:r>
              <a:rPr dirty="0" err="1"/>
              <a:t>fino</a:t>
            </a:r>
            <a:r>
              <a:rPr dirty="0"/>
              <a:t> al </a:t>
            </a:r>
            <a:r>
              <a:rPr dirty="0" err="1"/>
              <a:t>colore</a:t>
            </a:r>
            <a:r>
              <a:rPr dirty="0"/>
              <a:t> rosa </a:t>
            </a:r>
            <a:r>
              <a:rPr dirty="0" err="1"/>
              <a:t>persistente</a:t>
            </a:r>
            <a:r>
              <a:rPr dirty="0"/>
              <a:t>.</a:t>
            </a:r>
          </a:p>
        </p:txBody>
      </p:sp>
      <p:sp>
        <p:nvSpPr>
          <p:cNvPr id="148" name="CasellaDiTesto 2"/>
          <p:cNvSpPr txBox="1"/>
          <p:nvPr/>
        </p:nvSpPr>
        <p:spPr>
          <a:xfrm>
            <a:off x="3289860" y="6258135"/>
            <a:ext cx="6682008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454545"/>
                </a:solidFill>
                <a:latin typeface="pragmatica-web"/>
                <a:ea typeface="pragmatica-web"/>
                <a:cs typeface="pragmatica-web"/>
                <a:sym typeface="pragmatica-web"/>
              </a:defRPr>
            </a:pPr>
            <a:r>
              <a:t>5 C</a:t>
            </a:r>
            <a:r>
              <a:rPr baseline="-25000"/>
              <a:t>2</a:t>
            </a:r>
            <a:r>
              <a:t>O</a:t>
            </a:r>
            <a:r>
              <a:rPr baseline="-25000"/>
              <a:t>4</a:t>
            </a:r>
            <a:r>
              <a:rPr baseline="30000"/>
              <a:t>2-</a:t>
            </a:r>
            <a:r>
              <a:t> + 2 MnO</a:t>
            </a:r>
            <a:r>
              <a:rPr baseline="-25000"/>
              <a:t>4</a:t>
            </a:r>
            <a:r>
              <a:rPr baseline="30000"/>
              <a:t>–</a:t>
            </a:r>
            <a:r>
              <a:t> + 16 H</a:t>
            </a:r>
            <a:r>
              <a:rPr baseline="30000"/>
              <a:t>+ </a:t>
            </a:r>
            <a:r>
              <a:t>→ 2 Mn</a:t>
            </a:r>
            <a:r>
              <a:rPr baseline="30000"/>
              <a:t>2+</a:t>
            </a:r>
            <a:r>
              <a:t> + 10 CO</a:t>
            </a:r>
            <a:r>
              <a:rPr baseline="-25000"/>
              <a:t>2</a:t>
            </a:r>
            <a:r>
              <a:t> + 8 H</a:t>
            </a:r>
            <a:r>
              <a:rPr baseline="-25000"/>
              <a:t>2</a:t>
            </a:r>
            <a:r>
              <a:t>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 50 ml di vino, posti in un becker si  aggiungono 2-3 ml di acido cloridrico al 10%  e 1 g di carbone:  portato all'ebollizione si  filtra  a caldo raccogliendo la parte liquida filtrata  e le acque di lavaggio in un altro becker.…"/>
          <p:cNvSpPr txBox="1"/>
          <p:nvPr/>
        </p:nvSpPr>
        <p:spPr>
          <a:xfrm>
            <a:off x="359659" y="160878"/>
            <a:ext cx="4828833" cy="590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A 50 ml di vino, </a:t>
            </a:r>
            <a:r>
              <a:rPr dirty="0" err="1"/>
              <a:t>posti</a:t>
            </a:r>
            <a:r>
              <a:rPr dirty="0"/>
              <a:t> in un </a:t>
            </a:r>
            <a:r>
              <a:rPr dirty="0" err="1"/>
              <a:t>becker</a:t>
            </a:r>
            <a:r>
              <a:rPr dirty="0"/>
              <a:t> </a:t>
            </a:r>
            <a:r>
              <a:rPr dirty="0" err="1"/>
              <a:t>si</a:t>
            </a:r>
            <a:r>
              <a:rPr dirty="0"/>
              <a:t>  </a:t>
            </a:r>
            <a:r>
              <a:rPr dirty="0" err="1"/>
              <a:t>aggiungono</a:t>
            </a:r>
            <a:r>
              <a:rPr dirty="0"/>
              <a:t> 2-3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cloridrico</a:t>
            </a:r>
            <a:r>
              <a:rPr dirty="0"/>
              <a:t> al 10%  e 1 g di </a:t>
            </a:r>
            <a:r>
              <a:rPr dirty="0" err="1"/>
              <a:t>carbone</a:t>
            </a:r>
            <a:r>
              <a:rPr dirty="0"/>
              <a:t>:  </a:t>
            </a:r>
            <a:r>
              <a:rPr dirty="0" err="1"/>
              <a:t>portato</a:t>
            </a:r>
            <a:r>
              <a:rPr dirty="0"/>
              <a:t> </a:t>
            </a:r>
            <a:r>
              <a:rPr dirty="0" err="1"/>
              <a:t>all'ebollizione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 filtra  a </a:t>
            </a:r>
            <a:r>
              <a:rPr dirty="0" err="1"/>
              <a:t>caldo</a:t>
            </a:r>
            <a:r>
              <a:rPr dirty="0"/>
              <a:t> </a:t>
            </a:r>
            <a:r>
              <a:rPr dirty="0" err="1"/>
              <a:t>raccogliendo</a:t>
            </a:r>
            <a:r>
              <a:rPr dirty="0"/>
              <a:t> la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liquida</a:t>
            </a:r>
            <a:r>
              <a:rPr dirty="0"/>
              <a:t> </a:t>
            </a:r>
            <a:r>
              <a:rPr dirty="0" err="1"/>
              <a:t>filtrata</a:t>
            </a:r>
            <a:r>
              <a:rPr dirty="0"/>
              <a:t>  e le </a:t>
            </a:r>
            <a:r>
              <a:rPr dirty="0" err="1"/>
              <a:t>acque</a:t>
            </a:r>
            <a:r>
              <a:rPr dirty="0"/>
              <a:t> di </a:t>
            </a:r>
            <a:r>
              <a:rPr dirty="0" err="1"/>
              <a:t>lavaggio</a:t>
            </a:r>
            <a:r>
              <a:rPr dirty="0"/>
              <a:t>. </a:t>
            </a:r>
          </a:p>
          <a:p>
            <a:endParaRPr dirty="0"/>
          </a:p>
          <a:p>
            <a:r>
              <a:rPr dirty="0"/>
              <a:t>Si </a:t>
            </a:r>
            <a:r>
              <a:rPr dirty="0" err="1"/>
              <a:t>riporta</a:t>
            </a:r>
            <a:r>
              <a:rPr dirty="0"/>
              <a:t> </a:t>
            </a:r>
            <a:r>
              <a:rPr dirty="0" err="1"/>
              <a:t>all'ebollizione</a:t>
            </a:r>
            <a:r>
              <a:rPr dirty="0"/>
              <a:t> 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versano</a:t>
            </a:r>
            <a:r>
              <a:rPr dirty="0"/>
              <a:t> subito 15 ml di </a:t>
            </a:r>
            <a:r>
              <a:rPr dirty="0" err="1"/>
              <a:t>ossalato</a:t>
            </a:r>
            <a:r>
              <a:rPr dirty="0"/>
              <a:t> di </a:t>
            </a:r>
            <a:r>
              <a:rPr dirty="0" err="1"/>
              <a:t>ammonio</a:t>
            </a:r>
            <a:r>
              <a:rPr dirty="0"/>
              <a:t>, 3-4 </a:t>
            </a:r>
            <a:r>
              <a:rPr dirty="0" err="1"/>
              <a:t>gocce</a:t>
            </a:r>
            <a:r>
              <a:rPr dirty="0"/>
              <a:t> di rosso </a:t>
            </a:r>
            <a:r>
              <a:rPr dirty="0" err="1"/>
              <a:t>metile</a:t>
            </a:r>
            <a:r>
              <a:rPr dirty="0"/>
              <a:t>  e </a:t>
            </a:r>
            <a:r>
              <a:rPr dirty="0" err="1"/>
              <a:t>si</a:t>
            </a:r>
            <a:r>
              <a:rPr dirty="0"/>
              <a:t> porta la </a:t>
            </a:r>
            <a:r>
              <a:rPr dirty="0" err="1"/>
              <a:t>soluzione</a:t>
            </a:r>
            <a:r>
              <a:rPr dirty="0"/>
              <a:t> al </a:t>
            </a:r>
            <a:r>
              <a:rPr dirty="0" err="1"/>
              <a:t>giallo</a:t>
            </a:r>
            <a:r>
              <a:rPr dirty="0"/>
              <a:t>- </a:t>
            </a:r>
            <a:r>
              <a:rPr dirty="0" err="1"/>
              <a:t>arancio</a:t>
            </a:r>
            <a:r>
              <a:rPr dirty="0"/>
              <a:t> con </a:t>
            </a:r>
            <a:r>
              <a:rPr dirty="0" err="1"/>
              <a:t>idrossido</a:t>
            </a:r>
            <a:r>
              <a:rPr dirty="0"/>
              <a:t> di </a:t>
            </a:r>
            <a:r>
              <a:rPr dirty="0" err="1"/>
              <a:t>ammonio</a:t>
            </a:r>
            <a:r>
              <a:rPr dirty="0"/>
              <a:t> (ALCALINIZZAZIONE). Si agita per 1 </a:t>
            </a:r>
            <a:r>
              <a:rPr dirty="0" err="1"/>
              <a:t>minuto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attende</a:t>
            </a:r>
            <a:r>
              <a:rPr dirty="0"/>
              <a:t> per 1 </a:t>
            </a:r>
            <a:r>
              <a:rPr dirty="0" err="1"/>
              <a:t>ora</a:t>
            </a:r>
            <a:r>
              <a:rPr dirty="0"/>
              <a:t>. Si filtra </a:t>
            </a:r>
            <a:r>
              <a:rPr lang="it-IT" dirty="0"/>
              <a:t>il ppt </a:t>
            </a:r>
            <a:r>
              <a:rPr dirty="0"/>
              <a:t>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eseguono</a:t>
            </a:r>
            <a:r>
              <a:rPr dirty="0"/>
              <a:t> </a:t>
            </a:r>
            <a:r>
              <a:rPr dirty="0" err="1"/>
              <a:t>vari</a:t>
            </a:r>
            <a:r>
              <a:rPr dirty="0"/>
              <a:t> </a:t>
            </a:r>
            <a:r>
              <a:rPr dirty="0" err="1"/>
              <a:t>lavaggi</a:t>
            </a:r>
            <a:r>
              <a:rPr dirty="0"/>
              <a:t> con </a:t>
            </a:r>
            <a:r>
              <a:rPr dirty="0" err="1"/>
              <a:t>acqua</a:t>
            </a:r>
            <a:r>
              <a:rPr dirty="0"/>
              <a:t> </a:t>
            </a:r>
            <a:r>
              <a:rPr dirty="0" err="1"/>
              <a:t>distillata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filtro</a:t>
            </a:r>
            <a:r>
              <a:rPr dirty="0"/>
              <a:t>. 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(ppt di </a:t>
            </a:r>
            <a:r>
              <a:rPr b="1" u="sng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ossalato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calcio)</a:t>
            </a:r>
          </a:p>
          <a:p>
            <a:pPr>
              <a:defRPr b="1" u="sng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dirty="0"/>
              <a:t>Al </a:t>
            </a:r>
            <a:r>
              <a:rPr dirty="0" err="1"/>
              <a:t>precipitato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aggiungono</a:t>
            </a:r>
            <a:r>
              <a:rPr dirty="0"/>
              <a:t> 5 ml di </a:t>
            </a:r>
            <a:r>
              <a:rPr dirty="0" err="1"/>
              <a:t>acido</a:t>
            </a:r>
            <a:r>
              <a:rPr dirty="0"/>
              <a:t> </a:t>
            </a:r>
            <a:r>
              <a:rPr dirty="0" err="1"/>
              <a:t>solforico</a:t>
            </a:r>
            <a:r>
              <a:rPr dirty="0"/>
              <a:t> 1:5  e 30-40 ml di </a:t>
            </a:r>
            <a:r>
              <a:rPr dirty="0" err="1"/>
              <a:t>acqua</a:t>
            </a:r>
            <a:r>
              <a:rPr dirty="0"/>
              <a:t> </a:t>
            </a:r>
            <a:r>
              <a:rPr dirty="0" err="1"/>
              <a:t>distillata</a:t>
            </a:r>
            <a:r>
              <a:rPr dirty="0"/>
              <a:t> (</a:t>
            </a:r>
            <a:r>
              <a:rPr dirty="0" err="1"/>
              <a:t>solubilizzazione</a:t>
            </a:r>
            <a:r>
              <a:rPr dirty="0"/>
              <a:t> </a:t>
            </a:r>
            <a:r>
              <a:rPr dirty="0" err="1"/>
              <a:t>dell’ossalato</a:t>
            </a:r>
            <a:r>
              <a:rPr dirty="0"/>
              <a:t> di calcio). Si </a:t>
            </a:r>
            <a:r>
              <a:rPr dirty="0" err="1"/>
              <a:t>riscalda</a:t>
            </a:r>
            <a:r>
              <a:rPr dirty="0"/>
              <a:t> ( quasi </a:t>
            </a:r>
            <a:r>
              <a:rPr dirty="0" err="1"/>
              <a:t>all'ebollizione</a:t>
            </a:r>
            <a:r>
              <a:rPr dirty="0"/>
              <a:t>)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titola</a:t>
            </a:r>
            <a:r>
              <a:rPr dirty="0"/>
              <a:t> lentamente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soluzione</a:t>
            </a:r>
            <a:r>
              <a:rPr dirty="0"/>
              <a:t> di KMnO</a:t>
            </a:r>
            <a:r>
              <a:rPr baseline="-25000" dirty="0"/>
              <a:t>4</a:t>
            </a:r>
            <a:r>
              <a:rPr dirty="0"/>
              <a:t>  0,1 M </a:t>
            </a:r>
            <a:r>
              <a:rPr dirty="0" err="1"/>
              <a:t>fino</a:t>
            </a:r>
            <a:r>
              <a:rPr dirty="0"/>
              <a:t> al </a:t>
            </a:r>
            <a:r>
              <a:rPr dirty="0" err="1"/>
              <a:t>colore</a:t>
            </a:r>
            <a:r>
              <a:rPr dirty="0"/>
              <a:t> rosa </a:t>
            </a:r>
            <a:r>
              <a:rPr dirty="0" err="1"/>
              <a:t>persistente</a:t>
            </a:r>
            <a:r>
              <a:rPr dirty="0"/>
              <a:t>.</a:t>
            </a:r>
          </a:p>
        </p:txBody>
      </p:sp>
      <p:sp>
        <p:nvSpPr>
          <p:cNvPr id="151" name="Preparazione del campione: Solubilizzazione di eventuali ppt di calcio per acidificazione e riscaldamento…"/>
          <p:cNvSpPr txBox="1"/>
          <p:nvPr/>
        </p:nvSpPr>
        <p:spPr>
          <a:xfrm>
            <a:off x="6671522" y="201255"/>
            <a:ext cx="4828833" cy="6175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b="1" dirty="0" err="1"/>
              <a:t>Preparazione</a:t>
            </a:r>
            <a:r>
              <a:rPr b="1" dirty="0"/>
              <a:t> del </a:t>
            </a:r>
            <a:r>
              <a:rPr b="1" dirty="0" err="1"/>
              <a:t>campione</a:t>
            </a:r>
            <a:r>
              <a:rPr b="1" dirty="0"/>
              <a:t>:</a:t>
            </a:r>
            <a:r>
              <a:rPr dirty="0"/>
              <a:t> </a:t>
            </a:r>
            <a:r>
              <a:rPr dirty="0" err="1"/>
              <a:t>Solubilizzazione</a:t>
            </a:r>
            <a:r>
              <a:rPr dirty="0"/>
              <a:t> di </a:t>
            </a:r>
            <a:r>
              <a:rPr dirty="0" err="1"/>
              <a:t>eventuali</a:t>
            </a:r>
            <a:r>
              <a:rPr dirty="0"/>
              <a:t> ppt di calcio per </a:t>
            </a:r>
            <a:r>
              <a:rPr dirty="0" err="1"/>
              <a:t>acidificazione</a:t>
            </a:r>
            <a:r>
              <a:rPr dirty="0"/>
              <a:t> e </a:t>
            </a:r>
            <a:r>
              <a:rPr dirty="0" err="1"/>
              <a:t>riscaldamento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dirty="0" err="1"/>
              <a:t>Formazione</a:t>
            </a:r>
            <a:r>
              <a:rPr dirty="0"/>
              <a:t> del ppt di </a:t>
            </a:r>
            <a:r>
              <a:rPr dirty="0" err="1"/>
              <a:t>assalto</a:t>
            </a:r>
            <a:r>
              <a:rPr dirty="0"/>
              <a:t> di calcio in </a:t>
            </a:r>
            <a:r>
              <a:rPr dirty="0" err="1"/>
              <a:t>ambiente</a:t>
            </a:r>
            <a:r>
              <a:rPr dirty="0"/>
              <a:t> </a:t>
            </a:r>
            <a:r>
              <a:rPr dirty="0" err="1"/>
              <a:t>alcalino</a:t>
            </a:r>
            <a:r>
              <a:rPr dirty="0"/>
              <a:t> (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controlla</a:t>
            </a:r>
            <a:r>
              <a:rPr dirty="0"/>
              <a:t> il pH con </a:t>
            </a:r>
            <a:r>
              <a:rPr dirty="0" err="1"/>
              <a:t>indicatore</a:t>
            </a:r>
            <a:r>
              <a:rPr dirty="0"/>
              <a:t>)</a:t>
            </a:r>
          </a:p>
          <a:p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(ppt di </a:t>
            </a:r>
            <a:r>
              <a:rPr b="1" u="sng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ossalato</a:t>
            </a:r>
            <a:r>
              <a:rPr b="1" u="sng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calcio)</a:t>
            </a:r>
          </a:p>
          <a:p>
            <a:pPr>
              <a:defRPr b="1" u="sng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b="1" u="sng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b="1" dirty="0" err="1"/>
              <a:t>Solubilizzazione</a:t>
            </a:r>
            <a:r>
              <a:rPr dirty="0"/>
              <a:t> </a:t>
            </a:r>
            <a:r>
              <a:rPr dirty="0" err="1"/>
              <a:t>dell’ossalato</a:t>
            </a:r>
            <a:r>
              <a:rPr dirty="0"/>
              <a:t> di calcio in </a:t>
            </a:r>
            <a:r>
              <a:rPr dirty="0" err="1"/>
              <a:t>ambiente</a:t>
            </a:r>
            <a:r>
              <a:rPr dirty="0"/>
              <a:t> </a:t>
            </a:r>
            <a:r>
              <a:rPr dirty="0" err="1"/>
              <a:t>acido</a:t>
            </a:r>
            <a:r>
              <a:rPr dirty="0"/>
              <a:t> e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titolazione</a:t>
            </a:r>
            <a:r>
              <a:rPr dirty="0"/>
              <a:t> con </a:t>
            </a:r>
            <a:r>
              <a:rPr dirty="0" err="1"/>
              <a:t>permanganato</a:t>
            </a:r>
            <a:endParaRPr dirty="0"/>
          </a:p>
          <a:p>
            <a:endParaRPr dirty="0"/>
          </a:p>
        </p:txBody>
      </p:sp>
      <p:sp>
        <p:nvSpPr>
          <p:cNvPr id="152" name="Freccia"/>
          <p:cNvSpPr/>
          <p:nvPr/>
        </p:nvSpPr>
        <p:spPr>
          <a:xfrm>
            <a:off x="5292023" y="464540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Freccia"/>
          <p:cNvSpPr/>
          <p:nvPr/>
        </p:nvSpPr>
        <p:spPr>
          <a:xfrm>
            <a:off x="5292023" y="2321406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Freccia"/>
          <p:cNvSpPr/>
          <p:nvPr/>
        </p:nvSpPr>
        <p:spPr>
          <a:xfrm>
            <a:off x="5292023" y="5220931"/>
            <a:ext cx="1270001" cy="542574"/>
          </a:xfrm>
          <a:prstGeom prst="rightArrow">
            <a:avLst>
              <a:gd name="adj1" fmla="val 27820"/>
              <a:gd name="adj2" fmla="val 83107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1844</Words>
  <Application>Microsoft Macintosh PowerPoint</Application>
  <PresentationFormat>Widescreen</PresentationFormat>
  <Paragraphs>198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Lucida Grande</vt:lpstr>
      <vt:lpstr>pragmatica-web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giorgia lancia</cp:lastModifiedBy>
  <cp:revision>4</cp:revision>
  <dcterms:modified xsi:type="dcterms:W3CDTF">2023-10-28T11:16:48Z</dcterms:modified>
</cp:coreProperties>
</file>