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03"/>
  </p:normalViewPr>
  <p:slideViewPr>
    <p:cSldViewPr snapToGrid="0">
      <p:cViewPr varScale="1">
        <p:scale>
          <a:sx n="101" d="100"/>
          <a:sy n="101" d="100"/>
        </p:scale>
        <p:origin x="10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04/04/24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04/04/24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04/04/24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04/04/24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04/04/24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04/04/24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04/04/24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04/04/24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04/04/24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04/04/24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04/04/24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04/04/24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lavorodirittieuropa.it/dottrina/diritto-comunitario-e-diritto-del-lavoro/1454-direttiva-ue-2023-970-una-nuova-strategia-per-la-parita-retributiva" TargetMode="External"/><Relationship Id="rId2" Type="http://schemas.openxmlformats.org/officeDocument/2006/relationships/hyperlink" Target="https://www.europarl.europa.eu/RegData/etudes/BRIE/2021/698757/EPRS_BRI(2021)698757_EN.pdf" TargetMode="External"/><Relationship Id="rId1" Type="http://schemas.openxmlformats.org/officeDocument/2006/relationships/slideLayout" Target="../slideLayouts/slideLayout2.xml"/><Relationship Id="rId4" Type="http://schemas.openxmlformats.org/officeDocument/2006/relationships/hyperlink" Target="https://www.secondowelfare.it/worklife-community/la-direttiva-europea-sulla-conciliazione-vita-lavoro-innovazioni-e-compromessi/#:~:text=La%20direttiva%202019%2F1158%20introduce,per%20la%20parit&#224;%20di%20gener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a:solidFill>
                  <a:srgbClr val="00B0F0"/>
                </a:solidFill>
              </a:rPr>
              <a:t>Lezione 13</a:t>
            </a:r>
            <a:endParaRPr lang="it-IT" b="1" dirty="0">
              <a:solidFill>
                <a:srgbClr val="00B0F0"/>
              </a:solidFill>
            </a:endParaRPr>
          </a:p>
          <a:p>
            <a:pPr algn="l"/>
            <a:r>
              <a:rPr lang="it-IT" b="1" dirty="0"/>
              <a:t>Parità di trattamento e non discriminazione – Parte B</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51A942-30C4-E11C-AC03-0E9A1D3C0FB1}"/>
              </a:ext>
            </a:extLst>
          </p:cNvPr>
          <p:cNvSpPr>
            <a:spLocks noGrp="1"/>
          </p:cNvSpPr>
          <p:nvPr>
            <p:ph type="title"/>
          </p:nvPr>
        </p:nvSpPr>
        <p:spPr>
          <a:xfrm>
            <a:off x="838200" y="365126"/>
            <a:ext cx="10515600" cy="932334"/>
          </a:xfrm>
        </p:spPr>
        <p:txBody>
          <a:bodyPr/>
          <a:lstStyle/>
          <a:p>
            <a:r>
              <a:rPr lang="it-IT" b="1" dirty="0">
                <a:solidFill>
                  <a:srgbClr val="00B0F0"/>
                </a:solidFill>
              </a:rPr>
              <a:t>Azioni di difesa contro le discriminazioni</a:t>
            </a:r>
          </a:p>
        </p:txBody>
      </p:sp>
      <p:sp>
        <p:nvSpPr>
          <p:cNvPr id="3" name="Segnaposto contenuto 2">
            <a:extLst>
              <a:ext uri="{FF2B5EF4-FFF2-40B4-BE49-F238E27FC236}">
                <a16:creationId xmlns:a16="http://schemas.microsoft.com/office/drawing/2014/main" id="{67A99F59-A947-0287-2485-172E8A61F10D}"/>
              </a:ext>
            </a:extLst>
          </p:cNvPr>
          <p:cNvSpPr>
            <a:spLocks noGrp="1"/>
          </p:cNvSpPr>
          <p:nvPr>
            <p:ph idx="1"/>
          </p:nvPr>
        </p:nvSpPr>
        <p:spPr>
          <a:xfrm>
            <a:off x="838200" y="1495168"/>
            <a:ext cx="10515600" cy="4997707"/>
          </a:xfrm>
        </p:spPr>
        <p:txBody>
          <a:bodyPr>
            <a:normAutofit fontScale="92500" lnSpcReduction="20000"/>
          </a:bodyPr>
          <a:lstStyle/>
          <a:p>
            <a:r>
              <a:rPr lang="it-IT" dirty="0"/>
              <a:t>Stati dispongano apposite procedure giurisdizionali di tutela contro le discriminazioni</a:t>
            </a:r>
          </a:p>
          <a:p>
            <a:r>
              <a:rPr lang="it-IT" dirty="0"/>
              <a:t>Art. 17, par. 2, Dir. 2006/54/CE: soggetti legittimati ad agire</a:t>
            </a:r>
          </a:p>
          <a:p>
            <a:pPr marL="914400" lvl="2" indent="0" algn="just">
              <a:buNone/>
            </a:pPr>
            <a:r>
              <a:rPr lang="it-IT" sz="1900" dirty="0">
                <a:latin typeface="EUAlbertina"/>
              </a:rPr>
              <a:t>Gli Stati membri riconoscono alle associazioni, organizza- zioni o altre persone giuridiche, che, conformemente ai criteri stabiliti dalle rispettive legislazioni nazionali, abbiano un legittimo interesse a garantire che le disposizioni della presente direttiva siano rispettate, il diritto di avviare, in via giurisdizionale e/o amministrativa, per conto o a sostegno della persona che si ritiene lesa e con il suo consenso, una procedura finalizzata all'esecuzione degli obblighi derivanti dalla presente direttiva. </a:t>
            </a:r>
          </a:p>
          <a:p>
            <a:r>
              <a:rPr lang="it-IT" dirty="0"/>
              <a:t>Art. 23, dir. 2006/54/CE: rimedi suggeriti dalla normativa europea</a:t>
            </a:r>
          </a:p>
          <a:p>
            <a:pPr marL="914400" lvl="2" indent="0">
              <a:buNone/>
            </a:pPr>
            <a:r>
              <a:rPr lang="it-IT" sz="1700" dirty="0">
                <a:latin typeface="EUAlbertina"/>
              </a:rPr>
              <a:t>Gli Stati membri prendono tutte le misure necessarie per assicurare che: </a:t>
            </a:r>
          </a:p>
          <a:p>
            <a:pPr marL="0" indent="0">
              <a:buNone/>
            </a:pPr>
            <a:r>
              <a:rPr lang="it-IT" sz="1700" dirty="0">
                <a:effectLst/>
                <a:latin typeface="EUAlbertina"/>
              </a:rPr>
              <a:t>	a)  tutte le disposizioni legislative, regolamentari e amministrative contrarie al principio della parità di 	trattamento siano abrogate; </a:t>
            </a:r>
            <a:endParaRPr lang="it-IT" sz="2600" dirty="0">
              <a:effectLst/>
            </a:endParaRPr>
          </a:p>
          <a:p>
            <a:pPr marL="0" indent="0">
              <a:buNone/>
            </a:pPr>
            <a:r>
              <a:rPr lang="it-IT" sz="1700" dirty="0">
                <a:effectLst/>
                <a:latin typeface="EUAlbertina"/>
              </a:rPr>
              <a:t>	b)  le disposizioni contrarie al principio della parità di trattamento contenute nei contratti individuali o 	collettivi, nei regolamenti interni delle aziende o nelle regole che disciplinano il lavoro autonomo e le 	organizzazioni dei lavoratori e dei datori di lavoro o in qualsiasi altro accordo siano o possano essere 	dichiarate nulle e prive di effetto oppure siano modificate; </a:t>
            </a:r>
            <a:endParaRPr lang="it-IT" sz="2600" dirty="0">
              <a:effectLst/>
            </a:endParaRPr>
          </a:p>
          <a:p>
            <a:pPr marL="0" indent="0">
              <a:buNone/>
            </a:pPr>
            <a:r>
              <a:rPr lang="it-IT" sz="1700" dirty="0">
                <a:effectLst/>
                <a:latin typeface="EUAlbertina"/>
              </a:rPr>
              <a:t>	c)  i regimi professionali di sicurezza sociale contenenti siffatte disposizioni non possano essere oggetto di 	misure amministrative di approvazione o di estensione. </a:t>
            </a:r>
            <a:endParaRPr lang="it-IT" sz="2600" dirty="0">
              <a:effectLst/>
            </a:endParaRPr>
          </a:p>
          <a:p>
            <a:endParaRPr lang="it-IT" dirty="0"/>
          </a:p>
        </p:txBody>
      </p:sp>
    </p:spTree>
    <p:extLst>
      <p:ext uri="{BB962C8B-B14F-4D97-AF65-F5344CB8AC3E}">
        <p14:creationId xmlns:p14="http://schemas.microsoft.com/office/powerpoint/2010/main" val="890740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CC18C-8B39-80BE-73A6-65A048710425}"/>
              </a:ext>
            </a:extLst>
          </p:cNvPr>
          <p:cNvSpPr>
            <a:spLocks noGrp="1"/>
          </p:cNvSpPr>
          <p:nvPr>
            <p:ph type="title"/>
          </p:nvPr>
        </p:nvSpPr>
        <p:spPr/>
        <p:txBody>
          <a:bodyPr/>
          <a:lstStyle/>
          <a:p>
            <a:r>
              <a:rPr lang="it-IT" b="1" dirty="0">
                <a:solidFill>
                  <a:srgbClr val="00B0F0"/>
                </a:solidFill>
              </a:rPr>
              <a:t>Azioni contro il licenziamento discriminatorio</a:t>
            </a:r>
          </a:p>
        </p:txBody>
      </p:sp>
      <p:sp>
        <p:nvSpPr>
          <p:cNvPr id="3" name="Segnaposto contenuto 2">
            <a:extLst>
              <a:ext uri="{FF2B5EF4-FFF2-40B4-BE49-F238E27FC236}">
                <a16:creationId xmlns:a16="http://schemas.microsoft.com/office/drawing/2014/main" id="{57E6AE13-75FF-0049-10AD-E732D6076546}"/>
              </a:ext>
            </a:extLst>
          </p:cNvPr>
          <p:cNvSpPr>
            <a:spLocks noGrp="1"/>
          </p:cNvSpPr>
          <p:nvPr>
            <p:ph idx="1"/>
          </p:nvPr>
        </p:nvSpPr>
        <p:spPr/>
        <p:txBody>
          <a:bodyPr/>
          <a:lstStyle/>
          <a:p>
            <a:r>
              <a:rPr lang="it-IT" b="1" dirty="0">
                <a:solidFill>
                  <a:srgbClr val="00B0F0"/>
                </a:solidFill>
              </a:rPr>
              <a:t>Licenziamento discriminatorio</a:t>
            </a:r>
            <a:r>
              <a:rPr lang="it-IT" dirty="0"/>
              <a:t>:</a:t>
            </a:r>
          </a:p>
          <a:p>
            <a:pPr algn="just"/>
            <a:r>
              <a:rPr lang="it-IT" dirty="0"/>
              <a:t>La Corte di giustizia ha chiarito che rappresentano sanzioni adeguate per il datore di lavoro, la reintegrazione della vittima della discriminazione nel posto di lavoro e il pieno risarcimento del danno subito a causa del licenziamento, senza la possibilità per la legge nazionale di fissare un limite massimo all’importo del risarcimento.</a:t>
            </a:r>
          </a:p>
          <a:p>
            <a:pPr algn="just"/>
            <a:r>
              <a:rPr lang="it-IT" dirty="0"/>
              <a:t>CGUE, C- 407/14, </a:t>
            </a:r>
            <a:r>
              <a:rPr lang="it-IT" i="1" dirty="0" err="1"/>
              <a:t>Camacho</a:t>
            </a:r>
            <a:endParaRPr lang="it-IT" i="1" dirty="0"/>
          </a:p>
        </p:txBody>
      </p:sp>
    </p:spTree>
    <p:extLst>
      <p:ext uri="{BB962C8B-B14F-4D97-AF65-F5344CB8AC3E}">
        <p14:creationId xmlns:p14="http://schemas.microsoft.com/office/powerpoint/2010/main" val="4054106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F96AED-E86B-9100-2998-9693B5CD642D}"/>
              </a:ext>
            </a:extLst>
          </p:cNvPr>
          <p:cNvSpPr>
            <a:spLocks noGrp="1"/>
          </p:cNvSpPr>
          <p:nvPr>
            <p:ph type="title"/>
          </p:nvPr>
        </p:nvSpPr>
        <p:spPr/>
        <p:txBody>
          <a:bodyPr/>
          <a:lstStyle/>
          <a:p>
            <a:r>
              <a:rPr lang="it-IT" b="1" dirty="0">
                <a:solidFill>
                  <a:srgbClr val="00B0F0"/>
                </a:solidFill>
              </a:rPr>
              <a:t>Tutela contro le discriminazioni non di genere</a:t>
            </a:r>
          </a:p>
        </p:txBody>
      </p:sp>
      <p:sp>
        <p:nvSpPr>
          <p:cNvPr id="3" name="Segnaposto contenuto 2">
            <a:extLst>
              <a:ext uri="{FF2B5EF4-FFF2-40B4-BE49-F238E27FC236}">
                <a16:creationId xmlns:a16="http://schemas.microsoft.com/office/drawing/2014/main" id="{5E8E527D-3AE6-BD13-67E6-2B21C78EA085}"/>
              </a:ext>
            </a:extLst>
          </p:cNvPr>
          <p:cNvSpPr>
            <a:spLocks noGrp="1"/>
          </p:cNvSpPr>
          <p:nvPr>
            <p:ph idx="1"/>
          </p:nvPr>
        </p:nvSpPr>
        <p:spPr/>
        <p:txBody>
          <a:bodyPr/>
          <a:lstStyle/>
          <a:p>
            <a:r>
              <a:rPr lang="it-IT" b="1" dirty="0">
                <a:solidFill>
                  <a:srgbClr val="00B0F0"/>
                </a:solidFill>
              </a:rPr>
              <a:t>Dir. 2000/43CE</a:t>
            </a:r>
          </a:p>
          <a:p>
            <a:pPr marL="0" indent="0">
              <a:buNone/>
            </a:pPr>
            <a:endParaRPr lang="it-IT" dirty="0"/>
          </a:p>
          <a:p>
            <a:r>
              <a:rPr lang="it-IT" dirty="0"/>
              <a:t>Tutela verso i soggetti discriminati per razza od origine etnica</a:t>
            </a:r>
          </a:p>
          <a:p>
            <a:pPr marL="0" indent="0">
              <a:buNone/>
            </a:pPr>
            <a:endParaRPr lang="it-IT" dirty="0"/>
          </a:p>
          <a:p>
            <a:r>
              <a:rPr lang="it-IT" b="1" dirty="0">
                <a:solidFill>
                  <a:srgbClr val="00B0F0"/>
                </a:solidFill>
              </a:rPr>
              <a:t>Dir. 2000/78/CE</a:t>
            </a:r>
          </a:p>
          <a:p>
            <a:endParaRPr lang="it-IT" dirty="0"/>
          </a:p>
          <a:p>
            <a:r>
              <a:rPr lang="it-IT" dirty="0"/>
              <a:t>Tutela verso i soggetti discriminati per religione, convinzioni personali, età o tendenze sessuali</a:t>
            </a:r>
          </a:p>
          <a:p>
            <a:endParaRPr lang="it-IT" dirty="0"/>
          </a:p>
          <a:p>
            <a:endParaRPr lang="it-IT" dirty="0"/>
          </a:p>
        </p:txBody>
      </p:sp>
    </p:spTree>
    <p:extLst>
      <p:ext uri="{BB962C8B-B14F-4D97-AF65-F5344CB8AC3E}">
        <p14:creationId xmlns:p14="http://schemas.microsoft.com/office/powerpoint/2010/main" val="592631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F96AED-E86B-9100-2998-9693B5CD642D}"/>
              </a:ext>
            </a:extLst>
          </p:cNvPr>
          <p:cNvSpPr>
            <a:spLocks noGrp="1"/>
          </p:cNvSpPr>
          <p:nvPr>
            <p:ph type="title"/>
          </p:nvPr>
        </p:nvSpPr>
        <p:spPr>
          <a:xfrm>
            <a:off x="838200" y="365125"/>
            <a:ext cx="10515600" cy="904875"/>
          </a:xfrm>
        </p:spPr>
        <p:txBody>
          <a:bodyPr/>
          <a:lstStyle/>
          <a:p>
            <a:r>
              <a:rPr lang="it-IT" b="1" dirty="0">
                <a:solidFill>
                  <a:srgbClr val="00B0F0"/>
                </a:solidFill>
              </a:rPr>
              <a:t>Parità di genere oggi</a:t>
            </a:r>
          </a:p>
        </p:txBody>
      </p:sp>
      <p:sp>
        <p:nvSpPr>
          <p:cNvPr id="3" name="Segnaposto contenuto 2">
            <a:extLst>
              <a:ext uri="{FF2B5EF4-FFF2-40B4-BE49-F238E27FC236}">
                <a16:creationId xmlns:a16="http://schemas.microsoft.com/office/drawing/2014/main" id="{5E8E527D-3AE6-BD13-67E6-2B21C78EA085}"/>
              </a:ext>
            </a:extLst>
          </p:cNvPr>
          <p:cNvSpPr>
            <a:spLocks noGrp="1"/>
          </p:cNvSpPr>
          <p:nvPr>
            <p:ph idx="1"/>
          </p:nvPr>
        </p:nvSpPr>
        <p:spPr>
          <a:xfrm>
            <a:off x="838200" y="1270000"/>
            <a:ext cx="10515600" cy="4906963"/>
          </a:xfrm>
        </p:spPr>
        <p:txBody>
          <a:bodyPr>
            <a:normAutofit lnSpcReduction="10000"/>
          </a:bodyPr>
          <a:lstStyle/>
          <a:p>
            <a:endParaRPr lang="it-IT" dirty="0"/>
          </a:p>
          <a:p>
            <a:r>
              <a:rPr lang="it-IT" dirty="0"/>
              <a:t>Condizionalità e Next Generation EU</a:t>
            </a:r>
          </a:p>
          <a:p>
            <a:r>
              <a:rPr lang="it-IT" b="1" dirty="0">
                <a:solidFill>
                  <a:srgbClr val="0070C0"/>
                </a:solidFill>
              </a:rPr>
              <a:t>Articolo 18, paragrafo 4, lettera o), del regolamento (UE) 2021/241 </a:t>
            </a:r>
            <a:r>
              <a:rPr lang="it-IT" dirty="0"/>
              <a:t>del 12 febbraio 2021 che istituisce il Recovery and </a:t>
            </a:r>
            <a:r>
              <a:rPr lang="it-IT" dirty="0" err="1"/>
              <a:t>Resilience</a:t>
            </a:r>
            <a:r>
              <a:rPr lang="it-IT" dirty="0"/>
              <a:t> Facility: </a:t>
            </a:r>
          </a:p>
          <a:p>
            <a:r>
              <a:rPr lang="it-IT" dirty="0"/>
              <a:t>Il piano di recupero e resilienza è debitamente motivato e giustificato. In particolare, esso contiene i seguenti elementi: [ ...]</a:t>
            </a:r>
          </a:p>
          <a:p>
            <a:r>
              <a:rPr lang="it-IT" dirty="0"/>
              <a:t>lett. (o) una spiegazione di come si prevede che le misure del piano di ripresa e resilienza contribuiscano all'uguaglianza di genere e alle pari opportunità per tutti e all'integrazione di tali obiettivi, in linea con i principi 2 e 3 del Pilastro europeo dei diritti sociali, con l'Obiettivo 5 di sviluppo sostenibile delle Nazioni Unite e, se del caso, con la strategia nazionale per la parità di genere.</a:t>
            </a:r>
          </a:p>
          <a:p>
            <a:endParaRPr lang="it-IT" dirty="0"/>
          </a:p>
        </p:txBody>
      </p:sp>
    </p:spTree>
    <p:extLst>
      <p:ext uri="{BB962C8B-B14F-4D97-AF65-F5344CB8AC3E}">
        <p14:creationId xmlns:p14="http://schemas.microsoft.com/office/powerpoint/2010/main" val="993702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F96AED-E86B-9100-2998-9693B5CD642D}"/>
              </a:ext>
            </a:extLst>
          </p:cNvPr>
          <p:cNvSpPr>
            <a:spLocks noGrp="1"/>
          </p:cNvSpPr>
          <p:nvPr>
            <p:ph type="title"/>
          </p:nvPr>
        </p:nvSpPr>
        <p:spPr>
          <a:xfrm>
            <a:off x="838200" y="365125"/>
            <a:ext cx="10515600" cy="904875"/>
          </a:xfrm>
        </p:spPr>
        <p:txBody>
          <a:bodyPr/>
          <a:lstStyle/>
          <a:p>
            <a:r>
              <a:rPr lang="it-IT" b="1" dirty="0">
                <a:solidFill>
                  <a:srgbClr val="00B0F0"/>
                </a:solidFill>
              </a:rPr>
              <a:t>Parità di genere oggi</a:t>
            </a:r>
          </a:p>
        </p:txBody>
      </p:sp>
      <p:sp>
        <p:nvSpPr>
          <p:cNvPr id="3" name="Segnaposto contenuto 2">
            <a:extLst>
              <a:ext uri="{FF2B5EF4-FFF2-40B4-BE49-F238E27FC236}">
                <a16:creationId xmlns:a16="http://schemas.microsoft.com/office/drawing/2014/main" id="{5E8E527D-3AE6-BD13-67E6-2B21C78EA085}"/>
              </a:ext>
            </a:extLst>
          </p:cNvPr>
          <p:cNvSpPr>
            <a:spLocks noGrp="1"/>
          </p:cNvSpPr>
          <p:nvPr>
            <p:ph idx="1"/>
          </p:nvPr>
        </p:nvSpPr>
        <p:spPr>
          <a:xfrm>
            <a:off x="838200" y="1270000"/>
            <a:ext cx="10515600" cy="5222875"/>
          </a:xfrm>
        </p:spPr>
        <p:txBody>
          <a:bodyPr>
            <a:normAutofit fontScale="32500" lnSpcReduction="20000"/>
          </a:bodyPr>
          <a:lstStyle/>
          <a:p>
            <a:endParaRPr lang="it-IT" dirty="0"/>
          </a:p>
          <a:p>
            <a:pPr algn="just"/>
            <a:r>
              <a:rPr lang="it-IT" sz="7400" dirty="0">
                <a:latin typeface="+mj-lt"/>
              </a:rPr>
              <a:t>Condizionalità e Next Generation EU</a:t>
            </a:r>
          </a:p>
          <a:p>
            <a:pPr algn="just"/>
            <a:r>
              <a:rPr lang="it-IT" sz="7400" b="1" dirty="0">
                <a:latin typeface="+mj-lt"/>
              </a:rPr>
              <a:t> </a:t>
            </a:r>
            <a:r>
              <a:rPr lang="it-IT" sz="7400" dirty="0">
                <a:latin typeface="+mj-lt"/>
              </a:rPr>
              <a:t>gli Stati membri dovrebbero delineare:</a:t>
            </a:r>
          </a:p>
          <a:p>
            <a:pPr algn="just"/>
            <a:r>
              <a:rPr lang="it-IT" sz="7400" dirty="0">
                <a:latin typeface="+mj-lt"/>
              </a:rPr>
              <a:t>sfide in termini di uguaglianza di genere, comprese quelle relative alla crisi COVID-19, ad esempio in termini di </a:t>
            </a:r>
            <a:r>
              <a:rPr lang="it-IT" sz="7400" b="1" dirty="0">
                <a:solidFill>
                  <a:srgbClr val="0070C0"/>
                </a:solidFill>
                <a:latin typeface="+mj-lt"/>
              </a:rPr>
              <a:t>parità di trattamento e di opportunità nel mercato del lavoro, di condizioni di vita e di lavoro</a:t>
            </a:r>
            <a:r>
              <a:rPr lang="it-IT" sz="7400" dirty="0">
                <a:latin typeface="+mj-lt"/>
              </a:rPr>
              <a:t>.</a:t>
            </a:r>
          </a:p>
          <a:p>
            <a:pPr algn="just"/>
            <a:r>
              <a:rPr lang="it-IT" sz="7400" dirty="0">
                <a:latin typeface="+mj-lt"/>
              </a:rPr>
              <a:t>ad esempio in termini di parità di trattamento e di opportunità nel mercato del lavoro, di condizioni di impiego, </a:t>
            </a:r>
            <a:r>
              <a:rPr lang="it-IT" sz="7400" b="1" dirty="0">
                <a:solidFill>
                  <a:srgbClr val="0070C0"/>
                </a:solidFill>
                <a:latin typeface="+mj-lt"/>
              </a:rPr>
              <a:t>di avanzamento di carriera e di parità di retribuzione per un lavoro di pari valore</a:t>
            </a:r>
            <a:r>
              <a:rPr lang="it-IT" sz="7400" dirty="0">
                <a:latin typeface="+mj-lt"/>
              </a:rPr>
              <a:t>.</a:t>
            </a:r>
          </a:p>
          <a:p>
            <a:pPr algn="just"/>
            <a:r>
              <a:rPr lang="it-IT" sz="7400" dirty="0">
                <a:latin typeface="+mj-lt"/>
              </a:rPr>
              <a:t>condizioni di impiego, </a:t>
            </a:r>
            <a:r>
              <a:rPr lang="it-IT" sz="7400" b="1" dirty="0">
                <a:solidFill>
                  <a:srgbClr val="0070C0"/>
                </a:solidFill>
                <a:latin typeface="+mj-lt"/>
              </a:rPr>
              <a:t>progressione di carriera e parità di retribuzione per lavori di pari valore</a:t>
            </a:r>
            <a:r>
              <a:rPr lang="it-IT" sz="7400" dirty="0">
                <a:latin typeface="+mj-lt"/>
              </a:rPr>
              <a:t>;</a:t>
            </a:r>
          </a:p>
          <a:p>
            <a:pPr algn="just">
              <a:buFont typeface="Wingdings" pitchFamily="2" charset="2"/>
              <a:buChar char="ü"/>
            </a:pPr>
            <a:r>
              <a:rPr lang="it-IT" sz="7400" dirty="0">
                <a:latin typeface="+mj-lt"/>
              </a:rPr>
              <a:t>come le riforme e gli investimenti descritti nel piano saranno strumentali al superamento delle sfide sopra citate;</a:t>
            </a:r>
          </a:p>
          <a:p>
            <a:pPr algn="just">
              <a:buFont typeface="Wingdings" pitchFamily="2" charset="2"/>
              <a:buChar char="ü"/>
            </a:pPr>
            <a:r>
              <a:rPr lang="it-IT" sz="7400" dirty="0">
                <a:latin typeface="+mj-lt"/>
              </a:rPr>
              <a:t>come il piano garantisca e promuova l'uguaglianza tra donne e uomini e come attenui l'impatto economico della crisi sulle donne, le donne e gli uomini.</a:t>
            </a:r>
          </a:p>
        </p:txBody>
      </p:sp>
    </p:spTree>
    <p:extLst>
      <p:ext uri="{BB962C8B-B14F-4D97-AF65-F5344CB8AC3E}">
        <p14:creationId xmlns:p14="http://schemas.microsoft.com/office/powerpoint/2010/main" val="1149199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F96AED-E86B-9100-2998-9693B5CD642D}"/>
              </a:ext>
            </a:extLst>
          </p:cNvPr>
          <p:cNvSpPr>
            <a:spLocks noGrp="1"/>
          </p:cNvSpPr>
          <p:nvPr>
            <p:ph type="title"/>
          </p:nvPr>
        </p:nvSpPr>
        <p:spPr>
          <a:xfrm>
            <a:off x="838200" y="365125"/>
            <a:ext cx="10515600" cy="904875"/>
          </a:xfrm>
        </p:spPr>
        <p:txBody>
          <a:bodyPr/>
          <a:lstStyle/>
          <a:p>
            <a:r>
              <a:rPr lang="it-IT" b="1" dirty="0">
                <a:solidFill>
                  <a:srgbClr val="00B0F0"/>
                </a:solidFill>
              </a:rPr>
              <a:t>Parità di genere oggi</a:t>
            </a:r>
          </a:p>
        </p:txBody>
      </p:sp>
      <p:sp>
        <p:nvSpPr>
          <p:cNvPr id="3" name="Segnaposto contenuto 2">
            <a:extLst>
              <a:ext uri="{FF2B5EF4-FFF2-40B4-BE49-F238E27FC236}">
                <a16:creationId xmlns:a16="http://schemas.microsoft.com/office/drawing/2014/main" id="{5E8E527D-3AE6-BD13-67E6-2B21C78EA085}"/>
              </a:ext>
            </a:extLst>
          </p:cNvPr>
          <p:cNvSpPr>
            <a:spLocks noGrp="1"/>
          </p:cNvSpPr>
          <p:nvPr>
            <p:ph idx="1"/>
          </p:nvPr>
        </p:nvSpPr>
        <p:spPr>
          <a:xfrm>
            <a:off x="838200" y="1270000"/>
            <a:ext cx="10515600" cy="4906963"/>
          </a:xfrm>
        </p:spPr>
        <p:txBody>
          <a:bodyPr>
            <a:normAutofit fontScale="47500" lnSpcReduction="20000"/>
          </a:bodyPr>
          <a:lstStyle/>
          <a:p>
            <a:endParaRPr lang="it-IT" dirty="0"/>
          </a:p>
          <a:p>
            <a:pPr algn="just"/>
            <a:r>
              <a:rPr lang="it-IT" sz="5100" dirty="0">
                <a:latin typeface="+mj-lt"/>
              </a:rPr>
              <a:t>Condizionalità e Next Generation EU</a:t>
            </a:r>
          </a:p>
          <a:p>
            <a:pPr algn="just"/>
            <a:r>
              <a:rPr lang="it-IT" sz="5100" dirty="0">
                <a:latin typeface="+mj-lt"/>
              </a:rPr>
              <a:t>gli Stati membri dovrebbero delineare:</a:t>
            </a:r>
          </a:p>
          <a:p>
            <a:pPr algn="just"/>
            <a:r>
              <a:rPr lang="it-IT" sz="5100" dirty="0">
                <a:latin typeface="+mj-lt"/>
              </a:rPr>
              <a:t>impatto economico della crisi sulle donne, compresa la violenza domestica e di genere;</a:t>
            </a:r>
          </a:p>
          <a:p>
            <a:pPr algn="just"/>
            <a:r>
              <a:rPr lang="it-IT" sz="5100" dirty="0">
                <a:latin typeface="+mj-lt"/>
              </a:rPr>
              <a:t>come il piano contribuisce al raggiungimento dell'Obiettivo 5 di Sviluppo Sostenibile delle Nazioni Unite e dei relativi obiettivi; e</a:t>
            </a:r>
          </a:p>
          <a:p>
            <a:pPr algn="just"/>
            <a:r>
              <a:rPr lang="it-IT" sz="5100" dirty="0">
                <a:latin typeface="+mj-lt"/>
              </a:rPr>
              <a:t>delle Nazioni Unite per lo sviluppo sostenibile e i suoi obiettivi; e</a:t>
            </a:r>
          </a:p>
          <a:p>
            <a:pPr algn="just"/>
            <a:r>
              <a:rPr lang="it-IT" sz="5100" dirty="0">
                <a:latin typeface="+mj-lt"/>
              </a:rPr>
              <a:t>come le misure previste dal piano miglioreranno la situazione in termini di uguaglianza di genere e delle sue diverse dimensioni, come l'istruzione, la formazione e l'educazione.</a:t>
            </a:r>
          </a:p>
          <a:p>
            <a:pPr algn="just"/>
            <a:r>
              <a:rPr lang="it-IT" sz="5100" dirty="0">
                <a:latin typeface="+mj-lt"/>
              </a:rPr>
              <a:t>diverse dimensioni, come l'istruzione, la formazione, le competenze, il divario occupazionale, le condizioni di lavoro, la protezione sociale, ecc.</a:t>
            </a:r>
          </a:p>
          <a:p>
            <a:pPr algn="just"/>
            <a:r>
              <a:rPr lang="it-IT" sz="5100" dirty="0">
                <a:latin typeface="+mj-lt"/>
              </a:rPr>
              <a:t>condizioni di lavoro, protezione sociale, ecc.</a:t>
            </a:r>
          </a:p>
        </p:txBody>
      </p:sp>
    </p:spTree>
    <p:extLst>
      <p:ext uri="{BB962C8B-B14F-4D97-AF65-F5344CB8AC3E}">
        <p14:creationId xmlns:p14="http://schemas.microsoft.com/office/powerpoint/2010/main" val="3687972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F96AED-E86B-9100-2998-9693B5CD642D}"/>
              </a:ext>
            </a:extLst>
          </p:cNvPr>
          <p:cNvSpPr>
            <a:spLocks noGrp="1"/>
          </p:cNvSpPr>
          <p:nvPr>
            <p:ph type="title"/>
          </p:nvPr>
        </p:nvSpPr>
        <p:spPr>
          <a:xfrm>
            <a:off x="838200" y="365125"/>
            <a:ext cx="10515600" cy="904875"/>
          </a:xfrm>
        </p:spPr>
        <p:txBody>
          <a:bodyPr/>
          <a:lstStyle/>
          <a:p>
            <a:r>
              <a:rPr lang="it-IT" b="1" dirty="0">
                <a:solidFill>
                  <a:srgbClr val="00B0F0"/>
                </a:solidFill>
              </a:rPr>
              <a:t>Parità di genere oggi</a:t>
            </a:r>
          </a:p>
        </p:txBody>
      </p:sp>
      <p:sp>
        <p:nvSpPr>
          <p:cNvPr id="3" name="Segnaposto contenuto 2">
            <a:extLst>
              <a:ext uri="{FF2B5EF4-FFF2-40B4-BE49-F238E27FC236}">
                <a16:creationId xmlns:a16="http://schemas.microsoft.com/office/drawing/2014/main" id="{5E8E527D-3AE6-BD13-67E6-2B21C78EA085}"/>
              </a:ext>
            </a:extLst>
          </p:cNvPr>
          <p:cNvSpPr>
            <a:spLocks noGrp="1"/>
          </p:cNvSpPr>
          <p:nvPr>
            <p:ph idx="1"/>
          </p:nvPr>
        </p:nvSpPr>
        <p:spPr>
          <a:xfrm>
            <a:off x="838200" y="1270000"/>
            <a:ext cx="10515600" cy="4906963"/>
          </a:xfrm>
        </p:spPr>
        <p:txBody>
          <a:bodyPr>
            <a:normAutofit/>
          </a:bodyPr>
          <a:lstStyle/>
          <a:p>
            <a:r>
              <a:rPr lang="it-IT" sz="2600" dirty="0">
                <a:latin typeface="+mj-lt"/>
              </a:rPr>
              <a:t>L'uguaglianza di genere nel Pilastro europeo dei diritti sociali</a:t>
            </a:r>
          </a:p>
          <a:p>
            <a:r>
              <a:rPr lang="it-IT" sz="2600" dirty="0">
                <a:latin typeface="+mj-lt"/>
              </a:rPr>
              <a:t>Proclamato nel 2017 al Vertice di Göteborg, il Pilastro europeo dei diritti sociali definisce 20 principi che guidano l'UE verso un'economia e una società più sociale, equa e inclusiva.</a:t>
            </a:r>
          </a:p>
          <a:p>
            <a:r>
              <a:rPr lang="it-IT" sz="2600" dirty="0">
                <a:latin typeface="+mj-lt"/>
              </a:rPr>
              <a:t>Primo principio: l'UE verso un'economia e una società più sociale, equa e inclusiva. </a:t>
            </a:r>
          </a:p>
          <a:p>
            <a:r>
              <a:rPr lang="it-IT" sz="2600" dirty="0">
                <a:latin typeface="+mj-lt"/>
              </a:rPr>
              <a:t>Il secondo punto dell'elenco dei principi è dedicato all'uguaglianza di genere:</a:t>
            </a:r>
          </a:p>
          <a:p>
            <a:r>
              <a:rPr lang="it-IT" sz="2600" dirty="0">
                <a:latin typeface="+mj-lt"/>
              </a:rPr>
              <a:t>La parità di trattamento e di opportunità tra donne e uomini deve essere garantita e promossa in tutti i settori, partecipazione al mercato del lavoro, alle condizioni di impiego e alla progressione di carriera. Le donne e gli uomini hanno diritto alla parità di retribuzione per un lavoro di pari valore.</a:t>
            </a:r>
          </a:p>
          <a:p>
            <a:endParaRPr lang="it-IT" sz="2600" dirty="0">
              <a:latin typeface="+mj-lt"/>
            </a:endParaRPr>
          </a:p>
          <a:p>
            <a:endParaRPr lang="it-IT" dirty="0"/>
          </a:p>
          <a:p>
            <a:endParaRPr lang="it-IT" dirty="0"/>
          </a:p>
        </p:txBody>
      </p:sp>
    </p:spTree>
    <p:extLst>
      <p:ext uri="{BB962C8B-B14F-4D97-AF65-F5344CB8AC3E}">
        <p14:creationId xmlns:p14="http://schemas.microsoft.com/office/powerpoint/2010/main" val="1413303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408751-77AA-1F1B-7841-6D32D6939F3F}"/>
              </a:ext>
            </a:extLst>
          </p:cNvPr>
          <p:cNvSpPr>
            <a:spLocks noGrp="1"/>
          </p:cNvSpPr>
          <p:nvPr>
            <p:ph type="title"/>
          </p:nvPr>
        </p:nvSpPr>
        <p:spPr/>
        <p:txBody>
          <a:bodyPr/>
          <a:lstStyle/>
          <a:p>
            <a:r>
              <a:rPr lang="it-IT" b="1" dirty="0">
                <a:solidFill>
                  <a:srgbClr val="00B0F0"/>
                </a:solidFill>
              </a:rPr>
              <a:t>Parità di genere oggi</a:t>
            </a:r>
            <a:endParaRPr lang="it-IT" dirty="0"/>
          </a:p>
        </p:txBody>
      </p:sp>
      <p:sp>
        <p:nvSpPr>
          <p:cNvPr id="3" name="Segnaposto contenuto 2">
            <a:extLst>
              <a:ext uri="{FF2B5EF4-FFF2-40B4-BE49-F238E27FC236}">
                <a16:creationId xmlns:a16="http://schemas.microsoft.com/office/drawing/2014/main" id="{613A61D1-CEA3-54D8-7EB7-1F0A70780BBD}"/>
              </a:ext>
            </a:extLst>
          </p:cNvPr>
          <p:cNvSpPr>
            <a:spLocks noGrp="1"/>
          </p:cNvSpPr>
          <p:nvPr>
            <p:ph idx="1"/>
          </p:nvPr>
        </p:nvSpPr>
        <p:spPr>
          <a:xfrm>
            <a:off x="88900" y="1825625"/>
            <a:ext cx="10744200" cy="4351338"/>
          </a:xfrm>
        </p:spPr>
        <p:txBody>
          <a:bodyPr>
            <a:normAutofit/>
          </a:bodyPr>
          <a:lstStyle/>
          <a:p>
            <a:pPr lvl="2" algn="just" fontAlgn="base">
              <a:spcBef>
                <a:spcPts val="1200"/>
              </a:spcBef>
            </a:pPr>
            <a:r>
              <a:rPr lang="it-IT" sz="2400" dirty="0"/>
              <a:t>Attivismo normativo dopo il Pilastro sociale europeo:</a:t>
            </a:r>
          </a:p>
          <a:p>
            <a:pPr lvl="2" algn="just" fontAlgn="base">
              <a:spcBef>
                <a:spcPts val="1200"/>
              </a:spcBef>
              <a:buFont typeface="Wingdings" pitchFamily="2" charset="2"/>
              <a:buChar char="ü"/>
            </a:pPr>
            <a:r>
              <a:rPr lang="it-IT" sz="2400" dirty="0"/>
              <a:t>Direttiva UE 2019/1158 sul bilanciamento tra vita privata e condizioni di lavoro (Contrasto del gender care gap):</a:t>
            </a:r>
          </a:p>
          <a:p>
            <a:pPr lvl="2" algn="just" fontAlgn="base">
              <a:spcBef>
                <a:spcPts val="1200"/>
              </a:spcBef>
            </a:pPr>
            <a:r>
              <a:rPr lang="it-IT" sz="2400" b="0" i="0" u="none" strike="noStrike" dirty="0">
                <a:solidFill>
                  <a:srgbClr val="333333"/>
                </a:solidFill>
                <a:effectLst/>
                <a:highlight>
                  <a:srgbClr val="FFFFFF"/>
                </a:highlight>
                <a:latin typeface="cabin"/>
              </a:rPr>
              <a:t>La direttiva mette invece sotto i riflettori la necessità di un</a:t>
            </a:r>
            <a:r>
              <a:rPr lang="it-IT" sz="2400" b="1" i="0" u="none" strike="noStrike" dirty="0">
                <a:solidFill>
                  <a:srgbClr val="333333"/>
                </a:solidFill>
                <a:effectLst/>
                <a:latin typeface="cabin"/>
              </a:rPr>
              <a:t> aumento del ruolo attivo dei padri nell’assistenza</a:t>
            </a:r>
            <a:r>
              <a:rPr lang="it-IT" sz="2400" b="0" i="0" u="none" strike="noStrike" dirty="0">
                <a:solidFill>
                  <a:srgbClr val="333333"/>
                </a:solidFill>
                <a:effectLst/>
                <a:highlight>
                  <a:srgbClr val="FFFFFF"/>
                </a:highlight>
                <a:latin typeface="cabin"/>
              </a:rPr>
              <a:t> quale strumento capace di incidere positivamente anche sul miglioramento delle possibilità per le madri di mantenere e rafforzare la propria posizione nel mercato del lavoro. In questo modo, la direttiva mira a </a:t>
            </a:r>
            <a:r>
              <a:rPr lang="it-IT" sz="2400" b="1" i="0" u="none" strike="noStrike" dirty="0">
                <a:solidFill>
                  <a:srgbClr val="333333"/>
                </a:solidFill>
                <a:effectLst/>
                <a:latin typeface="cabin"/>
              </a:rPr>
              <a:t>promuovere il cambiamento dei ruoli di genere, </a:t>
            </a:r>
            <a:r>
              <a:rPr lang="it-IT" sz="2400" b="0" i="0" u="none" strike="noStrike" dirty="0">
                <a:solidFill>
                  <a:srgbClr val="333333"/>
                </a:solidFill>
                <a:effectLst/>
                <a:highlight>
                  <a:srgbClr val="FFFFFF"/>
                </a:highlight>
                <a:latin typeface="cabin"/>
              </a:rPr>
              <a:t>attraverso l’adozione di politiche di </a:t>
            </a:r>
            <a:r>
              <a:rPr lang="it-IT" sz="2400" b="0" i="0" u="none" strike="noStrike" dirty="0" err="1">
                <a:solidFill>
                  <a:srgbClr val="333333"/>
                </a:solidFill>
                <a:effectLst/>
                <a:highlight>
                  <a:srgbClr val="FFFFFF"/>
                </a:highlight>
                <a:latin typeface="cabin"/>
              </a:rPr>
              <a:t>degenderizzazione</a:t>
            </a:r>
            <a:r>
              <a:rPr lang="it-IT" sz="2400" b="0" i="0" u="none" strike="noStrike" dirty="0">
                <a:solidFill>
                  <a:srgbClr val="333333"/>
                </a:solidFill>
                <a:effectLst/>
                <a:highlight>
                  <a:srgbClr val="FFFFFF"/>
                </a:highlight>
                <a:latin typeface="cabin"/>
              </a:rPr>
              <a:t> relative all’equilibrio tra lavoro e vita privata.</a:t>
            </a:r>
            <a:endParaRPr lang="it-IT" sz="2400" dirty="0"/>
          </a:p>
          <a:p>
            <a:endParaRPr lang="it-IT" dirty="0"/>
          </a:p>
        </p:txBody>
      </p:sp>
    </p:spTree>
    <p:extLst>
      <p:ext uri="{BB962C8B-B14F-4D97-AF65-F5344CB8AC3E}">
        <p14:creationId xmlns:p14="http://schemas.microsoft.com/office/powerpoint/2010/main" val="1326902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7E7B2F-2679-1317-B784-962021AA6C85}"/>
              </a:ext>
            </a:extLst>
          </p:cNvPr>
          <p:cNvSpPr>
            <a:spLocks noGrp="1"/>
          </p:cNvSpPr>
          <p:nvPr>
            <p:ph type="title"/>
          </p:nvPr>
        </p:nvSpPr>
        <p:spPr>
          <a:xfrm>
            <a:off x="838200" y="365125"/>
            <a:ext cx="10515600" cy="955675"/>
          </a:xfrm>
        </p:spPr>
        <p:txBody>
          <a:bodyPr/>
          <a:lstStyle/>
          <a:p>
            <a:r>
              <a:rPr lang="it-IT" b="1" dirty="0">
                <a:solidFill>
                  <a:srgbClr val="00B0F0"/>
                </a:solidFill>
              </a:rPr>
              <a:t>Parità di genere oggi</a:t>
            </a:r>
            <a:endParaRPr lang="it-IT" dirty="0"/>
          </a:p>
        </p:txBody>
      </p:sp>
      <p:sp>
        <p:nvSpPr>
          <p:cNvPr id="3" name="Segnaposto contenuto 2">
            <a:extLst>
              <a:ext uri="{FF2B5EF4-FFF2-40B4-BE49-F238E27FC236}">
                <a16:creationId xmlns:a16="http://schemas.microsoft.com/office/drawing/2014/main" id="{5AA02A13-7154-8CF9-0F88-00E91CB565AB}"/>
              </a:ext>
            </a:extLst>
          </p:cNvPr>
          <p:cNvSpPr>
            <a:spLocks noGrp="1"/>
          </p:cNvSpPr>
          <p:nvPr>
            <p:ph idx="1"/>
          </p:nvPr>
        </p:nvSpPr>
        <p:spPr>
          <a:xfrm>
            <a:off x="838200" y="1562100"/>
            <a:ext cx="10515600" cy="4930775"/>
          </a:xfrm>
        </p:spPr>
        <p:txBody>
          <a:bodyPr>
            <a:normAutofit fontScale="77500" lnSpcReduction="20000"/>
          </a:bodyPr>
          <a:lstStyle/>
          <a:p>
            <a:r>
              <a:rPr lang="it-IT" sz="2800" dirty="0"/>
              <a:t>Attivismo normativo dopo il Pilastro sociale europeo:</a:t>
            </a:r>
            <a:endParaRPr lang="it-IT" dirty="0"/>
          </a:p>
          <a:p>
            <a:r>
              <a:rPr lang="it-IT" dirty="0"/>
              <a:t>Direttiva UE 2023/970 sulla trasparenza retributiva (Contrasto gender </a:t>
            </a:r>
            <a:r>
              <a:rPr lang="it-IT" dirty="0" err="1"/>
              <a:t>pay</a:t>
            </a:r>
            <a:r>
              <a:rPr lang="it-IT" dirty="0"/>
              <a:t> gap);</a:t>
            </a:r>
          </a:p>
          <a:p>
            <a:pPr>
              <a:buFont typeface="Wingdings" pitchFamily="2" charset="2"/>
              <a:buChar char="ü"/>
            </a:pPr>
            <a:r>
              <a:rPr lang="it-IT" dirty="0"/>
              <a:t>Il cuore dell’intervento è sicuramente rappresentato dalle misure a garanzia della trasparenza delle retribuzioni. </a:t>
            </a:r>
          </a:p>
          <a:p>
            <a:pPr>
              <a:buFont typeface="Wingdings" pitchFamily="2" charset="2"/>
              <a:buChar char="ü"/>
            </a:pPr>
            <a:r>
              <a:rPr lang="it-IT" dirty="0"/>
              <a:t>La trasparenza deve essere garantita già nella fase assuntiva, per assicurare ai candidati e alle candidate la possibilità di contrattare attivamente e con piena consapevolezza le condizioni di lavoro, peraltro in linea e a integrazione con quanto già disposto dall’art. 14 Direttiva (CE) 54/2006. Le informazioni riguardano, in particolare, la retribuzione e l’inquadramento iniziale, i relativi criteri di assegnazione e le fonti di regolazione (art. 5). </a:t>
            </a:r>
            <a:br>
              <a:rPr lang="it-IT" dirty="0"/>
            </a:br>
            <a:r>
              <a:rPr lang="it-IT" dirty="0"/>
              <a:t>Nella fase di svolgimento del rapporto, i datori di lavoro devono rendere accessibili ai lavoratori i criteri utilizzati per la determinazione della retribuzione, i livelli retributivi e i criteri di progressione che devono essere, </a:t>
            </a:r>
            <a:r>
              <a:rPr lang="it-IT" dirty="0" err="1"/>
              <a:t>ça</a:t>
            </a:r>
            <a:r>
              <a:rPr lang="it-IT" dirty="0"/>
              <a:t> va sans dire, oggettivi e neutri sotto il profilo del genere (art. 6) e devono fornire le informazioni richieste dai lavoratori, anche tramite i loro rappresentanti o un organismo di parità, relative non solo al livello retributivo loro spettante, ma anche sui livelli retributivi medi, ripartiti per sesso, delle categorie di lavoratori che svolgono lo stesso lavoro o un lavoro di pari valore (art. 7).</a:t>
            </a:r>
          </a:p>
        </p:txBody>
      </p:sp>
    </p:spTree>
    <p:extLst>
      <p:ext uri="{BB962C8B-B14F-4D97-AF65-F5344CB8AC3E}">
        <p14:creationId xmlns:p14="http://schemas.microsoft.com/office/powerpoint/2010/main" val="2704434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2FACE5-12B4-646C-767C-C2E809B3E090}"/>
              </a:ext>
            </a:extLst>
          </p:cNvPr>
          <p:cNvSpPr>
            <a:spLocks noGrp="1"/>
          </p:cNvSpPr>
          <p:nvPr>
            <p:ph type="title"/>
          </p:nvPr>
        </p:nvSpPr>
        <p:spPr>
          <a:xfrm>
            <a:off x="838200" y="365125"/>
            <a:ext cx="10515600" cy="955675"/>
          </a:xfrm>
        </p:spPr>
        <p:txBody>
          <a:bodyPr/>
          <a:lstStyle/>
          <a:p>
            <a:r>
              <a:rPr lang="it-IT" b="1" dirty="0">
                <a:solidFill>
                  <a:srgbClr val="00B0F0"/>
                </a:solidFill>
              </a:rPr>
              <a:t>Parità di genere oggi</a:t>
            </a:r>
            <a:endParaRPr lang="it-IT" dirty="0"/>
          </a:p>
        </p:txBody>
      </p:sp>
      <p:sp>
        <p:nvSpPr>
          <p:cNvPr id="3" name="Segnaposto contenuto 2">
            <a:extLst>
              <a:ext uri="{FF2B5EF4-FFF2-40B4-BE49-F238E27FC236}">
                <a16:creationId xmlns:a16="http://schemas.microsoft.com/office/drawing/2014/main" id="{C460FFA1-BC20-D5A4-4CB4-540BF34A8AA2}"/>
              </a:ext>
            </a:extLst>
          </p:cNvPr>
          <p:cNvSpPr>
            <a:spLocks noGrp="1"/>
          </p:cNvSpPr>
          <p:nvPr>
            <p:ph idx="1"/>
          </p:nvPr>
        </p:nvSpPr>
        <p:spPr>
          <a:xfrm>
            <a:off x="838200" y="1549400"/>
            <a:ext cx="10515600" cy="4627563"/>
          </a:xfrm>
        </p:spPr>
        <p:txBody>
          <a:bodyPr/>
          <a:lstStyle/>
          <a:p>
            <a:pPr algn="just"/>
            <a:r>
              <a:rPr lang="it-IT" sz="2600" dirty="0">
                <a:latin typeface="+mj-lt"/>
              </a:rPr>
              <a:t>Si v. anche il seguente contributo: </a:t>
            </a:r>
            <a:r>
              <a:rPr lang="it-IT" sz="2600" dirty="0">
                <a:latin typeface="+mj-lt"/>
                <a:hlinkClick r:id="rId2"/>
              </a:rPr>
              <a:t>https://www.europarl.europa.eu/RegData/etudes/BRIE/2021/698757/EPRS_BRI(2021)698757_EN.pdf</a:t>
            </a:r>
            <a:endParaRPr lang="it-IT" sz="2600" dirty="0">
              <a:latin typeface="+mj-lt"/>
            </a:endParaRPr>
          </a:p>
          <a:p>
            <a:pPr algn="just"/>
            <a:r>
              <a:rPr lang="it-IT" sz="2600" dirty="0">
                <a:latin typeface="+mj-lt"/>
                <a:hlinkClick r:id="rId3"/>
              </a:rPr>
              <a:t>https://www.lavorodirittieuropa.it/dottrina/diritto-comunitario-e-diritto-del-lavoro/1454-direttiva-ue-2023-970-una-nuova-strategia-per-la-parita-retributiva</a:t>
            </a:r>
            <a:endParaRPr lang="it-IT" sz="2600" dirty="0">
              <a:latin typeface="+mj-lt"/>
            </a:endParaRPr>
          </a:p>
          <a:p>
            <a:pPr algn="just"/>
            <a:r>
              <a:rPr lang="it-IT" sz="2600" dirty="0">
                <a:latin typeface="+mj-lt"/>
                <a:hlinkClick r:id="rId4"/>
              </a:rPr>
              <a:t>https://www.secondowelfare.it/worklife-community/la-direttiva-europea-sulla-conciliazione-vita-lavoro-innovazioni-e-compromessi/#:~:text=La%20direttiva%202019%2F1158%20introduce,per%20la%20parità%20di%20genere</a:t>
            </a:r>
            <a:r>
              <a:rPr lang="it-IT" sz="2600" dirty="0">
                <a:latin typeface="+mj-lt"/>
              </a:rPr>
              <a:t>.</a:t>
            </a:r>
          </a:p>
          <a:p>
            <a:pPr algn="just"/>
            <a:endParaRPr lang="it-IT" sz="2600" dirty="0">
              <a:latin typeface="+mj-lt"/>
            </a:endParaRPr>
          </a:p>
        </p:txBody>
      </p:sp>
    </p:spTree>
    <p:extLst>
      <p:ext uri="{BB962C8B-B14F-4D97-AF65-F5344CB8AC3E}">
        <p14:creationId xmlns:p14="http://schemas.microsoft.com/office/powerpoint/2010/main" val="2800326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0C2EED-4F31-333D-3BA0-0279DAA8836D}"/>
              </a:ext>
            </a:extLst>
          </p:cNvPr>
          <p:cNvSpPr>
            <a:spLocks noGrp="1"/>
          </p:cNvSpPr>
          <p:nvPr>
            <p:ph type="title"/>
          </p:nvPr>
        </p:nvSpPr>
        <p:spPr>
          <a:xfrm>
            <a:off x="838200" y="365126"/>
            <a:ext cx="10515600" cy="1080616"/>
          </a:xfrm>
        </p:spPr>
        <p:txBody>
          <a:bodyPr>
            <a:normAutofit/>
          </a:bodyPr>
          <a:lstStyle/>
          <a:p>
            <a:pPr algn="just"/>
            <a:r>
              <a:rPr lang="it-IT" sz="3600" b="1" dirty="0">
                <a:solidFill>
                  <a:srgbClr val="00B0F0"/>
                </a:solidFill>
              </a:rPr>
              <a:t>Parità di trattamento e regimi professionali di sicurezza sociale</a:t>
            </a:r>
          </a:p>
        </p:txBody>
      </p:sp>
      <p:sp>
        <p:nvSpPr>
          <p:cNvPr id="3" name="Segnaposto contenuto 2">
            <a:extLst>
              <a:ext uri="{FF2B5EF4-FFF2-40B4-BE49-F238E27FC236}">
                <a16:creationId xmlns:a16="http://schemas.microsoft.com/office/drawing/2014/main" id="{C7E31126-DE55-30E8-1877-83C08EA91769}"/>
              </a:ext>
            </a:extLst>
          </p:cNvPr>
          <p:cNvSpPr>
            <a:spLocks noGrp="1"/>
          </p:cNvSpPr>
          <p:nvPr>
            <p:ph idx="1"/>
          </p:nvPr>
        </p:nvSpPr>
        <p:spPr>
          <a:xfrm>
            <a:off x="838200" y="1594022"/>
            <a:ext cx="10515600" cy="4582941"/>
          </a:xfrm>
        </p:spPr>
        <p:txBody>
          <a:bodyPr/>
          <a:lstStyle/>
          <a:p>
            <a:r>
              <a:rPr lang="it-IT" b="1" dirty="0">
                <a:solidFill>
                  <a:srgbClr val="00B0F0"/>
                </a:solidFill>
              </a:rPr>
              <a:t>Art. 5-13 della Dir. 2006/54/CE:</a:t>
            </a:r>
          </a:p>
          <a:p>
            <a:r>
              <a:rPr lang="it-IT" sz="3200" dirty="0"/>
              <a:t>Vieta qualsiasi discriminazione, diretta o indiretta, fondata sul sesso, per quanto riguarda:</a:t>
            </a:r>
          </a:p>
          <a:p>
            <a:pPr lvl="1"/>
            <a:r>
              <a:rPr lang="it-IT" sz="2800" dirty="0"/>
              <a:t>il campo di applicazione soggettivo ed oggettivo dei regimi professionali,</a:t>
            </a:r>
          </a:p>
          <a:p>
            <a:pPr lvl="1"/>
            <a:r>
              <a:rPr lang="it-IT" sz="2800" dirty="0"/>
              <a:t>le condizioni di accesso ad essi,</a:t>
            </a:r>
          </a:p>
          <a:p>
            <a:pPr lvl="1"/>
            <a:r>
              <a:rPr lang="it-IT" sz="2800" dirty="0"/>
              <a:t>l’obbligo di versare i contributi ed il calcolo degli stessi, l’ammontare delle prestazioni, </a:t>
            </a:r>
          </a:p>
          <a:p>
            <a:pPr lvl="1"/>
            <a:r>
              <a:rPr lang="it-IT" sz="2800" dirty="0"/>
              <a:t>le condizioni relative alla durata ed al mantenimento del diritto alle prestazioni</a:t>
            </a:r>
          </a:p>
        </p:txBody>
      </p:sp>
    </p:spTree>
    <p:extLst>
      <p:ext uri="{BB962C8B-B14F-4D97-AF65-F5344CB8AC3E}">
        <p14:creationId xmlns:p14="http://schemas.microsoft.com/office/powerpoint/2010/main" val="1760046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BF39C7-079D-C4CE-7DCD-B89E6F6EC6EF}"/>
              </a:ext>
            </a:extLst>
          </p:cNvPr>
          <p:cNvSpPr>
            <a:spLocks noGrp="1"/>
          </p:cNvSpPr>
          <p:nvPr>
            <p:ph type="title"/>
          </p:nvPr>
        </p:nvSpPr>
        <p:spPr>
          <a:xfrm>
            <a:off x="838200" y="365125"/>
            <a:ext cx="10515600" cy="1105329"/>
          </a:xfrm>
        </p:spPr>
        <p:txBody>
          <a:bodyPr>
            <a:normAutofit fontScale="90000"/>
          </a:bodyPr>
          <a:lstStyle/>
          <a:p>
            <a:r>
              <a:rPr lang="it-IT" sz="4400" b="1" dirty="0">
                <a:solidFill>
                  <a:srgbClr val="00B0F0"/>
                </a:solidFill>
              </a:rPr>
              <a:t>Parità di trattamento e regimi professionali di sicurezza sociale</a:t>
            </a:r>
            <a:endParaRPr lang="it-IT" dirty="0"/>
          </a:p>
        </p:txBody>
      </p:sp>
      <p:sp>
        <p:nvSpPr>
          <p:cNvPr id="3" name="Segnaposto contenuto 2">
            <a:extLst>
              <a:ext uri="{FF2B5EF4-FFF2-40B4-BE49-F238E27FC236}">
                <a16:creationId xmlns:a16="http://schemas.microsoft.com/office/drawing/2014/main" id="{1B1953F2-47AC-8BF5-CC04-2558150748D7}"/>
              </a:ext>
            </a:extLst>
          </p:cNvPr>
          <p:cNvSpPr>
            <a:spLocks noGrp="1"/>
          </p:cNvSpPr>
          <p:nvPr>
            <p:ph idx="1"/>
          </p:nvPr>
        </p:nvSpPr>
        <p:spPr/>
        <p:txBody>
          <a:bodyPr>
            <a:normAutofit lnSpcReduction="10000"/>
          </a:bodyPr>
          <a:lstStyle/>
          <a:p>
            <a:r>
              <a:rPr lang="it-IT" dirty="0"/>
              <a:t>La direttiva definisce i regimi professionali di sicurezza sociale come (art. 2, par. 1, </a:t>
            </a:r>
            <a:r>
              <a:rPr lang="it-IT" dirty="0" err="1"/>
              <a:t>let</a:t>
            </a:r>
            <a:r>
              <a:rPr lang="it-IT" dirty="0"/>
              <a:t>. </a:t>
            </a:r>
            <a:r>
              <a:rPr lang="it-IT" dirty="0" err="1"/>
              <a:t>f</a:t>
            </a:r>
            <a:r>
              <a:rPr lang="it-IT" dirty="0"/>
              <a:t>, Dir. 2006/54/CE) (</a:t>
            </a:r>
            <a:r>
              <a:rPr lang="it-IT" b="1" dirty="0">
                <a:solidFill>
                  <a:srgbClr val="00B0F0"/>
                </a:solidFill>
              </a:rPr>
              <a:t>ambito di applicazione oggettivo</a:t>
            </a:r>
            <a:r>
              <a:rPr lang="it-IT" dirty="0"/>
              <a:t>):</a:t>
            </a:r>
          </a:p>
          <a:p>
            <a:pPr lvl="1" algn="just"/>
            <a:r>
              <a:rPr lang="it-IT" dirty="0">
                <a:effectLst/>
                <a:latin typeface="EUAlbertina"/>
              </a:rPr>
              <a:t>regimi non regolati dalla direttiva 79/7/CEE del Consiglio, del 19 dicembre 1978, relativa alla graduale attuazione del principio di parità di trattamento tra gli uomini e le donne in materia di sicurezza sociale </a:t>
            </a:r>
          </a:p>
          <a:p>
            <a:pPr lvl="1" algn="just"/>
            <a:r>
              <a:rPr lang="it-IT" dirty="0">
                <a:effectLst/>
                <a:latin typeface="EUAlbertina"/>
              </a:rPr>
              <a:t>aventi lo scopo di fornire ai lavoratori, subordinati o autonomi, raggruppati nell'ambito di un'impresa o di un gruppo di imprese, di un ramo economico o di un settore professionale o interprofessionale, prestazioni destinate a integrare le prestazioni fornite dai regimi legali di sicurezza sociale o di sostituirsi ad esse,</a:t>
            </a:r>
          </a:p>
          <a:p>
            <a:pPr lvl="1" algn="just"/>
            <a:r>
              <a:rPr lang="it-IT" dirty="0">
                <a:effectLst/>
                <a:latin typeface="EUAlbertina"/>
              </a:rPr>
              <a:t>indipendentemente dal fatto che l'affiliazione a questi regimi sia obbligatoria o facoltativa. </a:t>
            </a:r>
            <a:endParaRPr lang="it-IT" sz="3600" dirty="0">
              <a:effectLst/>
            </a:endParaRPr>
          </a:p>
          <a:p>
            <a:endParaRPr lang="it-IT" dirty="0"/>
          </a:p>
        </p:txBody>
      </p:sp>
    </p:spTree>
    <p:extLst>
      <p:ext uri="{BB962C8B-B14F-4D97-AF65-F5344CB8AC3E}">
        <p14:creationId xmlns:p14="http://schemas.microsoft.com/office/powerpoint/2010/main" val="354950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59AA89-EDBE-A17D-3CC1-6D0545076491}"/>
              </a:ext>
            </a:extLst>
          </p:cNvPr>
          <p:cNvSpPr>
            <a:spLocks noGrp="1"/>
          </p:cNvSpPr>
          <p:nvPr>
            <p:ph type="title"/>
          </p:nvPr>
        </p:nvSpPr>
        <p:spPr/>
        <p:txBody>
          <a:bodyPr/>
          <a:lstStyle/>
          <a:p>
            <a:r>
              <a:rPr lang="it-IT" sz="4400" b="1" dirty="0">
                <a:solidFill>
                  <a:srgbClr val="00B0F0"/>
                </a:solidFill>
              </a:rPr>
              <a:t>Parità di trattamento e regimi professionali di sicurezza sociale</a:t>
            </a:r>
            <a:endParaRPr lang="it-IT" dirty="0"/>
          </a:p>
        </p:txBody>
      </p:sp>
      <p:sp>
        <p:nvSpPr>
          <p:cNvPr id="3" name="Segnaposto contenuto 2">
            <a:extLst>
              <a:ext uri="{FF2B5EF4-FFF2-40B4-BE49-F238E27FC236}">
                <a16:creationId xmlns:a16="http://schemas.microsoft.com/office/drawing/2014/main" id="{870BE849-5AFA-0E67-B88C-6AC908915EC5}"/>
              </a:ext>
            </a:extLst>
          </p:cNvPr>
          <p:cNvSpPr>
            <a:spLocks noGrp="1"/>
          </p:cNvSpPr>
          <p:nvPr>
            <p:ph idx="1"/>
          </p:nvPr>
        </p:nvSpPr>
        <p:spPr/>
        <p:txBody>
          <a:bodyPr/>
          <a:lstStyle/>
          <a:p>
            <a:r>
              <a:rPr lang="it-IT" dirty="0">
                <a:solidFill>
                  <a:srgbClr val="00B0F0"/>
                </a:solidFill>
              </a:rPr>
              <a:t>Ambito di applicazione soggettivo</a:t>
            </a:r>
            <a:r>
              <a:rPr lang="it-IT" dirty="0"/>
              <a:t>:</a:t>
            </a:r>
          </a:p>
          <a:p>
            <a:pPr lvl="1" algn="just"/>
            <a:r>
              <a:rPr lang="it-IT" dirty="0">
                <a:solidFill>
                  <a:srgbClr val="00B0F0"/>
                </a:solidFill>
                <a:effectLst/>
                <a:latin typeface="EUAlbertina"/>
              </a:rPr>
              <a:t>Art. 6, </a:t>
            </a:r>
            <a:r>
              <a:rPr lang="it-IT" dirty="0">
                <a:solidFill>
                  <a:srgbClr val="00B0F0"/>
                </a:solidFill>
              </a:rPr>
              <a:t>Dir. 2006/54/CE:</a:t>
            </a:r>
            <a:r>
              <a:rPr lang="it-IT" dirty="0">
                <a:effectLst/>
                <a:latin typeface="EUAlbertina"/>
              </a:rPr>
              <a:t> popolazione attiva, compresi i lavoratori autonomi, i lavoratori la cui attivit</a:t>
            </a:r>
            <a:r>
              <a:rPr lang="it-IT" dirty="0">
                <a:latin typeface="EUAlbertina"/>
              </a:rPr>
              <a:t>à</a:t>
            </a:r>
            <a:r>
              <a:rPr lang="it-IT" dirty="0">
                <a:effectLst/>
                <a:latin typeface="EUAlbertina"/>
              </a:rPr>
              <a:t> è interrotta per malattia, maternit</a:t>
            </a:r>
            <a:r>
              <a:rPr lang="it-IT" dirty="0">
                <a:latin typeface="EUAlbertina"/>
              </a:rPr>
              <a:t>à</a:t>
            </a:r>
            <a:r>
              <a:rPr lang="it-IT" dirty="0">
                <a:effectLst/>
                <a:latin typeface="EUAlbertina"/>
              </a:rPr>
              <a:t>, infortunio o disoccupazione involontaria e le persone in cerca di lavoro, ai lavoratori pensionati e ai lavoratori invalidi, nonché agli aventi causa di questi lavoratori in base alle normative e/o prassi nazionali. </a:t>
            </a:r>
            <a:endParaRPr lang="it-IT" sz="3600" dirty="0"/>
          </a:p>
          <a:p>
            <a:pPr lvl="1" algn="just"/>
            <a:r>
              <a:rPr lang="it-IT" dirty="0">
                <a:solidFill>
                  <a:srgbClr val="00B0F0"/>
                </a:solidFill>
                <a:effectLst/>
                <a:latin typeface="EUAlbertina"/>
              </a:rPr>
              <a:t>Art. 7, par. </a:t>
            </a:r>
            <a:r>
              <a:rPr lang="it-IT" dirty="0">
                <a:solidFill>
                  <a:srgbClr val="00B0F0"/>
                </a:solidFill>
                <a:latin typeface="EUAlbertina"/>
              </a:rPr>
              <a:t>2, </a:t>
            </a:r>
            <a:r>
              <a:rPr lang="it-IT" dirty="0">
                <a:solidFill>
                  <a:srgbClr val="00B0F0"/>
                </a:solidFill>
              </a:rPr>
              <a:t>Dir. 2006/54/CE</a:t>
            </a:r>
            <a:r>
              <a:rPr lang="it-IT" dirty="0">
                <a:solidFill>
                  <a:srgbClr val="00B0F0"/>
                </a:solidFill>
                <a:latin typeface="EUAlbertina"/>
              </a:rPr>
              <a:t>: </a:t>
            </a:r>
            <a:r>
              <a:rPr lang="it-IT" dirty="0">
                <a:effectLst/>
                <a:latin typeface="EUAlbertina"/>
              </a:rPr>
              <a:t>regimi pensionistici di una categoria particolare di lavoratori come quella dei dipendenti pubblici, se le relative prestazioni sono versate al beneficiario a motivo del suo rapporto di lavoro con il datore di lavoro pubblico. Tale disposizione si applica anche nell'ipotesi in cui il regime in questione faccia parte di un regime legale generale. </a:t>
            </a:r>
            <a:endParaRPr lang="it-IT" sz="3600" dirty="0"/>
          </a:p>
          <a:p>
            <a:endParaRPr lang="it-IT" dirty="0"/>
          </a:p>
        </p:txBody>
      </p:sp>
    </p:spTree>
    <p:extLst>
      <p:ext uri="{BB962C8B-B14F-4D97-AF65-F5344CB8AC3E}">
        <p14:creationId xmlns:p14="http://schemas.microsoft.com/office/powerpoint/2010/main" val="3415714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B4A686-0D72-0D33-B161-499466F16C39}"/>
              </a:ext>
            </a:extLst>
          </p:cNvPr>
          <p:cNvSpPr>
            <a:spLocks noGrp="1"/>
          </p:cNvSpPr>
          <p:nvPr>
            <p:ph type="title"/>
          </p:nvPr>
        </p:nvSpPr>
        <p:spPr/>
        <p:txBody>
          <a:bodyPr/>
          <a:lstStyle/>
          <a:p>
            <a:r>
              <a:rPr lang="it-IT" b="1" dirty="0">
                <a:solidFill>
                  <a:srgbClr val="00B0F0"/>
                </a:solidFill>
              </a:rPr>
              <a:t>Azioni positive</a:t>
            </a:r>
          </a:p>
        </p:txBody>
      </p:sp>
      <p:sp>
        <p:nvSpPr>
          <p:cNvPr id="3" name="Segnaposto contenuto 2">
            <a:extLst>
              <a:ext uri="{FF2B5EF4-FFF2-40B4-BE49-F238E27FC236}">
                <a16:creationId xmlns:a16="http://schemas.microsoft.com/office/drawing/2014/main" id="{05F7D307-61C0-CD3D-413F-B0297C94EEDA}"/>
              </a:ext>
            </a:extLst>
          </p:cNvPr>
          <p:cNvSpPr>
            <a:spLocks noGrp="1"/>
          </p:cNvSpPr>
          <p:nvPr>
            <p:ph idx="1"/>
          </p:nvPr>
        </p:nvSpPr>
        <p:spPr>
          <a:xfrm>
            <a:off x="838200" y="1690688"/>
            <a:ext cx="10515600" cy="4486275"/>
          </a:xfrm>
        </p:spPr>
        <p:txBody>
          <a:bodyPr>
            <a:normAutofit lnSpcReduction="10000"/>
          </a:bodyPr>
          <a:lstStyle/>
          <a:p>
            <a:pPr algn="just"/>
            <a:r>
              <a:rPr lang="it-IT" sz="2400" b="1" dirty="0">
                <a:solidFill>
                  <a:srgbClr val="00B0F0"/>
                </a:solidFill>
                <a:effectLst/>
              </a:rPr>
              <a:t>Art. 3, </a:t>
            </a:r>
            <a:r>
              <a:rPr lang="it-IT" sz="2400" b="1" dirty="0">
                <a:solidFill>
                  <a:srgbClr val="00B0F0"/>
                </a:solidFill>
              </a:rPr>
              <a:t>Dir. 2006/54/CE</a:t>
            </a:r>
            <a:r>
              <a:rPr lang="it-IT" sz="2400" dirty="0">
                <a:solidFill>
                  <a:srgbClr val="00B0F0"/>
                </a:solidFill>
              </a:rPr>
              <a:t>:</a:t>
            </a:r>
            <a:endParaRPr lang="it-IT" sz="2400" dirty="0">
              <a:effectLst/>
            </a:endParaRPr>
          </a:p>
          <a:p>
            <a:pPr algn="just"/>
            <a:r>
              <a:rPr lang="it-IT" sz="2400" dirty="0">
                <a:effectLst/>
              </a:rPr>
              <a:t>Gli Stati membri possono mantenere o adottare misure ai sensi dell'articolo 141, paragrafo 4, del trattato volte ad assicurare nella pratica la piena </a:t>
            </a:r>
            <a:r>
              <a:rPr lang="it-IT" sz="2400" dirty="0" err="1">
                <a:effectLst/>
              </a:rPr>
              <a:t>parita</a:t>
            </a:r>
            <a:r>
              <a:rPr lang="it-IT" sz="2400" dirty="0">
                <a:effectLst/>
              </a:rPr>
              <a:t>̀ tra gli uomini e le donne nella vita lavorativa. </a:t>
            </a:r>
          </a:p>
          <a:p>
            <a:pPr algn="just"/>
            <a:r>
              <a:rPr lang="it-IT" sz="2400" b="1" dirty="0">
                <a:solidFill>
                  <a:srgbClr val="00B0F0"/>
                </a:solidFill>
              </a:rPr>
              <a:t>Giurisprudenza altalenante</a:t>
            </a:r>
            <a:r>
              <a:rPr lang="it-IT" sz="2400" dirty="0"/>
              <a:t>: </a:t>
            </a:r>
          </a:p>
          <a:p>
            <a:pPr algn="just"/>
            <a:r>
              <a:rPr lang="it-IT" sz="2400" dirty="0"/>
              <a:t>CGUE, C-450/93, </a:t>
            </a:r>
            <a:r>
              <a:rPr lang="it-IT" sz="2400" i="1" dirty="0" err="1"/>
              <a:t>Kalanke</a:t>
            </a:r>
            <a:r>
              <a:rPr lang="it-IT" sz="2400" dirty="0"/>
              <a:t>: tale sentenza escludeva la legittimità di una normativa nazionale che prevedeva meccanismi automatici di promozione dell’occupazione femminile.</a:t>
            </a:r>
          </a:p>
          <a:p>
            <a:pPr algn="just"/>
            <a:r>
              <a:rPr lang="it-IT" sz="2400" dirty="0"/>
              <a:t>CGUE, 409/95, </a:t>
            </a:r>
            <a:r>
              <a:rPr lang="it-IT" sz="2400" i="1" dirty="0"/>
              <a:t>Marshall</a:t>
            </a:r>
            <a:r>
              <a:rPr lang="it-IT" sz="2400" dirty="0"/>
              <a:t>: ha stabilito la legittimità della normativa nazionale che accorda la preferenza nelle assunzioni alle candidate, a parità di idoneità e competenza rispetto ai candidati maschi, poiché non esclude la possibilità che i candidati vengono valutati sulla base di criteri diversi dal genere.</a:t>
            </a:r>
            <a:endParaRPr lang="it-IT" sz="3600" dirty="0"/>
          </a:p>
          <a:p>
            <a:endParaRPr lang="it-IT" dirty="0"/>
          </a:p>
        </p:txBody>
      </p:sp>
    </p:spTree>
    <p:extLst>
      <p:ext uri="{BB962C8B-B14F-4D97-AF65-F5344CB8AC3E}">
        <p14:creationId xmlns:p14="http://schemas.microsoft.com/office/powerpoint/2010/main" val="1161151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2FE86-2C33-72D4-90F7-184838733D56}"/>
              </a:ext>
            </a:extLst>
          </p:cNvPr>
          <p:cNvSpPr>
            <a:spLocks noGrp="1"/>
          </p:cNvSpPr>
          <p:nvPr>
            <p:ph type="title"/>
          </p:nvPr>
        </p:nvSpPr>
        <p:spPr/>
        <p:txBody>
          <a:bodyPr/>
          <a:lstStyle/>
          <a:p>
            <a:r>
              <a:rPr lang="it-IT" b="1" dirty="0">
                <a:solidFill>
                  <a:srgbClr val="00B0F0"/>
                </a:solidFill>
              </a:rPr>
              <a:t>Congedi parentali</a:t>
            </a:r>
          </a:p>
        </p:txBody>
      </p:sp>
      <p:sp>
        <p:nvSpPr>
          <p:cNvPr id="3" name="Segnaposto contenuto 2">
            <a:extLst>
              <a:ext uri="{FF2B5EF4-FFF2-40B4-BE49-F238E27FC236}">
                <a16:creationId xmlns:a16="http://schemas.microsoft.com/office/drawing/2014/main" id="{CE0B76A4-F8E2-C1E5-C000-F02EC1CFBFFE}"/>
              </a:ext>
            </a:extLst>
          </p:cNvPr>
          <p:cNvSpPr>
            <a:spLocks noGrp="1"/>
          </p:cNvSpPr>
          <p:nvPr>
            <p:ph idx="1"/>
          </p:nvPr>
        </p:nvSpPr>
        <p:spPr/>
        <p:txBody>
          <a:bodyPr/>
          <a:lstStyle/>
          <a:p>
            <a:r>
              <a:rPr lang="it-IT" dirty="0"/>
              <a:t>Esigenza di equilibrio dei ruoli e redistribuzione delle responsabilità all’interno della famiglia</a:t>
            </a:r>
          </a:p>
          <a:p>
            <a:r>
              <a:rPr lang="it-IT" b="1" dirty="0">
                <a:solidFill>
                  <a:srgbClr val="00B0F0"/>
                </a:solidFill>
              </a:rPr>
              <a:t>Dir. 2010/18/UE</a:t>
            </a:r>
            <a:r>
              <a:rPr lang="it-IT" dirty="0"/>
              <a:t>:</a:t>
            </a:r>
          </a:p>
          <a:p>
            <a:r>
              <a:rPr lang="it-IT" dirty="0"/>
              <a:t>Si applica a tutti i lavoratori aventi un contratto di lavoro o un rapporto di lavoro, anche se a tempo parziale o a tempo determinato.</a:t>
            </a:r>
          </a:p>
          <a:p>
            <a:r>
              <a:rPr lang="it-IT" dirty="0"/>
              <a:t>Diritto al congedo come diritto individuale</a:t>
            </a:r>
          </a:p>
          <a:p>
            <a:r>
              <a:rPr lang="it-IT" dirty="0"/>
              <a:t>Diritto a ritornare alla stessa posizione lavorativa dopo il congedo</a:t>
            </a:r>
          </a:p>
        </p:txBody>
      </p:sp>
    </p:spTree>
    <p:extLst>
      <p:ext uri="{BB962C8B-B14F-4D97-AF65-F5344CB8AC3E}">
        <p14:creationId xmlns:p14="http://schemas.microsoft.com/office/powerpoint/2010/main" val="253696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2FE86-2C33-72D4-90F7-184838733D56}"/>
              </a:ext>
            </a:extLst>
          </p:cNvPr>
          <p:cNvSpPr>
            <a:spLocks noGrp="1"/>
          </p:cNvSpPr>
          <p:nvPr>
            <p:ph type="title"/>
          </p:nvPr>
        </p:nvSpPr>
        <p:spPr/>
        <p:txBody>
          <a:bodyPr/>
          <a:lstStyle/>
          <a:p>
            <a:r>
              <a:rPr lang="it-IT" b="1" dirty="0">
                <a:solidFill>
                  <a:srgbClr val="00B0F0"/>
                </a:solidFill>
              </a:rPr>
              <a:t>Congedi per cause di forza maggiore</a:t>
            </a:r>
          </a:p>
        </p:txBody>
      </p:sp>
      <p:sp>
        <p:nvSpPr>
          <p:cNvPr id="3" name="Segnaposto contenuto 2">
            <a:extLst>
              <a:ext uri="{FF2B5EF4-FFF2-40B4-BE49-F238E27FC236}">
                <a16:creationId xmlns:a16="http://schemas.microsoft.com/office/drawing/2014/main" id="{CE0B76A4-F8E2-C1E5-C000-F02EC1CFBFFE}"/>
              </a:ext>
            </a:extLst>
          </p:cNvPr>
          <p:cNvSpPr>
            <a:spLocks noGrp="1"/>
          </p:cNvSpPr>
          <p:nvPr>
            <p:ph idx="1"/>
          </p:nvPr>
        </p:nvSpPr>
        <p:spPr/>
        <p:txBody>
          <a:bodyPr/>
          <a:lstStyle/>
          <a:p>
            <a:r>
              <a:rPr lang="it-IT" b="1" dirty="0">
                <a:solidFill>
                  <a:srgbClr val="00B0F0"/>
                </a:solidFill>
              </a:rPr>
              <a:t>Clausola 7, Dir. 2010/18/UE</a:t>
            </a:r>
            <a:r>
              <a:rPr lang="it-IT" dirty="0"/>
              <a:t>:</a:t>
            </a:r>
          </a:p>
          <a:p>
            <a:r>
              <a:rPr lang="it-IT" dirty="0"/>
              <a:t>Ulteriore ipotesi di sospensione del rapporto di lavoro</a:t>
            </a:r>
          </a:p>
          <a:p>
            <a:r>
              <a:rPr lang="it-IT" dirty="0"/>
              <a:t>Cause di forza maggiore:</a:t>
            </a:r>
          </a:p>
          <a:p>
            <a:pPr algn="just"/>
            <a:r>
              <a:rPr lang="it-IT" sz="2400" dirty="0">
                <a:effectLst/>
                <a:latin typeface="Calibri" panose="020F0502020204030204" pitchFamily="34" charset="0"/>
                <a:cs typeface="Calibri" panose="020F0502020204030204" pitchFamily="34" charset="0"/>
              </a:rPr>
              <a:t>Gli Stati membri e/o le parti sociali prendono le misure necessarie per autorizzare i lavoratori ad assentarsi dal lavoro, conformemente alle leggi, ai contratti collettivi e/o alle prassi nazionali, per cause di forza maggiore derivanti da ragioni familiari urgenti connesse a malattie o infortuni che rendono indispensabile la presenza immediata del lavoratore. </a:t>
            </a:r>
          </a:p>
          <a:p>
            <a:pPr algn="just"/>
            <a:r>
              <a:rPr lang="it-IT" sz="2400" dirty="0">
                <a:latin typeface="Calibri" panose="020F0502020204030204" pitchFamily="34" charset="0"/>
                <a:cs typeface="Calibri" panose="020F0502020204030204" pitchFamily="34" charset="0"/>
              </a:rPr>
              <a:t>Stati membri definiscono le misure necessarie a garantire la fruizione di tale diritto</a:t>
            </a:r>
            <a:endParaRPr lang="it-IT" sz="2400" dirty="0">
              <a:effectLst/>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304485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5A6476-4F75-FE8D-142E-B8B5F71693A4}"/>
              </a:ext>
            </a:extLst>
          </p:cNvPr>
          <p:cNvSpPr>
            <a:spLocks noGrp="1"/>
          </p:cNvSpPr>
          <p:nvPr>
            <p:ph type="title"/>
          </p:nvPr>
        </p:nvSpPr>
        <p:spPr/>
        <p:txBody>
          <a:bodyPr/>
          <a:lstStyle/>
          <a:p>
            <a:pPr algn="just"/>
            <a:r>
              <a:rPr lang="it-IT" b="1" dirty="0">
                <a:solidFill>
                  <a:srgbClr val="00B0F0"/>
                </a:solidFill>
              </a:rPr>
              <a:t>Congedo di paternità e ai prestatori di assistenza</a:t>
            </a:r>
          </a:p>
        </p:txBody>
      </p:sp>
      <p:sp>
        <p:nvSpPr>
          <p:cNvPr id="3" name="Segnaposto contenuto 2">
            <a:extLst>
              <a:ext uri="{FF2B5EF4-FFF2-40B4-BE49-F238E27FC236}">
                <a16:creationId xmlns:a16="http://schemas.microsoft.com/office/drawing/2014/main" id="{139BDD5A-BB2A-555E-585E-63E7D6FE5641}"/>
              </a:ext>
            </a:extLst>
          </p:cNvPr>
          <p:cNvSpPr>
            <a:spLocks noGrp="1"/>
          </p:cNvSpPr>
          <p:nvPr>
            <p:ph idx="1"/>
          </p:nvPr>
        </p:nvSpPr>
        <p:spPr/>
        <p:txBody>
          <a:bodyPr>
            <a:normAutofit/>
          </a:bodyPr>
          <a:lstStyle/>
          <a:p>
            <a:r>
              <a:rPr lang="it-IT" b="1" dirty="0">
                <a:solidFill>
                  <a:srgbClr val="00B0F0"/>
                </a:solidFill>
              </a:rPr>
              <a:t>Congedo di paternità, Art. 4, Dir. 2019/1158/UE</a:t>
            </a:r>
            <a:r>
              <a:rPr lang="it-IT" dirty="0"/>
              <a:t>:</a:t>
            </a:r>
          </a:p>
          <a:p>
            <a:pPr lvl="1" algn="just"/>
            <a:r>
              <a:rPr lang="it-IT" b="0" i="0" u="none" strike="noStrike" dirty="0">
                <a:effectLst/>
                <a:latin typeface="Calibri" panose="020F0502020204030204" pitchFamily="34" charset="0"/>
                <a:cs typeface="Calibri" panose="020F0502020204030204" pitchFamily="34" charset="0"/>
              </a:rPr>
              <a:t>Gli Stati membri adottano le misure necessarie a garantire che il padre o, laddove e nella misura in cui il diritto nazionale lo riconosce, un secondo genitore equivalente abbia diritto a un congedo di paternità di dieci giorni lavorativi da fruire in occasione della nascita di un figlio del lavoratore. </a:t>
            </a:r>
          </a:p>
          <a:p>
            <a:pPr lvl="1" algn="just"/>
            <a:r>
              <a:rPr lang="it-IT" b="0" i="0" u="none" strike="noStrike" dirty="0">
                <a:effectLst/>
                <a:latin typeface="Calibri" panose="020F0502020204030204" pitchFamily="34" charset="0"/>
                <a:cs typeface="Calibri" panose="020F0502020204030204" pitchFamily="34" charset="0"/>
              </a:rPr>
              <a:t>Gli Stati membri possono stabilire se il congedo di paternità possa essere fruito parzialmente prima della nascita del figlio o solo dopo la nascita del figlio e se possa essere fruito secondo modalità flessibili.</a:t>
            </a:r>
          </a:p>
          <a:p>
            <a:pPr lvl="1" algn="just"/>
            <a:r>
              <a:rPr lang="it-IT" b="0" i="0" u="none" strike="noStrike" dirty="0">
                <a:effectLst/>
                <a:latin typeface="Calibri" panose="020F0502020204030204" pitchFamily="34" charset="0"/>
                <a:cs typeface="Calibri" panose="020F0502020204030204" pitchFamily="34" charset="0"/>
              </a:rPr>
              <a:t>Il diritto al congedo di paternità non è subordinato a una determinata anzianità lavorativa o di servizio.</a:t>
            </a:r>
          </a:p>
          <a:p>
            <a:pPr lvl="1" algn="just"/>
            <a:r>
              <a:rPr lang="it-IT" b="0" i="0" u="none" strike="noStrike" dirty="0">
                <a:effectLst/>
                <a:latin typeface="Calibri" panose="020F0502020204030204" pitchFamily="34" charset="0"/>
                <a:cs typeface="Calibri" panose="020F0502020204030204" pitchFamily="34" charset="0"/>
              </a:rPr>
              <a:t>Il diritto al congedo di paternità è concesso a prescindere dallo stato civile o di famiglia del lavoratore, come definiti dal diritto nazionale.</a:t>
            </a:r>
          </a:p>
          <a:p>
            <a:endParaRPr lang="it-IT" dirty="0"/>
          </a:p>
        </p:txBody>
      </p:sp>
    </p:spTree>
    <p:extLst>
      <p:ext uri="{BB962C8B-B14F-4D97-AF65-F5344CB8AC3E}">
        <p14:creationId xmlns:p14="http://schemas.microsoft.com/office/powerpoint/2010/main" val="2879546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5A6476-4F75-FE8D-142E-B8B5F71693A4}"/>
              </a:ext>
            </a:extLst>
          </p:cNvPr>
          <p:cNvSpPr>
            <a:spLocks noGrp="1"/>
          </p:cNvSpPr>
          <p:nvPr>
            <p:ph type="title"/>
          </p:nvPr>
        </p:nvSpPr>
        <p:spPr/>
        <p:txBody>
          <a:bodyPr/>
          <a:lstStyle/>
          <a:p>
            <a:pPr algn="just"/>
            <a:r>
              <a:rPr lang="it-IT" b="1" dirty="0">
                <a:solidFill>
                  <a:srgbClr val="00B0F0"/>
                </a:solidFill>
              </a:rPr>
              <a:t>Congedo di paternità e ai prestatori di assistenza</a:t>
            </a:r>
          </a:p>
        </p:txBody>
      </p:sp>
      <p:sp>
        <p:nvSpPr>
          <p:cNvPr id="3" name="Segnaposto contenuto 2">
            <a:extLst>
              <a:ext uri="{FF2B5EF4-FFF2-40B4-BE49-F238E27FC236}">
                <a16:creationId xmlns:a16="http://schemas.microsoft.com/office/drawing/2014/main" id="{139BDD5A-BB2A-555E-585E-63E7D6FE5641}"/>
              </a:ext>
            </a:extLst>
          </p:cNvPr>
          <p:cNvSpPr>
            <a:spLocks noGrp="1"/>
          </p:cNvSpPr>
          <p:nvPr>
            <p:ph idx="1"/>
          </p:nvPr>
        </p:nvSpPr>
        <p:spPr>
          <a:xfrm>
            <a:off x="838200" y="1825625"/>
            <a:ext cx="10515600" cy="4847024"/>
          </a:xfrm>
        </p:spPr>
        <p:txBody>
          <a:bodyPr>
            <a:normAutofit/>
          </a:bodyPr>
          <a:lstStyle/>
          <a:p>
            <a:r>
              <a:rPr lang="it-IT" b="1" dirty="0">
                <a:solidFill>
                  <a:srgbClr val="00B0F0"/>
                </a:solidFill>
              </a:rPr>
              <a:t>Congedo ai prestatori di assistenza, Art. 6, Dir. 2019/1158/UE</a:t>
            </a:r>
            <a:r>
              <a:rPr lang="it-IT" dirty="0"/>
              <a:t>:</a:t>
            </a:r>
          </a:p>
          <a:p>
            <a:pPr lvl="1" algn="just"/>
            <a:r>
              <a:rPr lang="it-IT" b="0" i="0" u="none" strike="noStrike" dirty="0">
                <a:effectLst/>
                <a:latin typeface="Calibri" panose="020F0502020204030204" pitchFamily="34" charset="0"/>
                <a:cs typeface="Calibri" panose="020F0502020204030204" pitchFamily="34" charset="0"/>
              </a:rPr>
              <a:t>Gli Stati membri adottano le misure necessarie affinché ciascun lavoratore abbia diritto di usufruire di un congedo per i prestatori di assistenza di cinque giorni lavorativi all'anno. </a:t>
            </a:r>
          </a:p>
          <a:p>
            <a:pPr lvl="1" algn="just"/>
            <a:r>
              <a:rPr lang="it-IT" b="0" i="0" u="none" strike="noStrike" dirty="0">
                <a:effectLst/>
                <a:latin typeface="Calibri" panose="020F0502020204030204" pitchFamily="34" charset="0"/>
                <a:cs typeface="Calibri" panose="020F0502020204030204" pitchFamily="34" charset="0"/>
              </a:rPr>
              <a:t>Gli Stati membri possono specificare modalità supplementari riguardo all'ambito e alle condizioni del congedo dei prestatori di assistenza in conformità del diritto o delle prassi nazionali. </a:t>
            </a:r>
          </a:p>
          <a:p>
            <a:pPr lvl="1" algn="just"/>
            <a:r>
              <a:rPr lang="it-IT" b="0" i="0" u="none" strike="noStrike" dirty="0">
                <a:effectLst/>
                <a:latin typeface="Calibri" panose="020F0502020204030204" pitchFamily="34" charset="0"/>
                <a:cs typeface="Calibri" panose="020F0502020204030204" pitchFamily="34" charset="0"/>
              </a:rPr>
              <a:t>La fruizione di tale diritto può essere subordinata a un'adeguata attestazione, in conformità del diritto o delle prassi nazionali.</a:t>
            </a:r>
          </a:p>
          <a:p>
            <a:pPr lvl="1" algn="just"/>
            <a:r>
              <a:rPr lang="it-IT" b="0" i="0" u="none" strike="noStrike" dirty="0">
                <a:effectLst/>
                <a:latin typeface="Calibri" panose="020F0502020204030204" pitchFamily="34" charset="0"/>
                <a:cs typeface="Calibri" panose="020F0502020204030204" pitchFamily="34" charset="0"/>
              </a:rPr>
              <a:t>Gli Stati membri possono assegnare il congedo dei prestatori di assistenza sulla base di un periodo di riferimento diverso da un anno, per singola persona che necessita di assistenza o sostegno o per singolo caso.</a:t>
            </a:r>
          </a:p>
          <a:p>
            <a:pPr lvl="1" algn="just"/>
            <a:endParaRPr lang="it-IT" dirty="0"/>
          </a:p>
        </p:txBody>
      </p:sp>
    </p:spTree>
    <p:extLst>
      <p:ext uri="{BB962C8B-B14F-4D97-AF65-F5344CB8AC3E}">
        <p14:creationId xmlns:p14="http://schemas.microsoft.com/office/powerpoint/2010/main" val="1275314781"/>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747</TotalTime>
  <Words>2308</Words>
  <Application>Microsoft Macintosh PowerPoint</Application>
  <PresentationFormat>Widescreen</PresentationFormat>
  <Paragraphs>115</Paragraphs>
  <Slides>19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19</vt:i4>
      </vt:variant>
    </vt:vector>
  </HeadingPairs>
  <TitlesOfParts>
    <vt:vector size="26" baseType="lpstr">
      <vt:lpstr>Arial</vt:lpstr>
      <vt:lpstr>cabin</vt:lpstr>
      <vt:lpstr>Calibri</vt:lpstr>
      <vt:lpstr>Calibri Light</vt:lpstr>
      <vt:lpstr>EUAlbertina</vt:lpstr>
      <vt:lpstr>Wingdings</vt:lpstr>
      <vt:lpstr>Tema di Office</vt:lpstr>
      <vt:lpstr>Diritto del lavoro europeo  Prof. Dr. Alessandro Nato</vt:lpstr>
      <vt:lpstr>Parità di trattamento e regimi professionali di sicurezza sociale</vt:lpstr>
      <vt:lpstr>Parità di trattamento e regimi professionali di sicurezza sociale</vt:lpstr>
      <vt:lpstr>Parità di trattamento e regimi professionali di sicurezza sociale</vt:lpstr>
      <vt:lpstr>Azioni positive</vt:lpstr>
      <vt:lpstr>Congedi parentali</vt:lpstr>
      <vt:lpstr>Congedi per cause di forza maggiore</vt:lpstr>
      <vt:lpstr>Congedo di paternità e ai prestatori di assistenza</vt:lpstr>
      <vt:lpstr>Congedo di paternità e ai prestatori di assistenza</vt:lpstr>
      <vt:lpstr>Azioni di difesa contro le discriminazioni</vt:lpstr>
      <vt:lpstr>Azioni contro il licenziamento discriminatorio</vt:lpstr>
      <vt:lpstr>Tutela contro le discriminazioni non di genere</vt:lpstr>
      <vt:lpstr>Parità di genere oggi</vt:lpstr>
      <vt:lpstr>Parità di genere oggi</vt:lpstr>
      <vt:lpstr>Parità di genere oggi</vt:lpstr>
      <vt:lpstr>Parità di genere oggi</vt:lpstr>
      <vt:lpstr>Parità di genere oggi</vt:lpstr>
      <vt:lpstr>Parità di genere oggi</vt:lpstr>
      <vt:lpstr>Parità di genere oggi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70</cp:revision>
  <dcterms:created xsi:type="dcterms:W3CDTF">2022-09-09T08:27:37Z</dcterms:created>
  <dcterms:modified xsi:type="dcterms:W3CDTF">2024-04-04T10:00:23Z</dcterms:modified>
</cp:coreProperties>
</file>