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98" r:id="rId2"/>
    <p:sldId id="319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20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70"/>
    <a:srgbClr val="FFC72C"/>
    <a:srgbClr val="0077C8"/>
    <a:srgbClr val="00B2A9"/>
    <a:srgbClr val="006298"/>
    <a:srgbClr val="772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4"/>
    <p:restoredTop sz="95680"/>
  </p:normalViewPr>
  <p:slideViewPr>
    <p:cSldViewPr snapToGrid="0" snapToObjects="1" showGuides="1">
      <p:cViewPr varScale="1">
        <p:scale>
          <a:sx n="103" d="100"/>
          <a:sy n="103" d="100"/>
        </p:scale>
        <p:origin x="82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E04FC-0E64-1840-9C6A-42B85D5EA1CD}" type="datetimeFigureOut">
              <a:rPr lang="it-IT" smtClean="0"/>
              <a:t>04/05/23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4299-DFA9-814B-AD28-ECDE1FA0A8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4 maggio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260885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5" orient="horz" pos="3517" userDrawn="1">
          <p15:clr>
            <a:srgbClr val="FBAE40"/>
          </p15:clr>
        </p15:guide>
        <p15:guide id="7" orient="horz" pos="2742" userDrawn="1">
          <p15:clr>
            <a:srgbClr val="FBAE40"/>
          </p15:clr>
        </p15:guide>
        <p15:guide id="8" orient="horz" pos="1091" userDrawn="1">
          <p15:clr>
            <a:srgbClr val="FBAE40"/>
          </p15:clr>
        </p15:guide>
        <p15:guide id="10" pos="5011" userDrawn="1">
          <p15:clr>
            <a:srgbClr val="FBAE40"/>
          </p15:clr>
        </p15:guide>
        <p15:guide id="11" pos="467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CF852A-D30A-CC4D-BB28-88564798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87984D-29CE-3442-8C11-C7B68CA42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099" y="1528003"/>
            <a:ext cx="5359131" cy="4351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20D039-24D7-3D4C-AC12-8A561B08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0118" y="1534556"/>
            <a:ext cx="5611019" cy="4351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475FED-2144-8A45-B971-72FEF3C8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37F-DAC6-0B4A-AA33-EEC4AE615C47}" type="datetime4">
              <a:rPr lang="it-IT" smtClean="0"/>
              <a:t>4 maggio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DAFAF3-5C89-784D-BB84-8D0F087F1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1EA764-7BE2-C542-B147-FEDB2B2C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96D8687-7367-CD48-9FF8-EE4A129CDF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22AE-B4DE-BE46-8DCD-711FCF7B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="0"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2322D5-CD07-334E-AC52-C62261E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36971"/>
            <a:ext cx="11222038" cy="421487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2C449B-207F-D644-9692-120FA3A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fld id="{2721728E-09D1-294C-815A-88BEBB89DB06}" type="datetime4">
              <a:rPr lang="it-IT" smtClean="0"/>
              <a:pPr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02E30-BCD6-B540-9A70-A2109E6F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169FEF-6CA0-6C4F-867F-1AC8C99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DBF9A1-392F-9E4C-AC39-82F1DA76A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8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0D9461D8-08BF-204F-8ABB-496B7A522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2925" y="549275"/>
            <a:ext cx="11098213" cy="57705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487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55B9F9E-793E-2948-9AFD-E3373DD2EA63}" type="datetime4">
              <a:rPr lang="it-IT" smtClean="0"/>
              <a:pPr/>
              <a:t>4 maggio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54963" y="542925"/>
            <a:ext cx="3706812" cy="5040313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34" name="Segnaposto testo 77">
            <a:extLst>
              <a:ext uri="{FF2B5EF4-FFF2-40B4-BE49-F238E27FC236}">
                <a16:creationId xmlns:a16="http://schemas.microsoft.com/office/drawing/2014/main" id="{D6519D1F-4BB1-3A49-B60F-D7E64631FF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145963D-F588-8B43-AA13-FDB8E527A8A9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1161137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9" pos="7680" userDrawn="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EE33963A-5F1C-9E44-A101-09D5145AB554}" type="datetime4">
              <a:rPr lang="it-IT" smtClean="0"/>
              <a:pPr/>
              <a:t>4 maggio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4963" y="1731963"/>
            <a:ext cx="3706812" cy="3851275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</a:t>
            </a:r>
          </a:p>
        </p:txBody>
      </p:sp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50DB0EED-3DD2-9C43-8E86-8A25CD5D8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9" name="Sottotitolo 2">
            <a:extLst>
              <a:ext uri="{FF2B5EF4-FFF2-40B4-BE49-F238E27FC236}">
                <a16:creationId xmlns:a16="http://schemas.microsoft.com/office/drawing/2014/main" id="{CF92B6C9-72A5-AA4E-85B3-1B682783E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38" name="Segnaposto testo 77">
            <a:extLst>
              <a:ext uri="{FF2B5EF4-FFF2-40B4-BE49-F238E27FC236}">
                <a16:creationId xmlns:a16="http://schemas.microsoft.com/office/drawing/2014/main" id="{E7B05D74-7AEC-EF47-A942-4934923EDB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E15AD69-25AC-6D42-A1A3-0514D984EE6F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1633763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1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4D5A4C28-790A-AE41-9A40-9C1FC37F4BA5}" type="datetime4">
              <a:rPr lang="it-IT" smtClean="0"/>
              <a:pPr/>
              <a:t>4 maggio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7" name="Segnaposto immagine 5">
            <a:extLst>
              <a:ext uri="{FF2B5EF4-FFF2-40B4-BE49-F238E27FC236}">
                <a16:creationId xmlns:a16="http://schemas.microsoft.com/office/drawing/2014/main" id="{E92A9B0A-F6E3-DB48-9ED3-A79538B1089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0063" y="1731963"/>
            <a:ext cx="3711712" cy="3851276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 trattata con Pattern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363682A5-81A2-1B47-A929-A43EF07B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8" name="Sottotitolo 2">
            <a:extLst>
              <a:ext uri="{FF2B5EF4-FFF2-40B4-BE49-F238E27FC236}">
                <a16:creationId xmlns:a16="http://schemas.microsoft.com/office/drawing/2014/main" id="{157F673D-9926-BF4C-8EFF-1FC29A08A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0" name="Segnaposto testo 77">
            <a:extLst>
              <a:ext uri="{FF2B5EF4-FFF2-40B4-BE49-F238E27FC236}">
                <a16:creationId xmlns:a16="http://schemas.microsoft.com/office/drawing/2014/main" id="{D968EEEE-3924-2946-95B6-5A9673C353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CBBDB73-3450-3546-9724-9B2D9C959017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877378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74232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stazione sezione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stazione sezione">
    <p:bg>
      <p:bgPr>
        <a:solidFill>
          <a:srgbClr val="FFC7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rgbClr val="772583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FFC72C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6794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stazione sezione">
    <p:bg>
      <p:bgPr>
        <a:solidFill>
          <a:srgbClr val="00B2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chemeClr val="bg1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00B2A9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4134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22AE-B4DE-BE46-8DCD-711FCF7B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2322D5-CD07-334E-AC52-C62261E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36970"/>
            <a:ext cx="11222038" cy="43399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2C449B-207F-D644-9692-120FA3A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02E30-BCD6-B540-9A70-A2109E6F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169FEF-6CA0-6C4F-867F-1AC8C99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DBF9A1-392F-9E4C-AC39-82F1DA76A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6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F49B507-8551-CC47-91BD-DBB3E40C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222038" cy="9937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411DEE-4AD8-E74D-AEA0-F1709A493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911" y="1532404"/>
            <a:ext cx="11222038" cy="4344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7DADEC-74B6-2245-817D-CEA23C0FF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45500" y="6224587"/>
            <a:ext cx="2286000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r">
              <a:defRPr sz="14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fld id="{3A7BE5A2-6539-894E-945C-593AB235A246}" type="datetime4">
              <a:rPr lang="it-IT" smtClean="0"/>
              <a:pPr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383537-6367-1443-9D86-622943D14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692" y="6224587"/>
            <a:ext cx="5707708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l">
              <a:defRPr sz="14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C8A305-BBBD-9C45-8197-11A6CAC59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6224587"/>
            <a:ext cx="858838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r">
              <a:defRPr sz="14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25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1" r:id="rId5"/>
    <p:sldLayoutId id="2147483664" r:id="rId6"/>
    <p:sldLayoutId id="2147483665" r:id="rId7"/>
    <p:sldLayoutId id="2147483666" r:id="rId8"/>
    <p:sldLayoutId id="2147483650" r:id="rId9"/>
    <p:sldLayoutId id="2147483652" r:id="rId10"/>
    <p:sldLayoutId id="2147483667" r:id="rId11"/>
    <p:sldLayoutId id="214748366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0" i="0" kern="1200">
          <a:solidFill>
            <a:srgbClr val="003A70"/>
          </a:solidFill>
          <a:latin typeface="Luiss Sans" pitchFamily="2" charset="0"/>
          <a:ea typeface="Luiss Sans" pitchFamily="2" charset="0"/>
          <a:cs typeface="Luiss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800"/>
        </a:spcBef>
        <a:buFont typeface="Arial" panose="020B0604020202020204" pitchFamily="34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Luiss Sans" pitchFamily="2" charset="0"/>
          <a:ea typeface="Luiss Sans" pitchFamily="2" charset="0"/>
          <a:cs typeface="Luiss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31" userDrawn="1">
          <p15:clr>
            <a:srgbClr val="F26B43"/>
          </p15:clr>
        </p15:guide>
        <p15:guide id="7" orient="horz" pos="346" userDrawn="1">
          <p15:clr>
            <a:srgbClr val="F26B43"/>
          </p15:clr>
        </p15:guide>
        <p15:guide id="8" orient="horz" pos="3981" userDrawn="1">
          <p15:clr>
            <a:srgbClr val="F26B43"/>
          </p15:clr>
        </p15:guide>
        <p15:guide id="9" orient="horz" pos="300" userDrawn="1">
          <p15:clr>
            <a:srgbClr val="F26B43"/>
          </p15:clr>
        </p15:guide>
        <p15:guide id="10" orient="horz" pos="958" userDrawn="1">
          <p15:clr>
            <a:srgbClr val="F26B43"/>
          </p15:clr>
        </p15:guide>
        <p15:guide id="11" orient="horz" pos="3702" userDrawn="1">
          <p15:clr>
            <a:srgbClr val="F26B43"/>
          </p15:clr>
        </p15:guide>
        <p15:guide id="12" pos="73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PESC</a:t>
            </a:r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4045F4FA-6ED4-9E4E-92D1-83B58EEBD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891013"/>
          </a:xfrm>
        </p:spPr>
        <p:txBody>
          <a:bodyPr/>
          <a:lstStyle/>
          <a:p>
            <a:r>
              <a:rPr lang="it-IT" sz="2000" dirty="0"/>
              <a:t>Corso di Diritto dell’Unione europea canale C</a:t>
            </a:r>
          </a:p>
          <a:p>
            <a:r>
              <a:rPr lang="it-IT" sz="2000"/>
              <a:t>Dr</a:t>
            </a:r>
            <a:r>
              <a:rPr lang="it-IT" sz="2000" dirty="0"/>
              <a:t>. Alessandro Nato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B0C88-B3C8-7347-83E8-516872AF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5 maggio 2022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EB313C7-E88B-A041-82F9-0207DAD412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Libera Università Internazionale </a:t>
            </a:r>
          </a:p>
          <a:p>
            <a:r>
              <a:rPr lang="it-IT" dirty="0"/>
              <a:t>degli Studi Sociali Guido </a:t>
            </a:r>
            <a:r>
              <a:rPr lang="it-IT" dirty="0" err="1"/>
              <a:t>Carli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1B4629-9DEE-A18D-A4DA-5C83CA10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sintesi, gli obiettivi della PESC sono: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59B36-E863-B777-86DA-DA48F75B0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1. preservare la pace;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2. rafforzare la sicurezza internazionale; e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3. promuovere la cooperazione internazionale, la democrazia, lo stato di diritto, il rispetto dei diritti dell’uomo e delle libertà fondamentali.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B95FA5-16B9-BE03-00E8-79F1F92F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1AB28B-8AD0-A814-A91B-D628F2727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775D83-D2A8-1CA6-864D-4BCAE76E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85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5C9F90-EC8C-E87D-5729-DC087665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C62206-492C-86CE-4961-0FC257B2F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56951"/>
            <a:ext cx="11222038" cy="4319974"/>
          </a:xfrm>
        </p:spPr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sz="2800" dirty="0"/>
              <a:t>A) Nonostante i cambiamenti introdotti, la PESC resta tuttavia un settore </a:t>
            </a:r>
            <a:r>
              <a:rPr lang="it-IT" sz="2800" b="1" dirty="0"/>
              <a:t>d'azione intergovernativo </a:t>
            </a:r>
            <a:r>
              <a:rPr lang="it-IT" sz="2800" dirty="0"/>
              <a:t>nel quale il ruolo del Consiglio europeo è preponderante e </a:t>
            </a:r>
            <a:r>
              <a:rPr lang="it-IT" sz="2800" b="1" dirty="0"/>
              <a:t>l'unanimità</a:t>
            </a:r>
            <a:r>
              <a:rPr lang="it-IT" sz="2800" dirty="0"/>
              <a:t> continua ad essere la regola, ferma restando la possibilità di cooperazioni rafforzate tra i singoli Stati membri.</a:t>
            </a:r>
          </a:p>
          <a:p>
            <a:pPr lvl="0" algn="just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sz="2800" dirty="0"/>
              <a:t>B) La politica estera e di sicurezza comune (PESC) dell'UE si fonda sul ricorso </a:t>
            </a:r>
            <a:r>
              <a:rPr lang="it-IT" sz="2800" b="1" dirty="0"/>
              <a:t>alla diplomazia</a:t>
            </a:r>
            <a:r>
              <a:rPr lang="it-IT" sz="2800" dirty="0"/>
              <a:t>, facendo leva, se necessario, sul commercio, gli aiuti e le misure di sicurezza e di difesa per risolvere i conflitti e promuovere la pace a livello internazionale.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B3E2DF-D5AC-EC13-C5AC-5E23A8082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C44BEC-ECED-68FA-4063-3BAFBE0A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8D5EE3-8601-4794-18DE-D771B178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200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7B8986-0AC9-E354-34B1-14985D88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56D6E9-0335-0D6B-CBB7-885CD7E5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  <a:buAutoNum type="arabicParenR"/>
            </a:pPr>
            <a:r>
              <a:rPr lang="it-IT" dirty="0"/>
              <a:t>C) Ruolo del Consiglio europeo che esercita un vero e proprio potere decisionale, seguendo un’apposita procedura. </a:t>
            </a:r>
          </a:p>
          <a:p>
            <a:pPr marL="514350" lvl="0" indent="-514350">
              <a:lnSpc>
                <a:spcPct val="100000"/>
              </a:lnSpc>
              <a:buClr>
                <a:schemeClr val="lt1"/>
              </a:buClr>
              <a:buSzPct val="100000"/>
              <a:buAutoNum type="arabicParenR"/>
            </a:pPr>
            <a:r>
              <a:rPr lang="it-IT" dirty="0"/>
              <a:t>D) Le procedure decisionali consistono per lo più in deliberazioni assunte dal Consiglio all’unanimità, su iniziativa non della Commissione ma degli Stati membri o dell’Alto rappresentante. </a:t>
            </a:r>
          </a:p>
          <a:p>
            <a:pPr marL="514350" lvl="0" indent="-514350">
              <a:lnSpc>
                <a:spcPct val="100000"/>
              </a:lnSpc>
              <a:buClr>
                <a:schemeClr val="lt1"/>
              </a:buClr>
              <a:buSzPct val="100000"/>
              <a:buAutoNum type="arabicParenR"/>
            </a:pPr>
            <a:r>
              <a:rPr lang="it-IT" dirty="0"/>
              <a:t>E) Infine il ruolo del Parlamento europeo è molto ridotto, essendo esso oggetto di semplice consultazione.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88F91C-9BA0-F7DF-A3D9-6A6C7091F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AD979E-9BF0-34E9-DEE4-82276906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CFFA83-2BED-D88E-3C02-18791569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80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84A95-16E5-4CA9-652C-DA31462B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257007-6FE8-3810-4B33-6DDDBF1CE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dirty="0"/>
              <a:t>F) Atti adottati (art. 25 TUE: gli orientamenti generali; le decisioni) non sono ATTI LEGISLATIVI. 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Gli orientamenti generali sono </a:t>
            </a:r>
            <a:r>
              <a:rPr lang="it-IT" b="1" dirty="0"/>
              <a:t>atti del Consiglio europeo </a:t>
            </a:r>
            <a:r>
              <a:rPr lang="it-IT" dirty="0"/>
              <a:t>(art. 26, par. 1, primo comma, TUE), corrispondenti alle strategie comuni previste in passato (art. 13 TUE). 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Atti di altissima politica, che definiscono le linee guida su cui l’Unione deve muoversi nel settore della politica estera e di sicurezza comune, « comprese le questioni che hanno implicazioni in materia di difesa ». 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Le decisioni sono invece </a:t>
            </a:r>
            <a:r>
              <a:rPr lang="it-IT" b="1" dirty="0"/>
              <a:t>atti del Consiglio</a:t>
            </a:r>
            <a:r>
              <a:rPr lang="it-IT" dirty="0"/>
              <a:t>. Esse possono assumere vari contenuti, potendo definire « i) le azioni che l’Unione deve intraprendere; ii) le posizioni che l’Unione deve assumere; iii) le modalità di attuazione delle decisioni di cui ai punti i) e ii) ».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C7A245-D717-EEE4-D06A-8F42635B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84639D-5577-D7CF-B131-01111F8FF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86B99-2986-1CA7-4FD8-CD74815F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175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72522C-2253-6F2B-8C15-9350EA15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Particolarità del settore 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7BC2F-15EA-B290-5CE9-2D1E1EE1F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Le decisioni PESC possono essere adottate « quando una situazione internazionale richieda l’intervento operativo dell’Unione », definendone « gli obiettivi, la portata e i mezzi di cui l’Unione deve disporre » ovvero quando occorra definire « la posizione dell’Unione su una questione particolare di natura geografica o tematica » (art. 29 TUE; cfr. le posizioni comuni ai sensi del vecchio art. 15 TUE) o ancora costituire atti di esecuzione, cioè di secondo grado, di altre decisioni.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96867A-27A6-EB5B-3B7A-57661C91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23C488-EEF2-2F44-CD66-C15F30A8C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C2B942-2087-81BF-889D-B5BEB90C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682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C80FE3-FA95-DC79-22D0-5912FD65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POLITICA DI SICUREZZA E DIFESA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ABC90B-B07D-F21B-6991-2E6F4ACA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124466"/>
            <a:ext cx="11222038" cy="4752460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sz="3100" dirty="0"/>
              <a:t>- Nel quadro della PESC, l’Unione ha inoltre creato una politica di sicurezza e difesa comune (PSDC), volta ad assicurare che l’UE disponga di una propria capacità operativa per contribuire a garantire, al suo esterno, il mantenimento della pace, la prevenzione dei conflitti e il rafforzamento della sicurezza internazionale.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endParaRPr lang="it-IT" sz="3100" dirty="0"/>
          </a:p>
          <a:p>
            <a:pPr lvl="0" algn="just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sz="3100" dirty="0"/>
              <a:t>- Detta politica prefigura, in prospettiva, un’evoluzione verso la graduale definizione di una difesa comune dell’UE. Nel quadro della PSDC, l’Agenzia europea per la difesa è incaricata tra l’altro di rafforzare la base industriale e tecnologica del settore della difesa e promuovere la cooperazione europea nel settore degli armamenti.</a:t>
            </a:r>
          </a:p>
          <a:p>
            <a:pPr lvl="0" algn="just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sz="3100" dirty="0"/>
              <a:t>- Nel quadro della PSDC, non disponendo di un esercito permanente, l’UE utilizza contingenti speciali forniti dai paesi dell'UE per missioni di pace in diverse zone del mondo.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AFC789-6134-FA51-270B-F671EF37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DFCEA0-5095-64AF-5264-BADA65E4F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D8DA0E-5341-59EA-EF3F-D499C0B63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182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DD6C0-6D11-9522-BF4C-084B1414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POLITICA DI SICUREZZA E DIFESA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543A2F-BDBF-498E-3F01-8335D7FC2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decisioni relative alla PSDC sono adottate dal Consiglio europeo e dal Consiglio dell'Unione europea (articolo 42 TUE). Tali decisioni sono adottate all'unanimità, </a:t>
            </a:r>
          </a:p>
          <a:p>
            <a:r>
              <a:rPr lang="it-IT" dirty="0"/>
              <a:t>tranne per alcune significative eccezioni inerenti all'AED (articolo 45 TUE) e alla cooperazione strutturata permanente (PESCO, articolo 46 TUE) che prevedono l'adozione a maggioranza.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525F58-7461-6062-3BC6-A255B997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37F5ED-F820-1BA4-310B-C2D0C7DB7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B0A78-A3C1-B71F-C549-379C86F3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454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833DC0-4D00-2B40-1C39-0C38CCFF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POLITICA DI SICUREZZA E DIFESA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4FF42D-9C1C-428A-CB67-60DE91CA8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trattato di Lisbona ha introdotto il concetto di politica europea delle capacità e degli armamenti (articolo 42, paragrafo 3, TUE) e ha istituito un collegamento tra la PSDC e le altre politiche dell'Unione, prevedendo, ove necessario, una collaborazione tra l'AED e la Commissione (articolo 45, paragrafo 2, TUE). 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1D29EB-EF66-0D0C-916F-9377C69E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F80EC6-7199-494C-7AE7-E6A7CF3D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2EDF27-F5F9-347F-446B-ED7C5E5D7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20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F50DFD-E2A0-A085-3211-062AE41A2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POLITICA DI SICUREZZA E DIFESA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788C5F-B6FE-9A7C-FE45-0C4C9835B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Inoltre, l'articolo 21 TUE ricorda che il multilateralismo è il fulcro dell'azione esterna dell'UE. Esso comprende la partecipazione dei partner alle missioni e alle operazioni PSDC nonché la collaborazione in una serie di questioni connesse alla sicurezza e alla difesa.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79D8A5-3D6B-AC75-2073-72E55835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D425ED-C947-0590-2C89-C2AE0377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AB7AC4-D4DD-026E-81F2-C1D04DEB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015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FBA90B-5575-6E20-0F39-0022D838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Reazione UE alla Guerra Russia Ucraina 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CE6210-CBF6-87E4-A93F-F8DBD13BF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Consiglio Europeo del 24-25 marzo 2022: condanna dell’invasione</a:t>
            </a:r>
          </a:p>
          <a:p>
            <a:r>
              <a:rPr lang="it-IT" dirty="0"/>
              <a:t>Sanzioni alla Russia </a:t>
            </a:r>
          </a:p>
          <a:p>
            <a:r>
              <a:rPr lang="it-IT" dirty="0"/>
              <a:t>Aiuti all’Ucraina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24D766-856F-25C9-BDAB-4BEEA21A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0D6B2D-D0D3-1BE3-B902-23B855E8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A9BFE6-2C07-BD85-DE17-165B5E4B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36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008AC77-D30C-8A99-B0F6-E8ED6104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Indice della lezione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E7D513CE-B590-6284-2F96-87A72C2B3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PESC</a:t>
            </a:r>
          </a:p>
          <a:p>
            <a:r>
              <a:rPr lang="it-IT" dirty="0"/>
              <a:t>Politica di sicurezza e difesa comune</a:t>
            </a:r>
          </a:p>
          <a:p>
            <a:r>
              <a:rPr lang="it-IT" dirty="0"/>
              <a:t>UE e guerra Russia/Ucraina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D11041-D2D2-58BB-1E2F-54EB3952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9F9E-793E-2948-9AFD-E3373DD2EA63}" type="datetime4">
              <a:rPr lang="it-IT" smtClean="0"/>
              <a:pPr/>
              <a:t>4 maggio 2023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458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FE24D5-468B-D14F-D5CA-27112176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Pacchetti di sanzioni alla Russia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7900DF-93C7-310D-513B-9C1C18F8A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Primo pacchetto del 23 febbraio 2022: sanzioni individuali e blocco accesso al mercato dei capitali;</a:t>
            </a:r>
          </a:p>
          <a:p>
            <a:r>
              <a:rPr lang="it-IT" dirty="0"/>
              <a:t>Secondo pacchetto del 25 febbraio 2022: sanzioni a Putin, Lavrov; sanzioni al settore della finanza, dell’energia, trasporti, tecnologia; blocco dei visti);</a:t>
            </a:r>
          </a:p>
          <a:p>
            <a:r>
              <a:rPr lang="it-IT" dirty="0"/>
              <a:t>Terzo pacchetto del 28 febbraio e del 2 marzo 2022: sanzioni a settore aereo-spaziale; sanzioni a banca centrale russa; sanzioni a media russi; esclusione dal sistema SWIFT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DB290C-9027-9ECB-2748-518E1CEB5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C7AC23-2884-925B-A7F9-96B1C09E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1F312B-223C-1D4D-91CF-57492502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396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ABE815-1937-C5FC-9AB0-A997E295E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Pacchetti di sanzioni alla Russia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210616-F73B-59AA-321F-D07F7DD7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Quarto pacchetto del 15 marzo 2022: blocco importazioni di acciaio ed esportazioni del lusso; sanzioni ad oligarchi</a:t>
            </a:r>
          </a:p>
          <a:p>
            <a:r>
              <a:rPr lang="it-IT" dirty="0"/>
              <a:t>Quinto pacchetto dell’8 aprile 2022: blocco dei porti UE per le navi russe; Blocco delle strade UE trasporti russi; 217 individui russi sanzionati; embargo del carbone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7101C5-FE3E-5040-1629-66A06F0E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C9E0EE-E8AC-46C7-788E-FBF885863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587899-86B7-DEDE-E75D-0C740179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839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A5495D-2116-19BC-5995-ECD5BDCD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Assistenza dell’UE all’Ucraina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C6115C-5421-836E-43A7-9713B42D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Assistenza dell'UE all'Ucraina</a:t>
            </a:r>
          </a:p>
          <a:p>
            <a:pPr marL="0" indent="0">
              <a:buNone/>
            </a:pPr>
            <a:r>
              <a:rPr lang="it-IT" dirty="0"/>
              <a:t>• Aiuti umanitari [93 milioni di €]</a:t>
            </a:r>
          </a:p>
          <a:p>
            <a:pPr marL="0" indent="0">
              <a:buNone/>
            </a:pPr>
            <a:r>
              <a:rPr lang="it-IT" dirty="0"/>
              <a:t>• Meccanismo di protezione civile dell'UE</a:t>
            </a:r>
          </a:p>
          <a:p>
            <a:pPr marL="0" indent="0">
              <a:buNone/>
            </a:pPr>
            <a:r>
              <a:rPr lang="it-IT" dirty="0"/>
              <a:t>• Sostegno agli aiuti di </a:t>
            </a:r>
            <a:r>
              <a:rPr lang="it-IT" dirty="0" err="1"/>
              <a:t>rescEU</a:t>
            </a:r>
            <a:r>
              <a:rPr lang="it-IT" dirty="0"/>
              <a:t>, logistica in Polonia, Romania e Slovacchia, sostegno ai paesi vicini e all'EUMS che ospita rifugiati [17 miliardi €]</a:t>
            </a:r>
          </a:p>
          <a:p>
            <a:pPr marL="0" indent="0">
              <a:buNone/>
            </a:pPr>
            <a:r>
              <a:rPr lang="it-IT" dirty="0"/>
              <a:t>• Meccanismo di protezione temporanea</a:t>
            </a:r>
          </a:p>
          <a:p>
            <a:pPr marL="0" indent="0">
              <a:buNone/>
            </a:pPr>
            <a:r>
              <a:rPr lang="it-IT" dirty="0"/>
              <a:t>• Assistenza macro-finanziaria e sostegno al bilancio [1,2 miliardi €]</a:t>
            </a:r>
          </a:p>
          <a:p>
            <a:pPr marL="0" indent="0">
              <a:buNone/>
            </a:pPr>
            <a:r>
              <a:rPr lang="it-IT" dirty="0"/>
              <a:t>• Fondo per la pace a sostegno delle forze armate ucraine [1,5 miliardi €]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BEC133-EC8B-D0FB-6DB3-29DB7C9F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6EAE0B-BFA7-9B73-11FA-4989B52C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CA1C67-2AF5-AC84-A6A9-54D0B7CB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71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B381EEC3-4DD3-8987-A4D6-6C8B10E67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Grazie per l’attenzione!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AA04EAB6-D82A-DED6-8137-58160BCED7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err="1"/>
              <a:t>anato@luiss.it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2682F6-FBDC-1923-F86F-820423EF4D7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9906000" y="6224588"/>
            <a:ext cx="2286000" cy="365125"/>
          </a:xfrm>
        </p:spPr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645656-F0EB-6B9C-47A0-4DF3AE4A71E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4588"/>
            <a:ext cx="5707063" cy="365125"/>
          </a:xfrm>
        </p:spPr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9D0CEC-6926-FA8F-57E5-1F0A734ACFE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33163" y="6224588"/>
            <a:ext cx="858837" cy="365125"/>
          </a:xfrm>
        </p:spPr>
        <p:txBody>
          <a:bodyPr/>
          <a:lstStyle/>
          <a:p>
            <a:fld id="{DD589A36-170F-7348-BCDB-23CF9D860473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12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320E4ABE-AB41-C337-117E-A9A8003D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/>
              <a:t>PESC</a:t>
            </a:r>
            <a:endParaRPr lang="it-IT" b="1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88363727-F71C-3528-A451-26FE2A360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3200"/>
            </a:pPr>
            <a:r>
              <a:rPr lang="it-IT" dirty="0"/>
              <a:t>Grande evoluzione temporale:</a:t>
            </a:r>
          </a:p>
          <a:p>
            <a:pPr marL="0" indent="0" algn="just">
              <a:lnSpc>
                <a:spcPct val="100000"/>
              </a:lnSpc>
              <a:buClr>
                <a:schemeClr val="lt1"/>
              </a:buClr>
              <a:buSzPts val="3200"/>
              <a:buNone/>
            </a:pPr>
            <a:r>
              <a:rPr lang="it-IT" dirty="0"/>
              <a:t>	il Trattato di Maastricht (firmato il 7 febbraio 1992 ed entrato 	in vigore il 1° novembre 1993) definisce formalmente 	 	l’obiettivo di una “politica estera comune”.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Ambito relazioni esterne: come l’Unione «parla» nel mondo globalizzato.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55EE65-9F4A-B8C1-34C1-71749B86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9F9E-793E-2948-9AFD-E3373DD2EA63}" type="datetime4">
              <a:rPr lang="it-IT" smtClean="0"/>
              <a:pPr/>
              <a:t>4 maggio 2023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36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D291A-4061-4358-A423-5E5DE593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/>
              <a:t>PESC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B3DAE-41EF-BF36-3CFC-EE00D1A57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Trattato di Lisbona del 2009:</a:t>
            </a:r>
          </a:p>
          <a:p>
            <a:r>
              <a:rPr lang="it-IT" dirty="0"/>
              <a:t>ha istituito la figura dell'Alto rappresentante dell'Unione per gli affari esteri e la politica di sicurezza e </a:t>
            </a:r>
          </a:p>
          <a:p>
            <a:r>
              <a:rPr lang="it-IT" dirty="0"/>
              <a:t>ha creato il Servizio europeo per l’azione esterna (SEAE), che funziona come un servizio diplomatico, con una rete di oltre 141 delegazioni e uffici in tutto il mondo.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CD5D4E-4876-E442-538E-3330F0EA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05D1E5-0E08-5B78-BE1B-7ABA1770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32FF4D-DEEC-AA32-18E6-4D803C77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96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BD2EB-53D8-CF50-2663-875ABEFB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ALTO RAPPRESENTANTE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2ED13-7ED8-FD42-3F54-00D3DACDA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L'AR rappresenta l'Unione per le materie che rientrano nella politica estera e di sicurezza comune. </a:t>
            </a:r>
          </a:p>
          <a:p>
            <a:r>
              <a:rPr lang="it-IT" dirty="0"/>
              <a:t>Conduce, a nome dell'Unione, il dialogo politico con i terzi ed esprime la posizione dell'Unione nelle organizzazioni internazionali e in seno alle conferenze internazionali.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C8E4EB-1247-B94B-3C0F-B4F7C0B6B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A89E45-88DE-3384-F150-F7B7711A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F7F939-EFEF-319F-6061-F3EEAEAE6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67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8503D1-D278-B7C1-BDD6-25FB7E6C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Servizio europeo per l’azione esterna: è una agenzia.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DD8815-5914-FC63-BE9F-AB2797BCA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Il servizio è posto sotto l’autorità dell’Alto rappresentante e costituito da un’amministrazione centrale e dalle delegazioni dell’Unione nei paesi terzi e presso le organizzazioni internazionali. Il suo compito è quello di assistere l'Alto rappresentante nello svolgimento delle sue funzioni.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DFC91F-5FA7-5708-EBE8-C2A66112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979A4C-AE03-E62A-3CB2-5B56EFAA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80307C-E919-0108-1A4B-3B6BE747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86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6B5A8-98DB-2A8B-7CE3-2F558398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PESC NEI TRATTATI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2F216E-CCEB-35C6-FA3C-815AB1DDF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3200"/>
            </a:pPr>
            <a:r>
              <a:rPr lang="it-IT" dirty="0"/>
              <a:t>Artt. 21-46 TUE: «Disposizioni generali sull'azione esterna dell'Unione e disposizioni specifiche sulla politica estera e di sicurezza comune».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ts val="3200"/>
            </a:pPr>
            <a:r>
              <a:rPr lang="it-IT" dirty="0"/>
              <a:t>Artt. 205-222 TFUE: idem.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598EBC-4D82-8E5F-0336-9E849AE10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CD2289-2E08-5018-A584-56B397CA0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631828-B2EC-490D-B143-601743F6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42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76DA8-329F-8EFA-E3C1-2AE90A1D8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Articolo 3 TUE: Obiettivi dell’Unione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0A1536-7FBD-30C2-E419-4797D1CD7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1. L'Unione si prefigge di promuovere la pace, i suoi valori e il benessere dei suoi popoli.</a:t>
            </a:r>
          </a:p>
          <a:p>
            <a:r>
              <a:rPr lang="it-IT" dirty="0"/>
              <a:t>[…] </a:t>
            </a:r>
          </a:p>
          <a:p>
            <a:pPr>
              <a:lnSpc>
                <a:spcPct val="100000"/>
              </a:lnSpc>
              <a:buClr>
                <a:schemeClr val="l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it-IT" dirty="0"/>
              <a:t>5. Nelle relazioni con il resto del mondo l'Unione afferma e promuove i suoi valori e interessi, contribuendo alla protezione dei suoi cittadini. Contribuisce alla pace, alla sicurezza, allo sviluppo sostenibile della Terra, alla solidarietà e al rispetto reciproco tra i popoli, al commercio libero ed equo, all'eliminazione della povertà e alla tutela dei diritti umani, in particolare dei diritti del minore, e alla rigorosa osservanza e allo sviluppo del diritto internazionale, in particolare al rispetto dei principi della Carta delle Nazioni Unite.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6. L'Unione persegue i suoi obiettivi con i mezzi appropriati, in ragione delle competenze che le sono attribuite nei trattati.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C40B1F-10D7-6357-F68B-2EDE4F63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0F68DB-BA9A-2F21-00AC-6690066A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32924-A656-DC3C-E32A-66CBB35D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07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36A40-13C4-E0C9-73E5-ADF876F9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Specificazione: art. 21 TUE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B738A2-3937-21B7-6BC6-0BDBC41F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it-IT" dirty="0"/>
              <a:t>Articolo 21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1. L'azione dell'Unione sulla scena internazionale si fonda sui principi che ne hanno informato la creazione, lo sviluppo e l'allargamento e che essa si prefigge di promuovere nel resto del mondo: democrazia, Stato di diritto, universalità e indivisibilità dei diritti dell'uomo e delle libertà fondamentali, rispetto della dignità umana, principi di uguaglianza e di solidarietà e rispetto dei principi della Carta delle Nazioni Unite e del diritto internazionale.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L'Unione si adopera per sviluppare relazioni e istituire partenariati con i paesi terzi e con le organizzazioni internazionali, regionali o mondiali, che condividono i principi di cui al primo comma. Essa promuove soluzioni multilaterali ai problemi comuni, in particolare nell'ambito delle Nazioni Unite.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2. L'Unione definisce e attua politiche comuni e azioni e opera per assicurare un elevato livello di cooperazione in tutti i settori delle relazioni internazionali al fine di: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100000"/>
            </a:pPr>
            <a:r>
              <a:rPr lang="it-IT" dirty="0"/>
              <a:t>a) salvaguardare i suoi valori, i suoi interessi fondamentali, la sua sicurezza, la sua indipendenza e la sua integrità;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DBCFFE-DE10-AB3C-A06F-ADC0D954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4 maggio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847DE5-DAAC-2645-2A8D-D93FF26D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83DCD7-A9BE-DBAF-CA8A-DB4724A4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634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1785</Words>
  <Application>Microsoft Macintosh PowerPoint</Application>
  <PresentationFormat>Widescreen</PresentationFormat>
  <Paragraphs>150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</vt:lpstr>
      <vt:lpstr>Luiss Sans</vt:lpstr>
      <vt:lpstr>Luiss type</vt:lpstr>
      <vt:lpstr>Tema di Office</vt:lpstr>
      <vt:lpstr>PESC</vt:lpstr>
      <vt:lpstr>Indice della lezione</vt:lpstr>
      <vt:lpstr>PESC</vt:lpstr>
      <vt:lpstr>PESC</vt:lpstr>
      <vt:lpstr>ALTO RAPPRESENTANTE</vt:lpstr>
      <vt:lpstr>Servizio europeo per l’azione esterna: è una agenzia. </vt:lpstr>
      <vt:lpstr>LA PESC NEI TRATTATI</vt:lpstr>
      <vt:lpstr>Articolo 3 TUE: Obiettivi dell’Unione </vt:lpstr>
      <vt:lpstr>Specificazione: art. 21 TUE</vt:lpstr>
      <vt:lpstr>In sintesi, gli obiettivi della PESC sono:</vt:lpstr>
      <vt:lpstr>Particolarità del settore PESC</vt:lpstr>
      <vt:lpstr>Particolarità del settore PESC</vt:lpstr>
      <vt:lpstr>Particolarità del settore PESC</vt:lpstr>
      <vt:lpstr>Particolarità del settore PESC</vt:lpstr>
      <vt:lpstr>POLITICA DI SICUREZZA E DIFESA COMUNE</vt:lpstr>
      <vt:lpstr>POLITICA DI SICUREZZA E DIFESA COMUNE</vt:lpstr>
      <vt:lpstr>POLITICA DI SICUREZZA E DIFESA COMUNE</vt:lpstr>
      <vt:lpstr>POLITICA DI SICUREZZA E DIFESA COMUNE</vt:lpstr>
      <vt:lpstr>Reazione UE alla Guerra Russia Ucraina 2022</vt:lpstr>
      <vt:lpstr>Pacchetti di sanzioni alla Russia</vt:lpstr>
      <vt:lpstr>Pacchetti di sanzioni alla Russia</vt:lpstr>
      <vt:lpstr>Assistenza dell’UE all’Ucraina</vt:lpstr>
      <vt:lpstr>Grazie per l’attenzione!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Alessandro Nato</cp:lastModifiedBy>
  <cp:revision>97</cp:revision>
  <dcterms:created xsi:type="dcterms:W3CDTF">2018-10-26T13:10:45Z</dcterms:created>
  <dcterms:modified xsi:type="dcterms:W3CDTF">2023-05-04T11:27:24Z</dcterms:modified>
</cp:coreProperties>
</file>