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8" r:id="rId3"/>
    <p:sldId id="270" r:id="rId4"/>
    <p:sldId id="264" r:id="rId5"/>
    <p:sldId id="263" r:id="rId6"/>
    <p:sldId id="265" r:id="rId7"/>
    <p:sldId id="262" r:id="rId8"/>
    <p:sldId id="266" r:id="rId9"/>
    <p:sldId id="275" r:id="rId10"/>
    <p:sldId id="273" r:id="rId11"/>
    <p:sldId id="274" r:id="rId1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/>
    <p:restoredTop sz="94628"/>
  </p:normalViewPr>
  <p:slideViewPr>
    <p:cSldViewPr snapToGrid="0" snapToObjects="1">
      <p:cViewPr varScale="1">
        <p:scale>
          <a:sx n="119" d="100"/>
          <a:sy n="119" d="100"/>
        </p:scale>
        <p:origin x="14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CCA1-E3AD-124F-91CF-93FBD93CB8A9}" type="datetimeFigureOut">
              <a:rPr lang="it-IT" smtClean="0"/>
              <a:t>13/10/24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D2A8-A263-8E4D-9A70-62784A00F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71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CCA1-E3AD-124F-91CF-93FBD93CB8A9}" type="datetimeFigureOut">
              <a:rPr lang="it-IT" smtClean="0"/>
              <a:t>13/10/24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D2A8-A263-8E4D-9A70-62784A00F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3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CCA1-E3AD-124F-91CF-93FBD93CB8A9}" type="datetimeFigureOut">
              <a:rPr lang="it-IT" smtClean="0"/>
              <a:t>13/10/24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D2A8-A263-8E4D-9A70-62784A00F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1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CCA1-E3AD-124F-91CF-93FBD93CB8A9}" type="datetimeFigureOut">
              <a:rPr lang="it-IT" smtClean="0"/>
              <a:t>13/10/24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D2A8-A263-8E4D-9A70-62784A00F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4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CCA1-E3AD-124F-91CF-93FBD93CB8A9}" type="datetimeFigureOut">
              <a:rPr lang="it-IT" smtClean="0"/>
              <a:t>13/10/24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D2A8-A263-8E4D-9A70-62784A00F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07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CCA1-E3AD-124F-91CF-93FBD93CB8A9}" type="datetimeFigureOut">
              <a:rPr lang="it-IT" smtClean="0"/>
              <a:t>13/10/24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D2A8-A263-8E4D-9A70-62784A00F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8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CCA1-E3AD-124F-91CF-93FBD93CB8A9}" type="datetimeFigureOut">
              <a:rPr lang="it-IT" smtClean="0"/>
              <a:t>13/10/24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D2A8-A263-8E4D-9A70-62784A00F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257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CCA1-E3AD-124F-91CF-93FBD93CB8A9}" type="datetimeFigureOut">
              <a:rPr lang="it-IT" smtClean="0"/>
              <a:t>13/10/24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D2A8-A263-8E4D-9A70-62784A00F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186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CCA1-E3AD-124F-91CF-93FBD93CB8A9}" type="datetimeFigureOut">
              <a:rPr lang="it-IT" smtClean="0"/>
              <a:t>13/10/24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D2A8-A263-8E4D-9A70-62784A00F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08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CCA1-E3AD-124F-91CF-93FBD93CB8A9}" type="datetimeFigureOut">
              <a:rPr lang="it-IT" smtClean="0"/>
              <a:t>13/10/24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D2A8-A263-8E4D-9A70-62784A00F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09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CCA1-E3AD-124F-91CF-93FBD93CB8A9}" type="datetimeFigureOut">
              <a:rPr lang="it-IT" smtClean="0"/>
              <a:t>13/10/24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D2A8-A263-8E4D-9A70-62784A00F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910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3CCA1-E3AD-124F-91CF-93FBD93CB8A9}" type="datetimeFigureOut">
              <a:rPr lang="it-IT" smtClean="0"/>
              <a:t>13/10/24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5D2A8-A263-8E4D-9A70-62784A00F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8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Grande Depressione</a:t>
            </a:r>
          </a:p>
        </p:txBody>
      </p:sp>
    </p:spTree>
    <p:extLst>
      <p:ext uri="{BB962C8B-B14F-4D97-AF65-F5344CB8AC3E}">
        <p14:creationId xmlns:p14="http://schemas.microsoft.com/office/powerpoint/2010/main" val="2518349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USA.</a:t>
            </a:r>
          </a:p>
          <a:p>
            <a:pPr marL="0" indent="0">
              <a:buNone/>
            </a:pPr>
            <a:b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1933 il democratico </a:t>
            </a:r>
            <a:r>
              <a:rPr lang="it-IT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Franklin Delano Roosevelt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succede a Herbert Hoover. Cambia politica e vara un programma ‘keynesiano’ di svalutazione monetario e di massiccio intervento statale nell’economia.</a:t>
            </a:r>
          </a:p>
          <a:p>
            <a:pPr marL="0" indent="0" algn="just">
              <a:buNone/>
            </a:pPr>
            <a:endParaRPr lang="it-IT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charset="0"/>
              <a:buChar char="Ø"/>
            </a:pPr>
            <a:r>
              <a:rPr lang="it-IT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Deal</a:t>
            </a:r>
          </a:p>
          <a:p>
            <a:pPr marL="0" indent="0" algn="just">
              <a:buNone/>
            </a:pPr>
            <a:r>
              <a:rPr lang="it-IT" sz="2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abbandono del </a:t>
            </a:r>
            <a:r>
              <a:rPr lang="it-IT" sz="2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gold</a:t>
            </a:r>
            <a:r>
              <a:rPr lang="it-IT" sz="2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standard e svalutazione del dollaro;</a:t>
            </a:r>
          </a:p>
          <a:p>
            <a:pPr marL="0" indent="0" algn="just">
              <a:buNone/>
            </a:pPr>
            <a:r>
              <a:rPr lang="it-IT" sz="2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riforma del comparto bancario</a:t>
            </a:r>
            <a:r>
              <a:rPr lang="it-IT" sz="2100" u="sng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  <a:endParaRPr lang="it-IT" sz="21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impiego di milioni di persone nella costruzione di opere pubbliche &gt; </a:t>
            </a:r>
            <a:r>
              <a:rPr lang="it-IT" sz="21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Tennessee Valley Authority;</a:t>
            </a:r>
            <a:r>
              <a:rPr lang="it-IT" sz="2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FSA (Farm Security Administration); </a:t>
            </a:r>
          </a:p>
          <a:p>
            <a:pPr marL="0" indent="0" algn="just">
              <a:buNone/>
            </a:pPr>
            <a:r>
              <a:rPr lang="it-IT" sz="2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</a:t>
            </a:r>
            <a:r>
              <a:rPr lang="it-IT" sz="21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National Industrial Recovery Act</a:t>
            </a:r>
            <a:r>
              <a:rPr lang="it-IT" sz="2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(1933);</a:t>
            </a:r>
          </a:p>
          <a:p>
            <a:pPr marL="0" indent="0" algn="just">
              <a:buNone/>
            </a:pPr>
            <a:r>
              <a:rPr lang="it-IT" sz="2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programmi di sicurezza sociale;</a:t>
            </a:r>
          </a:p>
          <a:p>
            <a:pPr marL="0" indent="0" algn="just">
              <a:buNone/>
            </a:pPr>
            <a:r>
              <a:rPr lang="it-IT" sz="2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sussidi federali all’agricoltura e intervento dello Stato per regolamentare la produzione agricola.</a:t>
            </a:r>
          </a:p>
          <a:p>
            <a:pPr marL="0" indent="0" algn="just">
              <a:buNone/>
            </a:pPr>
            <a:endParaRPr lang="it-IT" sz="2100" b="1" dirty="0"/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3722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New Deal rappresenta un rimedio alla fase più acuta della crisi, ma non al suo ripresentarsi (1937/38 a causa, sembra, di una contrazione della spesa pubblica).</a:t>
            </a:r>
          </a:p>
          <a:p>
            <a:pPr marL="0" indent="0" algn="just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Tentativo di trovare una strada per assorbire la disoccupazione alternativa a quelle sperimentate nella Russia bolscevica e nella Germania nazista; una strada capace di salvaguardare le libertà politiche e civili.</a:t>
            </a:r>
          </a:p>
        </p:txBody>
      </p:sp>
    </p:spTree>
    <p:extLst>
      <p:ext uri="{BB962C8B-B14F-4D97-AF65-F5344CB8AC3E}">
        <p14:creationId xmlns:p14="http://schemas.microsoft.com/office/powerpoint/2010/main" val="3543759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ottobre 1929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giovedì nero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 Borsa di Wall Street, Manhattan</a:t>
            </a:r>
          </a:p>
          <a:p>
            <a:pPr marL="0" indent="0" algn="just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Quasi 13 milioni di azioni vengono scambiate a prezzi più che dimezzati; in un mese i titoli perdono il 50% del proprio valore, intere ricchezze si volatilizzano in pochi minuti, migliaia di cittadini si ritrovano improvvisamente in rovina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Bolla speculativa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Mercato borsistico &gt; sistema bancario &gt; industria &gt; crollo della produzione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Aumento della disoccupazione [nel 1933: 25 % della forza lavoro]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103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Negli USA, l’apice della crisi viene raggiunto nel 1933: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il 25% della forza lavoro (15 milioni di persone) si ritrova disoccupato; 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 produzione si riduce di quasi il 50% rispetto al 1929; 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gli investimenti passano da un miliardo di dollari a 74 milioni (contrazione);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 prezzi scendono del 25%; 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cinquemila banche falliscono e dieci milioni di ipoteche compromettono il settore agricolo.</a:t>
            </a:r>
          </a:p>
        </p:txBody>
      </p:sp>
    </p:spTree>
    <p:extLst>
      <p:ext uri="{BB962C8B-B14F-4D97-AF65-F5344CB8AC3E}">
        <p14:creationId xmlns:p14="http://schemas.microsoft.com/office/powerpoint/2010/main" val="175434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Cleveland City Hall, Alla ricerca di lavoro durante la Grande Depressione</a:t>
            </a:r>
            <a:r>
              <a:rPr lang="it-IT" dirty="0"/>
              <a:t>.</a:t>
            </a:r>
          </a:p>
        </p:txBody>
      </p:sp>
      <p:pic>
        <p:nvPicPr>
          <p:cNvPr id="4" name="Segnaposto contenuto 3" descr="great-depression-joblessjpg-54956502438dc6d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23" r="-17823"/>
          <a:stretch>
            <a:fillRect/>
          </a:stretch>
        </p:blipFill>
        <p:spPr>
          <a:xfrm>
            <a:off x="457200" y="161095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625872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Unemployement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Relief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(British Columbia e Canada).</a:t>
            </a:r>
          </a:p>
        </p:txBody>
      </p:sp>
      <p:pic>
        <p:nvPicPr>
          <p:cNvPr id="4" name="Segnaposto contenuto 3" descr="photo-costsbenefits2_1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48" r="-242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402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York, 1930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fila per un pasto gratis.</a:t>
            </a:r>
          </a:p>
        </p:txBody>
      </p:sp>
      <p:pic>
        <p:nvPicPr>
          <p:cNvPr id="4" name="Segnaposto contenuto 3" descr="gall.great.depress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67" r="-9367"/>
          <a:stretch>
            <a:fillRect/>
          </a:stretch>
        </p:blipFill>
        <p:spPr>
          <a:xfrm>
            <a:off x="457200" y="158944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362882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Hooverville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ca. 1935.</a:t>
            </a:r>
          </a:p>
        </p:txBody>
      </p:sp>
      <p:pic>
        <p:nvPicPr>
          <p:cNvPr id="6" name="Segnaposto contenuto 5" descr="8460538_ori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35" r="-20735"/>
          <a:stretch>
            <a:fillRect/>
          </a:stretch>
        </p:blipFill>
        <p:spPr>
          <a:xfrm>
            <a:off x="457200" y="1514139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76010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Dorothea Lange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Migrant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mother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1936.</a:t>
            </a:r>
          </a:p>
        </p:txBody>
      </p:sp>
      <p:pic>
        <p:nvPicPr>
          <p:cNvPr id="4" name="Segnaposto contenuto 3" descr="Lange-MigrantMother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83" r="-68183"/>
          <a:stretch>
            <a:fillRect/>
          </a:stretch>
        </p:blipFill>
        <p:spPr>
          <a:xfrm>
            <a:off x="457200" y="165398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242819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D2568C-3D22-E631-DCC0-68E59FC3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C98912-6D21-9A99-98CF-BF7F93054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Grande Depressione: 1929-1933, 1937-1938.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Dagli Usa al mondo.</a:t>
            </a: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Crisi del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gold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gold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valore delle unità monetarie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corrisponde a un </a:t>
            </a:r>
            <a:r>
              <a:rPr 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determinato peso in oro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le </a:t>
            </a:r>
            <a:r>
              <a:rPr 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banche centrali hanno l’obbligo di convertire in oro tutte le banconote che vengano loro presentate a questo scopo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L’oro poteva inoltre essere liberamente esportato e importato. </a:t>
            </a: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Tentativo di riforma del sistema capitalistico</a:t>
            </a: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 risposte alla crisi.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algn="just"/>
            <a:endParaRPr lang="it-IT" dirty="0"/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49479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457</Words>
  <Application>Microsoft Macintosh PowerPoint</Application>
  <PresentationFormat>Presentazione su schermo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Cleveland City Hall, Alla ricerca di lavoro durante la Grande Depressione.</vt:lpstr>
      <vt:lpstr>Unemployement Relief Camps (British Columbia e Canada).</vt:lpstr>
      <vt:lpstr>New York, 1930 ca. In fila per un pasto gratis.</vt:lpstr>
      <vt:lpstr>Hooverville, ca. 1935.</vt:lpstr>
      <vt:lpstr>Dorothea Lange Migrant mother , 1936.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Maddalena Carli</dc:creator>
  <cp:lastModifiedBy>maddalena carli</cp:lastModifiedBy>
  <cp:revision>18</cp:revision>
  <dcterms:created xsi:type="dcterms:W3CDTF">2015-04-07T17:30:13Z</dcterms:created>
  <dcterms:modified xsi:type="dcterms:W3CDTF">2024-10-13T19:34:55Z</dcterms:modified>
</cp:coreProperties>
</file>