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72" r:id="rId2"/>
    <p:sldId id="280" r:id="rId3"/>
    <p:sldId id="281" r:id="rId4"/>
    <p:sldId id="282" r:id="rId5"/>
    <p:sldId id="283" r:id="rId6"/>
    <p:sldId id="284" r:id="rId7"/>
    <p:sldId id="285" r:id="rId8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D7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2"/>
    <p:restoredTop sz="94651"/>
  </p:normalViewPr>
  <p:slideViewPr>
    <p:cSldViewPr snapToGrid="0">
      <p:cViewPr varScale="1">
        <p:scale>
          <a:sx n="93" d="100"/>
          <a:sy n="93" d="100"/>
        </p:scale>
        <p:origin x="216" y="5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4AE55E-B3CB-7540-B566-BD1B8D495249}" type="datetimeFigureOut">
              <a:rPr lang="it-IT" smtClean="0"/>
              <a:t>06/12/25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782286-013A-DD4C-97D4-921880525FC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115542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882A2A-B8AD-8041-8ED7-C05BA2367428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034339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88968A2-6FAD-0674-0809-21E241773C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14074211-1470-509A-DE75-B030AA37D1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50A0E95-4480-5035-7E4D-E2E1E5006A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0991D-D884-6743-9238-65C07AA2E28E}" type="datetimeFigureOut">
              <a:rPr lang="it-IT" smtClean="0"/>
              <a:t>06/12/25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2255C64-B5F5-E789-8803-BD09560D3E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2A414D0-1140-FF01-E3DA-3990AB1E5B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9EBBD-68EE-3548-9258-AAC13BF3088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346571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E4C353C-C2E3-7F97-6ADC-88E9621065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10D69771-B0BC-97AF-1602-A14F5B7FDF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D5A5DA5-BACA-9AB3-C3F5-D54F4C8C1C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0991D-D884-6743-9238-65C07AA2E28E}" type="datetimeFigureOut">
              <a:rPr lang="it-IT" smtClean="0"/>
              <a:t>06/12/25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F116836-4F67-2289-8890-5DAB973E69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7A0BC94-2549-1A20-E23E-36F6AB092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9EBBD-68EE-3548-9258-AAC13BF3088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675759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601D786C-078A-D65F-9266-A06DEA5AA75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02D3A0F4-1594-6AA4-5BA4-B04E1E3CB0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8FE28FE-02DF-8E68-9DF5-1D5F837799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0991D-D884-6743-9238-65C07AA2E28E}" type="datetimeFigureOut">
              <a:rPr lang="it-IT" smtClean="0"/>
              <a:t>06/12/25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FCCC8E5-E839-DF17-6BEB-47308F48C1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96EE8FF-C85C-5137-3DA5-63F242E6BD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9EBBD-68EE-3548-9258-AAC13BF3088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15688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6700CEA-237D-5BD0-2553-F47342CA7F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34073D6-EC79-A1AE-6F26-0C0DFE4BB1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9F5C697-7161-9D77-2BF7-8F7FACF896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0991D-D884-6743-9238-65C07AA2E28E}" type="datetimeFigureOut">
              <a:rPr lang="it-IT" smtClean="0"/>
              <a:t>06/12/25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ECCAA98-AB34-E59C-5873-2B36E566DD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2C8EABD-9FA1-2864-C604-867880F992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9EBBD-68EE-3548-9258-AAC13BF3088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261116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4E25C6A-D098-D170-C94F-1015D0F84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EE56EDB8-24C5-F19A-17A1-E8FFEC0B06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F36E2E5-E4AD-15D2-86C4-E8B16637F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0991D-D884-6743-9238-65C07AA2E28E}" type="datetimeFigureOut">
              <a:rPr lang="it-IT" smtClean="0"/>
              <a:t>06/12/25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EFB8A08-8EBF-68AF-A881-0FBE1D5B8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86175EB-E70B-A710-958F-FE10C22DB0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9EBBD-68EE-3548-9258-AAC13BF3088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403277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85C6201-A3BB-B66D-E43E-114B40216E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56992CE-DED9-7530-1798-0054CBC724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7615B3B3-59C4-1291-8A37-B262A627BF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8B989F50-20BA-F489-BAA9-E8C75A0106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0991D-D884-6743-9238-65C07AA2E28E}" type="datetimeFigureOut">
              <a:rPr lang="it-IT" smtClean="0"/>
              <a:t>06/12/25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854A54D2-DDAE-97D8-9550-A6B01A7475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9CA62E90-7B2F-701D-100A-6C6D0FD4F2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9EBBD-68EE-3548-9258-AAC13BF3088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140066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A5B8675-FA86-00DB-B910-054AAB55CE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DDE4559-B431-AD25-CC33-BA8638E66F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2F9D0454-3ADC-304F-9DE9-E573264E83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FA4CBD0A-6724-1380-8CAA-14B66BA787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5E2D2102-D8E8-CF01-E7C7-EB023011B0B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EDFD1E5E-BAA5-726A-DCA1-02107F2230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0991D-D884-6743-9238-65C07AA2E28E}" type="datetimeFigureOut">
              <a:rPr lang="it-IT" smtClean="0"/>
              <a:t>06/12/25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3F6DAD3E-3F5D-95FA-4B79-3C64DA4C2A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62FF2DFC-C677-2547-1CBA-9132993E75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9EBBD-68EE-3548-9258-AAC13BF3088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422618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67D7744-7C5A-9CA8-1B22-EC3C08DB5F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1AEC0577-E771-E87B-0435-814BB151B8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0991D-D884-6743-9238-65C07AA2E28E}" type="datetimeFigureOut">
              <a:rPr lang="it-IT" smtClean="0"/>
              <a:t>06/12/25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4260BBF5-46BB-0CD0-2F69-1F20DCB5A2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1D5ECB00-D1EE-0085-973A-4E14A8B109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9EBBD-68EE-3548-9258-AAC13BF3088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214272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0C5840B3-46D0-228E-38B3-48AD9B6437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0991D-D884-6743-9238-65C07AA2E28E}" type="datetimeFigureOut">
              <a:rPr lang="it-IT" smtClean="0"/>
              <a:t>06/12/25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F959AF59-2A73-7E24-DDC1-5B5E105198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CF0A54D4-85AA-38AD-89BE-B38191BE0F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9EBBD-68EE-3548-9258-AAC13BF3088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888543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C8E71A4-2FCA-9AB9-FFC9-C7D7854396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B7105D9-C698-5CBA-7868-2C050BD594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9A0FCAC6-95D2-1CB8-4806-EFA0E614A4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D4A58CB9-B60F-DDF1-00B1-047DF6CBEA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0991D-D884-6743-9238-65C07AA2E28E}" type="datetimeFigureOut">
              <a:rPr lang="it-IT" smtClean="0"/>
              <a:t>06/12/25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3ED91B42-5334-3099-D23B-CF9A98D95D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AC20240B-FC2D-3926-AFC2-5156E893B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9EBBD-68EE-3548-9258-AAC13BF3088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987425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37C943E-A9D1-A8A8-ABF2-F49D83963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A723CDC9-5B3C-7F20-6D78-81B72BBF76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E8FA179D-3CE0-A887-00F7-30B977AA0D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B5168488-7317-FFBB-F1A9-470EB1B362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0991D-D884-6743-9238-65C07AA2E28E}" type="datetimeFigureOut">
              <a:rPr lang="it-IT" smtClean="0"/>
              <a:t>06/12/25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C6B0806A-F30D-5661-E4BE-3CE44FEA17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EB578FD2-990B-5F4F-F039-DD2E30A6DD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9EBBD-68EE-3548-9258-AAC13BF3088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379753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BB1320E5-25EF-884A-B13E-77F38EC4C0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6A99B3D-332E-E481-A29F-043F296677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C703C80-030E-FAE1-1E12-B38445DA57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30991D-D884-6743-9238-65C07AA2E28E}" type="datetimeFigureOut">
              <a:rPr lang="it-IT" smtClean="0"/>
              <a:t>06/12/25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AA23A3D-D02E-8D27-02BC-7F2F855077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AF5677D-2BDF-B888-DE2F-40D9526C74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B9EBBD-68EE-3548-9258-AAC13BF3088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4217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59A2C6C-5A61-702A-1BF1-B93F618198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sellaDiTesto 7">
            <a:extLst>
              <a:ext uri="{FF2B5EF4-FFF2-40B4-BE49-F238E27FC236}">
                <a16:creationId xmlns:a16="http://schemas.microsoft.com/office/drawing/2014/main" id="{7F4E033D-87D8-32B0-AC5C-5580EC6B8F3A}"/>
              </a:ext>
            </a:extLst>
          </p:cNvPr>
          <p:cNvSpPr txBox="1"/>
          <p:nvPr/>
        </p:nvSpPr>
        <p:spPr>
          <a:xfrm>
            <a:off x="6261904" y="114589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11CF88A4-1CCF-BE2E-E780-3A8DF0DC71DB}"/>
              </a:ext>
            </a:extLst>
          </p:cNvPr>
          <p:cNvSpPr txBox="1"/>
          <p:nvPr/>
        </p:nvSpPr>
        <p:spPr>
          <a:xfrm>
            <a:off x="3218600" y="936248"/>
            <a:ext cx="558434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32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Prima stagione </a:t>
            </a:r>
          </a:p>
          <a:p>
            <a:pPr algn="ctr"/>
            <a:r>
              <a:rPr lang="it-IT" sz="32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Tendenze costanti negli episodi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2D967D72-4363-8236-0E73-52F5CB202DFC}"/>
              </a:ext>
            </a:extLst>
          </p:cNvPr>
          <p:cNvSpPr txBox="1"/>
          <p:nvPr/>
        </p:nvSpPr>
        <p:spPr>
          <a:xfrm>
            <a:off x="995423" y="2511706"/>
            <a:ext cx="7560724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it-IT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 linee narrative comunicano tra di loro</a:t>
            </a:r>
          </a:p>
          <a:p>
            <a:pPr marL="342900" indent="-342900">
              <a:buAutoNum type="arabicPeriod"/>
            </a:pPr>
            <a:endParaRPr lang="it-IT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it-IT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Cliff presente nella penultima scena</a:t>
            </a:r>
          </a:p>
          <a:p>
            <a:pPr marL="342900" indent="-342900">
              <a:buAutoNum type="arabicPeriod"/>
            </a:pPr>
            <a:endParaRPr lang="it-IT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it-IT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Finale ricompone linea family e mafia</a:t>
            </a:r>
          </a:p>
          <a:p>
            <a:pPr marL="342900" indent="-342900">
              <a:buAutoNum type="arabicPeriod"/>
            </a:pPr>
            <a:endParaRPr lang="it-IT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it-IT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ogni episodio i personaggi importanti sono presenti</a:t>
            </a:r>
          </a:p>
          <a:p>
            <a:pPr marL="342900" indent="-342900">
              <a:buAutoNum type="arabicPeriod"/>
            </a:pPr>
            <a:endParaRPr lang="it-IT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it-IT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Circolarità primo e ultimo episodio: chiusura family con tre cliff precedenti </a:t>
            </a:r>
          </a:p>
          <a:p>
            <a:r>
              <a:rPr lang="it-IT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261559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31CE24B-E851-5B25-ACDD-71C89AAA1B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sellaDiTesto 7">
            <a:extLst>
              <a:ext uri="{FF2B5EF4-FFF2-40B4-BE49-F238E27FC236}">
                <a16:creationId xmlns:a16="http://schemas.microsoft.com/office/drawing/2014/main" id="{CDC39A57-6AE0-78D1-DB56-950ABCC5FD50}"/>
              </a:ext>
            </a:extLst>
          </p:cNvPr>
          <p:cNvSpPr txBox="1"/>
          <p:nvPr/>
        </p:nvSpPr>
        <p:spPr>
          <a:xfrm>
            <a:off x="6261904" y="114589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9986B062-5FDB-C6E2-A247-B14E8125241B}"/>
              </a:ext>
            </a:extLst>
          </p:cNvPr>
          <p:cNvSpPr txBox="1"/>
          <p:nvPr/>
        </p:nvSpPr>
        <p:spPr>
          <a:xfrm>
            <a:off x="1294897" y="1330560"/>
            <a:ext cx="7066892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>
                <a:solidFill>
                  <a:srgbClr val="F1D7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 tre linee narrative principali </a:t>
            </a:r>
          </a:p>
          <a:p>
            <a:endParaRPr lang="it-IT" sz="2000" b="1" dirty="0">
              <a:solidFill>
                <a:srgbClr val="F1D7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sz="20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Dara Marks identifica tre linee portanti in qualsiasi racconto ben costruito:</a:t>
            </a:r>
          </a:p>
          <a:p>
            <a:endParaRPr lang="it-IT" sz="2000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it-IT" sz="20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Linea A – il conflitto esterno</a:t>
            </a:r>
            <a:endParaRPr lang="it-IT" sz="2000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it-IT" sz="20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Linea B – il conflitto interiore del personaggio</a:t>
            </a:r>
            <a:endParaRPr lang="it-IT" sz="2000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it-IT" sz="20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Linea C – il conflitto relazionale</a:t>
            </a:r>
          </a:p>
          <a:p>
            <a:pPr>
              <a:buFont typeface="Arial" panose="020B0604020202020204" pitchFamily="34" charset="0"/>
              <a:buChar char="•"/>
            </a:pPr>
            <a:endParaRPr lang="it-IT" sz="2000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sz="20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Nella </a:t>
            </a:r>
            <a:r>
              <a:rPr lang="it-IT" sz="20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Prima Stagione di </a:t>
            </a:r>
            <a:r>
              <a:rPr lang="it-IT" sz="2000" b="1" i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it-IT" sz="2000" b="1" i="1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Sopranos</a:t>
            </a:r>
            <a:r>
              <a:rPr lang="it-IT" sz="20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queste tre linee coincidono perfettamente con tre generi e tre aree narrative distinte: gangster, family e love story.</a:t>
            </a:r>
          </a:p>
          <a:p>
            <a:endParaRPr lang="it-IT" sz="2000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7C51BBEB-C735-682E-9786-14A639A2B5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20550" y="0"/>
            <a:ext cx="34714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6860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262A27A-6C55-E395-EE4B-58BCF11198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sellaDiTesto 7">
            <a:extLst>
              <a:ext uri="{FF2B5EF4-FFF2-40B4-BE49-F238E27FC236}">
                <a16:creationId xmlns:a16="http://schemas.microsoft.com/office/drawing/2014/main" id="{8EF2EBA0-3F3E-3FC2-E4C0-77C69A57E11C}"/>
              </a:ext>
            </a:extLst>
          </p:cNvPr>
          <p:cNvSpPr txBox="1"/>
          <p:nvPr/>
        </p:nvSpPr>
        <p:spPr>
          <a:xfrm>
            <a:off x="6261904" y="114589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BB78BA33-C5EE-1F2F-C230-D9DC1FE84D8D}"/>
              </a:ext>
            </a:extLst>
          </p:cNvPr>
          <p:cNvSpPr txBox="1"/>
          <p:nvPr/>
        </p:nvSpPr>
        <p:spPr>
          <a:xfrm>
            <a:off x="1261241" y="840828"/>
            <a:ext cx="72330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LINEA A – </a:t>
            </a:r>
            <a:r>
              <a:rPr lang="it-IT" sz="2000" b="1" dirty="0">
                <a:solidFill>
                  <a:srgbClr val="F2D7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 plot gangster </a:t>
            </a:r>
            <a:r>
              <a:rPr lang="it-IT" sz="20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(conflitto esterno)</a:t>
            </a:r>
          </a:p>
          <a:p>
            <a:endParaRPr lang="it-IT" sz="2000" b="1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sz="20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dimensione “crime” della serie.</a:t>
            </a:r>
          </a:p>
          <a:p>
            <a:endParaRPr lang="it-IT" sz="2000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sz="20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Contenuto principale:</a:t>
            </a:r>
            <a:endParaRPr lang="it-IT" sz="2000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Tony deve gestire </a:t>
            </a:r>
            <a:r>
              <a:rPr lang="it-IT" sz="20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 ambizioni di Junior</a:t>
            </a:r>
            <a:r>
              <a:rPr lang="it-IT" sz="20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i conflitti di potere nella famiglia mafiosa e la pressione dell’</a:t>
            </a:r>
            <a:r>
              <a:rPr lang="it-IT" sz="20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FBI</a:t>
            </a:r>
            <a:r>
              <a:rPr lang="it-IT" sz="20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endParaRPr lang="it-IT" sz="2000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sz="20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Funzione:</a:t>
            </a:r>
            <a:br>
              <a:rPr lang="it-IT" sz="20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sz="20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È la linea che muove gli eventi esterni ed espone Tony al rischio fisico e politico.</a:t>
            </a:r>
          </a:p>
          <a:p>
            <a:endParaRPr lang="it-IT" sz="2000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sz="20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Episodi:</a:t>
            </a:r>
            <a:br>
              <a:rPr lang="it-IT" sz="20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sz="20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È presente in quasi tutti gli episodi; in alcuni costituisce l’arco principale di puntata.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D57F334C-18D2-0185-D3F8-536D60C79F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94241" y="0"/>
            <a:ext cx="38589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1181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187C096-02FE-848C-EA67-115DCB3BF9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sellaDiTesto 7">
            <a:extLst>
              <a:ext uri="{FF2B5EF4-FFF2-40B4-BE49-F238E27FC236}">
                <a16:creationId xmlns:a16="http://schemas.microsoft.com/office/drawing/2014/main" id="{A4E7EC0F-FCEE-8CAB-8D12-857E5FABE027}"/>
              </a:ext>
            </a:extLst>
          </p:cNvPr>
          <p:cNvSpPr txBox="1"/>
          <p:nvPr/>
        </p:nvSpPr>
        <p:spPr>
          <a:xfrm>
            <a:off x="6261904" y="114589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A2540C0D-8E8F-D83D-1FA7-674ED54676D1}"/>
              </a:ext>
            </a:extLst>
          </p:cNvPr>
          <p:cNvSpPr txBox="1"/>
          <p:nvPr/>
        </p:nvSpPr>
        <p:spPr>
          <a:xfrm>
            <a:off x="1261241" y="840828"/>
            <a:ext cx="651833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LINEA B – </a:t>
            </a:r>
            <a:r>
              <a:rPr lang="it-IT" sz="2000" b="1" dirty="0">
                <a:solidFill>
                  <a:srgbClr val="F2D7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terapia </a:t>
            </a:r>
            <a:r>
              <a:rPr lang="it-IT" sz="20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(conflitto interiore)</a:t>
            </a:r>
          </a:p>
          <a:p>
            <a:endParaRPr lang="it-IT" sz="2000" b="1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sz="20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dimensione psicologica e drammatica.</a:t>
            </a:r>
          </a:p>
          <a:p>
            <a:endParaRPr lang="it-IT" sz="2000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sz="20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Contenuto principale:</a:t>
            </a:r>
            <a:endParaRPr lang="it-IT" sz="2000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Tony affronta la </a:t>
            </a:r>
            <a:r>
              <a:rPr lang="it-IT" sz="20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depressione</a:t>
            </a:r>
            <a:r>
              <a:rPr lang="it-IT" sz="20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i suoi attacchi di panico, la rabbia, la figura della madre Livia.</a:t>
            </a:r>
          </a:p>
          <a:p>
            <a:pPr>
              <a:buFont typeface="Arial" panose="020B0604020202020204" pitchFamily="34" charset="0"/>
              <a:buChar char="•"/>
            </a:pPr>
            <a:endParaRPr lang="it-IT" sz="2000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it-IT" sz="2000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storyline</a:t>
            </a:r>
            <a:r>
              <a:rPr lang="it-IT" sz="20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Tony/Melfi (quasi una “love story narrativa”) attraversa </a:t>
            </a:r>
            <a:r>
              <a:rPr lang="it-IT" sz="20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undici episodi</a:t>
            </a:r>
            <a:r>
              <a:rPr lang="it-IT" sz="20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diventando il centro del suo arco trasformativo.</a:t>
            </a:r>
          </a:p>
          <a:p>
            <a:pPr>
              <a:buFont typeface="Arial" panose="020B0604020202020204" pitchFamily="34" charset="0"/>
              <a:buChar char="•"/>
            </a:pPr>
            <a:endParaRPr lang="it-IT" sz="2000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sz="20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Funzione:</a:t>
            </a:r>
            <a:br>
              <a:rPr lang="it-IT" sz="20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sz="20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Mostra il conflitto interiore di Tony, la sua fragilità e la ricerca di senso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E085FD6F-90C0-3E72-7673-24933B512C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9571" y="0"/>
            <a:ext cx="457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9234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63E9F4F-0F4B-27FD-8C66-BA9E47836A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sellaDiTesto 7">
            <a:extLst>
              <a:ext uri="{FF2B5EF4-FFF2-40B4-BE49-F238E27FC236}">
                <a16:creationId xmlns:a16="http://schemas.microsoft.com/office/drawing/2014/main" id="{1BC9CF3E-9883-AAF0-61FC-DAC7CCF35858}"/>
              </a:ext>
            </a:extLst>
          </p:cNvPr>
          <p:cNvSpPr txBox="1"/>
          <p:nvPr/>
        </p:nvSpPr>
        <p:spPr>
          <a:xfrm>
            <a:off x="6261904" y="114589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20460AAE-F6B7-BC65-AF8F-B8333A65B585}"/>
              </a:ext>
            </a:extLst>
          </p:cNvPr>
          <p:cNvSpPr txBox="1"/>
          <p:nvPr/>
        </p:nvSpPr>
        <p:spPr>
          <a:xfrm>
            <a:off x="1261241" y="840828"/>
            <a:ext cx="6403247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LINEA C – </a:t>
            </a:r>
            <a:r>
              <a:rPr lang="it-IT" sz="2000" b="1" dirty="0">
                <a:solidFill>
                  <a:srgbClr val="F2D7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 plot familiare </a:t>
            </a:r>
            <a:r>
              <a:rPr lang="it-IT" sz="20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(conflitto relazionale)</a:t>
            </a:r>
          </a:p>
          <a:p>
            <a:endParaRPr lang="it-IT" sz="2000" b="1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sz="20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dimensione domestica e identitaria.</a:t>
            </a:r>
          </a:p>
          <a:p>
            <a:endParaRPr lang="it-IT" sz="2000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sz="20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Contenuto principale:</a:t>
            </a:r>
            <a:endParaRPr lang="it-IT" sz="2000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 rapporto con Carmela, i figli, l’infedeltà, la crisi del matrimonio, la tensione tra normalità e vita criminale.</a:t>
            </a:r>
          </a:p>
          <a:p>
            <a:pPr>
              <a:buFont typeface="Arial" panose="020B0604020202020204" pitchFamily="34" charset="0"/>
              <a:buChar char="•"/>
            </a:pPr>
            <a:endParaRPr lang="it-IT" sz="2000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sz="20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Funzione:</a:t>
            </a:r>
            <a:br>
              <a:rPr lang="it-IT" sz="20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sz="20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Mostra l’impatto delle scelte di Tony sulle relazioni intime; definisce la sua “vita ordinaria”.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CC96B6B4-CE30-ADAB-5B64-566E4DD819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4488" y="0"/>
            <a:ext cx="452751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4139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304D2CC-C830-EE1B-E545-2BA843BAC1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sellaDiTesto 7">
            <a:extLst>
              <a:ext uri="{FF2B5EF4-FFF2-40B4-BE49-F238E27FC236}">
                <a16:creationId xmlns:a16="http://schemas.microsoft.com/office/drawing/2014/main" id="{1AE69E37-FCFF-8169-A0E7-FE6F81DD8C91}"/>
              </a:ext>
            </a:extLst>
          </p:cNvPr>
          <p:cNvSpPr txBox="1"/>
          <p:nvPr/>
        </p:nvSpPr>
        <p:spPr>
          <a:xfrm>
            <a:off x="6261904" y="114589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2C1ABA64-2271-FBEE-116A-184C076AD77C}"/>
              </a:ext>
            </a:extLst>
          </p:cNvPr>
          <p:cNvSpPr txBox="1"/>
          <p:nvPr/>
        </p:nvSpPr>
        <p:spPr>
          <a:xfrm>
            <a:off x="1261241" y="345976"/>
            <a:ext cx="96299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rgbClr val="F1D7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Sub-plot principali della prima stagione</a:t>
            </a:r>
          </a:p>
          <a:p>
            <a:endParaRPr lang="it-IT" sz="2000" b="1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sz="20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Oltre ai tre binari fondamentali A–B–C, il testo evidenzia la presenza di </a:t>
            </a:r>
            <a:r>
              <a:rPr lang="it-IT" sz="20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sub-plot</a:t>
            </a:r>
            <a:r>
              <a:rPr lang="it-IT" sz="20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che intersecano le linee principali.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ED12985E-29B2-79F2-2076-470DBA06E5C5}"/>
              </a:ext>
            </a:extLst>
          </p:cNvPr>
          <p:cNvSpPr txBox="1"/>
          <p:nvPr/>
        </p:nvSpPr>
        <p:spPr>
          <a:xfrm>
            <a:off x="1261241" y="2027412"/>
            <a:ext cx="5618910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Sub-plot 1 – </a:t>
            </a:r>
            <a:r>
              <a:rPr lang="it-IT" b="1" dirty="0">
                <a:solidFill>
                  <a:srgbClr val="F1D7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Tony e Livia</a:t>
            </a:r>
          </a:p>
          <a:p>
            <a:endParaRPr lang="it-IT" b="1" dirty="0">
              <a:solidFill>
                <a:srgbClr val="F1D7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Parte come dinamica familiare (Linea C),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è centrale per la psicologia di Tony (Linea B),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diventa fondamentale anche per il plot mafioso (Linea A).</a:t>
            </a:r>
          </a:p>
          <a:p>
            <a:pPr>
              <a:buFont typeface="Arial" panose="020B0604020202020204" pitchFamily="34" charset="0"/>
              <a:buChar char="•"/>
            </a:pPr>
            <a:endParaRPr lang="it-IT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👉 Per questo è un sub-plot </a:t>
            </a:r>
            <a:r>
              <a:rPr lang="it-IT" i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fondamentale e trasversale</a:t>
            </a:r>
            <a:r>
              <a:rPr lang="it-IT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it-IT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0041C333-20F4-3F6E-0B74-C24B053F4A16}"/>
              </a:ext>
            </a:extLst>
          </p:cNvPr>
          <p:cNvSpPr txBox="1"/>
          <p:nvPr/>
        </p:nvSpPr>
        <p:spPr>
          <a:xfrm>
            <a:off x="1261241" y="4693734"/>
            <a:ext cx="8006359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Sub-plot 2 – </a:t>
            </a:r>
            <a:r>
              <a:rPr lang="it-IT" b="1" dirty="0">
                <a:solidFill>
                  <a:srgbClr val="F1D7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Artie Bucco e il ristorante</a:t>
            </a:r>
          </a:p>
          <a:p>
            <a:endParaRPr lang="it-IT" b="1" dirty="0">
              <a:solidFill>
                <a:srgbClr val="F1D7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Comincia come parte del </a:t>
            </a:r>
            <a:r>
              <a:rPr lang="it-IT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plot gangster</a:t>
            </a:r>
            <a:r>
              <a:rPr lang="it-IT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(A: l’incendio del ristorante).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 la sua funzione si sposta sul piano </a:t>
            </a:r>
            <a:r>
              <a:rPr lang="it-IT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relazionale</a:t>
            </a:r>
            <a:r>
              <a:rPr lang="it-IT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(C: amicizia/loyalty) e simbolico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it-IT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👉 Mostra le conseguenze delle scelte criminali sulla normalità quotidiana.</a:t>
            </a:r>
          </a:p>
          <a:p>
            <a:endParaRPr lang="it-IT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D8A83FE8-3245-FB1B-AEB8-178FF43599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5353" y="1360699"/>
            <a:ext cx="6474224" cy="3641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7432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342A600-6A33-8E6C-B98A-8C95E64B3E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1339C3F9-0925-B0D7-BA89-4F5ED6D972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5274" y="0"/>
            <a:ext cx="4910070" cy="6858000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5740D88C-A069-4D86-43FC-FFDBB263E267}"/>
              </a:ext>
            </a:extLst>
          </p:cNvPr>
          <p:cNvSpPr txBox="1"/>
          <p:nvPr/>
        </p:nvSpPr>
        <p:spPr>
          <a:xfrm>
            <a:off x="6261904" y="114589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2B7A5B9B-FA74-1E1D-B0D5-7CF4396E30F9}"/>
              </a:ext>
            </a:extLst>
          </p:cNvPr>
          <p:cNvSpPr txBox="1"/>
          <p:nvPr/>
        </p:nvSpPr>
        <p:spPr>
          <a:xfrm>
            <a:off x="1261241" y="840828"/>
            <a:ext cx="782897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Sub-plot 3 – </a:t>
            </a:r>
            <a:r>
              <a:rPr lang="it-IT" b="1" dirty="0">
                <a:solidFill>
                  <a:srgbClr val="F1D7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Christopher </a:t>
            </a:r>
            <a:r>
              <a:rPr lang="it-IT" b="1" dirty="0" err="1">
                <a:solidFill>
                  <a:srgbClr val="F1D7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Moltisanti</a:t>
            </a:r>
            <a:endParaRPr lang="it-IT" b="1" dirty="0">
              <a:solidFill>
                <a:srgbClr val="F1D7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it-IT" b="1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È legato alla sua ambizione criminale (Linea A).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 anche al suo desiderio di riconoscimento, crisi esistenziale e frustrazione (Linea B).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 suo arco in questa stagione è costruito per parallelo a quello di Tony.</a:t>
            </a:r>
          </a:p>
          <a:p>
            <a:pPr>
              <a:buFont typeface="Arial" panose="020B0604020202020204" pitchFamily="34" charset="0"/>
              <a:buChar char="•"/>
            </a:pPr>
            <a:endParaRPr lang="it-IT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👉 Mostra l’eredità criminale e la dimensione generazionale.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A0EF8035-12B3-771C-1586-441FFBC6469E}"/>
              </a:ext>
            </a:extLst>
          </p:cNvPr>
          <p:cNvSpPr txBox="1"/>
          <p:nvPr/>
        </p:nvSpPr>
        <p:spPr>
          <a:xfrm>
            <a:off x="1261241" y="3608615"/>
            <a:ext cx="708669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Sub-plot 4 – </a:t>
            </a:r>
            <a:r>
              <a:rPr lang="it-IT" b="1" dirty="0">
                <a:solidFill>
                  <a:srgbClr val="F1D7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Carmela e Padre Phil</a:t>
            </a:r>
          </a:p>
          <a:p>
            <a:endParaRPr lang="it-IT" b="1" dirty="0">
              <a:solidFill>
                <a:srgbClr val="F1D7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Appare come un breve sub-plot “di puntata” (solo 3 episodio su 13).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Funziona come estensione del conflitto relazionale (Linea C).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Rivela la solitudine di Carmela e la frattura con Tony.</a:t>
            </a:r>
          </a:p>
          <a:p>
            <a:pPr>
              <a:buFont typeface="Arial" panose="020B0604020202020204" pitchFamily="34" charset="0"/>
              <a:buChar char="•"/>
            </a:pPr>
            <a:endParaRPr lang="it-IT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👉 È un esempio di micro-narrazione relazionale che approfondisce l’identità del personaggio.</a:t>
            </a:r>
          </a:p>
          <a:p>
            <a:endParaRPr lang="it-IT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407860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571</Words>
  <Application>Microsoft Macintosh PowerPoint</Application>
  <PresentationFormat>Widescreen</PresentationFormat>
  <Paragraphs>80</Paragraphs>
  <Slides>7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Alberto De Nicola</dc:creator>
  <cp:lastModifiedBy>Alberto De Nicola</cp:lastModifiedBy>
  <cp:revision>2</cp:revision>
  <dcterms:created xsi:type="dcterms:W3CDTF">2025-12-06T18:12:26Z</dcterms:created>
  <dcterms:modified xsi:type="dcterms:W3CDTF">2025-12-06T18:14:49Z</dcterms:modified>
</cp:coreProperties>
</file>