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0" r:id="rId4"/>
    <p:sldId id="294" r:id="rId5"/>
    <p:sldId id="295" r:id="rId6"/>
    <p:sldId id="277" r:id="rId7"/>
    <p:sldId id="281" r:id="rId8"/>
    <p:sldId id="267" r:id="rId9"/>
    <p:sldId id="282" r:id="rId10"/>
    <p:sldId id="283" r:id="rId11"/>
    <p:sldId id="284" r:id="rId12"/>
    <p:sldId id="285" r:id="rId13"/>
    <p:sldId id="278" r:id="rId14"/>
    <p:sldId id="286" r:id="rId15"/>
    <p:sldId id="287" r:id="rId16"/>
    <p:sldId id="293" r:id="rId17"/>
    <p:sldId id="289" r:id="rId18"/>
    <p:sldId id="288" r:id="rId19"/>
    <p:sldId id="290" r:id="rId20"/>
    <p:sldId id="292" r:id="rId21"/>
    <p:sldId id="29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D9C40-6919-4E06-8F29-B39C5314538B}"/>
              </a:ext>
            </a:extLst>
          </p:cNvPr>
          <p:cNvSpPr>
            <a:spLocks noGrp="1"/>
          </p:cNvSpPr>
          <p:nvPr>
            <p:ph type="ctrTitle"/>
          </p:nvPr>
        </p:nvSpPr>
        <p:spPr/>
        <p:txBody>
          <a:bodyPr>
            <a:normAutofit/>
          </a:bodyPr>
          <a:lstStyle/>
          <a:p>
            <a:r>
              <a:rPr lang="it-IT" sz="4800" dirty="0"/>
              <a:t>Il Mediterraneo: allargato o nuova centralità?</a:t>
            </a:r>
          </a:p>
        </p:txBody>
      </p:sp>
      <p:sp>
        <p:nvSpPr>
          <p:cNvPr id="3" name="Sottotitolo 2">
            <a:extLst>
              <a:ext uri="{FF2B5EF4-FFF2-40B4-BE49-F238E27FC236}">
                <a16:creationId xmlns:a16="http://schemas.microsoft.com/office/drawing/2014/main" id="{CDE0FABA-9AF5-4CD7-A9C5-723AAE2D475C}"/>
              </a:ext>
            </a:extLst>
          </p:cNvPr>
          <p:cNvSpPr>
            <a:spLocks noGrp="1"/>
          </p:cNvSpPr>
          <p:nvPr>
            <p:ph type="subTitle" idx="1"/>
          </p:nvPr>
        </p:nvSpPr>
        <p:spPr/>
        <p:txBody>
          <a:bodyPr>
            <a:normAutofit lnSpcReduction="10000"/>
          </a:bodyPr>
          <a:lstStyle/>
          <a:p>
            <a:r>
              <a:rPr lang="it-IT" dirty="0"/>
              <a:t>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125262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49C0A8-29E7-4D4F-ADD8-804AC0D0E78D}"/>
              </a:ext>
            </a:extLst>
          </p:cNvPr>
          <p:cNvSpPr>
            <a:spLocks noGrp="1"/>
          </p:cNvSpPr>
          <p:nvPr>
            <p:ph type="title"/>
          </p:nvPr>
        </p:nvSpPr>
        <p:spPr>
          <a:xfrm>
            <a:off x="2592925" y="624110"/>
            <a:ext cx="8911687" cy="691343"/>
          </a:xfrm>
        </p:spPr>
        <p:txBody>
          <a:bodyPr>
            <a:normAutofit/>
          </a:bodyPr>
          <a:lstStyle/>
          <a:p>
            <a:pPr algn="ctr"/>
            <a:r>
              <a:rPr lang="it-IT" sz="3200" dirty="0"/>
              <a:t>Il mediterraneo nel 900</a:t>
            </a:r>
          </a:p>
        </p:txBody>
      </p:sp>
      <p:sp>
        <p:nvSpPr>
          <p:cNvPr id="3" name="Segnaposto contenuto 2">
            <a:extLst>
              <a:ext uri="{FF2B5EF4-FFF2-40B4-BE49-F238E27FC236}">
                <a16:creationId xmlns:a16="http://schemas.microsoft.com/office/drawing/2014/main" id="{1CF3CACB-9544-48C6-8D5F-402C4D0E0F86}"/>
              </a:ext>
            </a:extLst>
          </p:cNvPr>
          <p:cNvSpPr>
            <a:spLocks noGrp="1"/>
          </p:cNvSpPr>
          <p:nvPr>
            <p:ph idx="1"/>
          </p:nvPr>
        </p:nvSpPr>
        <p:spPr>
          <a:xfrm>
            <a:off x="2589212" y="1315453"/>
            <a:ext cx="8915400" cy="4721280"/>
          </a:xfrm>
        </p:spPr>
        <p:txBody>
          <a:bodyPr>
            <a:normAutofit lnSpcReduction="10000"/>
          </a:bodyPr>
          <a:lstStyle/>
          <a:p>
            <a:pPr>
              <a:lnSpc>
                <a:spcPct val="110000"/>
              </a:lnSpc>
            </a:pPr>
            <a:r>
              <a:rPr lang="it-IT" dirty="0"/>
              <a:t>La posizione dell’Italia è altrettanto evidente tenendo conto di due elementi:</a:t>
            </a:r>
          </a:p>
          <a:p>
            <a:pPr lvl="1">
              <a:lnSpc>
                <a:spcPct val="110000"/>
              </a:lnSpc>
            </a:pPr>
            <a:r>
              <a:rPr lang="it-IT" dirty="0"/>
              <a:t>Naturale «portaerei» nel mare, quindi centrale nel lato sud della NATO</a:t>
            </a:r>
          </a:p>
          <a:p>
            <a:pPr lvl="1">
              <a:lnSpc>
                <a:spcPct val="110000"/>
              </a:lnSpc>
            </a:pPr>
            <a:r>
              <a:rPr lang="it-IT" dirty="0"/>
              <a:t>Paese sconfitto e patria del fascismo che viene sostanzialmente «presidiato» dagli Usa anche per la presenza del più grande PC occidentale</a:t>
            </a:r>
          </a:p>
          <a:p>
            <a:pPr>
              <a:lnSpc>
                <a:spcPct val="110000"/>
              </a:lnSpc>
            </a:pPr>
            <a:r>
              <a:rPr lang="it-IT" dirty="0"/>
              <a:t>La posizione turca si collega direttamente alla convenzione di Montreux che gli garantisce il pieno controllo politico e militare sugli stretti, dovendo garantire la libera circolazione di tutte le navi a patto che siano innocue o non facciano parte di strategie tese a </a:t>
            </a:r>
            <a:r>
              <a:rPr lang="it-IT" dirty="0" err="1"/>
              <a:t>coplire</a:t>
            </a:r>
            <a:r>
              <a:rPr lang="it-IT" dirty="0"/>
              <a:t> qualcuno dei paesi rivieraschi del Mar Nero. Può in questo caso chiudere gli stretti sia in caso di guerra diretta, sia in caso di conflitto che metta in pericolo la propria sicurezza</a:t>
            </a:r>
          </a:p>
          <a:p>
            <a:pPr>
              <a:lnSpc>
                <a:spcPct val="110000"/>
              </a:lnSpc>
            </a:pPr>
            <a:r>
              <a:rPr lang="it-IT" dirty="0"/>
              <a:t>Il controllo USA/NATO nel Mediterraneo durante la guerra fredda è molto stretto, ma deve contenere le spinte autonome provenienti dai paesi del lato sud</a:t>
            </a:r>
          </a:p>
        </p:txBody>
      </p:sp>
    </p:spTree>
    <p:extLst>
      <p:ext uri="{BB962C8B-B14F-4D97-AF65-F5344CB8AC3E}">
        <p14:creationId xmlns:p14="http://schemas.microsoft.com/office/powerpoint/2010/main" val="68710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A08C4-0D4B-4138-A120-ECE1A61B4881}"/>
              </a:ext>
            </a:extLst>
          </p:cNvPr>
          <p:cNvSpPr>
            <a:spLocks noGrp="1"/>
          </p:cNvSpPr>
          <p:nvPr>
            <p:ph type="title"/>
          </p:nvPr>
        </p:nvSpPr>
        <p:spPr>
          <a:xfrm>
            <a:off x="2592925" y="624110"/>
            <a:ext cx="8911687" cy="713623"/>
          </a:xfrm>
        </p:spPr>
        <p:txBody>
          <a:bodyPr>
            <a:normAutofit/>
          </a:bodyPr>
          <a:lstStyle/>
          <a:p>
            <a:r>
              <a:rPr lang="it-IT" sz="3200" dirty="0"/>
              <a:t>Il Mediterraneo dopo la Guerra fredda</a:t>
            </a:r>
          </a:p>
        </p:txBody>
      </p:sp>
      <p:sp>
        <p:nvSpPr>
          <p:cNvPr id="3" name="Segnaposto contenuto 2">
            <a:extLst>
              <a:ext uri="{FF2B5EF4-FFF2-40B4-BE49-F238E27FC236}">
                <a16:creationId xmlns:a16="http://schemas.microsoft.com/office/drawing/2014/main" id="{507535EA-EDDB-4011-B9BF-A2EE777FB247}"/>
              </a:ext>
            </a:extLst>
          </p:cNvPr>
          <p:cNvSpPr>
            <a:spLocks noGrp="1"/>
          </p:cNvSpPr>
          <p:nvPr>
            <p:ph idx="1"/>
          </p:nvPr>
        </p:nvSpPr>
        <p:spPr/>
        <p:txBody>
          <a:bodyPr/>
          <a:lstStyle/>
          <a:p>
            <a:r>
              <a:rPr lang="it-IT" dirty="0"/>
              <a:t>Dal 1990 la Russia rimane priva dei pochi appoggi che aveva in Mediterraneo (Albania e, con tutte le differenze del caso, Jugoslavia) ed ha difficoltà con la sponda meridionale.</a:t>
            </a:r>
          </a:p>
          <a:p>
            <a:r>
              <a:rPr lang="it-IT" dirty="0"/>
              <a:t>Nel corso dei venti anni successivi ha recuperato spazio sfruttando lo spostamento dell’asse geopolitico USA verso l’Indopacifico e cercando di rilanciare la posizione geografica del Mediterraneo come punto di connessione fra Atlantico, Europa, Asia centrale e Indopacifico.</a:t>
            </a:r>
          </a:p>
          <a:p>
            <a:r>
              <a:rPr lang="it-IT" dirty="0"/>
              <a:t> Con il nuovo millennio si aggiunge anche nel Mediterraneo un nuovo protagonista. La Cina che, a fronte della sua enorme crescita commerciale, individua naturalmente uno sbocco per le sue merci l’Indopacifico ma anche l’Europa e, quindi, l’accesso da est ma anche – se non soprattutto – da sud (Suez)</a:t>
            </a:r>
          </a:p>
        </p:txBody>
      </p:sp>
    </p:spTree>
    <p:extLst>
      <p:ext uri="{BB962C8B-B14F-4D97-AF65-F5344CB8AC3E}">
        <p14:creationId xmlns:p14="http://schemas.microsoft.com/office/powerpoint/2010/main" val="42308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A08C4-0D4B-4138-A120-ECE1A61B4881}"/>
              </a:ext>
            </a:extLst>
          </p:cNvPr>
          <p:cNvSpPr>
            <a:spLocks noGrp="1"/>
          </p:cNvSpPr>
          <p:nvPr>
            <p:ph type="title"/>
          </p:nvPr>
        </p:nvSpPr>
        <p:spPr>
          <a:xfrm>
            <a:off x="2592925" y="624110"/>
            <a:ext cx="8911687" cy="713623"/>
          </a:xfrm>
        </p:spPr>
        <p:txBody>
          <a:bodyPr>
            <a:normAutofit/>
          </a:bodyPr>
          <a:lstStyle/>
          <a:p>
            <a:r>
              <a:rPr lang="it-IT" sz="3200" dirty="0"/>
              <a:t>Il Mediterraneo dopo la Guerra fredda</a:t>
            </a:r>
          </a:p>
        </p:txBody>
      </p:sp>
      <p:sp>
        <p:nvSpPr>
          <p:cNvPr id="3" name="Segnaposto contenuto 2">
            <a:extLst>
              <a:ext uri="{FF2B5EF4-FFF2-40B4-BE49-F238E27FC236}">
                <a16:creationId xmlns:a16="http://schemas.microsoft.com/office/drawing/2014/main" id="{507535EA-EDDB-4011-B9BF-A2EE777FB247}"/>
              </a:ext>
            </a:extLst>
          </p:cNvPr>
          <p:cNvSpPr>
            <a:spLocks noGrp="1"/>
          </p:cNvSpPr>
          <p:nvPr>
            <p:ph idx="1"/>
          </p:nvPr>
        </p:nvSpPr>
        <p:spPr>
          <a:xfrm>
            <a:off x="2589212" y="1524000"/>
            <a:ext cx="8915400" cy="4387222"/>
          </a:xfrm>
        </p:spPr>
        <p:txBody>
          <a:bodyPr/>
          <a:lstStyle/>
          <a:p>
            <a:endParaRPr lang="it-IT" dirty="0"/>
          </a:p>
          <a:p>
            <a:r>
              <a:rPr lang="it-IT" dirty="0"/>
              <a:t>Il Mediterraneo recupera centralità geopolitica globale:</a:t>
            </a:r>
          </a:p>
          <a:p>
            <a:pPr lvl="1"/>
            <a:r>
              <a:rPr lang="it-IT" dirty="0"/>
              <a:t>Moltiplicazione delle rotte e del tonnellaggio commerciale</a:t>
            </a:r>
          </a:p>
          <a:p>
            <a:pPr lvl="1"/>
            <a:r>
              <a:rPr lang="it-IT" dirty="0"/>
              <a:t>Trasferimento energetico: flussi di materie prime lo attraversano con navi e/o gasdotti</a:t>
            </a:r>
          </a:p>
          <a:p>
            <a:pPr lvl="1"/>
            <a:r>
              <a:rPr lang="it-IT" dirty="0"/>
              <a:t>Al crocevia economico si somma il fattore migratorio cresciuto in modo enorme e collegato a tre elementi: </a:t>
            </a:r>
          </a:p>
          <a:p>
            <a:pPr lvl="2"/>
            <a:r>
              <a:rPr lang="it-IT" dirty="0"/>
              <a:t>crescita demografica del continente africano (e propensione naturale a migrare);</a:t>
            </a:r>
          </a:p>
          <a:p>
            <a:pPr lvl="2"/>
            <a:r>
              <a:rPr lang="it-IT" dirty="0"/>
              <a:t>instabilità degli Stati (es. Libia e Siria ma non solo); </a:t>
            </a:r>
          </a:p>
          <a:p>
            <a:pPr lvl="2"/>
            <a:r>
              <a:rPr lang="it-IT" dirty="0"/>
              <a:t>emergenza climatica.  </a:t>
            </a:r>
          </a:p>
          <a:p>
            <a:pPr lvl="1"/>
            <a:r>
              <a:rPr lang="it-IT" dirty="0"/>
              <a:t>Quindi somma di fattori espulsivi tradizionali e fattori espulsivi nuovi ed aperture di nuovi vie come quella turco-balcanica sulla quale la Turchia gioco il suo ruolo di aspirante potenza regionale.</a:t>
            </a:r>
          </a:p>
        </p:txBody>
      </p:sp>
    </p:spTree>
    <p:extLst>
      <p:ext uri="{BB962C8B-B14F-4D97-AF65-F5344CB8AC3E}">
        <p14:creationId xmlns:p14="http://schemas.microsoft.com/office/powerpoint/2010/main" val="110907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imes.ita.chmst05.newsmemory.com/newsmemvol1/italy/limes/20090602/029-038_qs_v2_monzini_8_w-r90.pdf.0/parts/adv_0.jpg">
            <a:extLst>
              <a:ext uri="{FF2B5EF4-FFF2-40B4-BE49-F238E27FC236}">
                <a16:creationId xmlns:a16="http://schemas.microsoft.com/office/drawing/2014/main" id="{95AD5833-21BE-41B4-8545-950DF01BE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374" y="618067"/>
            <a:ext cx="8794192" cy="587798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28EC6CA-594B-4C55-8E5D-134B6240B86B}"/>
              </a:ext>
            </a:extLst>
          </p:cNvPr>
          <p:cNvSpPr txBox="1"/>
          <p:nvPr/>
        </p:nvSpPr>
        <p:spPr>
          <a:xfrm>
            <a:off x="1240905" y="6126718"/>
            <a:ext cx="2061557" cy="369332"/>
          </a:xfrm>
          <a:prstGeom prst="rect">
            <a:avLst/>
          </a:prstGeom>
          <a:noFill/>
        </p:spPr>
        <p:txBody>
          <a:bodyPr wrap="square" rtlCol="0">
            <a:spAutoFit/>
          </a:bodyPr>
          <a:lstStyle/>
          <a:p>
            <a:r>
              <a:rPr lang="it-IT" dirty="0"/>
              <a:t>Limes 7/2009</a:t>
            </a:r>
          </a:p>
        </p:txBody>
      </p:sp>
    </p:spTree>
    <p:extLst>
      <p:ext uri="{BB962C8B-B14F-4D97-AF65-F5344CB8AC3E}">
        <p14:creationId xmlns:p14="http://schemas.microsoft.com/office/powerpoint/2010/main" val="160319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A08C4-0D4B-4138-A120-ECE1A61B4881}"/>
              </a:ext>
            </a:extLst>
          </p:cNvPr>
          <p:cNvSpPr>
            <a:spLocks noGrp="1"/>
          </p:cNvSpPr>
          <p:nvPr>
            <p:ph type="title"/>
          </p:nvPr>
        </p:nvSpPr>
        <p:spPr>
          <a:xfrm>
            <a:off x="2592925" y="624110"/>
            <a:ext cx="8911687" cy="713623"/>
          </a:xfrm>
        </p:spPr>
        <p:txBody>
          <a:bodyPr>
            <a:normAutofit/>
          </a:bodyPr>
          <a:lstStyle/>
          <a:p>
            <a:pPr algn="ctr"/>
            <a:r>
              <a:rPr lang="it-IT" sz="3200" dirty="0"/>
              <a:t>Il Mediterraneo dopo la Guerra fredda</a:t>
            </a:r>
          </a:p>
        </p:txBody>
      </p:sp>
      <p:sp>
        <p:nvSpPr>
          <p:cNvPr id="3" name="Segnaposto contenuto 2">
            <a:extLst>
              <a:ext uri="{FF2B5EF4-FFF2-40B4-BE49-F238E27FC236}">
                <a16:creationId xmlns:a16="http://schemas.microsoft.com/office/drawing/2014/main" id="{507535EA-EDDB-4011-B9BF-A2EE777FB247}"/>
              </a:ext>
            </a:extLst>
          </p:cNvPr>
          <p:cNvSpPr>
            <a:spLocks noGrp="1"/>
          </p:cNvSpPr>
          <p:nvPr>
            <p:ph idx="1"/>
          </p:nvPr>
        </p:nvSpPr>
        <p:spPr>
          <a:xfrm>
            <a:off x="2589212" y="1524000"/>
            <a:ext cx="8915400" cy="4387222"/>
          </a:xfrm>
        </p:spPr>
        <p:txBody>
          <a:bodyPr>
            <a:normAutofit lnSpcReduction="10000"/>
          </a:bodyPr>
          <a:lstStyle/>
          <a:p>
            <a:r>
              <a:rPr lang="it-IT" dirty="0"/>
              <a:t>La nuova importanza geostrategica del Mediterraneo legata all’approvigionamento energetico e commerciale ed alle questioni connesse con le migrazioni, è cresciuta parallelamente ad una nuova conflittualità.</a:t>
            </a:r>
          </a:p>
          <a:p>
            <a:endParaRPr lang="it-IT" dirty="0"/>
          </a:p>
          <a:p>
            <a:r>
              <a:rPr lang="it-IT" dirty="0"/>
              <a:t>Al di là delle crisi attraversate durante il 900 e all’indomani delle primavere arabe, si sono sviluppati due conflitti (Libia e Siria) che hanno reso «porosi» ad altre potenze i propri confini e i propri Stati.</a:t>
            </a:r>
          </a:p>
          <a:p>
            <a:endParaRPr lang="it-IT" dirty="0"/>
          </a:p>
          <a:p>
            <a:r>
              <a:rPr lang="it-IT" dirty="0"/>
              <a:t>In Libia e in Siria ci sono le forze turche e russe che sono entrate nella scacchiera orientale e centrale ed esercitano il loro controllo e le loro pressioni all’interno ed all’esterno</a:t>
            </a:r>
          </a:p>
          <a:p>
            <a:endParaRPr lang="it-IT" dirty="0"/>
          </a:p>
          <a:p>
            <a:r>
              <a:rPr lang="it-IT" dirty="0"/>
              <a:t>La guerra russo-ucraina ha riaperto la questione degli stretti.</a:t>
            </a:r>
          </a:p>
          <a:p>
            <a:endParaRPr lang="it-IT" dirty="0"/>
          </a:p>
        </p:txBody>
      </p:sp>
    </p:spTree>
    <p:extLst>
      <p:ext uri="{BB962C8B-B14F-4D97-AF65-F5344CB8AC3E}">
        <p14:creationId xmlns:p14="http://schemas.microsoft.com/office/powerpoint/2010/main" val="183370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A08C4-0D4B-4138-A120-ECE1A61B4881}"/>
              </a:ext>
            </a:extLst>
          </p:cNvPr>
          <p:cNvSpPr>
            <a:spLocks noGrp="1"/>
          </p:cNvSpPr>
          <p:nvPr>
            <p:ph type="title"/>
          </p:nvPr>
        </p:nvSpPr>
        <p:spPr>
          <a:xfrm>
            <a:off x="2592925" y="624110"/>
            <a:ext cx="8911687" cy="713623"/>
          </a:xfrm>
        </p:spPr>
        <p:txBody>
          <a:bodyPr>
            <a:normAutofit/>
          </a:bodyPr>
          <a:lstStyle/>
          <a:p>
            <a:pPr algn="ctr"/>
            <a:r>
              <a:rPr lang="it-IT" sz="3200" dirty="0"/>
              <a:t>Il Mediterraneo dopo la Guerra fredda</a:t>
            </a:r>
          </a:p>
        </p:txBody>
      </p:sp>
      <p:sp>
        <p:nvSpPr>
          <p:cNvPr id="3" name="Segnaposto contenuto 2">
            <a:extLst>
              <a:ext uri="{FF2B5EF4-FFF2-40B4-BE49-F238E27FC236}">
                <a16:creationId xmlns:a16="http://schemas.microsoft.com/office/drawing/2014/main" id="{507535EA-EDDB-4011-B9BF-A2EE777FB247}"/>
              </a:ext>
            </a:extLst>
          </p:cNvPr>
          <p:cNvSpPr>
            <a:spLocks noGrp="1"/>
          </p:cNvSpPr>
          <p:nvPr>
            <p:ph idx="1"/>
          </p:nvPr>
        </p:nvSpPr>
        <p:spPr>
          <a:xfrm>
            <a:off x="2589212" y="1524000"/>
            <a:ext cx="8915400" cy="4387222"/>
          </a:xfrm>
        </p:spPr>
        <p:txBody>
          <a:bodyPr>
            <a:normAutofit/>
          </a:bodyPr>
          <a:lstStyle/>
          <a:p>
            <a:r>
              <a:rPr lang="it-IT" dirty="0"/>
              <a:t>Ultimo elemento di riflessione per il Mediterraneo a cavallo del millennio, è la questione delle «zone economiche esclusive»; convenzione di natura internazionale introdotta negli anni 80 ma mai notificata dalle nazioni rivierasche del Mediterraneo fino alla fine del millennio.</a:t>
            </a:r>
          </a:p>
          <a:p>
            <a:r>
              <a:rPr lang="it-IT" dirty="0"/>
              <a:t>La ZEE ha aperto grandi scenari geopolitici e geoeconomici.</a:t>
            </a:r>
          </a:p>
          <a:p>
            <a:r>
              <a:rPr lang="it-IT" dirty="0"/>
              <a:t>All’interno non si può interdire la navigazione pacifica (diverso per quella che prevede rischi o minacce) ma lo Stato alla quale si riferisce può esercitare un potere giurisdizionale di tipo commerciale (sfruttamento della pesca e degli idrocarburi), industriale (piattaforme, gasdotti, elettrodotti, ricerche di fonti energetiche), giuridico (problema del controllo dei flussi migranti e del soccorso in mare)</a:t>
            </a:r>
          </a:p>
          <a:p>
            <a:r>
              <a:rPr lang="it-IT" dirty="0"/>
              <a:t>Oggi la ZEE è un potente fattore geopolitico globale ed anche mediterraneo.</a:t>
            </a:r>
          </a:p>
        </p:txBody>
      </p:sp>
    </p:spTree>
    <p:extLst>
      <p:ext uri="{BB962C8B-B14F-4D97-AF65-F5344CB8AC3E}">
        <p14:creationId xmlns:p14="http://schemas.microsoft.com/office/powerpoint/2010/main" val="49218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2F7DC-867C-4A10-B201-2866573B8983}"/>
              </a:ext>
            </a:extLst>
          </p:cNvPr>
          <p:cNvSpPr>
            <a:spLocks noGrp="1"/>
          </p:cNvSpPr>
          <p:nvPr>
            <p:ph type="title"/>
          </p:nvPr>
        </p:nvSpPr>
        <p:spPr>
          <a:xfrm>
            <a:off x="2592925" y="624110"/>
            <a:ext cx="8911687" cy="772890"/>
          </a:xfrm>
        </p:spPr>
        <p:txBody>
          <a:bodyPr/>
          <a:lstStyle/>
          <a:p>
            <a:r>
              <a:rPr lang="it-IT" sz="3200" dirty="0">
                <a:solidFill>
                  <a:prstClr val="black">
                    <a:lumMod val="85000"/>
                    <a:lumOff val="15000"/>
                  </a:prstClr>
                </a:solidFill>
              </a:rPr>
              <a:t>Il Mediterraneo dopo la Guerra fredda</a:t>
            </a:r>
            <a:endParaRPr lang="it-IT" dirty="0"/>
          </a:p>
        </p:txBody>
      </p:sp>
      <p:sp>
        <p:nvSpPr>
          <p:cNvPr id="3" name="Segnaposto contenuto 2">
            <a:extLst>
              <a:ext uri="{FF2B5EF4-FFF2-40B4-BE49-F238E27FC236}">
                <a16:creationId xmlns:a16="http://schemas.microsoft.com/office/drawing/2014/main" id="{7A4B2EAB-A57B-4141-A6FC-A75084D0DF3C}"/>
              </a:ext>
            </a:extLst>
          </p:cNvPr>
          <p:cNvSpPr>
            <a:spLocks noGrp="1"/>
          </p:cNvSpPr>
          <p:nvPr>
            <p:ph idx="1"/>
          </p:nvPr>
        </p:nvSpPr>
        <p:spPr>
          <a:xfrm>
            <a:off x="2589212" y="1676400"/>
            <a:ext cx="8915400" cy="4234822"/>
          </a:xfrm>
        </p:spPr>
        <p:txBody>
          <a:bodyPr>
            <a:normAutofit/>
          </a:bodyPr>
          <a:lstStyle/>
          <a:p>
            <a:r>
              <a:rPr lang="it-IT" dirty="0"/>
              <a:t>La Zona economica esclusiva si può estendere </a:t>
            </a:r>
            <a:r>
              <a:rPr lang="it-IT" dirty="0" err="1"/>
              <a:t>fno</a:t>
            </a:r>
            <a:r>
              <a:rPr lang="it-IT" dirty="0"/>
              <a:t> a 200 miglia nautiche dalla linea di base. </a:t>
            </a:r>
          </a:p>
          <a:p>
            <a:r>
              <a:rPr lang="it-IT" dirty="0"/>
              <a:t>È un’area di mare adiacente alle 12 miglia delle acque territoriali (le comprende) in cui uno Stato costiero ha diritti sovrani per quanto concerne le risorse naturali, la giurisdizione in materia di installazione e uso di strutture artificiali o fisse, la ricerca scientifica, la protezione e conservazione dell’ambiente marino.</a:t>
            </a:r>
          </a:p>
          <a:p>
            <a:r>
              <a:rPr lang="it-IT" dirty="0"/>
              <a:t>Lo Stato rivierasco ha il diritto esclusivo allo sfruttamento della colonna d’acqua sovrastante il fondale marino. </a:t>
            </a:r>
          </a:p>
          <a:p>
            <a:r>
              <a:rPr lang="it-IT" dirty="0"/>
              <a:t>Qualora non ci fosse lo spazio per estendere le proprie </a:t>
            </a:r>
            <a:r>
              <a:rPr lang="it-IT" dirty="0" err="1"/>
              <a:t>Zee</a:t>
            </a:r>
            <a:r>
              <a:rPr lang="it-IT" dirty="0"/>
              <a:t> si utilizza il criterio dell’equidistanza (a meno che non ci sia altro tipo di accordi). </a:t>
            </a:r>
          </a:p>
          <a:p>
            <a:r>
              <a:rPr lang="it-IT" dirty="0"/>
              <a:t>In nessun punto del Mar Mediterraneo le coste distano più di 400 miglia nautiche.</a:t>
            </a:r>
          </a:p>
        </p:txBody>
      </p:sp>
    </p:spTree>
    <p:extLst>
      <p:ext uri="{BB962C8B-B14F-4D97-AF65-F5344CB8AC3E}">
        <p14:creationId xmlns:p14="http://schemas.microsoft.com/office/powerpoint/2010/main" val="136926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F80FF13-4D90-4496-B5C2-0352EB36C2A2}"/>
              </a:ext>
            </a:extLst>
          </p:cNvPr>
          <p:cNvPicPr>
            <a:picLocks noChangeAspect="1"/>
          </p:cNvPicPr>
          <p:nvPr/>
        </p:nvPicPr>
        <p:blipFill>
          <a:blip r:embed="rId2"/>
          <a:stretch>
            <a:fillRect/>
          </a:stretch>
        </p:blipFill>
        <p:spPr>
          <a:xfrm>
            <a:off x="1908804" y="953660"/>
            <a:ext cx="9757165" cy="4950679"/>
          </a:xfrm>
          <a:prstGeom prst="rect">
            <a:avLst/>
          </a:prstGeom>
        </p:spPr>
      </p:pic>
    </p:spTree>
    <p:extLst>
      <p:ext uri="{BB962C8B-B14F-4D97-AF65-F5344CB8AC3E}">
        <p14:creationId xmlns:p14="http://schemas.microsoft.com/office/powerpoint/2010/main" val="83977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A08C4-0D4B-4138-A120-ECE1A61B4881}"/>
              </a:ext>
            </a:extLst>
          </p:cNvPr>
          <p:cNvSpPr>
            <a:spLocks noGrp="1"/>
          </p:cNvSpPr>
          <p:nvPr>
            <p:ph type="title"/>
          </p:nvPr>
        </p:nvSpPr>
        <p:spPr>
          <a:xfrm>
            <a:off x="2592925" y="624110"/>
            <a:ext cx="8911687" cy="713623"/>
          </a:xfrm>
        </p:spPr>
        <p:txBody>
          <a:bodyPr>
            <a:normAutofit/>
          </a:bodyPr>
          <a:lstStyle/>
          <a:p>
            <a:pPr algn="ctr"/>
            <a:r>
              <a:rPr lang="it-IT" sz="3200" dirty="0"/>
              <a:t>Il Mediterraneo dopo la Guerra fredda</a:t>
            </a:r>
          </a:p>
        </p:txBody>
      </p:sp>
      <p:sp>
        <p:nvSpPr>
          <p:cNvPr id="3" name="Segnaposto contenuto 2">
            <a:extLst>
              <a:ext uri="{FF2B5EF4-FFF2-40B4-BE49-F238E27FC236}">
                <a16:creationId xmlns:a16="http://schemas.microsoft.com/office/drawing/2014/main" id="{507535EA-EDDB-4011-B9BF-A2EE777FB247}"/>
              </a:ext>
            </a:extLst>
          </p:cNvPr>
          <p:cNvSpPr>
            <a:spLocks noGrp="1"/>
          </p:cNvSpPr>
          <p:nvPr>
            <p:ph idx="1"/>
          </p:nvPr>
        </p:nvSpPr>
        <p:spPr>
          <a:xfrm>
            <a:off x="2589212" y="1524000"/>
            <a:ext cx="8915400" cy="4387222"/>
          </a:xfrm>
        </p:spPr>
        <p:txBody>
          <a:bodyPr>
            <a:normAutofit fontScale="92500" lnSpcReduction="10000"/>
          </a:bodyPr>
          <a:lstStyle/>
          <a:p>
            <a:pPr>
              <a:lnSpc>
                <a:spcPct val="110000"/>
              </a:lnSpc>
            </a:pPr>
            <a:r>
              <a:rPr lang="it-IT" dirty="0"/>
              <a:t>Il Mediterraneo è oggi un mare con un controllo da parte delle potenze ben diverso da quello della guerra fredda; un controllo conteso dal quale si è progressivamente allontanata la potenza USA.</a:t>
            </a:r>
          </a:p>
          <a:p>
            <a:pPr>
              <a:lnSpc>
                <a:spcPct val="110000"/>
              </a:lnSpc>
            </a:pPr>
            <a:r>
              <a:rPr lang="it-IT" dirty="0"/>
              <a:t>Di conseguenza la ZEE è potenzialmente un punto di attrito fra Stati emerso dal 1990 in poi perché tutti i singoli Stati erano posti sotto l’ombrello USA e NATO, alle quali avevano di fatto delegato il controllo.</a:t>
            </a:r>
          </a:p>
          <a:p>
            <a:pPr>
              <a:lnSpc>
                <a:spcPct val="110000"/>
              </a:lnSpc>
            </a:pPr>
            <a:r>
              <a:rPr lang="it-IT" dirty="0"/>
              <a:t>Lo spostamento USA verso l’Indopacifico ha spinto tutti i paesi a definire la propria ZEE ed a notificarla agli altri Stati.</a:t>
            </a:r>
          </a:p>
          <a:p>
            <a:pPr>
              <a:lnSpc>
                <a:spcPct val="110000"/>
              </a:lnSpc>
            </a:pPr>
            <a:r>
              <a:rPr lang="it-IT" dirty="0"/>
              <a:t>Trattandosi di un mare piccolo (e peraltro chiuso dagli stretti) le ZEE di Stati diversi possono sovrapporsi o non essere del tutto riconosciute dai soggetti prospicenti; </a:t>
            </a:r>
          </a:p>
          <a:p>
            <a:pPr>
              <a:lnSpc>
                <a:spcPct val="110000"/>
              </a:lnSpc>
            </a:pPr>
            <a:r>
              <a:rPr lang="it-IT" dirty="0"/>
              <a:t>Interessi diversi che determinano tensioni come quelle fra l’Italia e la Libia, Malta e Tunisia (migranti, soccorso in mare, zone di pesca), oppure tra Turchia, Grecia e Cipro per la ricerca degli idrocarburi.</a:t>
            </a:r>
          </a:p>
          <a:p>
            <a:endParaRPr lang="it-IT" dirty="0"/>
          </a:p>
        </p:txBody>
      </p:sp>
    </p:spTree>
    <p:extLst>
      <p:ext uri="{BB962C8B-B14F-4D97-AF65-F5344CB8AC3E}">
        <p14:creationId xmlns:p14="http://schemas.microsoft.com/office/powerpoint/2010/main" val="104660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8AB5C2D-797E-48D6-8048-89FE14249067}"/>
              </a:ext>
            </a:extLst>
          </p:cNvPr>
          <p:cNvPicPr>
            <a:picLocks noChangeAspect="1"/>
          </p:cNvPicPr>
          <p:nvPr/>
        </p:nvPicPr>
        <p:blipFill>
          <a:blip r:embed="rId2"/>
          <a:stretch>
            <a:fillRect/>
          </a:stretch>
        </p:blipFill>
        <p:spPr>
          <a:xfrm>
            <a:off x="1817717" y="638175"/>
            <a:ext cx="9753600" cy="5581650"/>
          </a:xfrm>
          <a:prstGeom prst="rect">
            <a:avLst/>
          </a:prstGeom>
        </p:spPr>
      </p:pic>
    </p:spTree>
    <p:extLst>
      <p:ext uri="{BB962C8B-B14F-4D97-AF65-F5344CB8AC3E}">
        <p14:creationId xmlns:p14="http://schemas.microsoft.com/office/powerpoint/2010/main" val="334549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2CECB-52E7-4304-B8CB-B797562736DE}"/>
              </a:ext>
            </a:extLst>
          </p:cNvPr>
          <p:cNvSpPr>
            <a:spLocks noGrp="1"/>
          </p:cNvSpPr>
          <p:nvPr>
            <p:ph type="title"/>
          </p:nvPr>
        </p:nvSpPr>
        <p:spPr>
          <a:xfrm>
            <a:off x="2592925" y="624110"/>
            <a:ext cx="8911687" cy="675301"/>
          </a:xfrm>
        </p:spPr>
        <p:txBody>
          <a:bodyPr>
            <a:normAutofit/>
          </a:bodyPr>
          <a:lstStyle/>
          <a:p>
            <a:r>
              <a:rPr lang="it-IT" sz="2800" dirty="0"/>
              <a:t>Il Mediterraneo: allargato o nuova centralità?</a:t>
            </a:r>
          </a:p>
        </p:txBody>
      </p:sp>
      <p:sp>
        <p:nvSpPr>
          <p:cNvPr id="3" name="Segnaposto contenuto 2">
            <a:extLst>
              <a:ext uri="{FF2B5EF4-FFF2-40B4-BE49-F238E27FC236}">
                <a16:creationId xmlns:a16="http://schemas.microsoft.com/office/drawing/2014/main" id="{57D2F4FC-3E91-44C9-926B-4157E7C87F0D}"/>
              </a:ext>
            </a:extLst>
          </p:cNvPr>
          <p:cNvSpPr>
            <a:spLocks noGrp="1"/>
          </p:cNvSpPr>
          <p:nvPr>
            <p:ph idx="1"/>
          </p:nvPr>
        </p:nvSpPr>
        <p:spPr>
          <a:xfrm>
            <a:off x="2589212" y="1684421"/>
            <a:ext cx="8915400" cy="4226801"/>
          </a:xfrm>
        </p:spPr>
        <p:txBody>
          <a:bodyPr>
            <a:normAutofit fontScale="92500"/>
          </a:bodyPr>
          <a:lstStyle/>
          <a:p>
            <a:r>
              <a:rPr lang="it-IT" dirty="0"/>
              <a:t>«Se non ti occupi del Mediterraneo, il Mediterraneo si occuperà di te» (</a:t>
            </a:r>
            <a:r>
              <a:rPr lang="it-IT" dirty="0" err="1"/>
              <a:t>Bruadel</a:t>
            </a:r>
            <a:r>
              <a:rPr lang="it-IT" dirty="0"/>
              <a:t>, Il Mediterraneo, 1949)</a:t>
            </a:r>
          </a:p>
          <a:p>
            <a:r>
              <a:rPr lang="it-IT" dirty="0"/>
              <a:t>Cos’è il Mediterraneo allargato? Quando perde o meno la sua centralità, quando la recupera? </a:t>
            </a:r>
          </a:p>
          <a:p>
            <a:r>
              <a:rPr lang="it-IT" dirty="0"/>
              <a:t>Negli scenari post-89 rappresenta uno degli spazi geopolitici del mondo post bipolare (ma non l’unico) ha assunto caratteristiche per certi aspetti uniche.</a:t>
            </a:r>
          </a:p>
          <a:p>
            <a:r>
              <a:rPr lang="it-IT" dirty="0"/>
              <a:t>In questo spazio si scontrano tre grandi masse: quella europea tradizionale (economica e cattolica), quella asiatica imperiale (legata a Russia e Cina), quella medio e centro orientale dove lo shift religioso ha ridisegnato i rapporti.</a:t>
            </a:r>
          </a:p>
          <a:p>
            <a:r>
              <a:rPr lang="it-IT" dirty="0"/>
              <a:t>Le linee di frattura che la attraversano sono tra le più complesse e profonde.</a:t>
            </a:r>
          </a:p>
          <a:p>
            <a:r>
              <a:rPr lang="it-IT" dirty="0"/>
              <a:t>I fenomeni che si sono verificati nel quarantennio successivo al 1989 hanno contraddistinto le relazioni internazionali. </a:t>
            </a:r>
          </a:p>
        </p:txBody>
      </p:sp>
    </p:spTree>
    <p:extLst>
      <p:ext uri="{BB962C8B-B14F-4D97-AF65-F5344CB8AC3E}">
        <p14:creationId xmlns:p14="http://schemas.microsoft.com/office/powerpoint/2010/main" val="223648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390238D-0FBF-43F1-AF66-7BB1215E6D2F}"/>
              </a:ext>
            </a:extLst>
          </p:cNvPr>
          <p:cNvPicPr>
            <a:picLocks noChangeAspect="1"/>
          </p:cNvPicPr>
          <p:nvPr/>
        </p:nvPicPr>
        <p:blipFill>
          <a:blip r:embed="rId2"/>
          <a:stretch>
            <a:fillRect/>
          </a:stretch>
        </p:blipFill>
        <p:spPr>
          <a:xfrm>
            <a:off x="2838942" y="290945"/>
            <a:ext cx="8902283" cy="6276109"/>
          </a:xfrm>
          <a:prstGeom prst="rect">
            <a:avLst/>
          </a:prstGeom>
        </p:spPr>
      </p:pic>
    </p:spTree>
    <p:extLst>
      <p:ext uri="{BB962C8B-B14F-4D97-AF65-F5344CB8AC3E}">
        <p14:creationId xmlns:p14="http://schemas.microsoft.com/office/powerpoint/2010/main" val="279045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D2097D1-7AE2-43A4-9C47-AE11C3326825}"/>
              </a:ext>
            </a:extLst>
          </p:cNvPr>
          <p:cNvPicPr>
            <a:picLocks noChangeAspect="1"/>
          </p:cNvPicPr>
          <p:nvPr/>
        </p:nvPicPr>
        <p:blipFill>
          <a:blip r:embed="rId2"/>
          <a:stretch>
            <a:fillRect/>
          </a:stretch>
        </p:blipFill>
        <p:spPr>
          <a:xfrm>
            <a:off x="2705298" y="338665"/>
            <a:ext cx="6781403" cy="5901267"/>
          </a:xfrm>
          <a:prstGeom prst="rect">
            <a:avLst/>
          </a:prstGeom>
        </p:spPr>
      </p:pic>
      <p:sp>
        <p:nvSpPr>
          <p:cNvPr id="3" name="CasellaDiTesto 2">
            <a:extLst>
              <a:ext uri="{FF2B5EF4-FFF2-40B4-BE49-F238E27FC236}">
                <a16:creationId xmlns:a16="http://schemas.microsoft.com/office/drawing/2014/main" id="{0514104B-60CB-450F-89AE-DB80026F9219}"/>
              </a:ext>
            </a:extLst>
          </p:cNvPr>
          <p:cNvSpPr txBox="1"/>
          <p:nvPr/>
        </p:nvSpPr>
        <p:spPr>
          <a:xfrm>
            <a:off x="2705298" y="6409267"/>
            <a:ext cx="6781403" cy="430887"/>
          </a:xfrm>
          <a:prstGeom prst="rect">
            <a:avLst/>
          </a:prstGeom>
          <a:noFill/>
        </p:spPr>
        <p:txBody>
          <a:bodyPr wrap="square" rtlCol="0">
            <a:spAutoFit/>
          </a:bodyPr>
          <a:lstStyle/>
          <a:p>
            <a:r>
              <a:rPr lang="it-IT" sz="1100" dirty="0"/>
              <a:t>https://it.insideover.com/politica/la-guerra-sui-confini-marittimi-nel-mediterraneo-schiaffo-greco-alla-turchia.html</a:t>
            </a:r>
          </a:p>
        </p:txBody>
      </p:sp>
      <p:sp>
        <p:nvSpPr>
          <p:cNvPr id="4" name="CasellaDiTesto 3">
            <a:extLst>
              <a:ext uri="{FF2B5EF4-FFF2-40B4-BE49-F238E27FC236}">
                <a16:creationId xmlns:a16="http://schemas.microsoft.com/office/drawing/2014/main" id="{80691A9F-5C00-4E07-8603-7C25109777E9}"/>
              </a:ext>
            </a:extLst>
          </p:cNvPr>
          <p:cNvSpPr txBox="1"/>
          <p:nvPr/>
        </p:nvSpPr>
        <p:spPr>
          <a:xfrm>
            <a:off x="9948333" y="2245674"/>
            <a:ext cx="1794934" cy="1815882"/>
          </a:xfrm>
          <a:prstGeom prst="rect">
            <a:avLst/>
          </a:prstGeom>
          <a:noFill/>
        </p:spPr>
        <p:txBody>
          <a:bodyPr wrap="square" rtlCol="0">
            <a:spAutoFit/>
          </a:bodyPr>
          <a:lstStyle/>
          <a:p>
            <a:r>
              <a:rPr lang="it-IT" sz="1400" dirty="0"/>
              <a:t>Porre attenzione a come le ZEE infrangono le acque territoriali e i territori di stati diversi (Rodi, </a:t>
            </a:r>
            <a:r>
              <a:rPr lang="it-IT" sz="1400" dirty="0" err="1"/>
              <a:t>Castellorizo</a:t>
            </a:r>
            <a:r>
              <a:rPr lang="it-IT" sz="1400" dirty="0"/>
              <a:t>, Creta, Cipro</a:t>
            </a:r>
          </a:p>
        </p:txBody>
      </p:sp>
    </p:spTree>
    <p:extLst>
      <p:ext uri="{BB962C8B-B14F-4D97-AF65-F5344CB8AC3E}">
        <p14:creationId xmlns:p14="http://schemas.microsoft.com/office/powerpoint/2010/main" val="264888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49C0A8-29E7-4D4F-ADD8-804AC0D0E78D}"/>
              </a:ext>
            </a:extLst>
          </p:cNvPr>
          <p:cNvSpPr>
            <a:spLocks noGrp="1"/>
          </p:cNvSpPr>
          <p:nvPr>
            <p:ph type="title"/>
          </p:nvPr>
        </p:nvSpPr>
        <p:spPr>
          <a:xfrm>
            <a:off x="2592925" y="624110"/>
            <a:ext cx="8911687" cy="691343"/>
          </a:xfrm>
        </p:spPr>
        <p:txBody>
          <a:bodyPr>
            <a:normAutofit/>
          </a:bodyPr>
          <a:lstStyle/>
          <a:p>
            <a:pPr algn="ctr"/>
            <a:r>
              <a:rPr lang="it-IT" sz="3200" dirty="0"/>
              <a:t>Il mediterraneo</a:t>
            </a:r>
          </a:p>
        </p:txBody>
      </p:sp>
      <p:sp>
        <p:nvSpPr>
          <p:cNvPr id="3" name="Segnaposto contenuto 2">
            <a:extLst>
              <a:ext uri="{FF2B5EF4-FFF2-40B4-BE49-F238E27FC236}">
                <a16:creationId xmlns:a16="http://schemas.microsoft.com/office/drawing/2014/main" id="{1CF3CACB-9544-48C6-8D5F-402C4D0E0F86}"/>
              </a:ext>
            </a:extLst>
          </p:cNvPr>
          <p:cNvSpPr>
            <a:spLocks noGrp="1"/>
          </p:cNvSpPr>
          <p:nvPr>
            <p:ph idx="1"/>
          </p:nvPr>
        </p:nvSpPr>
        <p:spPr>
          <a:xfrm>
            <a:off x="2589212" y="1315453"/>
            <a:ext cx="8915400" cy="4595769"/>
          </a:xfrm>
        </p:spPr>
        <p:txBody>
          <a:bodyPr>
            <a:normAutofit lnSpcReduction="10000"/>
          </a:bodyPr>
          <a:lstStyle/>
          <a:p>
            <a:r>
              <a:rPr lang="it-IT" dirty="0"/>
              <a:t>Potremmo prendere moltissimi spunti e inserire moltissimi elementi di valutazione storica circa il ruolo del Mediterraneo nei secoli.</a:t>
            </a:r>
          </a:p>
          <a:p>
            <a:r>
              <a:rPr lang="it-IT" dirty="0"/>
              <a:t>Ci limitiamo ad alcuni passaggi di particolare rilievo dal punto di vista geopolitico partendo da un esempio recente: la nave incagliata nel2021 nel canale di Suez che ha bloccato per una settimana il canale impedendo il passaggio di 237 portacontainer e inducendo altrettante a circumnavigare l’Africa.</a:t>
            </a:r>
          </a:p>
          <a:p>
            <a:r>
              <a:rPr lang="it-IT" dirty="0"/>
              <a:t>Il Mediterraneo è ancora oggi un’arteria commerciale fondamentale tra Europa ed Asia.</a:t>
            </a:r>
          </a:p>
          <a:p>
            <a:r>
              <a:rPr lang="it-IT" dirty="0"/>
              <a:t>Il Mediterraneo ha 3 caratteristiche principali:</a:t>
            </a:r>
          </a:p>
          <a:p>
            <a:pPr lvl="1"/>
            <a:r>
              <a:rPr lang="it-IT" dirty="0"/>
              <a:t>È piccolo ed è isolabile in caso di conflitto</a:t>
            </a:r>
          </a:p>
          <a:p>
            <a:pPr lvl="1"/>
            <a:r>
              <a:rPr lang="it-IT" dirty="0"/>
              <a:t>E’ centrale per gli scambi commerciali e non è eludibile</a:t>
            </a:r>
          </a:p>
          <a:p>
            <a:pPr lvl="1"/>
            <a:r>
              <a:rPr lang="it-IT" dirty="0"/>
              <a:t>Nessuna potenza è mai riuscita ad avere un dominio incontrastato. L’impero di Roma e quello inglese sono stati episodi non riproducibili. La GF ha visto una «condivisione» fra le potenze</a:t>
            </a:r>
          </a:p>
        </p:txBody>
      </p:sp>
    </p:spTree>
    <p:extLst>
      <p:ext uri="{BB962C8B-B14F-4D97-AF65-F5344CB8AC3E}">
        <p14:creationId xmlns:p14="http://schemas.microsoft.com/office/powerpoint/2010/main" val="166330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2B3FDB-1B94-4D6A-8ED3-232B2D807DA4}"/>
              </a:ext>
            </a:extLst>
          </p:cNvPr>
          <p:cNvSpPr>
            <a:spLocks noGrp="1"/>
          </p:cNvSpPr>
          <p:nvPr>
            <p:ph type="title"/>
          </p:nvPr>
        </p:nvSpPr>
        <p:spPr>
          <a:xfrm>
            <a:off x="2592925" y="624110"/>
            <a:ext cx="8911687" cy="789823"/>
          </a:xfrm>
        </p:spPr>
        <p:txBody>
          <a:bodyPr/>
          <a:lstStyle/>
          <a:p>
            <a:pPr algn="ctr"/>
            <a:r>
              <a:rPr lang="it-IT" sz="3200" dirty="0">
                <a:solidFill>
                  <a:prstClr val="black">
                    <a:lumMod val="85000"/>
                    <a:lumOff val="15000"/>
                  </a:prstClr>
                </a:solidFill>
              </a:rPr>
              <a:t>Il mediterraneo *</a:t>
            </a:r>
            <a:endParaRPr lang="it-IT" dirty="0"/>
          </a:p>
        </p:txBody>
      </p:sp>
      <p:sp>
        <p:nvSpPr>
          <p:cNvPr id="3" name="Segnaposto contenuto 2">
            <a:extLst>
              <a:ext uri="{FF2B5EF4-FFF2-40B4-BE49-F238E27FC236}">
                <a16:creationId xmlns:a16="http://schemas.microsoft.com/office/drawing/2014/main" id="{845825FD-8EBE-4FA5-9A73-1BAFD7A2042E}"/>
              </a:ext>
            </a:extLst>
          </p:cNvPr>
          <p:cNvSpPr>
            <a:spLocks noGrp="1"/>
          </p:cNvSpPr>
          <p:nvPr>
            <p:ph idx="1"/>
          </p:nvPr>
        </p:nvSpPr>
        <p:spPr>
          <a:xfrm>
            <a:off x="2592925" y="1837266"/>
            <a:ext cx="8915400" cy="4590427"/>
          </a:xfrm>
        </p:spPr>
        <p:txBody>
          <a:bodyPr>
            <a:normAutofit fontScale="85000" lnSpcReduction="10000"/>
          </a:bodyPr>
          <a:lstStyle/>
          <a:p>
            <a:pPr algn="just">
              <a:lnSpc>
                <a:spcPct val="120000"/>
              </a:lnSpc>
            </a:pPr>
            <a:r>
              <a:rPr lang="it-IT" sz="2000" dirty="0"/>
              <a:t>La natura strategica odierna del Mar Mediterraneo ha snaturato il senso d’insieme che lo connotava (</a:t>
            </a:r>
            <a:r>
              <a:rPr lang="it-IT" sz="2000" dirty="0" err="1"/>
              <a:t>Braudel</a:t>
            </a:r>
            <a:r>
              <a:rPr lang="it-IT" sz="2000" dirty="0"/>
              <a:t>, Il Mediterraneo)</a:t>
            </a:r>
          </a:p>
          <a:p>
            <a:pPr algn="just">
              <a:lnSpc>
                <a:spcPct val="120000"/>
              </a:lnSpc>
            </a:pPr>
            <a:r>
              <a:rPr lang="it-IT" sz="2000" dirty="0"/>
              <a:t>Partendo da Malta (la meno mediterranea per cultura, storia, ambiente , giochi – come il golf e il bridge) che puntava i cannoni inglesi in ogni direzione, si è fatta largo ed è penetrata l’incomprensione tra Stati rivieraschi,</a:t>
            </a:r>
          </a:p>
          <a:p>
            <a:pPr algn="just">
              <a:lnSpc>
                <a:spcPct val="120000"/>
              </a:lnSpc>
            </a:pPr>
            <a:r>
              <a:rPr lang="it-IT" sz="2000" dirty="0"/>
              <a:t>Si profila e si consolida nel tempo lungo della storia l’impressione che quelli della riva Nord appartenessero a una logica vincente e a un’economia nettamente superiore rispetto ai paesi del Sud. </a:t>
            </a:r>
          </a:p>
          <a:p>
            <a:pPr algn="just">
              <a:lnSpc>
                <a:spcPct val="120000"/>
              </a:lnSpc>
            </a:pPr>
            <a:r>
              <a:rPr lang="it-IT" sz="2000" dirty="0"/>
              <a:t>Oggi in Europa si percepisce e si vive la frontiera con l’Africa come se ci dividesse da un altro mondo, da respingere nella sua interezza.</a:t>
            </a:r>
          </a:p>
          <a:p>
            <a:pPr algn="just">
              <a:lnSpc>
                <a:spcPct val="120000"/>
              </a:lnSpc>
            </a:pPr>
            <a:r>
              <a:rPr lang="it-IT" sz="2000" dirty="0"/>
              <a:t>Una faglia non naturale si è inserita orizzontalmente tra nord e su, tra Europa e Africa</a:t>
            </a:r>
          </a:p>
          <a:p>
            <a:pPr marL="0" indent="0">
              <a:buNone/>
            </a:pPr>
            <a:r>
              <a:rPr lang="it-IT" dirty="0"/>
              <a:t>*</a:t>
            </a:r>
            <a:r>
              <a:rPr lang="it-IT" sz="1400" dirty="0"/>
              <a:t>Spunti da Laura Canali, Anatomia del Mediterraneo, in Limes 8/2022</a:t>
            </a:r>
            <a:endParaRPr lang="it-IT" dirty="0"/>
          </a:p>
        </p:txBody>
      </p:sp>
    </p:spTree>
    <p:extLst>
      <p:ext uri="{BB962C8B-B14F-4D97-AF65-F5344CB8AC3E}">
        <p14:creationId xmlns:p14="http://schemas.microsoft.com/office/powerpoint/2010/main" val="392005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2B3FDB-1B94-4D6A-8ED3-232B2D807DA4}"/>
              </a:ext>
            </a:extLst>
          </p:cNvPr>
          <p:cNvSpPr>
            <a:spLocks noGrp="1"/>
          </p:cNvSpPr>
          <p:nvPr>
            <p:ph type="title"/>
          </p:nvPr>
        </p:nvSpPr>
        <p:spPr>
          <a:xfrm>
            <a:off x="2592925" y="624110"/>
            <a:ext cx="8911687" cy="789823"/>
          </a:xfrm>
        </p:spPr>
        <p:txBody>
          <a:bodyPr/>
          <a:lstStyle/>
          <a:p>
            <a:pPr algn="ctr"/>
            <a:r>
              <a:rPr lang="it-IT" sz="3200" dirty="0">
                <a:solidFill>
                  <a:prstClr val="black">
                    <a:lumMod val="85000"/>
                    <a:lumOff val="15000"/>
                  </a:prstClr>
                </a:solidFill>
              </a:rPr>
              <a:t>Il mediterraneo*</a:t>
            </a:r>
            <a:endParaRPr lang="it-IT" dirty="0"/>
          </a:p>
        </p:txBody>
      </p:sp>
      <p:sp>
        <p:nvSpPr>
          <p:cNvPr id="3" name="Segnaposto contenuto 2">
            <a:extLst>
              <a:ext uri="{FF2B5EF4-FFF2-40B4-BE49-F238E27FC236}">
                <a16:creationId xmlns:a16="http://schemas.microsoft.com/office/drawing/2014/main" id="{845825FD-8EBE-4FA5-9A73-1BAFD7A2042E}"/>
              </a:ext>
            </a:extLst>
          </p:cNvPr>
          <p:cNvSpPr>
            <a:spLocks noGrp="1"/>
          </p:cNvSpPr>
          <p:nvPr>
            <p:ph idx="1"/>
          </p:nvPr>
        </p:nvSpPr>
        <p:spPr>
          <a:xfrm>
            <a:off x="2592925" y="1837266"/>
            <a:ext cx="8915400" cy="4590427"/>
          </a:xfrm>
        </p:spPr>
        <p:txBody>
          <a:bodyPr>
            <a:normAutofit/>
          </a:bodyPr>
          <a:lstStyle/>
          <a:p>
            <a:pPr algn="just"/>
            <a:r>
              <a:rPr lang="it-IT" dirty="0"/>
              <a:t>Siamo quindi di fronte ad uno spazio che varia secondo le prospettive attraverso il quale lo si guarda: dall’interno (molteplice, frastagliato, connesso, al centro di rotte commerciali, conflitti e scambi); dall’esterno (piccolo, omogeneo, circoscritto, interno)</a:t>
            </a:r>
          </a:p>
          <a:p>
            <a:pPr algn="just"/>
            <a:r>
              <a:rPr lang="it-IT" dirty="0"/>
              <a:t>Eppure è molto di più: un mondo dai confini incerti con una lontanissima eredità comune (le grandi civiltà e le tre religioni monoteiste)</a:t>
            </a:r>
          </a:p>
          <a:p>
            <a:pPr algn="just"/>
            <a:r>
              <a:rPr lang="it-IT" dirty="0"/>
              <a:t>Persistenze e fratture recenti, spazi urbani disomogenei, crisi ed esplosioni demografiche, rotte commerciali e rotte migratorie lo disegnano come un caso unico dove si intrecciano fratture e connessioni</a:t>
            </a:r>
          </a:p>
          <a:p>
            <a:pPr algn="just"/>
            <a:r>
              <a:rPr lang="it-IT" dirty="0"/>
              <a:t>Una regione in continua mutazione dove – specie dopo la fine della guerra fredda – si gioca una parte delle partita globale sia sui territori che vi si affacciano sia sulla sua superficie</a:t>
            </a:r>
            <a:r>
              <a:rPr lang="it-IT"/>
              <a:t>.  </a:t>
            </a:r>
          </a:p>
          <a:p>
            <a:pPr algn="just"/>
            <a:endParaRPr lang="it-IT" dirty="0"/>
          </a:p>
          <a:p>
            <a:pPr marL="0" indent="0">
              <a:buNone/>
            </a:pPr>
            <a:r>
              <a:rPr lang="it-IT" sz="1200" dirty="0"/>
              <a:t>*) Vittorio Amato, introduzione a La nuova centralità del Mediterraneo, 2017</a:t>
            </a:r>
          </a:p>
        </p:txBody>
      </p:sp>
    </p:spTree>
    <p:extLst>
      <p:ext uri="{BB962C8B-B14F-4D97-AF65-F5344CB8AC3E}">
        <p14:creationId xmlns:p14="http://schemas.microsoft.com/office/powerpoint/2010/main" val="33540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ta: La rete portuale del Mediterraneo - Limes">
            <a:extLst>
              <a:ext uri="{FF2B5EF4-FFF2-40B4-BE49-F238E27FC236}">
                <a16:creationId xmlns:a16="http://schemas.microsoft.com/office/drawing/2014/main" id="{BF8903BD-8122-4A5B-BE4F-275431F86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804" y="338555"/>
            <a:ext cx="8381821" cy="55906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C26BE16A-B3F1-420F-81C3-A8427F871C13}"/>
              </a:ext>
            </a:extLst>
          </p:cNvPr>
          <p:cNvSpPr txBox="1"/>
          <p:nvPr/>
        </p:nvSpPr>
        <p:spPr>
          <a:xfrm>
            <a:off x="1203158" y="5406189"/>
            <a:ext cx="1604210" cy="646331"/>
          </a:xfrm>
          <a:prstGeom prst="rect">
            <a:avLst/>
          </a:prstGeom>
          <a:noFill/>
        </p:spPr>
        <p:txBody>
          <a:bodyPr wrap="square" rtlCol="0">
            <a:spAutoFit/>
          </a:bodyPr>
          <a:lstStyle/>
          <a:p>
            <a:r>
              <a:rPr lang="it-IT" dirty="0"/>
              <a:t>Limes 10/2020</a:t>
            </a:r>
          </a:p>
        </p:txBody>
      </p:sp>
      <p:sp>
        <p:nvSpPr>
          <p:cNvPr id="3" name="CasellaDiTesto 2">
            <a:extLst>
              <a:ext uri="{FF2B5EF4-FFF2-40B4-BE49-F238E27FC236}">
                <a16:creationId xmlns:a16="http://schemas.microsoft.com/office/drawing/2014/main" id="{B082CD97-47AF-4AB9-86F7-FDA2EAAEBB49}"/>
              </a:ext>
            </a:extLst>
          </p:cNvPr>
          <p:cNvSpPr txBox="1"/>
          <p:nvPr/>
        </p:nvSpPr>
        <p:spPr>
          <a:xfrm>
            <a:off x="3032804" y="5929230"/>
            <a:ext cx="8381821" cy="584775"/>
          </a:xfrm>
          <a:prstGeom prst="rect">
            <a:avLst/>
          </a:prstGeom>
          <a:solidFill>
            <a:schemeClr val="accent2"/>
          </a:solidFill>
        </p:spPr>
        <p:txBody>
          <a:bodyPr wrap="square" rtlCol="0">
            <a:spAutoFit/>
          </a:bodyPr>
          <a:lstStyle/>
          <a:p>
            <a:r>
              <a:rPr lang="it-IT" sz="1600" dirty="0"/>
              <a:t>Suez si lega ai porti del Nord Europa attraverso Gibilterra; rilancio delle infrastrutture mediterranee è uno degli interessi nazionali e della UE mediterranea</a:t>
            </a:r>
          </a:p>
        </p:txBody>
      </p:sp>
    </p:spTree>
    <p:extLst>
      <p:ext uri="{BB962C8B-B14F-4D97-AF65-F5344CB8AC3E}">
        <p14:creationId xmlns:p14="http://schemas.microsoft.com/office/powerpoint/2010/main" val="263449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49C0A8-29E7-4D4F-ADD8-804AC0D0E78D}"/>
              </a:ext>
            </a:extLst>
          </p:cNvPr>
          <p:cNvSpPr>
            <a:spLocks noGrp="1"/>
          </p:cNvSpPr>
          <p:nvPr>
            <p:ph type="title"/>
          </p:nvPr>
        </p:nvSpPr>
        <p:spPr>
          <a:xfrm>
            <a:off x="2592925" y="624110"/>
            <a:ext cx="8911687" cy="691343"/>
          </a:xfrm>
        </p:spPr>
        <p:txBody>
          <a:bodyPr>
            <a:normAutofit/>
          </a:bodyPr>
          <a:lstStyle/>
          <a:p>
            <a:pPr algn="ctr"/>
            <a:r>
              <a:rPr lang="it-IT" sz="3200" dirty="0"/>
              <a:t>Il mediterraneo nel 900</a:t>
            </a:r>
          </a:p>
        </p:txBody>
      </p:sp>
      <p:sp>
        <p:nvSpPr>
          <p:cNvPr id="3" name="Segnaposto contenuto 2">
            <a:extLst>
              <a:ext uri="{FF2B5EF4-FFF2-40B4-BE49-F238E27FC236}">
                <a16:creationId xmlns:a16="http://schemas.microsoft.com/office/drawing/2014/main" id="{1CF3CACB-9544-48C6-8D5F-402C4D0E0F86}"/>
              </a:ext>
            </a:extLst>
          </p:cNvPr>
          <p:cNvSpPr>
            <a:spLocks noGrp="1"/>
          </p:cNvSpPr>
          <p:nvPr>
            <p:ph idx="1"/>
          </p:nvPr>
        </p:nvSpPr>
        <p:spPr>
          <a:xfrm>
            <a:off x="2589212" y="1315453"/>
            <a:ext cx="8915400" cy="4595769"/>
          </a:xfrm>
        </p:spPr>
        <p:txBody>
          <a:bodyPr>
            <a:normAutofit/>
          </a:bodyPr>
          <a:lstStyle/>
          <a:p>
            <a:r>
              <a:rPr lang="it-IT" dirty="0"/>
              <a:t>Nel corso del 900 e fino al 1989 abbiamo 5 aspetti da mettere in evidenza:</a:t>
            </a:r>
          </a:p>
          <a:p>
            <a:pPr lvl="1"/>
            <a:r>
              <a:rPr lang="it-IT" dirty="0"/>
              <a:t>1905 e 1911 le due crisi marocchine (Algeciras e Agadir) fra Germania e Francia per il controllo del Marocco. Il Mediterraneo vi rientra per il tentativo di controllo.</a:t>
            </a:r>
          </a:p>
          <a:p>
            <a:pPr lvl="1"/>
            <a:r>
              <a:rPr lang="it-IT" dirty="0"/>
              <a:t>1911-12: guerra italo/turca per la Libia. Conquista libica e del Dodecaneso</a:t>
            </a:r>
          </a:p>
          <a:p>
            <a:pPr lvl="1"/>
            <a:r>
              <a:rPr lang="it-IT" dirty="0"/>
              <a:t>1956 crisi di Suez (canale aperto nel 1869 con intervento di GB e F – accesso sud al Mediterraneo): Parigi e Londra – vincitrici del conflitto mondiale – tentano l’ultima impresa coloniale contro l’Egitto di Nasser (nazionalismo arabo) che nazionalizza il canale. L’invio di truppe per riprendere il controllo del canale fallisce per le pressioni di USA e URSS. </a:t>
            </a:r>
          </a:p>
          <a:p>
            <a:pPr lvl="1"/>
            <a:r>
              <a:rPr lang="it-IT" dirty="0"/>
              <a:t>La Gran Bretagna ha sempre mantenuto il controllo di Gibilterra (accesso Ovest) di Malta (centro strategico), Cipro (dal 1878 protettorato inglese e sotto altre forme fino al 1960). </a:t>
            </a:r>
          </a:p>
          <a:p>
            <a:pPr lvl="1"/>
            <a:r>
              <a:rPr lang="it-IT" dirty="0"/>
              <a:t>La Turchia (e prima l’impero ottomano) ha mantenuto il controllo degli Stretti (Bosforo e Dardanelli . Accesso da est), poi normato dalla convenzione di Montreux del 1936. </a:t>
            </a:r>
          </a:p>
        </p:txBody>
      </p:sp>
    </p:spTree>
    <p:extLst>
      <p:ext uri="{BB962C8B-B14F-4D97-AF65-F5344CB8AC3E}">
        <p14:creationId xmlns:p14="http://schemas.microsoft.com/office/powerpoint/2010/main" val="218695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4899090-26B2-483E-82F7-102809A0D025}"/>
              </a:ext>
            </a:extLst>
          </p:cNvPr>
          <p:cNvPicPr>
            <a:picLocks noChangeAspect="1"/>
          </p:cNvPicPr>
          <p:nvPr/>
        </p:nvPicPr>
        <p:blipFill>
          <a:blip r:embed="rId2"/>
          <a:stretch>
            <a:fillRect/>
          </a:stretch>
        </p:blipFill>
        <p:spPr>
          <a:xfrm>
            <a:off x="2946401" y="272715"/>
            <a:ext cx="8852002" cy="5694947"/>
          </a:xfrm>
          <a:prstGeom prst="rect">
            <a:avLst/>
          </a:prstGeom>
        </p:spPr>
      </p:pic>
      <p:sp>
        <p:nvSpPr>
          <p:cNvPr id="4" name="CasellaDiTesto 3">
            <a:extLst>
              <a:ext uri="{FF2B5EF4-FFF2-40B4-BE49-F238E27FC236}">
                <a16:creationId xmlns:a16="http://schemas.microsoft.com/office/drawing/2014/main" id="{798DCE99-E41E-4981-8C08-605EAD457DCC}"/>
              </a:ext>
            </a:extLst>
          </p:cNvPr>
          <p:cNvSpPr txBox="1"/>
          <p:nvPr/>
        </p:nvSpPr>
        <p:spPr>
          <a:xfrm>
            <a:off x="2946401" y="5967663"/>
            <a:ext cx="8844546" cy="584775"/>
          </a:xfrm>
          <a:prstGeom prst="rect">
            <a:avLst/>
          </a:prstGeom>
          <a:solidFill>
            <a:schemeClr val="accent2"/>
          </a:solidFill>
        </p:spPr>
        <p:txBody>
          <a:bodyPr wrap="square" rtlCol="0">
            <a:spAutoFit/>
          </a:bodyPr>
          <a:lstStyle/>
          <a:p>
            <a:r>
              <a:rPr lang="it-IT" sz="1600" dirty="0"/>
              <a:t>Mediterraneo: mare semi chiuso, euroarabo, ha i propri colli di bottiglia (choke points) geopolitici come i caraibi con Panama, e la Malesia con lo stretto di Malacca</a:t>
            </a:r>
          </a:p>
        </p:txBody>
      </p:sp>
      <p:sp>
        <p:nvSpPr>
          <p:cNvPr id="5" name="CasellaDiTesto 4">
            <a:extLst>
              <a:ext uri="{FF2B5EF4-FFF2-40B4-BE49-F238E27FC236}">
                <a16:creationId xmlns:a16="http://schemas.microsoft.com/office/drawing/2014/main" id="{7D2F5CD2-F52C-483D-BA35-8EFE94554CD2}"/>
              </a:ext>
            </a:extLst>
          </p:cNvPr>
          <p:cNvSpPr txBox="1"/>
          <p:nvPr/>
        </p:nvSpPr>
        <p:spPr>
          <a:xfrm>
            <a:off x="1203159" y="5598330"/>
            <a:ext cx="1812758" cy="369332"/>
          </a:xfrm>
          <a:prstGeom prst="rect">
            <a:avLst/>
          </a:prstGeom>
          <a:noFill/>
        </p:spPr>
        <p:txBody>
          <a:bodyPr wrap="square" rtlCol="0">
            <a:spAutoFit/>
          </a:bodyPr>
          <a:lstStyle/>
          <a:p>
            <a:r>
              <a:rPr lang="it-IT" dirty="0"/>
              <a:t>Limes 6/2017</a:t>
            </a:r>
          </a:p>
        </p:txBody>
      </p:sp>
    </p:spTree>
    <p:extLst>
      <p:ext uri="{BB962C8B-B14F-4D97-AF65-F5344CB8AC3E}">
        <p14:creationId xmlns:p14="http://schemas.microsoft.com/office/powerpoint/2010/main" val="327838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49C0A8-29E7-4D4F-ADD8-804AC0D0E78D}"/>
              </a:ext>
            </a:extLst>
          </p:cNvPr>
          <p:cNvSpPr>
            <a:spLocks noGrp="1"/>
          </p:cNvSpPr>
          <p:nvPr>
            <p:ph type="title"/>
          </p:nvPr>
        </p:nvSpPr>
        <p:spPr>
          <a:xfrm>
            <a:off x="2592925" y="624110"/>
            <a:ext cx="8911687" cy="691343"/>
          </a:xfrm>
        </p:spPr>
        <p:txBody>
          <a:bodyPr>
            <a:normAutofit/>
          </a:bodyPr>
          <a:lstStyle/>
          <a:p>
            <a:pPr algn="ctr"/>
            <a:r>
              <a:rPr lang="it-IT" sz="3200" dirty="0"/>
              <a:t>Il mediterraneo nel 900</a:t>
            </a:r>
          </a:p>
        </p:txBody>
      </p:sp>
      <p:sp>
        <p:nvSpPr>
          <p:cNvPr id="3" name="Segnaposto contenuto 2">
            <a:extLst>
              <a:ext uri="{FF2B5EF4-FFF2-40B4-BE49-F238E27FC236}">
                <a16:creationId xmlns:a16="http://schemas.microsoft.com/office/drawing/2014/main" id="{1CF3CACB-9544-48C6-8D5F-402C4D0E0F86}"/>
              </a:ext>
            </a:extLst>
          </p:cNvPr>
          <p:cNvSpPr>
            <a:spLocks noGrp="1"/>
          </p:cNvSpPr>
          <p:nvPr>
            <p:ph idx="1"/>
          </p:nvPr>
        </p:nvSpPr>
        <p:spPr>
          <a:xfrm>
            <a:off x="2589212" y="1315453"/>
            <a:ext cx="8915400" cy="4983747"/>
          </a:xfrm>
        </p:spPr>
        <p:txBody>
          <a:bodyPr>
            <a:normAutofit fontScale="92500" lnSpcReduction="20000"/>
          </a:bodyPr>
          <a:lstStyle/>
          <a:p>
            <a:pPr>
              <a:lnSpc>
                <a:spcPct val="120000"/>
              </a:lnSpc>
            </a:pPr>
            <a:r>
              <a:rPr lang="it-IT" dirty="0"/>
              <a:t>Nel corso della guerra fredda, il Mediterraneo rimane comunque uno spazio conteso, dove si sviluppa il confronto (ma non lo scontro) fra le due superpotenze.</a:t>
            </a:r>
          </a:p>
          <a:p>
            <a:pPr>
              <a:lnSpc>
                <a:spcPct val="120000"/>
              </a:lnSpc>
            </a:pPr>
            <a:r>
              <a:rPr lang="it-IT" dirty="0"/>
              <a:t>Gli Usa tentano di prenderne il controllo del lato occidentale attraverso la Spagna (nella NATO dal 1982) il Portogallo nella NATO nel 1949 e il caposaldo di Gibilterra tenuto da Londra.</a:t>
            </a:r>
          </a:p>
          <a:p>
            <a:pPr>
              <a:lnSpc>
                <a:spcPct val="120000"/>
              </a:lnSpc>
            </a:pPr>
            <a:r>
              <a:rPr lang="it-IT" dirty="0"/>
              <a:t>Sul lato meridionale gli USA esercitano un controllo dal Marocco ad Israele che – tuttavia – non è scontato perché i paesi via via ex-coloniali non esitano ad avere rapporti anche con Mosca, come ad esempio l’Egitto.</a:t>
            </a:r>
          </a:p>
          <a:p>
            <a:pPr>
              <a:lnSpc>
                <a:spcPct val="120000"/>
              </a:lnSpc>
            </a:pPr>
            <a:r>
              <a:rPr lang="it-IT" dirty="0"/>
              <a:t>Sul lato orientale la questione si stringe attorno al posizionamento della Grecia e della Turchia, entrambe nella NATO dal 1952 ma con Ankara che assume ben presto un ruolo di «alleato riluttante» cercando di far valere il suo posizionamento geostrategico rispetto a Mosca ed agli Stretti.  </a:t>
            </a:r>
          </a:p>
          <a:p>
            <a:pPr>
              <a:lnSpc>
                <a:spcPct val="120000"/>
              </a:lnSpc>
            </a:pPr>
            <a:r>
              <a:rPr lang="it-IT" dirty="0"/>
              <a:t>Altro dato di rilievo: Spagna, Portogallo, Grecia hanno in quel periodo regimi militari (anche favoriti da USA) che ben rientrano nel binomio comunismo/anticomunismo</a:t>
            </a:r>
          </a:p>
        </p:txBody>
      </p:sp>
    </p:spTree>
    <p:extLst>
      <p:ext uri="{BB962C8B-B14F-4D97-AF65-F5344CB8AC3E}">
        <p14:creationId xmlns:p14="http://schemas.microsoft.com/office/powerpoint/2010/main" val="877979696"/>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708</TotalTime>
  <Words>2083</Words>
  <Application>Microsoft Office PowerPoint</Application>
  <PresentationFormat>Widescreen</PresentationFormat>
  <Paragraphs>98</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Century Gothic</vt:lpstr>
      <vt:lpstr>Wingdings 3</vt:lpstr>
      <vt:lpstr>Filo</vt:lpstr>
      <vt:lpstr>Il Mediterraneo: allargato o nuova centralità?</vt:lpstr>
      <vt:lpstr>Il Mediterraneo: allargato o nuova centralità?</vt:lpstr>
      <vt:lpstr>Il mediterraneo</vt:lpstr>
      <vt:lpstr>Il mediterraneo *</vt:lpstr>
      <vt:lpstr>Il mediterraneo*</vt:lpstr>
      <vt:lpstr>Presentazione standard di PowerPoint</vt:lpstr>
      <vt:lpstr>Il mediterraneo nel 900</vt:lpstr>
      <vt:lpstr>Presentazione standard di PowerPoint</vt:lpstr>
      <vt:lpstr>Il mediterraneo nel 900</vt:lpstr>
      <vt:lpstr>Il mediterraneo nel 900</vt:lpstr>
      <vt:lpstr>Il Mediterraneo dopo la Guerra fredda</vt:lpstr>
      <vt:lpstr>Il Mediterraneo dopo la Guerra fredda</vt:lpstr>
      <vt:lpstr>Presentazione standard di PowerPoint</vt:lpstr>
      <vt:lpstr>Il Mediterraneo dopo la Guerra fredda</vt:lpstr>
      <vt:lpstr>Il Mediterraneo dopo la Guerra fredda</vt:lpstr>
      <vt:lpstr>Il Mediterraneo dopo la Guerra fredda</vt:lpstr>
      <vt:lpstr>Presentazione standard di PowerPoint</vt:lpstr>
      <vt:lpstr>Il Mediterraneo dopo la Guerra fredda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Mediterraneo allargato o grande Medio Oriente?</dc:title>
  <dc:creator>utente</dc:creator>
  <cp:lastModifiedBy>utente</cp:lastModifiedBy>
  <cp:revision>49</cp:revision>
  <dcterms:created xsi:type="dcterms:W3CDTF">2023-01-18T13:56:06Z</dcterms:created>
  <dcterms:modified xsi:type="dcterms:W3CDTF">2024-01-15T13:48:35Z</dcterms:modified>
</cp:coreProperties>
</file>