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9" r:id="rId3"/>
    <p:sldId id="288" r:id="rId4"/>
    <p:sldId id="258" r:id="rId5"/>
    <p:sldId id="282" r:id="rId6"/>
    <p:sldId id="283" r:id="rId7"/>
    <p:sldId id="284" r:id="rId8"/>
    <p:sldId id="260" r:id="rId9"/>
    <p:sldId id="259" r:id="rId10"/>
    <p:sldId id="261" r:id="rId11"/>
    <p:sldId id="263" r:id="rId12"/>
    <p:sldId id="269" r:id="rId13"/>
    <p:sldId id="268" r:id="rId14"/>
    <p:sldId id="262" r:id="rId15"/>
    <p:sldId id="264" r:id="rId16"/>
    <p:sldId id="280" r:id="rId17"/>
    <p:sldId id="272" r:id="rId18"/>
    <p:sldId id="265" r:id="rId19"/>
    <p:sldId id="281" r:id="rId20"/>
    <p:sldId id="274" r:id="rId21"/>
    <p:sldId id="273" r:id="rId22"/>
    <p:sldId id="271" r:id="rId23"/>
    <p:sldId id="276" r:id="rId24"/>
    <p:sldId id="270" r:id="rId25"/>
    <p:sldId id="286" r:id="rId26"/>
    <p:sldId id="28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12/27/2023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217824-D22E-42C8-9BC0-1EACCA9DBBE3}"/>
              </a:ext>
            </a:extLst>
          </p:cNvPr>
          <p:cNvSpPr>
            <a:spLocks noGrp="1"/>
          </p:cNvSpPr>
          <p:nvPr>
            <p:ph type="ctrTitle"/>
          </p:nvPr>
        </p:nvSpPr>
        <p:spPr/>
        <p:txBody>
          <a:bodyPr>
            <a:normAutofit/>
          </a:bodyPr>
          <a:lstStyle/>
          <a:p>
            <a:r>
              <a:rPr lang="it-IT" sz="4400" dirty="0"/>
              <a:t>Mediterraneo allargato o grande Medio Oriente</a:t>
            </a:r>
          </a:p>
        </p:txBody>
      </p:sp>
      <p:sp>
        <p:nvSpPr>
          <p:cNvPr id="3" name="Sottotitolo 2">
            <a:extLst>
              <a:ext uri="{FF2B5EF4-FFF2-40B4-BE49-F238E27FC236}">
                <a16:creationId xmlns:a16="http://schemas.microsoft.com/office/drawing/2014/main" id="{DE152389-8E7B-4516-BC56-5EB92D262BFC}"/>
              </a:ext>
            </a:extLst>
          </p:cNvPr>
          <p:cNvSpPr>
            <a:spLocks noGrp="1"/>
          </p:cNvSpPr>
          <p:nvPr>
            <p:ph type="subTitle" idx="1"/>
          </p:nvPr>
        </p:nvSpPr>
        <p:spPr/>
        <p:txBody>
          <a:bodyPr>
            <a:normAutofit lnSpcReduction="10000"/>
          </a:bodyPr>
          <a:lstStyle/>
          <a:p>
            <a:r>
              <a:rPr lang="it-IT" dirty="0"/>
              <a:t>Pasquale Iuso</a:t>
            </a:r>
          </a:p>
          <a:p>
            <a:r>
              <a:rPr lang="it-IT"/>
              <a:t>Politiche Internazionali </a:t>
            </a:r>
            <a:r>
              <a:rPr lang="it-IT" dirty="0"/>
              <a:t>e della Sostenibilità</a:t>
            </a:r>
          </a:p>
          <a:p>
            <a:r>
              <a:rPr lang="it-IT" dirty="0"/>
              <a:t>Storia e geopolitica del 900</a:t>
            </a:r>
          </a:p>
        </p:txBody>
      </p:sp>
    </p:spTree>
    <p:extLst>
      <p:ext uri="{BB962C8B-B14F-4D97-AF65-F5344CB8AC3E}">
        <p14:creationId xmlns:p14="http://schemas.microsoft.com/office/powerpoint/2010/main" val="2215879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9E656D-B6B0-4040-AA65-4D495EC2D9C2}"/>
              </a:ext>
            </a:extLst>
          </p:cNvPr>
          <p:cNvSpPr>
            <a:spLocks noGrp="1"/>
          </p:cNvSpPr>
          <p:nvPr>
            <p:ph type="title"/>
          </p:nvPr>
        </p:nvSpPr>
        <p:spPr>
          <a:xfrm>
            <a:off x="2592925" y="624110"/>
            <a:ext cx="8911687" cy="723427"/>
          </a:xfrm>
        </p:spPr>
        <p:txBody>
          <a:bodyPr/>
          <a:lstStyle/>
          <a:p>
            <a:r>
              <a:rPr lang="it-IT" sz="2800" dirty="0">
                <a:solidFill>
                  <a:prstClr val="black">
                    <a:lumMod val="85000"/>
                    <a:lumOff val="15000"/>
                  </a:prstClr>
                </a:solidFill>
              </a:rPr>
              <a:t>Mediterraneo allargato e grande Medio Oriente</a:t>
            </a:r>
            <a:endParaRPr lang="it-IT" dirty="0"/>
          </a:p>
        </p:txBody>
      </p:sp>
      <p:sp>
        <p:nvSpPr>
          <p:cNvPr id="3" name="Segnaposto contenuto 2">
            <a:extLst>
              <a:ext uri="{FF2B5EF4-FFF2-40B4-BE49-F238E27FC236}">
                <a16:creationId xmlns:a16="http://schemas.microsoft.com/office/drawing/2014/main" id="{C4E3EACF-436E-490F-B18B-DDBE74DD0D21}"/>
              </a:ext>
            </a:extLst>
          </p:cNvPr>
          <p:cNvSpPr>
            <a:spLocks noGrp="1"/>
          </p:cNvSpPr>
          <p:nvPr>
            <p:ph idx="1"/>
          </p:nvPr>
        </p:nvSpPr>
        <p:spPr>
          <a:xfrm>
            <a:off x="2589212" y="1636295"/>
            <a:ext cx="8915400" cy="4274927"/>
          </a:xfrm>
        </p:spPr>
        <p:txBody>
          <a:bodyPr/>
          <a:lstStyle/>
          <a:p>
            <a:r>
              <a:rPr lang="it-IT" dirty="0"/>
              <a:t>Ci troviamo di fronte ad uno spazio geopolitico estremamente complesso, dai confini fluidi, e caratterizzato da avvenimenti e fatti storici di assoluto rilievo che si sono svolti nel corso dei secoli coinvolgendo potenze imperiali, regionali, potenze regionali e singoli stati nazione.</a:t>
            </a:r>
          </a:p>
          <a:p>
            <a:r>
              <a:rPr lang="it-IT" dirty="0"/>
              <a:t>«</a:t>
            </a:r>
            <a:r>
              <a:rPr lang="it-IT" i="1" dirty="0"/>
              <a:t>Nel Mediterraneo Allargato, il baricentro coincide con il bacino mediterraneo, che conserva il suo ruolo centrale nelle percezioni politiche dei vari attori, mentre il Golfo Persico e l’area caucasica ne costituiscono la turbolente periferia</a:t>
            </a:r>
            <a:r>
              <a:rPr lang="it-IT" dirty="0"/>
              <a:t>» (V. Di Cecco, un grande medio oriente o un mediterraneo allargato, cit.)</a:t>
            </a:r>
          </a:p>
          <a:p>
            <a:r>
              <a:rPr lang="it-IT" dirty="0"/>
              <a:t>Mentre se osserviamo il Grande Medio Oriente si può facilmente notare come il baricentro sia posto sul confine Iran-Iraq e sul Golfo Persico</a:t>
            </a:r>
          </a:p>
        </p:txBody>
      </p:sp>
    </p:spTree>
    <p:extLst>
      <p:ext uri="{BB962C8B-B14F-4D97-AF65-F5344CB8AC3E}">
        <p14:creationId xmlns:p14="http://schemas.microsoft.com/office/powerpoint/2010/main" val="1970996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59CD23E-0307-48EE-853E-221684B1D695}"/>
              </a:ext>
            </a:extLst>
          </p:cNvPr>
          <p:cNvPicPr>
            <a:picLocks noChangeAspect="1"/>
          </p:cNvPicPr>
          <p:nvPr/>
        </p:nvPicPr>
        <p:blipFill>
          <a:blip r:embed="rId2"/>
          <a:stretch>
            <a:fillRect/>
          </a:stretch>
        </p:blipFill>
        <p:spPr>
          <a:xfrm>
            <a:off x="1394308" y="1445750"/>
            <a:ext cx="10699940" cy="4730459"/>
          </a:xfrm>
          <a:prstGeom prst="rect">
            <a:avLst/>
          </a:prstGeom>
        </p:spPr>
      </p:pic>
      <p:sp>
        <p:nvSpPr>
          <p:cNvPr id="4" name="Rettangolo 3">
            <a:extLst>
              <a:ext uri="{FF2B5EF4-FFF2-40B4-BE49-F238E27FC236}">
                <a16:creationId xmlns:a16="http://schemas.microsoft.com/office/drawing/2014/main" id="{A8461A95-7E89-46B8-9257-95E18041C7C1}"/>
              </a:ext>
            </a:extLst>
          </p:cNvPr>
          <p:cNvSpPr/>
          <p:nvPr/>
        </p:nvSpPr>
        <p:spPr>
          <a:xfrm>
            <a:off x="5727032" y="2759242"/>
            <a:ext cx="2903621" cy="2005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2A690C7D-F6EC-44D5-8A2A-54DF9763CA2F}"/>
              </a:ext>
            </a:extLst>
          </p:cNvPr>
          <p:cNvSpPr/>
          <p:nvPr/>
        </p:nvSpPr>
        <p:spPr>
          <a:xfrm>
            <a:off x="7074568" y="3557337"/>
            <a:ext cx="1556085" cy="1207168"/>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F1AD9907-2D39-4786-A695-516946B0045A}"/>
              </a:ext>
            </a:extLst>
          </p:cNvPr>
          <p:cNvSpPr txBox="1"/>
          <p:nvPr/>
        </p:nvSpPr>
        <p:spPr>
          <a:xfrm>
            <a:off x="2294021" y="6176209"/>
            <a:ext cx="8486274" cy="369332"/>
          </a:xfrm>
          <a:prstGeom prst="rect">
            <a:avLst/>
          </a:prstGeom>
          <a:noFill/>
        </p:spPr>
        <p:txBody>
          <a:bodyPr wrap="square" rtlCol="0">
            <a:spAutoFit/>
          </a:bodyPr>
          <a:lstStyle/>
          <a:p>
            <a:r>
              <a:rPr lang="it-IT" dirty="0"/>
              <a:t>V. Di Cecco, un grande medio oriente o un mediterraneo allargato, cit.</a:t>
            </a:r>
          </a:p>
        </p:txBody>
      </p:sp>
      <p:cxnSp>
        <p:nvCxnSpPr>
          <p:cNvPr id="8" name="Connettore 2 7">
            <a:extLst>
              <a:ext uri="{FF2B5EF4-FFF2-40B4-BE49-F238E27FC236}">
                <a16:creationId xmlns:a16="http://schemas.microsoft.com/office/drawing/2014/main" id="{DF916FA2-F266-424C-A4E7-67383A588ABB}"/>
              </a:ext>
            </a:extLst>
          </p:cNvPr>
          <p:cNvCxnSpPr>
            <a:cxnSpLocks/>
          </p:cNvCxnSpPr>
          <p:nvPr/>
        </p:nvCxnSpPr>
        <p:spPr>
          <a:xfrm flipH="1">
            <a:off x="8021053" y="4128837"/>
            <a:ext cx="22298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AE06886F-3AC9-4F4C-8197-B84499181349}"/>
              </a:ext>
            </a:extLst>
          </p:cNvPr>
          <p:cNvCxnSpPr>
            <a:cxnSpLocks/>
          </p:cNvCxnSpPr>
          <p:nvPr/>
        </p:nvCxnSpPr>
        <p:spPr>
          <a:xfrm>
            <a:off x="5454316" y="2069432"/>
            <a:ext cx="1411705" cy="16924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53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CCDFA1-EE0A-44D7-A400-06BD7F57AF58}"/>
              </a:ext>
            </a:extLst>
          </p:cNvPr>
          <p:cNvSpPr>
            <a:spLocks noGrp="1"/>
          </p:cNvSpPr>
          <p:nvPr>
            <p:ph type="title"/>
          </p:nvPr>
        </p:nvSpPr>
        <p:spPr>
          <a:xfrm>
            <a:off x="2592925" y="624110"/>
            <a:ext cx="8911687" cy="659258"/>
          </a:xfrm>
        </p:spPr>
        <p:txBody>
          <a:bodyPr/>
          <a:lstStyle/>
          <a:p>
            <a:r>
              <a:rPr lang="it-IT" sz="2800" dirty="0">
                <a:solidFill>
                  <a:prstClr val="black">
                    <a:lumMod val="85000"/>
                    <a:lumOff val="15000"/>
                  </a:prstClr>
                </a:solidFill>
              </a:rPr>
              <a:t>Mediterraneo allargato e grande Medio Oriente</a:t>
            </a:r>
            <a:endParaRPr lang="it-IT" dirty="0"/>
          </a:p>
        </p:txBody>
      </p:sp>
      <p:sp>
        <p:nvSpPr>
          <p:cNvPr id="3" name="Segnaposto contenuto 2">
            <a:extLst>
              <a:ext uri="{FF2B5EF4-FFF2-40B4-BE49-F238E27FC236}">
                <a16:creationId xmlns:a16="http://schemas.microsoft.com/office/drawing/2014/main" id="{766BA46F-15F9-4DC5-BAA2-81E4A0DACF62}"/>
              </a:ext>
            </a:extLst>
          </p:cNvPr>
          <p:cNvSpPr>
            <a:spLocks noGrp="1"/>
          </p:cNvSpPr>
          <p:nvPr>
            <p:ph idx="1"/>
          </p:nvPr>
        </p:nvSpPr>
        <p:spPr>
          <a:xfrm>
            <a:off x="2592925" y="1668379"/>
            <a:ext cx="8915400" cy="4242843"/>
          </a:xfrm>
        </p:spPr>
        <p:txBody>
          <a:bodyPr/>
          <a:lstStyle/>
          <a:p>
            <a:r>
              <a:rPr lang="it-IT" dirty="0"/>
              <a:t>Un’area al cui interno possiamo poi andare a suddividere  tra</a:t>
            </a:r>
          </a:p>
          <a:p>
            <a:pPr marL="0" indent="0">
              <a:buNone/>
            </a:pPr>
            <a:endParaRPr lang="it-IT" dirty="0"/>
          </a:p>
          <a:p>
            <a:pPr lvl="1"/>
            <a:r>
              <a:rPr lang="it-IT" dirty="0"/>
              <a:t>quella più propriamente nord africana- magrebina, rivierasca, investita in larga dalle Primavere Arabe e dai conflittualità recente molto elevata al cui interno giocano potenze esterne (Turchia e Russia in Libia e Siria ad esempio)</a:t>
            </a:r>
          </a:p>
          <a:p>
            <a:pPr marL="457200" lvl="1" indent="0">
              <a:buNone/>
            </a:pPr>
            <a:endParaRPr lang="it-IT" dirty="0"/>
          </a:p>
          <a:p>
            <a:pPr lvl="1"/>
            <a:r>
              <a:rPr lang="it-IT" dirty="0"/>
              <a:t>Quella del mediterraneo orientale e del mondo arabo al cui interno si colloca Israele ma che è centrata sulla Arabia. Rappresenta il centro.</a:t>
            </a:r>
          </a:p>
          <a:p>
            <a:pPr marL="457200" lvl="1" indent="0">
              <a:buNone/>
            </a:pPr>
            <a:endParaRPr lang="it-IT" dirty="0"/>
          </a:p>
          <a:p>
            <a:pPr lvl="1"/>
            <a:r>
              <a:rPr lang="it-IT" dirty="0"/>
              <a:t>Quella asiatico-caucasica. Teatro di interessi diversi (russi, cinesi, USA) che coincide – come abbiamo visto – con l’ipotesi di un nuovo </a:t>
            </a:r>
            <a:r>
              <a:rPr lang="it-IT" dirty="0" err="1"/>
              <a:t>heartland</a:t>
            </a:r>
            <a:endParaRPr lang="it-IT" dirty="0"/>
          </a:p>
        </p:txBody>
      </p:sp>
    </p:spTree>
    <p:extLst>
      <p:ext uri="{BB962C8B-B14F-4D97-AF65-F5344CB8AC3E}">
        <p14:creationId xmlns:p14="http://schemas.microsoft.com/office/powerpoint/2010/main" val="436614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CE284A2-581F-4DEC-A2F9-056B08691C0D}"/>
              </a:ext>
            </a:extLst>
          </p:cNvPr>
          <p:cNvPicPr>
            <a:picLocks noChangeAspect="1"/>
          </p:cNvPicPr>
          <p:nvPr/>
        </p:nvPicPr>
        <p:blipFill>
          <a:blip r:embed="rId2"/>
          <a:stretch>
            <a:fillRect/>
          </a:stretch>
        </p:blipFill>
        <p:spPr>
          <a:xfrm>
            <a:off x="2261938" y="834189"/>
            <a:ext cx="9556858" cy="5712846"/>
          </a:xfrm>
          <a:prstGeom prst="rect">
            <a:avLst/>
          </a:prstGeom>
        </p:spPr>
      </p:pic>
    </p:spTree>
    <p:extLst>
      <p:ext uri="{BB962C8B-B14F-4D97-AF65-F5344CB8AC3E}">
        <p14:creationId xmlns:p14="http://schemas.microsoft.com/office/powerpoint/2010/main" val="3406852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257078-3DC7-4491-B6D5-DAE4648E880A}"/>
              </a:ext>
            </a:extLst>
          </p:cNvPr>
          <p:cNvSpPr>
            <a:spLocks noGrp="1"/>
          </p:cNvSpPr>
          <p:nvPr>
            <p:ph type="title"/>
          </p:nvPr>
        </p:nvSpPr>
        <p:spPr>
          <a:xfrm>
            <a:off x="2592925" y="624110"/>
            <a:ext cx="8911687" cy="659258"/>
          </a:xfrm>
        </p:spPr>
        <p:txBody>
          <a:bodyPr/>
          <a:lstStyle/>
          <a:p>
            <a:r>
              <a:rPr lang="it-IT" sz="2800" dirty="0">
                <a:solidFill>
                  <a:prstClr val="black">
                    <a:lumMod val="85000"/>
                    <a:lumOff val="15000"/>
                  </a:prstClr>
                </a:solidFill>
              </a:rPr>
              <a:t>Mediterraneo allargato e grande Medio Oriente</a:t>
            </a:r>
            <a:endParaRPr lang="it-IT" dirty="0"/>
          </a:p>
        </p:txBody>
      </p:sp>
      <p:sp>
        <p:nvSpPr>
          <p:cNvPr id="3" name="Segnaposto contenuto 2">
            <a:extLst>
              <a:ext uri="{FF2B5EF4-FFF2-40B4-BE49-F238E27FC236}">
                <a16:creationId xmlns:a16="http://schemas.microsoft.com/office/drawing/2014/main" id="{10477B7F-88DE-4F4A-90C6-CE538E1A9874}"/>
              </a:ext>
            </a:extLst>
          </p:cNvPr>
          <p:cNvSpPr>
            <a:spLocks noGrp="1"/>
          </p:cNvSpPr>
          <p:nvPr>
            <p:ph idx="1"/>
          </p:nvPr>
        </p:nvSpPr>
        <p:spPr>
          <a:xfrm>
            <a:off x="2589212" y="1540042"/>
            <a:ext cx="8915400" cy="4371180"/>
          </a:xfrm>
        </p:spPr>
        <p:txBody>
          <a:bodyPr>
            <a:normAutofit/>
          </a:bodyPr>
          <a:lstStyle/>
          <a:p>
            <a:r>
              <a:rPr lang="it-IT" dirty="0"/>
              <a:t>E’ evidente come il baricentro sia identificabile con la storia se prendiamo in considerazioni le diverse fasi del 900 e i diversi shift of power, soprattutto dopo il 1989.</a:t>
            </a:r>
          </a:p>
          <a:p>
            <a:r>
              <a:rPr lang="it-IT" dirty="0"/>
              <a:t>Se l’Italia è il centro nel Mediterraneo Allargato, Arabia ed Iran competono per quello del grande medio oriente. </a:t>
            </a:r>
          </a:p>
          <a:p>
            <a:r>
              <a:rPr lang="it-IT" dirty="0"/>
              <a:t>«</a:t>
            </a:r>
            <a:r>
              <a:rPr lang="it-IT" i="1" dirty="0"/>
              <a:t>Il Mediterraneo Allargato, però, non è contraddistinto esclusivamente dai fenomeni di cooperazione. Il teatro è, infatti, attraversato da due archi di crisi principali, che si incontrano nel Mediterraneo Orientale, convergendo nel Grande Medio Oriente: da una parte, vi è l’area che si estende dal Nord Africa sino alla Asia Centrale, mentre, dall’altra, le zone d’instabilità corrono dai Balcani sino al Caucaso, passando nuovamente per il Medio Oriente</a:t>
            </a:r>
            <a:r>
              <a:rPr lang="it-IT" dirty="0"/>
              <a:t>»  (V. Di Cecco, un grande medio oriente o un mediterraneo allargato, cit.)</a:t>
            </a:r>
          </a:p>
          <a:p>
            <a:endParaRPr lang="it-IT" dirty="0"/>
          </a:p>
        </p:txBody>
      </p:sp>
    </p:spTree>
    <p:extLst>
      <p:ext uri="{BB962C8B-B14F-4D97-AF65-F5344CB8AC3E}">
        <p14:creationId xmlns:p14="http://schemas.microsoft.com/office/powerpoint/2010/main" val="2848877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257078-3DC7-4491-B6D5-DAE4648E880A}"/>
              </a:ext>
            </a:extLst>
          </p:cNvPr>
          <p:cNvSpPr>
            <a:spLocks noGrp="1"/>
          </p:cNvSpPr>
          <p:nvPr>
            <p:ph type="title"/>
          </p:nvPr>
        </p:nvSpPr>
        <p:spPr>
          <a:xfrm>
            <a:off x="2592925" y="624110"/>
            <a:ext cx="8911687" cy="659258"/>
          </a:xfrm>
        </p:spPr>
        <p:txBody>
          <a:bodyPr/>
          <a:lstStyle/>
          <a:p>
            <a:r>
              <a:rPr lang="it-IT" sz="2800" dirty="0">
                <a:solidFill>
                  <a:prstClr val="black">
                    <a:lumMod val="85000"/>
                    <a:lumOff val="15000"/>
                  </a:prstClr>
                </a:solidFill>
              </a:rPr>
              <a:t>Mediterraneo allargato e grande Medio Oriente</a:t>
            </a:r>
            <a:endParaRPr lang="it-IT" dirty="0"/>
          </a:p>
        </p:txBody>
      </p:sp>
      <p:sp>
        <p:nvSpPr>
          <p:cNvPr id="3" name="Segnaposto contenuto 2">
            <a:extLst>
              <a:ext uri="{FF2B5EF4-FFF2-40B4-BE49-F238E27FC236}">
                <a16:creationId xmlns:a16="http://schemas.microsoft.com/office/drawing/2014/main" id="{10477B7F-88DE-4F4A-90C6-CE538E1A9874}"/>
              </a:ext>
            </a:extLst>
          </p:cNvPr>
          <p:cNvSpPr>
            <a:spLocks noGrp="1"/>
          </p:cNvSpPr>
          <p:nvPr>
            <p:ph idx="1"/>
          </p:nvPr>
        </p:nvSpPr>
        <p:spPr>
          <a:xfrm>
            <a:off x="2589212" y="1540042"/>
            <a:ext cx="8915400" cy="4860758"/>
          </a:xfrm>
        </p:spPr>
        <p:txBody>
          <a:bodyPr>
            <a:normAutofit/>
          </a:bodyPr>
          <a:lstStyle/>
          <a:p>
            <a:endParaRPr lang="it-IT" dirty="0"/>
          </a:p>
          <a:p>
            <a:r>
              <a:rPr lang="it-IT" dirty="0"/>
              <a:t>Nel Mediterraneo allargato quindi non vi è solo cooperazione e tentativi di integrazione ma anche conflitti, all’interno dei quali si collocano le tensioni regionali medio orientali ma anche la competizione fra partner europei (Spagna, Francia, Italia) cui si è aggiunto il rientro di potenze storiche (Russia, Turchia) e nuove potenze come la Cina (linee di commercio e porti) </a:t>
            </a:r>
          </a:p>
          <a:p>
            <a:endParaRPr lang="it-IT" dirty="0"/>
          </a:p>
          <a:p>
            <a:r>
              <a:rPr lang="it-IT" dirty="0"/>
              <a:t>Il peso USA si è progressivamente affievolito in termine di interesse globale sia per lo spostamento della competizione, sia per le difficoltà di avere una piena conoscenza e progettualità del Mediterraneo Allargato.</a:t>
            </a:r>
          </a:p>
        </p:txBody>
      </p:sp>
    </p:spTree>
    <p:extLst>
      <p:ext uri="{BB962C8B-B14F-4D97-AF65-F5344CB8AC3E}">
        <p14:creationId xmlns:p14="http://schemas.microsoft.com/office/powerpoint/2010/main" val="3476881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257078-3DC7-4491-B6D5-DAE4648E880A}"/>
              </a:ext>
            </a:extLst>
          </p:cNvPr>
          <p:cNvSpPr>
            <a:spLocks noGrp="1"/>
          </p:cNvSpPr>
          <p:nvPr>
            <p:ph type="title"/>
          </p:nvPr>
        </p:nvSpPr>
        <p:spPr>
          <a:xfrm>
            <a:off x="2592925" y="624110"/>
            <a:ext cx="8911687" cy="659258"/>
          </a:xfrm>
        </p:spPr>
        <p:txBody>
          <a:bodyPr/>
          <a:lstStyle/>
          <a:p>
            <a:r>
              <a:rPr lang="it-IT" sz="2800" dirty="0">
                <a:solidFill>
                  <a:prstClr val="black">
                    <a:lumMod val="85000"/>
                    <a:lumOff val="15000"/>
                  </a:prstClr>
                </a:solidFill>
              </a:rPr>
              <a:t>Mediterraneo allargato e grande Medio Oriente</a:t>
            </a:r>
            <a:endParaRPr lang="it-IT" dirty="0"/>
          </a:p>
        </p:txBody>
      </p:sp>
      <p:sp>
        <p:nvSpPr>
          <p:cNvPr id="3" name="Segnaposto contenuto 2">
            <a:extLst>
              <a:ext uri="{FF2B5EF4-FFF2-40B4-BE49-F238E27FC236}">
                <a16:creationId xmlns:a16="http://schemas.microsoft.com/office/drawing/2014/main" id="{10477B7F-88DE-4F4A-90C6-CE538E1A9874}"/>
              </a:ext>
            </a:extLst>
          </p:cNvPr>
          <p:cNvSpPr>
            <a:spLocks noGrp="1"/>
          </p:cNvSpPr>
          <p:nvPr>
            <p:ph idx="1"/>
          </p:nvPr>
        </p:nvSpPr>
        <p:spPr>
          <a:xfrm>
            <a:off x="2589212" y="1540042"/>
            <a:ext cx="8915400" cy="4860758"/>
          </a:xfrm>
        </p:spPr>
        <p:txBody>
          <a:bodyPr>
            <a:normAutofit fontScale="92500" lnSpcReduction="10000"/>
          </a:bodyPr>
          <a:lstStyle/>
          <a:p>
            <a:pPr algn="just"/>
            <a:endParaRPr lang="it-IT" dirty="0"/>
          </a:p>
          <a:p>
            <a:pPr algn="just"/>
            <a:r>
              <a:rPr lang="it-IT" dirty="0"/>
              <a:t>Non così nel Grande Medio Oriente.  </a:t>
            </a:r>
          </a:p>
          <a:p>
            <a:pPr algn="just"/>
            <a:r>
              <a:rPr lang="it-IT" dirty="0"/>
              <a:t>Il Mediterraneo diviene periferico perché il baricentro è altrove: </a:t>
            </a:r>
            <a:r>
              <a:rPr lang="it-IT" i="1" dirty="0"/>
              <a:t>«Il sistema mediorientale sembra liberarsi della sua dimensione mediterranea per inserirsi nel più distante sistema asiatico, grazie alla crescente interdipendenza con l’area centro-asiatica</a:t>
            </a:r>
            <a:r>
              <a:rPr lang="it-IT" dirty="0"/>
              <a:t>» (V. Di Cecco, un grande medio oriente o un mediterraneo allargato, cit.)</a:t>
            </a:r>
          </a:p>
          <a:p>
            <a:pPr algn="just"/>
            <a:r>
              <a:rPr lang="it-IT" dirty="0"/>
              <a:t>In questo caso entrano in gioco gli interessi delle potenze globali (USA, Cina, Russia, India) che tentano di attrarre, condizionare, controllare, legare a sé potenze regionali o singoli stati nazione. </a:t>
            </a:r>
          </a:p>
          <a:p>
            <a:pPr algn="just"/>
            <a:r>
              <a:rPr lang="it-IT" dirty="0"/>
              <a:t>Il Grande Medio Oriente diventa «mondiale» a partire dalla fine dell’illusione ottimistica del post GF (2003) quando il crollo dell’URSS aveva mostrato la supremazia dei valori occidentali, per cui era possibile “esportare” la democrazia per cambiare il mondo in meglio. </a:t>
            </a:r>
          </a:p>
          <a:p>
            <a:r>
              <a:rPr lang="it-IT" dirty="0"/>
              <a:t>Le democrazie occidentali avevano trionfato sull’unica grande sfida seguita alla fine della Seconda guerra mondiale producendo un mondo unipolare.</a:t>
            </a:r>
          </a:p>
          <a:p>
            <a:pPr algn="just"/>
            <a:endParaRPr lang="it-IT" dirty="0"/>
          </a:p>
        </p:txBody>
      </p:sp>
    </p:spTree>
    <p:extLst>
      <p:ext uri="{BB962C8B-B14F-4D97-AF65-F5344CB8AC3E}">
        <p14:creationId xmlns:p14="http://schemas.microsoft.com/office/powerpoint/2010/main" val="762883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17F949F-6590-453F-AD3F-C33DB24CCBCD}"/>
              </a:ext>
            </a:extLst>
          </p:cNvPr>
          <p:cNvPicPr>
            <a:picLocks noChangeAspect="1"/>
          </p:cNvPicPr>
          <p:nvPr/>
        </p:nvPicPr>
        <p:blipFill>
          <a:blip r:embed="rId2"/>
          <a:stretch>
            <a:fillRect/>
          </a:stretch>
        </p:blipFill>
        <p:spPr>
          <a:xfrm>
            <a:off x="2358189" y="469131"/>
            <a:ext cx="8935453" cy="5919738"/>
          </a:xfrm>
          <a:prstGeom prst="rect">
            <a:avLst/>
          </a:prstGeom>
        </p:spPr>
      </p:pic>
      <p:sp>
        <p:nvSpPr>
          <p:cNvPr id="4" name="CasellaDiTesto 3">
            <a:extLst>
              <a:ext uri="{FF2B5EF4-FFF2-40B4-BE49-F238E27FC236}">
                <a16:creationId xmlns:a16="http://schemas.microsoft.com/office/drawing/2014/main" id="{1B13C077-1D71-4855-A9EF-75B7780C835A}"/>
              </a:ext>
            </a:extLst>
          </p:cNvPr>
          <p:cNvSpPr txBox="1"/>
          <p:nvPr/>
        </p:nvSpPr>
        <p:spPr>
          <a:xfrm>
            <a:off x="1173302" y="5742538"/>
            <a:ext cx="1315453" cy="646331"/>
          </a:xfrm>
          <a:prstGeom prst="rect">
            <a:avLst/>
          </a:prstGeom>
          <a:noFill/>
        </p:spPr>
        <p:txBody>
          <a:bodyPr wrap="square" rtlCol="0">
            <a:spAutoFit/>
          </a:bodyPr>
          <a:lstStyle/>
          <a:p>
            <a:r>
              <a:rPr lang="it-IT" dirty="0"/>
              <a:t>Limes 1/2012</a:t>
            </a:r>
          </a:p>
        </p:txBody>
      </p:sp>
    </p:spTree>
    <p:extLst>
      <p:ext uri="{BB962C8B-B14F-4D97-AF65-F5344CB8AC3E}">
        <p14:creationId xmlns:p14="http://schemas.microsoft.com/office/powerpoint/2010/main" val="3012256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257078-3DC7-4491-B6D5-DAE4648E880A}"/>
              </a:ext>
            </a:extLst>
          </p:cNvPr>
          <p:cNvSpPr>
            <a:spLocks noGrp="1"/>
          </p:cNvSpPr>
          <p:nvPr>
            <p:ph type="title"/>
          </p:nvPr>
        </p:nvSpPr>
        <p:spPr>
          <a:xfrm>
            <a:off x="2592925" y="624110"/>
            <a:ext cx="8911687" cy="659258"/>
          </a:xfrm>
        </p:spPr>
        <p:txBody>
          <a:bodyPr/>
          <a:lstStyle/>
          <a:p>
            <a:r>
              <a:rPr lang="it-IT" sz="2800" dirty="0">
                <a:solidFill>
                  <a:prstClr val="black">
                    <a:lumMod val="85000"/>
                    <a:lumOff val="15000"/>
                  </a:prstClr>
                </a:solidFill>
              </a:rPr>
              <a:t>Mediterraneo allargato e grande Medio Oriente</a:t>
            </a:r>
            <a:endParaRPr lang="it-IT" dirty="0"/>
          </a:p>
        </p:txBody>
      </p:sp>
      <p:sp>
        <p:nvSpPr>
          <p:cNvPr id="3" name="Segnaposto contenuto 2">
            <a:extLst>
              <a:ext uri="{FF2B5EF4-FFF2-40B4-BE49-F238E27FC236}">
                <a16:creationId xmlns:a16="http://schemas.microsoft.com/office/drawing/2014/main" id="{10477B7F-88DE-4F4A-90C6-CE538E1A9874}"/>
              </a:ext>
            </a:extLst>
          </p:cNvPr>
          <p:cNvSpPr>
            <a:spLocks noGrp="1"/>
          </p:cNvSpPr>
          <p:nvPr>
            <p:ph idx="1"/>
          </p:nvPr>
        </p:nvSpPr>
        <p:spPr>
          <a:xfrm>
            <a:off x="2589212" y="1540042"/>
            <a:ext cx="8915400" cy="4555958"/>
          </a:xfrm>
        </p:spPr>
        <p:txBody>
          <a:bodyPr>
            <a:normAutofit/>
          </a:bodyPr>
          <a:lstStyle/>
          <a:p>
            <a:endParaRPr lang="it-IT" dirty="0"/>
          </a:p>
          <a:p>
            <a:endParaRPr lang="it-IT" dirty="0"/>
          </a:p>
          <a:p>
            <a:r>
              <a:rPr lang="it-IT" dirty="0"/>
              <a:t>Una complessità dove giocano un ruolo decisivo </a:t>
            </a:r>
          </a:p>
          <a:p>
            <a:pPr lvl="1"/>
            <a:r>
              <a:rPr lang="it-IT" dirty="0"/>
              <a:t>lo shift religioso, </a:t>
            </a:r>
          </a:p>
          <a:p>
            <a:pPr lvl="1"/>
            <a:r>
              <a:rPr lang="it-IT" dirty="0"/>
              <a:t>la presenza del fondamentalismo</a:t>
            </a:r>
          </a:p>
          <a:p>
            <a:pPr lvl="1"/>
            <a:r>
              <a:rPr lang="it-IT" dirty="0"/>
              <a:t>La persistente conflittualità che investe la zona dal Caucaso al Medio Oriente palestinese, dalla Libia all’Afghanistan </a:t>
            </a:r>
          </a:p>
          <a:p>
            <a:pPr lvl="1"/>
            <a:r>
              <a:rPr lang="it-IT" dirty="0"/>
              <a:t>Le risorse energetiche (si concentrano i ¾ delle riserve energetiche mondiali)</a:t>
            </a:r>
          </a:p>
          <a:p>
            <a:pPr lvl="1"/>
            <a:r>
              <a:rPr lang="it-IT" dirty="0"/>
              <a:t>L’esplosione demografica dell’intera area.</a:t>
            </a:r>
          </a:p>
        </p:txBody>
      </p:sp>
    </p:spTree>
    <p:extLst>
      <p:ext uri="{BB962C8B-B14F-4D97-AF65-F5344CB8AC3E}">
        <p14:creationId xmlns:p14="http://schemas.microsoft.com/office/powerpoint/2010/main" val="541833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257078-3DC7-4491-B6D5-DAE4648E880A}"/>
              </a:ext>
            </a:extLst>
          </p:cNvPr>
          <p:cNvSpPr>
            <a:spLocks noGrp="1"/>
          </p:cNvSpPr>
          <p:nvPr>
            <p:ph type="title"/>
          </p:nvPr>
        </p:nvSpPr>
        <p:spPr>
          <a:xfrm>
            <a:off x="2592925" y="624110"/>
            <a:ext cx="8911687" cy="659258"/>
          </a:xfrm>
        </p:spPr>
        <p:txBody>
          <a:bodyPr/>
          <a:lstStyle/>
          <a:p>
            <a:r>
              <a:rPr lang="it-IT" sz="2800" dirty="0">
                <a:solidFill>
                  <a:prstClr val="black">
                    <a:lumMod val="85000"/>
                    <a:lumOff val="15000"/>
                  </a:prstClr>
                </a:solidFill>
              </a:rPr>
              <a:t>Mediterraneo allargato e grande Medio Oriente</a:t>
            </a:r>
            <a:endParaRPr lang="it-IT" dirty="0"/>
          </a:p>
        </p:txBody>
      </p:sp>
      <p:sp>
        <p:nvSpPr>
          <p:cNvPr id="3" name="Segnaposto contenuto 2">
            <a:extLst>
              <a:ext uri="{FF2B5EF4-FFF2-40B4-BE49-F238E27FC236}">
                <a16:creationId xmlns:a16="http://schemas.microsoft.com/office/drawing/2014/main" id="{10477B7F-88DE-4F4A-90C6-CE538E1A9874}"/>
              </a:ext>
            </a:extLst>
          </p:cNvPr>
          <p:cNvSpPr>
            <a:spLocks noGrp="1"/>
          </p:cNvSpPr>
          <p:nvPr>
            <p:ph idx="1"/>
          </p:nvPr>
        </p:nvSpPr>
        <p:spPr>
          <a:xfrm>
            <a:off x="2589212" y="1540042"/>
            <a:ext cx="8915400" cy="4555958"/>
          </a:xfrm>
        </p:spPr>
        <p:txBody>
          <a:bodyPr>
            <a:normAutofit/>
          </a:bodyPr>
          <a:lstStyle/>
          <a:p>
            <a:pPr algn="just"/>
            <a:r>
              <a:rPr lang="it-IT" dirty="0"/>
              <a:t>Dopo l’89 gli elementi strutturali e geografici (porti, stretti) determinanti nella storia secolare ed in quella più recente (Gibilterra, gli Stretti, Suez,  le Repubbliche marinare italiane gli imperi coloniali etc.) si intrecciano con l’intervento umano (corridoi energetici, canali di accesso grandi fiumi navigabili), determinando un unicum nel contesto geopolitico globale.</a:t>
            </a:r>
          </a:p>
          <a:p>
            <a:pPr algn="just"/>
            <a:r>
              <a:rPr lang="it-IT" dirty="0"/>
              <a:t>Vediamo e commentiamo una serie di mappe che pongono al centro della nostre attenzione alcuni nodi dell’evoluzione post GF emersa con il nuovo millennio</a:t>
            </a:r>
          </a:p>
          <a:p>
            <a:pPr lvl="1" algn="just"/>
            <a:r>
              <a:rPr lang="it-IT" dirty="0"/>
              <a:t>L’origine del grande medio oriente nella continuità delle tensioni fra gli attori regionali e locali</a:t>
            </a:r>
          </a:p>
          <a:p>
            <a:pPr lvl="1" algn="just"/>
            <a:r>
              <a:rPr lang="it-IT" dirty="0"/>
              <a:t>Lo shift religioso</a:t>
            </a:r>
          </a:p>
          <a:p>
            <a:pPr lvl="1" algn="just"/>
            <a:r>
              <a:rPr lang="it-IT" dirty="0"/>
              <a:t>Gli stretti</a:t>
            </a:r>
          </a:p>
          <a:p>
            <a:pPr lvl="1" algn="just"/>
            <a:r>
              <a:rPr lang="it-IT" dirty="0"/>
              <a:t>I flussi energetici</a:t>
            </a:r>
          </a:p>
          <a:p>
            <a:pPr lvl="1" algn="just"/>
            <a:r>
              <a:rPr lang="it-IT" dirty="0"/>
              <a:t>I flussi migratori</a:t>
            </a:r>
          </a:p>
          <a:p>
            <a:pPr lvl="1" algn="just"/>
            <a:endParaRPr lang="it-IT" dirty="0"/>
          </a:p>
          <a:p>
            <a:pPr lvl="1" algn="just"/>
            <a:endParaRPr lang="it-IT" dirty="0"/>
          </a:p>
          <a:p>
            <a:pPr lvl="1" algn="just"/>
            <a:endParaRPr lang="it-IT" dirty="0"/>
          </a:p>
          <a:p>
            <a:pPr lvl="1" algn="just"/>
            <a:endParaRPr lang="it-IT" dirty="0"/>
          </a:p>
        </p:txBody>
      </p:sp>
    </p:spTree>
    <p:extLst>
      <p:ext uri="{BB962C8B-B14F-4D97-AF65-F5344CB8AC3E}">
        <p14:creationId xmlns:p14="http://schemas.microsoft.com/office/powerpoint/2010/main" val="3217113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D2CECB-52E7-4304-B8CB-B797562736DE}"/>
              </a:ext>
            </a:extLst>
          </p:cNvPr>
          <p:cNvSpPr>
            <a:spLocks noGrp="1"/>
          </p:cNvSpPr>
          <p:nvPr>
            <p:ph type="title"/>
          </p:nvPr>
        </p:nvSpPr>
        <p:spPr>
          <a:xfrm>
            <a:off x="2592925" y="624110"/>
            <a:ext cx="8911687" cy="675301"/>
          </a:xfrm>
        </p:spPr>
        <p:txBody>
          <a:bodyPr>
            <a:normAutofit/>
          </a:bodyPr>
          <a:lstStyle/>
          <a:p>
            <a:r>
              <a:rPr lang="it-IT" sz="2800" dirty="0"/>
              <a:t>Mediterraneo allargato e grande Medio Oriente*</a:t>
            </a:r>
          </a:p>
        </p:txBody>
      </p:sp>
      <p:sp>
        <p:nvSpPr>
          <p:cNvPr id="3" name="Segnaposto contenuto 2">
            <a:extLst>
              <a:ext uri="{FF2B5EF4-FFF2-40B4-BE49-F238E27FC236}">
                <a16:creationId xmlns:a16="http://schemas.microsoft.com/office/drawing/2014/main" id="{57D2F4FC-3E91-44C9-926B-4157E7C87F0D}"/>
              </a:ext>
            </a:extLst>
          </p:cNvPr>
          <p:cNvSpPr>
            <a:spLocks noGrp="1"/>
          </p:cNvSpPr>
          <p:nvPr>
            <p:ph idx="1"/>
          </p:nvPr>
        </p:nvSpPr>
        <p:spPr>
          <a:xfrm>
            <a:off x="2589212" y="1684421"/>
            <a:ext cx="8915400" cy="4226801"/>
          </a:xfrm>
        </p:spPr>
        <p:txBody>
          <a:bodyPr>
            <a:normAutofit/>
          </a:bodyPr>
          <a:lstStyle/>
          <a:p>
            <a:r>
              <a:rPr lang="it-IT" dirty="0"/>
              <a:t>Il binomio è legato a due letture geopolitiche diverse nate ad inizio anni 80, rinnovate con la fine della guerra fredda e poi diventate di uso più comune all’indomani del 2001 (Torri Gemelle) che anche in questo caso rimane un punto di svolta.</a:t>
            </a:r>
          </a:p>
          <a:p>
            <a:r>
              <a:rPr lang="it-IT" dirty="0"/>
              <a:t>I due scenari – come potete vedere nelle cartine che seguono – si basano su una estensione verso est e sud-est del bacino, che si congiunge con il Mar Nero, il Caucaso e l’Asia Centrale, ma anche con il Mar Rosso, Suez e Golfo Persico</a:t>
            </a:r>
          </a:p>
          <a:p>
            <a:r>
              <a:rPr lang="it-IT" dirty="0"/>
              <a:t>Al suo interno contiene aree fortemente differenziate, tendenzialmente in attrito, nodali per il sistema politico ed economico europeo ed atlantico. </a:t>
            </a:r>
          </a:p>
          <a:p>
            <a:pPr marL="0" indent="0">
              <a:buNone/>
            </a:pPr>
            <a:endParaRPr lang="it-IT" dirty="0"/>
          </a:p>
          <a:p>
            <a:pPr marL="0" indent="0">
              <a:buNone/>
            </a:pPr>
            <a:r>
              <a:rPr lang="it-IT" sz="1200" dirty="0"/>
              <a:t>* Spunti da  V. Di Cecco, un grande medio oriente o un mediterraneo allargato, in Informazioni Difesa 2/2004</a:t>
            </a:r>
          </a:p>
        </p:txBody>
      </p:sp>
    </p:spTree>
    <p:extLst>
      <p:ext uri="{BB962C8B-B14F-4D97-AF65-F5344CB8AC3E}">
        <p14:creationId xmlns:p14="http://schemas.microsoft.com/office/powerpoint/2010/main" val="3533345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SLAM, NON L'OCCIDENTE DECIDERÀ IL FUTURO DEL MEDIO ORIENTE - Limes">
            <a:extLst>
              <a:ext uri="{FF2B5EF4-FFF2-40B4-BE49-F238E27FC236}">
                <a16:creationId xmlns:a16="http://schemas.microsoft.com/office/drawing/2014/main" id="{D4DCC9EE-A0B0-4010-9320-0B5C293AC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4443" y="132113"/>
            <a:ext cx="8078090" cy="5536447"/>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127F11E0-35D8-4E17-B3D6-F181B93CA477}"/>
              </a:ext>
            </a:extLst>
          </p:cNvPr>
          <p:cNvSpPr txBox="1"/>
          <p:nvPr/>
        </p:nvSpPr>
        <p:spPr>
          <a:xfrm>
            <a:off x="1507958" y="5022229"/>
            <a:ext cx="1427748" cy="646331"/>
          </a:xfrm>
          <a:prstGeom prst="rect">
            <a:avLst/>
          </a:prstGeom>
          <a:noFill/>
        </p:spPr>
        <p:txBody>
          <a:bodyPr wrap="square" rtlCol="0">
            <a:spAutoFit/>
          </a:bodyPr>
          <a:lstStyle/>
          <a:p>
            <a:r>
              <a:rPr lang="it-IT" dirty="0"/>
              <a:t>Limes 9/2015</a:t>
            </a:r>
          </a:p>
        </p:txBody>
      </p:sp>
      <p:sp>
        <p:nvSpPr>
          <p:cNvPr id="3" name="CasellaDiTesto 2">
            <a:extLst>
              <a:ext uri="{FF2B5EF4-FFF2-40B4-BE49-F238E27FC236}">
                <a16:creationId xmlns:a16="http://schemas.microsoft.com/office/drawing/2014/main" id="{A76D9B5A-A804-4ED9-B46B-6540417EF3BA}"/>
              </a:ext>
            </a:extLst>
          </p:cNvPr>
          <p:cNvSpPr txBox="1"/>
          <p:nvPr/>
        </p:nvSpPr>
        <p:spPr>
          <a:xfrm>
            <a:off x="2454443" y="5668560"/>
            <a:ext cx="8078090" cy="830997"/>
          </a:xfrm>
          <a:prstGeom prst="rect">
            <a:avLst/>
          </a:prstGeom>
          <a:solidFill>
            <a:schemeClr val="accent2"/>
          </a:solidFill>
        </p:spPr>
        <p:txBody>
          <a:bodyPr wrap="square" rtlCol="0">
            <a:spAutoFit/>
          </a:bodyPr>
          <a:lstStyle/>
          <a:p>
            <a:r>
              <a:rPr lang="it-IT" sz="1600" dirty="0"/>
              <a:t>I conflitti che incendiano lo spazio controllato dall’impero turco derivano dalla sua implosione. Quattro attori – Israele, Turchia, Arabia Saudita e Iran – combattono per l’influenza nei 4 teatri principali: Siria, Libano, Iraq e Yemen.</a:t>
            </a:r>
          </a:p>
        </p:txBody>
      </p:sp>
    </p:spTree>
    <p:extLst>
      <p:ext uri="{BB962C8B-B14F-4D97-AF65-F5344CB8AC3E}">
        <p14:creationId xmlns:p14="http://schemas.microsoft.com/office/powerpoint/2010/main" val="89678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187B3FA-9196-40F7-9A16-317833DA6F76}"/>
              </a:ext>
            </a:extLst>
          </p:cNvPr>
          <p:cNvPicPr>
            <a:picLocks noChangeAspect="1"/>
          </p:cNvPicPr>
          <p:nvPr/>
        </p:nvPicPr>
        <p:blipFill>
          <a:blip r:embed="rId2"/>
          <a:stretch>
            <a:fillRect/>
          </a:stretch>
        </p:blipFill>
        <p:spPr>
          <a:xfrm>
            <a:off x="2572195" y="543257"/>
            <a:ext cx="8722338" cy="5807801"/>
          </a:xfrm>
          <a:prstGeom prst="rect">
            <a:avLst/>
          </a:prstGeom>
        </p:spPr>
      </p:pic>
      <p:sp>
        <p:nvSpPr>
          <p:cNvPr id="4" name="CasellaDiTesto 3">
            <a:extLst>
              <a:ext uri="{FF2B5EF4-FFF2-40B4-BE49-F238E27FC236}">
                <a16:creationId xmlns:a16="http://schemas.microsoft.com/office/drawing/2014/main" id="{62EF7E2E-E224-4E79-B263-0D6283F5803D}"/>
              </a:ext>
            </a:extLst>
          </p:cNvPr>
          <p:cNvSpPr txBox="1"/>
          <p:nvPr/>
        </p:nvSpPr>
        <p:spPr>
          <a:xfrm>
            <a:off x="1385413" y="5704727"/>
            <a:ext cx="1491916" cy="646331"/>
          </a:xfrm>
          <a:prstGeom prst="rect">
            <a:avLst/>
          </a:prstGeom>
          <a:noFill/>
        </p:spPr>
        <p:txBody>
          <a:bodyPr wrap="square" rtlCol="0">
            <a:spAutoFit/>
          </a:bodyPr>
          <a:lstStyle/>
          <a:p>
            <a:r>
              <a:rPr lang="it-IT" dirty="0"/>
              <a:t>Limes 3/2013</a:t>
            </a:r>
          </a:p>
        </p:txBody>
      </p:sp>
    </p:spTree>
    <p:extLst>
      <p:ext uri="{BB962C8B-B14F-4D97-AF65-F5344CB8AC3E}">
        <p14:creationId xmlns:p14="http://schemas.microsoft.com/office/powerpoint/2010/main" val="639175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EECA0E7-4D45-4675-8D7F-7268119FD179}"/>
              </a:ext>
            </a:extLst>
          </p:cNvPr>
          <p:cNvPicPr>
            <a:picLocks noChangeAspect="1"/>
          </p:cNvPicPr>
          <p:nvPr/>
        </p:nvPicPr>
        <p:blipFill>
          <a:blip r:embed="rId2"/>
          <a:stretch>
            <a:fillRect/>
          </a:stretch>
        </p:blipFill>
        <p:spPr>
          <a:xfrm>
            <a:off x="4764505" y="654143"/>
            <a:ext cx="6096000" cy="5549713"/>
          </a:xfrm>
          <a:prstGeom prst="rect">
            <a:avLst/>
          </a:prstGeom>
        </p:spPr>
      </p:pic>
      <p:sp>
        <p:nvSpPr>
          <p:cNvPr id="3" name="CasellaDiTesto 2">
            <a:extLst>
              <a:ext uri="{FF2B5EF4-FFF2-40B4-BE49-F238E27FC236}">
                <a16:creationId xmlns:a16="http://schemas.microsoft.com/office/drawing/2014/main" id="{4E46F5C2-76E0-4F63-A6DA-E506FF1979F3}"/>
              </a:ext>
            </a:extLst>
          </p:cNvPr>
          <p:cNvSpPr txBox="1"/>
          <p:nvPr/>
        </p:nvSpPr>
        <p:spPr>
          <a:xfrm>
            <a:off x="1526674" y="5003527"/>
            <a:ext cx="2919663" cy="1200329"/>
          </a:xfrm>
          <a:prstGeom prst="rect">
            <a:avLst/>
          </a:prstGeom>
          <a:noFill/>
        </p:spPr>
        <p:txBody>
          <a:bodyPr wrap="square" rtlCol="0">
            <a:spAutoFit/>
          </a:bodyPr>
          <a:lstStyle/>
          <a:p>
            <a:r>
              <a:rPr lang="it-IT" dirty="0"/>
              <a:t>Particolare della mappa Stretti, Canali e Passaggi (Limes 8/2019)nel Grande Medio Oriente</a:t>
            </a:r>
          </a:p>
        </p:txBody>
      </p:sp>
    </p:spTree>
    <p:extLst>
      <p:ext uri="{BB962C8B-B14F-4D97-AF65-F5344CB8AC3E}">
        <p14:creationId xmlns:p14="http://schemas.microsoft.com/office/powerpoint/2010/main" val="427164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F0074BB-2FE8-4E52-A897-43B0D2EF0222}"/>
              </a:ext>
            </a:extLst>
          </p:cNvPr>
          <p:cNvSpPr txBox="1"/>
          <p:nvPr/>
        </p:nvSpPr>
        <p:spPr>
          <a:xfrm>
            <a:off x="1949004" y="5236689"/>
            <a:ext cx="2005263" cy="369332"/>
          </a:xfrm>
          <a:prstGeom prst="rect">
            <a:avLst/>
          </a:prstGeom>
          <a:noFill/>
        </p:spPr>
        <p:txBody>
          <a:bodyPr wrap="square" rtlCol="0">
            <a:spAutoFit/>
          </a:bodyPr>
          <a:lstStyle/>
          <a:p>
            <a:r>
              <a:rPr lang="it-IT" dirty="0"/>
              <a:t>Limes, 5/2013</a:t>
            </a:r>
          </a:p>
        </p:txBody>
      </p:sp>
      <p:pic>
        <p:nvPicPr>
          <p:cNvPr id="3078" name="Picture 6" descr="Carta di Laura Canali, 2016.">
            <a:extLst>
              <a:ext uri="{FF2B5EF4-FFF2-40B4-BE49-F238E27FC236}">
                <a16:creationId xmlns:a16="http://schemas.microsoft.com/office/drawing/2014/main" id="{C8CAE60E-5929-4AD1-B1FA-FDFC78E58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9205" y="465722"/>
            <a:ext cx="7810500" cy="52197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1BE3BFCE-D9D6-4DD1-A093-6D41BD2BA727}"/>
              </a:ext>
            </a:extLst>
          </p:cNvPr>
          <p:cNvSpPr txBox="1"/>
          <p:nvPr/>
        </p:nvSpPr>
        <p:spPr>
          <a:xfrm>
            <a:off x="1634067" y="465722"/>
            <a:ext cx="2635138" cy="4278094"/>
          </a:xfrm>
          <a:prstGeom prst="rect">
            <a:avLst/>
          </a:prstGeom>
          <a:solidFill>
            <a:schemeClr val="accent2"/>
          </a:solidFill>
        </p:spPr>
        <p:txBody>
          <a:bodyPr wrap="square" rtlCol="0">
            <a:spAutoFit/>
          </a:bodyPr>
          <a:lstStyle/>
          <a:p>
            <a:pPr fontAlgn="base"/>
            <a:r>
              <a:rPr lang="it-IT" sz="1600" dirty="0"/>
              <a:t>Le energie passano per la Turchia. Reti di gasdotti (in rosso) e oleodotti (in verde) che attraversano il paese collegando i maggiori centri </a:t>
            </a:r>
          </a:p>
          <a:p>
            <a:pPr fontAlgn="base"/>
            <a:r>
              <a:rPr lang="it-IT" sz="1600" dirty="0"/>
              <a:t>È riconoscibile in giallo il progetto del gasdotto Nabucco, poi dichiarato decaduto dalla Russia. Partendo dal confine orientale turco, e attraversando Bulgaria, Romania e Ungheria, il suo percorso dovrebbe terminare in Austria.</a:t>
            </a:r>
          </a:p>
        </p:txBody>
      </p:sp>
    </p:spTree>
    <p:extLst>
      <p:ext uri="{BB962C8B-B14F-4D97-AF65-F5344CB8AC3E}">
        <p14:creationId xmlns:p14="http://schemas.microsoft.com/office/powerpoint/2010/main" val="1314724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E945B88-881D-4A43-99C6-6D5EBDC685FC}"/>
              </a:ext>
            </a:extLst>
          </p:cNvPr>
          <p:cNvPicPr>
            <a:picLocks noChangeAspect="1"/>
          </p:cNvPicPr>
          <p:nvPr/>
        </p:nvPicPr>
        <p:blipFill>
          <a:blip r:embed="rId2"/>
          <a:stretch>
            <a:fillRect/>
          </a:stretch>
        </p:blipFill>
        <p:spPr>
          <a:xfrm>
            <a:off x="3161990" y="182377"/>
            <a:ext cx="7952634" cy="5423696"/>
          </a:xfrm>
          <a:prstGeom prst="rect">
            <a:avLst/>
          </a:prstGeom>
        </p:spPr>
      </p:pic>
      <p:sp>
        <p:nvSpPr>
          <p:cNvPr id="3" name="CasellaDiTesto 2">
            <a:extLst>
              <a:ext uri="{FF2B5EF4-FFF2-40B4-BE49-F238E27FC236}">
                <a16:creationId xmlns:a16="http://schemas.microsoft.com/office/drawing/2014/main" id="{DC8D6FF0-1ECC-4054-93F0-3DCB09BC2655}"/>
              </a:ext>
            </a:extLst>
          </p:cNvPr>
          <p:cNvSpPr txBox="1"/>
          <p:nvPr/>
        </p:nvSpPr>
        <p:spPr>
          <a:xfrm>
            <a:off x="1187116" y="5213684"/>
            <a:ext cx="1540042" cy="923330"/>
          </a:xfrm>
          <a:prstGeom prst="rect">
            <a:avLst/>
          </a:prstGeom>
          <a:noFill/>
        </p:spPr>
        <p:txBody>
          <a:bodyPr wrap="square" rtlCol="0">
            <a:spAutoFit/>
          </a:bodyPr>
          <a:lstStyle/>
          <a:p>
            <a:r>
              <a:rPr lang="it-IT" dirty="0"/>
              <a:t>Limes 6/2017</a:t>
            </a:r>
          </a:p>
          <a:p>
            <a:endParaRPr lang="it-IT" dirty="0"/>
          </a:p>
        </p:txBody>
      </p:sp>
      <p:sp>
        <p:nvSpPr>
          <p:cNvPr id="4" name="CasellaDiTesto 3">
            <a:extLst>
              <a:ext uri="{FF2B5EF4-FFF2-40B4-BE49-F238E27FC236}">
                <a16:creationId xmlns:a16="http://schemas.microsoft.com/office/drawing/2014/main" id="{14E90C03-6658-4CB3-A9CE-07F4A0DA0388}"/>
              </a:ext>
            </a:extLst>
          </p:cNvPr>
          <p:cNvSpPr txBox="1"/>
          <p:nvPr/>
        </p:nvSpPr>
        <p:spPr>
          <a:xfrm>
            <a:off x="3161989" y="5598405"/>
            <a:ext cx="7952634" cy="1077218"/>
          </a:xfrm>
          <a:prstGeom prst="rect">
            <a:avLst/>
          </a:prstGeom>
          <a:solidFill>
            <a:schemeClr val="accent2"/>
          </a:solidFill>
        </p:spPr>
        <p:txBody>
          <a:bodyPr wrap="square" rtlCol="0">
            <a:spAutoFit/>
          </a:bodyPr>
          <a:lstStyle/>
          <a:p>
            <a:r>
              <a:rPr lang="it-IT" sz="1600" dirty="0"/>
              <a:t>La combinazione fra emergenza demografica, climatica, economica rende i conflitti cronici e destabilizzanti. Chi fugge ripercorre la storia delle carovane: verso l’atlantico, verso la rotta centrale che sfocia in Libia, dal medio oriente allargato attraverso il canale turco-greco</a:t>
            </a:r>
          </a:p>
        </p:txBody>
      </p:sp>
    </p:spTree>
    <p:extLst>
      <p:ext uri="{BB962C8B-B14F-4D97-AF65-F5344CB8AC3E}">
        <p14:creationId xmlns:p14="http://schemas.microsoft.com/office/powerpoint/2010/main" val="3956278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257078-3DC7-4491-B6D5-DAE4648E880A}"/>
              </a:ext>
            </a:extLst>
          </p:cNvPr>
          <p:cNvSpPr>
            <a:spLocks noGrp="1"/>
          </p:cNvSpPr>
          <p:nvPr>
            <p:ph type="title"/>
          </p:nvPr>
        </p:nvSpPr>
        <p:spPr>
          <a:xfrm>
            <a:off x="2592925" y="624110"/>
            <a:ext cx="8911687" cy="493490"/>
          </a:xfrm>
        </p:spPr>
        <p:txBody>
          <a:bodyPr>
            <a:normAutofit/>
          </a:bodyPr>
          <a:lstStyle/>
          <a:p>
            <a:pPr algn="ctr"/>
            <a:r>
              <a:rPr lang="it-IT" sz="2400" dirty="0">
                <a:solidFill>
                  <a:prstClr val="black">
                    <a:lumMod val="85000"/>
                    <a:lumOff val="15000"/>
                  </a:prstClr>
                </a:solidFill>
              </a:rPr>
              <a:t>Mediterraneo allargato e grande Medio Oriente</a:t>
            </a:r>
            <a:endParaRPr lang="it-IT" sz="3200" dirty="0"/>
          </a:p>
        </p:txBody>
      </p:sp>
      <p:sp>
        <p:nvSpPr>
          <p:cNvPr id="3" name="Segnaposto contenuto 2">
            <a:extLst>
              <a:ext uri="{FF2B5EF4-FFF2-40B4-BE49-F238E27FC236}">
                <a16:creationId xmlns:a16="http://schemas.microsoft.com/office/drawing/2014/main" id="{10477B7F-88DE-4F4A-90C6-CE538E1A9874}"/>
              </a:ext>
            </a:extLst>
          </p:cNvPr>
          <p:cNvSpPr>
            <a:spLocks noGrp="1"/>
          </p:cNvSpPr>
          <p:nvPr>
            <p:ph idx="1"/>
          </p:nvPr>
        </p:nvSpPr>
        <p:spPr>
          <a:xfrm>
            <a:off x="2589212" y="1295401"/>
            <a:ext cx="8915400" cy="5037666"/>
          </a:xfrm>
        </p:spPr>
        <p:txBody>
          <a:bodyPr>
            <a:normAutofit fontScale="92500"/>
          </a:bodyPr>
          <a:lstStyle/>
          <a:p>
            <a:pPr algn="just"/>
            <a:r>
              <a:rPr lang="it-IT" dirty="0"/>
              <a:t>In questo spazio molto grande e assolutamente strategico si collocano quindi sfide vecchie e nuove che la possono far identificare come quella a più alta concentrazione di conflitti permanenti:</a:t>
            </a:r>
          </a:p>
          <a:p>
            <a:pPr lvl="1" algn="just"/>
            <a:r>
              <a:rPr lang="it-IT" dirty="0"/>
              <a:t>Una espansione prolungata della conflittualità nata da conflitti locali, da aggressività delle potenze regionali, dagli interessi delle potenze globali. Di conseguenza la risoluzione di un conflitto interno si perpetua per la sommatoria di interessi confliggenti.</a:t>
            </a:r>
          </a:p>
          <a:p>
            <a:pPr lvl="1" algn="just"/>
            <a:r>
              <a:rPr lang="it-IT" dirty="0"/>
              <a:t>La questione migratoria. Oltre la questione delle vie di transito verso l’Europa, permangono problemi di cooperazione medio-orientale/africana, e questioni collegate al controllo dei flussi verso la Libia e il nord Africa</a:t>
            </a:r>
          </a:p>
          <a:p>
            <a:pPr lvl="1" algn="just"/>
            <a:r>
              <a:rPr lang="it-IT" dirty="0"/>
              <a:t>Diminuita capacità di mediazione dell’ONU collegata in modo diretto ad un maggior confronto, ma anche a minori capacità di mediazione delle potenze globali</a:t>
            </a:r>
          </a:p>
          <a:p>
            <a:pPr lvl="1" algn="just"/>
            <a:r>
              <a:rPr lang="it-IT" dirty="0"/>
              <a:t>Territorializzazione del mare in funzione della ricerca di risorse energetiche. Le ZEE sono alla base di molte tensioni, così come il controllo degli stretti e dei porti. </a:t>
            </a:r>
          </a:p>
          <a:p>
            <a:pPr lvl="1" algn="just"/>
            <a:r>
              <a:rPr lang="it-IT" dirty="0"/>
              <a:t>La UE è riuscita solo ad intervenire sulla sicurezza marittima: Operazione </a:t>
            </a:r>
            <a:r>
              <a:rPr lang="it-IT" dirty="0" err="1"/>
              <a:t>Irini</a:t>
            </a:r>
            <a:r>
              <a:rPr lang="it-IT" dirty="0"/>
              <a:t> (contro il contrabbando d’armi davanti alla costa libica) e, in precedenza, </a:t>
            </a:r>
            <a:r>
              <a:rPr lang="it-IT" dirty="0" err="1"/>
              <a:t>Sophia</a:t>
            </a:r>
            <a:r>
              <a:rPr lang="it-IT" dirty="0"/>
              <a:t> (contro la tratta dei migranti), l’Operazione Atalanta (anti pirateria) nel Mar Rosso e Oceano Indiano e le operazioni </a:t>
            </a:r>
            <a:r>
              <a:rPr lang="it-IT" dirty="0" err="1"/>
              <a:t>Frontex</a:t>
            </a:r>
            <a:r>
              <a:rPr lang="it-IT" dirty="0"/>
              <a:t> (gestione dei flussi verso l’Europa)</a:t>
            </a:r>
          </a:p>
          <a:p>
            <a:pPr lvl="1" algn="just"/>
            <a:endParaRPr lang="it-IT" dirty="0"/>
          </a:p>
          <a:p>
            <a:pPr lvl="1" algn="just"/>
            <a:endParaRPr lang="it-IT" dirty="0"/>
          </a:p>
          <a:p>
            <a:pPr lvl="1" algn="just"/>
            <a:endParaRPr lang="it-IT" dirty="0"/>
          </a:p>
        </p:txBody>
      </p:sp>
    </p:spTree>
    <p:extLst>
      <p:ext uri="{BB962C8B-B14F-4D97-AF65-F5344CB8AC3E}">
        <p14:creationId xmlns:p14="http://schemas.microsoft.com/office/powerpoint/2010/main" val="4063416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257078-3DC7-4491-B6D5-DAE4648E880A}"/>
              </a:ext>
            </a:extLst>
          </p:cNvPr>
          <p:cNvSpPr>
            <a:spLocks noGrp="1"/>
          </p:cNvSpPr>
          <p:nvPr>
            <p:ph type="title"/>
          </p:nvPr>
        </p:nvSpPr>
        <p:spPr>
          <a:xfrm>
            <a:off x="2592925" y="624110"/>
            <a:ext cx="8911687" cy="493490"/>
          </a:xfrm>
        </p:spPr>
        <p:txBody>
          <a:bodyPr>
            <a:normAutofit/>
          </a:bodyPr>
          <a:lstStyle/>
          <a:p>
            <a:pPr algn="ctr"/>
            <a:r>
              <a:rPr lang="it-IT" sz="2400" dirty="0">
                <a:solidFill>
                  <a:prstClr val="black">
                    <a:lumMod val="85000"/>
                    <a:lumOff val="15000"/>
                  </a:prstClr>
                </a:solidFill>
              </a:rPr>
              <a:t>Mediterraneo allargato e grande Medio Oriente</a:t>
            </a:r>
            <a:endParaRPr lang="it-IT" sz="3200" dirty="0"/>
          </a:p>
        </p:txBody>
      </p:sp>
      <p:sp>
        <p:nvSpPr>
          <p:cNvPr id="3" name="Segnaposto contenuto 2">
            <a:extLst>
              <a:ext uri="{FF2B5EF4-FFF2-40B4-BE49-F238E27FC236}">
                <a16:creationId xmlns:a16="http://schemas.microsoft.com/office/drawing/2014/main" id="{10477B7F-88DE-4F4A-90C6-CE538E1A9874}"/>
              </a:ext>
            </a:extLst>
          </p:cNvPr>
          <p:cNvSpPr>
            <a:spLocks noGrp="1"/>
          </p:cNvSpPr>
          <p:nvPr>
            <p:ph idx="1"/>
          </p:nvPr>
        </p:nvSpPr>
        <p:spPr>
          <a:xfrm>
            <a:off x="2589212" y="1651001"/>
            <a:ext cx="8915400" cy="4317999"/>
          </a:xfrm>
        </p:spPr>
        <p:txBody>
          <a:bodyPr>
            <a:normAutofit/>
          </a:bodyPr>
          <a:lstStyle/>
          <a:p>
            <a:pPr algn="just"/>
            <a:r>
              <a:rPr lang="it-IT" sz="1700" dirty="0"/>
              <a:t>Ci troviamo così di fronte all’interazione tra  tre circuiti concentrici: i protagonisti locali, regionali, internazionali, dal cui intreccio di interessi dipendono le dinamiche che stiamo testimoniando. </a:t>
            </a:r>
          </a:p>
          <a:p>
            <a:pPr algn="just"/>
            <a:r>
              <a:rPr lang="it-IT" sz="1700" dirty="0"/>
              <a:t>L’interazione tra i tre circuiti accentua le posizioni di ognuna delle parti in causa, in una geometria di alleanze e </a:t>
            </a:r>
            <a:r>
              <a:rPr lang="it-IT" sz="1700" dirty="0" err="1"/>
              <a:t>disalleanze</a:t>
            </a:r>
            <a:r>
              <a:rPr lang="it-IT" sz="1700" dirty="0"/>
              <a:t>, reazioni e contro-reazioni, che alimenta la conflittualità. </a:t>
            </a:r>
          </a:p>
          <a:p>
            <a:pPr algn="just"/>
            <a:r>
              <a:rPr lang="it-IT" sz="1700" dirty="0"/>
              <a:t>Al centro, il mondo arabo e islamico, intrappolato tra modernità e tradizione, che ha innescato politiche e ambizioni – il rientro in area dei «grandi imperi». </a:t>
            </a:r>
          </a:p>
          <a:p>
            <a:pPr algn="just"/>
            <a:r>
              <a:rPr lang="it-IT" sz="1700" dirty="0"/>
              <a:t>L’Occidente non ha capito e si è illuso di poter esportare la sua democrazia anche con le armi</a:t>
            </a:r>
          </a:p>
          <a:p>
            <a:pPr algn="just"/>
            <a:r>
              <a:rPr lang="it-IT" sz="1700" dirty="0"/>
              <a:t>Nella gestione di queste crisi, è mancata l’Europa, per le difficoltà interne, per il peso dell’emergenza sanitaria ed economica e trascinata dagli USA di Trump. </a:t>
            </a:r>
          </a:p>
          <a:p>
            <a:pPr marL="0" indent="0" algn="just">
              <a:buNone/>
            </a:pPr>
            <a:r>
              <a:rPr lang="it-IT" sz="1200" dirty="0">
                <a:solidFill>
                  <a:prstClr val="black">
                    <a:lumMod val="85000"/>
                    <a:lumOff val="15000"/>
                  </a:prstClr>
                </a:solidFill>
                <a:ea typeface="+mj-ea"/>
                <a:cs typeface="+mj-cs"/>
              </a:rPr>
              <a:t>*) Spunti da MAECI, </a:t>
            </a:r>
            <a:r>
              <a:rPr lang="it-IT" sz="1100" dirty="0">
                <a:solidFill>
                  <a:prstClr val="black">
                    <a:lumMod val="85000"/>
                    <a:lumOff val="15000"/>
                  </a:prstClr>
                </a:solidFill>
                <a:ea typeface="+mj-ea"/>
                <a:cs typeface="+mj-cs"/>
              </a:rPr>
              <a:t>DIALOGHI DIPLOMATICI 253 Conflitti tra Medio Oriente, Golfo, Mar Rosso, Corno d’Africa e loro gestione (21 giugno 2021)</a:t>
            </a:r>
            <a:endParaRPr lang="it-IT" sz="1700" dirty="0"/>
          </a:p>
          <a:p>
            <a:pPr marL="0" indent="0" algn="just">
              <a:buNone/>
            </a:pPr>
            <a:endParaRPr lang="it-IT" sz="1700" dirty="0"/>
          </a:p>
        </p:txBody>
      </p:sp>
    </p:spTree>
    <p:extLst>
      <p:ext uri="{BB962C8B-B14F-4D97-AF65-F5344CB8AC3E}">
        <p14:creationId xmlns:p14="http://schemas.microsoft.com/office/powerpoint/2010/main" val="2694391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D2CECB-52E7-4304-B8CB-B797562736DE}"/>
              </a:ext>
            </a:extLst>
          </p:cNvPr>
          <p:cNvSpPr>
            <a:spLocks noGrp="1"/>
          </p:cNvSpPr>
          <p:nvPr>
            <p:ph type="title"/>
          </p:nvPr>
        </p:nvSpPr>
        <p:spPr>
          <a:xfrm>
            <a:off x="2592925" y="624110"/>
            <a:ext cx="8911687" cy="675301"/>
          </a:xfrm>
        </p:spPr>
        <p:txBody>
          <a:bodyPr>
            <a:normAutofit/>
          </a:bodyPr>
          <a:lstStyle/>
          <a:p>
            <a:pPr algn="ctr"/>
            <a:r>
              <a:rPr lang="it-IT" sz="2800" dirty="0"/>
              <a:t>Mediterraneo allargato e grande Medio Oriente</a:t>
            </a:r>
          </a:p>
        </p:txBody>
      </p:sp>
      <p:sp>
        <p:nvSpPr>
          <p:cNvPr id="3" name="Segnaposto contenuto 2">
            <a:extLst>
              <a:ext uri="{FF2B5EF4-FFF2-40B4-BE49-F238E27FC236}">
                <a16:creationId xmlns:a16="http://schemas.microsoft.com/office/drawing/2014/main" id="{57D2F4FC-3E91-44C9-926B-4157E7C87F0D}"/>
              </a:ext>
            </a:extLst>
          </p:cNvPr>
          <p:cNvSpPr>
            <a:spLocks noGrp="1"/>
          </p:cNvSpPr>
          <p:nvPr>
            <p:ph idx="1"/>
          </p:nvPr>
        </p:nvSpPr>
        <p:spPr>
          <a:xfrm>
            <a:off x="2589212" y="1684421"/>
            <a:ext cx="8915400" cy="4226801"/>
          </a:xfrm>
        </p:spPr>
        <p:txBody>
          <a:bodyPr>
            <a:normAutofit/>
          </a:bodyPr>
          <a:lstStyle/>
          <a:p>
            <a:pPr algn="just"/>
            <a:r>
              <a:rPr lang="it-IT" dirty="0"/>
              <a:t>Connessioni o distanze fra il Medio Oriente e il Mediterraneo?</a:t>
            </a:r>
          </a:p>
          <a:p>
            <a:pPr algn="just"/>
            <a:r>
              <a:rPr lang="it-IT" dirty="0"/>
              <a:t>Connessioni o differenze fra il  Grande Medio Oriente e il Mediterraneo allargato?</a:t>
            </a:r>
          </a:p>
          <a:p>
            <a:pPr algn="just"/>
            <a:r>
              <a:rPr lang="it-IT" dirty="0"/>
              <a:t>Nuova area strategica globale?</a:t>
            </a:r>
          </a:p>
          <a:p>
            <a:pPr algn="just"/>
            <a:r>
              <a:rPr lang="it-IT" dirty="0"/>
              <a:t>Cosa ci racconta la storia lontana dei rapporti fra queste due parti del mondo? </a:t>
            </a:r>
          </a:p>
          <a:p>
            <a:pPr algn="just"/>
            <a:r>
              <a:rPr lang="it-IT" dirty="0"/>
              <a:t>Commercio, risorse, scontri fra religioni, tentativi e persistenze imperiali, spinte demografiche si incontrano da secoli in queste due zone producendo fratture.</a:t>
            </a:r>
          </a:p>
          <a:p>
            <a:pPr algn="just"/>
            <a:r>
              <a:rPr lang="it-IT" dirty="0"/>
              <a:t>Quali domande possiamo porci prima </a:t>
            </a:r>
            <a:r>
              <a:rPr lang="it-IT"/>
              <a:t>di iniziare? </a:t>
            </a:r>
            <a:endParaRPr lang="it-IT" dirty="0"/>
          </a:p>
          <a:p>
            <a:pPr marL="0" indent="0">
              <a:buNone/>
            </a:pPr>
            <a:endParaRPr lang="it-IT" dirty="0"/>
          </a:p>
        </p:txBody>
      </p:sp>
    </p:spTree>
    <p:extLst>
      <p:ext uri="{BB962C8B-B14F-4D97-AF65-F5344CB8AC3E}">
        <p14:creationId xmlns:p14="http://schemas.microsoft.com/office/powerpoint/2010/main" val="1298582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2FCB76-6F5F-418A-A354-22FA358BF4D0}"/>
              </a:ext>
            </a:extLst>
          </p:cNvPr>
          <p:cNvSpPr>
            <a:spLocks noGrp="1"/>
          </p:cNvSpPr>
          <p:nvPr>
            <p:ph type="title"/>
          </p:nvPr>
        </p:nvSpPr>
        <p:spPr/>
        <p:txBody>
          <a:bodyPr/>
          <a:lstStyle/>
          <a:p>
            <a:pPr algn="ctr"/>
            <a:r>
              <a:rPr lang="it-IT" dirty="0"/>
              <a:t>Il Mediterraneo Allargato</a:t>
            </a:r>
          </a:p>
        </p:txBody>
      </p:sp>
      <p:pic>
        <p:nvPicPr>
          <p:cNvPr id="3" name="Immagine 2">
            <a:extLst>
              <a:ext uri="{FF2B5EF4-FFF2-40B4-BE49-F238E27FC236}">
                <a16:creationId xmlns:a16="http://schemas.microsoft.com/office/drawing/2014/main" id="{3E9F9B3F-2DE5-489F-80E9-F204C5B48C08}"/>
              </a:ext>
            </a:extLst>
          </p:cNvPr>
          <p:cNvPicPr>
            <a:picLocks noChangeAspect="1"/>
          </p:cNvPicPr>
          <p:nvPr/>
        </p:nvPicPr>
        <p:blipFill>
          <a:blip r:embed="rId2"/>
          <a:stretch>
            <a:fillRect/>
          </a:stretch>
        </p:blipFill>
        <p:spPr>
          <a:xfrm>
            <a:off x="2096651" y="1712495"/>
            <a:ext cx="9904231" cy="4328890"/>
          </a:xfrm>
          <a:prstGeom prst="rect">
            <a:avLst/>
          </a:prstGeom>
        </p:spPr>
      </p:pic>
    </p:spTree>
    <p:extLst>
      <p:ext uri="{BB962C8B-B14F-4D97-AF65-F5344CB8AC3E}">
        <p14:creationId xmlns:p14="http://schemas.microsoft.com/office/powerpoint/2010/main" val="2986428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D2CECB-52E7-4304-B8CB-B797562736DE}"/>
              </a:ext>
            </a:extLst>
          </p:cNvPr>
          <p:cNvSpPr>
            <a:spLocks noGrp="1"/>
          </p:cNvSpPr>
          <p:nvPr>
            <p:ph type="title"/>
          </p:nvPr>
        </p:nvSpPr>
        <p:spPr>
          <a:xfrm>
            <a:off x="2592925" y="624110"/>
            <a:ext cx="8911687" cy="675301"/>
          </a:xfrm>
        </p:spPr>
        <p:txBody>
          <a:bodyPr>
            <a:normAutofit fontScale="90000"/>
          </a:bodyPr>
          <a:lstStyle/>
          <a:p>
            <a:pPr algn="ctr"/>
            <a:r>
              <a:rPr lang="it-IT" sz="2800" dirty="0"/>
              <a:t>Mediterraneo allargato e grande Medio Oriente</a:t>
            </a:r>
            <a:br>
              <a:rPr lang="it-IT" sz="2800" dirty="0"/>
            </a:br>
            <a:r>
              <a:rPr lang="it-IT" sz="1300" dirty="0"/>
              <a:t>MAECI, </a:t>
            </a:r>
            <a:r>
              <a:rPr lang="it-IT" sz="1200" dirty="0"/>
              <a:t>DIALOGHI DIPLOMATICI 253 Conflitti tra Medio Oriente, Golfo, Mar Rosso, Corno d’Africa e loro gestione (21 giugno 2021)</a:t>
            </a:r>
            <a:endParaRPr lang="it-IT" sz="2800" dirty="0"/>
          </a:p>
        </p:txBody>
      </p:sp>
      <p:sp>
        <p:nvSpPr>
          <p:cNvPr id="3" name="Segnaposto contenuto 2">
            <a:extLst>
              <a:ext uri="{FF2B5EF4-FFF2-40B4-BE49-F238E27FC236}">
                <a16:creationId xmlns:a16="http://schemas.microsoft.com/office/drawing/2014/main" id="{57D2F4FC-3E91-44C9-926B-4157E7C87F0D}"/>
              </a:ext>
            </a:extLst>
          </p:cNvPr>
          <p:cNvSpPr>
            <a:spLocks noGrp="1"/>
          </p:cNvSpPr>
          <p:nvPr>
            <p:ph idx="1"/>
          </p:nvPr>
        </p:nvSpPr>
        <p:spPr>
          <a:xfrm>
            <a:off x="2589212" y="1684421"/>
            <a:ext cx="8915400" cy="4226801"/>
          </a:xfrm>
        </p:spPr>
        <p:txBody>
          <a:bodyPr>
            <a:normAutofit/>
          </a:bodyPr>
          <a:lstStyle/>
          <a:p>
            <a:pPr algn="just"/>
            <a:r>
              <a:rPr lang="it-IT" dirty="0"/>
              <a:t>L’intera area è caratterizzato da contrasti e conflitti per l'egemonia nella regione tra loro incrociati, alimentando crisi locali che interessano potenze regionali sempre più assertive e potenze esterne.</a:t>
            </a:r>
          </a:p>
          <a:p>
            <a:pPr algn="just"/>
            <a:r>
              <a:rPr lang="it-IT" dirty="0"/>
              <a:t>Vi sono quelli tra Iran e Arabia Saudita con i suoi alleati, ora in convergenza con Israele malgrado le difficolta che la questione palestinese ha ripreso a porre dopo gli ultimi eventi a Gerusalemme e a Gaza. </a:t>
            </a:r>
          </a:p>
          <a:p>
            <a:pPr algn="just"/>
            <a:r>
              <a:rPr lang="it-IT" dirty="0"/>
              <a:t>Strumentalizzando la divisione tra sciiti e sunniti essi si manifestano in Iraq, in Siria, in Libano, in Libia e in Yemen. </a:t>
            </a:r>
          </a:p>
          <a:p>
            <a:pPr algn="just"/>
            <a:r>
              <a:rPr lang="it-IT" dirty="0"/>
              <a:t>E vi sono quelli nell'ambito del mondo sunnita tra Turchia e Qatar da un lato e Arabia Saudita, Emirati ed Egitto dall'altro che vedono i due campi contrapposti in Libia, in Siria e nel Corno d'Africa con la discriminante del sostegno o dell'ostilità alla variegata galassia dei Fratelli Musulmani. </a:t>
            </a:r>
          </a:p>
        </p:txBody>
      </p:sp>
    </p:spTree>
    <p:extLst>
      <p:ext uri="{BB962C8B-B14F-4D97-AF65-F5344CB8AC3E}">
        <p14:creationId xmlns:p14="http://schemas.microsoft.com/office/powerpoint/2010/main" val="3872735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D2CECB-52E7-4304-B8CB-B797562736DE}"/>
              </a:ext>
            </a:extLst>
          </p:cNvPr>
          <p:cNvSpPr>
            <a:spLocks noGrp="1"/>
          </p:cNvSpPr>
          <p:nvPr>
            <p:ph type="title"/>
          </p:nvPr>
        </p:nvSpPr>
        <p:spPr>
          <a:xfrm>
            <a:off x="2592925" y="624110"/>
            <a:ext cx="8911687" cy="675301"/>
          </a:xfrm>
        </p:spPr>
        <p:txBody>
          <a:bodyPr>
            <a:normAutofit/>
          </a:bodyPr>
          <a:lstStyle/>
          <a:p>
            <a:pPr algn="ctr"/>
            <a:r>
              <a:rPr lang="it-IT" sz="2500" dirty="0">
                <a:solidFill>
                  <a:prstClr val="black">
                    <a:lumMod val="85000"/>
                    <a:lumOff val="15000"/>
                  </a:prstClr>
                </a:solidFill>
              </a:rPr>
              <a:t>Mediterraneo allargato e grande Medio Oriente</a:t>
            </a:r>
            <a:br>
              <a:rPr lang="it-IT" sz="2500" dirty="0">
                <a:solidFill>
                  <a:prstClr val="black">
                    <a:lumMod val="85000"/>
                    <a:lumOff val="15000"/>
                  </a:prstClr>
                </a:solidFill>
              </a:rPr>
            </a:br>
            <a:r>
              <a:rPr lang="it-IT" sz="1200" dirty="0">
                <a:solidFill>
                  <a:prstClr val="black">
                    <a:lumMod val="85000"/>
                    <a:lumOff val="15000"/>
                  </a:prstClr>
                </a:solidFill>
              </a:rPr>
              <a:t>MAECI, </a:t>
            </a:r>
            <a:r>
              <a:rPr lang="it-IT" sz="1100" dirty="0">
                <a:solidFill>
                  <a:prstClr val="black">
                    <a:lumMod val="85000"/>
                    <a:lumOff val="15000"/>
                  </a:prstClr>
                </a:solidFill>
              </a:rPr>
              <a:t>DIALOGHI DIPLOMATICI 253 Conflitti tra Medio Oriente, Golfo, Mar Rosso, Corno d’Africa e loro gestione (21 giugno 2021)</a:t>
            </a:r>
            <a:endParaRPr lang="it-IT" sz="2800" dirty="0"/>
          </a:p>
        </p:txBody>
      </p:sp>
      <p:sp>
        <p:nvSpPr>
          <p:cNvPr id="3" name="Segnaposto contenuto 2">
            <a:extLst>
              <a:ext uri="{FF2B5EF4-FFF2-40B4-BE49-F238E27FC236}">
                <a16:creationId xmlns:a16="http://schemas.microsoft.com/office/drawing/2014/main" id="{57D2F4FC-3E91-44C9-926B-4157E7C87F0D}"/>
              </a:ext>
            </a:extLst>
          </p:cNvPr>
          <p:cNvSpPr>
            <a:spLocks noGrp="1"/>
          </p:cNvSpPr>
          <p:nvPr>
            <p:ph idx="1"/>
          </p:nvPr>
        </p:nvSpPr>
        <p:spPr>
          <a:xfrm>
            <a:off x="2589212" y="1684421"/>
            <a:ext cx="8915400" cy="4682512"/>
          </a:xfrm>
        </p:spPr>
        <p:txBody>
          <a:bodyPr>
            <a:normAutofit/>
          </a:bodyPr>
          <a:lstStyle/>
          <a:p>
            <a:pPr algn="just"/>
            <a:r>
              <a:rPr lang="it-IT" sz="1600" dirty="0"/>
              <a:t>Su questi contrasti incidono gli interessi e i comportamenti di potenze esterne. </a:t>
            </a:r>
          </a:p>
          <a:p>
            <a:pPr lvl="1" algn="just"/>
            <a:r>
              <a:rPr lang="it-IT" sz="1400" dirty="0"/>
              <a:t>Gli USA (Osama e </a:t>
            </a:r>
            <a:r>
              <a:rPr lang="it-IT" sz="1400" dirty="0" err="1"/>
              <a:t>Biden</a:t>
            </a:r>
            <a:r>
              <a:rPr lang="it-IT" sz="1400" dirty="0"/>
              <a:t>) hanno puntato ad una stabilizzazione attraverso un’intesa regionale, mentre con Trump l’obiettivo è stato quello di allineare i diversi stati contro l’Iran</a:t>
            </a:r>
          </a:p>
          <a:p>
            <a:pPr lvl="1" algn="just"/>
            <a:r>
              <a:rPr lang="it-IT" sz="1400" dirty="0"/>
              <a:t>La Russia presente nell'area in considerazione del suo interesse a incidere sullo sfruttamento delle risorse energetiche (rischia di essere la più penalizzata dalla progressiva riduzione dell'impiego di idrocarburi a livello globale) e per  affermare un ruolo di potenza globale anche attraverso forniture militari a tutti gli attori. A questo scopo interagisce con tutti. In Siria con l'Iran ma mantenendo una intesa anche con la Turchia per bilanciare gli occidentali. Con Israele dando assicurazioni sul contenimento di atti ostili iraniani dalla Siria e dal Libano. Con l'Arabia Saudita sul fronte del controllo dei prezzi del petrolio e in Libia con gli Emirati, la stessa Arabia Saudita e l'Egitto in contrapposizione alla Turchia. </a:t>
            </a:r>
          </a:p>
          <a:p>
            <a:pPr lvl="1" algn="just"/>
            <a:r>
              <a:rPr lang="it-IT" sz="1400" dirty="0"/>
              <a:t>La UE vuole la stabilizzazione per interessi economici, energetici, di sicurezza e umanitari e per non vedere alimentati nuovi flussi migratori, ma hanno difficoltà ad incidere sulle dinamiche regionali e sugli effetti di decisioni altrui. </a:t>
            </a:r>
          </a:p>
          <a:p>
            <a:pPr lvl="1" algn="just"/>
            <a:r>
              <a:rPr lang="it-IT" sz="1400" dirty="0"/>
              <a:t>La Cina, con discrezione sempre più presente, è ugualmente interessata alla stabilità per il perseguimento dei suoi obiettivi in materia di approvvigionamenti energetici e di sostegno alla transizione, nonché di realizzazione di corridoi logistici tra Asia ed Europa nel quadro di un disegno che ha una valenza economica e geopolitica.</a:t>
            </a:r>
          </a:p>
        </p:txBody>
      </p:sp>
    </p:spTree>
    <p:extLst>
      <p:ext uri="{BB962C8B-B14F-4D97-AF65-F5344CB8AC3E}">
        <p14:creationId xmlns:p14="http://schemas.microsoft.com/office/powerpoint/2010/main" val="883180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D2CECB-52E7-4304-B8CB-B797562736DE}"/>
              </a:ext>
            </a:extLst>
          </p:cNvPr>
          <p:cNvSpPr>
            <a:spLocks noGrp="1"/>
          </p:cNvSpPr>
          <p:nvPr>
            <p:ph type="title"/>
          </p:nvPr>
        </p:nvSpPr>
        <p:spPr>
          <a:xfrm>
            <a:off x="2592925" y="624110"/>
            <a:ext cx="8911687" cy="675301"/>
          </a:xfrm>
        </p:spPr>
        <p:txBody>
          <a:bodyPr>
            <a:normAutofit/>
          </a:bodyPr>
          <a:lstStyle/>
          <a:p>
            <a:pPr algn="ctr"/>
            <a:r>
              <a:rPr lang="it-IT" sz="2500" dirty="0">
                <a:solidFill>
                  <a:prstClr val="black">
                    <a:lumMod val="85000"/>
                    <a:lumOff val="15000"/>
                  </a:prstClr>
                </a:solidFill>
              </a:rPr>
              <a:t>Mediterraneo allargato e grande Medio Oriente</a:t>
            </a:r>
            <a:br>
              <a:rPr lang="it-IT" sz="2500" dirty="0">
                <a:solidFill>
                  <a:prstClr val="black">
                    <a:lumMod val="85000"/>
                    <a:lumOff val="15000"/>
                  </a:prstClr>
                </a:solidFill>
              </a:rPr>
            </a:br>
            <a:r>
              <a:rPr lang="it-IT" sz="1200" dirty="0">
                <a:solidFill>
                  <a:prstClr val="black">
                    <a:lumMod val="85000"/>
                    <a:lumOff val="15000"/>
                  </a:prstClr>
                </a:solidFill>
              </a:rPr>
              <a:t>MAECI, </a:t>
            </a:r>
            <a:r>
              <a:rPr lang="it-IT" sz="1100" dirty="0">
                <a:solidFill>
                  <a:prstClr val="black">
                    <a:lumMod val="85000"/>
                    <a:lumOff val="15000"/>
                  </a:prstClr>
                </a:solidFill>
              </a:rPr>
              <a:t>DIALOGHI DIPLOMATICI 253 Conflitti tra Medio Oriente, Golfo, Mar Rosso, Corno d’Africa e loro gestione (21 giugno 2021)</a:t>
            </a:r>
            <a:endParaRPr lang="it-IT" sz="2800" dirty="0"/>
          </a:p>
        </p:txBody>
      </p:sp>
      <p:sp>
        <p:nvSpPr>
          <p:cNvPr id="3" name="Segnaposto contenuto 2">
            <a:extLst>
              <a:ext uri="{FF2B5EF4-FFF2-40B4-BE49-F238E27FC236}">
                <a16:creationId xmlns:a16="http://schemas.microsoft.com/office/drawing/2014/main" id="{57D2F4FC-3E91-44C9-926B-4157E7C87F0D}"/>
              </a:ext>
            </a:extLst>
          </p:cNvPr>
          <p:cNvSpPr>
            <a:spLocks noGrp="1"/>
          </p:cNvSpPr>
          <p:nvPr>
            <p:ph idx="1"/>
          </p:nvPr>
        </p:nvSpPr>
        <p:spPr>
          <a:xfrm>
            <a:off x="2589212" y="1684421"/>
            <a:ext cx="8915400" cy="4682512"/>
          </a:xfrm>
        </p:spPr>
        <p:txBody>
          <a:bodyPr>
            <a:normAutofit lnSpcReduction="10000"/>
          </a:bodyPr>
          <a:lstStyle/>
          <a:p>
            <a:pPr algn="just"/>
            <a:r>
              <a:rPr lang="it-IT" dirty="0"/>
              <a:t>Non è pensabile passare in rassegna sistematicamente tutti questi conflitti (Siria, Iran, Yemen, Corno d’Africa, israelo-palestinese) perché spesso si tratta di contesti distinti seppur collegati da elementi comuni:</a:t>
            </a:r>
          </a:p>
          <a:p>
            <a:pPr lvl="1" algn="just"/>
            <a:r>
              <a:rPr lang="it-IT" dirty="0"/>
              <a:t>Il primo elemento comune sono le risorse energetiche sulle quali è quasi superfluo soffermarsi</a:t>
            </a:r>
          </a:p>
          <a:p>
            <a:pPr lvl="1" algn="just"/>
            <a:r>
              <a:rPr lang="it-IT" dirty="0"/>
              <a:t>Un secondo elemento è l’acqua (la grande diga sul Nilo causa contrasti fra Etiopia e Egitto; il conflitto siriano ha una delle sue origini nella siccità che ha inciso in una regione che ne è già scarso; un contesto simile fra Israele e Palestina per lo sfruttamento del Giordano, e fra Turchia ed Iraq per le risorse presenti in Kurdistan)</a:t>
            </a:r>
          </a:p>
          <a:p>
            <a:pPr lvl="1" algn="just"/>
            <a:r>
              <a:rPr lang="it-IT" dirty="0"/>
              <a:t>Un terzo elemento è la questione religiosa o, meglio, la questione della religione nella politica. Non solo quindi le divisioni tra sunniti e sciiti, e tra Arabia Saudita e Iran, ma anche quelle tra salafismo, fratellanza musulmana, jihadismo esistenti tra i musulmani sunniti la cui grandissima maggioranza, come quella degli sciiti, non desidera di meglio che vivere in pace </a:t>
            </a:r>
          </a:p>
          <a:p>
            <a:pPr lvl="1" algn="just"/>
            <a:r>
              <a:rPr lang="it-IT" dirty="0"/>
              <a:t>Quarto aspetto: gli attori esterni. La Turchia e la sua recondita aspirazione imperiale, la Russia e la sua voglia di tornare globale; il ruolo USA (presenza o lontananza) e quello della Cina. </a:t>
            </a:r>
          </a:p>
          <a:p>
            <a:pPr algn="just"/>
            <a:endParaRPr lang="it-IT" sz="1400" dirty="0"/>
          </a:p>
        </p:txBody>
      </p:sp>
    </p:spTree>
    <p:extLst>
      <p:ext uri="{BB962C8B-B14F-4D97-AF65-F5344CB8AC3E}">
        <p14:creationId xmlns:p14="http://schemas.microsoft.com/office/powerpoint/2010/main" val="660505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9F9D8A-3DE1-4E21-8B6E-86B0BA7E1201}"/>
              </a:ext>
            </a:extLst>
          </p:cNvPr>
          <p:cNvSpPr>
            <a:spLocks noGrp="1"/>
          </p:cNvSpPr>
          <p:nvPr>
            <p:ph type="title"/>
          </p:nvPr>
        </p:nvSpPr>
        <p:spPr>
          <a:xfrm>
            <a:off x="2592925" y="624110"/>
            <a:ext cx="8911687" cy="627174"/>
          </a:xfrm>
        </p:spPr>
        <p:txBody>
          <a:bodyPr/>
          <a:lstStyle/>
          <a:p>
            <a:r>
              <a:rPr lang="it-IT" sz="2800" dirty="0">
                <a:solidFill>
                  <a:prstClr val="black">
                    <a:lumMod val="85000"/>
                    <a:lumOff val="15000"/>
                  </a:prstClr>
                </a:solidFill>
              </a:rPr>
              <a:t>Mediterraneo allargato e grande Medio Oriente</a:t>
            </a:r>
            <a:endParaRPr lang="it-IT" dirty="0"/>
          </a:p>
        </p:txBody>
      </p:sp>
      <p:sp>
        <p:nvSpPr>
          <p:cNvPr id="3" name="Segnaposto contenuto 2">
            <a:extLst>
              <a:ext uri="{FF2B5EF4-FFF2-40B4-BE49-F238E27FC236}">
                <a16:creationId xmlns:a16="http://schemas.microsoft.com/office/drawing/2014/main" id="{69B548F4-BDAD-4583-B7D9-1B9E4C88EC6A}"/>
              </a:ext>
            </a:extLst>
          </p:cNvPr>
          <p:cNvSpPr>
            <a:spLocks noGrp="1"/>
          </p:cNvSpPr>
          <p:nvPr>
            <p:ph idx="1"/>
          </p:nvPr>
        </p:nvSpPr>
        <p:spPr>
          <a:xfrm>
            <a:off x="2589212" y="1459832"/>
            <a:ext cx="8915400" cy="4451390"/>
          </a:xfrm>
        </p:spPr>
        <p:txBody>
          <a:bodyPr>
            <a:normAutofit lnSpcReduction="10000"/>
          </a:bodyPr>
          <a:lstStyle/>
          <a:p>
            <a:r>
              <a:rPr lang="it-IT" dirty="0">
                <a:solidFill>
                  <a:srgbClr val="231F20"/>
                </a:solidFill>
              </a:rPr>
              <a:t>L’intera area può essere suddivisa in tre sub-zone: </a:t>
            </a:r>
          </a:p>
          <a:p>
            <a:pPr lvl="1"/>
            <a:r>
              <a:rPr lang="it-IT" dirty="0">
                <a:solidFill>
                  <a:srgbClr val="231F20"/>
                </a:solidFill>
              </a:rPr>
              <a:t>Quella euro-mediterranea: stabile</a:t>
            </a:r>
          </a:p>
          <a:p>
            <a:pPr lvl="1"/>
            <a:r>
              <a:rPr lang="it-IT" dirty="0">
                <a:solidFill>
                  <a:srgbClr val="231F20"/>
                </a:solidFill>
              </a:rPr>
              <a:t>Quella mediorientale: critica</a:t>
            </a:r>
          </a:p>
          <a:p>
            <a:pPr lvl="1"/>
            <a:r>
              <a:rPr lang="it-IT" dirty="0">
                <a:solidFill>
                  <a:srgbClr val="231F20"/>
                </a:solidFill>
              </a:rPr>
              <a:t>Quello caucasico-caspico: critica.</a:t>
            </a:r>
          </a:p>
          <a:p>
            <a:r>
              <a:rPr lang="it-IT" dirty="0">
                <a:solidFill>
                  <a:srgbClr val="231F20"/>
                </a:solidFill>
              </a:rPr>
              <a:t>Il </a:t>
            </a:r>
            <a:r>
              <a:rPr lang="it-IT" i="1" dirty="0">
                <a:solidFill>
                  <a:srgbClr val="231F20"/>
                </a:solidFill>
              </a:rPr>
              <a:t>Grande Medio Oriente è, quindi, u</a:t>
            </a:r>
            <a:r>
              <a:rPr lang="it-IT" dirty="0">
                <a:solidFill>
                  <a:srgbClr val="231F20"/>
                </a:solidFill>
              </a:rPr>
              <a:t>na parte specifica del più generale Mediterraneo Allargato, con spinte evidenti verso l’Oceano indiano.</a:t>
            </a:r>
          </a:p>
          <a:p>
            <a:r>
              <a:rPr lang="it-IT" dirty="0">
                <a:solidFill>
                  <a:srgbClr val="231F20"/>
                </a:solidFill>
              </a:rPr>
              <a:t>Da un punto di vista di analisi storica questo scenario si pone come sintesi delle modifiche intercorse nei rapporti di forza (politici, militari, economici) e negli interessi nazionali dei diversi attori in gioco che – sin dagli anni 10 del 900 – sono intervenuti per il controllo dell’area (Italia, Francia, Gran Bretagna, ma anche Impero Ottomano e poi Turchia, e Russia poi Urss) </a:t>
            </a:r>
          </a:p>
          <a:p>
            <a:r>
              <a:rPr lang="it-IT" dirty="0">
                <a:solidFill>
                  <a:srgbClr val="231F20"/>
                </a:solidFill>
              </a:rPr>
              <a:t>Area che, con la fine del secondo conflitto mondiale, ha visto affacciarsi prima gli Usa e – dopo la Guerra Fredda – le nuove potenze cinese, indiana e quelle regionali (Iran, Arabia Saudita)</a:t>
            </a:r>
          </a:p>
        </p:txBody>
      </p:sp>
    </p:spTree>
    <p:extLst>
      <p:ext uri="{BB962C8B-B14F-4D97-AF65-F5344CB8AC3E}">
        <p14:creationId xmlns:p14="http://schemas.microsoft.com/office/powerpoint/2010/main" val="26045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2FCB76-6F5F-418A-A354-22FA358BF4D0}"/>
              </a:ext>
            </a:extLst>
          </p:cNvPr>
          <p:cNvSpPr>
            <a:spLocks noGrp="1"/>
          </p:cNvSpPr>
          <p:nvPr>
            <p:ph type="title"/>
          </p:nvPr>
        </p:nvSpPr>
        <p:spPr>
          <a:xfrm>
            <a:off x="2592924" y="624110"/>
            <a:ext cx="8911687" cy="640444"/>
          </a:xfrm>
        </p:spPr>
        <p:txBody>
          <a:bodyPr/>
          <a:lstStyle/>
          <a:p>
            <a:pPr algn="ctr"/>
            <a:r>
              <a:rPr lang="it-IT" dirty="0"/>
              <a:t>Il Grande Medio Oriente</a:t>
            </a:r>
          </a:p>
        </p:txBody>
      </p:sp>
      <p:pic>
        <p:nvPicPr>
          <p:cNvPr id="4" name="Immagine 3">
            <a:extLst>
              <a:ext uri="{FF2B5EF4-FFF2-40B4-BE49-F238E27FC236}">
                <a16:creationId xmlns:a16="http://schemas.microsoft.com/office/drawing/2014/main" id="{562592C1-A2FE-4B64-83E3-87ED1C6C4E62}"/>
              </a:ext>
            </a:extLst>
          </p:cNvPr>
          <p:cNvPicPr>
            <a:picLocks noChangeAspect="1"/>
          </p:cNvPicPr>
          <p:nvPr/>
        </p:nvPicPr>
        <p:blipFill>
          <a:blip r:embed="rId2"/>
          <a:stretch>
            <a:fillRect/>
          </a:stretch>
        </p:blipFill>
        <p:spPr>
          <a:xfrm>
            <a:off x="3173949" y="1264554"/>
            <a:ext cx="7582800" cy="5136245"/>
          </a:xfrm>
          <a:prstGeom prst="rect">
            <a:avLst/>
          </a:prstGeom>
        </p:spPr>
      </p:pic>
    </p:spTree>
    <p:extLst>
      <p:ext uri="{BB962C8B-B14F-4D97-AF65-F5344CB8AC3E}">
        <p14:creationId xmlns:p14="http://schemas.microsoft.com/office/powerpoint/2010/main" val="2271486406"/>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168</TotalTime>
  <Words>2587</Words>
  <Application>Microsoft Office PowerPoint</Application>
  <PresentationFormat>Widescreen</PresentationFormat>
  <Paragraphs>117</Paragraphs>
  <Slides>26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26</vt:i4>
      </vt:variant>
    </vt:vector>
  </HeadingPairs>
  <TitlesOfParts>
    <vt:vector size="30" baseType="lpstr">
      <vt:lpstr>Arial</vt:lpstr>
      <vt:lpstr>Century Gothic</vt:lpstr>
      <vt:lpstr>Wingdings 3</vt:lpstr>
      <vt:lpstr>Filo</vt:lpstr>
      <vt:lpstr>Mediterraneo allargato o grande Medio Oriente</vt:lpstr>
      <vt:lpstr>Mediterraneo allargato e grande Medio Oriente*</vt:lpstr>
      <vt:lpstr>Mediterraneo allargato e grande Medio Oriente</vt:lpstr>
      <vt:lpstr>Il Mediterraneo Allargato</vt:lpstr>
      <vt:lpstr>Mediterraneo allargato e grande Medio Oriente MAECI, DIALOGHI DIPLOMATICI 253 Conflitti tra Medio Oriente, Golfo, Mar Rosso, Corno d’Africa e loro gestione (21 giugno 2021)</vt:lpstr>
      <vt:lpstr>Mediterraneo allargato e grande Medio Oriente MAECI, DIALOGHI DIPLOMATICI 253 Conflitti tra Medio Oriente, Golfo, Mar Rosso, Corno d’Africa e loro gestione (21 giugno 2021)</vt:lpstr>
      <vt:lpstr>Mediterraneo allargato e grande Medio Oriente MAECI, DIALOGHI DIPLOMATICI 253 Conflitti tra Medio Oriente, Golfo, Mar Rosso, Corno d’Africa e loro gestione (21 giugno 2021)</vt:lpstr>
      <vt:lpstr>Mediterraneo allargato e grande Medio Oriente</vt:lpstr>
      <vt:lpstr>Il Grande Medio Oriente</vt:lpstr>
      <vt:lpstr>Mediterraneo allargato e grande Medio Oriente</vt:lpstr>
      <vt:lpstr>Presentazione standard di PowerPoint</vt:lpstr>
      <vt:lpstr>Mediterraneo allargato e grande Medio Oriente</vt:lpstr>
      <vt:lpstr>Presentazione standard di PowerPoint</vt:lpstr>
      <vt:lpstr>Mediterraneo allargato e grande Medio Oriente</vt:lpstr>
      <vt:lpstr>Mediterraneo allargato e grande Medio Oriente</vt:lpstr>
      <vt:lpstr>Mediterraneo allargato e grande Medio Oriente</vt:lpstr>
      <vt:lpstr>Presentazione standard di PowerPoint</vt:lpstr>
      <vt:lpstr>Mediterraneo allargato e grande Medio Oriente</vt:lpstr>
      <vt:lpstr>Mediterraneo allargato e grande Medio Oriente</vt:lpstr>
      <vt:lpstr>Presentazione standard di PowerPoint</vt:lpstr>
      <vt:lpstr>Presentazione standard di PowerPoint</vt:lpstr>
      <vt:lpstr>Presentazione standard di PowerPoint</vt:lpstr>
      <vt:lpstr>Presentazione standard di PowerPoint</vt:lpstr>
      <vt:lpstr>Presentazione standard di PowerPoint</vt:lpstr>
      <vt:lpstr>Mediterraneo allargato e grande Medio Oriente</vt:lpstr>
      <vt:lpstr>Mediterraneo allargato e grande Medio Oriente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Mediterraneo allargato e grande Medio Oriente</dc:title>
  <dc:creator>utente</dc:creator>
  <cp:lastModifiedBy>utente</cp:lastModifiedBy>
  <cp:revision>14</cp:revision>
  <dcterms:created xsi:type="dcterms:W3CDTF">2023-12-26T17:31:12Z</dcterms:created>
  <dcterms:modified xsi:type="dcterms:W3CDTF">2023-12-27T16:20:25Z</dcterms:modified>
</cp:coreProperties>
</file>