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83" r:id="rId10"/>
    <p:sldId id="277" r:id="rId11"/>
    <p:sldId id="276" r:id="rId12"/>
    <p:sldId id="278" r:id="rId13"/>
    <p:sldId id="289" r:id="rId14"/>
    <p:sldId id="279" r:id="rId15"/>
    <p:sldId id="290" r:id="rId16"/>
    <p:sldId id="280" r:id="rId17"/>
    <p:sldId id="291" r:id="rId18"/>
    <p:sldId id="281" r:id="rId19"/>
    <p:sldId id="282" r:id="rId20"/>
    <p:sldId id="292" r:id="rId21"/>
    <p:sldId id="285" r:id="rId22"/>
    <p:sldId id="286" r:id="rId23"/>
    <p:sldId id="287" r:id="rId24"/>
    <p:sldId id="288" r:id="rId25"/>
    <p:sldId id="284" r:id="rId26"/>
    <p:sldId id="264" r:id="rId27"/>
    <p:sldId id="268" r:id="rId28"/>
    <p:sldId id="269" r:id="rId29"/>
    <p:sldId id="270" r:id="rId30"/>
    <p:sldId id="271" r:id="rId31"/>
    <p:sldId id="272" r:id="rId32"/>
    <p:sldId id="273" r:id="rId33"/>
    <p:sldId id="274" r:id="rId34"/>
    <p:sldId id="275" r:id="rId35"/>
  </p:sldIdLst>
  <p:sldSz cx="12192000" cy="6858000"/>
  <p:notesSz cx="6858000" cy="9144000"/>
  <p:embeddedFontLst>
    <p:embeddedFont>
      <p:font typeface="Garamond" panose="02020404030301010803" pitchFamily="18" charset="0"/>
      <p:regular r:id="rId37"/>
      <p:bold r:id="rId38"/>
      <p:italic r:id="rId39"/>
      <p:boldItalic r:id="rId4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1" roundtripDataSignature="AMtx7mhqlHwE/nOm0H7SSLFGv/nLBlbdU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0"/>
  </p:normalViewPr>
  <p:slideViewPr>
    <p:cSldViewPr snapToGrid="0">
      <p:cViewPr varScale="1">
        <p:scale>
          <a:sx n="99" d="100"/>
          <a:sy n="99" d="100"/>
        </p:scale>
        <p:origin x="960"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 Id="rId20" Type="http://schemas.openxmlformats.org/officeDocument/2006/relationships/slide" Target="slides/slide19.xml"/><Relationship Id="rId41"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it-IT"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8" name="Google Shape;27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2" name="Google Shape;34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5" name="Google Shape;37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1" name="Google Shape;38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7" name="Google Shape;387;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3" name="Google Shape;393;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9" name="Google Shape;399;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5" name="Google Shape;405;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1" name="Google Shape;411;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7" name="Google Shape;417;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2" name="Google Shape;30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8" name="Google Shape;30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4" name="Google Shape;31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0" name="Google Shape;3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6" name="Google Shape;33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p:cSld name="Diapositiva titolo">
    <p:spTree>
      <p:nvGrpSpPr>
        <p:cNvPr id="1" name="Shape 15"/>
        <p:cNvGrpSpPr/>
        <p:nvPr/>
      </p:nvGrpSpPr>
      <p:grpSpPr>
        <a:xfrm>
          <a:off x="0" y="0"/>
          <a:ext cx="0" cy="0"/>
          <a:chOff x="0" y="0"/>
          <a:chExt cx="0" cy="0"/>
        </a:xfrm>
      </p:grpSpPr>
      <p:sp>
        <p:nvSpPr>
          <p:cNvPr id="16" name="Google Shape;16;p22"/>
          <p:cNvSpPr txBox="1">
            <a:spLocks noGrp="1"/>
          </p:cNvSpPr>
          <p:nvPr>
            <p:ph type="ctrTitle"/>
          </p:nvPr>
        </p:nvSpPr>
        <p:spPr>
          <a:xfrm>
            <a:off x="506353" y="1672314"/>
            <a:ext cx="11189995" cy="547200"/>
          </a:xfrm>
          <a:prstGeom prst="rect">
            <a:avLst/>
          </a:prstGeom>
          <a:noFill/>
          <a:ln>
            <a:noFill/>
          </a:ln>
        </p:spPr>
        <p:txBody>
          <a:bodyPr spcFirstLastPara="1" wrap="square" lIns="0" tIns="0" rIns="0" bIns="0" anchor="t" anchorCtr="0">
            <a:spAutoFit/>
          </a:bodyPr>
          <a:lstStyle>
            <a:lvl1pPr lvl="0" algn="l">
              <a:lnSpc>
                <a:spcPct val="90000"/>
              </a:lnSpc>
              <a:spcBef>
                <a:spcPts val="0"/>
              </a:spcBef>
              <a:spcAft>
                <a:spcPts val="0"/>
              </a:spcAft>
              <a:buClr>
                <a:srgbClr val="003A70"/>
              </a:buClr>
              <a:buSzPts val="3800"/>
              <a:buFont typeface="Arial"/>
              <a:buNone/>
              <a:defRPr sz="3800" b="1" i="0">
                <a:solidFill>
                  <a:srgbClr val="003A7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2"/>
          <p:cNvSpPr txBox="1">
            <a:spLocks noGrp="1"/>
          </p:cNvSpPr>
          <p:nvPr>
            <p:ph type="subTitle" idx="1"/>
          </p:nvPr>
        </p:nvSpPr>
        <p:spPr>
          <a:xfrm>
            <a:off x="498261" y="2243181"/>
            <a:ext cx="11189994" cy="619850"/>
          </a:xfrm>
          <a:prstGeom prst="rect">
            <a:avLst/>
          </a:prstGeom>
          <a:noFill/>
          <a:ln>
            <a:noFill/>
          </a:ln>
        </p:spPr>
        <p:txBody>
          <a:bodyPr spcFirstLastPara="1" wrap="square" lIns="0" tIns="0" rIns="0" bIns="0" anchor="t" anchorCtr="0">
            <a:spAutoFit/>
          </a:bodyPr>
          <a:lstStyle>
            <a:lvl1pPr lvl="0" algn="l">
              <a:lnSpc>
                <a:spcPct val="110000"/>
              </a:lnSpc>
              <a:spcBef>
                <a:spcPts val="1800"/>
              </a:spcBef>
              <a:spcAft>
                <a:spcPts val="0"/>
              </a:spcAft>
              <a:buClr>
                <a:srgbClr val="003A70"/>
              </a:buClr>
              <a:buSzPts val="3800"/>
              <a:buNone/>
              <a:defRPr sz="3800">
                <a:solidFill>
                  <a:srgbClr val="003A70"/>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2"/>
          <p:cNvSpPr txBox="1">
            <a:spLocks noGrp="1"/>
          </p:cNvSpPr>
          <p:nvPr>
            <p:ph type="dt" idx="10"/>
          </p:nvPr>
        </p:nvSpPr>
        <p:spPr>
          <a:xfrm>
            <a:off x="522271" y="3891534"/>
            <a:ext cx="5565913" cy="547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2200" b="1" i="0">
                <a:solidFill>
                  <a:srgbClr val="003A70"/>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19" name="Google Shape;19;p22"/>
          <p:cNvGrpSpPr/>
          <p:nvPr/>
        </p:nvGrpSpPr>
        <p:grpSpPr>
          <a:xfrm>
            <a:off x="530087" y="6138000"/>
            <a:ext cx="11131826" cy="720000"/>
            <a:chOff x="530087" y="6138000"/>
            <a:chExt cx="11131826" cy="720000"/>
          </a:xfrm>
        </p:grpSpPr>
        <p:sp>
          <p:nvSpPr>
            <p:cNvPr id="20" name="Google Shape;20;p22"/>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 name="Google Shape;21;p22"/>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 name="Google Shape;22;p22"/>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 name="Google Shape;23;p22"/>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 name="Google Shape;24;p22"/>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 name="Google Shape;25;p22"/>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 name="Google Shape;26;p22"/>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 name="Google Shape;27;p22"/>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 name="Google Shape;28;p22"/>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 name="Google Shape;29;p22"/>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 name="Google Shape;30;p22"/>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31" name="Google Shape;31;p22"/>
          <p:cNvGrpSpPr/>
          <p:nvPr/>
        </p:nvGrpSpPr>
        <p:grpSpPr>
          <a:xfrm>
            <a:off x="1060174" y="6138000"/>
            <a:ext cx="10071652" cy="720000"/>
            <a:chOff x="1060174" y="6138000"/>
            <a:chExt cx="10071652" cy="720000"/>
          </a:xfrm>
        </p:grpSpPr>
        <p:sp>
          <p:nvSpPr>
            <p:cNvPr id="32" name="Google Shape;32;p22"/>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 name="Google Shape;33;p22"/>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4" name="Google Shape;34;p22"/>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 name="Google Shape;35;p22"/>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 name="Google Shape;36;p22"/>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 name="Google Shape;37;p22"/>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8" name="Google Shape;38;p22"/>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9" name="Google Shape;39;p22"/>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 name="Google Shape;40;p22"/>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 name="Google Shape;41;p22"/>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pic>
        <p:nvPicPr>
          <p:cNvPr id="42" name="Google Shape;42;p22"/>
          <p:cNvPicPr preferRelativeResize="0"/>
          <p:nvPr/>
        </p:nvPicPr>
        <p:blipFill rotWithShape="1">
          <a:blip r:embed="rId2">
            <a:alphaModFix/>
          </a:blip>
          <a:srcRect/>
          <a:stretch/>
        </p:blipFill>
        <p:spPr>
          <a:xfrm>
            <a:off x="515508" y="5066132"/>
            <a:ext cx="3257143" cy="547200"/>
          </a:xfrm>
          <a:prstGeom prst="rect">
            <a:avLst/>
          </a:prstGeom>
          <a:noFill/>
          <a:ln>
            <a:noFill/>
          </a:ln>
        </p:spPr>
      </p:pic>
      <p:sp>
        <p:nvSpPr>
          <p:cNvPr id="43" name="Google Shape;43;p22"/>
          <p:cNvSpPr txBox="1">
            <a:spLocks noGrp="1"/>
          </p:cNvSpPr>
          <p:nvPr>
            <p:ph type="body" idx="2"/>
          </p:nvPr>
        </p:nvSpPr>
        <p:spPr>
          <a:xfrm>
            <a:off x="530225" y="795857"/>
            <a:ext cx="6889750" cy="724967"/>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rgbClr val="003A70"/>
              </a:buClr>
              <a:buSzPts val="2000"/>
              <a:buNone/>
              <a:defRPr sz="2000" b="0" i="0">
                <a:solidFill>
                  <a:srgbClr val="003A70"/>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
          <p:cNvSpPr txBox="1"/>
          <p:nvPr/>
        </p:nvSpPr>
        <p:spPr>
          <a:xfrm>
            <a:off x="527023" y="500698"/>
            <a:ext cx="5553075" cy="26467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it-IT" sz="2000" b="1" i="0" u="none" strike="noStrike" cap="none">
                <a:solidFill>
                  <a:srgbClr val="003A70"/>
                </a:solidFill>
                <a:latin typeface="Arial"/>
                <a:ea typeface="Arial"/>
                <a:cs typeface="Arial"/>
                <a:sym typeface="Arial"/>
              </a:rPr>
              <a:t>Luiss</a:t>
            </a:r>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4" orient="horz" pos="3517">
          <p15:clr>
            <a:srgbClr val="FBAE40"/>
          </p15:clr>
        </p15:guide>
        <p15:guide id="5" orient="horz" pos="2742">
          <p15:clr>
            <a:srgbClr val="FBAE40"/>
          </p15:clr>
        </p15:guide>
        <p15:guide id="6" orient="horz" pos="1091">
          <p15:clr>
            <a:srgbClr val="FBAE40"/>
          </p15:clr>
        </p15:guide>
        <p15:guide id="7" pos="5011">
          <p15:clr>
            <a:srgbClr val="FBAE40"/>
          </p15:clr>
        </p15:guide>
        <p15:guide id="8" pos="467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Intestazione sezione">
  <p:cSld name="2_Intestazione sezione">
    <p:bg>
      <p:bgPr>
        <a:solidFill>
          <a:srgbClr val="FFC72C"/>
        </a:solidFill>
        <a:effectLst/>
      </p:bgPr>
    </p:bg>
    <p:spTree>
      <p:nvGrpSpPr>
        <p:cNvPr id="1" name="Shape 238"/>
        <p:cNvGrpSpPr/>
        <p:nvPr/>
      </p:nvGrpSpPr>
      <p:grpSpPr>
        <a:xfrm>
          <a:off x="0" y="0"/>
          <a:ext cx="0" cy="0"/>
          <a:chOff x="0" y="0"/>
          <a:chExt cx="0" cy="0"/>
        </a:xfrm>
      </p:grpSpPr>
      <p:grpSp>
        <p:nvGrpSpPr>
          <p:cNvPr id="239" name="Google Shape;239;p31"/>
          <p:cNvGrpSpPr/>
          <p:nvPr/>
        </p:nvGrpSpPr>
        <p:grpSpPr>
          <a:xfrm>
            <a:off x="530087" y="6138000"/>
            <a:ext cx="11131826" cy="720000"/>
            <a:chOff x="530087" y="6138000"/>
            <a:chExt cx="11131826" cy="720000"/>
          </a:xfrm>
        </p:grpSpPr>
        <p:sp>
          <p:nvSpPr>
            <p:cNvPr id="240" name="Google Shape;240;p31"/>
            <p:cNvSpPr/>
            <p:nvPr/>
          </p:nvSpPr>
          <p:spPr>
            <a:xfrm>
              <a:off x="530087"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1" name="Google Shape;241;p31"/>
            <p:cNvSpPr/>
            <p:nvPr/>
          </p:nvSpPr>
          <p:spPr>
            <a:xfrm>
              <a:off x="1590261"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2" name="Google Shape;242;p31"/>
            <p:cNvSpPr/>
            <p:nvPr/>
          </p:nvSpPr>
          <p:spPr>
            <a:xfrm>
              <a:off x="2650435"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3" name="Google Shape;243;p31"/>
            <p:cNvSpPr/>
            <p:nvPr/>
          </p:nvSpPr>
          <p:spPr>
            <a:xfrm>
              <a:off x="3710609"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4" name="Google Shape;244;p31"/>
            <p:cNvSpPr/>
            <p:nvPr/>
          </p:nvSpPr>
          <p:spPr>
            <a:xfrm>
              <a:off x="4770783"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5" name="Google Shape;245;p31"/>
            <p:cNvSpPr/>
            <p:nvPr/>
          </p:nvSpPr>
          <p:spPr>
            <a:xfrm>
              <a:off x="5830957"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6" name="Google Shape;246;p31"/>
            <p:cNvSpPr/>
            <p:nvPr/>
          </p:nvSpPr>
          <p:spPr>
            <a:xfrm>
              <a:off x="6891130"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7" name="Google Shape;247;p31"/>
            <p:cNvSpPr/>
            <p:nvPr/>
          </p:nvSpPr>
          <p:spPr>
            <a:xfrm>
              <a:off x="7951304"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8" name="Google Shape;248;p31"/>
            <p:cNvSpPr/>
            <p:nvPr/>
          </p:nvSpPr>
          <p:spPr>
            <a:xfrm>
              <a:off x="9011478"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9" name="Google Shape;249;p31"/>
            <p:cNvSpPr/>
            <p:nvPr/>
          </p:nvSpPr>
          <p:spPr>
            <a:xfrm>
              <a:off x="10071652"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0" name="Google Shape;250;p31"/>
            <p:cNvSpPr/>
            <p:nvPr/>
          </p:nvSpPr>
          <p:spPr>
            <a:xfrm>
              <a:off x="11131826" y="6138000"/>
              <a:ext cx="530087" cy="720000"/>
            </a:xfrm>
            <a:prstGeom prst="rect">
              <a:avLst/>
            </a:prstGeom>
            <a:solidFill>
              <a:srgbClr val="7725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251" name="Google Shape;251;p31"/>
          <p:cNvGrpSpPr/>
          <p:nvPr/>
        </p:nvGrpSpPr>
        <p:grpSpPr>
          <a:xfrm>
            <a:off x="0" y="6138000"/>
            <a:ext cx="12192000" cy="720000"/>
            <a:chOff x="0" y="6138000"/>
            <a:chExt cx="12192000" cy="720000"/>
          </a:xfrm>
        </p:grpSpPr>
        <p:sp>
          <p:nvSpPr>
            <p:cNvPr id="252" name="Google Shape;252;p31"/>
            <p:cNvSpPr/>
            <p:nvPr/>
          </p:nvSpPr>
          <p:spPr>
            <a:xfrm>
              <a:off x="1060174"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3" name="Google Shape;253;p31"/>
            <p:cNvSpPr/>
            <p:nvPr/>
          </p:nvSpPr>
          <p:spPr>
            <a:xfrm>
              <a:off x="2120348"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4" name="Google Shape;254;p31"/>
            <p:cNvSpPr/>
            <p:nvPr/>
          </p:nvSpPr>
          <p:spPr>
            <a:xfrm>
              <a:off x="3180522"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5" name="Google Shape;255;p31"/>
            <p:cNvSpPr/>
            <p:nvPr/>
          </p:nvSpPr>
          <p:spPr>
            <a:xfrm>
              <a:off x="4240696"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6" name="Google Shape;256;p31"/>
            <p:cNvSpPr/>
            <p:nvPr/>
          </p:nvSpPr>
          <p:spPr>
            <a:xfrm>
              <a:off x="5300870"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7" name="Google Shape;257;p31"/>
            <p:cNvSpPr/>
            <p:nvPr/>
          </p:nvSpPr>
          <p:spPr>
            <a:xfrm>
              <a:off x="6361043"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8" name="Google Shape;258;p31"/>
            <p:cNvSpPr/>
            <p:nvPr/>
          </p:nvSpPr>
          <p:spPr>
            <a:xfrm>
              <a:off x="7421217"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9" name="Google Shape;259;p31"/>
            <p:cNvSpPr/>
            <p:nvPr/>
          </p:nvSpPr>
          <p:spPr>
            <a:xfrm>
              <a:off x="8481391"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0" name="Google Shape;260;p31"/>
            <p:cNvSpPr/>
            <p:nvPr/>
          </p:nvSpPr>
          <p:spPr>
            <a:xfrm>
              <a:off x="9541565"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1" name="Google Shape;261;p31"/>
            <p:cNvSpPr/>
            <p:nvPr/>
          </p:nvSpPr>
          <p:spPr>
            <a:xfrm>
              <a:off x="10601739"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2" name="Google Shape;262;p31"/>
            <p:cNvSpPr/>
            <p:nvPr/>
          </p:nvSpPr>
          <p:spPr>
            <a:xfrm>
              <a:off x="11661913"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3" name="Google Shape;263;p31"/>
            <p:cNvSpPr/>
            <p:nvPr/>
          </p:nvSpPr>
          <p:spPr>
            <a:xfrm>
              <a:off x="0" y="6138000"/>
              <a:ext cx="530087" cy="720000"/>
            </a:xfrm>
            <a:prstGeom prst="rect">
              <a:avLst/>
            </a:prstGeom>
            <a:solidFill>
              <a:srgbClr val="FFC72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64" name="Google Shape;264;p31"/>
          <p:cNvSpPr txBox="1">
            <a:spLocks noGrp="1"/>
          </p:cNvSpPr>
          <p:nvPr>
            <p:ph type="title"/>
          </p:nvPr>
        </p:nvSpPr>
        <p:spPr>
          <a:xfrm>
            <a:off x="419101" y="1672315"/>
            <a:ext cx="11242812" cy="1084810"/>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772583"/>
              </a:buClr>
              <a:buSzPts val="3800"/>
              <a:buFont typeface="Arial"/>
              <a:buNone/>
              <a:defRPr sz="3800" b="1" i="0">
                <a:solidFill>
                  <a:srgbClr val="772583"/>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5" name="Google Shape;265;p31"/>
          <p:cNvSpPr txBox="1">
            <a:spLocks noGrp="1"/>
          </p:cNvSpPr>
          <p:nvPr>
            <p:ph type="body" idx="1"/>
          </p:nvPr>
        </p:nvSpPr>
        <p:spPr>
          <a:xfrm>
            <a:off x="419101" y="2757124"/>
            <a:ext cx="11242812" cy="1443521"/>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800"/>
              </a:spcBef>
              <a:spcAft>
                <a:spcPts val="0"/>
              </a:spcAft>
              <a:buClr>
                <a:srgbClr val="772583"/>
              </a:buClr>
              <a:buSzPts val="3800"/>
              <a:buNone/>
              <a:defRPr sz="3800" b="0" i="0">
                <a:solidFill>
                  <a:srgbClr val="772583"/>
                </a:solidFill>
                <a:latin typeface="Arial"/>
                <a:ea typeface="Arial"/>
                <a:cs typeface="Arial"/>
                <a:sym typeface="Aria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66"/>
        <p:cNvGrpSpPr/>
        <p:nvPr/>
      </p:nvGrpSpPr>
      <p:grpSpPr>
        <a:xfrm>
          <a:off x="0" y="0"/>
          <a:ext cx="0" cy="0"/>
          <a:chOff x="0" y="0"/>
          <a:chExt cx="0" cy="0"/>
        </a:xfrm>
      </p:grpSpPr>
      <p:sp>
        <p:nvSpPr>
          <p:cNvPr id="267" name="Google Shape;267;p32"/>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003A7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8" name="Google Shape;268;p32"/>
          <p:cNvSpPr txBox="1">
            <a:spLocks noGrp="1"/>
          </p:cNvSpPr>
          <p:nvPr>
            <p:ph type="body" idx="1"/>
          </p:nvPr>
        </p:nvSpPr>
        <p:spPr>
          <a:xfrm>
            <a:off x="419099" y="1528003"/>
            <a:ext cx="5359131" cy="4351338"/>
          </a:xfrm>
          <a:prstGeom prst="rect">
            <a:avLst/>
          </a:prstGeom>
          <a:noFill/>
          <a:ln>
            <a:noFill/>
          </a:ln>
        </p:spPr>
        <p:txBody>
          <a:bodyPr spcFirstLastPara="1" wrap="square" lIns="91425" tIns="45700" rIns="91425" bIns="45700" anchor="ctr" anchorCtr="0">
            <a:normAutofit/>
          </a:bodyPr>
          <a:lstStyle>
            <a:lvl1pPr marL="457200" lvl="0" indent="-431800" algn="l">
              <a:lnSpc>
                <a:spcPct val="110000"/>
              </a:lnSpc>
              <a:spcBef>
                <a:spcPts val="1800"/>
              </a:spcBef>
              <a:spcAft>
                <a:spcPts val="0"/>
              </a:spcAft>
              <a:buClr>
                <a:srgbClr val="595959"/>
              </a:buClr>
              <a:buSzPts val="3200"/>
              <a:buChar char="•"/>
              <a:defRPr sz="3200">
                <a:solidFill>
                  <a:srgbClr val="595959"/>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9" name="Google Shape;269;p32"/>
          <p:cNvSpPr txBox="1">
            <a:spLocks noGrp="1"/>
          </p:cNvSpPr>
          <p:nvPr>
            <p:ph type="body" idx="2"/>
          </p:nvPr>
        </p:nvSpPr>
        <p:spPr>
          <a:xfrm>
            <a:off x="6030118" y="1534556"/>
            <a:ext cx="5611019" cy="4351338"/>
          </a:xfrm>
          <a:prstGeom prst="rect">
            <a:avLst/>
          </a:prstGeom>
          <a:noFill/>
          <a:ln>
            <a:noFill/>
          </a:ln>
        </p:spPr>
        <p:txBody>
          <a:bodyPr spcFirstLastPara="1" wrap="square" lIns="91425" tIns="45700" rIns="91425" bIns="45700" anchor="ctr" anchorCtr="0">
            <a:normAutofit/>
          </a:bodyPr>
          <a:lstStyle>
            <a:lvl1pPr marL="457200" lvl="0" indent="-431800" algn="l">
              <a:lnSpc>
                <a:spcPct val="110000"/>
              </a:lnSpc>
              <a:spcBef>
                <a:spcPts val="1800"/>
              </a:spcBef>
              <a:spcAft>
                <a:spcPts val="0"/>
              </a:spcAft>
              <a:buClr>
                <a:srgbClr val="595959"/>
              </a:buClr>
              <a:buSzPts val="3200"/>
              <a:buChar char="•"/>
              <a:defRPr sz="3200">
                <a:solidFill>
                  <a:srgbClr val="595959"/>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0" name="Google Shape;270;p32"/>
          <p:cNvSpPr txBox="1">
            <a:spLocks noGrp="1"/>
          </p:cNvSpPr>
          <p:nvPr>
            <p:ph type="dt" idx="10"/>
          </p:nvPr>
        </p:nvSpPr>
        <p:spPr>
          <a:xfrm>
            <a:off x="8445500" y="6224587"/>
            <a:ext cx="2286000" cy="365125"/>
          </a:xfrm>
          <a:prstGeom prst="rect">
            <a:avLst/>
          </a:prstGeom>
          <a:noFill/>
          <a:ln>
            <a:noFill/>
          </a:ln>
        </p:spPr>
        <p:txBody>
          <a:bodyPr spcFirstLastPara="1" wrap="square" lIns="72000" tIns="0" rIns="7200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1" name="Google Shape;271;p32"/>
          <p:cNvSpPr txBox="1">
            <a:spLocks noGrp="1"/>
          </p:cNvSpPr>
          <p:nvPr>
            <p:ph type="ftr" idx="11"/>
          </p:nvPr>
        </p:nvSpPr>
        <p:spPr>
          <a:xfrm>
            <a:off x="2572692" y="6224587"/>
            <a:ext cx="5707708" cy="365125"/>
          </a:xfrm>
          <a:prstGeom prst="rect">
            <a:avLst/>
          </a:prstGeom>
          <a:noFill/>
          <a:ln>
            <a:noFill/>
          </a:ln>
        </p:spPr>
        <p:txBody>
          <a:bodyPr spcFirstLastPara="1" wrap="square" lIns="72000" tIns="0" rIns="7200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2" name="Google Shape;272;p32"/>
          <p:cNvSpPr txBox="1">
            <a:spLocks noGrp="1"/>
          </p:cNvSpPr>
          <p:nvPr>
            <p:ph type="sldNum" idx="12"/>
          </p:nvPr>
        </p:nvSpPr>
        <p:spPr>
          <a:xfrm>
            <a:off x="10896600" y="6224587"/>
            <a:ext cx="858838" cy="365125"/>
          </a:xfrm>
          <a:prstGeom prst="rect">
            <a:avLst/>
          </a:prstGeom>
          <a:noFill/>
          <a:ln>
            <a:noFill/>
          </a:ln>
        </p:spPr>
        <p:txBody>
          <a:bodyPr spcFirstLastPara="1" wrap="square" lIns="72000" tIns="0" rIns="7200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pic>
        <p:nvPicPr>
          <p:cNvPr id="273" name="Google Shape;273;p32"/>
          <p:cNvPicPr preferRelativeResize="0"/>
          <p:nvPr/>
        </p:nvPicPr>
        <p:blipFill rotWithShape="1">
          <a:blip r:embed="rId2">
            <a:alphaModFix/>
          </a:blip>
          <a:srcRect/>
          <a:stretch/>
        </p:blipFill>
        <p:spPr>
          <a:xfrm>
            <a:off x="515508" y="6250912"/>
            <a:ext cx="1714284" cy="288000"/>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Titolo e contenuto">
  <p:cSld name="2_Titolo e contenuto">
    <p:spTree>
      <p:nvGrpSpPr>
        <p:cNvPr id="1" name="Shape 274"/>
        <p:cNvGrpSpPr/>
        <p:nvPr/>
      </p:nvGrpSpPr>
      <p:grpSpPr>
        <a:xfrm>
          <a:off x="0" y="0"/>
          <a:ext cx="0" cy="0"/>
          <a:chOff x="0" y="0"/>
          <a:chExt cx="0" cy="0"/>
        </a:xfrm>
      </p:grpSpPr>
      <p:sp>
        <p:nvSpPr>
          <p:cNvPr id="275" name="Google Shape;275;p33"/>
          <p:cNvSpPr>
            <a:spLocks noGrp="1"/>
          </p:cNvSpPr>
          <p:nvPr>
            <p:ph type="pic" idx="2"/>
          </p:nvPr>
        </p:nvSpPr>
        <p:spPr>
          <a:xfrm>
            <a:off x="542925" y="549275"/>
            <a:ext cx="11098213" cy="5770563"/>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olo e contenuto" type="obj">
  <p:cSld name="OBJECT">
    <p:bg>
      <p:bgPr>
        <a:solidFill>
          <a:srgbClr val="003A70"/>
        </a:solidFill>
        <a:effectLst/>
      </p:bgPr>
    </p:bg>
    <p:spTree>
      <p:nvGrpSpPr>
        <p:cNvPr id="1" name="Shape 45"/>
        <p:cNvGrpSpPr/>
        <p:nvPr/>
      </p:nvGrpSpPr>
      <p:grpSpPr>
        <a:xfrm>
          <a:off x="0" y="0"/>
          <a:ext cx="0" cy="0"/>
          <a:chOff x="0" y="0"/>
          <a:chExt cx="0" cy="0"/>
        </a:xfrm>
      </p:grpSpPr>
      <p:sp>
        <p:nvSpPr>
          <p:cNvPr id="46" name="Google Shape;46;p23"/>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2600"/>
              <a:buFont typeface="Arial"/>
              <a:buNone/>
              <a:defRPr sz="2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3"/>
          <p:cNvSpPr txBox="1">
            <a:spLocks noGrp="1"/>
          </p:cNvSpPr>
          <p:nvPr>
            <p:ph type="body" idx="1"/>
          </p:nvPr>
        </p:nvSpPr>
        <p:spPr>
          <a:xfrm>
            <a:off x="419100" y="1536971"/>
            <a:ext cx="11222038" cy="4214874"/>
          </a:xfrm>
          <a:prstGeom prst="rect">
            <a:avLst/>
          </a:prstGeom>
          <a:noFill/>
          <a:ln>
            <a:noFill/>
          </a:ln>
        </p:spPr>
        <p:txBody>
          <a:bodyPr spcFirstLastPara="1" wrap="square" lIns="91425" tIns="45700" rIns="91425" bIns="45700" anchor="ctr" anchorCtr="0">
            <a:normAutofit/>
          </a:bodyPr>
          <a:lstStyle>
            <a:lvl1pPr marL="457200" lvl="0" indent="-431800" algn="l">
              <a:lnSpc>
                <a:spcPct val="100000"/>
              </a:lnSpc>
              <a:spcBef>
                <a:spcPts val="1800"/>
              </a:spcBef>
              <a:spcAft>
                <a:spcPts val="0"/>
              </a:spcAft>
              <a:buClr>
                <a:schemeClr val="lt1"/>
              </a:buClr>
              <a:buSzPts val="3200"/>
              <a:buChar char="•"/>
              <a:defRPr sz="3200">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3"/>
          <p:cNvSpPr txBox="1">
            <a:spLocks noGrp="1"/>
          </p:cNvSpPr>
          <p:nvPr>
            <p:ph type="dt" idx="10"/>
          </p:nvPr>
        </p:nvSpPr>
        <p:spPr>
          <a:xfrm>
            <a:off x="8445500" y="6224587"/>
            <a:ext cx="2286000" cy="365125"/>
          </a:xfrm>
          <a:prstGeom prst="rect">
            <a:avLst/>
          </a:prstGeom>
          <a:noFill/>
          <a:ln>
            <a:noFill/>
          </a:ln>
        </p:spPr>
        <p:txBody>
          <a:bodyPr spcFirstLastPara="1" wrap="square" lIns="72000" tIns="0" rIns="72000" bIns="0" anchor="b" anchorCtr="0">
            <a:noAutofit/>
          </a:bodyPr>
          <a:lstStyle>
            <a:lvl1pPr lvl="0" algn="r">
              <a:spcBef>
                <a:spcPts val="0"/>
              </a:spcBef>
              <a:spcAft>
                <a:spcPts val="0"/>
              </a:spcAft>
              <a:buSzPts val="1400"/>
              <a:buNone/>
              <a:defRPr>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3"/>
          <p:cNvSpPr txBox="1">
            <a:spLocks noGrp="1"/>
          </p:cNvSpPr>
          <p:nvPr>
            <p:ph type="ftr" idx="11"/>
          </p:nvPr>
        </p:nvSpPr>
        <p:spPr>
          <a:xfrm>
            <a:off x="2572692" y="6224587"/>
            <a:ext cx="5707708" cy="365125"/>
          </a:xfrm>
          <a:prstGeom prst="rect">
            <a:avLst/>
          </a:prstGeom>
          <a:noFill/>
          <a:ln>
            <a:noFill/>
          </a:ln>
        </p:spPr>
        <p:txBody>
          <a:bodyPr spcFirstLastPara="1" wrap="square" lIns="72000" tIns="0" rIns="72000" bIns="0" anchor="b" anchorCtr="0">
            <a:noAutofit/>
          </a:bodyPr>
          <a:lstStyle>
            <a:lvl1pPr lvl="0" algn="l">
              <a:spcBef>
                <a:spcPts val="0"/>
              </a:spcBef>
              <a:spcAft>
                <a:spcPts val="0"/>
              </a:spcAft>
              <a:buSzPts val="1400"/>
              <a:buNone/>
              <a:defRPr>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23"/>
          <p:cNvSpPr txBox="1">
            <a:spLocks noGrp="1"/>
          </p:cNvSpPr>
          <p:nvPr>
            <p:ph type="sldNum" idx="12"/>
          </p:nvPr>
        </p:nvSpPr>
        <p:spPr>
          <a:xfrm>
            <a:off x="10896600" y="6224587"/>
            <a:ext cx="858838" cy="365125"/>
          </a:xfrm>
          <a:prstGeom prst="rect">
            <a:avLst/>
          </a:prstGeom>
          <a:noFill/>
          <a:ln>
            <a:noFill/>
          </a:ln>
        </p:spPr>
        <p:txBody>
          <a:bodyPr spcFirstLastPara="1" wrap="square" lIns="72000" tIns="0" rIns="72000" bIns="0" anchor="b" anchorCtr="0">
            <a:noAutofit/>
          </a:bodyPr>
          <a:lstStyle>
            <a:lvl1pPr marL="0" lvl="0" indent="0" algn="r">
              <a:spcBef>
                <a:spcPts val="0"/>
              </a:spcBef>
              <a:buNone/>
              <a:defRPr sz="1400" b="0" i="0" u="none" strike="noStrike" cap="none">
                <a:solidFill>
                  <a:schemeClr val="lt1"/>
                </a:solidFill>
                <a:latin typeface="Arial"/>
                <a:ea typeface="Arial"/>
                <a:cs typeface="Arial"/>
                <a:sym typeface="Arial"/>
              </a:defRPr>
            </a:lvl1pPr>
            <a:lvl2pPr marL="0" lvl="1" indent="0" algn="r">
              <a:spcBef>
                <a:spcPts val="0"/>
              </a:spcBef>
              <a:buNone/>
              <a:defRPr sz="1400" b="0" i="0" u="none" strike="noStrike" cap="none">
                <a:solidFill>
                  <a:schemeClr val="lt1"/>
                </a:solidFill>
                <a:latin typeface="Arial"/>
                <a:ea typeface="Arial"/>
                <a:cs typeface="Arial"/>
                <a:sym typeface="Arial"/>
              </a:defRPr>
            </a:lvl2pPr>
            <a:lvl3pPr marL="0" lvl="2" indent="0" algn="r">
              <a:spcBef>
                <a:spcPts val="0"/>
              </a:spcBef>
              <a:buNone/>
              <a:defRPr sz="1400" b="0" i="0" u="none" strike="noStrike" cap="none">
                <a:solidFill>
                  <a:schemeClr val="lt1"/>
                </a:solidFill>
                <a:latin typeface="Arial"/>
                <a:ea typeface="Arial"/>
                <a:cs typeface="Arial"/>
                <a:sym typeface="Arial"/>
              </a:defRPr>
            </a:lvl3pPr>
            <a:lvl4pPr marL="0" lvl="3" indent="0" algn="r">
              <a:spcBef>
                <a:spcPts val="0"/>
              </a:spcBef>
              <a:buNone/>
              <a:defRPr sz="1400" b="0" i="0" u="none" strike="noStrike" cap="none">
                <a:solidFill>
                  <a:schemeClr val="lt1"/>
                </a:solidFill>
                <a:latin typeface="Arial"/>
                <a:ea typeface="Arial"/>
                <a:cs typeface="Arial"/>
                <a:sym typeface="Arial"/>
              </a:defRPr>
            </a:lvl4pPr>
            <a:lvl5pPr marL="0" lvl="4" indent="0" algn="r">
              <a:spcBef>
                <a:spcPts val="0"/>
              </a:spcBef>
              <a:buNone/>
              <a:defRPr sz="1400" b="0" i="0" u="none" strike="noStrike" cap="none">
                <a:solidFill>
                  <a:schemeClr val="lt1"/>
                </a:solidFill>
                <a:latin typeface="Arial"/>
                <a:ea typeface="Arial"/>
                <a:cs typeface="Arial"/>
                <a:sym typeface="Arial"/>
              </a:defRPr>
            </a:lvl5pPr>
            <a:lvl6pPr marL="0" lvl="5" indent="0" algn="r">
              <a:spcBef>
                <a:spcPts val="0"/>
              </a:spcBef>
              <a:buNone/>
              <a:defRPr sz="1400" b="0" i="0" u="none" strike="noStrike" cap="none">
                <a:solidFill>
                  <a:schemeClr val="lt1"/>
                </a:solidFill>
                <a:latin typeface="Arial"/>
                <a:ea typeface="Arial"/>
                <a:cs typeface="Arial"/>
                <a:sym typeface="Arial"/>
              </a:defRPr>
            </a:lvl6pPr>
            <a:lvl7pPr marL="0" lvl="6" indent="0" algn="r">
              <a:spcBef>
                <a:spcPts val="0"/>
              </a:spcBef>
              <a:buNone/>
              <a:defRPr sz="1400" b="0" i="0" u="none" strike="noStrike" cap="none">
                <a:solidFill>
                  <a:schemeClr val="lt1"/>
                </a:solidFill>
                <a:latin typeface="Arial"/>
                <a:ea typeface="Arial"/>
                <a:cs typeface="Arial"/>
                <a:sym typeface="Arial"/>
              </a:defRPr>
            </a:lvl7pPr>
            <a:lvl8pPr marL="0" lvl="7" indent="0" algn="r">
              <a:spcBef>
                <a:spcPts val="0"/>
              </a:spcBef>
              <a:buNone/>
              <a:defRPr sz="1400" b="0" i="0" u="none" strike="noStrike" cap="none">
                <a:solidFill>
                  <a:schemeClr val="lt1"/>
                </a:solidFill>
                <a:latin typeface="Arial"/>
                <a:ea typeface="Arial"/>
                <a:cs typeface="Arial"/>
                <a:sym typeface="Arial"/>
              </a:defRPr>
            </a:lvl8pPr>
            <a:lvl9pPr marL="0" lvl="8" indent="0" algn="r">
              <a:spcBef>
                <a:spcPts val="0"/>
              </a:spcBef>
              <a:buNone/>
              <a:defRPr sz="14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pic>
        <p:nvPicPr>
          <p:cNvPr id="51" name="Google Shape;51;p23"/>
          <p:cNvPicPr preferRelativeResize="0"/>
          <p:nvPr/>
        </p:nvPicPr>
        <p:blipFill rotWithShape="1">
          <a:blip r:embed="rId2">
            <a:alphaModFix/>
          </a:blip>
          <a:srcRect/>
          <a:stretch/>
        </p:blipFill>
        <p:spPr>
          <a:xfrm>
            <a:off x="515508" y="6250912"/>
            <a:ext cx="1714284" cy="28799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Intestazione sezione">
  <p:cSld name="3_Intestazione sezione">
    <p:bg>
      <p:bgPr>
        <a:solidFill>
          <a:srgbClr val="00B2A9"/>
        </a:solidFill>
        <a:effectLst/>
      </p:bgPr>
    </p:bg>
    <p:spTree>
      <p:nvGrpSpPr>
        <p:cNvPr id="1" name="Shape 52"/>
        <p:cNvGrpSpPr/>
        <p:nvPr/>
      </p:nvGrpSpPr>
      <p:grpSpPr>
        <a:xfrm>
          <a:off x="0" y="0"/>
          <a:ext cx="0" cy="0"/>
          <a:chOff x="0" y="0"/>
          <a:chExt cx="0" cy="0"/>
        </a:xfrm>
      </p:grpSpPr>
      <p:grpSp>
        <p:nvGrpSpPr>
          <p:cNvPr id="53" name="Google Shape;53;p24"/>
          <p:cNvGrpSpPr/>
          <p:nvPr/>
        </p:nvGrpSpPr>
        <p:grpSpPr>
          <a:xfrm>
            <a:off x="530087" y="6138000"/>
            <a:ext cx="11131826" cy="720000"/>
            <a:chOff x="530087" y="6138000"/>
            <a:chExt cx="11131826" cy="720000"/>
          </a:xfrm>
        </p:grpSpPr>
        <p:sp>
          <p:nvSpPr>
            <p:cNvPr id="54" name="Google Shape;54;p24"/>
            <p:cNvSpPr/>
            <p:nvPr/>
          </p:nvSpPr>
          <p:spPr>
            <a:xfrm>
              <a:off x="530087"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5" name="Google Shape;55;p24"/>
            <p:cNvSpPr/>
            <p:nvPr/>
          </p:nvSpPr>
          <p:spPr>
            <a:xfrm>
              <a:off x="1590261"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 name="Google Shape;56;p24"/>
            <p:cNvSpPr/>
            <p:nvPr/>
          </p:nvSpPr>
          <p:spPr>
            <a:xfrm>
              <a:off x="2650435"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7" name="Google Shape;57;p24"/>
            <p:cNvSpPr/>
            <p:nvPr/>
          </p:nvSpPr>
          <p:spPr>
            <a:xfrm>
              <a:off x="3710609"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8" name="Google Shape;58;p24"/>
            <p:cNvSpPr/>
            <p:nvPr/>
          </p:nvSpPr>
          <p:spPr>
            <a:xfrm>
              <a:off x="4770783"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 name="Google Shape;59;p24"/>
            <p:cNvSpPr/>
            <p:nvPr/>
          </p:nvSpPr>
          <p:spPr>
            <a:xfrm>
              <a:off x="5830957"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0" name="Google Shape;60;p24"/>
            <p:cNvSpPr/>
            <p:nvPr/>
          </p:nvSpPr>
          <p:spPr>
            <a:xfrm>
              <a:off x="6891130"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1" name="Google Shape;61;p24"/>
            <p:cNvSpPr/>
            <p:nvPr/>
          </p:nvSpPr>
          <p:spPr>
            <a:xfrm>
              <a:off x="7951304"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2" name="Google Shape;62;p24"/>
            <p:cNvSpPr/>
            <p:nvPr/>
          </p:nvSpPr>
          <p:spPr>
            <a:xfrm>
              <a:off x="9011478"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24"/>
            <p:cNvSpPr/>
            <p:nvPr/>
          </p:nvSpPr>
          <p:spPr>
            <a:xfrm>
              <a:off x="10071652"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4" name="Google Shape;64;p24"/>
            <p:cNvSpPr/>
            <p:nvPr/>
          </p:nvSpPr>
          <p:spPr>
            <a:xfrm>
              <a:off x="11131826" y="6138000"/>
              <a:ext cx="530087" cy="720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65" name="Google Shape;65;p24"/>
          <p:cNvGrpSpPr/>
          <p:nvPr/>
        </p:nvGrpSpPr>
        <p:grpSpPr>
          <a:xfrm>
            <a:off x="0" y="6138000"/>
            <a:ext cx="12192000" cy="720000"/>
            <a:chOff x="0" y="6138000"/>
            <a:chExt cx="12192000" cy="720000"/>
          </a:xfrm>
        </p:grpSpPr>
        <p:sp>
          <p:nvSpPr>
            <p:cNvPr id="66" name="Google Shape;66;p24"/>
            <p:cNvSpPr/>
            <p:nvPr/>
          </p:nvSpPr>
          <p:spPr>
            <a:xfrm>
              <a:off x="1060174"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7" name="Google Shape;67;p24"/>
            <p:cNvSpPr/>
            <p:nvPr/>
          </p:nvSpPr>
          <p:spPr>
            <a:xfrm>
              <a:off x="2120348"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8" name="Google Shape;68;p24"/>
            <p:cNvSpPr/>
            <p:nvPr/>
          </p:nvSpPr>
          <p:spPr>
            <a:xfrm>
              <a:off x="3180522"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9" name="Google Shape;69;p24"/>
            <p:cNvSpPr/>
            <p:nvPr/>
          </p:nvSpPr>
          <p:spPr>
            <a:xfrm>
              <a:off x="4240696"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0" name="Google Shape;70;p24"/>
            <p:cNvSpPr/>
            <p:nvPr/>
          </p:nvSpPr>
          <p:spPr>
            <a:xfrm>
              <a:off x="5300870"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1" name="Google Shape;71;p24"/>
            <p:cNvSpPr/>
            <p:nvPr/>
          </p:nvSpPr>
          <p:spPr>
            <a:xfrm>
              <a:off x="6361043"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2" name="Google Shape;72;p24"/>
            <p:cNvSpPr/>
            <p:nvPr/>
          </p:nvSpPr>
          <p:spPr>
            <a:xfrm>
              <a:off x="7421217"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3" name="Google Shape;73;p24"/>
            <p:cNvSpPr/>
            <p:nvPr/>
          </p:nvSpPr>
          <p:spPr>
            <a:xfrm>
              <a:off x="8481391"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4" name="Google Shape;74;p24"/>
            <p:cNvSpPr/>
            <p:nvPr/>
          </p:nvSpPr>
          <p:spPr>
            <a:xfrm>
              <a:off x="9541565"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5" name="Google Shape;75;p24"/>
            <p:cNvSpPr/>
            <p:nvPr/>
          </p:nvSpPr>
          <p:spPr>
            <a:xfrm>
              <a:off x="10601739"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6" name="Google Shape;76;p24"/>
            <p:cNvSpPr/>
            <p:nvPr/>
          </p:nvSpPr>
          <p:spPr>
            <a:xfrm>
              <a:off x="11661913"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7" name="Google Shape;77;p24"/>
            <p:cNvSpPr/>
            <p:nvPr/>
          </p:nvSpPr>
          <p:spPr>
            <a:xfrm>
              <a:off x="0" y="6138000"/>
              <a:ext cx="530087" cy="720000"/>
            </a:xfrm>
            <a:prstGeom prst="rect">
              <a:avLst/>
            </a:prstGeom>
            <a:solidFill>
              <a:srgbClr val="00B2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78" name="Google Shape;78;p24"/>
          <p:cNvSpPr txBox="1">
            <a:spLocks noGrp="1"/>
          </p:cNvSpPr>
          <p:nvPr>
            <p:ph type="title"/>
          </p:nvPr>
        </p:nvSpPr>
        <p:spPr>
          <a:xfrm>
            <a:off x="419101" y="1672315"/>
            <a:ext cx="11242812" cy="1084810"/>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3800"/>
              <a:buFont typeface="Arial"/>
              <a:buNone/>
              <a:defRPr sz="3800" b="1" i="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24"/>
          <p:cNvSpPr txBox="1">
            <a:spLocks noGrp="1"/>
          </p:cNvSpPr>
          <p:nvPr>
            <p:ph type="body" idx="1"/>
          </p:nvPr>
        </p:nvSpPr>
        <p:spPr>
          <a:xfrm>
            <a:off x="419101" y="2757124"/>
            <a:ext cx="11242812" cy="1443521"/>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800"/>
              </a:spcBef>
              <a:spcAft>
                <a:spcPts val="0"/>
              </a:spcAft>
              <a:buClr>
                <a:schemeClr val="lt1"/>
              </a:buClr>
              <a:buSzPts val="3800"/>
              <a:buNone/>
              <a:defRPr sz="3800" b="0" i="0">
                <a:solidFill>
                  <a:schemeClr val="lt1"/>
                </a:solidFill>
                <a:latin typeface="Arial"/>
                <a:ea typeface="Arial"/>
                <a:cs typeface="Arial"/>
                <a:sym typeface="Aria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olo e contenuto">
  <p:cSld name="Titolo e contenuto">
    <p:spTree>
      <p:nvGrpSpPr>
        <p:cNvPr id="1" name="Shape 80"/>
        <p:cNvGrpSpPr/>
        <p:nvPr/>
      </p:nvGrpSpPr>
      <p:grpSpPr>
        <a:xfrm>
          <a:off x="0" y="0"/>
          <a:ext cx="0" cy="0"/>
          <a:chOff x="0" y="0"/>
          <a:chExt cx="0" cy="0"/>
        </a:xfrm>
      </p:grpSpPr>
      <p:sp>
        <p:nvSpPr>
          <p:cNvPr id="81" name="Google Shape;81;p25"/>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003A70"/>
              </a:buClr>
              <a:buSzPts val="26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5"/>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a:bodyPr>
          <a:lstStyle>
            <a:lvl1pPr marL="457200" lvl="0" indent="-431800" algn="l">
              <a:lnSpc>
                <a:spcPct val="110000"/>
              </a:lnSpc>
              <a:spcBef>
                <a:spcPts val="1800"/>
              </a:spcBef>
              <a:spcAft>
                <a:spcPts val="0"/>
              </a:spcAft>
              <a:buClr>
                <a:srgbClr val="595959"/>
              </a:buClr>
              <a:buSzPts val="3200"/>
              <a:buChar char="•"/>
              <a:defRPr sz="3200">
                <a:solidFill>
                  <a:srgbClr val="595959"/>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25"/>
          <p:cNvSpPr txBox="1">
            <a:spLocks noGrp="1"/>
          </p:cNvSpPr>
          <p:nvPr>
            <p:ph type="dt" idx="10"/>
          </p:nvPr>
        </p:nvSpPr>
        <p:spPr>
          <a:xfrm>
            <a:off x="8445500" y="6224587"/>
            <a:ext cx="2286000" cy="365125"/>
          </a:xfrm>
          <a:prstGeom prst="rect">
            <a:avLst/>
          </a:prstGeom>
          <a:noFill/>
          <a:ln>
            <a:noFill/>
          </a:ln>
        </p:spPr>
        <p:txBody>
          <a:bodyPr spcFirstLastPara="1" wrap="square" lIns="72000" tIns="0" rIns="7200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5"/>
          <p:cNvSpPr txBox="1">
            <a:spLocks noGrp="1"/>
          </p:cNvSpPr>
          <p:nvPr>
            <p:ph type="ftr" idx="11"/>
          </p:nvPr>
        </p:nvSpPr>
        <p:spPr>
          <a:xfrm>
            <a:off x="2572692" y="6224587"/>
            <a:ext cx="5707708" cy="365125"/>
          </a:xfrm>
          <a:prstGeom prst="rect">
            <a:avLst/>
          </a:prstGeom>
          <a:noFill/>
          <a:ln>
            <a:noFill/>
          </a:ln>
        </p:spPr>
        <p:txBody>
          <a:bodyPr spcFirstLastPara="1" wrap="square" lIns="72000" tIns="0" rIns="7200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5"/>
          <p:cNvSpPr txBox="1">
            <a:spLocks noGrp="1"/>
          </p:cNvSpPr>
          <p:nvPr>
            <p:ph type="sldNum" idx="12"/>
          </p:nvPr>
        </p:nvSpPr>
        <p:spPr>
          <a:xfrm>
            <a:off x="10896600" y="6224587"/>
            <a:ext cx="858838" cy="365125"/>
          </a:xfrm>
          <a:prstGeom prst="rect">
            <a:avLst/>
          </a:prstGeom>
          <a:noFill/>
          <a:ln>
            <a:noFill/>
          </a:ln>
        </p:spPr>
        <p:txBody>
          <a:bodyPr spcFirstLastPara="1" wrap="square" lIns="72000" tIns="0" rIns="7200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pic>
        <p:nvPicPr>
          <p:cNvPr id="86" name="Google Shape;86;p25"/>
          <p:cNvPicPr preferRelativeResize="0"/>
          <p:nvPr/>
        </p:nvPicPr>
        <p:blipFill rotWithShape="1">
          <a:blip r:embed="rId2">
            <a:alphaModFix/>
          </a:blip>
          <a:srcRect/>
          <a:stretch/>
        </p:blipFill>
        <p:spPr>
          <a:xfrm>
            <a:off x="515508" y="6250912"/>
            <a:ext cx="1714284" cy="2880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Diapositiva titolo">
  <p:cSld name="1_Diapositiva titolo">
    <p:spTree>
      <p:nvGrpSpPr>
        <p:cNvPr id="1" name="Shape 87"/>
        <p:cNvGrpSpPr/>
        <p:nvPr/>
      </p:nvGrpSpPr>
      <p:grpSpPr>
        <a:xfrm>
          <a:off x="0" y="0"/>
          <a:ext cx="0" cy="0"/>
          <a:chOff x="0" y="0"/>
          <a:chExt cx="0" cy="0"/>
        </a:xfrm>
      </p:grpSpPr>
      <p:sp>
        <p:nvSpPr>
          <p:cNvPr id="88" name="Google Shape;88;p26"/>
          <p:cNvSpPr txBox="1">
            <a:spLocks noGrp="1"/>
          </p:cNvSpPr>
          <p:nvPr>
            <p:ph type="ctrTitle"/>
          </p:nvPr>
        </p:nvSpPr>
        <p:spPr>
          <a:xfrm>
            <a:off x="506354" y="1672314"/>
            <a:ext cx="6923782" cy="964424"/>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rgbClr val="003A70"/>
              </a:buClr>
              <a:buSzPts val="3800"/>
              <a:buFont typeface="Arial"/>
              <a:buNone/>
              <a:defRPr sz="3800" b="1" i="0">
                <a:solidFill>
                  <a:srgbClr val="003A7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6"/>
          <p:cNvSpPr txBox="1">
            <a:spLocks noGrp="1"/>
          </p:cNvSpPr>
          <p:nvPr>
            <p:ph type="subTitle" idx="1"/>
          </p:nvPr>
        </p:nvSpPr>
        <p:spPr>
          <a:xfrm>
            <a:off x="498261" y="2798576"/>
            <a:ext cx="6933116" cy="1090980"/>
          </a:xfrm>
          <a:prstGeom prst="rect">
            <a:avLst/>
          </a:prstGeom>
          <a:noFill/>
          <a:ln>
            <a:noFill/>
          </a:ln>
        </p:spPr>
        <p:txBody>
          <a:bodyPr spcFirstLastPara="1" wrap="square" lIns="0" tIns="0" rIns="0" bIns="0" anchor="t" anchorCtr="0">
            <a:noAutofit/>
          </a:bodyPr>
          <a:lstStyle>
            <a:lvl1pPr lvl="0" algn="l">
              <a:lnSpc>
                <a:spcPct val="90000"/>
              </a:lnSpc>
              <a:spcBef>
                <a:spcPts val="1800"/>
              </a:spcBef>
              <a:spcAft>
                <a:spcPts val="0"/>
              </a:spcAft>
              <a:buClr>
                <a:srgbClr val="003A70"/>
              </a:buClr>
              <a:buSzPts val="3800"/>
              <a:buNone/>
              <a:defRPr sz="3800">
                <a:solidFill>
                  <a:srgbClr val="003A70"/>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0" name="Google Shape;90;p26"/>
          <p:cNvSpPr txBox="1">
            <a:spLocks noGrp="1"/>
          </p:cNvSpPr>
          <p:nvPr>
            <p:ph type="dt" idx="10"/>
          </p:nvPr>
        </p:nvSpPr>
        <p:spPr>
          <a:xfrm>
            <a:off x="522271" y="3891534"/>
            <a:ext cx="5565913" cy="547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2200" b="1" i="0">
                <a:solidFill>
                  <a:srgbClr val="003A70"/>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91" name="Google Shape;91;p26"/>
          <p:cNvGrpSpPr/>
          <p:nvPr/>
        </p:nvGrpSpPr>
        <p:grpSpPr>
          <a:xfrm>
            <a:off x="530087" y="6138000"/>
            <a:ext cx="11131826" cy="720000"/>
            <a:chOff x="530087" y="6138000"/>
            <a:chExt cx="11131826" cy="720000"/>
          </a:xfrm>
        </p:grpSpPr>
        <p:sp>
          <p:nvSpPr>
            <p:cNvPr id="92" name="Google Shape;92;p26"/>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3" name="Google Shape;93;p26"/>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4" name="Google Shape;94;p26"/>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 name="Google Shape;95;p26"/>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26"/>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26"/>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26"/>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26"/>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 name="Google Shape;100;p26"/>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26"/>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 name="Google Shape;102;p26"/>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03" name="Google Shape;103;p26"/>
          <p:cNvGrpSpPr/>
          <p:nvPr/>
        </p:nvGrpSpPr>
        <p:grpSpPr>
          <a:xfrm>
            <a:off x="1060174" y="6138000"/>
            <a:ext cx="10071652" cy="720000"/>
            <a:chOff x="1060174" y="6138000"/>
            <a:chExt cx="10071652" cy="720000"/>
          </a:xfrm>
        </p:grpSpPr>
        <p:sp>
          <p:nvSpPr>
            <p:cNvPr id="104" name="Google Shape;104;p26"/>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26"/>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26"/>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7" name="Google Shape;107;p26"/>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8" name="Google Shape;108;p26"/>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9" name="Google Shape;109;p26"/>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0" name="Google Shape;110;p26"/>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1" name="Google Shape;111;p26"/>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26"/>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3" name="Google Shape;113;p26"/>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pic>
        <p:nvPicPr>
          <p:cNvPr id="114" name="Google Shape;114;p26"/>
          <p:cNvPicPr preferRelativeResize="0"/>
          <p:nvPr/>
        </p:nvPicPr>
        <p:blipFill rotWithShape="1">
          <a:blip r:embed="rId2">
            <a:alphaModFix/>
          </a:blip>
          <a:srcRect/>
          <a:stretch/>
        </p:blipFill>
        <p:spPr>
          <a:xfrm>
            <a:off x="515508" y="5066132"/>
            <a:ext cx="3257143" cy="547200"/>
          </a:xfrm>
          <a:prstGeom prst="rect">
            <a:avLst/>
          </a:prstGeom>
          <a:noFill/>
          <a:ln>
            <a:noFill/>
          </a:ln>
        </p:spPr>
      </p:pic>
      <p:sp>
        <p:nvSpPr>
          <p:cNvPr id="115" name="Google Shape;115;p26"/>
          <p:cNvSpPr>
            <a:spLocks noGrp="1"/>
          </p:cNvSpPr>
          <p:nvPr>
            <p:ph type="pic" idx="2"/>
          </p:nvPr>
        </p:nvSpPr>
        <p:spPr>
          <a:xfrm>
            <a:off x="7954963" y="542925"/>
            <a:ext cx="3706812" cy="5040313"/>
          </a:xfrm>
          <a:prstGeom prst="rect">
            <a:avLst/>
          </a:prstGeom>
          <a:noFill/>
          <a:ln>
            <a:noFill/>
          </a:ln>
        </p:spPr>
      </p:sp>
      <p:sp>
        <p:nvSpPr>
          <p:cNvPr id="116" name="Google Shape;116;p26"/>
          <p:cNvSpPr txBox="1">
            <a:spLocks noGrp="1"/>
          </p:cNvSpPr>
          <p:nvPr>
            <p:ph type="body" idx="3"/>
          </p:nvPr>
        </p:nvSpPr>
        <p:spPr>
          <a:xfrm>
            <a:off x="530225" y="795857"/>
            <a:ext cx="6889750" cy="724967"/>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rgbClr val="003A70"/>
              </a:buClr>
              <a:buSzPts val="2000"/>
              <a:buNone/>
              <a:defRPr sz="2000" b="0" i="0">
                <a:solidFill>
                  <a:srgbClr val="003A70"/>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26"/>
          <p:cNvSpPr txBox="1"/>
          <p:nvPr/>
        </p:nvSpPr>
        <p:spPr>
          <a:xfrm>
            <a:off x="527023" y="500698"/>
            <a:ext cx="5553075" cy="26467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it-IT" sz="2000" b="1" i="0">
                <a:solidFill>
                  <a:srgbClr val="003A70"/>
                </a:solidFill>
                <a:latin typeface="Arial"/>
                <a:ea typeface="Arial"/>
                <a:cs typeface="Arial"/>
                <a:sym typeface="Arial"/>
              </a:rPr>
              <a:t>Luiss</a:t>
            </a:r>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4" orient="horz" pos="3517">
          <p15:clr>
            <a:srgbClr val="FBAE40"/>
          </p15:clr>
        </p15:guide>
        <p15:guide id="5" orient="horz" pos="2742">
          <p15:clr>
            <a:srgbClr val="FBAE40"/>
          </p15:clr>
        </p15:guide>
        <p15:guide id="6" orient="horz" pos="1091">
          <p15:clr>
            <a:srgbClr val="FBAE40"/>
          </p15:clr>
        </p15:guide>
        <p15:guide id="7" pos="7680">
          <p15:clr>
            <a:srgbClr val="FBAE40"/>
          </p15:clr>
        </p15:guide>
        <p15:guide id="8" pos="5011">
          <p15:clr>
            <a:srgbClr val="FBAE40"/>
          </p15:clr>
        </p15:guide>
        <p15:guide id="9" pos="467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Diapositiva titolo">
  <p:cSld name="2_Diapositiva titolo">
    <p:spTree>
      <p:nvGrpSpPr>
        <p:cNvPr id="1" name="Shape 118"/>
        <p:cNvGrpSpPr/>
        <p:nvPr/>
      </p:nvGrpSpPr>
      <p:grpSpPr>
        <a:xfrm>
          <a:off x="0" y="0"/>
          <a:ext cx="0" cy="0"/>
          <a:chOff x="0" y="0"/>
          <a:chExt cx="0" cy="0"/>
        </a:xfrm>
      </p:grpSpPr>
      <p:sp>
        <p:nvSpPr>
          <p:cNvPr id="119" name="Google Shape;119;p27"/>
          <p:cNvSpPr txBox="1">
            <a:spLocks noGrp="1"/>
          </p:cNvSpPr>
          <p:nvPr>
            <p:ph type="dt" idx="10"/>
          </p:nvPr>
        </p:nvSpPr>
        <p:spPr>
          <a:xfrm>
            <a:off x="522271" y="3891534"/>
            <a:ext cx="5565913" cy="547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2200" b="1" i="0">
                <a:solidFill>
                  <a:srgbClr val="003A70"/>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120" name="Google Shape;120;p27"/>
          <p:cNvGrpSpPr/>
          <p:nvPr/>
        </p:nvGrpSpPr>
        <p:grpSpPr>
          <a:xfrm>
            <a:off x="530087" y="6138000"/>
            <a:ext cx="11131826" cy="720000"/>
            <a:chOff x="530087" y="6138000"/>
            <a:chExt cx="11131826" cy="720000"/>
          </a:xfrm>
        </p:grpSpPr>
        <p:sp>
          <p:nvSpPr>
            <p:cNvPr id="121" name="Google Shape;121;p27"/>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2" name="Google Shape;122;p27"/>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3" name="Google Shape;123;p27"/>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27"/>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5" name="Google Shape;125;p27"/>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6" name="Google Shape;126;p27"/>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7" name="Google Shape;127;p27"/>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8" name="Google Shape;128;p27"/>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9" name="Google Shape;129;p27"/>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0" name="Google Shape;130;p27"/>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1" name="Google Shape;131;p27"/>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32" name="Google Shape;132;p27"/>
          <p:cNvGrpSpPr/>
          <p:nvPr/>
        </p:nvGrpSpPr>
        <p:grpSpPr>
          <a:xfrm>
            <a:off x="1060174" y="6138000"/>
            <a:ext cx="10071652" cy="720000"/>
            <a:chOff x="1060174" y="6138000"/>
            <a:chExt cx="10071652" cy="720000"/>
          </a:xfrm>
        </p:grpSpPr>
        <p:sp>
          <p:nvSpPr>
            <p:cNvPr id="133" name="Google Shape;133;p27"/>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4" name="Google Shape;134;p27"/>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5" name="Google Shape;135;p27"/>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6" name="Google Shape;136;p27"/>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27"/>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8" name="Google Shape;138;p27"/>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9" name="Google Shape;139;p27"/>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0" name="Google Shape;140;p27"/>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7"/>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2" name="Google Shape;142;p27"/>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pic>
        <p:nvPicPr>
          <p:cNvPr id="143" name="Google Shape;143;p27"/>
          <p:cNvPicPr preferRelativeResize="0"/>
          <p:nvPr/>
        </p:nvPicPr>
        <p:blipFill rotWithShape="1">
          <a:blip r:embed="rId2">
            <a:alphaModFix/>
          </a:blip>
          <a:srcRect/>
          <a:stretch/>
        </p:blipFill>
        <p:spPr>
          <a:xfrm>
            <a:off x="515508" y="5066132"/>
            <a:ext cx="3257143" cy="547200"/>
          </a:xfrm>
          <a:prstGeom prst="rect">
            <a:avLst/>
          </a:prstGeom>
          <a:noFill/>
          <a:ln>
            <a:noFill/>
          </a:ln>
        </p:spPr>
      </p:pic>
      <p:sp>
        <p:nvSpPr>
          <p:cNvPr id="144" name="Google Shape;144;p27"/>
          <p:cNvSpPr>
            <a:spLocks noGrp="1"/>
          </p:cNvSpPr>
          <p:nvPr>
            <p:ph type="pic" idx="2"/>
          </p:nvPr>
        </p:nvSpPr>
        <p:spPr>
          <a:xfrm>
            <a:off x="7954963" y="1731963"/>
            <a:ext cx="3706812" cy="3851275"/>
          </a:xfrm>
          <a:prstGeom prst="rect">
            <a:avLst/>
          </a:prstGeom>
          <a:noFill/>
          <a:ln>
            <a:noFill/>
          </a:ln>
        </p:spPr>
      </p:sp>
      <p:sp>
        <p:nvSpPr>
          <p:cNvPr id="145" name="Google Shape;145;p27"/>
          <p:cNvSpPr>
            <a:spLocks noGrp="1"/>
          </p:cNvSpPr>
          <p:nvPr>
            <p:ph type="pic" idx="3"/>
          </p:nvPr>
        </p:nvSpPr>
        <p:spPr>
          <a:xfrm>
            <a:off x="10071651" y="548056"/>
            <a:ext cx="1590123" cy="433019"/>
          </a:xfrm>
          <a:prstGeom prst="rect">
            <a:avLst/>
          </a:prstGeom>
          <a:noFill/>
          <a:ln>
            <a:noFill/>
          </a:ln>
        </p:spPr>
      </p:sp>
      <p:sp>
        <p:nvSpPr>
          <p:cNvPr id="146" name="Google Shape;146;p27"/>
          <p:cNvSpPr>
            <a:spLocks noGrp="1"/>
          </p:cNvSpPr>
          <p:nvPr>
            <p:ph type="pic" idx="4"/>
          </p:nvPr>
        </p:nvSpPr>
        <p:spPr>
          <a:xfrm>
            <a:off x="7954093" y="548056"/>
            <a:ext cx="1590123" cy="433019"/>
          </a:xfrm>
          <a:prstGeom prst="rect">
            <a:avLst/>
          </a:prstGeom>
          <a:noFill/>
          <a:ln>
            <a:noFill/>
          </a:ln>
        </p:spPr>
      </p:sp>
      <p:sp>
        <p:nvSpPr>
          <p:cNvPr id="147" name="Google Shape;147;p27"/>
          <p:cNvSpPr txBox="1">
            <a:spLocks noGrp="1"/>
          </p:cNvSpPr>
          <p:nvPr>
            <p:ph type="ctrTitle"/>
          </p:nvPr>
        </p:nvSpPr>
        <p:spPr>
          <a:xfrm>
            <a:off x="506354" y="1672314"/>
            <a:ext cx="6923782" cy="964424"/>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rgbClr val="003A70"/>
              </a:buClr>
              <a:buSzPts val="3800"/>
              <a:buFont typeface="Arial"/>
              <a:buNone/>
              <a:defRPr sz="3800" b="1" i="0">
                <a:solidFill>
                  <a:srgbClr val="003A7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8" name="Google Shape;148;p27"/>
          <p:cNvSpPr txBox="1">
            <a:spLocks noGrp="1"/>
          </p:cNvSpPr>
          <p:nvPr>
            <p:ph type="subTitle" idx="1"/>
          </p:nvPr>
        </p:nvSpPr>
        <p:spPr>
          <a:xfrm>
            <a:off x="498261" y="2798576"/>
            <a:ext cx="6933116" cy="1090980"/>
          </a:xfrm>
          <a:prstGeom prst="rect">
            <a:avLst/>
          </a:prstGeom>
          <a:noFill/>
          <a:ln>
            <a:noFill/>
          </a:ln>
        </p:spPr>
        <p:txBody>
          <a:bodyPr spcFirstLastPara="1" wrap="square" lIns="0" tIns="0" rIns="0" bIns="0" anchor="t" anchorCtr="0">
            <a:noAutofit/>
          </a:bodyPr>
          <a:lstStyle>
            <a:lvl1pPr lvl="0" algn="l">
              <a:lnSpc>
                <a:spcPct val="90000"/>
              </a:lnSpc>
              <a:spcBef>
                <a:spcPts val="1800"/>
              </a:spcBef>
              <a:spcAft>
                <a:spcPts val="0"/>
              </a:spcAft>
              <a:buClr>
                <a:srgbClr val="003A70"/>
              </a:buClr>
              <a:buSzPts val="3800"/>
              <a:buNone/>
              <a:defRPr sz="3800">
                <a:solidFill>
                  <a:srgbClr val="003A70"/>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9" name="Google Shape;149;p27"/>
          <p:cNvSpPr txBox="1">
            <a:spLocks noGrp="1"/>
          </p:cNvSpPr>
          <p:nvPr>
            <p:ph type="body" idx="5"/>
          </p:nvPr>
        </p:nvSpPr>
        <p:spPr>
          <a:xfrm>
            <a:off x="530225" y="795857"/>
            <a:ext cx="6889750" cy="724967"/>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rgbClr val="003A70"/>
              </a:buClr>
              <a:buSzPts val="2000"/>
              <a:buNone/>
              <a:defRPr sz="2000" b="0" i="0">
                <a:solidFill>
                  <a:srgbClr val="003A70"/>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0" name="Google Shape;150;p27"/>
          <p:cNvSpPr txBox="1"/>
          <p:nvPr/>
        </p:nvSpPr>
        <p:spPr>
          <a:xfrm>
            <a:off x="527023" y="500698"/>
            <a:ext cx="5553075" cy="26467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it-IT" sz="2000" b="1" i="0">
                <a:solidFill>
                  <a:srgbClr val="003A70"/>
                </a:solidFill>
                <a:latin typeface="Arial"/>
                <a:ea typeface="Arial"/>
                <a:cs typeface="Arial"/>
                <a:sym typeface="Arial"/>
              </a:rPr>
              <a:t>Luiss</a:t>
            </a:r>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4" orient="horz" pos="3517">
          <p15:clr>
            <a:srgbClr val="FBAE40"/>
          </p15:clr>
        </p15:guide>
        <p15:guide id="5" orient="horz" pos="2742">
          <p15:clr>
            <a:srgbClr val="FBAE40"/>
          </p15:clr>
        </p15:guide>
        <p15:guide id="6" orient="horz" pos="1091">
          <p15:clr>
            <a:srgbClr val="FBAE40"/>
          </p15:clr>
        </p15:guide>
        <p15:guide id="7" pos="5011">
          <p15:clr>
            <a:srgbClr val="FBAE40"/>
          </p15:clr>
        </p15:guide>
        <p15:guide id="8" pos="4674">
          <p15:clr>
            <a:srgbClr val="FBAE40"/>
          </p15:clr>
        </p15:guide>
        <p15:guide id="9" orient="horz" pos="61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Diapositiva titolo">
  <p:cSld name="3_Diapositiva titolo">
    <p:spTree>
      <p:nvGrpSpPr>
        <p:cNvPr id="1" name="Shape 151"/>
        <p:cNvGrpSpPr/>
        <p:nvPr/>
      </p:nvGrpSpPr>
      <p:grpSpPr>
        <a:xfrm>
          <a:off x="0" y="0"/>
          <a:ext cx="0" cy="0"/>
          <a:chOff x="0" y="0"/>
          <a:chExt cx="0" cy="0"/>
        </a:xfrm>
      </p:grpSpPr>
      <p:sp>
        <p:nvSpPr>
          <p:cNvPr id="152" name="Google Shape;152;p28"/>
          <p:cNvSpPr txBox="1">
            <a:spLocks noGrp="1"/>
          </p:cNvSpPr>
          <p:nvPr>
            <p:ph type="dt" idx="10"/>
          </p:nvPr>
        </p:nvSpPr>
        <p:spPr>
          <a:xfrm>
            <a:off x="522271" y="3891534"/>
            <a:ext cx="5565913" cy="547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2200" b="1" i="0">
                <a:solidFill>
                  <a:srgbClr val="003A70"/>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153" name="Google Shape;153;p28"/>
          <p:cNvGrpSpPr/>
          <p:nvPr/>
        </p:nvGrpSpPr>
        <p:grpSpPr>
          <a:xfrm>
            <a:off x="530087" y="6138000"/>
            <a:ext cx="11131826" cy="720000"/>
            <a:chOff x="530087" y="6138000"/>
            <a:chExt cx="11131826" cy="720000"/>
          </a:xfrm>
        </p:grpSpPr>
        <p:sp>
          <p:nvSpPr>
            <p:cNvPr id="154" name="Google Shape;154;p28"/>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5" name="Google Shape;155;p28"/>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6" name="Google Shape;156;p28"/>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7" name="Google Shape;157;p28"/>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8" name="Google Shape;158;p28"/>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9" name="Google Shape;159;p28"/>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0" name="Google Shape;160;p28"/>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1" name="Google Shape;161;p28"/>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2" name="Google Shape;162;p28"/>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3" name="Google Shape;163;p28"/>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4" name="Google Shape;164;p28"/>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65" name="Google Shape;165;p28"/>
          <p:cNvGrpSpPr/>
          <p:nvPr/>
        </p:nvGrpSpPr>
        <p:grpSpPr>
          <a:xfrm>
            <a:off x="1060174" y="6138000"/>
            <a:ext cx="10071652" cy="720000"/>
            <a:chOff x="1060174" y="6138000"/>
            <a:chExt cx="10071652" cy="720000"/>
          </a:xfrm>
        </p:grpSpPr>
        <p:sp>
          <p:nvSpPr>
            <p:cNvPr id="166" name="Google Shape;166;p28"/>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7" name="Google Shape;167;p28"/>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8" name="Google Shape;168;p28"/>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9" name="Google Shape;169;p28"/>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0" name="Google Shape;170;p28"/>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1" name="Google Shape;171;p28"/>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2" name="Google Shape;172;p28"/>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3" name="Google Shape;173;p28"/>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4" name="Google Shape;174;p28"/>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5" name="Google Shape;175;p28"/>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pic>
        <p:nvPicPr>
          <p:cNvPr id="176" name="Google Shape;176;p28"/>
          <p:cNvPicPr preferRelativeResize="0"/>
          <p:nvPr/>
        </p:nvPicPr>
        <p:blipFill rotWithShape="1">
          <a:blip r:embed="rId2">
            <a:alphaModFix/>
          </a:blip>
          <a:srcRect/>
          <a:stretch/>
        </p:blipFill>
        <p:spPr>
          <a:xfrm>
            <a:off x="515508" y="5066132"/>
            <a:ext cx="3257143" cy="547200"/>
          </a:xfrm>
          <a:prstGeom prst="rect">
            <a:avLst/>
          </a:prstGeom>
          <a:noFill/>
          <a:ln>
            <a:noFill/>
          </a:ln>
        </p:spPr>
      </p:pic>
      <p:sp>
        <p:nvSpPr>
          <p:cNvPr id="177" name="Google Shape;177;p28"/>
          <p:cNvSpPr>
            <a:spLocks noGrp="1"/>
          </p:cNvSpPr>
          <p:nvPr>
            <p:ph type="pic" idx="2"/>
          </p:nvPr>
        </p:nvSpPr>
        <p:spPr>
          <a:xfrm>
            <a:off x="10071651" y="548056"/>
            <a:ext cx="1590123" cy="433019"/>
          </a:xfrm>
          <a:prstGeom prst="rect">
            <a:avLst/>
          </a:prstGeom>
          <a:noFill/>
          <a:ln>
            <a:noFill/>
          </a:ln>
        </p:spPr>
      </p:sp>
      <p:sp>
        <p:nvSpPr>
          <p:cNvPr id="178" name="Google Shape;178;p28"/>
          <p:cNvSpPr>
            <a:spLocks noGrp="1"/>
          </p:cNvSpPr>
          <p:nvPr>
            <p:ph type="pic" idx="3"/>
          </p:nvPr>
        </p:nvSpPr>
        <p:spPr>
          <a:xfrm>
            <a:off x="7954093" y="548056"/>
            <a:ext cx="1590123" cy="433019"/>
          </a:xfrm>
          <a:prstGeom prst="rect">
            <a:avLst/>
          </a:prstGeom>
          <a:noFill/>
          <a:ln>
            <a:noFill/>
          </a:ln>
        </p:spPr>
      </p:sp>
      <p:sp>
        <p:nvSpPr>
          <p:cNvPr id="179" name="Google Shape;179;p28"/>
          <p:cNvSpPr>
            <a:spLocks noGrp="1"/>
          </p:cNvSpPr>
          <p:nvPr>
            <p:ph type="pic" idx="4"/>
          </p:nvPr>
        </p:nvSpPr>
        <p:spPr>
          <a:xfrm>
            <a:off x="7950063" y="1731963"/>
            <a:ext cx="3711712" cy="3851276"/>
          </a:xfrm>
          <a:prstGeom prst="rect">
            <a:avLst/>
          </a:prstGeom>
          <a:noFill/>
          <a:ln>
            <a:noFill/>
          </a:ln>
        </p:spPr>
      </p:sp>
      <p:sp>
        <p:nvSpPr>
          <p:cNvPr id="180" name="Google Shape;180;p28"/>
          <p:cNvSpPr txBox="1">
            <a:spLocks noGrp="1"/>
          </p:cNvSpPr>
          <p:nvPr>
            <p:ph type="ctrTitle"/>
          </p:nvPr>
        </p:nvSpPr>
        <p:spPr>
          <a:xfrm>
            <a:off x="506354" y="1672314"/>
            <a:ext cx="6923782" cy="964424"/>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rgbClr val="003A70"/>
              </a:buClr>
              <a:buSzPts val="3800"/>
              <a:buFont typeface="Arial"/>
              <a:buNone/>
              <a:defRPr sz="3800" b="1" i="0">
                <a:solidFill>
                  <a:srgbClr val="003A7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1" name="Google Shape;181;p28"/>
          <p:cNvSpPr txBox="1">
            <a:spLocks noGrp="1"/>
          </p:cNvSpPr>
          <p:nvPr>
            <p:ph type="subTitle" idx="1"/>
          </p:nvPr>
        </p:nvSpPr>
        <p:spPr>
          <a:xfrm>
            <a:off x="498261" y="2798576"/>
            <a:ext cx="6933116" cy="1090980"/>
          </a:xfrm>
          <a:prstGeom prst="rect">
            <a:avLst/>
          </a:prstGeom>
          <a:noFill/>
          <a:ln>
            <a:noFill/>
          </a:ln>
        </p:spPr>
        <p:txBody>
          <a:bodyPr spcFirstLastPara="1" wrap="square" lIns="0" tIns="0" rIns="0" bIns="0" anchor="t" anchorCtr="0">
            <a:noAutofit/>
          </a:bodyPr>
          <a:lstStyle>
            <a:lvl1pPr lvl="0" algn="l">
              <a:lnSpc>
                <a:spcPct val="90000"/>
              </a:lnSpc>
              <a:spcBef>
                <a:spcPts val="1800"/>
              </a:spcBef>
              <a:spcAft>
                <a:spcPts val="0"/>
              </a:spcAft>
              <a:buClr>
                <a:srgbClr val="003A70"/>
              </a:buClr>
              <a:buSzPts val="3800"/>
              <a:buNone/>
              <a:defRPr sz="3800">
                <a:solidFill>
                  <a:srgbClr val="003A70"/>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2" name="Google Shape;182;p28"/>
          <p:cNvSpPr txBox="1">
            <a:spLocks noGrp="1"/>
          </p:cNvSpPr>
          <p:nvPr>
            <p:ph type="body" idx="5"/>
          </p:nvPr>
        </p:nvSpPr>
        <p:spPr>
          <a:xfrm>
            <a:off x="530225" y="795857"/>
            <a:ext cx="6889750" cy="724967"/>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rgbClr val="003A70"/>
              </a:buClr>
              <a:buSzPts val="2000"/>
              <a:buNone/>
              <a:defRPr sz="2000" b="0" i="0">
                <a:solidFill>
                  <a:srgbClr val="003A70"/>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3" name="Google Shape;183;p28"/>
          <p:cNvSpPr txBox="1"/>
          <p:nvPr/>
        </p:nvSpPr>
        <p:spPr>
          <a:xfrm>
            <a:off x="527023" y="500698"/>
            <a:ext cx="5553075" cy="26467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it-IT" sz="2000" b="1" i="0">
                <a:solidFill>
                  <a:srgbClr val="003A70"/>
                </a:solidFill>
                <a:latin typeface="Arial"/>
                <a:ea typeface="Arial"/>
                <a:cs typeface="Arial"/>
                <a:sym typeface="Arial"/>
              </a:rPr>
              <a:t>Luiss</a:t>
            </a:r>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4" orient="horz" pos="3517">
          <p15:clr>
            <a:srgbClr val="FBAE40"/>
          </p15:clr>
        </p15:guide>
        <p15:guide id="5" orient="horz" pos="2742">
          <p15:clr>
            <a:srgbClr val="FBAE40"/>
          </p15:clr>
        </p15:guide>
        <p15:guide id="6" orient="horz" pos="1091">
          <p15:clr>
            <a:srgbClr val="FBAE40"/>
          </p15:clr>
        </p15:guide>
        <p15:guide id="7" pos="5011">
          <p15:clr>
            <a:srgbClr val="FBAE40"/>
          </p15:clr>
        </p15:guide>
        <p15:guide id="8" pos="4674">
          <p15:clr>
            <a:srgbClr val="FBAE40"/>
          </p15:clr>
        </p15:guide>
        <p15:guide id="9" orient="horz" pos="6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testazione sezione">
  <p:cSld name="Intestazione sezione">
    <p:spTree>
      <p:nvGrpSpPr>
        <p:cNvPr id="1" name="Shape 184"/>
        <p:cNvGrpSpPr/>
        <p:nvPr/>
      </p:nvGrpSpPr>
      <p:grpSpPr>
        <a:xfrm>
          <a:off x="0" y="0"/>
          <a:ext cx="0" cy="0"/>
          <a:chOff x="0" y="0"/>
          <a:chExt cx="0" cy="0"/>
        </a:xfrm>
      </p:grpSpPr>
      <p:grpSp>
        <p:nvGrpSpPr>
          <p:cNvPr id="185" name="Google Shape;185;p29"/>
          <p:cNvGrpSpPr/>
          <p:nvPr/>
        </p:nvGrpSpPr>
        <p:grpSpPr>
          <a:xfrm>
            <a:off x="530087" y="6138000"/>
            <a:ext cx="11131826" cy="720000"/>
            <a:chOff x="530087" y="6138000"/>
            <a:chExt cx="11131826" cy="720000"/>
          </a:xfrm>
        </p:grpSpPr>
        <p:sp>
          <p:nvSpPr>
            <p:cNvPr id="186" name="Google Shape;186;p29"/>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7" name="Google Shape;187;p29"/>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8" name="Google Shape;188;p29"/>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9" name="Google Shape;189;p29"/>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0" name="Google Shape;190;p29"/>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1" name="Google Shape;191;p29"/>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2" name="Google Shape;192;p29"/>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3" name="Google Shape;193;p29"/>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p29"/>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5" name="Google Shape;195;p29"/>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6" name="Google Shape;196;p29"/>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97" name="Google Shape;197;p29"/>
          <p:cNvGrpSpPr/>
          <p:nvPr/>
        </p:nvGrpSpPr>
        <p:grpSpPr>
          <a:xfrm>
            <a:off x="1060174" y="6138000"/>
            <a:ext cx="10071652" cy="720000"/>
            <a:chOff x="1060174" y="6138000"/>
            <a:chExt cx="10071652" cy="720000"/>
          </a:xfrm>
        </p:grpSpPr>
        <p:sp>
          <p:nvSpPr>
            <p:cNvPr id="198" name="Google Shape;198;p29"/>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9" name="Google Shape;199;p29"/>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0" name="Google Shape;200;p29"/>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1" name="Google Shape;201;p29"/>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2" name="Google Shape;202;p29"/>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3" name="Google Shape;203;p29"/>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4" name="Google Shape;204;p29"/>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5" name="Google Shape;205;p29"/>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6" name="Google Shape;206;p29"/>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29"/>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08" name="Google Shape;208;p29"/>
          <p:cNvSpPr txBox="1">
            <a:spLocks noGrp="1"/>
          </p:cNvSpPr>
          <p:nvPr>
            <p:ph type="title"/>
          </p:nvPr>
        </p:nvSpPr>
        <p:spPr>
          <a:xfrm>
            <a:off x="419101" y="1672315"/>
            <a:ext cx="11242812" cy="1084810"/>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rgbClr val="003A70"/>
              </a:buClr>
              <a:buSzPts val="3800"/>
              <a:buFont typeface="Arial"/>
              <a:buNone/>
              <a:defRPr sz="3800" b="1" i="0">
                <a:solidFill>
                  <a:srgbClr val="003A7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9" name="Google Shape;209;p29"/>
          <p:cNvSpPr txBox="1">
            <a:spLocks noGrp="1"/>
          </p:cNvSpPr>
          <p:nvPr>
            <p:ph type="body" idx="1"/>
          </p:nvPr>
        </p:nvSpPr>
        <p:spPr>
          <a:xfrm>
            <a:off x="419101" y="2757124"/>
            <a:ext cx="11242812" cy="1443521"/>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800"/>
              </a:spcBef>
              <a:spcAft>
                <a:spcPts val="0"/>
              </a:spcAft>
              <a:buClr>
                <a:srgbClr val="003A70"/>
              </a:buClr>
              <a:buSzPts val="3800"/>
              <a:buNone/>
              <a:defRPr sz="3800" b="0" i="0">
                <a:solidFill>
                  <a:srgbClr val="003A70"/>
                </a:solidFill>
                <a:latin typeface="Arial"/>
                <a:ea typeface="Arial"/>
                <a:cs typeface="Arial"/>
                <a:sym typeface="Aria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Intestazione sezione">
  <p:cSld name="1_Intestazione sezione">
    <p:bg>
      <p:bgPr>
        <a:solidFill>
          <a:srgbClr val="003A70"/>
        </a:solidFill>
        <a:effectLst/>
      </p:bgPr>
    </p:bg>
    <p:spTree>
      <p:nvGrpSpPr>
        <p:cNvPr id="1" name="Shape 210"/>
        <p:cNvGrpSpPr/>
        <p:nvPr/>
      </p:nvGrpSpPr>
      <p:grpSpPr>
        <a:xfrm>
          <a:off x="0" y="0"/>
          <a:ext cx="0" cy="0"/>
          <a:chOff x="0" y="0"/>
          <a:chExt cx="0" cy="0"/>
        </a:xfrm>
      </p:grpSpPr>
      <p:grpSp>
        <p:nvGrpSpPr>
          <p:cNvPr id="211" name="Google Shape;211;p30"/>
          <p:cNvGrpSpPr/>
          <p:nvPr/>
        </p:nvGrpSpPr>
        <p:grpSpPr>
          <a:xfrm>
            <a:off x="530087" y="6138000"/>
            <a:ext cx="11131826" cy="720000"/>
            <a:chOff x="530087" y="6138000"/>
            <a:chExt cx="11131826" cy="720000"/>
          </a:xfrm>
        </p:grpSpPr>
        <p:sp>
          <p:nvSpPr>
            <p:cNvPr id="212" name="Google Shape;212;p30"/>
            <p:cNvSpPr/>
            <p:nvPr/>
          </p:nvSpPr>
          <p:spPr>
            <a:xfrm>
              <a:off x="53008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3" name="Google Shape;213;p30"/>
            <p:cNvSpPr/>
            <p:nvPr/>
          </p:nvSpPr>
          <p:spPr>
            <a:xfrm>
              <a:off x="1590261"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4" name="Google Shape;214;p30"/>
            <p:cNvSpPr/>
            <p:nvPr/>
          </p:nvSpPr>
          <p:spPr>
            <a:xfrm>
              <a:off x="2650435"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5" name="Google Shape;215;p30"/>
            <p:cNvSpPr/>
            <p:nvPr/>
          </p:nvSpPr>
          <p:spPr>
            <a:xfrm>
              <a:off x="3710609"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6" name="Google Shape;216;p30"/>
            <p:cNvSpPr/>
            <p:nvPr/>
          </p:nvSpPr>
          <p:spPr>
            <a:xfrm>
              <a:off x="4770783"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7" name="Google Shape;217;p30"/>
            <p:cNvSpPr/>
            <p:nvPr/>
          </p:nvSpPr>
          <p:spPr>
            <a:xfrm>
              <a:off x="5830957"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8" name="Google Shape;218;p30"/>
            <p:cNvSpPr/>
            <p:nvPr/>
          </p:nvSpPr>
          <p:spPr>
            <a:xfrm>
              <a:off x="6891130"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9" name="Google Shape;219;p30"/>
            <p:cNvSpPr/>
            <p:nvPr/>
          </p:nvSpPr>
          <p:spPr>
            <a:xfrm>
              <a:off x="7951304"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0" name="Google Shape;220;p30"/>
            <p:cNvSpPr/>
            <p:nvPr/>
          </p:nvSpPr>
          <p:spPr>
            <a:xfrm>
              <a:off x="9011478"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1" name="Google Shape;221;p30"/>
            <p:cNvSpPr/>
            <p:nvPr/>
          </p:nvSpPr>
          <p:spPr>
            <a:xfrm>
              <a:off x="10071652"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2" name="Google Shape;222;p30"/>
            <p:cNvSpPr/>
            <p:nvPr/>
          </p:nvSpPr>
          <p:spPr>
            <a:xfrm>
              <a:off x="11131826" y="6138000"/>
              <a:ext cx="530087" cy="720000"/>
            </a:xfrm>
            <a:prstGeom prst="rect">
              <a:avLst/>
            </a:prstGeom>
            <a:solidFill>
              <a:srgbClr val="003A7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223" name="Google Shape;223;p30"/>
          <p:cNvGrpSpPr/>
          <p:nvPr/>
        </p:nvGrpSpPr>
        <p:grpSpPr>
          <a:xfrm>
            <a:off x="0" y="6138000"/>
            <a:ext cx="12192000" cy="720000"/>
            <a:chOff x="0" y="6138000"/>
            <a:chExt cx="12192000" cy="720000"/>
          </a:xfrm>
        </p:grpSpPr>
        <p:sp>
          <p:nvSpPr>
            <p:cNvPr id="224" name="Google Shape;224;p30"/>
            <p:cNvSpPr/>
            <p:nvPr/>
          </p:nvSpPr>
          <p:spPr>
            <a:xfrm>
              <a:off x="1060174"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5" name="Google Shape;225;p30"/>
            <p:cNvSpPr/>
            <p:nvPr/>
          </p:nvSpPr>
          <p:spPr>
            <a:xfrm>
              <a:off x="2120348"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6" name="Google Shape;226;p30"/>
            <p:cNvSpPr/>
            <p:nvPr/>
          </p:nvSpPr>
          <p:spPr>
            <a:xfrm>
              <a:off x="3180522"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7" name="Google Shape;227;p30"/>
            <p:cNvSpPr/>
            <p:nvPr/>
          </p:nvSpPr>
          <p:spPr>
            <a:xfrm>
              <a:off x="4240696"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8" name="Google Shape;228;p30"/>
            <p:cNvSpPr/>
            <p:nvPr/>
          </p:nvSpPr>
          <p:spPr>
            <a:xfrm>
              <a:off x="530087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9" name="Google Shape;229;p30"/>
            <p:cNvSpPr/>
            <p:nvPr/>
          </p:nvSpPr>
          <p:spPr>
            <a:xfrm>
              <a:off x="636104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0" name="Google Shape;230;p30"/>
            <p:cNvSpPr/>
            <p:nvPr/>
          </p:nvSpPr>
          <p:spPr>
            <a:xfrm>
              <a:off x="7421217"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1" name="Google Shape;231;p30"/>
            <p:cNvSpPr/>
            <p:nvPr/>
          </p:nvSpPr>
          <p:spPr>
            <a:xfrm>
              <a:off x="8481391"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2" name="Google Shape;232;p30"/>
            <p:cNvSpPr/>
            <p:nvPr/>
          </p:nvSpPr>
          <p:spPr>
            <a:xfrm>
              <a:off x="9541565"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3" name="Google Shape;233;p30"/>
            <p:cNvSpPr/>
            <p:nvPr/>
          </p:nvSpPr>
          <p:spPr>
            <a:xfrm>
              <a:off x="10601739"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4" name="Google Shape;234;p30"/>
            <p:cNvSpPr/>
            <p:nvPr/>
          </p:nvSpPr>
          <p:spPr>
            <a:xfrm>
              <a:off x="11661913"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5" name="Google Shape;235;p30"/>
            <p:cNvSpPr/>
            <p:nvPr/>
          </p:nvSpPr>
          <p:spPr>
            <a:xfrm>
              <a:off x="0" y="6138000"/>
              <a:ext cx="530087" cy="720000"/>
            </a:xfrm>
            <a:prstGeom prst="rect">
              <a:avLst/>
            </a:prstGeom>
            <a:solidFill>
              <a:srgbClr val="00629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36" name="Google Shape;236;p30"/>
          <p:cNvSpPr txBox="1">
            <a:spLocks noGrp="1"/>
          </p:cNvSpPr>
          <p:nvPr>
            <p:ph type="title"/>
          </p:nvPr>
        </p:nvSpPr>
        <p:spPr>
          <a:xfrm>
            <a:off x="419101" y="1672315"/>
            <a:ext cx="11242812" cy="1084810"/>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3800"/>
              <a:buFont typeface="Arial"/>
              <a:buNone/>
              <a:defRPr sz="3800" b="1" i="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7" name="Google Shape;237;p30"/>
          <p:cNvSpPr txBox="1">
            <a:spLocks noGrp="1"/>
          </p:cNvSpPr>
          <p:nvPr>
            <p:ph type="body" idx="1"/>
          </p:nvPr>
        </p:nvSpPr>
        <p:spPr>
          <a:xfrm>
            <a:off x="419101" y="2757124"/>
            <a:ext cx="11242812" cy="1443521"/>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800"/>
              </a:spcBef>
              <a:spcAft>
                <a:spcPts val="0"/>
              </a:spcAft>
              <a:buClr>
                <a:schemeClr val="lt1"/>
              </a:buClr>
              <a:buSzPts val="3800"/>
              <a:buNone/>
              <a:defRPr sz="3800" b="0" i="0">
                <a:solidFill>
                  <a:schemeClr val="lt1"/>
                </a:solidFill>
                <a:latin typeface="Arial"/>
                <a:ea typeface="Arial"/>
                <a:cs typeface="Arial"/>
                <a:sym typeface="Aria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A70"/>
              </a:buClr>
              <a:buSzPts val="2600"/>
              <a:buFont typeface="Arial"/>
              <a:buNone/>
              <a:defRPr sz="2600" b="0" i="0" u="none" strike="noStrike" cap="none">
                <a:solidFill>
                  <a:srgbClr val="003A7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1"/>
          <p:cNvSpPr txBox="1">
            <a:spLocks noGrp="1"/>
          </p:cNvSpPr>
          <p:nvPr>
            <p:ph type="body" idx="1"/>
          </p:nvPr>
        </p:nvSpPr>
        <p:spPr>
          <a:xfrm>
            <a:off x="419911" y="1532404"/>
            <a:ext cx="11222038" cy="4344521"/>
          </a:xfrm>
          <a:prstGeom prst="rect">
            <a:avLst/>
          </a:prstGeom>
          <a:noFill/>
          <a:ln>
            <a:noFill/>
          </a:ln>
        </p:spPr>
        <p:txBody>
          <a:bodyPr spcFirstLastPara="1" wrap="square" lIns="91425" tIns="45700" rIns="91425" bIns="45700" anchor="ctr" anchorCtr="0">
            <a:noAutofit/>
          </a:bodyPr>
          <a:lstStyle>
            <a:lvl1pPr marL="457200" marR="0" lvl="0" indent="-431800" algn="l" rtl="0">
              <a:lnSpc>
                <a:spcPct val="110000"/>
              </a:lnSpc>
              <a:spcBef>
                <a:spcPts val="1800"/>
              </a:spcBef>
              <a:spcAft>
                <a:spcPts val="0"/>
              </a:spcAft>
              <a:buClr>
                <a:srgbClr val="595959"/>
              </a:buClr>
              <a:buSzPts val="3200"/>
              <a:buFont typeface="Arial"/>
              <a:buChar char="•"/>
              <a:defRPr sz="3200" b="0" i="0" u="none" strike="noStrike" cap="none">
                <a:solidFill>
                  <a:srgbClr val="595959"/>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1"/>
          <p:cNvSpPr txBox="1">
            <a:spLocks noGrp="1"/>
          </p:cNvSpPr>
          <p:nvPr>
            <p:ph type="dt" idx="10"/>
          </p:nvPr>
        </p:nvSpPr>
        <p:spPr>
          <a:xfrm>
            <a:off x="8445500" y="6224587"/>
            <a:ext cx="2286000" cy="365125"/>
          </a:xfrm>
          <a:prstGeom prst="rect">
            <a:avLst/>
          </a:prstGeom>
          <a:noFill/>
          <a:ln>
            <a:noFill/>
          </a:ln>
        </p:spPr>
        <p:txBody>
          <a:bodyPr spcFirstLastPara="1" wrap="square" lIns="72000" tIns="0" rIns="72000" bIns="0" anchor="b" anchorCtr="0">
            <a:noAutofit/>
          </a:bodyPr>
          <a:lstStyle>
            <a:lvl1pPr marR="0" lvl="0" algn="r" rtl="0">
              <a:spcBef>
                <a:spcPts val="0"/>
              </a:spcBef>
              <a:spcAft>
                <a:spcPts val="0"/>
              </a:spcAft>
              <a:buSzPts val="1400"/>
              <a:buNone/>
              <a:defRPr sz="1400" b="0" i="0" u="none" strike="noStrike" cap="none">
                <a:solidFill>
                  <a:srgbClr val="003A70"/>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1"/>
          <p:cNvSpPr txBox="1">
            <a:spLocks noGrp="1"/>
          </p:cNvSpPr>
          <p:nvPr>
            <p:ph type="ftr" idx="11"/>
          </p:nvPr>
        </p:nvSpPr>
        <p:spPr>
          <a:xfrm>
            <a:off x="2572692" y="6224587"/>
            <a:ext cx="5707708" cy="365125"/>
          </a:xfrm>
          <a:prstGeom prst="rect">
            <a:avLst/>
          </a:prstGeom>
          <a:noFill/>
          <a:ln>
            <a:noFill/>
          </a:ln>
        </p:spPr>
        <p:txBody>
          <a:bodyPr spcFirstLastPara="1" wrap="square" lIns="72000" tIns="0" rIns="72000" bIns="0" anchor="b" anchorCtr="0">
            <a:noAutofit/>
          </a:bodyPr>
          <a:lstStyle>
            <a:lvl1pPr marR="0" lvl="0" algn="l" rtl="0">
              <a:spcBef>
                <a:spcPts val="0"/>
              </a:spcBef>
              <a:spcAft>
                <a:spcPts val="0"/>
              </a:spcAft>
              <a:buSzPts val="1400"/>
              <a:buNone/>
              <a:defRPr sz="1400" b="1" i="0" u="none" strike="noStrike" cap="none">
                <a:solidFill>
                  <a:srgbClr val="003A70"/>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1"/>
          <p:cNvSpPr txBox="1">
            <a:spLocks noGrp="1"/>
          </p:cNvSpPr>
          <p:nvPr>
            <p:ph type="sldNum" idx="12"/>
          </p:nvPr>
        </p:nvSpPr>
        <p:spPr>
          <a:xfrm>
            <a:off x="10896600" y="6224587"/>
            <a:ext cx="858838" cy="365125"/>
          </a:xfrm>
          <a:prstGeom prst="rect">
            <a:avLst/>
          </a:prstGeom>
          <a:noFill/>
          <a:ln>
            <a:noFill/>
          </a:ln>
        </p:spPr>
        <p:txBody>
          <a:bodyPr spcFirstLastPara="1" wrap="square" lIns="72000" tIns="0" rIns="72000" bIns="0" anchor="b" anchorCtr="0">
            <a:noAutofit/>
          </a:bodyPr>
          <a:lstStyle>
            <a:lvl1pPr marL="0" marR="0" lvl="0" indent="0" algn="r" rtl="0">
              <a:spcBef>
                <a:spcPts val="0"/>
              </a:spcBef>
              <a:buNone/>
              <a:defRPr sz="1400" b="0" i="0" u="none" strike="noStrike" cap="none">
                <a:solidFill>
                  <a:srgbClr val="003A70"/>
                </a:solidFill>
                <a:latin typeface="Arial"/>
                <a:ea typeface="Arial"/>
                <a:cs typeface="Arial"/>
                <a:sym typeface="Arial"/>
              </a:defRPr>
            </a:lvl1pPr>
            <a:lvl2pPr marL="0" marR="0" lvl="1" indent="0" algn="r" rtl="0">
              <a:spcBef>
                <a:spcPts val="0"/>
              </a:spcBef>
              <a:buNone/>
              <a:defRPr sz="1400" b="0" i="0" u="none" strike="noStrike" cap="none">
                <a:solidFill>
                  <a:srgbClr val="003A70"/>
                </a:solidFill>
                <a:latin typeface="Arial"/>
                <a:ea typeface="Arial"/>
                <a:cs typeface="Arial"/>
                <a:sym typeface="Arial"/>
              </a:defRPr>
            </a:lvl2pPr>
            <a:lvl3pPr marL="0" marR="0" lvl="2" indent="0" algn="r" rtl="0">
              <a:spcBef>
                <a:spcPts val="0"/>
              </a:spcBef>
              <a:buNone/>
              <a:defRPr sz="1400" b="0" i="0" u="none" strike="noStrike" cap="none">
                <a:solidFill>
                  <a:srgbClr val="003A70"/>
                </a:solidFill>
                <a:latin typeface="Arial"/>
                <a:ea typeface="Arial"/>
                <a:cs typeface="Arial"/>
                <a:sym typeface="Arial"/>
              </a:defRPr>
            </a:lvl3pPr>
            <a:lvl4pPr marL="0" marR="0" lvl="3" indent="0" algn="r" rtl="0">
              <a:spcBef>
                <a:spcPts val="0"/>
              </a:spcBef>
              <a:buNone/>
              <a:defRPr sz="1400" b="0" i="0" u="none" strike="noStrike" cap="none">
                <a:solidFill>
                  <a:srgbClr val="003A70"/>
                </a:solidFill>
                <a:latin typeface="Arial"/>
                <a:ea typeface="Arial"/>
                <a:cs typeface="Arial"/>
                <a:sym typeface="Arial"/>
              </a:defRPr>
            </a:lvl4pPr>
            <a:lvl5pPr marL="0" marR="0" lvl="4" indent="0" algn="r" rtl="0">
              <a:spcBef>
                <a:spcPts val="0"/>
              </a:spcBef>
              <a:buNone/>
              <a:defRPr sz="1400" b="0" i="0" u="none" strike="noStrike" cap="none">
                <a:solidFill>
                  <a:srgbClr val="003A70"/>
                </a:solidFill>
                <a:latin typeface="Arial"/>
                <a:ea typeface="Arial"/>
                <a:cs typeface="Arial"/>
                <a:sym typeface="Arial"/>
              </a:defRPr>
            </a:lvl5pPr>
            <a:lvl6pPr marL="0" marR="0" lvl="5" indent="0" algn="r" rtl="0">
              <a:spcBef>
                <a:spcPts val="0"/>
              </a:spcBef>
              <a:buNone/>
              <a:defRPr sz="1400" b="0" i="0" u="none" strike="noStrike" cap="none">
                <a:solidFill>
                  <a:srgbClr val="003A70"/>
                </a:solidFill>
                <a:latin typeface="Arial"/>
                <a:ea typeface="Arial"/>
                <a:cs typeface="Arial"/>
                <a:sym typeface="Arial"/>
              </a:defRPr>
            </a:lvl6pPr>
            <a:lvl7pPr marL="0" marR="0" lvl="6" indent="0" algn="r" rtl="0">
              <a:spcBef>
                <a:spcPts val="0"/>
              </a:spcBef>
              <a:buNone/>
              <a:defRPr sz="1400" b="0" i="0" u="none" strike="noStrike" cap="none">
                <a:solidFill>
                  <a:srgbClr val="003A70"/>
                </a:solidFill>
                <a:latin typeface="Arial"/>
                <a:ea typeface="Arial"/>
                <a:cs typeface="Arial"/>
                <a:sym typeface="Arial"/>
              </a:defRPr>
            </a:lvl7pPr>
            <a:lvl8pPr marL="0" marR="0" lvl="7" indent="0" algn="r" rtl="0">
              <a:spcBef>
                <a:spcPts val="0"/>
              </a:spcBef>
              <a:buNone/>
              <a:defRPr sz="1400" b="0" i="0" u="none" strike="noStrike" cap="none">
                <a:solidFill>
                  <a:srgbClr val="003A70"/>
                </a:solidFill>
                <a:latin typeface="Arial"/>
                <a:ea typeface="Arial"/>
                <a:cs typeface="Arial"/>
                <a:sym typeface="Arial"/>
              </a:defRPr>
            </a:lvl8pPr>
            <a:lvl9pPr marL="0" marR="0" lvl="8" indent="0" algn="r" rtl="0">
              <a:spcBef>
                <a:spcPts val="0"/>
              </a:spcBef>
              <a:buNone/>
              <a:defRPr sz="1400" b="0" i="0" u="none" strike="noStrike" cap="none">
                <a:solidFill>
                  <a:srgbClr val="003A7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331">
          <p15:clr>
            <a:srgbClr val="F26B43"/>
          </p15:clr>
        </p15:guide>
        <p15:guide id="4" orient="horz" pos="346">
          <p15:clr>
            <a:srgbClr val="F26B43"/>
          </p15:clr>
        </p15:guide>
        <p15:guide id="5" orient="horz" pos="3981">
          <p15:clr>
            <a:srgbClr val="F26B43"/>
          </p15:clr>
        </p15:guide>
        <p15:guide id="6" orient="horz" pos="300">
          <p15:clr>
            <a:srgbClr val="F26B43"/>
          </p15:clr>
        </p15:guide>
        <p15:guide id="7" orient="horz" pos="958">
          <p15:clr>
            <a:srgbClr val="F26B43"/>
          </p15:clr>
        </p15:guide>
        <p15:guide id="8" orient="horz" pos="3702">
          <p15:clr>
            <a:srgbClr val="F26B43"/>
          </p15:clr>
        </p15:guide>
        <p15:guide id="9" pos="73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1"/>
          <p:cNvSpPr txBox="1">
            <a:spLocks noGrp="1"/>
          </p:cNvSpPr>
          <p:nvPr>
            <p:ph type="ctrTitle"/>
          </p:nvPr>
        </p:nvSpPr>
        <p:spPr>
          <a:xfrm>
            <a:off x="506353" y="1672314"/>
            <a:ext cx="11189995" cy="547200"/>
          </a:xfrm>
          <a:prstGeom prst="rect">
            <a:avLst/>
          </a:prstGeom>
          <a:noFill/>
          <a:ln>
            <a:noFill/>
          </a:ln>
        </p:spPr>
        <p:txBody>
          <a:bodyPr spcFirstLastPara="1" wrap="square" lIns="0" tIns="0" rIns="0" bIns="0" anchor="t" anchorCtr="0">
            <a:spAutoFit/>
          </a:bodyPr>
          <a:lstStyle/>
          <a:p>
            <a:pPr marL="0" lvl="0" indent="0" algn="l" rtl="0">
              <a:lnSpc>
                <a:spcPct val="90000"/>
              </a:lnSpc>
              <a:spcBef>
                <a:spcPts val="0"/>
              </a:spcBef>
              <a:spcAft>
                <a:spcPts val="0"/>
              </a:spcAft>
              <a:buClr>
                <a:srgbClr val="003A70"/>
              </a:buClr>
              <a:buSzPts val="3800"/>
              <a:buFont typeface="Arial"/>
              <a:buNone/>
            </a:pPr>
            <a:r>
              <a:rPr lang="it-IT"/>
              <a:t>Diritto dell’Unione europea </a:t>
            </a:r>
            <a:endParaRPr/>
          </a:p>
        </p:txBody>
      </p:sp>
      <p:sp>
        <p:nvSpPr>
          <p:cNvPr id="281" name="Google Shape;281;p1"/>
          <p:cNvSpPr txBox="1">
            <a:spLocks noGrp="1"/>
          </p:cNvSpPr>
          <p:nvPr>
            <p:ph type="subTitle" idx="1"/>
          </p:nvPr>
        </p:nvSpPr>
        <p:spPr>
          <a:xfrm>
            <a:off x="498261" y="2243181"/>
            <a:ext cx="11189994" cy="1859868"/>
          </a:xfrm>
          <a:prstGeom prst="rect">
            <a:avLst/>
          </a:prstGeom>
          <a:noFill/>
          <a:ln>
            <a:noFill/>
          </a:ln>
        </p:spPr>
        <p:txBody>
          <a:bodyPr spcFirstLastPara="1" wrap="square" lIns="0" tIns="0" rIns="0" bIns="0" anchor="t" anchorCtr="0">
            <a:spAutoFit/>
          </a:bodyPr>
          <a:lstStyle/>
          <a:p>
            <a:pPr marL="0" lvl="0" indent="0" algn="l" rtl="0">
              <a:lnSpc>
                <a:spcPct val="110000"/>
              </a:lnSpc>
              <a:spcBef>
                <a:spcPts val="0"/>
              </a:spcBef>
              <a:spcAft>
                <a:spcPts val="0"/>
              </a:spcAft>
              <a:buClr>
                <a:srgbClr val="003A70"/>
              </a:buClr>
              <a:buSzPts val="2800"/>
              <a:buNone/>
            </a:pPr>
            <a:r>
              <a:rPr lang="it-IT" sz="2800" b="1"/>
              <a:t>Settimana 2</a:t>
            </a:r>
            <a:endParaRPr/>
          </a:p>
          <a:p>
            <a:pPr marL="0" lvl="0" indent="0" algn="l" rtl="0">
              <a:lnSpc>
                <a:spcPct val="110000"/>
              </a:lnSpc>
              <a:spcBef>
                <a:spcPts val="1800"/>
              </a:spcBef>
              <a:spcAft>
                <a:spcPts val="0"/>
              </a:spcAft>
              <a:buClr>
                <a:srgbClr val="00B0F0"/>
              </a:buClr>
              <a:buSzPts val="2800"/>
              <a:buNone/>
            </a:pPr>
            <a:r>
              <a:rPr lang="it-IT" sz="2800" b="1" i="1">
                <a:solidFill>
                  <a:srgbClr val="00B0F0"/>
                </a:solidFill>
              </a:rPr>
              <a:t>Membership, Valori e Obiettivi dell’Unione europea</a:t>
            </a:r>
            <a:endParaRPr/>
          </a:p>
          <a:p>
            <a:pPr marL="0" lvl="0" indent="0" algn="l" rtl="0">
              <a:lnSpc>
                <a:spcPct val="110000"/>
              </a:lnSpc>
              <a:spcBef>
                <a:spcPts val="1800"/>
              </a:spcBef>
              <a:spcAft>
                <a:spcPts val="0"/>
              </a:spcAft>
              <a:buClr>
                <a:srgbClr val="003A70"/>
              </a:buClr>
              <a:buSzPts val="2400"/>
              <a:buNone/>
            </a:pPr>
            <a:r>
              <a:rPr lang="it-IT" sz="2400"/>
              <a:t>Prof Alessandro Nato</a:t>
            </a:r>
            <a:endParaRPr/>
          </a:p>
        </p:txBody>
      </p:sp>
      <p:sp>
        <p:nvSpPr>
          <p:cNvPr id="282" name="Google Shape;282;p1"/>
          <p:cNvSpPr txBox="1">
            <a:spLocks noGrp="1"/>
          </p:cNvSpPr>
          <p:nvPr>
            <p:ph type="dt" idx="10"/>
          </p:nvPr>
        </p:nvSpPr>
        <p:spPr>
          <a:xfrm>
            <a:off x="522271" y="4139212"/>
            <a:ext cx="5565913" cy="299521"/>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it-IT"/>
              <a:t>20 gennaio 2025</a:t>
            </a:r>
            <a:endParaRPr/>
          </a:p>
        </p:txBody>
      </p:sp>
      <p:sp>
        <p:nvSpPr>
          <p:cNvPr id="283" name="Google Shape;283;p1"/>
          <p:cNvSpPr txBox="1">
            <a:spLocks noGrp="1"/>
          </p:cNvSpPr>
          <p:nvPr>
            <p:ph type="body" idx="2"/>
          </p:nvPr>
        </p:nvSpPr>
        <p:spPr>
          <a:xfrm>
            <a:off x="530225" y="795857"/>
            <a:ext cx="6889750" cy="724967"/>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rgbClr val="003A70"/>
              </a:buClr>
              <a:buSzPts val="2000"/>
              <a:buNone/>
            </a:pPr>
            <a:r>
              <a:rPr lang="it-IT"/>
              <a:t>Libera Università Internazionale </a:t>
            </a:r>
            <a:endParaRPr/>
          </a:p>
          <a:p>
            <a:pPr marL="0" lvl="0" indent="0" algn="l" rtl="0">
              <a:lnSpc>
                <a:spcPct val="90000"/>
              </a:lnSpc>
              <a:spcBef>
                <a:spcPts val="0"/>
              </a:spcBef>
              <a:spcAft>
                <a:spcPts val="0"/>
              </a:spcAft>
              <a:buClr>
                <a:srgbClr val="003A70"/>
              </a:buClr>
              <a:buSzPts val="2000"/>
              <a:buNone/>
            </a:pPr>
            <a:r>
              <a:rPr lang="it-IT"/>
              <a:t>degli Studi Sociali Guido Carli</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838200" y="365125"/>
            <a:ext cx="10515600" cy="962634"/>
          </a:xfrm>
          <a:prstGeom prst="rect">
            <a:avLst/>
          </a:prstGeom>
          <a:noFill/>
          <a:ln>
            <a:noFill/>
          </a:ln>
        </p:spPr>
        <p:txBody>
          <a:bodyPr spcFirstLastPara="1" wrap="square" lIns="91425" tIns="45700" rIns="91425" bIns="45700" anchor="ctr" anchorCtr="0">
            <a:normAutofit/>
          </a:bodyPr>
          <a:lstStyle/>
          <a:p>
            <a:pPr marL="0" lvl="0" indent="0" algn="just" rtl="0">
              <a:lnSpc>
                <a:spcPct val="90000"/>
              </a:lnSpc>
              <a:spcBef>
                <a:spcPts val="0"/>
              </a:spcBef>
              <a:spcAft>
                <a:spcPts val="0"/>
              </a:spcAft>
              <a:buClr>
                <a:srgbClr val="00B0F0"/>
              </a:buClr>
              <a:buSzPts val="2400"/>
              <a:buFont typeface="Calibri"/>
              <a:buNone/>
            </a:pPr>
            <a:r>
              <a:rPr lang="it-IT" sz="2400" b="1">
                <a:solidFill>
                  <a:srgbClr val="00B0F0"/>
                </a:solidFill>
              </a:rPr>
              <a:t>Polonia e rule of law backsliding </a:t>
            </a:r>
            <a:endParaRPr/>
          </a:p>
        </p:txBody>
      </p:sp>
      <p:sp>
        <p:nvSpPr>
          <p:cNvPr id="93" name="Google Shape;93;p2"/>
          <p:cNvSpPr txBox="1">
            <a:spLocks noGrp="1"/>
          </p:cNvSpPr>
          <p:nvPr>
            <p:ph type="body" idx="1"/>
          </p:nvPr>
        </p:nvSpPr>
        <p:spPr>
          <a:xfrm>
            <a:off x="838200" y="1427967"/>
            <a:ext cx="10515600" cy="5064908"/>
          </a:xfrm>
          <a:prstGeom prst="rect">
            <a:avLst/>
          </a:prstGeom>
          <a:noFill/>
          <a:ln>
            <a:noFill/>
          </a:ln>
        </p:spPr>
        <p:txBody>
          <a:bodyPr spcFirstLastPara="1" wrap="square" lIns="91425" tIns="45700" rIns="91425" bIns="45700" anchor="t" anchorCtr="0">
            <a:normAutofit lnSpcReduction="10000"/>
          </a:bodyPr>
          <a:lstStyle/>
          <a:p>
            <a:pPr marL="228600" lvl="0" indent="0" algn="just" rtl="0">
              <a:lnSpc>
                <a:spcPct val="90000"/>
              </a:lnSpc>
              <a:spcBef>
                <a:spcPts val="1000"/>
              </a:spcBef>
              <a:spcAft>
                <a:spcPts val="0"/>
              </a:spcAft>
              <a:buNone/>
            </a:pPr>
            <a:endParaRPr sz="2600" b="1" dirty="0">
              <a:latin typeface="+mj-lt"/>
            </a:endParaRPr>
          </a:p>
          <a:p>
            <a:pPr marL="228600" lvl="0" indent="-263525" algn="just" rtl="0">
              <a:lnSpc>
                <a:spcPct val="90000"/>
              </a:lnSpc>
              <a:spcBef>
                <a:spcPts val="1000"/>
              </a:spcBef>
              <a:spcAft>
                <a:spcPts val="0"/>
              </a:spcAft>
              <a:buClr>
                <a:schemeClr val="dk1"/>
              </a:buClr>
              <a:buSzPct val="100000"/>
              <a:buChar char="•"/>
            </a:pPr>
            <a:r>
              <a:rPr lang="it-IT" sz="2600" b="1" dirty="0">
                <a:solidFill>
                  <a:srgbClr val="00B0F0"/>
                </a:solidFill>
                <a:latin typeface="+mj-lt"/>
              </a:rPr>
              <a:t>Interventi legislativi polacchi che portano al rule of </a:t>
            </a:r>
            <a:r>
              <a:rPr lang="it-IT" sz="2600" b="1" dirty="0" err="1">
                <a:solidFill>
                  <a:srgbClr val="00B0F0"/>
                </a:solidFill>
                <a:latin typeface="+mj-lt"/>
              </a:rPr>
              <a:t>law</a:t>
            </a:r>
            <a:r>
              <a:rPr lang="it-IT" sz="2600" b="1" dirty="0">
                <a:solidFill>
                  <a:srgbClr val="00B0F0"/>
                </a:solidFill>
                <a:latin typeface="+mj-lt"/>
              </a:rPr>
              <a:t> </a:t>
            </a:r>
            <a:r>
              <a:rPr lang="it-IT" sz="2600" b="1" dirty="0" err="1">
                <a:solidFill>
                  <a:srgbClr val="00B0F0"/>
                </a:solidFill>
                <a:latin typeface="+mj-lt"/>
              </a:rPr>
              <a:t>backsliding</a:t>
            </a:r>
            <a:r>
              <a:rPr lang="it-IT" sz="2600" b="1" dirty="0">
                <a:solidFill>
                  <a:srgbClr val="00B0F0"/>
                </a:solidFill>
                <a:latin typeface="+mj-lt"/>
              </a:rPr>
              <a:t>:</a:t>
            </a:r>
            <a:endParaRPr sz="2600" b="1" dirty="0">
              <a:solidFill>
                <a:srgbClr val="00B0F0"/>
              </a:solidFill>
              <a:latin typeface="+mj-lt"/>
            </a:endParaRPr>
          </a:p>
          <a:p>
            <a:pPr marL="228600" lvl="0" indent="0" algn="just" rtl="0">
              <a:lnSpc>
                <a:spcPct val="90000"/>
              </a:lnSpc>
              <a:spcBef>
                <a:spcPts val="1000"/>
              </a:spcBef>
              <a:spcAft>
                <a:spcPts val="0"/>
              </a:spcAft>
              <a:buNone/>
            </a:pPr>
            <a:endParaRPr sz="2600" dirty="0">
              <a:latin typeface="+mj-lt"/>
            </a:endParaRPr>
          </a:p>
          <a:p>
            <a:pPr marL="228600" lvl="0" indent="-263525" algn="just" rtl="0">
              <a:lnSpc>
                <a:spcPct val="90000"/>
              </a:lnSpc>
              <a:spcBef>
                <a:spcPts val="1000"/>
              </a:spcBef>
              <a:spcAft>
                <a:spcPts val="0"/>
              </a:spcAft>
              <a:buClr>
                <a:schemeClr val="dk1"/>
              </a:buClr>
              <a:buSzPct val="100000"/>
              <a:buChar char="•"/>
            </a:pPr>
            <a:r>
              <a:rPr lang="it-IT" sz="2600" dirty="0">
                <a:latin typeface="+mj-lt"/>
              </a:rPr>
              <a:t>a) </a:t>
            </a:r>
            <a:r>
              <a:rPr lang="it-IT" sz="2600" dirty="0">
                <a:solidFill>
                  <a:srgbClr val="00B0F0"/>
                </a:solidFill>
                <a:latin typeface="+mj-lt"/>
              </a:rPr>
              <a:t>l’abbassamento dell’età pensionabile </a:t>
            </a:r>
            <a:r>
              <a:rPr lang="it-IT" sz="2600" dirty="0">
                <a:latin typeface="+mj-lt"/>
              </a:rPr>
              <a:t>sia dei giudici della Corte Suprema (C-619/19) sia della magistratura ordinaria (C-192/18), con l’obiettivo di rendere vacanti numerose cariche e inserire giudici vicini al governo illiberale;</a:t>
            </a:r>
            <a:endParaRPr sz="2600" dirty="0">
              <a:latin typeface="+mj-lt"/>
            </a:endParaRPr>
          </a:p>
          <a:p>
            <a:pPr marL="228600" lvl="0" indent="0" algn="just" rtl="0">
              <a:lnSpc>
                <a:spcPct val="90000"/>
              </a:lnSpc>
              <a:spcBef>
                <a:spcPts val="1000"/>
              </a:spcBef>
              <a:spcAft>
                <a:spcPts val="0"/>
              </a:spcAft>
              <a:buNone/>
            </a:pPr>
            <a:endParaRPr sz="2600" dirty="0">
              <a:latin typeface="+mj-lt"/>
            </a:endParaRPr>
          </a:p>
          <a:p>
            <a:pPr marL="228600" lvl="0" indent="-263525" algn="just" rtl="0">
              <a:lnSpc>
                <a:spcPct val="90000"/>
              </a:lnSpc>
              <a:spcBef>
                <a:spcPts val="1000"/>
              </a:spcBef>
              <a:spcAft>
                <a:spcPts val="0"/>
              </a:spcAft>
              <a:buClr>
                <a:schemeClr val="dk1"/>
              </a:buClr>
              <a:buSzPct val="100000"/>
              <a:buChar char="•"/>
            </a:pPr>
            <a:r>
              <a:rPr lang="it-IT" sz="2600" dirty="0">
                <a:latin typeface="+mj-lt"/>
              </a:rPr>
              <a:t>b) l’introduzione di un </a:t>
            </a:r>
            <a:r>
              <a:rPr lang="it-IT" sz="2600" dirty="0">
                <a:solidFill>
                  <a:srgbClr val="00B0F0"/>
                </a:solidFill>
                <a:latin typeface="+mj-lt"/>
              </a:rPr>
              <a:t>regime disciplinare, </a:t>
            </a:r>
            <a:r>
              <a:rPr lang="it-IT" sz="2600" dirty="0">
                <a:latin typeface="+mj-lt"/>
              </a:rPr>
              <a:t>nei confronti dei giudici, utilizzato come strumento di pressioni indebite sulla loro attività decisoria (C-791/19).</a:t>
            </a:r>
            <a:endParaRPr sz="2600" dirty="0">
              <a:latin typeface="+mj-lt"/>
            </a:endParaRPr>
          </a:p>
          <a:p>
            <a:pPr marL="228600" lvl="0" indent="-101600" algn="just" rtl="0">
              <a:lnSpc>
                <a:spcPct val="90000"/>
              </a:lnSpc>
              <a:spcBef>
                <a:spcPts val="1000"/>
              </a:spcBef>
              <a:spcAft>
                <a:spcPts val="0"/>
              </a:spcAft>
              <a:buClr>
                <a:schemeClr val="dk1"/>
              </a:buClr>
              <a:buSzPct val="100000"/>
              <a:buNone/>
            </a:pPr>
            <a:endParaRP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61046C-351F-8B2A-D31B-F5FA8FF82A5F}"/>
              </a:ext>
            </a:extLst>
          </p:cNvPr>
          <p:cNvSpPr>
            <a:spLocks noGrp="1"/>
          </p:cNvSpPr>
          <p:nvPr>
            <p:ph type="title"/>
          </p:nvPr>
        </p:nvSpPr>
        <p:spPr/>
        <p:txBody>
          <a:bodyPr/>
          <a:lstStyle/>
          <a:p>
            <a:r>
              <a:rPr lang="it-IT" dirty="0"/>
              <a:t>Commissione c. Polonia – Camera Disciplinare (C‑791/19, 2021)</a:t>
            </a:r>
            <a:br>
              <a:rPr lang="it-IT" dirty="0"/>
            </a:br>
            <a:endParaRPr lang="it-IT" dirty="0"/>
          </a:p>
        </p:txBody>
      </p:sp>
      <p:sp>
        <p:nvSpPr>
          <p:cNvPr id="3" name="Segnaposto testo 2">
            <a:extLst>
              <a:ext uri="{FF2B5EF4-FFF2-40B4-BE49-F238E27FC236}">
                <a16:creationId xmlns:a16="http://schemas.microsoft.com/office/drawing/2014/main" id="{30C06C34-2DCC-898D-FBBB-27FE79399172}"/>
              </a:ext>
            </a:extLst>
          </p:cNvPr>
          <p:cNvSpPr>
            <a:spLocks noGrp="1"/>
          </p:cNvSpPr>
          <p:nvPr>
            <p:ph type="body" idx="1"/>
          </p:nvPr>
        </p:nvSpPr>
        <p:spPr>
          <a:xfrm>
            <a:off x="419100" y="1206500"/>
            <a:ext cx="11222038" cy="4670425"/>
          </a:xfrm>
        </p:spPr>
        <p:txBody>
          <a:bodyPr>
            <a:normAutofit fontScale="55000" lnSpcReduction="20000"/>
          </a:bodyPr>
          <a:lstStyle/>
          <a:p>
            <a:r>
              <a:rPr lang="it-IT" b="1" dirty="0">
                <a:solidFill>
                  <a:srgbClr val="00B0F0"/>
                </a:solidFill>
              </a:rPr>
              <a:t>Procedura di infrazione C‑791/19, 2021, del 15 luglio 2021:</a:t>
            </a:r>
          </a:p>
          <a:p>
            <a:r>
              <a:rPr lang="it-IT" b="1" dirty="0"/>
              <a:t>Contesto della causa</a:t>
            </a:r>
            <a:endParaRPr lang="it-IT" dirty="0"/>
          </a:p>
          <a:p>
            <a:r>
              <a:rPr lang="it-IT" dirty="0"/>
              <a:t>La causa nasce nell’ambito della più ampia riforma del sistema giudiziario polacco avviata dal 2017, che ha inciso profondamente su:</a:t>
            </a:r>
          </a:p>
          <a:p>
            <a:r>
              <a:rPr lang="it-IT" b="1" dirty="0"/>
              <a:t>Nomina, disciplina e organizzazione dei giudici</a:t>
            </a:r>
            <a:endParaRPr lang="it-IT" dirty="0"/>
          </a:p>
          <a:p>
            <a:r>
              <a:rPr lang="it-IT" b="1" dirty="0"/>
              <a:t>Poteri del Ministro della Giustizia</a:t>
            </a:r>
            <a:endParaRPr lang="it-IT" dirty="0"/>
          </a:p>
          <a:p>
            <a:r>
              <a:rPr lang="it-IT" b="1" dirty="0"/>
              <a:t>Struttura della Corte Suprema</a:t>
            </a:r>
            <a:endParaRPr lang="it-IT" dirty="0"/>
          </a:p>
          <a:p>
            <a:r>
              <a:rPr lang="it-IT" dirty="0"/>
              <a:t>Elemento centrale della riforma fu la creazione della </a:t>
            </a:r>
            <a:r>
              <a:rPr lang="it-IT" b="1" dirty="0"/>
              <a:t>Camera Disciplinare della Corte Suprema</a:t>
            </a:r>
            <a:r>
              <a:rPr lang="it-IT" dirty="0"/>
              <a:t>, composta da giudici selezionati dal nuovo Consiglio nazionale della magistratura (</a:t>
            </a:r>
            <a:r>
              <a:rPr lang="it-IT" b="1" dirty="0"/>
              <a:t>KRS</a:t>
            </a:r>
            <a:r>
              <a:rPr lang="it-IT" dirty="0"/>
              <a:t>), esso stesso riformato e politicamente controllato.</a:t>
            </a:r>
          </a:p>
          <a:p>
            <a:r>
              <a:rPr lang="it-IT" dirty="0"/>
              <a:t>Link: https://</a:t>
            </a:r>
            <a:r>
              <a:rPr lang="it-IT" dirty="0" err="1"/>
              <a:t>eur-lex.europa.eu</a:t>
            </a:r>
            <a:r>
              <a:rPr lang="it-IT" dirty="0"/>
              <a:t>/</a:t>
            </a:r>
            <a:r>
              <a:rPr lang="it-IT" dirty="0" err="1"/>
              <a:t>legal-content</a:t>
            </a:r>
            <a:r>
              <a:rPr lang="it-IT" dirty="0"/>
              <a:t>/IT/TXT/?uri=CELEX:62019CJ0791</a:t>
            </a:r>
          </a:p>
          <a:p>
            <a:endParaRPr lang="it-IT" dirty="0"/>
          </a:p>
        </p:txBody>
      </p:sp>
      <p:sp>
        <p:nvSpPr>
          <p:cNvPr id="4" name="Segnaposto numero diapositiva 3">
            <a:extLst>
              <a:ext uri="{FF2B5EF4-FFF2-40B4-BE49-F238E27FC236}">
                <a16:creationId xmlns:a16="http://schemas.microsoft.com/office/drawing/2014/main" id="{2C023ABA-5A5A-2416-0BA9-B112753C2C6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11</a:t>
            </a:fld>
            <a:endParaRPr lang="it-IT"/>
          </a:p>
        </p:txBody>
      </p:sp>
    </p:spTree>
    <p:extLst>
      <p:ext uri="{BB962C8B-B14F-4D97-AF65-F5344CB8AC3E}">
        <p14:creationId xmlns:p14="http://schemas.microsoft.com/office/powerpoint/2010/main" val="264347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1469DB-8D85-9651-8355-6E1262684054}"/>
              </a:ext>
            </a:extLst>
          </p:cNvPr>
          <p:cNvSpPr>
            <a:spLocks noGrp="1"/>
          </p:cNvSpPr>
          <p:nvPr>
            <p:ph type="title"/>
          </p:nvPr>
        </p:nvSpPr>
        <p:spPr/>
        <p:txBody>
          <a:bodyPr/>
          <a:lstStyle/>
          <a:p>
            <a:r>
              <a:rPr lang="it-IT" dirty="0"/>
              <a:t>Commissione c. Polonia – Camera Disciplinare (C‑791/19, 2021)</a:t>
            </a:r>
            <a:br>
              <a:rPr lang="it-IT" dirty="0"/>
            </a:br>
            <a:endParaRPr lang="it-IT" dirty="0"/>
          </a:p>
        </p:txBody>
      </p:sp>
      <p:sp>
        <p:nvSpPr>
          <p:cNvPr id="3" name="Segnaposto testo 2">
            <a:extLst>
              <a:ext uri="{FF2B5EF4-FFF2-40B4-BE49-F238E27FC236}">
                <a16:creationId xmlns:a16="http://schemas.microsoft.com/office/drawing/2014/main" id="{32BF54C0-6F92-688B-9EA4-CAFCF4BBA72A}"/>
              </a:ext>
            </a:extLst>
          </p:cNvPr>
          <p:cNvSpPr>
            <a:spLocks noGrp="1"/>
          </p:cNvSpPr>
          <p:nvPr>
            <p:ph type="body" idx="1"/>
          </p:nvPr>
        </p:nvSpPr>
        <p:spPr/>
        <p:txBody>
          <a:bodyPr/>
          <a:lstStyle/>
          <a:p>
            <a:r>
              <a:rPr lang="it-IT" dirty="0"/>
              <a:t>La Commissione sostiene che la Camera Disciplinare non </a:t>
            </a:r>
            <a:r>
              <a:rPr lang="it-IT" dirty="0" err="1"/>
              <a:t>soddisfava</a:t>
            </a:r>
            <a:r>
              <a:rPr lang="it-IT" dirty="0"/>
              <a:t> i requisiti minimi di </a:t>
            </a:r>
            <a:r>
              <a:rPr lang="it-IT" b="1" dirty="0"/>
              <a:t>indipendenza e imparzialità</a:t>
            </a:r>
            <a:r>
              <a:rPr lang="it-IT" dirty="0"/>
              <a:t>, </a:t>
            </a:r>
          </a:p>
          <a:p>
            <a:r>
              <a:rPr lang="it-IT" dirty="0"/>
              <a:t>in violazione degli obblighi imposti dall’art. 19 TUE e dall’art. 267 TFUE.</a:t>
            </a:r>
          </a:p>
          <a:p>
            <a:endParaRPr lang="it-IT" dirty="0"/>
          </a:p>
        </p:txBody>
      </p:sp>
      <p:sp>
        <p:nvSpPr>
          <p:cNvPr id="4" name="Segnaposto numero diapositiva 3">
            <a:extLst>
              <a:ext uri="{FF2B5EF4-FFF2-40B4-BE49-F238E27FC236}">
                <a16:creationId xmlns:a16="http://schemas.microsoft.com/office/drawing/2014/main" id="{F4378B21-626C-CD29-2920-5F1212FABF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12</a:t>
            </a:fld>
            <a:endParaRPr lang="it-IT"/>
          </a:p>
        </p:txBody>
      </p:sp>
    </p:spTree>
    <p:extLst>
      <p:ext uri="{BB962C8B-B14F-4D97-AF65-F5344CB8AC3E}">
        <p14:creationId xmlns:p14="http://schemas.microsoft.com/office/powerpoint/2010/main" val="1819954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0D291B-B4D8-FD5B-2A2A-3DC8089397CD}"/>
              </a:ext>
            </a:extLst>
          </p:cNvPr>
          <p:cNvSpPr>
            <a:spLocks noGrp="1"/>
          </p:cNvSpPr>
          <p:nvPr>
            <p:ph type="title"/>
          </p:nvPr>
        </p:nvSpPr>
        <p:spPr/>
        <p:txBody>
          <a:bodyPr/>
          <a:lstStyle/>
          <a:p>
            <a:r>
              <a:rPr lang="it-IT" dirty="0"/>
              <a:t>Commissione c. Polonia – Camera Disciplinare (C‑791/19, 2021), paragrafo 50</a:t>
            </a:r>
            <a:br>
              <a:rPr lang="it-IT" dirty="0"/>
            </a:br>
            <a:endParaRPr lang="it-IT" dirty="0"/>
          </a:p>
        </p:txBody>
      </p:sp>
      <p:sp>
        <p:nvSpPr>
          <p:cNvPr id="3" name="Segnaposto testo 2">
            <a:extLst>
              <a:ext uri="{FF2B5EF4-FFF2-40B4-BE49-F238E27FC236}">
                <a16:creationId xmlns:a16="http://schemas.microsoft.com/office/drawing/2014/main" id="{4F7CEC1E-0BB5-28CF-26A1-77C4C60F735E}"/>
              </a:ext>
            </a:extLst>
          </p:cNvPr>
          <p:cNvSpPr>
            <a:spLocks noGrp="1"/>
          </p:cNvSpPr>
          <p:nvPr>
            <p:ph type="body" idx="1"/>
          </p:nvPr>
        </p:nvSpPr>
        <p:spPr/>
        <p:txBody>
          <a:bodyPr>
            <a:normAutofit fontScale="77500" lnSpcReduction="20000"/>
          </a:bodyPr>
          <a:lstStyle/>
          <a:p>
            <a:r>
              <a:rPr lang="it-IT" dirty="0"/>
              <a:t>L’Unione riunisce Stati che hanno liberamente e volontariamente aderito ai valori comuni di cui all’articolo 2 TUE, che rispettano tali valori e che si impegnano a promuoverli. </a:t>
            </a:r>
          </a:p>
          <a:p>
            <a:r>
              <a:rPr lang="it-IT" dirty="0"/>
              <a:t>In particolare, dall’articolo 2 TUE risulta che l’Unione si fonda su valori, quali lo Stato di diritto, che sono comuni agli Stati membri in una società caratterizzata, in particolare, dalla giustizia. </a:t>
            </a:r>
          </a:p>
          <a:p>
            <a:r>
              <a:rPr lang="it-IT" dirty="0"/>
              <a:t>Va rilevato, al riguardo, che la fiducia reciproca tra gli Stati membri e, segnatamente, i loro giudici si basa sulla premessa fondamentale secondo cui gli Stati membri condividono una serie di valori comuni sui quali l’Unione si fonda, come precisato nel suddetto articolo </a:t>
            </a:r>
          </a:p>
        </p:txBody>
      </p:sp>
      <p:sp>
        <p:nvSpPr>
          <p:cNvPr id="4" name="Segnaposto numero diapositiva 3">
            <a:extLst>
              <a:ext uri="{FF2B5EF4-FFF2-40B4-BE49-F238E27FC236}">
                <a16:creationId xmlns:a16="http://schemas.microsoft.com/office/drawing/2014/main" id="{FB0F1064-E361-B055-3AF6-114195BD36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13</a:t>
            </a:fld>
            <a:endParaRPr lang="it-IT"/>
          </a:p>
        </p:txBody>
      </p:sp>
    </p:spTree>
    <p:extLst>
      <p:ext uri="{BB962C8B-B14F-4D97-AF65-F5344CB8AC3E}">
        <p14:creationId xmlns:p14="http://schemas.microsoft.com/office/powerpoint/2010/main" val="596945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6AFC9E-FDA3-B7CC-F484-09928DA52232}"/>
              </a:ext>
            </a:extLst>
          </p:cNvPr>
          <p:cNvSpPr>
            <a:spLocks noGrp="1"/>
          </p:cNvSpPr>
          <p:nvPr>
            <p:ph type="title"/>
          </p:nvPr>
        </p:nvSpPr>
        <p:spPr/>
        <p:txBody>
          <a:bodyPr/>
          <a:lstStyle/>
          <a:p>
            <a:r>
              <a:rPr lang="it-IT" dirty="0"/>
              <a:t>Commissione c. Polonia – Camera Disciplinare (C‑791/19, 2021)</a:t>
            </a:r>
          </a:p>
        </p:txBody>
      </p:sp>
      <p:sp>
        <p:nvSpPr>
          <p:cNvPr id="3" name="Segnaposto testo 2">
            <a:extLst>
              <a:ext uri="{FF2B5EF4-FFF2-40B4-BE49-F238E27FC236}">
                <a16:creationId xmlns:a16="http://schemas.microsoft.com/office/drawing/2014/main" id="{94657559-77FA-9B0D-EBBB-1757D6FF6299}"/>
              </a:ext>
            </a:extLst>
          </p:cNvPr>
          <p:cNvSpPr>
            <a:spLocks noGrp="1"/>
          </p:cNvSpPr>
          <p:nvPr>
            <p:ph type="body" idx="1"/>
          </p:nvPr>
        </p:nvSpPr>
        <p:spPr/>
        <p:txBody>
          <a:bodyPr>
            <a:normAutofit fontScale="55000" lnSpcReduction="20000"/>
          </a:bodyPr>
          <a:lstStyle/>
          <a:p>
            <a:r>
              <a:rPr lang="it-IT" b="1" dirty="0">
                <a:solidFill>
                  <a:srgbClr val="00B0F0"/>
                </a:solidFill>
              </a:rPr>
              <a:t>La Commissione articola tre linee di violazione, tutte confermate dalla Corte:</a:t>
            </a:r>
          </a:p>
          <a:p>
            <a:r>
              <a:rPr lang="it-IT" b="1" dirty="0"/>
              <a:t>A. La Camera Disciplinare non è un “tribunale indipendente e imparziale” (art. 19 TUE)</a:t>
            </a:r>
            <a:endParaRPr lang="it-IT" dirty="0"/>
          </a:p>
          <a:p>
            <a:r>
              <a:rPr lang="it-IT" dirty="0"/>
              <a:t>La Corte stabilisce che:</a:t>
            </a:r>
          </a:p>
          <a:p>
            <a:r>
              <a:rPr lang="it-IT" dirty="0"/>
              <a:t>La Camera è composta </a:t>
            </a:r>
            <a:r>
              <a:rPr lang="it-IT" b="1" dirty="0"/>
              <a:t>esclusivamente da giudici nominati tramite un KRS politicamente influenzato</a:t>
            </a:r>
            <a:r>
              <a:rPr lang="it-IT" dirty="0"/>
              <a:t>, e dunque non offre garanzie di indipendenza.</a:t>
            </a:r>
          </a:p>
          <a:p>
            <a:r>
              <a:rPr lang="it-IT" dirty="0"/>
              <a:t>La sua posizione istituzionale è isolata dal resto della Corte Suprema.</a:t>
            </a:r>
          </a:p>
          <a:p>
            <a:r>
              <a:rPr lang="it-IT" dirty="0"/>
              <a:t>Il suo funzionamento si colloca in un contesto di </a:t>
            </a:r>
            <a:r>
              <a:rPr lang="it-IT" b="1" dirty="0"/>
              <a:t>sovvertimento sistemico</a:t>
            </a:r>
            <a:r>
              <a:rPr lang="it-IT" dirty="0"/>
              <a:t> dell’indipendenza giudiziaria in Polonia.</a:t>
            </a:r>
          </a:p>
          <a:p>
            <a:r>
              <a:rPr lang="it-IT" dirty="0"/>
              <a:t>La Corte richiama espressamente che </a:t>
            </a:r>
            <a:r>
              <a:rPr lang="it-IT" i="1" dirty="0"/>
              <a:t>la Camera Disciplinare non può essere considerata un organo giurisdizionale indipendente secondo gli standard UE</a:t>
            </a:r>
            <a:endParaRPr lang="it-IT" dirty="0"/>
          </a:p>
          <a:p>
            <a:endParaRPr lang="it-IT" dirty="0"/>
          </a:p>
        </p:txBody>
      </p:sp>
      <p:sp>
        <p:nvSpPr>
          <p:cNvPr id="4" name="Segnaposto numero diapositiva 3">
            <a:extLst>
              <a:ext uri="{FF2B5EF4-FFF2-40B4-BE49-F238E27FC236}">
                <a16:creationId xmlns:a16="http://schemas.microsoft.com/office/drawing/2014/main" id="{D7BB825E-83B5-80F3-47B8-50E92BC0E39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14</a:t>
            </a:fld>
            <a:endParaRPr lang="it-IT"/>
          </a:p>
        </p:txBody>
      </p:sp>
    </p:spTree>
    <p:extLst>
      <p:ext uri="{BB962C8B-B14F-4D97-AF65-F5344CB8AC3E}">
        <p14:creationId xmlns:p14="http://schemas.microsoft.com/office/powerpoint/2010/main" val="1496376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0C16B1-C2C1-F6FA-301D-2A1A54C873CE}"/>
              </a:ext>
            </a:extLst>
          </p:cNvPr>
          <p:cNvSpPr>
            <a:spLocks noGrp="1"/>
          </p:cNvSpPr>
          <p:nvPr>
            <p:ph type="title"/>
          </p:nvPr>
        </p:nvSpPr>
        <p:spPr/>
        <p:txBody>
          <a:bodyPr/>
          <a:lstStyle/>
          <a:p>
            <a:r>
              <a:rPr lang="it-IT" dirty="0"/>
              <a:t>Commissione c. Polonia – Camera Disciplinare (C‑791/19, 2021), paragrafo 113</a:t>
            </a:r>
          </a:p>
        </p:txBody>
      </p:sp>
      <p:sp>
        <p:nvSpPr>
          <p:cNvPr id="3" name="Segnaposto testo 2">
            <a:extLst>
              <a:ext uri="{FF2B5EF4-FFF2-40B4-BE49-F238E27FC236}">
                <a16:creationId xmlns:a16="http://schemas.microsoft.com/office/drawing/2014/main" id="{2D69E078-483D-F32D-DA30-1B0B0504C077}"/>
              </a:ext>
            </a:extLst>
          </p:cNvPr>
          <p:cNvSpPr>
            <a:spLocks noGrp="1"/>
          </p:cNvSpPr>
          <p:nvPr>
            <p:ph type="body" idx="1"/>
          </p:nvPr>
        </p:nvSpPr>
        <p:spPr/>
        <p:txBody>
          <a:bodyPr>
            <a:normAutofit fontScale="70000" lnSpcReduction="20000"/>
          </a:bodyPr>
          <a:lstStyle/>
          <a:p>
            <a:r>
              <a:rPr lang="it-IT" dirty="0"/>
              <a:t>non garantendo l’indipendenza e l’imparzialità della Sezione disciplinare chiamata a pronunciarsi, in primo grado e in grado di appello, sulle cause disciplinari concernenti i giudici del </a:t>
            </a:r>
            <a:r>
              <a:rPr lang="it-IT" dirty="0" err="1"/>
              <a:t>Sąd</a:t>
            </a:r>
            <a:r>
              <a:rPr lang="it-IT" dirty="0"/>
              <a:t> </a:t>
            </a:r>
            <a:r>
              <a:rPr lang="it-IT" dirty="0" err="1"/>
              <a:t>Najwyższy</a:t>
            </a:r>
            <a:r>
              <a:rPr lang="it-IT" dirty="0"/>
              <a:t> (Corte suprema) e, a seconda dei casi, in grado di appello o tanto in primo grado quanto in grado di appello, sulle cause disciplinari concernenti i giudici degli organi giurisdizionali ordinari e pregiudicando,</a:t>
            </a:r>
          </a:p>
          <a:p>
            <a:r>
              <a:rPr lang="it-IT" dirty="0"/>
              <a:t>in tal modo, l’indipendenza di tali giudici, il tutto, cosa ancor più rilevante, al prezzo di una regressione nella tutela del valore dello Stato di diritto in tale Stato membro, ai sensi della giurisprudenza della Corte richiamata al punto 51 della presente sentenza, </a:t>
            </a:r>
            <a:r>
              <a:rPr lang="it-IT" dirty="0">
                <a:solidFill>
                  <a:srgbClr val="00B0F0"/>
                </a:solidFill>
              </a:rPr>
              <a:t>la Repubblica di Polonia è venuta meno agli obblighi ad essa incombenti a norma dell’articolo 19, paragrafo 1, secondo comma, TUE.</a:t>
            </a:r>
          </a:p>
        </p:txBody>
      </p:sp>
      <p:sp>
        <p:nvSpPr>
          <p:cNvPr id="4" name="Segnaposto numero diapositiva 3">
            <a:extLst>
              <a:ext uri="{FF2B5EF4-FFF2-40B4-BE49-F238E27FC236}">
                <a16:creationId xmlns:a16="http://schemas.microsoft.com/office/drawing/2014/main" id="{5D43B9A0-DCCB-BEF5-A7C5-73BC96EE10E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15</a:t>
            </a:fld>
            <a:endParaRPr lang="it-IT"/>
          </a:p>
        </p:txBody>
      </p:sp>
    </p:spTree>
    <p:extLst>
      <p:ext uri="{BB962C8B-B14F-4D97-AF65-F5344CB8AC3E}">
        <p14:creationId xmlns:p14="http://schemas.microsoft.com/office/powerpoint/2010/main" val="984804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98F47A-40D1-B366-2112-5AD562CC9C26}"/>
              </a:ext>
            </a:extLst>
          </p:cNvPr>
          <p:cNvSpPr>
            <a:spLocks noGrp="1"/>
          </p:cNvSpPr>
          <p:nvPr>
            <p:ph type="title"/>
          </p:nvPr>
        </p:nvSpPr>
        <p:spPr/>
        <p:txBody>
          <a:bodyPr/>
          <a:lstStyle/>
          <a:p>
            <a:r>
              <a:rPr lang="it-IT" dirty="0"/>
              <a:t>Commissione c. Polonia – Camera Disciplinare (C‑791/19, 2021)</a:t>
            </a:r>
          </a:p>
        </p:txBody>
      </p:sp>
      <p:sp>
        <p:nvSpPr>
          <p:cNvPr id="3" name="Segnaposto testo 2">
            <a:extLst>
              <a:ext uri="{FF2B5EF4-FFF2-40B4-BE49-F238E27FC236}">
                <a16:creationId xmlns:a16="http://schemas.microsoft.com/office/drawing/2014/main" id="{77EA270E-8C7E-BCB4-3214-93CAA6F0144A}"/>
              </a:ext>
            </a:extLst>
          </p:cNvPr>
          <p:cNvSpPr>
            <a:spLocks noGrp="1"/>
          </p:cNvSpPr>
          <p:nvPr>
            <p:ph type="body" idx="1"/>
          </p:nvPr>
        </p:nvSpPr>
        <p:spPr/>
        <p:txBody>
          <a:bodyPr>
            <a:normAutofit fontScale="77500" lnSpcReduction="20000"/>
          </a:bodyPr>
          <a:lstStyle/>
          <a:p>
            <a:r>
              <a:rPr lang="it-IT" b="1" dirty="0"/>
              <a:t>B. Violazione del principio di “irremovibilità” dei giudici</a:t>
            </a:r>
            <a:endParaRPr lang="it-IT" dirty="0"/>
          </a:p>
          <a:p>
            <a:r>
              <a:rPr lang="it-IT" dirty="0"/>
              <a:t>La riforma ampliava la responsabilità disciplinare dei giudici, prevedendo sanzioni o procedimenti per:</a:t>
            </a:r>
          </a:p>
          <a:p>
            <a:r>
              <a:rPr lang="it-IT" dirty="0"/>
              <a:t>il contenuto delle sentenze,</a:t>
            </a:r>
          </a:p>
          <a:p>
            <a:r>
              <a:rPr lang="it-IT" dirty="0"/>
              <a:t>l’eventuale ricorso al rinvio pregiudiziale,</a:t>
            </a:r>
          </a:p>
          <a:p>
            <a:r>
              <a:rPr lang="it-IT" dirty="0"/>
              <a:t>qualsiasi critica istituzionale.</a:t>
            </a:r>
          </a:p>
          <a:p>
            <a:r>
              <a:rPr lang="it-IT" dirty="0"/>
              <a:t>La Corte qualifica tutto questo come un </a:t>
            </a:r>
            <a:r>
              <a:rPr lang="it-IT" b="1" dirty="0"/>
              <a:t>mezzo per esercitare pressioni e intimidazioni</a:t>
            </a:r>
            <a:r>
              <a:rPr lang="it-IT" dirty="0"/>
              <a:t> sull’attività giudiziaria.</a:t>
            </a:r>
          </a:p>
          <a:p>
            <a:endParaRPr lang="it-IT" dirty="0"/>
          </a:p>
        </p:txBody>
      </p:sp>
      <p:sp>
        <p:nvSpPr>
          <p:cNvPr id="4" name="Segnaposto numero diapositiva 3">
            <a:extLst>
              <a:ext uri="{FF2B5EF4-FFF2-40B4-BE49-F238E27FC236}">
                <a16:creationId xmlns:a16="http://schemas.microsoft.com/office/drawing/2014/main" id="{74BAE698-71F8-C122-7992-75908F9BE5C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16</a:t>
            </a:fld>
            <a:endParaRPr lang="it-IT"/>
          </a:p>
        </p:txBody>
      </p:sp>
    </p:spTree>
    <p:extLst>
      <p:ext uri="{BB962C8B-B14F-4D97-AF65-F5344CB8AC3E}">
        <p14:creationId xmlns:p14="http://schemas.microsoft.com/office/powerpoint/2010/main" val="3808498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F41AD4-8EBC-D421-4B3E-ABAB7A3FC4BA}"/>
              </a:ext>
            </a:extLst>
          </p:cNvPr>
          <p:cNvSpPr>
            <a:spLocks noGrp="1"/>
          </p:cNvSpPr>
          <p:nvPr>
            <p:ph type="title"/>
          </p:nvPr>
        </p:nvSpPr>
        <p:spPr/>
        <p:txBody>
          <a:bodyPr/>
          <a:lstStyle/>
          <a:p>
            <a:r>
              <a:rPr lang="it-IT" dirty="0"/>
              <a:t>Commissione c. Polonia – Camera Disciplinare (C‑791/19, 2021), paragrafo 157</a:t>
            </a:r>
          </a:p>
        </p:txBody>
      </p:sp>
      <p:sp>
        <p:nvSpPr>
          <p:cNvPr id="3" name="Segnaposto testo 2">
            <a:extLst>
              <a:ext uri="{FF2B5EF4-FFF2-40B4-BE49-F238E27FC236}">
                <a16:creationId xmlns:a16="http://schemas.microsoft.com/office/drawing/2014/main" id="{9E8D505F-8D8C-15F3-A783-D24892F6DD2D}"/>
              </a:ext>
            </a:extLst>
          </p:cNvPr>
          <p:cNvSpPr>
            <a:spLocks noGrp="1"/>
          </p:cNvSpPr>
          <p:nvPr>
            <p:ph type="body" idx="1"/>
          </p:nvPr>
        </p:nvSpPr>
        <p:spPr/>
        <p:txBody>
          <a:bodyPr>
            <a:normAutofit fontScale="55000" lnSpcReduction="20000"/>
          </a:bodyPr>
          <a:lstStyle/>
          <a:p>
            <a:r>
              <a:rPr lang="it-IT" dirty="0"/>
              <a:t>Alla luce di tutte le considerazioni che precedono, la Corte ritiene accertato che, nel particolare contesto risultante dalle recenti riforme che hanno interessato il potere giudiziario polacco e il regime disciplinare applicabile ai giudici degli organi giurisdizionali ordinari,</a:t>
            </a:r>
          </a:p>
          <a:p>
            <a:r>
              <a:rPr lang="it-IT" dirty="0"/>
              <a:t>e, in particolare, </a:t>
            </a:r>
            <a:r>
              <a:rPr lang="it-IT" dirty="0">
                <a:solidFill>
                  <a:srgbClr val="00B0F0"/>
                </a:solidFill>
              </a:rPr>
              <a:t>in considerazione del fatto che l’indipendenza e l’imparzialità dell’organo giurisdizionale competente a pronunciarsi nei procedimenti disciplinari che li riguardano non sono garantite</a:t>
            </a:r>
            <a:r>
              <a:rPr lang="it-IT" dirty="0"/>
              <a:t>, </a:t>
            </a:r>
            <a:r>
              <a:rPr lang="it-IT" dirty="0">
                <a:solidFill>
                  <a:srgbClr val="00B0F0"/>
                </a:solidFill>
              </a:rPr>
              <a:t>le definizioni dell’illecito disciplinare contenute nelle disposizioni dell’articolo 107, paragrafo 1, punto </a:t>
            </a:r>
            <a:r>
              <a:rPr lang="it-IT" dirty="0"/>
              <a:t>1, della legge sugli organi giurisdizionali ordinari e in quelle dell’articolo 97, paragrafi 1 e 3, della nuova legge sulla Corte suprema </a:t>
            </a:r>
            <a:r>
              <a:rPr lang="it-IT" dirty="0">
                <a:solidFill>
                  <a:srgbClr val="00B0F0"/>
                </a:solidFill>
              </a:rPr>
              <a:t>non consentono di evitare che detto regime disciplinare sia utilizzato per generare, nei confronti di tali giudici chiamati a interpretare e ad applicare il diritto dell’Unione, pressioni e un effetto dissuasivo atti a influenzare il contenuto delle loro decisioni. </a:t>
            </a:r>
          </a:p>
          <a:p>
            <a:r>
              <a:rPr lang="it-IT" dirty="0"/>
              <a:t>Dette disposizioni arrecano quindi pregiudizio all’indipendenza di tali giudici, e ciò, per di più, al prezzo di una regressione della tutela del valore dello Stato di diritto in Polonia, ai sensi della giurisprudenza ricordata al punto 51 della presente sentenza, in violazione dell’articolo 19, paragrafo 1, secondo comma, TUE.</a:t>
            </a:r>
          </a:p>
        </p:txBody>
      </p:sp>
      <p:sp>
        <p:nvSpPr>
          <p:cNvPr id="4" name="Segnaposto numero diapositiva 3">
            <a:extLst>
              <a:ext uri="{FF2B5EF4-FFF2-40B4-BE49-F238E27FC236}">
                <a16:creationId xmlns:a16="http://schemas.microsoft.com/office/drawing/2014/main" id="{A0F9FB31-84A5-D7CB-362A-39958887372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17</a:t>
            </a:fld>
            <a:endParaRPr lang="it-IT"/>
          </a:p>
        </p:txBody>
      </p:sp>
    </p:spTree>
    <p:extLst>
      <p:ext uri="{BB962C8B-B14F-4D97-AF65-F5344CB8AC3E}">
        <p14:creationId xmlns:p14="http://schemas.microsoft.com/office/powerpoint/2010/main" val="2641393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643FE0-4C1E-2AF8-7546-E41846AAB008}"/>
              </a:ext>
            </a:extLst>
          </p:cNvPr>
          <p:cNvSpPr>
            <a:spLocks noGrp="1"/>
          </p:cNvSpPr>
          <p:nvPr>
            <p:ph type="title"/>
          </p:nvPr>
        </p:nvSpPr>
        <p:spPr/>
        <p:txBody>
          <a:bodyPr/>
          <a:lstStyle/>
          <a:p>
            <a:r>
              <a:rPr lang="it-IT" dirty="0"/>
              <a:t>Commissione c. Polonia – Camera Disciplinare (C‑791/19, 2021)</a:t>
            </a:r>
          </a:p>
        </p:txBody>
      </p:sp>
      <p:sp>
        <p:nvSpPr>
          <p:cNvPr id="3" name="Segnaposto testo 2">
            <a:extLst>
              <a:ext uri="{FF2B5EF4-FFF2-40B4-BE49-F238E27FC236}">
                <a16:creationId xmlns:a16="http://schemas.microsoft.com/office/drawing/2014/main" id="{F9464C69-6D81-1FDB-8A6A-2D47D9175E4A}"/>
              </a:ext>
            </a:extLst>
          </p:cNvPr>
          <p:cNvSpPr>
            <a:spLocks noGrp="1"/>
          </p:cNvSpPr>
          <p:nvPr>
            <p:ph type="body" idx="1"/>
          </p:nvPr>
        </p:nvSpPr>
        <p:spPr/>
        <p:txBody>
          <a:bodyPr>
            <a:normAutofit fontScale="77500" lnSpcReduction="20000"/>
          </a:bodyPr>
          <a:lstStyle/>
          <a:p>
            <a:r>
              <a:rPr lang="it-IT" b="1" dirty="0"/>
              <a:t>C- La Corte rileva che la Polonia ha creato un sistema in cui i giudici potevano essere disciplinati anche per aver presentato un rinvio pregiudiziale.</a:t>
            </a:r>
          </a:p>
          <a:p>
            <a:r>
              <a:rPr lang="it-IT" dirty="0"/>
              <a:t>Questo è incompatibile con:</a:t>
            </a:r>
          </a:p>
          <a:p>
            <a:r>
              <a:rPr lang="it-IT" dirty="0"/>
              <a:t>il </a:t>
            </a:r>
            <a:r>
              <a:rPr lang="it-IT" b="1" dirty="0"/>
              <a:t>meccanismo dei rinvii pregiudiziali</a:t>
            </a:r>
            <a:r>
              <a:rPr lang="it-IT" dirty="0"/>
              <a:t>, pilastro del sistema UE;</a:t>
            </a:r>
          </a:p>
          <a:p>
            <a:r>
              <a:rPr lang="it-IT" dirty="0"/>
              <a:t>l’autonomia e primato del diritto UE.</a:t>
            </a:r>
          </a:p>
          <a:p>
            <a:r>
              <a:rPr lang="it-IT" dirty="0"/>
              <a:t>La Corte conclude che ciò costituisce </a:t>
            </a:r>
            <a:r>
              <a:rPr lang="it-IT" b="1" dirty="0"/>
              <a:t>una violazione diretta dell'art. 267 TFUE</a:t>
            </a:r>
            <a:r>
              <a:rPr lang="it-IT" dirty="0"/>
              <a:t>, poiché dissuade i giudici dal rivolgersi alla Corte di giustizia.</a:t>
            </a:r>
          </a:p>
          <a:p>
            <a:endParaRPr lang="it-IT" dirty="0"/>
          </a:p>
        </p:txBody>
      </p:sp>
      <p:sp>
        <p:nvSpPr>
          <p:cNvPr id="4" name="Segnaposto numero diapositiva 3">
            <a:extLst>
              <a:ext uri="{FF2B5EF4-FFF2-40B4-BE49-F238E27FC236}">
                <a16:creationId xmlns:a16="http://schemas.microsoft.com/office/drawing/2014/main" id="{1F2DBCCE-EDEC-17A5-3349-82C4AD27E57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18</a:t>
            </a:fld>
            <a:endParaRPr lang="it-IT"/>
          </a:p>
        </p:txBody>
      </p:sp>
    </p:spTree>
    <p:extLst>
      <p:ext uri="{BB962C8B-B14F-4D97-AF65-F5344CB8AC3E}">
        <p14:creationId xmlns:p14="http://schemas.microsoft.com/office/powerpoint/2010/main" val="778743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3303F6-C701-6AF7-4626-46C9237749E3}"/>
              </a:ext>
            </a:extLst>
          </p:cNvPr>
          <p:cNvSpPr>
            <a:spLocks noGrp="1"/>
          </p:cNvSpPr>
          <p:nvPr>
            <p:ph type="title"/>
          </p:nvPr>
        </p:nvSpPr>
        <p:spPr/>
        <p:txBody>
          <a:bodyPr/>
          <a:lstStyle/>
          <a:p>
            <a:r>
              <a:rPr lang="it-IT" dirty="0"/>
              <a:t>Commissione c. Polonia – Camera Disciplinare (C‑791/19, 2021)</a:t>
            </a:r>
          </a:p>
        </p:txBody>
      </p:sp>
      <p:sp>
        <p:nvSpPr>
          <p:cNvPr id="3" name="Segnaposto testo 2">
            <a:extLst>
              <a:ext uri="{FF2B5EF4-FFF2-40B4-BE49-F238E27FC236}">
                <a16:creationId xmlns:a16="http://schemas.microsoft.com/office/drawing/2014/main" id="{5E44985B-F5C0-908F-8EDC-462454C8BF34}"/>
              </a:ext>
            </a:extLst>
          </p:cNvPr>
          <p:cNvSpPr>
            <a:spLocks noGrp="1"/>
          </p:cNvSpPr>
          <p:nvPr>
            <p:ph type="body" idx="1"/>
          </p:nvPr>
        </p:nvSpPr>
        <p:spPr/>
        <p:txBody>
          <a:bodyPr>
            <a:normAutofit fontScale="85000" lnSpcReduction="10000"/>
          </a:bodyPr>
          <a:lstStyle/>
          <a:p>
            <a:r>
              <a:rPr lang="it-IT" dirty="0"/>
              <a:t>La Corte accerta che il sistema disciplinare polacco permette di punire o minacciare i giudici quando:</a:t>
            </a:r>
          </a:p>
          <a:p>
            <a:r>
              <a:rPr lang="it-IT" dirty="0"/>
              <a:t>rivolgono una domanda di pronuncia pregiudiziale,</a:t>
            </a:r>
          </a:p>
          <a:p>
            <a:r>
              <a:rPr lang="it-IT" dirty="0"/>
              <a:t>interpretano il diritto UE in modo contrario alla linea politica.</a:t>
            </a:r>
          </a:p>
          <a:p>
            <a:r>
              <a:rPr lang="it-IT" dirty="0"/>
              <a:t>La Corte è esplicita:</a:t>
            </a:r>
          </a:p>
          <a:p>
            <a:r>
              <a:rPr lang="it-IT" i="1" dirty="0"/>
              <a:t>“L’esposizione dei giudici a sanzioni disciplinari per la decisione di effettuare rinvii pregiudiziali è incompatibile con l’art. 267 TFUE.”</a:t>
            </a:r>
            <a:endParaRPr lang="it-IT" dirty="0"/>
          </a:p>
          <a:p>
            <a:endParaRPr lang="it-IT" dirty="0"/>
          </a:p>
        </p:txBody>
      </p:sp>
      <p:sp>
        <p:nvSpPr>
          <p:cNvPr id="4" name="Segnaposto numero diapositiva 3">
            <a:extLst>
              <a:ext uri="{FF2B5EF4-FFF2-40B4-BE49-F238E27FC236}">
                <a16:creationId xmlns:a16="http://schemas.microsoft.com/office/drawing/2014/main" id="{AF6EE2EA-76C8-8CB8-C572-AE531423E6D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19</a:t>
            </a:fld>
            <a:endParaRPr lang="it-IT"/>
          </a:p>
        </p:txBody>
      </p:sp>
    </p:spTree>
    <p:extLst>
      <p:ext uri="{BB962C8B-B14F-4D97-AF65-F5344CB8AC3E}">
        <p14:creationId xmlns:p14="http://schemas.microsoft.com/office/powerpoint/2010/main" val="1751091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2"/>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FFFF00"/>
              </a:buClr>
              <a:buSzPts val="3600"/>
              <a:buFont typeface="Arial"/>
              <a:buNone/>
            </a:pPr>
            <a:r>
              <a:rPr lang="it-IT" sz="3600" b="1">
                <a:solidFill>
                  <a:srgbClr val="FFFF00"/>
                </a:solidFill>
              </a:rPr>
              <a:t>Indice</a:t>
            </a:r>
            <a:endParaRPr/>
          </a:p>
        </p:txBody>
      </p:sp>
      <p:sp>
        <p:nvSpPr>
          <p:cNvPr id="289" name="Google Shape;289;p2"/>
          <p:cNvSpPr txBox="1">
            <a:spLocks noGrp="1"/>
          </p:cNvSpPr>
          <p:nvPr>
            <p:ph type="body" idx="1"/>
          </p:nvPr>
        </p:nvSpPr>
        <p:spPr>
          <a:xfrm>
            <a:off x="419100" y="1465545"/>
            <a:ext cx="11222038" cy="4286300"/>
          </a:xfrm>
          <a:prstGeom prst="rect">
            <a:avLst/>
          </a:prstGeom>
          <a:noFill/>
          <a:ln>
            <a:noFill/>
          </a:ln>
        </p:spPr>
        <p:txBody>
          <a:bodyPr spcFirstLastPara="1" wrap="square" lIns="91425" tIns="45700" rIns="91425" bIns="45700" anchor="ctr" anchorCtr="0">
            <a:normAutofit/>
          </a:bodyPr>
          <a:lstStyle/>
          <a:p>
            <a:pPr marL="228600" lvl="0" indent="-101600" algn="just" rtl="0">
              <a:lnSpc>
                <a:spcPct val="100000"/>
              </a:lnSpc>
              <a:spcBef>
                <a:spcPts val="0"/>
              </a:spcBef>
              <a:spcAft>
                <a:spcPts val="0"/>
              </a:spcAft>
              <a:buClr>
                <a:schemeClr val="lt1"/>
              </a:buClr>
              <a:buSzPts val="2000"/>
              <a:buNone/>
            </a:pPr>
            <a:endParaRPr sz="2000" b="1">
              <a:solidFill>
                <a:srgbClr val="00B050"/>
              </a:solidFill>
            </a:endParaRPr>
          </a:p>
          <a:p>
            <a:pPr marL="228600" lvl="0" indent="-228600" algn="just" rtl="0">
              <a:lnSpc>
                <a:spcPct val="100000"/>
              </a:lnSpc>
              <a:spcBef>
                <a:spcPts val="1800"/>
              </a:spcBef>
              <a:spcAft>
                <a:spcPts val="0"/>
              </a:spcAft>
              <a:buClr>
                <a:srgbClr val="FFFF00"/>
              </a:buClr>
              <a:buSzPts val="2000"/>
              <a:buChar char="•"/>
            </a:pPr>
            <a:r>
              <a:rPr lang="it-IT" sz="2000" b="1">
                <a:solidFill>
                  <a:srgbClr val="FFFF00"/>
                </a:solidFill>
              </a:rPr>
              <a:t>Lezione 1</a:t>
            </a:r>
            <a:endParaRPr/>
          </a:p>
          <a:p>
            <a:pPr marL="228600" lvl="0" indent="-228600" algn="just" rtl="0">
              <a:lnSpc>
                <a:spcPct val="100000"/>
              </a:lnSpc>
              <a:spcBef>
                <a:spcPts val="1800"/>
              </a:spcBef>
              <a:spcAft>
                <a:spcPts val="0"/>
              </a:spcAft>
              <a:buClr>
                <a:schemeClr val="lt1"/>
              </a:buClr>
              <a:buSzPts val="1800"/>
              <a:buChar char="•"/>
            </a:pPr>
            <a:r>
              <a:rPr lang="it-IT" sz="1800"/>
              <a:t>a.i. Adesione all’UE, procedure e criteri; a.ii. Allargamenti dell’UE; </a:t>
            </a:r>
            <a:endParaRPr sz="2000"/>
          </a:p>
          <a:p>
            <a:pPr marL="228600" lvl="0" indent="-228600" algn="just" rtl="0">
              <a:lnSpc>
                <a:spcPct val="100000"/>
              </a:lnSpc>
              <a:spcBef>
                <a:spcPts val="1800"/>
              </a:spcBef>
              <a:spcAft>
                <a:spcPts val="0"/>
              </a:spcAft>
              <a:buClr>
                <a:srgbClr val="FFFF00"/>
              </a:buClr>
              <a:buSzPts val="2000"/>
              <a:buChar char="•"/>
            </a:pPr>
            <a:r>
              <a:rPr lang="it-IT" sz="2000" b="1">
                <a:solidFill>
                  <a:srgbClr val="FFFF00"/>
                </a:solidFill>
              </a:rPr>
              <a:t>Lezione 2</a:t>
            </a:r>
            <a:endParaRPr/>
          </a:p>
          <a:p>
            <a:pPr marL="228600" lvl="0" indent="-228600" algn="just" rtl="0">
              <a:lnSpc>
                <a:spcPct val="100000"/>
              </a:lnSpc>
              <a:spcBef>
                <a:spcPts val="1800"/>
              </a:spcBef>
              <a:spcAft>
                <a:spcPts val="0"/>
              </a:spcAft>
              <a:buClr>
                <a:schemeClr val="lt1"/>
              </a:buClr>
              <a:buSzPts val="1800"/>
              <a:buChar char="•"/>
            </a:pPr>
            <a:r>
              <a:rPr lang="it-IT" sz="1800"/>
              <a:t>b.i. I Valori e l’art. 2 TUE; b.ii. Rule of la backsliding in Polonia e Ungeria; b.iii. Strumenti di tutela dei valori UE e della rule of law nell’UE; b.iv. Regolamento 2020/2092 e tutela della rule of law; b.v. Sentenze C-156/21 e C-157/21</a:t>
            </a:r>
            <a:endParaRPr sz="2000"/>
          </a:p>
          <a:p>
            <a:pPr marL="228600" lvl="0" indent="-228600" algn="just" rtl="0">
              <a:lnSpc>
                <a:spcPct val="100000"/>
              </a:lnSpc>
              <a:spcBef>
                <a:spcPts val="1800"/>
              </a:spcBef>
              <a:spcAft>
                <a:spcPts val="0"/>
              </a:spcAft>
              <a:buClr>
                <a:srgbClr val="FFFF00"/>
              </a:buClr>
              <a:buSzPts val="2000"/>
              <a:buChar char="•"/>
            </a:pPr>
            <a:r>
              <a:rPr lang="it-IT" sz="2000" b="1">
                <a:solidFill>
                  <a:srgbClr val="FFFF00"/>
                </a:solidFill>
              </a:rPr>
              <a:t>Lezione 3</a:t>
            </a:r>
            <a:endParaRPr/>
          </a:p>
          <a:p>
            <a:pPr marL="228600" lvl="0" indent="-228600" algn="just" rtl="0">
              <a:lnSpc>
                <a:spcPct val="100000"/>
              </a:lnSpc>
              <a:spcBef>
                <a:spcPts val="1800"/>
              </a:spcBef>
              <a:spcAft>
                <a:spcPts val="0"/>
              </a:spcAft>
              <a:buClr>
                <a:schemeClr val="lt1"/>
              </a:buClr>
              <a:buSzPts val="2000"/>
              <a:buChar char="•"/>
            </a:pPr>
            <a:r>
              <a:rPr lang="it-IT" sz="2000"/>
              <a:t> </a:t>
            </a:r>
            <a:r>
              <a:rPr lang="it-IT" sz="1800"/>
              <a:t>c.i. Recesso dai Trattati UE ex art. 50 TUE; c.ii. Caso Brexit; d. Obiettivi dell’UE.</a:t>
            </a:r>
            <a:endParaRPr/>
          </a:p>
          <a:p>
            <a:pPr marL="228600" lvl="0" indent="-25400" algn="just" rtl="0">
              <a:lnSpc>
                <a:spcPct val="100000"/>
              </a:lnSpc>
              <a:spcBef>
                <a:spcPts val="1800"/>
              </a:spcBef>
              <a:spcAft>
                <a:spcPts val="0"/>
              </a:spcAft>
              <a:buClr>
                <a:schemeClr val="lt1"/>
              </a:buClr>
              <a:buSzPts val="3200"/>
              <a:buNone/>
            </a:pPr>
            <a:endParaRPr/>
          </a:p>
        </p:txBody>
      </p:sp>
      <p:sp>
        <p:nvSpPr>
          <p:cNvPr id="290" name="Google Shape;290;p2"/>
          <p:cNvSpPr txBox="1">
            <a:spLocks noGrp="1"/>
          </p:cNvSpPr>
          <p:nvPr>
            <p:ph type="dt" idx="10"/>
          </p:nvPr>
        </p:nvSpPr>
        <p:spPr>
          <a:xfrm>
            <a:off x="8445500" y="6224587"/>
            <a:ext cx="2286000" cy="365125"/>
          </a:xfrm>
          <a:prstGeom prst="rect">
            <a:avLst/>
          </a:prstGeom>
          <a:noFill/>
          <a:ln>
            <a:noFill/>
          </a:ln>
        </p:spPr>
        <p:txBody>
          <a:bodyPr spcFirstLastPara="1" wrap="square" lIns="72000" tIns="0" rIns="72000" bIns="0" anchor="b" anchorCtr="0">
            <a:noAutofit/>
          </a:bodyPr>
          <a:lstStyle/>
          <a:p>
            <a:pPr marL="0" lvl="0" indent="0" algn="r" rtl="0">
              <a:spcBef>
                <a:spcPts val="0"/>
              </a:spcBef>
              <a:spcAft>
                <a:spcPts val="0"/>
              </a:spcAft>
              <a:buNone/>
            </a:pPr>
            <a:r>
              <a:rPr lang="it-IT"/>
              <a:t>20 gennaio 2025</a:t>
            </a:r>
            <a:endParaRPr/>
          </a:p>
        </p:txBody>
      </p:sp>
      <p:sp>
        <p:nvSpPr>
          <p:cNvPr id="291" name="Google Shape;291;p2"/>
          <p:cNvSpPr txBox="1">
            <a:spLocks noGrp="1"/>
          </p:cNvSpPr>
          <p:nvPr>
            <p:ph type="ftr" idx="11"/>
          </p:nvPr>
        </p:nvSpPr>
        <p:spPr>
          <a:xfrm>
            <a:off x="2572692" y="6224587"/>
            <a:ext cx="5707708" cy="365125"/>
          </a:xfrm>
          <a:prstGeom prst="rect">
            <a:avLst/>
          </a:prstGeom>
          <a:noFill/>
          <a:ln>
            <a:noFill/>
          </a:ln>
        </p:spPr>
        <p:txBody>
          <a:bodyPr spcFirstLastPara="1" wrap="square" lIns="72000" tIns="0" rIns="72000" bIns="0" anchor="b" anchorCtr="0">
            <a:noAutofit/>
          </a:bodyPr>
          <a:lstStyle/>
          <a:p>
            <a:pPr marL="0" lvl="0" indent="0" algn="l" rtl="0">
              <a:spcBef>
                <a:spcPts val="0"/>
              </a:spcBef>
              <a:spcAft>
                <a:spcPts val="0"/>
              </a:spcAft>
              <a:buNone/>
            </a:pPr>
            <a:r>
              <a:rPr lang="it-IT"/>
              <a:t>Titolo della Presentazione/Sezione</a:t>
            </a:r>
            <a:endParaRPr/>
          </a:p>
        </p:txBody>
      </p:sp>
      <p:sp>
        <p:nvSpPr>
          <p:cNvPr id="292" name="Google Shape;292;p2"/>
          <p:cNvSpPr txBox="1">
            <a:spLocks noGrp="1"/>
          </p:cNvSpPr>
          <p:nvPr>
            <p:ph type="sldNum" idx="12"/>
          </p:nvPr>
        </p:nvSpPr>
        <p:spPr>
          <a:xfrm>
            <a:off x="10896600" y="6224587"/>
            <a:ext cx="858838" cy="365125"/>
          </a:xfrm>
          <a:prstGeom prst="rect">
            <a:avLst/>
          </a:prstGeom>
          <a:noFill/>
          <a:ln>
            <a:noFill/>
          </a:ln>
        </p:spPr>
        <p:txBody>
          <a:bodyPr spcFirstLastPara="1" wrap="square" lIns="72000" tIns="0" rIns="72000" bIns="0" anchor="b" anchorCtr="0">
            <a:noAutofit/>
          </a:bodyPr>
          <a:lstStyle/>
          <a:p>
            <a:pPr marL="0" lvl="0" indent="0" algn="r" rtl="0">
              <a:spcBef>
                <a:spcPts val="0"/>
              </a:spcBef>
              <a:spcAft>
                <a:spcPts val="0"/>
              </a:spcAft>
              <a:buNone/>
            </a:pPr>
            <a:fld id="{00000000-1234-1234-1234-123412341234}" type="slidenum">
              <a:rPr lang="it-IT"/>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C1DF0A-E566-51E0-16FD-E7D3D4B5E4B1}"/>
              </a:ext>
            </a:extLst>
          </p:cNvPr>
          <p:cNvSpPr>
            <a:spLocks noGrp="1"/>
          </p:cNvSpPr>
          <p:nvPr>
            <p:ph type="title"/>
          </p:nvPr>
        </p:nvSpPr>
        <p:spPr/>
        <p:txBody>
          <a:bodyPr/>
          <a:lstStyle/>
          <a:p>
            <a:r>
              <a:rPr lang="it-IT" dirty="0"/>
              <a:t>Commissione c. Polonia – Camera Disciplinare (C‑791/19, 2021), paragrafo 233</a:t>
            </a:r>
          </a:p>
        </p:txBody>
      </p:sp>
      <p:sp>
        <p:nvSpPr>
          <p:cNvPr id="3" name="Segnaposto testo 2">
            <a:extLst>
              <a:ext uri="{FF2B5EF4-FFF2-40B4-BE49-F238E27FC236}">
                <a16:creationId xmlns:a16="http://schemas.microsoft.com/office/drawing/2014/main" id="{8C514572-C222-0CB2-73D0-F41BB87026E4}"/>
              </a:ext>
            </a:extLst>
          </p:cNvPr>
          <p:cNvSpPr>
            <a:spLocks noGrp="1"/>
          </p:cNvSpPr>
          <p:nvPr>
            <p:ph type="body" idx="1"/>
          </p:nvPr>
        </p:nvSpPr>
        <p:spPr/>
        <p:txBody>
          <a:bodyPr>
            <a:normAutofit fontScale="62500" lnSpcReduction="20000"/>
          </a:bodyPr>
          <a:lstStyle/>
          <a:p>
            <a:r>
              <a:rPr lang="it-IT" dirty="0"/>
              <a:t>Orbene, occorre ricordare, a tale riguardo, da un lato, che </a:t>
            </a:r>
            <a:r>
              <a:rPr lang="it-IT" dirty="0">
                <a:solidFill>
                  <a:srgbClr val="00B0F0"/>
                </a:solidFill>
              </a:rPr>
              <a:t>il rigoroso rispetto degli obblighi derivanti in capo a uno Stato membro dalle disposizioni dell’articolo 267 TFUE si impone a tutte le autorità dello Stato </a:t>
            </a:r>
            <a:r>
              <a:rPr lang="it-IT" dirty="0"/>
              <a:t>e, pertanto, in particolare, ad un organo che, al pari del delegato alla disciplina, è incaricato di istruire, se del caso sotto l’autorità del ministro della Giustizia, i procedimenti disciplinari che possono essere avviati nei confronti dei giudici. </a:t>
            </a:r>
          </a:p>
          <a:p>
            <a:r>
              <a:rPr lang="it-IT" dirty="0"/>
              <a:t>Dall’altro lato, e come sostenuto sia dalla Commissione sia dagli Stati membri intervenuti a sostegno delle conclusioni di detta istituzione, </a:t>
            </a:r>
            <a:r>
              <a:rPr lang="it-IT" dirty="0">
                <a:solidFill>
                  <a:srgbClr val="00B0F0"/>
                </a:solidFill>
              </a:rPr>
              <a:t>la sola circostanza che il delegato alla disciplina avvii indagini nelle condizioni ricordate al punto 231 [… </a:t>
            </a:r>
            <a:r>
              <a:rPr lang="it-IT" i="1" dirty="0">
                <a:solidFill>
                  <a:srgbClr val="FF0000"/>
                </a:solidFill>
              </a:rPr>
              <a:t>l’avvio di indagini vertenti su decisioni con cui alcuni giudici ordinari polacchi hanno rivolto domande di pronuncia pregiudiziale alla Corte</a:t>
            </a:r>
            <a:r>
              <a:rPr lang="it-IT" dirty="0">
                <a:solidFill>
                  <a:srgbClr val="00B0F0"/>
                </a:solidFill>
              </a:rPr>
              <a:t>] </a:t>
            </a:r>
            <a:r>
              <a:rPr lang="it-IT" dirty="0"/>
              <a:t>della presente sentenza </a:t>
            </a:r>
            <a:r>
              <a:rPr lang="it-IT" dirty="0">
                <a:solidFill>
                  <a:srgbClr val="00B0F0"/>
                </a:solidFill>
              </a:rPr>
              <a:t>è sufficiente a concretizzare il rischio di pressioni e di effetto dissuasivo menzionato al punto 229 di questa medesima sentenza e ad arrecare pregiudizio all’indipendenza dei giudici che ne sono oggetto</a:t>
            </a:r>
            <a:r>
              <a:rPr lang="it-IT" dirty="0"/>
              <a:t>.</a:t>
            </a:r>
          </a:p>
        </p:txBody>
      </p:sp>
      <p:sp>
        <p:nvSpPr>
          <p:cNvPr id="4" name="Segnaposto numero diapositiva 3">
            <a:extLst>
              <a:ext uri="{FF2B5EF4-FFF2-40B4-BE49-F238E27FC236}">
                <a16:creationId xmlns:a16="http://schemas.microsoft.com/office/drawing/2014/main" id="{2B0548FF-ADC8-8DD8-6E35-A61CCB00D26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it-IT" smtClean="0"/>
              <a:t>20</a:t>
            </a:fld>
            <a:endParaRPr lang="it-IT"/>
          </a:p>
        </p:txBody>
      </p:sp>
    </p:spTree>
    <p:extLst>
      <p:ext uri="{BB962C8B-B14F-4D97-AF65-F5344CB8AC3E}">
        <p14:creationId xmlns:p14="http://schemas.microsoft.com/office/powerpoint/2010/main" val="1192810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838200" y="365125"/>
            <a:ext cx="10515600" cy="942975"/>
          </a:xfrm>
          <a:prstGeom prst="rect">
            <a:avLst/>
          </a:prstGeom>
          <a:noFill/>
          <a:ln>
            <a:noFill/>
          </a:ln>
        </p:spPr>
        <p:txBody>
          <a:bodyPr spcFirstLastPara="1" wrap="square" lIns="91425" tIns="45700" rIns="91425" bIns="45700" anchor="ctr" anchorCtr="0">
            <a:normAutofit/>
          </a:bodyPr>
          <a:lstStyle/>
          <a:p>
            <a:pPr marL="0" lvl="0" indent="0"/>
            <a:r>
              <a:rPr lang="it-IT" dirty="0"/>
              <a:t>Sentenza Corte di giustizia C-204/21</a:t>
            </a:r>
            <a:endParaRPr dirty="0"/>
          </a:p>
        </p:txBody>
      </p:sp>
      <p:sp>
        <p:nvSpPr>
          <p:cNvPr id="99" name="Google Shape;99;p3"/>
          <p:cNvSpPr txBox="1">
            <a:spLocks noGrp="1"/>
          </p:cNvSpPr>
          <p:nvPr>
            <p:ph type="body" idx="1"/>
          </p:nvPr>
        </p:nvSpPr>
        <p:spPr>
          <a:xfrm>
            <a:off x="838200" y="1536700"/>
            <a:ext cx="10515600" cy="4956175"/>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it-IT" sz="2400" dirty="0"/>
              <a:t>Il 5 giugno 2023 la Corte di giustizia si è pronunciata nella causa C-204/21 aggiungendo un nuovo tassello filone giurisprudenziale europeo sull’indipendenza dei giudici. </a:t>
            </a:r>
            <a:endParaRPr sz="2400" dirty="0"/>
          </a:p>
          <a:p>
            <a:pPr marL="228600" lvl="0" indent="0" algn="l" rtl="0">
              <a:lnSpc>
                <a:spcPct val="90000"/>
              </a:lnSpc>
              <a:spcBef>
                <a:spcPts val="0"/>
              </a:spcBef>
              <a:spcAft>
                <a:spcPts val="0"/>
              </a:spcAft>
              <a:buNone/>
            </a:pPr>
            <a:endParaRPr sz="2400" dirty="0"/>
          </a:p>
          <a:p>
            <a:pPr marL="228600" lvl="0" indent="-228600" algn="l" rtl="0">
              <a:lnSpc>
                <a:spcPct val="90000"/>
              </a:lnSpc>
              <a:spcBef>
                <a:spcPts val="1000"/>
              </a:spcBef>
              <a:spcAft>
                <a:spcPts val="0"/>
              </a:spcAft>
              <a:buClr>
                <a:srgbClr val="000000"/>
              </a:buClr>
              <a:buSzPts val="2400"/>
              <a:buChar char="•"/>
            </a:pPr>
            <a:r>
              <a:rPr lang="it-IT" sz="2400" dirty="0">
                <a:solidFill>
                  <a:srgbClr val="000000"/>
                </a:solidFill>
              </a:rPr>
              <a:t>Al centro della vicenda vi sono: </a:t>
            </a:r>
            <a:endParaRPr sz="2400" dirty="0"/>
          </a:p>
          <a:p>
            <a:pPr marL="228600" lvl="0" indent="-228600" algn="l" rtl="0">
              <a:lnSpc>
                <a:spcPct val="90000"/>
              </a:lnSpc>
              <a:spcBef>
                <a:spcPts val="1000"/>
              </a:spcBef>
              <a:spcAft>
                <a:spcPts val="0"/>
              </a:spcAft>
              <a:buClr>
                <a:srgbClr val="00B0F0"/>
              </a:buClr>
              <a:buSzPts val="2400"/>
              <a:buChar char="•"/>
            </a:pPr>
            <a:r>
              <a:rPr lang="it-IT" sz="2400" dirty="0">
                <a:solidFill>
                  <a:srgbClr val="00B0F0"/>
                </a:solidFill>
              </a:rPr>
              <a:t>Sezione disciplinare della Corte Suprema</a:t>
            </a:r>
            <a:r>
              <a:rPr lang="it-IT" sz="2400" dirty="0">
                <a:solidFill>
                  <a:srgbClr val="000000"/>
                </a:solidFill>
              </a:rPr>
              <a:t>: non indipendente e imparziale, </a:t>
            </a:r>
            <a:endParaRPr sz="2400" dirty="0"/>
          </a:p>
          <a:p>
            <a:pPr marL="228600" lvl="0" indent="-228600" algn="l" rtl="0">
              <a:lnSpc>
                <a:spcPct val="90000"/>
              </a:lnSpc>
              <a:spcBef>
                <a:spcPts val="1000"/>
              </a:spcBef>
              <a:spcAft>
                <a:spcPts val="0"/>
              </a:spcAft>
              <a:buClr>
                <a:srgbClr val="000000"/>
              </a:buClr>
              <a:buSzPts val="2400"/>
              <a:buChar char="•"/>
            </a:pPr>
            <a:r>
              <a:rPr lang="it-IT" sz="2400" dirty="0">
                <a:solidFill>
                  <a:srgbClr val="000000"/>
                </a:solidFill>
              </a:rPr>
              <a:t>La legge “museruola” che  impone ai giudici </a:t>
            </a:r>
            <a:r>
              <a:rPr lang="it-IT" sz="2400" dirty="0">
                <a:solidFill>
                  <a:srgbClr val="00B0F0"/>
                </a:solidFill>
              </a:rPr>
              <a:t>l’obbligo di comunicare informazioni </a:t>
            </a:r>
            <a:r>
              <a:rPr lang="it-IT" sz="2400" dirty="0">
                <a:solidFill>
                  <a:srgbClr val="000000"/>
                </a:solidFill>
              </a:rPr>
              <a:t>relative alle loro attività nell’ambito di associazioni o fondazioni, nonché una precedente appartenenza politica.</a:t>
            </a:r>
            <a:endParaRPr sz="240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4"/>
          <p:cNvSpPr txBox="1">
            <a:spLocks noGrp="1"/>
          </p:cNvSpPr>
          <p:nvPr>
            <p:ph type="title"/>
          </p:nvPr>
        </p:nvSpPr>
        <p:spPr>
          <a:xfrm>
            <a:off x="838200" y="365125"/>
            <a:ext cx="10515600" cy="1044575"/>
          </a:xfrm>
          <a:prstGeom prst="rect">
            <a:avLst/>
          </a:prstGeom>
          <a:noFill/>
          <a:ln>
            <a:noFill/>
          </a:ln>
        </p:spPr>
        <p:txBody>
          <a:bodyPr spcFirstLastPara="1" wrap="square" lIns="91425" tIns="45700" rIns="91425" bIns="45700" anchor="ctr" anchorCtr="0">
            <a:normAutofit/>
          </a:bodyPr>
          <a:lstStyle/>
          <a:p>
            <a:r>
              <a:rPr lang="it-IT" dirty="0"/>
              <a:t>Sentenza Corte di giustizia (1)</a:t>
            </a:r>
            <a:endParaRPr dirty="0"/>
          </a:p>
        </p:txBody>
      </p:sp>
      <p:sp>
        <p:nvSpPr>
          <p:cNvPr id="105" name="Google Shape;105;p4"/>
          <p:cNvSpPr txBox="1">
            <a:spLocks noGrp="1"/>
          </p:cNvSpPr>
          <p:nvPr>
            <p:ph type="body" idx="1"/>
          </p:nvPr>
        </p:nvSpPr>
        <p:spPr>
          <a:xfrm>
            <a:off x="838200" y="1549400"/>
            <a:ext cx="10515600" cy="4627563"/>
          </a:xfrm>
          <a:prstGeom prst="rect">
            <a:avLst/>
          </a:prstGeom>
          <a:noFill/>
          <a:ln>
            <a:noFill/>
          </a:ln>
        </p:spPr>
        <p:txBody>
          <a:bodyPr spcFirstLastPara="1" wrap="square" lIns="91425" tIns="45700" rIns="91425" bIns="45700" anchor="t" anchorCtr="0">
            <a:normAutofit lnSpcReduction="10000"/>
          </a:bodyPr>
          <a:lstStyle/>
          <a:p>
            <a:pPr marL="228600" lvl="0" indent="-203200" algn="l" rtl="0">
              <a:lnSpc>
                <a:spcPct val="90000"/>
              </a:lnSpc>
              <a:spcBef>
                <a:spcPts val="0"/>
              </a:spcBef>
              <a:spcAft>
                <a:spcPts val="0"/>
              </a:spcAft>
              <a:buClr>
                <a:srgbClr val="00B0F0"/>
              </a:buClr>
              <a:buSzPts val="2400"/>
              <a:buChar char="•"/>
            </a:pPr>
            <a:r>
              <a:rPr lang="it-IT" sz="2400" u="sng">
                <a:solidFill>
                  <a:srgbClr val="00B0F0"/>
                </a:solidFill>
              </a:rPr>
              <a:t>In primis, la CG afferma che: </a:t>
            </a:r>
            <a:endParaRPr sz="2400"/>
          </a:p>
          <a:p>
            <a:pPr marL="228600" lvl="0" indent="-228600" algn="just" rtl="0">
              <a:lnSpc>
                <a:spcPct val="90000"/>
              </a:lnSpc>
              <a:spcBef>
                <a:spcPts val="1000"/>
              </a:spcBef>
              <a:spcAft>
                <a:spcPts val="0"/>
              </a:spcAft>
              <a:buClr>
                <a:schemeClr val="dk1"/>
              </a:buClr>
              <a:buSzPts val="2400"/>
              <a:buChar char="•"/>
            </a:pPr>
            <a:r>
              <a:rPr lang="it-IT" sz="2400"/>
              <a:t>il </a:t>
            </a:r>
            <a:r>
              <a:rPr lang="it-IT" sz="2400" b="1" i="1">
                <a:solidFill>
                  <a:srgbClr val="00B0F0"/>
                </a:solidFill>
              </a:rPr>
              <a:t>valore dello Stato di diritto </a:t>
            </a:r>
            <a:r>
              <a:rPr lang="it-IT" sz="2400"/>
              <a:t>fa parte dell’identità stessa dell’Unione quale ordinamento giuridico comune e si concretizza in principi che comportano obblighi giuridicamente vincolanti per gli Stati membri. </a:t>
            </a:r>
            <a:endParaRPr sz="2400"/>
          </a:p>
          <a:p>
            <a:pPr marL="228600" lvl="0" indent="-228600" algn="just" rtl="0">
              <a:lnSpc>
                <a:spcPct val="90000"/>
              </a:lnSpc>
              <a:spcBef>
                <a:spcPts val="1000"/>
              </a:spcBef>
              <a:spcAft>
                <a:spcPts val="0"/>
              </a:spcAft>
              <a:buClr>
                <a:srgbClr val="000000"/>
              </a:buClr>
              <a:buSzPts val="2400"/>
              <a:buChar char="•"/>
            </a:pPr>
            <a:r>
              <a:rPr lang="it-IT" sz="2400">
                <a:solidFill>
                  <a:srgbClr val="00B0F0"/>
                </a:solidFill>
              </a:rPr>
              <a:t>Obblighi </a:t>
            </a:r>
            <a:r>
              <a:rPr lang="it-IT" sz="2400">
                <a:solidFill>
                  <a:srgbClr val="000000"/>
                </a:solidFill>
              </a:rPr>
              <a:t>che gli Stati membri non possono eludere basandosi su disposizioni o giurisprudenza nazionali, comprese quelle di rango costituzionale (punto 84). </a:t>
            </a:r>
            <a:endParaRPr sz="2400">
              <a:solidFill>
                <a:srgbClr val="000000"/>
              </a:solidFill>
            </a:endParaRPr>
          </a:p>
          <a:p>
            <a:pPr marL="0" lvl="0" indent="0" algn="just" rtl="0">
              <a:lnSpc>
                <a:spcPct val="90000"/>
              </a:lnSpc>
              <a:spcBef>
                <a:spcPts val="1000"/>
              </a:spcBef>
              <a:spcAft>
                <a:spcPts val="0"/>
              </a:spcAft>
              <a:buNone/>
            </a:pPr>
            <a:endParaRPr sz="2400">
              <a:solidFill>
                <a:srgbClr val="000000"/>
              </a:solidFill>
            </a:endParaRPr>
          </a:p>
          <a:p>
            <a:pPr marL="228600" lvl="0" indent="-266700" algn="l" rtl="0">
              <a:spcBef>
                <a:spcPts val="0"/>
              </a:spcBef>
              <a:spcAft>
                <a:spcPts val="0"/>
              </a:spcAft>
              <a:buClr>
                <a:srgbClr val="00B0F0"/>
              </a:buClr>
              <a:buSzPts val="2400"/>
              <a:buChar char="•"/>
            </a:pPr>
            <a:r>
              <a:rPr lang="it-IT" sz="2400" u="sng">
                <a:solidFill>
                  <a:srgbClr val="00B0F0"/>
                </a:solidFill>
              </a:rPr>
              <a:t>In secondo luogo:</a:t>
            </a:r>
            <a:endParaRPr sz="2400"/>
          </a:p>
          <a:p>
            <a:pPr marL="228600" lvl="0" indent="-266700" algn="just" rtl="0">
              <a:spcBef>
                <a:spcPts val="1000"/>
              </a:spcBef>
              <a:spcAft>
                <a:spcPts val="0"/>
              </a:spcAft>
              <a:buSzPts val="2400"/>
              <a:buChar char="•"/>
            </a:pPr>
            <a:r>
              <a:rPr lang="it-IT" sz="2400"/>
              <a:t>La Corte di giustizia ha ribadito che la </a:t>
            </a:r>
            <a:r>
              <a:rPr lang="it-IT" sz="2400">
                <a:solidFill>
                  <a:srgbClr val="00B0F0"/>
                </a:solidFill>
              </a:rPr>
              <a:t>Sezione disciplinare</a:t>
            </a:r>
            <a:r>
              <a:rPr lang="it-IT" sz="2400"/>
              <a:t> della Corte suprema </a:t>
            </a:r>
            <a:r>
              <a:rPr lang="it-IT" sz="2400">
                <a:solidFill>
                  <a:srgbClr val="00B0F0"/>
                </a:solidFill>
              </a:rPr>
              <a:t>non soddisfa il requisito essenziale di indipendenza e imparzialità</a:t>
            </a:r>
            <a:r>
              <a:rPr lang="it-IT" sz="2400"/>
              <a:t> (punto 89).</a:t>
            </a:r>
            <a:endParaRPr sz="2400">
              <a:solidFill>
                <a:srgbClr val="000000"/>
              </a:solidFill>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r>
              <a:rPr lang="it-IT" dirty="0"/>
              <a:t>Sentenza Corte di giustizia (3)</a:t>
            </a:r>
            <a:endParaRPr dirty="0"/>
          </a:p>
        </p:txBody>
      </p:sp>
      <p:sp>
        <p:nvSpPr>
          <p:cNvPr id="111" name="Google Shape;11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rgbClr val="00B0F0"/>
              </a:buClr>
              <a:buSzPts val="2400"/>
              <a:buChar char="•"/>
            </a:pPr>
            <a:r>
              <a:rPr lang="it-IT" sz="2400" b="1" u="sng">
                <a:solidFill>
                  <a:srgbClr val="00B0F0"/>
                </a:solidFill>
              </a:rPr>
              <a:t>In terzo luogo:</a:t>
            </a:r>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Secondo la Corte, </a:t>
            </a:r>
            <a:r>
              <a:rPr lang="it-IT" sz="2400"/>
              <a:t>costituisce una violazione del diritto UE</a:t>
            </a:r>
            <a:endParaRPr sz="2400">
              <a:solidFill>
                <a:srgbClr val="000000"/>
              </a:solidFill>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Il conferimento a un unico organo nazionale (ovvero la Sezione di controllo della Corte suprema) del </a:t>
            </a:r>
            <a:r>
              <a:rPr lang="it-IT" sz="2400">
                <a:solidFill>
                  <a:srgbClr val="00B0F0"/>
                </a:solidFill>
              </a:rPr>
              <a:t>potere di verificare il rispetto dei requisiti </a:t>
            </a:r>
            <a:r>
              <a:rPr lang="it-IT" sz="2400">
                <a:solidFill>
                  <a:srgbClr val="000000"/>
                </a:solidFill>
              </a:rPr>
              <a:t>fondamentali relativi alla </a:t>
            </a:r>
            <a:r>
              <a:rPr lang="it-IT" sz="2400">
                <a:solidFill>
                  <a:srgbClr val="00B0F0"/>
                </a:solidFill>
              </a:rPr>
              <a:t>tutela giurisdizionale effettiva.</a:t>
            </a:r>
            <a:endParaRPr sz="2400">
              <a:solidFill>
                <a:srgbClr val="00B0F0"/>
              </a:solidFill>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Infatti, </a:t>
            </a:r>
            <a:r>
              <a:rPr lang="it-IT" sz="2400">
                <a:solidFill>
                  <a:srgbClr val="00B0F0"/>
                </a:solidFill>
              </a:rPr>
              <a:t>il monopolio di controllo introdotto dalla legge di modifica</a:t>
            </a:r>
            <a:r>
              <a:rPr lang="it-IT" sz="2400">
                <a:solidFill>
                  <a:srgbClr val="000000"/>
                </a:solidFill>
              </a:rPr>
              <a:t>, unito all’istituzione dei divieti e delle infrazioni disciplinari, </a:t>
            </a:r>
            <a:r>
              <a:rPr lang="it-IT" sz="2400">
                <a:solidFill>
                  <a:srgbClr val="00B0F0"/>
                </a:solidFill>
              </a:rPr>
              <a:t>indebolisce ulteriormente il diritto fondamentale ad una tutela giurisdizionale effettiva previsto dal diritto dell’Unione</a:t>
            </a:r>
            <a:r>
              <a:rPr lang="it-IT" sz="2400">
                <a:solidFill>
                  <a:srgbClr val="000000"/>
                </a:solidFill>
              </a:rPr>
              <a:t> (punto 155). </a:t>
            </a:r>
            <a:endParaRPr sz="2400"/>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8"/>
          <p:cNvSpPr txBox="1">
            <a:spLocks noGrp="1"/>
          </p:cNvSpPr>
          <p:nvPr>
            <p:ph type="title"/>
          </p:nvPr>
        </p:nvSpPr>
        <p:spPr>
          <a:xfrm>
            <a:off x="838200" y="365125"/>
            <a:ext cx="10515600" cy="447675"/>
          </a:xfrm>
          <a:prstGeom prst="rect">
            <a:avLst/>
          </a:prstGeom>
          <a:noFill/>
          <a:ln>
            <a:noFill/>
          </a:ln>
        </p:spPr>
        <p:txBody>
          <a:bodyPr spcFirstLastPara="1" wrap="square" lIns="91425" tIns="45700" rIns="91425" bIns="45700" anchor="ctr" anchorCtr="0">
            <a:normAutofit fontScale="90000"/>
          </a:bodyPr>
          <a:lstStyle/>
          <a:p>
            <a:r>
              <a:rPr lang="it-IT" dirty="0"/>
              <a:t>Sentenza Corte di giustizia (4)</a:t>
            </a:r>
            <a:endParaRPr dirty="0"/>
          </a:p>
        </p:txBody>
      </p:sp>
      <p:sp>
        <p:nvSpPr>
          <p:cNvPr id="117" name="Google Shape;117;p8"/>
          <p:cNvSpPr txBox="1">
            <a:spLocks noGrp="1"/>
          </p:cNvSpPr>
          <p:nvPr>
            <p:ph type="body" idx="1"/>
          </p:nvPr>
        </p:nvSpPr>
        <p:spPr>
          <a:xfrm>
            <a:off x="838200" y="1066800"/>
            <a:ext cx="10883900" cy="55372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B0F0"/>
              </a:buClr>
              <a:buSzPts val="2600"/>
              <a:buChar char="•"/>
            </a:pPr>
            <a:r>
              <a:rPr lang="it-IT" sz="2600" b="1" u="sng">
                <a:solidFill>
                  <a:srgbClr val="00B0F0"/>
                </a:solidFill>
              </a:rPr>
              <a:t>In quarto luogo:</a:t>
            </a:r>
            <a:endParaRPr sz="2600" b="1" u="sng">
              <a:solidFill>
                <a:srgbClr val="00B0F0"/>
              </a:solidFill>
            </a:endParaRPr>
          </a:p>
          <a:p>
            <a:pPr marL="228600" lvl="0" indent="0" algn="l" rtl="0">
              <a:lnSpc>
                <a:spcPct val="90000"/>
              </a:lnSpc>
              <a:spcBef>
                <a:spcPts val="0"/>
              </a:spcBef>
              <a:spcAft>
                <a:spcPts val="0"/>
              </a:spcAft>
              <a:buNone/>
            </a:pPr>
            <a:endParaRPr sz="2600" b="1" u="sng">
              <a:solidFill>
                <a:srgbClr val="00B0F0"/>
              </a:solidFill>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Riguardo alla </a:t>
            </a:r>
            <a:r>
              <a:rPr lang="it-IT" sz="2400">
                <a:solidFill>
                  <a:srgbClr val="00B0F0"/>
                </a:solidFill>
              </a:rPr>
              <a:t>legge “museruola”</a:t>
            </a:r>
            <a:r>
              <a:rPr lang="it-IT" sz="2400">
                <a:solidFill>
                  <a:srgbClr val="000000"/>
                </a:solidFill>
              </a:rPr>
              <a:t>: </a:t>
            </a:r>
            <a:endParaRPr sz="2400">
              <a:solidFill>
                <a:srgbClr val="000000"/>
              </a:solidFill>
            </a:endParaRPr>
          </a:p>
          <a:p>
            <a:pPr marL="228600" lvl="0" indent="0" algn="just" rtl="0">
              <a:lnSpc>
                <a:spcPct val="90000"/>
              </a:lnSpc>
              <a:spcBef>
                <a:spcPts val="1000"/>
              </a:spcBef>
              <a:spcAft>
                <a:spcPts val="0"/>
              </a:spcAft>
              <a:buNone/>
            </a:pPr>
            <a:endParaRPr sz="2400">
              <a:solidFill>
                <a:srgbClr val="000000"/>
              </a:solidFill>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La Corte sostiene che la pubblicazione online di informazioni sulla precedente appartenenza a un partito politico non serve allo scopo dichiarato di rafforzare l’imparzialità dei giudici.</a:t>
            </a:r>
            <a:endParaRPr/>
          </a:p>
          <a:p>
            <a:pPr marL="0" lvl="0" indent="0" algn="just" rtl="0">
              <a:lnSpc>
                <a:spcPct val="90000"/>
              </a:lnSpc>
              <a:spcBef>
                <a:spcPts val="1000"/>
              </a:spcBef>
              <a:spcAft>
                <a:spcPts val="0"/>
              </a:spcAft>
              <a:buNone/>
            </a:pPr>
            <a:endParaRPr/>
          </a:p>
          <a:p>
            <a:pPr marL="228600" lvl="0" indent="-228600" algn="just" rtl="0">
              <a:lnSpc>
                <a:spcPct val="90000"/>
              </a:lnSpc>
              <a:spcBef>
                <a:spcPts val="1000"/>
              </a:spcBef>
              <a:spcAft>
                <a:spcPts val="0"/>
              </a:spcAft>
              <a:buClr>
                <a:srgbClr val="000000"/>
              </a:buClr>
              <a:buSzPts val="2400"/>
              <a:buChar char="•"/>
            </a:pPr>
            <a:r>
              <a:rPr lang="it-IT" sz="2400">
                <a:solidFill>
                  <a:srgbClr val="000000"/>
                </a:solidFill>
              </a:rPr>
              <a:t>Al contrario, tale pubblicazione </a:t>
            </a:r>
            <a:r>
              <a:rPr lang="it-IT" sz="2400">
                <a:solidFill>
                  <a:srgbClr val="00B0F0"/>
                </a:solidFill>
              </a:rPr>
              <a:t>espone giudici a rischi</a:t>
            </a:r>
            <a:r>
              <a:rPr lang="it-IT" sz="2400">
                <a:solidFill>
                  <a:srgbClr val="000000"/>
                </a:solidFill>
              </a:rPr>
              <a:t> di stigmatizzazione ingiustificata, danneggiando la percezione della magistratura sia da parte degli individui che del pubblico in generale (punto 377). </a:t>
            </a:r>
            <a:endParaRPr sz="2400"/>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10419A-A369-E497-6E28-67503C8E3789}"/>
              </a:ext>
            </a:extLst>
          </p:cNvPr>
          <p:cNvSpPr>
            <a:spLocks noGrp="1"/>
          </p:cNvSpPr>
          <p:nvPr>
            <p:ph type="title"/>
          </p:nvPr>
        </p:nvSpPr>
        <p:spPr/>
        <p:txBody>
          <a:bodyPr/>
          <a:lstStyle/>
          <a:p>
            <a:r>
              <a:rPr lang="it-IT" sz="3600" dirty="0">
                <a:solidFill>
                  <a:srgbClr val="7030A0"/>
                </a:solidFill>
              </a:rPr>
              <a:t>Altri rimedi</a:t>
            </a:r>
            <a:br>
              <a:rPr lang="it-IT" sz="3600" dirty="0">
                <a:solidFill>
                  <a:srgbClr val="00B0F0"/>
                </a:solidFill>
              </a:rPr>
            </a:br>
            <a:endParaRPr lang="it-IT" dirty="0"/>
          </a:p>
        </p:txBody>
      </p:sp>
      <p:sp>
        <p:nvSpPr>
          <p:cNvPr id="3" name="Segnaposto testo 2">
            <a:extLst>
              <a:ext uri="{FF2B5EF4-FFF2-40B4-BE49-F238E27FC236}">
                <a16:creationId xmlns:a16="http://schemas.microsoft.com/office/drawing/2014/main" id="{799CDE7A-F3D5-862C-20A1-911B6F3A7DFF}"/>
              </a:ext>
            </a:extLst>
          </p:cNvPr>
          <p:cNvSpPr>
            <a:spLocks noGrp="1"/>
          </p:cNvSpPr>
          <p:nvPr>
            <p:ph type="body" idx="1"/>
          </p:nvPr>
        </p:nvSpPr>
        <p:spPr/>
        <p:txBody>
          <a:bodyPr>
            <a:normAutofit fontScale="77500" lnSpcReduction="20000"/>
          </a:bodyPr>
          <a:lstStyle/>
          <a:p>
            <a:pPr marL="228600" lvl="0">
              <a:buClr>
                <a:srgbClr val="595959"/>
              </a:buClr>
              <a:buSzPts val="2300"/>
              <a:buChar char="•"/>
            </a:pPr>
            <a:r>
              <a:rPr lang="it-IT" sz="4000" dirty="0"/>
              <a:t>Art. 7 TUE</a:t>
            </a:r>
          </a:p>
          <a:p>
            <a:pPr marL="228600" lvl="0">
              <a:buClr>
                <a:srgbClr val="595959"/>
              </a:buClr>
              <a:buSzPts val="2300"/>
              <a:buChar char="•"/>
            </a:pPr>
            <a:r>
              <a:rPr lang="it-IT" sz="4000" dirty="0"/>
              <a:t>Regolamento 2020/2092</a:t>
            </a:r>
            <a:endParaRPr lang="it-IT" dirty="0"/>
          </a:p>
          <a:p>
            <a:endParaRPr lang="it-IT" dirty="0"/>
          </a:p>
        </p:txBody>
      </p:sp>
    </p:spTree>
    <p:extLst>
      <p:ext uri="{BB962C8B-B14F-4D97-AF65-F5344CB8AC3E}">
        <p14:creationId xmlns:p14="http://schemas.microsoft.com/office/powerpoint/2010/main" val="828374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9"/>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Strumenti di tutela dei valori UE e della rule of law nell’UE</a:t>
            </a:r>
            <a:endParaRPr sz="3200" b="1">
              <a:solidFill>
                <a:srgbClr val="0070C0"/>
              </a:solidFill>
            </a:endParaRPr>
          </a:p>
        </p:txBody>
      </p:sp>
      <p:sp>
        <p:nvSpPr>
          <p:cNvPr id="345" name="Google Shape;345;p9"/>
          <p:cNvSpPr txBox="1">
            <a:spLocks noGrp="1"/>
          </p:cNvSpPr>
          <p:nvPr>
            <p:ph type="body" idx="1"/>
          </p:nvPr>
        </p:nvSpPr>
        <p:spPr>
          <a:xfrm>
            <a:off x="419100" y="1536970"/>
            <a:ext cx="11222038" cy="3310603"/>
          </a:xfrm>
          <a:prstGeom prst="rect">
            <a:avLst/>
          </a:prstGeom>
          <a:noFill/>
          <a:ln>
            <a:noFill/>
          </a:ln>
        </p:spPr>
        <p:txBody>
          <a:bodyPr spcFirstLastPara="1" wrap="square" lIns="91425" tIns="45700" rIns="91425" bIns="45700" anchor="ctr" anchorCtr="0">
            <a:normAutofit/>
          </a:bodyPr>
          <a:lstStyle/>
          <a:p>
            <a:pPr marL="228600" lvl="0" indent="-228600" algn="l" rtl="0">
              <a:lnSpc>
                <a:spcPct val="110000"/>
              </a:lnSpc>
              <a:spcBef>
                <a:spcPts val="0"/>
              </a:spcBef>
              <a:spcAft>
                <a:spcPts val="0"/>
              </a:spcAft>
              <a:buClr>
                <a:srgbClr val="00B0F0"/>
              </a:buClr>
              <a:buSzPts val="2300"/>
              <a:buChar char="•"/>
            </a:pPr>
            <a:r>
              <a:rPr lang="it-IT" sz="2300">
                <a:solidFill>
                  <a:srgbClr val="00B0F0"/>
                </a:solidFill>
              </a:rPr>
              <a:t>L’art. 7 TUE prevede:</a:t>
            </a:r>
            <a:endParaRPr/>
          </a:p>
          <a:p>
            <a:pPr marL="228600" lvl="0" indent="-228600" algn="l" rtl="0">
              <a:lnSpc>
                <a:spcPct val="110000"/>
              </a:lnSpc>
              <a:spcBef>
                <a:spcPts val="1800"/>
              </a:spcBef>
              <a:spcAft>
                <a:spcPts val="0"/>
              </a:spcAft>
              <a:buClr>
                <a:srgbClr val="595959"/>
              </a:buClr>
              <a:buSzPts val="2300"/>
              <a:buChar char="•"/>
            </a:pPr>
            <a:r>
              <a:rPr lang="it-IT" sz="2300"/>
              <a:t>la possibilità di sospendere i diritti di adesione all’Unione europea (Unione) (come il diritto di voto in seno al Consiglio dell’Unione europea) qualora un paese violi gravemente e persistentemente i principi su cui si fonda l’UE, come definito nell’art.  2 TUE.</a:t>
            </a:r>
            <a:endParaRPr/>
          </a:p>
          <a:p>
            <a:pPr marL="228600" lvl="0" indent="-228600" algn="l" rtl="0">
              <a:lnSpc>
                <a:spcPct val="110000"/>
              </a:lnSpc>
              <a:spcBef>
                <a:spcPts val="1800"/>
              </a:spcBef>
              <a:spcAft>
                <a:spcPts val="0"/>
              </a:spcAft>
              <a:buClr>
                <a:srgbClr val="595959"/>
              </a:buClr>
              <a:buSzPts val="2300"/>
              <a:buChar char="•"/>
            </a:pPr>
            <a:r>
              <a:rPr lang="it-IT" sz="2300"/>
              <a:t>Restano per contro impregiudicati gli obblighi che incombono al paese stesso.</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13"/>
          <p:cNvSpPr txBox="1">
            <a:spLocks noGrp="1"/>
          </p:cNvSpPr>
          <p:nvPr>
            <p:ph type="title"/>
          </p:nvPr>
        </p:nvSpPr>
        <p:spPr>
          <a:xfrm>
            <a:off x="838200" y="365125"/>
            <a:ext cx="108029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Regolamento 2020/2092</a:t>
            </a:r>
            <a:endParaRPr sz="3200">
              <a:solidFill>
                <a:srgbClr val="0070C0"/>
              </a:solidFill>
            </a:endParaRPr>
          </a:p>
        </p:txBody>
      </p:sp>
      <p:sp>
        <p:nvSpPr>
          <p:cNvPr id="378" name="Google Shape;378;p13"/>
          <p:cNvSpPr txBox="1">
            <a:spLocks noGrp="1"/>
          </p:cNvSpPr>
          <p:nvPr>
            <p:ph type="body" idx="1"/>
          </p:nvPr>
        </p:nvSpPr>
        <p:spPr>
          <a:xfrm>
            <a:off x="838200" y="1690689"/>
            <a:ext cx="10515600" cy="3645400"/>
          </a:xfrm>
          <a:prstGeom prst="rect">
            <a:avLst/>
          </a:prstGeom>
          <a:noFill/>
          <a:ln>
            <a:noFill/>
          </a:ln>
        </p:spPr>
        <p:txBody>
          <a:bodyPr spcFirstLastPara="1" wrap="square" lIns="91425" tIns="45700" rIns="91425" bIns="45700" anchor="ctr" anchorCtr="0">
            <a:normAutofit/>
          </a:bodyPr>
          <a:lstStyle/>
          <a:p>
            <a:pPr marL="228600" lvl="0" indent="-228600" algn="just" rtl="0">
              <a:lnSpc>
                <a:spcPct val="110000"/>
              </a:lnSpc>
              <a:spcBef>
                <a:spcPts val="0"/>
              </a:spcBef>
              <a:spcAft>
                <a:spcPts val="0"/>
              </a:spcAft>
              <a:buClr>
                <a:srgbClr val="00B0F0"/>
              </a:buClr>
              <a:buSzPts val="2300"/>
              <a:buChar char="•"/>
            </a:pPr>
            <a:r>
              <a:rPr lang="it-IT" sz="2300">
                <a:solidFill>
                  <a:srgbClr val="00B0F0"/>
                </a:solidFill>
              </a:rPr>
              <a:t>Il regolamento sulla condizionalità coniuga due diverse esigenze: </a:t>
            </a:r>
            <a:endParaRPr/>
          </a:p>
          <a:p>
            <a:pPr marL="228600" lvl="0" indent="-82550" algn="just" rtl="0">
              <a:lnSpc>
                <a:spcPct val="110000"/>
              </a:lnSpc>
              <a:spcBef>
                <a:spcPts val="1800"/>
              </a:spcBef>
              <a:spcAft>
                <a:spcPts val="0"/>
              </a:spcAft>
              <a:buClr>
                <a:srgbClr val="595959"/>
              </a:buClr>
              <a:buSzPts val="2300"/>
              <a:buNone/>
            </a:pPr>
            <a:endParaRPr sz="2300">
              <a:solidFill>
                <a:srgbClr val="00B0F0"/>
              </a:solidFill>
            </a:endParaRPr>
          </a:p>
          <a:p>
            <a:pPr marL="685800" lvl="1" indent="-228600" algn="just" rtl="0">
              <a:lnSpc>
                <a:spcPct val="90000"/>
              </a:lnSpc>
              <a:spcBef>
                <a:spcPts val="500"/>
              </a:spcBef>
              <a:spcAft>
                <a:spcPts val="0"/>
              </a:spcAft>
              <a:buClr>
                <a:srgbClr val="595959"/>
              </a:buClr>
              <a:buSzPts val="2300"/>
              <a:buChar char="•"/>
            </a:pPr>
            <a:r>
              <a:rPr lang="it-IT" sz="2300">
                <a:solidFill>
                  <a:srgbClr val="595959"/>
                </a:solidFill>
                <a:latin typeface="Arial"/>
                <a:ea typeface="Arial"/>
                <a:cs typeface="Arial"/>
                <a:sym typeface="Arial"/>
              </a:rPr>
              <a:t>la tutela degli interessi finanziari dell’Unione e il rispetto della rule of law</a:t>
            </a:r>
            <a:endParaRPr sz="2300">
              <a:solidFill>
                <a:srgbClr val="595959"/>
              </a:solidFill>
              <a:latin typeface="Arial"/>
              <a:ea typeface="Arial"/>
              <a:cs typeface="Arial"/>
              <a:sym typeface="Arial"/>
            </a:endParaRPr>
          </a:p>
          <a:p>
            <a:pPr marL="457200" lvl="1" indent="0" algn="just" rtl="0">
              <a:lnSpc>
                <a:spcPct val="90000"/>
              </a:lnSpc>
              <a:spcBef>
                <a:spcPts val="500"/>
              </a:spcBef>
              <a:spcAft>
                <a:spcPts val="0"/>
              </a:spcAft>
              <a:buClr>
                <a:schemeClr val="dk1"/>
              </a:buClr>
              <a:buSzPts val="2300"/>
              <a:buNone/>
            </a:pPr>
            <a:endParaRPr sz="2300">
              <a:solidFill>
                <a:srgbClr val="595959"/>
              </a:solidFill>
              <a:latin typeface="Arial"/>
              <a:ea typeface="Arial"/>
              <a:cs typeface="Arial"/>
              <a:sym typeface="Arial"/>
            </a:endParaRPr>
          </a:p>
          <a:p>
            <a:pPr marL="685800" lvl="1" indent="-228600" algn="just" rtl="0">
              <a:lnSpc>
                <a:spcPct val="90000"/>
              </a:lnSpc>
              <a:spcBef>
                <a:spcPts val="500"/>
              </a:spcBef>
              <a:spcAft>
                <a:spcPts val="0"/>
              </a:spcAft>
              <a:buClr>
                <a:srgbClr val="595959"/>
              </a:buClr>
              <a:buSzPts val="2300"/>
              <a:buChar char="•"/>
            </a:pPr>
            <a:r>
              <a:rPr lang="it-IT" sz="2300">
                <a:solidFill>
                  <a:srgbClr val="595959"/>
                </a:solidFill>
                <a:latin typeface="Arial"/>
                <a:ea typeface="Arial"/>
                <a:cs typeface="Arial"/>
                <a:sym typeface="Arial"/>
              </a:rPr>
              <a:t>Si propone, di stabilire “le norme necessarie per la protezione del bilancio dell’Unione in caso di violazioni dei principi dello Stato di diritto negli Stati membri”.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14"/>
          <p:cNvSpPr txBox="1">
            <a:spLocks noGrp="1"/>
          </p:cNvSpPr>
          <p:nvPr>
            <p:ph type="title"/>
          </p:nvPr>
        </p:nvSpPr>
        <p:spPr>
          <a:xfrm>
            <a:off x="889348" y="365126"/>
            <a:ext cx="10751790" cy="88747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Regolamento 2020/2092</a:t>
            </a:r>
            <a:endParaRPr sz="3200">
              <a:solidFill>
                <a:srgbClr val="0070C0"/>
              </a:solidFill>
            </a:endParaRPr>
          </a:p>
        </p:txBody>
      </p:sp>
      <p:sp>
        <p:nvSpPr>
          <p:cNvPr id="384" name="Google Shape;384;p14"/>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a:bodyPr>
          <a:lstStyle/>
          <a:p>
            <a:pPr marL="685800" lvl="1" indent="-69850" algn="just" rtl="0">
              <a:lnSpc>
                <a:spcPct val="100000"/>
              </a:lnSpc>
              <a:spcBef>
                <a:spcPts val="0"/>
              </a:spcBef>
              <a:spcAft>
                <a:spcPts val="0"/>
              </a:spcAft>
              <a:buClr>
                <a:schemeClr val="dk1"/>
              </a:buClr>
              <a:buSzPts val="2500"/>
              <a:buNone/>
            </a:pPr>
            <a:endParaRPr sz="2500">
              <a:solidFill>
                <a:srgbClr val="595959"/>
              </a:solidFill>
              <a:latin typeface="Arial"/>
              <a:ea typeface="Arial"/>
              <a:cs typeface="Arial"/>
              <a:sym typeface="Arial"/>
            </a:endParaRPr>
          </a:p>
          <a:p>
            <a:pPr marL="685800" lvl="1" indent="-228600" algn="just" rtl="0">
              <a:lnSpc>
                <a:spcPct val="100000"/>
              </a:lnSpc>
              <a:spcBef>
                <a:spcPts val="500"/>
              </a:spcBef>
              <a:spcAft>
                <a:spcPts val="0"/>
              </a:spcAft>
              <a:buClr>
                <a:srgbClr val="00B0F0"/>
              </a:buClr>
              <a:buSzPts val="2500"/>
              <a:buChar char="•"/>
            </a:pPr>
            <a:r>
              <a:rPr lang="it-IT" sz="2500">
                <a:solidFill>
                  <a:srgbClr val="00B0F0"/>
                </a:solidFill>
                <a:latin typeface="Arial"/>
                <a:ea typeface="Arial"/>
                <a:cs typeface="Arial"/>
                <a:sym typeface="Arial"/>
              </a:rPr>
              <a:t>Attivazione meccanismo:</a:t>
            </a:r>
            <a:endParaRPr/>
          </a:p>
          <a:p>
            <a:pPr marL="457200" lvl="1" indent="0" algn="just" rtl="0">
              <a:lnSpc>
                <a:spcPct val="100000"/>
              </a:lnSpc>
              <a:spcBef>
                <a:spcPts val="500"/>
              </a:spcBef>
              <a:spcAft>
                <a:spcPts val="0"/>
              </a:spcAft>
              <a:buClr>
                <a:schemeClr val="dk1"/>
              </a:buClr>
              <a:buSzPts val="2500"/>
              <a:buNone/>
            </a:pPr>
            <a:endParaRPr sz="2500">
              <a:solidFill>
                <a:srgbClr val="00B0F0"/>
              </a:solidFill>
              <a:latin typeface="Arial"/>
              <a:ea typeface="Arial"/>
              <a:cs typeface="Arial"/>
              <a:sym typeface="Arial"/>
            </a:endParaRPr>
          </a:p>
          <a:p>
            <a:pPr marL="685800" lvl="1" indent="-228600" algn="just" rtl="0">
              <a:lnSpc>
                <a:spcPct val="100000"/>
              </a:lnSpc>
              <a:spcBef>
                <a:spcPts val="500"/>
              </a:spcBef>
              <a:spcAft>
                <a:spcPts val="0"/>
              </a:spcAft>
              <a:buClr>
                <a:srgbClr val="595959"/>
              </a:buClr>
              <a:buSzPts val="2500"/>
              <a:buChar char="•"/>
            </a:pPr>
            <a:r>
              <a:rPr lang="it-IT" sz="2500">
                <a:solidFill>
                  <a:srgbClr val="595959"/>
                </a:solidFill>
                <a:latin typeface="Arial"/>
                <a:ea typeface="Arial"/>
                <a:cs typeface="Arial"/>
                <a:sym typeface="Arial"/>
              </a:rPr>
              <a:t>Per il regolamento 2020/2092 non è sufficiente la mera constatazione di una violazione dello Stato di diritto (come per l’art. 7 TUE);</a:t>
            </a:r>
            <a:endParaRPr/>
          </a:p>
          <a:p>
            <a:pPr marL="457200" lvl="1" indent="0" algn="just" rtl="0">
              <a:lnSpc>
                <a:spcPct val="100000"/>
              </a:lnSpc>
              <a:spcBef>
                <a:spcPts val="500"/>
              </a:spcBef>
              <a:spcAft>
                <a:spcPts val="0"/>
              </a:spcAft>
              <a:buClr>
                <a:schemeClr val="dk1"/>
              </a:buClr>
              <a:buSzPts val="2500"/>
              <a:buNone/>
            </a:pPr>
            <a:endParaRPr sz="2500">
              <a:solidFill>
                <a:srgbClr val="595959"/>
              </a:solidFill>
              <a:latin typeface="Arial"/>
              <a:ea typeface="Arial"/>
              <a:cs typeface="Arial"/>
              <a:sym typeface="Arial"/>
            </a:endParaRPr>
          </a:p>
          <a:p>
            <a:pPr marL="685800" lvl="1" indent="-228600" algn="just" rtl="0">
              <a:lnSpc>
                <a:spcPct val="100000"/>
              </a:lnSpc>
              <a:spcBef>
                <a:spcPts val="500"/>
              </a:spcBef>
              <a:spcAft>
                <a:spcPts val="0"/>
              </a:spcAft>
              <a:buClr>
                <a:srgbClr val="595959"/>
              </a:buClr>
              <a:buSzPts val="2500"/>
              <a:buChar char="•"/>
            </a:pPr>
            <a:r>
              <a:rPr lang="it-IT" sz="2500">
                <a:solidFill>
                  <a:srgbClr val="595959"/>
                </a:solidFill>
                <a:latin typeface="Arial"/>
                <a:ea typeface="Arial"/>
                <a:cs typeface="Arial"/>
                <a:sym typeface="Arial"/>
              </a:rPr>
              <a:t>È necessario che venga accertata l’esistenza di un nesso causale tra il mancato rispetto dello Stato di diritto ed il pregiudizio che questo arreca alle risorse finanziarie dell’Unione. </a:t>
            </a:r>
            <a:endParaRPr/>
          </a:p>
          <a:p>
            <a:pPr marL="228600" lvl="0" indent="-50800" algn="just" rtl="0">
              <a:lnSpc>
                <a:spcPct val="110000"/>
              </a:lnSpc>
              <a:spcBef>
                <a:spcPts val="1800"/>
              </a:spcBef>
              <a:spcAft>
                <a:spcPts val="0"/>
              </a:spcAft>
              <a:buClr>
                <a:srgbClr val="595959"/>
              </a:buClr>
              <a:buSzPts val="2800"/>
              <a:buNone/>
            </a:pPr>
            <a:endParaRPr sz="2800" b="1" u="sng">
              <a:solidFill>
                <a:srgbClr val="2E75B5"/>
              </a:solidFill>
              <a:latin typeface="Garamond"/>
              <a:ea typeface="Garamond"/>
              <a:cs typeface="Garamond"/>
              <a:sym typeface="Garamond"/>
            </a:endParaRPr>
          </a:p>
          <a:p>
            <a:pPr marL="228600" lvl="0" indent="-25400" algn="l" rtl="0">
              <a:lnSpc>
                <a:spcPct val="110000"/>
              </a:lnSpc>
              <a:spcBef>
                <a:spcPts val="1800"/>
              </a:spcBef>
              <a:spcAft>
                <a:spcPts val="0"/>
              </a:spcAft>
              <a:buClr>
                <a:srgbClr val="595959"/>
              </a:buClr>
              <a:buSzPts val="3200"/>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15"/>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Regolamento 2020/2092</a:t>
            </a:r>
            <a:endParaRPr sz="3200">
              <a:solidFill>
                <a:srgbClr val="0070C0"/>
              </a:solidFill>
            </a:endParaRPr>
          </a:p>
        </p:txBody>
      </p:sp>
      <p:sp>
        <p:nvSpPr>
          <p:cNvPr id="390" name="Google Shape;390;p15"/>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lnSpcReduction="10000"/>
          </a:bodyPr>
          <a:lstStyle/>
          <a:p>
            <a:pPr marL="228600" lvl="0" indent="-69850" algn="just" rtl="0">
              <a:lnSpc>
                <a:spcPct val="110000"/>
              </a:lnSpc>
              <a:spcBef>
                <a:spcPts val="0"/>
              </a:spcBef>
              <a:spcAft>
                <a:spcPts val="0"/>
              </a:spcAft>
              <a:buClr>
                <a:srgbClr val="595959"/>
              </a:buClr>
              <a:buSzPts val="2500"/>
              <a:buNone/>
            </a:pPr>
            <a:endParaRPr sz="2500">
              <a:solidFill>
                <a:srgbClr val="00B0F0"/>
              </a:solidFill>
            </a:endParaRPr>
          </a:p>
          <a:p>
            <a:pPr marL="228600" lvl="0" indent="-228600" algn="just" rtl="0">
              <a:lnSpc>
                <a:spcPct val="110000"/>
              </a:lnSpc>
              <a:spcBef>
                <a:spcPts val="1800"/>
              </a:spcBef>
              <a:spcAft>
                <a:spcPts val="0"/>
              </a:spcAft>
              <a:buClr>
                <a:srgbClr val="00B0F0"/>
              </a:buClr>
              <a:buSzPts val="2500"/>
              <a:buChar char="•"/>
            </a:pPr>
            <a:r>
              <a:rPr lang="it-IT" sz="2500">
                <a:solidFill>
                  <a:srgbClr val="00B0F0"/>
                </a:solidFill>
              </a:rPr>
              <a:t>Procedura (art. 6):</a:t>
            </a:r>
            <a:endParaRPr/>
          </a:p>
          <a:p>
            <a:pPr marL="228600" lvl="0" indent="-228600" algn="just" rtl="0">
              <a:lnSpc>
                <a:spcPct val="110000"/>
              </a:lnSpc>
              <a:spcBef>
                <a:spcPts val="1800"/>
              </a:spcBef>
              <a:spcAft>
                <a:spcPts val="0"/>
              </a:spcAft>
              <a:buClr>
                <a:srgbClr val="595959"/>
              </a:buClr>
              <a:buSzPts val="2500"/>
              <a:buChar char="•"/>
            </a:pPr>
            <a:r>
              <a:rPr lang="it-IT" sz="2500"/>
              <a:t>Commissione indaga sulle violazioni</a:t>
            </a:r>
            <a:endParaRPr/>
          </a:p>
          <a:p>
            <a:pPr marL="228600" lvl="0" indent="-228600" algn="just" rtl="0">
              <a:lnSpc>
                <a:spcPct val="110000"/>
              </a:lnSpc>
              <a:spcBef>
                <a:spcPts val="1800"/>
              </a:spcBef>
              <a:spcAft>
                <a:spcPts val="0"/>
              </a:spcAft>
              <a:buClr>
                <a:srgbClr val="595959"/>
              </a:buClr>
              <a:buSzPts val="2500"/>
              <a:buChar char="•"/>
            </a:pPr>
            <a:r>
              <a:rPr lang="it-IT" sz="2500"/>
              <a:t>Commissione chiede delucidazione allo Stato membro</a:t>
            </a:r>
            <a:endParaRPr/>
          </a:p>
          <a:p>
            <a:pPr marL="228600" lvl="0" indent="-228600" algn="just" rtl="0">
              <a:lnSpc>
                <a:spcPct val="110000"/>
              </a:lnSpc>
              <a:spcBef>
                <a:spcPts val="1800"/>
              </a:spcBef>
              <a:spcAft>
                <a:spcPts val="0"/>
              </a:spcAft>
              <a:buClr>
                <a:srgbClr val="595959"/>
              </a:buClr>
              <a:buSzPts val="2500"/>
              <a:buChar char="•"/>
            </a:pPr>
            <a:r>
              <a:rPr lang="it-IT" sz="2500"/>
              <a:t>La Commissione presenta al Consiglio una proposta di una decisione di esecuzione sulle opportune misure entro un mese dal ricevimento delle osservazioni dello Stato membro </a:t>
            </a:r>
            <a:endParaRPr/>
          </a:p>
          <a:p>
            <a:pPr marL="228600" lvl="0" indent="-228600" algn="just" rtl="0">
              <a:lnSpc>
                <a:spcPct val="110000"/>
              </a:lnSpc>
              <a:spcBef>
                <a:spcPts val="1800"/>
              </a:spcBef>
              <a:spcAft>
                <a:spcPts val="0"/>
              </a:spcAft>
              <a:buClr>
                <a:srgbClr val="595959"/>
              </a:buClr>
              <a:buSzPts val="2500"/>
              <a:buChar char="•"/>
            </a:pPr>
            <a:r>
              <a:rPr lang="it-IT" sz="2500"/>
              <a:t>Consiglio  adotta la decisione di esecuzione.</a:t>
            </a:r>
            <a:endParaRPr/>
          </a:p>
          <a:p>
            <a:pPr marL="228600" lvl="0" indent="-25400" algn="l" rtl="0">
              <a:lnSpc>
                <a:spcPct val="110000"/>
              </a:lnSpc>
              <a:spcBef>
                <a:spcPts val="1800"/>
              </a:spcBef>
              <a:spcAft>
                <a:spcPts val="0"/>
              </a:spcAft>
              <a:buClr>
                <a:srgbClr val="595959"/>
              </a:buClr>
              <a:buSzPts val="32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3"/>
          <p:cNvSpPr txBox="1">
            <a:spLocks noGrp="1"/>
          </p:cNvSpPr>
          <p:nvPr>
            <p:ph type="title"/>
          </p:nvPr>
        </p:nvSpPr>
        <p:spPr>
          <a:xfrm>
            <a:off x="419101" y="1453019"/>
            <a:ext cx="11242812" cy="111481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6500"/>
              <a:buFont typeface="Arial"/>
              <a:buNone/>
            </a:pPr>
            <a:r>
              <a:rPr lang="it-IT" sz="6500"/>
              <a:t>Lezione 2</a:t>
            </a:r>
            <a:endParaRPr/>
          </a:p>
        </p:txBody>
      </p:sp>
      <p:sp>
        <p:nvSpPr>
          <p:cNvPr id="298" name="Google Shape;298;p3"/>
          <p:cNvSpPr txBox="1">
            <a:spLocks noGrp="1"/>
          </p:cNvSpPr>
          <p:nvPr>
            <p:ph type="body" idx="1"/>
          </p:nvPr>
        </p:nvSpPr>
        <p:spPr>
          <a:xfrm>
            <a:off x="419101" y="2655518"/>
            <a:ext cx="11242812" cy="2968668"/>
          </a:xfrm>
          <a:prstGeom prst="rect">
            <a:avLst/>
          </a:prstGeom>
          <a:noFill/>
          <a:ln>
            <a:noFill/>
          </a:ln>
        </p:spPr>
        <p:txBody>
          <a:bodyPr spcFirstLastPara="1" wrap="square" lIns="91425" tIns="45700" rIns="91425" bIns="45700" anchor="t" anchorCtr="0">
            <a:normAutofit fontScale="70000" lnSpcReduction="20000"/>
          </a:bodyPr>
          <a:lstStyle/>
          <a:p>
            <a:pPr marL="0" lvl="0" indent="0" algn="just" rtl="0">
              <a:lnSpc>
                <a:spcPct val="110000"/>
              </a:lnSpc>
              <a:spcBef>
                <a:spcPts val="0"/>
              </a:spcBef>
              <a:spcAft>
                <a:spcPts val="0"/>
              </a:spcAft>
              <a:buClr>
                <a:schemeClr val="lt1"/>
              </a:buClr>
              <a:buSzPct val="100000"/>
              <a:buNone/>
            </a:pPr>
            <a:r>
              <a:rPr lang="it-IT" sz="4000"/>
              <a:t>b.i. I Valori e l’art. 2 TUE; </a:t>
            </a:r>
            <a:endParaRPr/>
          </a:p>
          <a:p>
            <a:pPr marL="0" lvl="0" indent="0" algn="just" rtl="0">
              <a:lnSpc>
                <a:spcPct val="110000"/>
              </a:lnSpc>
              <a:spcBef>
                <a:spcPts val="1800"/>
              </a:spcBef>
              <a:spcAft>
                <a:spcPts val="0"/>
              </a:spcAft>
              <a:buClr>
                <a:schemeClr val="lt1"/>
              </a:buClr>
              <a:buSzPct val="100000"/>
              <a:buNone/>
            </a:pPr>
            <a:r>
              <a:rPr lang="it-IT" sz="4000"/>
              <a:t>b.ii. Rule of la backsliding in Polonia e Ungeria; </a:t>
            </a:r>
            <a:endParaRPr/>
          </a:p>
          <a:p>
            <a:pPr marL="0" lvl="0" indent="0" algn="just" rtl="0">
              <a:lnSpc>
                <a:spcPct val="110000"/>
              </a:lnSpc>
              <a:spcBef>
                <a:spcPts val="1800"/>
              </a:spcBef>
              <a:spcAft>
                <a:spcPts val="0"/>
              </a:spcAft>
              <a:buClr>
                <a:schemeClr val="lt1"/>
              </a:buClr>
              <a:buSzPct val="100000"/>
              <a:buNone/>
            </a:pPr>
            <a:r>
              <a:rPr lang="it-IT" sz="4000"/>
              <a:t>b.iii. Strumenti di tutela dei valori UE e della rule of law nell’UE;</a:t>
            </a:r>
            <a:endParaRPr/>
          </a:p>
          <a:p>
            <a:pPr marL="0" lvl="0" indent="0" algn="just" rtl="0">
              <a:lnSpc>
                <a:spcPct val="110000"/>
              </a:lnSpc>
              <a:spcBef>
                <a:spcPts val="1800"/>
              </a:spcBef>
              <a:spcAft>
                <a:spcPts val="0"/>
              </a:spcAft>
              <a:buClr>
                <a:schemeClr val="lt1"/>
              </a:buClr>
              <a:buSzPct val="100000"/>
              <a:buNone/>
            </a:pPr>
            <a:r>
              <a:rPr lang="it-IT" sz="4000"/>
              <a:t> b.iv. Regolamento 2020/2092 e tutela della rule of law; </a:t>
            </a:r>
            <a:endParaRPr/>
          </a:p>
          <a:p>
            <a:pPr marL="0" lvl="0" indent="0" algn="just" rtl="0">
              <a:lnSpc>
                <a:spcPct val="110000"/>
              </a:lnSpc>
              <a:spcBef>
                <a:spcPts val="1800"/>
              </a:spcBef>
              <a:spcAft>
                <a:spcPts val="0"/>
              </a:spcAft>
              <a:buClr>
                <a:schemeClr val="lt1"/>
              </a:buClr>
              <a:buSzPct val="100000"/>
              <a:buNone/>
            </a:pPr>
            <a:r>
              <a:rPr lang="it-IT" sz="4000"/>
              <a:t>b.v. Sentenze C-156/21 e C-157/21</a:t>
            </a:r>
            <a:endParaRPr/>
          </a:p>
        </p:txBody>
      </p:sp>
      <p:sp>
        <p:nvSpPr>
          <p:cNvPr id="299" name="Google Shape;299;p3"/>
          <p:cNvSpPr txBox="1"/>
          <p:nvPr/>
        </p:nvSpPr>
        <p:spPr>
          <a:xfrm>
            <a:off x="8480289" y="-847126"/>
            <a:ext cx="3711711" cy="646331"/>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200" b="0" i="0" u="none" strike="noStrike" cap="none">
                <a:solidFill>
                  <a:schemeClr val="dk1"/>
                </a:solidFill>
                <a:latin typeface="Calibri"/>
                <a:ea typeface="Calibri"/>
                <a:cs typeface="Calibri"/>
                <a:sym typeface="Calibri"/>
              </a:rPr>
              <a:t>Slide statica</a:t>
            </a:r>
            <a:endParaRPr/>
          </a:p>
          <a:p>
            <a:pPr marL="0" marR="0" lvl="0" indent="0" algn="l" rtl="0">
              <a:spcBef>
                <a:spcPts val="0"/>
              </a:spcBef>
              <a:spcAft>
                <a:spcPts val="0"/>
              </a:spcAft>
              <a:buNone/>
            </a:pPr>
            <a:r>
              <a:rPr lang="it-IT" sz="1200">
                <a:solidFill>
                  <a:schemeClr val="dk1"/>
                </a:solidFill>
                <a:latin typeface="Calibri"/>
                <a:ea typeface="Calibri"/>
                <a:cs typeface="Calibri"/>
                <a:sym typeface="Calibri"/>
              </a:rPr>
              <a:t>Esempio di slide divisoria personalizzata con i colori complementari e testo maggiorato</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16"/>
          <p:cNvSpPr txBox="1">
            <a:spLocks noGrp="1"/>
          </p:cNvSpPr>
          <p:nvPr>
            <p:ph type="title"/>
          </p:nvPr>
        </p:nvSpPr>
        <p:spPr>
          <a:xfrm>
            <a:off x="551144" y="365125"/>
            <a:ext cx="11089993"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Regolamento 2020/2092</a:t>
            </a:r>
            <a:endParaRPr sz="3200">
              <a:solidFill>
                <a:srgbClr val="0070C0"/>
              </a:solidFill>
            </a:endParaRPr>
          </a:p>
        </p:txBody>
      </p:sp>
      <p:sp>
        <p:nvSpPr>
          <p:cNvPr id="396" name="Google Shape;396;p16"/>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fontScale="70000" lnSpcReduction="20000"/>
          </a:bodyPr>
          <a:lstStyle/>
          <a:p>
            <a:pPr marL="228600" lvl="0" indent="-104140" algn="just" rtl="0">
              <a:lnSpc>
                <a:spcPct val="110000"/>
              </a:lnSpc>
              <a:spcBef>
                <a:spcPts val="0"/>
              </a:spcBef>
              <a:spcAft>
                <a:spcPts val="0"/>
              </a:spcAft>
              <a:buClr>
                <a:srgbClr val="595959"/>
              </a:buClr>
              <a:buSzPct val="100000"/>
              <a:buNone/>
            </a:pPr>
            <a:endParaRPr sz="2800"/>
          </a:p>
          <a:p>
            <a:pPr marL="228600" lvl="0" indent="-228600" algn="just" rtl="0">
              <a:lnSpc>
                <a:spcPct val="110000"/>
              </a:lnSpc>
              <a:spcBef>
                <a:spcPts val="1800"/>
              </a:spcBef>
              <a:spcAft>
                <a:spcPts val="0"/>
              </a:spcAft>
              <a:buClr>
                <a:srgbClr val="595959"/>
              </a:buClr>
              <a:buSzPct val="100000"/>
              <a:buChar char="•"/>
            </a:pPr>
            <a:r>
              <a:rPr lang="it-IT" sz="2800"/>
              <a:t>Le misure di protezione del bilancio, </a:t>
            </a:r>
            <a:r>
              <a:rPr lang="it-IT" sz="2800" b="1"/>
              <a:t>che devono rispettare il principio di proporzionalità</a:t>
            </a:r>
            <a:r>
              <a:rPr lang="it-IT" sz="2800"/>
              <a:t>, possono riguardare fra l’altro: </a:t>
            </a:r>
            <a:endParaRPr/>
          </a:p>
          <a:p>
            <a:pPr marL="228600" lvl="0" indent="-228600" algn="just" rtl="0">
              <a:lnSpc>
                <a:spcPct val="110000"/>
              </a:lnSpc>
              <a:spcBef>
                <a:spcPts val="1800"/>
              </a:spcBef>
              <a:spcAft>
                <a:spcPts val="0"/>
              </a:spcAft>
              <a:buClr>
                <a:srgbClr val="595959"/>
              </a:buClr>
              <a:buSzPct val="100000"/>
              <a:buChar char="•"/>
            </a:pPr>
            <a:r>
              <a:rPr lang="it-IT" sz="2800"/>
              <a:t>la sospensione dei pagamenti e dell’esecuzione dell’impegno giuridico (o risoluzione dello stesso);</a:t>
            </a:r>
            <a:endParaRPr/>
          </a:p>
          <a:p>
            <a:pPr marL="228600" lvl="0" indent="-228600" algn="just" rtl="0">
              <a:lnSpc>
                <a:spcPct val="110000"/>
              </a:lnSpc>
              <a:spcBef>
                <a:spcPts val="1800"/>
              </a:spcBef>
              <a:spcAft>
                <a:spcPts val="0"/>
              </a:spcAft>
              <a:buClr>
                <a:srgbClr val="595959"/>
              </a:buClr>
              <a:buSzPct val="100000"/>
              <a:buChar char="•"/>
            </a:pPr>
            <a:r>
              <a:rPr lang="it-IT" sz="2800"/>
              <a:t>la sospensione (totale o parziale) dell’erogazione dei versamenti;</a:t>
            </a:r>
            <a:endParaRPr/>
          </a:p>
          <a:p>
            <a:pPr marL="228600" lvl="0" indent="-228600" algn="just" rtl="0">
              <a:lnSpc>
                <a:spcPct val="110000"/>
              </a:lnSpc>
              <a:spcBef>
                <a:spcPts val="1800"/>
              </a:spcBef>
              <a:spcAft>
                <a:spcPts val="0"/>
              </a:spcAft>
              <a:buClr>
                <a:srgbClr val="595959"/>
              </a:buClr>
              <a:buSzPct val="100000"/>
              <a:buChar char="•"/>
            </a:pPr>
            <a:r>
              <a:rPr lang="it-IT" sz="2800"/>
              <a:t>il rimborso anticipato dei prestiti;</a:t>
            </a:r>
            <a:endParaRPr/>
          </a:p>
          <a:p>
            <a:pPr marL="228600" lvl="0" indent="-228600" algn="just" rtl="0">
              <a:lnSpc>
                <a:spcPct val="110000"/>
              </a:lnSpc>
              <a:spcBef>
                <a:spcPts val="1800"/>
              </a:spcBef>
              <a:spcAft>
                <a:spcPts val="0"/>
              </a:spcAft>
              <a:buClr>
                <a:srgbClr val="595959"/>
              </a:buClr>
              <a:buSzPct val="100000"/>
              <a:buChar char="•"/>
            </a:pPr>
            <a:r>
              <a:rPr lang="it-IT" sz="2800"/>
              <a:t>il divieto di assumere nuovi impegni giuridici e di concludere nuovi accordi su prestiti o altri strumenti garantiti dal bilancio;</a:t>
            </a:r>
            <a:endParaRPr/>
          </a:p>
          <a:p>
            <a:pPr marL="228600" lvl="0" indent="-228600" algn="just" rtl="0">
              <a:lnSpc>
                <a:spcPct val="110000"/>
              </a:lnSpc>
              <a:spcBef>
                <a:spcPts val="1800"/>
              </a:spcBef>
              <a:spcAft>
                <a:spcPts val="0"/>
              </a:spcAft>
              <a:buClr>
                <a:srgbClr val="595959"/>
              </a:buClr>
              <a:buSzPct val="100000"/>
              <a:buChar char="•"/>
            </a:pPr>
            <a:r>
              <a:rPr lang="it-IT" sz="2800"/>
              <a:t>la sospensione o riduzione di vantaggi economici (considerando 17 e art. 5). </a:t>
            </a:r>
            <a:endParaRPr sz="2800"/>
          </a:p>
          <a:p>
            <a:pPr marL="228600" lvl="0" indent="-104140" algn="just" rtl="0">
              <a:lnSpc>
                <a:spcPct val="110000"/>
              </a:lnSpc>
              <a:spcBef>
                <a:spcPts val="1800"/>
              </a:spcBef>
              <a:spcAft>
                <a:spcPts val="0"/>
              </a:spcAft>
              <a:buClr>
                <a:srgbClr val="595959"/>
              </a:buClr>
              <a:buSzPct val="100000"/>
              <a:buNone/>
            </a:pPr>
            <a:endParaRPr sz="2800" b="1" u="sng">
              <a:solidFill>
                <a:srgbClr val="2E75B5"/>
              </a:solidFill>
              <a:latin typeface="Garamond"/>
              <a:ea typeface="Garamond"/>
              <a:cs typeface="Garamond"/>
              <a:sym typeface="Garamond"/>
            </a:endParaRPr>
          </a:p>
          <a:p>
            <a:pPr marL="228600" lvl="0" indent="-86360" algn="l" rtl="0">
              <a:lnSpc>
                <a:spcPct val="110000"/>
              </a:lnSpc>
              <a:spcBef>
                <a:spcPts val="1800"/>
              </a:spcBef>
              <a:spcAft>
                <a:spcPts val="0"/>
              </a:spcAft>
              <a:buClr>
                <a:srgbClr val="595959"/>
              </a:buClr>
              <a:buSzPct val="100000"/>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17"/>
          <p:cNvSpPr txBox="1">
            <a:spLocks noGrp="1"/>
          </p:cNvSpPr>
          <p:nvPr>
            <p:ph type="title"/>
          </p:nvPr>
        </p:nvSpPr>
        <p:spPr>
          <a:xfrm>
            <a:off x="601248" y="365125"/>
            <a:ext cx="11039890"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Sentenze C-156/21 e C-157/21</a:t>
            </a:r>
            <a:endParaRPr/>
          </a:p>
        </p:txBody>
      </p:sp>
      <p:sp>
        <p:nvSpPr>
          <p:cNvPr id="402" name="Google Shape;402;p17"/>
          <p:cNvSpPr txBox="1">
            <a:spLocks noGrp="1"/>
          </p:cNvSpPr>
          <p:nvPr>
            <p:ph type="body" idx="1"/>
          </p:nvPr>
        </p:nvSpPr>
        <p:spPr>
          <a:xfrm>
            <a:off x="601248" y="1536970"/>
            <a:ext cx="11039889" cy="4339955"/>
          </a:xfrm>
          <a:prstGeom prst="rect">
            <a:avLst/>
          </a:prstGeom>
          <a:noFill/>
          <a:ln>
            <a:noFill/>
          </a:ln>
        </p:spPr>
        <p:txBody>
          <a:bodyPr spcFirstLastPara="1" wrap="square" lIns="91425" tIns="45700" rIns="91425" bIns="45700" anchor="ctr" anchorCtr="0">
            <a:normAutofit fontScale="92500" lnSpcReduction="20000"/>
          </a:bodyPr>
          <a:lstStyle/>
          <a:p>
            <a:pPr marL="228600" lvl="0" indent="-64135" algn="just" rtl="0">
              <a:lnSpc>
                <a:spcPct val="110000"/>
              </a:lnSpc>
              <a:spcBef>
                <a:spcPts val="0"/>
              </a:spcBef>
              <a:spcAft>
                <a:spcPts val="0"/>
              </a:spcAft>
              <a:buClr>
                <a:srgbClr val="595959"/>
              </a:buClr>
              <a:buSzPct val="100000"/>
              <a:buNone/>
            </a:pPr>
            <a:endParaRPr sz="2800">
              <a:solidFill>
                <a:srgbClr val="00B0F0"/>
              </a:solidFill>
            </a:endParaRPr>
          </a:p>
          <a:p>
            <a:pPr marL="228600" lvl="0" indent="-228600" algn="just" rtl="0">
              <a:lnSpc>
                <a:spcPct val="110000"/>
              </a:lnSpc>
              <a:spcBef>
                <a:spcPts val="1800"/>
              </a:spcBef>
              <a:spcAft>
                <a:spcPts val="0"/>
              </a:spcAft>
              <a:buClr>
                <a:srgbClr val="00B0F0"/>
              </a:buClr>
              <a:buSzPct val="100000"/>
              <a:buChar char="•"/>
            </a:pPr>
            <a:r>
              <a:rPr lang="it-IT" sz="2800">
                <a:solidFill>
                  <a:srgbClr val="00B0F0"/>
                </a:solidFill>
              </a:rPr>
              <a:t>Ungheria e Polonia hanno impugnato il regolamento chiedendone l’annullamento e fondando i loro ricorsi:</a:t>
            </a:r>
            <a:endParaRPr sz="2800"/>
          </a:p>
          <a:p>
            <a:pPr marL="228600" lvl="0" indent="-228600" algn="just" rtl="0">
              <a:lnSpc>
                <a:spcPct val="110000"/>
              </a:lnSpc>
              <a:spcBef>
                <a:spcPts val="1800"/>
              </a:spcBef>
              <a:spcAft>
                <a:spcPts val="0"/>
              </a:spcAft>
              <a:buClr>
                <a:srgbClr val="595959"/>
              </a:buClr>
              <a:buSzPct val="100000"/>
              <a:buChar char="•"/>
            </a:pPr>
            <a:r>
              <a:rPr lang="it-IT" sz="2800"/>
              <a:t>sull’assenza di una base giuridica adeguata;</a:t>
            </a:r>
            <a:endParaRPr/>
          </a:p>
          <a:p>
            <a:pPr marL="228600" lvl="0" indent="-228600" algn="just" rtl="0">
              <a:lnSpc>
                <a:spcPct val="110000"/>
              </a:lnSpc>
              <a:spcBef>
                <a:spcPts val="1800"/>
              </a:spcBef>
              <a:spcAft>
                <a:spcPts val="0"/>
              </a:spcAft>
              <a:buClr>
                <a:srgbClr val="595959"/>
              </a:buClr>
              <a:buSzPct val="100000"/>
              <a:buChar char="•"/>
            </a:pPr>
            <a:r>
              <a:rPr lang="it-IT" sz="2800"/>
              <a:t>sull’elusione della procedura prevista all’art. 7 TUE (diritto primario / diritto secondario); </a:t>
            </a:r>
            <a:endParaRPr/>
          </a:p>
          <a:p>
            <a:pPr marL="228600" lvl="0" indent="-228600" algn="just" rtl="0">
              <a:lnSpc>
                <a:spcPct val="110000"/>
              </a:lnSpc>
              <a:spcBef>
                <a:spcPts val="1800"/>
              </a:spcBef>
              <a:spcAft>
                <a:spcPts val="0"/>
              </a:spcAft>
              <a:buClr>
                <a:srgbClr val="595959"/>
              </a:buClr>
              <a:buSzPct val="100000"/>
              <a:buChar char="•"/>
            </a:pPr>
            <a:r>
              <a:rPr lang="it-IT" sz="2800"/>
              <a:t>sul superamento dei limiti delle competenze dell’Unione;</a:t>
            </a:r>
            <a:endParaRPr/>
          </a:p>
          <a:p>
            <a:pPr marL="228600" lvl="0" indent="-228600" algn="just" rtl="0">
              <a:lnSpc>
                <a:spcPct val="110000"/>
              </a:lnSpc>
              <a:spcBef>
                <a:spcPts val="1800"/>
              </a:spcBef>
              <a:spcAft>
                <a:spcPts val="0"/>
              </a:spcAft>
              <a:buClr>
                <a:srgbClr val="595959"/>
              </a:buClr>
              <a:buSzPct val="100000"/>
              <a:buChar char="•"/>
            </a:pPr>
            <a:r>
              <a:rPr lang="it-IT" sz="2800"/>
              <a:t>sulla violazione del principio della certezza del diritto. </a:t>
            </a:r>
            <a:endParaRPr/>
          </a:p>
          <a:p>
            <a:pPr marL="228600" lvl="0" indent="-40639" algn="l" rtl="0">
              <a:lnSpc>
                <a:spcPct val="110000"/>
              </a:lnSpc>
              <a:spcBef>
                <a:spcPts val="1800"/>
              </a:spcBef>
              <a:spcAft>
                <a:spcPts val="0"/>
              </a:spcAft>
              <a:buClr>
                <a:srgbClr val="595959"/>
              </a:buClr>
              <a:buSzPct val="100000"/>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18"/>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Sentenze C-156/21 e C-157/21</a:t>
            </a:r>
            <a:endParaRPr sz="3200">
              <a:solidFill>
                <a:srgbClr val="0070C0"/>
              </a:solidFill>
            </a:endParaRPr>
          </a:p>
        </p:txBody>
      </p:sp>
      <p:sp>
        <p:nvSpPr>
          <p:cNvPr id="408" name="Google Shape;408;p18"/>
          <p:cNvSpPr txBox="1">
            <a:spLocks noGrp="1"/>
          </p:cNvSpPr>
          <p:nvPr>
            <p:ph type="body" idx="1"/>
          </p:nvPr>
        </p:nvSpPr>
        <p:spPr>
          <a:xfrm>
            <a:off x="419100" y="1536970"/>
            <a:ext cx="11222038" cy="3886799"/>
          </a:xfrm>
          <a:prstGeom prst="rect">
            <a:avLst/>
          </a:prstGeom>
          <a:noFill/>
          <a:ln>
            <a:noFill/>
          </a:ln>
        </p:spPr>
        <p:txBody>
          <a:bodyPr spcFirstLastPara="1" wrap="square" lIns="91425" tIns="45700" rIns="91425" bIns="45700" anchor="ctr" anchorCtr="0">
            <a:normAutofit fontScale="77500" lnSpcReduction="20000"/>
          </a:bodyPr>
          <a:lstStyle/>
          <a:p>
            <a:pPr marL="228600" lvl="0" indent="-80962" algn="just" rtl="0">
              <a:lnSpc>
                <a:spcPct val="110000"/>
              </a:lnSpc>
              <a:spcBef>
                <a:spcPts val="0"/>
              </a:spcBef>
              <a:spcAft>
                <a:spcPts val="0"/>
              </a:spcAft>
              <a:buClr>
                <a:srgbClr val="595959"/>
              </a:buClr>
              <a:buSzPct val="100000"/>
              <a:buNone/>
            </a:pPr>
            <a:endParaRPr sz="3000"/>
          </a:p>
          <a:p>
            <a:pPr marL="228600" lvl="0" indent="-228600" algn="just" rtl="0">
              <a:lnSpc>
                <a:spcPct val="110000"/>
              </a:lnSpc>
              <a:spcBef>
                <a:spcPts val="1800"/>
              </a:spcBef>
              <a:spcAft>
                <a:spcPts val="0"/>
              </a:spcAft>
              <a:buClr>
                <a:srgbClr val="00B0F0"/>
              </a:buClr>
              <a:buSzPct val="100000"/>
              <a:buChar char="•"/>
            </a:pPr>
            <a:r>
              <a:rPr lang="it-IT" sz="3000">
                <a:solidFill>
                  <a:srgbClr val="00B0F0"/>
                </a:solidFill>
              </a:rPr>
              <a:t>Posizione della Corte di giustizia:</a:t>
            </a:r>
            <a:endParaRPr/>
          </a:p>
          <a:p>
            <a:pPr marL="228600" lvl="0" indent="-228631" algn="just" rtl="0">
              <a:lnSpc>
                <a:spcPct val="110000"/>
              </a:lnSpc>
              <a:spcBef>
                <a:spcPts val="1800"/>
              </a:spcBef>
              <a:spcAft>
                <a:spcPts val="0"/>
              </a:spcAft>
              <a:buClr>
                <a:srgbClr val="595959"/>
              </a:buClr>
              <a:buSzPct val="100000"/>
              <a:buChar char="•"/>
            </a:pPr>
            <a:r>
              <a:rPr lang="it-IT" sz="3100"/>
              <a:t>Sentenze rese con procedimento accelerato; </a:t>
            </a:r>
            <a:endParaRPr/>
          </a:p>
          <a:p>
            <a:pPr marL="228600" lvl="0" indent="-228631" algn="just" rtl="0">
              <a:lnSpc>
                <a:spcPct val="110000"/>
              </a:lnSpc>
              <a:spcBef>
                <a:spcPts val="1800"/>
              </a:spcBef>
              <a:spcAft>
                <a:spcPts val="0"/>
              </a:spcAft>
              <a:buClr>
                <a:srgbClr val="595959"/>
              </a:buClr>
              <a:buSzPct val="100000"/>
              <a:buChar char="•"/>
            </a:pPr>
            <a:r>
              <a:rPr lang="it-IT" sz="3100"/>
              <a:t>Corte riunita nella composizione solenne </a:t>
            </a:r>
            <a:endParaRPr/>
          </a:p>
          <a:p>
            <a:pPr marL="228600" lvl="0" indent="-228631" algn="just" rtl="0">
              <a:lnSpc>
                <a:spcPct val="110000"/>
              </a:lnSpc>
              <a:spcBef>
                <a:spcPts val="1800"/>
              </a:spcBef>
              <a:spcAft>
                <a:spcPts val="0"/>
              </a:spcAft>
              <a:buClr>
                <a:srgbClr val="595959"/>
              </a:buClr>
              <a:buSzPct val="100000"/>
              <a:buChar char="•"/>
            </a:pPr>
            <a:r>
              <a:rPr lang="it-IT" sz="3100"/>
              <a:t>La Corte, non solo ha sciolto qualsiasi dubbio sulla legittimità di un meccanismo di condizionalità orizzontale legato al rispetto dello Stato di diritto, </a:t>
            </a:r>
            <a:endParaRPr/>
          </a:p>
          <a:p>
            <a:pPr marL="228600" lvl="0" indent="-228631" algn="just" rtl="0">
              <a:lnSpc>
                <a:spcPct val="110000"/>
              </a:lnSpc>
              <a:spcBef>
                <a:spcPts val="1800"/>
              </a:spcBef>
              <a:spcAft>
                <a:spcPts val="0"/>
              </a:spcAft>
              <a:buClr>
                <a:srgbClr val="595959"/>
              </a:buClr>
              <a:buSzPct val="100000"/>
              <a:buChar char="•"/>
            </a:pPr>
            <a:r>
              <a:rPr lang="it-IT" sz="3100"/>
              <a:t>ma ha anche precisato che i valori comuni nel sistema giuridico europeo definiscono marcatamente la vera identità dell’Unione. </a:t>
            </a:r>
            <a:endParaRPr/>
          </a:p>
          <a:p>
            <a:pPr marL="228600" lvl="0" indent="-71120" algn="l" rtl="0">
              <a:lnSpc>
                <a:spcPct val="110000"/>
              </a:lnSpc>
              <a:spcBef>
                <a:spcPts val="1800"/>
              </a:spcBef>
              <a:spcAft>
                <a:spcPts val="0"/>
              </a:spcAft>
              <a:buClr>
                <a:srgbClr val="595959"/>
              </a:buClr>
              <a:buSzPct val="100000"/>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19"/>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Sentenze C-156/21 e C-157/21</a:t>
            </a:r>
            <a:endParaRPr sz="3200">
              <a:solidFill>
                <a:srgbClr val="0070C0"/>
              </a:solidFill>
            </a:endParaRPr>
          </a:p>
        </p:txBody>
      </p:sp>
      <p:sp>
        <p:nvSpPr>
          <p:cNvPr id="414" name="Google Shape;414;p19"/>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a:bodyPr>
          <a:lstStyle/>
          <a:p>
            <a:pPr marL="228600" lvl="0" indent="-228600" algn="just" rtl="0">
              <a:lnSpc>
                <a:spcPct val="90000"/>
              </a:lnSpc>
              <a:spcBef>
                <a:spcPts val="0"/>
              </a:spcBef>
              <a:spcAft>
                <a:spcPts val="0"/>
              </a:spcAft>
              <a:buClr>
                <a:srgbClr val="595959"/>
              </a:buClr>
              <a:buSzPts val="2600"/>
              <a:buChar char="•"/>
            </a:pPr>
            <a:r>
              <a:rPr lang="it-IT" sz="2600"/>
              <a:t>La Corte nelle due sentenze evidenzia:</a:t>
            </a:r>
            <a:endParaRPr/>
          </a:p>
          <a:p>
            <a:pPr marL="228600" lvl="0" indent="-228600" algn="just" rtl="0">
              <a:lnSpc>
                <a:spcPct val="90000"/>
              </a:lnSpc>
              <a:spcBef>
                <a:spcPts val="1800"/>
              </a:spcBef>
              <a:spcAft>
                <a:spcPts val="0"/>
              </a:spcAft>
              <a:buClr>
                <a:srgbClr val="595959"/>
              </a:buClr>
              <a:buSzPts val="2600"/>
              <a:buChar char="•"/>
            </a:pPr>
            <a:r>
              <a:rPr lang="it-IT" sz="2600"/>
              <a:t> il </a:t>
            </a:r>
            <a:r>
              <a:rPr lang="it-IT" sz="2600">
                <a:solidFill>
                  <a:srgbClr val="00B0F0"/>
                </a:solidFill>
              </a:rPr>
              <a:t>necessario collegamento </a:t>
            </a:r>
            <a:r>
              <a:rPr lang="it-IT" sz="2600"/>
              <a:t>– già piuttosto chiaro nei considerando del regolamento – tra il valore dello Stato di diritto, la sana gestione finanziaria ed il bilancio dell’Unione. </a:t>
            </a:r>
            <a:endParaRPr/>
          </a:p>
          <a:p>
            <a:pPr marL="228600" lvl="0" indent="-228600" algn="just" rtl="0">
              <a:lnSpc>
                <a:spcPct val="90000"/>
              </a:lnSpc>
              <a:spcBef>
                <a:spcPts val="1800"/>
              </a:spcBef>
              <a:spcAft>
                <a:spcPts val="0"/>
              </a:spcAft>
              <a:buClr>
                <a:srgbClr val="595959"/>
              </a:buClr>
              <a:buSzPts val="2600"/>
              <a:buChar char="•"/>
            </a:pPr>
            <a:r>
              <a:rPr lang="it-IT" sz="2600"/>
              <a:t>In particolare, la Corte osserva che quando gli Stati membri eseguono il bilancio dell’Unione, il rispetto dello Stato di diritto si configura quale </a:t>
            </a:r>
            <a:r>
              <a:rPr lang="it-IT" sz="2600">
                <a:solidFill>
                  <a:srgbClr val="00B0F0"/>
                </a:solidFill>
              </a:rPr>
              <a:t>presupposto essenziale per una sana gestione finanziaria</a:t>
            </a:r>
            <a:r>
              <a:rPr lang="it-IT" sz="2800">
                <a:solidFill>
                  <a:srgbClr val="00B0F0"/>
                </a:solidFill>
                <a:latin typeface="Calibri"/>
                <a:ea typeface="Calibri"/>
                <a:cs typeface="Calibri"/>
                <a:sym typeface="Calibri"/>
              </a:rPr>
              <a:t>. </a:t>
            </a:r>
            <a:endParaRPr/>
          </a:p>
          <a:p>
            <a:pPr marL="228600" lvl="0" indent="-25400" algn="l" rtl="0">
              <a:lnSpc>
                <a:spcPct val="110000"/>
              </a:lnSpc>
              <a:spcBef>
                <a:spcPts val="1800"/>
              </a:spcBef>
              <a:spcAft>
                <a:spcPts val="0"/>
              </a:spcAft>
              <a:buClr>
                <a:srgbClr val="595959"/>
              </a:buClr>
              <a:buSzPts val="3200"/>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20"/>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Sentenze C-156/21 e C-157/21</a:t>
            </a:r>
            <a:endParaRPr sz="3200">
              <a:solidFill>
                <a:srgbClr val="0070C0"/>
              </a:solidFill>
            </a:endParaRPr>
          </a:p>
        </p:txBody>
      </p:sp>
      <p:sp>
        <p:nvSpPr>
          <p:cNvPr id="420" name="Google Shape;420;p20"/>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a:bodyPr>
          <a:lstStyle/>
          <a:p>
            <a:pPr marL="228600" lvl="0" indent="-63500" algn="just" rtl="0">
              <a:lnSpc>
                <a:spcPct val="110000"/>
              </a:lnSpc>
              <a:spcBef>
                <a:spcPts val="0"/>
              </a:spcBef>
              <a:spcAft>
                <a:spcPts val="0"/>
              </a:spcAft>
              <a:buClr>
                <a:srgbClr val="595959"/>
              </a:buClr>
              <a:buSzPts val="2600"/>
              <a:buNone/>
            </a:pPr>
            <a:endParaRPr sz="2600"/>
          </a:p>
          <a:p>
            <a:pPr marL="228600" lvl="0" indent="-228600" algn="just" rtl="0">
              <a:lnSpc>
                <a:spcPct val="110000"/>
              </a:lnSpc>
              <a:spcBef>
                <a:spcPts val="1800"/>
              </a:spcBef>
              <a:spcAft>
                <a:spcPts val="0"/>
              </a:spcAft>
              <a:buClr>
                <a:srgbClr val="595959"/>
              </a:buClr>
              <a:buSzPts val="2600"/>
              <a:buChar char="•"/>
            </a:pPr>
            <a:r>
              <a:rPr lang="it-IT" sz="2600"/>
              <a:t>La Corte di giustizia ha confermato:</a:t>
            </a:r>
            <a:endParaRPr/>
          </a:p>
          <a:p>
            <a:pPr marL="228600" lvl="0" indent="-228600" algn="just" rtl="0">
              <a:lnSpc>
                <a:spcPct val="110000"/>
              </a:lnSpc>
              <a:spcBef>
                <a:spcPts val="1800"/>
              </a:spcBef>
              <a:spcAft>
                <a:spcPts val="0"/>
              </a:spcAft>
              <a:buClr>
                <a:srgbClr val="595959"/>
              </a:buClr>
              <a:buSzPts val="2600"/>
              <a:buChar char="•"/>
            </a:pPr>
            <a:r>
              <a:rPr lang="it-IT" sz="2600"/>
              <a:t> La </a:t>
            </a:r>
            <a:r>
              <a:rPr lang="it-IT" sz="2600">
                <a:solidFill>
                  <a:srgbClr val="00B0F0"/>
                </a:solidFill>
              </a:rPr>
              <a:t>validità e la legittimità del regolamento</a:t>
            </a:r>
            <a:r>
              <a:rPr lang="it-IT" sz="2600"/>
              <a:t>, giudicato solido dal punto di vista della sua base giuridica, compatibile con la procedura dell’art. 7 TUE e coerente con le competenze dell’Unione nel suo complesso. </a:t>
            </a:r>
            <a:endParaRPr/>
          </a:p>
          <a:p>
            <a:pPr marL="228600" lvl="0" indent="-228600" algn="just" rtl="0">
              <a:lnSpc>
                <a:spcPct val="110000"/>
              </a:lnSpc>
              <a:spcBef>
                <a:spcPts val="1800"/>
              </a:spcBef>
              <a:spcAft>
                <a:spcPts val="0"/>
              </a:spcAft>
              <a:buClr>
                <a:srgbClr val="595959"/>
              </a:buClr>
              <a:buSzPts val="2600"/>
              <a:buChar char="•"/>
            </a:pPr>
            <a:r>
              <a:rPr lang="it-IT" sz="2600"/>
              <a:t>La Corte ha sottolineato che legare il rispetto dei principi dello Stato di diritto alla sana gestione finanziaria risulti perfettamente compatibile con la base giuridica adottata. </a:t>
            </a:r>
            <a:endParaRPr/>
          </a:p>
          <a:p>
            <a:pPr marL="228600" lvl="0" indent="-25400" algn="l" rtl="0">
              <a:lnSpc>
                <a:spcPct val="110000"/>
              </a:lnSpc>
              <a:spcBef>
                <a:spcPts val="1800"/>
              </a:spcBef>
              <a:spcAft>
                <a:spcPts val="0"/>
              </a:spcAft>
              <a:buClr>
                <a:srgbClr val="595959"/>
              </a:buClr>
              <a:buSzPts val="32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4"/>
          <p:cNvSpPr txBox="1">
            <a:spLocks noGrp="1"/>
          </p:cNvSpPr>
          <p:nvPr>
            <p:ph type="title"/>
          </p:nvPr>
        </p:nvSpPr>
        <p:spPr>
          <a:xfrm>
            <a:off x="601248" y="365125"/>
            <a:ext cx="11039889"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Valori UE </a:t>
            </a:r>
            <a:endParaRPr/>
          </a:p>
        </p:txBody>
      </p:sp>
      <p:sp>
        <p:nvSpPr>
          <p:cNvPr id="305" name="Google Shape;305;p4"/>
          <p:cNvSpPr txBox="1">
            <a:spLocks noGrp="1"/>
          </p:cNvSpPr>
          <p:nvPr>
            <p:ph type="body" idx="1"/>
          </p:nvPr>
        </p:nvSpPr>
        <p:spPr>
          <a:xfrm>
            <a:off x="601248" y="1536970"/>
            <a:ext cx="11039890" cy="4339955"/>
          </a:xfrm>
          <a:prstGeom prst="rect">
            <a:avLst/>
          </a:prstGeom>
          <a:noFill/>
          <a:ln>
            <a:noFill/>
          </a:ln>
        </p:spPr>
        <p:txBody>
          <a:bodyPr spcFirstLastPara="1" wrap="square" lIns="91425" tIns="45700" rIns="91425" bIns="45700" anchor="ctr" anchorCtr="0">
            <a:normAutofit fontScale="92500" lnSpcReduction="20000"/>
          </a:bodyPr>
          <a:lstStyle/>
          <a:p>
            <a:pPr marL="228600" lvl="0" indent="-40639" algn="l" rtl="0">
              <a:lnSpc>
                <a:spcPct val="110000"/>
              </a:lnSpc>
              <a:spcBef>
                <a:spcPts val="0"/>
              </a:spcBef>
              <a:spcAft>
                <a:spcPts val="0"/>
              </a:spcAft>
              <a:buClr>
                <a:srgbClr val="595959"/>
              </a:buClr>
              <a:buSzPct val="100000"/>
              <a:buNone/>
            </a:pPr>
            <a:endParaRPr b="1">
              <a:solidFill>
                <a:srgbClr val="00B0F0"/>
              </a:solidFill>
            </a:endParaRPr>
          </a:p>
          <a:p>
            <a:pPr marL="228600" lvl="0" indent="-228600" algn="l" rtl="0">
              <a:lnSpc>
                <a:spcPct val="110000"/>
              </a:lnSpc>
              <a:spcBef>
                <a:spcPts val="1800"/>
              </a:spcBef>
              <a:spcAft>
                <a:spcPts val="0"/>
              </a:spcAft>
              <a:buClr>
                <a:srgbClr val="00B0F0"/>
              </a:buClr>
              <a:buSzPct val="100000"/>
              <a:buChar char="•"/>
            </a:pPr>
            <a:r>
              <a:rPr lang="it-IT" b="1">
                <a:solidFill>
                  <a:srgbClr val="00B0F0"/>
                </a:solidFill>
              </a:rPr>
              <a:t>Art. 2 TUE:</a:t>
            </a:r>
            <a:endParaRPr/>
          </a:p>
          <a:p>
            <a:pPr marL="0" lvl="0" indent="0" algn="l" rtl="0">
              <a:lnSpc>
                <a:spcPct val="110000"/>
              </a:lnSpc>
              <a:spcBef>
                <a:spcPts val="1800"/>
              </a:spcBef>
              <a:spcAft>
                <a:spcPts val="0"/>
              </a:spcAft>
              <a:buClr>
                <a:srgbClr val="595959"/>
              </a:buClr>
              <a:buSzPct val="100000"/>
              <a:buFont typeface="Arial"/>
              <a:buNone/>
            </a:pPr>
            <a:r>
              <a:rPr lang="it-IT" sz="2800"/>
              <a:t>«L'Unione si fonda sui valori del rispetto della dignità umana, della libertà, della democrazia, dell'uguaglianza, </a:t>
            </a:r>
            <a:endParaRPr/>
          </a:p>
          <a:p>
            <a:pPr marL="0" lvl="0" indent="0" algn="l" rtl="0">
              <a:lnSpc>
                <a:spcPct val="110000"/>
              </a:lnSpc>
              <a:spcBef>
                <a:spcPts val="1800"/>
              </a:spcBef>
              <a:spcAft>
                <a:spcPts val="0"/>
              </a:spcAft>
              <a:buClr>
                <a:srgbClr val="595959"/>
              </a:buClr>
              <a:buSzPct val="100000"/>
              <a:buFont typeface="Arial"/>
              <a:buNone/>
            </a:pPr>
            <a:r>
              <a:rPr lang="it-IT" sz="2800"/>
              <a:t>dello Stato di diritto (</a:t>
            </a:r>
            <a:r>
              <a:rPr lang="it-IT" sz="2800" b="1" i="1"/>
              <a:t>rule of law</a:t>
            </a:r>
            <a:r>
              <a:rPr lang="it-IT" sz="2800"/>
              <a:t>) e del rispetto dei diritti umani, compresi i diritti delle … minoranze. </a:t>
            </a:r>
            <a:endParaRPr/>
          </a:p>
          <a:p>
            <a:pPr marL="0" lvl="0" indent="0" algn="l" rtl="0">
              <a:lnSpc>
                <a:spcPct val="110000"/>
              </a:lnSpc>
              <a:spcBef>
                <a:spcPts val="1800"/>
              </a:spcBef>
              <a:spcAft>
                <a:spcPts val="0"/>
              </a:spcAft>
              <a:buClr>
                <a:srgbClr val="595959"/>
              </a:buClr>
              <a:buSzPct val="100000"/>
              <a:buFont typeface="Arial"/>
              <a:buNone/>
            </a:pPr>
            <a:r>
              <a:rPr lang="it-IT" sz="2800"/>
              <a:t>Questi valori sono comuni agli SM in una società caratterizzata da pluralismo, non discriminazione, tolleranza, giustizia, solidarietà e parità tra donne e uomini».</a:t>
            </a:r>
            <a:endParaRPr/>
          </a:p>
          <a:p>
            <a:pPr marL="228600" lvl="0" indent="-40639" algn="l" rtl="0">
              <a:lnSpc>
                <a:spcPct val="110000"/>
              </a:lnSpc>
              <a:spcBef>
                <a:spcPts val="1800"/>
              </a:spcBef>
              <a:spcAft>
                <a:spcPts val="0"/>
              </a:spcAft>
              <a:buClr>
                <a:srgbClr val="595959"/>
              </a:buClr>
              <a:buSzPct val="1000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5"/>
          <p:cNvSpPr txBox="1">
            <a:spLocks noGrp="1"/>
          </p:cNvSpPr>
          <p:nvPr>
            <p:ph type="title"/>
          </p:nvPr>
        </p:nvSpPr>
        <p:spPr>
          <a:xfrm>
            <a:off x="701456" y="365125"/>
            <a:ext cx="10939681"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Valori UE </a:t>
            </a:r>
            <a:endParaRPr/>
          </a:p>
        </p:txBody>
      </p:sp>
      <p:sp>
        <p:nvSpPr>
          <p:cNvPr id="311" name="Google Shape;311;p5"/>
          <p:cNvSpPr txBox="1">
            <a:spLocks noGrp="1"/>
          </p:cNvSpPr>
          <p:nvPr>
            <p:ph type="body" idx="1"/>
          </p:nvPr>
        </p:nvSpPr>
        <p:spPr>
          <a:xfrm>
            <a:off x="701458" y="1536970"/>
            <a:ext cx="10939680" cy="4339955"/>
          </a:xfrm>
          <a:prstGeom prst="rect">
            <a:avLst/>
          </a:prstGeom>
          <a:noFill/>
          <a:ln>
            <a:noFill/>
          </a:ln>
        </p:spPr>
        <p:txBody>
          <a:bodyPr spcFirstLastPara="1" wrap="square" lIns="91425" tIns="45700" rIns="91425" bIns="45700" anchor="ctr" anchorCtr="0">
            <a:normAutofit fontScale="92500" lnSpcReduction="10000"/>
          </a:bodyPr>
          <a:lstStyle/>
          <a:p>
            <a:pPr marL="228600" lvl="0" indent="-228600" algn="l" rtl="0">
              <a:lnSpc>
                <a:spcPct val="110000"/>
              </a:lnSpc>
              <a:spcBef>
                <a:spcPts val="0"/>
              </a:spcBef>
              <a:spcAft>
                <a:spcPts val="0"/>
              </a:spcAft>
              <a:buClr>
                <a:srgbClr val="00B0F0"/>
              </a:buClr>
              <a:buSzPct val="100000"/>
              <a:buChar char="•"/>
            </a:pPr>
            <a:r>
              <a:rPr lang="it-IT" b="1">
                <a:solidFill>
                  <a:srgbClr val="00B0F0"/>
                </a:solidFill>
              </a:rPr>
              <a:t>Art. 2 TUE:</a:t>
            </a:r>
            <a:endParaRPr/>
          </a:p>
          <a:p>
            <a:pPr marL="228600" lvl="0" indent="-228600" algn="l" rtl="0">
              <a:lnSpc>
                <a:spcPct val="110000"/>
              </a:lnSpc>
              <a:spcBef>
                <a:spcPts val="1800"/>
              </a:spcBef>
              <a:spcAft>
                <a:spcPts val="0"/>
              </a:spcAft>
              <a:buClr>
                <a:srgbClr val="595959"/>
              </a:buClr>
              <a:buSzPct val="100000"/>
              <a:buChar char="•"/>
            </a:pPr>
            <a:r>
              <a:rPr lang="it-IT"/>
              <a:t>I valori fondanti UE sono condizione necessaria non solo per accesso, ma anche per la permanenza nell’UE.</a:t>
            </a:r>
            <a:endParaRPr/>
          </a:p>
          <a:p>
            <a:pPr marL="228600" lvl="0" indent="-228600" algn="l" rtl="0">
              <a:lnSpc>
                <a:spcPct val="110000"/>
              </a:lnSpc>
              <a:spcBef>
                <a:spcPts val="1800"/>
              </a:spcBef>
              <a:spcAft>
                <a:spcPts val="0"/>
              </a:spcAft>
              <a:buClr>
                <a:srgbClr val="595959"/>
              </a:buClr>
              <a:buSzPct val="100000"/>
              <a:buChar char="•"/>
            </a:pPr>
            <a:r>
              <a:rPr lang="it-IT"/>
              <a:t>I Trattati non contemplano procedura di espulsione per Stati non adempienti</a:t>
            </a:r>
            <a:endParaRPr/>
          </a:p>
          <a:p>
            <a:pPr marL="228600" lvl="0" indent="-228600" algn="l" rtl="0">
              <a:lnSpc>
                <a:spcPct val="110000"/>
              </a:lnSpc>
              <a:spcBef>
                <a:spcPts val="1800"/>
              </a:spcBef>
              <a:spcAft>
                <a:spcPts val="0"/>
              </a:spcAft>
              <a:buClr>
                <a:srgbClr val="595959"/>
              </a:buClr>
              <a:buSzPct val="100000"/>
              <a:buChar char="•"/>
            </a:pPr>
            <a:r>
              <a:rPr lang="it-IT"/>
              <a:t>Esistono procedure di controllo e sanzione</a:t>
            </a:r>
            <a:endParaRPr/>
          </a:p>
          <a:p>
            <a:pPr marL="228600" lvl="0" indent="-228600" algn="l" rtl="0">
              <a:lnSpc>
                <a:spcPct val="110000"/>
              </a:lnSpc>
              <a:spcBef>
                <a:spcPts val="1800"/>
              </a:spcBef>
              <a:spcAft>
                <a:spcPts val="0"/>
              </a:spcAft>
              <a:buClr>
                <a:srgbClr val="595959"/>
              </a:buClr>
              <a:buSzPct val="100000"/>
              <a:buChar char="•"/>
            </a:pPr>
            <a:r>
              <a:rPr lang="it-IT"/>
              <a:t>Problemi con </a:t>
            </a:r>
            <a:r>
              <a:rPr lang="it-IT" i="1"/>
              <a:t>rule of law </a:t>
            </a:r>
            <a:r>
              <a:rPr lang="it-IT"/>
              <a:t>da parte di alcuni Stati membri</a:t>
            </a:r>
            <a:endParaRPr i="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6"/>
          <p:cNvSpPr txBox="1">
            <a:spLocks noGrp="1"/>
          </p:cNvSpPr>
          <p:nvPr>
            <p:ph type="title"/>
          </p:nvPr>
        </p:nvSpPr>
        <p:spPr>
          <a:xfrm>
            <a:off x="576196" y="365125"/>
            <a:ext cx="11064942"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Nozione di rule of law (Art. 2, Regolamento 2020/2092) </a:t>
            </a:r>
            <a:endParaRPr/>
          </a:p>
        </p:txBody>
      </p:sp>
      <p:grpSp>
        <p:nvGrpSpPr>
          <p:cNvPr id="317" name="Google Shape;317;p6"/>
          <p:cNvGrpSpPr/>
          <p:nvPr/>
        </p:nvGrpSpPr>
        <p:grpSpPr>
          <a:xfrm>
            <a:off x="4067547" y="1819455"/>
            <a:ext cx="4390931" cy="4390931"/>
            <a:chOff x="3491351" y="282486"/>
            <a:chExt cx="4390931" cy="4390931"/>
          </a:xfrm>
        </p:grpSpPr>
        <p:sp>
          <p:nvSpPr>
            <p:cNvPr id="318" name="Google Shape;318;p6"/>
            <p:cNvSpPr/>
            <p:nvPr/>
          </p:nvSpPr>
          <p:spPr>
            <a:xfrm>
              <a:off x="3491351" y="282486"/>
              <a:ext cx="2145906" cy="2145906"/>
            </a:xfrm>
            <a:custGeom>
              <a:avLst/>
              <a:gdLst/>
              <a:ahLst/>
              <a:cxnLst/>
              <a:rect l="l" t="t" r="r" b="b"/>
              <a:pathLst>
                <a:path w="120000" h="120000" extrusionOk="0">
                  <a:moveTo>
                    <a:pt x="0" y="120000"/>
                  </a:moveTo>
                  <a:lnTo>
                    <a:pt x="0" y="120000"/>
                  </a:lnTo>
                  <a:cubicBezTo>
                    <a:pt x="0" y="53726"/>
                    <a:pt x="53726" y="0"/>
                    <a:pt x="120000" y="0"/>
                  </a:cubicBezTo>
                  <a:lnTo>
                    <a:pt x="120000" y="120000"/>
                  </a:lnTo>
                  <a:close/>
                </a:path>
              </a:pathLst>
            </a:custGeom>
            <a:solidFill>
              <a:schemeClr val="accent2"/>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6"/>
            <p:cNvSpPr txBox="1"/>
            <p:nvPr/>
          </p:nvSpPr>
          <p:spPr>
            <a:xfrm>
              <a:off x="4119872" y="911007"/>
              <a:ext cx="1517385" cy="151738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Clr>
                  <a:schemeClr val="lt1"/>
                </a:buClr>
                <a:buSzPts val="1300"/>
                <a:buFont typeface="Calibri"/>
                <a:buNone/>
              </a:pPr>
              <a:r>
                <a:rPr lang="it-IT" sz="1300" b="0" i="0">
                  <a:solidFill>
                    <a:schemeClr val="lt1"/>
                  </a:solidFill>
                  <a:latin typeface="Calibri"/>
                  <a:ea typeface="Calibri"/>
                  <a:cs typeface="Calibri"/>
                  <a:sym typeface="Calibri"/>
                </a:rPr>
                <a:t> principio di legalità: il processo legislativo deve essere trasparente, responsabile, democratico e pluralistico; </a:t>
              </a:r>
              <a:endParaRPr sz="1300">
                <a:solidFill>
                  <a:schemeClr val="lt1"/>
                </a:solidFill>
                <a:latin typeface="Calibri"/>
                <a:ea typeface="Calibri"/>
                <a:cs typeface="Calibri"/>
                <a:sym typeface="Calibri"/>
              </a:endParaRPr>
            </a:p>
          </p:txBody>
        </p:sp>
        <p:sp>
          <p:nvSpPr>
            <p:cNvPr id="320" name="Google Shape;320;p6"/>
            <p:cNvSpPr/>
            <p:nvPr/>
          </p:nvSpPr>
          <p:spPr>
            <a:xfrm rot="5400000">
              <a:off x="5736376" y="282486"/>
              <a:ext cx="2145906" cy="2145906"/>
            </a:xfrm>
            <a:custGeom>
              <a:avLst/>
              <a:gdLst/>
              <a:ahLst/>
              <a:cxnLst/>
              <a:rect l="l" t="t" r="r" b="b"/>
              <a:pathLst>
                <a:path w="120000" h="120000" extrusionOk="0">
                  <a:moveTo>
                    <a:pt x="0" y="120000"/>
                  </a:moveTo>
                  <a:lnTo>
                    <a:pt x="0" y="120000"/>
                  </a:lnTo>
                  <a:cubicBezTo>
                    <a:pt x="0" y="53726"/>
                    <a:pt x="53726" y="0"/>
                    <a:pt x="120000" y="0"/>
                  </a:cubicBezTo>
                  <a:lnTo>
                    <a:pt x="120000" y="120000"/>
                  </a:lnTo>
                  <a:close/>
                </a:path>
              </a:pathLst>
            </a:custGeom>
            <a:solidFill>
              <a:schemeClr val="accent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6"/>
            <p:cNvSpPr txBox="1"/>
            <p:nvPr/>
          </p:nvSpPr>
          <p:spPr>
            <a:xfrm>
              <a:off x="5736376" y="911007"/>
              <a:ext cx="1517385" cy="151738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Clr>
                  <a:schemeClr val="lt1"/>
                </a:buClr>
                <a:buSzPts val="1300"/>
                <a:buFont typeface="Calibri"/>
                <a:buNone/>
              </a:pPr>
              <a:r>
                <a:rPr lang="it-IT" sz="1300" b="0" i="0">
                  <a:solidFill>
                    <a:schemeClr val="lt1"/>
                  </a:solidFill>
                  <a:latin typeface="Calibri"/>
                  <a:ea typeface="Calibri"/>
                  <a:cs typeface="Calibri"/>
                  <a:sym typeface="Calibri"/>
                </a:rPr>
                <a:t>certezza del diritto; </a:t>
              </a:r>
              <a:endParaRPr sz="1300">
                <a:solidFill>
                  <a:schemeClr val="lt1"/>
                </a:solidFill>
                <a:latin typeface="Calibri"/>
                <a:ea typeface="Calibri"/>
                <a:cs typeface="Calibri"/>
                <a:sym typeface="Calibri"/>
              </a:endParaRPr>
            </a:p>
          </p:txBody>
        </p:sp>
        <p:sp>
          <p:nvSpPr>
            <p:cNvPr id="322" name="Google Shape;322;p6"/>
            <p:cNvSpPr/>
            <p:nvPr/>
          </p:nvSpPr>
          <p:spPr>
            <a:xfrm rot="10800000">
              <a:off x="5736376" y="2527511"/>
              <a:ext cx="2145906" cy="2145906"/>
            </a:xfrm>
            <a:custGeom>
              <a:avLst/>
              <a:gdLst/>
              <a:ahLst/>
              <a:cxnLst/>
              <a:rect l="l" t="t" r="r" b="b"/>
              <a:pathLst>
                <a:path w="120000" h="120000" extrusionOk="0">
                  <a:moveTo>
                    <a:pt x="0" y="120000"/>
                  </a:moveTo>
                  <a:lnTo>
                    <a:pt x="0" y="120000"/>
                  </a:lnTo>
                  <a:cubicBezTo>
                    <a:pt x="0" y="53726"/>
                    <a:pt x="53726" y="0"/>
                    <a:pt x="120000" y="0"/>
                  </a:cubicBezTo>
                  <a:lnTo>
                    <a:pt x="120000" y="120000"/>
                  </a:lnTo>
                  <a:close/>
                </a:path>
              </a:pathLst>
            </a:custGeom>
            <a:solidFill>
              <a:schemeClr val="accent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6"/>
            <p:cNvSpPr txBox="1"/>
            <p:nvPr/>
          </p:nvSpPr>
          <p:spPr>
            <a:xfrm>
              <a:off x="5736376" y="2527511"/>
              <a:ext cx="1517385" cy="151738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Clr>
                  <a:schemeClr val="lt1"/>
                </a:buClr>
                <a:buSzPts val="1300"/>
                <a:buFont typeface="Calibri"/>
                <a:buNone/>
              </a:pPr>
              <a:r>
                <a:rPr lang="it-IT" sz="1300" b="0" i="0">
                  <a:solidFill>
                    <a:schemeClr val="lt1"/>
                  </a:solidFill>
                  <a:latin typeface="Calibri"/>
                  <a:ea typeface="Calibri"/>
                  <a:cs typeface="Calibri"/>
                  <a:sym typeface="Calibri"/>
                </a:rPr>
                <a:t>divieto di arbitrarietà del potere esecutivo; </a:t>
              </a:r>
              <a:endParaRPr sz="1300">
                <a:solidFill>
                  <a:schemeClr val="lt1"/>
                </a:solidFill>
                <a:latin typeface="Calibri"/>
                <a:ea typeface="Calibri"/>
                <a:cs typeface="Calibri"/>
                <a:sym typeface="Calibri"/>
              </a:endParaRPr>
            </a:p>
          </p:txBody>
        </p:sp>
        <p:sp>
          <p:nvSpPr>
            <p:cNvPr id="324" name="Google Shape;324;p6"/>
            <p:cNvSpPr/>
            <p:nvPr/>
          </p:nvSpPr>
          <p:spPr>
            <a:xfrm rot="-5400000">
              <a:off x="3491351" y="2527511"/>
              <a:ext cx="2145906" cy="2145906"/>
            </a:xfrm>
            <a:custGeom>
              <a:avLst/>
              <a:gdLst/>
              <a:ahLst/>
              <a:cxnLst/>
              <a:rect l="l" t="t" r="r" b="b"/>
              <a:pathLst>
                <a:path w="120000" h="120000" extrusionOk="0">
                  <a:moveTo>
                    <a:pt x="0" y="120000"/>
                  </a:moveTo>
                  <a:lnTo>
                    <a:pt x="0" y="120000"/>
                  </a:lnTo>
                  <a:cubicBezTo>
                    <a:pt x="0" y="53726"/>
                    <a:pt x="53726" y="0"/>
                    <a:pt x="120000" y="0"/>
                  </a:cubicBezTo>
                  <a:lnTo>
                    <a:pt x="120000" y="120000"/>
                  </a:lnTo>
                  <a:close/>
                </a:path>
              </a:pathLst>
            </a:cu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6"/>
            <p:cNvSpPr txBox="1"/>
            <p:nvPr/>
          </p:nvSpPr>
          <p:spPr>
            <a:xfrm>
              <a:off x="4119872" y="2527511"/>
              <a:ext cx="1517385" cy="1517385"/>
            </a:xfrm>
            <a:prstGeom prst="rect">
              <a:avLst/>
            </a:prstGeom>
            <a:noFill/>
            <a:ln>
              <a:noFill/>
            </a:ln>
          </p:spPr>
          <p:txBody>
            <a:bodyPr spcFirstLastPara="1" wrap="square" lIns="92450" tIns="92450" rIns="92450" bIns="92450" anchor="ctr" anchorCtr="0">
              <a:noAutofit/>
            </a:bodyPr>
            <a:lstStyle/>
            <a:p>
              <a:pPr marL="0" marR="0" lvl="0" indent="0" algn="ctr" rtl="0">
                <a:lnSpc>
                  <a:spcPct val="90000"/>
                </a:lnSpc>
                <a:spcBef>
                  <a:spcPts val="0"/>
                </a:spcBef>
                <a:spcAft>
                  <a:spcPts val="0"/>
                </a:spcAft>
                <a:buClr>
                  <a:schemeClr val="lt1"/>
                </a:buClr>
                <a:buSzPts val="1300"/>
                <a:buFont typeface="Calibri"/>
                <a:buNone/>
              </a:pPr>
              <a:r>
                <a:rPr lang="it-IT" sz="1300" b="0" i="0">
                  <a:solidFill>
                    <a:schemeClr val="lt1"/>
                  </a:solidFill>
                  <a:latin typeface="Calibri"/>
                  <a:ea typeface="Calibri"/>
                  <a:cs typeface="Calibri"/>
                  <a:sym typeface="Calibri"/>
                </a:rPr>
                <a:t>tutela giurisdizionale effettiva: l’accesso alla giustizia; organi giurisdizionali indipendenti e imparziali;</a:t>
              </a:r>
              <a:endParaRPr sz="1300">
                <a:solidFill>
                  <a:schemeClr val="lt1"/>
                </a:solidFill>
                <a:latin typeface="Calibri"/>
                <a:ea typeface="Calibri"/>
                <a:cs typeface="Calibri"/>
                <a:sym typeface="Calibri"/>
              </a:endParaRPr>
            </a:p>
          </p:txBody>
        </p:sp>
        <p:sp>
          <p:nvSpPr>
            <p:cNvPr id="326" name="Google Shape;326;p6"/>
            <p:cNvSpPr/>
            <p:nvPr/>
          </p:nvSpPr>
          <p:spPr>
            <a:xfrm>
              <a:off x="5316363" y="2031921"/>
              <a:ext cx="740907" cy="644267"/>
            </a:xfrm>
            <a:custGeom>
              <a:avLst/>
              <a:gdLst/>
              <a:ahLst/>
              <a:cxnLst/>
              <a:rect l="l" t="t" r="r" b="b"/>
              <a:pathLst>
                <a:path w="120000" h="120000" extrusionOk="0">
                  <a:moveTo>
                    <a:pt x="6522" y="60000"/>
                  </a:moveTo>
                  <a:lnTo>
                    <a:pt x="6522" y="60000"/>
                  </a:lnTo>
                  <a:cubicBezTo>
                    <a:pt x="6522" y="34374"/>
                    <a:pt x="25367" y="12492"/>
                    <a:pt x="51107" y="8231"/>
                  </a:cubicBezTo>
                  <a:cubicBezTo>
                    <a:pt x="76848" y="3970"/>
                    <a:pt x="101961" y="18574"/>
                    <a:pt x="110521" y="42783"/>
                  </a:cubicBezTo>
                  <a:lnTo>
                    <a:pt x="116427" y="42783"/>
                  </a:lnTo>
                  <a:lnTo>
                    <a:pt x="106957" y="60000"/>
                  </a:lnTo>
                  <a:lnTo>
                    <a:pt x="90340" y="42783"/>
                  </a:lnTo>
                  <a:lnTo>
                    <a:pt x="95921" y="42783"/>
                  </a:lnTo>
                  <a:cubicBezTo>
                    <a:pt x="87358" y="27416"/>
                    <a:pt x="68572" y="19475"/>
                    <a:pt x="50448" y="23561"/>
                  </a:cubicBezTo>
                  <a:cubicBezTo>
                    <a:pt x="32324" y="27648"/>
                    <a:pt x="19565" y="42702"/>
                    <a:pt x="19565" y="60000"/>
                  </a:cubicBezTo>
                  <a:close/>
                </a:path>
              </a:pathLst>
            </a:custGeom>
            <a:solidFill>
              <a:srgbClr val="F7D5CB"/>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rot="10800000">
              <a:off x="5316363" y="2279716"/>
              <a:ext cx="740907" cy="644267"/>
            </a:xfrm>
            <a:custGeom>
              <a:avLst/>
              <a:gdLst/>
              <a:ahLst/>
              <a:cxnLst/>
              <a:rect l="l" t="t" r="r" b="b"/>
              <a:pathLst>
                <a:path w="120000" h="120000" extrusionOk="0">
                  <a:moveTo>
                    <a:pt x="6522" y="60000"/>
                  </a:moveTo>
                  <a:lnTo>
                    <a:pt x="6522" y="60000"/>
                  </a:lnTo>
                  <a:cubicBezTo>
                    <a:pt x="6522" y="34374"/>
                    <a:pt x="25367" y="12492"/>
                    <a:pt x="51107" y="8231"/>
                  </a:cubicBezTo>
                  <a:cubicBezTo>
                    <a:pt x="76848" y="3970"/>
                    <a:pt x="101961" y="18574"/>
                    <a:pt x="110521" y="42783"/>
                  </a:cubicBezTo>
                  <a:lnTo>
                    <a:pt x="116427" y="42783"/>
                  </a:lnTo>
                  <a:lnTo>
                    <a:pt x="106957" y="60000"/>
                  </a:lnTo>
                  <a:lnTo>
                    <a:pt x="90340" y="42783"/>
                  </a:lnTo>
                  <a:lnTo>
                    <a:pt x="95921" y="42783"/>
                  </a:lnTo>
                  <a:cubicBezTo>
                    <a:pt x="87358" y="27416"/>
                    <a:pt x="68572" y="19475"/>
                    <a:pt x="50448" y="23561"/>
                  </a:cubicBezTo>
                  <a:cubicBezTo>
                    <a:pt x="32324" y="27648"/>
                    <a:pt x="19565" y="42702"/>
                    <a:pt x="19565" y="60000"/>
                  </a:cubicBezTo>
                  <a:close/>
                </a:path>
              </a:pathLst>
            </a:custGeom>
            <a:solidFill>
              <a:srgbClr val="F7D5CB"/>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7"/>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3200"/>
              <a:buFont typeface="Arial"/>
              <a:buNone/>
            </a:pPr>
            <a:r>
              <a:rPr lang="it-IT" sz="3200" b="1">
                <a:solidFill>
                  <a:srgbClr val="0070C0"/>
                </a:solidFill>
              </a:rPr>
              <a:t>Rule of Law backsliding:</a:t>
            </a:r>
            <a:endParaRPr/>
          </a:p>
        </p:txBody>
      </p:sp>
      <p:sp>
        <p:nvSpPr>
          <p:cNvPr id="333" name="Google Shape;333;p7"/>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a:bodyPr>
          <a:lstStyle/>
          <a:p>
            <a:pPr marL="228600" lvl="0" indent="-228600" algn="just" rtl="0">
              <a:lnSpc>
                <a:spcPct val="100000"/>
              </a:lnSpc>
              <a:spcBef>
                <a:spcPts val="0"/>
              </a:spcBef>
              <a:spcAft>
                <a:spcPts val="0"/>
              </a:spcAft>
              <a:buClr>
                <a:srgbClr val="00B0F0"/>
              </a:buClr>
              <a:buSzPts val="2300"/>
              <a:buChar char="•"/>
            </a:pPr>
            <a:r>
              <a:rPr lang="it-IT" sz="2300">
                <a:solidFill>
                  <a:srgbClr val="00B0F0"/>
                </a:solidFill>
              </a:rPr>
              <a:t>Definizione di Pech e Schepele (2018):</a:t>
            </a:r>
            <a:endParaRPr sz="2300">
              <a:solidFill>
                <a:srgbClr val="00B0F0"/>
              </a:solidFill>
            </a:endParaRPr>
          </a:p>
          <a:p>
            <a:pPr marL="228600" lvl="0" indent="-228600" algn="just" rtl="0">
              <a:lnSpc>
                <a:spcPct val="100000"/>
              </a:lnSpc>
              <a:spcBef>
                <a:spcPts val="1800"/>
              </a:spcBef>
              <a:spcAft>
                <a:spcPts val="0"/>
              </a:spcAft>
              <a:buClr>
                <a:srgbClr val="595959"/>
              </a:buClr>
              <a:buSzPts val="2300"/>
              <a:buChar char="•"/>
            </a:pPr>
            <a:r>
              <a:rPr lang="it-IT" sz="2300"/>
              <a:t>“The process through which elected public authorities deliberately implement governmental blueprints which aim to systematically weaken, annihilate or capture internal checks on power with the view of dismantling the liberal democratic state and entrenching the long-term rule of the dominant party”</a:t>
            </a:r>
            <a:endParaRPr sz="2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8"/>
          <p:cNvSpPr txBox="1">
            <a:spLocks noGrp="1"/>
          </p:cNvSpPr>
          <p:nvPr>
            <p:ph type="title"/>
          </p:nvPr>
        </p:nvSpPr>
        <p:spPr>
          <a:xfrm>
            <a:off x="419100" y="365125"/>
            <a:ext cx="11222038" cy="99377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70C0"/>
              </a:buClr>
              <a:buSzPts val="2600"/>
              <a:buFont typeface="Arial"/>
              <a:buNone/>
            </a:pPr>
            <a:r>
              <a:rPr lang="it-IT" b="1">
                <a:solidFill>
                  <a:srgbClr val="0070C0"/>
                </a:solidFill>
              </a:rPr>
              <a:t>Rule of Law backsliding</a:t>
            </a:r>
            <a:endParaRPr b="1">
              <a:solidFill>
                <a:srgbClr val="0070C0"/>
              </a:solidFill>
            </a:endParaRPr>
          </a:p>
        </p:txBody>
      </p:sp>
      <p:sp>
        <p:nvSpPr>
          <p:cNvPr id="339" name="Google Shape;339;p8"/>
          <p:cNvSpPr txBox="1">
            <a:spLocks noGrp="1"/>
          </p:cNvSpPr>
          <p:nvPr>
            <p:ph type="body" idx="1"/>
          </p:nvPr>
        </p:nvSpPr>
        <p:spPr>
          <a:xfrm>
            <a:off x="419100" y="1536970"/>
            <a:ext cx="11222038" cy="4339955"/>
          </a:xfrm>
          <a:prstGeom prst="rect">
            <a:avLst/>
          </a:prstGeom>
          <a:noFill/>
          <a:ln>
            <a:noFill/>
          </a:ln>
        </p:spPr>
        <p:txBody>
          <a:bodyPr spcFirstLastPara="1" wrap="square" lIns="91425" tIns="45700" rIns="91425" bIns="45700" anchor="ctr" anchorCtr="0">
            <a:normAutofit fontScale="77500" lnSpcReduction="20000"/>
          </a:bodyPr>
          <a:lstStyle/>
          <a:p>
            <a:pPr marL="228600" lvl="0" indent="-228600" algn="l" rtl="0">
              <a:lnSpc>
                <a:spcPct val="110000"/>
              </a:lnSpc>
              <a:spcBef>
                <a:spcPts val="0"/>
              </a:spcBef>
              <a:spcAft>
                <a:spcPts val="0"/>
              </a:spcAft>
              <a:buClr>
                <a:srgbClr val="00B0F0"/>
              </a:buClr>
              <a:buSzPts val="2300"/>
              <a:buChar char="•"/>
            </a:pPr>
            <a:r>
              <a:rPr lang="it-IT" sz="2300" b="1" dirty="0">
                <a:solidFill>
                  <a:srgbClr val="00B0F0"/>
                </a:solidFill>
              </a:rPr>
              <a:t>Democrazie Illiberali nell’UE</a:t>
            </a:r>
            <a:endParaRPr b="1" dirty="0"/>
          </a:p>
          <a:p>
            <a:pPr marL="228600" lvl="0" indent="-228600" algn="l" rtl="0">
              <a:lnSpc>
                <a:spcPct val="110000"/>
              </a:lnSpc>
              <a:spcBef>
                <a:spcPts val="1800"/>
              </a:spcBef>
              <a:spcAft>
                <a:spcPts val="0"/>
              </a:spcAft>
              <a:buClr>
                <a:srgbClr val="595959"/>
              </a:buClr>
              <a:buSzPts val="2300"/>
              <a:buChar char="•"/>
            </a:pPr>
            <a:r>
              <a:rPr lang="it-IT" sz="2300" dirty="0"/>
              <a:t>Caso Polacco</a:t>
            </a:r>
            <a:endParaRPr dirty="0"/>
          </a:p>
          <a:p>
            <a:pPr marL="228600" lvl="0" indent="-228600" algn="l" rtl="0">
              <a:lnSpc>
                <a:spcPct val="110000"/>
              </a:lnSpc>
              <a:spcBef>
                <a:spcPts val="1800"/>
              </a:spcBef>
              <a:spcAft>
                <a:spcPts val="0"/>
              </a:spcAft>
              <a:buClr>
                <a:srgbClr val="595959"/>
              </a:buClr>
              <a:buSzPts val="2300"/>
              <a:buChar char="•"/>
            </a:pPr>
            <a:r>
              <a:rPr lang="it-IT" sz="2300" dirty="0"/>
              <a:t>Caso Ungherese</a:t>
            </a:r>
            <a:endParaRPr dirty="0"/>
          </a:p>
          <a:p>
            <a:pPr marL="228600" lvl="0" indent="-228600" algn="l" rtl="0">
              <a:lnSpc>
                <a:spcPct val="110000"/>
              </a:lnSpc>
              <a:spcBef>
                <a:spcPts val="1800"/>
              </a:spcBef>
              <a:spcAft>
                <a:spcPts val="0"/>
              </a:spcAft>
              <a:buClr>
                <a:srgbClr val="00B0F0"/>
              </a:buClr>
              <a:buSzPts val="2300"/>
              <a:buChar char="•"/>
            </a:pPr>
            <a:r>
              <a:rPr lang="it-IT" sz="2300" b="1" dirty="0">
                <a:solidFill>
                  <a:srgbClr val="00B0F0"/>
                </a:solidFill>
              </a:rPr>
              <a:t>Rimedi UE giurisdizionali</a:t>
            </a:r>
            <a:endParaRPr b="1" dirty="0"/>
          </a:p>
          <a:p>
            <a:pPr marL="228600" lvl="0" indent="-228600" algn="l" rtl="0">
              <a:lnSpc>
                <a:spcPct val="110000"/>
              </a:lnSpc>
              <a:spcBef>
                <a:spcPts val="1800"/>
              </a:spcBef>
              <a:spcAft>
                <a:spcPts val="0"/>
              </a:spcAft>
              <a:buClr>
                <a:srgbClr val="595959"/>
              </a:buClr>
              <a:buSzPts val="2300"/>
              <a:buChar char="•"/>
            </a:pPr>
            <a:r>
              <a:rPr lang="it-IT" sz="2300" dirty="0"/>
              <a:t>Procedura di infrazione</a:t>
            </a:r>
            <a:endParaRPr dirty="0"/>
          </a:p>
          <a:p>
            <a:pPr marL="228600" lvl="0" indent="-228600" algn="l" rtl="0">
              <a:lnSpc>
                <a:spcPct val="110000"/>
              </a:lnSpc>
              <a:spcBef>
                <a:spcPts val="1800"/>
              </a:spcBef>
              <a:spcAft>
                <a:spcPts val="0"/>
              </a:spcAft>
              <a:buClr>
                <a:srgbClr val="595959"/>
              </a:buClr>
              <a:buSzPts val="2300"/>
              <a:buChar char="•"/>
            </a:pPr>
            <a:r>
              <a:rPr lang="it-IT" sz="2300" dirty="0"/>
              <a:t>Rinvio pregiudiziale</a:t>
            </a:r>
          </a:p>
          <a:p>
            <a:pPr marL="228600" lvl="0" indent="-228600" algn="l" rtl="0">
              <a:lnSpc>
                <a:spcPct val="110000"/>
              </a:lnSpc>
              <a:spcBef>
                <a:spcPts val="1800"/>
              </a:spcBef>
              <a:spcAft>
                <a:spcPts val="0"/>
              </a:spcAft>
              <a:buClr>
                <a:srgbClr val="595959"/>
              </a:buClr>
              <a:buSzPts val="2300"/>
              <a:buChar char="•"/>
            </a:pPr>
            <a:r>
              <a:rPr lang="it-IT" sz="2300" b="1" dirty="0">
                <a:solidFill>
                  <a:srgbClr val="00B0F0"/>
                </a:solidFill>
              </a:rPr>
              <a:t>Altri rimedi</a:t>
            </a:r>
          </a:p>
          <a:p>
            <a:pPr marL="228600" lvl="0" indent="-228600" algn="l" rtl="0">
              <a:lnSpc>
                <a:spcPct val="110000"/>
              </a:lnSpc>
              <a:spcBef>
                <a:spcPts val="1800"/>
              </a:spcBef>
              <a:spcAft>
                <a:spcPts val="0"/>
              </a:spcAft>
              <a:buClr>
                <a:srgbClr val="595959"/>
              </a:buClr>
              <a:buSzPts val="2300"/>
              <a:buChar char="•"/>
            </a:pPr>
            <a:r>
              <a:rPr lang="it-IT" sz="2300" dirty="0"/>
              <a:t>Art. 7 TUE</a:t>
            </a:r>
          </a:p>
          <a:p>
            <a:pPr marL="228600" lvl="0" indent="-228600" algn="l" rtl="0">
              <a:lnSpc>
                <a:spcPct val="110000"/>
              </a:lnSpc>
              <a:spcBef>
                <a:spcPts val="1800"/>
              </a:spcBef>
              <a:spcAft>
                <a:spcPts val="0"/>
              </a:spcAft>
              <a:buClr>
                <a:srgbClr val="595959"/>
              </a:buClr>
              <a:buSzPts val="2300"/>
              <a:buChar char="•"/>
            </a:pPr>
            <a:r>
              <a:rPr lang="it-IT" sz="2300" dirty="0"/>
              <a:t>Regolamento 2020/2092</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C20D72-F3B9-D80C-5A59-271147254D76}"/>
              </a:ext>
            </a:extLst>
          </p:cNvPr>
          <p:cNvSpPr>
            <a:spLocks noGrp="1"/>
          </p:cNvSpPr>
          <p:nvPr>
            <p:ph type="title"/>
          </p:nvPr>
        </p:nvSpPr>
        <p:spPr/>
        <p:txBody>
          <a:bodyPr/>
          <a:lstStyle/>
          <a:p>
            <a:r>
              <a:rPr lang="it-IT" sz="4000" dirty="0">
                <a:solidFill>
                  <a:srgbClr val="7030A0"/>
                </a:solidFill>
              </a:rPr>
              <a:t>Rimedi UE giurisdizionali</a:t>
            </a:r>
            <a:br>
              <a:rPr lang="it-IT" dirty="0"/>
            </a:br>
            <a:endParaRPr lang="it-IT" dirty="0"/>
          </a:p>
        </p:txBody>
      </p:sp>
      <p:sp>
        <p:nvSpPr>
          <p:cNvPr id="3" name="Segnaposto testo 2">
            <a:extLst>
              <a:ext uri="{FF2B5EF4-FFF2-40B4-BE49-F238E27FC236}">
                <a16:creationId xmlns:a16="http://schemas.microsoft.com/office/drawing/2014/main" id="{223D36C2-0DD2-28FF-1037-7FDF5F891172}"/>
              </a:ext>
            </a:extLst>
          </p:cNvPr>
          <p:cNvSpPr>
            <a:spLocks noGrp="1"/>
          </p:cNvSpPr>
          <p:nvPr>
            <p:ph type="body" idx="1"/>
          </p:nvPr>
        </p:nvSpPr>
        <p:spPr/>
        <p:txBody>
          <a:bodyPr>
            <a:normAutofit fontScale="77500" lnSpcReduction="20000"/>
          </a:bodyPr>
          <a:lstStyle/>
          <a:p>
            <a:pPr marL="228600" lvl="0">
              <a:buClr>
                <a:srgbClr val="595959"/>
              </a:buClr>
              <a:buSzPts val="2300"/>
              <a:buChar char="•"/>
            </a:pPr>
            <a:r>
              <a:rPr lang="it-IT" sz="4000" dirty="0"/>
              <a:t>Procedura di infrazione</a:t>
            </a:r>
            <a:endParaRPr lang="it-IT" dirty="0"/>
          </a:p>
          <a:p>
            <a:pPr marL="228600" lvl="0">
              <a:buClr>
                <a:srgbClr val="595959"/>
              </a:buClr>
              <a:buSzPts val="2300"/>
              <a:buChar char="•"/>
            </a:pPr>
            <a:r>
              <a:rPr lang="it-IT" sz="4000" dirty="0"/>
              <a:t>Rinvio pregiudiziale</a:t>
            </a:r>
          </a:p>
          <a:p>
            <a:endParaRPr lang="it-IT" dirty="0"/>
          </a:p>
        </p:txBody>
      </p:sp>
    </p:spTree>
    <p:extLst>
      <p:ext uri="{BB962C8B-B14F-4D97-AF65-F5344CB8AC3E}">
        <p14:creationId xmlns:p14="http://schemas.microsoft.com/office/powerpoint/2010/main" val="150813954"/>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2794</Words>
  <Application>Microsoft Macintosh PowerPoint</Application>
  <PresentationFormat>Widescreen</PresentationFormat>
  <Paragraphs>213</Paragraphs>
  <Slides>34</Slides>
  <Notes>22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34</vt:i4>
      </vt:variant>
    </vt:vector>
  </HeadingPairs>
  <TitlesOfParts>
    <vt:vector size="38" baseType="lpstr">
      <vt:lpstr>Garamond</vt:lpstr>
      <vt:lpstr>Arial</vt:lpstr>
      <vt:lpstr>Calibri</vt:lpstr>
      <vt:lpstr>Tema di Office</vt:lpstr>
      <vt:lpstr>Diritto dell’Unione europea </vt:lpstr>
      <vt:lpstr>Indice</vt:lpstr>
      <vt:lpstr>Lezione 2</vt:lpstr>
      <vt:lpstr>Valori UE </vt:lpstr>
      <vt:lpstr>Valori UE </vt:lpstr>
      <vt:lpstr>Nozione di rule of law (Art. 2, Regolamento 2020/2092) </vt:lpstr>
      <vt:lpstr>Rule of Law backsliding:</vt:lpstr>
      <vt:lpstr>Rule of Law backsliding</vt:lpstr>
      <vt:lpstr>Rimedi UE giurisdizionali </vt:lpstr>
      <vt:lpstr>Polonia e rule of law backsliding </vt:lpstr>
      <vt:lpstr>Commissione c. Polonia – Camera Disciplinare (C‑791/19, 2021) </vt:lpstr>
      <vt:lpstr>Commissione c. Polonia – Camera Disciplinare (C‑791/19, 2021) </vt:lpstr>
      <vt:lpstr>Commissione c. Polonia – Camera Disciplinare (C‑791/19, 2021), paragrafo 50 </vt:lpstr>
      <vt:lpstr>Commissione c. Polonia – Camera Disciplinare (C‑791/19, 2021)</vt:lpstr>
      <vt:lpstr>Commissione c. Polonia – Camera Disciplinare (C‑791/19, 2021), paragrafo 113</vt:lpstr>
      <vt:lpstr>Commissione c. Polonia – Camera Disciplinare (C‑791/19, 2021)</vt:lpstr>
      <vt:lpstr>Commissione c. Polonia – Camera Disciplinare (C‑791/19, 2021), paragrafo 157</vt:lpstr>
      <vt:lpstr>Commissione c. Polonia – Camera Disciplinare (C‑791/19, 2021)</vt:lpstr>
      <vt:lpstr>Commissione c. Polonia – Camera Disciplinare (C‑791/19, 2021)</vt:lpstr>
      <vt:lpstr>Commissione c. Polonia – Camera Disciplinare (C‑791/19, 2021), paragrafo 233</vt:lpstr>
      <vt:lpstr>Sentenza Corte di giustizia C-204/21</vt:lpstr>
      <vt:lpstr>Sentenza Corte di giustizia (1)</vt:lpstr>
      <vt:lpstr>Sentenza Corte di giustizia (3)</vt:lpstr>
      <vt:lpstr>Sentenza Corte di giustizia (4)</vt:lpstr>
      <vt:lpstr>Altri rimedi </vt:lpstr>
      <vt:lpstr>Strumenti di tutela dei valori UE e della rule of law nell’UE</vt:lpstr>
      <vt:lpstr>Regolamento 2020/2092</vt:lpstr>
      <vt:lpstr>Regolamento 2020/2092</vt:lpstr>
      <vt:lpstr>Regolamento 2020/2092</vt:lpstr>
      <vt:lpstr>Regolamento 2020/2092</vt:lpstr>
      <vt:lpstr>Sentenze C-156/21 e C-157/21</vt:lpstr>
      <vt:lpstr>Sentenze C-156/21 e C-157/21</vt:lpstr>
      <vt:lpstr>Sentenze C-156/21 e C-157/21</vt:lpstr>
      <vt:lpstr>Sentenze C-156/21 e C-157/21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 Office User</dc:creator>
  <cp:lastModifiedBy>Alessandro Nato</cp:lastModifiedBy>
  <cp:revision>2</cp:revision>
  <dcterms:created xsi:type="dcterms:W3CDTF">2018-10-26T13:10:45Z</dcterms:created>
  <dcterms:modified xsi:type="dcterms:W3CDTF">2026-02-10T10:33:37Z</dcterms:modified>
</cp:coreProperties>
</file>