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4" r:id="rId3"/>
    <p:sldId id="263" r:id="rId4"/>
    <p:sldId id="267" r:id="rId5"/>
    <p:sldId id="265" r:id="rId6"/>
    <p:sldId id="266" r:id="rId7"/>
    <p:sldId id="268" r:id="rId8"/>
    <p:sldId id="269" r:id="rId9"/>
    <p:sldId id="270" r:id="rId10"/>
    <p:sldId id="271" r:id="rId11"/>
    <p:sldId id="272" r:id="rId12"/>
    <p:sldId id="273" r:id="rId13"/>
    <p:sldId id="277" r:id="rId14"/>
    <p:sldId id="276" r:id="rId15"/>
    <p:sldId id="274" r:id="rId16"/>
    <p:sldId id="278" r:id="rId17"/>
    <p:sldId id="275" r:id="rId18"/>
    <p:sldId id="279" r:id="rId19"/>
    <p:sldId id="280" r:id="rId20"/>
    <p:sldId id="281" r:id="rId21"/>
    <p:sldId id="282" r:id="rId22"/>
    <p:sldId id="283" r:id="rId23"/>
    <p:sldId id="284" r:id="rId24"/>
    <p:sldId id="287" r:id="rId25"/>
    <p:sldId id="285" r:id="rId26"/>
    <p:sldId id="286" r:id="rId27"/>
    <p:sldId id="288" r:id="rId2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3b5a75769222ecd1" providerId="LiveId" clId="{875E4D40-157B-46BC-8CC2-08A355FAA035}"/>
    <pc:docChg chg="custSel addSld modSld">
      <pc:chgData name="" userId="3b5a75769222ecd1" providerId="LiveId" clId="{875E4D40-157B-46BC-8CC2-08A355FAA035}" dt="2025-12-07T11:17:58.314" v="665" actId="20577"/>
      <pc:docMkLst>
        <pc:docMk/>
      </pc:docMkLst>
      <pc:sldChg chg="modSp">
        <pc:chgData name="" userId="3b5a75769222ecd1" providerId="LiveId" clId="{875E4D40-157B-46BC-8CC2-08A355FAA035}" dt="2025-12-07T11:17:58.314" v="665" actId="20577"/>
        <pc:sldMkLst>
          <pc:docMk/>
          <pc:sldMk cId="2986919287" sldId="264"/>
        </pc:sldMkLst>
        <pc:spChg chg="mod">
          <ac:chgData name="" userId="3b5a75769222ecd1" providerId="LiveId" clId="{875E4D40-157B-46BC-8CC2-08A355FAA035}" dt="2025-12-07T11:17:58.314" v="665" actId="20577"/>
          <ac:spMkLst>
            <pc:docMk/>
            <pc:sldMk cId="2986919287" sldId="264"/>
            <ac:spMk id="2" creationId="{981E27D5-1924-48A8-AC24-E9E35DAC4417}"/>
          </ac:spMkLst>
        </pc:spChg>
        <pc:spChg chg="mod">
          <ac:chgData name="" userId="3b5a75769222ecd1" providerId="LiveId" clId="{875E4D40-157B-46BC-8CC2-08A355FAA035}" dt="2025-12-07T11:17:51.426" v="664" actId="20577"/>
          <ac:spMkLst>
            <pc:docMk/>
            <pc:sldMk cId="2986919287" sldId="264"/>
            <ac:spMk id="3" creationId="{5589C6F0-04AF-42A4-AF59-5E6147EC346D}"/>
          </ac:spMkLst>
        </pc:spChg>
      </pc:sldChg>
      <pc:sldChg chg="modSp">
        <pc:chgData name="" userId="3b5a75769222ecd1" providerId="LiveId" clId="{875E4D40-157B-46BC-8CC2-08A355FAA035}" dt="2025-11-27T06:45:01.168" v="2" actId="115"/>
        <pc:sldMkLst>
          <pc:docMk/>
          <pc:sldMk cId="106112438" sldId="265"/>
        </pc:sldMkLst>
        <pc:spChg chg="mod">
          <ac:chgData name="" userId="3b5a75769222ecd1" providerId="LiveId" clId="{875E4D40-157B-46BC-8CC2-08A355FAA035}" dt="2025-11-27T06:45:01.168" v="2" actId="115"/>
          <ac:spMkLst>
            <pc:docMk/>
            <pc:sldMk cId="106112438" sldId="265"/>
            <ac:spMk id="3" creationId="{A3ABA533-9DBA-48FB-BCE3-1BC87E42130B}"/>
          </ac:spMkLst>
        </pc:spChg>
      </pc:sldChg>
      <pc:sldChg chg="modSp">
        <pc:chgData name="" userId="3b5a75769222ecd1" providerId="LiveId" clId="{875E4D40-157B-46BC-8CC2-08A355FAA035}" dt="2025-11-27T06:49:22.273" v="3" actId="114"/>
        <pc:sldMkLst>
          <pc:docMk/>
          <pc:sldMk cId="3061014374" sldId="266"/>
        </pc:sldMkLst>
        <pc:spChg chg="mod">
          <ac:chgData name="" userId="3b5a75769222ecd1" providerId="LiveId" clId="{875E4D40-157B-46BC-8CC2-08A355FAA035}" dt="2025-11-27T06:49:22.273" v="3" actId="114"/>
          <ac:spMkLst>
            <pc:docMk/>
            <pc:sldMk cId="3061014374" sldId="266"/>
            <ac:spMk id="3" creationId="{67CCE479-F0A6-4356-BDD1-A685BA4FA6C3}"/>
          </ac:spMkLst>
        </pc:spChg>
      </pc:sldChg>
      <pc:sldChg chg="modSp">
        <pc:chgData name="" userId="3b5a75769222ecd1" providerId="LiveId" clId="{875E4D40-157B-46BC-8CC2-08A355FAA035}" dt="2025-11-27T08:03:13.846" v="39" actId="20578"/>
        <pc:sldMkLst>
          <pc:docMk/>
          <pc:sldMk cId="3285643731" sldId="271"/>
        </pc:sldMkLst>
        <pc:spChg chg="mod">
          <ac:chgData name="" userId="3b5a75769222ecd1" providerId="LiveId" clId="{875E4D40-157B-46BC-8CC2-08A355FAA035}" dt="2025-11-27T08:03:13.846" v="39" actId="20578"/>
          <ac:spMkLst>
            <pc:docMk/>
            <pc:sldMk cId="3285643731" sldId="271"/>
            <ac:spMk id="3" creationId="{38FEACD7-A693-4766-B736-BFE2908520DB}"/>
          </ac:spMkLst>
        </pc:spChg>
      </pc:sldChg>
      <pc:sldChg chg="modSp">
        <pc:chgData name="" userId="3b5a75769222ecd1" providerId="LiveId" clId="{875E4D40-157B-46BC-8CC2-08A355FAA035}" dt="2025-11-27T07:44:13.938" v="36" actId="114"/>
        <pc:sldMkLst>
          <pc:docMk/>
          <pc:sldMk cId="3703026468" sldId="273"/>
        </pc:sldMkLst>
        <pc:spChg chg="mod">
          <ac:chgData name="" userId="3b5a75769222ecd1" providerId="LiveId" clId="{875E4D40-157B-46BC-8CC2-08A355FAA035}" dt="2025-11-27T07:44:13.938" v="36" actId="114"/>
          <ac:spMkLst>
            <pc:docMk/>
            <pc:sldMk cId="3703026468" sldId="273"/>
            <ac:spMk id="3" creationId="{3A143527-D734-42EE-A7AD-5D733FA23885}"/>
          </ac:spMkLst>
        </pc:spChg>
      </pc:sldChg>
      <pc:sldChg chg="modSp">
        <pc:chgData name="" userId="3b5a75769222ecd1" providerId="LiveId" clId="{875E4D40-157B-46BC-8CC2-08A355FAA035}" dt="2025-11-27T08:18:22.045" v="57" actId="20577"/>
        <pc:sldMkLst>
          <pc:docMk/>
          <pc:sldMk cId="2695565293" sldId="274"/>
        </pc:sldMkLst>
        <pc:spChg chg="mod">
          <ac:chgData name="" userId="3b5a75769222ecd1" providerId="LiveId" clId="{875E4D40-157B-46BC-8CC2-08A355FAA035}" dt="2025-11-27T08:18:22.045" v="57" actId="20577"/>
          <ac:spMkLst>
            <pc:docMk/>
            <pc:sldMk cId="2695565293" sldId="274"/>
            <ac:spMk id="3" creationId="{05424A3C-F332-40C7-B880-3DC843B1E580}"/>
          </ac:spMkLst>
        </pc:spChg>
      </pc:sldChg>
      <pc:sldChg chg="modSp">
        <pc:chgData name="" userId="3b5a75769222ecd1" providerId="LiveId" clId="{875E4D40-157B-46BC-8CC2-08A355FAA035}" dt="2025-11-27T08:34:13.892" v="76" actId="20577"/>
        <pc:sldMkLst>
          <pc:docMk/>
          <pc:sldMk cId="1694234148" sldId="280"/>
        </pc:sldMkLst>
        <pc:spChg chg="mod">
          <ac:chgData name="" userId="3b5a75769222ecd1" providerId="LiveId" clId="{875E4D40-157B-46BC-8CC2-08A355FAA035}" dt="2025-11-27T08:34:13.892" v="76" actId="20577"/>
          <ac:spMkLst>
            <pc:docMk/>
            <pc:sldMk cId="1694234148" sldId="280"/>
            <ac:spMk id="3" creationId="{33CE457A-D59F-473B-9D76-DA78996D8634}"/>
          </ac:spMkLst>
        </pc:spChg>
      </pc:sldChg>
      <pc:sldChg chg="modSp">
        <pc:chgData name="" userId="3b5a75769222ecd1" providerId="LiveId" clId="{875E4D40-157B-46BC-8CC2-08A355FAA035}" dt="2025-11-28T05:53:32.588" v="645" actId="20577"/>
        <pc:sldMkLst>
          <pc:docMk/>
          <pc:sldMk cId="77061133" sldId="281"/>
        </pc:sldMkLst>
        <pc:spChg chg="mod">
          <ac:chgData name="" userId="3b5a75769222ecd1" providerId="LiveId" clId="{875E4D40-157B-46BC-8CC2-08A355FAA035}" dt="2025-11-28T05:53:32.588" v="645" actId="20577"/>
          <ac:spMkLst>
            <pc:docMk/>
            <pc:sldMk cId="77061133" sldId="281"/>
            <ac:spMk id="3" creationId="{2141C1C1-FED3-40B9-866B-3C55985770AD}"/>
          </ac:spMkLst>
        </pc:spChg>
      </pc:sldChg>
      <pc:sldChg chg="modSp">
        <pc:chgData name="" userId="3b5a75769222ecd1" providerId="LiveId" clId="{875E4D40-157B-46BC-8CC2-08A355FAA035}" dt="2025-11-28T05:53:45.497" v="646" actId="207"/>
        <pc:sldMkLst>
          <pc:docMk/>
          <pc:sldMk cId="4025571103" sldId="282"/>
        </pc:sldMkLst>
        <pc:spChg chg="mod">
          <ac:chgData name="" userId="3b5a75769222ecd1" providerId="LiveId" clId="{875E4D40-157B-46BC-8CC2-08A355FAA035}" dt="2025-11-28T05:53:45.497" v="646" actId="207"/>
          <ac:spMkLst>
            <pc:docMk/>
            <pc:sldMk cId="4025571103" sldId="282"/>
            <ac:spMk id="3" creationId="{3A11BD58-50E6-45E8-A485-666DB2A1B6A4}"/>
          </ac:spMkLst>
        </pc:spChg>
      </pc:sldChg>
      <pc:sldChg chg="modSp">
        <pc:chgData name="" userId="3b5a75769222ecd1" providerId="LiveId" clId="{875E4D40-157B-46BC-8CC2-08A355FAA035}" dt="2025-11-28T05:55:00.121" v="649" actId="115"/>
        <pc:sldMkLst>
          <pc:docMk/>
          <pc:sldMk cId="2571458924" sldId="283"/>
        </pc:sldMkLst>
        <pc:spChg chg="mod">
          <ac:chgData name="" userId="3b5a75769222ecd1" providerId="LiveId" clId="{875E4D40-157B-46BC-8CC2-08A355FAA035}" dt="2025-11-28T05:55:00.121" v="649" actId="115"/>
          <ac:spMkLst>
            <pc:docMk/>
            <pc:sldMk cId="2571458924" sldId="283"/>
            <ac:spMk id="3" creationId="{07192DDC-AA8B-40F6-8738-E133939BA4BA}"/>
          </ac:spMkLst>
        </pc:spChg>
      </pc:sldChg>
      <pc:sldChg chg="modSp">
        <pc:chgData name="" userId="3b5a75769222ecd1" providerId="LiveId" clId="{875E4D40-157B-46BC-8CC2-08A355FAA035}" dt="2025-11-28T05:57:47.778" v="653" actId="115"/>
        <pc:sldMkLst>
          <pc:docMk/>
          <pc:sldMk cId="3833974928" sldId="285"/>
        </pc:sldMkLst>
        <pc:spChg chg="mod">
          <ac:chgData name="" userId="3b5a75769222ecd1" providerId="LiveId" clId="{875E4D40-157B-46BC-8CC2-08A355FAA035}" dt="2025-11-28T05:57:47.778" v="653" actId="115"/>
          <ac:spMkLst>
            <pc:docMk/>
            <pc:sldMk cId="3833974928" sldId="285"/>
            <ac:spMk id="3" creationId="{D6AF6542-5060-4ED8-ACD9-B809DE0C07AF}"/>
          </ac:spMkLst>
        </pc:spChg>
      </pc:sldChg>
      <pc:sldChg chg="modSp">
        <pc:chgData name="" userId="3b5a75769222ecd1" providerId="LiveId" clId="{875E4D40-157B-46BC-8CC2-08A355FAA035}" dt="2025-11-27T09:03:43.088" v="140" actId="20577"/>
        <pc:sldMkLst>
          <pc:docMk/>
          <pc:sldMk cId="700393757" sldId="286"/>
        </pc:sldMkLst>
        <pc:spChg chg="mod">
          <ac:chgData name="" userId="3b5a75769222ecd1" providerId="LiveId" clId="{875E4D40-157B-46BC-8CC2-08A355FAA035}" dt="2025-11-27T09:03:43.088" v="140" actId="20577"/>
          <ac:spMkLst>
            <pc:docMk/>
            <pc:sldMk cId="700393757" sldId="286"/>
            <ac:spMk id="3" creationId="{CB9695A5-743D-45D4-AEF9-83CFEA46A81D}"/>
          </ac:spMkLst>
        </pc:spChg>
      </pc:sldChg>
      <pc:sldChg chg="modSp add">
        <pc:chgData name="" userId="3b5a75769222ecd1" providerId="LiveId" clId="{875E4D40-157B-46BC-8CC2-08A355FAA035}" dt="2025-11-28T05:59:58.156" v="660" actId="20577"/>
        <pc:sldMkLst>
          <pc:docMk/>
          <pc:sldMk cId="2086353342" sldId="288"/>
        </pc:sldMkLst>
        <pc:spChg chg="mod">
          <ac:chgData name="" userId="3b5a75769222ecd1" providerId="LiveId" clId="{875E4D40-157B-46BC-8CC2-08A355FAA035}" dt="2025-11-27T09:02:55.421" v="84" actId="20577"/>
          <ac:spMkLst>
            <pc:docMk/>
            <pc:sldMk cId="2086353342" sldId="288"/>
            <ac:spMk id="2" creationId="{B4AE89FE-F130-4766-9978-4B4D58F07CC8}"/>
          </ac:spMkLst>
        </pc:spChg>
        <pc:spChg chg="mod">
          <ac:chgData name="" userId="3b5a75769222ecd1" providerId="LiveId" clId="{875E4D40-157B-46BC-8CC2-08A355FAA035}" dt="2025-11-28T05:59:58.156" v="660" actId="20577"/>
          <ac:spMkLst>
            <pc:docMk/>
            <pc:sldMk cId="2086353342" sldId="288"/>
            <ac:spMk id="3" creationId="{6A3BCBF0-BF93-4609-B714-4D65575B26A9}"/>
          </ac:spMkLst>
        </pc:spChg>
      </pc:sldChg>
    </pc:docChg>
  </pc:docChgLst>
  <pc:docChgLst>
    <pc:chgData userId="3b5a75769222ecd1" providerId="LiveId" clId="{FD1A8937-1202-4BC8-93CE-8A2663A67B26}"/>
  </pc:docChgLst>
  <pc:docChgLst>
    <pc:chgData userId="3b5a75769222ecd1" providerId="LiveId" clId="{C2EBBDC1-0130-4368-B3AE-58A503F7C5CF}"/>
    <pc:docChg chg="modSld">
      <pc:chgData name="" userId="3b5a75769222ecd1" providerId="LiveId" clId="{C2EBBDC1-0130-4368-B3AE-58A503F7C5CF}" dt="2025-10-01T10:06:15.225" v="3" actId="20577"/>
      <pc:docMkLst>
        <pc:docMk/>
      </pc:docMkLst>
      <pc:sldChg chg="modSp">
        <pc:chgData name="" userId="3b5a75769222ecd1" providerId="LiveId" clId="{C2EBBDC1-0130-4368-B3AE-58A503F7C5CF}" dt="2025-10-01T10:06:15.225" v="3" actId="20577"/>
        <pc:sldMkLst>
          <pc:docMk/>
          <pc:sldMk cId="539602890" sldId="262"/>
        </pc:sldMkLst>
        <pc:spChg chg="mod">
          <ac:chgData name="" userId="3b5a75769222ecd1" providerId="LiveId" clId="{C2EBBDC1-0130-4368-B3AE-58A503F7C5CF}" dt="2025-10-01T10:06:15.225" v="3" actId="20577"/>
          <ac:spMkLst>
            <pc:docMk/>
            <pc:sldMk cId="539602890" sldId="262"/>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5989B3-EB16-4D52-9E4D-075379784580}"/>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EE7116A-0705-47E0-A3FD-869E037C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44FA16F-CC68-4B24-9A42-D5348132FF1B}"/>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5" name="Segnaposto piè di pagina 4">
            <a:extLst>
              <a:ext uri="{FF2B5EF4-FFF2-40B4-BE49-F238E27FC236}">
                <a16:creationId xmlns:a16="http://schemas.microsoft.com/office/drawing/2014/main" id="{E4AD7B98-D9FA-4ED7-9804-915E18A0814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5C786F-0AD7-4E22-8B6E-D2A4D4A25ABA}"/>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2166509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E6D41B-F0C8-40DE-B8A0-C3C76207727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0787959-28BB-4C58-A322-570B53C16498}"/>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1BDAE1F-FD33-4C37-96FB-BAA65BCC6412}"/>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5" name="Segnaposto piè di pagina 4">
            <a:extLst>
              <a:ext uri="{FF2B5EF4-FFF2-40B4-BE49-F238E27FC236}">
                <a16:creationId xmlns:a16="http://schemas.microsoft.com/office/drawing/2014/main" id="{C26049ED-8F2A-4691-A9DB-79B2A08877E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ADF6653-7C3F-46B8-918E-0BAA707A2D79}"/>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1070342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F2C4EE1-4B11-4D4E-9AE8-57F257C6338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F6A12A0-EDCB-4257-89C5-5A303BBA0077}"/>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E4621D5-E4C1-48B8-A1D2-1CAC3FB2F420}"/>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5" name="Segnaposto piè di pagina 4">
            <a:extLst>
              <a:ext uri="{FF2B5EF4-FFF2-40B4-BE49-F238E27FC236}">
                <a16:creationId xmlns:a16="http://schemas.microsoft.com/office/drawing/2014/main" id="{E139E81F-EB3C-4D4F-B2AA-A6BD21C6B16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CD4CFB6-5C3F-4E90-B461-B7C8A835F322}"/>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3220006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9F9640-8B77-41F4-8BA5-62C372E8AD6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DE471AE-344E-4DF8-956F-F50DB2BF894F}"/>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57A77C8-BDD3-438D-A060-03634754BED1}"/>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5" name="Segnaposto piè di pagina 4">
            <a:extLst>
              <a:ext uri="{FF2B5EF4-FFF2-40B4-BE49-F238E27FC236}">
                <a16:creationId xmlns:a16="http://schemas.microsoft.com/office/drawing/2014/main" id="{0F161DF4-7E07-47FD-B30C-D3E3F3685D6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6CB3AD-7352-45AA-986E-451CB8387CB2}"/>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1440024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B4CF71-2E74-4645-97B0-9A4E0A7B41D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24F81CA-46FE-4887-94A8-D5EE0BA306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AC31B78A-14E0-4BEC-A5E7-A2199DC53918}"/>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5" name="Segnaposto piè di pagina 4">
            <a:extLst>
              <a:ext uri="{FF2B5EF4-FFF2-40B4-BE49-F238E27FC236}">
                <a16:creationId xmlns:a16="http://schemas.microsoft.com/office/drawing/2014/main" id="{3431A109-AA45-4595-AFCE-B4454E5C2B8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BE45B25-07D6-41A9-95FA-F122BFD424D3}"/>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680828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15FED8-998A-4987-8B98-8265A1E869E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F532672-BB57-468B-B668-ABA6A158C139}"/>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825E147-7D63-4CE7-BA5A-48FF29F4AE7A}"/>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3A262E8-D36F-4F21-A947-D0B4845B55B5}"/>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6" name="Segnaposto piè di pagina 5">
            <a:extLst>
              <a:ext uri="{FF2B5EF4-FFF2-40B4-BE49-F238E27FC236}">
                <a16:creationId xmlns:a16="http://schemas.microsoft.com/office/drawing/2014/main" id="{3D8805FF-F545-4B8A-9CCE-34F003E7FA7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EFE770E-8014-419C-9617-72F1B41E7219}"/>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208901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0D11FC-4628-4BA0-8513-3405CDCEE6C9}"/>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141FA7B-0295-4339-99A0-F19B1532A2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48238FE4-BD55-4770-98C9-26BA6C3B3C3A}"/>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CF80A41-2FFA-4F29-9CA9-80BD20E659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69355B62-B49B-4504-99E3-19EF8EF6CD4C}"/>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7F65134-823C-4E67-A285-39E38C4F2FA8}"/>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8" name="Segnaposto piè di pagina 7">
            <a:extLst>
              <a:ext uri="{FF2B5EF4-FFF2-40B4-BE49-F238E27FC236}">
                <a16:creationId xmlns:a16="http://schemas.microsoft.com/office/drawing/2014/main" id="{C41C8AA0-B002-47EF-B4AB-A20A8E68A33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F5C097FC-AED5-47C3-A453-33A2EA704BC3}"/>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105414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73B1DF-1CB4-4B80-84B8-D02E88034AC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963E5F2-0698-44E8-8D2C-E5315BE2445E}"/>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4" name="Segnaposto piè di pagina 3">
            <a:extLst>
              <a:ext uri="{FF2B5EF4-FFF2-40B4-BE49-F238E27FC236}">
                <a16:creationId xmlns:a16="http://schemas.microsoft.com/office/drawing/2014/main" id="{F56C3AD1-95E7-441C-A462-6206CF1853D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75F52B1-7F30-438A-BA0B-CC0FE86F912C}"/>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45939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290936B-2EDD-4902-97C7-0EEBDCD3121B}"/>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3" name="Segnaposto piè di pagina 2">
            <a:extLst>
              <a:ext uri="{FF2B5EF4-FFF2-40B4-BE49-F238E27FC236}">
                <a16:creationId xmlns:a16="http://schemas.microsoft.com/office/drawing/2014/main" id="{1A0534AB-32F5-4473-B263-1479948730E2}"/>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9C849999-ADD5-4E39-B759-EC5327C94A3E}"/>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114983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83B9F1-18E0-4E50-8B21-98A4736E93C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0F6C630-2241-4B86-B016-71C9532D34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4C513F-8949-4A60-B92A-2211EC9AFA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CAAA118B-9D44-4A5B-A0FF-DB0728DA1046}"/>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6" name="Segnaposto piè di pagina 5">
            <a:extLst>
              <a:ext uri="{FF2B5EF4-FFF2-40B4-BE49-F238E27FC236}">
                <a16:creationId xmlns:a16="http://schemas.microsoft.com/office/drawing/2014/main" id="{49672965-E9FA-4C96-8CE1-4CE17859A83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A297455-66D5-45C4-87AB-DC871768D89B}"/>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2593590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F60B7-2F77-4766-9E47-F02E405FF76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5C8EE488-41A6-4263-B78B-FA744794CB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41DDE11-5E44-4640-8B33-83FD64D482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14A3358E-15E0-40A2-901F-2F30C96E187A}"/>
              </a:ext>
            </a:extLst>
          </p:cNvPr>
          <p:cNvSpPr>
            <a:spLocks noGrp="1"/>
          </p:cNvSpPr>
          <p:nvPr>
            <p:ph type="dt" sz="half" idx="10"/>
          </p:nvPr>
        </p:nvSpPr>
        <p:spPr/>
        <p:txBody>
          <a:bodyPr/>
          <a:lstStyle/>
          <a:p>
            <a:fld id="{EEA6068F-4045-41C9-A8C0-D8B97525E3AF}" type="datetimeFigureOut">
              <a:rPr lang="it-IT" smtClean="0"/>
              <a:t>07/12/2025</a:t>
            </a:fld>
            <a:endParaRPr lang="it-IT"/>
          </a:p>
        </p:txBody>
      </p:sp>
      <p:sp>
        <p:nvSpPr>
          <p:cNvPr id="6" name="Segnaposto piè di pagina 5">
            <a:extLst>
              <a:ext uri="{FF2B5EF4-FFF2-40B4-BE49-F238E27FC236}">
                <a16:creationId xmlns:a16="http://schemas.microsoft.com/office/drawing/2014/main" id="{F3176B28-25AE-4775-A05C-4800B237E48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32A84C0-E0CC-4526-A732-A7B850E28E26}"/>
              </a:ext>
            </a:extLst>
          </p:cNvPr>
          <p:cNvSpPr>
            <a:spLocks noGrp="1"/>
          </p:cNvSpPr>
          <p:nvPr>
            <p:ph type="sldNum" sz="quarter" idx="12"/>
          </p:nvPr>
        </p:nvSpPr>
        <p:spPr/>
        <p:txBody>
          <a:bodyPr/>
          <a:lstStyle/>
          <a:p>
            <a:fld id="{F8372E0D-0F1F-4711-A65F-A9F688690550}" type="slidenum">
              <a:rPr lang="it-IT" smtClean="0"/>
              <a:t>‹N›</a:t>
            </a:fld>
            <a:endParaRPr lang="it-IT"/>
          </a:p>
        </p:txBody>
      </p:sp>
    </p:spTree>
    <p:extLst>
      <p:ext uri="{BB962C8B-B14F-4D97-AF65-F5344CB8AC3E}">
        <p14:creationId xmlns:p14="http://schemas.microsoft.com/office/powerpoint/2010/main" val="1334062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356E1B10-CFD0-4286-A876-9765F2A090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A202B0E-F91A-452B-B4E7-5AEA865ACA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4D4C1C3-7C36-41B0-9B7F-0A96342F4C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A6068F-4045-41C9-A8C0-D8B97525E3AF}" type="datetimeFigureOut">
              <a:rPr lang="it-IT" smtClean="0"/>
              <a:t>07/12/2025</a:t>
            </a:fld>
            <a:endParaRPr lang="it-IT"/>
          </a:p>
        </p:txBody>
      </p:sp>
      <p:sp>
        <p:nvSpPr>
          <p:cNvPr id="5" name="Segnaposto piè di pagina 4">
            <a:extLst>
              <a:ext uri="{FF2B5EF4-FFF2-40B4-BE49-F238E27FC236}">
                <a16:creationId xmlns:a16="http://schemas.microsoft.com/office/drawing/2014/main" id="{21702061-3634-4274-9DA9-432A0B8911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B0D131B-5E3B-40D5-A951-C74E52B242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372E0D-0F1F-4711-A65F-A9F688690550}" type="slidenum">
              <a:rPr lang="it-IT" smtClean="0"/>
              <a:t>‹N›</a:t>
            </a:fld>
            <a:endParaRPr lang="it-IT"/>
          </a:p>
        </p:txBody>
      </p:sp>
    </p:spTree>
    <p:extLst>
      <p:ext uri="{BB962C8B-B14F-4D97-AF65-F5344CB8AC3E}">
        <p14:creationId xmlns:p14="http://schemas.microsoft.com/office/powerpoint/2010/main" val="64672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cap="small" dirty="0"/>
              <a:t>Università degli Studi di Teramo </a:t>
            </a:r>
            <a:br>
              <a:rPr lang="it-IT" cap="small" dirty="0"/>
            </a:br>
            <a:r>
              <a:rPr lang="it-IT" sz="4900" cap="small" dirty="0"/>
              <a:t>Dipartimento di Giurisprudenza</a:t>
            </a:r>
            <a:br>
              <a:rPr lang="it-IT" cap="small" dirty="0"/>
            </a:br>
            <a:r>
              <a:rPr lang="it-IT" sz="3100" cap="small" dirty="0" err="1"/>
              <a:t>a.a</a:t>
            </a:r>
            <a:r>
              <a:rPr lang="it-IT" sz="3100" cap="small" dirty="0"/>
              <a:t>. 2025-2026</a:t>
            </a:r>
          </a:p>
        </p:txBody>
      </p:sp>
      <p:sp>
        <p:nvSpPr>
          <p:cNvPr id="3" name="Sottotitolo 2"/>
          <p:cNvSpPr>
            <a:spLocks noGrp="1"/>
          </p:cNvSpPr>
          <p:nvPr>
            <p:ph type="subTitle" idx="1"/>
          </p:nvPr>
        </p:nvSpPr>
        <p:spPr/>
        <p:txBody>
          <a:bodyPr/>
          <a:lstStyle/>
          <a:p>
            <a:r>
              <a:rPr lang="it-IT" sz="2800" cap="small" dirty="0"/>
              <a:t>Corso di Diritto dell’anticorruzione</a:t>
            </a:r>
          </a:p>
          <a:p>
            <a:r>
              <a:rPr lang="it-IT" dirty="0"/>
              <a:t>Modulo di Diritto amministrativo</a:t>
            </a:r>
          </a:p>
          <a:p>
            <a:r>
              <a:rPr lang="it-IT" i="1" dirty="0"/>
              <a:t>Prof. Simona D’Antonio</a:t>
            </a:r>
          </a:p>
        </p:txBody>
      </p:sp>
      <p:pic>
        <p:nvPicPr>
          <p:cNvPr id="1026" name="Picture 2" descr="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003" y="465364"/>
            <a:ext cx="1713040" cy="777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9602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42591E-3C55-494C-8AED-8CAC47869CB0}"/>
              </a:ext>
            </a:extLst>
          </p:cNvPr>
          <p:cNvSpPr>
            <a:spLocks noGrp="1"/>
          </p:cNvSpPr>
          <p:nvPr>
            <p:ph type="title"/>
          </p:nvPr>
        </p:nvSpPr>
        <p:spPr/>
        <p:txBody>
          <a:bodyPr/>
          <a:lstStyle/>
          <a:p>
            <a:r>
              <a:rPr lang="it-IT" dirty="0"/>
              <a:t>Il d. lgs. n. 39/2013</a:t>
            </a:r>
          </a:p>
        </p:txBody>
      </p:sp>
      <p:sp>
        <p:nvSpPr>
          <p:cNvPr id="3" name="Segnaposto contenuto 2">
            <a:extLst>
              <a:ext uri="{FF2B5EF4-FFF2-40B4-BE49-F238E27FC236}">
                <a16:creationId xmlns:a16="http://schemas.microsoft.com/office/drawing/2014/main" id="{38FEACD7-A693-4766-B736-BFE2908520DB}"/>
              </a:ext>
            </a:extLst>
          </p:cNvPr>
          <p:cNvSpPr>
            <a:spLocks noGrp="1"/>
          </p:cNvSpPr>
          <p:nvPr>
            <p:ph idx="1"/>
          </p:nvPr>
        </p:nvSpPr>
        <p:spPr/>
        <p:txBody>
          <a:bodyPr/>
          <a:lstStyle/>
          <a:p>
            <a:r>
              <a:rPr lang="it-IT" dirty="0"/>
              <a:t>Su delega della legge Severino, ha introdotto ipotesi di </a:t>
            </a:r>
            <a:r>
              <a:rPr lang="it-IT" b="1" dirty="0" err="1"/>
              <a:t>inconferibilità</a:t>
            </a:r>
            <a:r>
              <a:rPr lang="it-IT" dirty="0"/>
              <a:t> ed </a:t>
            </a:r>
            <a:r>
              <a:rPr lang="it-IT" b="1" dirty="0"/>
              <a:t>incompatibilità</a:t>
            </a:r>
            <a:r>
              <a:rPr lang="it-IT" dirty="0"/>
              <a:t> rispetto ad una serie di incarichi amministrativi.</a:t>
            </a:r>
          </a:p>
          <a:p>
            <a:r>
              <a:rPr lang="it-IT" dirty="0"/>
              <a:t>La prospettiva è quella di prevenire i conflitti di interesse attraverso una più netta </a:t>
            </a:r>
            <a:r>
              <a:rPr lang="it-IT" dirty="0">
                <a:solidFill>
                  <a:srgbClr val="FF0000"/>
                </a:solidFill>
              </a:rPr>
              <a:t>distinzione </a:t>
            </a:r>
            <a:r>
              <a:rPr lang="it-IT" dirty="0"/>
              <a:t>tra funzioni di </a:t>
            </a:r>
            <a:r>
              <a:rPr lang="it-IT" dirty="0">
                <a:solidFill>
                  <a:srgbClr val="FF0000"/>
                </a:solidFill>
              </a:rPr>
              <a:t>indirizzo politico </a:t>
            </a:r>
            <a:r>
              <a:rPr lang="it-IT" dirty="0"/>
              <a:t>e funzioni </a:t>
            </a:r>
            <a:r>
              <a:rPr lang="it-IT" dirty="0">
                <a:solidFill>
                  <a:srgbClr val="FF0000"/>
                </a:solidFill>
              </a:rPr>
              <a:t>amministrative</a:t>
            </a:r>
            <a:r>
              <a:rPr lang="it-IT" dirty="0"/>
              <a:t> e di </a:t>
            </a:r>
            <a:r>
              <a:rPr lang="it-IT" dirty="0">
                <a:solidFill>
                  <a:srgbClr val="FF0000"/>
                </a:solidFill>
              </a:rPr>
              <a:t>gestione</a:t>
            </a:r>
            <a:r>
              <a:rPr lang="it-IT" dirty="0"/>
              <a:t>.</a:t>
            </a:r>
          </a:p>
          <a:p>
            <a:r>
              <a:rPr lang="it-IT" dirty="0"/>
              <a:t>Ambito di applicazione </a:t>
            </a:r>
            <a:r>
              <a:rPr lang="it-IT" u="sng" dirty="0"/>
              <a:t>soggettivo</a:t>
            </a:r>
            <a:r>
              <a:rPr lang="it-IT" dirty="0"/>
              <a:t>: le PP.AA. ex art. 1, c. 2, TUPI, comprese le autorità indipendenti; gli «enti di diritto privato in controllo pubblico» e gli «enti di diritto privato regolati o finanziati» da PP.AA. </a:t>
            </a:r>
          </a:p>
        </p:txBody>
      </p:sp>
    </p:spTree>
    <p:extLst>
      <p:ext uri="{BB962C8B-B14F-4D97-AF65-F5344CB8AC3E}">
        <p14:creationId xmlns:p14="http://schemas.microsoft.com/office/powerpoint/2010/main" val="3285643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8F4D89-04BA-40EC-AA98-329941356F0A}"/>
              </a:ext>
            </a:extLst>
          </p:cNvPr>
          <p:cNvSpPr>
            <a:spLocks noGrp="1"/>
          </p:cNvSpPr>
          <p:nvPr>
            <p:ph type="title"/>
          </p:nvPr>
        </p:nvSpPr>
        <p:spPr/>
        <p:txBody>
          <a:bodyPr/>
          <a:lstStyle/>
          <a:p>
            <a:r>
              <a:rPr lang="it-IT" dirty="0"/>
              <a:t>…segue</a:t>
            </a:r>
          </a:p>
        </p:txBody>
      </p:sp>
      <p:sp>
        <p:nvSpPr>
          <p:cNvPr id="3" name="Segnaposto contenuto 2">
            <a:extLst>
              <a:ext uri="{FF2B5EF4-FFF2-40B4-BE49-F238E27FC236}">
                <a16:creationId xmlns:a16="http://schemas.microsoft.com/office/drawing/2014/main" id="{83B9E492-3689-41B0-BAA3-3F8EDCB7CDE6}"/>
              </a:ext>
            </a:extLst>
          </p:cNvPr>
          <p:cNvSpPr>
            <a:spLocks noGrp="1"/>
          </p:cNvSpPr>
          <p:nvPr>
            <p:ph idx="1"/>
          </p:nvPr>
        </p:nvSpPr>
        <p:spPr/>
        <p:txBody>
          <a:bodyPr>
            <a:normAutofit lnSpcReduction="10000"/>
          </a:bodyPr>
          <a:lstStyle/>
          <a:p>
            <a:r>
              <a:rPr lang="it-IT" dirty="0"/>
              <a:t>Ambito di applicazione </a:t>
            </a:r>
            <a:r>
              <a:rPr lang="it-IT" u="sng" dirty="0"/>
              <a:t>oggettivo</a:t>
            </a:r>
            <a:r>
              <a:rPr lang="it-IT" dirty="0"/>
              <a:t>:</a:t>
            </a:r>
          </a:p>
          <a:p>
            <a:pPr>
              <a:buFontTx/>
              <a:buChar char="-"/>
            </a:pPr>
            <a:r>
              <a:rPr lang="it-IT" dirty="0"/>
              <a:t>gli incarichi in enti di diritto privato regolati o finanziati da PP.AA.;</a:t>
            </a:r>
          </a:p>
          <a:p>
            <a:pPr>
              <a:buFontTx/>
              <a:buChar char="-"/>
            </a:pPr>
            <a:r>
              <a:rPr lang="it-IT" dirty="0"/>
              <a:t>gli incarichi amministrativi di vertice;</a:t>
            </a:r>
          </a:p>
          <a:p>
            <a:pPr>
              <a:buFontTx/>
              <a:buChar char="-"/>
            </a:pPr>
            <a:r>
              <a:rPr lang="it-IT" dirty="0"/>
              <a:t>gli incarichi dirigenziali interni;</a:t>
            </a:r>
          </a:p>
          <a:p>
            <a:pPr>
              <a:buFontTx/>
              <a:buChar char="-"/>
            </a:pPr>
            <a:r>
              <a:rPr lang="it-IT" dirty="0"/>
              <a:t>gli incarichi dirigenziali esterni;</a:t>
            </a:r>
          </a:p>
          <a:p>
            <a:pPr>
              <a:buFontTx/>
              <a:buChar char="-"/>
            </a:pPr>
            <a:r>
              <a:rPr lang="it-IT" dirty="0"/>
              <a:t>gli incarichi di amministratore di enti pubblici o di enti in controllo pubblico.</a:t>
            </a:r>
          </a:p>
          <a:p>
            <a:r>
              <a:rPr lang="it-IT" dirty="0"/>
              <a:t>Le disposizioni del decreto (limitando il diritto di cui all’art. 51 Cost.) sono di stretta interpretazione ed insuscettibili di applicazione analogica.  </a:t>
            </a:r>
          </a:p>
          <a:p>
            <a:pPr>
              <a:buFontTx/>
              <a:buChar char="-"/>
            </a:pPr>
            <a:endParaRPr lang="it-IT" dirty="0"/>
          </a:p>
          <a:p>
            <a:pPr>
              <a:buFontTx/>
              <a:buChar char="-"/>
            </a:pPr>
            <a:endParaRPr lang="it-IT" dirty="0"/>
          </a:p>
          <a:p>
            <a:pPr>
              <a:buFontTx/>
              <a:buChar char="-"/>
            </a:pPr>
            <a:endParaRPr lang="it-IT" dirty="0"/>
          </a:p>
          <a:p>
            <a:pPr>
              <a:buFontTx/>
              <a:buChar char="-"/>
            </a:pPr>
            <a:endParaRPr lang="it-IT" dirty="0"/>
          </a:p>
        </p:txBody>
      </p:sp>
    </p:spTree>
    <p:extLst>
      <p:ext uri="{BB962C8B-B14F-4D97-AF65-F5344CB8AC3E}">
        <p14:creationId xmlns:p14="http://schemas.microsoft.com/office/powerpoint/2010/main" val="3131600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9A930F-AF2F-45CA-B036-603DEC95666D}"/>
              </a:ext>
            </a:extLst>
          </p:cNvPr>
          <p:cNvSpPr>
            <a:spLocks noGrp="1"/>
          </p:cNvSpPr>
          <p:nvPr>
            <p:ph type="title"/>
          </p:nvPr>
        </p:nvSpPr>
        <p:spPr/>
        <p:txBody>
          <a:bodyPr/>
          <a:lstStyle/>
          <a:p>
            <a:r>
              <a:rPr lang="it-IT" dirty="0" err="1"/>
              <a:t>Inconferibilità</a:t>
            </a:r>
            <a:r>
              <a:rPr lang="it-IT" dirty="0"/>
              <a:t> di incarichi </a:t>
            </a:r>
          </a:p>
        </p:txBody>
      </p:sp>
      <p:sp>
        <p:nvSpPr>
          <p:cNvPr id="3" name="Segnaposto contenuto 2">
            <a:extLst>
              <a:ext uri="{FF2B5EF4-FFF2-40B4-BE49-F238E27FC236}">
                <a16:creationId xmlns:a16="http://schemas.microsoft.com/office/drawing/2014/main" id="{3A143527-D734-42EE-A7AD-5D733FA23885}"/>
              </a:ext>
            </a:extLst>
          </p:cNvPr>
          <p:cNvSpPr>
            <a:spLocks noGrp="1"/>
          </p:cNvSpPr>
          <p:nvPr>
            <p:ph idx="1"/>
          </p:nvPr>
        </p:nvSpPr>
        <p:spPr/>
        <p:txBody>
          <a:bodyPr>
            <a:normAutofit/>
          </a:bodyPr>
          <a:lstStyle/>
          <a:p>
            <a:r>
              <a:rPr lang="it-IT" dirty="0"/>
              <a:t>Consiste nella preclusione a vedersi conferito un incarico a seguito di condanna penale (</a:t>
            </a:r>
            <a:r>
              <a:rPr lang="it-IT" i="1" dirty="0"/>
              <a:t>rinvio</a:t>
            </a:r>
            <a:r>
              <a:rPr lang="it-IT" dirty="0"/>
              <a:t>) o per aver svolto pregresse attività.</a:t>
            </a:r>
          </a:p>
          <a:p>
            <a:r>
              <a:rPr lang="it-IT" dirty="0"/>
              <a:t>La seconda ipotesi si prefigge l’obiettivo di sterilizzare i rischi di indebite pressioni nell’esercizio delle funzioni attuali, che possono derivare da quelle svolte in precedenza; mira quindi ad evitare conflitti di interesse.</a:t>
            </a:r>
          </a:p>
          <a:p>
            <a:r>
              <a:rPr lang="it-IT" dirty="0"/>
              <a:t>La preclusione è sempre temporanea (periodo di «raffreddamento»).</a:t>
            </a:r>
          </a:p>
        </p:txBody>
      </p:sp>
    </p:spTree>
    <p:extLst>
      <p:ext uri="{BB962C8B-B14F-4D97-AF65-F5344CB8AC3E}">
        <p14:creationId xmlns:p14="http://schemas.microsoft.com/office/powerpoint/2010/main" val="3703026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F18F74-7F84-4D03-949F-33CFF4BC43D5}"/>
              </a:ext>
            </a:extLst>
          </p:cNvPr>
          <p:cNvSpPr>
            <a:spLocks noGrp="1"/>
          </p:cNvSpPr>
          <p:nvPr>
            <p:ph type="title"/>
          </p:nvPr>
        </p:nvSpPr>
        <p:spPr/>
        <p:txBody>
          <a:bodyPr/>
          <a:lstStyle/>
          <a:p>
            <a:r>
              <a:rPr lang="it-IT" dirty="0"/>
              <a:t>2 gruppi di ipotesi</a:t>
            </a:r>
          </a:p>
        </p:txBody>
      </p:sp>
      <p:sp>
        <p:nvSpPr>
          <p:cNvPr id="3" name="Segnaposto contenuto 2">
            <a:extLst>
              <a:ext uri="{FF2B5EF4-FFF2-40B4-BE49-F238E27FC236}">
                <a16:creationId xmlns:a16="http://schemas.microsoft.com/office/drawing/2014/main" id="{E3A930E2-A4A4-4525-BDD1-2E754EC25B77}"/>
              </a:ext>
            </a:extLst>
          </p:cNvPr>
          <p:cNvSpPr>
            <a:spLocks noGrp="1"/>
          </p:cNvSpPr>
          <p:nvPr>
            <p:ph idx="1"/>
          </p:nvPr>
        </p:nvSpPr>
        <p:spPr/>
        <p:txBody>
          <a:bodyPr/>
          <a:lstStyle/>
          <a:p>
            <a:pPr marL="514350" indent="-514350">
              <a:buAutoNum type="arabicParenR"/>
            </a:pPr>
            <a:r>
              <a:rPr lang="it-IT" dirty="0"/>
              <a:t>A chi ha svolto incarichi in </a:t>
            </a:r>
            <a:r>
              <a:rPr lang="it-IT" dirty="0">
                <a:solidFill>
                  <a:srgbClr val="FF0000"/>
                </a:solidFill>
              </a:rPr>
              <a:t>enti di diritto privato</a:t>
            </a:r>
            <a:r>
              <a:rPr lang="it-IT" dirty="0"/>
              <a:t> regolati o finanziati da PP.AA. sono interdetti, per 2 anni, gli incarichi nelle amministrazioni statali, regionali e locali, negli enti pubblici, e gli incarichi di direzione (generale, sanitaria ed amministrativa) nelle ASL.</a:t>
            </a:r>
          </a:p>
          <a:p>
            <a:pPr marL="514350" indent="-514350">
              <a:buAutoNum type="arabicParenR"/>
            </a:pPr>
            <a:r>
              <a:rPr lang="it-IT" dirty="0"/>
              <a:t>A chi è stato titolare di </a:t>
            </a:r>
            <a:r>
              <a:rPr lang="it-IT" dirty="0">
                <a:solidFill>
                  <a:srgbClr val="FF0000"/>
                </a:solidFill>
              </a:rPr>
              <a:t>organi di indirizzo politico</a:t>
            </a:r>
            <a:r>
              <a:rPr lang="it-IT" dirty="0"/>
              <a:t> sono precluse tre categorie di incarichi, per un periodo di «raffreddamento» diversamente modulato. </a:t>
            </a:r>
            <a:r>
              <a:rPr lang="it-IT" i="1" dirty="0"/>
              <a:t>Ratio</a:t>
            </a:r>
            <a:r>
              <a:rPr lang="it-IT" dirty="0"/>
              <a:t>: distinzione tra politica e amministrazione →</a:t>
            </a:r>
          </a:p>
          <a:p>
            <a:endParaRPr lang="it-IT" dirty="0"/>
          </a:p>
        </p:txBody>
      </p:sp>
    </p:spTree>
    <p:extLst>
      <p:ext uri="{BB962C8B-B14F-4D97-AF65-F5344CB8AC3E}">
        <p14:creationId xmlns:p14="http://schemas.microsoft.com/office/powerpoint/2010/main" val="2774468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295E8-14F5-411D-8A47-BDE98AB609AA}"/>
              </a:ext>
            </a:extLst>
          </p:cNvPr>
          <p:cNvSpPr>
            <a:spLocks noGrp="1"/>
          </p:cNvSpPr>
          <p:nvPr>
            <p:ph type="title"/>
          </p:nvPr>
        </p:nvSpPr>
        <p:spPr>
          <a:xfrm>
            <a:off x="838200" y="313754"/>
            <a:ext cx="10515600" cy="1325563"/>
          </a:xfrm>
        </p:spPr>
        <p:txBody>
          <a:bodyPr/>
          <a:lstStyle/>
          <a:p>
            <a:r>
              <a:rPr lang="it-IT" dirty="0"/>
              <a:t>…segue </a:t>
            </a:r>
          </a:p>
        </p:txBody>
      </p:sp>
      <p:sp>
        <p:nvSpPr>
          <p:cNvPr id="3" name="Segnaposto contenuto 2">
            <a:extLst>
              <a:ext uri="{FF2B5EF4-FFF2-40B4-BE49-F238E27FC236}">
                <a16:creationId xmlns:a16="http://schemas.microsoft.com/office/drawing/2014/main" id="{472EF886-52A7-4A66-9A53-785AE94C0480}"/>
              </a:ext>
            </a:extLst>
          </p:cNvPr>
          <p:cNvSpPr>
            <a:spLocks noGrp="1"/>
          </p:cNvSpPr>
          <p:nvPr>
            <p:ph idx="1"/>
          </p:nvPr>
        </p:nvSpPr>
        <p:spPr/>
        <p:txBody>
          <a:bodyPr>
            <a:normAutofit/>
          </a:bodyPr>
          <a:lstStyle/>
          <a:p>
            <a:pPr marL="0" indent="0">
              <a:buNone/>
            </a:pPr>
            <a:r>
              <a:rPr lang="it-IT" dirty="0"/>
              <a:t>2.a) chi è stato componente di organi di indirizzo politico </a:t>
            </a:r>
            <a:r>
              <a:rPr lang="it-IT" dirty="0">
                <a:solidFill>
                  <a:srgbClr val="0070C0"/>
                </a:solidFill>
              </a:rPr>
              <a:t>di livello nazionale</a:t>
            </a:r>
            <a:r>
              <a:rPr lang="it-IT" dirty="0"/>
              <a:t> non può, per 12 mesi, assumere incarichi in enti (anche economici) di diritto pubblico o in società con fini di lucro operanti in settori connessi con la carica ricoperta.</a:t>
            </a:r>
          </a:p>
          <a:p>
            <a:pPr marL="0" indent="0">
              <a:buNone/>
            </a:pPr>
            <a:r>
              <a:rPr lang="it-IT" dirty="0"/>
              <a:t>2.b) chi è stato componente di organi di indirizzo politico </a:t>
            </a:r>
            <a:r>
              <a:rPr lang="it-IT" dirty="0">
                <a:solidFill>
                  <a:srgbClr val="0070C0"/>
                </a:solidFill>
              </a:rPr>
              <a:t>di livello regionale o locale </a:t>
            </a:r>
            <a:r>
              <a:rPr lang="it-IT" dirty="0"/>
              <a:t>non può, per uno o due anni, assumere incarichi nelle stesse amministrazioni.</a:t>
            </a:r>
          </a:p>
          <a:p>
            <a:pPr marL="0" indent="0">
              <a:buNone/>
            </a:pPr>
            <a:r>
              <a:rPr lang="it-IT" dirty="0"/>
              <a:t>2.c) un’ampia platea di soggetti (parlamentari, assessori, consiglieri, candidati, etc.) non può assumere la direzione (generale, sanitaria o amministrativa) nelle </a:t>
            </a:r>
            <a:r>
              <a:rPr lang="it-IT" dirty="0">
                <a:solidFill>
                  <a:srgbClr val="0070C0"/>
                </a:solidFill>
              </a:rPr>
              <a:t>ASL</a:t>
            </a:r>
            <a:r>
              <a:rPr lang="it-IT" dirty="0"/>
              <a:t>.</a:t>
            </a:r>
          </a:p>
        </p:txBody>
      </p:sp>
    </p:spTree>
    <p:extLst>
      <p:ext uri="{BB962C8B-B14F-4D97-AF65-F5344CB8AC3E}">
        <p14:creationId xmlns:p14="http://schemas.microsoft.com/office/powerpoint/2010/main" val="3939333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3DCCEE-1AFB-4F9A-8823-3A1DE026AAF6}"/>
              </a:ext>
            </a:extLst>
          </p:cNvPr>
          <p:cNvSpPr>
            <a:spLocks noGrp="1"/>
          </p:cNvSpPr>
          <p:nvPr>
            <p:ph type="title"/>
          </p:nvPr>
        </p:nvSpPr>
        <p:spPr/>
        <p:txBody>
          <a:bodyPr/>
          <a:lstStyle/>
          <a:p>
            <a:r>
              <a:rPr lang="it-IT" dirty="0"/>
              <a:t>Incompatibilità tra incarichi</a:t>
            </a:r>
          </a:p>
        </p:txBody>
      </p:sp>
      <p:sp>
        <p:nvSpPr>
          <p:cNvPr id="3" name="Segnaposto contenuto 2">
            <a:extLst>
              <a:ext uri="{FF2B5EF4-FFF2-40B4-BE49-F238E27FC236}">
                <a16:creationId xmlns:a16="http://schemas.microsoft.com/office/drawing/2014/main" id="{05424A3C-F332-40C7-B880-3DC843B1E580}"/>
              </a:ext>
            </a:extLst>
          </p:cNvPr>
          <p:cNvSpPr>
            <a:spLocks noGrp="1"/>
          </p:cNvSpPr>
          <p:nvPr>
            <p:ph idx="1"/>
          </p:nvPr>
        </p:nvSpPr>
        <p:spPr/>
        <p:txBody>
          <a:bodyPr>
            <a:normAutofit/>
          </a:bodyPr>
          <a:lstStyle/>
          <a:p>
            <a:r>
              <a:rPr lang="it-IT" dirty="0"/>
              <a:t>Si configura come impossibilità di rivestire contestualmente incarichi diversi, con il conseguente obbligo per il designato di scegliere, entro un termine di decadenza di 15 gg., per quale optare.</a:t>
            </a:r>
          </a:p>
          <a:p>
            <a:r>
              <a:rPr lang="it-IT" dirty="0"/>
              <a:t>Sono previste due fattispecie:</a:t>
            </a:r>
          </a:p>
          <a:p>
            <a:pPr marL="514350" indent="-514350">
              <a:buAutoNum type="arabicParenR"/>
            </a:pPr>
            <a:r>
              <a:rPr lang="it-IT" dirty="0"/>
              <a:t>impossibilità di ricoprire contemporaneamente incarichi nelle PP.AA., negli enti privati in controllo pubblico e in </a:t>
            </a:r>
            <a:r>
              <a:rPr lang="it-IT" dirty="0">
                <a:solidFill>
                  <a:srgbClr val="FF0000"/>
                </a:solidFill>
              </a:rPr>
              <a:t>enti di diritto privato </a:t>
            </a:r>
            <a:r>
              <a:rPr lang="it-IT" dirty="0"/>
              <a:t>finanziati o regolati da PP.AA., nonché di svolgere attività professionale (</a:t>
            </a:r>
            <a:r>
              <a:rPr lang="it-IT" i="1" dirty="0"/>
              <a:t>ratio</a:t>
            </a:r>
            <a:r>
              <a:rPr lang="it-IT" dirty="0"/>
              <a:t>: evitare la coincidenza tra controllore e controllato); </a:t>
            </a:r>
          </a:p>
        </p:txBody>
      </p:sp>
    </p:spTree>
    <p:extLst>
      <p:ext uri="{BB962C8B-B14F-4D97-AF65-F5344CB8AC3E}">
        <p14:creationId xmlns:p14="http://schemas.microsoft.com/office/powerpoint/2010/main" val="2695565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48941F-3DC7-4CF3-B1B8-F37E04524488}"/>
              </a:ext>
            </a:extLst>
          </p:cNvPr>
          <p:cNvSpPr>
            <a:spLocks noGrp="1"/>
          </p:cNvSpPr>
          <p:nvPr>
            <p:ph type="title"/>
          </p:nvPr>
        </p:nvSpPr>
        <p:spPr/>
        <p:txBody>
          <a:bodyPr/>
          <a:lstStyle/>
          <a:p>
            <a:r>
              <a:rPr lang="it-IT" dirty="0"/>
              <a:t>…segue </a:t>
            </a:r>
          </a:p>
        </p:txBody>
      </p:sp>
      <p:sp>
        <p:nvSpPr>
          <p:cNvPr id="3" name="Segnaposto contenuto 2">
            <a:extLst>
              <a:ext uri="{FF2B5EF4-FFF2-40B4-BE49-F238E27FC236}">
                <a16:creationId xmlns:a16="http://schemas.microsoft.com/office/drawing/2014/main" id="{9DFCDD23-8665-42EE-B5CB-1FF131181CAF}"/>
              </a:ext>
            </a:extLst>
          </p:cNvPr>
          <p:cNvSpPr>
            <a:spLocks noGrp="1"/>
          </p:cNvSpPr>
          <p:nvPr>
            <p:ph idx="1"/>
          </p:nvPr>
        </p:nvSpPr>
        <p:spPr/>
        <p:txBody>
          <a:bodyPr/>
          <a:lstStyle/>
          <a:p>
            <a:pPr marL="0" indent="0">
              <a:buNone/>
            </a:pPr>
            <a:r>
              <a:rPr lang="it-IT" dirty="0"/>
              <a:t>2) incompatibilità fra l’essere componente di </a:t>
            </a:r>
            <a:r>
              <a:rPr lang="it-IT" dirty="0">
                <a:solidFill>
                  <a:srgbClr val="FF0000"/>
                </a:solidFill>
              </a:rPr>
              <a:t>organi di indirizzo politico</a:t>
            </a:r>
            <a:r>
              <a:rPr lang="it-IT" dirty="0"/>
              <a:t> e assumere incarichi nelle PP.AA. e negli enti privati in controllo pubblico (</a:t>
            </a:r>
            <a:r>
              <a:rPr lang="it-IT" i="1" dirty="0"/>
              <a:t>ratio</a:t>
            </a:r>
            <a:r>
              <a:rPr lang="it-IT" dirty="0"/>
              <a:t>: garantire la distinzione tra politica e amministrazione)</a:t>
            </a:r>
          </a:p>
          <a:p>
            <a:pPr>
              <a:buFont typeface="Wingdings" panose="05000000000000000000" pitchFamily="2" charset="2"/>
              <a:buChar char="Ø"/>
            </a:pPr>
            <a:r>
              <a:rPr lang="it-IT" dirty="0"/>
              <a:t> precisamente, i titolari di organi politici non possono assumere incarichi:</a:t>
            </a:r>
          </a:p>
          <a:p>
            <a:pPr>
              <a:buFontTx/>
              <a:buChar char="-"/>
            </a:pPr>
            <a:r>
              <a:rPr lang="it-IT" dirty="0"/>
              <a:t>di vertice in amministrazioni nazionali e locali;</a:t>
            </a:r>
          </a:p>
          <a:p>
            <a:pPr>
              <a:buFontTx/>
              <a:buChar char="-"/>
            </a:pPr>
            <a:r>
              <a:rPr lang="it-IT" dirty="0"/>
              <a:t>di dirigenti esterni ed interni di PP.AA.;</a:t>
            </a:r>
          </a:p>
          <a:p>
            <a:pPr>
              <a:buFontTx/>
              <a:buChar char="-"/>
            </a:pPr>
            <a:r>
              <a:rPr lang="it-IT" dirty="0"/>
              <a:t>di amministratore di ente privato in controllo pubblico;</a:t>
            </a:r>
          </a:p>
          <a:p>
            <a:pPr>
              <a:buFontTx/>
              <a:buChar char="-"/>
            </a:pPr>
            <a:r>
              <a:rPr lang="it-IT" dirty="0"/>
              <a:t>di direzione nelle ASL.</a:t>
            </a:r>
          </a:p>
          <a:p>
            <a:pPr>
              <a:buFontTx/>
              <a:buChar char="-"/>
            </a:pPr>
            <a:endParaRPr lang="it-IT" dirty="0"/>
          </a:p>
          <a:p>
            <a:pPr>
              <a:buFontTx/>
              <a:buChar char="-"/>
            </a:pPr>
            <a:endParaRPr lang="it-IT" dirty="0"/>
          </a:p>
          <a:p>
            <a:pPr marL="0" indent="0">
              <a:buNone/>
            </a:pPr>
            <a:endParaRPr lang="it-IT" dirty="0"/>
          </a:p>
          <a:p>
            <a:endParaRPr lang="it-IT" dirty="0"/>
          </a:p>
        </p:txBody>
      </p:sp>
    </p:spTree>
    <p:extLst>
      <p:ext uri="{BB962C8B-B14F-4D97-AF65-F5344CB8AC3E}">
        <p14:creationId xmlns:p14="http://schemas.microsoft.com/office/powerpoint/2010/main" val="3150566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E932DD-DF1B-46D5-83EE-AAF1B7885985}"/>
              </a:ext>
            </a:extLst>
          </p:cNvPr>
          <p:cNvSpPr>
            <a:spLocks noGrp="1"/>
          </p:cNvSpPr>
          <p:nvPr>
            <p:ph type="title"/>
          </p:nvPr>
        </p:nvSpPr>
        <p:spPr/>
        <p:txBody>
          <a:bodyPr/>
          <a:lstStyle/>
          <a:p>
            <a:r>
              <a:rPr lang="it-IT" dirty="0"/>
              <a:t>Vigilanza e sanzioni</a:t>
            </a:r>
          </a:p>
        </p:txBody>
      </p:sp>
      <p:sp>
        <p:nvSpPr>
          <p:cNvPr id="3" name="Segnaposto contenuto 2">
            <a:extLst>
              <a:ext uri="{FF2B5EF4-FFF2-40B4-BE49-F238E27FC236}">
                <a16:creationId xmlns:a16="http://schemas.microsoft.com/office/drawing/2014/main" id="{1F4C5B5C-8AB0-4BCA-AF10-79C7A4550023}"/>
              </a:ext>
            </a:extLst>
          </p:cNvPr>
          <p:cNvSpPr>
            <a:spLocks noGrp="1"/>
          </p:cNvSpPr>
          <p:nvPr>
            <p:ph idx="1"/>
          </p:nvPr>
        </p:nvSpPr>
        <p:spPr/>
        <p:txBody>
          <a:bodyPr>
            <a:normAutofit fontScale="92500"/>
          </a:bodyPr>
          <a:lstStyle/>
          <a:p>
            <a:r>
              <a:rPr lang="it-IT" dirty="0"/>
              <a:t>I poteri di vigilanza sul rispetto delle disposizioni relative a </a:t>
            </a:r>
            <a:r>
              <a:rPr lang="it-IT" dirty="0" err="1"/>
              <a:t>inconferibilità</a:t>
            </a:r>
            <a:r>
              <a:rPr lang="it-IT" dirty="0"/>
              <a:t> e incompatibilità sono attribuiti a due soggetti: il RPC e l’ANAC.</a:t>
            </a:r>
          </a:p>
          <a:p>
            <a:r>
              <a:rPr lang="it-IT" dirty="0"/>
              <a:t>Il RPC cura il rispetto delle disposizioni; contesta all’interessato l’esistenza o l’insorgere di situazioni di </a:t>
            </a:r>
            <a:r>
              <a:rPr lang="it-IT" dirty="0" err="1"/>
              <a:t>inconferibilità</a:t>
            </a:r>
            <a:r>
              <a:rPr lang="it-IT" dirty="0"/>
              <a:t> e incompatibilità; segnala le possibili violazioni all’ANAC, all’AGCM e alla Corte dei conti.</a:t>
            </a:r>
          </a:p>
          <a:p>
            <a:r>
              <a:rPr lang="it-IT" dirty="0"/>
              <a:t>L’ANAC vigila sul rispetto delle disposizioni del decreto, con poteri ispettivi e di accertamento di singole fattispecie, può sospendere la procedura di conferimento dell’incarico ed esprime «pareri obbligatori sulle direttive e le circolari ministeriali» in materia.</a:t>
            </a:r>
          </a:p>
          <a:p>
            <a:r>
              <a:rPr lang="it-IT" dirty="0"/>
              <a:t>Le sanzioni incidono sia sugli incarichi sia sui soggetti che li hanno conferiti.</a:t>
            </a:r>
          </a:p>
          <a:p>
            <a:endParaRPr lang="it-IT" dirty="0"/>
          </a:p>
        </p:txBody>
      </p:sp>
    </p:spTree>
    <p:extLst>
      <p:ext uri="{BB962C8B-B14F-4D97-AF65-F5344CB8AC3E}">
        <p14:creationId xmlns:p14="http://schemas.microsoft.com/office/powerpoint/2010/main" val="3204585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A34093-F59D-4935-859A-E79058A6DB21}"/>
              </a:ext>
            </a:extLst>
          </p:cNvPr>
          <p:cNvSpPr>
            <a:spLocks noGrp="1"/>
          </p:cNvSpPr>
          <p:nvPr>
            <p:ph type="title"/>
          </p:nvPr>
        </p:nvSpPr>
        <p:spPr>
          <a:xfrm>
            <a:off x="838200" y="313754"/>
            <a:ext cx="10515600" cy="1325563"/>
          </a:xfrm>
        </p:spPr>
        <p:txBody>
          <a:bodyPr/>
          <a:lstStyle/>
          <a:p>
            <a:r>
              <a:rPr lang="it-IT" dirty="0"/>
              <a:t>…segue</a:t>
            </a:r>
          </a:p>
        </p:txBody>
      </p:sp>
      <p:sp>
        <p:nvSpPr>
          <p:cNvPr id="3" name="Segnaposto contenuto 2">
            <a:extLst>
              <a:ext uri="{FF2B5EF4-FFF2-40B4-BE49-F238E27FC236}">
                <a16:creationId xmlns:a16="http://schemas.microsoft.com/office/drawing/2014/main" id="{03F6B6AB-FA4A-46D9-89C8-6306AB0712FA}"/>
              </a:ext>
            </a:extLst>
          </p:cNvPr>
          <p:cNvSpPr>
            <a:spLocks noGrp="1"/>
          </p:cNvSpPr>
          <p:nvPr>
            <p:ph idx="1"/>
          </p:nvPr>
        </p:nvSpPr>
        <p:spPr>
          <a:xfrm>
            <a:off x="838200" y="1876996"/>
            <a:ext cx="10515600" cy="4351338"/>
          </a:xfrm>
        </p:spPr>
        <p:txBody>
          <a:bodyPr/>
          <a:lstStyle/>
          <a:p>
            <a:r>
              <a:rPr lang="it-IT" dirty="0"/>
              <a:t>L’atto di accertamento della violazione deve essere pubblicato sul sito dell’ente conferente l’incarico.</a:t>
            </a:r>
          </a:p>
          <a:p>
            <a:r>
              <a:rPr lang="it-IT" dirty="0"/>
              <a:t>I soggetti che accedono all’incarico devono dichiarare, all’atto del conferimento, eventuali cause ostative e, ogni anno, l’insussistenza di cause di incompatibilità; tali dichiarazioni devono essere pubblicate sul sito dell’amministrazione; l’eventuale falsa attestazione comporta anche l’</a:t>
            </a:r>
            <a:r>
              <a:rPr lang="it-IT" dirty="0" err="1"/>
              <a:t>inconferibilità</a:t>
            </a:r>
            <a:r>
              <a:rPr lang="it-IT" dirty="0"/>
              <a:t> di qualsiasi incarico per cinque anni.</a:t>
            </a:r>
          </a:p>
        </p:txBody>
      </p:sp>
    </p:spTree>
    <p:extLst>
      <p:ext uri="{BB962C8B-B14F-4D97-AF65-F5344CB8AC3E}">
        <p14:creationId xmlns:p14="http://schemas.microsoft.com/office/powerpoint/2010/main" val="1671292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1AFF63-95D7-41CD-949B-C93F2B7C5BD5}"/>
              </a:ext>
            </a:extLst>
          </p:cNvPr>
          <p:cNvSpPr>
            <a:spLocks noGrp="1"/>
          </p:cNvSpPr>
          <p:nvPr>
            <p:ph type="title"/>
          </p:nvPr>
        </p:nvSpPr>
        <p:spPr/>
        <p:txBody>
          <a:bodyPr/>
          <a:lstStyle/>
          <a:p>
            <a:r>
              <a:rPr lang="it-IT" dirty="0"/>
              <a:t>I limiti al cumulo di impieghi e incarichi dei funzionari pubblici</a:t>
            </a:r>
          </a:p>
        </p:txBody>
      </p:sp>
      <p:sp>
        <p:nvSpPr>
          <p:cNvPr id="3" name="Segnaposto contenuto 2">
            <a:extLst>
              <a:ext uri="{FF2B5EF4-FFF2-40B4-BE49-F238E27FC236}">
                <a16:creationId xmlns:a16="http://schemas.microsoft.com/office/drawing/2014/main" id="{33CE457A-D59F-473B-9D76-DA78996D8634}"/>
              </a:ext>
            </a:extLst>
          </p:cNvPr>
          <p:cNvSpPr>
            <a:spLocks noGrp="1"/>
          </p:cNvSpPr>
          <p:nvPr>
            <p:ph idx="1"/>
          </p:nvPr>
        </p:nvSpPr>
        <p:spPr/>
        <p:txBody>
          <a:bodyPr>
            <a:normAutofit fontScale="85000" lnSpcReduction="10000"/>
          </a:bodyPr>
          <a:lstStyle/>
          <a:p>
            <a:r>
              <a:rPr lang="it-IT" dirty="0"/>
              <a:t>L’art. 53 TUPI disciplina la possibilità per i dipendenti pubblici di svolgere incarichi </a:t>
            </a:r>
            <a:r>
              <a:rPr lang="it-IT" i="1" dirty="0"/>
              <a:t>retribuiti</a:t>
            </a:r>
            <a:r>
              <a:rPr lang="it-IT" dirty="0"/>
              <a:t> conferiti da </a:t>
            </a:r>
            <a:r>
              <a:rPr lang="it-IT" i="1" dirty="0"/>
              <a:t>altri soggetti</a:t>
            </a:r>
            <a:r>
              <a:rPr lang="it-IT" dirty="0"/>
              <a:t>,</a:t>
            </a:r>
            <a:r>
              <a:rPr lang="it-IT" i="1" dirty="0"/>
              <a:t> </a:t>
            </a:r>
            <a:r>
              <a:rPr lang="it-IT" dirty="0"/>
              <a:t>pubblici o privati.</a:t>
            </a:r>
          </a:p>
          <a:p>
            <a:r>
              <a:rPr lang="it-IT" dirty="0"/>
              <a:t>Principio di esclusività ex art. 98 Cost. → regime autorizzatorio (e relativi criteri)</a:t>
            </a:r>
          </a:p>
          <a:p>
            <a:r>
              <a:rPr lang="it-IT" dirty="0"/>
              <a:t>Dopo la modifica operata con l. n. 190/2012, non possono essere autorizzati incarichi per i quali sussista incompatibilità o una situazione di conflitto di interessi.</a:t>
            </a:r>
          </a:p>
          <a:p>
            <a:r>
              <a:rPr lang="it-IT" dirty="0"/>
              <a:t>I dati relativi agli incarichi conferiti o autorizzati ai dipendenti, con indicazione della durata e del compenso spettante, devono essere pubblicati.</a:t>
            </a:r>
          </a:p>
          <a:p>
            <a:r>
              <a:rPr lang="it-IT" dirty="0"/>
              <a:t>Gli incarichi vietati e i criteri per l’autorizzazione devono essere specificati in appositi regolamenti e nel piano di prevenzione della corruzione, perseguendo un equilibrio tra esclusività e crescita professionale del dipendente</a:t>
            </a:r>
          </a:p>
        </p:txBody>
      </p:sp>
    </p:spTree>
    <p:extLst>
      <p:ext uri="{BB962C8B-B14F-4D97-AF65-F5344CB8AC3E}">
        <p14:creationId xmlns:p14="http://schemas.microsoft.com/office/powerpoint/2010/main" val="1694234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1E27D5-1924-48A8-AC24-E9E35DAC4417}"/>
              </a:ext>
            </a:extLst>
          </p:cNvPr>
          <p:cNvSpPr>
            <a:spLocks noGrp="1"/>
          </p:cNvSpPr>
          <p:nvPr>
            <p:ph type="ctrTitle"/>
          </p:nvPr>
        </p:nvSpPr>
        <p:spPr/>
        <p:txBody>
          <a:bodyPr/>
          <a:lstStyle/>
          <a:p>
            <a:r>
              <a:rPr lang="it-IT" dirty="0"/>
              <a:t>I conflitti </a:t>
            </a:r>
            <a:r>
              <a:rPr lang="it-IT"/>
              <a:t>di interesse</a:t>
            </a:r>
            <a:endParaRPr lang="it-IT" dirty="0"/>
          </a:p>
        </p:txBody>
      </p:sp>
      <p:sp>
        <p:nvSpPr>
          <p:cNvPr id="3" name="Sottotitolo 2">
            <a:extLst>
              <a:ext uri="{FF2B5EF4-FFF2-40B4-BE49-F238E27FC236}">
                <a16:creationId xmlns:a16="http://schemas.microsoft.com/office/drawing/2014/main" id="{5589C6F0-04AF-42A4-AF59-5E6147EC346D}"/>
              </a:ext>
            </a:extLst>
          </p:cNvPr>
          <p:cNvSpPr>
            <a:spLocks noGrp="1"/>
          </p:cNvSpPr>
          <p:nvPr>
            <p:ph type="subTitle" idx="1"/>
          </p:nvPr>
        </p:nvSpPr>
        <p:spPr/>
        <p:txBody>
          <a:bodyPr>
            <a:normAutofit/>
          </a:bodyPr>
          <a:lstStyle/>
          <a:p>
            <a:r>
              <a:rPr lang="it-IT" sz="4000" dirty="0"/>
              <a:t>Incompatibilità, </a:t>
            </a:r>
            <a:r>
              <a:rPr lang="it-IT" sz="4000" dirty="0" err="1"/>
              <a:t>inconferibilità</a:t>
            </a:r>
            <a:r>
              <a:rPr lang="it-IT" sz="4000" dirty="0"/>
              <a:t>, incandidabilità</a:t>
            </a:r>
          </a:p>
        </p:txBody>
      </p:sp>
    </p:spTree>
    <p:extLst>
      <p:ext uri="{BB962C8B-B14F-4D97-AF65-F5344CB8AC3E}">
        <p14:creationId xmlns:p14="http://schemas.microsoft.com/office/powerpoint/2010/main" val="2986919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60B298-2EF4-4080-B476-FB3C285A0DEA}"/>
              </a:ext>
            </a:extLst>
          </p:cNvPr>
          <p:cNvSpPr>
            <a:spLocks noGrp="1"/>
          </p:cNvSpPr>
          <p:nvPr>
            <p:ph type="title"/>
          </p:nvPr>
        </p:nvSpPr>
        <p:spPr/>
        <p:txBody>
          <a:bodyPr/>
          <a:lstStyle/>
          <a:p>
            <a:r>
              <a:rPr lang="fr-FR" i="1" dirty="0"/>
              <a:t>Pantouflage</a:t>
            </a:r>
            <a:r>
              <a:rPr lang="it-IT" dirty="0"/>
              <a:t> o «incompatibilità successiva» </a:t>
            </a:r>
          </a:p>
        </p:txBody>
      </p:sp>
      <p:sp>
        <p:nvSpPr>
          <p:cNvPr id="3" name="Segnaposto contenuto 2">
            <a:extLst>
              <a:ext uri="{FF2B5EF4-FFF2-40B4-BE49-F238E27FC236}">
                <a16:creationId xmlns:a16="http://schemas.microsoft.com/office/drawing/2014/main" id="{2141C1C1-FED3-40B9-866B-3C55985770AD}"/>
              </a:ext>
            </a:extLst>
          </p:cNvPr>
          <p:cNvSpPr>
            <a:spLocks noGrp="1"/>
          </p:cNvSpPr>
          <p:nvPr>
            <p:ph idx="1"/>
          </p:nvPr>
        </p:nvSpPr>
        <p:spPr/>
        <p:txBody>
          <a:bodyPr/>
          <a:lstStyle/>
          <a:p>
            <a:r>
              <a:rPr lang="it-IT" dirty="0"/>
              <a:t>Divieto di attività lavorative o professionali successive alla cessazione del rapporto con la P.A.</a:t>
            </a:r>
          </a:p>
          <a:p>
            <a:r>
              <a:rPr lang="it-IT" dirty="0"/>
              <a:t>I dipendenti che negli </a:t>
            </a:r>
            <a:r>
              <a:rPr lang="it-IT" dirty="0">
                <a:solidFill>
                  <a:srgbClr val="FF0000"/>
                </a:solidFill>
              </a:rPr>
              <a:t>ultimi tre anni di servizio </a:t>
            </a:r>
            <a:r>
              <a:rPr lang="it-IT" dirty="0"/>
              <a:t>abbiano esercitato poteri autoritativi o negoziali per conto delle PP.AA. non possono svolgere, </a:t>
            </a:r>
            <a:r>
              <a:rPr lang="it-IT" dirty="0">
                <a:solidFill>
                  <a:srgbClr val="FF0000"/>
                </a:solidFill>
              </a:rPr>
              <a:t>nei tre anni successivi </a:t>
            </a:r>
            <a:r>
              <a:rPr lang="it-IT" dirty="0"/>
              <a:t>alla cessazione del rapporto di lavoro, attività lavorativa o professionale presso i soggetti privati destinatari dell’attività svolta nell’esercizio di quei poteri (art. 53, c. 16-ter, TUPI, introdotto dalla legge Severino).</a:t>
            </a:r>
          </a:p>
          <a:p>
            <a:r>
              <a:rPr lang="it-IT" dirty="0"/>
              <a:t>Limitazione «post-service», limite alle «revolving </a:t>
            </a:r>
            <a:r>
              <a:rPr lang="it-IT" dirty="0" err="1"/>
              <a:t>doors</a:t>
            </a:r>
            <a:r>
              <a:rPr lang="it-IT" dirty="0"/>
              <a:t>», presente sia negli USA che in Francia.</a:t>
            </a:r>
          </a:p>
        </p:txBody>
      </p:sp>
    </p:spTree>
    <p:extLst>
      <p:ext uri="{BB962C8B-B14F-4D97-AF65-F5344CB8AC3E}">
        <p14:creationId xmlns:p14="http://schemas.microsoft.com/office/powerpoint/2010/main" val="77061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D7A505-8478-4674-92C6-96993EB05609}"/>
              </a:ext>
            </a:extLst>
          </p:cNvPr>
          <p:cNvSpPr>
            <a:spLocks noGrp="1"/>
          </p:cNvSpPr>
          <p:nvPr>
            <p:ph type="title"/>
          </p:nvPr>
        </p:nvSpPr>
        <p:spPr/>
        <p:txBody>
          <a:bodyPr/>
          <a:lstStyle/>
          <a:p>
            <a:r>
              <a:rPr lang="it-IT" dirty="0"/>
              <a:t>Vigilanza e sanzioni</a:t>
            </a:r>
          </a:p>
        </p:txBody>
      </p:sp>
      <p:sp>
        <p:nvSpPr>
          <p:cNvPr id="3" name="Segnaposto contenuto 2">
            <a:extLst>
              <a:ext uri="{FF2B5EF4-FFF2-40B4-BE49-F238E27FC236}">
                <a16:creationId xmlns:a16="http://schemas.microsoft.com/office/drawing/2014/main" id="{3A11BD58-50E6-45E8-A485-666DB2A1B6A4}"/>
              </a:ext>
            </a:extLst>
          </p:cNvPr>
          <p:cNvSpPr>
            <a:spLocks noGrp="1"/>
          </p:cNvSpPr>
          <p:nvPr>
            <p:ph idx="1"/>
          </p:nvPr>
        </p:nvSpPr>
        <p:spPr/>
        <p:txBody>
          <a:bodyPr/>
          <a:lstStyle/>
          <a:p>
            <a:r>
              <a:rPr lang="it-IT" dirty="0"/>
              <a:t>Competente all’accertamento della violazione delle norme sul</a:t>
            </a:r>
            <a:r>
              <a:rPr lang="fr-FR" i="1" dirty="0"/>
              <a:t> pantouflage</a:t>
            </a:r>
            <a:r>
              <a:rPr lang="it-IT" dirty="0"/>
              <a:t> e all’applicazione delle relative sanzioni è l’</a:t>
            </a:r>
            <a:r>
              <a:rPr lang="it-IT" dirty="0">
                <a:solidFill>
                  <a:srgbClr val="FF0000"/>
                </a:solidFill>
              </a:rPr>
              <a:t>ANAC</a:t>
            </a:r>
            <a:r>
              <a:rPr lang="it-IT" dirty="0"/>
              <a:t>.</a:t>
            </a:r>
          </a:p>
          <a:p>
            <a:r>
              <a:rPr lang="it-IT" dirty="0"/>
              <a:t>Le conseguenze della violazione attengono alla nullità dei contratti conclusi e degli incarichi conferiti all’ex dipendente pubblico.</a:t>
            </a:r>
          </a:p>
          <a:p>
            <a:r>
              <a:rPr lang="it-IT" dirty="0"/>
              <a:t>Il soggetto privato che ha concluso contratti di lavoro o affidato incarichi all’ex dipendente pubblico in violazione del divieto non può stipulare contratti con la P.A.</a:t>
            </a:r>
          </a:p>
        </p:txBody>
      </p:sp>
    </p:spTree>
    <p:extLst>
      <p:ext uri="{BB962C8B-B14F-4D97-AF65-F5344CB8AC3E}">
        <p14:creationId xmlns:p14="http://schemas.microsoft.com/office/powerpoint/2010/main" val="4025571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8C6911-F6A2-4C63-8DE3-083235075FBF}"/>
              </a:ext>
            </a:extLst>
          </p:cNvPr>
          <p:cNvSpPr>
            <a:spLocks noGrp="1"/>
          </p:cNvSpPr>
          <p:nvPr>
            <p:ph type="title"/>
          </p:nvPr>
        </p:nvSpPr>
        <p:spPr/>
        <p:txBody>
          <a:bodyPr/>
          <a:lstStyle/>
          <a:p>
            <a:r>
              <a:rPr lang="it-IT" dirty="0"/>
              <a:t>L’idoneità morale per l’accesso alla cariche pubbliche </a:t>
            </a:r>
          </a:p>
        </p:txBody>
      </p:sp>
      <p:sp>
        <p:nvSpPr>
          <p:cNvPr id="3" name="Segnaposto contenuto 2">
            <a:extLst>
              <a:ext uri="{FF2B5EF4-FFF2-40B4-BE49-F238E27FC236}">
                <a16:creationId xmlns:a16="http://schemas.microsoft.com/office/drawing/2014/main" id="{07192DDC-AA8B-40F6-8738-E133939BA4BA}"/>
              </a:ext>
            </a:extLst>
          </p:cNvPr>
          <p:cNvSpPr>
            <a:spLocks noGrp="1"/>
          </p:cNvSpPr>
          <p:nvPr>
            <p:ph idx="1"/>
          </p:nvPr>
        </p:nvSpPr>
        <p:spPr/>
        <p:txBody>
          <a:bodyPr/>
          <a:lstStyle/>
          <a:p>
            <a:r>
              <a:rPr lang="it-IT" dirty="0"/>
              <a:t>Per </a:t>
            </a:r>
            <a:r>
              <a:rPr lang="it-IT" u="sng" dirty="0"/>
              <a:t>accedere agli impieghi pubblici</a:t>
            </a:r>
            <a:r>
              <a:rPr lang="it-IT" dirty="0"/>
              <a:t>, ai sensi del d.P.R. n. 487/1994, è necessario essere titolari dell’</a:t>
            </a:r>
            <a:r>
              <a:rPr lang="it-IT" u="sng" dirty="0"/>
              <a:t>elettorato politico attivo</a:t>
            </a:r>
            <a:r>
              <a:rPr lang="it-IT" dirty="0"/>
              <a:t>, il quale viene meno, ai sensi del d.P.R. n. 223/1967, per effetto di una condanna penale passata in giudicato per specifici reati, la quale comporta come pena accessoria l’</a:t>
            </a:r>
            <a:r>
              <a:rPr lang="it-IT" u="sng" dirty="0"/>
              <a:t>interdizione</a:t>
            </a:r>
            <a:r>
              <a:rPr lang="it-IT" dirty="0"/>
              <a:t>, perpetua o temporanea, dai pubblici uffici.</a:t>
            </a:r>
          </a:p>
          <a:p>
            <a:r>
              <a:rPr lang="it-IT" dirty="0"/>
              <a:t>La normativa anticorruzione ha rafforzato i requisiti di rettitudine ed integrità dei funzionari pubblici, introducendo, come conseguenza di determinate condanne penali, casi di </a:t>
            </a:r>
            <a:r>
              <a:rPr lang="it-IT" dirty="0" err="1">
                <a:solidFill>
                  <a:srgbClr val="FF0000"/>
                </a:solidFill>
              </a:rPr>
              <a:t>inconferibilità</a:t>
            </a:r>
            <a:r>
              <a:rPr lang="it-IT" dirty="0">
                <a:solidFill>
                  <a:srgbClr val="FF0000"/>
                </a:solidFill>
              </a:rPr>
              <a:t> di incarichi professionali </a:t>
            </a:r>
            <a:r>
              <a:rPr lang="it-IT" dirty="0"/>
              <a:t>e di </a:t>
            </a:r>
            <a:r>
              <a:rPr lang="it-IT" dirty="0">
                <a:solidFill>
                  <a:srgbClr val="0070C0"/>
                </a:solidFill>
              </a:rPr>
              <a:t>incandidabilità per le cariche elettive</a:t>
            </a:r>
            <a:r>
              <a:rPr lang="it-IT" dirty="0"/>
              <a:t>.  </a:t>
            </a:r>
          </a:p>
        </p:txBody>
      </p:sp>
    </p:spTree>
    <p:extLst>
      <p:ext uri="{BB962C8B-B14F-4D97-AF65-F5344CB8AC3E}">
        <p14:creationId xmlns:p14="http://schemas.microsoft.com/office/powerpoint/2010/main" val="2571458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25F0B7-D618-4007-826B-15C7A3ADC07D}"/>
              </a:ext>
            </a:extLst>
          </p:cNvPr>
          <p:cNvSpPr>
            <a:spLocks noGrp="1"/>
          </p:cNvSpPr>
          <p:nvPr>
            <p:ph type="title"/>
          </p:nvPr>
        </p:nvSpPr>
        <p:spPr/>
        <p:txBody>
          <a:bodyPr/>
          <a:lstStyle/>
          <a:p>
            <a:r>
              <a:rPr lang="it-IT" dirty="0" err="1">
                <a:solidFill>
                  <a:srgbClr val="FF0000"/>
                </a:solidFill>
              </a:rPr>
              <a:t>Inconferibilità</a:t>
            </a:r>
            <a:r>
              <a:rPr lang="it-IT" dirty="0">
                <a:solidFill>
                  <a:srgbClr val="FF0000"/>
                </a:solidFill>
              </a:rPr>
              <a:t> per condanna penale </a:t>
            </a:r>
          </a:p>
        </p:txBody>
      </p:sp>
      <p:sp>
        <p:nvSpPr>
          <p:cNvPr id="3" name="Segnaposto contenuto 2">
            <a:extLst>
              <a:ext uri="{FF2B5EF4-FFF2-40B4-BE49-F238E27FC236}">
                <a16:creationId xmlns:a16="http://schemas.microsoft.com/office/drawing/2014/main" id="{C028DD9B-FE51-42B5-845C-46218A79FB6E}"/>
              </a:ext>
            </a:extLst>
          </p:cNvPr>
          <p:cNvSpPr>
            <a:spLocks noGrp="1"/>
          </p:cNvSpPr>
          <p:nvPr>
            <p:ph idx="1"/>
          </p:nvPr>
        </p:nvSpPr>
        <p:spPr/>
        <p:txBody>
          <a:bodyPr/>
          <a:lstStyle/>
          <a:p>
            <a:r>
              <a:rPr lang="it-IT" dirty="0"/>
              <a:t>In presenza di una condanna, anche non definitiva, per uno dei «delitti dei pubblici ufficiali contro la P.A.»* il d. lgs. n. 39/2013 (art. 3) prevede che non possano essere conferiti i seguenti incarichi:</a:t>
            </a:r>
          </a:p>
          <a:p>
            <a:pPr>
              <a:buFontTx/>
              <a:buChar char="-"/>
            </a:pPr>
            <a:r>
              <a:rPr lang="it-IT" dirty="0"/>
              <a:t>amministrativi di vertice;</a:t>
            </a:r>
          </a:p>
          <a:p>
            <a:pPr>
              <a:buFontTx/>
              <a:buChar char="-"/>
            </a:pPr>
            <a:r>
              <a:rPr lang="it-IT" dirty="0"/>
              <a:t>amministratore di ente pubblico;</a:t>
            </a:r>
          </a:p>
          <a:p>
            <a:pPr>
              <a:buFontTx/>
              <a:buChar char="-"/>
            </a:pPr>
            <a:r>
              <a:rPr lang="it-IT" dirty="0"/>
              <a:t>dirigente interno ed esterno;</a:t>
            </a:r>
          </a:p>
          <a:p>
            <a:pPr>
              <a:buFontTx/>
              <a:buChar char="-"/>
            </a:pPr>
            <a:r>
              <a:rPr lang="it-IT" dirty="0"/>
              <a:t>amministratore di ente privato in controllo pubblico;</a:t>
            </a:r>
          </a:p>
          <a:p>
            <a:pPr>
              <a:buFontTx/>
              <a:buChar char="-"/>
            </a:pPr>
            <a:r>
              <a:rPr lang="it-IT" dirty="0"/>
              <a:t>direttore generale, sanitario ed amministrativo nelle ASL.</a:t>
            </a:r>
          </a:p>
          <a:p>
            <a:pPr marL="0" indent="0">
              <a:buNone/>
            </a:pPr>
            <a:r>
              <a:rPr lang="it-IT" dirty="0"/>
              <a:t>* Di cui al libro II, titolo II, Capo I, codice penale.</a:t>
            </a:r>
          </a:p>
          <a:p>
            <a:endParaRPr lang="it-IT" dirty="0"/>
          </a:p>
        </p:txBody>
      </p:sp>
    </p:spTree>
    <p:extLst>
      <p:ext uri="{BB962C8B-B14F-4D97-AF65-F5344CB8AC3E}">
        <p14:creationId xmlns:p14="http://schemas.microsoft.com/office/powerpoint/2010/main" val="79322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E7C7A4-EBBE-4B88-B427-B780CB4CE225}"/>
              </a:ext>
            </a:extLst>
          </p:cNvPr>
          <p:cNvSpPr>
            <a:spLocks noGrp="1"/>
          </p:cNvSpPr>
          <p:nvPr>
            <p:ph type="title"/>
          </p:nvPr>
        </p:nvSpPr>
        <p:spPr/>
        <p:txBody>
          <a:bodyPr/>
          <a:lstStyle/>
          <a:p>
            <a:r>
              <a:rPr lang="it-IT" dirty="0"/>
              <a:t>Durata </a:t>
            </a:r>
          </a:p>
        </p:txBody>
      </p:sp>
      <p:sp>
        <p:nvSpPr>
          <p:cNvPr id="3" name="Segnaposto contenuto 2">
            <a:extLst>
              <a:ext uri="{FF2B5EF4-FFF2-40B4-BE49-F238E27FC236}">
                <a16:creationId xmlns:a16="http://schemas.microsoft.com/office/drawing/2014/main" id="{06296CC9-5017-4A0D-88C3-22ED7F6C2F53}"/>
              </a:ext>
            </a:extLst>
          </p:cNvPr>
          <p:cNvSpPr>
            <a:spLocks noGrp="1"/>
          </p:cNvSpPr>
          <p:nvPr>
            <p:ph idx="1"/>
          </p:nvPr>
        </p:nvSpPr>
        <p:spPr/>
        <p:txBody>
          <a:bodyPr/>
          <a:lstStyle/>
          <a:p>
            <a:r>
              <a:rPr lang="it-IT" dirty="0"/>
              <a:t>In caso di sentenza </a:t>
            </a:r>
            <a:r>
              <a:rPr lang="it-IT" u="sng" dirty="0"/>
              <a:t>definitiva</a:t>
            </a:r>
            <a:r>
              <a:rPr lang="it-IT" dirty="0"/>
              <a:t> (dalla quale consegua la pena accessoria dell’interdizione dai pubblici uffici) la durata della </a:t>
            </a:r>
            <a:r>
              <a:rPr lang="it-IT" dirty="0" err="1"/>
              <a:t>inconferibilità</a:t>
            </a:r>
            <a:r>
              <a:rPr lang="it-IT" dirty="0"/>
              <a:t> è pari a quella dell’interdizione, quindi può essere perpetua o temporanea.</a:t>
            </a:r>
          </a:p>
          <a:p>
            <a:r>
              <a:rPr lang="it-IT" dirty="0"/>
              <a:t>In caso di sentenza </a:t>
            </a:r>
            <a:r>
              <a:rPr lang="it-IT" u="sng" dirty="0"/>
              <a:t>non definitiva</a:t>
            </a:r>
            <a:r>
              <a:rPr lang="it-IT" dirty="0"/>
              <a:t>, si distingue tra reati più gravi e meno gravi:</a:t>
            </a:r>
          </a:p>
          <a:p>
            <a:pPr marL="0" indent="0">
              <a:buNone/>
            </a:pPr>
            <a:r>
              <a:rPr lang="it-IT" dirty="0"/>
              <a:t>- per i reati più gravi la durata è di 5 anni;</a:t>
            </a:r>
          </a:p>
          <a:p>
            <a:pPr>
              <a:buFontTx/>
              <a:buChar char="-"/>
            </a:pPr>
            <a:r>
              <a:rPr lang="it-IT" dirty="0"/>
              <a:t>per i meno gravi la durata è pari al doppio della pena inflitta (entro il limite massimo di 5 anni);</a:t>
            </a:r>
          </a:p>
          <a:p>
            <a:pPr>
              <a:buFontTx/>
              <a:buChar char="-"/>
            </a:pPr>
            <a:r>
              <a:rPr lang="it-IT" dirty="0"/>
              <a:t>l’</a:t>
            </a:r>
            <a:r>
              <a:rPr lang="it-IT" dirty="0" err="1"/>
              <a:t>inconferibilità</a:t>
            </a:r>
            <a:r>
              <a:rPr lang="it-IT" dirty="0"/>
              <a:t> cessa di diritto in caso di sentenza di proscioglimento.</a:t>
            </a:r>
          </a:p>
        </p:txBody>
      </p:sp>
    </p:spTree>
    <p:extLst>
      <p:ext uri="{BB962C8B-B14F-4D97-AF65-F5344CB8AC3E}">
        <p14:creationId xmlns:p14="http://schemas.microsoft.com/office/powerpoint/2010/main" val="966213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78D7A4-C955-4612-B25E-4B3B4C216A87}"/>
              </a:ext>
            </a:extLst>
          </p:cNvPr>
          <p:cNvSpPr>
            <a:spLocks noGrp="1"/>
          </p:cNvSpPr>
          <p:nvPr>
            <p:ph type="title"/>
          </p:nvPr>
        </p:nvSpPr>
        <p:spPr/>
        <p:txBody>
          <a:bodyPr/>
          <a:lstStyle/>
          <a:p>
            <a:r>
              <a:rPr lang="it-IT" dirty="0"/>
              <a:t>Ipotesi di cui all’art. 35-bis TUPI </a:t>
            </a:r>
          </a:p>
        </p:txBody>
      </p:sp>
      <p:sp>
        <p:nvSpPr>
          <p:cNvPr id="3" name="Segnaposto contenuto 2">
            <a:extLst>
              <a:ext uri="{FF2B5EF4-FFF2-40B4-BE49-F238E27FC236}">
                <a16:creationId xmlns:a16="http://schemas.microsoft.com/office/drawing/2014/main" id="{D6AF6542-5060-4ED8-ACD9-B809DE0C07AF}"/>
              </a:ext>
            </a:extLst>
          </p:cNvPr>
          <p:cNvSpPr>
            <a:spLocks noGrp="1"/>
          </p:cNvSpPr>
          <p:nvPr>
            <p:ph idx="1"/>
          </p:nvPr>
        </p:nvSpPr>
        <p:spPr/>
        <p:txBody>
          <a:bodyPr>
            <a:normAutofit/>
          </a:bodyPr>
          <a:lstStyle/>
          <a:p>
            <a:r>
              <a:rPr lang="it-IT" dirty="0"/>
              <a:t>«Prevenzione del fenomeno della corruzione nella </a:t>
            </a:r>
            <a:r>
              <a:rPr lang="it-IT" u="sng" dirty="0"/>
              <a:t>formazione di commissioni </a:t>
            </a:r>
            <a:r>
              <a:rPr lang="it-IT" dirty="0"/>
              <a:t>e nelle </a:t>
            </a:r>
            <a:r>
              <a:rPr lang="it-IT" u="sng" dirty="0"/>
              <a:t>assegnazioni agli uffici</a:t>
            </a:r>
            <a:r>
              <a:rPr lang="it-IT" dirty="0"/>
              <a:t>»</a:t>
            </a:r>
          </a:p>
          <a:p>
            <a:r>
              <a:rPr lang="it-IT" dirty="0"/>
              <a:t>Si tratta di un’ulteriore ipotesi di </a:t>
            </a:r>
            <a:r>
              <a:rPr lang="it-IT" dirty="0" err="1"/>
              <a:t>inconferibilità</a:t>
            </a:r>
            <a:r>
              <a:rPr lang="it-IT" dirty="0"/>
              <a:t>, per coloro che abbiano riportato una </a:t>
            </a:r>
            <a:r>
              <a:rPr lang="it-IT" u="sng" dirty="0"/>
              <a:t>condanna</a:t>
            </a:r>
            <a:r>
              <a:rPr lang="it-IT" dirty="0"/>
              <a:t> (anche non definitiva) per uno dei </a:t>
            </a:r>
            <a:r>
              <a:rPr lang="it-IT" u="sng" dirty="0"/>
              <a:t>delitti dei pubblici ufficiali contro la P.A. </a:t>
            </a:r>
          </a:p>
          <a:p>
            <a:r>
              <a:rPr lang="it-IT" dirty="0"/>
              <a:t>Tra gli incarichi non conferibili vi sono: partecipazione a commissioni di concorso e di gara, assegnazione ad uffici preposti alla gestione di risorse finanziarie, all’acquisizione di beni, servizi e forniture, alla concessione di sovvenzioni, contributi, vantaggi economici, etc. </a:t>
            </a:r>
          </a:p>
          <a:p>
            <a:r>
              <a:rPr lang="it-IT" dirty="0"/>
              <a:t>Il divieto in esame ha una durata indeterminata. </a:t>
            </a:r>
          </a:p>
        </p:txBody>
      </p:sp>
    </p:spTree>
    <p:extLst>
      <p:ext uri="{BB962C8B-B14F-4D97-AF65-F5344CB8AC3E}">
        <p14:creationId xmlns:p14="http://schemas.microsoft.com/office/powerpoint/2010/main" val="3833974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0A85DA-75B9-4790-B4B0-A129EF0527EA}"/>
              </a:ext>
            </a:extLst>
          </p:cNvPr>
          <p:cNvSpPr>
            <a:spLocks noGrp="1"/>
          </p:cNvSpPr>
          <p:nvPr>
            <p:ph type="title"/>
          </p:nvPr>
        </p:nvSpPr>
        <p:spPr/>
        <p:txBody>
          <a:bodyPr/>
          <a:lstStyle/>
          <a:p>
            <a:r>
              <a:rPr lang="it-IT" dirty="0">
                <a:solidFill>
                  <a:schemeClr val="accent1"/>
                </a:solidFill>
              </a:rPr>
              <a:t>Incandidabilità alle cariche elettive </a:t>
            </a:r>
          </a:p>
        </p:txBody>
      </p:sp>
      <p:sp>
        <p:nvSpPr>
          <p:cNvPr id="3" name="Segnaposto contenuto 2">
            <a:extLst>
              <a:ext uri="{FF2B5EF4-FFF2-40B4-BE49-F238E27FC236}">
                <a16:creationId xmlns:a16="http://schemas.microsoft.com/office/drawing/2014/main" id="{CB9695A5-743D-45D4-AEF9-83CFEA46A81D}"/>
              </a:ext>
            </a:extLst>
          </p:cNvPr>
          <p:cNvSpPr>
            <a:spLocks noGrp="1"/>
          </p:cNvSpPr>
          <p:nvPr>
            <p:ph idx="1"/>
          </p:nvPr>
        </p:nvSpPr>
        <p:spPr/>
        <p:txBody>
          <a:bodyPr>
            <a:normAutofit/>
          </a:bodyPr>
          <a:lstStyle/>
          <a:p>
            <a:r>
              <a:rPr lang="it-IT" dirty="0"/>
              <a:t>Il d. lgs. 31 dicembre 2012, n. 235 si occupa di incandidabilità (c.d. testo unico) e prevede ipotesi di incandidabilità per i parlamentari nazionali, per i parlamentari europei, per le cariche elettive regionali e per quelle degli enti locali.</a:t>
            </a:r>
          </a:p>
          <a:p>
            <a:r>
              <a:rPr lang="it-IT" dirty="0"/>
              <a:t>La misura scatta con una sentenza di condanna passata in giudicato (anche «patteggiata») per reati ritenuti di particolare gravità.</a:t>
            </a:r>
          </a:p>
          <a:p>
            <a:r>
              <a:rPr lang="it-IT" dirty="0"/>
              <a:t>Le cause che non consentono la candidatura sono molto più ampie per il livello regionale e per quello degli enti locali (ad es. vi sono comprese le misure di prevenzione), con conseguenze paradossali.</a:t>
            </a:r>
          </a:p>
        </p:txBody>
      </p:sp>
    </p:spTree>
    <p:extLst>
      <p:ext uri="{BB962C8B-B14F-4D97-AF65-F5344CB8AC3E}">
        <p14:creationId xmlns:p14="http://schemas.microsoft.com/office/powerpoint/2010/main" val="7003937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AE89FE-F130-4766-9978-4B4D58F07CC8}"/>
              </a:ext>
            </a:extLst>
          </p:cNvPr>
          <p:cNvSpPr>
            <a:spLocks noGrp="1"/>
          </p:cNvSpPr>
          <p:nvPr>
            <p:ph type="title"/>
          </p:nvPr>
        </p:nvSpPr>
        <p:spPr/>
        <p:txBody>
          <a:bodyPr/>
          <a:lstStyle/>
          <a:p>
            <a:r>
              <a:rPr lang="it-IT" dirty="0"/>
              <a:t>(segue)</a:t>
            </a:r>
          </a:p>
        </p:txBody>
      </p:sp>
      <p:sp>
        <p:nvSpPr>
          <p:cNvPr id="3" name="Segnaposto contenuto 2">
            <a:extLst>
              <a:ext uri="{FF2B5EF4-FFF2-40B4-BE49-F238E27FC236}">
                <a16:creationId xmlns:a16="http://schemas.microsoft.com/office/drawing/2014/main" id="{6A3BCBF0-BF93-4609-B714-4D65575B26A9}"/>
              </a:ext>
            </a:extLst>
          </p:cNvPr>
          <p:cNvSpPr>
            <a:spLocks noGrp="1"/>
          </p:cNvSpPr>
          <p:nvPr>
            <p:ph idx="1"/>
          </p:nvPr>
        </p:nvSpPr>
        <p:spPr/>
        <p:txBody>
          <a:bodyPr>
            <a:normAutofit fontScale="92500" lnSpcReduction="20000"/>
          </a:bodyPr>
          <a:lstStyle/>
          <a:p>
            <a:r>
              <a:rPr lang="it-IT" dirty="0"/>
              <a:t>Se la condanna interviene prima delle elezioni, impedisce di partecipare alla competizione elettorale; se interviene dopo il voto ma prima della proclamazione degli eletti, impedisce ai vincitori di accedere alla carica; se interviene dopo l’assunzione della carica, ne determina la decadenza automatica per le cariche regionali e locali, va dichiarata dalla Camera di appartenenza per i parlamentari.  </a:t>
            </a:r>
          </a:p>
          <a:p>
            <a:r>
              <a:rPr lang="it-IT" dirty="0"/>
              <a:t>Durata della incandidabilità: </a:t>
            </a:r>
          </a:p>
          <a:p>
            <a:pPr marL="0" indent="0">
              <a:buNone/>
            </a:pPr>
            <a:r>
              <a:rPr lang="it-IT" dirty="0"/>
              <a:t>- periodo pari al doppio della durata dell’interdizione dai pubblici uffici e comunque non superiore a 6 anni, per i parlamentari nazionali ed europei;</a:t>
            </a:r>
          </a:p>
          <a:p>
            <a:pPr>
              <a:buFontTx/>
              <a:buChar char="-"/>
            </a:pPr>
            <a:r>
              <a:rPr lang="it-IT" dirty="0"/>
              <a:t>viene meno soltanto con la riabilitazione per le altre cariche. </a:t>
            </a:r>
          </a:p>
          <a:p>
            <a:r>
              <a:rPr lang="it-IT" dirty="0"/>
              <a:t>Effetto ulteriore: la condanna che determina incandidabilità </a:t>
            </a:r>
            <a:r>
              <a:rPr lang="it-IT"/>
              <a:t>al Parlamento </a:t>
            </a:r>
            <a:r>
              <a:rPr lang="it-IT" dirty="0"/>
              <a:t>impedisce altresì l’assunzione di cariche di governo nazionale, per lo stesso periodo.</a:t>
            </a:r>
          </a:p>
          <a:p>
            <a:endParaRPr lang="it-IT" dirty="0"/>
          </a:p>
        </p:txBody>
      </p:sp>
    </p:spTree>
    <p:extLst>
      <p:ext uri="{BB962C8B-B14F-4D97-AF65-F5344CB8AC3E}">
        <p14:creationId xmlns:p14="http://schemas.microsoft.com/office/powerpoint/2010/main" val="2086353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05C415-B5CF-4E05-ACA3-F11B194E8ABB}"/>
              </a:ext>
            </a:extLst>
          </p:cNvPr>
          <p:cNvSpPr>
            <a:spLocks noGrp="1"/>
          </p:cNvSpPr>
          <p:nvPr>
            <p:ph type="title"/>
          </p:nvPr>
        </p:nvSpPr>
        <p:spPr/>
        <p:txBody>
          <a:bodyPr/>
          <a:lstStyle/>
          <a:p>
            <a:r>
              <a:rPr lang="it-IT" dirty="0"/>
              <a:t>Conflitto di interessi</a:t>
            </a:r>
          </a:p>
        </p:txBody>
      </p:sp>
      <p:sp>
        <p:nvSpPr>
          <p:cNvPr id="3" name="Segnaposto contenuto 2">
            <a:extLst>
              <a:ext uri="{FF2B5EF4-FFF2-40B4-BE49-F238E27FC236}">
                <a16:creationId xmlns:a16="http://schemas.microsoft.com/office/drawing/2014/main" id="{A33AB567-2EB4-44D0-9867-05B7E94B0BC8}"/>
              </a:ext>
            </a:extLst>
          </p:cNvPr>
          <p:cNvSpPr>
            <a:spLocks noGrp="1"/>
          </p:cNvSpPr>
          <p:nvPr>
            <p:ph idx="1"/>
          </p:nvPr>
        </p:nvSpPr>
        <p:spPr/>
        <p:txBody>
          <a:bodyPr/>
          <a:lstStyle/>
          <a:p>
            <a:r>
              <a:rPr lang="it-IT" dirty="0"/>
              <a:t>Contrasto tra due interessi facenti capo alla stessa persona, uno dei quali di tipo istituzionale e un altro di tipo personale.</a:t>
            </a:r>
          </a:p>
          <a:p>
            <a:r>
              <a:rPr lang="it-IT" dirty="0"/>
              <a:t>In ambito pubblico si configura quando decisioni che richiedano imparzialità di giudizio siano adottate da un pubblico funzionario che abbia, anche solo potenzialmente, interessi privati in contrasto con l’interesse pubblico alla cui cura è preposto.</a:t>
            </a:r>
          </a:p>
          <a:p>
            <a:r>
              <a:rPr lang="it-IT" dirty="0"/>
              <a:t>Il conflitto di interessi è l’anticamera della corruzione → limitando il più possibile le situazioni di conflitto di interessi, si possono prevenire possibili sviluppi corruttivi.  </a:t>
            </a:r>
          </a:p>
        </p:txBody>
      </p:sp>
    </p:spTree>
    <p:extLst>
      <p:ext uri="{BB962C8B-B14F-4D97-AF65-F5344CB8AC3E}">
        <p14:creationId xmlns:p14="http://schemas.microsoft.com/office/powerpoint/2010/main" val="2044437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147F7D-E4BB-4F9D-BCA5-ED3B9C88825E}"/>
              </a:ext>
            </a:extLst>
          </p:cNvPr>
          <p:cNvSpPr>
            <a:spLocks noGrp="1"/>
          </p:cNvSpPr>
          <p:nvPr>
            <p:ph type="title"/>
          </p:nvPr>
        </p:nvSpPr>
        <p:spPr/>
        <p:txBody>
          <a:bodyPr/>
          <a:lstStyle/>
          <a:p>
            <a:r>
              <a:rPr lang="it-IT" dirty="0"/>
              <a:t>Tipologie </a:t>
            </a:r>
          </a:p>
        </p:txBody>
      </p:sp>
      <p:sp>
        <p:nvSpPr>
          <p:cNvPr id="3" name="Segnaposto contenuto 2">
            <a:extLst>
              <a:ext uri="{FF2B5EF4-FFF2-40B4-BE49-F238E27FC236}">
                <a16:creationId xmlns:a16="http://schemas.microsoft.com/office/drawing/2014/main" id="{289E955D-1D2B-43BB-857A-43E10F289BBE}"/>
              </a:ext>
            </a:extLst>
          </p:cNvPr>
          <p:cNvSpPr>
            <a:spLocks noGrp="1"/>
          </p:cNvSpPr>
          <p:nvPr>
            <p:ph idx="1"/>
          </p:nvPr>
        </p:nvSpPr>
        <p:spPr/>
        <p:txBody>
          <a:bodyPr>
            <a:normAutofit/>
          </a:bodyPr>
          <a:lstStyle/>
          <a:p>
            <a:r>
              <a:rPr lang="it-IT" dirty="0"/>
              <a:t>«attuale»: l’interesse privato entra effettivamente in conflitto con l’interesse istituzionale;</a:t>
            </a:r>
          </a:p>
          <a:p>
            <a:r>
              <a:rPr lang="it-IT" dirty="0"/>
              <a:t>«potenziale»: l’interesse personale fa soltanto temere un pregiudizio per l’interesse istituzionale;</a:t>
            </a:r>
          </a:p>
          <a:p>
            <a:r>
              <a:rPr lang="it-IT" dirty="0"/>
              <a:t>«apparente»: dall’esterno il conflitto appare esistente, ma l’interesse personale del privato potrebbe in astratto convergere con quello istituzionale (es. art. 78 TUEL).</a:t>
            </a:r>
          </a:p>
          <a:p>
            <a:r>
              <a:rPr lang="it-IT" dirty="0"/>
              <a:t>L’interesse privato può anche avere natura non patrimoniale o economica, bensì ad es. affettiva e coinvolgere anche persone diverse dall’agente, a questo legate da rapporti di parentela o di altro tipo. </a:t>
            </a:r>
          </a:p>
        </p:txBody>
      </p:sp>
    </p:spTree>
    <p:extLst>
      <p:ext uri="{BB962C8B-B14F-4D97-AF65-F5344CB8AC3E}">
        <p14:creationId xmlns:p14="http://schemas.microsoft.com/office/powerpoint/2010/main" val="3270201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6DA4A1-A8AB-4B17-8AB4-38A54A7FA5FB}"/>
              </a:ext>
            </a:extLst>
          </p:cNvPr>
          <p:cNvSpPr>
            <a:spLocks noGrp="1"/>
          </p:cNvSpPr>
          <p:nvPr>
            <p:ph type="title"/>
          </p:nvPr>
        </p:nvSpPr>
        <p:spPr/>
        <p:txBody>
          <a:bodyPr/>
          <a:lstStyle/>
          <a:p>
            <a:r>
              <a:rPr lang="it-IT" dirty="0"/>
              <a:t>Il conflitto di interessi dei funzionari pubblici nella legislazione italiana</a:t>
            </a:r>
          </a:p>
        </p:txBody>
      </p:sp>
      <p:sp>
        <p:nvSpPr>
          <p:cNvPr id="3" name="Segnaposto contenuto 2">
            <a:extLst>
              <a:ext uri="{FF2B5EF4-FFF2-40B4-BE49-F238E27FC236}">
                <a16:creationId xmlns:a16="http://schemas.microsoft.com/office/drawing/2014/main" id="{A3ABA533-9DBA-48FB-BCE3-1BC87E42130B}"/>
              </a:ext>
            </a:extLst>
          </p:cNvPr>
          <p:cNvSpPr>
            <a:spLocks noGrp="1"/>
          </p:cNvSpPr>
          <p:nvPr>
            <p:ph idx="1"/>
          </p:nvPr>
        </p:nvSpPr>
        <p:spPr/>
        <p:txBody>
          <a:bodyPr>
            <a:normAutofit fontScale="92500" lnSpcReduction="10000"/>
          </a:bodyPr>
          <a:lstStyle/>
          <a:p>
            <a:r>
              <a:rPr lang="it-IT" dirty="0"/>
              <a:t>Il dibattito si accende negli anni ‘90 intorno alla figura di Berlusconi. </a:t>
            </a:r>
          </a:p>
          <a:p>
            <a:r>
              <a:rPr lang="it-IT" dirty="0"/>
              <a:t>Viene adottata la legge Frattini (l. n. 215/2004) → incompatibilità tra </a:t>
            </a:r>
            <a:r>
              <a:rPr lang="it-IT" u="sng" dirty="0"/>
              <a:t>cariche di governo </a:t>
            </a:r>
            <a:r>
              <a:rPr lang="it-IT" dirty="0"/>
              <a:t>ed altri incarichi, sia pubblici che nell’ambito di imprese; nozione di conflitto di interessi molto restrittiva (vantaggio per il funzionario e danno per l’interesse pubblico).</a:t>
            </a:r>
          </a:p>
          <a:p>
            <a:r>
              <a:rPr lang="it-IT" dirty="0"/>
              <a:t>La legge Severino (l. n. 190/2012) prevede → </a:t>
            </a:r>
          </a:p>
          <a:p>
            <a:pPr>
              <a:buFontTx/>
              <a:buChar char="-"/>
            </a:pPr>
            <a:r>
              <a:rPr lang="it-IT" dirty="0"/>
              <a:t>obbligo di astensione in presenza di una situazione di conflitto; </a:t>
            </a:r>
          </a:p>
          <a:p>
            <a:pPr>
              <a:buFontTx/>
              <a:buChar char="-"/>
            </a:pPr>
            <a:r>
              <a:rPr lang="it-IT" dirty="0"/>
              <a:t>cause di incompatibilità ed </a:t>
            </a:r>
            <a:r>
              <a:rPr lang="it-IT" dirty="0" err="1"/>
              <a:t>inconferibilità</a:t>
            </a:r>
            <a:r>
              <a:rPr lang="it-IT" dirty="0"/>
              <a:t> per alcune cariche pubbliche;</a:t>
            </a:r>
          </a:p>
          <a:p>
            <a:pPr>
              <a:buFontTx/>
              <a:buChar char="-"/>
            </a:pPr>
            <a:r>
              <a:rPr lang="it-IT" dirty="0"/>
              <a:t>limiti al passaggio di lavoratori dal settore pubblico a quello privato (c.d. </a:t>
            </a:r>
            <a:r>
              <a:rPr lang="fr-FR" i="1" dirty="0"/>
              <a:t>pantouflage</a:t>
            </a:r>
            <a:r>
              <a:rPr lang="it-IT" dirty="0"/>
              <a:t>);</a:t>
            </a:r>
          </a:p>
          <a:p>
            <a:pPr>
              <a:buFontTx/>
              <a:buChar char="-"/>
            </a:pPr>
            <a:r>
              <a:rPr lang="it-IT" dirty="0"/>
              <a:t>rafforzamento del principio di esclusività del rapporto di pubblico impiego.   </a:t>
            </a:r>
          </a:p>
          <a:p>
            <a:endParaRPr lang="it-IT" dirty="0"/>
          </a:p>
          <a:p>
            <a:endParaRPr lang="it-IT" dirty="0"/>
          </a:p>
        </p:txBody>
      </p:sp>
    </p:spTree>
    <p:extLst>
      <p:ext uri="{BB962C8B-B14F-4D97-AF65-F5344CB8AC3E}">
        <p14:creationId xmlns:p14="http://schemas.microsoft.com/office/powerpoint/2010/main" val="106112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272AB8-96E7-4D15-A35C-FD91A6547C89}"/>
              </a:ext>
            </a:extLst>
          </p:cNvPr>
          <p:cNvSpPr>
            <a:spLocks noGrp="1"/>
          </p:cNvSpPr>
          <p:nvPr>
            <p:ph type="title"/>
          </p:nvPr>
        </p:nvSpPr>
        <p:spPr/>
        <p:txBody>
          <a:bodyPr/>
          <a:lstStyle/>
          <a:p>
            <a:r>
              <a:rPr lang="it-IT" dirty="0"/>
              <a:t>L’obbligo di astensione</a:t>
            </a:r>
          </a:p>
        </p:txBody>
      </p:sp>
      <p:sp>
        <p:nvSpPr>
          <p:cNvPr id="3" name="Segnaposto contenuto 2">
            <a:extLst>
              <a:ext uri="{FF2B5EF4-FFF2-40B4-BE49-F238E27FC236}">
                <a16:creationId xmlns:a16="http://schemas.microsoft.com/office/drawing/2014/main" id="{67CCE479-F0A6-4356-BDD1-A685BA4FA6C3}"/>
              </a:ext>
            </a:extLst>
          </p:cNvPr>
          <p:cNvSpPr>
            <a:spLocks noGrp="1"/>
          </p:cNvSpPr>
          <p:nvPr>
            <p:ph idx="1"/>
          </p:nvPr>
        </p:nvSpPr>
        <p:spPr/>
        <p:txBody>
          <a:bodyPr/>
          <a:lstStyle/>
          <a:p>
            <a:r>
              <a:rPr lang="it-IT" dirty="0"/>
              <a:t>art. 6-bis, l. n. 241/1990: «conflitto di interessi», introdotto dalla l. n. 190/2012 → colma una lacuna nell’ordinamento</a:t>
            </a:r>
          </a:p>
          <a:p>
            <a:pPr marL="0" indent="0">
              <a:buNone/>
            </a:pPr>
            <a:r>
              <a:rPr lang="it-IT" dirty="0"/>
              <a:t>«Il responsabile del procedimento e i titolari degli uffici competenti ad adottare i pareri, le valutazioni tecniche, gli atti </a:t>
            </a:r>
            <a:r>
              <a:rPr lang="it-IT" dirty="0" err="1"/>
              <a:t>endoprocedimentali</a:t>
            </a:r>
            <a:r>
              <a:rPr lang="it-IT" dirty="0"/>
              <a:t> e il provvedimento finale </a:t>
            </a:r>
            <a:r>
              <a:rPr lang="it-IT" dirty="0">
                <a:solidFill>
                  <a:srgbClr val="FF0000"/>
                </a:solidFill>
              </a:rPr>
              <a:t>devono astenersi</a:t>
            </a:r>
            <a:r>
              <a:rPr lang="it-IT" dirty="0"/>
              <a:t> in caso di conflitto di interessi, </a:t>
            </a:r>
            <a:r>
              <a:rPr lang="it-IT" dirty="0">
                <a:solidFill>
                  <a:srgbClr val="FF0000"/>
                </a:solidFill>
              </a:rPr>
              <a:t>segnalando</a:t>
            </a:r>
            <a:r>
              <a:rPr lang="it-IT" dirty="0"/>
              <a:t> ogni situazione di conflitto, </a:t>
            </a:r>
            <a:r>
              <a:rPr lang="it-IT" i="1" dirty="0"/>
              <a:t>anche potenziale</a:t>
            </a:r>
            <a:r>
              <a:rPr lang="it-IT" dirty="0"/>
              <a:t>».</a:t>
            </a:r>
          </a:p>
          <a:p>
            <a:pPr marL="0" indent="0">
              <a:buNone/>
            </a:pPr>
            <a:r>
              <a:rPr lang="it-IT" dirty="0"/>
              <a:t>→  Duplice obbligo: di astensione e di segnalazione</a:t>
            </a:r>
          </a:p>
          <a:p>
            <a:pPr>
              <a:buFontTx/>
              <a:buChar char="-"/>
            </a:pPr>
            <a:r>
              <a:rPr lang="it-IT" dirty="0"/>
              <a:t>per tutti i soggetti a vario titolo partecipi dell’attività procedimentale.</a:t>
            </a:r>
          </a:p>
        </p:txBody>
      </p:sp>
    </p:spTree>
    <p:extLst>
      <p:ext uri="{BB962C8B-B14F-4D97-AF65-F5344CB8AC3E}">
        <p14:creationId xmlns:p14="http://schemas.microsoft.com/office/powerpoint/2010/main" val="3061014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4EED6D-6571-4B79-A5AB-916E9272F10A}"/>
              </a:ext>
            </a:extLst>
          </p:cNvPr>
          <p:cNvSpPr>
            <a:spLocks noGrp="1"/>
          </p:cNvSpPr>
          <p:nvPr>
            <p:ph type="title"/>
          </p:nvPr>
        </p:nvSpPr>
        <p:spPr/>
        <p:txBody>
          <a:bodyPr/>
          <a:lstStyle/>
          <a:p>
            <a:r>
              <a:rPr lang="it-IT" dirty="0"/>
              <a:t>d.P.R. 16 aprile 2013, n. 62</a:t>
            </a:r>
          </a:p>
        </p:txBody>
      </p:sp>
      <p:sp>
        <p:nvSpPr>
          <p:cNvPr id="3" name="Segnaposto contenuto 2">
            <a:extLst>
              <a:ext uri="{FF2B5EF4-FFF2-40B4-BE49-F238E27FC236}">
                <a16:creationId xmlns:a16="http://schemas.microsoft.com/office/drawing/2014/main" id="{A491C27C-8EF5-4691-B730-2283019A6DCB}"/>
              </a:ext>
            </a:extLst>
          </p:cNvPr>
          <p:cNvSpPr>
            <a:spLocks noGrp="1"/>
          </p:cNvSpPr>
          <p:nvPr>
            <p:ph idx="1"/>
          </p:nvPr>
        </p:nvSpPr>
        <p:spPr/>
        <p:txBody>
          <a:bodyPr>
            <a:normAutofit fontScale="92500" lnSpcReduction="20000"/>
          </a:bodyPr>
          <a:lstStyle/>
          <a:p>
            <a:r>
              <a:rPr lang="it-IT" dirty="0"/>
              <a:t>Sono sottoposti al duplice obbligo tutti i «dipendenti», i dirigenti (sia di carriera che ‘esterni’), i collaboratori e i consulenti a contratto, i titolari di incarichi di diretta collaborazione delle autorità politiche e i collaboratori di imprese fornitrici di beni e servizi.</a:t>
            </a:r>
          </a:p>
          <a:p>
            <a:r>
              <a:rPr lang="it-IT" dirty="0"/>
              <a:t>Sono esclusi i funzionari onorari e quelli di provenienza elettiva.</a:t>
            </a:r>
          </a:p>
          <a:p>
            <a:r>
              <a:rPr lang="it-IT" dirty="0"/>
              <a:t>Sono indicate le comunicazioni che i dipendenti e i dirigenti devono effettuare all’atto dell’immissione in servizio.</a:t>
            </a:r>
          </a:p>
          <a:p>
            <a:r>
              <a:rPr lang="it-IT" dirty="0"/>
              <a:t>Sono specificati i presupposti dell’obbligo di astensione (nozione molto ampia di conflitto di interessi).</a:t>
            </a:r>
          </a:p>
          <a:p>
            <a:r>
              <a:rPr lang="it-IT" dirty="0"/>
              <a:t>Sulla richiesta di astensione del dipendente decide il responsabile dell’ufficio di appartenenza; se si tratta di dirigente decide il soggetto individuato dalla singola amministrazione (secondo alcuni il RPC).   </a:t>
            </a:r>
          </a:p>
        </p:txBody>
      </p:sp>
    </p:spTree>
    <p:extLst>
      <p:ext uri="{BB962C8B-B14F-4D97-AF65-F5344CB8AC3E}">
        <p14:creationId xmlns:p14="http://schemas.microsoft.com/office/powerpoint/2010/main" val="80941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2F4599-5B39-4D69-960F-A947D6C220AD}"/>
              </a:ext>
            </a:extLst>
          </p:cNvPr>
          <p:cNvSpPr>
            <a:spLocks noGrp="1"/>
          </p:cNvSpPr>
          <p:nvPr>
            <p:ph type="title"/>
          </p:nvPr>
        </p:nvSpPr>
        <p:spPr/>
        <p:txBody>
          <a:bodyPr/>
          <a:lstStyle/>
          <a:p>
            <a:r>
              <a:rPr lang="it-IT" dirty="0"/>
              <a:t>Conseguenze della mancata astensione</a:t>
            </a:r>
          </a:p>
        </p:txBody>
      </p:sp>
      <p:sp>
        <p:nvSpPr>
          <p:cNvPr id="3" name="Segnaposto contenuto 2">
            <a:extLst>
              <a:ext uri="{FF2B5EF4-FFF2-40B4-BE49-F238E27FC236}">
                <a16:creationId xmlns:a16="http://schemas.microsoft.com/office/drawing/2014/main" id="{2BC76FD7-C7C9-4628-877C-ABB5E33E79B9}"/>
              </a:ext>
            </a:extLst>
          </p:cNvPr>
          <p:cNvSpPr>
            <a:spLocks noGrp="1"/>
          </p:cNvSpPr>
          <p:nvPr>
            <p:ph idx="1"/>
          </p:nvPr>
        </p:nvSpPr>
        <p:spPr/>
        <p:txBody>
          <a:bodyPr>
            <a:normAutofit fontScale="92500" lnSpcReduction="10000"/>
          </a:bodyPr>
          <a:lstStyle/>
          <a:p>
            <a:r>
              <a:rPr lang="it-IT" dirty="0"/>
              <a:t>Conseguenze sul piano personale:</a:t>
            </a:r>
          </a:p>
          <a:p>
            <a:pPr marL="514350" indent="-514350">
              <a:buAutoNum type="arabicParenR"/>
            </a:pPr>
            <a:r>
              <a:rPr lang="it-IT" dirty="0"/>
              <a:t>responsabilità disciplinare per violazione di un dovere d’ufficio</a:t>
            </a:r>
          </a:p>
          <a:p>
            <a:pPr marL="514350" indent="-514350">
              <a:buAutoNum type="arabicParenR"/>
            </a:pPr>
            <a:r>
              <a:rPr lang="it-IT" dirty="0"/>
              <a:t>responsabilità civile per eventuali danni a terzi</a:t>
            </a:r>
          </a:p>
          <a:p>
            <a:pPr marL="514350" indent="-514350">
              <a:buAutoNum type="arabicParenR"/>
            </a:pPr>
            <a:r>
              <a:rPr lang="it-IT" dirty="0"/>
              <a:t>responsabilità contabile per danni all’amministrazione</a:t>
            </a:r>
          </a:p>
          <a:p>
            <a:pPr marL="514350" indent="-514350">
              <a:buAutoNum type="arabicParenR"/>
            </a:pPr>
            <a:r>
              <a:rPr lang="it-IT" dirty="0"/>
              <a:t>responsabilità penale (abuso d’ufficio ex art. 323 c.p.)</a:t>
            </a:r>
          </a:p>
          <a:p>
            <a:r>
              <a:rPr lang="it-IT" dirty="0"/>
              <a:t>Conseguenze sul piano dell’attività amministrativa:</a:t>
            </a:r>
          </a:p>
          <a:p>
            <a:pPr marL="0" indent="0">
              <a:buNone/>
            </a:pPr>
            <a:r>
              <a:rPr lang="it-IT" dirty="0"/>
              <a:t>→ provvedimento viziato da eccesso di potere </a:t>
            </a:r>
            <a:r>
              <a:rPr lang="it-IT" i="1" dirty="0"/>
              <a:t>sub specie</a:t>
            </a:r>
            <a:r>
              <a:rPr lang="it-IT" dirty="0"/>
              <a:t> di sviamento della funzione; anche qualora colui che non si astiene faccia parte di un organo collegiale; anche senza prova che al destinatario dell’atto sia stato arrecato un pregiudizio concreto; solo in caso di attività discrezionale.</a:t>
            </a:r>
          </a:p>
          <a:p>
            <a:endParaRPr lang="it-IT" dirty="0"/>
          </a:p>
        </p:txBody>
      </p:sp>
    </p:spTree>
    <p:extLst>
      <p:ext uri="{BB962C8B-B14F-4D97-AF65-F5344CB8AC3E}">
        <p14:creationId xmlns:p14="http://schemas.microsoft.com/office/powerpoint/2010/main" val="3964197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10BD24-CB8B-461D-A541-D058852FD15F}"/>
              </a:ext>
            </a:extLst>
          </p:cNvPr>
          <p:cNvSpPr>
            <a:spLocks noGrp="1"/>
          </p:cNvSpPr>
          <p:nvPr>
            <p:ph type="title"/>
          </p:nvPr>
        </p:nvSpPr>
        <p:spPr/>
        <p:txBody>
          <a:bodyPr/>
          <a:lstStyle/>
          <a:p>
            <a:r>
              <a:rPr lang="it-IT" dirty="0"/>
              <a:t>Conflitto «strutturale»</a:t>
            </a:r>
          </a:p>
        </p:txBody>
      </p:sp>
      <p:sp>
        <p:nvSpPr>
          <p:cNvPr id="3" name="Segnaposto contenuto 2">
            <a:extLst>
              <a:ext uri="{FF2B5EF4-FFF2-40B4-BE49-F238E27FC236}">
                <a16:creationId xmlns:a16="http://schemas.microsoft.com/office/drawing/2014/main" id="{F2E9A065-E89E-4B1D-AA6D-C016443D9D48}"/>
              </a:ext>
            </a:extLst>
          </p:cNvPr>
          <p:cNvSpPr>
            <a:spLocks noGrp="1"/>
          </p:cNvSpPr>
          <p:nvPr>
            <p:ph idx="1"/>
          </p:nvPr>
        </p:nvSpPr>
        <p:spPr/>
        <p:txBody>
          <a:bodyPr/>
          <a:lstStyle/>
          <a:p>
            <a:r>
              <a:rPr lang="it-IT" dirty="0"/>
              <a:t>Si ha quando il funzionario è portatore di interessi personali così vasti e rilevanti da poter interferire con il complessivo esercizio delle funzioni pubbliche affidate, non con una singola attività o procedura. </a:t>
            </a:r>
          </a:p>
          <a:p>
            <a:r>
              <a:rPr lang="it-IT" dirty="0"/>
              <a:t>In tali casi l’obbligo di astensione rischierebbe di paralizzare l’attività amministrativa.</a:t>
            </a:r>
          </a:p>
          <a:p>
            <a:r>
              <a:rPr lang="it-IT" dirty="0"/>
              <a:t>L’unico rimedio può essere rappresentato dallo spostamento definitivo del funzionario dal ruolo ricoperto.</a:t>
            </a:r>
          </a:p>
        </p:txBody>
      </p:sp>
    </p:spTree>
    <p:extLst>
      <p:ext uri="{BB962C8B-B14F-4D97-AF65-F5344CB8AC3E}">
        <p14:creationId xmlns:p14="http://schemas.microsoft.com/office/powerpoint/2010/main" val="123215738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1463</TotalTime>
  <Words>2550</Words>
  <Application>Microsoft Office PowerPoint</Application>
  <PresentationFormat>Widescreen</PresentationFormat>
  <Paragraphs>138</Paragraphs>
  <Slides>27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27</vt:i4>
      </vt:variant>
    </vt:vector>
  </HeadingPairs>
  <TitlesOfParts>
    <vt:vector size="32" baseType="lpstr">
      <vt:lpstr>Arial</vt:lpstr>
      <vt:lpstr>Calibri</vt:lpstr>
      <vt:lpstr>Calibri Light</vt:lpstr>
      <vt:lpstr>Wingdings</vt:lpstr>
      <vt:lpstr>Tema di Office</vt:lpstr>
      <vt:lpstr>Università degli Studi di Teramo  Dipartimento di Giurisprudenza a.a. 2025-2026</vt:lpstr>
      <vt:lpstr>I conflitti di interesse</vt:lpstr>
      <vt:lpstr>Conflitto di interessi</vt:lpstr>
      <vt:lpstr>Tipologie </vt:lpstr>
      <vt:lpstr>Il conflitto di interessi dei funzionari pubblici nella legislazione italiana</vt:lpstr>
      <vt:lpstr>L’obbligo di astensione</vt:lpstr>
      <vt:lpstr>d.P.R. 16 aprile 2013, n. 62</vt:lpstr>
      <vt:lpstr>Conseguenze della mancata astensione</vt:lpstr>
      <vt:lpstr>Conflitto «strutturale»</vt:lpstr>
      <vt:lpstr>Il d. lgs. n. 39/2013</vt:lpstr>
      <vt:lpstr>…segue</vt:lpstr>
      <vt:lpstr>Inconferibilità di incarichi </vt:lpstr>
      <vt:lpstr>2 gruppi di ipotesi</vt:lpstr>
      <vt:lpstr>…segue </vt:lpstr>
      <vt:lpstr>Incompatibilità tra incarichi</vt:lpstr>
      <vt:lpstr>…segue </vt:lpstr>
      <vt:lpstr>Vigilanza e sanzioni</vt:lpstr>
      <vt:lpstr>…segue</vt:lpstr>
      <vt:lpstr>I limiti al cumulo di impieghi e incarichi dei funzionari pubblici</vt:lpstr>
      <vt:lpstr>Pantouflage o «incompatibilità successiva» </vt:lpstr>
      <vt:lpstr>Vigilanza e sanzioni</vt:lpstr>
      <vt:lpstr>L’idoneità morale per l’accesso alla cariche pubbliche </vt:lpstr>
      <vt:lpstr>Inconferibilità per condanna penale </vt:lpstr>
      <vt:lpstr>Durata </vt:lpstr>
      <vt:lpstr>Ipotesi di cui all’art. 35-bis TUPI </vt:lpstr>
      <vt:lpstr>Incandidabilità alle cariche elettive </vt:lpstr>
      <vt:lpstr>(segue)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Università degli Studi di Teramo  Dipartimento di Giurisprudenza a.a. 2024-2025</dc:title>
  <dc:creator>Simona D'Antonio</dc:creator>
  <cp:lastModifiedBy>Simona D'Antonio</cp:lastModifiedBy>
  <cp:revision>58</cp:revision>
  <dcterms:created xsi:type="dcterms:W3CDTF">2025-04-21T13:47:25Z</dcterms:created>
  <dcterms:modified xsi:type="dcterms:W3CDTF">2025-12-07T11:18:00Z</dcterms:modified>
</cp:coreProperties>
</file>