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87" r:id="rId3"/>
    <p:sldId id="280" r:id="rId4"/>
    <p:sldId id="281" r:id="rId5"/>
    <p:sldId id="264" r:id="rId6"/>
    <p:sldId id="266" r:id="rId7"/>
    <p:sldId id="267" r:id="rId8"/>
    <p:sldId id="268" r:id="rId9"/>
    <p:sldId id="284" r:id="rId10"/>
    <p:sldId id="28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21"/>
  </p:normalViewPr>
  <p:slideViewPr>
    <p:cSldViewPr snapToGrid="0" snapToObjects="1">
      <p:cViewPr varScale="1">
        <p:scale>
          <a:sx n="107" d="100"/>
          <a:sy n="107" d="100"/>
        </p:scale>
        <p:origin x="176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E49342-D111-4E1A-A192-0D71A5E3815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D505C12-2A34-4B7C-A2E3-A2262B577C7C}">
      <dgm:prSet/>
      <dgm:spPr/>
      <dgm:t>
        <a:bodyPr/>
        <a:lstStyle/>
        <a:p>
          <a:r>
            <a:rPr lang="it-IT" dirty="0">
              <a:solidFill>
                <a:schemeClr val="tx1"/>
              </a:solidFill>
            </a:rPr>
            <a:t>Confraternita del Divino Amore (1497)</a:t>
          </a:r>
          <a:endParaRPr lang="en-US" dirty="0">
            <a:solidFill>
              <a:schemeClr val="tx1"/>
            </a:solidFill>
          </a:endParaRPr>
        </a:p>
      </dgm:t>
    </dgm:pt>
    <dgm:pt modelId="{4ABD4D37-57A9-4560-B23C-982D9DA22826}" type="parTrans" cxnId="{6CF1A606-C186-4E72-9861-CCE0DF4049BB}">
      <dgm:prSet/>
      <dgm:spPr/>
      <dgm:t>
        <a:bodyPr/>
        <a:lstStyle/>
        <a:p>
          <a:endParaRPr lang="en-US"/>
        </a:p>
      </dgm:t>
    </dgm:pt>
    <dgm:pt modelId="{FE15F870-3D64-4ECB-BDF9-55FC09A97ABF}" type="sibTrans" cxnId="{6CF1A606-C186-4E72-9861-CCE0DF4049BB}">
      <dgm:prSet/>
      <dgm:spPr/>
      <dgm:t>
        <a:bodyPr/>
        <a:lstStyle/>
        <a:p>
          <a:endParaRPr lang="en-US"/>
        </a:p>
      </dgm:t>
    </dgm:pt>
    <dgm:pt modelId="{78D99305-ABCC-4A9E-BC44-0D821570ADE1}">
      <dgm:prSet/>
      <dgm:spPr/>
      <dgm:t>
        <a:bodyPr/>
        <a:lstStyle/>
        <a:p>
          <a:r>
            <a:rPr lang="it-IT" dirty="0">
              <a:solidFill>
                <a:schemeClr val="tx1"/>
              </a:solidFill>
            </a:rPr>
            <a:t>teatini (1524) </a:t>
          </a:r>
          <a:endParaRPr lang="en-US" dirty="0">
            <a:solidFill>
              <a:schemeClr val="tx1"/>
            </a:solidFill>
          </a:endParaRPr>
        </a:p>
      </dgm:t>
    </dgm:pt>
    <dgm:pt modelId="{A8785CA4-1916-4198-B2B6-7914A6BBBB92}" type="parTrans" cxnId="{28750013-3DB3-4293-BC8F-F26DC41110DD}">
      <dgm:prSet/>
      <dgm:spPr/>
      <dgm:t>
        <a:bodyPr/>
        <a:lstStyle/>
        <a:p>
          <a:endParaRPr lang="en-US"/>
        </a:p>
      </dgm:t>
    </dgm:pt>
    <dgm:pt modelId="{C0C995F3-6683-4252-906B-5AC9ACDD3965}" type="sibTrans" cxnId="{28750013-3DB3-4293-BC8F-F26DC41110DD}">
      <dgm:prSet/>
      <dgm:spPr/>
      <dgm:t>
        <a:bodyPr/>
        <a:lstStyle/>
        <a:p>
          <a:endParaRPr lang="en-US"/>
        </a:p>
      </dgm:t>
    </dgm:pt>
    <dgm:pt modelId="{279D16D6-F513-41AC-86F1-17F81D886B69}">
      <dgm:prSet/>
      <dgm:spPr/>
      <dgm:t>
        <a:bodyPr/>
        <a:lstStyle/>
        <a:p>
          <a:r>
            <a:rPr lang="it-IT" dirty="0">
              <a:solidFill>
                <a:schemeClr val="tx1"/>
              </a:solidFill>
            </a:rPr>
            <a:t>somaschi (1532)</a:t>
          </a:r>
          <a:endParaRPr lang="en-US" dirty="0">
            <a:solidFill>
              <a:schemeClr val="tx1"/>
            </a:solidFill>
          </a:endParaRPr>
        </a:p>
      </dgm:t>
    </dgm:pt>
    <dgm:pt modelId="{89D909A5-6BBE-49D1-812C-12ED38C58D87}" type="parTrans" cxnId="{9436E987-4FF7-4EFE-97D7-1519B7E09EF8}">
      <dgm:prSet/>
      <dgm:spPr/>
      <dgm:t>
        <a:bodyPr/>
        <a:lstStyle/>
        <a:p>
          <a:endParaRPr lang="en-US"/>
        </a:p>
      </dgm:t>
    </dgm:pt>
    <dgm:pt modelId="{CFA6F39E-E982-4DC6-A2C6-6F311A5F5A3D}" type="sibTrans" cxnId="{9436E987-4FF7-4EFE-97D7-1519B7E09EF8}">
      <dgm:prSet/>
      <dgm:spPr/>
      <dgm:t>
        <a:bodyPr/>
        <a:lstStyle/>
        <a:p>
          <a:endParaRPr lang="en-US"/>
        </a:p>
      </dgm:t>
    </dgm:pt>
    <dgm:pt modelId="{02CA5BE8-55E7-4E7D-B5DF-C453D3778743}">
      <dgm:prSet/>
      <dgm:spPr/>
      <dgm:t>
        <a:bodyPr/>
        <a:lstStyle/>
        <a:p>
          <a:r>
            <a:rPr lang="it-IT" dirty="0">
              <a:solidFill>
                <a:schemeClr val="tx1"/>
              </a:solidFill>
            </a:rPr>
            <a:t>barnabiti (1533) e angeliche (1533) </a:t>
          </a:r>
          <a:endParaRPr lang="en-US" dirty="0">
            <a:solidFill>
              <a:schemeClr val="tx1"/>
            </a:solidFill>
          </a:endParaRPr>
        </a:p>
      </dgm:t>
    </dgm:pt>
    <dgm:pt modelId="{2400F245-179A-44EC-B17E-BFC3BD82C399}" type="parTrans" cxnId="{418DF77E-45A4-4553-B85C-3BCC41072545}">
      <dgm:prSet/>
      <dgm:spPr/>
      <dgm:t>
        <a:bodyPr/>
        <a:lstStyle/>
        <a:p>
          <a:endParaRPr lang="en-US"/>
        </a:p>
      </dgm:t>
    </dgm:pt>
    <dgm:pt modelId="{38F8D3A0-696C-45DA-B529-34E278F257DF}" type="sibTrans" cxnId="{418DF77E-45A4-4553-B85C-3BCC41072545}">
      <dgm:prSet/>
      <dgm:spPr/>
      <dgm:t>
        <a:bodyPr/>
        <a:lstStyle/>
        <a:p>
          <a:endParaRPr lang="en-US"/>
        </a:p>
      </dgm:t>
    </dgm:pt>
    <dgm:pt modelId="{A1C3E2B1-DE7B-4C80-BB76-F104D1CB1780}">
      <dgm:prSet/>
      <dgm:spPr/>
      <dgm:t>
        <a:bodyPr/>
        <a:lstStyle/>
        <a:p>
          <a:r>
            <a:rPr lang="it-IT" dirty="0">
              <a:solidFill>
                <a:schemeClr val="tx1"/>
              </a:solidFill>
            </a:rPr>
            <a:t>orsoline (1535)</a:t>
          </a:r>
          <a:endParaRPr lang="en-US" dirty="0">
            <a:solidFill>
              <a:schemeClr val="tx1"/>
            </a:solidFill>
          </a:endParaRPr>
        </a:p>
      </dgm:t>
    </dgm:pt>
    <dgm:pt modelId="{3A96CE26-440B-4A50-9D92-070E9FBC36F2}" type="parTrans" cxnId="{36DC1766-8E01-40AD-A45C-CB50079B86FD}">
      <dgm:prSet/>
      <dgm:spPr/>
      <dgm:t>
        <a:bodyPr/>
        <a:lstStyle/>
        <a:p>
          <a:endParaRPr lang="en-US"/>
        </a:p>
      </dgm:t>
    </dgm:pt>
    <dgm:pt modelId="{182AEE0B-78B0-43DE-A9DD-FB3ED7F9164E}" type="sibTrans" cxnId="{36DC1766-8E01-40AD-A45C-CB50079B86FD}">
      <dgm:prSet/>
      <dgm:spPr/>
      <dgm:t>
        <a:bodyPr/>
        <a:lstStyle/>
        <a:p>
          <a:endParaRPr lang="en-US"/>
        </a:p>
      </dgm:t>
    </dgm:pt>
    <dgm:pt modelId="{AAA3DB42-634B-4A98-945A-8156AB945B54}">
      <dgm:prSet/>
      <dgm:spPr/>
      <dgm:t>
        <a:bodyPr/>
        <a:lstStyle/>
        <a:p>
          <a:r>
            <a:rPr lang="it-IT" dirty="0">
              <a:solidFill>
                <a:schemeClr val="tx1"/>
              </a:solidFill>
            </a:rPr>
            <a:t>gesuiti (1540) </a:t>
          </a:r>
          <a:endParaRPr lang="en-US" dirty="0">
            <a:solidFill>
              <a:schemeClr val="tx1"/>
            </a:solidFill>
          </a:endParaRPr>
        </a:p>
      </dgm:t>
    </dgm:pt>
    <dgm:pt modelId="{A4212D2F-FF33-4559-B204-B9F3B294D2CB}" type="parTrans" cxnId="{5278BFD8-30E2-4D6A-AF2E-2B460F31F716}">
      <dgm:prSet/>
      <dgm:spPr/>
      <dgm:t>
        <a:bodyPr/>
        <a:lstStyle/>
        <a:p>
          <a:endParaRPr lang="en-US"/>
        </a:p>
      </dgm:t>
    </dgm:pt>
    <dgm:pt modelId="{9A8F4FA1-00D7-4FA4-BAA3-12E53FA19F53}" type="sibTrans" cxnId="{5278BFD8-30E2-4D6A-AF2E-2B460F31F716}">
      <dgm:prSet/>
      <dgm:spPr/>
      <dgm:t>
        <a:bodyPr/>
        <a:lstStyle/>
        <a:p>
          <a:endParaRPr lang="en-US"/>
        </a:p>
      </dgm:t>
    </dgm:pt>
    <dgm:pt modelId="{0217AA5A-8A46-4D3C-8077-38852A2042E2}">
      <dgm:prSet/>
      <dgm:spPr/>
      <dgm:t>
        <a:bodyPr/>
        <a:lstStyle/>
        <a:p>
          <a:r>
            <a:rPr lang="it-IT" dirty="0">
              <a:solidFill>
                <a:schemeClr val="tx1"/>
              </a:solidFill>
            </a:rPr>
            <a:t>oratoriani (anni ‘50)</a:t>
          </a:r>
          <a:r>
            <a:rPr lang="en-US" dirty="0"/>
            <a:t> </a:t>
          </a:r>
        </a:p>
      </dgm:t>
    </dgm:pt>
    <dgm:pt modelId="{40D8AC3C-67C5-4130-9451-805BD251223D}" type="parTrans" cxnId="{20B4E001-03E3-4BB6-8037-D2094E9DEB48}">
      <dgm:prSet/>
      <dgm:spPr/>
      <dgm:t>
        <a:bodyPr/>
        <a:lstStyle/>
        <a:p>
          <a:endParaRPr lang="en-US"/>
        </a:p>
      </dgm:t>
    </dgm:pt>
    <dgm:pt modelId="{489DF159-EE14-4CD2-861B-C096AA1DC987}" type="sibTrans" cxnId="{20B4E001-03E3-4BB6-8037-D2094E9DEB48}">
      <dgm:prSet/>
      <dgm:spPr/>
      <dgm:t>
        <a:bodyPr/>
        <a:lstStyle/>
        <a:p>
          <a:endParaRPr lang="en-US"/>
        </a:p>
      </dgm:t>
    </dgm:pt>
    <dgm:pt modelId="{5F661AC2-CA2E-4489-9DE8-B320603AB8BB}">
      <dgm:prSet/>
      <dgm:spPr/>
      <dgm:t>
        <a:bodyPr/>
        <a:lstStyle/>
        <a:p>
          <a:r>
            <a:rPr lang="it-IT" dirty="0">
              <a:solidFill>
                <a:schemeClr val="tx1"/>
              </a:solidFill>
            </a:rPr>
            <a:t>cappuccini (1528)</a:t>
          </a:r>
          <a:endParaRPr lang="en-US" dirty="0">
            <a:solidFill>
              <a:schemeClr val="tx1"/>
            </a:solidFill>
          </a:endParaRPr>
        </a:p>
      </dgm:t>
    </dgm:pt>
    <dgm:pt modelId="{7D11F6CF-3436-40A4-8DAB-4C3A86C3D275}" type="sibTrans" cxnId="{409A0143-3AA8-481F-9537-EB84CD018803}">
      <dgm:prSet/>
      <dgm:spPr/>
      <dgm:t>
        <a:bodyPr/>
        <a:lstStyle/>
        <a:p>
          <a:endParaRPr lang="en-US"/>
        </a:p>
      </dgm:t>
    </dgm:pt>
    <dgm:pt modelId="{1D513F75-33D9-402A-9E1D-20C92D9CCBD0}" type="parTrans" cxnId="{409A0143-3AA8-481F-9537-EB84CD018803}">
      <dgm:prSet/>
      <dgm:spPr/>
      <dgm:t>
        <a:bodyPr/>
        <a:lstStyle/>
        <a:p>
          <a:endParaRPr lang="en-US"/>
        </a:p>
      </dgm:t>
    </dgm:pt>
    <dgm:pt modelId="{F03FAD29-9E61-B54B-9065-61DD8AB8B6A7}" type="pres">
      <dgm:prSet presAssocID="{1BE49342-D111-4E1A-A192-0D71A5E3815D}" presName="linear" presStyleCnt="0">
        <dgm:presLayoutVars>
          <dgm:animLvl val="lvl"/>
          <dgm:resizeHandles val="exact"/>
        </dgm:presLayoutVars>
      </dgm:prSet>
      <dgm:spPr/>
    </dgm:pt>
    <dgm:pt modelId="{D4549599-2EAE-5646-BFFE-E729A536688F}" type="pres">
      <dgm:prSet presAssocID="{DD505C12-2A34-4B7C-A2E3-A2262B577C7C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7410276F-3B2D-0144-B655-F131D76B1A68}" type="pres">
      <dgm:prSet presAssocID="{FE15F870-3D64-4ECB-BDF9-55FC09A97ABF}" presName="spacer" presStyleCnt="0"/>
      <dgm:spPr/>
    </dgm:pt>
    <dgm:pt modelId="{06AD633F-C39D-C948-8F66-290FF03878C3}" type="pres">
      <dgm:prSet presAssocID="{78D99305-ABCC-4A9E-BC44-0D821570ADE1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A856873E-C634-EE41-8C0C-AAE4F7B15460}" type="pres">
      <dgm:prSet presAssocID="{C0C995F3-6683-4252-906B-5AC9ACDD3965}" presName="spacer" presStyleCnt="0"/>
      <dgm:spPr/>
    </dgm:pt>
    <dgm:pt modelId="{33C86C4D-49B8-504A-BF57-28DF40F20172}" type="pres">
      <dgm:prSet presAssocID="{5F661AC2-CA2E-4489-9DE8-B320603AB8BB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766B6A4F-94AD-7246-8909-93B630B4254A}" type="pres">
      <dgm:prSet presAssocID="{7D11F6CF-3436-40A4-8DAB-4C3A86C3D275}" presName="spacer" presStyleCnt="0"/>
      <dgm:spPr/>
    </dgm:pt>
    <dgm:pt modelId="{7A12B0CD-9474-904F-9947-6966FB8CF64E}" type="pres">
      <dgm:prSet presAssocID="{279D16D6-F513-41AC-86F1-17F81D886B69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1976D4A8-E9E3-D747-A599-8BA70DD92093}" type="pres">
      <dgm:prSet presAssocID="{CFA6F39E-E982-4DC6-A2C6-6F311A5F5A3D}" presName="spacer" presStyleCnt="0"/>
      <dgm:spPr/>
    </dgm:pt>
    <dgm:pt modelId="{DEEF99F5-4AE2-BA40-BC20-317D4833F925}" type="pres">
      <dgm:prSet presAssocID="{02CA5BE8-55E7-4E7D-B5DF-C453D3778743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4FD66595-C0FD-474F-9BEC-02096B49F58A}" type="pres">
      <dgm:prSet presAssocID="{38F8D3A0-696C-45DA-B529-34E278F257DF}" presName="spacer" presStyleCnt="0"/>
      <dgm:spPr/>
    </dgm:pt>
    <dgm:pt modelId="{4125BBD8-C28D-D247-832A-4F6D95CD9E26}" type="pres">
      <dgm:prSet presAssocID="{A1C3E2B1-DE7B-4C80-BB76-F104D1CB1780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10CB2A20-E0DD-274E-9DC0-F21385153264}" type="pres">
      <dgm:prSet presAssocID="{182AEE0B-78B0-43DE-A9DD-FB3ED7F9164E}" presName="spacer" presStyleCnt="0"/>
      <dgm:spPr/>
    </dgm:pt>
    <dgm:pt modelId="{18BE12F5-F5A5-9849-A219-FC785026ADF5}" type="pres">
      <dgm:prSet presAssocID="{AAA3DB42-634B-4A98-945A-8156AB945B54}" presName="parentText" presStyleLbl="node1" presStyleIdx="6" presStyleCnt="8" custLinFactNeighborX="0" custLinFactNeighborY="-65128">
        <dgm:presLayoutVars>
          <dgm:chMax val="0"/>
          <dgm:bulletEnabled val="1"/>
        </dgm:presLayoutVars>
      </dgm:prSet>
      <dgm:spPr/>
    </dgm:pt>
    <dgm:pt modelId="{4C08A4C3-35EC-054D-940D-97C90AB516D7}" type="pres">
      <dgm:prSet presAssocID="{9A8F4FA1-00D7-4FA4-BAA3-12E53FA19F53}" presName="spacer" presStyleCnt="0"/>
      <dgm:spPr/>
    </dgm:pt>
    <dgm:pt modelId="{7D58B791-A7B1-B54F-A01D-8CD9996C062E}" type="pres">
      <dgm:prSet presAssocID="{0217AA5A-8A46-4D3C-8077-38852A2042E2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20B4E001-03E3-4BB6-8037-D2094E9DEB48}" srcId="{1BE49342-D111-4E1A-A192-0D71A5E3815D}" destId="{0217AA5A-8A46-4D3C-8077-38852A2042E2}" srcOrd="7" destOrd="0" parTransId="{40D8AC3C-67C5-4130-9451-805BD251223D}" sibTransId="{489DF159-EE14-4CD2-861B-C096AA1DC987}"/>
    <dgm:cxn modelId="{6CF1A606-C186-4E72-9861-CCE0DF4049BB}" srcId="{1BE49342-D111-4E1A-A192-0D71A5E3815D}" destId="{DD505C12-2A34-4B7C-A2E3-A2262B577C7C}" srcOrd="0" destOrd="0" parTransId="{4ABD4D37-57A9-4560-B23C-982D9DA22826}" sibTransId="{FE15F870-3D64-4ECB-BDF9-55FC09A97ABF}"/>
    <dgm:cxn modelId="{28750013-3DB3-4293-BC8F-F26DC41110DD}" srcId="{1BE49342-D111-4E1A-A192-0D71A5E3815D}" destId="{78D99305-ABCC-4A9E-BC44-0D821570ADE1}" srcOrd="1" destOrd="0" parTransId="{A8785CA4-1916-4198-B2B6-7914A6BBBB92}" sibTransId="{C0C995F3-6683-4252-906B-5AC9ACDD3965}"/>
    <dgm:cxn modelId="{2D9AA11C-7B7C-BF40-83DD-C1795933B641}" type="presOf" srcId="{02CA5BE8-55E7-4E7D-B5DF-C453D3778743}" destId="{DEEF99F5-4AE2-BA40-BC20-317D4833F925}" srcOrd="0" destOrd="0" presId="urn:microsoft.com/office/officeart/2005/8/layout/vList2"/>
    <dgm:cxn modelId="{409A0143-3AA8-481F-9537-EB84CD018803}" srcId="{1BE49342-D111-4E1A-A192-0D71A5E3815D}" destId="{5F661AC2-CA2E-4489-9DE8-B320603AB8BB}" srcOrd="2" destOrd="0" parTransId="{1D513F75-33D9-402A-9E1D-20C92D9CCBD0}" sibTransId="{7D11F6CF-3436-40A4-8DAB-4C3A86C3D275}"/>
    <dgm:cxn modelId="{36DC1766-8E01-40AD-A45C-CB50079B86FD}" srcId="{1BE49342-D111-4E1A-A192-0D71A5E3815D}" destId="{A1C3E2B1-DE7B-4C80-BB76-F104D1CB1780}" srcOrd="5" destOrd="0" parTransId="{3A96CE26-440B-4A50-9D92-070E9FBC36F2}" sibTransId="{182AEE0B-78B0-43DE-A9DD-FB3ED7F9164E}"/>
    <dgm:cxn modelId="{6DFA3970-70A9-F244-8282-F360427256D0}" type="presOf" srcId="{1BE49342-D111-4E1A-A192-0D71A5E3815D}" destId="{F03FAD29-9E61-B54B-9065-61DD8AB8B6A7}" srcOrd="0" destOrd="0" presId="urn:microsoft.com/office/officeart/2005/8/layout/vList2"/>
    <dgm:cxn modelId="{2737FA76-8361-5841-BFE8-79E257B09248}" type="presOf" srcId="{0217AA5A-8A46-4D3C-8077-38852A2042E2}" destId="{7D58B791-A7B1-B54F-A01D-8CD9996C062E}" srcOrd="0" destOrd="0" presId="urn:microsoft.com/office/officeart/2005/8/layout/vList2"/>
    <dgm:cxn modelId="{418DF77E-45A4-4553-B85C-3BCC41072545}" srcId="{1BE49342-D111-4E1A-A192-0D71A5E3815D}" destId="{02CA5BE8-55E7-4E7D-B5DF-C453D3778743}" srcOrd="4" destOrd="0" parTransId="{2400F245-179A-44EC-B17E-BFC3BD82C399}" sibTransId="{38F8D3A0-696C-45DA-B529-34E278F257DF}"/>
    <dgm:cxn modelId="{44935D80-037D-A74C-889C-57EC87821E6B}" type="presOf" srcId="{279D16D6-F513-41AC-86F1-17F81D886B69}" destId="{7A12B0CD-9474-904F-9947-6966FB8CF64E}" srcOrd="0" destOrd="0" presId="urn:microsoft.com/office/officeart/2005/8/layout/vList2"/>
    <dgm:cxn modelId="{9436E987-4FF7-4EFE-97D7-1519B7E09EF8}" srcId="{1BE49342-D111-4E1A-A192-0D71A5E3815D}" destId="{279D16D6-F513-41AC-86F1-17F81D886B69}" srcOrd="3" destOrd="0" parTransId="{89D909A5-6BBE-49D1-812C-12ED38C58D87}" sibTransId="{CFA6F39E-E982-4DC6-A2C6-6F311A5F5A3D}"/>
    <dgm:cxn modelId="{F2EFDCAE-68E2-1847-AAC4-45746BCD373F}" type="presOf" srcId="{A1C3E2B1-DE7B-4C80-BB76-F104D1CB1780}" destId="{4125BBD8-C28D-D247-832A-4F6D95CD9E26}" srcOrd="0" destOrd="0" presId="urn:microsoft.com/office/officeart/2005/8/layout/vList2"/>
    <dgm:cxn modelId="{44D72DB6-1373-4A48-88A4-1932598D3873}" type="presOf" srcId="{DD505C12-2A34-4B7C-A2E3-A2262B577C7C}" destId="{D4549599-2EAE-5646-BFFE-E729A536688F}" srcOrd="0" destOrd="0" presId="urn:microsoft.com/office/officeart/2005/8/layout/vList2"/>
    <dgm:cxn modelId="{0158F2B9-3B6B-F949-A07A-FEABDE63942F}" type="presOf" srcId="{78D99305-ABCC-4A9E-BC44-0D821570ADE1}" destId="{06AD633F-C39D-C948-8F66-290FF03878C3}" srcOrd="0" destOrd="0" presId="urn:microsoft.com/office/officeart/2005/8/layout/vList2"/>
    <dgm:cxn modelId="{4B2428D4-3738-4349-9ED1-5CF3D34E65B6}" type="presOf" srcId="{AAA3DB42-634B-4A98-945A-8156AB945B54}" destId="{18BE12F5-F5A5-9849-A219-FC785026ADF5}" srcOrd="0" destOrd="0" presId="urn:microsoft.com/office/officeart/2005/8/layout/vList2"/>
    <dgm:cxn modelId="{122F3DD5-1DEC-F44A-8262-B3B4301C95BB}" type="presOf" srcId="{5F661AC2-CA2E-4489-9DE8-B320603AB8BB}" destId="{33C86C4D-49B8-504A-BF57-28DF40F20172}" srcOrd="0" destOrd="0" presId="urn:microsoft.com/office/officeart/2005/8/layout/vList2"/>
    <dgm:cxn modelId="{5278BFD8-30E2-4D6A-AF2E-2B460F31F716}" srcId="{1BE49342-D111-4E1A-A192-0D71A5E3815D}" destId="{AAA3DB42-634B-4A98-945A-8156AB945B54}" srcOrd="6" destOrd="0" parTransId="{A4212D2F-FF33-4559-B204-B9F3B294D2CB}" sibTransId="{9A8F4FA1-00D7-4FA4-BAA3-12E53FA19F53}"/>
    <dgm:cxn modelId="{612C7566-13C5-6647-8026-F698F6925765}" type="presParOf" srcId="{F03FAD29-9E61-B54B-9065-61DD8AB8B6A7}" destId="{D4549599-2EAE-5646-BFFE-E729A536688F}" srcOrd="0" destOrd="0" presId="urn:microsoft.com/office/officeart/2005/8/layout/vList2"/>
    <dgm:cxn modelId="{35C315D2-AA1E-2345-8080-ADAB824402B4}" type="presParOf" srcId="{F03FAD29-9E61-B54B-9065-61DD8AB8B6A7}" destId="{7410276F-3B2D-0144-B655-F131D76B1A68}" srcOrd="1" destOrd="0" presId="urn:microsoft.com/office/officeart/2005/8/layout/vList2"/>
    <dgm:cxn modelId="{6385697B-B6BF-8D48-9381-4E84CE1B07CC}" type="presParOf" srcId="{F03FAD29-9E61-B54B-9065-61DD8AB8B6A7}" destId="{06AD633F-C39D-C948-8F66-290FF03878C3}" srcOrd="2" destOrd="0" presId="urn:microsoft.com/office/officeart/2005/8/layout/vList2"/>
    <dgm:cxn modelId="{70D584D1-BD7F-5D4E-A1F7-A10FC76F765A}" type="presParOf" srcId="{F03FAD29-9E61-B54B-9065-61DD8AB8B6A7}" destId="{A856873E-C634-EE41-8C0C-AAE4F7B15460}" srcOrd="3" destOrd="0" presId="urn:microsoft.com/office/officeart/2005/8/layout/vList2"/>
    <dgm:cxn modelId="{BC4D2EFA-4453-F243-8AF9-64998B42EC36}" type="presParOf" srcId="{F03FAD29-9E61-B54B-9065-61DD8AB8B6A7}" destId="{33C86C4D-49B8-504A-BF57-28DF40F20172}" srcOrd="4" destOrd="0" presId="urn:microsoft.com/office/officeart/2005/8/layout/vList2"/>
    <dgm:cxn modelId="{6B6F8D0D-C1DF-9C45-A405-2DB1DD257726}" type="presParOf" srcId="{F03FAD29-9E61-B54B-9065-61DD8AB8B6A7}" destId="{766B6A4F-94AD-7246-8909-93B630B4254A}" srcOrd="5" destOrd="0" presId="urn:microsoft.com/office/officeart/2005/8/layout/vList2"/>
    <dgm:cxn modelId="{F6E026A7-79FA-6F4A-AD1D-846D37E8C0F3}" type="presParOf" srcId="{F03FAD29-9E61-B54B-9065-61DD8AB8B6A7}" destId="{7A12B0CD-9474-904F-9947-6966FB8CF64E}" srcOrd="6" destOrd="0" presId="urn:microsoft.com/office/officeart/2005/8/layout/vList2"/>
    <dgm:cxn modelId="{63D33102-3A03-274A-A395-55A306CFE522}" type="presParOf" srcId="{F03FAD29-9E61-B54B-9065-61DD8AB8B6A7}" destId="{1976D4A8-E9E3-D747-A599-8BA70DD92093}" srcOrd="7" destOrd="0" presId="urn:microsoft.com/office/officeart/2005/8/layout/vList2"/>
    <dgm:cxn modelId="{4B54F1A4-537C-B049-A225-F017820F7872}" type="presParOf" srcId="{F03FAD29-9E61-B54B-9065-61DD8AB8B6A7}" destId="{DEEF99F5-4AE2-BA40-BC20-317D4833F925}" srcOrd="8" destOrd="0" presId="urn:microsoft.com/office/officeart/2005/8/layout/vList2"/>
    <dgm:cxn modelId="{0C9D0978-565C-D94A-81E3-4AC2FDA4F570}" type="presParOf" srcId="{F03FAD29-9E61-B54B-9065-61DD8AB8B6A7}" destId="{4FD66595-C0FD-474F-9BEC-02096B49F58A}" srcOrd="9" destOrd="0" presId="urn:microsoft.com/office/officeart/2005/8/layout/vList2"/>
    <dgm:cxn modelId="{1EB89816-E902-EF4A-B301-35A4E3C1A332}" type="presParOf" srcId="{F03FAD29-9E61-B54B-9065-61DD8AB8B6A7}" destId="{4125BBD8-C28D-D247-832A-4F6D95CD9E26}" srcOrd="10" destOrd="0" presId="urn:microsoft.com/office/officeart/2005/8/layout/vList2"/>
    <dgm:cxn modelId="{6EB7DC9C-CE21-2142-900A-50FEA8132CD2}" type="presParOf" srcId="{F03FAD29-9E61-B54B-9065-61DD8AB8B6A7}" destId="{10CB2A20-E0DD-274E-9DC0-F21385153264}" srcOrd="11" destOrd="0" presId="urn:microsoft.com/office/officeart/2005/8/layout/vList2"/>
    <dgm:cxn modelId="{256B4BDE-DB11-BB4D-A5DE-54C5CC66A512}" type="presParOf" srcId="{F03FAD29-9E61-B54B-9065-61DD8AB8B6A7}" destId="{18BE12F5-F5A5-9849-A219-FC785026ADF5}" srcOrd="12" destOrd="0" presId="urn:microsoft.com/office/officeart/2005/8/layout/vList2"/>
    <dgm:cxn modelId="{5DCB3447-2420-2B47-9525-BFABE5A592D3}" type="presParOf" srcId="{F03FAD29-9E61-B54B-9065-61DD8AB8B6A7}" destId="{4C08A4C3-35EC-054D-940D-97C90AB516D7}" srcOrd="13" destOrd="0" presId="urn:microsoft.com/office/officeart/2005/8/layout/vList2"/>
    <dgm:cxn modelId="{D14BF7CC-48B1-3147-8733-FC4D71F2B3F0}" type="presParOf" srcId="{F03FAD29-9E61-B54B-9065-61DD8AB8B6A7}" destId="{7D58B791-A7B1-B54F-A01D-8CD9996C062E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549599-2EAE-5646-BFFE-E729A536688F}">
      <dsp:nvSpPr>
        <dsp:cNvPr id="0" name=""/>
        <dsp:cNvSpPr/>
      </dsp:nvSpPr>
      <dsp:spPr>
        <a:xfrm>
          <a:off x="0" y="245463"/>
          <a:ext cx="5522057" cy="6236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</a:rPr>
            <a:t>Confraternita del Divino Amore (1497)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30442" y="275905"/>
        <a:ext cx="5461173" cy="562726"/>
      </dsp:txXfrm>
    </dsp:sp>
    <dsp:sp modelId="{06AD633F-C39D-C948-8F66-290FF03878C3}">
      <dsp:nvSpPr>
        <dsp:cNvPr id="0" name=""/>
        <dsp:cNvSpPr/>
      </dsp:nvSpPr>
      <dsp:spPr>
        <a:xfrm>
          <a:off x="0" y="943953"/>
          <a:ext cx="5522057" cy="623610"/>
        </a:xfrm>
        <a:prstGeom prst="roundRect">
          <a:avLst/>
        </a:prstGeom>
        <a:solidFill>
          <a:schemeClr val="accent5">
            <a:hueOff val="-1419125"/>
            <a:satOff val="5687"/>
            <a:lumOff val="12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</a:rPr>
            <a:t>teatini (1524) 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30442" y="974395"/>
        <a:ext cx="5461173" cy="562726"/>
      </dsp:txXfrm>
    </dsp:sp>
    <dsp:sp modelId="{33C86C4D-49B8-504A-BF57-28DF40F20172}">
      <dsp:nvSpPr>
        <dsp:cNvPr id="0" name=""/>
        <dsp:cNvSpPr/>
      </dsp:nvSpPr>
      <dsp:spPr>
        <a:xfrm>
          <a:off x="0" y="1642443"/>
          <a:ext cx="5522057" cy="623610"/>
        </a:xfrm>
        <a:prstGeom prst="roundRect">
          <a:avLst/>
        </a:prstGeom>
        <a:solidFill>
          <a:schemeClr val="accent5">
            <a:hueOff val="-2838251"/>
            <a:satOff val="11375"/>
            <a:lumOff val="24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</a:rPr>
            <a:t>cappuccini (1528)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30442" y="1672885"/>
        <a:ext cx="5461173" cy="562726"/>
      </dsp:txXfrm>
    </dsp:sp>
    <dsp:sp modelId="{7A12B0CD-9474-904F-9947-6966FB8CF64E}">
      <dsp:nvSpPr>
        <dsp:cNvPr id="0" name=""/>
        <dsp:cNvSpPr/>
      </dsp:nvSpPr>
      <dsp:spPr>
        <a:xfrm>
          <a:off x="0" y="2340933"/>
          <a:ext cx="5522057" cy="623610"/>
        </a:xfrm>
        <a:prstGeom prst="roundRect">
          <a:avLst/>
        </a:prstGeom>
        <a:solidFill>
          <a:schemeClr val="accent5">
            <a:hueOff val="-4257376"/>
            <a:satOff val="17062"/>
            <a:lumOff val="36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</a:rPr>
            <a:t>somaschi (1532)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30442" y="2371375"/>
        <a:ext cx="5461173" cy="562726"/>
      </dsp:txXfrm>
    </dsp:sp>
    <dsp:sp modelId="{DEEF99F5-4AE2-BA40-BC20-317D4833F925}">
      <dsp:nvSpPr>
        <dsp:cNvPr id="0" name=""/>
        <dsp:cNvSpPr/>
      </dsp:nvSpPr>
      <dsp:spPr>
        <a:xfrm>
          <a:off x="0" y="3039423"/>
          <a:ext cx="5522057" cy="623610"/>
        </a:xfrm>
        <a:prstGeom prst="roundRect">
          <a:avLst/>
        </a:prstGeom>
        <a:solidFill>
          <a:schemeClr val="accent5">
            <a:hueOff val="-5676501"/>
            <a:satOff val="22749"/>
            <a:lumOff val="49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</a:rPr>
            <a:t>barnabiti (1533) e angeliche (1533) 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30442" y="3069865"/>
        <a:ext cx="5461173" cy="562726"/>
      </dsp:txXfrm>
    </dsp:sp>
    <dsp:sp modelId="{4125BBD8-C28D-D247-832A-4F6D95CD9E26}">
      <dsp:nvSpPr>
        <dsp:cNvPr id="0" name=""/>
        <dsp:cNvSpPr/>
      </dsp:nvSpPr>
      <dsp:spPr>
        <a:xfrm>
          <a:off x="0" y="3737914"/>
          <a:ext cx="5522057" cy="623610"/>
        </a:xfrm>
        <a:prstGeom prst="roundRect">
          <a:avLst/>
        </a:prstGeom>
        <a:solidFill>
          <a:schemeClr val="accent5">
            <a:hueOff val="-7095626"/>
            <a:satOff val="28436"/>
            <a:lumOff val="61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</a:rPr>
            <a:t>orsoline (1535)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30442" y="3768356"/>
        <a:ext cx="5461173" cy="562726"/>
      </dsp:txXfrm>
    </dsp:sp>
    <dsp:sp modelId="{18BE12F5-F5A5-9849-A219-FC785026ADF5}">
      <dsp:nvSpPr>
        <dsp:cNvPr id="0" name=""/>
        <dsp:cNvSpPr/>
      </dsp:nvSpPr>
      <dsp:spPr>
        <a:xfrm>
          <a:off x="0" y="4387636"/>
          <a:ext cx="5522057" cy="623610"/>
        </a:xfrm>
        <a:prstGeom prst="roundRect">
          <a:avLst/>
        </a:prstGeom>
        <a:solidFill>
          <a:schemeClr val="accent5">
            <a:hueOff val="-8514751"/>
            <a:satOff val="34124"/>
            <a:lumOff val="73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</a:rPr>
            <a:t>gesuiti (1540) 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30442" y="4418078"/>
        <a:ext cx="5461173" cy="562726"/>
      </dsp:txXfrm>
    </dsp:sp>
    <dsp:sp modelId="{7D58B791-A7B1-B54F-A01D-8CD9996C062E}">
      <dsp:nvSpPr>
        <dsp:cNvPr id="0" name=""/>
        <dsp:cNvSpPr/>
      </dsp:nvSpPr>
      <dsp:spPr>
        <a:xfrm>
          <a:off x="0" y="5134894"/>
          <a:ext cx="5522057" cy="62361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</a:rPr>
            <a:t>oratoriani (anni ‘50)</a:t>
          </a:r>
          <a:r>
            <a:rPr lang="en-US" sz="2600" kern="1200" dirty="0"/>
            <a:t> </a:t>
          </a:r>
        </a:p>
      </dsp:txBody>
      <dsp:txXfrm>
        <a:off x="30442" y="5165336"/>
        <a:ext cx="5461173" cy="562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2/20/25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8325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2/20/25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0597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2/20/25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2969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2/20/25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2906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2/20/25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2206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2/20/25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737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2/20/25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2833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2/20/25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2270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2/20/25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763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2/20/25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886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2/20/25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573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E8B7E-4799-1F4D-87C7-42C219681077}" type="datetimeFigureOut">
              <a:rPr lang="en-US" smtClean="0"/>
              <a:t>2/20/25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064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6364"/>
            <a:ext cx="8229600" cy="5779799"/>
          </a:xfrm>
        </p:spPr>
        <p:txBody>
          <a:bodyPr>
            <a:normAutofit lnSpcReduction="10000"/>
          </a:bodyPr>
          <a:lstStyle/>
          <a:p>
            <a:r>
              <a:rPr lang="it-IT" dirty="0"/>
              <a:t>Questioni storiografiche: Riforma e Controriforma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3 fazioni nella Chiesa: Spirituali, Intransigenti, Compagnie spirituali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L’Inquisizione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Società e disciplinamento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Concilio di Trento</a:t>
            </a:r>
          </a:p>
        </p:txBody>
      </p:sp>
    </p:spTree>
    <p:extLst>
      <p:ext uri="{BB962C8B-B14F-4D97-AF65-F5344CB8AC3E}">
        <p14:creationId xmlns:p14="http://schemas.microsoft.com/office/powerpoint/2010/main" val="1605236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BBD922-CB4D-BED9-D977-92BE6504FA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9C657-E448-B150-ED90-0EAFCFAA7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1"/>
            <a:ext cx="8357660" cy="451104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IT" sz="2400" dirty="0">
                <a:highlight>
                  <a:srgbClr val="FFFF00"/>
                </a:highlight>
              </a:rPr>
              <a:t>Umanesimo, Devotio e Osservanza&gt; </a:t>
            </a:r>
            <a:r>
              <a:rPr lang="en-IT" sz="2400" dirty="0">
                <a:solidFill>
                  <a:srgbClr val="0070C0"/>
                </a:solidFill>
                <a:highlight>
                  <a:srgbClr val="FFFF00"/>
                </a:highlight>
              </a:rPr>
              <a:t>Compagnie/</a:t>
            </a:r>
            <a:r>
              <a:rPr lang="en-IT" sz="2400" dirty="0">
                <a:solidFill>
                  <a:srgbClr val="C00000"/>
                </a:solidFill>
                <a:highlight>
                  <a:srgbClr val="FFFF00"/>
                </a:highlight>
              </a:rPr>
              <a:t>Riforma</a:t>
            </a:r>
            <a:endParaRPr lang="en-IT" sz="2400" dirty="0">
              <a:solidFill>
                <a:srgbClr val="0070C0"/>
              </a:solidFill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5BAE2-1E51-6A7D-0092-87960984D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006" y="356260"/>
            <a:ext cx="8953994" cy="6501740"/>
          </a:xfrm>
        </p:spPr>
        <p:txBody>
          <a:bodyPr>
            <a:noAutofit/>
          </a:bodyPr>
          <a:lstStyle/>
          <a:p>
            <a:r>
              <a:rPr lang="it-IT" sz="2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it-IT" sz="2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entralità filosofia </a:t>
            </a:r>
            <a:r>
              <a:rPr lang="it-IT" sz="2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di Cristo e conversione interiore&gt; </a:t>
            </a:r>
            <a:r>
              <a:rPr lang="it-IT" sz="220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importanza comportamento morale e combattimento vizi/ </a:t>
            </a:r>
            <a:r>
              <a:rPr lang="it-IT" sz="2200" dirty="0">
                <a:solidFill>
                  <a:srgbClr val="C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importanza comportamento morale e sola fede </a:t>
            </a:r>
          </a:p>
          <a:p>
            <a:pPr marL="0" indent="0">
              <a:buNone/>
            </a:pPr>
            <a:endParaRPr lang="it-IT" sz="2200" dirty="0">
              <a:solidFill>
                <a:srgbClr val="0070C0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it-IT" sz="2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pratiche religiose esteriori criticate, status religioso poco importante, chiesa degli apostoli&gt;</a:t>
            </a:r>
            <a:r>
              <a:rPr lang="it-IT" sz="22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it-IT" sz="220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 riti della Chiesa e le opere non salvano in quanto tali; i laici possono raggiungere la perfezione</a:t>
            </a:r>
            <a:r>
              <a:rPr lang="it-IT" sz="2200" dirty="0">
                <a:solidFill>
                  <a:schemeClr val="accent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;</a:t>
            </a:r>
            <a:r>
              <a:rPr lang="it-IT" sz="22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it-IT" sz="2200" dirty="0">
                <a:solidFill>
                  <a:schemeClr val="accent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critica voti, miracoli, pellegrinaggi, reliquie</a:t>
            </a:r>
            <a:r>
              <a:rPr lang="it-IT" sz="2200" dirty="0">
                <a:solidFill>
                  <a:schemeClr val="accent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; aspirazione a istituire comunità di santi</a:t>
            </a:r>
            <a:r>
              <a:rPr lang="it-IT" sz="2200" dirty="0">
                <a:solidFill>
                  <a:schemeClr val="accent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it-IT" sz="220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/</a:t>
            </a:r>
            <a:r>
              <a:rPr lang="it-IT" sz="2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it-IT" sz="2200" dirty="0">
                <a:solidFill>
                  <a:srgbClr val="C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la Chiesa non salva, sacerdozio universale; predestinazione; la salvezza si vede dalle opere della fede;  no intermediari (minore importanza miracoli, no reliquie, pellegrinaggi+ no santi); aspirazione a istituire comunità di «salvati» che seguono vita retta e morale</a:t>
            </a:r>
          </a:p>
          <a:p>
            <a:endParaRPr lang="en-IT" sz="2200" dirty="0">
              <a:solidFill>
                <a:srgbClr val="0070C0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IT" sz="2200" dirty="0"/>
              <a:t>centralità Vangelo e Padri&gt; </a:t>
            </a:r>
            <a:r>
              <a:rPr lang="en-IT" sz="2200" dirty="0">
                <a:solidFill>
                  <a:srgbClr val="0070C0"/>
                </a:solidFill>
              </a:rPr>
              <a:t>autori antichi e Vangelo centrali/</a:t>
            </a:r>
            <a:r>
              <a:rPr lang="en-IT" sz="2200" dirty="0">
                <a:solidFill>
                  <a:srgbClr val="C00000"/>
                </a:solidFill>
              </a:rPr>
              <a:t>Vangelo unica autorità riconosciuta, lettura per tutti, 2 sacramenti</a:t>
            </a:r>
            <a:r>
              <a:rPr lang="en-IT" sz="2200" dirty="0"/>
              <a:t> </a:t>
            </a:r>
          </a:p>
          <a:p>
            <a:pPr marL="0" indent="0">
              <a:buNone/>
            </a:pPr>
            <a:endParaRPr lang="en-IT" sz="2200" dirty="0">
              <a:solidFill>
                <a:srgbClr val="0070C0"/>
              </a:solidFill>
            </a:endParaRPr>
          </a:p>
          <a:p>
            <a:r>
              <a:rPr lang="it-IT" sz="2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Importanza dell’uomo&gt; </a:t>
            </a:r>
            <a:r>
              <a:rPr lang="it-IT" sz="2200" dirty="0">
                <a:solidFill>
                  <a:srgbClr val="0070C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l’uomo diventa divino/ </a:t>
            </a:r>
            <a:r>
              <a:rPr lang="it-IT" sz="2200" dirty="0">
                <a:solidFill>
                  <a:srgbClr val="C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legittimazione vita terrena in sé; separazione terra e cielo</a:t>
            </a:r>
            <a:endParaRPr lang="en-IT" sz="2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510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007798-E54F-E2BC-6864-6326F6097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Fazioni nella Chiesa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F7BD2-D389-C416-8139-B331DEC1D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0083" y="0"/>
            <a:ext cx="5475266" cy="6176963"/>
          </a:xfrm>
        </p:spPr>
        <p:txBody>
          <a:bodyPr anchor="ctr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endParaRPr lang="it-IT" sz="3000" b="1" dirty="0"/>
          </a:p>
          <a:p>
            <a:pPr>
              <a:lnSpc>
                <a:spcPct val="90000"/>
              </a:lnSpc>
            </a:pPr>
            <a:endParaRPr lang="it-IT" sz="3000" b="1" dirty="0"/>
          </a:p>
          <a:p>
            <a:pPr>
              <a:lnSpc>
                <a:spcPct val="90000"/>
              </a:lnSpc>
            </a:pPr>
            <a:r>
              <a:rPr lang="it-IT" sz="3000" b="1" dirty="0"/>
              <a:t>Spirituali</a:t>
            </a:r>
            <a:r>
              <a:rPr lang="it-IT" sz="3000" dirty="0"/>
              <a:t>: Gasparo Contarini, Gian Matteo Giberti, Reginald Pole, Vittore Soranzo, Giovanni Morone, Bernardino </a:t>
            </a:r>
            <a:r>
              <a:rPr lang="it-IT" sz="3000" dirty="0" err="1"/>
              <a:t>Ochino</a:t>
            </a:r>
            <a:r>
              <a:rPr lang="it-IT" sz="3000" dirty="0"/>
              <a:t>&gt; Circolo di Juan de Valdés (1536-41)&gt;</a:t>
            </a:r>
            <a:r>
              <a:rPr lang="it-IT" sz="3000" i="1" dirty="0"/>
              <a:t> Beneficio di Cristo</a:t>
            </a:r>
            <a:r>
              <a:rPr lang="it-IT" sz="3000" dirty="0"/>
              <a:t> (1541-43)</a:t>
            </a:r>
            <a:endParaRPr lang="en-US" sz="3000" dirty="0"/>
          </a:p>
          <a:p>
            <a:pPr marL="0" indent="0">
              <a:lnSpc>
                <a:spcPct val="90000"/>
              </a:lnSpc>
              <a:buNone/>
            </a:pPr>
            <a:endParaRPr lang="en-US" sz="3000" dirty="0"/>
          </a:p>
          <a:p>
            <a:pPr>
              <a:lnSpc>
                <a:spcPct val="90000"/>
              </a:lnSpc>
            </a:pPr>
            <a:r>
              <a:rPr lang="it-IT" sz="3000" b="1" dirty="0"/>
              <a:t>Intransigenti</a:t>
            </a:r>
            <a:r>
              <a:rPr lang="it-IT" sz="3000" dirty="0"/>
              <a:t>: Gian Pietro Carafa (Paolo IV, 1555-59), Michele Ghislieri (Pio V, 1566-72)</a:t>
            </a:r>
          </a:p>
          <a:p>
            <a:pPr marL="0" indent="0">
              <a:lnSpc>
                <a:spcPct val="90000"/>
              </a:lnSpc>
              <a:buNone/>
            </a:pPr>
            <a:endParaRPr lang="it-IT" sz="3000" dirty="0"/>
          </a:p>
          <a:p>
            <a:pPr>
              <a:lnSpc>
                <a:spcPct val="90000"/>
              </a:lnSpc>
            </a:pPr>
            <a:r>
              <a:rPr lang="it-IT" sz="3000" b="1" dirty="0"/>
              <a:t>Compagnie spirituali</a:t>
            </a:r>
            <a:r>
              <a:rPr lang="it-IT" sz="3000" dirty="0"/>
              <a:t>: Barnabiti/Angeliche, Somaschi, Orsoline, Gesuiti, Oratoriani</a:t>
            </a:r>
            <a:endParaRPr lang="en-US" sz="3000" dirty="0"/>
          </a:p>
          <a:p>
            <a:pPr>
              <a:lnSpc>
                <a:spcPct val="90000"/>
              </a:lnSpc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460736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E0944-00DB-3E57-8281-B273C8C9E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00000"/>
              </a:lnSpc>
              <a:tabLst>
                <a:tab pos="139700" algn="l"/>
              </a:tabLst>
            </a:pPr>
            <a:r>
              <a:rPr lang="it-IT" sz="5200" u="sng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Il Concilio di Trento</a:t>
            </a: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 (1545-1563): 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- No compromessi sul piano teologico dottrinale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- Viene potenziato il ruolo dei vescovi. </a:t>
            </a:r>
          </a:p>
          <a:p>
            <a:pPr algn="just">
              <a:lnSpc>
                <a:spcPct val="200000"/>
              </a:lnSpc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- </a:t>
            </a: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I principali provvedimenti sono: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residenza obbligatoria dei vescovi; 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professionalizzazione del clero (istruzione, manuali);  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periodiche visite pastorali;  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istituzione di registri parrocchiali; 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fondazione di scuole per l’istruzione religiosa del laicato;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fondazione di nuove confraternite per laici; 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controllo dei culti e delle canonizzazioni;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lotta alle forme semi-pagane o superstiziose;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controllo delle opere a stampa (Indice) e delle immagini; 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nuove norme per il matrimonio; 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fondazione di case per i poveri e per le donne sole; 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clausura ai conventi femminili;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promozione delle missioni sia nel contado che nel Nuovo Mondo 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241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C3E75-7BC7-4F3E-BEDA-6DDF9FFBE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782" y="803189"/>
            <a:ext cx="8098568" cy="5373774"/>
          </a:xfrm>
        </p:spPr>
        <p:txBody>
          <a:bodyPr>
            <a:normAutofit/>
          </a:bodyPr>
          <a:lstStyle/>
          <a:p>
            <a:pPr marL="0" lvl="0" indent="0">
              <a:lnSpc>
                <a:spcPct val="90000"/>
              </a:lnSpc>
              <a:buNone/>
              <a:tabLst>
                <a:tab pos="139700" algn="l"/>
              </a:tabLst>
            </a:pPr>
            <a:r>
              <a:rPr lang="it-IT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- L’applicazione del Concilio risente del contrasto tra i vescovi e la volontà di centralizzazione del potere del papa e dell’Inquisizione. </a:t>
            </a:r>
            <a:r>
              <a:rPr lang="it-IT" dirty="0"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Alla fine il potere centrale del papa riesce a controllare l’azione dei vescovi.</a:t>
            </a:r>
            <a:endParaRPr lang="it-IT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Helvetica" pitchFamily="2" charset="0"/>
            </a:endParaRPr>
          </a:p>
          <a:p>
            <a:pPr marL="0" lvl="0" indent="0">
              <a:lnSpc>
                <a:spcPct val="90000"/>
              </a:lnSpc>
              <a:buNone/>
              <a:tabLst>
                <a:tab pos="139700" algn="l"/>
              </a:tabLst>
            </a:pPr>
            <a:r>
              <a:rPr lang="it-IT" dirty="0"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- </a:t>
            </a:r>
            <a:r>
              <a:rPr lang="it-IT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La repressione dell’eresia coinvolge anche idee cattoliche più aperte (spesso sostenute dai vescovi). L’Indice dei libri proibiti include anche la Bibbia in volgare.</a:t>
            </a:r>
            <a:endParaRPr lang="en-IT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IT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22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it-IT" sz="4000" dirty="0"/>
              <a:t>Nuovi Ordini e Compagnie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  <a:gd name="connsiteX0" fmla="*/ 0 w 5410200"/>
              <a:gd name="connsiteY0" fmla="*/ 0 h 13716"/>
              <a:gd name="connsiteX1" fmla="*/ 622173 w 5410200"/>
              <a:gd name="connsiteY1" fmla="*/ 0 h 13716"/>
              <a:gd name="connsiteX2" fmla="*/ 1136142 w 5410200"/>
              <a:gd name="connsiteY2" fmla="*/ 0 h 13716"/>
              <a:gd name="connsiteX3" fmla="*/ 1920621 w 5410200"/>
              <a:gd name="connsiteY3" fmla="*/ 0 h 13716"/>
              <a:gd name="connsiteX4" fmla="*/ 2542794 w 5410200"/>
              <a:gd name="connsiteY4" fmla="*/ 0 h 13716"/>
              <a:gd name="connsiteX5" fmla="*/ 3164967 w 5410200"/>
              <a:gd name="connsiteY5" fmla="*/ 0 h 13716"/>
              <a:gd name="connsiteX6" fmla="*/ 3949446 w 5410200"/>
              <a:gd name="connsiteY6" fmla="*/ 0 h 13716"/>
              <a:gd name="connsiteX7" fmla="*/ 4517517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165854 w 5410200"/>
              <a:gd name="connsiteY11" fmla="*/ 13716 h 13716"/>
              <a:gd name="connsiteX12" fmla="*/ 3543681 w 5410200"/>
              <a:gd name="connsiteY12" fmla="*/ 13716 h 13716"/>
              <a:gd name="connsiteX13" fmla="*/ 2759202 w 5410200"/>
              <a:gd name="connsiteY13" fmla="*/ 13716 h 13716"/>
              <a:gd name="connsiteX14" fmla="*/ 1974723 w 5410200"/>
              <a:gd name="connsiteY14" fmla="*/ 13716 h 13716"/>
              <a:gd name="connsiteX15" fmla="*/ 1406652 w 5410200"/>
              <a:gd name="connsiteY15" fmla="*/ 13716 h 13716"/>
              <a:gd name="connsiteX16" fmla="*/ 730377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76940" y="8795"/>
                  <a:pt x="295530" y="-3818"/>
                  <a:pt x="568071" y="0"/>
                </a:cubicBezTo>
                <a:cubicBezTo>
                  <a:pt x="821049" y="-7814"/>
                  <a:pt x="977778" y="-9274"/>
                  <a:pt x="1298448" y="0"/>
                </a:cubicBezTo>
                <a:cubicBezTo>
                  <a:pt x="1590381" y="13044"/>
                  <a:pt x="1630605" y="-28"/>
                  <a:pt x="1920621" y="0"/>
                </a:cubicBezTo>
                <a:cubicBezTo>
                  <a:pt x="2206035" y="10386"/>
                  <a:pt x="2357755" y="-28028"/>
                  <a:pt x="2488692" y="0"/>
                </a:cubicBezTo>
                <a:cubicBezTo>
                  <a:pt x="2633521" y="25625"/>
                  <a:pt x="3022777" y="-45440"/>
                  <a:pt x="3219069" y="0"/>
                </a:cubicBezTo>
                <a:cubicBezTo>
                  <a:pt x="3460337" y="63290"/>
                  <a:pt x="3645640" y="26494"/>
                  <a:pt x="3895344" y="0"/>
                </a:cubicBezTo>
                <a:cubicBezTo>
                  <a:pt x="4126339" y="-535"/>
                  <a:pt x="4382665" y="-55222"/>
                  <a:pt x="4571619" y="0"/>
                </a:cubicBezTo>
                <a:cubicBezTo>
                  <a:pt x="4776405" y="-816"/>
                  <a:pt x="5201098" y="-43036"/>
                  <a:pt x="5410200" y="0"/>
                </a:cubicBezTo>
                <a:cubicBezTo>
                  <a:pt x="5409052" y="2649"/>
                  <a:pt x="5410186" y="9063"/>
                  <a:pt x="5410200" y="13716"/>
                </a:cubicBezTo>
                <a:cubicBezTo>
                  <a:pt x="5133704" y="5182"/>
                  <a:pt x="5123444" y="31477"/>
                  <a:pt x="4842129" y="13716"/>
                </a:cubicBezTo>
                <a:cubicBezTo>
                  <a:pt x="4568650" y="-219"/>
                  <a:pt x="4447390" y="8221"/>
                  <a:pt x="4328160" y="13716"/>
                </a:cubicBezTo>
                <a:cubicBezTo>
                  <a:pt x="4227436" y="28078"/>
                  <a:pt x="3754725" y="-2253"/>
                  <a:pt x="3597783" y="13716"/>
                </a:cubicBezTo>
                <a:cubicBezTo>
                  <a:pt x="3459353" y="10223"/>
                  <a:pt x="3317740" y="47315"/>
                  <a:pt x="3029712" y="13716"/>
                </a:cubicBezTo>
                <a:cubicBezTo>
                  <a:pt x="2766446" y="5245"/>
                  <a:pt x="2645518" y="35922"/>
                  <a:pt x="2299335" y="13716"/>
                </a:cubicBezTo>
                <a:cubicBezTo>
                  <a:pt x="1977844" y="23735"/>
                  <a:pt x="1781583" y="-1801"/>
                  <a:pt x="1514856" y="13716"/>
                </a:cubicBezTo>
                <a:cubicBezTo>
                  <a:pt x="1212648" y="18781"/>
                  <a:pt x="1087880" y="-4407"/>
                  <a:pt x="892683" y="13716"/>
                </a:cubicBezTo>
                <a:cubicBezTo>
                  <a:pt x="745769" y="11772"/>
                  <a:pt x="183254" y="-32062"/>
                  <a:pt x="0" y="13716"/>
                </a:cubicBezTo>
                <a:cubicBezTo>
                  <a:pt x="-907" y="9799"/>
                  <a:pt x="-75" y="7151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69468" y="-22806"/>
                  <a:pt x="392563" y="4840"/>
                  <a:pt x="622173" y="0"/>
                </a:cubicBezTo>
                <a:cubicBezTo>
                  <a:pt x="884216" y="-2196"/>
                  <a:pt x="1034637" y="7784"/>
                  <a:pt x="1136142" y="0"/>
                </a:cubicBezTo>
                <a:cubicBezTo>
                  <a:pt x="1204956" y="5920"/>
                  <a:pt x="1559779" y="-61408"/>
                  <a:pt x="1920621" y="0"/>
                </a:cubicBezTo>
                <a:cubicBezTo>
                  <a:pt x="2280250" y="-18581"/>
                  <a:pt x="2372470" y="4128"/>
                  <a:pt x="2542794" y="0"/>
                </a:cubicBezTo>
                <a:cubicBezTo>
                  <a:pt x="2688150" y="-17189"/>
                  <a:pt x="2885478" y="-51412"/>
                  <a:pt x="3164967" y="0"/>
                </a:cubicBezTo>
                <a:cubicBezTo>
                  <a:pt x="3470933" y="16143"/>
                  <a:pt x="3588003" y="-4313"/>
                  <a:pt x="3949446" y="0"/>
                </a:cubicBezTo>
                <a:cubicBezTo>
                  <a:pt x="4331172" y="1470"/>
                  <a:pt x="4289286" y="5331"/>
                  <a:pt x="4517517" y="0"/>
                </a:cubicBezTo>
                <a:cubicBezTo>
                  <a:pt x="4736577" y="41911"/>
                  <a:pt x="5141868" y="443"/>
                  <a:pt x="5410200" y="0"/>
                </a:cubicBezTo>
                <a:cubicBezTo>
                  <a:pt x="5410845" y="2936"/>
                  <a:pt x="5409877" y="9829"/>
                  <a:pt x="5410200" y="13716"/>
                </a:cubicBezTo>
                <a:cubicBezTo>
                  <a:pt x="5130880" y="48304"/>
                  <a:pt x="5008082" y="-27188"/>
                  <a:pt x="4842129" y="13716"/>
                </a:cubicBezTo>
                <a:cubicBezTo>
                  <a:pt x="4629232" y="38478"/>
                  <a:pt x="4430159" y="43872"/>
                  <a:pt x="4165854" y="13716"/>
                </a:cubicBezTo>
                <a:cubicBezTo>
                  <a:pt x="3880517" y="17026"/>
                  <a:pt x="3820863" y="-12209"/>
                  <a:pt x="3543681" y="13716"/>
                </a:cubicBezTo>
                <a:cubicBezTo>
                  <a:pt x="3267577" y="39687"/>
                  <a:pt x="3047131" y="-8774"/>
                  <a:pt x="2759202" y="13716"/>
                </a:cubicBezTo>
                <a:cubicBezTo>
                  <a:pt x="2418778" y="17929"/>
                  <a:pt x="2206820" y="-35095"/>
                  <a:pt x="1974723" y="13716"/>
                </a:cubicBezTo>
                <a:cubicBezTo>
                  <a:pt x="1740429" y="35710"/>
                  <a:pt x="1599301" y="34493"/>
                  <a:pt x="1406652" y="13716"/>
                </a:cubicBezTo>
                <a:cubicBezTo>
                  <a:pt x="1196601" y="3966"/>
                  <a:pt x="938578" y="38717"/>
                  <a:pt x="730377" y="13716"/>
                </a:cubicBezTo>
                <a:cubicBezTo>
                  <a:pt x="524173" y="26651"/>
                  <a:pt x="336004" y="-17469"/>
                  <a:pt x="0" y="13716"/>
                </a:cubicBezTo>
                <a:cubicBezTo>
                  <a:pt x="-377" y="9245"/>
                  <a:pt x="1157" y="3819"/>
                  <a:pt x="0" y="0"/>
                </a:cubicBezTo>
                <a:close/>
              </a:path>
              <a:path w="5410200" h="13716" fill="none" stroke="0" extrusionOk="0">
                <a:moveTo>
                  <a:pt x="0" y="0"/>
                </a:moveTo>
                <a:cubicBezTo>
                  <a:pt x="148438" y="-27720"/>
                  <a:pt x="315263" y="-14841"/>
                  <a:pt x="568071" y="0"/>
                </a:cubicBezTo>
                <a:cubicBezTo>
                  <a:pt x="840209" y="21288"/>
                  <a:pt x="982180" y="-6281"/>
                  <a:pt x="1298448" y="0"/>
                </a:cubicBezTo>
                <a:cubicBezTo>
                  <a:pt x="1577021" y="13763"/>
                  <a:pt x="1630910" y="1060"/>
                  <a:pt x="1920621" y="0"/>
                </a:cubicBezTo>
                <a:cubicBezTo>
                  <a:pt x="2200928" y="-1340"/>
                  <a:pt x="2382869" y="-10369"/>
                  <a:pt x="2488692" y="0"/>
                </a:cubicBezTo>
                <a:cubicBezTo>
                  <a:pt x="2620356" y="20061"/>
                  <a:pt x="3042766" y="-74691"/>
                  <a:pt x="3219069" y="0"/>
                </a:cubicBezTo>
                <a:cubicBezTo>
                  <a:pt x="3395755" y="31704"/>
                  <a:pt x="3646717" y="33546"/>
                  <a:pt x="3895344" y="0"/>
                </a:cubicBezTo>
                <a:cubicBezTo>
                  <a:pt x="4131847" y="-43416"/>
                  <a:pt x="4371681" y="11418"/>
                  <a:pt x="4571619" y="0"/>
                </a:cubicBezTo>
                <a:cubicBezTo>
                  <a:pt x="4799447" y="47677"/>
                  <a:pt x="5212547" y="1562"/>
                  <a:pt x="5410200" y="0"/>
                </a:cubicBezTo>
                <a:cubicBezTo>
                  <a:pt x="5408905" y="2744"/>
                  <a:pt x="5410401" y="9950"/>
                  <a:pt x="5410200" y="13716"/>
                </a:cubicBezTo>
                <a:cubicBezTo>
                  <a:pt x="5139576" y="2947"/>
                  <a:pt x="5122299" y="33775"/>
                  <a:pt x="4842129" y="13716"/>
                </a:cubicBezTo>
                <a:cubicBezTo>
                  <a:pt x="4566356" y="6655"/>
                  <a:pt x="4456854" y="15426"/>
                  <a:pt x="4328160" y="13716"/>
                </a:cubicBezTo>
                <a:cubicBezTo>
                  <a:pt x="4234703" y="-822"/>
                  <a:pt x="3768176" y="-16062"/>
                  <a:pt x="3597783" y="13716"/>
                </a:cubicBezTo>
                <a:cubicBezTo>
                  <a:pt x="3430303" y="10148"/>
                  <a:pt x="3287506" y="20215"/>
                  <a:pt x="3029712" y="13716"/>
                </a:cubicBezTo>
                <a:cubicBezTo>
                  <a:pt x="2742636" y="-2421"/>
                  <a:pt x="2637847" y="18109"/>
                  <a:pt x="2299335" y="13716"/>
                </a:cubicBezTo>
                <a:cubicBezTo>
                  <a:pt x="1959433" y="-7861"/>
                  <a:pt x="1779456" y="37101"/>
                  <a:pt x="1514856" y="13716"/>
                </a:cubicBezTo>
                <a:cubicBezTo>
                  <a:pt x="1212431" y="31797"/>
                  <a:pt x="1086601" y="7282"/>
                  <a:pt x="892683" y="13716"/>
                </a:cubicBezTo>
                <a:cubicBezTo>
                  <a:pt x="721500" y="45800"/>
                  <a:pt x="194249" y="-29802"/>
                  <a:pt x="0" y="13716"/>
                </a:cubicBezTo>
                <a:cubicBezTo>
                  <a:pt x="-508" y="9800"/>
                  <a:pt x="-280" y="682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5410200"/>
                      <a:gd name="connsiteY0" fmla="*/ 0 h 13716"/>
                      <a:gd name="connsiteX1" fmla="*/ 568071 w 5410200"/>
                      <a:gd name="connsiteY1" fmla="*/ 0 h 13716"/>
                      <a:gd name="connsiteX2" fmla="*/ 1298448 w 5410200"/>
                      <a:gd name="connsiteY2" fmla="*/ 0 h 13716"/>
                      <a:gd name="connsiteX3" fmla="*/ 1920621 w 5410200"/>
                      <a:gd name="connsiteY3" fmla="*/ 0 h 13716"/>
                      <a:gd name="connsiteX4" fmla="*/ 2488692 w 5410200"/>
                      <a:gd name="connsiteY4" fmla="*/ 0 h 13716"/>
                      <a:gd name="connsiteX5" fmla="*/ 3219069 w 5410200"/>
                      <a:gd name="connsiteY5" fmla="*/ 0 h 13716"/>
                      <a:gd name="connsiteX6" fmla="*/ 3895344 w 5410200"/>
                      <a:gd name="connsiteY6" fmla="*/ 0 h 13716"/>
                      <a:gd name="connsiteX7" fmla="*/ 4571619 w 5410200"/>
                      <a:gd name="connsiteY7" fmla="*/ 0 h 13716"/>
                      <a:gd name="connsiteX8" fmla="*/ 5410200 w 5410200"/>
                      <a:gd name="connsiteY8" fmla="*/ 0 h 13716"/>
                      <a:gd name="connsiteX9" fmla="*/ 5410200 w 5410200"/>
                      <a:gd name="connsiteY9" fmla="*/ 13716 h 13716"/>
                      <a:gd name="connsiteX10" fmla="*/ 4842129 w 5410200"/>
                      <a:gd name="connsiteY10" fmla="*/ 13716 h 13716"/>
                      <a:gd name="connsiteX11" fmla="*/ 4328160 w 5410200"/>
                      <a:gd name="connsiteY11" fmla="*/ 13716 h 13716"/>
                      <a:gd name="connsiteX12" fmla="*/ 3597783 w 5410200"/>
                      <a:gd name="connsiteY12" fmla="*/ 13716 h 13716"/>
                      <a:gd name="connsiteX13" fmla="*/ 3029712 w 5410200"/>
                      <a:gd name="connsiteY13" fmla="*/ 13716 h 13716"/>
                      <a:gd name="connsiteX14" fmla="*/ 2299335 w 5410200"/>
                      <a:gd name="connsiteY14" fmla="*/ 13716 h 13716"/>
                      <a:gd name="connsiteX15" fmla="*/ 1514856 w 5410200"/>
                      <a:gd name="connsiteY15" fmla="*/ 13716 h 13716"/>
                      <a:gd name="connsiteX16" fmla="*/ 892683 w 5410200"/>
                      <a:gd name="connsiteY16" fmla="*/ 13716 h 13716"/>
                      <a:gd name="connsiteX17" fmla="*/ 0 w 5410200"/>
                      <a:gd name="connsiteY17" fmla="*/ 13716 h 13716"/>
                      <a:gd name="connsiteX18" fmla="*/ 0 w 5410200"/>
                      <a:gd name="connsiteY18" fmla="*/ 0 h 137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5410200" h="13716" fill="none" extrusionOk="0">
                        <a:moveTo>
                          <a:pt x="0" y="0"/>
                        </a:moveTo>
                        <a:cubicBezTo>
                          <a:pt x="163050" y="-18707"/>
                          <a:pt x="319321" y="-16364"/>
                          <a:pt x="568071" y="0"/>
                        </a:cubicBezTo>
                        <a:cubicBezTo>
                          <a:pt x="816821" y="16364"/>
                          <a:pt x="1013224" y="-7268"/>
                          <a:pt x="1298448" y="0"/>
                        </a:cubicBezTo>
                        <a:cubicBezTo>
                          <a:pt x="1583672" y="7268"/>
                          <a:pt x="1631711" y="-3367"/>
                          <a:pt x="1920621" y="0"/>
                        </a:cubicBezTo>
                        <a:cubicBezTo>
                          <a:pt x="2209531" y="3367"/>
                          <a:pt x="2364420" y="-19184"/>
                          <a:pt x="2488692" y="0"/>
                        </a:cubicBezTo>
                        <a:cubicBezTo>
                          <a:pt x="2612964" y="19184"/>
                          <a:pt x="3023298" y="-34627"/>
                          <a:pt x="3219069" y="0"/>
                        </a:cubicBezTo>
                        <a:cubicBezTo>
                          <a:pt x="3414840" y="34627"/>
                          <a:pt x="3656810" y="24043"/>
                          <a:pt x="3895344" y="0"/>
                        </a:cubicBezTo>
                        <a:cubicBezTo>
                          <a:pt x="4133879" y="-24043"/>
                          <a:pt x="4393984" y="-19577"/>
                          <a:pt x="4571619" y="0"/>
                        </a:cubicBezTo>
                        <a:cubicBezTo>
                          <a:pt x="4749255" y="19577"/>
                          <a:pt x="5179928" y="-6281"/>
                          <a:pt x="5410200" y="0"/>
                        </a:cubicBezTo>
                        <a:cubicBezTo>
                          <a:pt x="5409587" y="2854"/>
                          <a:pt x="5409791" y="9451"/>
                          <a:pt x="5410200" y="13716"/>
                        </a:cubicBezTo>
                        <a:cubicBezTo>
                          <a:pt x="5139060" y="2179"/>
                          <a:pt x="5121593" y="26463"/>
                          <a:pt x="4842129" y="13716"/>
                        </a:cubicBezTo>
                        <a:cubicBezTo>
                          <a:pt x="4562665" y="969"/>
                          <a:pt x="4448273" y="4915"/>
                          <a:pt x="4328160" y="13716"/>
                        </a:cubicBezTo>
                        <a:cubicBezTo>
                          <a:pt x="4208047" y="22517"/>
                          <a:pt x="3760936" y="17995"/>
                          <a:pt x="3597783" y="13716"/>
                        </a:cubicBezTo>
                        <a:cubicBezTo>
                          <a:pt x="3434630" y="9437"/>
                          <a:pt x="3299718" y="28641"/>
                          <a:pt x="3029712" y="13716"/>
                        </a:cubicBezTo>
                        <a:cubicBezTo>
                          <a:pt x="2759706" y="-1209"/>
                          <a:pt x="2640159" y="22822"/>
                          <a:pt x="2299335" y="13716"/>
                        </a:cubicBezTo>
                        <a:cubicBezTo>
                          <a:pt x="1958511" y="4610"/>
                          <a:pt x="1801186" y="24413"/>
                          <a:pt x="1514856" y="13716"/>
                        </a:cubicBezTo>
                        <a:cubicBezTo>
                          <a:pt x="1228526" y="3019"/>
                          <a:pt x="1063509" y="-9877"/>
                          <a:pt x="892683" y="13716"/>
                        </a:cubicBezTo>
                        <a:cubicBezTo>
                          <a:pt x="721857" y="37309"/>
                          <a:pt x="186945" y="-25469"/>
                          <a:pt x="0" y="13716"/>
                        </a:cubicBezTo>
                        <a:cubicBezTo>
                          <a:pt x="-342" y="9537"/>
                          <a:pt x="-97" y="6817"/>
                          <a:pt x="0" y="0"/>
                        </a:cubicBezTo>
                        <a:close/>
                      </a:path>
                      <a:path w="5410200" h="13716" stroke="0" extrusionOk="0">
                        <a:moveTo>
                          <a:pt x="0" y="0"/>
                        </a:moveTo>
                        <a:cubicBezTo>
                          <a:pt x="285096" y="-4925"/>
                          <a:pt x="376456" y="22268"/>
                          <a:pt x="622173" y="0"/>
                        </a:cubicBezTo>
                        <a:cubicBezTo>
                          <a:pt x="867890" y="-22268"/>
                          <a:pt x="1031392" y="7228"/>
                          <a:pt x="1136142" y="0"/>
                        </a:cubicBezTo>
                        <a:cubicBezTo>
                          <a:pt x="1240892" y="-7228"/>
                          <a:pt x="1561853" y="9877"/>
                          <a:pt x="1920621" y="0"/>
                        </a:cubicBezTo>
                        <a:cubicBezTo>
                          <a:pt x="2279389" y="-9877"/>
                          <a:pt x="2367255" y="19546"/>
                          <a:pt x="2542794" y="0"/>
                        </a:cubicBezTo>
                        <a:cubicBezTo>
                          <a:pt x="2718333" y="-19546"/>
                          <a:pt x="2866732" y="-22226"/>
                          <a:pt x="3164967" y="0"/>
                        </a:cubicBezTo>
                        <a:cubicBezTo>
                          <a:pt x="3463202" y="22226"/>
                          <a:pt x="3568055" y="-2765"/>
                          <a:pt x="3949446" y="0"/>
                        </a:cubicBezTo>
                        <a:cubicBezTo>
                          <a:pt x="4330837" y="2765"/>
                          <a:pt x="4287895" y="10557"/>
                          <a:pt x="4517517" y="0"/>
                        </a:cubicBezTo>
                        <a:cubicBezTo>
                          <a:pt x="4747139" y="-10557"/>
                          <a:pt x="5149588" y="8716"/>
                          <a:pt x="5410200" y="0"/>
                        </a:cubicBezTo>
                        <a:cubicBezTo>
                          <a:pt x="5410660" y="2787"/>
                          <a:pt x="5410166" y="9748"/>
                          <a:pt x="5410200" y="13716"/>
                        </a:cubicBezTo>
                        <a:cubicBezTo>
                          <a:pt x="5163327" y="36922"/>
                          <a:pt x="5008749" y="6121"/>
                          <a:pt x="4842129" y="13716"/>
                        </a:cubicBezTo>
                        <a:cubicBezTo>
                          <a:pt x="4675509" y="21311"/>
                          <a:pt x="4433401" y="-5187"/>
                          <a:pt x="4165854" y="13716"/>
                        </a:cubicBezTo>
                        <a:cubicBezTo>
                          <a:pt x="3898308" y="32619"/>
                          <a:pt x="3809032" y="-13282"/>
                          <a:pt x="3543681" y="13716"/>
                        </a:cubicBezTo>
                        <a:cubicBezTo>
                          <a:pt x="3278330" y="40714"/>
                          <a:pt x="3073876" y="-20489"/>
                          <a:pt x="2759202" y="13716"/>
                        </a:cubicBezTo>
                        <a:cubicBezTo>
                          <a:pt x="2444528" y="47921"/>
                          <a:pt x="2204144" y="-1200"/>
                          <a:pt x="1974723" y="13716"/>
                        </a:cubicBezTo>
                        <a:cubicBezTo>
                          <a:pt x="1745302" y="28632"/>
                          <a:pt x="1602335" y="26918"/>
                          <a:pt x="1406652" y="13716"/>
                        </a:cubicBezTo>
                        <a:cubicBezTo>
                          <a:pt x="1210969" y="514"/>
                          <a:pt x="923948" y="-1411"/>
                          <a:pt x="730377" y="13716"/>
                        </a:cubicBezTo>
                        <a:cubicBezTo>
                          <a:pt x="536806" y="28843"/>
                          <a:pt x="336496" y="-4713"/>
                          <a:pt x="0" y="13716"/>
                        </a:cubicBezTo>
                        <a:cubicBezTo>
                          <a:pt x="-535" y="9547"/>
                          <a:pt x="488" y="451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95BA1867-4166-4C8F-DC69-4CF973B085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661679"/>
              </p:ext>
            </p:extLst>
          </p:nvPr>
        </p:nvGraphicFramePr>
        <p:xfrm>
          <a:off x="3458582" y="172996"/>
          <a:ext cx="5522057" cy="6003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1964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236"/>
            <a:ext cx="8229600" cy="66637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600" b="1" dirty="0"/>
              <a:t>Prima della riforma:</a:t>
            </a:r>
          </a:p>
          <a:p>
            <a:pPr marL="0" indent="0">
              <a:buNone/>
            </a:pPr>
            <a:r>
              <a:rPr lang="it-IT" sz="3600" dirty="0"/>
              <a:t>Rinascita potenza del papato; corruzione della Chiesa di Roma: carriere ecclesiastiche e ricerca del potere; servizi spirituali venduti (Indulgenze, false reliquie, </a:t>
            </a:r>
            <a:r>
              <a:rPr lang="it-IT" sz="3600" dirty="0" err="1"/>
              <a:t>ecc</a:t>
            </a:r>
            <a:r>
              <a:rPr lang="it-IT" sz="3600" dirty="0"/>
              <a:t>), denaro per grandezza Roma e pagamento cariche; vescovi assenteisti; ignoranza clero; decadenza vita monastica; movimenti di riforma (Osservanza); Vescovi riformatori (</a:t>
            </a:r>
            <a:r>
              <a:rPr lang="it-IT" sz="3600" dirty="0" err="1"/>
              <a:t>Ximenes</a:t>
            </a:r>
            <a:r>
              <a:rPr lang="it-IT" sz="3600" dirty="0"/>
              <a:t> de </a:t>
            </a:r>
            <a:r>
              <a:rPr lang="it-IT" sz="3600" dirty="0" err="1"/>
              <a:t>Cisneros</a:t>
            </a:r>
            <a:r>
              <a:rPr lang="it-IT" sz="3600" dirty="0"/>
              <a:t>, Egidio da Viterbo)</a:t>
            </a:r>
          </a:p>
        </p:txBody>
      </p:sp>
    </p:spTree>
    <p:extLst>
      <p:ext uri="{BB962C8B-B14F-4D97-AF65-F5344CB8AC3E}">
        <p14:creationId xmlns:p14="http://schemas.microsoft.com/office/powerpoint/2010/main" val="1895688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472"/>
            <a:ext cx="8229600" cy="69313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600" b="1" dirty="0"/>
              <a:t>Prima della riforma 2:</a:t>
            </a:r>
          </a:p>
          <a:p>
            <a:pPr marL="0" indent="0">
              <a:buNone/>
            </a:pPr>
            <a:r>
              <a:rPr lang="it-IT" sz="3600" b="1"/>
              <a:t>Umanesimo e </a:t>
            </a:r>
            <a:r>
              <a:rPr lang="it-IT" sz="3600" b="1" dirty="0" err="1"/>
              <a:t>Devotio</a:t>
            </a:r>
            <a:r>
              <a:rPr lang="it-IT" sz="3600" b="1" dirty="0"/>
              <a:t> moderna</a:t>
            </a:r>
            <a:r>
              <a:rPr lang="it-IT" sz="3600" dirty="0"/>
              <a:t>: contro riti, miracoli, pellegrinaggi, penitenze; pietà interiore, l’uomo si deve elevare moralmente; ritorno alle fonti del cristianesimo, Vangelo guida morale, modello chiesa primitiva; neoplatonismo (l’individuo deve tornare all’immagine divina iniziale); misticismo</a:t>
            </a:r>
          </a:p>
          <a:p>
            <a:pPr marL="0" indent="0">
              <a:buNone/>
            </a:pPr>
            <a:r>
              <a:rPr lang="it-IT" sz="3600" b="1" dirty="0"/>
              <a:t>Profetismo:</a:t>
            </a:r>
            <a:r>
              <a:rPr lang="it-IT" sz="3600" dirty="0"/>
              <a:t>, penitenze, visioni; aspettative apocalittiche; eremiti, predicatori, profeti; Savonarola, sante vive</a:t>
            </a:r>
            <a:r>
              <a:rPr lang="en-US" sz="3600" dirty="0"/>
              <a:t> 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236494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/>
              <a:t>1515-1565</a:t>
            </a:r>
            <a:endParaRPr lang="en-US" dirty="0"/>
          </a:p>
          <a:p>
            <a:r>
              <a:rPr lang="it-IT" dirty="0"/>
              <a:t>1515: V Concilio Lateranense (proposte di riforma) </a:t>
            </a:r>
            <a:endParaRPr lang="en-US" dirty="0"/>
          </a:p>
          <a:p>
            <a:r>
              <a:rPr lang="it-IT" dirty="0"/>
              <a:t>Incremento letteratura spirituale (stampa) </a:t>
            </a:r>
            <a:endParaRPr lang="en-US" dirty="0"/>
          </a:p>
          <a:p>
            <a:r>
              <a:rPr lang="it-IT" dirty="0"/>
              <a:t>Diffusione circoli spirituali per proposte di riforma della chiesa e dell’individuo: profezia e umanesimo</a:t>
            </a:r>
            <a:endParaRPr lang="en-US" dirty="0"/>
          </a:p>
          <a:p>
            <a:r>
              <a:rPr lang="it-IT" dirty="0"/>
              <a:t>Diffusione idee protestanti in Italia</a:t>
            </a:r>
          </a:p>
          <a:p>
            <a:r>
              <a:rPr lang="it-IT" dirty="0"/>
              <a:t>Fondazione di confraternite, associazioni di laici devoti (Compagnie Divino Amore, Barnabiti/Angeliche, Somaschi, Orsoline) e nuovi ordini religiosi (Teatini, Gesuiti) </a:t>
            </a:r>
            <a:endParaRPr lang="en-US" dirty="0"/>
          </a:p>
          <a:p>
            <a:r>
              <a:rPr lang="it-IT" dirty="0"/>
              <a:t>Tentativi di conciliazione con i Protestanti</a:t>
            </a:r>
            <a:endParaRPr lang="en-US" dirty="0"/>
          </a:p>
          <a:p>
            <a:r>
              <a:rPr lang="it-IT" dirty="0"/>
              <a:t>Nascita Inquisizione (1542): repressione </a:t>
            </a:r>
            <a:endParaRPr lang="en-US" dirty="0"/>
          </a:p>
          <a:p>
            <a:r>
              <a:rPr lang="it-IT" dirty="0"/>
              <a:t>Concilio di Trento (1545-1563): riforma strutture ecclesiastiche</a:t>
            </a:r>
          </a:p>
          <a:p>
            <a:r>
              <a:rPr lang="it-IT" dirty="0"/>
              <a:t>Disciplinamento e modernizzazione; desacralizzazione e </a:t>
            </a:r>
            <a:r>
              <a:rPr lang="it-IT" dirty="0" err="1"/>
              <a:t>risacralizzazione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8722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BBD922-CB4D-BED9-D977-92BE6504FA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9C657-E448-B150-ED90-0EAFCFAA7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296" y="86497"/>
            <a:ext cx="8310000" cy="364607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IT" sz="2400" dirty="0"/>
              <a:t>Umanesimo, Devotio e Osservanza&gt; </a:t>
            </a:r>
            <a:r>
              <a:rPr lang="en-IT" sz="2400" dirty="0">
                <a:solidFill>
                  <a:srgbClr val="0070C0"/>
                </a:solidFill>
              </a:rPr>
              <a:t>Compagnie/</a:t>
            </a:r>
            <a:r>
              <a:rPr lang="en-IT" sz="2400" dirty="0">
                <a:solidFill>
                  <a:srgbClr val="C00000"/>
                </a:solidFill>
              </a:rPr>
              <a:t>Riforma</a:t>
            </a:r>
            <a:endParaRPr lang="en-IT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5BAE2-1E51-6A7D-0092-87960984D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648" y="451104"/>
            <a:ext cx="8912351" cy="6406896"/>
          </a:xfrm>
        </p:spPr>
        <p:txBody>
          <a:bodyPr>
            <a:noAutofit/>
          </a:bodyPr>
          <a:lstStyle/>
          <a:p>
            <a:r>
              <a:rPr lang="it-IT" sz="2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it-IT" sz="2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entralità filosofia </a:t>
            </a:r>
            <a:r>
              <a:rPr lang="it-IT" sz="2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di Cristo e conversione interiore&gt;</a:t>
            </a:r>
          </a:p>
          <a:p>
            <a:pPr marL="0" indent="0">
              <a:buNone/>
            </a:pPr>
            <a:endParaRPr lang="it-IT" sz="2200" dirty="0">
              <a:solidFill>
                <a:srgbClr val="0070C0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it-IT" sz="2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pratiche religiose esteriori criticate, status religioso poco importante, chiesa degli apostoli&gt;</a:t>
            </a:r>
            <a:r>
              <a:rPr lang="it-IT" sz="22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it-IT" sz="2200" dirty="0">
              <a:solidFill>
                <a:srgbClr val="0070C0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T" sz="2200" dirty="0">
              <a:solidFill>
                <a:srgbClr val="0070C0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IT" sz="2200" dirty="0"/>
              <a:t>centralità Vangelo e Padri&gt; </a:t>
            </a:r>
            <a:endParaRPr lang="en-IT" sz="22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IT" sz="2200" dirty="0"/>
          </a:p>
          <a:p>
            <a:pPr marL="0" indent="0">
              <a:buNone/>
            </a:pPr>
            <a:endParaRPr lang="en-IT" sz="2200" dirty="0">
              <a:solidFill>
                <a:srgbClr val="0070C0"/>
              </a:solidFill>
            </a:endParaRPr>
          </a:p>
          <a:p>
            <a:r>
              <a:rPr lang="it-IT" sz="2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Importanza dell’uomo&gt;</a:t>
            </a:r>
            <a:endParaRPr lang="en-IT" sz="2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363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33116</TotalTime>
  <Words>782</Words>
  <Application>Microsoft Macintosh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Office Theme</vt:lpstr>
      <vt:lpstr>PowerPoint Presentation</vt:lpstr>
      <vt:lpstr>Fazioni nella Chiesa</vt:lpstr>
      <vt:lpstr>PowerPoint Presentation</vt:lpstr>
      <vt:lpstr>PowerPoint Presentation</vt:lpstr>
      <vt:lpstr>Nuovi Ordini e Compagnie</vt:lpstr>
      <vt:lpstr>PowerPoint Presentation</vt:lpstr>
      <vt:lpstr>PowerPoint Presentation</vt:lpstr>
      <vt:lpstr>PowerPoint Presentation</vt:lpstr>
      <vt:lpstr>Umanesimo, Devotio e Osservanza&gt; Compagnie/Riforma</vt:lpstr>
      <vt:lpstr>Umanesimo, Devotio e Osservanza&gt; Compagnie/Riforma</vt:lpstr>
    </vt:vector>
  </TitlesOfParts>
  <Company>Università di Teramo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Odoardo Mazzonis</dc:creator>
  <cp:lastModifiedBy>querciolo mazzonis</cp:lastModifiedBy>
  <cp:revision>53</cp:revision>
  <dcterms:created xsi:type="dcterms:W3CDTF">2014-10-14T16:20:22Z</dcterms:created>
  <dcterms:modified xsi:type="dcterms:W3CDTF">2025-02-20T13:46:39Z</dcterms:modified>
</cp:coreProperties>
</file>