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73" r:id="rId2"/>
  </p:sldMasterIdLst>
  <p:notesMasterIdLst>
    <p:notesMasterId r:id="rId25"/>
  </p:notesMasterIdLst>
  <p:handoutMasterIdLst>
    <p:handoutMasterId r:id="rId26"/>
  </p:handoutMasterIdLst>
  <p:sldIdLst>
    <p:sldId id="342" r:id="rId3"/>
    <p:sldId id="343" r:id="rId4"/>
    <p:sldId id="346" r:id="rId5"/>
    <p:sldId id="256" r:id="rId6"/>
    <p:sldId id="271" r:id="rId7"/>
    <p:sldId id="273" r:id="rId8"/>
    <p:sldId id="257" r:id="rId9"/>
    <p:sldId id="261" r:id="rId10"/>
    <p:sldId id="262" r:id="rId11"/>
    <p:sldId id="258" r:id="rId12"/>
    <p:sldId id="259" r:id="rId13"/>
    <p:sldId id="260" r:id="rId14"/>
    <p:sldId id="263" r:id="rId15"/>
    <p:sldId id="335" r:id="rId16"/>
    <p:sldId id="334" r:id="rId17"/>
    <p:sldId id="340" r:id="rId18"/>
    <p:sldId id="341" r:id="rId19"/>
    <p:sldId id="264" r:id="rId20"/>
    <p:sldId id="265" r:id="rId21"/>
    <p:sldId id="266" r:id="rId22"/>
    <p:sldId id="267" r:id="rId23"/>
    <p:sldId id="268" r:id="rId24"/>
  </p:sldIdLst>
  <p:sldSz cx="9144000" cy="6858000" type="screen4x3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29" autoAdjust="0"/>
    <p:restoredTop sz="92925" autoAdjust="0"/>
  </p:normalViewPr>
  <p:slideViewPr>
    <p:cSldViewPr>
      <p:cViewPr varScale="1">
        <p:scale>
          <a:sx n="100" d="100"/>
          <a:sy n="100" d="100"/>
        </p:scale>
        <p:origin x="1888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160C5580-E9F9-F646-1A3E-13FFFA8319F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F33A77A1-85A4-8081-48CC-0544A61C8228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9460" name="Rectangle 4">
            <a:extLst>
              <a:ext uri="{FF2B5EF4-FFF2-40B4-BE49-F238E27FC236}">
                <a16:creationId xmlns:a16="http://schemas.microsoft.com/office/drawing/2014/main" id="{F76FAAC5-6C9E-C451-2271-AB11C48CC3B4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9461" name="Rectangle 5">
            <a:extLst>
              <a:ext uri="{FF2B5EF4-FFF2-40B4-BE49-F238E27FC236}">
                <a16:creationId xmlns:a16="http://schemas.microsoft.com/office/drawing/2014/main" id="{E5586259-ACCB-304B-C74A-D7D1D7B716B3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06FC035-38D4-5A4F-BA5E-1FF529E7BCD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F5484361-25F8-C766-0D50-2DBB4B9EB69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CB2061AE-C950-4C9F-4343-67F6D8768EE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7C37A1D5-130C-076C-3134-06E0ADA7B90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7413" name="Rectangle 5">
            <a:extLst>
              <a:ext uri="{FF2B5EF4-FFF2-40B4-BE49-F238E27FC236}">
                <a16:creationId xmlns:a16="http://schemas.microsoft.com/office/drawing/2014/main" id="{B0135A71-0BC4-06DA-5EBA-273B95E61137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17414" name="Rectangle 6">
            <a:extLst>
              <a:ext uri="{FF2B5EF4-FFF2-40B4-BE49-F238E27FC236}">
                <a16:creationId xmlns:a16="http://schemas.microsoft.com/office/drawing/2014/main" id="{AE5C23FB-5043-6741-1840-39C49114F83E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7415" name="Rectangle 7">
            <a:extLst>
              <a:ext uri="{FF2B5EF4-FFF2-40B4-BE49-F238E27FC236}">
                <a16:creationId xmlns:a16="http://schemas.microsoft.com/office/drawing/2014/main" id="{66A7565A-9897-97B6-3A04-7F0DB8E8127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4E992DA-E6BF-F645-9680-6824E5BAA520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56494656-6689-5005-097E-D2A011817AE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479C1962-FDF4-FF39-1BF4-BDC9A662EF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5CE835C7-A0F1-96F9-F2E4-16AFC2288437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8763000" cy="5943600"/>
            <a:chOff x="0" y="0"/>
            <a:chExt cx="5520" cy="3744"/>
          </a:xfrm>
        </p:grpSpPr>
        <p:sp>
          <p:nvSpPr>
            <p:cNvPr id="3" name="Rectangle 3">
              <a:extLst>
                <a:ext uri="{FF2B5EF4-FFF2-40B4-BE49-F238E27FC236}">
                  <a16:creationId xmlns:a16="http://schemas.microsoft.com/office/drawing/2014/main" id="{E01A2E1C-FDD0-5FD7-029A-F2AC0BC620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it-IT" altLang="it-IT" sz="2400"/>
            </a:p>
          </p:txBody>
        </p:sp>
        <p:grpSp>
          <p:nvGrpSpPr>
            <p:cNvPr id="4" name="Group 4">
              <a:extLst>
                <a:ext uri="{FF2B5EF4-FFF2-40B4-BE49-F238E27FC236}">
                  <a16:creationId xmlns:a16="http://schemas.microsoft.com/office/drawing/2014/main" id="{7152733B-6626-D09D-63F1-09F9ACCA2BC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8" name="Rectangle 5">
                <a:extLst>
                  <a:ext uri="{FF2B5EF4-FFF2-40B4-BE49-F238E27FC236}">
                    <a16:creationId xmlns:a16="http://schemas.microsoft.com/office/drawing/2014/main" id="{720C14E7-BF29-A697-9835-BDCB98A21385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9pPr>
              </a:lstStyle>
              <a:p>
                <a:pPr algn="ctr" eaLnBrk="1" hangingPunct="1">
                  <a:defRPr/>
                </a:pPr>
                <a:endParaRPr lang="it-IT" altLang="it-IT" sz="2400"/>
              </a:p>
            </p:txBody>
          </p:sp>
          <p:sp>
            <p:nvSpPr>
              <p:cNvPr id="9" name="Rectangle 6">
                <a:extLst>
                  <a:ext uri="{FF2B5EF4-FFF2-40B4-BE49-F238E27FC236}">
                    <a16:creationId xmlns:a16="http://schemas.microsoft.com/office/drawing/2014/main" id="{0DA7E98A-5901-4A2C-6FDA-08EE5F17D05B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9pPr>
              </a:lstStyle>
              <a:p>
                <a:pPr algn="ctr" eaLnBrk="1" hangingPunct="1">
                  <a:defRPr/>
                </a:pPr>
                <a:endParaRPr lang="it-IT" altLang="it-IT" sz="2400"/>
              </a:p>
            </p:txBody>
          </p:sp>
          <p:sp>
            <p:nvSpPr>
              <p:cNvPr id="10" name="Line 7">
                <a:extLst>
                  <a:ext uri="{FF2B5EF4-FFF2-40B4-BE49-F238E27FC236}">
                    <a16:creationId xmlns:a16="http://schemas.microsoft.com/office/drawing/2014/main" id="{7597A2F1-585F-C37F-384B-9A0F56858AE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grpSp>
          <p:nvGrpSpPr>
            <p:cNvPr id="5" name="Group 8">
              <a:extLst>
                <a:ext uri="{FF2B5EF4-FFF2-40B4-BE49-F238E27FC236}">
                  <a16:creationId xmlns:a16="http://schemas.microsoft.com/office/drawing/2014/main" id="{764356C4-87BB-320C-3306-11B3685631F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6" name="Rectangle 9">
                <a:extLst>
                  <a:ext uri="{FF2B5EF4-FFF2-40B4-BE49-F238E27FC236}">
                    <a16:creationId xmlns:a16="http://schemas.microsoft.com/office/drawing/2014/main" id="{9F12DF13-4DEC-3BED-6B1B-D8F4191A90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9pPr>
              </a:lstStyle>
              <a:p>
                <a:pPr algn="ctr" eaLnBrk="1" hangingPunct="1">
                  <a:defRPr/>
                </a:pPr>
                <a:endParaRPr lang="it-IT" altLang="it-IT" sz="2400"/>
              </a:p>
            </p:txBody>
          </p:sp>
          <p:sp>
            <p:nvSpPr>
              <p:cNvPr id="7" name="Line 10">
                <a:extLst>
                  <a:ext uri="{FF2B5EF4-FFF2-40B4-BE49-F238E27FC236}">
                    <a16:creationId xmlns:a16="http://schemas.microsoft.com/office/drawing/2014/main" id="{3D920B84-50D8-70FF-DC4F-87A1A696F9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</p:grpSp>
      <p:sp>
        <p:nvSpPr>
          <p:cNvPr id="8203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it-IT" noProof="0"/>
              <a:t>Fare clic per modificare lo stile del titolo</a:t>
            </a:r>
          </a:p>
        </p:txBody>
      </p:sp>
      <p:sp>
        <p:nvSpPr>
          <p:cNvPr id="8204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it-IT" noProof="0"/>
              <a:t>Fare clic per modificare lo stile del sottotitolo dello schema</a:t>
            </a:r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841E811D-2D38-062B-A733-4F0BEEAC622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2" name="Rectangle 14">
            <a:extLst>
              <a:ext uri="{FF2B5EF4-FFF2-40B4-BE49-F238E27FC236}">
                <a16:creationId xmlns:a16="http://schemas.microsoft.com/office/drawing/2014/main" id="{99EC8733-2892-36A3-73FB-50DC6899D9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13" name="Rectangle 15">
            <a:extLst>
              <a:ext uri="{FF2B5EF4-FFF2-40B4-BE49-F238E27FC236}">
                <a16:creationId xmlns:a16="http://schemas.microsoft.com/office/drawing/2014/main" id="{97B588B6-DD38-390E-2400-56E91C11C4C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09243F3-AB2C-2446-BD4F-5D3857835DE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023689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B5386ACB-0FD8-9130-CEED-CB1D9F07883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6DBE1879-5890-C3A1-9669-B23B0DC0403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CE07CAB1-81A2-6C12-DAF2-4016A41941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7D407F-2D16-A640-886D-AB8430E963F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854501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23C1B0D9-E11A-CDD9-552E-A3792E07467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8D65ABE0-48E5-E7E6-32E2-141D7B1F67B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F64DA141-11BC-314F-6550-4F78CFD9C64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35EFA5-EF48-E34E-8C26-35BD6A95F0EC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113121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22F709C-F3A1-9E55-9520-089A253E1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fld id="{747F554F-918D-DC43-8C43-9D334D69FF89}" type="datetimeFigureOut">
              <a:rPr lang="it-IT"/>
              <a:pPr>
                <a:defRPr/>
              </a:pPr>
              <a:t>01/10/24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A2D3145-6670-502E-1E02-F97DA0ED8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D46350E-A6A1-0562-7F17-3C0370801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BCEB9E7F-E973-9A42-9FE0-D204E33F15E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419866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3063BF6-0B11-66C9-29D8-2C519DF01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fld id="{F8AC03E8-46DC-A540-9532-CD2DA336AB19}" type="datetimeFigureOut">
              <a:rPr lang="it-IT"/>
              <a:pPr>
                <a:defRPr/>
              </a:pPr>
              <a:t>01/10/24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710A8CA-C807-325F-C3AA-CF9BA3FE5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C23584A-5AC9-F486-3EE5-C57F9D8ED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6792AC2D-7249-3D42-8745-BDDC71FFC5E0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308069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318B633-2895-802B-402E-7F1458C65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fld id="{A34D3A88-8386-EC4F-823A-F0F808323332}" type="datetimeFigureOut">
              <a:rPr lang="it-IT"/>
              <a:pPr>
                <a:defRPr/>
              </a:pPr>
              <a:t>01/10/24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8B5931E-4A2F-FA4F-8657-20BD1C6AE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3AEF2CD-C33E-CAF5-0D3A-7F762B125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FB2D047C-45D2-4944-9359-B790C53C9AA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9742041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E4BDE23-2FB5-FBE8-55DE-FB2B946E2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fld id="{C6A41163-C6E4-A544-BBF5-A509341CCB21}" type="datetimeFigureOut">
              <a:rPr lang="it-IT"/>
              <a:pPr>
                <a:defRPr/>
              </a:pPr>
              <a:t>01/10/24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26DB9CF-90A3-B133-8E63-71C3737A1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44B2410-C2DE-D0A6-FC80-08052B647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5781D3D9-4AF0-BB48-9A48-FBA1CBD83EB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604035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15E8C3A-0D4D-1C9F-F550-BB873B28D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fld id="{C02851FD-A6A5-BA41-AED1-4B4E15972A73}" type="datetimeFigureOut">
              <a:rPr lang="it-IT"/>
              <a:pPr>
                <a:defRPr/>
              </a:pPr>
              <a:t>01/10/24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725A6AB9-26BA-FCB4-5284-F22CEFA11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813D5014-2332-7545-F322-C98679E42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5EB725CC-29A1-7441-80AB-DCE61D2BABD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957684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63702CEC-1A0A-B842-A000-BCFC698C4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fld id="{2734B3C8-EF57-7C47-A813-A6822533D762}" type="datetimeFigureOut">
              <a:rPr lang="it-IT"/>
              <a:pPr>
                <a:defRPr/>
              </a:pPr>
              <a:t>01/10/24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7D795D73-30A8-41B3-8BD0-3785AB378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517DAEC-176F-3D64-0A04-C91806A86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5F4ECE65-97D1-FD4E-A251-0C459A46D8B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886154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B6FD1B22-3876-23C1-62BA-02510F79B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fld id="{D2EFE9EB-4FFC-CC48-8456-D3518D7BE037}" type="datetimeFigureOut">
              <a:rPr lang="it-IT"/>
              <a:pPr>
                <a:defRPr/>
              </a:pPr>
              <a:t>01/10/24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F3CCE0A-DBC3-F9D5-C109-35FB1C9B18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21D870E-EA18-91C5-AF8A-8D39E07F7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D09DC2C2-978C-944E-88B6-807936410924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652397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006BAA1-F851-EEDB-4374-DFB7F2FE5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fld id="{507CBEC8-D4EF-6744-AE48-74A05D5223D9}" type="datetimeFigureOut">
              <a:rPr lang="it-IT"/>
              <a:pPr>
                <a:defRPr/>
              </a:pPr>
              <a:t>01/10/24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0F7981E-4B62-D870-7979-B67C2B4CE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20491BB-8FF1-F7C2-B5D4-0528E3D5D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3C9EB96F-20CD-E642-B60B-D32D33775BD0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60771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94F34A3D-EB45-D4AD-7F4D-5974BEBA4DB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048EF7D9-8C82-AC69-D1B8-7F6C601F8C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90E5A45C-A1AC-37F9-AA67-B0BAB212F82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BF37AE-67A8-B548-A4C3-6B0DA458963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696899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1E99434-D331-3507-2DBC-5B393490D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fld id="{900FE791-A9CC-044C-AE5F-3C3CEC1E78F5}" type="datetimeFigureOut">
              <a:rPr lang="it-IT"/>
              <a:pPr>
                <a:defRPr/>
              </a:pPr>
              <a:t>01/10/24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C201A6E-7453-6E94-FB7D-0905185F7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7777A4C-AA56-5031-DA96-888E7DC1B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5BFE7252-9D04-C846-8E62-514D1529B8F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8010443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E92E38F-7E8C-F616-56B4-7C476F78E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fld id="{9F66E481-83B5-0740-A56A-7431656655C6}" type="datetimeFigureOut">
              <a:rPr lang="it-IT"/>
              <a:pPr>
                <a:defRPr/>
              </a:pPr>
              <a:t>01/10/24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6473F94-51A4-D9BD-809C-91D4F5FD5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2D3A574-A424-DA7A-C5A8-C86596EF5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E9F30904-F29C-4E41-9994-F7F9B563F74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934051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0B192DF-6151-5372-8BFE-5ABAF5E61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fld id="{25CCCB42-4C44-FB4A-B8FE-0C5C4B0812A6}" type="datetimeFigureOut">
              <a:rPr lang="it-IT"/>
              <a:pPr>
                <a:defRPr/>
              </a:pPr>
              <a:t>01/10/24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073EE53-86D2-AF23-EA27-83EC66484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1B72436-C054-FD99-329E-2B20B96C7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529625A5-65DB-5841-85E2-671B94A2593C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870226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EFDEEFB0-0586-9038-6DCC-F4E6AFF29EB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078D5B79-2465-7F5A-33DE-0D43250A437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7DCE9D98-92E4-EE94-702E-D6C0F35C7E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6A00CF-AFA3-2949-BC46-DA19C3DEDA10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597461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4E862CDE-2B4B-2875-FBE1-CC5B3EE112C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B3488612-8DAD-0A9A-2D89-91C1E20CD9E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0BED379F-5C72-0FE5-D0F2-3907836C6D8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BCD81A-5AC2-9741-AEE2-BCF0C453EF9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6775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56C3FA29-4BE7-52DC-F875-2BC608FC2D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F2FC3F12-5799-60C8-6EDA-089AD3A2758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73A17EB4-AFAD-F619-DC81-2722274203E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72D3CF-FB07-504F-A7BA-ACC16A9BB69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55190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C53CBC83-ACAE-0E35-3A3F-463C30E30F4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2049A0E3-D18A-47A1-2CED-2429688DEB1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AEEF1D3F-10AE-59CB-3CC5-547984CD3D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933D5-1F30-2C4A-A5F6-37CD3EF155F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094143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D8D74479-AAEB-104B-209F-849C4870AE5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24A53E3E-1FAE-5759-E843-F42E245A89C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6B07C8B1-F2DD-B14E-263E-FE390CAB40C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7502FA-7735-6847-95ED-99A3C95A9545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76588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6F9A6853-5100-8D37-CF4F-36AF42F2C73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6EF1DCFF-6634-C89D-A957-2FF05D177D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D29BC03B-0F5F-5F6B-429C-2118CE35B84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DAAA3E-5C65-5544-9C8B-B3FBEAEDFFD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07813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509E8DE6-D6A1-2341-2B1E-F2C257C0CF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D11F5B24-D154-DD88-6572-3E64BE2CD0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0C06C7C2-FBD5-2163-48FA-D60AE5DF1BC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A1BC0F-CEE5-DF42-B861-3E7AF498BA6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489985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C0A69F12-1F38-A903-841B-83A1039AD4A6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8686800" cy="4876800"/>
            <a:chOff x="0" y="0"/>
            <a:chExt cx="5472" cy="3072"/>
          </a:xfrm>
        </p:grpSpPr>
        <p:sp>
          <p:nvSpPr>
            <p:cNvPr id="1033" name="Rectangle 3">
              <a:extLst>
                <a:ext uri="{FF2B5EF4-FFF2-40B4-BE49-F238E27FC236}">
                  <a16:creationId xmlns:a16="http://schemas.microsoft.com/office/drawing/2014/main" id="{97E44FF8-D142-3E68-EF83-6A1302C2F4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it-IT" altLang="it-IT" sz="2400"/>
            </a:p>
          </p:txBody>
        </p:sp>
        <p:grpSp>
          <p:nvGrpSpPr>
            <p:cNvPr id="1034" name="Group 4">
              <a:extLst>
                <a:ext uri="{FF2B5EF4-FFF2-40B4-BE49-F238E27FC236}">
                  <a16:creationId xmlns:a16="http://schemas.microsoft.com/office/drawing/2014/main" id="{CCB30DED-B34D-4ED4-5538-79CF30C1DFE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1035" name="Rectangle 5">
                <a:extLst>
                  <a:ext uri="{FF2B5EF4-FFF2-40B4-BE49-F238E27FC236}">
                    <a16:creationId xmlns:a16="http://schemas.microsoft.com/office/drawing/2014/main" id="{C3D6C051-C18C-E043-C8A8-2B45567F65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9pPr>
              </a:lstStyle>
              <a:p>
                <a:pPr algn="ctr" eaLnBrk="1" hangingPunct="1">
                  <a:defRPr/>
                </a:pPr>
                <a:endParaRPr lang="it-IT" altLang="it-IT" sz="2400"/>
              </a:p>
            </p:txBody>
          </p:sp>
          <p:sp>
            <p:nvSpPr>
              <p:cNvPr id="1036" name="Line 6">
                <a:extLst>
                  <a:ext uri="{FF2B5EF4-FFF2-40B4-BE49-F238E27FC236}">
                    <a16:creationId xmlns:a16="http://schemas.microsoft.com/office/drawing/2014/main" id="{2F896318-1901-7C29-01CC-208BAECECDC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</p:grpSp>
      <p:sp>
        <p:nvSpPr>
          <p:cNvPr id="1027" name="Rectangle 7">
            <a:extLst>
              <a:ext uri="{FF2B5EF4-FFF2-40B4-BE49-F238E27FC236}">
                <a16:creationId xmlns:a16="http://schemas.microsoft.com/office/drawing/2014/main" id="{3A634A58-10FE-FE6F-B44E-98FB4EF687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</a:p>
        </p:txBody>
      </p:sp>
      <p:sp>
        <p:nvSpPr>
          <p:cNvPr id="1028" name="Rectangle 8">
            <a:extLst>
              <a:ext uri="{FF2B5EF4-FFF2-40B4-BE49-F238E27FC236}">
                <a16:creationId xmlns:a16="http://schemas.microsoft.com/office/drawing/2014/main" id="{A5C7C1A3-57C3-9BDA-968C-002BCB90BD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7177" name="Rectangle 9">
            <a:extLst>
              <a:ext uri="{FF2B5EF4-FFF2-40B4-BE49-F238E27FC236}">
                <a16:creationId xmlns:a16="http://schemas.microsoft.com/office/drawing/2014/main" id="{B3426699-0698-368A-D470-5C14CA5C97D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178" name="Rectangle 10">
            <a:extLst>
              <a:ext uri="{FF2B5EF4-FFF2-40B4-BE49-F238E27FC236}">
                <a16:creationId xmlns:a16="http://schemas.microsoft.com/office/drawing/2014/main" id="{1F9E6A36-4120-FE42-C714-8777152B86B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+mn-lt"/>
                <a:cs typeface="Arial" charset="0"/>
              </a:defRPr>
            </a:lvl1pPr>
          </a:lstStyle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7179" name="Rectangle 11">
            <a:extLst>
              <a:ext uri="{FF2B5EF4-FFF2-40B4-BE49-F238E27FC236}">
                <a16:creationId xmlns:a16="http://schemas.microsoft.com/office/drawing/2014/main" id="{EEB084B1-C6BC-BB3E-9A59-53BE047EACF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8B05FE8-2C4C-7C44-A6CA-484180A7650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  <p:sp>
        <p:nvSpPr>
          <p:cNvPr id="1032" name="Line 12">
            <a:extLst>
              <a:ext uri="{FF2B5EF4-FFF2-40B4-BE49-F238E27FC236}">
                <a16:creationId xmlns:a16="http://schemas.microsoft.com/office/drawing/2014/main" id="{DFAE83C1-AB0B-43F5-AAF5-DDC771309358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egnaposto titolo 1">
            <a:extLst>
              <a:ext uri="{FF2B5EF4-FFF2-40B4-BE49-F238E27FC236}">
                <a16:creationId xmlns:a16="http://schemas.microsoft.com/office/drawing/2014/main" id="{9F00C75F-A90F-1005-BE0C-8858450B593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</a:p>
        </p:txBody>
      </p:sp>
      <p:sp>
        <p:nvSpPr>
          <p:cNvPr id="2051" name="Segnaposto testo 2">
            <a:extLst>
              <a:ext uri="{FF2B5EF4-FFF2-40B4-BE49-F238E27FC236}">
                <a16:creationId xmlns:a16="http://schemas.microsoft.com/office/drawing/2014/main" id="{BFB9B885-2F0A-3C5B-5661-DEF72340428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30A7AC3-50F6-64C8-B570-F6D2BC7141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1775C501-BA9E-9F45-A564-4AAD206B0BD1}" type="datetimeFigureOut">
              <a:rPr lang="it-IT"/>
              <a:pPr>
                <a:defRPr/>
              </a:pPr>
              <a:t>01/10/24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856DF0C-CAF2-D446-28C8-EBD87C7327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9E75555-92B5-8C67-645A-D897AC7827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0BA0CAB-D3F1-114A-BBA4-D3B5E021406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mdelcarlo@unite.it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71" name="Rectangle 7">
            <a:extLst>
              <a:ext uri="{FF2B5EF4-FFF2-40B4-BE49-F238E27FC236}">
                <a16:creationId xmlns:a16="http://schemas.microsoft.com/office/drawing/2014/main" id="{82328C94-50D9-0166-C8D2-3C6ECA12A1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437380"/>
            <a:ext cx="8153400" cy="5930854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>
            <a:spAutoFit/>
          </a:bodyPr>
          <a:lstStyle/>
          <a:p>
            <a:pPr algn="just" eaLnBrk="1" hangingPunct="1">
              <a:lnSpc>
                <a:spcPct val="120000"/>
              </a:lnSpc>
              <a:defRPr/>
            </a:pPr>
            <a:r>
              <a:rPr lang="it-IT" b="1" dirty="0">
                <a:latin typeface="Arial" charset="0"/>
                <a:cs typeface="Arial" charset="0"/>
              </a:rPr>
              <a:t>Modulo di ANALISI CHIMICHE</a:t>
            </a:r>
          </a:p>
          <a:p>
            <a:pPr algn="just" eaLnBrk="1" hangingPunct="1">
              <a:lnSpc>
                <a:spcPct val="120000"/>
              </a:lnSpc>
              <a:defRPr/>
            </a:pPr>
            <a:endParaRPr lang="it-IT" b="1" dirty="0">
              <a:latin typeface="Arial" charset="0"/>
              <a:cs typeface="Arial" charset="0"/>
            </a:endParaRPr>
          </a:p>
          <a:p>
            <a:pPr algn="just" eaLnBrk="1" hangingPunct="1">
              <a:lnSpc>
                <a:spcPct val="120000"/>
              </a:lnSpc>
              <a:defRPr/>
            </a:pPr>
            <a:endParaRPr lang="it-IT" b="1" dirty="0">
              <a:latin typeface="Arial" charset="0"/>
              <a:cs typeface="Arial" charset="0"/>
            </a:endParaRPr>
          </a:p>
          <a:p>
            <a:pPr algn="just" eaLnBrk="1" hangingPunct="1">
              <a:lnSpc>
                <a:spcPct val="120000"/>
              </a:lnSpc>
              <a:defRPr/>
            </a:pPr>
            <a:r>
              <a:rPr lang="it-IT" sz="1300" b="1" dirty="0">
                <a:latin typeface="Arial" charset="0"/>
                <a:cs typeface="Arial" charset="0"/>
              </a:rPr>
              <a:t>Unità Didattica I</a:t>
            </a:r>
          </a:p>
          <a:p>
            <a:pPr algn="just" eaLnBrk="1" hangingPunct="1">
              <a:defRPr/>
            </a:pPr>
            <a:r>
              <a:rPr lang="it-IT" sz="1300" dirty="0">
                <a:latin typeface="+mn-lt"/>
                <a:cs typeface="Arial" charset="0"/>
              </a:rPr>
              <a:t>Il campione e le principali tecniche di campionamento. </a:t>
            </a:r>
          </a:p>
          <a:p>
            <a:pPr algn="just" eaLnBrk="1" hangingPunct="1">
              <a:defRPr/>
            </a:pPr>
            <a:r>
              <a:rPr lang="it-IT" sz="1300" dirty="0">
                <a:latin typeface="+mn-lt"/>
                <a:cs typeface="Arial" charset="0"/>
              </a:rPr>
              <a:t>Metodi per la preparazione e conservazione del campione.</a:t>
            </a:r>
          </a:p>
          <a:p>
            <a:pPr algn="just" eaLnBrk="1" hangingPunct="1">
              <a:defRPr/>
            </a:pPr>
            <a:r>
              <a:rPr lang="it-IT" sz="1300" dirty="0">
                <a:latin typeface="+mn-lt"/>
                <a:cs typeface="Arial" charset="0"/>
              </a:rPr>
              <a:t>Introduzione alle tecniche preparative, Estrazione da campione solido e da campione liquido. </a:t>
            </a:r>
          </a:p>
          <a:p>
            <a:pPr algn="just" eaLnBrk="1" hangingPunct="1">
              <a:defRPr/>
            </a:pPr>
            <a:r>
              <a:rPr lang="it-IT" sz="1300" dirty="0">
                <a:latin typeface="+mn-lt"/>
                <a:cs typeface="Arial" charset="0"/>
              </a:rPr>
              <a:t>Estrazione liquido-liquido, Estrazione con solvente, Tecnica </a:t>
            </a:r>
            <a:r>
              <a:rPr lang="it-IT" sz="1300" dirty="0" err="1">
                <a:latin typeface="+mn-lt"/>
                <a:cs typeface="Arial" charset="0"/>
              </a:rPr>
              <a:t>Soxhlet</a:t>
            </a:r>
            <a:r>
              <a:rPr lang="it-IT" sz="1300" dirty="0">
                <a:latin typeface="+mn-lt"/>
                <a:cs typeface="Arial" charset="0"/>
              </a:rPr>
              <a:t>, ASE (</a:t>
            </a:r>
            <a:r>
              <a:rPr lang="it-IT" sz="1300" dirty="0" err="1">
                <a:latin typeface="+mn-lt"/>
                <a:cs typeface="Arial" charset="0"/>
              </a:rPr>
              <a:t>accelerated</a:t>
            </a:r>
            <a:r>
              <a:rPr lang="it-IT" sz="1300" dirty="0">
                <a:latin typeface="+mn-lt"/>
                <a:cs typeface="Arial" charset="0"/>
              </a:rPr>
              <a:t> </a:t>
            </a:r>
            <a:r>
              <a:rPr lang="it-IT" sz="1300" dirty="0" err="1">
                <a:latin typeface="+mn-lt"/>
                <a:cs typeface="Arial" charset="0"/>
              </a:rPr>
              <a:t>solvent</a:t>
            </a:r>
            <a:r>
              <a:rPr lang="it-IT" sz="1300" dirty="0">
                <a:latin typeface="+mn-lt"/>
                <a:cs typeface="Arial" charset="0"/>
              </a:rPr>
              <a:t> </a:t>
            </a:r>
            <a:r>
              <a:rPr lang="it-IT" sz="1300" dirty="0" err="1">
                <a:latin typeface="+mn-lt"/>
                <a:cs typeface="Arial" charset="0"/>
              </a:rPr>
              <a:t>extraction</a:t>
            </a:r>
            <a:r>
              <a:rPr lang="it-IT" sz="1300" dirty="0">
                <a:latin typeface="+mn-lt"/>
                <a:cs typeface="Arial" charset="0"/>
              </a:rPr>
              <a:t>), SPE (Estrazione in fase solida), cenni sulle fasi a stampo molecolare (MIP), estrazione di composti volatili, SPME (</a:t>
            </a:r>
            <a:r>
              <a:rPr lang="it-IT" sz="1300" dirty="0" err="1">
                <a:latin typeface="+mn-lt"/>
                <a:cs typeface="Arial" charset="0"/>
              </a:rPr>
              <a:t>solid</a:t>
            </a:r>
            <a:r>
              <a:rPr lang="it-IT" sz="1300" dirty="0">
                <a:latin typeface="+mn-lt"/>
                <a:cs typeface="Arial" charset="0"/>
              </a:rPr>
              <a:t> </a:t>
            </a:r>
            <a:r>
              <a:rPr lang="it-IT" sz="1300" dirty="0" err="1">
                <a:latin typeface="+mn-lt"/>
                <a:cs typeface="Arial" charset="0"/>
              </a:rPr>
              <a:t>phase</a:t>
            </a:r>
            <a:r>
              <a:rPr lang="it-IT" sz="1300" dirty="0">
                <a:latin typeface="+mn-lt"/>
                <a:cs typeface="Arial" charset="0"/>
              </a:rPr>
              <a:t> micro </a:t>
            </a:r>
            <a:r>
              <a:rPr lang="it-IT" sz="1300" dirty="0" err="1">
                <a:latin typeface="+mn-lt"/>
                <a:cs typeface="Arial" charset="0"/>
              </a:rPr>
              <a:t>extraction</a:t>
            </a:r>
            <a:r>
              <a:rPr lang="it-IT" sz="1300" dirty="0">
                <a:latin typeface="+mn-lt"/>
                <a:cs typeface="Arial" charset="0"/>
              </a:rPr>
              <a:t>),  spazio di testa statico, spazio di testa dinamico, </a:t>
            </a:r>
            <a:r>
              <a:rPr lang="it-IT" sz="1300" dirty="0" err="1">
                <a:latin typeface="+mn-lt"/>
                <a:cs typeface="Arial" charset="0"/>
              </a:rPr>
              <a:t>purge</a:t>
            </a:r>
            <a:r>
              <a:rPr lang="it-IT" sz="1300" dirty="0">
                <a:latin typeface="+mn-lt"/>
                <a:cs typeface="Arial" charset="0"/>
              </a:rPr>
              <a:t> and </a:t>
            </a:r>
            <a:r>
              <a:rPr lang="it-IT" sz="1300" dirty="0" err="1">
                <a:latin typeface="+mn-lt"/>
                <a:cs typeface="Arial" charset="0"/>
              </a:rPr>
              <a:t>trap</a:t>
            </a:r>
            <a:r>
              <a:rPr lang="it-IT" sz="1300" dirty="0">
                <a:latin typeface="+mn-lt"/>
                <a:cs typeface="Arial" charset="0"/>
              </a:rPr>
              <a:t>.</a:t>
            </a:r>
          </a:p>
          <a:p>
            <a:pPr algn="just" eaLnBrk="1" hangingPunct="1">
              <a:defRPr/>
            </a:pPr>
            <a:r>
              <a:rPr lang="it-IT" sz="1300" dirty="0">
                <a:latin typeface="+mn-lt"/>
                <a:cs typeface="Arial" charset="0"/>
              </a:rPr>
              <a:t>Esempi di estrazione applicate agli alimenti: Estrazione di composti fenolici, estrazione di contaminanti, estrazione della sostanza grassa, Estrazione di proteine. </a:t>
            </a:r>
          </a:p>
          <a:p>
            <a:pPr algn="just" eaLnBrk="1" hangingPunct="1">
              <a:defRPr/>
            </a:pPr>
            <a:endParaRPr lang="it-IT" sz="1300" dirty="0">
              <a:latin typeface="+mn-lt"/>
              <a:cs typeface="Arial" charset="0"/>
            </a:endParaRPr>
          </a:p>
          <a:p>
            <a:pPr algn="just" eaLnBrk="1" hangingPunct="1">
              <a:defRPr/>
            </a:pPr>
            <a:r>
              <a:rPr lang="it-IT" sz="1300" b="1" dirty="0">
                <a:latin typeface="Arial" charset="0"/>
                <a:cs typeface="Arial" charset="0"/>
              </a:rPr>
              <a:t>Unità Didattica II</a:t>
            </a:r>
          </a:p>
          <a:p>
            <a:pPr algn="just" eaLnBrk="1" hangingPunct="1">
              <a:defRPr/>
            </a:pPr>
            <a:endParaRPr lang="it-IT" sz="1300" dirty="0">
              <a:latin typeface="+mn-lt"/>
              <a:cs typeface="Arial" charset="0"/>
            </a:endParaRPr>
          </a:p>
          <a:p>
            <a:pPr algn="just" eaLnBrk="1" hangingPunct="1">
              <a:defRPr/>
            </a:pPr>
            <a:r>
              <a:rPr lang="it-IT" sz="1300" dirty="0">
                <a:latin typeface="+mn-lt"/>
                <a:cs typeface="Arial" charset="0"/>
              </a:rPr>
              <a:t>Tecniche cromatografiche analitiche: Introduzione ai metodi cromatografici, Cromatografia liquida, Cromatografia su strato sottile, Cromatografia ad alta prestazione (HPLC), Cromatografia di adsorbimento, cromatografia di ripartizione, Cromatografia a scambio ionico, Cromatografia a esclusione molecolare, Cromatografia di affinità. La strumentazione per Cromatografia ad alta prestazione.  La strumentazione per la Gas-cromatografia. </a:t>
            </a:r>
          </a:p>
          <a:p>
            <a:pPr algn="just" eaLnBrk="1" hangingPunct="1">
              <a:defRPr/>
            </a:pPr>
            <a:endParaRPr lang="it-IT" sz="1300" dirty="0">
              <a:latin typeface="+mn-lt"/>
              <a:cs typeface="Arial" charset="0"/>
            </a:endParaRPr>
          </a:p>
          <a:p>
            <a:pPr eaLnBrk="1" hangingPunct="1">
              <a:defRPr/>
            </a:pPr>
            <a:r>
              <a:rPr lang="it-IT" sz="1300" b="1" dirty="0">
                <a:latin typeface="Arial" charset="0"/>
                <a:cs typeface="Arial" charset="0"/>
              </a:rPr>
              <a:t>Unità Didattica</a:t>
            </a:r>
            <a:r>
              <a:rPr lang="it-IT" sz="1300" b="1" dirty="0">
                <a:latin typeface="+mn-lt"/>
                <a:cs typeface="Arial" charset="0"/>
              </a:rPr>
              <a:t>  III</a:t>
            </a:r>
            <a:br>
              <a:rPr lang="it-IT" sz="1300" dirty="0">
                <a:latin typeface="+mn-lt"/>
                <a:cs typeface="Arial" charset="0"/>
              </a:rPr>
            </a:br>
            <a:r>
              <a:rPr lang="it-IT" sz="1300" dirty="0">
                <a:latin typeface="+mn-lt"/>
                <a:cs typeface="Arial" charset="0"/>
              </a:rPr>
              <a:t>Metodi di determinazione quali-quantitativa dei principi nutritivi di base (protidi, lipidi, glucidi, oligoelementi).</a:t>
            </a:r>
          </a:p>
          <a:p>
            <a:pPr algn="just" eaLnBrk="1" hangingPunct="1">
              <a:defRPr/>
            </a:pPr>
            <a:r>
              <a:rPr lang="it-IT" sz="1300" dirty="0">
                <a:latin typeface="+mn-lt"/>
                <a:cs typeface="Arial" charset="0"/>
              </a:rPr>
              <a:t>Analisi indici di qualità degli olii extravergini di oliva.</a:t>
            </a:r>
          </a:p>
          <a:p>
            <a:pPr algn="just" eaLnBrk="1" hangingPunct="1">
              <a:defRPr/>
            </a:pPr>
            <a:br>
              <a:rPr lang="it-IT" sz="1300" dirty="0">
                <a:latin typeface="+mn-lt"/>
                <a:cs typeface="Arial" charset="0"/>
              </a:rPr>
            </a:br>
            <a:r>
              <a:rPr lang="it-IT" sz="1300" dirty="0">
                <a:latin typeface="+mn-lt"/>
                <a:cs typeface="Arial" charset="0"/>
              </a:rPr>
              <a:t>Esempi di contaminanti degli alimenti: metodi di analisi per la determinazione di contaminanti ambientali (IPA, PCB, diossine, pesticidi) e micotossine.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4">
            <a:extLst>
              <a:ext uri="{FF2B5EF4-FFF2-40B4-BE49-F238E27FC236}">
                <a16:creationId xmlns:a16="http://schemas.microsoft.com/office/drawing/2014/main" id="{DA3CA52F-9EC3-1D1D-4F80-F45C0A1620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it-IT" altLang="it-IT" sz="3800">
                <a:solidFill>
                  <a:srgbClr val="003366"/>
                </a:solidFill>
              </a:rPr>
              <a:t>Il processo analitico: dal campione</a:t>
            </a:r>
            <a:br>
              <a:rPr lang="it-IT" altLang="it-IT" sz="3800">
                <a:solidFill>
                  <a:srgbClr val="003366"/>
                </a:solidFill>
              </a:rPr>
            </a:br>
            <a:r>
              <a:rPr lang="it-IT" altLang="it-IT" sz="3800">
                <a:solidFill>
                  <a:srgbClr val="003366"/>
                </a:solidFill>
              </a:rPr>
              <a:t>al risultato</a:t>
            </a:r>
          </a:p>
        </p:txBody>
      </p:sp>
      <p:sp>
        <p:nvSpPr>
          <p:cNvPr id="28675" name="Text Box 7">
            <a:extLst>
              <a:ext uri="{FF2B5EF4-FFF2-40B4-BE49-F238E27FC236}">
                <a16:creationId xmlns:a16="http://schemas.microsoft.com/office/drawing/2014/main" id="{24ACDF41-0700-3818-8C0A-26E935D0FF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981200"/>
            <a:ext cx="17319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>
                <a:latin typeface="Times New Roman" panose="02020603050405020304" pitchFamily="18" charset="0"/>
              </a:rPr>
              <a:t>Campione </a:t>
            </a:r>
          </a:p>
        </p:txBody>
      </p:sp>
      <p:grpSp>
        <p:nvGrpSpPr>
          <p:cNvPr id="28676" name="Group 16">
            <a:extLst>
              <a:ext uri="{FF2B5EF4-FFF2-40B4-BE49-F238E27FC236}">
                <a16:creationId xmlns:a16="http://schemas.microsoft.com/office/drawing/2014/main" id="{46AB8B17-0D6D-F017-3A53-3091FF0393F7}"/>
              </a:ext>
            </a:extLst>
          </p:cNvPr>
          <p:cNvGrpSpPr>
            <a:grpSpLocks/>
          </p:cNvGrpSpPr>
          <p:nvPr/>
        </p:nvGrpSpPr>
        <p:grpSpPr bwMode="auto">
          <a:xfrm>
            <a:off x="5791200" y="5562600"/>
            <a:ext cx="2438400" cy="990600"/>
            <a:chOff x="4224" y="3552"/>
            <a:chExt cx="1536" cy="624"/>
          </a:xfrm>
        </p:grpSpPr>
        <p:sp>
          <p:nvSpPr>
            <p:cNvPr id="28689" name="Text Box 6">
              <a:extLst>
                <a:ext uri="{FF2B5EF4-FFF2-40B4-BE49-F238E27FC236}">
                  <a16:creationId xmlns:a16="http://schemas.microsoft.com/office/drawing/2014/main" id="{00B3CA3E-2C30-9221-FD2D-6E5B411247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60" y="3696"/>
              <a:ext cx="92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>
                  <a:latin typeface="Times New Roman" panose="02020603050405020304" pitchFamily="18" charset="0"/>
                </a:rPr>
                <a:t>Risultato</a:t>
              </a:r>
            </a:p>
          </p:txBody>
        </p:sp>
        <p:sp>
          <p:nvSpPr>
            <p:cNvPr id="28690" name="Oval 9">
              <a:extLst>
                <a:ext uri="{FF2B5EF4-FFF2-40B4-BE49-F238E27FC236}">
                  <a16:creationId xmlns:a16="http://schemas.microsoft.com/office/drawing/2014/main" id="{7609F4EF-3E64-10F1-6D4E-20FCC0DF1E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" y="3552"/>
              <a:ext cx="1536" cy="624"/>
            </a:xfrm>
            <a:prstGeom prst="ellipse">
              <a:avLst/>
            </a:prstGeom>
            <a:solidFill>
              <a:srgbClr val="99CC00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</p:grpSp>
      <p:sp>
        <p:nvSpPr>
          <p:cNvPr id="28677" name="Oval 10">
            <a:extLst>
              <a:ext uri="{FF2B5EF4-FFF2-40B4-BE49-F238E27FC236}">
                <a16:creationId xmlns:a16="http://schemas.microsoft.com/office/drawing/2014/main" id="{343AAAFC-D170-1A03-F57E-C5BCCCE837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600200"/>
            <a:ext cx="1981200" cy="1371600"/>
          </a:xfrm>
          <a:prstGeom prst="ellipse">
            <a:avLst/>
          </a:prstGeom>
          <a:solidFill>
            <a:srgbClr val="008000">
              <a:alpha val="59999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latin typeface="Times New Roman" panose="02020603050405020304" pitchFamily="18" charset="0"/>
            </a:endParaRPr>
          </a:p>
        </p:txBody>
      </p:sp>
      <p:cxnSp>
        <p:nvCxnSpPr>
          <p:cNvPr id="28678" name="AutoShape 11">
            <a:extLst>
              <a:ext uri="{FF2B5EF4-FFF2-40B4-BE49-F238E27FC236}">
                <a16:creationId xmlns:a16="http://schemas.microsoft.com/office/drawing/2014/main" id="{A625D10E-7CB0-17D6-C938-7791F30468BB}"/>
              </a:ext>
            </a:extLst>
          </p:cNvPr>
          <p:cNvCxnSpPr>
            <a:cxnSpLocks noChangeShapeType="1"/>
            <a:stCxn id="28677" idx="6"/>
          </p:cNvCxnSpPr>
          <p:nvPr/>
        </p:nvCxnSpPr>
        <p:spPr bwMode="auto">
          <a:xfrm>
            <a:off x="2667000" y="2286000"/>
            <a:ext cx="1676400" cy="6858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8679" name="AutoShape 12">
            <a:extLst>
              <a:ext uri="{FF2B5EF4-FFF2-40B4-BE49-F238E27FC236}">
                <a16:creationId xmlns:a16="http://schemas.microsoft.com/office/drawing/2014/main" id="{88FB818C-CFF4-A4CF-D5B5-C5CEFB86077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581400" y="2971800"/>
            <a:ext cx="1676400" cy="6858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8680" name="AutoShape 13">
            <a:extLst>
              <a:ext uri="{FF2B5EF4-FFF2-40B4-BE49-F238E27FC236}">
                <a16:creationId xmlns:a16="http://schemas.microsoft.com/office/drawing/2014/main" id="{E6A02B16-90D9-5DBF-AAE8-588F408DB29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495800" y="3657600"/>
            <a:ext cx="1676400" cy="6858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8681" name="AutoShape 15">
            <a:extLst>
              <a:ext uri="{FF2B5EF4-FFF2-40B4-BE49-F238E27FC236}">
                <a16:creationId xmlns:a16="http://schemas.microsoft.com/office/drawing/2014/main" id="{BC40C02C-0BF6-CC53-8AE7-05028DF76EF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334000" y="4343400"/>
            <a:ext cx="1676400" cy="6858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8682" name="Line 17">
            <a:extLst>
              <a:ext uri="{FF2B5EF4-FFF2-40B4-BE49-F238E27FC236}">
                <a16:creationId xmlns:a16="http://schemas.microsoft.com/office/drawing/2014/main" id="{6E1714A5-BB2E-EB47-B9A7-D215996304D5}"/>
              </a:ext>
            </a:extLst>
          </p:cNvPr>
          <p:cNvSpPr>
            <a:spLocks noChangeShapeType="1"/>
          </p:cNvSpPr>
          <p:nvPr/>
        </p:nvSpPr>
        <p:spPr bwMode="auto">
          <a:xfrm>
            <a:off x="70104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282" name="Text Box 18">
            <a:extLst>
              <a:ext uri="{FF2B5EF4-FFF2-40B4-BE49-F238E27FC236}">
                <a16:creationId xmlns:a16="http://schemas.microsoft.com/office/drawing/2014/main" id="{809E5C17-590C-B76D-2CE0-AEEC427865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1916113"/>
            <a:ext cx="13192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400" b="1">
                <a:latin typeface="Times New Roman" panose="02020603050405020304" pitchFamily="18" charset="0"/>
              </a:rPr>
              <a:t>Stabilizzazione</a:t>
            </a:r>
          </a:p>
        </p:txBody>
      </p:sp>
      <p:sp>
        <p:nvSpPr>
          <p:cNvPr id="11283" name="Text Box 19">
            <a:extLst>
              <a:ext uri="{FF2B5EF4-FFF2-40B4-BE49-F238E27FC236}">
                <a16:creationId xmlns:a16="http://schemas.microsoft.com/office/drawing/2014/main" id="{2BF655C2-A1CB-C60C-C445-E52EFF9AFF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8375" y="2667000"/>
            <a:ext cx="36449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400" b="1">
                <a:latin typeface="Times New Roman" panose="02020603050405020304" pitchFamily="18" charset="0"/>
              </a:rPr>
              <a:t>Omogeneizzazione/trattamenti pre-estrazione</a:t>
            </a:r>
          </a:p>
        </p:txBody>
      </p:sp>
      <p:sp>
        <p:nvSpPr>
          <p:cNvPr id="11284" name="Text Box 20">
            <a:extLst>
              <a:ext uri="{FF2B5EF4-FFF2-40B4-BE49-F238E27FC236}">
                <a16:creationId xmlns:a16="http://schemas.microsoft.com/office/drawing/2014/main" id="{DFCA2DB7-EDA8-9D6D-DFB9-380FD76FB1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3352800"/>
            <a:ext cx="10398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400" b="1">
                <a:latin typeface="Times New Roman" panose="02020603050405020304" pitchFamily="18" charset="0"/>
              </a:rPr>
              <a:t>Estrazione </a:t>
            </a:r>
          </a:p>
        </p:txBody>
      </p:sp>
      <p:sp>
        <p:nvSpPr>
          <p:cNvPr id="11285" name="Text Box 21">
            <a:extLst>
              <a:ext uri="{FF2B5EF4-FFF2-40B4-BE49-F238E27FC236}">
                <a16:creationId xmlns:a16="http://schemas.microsoft.com/office/drawing/2014/main" id="{855EBE7B-A365-8CB6-4DC3-CA96BDDBC1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4038600"/>
            <a:ext cx="12795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400" b="1">
                <a:latin typeface="Times New Roman" panose="02020603050405020304" pitchFamily="18" charset="0"/>
              </a:rPr>
              <a:t>Purificazione  </a:t>
            </a:r>
          </a:p>
        </p:txBody>
      </p:sp>
      <p:sp>
        <p:nvSpPr>
          <p:cNvPr id="11286" name="Text Box 22">
            <a:extLst>
              <a:ext uri="{FF2B5EF4-FFF2-40B4-BE49-F238E27FC236}">
                <a16:creationId xmlns:a16="http://schemas.microsoft.com/office/drawing/2014/main" id="{296B82B7-7DEC-F870-E0C4-E70C985600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4724400"/>
            <a:ext cx="8064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400" b="1">
                <a:latin typeface="Times New Roman" panose="02020603050405020304" pitchFamily="18" charset="0"/>
              </a:rPr>
              <a:t>Analisi  </a:t>
            </a:r>
          </a:p>
        </p:txBody>
      </p:sp>
      <p:sp>
        <p:nvSpPr>
          <p:cNvPr id="11287" name="Text Box 23">
            <a:extLst>
              <a:ext uri="{FF2B5EF4-FFF2-40B4-BE49-F238E27FC236}">
                <a16:creationId xmlns:a16="http://schemas.microsoft.com/office/drawing/2014/main" id="{93597CC8-17E4-2DD6-7A9B-825DA3565B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0" y="5181600"/>
            <a:ext cx="17748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400" b="1">
                <a:latin typeface="Times New Roman" panose="02020603050405020304" pitchFamily="18" charset="0"/>
              </a:rPr>
              <a:t>Calcoli/refertazione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1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1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82" grpId="0"/>
      <p:bldP spid="11283" grpId="0"/>
      <p:bldP spid="11284" grpId="0"/>
      <p:bldP spid="11285" grpId="0"/>
      <p:bldP spid="11286" grpId="0"/>
      <p:bldP spid="1128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AD075C01-36B1-8F97-404A-FCBBC3916F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800">
                <a:solidFill>
                  <a:srgbClr val="003366"/>
                </a:solidFill>
              </a:rPr>
              <a:t>Il processo analitico: dal campione</a:t>
            </a:r>
            <a:br>
              <a:rPr lang="it-IT" altLang="it-IT" sz="3800">
                <a:solidFill>
                  <a:srgbClr val="003366"/>
                </a:solidFill>
              </a:rPr>
            </a:br>
            <a:r>
              <a:rPr lang="it-IT" altLang="it-IT" sz="3800">
                <a:solidFill>
                  <a:srgbClr val="003366"/>
                </a:solidFill>
              </a:rPr>
              <a:t>al risultato</a:t>
            </a: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9086BC38-6968-AC44-0A36-A746F57322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0600" y="1870075"/>
            <a:ext cx="7772400" cy="4530725"/>
          </a:xfrm>
        </p:spPr>
        <p:txBody>
          <a:bodyPr/>
          <a:lstStyle/>
          <a:p>
            <a:pPr eaLnBrk="1" hangingPunct="1"/>
            <a:r>
              <a:rPr lang="it-IT" altLang="it-IT">
                <a:latin typeface="Times New Roman" panose="02020603050405020304" pitchFamily="18" charset="0"/>
              </a:rPr>
              <a:t>Stabilizzazione</a:t>
            </a:r>
          </a:p>
          <a:p>
            <a:pPr lvl="1" eaLnBrk="1" hangingPunct="1"/>
            <a:r>
              <a:rPr lang="it-IT" altLang="it-IT">
                <a:latin typeface="Times New Roman" panose="02020603050405020304" pitchFamily="18" charset="0"/>
              </a:rPr>
              <a:t>Fattori che possono influenzare la stabilità dell’analita:</a:t>
            </a:r>
          </a:p>
          <a:p>
            <a:pPr lvl="2" eaLnBrk="1" hangingPunct="1"/>
            <a:r>
              <a:rPr lang="it-IT" altLang="it-IT">
                <a:latin typeface="Times New Roman" panose="02020603050405020304" pitchFamily="18" charset="0"/>
              </a:rPr>
              <a:t>Ossigeno</a:t>
            </a:r>
          </a:p>
          <a:p>
            <a:pPr lvl="2" eaLnBrk="1" hangingPunct="1"/>
            <a:r>
              <a:rPr lang="it-IT" altLang="it-IT">
                <a:latin typeface="Times New Roman" panose="02020603050405020304" pitchFamily="18" charset="0"/>
              </a:rPr>
              <a:t>Luce</a:t>
            </a:r>
          </a:p>
          <a:p>
            <a:pPr lvl="2" eaLnBrk="1" hangingPunct="1"/>
            <a:r>
              <a:rPr lang="it-IT" altLang="it-IT">
                <a:latin typeface="Times New Roman" panose="02020603050405020304" pitchFamily="18" charset="0"/>
              </a:rPr>
              <a:t>Enzimi endogeni</a:t>
            </a:r>
          </a:p>
          <a:p>
            <a:pPr lvl="2" eaLnBrk="1" hangingPunct="1"/>
            <a:r>
              <a:rPr lang="it-IT" altLang="it-IT">
                <a:latin typeface="Times New Roman" panose="02020603050405020304" pitchFamily="18" charset="0"/>
              </a:rPr>
              <a:t>Contaminazione microbica</a:t>
            </a:r>
          </a:p>
          <a:p>
            <a:pPr lvl="3" eaLnBrk="1" hangingPunct="1"/>
            <a:r>
              <a:rPr lang="it-IT" altLang="it-IT">
                <a:latin typeface="Times New Roman" panose="02020603050405020304" pitchFamily="18" charset="0"/>
              </a:rPr>
              <a:t>La temperatura può influenzare tutti gli agenti indicati</a:t>
            </a:r>
          </a:p>
          <a:p>
            <a:pPr lvl="1" eaLnBrk="1" hangingPunct="1"/>
            <a:endParaRPr lang="it-IT" altLang="it-IT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182D2E6F-2FC1-16A3-3569-73224DA749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800">
                <a:solidFill>
                  <a:srgbClr val="003366"/>
                </a:solidFill>
              </a:rPr>
              <a:t>Il processo analitico: dal campione</a:t>
            </a:r>
            <a:br>
              <a:rPr lang="it-IT" altLang="it-IT" sz="3800">
                <a:solidFill>
                  <a:srgbClr val="003366"/>
                </a:solidFill>
              </a:rPr>
            </a:br>
            <a:r>
              <a:rPr lang="it-IT" altLang="it-IT" sz="3800">
                <a:solidFill>
                  <a:srgbClr val="003366"/>
                </a:solidFill>
              </a:rPr>
              <a:t>al risultato</a:t>
            </a: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311FD26C-A0C5-BCE7-576D-FDFFB252EB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1793875"/>
            <a:ext cx="7772400" cy="4530725"/>
          </a:xfrm>
        </p:spPr>
        <p:txBody>
          <a:bodyPr/>
          <a:lstStyle/>
          <a:p>
            <a:pPr eaLnBrk="1" hangingPunct="1"/>
            <a:r>
              <a:rPr lang="it-IT" altLang="it-IT">
                <a:latin typeface="Times New Roman" panose="02020603050405020304" pitchFamily="18" charset="0"/>
              </a:rPr>
              <a:t>Omogeneizzazione/trattamenti pre-estrazione</a:t>
            </a:r>
          </a:p>
          <a:p>
            <a:pPr lvl="1" eaLnBrk="1" hangingPunct="1">
              <a:spcBef>
                <a:spcPct val="10000"/>
              </a:spcBef>
            </a:pPr>
            <a:r>
              <a:rPr lang="it-IT" altLang="it-IT">
                <a:latin typeface="Times New Roman" panose="02020603050405020304" pitchFamily="18" charset="0"/>
              </a:rPr>
              <a:t>Obiettivi:</a:t>
            </a:r>
          </a:p>
          <a:p>
            <a:pPr lvl="2" eaLnBrk="1" hangingPunct="1">
              <a:spcBef>
                <a:spcPct val="10000"/>
              </a:spcBef>
            </a:pPr>
            <a:r>
              <a:rPr lang="it-IT" altLang="it-IT">
                <a:latin typeface="Times New Roman" panose="02020603050405020304" pitchFamily="18" charset="0"/>
              </a:rPr>
              <a:t>Rendere omogenee matrici disomogenee</a:t>
            </a:r>
          </a:p>
          <a:p>
            <a:pPr lvl="2" eaLnBrk="1" hangingPunct="1">
              <a:spcBef>
                <a:spcPct val="10000"/>
              </a:spcBef>
            </a:pPr>
            <a:r>
              <a:rPr lang="it-IT" altLang="it-IT">
                <a:latin typeface="Times New Roman" panose="02020603050405020304" pitchFamily="18" charset="0"/>
              </a:rPr>
              <a:t>Rendere disponibile l’analita al solvente di estrazione</a:t>
            </a:r>
          </a:p>
        </p:txBody>
      </p:sp>
      <p:sp>
        <p:nvSpPr>
          <p:cNvPr id="30724" name="Rectangle 5">
            <a:extLst>
              <a:ext uri="{FF2B5EF4-FFF2-40B4-BE49-F238E27FC236}">
                <a16:creationId xmlns:a16="http://schemas.microsoft.com/office/drawing/2014/main" id="{8199A915-484E-EF50-AF4B-C2F1E60D64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3546475"/>
            <a:ext cx="7772400" cy="164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spcBef>
                <a:spcPct val="50000"/>
              </a:spcBef>
            </a:pPr>
            <a:r>
              <a:rPr lang="it-IT" altLang="it-IT">
                <a:latin typeface="Times New Roman" panose="02020603050405020304" pitchFamily="18" charset="0"/>
              </a:rPr>
              <a:t> Metodi:</a:t>
            </a:r>
          </a:p>
          <a:p>
            <a:pPr lvl="2" eaLnBrk="1" hangingPunct="1">
              <a:spcBef>
                <a:spcPct val="10000"/>
              </a:spcBef>
            </a:pPr>
            <a:r>
              <a:rPr lang="it-IT" altLang="it-IT">
                <a:latin typeface="Times New Roman" panose="02020603050405020304" pitchFamily="18" charset="0"/>
              </a:rPr>
              <a:t> trattamenti meccanici</a:t>
            </a:r>
          </a:p>
          <a:p>
            <a:pPr lvl="3" eaLnBrk="1" hangingPunct="1">
              <a:spcBef>
                <a:spcPct val="1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</a:pPr>
            <a:r>
              <a:rPr lang="it-IT" altLang="it-IT" sz="2300">
                <a:latin typeface="Times New Roman" panose="02020603050405020304" pitchFamily="18" charset="0"/>
              </a:rPr>
              <a:t> Mescolamento</a:t>
            </a:r>
          </a:p>
          <a:p>
            <a:pPr lvl="3" eaLnBrk="1" hangingPunct="1">
              <a:spcBef>
                <a:spcPct val="1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</a:pPr>
            <a:r>
              <a:rPr lang="it-IT" altLang="it-IT" sz="2300">
                <a:latin typeface="Times New Roman" panose="02020603050405020304" pitchFamily="18" charset="0"/>
              </a:rPr>
              <a:t> Triturazione </a:t>
            </a:r>
          </a:p>
        </p:txBody>
      </p:sp>
      <p:sp>
        <p:nvSpPr>
          <p:cNvPr id="30725" name="Rectangle 6">
            <a:extLst>
              <a:ext uri="{FF2B5EF4-FFF2-40B4-BE49-F238E27FC236}">
                <a16:creationId xmlns:a16="http://schemas.microsoft.com/office/drawing/2014/main" id="{C9B62F1C-A3C0-3B72-C307-283CC53C94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5253038"/>
            <a:ext cx="7772400" cy="874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spcBef>
                <a:spcPct val="50000"/>
              </a:spcBef>
            </a:pPr>
            <a:r>
              <a:rPr lang="it-IT" altLang="it-IT">
                <a:latin typeface="Times New Roman" panose="02020603050405020304" pitchFamily="18" charset="0"/>
              </a:rPr>
              <a:t> Problematiche: </a:t>
            </a:r>
          </a:p>
          <a:p>
            <a:pPr lvl="2" eaLnBrk="1" hangingPunct="1">
              <a:spcBef>
                <a:spcPct val="10000"/>
              </a:spcBef>
            </a:pPr>
            <a:r>
              <a:rPr lang="it-IT" altLang="it-IT">
                <a:latin typeface="Times New Roman" panose="02020603050405020304" pitchFamily="18" charset="0"/>
              </a:rPr>
              <a:t> Instabilità dell’analita (O</a:t>
            </a:r>
            <a:r>
              <a:rPr lang="it-IT" altLang="it-IT" baseline="-25000">
                <a:latin typeface="Times New Roman" panose="02020603050405020304" pitchFamily="18" charset="0"/>
              </a:rPr>
              <a:t>2</a:t>
            </a:r>
            <a:r>
              <a:rPr lang="it-IT" altLang="it-IT">
                <a:latin typeface="Times New Roman" panose="02020603050405020304" pitchFamily="18" charset="0"/>
              </a:rPr>
              <a:t>, temperatura, enzimi)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A50FB527-3B86-D316-7147-D3E6543959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800">
                <a:solidFill>
                  <a:srgbClr val="003366"/>
                </a:solidFill>
              </a:rPr>
              <a:t>Il processo analitico: dal campione</a:t>
            </a:r>
            <a:br>
              <a:rPr lang="it-IT" altLang="it-IT" sz="3800">
                <a:solidFill>
                  <a:srgbClr val="003366"/>
                </a:solidFill>
              </a:rPr>
            </a:br>
            <a:r>
              <a:rPr lang="it-IT" altLang="it-IT" sz="3800">
                <a:solidFill>
                  <a:srgbClr val="003366"/>
                </a:solidFill>
              </a:rPr>
              <a:t>al risultato</a:t>
            </a: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0B24C56E-4D31-FD24-FE1C-0D04308232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0600" y="1870075"/>
            <a:ext cx="7772400" cy="2092325"/>
          </a:xfrm>
        </p:spPr>
        <p:txBody>
          <a:bodyPr/>
          <a:lstStyle/>
          <a:p>
            <a:pPr eaLnBrk="1" hangingPunct="1"/>
            <a:r>
              <a:rPr lang="it-IT" altLang="it-IT">
                <a:latin typeface="Times New Roman" panose="02020603050405020304" pitchFamily="18" charset="0"/>
              </a:rPr>
              <a:t>Estrazione</a:t>
            </a:r>
          </a:p>
          <a:p>
            <a:pPr lvl="1" eaLnBrk="1" hangingPunct="1">
              <a:spcBef>
                <a:spcPct val="10000"/>
              </a:spcBef>
            </a:pPr>
            <a:r>
              <a:rPr lang="it-IT" altLang="it-IT">
                <a:latin typeface="Times New Roman" panose="02020603050405020304" pitchFamily="18" charset="0"/>
              </a:rPr>
              <a:t>Separazione dell’analita da matrice e interferenti:</a:t>
            </a:r>
          </a:p>
          <a:p>
            <a:pPr lvl="2" eaLnBrk="1" hangingPunct="1">
              <a:spcBef>
                <a:spcPct val="10000"/>
              </a:spcBef>
            </a:pPr>
            <a:r>
              <a:rPr lang="it-IT" altLang="it-IT">
                <a:latin typeface="Times New Roman" panose="02020603050405020304" pitchFamily="18" charset="0"/>
              </a:rPr>
              <a:t>Obiettivo:</a:t>
            </a:r>
          </a:p>
          <a:p>
            <a:pPr lvl="3" eaLnBrk="1" hangingPunct="1">
              <a:spcBef>
                <a:spcPct val="10000"/>
              </a:spcBef>
            </a:pPr>
            <a:r>
              <a:rPr lang="it-IT" altLang="it-IT">
                <a:latin typeface="Times New Roman" panose="02020603050405020304" pitchFamily="18" charset="0"/>
              </a:rPr>
              <a:t>Recupero quantitativo dell’analita in assenza di interferenti</a:t>
            </a:r>
          </a:p>
        </p:txBody>
      </p:sp>
      <p:sp>
        <p:nvSpPr>
          <p:cNvPr id="31748" name="Rectangle 5">
            <a:extLst>
              <a:ext uri="{FF2B5EF4-FFF2-40B4-BE49-F238E27FC236}">
                <a16:creationId xmlns:a16="http://schemas.microsoft.com/office/drawing/2014/main" id="{C217ED7E-A5AE-9749-23DF-F876DCAF98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800" y="4114800"/>
            <a:ext cx="3733800" cy="223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spcBef>
                <a:spcPct val="50000"/>
              </a:spcBef>
            </a:pPr>
            <a:r>
              <a:rPr lang="it-IT" altLang="it-IT">
                <a:latin typeface="Times New Roman" panose="02020603050405020304" pitchFamily="18" charset="0"/>
              </a:rPr>
              <a:t> Metodi</a:t>
            </a:r>
          </a:p>
          <a:p>
            <a:pPr lvl="2" eaLnBrk="1" hangingPunct="1">
              <a:spcBef>
                <a:spcPct val="10000"/>
              </a:spcBef>
              <a:buClr>
                <a:schemeClr val="accent1"/>
              </a:buClr>
              <a:buSzPct val="75000"/>
            </a:pPr>
            <a:r>
              <a:rPr lang="it-IT" altLang="it-IT" sz="2600">
                <a:latin typeface="Times New Roman" panose="02020603050405020304" pitchFamily="18" charset="0"/>
              </a:rPr>
              <a:t> Liquido Liquido</a:t>
            </a:r>
          </a:p>
          <a:p>
            <a:pPr lvl="2" eaLnBrk="1" hangingPunct="1">
              <a:spcBef>
                <a:spcPct val="10000"/>
              </a:spcBef>
              <a:buClr>
                <a:schemeClr val="accent1"/>
              </a:buClr>
              <a:buSzPct val="75000"/>
            </a:pPr>
            <a:r>
              <a:rPr lang="it-IT" altLang="it-IT" sz="2600">
                <a:latin typeface="Times New Roman" panose="02020603050405020304" pitchFamily="18" charset="0"/>
              </a:rPr>
              <a:t> SPE</a:t>
            </a:r>
          </a:p>
          <a:p>
            <a:pPr lvl="2" eaLnBrk="1" hangingPunct="1">
              <a:spcBef>
                <a:spcPct val="10000"/>
              </a:spcBef>
              <a:buClr>
                <a:schemeClr val="accent1"/>
              </a:buClr>
              <a:buSzPct val="75000"/>
            </a:pPr>
            <a:r>
              <a:rPr lang="it-IT" altLang="it-IT" sz="2600">
                <a:latin typeface="Times New Roman" panose="02020603050405020304" pitchFamily="18" charset="0"/>
              </a:rPr>
              <a:t> SPME</a:t>
            </a:r>
          </a:p>
          <a:p>
            <a:pPr lvl="2" eaLnBrk="1" hangingPunct="1">
              <a:spcBef>
                <a:spcPct val="10000"/>
              </a:spcBef>
              <a:buClr>
                <a:schemeClr val="accent1"/>
              </a:buClr>
              <a:buSzPct val="75000"/>
            </a:pPr>
            <a:r>
              <a:rPr lang="it-IT" altLang="it-IT" sz="2600">
                <a:latin typeface="Times New Roman" panose="02020603050405020304" pitchFamily="18" charset="0"/>
              </a:rPr>
              <a:t>ASE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70" name="Group 5">
            <a:extLst>
              <a:ext uri="{FF2B5EF4-FFF2-40B4-BE49-F238E27FC236}">
                <a16:creationId xmlns:a16="http://schemas.microsoft.com/office/drawing/2014/main" id="{06C046D3-AB12-08F3-A4C6-234BDD49D75F}"/>
              </a:ext>
            </a:extLst>
          </p:cNvPr>
          <p:cNvGrpSpPr>
            <a:grpSpLocks/>
          </p:cNvGrpSpPr>
          <p:nvPr/>
        </p:nvGrpSpPr>
        <p:grpSpPr bwMode="auto">
          <a:xfrm>
            <a:off x="5181600" y="1752600"/>
            <a:ext cx="2974975" cy="2438400"/>
            <a:chOff x="2835" y="2895"/>
            <a:chExt cx="1000" cy="943"/>
          </a:xfrm>
        </p:grpSpPr>
        <p:pic>
          <p:nvPicPr>
            <p:cNvPr id="32792" name="Picture 6" descr="speGroup">
              <a:extLst>
                <a:ext uri="{FF2B5EF4-FFF2-40B4-BE49-F238E27FC236}">
                  <a16:creationId xmlns:a16="http://schemas.microsoft.com/office/drawing/2014/main" id="{DC5903EC-ED96-BF83-18E8-12A721E68B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5" y="2900"/>
              <a:ext cx="499" cy="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93" name="Picture 7" descr="New96WellPlate">
              <a:extLst>
                <a:ext uri="{FF2B5EF4-FFF2-40B4-BE49-F238E27FC236}">
                  <a16:creationId xmlns:a16="http://schemas.microsoft.com/office/drawing/2014/main" id="{1C2CC725-8AEA-B748-F282-23FE0CE857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5" y="3442"/>
              <a:ext cx="750" cy="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94" name="Picture 8" descr="disks">
              <a:extLst>
                <a:ext uri="{FF2B5EF4-FFF2-40B4-BE49-F238E27FC236}">
                  <a16:creationId xmlns:a16="http://schemas.microsoft.com/office/drawing/2014/main" id="{037321EC-53D1-7DC8-B974-1206EA422A6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4" y="2895"/>
              <a:ext cx="499" cy="4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95" name="Picture 9" descr="Flash_Cartridges">
              <a:extLst>
                <a:ext uri="{FF2B5EF4-FFF2-40B4-BE49-F238E27FC236}">
                  <a16:creationId xmlns:a16="http://schemas.microsoft.com/office/drawing/2014/main" id="{CB544C58-1865-AEE9-74D4-1D9207BC9B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6" y="3375"/>
              <a:ext cx="249" cy="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2771" name="Rectangle 11">
            <a:extLst>
              <a:ext uri="{FF2B5EF4-FFF2-40B4-BE49-F238E27FC236}">
                <a16:creationId xmlns:a16="http://schemas.microsoft.com/office/drawing/2014/main" id="{DA45F1EC-B8FF-34C1-6F89-0597956333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800">
                <a:solidFill>
                  <a:srgbClr val="003366"/>
                </a:solidFill>
                <a:latin typeface="Times New Roman" panose="02020603050405020304" pitchFamily="18" charset="0"/>
              </a:rPr>
              <a:t>Estrazione: SPE</a:t>
            </a:r>
          </a:p>
        </p:txBody>
      </p:sp>
      <p:pic>
        <p:nvPicPr>
          <p:cNvPr id="32772" name="Picture 16">
            <a:extLst>
              <a:ext uri="{FF2B5EF4-FFF2-40B4-BE49-F238E27FC236}">
                <a16:creationId xmlns:a16="http://schemas.microsoft.com/office/drawing/2014/main" id="{E3F0C2B8-5103-BA54-A8D4-97A3BA182F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9200" y="10926763"/>
            <a:ext cx="3200400" cy="2576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3" name="Picture 18">
            <a:extLst>
              <a:ext uri="{FF2B5EF4-FFF2-40B4-BE49-F238E27FC236}">
                <a16:creationId xmlns:a16="http://schemas.microsoft.com/office/drawing/2014/main" id="{F6429EF7-A971-13D6-D23E-CD145DED16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600200"/>
            <a:ext cx="2381250" cy="1325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4" name="Picture 19">
            <a:extLst>
              <a:ext uri="{FF2B5EF4-FFF2-40B4-BE49-F238E27FC236}">
                <a16:creationId xmlns:a16="http://schemas.microsoft.com/office/drawing/2014/main" id="{891E207B-EA2E-19C1-0330-879B3F3268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505200"/>
            <a:ext cx="16192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5" name="Picture 25">
            <a:extLst>
              <a:ext uri="{FF2B5EF4-FFF2-40B4-BE49-F238E27FC236}">
                <a16:creationId xmlns:a16="http://schemas.microsoft.com/office/drawing/2014/main" id="{FC31852D-3DBD-2F6C-C66B-6A48CA5B7C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876800"/>
            <a:ext cx="2057400" cy="1592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2776" name="Group 35">
            <a:extLst>
              <a:ext uri="{FF2B5EF4-FFF2-40B4-BE49-F238E27FC236}">
                <a16:creationId xmlns:a16="http://schemas.microsoft.com/office/drawing/2014/main" id="{3333249C-31F1-011A-FB33-6A5961555115}"/>
              </a:ext>
            </a:extLst>
          </p:cNvPr>
          <p:cNvGrpSpPr>
            <a:grpSpLocks/>
          </p:cNvGrpSpPr>
          <p:nvPr/>
        </p:nvGrpSpPr>
        <p:grpSpPr bwMode="auto">
          <a:xfrm>
            <a:off x="1066800" y="4495800"/>
            <a:ext cx="4876800" cy="2286000"/>
            <a:chOff x="672" y="2880"/>
            <a:chExt cx="3072" cy="1440"/>
          </a:xfrm>
        </p:grpSpPr>
        <p:pic>
          <p:nvPicPr>
            <p:cNvPr id="32778" name="Picture 17">
              <a:extLst>
                <a:ext uri="{FF2B5EF4-FFF2-40B4-BE49-F238E27FC236}">
                  <a16:creationId xmlns:a16="http://schemas.microsoft.com/office/drawing/2014/main" id="{DC5D6181-4E4C-5FDC-CC54-820CAD9D6B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2" y="3024"/>
              <a:ext cx="1296" cy="10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2779" name="AutoShape 20">
              <a:extLst>
                <a:ext uri="{FF2B5EF4-FFF2-40B4-BE49-F238E27FC236}">
                  <a16:creationId xmlns:a16="http://schemas.microsoft.com/office/drawing/2014/main" id="{96EDE4F9-933C-BAC8-D07E-82769A4212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6" y="2880"/>
              <a:ext cx="48" cy="288"/>
            </a:xfrm>
            <a:prstGeom prst="downArrow">
              <a:avLst>
                <a:gd name="adj1" fmla="val 50000"/>
                <a:gd name="adj2" fmla="val 150000"/>
              </a:avLst>
            </a:prstGeom>
            <a:solidFill>
              <a:srgbClr val="339966">
                <a:alpha val="89803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pic>
          <p:nvPicPr>
            <p:cNvPr id="32780" name="Picture 21">
              <a:extLst>
                <a:ext uri="{FF2B5EF4-FFF2-40B4-BE49-F238E27FC236}">
                  <a16:creationId xmlns:a16="http://schemas.microsoft.com/office/drawing/2014/main" id="{ED0CC0D1-F226-6AF0-FB6E-882D83CCDD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4" y="3024"/>
              <a:ext cx="1296" cy="10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2781" name="Oval 22">
              <a:extLst>
                <a:ext uri="{FF2B5EF4-FFF2-40B4-BE49-F238E27FC236}">
                  <a16:creationId xmlns:a16="http://schemas.microsoft.com/office/drawing/2014/main" id="{E30DDE7D-C0FF-3AC0-D968-2743CDB51D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0" y="3984"/>
              <a:ext cx="48" cy="48"/>
            </a:xfrm>
            <a:prstGeom prst="ellipse">
              <a:avLst/>
            </a:prstGeom>
            <a:solidFill>
              <a:srgbClr val="339966">
                <a:alpha val="7999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32782" name="Oval 23">
              <a:extLst>
                <a:ext uri="{FF2B5EF4-FFF2-40B4-BE49-F238E27FC236}">
                  <a16:creationId xmlns:a16="http://schemas.microsoft.com/office/drawing/2014/main" id="{3C77635A-2AD8-6A71-84A5-FD1D705406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0" y="4080"/>
              <a:ext cx="48" cy="48"/>
            </a:xfrm>
            <a:prstGeom prst="ellipse">
              <a:avLst/>
            </a:prstGeom>
            <a:solidFill>
              <a:srgbClr val="339966">
                <a:alpha val="7999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32783" name="Oval 24">
              <a:extLst>
                <a:ext uri="{FF2B5EF4-FFF2-40B4-BE49-F238E27FC236}">
                  <a16:creationId xmlns:a16="http://schemas.microsoft.com/office/drawing/2014/main" id="{F7945AD9-DE4D-EC47-F577-C9EA93F401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6" y="4032"/>
              <a:ext cx="48" cy="48"/>
            </a:xfrm>
            <a:prstGeom prst="ellipse">
              <a:avLst/>
            </a:prstGeom>
            <a:solidFill>
              <a:srgbClr val="339966">
                <a:alpha val="7999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32784" name="Oval 26">
              <a:extLst>
                <a:ext uri="{FF2B5EF4-FFF2-40B4-BE49-F238E27FC236}">
                  <a16:creationId xmlns:a16="http://schemas.microsoft.com/office/drawing/2014/main" id="{39230407-490A-9CEF-381A-CAFC26610A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2" y="2928"/>
              <a:ext cx="48" cy="48"/>
            </a:xfrm>
            <a:prstGeom prst="ellipse">
              <a:avLst/>
            </a:prstGeom>
            <a:solidFill>
              <a:srgbClr val="339966">
                <a:alpha val="7999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32785" name="Oval 27">
              <a:extLst>
                <a:ext uri="{FF2B5EF4-FFF2-40B4-BE49-F238E27FC236}">
                  <a16:creationId xmlns:a16="http://schemas.microsoft.com/office/drawing/2014/main" id="{2D6E8501-9EE9-FEA0-0FC9-4DA6C3452C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2" y="3024"/>
              <a:ext cx="48" cy="48"/>
            </a:xfrm>
            <a:prstGeom prst="ellipse">
              <a:avLst/>
            </a:prstGeom>
            <a:solidFill>
              <a:srgbClr val="339966">
                <a:alpha val="7999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32786" name="Oval 28">
              <a:extLst>
                <a:ext uri="{FF2B5EF4-FFF2-40B4-BE49-F238E27FC236}">
                  <a16:creationId xmlns:a16="http://schemas.microsoft.com/office/drawing/2014/main" id="{8842DBDD-FE8C-5F44-6137-5E069A169E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2976"/>
              <a:ext cx="48" cy="48"/>
            </a:xfrm>
            <a:prstGeom prst="ellipse">
              <a:avLst/>
            </a:prstGeom>
            <a:solidFill>
              <a:schemeClr val="accent2">
                <a:alpha val="79999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32787" name="Oval 29">
              <a:extLst>
                <a:ext uri="{FF2B5EF4-FFF2-40B4-BE49-F238E27FC236}">
                  <a16:creationId xmlns:a16="http://schemas.microsoft.com/office/drawing/2014/main" id="{B6F90598-6E40-B074-BB38-A8E4F4F6B9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3600"/>
              <a:ext cx="48" cy="48"/>
            </a:xfrm>
            <a:prstGeom prst="ellipse">
              <a:avLst/>
            </a:prstGeom>
            <a:solidFill>
              <a:schemeClr val="accent2">
                <a:alpha val="79999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32788" name="Oval 30">
              <a:extLst>
                <a:ext uri="{FF2B5EF4-FFF2-40B4-BE49-F238E27FC236}">
                  <a16:creationId xmlns:a16="http://schemas.microsoft.com/office/drawing/2014/main" id="{F332C55C-2B05-6BC2-B725-28E09D5841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2880"/>
              <a:ext cx="48" cy="48"/>
            </a:xfrm>
            <a:prstGeom prst="ellipse">
              <a:avLst/>
            </a:prstGeom>
            <a:solidFill>
              <a:srgbClr val="008000">
                <a:alpha val="7999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32789" name="Oval 31">
              <a:extLst>
                <a:ext uri="{FF2B5EF4-FFF2-40B4-BE49-F238E27FC236}">
                  <a16:creationId xmlns:a16="http://schemas.microsoft.com/office/drawing/2014/main" id="{882AC5D3-8B56-673B-798B-27592B795A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4" y="4032"/>
              <a:ext cx="48" cy="48"/>
            </a:xfrm>
            <a:prstGeom prst="ellipse">
              <a:avLst/>
            </a:prstGeom>
            <a:solidFill>
              <a:schemeClr val="accent2">
                <a:alpha val="79999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32790" name="Text Box 32">
              <a:extLst>
                <a:ext uri="{FF2B5EF4-FFF2-40B4-BE49-F238E27FC236}">
                  <a16:creationId xmlns:a16="http://schemas.microsoft.com/office/drawing/2014/main" id="{DD4389AA-8FC7-D37F-0260-F39D215543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12" y="4147"/>
              <a:ext cx="587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200" b="1">
                  <a:latin typeface="Times New Roman" panose="02020603050405020304" pitchFamily="18" charset="0"/>
                </a:rPr>
                <a:t>interferenti</a:t>
              </a:r>
            </a:p>
          </p:txBody>
        </p:sp>
        <p:sp>
          <p:nvSpPr>
            <p:cNvPr id="32791" name="Text Box 33">
              <a:extLst>
                <a:ext uri="{FF2B5EF4-FFF2-40B4-BE49-F238E27FC236}">
                  <a16:creationId xmlns:a16="http://schemas.microsoft.com/office/drawing/2014/main" id="{6331ECA2-BB7A-7756-35E4-01EFA23B9E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45" y="4147"/>
              <a:ext cx="399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200" b="1">
                  <a:latin typeface="Times New Roman" panose="02020603050405020304" pitchFamily="18" charset="0"/>
                </a:rPr>
                <a:t>analita</a:t>
              </a:r>
            </a:p>
          </p:txBody>
        </p:sp>
      </p:grpSp>
      <p:pic>
        <p:nvPicPr>
          <p:cNvPr id="32777" name="Picture 34">
            <a:extLst>
              <a:ext uri="{FF2B5EF4-FFF2-40B4-BE49-F238E27FC236}">
                <a16:creationId xmlns:a16="http://schemas.microsoft.com/office/drawing/2014/main" id="{FA436C68-0F94-7907-CB68-C8FD60D857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4724400"/>
            <a:ext cx="2090738" cy="161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Group 5">
            <a:extLst>
              <a:ext uri="{FF2B5EF4-FFF2-40B4-BE49-F238E27FC236}">
                <a16:creationId xmlns:a16="http://schemas.microsoft.com/office/drawing/2014/main" id="{5A397D57-2334-5344-B67B-DCA9B12A2C24}"/>
              </a:ext>
            </a:extLst>
          </p:cNvPr>
          <p:cNvGrpSpPr>
            <a:grpSpLocks/>
          </p:cNvGrpSpPr>
          <p:nvPr/>
        </p:nvGrpSpPr>
        <p:grpSpPr bwMode="auto">
          <a:xfrm>
            <a:off x="2089150" y="16922750"/>
            <a:ext cx="5173663" cy="11952288"/>
            <a:chOff x="1316" y="10660"/>
            <a:chExt cx="3259" cy="7529"/>
          </a:xfrm>
        </p:grpSpPr>
        <p:pic>
          <p:nvPicPr>
            <p:cNvPr id="33805" name="Picture 6" descr="~AUT0006">
              <a:extLst>
                <a:ext uri="{FF2B5EF4-FFF2-40B4-BE49-F238E27FC236}">
                  <a16:creationId xmlns:a16="http://schemas.microsoft.com/office/drawing/2014/main" id="{497A3037-FFC0-1CBE-3D9A-91880331F80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6" y="10660"/>
              <a:ext cx="3259" cy="36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3806" name="Picture 7">
              <a:extLst>
                <a:ext uri="{FF2B5EF4-FFF2-40B4-BE49-F238E27FC236}">
                  <a16:creationId xmlns:a16="http://schemas.microsoft.com/office/drawing/2014/main" id="{849168C3-3920-0595-F359-646B82AD1B6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25" y="15105"/>
              <a:ext cx="1957" cy="30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33795" name="Group 8">
            <a:extLst>
              <a:ext uri="{FF2B5EF4-FFF2-40B4-BE49-F238E27FC236}">
                <a16:creationId xmlns:a16="http://schemas.microsoft.com/office/drawing/2014/main" id="{465B8EF8-EDDB-940F-28C3-90EC3271312C}"/>
              </a:ext>
            </a:extLst>
          </p:cNvPr>
          <p:cNvGrpSpPr>
            <a:grpSpLocks/>
          </p:cNvGrpSpPr>
          <p:nvPr/>
        </p:nvGrpSpPr>
        <p:grpSpPr bwMode="auto">
          <a:xfrm>
            <a:off x="2241550" y="17075150"/>
            <a:ext cx="5173663" cy="11952288"/>
            <a:chOff x="1316" y="10660"/>
            <a:chExt cx="3259" cy="7529"/>
          </a:xfrm>
        </p:grpSpPr>
        <p:pic>
          <p:nvPicPr>
            <p:cNvPr id="33803" name="Picture 9" descr="~AUT0006">
              <a:extLst>
                <a:ext uri="{FF2B5EF4-FFF2-40B4-BE49-F238E27FC236}">
                  <a16:creationId xmlns:a16="http://schemas.microsoft.com/office/drawing/2014/main" id="{47EA4C45-9524-4334-BA72-64B2435D8B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6" y="10660"/>
              <a:ext cx="3259" cy="36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3804" name="Picture 10">
              <a:extLst>
                <a:ext uri="{FF2B5EF4-FFF2-40B4-BE49-F238E27FC236}">
                  <a16:creationId xmlns:a16="http://schemas.microsoft.com/office/drawing/2014/main" id="{5EA38E06-055F-C863-5452-200C4C945B3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25" y="15105"/>
              <a:ext cx="1957" cy="30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33796" name="Picture 12" descr="~AUT0006">
            <a:extLst>
              <a:ext uri="{FF2B5EF4-FFF2-40B4-BE49-F238E27FC236}">
                <a16:creationId xmlns:a16="http://schemas.microsoft.com/office/drawing/2014/main" id="{F6E11FB4-029C-5B86-F0A4-BFE575B6A3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9150" y="16922750"/>
            <a:ext cx="5173663" cy="584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797" name="Picture 13">
            <a:extLst>
              <a:ext uri="{FF2B5EF4-FFF2-40B4-BE49-F238E27FC236}">
                <a16:creationId xmlns:a16="http://schemas.microsoft.com/office/drawing/2014/main" id="{95459A04-CD3D-6917-0FA1-102B0C26A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050" y="1981200"/>
            <a:ext cx="363855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798" name="Picture 14">
            <a:extLst>
              <a:ext uri="{FF2B5EF4-FFF2-40B4-BE49-F238E27FC236}">
                <a16:creationId xmlns:a16="http://schemas.microsoft.com/office/drawing/2014/main" id="{DB2BDB68-E745-C84F-AE0F-E0CDCFD1CE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7613" y="2590800"/>
            <a:ext cx="1989137" cy="313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799" name="AutoShape 15">
            <a:extLst>
              <a:ext uri="{FF2B5EF4-FFF2-40B4-BE49-F238E27FC236}">
                <a16:creationId xmlns:a16="http://schemas.microsoft.com/office/drawing/2014/main" id="{A0D18177-6467-57C2-BCB4-3650D290E1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3886200"/>
            <a:ext cx="685800" cy="304800"/>
          </a:xfrm>
          <a:prstGeom prst="rightArrow">
            <a:avLst>
              <a:gd name="adj1" fmla="val 50000"/>
              <a:gd name="adj2" fmla="val 562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latin typeface="Times New Roman" panose="02020603050405020304" pitchFamily="18" charset="0"/>
            </a:endParaRPr>
          </a:p>
        </p:txBody>
      </p:sp>
      <p:sp>
        <p:nvSpPr>
          <p:cNvPr id="33800" name="AutoShape 16">
            <a:extLst>
              <a:ext uri="{FF2B5EF4-FFF2-40B4-BE49-F238E27FC236}">
                <a16:creationId xmlns:a16="http://schemas.microsoft.com/office/drawing/2014/main" id="{C1C0A38A-FCF4-E921-8DAA-D23DE7D2B6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3962400"/>
            <a:ext cx="685800" cy="304800"/>
          </a:xfrm>
          <a:prstGeom prst="rightArrow">
            <a:avLst>
              <a:gd name="adj1" fmla="val 50000"/>
              <a:gd name="adj2" fmla="val 562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latin typeface="Times New Roman" panose="02020603050405020304" pitchFamily="18" charset="0"/>
            </a:endParaRPr>
          </a:p>
        </p:txBody>
      </p:sp>
      <p:sp>
        <p:nvSpPr>
          <p:cNvPr id="33801" name="Text Box 17">
            <a:extLst>
              <a:ext uri="{FF2B5EF4-FFF2-40B4-BE49-F238E27FC236}">
                <a16:creationId xmlns:a16="http://schemas.microsoft.com/office/drawing/2014/main" id="{EC2FB5DA-C4C4-006B-E980-D180C0943C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0150" y="3886200"/>
            <a:ext cx="1136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>
                <a:latin typeface="Times New Roman" panose="02020603050405020304" pitchFamily="18" charset="0"/>
              </a:rPr>
              <a:t>ANALISI</a:t>
            </a:r>
          </a:p>
        </p:txBody>
      </p:sp>
      <p:sp>
        <p:nvSpPr>
          <p:cNvPr id="33802" name="Rectangle 18">
            <a:extLst>
              <a:ext uri="{FF2B5EF4-FFF2-40B4-BE49-F238E27FC236}">
                <a16:creationId xmlns:a16="http://schemas.microsoft.com/office/drawing/2014/main" id="{0DE7B60A-D2C6-7013-758F-32283BB6D5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800">
                <a:solidFill>
                  <a:srgbClr val="003366"/>
                </a:solidFill>
                <a:latin typeface="Times New Roman" panose="02020603050405020304" pitchFamily="18" charset="0"/>
              </a:rPr>
              <a:t>Estrazione : MSPD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5">
            <a:extLst>
              <a:ext uri="{FF2B5EF4-FFF2-40B4-BE49-F238E27FC236}">
                <a16:creationId xmlns:a16="http://schemas.microsoft.com/office/drawing/2014/main" id="{6BFED33D-DB53-CD64-9BDE-6DF68E6D4C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676400"/>
            <a:ext cx="1700213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819" name="Rectangle 6">
            <a:extLst>
              <a:ext uri="{FF2B5EF4-FFF2-40B4-BE49-F238E27FC236}">
                <a16:creationId xmlns:a16="http://schemas.microsoft.com/office/drawing/2014/main" id="{1C4B8A4A-E2F2-9EF2-164B-6A4AFB32AF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800">
                <a:solidFill>
                  <a:srgbClr val="003366"/>
                </a:solidFill>
                <a:latin typeface="Times New Roman" panose="02020603050405020304" pitchFamily="18" charset="0"/>
              </a:rPr>
              <a:t>Estrazione : SPME</a:t>
            </a:r>
          </a:p>
        </p:txBody>
      </p:sp>
      <p:grpSp>
        <p:nvGrpSpPr>
          <p:cNvPr id="34820" name="Group 12">
            <a:extLst>
              <a:ext uri="{FF2B5EF4-FFF2-40B4-BE49-F238E27FC236}">
                <a16:creationId xmlns:a16="http://schemas.microsoft.com/office/drawing/2014/main" id="{54E579C2-F58B-8B4E-B251-53B6038D294D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1600200"/>
            <a:ext cx="1576388" cy="1905000"/>
            <a:chOff x="4560" y="1344"/>
            <a:chExt cx="993" cy="1200"/>
          </a:xfrm>
        </p:grpSpPr>
        <p:pic>
          <p:nvPicPr>
            <p:cNvPr id="34824" name="Picture 7">
              <a:extLst>
                <a:ext uri="{FF2B5EF4-FFF2-40B4-BE49-F238E27FC236}">
                  <a16:creationId xmlns:a16="http://schemas.microsoft.com/office/drawing/2014/main" id="{776A1D84-0843-2CF2-EFB2-CB096D9580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0" y="1344"/>
              <a:ext cx="993" cy="1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4825" name="Oval 9">
              <a:extLst>
                <a:ext uri="{FF2B5EF4-FFF2-40B4-BE49-F238E27FC236}">
                  <a16:creationId xmlns:a16="http://schemas.microsoft.com/office/drawing/2014/main" id="{14650454-2B7A-2760-C8D3-4283B69FFC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0" y="2064"/>
              <a:ext cx="384" cy="288"/>
            </a:xfrm>
            <a:prstGeom prst="ellips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</p:grpSp>
      <p:pic>
        <p:nvPicPr>
          <p:cNvPr id="34821" name="Picture 10">
            <a:extLst>
              <a:ext uri="{FF2B5EF4-FFF2-40B4-BE49-F238E27FC236}">
                <a16:creationId xmlns:a16="http://schemas.microsoft.com/office/drawing/2014/main" id="{6E99BF29-0FAC-BC12-23ED-DC2DDC38E4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676400"/>
            <a:ext cx="3200400" cy="2322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822" name="Text Box 11">
            <a:extLst>
              <a:ext uri="{FF2B5EF4-FFF2-40B4-BE49-F238E27FC236}">
                <a16:creationId xmlns:a16="http://schemas.microsoft.com/office/drawing/2014/main" id="{CA135F27-C847-528B-C502-65C4B95A35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191000"/>
            <a:ext cx="3978275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600" b="1">
                <a:latin typeface="Times New Roman" panose="02020603050405020304" pitchFamily="18" charset="0"/>
              </a:rPr>
              <a:t>Estrazione di composti volatili o semivolatili nello spazio di testa di un campione.</a:t>
            </a:r>
          </a:p>
        </p:txBody>
      </p:sp>
      <p:pic>
        <p:nvPicPr>
          <p:cNvPr id="34823" name="Picture 13">
            <a:extLst>
              <a:ext uri="{FF2B5EF4-FFF2-40B4-BE49-F238E27FC236}">
                <a16:creationId xmlns:a16="http://schemas.microsoft.com/office/drawing/2014/main" id="{97FAF8F4-04E2-7931-7CA0-B996C1B278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700" y="3505200"/>
            <a:ext cx="2682875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4" descr="ase">
            <a:extLst>
              <a:ext uri="{FF2B5EF4-FFF2-40B4-BE49-F238E27FC236}">
                <a16:creationId xmlns:a16="http://schemas.microsoft.com/office/drawing/2014/main" id="{96491A0D-4D58-4096-7772-C9E28DA20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124200"/>
            <a:ext cx="502920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Rectangle 5">
            <a:extLst>
              <a:ext uri="{FF2B5EF4-FFF2-40B4-BE49-F238E27FC236}">
                <a16:creationId xmlns:a16="http://schemas.microsoft.com/office/drawing/2014/main" id="{9E76D30A-F4C5-008B-36D1-9646236EA8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800">
                <a:solidFill>
                  <a:srgbClr val="003366"/>
                </a:solidFill>
                <a:latin typeface="Times New Roman" panose="02020603050405020304" pitchFamily="18" charset="0"/>
              </a:rPr>
              <a:t>Estrazione : ASE</a:t>
            </a:r>
          </a:p>
        </p:txBody>
      </p:sp>
      <p:pic>
        <p:nvPicPr>
          <p:cNvPr id="35844" name="Picture 6">
            <a:extLst>
              <a:ext uri="{FF2B5EF4-FFF2-40B4-BE49-F238E27FC236}">
                <a16:creationId xmlns:a16="http://schemas.microsoft.com/office/drawing/2014/main" id="{E43F5A8D-3779-2EAD-358D-182D69A33B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600200"/>
            <a:ext cx="3219450" cy="340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7E09428E-67EA-C7BF-A295-FC0E62CAA5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800">
                <a:solidFill>
                  <a:srgbClr val="003366"/>
                </a:solidFill>
              </a:rPr>
              <a:t>Il processo analitico: dal campione</a:t>
            </a:r>
            <a:br>
              <a:rPr lang="it-IT" altLang="it-IT" sz="3800">
                <a:solidFill>
                  <a:srgbClr val="003366"/>
                </a:solidFill>
              </a:rPr>
            </a:br>
            <a:r>
              <a:rPr lang="it-IT" altLang="it-IT" sz="3800">
                <a:solidFill>
                  <a:srgbClr val="003366"/>
                </a:solidFill>
              </a:rPr>
              <a:t>al risultato</a:t>
            </a:r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E6DCC61E-960D-DBE0-68D2-A7434F9401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0600" y="1870075"/>
            <a:ext cx="7772400" cy="2092325"/>
          </a:xfrm>
        </p:spPr>
        <p:txBody>
          <a:bodyPr/>
          <a:lstStyle/>
          <a:p>
            <a:pPr eaLnBrk="1" hangingPunct="1"/>
            <a:r>
              <a:rPr lang="it-IT" altLang="it-IT">
                <a:latin typeface="Times New Roman" panose="02020603050405020304" pitchFamily="18" charset="0"/>
              </a:rPr>
              <a:t>Purificazione</a:t>
            </a:r>
          </a:p>
          <a:p>
            <a:pPr lvl="1" eaLnBrk="1" hangingPunct="1">
              <a:spcBef>
                <a:spcPct val="10000"/>
              </a:spcBef>
            </a:pPr>
            <a:r>
              <a:rPr lang="it-IT" altLang="it-IT">
                <a:latin typeface="Times New Roman" panose="02020603050405020304" pitchFamily="18" charset="0"/>
              </a:rPr>
              <a:t>Ulteriore trattamento pre-analitico del campione</a:t>
            </a:r>
          </a:p>
          <a:p>
            <a:pPr lvl="2" eaLnBrk="1" hangingPunct="1">
              <a:spcBef>
                <a:spcPct val="10000"/>
              </a:spcBef>
            </a:pPr>
            <a:r>
              <a:rPr lang="it-IT" altLang="it-IT">
                <a:latin typeface="Times New Roman" panose="02020603050405020304" pitchFamily="18" charset="0"/>
              </a:rPr>
              <a:t>Obiettivo:</a:t>
            </a:r>
          </a:p>
          <a:p>
            <a:pPr lvl="3" eaLnBrk="1" hangingPunct="1">
              <a:spcBef>
                <a:spcPct val="10000"/>
              </a:spcBef>
            </a:pPr>
            <a:r>
              <a:rPr lang="it-IT" altLang="it-IT">
                <a:latin typeface="Times New Roman" panose="02020603050405020304" pitchFamily="18" charset="0"/>
              </a:rPr>
              <a:t>Eliminare possibili interferenti in funzione della metodica analitica utilizzata</a:t>
            </a:r>
          </a:p>
        </p:txBody>
      </p:sp>
      <p:sp>
        <p:nvSpPr>
          <p:cNvPr id="36868" name="Rectangle 4">
            <a:extLst>
              <a:ext uri="{FF2B5EF4-FFF2-40B4-BE49-F238E27FC236}">
                <a16:creationId xmlns:a16="http://schemas.microsoft.com/office/drawing/2014/main" id="{7054525E-C1EC-BDCA-5E82-223517F038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4089400"/>
            <a:ext cx="7543800" cy="164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spcBef>
                <a:spcPct val="50000"/>
              </a:spcBef>
            </a:pPr>
            <a:r>
              <a:rPr lang="it-IT" altLang="it-IT">
                <a:latin typeface="Times New Roman" panose="02020603050405020304" pitchFamily="18" charset="0"/>
              </a:rPr>
              <a:t> Metodi</a:t>
            </a:r>
          </a:p>
          <a:p>
            <a:pPr lvl="2" eaLnBrk="1" hangingPunct="1">
              <a:spcBef>
                <a:spcPct val="10000"/>
              </a:spcBef>
              <a:buClr>
                <a:schemeClr val="accent1"/>
              </a:buClr>
              <a:buSzPct val="75000"/>
            </a:pPr>
            <a:r>
              <a:rPr lang="it-IT" altLang="it-IT" sz="2600">
                <a:latin typeface="Times New Roman" panose="02020603050405020304" pitchFamily="18" charset="0"/>
              </a:rPr>
              <a:t> </a:t>
            </a:r>
            <a:r>
              <a:rPr lang="it-IT" altLang="it-IT">
                <a:latin typeface="Times New Roman" panose="02020603050405020304" pitchFamily="18" charset="0"/>
              </a:rPr>
              <a:t>passaggi su colonne </a:t>
            </a:r>
          </a:p>
          <a:p>
            <a:pPr lvl="3" eaLnBrk="1" hangingPunct="1">
              <a:spcBef>
                <a:spcPct val="10000"/>
              </a:spcBef>
              <a:buClr>
                <a:schemeClr val="folHlink"/>
              </a:buClr>
              <a:buSzPct val="75000"/>
            </a:pPr>
            <a:r>
              <a:rPr lang="it-IT" altLang="it-IT" sz="2300">
                <a:latin typeface="Times New Roman" panose="02020603050405020304" pitchFamily="18" charset="0"/>
              </a:rPr>
              <a:t> </a:t>
            </a:r>
            <a:r>
              <a:rPr lang="it-IT" altLang="it-IT">
                <a:latin typeface="Times New Roman" panose="02020603050405020304" pitchFamily="18" charset="0"/>
              </a:rPr>
              <a:t>Immunoaffinità e simili</a:t>
            </a:r>
          </a:p>
          <a:p>
            <a:pPr lvl="3" eaLnBrk="1" hangingPunct="1">
              <a:spcBef>
                <a:spcPct val="10000"/>
              </a:spcBef>
              <a:buClr>
                <a:schemeClr val="folHlink"/>
              </a:buClr>
              <a:buSzPct val="75000"/>
            </a:pPr>
            <a:r>
              <a:rPr lang="it-IT" altLang="it-IT">
                <a:latin typeface="Times New Roman" panose="02020603050405020304" pitchFamily="18" charset="0"/>
              </a:rPr>
              <a:t> Esclusione dimensionale</a:t>
            </a:r>
            <a:endParaRPr lang="it-IT" altLang="it-IT" sz="23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0C77CF89-72FE-FA94-11ED-CD1950C554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800">
                <a:solidFill>
                  <a:srgbClr val="003366"/>
                </a:solidFill>
              </a:rPr>
              <a:t>Il processo analitico: dal campione</a:t>
            </a:r>
            <a:br>
              <a:rPr lang="it-IT" altLang="it-IT" sz="3800">
                <a:solidFill>
                  <a:srgbClr val="003366"/>
                </a:solidFill>
              </a:rPr>
            </a:br>
            <a:r>
              <a:rPr lang="it-IT" altLang="it-IT" sz="3800">
                <a:solidFill>
                  <a:srgbClr val="003366"/>
                </a:solidFill>
              </a:rPr>
              <a:t>al risultato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0DBC865A-39DC-9137-4B4C-28BF87AEE5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0600" y="1600200"/>
            <a:ext cx="4572000" cy="2092325"/>
          </a:xfrm>
        </p:spPr>
        <p:txBody>
          <a:bodyPr/>
          <a:lstStyle/>
          <a:p>
            <a:pPr eaLnBrk="1" hangingPunct="1">
              <a:spcBef>
                <a:spcPct val="10000"/>
              </a:spcBef>
            </a:pPr>
            <a:r>
              <a:rPr lang="it-IT" altLang="it-IT">
                <a:latin typeface="Times New Roman" panose="02020603050405020304" pitchFamily="18" charset="0"/>
              </a:rPr>
              <a:t>Analisi</a:t>
            </a:r>
          </a:p>
          <a:p>
            <a:pPr lvl="1" eaLnBrk="1" hangingPunct="1">
              <a:spcBef>
                <a:spcPct val="10000"/>
              </a:spcBef>
            </a:pPr>
            <a:r>
              <a:rPr lang="it-IT" altLang="it-IT">
                <a:latin typeface="Times New Roman" panose="02020603050405020304" pitchFamily="18" charset="0"/>
              </a:rPr>
              <a:t>Tecniche strumentali</a:t>
            </a:r>
          </a:p>
          <a:p>
            <a:pPr lvl="1" eaLnBrk="1" hangingPunct="1">
              <a:spcBef>
                <a:spcPct val="10000"/>
              </a:spcBef>
            </a:pPr>
            <a:r>
              <a:rPr lang="it-IT" altLang="it-IT">
                <a:latin typeface="Times New Roman" panose="02020603050405020304" pitchFamily="18" charset="0"/>
              </a:rPr>
              <a:t> Metodi rapidi di analisi</a:t>
            </a:r>
          </a:p>
        </p:txBody>
      </p:sp>
      <p:pic>
        <p:nvPicPr>
          <p:cNvPr id="37892" name="Picture 5">
            <a:extLst>
              <a:ext uri="{FF2B5EF4-FFF2-40B4-BE49-F238E27FC236}">
                <a16:creationId xmlns:a16="http://schemas.microsoft.com/office/drawing/2014/main" id="{FF1D83CE-110C-2110-85ED-6A8757D275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114800"/>
            <a:ext cx="4191000" cy="216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893" name="Rectangle 6">
            <a:extLst>
              <a:ext uri="{FF2B5EF4-FFF2-40B4-BE49-F238E27FC236}">
                <a16:creationId xmlns:a16="http://schemas.microsoft.com/office/drawing/2014/main" id="{2F194750-C8DB-CACA-7750-D4D1883CE2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3581400"/>
            <a:ext cx="2520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>
            <a:spAutoFit/>
          </a:bodyPr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spcBef>
                <a:spcPct val="10000"/>
              </a:spcBef>
              <a:buFont typeface="Wingdings" pitchFamily="2" charset="2"/>
              <a:buNone/>
            </a:pPr>
            <a:r>
              <a:rPr lang="it-IT" altLang="it-IT" sz="1800" b="1">
                <a:latin typeface="Times New Roman" panose="02020603050405020304" pitchFamily="18" charset="0"/>
              </a:rPr>
              <a:t>Tecniche strumentali</a:t>
            </a:r>
          </a:p>
        </p:txBody>
      </p:sp>
      <p:grpSp>
        <p:nvGrpSpPr>
          <p:cNvPr id="37894" name="Group 13">
            <a:extLst>
              <a:ext uri="{FF2B5EF4-FFF2-40B4-BE49-F238E27FC236}">
                <a16:creationId xmlns:a16="http://schemas.microsoft.com/office/drawing/2014/main" id="{D0A35A39-0BB3-99DA-4770-A86B190CA6CC}"/>
              </a:ext>
            </a:extLst>
          </p:cNvPr>
          <p:cNvGrpSpPr>
            <a:grpSpLocks/>
          </p:cNvGrpSpPr>
          <p:nvPr/>
        </p:nvGrpSpPr>
        <p:grpSpPr bwMode="auto">
          <a:xfrm>
            <a:off x="5715000" y="4267200"/>
            <a:ext cx="2895600" cy="1676400"/>
            <a:chOff x="3744" y="2592"/>
            <a:chExt cx="1728" cy="970"/>
          </a:xfrm>
        </p:grpSpPr>
        <p:pic>
          <p:nvPicPr>
            <p:cNvPr id="37896" name="Picture 7">
              <a:extLst>
                <a:ext uri="{FF2B5EF4-FFF2-40B4-BE49-F238E27FC236}">
                  <a16:creationId xmlns:a16="http://schemas.microsoft.com/office/drawing/2014/main" id="{EC862EDB-3975-489F-EA9F-3CDC2A8177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4" y="2592"/>
              <a:ext cx="780" cy="5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7897" name="Picture 8">
              <a:extLst>
                <a:ext uri="{FF2B5EF4-FFF2-40B4-BE49-F238E27FC236}">
                  <a16:creationId xmlns:a16="http://schemas.microsoft.com/office/drawing/2014/main" id="{E46EAD28-5863-D48D-A4D4-38D3F570AE9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0" y="3188"/>
              <a:ext cx="912" cy="3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7898" name="Freeform 9">
              <a:extLst>
                <a:ext uri="{FF2B5EF4-FFF2-40B4-BE49-F238E27FC236}">
                  <a16:creationId xmlns:a16="http://schemas.microsoft.com/office/drawing/2014/main" id="{27679B25-A6FD-F5FB-C2B3-9EF83C094776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2" y="2928"/>
              <a:ext cx="240" cy="288"/>
            </a:xfrm>
            <a:custGeom>
              <a:avLst/>
              <a:gdLst>
                <a:gd name="T0" fmla="*/ 0 w 288"/>
                <a:gd name="T1" fmla="*/ 37 h 264"/>
                <a:gd name="T2" fmla="*/ 78 w 288"/>
                <a:gd name="T3" fmla="*/ 37 h 264"/>
                <a:gd name="T4" fmla="*/ 58 w 288"/>
                <a:gd name="T5" fmla="*/ 260 h 264"/>
                <a:gd name="T6" fmla="*/ 116 w 288"/>
                <a:gd name="T7" fmla="*/ 408 h 26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8" h="264">
                  <a:moveTo>
                    <a:pt x="0" y="24"/>
                  </a:moveTo>
                  <a:cubicBezTo>
                    <a:pt x="84" y="12"/>
                    <a:pt x="168" y="0"/>
                    <a:pt x="192" y="24"/>
                  </a:cubicBezTo>
                  <a:cubicBezTo>
                    <a:pt x="216" y="48"/>
                    <a:pt x="128" y="128"/>
                    <a:pt x="144" y="168"/>
                  </a:cubicBezTo>
                  <a:cubicBezTo>
                    <a:pt x="160" y="208"/>
                    <a:pt x="224" y="236"/>
                    <a:pt x="288" y="264"/>
                  </a:cubicBezTo>
                </a:path>
              </a:pathLst>
            </a:custGeom>
            <a:noFill/>
            <a:ln w="38100" cap="flat">
              <a:solidFill>
                <a:schemeClr val="accent2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37895" name="Rectangle 10">
            <a:extLst>
              <a:ext uri="{FF2B5EF4-FFF2-40B4-BE49-F238E27FC236}">
                <a16:creationId xmlns:a16="http://schemas.microsoft.com/office/drawing/2014/main" id="{D20A2241-5668-F6E4-A937-2DA0E8159C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3581400"/>
            <a:ext cx="2749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>
            <a:spAutoFit/>
          </a:bodyPr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spcBef>
                <a:spcPct val="10000"/>
              </a:spcBef>
              <a:buFont typeface="Wingdings" pitchFamily="2" charset="2"/>
              <a:buNone/>
            </a:pPr>
            <a:r>
              <a:rPr lang="it-IT" altLang="it-IT" sz="1800" b="1">
                <a:latin typeface="Times New Roman" panose="02020603050405020304" pitchFamily="18" charset="0"/>
              </a:rPr>
              <a:t>Metodi rapidi di analisi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>
            <a:extLst>
              <a:ext uri="{FF2B5EF4-FFF2-40B4-BE49-F238E27FC236}">
                <a16:creationId xmlns:a16="http://schemas.microsoft.com/office/drawing/2014/main" id="{6A34FA34-F0F4-5872-A288-5410848084BD}"/>
              </a:ext>
            </a:extLst>
          </p:cNvPr>
          <p:cNvGrpSpPr/>
          <p:nvPr/>
        </p:nvGrpSpPr>
        <p:grpSpPr>
          <a:xfrm>
            <a:off x="762000" y="207636"/>
            <a:ext cx="8069325" cy="766169"/>
            <a:chOff x="762000" y="207636"/>
            <a:chExt cx="8069325" cy="766169"/>
          </a:xfrm>
        </p:grpSpPr>
        <p:sp>
          <p:nvSpPr>
            <p:cNvPr id="18434" name="Text Box 4">
              <a:extLst>
                <a:ext uri="{FF2B5EF4-FFF2-40B4-BE49-F238E27FC236}">
                  <a16:creationId xmlns:a16="http://schemas.microsoft.com/office/drawing/2014/main" id="{59157256-FD85-413A-FE25-1285B9B87D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2000" y="207636"/>
              <a:ext cx="2390398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2000" b="1" dirty="0"/>
                <a:t>Modalità di esame</a:t>
              </a:r>
            </a:p>
          </p:txBody>
        </p:sp>
        <p:sp>
          <p:nvSpPr>
            <p:cNvPr id="18435" name="Text Box 5">
              <a:extLst>
                <a:ext uri="{FF2B5EF4-FFF2-40B4-BE49-F238E27FC236}">
                  <a16:creationId xmlns:a16="http://schemas.microsoft.com/office/drawing/2014/main" id="{E2C5F7FC-8A63-7A8C-6CE5-BAE1F8FFE2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2000" y="635251"/>
              <a:ext cx="8069325" cy="3385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dirty="0"/>
                <a:t>tre prove in itinere, esame di recupero sulle UD non superate durante gli appelli ufficiali</a:t>
              </a:r>
            </a:p>
          </p:txBody>
        </p:sp>
      </p:grpSp>
      <p:sp>
        <p:nvSpPr>
          <p:cNvPr id="18436" name="Text Box 7">
            <a:extLst>
              <a:ext uri="{FF2B5EF4-FFF2-40B4-BE49-F238E27FC236}">
                <a16:creationId xmlns:a16="http://schemas.microsoft.com/office/drawing/2014/main" id="{EC08C501-F85A-7052-1D19-F9E533707F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124200"/>
            <a:ext cx="7772400" cy="3662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b="1" dirty="0"/>
              <a:t>Libri di testo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600" b="1" u="sng" dirty="0"/>
              <a:t>Per le tecniche preparative 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600" dirty="0"/>
              <a:t>Appunti di lezione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6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600" b="1" u="sng" dirty="0"/>
              <a:t>Per le tecniche strumentali: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600" dirty="0" err="1"/>
              <a:t>Skoog</a:t>
            </a:r>
            <a:r>
              <a:rPr lang="it-IT" altLang="it-IT" sz="1600" dirty="0"/>
              <a:t>, West, Holler Fondamenti di Chimica Analitica (Cap. 28, 29 e 30)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600" dirty="0"/>
              <a:t> </a:t>
            </a:r>
            <a:endParaRPr lang="it-IT" altLang="it-IT" sz="16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600" b="1" u="sng" dirty="0"/>
              <a:t>Per le analisi degli alimenti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600" dirty="0"/>
              <a:t>Cappelli-Vannucchi «Chimica degli Alimenti»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600" b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b="1" dirty="0"/>
              <a:t>Ricevimento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600" dirty="0"/>
              <a:t>Lunedi ore 13-14, oppure su appuntamento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600" b="1" dirty="0"/>
          </a:p>
        </p:txBody>
      </p:sp>
      <p:sp>
        <p:nvSpPr>
          <p:cNvPr id="18437" name="Text Box 8">
            <a:extLst>
              <a:ext uri="{FF2B5EF4-FFF2-40B4-BE49-F238E27FC236}">
                <a16:creationId xmlns:a16="http://schemas.microsoft.com/office/drawing/2014/main" id="{C64981FD-EC4B-45FE-8733-1876C50954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5236" y="1600200"/>
            <a:ext cx="176522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b="1" dirty="0"/>
              <a:t>Esercitazioni</a:t>
            </a:r>
          </a:p>
        </p:txBody>
      </p:sp>
      <p:sp>
        <p:nvSpPr>
          <p:cNvPr id="18438" name="Text Box 9">
            <a:extLst>
              <a:ext uri="{FF2B5EF4-FFF2-40B4-BE49-F238E27FC236}">
                <a16:creationId xmlns:a16="http://schemas.microsoft.com/office/drawing/2014/main" id="{318DFB4C-6480-9B64-CA9E-1F3279498B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1955007"/>
            <a:ext cx="7805342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it-IT" altLang="it-IT" sz="1600" dirty="0"/>
              <a:t> 2 esercitazioni di laboratorio –laboratorio C. Motti ore 9-13</a:t>
            </a:r>
          </a:p>
          <a:p>
            <a:pPr lvl="1"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it-IT" altLang="it-IT" sz="1400" dirty="0"/>
              <a:t>23 ottobre SPE</a:t>
            </a:r>
          </a:p>
          <a:p>
            <a:pPr lvl="1"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it-IT" altLang="it-IT" sz="1400" dirty="0"/>
              <a:t>14 Novembre CROMATOGRAFIA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it-IT" altLang="it-IT" sz="1600" dirty="0"/>
              <a:t> Relazione individuale (da inviare via e-mail (</a:t>
            </a:r>
            <a:r>
              <a:rPr lang="it-IT" altLang="it-IT" sz="1600" dirty="0">
                <a:hlinkClick r:id="rId2"/>
              </a:rPr>
              <a:t>mdelcarlo@unite.it</a:t>
            </a:r>
            <a:r>
              <a:rPr lang="it-IT" altLang="it-IT" sz="1600" dirty="0"/>
              <a:t>) entro 2 settimane)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075B598A-09AE-C2E1-7652-C43271FAB3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>
                <a:solidFill>
                  <a:srgbClr val="003366"/>
                </a:solidFill>
              </a:rPr>
              <a:t>Tecniche analitiche</a:t>
            </a:r>
          </a:p>
        </p:txBody>
      </p:sp>
      <p:sp>
        <p:nvSpPr>
          <p:cNvPr id="38915" name="Rectangle 14">
            <a:extLst>
              <a:ext uri="{FF2B5EF4-FFF2-40B4-BE49-F238E27FC236}">
                <a16:creationId xmlns:a16="http://schemas.microsoft.com/office/drawing/2014/main" id="{34EF490C-FFF5-8A50-44DF-B3603E5320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600200"/>
            <a:ext cx="7848600" cy="2295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</a:pPr>
            <a:r>
              <a:rPr lang="it-IT" altLang="it-IT">
                <a:latin typeface="Times New Roman" panose="02020603050405020304" pitchFamily="18" charset="0"/>
              </a:rPr>
              <a:t>Tecniche strumentali</a:t>
            </a:r>
          </a:p>
          <a:p>
            <a:pPr lvl="1" eaLnBrk="1" hangingPunct="1">
              <a:spcBef>
                <a:spcPct val="10000"/>
              </a:spcBef>
            </a:pPr>
            <a:r>
              <a:rPr lang="it-IT" altLang="it-IT">
                <a:latin typeface="Times New Roman" panose="02020603050405020304" pitchFamily="18" charset="0"/>
              </a:rPr>
              <a:t> </a:t>
            </a:r>
            <a:r>
              <a:rPr lang="it-IT" altLang="it-IT" sz="2400">
                <a:latin typeface="Times New Roman" panose="02020603050405020304" pitchFamily="18" charset="0"/>
              </a:rPr>
              <a:t>Vantaggi</a:t>
            </a:r>
          </a:p>
          <a:p>
            <a:pPr lvl="2" eaLnBrk="1" hangingPunct="1">
              <a:spcBef>
                <a:spcPct val="10000"/>
              </a:spcBef>
              <a:buClr>
                <a:schemeClr val="accent1"/>
              </a:buClr>
              <a:buSzPct val="75000"/>
            </a:pPr>
            <a:r>
              <a:rPr lang="it-IT" altLang="it-IT" sz="2000">
                <a:latin typeface="Times New Roman" panose="02020603050405020304" pitchFamily="18" charset="0"/>
              </a:rPr>
              <a:t> elevata accuratezza, e precisione</a:t>
            </a:r>
          </a:p>
          <a:p>
            <a:pPr lvl="2" eaLnBrk="1" hangingPunct="1">
              <a:spcBef>
                <a:spcPct val="10000"/>
              </a:spcBef>
              <a:buClr>
                <a:schemeClr val="accent1"/>
              </a:buClr>
              <a:buSzPct val="75000"/>
            </a:pPr>
            <a:r>
              <a:rPr lang="it-IT" altLang="it-IT" sz="2000">
                <a:latin typeface="Times New Roman" panose="02020603050405020304" pitchFamily="18" charset="0"/>
              </a:rPr>
              <a:t> analisi multi-analita</a:t>
            </a:r>
          </a:p>
          <a:p>
            <a:pPr lvl="2" eaLnBrk="1" hangingPunct="1">
              <a:spcBef>
                <a:spcPct val="10000"/>
              </a:spcBef>
              <a:buClr>
                <a:schemeClr val="accent1"/>
              </a:buClr>
              <a:buSzPct val="75000"/>
            </a:pPr>
            <a:r>
              <a:rPr lang="it-IT" altLang="it-IT" sz="2000">
                <a:latin typeface="Times New Roman" panose="02020603050405020304" pitchFamily="18" charset="0"/>
              </a:rPr>
              <a:t> possibilità di accoppiare gli strumenti con spettrometri di massa</a:t>
            </a:r>
          </a:p>
          <a:p>
            <a:pPr lvl="2" eaLnBrk="1" hangingPunct="1">
              <a:spcBef>
                <a:spcPct val="10000"/>
              </a:spcBef>
              <a:buClr>
                <a:schemeClr val="accent1"/>
              </a:buClr>
              <a:buSzPct val="75000"/>
            </a:pPr>
            <a:r>
              <a:rPr lang="it-IT" altLang="it-IT" sz="2000">
                <a:latin typeface="Times New Roman" panose="02020603050405020304" pitchFamily="18" charset="0"/>
              </a:rPr>
              <a:t> possibilità di lavorare con autocampionatori</a:t>
            </a:r>
            <a:endParaRPr lang="it-IT" altLang="it-IT" sz="2600">
              <a:latin typeface="Times New Roman" panose="02020603050405020304" pitchFamily="18" charset="0"/>
            </a:endParaRPr>
          </a:p>
        </p:txBody>
      </p:sp>
      <p:sp>
        <p:nvSpPr>
          <p:cNvPr id="38916" name="Rectangle 15">
            <a:extLst>
              <a:ext uri="{FF2B5EF4-FFF2-40B4-BE49-F238E27FC236}">
                <a16:creationId xmlns:a16="http://schemas.microsoft.com/office/drawing/2014/main" id="{6111983E-3590-8533-B365-A3871B5817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4297363"/>
            <a:ext cx="6477000" cy="1493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spcBef>
                <a:spcPct val="10000"/>
              </a:spcBef>
            </a:pPr>
            <a:r>
              <a:rPr lang="it-IT" altLang="it-IT">
                <a:latin typeface="Times New Roman" panose="02020603050405020304" pitchFamily="18" charset="0"/>
              </a:rPr>
              <a:t> </a:t>
            </a:r>
            <a:r>
              <a:rPr lang="it-IT" altLang="it-IT" sz="2400">
                <a:latin typeface="Times New Roman" panose="02020603050405020304" pitchFamily="18" charset="0"/>
              </a:rPr>
              <a:t>Svantaggi</a:t>
            </a:r>
          </a:p>
          <a:p>
            <a:pPr lvl="2" eaLnBrk="1" hangingPunct="1">
              <a:spcBef>
                <a:spcPct val="10000"/>
              </a:spcBef>
              <a:buClr>
                <a:schemeClr val="accent1"/>
              </a:buClr>
              <a:buSzPct val="75000"/>
            </a:pPr>
            <a:r>
              <a:rPr lang="it-IT" altLang="it-IT" sz="2000">
                <a:latin typeface="Times New Roman" panose="02020603050405020304" pitchFamily="18" charset="0"/>
              </a:rPr>
              <a:t> elevato costo di acquisto e di gestione </a:t>
            </a:r>
          </a:p>
          <a:p>
            <a:pPr lvl="2" eaLnBrk="1" hangingPunct="1">
              <a:spcBef>
                <a:spcPct val="10000"/>
              </a:spcBef>
              <a:buClr>
                <a:schemeClr val="accent1"/>
              </a:buClr>
              <a:buSzPct val="75000"/>
            </a:pPr>
            <a:r>
              <a:rPr lang="it-IT" altLang="it-IT" sz="2000">
                <a:latin typeface="Times New Roman" panose="02020603050405020304" pitchFamily="18" charset="0"/>
              </a:rPr>
              <a:t> personale esperto e formato </a:t>
            </a:r>
          </a:p>
          <a:p>
            <a:pPr lvl="2" eaLnBrk="1" hangingPunct="1">
              <a:spcBef>
                <a:spcPct val="10000"/>
              </a:spcBef>
              <a:buClr>
                <a:schemeClr val="accent1"/>
              </a:buClr>
              <a:buSzPct val="75000"/>
            </a:pPr>
            <a:r>
              <a:rPr lang="it-IT" altLang="it-IT" sz="2000">
                <a:latin typeface="Times New Roman" panose="02020603050405020304" pitchFamily="18" charset="0"/>
              </a:rPr>
              <a:t> sistemi non utilizzabili su campo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CB6648EF-16E4-AF5A-8B4A-EDB266A4F5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>
                <a:solidFill>
                  <a:srgbClr val="003366"/>
                </a:solidFill>
              </a:rPr>
              <a:t>Tecniche analitiche</a:t>
            </a:r>
          </a:p>
        </p:txBody>
      </p:sp>
      <p:sp>
        <p:nvSpPr>
          <p:cNvPr id="39939" name="Rectangle 4">
            <a:extLst>
              <a:ext uri="{FF2B5EF4-FFF2-40B4-BE49-F238E27FC236}">
                <a16:creationId xmlns:a16="http://schemas.microsoft.com/office/drawing/2014/main" id="{7176490B-9D7C-3060-B1FA-706B557503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628775"/>
            <a:ext cx="7924800" cy="2630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</a:pPr>
            <a:r>
              <a:rPr lang="it-IT" altLang="it-IT">
                <a:latin typeface="Times New Roman" panose="02020603050405020304" pitchFamily="18" charset="0"/>
              </a:rPr>
              <a:t> Metodi rapidi di analisi</a:t>
            </a:r>
          </a:p>
          <a:p>
            <a:pPr lvl="1" eaLnBrk="1" hangingPunct="1">
              <a:spcBef>
                <a:spcPct val="10000"/>
              </a:spcBef>
            </a:pPr>
            <a:r>
              <a:rPr lang="it-IT" altLang="it-IT">
                <a:latin typeface="Times New Roman" panose="02020603050405020304" pitchFamily="18" charset="0"/>
              </a:rPr>
              <a:t> </a:t>
            </a:r>
            <a:r>
              <a:rPr lang="it-IT" altLang="it-IT" sz="2400">
                <a:latin typeface="Times New Roman" panose="02020603050405020304" pitchFamily="18" charset="0"/>
              </a:rPr>
              <a:t>Vantaggi</a:t>
            </a:r>
          </a:p>
          <a:p>
            <a:pPr lvl="2" eaLnBrk="1" hangingPunct="1">
              <a:spcBef>
                <a:spcPct val="10000"/>
              </a:spcBef>
              <a:buClr>
                <a:schemeClr val="accent1"/>
              </a:buClr>
              <a:buSzPct val="75000"/>
            </a:pPr>
            <a:r>
              <a:rPr lang="it-IT" altLang="it-IT" sz="2000">
                <a:latin typeface="Times New Roman" panose="02020603050405020304" pitchFamily="18" charset="0"/>
              </a:rPr>
              <a:t> possibilità di lavorare con campioni minimamente trattati</a:t>
            </a:r>
          </a:p>
          <a:p>
            <a:pPr lvl="2" eaLnBrk="1" hangingPunct="1">
              <a:spcBef>
                <a:spcPct val="10000"/>
              </a:spcBef>
              <a:buClr>
                <a:schemeClr val="accent1"/>
              </a:buClr>
              <a:buSzPct val="75000"/>
            </a:pPr>
            <a:r>
              <a:rPr lang="it-IT" altLang="it-IT" sz="2000">
                <a:latin typeface="Times New Roman" panose="02020603050405020304" pitchFamily="18" charset="0"/>
              </a:rPr>
              <a:t> rapidità </a:t>
            </a:r>
          </a:p>
          <a:p>
            <a:pPr lvl="2" eaLnBrk="1" hangingPunct="1">
              <a:spcBef>
                <a:spcPct val="10000"/>
              </a:spcBef>
              <a:buClr>
                <a:schemeClr val="accent1"/>
              </a:buClr>
              <a:buSzPct val="75000"/>
            </a:pPr>
            <a:r>
              <a:rPr lang="it-IT" altLang="it-IT" sz="2000">
                <a:latin typeface="Times New Roman" panose="02020603050405020304" pitchFamily="18" charset="0"/>
              </a:rPr>
              <a:t> personale formato ma non esperto</a:t>
            </a:r>
          </a:p>
          <a:p>
            <a:pPr lvl="2" eaLnBrk="1" hangingPunct="1">
              <a:spcBef>
                <a:spcPct val="10000"/>
              </a:spcBef>
              <a:buClr>
                <a:schemeClr val="accent1"/>
              </a:buClr>
              <a:buSzPct val="75000"/>
            </a:pPr>
            <a:r>
              <a:rPr lang="it-IT" altLang="it-IT" sz="2000">
                <a:latin typeface="Times New Roman" panose="02020603050405020304" pitchFamily="18" charset="0"/>
              </a:rPr>
              <a:t> possibilità di analisi delocalizzate</a:t>
            </a:r>
          </a:p>
          <a:p>
            <a:pPr lvl="2" eaLnBrk="1" hangingPunct="1">
              <a:spcBef>
                <a:spcPct val="10000"/>
              </a:spcBef>
              <a:buClr>
                <a:schemeClr val="accent1"/>
              </a:buClr>
              <a:buSzPct val="75000"/>
            </a:pPr>
            <a:r>
              <a:rPr lang="it-IT" altLang="it-IT" sz="2000">
                <a:latin typeface="Times New Roman" panose="02020603050405020304" pitchFamily="18" charset="0"/>
              </a:rPr>
              <a:t> economici </a:t>
            </a:r>
          </a:p>
        </p:txBody>
      </p:sp>
      <p:sp>
        <p:nvSpPr>
          <p:cNvPr id="39940" name="Rectangle 5">
            <a:extLst>
              <a:ext uri="{FF2B5EF4-FFF2-40B4-BE49-F238E27FC236}">
                <a16:creationId xmlns:a16="http://schemas.microsoft.com/office/drawing/2014/main" id="{B78397D5-FC3F-7D38-0D5C-E6DD29BC65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4572000"/>
            <a:ext cx="6477000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spcBef>
                <a:spcPct val="10000"/>
              </a:spcBef>
            </a:pPr>
            <a:r>
              <a:rPr lang="it-IT" altLang="it-IT">
                <a:latin typeface="Times New Roman" panose="02020603050405020304" pitchFamily="18" charset="0"/>
              </a:rPr>
              <a:t> </a:t>
            </a:r>
            <a:r>
              <a:rPr lang="it-IT" altLang="it-IT" sz="2400">
                <a:latin typeface="Times New Roman" panose="02020603050405020304" pitchFamily="18" charset="0"/>
              </a:rPr>
              <a:t>Svantaggi</a:t>
            </a:r>
          </a:p>
          <a:p>
            <a:pPr lvl="2" eaLnBrk="1" hangingPunct="1">
              <a:spcBef>
                <a:spcPct val="10000"/>
              </a:spcBef>
              <a:buClr>
                <a:schemeClr val="accent1"/>
              </a:buClr>
              <a:buSzPct val="75000"/>
            </a:pPr>
            <a:r>
              <a:rPr lang="it-IT" altLang="it-IT" sz="2000">
                <a:latin typeface="Times New Roman" panose="02020603050405020304" pitchFamily="18" charset="0"/>
              </a:rPr>
              <a:t> minore accuratezza e precisione</a:t>
            </a:r>
          </a:p>
          <a:p>
            <a:pPr lvl="2" eaLnBrk="1" hangingPunct="1">
              <a:spcBef>
                <a:spcPct val="10000"/>
              </a:spcBef>
              <a:buClr>
                <a:schemeClr val="accent1"/>
              </a:buClr>
              <a:buSzPct val="75000"/>
            </a:pPr>
            <a:r>
              <a:rPr lang="it-IT" altLang="it-IT" sz="2000">
                <a:latin typeface="Times New Roman" panose="02020603050405020304" pitchFamily="18" charset="0"/>
              </a:rPr>
              <a:t> analisi mono-analita o classe specifiche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F104E5E8-FEFE-5298-BBAB-EBDA36CEB3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77813"/>
            <a:ext cx="7772400" cy="1143000"/>
          </a:xfrm>
        </p:spPr>
        <p:txBody>
          <a:bodyPr/>
          <a:lstStyle/>
          <a:p>
            <a:pPr eaLnBrk="1" hangingPunct="1"/>
            <a:r>
              <a:rPr lang="it-IT" altLang="it-IT">
                <a:solidFill>
                  <a:srgbClr val="003366"/>
                </a:solidFill>
              </a:rPr>
              <a:t>Tecniche analitiche</a:t>
            </a:r>
          </a:p>
        </p:txBody>
      </p:sp>
      <p:sp>
        <p:nvSpPr>
          <p:cNvPr id="40963" name="Rectangle 4">
            <a:extLst>
              <a:ext uri="{FF2B5EF4-FFF2-40B4-BE49-F238E27FC236}">
                <a16:creationId xmlns:a16="http://schemas.microsoft.com/office/drawing/2014/main" id="{009D5284-BB38-50EF-520D-D5039D3E27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1676400"/>
            <a:ext cx="4579938" cy="1862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"/>
              </a:spcBef>
            </a:pPr>
            <a:r>
              <a:rPr lang="it-IT" altLang="it-IT">
                <a:latin typeface="Times New Roman" panose="02020603050405020304" pitchFamily="18" charset="0"/>
              </a:rPr>
              <a:t> Tecniche strumentali</a:t>
            </a:r>
          </a:p>
          <a:p>
            <a:pPr lvl="1" eaLnBrk="1" hangingPunct="1">
              <a:spcBef>
                <a:spcPct val="5000"/>
              </a:spcBef>
              <a:buClr>
                <a:schemeClr val="folHlink"/>
              </a:buClr>
              <a:buSzPct val="90000"/>
            </a:pPr>
            <a:r>
              <a:rPr lang="it-IT" altLang="it-IT" sz="2800">
                <a:latin typeface="Times New Roman" panose="02020603050405020304" pitchFamily="18" charset="0"/>
              </a:rPr>
              <a:t> tecniche cromatografiche</a:t>
            </a:r>
          </a:p>
          <a:p>
            <a:pPr lvl="2" eaLnBrk="1" hangingPunct="1">
              <a:spcBef>
                <a:spcPct val="5000"/>
              </a:spcBef>
              <a:buSzPct val="90000"/>
            </a:pPr>
            <a:r>
              <a:rPr lang="it-IT" altLang="it-IT" sz="2800">
                <a:latin typeface="Times New Roman" panose="02020603050405020304" pitchFamily="18" charset="0"/>
              </a:rPr>
              <a:t> gascromarografia</a:t>
            </a:r>
          </a:p>
          <a:p>
            <a:pPr lvl="2" eaLnBrk="1" hangingPunct="1">
              <a:spcBef>
                <a:spcPct val="5000"/>
              </a:spcBef>
              <a:buSzPct val="90000"/>
            </a:pPr>
            <a:r>
              <a:rPr lang="it-IT" altLang="it-IT" sz="2800">
                <a:latin typeface="Times New Roman" panose="02020603050405020304" pitchFamily="18" charset="0"/>
              </a:rPr>
              <a:t> cromatografia liquida </a:t>
            </a:r>
          </a:p>
        </p:txBody>
      </p:sp>
      <p:grpSp>
        <p:nvGrpSpPr>
          <p:cNvPr id="40964" name="Group 8">
            <a:extLst>
              <a:ext uri="{FF2B5EF4-FFF2-40B4-BE49-F238E27FC236}">
                <a16:creationId xmlns:a16="http://schemas.microsoft.com/office/drawing/2014/main" id="{FD066595-6ABB-8D17-C858-AC82651040E8}"/>
              </a:ext>
            </a:extLst>
          </p:cNvPr>
          <p:cNvGrpSpPr>
            <a:grpSpLocks/>
          </p:cNvGrpSpPr>
          <p:nvPr/>
        </p:nvGrpSpPr>
        <p:grpSpPr bwMode="auto">
          <a:xfrm>
            <a:off x="304800" y="3900488"/>
            <a:ext cx="8153400" cy="1573212"/>
            <a:chOff x="192" y="2265"/>
            <a:chExt cx="5136" cy="991"/>
          </a:xfrm>
        </p:grpSpPr>
        <p:sp>
          <p:nvSpPr>
            <p:cNvPr id="40965" name="Rectangle 6">
              <a:extLst>
                <a:ext uri="{FF2B5EF4-FFF2-40B4-BE49-F238E27FC236}">
                  <a16:creationId xmlns:a16="http://schemas.microsoft.com/office/drawing/2014/main" id="{216C92A7-FC4E-31DB-BD02-5DAEA861CF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" y="2633"/>
              <a:ext cx="5136" cy="6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342900" indent="-34290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lvl="2" eaLnBrk="1" hangingPunct="1">
                <a:spcBef>
                  <a:spcPct val="10000"/>
                </a:spcBef>
                <a:buSzPct val="90000"/>
              </a:pPr>
              <a:r>
                <a:rPr lang="it-IT" altLang="it-IT" sz="2800">
                  <a:latin typeface="Times New Roman" panose="02020603050405020304" pitchFamily="18" charset="0"/>
                </a:rPr>
                <a:t> tecniche spettrofotometriche</a:t>
              </a:r>
            </a:p>
            <a:p>
              <a:pPr lvl="2" eaLnBrk="1" hangingPunct="1">
                <a:spcBef>
                  <a:spcPct val="10000"/>
                </a:spcBef>
                <a:buSzPct val="90000"/>
              </a:pPr>
              <a:r>
                <a:rPr lang="it-IT" altLang="it-IT" sz="2800">
                  <a:latin typeface="Times New Roman" panose="02020603050405020304" pitchFamily="18" charset="0"/>
                </a:rPr>
                <a:t> tecniche spettroscopiche</a:t>
              </a:r>
            </a:p>
          </p:txBody>
        </p:sp>
        <p:sp>
          <p:nvSpPr>
            <p:cNvPr id="40966" name="Rectangle 7">
              <a:extLst>
                <a:ext uri="{FF2B5EF4-FFF2-40B4-BE49-F238E27FC236}">
                  <a16:creationId xmlns:a16="http://schemas.microsoft.com/office/drawing/2014/main" id="{813BCB41-0DC6-B1F5-301D-56689254F2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2265"/>
              <a:ext cx="264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"/>
                </a:spcBef>
              </a:pPr>
              <a:r>
                <a:rPr lang="it-IT" altLang="it-IT">
                  <a:latin typeface="Times New Roman" panose="02020603050405020304" pitchFamily="18" charset="0"/>
                </a:rPr>
                <a:t> Altre tecniche strumentali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BEE0BE56-5AA1-6471-7F6D-DC89CBBC595F}"/>
              </a:ext>
            </a:extLst>
          </p:cNvPr>
          <p:cNvSpPr txBox="1"/>
          <p:nvPr/>
        </p:nvSpPr>
        <p:spPr>
          <a:xfrm>
            <a:off x="142875" y="44450"/>
            <a:ext cx="7286625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u="sng" dirty="0">
                <a:solidFill>
                  <a:prstClr val="black"/>
                </a:solidFill>
                <a:latin typeface="Calibri"/>
                <a:cs typeface="+mn-cs"/>
              </a:rPr>
              <a:t> BLOCCO I: Tecniche di preparazione e estrazione del campione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4CE28EBE-B585-5254-5E1E-F3C3422934CC}"/>
              </a:ext>
            </a:extLst>
          </p:cNvPr>
          <p:cNvSpPr txBox="1"/>
          <p:nvPr/>
        </p:nvSpPr>
        <p:spPr>
          <a:xfrm>
            <a:off x="142875" y="333375"/>
            <a:ext cx="8643938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dirty="0">
                <a:solidFill>
                  <a:prstClr val="black"/>
                </a:solidFill>
                <a:latin typeface="Calibri"/>
                <a:cs typeface="+mn-cs"/>
              </a:rPr>
              <a:t>1_ Estrazione con solvente da campione solido: descrivere e confrontare le principali tecniche 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D75131E-47CA-059F-8475-93C2F73FD82A}"/>
              </a:ext>
            </a:extLst>
          </p:cNvPr>
          <p:cNvSpPr txBox="1"/>
          <p:nvPr/>
        </p:nvSpPr>
        <p:spPr>
          <a:xfrm>
            <a:off x="142875" y="601663"/>
            <a:ext cx="8643938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dirty="0">
                <a:solidFill>
                  <a:prstClr val="black"/>
                </a:solidFill>
                <a:latin typeface="Calibri"/>
                <a:cs typeface="+mn-cs"/>
              </a:rPr>
              <a:t>2_ Estrazione di sostanze volatili: descrivere e confrontare le principali tecniche 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CD5CE9EA-564F-CBB9-70FE-12D60D31A6AB}"/>
              </a:ext>
            </a:extLst>
          </p:cNvPr>
          <p:cNvSpPr txBox="1"/>
          <p:nvPr/>
        </p:nvSpPr>
        <p:spPr>
          <a:xfrm>
            <a:off x="142875" y="869950"/>
            <a:ext cx="8643938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dirty="0">
                <a:solidFill>
                  <a:prstClr val="black"/>
                </a:solidFill>
                <a:latin typeface="Calibri"/>
                <a:cs typeface="+mn-cs"/>
              </a:rPr>
              <a:t>3_ Estrazione da campione liquido: descrivere e confrontare le principali tecniche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230077D-857E-15A1-9C64-AABDE2239353}"/>
              </a:ext>
            </a:extLst>
          </p:cNvPr>
          <p:cNvSpPr txBox="1"/>
          <p:nvPr/>
        </p:nvSpPr>
        <p:spPr>
          <a:xfrm>
            <a:off x="142875" y="1138238"/>
            <a:ext cx="8643938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dirty="0">
                <a:solidFill>
                  <a:prstClr val="black"/>
                </a:solidFill>
                <a:latin typeface="Calibri"/>
                <a:cs typeface="+mn-cs"/>
              </a:rPr>
              <a:t>4_ Descrivere in maniera critica i principali fattori che influenzano la stabilità di un campione e come limitare gli effetti di questi fattori.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4279FD1-19C1-DDA1-30B0-1C0ADAC96B60}"/>
              </a:ext>
            </a:extLst>
          </p:cNvPr>
          <p:cNvSpPr txBox="1"/>
          <p:nvPr/>
        </p:nvSpPr>
        <p:spPr>
          <a:xfrm>
            <a:off x="142875" y="1406525"/>
            <a:ext cx="8643938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dirty="0">
                <a:solidFill>
                  <a:prstClr val="black"/>
                </a:solidFill>
                <a:latin typeface="Calibri"/>
                <a:cs typeface="+mn-cs"/>
              </a:rPr>
              <a:t>5_ Presentare un protocollo di estrazione in SPE ed uno di estrazione </a:t>
            </a:r>
            <a:r>
              <a:rPr lang="it-IT" sz="1200" dirty="0" err="1">
                <a:solidFill>
                  <a:prstClr val="black"/>
                </a:solidFill>
                <a:latin typeface="Calibri"/>
                <a:cs typeface="+mn-cs"/>
              </a:rPr>
              <a:t>soxhlet</a:t>
            </a:r>
            <a:r>
              <a:rPr lang="it-IT" sz="12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1CA1AD53-2C95-40C4-194E-AB84B5C7E9FA}"/>
              </a:ext>
            </a:extLst>
          </p:cNvPr>
          <p:cNvSpPr txBox="1"/>
          <p:nvPr/>
        </p:nvSpPr>
        <p:spPr>
          <a:xfrm>
            <a:off x="142875" y="1674813"/>
            <a:ext cx="8643938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dirty="0">
                <a:solidFill>
                  <a:prstClr val="black"/>
                </a:solidFill>
                <a:latin typeface="Calibri"/>
                <a:cs typeface="+mn-cs"/>
              </a:rPr>
              <a:t>6_ estrazione di un contaminante apolare da una matrice polare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B3E85E6D-7411-FB27-0302-AD93E7EF9106}"/>
              </a:ext>
            </a:extLst>
          </p:cNvPr>
          <p:cNvSpPr txBox="1"/>
          <p:nvPr/>
        </p:nvSpPr>
        <p:spPr>
          <a:xfrm>
            <a:off x="142875" y="1943100"/>
            <a:ext cx="8643938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dirty="0">
                <a:solidFill>
                  <a:prstClr val="black"/>
                </a:solidFill>
                <a:latin typeface="Calibri"/>
                <a:cs typeface="+mn-cs"/>
              </a:rPr>
              <a:t>7_ estrazione di un </a:t>
            </a:r>
            <a:r>
              <a:rPr lang="it-IT" sz="1200" dirty="0" err="1">
                <a:solidFill>
                  <a:prstClr val="black"/>
                </a:solidFill>
                <a:latin typeface="Calibri"/>
                <a:cs typeface="+mn-cs"/>
              </a:rPr>
              <a:t>analita</a:t>
            </a:r>
            <a:r>
              <a:rPr lang="it-IT" sz="1200" dirty="0">
                <a:solidFill>
                  <a:prstClr val="black"/>
                </a:solidFill>
                <a:latin typeface="Calibri"/>
                <a:cs typeface="+mn-cs"/>
              </a:rPr>
              <a:t> polare da una matrice apolare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7A3BE215-A4D1-2C00-4E50-EF98C0F1812A}"/>
              </a:ext>
            </a:extLst>
          </p:cNvPr>
          <p:cNvSpPr txBox="1"/>
          <p:nvPr/>
        </p:nvSpPr>
        <p:spPr>
          <a:xfrm>
            <a:off x="142875" y="2211388"/>
            <a:ext cx="8643938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dirty="0">
                <a:solidFill>
                  <a:prstClr val="black"/>
                </a:solidFill>
                <a:latin typeface="Calibri"/>
                <a:cs typeface="+mn-cs"/>
              </a:rPr>
              <a:t>8_ estrazione di un contaminante apolare da una matrice apolare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475F78CF-8E86-F11C-474D-063EA630E2EA}"/>
              </a:ext>
            </a:extLst>
          </p:cNvPr>
          <p:cNvSpPr txBox="1"/>
          <p:nvPr/>
        </p:nvSpPr>
        <p:spPr>
          <a:xfrm>
            <a:off x="177800" y="2767013"/>
            <a:ext cx="8786813" cy="2678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kern="0" spc="10" dirty="0">
                <a:solidFill>
                  <a:prstClr val="black"/>
                </a:solidFill>
                <a:latin typeface="Calibri"/>
                <a:cs typeface="+mn-cs"/>
              </a:rPr>
              <a:t>A) Descrivere l’equazione di </a:t>
            </a:r>
            <a:r>
              <a:rPr lang="it-IT" sz="1200" kern="0" spc="10" dirty="0" err="1">
                <a:solidFill>
                  <a:prstClr val="black"/>
                </a:solidFill>
                <a:latin typeface="Calibri"/>
                <a:cs typeface="+mn-cs"/>
              </a:rPr>
              <a:t>van</a:t>
            </a:r>
            <a:r>
              <a:rPr lang="it-IT" sz="1200" kern="0" spc="1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it-IT" sz="1200" kern="0" spc="10" dirty="0" err="1">
                <a:solidFill>
                  <a:prstClr val="black"/>
                </a:solidFill>
                <a:latin typeface="Calibri"/>
                <a:cs typeface="+mn-cs"/>
              </a:rPr>
              <a:t>deemter</a:t>
            </a:r>
            <a:r>
              <a:rPr lang="it-IT" sz="1200" kern="0" spc="10" dirty="0">
                <a:solidFill>
                  <a:prstClr val="black"/>
                </a:solidFill>
                <a:latin typeface="Calibri"/>
                <a:cs typeface="+mn-cs"/>
              </a:rPr>
              <a:t> e discutendo l’influenza della velocità flusso della fase  mobile sull’altezza (H) del piatto teorico e dell’efficienza cromatografica.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1200" kern="0" spc="10" dirty="0">
              <a:solidFill>
                <a:prstClr val="black"/>
              </a:solidFill>
              <a:latin typeface="Calibri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kern="0" spc="10" dirty="0">
                <a:solidFill>
                  <a:prstClr val="black"/>
                </a:solidFill>
                <a:latin typeface="Calibri"/>
                <a:cs typeface="+mn-cs"/>
              </a:rPr>
              <a:t>B) Descrivere uno strumento per cromatografia liquida indicando i principali meccanismi di separazione cromatografica.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1200" kern="0" spc="10" dirty="0">
              <a:solidFill>
                <a:prstClr val="black"/>
              </a:solidFill>
              <a:latin typeface="Calibri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kern="0" spc="10" dirty="0">
                <a:solidFill>
                  <a:prstClr val="black"/>
                </a:solidFill>
                <a:latin typeface="Calibri"/>
                <a:cs typeface="+mn-cs"/>
              </a:rPr>
              <a:t>C) Descrivere uno strumento per gascromatografia liquida indicando i principali meccanismi di separazione cromatografica.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1200" kern="0" spc="10" dirty="0">
              <a:solidFill>
                <a:prstClr val="black"/>
              </a:solidFill>
              <a:latin typeface="Calibri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kern="0" spc="10" dirty="0">
                <a:solidFill>
                  <a:prstClr val="black"/>
                </a:solidFill>
                <a:latin typeface="Calibri"/>
                <a:cs typeface="+mn-cs"/>
              </a:rPr>
              <a:t>D) Elettroforesi convenzionale e capillare con particolare riferimento alla formazione del flusso elettrosmotico. Dare una puntuale descrizione della strumentazione.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1200" kern="0" spc="10" dirty="0">
              <a:solidFill>
                <a:prstClr val="black"/>
              </a:solidFill>
              <a:latin typeface="Calibri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kern="0" spc="10" dirty="0">
                <a:solidFill>
                  <a:prstClr val="black"/>
                </a:solidFill>
                <a:latin typeface="Calibri"/>
                <a:cs typeface="+mn-cs"/>
              </a:rPr>
              <a:t>E) Descrivere i principi generali della cromatografia con particolare riguardo ai meccanismi che portano alla separazione di miscele.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1200" kern="0" spc="10" dirty="0">
              <a:solidFill>
                <a:prstClr val="black"/>
              </a:solidFill>
              <a:latin typeface="Calibri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kern="0" spc="10" dirty="0">
                <a:solidFill>
                  <a:prstClr val="black"/>
                </a:solidFill>
                <a:latin typeface="Calibri"/>
                <a:cs typeface="+mn-cs"/>
              </a:rPr>
              <a:t>F) Descrivere un </a:t>
            </a:r>
            <a:r>
              <a:rPr lang="it-IT" sz="1200" kern="0" spc="10" dirty="0" err="1">
                <a:solidFill>
                  <a:prstClr val="black"/>
                </a:solidFill>
                <a:latin typeface="Calibri"/>
                <a:cs typeface="+mn-cs"/>
              </a:rPr>
              <a:t>cromatogramma</a:t>
            </a:r>
            <a:r>
              <a:rPr lang="it-IT" sz="1200" kern="0" spc="10" dirty="0">
                <a:solidFill>
                  <a:prstClr val="black"/>
                </a:solidFill>
                <a:latin typeface="Calibri"/>
                <a:cs typeface="+mn-cs"/>
              </a:rPr>
              <a:t> ed indicare come da questo sia possibile ricavare informazione di tipo qualitativo e quantitativo oltre ad informazioni utili a descrivere l’efficienza della separazione cromatografica.   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51E0753A-7F3F-8E19-E235-3D002A8617C4}"/>
              </a:ext>
            </a:extLst>
          </p:cNvPr>
          <p:cNvSpPr txBox="1"/>
          <p:nvPr/>
        </p:nvSpPr>
        <p:spPr>
          <a:xfrm>
            <a:off x="142875" y="2471738"/>
            <a:ext cx="7286625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u="sng" dirty="0">
                <a:solidFill>
                  <a:prstClr val="black"/>
                </a:solidFill>
                <a:latin typeface="Calibri"/>
                <a:cs typeface="+mn-cs"/>
              </a:rPr>
              <a:t>BLOCCO II: Tecniche strumentali di analisi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D7F885B4-9F72-07AA-6368-EF83D792D08E}"/>
              </a:ext>
            </a:extLst>
          </p:cNvPr>
          <p:cNvSpPr txBox="1"/>
          <p:nvPr/>
        </p:nvSpPr>
        <p:spPr>
          <a:xfrm>
            <a:off x="142875" y="5805488"/>
            <a:ext cx="8643938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it-IT" sz="1200" dirty="0">
                <a:solidFill>
                  <a:prstClr val="black"/>
                </a:solidFill>
                <a:latin typeface="Calibri"/>
                <a:cs typeface="+mn-cs"/>
              </a:rPr>
              <a:t> Determinazione del numero di perossidi nell’olio extravergine di oliva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it-IT" sz="1200" dirty="0">
                <a:solidFill>
                  <a:prstClr val="black"/>
                </a:solidFill>
                <a:latin typeface="Calibri"/>
                <a:cs typeface="+mn-cs"/>
              </a:rPr>
              <a:t> Determinazione della sostanza grassa in un campione di formaggio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it-IT" sz="1200" dirty="0">
                <a:solidFill>
                  <a:prstClr val="black"/>
                </a:solidFill>
                <a:latin typeface="Calibri"/>
                <a:cs typeface="+mn-cs"/>
              </a:rPr>
              <a:t> Determinazione dell’acidità di un olio extravergine di oliva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it-IT" sz="1200" dirty="0">
                <a:solidFill>
                  <a:prstClr val="black"/>
                </a:solidFill>
                <a:latin typeface="Calibri"/>
                <a:cs typeface="+mn-cs"/>
              </a:rPr>
              <a:t> Determinazione degli zuccheri riducenti 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it-IT" sz="1200" dirty="0">
                <a:solidFill>
                  <a:prstClr val="black"/>
                </a:solidFill>
                <a:latin typeface="Calibri"/>
                <a:cs typeface="+mn-cs"/>
              </a:rPr>
              <a:t> Determinazione della sostanza secca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5835F2F3-F511-A411-E82C-5411DEB7FB4E}"/>
              </a:ext>
            </a:extLst>
          </p:cNvPr>
          <p:cNvSpPr txBox="1"/>
          <p:nvPr/>
        </p:nvSpPr>
        <p:spPr>
          <a:xfrm>
            <a:off x="142875" y="5445125"/>
            <a:ext cx="7286625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u="sng" dirty="0">
                <a:solidFill>
                  <a:prstClr val="black"/>
                </a:solidFill>
                <a:latin typeface="Calibri"/>
                <a:cs typeface="+mn-cs"/>
              </a:rPr>
              <a:t>BLOCCO III: Esempi di protocolli di analisi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>
            <a:extLst>
              <a:ext uri="{FF2B5EF4-FFF2-40B4-BE49-F238E27FC236}">
                <a16:creationId xmlns:a16="http://schemas.microsoft.com/office/drawing/2014/main" id="{E68230C5-8795-19AB-D32D-5FA7CB8337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752600"/>
            <a:ext cx="8686800" cy="1143000"/>
          </a:xfrm>
        </p:spPr>
        <p:txBody>
          <a:bodyPr/>
          <a:lstStyle/>
          <a:p>
            <a:pPr algn="ctr" eaLnBrk="1" hangingPunct="1"/>
            <a:r>
              <a:rPr lang="it-IT" altLang="it-IT" sz="3200" b="1" i="1" dirty="0">
                <a:solidFill>
                  <a:srgbClr val="006699"/>
                </a:solidFill>
              </a:rPr>
              <a:t>Introduzione alle Analisi Chimiche degli Alimenti</a:t>
            </a:r>
          </a:p>
        </p:txBody>
      </p:sp>
      <p:sp>
        <p:nvSpPr>
          <p:cNvPr id="20483" name="Text Box 6">
            <a:extLst>
              <a:ext uri="{FF2B5EF4-FFF2-40B4-BE49-F238E27FC236}">
                <a16:creationId xmlns:a16="http://schemas.microsoft.com/office/drawing/2014/main" id="{02264456-7C95-ED06-693E-7DC99EA9DF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25" y="64373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7A22C965-9B05-A0B1-2E56-5528000E5C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>
                <a:solidFill>
                  <a:srgbClr val="003366"/>
                </a:solidFill>
              </a:rPr>
              <a:t>Qualità e sicurezza degli Alimenti</a:t>
            </a:r>
          </a:p>
        </p:txBody>
      </p:sp>
      <p:pic>
        <p:nvPicPr>
          <p:cNvPr id="21507" name="Picture 4" descr="j0285360">
            <a:extLst>
              <a:ext uri="{FF2B5EF4-FFF2-40B4-BE49-F238E27FC236}">
                <a16:creationId xmlns:a16="http://schemas.microsoft.com/office/drawing/2014/main" id="{F0427748-3BAB-90E3-97C0-E547F2D0F7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225" y="1600200"/>
            <a:ext cx="1236663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669" name="Group 21">
            <a:extLst>
              <a:ext uri="{FF2B5EF4-FFF2-40B4-BE49-F238E27FC236}">
                <a16:creationId xmlns:a16="http://schemas.microsoft.com/office/drawing/2014/main" id="{D4C4E02C-F106-9D42-A41D-1237E3E3B3A1}"/>
              </a:ext>
            </a:extLst>
          </p:cNvPr>
          <p:cNvGrpSpPr>
            <a:grpSpLocks/>
          </p:cNvGrpSpPr>
          <p:nvPr/>
        </p:nvGrpSpPr>
        <p:grpSpPr bwMode="auto">
          <a:xfrm>
            <a:off x="933450" y="2003425"/>
            <a:ext cx="3124200" cy="1577975"/>
            <a:chOff x="588" y="1262"/>
            <a:chExt cx="1968" cy="994"/>
          </a:xfrm>
        </p:grpSpPr>
        <p:sp>
          <p:nvSpPr>
            <p:cNvPr id="21523" name="Line 6">
              <a:extLst>
                <a:ext uri="{FF2B5EF4-FFF2-40B4-BE49-F238E27FC236}">
                  <a16:creationId xmlns:a16="http://schemas.microsoft.com/office/drawing/2014/main" id="{88333D9F-0765-53F3-D873-0EBBA01E271B}"/>
                </a:ext>
              </a:extLst>
            </p:cNvPr>
            <p:cNvSpPr>
              <a:spLocks noChangeShapeType="1"/>
            </p:cNvSpPr>
            <p:nvPr/>
          </p:nvSpPr>
          <p:spPr bwMode="auto">
            <a:xfrm rot="494740" flipV="1">
              <a:off x="1394" y="1262"/>
              <a:ext cx="1008" cy="768"/>
            </a:xfrm>
            <a:prstGeom prst="line">
              <a:avLst/>
            </a:prstGeom>
            <a:noFill/>
            <a:ln w="101600" cap="rnd">
              <a:solidFill>
                <a:srgbClr val="808000"/>
              </a:solidFill>
              <a:prstDash val="sysDot"/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1524" name="Text Box 7">
              <a:extLst>
                <a:ext uri="{FF2B5EF4-FFF2-40B4-BE49-F238E27FC236}">
                  <a16:creationId xmlns:a16="http://schemas.microsoft.com/office/drawing/2014/main" id="{3E9595F5-55DE-3C76-BDFB-074FAEE003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8" y="1296"/>
              <a:ext cx="1380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solidFill>
                    <a:srgbClr val="CC6600"/>
                  </a:solidFill>
                  <a:latin typeface="Times New Roman" panose="02020603050405020304" pitchFamily="18" charset="0"/>
                </a:rPr>
                <a:t>Mantenere e garantire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solidFill>
                    <a:srgbClr val="CC6600"/>
                  </a:solidFill>
                  <a:latin typeface="Times New Roman" panose="02020603050405020304" pitchFamily="18" charset="0"/>
                </a:rPr>
                <a:t>la qualità </a:t>
              </a:r>
            </a:p>
          </p:txBody>
        </p:sp>
        <p:sp>
          <p:nvSpPr>
            <p:cNvPr id="21525" name="Text Box 8">
              <a:extLst>
                <a:ext uri="{FF2B5EF4-FFF2-40B4-BE49-F238E27FC236}">
                  <a16:creationId xmlns:a16="http://schemas.microsoft.com/office/drawing/2014/main" id="{DE97AB01-12EA-0EF6-1D2B-4B14FC7517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32" y="1736"/>
              <a:ext cx="924" cy="5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solidFill>
                    <a:srgbClr val="006600"/>
                  </a:solidFill>
                  <a:latin typeface="Times New Roman" panose="02020603050405020304" pitchFamily="18" charset="0"/>
                </a:rPr>
                <a:t>Innovare ed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solidFill>
                    <a:srgbClr val="006600"/>
                  </a:solidFill>
                  <a:latin typeface="Times New Roman" panose="02020603050405020304" pitchFamily="18" charset="0"/>
                </a:rPr>
                <a:t>introdure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solidFill>
                    <a:srgbClr val="006600"/>
                  </a:solidFill>
                  <a:latin typeface="Times New Roman" panose="02020603050405020304" pitchFamily="18" charset="0"/>
                </a:rPr>
                <a:t>Nuovi prodotti</a:t>
              </a:r>
            </a:p>
          </p:txBody>
        </p:sp>
      </p:grpSp>
      <p:grpSp>
        <p:nvGrpSpPr>
          <p:cNvPr id="21509" name="Group 18">
            <a:extLst>
              <a:ext uri="{FF2B5EF4-FFF2-40B4-BE49-F238E27FC236}">
                <a16:creationId xmlns:a16="http://schemas.microsoft.com/office/drawing/2014/main" id="{2A883A1D-5BCE-9341-0EF5-B2956D8A7F6A}"/>
              </a:ext>
            </a:extLst>
          </p:cNvPr>
          <p:cNvGrpSpPr>
            <a:grpSpLocks/>
          </p:cNvGrpSpPr>
          <p:nvPr/>
        </p:nvGrpSpPr>
        <p:grpSpPr bwMode="auto">
          <a:xfrm>
            <a:off x="609600" y="3200400"/>
            <a:ext cx="1905000" cy="762000"/>
            <a:chOff x="480" y="2640"/>
            <a:chExt cx="1200" cy="480"/>
          </a:xfrm>
        </p:grpSpPr>
        <p:sp>
          <p:nvSpPr>
            <p:cNvPr id="21521" name="Text Box 5">
              <a:extLst>
                <a:ext uri="{FF2B5EF4-FFF2-40B4-BE49-F238E27FC236}">
                  <a16:creationId xmlns:a16="http://schemas.microsoft.com/office/drawing/2014/main" id="{2B11E769-B5ED-8DA5-C7EA-D03F0AC122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8" y="2736"/>
              <a:ext cx="67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800" b="1">
                  <a:latin typeface="Times New Roman" panose="02020603050405020304" pitchFamily="18" charset="0"/>
                </a:rPr>
                <a:t>Mercato </a:t>
              </a:r>
            </a:p>
          </p:txBody>
        </p:sp>
        <p:sp>
          <p:nvSpPr>
            <p:cNvPr id="21522" name="Oval 13">
              <a:extLst>
                <a:ext uri="{FF2B5EF4-FFF2-40B4-BE49-F238E27FC236}">
                  <a16:creationId xmlns:a16="http://schemas.microsoft.com/office/drawing/2014/main" id="{631E4C7F-05FF-F84D-6E30-A42E5D8149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2640"/>
              <a:ext cx="1200" cy="480"/>
            </a:xfrm>
            <a:prstGeom prst="ellipse">
              <a:avLst/>
            </a:prstGeom>
            <a:solidFill>
              <a:srgbClr val="33CCCC">
                <a:alpha val="3999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7670" name="Group 22">
            <a:extLst>
              <a:ext uri="{FF2B5EF4-FFF2-40B4-BE49-F238E27FC236}">
                <a16:creationId xmlns:a16="http://schemas.microsoft.com/office/drawing/2014/main" id="{CE62960A-E0E2-8C27-3DF3-420DBAB4AA4C}"/>
              </a:ext>
            </a:extLst>
          </p:cNvPr>
          <p:cNvGrpSpPr>
            <a:grpSpLocks/>
          </p:cNvGrpSpPr>
          <p:nvPr/>
        </p:nvGrpSpPr>
        <p:grpSpPr bwMode="auto">
          <a:xfrm>
            <a:off x="5181600" y="2286000"/>
            <a:ext cx="3624263" cy="2514600"/>
            <a:chOff x="3264" y="1440"/>
            <a:chExt cx="2283" cy="1584"/>
          </a:xfrm>
        </p:grpSpPr>
        <p:sp>
          <p:nvSpPr>
            <p:cNvPr id="21516" name="Line 9">
              <a:extLst>
                <a:ext uri="{FF2B5EF4-FFF2-40B4-BE49-F238E27FC236}">
                  <a16:creationId xmlns:a16="http://schemas.microsoft.com/office/drawing/2014/main" id="{F8E37523-ECF2-8170-FF25-CF3CFBEF6049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V="1">
              <a:off x="3600" y="1440"/>
              <a:ext cx="720" cy="1392"/>
            </a:xfrm>
            <a:prstGeom prst="line">
              <a:avLst/>
            </a:prstGeom>
            <a:noFill/>
            <a:ln w="101600" cap="rnd">
              <a:solidFill>
                <a:srgbClr val="003366"/>
              </a:solidFill>
              <a:prstDash val="sysDot"/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1517" name="Text Box 11">
              <a:extLst>
                <a:ext uri="{FF2B5EF4-FFF2-40B4-BE49-F238E27FC236}">
                  <a16:creationId xmlns:a16="http://schemas.microsoft.com/office/drawing/2014/main" id="{93E8BA9F-FFED-D2B6-F39B-2F368082CF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84" y="1440"/>
              <a:ext cx="1563" cy="6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solidFill>
                    <a:srgbClr val="006699"/>
                  </a:solidFill>
                  <a:latin typeface="Times New Roman" panose="02020603050405020304" pitchFamily="18" charset="0"/>
                </a:rPr>
                <a:t>Informazione credibile su: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solidFill>
                    <a:srgbClr val="006699"/>
                  </a:solidFill>
                  <a:latin typeface="Times New Roman" panose="02020603050405020304" pitchFamily="18" charset="0"/>
                </a:rPr>
                <a:t>Sicurezza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solidFill>
                    <a:srgbClr val="006699"/>
                  </a:solidFill>
                  <a:latin typeface="Times New Roman" panose="02020603050405020304" pitchFamily="18" charset="0"/>
                </a:rPr>
                <a:t>Qualità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solidFill>
                    <a:srgbClr val="006699"/>
                  </a:solidFill>
                  <a:latin typeface="Times New Roman" panose="02020603050405020304" pitchFamily="18" charset="0"/>
                </a:rPr>
                <a:t>Aspetti nutrizionali </a:t>
              </a:r>
            </a:p>
          </p:txBody>
        </p:sp>
        <p:grpSp>
          <p:nvGrpSpPr>
            <p:cNvPr id="21518" name="Group 20">
              <a:extLst>
                <a:ext uri="{FF2B5EF4-FFF2-40B4-BE49-F238E27FC236}">
                  <a16:creationId xmlns:a16="http://schemas.microsoft.com/office/drawing/2014/main" id="{3CB1F3FD-99B3-BAB8-5763-D7B17A886FE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20" y="2544"/>
              <a:ext cx="1200" cy="480"/>
              <a:chOff x="3648" y="2640"/>
              <a:chExt cx="1200" cy="480"/>
            </a:xfrm>
          </p:grpSpPr>
          <p:sp>
            <p:nvSpPr>
              <p:cNvPr id="21519" name="Text Box 10">
                <a:extLst>
                  <a:ext uri="{FF2B5EF4-FFF2-40B4-BE49-F238E27FC236}">
                    <a16:creationId xmlns:a16="http://schemas.microsoft.com/office/drawing/2014/main" id="{E14E3070-494A-BD64-F3E2-FC5EBB54423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88" y="2745"/>
                <a:ext cx="672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90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n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5000"/>
                  <a:buFont typeface="Wingdings" pitchFamily="2" charset="2"/>
                  <a:buChar char="n"/>
                  <a:defRPr sz="23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it-IT" altLang="it-IT" sz="1800" b="1">
                    <a:latin typeface="Times New Roman" panose="02020603050405020304" pitchFamily="18" charset="0"/>
                  </a:rPr>
                  <a:t>Mercato </a:t>
                </a:r>
              </a:p>
            </p:txBody>
          </p:sp>
          <p:sp>
            <p:nvSpPr>
              <p:cNvPr id="21520" name="Oval 14">
                <a:extLst>
                  <a:ext uri="{FF2B5EF4-FFF2-40B4-BE49-F238E27FC236}">
                    <a16:creationId xmlns:a16="http://schemas.microsoft.com/office/drawing/2014/main" id="{B47BDB7D-3F33-C604-3425-BA2BE65F5A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48" y="2640"/>
                <a:ext cx="1200" cy="480"/>
              </a:xfrm>
              <a:prstGeom prst="ellipse">
                <a:avLst/>
              </a:prstGeom>
              <a:solidFill>
                <a:srgbClr val="33CCCC">
                  <a:alpha val="39999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90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n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5000"/>
                  <a:buFont typeface="Wingdings" pitchFamily="2" charset="2"/>
                  <a:buChar char="n"/>
                  <a:defRPr sz="23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it-IT" altLang="it-IT" sz="1800">
                  <a:latin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27667" name="Group 19">
            <a:extLst>
              <a:ext uri="{FF2B5EF4-FFF2-40B4-BE49-F238E27FC236}">
                <a16:creationId xmlns:a16="http://schemas.microsoft.com/office/drawing/2014/main" id="{B5E13EC8-DE76-F146-9C40-338187D45823}"/>
              </a:ext>
            </a:extLst>
          </p:cNvPr>
          <p:cNvGrpSpPr>
            <a:grpSpLocks/>
          </p:cNvGrpSpPr>
          <p:nvPr/>
        </p:nvGrpSpPr>
        <p:grpSpPr bwMode="auto">
          <a:xfrm>
            <a:off x="2133600" y="5638800"/>
            <a:ext cx="2590800" cy="762000"/>
            <a:chOff x="1344" y="3600"/>
            <a:chExt cx="1632" cy="480"/>
          </a:xfrm>
        </p:grpSpPr>
        <p:sp>
          <p:nvSpPr>
            <p:cNvPr id="21514" name="Text Box 12">
              <a:extLst>
                <a:ext uri="{FF2B5EF4-FFF2-40B4-BE49-F238E27FC236}">
                  <a16:creationId xmlns:a16="http://schemas.microsoft.com/office/drawing/2014/main" id="{D40B8D07-374D-2820-B330-C88F9A9A7C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36" y="3696"/>
              <a:ext cx="13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800" b="1">
                  <a:latin typeface="Times New Roman" panose="02020603050405020304" pitchFamily="18" charset="0"/>
                </a:rPr>
                <a:t>Agenzie di controllo </a:t>
              </a:r>
            </a:p>
          </p:txBody>
        </p:sp>
        <p:sp>
          <p:nvSpPr>
            <p:cNvPr id="21515" name="Oval 15">
              <a:extLst>
                <a:ext uri="{FF2B5EF4-FFF2-40B4-BE49-F238E27FC236}">
                  <a16:creationId xmlns:a16="http://schemas.microsoft.com/office/drawing/2014/main" id="{046CF789-EA94-675E-4EF1-79D42389A4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3600"/>
              <a:ext cx="1632" cy="480"/>
            </a:xfrm>
            <a:prstGeom prst="ellipse">
              <a:avLst/>
            </a:prstGeom>
            <a:solidFill>
              <a:srgbClr val="33CCCC">
                <a:alpha val="3999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</p:grpSp>
      <p:sp>
        <p:nvSpPr>
          <p:cNvPr id="27664" name="Line 16">
            <a:extLst>
              <a:ext uri="{FF2B5EF4-FFF2-40B4-BE49-F238E27FC236}">
                <a16:creationId xmlns:a16="http://schemas.microsoft.com/office/drawing/2014/main" id="{E841F132-BB3D-D9AA-6315-CC8B5361BC76}"/>
              </a:ext>
            </a:extLst>
          </p:cNvPr>
          <p:cNvSpPr>
            <a:spLocks noChangeShapeType="1"/>
          </p:cNvSpPr>
          <p:nvPr/>
        </p:nvSpPr>
        <p:spPr bwMode="auto">
          <a:xfrm rot="11144214" flipV="1">
            <a:off x="3743325" y="3465513"/>
            <a:ext cx="2362200" cy="2209800"/>
          </a:xfrm>
          <a:prstGeom prst="line">
            <a:avLst/>
          </a:prstGeom>
          <a:noFill/>
          <a:ln w="101600" cap="rnd">
            <a:solidFill>
              <a:srgbClr val="FF6600"/>
            </a:solidFill>
            <a:prstDash val="sysDot"/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7665" name="Text Box 17">
            <a:extLst>
              <a:ext uri="{FF2B5EF4-FFF2-40B4-BE49-F238E27FC236}">
                <a16:creationId xmlns:a16="http://schemas.microsoft.com/office/drawing/2014/main" id="{77B4F990-9785-F39F-8CAA-72B7BE6FE1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4953000"/>
            <a:ext cx="2525713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600" b="1">
                <a:solidFill>
                  <a:srgbClr val="993300"/>
                </a:solidFill>
                <a:latin typeface="Times New Roman" panose="02020603050405020304" pitchFamily="18" charset="0"/>
              </a:rPr>
              <a:t>Ruolo di controllo per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600" b="1">
                <a:solidFill>
                  <a:srgbClr val="993300"/>
                </a:solidFill>
                <a:latin typeface="Times New Roman" panose="02020603050405020304" pitchFamily="18" charset="0"/>
              </a:rPr>
              <a:t>garantire il consumatore e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600" b="1">
                <a:solidFill>
                  <a:srgbClr val="993300"/>
                </a:solidFill>
                <a:latin typeface="Times New Roman" panose="02020603050405020304" pitchFamily="18" charset="0"/>
              </a:rPr>
              <a:t>la concorrenza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7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7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7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7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6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C4000E5D-A9CA-48AE-ED0D-D4B5C2B79D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228600"/>
            <a:ext cx="7772400" cy="1143000"/>
          </a:xfrm>
        </p:spPr>
        <p:txBody>
          <a:bodyPr/>
          <a:lstStyle/>
          <a:p>
            <a:pPr eaLnBrk="1" hangingPunct="1"/>
            <a:r>
              <a:rPr lang="it-IT" altLang="it-IT">
                <a:solidFill>
                  <a:srgbClr val="003366"/>
                </a:solidFill>
              </a:rPr>
              <a:t>Qualità e sicurezza agro-alimentare</a:t>
            </a:r>
          </a:p>
        </p:txBody>
      </p:sp>
      <p:grpSp>
        <p:nvGrpSpPr>
          <p:cNvPr id="23555" name="Group 9">
            <a:extLst>
              <a:ext uri="{FF2B5EF4-FFF2-40B4-BE49-F238E27FC236}">
                <a16:creationId xmlns:a16="http://schemas.microsoft.com/office/drawing/2014/main" id="{0BD6F94B-3F7B-C285-1213-3A783B031E2E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2286000"/>
            <a:ext cx="1905000" cy="533400"/>
            <a:chOff x="432" y="2304"/>
            <a:chExt cx="1200" cy="336"/>
          </a:xfrm>
        </p:grpSpPr>
        <p:sp>
          <p:nvSpPr>
            <p:cNvPr id="23576" name="Rectangle 5">
              <a:extLst>
                <a:ext uri="{FF2B5EF4-FFF2-40B4-BE49-F238E27FC236}">
                  <a16:creationId xmlns:a16="http://schemas.microsoft.com/office/drawing/2014/main" id="{B2939687-60DE-D1A7-C0A2-0BC9D6DCFA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2352"/>
              <a:ext cx="105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800">
                  <a:solidFill>
                    <a:srgbClr val="993300"/>
                  </a:solidFill>
                  <a:latin typeface="Times New Roman" panose="02020603050405020304" pitchFamily="18" charset="0"/>
                </a:rPr>
                <a:t>INDUSTRIA</a:t>
              </a:r>
            </a:p>
          </p:txBody>
        </p:sp>
        <p:sp>
          <p:nvSpPr>
            <p:cNvPr id="23577" name="Oval 7">
              <a:extLst>
                <a:ext uri="{FF2B5EF4-FFF2-40B4-BE49-F238E27FC236}">
                  <a16:creationId xmlns:a16="http://schemas.microsoft.com/office/drawing/2014/main" id="{29198E37-10E9-7F9C-AB52-9BE45F53E1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" y="2304"/>
              <a:ext cx="1104" cy="336"/>
            </a:xfrm>
            <a:prstGeom prst="ellipse">
              <a:avLst/>
            </a:prstGeom>
            <a:solidFill>
              <a:schemeClr val="accent1">
                <a:alpha val="59999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3556" name="Group 10">
            <a:extLst>
              <a:ext uri="{FF2B5EF4-FFF2-40B4-BE49-F238E27FC236}">
                <a16:creationId xmlns:a16="http://schemas.microsoft.com/office/drawing/2014/main" id="{DD928A24-484A-01A6-7388-D416A90B3B46}"/>
              </a:ext>
            </a:extLst>
          </p:cNvPr>
          <p:cNvGrpSpPr>
            <a:grpSpLocks/>
          </p:cNvGrpSpPr>
          <p:nvPr/>
        </p:nvGrpSpPr>
        <p:grpSpPr bwMode="auto">
          <a:xfrm>
            <a:off x="5257800" y="5410200"/>
            <a:ext cx="3657600" cy="685800"/>
            <a:chOff x="3360" y="2304"/>
            <a:chExt cx="2304" cy="432"/>
          </a:xfrm>
        </p:grpSpPr>
        <p:sp>
          <p:nvSpPr>
            <p:cNvPr id="23574" name="Rectangle 6">
              <a:extLst>
                <a:ext uri="{FF2B5EF4-FFF2-40B4-BE49-F238E27FC236}">
                  <a16:creationId xmlns:a16="http://schemas.microsoft.com/office/drawing/2014/main" id="{9267D4FE-BBF1-75BC-B2C0-6957215302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8" y="2400"/>
              <a:ext cx="183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800">
                  <a:solidFill>
                    <a:srgbClr val="993300"/>
                  </a:solidFill>
                  <a:latin typeface="Times New Roman" panose="02020603050405020304" pitchFamily="18" charset="0"/>
                </a:rPr>
                <a:t>AGENZIE DI CONTROLLO</a:t>
              </a:r>
            </a:p>
          </p:txBody>
        </p:sp>
        <p:sp>
          <p:nvSpPr>
            <p:cNvPr id="23575" name="Oval 8">
              <a:extLst>
                <a:ext uri="{FF2B5EF4-FFF2-40B4-BE49-F238E27FC236}">
                  <a16:creationId xmlns:a16="http://schemas.microsoft.com/office/drawing/2014/main" id="{EA9A7160-76D7-9CC9-CC55-10541BE728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0" y="2304"/>
              <a:ext cx="2304" cy="432"/>
            </a:xfrm>
            <a:prstGeom prst="ellipse">
              <a:avLst/>
            </a:prstGeom>
            <a:solidFill>
              <a:schemeClr val="accent1">
                <a:alpha val="59999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</p:grpSp>
      <p:sp>
        <p:nvSpPr>
          <p:cNvPr id="23557" name="Text Box 11">
            <a:extLst>
              <a:ext uri="{FF2B5EF4-FFF2-40B4-BE49-F238E27FC236}">
                <a16:creationId xmlns:a16="http://schemas.microsoft.com/office/drawing/2014/main" id="{B3EA7FA8-3397-E864-8092-557A2C4EC7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600200"/>
            <a:ext cx="5638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>
                <a:solidFill>
                  <a:srgbClr val="993300"/>
                </a:solidFill>
                <a:latin typeface="Times New Roman" panose="02020603050405020304" pitchFamily="18" charset="0"/>
              </a:rPr>
              <a:t>Gli attori della sicurezza agro-alimentare operano all’interno di un </a:t>
            </a:r>
            <a:r>
              <a:rPr lang="it-IT" altLang="it-IT" sz="1800" b="1" u="sng">
                <a:solidFill>
                  <a:srgbClr val="993300"/>
                </a:solidFill>
                <a:latin typeface="Times New Roman" panose="02020603050405020304" pitchFamily="18" charset="0"/>
              </a:rPr>
              <a:t>determinato</a:t>
            </a:r>
            <a:r>
              <a:rPr lang="it-IT" altLang="it-IT" sz="1800" b="1">
                <a:solidFill>
                  <a:srgbClr val="993300"/>
                </a:solidFill>
                <a:latin typeface="Times New Roman" panose="02020603050405020304" pitchFamily="18" charset="0"/>
              </a:rPr>
              <a:t> quadro regolamentare </a:t>
            </a:r>
          </a:p>
        </p:txBody>
      </p:sp>
      <p:sp>
        <p:nvSpPr>
          <p:cNvPr id="23558" name="Line 12">
            <a:extLst>
              <a:ext uri="{FF2B5EF4-FFF2-40B4-BE49-F238E27FC236}">
                <a16:creationId xmlns:a16="http://schemas.microsoft.com/office/drawing/2014/main" id="{5E1960E3-9594-23B7-2777-ACAA620D5DAE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495800" y="4419600"/>
            <a:ext cx="13716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grpSp>
        <p:nvGrpSpPr>
          <p:cNvPr id="23559" name="Group 16">
            <a:extLst>
              <a:ext uri="{FF2B5EF4-FFF2-40B4-BE49-F238E27FC236}">
                <a16:creationId xmlns:a16="http://schemas.microsoft.com/office/drawing/2014/main" id="{DAE3B13D-F3D4-8A88-87E2-A51CBBF08ED4}"/>
              </a:ext>
            </a:extLst>
          </p:cNvPr>
          <p:cNvGrpSpPr>
            <a:grpSpLocks/>
          </p:cNvGrpSpPr>
          <p:nvPr/>
        </p:nvGrpSpPr>
        <p:grpSpPr bwMode="auto">
          <a:xfrm>
            <a:off x="2743200" y="3962400"/>
            <a:ext cx="2819400" cy="381000"/>
            <a:chOff x="1728" y="2496"/>
            <a:chExt cx="1776" cy="240"/>
          </a:xfrm>
        </p:grpSpPr>
        <p:sp>
          <p:nvSpPr>
            <p:cNvPr id="23572" name="Oval 14">
              <a:extLst>
                <a:ext uri="{FF2B5EF4-FFF2-40B4-BE49-F238E27FC236}">
                  <a16:creationId xmlns:a16="http://schemas.microsoft.com/office/drawing/2014/main" id="{DC0138F5-C42D-6D11-0EF5-A0BA4B5D65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8" y="2496"/>
              <a:ext cx="1776" cy="240"/>
            </a:xfrm>
            <a:prstGeom prst="ellipse">
              <a:avLst/>
            </a:prstGeom>
            <a:solidFill>
              <a:srgbClr val="FF9900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23573" name="Text Box 15">
              <a:extLst>
                <a:ext uri="{FF2B5EF4-FFF2-40B4-BE49-F238E27FC236}">
                  <a16:creationId xmlns:a16="http://schemas.microsoft.com/office/drawing/2014/main" id="{C5289BDD-18D2-388A-B71C-54903492D9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04" y="2496"/>
              <a:ext cx="62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latin typeface="Times New Roman" panose="02020603050405020304" pitchFamily="18" charset="0"/>
                </a:rPr>
                <a:t>sicurezza</a:t>
              </a:r>
            </a:p>
          </p:txBody>
        </p:sp>
      </p:grpSp>
      <p:sp>
        <p:nvSpPr>
          <p:cNvPr id="23560" name="Text Box 17">
            <a:extLst>
              <a:ext uri="{FF2B5EF4-FFF2-40B4-BE49-F238E27FC236}">
                <a16:creationId xmlns:a16="http://schemas.microsoft.com/office/drawing/2014/main" id="{37AE7FDF-6EF6-B11C-AEDC-874B8E2C51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2925" y="4229100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latin typeface="Times New Roman" panose="02020603050405020304" pitchFamily="18" charset="0"/>
            </a:endParaRPr>
          </a:p>
        </p:txBody>
      </p:sp>
      <p:grpSp>
        <p:nvGrpSpPr>
          <p:cNvPr id="23561" name="Group 21">
            <a:extLst>
              <a:ext uri="{FF2B5EF4-FFF2-40B4-BE49-F238E27FC236}">
                <a16:creationId xmlns:a16="http://schemas.microsoft.com/office/drawing/2014/main" id="{5E715E6F-2194-08BE-AF2B-715BDA197752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4419600"/>
            <a:ext cx="2346325" cy="914400"/>
            <a:chOff x="3216" y="2784"/>
            <a:chExt cx="1478" cy="576"/>
          </a:xfrm>
        </p:grpSpPr>
        <p:sp>
          <p:nvSpPr>
            <p:cNvPr id="23569" name="Text Box 18">
              <a:extLst>
                <a:ext uri="{FF2B5EF4-FFF2-40B4-BE49-F238E27FC236}">
                  <a16:creationId xmlns:a16="http://schemas.microsoft.com/office/drawing/2014/main" id="{7101077B-B332-CE68-3E9B-F57DC53F42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00" y="3168"/>
              <a:ext cx="109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400" b="1">
                  <a:latin typeface="Times New Roman" panose="02020603050405020304" pitchFamily="18" charset="0"/>
                </a:rPr>
                <a:t>Compiti istituzionali</a:t>
              </a:r>
            </a:p>
          </p:txBody>
        </p:sp>
        <p:sp>
          <p:nvSpPr>
            <p:cNvPr id="23570" name="Text Box 19">
              <a:extLst>
                <a:ext uri="{FF2B5EF4-FFF2-40B4-BE49-F238E27FC236}">
                  <a16:creationId xmlns:a16="http://schemas.microsoft.com/office/drawing/2014/main" id="{65C51B9A-1A25-5637-5C8A-A0164C17D3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8" y="2976"/>
              <a:ext cx="71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400" b="1">
                  <a:latin typeface="Times New Roman" panose="02020603050405020304" pitchFamily="18" charset="0"/>
                </a:rPr>
                <a:t>Segnalazioni</a:t>
              </a:r>
            </a:p>
          </p:txBody>
        </p:sp>
        <p:sp>
          <p:nvSpPr>
            <p:cNvPr id="23571" name="Text Box 20">
              <a:extLst>
                <a:ext uri="{FF2B5EF4-FFF2-40B4-BE49-F238E27FC236}">
                  <a16:creationId xmlns:a16="http://schemas.microsoft.com/office/drawing/2014/main" id="{D0631C3A-702F-136D-A9C8-9DB6B161EC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16" y="2784"/>
              <a:ext cx="129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400" b="1">
                  <a:latin typeface="Times New Roman" panose="02020603050405020304" pitchFamily="18" charset="0"/>
                </a:rPr>
                <a:t>Sistema di allerta rapida</a:t>
              </a:r>
            </a:p>
          </p:txBody>
        </p:sp>
      </p:grpSp>
      <p:grpSp>
        <p:nvGrpSpPr>
          <p:cNvPr id="23562" name="Group 28">
            <a:extLst>
              <a:ext uri="{FF2B5EF4-FFF2-40B4-BE49-F238E27FC236}">
                <a16:creationId xmlns:a16="http://schemas.microsoft.com/office/drawing/2014/main" id="{06031679-54A5-4DE4-0B28-064972D45F21}"/>
              </a:ext>
            </a:extLst>
          </p:cNvPr>
          <p:cNvGrpSpPr>
            <a:grpSpLocks/>
          </p:cNvGrpSpPr>
          <p:nvPr/>
        </p:nvGrpSpPr>
        <p:grpSpPr bwMode="auto">
          <a:xfrm>
            <a:off x="609600" y="2819400"/>
            <a:ext cx="3124200" cy="1198563"/>
            <a:chOff x="528" y="1824"/>
            <a:chExt cx="1920" cy="708"/>
          </a:xfrm>
        </p:grpSpPr>
        <p:sp>
          <p:nvSpPr>
            <p:cNvPr id="23564" name="Line 13">
              <a:extLst>
                <a:ext uri="{FF2B5EF4-FFF2-40B4-BE49-F238E27FC236}">
                  <a16:creationId xmlns:a16="http://schemas.microsoft.com/office/drawing/2014/main" id="{3E4C87D3-C7D6-0E55-2667-40D26D1F7E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4" y="1824"/>
              <a:ext cx="864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3565" name="Text Box 23">
              <a:extLst>
                <a:ext uri="{FF2B5EF4-FFF2-40B4-BE49-F238E27FC236}">
                  <a16:creationId xmlns:a16="http://schemas.microsoft.com/office/drawing/2014/main" id="{BA247337-07D9-D44D-35B7-38EBB6ACE6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6" y="2032"/>
              <a:ext cx="1108" cy="1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400" b="1">
                  <a:latin typeface="Times New Roman" panose="02020603050405020304" pitchFamily="18" charset="0"/>
                </a:rPr>
                <a:t>Soddisfare il mercato</a:t>
              </a:r>
            </a:p>
          </p:txBody>
        </p:sp>
        <p:sp>
          <p:nvSpPr>
            <p:cNvPr id="23566" name="Text Box 24">
              <a:extLst>
                <a:ext uri="{FF2B5EF4-FFF2-40B4-BE49-F238E27FC236}">
                  <a16:creationId xmlns:a16="http://schemas.microsoft.com/office/drawing/2014/main" id="{172C100A-90D4-59BF-3EFC-634A9E8D53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56" y="2192"/>
              <a:ext cx="1128" cy="1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400" b="1">
                  <a:latin typeface="Times New Roman" panose="02020603050405020304" pitchFamily="18" charset="0"/>
                </a:rPr>
                <a:t>Anticipare le esigenze</a:t>
              </a:r>
            </a:p>
          </p:txBody>
        </p:sp>
        <p:sp>
          <p:nvSpPr>
            <p:cNvPr id="23567" name="Text Box 25">
              <a:extLst>
                <a:ext uri="{FF2B5EF4-FFF2-40B4-BE49-F238E27FC236}">
                  <a16:creationId xmlns:a16="http://schemas.microsoft.com/office/drawing/2014/main" id="{8D7C75E3-53C4-377E-BBC6-E3634C1E82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13" y="2352"/>
              <a:ext cx="113" cy="1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400" b="1">
                <a:latin typeface="Times New Roman" panose="02020603050405020304" pitchFamily="18" charset="0"/>
              </a:endParaRPr>
            </a:p>
          </p:txBody>
        </p:sp>
        <p:sp>
          <p:nvSpPr>
            <p:cNvPr id="23568" name="Text Box 27">
              <a:extLst>
                <a:ext uri="{FF2B5EF4-FFF2-40B4-BE49-F238E27FC236}">
                  <a16:creationId xmlns:a16="http://schemas.microsoft.com/office/drawing/2014/main" id="{C1D70A50-1732-7A37-2F93-D2EDCDCD44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8" y="1872"/>
              <a:ext cx="907" cy="1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400" b="1">
                  <a:latin typeface="Times New Roman" panose="02020603050405020304" pitchFamily="18" charset="0"/>
                </a:rPr>
                <a:t>Obblighi di legge</a:t>
              </a:r>
            </a:p>
          </p:txBody>
        </p:sp>
      </p:grpSp>
      <p:sp>
        <p:nvSpPr>
          <p:cNvPr id="29725" name="Text Box 29">
            <a:extLst>
              <a:ext uri="{FF2B5EF4-FFF2-40B4-BE49-F238E27FC236}">
                <a16:creationId xmlns:a16="http://schemas.microsoft.com/office/drawing/2014/main" id="{1A600DE9-F24F-0BE6-5821-D3FCD7062EC5}"/>
              </a:ext>
            </a:extLst>
          </p:cNvPr>
          <p:cNvSpPr txBox="1">
            <a:spLocks noChangeArrowheads="1"/>
          </p:cNvSpPr>
          <p:nvPr/>
        </p:nvSpPr>
        <p:spPr bwMode="auto">
          <a:xfrm rot="-2259526">
            <a:off x="2057400" y="3810000"/>
            <a:ext cx="4502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600">
                <a:solidFill>
                  <a:srgbClr val="FF0000"/>
                </a:solidFill>
                <a:latin typeface="Times New Roman" panose="02020603050405020304" pitchFamily="18" charset="0"/>
              </a:rPr>
              <a:t>METODI DI ANALISI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9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B1E61FAD-587C-A082-0190-0FB221780D9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371600" y="277813"/>
            <a:ext cx="7772400" cy="1143000"/>
          </a:xfrm>
        </p:spPr>
        <p:txBody>
          <a:bodyPr/>
          <a:lstStyle/>
          <a:p>
            <a:pPr eaLnBrk="1" hangingPunct="1"/>
            <a:r>
              <a:rPr lang="it-IT" altLang="it-IT" sz="3800">
                <a:solidFill>
                  <a:srgbClr val="003366"/>
                </a:solidFill>
              </a:rPr>
              <a:t>Il processo analitico: dal campione</a:t>
            </a:r>
            <a:br>
              <a:rPr lang="it-IT" altLang="it-IT" sz="3800">
                <a:solidFill>
                  <a:srgbClr val="003366"/>
                </a:solidFill>
              </a:rPr>
            </a:br>
            <a:r>
              <a:rPr lang="it-IT" altLang="it-IT" sz="3800">
                <a:solidFill>
                  <a:srgbClr val="003366"/>
                </a:solidFill>
              </a:rPr>
              <a:t>al risultato</a:t>
            </a:r>
          </a:p>
        </p:txBody>
      </p:sp>
      <p:sp>
        <p:nvSpPr>
          <p:cNvPr id="24579" name="Freeform 8">
            <a:extLst>
              <a:ext uri="{FF2B5EF4-FFF2-40B4-BE49-F238E27FC236}">
                <a16:creationId xmlns:a16="http://schemas.microsoft.com/office/drawing/2014/main" id="{B24D0FA2-D50F-CFB1-20E5-68118C542D4C}"/>
              </a:ext>
            </a:extLst>
          </p:cNvPr>
          <p:cNvSpPr>
            <a:spLocks/>
          </p:cNvSpPr>
          <p:nvPr/>
        </p:nvSpPr>
        <p:spPr bwMode="auto">
          <a:xfrm>
            <a:off x="3124200" y="2819400"/>
            <a:ext cx="3657600" cy="1905000"/>
          </a:xfrm>
          <a:custGeom>
            <a:avLst/>
            <a:gdLst>
              <a:gd name="T0" fmla="*/ 0 w 2880"/>
              <a:gd name="T1" fmla="*/ 0 h 1392"/>
              <a:gd name="T2" fmla="*/ 2147483646 w 2880"/>
              <a:gd name="T3" fmla="*/ 2147483646 h 1392"/>
              <a:gd name="T4" fmla="*/ 2147483646 w 2880"/>
              <a:gd name="T5" fmla="*/ 2147483646 h 1392"/>
              <a:gd name="T6" fmla="*/ 2147483646 w 2880"/>
              <a:gd name="T7" fmla="*/ 2147483646 h 1392"/>
              <a:gd name="T8" fmla="*/ 2147483646 w 2880"/>
              <a:gd name="T9" fmla="*/ 2147483646 h 1392"/>
              <a:gd name="T10" fmla="*/ 2147483646 w 2880"/>
              <a:gd name="T11" fmla="*/ 2147483646 h 1392"/>
              <a:gd name="T12" fmla="*/ 2147483646 w 2880"/>
              <a:gd name="T13" fmla="*/ 2147483646 h 139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880" h="1392">
                <a:moveTo>
                  <a:pt x="0" y="0"/>
                </a:moveTo>
                <a:cubicBezTo>
                  <a:pt x="236" y="4"/>
                  <a:pt x="472" y="8"/>
                  <a:pt x="624" y="96"/>
                </a:cubicBezTo>
                <a:cubicBezTo>
                  <a:pt x="776" y="184"/>
                  <a:pt x="736" y="432"/>
                  <a:pt x="912" y="528"/>
                </a:cubicBezTo>
                <a:cubicBezTo>
                  <a:pt x="1088" y="624"/>
                  <a:pt x="1512" y="584"/>
                  <a:pt x="1680" y="672"/>
                </a:cubicBezTo>
                <a:cubicBezTo>
                  <a:pt x="1848" y="760"/>
                  <a:pt x="1760" y="968"/>
                  <a:pt x="1920" y="1056"/>
                </a:cubicBezTo>
                <a:cubicBezTo>
                  <a:pt x="2080" y="1144"/>
                  <a:pt x="2480" y="1144"/>
                  <a:pt x="2640" y="1200"/>
                </a:cubicBezTo>
                <a:cubicBezTo>
                  <a:pt x="2800" y="1256"/>
                  <a:pt x="2840" y="1324"/>
                  <a:pt x="2880" y="1392"/>
                </a:cubicBezTo>
              </a:path>
            </a:pathLst>
          </a:custGeom>
          <a:noFill/>
          <a:ln w="63500" cap="flat">
            <a:solidFill>
              <a:schemeClr val="accent2"/>
            </a:solidFill>
            <a:prstDash val="lg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4580" name="Text Box 10">
            <a:extLst>
              <a:ext uri="{FF2B5EF4-FFF2-40B4-BE49-F238E27FC236}">
                <a16:creationId xmlns:a16="http://schemas.microsoft.com/office/drawing/2014/main" id="{61C3E25F-2B84-85A4-8FAC-01D390F9DE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4953000"/>
            <a:ext cx="14652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>
                <a:latin typeface="Times New Roman" panose="02020603050405020304" pitchFamily="18" charset="0"/>
              </a:rPr>
              <a:t>Risultato</a:t>
            </a:r>
          </a:p>
        </p:txBody>
      </p:sp>
      <p:sp>
        <p:nvSpPr>
          <p:cNvPr id="24581" name="Text Box 11">
            <a:extLst>
              <a:ext uri="{FF2B5EF4-FFF2-40B4-BE49-F238E27FC236}">
                <a16:creationId xmlns:a16="http://schemas.microsoft.com/office/drawing/2014/main" id="{6EC911EB-00B7-49C7-A745-60B4259604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438400"/>
            <a:ext cx="17319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>
                <a:latin typeface="Times New Roman" panose="02020603050405020304" pitchFamily="18" charset="0"/>
              </a:rPr>
              <a:t>Campione </a:t>
            </a:r>
          </a:p>
        </p:txBody>
      </p:sp>
      <p:sp>
        <p:nvSpPr>
          <p:cNvPr id="9228" name="Text Box 12">
            <a:extLst>
              <a:ext uri="{FF2B5EF4-FFF2-40B4-BE49-F238E27FC236}">
                <a16:creationId xmlns:a16="http://schemas.microsoft.com/office/drawing/2014/main" id="{0DDE1970-D0A4-0C28-6FC2-FCE57F2DA4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3001963"/>
            <a:ext cx="641350" cy="118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7200" b="1"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24583" name="Oval 13">
            <a:extLst>
              <a:ext uri="{FF2B5EF4-FFF2-40B4-BE49-F238E27FC236}">
                <a16:creationId xmlns:a16="http://schemas.microsoft.com/office/drawing/2014/main" id="{D29B1D37-BF58-B8F1-4A38-D4DE9B6D0A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2200" y="4800600"/>
            <a:ext cx="2438400" cy="990600"/>
          </a:xfrm>
          <a:prstGeom prst="ellipse">
            <a:avLst/>
          </a:prstGeom>
          <a:solidFill>
            <a:srgbClr val="99CC00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latin typeface="Times New Roman" panose="02020603050405020304" pitchFamily="18" charset="0"/>
            </a:endParaRPr>
          </a:p>
        </p:txBody>
      </p:sp>
      <p:sp>
        <p:nvSpPr>
          <p:cNvPr id="24584" name="Oval 7">
            <a:extLst>
              <a:ext uri="{FF2B5EF4-FFF2-40B4-BE49-F238E27FC236}">
                <a16:creationId xmlns:a16="http://schemas.microsoft.com/office/drawing/2014/main" id="{C153DB01-3B21-93B3-6A79-34B201C55D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2209800"/>
            <a:ext cx="1828800" cy="1066800"/>
          </a:xfrm>
          <a:prstGeom prst="ellipse">
            <a:avLst/>
          </a:prstGeom>
          <a:solidFill>
            <a:srgbClr val="008000">
              <a:alpha val="59999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>
            <a:extLst>
              <a:ext uri="{FF2B5EF4-FFF2-40B4-BE49-F238E27FC236}">
                <a16:creationId xmlns:a16="http://schemas.microsoft.com/office/drawing/2014/main" id="{BB292C47-E8AD-D154-27AB-4E90D8D689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it-IT" altLang="it-IT" sz="3800">
                <a:solidFill>
                  <a:srgbClr val="003366"/>
                </a:solidFill>
              </a:rPr>
              <a:t>Il processo analitico: dal campione</a:t>
            </a:r>
            <a:br>
              <a:rPr lang="it-IT" altLang="it-IT" sz="3800">
                <a:solidFill>
                  <a:srgbClr val="003366"/>
                </a:solidFill>
              </a:rPr>
            </a:br>
            <a:r>
              <a:rPr lang="it-IT" altLang="it-IT" sz="3800">
                <a:solidFill>
                  <a:srgbClr val="003366"/>
                </a:solidFill>
              </a:rPr>
              <a:t>al risultato</a:t>
            </a:r>
          </a:p>
        </p:txBody>
      </p:sp>
      <p:grpSp>
        <p:nvGrpSpPr>
          <p:cNvPr id="26627" name="Group 13">
            <a:extLst>
              <a:ext uri="{FF2B5EF4-FFF2-40B4-BE49-F238E27FC236}">
                <a16:creationId xmlns:a16="http://schemas.microsoft.com/office/drawing/2014/main" id="{1EA3919D-118E-02C9-236F-5D1CD7D657D3}"/>
              </a:ext>
            </a:extLst>
          </p:cNvPr>
          <p:cNvGrpSpPr>
            <a:grpSpLocks/>
          </p:cNvGrpSpPr>
          <p:nvPr/>
        </p:nvGrpSpPr>
        <p:grpSpPr bwMode="auto">
          <a:xfrm>
            <a:off x="2209800" y="2133600"/>
            <a:ext cx="4876800" cy="3244850"/>
            <a:chOff x="624" y="1344"/>
            <a:chExt cx="3047" cy="2002"/>
          </a:xfrm>
        </p:grpSpPr>
        <p:grpSp>
          <p:nvGrpSpPr>
            <p:cNvPr id="26628" name="Group 8">
              <a:extLst>
                <a:ext uri="{FF2B5EF4-FFF2-40B4-BE49-F238E27FC236}">
                  <a16:creationId xmlns:a16="http://schemas.microsoft.com/office/drawing/2014/main" id="{1080FD77-98C2-D9BE-D229-2208D3B06E4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4" y="1968"/>
              <a:ext cx="1392" cy="838"/>
              <a:chOff x="768" y="2016"/>
              <a:chExt cx="1392" cy="838"/>
            </a:xfrm>
          </p:grpSpPr>
          <p:sp>
            <p:nvSpPr>
              <p:cNvPr id="26633" name="Rectangle 6">
                <a:extLst>
                  <a:ext uri="{FF2B5EF4-FFF2-40B4-BE49-F238E27FC236}">
                    <a16:creationId xmlns:a16="http://schemas.microsoft.com/office/drawing/2014/main" id="{471E79BC-D315-739A-678B-D6C23225FB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8" y="2016"/>
                <a:ext cx="1392" cy="838"/>
              </a:xfrm>
              <a:prstGeom prst="ellipse">
                <a:avLst/>
              </a:prstGeom>
              <a:solidFill>
                <a:srgbClr val="008000">
                  <a:alpha val="59999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 marL="342900" indent="-342900">
                  <a:spcBef>
                    <a:spcPct val="20000"/>
                  </a:spcBef>
                  <a:buClr>
                    <a:schemeClr val="folHlink"/>
                  </a:buClr>
                  <a:buSzPct val="90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n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5000"/>
                  <a:buFont typeface="Wingdings" pitchFamily="2" charset="2"/>
                  <a:buChar char="n"/>
                  <a:defRPr sz="23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it-IT" altLang="it-IT"/>
              </a:p>
            </p:txBody>
          </p:sp>
          <p:sp>
            <p:nvSpPr>
              <p:cNvPr id="26634" name="Text Box 7">
                <a:extLst>
                  <a:ext uri="{FF2B5EF4-FFF2-40B4-BE49-F238E27FC236}">
                    <a16:creationId xmlns:a16="http://schemas.microsoft.com/office/drawing/2014/main" id="{F2197D9A-2C58-661B-4A16-EF715161B6A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15" y="2290"/>
                <a:ext cx="856" cy="24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90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n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5000"/>
                  <a:buFont typeface="Wingdings" pitchFamily="2" charset="2"/>
                  <a:buChar char="n"/>
                  <a:defRPr sz="23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it-IT" altLang="it-IT" sz="2000" b="1">
                    <a:latin typeface="Times New Roman" panose="02020603050405020304" pitchFamily="18" charset="0"/>
                  </a:rPr>
                  <a:t>Campione </a:t>
                </a:r>
              </a:p>
            </p:txBody>
          </p:sp>
        </p:grpSp>
        <p:sp>
          <p:nvSpPr>
            <p:cNvPr id="26629" name="AutoShape 9">
              <a:extLst>
                <a:ext uri="{FF2B5EF4-FFF2-40B4-BE49-F238E27FC236}">
                  <a16:creationId xmlns:a16="http://schemas.microsoft.com/office/drawing/2014/main" id="{58FC3A1C-E701-0DCB-767C-56EBBD1B144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1824" y="1920"/>
              <a:ext cx="1488" cy="91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2308 w 21600"/>
                <a:gd name="T13" fmla="*/ 16200 h 21600"/>
                <a:gd name="T14" fmla="*/ 19292 w 21600"/>
                <a:gd name="T15" fmla="*/ 2039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800" y="0"/>
                  </a:moveTo>
                  <a:lnTo>
                    <a:pt x="8854" y="6181"/>
                  </a:lnTo>
                  <a:lnTo>
                    <a:pt x="9566" y="6181"/>
                  </a:lnTo>
                  <a:lnTo>
                    <a:pt x="9566" y="16211"/>
                  </a:lnTo>
                  <a:lnTo>
                    <a:pt x="3647" y="16211"/>
                  </a:lnTo>
                  <a:lnTo>
                    <a:pt x="3647" y="15004"/>
                  </a:lnTo>
                  <a:lnTo>
                    <a:pt x="0" y="18302"/>
                  </a:lnTo>
                  <a:lnTo>
                    <a:pt x="3647" y="21600"/>
                  </a:lnTo>
                  <a:lnTo>
                    <a:pt x="3647" y="20393"/>
                  </a:lnTo>
                  <a:lnTo>
                    <a:pt x="17953" y="20393"/>
                  </a:lnTo>
                  <a:lnTo>
                    <a:pt x="17953" y="21600"/>
                  </a:lnTo>
                  <a:lnTo>
                    <a:pt x="21600" y="18302"/>
                  </a:lnTo>
                  <a:lnTo>
                    <a:pt x="17953" y="15004"/>
                  </a:lnTo>
                  <a:lnTo>
                    <a:pt x="17953" y="16211"/>
                  </a:lnTo>
                  <a:lnTo>
                    <a:pt x="12034" y="16211"/>
                  </a:lnTo>
                  <a:lnTo>
                    <a:pt x="12034" y="6181"/>
                  </a:lnTo>
                  <a:lnTo>
                    <a:pt x="12746" y="6181"/>
                  </a:lnTo>
                  <a:lnTo>
                    <a:pt x="10800" y="0"/>
                  </a:lnTo>
                  <a:close/>
                </a:path>
              </a:pathLst>
            </a:custGeom>
            <a:solidFill>
              <a:schemeClr val="accent1">
                <a:alpha val="79999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6630" name="Text Box 10">
              <a:extLst>
                <a:ext uri="{FF2B5EF4-FFF2-40B4-BE49-F238E27FC236}">
                  <a16:creationId xmlns:a16="http://schemas.microsoft.com/office/drawing/2014/main" id="{8F20E869-5B4E-F258-5702-ED151D1881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3" y="1344"/>
              <a:ext cx="568" cy="2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800" b="1">
                  <a:latin typeface="Times New Roman" panose="02020603050405020304" pitchFamily="18" charset="0"/>
                </a:rPr>
                <a:t>Analita</a:t>
              </a:r>
            </a:p>
          </p:txBody>
        </p:sp>
        <p:sp>
          <p:nvSpPr>
            <p:cNvPr id="26631" name="Text Box 11">
              <a:extLst>
                <a:ext uri="{FF2B5EF4-FFF2-40B4-BE49-F238E27FC236}">
                  <a16:creationId xmlns:a16="http://schemas.microsoft.com/office/drawing/2014/main" id="{9BAD3D7B-A252-4587-1E41-5E28172608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72" y="2256"/>
              <a:ext cx="599" cy="2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800" b="1">
                  <a:latin typeface="Times New Roman" panose="02020603050405020304" pitchFamily="18" charset="0"/>
                </a:rPr>
                <a:t>Matrice</a:t>
              </a:r>
            </a:p>
          </p:txBody>
        </p:sp>
        <p:sp>
          <p:nvSpPr>
            <p:cNvPr id="26632" name="Text Box 12">
              <a:extLst>
                <a:ext uri="{FF2B5EF4-FFF2-40B4-BE49-F238E27FC236}">
                  <a16:creationId xmlns:a16="http://schemas.microsoft.com/office/drawing/2014/main" id="{2A70C194-ADE5-5DB4-8B5C-2DF73877B3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71" y="3120"/>
              <a:ext cx="829" cy="2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800" b="1">
                  <a:latin typeface="Times New Roman" panose="02020603050405020304" pitchFamily="18" charset="0"/>
                </a:rPr>
                <a:t>Interferenti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Group 16">
            <a:extLst>
              <a:ext uri="{FF2B5EF4-FFF2-40B4-BE49-F238E27FC236}">
                <a16:creationId xmlns:a16="http://schemas.microsoft.com/office/drawing/2014/main" id="{01A10A5D-AA4F-082D-08B8-63E6F405FF07}"/>
              </a:ext>
            </a:extLst>
          </p:cNvPr>
          <p:cNvGrpSpPr>
            <a:grpSpLocks/>
          </p:cNvGrpSpPr>
          <p:nvPr/>
        </p:nvGrpSpPr>
        <p:grpSpPr bwMode="auto">
          <a:xfrm>
            <a:off x="914400" y="2362200"/>
            <a:ext cx="1981200" cy="1371600"/>
            <a:chOff x="576" y="1488"/>
            <a:chExt cx="1248" cy="864"/>
          </a:xfrm>
        </p:grpSpPr>
        <p:sp>
          <p:nvSpPr>
            <p:cNvPr id="27661" name="Oval 8">
              <a:extLst>
                <a:ext uri="{FF2B5EF4-FFF2-40B4-BE49-F238E27FC236}">
                  <a16:creationId xmlns:a16="http://schemas.microsoft.com/office/drawing/2014/main" id="{C6527D61-319B-B93E-A5EB-954CE38224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1488"/>
              <a:ext cx="1248" cy="864"/>
            </a:xfrm>
            <a:prstGeom prst="ellipse">
              <a:avLst/>
            </a:prstGeom>
            <a:solidFill>
              <a:srgbClr val="008000">
                <a:alpha val="5999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27662" name="Text Box 5">
              <a:extLst>
                <a:ext uri="{FF2B5EF4-FFF2-40B4-BE49-F238E27FC236}">
                  <a16:creationId xmlns:a16="http://schemas.microsoft.com/office/drawing/2014/main" id="{EBA80C99-26BA-4544-2370-42273735F4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1629"/>
              <a:ext cx="758" cy="5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latin typeface="Times New Roman" panose="02020603050405020304" pitchFamily="18" charset="0"/>
                </a:rPr>
                <a:t>Analita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latin typeface="Times New Roman" panose="02020603050405020304" pitchFamily="18" charset="0"/>
                </a:rPr>
                <a:t>Matrice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latin typeface="Times New Roman" panose="02020603050405020304" pitchFamily="18" charset="0"/>
                </a:rPr>
                <a:t>Interferenti</a:t>
              </a:r>
            </a:p>
          </p:txBody>
        </p:sp>
      </p:grpSp>
      <p:sp>
        <p:nvSpPr>
          <p:cNvPr id="27651" name="Rectangle 2">
            <a:extLst>
              <a:ext uri="{FF2B5EF4-FFF2-40B4-BE49-F238E27FC236}">
                <a16:creationId xmlns:a16="http://schemas.microsoft.com/office/drawing/2014/main" id="{CB6803F3-04F6-A8DA-CE16-F19A7DE4310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371600" y="277813"/>
            <a:ext cx="7772400" cy="1143000"/>
          </a:xfrm>
        </p:spPr>
        <p:txBody>
          <a:bodyPr/>
          <a:lstStyle/>
          <a:p>
            <a:pPr eaLnBrk="1" hangingPunct="1"/>
            <a:r>
              <a:rPr lang="it-IT" altLang="it-IT" sz="3800">
                <a:solidFill>
                  <a:srgbClr val="003366"/>
                </a:solidFill>
              </a:rPr>
              <a:t>Il processo analitico: dal campione</a:t>
            </a:r>
            <a:br>
              <a:rPr lang="it-IT" altLang="it-IT" sz="3800">
                <a:solidFill>
                  <a:srgbClr val="003366"/>
                </a:solidFill>
              </a:rPr>
            </a:br>
            <a:r>
              <a:rPr lang="it-IT" altLang="it-IT" sz="3800">
                <a:solidFill>
                  <a:srgbClr val="003366"/>
                </a:solidFill>
              </a:rPr>
              <a:t>al risultato</a:t>
            </a:r>
          </a:p>
        </p:txBody>
      </p:sp>
      <p:sp>
        <p:nvSpPr>
          <p:cNvPr id="27652" name="Freeform 3">
            <a:extLst>
              <a:ext uri="{FF2B5EF4-FFF2-40B4-BE49-F238E27FC236}">
                <a16:creationId xmlns:a16="http://schemas.microsoft.com/office/drawing/2014/main" id="{D1EA90B8-A115-D63F-8302-239F638817BF}"/>
              </a:ext>
            </a:extLst>
          </p:cNvPr>
          <p:cNvSpPr>
            <a:spLocks/>
          </p:cNvSpPr>
          <p:nvPr/>
        </p:nvSpPr>
        <p:spPr bwMode="auto">
          <a:xfrm>
            <a:off x="2971800" y="3048000"/>
            <a:ext cx="3657600" cy="1905000"/>
          </a:xfrm>
          <a:custGeom>
            <a:avLst/>
            <a:gdLst>
              <a:gd name="T0" fmla="*/ 0 w 2880"/>
              <a:gd name="T1" fmla="*/ 0 h 1392"/>
              <a:gd name="T2" fmla="*/ 2147483646 w 2880"/>
              <a:gd name="T3" fmla="*/ 2147483646 h 1392"/>
              <a:gd name="T4" fmla="*/ 2147483646 w 2880"/>
              <a:gd name="T5" fmla="*/ 2147483646 h 1392"/>
              <a:gd name="T6" fmla="*/ 2147483646 w 2880"/>
              <a:gd name="T7" fmla="*/ 2147483646 h 1392"/>
              <a:gd name="T8" fmla="*/ 2147483646 w 2880"/>
              <a:gd name="T9" fmla="*/ 2147483646 h 1392"/>
              <a:gd name="T10" fmla="*/ 2147483646 w 2880"/>
              <a:gd name="T11" fmla="*/ 2147483646 h 1392"/>
              <a:gd name="T12" fmla="*/ 2147483646 w 2880"/>
              <a:gd name="T13" fmla="*/ 2147483646 h 139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880" h="1392">
                <a:moveTo>
                  <a:pt x="0" y="0"/>
                </a:moveTo>
                <a:cubicBezTo>
                  <a:pt x="236" y="4"/>
                  <a:pt x="472" y="8"/>
                  <a:pt x="624" y="96"/>
                </a:cubicBezTo>
                <a:cubicBezTo>
                  <a:pt x="776" y="184"/>
                  <a:pt x="736" y="432"/>
                  <a:pt x="912" y="528"/>
                </a:cubicBezTo>
                <a:cubicBezTo>
                  <a:pt x="1088" y="624"/>
                  <a:pt x="1512" y="584"/>
                  <a:pt x="1680" y="672"/>
                </a:cubicBezTo>
                <a:cubicBezTo>
                  <a:pt x="1848" y="760"/>
                  <a:pt x="1760" y="968"/>
                  <a:pt x="1920" y="1056"/>
                </a:cubicBezTo>
                <a:cubicBezTo>
                  <a:pt x="2080" y="1144"/>
                  <a:pt x="2480" y="1144"/>
                  <a:pt x="2640" y="1200"/>
                </a:cubicBezTo>
                <a:cubicBezTo>
                  <a:pt x="2800" y="1256"/>
                  <a:pt x="2840" y="1324"/>
                  <a:pt x="2880" y="1392"/>
                </a:cubicBezTo>
              </a:path>
            </a:pathLst>
          </a:custGeom>
          <a:noFill/>
          <a:ln w="63500" cap="flat">
            <a:solidFill>
              <a:schemeClr val="accent2"/>
            </a:solidFill>
            <a:prstDash val="lg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grpSp>
        <p:nvGrpSpPr>
          <p:cNvPr id="27653" name="Group 17">
            <a:extLst>
              <a:ext uri="{FF2B5EF4-FFF2-40B4-BE49-F238E27FC236}">
                <a16:creationId xmlns:a16="http://schemas.microsoft.com/office/drawing/2014/main" id="{A654A944-D657-B66F-F0BC-5450AFDEE5F6}"/>
              </a:ext>
            </a:extLst>
          </p:cNvPr>
          <p:cNvGrpSpPr>
            <a:grpSpLocks/>
          </p:cNvGrpSpPr>
          <p:nvPr/>
        </p:nvGrpSpPr>
        <p:grpSpPr bwMode="auto">
          <a:xfrm>
            <a:off x="6172200" y="4800600"/>
            <a:ext cx="2438400" cy="990600"/>
            <a:chOff x="3888" y="3024"/>
            <a:chExt cx="1536" cy="624"/>
          </a:xfrm>
        </p:grpSpPr>
        <p:sp>
          <p:nvSpPr>
            <p:cNvPr id="27659" name="Oval 7">
              <a:extLst>
                <a:ext uri="{FF2B5EF4-FFF2-40B4-BE49-F238E27FC236}">
                  <a16:creationId xmlns:a16="http://schemas.microsoft.com/office/drawing/2014/main" id="{4714D422-B7C4-E49A-A75E-4ABAFFF6B2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3024"/>
              <a:ext cx="1536" cy="624"/>
            </a:xfrm>
            <a:prstGeom prst="ellipse">
              <a:avLst/>
            </a:prstGeom>
            <a:solidFill>
              <a:srgbClr val="99CC00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27660" name="Text Box 4">
              <a:extLst>
                <a:ext uri="{FF2B5EF4-FFF2-40B4-BE49-F238E27FC236}">
                  <a16:creationId xmlns:a16="http://schemas.microsoft.com/office/drawing/2014/main" id="{51617F0B-BD81-9B5D-27BE-D1D9D53FC0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24" y="3120"/>
              <a:ext cx="92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>
                  <a:latin typeface="Times New Roman" panose="02020603050405020304" pitchFamily="18" charset="0"/>
                </a:rPr>
                <a:t>Risultato</a:t>
              </a:r>
            </a:p>
          </p:txBody>
        </p:sp>
      </p:grpSp>
      <p:sp>
        <p:nvSpPr>
          <p:cNvPr id="27654" name="Freeform 9">
            <a:extLst>
              <a:ext uri="{FF2B5EF4-FFF2-40B4-BE49-F238E27FC236}">
                <a16:creationId xmlns:a16="http://schemas.microsoft.com/office/drawing/2014/main" id="{4F4CCD4D-1A71-D56E-9B42-B5C56E5B920E}"/>
              </a:ext>
            </a:extLst>
          </p:cNvPr>
          <p:cNvSpPr>
            <a:spLocks/>
          </p:cNvSpPr>
          <p:nvPr/>
        </p:nvSpPr>
        <p:spPr bwMode="auto">
          <a:xfrm>
            <a:off x="4038600" y="3733800"/>
            <a:ext cx="228600" cy="762000"/>
          </a:xfrm>
          <a:custGeom>
            <a:avLst/>
            <a:gdLst>
              <a:gd name="T0" fmla="*/ 0 w 48"/>
              <a:gd name="T1" fmla="*/ 0 h 768"/>
              <a:gd name="T2" fmla="*/ 2147483646 w 48"/>
              <a:gd name="T3" fmla="*/ 2147483646 h 768"/>
              <a:gd name="T4" fmla="*/ 0 w 48"/>
              <a:gd name="T5" fmla="*/ 2147483646 h 76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8" h="768">
                <a:moveTo>
                  <a:pt x="0" y="0"/>
                </a:moveTo>
                <a:cubicBezTo>
                  <a:pt x="24" y="8"/>
                  <a:pt x="48" y="16"/>
                  <a:pt x="48" y="144"/>
                </a:cubicBezTo>
                <a:cubicBezTo>
                  <a:pt x="48" y="272"/>
                  <a:pt x="24" y="520"/>
                  <a:pt x="0" y="768"/>
                </a:cubicBezTo>
              </a:path>
            </a:pathLst>
          </a:custGeom>
          <a:noFill/>
          <a:ln w="63500" cap="rnd">
            <a:solidFill>
              <a:srgbClr val="003366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7655" name="Freeform 10">
            <a:extLst>
              <a:ext uri="{FF2B5EF4-FFF2-40B4-BE49-F238E27FC236}">
                <a16:creationId xmlns:a16="http://schemas.microsoft.com/office/drawing/2014/main" id="{06DABE73-2694-0EF0-9500-7D7D44ABFE6A}"/>
              </a:ext>
            </a:extLst>
          </p:cNvPr>
          <p:cNvSpPr>
            <a:spLocks/>
          </p:cNvSpPr>
          <p:nvPr/>
        </p:nvSpPr>
        <p:spPr bwMode="auto">
          <a:xfrm rot="2389415" flipV="1">
            <a:off x="4953000" y="3352800"/>
            <a:ext cx="152400" cy="685800"/>
          </a:xfrm>
          <a:custGeom>
            <a:avLst/>
            <a:gdLst>
              <a:gd name="T0" fmla="*/ 0 w 48"/>
              <a:gd name="T1" fmla="*/ 0 h 768"/>
              <a:gd name="T2" fmla="*/ 2147483646 w 48"/>
              <a:gd name="T3" fmla="*/ 2147483646 h 768"/>
              <a:gd name="T4" fmla="*/ 0 w 48"/>
              <a:gd name="T5" fmla="*/ 2147483646 h 76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8" h="768">
                <a:moveTo>
                  <a:pt x="0" y="0"/>
                </a:moveTo>
                <a:cubicBezTo>
                  <a:pt x="24" y="8"/>
                  <a:pt x="48" y="16"/>
                  <a:pt x="48" y="144"/>
                </a:cubicBezTo>
                <a:cubicBezTo>
                  <a:pt x="48" y="272"/>
                  <a:pt x="24" y="520"/>
                  <a:pt x="0" y="768"/>
                </a:cubicBezTo>
              </a:path>
            </a:pathLst>
          </a:custGeom>
          <a:noFill/>
          <a:ln w="63500" cap="rnd">
            <a:solidFill>
              <a:srgbClr val="003366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7656" name="Text Box 11">
            <a:extLst>
              <a:ext uri="{FF2B5EF4-FFF2-40B4-BE49-F238E27FC236}">
                <a16:creationId xmlns:a16="http://schemas.microsoft.com/office/drawing/2014/main" id="{4C1330C8-5AB6-A7E3-7199-152422063A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0" y="4649788"/>
            <a:ext cx="933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>
                <a:latin typeface="Times New Roman" panose="02020603050405020304" pitchFamily="18" charset="0"/>
              </a:rPr>
              <a:t>matrice</a:t>
            </a:r>
          </a:p>
        </p:txBody>
      </p:sp>
      <p:sp>
        <p:nvSpPr>
          <p:cNvPr id="27657" name="Text Box 12">
            <a:extLst>
              <a:ext uri="{FF2B5EF4-FFF2-40B4-BE49-F238E27FC236}">
                <a16:creationId xmlns:a16="http://schemas.microsoft.com/office/drawing/2014/main" id="{A1954EC2-24AD-CD86-0C87-406A724D9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2971800"/>
            <a:ext cx="1327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>
                <a:latin typeface="Times New Roman" panose="02020603050405020304" pitchFamily="18" charset="0"/>
              </a:rPr>
              <a:t>Interferenti</a:t>
            </a:r>
          </a:p>
        </p:txBody>
      </p:sp>
      <p:sp>
        <p:nvSpPr>
          <p:cNvPr id="27658" name="Text Box 14">
            <a:extLst>
              <a:ext uri="{FF2B5EF4-FFF2-40B4-BE49-F238E27FC236}">
                <a16:creationId xmlns:a16="http://schemas.microsoft.com/office/drawing/2014/main" id="{3C04D7F7-F270-023D-7EE4-779F4CE074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4495800"/>
            <a:ext cx="908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>
                <a:latin typeface="Times New Roman" panose="02020603050405020304" pitchFamily="18" charset="0"/>
              </a:rPr>
              <a:t>Analita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rati">
  <a:themeElements>
    <a:clrScheme name="Strati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Strati">
      <a:majorFont>
        <a:latin typeface="Times New Roman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ati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ti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ti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ti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ti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ati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ati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ati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ati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ati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Layers</Template>
  <TotalTime>1156</TotalTime>
  <Words>1140</Words>
  <Application>Microsoft Macintosh PowerPoint</Application>
  <PresentationFormat>Presentazione su schermo (4:3)</PresentationFormat>
  <Paragraphs>201</Paragraphs>
  <Slides>22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22</vt:i4>
      </vt:variant>
    </vt:vector>
  </HeadingPairs>
  <TitlesOfParts>
    <vt:vector size="28" baseType="lpstr">
      <vt:lpstr>Arial</vt:lpstr>
      <vt:lpstr>Calibri</vt:lpstr>
      <vt:lpstr>Times New Roman</vt:lpstr>
      <vt:lpstr>Wingdings</vt:lpstr>
      <vt:lpstr>Strati</vt:lpstr>
      <vt:lpstr>Tema di Office</vt:lpstr>
      <vt:lpstr>Presentazione standard di PowerPoint</vt:lpstr>
      <vt:lpstr>Presentazione standard di PowerPoint</vt:lpstr>
      <vt:lpstr>Presentazione standard di PowerPoint</vt:lpstr>
      <vt:lpstr>Introduzione alle Analisi Chimiche degli Alimenti</vt:lpstr>
      <vt:lpstr>Qualità e sicurezza degli Alimenti</vt:lpstr>
      <vt:lpstr>Qualità e sicurezza agro-alimentare</vt:lpstr>
      <vt:lpstr>Il processo analitico: dal campione al risultato</vt:lpstr>
      <vt:lpstr>Il processo analitico: dal campione al risultato</vt:lpstr>
      <vt:lpstr>Il processo analitico: dal campione al risultato</vt:lpstr>
      <vt:lpstr>Il processo analitico: dal campione al risultato</vt:lpstr>
      <vt:lpstr>Il processo analitico: dal campione al risultato</vt:lpstr>
      <vt:lpstr>Il processo analitico: dal campione al risultato</vt:lpstr>
      <vt:lpstr>Il processo analitico: dal campione al risultato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Il processo analitico: dal campione al risultato</vt:lpstr>
      <vt:lpstr>Il processo analitico: dal campione al risultato</vt:lpstr>
      <vt:lpstr>Tecniche analitiche</vt:lpstr>
      <vt:lpstr>Tecniche analitiche</vt:lpstr>
      <vt:lpstr>Tecniche analitiche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Michele</dc:creator>
  <cp:lastModifiedBy>michele del carlo</cp:lastModifiedBy>
  <cp:revision>145</cp:revision>
  <cp:lastPrinted>1601-01-01T00:00:00Z</cp:lastPrinted>
  <dcterms:created xsi:type="dcterms:W3CDTF">1601-01-01T00:00:00Z</dcterms:created>
  <dcterms:modified xsi:type="dcterms:W3CDTF">2024-10-01T07:40:36Z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