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51"/>
  </p:normalViewPr>
  <p:slideViewPr>
    <p:cSldViewPr snapToGrid="0">
      <p:cViewPr>
        <p:scale>
          <a:sx n="63" d="100"/>
          <a:sy n="63" d="100"/>
        </p:scale>
        <p:origin x="1336" y="1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6610F-B9DE-4CA1-E5A2-BA5C226137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BD2C54E-7F4B-C375-EE6D-729D0D6BA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0C0CD8-8CEC-1140-9D4B-01B1D3B0F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0EF45A-6A2D-F7D4-6EB3-B51977121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03A306-DA0A-34CA-FF3C-73252B959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665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A1EAB5-2535-F158-B854-378DBB2FC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D08AED-C147-7278-6F9C-8EC68F4AB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1D182F4-FF4B-5774-50C4-EF3A99A34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E301AF-C707-E5AE-AAEC-A8F65EC3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18EF70-DA29-86A9-D120-5D7B22E5B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8637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AF3D7B-38C2-6725-76CA-2666B311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5106742-230E-3B0C-282A-046E4A9D9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ECD80B-85E7-F3E5-614F-2C104907C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89DE5D-71FA-8800-6FEF-3EAD138C9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405E6C-4A4F-EFF4-E22C-541255F60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3720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194A82-9C66-66AA-CACD-9376657F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F4D88D-6D2A-875B-9766-185337F2E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512D3AA-213F-1366-EBB6-A31C6E62F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68BB4A8-C80D-28FE-33CF-B3624549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E551F6-E063-D229-2AE6-AED8295AF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DB28BCE-12AA-641D-19FA-DA3BC1F96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169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5EE7BE-A856-0A09-988A-F9E6E7390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86491D-584E-E37B-547B-580DE51C9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DA86063-5BCF-F0BB-A3E3-A767DA32E2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2DDEC83-41AB-1ECA-8638-CE0D19678E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531C699-D498-513F-6A49-0BE1C7E445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A23A189-36E7-7121-4279-7FA7DE617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3B95CBA-58A7-54E7-5556-986219AC0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16B54E9-992B-DEC8-4ABB-32A775EAD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4248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1154CE-5093-3D1B-6969-D9E84492F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459E4A4-E90E-4CB7-3DF0-9479EA531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DE531B7-8E8A-98BB-39F5-F5FBDBAFA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8014915-BC4C-A70A-A1D8-15D53526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3236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9400B9C-F32E-18FD-A497-01052B35D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B6CE882-F14D-7872-EF08-CEFB03B76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D118640-D339-DE96-F639-D48ED9DDB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0262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052DB3-52C4-958B-E96B-05CB6DA21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6DD755-5550-F901-F199-7A983B2F2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C8ADF55-94F8-744F-EF9A-72E236AE0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65ABCE5-38C1-3E86-81A9-D97F2B00E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E2916B9-0A1E-9462-E34E-52A6BA685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CD46BA5-A47F-2180-5DF1-D8886A86A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108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6FF814-3008-5656-DAA3-59317C3C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65BCD5A-C778-5BEB-5D34-B1A9865CB9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54C228-B37A-6EE7-2EA7-244FCBBAB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1C9C088-C467-4AA4-E8B0-2DB56C16B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AFE7416-5730-C2C9-1257-F91771310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BA7ACD4-51CB-AB07-E3AB-6E0EEB06A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2012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AA69D1-D89A-C79D-0ECD-0125A4DA7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2139BEF-5826-A075-512C-99140C098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6CEDC1-F30F-118F-27DC-E1FDF10BD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1C5FCD-AEA7-F681-F419-EDD0D9064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4BE6F2-C04F-97F0-F379-4314E533B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6203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A5D3A29-CFF1-BF52-21A3-1E766004C7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743E9E2-6D0F-C43B-2AC3-548799323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74925F3-EA52-5B7B-33EC-090785B4E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3EBA83-D753-934D-C367-4F895D51B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0FE125-A784-3B86-ED36-752F70662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495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E059068-CBAB-EB80-FC49-BA8DE0AC4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BECF6C6-FC1E-ECF0-9C1C-19C42D634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44A52B-92C8-83AB-2DD4-53E67ECC28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B319F-9248-9F43-A7CB-EE0C9C7320A9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9E89AF-D487-4E0F-0CAA-3A305CD555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647895F-7C92-88D1-13F4-19A100BEB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5188E-D4C3-3D4B-8CAE-3639CDE55A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6887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CD0C543-4E76-F15C-09E5-38C45C71886A}"/>
              </a:ext>
            </a:extLst>
          </p:cNvPr>
          <p:cNvSpPr txBox="1"/>
          <p:nvPr/>
        </p:nvSpPr>
        <p:spPr>
          <a:xfrm>
            <a:off x="3169558" y="657629"/>
            <a:ext cx="5852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RICONOSCIMENTO</a:t>
            </a:r>
          </a:p>
          <a:p>
            <a:pPr algn="ctr"/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 è questo personaggio? Qual è il suo ruolo nella storia?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FA2902A-9FD7-CBBA-2818-EEC99E039EC4}"/>
              </a:ext>
            </a:extLst>
          </p:cNvPr>
          <p:cNvSpPr txBox="1"/>
          <p:nvPr/>
        </p:nvSpPr>
        <p:spPr>
          <a:xfrm>
            <a:off x="457201" y="2175164"/>
            <a:ext cx="563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Jack – Lost (ABC, 2004)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Subito riconoscibile come: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eroe classico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medico, competente, altruista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affidabile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mezzo al caos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primo personaggio che vediamo nella serie: lo spettatore </a:t>
            </a: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entra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lui nell’isola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incarna l’ordine contro la catastrofe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pilot costruisce Jack come punto fermo, leader naturale, “colui che salva”.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18A5F80-69B9-2C86-26C0-5C132A486A2C}"/>
              </a:ext>
            </a:extLst>
          </p:cNvPr>
          <p:cNvSpPr txBox="1"/>
          <p:nvPr/>
        </p:nvSpPr>
        <p:spPr>
          <a:xfrm>
            <a:off x="6331528" y="2175164"/>
            <a:ext cx="5189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 – Dexter (Showtime, 2006)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Subito riconoscibile come: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tecnico forense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parte del sistema, razionale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 killer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natura segreta e mostruosa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doppia: un volto sociale e un volto oscuro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personaggio </a:t>
            </a: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inammissibile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la TV generalista, tipico cable premium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pilot presenta Dexter come una contraddizione vivente: scienziato e predatore.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669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90ACEE-06C8-CA7E-E308-B31125DA1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0CE87E-189B-0C35-209D-A7DBBE0C2210}"/>
              </a:ext>
            </a:extLst>
          </p:cNvPr>
          <p:cNvSpPr txBox="1"/>
          <p:nvPr/>
        </p:nvSpPr>
        <p:spPr>
          <a:xfrm>
            <a:off x="3381955" y="2400360"/>
            <a:ext cx="542808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Differenza strutturale nel riconoscimento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Jack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facilita l’ingresso nello </a:t>
            </a:r>
            <a:r>
              <a:rPr lang="it-IT" sz="20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storyworld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destabilizza l’ingresso nello </a:t>
            </a:r>
            <a:r>
              <a:rPr lang="it-IT" sz="20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storyworld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Jack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organizza il caos;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 caos nascosto sotto l’ordine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5BFD54A-6759-E143-8229-A2A481899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840" y="264160"/>
            <a:ext cx="2887980" cy="385064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B3487DE-8382-74A0-F0F7-885986222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" y="2526031"/>
            <a:ext cx="2887979" cy="4331969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BACA0DE0-9CFA-79D7-E732-8CAE4D91B6E0}"/>
              </a:ext>
            </a:extLst>
          </p:cNvPr>
          <p:cNvSpPr/>
          <p:nvPr/>
        </p:nvSpPr>
        <p:spPr>
          <a:xfrm>
            <a:off x="-284480" y="2357120"/>
            <a:ext cx="3381955" cy="491744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880DEC5-389F-99D7-ABF4-1294F0633812}"/>
              </a:ext>
            </a:extLst>
          </p:cNvPr>
          <p:cNvSpPr/>
          <p:nvPr/>
        </p:nvSpPr>
        <p:spPr>
          <a:xfrm>
            <a:off x="9054492" y="-609600"/>
            <a:ext cx="3381955" cy="49174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4036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78C70A-5AC8-9EE5-ED39-42EC4A2BD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DFAC6B3-78DC-AC24-2CAD-57536699B807}"/>
              </a:ext>
            </a:extLst>
          </p:cNvPr>
          <p:cNvSpPr txBox="1"/>
          <p:nvPr/>
        </p:nvSpPr>
        <p:spPr>
          <a:xfrm>
            <a:off x="2652235" y="467360"/>
            <a:ext cx="68875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ALLINEAMENTO</a:t>
            </a:r>
          </a:p>
          <a:p>
            <a:pPr algn="ctr"/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quale prospettiva vediamo la storia? A cosa ci dà accesso la serie?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075AE87-F72A-60B1-2948-F1BE18DBC0A5}"/>
              </a:ext>
            </a:extLst>
          </p:cNvPr>
          <p:cNvSpPr txBox="1"/>
          <p:nvPr/>
        </p:nvSpPr>
        <p:spPr>
          <a:xfrm>
            <a:off x="325121" y="2235200"/>
            <a:ext cx="5588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Jack – Lost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pilot usa: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camera soggettiva (l’occhio che si apre nella giungla)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narrativo coerente (gran parte del pilot segue Jack)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sua scienza/competenza come guida del pubblico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dialoghi che chiariscono il suo ruolo di leadership</a:t>
            </a:r>
          </a:p>
          <a:p>
            <a:endParaRPr lang="it-IT" sz="2000" i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L’allineamento è sensoriale ed emotivo: la serie ci dà accesso al suo sguardo e alla sua urgenza.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Siamo “con lui” mentre salva vite, esplora l’isola, gestisce il panico.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AA06983-A1A1-03A3-E1D4-22DA13829636}"/>
              </a:ext>
            </a:extLst>
          </p:cNvPr>
          <p:cNvSpPr txBox="1"/>
          <p:nvPr/>
        </p:nvSpPr>
        <p:spPr>
          <a:xfrm>
            <a:off x="6095999" y="2235200"/>
            <a:ext cx="542543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 – Dexter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pilot usa: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voce narrante interiore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accesso totale alla sua mente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monologhi disturbanti che rivelano desideri omicidi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flashback traumatici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estetica soggettiva (inquadrature “predatorie”)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ironia psicopatica come filtro percettivo</a:t>
            </a:r>
          </a:p>
          <a:p>
            <a:endParaRPr lang="it-IT" sz="2000" i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L’allineamento è cognitivo, psicologico e perverso: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serie ci fa vedere il mondo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dalla mente di un assassino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non da quella di un eroe.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379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5249D5-7C64-9589-5B66-5E5B4F042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B268D255-B5D4-6F86-5B7A-04A7C4AA7F8A}"/>
              </a:ext>
            </a:extLst>
          </p:cNvPr>
          <p:cNvSpPr txBox="1"/>
          <p:nvPr/>
        </p:nvSpPr>
        <p:spPr>
          <a:xfrm>
            <a:off x="3546444" y="1843950"/>
            <a:ext cx="53417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Differenza strutturale nell’allineamento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Jack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allineamento empatico tradizionale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allineamento cognitivo “pericoloso”, anti-morale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Lost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usa l’allineamento per costruire comunità;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 usa per isolare il protagonista dal mondo.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8B7221C-F1C4-42BA-2A70-AEA2BBC41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840" y="264160"/>
            <a:ext cx="2887980" cy="385064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70C2583-7697-5A5F-AF44-D8415D3EC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" y="2526031"/>
            <a:ext cx="2887979" cy="4331969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8268D1BE-588D-C5E6-C0CE-5E7293643CBD}"/>
              </a:ext>
            </a:extLst>
          </p:cNvPr>
          <p:cNvSpPr/>
          <p:nvPr/>
        </p:nvSpPr>
        <p:spPr>
          <a:xfrm>
            <a:off x="-284480" y="2357120"/>
            <a:ext cx="3381955" cy="491744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7D8ECBA-F358-5698-07E3-C46C4A689AC4}"/>
              </a:ext>
            </a:extLst>
          </p:cNvPr>
          <p:cNvSpPr/>
          <p:nvPr/>
        </p:nvSpPr>
        <p:spPr>
          <a:xfrm>
            <a:off x="9054492" y="-609600"/>
            <a:ext cx="3381955" cy="49174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3529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0E39F-E24B-58A5-0461-2EF86EAAB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BCD67F4-D123-95DB-2EF5-1CC058126335}"/>
              </a:ext>
            </a:extLst>
          </p:cNvPr>
          <p:cNvSpPr txBox="1"/>
          <p:nvPr/>
        </p:nvSpPr>
        <p:spPr>
          <a:xfrm>
            <a:off x="2827605" y="589280"/>
            <a:ext cx="65367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ATTACCAMENTO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Quanto lo spettatore si affeziona? Quanto lo sostiene moralmente?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D171434-1385-0869-3EBD-59F5D71B269C}"/>
              </a:ext>
            </a:extLst>
          </p:cNvPr>
          <p:cNvSpPr txBox="1"/>
          <p:nvPr/>
        </p:nvSpPr>
        <p:spPr>
          <a:xfrm>
            <a:off x="568961" y="1907103"/>
            <a:ext cx="53441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Jack – Lost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salva vite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competente e altruista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 centrale della comunità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suo trauma (la ricerca del padre) emerge gradualmente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costruito per facilitare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l’identificazione morale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L’attaccamento è immediato: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Jack = eroe morale + punto di riferimento emotivo.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7BBDC2D-3CB9-80A1-94DF-FE0EF69DB9EA}"/>
              </a:ext>
            </a:extLst>
          </p:cNvPr>
          <p:cNvSpPr txBox="1"/>
          <p:nvPr/>
        </p:nvSpPr>
        <p:spPr>
          <a:xfrm>
            <a:off x="6095999" y="1907103"/>
            <a:ext cx="55270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 – Dexter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uccide persone fin dalla prima scena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parla del piacere di uccidere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vive una doppia vita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completamente isolato sul piano emotivo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suo “codice” è una giustificazione narrativa, non morale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L’attaccamento è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intellettuale e paradossale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non morale.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serie invita lo spettatore ad “approvare” un assassino regolato da un codice.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124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671906-B22B-A248-C19E-08B119CA6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EE5321B2-B827-F6C7-B3CF-16C583FE7514}"/>
              </a:ext>
            </a:extLst>
          </p:cNvPr>
          <p:cNvSpPr txBox="1"/>
          <p:nvPr/>
        </p:nvSpPr>
        <p:spPr>
          <a:xfrm>
            <a:off x="3425134" y="1849120"/>
            <a:ext cx="758534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Differenza strutturale nell’attaccamento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Jack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eroe ammirevole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antieroe inquietante, ma affascinante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Lost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crea comunità con lo spettatore;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crea complicità segreta con lo spettatore.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Lost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insegna allo spettatore a seguire un eroe in un mondo misterioso.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insegna allo spettatore a entrare nella mente del mostro.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18CA43D-8676-FB7D-0806-2B99439B0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840" y="264160"/>
            <a:ext cx="2887980" cy="385064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1EF0380-C579-96BB-7D8C-DDF853DFF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" y="2526031"/>
            <a:ext cx="2887979" cy="4331969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BDC07CCE-8A4E-492C-3953-F150FA4FE6AF}"/>
              </a:ext>
            </a:extLst>
          </p:cNvPr>
          <p:cNvSpPr/>
          <p:nvPr/>
        </p:nvSpPr>
        <p:spPr>
          <a:xfrm>
            <a:off x="-284480" y="2357120"/>
            <a:ext cx="3381955" cy="491744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3CF498-4997-FD6B-990F-C2861AD00D97}"/>
              </a:ext>
            </a:extLst>
          </p:cNvPr>
          <p:cNvSpPr/>
          <p:nvPr/>
        </p:nvSpPr>
        <p:spPr>
          <a:xfrm>
            <a:off x="9054492" y="-609600"/>
            <a:ext cx="3381955" cy="49174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4321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533</Words>
  <Application>Microsoft Macintosh PowerPoint</Application>
  <PresentationFormat>Widescreen</PresentationFormat>
  <Paragraphs>83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De Nicola</dc:creator>
  <cp:lastModifiedBy>Alberto De Nicola</cp:lastModifiedBy>
  <cp:revision>2</cp:revision>
  <dcterms:created xsi:type="dcterms:W3CDTF">2025-12-03T09:27:31Z</dcterms:created>
  <dcterms:modified xsi:type="dcterms:W3CDTF">2025-12-03T09:49:58Z</dcterms:modified>
</cp:coreProperties>
</file>