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0"/>
  </p:notesMasterIdLst>
  <p:sldIdLst>
    <p:sldId id="256" r:id="rId2"/>
    <p:sldId id="355" r:id="rId125"/>
    <p:sldId id="356" r:id="rId126"/>
    <p:sldId id="357" r:id="rId127"/>
    <p:sldId id="358" r:id="rId128"/>
    <p:sldId id="359" r:id="rId129"/>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49"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51" r:id="rId88"/>
    <p:sldId id="352" r:id="rId89"/>
    <p:sldId id="353" r:id="rId90"/>
    <p:sldId id="354" r:id="rId91"/>
    <p:sldId id="341" r:id="rId92"/>
    <p:sldId id="342" r:id="rId93"/>
    <p:sldId id="343" r:id="rId94"/>
    <p:sldId id="344" r:id="rId95"/>
    <p:sldId id="345" r:id="rId96"/>
    <p:sldId id="346" r:id="rId97"/>
    <p:sldId id="347" r:id="rId98"/>
    <p:sldId id="348" r:id="rId99"/>
  </p:sldIdLst>
  <p:sldSz cx="9144000" cy="6858000" type="screen4x3"/>
  <p:notesSz cx="6858000" cy="9144000"/>
  <p:embeddedFontLst>
    <p:embeddedFont>
      <p:font typeface="Comic Sans MS" panose="030F0902030302020204" pitchFamily="66" charset="0"/>
      <p:regular r:id="rId101"/>
    </p:embeddedFont>
    <p:embeddedFont>
      <p:font typeface="Tahoma" panose="020B0604030504040204" pitchFamily="34" charset="0"/>
      <p:regular r:id="rId102"/>
      <p:bold r:id="rId103"/>
    </p:embeddedFont>
    <p:embeddedFont>
      <p:font typeface="Times" panose="02020603050405020304" pitchFamily="18" charset="0"/>
      <p:regular r:id="rId104"/>
      <p:bold r:id="rId105"/>
      <p:italic r:id="rId106"/>
      <p:boldItalic r:id="rId10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0" roundtripDataSignature="AMtx7mi7lHbx1FwNbU+St5Zo748Ww2s6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0CA03CB-7E6B-48AE-83E1-9DD1703B6355}">
  <a:tblStyle styleId="{80CA03CB-7E6B-48AE-83E1-9DD1703B6355}"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94591"/>
  </p:normalViewPr>
  <p:slideViewPr>
    <p:cSldViewPr snapToGrid="0">
      <p:cViewPr varScale="1">
        <p:scale>
          <a:sx n="118" d="100"/>
          <a:sy n="118" d="100"/>
        </p:scale>
        <p:origin x="138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font" Target="fonts/font7.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fntdata"/><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3.fntdata"/><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font" Target="fonts/font1.fntdata"/><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4.fntdata"/><Relationship Id="rId120" Type="http://customschemas.google.com/relationships/presentationmetadata" Target="meta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25" Type="http://schemas.openxmlformats.org/officeDocument/2006/relationships/slide" Target="slides/slide99.xml"/><Relationship Id="rId126" Type="http://schemas.openxmlformats.org/officeDocument/2006/relationships/slide" Target="slides/slide100.xml"/><Relationship Id="rId127" Type="http://schemas.openxmlformats.org/officeDocument/2006/relationships/slide" Target="slides/slide101.xml"/><Relationship Id="rId128" Type="http://schemas.openxmlformats.org/officeDocument/2006/relationships/slide" Target="slides/slide102.xml"/><Relationship Id="rId129" Type="http://schemas.openxmlformats.org/officeDocument/2006/relationships/slide" Target="slides/slide10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SzPts val="1400"/>
              <a:buNone/>
              <a:defRPr sz="1200" b="0" i="0" u="none" strike="noStrike" cap="none">
                <a:latin typeface="Arial"/>
                <a:ea typeface="Arial"/>
                <a:cs typeface="Arial"/>
                <a:sym typeface="Arial"/>
              </a:defRPr>
            </a:lvl1pPr>
            <a:lvl2pPr marL="914400" marR="0" lvl="1" indent="-228600" algn="l" rtl="0">
              <a:spcBef>
                <a:spcPts val="400"/>
              </a:spcBef>
              <a:spcAft>
                <a:spcPts val="0"/>
              </a:spcAft>
              <a:buSzPts val="1400"/>
              <a:buNone/>
              <a:defRPr sz="1200" b="0" i="0" u="none" strike="noStrike" cap="none">
                <a:latin typeface="Arial"/>
                <a:ea typeface="Arial"/>
                <a:cs typeface="Arial"/>
                <a:sym typeface="Arial"/>
              </a:defRPr>
            </a:lvl2pPr>
            <a:lvl3pPr marL="1371600" marR="0" lvl="2" indent="-228600" algn="l" rtl="0">
              <a:spcBef>
                <a:spcPts val="400"/>
              </a:spcBef>
              <a:spcAft>
                <a:spcPts val="0"/>
              </a:spcAft>
              <a:buSzPts val="1400"/>
              <a:buNone/>
              <a:defRPr sz="1200" b="0" i="0" u="none" strike="noStrike" cap="none">
                <a:latin typeface="Arial"/>
                <a:ea typeface="Arial"/>
                <a:cs typeface="Arial"/>
                <a:sym typeface="Arial"/>
              </a:defRPr>
            </a:lvl3pPr>
            <a:lvl4pPr marL="1828800" marR="0" lvl="3" indent="-228600" algn="l" rtl="0">
              <a:spcBef>
                <a:spcPts val="400"/>
              </a:spcBef>
              <a:spcAft>
                <a:spcPts val="0"/>
              </a:spcAft>
              <a:buSzPts val="1400"/>
              <a:buNone/>
              <a:defRPr sz="1200" b="0" i="0" u="none" strike="noStrike" cap="none">
                <a:latin typeface="Arial"/>
                <a:ea typeface="Arial"/>
                <a:cs typeface="Arial"/>
                <a:sym typeface="Arial"/>
              </a:defRPr>
            </a:lvl4pPr>
            <a:lvl5pPr marL="2286000" marR="0" lvl="4" indent="-228600" algn="l" rtl="0">
              <a:spcBef>
                <a:spcPts val="400"/>
              </a:spcBef>
              <a:spcAft>
                <a:spcPts val="0"/>
              </a:spcAft>
              <a:buSzPts val="1400"/>
              <a:buNone/>
              <a:defRPr sz="1200" b="0" i="0" u="none" strike="noStrike" cap="none">
                <a:latin typeface="Arial"/>
                <a:ea typeface="Arial"/>
                <a:cs typeface="Arial"/>
                <a:sym typeface="Arial"/>
              </a:defRPr>
            </a:lvl5pPr>
            <a:lvl6pPr marL="2743200" marR="0" lvl="5" indent="-228600" algn="l" rtl="0">
              <a:spcBef>
                <a:spcPts val="400"/>
              </a:spcBef>
              <a:spcAft>
                <a:spcPts val="0"/>
              </a:spcAft>
              <a:buSzPts val="1400"/>
              <a:buNone/>
              <a:defRPr sz="1200" b="0" i="0" u="none" strike="noStrike" cap="none">
                <a:latin typeface="Arial"/>
                <a:ea typeface="Arial"/>
                <a:cs typeface="Arial"/>
                <a:sym typeface="Arial"/>
              </a:defRPr>
            </a:lvl6pPr>
            <a:lvl7pPr marL="3200400" marR="0" lvl="6" indent="-228600" algn="l" rtl="0">
              <a:spcBef>
                <a:spcPts val="400"/>
              </a:spcBef>
              <a:spcAft>
                <a:spcPts val="0"/>
              </a:spcAft>
              <a:buSzPts val="1400"/>
              <a:buNone/>
              <a:defRPr sz="1200" b="0" i="0" u="none" strike="noStrike" cap="none">
                <a:latin typeface="Arial"/>
                <a:ea typeface="Arial"/>
                <a:cs typeface="Arial"/>
                <a:sym typeface="Arial"/>
              </a:defRPr>
            </a:lvl7pPr>
            <a:lvl8pPr marL="3657600" marR="0" lvl="7" indent="-228600" algn="l" rtl="0">
              <a:spcBef>
                <a:spcPts val="400"/>
              </a:spcBef>
              <a:spcAft>
                <a:spcPts val="0"/>
              </a:spcAft>
              <a:buSzPts val="1400"/>
              <a:buNone/>
              <a:defRPr sz="1200" b="0" i="0" u="none" strike="noStrike" cap="none">
                <a:latin typeface="Arial"/>
                <a:ea typeface="Arial"/>
                <a:cs typeface="Arial"/>
                <a:sym typeface="Arial"/>
              </a:defRPr>
            </a:lvl8pPr>
            <a:lvl9pPr marL="4114800" marR="0" lvl="8" indent="-228600" algn="l" rtl="0">
              <a:spcBef>
                <a:spcPts val="400"/>
              </a:spcBef>
              <a:spcAft>
                <a:spcPts val="0"/>
              </a:spcAft>
              <a:buSzPts val="1400"/>
              <a:buNone/>
              <a:defRPr sz="1200" b="0" i="0" u="none" strike="noStrike" cap="none">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3" name="Google Shape;1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
        <p:cNvGrpSpPr/>
        <p:nvPr/>
      </p:nvGrpSpPr>
      <p:grpSpPr>
        <a:xfrm>
          <a:off x="0" y="0"/>
          <a:ext cx="0" cy="0"/>
          <a:chOff x="0" y="0"/>
          <a:chExt cx="0" cy="0"/>
        </a:xfrm>
      </p:grpSpPr>
      <p:sp>
        <p:nvSpPr>
          <p:cNvPr id="18" name="Google Shape;18;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9" name="Google Shape;19;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Google Shape;24;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5" name="Google Shape;25;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1" name="Google Shape;3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7" name="Google Shape;3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3" name="Google Shape;43;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3" name="Google Shape;5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9" name="Google Shape;59;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70" name="Google Shape;7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75" name="Google Shape;7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80" name="Google Shape;8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85" name="Google Shape;8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91" name="Google Shape;9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97" name="Google Shape;9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02" name="Google Shape;10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08" name="Google Shape;10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13" name="Google Shape;11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22" name="Google Shape;122;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32" name="Google Shape;132;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40" name="Google Shape;140;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47" name="Google Shape;14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61" name="Google Shape;161;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68" name="Google Shape;16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73" name="Google Shape;173;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79" name="Google Shape;179;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85" name="Google Shape;185;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90" name="Google Shape;19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195" name="Google Shape;195;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08" name="Google Shape;208;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13" name="Google Shape;213;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18" name="Google Shape;218;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23" name="Google Shape;223;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3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29" name="Google Shape;229;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34" name="Google Shape;234;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3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41" name="Google Shape;241;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48" name="Google Shape;248;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53" name="Google Shape;253;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58" name="Google Shape;258;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63" name="Google Shape;263;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68" name="Google Shape;268;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4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73" name="Google Shape;273;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90" name="Google Shape;290;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298" name="Google Shape;298;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07" name="Google Shape;307;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12" name="Google Shape;31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20" name="Google Shape;320;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27" name="Google Shape;327;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4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33" name="Google Shape;333;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40" name="Google Shape;340;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46" name="Google Shape;346;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5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54" name="Google Shape;354;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59" name="Google Shape;359;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5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64" name="Google Shape;364;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5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69" name="Google Shape;369;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74" name="Google Shape;374;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80" name="Google Shape;380;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86" name="Google Shape;386;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5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94" name="Google Shape;394;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5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399" name="Google Shape;399;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04" name="Google Shape;404;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09" name="Google Shape;409;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6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14" name="Google Shape;414;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6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19" name="Google Shape;419;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25" name="Google Shape;425;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6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30" name="Google Shape;430;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6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36" name="Google Shape;436;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6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44" name="Google Shape;444;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6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57" name="Google Shape;457;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6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62" name="Google Shape;462;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7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71" name="Google Shape;471;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1fa05f3dbe8_1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1fa05f3dbe8_1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36909311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7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76" name="Google Shape;476;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82" name="Google Shape;482;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7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89" name="Google Shape;489;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7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494" name="Google Shape;494;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7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00" name="Google Shape;500;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7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05" name="Google Shape;505;p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7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10" name="Google Shape;510;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7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15" name="Google Shape;515;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7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20" name="Google Shape;520;p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8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27" name="Google Shape;527;p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8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32" name="Google Shape;532;p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8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41" name="Google Shape;541;p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46" name="Google Shape;546;p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51" name="Google Shape;551;p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22a0c8144f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22a0c8144f3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9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60" name="Google Shape;560;p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9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65" name="Google Shape;565;p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9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71" name="Google Shape;571;p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9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76" name="Google Shape;576;p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9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81" name="Google Shape;581;p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9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86" name="Google Shape;586;p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9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91" name="Google Shape;591;p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9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
        <p:nvSpPr>
          <p:cNvPr id="596" name="Google Shape;596;p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type="tx">
  <p:cSld name="TITLE_AND_BODY">
    <p:spTree>
      <p:nvGrpSpPr>
        <p:cNvPr id="1" name="Shape 9"/>
        <p:cNvGrpSpPr/>
        <p:nvPr/>
      </p:nvGrpSpPr>
      <p:grpSpPr>
        <a:xfrm>
          <a:off x="0" y="0"/>
          <a:ext cx="0" cy="0"/>
          <a:chOff x="0" y="0"/>
          <a:chExt cx="0" cy="0"/>
        </a:xfrm>
      </p:grpSpPr>
      <p:sp>
        <p:nvSpPr>
          <p:cNvPr id="10" name="Google Shape;10;p100"/>
          <p:cNvSpPr txBox="1">
            <a:spLocks noGrp="1"/>
          </p:cNvSpPr>
          <p:nvPr>
            <p:ph type="sldNum" idx="12"/>
          </p:nvPr>
        </p:nvSpPr>
        <p:spPr>
          <a:xfrm>
            <a:off x="8384899" y="6245225"/>
            <a:ext cx="301905" cy="288820"/>
          </a:xfrm>
          <a:prstGeom prst="rect">
            <a:avLst/>
          </a:prstGeom>
          <a:noFill/>
          <a:ln>
            <a:noFill/>
          </a:ln>
        </p:spPr>
        <p:txBody>
          <a:bodyPr spcFirstLastPara="1" wrap="square" lIns="45700" tIns="45700" rIns="45700" bIns="45700" anchor="t" anchorCtr="0">
            <a:spAutoFit/>
          </a:bodyPr>
          <a:lstStyle>
            <a:lvl1pPr marL="0" lvl="0"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1pPr>
            <a:lvl2pPr marL="0" lvl="1"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2pPr>
            <a:lvl3pPr marL="0" lvl="2"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3pPr>
            <a:lvl4pPr marL="0" lvl="3"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4pPr>
            <a:lvl5pPr marL="0" lvl="4"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5pPr>
            <a:lvl6pPr marL="0" lvl="5"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6pPr>
            <a:lvl7pPr marL="0" lvl="6"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7pPr>
            <a:lvl8pPr marL="0" lvl="7"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8pPr>
            <a:lvl9pPr marL="0" lvl="8" indent="0" algn="r">
              <a:lnSpc>
                <a:spcPct val="100000"/>
              </a:lnSpc>
              <a:spcBef>
                <a:spcPts val="0"/>
              </a:spcBef>
              <a:spcAft>
                <a:spcPts val="0"/>
              </a:spcAft>
              <a:buClr>
                <a:srgbClr val="161616"/>
              </a:buClr>
              <a:buSzPts val="1400"/>
              <a:buFont typeface="Arial"/>
              <a:buNone/>
              <a:defRPr sz="1400">
                <a:latin typeface="Arial"/>
                <a:ea typeface="Arial"/>
                <a:cs typeface="Arial"/>
                <a:sym typeface="Arial"/>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Shape 5"/>
        <p:cNvGrpSpPr/>
        <p:nvPr/>
      </p:nvGrpSpPr>
      <p:grpSpPr>
        <a:xfrm>
          <a:off x="0" y="0"/>
          <a:ext cx="0" cy="0"/>
          <a:chOff x="0" y="0"/>
          <a:chExt cx="0" cy="0"/>
        </a:xfrm>
      </p:grpSpPr>
      <p:sp>
        <p:nvSpPr>
          <p:cNvPr id="6" name="Google Shape;6;p99"/>
          <p:cNvSpPr txBox="1">
            <a:spLocks noGrp="1"/>
          </p:cNvSpPr>
          <p:nvPr>
            <p:ph type="title"/>
          </p:nvPr>
        </p:nvSpPr>
        <p:spPr>
          <a:xfrm>
            <a:off x="1370012" y="769937"/>
            <a:ext cx="7315201" cy="1668463"/>
          </a:xfrm>
          <a:prstGeom prst="rect">
            <a:avLst/>
          </a:prstGeom>
          <a:noFill/>
          <a:ln>
            <a:noFill/>
          </a:ln>
        </p:spPr>
        <p:txBody>
          <a:bodyPr spcFirstLastPara="1" wrap="square" lIns="45700" tIns="45700" rIns="45700" bIns="45700" anchor="ctr" anchorCtr="0">
            <a:noAutofit/>
          </a:bodyPr>
          <a:lstStyle>
            <a:lvl1pPr marR="0" lvl="0"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1pPr>
            <a:lvl2pPr marR="0" lvl="1"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2pPr>
            <a:lvl3pPr marR="0" lvl="2"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3pPr>
            <a:lvl4pPr marR="0" lvl="3"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4pPr>
            <a:lvl5pPr marR="0" lvl="4"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5pPr>
            <a:lvl6pPr marR="0" lvl="5"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6pPr>
            <a:lvl7pPr marR="0" lvl="6"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7pPr>
            <a:lvl8pPr marR="0" lvl="7"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8pPr>
            <a:lvl9pPr marR="0" lvl="8" algn="ctr" rtl="0">
              <a:lnSpc>
                <a:spcPct val="100000"/>
              </a:lnSpc>
              <a:spcBef>
                <a:spcPts val="0"/>
              </a:spcBef>
              <a:spcAft>
                <a:spcPts val="0"/>
              </a:spcAft>
              <a:buClr>
                <a:srgbClr val="161616"/>
              </a:buClr>
              <a:buSzPts val="4400"/>
              <a:buFont typeface="Arial"/>
              <a:buNone/>
              <a:defRPr sz="4400" b="0" i="0" u="none" strike="noStrike" cap="none">
                <a:solidFill>
                  <a:srgbClr val="161616"/>
                </a:solidFill>
                <a:latin typeface="Arial"/>
                <a:ea typeface="Arial"/>
                <a:cs typeface="Arial"/>
                <a:sym typeface="Arial"/>
              </a:defRPr>
            </a:lvl9pPr>
          </a:lstStyle>
          <a:p>
            <a:endParaRPr/>
          </a:p>
        </p:txBody>
      </p:sp>
      <p:sp>
        <p:nvSpPr>
          <p:cNvPr id="7" name="Google Shape;7;p99"/>
          <p:cNvSpPr txBox="1">
            <a:spLocks noGrp="1"/>
          </p:cNvSpPr>
          <p:nvPr>
            <p:ph type="body" idx="1"/>
          </p:nvPr>
        </p:nvSpPr>
        <p:spPr>
          <a:xfrm>
            <a:off x="5103812" y="2438400"/>
            <a:ext cx="3581401" cy="4419600"/>
          </a:xfrm>
          <a:prstGeom prst="rect">
            <a:avLst/>
          </a:prstGeom>
          <a:noFill/>
          <a:ln>
            <a:noFill/>
          </a:ln>
        </p:spPr>
        <p:txBody>
          <a:bodyPr spcFirstLastPara="1" wrap="square" lIns="45700" tIns="45700" rIns="45700" bIns="45700" anchor="t" anchorCtr="0">
            <a:noAutofit/>
          </a:bodyPr>
          <a:lstStyle>
            <a:lvl1pPr marL="457200" marR="0" lvl="0" indent="-431800" algn="l" rtl="0">
              <a:lnSpc>
                <a:spcPct val="100000"/>
              </a:lnSpc>
              <a:spcBef>
                <a:spcPts val="700"/>
              </a:spcBef>
              <a:spcAft>
                <a:spcPts val="0"/>
              </a:spcAft>
              <a:buClr>
                <a:srgbClr val="161616"/>
              </a:buClr>
              <a:buSzPts val="3200"/>
              <a:buFont typeface="Arial"/>
              <a:buChar char="»"/>
              <a:defRPr sz="3200" b="0" i="0" u="none" strike="noStrike" cap="none">
                <a:solidFill>
                  <a:srgbClr val="161616"/>
                </a:solidFill>
                <a:latin typeface="Arial"/>
                <a:ea typeface="Arial"/>
                <a:cs typeface="Arial"/>
                <a:sym typeface="Arial"/>
              </a:defRPr>
            </a:lvl1pPr>
            <a:lvl2pPr marL="914400" marR="0" lvl="1" indent="-431800" algn="l" rtl="0">
              <a:lnSpc>
                <a:spcPct val="100000"/>
              </a:lnSpc>
              <a:spcBef>
                <a:spcPts val="700"/>
              </a:spcBef>
              <a:spcAft>
                <a:spcPts val="0"/>
              </a:spcAft>
              <a:buClr>
                <a:srgbClr val="161616"/>
              </a:buClr>
              <a:buSzPts val="3200"/>
              <a:buFont typeface="Arial"/>
              <a:buChar char="–"/>
              <a:defRPr sz="3200" b="0" i="0" u="none" strike="noStrike" cap="none">
                <a:solidFill>
                  <a:srgbClr val="161616"/>
                </a:solidFill>
                <a:latin typeface="Arial"/>
                <a:ea typeface="Arial"/>
                <a:cs typeface="Arial"/>
                <a:sym typeface="Arial"/>
              </a:defRPr>
            </a:lvl2pPr>
            <a:lvl3pPr marL="1371600" marR="0" lvl="2" indent="-431800" algn="l" rtl="0">
              <a:lnSpc>
                <a:spcPct val="100000"/>
              </a:lnSpc>
              <a:spcBef>
                <a:spcPts val="700"/>
              </a:spcBef>
              <a:spcAft>
                <a:spcPts val="0"/>
              </a:spcAft>
              <a:buClr>
                <a:srgbClr val="161616"/>
              </a:buClr>
              <a:buSzPts val="3200"/>
              <a:buFont typeface="Arial"/>
              <a:buChar char="•"/>
              <a:defRPr sz="3200" b="0" i="0" u="none" strike="noStrike" cap="none">
                <a:solidFill>
                  <a:srgbClr val="161616"/>
                </a:solidFill>
                <a:latin typeface="Arial"/>
                <a:ea typeface="Arial"/>
                <a:cs typeface="Arial"/>
                <a:sym typeface="Arial"/>
              </a:defRPr>
            </a:lvl3pPr>
            <a:lvl4pPr marL="1828800" marR="0" lvl="3" indent="-431800" algn="l" rtl="0">
              <a:lnSpc>
                <a:spcPct val="100000"/>
              </a:lnSpc>
              <a:spcBef>
                <a:spcPts val="700"/>
              </a:spcBef>
              <a:spcAft>
                <a:spcPts val="0"/>
              </a:spcAft>
              <a:buClr>
                <a:srgbClr val="161616"/>
              </a:buClr>
              <a:buSzPts val="3200"/>
              <a:buFont typeface="Arial"/>
              <a:buChar char="–"/>
              <a:defRPr sz="3200" b="0" i="0" u="none" strike="noStrike" cap="none">
                <a:solidFill>
                  <a:srgbClr val="161616"/>
                </a:solidFill>
                <a:latin typeface="Arial"/>
                <a:ea typeface="Arial"/>
                <a:cs typeface="Arial"/>
                <a:sym typeface="Arial"/>
              </a:defRPr>
            </a:lvl4pPr>
            <a:lvl5pPr marL="2286000" marR="0" lvl="4" indent="-431800" algn="l" rtl="0">
              <a:lnSpc>
                <a:spcPct val="100000"/>
              </a:lnSpc>
              <a:spcBef>
                <a:spcPts val="700"/>
              </a:spcBef>
              <a:spcAft>
                <a:spcPts val="0"/>
              </a:spcAft>
              <a:buClr>
                <a:srgbClr val="161616"/>
              </a:buClr>
              <a:buSzPts val="3200"/>
              <a:buFont typeface="Arial"/>
              <a:buChar char="»"/>
              <a:defRPr sz="3200" b="0" i="0" u="none" strike="noStrike" cap="none">
                <a:solidFill>
                  <a:srgbClr val="161616"/>
                </a:solidFill>
                <a:latin typeface="Arial"/>
                <a:ea typeface="Arial"/>
                <a:cs typeface="Arial"/>
                <a:sym typeface="Arial"/>
              </a:defRPr>
            </a:lvl5pPr>
            <a:lvl6pPr marL="2743200" marR="0" lvl="5" indent="-228600" algn="l" rtl="0">
              <a:lnSpc>
                <a:spcPct val="100000"/>
              </a:lnSpc>
              <a:spcBef>
                <a:spcPts val="700"/>
              </a:spcBef>
              <a:spcAft>
                <a:spcPts val="0"/>
              </a:spcAft>
              <a:buClr>
                <a:srgbClr val="161616"/>
              </a:buClr>
              <a:buSzPts val="3200"/>
              <a:buFont typeface="Arial"/>
              <a:buNone/>
              <a:defRPr sz="3200" b="0" i="0" u="none" strike="noStrike" cap="none">
                <a:solidFill>
                  <a:srgbClr val="161616"/>
                </a:solidFill>
                <a:latin typeface="Arial"/>
                <a:ea typeface="Arial"/>
                <a:cs typeface="Arial"/>
                <a:sym typeface="Arial"/>
              </a:defRPr>
            </a:lvl6pPr>
            <a:lvl7pPr marL="3200400" marR="0" lvl="6" indent="-228600" algn="l" rtl="0">
              <a:lnSpc>
                <a:spcPct val="100000"/>
              </a:lnSpc>
              <a:spcBef>
                <a:spcPts val="700"/>
              </a:spcBef>
              <a:spcAft>
                <a:spcPts val="0"/>
              </a:spcAft>
              <a:buClr>
                <a:srgbClr val="161616"/>
              </a:buClr>
              <a:buSzPts val="3200"/>
              <a:buFont typeface="Arial"/>
              <a:buNone/>
              <a:defRPr sz="3200" b="0" i="0" u="none" strike="noStrike" cap="none">
                <a:solidFill>
                  <a:srgbClr val="161616"/>
                </a:solidFill>
                <a:latin typeface="Arial"/>
                <a:ea typeface="Arial"/>
                <a:cs typeface="Arial"/>
                <a:sym typeface="Arial"/>
              </a:defRPr>
            </a:lvl7pPr>
            <a:lvl8pPr marL="3657600" marR="0" lvl="7" indent="-228600" algn="l" rtl="0">
              <a:lnSpc>
                <a:spcPct val="100000"/>
              </a:lnSpc>
              <a:spcBef>
                <a:spcPts val="700"/>
              </a:spcBef>
              <a:spcAft>
                <a:spcPts val="0"/>
              </a:spcAft>
              <a:buClr>
                <a:srgbClr val="161616"/>
              </a:buClr>
              <a:buSzPts val="3200"/>
              <a:buFont typeface="Arial"/>
              <a:buNone/>
              <a:defRPr sz="3200" b="0" i="0" u="none" strike="noStrike" cap="none">
                <a:solidFill>
                  <a:srgbClr val="161616"/>
                </a:solidFill>
                <a:latin typeface="Arial"/>
                <a:ea typeface="Arial"/>
                <a:cs typeface="Arial"/>
                <a:sym typeface="Arial"/>
              </a:defRPr>
            </a:lvl8pPr>
            <a:lvl9pPr marL="4114800" marR="0" lvl="8" indent="-228600" algn="l" rtl="0">
              <a:lnSpc>
                <a:spcPct val="100000"/>
              </a:lnSpc>
              <a:spcBef>
                <a:spcPts val="700"/>
              </a:spcBef>
              <a:spcAft>
                <a:spcPts val="0"/>
              </a:spcAft>
              <a:buClr>
                <a:srgbClr val="161616"/>
              </a:buClr>
              <a:buSzPts val="3200"/>
              <a:buFont typeface="Arial"/>
              <a:buNone/>
              <a:defRPr sz="3200" b="0" i="0" u="none" strike="noStrike" cap="none">
                <a:solidFill>
                  <a:srgbClr val="161616"/>
                </a:solidFill>
                <a:latin typeface="Arial"/>
                <a:ea typeface="Arial"/>
                <a:cs typeface="Arial"/>
                <a:sym typeface="Arial"/>
              </a:defRPr>
            </a:lvl9pPr>
          </a:lstStyle>
          <a:p>
            <a:endParaRPr/>
          </a:p>
        </p:txBody>
      </p:sp>
      <p:sp>
        <p:nvSpPr>
          <p:cNvPr id="8" name="Google Shape;8;p99"/>
          <p:cNvSpPr txBox="1">
            <a:spLocks noGrp="1"/>
          </p:cNvSpPr>
          <p:nvPr>
            <p:ph type="sldNum" idx="12"/>
          </p:nvPr>
        </p:nvSpPr>
        <p:spPr>
          <a:xfrm>
            <a:off x="8384899" y="6245225"/>
            <a:ext cx="301905" cy="288820"/>
          </a:xfrm>
          <a:prstGeom prst="rect">
            <a:avLst/>
          </a:prstGeom>
          <a:noFill/>
          <a:ln>
            <a:noFill/>
          </a:ln>
        </p:spPr>
        <p:txBody>
          <a:bodyPr spcFirstLastPara="1" wrap="square" lIns="45700" tIns="45700" rIns="45700" bIns="45700" anchor="t" anchorCtr="0">
            <a:spAutoFit/>
          </a:bodyPr>
          <a:lstStyle>
            <a:lvl1pPr marL="0" marR="0" lvl="0"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1pPr>
            <a:lvl2pPr marL="0" marR="0" lvl="1"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2pPr>
            <a:lvl3pPr marL="0" marR="0" lvl="2"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3pPr>
            <a:lvl4pPr marL="0" marR="0" lvl="3"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4pPr>
            <a:lvl5pPr marL="0" marR="0" lvl="4"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5pPr>
            <a:lvl6pPr marL="0" marR="0" lvl="5"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6pPr>
            <a:lvl7pPr marL="0" marR="0" lvl="6"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7pPr>
            <a:lvl8pPr marL="0" marR="0" lvl="7"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8pPr>
            <a:lvl9pPr marL="0" marR="0" lvl="8" indent="0" algn="r" rtl="0">
              <a:lnSpc>
                <a:spcPct val="100000"/>
              </a:lnSpc>
              <a:spcBef>
                <a:spcPts val="0"/>
              </a:spcBef>
              <a:spcAft>
                <a:spcPts val="0"/>
              </a:spcAft>
              <a:buClr>
                <a:srgbClr val="161616"/>
              </a:buClr>
              <a:buSzPts val="1400"/>
              <a:buFont typeface="Arial"/>
              <a:buNone/>
              <a:defRPr sz="1400" b="0" i="0" u="none" strike="noStrike" cap="none">
                <a:solidFill>
                  <a:srgbClr val="16161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1pPr>
      <a:lvl2pPr marR="0" lvl="1"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2pPr>
      <a:lvl3pPr marR="0" lvl="2"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3pPr>
      <a:lvl4pPr marR="0" lvl="3"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4pPr>
      <a:lvl5pPr marR="0" lvl="4"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5pPr>
      <a:lvl6pPr marR="0" lvl="5"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6pPr>
      <a:lvl7pPr marR="0" lvl="6"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7pPr>
      <a:lvl8pPr marR="0" lvl="7"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8pPr>
      <a:lvl9pPr marR="0" lvl="8"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1pPr>
      <a:lvl2pPr marR="0" lvl="1"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2pPr>
      <a:lvl3pPr marR="0" lvl="2"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3pPr>
      <a:lvl4pPr marR="0" lvl="3"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4pPr>
      <a:lvl5pPr marR="0" lvl="4"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5pPr>
      <a:lvl6pPr marR="0" lvl="5"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6pPr>
      <a:lvl7pPr marR="0" lvl="6"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7pPr>
      <a:lvl8pPr marR="0" lvl="7"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8pPr>
      <a:lvl9pPr marR="0" lvl="8"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1pPr>
      <a:lvl2pPr marR="0" lvl="1"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2pPr>
      <a:lvl3pPr marR="0" lvl="2"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3pPr>
      <a:lvl4pPr marR="0" lvl="3"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4pPr>
      <a:lvl5pPr marR="0" lvl="4"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5pPr>
      <a:lvl6pPr marR="0" lvl="5"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6pPr>
      <a:lvl7pPr marR="0" lvl="6"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7pPr>
      <a:lvl8pPr marR="0" lvl="7"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8pPr>
      <a:lvl9pPr marR="0" lvl="8" algn="l" rtl="0">
        <a:lnSpc>
          <a:spcPct val="100000"/>
        </a:lnSpc>
        <a:spcBef>
          <a:spcPts val="0"/>
        </a:spcBef>
        <a:spcAft>
          <a:spcPts val="0"/>
        </a:spcAft>
        <a:buClr>
          <a:srgbClr val="161616"/>
        </a:buClr>
        <a:buFont typeface="Arial"/>
        <a:defRPr sz="1400" b="0" i="0" u="none" strike="noStrike" cap="none">
          <a:solidFill>
            <a:srgbClr val="161616"/>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 Id="rIdP1" Type="http://schemas.openxmlformats.org/officeDocument/2006/relationships/image" Target="../media/rb29_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 Id="rIdP1" Type="http://schemas.openxmlformats.org/officeDocument/2006/relationships/image" Target="../media/rb30_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 Id="rIdP1" Type="http://schemas.openxmlformats.org/officeDocument/2006/relationships/image" Target="../media/rb53_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68.jp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 Id="rIdP1" Type="http://schemas.openxmlformats.org/officeDocument/2006/relationships/image" Target="../media/rb59_0.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6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6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67.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jp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3.xml"/><Relationship Id="rId1" Type="http://schemas.openxmlformats.org/officeDocument/2006/relationships/slideLayout" Target="../slideLayouts/slideLayout1.xml"/><Relationship Id="rId5" Type="http://schemas.openxmlformats.org/officeDocument/2006/relationships/image" Target="../media/image93.png"/><Relationship Id="rId4" Type="http://schemas.openxmlformats.org/officeDocument/2006/relationships/image" Target="../media/image92.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 Id="rIdP1" Type="http://schemas.openxmlformats.org/officeDocument/2006/relationships/image" Target="../media/rb74_0.png"/></Relationships>
</file>

<file path=ppt/slides/_rels/slide7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 Id="rIdP1" Type="http://schemas.openxmlformats.org/officeDocument/2006/relationships/image" Target="../media/rb79_0.png"/></Relationships>
</file>

<file path=ppt/slides/_rels/slide8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image" Target="../media/image100.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 Id="rIdP1" Type="http://schemas.openxmlformats.org/officeDocument/2006/relationships/image" Target="../media/rb81_0.png"/><Relationship Id="rIdP2" Type="http://schemas.openxmlformats.org/officeDocument/2006/relationships/image" Target="../media/rb81_1.png"/></Relationships>
</file>

<file path=ppt/slides/_rels/slide8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82.xml"/><Relationship Id="rId1" Type="http://schemas.openxmlformats.org/officeDocument/2006/relationships/slideLayout" Target="../slideLayouts/slideLayout1.xml"/><Relationship Id="rId5" Type="http://schemas.openxmlformats.org/officeDocument/2006/relationships/image" Target="../media/image104.jpg"/><Relationship Id="rId4" Type="http://schemas.openxmlformats.org/officeDocument/2006/relationships/image" Target="../media/image103.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 Id="rIdP1" Type="http://schemas.openxmlformats.org/officeDocument/2006/relationships/image" Target="../media/rb92_0.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 Id="rIdP1" Type="http://schemas.openxmlformats.org/officeDocument/2006/relationships/image" Target="../media/rb93_0.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 Id="rIdP1" Type="http://schemas.openxmlformats.org/officeDocument/2006/relationships/image" Target="../media/rb94_0.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 Id="rIdP1" Type="http://schemas.openxmlformats.org/officeDocument/2006/relationships/image" Target="../media/rb96_0.png"/><Relationship Id="rIdP2" Type="http://schemas.openxmlformats.org/officeDocument/2006/relationships/image" Target="../media/rb96_1.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 Id="rIdP1" Type="http://schemas.openxmlformats.org/officeDocument/2006/relationships/image" Target="../media/rb97_0.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
        <p:cNvGrpSpPr/>
        <p:nvPr/>
      </p:nvGrpSpPr>
      <p:grpSpPr>
        <a:xfrm>
          <a:off x="0" y="0"/>
          <a:ext cx="0" cy="0"/>
          <a:chOff x="0" y="0"/>
          <a:chExt cx="0" cy="0"/>
        </a:xfrm>
      </p:grpSpPr>
      <p:sp>
        <p:nvSpPr>
          <p:cNvPr id="15" name="Google Shape;15;p1"/>
          <p:cNvSpPr txBox="1"/>
          <p:nvPr/>
        </p:nvSpPr>
        <p:spPr>
          <a:xfrm>
            <a:off x="413360" y="363255"/>
            <a:ext cx="5901612" cy="52321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800"/>
              <a:buFont typeface="Arial"/>
              <a:buNone/>
            </a:pPr>
            <a:r>
              <a:rPr b="1" sz="2800" lang="it-IT" i="0" u="none" strike="noStrike" cap="none">
                <a:solidFill>
                  <a:srgbClr val="161616"/>
                </a:solidFill>
                <a:latin typeface="Arial"/>
                <a:ea typeface="Arial"/>
                <a:cs typeface="Arial"/>
                <a:sym typeface="Arial"/>
              </a:rPr>
              <a:t>Fasi preliminari all’analisi chimica</a:t>
            </a:r>
            <a:endParaRPr/>
          </a:p>
        </p:txBody>
      </p:sp>
      <p:sp>
        <p:nvSpPr>
          <p:cNvPr id="16" name="Google Shape;16;p1"/>
          <p:cNvSpPr txBox="1"/>
          <p:nvPr/>
        </p:nvSpPr>
        <p:spPr>
          <a:xfrm>
            <a:off x="413347" y="1605425"/>
            <a:ext cx="6120300" cy="2555100"/>
          </a:xfrm>
          <a:prstGeom prst="rect">
            <a:avLst/>
          </a:prstGeom>
          <a:noFill/>
          <a:ln>
            <a:noFill/>
          </a:ln>
        </p:spPr>
        <p:txBody>
          <a:bodyPr spcFirstLastPara="1" wrap="square" lIns="45700" tIns="45700" rIns="45700" bIns="45700" anchor="t" anchorCtr="0">
            <a:spAutoFit/>
          </a:bodyPr>
          <a:lstStyle/>
          <a:p>
            <a:pPr marL="342900" marR="0" lvl="0" indent="-381000" algn="l" rtl="0">
              <a:lnSpc>
                <a:spcPct val="100000"/>
              </a:lnSpc>
              <a:spcBef>
                <a:spcPts val="0"/>
              </a:spcBef>
              <a:spcAft>
                <a:spcPts val="0"/>
              </a:spcAft>
              <a:buClr>
                <a:srgbClr val="7A1F2B"/>
              </a:buClr>
              <a:buSzPts val="3200"/>
              <a:buFont typeface="Arial"/>
              <a:buChar char="•"/>
            </a:pPr>
            <a:r>
              <a:rPr lang="it-IT" sz="3200" b="1" i="0" u="none" strike="noStrike" cap="none">
                <a:solidFill>
                  <a:srgbClr val="7A1F2B"/>
                </a:solidFill>
                <a:latin typeface="Arial"/>
                <a:ea typeface="Arial"/>
                <a:cs typeface="Arial"/>
                <a:sym typeface="Arial"/>
              </a:rPr>
              <a:t>Campionamento</a:t>
            </a:r>
            <a:endParaRPr sz="2000"/>
          </a:p>
          <a:p>
            <a:pPr marL="342900" marR="0" lvl="0" indent="-177800" algn="l" rtl="0">
              <a:lnSpc>
                <a:spcPct val="100000"/>
              </a:lnSpc>
              <a:spcBef>
                <a:spcPts val="0"/>
              </a:spcBef>
              <a:spcAft>
                <a:spcPts val="0"/>
              </a:spcAft>
              <a:buClr>
                <a:srgbClr val="161616"/>
              </a:buClr>
              <a:buSzPts val="2600"/>
              <a:buFont typeface="Arial"/>
              <a:buNone/>
            </a:pPr>
            <a:endParaRPr sz="3200" b="1" i="0" u="none" strike="noStrike" cap="none">
              <a:solidFill>
                <a:srgbClr val="7A1F2B"/>
              </a:solidFill>
              <a:latin typeface="Arial"/>
              <a:ea typeface="Arial"/>
              <a:cs typeface="Arial"/>
              <a:sym typeface="Arial"/>
            </a:endParaRPr>
          </a:p>
          <a:p>
            <a:pPr marL="342900" marR="0" lvl="0" indent="-381000" algn="l" rtl="0">
              <a:lnSpc>
                <a:spcPct val="100000"/>
              </a:lnSpc>
              <a:spcBef>
                <a:spcPts val="0"/>
              </a:spcBef>
              <a:spcAft>
                <a:spcPts val="0"/>
              </a:spcAft>
              <a:buClr>
                <a:srgbClr val="7A1F2B"/>
              </a:buClr>
              <a:buSzPts val="3200"/>
              <a:buFont typeface="Arial"/>
              <a:buChar char="•"/>
            </a:pPr>
            <a:r>
              <a:rPr lang="it-IT" sz="3200" b="1" i="0" u="none" strike="noStrike" cap="none">
                <a:solidFill>
                  <a:srgbClr val="7A1F2B"/>
                </a:solidFill>
                <a:latin typeface="Arial"/>
                <a:ea typeface="Arial"/>
                <a:cs typeface="Arial"/>
                <a:sym typeface="Arial"/>
              </a:rPr>
              <a:t>Preparazione del campione</a:t>
            </a:r>
            <a:endParaRPr sz="2000"/>
          </a:p>
          <a:p>
            <a:pPr marL="342900" marR="0" lvl="0" indent="-177800" algn="l" rtl="0">
              <a:lnSpc>
                <a:spcPct val="100000"/>
              </a:lnSpc>
              <a:spcBef>
                <a:spcPts val="0"/>
              </a:spcBef>
              <a:spcAft>
                <a:spcPts val="0"/>
              </a:spcAft>
              <a:buClr>
                <a:srgbClr val="161616"/>
              </a:buClr>
              <a:buSzPts val="2600"/>
              <a:buFont typeface="Arial"/>
              <a:buNone/>
            </a:pPr>
            <a:endParaRPr sz="3200" b="1" i="0" u="none" strike="noStrike" cap="none">
              <a:solidFill>
                <a:srgbClr val="7A1F2B"/>
              </a:solidFill>
              <a:latin typeface="Arial"/>
              <a:ea typeface="Arial"/>
              <a:cs typeface="Arial"/>
              <a:sym typeface="Arial"/>
            </a:endParaRPr>
          </a:p>
          <a:p>
            <a:pPr marL="342900" marR="0" lvl="0" indent="-381000" algn="l" rtl="0">
              <a:lnSpc>
                <a:spcPct val="100000"/>
              </a:lnSpc>
              <a:spcBef>
                <a:spcPts val="0"/>
              </a:spcBef>
              <a:spcAft>
                <a:spcPts val="0"/>
              </a:spcAft>
              <a:buClr>
                <a:srgbClr val="7A1F2B"/>
              </a:buClr>
              <a:buSzPts val="3200"/>
              <a:buFont typeface="Arial"/>
              <a:buChar char="•"/>
            </a:pPr>
            <a:r>
              <a:rPr lang="it-IT" sz="3200" b="1" i="0" u="none" strike="noStrike" cap="none">
                <a:solidFill>
                  <a:srgbClr val="7A1F2B"/>
                </a:solidFill>
                <a:latin typeface="Arial"/>
                <a:ea typeface="Arial"/>
                <a:cs typeface="Arial"/>
                <a:sym typeface="Arial"/>
              </a:rPr>
              <a:t>Estrazione </a:t>
            </a:r>
            <a:endParaRPr sz="2000"/>
          </a:p>
          <a:p>
            <a:pPr marL="342900" marR="0" lvl="0" indent="-177800" algn="l" rtl="0">
              <a:lnSpc>
                <a:spcPct val="100000"/>
              </a:lnSpc>
              <a:spcBef>
                <a:spcPts val="0"/>
              </a:spcBef>
              <a:spcAft>
                <a:spcPts val="0"/>
              </a:spcAft>
              <a:buClr>
                <a:srgbClr val="161616"/>
              </a:buClr>
              <a:buSzPts val="2600"/>
              <a:buFont typeface="Arial"/>
              <a:buNone/>
            </a:pPr>
            <a:endParaRPr sz="3200" b="1" i="0" u="none" strike="noStrike" cap="none">
              <a:solidFill>
                <a:srgbClr val="7A1F2B"/>
              </a:solidFill>
              <a:latin typeface="Arial"/>
              <a:ea typeface="Arial"/>
              <a:cs typeface="Arial"/>
              <a:sym typeface="Arial"/>
            </a:endParaRPr>
          </a:p>
          <a:p>
            <a:pPr marL="342900" marR="0" lvl="0" indent="-381000" algn="l" rtl="0">
              <a:lnSpc>
                <a:spcPct val="100000"/>
              </a:lnSpc>
              <a:spcBef>
                <a:spcPts val="0"/>
              </a:spcBef>
              <a:spcAft>
                <a:spcPts val="0"/>
              </a:spcAft>
              <a:buClr>
                <a:srgbClr val="7A1F2B"/>
              </a:buClr>
              <a:buSzPts val="3200"/>
              <a:buFont typeface="Arial"/>
              <a:buChar char="•"/>
            </a:pPr>
            <a:r>
              <a:rPr lang="it-IT" sz="3200" b="1" i="0" u="none" strike="noStrike" cap="none">
                <a:solidFill>
                  <a:srgbClr val="7A1F2B"/>
                </a:solidFill>
                <a:latin typeface="Arial"/>
                <a:ea typeface="Arial"/>
                <a:cs typeface="Arial"/>
                <a:sym typeface="Arial"/>
              </a:rPr>
              <a:t>Purificazione</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
        <p:cNvGrpSpPr/>
        <p:nvPr/>
      </p:nvGrpSpPr>
      <p:grpSpPr>
        <a:xfrm>
          <a:off x="0" y="0"/>
          <a:ext cx="0" cy="0"/>
          <a:chOff x="0" y="0"/>
          <a:chExt cx="0" cy="0"/>
        </a:xfrm>
      </p:grpSpPr>
      <p:sp>
        <p:nvSpPr>
          <p:cNvPr id="21" name="Google Shape;21;p2"/>
          <p:cNvSpPr txBox="1"/>
          <p:nvPr/>
        </p:nvSpPr>
        <p:spPr>
          <a:xfrm>
            <a:off x="732650" y="444375"/>
            <a:ext cx="6918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b="1" sz="2800" lang="it-IT">
                <a:solidFill>
                  <a:srgbClr val="161616"/>
                </a:solidFill>
              </a:rPr>
              <a:t>Metodologia </a:t>
            </a:r>
            <a:endParaRPr sz="3000"/>
          </a:p>
        </p:txBody>
      </p:sp>
      <p:sp>
        <p:nvSpPr>
          <p:cNvPr id="22" name="Google Shape;22;p2"/>
          <p:cNvSpPr txBox="1"/>
          <p:nvPr/>
        </p:nvSpPr>
        <p:spPr>
          <a:xfrm>
            <a:off x="849000" y="1665725"/>
            <a:ext cx="6918000" cy="338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IT" sz="2600"/>
              <a:t>Natura del quesito analitico</a:t>
            </a:r>
            <a:endParaRPr sz="2600"/>
          </a:p>
          <a:p>
            <a:pPr marL="0" lvl="0" indent="0" algn="l" rtl="0">
              <a:spcBef>
                <a:spcPts val="0"/>
              </a:spcBef>
              <a:spcAft>
                <a:spcPts val="0"/>
              </a:spcAft>
              <a:buNone/>
            </a:pPr>
            <a:endParaRPr sz="2600">
              <a:solidFill>
                <a:srgbClr val="7A1F2B"/>
              </a:solidFill>
            </a:endParaRPr>
          </a:p>
          <a:p>
            <a:pPr marL="0" lvl="0" indent="0" algn="l" rtl="0">
              <a:spcBef>
                <a:spcPts val="0"/>
              </a:spcBef>
              <a:spcAft>
                <a:spcPts val="0"/>
              </a:spcAft>
              <a:buNone/>
            </a:pPr>
            <a:r>
              <a:rPr lang="it-IT" sz="2600"/>
              <a:t>natura del campione</a:t>
            </a:r>
            <a:endParaRPr sz="2600"/>
          </a:p>
          <a:p>
            <a:pPr marL="0" lvl="0" indent="0" algn="l" rtl="0">
              <a:spcBef>
                <a:spcPts val="0"/>
              </a:spcBef>
              <a:spcAft>
                <a:spcPts val="0"/>
              </a:spcAft>
              <a:buNone/>
            </a:pPr>
            <a:endParaRPr sz="2600"/>
          </a:p>
          <a:p>
            <a:pPr marL="0" lvl="0" indent="0" algn="l" rtl="0">
              <a:spcBef>
                <a:spcPts val="0"/>
              </a:spcBef>
              <a:spcAft>
                <a:spcPts val="0"/>
              </a:spcAft>
              <a:buNone/>
            </a:pPr>
            <a:r>
              <a:rPr lang="it-IT" sz="2600"/>
              <a:t>natura dell’analita</a:t>
            </a:r>
            <a:endParaRPr sz="2600"/>
          </a:p>
          <a:p>
            <a:pPr marL="0" lvl="0" indent="0" algn="l" rtl="0">
              <a:spcBef>
                <a:spcPts val="0"/>
              </a:spcBef>
              <a:spcAft>
                <a:spcPts val="0"/>
              </a:spcAft>
              <a:buNone/>
            </a:pPr>
            <a:endParaRPr sz="2600"/>
          </a:p>
          <a:p>
            <a:pPr marL="0" lvl="0" indent="0" algn="l" rtl="0">
              <a:spcBef>
                <a:spcPts val="0"/>
              </a:spcBef>
              <a:spcAft>
                <a:spcPts val="0"/>
              </a:spcAft>
              <a:buNone/>
            </a:pPr>
            <a:r>
              <a:rPr lang="it-IT" sz="2600"/>
              <a:t>strumentazione disponibile</a:t>
            </a:r>
            <a:endParaRPr sz="2600"/>
          </a:p>
          <a:p>
            <a:pPr marL="0" lvl="0" indent="0" algn="l" rtl="0">
              <a:spcBef>
                <a:spcPts val="0"/>
              </a:spcBef>
              <a:spcAft>
                <a:spcPts val="0"/>
              </a:spcAft>
              <a:buNone/>
            </a:pPr>
            <a:endParaRPr sz="2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Natura del quesito analitico</a:t>
            </a:r>
            <a:endParaRPr lang="it-IT" sz="2800"/>
          </a:p>
        </p:txBody>
      </p:sp>
      <p:sp>
        <p:nvSpPr>
          <p:cNvPr id="4" name="Shape 4"/>
          <p:cNvSpPr txBox="1"/>
          <p:nvPr/>
        </p:nvSpPr>
        <p:spPr>
          <a:xfrm>
            <a:off x="731520" y="1645920"/>
            <a:ext cx="7680960" cy="4114800"/>
          </a:xfrm>
          <a:prstGeom prst="rect">
            <a:avLst/>
          </a:prstGeom>
          <a:noFill/>
          <a:ln>
            <a:noFill/>
          </a:ln>
        </p:spPr>
        <p:txBody>
          <a:bodyPr wrap="square" lIns="18288" tIns="18288" rIns="18288" bIns="18288" anchor="t" rtlCol="0"/>
          <a:lstStyle/>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analisi quali- e/o quantitativa</a:t>
            </a:r>
            <a:endParaRPr lang="it-IT" sz="2400"/>
          </a:p>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analisi di tracce</a:t>
            </a:r>
            <a:endParaRPr lang="it-IT" sz="2400"/>
          </a:p>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analisi multicomponente</a:t>
            </a:r>
            <a:endParaRPr lang="it-IT"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Natura del campione</a:t>
            </a:r>
            <a:endParaRPr lang="it-IT" sz="2800"/>
          </a:p>
        </p:txBody>
      </p:sp>
      <p:sp>
        <p:nvSpPr>
          <p:cNvPr id="4" name="Shape 4"/>
          <p:cNvSpPr txBox="1"/>
          <p:nvPr/>
        </p:nvSpPr>
        <p:spPr>
          <a:xfrm>
            <a:off x="731520" y="1645920"/>
            <a:ext cx="7680960" cy="4114800"/>
          </a:xfrm>
          <a:prstGeom prst="rect">
            <a:avLst/>
          </a:prstGeom>
          <a:noFill/>
          <a:ln>
            <a:noFill/>
          </a:ln>
        </p:spPr>
        <p:txBody>
          <a:bodyPr wrap="square" lIns="18288" tIns="18288" rIns="18288" bIns="18288" anchor="t" rtlCol="0"/>
          <a:lstStyle/>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matrice solida, liquida o gassosa</a:t>
            </a:r>
            <a:endParaRPr lang="it-IT" sz="2400"/>
          </a:p>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matrice semplice o complessa</a:t>
            </a:r>
            <a:endParaRPr lang="it-IT" sz="2400"/>
          </a:p>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interazioni analiti- matrice</a:t>
            </a:r>
            <a:endParaRPr lang="it-IT" sz="2400"/>
          </a:p>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concentrazione presunta analiti in matrice</a:t>
            </a:r>
            <a:endParaRPr lang="it-IT"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Natura dell'analita</a:t>
            </a:r>
            <a:endParaRPr lang="it-IT" sz="2800"/>
          </a:p>
        </p:txBody>
      </p:sp>
      <p:sp>
        <p:nvSpPr>
          <p:cNvPr id="4" name="Shape 4"/>
          <p:cNvSpPr txBox="1"/>
          <p:nvPr/>
        </p:nvSpPr>
        <p:spPr>
          <a:xfrm>
            <a:off x="731520" y="1645920"/>
            <a:ext cx="7680960" cy="4114800"/>
          </a:xfrm>
          <a:prstGeom prst="rect">
            <a:avLst/>
          </a:prstGeom>
          <a:noFill/>
          <a:ln>
            <a:noFill/>
          </a:ln>
        </p:spPr>
        <p:txBody>
          <a:bodyPr wrap="square" lIns="18288" tIns="18288" rIns="18288" bIns="18288" anchor="t" rtlCol="0"/>
          <a:lstStyle/>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proprietà chimico fisiche</a:t>
            </a:r>
            <a:endParaRPr lang="it-IT" sz="2400"/>
          </a:p>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reattività</a:t>
            </a:r>
            <a:endParaRPr lang="it-IT" sz="2400"/>
          </a:p>
          <a:p>
            <a:pPr algn="l" marL="256032" indent="-228600">
              <a:spcBef>
                <a:spcPts val="0"/>
              </a:spcBef>
              <a:spcAft>
                <a:spcPts val="1400"/>
              </a:spcAft>
              <a:buClr>
                <a:srgbClr val="B8860B"/>
              </a:buClr>
              <a:buFont typeface="Arial"/>
              <a:buChar char="▸"/>
            </a:pPr>
            <a:r>
              <a:rPr lang="it-IT" sz="2400" dirty="0">
                <a:solidFill>
                  <a:srgbClr val="404040"/>
                </a:solidFill>
                <a:latin typeface="Arial"/>
                <a:cs typeface="Arial"/>
              </a:rPr>
              <a:t>rivelabilità analitica</a:t>
            </a:r>
            <a:endParaRPr lang="it-IT"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pic>
        <p:nvPicPr>
          <p:cNvPr id="45" name="Google Shape;45;p6"/>
          <p:cNvPicPr preferRelativeResize="0"/>
          <p:nvPr/>
        </p:nvPicPr>
        <p:blipFill rotWithShape="1">
          <a:blip r:embed="rId3">
            <a:alphaModFix/>
          </a:blip>
          <a:srcRect/>
          <a:stretch/>
        </p:blipFill>
        <p:spPr>
          <a:xfrm>
            <a:off x="1059058" y="1373078"/>
            <a:ext cx="2416426" cy="1605071"/>
          </a:xfrm>
          <a:prstGeom prst="rect">
            <a:avLst/>
          </a:prstGeom>
          <a:noFill/>
          <a:ln>
            <a:noFill/>
          </a:ln>
        </p:spPr>
      </p:pic>
      <p:pic>
        <p:nvPicPr>
          <p:cNvPr id="46" name="Google Shape;46;p6"/>
          <p:cNvPicPr preferRelativeResize="0"/>
          <p:nvPr/>
        </p:nvPicPr>
        <p:blipFill rotWithShape="1">
          <a:blip r:embed="rId4">
            <a:alphaModFix/>
          </a:blip>
          <a:srcRect/>
          <a:stretch/>
        </p:blipFill>
        <p:spPr>
          <a:xfrm>
            <a:off x="4563301" y="1831895"/>
            <a:ext cx="1270000" cy="901700"/>
          </a:xfrm>
          <a:prstGeom prst="rect">
            <a:avLst/>
          </a:prstGeom>
          <a:noFill/>
          <a:ln>
            <a:noFill/>
          </a:ln>
        </p:spPr>
      </p:pic>
      <p:sp>
        <p:nvSpPr>
          <p:cNvPr id="47" name="Google Shape;47;p6"/>
          <p:cNvSpPr txBox="1"/>
          <p:nvPr/>
        </p:nvSpPr>
        <p:spPr>
          <a:xfrm>
            <a:off x="1059058" y="225445"/>
            <a:ext cx="6095575" cy="53860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2900"/>
              <a:buFont typeface="Arial"/>
              <a:buNone/>
            </a:pPr>
            <a:r>
              <a:rPr b="1" sz="2800" lang="it-IT" i="0" u="none" strike="noStrike" cap="none">
                <a:solidFill>
                  <a:srgbClr val="161616"/>
                </a:solidFill>
                <a:latin typeface="Arial"/>
                <a:ea typeface="Arial"/>
                <a:cs typeface="Arial"/>
                <a:sym typeface="Arial"/>
              </a:rPr>
              <a:t>Fasi preliminari all’analisi chimica</a:t>
            </a:r>
            <a:endParaRPr/>
          </a:p>
        </p:txBody>
      </p:sp>
      <p:sp>
        <p:nvSpPr>
          <p:cNvPr id="48" name="Google Shape;48;p6"/>
          <p:cNvSpPr/>
          <p:nvPr/>
        </p:nvSpPr>
        <p:spPr>
          <a:xfrm>
            <a:off x="3632548" y="1373078"/>
            <a:ext cx="1565753" cy="386897"/>
          </a:xfrm>
          <a:prstGeom prst="curvedDownArrow">
            <a:avLst>
              <a:gd name="adj1" fmla="val 25000"/>
              <a:gd name="adj2" fmla="val 50000"/>
              <a:gd name="adj3" fmla="val 25000"/>
            </a:avLst>
          </a:prstGeom>
          <a:solidFill>
            <a:srgbClr val="FFFFFF"/>
          </a:solidFill>
          <a:ln w="25400" cap="flat" cmpd="sng">
            <a:solidFill>
              <a:schemeClr val="accent1"/>
            </a:solidFill>
            <a:prstDash val="solid"/>
            <a:round/>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p:txBody>
      </p:sp>
      <p:sp>
        <p:nvSpPr>
          <p:cNvPr id="49" name="Google Shape;49;p6"/>
          <p:cNvSpPr txBox="1"/>
          <p:nvPr/>
        </p:nvSpPr>
        <p:spPr>
          <a:xfrm>
            <a:off x="5837129" y="1737844"/>
            <a:ext cx="2956142" cy="106182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100"/>
              <a:buFont typeface="Arial"/>
              <a:buNone/>
            </a:pPr>
            <a:r>
              <a:rPr lang="it-IT" sz="2100" b="1" i="0" u="none" strike="noStrike" cap="none">
                <a:solidFill>
                  <a:srgbClr val="161616"/>
                </a:solidFill>
                <a:latin typeface="Arial"/>
                <a:ea typeface="Arial"/>
                <a:cs typeface="Arial"/>
                <a:sym typeface="Arial"/>
              </a:rPr>
              <a:t>Rendere il campione adatto alla tecnica analitica</a:t>
            </a:r>
            <a:endParaRPr/>
          </a:p>
        </p:txBody>
      </p:sp>
      <p:sp>
        <p:nvSpPr>
          <p:cNvPr id="50" name="Google Shape;50;p6"/>
          <p:cNvSpPr txBox="1"/>
          <p:nvPr/>
        </p:nvSpPr>
        <p:spPr>
          <a:xfrm>
            <a:off x="438411" y="3587177"/>
            <a:ext cx="8705589" cy="300081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100"/>
              <a:buFont typeface="Arial"/>
              <a:buNone/>
            </a:pPr>
            <a:r>
              <a:rPr lang="it-IT" sz="2100" b="1" i="0" u="none" strike="noStrike" cap="none">
                <a:solidFill>
                  <a:srgbClr val="161616"/>
                </a:solidFill>
                <a:latin typeface="Arial"/>
                <a:ea typeface="Arial"/>
                <a:cs typeface="Arial"/>
                <a:sym typeface="Arial"/>
              </a:rPr>
              <a:t>Caratteristiche desiderabili al termine delle fasi preliminari</a:t>
            </a:r>
            <a:endParaRPr/>
          </a:p>
          <a:p>
            <a:pPr marL="0" marR="0" lvl="0" indent="0" algn="l" rtl="0">
              <a:lnSpc>
                <a:spcPct val="100000"/>
              </a:lnSpc>
              <a:spcBef>
                <a:spcPts val="0"/>
              </a:spcBef>
              <a:spcAft>
                <a:spcPts val="0"/>
              </a:spcAft>
              <a:buClr>
                <a:srgbClr val="161616"/>
              </a:buClr>
              <a:buSzPts val="2100"/>
              <a:buFont typeface="Arial"/>
              <a:buNone/>
            </a:pPr>
            <a:endParaRPr sz="2100" b="1"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2100"/>
              <a:buFont typeface="Arial"/>
              <a:buNone/>
            </a:pPr>
            <a:endParaRPr sz="2100" b="1" i="0" u="none" strike="noStrike" cap="none">
              <a:solidFill>
                <a:srgbClr val="161616"/>
              </a:solidFill>
              <a:latin typeface="Arial"/>
              <a:ea typeface="Arial"/>
              <a:cs typeface="Arial"/>
              <a:sym typeface="Arial"/>
            </a:endParaRPr>
          </a:p>
          <a:p>
            <a:pPr marL="342900" marR="0" lvl="0" indent="-342900" algn="l" rtl="0">
              <a:lnSpc>
                <a:spcPct val="150000"/>
              </a:lnSpc>
              <a:spcBef>
                <a:spcPts val="0"/>
              </a:spcBef>
              <a:spcAft>
                <a:spcPts val="0"/>
              </a:spcAft>
              <a:buClr>
                <a:srgbClr val="161616"/>
              </a:buClr>
              <a:buSzPts val="2100"/>
              <a:buFont typeface="Arial"/>
              <a:buChar char="•"/>
            </a:pPr>
            <a:r>
              <a:rPr lang="it-IT" sz="2100" b="0" i="0" u="none" strike="noStrike" cap="none">
                <a:solidFill>
                  <a:srgbClr val="161616"/>
                </a:solidFill>
                <a:latin typeface="Arial"/>
                <a:ea typeface="Arial"/>
                <a:cs typeface="Arial"/>
                <a:sym typeface="Arial"/>
              </a:rPr>
              <a:t>Solvente e pH</a:t>
            </a:r>
            <a:endParaRPr/>
          </a:p>
          <a:p>
            <a:pPr marL="342900" marR="0" lvl="0" indent="-342900" algn="l" rtl="0">
              <a:lnSpc>
                <a:spcPct val="150000"/>
              </a:lnSpc>
              <a:spcBef>
                <a:spcPts val="0"/>
              </a:spcBef>
              <a:spcAft>
                <a:spcPts val="0"/>
              </a:spcAft>
              <a:buClr>
                <a:srgbClr val="161616"/>
              </a:buClr>
              <a:buSzPts val="2100"/>
              <a:buFont typeface="Arial"/>
              <a:buChar char="•"/>
            </a:pPr>
            <a:r>
              <a:rPr lang="it-IT" sz="2100" b="0" i="0" u="none" strike="noStrike" cap="none">
                <a:solidFill>
                  <a:srgbClr val="161616"/>
                </a:solidFill>
                <a:latin typeface="Arial"/>
                <a:ea typeface="Arial"/>
                <a:cs typeface="Arial"/>
                <a:sym typeface="Arial"/>
              </a:rPr>
              <a:t>Concentrazione analita</a:t>
            </a:r>
            <a:endParaRPr/>
          </a:p>
          <a:p>
            <a:pPr marL="342900" marR="0" lvl="0" indent="-342900" algn="l" rtl="0">
              <a:lnSpc>
                <a:spcPct val="150000"/>
              </a:lnSpc>
              <a:spcBef>
                <a:spcPts val="0"/>
              </a:spcBef>
              <a:spcAft>
                <a:spcPts val="0"/>
              </a:spcAft>
              <a:buClr>
                <a:srgbClr val="161616"/>
              </a:buClr>
              <a:buSzPts val="2100"/>
              <a:buFont typeface="Arial"/>
              <a:buChar char="•"/>
            </a:pPr>
            <a:r>
              <a:rPr lang="it-IT" sz="2100" b="0" i="0" u="none" strike="noStrike" cap="none">
                <a:solidFill>
                  <a:srgbClr val="161616"/>
                </a:solidFill>
                <a:latin typeface="Arial"/>
                <a:ea typeface="Arial"/>
                <a:cs typeface="Arial"/>
                <a:sym typeface="Arial"/>
              </a:rPr>
              <a:t>Forma molecolare rilevabile</a:t>
            </a:r>
            <a:endParaRPr/>
          </a:p>
          <a:p>
            <a:pPr marL="342900" marR="0" lvl="0" indent="-342900" algn="l" rtl="0">
              <a:lnSpc>
                <a:spcPct val="150000"/>
              </a:lnSpc>
              <a:spcBef>
                <a:spcPts val="0"/>
              </a:spcBef>
              <a:spcAft>
                <a:spcPts val="0"/>
              </a:spcAft>
              <a:buClr>
                <a:srgbClr val="161616"/>
              </a:buClr>
              <a:buSzPts val="2100"/>
              <a:buFont typeface="Arial"/>
              <a:buChar char="•"/>
            </a:pPr>
            <a:r>
              <a:rPr lang="it-IT" sz="2100" b="0" i="0" u="none" strike="noStrike" cap="none">
                <a:solidFill>
                  <a:srgbClr val="161616"/>
                </a:solidFill>
                <a:latin typeface="Arial"/>
                <a:ea typeface="Arial"/>
                <a:cs typeface="Arial"/>
                <a:sym typeface="Arial"/>
              </a:rPr>
              <a:t>Assenza di interferenze</a:t>
            </a:r>
            <a:endParaRPr sz="2100" b="0" i="0" u="none" strike="noStrike" cap="none">
              <a:solidFill>
                <a:srgbClr val="161616"/>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7"/>
          <p:cNvSpPr txBox="1"/>
          <p:nvPr/>
        </p:nvSpPr>
        <p:spPr>
          <a:xfrm>
            <a:off x="350729" y="240083"/>
            <a:ext cx="8442541" cy="446275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2600"/>
              <a:buFont typeface="Arial"/>
              <a:buNone/>
            </a:pPr>
            <a:r>
              <a:rPr lang="it-IT" sz="2600" b="1" i="0" u="none" strike="noStrike" cap="none">
                <a:solidFill>
                  <a:srgbClr val="7A1F2B"/>
                </a:solidFill>
                <a:latin typeface="Arial"/>
                <a:ea typeface="Arial"/>
                <a:cs typeface="Arial"/>
                <a:sym typeface="Arial"/>
              </a:rPr>
              <a:t>Preparazione del campione</a:t>
            </a:r>
            <a:endParaRPr/>
          </a:p>
          <a:p>
            <a:pPr marL="0" marR="0" lvl="0" indent="0" algn="l" rtl="0">
              <a:lnSpc>
                <a:spcPct val="100000"/>
              </a:lnSpc>
              <a:spcBef>
                <a:spcPts val="0"/>
              </a:spcBef>
              <a:spcAft>
                <a:spcPts val="0"/>
              </a:spcAft>
              <a:buClr>
                <a:schemeClr val="dk1"/>
              </a:buClr>
              <a:buSzPts val="2200"/>
              <a:buFont typeface="Arial"/>
              <a:buNone/>
            </a:pPr>
            <a:r>
              <a:rPr lang="it-IT" sz="2200" b="1" i="0" u="none" strike="noStrike" cap="none">
                <a:solidFill>
                  <a:schemeClr val="dk1"/>
                </a:solidFill>
                <a:latin typeface="Arial"/>
                <a:ea typeface="Arial"/>
                <a:cs typeface="Arial"/>
                <a:sym typeface="Arial"/>
              </a:rPr>
              <a:t>Queste fasi coinvolgono soprattutto lo </a:t>
            </a:r>
            <a:r>
              <a:rPr lang="it-IT" sz="2200" b="1" i="0" u="sng" strike="noStrike" cap="none">
                <a:solidFill>
                  <a:schemeClr val="dk1"/>
                </a:solidFill>
                <a:latin typeface="Arial"/>
                <a:ea typeface="Arial"/>
                <a:cs typeface="Arial"/>
                <a:sym typeface="Arial"/>
              </a:rPr>
              <a:t>stato fisico </a:t>
            </a:r>
            <a:r>
              <a:rPr lang="it-IT" sz="2200" b="1" i="0" u="none" strike="noStrike" cap="none">
                <a:solidFill>
                  <a:schemeClr val="dk1"/>
                </a:solidFill>
                <a:latin typeface="Arial"/>
                <a:ea typeface="Arial"/>
                <a:cs typeface="Arial"/>
                <a:sym typeface="Arial"/>
              </a:rPr>
              <a:t>del campione, la </a:t>
            </a:r>
            <a:r>
              <a:rPr lang="it-IT" sz="2200" b="1" i="1" u="none" strike="noStrike" cap="none">
                <a:solidFill>
                  <a:schemeClr val="dk1"/>
                </a:solidFill>
                <a:latin typeface="Arial"/>
                <a:ea typeface="Arial"/>
                <a:cs typeface="Arial"/>
                <a:sym typeface="Arial"/>
              </a:rPr>
              <a:t>scelta e la composizione del solvente </a:t>
            </a:r>
            <a:r>
              <a:rPr lang="it-IT" sz="2200" b="1" i="0" u="none" strike="noStrike" cap="none">
                <a:solidFill>
                  <a:schemeClr val="dk1"/>
                </a:solidFill>
                <a:latin typeface="Arial"/>
                <a:ea typeface="Arial"/>
                <a:cs typeface="Arial"/>
                <a:sym typeface="Arial"/>
              </a:rPr>
              <a:t>di estrazione (ad. es pH), </a:t>
            </a:r>
            <a:endParaRPr sz="22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2600"/>
              <a:buFont typeface="Arial"/>
              <a:buNone/>
            </a:pPr>
            <a:endParaRPr sz="2600" b="1" i="0" u="none" strike="noStrike" cap="none">
              <a:solidFill>
                <a:srgbClr val="7A1F2B"/>
              </a:solidFill>
              <a:latin typeface="Arial"/>
              <a:ea typeface="Arial"/>
              <a:cs typeface="Arial"/>
              <a:sym typeface="Arial"/>
            </a:endParaRPr>
          </a:p>
          <a:p>
            <a:pPr marL="0" marR="0" lvl="0" indent="0" algn="l" rtl="0">
              <a:lnSpc>
                <a:spcPct val="100000"/>
              </a:lnSpc>
              <a:spcBef>
                <a:spcPts val="0"/>
              </a:spcBef>
              <a:spcAft>
                <a:spcPts val="0"/>
              </a:spcAft>
              <a:buClr>
                <a:srgbClr val="7A1F2B"/>
              </a:buClr>
              <a:buSzPts val="2600"/>
              <a:buFont typeface="Arial"/>
              <a:buNone/>
            </a:pPr>
            <a:r>
              <a:rPr lang="it-IT" sz="2600" b="1" i="0" u="none" strike="noStrike" cap="none">
                <a:solidFill>
                  <a:srgbClr val="7A1F2B"/>
                </a:solidFill>
                <a:latin typeface="Arial"/>
                <a:ea typeface="Arial"/>
                <a:cs typeface="Arial"/>
                <a:sym typeface="Arial"/>
              </a:rPr>
              <a:t>Estrazione </a:t>
            </a:r>
            <a:endParaRPr/>
          </a:p>
          <a:p>
            <a:pPr marL="0" marR="0" lvl="0" indent="0" algn="l" rtl="0">
              <a:lnSpc>
                <a:spcPct val="100000"/>
              </a:lnSpc>
              <a:spcBef>
                <a:spcPts val="0"/>
              </a:spcBef>
              <a:spcAft>
                <a:spcPts val="0"/>
              </a:spcAft>
              <a:buClr>
                <a:schemeClr val="dk1"/>
              </a:buClr>
              <a:buSzPts val="2200"/>
              <a:buFont typeface="Arial"/>
              <a:buNone/>
            </a:pPr>
            <a:r>
              <a:rPr lang="it-IT" sz="2200" b="1" i="0" u="none" strike="noStrike" cap="none">
                <a:solidFill>
                  <a:schemeClr val="dk1"/>
                </a:solidFill>
                <a:latin typeface="Arial"/>
                <a:ea typeface="Arial"/>
                <a:cs typeface="Arial"/>
                <a:sym typeface="Arial"/>
              </a:rPr>
              <a:t>Consiste nell’allontanamento dell’analita dalla matrice e il suo trasferimento </a:t>
            </a:r>
            <a:r>
              <a:rPr lang="it-IT" sz="2200" b="1" i="0" u="sng" strike="noStrike" cap="none">
                <a:solidFill>
                  <a:schemeClr val="dk1"/>
                </a:solidFill>
                <a:latin typeface="Arial"/>
                <a:ea typeface="Arial"/>
                <a:cs typeface="Arial"/>
                <a:sym typeface="Arial"/>
              </a:rPr>
              <a:t>quantitativo</a:t>
            </a:r>
            <a:r>
              <a:rPr lang="it-IT" sz="2200" b="1" i="0" u="none" strike="noStrike" cap="none">
                <a:solidFill>
                  <a:schemeClr val="dk1"/>
                </a:solidFill>
                <a:latin typeface="Arial"/>
                <a:ea typeface="Arial"/>
                <a:cs typeface="Arial"/>
                <a:sym typeface="Arial"/>
              </a:rPr>
              <a:t> nella fase solvente</a:t>
            </a:r>
            <a:endParaRPr/>
          </a:p>
          <a:p>
            <a:pPr marL="0" marR="0" lvl="0" indent="0" algn="l" rtl="0">
              <a:lnSpc>
                <a:spcPct val="100000"/>
              </a:lnSpc>
              <a:spcBef>
                <a:spcPts val="0"/>
              </a:spcBef>
              <a:spcAft>
                <a:spcPts val="0"/>
              </a:spcAft>
              <a:buClr>
                <a:srgbClr val="161616"/>
              </a:buClr>
              <a:buSzPts val="2600"/>
              <a:buFont typeface="Arial"/>
              <a:buNone/>
            </a:pPr>
            <a:endParaRPr sz="2600" b="1" i="0" u="none" strike="noStrike" cap="none">
              <a:solidFill>
                <a:srgbClr val="7A1F2B"/>
              </a:solidFill>
              <a:latin typeface="Arial"/>
              <a:ea typeface="Arial"/>
              <a:cs typeface="Arial"/>
              <a:sym typeface="Arial"/>
            </a:endParaRPr>
          </a:p>
          <a:p>
            <a:pPr marL="0" marR="0" lvl="0" indent="0" algn="l" rtl="0">
              <a:lnSpc>
                <a:spcPct val="100000"/>
              </a:lnSpc>
              <a:spcBef>
                <a:spcPts val="0"/>
              </a:spcBef>
              <a:spcAft>
                <a:spcPts val="0"/>
              </a:spcAft>
              <a:buClr>
                <a:srgbClr val="7A1F2B"/>
              </a:buClr>
              <a:buSzPts val="2600"/>
              <a:buFont typeface="Arial"/>
              <a:buNone/>
            </a:pPr>
            <a:r>
              <a:rPr lang="it-IT" sz="2600" b="1" i="0" u="none" strike="noStrike" cap="none">
                <a:solidFill>
                  <a:srgbClr val="7A1F2B"/>
                </a:solidFill>
                <a:latin typeface="Arial"/>
                <a:ea typeface="Arial"/>
                <a:cs typeface="Arial"/>
                <a:sym typeface="Arial"/>
              </a:rPr>
              <a:t>Purificazione</a:t>
            </a:r>
            <a:endParaRPr/>
          </a:p>
          <a:p>
            <a:pPr marL="0" marR="0" lvl="0" indent="0" algn="l" rtl="0">
              <a:lnSpc>
                <a:spcPct val="100000"/>
              </a:lnSpc>
              <a:spcBef>
                <a:spcPts val="0"/>
              </a:spcBef>
              <a:spcAft>
                <a:spcPts val="0"/>
              </a:spcAft>
              <a:buClr>
                <a:schemeClr val="dk1"/>
              </a:buClr>
              <a:buSzPts val="2200"/>
              <a:buFont typeface="Arial"/>
              <a:buNone/>
            </a:pPr>
            <a:r>
              <a:rPr lang="it-IT" sz="2200" b="1" i="0" u="none" strike="noStrike" cap="none">
                <a:solidFill>
                  <a:schemeClr val="dk1"/>
                </a:solidFill>
                <a:latin typeface="Arial"/>
                <a:ea typeface="Arial"/>
                <a:cs typeface="Arial"/>
                <a:sym typeface="Arial"/>
              </a:rPr>
              <a:t>Separazione dell’analita da interferenti e componenti della matrice</a:t>
            </a:r>
            <a:endParaRPr/>
          </a:p>
        </p:txBody>
      </p:sp>
      <p:sp>
        <p:nvSpPr>
          <p:cNvPr id="56" name="Google Shape;56;p7"/>
          <p:cNvSpPr txBox="1"/>
          <p:nvPr/>
        </p:nvSpPr>
        <p:spPr>
          <a:xfrm>
            <a:off x="350729" y="5311012"/>
            <a:ext cx="8242126" cy="707882"/>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2000"/>
              <a:buFont typeface="Arial"/>
              <a:buNone/>
            </a:pPr>
            <a:r>
              <a:rPr lang="it-IT" sz="2000" b="1" i="0" u="none" strike="noStrike" cap="none">
                <a:solidFill>
                  <a:srgbClr val="7A1F2B"/>
                </a:solidFill>
                <a:latin typeface="Arial"/>
                <a:ea typeface="Arial"/>
                <a:cs typeface="Arial"/>
                <a:sym typeface="Arial"/>
              </a:rPr>
              <a:t>La necessità di questi passaggi dipende dalla </a:t>
            </a:r>
            <a:r>
              <a:rPr lang="it-IT" sz="2000" b="1" i="0" u="sng" strike="noStrike" cap="none">
                <a:solidFill>
                  <a:srgbClr val="7A1F2B"/>
                </a:solidFill>
                <a:latin typeface="Arial"/>
                <a:ea typeface="Arial"/>
                <a:cs typeface="Arial"/>
                <a:sym typeface="Arial"/>
              </a:rPr>
              <a:t>natura del campione</a:t>
            </a:r>
            <a:r>
              <a:rPr lang="it-IT" sz="2000" b="1" i="0" u="none" strike="noStrike" cap="none">
                <a:solidFill>
                  <a:srgbClr val="7A1F2B"/>
                </a:solidFill>
                <a:latin typeface="Arial"/>
                <a:ea typeface="Arial"/>
                <a:cs typeface="Arial"/>
                <a:sym typeface="Arial"/>
              </a:rPr>
              <a:t>, dal </a:t>
            </a:r>
            <a:r>
              <a:rPr lang="it-IT" sz="2000" b="1" i="0" u="sng" strike="noStrike" cap="none">
                <a:solidFill>
                  <a:srgbClr val="7A1F2B"/>
                </a:solidFill>
                <a:latin typeface="Arial"/>
                <a:ea typeface="Arial"/>
                <a:cs typeface="Arial"/>
                <a:sym typeface="Arial"/>
              </a:rPr>
              <a:t>quesito analitico </a:t>
            </a:r>
            <a:r>
              <a:rPr lang="it-IT" sz="2000" b="1" i="0" u="none" strike="noStrike" cap="none">
                <a:solidFill>
                  <a:srgbClr val="7A1F2B"/>
                </a:solidFill>
                <a:latin typeface="Arial"/>
                <a:ea typeface="Arial"/>
                <a:cs typeface="Arial"/>
                <a:sym typeface="Arial"/>
              </a:rPr>
              <a:t>e dalla </a:t>
            </a:r>
            <a:r>
              <a:rPr lang="it-IT" sz="2000" b="1" i="0" u="sng" strike="noStrike" cap="none">
                <a:solidFill>
                  <a:srgbClr val="7A1F2B"/>
                </a:solidFill>
                <a:latin typeface="Arial"/>
                <a:ea typeface="Arial"/>
                <a:cs typeface="Arial"/>
                <a:sym typeface="Arial"/>
              </a:rPr>
              <a:t>tecnica analitica da utilizzare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8" descr="Immagine che contiene grafico, grafico a torta&#10;&#10;Descrizione generata automaticamente"/>
          <p:cNvPicPr preferRelativeResize="0"/>
          <p:nvPr/>
        </p:nvPicPr>
        <p:blipFill rotWithShape="1">
          <a:blip r:embed="rId3">
            <a:alphaModFix/>
          </a:blip>
          <a:srcRect/>
          <a:stretch/>
        </p:blipFill>
        <p:spPr>
          <a:xfrm>
            <a:off x="193011" y="1223948"/>
            <a:ext cx="8757977" cy="3413693"/>
          </a:xfrm>
          <a:prstGeom prst="rect">
            <a:avLst/>
          </a:prstGeom>
          <a:noFill/>
          <a:ln>
            <a:noFill/>
          </a:ln>
        </p:spPr>
      </p:pic>
      <p:sp>
        <p:nvSpPr>
          <p:cNvPr id="62" name="Google Shape;62;p8"/>
          <p:cNvSpPr txBox="1"/>
          <p:nvPr/>
        </p:nvSpPr>
        <p:spPr>
          <a:xfrm>
            <a:off x="1379482" y="32578"/>
            <a:ext cx="6945811" cy="769437"/>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7A1F2B"/>
              </a:buClr>
              <a:buSzPts val="2200"/>
              <a:buFont typeface="Arial"/>
              <a:buNone/>
            </a:pPr>
            <a:r>
              <a:rPr b="1" sz="2200" lang="it-IT" i="0" u="none" strike="noStrike" cap="none">
                <a:solidFill>
                  <a:srgbClr val="161616"/>
                </a:solidFill>
                <a:latin typeface="Arial"/>
                <a:ea typeface="Arial"/>
                <a:cs typeface="Arial"/>
                <a:sym typeface="Arial"/>
              </a:rPr>
              <a:t>Origine degli errori e tempo dedicato al processo analitico in una analisi cromatografica</a:t>
            </a:r>
            <a:endParaRPr/>
          </a:p>
        </p:txBody>
      </p:sp>
      <p:sp>
        <p:nvSpPr>
          <p:cNvPr id="63" name="Google Shape;63;p8"/>
          <p:cNvSpPr txBox="1"/>
          <p:nvPr/>
        </p:nvSpPr>
        <p:spPr>
          <a:xfrm>
            <a:off x="978989" y="1149520"/>
            <a:ext cx="2636081" cy="43088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404040"/>
              </a:buClr>
              <a:buSzPts val="2100"/>
              <a:buFont typeface="Arial"/>
              <a:buNone/>
            </a:pPr>
            <a:r>
              <a:rPr lang="it-IT" sz="2100" b="1" i="0" u="none" strike="noStrike" cap="none">
                <a:solidFill>
                  <a:srgbClr val="404040"/>
                </a:solidFill>
                <a:latin typeface="Arial"/>
                <a:ea typeface="Arial"/>
                <a:cs typeface="Arial"/>
                <a:sym typeface="Arial"/>
              </a:rPr>
              <a:t>Origine degli errori</a:t>
            </a:r>
            <a:endParaRPr/>
          </a:p>
        </p:txBody>
      </p:sp>
      <p:sp>
        <p:nvSpPr>
          <p:cNvPr id="64" name="Google Shape;64;p8"/>
          <p:cNvSpPr txBox="1"/>
          <p:nvPr/>
        </p:nvSpPr>
        <p:spPr>
          <a:xfrm>
            <a:off x="5246189" y="1149519"/>
            <a:ext cx="2636081" cy="43088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404040"/>
              </a:buClr>
              <a:buSzPts val="2100"/>
              <a:buFont typeface="Arial"/>
              <a:buNone/>
            </a:pPr>
            <a:r>
              <a:rPr lang="it-IT" sz="2100" b="1" i="0" u="none" strike="noStrike" cap="none">
                <a:solidFill>
                  <a:srgbClr val="404040"/>
                </a:solidFill>
                <a:latin typeface="Arial"/>
                <a:ea typeface="Arial"/>
                <a:cs typeface="Arial"/>
                <a:sym typeface="Arial"/>
              </a:rPr>
              <a:t>Tempo dedicato</a:t>
            </a:r>
            <a:endParaRPr sz="2100" b="1" i="0" u="none" strike="noStrike" cap="none">
              <a:solidFill>
                <a:srgbClr val="404040"/>
              </a:solidFill>
              <a:latin typeface="Arial"/>
              <a:ea typeface="Arial"/>
              <a:cs typeface="Arial"/>
              <a:sym typeface="Arial"/>
            </a:endParaRPr>
          </a:p>
        </p:txBody>
      </p:sp>
      <p:sp>
        <p:nvSpPr>
          <p:cNvPr id="65" name="Google Shape;65;p8"/>
          <p:cNvSpPr/>
          <p:nvPr/>
        </p:nvSpPr>
        <p:spPr>
          <a:xfrm>
            <a:off x="1116419" y="4019107"/>
            <a:ext cx="6347637" cy="533474"/>
          </a:xfrm>
          <a:prstGeom prst="ellipse">
            <a:avLst/>
          </a:prstGeom>
          <a:noFill/>
          <a:ln w="50800" cap="flat" cmpd="sng">
            <a:solidFill>
              <a:schemeClr val="accent1"/>
            </a:solidFill>
            <a:prstDash val="solid"/>
            <a:round/>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p:txBody>
      </p:sp>
      <p:sp>
        <p:nvSpPr>
          <p:cNvPr id="66" name="Google Shape;66;p8"/>
          <p:cNvSpPr txBox="1"/>
          <p:nvPr/>
        </p:nvSpPr>
        <p:spPr>
          <a:xfrm>
            <a:off x="2972196" y="4637641"/>
            <a:ext cx="2636081" cy="33855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7A1F2B"/>
              </a:buClr>
              <a:buSzPts val="1600"/>
              <a:buFont typeface="Arial"/>
              <a:buNone/>
            </a:pPr>
            <a:r>
              <a:rPr lang="it-IT" sz="1600" b="1" i="0" u="none" strike="noStrike" cap="none">
                <a:solidFill>
                  <a:srgbClr val="7A1F2B"/>
                </a:solidFill>
                <a:latin typeface="Arial"/>
                <a:ea typeface="Arial"/>
                <a:cs typeface="Arial"/>
                <a:sym typeface="Arial"/>
              </a:rPr>
              <a:t>«fasi preliminari»</a:t>
            </a:r>
            <a:endParaRPr sz="1600" b="1" i="0" u="none" strike="noStrike" cap="none">
              <a:solidFill>
                <a:srgbClr val="7A1F2B"/>
              </a:solidFill>
              <a:latin typeface="Arial"/>
              <a:ea typeface="Arial"/>
              <a:cs typeface="Arial"/>
              <a:sym typeface="Arial"/>
            </a:endParaRPr>
          </a:p>
        </p:txBody>
      </p:sp>
      <p:sp>
        <p:nvSpPr>
          <p:cNvPr id="67" name="Google Shape;67;p8"/>
          <p:cNvSpPr txBox="1"/>
          <p:nvPr/>
        </p:nvSpPr>
        <p:spPr>
          <a:xfrm>
            <a:off x="97022" y="5965981"/>
            <a:ext cx="7785248" cy="646331"/>
          </a:xfrm>
          <a:prstGeom prst="rect">
            <a:avLst/>
          </a:prstGeom>
          <a:noFill/>
          <a:ln>
            <a:noFill/>
          </a:ln>
        </p:spPr>
        <p:txBody>
          <a:bodyPr spcFirstLastPara="1" wrap="square" lIns="76200" tIns="76200" rIns="76200" bIns="76200" anchor="t" anchorCtr="0">
            <a:spAutoFit/>
          </a:bodyPr>
          <a:lstStyle/>
          <a:p>
            <a:pPr marL="0" marR="0" lvl="0" indent="0" algn="l" rtl="0">
              <a:lnSpc>
                <a:spcPct val="100000"/>
              </a:lnSpc>
              <a:spcBef>
                <a:spcPts val="0"/>
              </a:spcBef>
              <a:spcAft>
                <a:spcPts val="0"/>
              </a:spcAft>
              <a:buClr>
                <a:srgbClr val="161616"/>
              </a:buClr>
              <a:buSzPts val="1600"/>
              <a:buFont typeface="Arial"/>
              <a:buNone/>
            </a:pPr>
            <a:r>
              <a:rPr lang="it-IT" sz="1600" b="1" i="0" u="none" strike="noStrike" cap="none">
                <a:solidFill>
                  <a:srgbClr val="161616"/>
                </a:solidFill>
                <a:latin typeface="Arial"/>
                <a:ea typeface="Arial"/>
                <a:cs typeface="Arial"/>
                <a:sym typeface="Arial"/>
              </a:rPr>
              <a:t>Tempo di analisi e origine dell’errore: </a:t>
            </a:r>
            <a:r>
              <a:rPr lang="it-IT" sz="1600" b="0" i="0" u="none" strike="noStrike" cap="none">
                <a:solidFill>
                  <a:srgbClr val="161616"/>
                </a:solidFill>
                <a:latin typeface="Arial"/>
                <a:ea typeface="Arial"/>
                <a:cs typeface="Arial"/>
                <a:sym typeface="Arial"/>
              </a:rPr>
              <a:t>la parte strumentale occupa un tempo limitato e il contributo all’errore è limitato</a:t>
            </a:r>
            <a:endParaRPr sz="1600" b="0" i="0" u="none" strike="noStrike" cap="none">
              <a:solidFill>
                <a:srgbClr val="161616"/>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Campione solido</a:t>
            </a:r>
            <a:endParaRPr lang="it-IT" sz="2800"/>
          </a:p>
        </p:txBody>
      </p:sp>
      <p:sp>
        <p:nvSpPr>
          <p:cNvPr id="4" name="Shape 4"/>
          <p:cNvSpPr/>
          <p:nvPr/>
        </p:nvSpPr>
        <p:spPr>
          <a:xfrm>
            <a:off x="365760" y="1280160"/>
            <a:ext cx="2468880" cy="1417320"/>
          </a:xfrm>
          <a:prstGeom prst="diamond">
            <a:avLst/>
          </a:prstGeom>
          <a:solidFill>
            <a:srgbClr val="D0D0D0"/>
          </a:solidFill>
          <a:ln w="15875">
            <a:solidFill>
              <a:srgbClr val="404040"/>
            </a:solidFill>
          </a:ln>
        </p:spPr>
        <p:txBody>
          <a:bodyPr wrap="square" lIns="228600" tIns="228600" rIns="228600" bIns="228600" anchor="ctr" rtlCol="0"/>
          <a:lstStyle/>
          <a:p>
            <a:pPr algn="ctr">
              <a:spcBef>
                <a:spcPts val="0"/>
              </a:spcBef>
              <a:spcAft>
                <a:spcPts val="0"/>
              </a:spcAft>
              <a:buNone/>
            </a:pPr>
            <a:r>
              <a:rPr lang="it-IT" sz="1400" dirty="0">
                <a:solidFill>
                  <a:srgbClr val="161616"/>
                </a:solidFill>
                <a:latin typeface="Arial"/>
                <a:cs typeface="Arial"/>
              </a:rPr>
              <a:t>Si vuole analizzare l’intero campione</a:t>
            </a:r>
            <a:endParaRPr lang="it-IT" sz="1400"/>
          </a:p>
        </p:txBody>
      </p:sp>
      <p:sp>
        <p:nvSpPr>
          <p:cNvPr id="5" name="Shape 5"/>
          <p:cNvSpPr/>
          <p:nvPr/>
        </p:nvSpPr>
        <p:spPr>
          <a:xfrm>
            <a:off x="3383280" y="1280160"/>
            <a:ext cx="2468880" cy="1417320"/>
          </a:xfrm>
          <a:prstGeom prst="diamond">
            <a:avLst/>
          </a:prstGeom>
          <a:solidFill>
            <a:srgbClr val="EFDCDF"/>
          </a:solidFill>
          <a:ln w="15875">
            <a:solidFill>
              <a:srgbClr val="7A1F2B"/>
            </a:solidFill>
          </a:ln>
        </p:spPr>
        <p:txBody>
          <a:bodyPr wrap="square" lIns="228600" tIns="228600" rIns="228600" bIns="228600" anchor="ctr" rtlCol="0"/>
          <a:lstStyle/>
          <a:p>
            <a:pPr algn="ctr">
              <a:spcBef>
                <a:spcPts val="0"/>
              </a:spcBef>
              <a:spcAft>
                <a:spcPts val="0"/>
              </a:spcAft>
              <a:buNone/>
            </a:pPr>
            <a:r>
              <a:rPr lang="it-IT" sz="1400" dirty="0">
                <a:solidFill>
                  <a:srgbClr val="161616"/>
                </a:solidFill>
                <a:latin typeface="Arial"/>
                <a:cs typeface="Arial"/>
              </a:rPr>
              <a:t>Si vuole analizzare la parte volatile</a:t>
            </a:r>
            <a:endParaRPr lang="it-IT" sz="1400"/>
          </a:p>
        </p:txBody>
      </p:sp>
      <p:cxnSp>
        <p:nvCxnSpPr>
          <p:cNvPr id="6" name="Connettore 6"/>
          <p:cNvCxnSpPr/>
          <p:nvPr/>
        </p:nvCxnSpPr>
        <p:spPr>
          <a:xfrm>
            <a:off x="2834640" y="1988820"/>
            <a:ext cx="548640" cy="0"/>
          </a:xfrm>
          <a:prstGeom prst="line">
            <a:avLst/>
          </a:prstGeom>
          <a:ln w="19050">
            <a:solidFill>
              <a:srgbClr val="404040"/>
            </a:solidFill>
            <a:tailEnd type="triangle" w="med" len="med"/>
          </a:ln>
        </p:spPr>
      </p:cxnSp>
      <p:sp>
        <p:nvSpPr>
          <p:cNvPr id="7" name="Shape 7"/>
          <p:cNvSpPr txBox="1"/>
          <p:nvPr/>
        </p:nvSpPr>
        <p:spPr>
          <a:xfrm>
            <a:off x="2834640" y="1645920"/>
            <a:ext cx="548640" cy="274320"/>
          </a:xfrm>
          <a:prstGeom prst="rect">
            <a:avLst/>
          </a:prstGeom>
          <a:noFill/>
          <a:ln>
            <a:noFill/>
          </a:ln>
        </p:spPr>
        <p:txBody>
          <a:bodyPr wrap="square" lIns="18288" tIns="18288" rIns="18288" bIns="18288" anchor="t" rtlCol="0"/>
          <a:lstStyle/>
          <a:p>
            <a:pPr algn="l">
              <a:spcBef>
                <a:spcPts val="0"/>
              </a:spcBef>
              <a:spcAft>
                <a:spcPts val="0"/>
              </a:spcAft>
              <a:buNone/>
            </a:pPr>
            <a:r>
              <a:rPr lang="it-IT" b="1" sz="1400" dirty="0">
                <a:solidFill>
                  <a:srgbClr val="7A1F2B"/>
                </a:solidFill>
                <a:latin typeface="Arial"/>
                <a:cs typeface="Arial"/>
              </a:rPr>
              <a:t>NO</a:t>
            </a:r>
            <a:endParaRPr lang="it-IT" sz="1400"/>
          </a:p>
        </p:txBody>
      </p:sp>
      <p:cxnSp>
        <p:nvCxnSpPr>
          <p:cNvPr id="8" name="Connettore 8"/>
          <p:cNvCxnSpPr/>
          <p:nvPr/>
        </p:nvCxnSpPr>
        <p:spPr>
          <a:xfrm>
            <a:off x="5852160" y="1988820"/>
            <a:ext cx="1783080" cy="0"/>
          </a:xfrm>
          <a:prstGeom prst="line">
            <a:avLst/>
          </a:prstGeom>
          <a:ln w="19050">
            <a:solidFill>
              <a:srgbClr val="404040"/>
            </a:solidFill>
          </a:ln>
        </p:spPr>
      </p:cxnSp>
      <p:cxnSp>
        <p:nvCxnSpPr>
          <p:cNvPr id="9" name="Connettore 9"/>
          <p:cNvCxnSpPr/>
          <p:nvPr/>
        </p:nvCxnSpPr>
        <p:spPr>
          <a:xfrm>
            <a:off x="7635240" y="1988820"/>
            <a:ext cx="0" cy="571500"/>
          </a:xfrm>
          <a:prstGeom prst="line">
            <a:avLst/>
          </a:prstGeom>
          <a:ln w="19050">
            <a:solidFill>
              <a:srgbClr val="404040"/>
            </a:solidFill>
            <a:tailEnd type="triangle" w="med" len="med"/>
          </a:ln>
        </p:spPr>
      </p:cxnSp>
      <p:sp>
        <p:nvSpPr>
          <p:cNvPr id="10" name="Shape 10"/>
          <p:cNvSpPr txBox="1"/>
          <p:nvPr/>
        </p:nvSpPr>
        <p:spPr>
          <a:xfrm>
            <a:off x="6126480" y="1645920"/>
            <a:ext cx="548640" cy="274320"/>
          </a:xfrm>
          <a:prstGeom prst="rect">
            <a:avLst/>
          </a:prstGeom>
          <a:noFill/>
          <a:ln>
            <a:noFill/>
          </a:ln>
        </p:spPr>
        <p:txBody>
          <a:bodyPr wrap="square" lIns="18288" tIns="18288" rIns="18288" bIns="18288" anchor="t" rtlCol="0"/>
          <a:lstStyle/>
          <a:p>
            <a:pPr algn="l">
              <a:spcBef>
                <a:spcPts val="0"/>
              </a:spcBef>
              <a:spcAft>
                <a:spcPts val="0"/>
              </a:spcAft>
              <a:buNone/>
            </a:pPr>
            <a:r>
              <a:rPr lang="it-IT" b="1" sz="1400" dirty="0">
                <a:solidFill>
                  <a:srgbClr val="7A1F2B"/>
                </a:solidFill>
                <a:latin typeface="Arial"/>
                <a:cs typeface="Arial"/>
              </a:rPr>
              <a:t>SI</a:t>
            </a:r>
            <a:endParaRPr lang="it-IT" sz="1400"/>
          </a:p>
        </p:txBody>
      </p:sp>
      <p:sp>
        <p:nvSpPr>
          <p:cNvPr id="11" name="Shape 11"/>
          <p:cNvSpPr/>
          <p:nvPr/>
        </p:nvSpPr>
        <p:spPr>
          <a:xfrm>
            <a:off x="6263640" y="2560320"/>
            <a:ext cx="2560320" cy="914400"/>
          </a:xfrm>
          <a:prstGeom prst="rect">
            <a:avLst/>
          </a:prstGeom>
          <a:solidFill>
            <a:srgbClr val="EFDCDF"/>
          </a:solidFill>
          <a:ln w="12700">
            <a:solidFill>
              <a:srgbClr val="7A1F2B"/>
            </a:solidFill>
          </a:ln>
        </p:spPr>
        <p:txBody>
          <a:bodyPr wrap="square" lIns="91440" tIns="91440" rIns="91440" bIns="91440" anchor="ctr" rtlCol="0"/>
          <a:lstStyle/>
          <a:p>
            <a:pPr algn="l">
              <a:spcBef>
                <a:spcPts val="0"/>
              </a:spcBef>
              <a:spcAft>
                <a:spcPts val="0"/>
              </a:spcAft>
              <a:buNone/>
            </a:pPr>
            <a:r>
              <a:rPr lang="it-IT" sz="1400" dirty="0">
                <a:solidFill>
                  <a:srgbClr val="161616"/>
                </a:solidFill>
                <a:latin typeface="Arial"/>
                <a:cs typeface="Arial"/>
              </a:rPr>
              <a:t>Spazio di testa</a:t>
            </a:r>
            <a:endParaRPr lang="it-IT" sz="1400"/>
          </a:p>
          <a:p>
            <a:pPr algn="l">
              <a:spcBef>
                <a:spcPts val="0"/>
              </a:spcBef>
              <a:spcAft>
                <a:spcPts val="0"/>
              </a:spcAft>
              <a:buNone/>
            </a:pPr>
            <a:r>
              <a:rPr lang="it-IT" sz="1400" dirty="0">
                <a:solidFill>
                  <a:srgbClr val="161616"/>
                </a:solidFill>
                <a:latin typeface="Arial"/>
                <a:cs typeface="Arial"/>
              </a:rPr>
              <a:t>Desorbimento termico</a:t>
            </a:r>
            <a:endParaRPr lang="it-IT" sz="1400"/>
          </a:p>
          <a:p>
            <a:pPr algn="l">
              <a:spcBef>
                <a:spcPts val="0"/>
              </a:spcBef>
              <a:spcAft>
                <a:spcPts val="0"/>
              </a:spcAft>
              <a:buNone/>
            </a:pPr>
            <a:r>
              <a:rPr lang="it-IT" sz="1400" dirty="0">
                <a:solidFill>
                  <a:srgbClr val="161616"/>
                </a:solidFill>
                <a:latin typeface="Arial"/>
                <a:cs typeface="Arial"/>
              </a:rPr>
              <a:t>Microestrazione in fase solida</a:t>
            </a:r>
            <a:endParaRPr lang="it-IT" sz="1400"/>
          </a:p>
        </p:txBody>
      </p:sp>
      <p:cxnSp>
        <p:nvCxnSpPr>
          <p:cNvPr id="12" name="Connettore 12"/>
          <p:cNvCxnSpPr/>
          <p:nvPr/>
        </p:nvCxnSpPr>
        <p:spPr>
          <a:xfrm>
            <a:off x="1600200" y="2697480"/>
            <a:ext cx="0" cy="1097280"/>
          </a:xfrm>
          <a:prstGeom prst="line">
            <a:avLst/>
          </a:prstGeom>
          <a:ln w="19050">
            <a:solidFill>
              <a:srgbClr val="404040"/>
            </a:solidFill>
            <a:tailEnd type="triangle" w="med" len="med"/>
          </a:ln>
        </p:spPr>
      </p:cxnSp>
      <p:sp>
        <p:nvSpPr>
          <p:cNvPr id="13" name="Shape 13"/>
          <p:cNvSpPr txBox="1"/>
          <p:nvPr/>
        </p:nvSpPr>
        <p:spPr>
          <a:xfrm>
            <a:off x="1691640" y="3063240"/>
            <a:ext cx="548640" cy="274320"/>
          </a:xfrm>
          <a:prstGeom prst="rect">
            <a:avLst/>
          </a:prstGeom>
          <a:noFill/>
          <a:ln>
            <a:noFill/>
          </a:ln>
        </p:spPr>
        <p:txBody>
          <a:bodyPr wrap="square" lIns="18288" tIns="18288" rIns="18288" bIns="18288" anchor="t" rtlCol="0"/>
          <a:lstStyle/>
          <a:p>
            <a:pPr algn="l">
              <a:spcBef>
                <a:spcPts val="0"/>
              </a:spcBef>
              <a:spcAft>
                <a:spcPts val="0"/>
              </a:spcAft>
              <a:buNone/>
            </a:pPr>
            <a:r>
              <a:rPr lang="it-IT" b="1" sz="1400" dirty="0">
                <a:solidFill>
                  <a:srgbClr val="7A1F2B"/>
                </a:solidFill>
                <a:latin typeface="Arial"/>
                <a:cs typeface="Arial"/>
              </a:rPr>
              <a:t>SI</a:t>
            </a:r>
            <a:endParaRPr lang="it-IT" sz="1400"/>
          </a:p>
        </p:txBody>
      </p:sp>
      <p:sp>
        <p:nvSpPr>
          <p:cNvPr id="14" name="Shape 14"/>
          <p:cNvSpPr/>
          <p:nvPr/>
        </p:nvSpPr>
        <p:spPr>
          <a:xfrm>
            <a:off x="868680" y="3794760"/>
            <a:ext cx="1463040" cy="411480"/>
          </a:xfrm>
          <a:prstGeom prst="rect">
            <a:avLst/>
          </a:prstGeom>
          <a:solidFill>
            <a:srgbClr val="D0D0D0"/>
          </a:solidFill>
          <a:ln w="12700">
            <a:solidFill>
              <a:srgbClr val="404040"/>
            </a:solidFill>
          </a:ln>
        </p:spPr>
        <p:txBody>
          <a:bodyPr wrap="square" lIns="45720" tIns="45720" rIns="45720" bIns="45720" anchor="ctr" rtlCol="0"/>
          <a:lstStyle/>
          <a:p>
            <a:pPr algn="ctr">
              <a:spcBef>
                <a:spcPts val="0"/>
              </a:spcBef>
              <a:spcAft>
                <a:spcPts val="0"/>
              </a:spcAft>
              <a:buNone/>
            </a:pPr>
            <a:r>
              <a:rPr lang="it-IT" sz="1400" dirty="0">
                <a:solidFill>
                  <a:srgbClr val="161616"/>
                </a:solidFill>
                <a:latin typeface="Arial"/>
                <a:cs typeface="Arial"/>
              </a:rPr>
              <a:t>Dissoluzione</a:t>
            </a:r>
            <a:endParaRPr lang="it-IT" sz="1400"/>
          </a:p>
        </p:txBody>
      </p:sp>
      <p:cxnSp>
        <p:nvCxnSpPr>
          <p:cNvPr id="15" name="Connettore 15"/>
          <p:cNvCxnSpPr/>
          <p:nvPr/>
        </p:nvCxnSpPr>
        <p:spPr>
          <a:xfrm>
            <a:off x="4617720" y="2697480"/>
            <a:ext cx="0" cy="914400"/>
          </a:xfrm>
          <a:prstGeom prst="line">
            <a:avLst/>
          </a:prstGeom>
          <a:ln w="19050">
            <a:solidFill>
              <a:srgbClr val="404040"/>
            </a:solidFill>
            <a:tailEnd type="triangle" w="med" len="med"/>
          </a:ln>
        </p:spPr>
      </p:cxnSp>
      <p:sp>
        <p:nvSpPr>
          <p:cNvPr id="16" name="Shape 16"/>
          <p:cNvSpPr txBox="1"/>
          <p:nvPr/>
        </p:nvSpPr>
        <p:spPr>
          <a:xfrm>
            <a:off x="4709160" y="2971800"/>
            <a:ext cx="548640" cy="274320"/>
          </a:xfrm>
          <a:prstGeom prst="rect">
            <a:avLst/>
          </a:prstGeom>
          <a:noFill/>
          <a:ln>
            <a:noFill/>
          </a:ln>
        </p:spPr>
        <p:txBody>
          <a:bodyPr wrap="square" lIns="18288" tIns="18288" rIns="18288" bIns="18288" anchor="t" rtlCol="0"/>
          <a:lstStyle/>
          <a:p>
            <a:pPr algn="l">
              <a:spcBef>
                <a:spcPts val="0"/>
              </a:spcBef>
              <a:spcAft>
                <a:spcPts val="0"/>
              </a:spcAft>
              <a:buNone/>
            </a:pPr>
            <a:r>
              <a:rPr lang="it-IT" b="1" sz="1400" dirty="0">
                <a:solidFill>
                  <a:srgbClr val="7A1F2B"/>
                </a:solidFill>
                <a:latin typeface="Arial"/>
                <a:cs typeface="Arial"/>
              </a:rPr>
              <a:t>NO</a:t>
            </a:r>
            <a:endParaRPr lang="it-IT" sz="1400"/>
          </a:p>
        </p:txBody>
      </p:sp>
      <p:sp>
        <p:nvSpPr>
          <p:cNvPr id="17" name="Shape 17"/>
          <p:cNvSpPr/>
          <p:nvPr/>
        </p:nvSpPr>
        <p:spPr>
          <a:xfrm>
            <a:off x="3063240" y="3611880"/>
            <a:ext cx="3566160" cy="1463040"/>
          </a:xfrm>
          <a:prstGeom prst="rect">
            <a:avLst/>
          </a:prstGeom>
          <a:solidFill>
            <a:srgbClr val="F1E3BF"/>
          </a:solidFill>
          <a:ln w="12700">
            <a:solidFill>
              <a:srgbClr val="B8860B"/>
            </a:solidFill>
          </a:ln>
        </p:spPr>
        <p:txBody>
          <a:bodyPr wrap="square" lIns="109728" tIns="109728" rIns="109728" bIns="109728" anchor="ctr" rtlCol="0"/>
          <a:lstStyle/>
          <a:p>
            <a:pPr algn="l">
              <a:spcBef>
                <a:spcPts val="0"/>
              </a:spcBef>
              <a:spcAft>
                <a:spcPts val="0"/>
              </a:spcAft>
              <a:buNone/>
            </a:pPr>
            <a:r>
              <a:rPr lang="it-IT" b="1" sz="1400" dirty="0">
                <a:solidFill>
                  <a:srgbClr val="161616"/>
                </a:solidFill>
                <a:latin typeface="Arial"/>
                <a:cs typeface="Arial"/>
              </a:rPr>
              <a:t>Estrazione liquido-solido</a:t>
            </a:r>
            <a:endParaRPr lang="it-IT" sz="1400"/>
          </a:p>
          <a:p>
            <a:pPr algn="l">
              <a:spcBef>
                <a:spcPts val="0"/>
              </a:spcBef>
              <a:spcAft>
                <a:spcPts val="0"/>
              </a:spcAft>
              <a:buNone/>
            </a:pPr>
            <a:r>
              <a:rPr lang="it-IT" sz="1400" dirty="0">
                <a:solidFill>
                  <a:srgbClr val="161616"/>
                </a:solidFill>
                <a:latin typeface="Arial"/>
                <a:cs typeface="Arial"/>
              </a:rPr>
              <a:t>Sonicazione</a:t>
            </a:r>
            <a:endParaRPr lang="it-IT" sz="1400"/>
          </a:p>
          <a:p>
            <a:pPr algn="l">
              <a:spcBef>
                <a:spcPts val="0"/>
              </a:spcBef>
              <a:spcAft>
                <a:spcPts val="0"/>
              </a:spcAft>
              <a:buNone/>
            </a:pPr>
            <a:r>
              <a:rPr lang="it-IT" b="1" sz="1400" dirty="0">
                <a:solidFill>
                  <a:srgbClr val="161616"/>
                </a:solidFill>
                <a:latin typeface="Arial"/>
                <a:cs typeface="Arial"/>
              </a:rPr>
              <a:t>Estrazione con Soxhlet</a:t>
            </a:r>
            <a:endParaRPr lang="it-IT" sz="1400"/>
          </a:p>
          <a:p>
            <a:pPr algn="l">
              <a:spcBef>
                <a:spcPts val="0"/>
              </a:spcBef>
              <a:spcAft>
                <a:spcPts val="0"/>
              </a:spcAft>
              <a:buNone/>
            </a:pPr>
            <a:r>
              <a:rPr lang="it-IT" sz="1400" dirty="0">
                <a:solidFill>
                  <a:srgbClr val="161616"/>
                </a:solidFill>
                <a:latin typeface="Arial"/>
                <a:cs typeface="Arial"/>
              </a:rPr>
              <a:t>Estrazione liquida a microonde</a:t>
            </a:r>
            <a:endParaRPr lang="it-IT" sz="1400"/>
          </a:p>
          <a:p>
            <a:pPr algn="l">
              <a:spcBef>
                <a:spcPts val="0"/>
              </a:spcBef>
              <a:spcAft>
                <a:spcPts val="0"/>
              </a:spcAft>
              <a:buNone/>
            </a:pPr>
            <a:r>
              <a:rPr lang="it-IT" b="1" sz="1400" dirty="0">
                <a:solidFill>
                  <a:srgbClr val="161616"/>
                </a:solidFill>
                <a:latin typeface="Arial"/>
                <a:cs typeface="Arial"/>
              </a:rPr>
              <a:t>Estrazione con fluidi supercritici</a:t>
            </a:r>
            <a:endParaRPr lang="it-IT" sz="1400"/>
          </a:p>
        </p:txBody>
      </p:sp>
      <p:sp>
        <p:nvSpPr>
          <p:cNvPr id="18" name="Shape 18"/>
          <p:cNvSpPr/>
          <p:nvPr/>
        </p:nvSpPr>
        <p:spPr>
          <a:xfrm>
            <a:off x="457200" y="5486400"/>
            <a:ext cx="3017520" cy="731520"/>
          </a:xfrm>
          <a:prstGeom prst="rect">
            <a:avLst/>
          </a:prstGeom>
          <a:solidFill>
            <a:srgbClr val="F1E3BF"/>
          </a:solidFill>
          <a:ln w="12700">
            <a:solidFill>
              <a:srgbClr val="B8860B"/>
            </a:solidFill>
          </a:ln>
        </p:spPr>
        <p:txBody>
          <a:bodyPr wrap="square" lIns="91440" tIns="91440" rIns="91440" bIns="91440" anchor="ctr" rtlCol="0"/>
          <a:lstStyle/>
          <a:p>
            <a:pPr algn="ctr">
              <a:spcBef>
                <a:spcPts val="0"/>
              </a:spcBef>
              <a:spcAft>
                <a:spcPts val="0"/>
              </a:spcAft>
              <a:buNone/>
            </a:pPr>
            <a:r>
              <a:rPr lang="it-IT" sz="1400" dirty="0">
                <a:solidFill>
                  <a:srgbClr val="161616"/>
                </a:solidFill>
                <a:latin typeface="Arial"/>
                <a:cs typeface="Arial"/>
              </a:rPr>
              <a:t>Considerare la natura della coppia analita-matrice</a:t>
            </a:r>
            <a:endParaRPr lang="it-IT" sz="1400"/>
          </a:p>
        </p:txBody>
      </p:sp>
      <p:cxnSp>
        <p:nvCxnSpPr>
          <p:cNvPr id="19" name="Connettore 19"/>
          <p:cNvCxnSpPr/>
          <p:nvPr/>
        </p:nvCxnSpPr>
        <p:spPr>
          <a:xfrm>
            <a:off x="3474720" y="5852160"/>
            <a:ext cx="1371600" cy="0"/>
          </a:xfrm>
          <a:prstGeom prst="line">
            <a:avLst/>
          </a:prstGeom>
          <a:ln w="19050">
            <a:solidFill>
              <a:srgbClr val="404040"/>
            </a:solidFill>
            <a:tailEnd type="triangle" w="med" len="med"/>
          </a:ln>
        </p:spPr>
      </p:cxnSp>
      <p:sp>
        <p:nvSpPr>
          <p:cNvPr id="20" name="Shape 20"/>
          <p:cNvSpPr/>
          <p:nvPr/>
        </p:nvSpPr>
        <p:spPr>
          <a:xfrm>
            <a:off x="4846320" y="5486400"/>
            <a:ext cx="3840480" cy="731520"/>
          </a:xfrm>
          <a:prstGeom prst="rect">
            <a:avLst/>
          </a:prstGeom>
          <a:solidFill>
            <a:srgbClr val="F1E3BF"/>
          </a:solidFill>
          <a:ln w="12700">
            <a:solidFill>
              <a:srgbClr val="B8860B"/>
            </a:solidFill>
          </a:ln>
        </p:spPr>
        <p:txBody>
          <a:bodyPr wrap="square" lIns="91440" tIns="91440" rIns="91440" bIns="91440" anchor="ctr" rtlCol="0"/>
          <a:lstStyle/>
          <a:p>
            <a:pPr algn="ctr">
              <a:spcBef>
                <a:spcPts val="0"/>
              </a:spcBef>
              <a:spcAft>
                <a:spcPts val="0"/>
              </a:spcAft>
              <a:buNone/>
            </a:pPr>
            <a:r>
              <a:rPr lang="it-IT" sz="1400" dirty="0">
                <a:solidFill>
                  <a:srgbClr val="161616"/>
                </a:solidFill>
                <a:latin typeface="Arial"/>
                <a:cs typeface="Arial"/>
              </a:rPr>
              <a:t>Trovare il solvente che dissolve l’analita ma non la matrice</a:t>
            </a:r>
            <a:endParaRPr lang="it-IT"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Campione liquido</a:t>
            </a:r>
            <a:endParaRPr lang="it-IT" sz="2800"/>
          </a:p>
        </p:txBody>
      </p:sp>
      <p:sp>
        <p:nvSpPr>
          <p:cNvPr id="4" name="Shape 4"/>
          <p:cNvSpPr/>
          <p:nvPr/>
        </p:nvSpPr>
        <p:spPr>
          <a:xfrm>
            <a:off x="365760" y="1234440"/>
            <a:ext cx="2468880" cy="1417320"/>
          </a:xfrm>
          <a:prstGeom prst="diamond">
            <a:avLst/>
          </a:prstGeom>
          <a:solidFill>
            <a:srgbClr val="D0D0D0"/>
          </a:solidFill>
          <a:ln w="15875">
            <a:solidFill>
              <a:srgbClr val="404040"/>
            </a:solidFill>
          </a:ln>
        </p:spPr>
        <p:txBody>
          <a:bodyPr wrap="square" lIns="228600" tIns="228600" rIns="228600" bIns="228600" anchor="ctr" rtlCol="0"/>
          <a:lstStyle/>
          <a:p>
            <a:pPr algn="ctr">
              <a:spcBef>
                <a:spcPts val="0"/>
              </a:spcBef>
              <a:spcAft>
                <a:spcPts val="0"/>
              </a:spcAft>
              <a:buNone/>
            </a:pPr>
            <a:r>
              <a:rPr lang="it-IT" sz="1400" dirty="0">
                <a:solidFill>
                  <a:srgbClr val="161616"/>
                </a:solidFill>
                <a:latin typeface="Arial"/>
                <a:cs typeface="Arial"/>
              </a:rPr>
              <a:t>Si vuole analizzare l’intero campione</a:t>
            </a:r>
            <a:endParaRPr lang="it-IT" sz="1400"/>
          </a:p>
        </p:txBody>
      </p:sp>
      <p:sp>
        <p:nvSpPr>
          <p:cNvPr id="5" name="Shape 5"/>
          <p:cNvSpPr/>
          <p:nvPr/>
        </p:nvSpPr>
        <p:spPr>
          <a:xfrm>
            <a:off x="3749040" y="1234440"/>
            <a:ext cx="2468880" cy="1417320"/>
          </a:xfrm>
          <a:prstGeom prst="diamond">
            <a:avLst/>
          </a:prstGeom>
          <a:solidFill>
            <a:srgbClr val="EFDCDF"/>
          </a:solidFill>
          <a:ln w="15875">
            <a:solidFill>
              <a:srgbClr val="7A1F2B"/>
            </a:solidFill>
          </a:ln>
        </p:spPr>
        <p:txBody>
          <a:bodyPr wrap="square" lIns="228600" tIns="228600" rIns="228600" bIns="228600" anchor="ctr" rtlCol="0"/>
          <a:lstStyle/>
          <a:p>
            <a:pPr algn="ctr">
              <a:spcBef>
                <a:spcPts val="0"/>
              </a:spcBef>
              <a:spcAft>
                <a:spcPts val="0"/>
              </a:spcAft>
              <a:buNone/>
            </a:pPr>
            <a:r>
              <a:rPr lang="it-IT" sz="1400" dirty="0">
                <a:solidFill>
                  <a:srgbClr val="161616"/>
                </a:solidFill>
                <a:latin typeface="Arial"/>
                <a:cs typeface="Arial"/>
              </a:rPr>
              <a:t>Il campione è adatto per l’analisi diretta</a:t>
            </a:r>
            <a:endParaRPr lang="it-IT" sz="1400"/>
          </a:p>
        </p:txBody>
      </p:sp>
      <p:cxnSp>
        <p:nvCxnSpPr>
          <p:cNvPr id="6" name="Connettore 6"/>
          <p:cNvCxnSpPr/>
          <p:nvPr/>
        </p:nvCxnSpPr>
        <p:spPr>
          <a:xfrm>
            <a:off x="2834640" y="1943100"/>
            <a:ext cx="914400" cy="0"/>
          </a:xfrm>
          <a:prstGeom prst="line">
            <a:avLst/>
          </a:prstGeom>
          <a:ln w="19050">
            <a:solidFill>
              <a:srgbClr val="404040"/>
            </a:solidFill>
            <a:tailEnd type="triangle" w="med" len="med"/>
          </a:ln>
        </p:spPr>
      </p:cxnSp>
      <p:sp>
        <p:nvSpPr>
          <p:cNvPr id="7" name="Shape 7"/>
          <p:cNvSpPr txBox="1"/>
          <p:nvPr/>
        </p:nvSpPr>
        <p:spPr>
          <a:xfrm>
            <a:off x="3017520" y="1600200"/>
            <a:ext cx="548640" cy="274320"/>
          </a:xfrm>
          <a:prstGeom prst="rect">
            <a:avLst/>
          </a:prstGeom>
          <a:noFill/>
          <a:ln>
            <a:noFill/>
          </a:ln>
        </p:spPr>
        <p:txBody>
          <a:bodyPr wrap="square" lIns="18288" tIns="18288" rIns="18288" bIns="18288" anchor="t" rtlCol="0"/>
          <a:lstStyle/>
          <a:p>
            <a:pPr algn="l">
              <a:spcBef>
                <a:spcPts val="0"/>
              </a:spcBef>
              <a:spcAft>
                <a:spcPts val="0"/>
              </a:spcAft>
              <a:buNone/>
            </a:pPr>
            <a:r>
              <a:rPr lang="it-IT" b="1" sz="1400" dirty="0">
                <a:solidFill>
                  <a:srgbClr val="7A1F2B"/>
                </a:solidFill>
                <a:latin typeface="Arial"/>
                <a:cs typeface="Arial"/>
              </a:rPr>
              <a:t>si</a:t>
            </a:r>
            <a:endParaRPr lang="it-IT" sz="1400"/>
          </a:p>
        </p:txBody>
      </p:sp>
      <p:cxnSp>
        <p:nvCxnSpPr>
          <p:cNvPr id="8" name="Connettore 8"/>
          <p:cNvCxnSpPr/>
          <p:nvPr/>
        </p:nvCxnSpPr>
        <p:spPr>
          <a:xfrm>
            <a:off x="6217920" y="1943100"/>
            <a:ext cx="2468880" cy="0"/>
          </a:xfrm>
          <a:prstGeom prst="line">
            <a:avLst/>
          </a:prstGeom>
          <a:ln w="19050">
            <a:solidFill>
              <a:srgbClr val="404040"/>
            </a:solidFill>
            <a:tailEnd type="triangle" w="med" len="med"/>
          </a:ln>
        </p:spPr>
      </p:cxnSp>
      <p:sp>
        <p:nvSpPr>
          <p:cNvPr id="9" name="Shape 9"/>
          <p:cNvSpPr txBox="1"/>
          <p:nvPr/>
        </p:nvSpPr>
        <p:spPr>
          <a:xfrm>
            <a:off x="7223760" y="1600200"/>
            <a:ext cx="548640" cy="274320"/>
          </a:xfrm>
          <a:prstGeom prst="rect">
            <a:avLst/>
          </a:prstGeom>
          <a:noFill/>
          <a:ln>
            <a:noFill/>
          </a:ln>
        </p:spPr>
        <p:txBody>
          <a:bodyPr wrap="square" lIns="18288" tIns="18288" rIns="18288" bIns="18288" anchor="t" rtlCol="0"/>
          <a:lstStyle/>
          <a:p>
            <a:pPr algn="l">
              <a:spcBef>
                <a:spcPts val="0"/>
              </a:spcBef>
              <a:spcAft>
                <a:spcPts val="0"/>
              </a:spcAft>
              <a:buNone/>
            </a:pPr>
            <a:r>
              <a:rPr lang="it-IT" b="1" sz="1400" dirty="0">
                <a:solidFill>
                  <a:srgbClr val="7A1F2B"/>
                </a:solidFill>
                <a:latin typeface="Arial"/>
                <a:cs typeface="Arial"/>
              </a:rPr>
              <a:t>si</a:t>
            </a:r>
            <a:endParaRPr lang="it-IT" sz="1400"/>
          </a:p>
        </p:txBody>
      </p:sp>
      <p:cxnSp>
        <p:nvCxnSpPr>
          <p:cNvPr id="10" name="Connettore 10"/>
          <p:cNvCxnSpPr/>
          <p:nvPr/>
        </p:nvCxnSpPr>
        <p:spPr>
          <a:xfrm>
            <a:off x="1600200" y="2651760"/>
            <a:ext cx="0" cy="1325880"/>
          </a:xfrm>
          <a:prstGeom prst="line">
            <a:avLst/>
          </a:prstGeom>
          <a:ln w="19050">
            <a:solidFill>
              <a:srgbClr val="404040"/>
            </a:solidFill>
            <a:tailEnd type="triangle" w="med" len="med"/>
          </a:ln>
        </p:spPr>
      </p:cxnSp>
      <p:sp>
        <p:nvSpPr>
          <p:cNvPr id="11" name="Shape 11"/>
          <p:cNvSpPr txBox="1"/>
          <p:nvPr/>
        </p:nvSpPr>
        <p:spPr>
          <a:xfrm>
            <a:off x="1691640" y="3108960"/>
            <a:ext cx="548640" cy="274320"/>
          </a:xfrm>
          <a:prstGeom prst="rect">
            <a:avLst/>
          </a:prstGeom>
          <a:noFill/>
          <a:ln>
            <a:noFill/>
          </a:ln>
        </p:spPr>
        <p:txBody>
          <a:bodyPr wrap="square" lIns="18288" tIns="18288" rIns="18288" bIns="18288" anchor="t" rtlCol="0"/>
          <a:lstStyle/>
          <a:p>
            <a:pPr algn="l">
              <a:spcBef>
                <a:spcPts val="0"/>
              </a:spcBef>
              <a:spcAft>
                <a:spcPts val="0"/>
              </a:spcAft>
              <a:buNone/>
            </a:pPr>
            <a:r>
              <a:rPr lang="it-IT" b="1" sz="1400" dirty="0">
                <a:solidFill>
                  <a:srgbClr val="7A1F2B"/>
                </a:solidFill>
                <a:latin typeface="Arial"/>
                <a:cs typeface="Arial"/>
              </a:rPr>
              <a:t>no</a:t>
            </a:r>
            <a:endParaRPr lang="it-IT" sz="1400"/>
          </a:p>
        </p:txBody>
      </p:sp>
      <p:sp>
        <p:nvSpPr>
          <p:cNvPr id="12" name="Shape 12"/>
          <p:cNvSpPr/>
          <p:nvPr/>
        </p:nvSpPr>
        <p:spPr>
          <a:xfrm>
            <a:off x="365760" y="3977640"/>
            <a:ext cx="3017520" cy="1828800"/>
          </a:xfrm>
          <a:prstGeom prst="rect">
            <a:avLst/>
          </a:prstGeom>
          <a:solidFill>
            <a:srgbClr val="D0D0D0"/>
          </a:solidFill>
          <a:ln w="12700">
            <a:solidFill>
              <a:srgbClr val="404040"/>
            </a:solidFill>
          </a:ln>
        </p:spPr>
        <p:txBody>
          <a:bodyPr wrap="square" lIns="109728" tIns="109728" rIns="109728" bIns="109728" anchor="ctr" rtlCol="0"/>
          <a:lstStyle/>
          <a:p>
            <a:pPr algn="l">
              <a:spcBef>
                <a:spcPts val="0"/>
              </a:spcBef>
              <a:spcAft>
                <a:spcPts val="800"/>
              </a:spcAft>
              <a:buNone/>
            </a:pPr>
            <a:r>
              <a:rPr lang="it-IT" sz="1400" dirty="0">
                <a:solidFill>
                  <a:srgbClr val="161616"/>
                </a:solidFill>
                <a:latin typeface="Arial"/>
                <a:cs typeface="Arial"/>
              </a:rPr>
              <a:t>Per estrarre selettivamente i componenti di interesse</a:t>
            </a:r>
            <a:endParaRPr lang="it-IT" sz="1400"/>
          </a:p>
          <a:p>
            <a:pPr algn="l" marL="256032" indent="-228600">
              <a:spcBef>
                <a:spcPts val="0"/>
              </a:spcBef>
              <a:spcAft>
                <a:spcPts val="0"/>
              </a:spcAft>
              <a:buClr>
                <a:srgbClr val="B8860B"/>
              </a:buClr>
              <a:buFont typeface="Arial"/>
              <a:buChar char="•"/>
            </a:pPr>
            <a:r>
              <a:rPr lang="it-IT" b="1" sz="1400" dirty="0">
                <a:solidFill>
                  <a:srgbClr val="161616"/>
                </a:solidFill>
                <a:latin typeface="Arial"/>
                <a:cs typeface="Arial"/>
              </a:rPr>
              <a:t>Estrazione liquido-liquido</a:t>
            </a:r>
            <a:endParaRPr lang="it-IT" sz="1400"/>
          </a:p>
          <a:p>
            <a:pPr algn="l" marL="256032" indent="-228600">
              <a:spcBef>
                <a:spcPts val="0"/>
              </a:spcBef>
              <a:spcAft>
                <a:spcPts val="0"/>
              </a:spcAft>
              <a:buClr>
                <a:srgbClr val="B8860B"/>
              </a:buClr>
              <a:buFont typeface="Arial"/>
              <a:buChar char="•"/>
            </a:pPr>
            <a:r>
              <a:rPr lang="it-IT" b="1" sz="1400" dirty="0">
                <a:solidFill>
                  <a:srgbClr val="161616"/>
                </a:solidFill>
                <a:latin typeface="Arial"/>
                <a:cs typeface="Arial"/>
              </a:rPr>
              <a:t>Estrazione in fase solida</a:t>
            </a:r>
            <a:endParaRPr lang="it-IT" sz="1400"/>
          </a:p>
          <a:p>
            <a:pPr algn="l" marL="256032" indent="-228600">
              <a:spcBef>
                <a:spcPts val="0"/>
              </a:spcBef>
              <a:spcAft>
                <a:spcPts val="0"/>
              </a:spcAft>
              <a:buClr>
                <a:srgbClr val="B8860B"/>
              </a:buClr>
              <a:buFont typeface="Arial"/>
              <a:buChar char="•"/>
            </a:pPr>
            <a:r>
              <a:rPr lang="it-IT" sz="1400" dirty="0">
                <a:solidFill>
                  <a:srgbClr val="161616"/>
                </a:solidFill>
                <a:latin typeface="Arial"/>
                <a:cs typeface="Arial"/>
              </a:rPr>
              <a:t>Cromatografia flash</a:t>
            </a:r>
            <a:endParaRPr lang="it-IT" sz="1400"/>
          </a:p>
        </p:txBody>
      </p:sp>
      <p:cxnSp>
        <p:nvCxnSpPr>
          <p:cNvPr id="13" name="Connettore 13"/>
          <p:cNvCxnSpPr/>
          <p:nvPr/>
        </p:nvCxnSpPr>
        <p:spPr>
          <a:xfrm>
            <a:off x="3383280" y="4892040"/>
            <a:ext cx="182880" cy="0"/>
          </a:xfrm>
          <a:prstGeom prst="line">
            <a:avLst/>
          </a:prstGeom>
          <a:ln w="19050">
            <a:solidFill>
              <a:srgbClr val="404040"/>
            </a:solidFill>
          </a:ln>
        </p:spPr>
      </p:cxnSp>
      <p:cxnSp>
        <p:nvCxnSpPr>
          <p:cNvPr id="14" name="Connettore 14"/>
          <p:cNvCxnSpPr/>
          <p:nvPr/>
        </p:nvCxnSpPr>
        <p:spPr>
          <a:xfrm flipV="1">
            <a:off x="3566160" y="1943100"/>
            <a:ext cx="0" cy="2948940"/>
          </a:xfrm>
          <a:prstGeom prst="line">
            <a:avLst/>
          </a:prstGeom>
          <a:ln w="19050">
            <a:solidFill>
              <a:srgbClr val="404040"/>
            </a:solidFill>
            <a:tailEnd type="triangle" w="med" len="med"/>
          </a:ln>
        </p:spPr>
      </p:cxnSp>
      <p:cxnSp>
        <p:nvCxnSpPr>
          <p:cNvPr id="15" name="Connettore 15"/>
          <p:cNvCxnSpPr/>
          <p:nvPr/>
        </p:nvCxnSpPr>
        <p:spPr>
          <a:xfrm>
            <a:off x="4983480" y="2651760"/>
            <a:ext cx="0" cy="731520"/>
          </a:xfrm>
          <a:prstGeom prst="line">
            <a:avLst/>
          </a:prstGeom>
          <a:ln w="19050">
            <a:solidFill>
              <a:srgbClr val="404040"/>
            </a:solidFill>
          </a:ln>
        </p:spPr>
      </p:cxnSp>
      <p:sp>
        <p:nvSpPr>
          <p:cNvPr id="16" name="Shape 16"/>
          <p:cNvSpPr txBox="1"/>
          <p:nvPr/>
        </p:nvSpPr>
        <p:spPr>
          <a:xfrm>
            <a:off x="5074920" y="2743200"/>
            <a:ext cx="548640" cy="274320"/>
          </a:xfrm>
          <a:prstGeom prst="rect">
            <a:avLst/>
          </a:prstGeom>
          <a:noFill/>
          <a:ln>
            <a:noFill/>
          </a:ln>
        </p:spPr>
        <p:txBody>
          <a:bodyPr wrap="square" lIns="18288" tIns="18288" rIns="18288" bIns="18288" anchor="t" rtlCol="0"/>
          <a:lstStyle/>
          <a:p>
            <a:pPr algn="l">
              <a:spcBef>
                <a:spcPts val="0"/>
              </a:spcBef>
              <a:spcAft>
                <a:spcPts val="0"/>
              </a:spcAft>
              <a:buNone/>
            </a:pPr>
            <a:r>
              <a:rPr lang="it-IT" b="1" sz="1400" dirty="0">
                <a:solidFill>
                  <a:srgbClr val="7A1F2B"/>
                </a:solidFill>
                <a:latin typeface="Arial"/>
                <a:cs typeface="Arial"/>
              </a:rPr>
              <a:t>no</a:t>
            </a:r>
            <a:endParaRPr lang="it-IT" sz="1400"/>
          </a:p>
        </p:txBody>
      </p:sp>
      <p:cxnSp>
        <p:nvCxnSpPr>
          <p:cNvPr id="17" name="Connettore 17"/>
          <p:cNvCxnSpPr/>
          <p:nvPr/>
        </p:nvCxnSpPr>
        <p:spPr>
          <a:xfrm>
            <a:off x="4983480" y="3383280"/>
            <a:ext cx="1234440" cy="0"/>
          </a:xfrm>
          <a:prstGeom prst="line">
            <a:avLst/>
          </a:prstGeom>
          <a:ln w="19050">
            <a:solidFill>
              <a:srgbClr val="404040"/>
            </a:solidFill>
            <a:tailEnd type="triangle" w="med" len="med"/>
          </a:ln>
        </p:spPr>
      </p:cxnSp>
      <p:sp>
        <p:nvSpPr>
          <p:cNvPr id="18" name="Shape 18"/>
          <p:cNvSpPr/>
          <p:nvPr/>
        </p:nvSpPr>
        <p:spPr>
          <a:xfrm>
            <a:off x="6217920" y="2971800"/>
            <a:ext cx="2560320" cy="868680"/>
          </a:xfrm>
          <a:prstGeom prst="rect">
            <a:avLst/>
          </a:prstGeom>
          <a:solidFill>
            <a:srgbClr val="F1E3BF"/>
          </a:solidFill>
          <a:ln w="12700">
            <a:solidFill>
              <a:srgbClr val="B8860B"/>
            </a:solidFill>
          </a:ln>
        </p:spPr>
        <p:txBody>
          <a:bodyPr wrap="square" lIns="109728" tIns="109728" rIns="109728" bIns="109728" anchor="ctr" rtlCol="0"/>
          <a:lstStyle/>
          <a:p>
            <a:pPr algn="l">
              <a:spcBef>
                <a:spcPts val="0"/>
              </a:spcBef>
              <a:spcAft>
                <a:spcPts val="600"/>
              </a:spcAft>
              <a:buNone/>
            </a:pPr>
            <a:r>
              <a:rPr lang="it-IT" sz="1400" dirty="0">
                <a:solidFill>
                  <a:srgbClr val="161616"/>
                </a:solidFill>
                <a:latin typeface="Arial"/>
                <a:cs typeface="Arial"/>
              </a:rPr>
              <a:t>Troppo concentrato</a:t>
            </a:r>
            <a:endParaRPr lang="it-IT" sz="1400"/>
          </a:p>
          <a:p>
            <a:pPr algn="l">
              <a:spcBef>
                <a:spcPts val="0"/>
              </a:spcBef>
              <a:spcAft>
                <a:spcPts val="0"/>
              </a:spcAft>
              <a:buNone/>
            </a:pPr>
            <a:r>
              <a:rPr lang="it-IT" sz="1400" dirty="0">
                <a:solidFill>
                  <a:srgbClr val="161616"/>
                </a:solidFill>
                <a:latin typeface="Arial"/>
                <a:cs typeface="Arial"/>
              </a:rPr>
              <a:t>Diluire il campione</a:t>
            </a:r>
            <a:endParaRPr lang="it-IT" sz="1400"/>
          </a:p>
        </p:txBody>
      </p:sp>
      <p:cxnSp>
        <p:nvCxnSpPr>
          <p:cNvPr id="19" name="Connettore 19"/>
          <p:cNvCxnSpPr/>
          <p:nvPr/>
        </p:nvCxnSpPr>
        <p:spPr>
          <a:xfrm>
            <a:off x="4983480" y="3383280"/>
            <a:ext cx="0" cy="777240"/>
          </a:xfrm>
          <a:prstGeom prst="line">
            <a:avLst/>
          </a:prstGeom>
          <a:ln w="19050">
            <a:solidFill>
              <a:srgbClr val="404040"/>
            </a:solidFill>
            <a:tailEnd type="triangle" w="med" len="med"/>
          </a:ln>
        </p:spPr>
      </p:cxnSp>
      <p:sp>
        <p:nvSpPr>
          <p:cNvPr id="20" name="Shape 20"/>
          <p:cNvSpPr/>
          <p:nvPr/>
        </p:nvSpPr>
        <p:spPr>
          <a:xfrm>
            <a:off x="4023360" y="4160520"/>
            <a:ext cx="3108960" cy="1325880"/>
          </a:xfrm>
          <a:prstGeom prst="rect">
            <a:avLst/>
          </a:prstGeom>
          <a:solidFill>
            <a:srgbClr val="F1E3BF"/>
          </a:solidFill>
          <a:ln w="12700">
            <a:solidFill>
              <a:srgbClr val="B8860B"/>
            </a:solidFill>
          </a:ln>
        </p:spPr>
        <p:txBody>
          <a:bodyPr wrap="square" lIns="109728" tIns="109728" rIns="109728" bIns="109728" anchor="ctr" rtlCol="0"/>
          <a:lstStyle/>
          <a:p>
            <a:pPr algn="l">
              <a:spcBef>
                <a:spcPts val="0"/>
              </a:spcBef>
              <a:spcAft>
                <a:spcPts val="800"/>
              </a:spcAft>
              <a:buNone/>
            </a:pPr>
            <a:r>
              <a:rPr lang="it-IT" sz="1400" dirty="0">
                <a:solidFill>
                  <a:srgbClr val="161616"/>
                </a:solidFill>
                <a:latin typeface="Arial"/>
                <a:cs typeface="Arial"/>
              </a:rPr>
              <a:t>Troppo diluito</a:t>
            </a:r>
            <a:endParaRPr lang="it-IT" sz="1400"/>
          </a:p>
          <a:p>
            <a:pPr algn="l" marL="256032" indent="-228600">
              <a:spcBef>
                <a:spcPts val="0"/>
              </a:spcBef>
              <a:spcAft>
                <a:spcPts val="0"/>
              </a:spcAft>
              <a:buClr>
                <a:srgbClr val="B8860B"/>
              </a:buClr>
              <a:buFont typeface="Arial"/>
              <a:buChar char="•"/>
            </a:pPr>
            <a:r>
              <a:rPr lang="it-IT" b="1" sz="1400" dirty="0">
                <a:solidFill>
                  <a:srgbClr val="161616"/>
                </a:solidFill>
                <a:latin typeface="Arial"/>
                <a:cs typeface="Arial"/>
              </a:rPr>
              <a:t>Estrazione liquido-liquido</a:t>
            </a:r>
            <a:endParaRPr lang="it-IT" sz="1400"/>
          </a:p>
          <a:p>
            <a:pPr algn="l" marL="256032" indent="-228600">
              <a:spcBef>
                <a:spcPts val="0"/>
              </a:spcBef>
              <a:spcAft>
                <a:spcPts val="0"/>
              </a:spcAft>
              <a:buClr>
                <a:srgbClr val="B8860B"/>
              </a:buClr>
              <a:buFont typeface="Arial"/>
              <a:buChar char="•"/>
            </a:pPr>
            <a:r>
              <a:rPr lang="it-IT" b="1" sz="1400" dirty="0">
                <a:solidFill>
                  <a:srgbClr val="161616"/>
                </a:solidFill>
                <a:latin typeface="Arial"/>
                <a:cs typeface="Arial"/>
              </a:rPr>
              <a:t>Estrazione in fase solida</a:t>
            </a:r>
            <a:endParaRPr lang="it-IT" sz="1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TECNICHE ESTRATTIVE</a:t>
            </a:r>
            <a:endParaRPr lang="it-IT" sz="2800"/>
          </a:p>
        </p:txBody>
      </p:sp>
      <p:sp>
        <p:nvSpPr>
          <p:cNvPr id="4" name="Shape 4"/>
          <p:cNvSpPr txBox="1"/>
          <p:nvPr/>
        </p:nvSpPr>
        <p:spPr>
          <a:xfrm>
            <a:off x="640080" y="1371600"/>
            <a:ext cx="7863840" cy="5120640"/>
          </a:xfrm>
          <a:prstGeom prst="rect">
            <a:avLst/>
          </a:prstGeom>
          <a:noFill/>
          <a:ln>
            <a:noFill/>
          </a:ln>
        </p:spPr>
        <p:txBody>
          <a:bodyPr wrap="square" lIns="18288" tIns="18288" rIns="18288" bIns="18288" anchor="t" rtlCol="0"/>
          <a:lstStyle/>
          <a:p>
            <a:pPr algn="l" marL="256032" indent="-228600">
              <a:spcBef>
                <a:spcPts val="0"/>
              </a:spcBef>
              <a:spcAft>
                <a:spcPts val="1000"/>
              </a:spcAft>
              <a:buClr>
                <a:srgbClr val="B8860B"/>
              </a:buClr>
              <a:buFont typeface="Arial"/>
              <a:buChar char="•"/>
            </a:pPr>
            <a:r>
              <a:rPr lang="it-IT" b="1" sz="2000" dirty="0">
                <a:solidFill>
                  <a:srgbClr val="161616"/>
                </a:solidFill>
                <a:latin typeface="Arial"/>
                <a:cs typeface="Arial"/>
              </a:rPr>
              <a:t>Estrazione liquido-solido. Dissoluzione</a:t>
            </a:r>
            <a:endParaRPr lang="it-IT" sz="2000"/>
          </a:p>
          <a:p>
            <a:pPr algn="l" marL="256032" indent="-228600">
              <a:spcBef>
                <a:spcPts val="0"/>
              </a:spcBef>
              <a:spcAft>
                <a:spcPts val="1000"/>
              </a:spcAft>
              <a:buClr>
                <a:srgbClr val="B8860B"/>
              </a:buClr>
              <a:buFont typeface="Arial"/>
              <a:buChar char="•"/>
            </a:pPr>
            <a:r>
              <a:rPr lang="it-IT" b="1" sz="2000" dirty="0">
                <a:solidFill>
                  <a:srgbClr val="161616"/>
                </a:solidFill>
                <a:latin typeface="Arial"/>
                <a:cs typeface="Arial"/>
              </a:rPr>
              <a:t>Estrazione liquido-solido in continuo (Soxhlet)</a:t>
            </a:r>
            <a:endParaRPr lang="it-IT" sz="2000"/>
          </a:p>
          <a:p>
            <a:pPr algn="l" marL="256032" indent="-228600">
              <a:spcBef>
                <a:spcPts val="0"/>
              </a:spcBef>
              <a:spcAft>
                <a:spcPts val="1000"/>
              </a:spcAft>
              <a:buClr>
                <a:srgbClr val="B8860B"/>
              </a:buClr>
              <a:buFont typeface="Arial"/>
              <a:buChar char="•"/>
            </a:pPr>
            <a:r>
              <a:rPr lang="it-IT" b="1" sz="2000" dirty="0">
                <a:solidFill>
                  <a:srgbClr val="161616"/>
                </a:solidFill>
                <a:latin typeface="Arial"/>
                <a:cs typeface="Arial"/>
              </a:rPr>
              <a:t>Estrazione liquido-liquido (LLE)</a:t>
            </a:r>
            <a:endParaRPr lang="it-IT" sz="2000"/>
          </a:p>
          <a:p>
            <a:pPr algn="l" marL="256032" indent="-228600">
              <a:spcBef>
                <a:spcPts val="0"/>
              </a:spcBef>
              <a:spcAft>
                <a:spcPts val="1000"/>
              </a:spcAft>
              <a:buClr>
                <a:srgbClr val="B8860B"/>
              </a:buClr>
              <a:buFont typeface="Arial"/>
              <a:buChar char="•"/>
            </a:pPr>
            <a:r>
              <a:rPr lang="it-IT" b="1" sz="2000" dirty="0">
                <a:solidFill>
                  <a:srgbClr val="161616"/>
                </a:solidFill>
                <a:latin typeface="Arial"/>
                <a:cs typeface="Arial"/>
              </a:rPr>
              <a:t>Estrazione in fase solida (SPE)</a:t>
            </a:r>
            <a:endParaRPr lang="it-IT" sz="2000"/>
          </a:p>
          <a:p>
            <a:pPr algn="l" marL="256032" indent="-228600">
              <a:spcBef>
                <a:spcPts val="0"/>
              </a:spcBef>
              <a:spcAft>
                <a:spcPts val="1000"/>
              </a:spcAft>
              <a:buClr>
                <a:srgbClr val="B8860B"/>
              </a:buClr>
              <a:buFont typeface="Arial"/>
              <a:buChar char="•"/>
            </a:pPr>
            <a:r>
              <a:rPr lang="it-IT" b="1" sz="2000" dirty="0">
                <a:solidFill>
                  <a:srgbClr val="161616"/>
                </a:solidFill>
                <a:latin typeface="Arial"/>
                <a:cs typeface="Arial"/>
              </a:rPr>
              <a:t>Estrazione accelerata con solvente (ASE)</a:t>
            </a:r>
            <a:endParaRPr lang="it-IT" sz="2000"/>
          </a:p>
          <a:p>
            <a:pPr algn="l" marL="256032" indent="-228600">
              <a:spcBef>
                <a:spcPts val="0"/>
              </a:spcBef>
              <a:spcAft>
                <a:spcPts val="1000"/>
              </a:spcAft>
              <a:buClr>
                <a:srgbClr val="B8860B"/>
              </a:buClr>
              <a:buFont typeface="Arial"/>
              <a:buChar char="•"/>
            </a:pPr>
            <a:r>
              <a:rPr lang="it-IT" b="1" sz="2000" dirty="0">
                <a:solidFill>
                  <a:srgbClr val="161616"/>
                </a:solidFill>
                <a:latin typeface="Arial"/>
                <a:cs typeface="Arial"/>
              </a:rPr>
              <a:t>Estrazione a dispersione di fase solida (MSPD)</a:t>
            </a:r>
            <a:endParaRPr lang="it-IT" sz="2000"/>
          </a:p>
          <a:p>
            <a:pPr algn="l" marL="256032" indent="-228600">
              <a:spcBef>
                <a:spcPts val="0"/>
              </a:spcBef>
              <a:spcAft>
                <a:spcPts val="1000"/>
              </a:spcAft>
              <a:buClr>
                <a:srgbClr val="B8860B"/>
              </a:buClr>
              <a:buFont typeface="Arial"/>
              <a:buChar char="•"/>
            </a:pPr>
            <a:r>
              <a:rPr lang="it-IT" b="1" sz="2000" dirty="0">
                <a:solidFill>
                  <a:srgbClr val="161616"/>
                </a:solidFill>
                <a:latin typeface="Arial"/>
                <a:cs typeface="Arial"/>
              </a:rPr>
              <a:t>Microestrazione in fase solida (SPME)</a:t>
            </a:r>
            <a:endParaRPr lang="it-IT" sz="2000"/>
          </a:p>
          <a:p>
            <a:pPr algn="l" marL="256032" indent="-228600">
              <a:spcBef>
                <a:spcPts val="0"/>
              </a:spcBef>
              <a:spcAft>
                <a:spcPts val="1000"/>
              </a:spcAft>
              <a:buClr>
                <a:srgbClr val="B8860B"/>
              </a:buClr>
              <a:buFont typeface="Arial"/>
              <a:buChar char="•"/>
            </a:pPr>
            <a:r>
              <a:rPr lang="it-IT" b="1" sz="2000" dirty="0">
                <a:solidFill>
                  <a:srgbClr val="161616"/>
                </a:solidFill>
                <a:latin typeface="Arial"/>
                <a:cs typeface="Arial"/>
              </a:rPr>
              <a:t>Tecnica dello spazio di testa</a:t>
            </a:r>
            <a:endParaRPr lang="it-IT"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2"/>
          <p:cNvSpPr txBox="1"/>
          <p:nvPr/>
        </p:nvSpPr>
        <p:spPr>
          <a:xfrm>
            <a:off x="0" y="889843"/>
            <a:ext cx="9144000" cy="5647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900"/>
              <a:buFont typeface="Arial"/>
              <a:buNone/>
            </a:pPr>
            <a:r>
              <a:rPr lang="it-IT" sz="1900" b="1" i="0" u="none" strike="noStrike" cap="none">
                <a:solidFill>
                  <a:schemeClr val="dk1"/>
                </a:solidFill>
                <a:latin typeface="Arial"/>
                <a:ea typeface="Arial"/>
                <a:cs typeface="Arial"/>
                <a:sym typeface="Arial"/>
              </a:rPr>
              <a:t>polarità del composto da estrarre</a:t>
            </a:r>
            <a:endParaRPr/>
          </a:p>
          <a:p>
            <a:pPr marL="0" marR="0" lvl="0" indent="0" algn="l" rtl="0">
              <a:lnSpc>
                <a:spcPct val="100000"/>
              </a:lnSpc>
              <a:spcBef>
                <a:spcPts val="0"/>
              </a:spcBef>
              <a:spcAft>
                <a:spcPts val="0"/>
              </a:spcAft>
              <a:buClr>
                <a:srgbClr val="161616"/>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900"/>
              <a:buFont typeface="Arial"/>
              <a:buNone/>
            </a:pPr>
            <a:r>
              <a:rPr lang="it-IT" sz="1900" b="0" i="0" u="none" strike="noStrike" cap="none">
                <a:solidFill>
                  <a:schemeClr val="dk1"/>
                </a:solidFill>
                <a:latin typeface="Arial"/>
                <a:ea typeface="Arial"/>
                <a:cs typeface="Arial"/>
                <a:sym typeface="Arial"/>
              </a:rPr>
              <a:t>In generale, è più efficace utilizzare un solvente che ha una polarità simile a quella del composto che si sta cercando di estrarre.</a:t>
            </a:r>
            <a:endParaRPr/>
          </a:p>
          <a:p>
            <a:pPr marL="0" marR="0" lvl="0" indent="0" algn="l" rtl="0">
              <a:lnSpc>
                <a:spcPct val="100000"/>
              </a:lnSpc>
              <a:spcBef>
                <a:spcPts val="0"/>
              </a:spcBef>
              <a:spcAft>
                <a:spcPts val="0"/>
              </a:spcAft>
              <a:buClr>
                <a:srgbClr val="161616"/>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900"/>
              <a:buFont typeface="Arial"/>
              <a:buNone/>
            </a:pPr>
            <a:r>
              <a:rPr lang="it-IT" sz="1900" b="0" i="0" u="none" strike="noStrike" cap="none">
                <a:solidFill>
                  <a:schemeClr val="dk1"/>
                </a:solidFill>
                <a:latin typeface="Arial"/>
                <a:ea typeface="Arial"/>
                <a:cs typeface="Arial"/>
                <a:sym typeface="Arial"/>
              </a:rPr>
              <a:t>Composto polare, allora si può utilizzare un solvente polare come l'acqua o un alcol. </a:t>
            </a: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900"/>
              <a:buFont typeface="Arial"/>
              <a:buNone/>
            </a:pPr>
            <a:r>
              <a:rPr lang="it-IT" sz="1900" b="0" i="0" u="none" strike="noStrike" cap="none">
                <a:solidFill>
                  <a:schemeClr val="dk1"/>
                </a:solidFill>
                <a:latin typeface="Arial"/>
                <a:ea typeface="Arial"/>
                <a:cs typeface="Arial"/>
                <a:sym typeface="Arial"/>
              </a:rPr>
              <a:t>Composto apolare, allora si può utilizzare un solvente apolare come il toluene o l'etere di petrolio.</a:t>
            </a:r>
            <a:endParaRPr/>
          </a:p>
          <a:p>
            <a:pPr marL="0" marR="0" lvl="0" indent="0" algn="l" rtl="0">
              <a:lnSpc>
                <a:spcPct val="100000"/>
              </a:lnSpc>
              <a:spcBef>
                <a:spcPts val="0"/>
              </a:spcBef>
              <a:spcAft>
                <a:spcPts val="0"/>
              </a:spcAft>
              <a:buClr>
                <a:srgbClr val="161616"/>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900"/>
              <a:buFont typeface="Arial"/>
              <a:buNone/>
            </a:pPr>
            <a:r>
              <a:rPr lang="it-IT" sz="1900" b="0" i="0" u="none" strike="noStrike" cap="none">
                <a:solidFill>
                  <a:schemeClr val="dk1"/>
                </a:solidFill>
                <a:latin typeface="Arial"/>
                <a:ea typeface="Arial"/>
                <a:cs typeface="Arial"/>
                <a:sym typeface="Arial"/>
              </a:rPr>
              <a:t>Composto polarità intermedia, si può utilizzare un solvente con una polarità media come l'acetone o il cloroformio.</a:t>
            </a:r>
            <a:endParaRPr/>
          </a:p>
          <a:p>
            <a:pPr marL="0" marR="0" lvl="0" indent="0" algn="l" rtl="0">
              <a:lnSpc>
                <a:spcPct val="100000"/>
              </a:lnSpc>
              <a:spcBef>
                <a:spcPts val="0"/>
              </a:spcBef>
              <a:spcAft>
                <a:spcPts val="0"/>
              </a:spcAft>
              <a:buClr>
                <a:srgbClr val="161616"/>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900"/>
              <a:buFont typeface="Arial"/>
              <a:buNone/>
            </a:pPr>
            <a:r>
              <a:rPr lang="it-IT" sz="1900" b="1" i="0" u="none" strike="noStrike" cap="none">
                <a:solidFill>
                  <a:schemeClr val="dk1"/>
                </a:solidFill>
                <a:latin typeface="Arial"/>
                <a:ea typeface="Arial"/>
                <a:cs typeface="Arial"/>
                <a:sym typeface="Arial"/>
              </a:rPr>
              <a:t>Altri fattori </a:t>
            </a:r>
            <a:endParaRPr/>
          </a:p>
          <a:p>
            <a:pPr marL="0" marR="0" lvl="0" indent="0" algn="l" rtl="0">
              <a:lnSpc>
                <a:spcPct val="100000"/>
              </a:lnSpc>
              <a:spcBef>
                <a:spcPts val="0"/>
              </a:spcBef>
              <a:spcAft>
                <a:spcPts val="0"/>
              </a:spcAft>
              <a:buClr>
                <a:schemeClr val="dk1"/>
              </a:buClr>
              <a:buSzPts val="1900"/>
              <a:buFont typeface="Arial"/>
              <a:buNone/>
            </a:pPr>
            <a:r>
              <a:rPr lang="it-IT" sz="1900" b="0" i="0" u="none" strike="noStrike" cap="none">
                <a:solidFill>
                  <a:schemeClr val="dk1"/>
                </a:solidFill>
                <a:latin typeface="Arial"/>
                <a:ea typeface="Arial"/>
                <a:cs typeface="Arial"/>
                <a:sym typeface="Arial"/>
              </a:rPr>
              <a:t>Tossicità </a:t>
            </a:r>
            <a:endParaRPr/>
          </a:p>
          <a:p>
            <a:pPr marL="0" marR="0" lvl="0" indent="0" algn="l" rtl="0">
              <a:lnSpc>
                <a:spcPct val="100000"/>
              </a:lnSpc>
              <a:spcBef>
                <a:spcPts val="0"/>
              </a:spcBef>
              <a:spcAft>
                <a:spcPts val="0"/>
              </a:spcAft>
              <a:buClr>
                <a:schemeClr val="dk1"/>
              </a:buClr>
              <a:buSzPts val="1900"/>
              <a:buFont typeface="Arial"/>
              <a:buNone/>
            </a:pPr>
            <a:r>
              <a:rPr lang="it-IT" sz="1900" b="0" i="0" u="none" strike="noStrike" cap="none">
                <a:solidFill>
                  <a:schemeClr val="dk1"/>
                </a:solidFill>
                <a:latin typeface="Arial"/>
                <a:ea typeface="Arial"/>
                <a:cs typeface="Arial"/>
                <a:sym typeface="Arial"/>
              </a:rPr>
              <a:t>Disponibilità e costo del solvente stesso. </a:t>
            </a:r>
            <a:endParaRPr/>
          </a:p>
          <a:p>
            <a:pPr marL="0" marR="0" lvl="0" indent="0" algn="l" rtl="0">
              <a:lnSpc>
                <a:spcPct val="100000"/>
              </a:lnSpc>
              <a:spcBef>
                <a:spcPts val="0"/>
              </a:spcBef>
              <a:spcAft>
                <a:spcPts val="0"/>
              </a:spcAft>
              <a:buClr>
                <a:schemeClr val="dk1"/>
              </a:buClr>
              <a:buSzPts val="1900"/>
              <a:buFont typeface="Arial"/>
              <a:buNone/>
            </a:pPr>
            <a:r>
              <a:rPr lang="it-IT" sz="1900" b="0" i="0" u="none" strike="noStrike" cap="none">
                <a:solidFill>
                  <a:schemeClr val="dk1"/>
                </a:solidFill>
                <a:latin typeface="Arial"/>
                <a:ea typeface="Arial"/>
                <a:cs typeface="Arial"/>
                <a:sym typeface="Arial"/>
              </a:rPr>
              <a:t>proprietà del solvente in relazione alle condizioni di estrazione, come la temperatura e la pressione.</a:t>
            </a:r>
            <a:endParaRPr/>
          </a:p>
        </p:txBody>
      </p:sp>
      <p:sp>
        <p:nvSpPr>
          <p:cNvPr id="88" name="Google Shape;88;p12"/>
          <p:cNvSpPr txBox="1"/>
          <p:nvPr/>
        </p:nvSpPr>
        <p:spPr>
          <a:xfrm>
            <a:off x="156949" y="217944"/>
            <a:ext cx="4626590" cy="5539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3000"/>
              <a:buFont typeface="Arial"/>
              <a:buNone/>
            </a:pPr>
            <a:r>
              <a:rPr b="1" sz="2800" lang="it-IT" i="0" u="none" strike="noStrike" cap="none">
                <a:solidFill>
                  <a:srgbClr val="161616"/>
                </a:solidFill>
                <a:latin typeface="Arial"/>
                <a:ea typeface="Arial"/>
                <a:cs typeface="Arial"/>
                <a:sym typeface="Arial"/>
              </a:rPr>
              <a:t>Scelta del solvente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3"/>
          <p:cNvSpPr txBox="1"/>
          <p:nvPr/>
        </p:nvSpPr>
        <p:spPr>
          <a:xfrm>
            <a:off x="156949" y="1616975"/>
            <a:ext cx="8987051" cy="443197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3200"/>
              <a:buFont typeface="Arial"/>
              <a:buNone/>
            </a:pPr>
            <a:r>
              <a:rPr lang="it-IT" sz="3200" b="0" i="0" u="none" strike="noStrike" cap="none">
                <a:solidFill>
                  <a:srgbClr val="161616"/>
                </a:solidFill>
                <a:latin typeface="Arial"/>
                <a:ea typeface="Arial"/>
                <a:cs typeface="Arial"/>
                <a:sym typeface="Arial"/>
              </a:rPr>
              <a:t> </a:t>
            </a:r>
            <a:r>
              <a:rPr lang="it-IT" sz="1700" b="0" i="0" u="none" strike="noStrike" cap="none">
                <a:solidFill>
                  <a:srgbClr val="161616"/>
                </a:solidFill>
                <a:latin typeface="Arial"/>
                <a:ea typeface="Arial"/>
                <a:cs typeface="Arial"/>
                <a:sym typeface="Arial"/>
              </a:rPr>
              <a:t>Elettronegatività</a:t>
            </a:r>
            <a:endParaRPr sz="17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700"/>
              <a:buFont typeface="Arial"/>
              <a:buNone/>
            </a:pPr>
            <a:endParaRPr sz="17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700"/>
              <a:buFont typeface="Arial"/>
              <a:buNone/>
            </a:pPr>
            <a:r>
              <a:rPr lang="it-IT" sz="1700" b="0" i="0" u="none" strike="noStrike" cap="none">
                <a:solidFill>
                  <a:srgbClr val="161616"/>
                </a:solidFill>
                <a:latin typeface="Arial"/>
                <a:ea typeface="Arial"/>
                <a:cs typeface="Arial"/>
                <a:sym typeface="Arial"/>
              </a:rPr>
              <a:t>Esprime l’attitudine di un atomo ad attrarre verso di sé gli elettroni; è correlata all’energia di ionizzazione e all’affinità elettronica. </a:t>
            </a:r>
            <a:endParaRPr/>
          </a:p>
          <a:p>
            <a:pPr marL="0" marR="0" lvl="0" indent="0" algn="l" rtl="0">
              <a:lnSpc>
                <a:spcPct val="100000"/>
              </a:lnSpc>
              <a:spcBef>
                <a:spcPts val="1200"/>
              </a:spcBef>
              <a:spcAft>
                <a:spcPts val="0"/>
              </a:spcAft>
              <a:buClr>
                <a:srgbClr val="161616"/>
              </a:buClr>
              <a:buSzPts val="1700"/>
              <a:buFont typeface="Arial"/>
              <a:buNone/>
            </a:pPr>
            <a:endParaRPr sz="17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700"/>
              <a:buFont typeface="Arial"/>
              <a:buNone/>
            </a:pPr>
            <a:r>
              <a:rPr lang="it-IT" sz="1700" b="0" i="0" u="none" strike="noStrike" cap="none">
                <a:solidFill>
                  <a:srgbClr val="161616"/>
                </a:solidFill>
                <a:latin typeface="Arial"/>
                <a:ea typeface="Arial"/>
                <a:cs typeface="Arial"/>
                <a:sym typeface="Arial"/>
              </a:rPr>
              <a:t>Nel legame tra due atomi uguale non si ha polarizzazione del legame –&gt; la specie è neutra</a:t>
            </a:r>
            <a:endParaRPr sz="17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700"/>
              <a:buFont typeface="Arial"/>
              <a:buNone/>
            </a:pPr>
            <a:endParaRPr sz="17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700"/>
              <a:buFont typeface="Arial"/>
              <a:buNone/>
            </a:pPr>
            <a:r>
              <a:rPr lang="it-IT" sz="1700" b="0" i="0" u="none" strike="noStrike" cap="none">
                <a:solidFill>
                  <a:srgbClr val="161616"/>
                </a:solidFill>
                <a:latin typeface="Arial"/>
                <a:ea typeface="Arial"/>
                <a:cs typeface="Arial"/>
                <a:sym typeface="Arial"/>
              </a:rPr>
              <a:t>Nel legame tra due atomi diversi si ha sempre la formazione di un dipolo</a:t>
            </a:r>
            <a:endParaRPr sz="17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700"/>
              <a:buFont typeface="Arial"/>
              <a:buNone/>
            </a:pPr>
            <a:endParaRPr sz="17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700"/>
              <a:buFont typeface="Arial"/>
              <a:buNone/>
            </a:pPr>
            <a:r>
              <a:rPr lang="it-IT" sz="1700" b="0" i="0" u="none" strike="noStrike" cap="none">
                <a:solidFill>
                  <a:srgbClr val="161616"/>
                </a:solidFill>
                <a:latin typeface="Arial"/>
                <a:ea typeface="Arial"/>
                <a:cs typeface="Arial"/>
                <a:sym typeface="Arial"/>
              </a:rPr>
              <a:t>In presenza di due o più legami tra eteroatomi la specie può essere o non essere un dipolo (GEOMETRIA!)</a:t>
            </a:r>
            <a:endParaRPr/>
          </a:p>
        </p:txBody>
      </p:sp>
      <p:sp>
        <p:nvSpPr>
          <p:cNvPr id="94" name="Google Shape;94;p13"/>
          <p:cNvSpPr txBox="1"/>
          <p:nvPr/>
        </p:nvSpPr>
        <p:spPr>
          <a:xfrm>
            <a:off x="156949" y="217944"/>
            <a:ext cx="4626590" cy="5539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3000"/>
              <a:buFont typeface="Arial"/>
              <a:buNone/>
            </a:pPr>
            <a:r>
              <a:rPr b="1" sz="2800" lang="it-IT" i="0" u="none" strike="noStrike" cap="none">
                <a:solidFill>
                  <a:srgbClr val="161616"/>
                </a:solidFill>
                <a:latin typeface="Arial"/>
                <a:ea typeface="Arial"/>
                <a:cs typeface="Arial"/>
                <a:sym typeface="Arial"/>
              </a:rPr>
              <a:t>Polarità e apolarità</a:t>
            </a:r>
            <a:endParaRPr sz="3000" b="1" i="0" u="none" strike="noStrike" cap="none">
              <a:solidFill>
                <a:srgbClr val="7A1F2B"/>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4" descr="image.png"/>
          <p:cNvPicPr preferRelativeResize="0"/>
          <p:nvPr/>
        </p:nvPicPr>
        <p:blipFill rotWithShape="1">
          <a:blip r:embed="rId3">
            <a:alphaModFix/>
          </a:blip>
          <a:srcRect/>
          <a:stretch/>
        </p:blipFill>
        <p:spPr>
          <a:xfrm>
            <a:off x="323850" y="260350"/>
            <a:ext cx="7993065" cy="556101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15" descr="Immagine"/>
          <p:cNvPicPr preferRelativeResize="0"/>
          <p:nvPr/>
        </p:nvPicPr>
        <p:blipFill rotWithShape="1">
          <a:blip r:embed="rId3">
            <a:alphaModFix/>
          </a:blip>
          <a:srcRect/>
          <a:stretch/>
        </p:blipFill>
        <p:spPr>
          <a:xfrm>
            <a:off x="516344" y="1497916"/>
            <a:ext cx="7591223" cy="3655803"/>
          </a:xfrm>
          <a:prstGeom prst="rect">
            <a:avLst/>
          </a:prstGeom>
          <a:noFill/>
          <a:ln>
            <a:noFill/>
          </a:ln>
        </p:spPr>
      </p:pic>
      <p:sp>
        <p:nvSpPr>
          <p:cNvPr id="105" name="Google Shape;105;p15"/>
          <p:cNvSpPr txBox="1"/>
          <p:nvPr/>
        </p:nvSpPr>
        <p:spPr>
          <a:xfrm>
            <a:off x="330718" y="500530"/>
            <a:ext cx="6528924" cy="37522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000"/>
              <a:buFont typeface="Arial"/>
              <a:buNone/>
            </a:pPr>
            <a:r>
              <a:rPr b="1" sz="2000" lang="it-IT" i="0" u="none" strike="noStrike" cap="none">
                <a:solidFill>
                  <a:srgbClr val="161616"/>
                </a:solidFill>
                <a:latin typeface="Arial"/>
                <a:ea typeface="Arial"/>
                <a:cs typeface="Arial"/>
                <a:sym typeface="Arial"/>
              </a:rPr>
              <a:t>Andamento dell’elettronegatività lungo la tavola periodica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6"/>
          <p:cNvSpPr txBox="1"/>
          <p:nvPr/>
        </p:nvSpPr>
        <p:spPr>
          <a:xfrm>
            <a:off x="144361" y="201107"/>
            <a:ext cx="8691295" cy="589391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600"/>
              <a:buFont typeface="Arial"/>
              <a:buNone/>
            </a:pPr>
            <a:r>
              <a:rPr lang="it-IT" sz="2600" b="0" i="0" u="none" strike="noStrike" cap="none">
                <a:solidFill>
                  <a:srgbClr val="161616"/>
                </a:solidFill>
                <a:latin typeface="Arial"/>
                <a:ea typeface="Arial"/>
                <a:cs typeface="Arial"/>
                <a:sym typeface="Arial"/>
              </a:rPr>
              <a:t> </a:t>
            </a:r>
            <a:r>
              <a:rPr lang="it-IT" sz="2600" b="1" i="0" u="none" strike="noStrike" cap="none">
                <a:solidFill>
                  <a:srgbClr val="161616"/>
                </a:solidFill>
                <a:latin typeface="Arial"/>
                <a:ea typeface="Arial"/>
                <a:cs typeface="Arial"/>
                <a:sym typeface="Arial"/>
              </a:rPr>
              <a:t>Momento dipolare</a:t>
            </a:r>
            <a:endParaRPr sz="1800" b="1"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2100"/>
              <a:buFont typeface="Arial"/>
              <a:buNone/>
            </a:pPr>
            <a:r>
              <a:rPr lang="it-IT" sz="2100" b="0" i="0" u="none" strike="noStrike" cap="none">
                <a:solidFill>
                  <a:srgbClr val="161616"/>
                </a:solidFill>
                <a:latin typeface="Arial"/>
                <a:ea typeface="Arial"/>
                <a:cs typeface="Arial"/>
                <a:sym typeface="Arial"/>
              </a:rPr>
              <a:t>Struttura, forma e simmetria di una molecola essenziali per capire le </a:t>
            </a:r>
            <a:r>
              <a:rPr lang="it-IT" sz="2100" b="1" i="0" u="none" strike="noStrike" cap="none">
                <a:solidFill>
                  <a:srgbClr val="161616"/>
                </a:solidFill>
                <a:latin typeface="Arial"/>
                <a:ea typeface="Arial"/>
                <a:cs typeface="Arial"/>
                <a:sym typeface="Arial"/>
              </a:rPr>
              <a:t>forze intermolecolari</a:t>
            </a:r>
            <a:r>
              <a:rPr lang="it-IT" sz="2100" b="0" i="0" u="none" strike="noStrike" cap="none">
                <a:solidFill>
                  <a:srgbClr val="161616"/>
                </a:solidFill>
                <a:latin typeface="Arial"/>
                <a:ea typeface="Arial"/>
                <a:cs typeface="Arial"/>
                <a:sym typeface="Arial"/>
              </a:rPr>
              <a:t>.</a:t>
            </a:r>
            <a:endParaRPr/>
          </a:p>
          <a:p>
            <a:pPr marL="0" marR="0" lvl="0" indent="0" algn="l" rtl="0">
              <a:lnSpc>
                <a:spcPct val="100000"/>
              </a:lnSpc>
              <a:spcBef>
                <a:spcPts val="120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900"/>
              <a:buFont typeface="Arial"/>
              <a:buNone/>
            </a:pPr>
            <a:r>
              <a:rPr lang="it-IT" sz="1900" b="1" i="0" u="none" strike="noStrike" cap="none">
                <a:solidFill>
                  <a:srgbClr val="161616"/>
                </a:solidFill>
                <a:latin typeface="Arial"/>
                <a:ea typeface="Arial"/>
                <a:cs typeface="Arial"/>
                <a:sym typeface="Arial"/>
              </a:rPr>
              <a:t>Forze intermolecolari </a:t>
            </a:r>
            <a:r>
              <a:rPr lang="it-IT" sz="1900" b="0" i="0" u="none" strike="noStrike" cap="none">
                <a:solidFill>
                  <a:srgbClr val="161616"/>
                </a:solidFill>
                <a:latin typeface="Arial"/>
                <a:ea typeface="Arial"/>
                <a:cs typeface="Arial"/>
                <a:sym typeface="Arial"/>
              </a:rPr>
              <a:t>determinano lo stato di aggregazione della materia, punto di fusione e solubilità</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900"/>
              <a:buFont typeface="Arial"/>
              <a:buNone/>
            </a:pPr>
            <a:r>
              <a:rPr lang="it-IT" sz="1900" b="0" i="0" u="none" strike="noStrike" cap="none">
                <a:solidFill>
                  <a:srgbClr val="161616"/>
                </a:solidFill>
                <a:latin typeface="Arial"/>
                <a:ea typeface="Arial"/>
                <a:cs typeface="Arial"/>
                <a:sym typeface="Arial"/>
              </a:rPr>
              <a:t>La materia si aggrega sulla base di forze elettrostatiche di diversa entità, quindi la presenza di un dipolo determina l’attrazione tra molecole</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900"/>
              <a:buFont typeface="Arial"/>
              <a:buNone/>
            </a:pPr>
            <a:r>
              <a:rPr lang="it-IT" sz="1900" b="0" i="0" u="none" strike="noStrike" cap="none">
                <a:solidFill>
                  <a:srgbClr val="161616"/>
                </a:solidFill>
                <a:latin typeface="Arial"/>
                <a:ea typeface="Arial"/>
                <a:cs typeface="Arial"/>
                <a:sym typeface="Arial"/>
              </a:rPr>
              <a:t>La forza del dipolo dipende da</a:t>
            </a:r>
            <a:endParaRPr/>
          </a:p>
          <a:p>
            <a:pPr marL="0" marR="0" lvl="0" indent="0" algn="l" rtl="0">
              <a:lnSpc>
                <a:spcPct val="100000"/>
              </a:lnSpc>
              <a:spcBef>
                <a:spcPts val="1200"/>
              </a:spcBef>
              <a:spcAft>
                <a:spcPts val="0"/>
              </a:spcAft>
              <a:buClr>
                <a:srgbClr val="161616"/>
              </a:buClr>
              <a:buSzPts val="1900"/>
              <a:buFont typeface="Arial"/>
              <a:buNone/>
            </a:pPr>
            <a:r>
              <a:rPr lang="it-IT" sz="1900" b="0" i="0" u="none" strike="noStrike" cap="none">
                <a:solidFill>
                  <a:srgbClr val="161616"/>
                </a:solidFill>
                <a:latin typeface="Arial"/>
                <a:ea typeface="Arial"/>
                <a:cs typeface="Arial"/>
                <a:sym typeface="Arial"/>
              </a:rPr>
              <a:t>Distanza tra gli atomi</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900"/>
              <a:buFont typeface="Arial"/>
              <a:buNone/>
            </a:pPr>
            <a:r>
              <a:rPr lang="it-IT" sz="1900" b="0" i="0" u="none" strike="noStrike" cap="none">
                <a:solidFill>
                  <a:srgbClr val="161616"/>
                </a:solidFill>
                <a:latin typeface="Arial"/>
                <a:ea typeface="Arial"/>
                <a:cs typeface="Arial"/>
                <a:sym typeface="Arial"/>
              </a:rPr>
              <a:t>Carica</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1200"/>
              </a:spcBef>
              <a:spcAft>
                <a:spcPts val="0"/>
              </a:spcAft>
              <a:buClr>
                <a:srgbClr val="161616"/>
              </a:buClr>
              <a:buSzPts val="1900"/>
              <a:buFont typeface="Arial"/>
              <a:buNone/>
            </a:pPr>
            <a:r>
              <a:rPr lang="it-IT" sz="1900" b="0" i="0" u="none" strike="noStrike" cap="none">
                <a:solidFill>
                  <a:srgbClr val="161616"/>
                </a:solidFill>
                <a:latin typeface="Arial"/>
                <a:ea typeface="Arial"/>
                <a:cs typeface="Arial"/>
                <a:sym typeface="Arial"/>
              </a:rPr>
              <a:t>Grado di conicità del legame (che dipende dalla differenza di elettronegatività)</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p:nvPr/>
        </p:nvSpPr>
        <p:spPr>
          <a:xfrm>
            <a:off x="163773" y="199748"/>
            <a:ext cx="2538484"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3200"/>
              <a:buFont typeface="Arial"/>
              <a:buNone/>
            </a:pPr>
            <a:r>
              <a:rPr b="1" sz="2800" lang="it-IT" i="0" u="none" strike="noStrike" cap="none">
                <a:solidFill>
                  <a:srgbClr val="161616"/>
                </a:solidFill>
                <a:latin typeface="Arial"/>
                <a:ea typeface="Arial"/>
                <a:cs typeface="Arial"/>
                <a:sym typeface="Arial"/>
              </a:rPr>
              <a:t>La polarità</a:t>
            </a:r>
            <a:endParaRPr/>
          </a:p>
        </p:txBody>
      </p:sp>
      <p:sp>
        <p:nvSpPr>
          <p:cNvPr id="116" name="Google Shape;116;p17"/>
          <p:cNvSpPr txBox="1"/>
          <p:nvPr/>
        </p:nvSpPr>
        <p:spPr>
          <a:xfrm>
            <a:off x="163773" y="784523"/>
            <a:ext cx="8437967" cy="235449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161616"/>
              </a:buClr>
              <a:buSzPts val="2100"/>
              <a:buFont typeface="Arial"/>
              <a:buNone/>
            </a:pPr>
            <a:r>
              <a:rPr lang="it-IT" sz="2100" b="0" i="0" u="none" strike="noStrike" cap="none">
                <a:solidFill>
                  <a:srgbClr val="161616"/>
                </a:solidFill>
                <a:latin typeface="Arial"/>
                <a:ea typeface="Arial"/>
                <a:cs typeface="Arial"/>
                <a:sym typeface="Arial"/>
              </a:rPr>
              <a:t>La polarità di una molecola è determinata dalla distribuzione di carica elettrica nella molecola stessa. Una molecola può essere polare o apolare a seconda di come gli elettroni sono distribuiti tra gli atomi costituenti la molecola.</a:t>
            </a:r>
            <a:endParaRPr/>
          </a:p>
          <a:p>
            <a:pPr marL="0" marR="0" lvl="0" indent="0" algn="l" rtl="0">
              <a:lnSpc>
                <a:spcPct val="100000"/>
              </a:lnSpc>
              <a:spcBef>
                <a:spcPts val="0"/>
              </a:spcBef>
              <a:spcAft>
                <a:spcPts val="0"/>
              </a:spcAft>
              <a:buClr>
                <a:srgbClr val="161616"/>
              </a:buClr>
              <a:buSzPts val="2100"/>
              <a:buFont typeface="Arial"/>
              <a:buNone/>
            </a:pPr>
            <a:endParaRPr sz="2100" b="0" i="0" u="none" strike="noStrike" cap="none">
              <a:solidFill>
                <a:srgbClr val="161616"/>
              </a:solidFill>
              <a:latin typeface="Arial"/>
              <a:ea typeface="Arial"/>
              <a:cs typeface="Arial"/>
              <a:sym typeface="Arial"/>
            </a:endParaRPr>
          </a:p>
        </p:txBody>
      </p:sp>
      <p:pic>
        <p:nvPicPr>
          <p:cNvPr id="117" name="Google Shape;117;p17"/>
          <p:cNvPicPr preferRelativeResize="0"/>
          <p:nvPr/>
        </p:nvPicPr>
        <p:blipFill rotWithShape="1">
          <a:blip r:embed="rId3">
            <a:alphaModFix/>
          </a:blip>
          <a:srcRect/>
          <a:stretch/>
        </p:blipFill>
        <p:spPr>
          <a:xfrm>
            <a:off x="163773" y="2971044"/>
            <a:ext cx="3018886" cy="2270015"/>
          </a:xfrm>
          <a:prstGeom prst="rect">
            <a:avLst/>
          </a:prstGeom>
          <a:noFill/>
          <a:ln>
            <a:noFill/>
          </a:ln>
        </p:spPr>
      </p:pic>
      <p:sp>
        <p:nvSpPr>
          <p:cNvPr id="118" name="Google Shape;118;p17"/>
          <p:cNvSpPr txBox="1"/>
          <p:nvPr/>
        </p:nvSpPr>
        <p:spPr>
          <a:xfrm>
            <a:off x="3111690" y="2609871"/>
            <a:ext cx="5630405" cy="22467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In una molecola polare, gli elettroni sono distribuiti in modo </a:t>
            </a:r>
            <a:r>
              <a:rPr lang="it-IT" sz="2000" b="1" i="0" u="none" strike="noStrike" cap="none">
                <a:solidFill>
                  <a:srgbClr val="161616"/>
                </a:solidFill>
                <a:latin typeface="Arial"/>
                <a:ea typeface="Arial"/>
                <a:cs typeface="Arial"/>
                <a:sym typeface="Arial"/>
              </a:rPr>
              <a:t>non uniforme </a:t>
            </a:r>
            <a:r>
              <a:rPr lang="it-IT" sz="2000" b="0" i="0" u="none" strike="noStrike" cap="none">
                <a:solidFill>
                  <a:srgbClr val="161616"/>
                </a:solidFill>
                <a:latin typeface="Arial"/>
                <a:ea typeface="Arial"/>
                <a:cs typeface="Arial"/>
                <a:sym typeface="Arial"/>
              </a:rPr>
              <a:t>tra gli atomi costituenti la molecola, causando la formazione di una zona con </a:t>
            </a:r>
            <a:r>
              <a:rPr lang="it-IT" sz="2000" b="1" i="0" u="none" strike="noStrike" cap="none">
                <a:solidFill>
                  <a:srgbClr val="161616"/>
                </a:solidFill>
                <a:latin typeface="Arial"/>
                <a:ea typeface="Arial"/>
                <a:cs typeface="Arial"/>
                <a:sym typeface="Arial"/>
              </a:rPr>
              <a:t>carica parziale positiva</a:t>
            </a:r>
            <a:r>
              <a:rPr lang="it-IT" sz="2000" b="0" i="0" u="none" strike="noStrike" cap="none">
                <a:solidFill>
                  <a:srgbClr val="161616"/>
                </a:solidFill>
                <a:latin typeface="Arial"/>
                <a:ea typeface="Arial"/>
                <a:cs typeface="Arial"/>
                <a:sym typeface="Arial"/>
              </a:rPr>
              <a:t> e una zona con </a:t>
            </a:r>
            <a:r>
              <a:rPr lang="it-IT" sz="2000" b="1" i="0" u="none" strike="noStrike" cap="none">
                <a:solidFill>
                  <a:srgbClr val="161616"/>
                </a:solidFill>
                <a:latin typeface="Arial"/>
                <a:ea typeface="Arial"/>
                <a:cs typeface="Arial"/>
                <a:sym typeface="Arial"/>
              </a:rPr>
              <a:t>carica parziale negativa.</a:t>
            </a:r>
            <a:r>
              <a:rPr lang="it-IT" sz="2000" b="0" i="0" u="none" strike="noStrike" cap="none">
                <a:solidFill>
                  <a:srgbClr val="161616"/>
                </a:solidFill>
                <a:latin typeface="Arial"/>
                <a:ea typeface="Arial"/>
                <a:cs typeface="Arial"/>
                <a:sym typeface="Arial"/>
              </a:rPr>
              <a:t> Questa distribuzione asimmetrica di carica crea un </a:t>
            </a:r>
            <a:r>
              <a:rPr lang="it-IT" sz="2000" b="1" i="0" u="none" strike="noStrike" cap="none">
                <a:solidFill>
                  <a:srgbClr val="161616"/>
                </a:solidFill>
                <a:latin typeface="Arial"/>
                <a:ea typeface="Arial"/>
                <a:cs typeface="Arial"/>
                <a:sym typeface="Arial"/>
              </a:rPr>
              <a:t>dipolo elettrico</a:t>
            </a:r>
            <a:r>
              <a:rPr lang="it-IT" sz="2000" b="0" i="0" u="none" strike="noStrike" cap="none">
                <a:solidFill>
                  <a:srgbClr val="161616"/>
                </a:solidFill>
                <a:latin typeface="Arial"/>
                <a:ea typeface="Arial"/>
                <a:cs typeface="Arial"/>
                <a:sym typeface="Arial"/>
              </a:rPr>
              <a:t> nella molecola.</a:t>
            </a:r>
            <a:endParaRPr/>
          </a:p>
        </p:txBody>
      </p:sp>
      <p:sp>
        <p:nvSpPr>
          <p:cNvPr id="119" name="Google Shape;119;p17"/>
          <p:cNvSpPr txBox="1"/>
          <p:nvPr/>
        </p:nvSpPr>
        <p:spPr>
          <a:xfrm>
            <a:off x="84093" y="5073089"/>
            <a:ext cx="3491620"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61616"/>
              </a:buClr>
              <a:buSzPts val="1600"/>
              <a:buFont typeface="Arial"/>
              <a:buNone/>
            </a:pPr>
            <a:r>
              <a:rPr lang="it-IT" sz="1600" b="0" i="0" u="none" strike="noStrike" cap="none">
                <a:solidFill>
                  <a:srgbClr val="161616"/>
                </a:solidFill>
                <a:latin typeface="Arial"/>
                <a:ea typeface="Arial"/>
                <a:cs typeface="Arial"/>
                <a:sym typeface="Arial"/>
              </a:rPr>
              <a:t>(H</a:t>
            </a:r>
            <a:r>
              <a:rPr lang="it-IT" sz="1600" b="0" i="0" u="none" strike="noStrike" cap="none" baseline="-25000">
                <a:solidFill>
                  <a:srgbClr val="161616"/>
                </a:solidFill>
                <a:latin typeface="Arial"/>
                <a:ea typeface="Arial"/>
                <a:cs typeface="Arial"/>
                <a:sym typeface="Arial"/>
              </a:rPr>
              <a:t>2</a:t>
            </a:r>
            <a:r>
              <a:rPr lang="it-IT" sz="1600" b="0" i="0" u="none" strike="noStrike" cap="none">
                <a:solidFill>
                  <a:srgbClr val="161616"/>
                </a:solidFill>
                <a:latin typeface="Arial"/>
                <a:ea typeface="Arial"/>
                <a:cs typeface="Arial"/>
                <a:sym typeface="Arial"/>
              </a:rPr>
              <a:t>O) è per la differenza di elettronegatività tra ossigeno e idrogeno e per la geometria a forma di V caussata dalla repulsioni tra le cariche positive degli atomin di oidrogeno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8"/>
          <p:cNvSpPr txBox="1"/>
          <p:nvPr/>
        </p:nvSpPr>
        <p:spPr>
          <a:xfrm>
            <a:off x="163772" y="696759"/>
            <a:ext cx="8625385" cy="14465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61616"/>
              </a:buClr>
              <a:buSzPts val="2200"/>
              <a:buFont typeface="Arial"/>
              <a:buNone/>
            </a:pPr>
            <a:r>
              <a:rPr lang="it-IT" sz="2200" b="0" i="0" u="none" strike="noStrike" cap="none">
                <a:solidFill>
                  <a:srgbClr val="161616"/>
                </a:solidFill>
                <a:latin typeface="Arial"/>
                <a:ea typeface="Arial"/>
                <a:cs typeface="Arial"/>
                <a:sym typeface="Arial"/>
              </a:rPr>
              <a:t>In una molecola apolare, invece, gli elettroni sono distribuiti </a:t>
            </a:r>
            <a:r>
              <a:rPr lang="it-IT" sz="2200" b="1" i="0" u="none" strike="noStrike" cap="none">
                <a:solidFill>
                  <a:srgbClr val="161616"/>
                </a:solidFill>
                <a:latin typeface="Arial"/>
                <a:ea typeface="Arial"/>
                <a:cs typeface="Arial"/>
                <a:sym typeface="Arial"/>
              </a:rPr>
              <a:t>uniformemente</a:t>
            </a:r>
            <a:r>
              <a:rPr lang="it-IT" sz="2200" b="0" i="0" u="none" strike="noStrike" cap="none">
                <a:solidFill>
                  <a:srgbClr val="161616"/>
                </a:solidFill>
                <a:latin typeface="Arial"/>
                <a:ea typeface="Arial"/>
                <a:cs typeface="Arial"/>
                <a:sym typeface="Arial"/>
              </a:rPr>
              <a:t> tra gli atomi costituenti la molecola, in modo che </a:t>
            </a:r>
            <a:r>
              <a:rPr lang="it-IT" sz="2200" b="1" i="0" u="sng" strike="noStrike" cap="none">
                <a:solidFill>
                  <a:srgbClr val="161616"/>
                </a:solidFill>
                <a:latin typeface="Arial"/>
                <a:ea typeface="Arial"/>
                <a:cs typeface="Arial"/>
                <a:sym typeface="Arial"/>
              </a:rPr>
              <a:t>non</a:t>
            </a:r>
            <a:r>
              <a:rPr lang="it-IT" sz="2200" b="1" i="0" u="none" strike="noStrike" cap="none">
                <a:solidFill>
                  <a:srgbClr val="161616"/>
                </a:solidFill>
                <a:latin typeface="Arial"/>
                <a:ea typeface="Arial"/>
                <a:cs typeface="Arial"/>
                <a:sym typeface="Arial"/>
              </a:rPr>
              <a:t> ci sia una zona con carica parziale positiva o negativa </a:t>
            </a:r>
            <a:r>
              <a:rPr lang="it-IT" sz="2200" b="0" i="0" u="none" strike="noStrike" cap="none">
                <a:solidFill>
                  <a:srgbClr val="161616"/>
                </a:solidFill>
                <a:latin typeface="Arial"/>
                <a:ea typeface="Arial"/>
                <a:cs typeface="Arial"/>
                <a:sym typeface="Arial"/>
              </a:rPr>
              <a:t>e quindi non si crei un dipolo elettrico.</a:t>
            </a:r>
            <a:endParaRPr/>
          </a:p>
        </p:txBody>
      </p:sp>
      <p:sp>
        <p:nvSpPr>
          <p:cNvPr id="125" name="Google Shape;125;p18"/>
          <p:cNvSpPr txBox="1"/>
          <p:nvPr/>
        </p:nvSpPr>
        <p:spPr>
          <a:xfrm>
            <a:off x="0" y="25227"/>
            <a:ext cx="2538484"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3200"/>
              <a:buFont typeface="Arial"/>
              <a:buNone/>
            </a:pPr>
            <a:r>
              <a:rPr b="1" sz="2800" lang="it-IT" i="0" u="none" strike="noStrike" cap="none">
                <a:solidFill>
                  <a:srgbClr val="161616"/>
                </a:solidFill>
                <a:latin typeface="Arial"/>
                <a:ea typeface="Arial"/>
                <a:cs typeface="Arial"/>
                <a:sym typeface="Arial"/>
              </a:rPr>
              <a:t>La apolarità</a:t>
            </a:r>
            <a:endParaRPr sz="3200" b="1" i="0" u="none" strike="noStrike" cap="none">
              <a:solidFill>
                <a:srgbClr val="7A1F2B"/>
              </a:solidFill>
              <a:latin typeface="Arial"/>
              <a:ea typeface="Arial"/>
              <a:cs typeface="Arial"/>
              <a:sym typeface="Arial"/>
            </a:endParaRPr>
          </a:p>
        </p:txBody>
      </p:sp>
      <p:sp>
        <p:nvSpPr>
          <p:cNvPr id="126" name="Google Shape;126;p18"/>
          <p:cNvSpPr txBox="1"/>
          <p:nvPr/>
        </p:nvSpPr>
        <p:spPr>
          <a:xfrm>
            <a:off x="3377295" y="2436773"/>
            <a:ext cx="5866148" cy="198445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161616"/>
              </a:buClr>
              <a:buSzPts val="2100"/>
              <a:buFont typeface="Arial"/>
              <a:buNone/>
            </a:pPr>
            <a:r>
              <a:rPr lang="it-IT" sz="2100" b="0" i="0" u="none" strike="noStrike" cap="none">
                <a:solidFill>
                  <a:srgbClr val="161616"/>
                </a:solidFill>
                <a:latin typeface="Arial"/>
                <a:ea typeface="Arial"/>
                <a:cs typeface="Arial"/>
                <a:sym typeface="Arial"/>
              </a:rPr>
              <a:t>il metano (CH</a:t>
            </a:r>
            <a:r>
              <a:rPr lang="it-IT" sz="2100" b="0" i="0" u="none" strike="noStrike" cap="none" baseline="-25000">
                <a:solidFill>
                  <a:srgbClr val="161616"/>
                </a:solidFill>
                <a:latin typeface="Arial"/>
                <a:ea typeface="Arial"/>
                <a:cs typeface="Arial"/>
                <a:sym typeface="Arial"/>
              </a:rPr>
              <a:t>4</a:t>
            </a:r>
            <a:r>
              <a:rPr lang="it-IT" sz="2100" b="0" i="0" u="none" strike="noStrike" cap="none">
                <a:solidFill>
                  <a:srgbClr val="161616"/>
                </a:solidFill>
                <a:latin typeface="Arial"/>
                <a:ea typeface="Arial"/>
                <a:cs typeface="Arial"/>
                <a:sym typeface="Arial"/>
              </a:rPr>
              <a:t>) è apolare perché gli </a:t>
            </a:r>
            <a:r>
              <a:rPr lang="it-IT" sz="2000" b="0" i="0" u="none" strike="noStrike" cap="none">
                <a:solidFill>
                  <a:srgbClr val="161616"/>
                </a:solidFill>
                <a:latin typeface="Arial"/>
                <a:ea typeface="Arial"/>
                <a:cs typeface="Arial"/>
                <a:sym typeface="Arial"/>
              </a:rPr>
              <a:t>atomi</a:t>
            </a:r>
            <a:r>
              <a:rPr lang="it-IT" sz="2100" b="0" i="0" u="none" strike="noStrike" cap="none">
                <a:solidFill>
                  <a:srgbClr val="161616"/>
                </a:solidFill>
                <a:latin typeface="Arial"/>
                <a:ea typeface="Arial"/>
                <a:cs typeface="Arial"/>
                <a:sym typeface="Arial"/>
              </a:rPr>
              <a:t> di idrogeno sono uniformemente distribuiti intorno all'atomo di carbonio, dando luogo ad una distribuzione simmetrica di carica elettrica.</a:t>
            </a:r>
            <a:endParaRPr/>
          </a:p>
        </p:txBody>
      </p:sp>
      <p:pic>
        <p:nvPicPr>
          <p:cNvPr id="127" name="Google Shape;127;p18"/>
          <p:cNvPicPr preferRelativeResize="0"/>
          <p:nvPr/>
        </p:nvPicPr>
        <p:blipFill rotWithShape="1">
          <a:blip r:embed="rId3">
            <a:alphaModFix/>
          </a:blip>
          <a:srcRect/>
          <a:stretch/>
        </p:blipFill>
        <p:spPr>
          <a:xfrm>
            <a:off x="163772" y="2276353"/>
            <a:ext cx="3213523" cy="2213760"/>
          </a:xfrm>
          <a:prstGeom prst="rect">
            <a:avLst/>
          </a:prstGeom>
          <a:noFill/>
          <a:ln>
            <a:noFill/>
          </a:ln>
        </p:spPr>
      </p:pic>
      <p:pic>
        <p:nvPicPr>
          <p:cNvPr id="128" name="Google Shape;128;p18"/>
          <p:cNvPicPr preferRelativeResize="0"/>
          <p:nvPr/>
        </p:nvPicPr>
        <p:blipFill rotWithShape="1">
          <a:blip r:embed="rId4">
            <a:alphaModFix/>
          </a:blip>
          <a:srcRect/>
          <a:stretch/>
        </p:blipFill>
        <p:spPr>
          <a:xfrm>
            <a:off x="163772" y="4914806"/>
            <a:ext cx="2374712" cy="1785636"/>
          </a:xfrm>
          <a:prstGeom prst="rect">
            <a:avLst/>
          </a:prstGeom>
          <a:noFill/>
          <a:ln>
            <a:noFill/>
          </a:ln>
        </p:spPr>
      </p:pic>
      <p:sp>
        <p:nvSpPr>
          <p:cNvPr id="129" name="Google Shape;129;p18"/>
          <p:cNvSpPr txBox="1"/>
          <p:nvPr/>
        </p:nvSpPr>
        <p:spPr>
          <a:xfrm>
            <a:off x="2923009" y="5300145"/>
            <a:ext cx="5866148" cy="10149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161616"/>
              </a:buClr>
              <a:buSzPts val="2100"/>
              <a:buFont typeface="Arial"/>
              <a:buNone/>
            </a:pPr>
            <a:r>
              <a:rPr lang="it-IT" sz="2100" b="0" i="0" u="none" strike="noStrike" cap="none">
                <a:solidFill>
                  <a:srgbClr val="161616"/>
                </a:solidFill>
                <a:latin typeface="Arial"/>
                <a:ea typeface="Arial"/>
                <a:cs typeface="Arial"/>
                <a:sym typeface="Arial"/>
              </a:rPr>
              <a:t>Anche quando esiste una elevata differenza di elettronegatività la geometria annulla la carica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p:nvPr/>
        </p:nvSpPr>
        <p:spPr>
          <a:xfrm>
            <a:off x="163773" y="763179"/>
            <a:ext cx="8256895" cy="9679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chemeClr val="dk1"/>
              </a:buClr>
              <a:buSzPts val="2000"/>
              <a:buFont typeface="Arial"/>
              <a:buNone/>
            </a:pPr>
            <a:r>
              <a:rPr lang="it-IT" sz="2000" b="0" i="0" u="none" strike="noStrike" cap="none">
                <a:solidFill>
                  <a:schemeClr val="dk1"/>
                </a:solidFill>
                <a:latin typeface="Arial"/>
                <a:ea typeface="Arial"/>
                <a:cs typeface="Arial"/>
                <a:sym typeface="Arial"/>
              </a:rPr>
              <a:t>La polarità di una molecola è generalmente correlata alla sua </a:t>
            </a:r>
            <a:r>
              <a:rPr lang="it-IT" sz="2000" b="1" i="0" u="none" strike="noStrike" cap="none">
                <a:solidFill>
                  <a:schemeClr val="dk1"/>
                </a:solidFill>
                <a:latin typeface="Arial"/>
                <a:ea typeface="Arial"/>
                <a:cs typeface="Arial"/>
                <a:sym typeface="Arial"/>
              </a:rPr>
              <a:t>idrofilicità</a:t>
            </a:r>
            <a:r>
              <a:rPr lang="it-IT" sz="2000" b="0" i="0" u="none" strike="noStrike" cap="none">
                <a:solidFill>
                  <a:schemeClr val="dk1"/>
                </a:solidFill>
                <a:latin typeface="Arial"/>
                <a:ea typeface="Arial"/>
                <a:cs typeface="Arial"/>
                <a:sym typeface="Arial"/>
              </a:rPr>
              <a:t>, ovvero alla sua capacità di miscelarsi con l'acqua o altre sostanze polari.</a:t>
            </a:r>
            <a:endParaRPr/>
          </a:p>
        </p:txBody>
      </p:sp>
      <p:sp>
        <p:nvSpPr>
          <p:cNvPr id="135" name="Google Shape;135;p19"/>
          <p:cNvSpPr txBox="1"/>
          <p:nvPr/>
        </p:nvSpPr>
        <p:spPr>
          <a:xfrm>
            <a:off x="163773" y="172676"/>
            <a:ext cx="2538484"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3200"/>
              <a:buFont typeface="Arial"/>
              <a:buNone/>
            </a:pPr>
            <a:r>
              <a:rPr b="1" sz="2800" lang="it-IT" i="0" u="none" strike="noStrike" cap="none">
                <a:solidFill>
                  <a:srgbClr val="161616"/>
                </a:solidFill>
                <a:latin typeface="Arial"/>
                <a:ea typeface="Arial"/>
                <a:cs typeface="Arial"/>
                <a:sym typeface="Arial"/>
              </a:rPr>
              <a:t>Idrofilicità </a:t>
            </a:r>
            <a:endParaRPr/>
          </a:p>
        </p:txBody>
      </p:sp>
      <p:pic>
        <p:nvPicPr>
          <p:cNvPr id="136" name="Google Shape;136;p19"/>
          <p:cNvPicPr preferRelativeResize="0"/>
          <p:nvPr/>
        </p:nvPicPr>
        <p:blipFill rotWithShape="1">
          <a:blip r:embed="rId3">
            <a:alphaModFix/>
          </a:blip>
          <a:srcRect/>
          <a:stretch/>
        </p:blipFill>
        <p:spPr>
          <a:xfrm>
            <a:off x="22819" y="1974711"/>
            <a:ext cx="4371759" cy="3788858"/>
          </a:xfrm>
          <a:prstGeom prst="rect">
            <a:avLst/>
          </a:prstGeom>
          <a:noFill/>
          <a:ln>
            <a:noFill/>
          </a:ln>
        </p:spPr>
      </p:pic>
      <p:sp>
        <p:nvSpPr>
          <p:cNvPr id="137" name="Google Shape;137;p19"/>
          <p:cNvSpPr txBox="1"/>
          <p:nvPr/>
        </p:nvSpPr>
        <p:spPr>
          <a:xfrm>
            <a:off x="4394578" y="1974711"/>
            <a:ext cx="4365011" cy="378885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161616"/>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50000"/>
              </a:lnSpc>
              <a:spcBef>
                <a:spcPts val="0"/>
              </a:spcBef>
              <a:spcAft>
                <a:spcPts val="0"/>
              </a:spcAft>
              <a:buClr>
                <a:schemeClr val="dk1"/>
              </a:buClr>
              <a:buSzPts val="1800"/>
              <a:buFont typeface="Arial"/>
              <a:buNone/>
            </a:pPr>
            <a:r>
              <a:rPr lang="it-IT" sz="1800" b="0" i="0" u="none" strike="noStrike" cap="none">
                <a:solidFill>
                  <a:schemeClr val="dk1"/>
                </a:solidFill>
                <a:latin typeface="Arial"/>
                <a:ea typeface="Arial"/>
                <a:cs typeface="Arial"/>
                <a:sym typeface="Arial"/>
              </a:rPr>
              <a:t>Le molecole polari, che hanno un dipolo elettrico, tendono ad essere idrofile, cioè ad attrarsi con l'acqua e ad essere solubili in essa. L'acqua è una molecola polare, e le molecole polari tendono ad essere attratte verso altre molecole polari, andando ad orientare reciprocamente le cariche opposte possedute dai due dipoli (soluto e solvente)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0"/>
          <p:cNvPicPr preferRelativeResize="0"/>
          <p:nvPr/>
        </p:nvPicPr>
        <p:blipFill rotWithShape="1">
          <a:blip r:embed="rId3">
            <a:alphaModFix/>
          </a:blip>
          <a:srcRect/>
          <a:stretch/>
        </p:blipFill>
        <p:spPr>
          <a:xfrm>
            <a:off x="253430" y="1685688"/>
            <a:ext cx="4463399" cy="2913608"/>
          </a:xfrm>
          <a:prstGeom prst="rect">
            <a:avLst/>
          </a:prstGeom>
          <a:noFill/>
          <a:ln>
            <a:noFill/>
          </a:ln>
        </p:spPr>
      </p:pic>
      <p:sp>
        <p:nvSpPr>
          <p:cNvPr id="143" name="Google Shape;143;p20"/>
          <p:cNvSpPr txBox="1"/>
          <p:nvPr/>
        </p:nvSpPr>
        <p:spPr>
          <a:xfrm>
            <a:off x="573204" y="186101"/>
            <a:ext cx="8134068"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3200"/>
              <a:buFont typeface="Arial"/>
              <a:buNone/>
            </a:pPr>
            <a:r>
              <a:rPr b="1" sz="2800" lang="it-IT" i="0" u="none" strike="noStrike" cap="none">
                <a:solidFill>
                  <a:srgbClr val="161616"/>
                </a:solidFill>
                <a:latin typeface="Arial"/>
                <a:ea typeface="Arial"/>
                <a:cs typeface="Arial"/>
                <a:sym typeface="Arial"/>
              </a:rPr>
              <a:t>Idratazione e solubilizzazione del glucosio in acqua</a:t>
            </a:r>
            <a:endParaRPr/>
          </a:p>
        </p:txBody>
      </p:sp>
      <p:sp>
        <p:nvSpPr>
          <p:cNvPr id="144" name="Google Shape;144;p20"/>
          <p:cNvSpPr txBox="1"/>
          <p:nvPr/>
        </p:nvSpPr>
        <p:spPr>
          <a:xfrm>
            <a:off x="5158854" y="1685688"/>
            <a:ext cx="3731716" cy="286231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La formazione di legami idrogeno tra i gruppi ossidrilici del glucosio e l’acqua  rappresentano un mezzo attraverso il quale si ha la solubilizzazione.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Indebolimento interazioni intermolecolari glucosio-glucosio a favore della solvatazione delle singole molecole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1"/>
          <p:cNvSpPr txBox="1"/>
          <p:nvPr/>
        </p:nvSpPr>
        <p:spPr>
          <a:xfrm>
            <a:off x="163773" y="1053996"/>
            <a:ext cx="8632209"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it-IT" sz="1800" b="0" i="0" u="none" strike="noStrike" cap="none">
                <a:solidFill>
                  <a:schemeClr val="dk1"/>
                </a:solidFill>
                <a:latin typeface="Arial"/>
                <a:ea typeface="Arial"/>
                <a:cs typeface="Arial"/>
                <a:sym typeface="Arial"/>
              </a:rPr>
              <a:t>L'idrofobicità si riferisce alla tendenza di una sostanza a non dissolversi in acqua.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r>
              <a:rPr lang="it-IT" sz="1800" b="0" i="0" u="none" strike="noStrike" cap="none">
                <a:solidFill>
                  <a:schemeClr val="dk1"/>
                </a:solidFill>
                <a:latin typeface="Arial"/>
                <a:ea typeface="Arial"/>
                <a:cs typeface="Arial"/>
                <a:sym typeface="Arial"/>
              </a:rPr>
              <a:t>Le sostanze idrofobiche sono solitamente costituite da molecole apolari o poco polari, che non interagiscono con le molecole del dipolo acqua e pertanto non sono solubili in quel solvente</a:t>
            </a:r>
            <a:endParaRPr sz="1800" b="0" i="0" u="none" strike="noStrike" cap="none">
              <a:solidFill>
                <a:schemeClr val="dk1"/>
              </a:solidFill>
              <a:latin typeface="Arial"/>
              <a:ea typeface="Arial"/>
              <a:cs typeface="Arial"/>
              <a:sym typeface="Arial"/>
            </a:endParaRPr>
          </a:p>
        </p:txBody>
      </p:sp>
      <p:sp>
        <p:nvSpPr>
          <p:cNvPr id="150" name="Google Shape;150;p21"/>
          <p:cNvSpPr txBox="1"/>
          <p:nvPr/>
        </p:nvSpPr>
        <p:spPr>
          <a:xfrm>
            <a:off x="163773" y="204575"/>
            <a:ext cx="2538484"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3200"/>
              <a:buFont typeface="Arial"/>
              <a:buNone/>
            </a:pPr>
            <a:r>
              <a:rPr b="1" sz="2800" lang="it-IT" i="0" u="none" strike="noStrike" cap="none">
                <a:solidFill>
                  <a:srgbClr val="161616"/>
                </a:solidFill>
                <a:latin typeface="Arial"/>
                <a:ea typeface="Arial"/>
                <a:cs typeface="Arial"/>
                <a:sym typeface="Arial"/>
              </a:rPr>
              <a:t>Idrofobicità </a:t>
            </a:r>
            <a:endParaRPr/>
          </a:p>
        </p:txBody>
      </p:sp>
      <p:pic>
        <p:nvPicPr>
          <p:cNvPr id="151" name="Google Shape;151;p21"/>
          <p:cNvPicPr preferRelativeResize="0"/>
          <p:nvPr/>
        </p:nvPicPr>
        <p:blipFill rotWithShape="1">
          <a:blip r:embed="rId3">
            <a:alphaModFix/>
          </a:blip>
          <a:srcRect/>
          <a:stretch/>
        </p:blipFill>
        <p:spPr>
          <a:xfrm>
            <a:off x="875857" y="2827869"/>
            <a:ext cx="7208039" cy="3766782"/>
          </a:xfrm>
          <a:prstGeom prst="rect">
            <a:avLst/>
          </a:prstGeom>
          <a:noFill/>
          <a:ln>
            <a:noFill/>
          </a:ln>
        </p:spPr>
      </p:pic>
      <p:sp>
        <p:nvSpPr>
          <p:cNvPr id="152" name="Google Shape;152;p21"/>
          <p:cNvSpPr txBox="1"/>
          <p:nvPr/>
        </p:nvSpPr>
        <p:spPr>
          <a:xfrm>
            <a:off x="2471445" y="3198167"/>
            <a:ext cx="308319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2400"/>
              <a:buFont typeface="Arial"/>
              <a:buNone/>
            </a:pPr>
            <a:r>
              <a:rPr lang="it-IT" sz="2400" b="1" i="0" u="none" strike="noStrike" cap="none">
                <a:solidFill>
                  <a:srgbClr val="7A1F2B"/>
                </a:solidFill>
                <a:latin typeface="Arial"/>
                <a:ea typeface="Arial"/>
                <a:cs typeface="Arial"/>
                <a:sym typeface="Arial"/>
              </a:rPr>
              <a:t>Effetto idrofobico </a:t>
            </a:r>
            <a:endParaRPr/>
          </a:p>
        </p:txBody>
      </p:sp>
      <p:cxnSp>
        <p:nvCxnSpPr>
          <p:cNvPr id="153" name="Google Shape;153;p21"/>
          <p:cNvCxnSpPr/>
          <p:nvPr/>
        </p:nvCxnSpPr>
        <p:spPr>
          <a:xfrm>
            <a:off x="4927318" y="2636145"/>
            <a:ext cx="627321" cy="457200"/>
          </a:xfrm>
          <a:prstGeom prst="straightConnector1">
            <a:avLst/>
          </a:prstGeom>
          <a:noFill/>
          <a:ln w="38100" cap="flat" cmpd="sng">
            <a:solidFill>
              <a:schemeClr val="accent2"/>
            </a:solidFill>
            <a:prstDash val="solid"/>
            <a:round/>
            <a:headEnd type="none" w="sm" len="sm"/>
            <a:tailEnd type="triangle" w="med" len="med"/>
          </a:ln>
        </p:spPr>
      </p:cxnSp>
      <p:cxnSp>
        <p:nvCxnSpPr>
          <p:cNvPr id="154" name="Google Shape;154;p21"/>
          <p:cNvCxnSpPr/>
          <p:nvPr/>
        </p:nvCxnSpPr>
        <p:spPr>
          <a:xfrm flipH="1">
            <a:off x="7783033" y="2636145"/>
            <a:ext cx="116958" cy="1023687"/>
          </a:xfrm>
          <a:prstGeom prst="straightConnector1">
            <a:avLst/>
          </a:prstGeom>
          <a:noFill/>
          <a:ln w="38100" cap="flat" cmpd="sng">
            <a:solidFill>
              <a:schemeClr val="accent2"/>
            </a:solidFill>
            <a:prstDash val="solid"/>
            <a:round/>
            <a:headEnd type="none" w="sm" len="sm"/>
            <a:tailEnd type="triangle" w="med" len="med"/>
          </a:ln>
        </p:spPr>
      </p:cxnSp>
      <p:cxnSp>
        <p:nvCxnSpPr>
          <p:cNvPr id="155" name="Google Shape;155;p21"/>
          <p:cNvCxnSpPr/>
          <p:nvPr/>
        </p:nvCxnSpPr>
        <p:spPr>
          <a:xfrm rot="10800000" flipH="1">
            <a:off x="4306186" y="4805580"/>
            <a:ext cx="1606440" cy="1265611"/>
          </a:xfrm>
          <a:prstGeom prst="straightConnector1">
            <a:avLst/>
          </a:prstGeom>
          <a:noFill/>
          <a:ln w="38100" cap="flat" cmpd="sng">
            <a:solidFill>
              <a:schemeClr val="accent2"/>
            </a:solidFill>
            <a:prstDash val="solid"/>
            <a:round/>
            <a:headEnd type="none" w="sm" len="sm"/>
            <a:tailEnd type="triangle" w="med" len="med"/>
          </a:ln>
        </p:spPr>
      </p:cxnSp>
      <p:sp>
        <p:nvSpPr>
          <p:cNvPr id="156" name="Google Shape;156;p21"/>
          <p:cNvSpPr txBox="1"/>
          <p:nvPr/>
        </p:nvSpPr>
        <p:spPr>
          <a:xfrm>
            <a:off x="3993638" y="2365725"/>
            <a:ext cx="1238477" cy="27699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200"/>
              <a:buFont typeface="Arial"/>
              <a:buNone/>
            </a:pPr>
            <a:r>
              <a:rPr lang="it-IT" sz="1200" b="1" i="0" u="none" strike="noStrike" cap="none">
                <a:solidFill>
                  <a:srgbClr val="161616"/>
                </a:solidFill>
                <a:latin typeface="Arial"/>
                <a:ea typeface="Arial"/>
                <a:cs typeface="Arial"/>
                <a:sym typeface="Arial"/>
              </a:rPr>
              <a:t>Solvente polare</a:t>
            </a:r>
            <a:endParaRPr/>
          </a:p>
        </p:txBody>
      </p:sp>
      <p:sp>
        <p:nvSpPr>
          <p:cNvPr id="157" name="Google Shape;157;p21"/>
          <p:cNvSpPr txBox="1"/>
          <p:nvPr/>
        </p:nvSpPr>
        <p:spPr>
          <a:xfrm>
            <a:off x="7305599" y="2359150"/>
            <a:ext cx="1188783" cy="27699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200"/>
              <a:buFont typeface="Arial"/>
              <a:buNone/>
            </a:pPr>
            <a:r>
              <a:rPr lang="it-IT" sz="1200" b="1" i="0" u="none" strike="noStrike" cap="none">
                <a:solidFill>
                  <a:srgbClr val="161616"/>
                </a:solidFill>
                <a:latin typeface="Arial"/>
                <a:ea typeface="Arial"/>
                <a:cs typeface="Arial"/>
                <a:sym typeface="Arial"/>
              </a:rPr>
              <a:t>Pozione polare</a:t>
            </a:r>
            <a:endParaRPr/>
          </a:p>
        </p:txBody>
      </p:sp>
      <p:sp>
        <p:nvSpPr>
          <p:cNvPr id="158" name="Google Shape;158;p21"/>
          <p:cNvSpPr txBox="1"/>
          <p:nvPr/>
        </p:nvSpPr>
        <p:spPr>
          <a:xfrm>
            <a:off x="3489508" y="6071191"/>
            <a:ext cx="1193592" cy="27699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200"/>
              <a:buFont typeface="Arial"/>
              <a:buNone/>
            </a:pPr>
            <a:r>
              <a:rPr lang="it-IT" sz="1200" b="1" i="0" u="none" strike="noStrike" cap="none">
                <a:solidFill>
                  <a:srgbClr val="161616"/>
                </a:solidFill>
                <a:latin typeface="Arial"/>
                <a:ea typeface="Arial"/>
                <a:cs typeface="Arial"/>
                <a:sym typeface="Arial"/>
              </a:rPr>
              <a:t>Catena apolare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2"/>
          <p:cNvSpPr txBox="1"/>
          <p:nvPr/>
        </p:nvSpPr>
        <p:spPr>
          <a:xfrm>
            <a:off x="272956" y="313898"/>
            <a:ext cx="6925931" cy="46166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2400"/>
              <a:buFont typeface="Arial"/>
              <a:buNone/>
            </a:pPr>
            <a:r>
              <a:rPr b="1" sz="2400" lang="it-IT" i="0" u="none" strike="noStrike" cap="none">
                <a:solidFill>
                  <a:srgbClr val="161616"/>
                </a:solidFill>
                <a:latin typeface="Arial"/>
                <a:ea typeface="Arial"/>
                <a:cs typeface="Arial"/>
                <a:sym typeface="Arial"/>
              </a:rPr>
              <a:t>Ruolo del solvente in una tecnica di estrazione</a:t>
            </a:r>
            <a:endParaRPr/>
          </a:p>
        </p:txBody>
      </p:sp>
      <p:sp>
        <p:nvSpPr>
          <p:cNvPr id="164" name="Google Shape;164;p22"/>
          <p:cNvSpPr txBox="1"/>
          <p:nvPr/>
        </p:nvSpPr>
        <p:spPr>
          <a:xfrm>
            <a:off x="272956" y="1182235"/>
            <a:ext cx="9094110" cy="224676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r>
              <a:rPr lang="it-IT" sz="1800" b="1" i="0" u="none" strike="noStrike" cap="none">
                <a:solidFill>
                  <a:srgbClr val="161616"/>
                </a:solidFill>
                <a:latin typeface="Arial"/>
                <a:ea typeface="Arial"/>
                <a:cs typeface="Arial"/>
                <a:sym typeface="Arial"/>
              </a:rPr>
              <a:t>Il solvente durante un’estrazione gioca due ruoli:</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457200" marR="0" lvl="0" indent="-457200" algn="l" rtl="0">
              <a:lnSpc>
                <a:spcPct val="100000"/>
              </a:lnSpc>
              <a:spcBef>
                <a:spcPts val="0"/>
              </a:spcBef>
              <a:spcAft>
                <a:spcPts val="0"/>
              </a:spcAft>
              <a:buClr>
                <a:srgbClr val="161616"/>
              </a:buClr>
              <a:buSzPts val="2600"/>
              <a:buFont typeface="Arial"/>
              <a:buChar char="•"/>
            </a:pPr>
            <a:r>
              <a:rPr lang="it-IT" sz="2600" b="0" i="0" u="none" strike="noStrike" cap="none">
                <a:solidFill>
                  <a:srgbClr val="161616"/>
                </a:solidFill>
                <a:latin typeface="Arial"/>
                <a:ea typeface="Arial"/>
                <a:cs typeface="Arial"/>
                <a:sym typeface="Arial"/>
              </a:rPr>
              <a:t>Rompere le interazioni analita matrice</a:t>
            </a:r>
            <a:endParaRPr/>
          </a:p>
          <a:p>
            <a:pPr marL="457200" marR="0" lvl="0" indent="-292100" algn="l" rtl="0">
              <a:lnSpc>
                <a:spcPct val="100000"/>
              </a:lnSpc>
              <a:spcBef>
                <a:spcPts val="0"/>
              </a:spcBef>
              <a:spcAft>
                <a:spcPts val="0"/>
              </a:spcAft>
              <a:buClr>
                <a:srgbClr val="161616"/>
              </a:buClr>
              <a:buSzPts val="2600"/>
              <a:buFont typeface="Arial"/>
              <a:buNone/>
            </a:pPr>
            <a:endParaRPr sz="2600" b="0" i="0" u="none" strike="noStrike" cap="none">
              <a:solidFill>
                <a:srgbClr val="161616"/>
              </a:solidFill>
              <a:latin typeface="Arial"/>
              <a:ea typeface="Arial"/>
              <a:cs typeface="Arial"/>
              <a:sym typeface="Arial"/>
            </a:endParaRPr>
          </a:p>
          <a:p>
            <a:pPr marL="457200" marR="0" lvl="0" indent="-457200" algn="l" rtl="0">
              <a:lnSpc>
                <a:spcPct val="100000"/>
              </a:lnSpc>
              <a:spcBef>
                <a:spcPts val="0"/>
              </a:spcBef>
              <a:spcAft>
                <a:spcPts val="0"/>
              </a:spcAft>
              <a:buClr>
                <a:srgbClr val="161616"/>
              </a:buClr>
              <a:buSzPts val="2600"/>
              <a:buFont typeface="Arial"/>
              <a:buChar char="•"/>
            </a:pPr>
            <a:r>
              <a:rPr lang="it-IT" sz="2600" b="0" i="0" u="none" strike="noStrike" cap="none">
                <a:solidFill>
                  <a:srgbClr val="161616"/>
                </a:solidFill>
                <a:latin typeface="Arial"/>
                <a:ea typeface="Arial"/>
                <a:cs typeface="Arial"/>
                <a:sym typeface="Arial"/>
              </a:rPr>
              <a:t>Solvatare l’analita e creare cosi la nuova soluzione formata da solvente e soluto </a:t>
            </a:r>
            <a:endParaRPr/>
          </a:p>
        </p:txBody>
      </p:sp>
      <p:sp>
        <p:nvSpPr>
          <p:cNvPr id="165" name="Google Shape;165;p22"/>
          <p:cNvSpPr txBox="1"/>
          <p:nvPr/>
        </p:nvSpPr>
        <p:spPr>
          <a:xfrm>
            <a:off x="272956" y="4106109"/>
            <a:ext cx="8201193" cy="156965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1600"/>
              <a:buFont typeface="Arial"/>
              <a:buNone/>
            </a:pPr>
            <a:r>
              <a:rPr lang="it-IT" sz="1600" b="1" i="0" u="none" strike="noStrike" cap="none">
                <a:solidFill>
                  <a:srgbClr val="7A1F2B"/>
                </a:solidFill>
                <a:latin typeface="Arial"/>
                <a:ea typeface="Arial"/>
                <a:cs typeface="Arial"/>
                <a:sym typeface="Arial"/>
              </a:rPr>
              <a:t>Nel caso in cui il campione sia una soluzione il solvente di estrazione eserciterà la sua funzione in base al coefficiente di ripartizione dell’analità tra la fase estraente e la fase campione</a:t>
            </a:r>
            <a:endParaRPr/>
          </a:p>
          <a:p>
            <a:pPr marL="0" marR="0" lvl="0" indent="0" algn="l" rtl="0">
              <a:lnSpc>
                <a:spcPct val="100000"/>
              </a:lnSpc>
              <a:spcBef>
                <a:spcPts val="0"/>
              </a:spcBef>
              <a:spcAft>
                <a:spcPts val="0"/>
              </a:spcAft>
              <a:buClr>
                <a:srgbClr val="161616"/>
              </a:buClr>
              <a:buSzPts val="1600"/>
              <a:buFont typeface="Arial"/>
              <a:buNone/>
            </a:pPr>
            <a:endParaRPr sz="1600" b="1" i="0" u="none" strike="noStrike" cap="none">
              <a:solidFill>
                <a:srgbClr val="7A1F2B"/>
              </a:solidFill>
              <a:latin typeface="Arial"/>
              <a:ea typeface="Arial"/>
              <a:cs typeface="Arial"/>
              <a:sym typeface="Arial"/>
            </a:endParaRPr>
          </a:p>
          <a:p>
            <a:pPr marL="0" marR="0" lvl="0" indent="0" algn="l" rtl="0">
              <a:lnSpc>
                <a:spcPct val="100000"/>
              </a:lnSpc>
              <a:spcBef>
                <a:spcPts val="0"/>
              </a:spcBef>
              <a:spcAft>
                <a:spcPts val="0"/>
              </a:spcAft>
              <a:buClr>
                <a:srgbClr val="7A1F2B"/>
              </a:buClr>
              <a:buSzPts val="1600"/>
              <a:buFont typeface="Arial"/>
              <a:buNone/>
            </a:pPr>
            <a:r>
              <a:rPr lang="it-IT" sz="1600" b="1" i="0" u="none" strike="noStrike" cap="none">
                <a:solidFill>
                  <a:srgbClr val="7A1F2B"/>
                </a:solidFill>
                <a:latin typeface="Arial"/>
                <a:ea typeface="Arial"/>
                <a:cs typeface="Arial"/>
                <a:sym typeface="Arial"/>
              </a:rPr>
              <a:t>Nel caso in cui il campione sia un solido il solvente dovrà prima rompere le interazioni dell’analita con la matrice e poi solvatare l’analita</a:t>
            </a:r>
            <a:endParaRPr sz="1600" b="1" i="0" u="none" strike="noStrike" cap="none">
              <a:solidFill>
                <a:srgbClr val="7A1F2B"/>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3"/>
          <p:cNvSpPr txBox="1"/>
          <p:nvPr/>
        </p:nvSpPr>
        <p:spPr>
          <a:xfrm>
            <a:off x="-10631" y="239846"/>
            <a:ext cx="9154631" cy="553478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7A1F2B"/>
              </a:buClr>
              <a:buSzPts val="2000"/>
              <a:buFont typeface="Arial"/>
              <a:buNone/>
            </a:pPr>
            <a:r>
              <a:rPr lang="it-IT" sz="2000" b="1" i="0" u="none" strike="noStrike" cap="none">
                <a:solidFill>
                  <a:srgbClr val="7A1F2B"/>
                </a:solidFill>
                <a:latin typeface="Arial"/>
                <a:ea typeface="Arial"/>
                <a:cs typeface="Arial"/>
                <a:sym typeface="Arial"/>
              </a:rPr>
              <a:t>Esempi di legami coinvolti nelle interazioni analita matrice</a:t>
            </a:r>
            <a:endParaRPr/>
          </a:p>
          <a:p>
            <a:pPr marL="0" marR="0" lvl="0" indent="0" algn="l" rtl="0">
              <a:lnSpc>
                <a:spcPct val="150000"/>
              </a:lnSpc>
              <a:spcBef>
                <a:spcPts val="0"/>
              </a:spcBef>
              <a:spcAft>
                <a:spcPts val="0"/>
              </a:spcAft>
              <a:buClr>
                <a:srgbClr val="161616"/>
              </a:buClr>
              <a:buSzPts val="2000"/>
              <a:buFont typeface="Arial"/>
              <a:buNone/>
            </a:pPr>
            <a:endParaRPr sz="2000" b="1" i="0" u="none" strike="noStrike" cap="none">
              <a:solidFill>
                <a:schemeClr val="dk1"/>
              </a:solidFill>
              <a:latin typeface="Arial"/>
              <a:ea typeface="Arial"/>
              <a:cs typeface="Arial"/>
              <a:sym typeface="Arial"/>
            </a:endParaRPr>
          </a:p>
          <a:p>
            <a:pPr marL="285750" marR="0" lvl="0" indent="-285750" algn="l" rtl="0">
              <a:lnSpc>
                <a:spcPct val="150000"/>
              </a:lnSpc>
              <a:spcBef>
                <a:spcPts val="0"/>
              </a:spcBef>
              <a:spcAft>
                <a:spcPts val="0"/>
              </a:spcAft>
              <a:buClr>
                <a:schemeClr val="dk1"/>
              </a:buClr>
              <a:buSzPts val="1800"/>
              <a:buFont typeface="Arial"/>
              <a:buChar char="•"/>
            </a:pPr>
            <a:r>
              <a:rPr lang="it-IT" sz="1800" b="1" i="0" u="none" strike="noStrike" cap="none">
                <a:solidFill>
                  <a:schemeClr val="dk1"/>
                </a:solidFill>
                <a:latin typeface="Arial"/>
                <a:ea typeface="Arial"/>
                <a:cs typeface="Arial"/>
                <a:sym typeface="Arial"/>
              </a:rPr>
              <a:t>Interazioni di tipo acido-base: </a:t>
            </a:r>
            <a:r>
              <a:rPr lang="it-IT" sz="1800" b="0" i="0" u="none" strike="noStrike" cap="none">
                <a:solidFill>
                  <a:schemeClr val="dk1"/>
                </a:solidFill>
                <a:latin typeface="Arial"/>
                <a:ea typeface="Arial"/>
                <a:cs typeface="Arial"/>
                <a:sym typeface="Arial"/>
              </a:rPr>
              <a:t>se l'analita e la matrice hanno proprietà acido-base opposte, possono formare interazioni elettrostatiche forti</a:t>
            </a:r>
            <a:endParaRPr/>
          </a:p>
          <a:p>
            <a:pPr marL="285750" marR="0" lvl="0" indent="-171450" algn="l" rtl="0">
              <a:lnSpc>
                <a:spcPct val="150000"/>
              </a:lnSpc>
              <a:spcBef>
                <a:spcPts val="0"/>
              </a:spcBef>
              <a:spcAft>
                <a:spcPts val="0"/>
              </a:spcAft>
              <a:buClr>
                <a:srgbClr val="161616"/>
              </a:buClr>
              <a:buSzPts val="1800"/>
              <a:buFont typeface="Arial"/>
              <a:buNone/>
            </a:pPr>
            <a:endParaRPr sz="1800" b="0" i="0" u="none" strike="noStrike" cap="none">
              <a:solidFill>
                <a:schemeClr val="dk1"/>
              </a:solidFill>
              <a:latin typeface="Arial"/>
              <a:ea typeface="Arial"/>
              <a:cs typeface="Arial"/>
              <a:sym typeface="Arial"/>
            </a:endParaRPr>
          </a:p>
          <a:p>
            <a:pPr marL="285750" marR="0" lvl="0" indent="-285750" algn="l" rtl="0">
              <a:lnSpc>
                <a:spcPct val="150000"/>
              </a:lnSpc>
              <a:spcBef>
                <a:spcPts val="0"/>
              </a:spcBef>
              <a:spcAft>
                <a:spcPts val="0"/>
              </a:spcAft>
              <a:buClr>
                <a:schemeClr val="dk1"/>
              </a:buClr>
              <a:buSzPts val="1800"/>
              <a:buFont typeface="Arial"/>
              <a:buChar char="•"/>
            </a:pPr>
            <a:r>
              <a:rPr lang="it-IT" sz="1800" b="1" i="0" u="none" strike="noStrike" cap="none">
                <a:solidFill>
                  <a:schemeClr val="dk1"/>
                </a:solidFill>
                <a:latin typeface="Arial"/>
                <a:ea typeface="Arial"/>
                <a:cs typeface="Arial"/>
                <a:sym typeface="Arial"/>
              </a:rPr>
              <a:t>Interazioni di tipo idrogeno: </a:t>
            </a:r>
            <a:r>
              <a:rPr lang="it-IT" sz="1800" b="0" i="0" u="none" strike="noStrike" cap="none">
                <a:solidFill>
                  <a:schemeClr val="dk1"/>
                </a:solidFill>
                <a:latin typeface="Arial"/>
                <a:ea typeface="Arial"/>
                <a:cs typeface="Arial"/>
                <a:sym typeface="Arial"/>
              </a:rPr>
              <a:t>se l'analita e la matrice contengono gruppi funzionali capaci di formare legami idrogeno, </a:t>
            </a:r>
            <a:endParaRPr/>
          </a:p>
          <a:p>
            <a:pPr marL="285750" marR="0" lvl="0" indent="-171450" algn="l" rtl="0">
              <a:lnSpc>
                <a:spcPct val="150000"/>
              </a:lnSpc>
              <a:spcBef>
                <a:spcPts val="0"/>
              </a:spcBef>
              <a:spcAft>
                <a:spcPts val="0"/>
              </a:spcAft>
              <a:buClr>
                <a:srgbClr val="161616"/>
              </a:buClr>
              <a:buSzPts val="1800"/>
              <a:buFont typeface="Arial"/>
              <a:buNone/>
            </a:pPr>
            <a:endParaRPr sz="1800" b="0" i="0" u="none" strike="noStrike" cap="none">
              <a:solidFill>
                <a:schemeClr val="dk1"/>
              </a:solidFill>
              <a:latin typeface="Arial"/>
              <a:ea typeface="Arial"/>
              <a:cs typeface="Arial"/>
              <a:sym typeface="Arial"/>
            </a:endParaRPr>
          </a:p>
          <a:p>
            <a:pPr marL="285750" marR="0" lvl="0" indent="-285750" algn="l" rtl="0">
              <a:lnSpc>
                <a:spcPct val="150000"/>
              </a:lnSpc>
              <a:spcBef>
                <a:spcPts val="0"/>
              </a:spcBef>
              <a:spcAft>
                <a:spcPts val="0"/>
              </a:spcAft>
              <a:buClr>
                <a:schemeClr val="dk1"/>
              </a:buClr>
              <a:buSzPts val="1800"/>
              <a:buFont typeface="Arial"/>
              <a:buChar char="•"/>
            </a:pPr>
            <a:r>
              <a:rPr lang="it-IT" sz="1800" b="1" i="0" u="none" strike="noStrike" cap="none">
                <a:solidFill>
                  <a:schemeClr val="dk1"/>
                </a:solidFill>
                <a:latin typeface="Arial"/>
                <a:ea typeface="Arial"/>
                <a:cs typeface="Arial"/>
                <a:sym typeface="Arial"/>
              </a:rPr>
              <a:t>Interazioni di tipo idrofobico: </a:t>
            </a:r>
            <a:r>
              <a:rPr lang="it-IT" sz="1800" b="0" i="0" u="none" strike="noStrike" cap="none">
                <a:solidFill>
                  <a:schemeClr val="dk1"/>
                </a:solidFill>
                <a:latin typeface="Arial"/>
                <a:ea typeface="Arial"/>
                <a:cs typeface="Arial"/>
                <a:sym typeface="Arial"/>
              </a:rPr>
              <a:t>se l'analita e la matrice sono entrambi apolari, possono interagire tra loro attraverso legami di van der Waals</a:t>
            </a:r>
            <a:endParaRPr sz="1800" b="0" i="0" u="none" strike="noStrike" cap="none">
              <a:solidFill>
                <a:schemeClr val="dk1"/>
              </a:solidFill>
              <a:latin typeface="Arial"/>
              <a:ea typeface="Arial"/>
              <a:cs typeface="Arial"/>
              <a:sym typeface="Arial"/>
            </a:endParaRPr>
          </a:p>
          <a:p>
            <a:pPr marL="285750" marR="0" lvl="0" indent="-171450" algn="l" rtl="0">
              <a:lnSpc>
                <a:spcPct val="150000"/>
              </a:lnSpc>
              <a:spcBef>
                <a:spcPts val="0"/>
              </a:spcBef>
              <a:spcAft>
                <a:spcPts val="0"/>
              </a:spcAft>
              <a:buClr>
                <a:srgbClr val="161616"/>
              </a:buClr>
              <a:buSzPts val="1800"/>
              <a:buFont typeface="Arial"/>
              <a:buNone/>
            </a:pPr>
            <a:endParaRPr sz="1800" b="0" i="0" u="none" strike="noStrike" cap="none">
              <a:solidFill>
                <a:schemeClr val="dk1"/>
              </a:solidFill>
              <a:latin typeface="Arial"/>
              <a:ea typeface="Arial"/>
              <a:cs typeface="Arial"/>
              <a:sym typeface="Arial"/>
            </a:endParaRPr>
          </a:p>
          <a:p>
            <a:pPr marL="285750" marR="0" lvl="0" indent="-285750" algn="l" rtl="0">
              <a:lnSpc>
                <a:spcPct val="150000"/>
              </a:lnSpc>
              <a:spcBef>
                <a:spcPts val="0"/>
              </a:spcBef>
              <a:spcAft>
                <a:spcPts val="0"/>
              </a:spcAft>
              <a:buClr>
                <a:schemeClr val="dk1"/>
              </a:buClr>
              <a:buSzPts val="1800"/>
              <a:buFont typeface="Arial"/>
              <a:buChar char="•"/>
            </a:pPr>
            <a:r>
              <a:rPr lang="it-IT" sz="1800" b="1" i="0" u="none" strike="noStrike" cap="none">
                <a:solidFill>
                  <a:schemeClr val="dk1"/>
                </a:solidFill>
                <a:latin typeface="Arial"/>
                <a:ea typeface="Arial"/>
                <a:cs typeface="Arial"/>
                <a:sym typeface="Arial"/>
              </a:rPr>
              <a:t>Interazioni di tipo chelazione: </a:t>
            </a:r>
            <a:r>
              <a:rPr lang="it-IT" sz="1800" b="0" i="0" u="none" strike="noStrike" cap="none">
                <a:solidFill>
                  <a:schemeClr val="dk1"/>
                </a:solidFill>
                <a:latin typeface="Arial"/>
                <a:ea typeface="Arial"/>
                <a:cs typeface="Arial"/>
                <a:sym typeface="Arial"/>
              </a:rPr>
              <a:t>se l'analita e la matrice hanno un gruppo funzionale che forma complessi di coordinazione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24"/>
          <p:cNvPicPr preferRelativeResize="0"/>
          <p:nvPr/>
        </p:nvPicPr>
        <p:blipFill rotWithShape="1">
          <a:blip r:embed="rId3">
            <a:alphaModFix/>
          </a:blip>
          <a:srcRect/>
          <a:stretch/>
        </p:blipFill>
        <p:spPr>
          <a:xfrm>
            <a:off x="318976" y="1518336"/>
            <a:ext cx="8299702" cy="3053664"/>
          </a:xfrm>
          <a:prstGeom prst="rect">
            <a:avLst/>
          </a:prstGeom>
          <a:noFill/>
          <a:ln>
            <a:noFill/>
          </a:ln>
        </p:spPr>
      </p:pic>
      <p:sp>
        <p:nvSpPr>
          <p:cNvPr id="176" name="Google Shape;176;p24"/>
          <p:cNvSpPr txBox="1"/>
          <p:nvPr/>
        </p:nvSpPr>
        <p:spPr>
          <a:xfrm>
            <a:off x="168072" y="180754"/>
            <a:ext cx="8807856" cy="58477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3200"/>
              <a:buFont typeface="Arial"/>
              <a:buNone/>
            </a:pPr>
            <a:r>
              <a:rPr b="1" sz="2800" lang="it-IT" i="0" u="none" strike="noStrike" cap="none">
                <a:solidFill>
                  <a:srgbClr val="161616"/>
                </a:solidFill>
                <a:latin typeface="Arial"/>
                <a:ea typeface="Arial"/>
                <a:cs typeface="Arial"/>
                <a:sym typeface="Arial"/>
              </a:rPr>
              <a:t>Le tecniche di estrazione e le analisi del vino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graphicFrame>
        <p:nvGraphicFramePr>
          <p:cNvPr id="181" name="Google Shape;181;p25"/>
          <p:cNvGraphicFramePr/>
          <p:nvPr/>
        </p:nvGraphicFramePr>
        <p:xfrm>
          <a:off x="481414" y="964115"/>
          <a:ext cx="7968525" cy="5521329"/>
        </p:xfrm>
        <a:graphic>
          <a:graphicData uri="http://schemas.openxmlformats.org/drawingml/2006/table">
            <a:tbl>
              <a:tblPr firstRow="1" firstCol="1" bandRow="1">
                <a:noFill/>
                <a:tableStyleId>{80CA03CB-7E6B-48AE-83E1-9DD1703B6355}</a:tableStyleId>
              </a:tblPr>
              <a:tblGrid>
                <a:gridCol w="773225">
                  <a:extLst>
                    <a:ext uri="{9D8B030D-6E8A-4147-A177-3AD203B41FA5}">
                      <a16:colId xmlns:a16="http://schemas.microsoft.com/office/drawing/2014/main" val="20000"/>
                    </a:ext>
                  </a:extLst>
                </a:gridCol>
                <a:gridCol w="2796375">
                  <a:extLst>
                    <a:ext uri="{9D8B030D-6E8A-4147-A177-3AD203B41FA5}">
                      <a16:colId xmlns:a16="http://schemas.microsoft.com/office/drawing/2014/main" val="20001"/>
                    </a:ext>
                  </a:extLst>
                </a:gridCol>
                <a:gridCol w="4398925">
                  <a:extLst>
                    <a:ext uri="{9D8B030D-6E8A-4147-A177-3AD203B41FA5}">
                      <a16:colId xmlns:a16="http://schemas.microsoft.com/office/drawing/2014/main" val="20002"/>
                    </a:ext>
                  </a:extLst>
                </a:gridCol>
              </a:tblGrid>
              <a:tr h="277950">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Metodo</a:t>
                      </a:r>
                      <a:endParaRPr sz="1340" u="none" strike="noStrike" cap="none">
                        <a:latin typeface="Arial"/>
                        <a:ea typeface="Arial"/>
                        <a:cs typeface="Arial"/>
                        <a:sym typeface="Arial"/>
                      </a:endParaRPr>
                    </a:p>
                  </a:txBody>
                  <a:tcPr marL="29025" marR="29025" marT="29025" marB="29025"/>
                </a:tc>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Vantaggi</a:t>
                      </a:r>
                      <a:endParaRPr sz="1340" u="none" strike="noStrike" cap="none">
                        <a:latin typeface="Arial"/>
                        <a:ea typeface="Arial"/>
                        <a:cs typeface="Arial"/>
                        <a:sym typeface="Arial"/>
                      </a:endParaRPr>
                    </a:p>
                  </a:txBody>
                  <a:tcPr marL="29025" marR="29025" marT="29025" marB="29025"/>
                </a:tc>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svantaggi</a:t>
                      </a:r>
                      <a:endParaRPr sz="1340" u="none" strike="noStrike" cap="none">
                        <a:latin typeface="Arial"/>
                        <a:ea typeface="Arial"/>
                        <a:cs typeface="Arial"/>
                        <a:sym typeface="Arial"/>
                      </a:endParaRPr>
                    </a:p>
                  </a:txBody>
                  <a:tcPr marL="29025" marR="29025" marT="29025" marB="29025"/>
                </a:tc>
                <a:extLst>
                  <a:ext uri="{0D108BD9-81ED-4DB2-BD59-A6C34878D82A}">
                    <a16:rowId xmlns:a16="http://schemas.microsoft.com/office/drawing/2014/main" val="10000"/>
                  </a:ext>
                </a:extLst>
              </a:tr>
              <a:tr h="1247175">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LLE</a:t>
                      </a:r>
                      <a:endParaRPr sz="1340" u="none" strike="noStrike" cap="none">
                        <a:latin typeface="Arial"/>
                        <a:ea typeface="Arial"/>
                        <a:cs typeface="Arial"/>
                        <a:sym typeface="Arial"/>
                      </a:endParaRPr>
                    </a:p>
                  </a:txBody>
                  <a:tcPr marL="29025" marR="29025" marT="29025" marB="29025"/>
                </a:tc>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Noto. Consente l'estrazione di composti con diversa polarità e volatilità. </a:t>
                      </a:r>
                      <a:br>
                        <a:rPr lang="it-IT" sz="1340" u="none" strike="noStrike" cap="none"/>
                      </a:br>
                      <a:r>
                        <a:rPr lang="it-IT" sz="1340" u="none" strike="noStrike" cap="none"/>
                        <a:t>Basso volume di campionamento.</a:t>
                      </a:r>
                      <a:endParaRPr sz="1340" u="none" strike="noStrike" cap="none">
                        <a:latin typeface="Arial"/>
                        <a:ea typeface="Arial"/>
                        <a:cs typeface="Arial"/>
                        <a:sym typeface="Arial"/>
                      </a:endParaRPr>
                    </a:p>
                  </a:txBody>
                  <a:tcPr marL="29025" marR="29025" marT="29025" marB="29025"/>
                </a:tc>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Bassa riproducibilità. Bassa selettività. Perdita di analiti. </a:t>
                      </a:r>
                      <a:br>
                        <a:rPr lang="it-IT" sz="1340" u="none" strike="noStrike" cap="none"/>
                      </a:br>
                      <a:r>
                        <a:rPr lang="it-IT" sz="1340" u="none" strike="noStrike" cap="none"/>
                        <a:t>Automazione difficile. Grande quantità di solvente organico. Alto inquinamento ambientale. Costo elevato. Pericolo per i lavoratori.</a:t>
                      </a:r>
                      <a:endParaRPr sz="1340" u="none" strike="noStrike" cap="none">
                        <a:latin typeface="Arial"/>
                        <a:ea typeface="Arial"/>
                        <a:cs typeface="Arial"/>
                        <a:sym typeface="Arial"/>
                      </a:endParaRPr>
                    </a:p>
                  </a:txBody>
                  <a:tcPr marL="29025" marR="29025" marT="29025" marB="29025"/>
                </a:tc>
                <a:extLst>
                  <a:ext uri="{0D108BD9-81ED-4DB2-BD59-A6C34878D82A}">
                    <a16:rowId xmlns:a16="http://schemas.microsoft.com/office/drawing/2014/main" val="10001"/>
                  </a:ext>
                </a:extLst>
              </a:tr>
              <a:tr h="2020425">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SPE</a:t>
                      </a:r>
                      <a:endParaRPr sz="1340" u="none" strike="noStrike" cap="none">
                        <a:latin typeface="Arial"/>
                        <a:ea typeface="Arial"/>
                        <a:cs typeface="Arial"/>
                        <a:sym typeface="Arial"/>
                      </a:endParaRPr>
                    </a:p>
                  </a:txBody>
                  <a:tcPr marL="29025" marR="29025" marT="29025" marB="29025"/>
                </a:tc>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Ridurre il consumo di solventi organici. Più veloce di LLE. Maggiore riproducibilità e ripetibilità. Più sicuro per il lavoratore. Non produce emulsioni. Gli analiti trattenuti nella fase solida non si decompongono. Consente di estrarre simultaneamente un'ampia gamma di analiti nell'intera gamma di polarità.</a:t>
                      </a:r>
                      <a:endParaRPr sz="1340" u="none" strike="noStrike" cap="none">
                        <a:latin typeface="Arial"/>
                        <a:ea typeface="Arial"/>
                        <a:cs typeface="Arial"/>
                        <a:sym typeface="Arial"/>
                      </a:endParaRPr>
                    </a:p>
                  </a:txBody>
                  <a:tcPr marL="29025" marR="29025" marT="29025" marB="29025"/>
                </a:tc>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Bassa riproducibilità. Bassa selettività. Perdita di analiti. Automazione difficile. Grande volume di campioni.</a:t>
                      </a:r>
                      <a:endParaRPr sz="1340" u="none" strike="noStrike" cap="none">
                        <a:latin typeface="Arial"/>
                        <a:ea typeface="Arial"/>
                        <a:cs typeface="Arial"/>
                        <a:sym typeface="Arial"/>
                      </a:endParaRPr>
                    </a:p>
                  </a:txBody>
                  <a:tcPr marL="29025" marR="29025" marT="29025" marB="29025"/>
                </a:tc>
                <a:extLst>
                  <a:ext uri="{0D108BD9-81ED-4DB2-BD59-A6C34878D82A}">
                    <a16:rowId xmlns:a16="http://schemas.microsoft.com/office/drawing/2014/main" val="10002"/>
                  </a:ext>
                </a:extLst>
              </a:tr>
              <a:tr h="1737250">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SPME</a:t>
                      </a:r>
                      <a:endParaRPr sz="1340" u="none" strike="noStrike" cap="none">
                        <a:latin typeface="Arial"/>
                        <a:ea typeface="Arial"/>
                        <a:cs typeface="Arial"/>
                        <a:sym typeface="Arial"/>
                      </a:endParaRPr>
                    </a:p>
                  </a:txBody>
                  <a:tcPr marL="29025" marR="29025" marT="29025" marB="29025"/>
                </a:tc>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Estrazione e concentrazione in un unico passaggio. Senza solventi organici. Semplicità e velocità. Bassa manipolazione e basso volume di campione utilizzato. Più economico di LLE e SPE. Migliori limiti di rilevamento. Può essere utilizzato con campioni solidi, liquidi e gassosi.</a:t>
                      </a:r>
                      <a:endParaRPr sz="1340" u="none" strike="noStrike" cap="none">
                        <a:latin typeface="Arial"/>
                        <a:ea typeface="Arial"/>
                        <a:cs typeface="Arial"/>
                        <a:sym typeface="Arial"/>
                      </a:endParaRPr>
                    </a:p>
                  </a:txBody>
                  <a:tcPr marL="29025" marR="29025" marT="29025" marB="29025"/>
                </a:tc>
                <a:tc>
                  <a:txBody>
                    <a:bodyPr/>
                    <a:lstStyle/>
                    <a:p>
                      <a:pPr marL="0" marR="0" lvl="0" indent="0" algn="l" rtl="0">
                        <a:lnSpc>
                          <a:spcPct val="100000"/>
                        </a:lnSpc>
                        <a:spcBef>
                          <a:spcPts val="0"/>
                        </a:spcBef>
                        <a:spcAft>
                          <a:spcPts val="0"/>
                        </a:spcAft>
                        <a:buClr>
                          <a:schemeClr val="dk1"/>
                        </a:buClr>
                        <a:buSzPts val="1340"/>
                        <a:buFont typeface="Arial"/>
                        <a:buNone/>
                      </a:pPr>
                      <a:r>
                        <a:rPr lang="it-IT" sz="1340" u="none" strike="noStrike" cap="none"/>
                        <a:t>Temperatura molto alta. Facile da rompere la fibra. Sverniciatura del rivestimento. Aghi costosi.</a:t>
                      </a:r>
                      <a:endParaRPr sz="1340" u="none" strike="noStrike" cap="none">
                        <a:latin typeface="Arial"/>
                        <a:ea typeface="Arial"/>
                        <a:cs typeface="Arial"/>
                        <a:sym typeface="Arial"/>
                      </a:endParaRPr>
                    </a:p>
                  </a:txBody>
                  <a:tcPr marL="29025" marR="29025" marT="29025" marB="29025"/>
                </a:tc>
                <a:extLst>
                  <a:ext uri="{0D108BD9-81ED-4DB2-BD59-A6C34878D82A}">
                    <a16:rowId xmlns:a16="http://schemas.microsoft.com/office/drawing/2014/main" val="10003"/>
                  </a:ext>
                </a:extLst>
              </a:tr>
            </a:tbl>
          </a:graphicData>
        </a:graphic>
      </p:graphicFrame>
      <p:sp>
        <p:nvSpPr>
          <p:cNvPr id="182" name="Google Shape;182;p25"/>
          <p:cNvSpPr txBox="1"/>
          <p:nvPr/>
        </p:nvSpPr>
        <p:spPr>
          <a:xfrm>
            <a:off x="481414" y="187854"/>
            <a:ext cx="5183466" cy="36932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1800"/>
              <a:buFont typeface="Arial"/>
              <a:buNone/>
            </a:pPr>
            <a:r>
              <a:rPr b="1" sz="1800" lang="it-IT" i="0" u="none" strike="noStrike" cap="none">
                <a:solidFill>
                  <a:srgbClr val="161616"/>
                </a:solidFill>
                <a:latin typeface="Arial"/>
                <a:ea typeface="Arial"/>
                <a:cs typeface="Arial"/>
                <a:sym typeface="Arial"/>
              </a:rPr>
              <a:t>Metodi di estrazione applicati alla matrice vino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Estrazione liquido-liquido</a:t>
            </a:r>
            <a:endParaRPr lang="it-IT" sz="2800"/>
          </a:p>
        </p:txBody>
      </p:sp>
      <p:sp>
        <p:nvSpPr>
          <p:cNvPr id="4" name="Shape 4"/>
          <p:cNvSpPr txBox="1"/>
          <p:nvPr/>
        </p:nvSpPr>
        <p:spPr>
          <a:xfrm>
            <a:off x="457200" y="1280160"/>
            <a:ext cx="8229600" cy="1737360"/>
          </a:xfrm>
          <a:prstGeom prst="rect">
            <a:avLst/>
          </a:prstGeom>
          <a:noFill/>
          <a:ln>
            <a:noFill/>
          </a:ln>
        </p:spPr>
        <p:txBody>
          <a:bodyPr wrap="square" lIns="18288" tIns="18288" rIns="18288" bIns="18288" anchor="t" rtlCol="0"/>
          <a:lstStyle/>
          <a:p>
            <a:pPr algn="l">
              <a:lnSpc>
                <a:spcPct val="110000"/>
              </a:lnSpc>
              <a:spcBef>
                <a:spcPts val="0"/>
              </a:spcBef>
              <a:spcAft>
                <a:spcPts val="600"/>
              </a:spcAft>
              <a:buNone/>
            </a:pPr>
            <a:r>
              <a:rPr lang="it-IT" sz="1800" dirty="0">
                <a:solidFill>
                  <a:srgbClr val="404040"/>
                </a:solidFill>
                <a:latin typeface="Arial"/>
                <a:cs typeface="Arial"/>
              </a:rPr>
              <a:t>Questa tecnica si basa sulla distribuzione del soluto tra due liquidi essenzialmente non miscibili di cui uno solitamente è un solvente organico, l'altro una soluzione acquosa. All'equilibrio, un soluto che sia solubile in entrambe le fasi sarà distribuito tra le due fasi in una proporzione fissa secondo un coefficiente di ripartizione o distribuzione </a:t>
            </a:r>
            <a:r>
              <a:rPr lang="it-IT" b="1" sz="1800" dirty="0">
                <a:solidFill>
                  <a:srgbClr val="161616"/>
                </a:solidFill>
                <a:latin typeface="Arial"/>
                <a:cs typeface="Arial"/>
              </a:rPr>
              <a:t>K</a:t>
            </a:r>
            <a:endParaRPr lang="it-IT" sz="1800"/>
          </a:p>
        </p:txBody>
      </p:sp>
      <p:sp>
        <p:nvSpPr>
          <p:cNvPr id="5" name="Shape 5"/>
          <p:cNvSpPr/>
          <p:nvPr/>
        </p:nvSpPr>
        <p:spPr>
          <a:xfrm>
            <a:off x="3931920" y="3246120"/>
            <a:ext cx="2377440" cy="731520"/>
          </a:xfrm>
          <a:prstGeom prst="rect">
            <a:avLst/>
          </a:prstGeom>
          <a:solidFill>
            <a:srgbClr val="EFDCDF"/>
          </a:solidFill>
          <a:ln w="12700">
            <a:solidFill>
              <a:srgbClr val="7A1F2B"/>
            </a:solidFill>
          </a:ln>
        </p:spPr>
        <p:txBody>
          <a:bodyPr wrap="square" lIns="45720" tIns="45720" rIns="45720" bIns="45720" anchor="ctr" rtlCol="0"/>
          <a:lstStyle/>
          <a:p>
            <a:pPr algn="ctr">
              <a:spcBef>
                <a:spcPts val="0"/>
              </a:spcBef>
              <a:spcAft>
                <a:spcPts val="0"/>
              </a:spcAft>
              <a:buNone/>
            </a:pPr>
            <a:r>
              <a:rPr lang="it-IT" b="1" sz="2900" dirty="0">
                <a:solidFill>
                  <a:srgbClr val="161616"/>
                </a:solidFill>
                <a:latin typeface="Arial"/>
                <a:cs typeface="Arial"/>
              </a:rPr>
              <a:t>K = C</a:t>
            </a:r>
            <a:r>
              <a:rPr lang="it-IT" b="1" baseline="-25000" sz="2900" dirty="0">
                <a:solidFill>
                  <a:srgbClr val="161616"/>
                </a:solidFill>
                <a:latin typeface="Arial"/>
                <a:cs typeface="Arial"/>
              </a:rPr>
              <a:t>o</a:t>
            </a:r>
            <a:r>
              <a:rPr lang="it-IT" b="1" sz="2900" dirty="0">
                <a:solidFill>
                  <a:srgbClr val="161616"/>
                </a:solidFill>
                <a:latin typeface="Arial"/>
                <a:cs typeface="Arial"/>
              </a:rPr>
              <a:t> / C</a:t>
            </a:r>
            <a:r>
              <a:rPr lang="it-IT" b="1" baseline="-25000" sz="2900" dirty="0">
                <a:solidFill>
                  <a:srgbClr val="161616"/>
                </a:solidFill>
                <a:latin typeface="Arial"/>
                <a:cs typeface="Arial"/>
              </a:rPr>
              <a:t>a</a:t>
            </a:r>
            <a:endParaRPr lang="it-IT" sz="2900"/>
          </a:p>
        </p:txBody>
      </p:sp>
      <p:cxnSp>
        <p:nvCxnSpPr>
          <p:cNvPr id="6" name="Connettore 6"/>
          <p:cNvCxnSpPr/>
          <p:nvPr/>
        </p:nvCxnSpPr>
        <p:spPr>
          <a:xfrm flipH="1">
            <a:off x="3017520" y="3840480"/>
            <a:ext cx="960120" cy="594360"/>
          </a:xfrm>
          <a:prstGeom prst="line">
            <a:avLst/>
          </a:prstGeom>
          <a:ln w="28575">
            <a:solidFill>
              <a:srgbClr val="B8860B"/>
            </a:solidFill>
            <a:tailEnd type="triangle" w="med" len="med"/>
          </a:ln>
        </p:spPr>
      </p:cxnSp>
      <p:sp>
        <p:nvSpPr>
          <p:cNvPr id="7" name="Shape 7"/>
          <p:cNvSpPr/>
          <p:nvPr/>
        </p:nvSpPr>
        <p:spPr>
          <a:xfrm>
            <a:off x="731520" y="4434840"/>
            <a:ext cx="2834640" cy="411480"/>
          </a:xfrm>
          <a:prstGeom prst="rect">
            <a:avLst/>
          </a:prstGeom>
          <a:noFill/>
          <a:ln w="19050">
            <a:solidFill>
              <a:srgbClr val="B8860B"/>
            </a:solidFill>
          </a:ln>
        </p:spPr>
        <p:txBody>
          <a:bodyPr wrap="square" lIns="73152" tIns="73152" rIns="73152" bIns="73152" anchor="ctr" rtlCol="0"/>
          <a:lstStyle/>
          <a:p>
            <a:pPr algn="l">
              <a:spcBef>
                <a:spcPts val="0"/>
              </a:spcBef>
              <a:spcAft>
                <a:spcPts val="0"/>
              </a:spcAft>
              <a:buNone/>
            </a:pPr>
            <a:r>
              <a:rPr lang="it-IT" sz="1700" dirty="0">
                <a:solidFill>
                  <a:srgbClr val="161616"/>
                </a:solidFill>
                <a:latin typeface="Arial"/>
                <a:cs typeface="Arial"/>
              </a:rPr>
              <a:t>Coefficiente di ripartizione</a:t>
            </a:r>
            <a:endParaRPr lang="it-IT" sz="1700"/>
          </a:p>
        </p:txBody>
      </p:sp>
      <p:sp>
        <p:nvSpPr>
          <p:cNvPr id="8" name="Shape 8"/>
          <p:cNvSpPr/>
          <p:nvPr/>
        </p:nvSpPr>
        <p:spPr>
          <a:xfrm>
            <a:off x="731520" y="5257800"/>
            <a:ext cx="5120640" cy="777240"/>
          </a:xfrm>
          <a:prstGeom prst="rect">
            <a:avLst/>
          </a:prstGeom>
          <a:noFill/>
          <a:ln w="19050">
            <a:solidFill>
              <a:srgbClr val="B8860B"/>
            </a:solidFill>
          </a:ln>
        </p:spPr>
        <p:txBody>
          <a:bodyPr wrap="square" lIns="91440" tIns="91440" rIns="91440" bIns="91440" anchor="ctr" rtlCol="0"/>
          <a:lstStyle/>
          <a:p>
            <a:pPr algn="l">
              <a:spcBef>
                <a:spcPts val="0"/>
              </a:spcBef>
              <a:spcAft>
                <a:spcPts val="0"/>
              </a:spcAft>
              <a:buNone/>
            </a:pPr>
            <a:r>
              <a:rPr lang="it-IT" sz="1700" dirty="0">
                <a:solidFill>
                  <a:srgbClr val="161616"/>
                </a:solidFill>
                <a:latin typeface="Arial"/>
                <a:cs typeface="Arial"/>
              </a:rPr>
              <a:t>K è indipendente dalla quantità di soluto preso e dalla quantità di solvente usato</a:t>
            </a:r>
            <a:endParaRPr lang="it-IT" sz="17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7"/>
          <p:cNvSpPr txBox="1"/>
          <p:nvPr/>
        </p:nvSpPr>
        <p:spPr>
          <a:xfrm>
            <a:off x="327774" y="294292"/>
            <a:ext cx="8219941" cy="594008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Nella separazione liquido liquido (due fasi liquide non miscibili)</a:t>
            </a:r>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 </a:t>
            </a:r>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Il componente in esame si trasferisce da una fase all’altra più delle sostanze interferenti.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L’estrazione con solventi è una delle tecniche più utilizzate per la sua semplicità strumentale e di esecuzione.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È sufficiente un imbuto separatore e l’operazione, che richiede generalmente in pochi minuti, può essere applicata sia a impurezze presenti in tracce che ai costituenti principali.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Mediante tale tecnica è possibile</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1. L’identificazione di una sostanza sulla base di un parametro P chiamato coefficiente di ripartizione</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2. L’arricchimento di un componente </a:t>
            </a:r>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3. Separazione</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2000"/>
              <a:buFont typeface="Arial"/>
              <a:buNone/>
            </a:pPr>
            <a:r>
              <a:rPr lang="it-IT" sz="2000" b="0" i="0" u="none" strike="noStrike" cap="none">
                <a:solidFill>
                  <a:srgbClr val="161616"/>
                </a:solidFill>
                <a:latin typeface="Arial"/>
                <a:ea typeface="Arial"/>
                <a:cs typeface="Arial"/>
                <a:sym typeface="Arial"/>
              </a:rPr>
              <a:t>4. Lo studio di equilibri in soluzione.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28" descr="Immagine"/>
          <p:cNvPicPr preferRelativeResize="0"/>
          <p:nvPr/>
        </p:nvPicPr>
        <p:blipFill rotWithShape="1">
          <a:blip r:embed="rId3">
            <a:alphaModFix/>
          </a:blip>
          <a:srcRect/>
          <a:stretch/>
        </p:blipFill>
        <p:spPr>
          <a:xfrm>
            <a:off x="179672" y="136247"/>
            <a:ext cx="2065323" cy="2739116"/>
          </a:xfrm>
          <a:prstGeom prst="rect">
            <a:avLst/>
          </a:prstGeom>
          <a:noFill/>
          <a:ln>
            <a:noFill/>
          </a:ln>
        </p:spPr>
      </p:pic>
      <p:pic>
        <p:nvPicPr>
          <p:cNvPr id="198" name="Google Shape;198;p28" descr="Immagine"/>
          <p:cNvPicPr preferRelativeResize="0"/>
          <p:nvPr/>
        </p:nvPicPr>
        <p:blipFill rotWithShape="1">
          <a:blip r:embed="rId4">
            <a:alphaModFix/>
          </a:blip>
          <a:srcRect/>
          <a:stretch/>
        </p:blipFill>
        <p:spPr>
          <a:xfrm>
            <a:off x="2137390" y="560894"/>
            <a:ext cx="5350853" cy="1711363"/>
          </a:xfrm>
          <a:prstGeom prst="rect">
            <a:avLst/>
          </a:prstGeom>
          <a:noFill/>
          <a:ln>
            <a:noFill/>
          </a:ln>
        </p:spPr>
      </p:pic>
      <p:pic>
        <p:nvPicPr>
          <p:cNvPr id="199" name="Google Shape;199;p28" descr="Immagine"/>
          <p:cNvPicPr preferRelativeResize="0"/>
          <p:nvPr/>
        </p:nvPicPr>
        <p:blipFill rotWithShape="1">
          <a:blip r:embed="rId5">
            <a:alphaModFix/>
          </a:blip>
          <a:srcRect/>
          <a:stretch/>
        </p:blipFill>
        <p:spPr>
          <a:xfrm>
            <a:off x="-22694" y="3349253"/>
            <a:ext cx="3522075" cy="3401264"/>
          </a:xfrm>
          <a:prstGeom prst="rect">
            <a:avLst/>
          </a:prstGeom>
          <a:noFill/>
          <a:ln>
            <a:noFill/>
          </a:ln>
        </p:spPr>
      </p:pic>
      <p:sp>
        <p:nvSpPr>
          <p:cNvPr id="200" name="Google Shape;200;p28"/>
          <p:cNvSpPr txBox="1"/>
          <p:nvPr/>
        </p:nvSpPr>
        <p:spPr>
          <a:xfrm>
            <a:off x="2646398" y="210261"/>
            <a:ext cx="5749610" cy="5740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600"/>
              <a:buFont typeface="Arial"/>
              <a:buNone/>
            </a:pPr>
            <a:r>
              <a:rPr lang="it-IT" sz="1600" b="0" i="0" u="none" strike="noStrike" cap="none">
                <a:solidFill>
                  <a:srgbClr val="161616"/>
                </a:solidFill>
                <a:latin typeface="Arial"/>
                <a:ea typeface="Arial"/>
                <a:cs typeface="Arial"/>
                <a:sym typeface="Arial"/>
              </a:rPr>
              <a:t>All’equilibrio i </a:t>
            </a:r>
            <a:r>
              <a:rPr lang="it-IT" sz="1600" b="1" i="0" u="none" strike="noStrike" cap="none">
                <a:solidFill>
                  <a:srgbClr val="161616"/>
                </a:solidFill>
                <a:latin typeface="Arial"/>
                <a:ea typeface="Arial"/>
                <a:cs typeface="Arial"/>
                <a:sym typeface="Arial"/>
              </a:rPr>
              <a:t>potenziali chimici* </a:t>
            </a:r>
            <a:r>
              <a:rPr lang="it-IT" sz="1600" b="0" i="0" u="none" strike="noStrike" cap="none">
                <a:solidFill>
                  <a:srgbClr val="161616"/>
                </a:solidFill>
                <a:latin typeface="Arial"/>
                <a:ea typeface="Arial"/>
                <a:cs typeface="Arial"/>
                <a:sym typeface="Arial"/>
              </a:rPr>
              <a:t>del soluto A nelle due fasi saranno uguali pertanto: </a:t>
            </a:r>
            <a:endParaRPr/>
          </a:p>
        </p:txBody>
      </p:sp>
      <p:sp>
        <p:nvSpPr>
          <p:cNvPr id="201" name="Google Shape;201;p28"/>
          <p:cNvSpPr txBox="1"/>
          <p:nvPr/>
        </p:nvSpPr>
        <p:spPr>
          <a:xfrm>
            <a:off x="237173" y="2792222"/>
            <a:ext cx="5749614" cy="5740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600"/>
              <a:buFont typeface="Arial"/>
              <a:buNone/>
            </a:pPr>
            <a:r>
              <a:rPr lang="it-IT" sz="1600" b="0" i="0" u="none" strike="noStrike" cap="none">
                <a:solidFill>
                  <a:srgbClr val="161616"/>
                </a:solidFill>
                <a:latin typeface="Arial"/>
                <a:ea typeface="Arial"/>
                <a:cs typeface="Arial"/>
                <a:sym typeface="Arial"/>
              </a:rPr>
              <a:t>Dall’ugualianza dei potenziali si ottiene la costante di ripartizione, K ed il </a:t>
            </a:r>
            <a:r>
              <a:rPr lang="it-IT" sz="1600" b="1" i="0" u="none" strike="noStrike" cap="none">
                <a:solidFill>
                  <a:srgbClr val="161616"/>
                </a:solidFill>
                <a:latin typeface="Arial"/>
                <a:ea typeface="Arial"/>
                <a:cs typeface="Arial"/>
                <a:sym typeface="Arial"/>
              </a:rPr>
              <a:t>coefficiente di ripartizione, P:</a:t>
            </a:r>
            <a:r>
              <a:rPr lang="it-IT" sz="1600" b="0" i="0" u="none" strike="noStrike" cap="none">
                <a:solidFill>
                  <a:srgbClr val="161616"/>
                </a:solidFill>
                <a:latin typeface="Arial"/>
                <a:ea typeface="Arial"/>
                <a:cs typeface="Arial"/>
                <a:sym typeface="Arial"/>
              </a:rPr>
              <a:t> </a:t>
            </a:r>
            <a:endParaRPr/>
          </a:p>
        </p:txBody>
      </p:sp>
      <p:sp>
        <p:nvSpPr>
          <p:cNvPr id="202" name="Google Shape;202;p28"/>
          <p:cNvSpPr txBox="1"/>
          <p:nvPr/>
        </p:nvSpPr>
        <p:spPr>
          <a:xfrm>
            <a:off x="5644620" y="2585927"/>
            <a:ext cx="3107958" cy="341631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 Il </a:t>
            </a:r>
            <a:r>
              <a:rPr lang="it-IT" sz="1800" b="1" i="0" u="none" strike="noStrike" cap="none">
                <a:solidFill>
                  <a:srgbClr val="161616"/>
                </a:solidFill>
                <a:latin typeface="Arial"/>
                <a:ea typeface="Arial"/>
                <a:cs typeface="Arial"/>
                <a:sym typeface="Arial"/>
              </a:rPr>
              <a:t>potenziale chimico</a:t>
            </a:r>
            <a:r>
              <a:rPr lang="it-IT" sz="1800" b="0" i="0" u="none" strike="noStrike" cap="none">
                <a:solidFill>
                  <a:srgbClr val="161616"/>
                </a:solidFill>
                <a:latin typeface="Arial"/>
                <a:ea typeface="Arial"/>
                <a:cs typeface="Arial"/>
                <a:sym typeface="Arial"/>
              </a:rPr>
              <a:t> della specie “A” rappresenta la variazione di energia libera del sistema per aggiunta di una mole di sostanza “A” fissate le quantità degli altri componenti. </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Misura pertanto il contributo molare all’energia libera del componente A aggiunto ad una miscela.</a:t>
            </a:r>
            <a:endParaRPr/>
          </a:p>
        </p:txBody>
      </p:sp>
      <p:sp>
        <p:nvSpPr>
          <p:cNvPr id="203" name="Google Shape;203;p28"/>
          <p:cNvSpPr/>
          <p:nvPr/>
        </p:nvSpPr>
        <p:spPr>
          <a:xfrm>
            <a:off x="179672" y="5922335"/>
            <a:ext cx="1957718" cy="828182"/>
          </a:xfrm>
          <a:prstGeom prst="ellipse">
            <a:avLst/>
          </a:prstGeom>
          <a:solidFill>
            <a:srgbClr val="FFFFFF">
              <a:alpha val="37647"/>
            </a:srgbClr>
          </a:solidFill>
          <a:ln w="25400" cap="flat" cmpd="sng">
            <a:solidFill>
              <a:schemeClr val="accent1"/>
            </a:solidFill>
            <a:prstDash val="solid"/>
            <a:round/>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p:txBody>
      </p:sp>
      <p:cxnSp>
        <p:nvCxnSpPr>
          <p:cNvPr id="204" name="Google Shape;204;p28"/>
          <p:cNvCxnSpPr/>
          <p:nvPr/>
        </p:nvCxnSpPr>
        <p:spPr>
          <a:xfrm rot="10800000" flipH="1">
            <a:off x="2015422" y="5943547"/>
            <a:ext cx="314295" cy="166034"/>
          </a:xfrm>
          <a:prstGeom prst="straightConnector1">
            <a:avLst/>
          </a:prstGeom>
          <a:noFill/>
          <a:ln w="25400" cap="flat" cmpd="sng">
            <a:solidFill>
              <a:schemeClr val="accent1"/>
            </a:solidFill>
            <a:prstDash val="solid"/>
            <a:round/>
            <a:headEnd type="triangle" w="med" len="med"/>
            <a:tailEnd type="triangle" w="med" len="med"/>
          </a:ln>
        </p:spPr>
      </p:cxnSp>
      <p:sp>
        <p:nvSpPr>
          <p:cNvPr id="205" name="Google Shape;205;p28"/>
          <p:cNvSpPr txBox="1"/>
          <p:nvPr/>
        </p:nvSpPr>
        <p:spPr>
          <a:xfrm>
            <a:off x="2329717" y="5694470"/>
            <a:ext cx="2338137" cy="30777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400"/>
              <a:buFont typeface="Arial"/>
              <a:buNone/>
            </a:pPr>
            <a:r>
              <a:rPr lang="it-IT" sz="1400" b="1" i="0" u="none" strike="noStrike" cap="none">
                <a:solidFill>
                  <a:srgbClr val="161616"/>
                </a:solidFill>
                <a:latin typeface="Arial"/>
                <a:ea typeface="Arial"/>
                <a:cs typeface="Arial"/>
                <a:sym typeface="Arial"/>
              </a:rPr>
              <a:t>Coefficiente di ripartizione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Estrazione liquido-liquido</a:t>
            </a:r>
            <a:endParaRPr lang="it-IT" sz="2800"/>
          </a:p>
        </p:txBody>
      </p:sp>
      <p:sp>
        <p:nvSpPr>
          <p:cNvPr id="4" name="Shape 4"/>
          <p:cNvSpPr txBox="1"/>
          <p:nvPr/>
        </p:nvSpPr>
        <p:spPr>
          <a:xfrm>
            <a:off x="457200" y="1234440"/>
            <a:ext cx="8229600" cy="2148840"/>
          </a:xfrm>
          <a:prstGeom prst="rect">
            <a:avLst/>
          </a:prstGeom>
          <a:noFill/>
          <a:ln>
            <a:noFill/>
          </a:ln>
        </p:spPr>
        <p:txBody>
          <a:bodyPr wrap="square" lIns="18288" tIns="18288" rIns="18288" bIns="18288" anchor="t" rtlCol="0"/>
          <a:lstStyle/>
          <a:p>
            <a:pPr algn="l">
              <a:spcBef>
                <a:spcPts val="0"/>
              </a:spcBef>
              <a:spcAft>
                <a:spcPts val="400"/>
              </a:spcAft>
              <a:buNone/>
            </a:pPr>
            <a:r>
              <a:rPr lang="it-IT" sz="1500" dirty="0">
                <a:solidFill>
                  <a:srgbClr val="404040"/>
                </a:solidFill>
                <a:latin typeface="Arial"/>
                <a:cs typeface="Arial"/>
              </a:rPr>
              <a:t>Separazione dei costituenti di una miscela tra 2  solventi non miscibili tra di loro.</a:t>
            </a:r>
            <a:endParaRPr lang="it-IT" sz="1500"/>
          </a:p>
          <a:p>
            <a:pPr algn="l" marL="256032" indent="-228600">
              <a:spcBef>
                <a:spcPts val="0"/>
              </a:spcBef>
              <a:spcAft>
                <a:spcPts val="0"/>
              </a:spcAft>
              <a:buClr>
                <a:srgbClr val="B8860B"/>
              </a:buClr>
              <a:buFont typeface="Arial"/>
              <a:buChar char="o"/>
            </a:pPr>
            <a:r>
              <a:rPr lang="it-IT" sz="1500" dirty="0">
                <a:solidFill>
                  <a:srgbClr val="404040"/>
                </a:solidFill>
                <a:latin typeface="Arial"/>
                <a:cs typeface="Arial"/>
              </a:rPr>
              <a:t>La tecnica si basa sulle caratteristiche chimiche delle sostanze da separare.</a:t>
            </a:r>
            <a:endParaRPr lang="it-IT" sz="1500"/>
          </a:p>
          <a:p>
            <a:pPr algn="l" marL="256032" indent="-228600">
              <a:spcBef>
                <a:spcPts val="0"/>
              </a:spcBef>
              <a:spcAft>
                <a:spcPts val="600"/>
              </a:spcAft>
              <a:buClr>
                <a:srgbClr val="B8860B"/>
              </a:buClr>
              <a:buFont typeface="Arial"/>
              <a:buChar char="o"/>
            </a:pPr>
            <a:r>
              <a:rPr lang="it-IT" sz="1500" dirty="0">
                <a:solidFill>
                  <a:srgbClr val="404040"/>
                </a:solidFill>
                <a:latin typeface="Arial"/>
                <a:cs typeface="Arial"/>
              </a:rPr>
              <a:t>Può separare sostanze con punti di ebolllizione vicini (non separabili per distillazione).</a:t>
            </a:r>
            <a:endParaRPr lang="it-IT" sz="1500"/>
          </a:p>
          <a:p>
            <a:pPr algn="l">
              <a:spcBef>
                <a:spcPts val="0"/>
              </a:spcBef>
              <a:spcAft>
                <a:spcPts val="0"/>
              </a:spcAft>
              <a:buNone/>
            </a:pPr>
            <a:r>
              <a:rPr lang="it-IT" sz="1500" dirty="0">
                <a:solidFill>
                  <a:srgbClr val="404040"/>
                </a:solidFill>
                <a:latin typeface="Arial"/>
                <a:cs typeface="Arial"/>
              </a:rPr>
              <a:t>il grado al quale i composti (organici o inorganici) si distribuiscono tra 2 liquidi non miscibili tra loro differisce enormemente.</a:t>
            </a:r>
            <a:endParaRPr lang="it-IT" sz="1500"/>
          </a:p>
          <a:p>
            <a:pPr algn="l">
              <a:spcBef>
                <a:spcPts val="0"/>
              </a:spcBef>
              <a:spcAft>
                <a:spcPts val="0"/>
              </a:spcAft>
              <a:buNone/>
            </a:pPr>
            <a:r>
              <a:rPr lang="it-IT" sz="1500" dirty="0">
                <a:solidFill>
                  <a:srgbClr val="404040"/>
                </a:solidFill>
                <a:latin typeface="Arial"/>
                <a:cs typeface="Arial"/>
              </a:rPr>
              <a:t>Queste differenze possono essere sfruttate per scopi analitici per separare interferenti.</a:t>
            </a:r>
            <a:endParaRPr lang="it-IT" sz="1500"/>
          </a:p>
        </p:txBody>
      </p:sp>
      <p:sp>
        <p:nvSpPr>
          <p:cNvPr id="5" name="Shape 5"/>
          <p:cNvSpPr txBox="1"/>
          <p:nvPr/>
        </p:nvSpPr>
        <p:spPr>
          <a:xfrm>
            <a:off x="457200" y="3520440"/>
            <a:ext cx="512064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800" dirty="0">
                <a:solidFill>
                  <a:srgbClr val="7A1F2B"/>
                </a:solidFill>
                <a:latin typeface="Arial"/>
                <a:cs typeface="Arial"/>
              </a:rPr>
              <a:t>Coefficiente di distribuzione</a:t>
            </a:r>
            <a:endParaRPr lang="it-IT" sz="1800"/>
          </a:p>
        </p:txBody>
      </p:sp>
      <p:sp>
        <p:nvSpPr>
          <p:cNvPr id="6" name="Shape 6"/>
          <p:cNvSpPr txBox="1"/>
          <p:nvPr/>
        </p:nvSpPr>
        <p:spPr>
          <a:xfrm>
            <a:off x="457200" y="3931920"/>
            <a:ext cx="5120640" cy="640080"/>
          </a:xfrm>
          <a:prstGeom prst="rect">
            <a:avLst/>
          </a:prstGeom>
          <a:noFill/>
          <a:ln>
            <a:noFill/>
          </a:ln>
        </p:spPr>
        <p:txBody>
          <a:bodyPr wrap="square" lIns="18288" tIns="18288" rIns="18288" bIns="18288" anchor="t" rtlCol="0"/>
          <a:lstStyle/>
          <a:p>
            <a:pPr algn="l">
              <a:spcBef>
                <a:spcPts val="0"/>
              </a:spcBef>
              <a:spcAft>
                <a:spcPts val="0"/>
              </a:spcAft>
              <a:buNone/>
            </a:pPr>
            <a:r>
              <a:rPr lang="it-IT" sz="1500" dirty="0">
                <a:solidFill>
                  <a:srgbClr val="404040"/>
                </a:solidFill>
                <a:latin typeface="Arial"/>
                <a:cs typeface="Arial"/>
              </a:rPr>
              <a:t>Costante di equilibrio che descrive la distribuzione di un soluto tra due solventi non miscibili</a:t>
            </a:r>
            <a:endParaRPr lang="it-IT" sz="1500"/>
          </a:p>
        </p:txBody>
      </p:sp>
      <p:sp>
        <p:nvSpPr>
          <p:cNvPr id="7" name="Shape 7"/>
          <p:cNvSpPr txBox="1"/>
          <p:nvPr/>
        </p:nvSpPr>
        <p:spPr>
          <a:xfrm>
            <a:off x="822960" y="4709160"/>
            <a:ext cx="1097280" cy="365760"/>
          </a:xfrm>
          <a:prstGeom prst="rect">
            <a:avLst/>
          </a:prstGeom>
          <a:noFill/>
          <a:ln>
            <a:noFill/>
          </a:ln>
        </p:spPr>
        <p:txBody>
          <a:bodyPr wrap="square" lIns="18288" tIns="18288" rIns="18288" bIns="18288" anchor="ctr" rtlCol="0"/>
          <a:lstStyle/>
          <a:p>
            <a:pPr algn="r">
              <a:spcBef>
                <a:spcPts val="0"/>
              </a:spcBef>
              <a:spcAft>
                <a:spcPts val="0"/>
              </a:spcAft>
              <a:buNone/>
            </a:pPr>
            <a:r>
              <a:rPr lang="it-IT" sz="1700" dirty="0">
                <a:solidFill>
                  <a:srgbClr val="161616"/>
                </a:solidFill>
                <a:latin typeface="Arial"/>
                <a:cs typeface="Arial"/>
              </a:rPr>
              <a:t>A</a:t>
            </a:r>
            <a:r>
              <a:rPr lang="it-IT" baseline="-25000" sz="1700" dirty="0">
                <a:solidFill>
                  <a:srgbClr val="161616"/>
                </a:solidFill>
                <a:latin typeface="Arial"/>
                <a:cs typeface="Arial"/>
              </a:rPr>
              <a:t>(acq)</a:t>
            </a:r>
            <a:endParaRPr lang="it-IT" sz="1700"/>
          </a:p>
        </p:txBody>
      </p:sp>
      <p:cxnSp>
        <p:nvCxnSpPr>
          <p:cNvPr id="8" name="Connettore 8"/>
          <p:cNvCxnSpPr/>
          <p:nvPr/>
        </p:nvCxnSpPr>
        <p:spPr>
          <a:xfrm>
            <a:off x="1965960" y="4846320"/>
            <a:ext cx="731520" cy="0"/>
          </a:xfrm>
          <a:prstGeom prst="line">
            <a:avLst/>
          </a:prstGeom>
          <a:ln w="15875">
            <a:solidFill>
              <a:srgbClr val="404040"/>
            </a:solidFill>
            <a:tailEnd type="triangle" w="med" len="med"/>
          </a:ln>
        </p:spPr>
      </p:cxnSp>
      <p:cxnSp>
        <p:nvCxnSpPr>
          <p:cNvPr id="9" name="Connettore 9"/>
          <p:cNvCxnSpPr/>
          <p:nvPr/>
        </p:nvCxnSpPr>
        <p:spPr>
          <a:xfrm flipH="1">
            <a:off x="1965960" y="4983480"/>
            <a:ext cx="731520" cy="0"/>
          </a:xfrm>
          <a:prstGeom prst="line">
            <a:avLst/>
          </a:prstGeom>
          <a:ln w="15875">
            <a:solidFill>
              <a:srgbClr val="404040"/>
            </a:solidFill>
            <a:tailEnd type="triangle" w="med" len="med"/>
          </a:ln>
        </p:spPr>
      </p:cxnSp>
      <p:sp>
        <p:nvSpPr>
          <p:cNvPr id="10" name="Shape 10"/>
          <p:cNvSpPr txBox="1"/>
          <p:nvPr/>
        </p:nvSpPr>
        <p:spPr>
          <a:xfrm>
            <a:off x="2743200" y="4709160"/>
            <a:ext cx="1188720" cy="365760"/>
          </a:xfrm>
          <a:prstGeom prst="rect">
            <a:avLst/>
          </a:prstGeom>
          <a:noFill/>
          <a:ln>
            <a:noFill/>
          </a:ln>
        </p:spPr>
        <p:txBody>
          <a:bodyPr wrap="square" lIns="18288" tIns="18288" rIns="18288" bIns="18288" anchor="ctr" rtlCol="0"/>
          <a:lstStyle/>
          <a:p>
            <a:pPr algn="l">
              <a:spcBef>
                <a:spcPts val="0"/>
              </a:spcBef>
              <a:spcAft>
                <a:spcPts val="0"/>
              </a:spcAft>
              <a:buNone/>
            </a:pPr>
            <a:r>
              <a:rPr lang="it-IT" sz="1700" dirty="0">
                <a:solidFill>
                  <a:srgbClr val="161616"/>
                </a:solidFill>
                <a:latin typeface="Arial"/>
                <a:cs typeface="Arial"/>
              </a:rPr>
              <a:t>A</a:t>
            </a:r>
            <a:r>
              <a:rPr lang="it-IT" baseline="-25000" sz="1700" dirty="0">
                <a:solidFill>
                  <a:srgbClr val="161616"/>
                </a:solidFill>
                <a:latin typeface="Arial"/>
                <a:cs typeface="Arial"/>
              </a:rPr>
              <a:t>(org)</a:t>
            </a:r>
            <a:endParaRPr lang="it-IT" sz="1700"/>
          </a:p>
        </p:txBody>
      </p:sp>
      <p:sp>
        <p:nvSpPr>
          <p:cNvPr id="11" name="Shape 11"/>
          <p:cNvSpPr txBox="1"/>
          <p:nvPr/>
        </p:nvSpPr>
        <p:spPr>
          <a:xfrm>
            <a:off x="822960" y="5440680"/>
            <a:ext cx="822960" cy="548640"/>
          </a:xfrm>
          <a:prstGeom prst="rect">
            <a:avLst/>
          </a:prstGeom>
          <a:noFill/>
          <a:ln>
            <a:noFill/>
          </a:ln>
        </p:spPr>
        <p:txBody>
          <a:bodyPr wrap="square" lIns="18288" tIns="18288" rIns="18288" bIns="18288" anchor="ctr" rtlCol="0"/>
          <a:lstStyle/>
          <a:p>
            <a:pPr algn="r">
              <a:spcBef>
                <a:spcPts val="0"/>
              </a:spcBef>
              <a:spcAft>
                <a:spcPts val="0"/>
              </a:spcAft>
              <a:buNone/>
            </a:pPr>
            <a:r>
              <a:rPr lang="it-IT" sz="1950" dirty="0">
                <a:solidFill>
                  <a:srgbClr val="161616"/>
                </a:solidFill>
                <a:latin typeface="Arial"/>
                <a:cs typeface="Arial"/>
              </a:rPr>
              <a:t>K</a:t>
            </a:r>
            <a:r>
              <a:rPr lang="it-IT" baseline="-25000" sz="1950" dirty="0">
                <a:solidFill>
                  <a:srgbClr val="161616"/>
                </a:solidFill>
                <a:latin typeface="Arial"/>
                <a:cs typeface="Arial"/>
              </a:rPr>
              <a:t>d</a:t>
            </a:r>
            <a:r>
              <a:rPr lang="it-IT" sz="1950" dirty="0">
                <a:solidFill>
                  <a:srgbClr val="161616"/>
                </a:solidFill>
                <a:latin typeface="Arial"/>
                <a:cs typeface="Arial"/>
              </a:rPr>
              <a:t> =</a:t>
            </a:r>
            <a:endParaRPr lang="it-IT" sz="1950"/>
          </a:p>
        </p:txBody>
      </p:sp>
      <p:sp>
        <p:nvSpPr>
          <p:cNvPr id="12" name="Shape 12"/>
          <p:cNvSpPr txBox="1"/>
          <p:nvPr/>
        </p:nvSpPr>
        <p:spPr>
          <a:xfrm>
            <a:off x="1737360" y="5212080"/>
            <a:ext cx="1280160" cy="365760"/>
          </a:xfrm>
          <a:prstGeom prst="rect">
            <a:avLst/>
          </a:prstGeom>
          <a:noFill/>
          <a:ln>
            <a:noFill/>
          </a:ln>
        </p:spPr>
        <p:txBody>
          <a:bodyPr wrap="square" lIns="18288" tIns="18288" rIns="18288" bIns="18288" anchor="ctr" rtlCol="0"/>
          <a:lstStyle/>
          <a:p>
            <a:pPr algn="ctr">
              <a:spcBef>
                <a:spcPts val="0"/>
              </a:spcBef>
              <a:spcAft>
                <a:spcPts val="0"/>
              </a:spcAft>
              <a:buNone/>
            </a:pPr>
            <a:r>
              <a:rPr lang="it-IT" sz="1950" dirty="0">
                <a:solidFill>
                  <a:srgbClr val="161616"/>
                </a:solidFill>
                <a:latin typeface="Arial"/>
                <a:cs typeface="Arial"/>
              </a:rPr>
              <a:t>[A]</a:t>
            </a:r>
            <a:r>
              <a:rPr lang="it-IT" baseline="-25000" sz="1950" dirty="0">
                <a:solidFill>
                  <a:srgbClr val="161616"/>
                </a:solidFill>
                <a:latin typeface="Arial"/>
                <a:cs typeface="Arial"/>
              </a:rPr>
              <a:t>org</a:t>
            </a:r>
            <a:endParaRPr lang="it-IT" sz="1950"/>
          </a:p>
        </p:txBody>
      </p:sp>
      <p:cxnSp>
        <p:nvCxnSpPr>
          <p:cNvPr id="13" name="Connettore 13"/>
          <p:cNvCxnSpPr/>
          <p:nvPr/>
        </p:nvCxnSpPr>
        <p:spPr>
          <a:xfrm>
            <a:off x="1783080" y="5715000"/>
            <a:ext cx="1188720" cy="0"/>
          </a:xfrm>
          <a:prstGeom prst="line">
            <a:avLst/>
          </a:prstGeom>
          <a:ln w="15875">
            <a:solidFill>
              <a:srgbClr val="161616"/>
            </a:solidFill>
          </a:ln>
        </p:spPr>
      </p:cxnSp>
      <p:sp>
        <p:nvSpPr>
          <p:cNvPr id="14" name="Shape 14"/>
          <p:cNvSpPr txBox="1"/>
          <p:nvPr/>
        </p:nvSpPr>
        <p:spPr>
          <a:xfrm>
            <a:off x="1737360" y="5760720"/>
            <a:ext cx="1280160" cy="365760"/>
          </a:xfrm>
          <a:prstGeom prst="rect">
            <a:avLst/>
          </a:prstGeom>
          <a:noFill/>
          <a:ln>
            <a:noFill/>
          </a:ln>
        </p:spPr>
        <p:txBody>
          <a:bodyPr wrap="square" lIns="18288" tIns="18288" rIns="18288" bIns="18288" anchor="ctr" rtlCol="0"/>
          <a:lstStyle/>
          <a:p>
            <a:pPr algn="ctr">
              <a:spcBef>
                <a:spcPts val="0"/>
              </a:spcBef>
              <a:spcAft>
                <a:spcPts val="0"/>
              </a:spcAft>
              <a:buNone/>
            </a:pPr>
            <a:r>
              <a:rPr lang="it-IT" sz="1950" dirty="0">
                <a:solidFill>
                  <a:srgbClr val="161616"/>
                </a:solidFill>
                <a:latin typeface="Arial"/>
                <a:cs typeface="Arial"/>
              </a:rPr>
              <a:t>[A]</a:t>
            </a:r>
            <a:r>
              <a:rPr lang="it-IT" baseline="-25000" sz="1950" dirty="0">
                <a:solidFill>
                  <a:srgbClr val="161616"/>
                </a:solidFill>
                <a:latin typeface="Arial"/>
                <a:cs typeface="Arial"/>
              </a:rPr>
              <a:t>acq</a:t>
            </a:r>
            <a:endParaRPr lang="it-IT" sz="1950"/>
          </a:p>
        </p:txBody>
      </p:sp>
      <p:pic>
        <p:nvPicPr>
          <p:cNvPr id="15" name="Immagine 15"/>
          <p:cNvPicPr>
            <a:picLocks noChangeAspect="1"/>
          </p:cNvPicPr>
          <p:nvPr/>
        </p:nvPicPr>
        <p:blipFill>
          <a:blip r:embed="rIdP1"/>
          <a:stretch>
            <a:fillRect/>
          </a:stretch>
        </p:blipFill>
        <p:spPr>
          <a:xfrm>
            <a:off x="5989320" y="3474720"/>
            <a:ext cx="2468880" cy="3005593"/>
          </a:xfrm>
          <a:prstGeom prst="rect">
            <a:avLst/>
          </a:prstGeom>
        </p:spPr>
      </p:pic>
      <p:sp>
        <p:nvSpPr>
          <p:cNvPr id="16" name="Shape 16"/>
          <p:cNvSpPr txBox="1"/>
          <p:nvPr/>
        </p:nvSpPr>
        <p:spPr>
          <a:xfrm>
            <a:off x="5760720" y="6473952"/>
            <a:ext cx="3017520" cy="365760"/>
          </a:xfrm>
          <a:prstGeom prst="rect">
            <a:avLst/>
          </a:prstGeom>
          <a:noFill/>
          <a:ln>
            <a:noFill/>
          </a:ln>
        </p:spPr>
        <p:txBody>
          <a:bodyPr wrap="square" lIns="18288" tIns="18288" rIns="18288" bIns="18288" anchor="t" rtlCol="0"/>
          <a:lstStyle/>
          <a:p>
            <a:pPr algn="l">
              <a:spcBef>
                <a:spcPts val="0"/>
              </a:spcBef>
              <a:spcAft>
                <a:spcPts val="0"/>
              </a:spcAft>
              <a:buNone/>
            </a:pPr>
            <a:r>
              <a:rPr lang="it-IT" sz="1050" dirty="0">
                <a:solidFill>
                  <a:srgbClr val="404040"/>
                </a:solidFill>
                <a:latin typeface="Arial"/>
                <a:cs typeface="Arial"/>
              </a:rPr>
              <a:t>Il solvente più pesante si ripartisce nella parte inferiore dell’imbuto separatore</a:t>
            </a:r>
            <a:endParaRPr lang="it-IT" sz="105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Estrazione:esecuzione</a:t>
            </a:r>
            <a:endParaRPr lang="it-IT" sz="2800"/>
          </a:p>
        </p:txBody>
      </p:sp>
      <p:pic>
        <p:nvPicPr>
          <p:cNvPr id="4" name="Immagine 4"/>
          <p:cNvPicPr>
            <a:picLocks noChangeAspect="1"/>
          </p:cNvPicPr>
          <p:nvPr/>
        </p:nvPicPr>
        <p:blipFill>
          <a:blip r:embed="rIdP1"/>
          <a:stretch>
            <a:fillRect/>
          </a:stretch>
        </p:blipFill>
        <p:spPr>
          <a:xfrm>
            <a:off x="365760" y="1417320"/>
            <a:ext cx="1371600" cy="4310743"/>
          </a:xfrm>
          <a:prstGeom prst="rect">
            <a:avLst/>
          </a:prstGeom>
        </p:spPr>
      </p:pic>
      <p:sp>
        <p:nvSpPr>
          <p:cNvPr id="5" name="Shape 5"/>
          <p:cNvSpPr txBox="1"/>
          <p:nvPr/>
        </p:nvSpPr>
        <p:spPr>
          <a:xfrm>
            <a:off x="2011680" y="1325880"/>
            <a:ext cx="6766560" cy="5303520"/>
          </a:xfrm>
          <a:prstGeom prst="rect">
            <a:avLst/>
          </a:prstGeom>
          <a:noFill/>
          <a:ln>
            <a:noFill/>
          </a:ln>
        </p:spPr>
        <p:txBody>
          <a:bodyPr wrap="square" lIns="18288" tIns="18288" rIns="18288" bIns="18288" anchor="t" rtlCol="0"/>
          <a:lstStyle/>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Imbuto separatore deve contenere più del doppio del volume da estrarre.</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Si sceglie il solvente per l’estrazione ed il suo volume</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Sotto cappa si carica nell’imbuto, previamente sistemato sull’opportuno sostegno, la soluzione da estrarre ed il solvente scelto in ragione di circa un terzo del volume totale previsto e si tappa l’imbuto</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Capovolto l’imbuto, si agita lentamente (attenzione pressione!!) e si apre il rubinetto per eliminare sovrapressione</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Si agita vigorosamente e quindi si lascia assestare la miscela.</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Si separano le due fasi e si raccoglie in un becker quella di interesse</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Si ripetono i punti 3-6 per 3 volte</a:t>
            </a:r>
            <a:endParaRPr lang="it-IT" sz="17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Estrazione liquido-solido</a:t>
            </a:r>
            <a:endParaRPr lang="it-IT" sz="2800"/>
          </a:p>
        </p:txBody>
      </p:sp>
      <p:sp>
        <p:nvSpPr>
          <p:cNvPr id="4" name="Shape 4"/>
          <p:cNvSpPr txBox="1"/>
          <p:nvPr/>
        </p:nvSpPr>
        <p:spPr>
          <a:xfrm>
            <a:off x="457200" y="1325880"/>
            <a:ext cx="8229600" cy="457200"/>
          </a:xfrm>
          <a:prstGeom prst="rect">
            <a:avLst/>
          </a:prstGeom>
          <a:noFill/>
          <a:ln>
            <a:noFill/>
          </a:ln>
        </p:spPr>
        <p:txBody>
          <a:bodyPr wrap="square" lIns="18288" tIns="18288" rIns="18288" bIns="18288" anchor="t" rtlCol="0"/>
          <a:lstStyle/>
          <a:p>
            <a:pPr algn="l">
              <a:spcBef>
                <a:spcPts val="0"/>
              </a:spcBef>
              <a:spcAft>
                <a:spcPts val="0"/>
              </a:spcAft>
              <a:buNone/>
            </a:pPr>
            <a:r>
              <a:rPr lang="it-IT" sz="2000" dirty="0">
                <a:solidFill>
                  <a:srgbClr val="161616"/>
                </a:solidFill>
                <a:latin typeface="Arial"/>
                <a:cs typeface="Arial"/>
              </a:rPr>
              <a:t>Estrazione da campione solido (finemente triturato) con solvente</a:t>
            </a:r>
            <a:endParaRPr lang="it-IT" sz="2000"/>
          </a:p>
        </p:txBody>
      </p:sp>
      <p:sp>
        <p:nvSpPr>
          <p:cNvPr id="5" name="Shape 5"/>
          <p:cNvSpPr txBox="1"/>
          <p:nvPr/>
        </p:nvSpPr>
        <p:spPr>
          <a:xfrm>
            <a:off x="1188720" y="2148840"/>
            <a:ext cx="2377440" cy="411480"/>
          </a:xfrm>
          <a:prstGeom prst="rect">
            <a:avLst/>
          </a:prstGeom>
          <a:noFill/>
          <a:ln>
            <a:noFill/>
          </a:ln>
        </p:spPr>
        <p:txBody>
          <a:bodyPr wrap="square" lIns="18288" tIns="18288" rIns="18288" bIns="18288" anchor="ctr" rtlCol="0"/>
          <a:lstStyle/>
          <a:p>
            <a:pPr algn="r">
              <a:spcBef>
                <a:spcPts val="0"/>
              </a:spcBef>
              <a:spcAft>
                <a:spcPts val="0"/>
              </a:spcAft>
              <a:buNone/>
            </a:pPr>
            <a:r>
              <a:rPr lang="it-IT" b="1" sz="2000" dirty="0">
                <a:solidFill>
                  <a:srgbClr val="7A1F2B"/>
                </a:solidFill>
                <a:latin typeface="Arial"/>
                <a:cs typeface="Arial"/>
              </a:rPr>
              <a:t>Solvente polare</a:t>
            </a:r>
            <a:endParaRPr lang="it-IT" sz="2000"/>
          </a:p>
        </p:txBody>
      </p:sp>
      <p:cxnSp>
        <p:nvCxnSpPr>
          <p:cNvPr id="6" name="Connettore 6"/>
          <p:cNvCxnSpPr/>
          <p:nvPr/>
        </p:nvCxnSpPr>
        <p:spPr>
          <a:xfrm>
            <a:off x="3703320" y="2354580"/>
            <a:ext cx="868680" cy="0"/>
          </a:xfrm>
          <a:prstGeom prst="line">
            <a:avLst/>
          </a:prstGeom>
          <a:ln w="25400">
            <a:solidFill>
              <a:srgbClr val="B8860B"/>
            </a:solidFill>
            <a:tailEnd type="triangle" w="med" len="med"/>
          </a:ln>
        </p:spPr>
      </p:cxnSp>
      <p:sp>
        <p:nvSpPr>
          <p:cNvPr id="7" name="Shape 7"/>
          <p:cNvSpPr txBox="1"/>
          <p:nvPr/>
        </p:nvSpPr>
        <p:spPr>
          <a:xfrm>
            <a:off x="4709160" y="2148840"/>
            <a:ext cx="3200400" cy="411480"/>
          </a:xfrm>
          <a:prstGeom prst="rect">
            <a:avLst/>
          </a:prstGeom>
          <a:noFill/>
          <a:ln>
            <a:noFill/>
          </a:ln>
        </p:spPr>
        <p:txBody>
          <a:bodyPr wrap="square" lIns="18288" tIns="18288" rIns="18288" bIns="18288" anchor="ctr" rtlCol="0"/>
          <a:lstStyle/>
          <a:p>
            <a:pPr algn="l">
              <a:spcBef>
                <a:spcPts val="0"/>
              </a:spcBef>
              <a:spcAft>
                <a:spcPts val="0"/>
              </a:spcAft>
              <a:buNone/>
            </a:pPr>
            <a:r>
              <a:rPr lang="it-IT" sz="2000" dirty="0">
                <a:solidFill>
                  <a:srgbClr val="161616"/>
                </a:solidFill>
                <a:latin typeface="Arial"/>
                <a:cs typeface="Arial"/>
              </a:rPr>
              <a:t>Componenti polari</a:t>
            </a:r>
            <a:endParaRPr lang="it-IT" sz="2000"/>
          </a:p>
        </p:txBody>
      </p:sp>
      <p:sp>
        <p:nvSpPr>
          <p:cNvPr id="8" name="Shape 8"/>
          <p:cNvSpPr txBox="1"/>
          <p:nvPr/>
        </p:nvSpPr>
        <p:spPr>
          <a:xfrm>
            <a:off x="1188720" y="2926080"/>
            <a:ext cx="2377440" cy="411480"/>
          </a:xfrm>
          <a:prstGeom prst="rect">
            <a:avLst/>
          </a:prstGeom>
          <a:noFill/>
          <a:ln>
            <a:noFill/>
          </a:ln>
        </p:spPr>
        <p:txBody>
          <a:bodyPr wrap="square" lIns="18288" tIns="18288" rIns="18288" bIns="18288" anchor="ctr" rtlCol="0"/>
          <a:lstStyle/>
          <a:p>
            <a:pPr algn="r">
              <a:spcBef>
                <a:spcPts val="0"/>
              </a:spcBef>
              <a:spcAft>
                <a:spcPts val="0"/>
              </a:spcAft>
              <a:buNone/>
            </a:pPr>
            <a:r>
              <a:rPr lang="it-IT" b="1" sz="2000" dirty="0">
                <a:solidFill>
                  <a:srgbClr val="7A1F2B"/>
                </a:solidFill>
                <a:latin typeface="Arial"/>
                <a:cs typeface="Arial"/>
              </a:rPr>
              <a:t>Solvente apolare</a:t>
            </a:r>
            <a:endParaRPr lang="it-IT" sz="2000"/>
          </a:p>
        </p:txBody>
      </p:sp>
      <p:cxnSp>
        <p:nvCxnSpPr>
          <p:cNvPr id="9" name="Connettore 9"/>
          <p:cNvCxnSpPr/>
          <p:nvPr/>
        </p:nvCxnSpPr>
        <p:spPr>
          <a:xfrm>
            <a:off x="3703320" y="3131820"/>
            <a:ext cx="868680" cy="0"/>
          </a:xfrm>
          <a:prstGeom prst="line">
            <a:avLst/>
          </a:prstGeom>
          <a:ln w="25400">
            <a:solidFill>
              <a:srgbClr val="B8860B"/>
            </a:solidFill>
            <a:tailEnd type="triangle" w="med" len="med"/>
          </a:ln>
        </p:spPr>
      </p:cxnSp>
      <p:sp>
        <p:nvSpPr>
          <p:cNvPr id="10" name="Shape 10"/>
          <p:cNvSpPr txBox="1"/>
          <p:nvPr/>
        </p:nvSpPr>
        <p:spPr>
          <a:xfrm>
            <a:off x="4709160" y="2926080"/>
            <a:ext cx="3200400" cy="411480"/>
          </a:xfrm>
          <a:prstGeom prst="rect">
            <a:avLst/>
          </a:prstGeom>
          <a:noFill/>
          <a:ln>
            <a:noFill/>
          </a:ln>
        </p:spPr>
        <p:txBody>
          <a:bodyPr wrap="square" lIns="18288" tIns="18288" rIns="18288" bIns="18288" anchor="ctr" rtlCol="0"/>
          <a:lstStyle/>
          <a:p>
            <a:pPr algn="l">
              <a:spcBef>
                <a:spcPts val="0"/>
              </a:spcBef>
              <a:spcAft>
                <a:spcPts val="0"/>
              </a:spcAft>
              <a:buNone/>
            </a:pPr>
            <a:r>
              <a:rPr lang="it-IT" sz="2000" dirty="0">
                <a:solidFill>
                  <a:srgbClr val="161616"/>
                </a:solidFill>
                <a:latin typeface="Arial"/>
                <a:cs typeface="Arial"/>
              </a:rPr>
              <a:t>componenti apolari</a:t>
            </a:r>
            <a:endParaRPr lang="it-IT" sz="2000"/>
          </a:p>
        </p:txBody>
      </p:sp>
      <p:sp>
        <p:nvSpPr>
          <p:cNvPr id="11" name="Shape 11"/>
          <p:cNvSpPr txBox="1"/>
          <p:nvPr/>
        </p:nvSpPr>
        <p:spPr>
          <a:xfrm>
            <a:off x="457200" y="3977640"/>
            <a:ext cx="8229600" cy="457200"/>
          </a:xfrm>
          <a:prstGeom prst="rect">
            <a:avLst/>
          </a:prstGeom>
          <a:noFill/>
          <a:ln>
            <a:noFill/>
          </a:ln>
        </p:spPr>
        <p:txBody>
          <a:bodyPr wrap="square" lIns="18288" tIns="18288" rIns="18288" bIns="18288" anchor="t" rtlCol="0"/>
          <a:lstStyle/>
          <a:p>
            <a:pPr algn="l">
              <a:spcBef>
                <a:spcPts val="0"/>
              </a:spcBef>
              <a:spcAft>
                <a:spcPts val="0"/>
              </a:spcAft>
              <a:buNone/>
            </a:pPr>
            <a:r>
              <a:rPr lang="it-IT" sz="2000" dirty="0">
                <a:solidFill>
                  <a:srgbClr val="161616"/>
                </a:solidFill>
                <a:latin typeface="Arial"/>
                <a:cs typeface="Arial"/>
              </a:rPr>
              <a:t>All’estrazione segue una fase di separazione del solido dal liquido</a:t>
            </a:r>
            <a:endParaRPr lang="it-IT" sz="2000"/>
          </a:p>
        </p:txBody>
      </p:sp>
      <p:sp>
        <p:nvSpPr>
          <p:cNvPr id="12" name="Shape 12"/>
          <p:cNvSpPr txBox="1"/>
          <p:nvPr/>
        </p:nvSpPr>
        <p:spPr>
          <a:xfrm>
            <a:off x="914400" y="4572000"/>
            <a:ext cx="5486400" cy="146304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sz="2000" dirty="0">
                <a:solidFill>
                  <a:srgbClr val="404040"/>
                </a:solidFill>
                <a:latin typeface="Arial"/>
                <a:cs typeface="Arial"/>
              </a:rPr>
              <a:t>Filtrazione</a:t>
            </a:r>
            <a:endParaRPr lang="it-IT" sz="2000"/>
          </a:p>
          <a:p>
            <a:pPr algn="l" marL="256032" indent="-228600">
              <a:spcBef>
                <a:spcPts val="0"/>
              </a:spcBef>
              <a:spcAft>
                <a:spcPts val="600"/>
              </a:spcAft>
              <a:buClr>
                <a:srgbClr val="B8860B"/>
              </a:buClr>
              <a:buFont typeface="Arial"/>
              <a:buChar char="•"/>
            </a:pPr>
            <a:r>
              <a:rPr lang="it-IT" sz="2000" dirty="0">
                <a:solidFill>
                  <a:srgbClr val="404040"/>
                </a:solidFill>
                <a:latin typeface="Arial"/>
                <a:cs typeface="Arial"/>
              </a:rPr>
              <a:t>Decantazione</a:t>
            </a:r>
            <a:endParaRPr lang="it-IT" sz="2000"/>
          </a:p>
          <a:p>
            <a:pPr algn="l" marL="256032" indent="-228600">
              <a:spcBef>
                <a:spcPts val="0"/>
              </a:spcBef>
              <a:spcAft>
                <a:spcPts val="600"/>
              </a:spcAft>
              <a:buClr>
                <a:srgbClr val="B8860B"/>
              </a:buClr>
              <a:buFont typeface="Arial"/>
              <a:buChar char="•"/>
            </a:pPr>
            <a:r>
              <a:rPr lang="it-IT" sz="2000" dirty="0">
                <a:solidFill>
                  <a:srgbClr val="404040"/>
                </a:solidFill>
                <a:latin typeface="Arial"/>
                <a:cs typeface="Arial"/>
              </a:rPr>
              <a:t>Centrifugazione</a:t>
            </a:r>
            <a:endParaRPr lang="it-IT" sz="2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2" descr="image.png"/>
          <p:cNvPicPr preferRelativeResize="0"/>
          <p:nvPr/>
        </p:nvPicPr>
        <p:blipFill rotWithShape="1">
          <a:blip r:embed="rId3">
            <a:alphaModFix/>
          </a:blip>
          <a:srcRect/>
          <a:stretch/>
        </p:blipFill>
        <p:spPr>
          <a:xfrm>
            <a:off x="0" y="0"/>
            <a:ext cx="9144000" cy="5451475"/>
          </a:xfrm>
          <a:prstGeom prst="rect">
            <a:avLst/>
          </a:prstGeom>
          <a:noFill/>
          <a:ln>
            <a:noFill/>
          </a:ln>
        </p:spPr>
      </p:pic>
      <p:sp>
        <p:nvSpPr>
          <p:cNvPr id="226" name="Google Shape;226;p32"/>
          <p:cNvSpPr txBox="1"/>
          <p:nvPr/>
        </p:nvSpPr>
        <p:spPr>
          <a:xfrm>
            <a:off x="-29130" y="5911702"/>
            <a:ext cx="9223034" cy="36932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1800"/>
              <a:buFont typeface="Arial"/>
              <a:buNone/>
            </a:pPr>
            <a:r>
              <a:rPr lang="it-IT" sz="1800" b="1" i="0" u="none" strike="noStrike" cap="none">
                <a:solidFill>
                  <a:srgbClr val="7A1F2B"/>
                </a:solidFill>
                <a:latin typeface="Arial"/>
                <a:ea typeface="Arial"/>
                <a:cs typeface="Arial"/>
                <a:sym typeface="Arial"/>
              </a:rPr>
              <a:t>L’uso dei solventi chimicamente attivi è applicabile sia a campioni liquidi che solidi</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33" descr="image.png"/>
          <p:cNvPicPr preferRelativeResize="0"/>
          <p:nvPr/>
        </p:nvPicPr>
        <p:blipFill rotWithShape="1">
          <a:blip r:embed="rId3">
            <a:alphaModFix/>
          </a:blip>
          <a:srcRect/>
          <a:stretch/>
        </p:blipFill>
        <p:spPr>
          <a:xfrm>
            <a:off x="0" y="0"/>
            <a:ext cx="9144000" cy="6696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4"/>
          <p:cNvSpPr txBox="1"/>
          <p:nvPr/>
        </p:nvSpPr>
        <p:spPr>
          <a:xfrm>
            <a:off x="163772" y="172676"/>
            <a:ext cx="593931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A1F2B"/>
              </a:buClr>
              <a:buSzPts val="2800"/>
              <a:buFont typeface="Arial"/>
              <a:buNone/>
            </a:pPr>
            <a:r>
              <a:rPr b="1" sz="2800" lang="it-IT" i="0" u="none" strike="noStrike" cap="none">
                <a:solidFill>
                  <a:srgbClr val="161616"/>
                </a:solidFill>
                <a:latin typeface="Arial"/>
                <a:ea typeface="Arial"/>
                <a:cs typeface="Arial"/>
                <a:sym typeface="Arial"/>
              </a:rPr>
              <a:t>Estrazione solido-liquido </a:t>
            </a:r>
            <a:endParaRPr/>
          </a:p>
        </p:txBody>
      </p:sp>
      <p:sp>
        <p:nvSpPr>
          <p:cNvPr id="237" name="Google Shape;237;p34"/>
          <p:cNvSpPr txBox="1"/>
          <p:nvPr/>
        </p:nvSpPr>
        <p:spPr>
          <a:xfrm>
            <a:off x="163772" y="973661"/>
            <a:ext cx="8778209" cy="8925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600"/>
              <a:buFont typeface="Arial"/>
              <a:buNone/>
            </a:pPr>
            <a:r>
              <a:rPr lang="it-IT" sz="2600" b="1" i="0" u="none" strike="noStrike" cap="none">
                <a:solidFill>
                  <a:schemeClr val="dk1"/>
                </a:solidFill>
                <a:latin typeface="Arial"/>
                <a:ea typeface="Arial"/>
                <a:cs typeface="Arial"/>
                <a:sym typeface="Arial"/>
              </a:rPr>
              <a:t>Si intendono estrazioni effettuate su campioni solidi</a:t>
            </a:r>
            <a:endParaRPr/>
          </a:p>
          <a:p>
            <a:pPr marL="0" marR="0" lvl="0" indent="0" algn="l" rtl="0">
              <a:lnSpc>
                <a:spcPct val="100000"/>
              </a:lnSpc>
              <a:spcBef>
                <a:spcPts val="0"/>
              </a:spcBef>
              <a:spcAft>
                <a:spcPts val="0"/>
              </a:spcAft>
              <a:buClr>
                <a:schemeClr val="dk1"/>
              </a:buClr>
              <a:buSzPts val="2600"/>
              <a:buFont typeface="Arial"/>
              <a:buNone/>
            </a:pPr>
            <a:r>
              <a:rPr lang="it-IT" sz="2600" b="1" i="0" u="none" strike="noStrike" cap="none">
                <a:solidFill>
                  <a:schemeClr val="dk1"/>
                </a:solidFill>
                <a:latin typeface="Arial"/>
                <a:ea typeface="Arial"/>
                <a:cs typeface="Arial"/>
                <a:sym typeface="Arial"/>
              </a:rPr>
              <a:t>	</a:t>
            </a:r>
            <a:r>
              <a:rPr lang="it-IT" sz="2400" b="1" i="0" u="none" strike="noStrike" cap="none">
                <a:solidFill>
                  <a:srgbClr val="404040"/>
                </a:solidFill>
                <a:latin typeface="Arial"/>
                <a:ea typeface="Arial"/>
                <a:cs typeface="Arial"/>
                <a:sym typeface="Arial"/>
              </a:rPr>
              <a:t>estrazione di analita da matrice solida</a:t>
            </a:r>
            <a:endParaRPr/>
          </a:p>
        </p:txBody>
      </p:sp>
      <p:sp>
        <p:nvSpPr>
          <p:cNvPr id="238" name="Google Shape;238;p34"/>
          <p:cNvSpPr txBox="1"/>
          <p:nvPr/>
        </p:nvSpPr>
        <p:spPr>
          <a:xfrm>
            <a:off x="182895" y="2536448"/>
            <a:ext cx="8778209"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600"/>
              <a:buFont typeface="Arial"/>
              <a:buNone/>
            </a:pPr>
            <a:r>
              <a:rPr lang="it-IT" sz="2600" b="1" i="0" u="none" strike="noStrike" cap="none">
                <a:solidFill>
                  <a:schemeClr val="dk1"/>
                </a:solidFill>
                <a:latin typeface="Arial"/>
                <a:ea typeface="Arial"/>
                <a:cs typeface="Arial"/>
                <a:sym typeface="Arial"/>
              </a:rPr>
              <a:t>Passaggi utili</a:t>
            </a:r>
            <a:endParaRPr/>
          </a:p>
          <a:p>
            <a:pPr marL="457200" marR="0" lvl="0" indent="-457200" algn="l" rtl="0">
              <a:lnSpc>
                <a:spcPct val="100000"/>
              </a:lnSpc>
              <a:spcBef>
                <a:spcPts val="0"/>
              </a:spcBef>
              <a:spcAft>
                <a:spcPts val="0"/>
              </a:spcAft>
              <a:buClr>
                <a:schemeClr val="dk1"/>
              </a:buClr>
              <a:buSzPts val="2600"/>
              <a:buFont typeface="Arial"/>
              <a:buAutoNum type="arabicPeriod"/>
            </a:pPr>
            <a:r>
              <a:rPr lang="it-IT" sz="2600" b="1" i="0" u="none" strike="noStrike" cap="none">
                <a:solidFill>
                  <a:schemeClr val="dk1"/>
                </a:solidFill>
                <a:latin typeface="Arial"/>
                <a:ea typeface="Arial"/>
                <a:cs typeface="Arial"/>
                <a:sym typeface="Arial"/>
              </a:rPr>
              <a:t>Omogeneizzazione del campione</a:t>
            </a:r>
            <a:endParaRPr/>
          </a:p>
          <a:p>
            <a:pPr marL="457200" marR="0" lvl="0" indent="-457200" algn="l" rtl="0">
              <a:lnSpc>
                <a:spcPct val="100000"/>
              </a:lnSpc>
              <a:spcBef>
                <a:spcPts val="0"/>
              </a:spcBef>
              <a:spcAft>
                <a:spcPts val="0"/>
              </a:spcAft>
              <a:buClr>
                <a:srgbClr val="404040"/>
              </a:buClr>
              <a:buSzPts val="2600"/>
              <a:buFont typeface="Arial"/>
              <a:buAutoNum type="arabicPeriod"/>
            </a:pPr>
            <a:r>
              <a:rPr lang="it-IT" sz="2600" b="1" i="0" u="none" strike="noStrike" cap="none">
                <a:solidFill>
                  <a:srgbClr val="404040"/>
                </a:solidFill>
                <a:latin typeface="Arial"/>
                <a:ea typeface="Arial"/>
                <a:cs typeface="Arial"/>
                <a:sym typeface="Arial"/>
              </a:rPr>
              <a:t>(Aggiunta dello standard interno)</a:t>
            </a:r>
            <a:endParaRPr/>
          </a:p>
          <a:p>
            <a:pPr marL="457200" marR="0" lvl="0" indent="-457200" algn="l" rtl="0">
              <a:lnSpc>
                <a:spcPct val="100000"/>
              </a:lnSpc>
              <a:spcBef>
                <a:spcPts val="0"/>
              </a:spcBef>
              <a:spcAft>
                <a:spcPts val="0"/>
              </a:spcAft>
              <a:buClr>
                <a:schemeClr val="dk1"/>
              </a:buClr>
              <a:buSzPts val="2600"/>
              <a:buFont typeface="Arial"/>
              <a:buAutoNum type="arabicPeriod"/>
            </a:pPr>
            <a:r>
              <a:rPr lang="it-IT" sz="2600" b="1" i="0" u="none" strike="noStrike" cap="none">
                <a:solidFill>
                  <a:schemeClr val="dk1"/>
                </a:solidFill>
                <a:latin typeface="Arial"/>
                <a:ea typeface="Arial"/>
                <a:cs typeface="Arial"/>
                <a:sym typeface="Arial"/>
              </a:rPr>
              <a:t>Estrazione con solvente</a:t>
            </a:r>
            <a:endParaRPr/>
          </a:p>
          <a:p>
            <a:pPr marL="457200" marR="0" lvl="0" indent="-457200" algn="l" rtl="0">
              <a:lnSpc>
                <a:spcPct val="100000"/>
              </a:lnSpc>
              <a:spcBef>
                <a:spcPts val="0"/>
              </a:spcBef>
              <a:spcAft>
                <a:spcPts val="0"/>
              </a:spcAft>
              <a:buClr>
                <a:schemeClr val="dk1"/>
              </a:buClr>
              <a:buSzPts val="2600"/>
              <a:buFont typeface="Arial"/>
              <a:buAutoNum type="arabicPeriod"/>
            </a:pPr>
            <a:r>
              <a:rPr lang="it-IT" sz="2600" b="1" i="0" u="none" strike="noStrike" cap="none">
                <a:solidFill>
                  <a:schemeClr val="dk1"/>
                </a:solidFill>
                <a:latin typeface="Arial"/>
                <a:ea typeface="Arial"/>
                <a:cs typeface="Arial"/>
                <a:sym typeface="Arial"/>
              </a:rPr>
              <a:t>Separazione della matrice dalla soluzione arricchita di analita</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5"/>
          <p:cNvSpPr txBox="1"/>
          <p:nvPr/>
        </p:nvSpPr>
        <p:spPr>
          <a:xfrm>
            <a:off x="142424" y="2413589"/>
            <a:ext cx="8859152" cy="194668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600"/>
              <a:buFont typeface="Arial"/>
              <a:buNone/>
            </a:pPr>
            <a:r>
              <a:rPr lang="it-IT" sz="2600" b="1" i="0" u="none" strike="noStrike" cap="none">
                <a:solidFill>
                  <a:srgbClr val="161616"/>
                </a:solidFill>
                <a:latin typeface="Arial"/>
                <a:ea typeface="Arial"/>
                <a:cs typeface="Arial"/>
                <a:sym typeface="Arial"/>
              </a:rPr>
              <a:t>L’estrazione con solvente prevede: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342900" marR="0" lvl="0" indent="-342900" algn="l" rtl="0">
              <a:lnSpc>
                <a:spcPct val="150000"/>
              </a:lnSpc>
              <a:spcBef>
                <a:spcPts val="0"/>
              </a:spcBef>
              <a:spcAft>
                <a:spcPts val="0"/>
              </a:spcAft>
              <a:buClr>
                <a:srgbClr val="161616"/>
              </a:buClr>
              <a:buSzPts val="1700"/>
              <a:buFont typeface="Arial"/>
              <a:buAutoNum type="arabicPeriod"/>
            </a:pPr>
            <a:r>
              <a:rPr lang="it-IT" sz="1700" b="0" i="0" u="none" strike="noStrike" cap="none">
                <a:solidFill>
                  <a:srgbClr val="161616"/>
                </a:solidFill>
                <a:latin typeface="Arial"/>
                <a:ea typeface="Arial"/>
                <a:cs typeface="Arial"/>
                <a:sym typeface="Arial"/>
              </a:rPr>
              <a:t>Rottura dell’interazione analita-matrice</a:t>
            </a:r>
            <a:endParaRPr/>
          </a:p>
          <a:p>
            <a:pPr marL="342900" marR="0" lvl="0" indent="-342900" algn="l" rtl="0">
              <a:lnSpc>
                <a:spcPct val="150000"/>
              </a:lnSpc>
              <a:spcBef>
                <a:spcPts val="0"/>
              </a:spcBef>
              <a:spcAft>
                <a:spcPts val="0"/>
              </a:spcAft>
              <a:buClr>
                <a:srgbClr val="161616"/>
              </a:buClr>
              <a:buSzPts val="1700"/>
              <a:buFont typeface="Arial"/>
              <a:buAutoNum type="arabicPeriod"/>
            </a:pPr>
            <a:r>
              <a:rPr lang="it-IT" sz="1700" b="0" i="0" u="none" strike="noStrike" cap="none">
                <a:solidFill>
                  <a:srgbClr val="161616"/>
                </a:solidFill>
                <a:latin typeface="Arial"/>
                <a:ea typeface="Arial"/>
                <a:cs typeface="Arial"/>
                <a:sym typeface="Arial"/>
              </a:rPr>
              <a:t>Solvatazione dell’analita –&gt; fomazione della soluzione solvente-analita</a:t>
            </a:r>
            <a:endParaRPr/>
          </a:p>
          <a:p>
            <a:pPr marL="342900" marR="0" lvl="0" indent="-342900" algn="l" rtl="0">
              <a:lnSpc>
                <a:spcPct val="150000"/>
              </a:lnSpc>
              <a:spcBef>
                <a:spcPts val="0"/>
              </a:spcBef>
              <a:spcAft>
                <a:spcPts val="0"/>
              </a:spcAft>
              <a:buClr>
                <a:srgbClr val="161616"/>
              </a:buClr>
              <a:buSzPts val="1700"/>
              <a:buFont typeface="Arial"/>
              <a:buAutoNum type="arabicPeriod"/>
            </a:pPr>
            <a:r>
              <a:rPr lang="it-IT" sz="1700" b="0" i="0" u="none" strike="noStrike" cap="none">
                <a:solidFill>
                  <a:srgbClr val="161616"/>
                </a:solidFill>
                <a:latin typeface="Arial"/>
                <a:ea typeface="Arial"/>
                <a:cs typeface="Arial"/>
                <a:sym typeface="Arial"/>
              </a:rPr>
              <a:t>Allontanamento dell’analita dallo strato si solvente a contatto con la matrice (diffusione)</a:t>
            </a:r>
            <a:endParaRPr/>
          </a:p>
        </p:txBody>
      </p:sp>
      <p:sp>
        <p:nvSpPr>
          <p:cNvPr id="244" name="Google Shape;244;p35"/>
          <p:cNvSpPr txBox="1"/>
          <p:nvPr/>
        </p:nvSpPr>
        <p:spPr>
          <a:xfrm>
            <a:off x="142424" y="226830"/>
            <a:ext cx="8714497" cy="187743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600"/>
              <a:buFont typeface="Arial"/>
              <a:buNone/>
            </a:pPr>
            <a:r>
              <a:rPr lang="it-IT" sz="2600" b="1" i="0" u="none" strike="noStrike" cap="none">
                <a:solidFill>
                  <a:srgbClr val="161616"/>
                </a:solidFill>
                <a:latin typeface="Arial"/>
                <a:ea typeface="Arial"/>
                <a:cs typeface="Arial"/>
                <a:sym typeface="Arial"/>
              </a:rPr>
              <a:t>L’omogeneizzazione prevede: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342900" marR="0" lvl="0" indent="-342900" algn="l" rtl="0">
              <a:lnSpc>
                <a:spcPct val="100000"/>
              </a:lnSpc>
              <a:spcBef>
                <a:spcPts val="0"/>
              </a:spcBef>
              <a:spcAft>
                <a:spcPts val="0"/>
              </a:spcAft>
              <a:buClr>
                <a:srgbClr val="161616"/>
              </a:buClr>
              <a:buSzPts val="1800"/>
              <a:buFont typeface="Arial"/>
              <a:buAutoNum type="arabicPeriod"/>
            </a:pPr>
            <a:r>
              <a:rPr lang="it-IT" sz="1800" b="0" i="0" u="none" strike="noStrike" cap="none">
                <a:solidFill>
                  <a:srgbClr val="161616"/>
                </a:solidFill>
                <a:latin typeface="Arial"/>
                <a:ea typeface="Arial"/>
                <a:cs typeface="Arial"/>
                <a:sym typeface="Arial"/>
              </a:rPr>
              <a:t>Trattamenti meccanici volti ad aumentare la superficie di contatto tra la matrice da estrarre e il sovente di estrazione</a:t>
            </a:r>
            <a:endParaRPr/>
          </a:p>
          <a:p>
            <a:pPr marL="342900" marR="0" lvl="0" indent="-22860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342900" marR="0" lvl="0" indent="-342900" algn="l" rtl="0">
              <a:lnSpc>
                <a:spcPct val="100000"/>
              </a:lnSpc>
              <a:spcBef>
                <a:spcPts val="0"/>
              </a:spcBef>
              <a:spcAft>
                <a:spcPts val="0"/>
              </a:spcAft>
              <a:buClr>
                <a:srgbClr val="161616"/>
              </a:buClr>
              <a:buSzPts val="1800"/>
              <a:buFont typeface="Arial"/>
              <a:buAutoNum type="arabicPeriod"/>
            </a:pPr>
            <a:r>
              <a:rPr lang="it-IT" sz="1800" b="0" i="0" u="none" strike="noStrike" cap="none">
                <a:solidFill>
                  <a:srgbClr val="161616"/>
                </a:solidFill>
                <a:latin typeface="Arial"/>
                <a:ea typeface="Arial"/>
                <a:cs typeface="Arial"/>
                <a:sym typeface="Arial"/>
              </a:rPr>
              <a:t>Omogeneizzazione fisica e chimica di matrice complessa</a:t>
            </a:r>
            <a:endParaRPr/>
          </a:p>
        </p:txBody>
      </p:sp>
      <p:sp>
        <p:nvSpPr>
          <p:cNvPr id="245" name="Google Shape;245;p35"/>
          <p:cNvSpPr txBox="1"/>
          <p:nvPr/>
        </p:nvSpPr>
        <p:spPr>
          <a:xfrm>
            <a:off x="238117" y="4712128"/>
            <a:ext cx="8126580" cy="2154432"/>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dk1"/>
              </a:buClr>
              <a:buSzPts val="2600"/>
              <a:buFont typeface="Arial"/>
              <a:buNone/>
            </a:pPr>
            <a:r>
              <a:rPr lang="it-IT" sz="2600" b="1" i="0" u="none" strike="noStrike" cap="none">
                <a:solidFill>
                  <a:schemeClr val="dk1"/>
                </a:solidFill>
                <a:latin typeface="Arial"/>
                <a:ea typeface="Arial"/>
                <a:cs typeface="Arial"/>
                <a:sym typeface="Arial"/>
              </a:rPr>
              <a:t>Separazione matrice-soluzione arricchita di analita</a:t>
            </a:r>
            <a:endParaRPr/>
          </a:p>
          <a:p>
            <a:pPr marL="342900" marR="0" lvl="0" indent="-22860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342900" marR="0" lvl="0" indent="-342900" algn="l" rtl="0">
              <a:lnSpc>
                <a:spcPct val="100000"/>
              </a:lnSpc>
              <a:spcBef>
                <a:spcPts val="0"/>
              </a:spcBef>
              <a:spcAft>
                <a:spcPts val="0"/>
              </a:spcAft>
              <a:buClr>
                <a:srgbClr val="161616"/>
              </a:buClr>
              <a:buSzPts val="1800"/>
              <a:buFont typeface="Arial"/>
              <a:buAutoNum type="arabicPeriod"/>
            </a:pPr>
            <a:r>
              <a:rPr lang="it-IT" sz="1800" b="0" i="0" u="none" strike="noStrike" cap="none">
                <a:solidFill>
                  <a:srgbClr val="161616"/>
                </a:solidFill>
                <a:latin typeface="Arial"/>
                <a:ea typeface="Arial"/>
                <a:cs typeface="Arial"/>
                <a:sym typeface="Arial"/>
              </a:rPr>
              <a:t>Decantazione e prelievo del surnatante</a:t>
            </a:r>
            <a:endParaRPr/>
          </a:p>
          <a:p>
            <a:pPr marL="342900" marR="0" lvl="0" indent="-22860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342900" marR="0" lvl="0" indent="-342900" algn="l" rtl="0">
              <a:lnSpc>
                <a:spcPct val="100000"/>
              </a:lnSpc>
              <a:spcBef>
                <a:spcPts val="0"/>
              </a:spcBef>
              <a:spcAft>
                <a:spcPts val="0"/>
              </a:spcAft>
              <a:buClr>
                <a:srgbClr val="161616"/>
              </a:buClr>
              <a:buSzPts val="1800"/>
              <a:buFont typeface="Arial"/>
              <a:buAutoNum type="arabicPeriod"/>
            </a:pPr>
            <a:r>
              <a:rPr lang="it-IT" sz="1800" b="0" i="0" u="none" strike="noStrike" cap="none">
                <a:solidFill>
                  <a:srgbClr val="161616"/>
                </a:solidFill>
                <a:latin typeface="Arial"/>
                <a:ea typeface="Arial"/>
                <a:cs typeface="Arial"/>
                <a:sym typeface="Arial"/>
              </a:rPr>
              <a:t>centrifugazione e prelievo del surnatante</a:t>
            </a:r>
            <a:endParaRPr/>
          </a:p>
          <a:p>
            <a:pPr marL="342900" marR="0" lvl="0" indent="-22860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342900" marR="0" lvl="0" indent="-342900" algn="l" rtl="0">
              <a:lnSpc>
                <a:spcPct val="100000"/>
              </a:lnSpc>
              <a:spcBef>
                <a:spcPts val="0"/>
              </a:spcBef>
              <a:spcAft>
                <a:spcPts val="0"/>
              </a:spcAft>
              <a:buClr>
                <a:srgbClr val="161616"/>
              </a:buClr>
              <a:buSzPts val="1800"/>
              <a:buFont typeface="Arial"/>
              <a:buAutoNum type="arabicPeriod"/>
            </a:pPr>
            <a:r>
              <a:rPr lang="it-IT" sz="1800" b="0" i="0" u="none" strike="noStrike" cap="none">
                <a:solidFill>
                  <a:srgbClr val="161616"/>
                </a:solidFill>
                <a:latin typeface="Arial"/>
                <a:ea typeface="Arial"/>
                <a:cs typeface="Arial"/>
                <a:sym typeface="Arial"/>
              </a:rPr>
              <a:t>Filtrazione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36" descr="image.png"/>
          <p:cNvPicPr preferRelativeResize="0"/>
          <p:nvPr/>
        </p:nvPicPr>
        <p:blipFill rotWithShape="1">
          <a:blip r:embed="rId3">
            <a:alphaModFix/>
          </a:blip>
          <a:srcRect/>
          <a:stretch/>
        </p:blipFill>
        <p:spPr>
          <a:xfrm>
            <a:off x="0" y="0"/>
            <a:ext cx="9144000" cy="656431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37" descr="image.png"/>
          <p:cNvPicPr preferRelativeResize="0"/>
          <p:nvPr/>
        </p:nvPicPr>
        <p:blipFill rotWithShape="1">
          <a:blip r:embed="rId3">
            <a:alphaModFix/>
          </a:blip>
          <a:srcRect/>
          <a:stretch/>
        </p:blipFill>
        <p:spPr>
          <a:xfrm>
            <a:off x="0" y="0"/>
            <a:ext cx="9144000" cy="67659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38" descr="image.png"/>
          <p:cNvPicPr preferRelativeResize="0"/>
          <p:nvPr/>
        </p:nvPicPr>
        <p:blipFill rotWithShape="1">
          <a:blip r:embed="rId3">
            <a:alphaModFix/>
          </a:blip>
          <a:srcRect/>
          <a:stretch/>
        </p:blipFill>
        <p:spPr>
          <a:xfrm>
            <a:off x="0" y="0"/>
            <a:ext cx="9144000" cy="69500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39" descr="image.png"/>
          <p:cNvPicPr preferRelativeResize="0"/>
          <p:nvPr/>
        </p:nvPicPr>
        <p:blipFill rotWithShape="1">
          <a:blip r:embed="rId3">
            <a:alphaModFix/>
          </a:blip>
          <a:srcRect/>
          <a:stretch/>
        </p:blipFill>
        <p:spPr>
          <a:xfrm>
            <a:off x="0" y="0"/>
            <a:ext cx="9144000" cy="66738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40" descr="image.png"/>
          <p:cNvPicPr preferRelativeResize="0"/>
          <p:nvPr/>
        </p:nvPicPr>
        <p:blipFill rotWithShape="1">
          <a:blip r:embed="rId3">
            <a:alphaModFix/>
          </a:blip>
          <a:srcRect/>
          <a:stretch/>
        </p:blipFill>
        <p:spPr>
          <a:xfrm>
            <a:off x="0" y="0"/>
            <a:ext cx="9144000" cy="67183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41" descr="Immagine"/>
          <p:cNvPicPr preferRelativeResize="0"/>
          <p:nvPr/>
        </p:nvPicPr>
        <p:blipFill rotWithShape="1">
          <a:blip r:embed="rId3">
            <a:alphaModFix/>
          </a:blip>
          <a:srcRect/>
          <a:stretch/>
        </p:blipFill>
        <p:spPr>
          <a:xfrm>
            <a:off x="-71091" y="14827"/>
            <a:ext cx="9144001" cy="1123343"/>
          </a:xfrm>
          <a:prstGeom prst="rect">
            <a:avLst/>
          </a:prstGeom>
          <a:noFill/>
          <a:ln>
            <a:noFill/>
          </a:ln>
        </p:spPr>
      </p:pic>
      <p:pic>
        <p:nvPicPr>
          <p:cNvPr id="276" name="Google Shape;276;p41" descr="Immagine"/>
          <p:cNvPicPr preferRelativeResize="0"/>
          <p:nvPr/>
        </p:nvPicPr>
        <p:blipFill rotWithShape="1">
          <a:blip r:embed="rId4">
            <a:alphaModFix/>
          </a:blip>
          <a:srcRect/>
          <a:stretch/>
        </p:blipFill>
        <p:spPr>
          <a:xfrm>
            <a:off x="81240" y="1106184"/>
            <a:ext cx="3897568" cy="1685437"/>
          </a:xfrm>
          <a:prstGeom prst="rect">
            <a:avLst/>
          </a:prstGeom>
          <a:noFill/>
          <a:ln>
            <a:noFill/>
          </a:ln>
        </p:spPr>
      </p:pic>
      <p:pic>
        <p:nvPicPr>
          <p:cNvPr id="277" name="Google Shape;277;p41" descr="Immagine"/>
          <p:cNvPicPr preferRelativeResize="0"/>
          <p:nvPr/>
        </p:nvPicPr>
        <p:blipFill rotWithShape="1">
          <a:blip r:embed="rId5">
            <a:alphaModFix/>
          </a:blip>
          <a:srcRect/>
          <a:stretch/>
        </p:blipFill>
        <p:spPr>
          <a:xfrm>
            <a:off x="164524" y="2799378"/>
            <a:ext cx="3731000" cy="1870178"/>
          </a:xfrm>
          <a:prstGeom prst="rect">
            <a:avLst/>
          </a:prstGeom>
          <a:noFill/>
          <a:ln>
            <a:noFill/>
          </a:ln>
        </p:spPr>
      </p:pic>
      <p:pic>
        <p:nvPicPr>
          <p:cNvPr id="278" name="Google Shape;278;p41" descr="Immagine"/>
          <p:cNvPicPr preferRelativeResize="0"/>
          <p:nvPr/>
        </p:nvPicPr>
        <p:blipFill rotWithShape="1">
          <a:blip r:embed="rId6">
            <a:alphaModFix/>
          </a:blip>
          <a:srcRect/>
          <a:stretch/>
        </p:blipFill>
        <p:spPr>
          <a:xfrm>
            <a:off x="228025" y="4599713"/>
            <a:ext cx="3730998" cy="2191374"/>
          </a:xfrm>
          <a:prstGeom prst="rect">
            <a:avLst/>
          </a:prstGeom>
          <a:noFill/>
          <a:ln>
            <a:noFill/>
          </a:ln>
        </p:spPr>
      </p:pic>
      <p:pic>
        <p:nvPicPr>
          <p:cNvPr id="279" name="Google Shape;279;p41" descr="Immagine"/>
          <p:cNvPicPr preferRelativeResize="0"/>
          <p:nvPr/>
        </p:nvPicPr>
        <p:blipFill rotWithShape="1">
          <a:blip r:embed="rId7">
            <a:alphaModFix/>
          </a:blip>
          <a:srcRect/>
          <a:stretch/>
        </p:blipFill>
        <p:spPr>
          <a:xfrm>
            <a:off x="7569337" y="2518872"/>
            <a:ext cx="1455403" cy="1565133"/>
          </a:xfrm>
          <a:prstGeom prst="rect">
            <a:avLst/>
          </a:prstGeom>
          <a:noFill/>
          <a:ln>
            <a:noFill/>
          </a:ln>
        </p:spPr>
      </p:pic>
      <p:pic>
        <p:nvPicPr>
          <p:cNvPr id="280" name="Google Shape;280;p41" descr="Immagine"/>
          <p:cNvPicPr preferRelativeResize="0"/>
          <p:nvPr/>
        </p:nvPicPr>
        <p:blipFill rotWithShape="1">
          <a:blip r:embed="rId8">
            <a:alphaModFix/>
          </a:blip>
          <a:srcRect/>
          <a:stretch/>
        </p:blipFill>
        <p:spPr>
          <a:xfrm>
            <a:off x="3994782" y="2052116"/>
            <a:ext cx="3897569" cy="954304"/>
          </a:xfrm>
          <a:prstGeom prst="rect">
            <a:avLst/>
          </a:prstGeom>
          <a:noFill/>
          <a:ln>
            <a:noFill/>
          </a:ln>
        </p:spPr>
      </p:pic>
      <p:pic>
        <p:nvPicPr>
          <p:cNvPr id="281" name="Google Shape;281;p41" descr="Immagine"/>
          <p:cNvPicPr preferRelativeResize="0"/>
          <p:nvPr/>
        </p:nvPicPr>
        <p:blipFill rotWithShape="1">
          <a:blip r:embed="rId9">
            <a:alphaModFix/>
          </a:blip>
          <a:srcRect/>
          <a:stretch/>
        </p:blipFill>
        <p:spPr>
          <a:xfrm>
            <a:off x="4031717" y="3628502"/>
            <a:ext cx="3658278" cy="885691"/>
          </a:xfrm>
          <a:prstGeom prst="rect">
            <a:avLst/>
          </a:prstGeom>
          <a:noFill/>
          <a:ln>
            <a:noFill/>
          </a:ln>
        </p:spPr>
      </p:pic>
      <p:pic>
        <p:nvPicPr>
          <p:cNvPr id="282" name="Google Shape;282;p41" descr="Immagine"/>
          <p:cNvPicPr preferRelativeResize="0"/>
          <p:nvPr/>
        </p:nvPicPr>
        <p:blipFill rotWithShape="1">
          <a:blip r:embed="rId10">
            <a:alphaModFix/>
          </a:blip>
          <a:srcRect/>
          <a:stretch/>
        </p:blipFill>
        <p:spPr>
          <a:xfrm>
            <a:off x="4014951" y="941458"/>
            <a:ext cx="3521055" cy="1162123"/>
          </a:xfrm>
          <a:prstGeom prst="rect">
            <a:avLst/>
          </a:prstGeom>
          <a:noFill/>
          <a:ln>
            <a:noFill/>
          </a:ln>
        </p:spPr>
      </p:pic>
      <p:pic>
        <p:nvPicPr>
          <p:cNvPr id="283" name="Google Shape;283;p41" descr="Immagine"/>
          <p:cNvPicPr preferRelativeResize="0"/>
          <p:nvPr/>
        </p:nvPicPr>
        <p:blipFill rotWithShape="1">
          <a:blip r:embed="rId11">
            <a:alphaModFix/>
          </a:blip>
          <a:srcRect/>
          <a:stretch/>
        </p:blipFill>
        <p:spPr>
          <a:xfrm>
            <a:off x="4094255" y="4592334"/>
            <a:ext cx="3286248" cy="2282334"/>
          </a:xfrm>
          <a:prstGeom prst="rect">
            <a:avLst/>
          </a:prstGeom>
          <a:noFill/>
          <a:ln>
            <a:noFill/>
          </a:ln>
        </p:spPr>
      </p:pic>
      <p:sp>
        <p:nvSpPr>
          <p:cNvPr id="284" name="Google Shape;284;p41"/>
          <p:cNvSpPr txBox="1"/>
          <p:nvPr/>
        </p:nvSpPr>
        <p:spPr>
          <a:xfrm>
            <a:off x="4752985" y="3014420"/>
            <a:ext cx="2381161" cy="5740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1400"/>
              <a:buFont typeface="Arial"/>
              <a:buNone/>
            </a:pPr>
            <a:r>
              <a:rPr lang="it-IT" sz="1400" b="0" i="0" u="none" strike="noStrike" cap="none">
                <a:solidFill>
                  <a:srgbClr val="7A1F2B"/>
                </a:solidFill>
                <a:latin typeface="Arial"/>
                <a:ea typeface="Arial"/>
                <a:cs typeface="Arial"/>
                <a:sym typeface="Arial"/>
              </a:rPr>
              <a:t>Quali sono </a:t>
            </a:r>
            <a:r>
              <a:rPr lang="it-IT" sz="1600" b="0" i="0" u="none" strike="noStrike" cap="none">
                <a:solidFill>
                  <a:srgbClr val="7A1F2B"/>
                </a:solidFill>
                <a:latin typeface="Arial"/>
                <a:ea typeface="Arial"/>
                <a:cs typeface="Arial"/>
                <a:sym typeface="Arial"/>
              </a:rPr>
              <a:t>le condizioni di lavoro migliori??</a:t>
            </a:r>
            <a:endParaRPr/>
          </a:p>
        </p:txBody>
      </p:sp>
      <p:sp>
        <p:nvSpPr>
          <p:cNvPr id="285" name="Google Shape;285;p41"/>
          <p:cNvSpPr txBox="1"/>
          <p:nvPr/>
        </p:nvSpPr>
        <p:spPr>
          <a:xfrm>
            <a:off x="4089105" y="2109181"/>
            <a:ext cx="1236876" cy="3073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1400"/>
              <a:buFont typeface="Arial"/>
              <a:buNone/>
            </a:pPr>
            <a:r>
              <a:rPr lang="it-IT" sz="1400" b="0" i="0" u="none" strike="noStrike" cap="none">
                <a:solidFill>
                  <a:srgbClr val="7A1F2B"/>
                </a:solidFill>
                <a:latin typeface="Arial"/>
                <a:ea typeface="Arial"/>
                <a:cs typeface="Arial"/>
                <a:sym typeface="Arial"/>
              </a:rPr>
              <a:t>Procedura A</a:t>
            </a:r>
            <a:endParaRPr/>
          </a:p>
        </p:txBody>
      </p:sp>
      <p:sp>
        <p:nvSpPr>
          <p:cNvPr id="286" name="Google Shape;286;p41"/>
          <p:cNvSpPr txBox="1"/>
          <p:nvPr/>
        </p:nvSpPr>
        <p:spPr>
          <a:xfrm>
            <a:off x="4089105" y="3645708"/>
            <a:ext cx="1236876" cy="3073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404040"/>
              </a:buClr>
              <a:buSzPts val="1400"/>
              <a:buFont typeface="Arial"/>
              <a:buNone/>
            </a:pPr>
            <a:r>
              <a:rPr lang="it-IT" sz="1400" b="0" i="0" u="none" strike="noStrike" cap="none">
                <a:solidFill>
                  <a:srgbClr val="404040"/>
                </a:solidFill>
                <a:latin typeface="Arial"/>
                <a:ea typeface="Arial"/>
                <a:cs typeface="Arial"/>
                <a:sym typeface="Arial"/>
              </a:rPr>
              <a:t>Procedura B</a:t>
            </a:r>
            <a:endParaRPr/>
          </a:p>
        </p:txBody>
      </p:sp>
      <p:sp>
        <p:nvSpPr>
          <p:cNvPr id="287" name="Google Shape;287;p41"/>
          <p:cNvSpPr/>
          <p:nvPr/>
        </p:nvSpPr>
        <p:spPr>
          <a:xfrm>
            <a:off x="226156" y="3381711"/>
            <a:ext cx="3607736" cy="561338"/>
          </a:xfrm>
          <a:prstGeom prst="rect">
            <a:avLst/>
          </a:prstGeom>
          <a:noFill/>
          <a:ln w="38100" cap="flat" cmpd="sng">
            <a:solidFill>
              <a:srgbClr val="8A650A"/>
            </a:solidFill>
            <a:prstDash val="solid"/>
            <a:miter lim="400000"/>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7A1F2B"/>
              </a:buClr>
              <a:buSzPts val="1800"/>
              <a:buFont typeface="Arial"/>
              <a:buNone/>
            </a:pPr>
            <a:endParaRPr sz="1800" b="0" i="0" u="none" strike="noStrike" cap="none">
              <a:solidFill>
                <a:srgbClr val="161616"/>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2"/>
          <p:cNvSpPr txBox="1"/>
          <p:nvPr/>
        </p:nvSpPr>
        <p:spPr>
          <a:xfrm>
            <a:off x="103761" y="-8628"/>
            <a:ext cx="8936478" cy="4216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200"/>
              <a:buFont typeface="Arial"/>
              <a:buNone/>
            </a:pPr>
            <a:r>
              <a:rPr b="1" sz="1800" lang="it-IT" i="0" u="none" strike="noStrike" cap="none">
                <a:solidFill>
                  <a:srgbClr val="161616"/>
                </a:solidFill>
                <a:latin typeface="Arial"/>
                <a:ea typeface="Arial"/>
                <a:cs typeface="Arial"/>
                <a:sym typeface="Arial"/>
              </a:rPr>
              <a:t>Importanza della </a:t>
            </a:r>
            <a:r>
              <a:rPr b="1" sz="1800" lang="it-IT" i="0" u="none" strike="noStrike" cap="none">
                <a:solidFill>
                  <a:srgbClr val="161616"/>
                </a:solidFill>
                <a:latin typeface="Arial"/>
                <a:ea typeface="Arial"/>
                <a:cs typeface="Arial"/>
                <a:sym typeface="Arial"/>
              </a:rPr>
              <a:t>viscosità</a:t>
            </a:r>
            <a:r>
              <a:rPr b="1" sz="1800" lang="it-IT" i="0" u="none" strike="noStrike" cap="none">
                <a:solidFill>
                  <a:srgbClr val="161616"/>
                </a:solidFill>
                <a:latin typeface="Arial"/>
                <a:ea typeface="Arial"/>
                <a:cs typeface="Arial"/>
                <a:sym typeface="Arial"/>
              </a:rPr>
              <a:t> e della </a:t>
            </a:r>
            <a:r>
              <a:rPr b="1" sz="1800" lang="it-IT" i="0" u="none" strike="noStrike" cap="none">
                <a:solidFill>
                  <a:srgbClr val="161616"/>
                </a:solidFill>
                <a:latin typeface="Arial"/>
                <a:ea typeface="Arial"/>
                <a:cs typeface="Arial"/>
                <a:sym typeface="Arial"/>
              </a:rPr>
              <a:t>diffusione</a:t>
            </a:r>
            <a:r>
              <a:rPr b="1" sz="1800" lang="it-IT" i="0" u="none" strike="noStrike" cap="none">
                <a:solidFill>
                  <a:srgbClr val="161616"/>
                </a:solidFill>
                <a:latin typeface="Arial"/>
                <a:ea typeface="Arial"/>
                <a:cs typeface="Arial"/>
                <a:sym typeface="Arial"/>
              </a:rPr>
              <a:t> nelle tecniche di estrazione</a:t>
            </a:r>
            <a:endParaRPr/>
          </a:p>
        </p:txBody>
      </p:sp>
      <p:sp>
        <p:nvSpPr>
          <p:cNvPr id="293" name="Google Shape;293;p42"/>
          <p:cNvSpPr txBox="1"/>
          <p:nvPr/>
        </p:nvSpPr>
        <p:spPr>
          <a:xfrm>
            <a:off x="71619" y="553273"/>
            <a:ext cx="3458390" cy="24663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7A1F2B"/>
              </a:buClr>
              <a:buSzPts val="1400"/>
              <a:buFont typeface="Arial"/>
              <a:buNone/>
            </a:pPr>
            <a:r>
              <a:rPr lang="it-IT" sz="1400" b="1" i="0" u="none" strike="noStrike" cap="none">
                <a:solidFill>
                  <a:srgbClr val="7A1F2B"/>
                </a:solidFill>
                <a:latin typeface="Arial"/>
                <a:ea typeface="Arial"/>
                <a:cs typeface="Arial"/>
                <a:sym typeface="Arial"/>
              </a:rPr>
              <a:t>Viscosità: </a:t>
            </a:r>
            <a:r>
              <a:rPr lang="it-IT" sz="1400" b="1" i="0" u="none" strike="noStrike" cap="none">
                <a:solidFill>
                  <a:srgbClr val="404040"/>
                </a:solidFill>
                <a:latin typeface="Arial"/>
                <a:ea typeface="Arial"/>
                <a:cs typeface="Arial"/>
                <a:sym typeface="Arial"/>
              </a:rPr>
              <a:t>La viscosità rappresenta l'attrito interno.</a:t>
            </a:r>
            <a:endParaRPr/>
          </a:p>
          <a:p>
            <a:pPr marL="0" marR="0" lvl="0" indent="0" algn="l" rtl="0">
              <a:lnSpc>
                <a:spcPct val="100000"/>
              </a:lnSpc>
              <a:spcBef>
                <a:spcPts val="0"/>
              </a:spcBef>
              <a:spcAft>
                <a:spcPts val="0"/>
              </a:spcAft>
              <a:buClr>
                <a:srgbClr val="404040"/>
              </a:buClr>
              <a:buSzPts val="1800"/>
              <a:buFont typeface="Arial"/>
              <a:buNone/>
            </a:pPr>
            <a:endParaRPr sz="1800" b="0" i="0" u="none" strike="noStrike" cap="none">
              <a:solidFill>
                <a:srgbClr val="404040"/>
              </a:solidFill>
              <a:latin typeface="Arial"/>
              <a:ea typeface="Arial"/>
              <a:cs typeface="Arial"/>
              <a:sym typeface="Arial"/>
            </a:endParaRPr>
          </a:p>
          <a:p>
            <a:pPr marL="0" marR="0" lvl="0" indent="0" algn="l" rtl="0">
              <a:lnSpc>
                <a:spcPct val="100000"/>
              </a:lnSpc>
              <a:spcBef>
                <a:spcPts val="0"/>
              </a:spcBef>
              <a:spcAft>
                <a:spcPts val="0"/>
              </a:spcAft>
              <a:buClr>
                <a:srgbClr val="404040"/>
              </a:buClr>
              <a:buSzPts val="1400"/>
              <a:buFont typeface="Arial"/>
              <a:buNone/>
            </a:pPr>
            <a:r>
              <a:rPr lang="it-IT" sz="1400" b="1" i="0" u="none" strike="noStrike" cap="none">
                <a:solidFill>
                  <a:srgbClr val="404040"/>
                </a:solidFill>
                <a:latin typeface="Arial"/>
                <a:ea typeface="Arial"/>
                <a:cs typeface="Arial"/>
                <a:sym typeface="Arial"/>
              </a:rPr>
              <a:t>È chiaramente visibile nei fluidi ed esprime la maggiore o minore facilità di scorrimento di uno strato rispetto a un altro adiacente. </a:t>
            </a:r>
            <a:endParaRPr/>
          </a:p>
          <a:p>
            <a:pPr marL="0" marR="0" lvl="0" indent="0" algn="l" rtl="0">
              <a:lnSpc>
                <a:spcPct val="100000"/>
              </a:lnSpc>
              <a:spcBef>
                <a:spcPts val="0"/>
              </a:spcBef>
              <a:spcAft>
                <a:spcPts val="0"/>
              </a:spcAft>
              <a:buClr>
                <a:srgbClr val="404040"/>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404040"/>
              </a:buClr>
              <a:buSzPts val="1400"/>
              <a:buFont typeface="Arial"/>
              <a:buNone/>
            </a:pPr>
            <a:r>
              <a:rPr lang="it-IT" sz="1400" b="1" i="0" u="none" strike="noStrike" cap="none">
                <a:solidFill>
                  <a:srgbClr val="404040"/>
                </a:solidFill>
                <a:latin typeface="Arial"/>
                <a:ea typeface="Arial"/>
                <a:cs typeface="Arial"/>
                <a:sym typeface="Arial"/>
              </a:rPr>
              <a:t>La viscosità può essere considerata anche come un indice della resistenza alle deformazioni. </a:t>
            </a:r>
            <a:endParaRPr/>
          </a:p>
        </p:txBody>
      </p:sp>
      <p:sp>
        <p:nvSpPr>
          <p:cNvPr id="294" name="Google Shape;294;p42"/>
          <p:cNvSpPr txBox="1"/>
          <p:nvPr/>
        </p:nvSpPr>
        <p:spPr>
          <a:xfrm>
            <a:off x="103761" y="3256200"/>
            <a:ext cx="8592099" cy="2514597"/>
          </a:xfrm>
          <a:prstGeom prst="rect">
            <a:avLst/>
          </a:prstGeom>
          <a:noFill/>
          <a:ln>
            <a:noFill/>
          </a:ln>
        </p:spPr>
        <p:txBody>
          <a:bodyPr spcFirstLastPara="1" wrap="square" lIns="45700" tIns="45700" rIns="45700" bIns="45700" anchor="t" anchorCtr="0">
            <a:spAutoFit/>
          </a:bodyPr>
          <a:lstStyle/>
          <a:p>
            <a:pPr marL="0" marR="0" lvl="0" indent="0" algn="l" rtl="0">
              <a:lnSpc>
                <a:spcPct val="160000"/>
              </a:lnSpc>
              <a:spcBef>
                <a:spcPts val="0"/>
              </a:spcBef>
              <a:spcAft>
                <a:spcPts val="0"/>
              </a:spcAft>
              <a:buClr>
                <a:srgbClr val="404040"/>
              </a:buClr>
              <a:buSzPts val="1500"/>
              <a:buFont typeface="Arial"/>
              <a:buNone/>
            </a:pPr>
            <a:r>
              <a:rPr lang="it-IT" sz="1500" b="1" i="0" u="none" strike="noStrike" cap="none">
                <a:solidFill>
                  <a:srgbClr val="404040"/>
                </a:solidFill>
                <a:latin typeface="Arial"/>
                <a:ea typeface="Arial"/>
                <a:cs typeface="Arial"/>
                <a:sym typeface="Arial"/>
              </a:rPr>
              <a:t>Due lastre parallele, separate da uno spazio di altezza L, occupato da un liquido; se la piastra inferiore è ferma e quella superiore, di area A, si muove con velocità costante v0, per ottenere questo movimento occorre esercitare su di essa una forza F. Le particelle di fluido a contatto con la piastra inferiore sono ferme, mentre quelle a contatto con la piastra superiore si muovono con velocità v0. Immaginando suddiviso in strati lo spessore di liquido compreso fra le due piastre, si intuisce come le particelle appartenenti a ciascuno strato abbiano velocità minore di quella dello strato superiore e maggiore di quella dello strato inferiore.</a:t>
            </a:r>
            <a:endParaRPr/>
          </a:p>
        </p:txBody>
      </p:sp>
      <p:pic>
        <p:nvPicPr>
          <p:cNvPr id="295" name="Google Shape;295;p42" descr="Immagine che contiene grafico, diagramma&#10;&#10;Descrizione generata automaticamente"/>
          <p:cNvPicPr preferRelativeResize="0"/>
          <p:nvPr/>
        </p:nvPicPr>
        <p:blipFill rotWithShape="1">
          <a:blip r:embed="rId3">
            <a:alphaModFix/>
          </a:blip>
          <a:srcRect/>
          <a:stretch/>
        </p:blipFill>
        <p:spPr>
          <a:xfrm>
            <a:off x="3637127" y="765504"/>
            <a:ext cx="5403112" cy="204187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3"/>
          <p:cNvSpPr txBox="1"/>
          <p:nvPr/>
        </p:nvSpPr>
        <p:spPr>
          <a:xfrm>
            <a:off x="72986" y="61701"/>
            <a:ext cx="1623495" cy="345437"/>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7A1F2B"/>
              </a:buClr>
              <a:buSzPts val="1700"/>
              <a:buFont typeface="Arial"/>
              <a:buNone/>
            </a:pPr>
            <a:r>
              <a:rPr b="1" sz="2200" lang="it-IT" i="0" u="none" strike="noStrike" cap="none">
                <a:solidFill>
                  <a:srgbClr val="161616"/>
                </a:solidFill>
                <a:latin typeface="Arial"/>
                <a:ea typeface="Arial"/>
                <a:cs typeface="Arial"/>
                <a:sym typeface="Arial"/>
              </a:rPr>
              <a:t>Viscosità</a:t>
            </a:r>
            <a:endParaRPr/>
          </a:p>
        </p:txBody>
      </p:sp>
      <p:sp>
        <p:nvSpPr>
          <p:cNvPr id="301" name="Google Shape;301;p43"/>
          <p:cNvSpPr txBox="1"/>
          <p:nvPr/>
        </p:nvSpPr>
        <p:spPr>
          <a:xfrm>
            <a:off x="0" y="832629"/>
            <a:ext cx="5677143" cy="1923599"/>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161616"/>
              </a:buClr>
              <a:buSzPts val="1700"/>
              <a:buFont typeface="Arial"/>
              <a:buNone/>
            </a:pPr>
            <a:r>
              <a:rPr lang="it-IT" sz="1700" b="1" i="0" u="none" strike="noStrike" cap="none">
                <a:solidFill>
                  <a:srgbClr val="161616"/>
                </a:solidFill>
                <a:latin typeface="Arial"/>
                <a:ea typeface="Arial"/>
                <a:cs typeface="Arial"/>
                <a:sym typeface="Arial"/>
              </a:rPr>
              <a:t>In una tecnica di estrazione la viscosità si oppone al passaggio del solvente verso gli strati più interni del campione solido.</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700"/>
              <a:buFont typeface="Arial"/>
              <a:buNone/>
            </a:pPr>
            <a:r>
              <a:rPr lang="it-IT" sz="1700" b="1" i="0" u="none" strike="noStrike" cap="none">
                <a:solidFill>
                  <a:srgbClr val="161616"/>
                </a:solidFill>
                <a:latin typeface="Arial"/>
                <a:ea typeface="Arial"/>
                <a:cs typeface="Arial"/>
                <a:sym typeface="Arial"/>
              </a:rPr>
              <a:t>Ridurre la viscosità del solvente, a parità di polarità, è un obiettivo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p:txBody>
      </p:sp>
      <p:pic>
        <p:nvPicPr>
          <p:cNvPr id="302" name="Google Shape;302;p43" descr="The-solvents-used-the-intrinsic-viscosities-of-the-copolymer-in-the-specified-solvents.png"/>
          <p:cNvPicPr preferRelativeResize="0"/>
          <p:nvPr/>
        </p:nvPicPr>
        <p:blipFill rotWithShape="1">
          <a:blip r:embed="rId3">
            <a:alphaModFix/>
          </a:blip>
          <a:srcRect/>
          <a:stretch/>
        </p:blipFill>
        <p:spPr>
          <a:xfrm>
            <a:off x="5893617" y="428023"/>
            <a:ext cx="2969915" cy="2541419"/>
          </a:xfrm>
          <a:prstGeom prst="rect">
            <a:avLst/>
          </a:prstGeom>
          <a:noFill/>
          <a:ln>
            <a:noFill/>
          </a:ln>
        </p:spPr>
      </p:pic>
      <p:pic>
        <p:nvPicPr>
          <p:cNvPr id="303" name="Google Shape;303;p43" descr="ethanol_ueberarb.png"/>
          <p:cNvPicPr preferRelativeResize="0"/>
          <p:nvPr/>
        </p:nvPicPr>
        <p:blipFill rotWithShape="1">
          <a:blip r:embed="rId4">
            <a:alphaModFix/>
          </a:blip>
          <a:srcRect/>
          <a:stretch/>
        </p:blipFill>
        <p:spPr>
          <a:xfrm>
            <a:off x="3428349" y="3065139"/>
            <a:ext cx="5714291" cy="3792861"/>
          </a:xfrm>
          <a:prstGeom prst="rect">
            <a:avLst/>
          </a:prstGeom>
          <a:noFill/>
          <a:ln>
            <a:noFill/>
          </a:ln>
        </p:spPr>
      </p:pic>
      <p:sp>
        <p:nvSpPr>
          <p:cNvPr id="304" name="Google Shape;304;p43"/>
          <p:cNvSpPr txBox="1"/>
          <p:nvPr/>
        </p:nvSpPr>
        <p:spPr>
          <a:xfrm>
            <a:off x="72986" y="2776355"/>
            <a:ext cx="3013678" cy="21852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61616"/>
              </a:buClr>
              <a:buSzPts val="1700"/>
              <a:buFont typeface="Arial"/>
              <a:buNone/>
            </a:pPr>
            <a:r>
              <a:rPr lang="it-IT" sz="1700" b="1" i="0" u="none" strike="noStrike" cap="none">
                <a:solidFill>
                  <a:srgbClr val="161616"/>
                </a:solidFill>
                <a:latin typeface="Arial"/>
                <a:ea typeface="Arial"/>
                <a:cs typeface="Arial"/>
                <a:sym typeface="Arial"/>
              </a:rPr>
              <a:t>La viscosità può essere ridotta aumentando la temperatura</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700"/>
              <a:buFont typeface="Arial"/>
              <a:buNone/>
            </a:pPr>
            <a:r>
              <a:rPr lang="it-IT" sz="1700" b="1" i="0" u="none" strike="noStrike" cap="none">
                <a:solidFill>
                  <a:srgbClr val="161616"/>
                </a:solidFill>
                <a:latin typeface="Arial"/>
                <a:ea typeface="Arial"/>
                <a:cs typeface="Arial"/>
                <a:sym typeface="Arial"/>
              </a:rPr>
              <a:t>Limiti: ebollizione del sovente, stabilità termica degli analiti, stabilità termica del campione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44" descr="image.png"/>
          <p:cNvPicPr preferRelativeResize="0"/>
          <p:nvPr/>
        </p:nvPicPr>
        <p:blipFill rotWithShape="1">
          <a:blip r:embed="rId3">
            <a:alphaModFix/>
          </a:blip>
          <a:srcRect/>
          <a:stretch/>
        </p:blipFill>
        <p:spPr>
          <a:xfrm>
            <a:off x="179387" y="379410"/>
            <a:ext cx="8964615" cy="597694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5"/>
          <p:cNvSpPr txBox="1">
            <a:spLocks noGrp="1"/>
          </p:cNvSpPr>
          <p:nvPr>
            <p:ph type="title" idx="4294967295"/>
          </p:nvPr>
        </p:nvSpPr>
        <p:spPr>
          <a:xfrm>
            <a:off x="457200" y="274637"/>
            <a:ext cx="8229600" cy="1143001"/>
          </a:xfrm>
          <a:prstGeom prst="rect">
            <a:avLst/>
          </a:prstGeom>
          <a:noFill/>
          <a:ln>
            <a:noFill/>
          </a:ln>
        </p:spPr>
        <p:txBody>
          <a:bodyPr spcFirstLastPara="1" wrap="square" lIns="45700" tIns="45700" rIns="45700" bIns="45700" anchor="ctr" anchorCtr="0">
            <a:normAutofit/>
          </a:bodyPr>
          <a:lstStyle/>
          <a:p>
            <a:pPr marL="0" lvl="0" indent="0" algn="ctr" rtl="0">
              <a:lnSpc>
                <a:spcPct val="100000"/>
              </a:lnSpc>
              <a:spcBef>
                <a:spcPts val="0"/>
              </a:spcBef>
              <a:spcAft>
                <a:spcPts val="0"/>
              </a:spcAft>
              <a:buClr>
                <a:srgbClr val="404040"/>
              </a:buClr>
              <a:buSzPts val="4400"/>
              <a:buFont typeface="Arial"/>
              <a:buNone/>
            </a:pPr>
            <a:r>
              <a:rPr b="1" lang="it-IT">
                <a:solidFill>
                  <a:srgbClr val="161616"/>
                </a:solidFill>
              </a:rPr>
              <a:t>Estrazione accelerata (ASE)</a:t>
            </a:r>
            <a:endParaRPr/>
          </a:p>
        </p:txBody>
      </p:sp>
      <p:sp>
        <p:nvSpPr>
          <p:cNvPr id="315" name="Google Shape;315;p45"/>
          <p:cNvSpPr txBox="1"/>
          <p:nvPr/>
        </p:nvSpPr>
        <p:spPr>
          <a:xfrm>
            <a:off x="660082" y="1412874"/>
            <a:ext cx="7825424" cy="16789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404040"/>
              </a:buClr>
              <a:buSzPts val="1800"/>
              <a:buFont typeface="Arial"/>
              <a:buNone/>
            </a:pPr>
            <a:r>
              <a:rPr lang="it-IT" sz="1800" b="0" i="0" u="none" strike="noStrike" cap="none">
                <a:solidFill>
                  <a:srgbClr val="404040"/>
                </a:solidFill>
                <a:latin typeface="Arial"/>
                <a:ea typeface="Arial"/>
                <a:cs typeface="Arial"/>
                <a:sym typeface="Arial"/>
              </a:rPr>
              <a:t>L’estrazione con solvente tradizionale, pur garantendo ottime prestazioni, presenta alcuni inconvenienti tra cui i tempi lunghi di trattamento, le elevate quantità di solvente utilizzato e la scarsa adattabilità all’automazione. Per questo motivo, sono state sviluppate alcune varianti</a:t>
            </a:r>
            <a:endParaRPr/>
          </a:p>
        </p:txBody>
      </p:sp>
      <p:sp>
        <p:nvSpPr>
          <p:cNvPr id="316" name="Google Shape;316;p45"/>
          <p:cNvSpPr txBox="1"/>
          <p:nvPr/>
        </p:nvSpPr>
        <p:spPr>
          <a:xfrm>
            <a:off x="660079" y="2943224"/>
            <a:ext cx="3937641" cy="39014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404040"/>
              </a:buClr>
              <a:buSzPts val="1800"/>
              <a:buFont typeface="Arial"/>
              <a:buNone/>
            </a:pPr>
            <a:r>
              <a:rPr lang="it-IT" sz="1800" b="0" i="0" u="none" strike="noStrike" cap="none">
                <a:solidFill>
                  <a:srgbClr val="404040"/>
                </a:solidFill>
                <a:latin typeface="Arial"/>
                <a:ea typeface="Arial"/>
                <a:cs typeface="Arial"/>
                <a:sym typeface="Arial"/>
              </a:rPr>
              <a:t>Nell’estrazione pressurizzata o accelerata con solvente (PSE o ASE) si utilizza un solvente in condizioni sub-critiche, nelle quali l’efficienza di estrazione è molto maggiore. Si lavora in recipiente chiuso, pressurizzato e termostatato. Ciò consente di ridurre i tempi di estrazione e la quantità di solvente necessaria; inoltre è possibile automatizzare il processo</a:t>
            </a:r>
            <a:endParaRPr/>
          </a:p>
        </p:txBody>
      </p:sp>
      <p:pic>
        <p:nvPicPr>
          <p:cNvPr id="317" name="Google Shape;317;p45" descr="image.png"/>
          <p:cNvPicPr preferRelativeResize="0"/>
          <p:nvPr/>
        </p:nvPicPr>
        <p:blipFill rotWithShape="1">
          <a:blip r:embed="rId3">
            <a:alphaModFix/>
          </a:blip>
          <a:srcRect/>
          <a:stretch/>
        </p:blipFill>
        <p:spPr>
          <a:xfrm>
            <a:off x="4932362" y="3141659"/>
            <a:ext cx="3324229" cy="236855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6"/>
          <p:cNvSpPr txBox="1">
            <a:spLocks noGrp="1"/>
          </p:cNvSpPr>
          <p:nvPr>
            <p:ph type="title" idx="4294967295"/>
          </p:nvPr>
        </p:nvSpPr>
        <p:spPr>
          <a:xfrm>
            <a:off x="457200" y="274637"/>
            <a:ext cx="8229600" cy="1143001"/>
          </a:xfrm>
          <a:prstGeom prst="rect">
            <a:avLst/>
          </a:prstGeom>
          <a:noFill/>
          <a:ln>
            <a:noFill/>
          </a:ln>
        </p:spPr>
        <p:txBody>
          <a:bodyPr spcFirstLastPara="1" wrap="square" lIns="45700" tIns="45700" rIns="45700" bIns="45700" anchor="ctr" anchorCtr="0">
            <a:normAutofit/>
          </a:bodyPr>
          <a:lstStyle/>
          <a:p>
            <a:pPr marL="0" lvl="0" indent="0" algn="ctr" rtl="0">
              <a:lnSpc>
                <a:spcPct val="100000"/>
              </a:lnSpc>
              <a:spcBef>
                <a:spcPts val="0"/>
              </a:spcBef>
              <a:spcAft>
                <a:spcPts val="0"/>
              </a:spcAft>
              <a:buClr>
                <a:srgbClr val="404040"/>
              </a:buClr>
              <a:buSzPts val="4400"/>
              <a:buFont typeface="Arial"/>
              <a:buNone/>
            </a:pPr>
            <a:r>
              <a:rPr b="1" lang="it-IT">
                <a:solidFill>
                  <a:srgbClr val="161616"/>
                </a:solidFill>
              </a:rPr>
              <a:t>Applicazioni dell’ASE</a:t>
            </a:r>
            <a:endParaRPr/>
          </a:p>
        </p:txBody>
      </p:sp>
      <p:sp>
        <p:nvSpPr>
          <p:cNvPr id="323" name="Google Shape;323;p46"/>
          <p:cNvSpPr txBox="1"/>
          <p:nvPr/>
        </p:nvSpPr>
        <p:spPr>
          <a:xfrm>
            <a:off x="660082" y="1846260"/>
            <a:ext cx="7825424" cy="11582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404040"/>
              </a:buClr>
              <a:buSzPts val="2000"/>
              <a:buFont typeface="Arial"/>
              <a:buNone/>
            </a:pPr>
            <a:r>
              <a:rPr lang="it-IT" sz="2000" b="0" i="0" u="none" strike="noStrike" cap="none">
                <a:solidFill>
                  <a:srgbClr val="404040"/>
                </a:solidFill>
                <a:latin typeface="Arial"/>
                <a:ea typeface="Arial"/>
                <a:cs typeface="Arial"/>
                <a:sym typeface="Arial"/>
              </a:rPr>
              <a:t>La tecnica ASE è ormai d’uso corrente per il trattamento di campioni solidi. Esempi di applicazioni in cui la tecnica è preliminare all’analisi cromatografica sono:</a:t>
            </a:r>
            <a:endParaRPr/>
          </a:p>
        </p:txBody>
      </p:sp>
      <p:sp>
        <p:nvSpPr>
          <p:cNvPr id="324" name="Google Shape;324;p46"/>
          <p:cNvSpPr txBox="1"/>
          <p:nvPr/>
        </p:nvSpPr>
        <p:spPr>
          <a:xfrm>
            <a:off x="660082" y="2932110"/>
            <a:ext cx="7825424" cy="2529837"/>
          </a:xfrm>
          <a:prstGeom prst="rect">
            <a:avLst/>
          </a:prstGeom>
          <a:noFill/>
          <a:ln>
            <a:noFill/>
          </a:ln>
        </p:spPr>
        <p:txBody>
          <a:bodyPr spcFirstLastPara="1" wrap="square" lIns="45700" tIns="45700" rIns="45700" bIns="45700" anchor="t" anchorCtr="0">
            <a:spAutoFit/>
          </a:bodyPr>
          <a:lstStyle/>
          <a:p>
            <a:pPr marL="196850" marR="0" lvl="0" indent="-196850" algn="l" rtl="0">
              <a:lnSpc>
                <a:spcPct val="100000"/>
              </a:lnSpc>
              <a:spcBef>
                <a:spcPts val="0"/>
              </a:spcBef>
              <a:spcAft>
                <a:spcPts val="0"/>
              </a:spcAft>
              <a:buClr>
                <a:srgbClr val="404040"/>
              </a:buClr>
              <a:buSzPts val="1000"/>
              <a:buFont typeface="Arial"/>
              <a:buChar char="●"/>
            </a:pPr>
            <a:r>
              <a:rPr lang="it-IT" sz="2000" b="0" i="0" u="none" strike="noStrike" cap="none">
                <a:solidFill>
                  <a:srgbClr val="404040"/>
                </a:solidFill>
                <a:latin typeface="Arial"/>
                <a:ea typeface="Arial"/>
                <a:cs typeface="Arial"/>
                <a:sym typeface="Arial"/>
              </a:rPr>
              <a:t>Estrazione di pesticidi fosforici da frutta e verdura con acetato di etile</a:t>
            </a:r>
            <a:endParaRPr/>
          </a:p>
          <a:p>
            <a:pPr marL="196850" marR="0" lvl="0" indent="-196850" algn="l" rtl="0">
              <a:lnSpc>
                <a:spcPct val="100000"/>
              </a:lnSpc>
              <a:spcBef>
                <a:spcPts val="1200"/>
              </a:spcBef>
              <a:spcAft>
                <a:spcPts val="0"/>
              </a:spcAft>
              <a:buClr>
                <a:srgbClr val="404040"/>
              </a:buClr>
              <a:buSzPts val="1000"/>
              <a:buFont typeface="Arial"/>
              <a:buChar char="●"/>
            </a:pPr>
            <a:r>
              <a:rPr lang="it-IT" sz="2000" b="0" i="0" u="none" strike="noStrike" cap="none">
                <a:solidFill>
                  <a:srgbClr val="404040"/>
                </a:solidFill>
                <a:latin typeface="Arial"/>
                <a:ea typeface="Arial"/>
                <a:cs typeface="Arial"/>
                <a:sym typeface="Arial"/>
              </a:rPr>
              <a:t>Estrazione di idrocarburi policiclici aromatici (PAH) da terreni con miscela diclorometano/acetonitrile</a:t>
            </a:r>
            <a:endParaRPr/>
          </a:p>
          <a:p>
            <a:pPr marL="196850" marR="0" lvl="0" indent="-196850" algn="l" rtl="0">
              <a:lnSpc>
                <a:spcPct val="100000"/>
              </a:lnSpc>
              <a:spcBef>
                <a:spcPts val="1200"/>
              </a:spcBef>
              <a:spcAft>
                <a:spcPts val="0"/>
              </a:spcAft>
              <a:buClr>
                <a:srgbClr val="404040"/>
              </a:buClr>
              <a:buSzPts val="1000"/>
              <a:buFont typeface="Arial"/>
              <a:buChar char="●"/>
            </a:pPr>
            <a:r>
              <a:rPr lang="it-IT" sz="2000" b="0" i="0" u="none" strike="noStrike" cap="none">
                <a:solidFill>
                  <a:srgbClr val="404040"/>
                </a:solidFill>
                <a:latin typeface="Arial"/>
                <a:ea typeface="Arial"/>
                <a:cs typeface="Arial"/>
                <a:sym typeface="Arial"/>
              </a:rPr>
              <a:t>Estrazione di composti organico-arsenici da pesce con miscela acqua/metanolo</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pic>
        <p:nvPicPr>
          <p:cNvPr id="329" name="Google Shape;329;p47" descr="image.png"/>
          <p:cNvPicPr preferRelativeResize="0"/>
          <p:nvPr/>
        </p:nvPicPr>
        <p:blipFill rotWithShape="1">
          <a:blip r:embed="rId3">
            <a:alphaModFix/>
          </a:blip>
          <a:srcRect/>
          <a:stretch/>
        </p:blipFill>
        <p:spPr>
          <a:xfrm>
            <a:off x="0" y="0"/>
            <a:ext cx="9144000" cy="6237288"/>
          </a:xfrm>
          <a:prstGeom prst="rect">
            <a:avLst/>
          </a:prstGeom>
          <a:noFill/>
          <a:ln>
            <a:noFill/>
          </a:ln>
        </p:spPr>
      </p:pic>
      <p:pic>
        <p:nvPicPr>
          <p:cNvPr id="330" name="Google Shape;330;p47" descr="image.png"/>
          <p:cNvPicPr preferRelativeResize="0"/>
          <p:nvPr/>
        </p:nvPicPr>
        <p:blipFill rotWithShape="1">
          <a:blip r:embed="rId4">
            <a:alphaModFix/>
          </a:blip>
          <a:srcRect/>
          <a:stretch/>
        </p:blipFill>
        <p:spPr>
          <a:xfrm>
            <a:off x="3851275" y="0"/>
            <a:ext cx="5292725" cy="3429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48" descr="image.png"/>
          <p:cNvPicPr preferRelativeResize="0"/>
          <p:nvPr/>
        </p:nvPicPr>
        <p:blipFill rotWithShape="1">
          <a:blip r:embed="rId3">
            <a:alphaModFix/>
          </a:blip>
          <a:srcRect/>
          <a:stretch/>
        </p:blipFill>
        <p:spPr>
          <a:xfrm>
            <a:off x="0" y="0"/>
            <a:ext cx="8604250" cy="6646865"/>
          </a:xfrm>
          <a:prstGeom prst="rect">
            <a:avLst/>
          </a:prstGeom>
          <a:noFill/>
          <a:ln>
            <a:noFill/>
          </a:ln>
        </p:spPr>
      </p:pic>
      <p:pic>
        <p:nvPicPr>
          <p:cNvPr id="336" name="Google Shape;336;p48" descr="image.png"/>
          <p:cNvPicPr preferRelativeResize="0"/>
          <p:nvPr/>
        </p:nvPicPr>
        <p:blipFill rotWithShape="1">
          <a:blip r:embed="rId4">
            <a:alphaModFix/>
          </a:blip>
          <a:srcRect/>
          <a:stretch/>
        </p:blipFill>
        <p:spPr>
          <a:xfrm>
            <a:off x="5811837" y="4005262"/>
            <a:ext cx="2897191" cy="2584454"/>
          </a:xfrm>
          <a:prstGeom prst="rect">
            <a:avLst/>
          </a:prstGeom>
          <a:noFill/>
          <a:ln>
            <a:noFill/>
          </a:ln>
        </p:spPr>
      </p:pic>
      <p:pic>
        <p:nvPicPr>
          <p:cNvPr id="337" name="Google Shape;337;p48" descr="image.png"/>
          <p:cNvPicPr preferRelativeResize="0"/>
          <p:nvPr/>
        </p:nvPicPr>
        <p:blipFill rotWithShape="1">
          <a:blip r:embed="rId5">
            <a:alphaModFix/>
          </a:blip>
          <a:srcRect/>
          <a:stretch/>
        </p:blipFill>
        <p:spPr>
          <a:xfrm>
            <a:off x="0" y="4005262"/>
            <a:ext cx="5497513" cy="285274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ESEMPI di Condizioni di estrazione ASE</a:t>
            </a:r>
            <a:endParaRPr lang="it-IT" sz="2400"/>
          </a:p>
        </p:txBody>
      </p:sp>
      <p:graphicFrame>
        <p:nvGraphicFramePr>
          <p:cNvPr id="4" name="Tabella 4"/>
          <p:cNvGraphicFramePr>
            <a:graphicFrameLocks noGrp="1"/>
          </p:cNvGraphicFramePr>
          <p:nvPr/>
        </p:nvGraphicFramePr>
        <p:xfrm>
          <a:off x="457200" y="1371600"/>
          <a:ext cx="8229600" cy="4251960"/>
        </p:xfrm>
        <a:graphic>
          <a:graphicData uri="http://schemas.openxmlformats.org/drawingml/2006/table">
            <a:tbl>
              <a:tblPr firstRow="1" bandRow="1"/>
              <a:tblGrid>
                <a:gridCol w="2286000"/>
                <a:gridCol w="2103120"/>
                <a:gridCol w="2286000"/>
                <a:gridCol w="1554480"/>
              </a:tblGrid>
              <a:tr h="457200">
                <a:tc>
                  <a:txBody>
                    <a:bodyPr/>
                    <a:lstStyle/>
                    <a:p>
                      <a:pPr algn="ctr">
                        <a:spcBef>
                          <a:spcPts val="0"/>
                        </a:spcBef>
                        <a:spcAft>
                          <a:spcPts val="0"/>
                        </a:spcAft>
                        <a:buNone/>
                      </a:pPr>
                      <a:r>
                        <a:rPr lang="it-IT" b="1" sz="1400" dirty="0">
                          <a:solidFill>
                            <a:srgbClr val="FFFFFF"/>
                          </a:solidFill>
                          <a:latin typeface="Arial"/>
                          <a:cs typeface="Arial"/>
                        </a:rPr>
                        <a:t>Matrice</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400" dirty="0">
                          <a:solidFill>
                            <a:srgbClr val="FFFFFF"/>
                          </a:solidFill>
                          <a:latin typeface="Arial"/>
                          <a:cs typeface="Arial"/>
                        </a:rPr>
                        <a:t>Analiti separati</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400" dirty="0">
                          <a:solidFill>
                            <a:srgbClr val="FFFFFF"/>
                          </a:solidFill>
                          <a:latin typeface="Arial"/>
                          <a:cs typeface="Arial"/>
                        </a:rPr>
                        <a:t>Solvente utilizzati</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400" dirty="0">
                          <a:solidFill>
                            <a:srgbClr val="FFFFFF"/>
                          </a:solidFill>
                          <a:latin typeface="Arial"/>
                          <a:cs typeface="Arial"/>
                        </a:rPr>
                        <a:t>T(°C) /P (MPa)</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685800">
                <a:tc>
                  <a:txBody>
                    <a:bodyPr/>
                    <a:lstStyle/>
                    <a:p>
                      <a:pPr algn="ctr">
                        <a:spcBef>
                          <a:spcPts val="0"/>
                        </a:spcBef>
                        <a:spcAft>
                          <a:spcPts val="0"/>
                        </a:spcAft>
                        <a:buNone/>
                      </a:pPr>
                      <a:r>
                        <a:rPr lang="it-IT" sz="1400" dirty="0">
                          <a:solidFill>
                            <a:srgbClr val="404040"/>
                          </a:solidFill>
                          <a:latin typeface="Arial"/>
                          <a:cs typeface="Arial"/>
                        </a:rPr>
                        <a:t>Frutta, verdure e farine</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Pesticidi clorurati</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Esano+acetone, acetonitrile</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125/10</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868680">
                <a:tc>
                  <a:txBody>
                    <a:bodyPr/>
                    <a:lstStyle/>
                    <a:p>
                      <a:pPr algn="ctr">
                        <a:spcBef>
                          <a:spcPts val="0"/>
                        </a:spcBef>
                        <a:spcAft>
                          <a:spcPts val="0"/>
                        </a:spcAft>
                        <a:buNone/>
                      </a:pPr>
                      <a:r>
                        <a:rPr lang="it-IT" sz="1400" dirty="0">
                          <a:solidFill>
                            <a:srgbClr val="404040"/>
                          </a:solidFill>
                          <a:latin typeface="Arial"/>
                          <a:cs typeface="Arial"/>
                        </a:rPr>
                        <a:t>Cibi affumicati</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00" dirty="0">
                          <a:solidFill>
                            <a:srgbClr val="404040"/>
                          </a:solidFill>
                          <a:latin typeface="Arial"/>
                          <a:cs typeface="Arial"/>
                        </a:rPr>
                        <a:t>Idrocarburi policiclici aromatici (PAH)</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00" dirty="0">
                          <a:solidFill>
                            <a:srgbClr val="404040"/>
                          </a:solidFill>
                          <a:latin typeface="Arial"/>
                          <a:cs typeface="Arial"/>
                        </a:rPr>
                        <a:t>CH</a:t>
                      </a:r>
                      <a:r>
                        <a:rPr lang="it-IT" baseline="-25000" sz="1400" dirty="0">
                          <a:solidFill>
                            <a:srgbClr val="404040"/>
                          </a:solidFill>
                          <a:latin typeface="Arial"/>
                          <a:cs typeface="Arial"/>
                        </a:rPr>
                        <a:t>2</a:t>
                      </a:r>
                      <a:r>
                        <a:rPr lang="it-IT" sz="1400" dirty="0">
                          <a:solidFill>
                            <a:srgbClr val="404040"/>
                          </a:solidFill>
                          <a:latin typeface="Arial"/>
                          <a:cs typeface="Arial"/>
                        </a:rPr>
                        <a:t>Cl</a:t>
                      </a:r>
                      <a:r>
                        <a:rPr lang="it-IT" baseline="-25000" sz="1400" dirty="0">
                          <a:solidFill>
                            <a:srgbClr val="404040"/>
                          </a:solidFill>
                          <a:latin typeface="Arial"/>
                          <a:cs typeface="Arial"/>
                        </a:rPr>
                        <a:t>2</a:t>
                      </a:r>
                      <a:r>
                        <a:rPr lang="it-IT" sz="1400" dirty="0">
                          <a:solidFill>
                            <a:srgbClr val="404040"/>
                          </a:solidFill>
                          <a:latin typeface="Arial"/>
                          <a:cs typeface="Arial"/>
                        </a:rPr>
                        <a:t> +10 acetonitrile</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00" dirty="0">
                          <a:solidFill>
                            <a:srgbClr val="404040"/>
                          </a:solidFill>
                          <a:latin typeface="Arial"/>
                          <a:cs typeface="Arial"/>
                        </a:rPr>
                        <a:t>80/10</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777240">
                <a:tc>
                  <a:txBody>
                    <a:bodyPr/>
                    <a:lstStyle/>
                    <a:p>
                      <a:pPr algn="ctr">
                        <a:spcBef>
                          <a:spcPts val="0"/>
                        </a:spcBef>
                        <a:spcAft>
                          <a:spcPts val="0"/>
                        </a:spcAft>
                        <a:buNone/>
                      </a:pPr>
                      <a:r>
                        <a:rPr lang="it-IT" sz="1400" dirty="0">
                          <a:solidFill>
                            <a:srgbClr val="404040"/>
                          </a:solidFill>
                          <a:latin typeface="Arial"/>
                          <a:cs typeface="Arial"/>
                        </a:rPr>
                        <a:t>Pesce</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Aromi</a:t>
                      </a:r>
                      <a:endParaRPr lang="it-IT" sz="1400"/>
                    </a:p>
                    <a:p>
                      <a:pPr algn="ctr">
                        <a:spcBef>
                          <a:spcPts val="0"/>
                        </a:spcBef>
                        <a:spcAft>
                          <a:spcPts val="0"/>
                        </a:spcAft>
                        <a:buNone/>
                      </a:pPr>
                      <a:r>
                        <a:rPr lang="it-IT" sz="1400" dirty="0">
                          <a:solidFill>
                            <a:srgbClr val="404040"/>
                          </a:solidFill>
                          <a:latin typeface="Arial"/>
                          <a:cs typeface="Arial"/>
                        </a:rPr>
                        <a:t>Lipidi, PCB</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Esano + acetato di etile</a:t>
                      </a:r>
                      <a:endParaRPr lang="it-IT" sz="1400"/>
                    </a:p>
                    <a:p>
                      <a:pPr algn="ctr">
                        <a:spcBef>
                          <a:spcPts val="0"/>
                        </a:spcBef>
                        <a:spcAft>
                          <a:spcPts val="0"/>
                        </a:spcAft>
                        <a:buNone/>
                      </a:pPr>
                      <a:r>
                        <a:rPr lang="it-IT" sz="1400" dirty="0">
                          <a:solidFill>
                            <a:srgbClr val="404040"/>
                          </a:solidFill>
                          <a:latin typeface="Arial"/>
                          <a:cs typeface="Arial"/>
                        </a:rPr>
                        <a:t>esano</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80/10</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502920">
                <a:tc>
                  <a:txBody>
                    <a:bodyPr/>
                    <a:lstStyle/>
                    <a:p>
                      <a:pPr algn="ctr">
                        <a:spcBef>
                          <a:spcPts val="0"/>
                        </a:spcBef>
                        <a:spcAft>
                          <a:spcPts val="0"/>
                        </a:spcAft>
                        <a:buNone/>
                      </a:pPr>
                      <a:r>
                        <a:rPr lang="it-IT" sz="1400" dirty="0">
                          <a:solidFill>
                            <a:srgbClr val="404040"/>
                          </a:solidFill>
                          <a:latin typeface="Arial"/>
                          <a:cs typeface="Arial"/>
                        </a:rPr>
                        <a:t>Cibi dietetici</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00" dirty="0">
                          <a:solidFill>
                            <a:srgbClr val="404040"/>
                          </a:solidFill>
                          <a:latin typeface="Arial"/>
                          <a:cs typeface="Arial"/>
                        </a:rPr>
                        <a:t>Vitamina K1</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00" dirty="0">
                          <a:solidFill>
                            <a:srgbClr val="404040"/>
                          </a:solidFill>
                          <a:latin typeface="Arial"/>
                          <a:cs typeface="Arial"/>
                        </a:rPr>
                        <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00" dirty="0">
                          <a:solidFill>
                            <a:srgbClr val="404040"/>
                          </a:solidFill>
                          <a:latin typeface="Arial"/>
                          <a:cs typeface="Arial"/>
                        </a:rPr>
                        <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960120">
                <a:tc>
                  <a:txBody>
                    <a:bodyPr/>
                    <a:lstStyle/>
                    <a:p>
                      <a:pPr algn="ctr">
                        <a:spcBef>
                          <a:spcPts val="0"/>
                        </a:spcBef>
                        <a:spcAft>
                          <a:spcPts val="0"/>
                        </a:spcAft>
                        <a:buNone/>
                      </a:pPr>
                      <a:r>
                        <a:rPr lang="it-IT" sz="1400" dirty="0">
                          <a:solidFill>
                            <a:srgbClr val="404040"/>
                          </a:solidFill>
                          <a:latin typeface="Arial"/>
                          <a:cs typeface="Arial"/>
                        </a:rPr>
                        <a:t>Latte in polvere, burro, cacao,carne,cioccolato, salse,cereali</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grassi</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Etere di petrolio</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00" dirty="0">
                          <a:solidFill>
                            <a:srgbClr val="404040"/>
                          </a:solidFill>
                          <a:latin typeface="Arial"/>
                          <a:cs typeface="Arial"/>
                        </a:rPr>
                        <a:t>100/13,8</a:t>
                      </a:r>
                      <a:endParaRPr lang="it-IT" sz="14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p50" descr="Immagine che contiene testo&#10;&#10;Descrizione generata automaticamente"/>
          <p:cNvPicPr preferRelativeResize="0"/>
          <p:nvPr/>
        </p:nvPicPr>
        <p:blipFill rotWithShape="1">
          <a:blip r:embed="rId3">
            <a:alphaModFix/>
          </a:blip>
          <a:srcRect/>
          <a:stretch/>
        </p:blipFill>
        <p:spPr>
          <a:xfrm>
            <a:off x="1850425" y="402389"/>
            <a:ext cx="7293575" cy="958137"/>
          </a:xfrm>
          <a:prstGeom prst="rect">
            <a:avLst/>
          </a:prstGeom>
          <a:noFill/>
          <a:ln>
            <a:noFill/>
          </a:ln>
        </p:spPr>
      </p:pic>
      <p:pic>
        <p:nvPicPr>
          <p:cNvPr id="349" name="Google Shape;349;p50" descr="Immagine che contiene pianta, verdura, chiusura, suolo&#10;&#10;Descrizione generata automaticamente"/>
          <p:cNvPicPr preferRelativeResize="0"/>
          <p:nvPr/>
        </p:nvPicPr>
        <p:blipFill rotWithShape="1">
          <a:blip r:embed="rId4">
            <a:alphaModFix/>
          </a:blip>
          <a:srcRect/>
          <a:stretch/>
        </p:blipFill>
        <p:spPr>
          <a:xfrm>
            <a:off x="296561" y="285439"/>
            <a:ext cx="1201695" cy="841187"/>
          </a:xfrm>
          <a:prstGeom prst="rect">
            <a:avLst/>
          </a:prstGeom>
          <a:noFill/>
          <a:ln>
            <a:noFill/>
          </a:ln>
        </p:spPr>
      </p:pic>
      <p:pic>
        <p:nvPicPr>
          <p:cNvPr id="350" name="Google Shape;350;p50" descr="Immagine che contiene diagramma&#10;&#10;Descrizione generata automaticamente"/>
          <p:cNvPicPr preferRelativeResize="0"/>
          <p:nvPr/>
        </p:nvPicPr>
        <p:blipFill rotWithShape="1">
          <a:blip r:embed="rId5">
            <a:alphaModFix/>
          </a:blip>
          <a:srcRect/>
          <a:stretch/>
        </p:blipFill>
        <p:spPr>
          <a:xfrm>
            <a:off x="296561" y="2057751"/>
            <a:ext cx="3015050" cy="4667970"/>
          </a:xfrm>
          <a:prstGeom prst="rect">
            <a:avLst/>
          </a:prstGeom>
          <a:noFill/>
          <a:ln>
            <a:noFill/>
          </a:ln>
        </p:spPr>
      </p:pic>
      <p:pic>
        <p:nvPicPr>
          <p:cNvPr id="351" name="Google Shape;351;p50" descr="Immagine che contiene grafico&#10;&#10;Descrizione generata automaticamente"/>
          <p:cNvPicPr preferRelativeResize="0"/>
          <p:nvPr/>
        </p:nvPicPr>
        <p:blipFill rotWithShape="1">
          <a:blip r:embed="rId6">
            <a:alphaModFix/>
          </a:blip>
          <a:srcRect/>
          <a:stretch/>
        </p:blipFill>
        <p:spPr>
          <a:xfrm>
            <a:off x="3617571" y="2921100"/>
            <a:ext cx="5229868" cy="227676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Estrazione assistita da microonde (MASE)</a:t>
            </a:r>
            <a:endParaRPr lang="it-IT" sz="2600"/>
          </a:p>
        </p:txBody>
      </p:sp>
      <p:sp>
        <p:nvSpPr>
          <p:cNvPr id="4" name="Shape 4"/>
          <p:cNvSpPr txBox="1"/>
          <p:nvPr/>
        </p:nvSpPr>
        <p:spPr>
          <a:xfrm>
            <a:off x="457200" y="1234440"/>
            <a:ext cx="8229600" cy="3383280"/>
          </a:xfrm>
          <a:prstGeom prst="rect">
            <a:avLst/>
          </a:prstGeom>
          <a:noFill/>
          <a:ln>
            <a:noFill/>
          </a:ln>
        </p:spPr>
        <p:txBody>
          <a:bodyPr wrap="square" lIns="18288" tIns="18288" rIns="18288" bIns="18288" anchor="t" rtlCol="0"/>
          <a:lstStyle/>
          <a:p>
            <a:pPr algn="l">
              <a:lnSpc>
                <a:spcPct val="105000"/>
              </a:lnSpc>
              <a:spcBef>
                <a:spcPts val="0"/>
              </a:spcBef>
              <a:spcAft>
                <a:spcPts val="600"/>
              </a:spcAft>
              <a:buNone/>
            </a:pPr>
            <a:r>
              <a:rPr lang="it-IT" sz="1750" dirty="0">
                <a:solidFill>
                  <a:srgbClr val="404040"/>
                </a:solidFill>
                <a:latin typeface="Arial"/>
                <a:cs typeface="Arial"/>
              </a:rPr>
              <a:t>Per effetto delle microonde che attivano le transizioni rotazionali dei legami molecolari, si giunge ad un rapido equilibrio di ripartizione tra il solido da estrarre ed il solvente( maggiore è la sua costante dielettrica , maggiore è assorbimento MW) in quanto si accelera il processo di solubilizzazione, il tutto agitato da un’ancoretta magnetica per mantenere continua l’agitazione delle fasi. Possibilità di usare sia solventi polari che apolari : questi ultimi non riscaldandosi alle microonde assorbono gli analiti dalla matrice senza danneggiare composti termolabili (es. aromi solforati dell’aglio o i lipidi dei pesci).</a:t>
            </a:r>
            <a:endParaRPr lang="it-IT" sz="1750"/>
          </a:p>
        </p:txBody>
      </p:sp>
      <p:sp>
        <p:nvSpPr>
          <p:cNvPr id="5" name="Shape 5"/>
          <p:cNvSpPr txBox="1"/>
          <p:nvPr/>
        </p:nvSpPr>
        <p:spPr>
          <a:xfrm>
            <a:off x="457200" y="4617720"/>
            <a:ext cx="822960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900" dirty="0">
                <a:solidFill>
                  <a:srgbClr val="7A1F2B"/>
                </a:solidFill>
                <a:latin typeface="Arial"/>
                <a:cs typeface="Arial"/>
              </a:rPr>
              <a:t>Applicazioni negli alimenti:</a:t>
            </a:r>
            <a:endParaRPr lang="it-IT" sz="1900"/>
          </a:p>
        </p:txBody>
      </p:sp>
      <p:sp>
        <p:nvSpPr>
          <p:cNvPr id="6" name="Shape 6"/>
          <p:cNvSpPr txBox="1"/>
          <p:nvPr/>
        </p:nvSpPr>
        <p:spPr>
          <a:xfrm>
            <a:off x="548640" y="5074920"/>
            <a:ext cx="4754880" cy="1645920"/>
          </a:xfrm>
          <a:prstGeom prst="rect">
            <a:avLst/>
          </a:prstGeom>
          <a:noFill/>
          <a:ln>
            <a:noFill/>
          </a:ln>
        </p:spPr>
        <p:txBody>
          <a:bodyPr wrap="square" lIns="18288" tIns="18288" rIns="18288" bIns="18288" anchor="t" rtlCol="0"/>
          <a:lstStyle/>
          <a:p>
            <a:pPr algn="l" marL="256032" indent="-228600">
              <a:spcBef>
                <a:spcPts val="0"/>
              </a:spcBef>
              <a:spcAft>
                <a:spcPts val="200"/>
              </a:spcAft>
              <a:buClr>
                <a:srgbClr val="B8860B"/>
              </a:buClr>
              <a:buFont typeface="Arial"/>
              <a:buChar char="•"/>
            </a:pPr>
            <a:r>
              <a:rPr lang="it-IT" sz="1750" dirty="0">
                <a:solidFill>
                  <a:srgbClr val="404040"/>
                </a:solidFill>
                <a:latin typeface="Arial"/>
                <a:cs typeface="Arial"/>
              </a:rPr>
              <a:t>Determinazioni del mercurio organico ed inorganico</a:t>
            </a:r>
            <a:endParaRPr lang="it-IT" sz="1750"/>
          </a:p>
          <a:p>
            <a:pPr algn="l" marL="256032" indent="-228600">
              <a:spcBef>
                <a:spcPts val="0"/>
              </a:spcBef>
              <a:spcAft>
                <a:spcPts val="200"/>
              </a:spcAft>
              <a:buClr>
                <a:srgbClr val="B8860B"/>
              </a:buClr>
              <a:buFont typeface="Arial"/>
              <a:buChar char="•"/>
            </a:pPr>
            <a:r>
              <a:rPr lang="it-IT" sz="1750" dirty="0">
                <a:solidFill>
                  <a:srgbClr val="404040"/>
                </a:solidFill>
                <a:latin typeface="Arial"/>
                <a:cs typeface="Arial"/>
              </a:rPr>
              <a:t>Aminoacidi liberi</a:t>
            </a:r>
            <a:endParaRPr lang="it-IT" sz="1750"/>
          </a:p>
          <a:p>
            <a:pPr algn="l" marL="256032" indent="-228600">
              <a:spcBef>
                <a:spcPts val="0"/>
              </a:spcBef>
              <a:spcAft>
                <a:spcPts val="200"/>
              </a:spcAft>
              <a:buClr>
                <a:srgbClr val="B8860B"/>
              </a:buClr>
              <a:buFont typeface="Arial"/>
              <a:buChar char="•"/>
            </a:pPr>
            <a:r>
              <a:rPr lang="it-IT" sz="1750" dirty="0">
                <a:solidFill>
                  <a:srgbClr val="404040"/>
                </a:solidFill>
                <a:latin typeface="Arial"/>
                <a:cs typeface="Arial"/>
              </a:rPr>
              <a:t>Antibiotici</a:t>
            </a:r>
            <a:endParaRPr lang="it-IT" sz="1750"/>
          </a:p>
        </p:txBody>
      </p:sp>
      <p:sp>
        <p:nvSpPr>
          <p:cNvPr id="7" name="Shape 7"/>
          <p:cNvSpPr txBox="1"/>
          <p:nvPr/>
        </p:nvSpPr>
        <p:spPr>
          <a:xfrm>
            <a:off x="5120640" y="5074920"/>
            <a:ext cx="3657600" cy="1645920"/>
          </a:xfrm>
          <a:prstGeom prst="rect">
            <a:avLst/>
          </a:prstGeom>
          <a:noFill/>
          <a:ln>
            <a:noFill/>
          </a:ln>
        </p:spPr>
        <p:txBody>
          <a:bodyPr wrap="square" lIns="18288" tIns="18288" rIns="18288" bIns="18288" anchor="t" rtlCol="0"/>
          <a:lstStyle/>
          <a:p>
            <a:pPr algn="l" marL="256032" indent="-228600">
              <a:spcBef>
                <a:spcPts val="0"/>
              </a:spcBef>
              <a:spcAft>
                <a:spcPts val="200"/>
              </a:spcAft>
              <a:buClr>
                <a:srgbClr val="B8860B"/>
              </a:buClr>
              <a:buFont typeface="Arial"/>
              <a:buChar char="•"/>
            </a:pPr>
            <a:r>
              <a:rPr lang="it-IT" sz="1750" dirty="0">
                <a:solidFill>
                  <a:srgbClr val="404040"/>
                </a:solidFill>
                <a:latin typeface="Arial"/>
                <a:cs typeface="Arial"/>
              </a:rPr>
              <a:t>PCB e diossine</a:t>
            </a:r>
            <a:endParaRPr lang="it-IT" sz="1750"/>
          </a:p>
          <a:p>
            <a:pPr algn="l" marL="256032" indent="-228600">
              <a:spcBef>
                <a:spcPts val="0"/>
              </a:spcBef>
              <a:spcAft>
                <a:spcPts val="200"/>
              </a:spcAft>
              <a:buClr>
                <a:srgbClr val="B8860B"/>
              </a:buClr>
              <a:buFont typeface="Arial"/>
              <a:buChar char="•"/>
            </a:pPr>
            <a:r>
              <a:rPr lang="it-IT" sz="1750" dirty="0">
                <a:solidFill>
                  <a:srgbClr val="404040"/>
                </a:solidFill>
                <a:latin typeface="Arial"/>
                <a:cs typeface="Arial"/>
              </a:rPr>
              <a:t>Pesticidi organoclorurati</a:t>
            </a:r>
            <a:endParaRPr lang="it-IT" sz="1750"/>
          </a:p>
          <a:p>
            <a:pPr algn="l" marL="256032" indent="-228600">
              <a:spcBef>
                <a:spcPts val="0"/>
              </a:spcBef>
              <a:spcAft>
                <a:spcPts val="200"/>
              </a:spcAft>
              <a:buClr>
                <a:srgbClr val="B8860B"/>
              </a:buClr>
              <a:buFont typeface="Arial"/>
              <a:buChar char="•"/>
            </a:pPr>
            <a:r>
              <a:rPr lang="it-IT" sz="1750" dirty="0">
                <a:solidFill>
                  <a:srgbClr val="404040"/>
                </a:solidFill>
                <a:latin typeface="Arial"/>
                <a:cs typeface="Arial"/>
              </a:rPr>
              <a:t>Oli</a:t>
            </a:r>
            <a:endParaRPr lang="it-IT" sz="175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28600"/>
            <a:ext cx="8229600" cy="91440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Digestione umida mediante reattivi di solubilizzazione in sistemi chiusi (WD)</a:t>
            </a:r>
            <a:endParaRPr lang="it-IT" sz="2400"/>
          </a:p>
        </p:txBody>
      </p:sp>
      <p:sp>
        <p:nvSpPr>
          <p:cNvPr id="4" name="Shape 4"/>
          <p:cNvSpPr txBox="1"/>
          <p:nvPr/>
        </p:nvSpPr>
        <p:spPr>
          <a:xfrm>
            <a:off x="731520" y="1371600"/>
            <a:ext cx="7680960" cy="731520"/>
          </a:xfrm>
          <a:prstGeom prst="rect">
            <a:avLst/>
          </a:prstGeom>
          <a:noFill/>
          <a:ln>
            <a:noFill/>
          </a:ln>
        </p:spPr>
        <p:txBody>
          <a:bodyPr wrap="square" lIns="18288" tIns="18288" rIns="18288" bIns="18288" anchor="t" rtlCol="0"/>
          <a:lstStyle/>
          <a:p>
            <a:pPr algn="ctr">
              <a:spcBef>
                <a:spcPts val="0"/>
              </a:spcBef>
              <a:spcAft>
                <a:spcPts val="0"/>
              </a:spcAft>
              <a:buNone/>
            </a:pPr>
            <a:r>
              <a:rPr lang="it-IT" sz="1900" dirty="0">
                <a:solidFill>
                  <a:srgbClr val="161616"/>
                </a:solidFill>
                <a:latin typeface="Arial"/>
                <a:cs typeface="Arial"/>
              </a:rPr>
              <a:t>Processo di mineralizzazione della sostanza organica per la preparazione del campione alimentare</a:t>
            </a:r>
            <a:endParaRPr lang="it-IT" sz="1900"/>
          </a:p>
        </p:txBody>
      </p:sp>
      <p:cxnSp>
        <p:nvCxnSpPr>
          <p:cNvPr id="5" name="Connettore 5"/>
          <p:cNvCxnSpPr/>
          <p:nvPr/>
        </p:nvCxnSpPr>
        <p:spPr>
          <a:xfrm>
            <a:off x="4572000" y="2148840"/>
            <a:ext cx="0" cy="548640"/>
          </a:xfrm>
          <a:prstGeom prst="line">
            <a:avLst/>
          </a:prstGeom>
          <a:ln w="31750">
            <a:solidFill>
              <a:srgbClr val="B8860B"/>
            </a:solidFill>
            <a:tailEnd type="triangle" w="med" len="med"/>
          </a:ln>
        </p:spPr>
      </p:cxnSp>
      <p:sp>
        <p:nvSpPr>
          <p:cNvPr id="6" name="Shape 6"/>
          <p:cNvSpPr txBox="1"/>
          <p:nvPr/>
        </p:nvSpPr>
        <p:spPr>
          <a:xfrm>
            <a:off x="731520" y="2743200"/>
            <a:ext cx="7680960" cy="731520"/>
          </a:xfrm>
          <a:prstGeom prst="rect">
            <a:avLst/>
          </a:prstGeom>
          <a:noFill/>
          <a:ln>
            <a:noFill/>
          </a:ln>
        </p:spPr>
        <p:txBody>
          <a:bodyPr wrap="square" lIns="18288" tIns="18288" rIns="18288" bIns="18288" anchor="t" rtlCol="0"/>
          <a:lstStyle/>
          <a:p>
            <a:pPr algn="ctr">
              <a:spcBef>
                <a:spcPts val="0"/>
              </a:spcBef>
              <a:spcAft>
                <a:spcPts val="0"/>
              </a:spcAft>
              <a:buNone/>
            </a:pPr>
            <a:r>
              <a:rPr lang="it-IT" sz="1900" dirty="0">
                <a:solidFill>
                  <a:srgbClr val="161616"/>
                </a:solidFill>
                <a:latin typeface="Arial"/>
                <a:cs typeface="Arial"/>
              </a:rPr>
              <a:t>Porta alla formazione di specie ioniche libere determinabili mediante cromatografia ionica.</a:t>
            </a:r>
            <a:endParaRPr lang="it-IT" sz="1900"/>
          </a:p>
        </p:txBody>
      </p:sp>
      <p:sp>
        <p:nvSpPr>
          <p:cNvPr id="7" name="Shape 7"/>
          <p:cNvSpPr txBox="1"/>
          <p:nvPr/>
        </p:nvSpPr>
        <p:spPr>
          <a:xfrm>
            <a:off x="457200" y="3977640"/>
            <a:ext cx="822960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800" dirty="0">
                <a:solidFill>
                  <a:srgbClr val="7A1F2B"/>
                </a:solidFill>
                <a:latin typeface="Arial"/>
                <a:cs typeface="Arial"/>
              </a:rPr>
              <a:t>Esempi:</a:t>
            </a:r>
            <a:endParaRPr lang="it-IT" sz="1800"/>
          </a:p>
        </p:txBody>
      </p:sp>
      <p:sp>
        <p:nvSpPr>
          <p:cNvPr id="8" name="Shape 8"/>
          <p:cNvSpPr txBox="1"/>
          <p:nvPr/>
        </p:nvSpPr>
        <p:spPr>
          <a:xfrm>
            <a:off x="457200" y="4389120"/>
            <a:ext cx="8229600" cy="2103120"/>
          </a:xfrm>
          <a:prstGeom prst="rect">
            <a:avLst/>
          </a:prstGeom>
          <a:noFill/>
          <a:ln>
            <a:noFill/>
          </a:ln>
        </p:spPr>
        <p:txBody>
          <a:bodyPr wrap="square" lIns="18288" tIns="18288" rIns="18288" bIns="18288" anchor="t" rtlCol="0"/>
          <a:lstStyle/>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Digestione umida di carboidrati (zuccheri, amidi, cellulosa): ac. Nitrico a 180°C li mineralizza completamente</a:t>
            </a:r>
            <a:endParaRPr lang="it-IT" sz="1700"/>
          </a:p>
          <a:p>
            <a:pPr algn="l" marL="256032" indent="-228600">
              <a:spcBef>
                <a:spcPts val="0"/>
              </a:spcBef>
              <a:spcAft>
                <a:spcPts val="0"/>
              </a:spcAft>
              <a:buClr>
                <a:srgbClr val="B8860B"/>
              </a:buClr>
              <a:buFont typeface="Arial"/>
              <a:buAutoNum type="arabicPeriod"/>
            </a:pPr>
            <a:r>
              <a:rPr lang="it-IT" sz="1700" dirty="0">
                <a:solidFill>
                  <a:srgbClr val="404040"/>
                </a:solidFill>
                <a:latin typeface="Arial"/>
                <a:cs typeface="Arial"/>
              </a:rPr>
              <a:t>Digest. Umida dei grassi: ac. Nitrico a 200°C più difficile se alimento contiene ac. grassi insaturi e esteri di ac. Linoleico e linolenico causa trasformazione in acidi corr.</a:t>
            </a:r>
            <a:endParaRPr lang="it-IT" sz="17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pic>
        <p:nvPicPr>
          <p:cNvPr id="3" name="Immagine 3"/>
          <p:cNvPicPr>
            <a:picLocks noChangeAspect="1"/>
          </p:cNvPicPr>
          <p:nvPr/>
        </p:nvPicPr>
        <p:blipFill>
          <a:blip r:embed="rIdP1"/>
          <a:stretch>
            <a:fillRect/>
          </a:stretch>
        </p:blipFill>
        <p:spPr>
          <a:xfrm>
            <a:off x="457200" y="822960"/>
            <a:ext cx="3291840" cy="5163135"/>
          </a:xfrm>
          <a:prstGeom prst="rect">
            <a:avLst/>
          </a:prstGeom>
        </p:spPr>
      </p:pic>
      <p:sp>
        <p:nvSpPr>
          <p:cNvPr id="4" name="Shape 4"/>
          <p:cNvSpPr txBox="1"/>
          <p:nvPr/>
        </p:nvSpPr>
        <p:spPr>
          <a:xfrm>
            <a:off x="4114800" y="1920240"/>
            <a:ext cx="4572000" cy="2743200"/>
          </a:xfrm>
          <a:prstGeom prst="rect">
            <a:avLst/>
          </a:prstGeom>
          <a:noFill/>
          <a:ln>
            <a:noFill/>
          </a:ln>
        </p:spPr>
        <p:txBody>
          <a:bodyPr wrap="square" lIns="18288" tIns="18288" rIns="18288" bIns="18288" anchor="ctr" rtlCol="0"/>
          <a:lstStyle/>
          <a:p>
            <a:pPr algn="l">
              <a:lnSpc>
                <a:spcPct val="114999"/>
              </a:lnSpc>
              <a:spcBef>
                <a:spcPts val="0"/>
              </a:spcBef>
              <a:spcAft>
                <a:spcPts val="600"/>
              </a:spcAft>
              <a:buNone/>
            </a:pPr>
            <a:r>
              <a:rPr lang="it-IT" sz="1800" dirty="0">
                <a:solidFill>
                  <a:srgbClr val="161616"/>
                </a:solidFill>
                <a:latin typeface="Arial"/>
                <a:cs typeface="Arial"/>
              </a:rPr>
              <a:t>Contenitore in acciaio inossidabile che racchiude un altro contenitore in PTFE inserito in un blocco riscaldante, con reattivi di solubilizzazione e/o ossidazione (HNO</a:t>
            </a:r>
            <a:r>
              <a:rPr lang="it-IT" baseline="-25000" sz="1800" dirty="0">
                <a:solidFill>
                  <a:srgbClr val="161616"/>
                </a:solidFill>
                <a:latin typeface="Arial"/>
                <a:cs typeface="Arial"/>
              </a:rPr>
              <a:t>3</a:t>
            </a:r>
            <a:r>
              <a:rPr lang="it-IT" sz="1800" dirty="0">
                <a:solidFill>
                  <a:srgbClr val="161616"/>
                </a:solidFill>
                <a:latin typeface="Arial"/>
                <a:cs typeface="Arial"/>
              </a:rPr>
              <a:t> conc, H2SO4, acido perclorico) + campione.</a:t>
            </a:r>
            <a:endParaRPr lang="it-IT" sz="18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Digestione umida assistita da microonde ( MOD)</a:t>
            </a:r>
            <a:endParaRPr lang="it-IT" sz="2600"/>
          </a:p>
        </p:txBody>
      </p:sp>
      <p:sp>
        <p:nvSpPr>
          <p:cNvPr id="4" name="Shape 4"/>
          <p:cNvSpPr txBox="1"/>
          <p:nvPr/>
        </p:nvSpPr>
        <p:spPr>
          <a:xfrm>
            <a:off x="457200" y="1371600"/>
            <a:ext cx="8229600" cy="5029200"/>
          </a:xfrm>
          <a:prstGeom prst="rect">
            <a:avLst/>
          </a:prstGeom>
          <a:noFill/>
          <a:ln>
            <a:noFill/>
          </a:ln>
        </p:spPr>
        <p:txBody>
          <a:bodyPr wrap="square" lIns="18288" tIns="18288" rIns="18288" bIns="18288" anchor="t" rtlCol="0"/>
          <a:lstStyle/>
          <a:p>
            <a:pPr algn="l">
              <a:spcBef>
                <a:spcPts val="0"/>
              </a:spcBef>
              <a:spcAft>
                <a:spcPts val="400"/>
              </a:spcAft>
              <a:buNone/>
            </a:pPr>
            <a:r>
              <a:rPr lang="it-IT" sz="2000" dirty="0">
                <a:solidFill>
                  <a:srgbClr val="161616"/>
                </a:solidFill>
                <a:latin typeface="Arial"/>
                <a:cs typeface="Arial"/>
              </a:rPr>
              <a:t>Supera i limiti della digestione umida tradizionale:</a:t>
            </a:r>
            <a:endParaRPr lang="it-IT" sz="2000"/>
          </a:p>
          <a:p>
            <a:pPr algn="l" marL="256032" indent="-228600">
              <a:spcBef>
                <a:spcPts val="0"/>
              </a:spcBef>
              <a:spcAft>
                <a:spcPts val="200"/>
              </a:spcAft>
              <a:buClr>
                <a:srgbClr val="B8860B"/>
              </a:buClr>
              <a:buFont typeface="Arial"/>
              <a:buChar char="•"/>
            </a:pPr>
            <a:r>
              <a:rPr lang="it-IT" sz="2000" dirty="0">
                <a:solidFill>
                  <a:srgbClr val="404040"/>
                </a:solidFill>
                <a:latin typeface="Arial"/>
                <a:cs typeface="Arial"/>
              </a:rPr>
              <a:t>Maggiore rapidità di riscaldamento del campione</a:t>
            </a:r>
            <a:endParaRPr lang="it-IT" sz="2000"/>
          </a:p>
          <a:p>
            <a:pPr algn="l" marL="256032" indent="-228600">
              <a:spcBef>
                <a:spcPts val="0"/>
              </a:spcBef>
              <a:spcAft>
                <a:spcPts val="1800"/>
              </a:spcAft>
              <a:buClr>
                <a:srgbClr val="B8860B"/>
              </a:buClr>
              <a:buFont typeface="Arial"/>
              <a:buChar char="•"/>
            </a:pPr>
            <a:r>
              <a:rPr lang="it-IT" sz="2000" dirty="0">
                <a:solidFill>
                  <a:srgbClr val="404040"/>
                </a:solidFill>
                <a:latin typeface="Arial"/>
                <a:cs typeface="Arial"/>
              </a:rPr>
              <a:t>tempi ridotti</a:t>
            </a:r>
            <a:endParaRPr lang="it-IT" sz="2000"/>
          </a:p>
          <a:p>
            <a:pPr algn="l">
              <a:spcBef>
                <a:spcPts val="0"/>
              </a:spcBef>
              <a:spcAft>
                <a:spcPts val="1800"/>
              </a:spcAft>
              <a:buNone/>
            </a:pPr>
            <a:r>
              <a:rPr lang="it-IT" sz="2000" dirty="0">
                <a:solidFill>
                  <a:srgbClr val="404040"/>
                </a:solidFill>
                <a:latin typeface="Arial"/>
                <a:cs typeface="Arial"/>
              </a:rPr>
              <a:t>Si lavora sia a bassa pressione ( massimo 1000 kPa) che ad alta pressione (oltre 7000 kPa) per matrici alimentari termicamente più resistenti.</a:t>
            </a:r>
            <a:endParaRPr lang="it-IT" sz="2000"/>
          </a:p>
          <a:p>
            <a:pPr algn="l">
              <a:spcBef>
                <a:spcPts val="0"/>
              </a:spcBef>
              <a:spcAft>
                <a:spcPts val="0"/>
              </a:spcAft>
              <a:buNone/>
            </a:pPr>
            <a:r>
              <a:rPr lang="it-IT" sz="2000" dirty="0">
                <a:solidFill>
                  <a:srgbClr val="404040"/>
                </a:solidFill>
                <a:latin typeface="Arial"/>
                <a:cs typeface="Arial"/>
              </a:rPr>
              <a:t>Contenitori fatti in materiali trasparenti rispetto alle MW (PTFE, quarzo)</a:t>
            </a:r>
            <a:endParaRPr lang="it-IT" sz="20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182880"/>
            <a:ext cx="8229600" cy="73152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Applicazioni di alimenti mediante digestione umida (MOD o WD)</a:t>
            </a:r>
            <a:endParaRPr lang="it-IT" sz="2200"/>
          </a:p>
        </p:txBody>
      </p:sp>
      <p:graphicFrame>
        <p:nvGraphicFramePr>
          <p:cNvPr id="4" name="Tabella 4"/>
          <p:cNvGraphicFramePr>
            <a:graphicFrameLocks noGrp="1"/>
          </p:cNvGraphicFramePr>
          <p:nvPr/>
        </p:nvGraphicFramePr>
        <p:xfrm>
          <a:off x="457200" y="1005840"/>
          <a:ext cx="8229600" cy="4517136"/>
        </p:xfrm>
        <a:graphic>
          <a:graphicData uri="http://schemas.openxmlformats.org/drawingml/2006/table">
            <a:tbl>
              <a:tblPr firstRow="1" bandRow="1"/>
              <a:tblGrid>
                <a:gridCol w="2011680"/>
                <a:gridCol w="1463040"/>
                <a:gridCol w="2194560"/>
                <a:gridCol w="2560320"/>
              </a:tblGrid>
              <a:tr h="411480">
                <a:tc>
                  <a:txBody>
                    <a:bodyPr/>
                    <a:lstStyle/>
                    <a:p>
                      <a:pPr algn="ctr">
                        <a:spcBef>
                          <a:spcPts val="0"/>
                        </a:spcBef>
                        <a:spcAft>
                          <a:spcPts val="0"/>
                        </a:spcAft>
                        <a:buNone/>
                      </a:pPr>
                      <a:r>
                        <a:rPr lang="it-IT" b="1" sz="1350" dirty="0">
                          <a:solidFill>
                            <a:srgbClr val="FFFFFF"/>
                          </a:solidFill>
                          <a:latin typeface="Arial"/>
                          <a:cs typeface="Arial"/>
                        </a:rPr>
                        <a:t>Matrice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50" dirty="0">
                          <a:solidFill>
                            <a:srgbClr val="FFFFFF"/>
                          </a:solidFill>
                          <a:latin typeface="Arial"/>
                          <a:cs typeface="Arial"/>
                        </a:rPr>
                        <a:t>Tipo di digestione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50" dirty="0">
                          <a:solidFill>
                            <a:srgbClr val="FFFFFF"/>
                          </a:solidFill>
                          <a:latin typeface="Arial"/>
                          <a:cs typeface="Arial"/>
                        </a:rPr>
                        <a:t>Reattivi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50" dirty="0">
                          <a:solidFill>
                            <a:srgbClr val="FFFFFF"/>
                          </a:solidFill>
                          <a:latin typeface="Arial"/>
                          <a:cs typeface="Arial"/>
                        </a:rPr>
                        <a:t>Elementi determinati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365760">
                <a:tc>
                  <a:txBody>
                    <a:bodyPr/>
                    <a:lstStyle/>
                    <a:p>
                      <a:pPr algn="ctr">
                        <a:spcBef>
                          <a:spcPts val="0"/>
                        </a:spcBef>
                        <a:spcAft>
                          <a:spcPts val="0"/>
                        </a:spcAft>
                        <a:buNone/>
                      </a:pPr>
                      <a:r>
                        <a:rPr lang="it-IT" sz="1350" dirty="0">
                          <a:solidFill>
                            <a:srgbClr val="404040"/>
                          </a:solidFill>
                          <a:latin typeface="Arial"/>
                          <a:cs typeface="Arial"/>
                        </a:rPr>
                        <a:t>carne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MOD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HNO</a:t>
                      </a:r>
                      <a:r>
                        <a:rPr lang="it-IT" baseline="-25000" sz="1350" dirty="0">
                          <a:solidFill>
                            <a:srgbClr val="404040"/>
                          </a:solidFill>
                          <a:latin typeface="Arial"/>
                          <a:cs typeface="Arial"/>
                        </a:rPr>
                        <a:t>3</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Se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350" dirty="0">
                          <a:solidFill>
                            <a:srgbClr val="404040"/>
                          </a:solidFill>
                          <a:latin typeface="Arial"/>
                          <a:cs typeface="Arial"/>
                        </a:rPr>
                        <a:t>The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MOD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HNO</a:t>
                      </a:r>
                      <a:r>
                        <a:rPr lang="it-IT" baseline="-25000" sz="1350" dirty="0">
                          <a:solidFill>
                            <a:srgbClr val="404040"/>
                          </a:solidFill>
                          <a:latin typeface="Arial"/>
                          <a:cs typeface="Arial"/>
                        </a:rPr>
                        <a:t>3</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Ba, Cu, Fe, Pb,, Zn</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350" dirty="0">
                          <a:solidFill>
                            <a:srgbClr val="404040"/>
                          </a:solidFill>
                          <a:latin typeface="Arial"/>
                          <a:cs typeface="Arial"/>
                        </a:rPr>
                        <a:t>Vino</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MOD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HNO</a:t>
                      </a:r>
                      <a:r>
                        <a:rPr lang="it-IT" baseline="-25000" sz="1350" dirty="0">
                          <a:solidFill>
                            <a:srgbClr val="404040"/>
                          </a:solidFill>
                          <a:latin typeface="Arial"/>
                          <a:cs typeface="Arial"/>
                        </a:rPr>
                        <a:t>3</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Pb</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350" dirty="0">
                          <a:solidFill>
                            <a:srgbClr val="404040"/>
                          </a:solidFill>
                          <a:latin typeface="Arial"/>
                          <a:cs typeface="Arial"/>
                        </a:rPr>
                        <a:t>Vino</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WD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H</a:t>
                      </a:r>
                      <a:r>
                        <a:rPr lang="it-IT" baseline="-25000" sz="1350" dirty="0">
                          <a:solidFill>
                            <a:srgbClr val="404040"/>
                          </a:solidFill>
                          <a:latin typeface="Arial"/>
                          <a:cs typeface="Arial"/>
                        </a:rPr>
                        <a:t>2</a:t>
                      </a:r>
                      <a:r>
                        <a:rPr lang="it-IT" sz="1350" dirty="0">
                          <a:solidFill>
                            <a:srgbClr val="404040"/>
                          </a:solidFill>
                          <a:latin typeface="Arial"/>
                          <a:cs typeface="Arial"/>
                        </a:rPr>
                        <a:t>SO</a:t>
                      </a:r>
                      <a:r>
                        <a:rPr lang="it-IT" baseline="-25000" sz="1350" dirty="0">
                          <a:solidFill>
                            <a:srgbClr val="404040"/>
                          </a:solidFill>
                          <a:latin typeface="Arial"/>
                          <a:cs typeface="Arial"/>
                        </a:rPr>
                        <a:t>4</a:t>
                      </a:r>
                      <a:r>
                        <a:rPr lang="it-IT" sz="1350" dirty="0">
                          <a:solidFill>
                            <a:srgbClr val="404040"/>
                          </a:solidFill>
                          <a:latin typeface="Arial"/>
                          <a:cs typeface="Arial"/>
                        </a:rPr>
                        <a:t> e H</a:t>
                      </a:r>
                      <a:r>
                        <a:rPr lang="it-IT" baseline="-25000" sz="1350" dirty="0">
                          <a:solidFill>
                            <a:srgbClr val="404040"/>
                          </a:solidFill>
                          <a:latin typeface="Arial"/>
                          <a:cs typeface="Arial"/>
                        </a:rPr>
                        <a:t>2</a:t>
                      </a:r>
                      <a:r>
                        <a:rPr lang="it-IT" sz="1350" dirty="0">
                          <a:solidFill>
                            <a:srgbClr val="404040"/>
                          </a:solidFill>
                          <a:latin typeface="Arial"/>
                          <a:cs typeface="Arial"/>
                        </a:rPr>
                        <a:t>O</a:t>
                      </a:r>
                      <a:r>
                        <a:rPr lang="it-IT" baseline="-25000" sz="1350" dirty="0">
                          <a:solidFill>
                            <a:srgbClr val="404040"/>
                          </a:solidFill>
                          <a:latin typeface="Arial"/>
                          <a:cs typeface="Arial"/>
                        </a:rPr>
                        <a:t>2</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Ni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566928">
                <a:tc>
                  <a:txBody>
                    <a:bodyPr/>
                    <a:lstStyle/>
                    <a:p>
                      <a:pPr algn="ctr">
                        <a:spcBef>
                          <a:spcPts val="0"/>
                        </a:spcBef>
                        <a:spcAft>
                          <a:spcPts val="0"/>
                        </a:spcAft>
                        <a:buNone/>
                      </a:pPr>
                      <a:r>
                        <a:rPr lang="it-IT" sz="1350" dirty="0">
                          <a:solidFill>
                            <a:srgbClr val="404040"/>
                          </a:solidFill>
                          <a:latin typeface="Arial"/>
                          <a:cs typeface="Arial"/>
                        </a:rPr>
                        <a:t>Latte e derivati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WD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HNO</a:t>
                      </a:r>
                      <a:r>
                        <a:rPr lang="it-IT" baseline="-25000" sz="1350" dirty="0">
                          <a:solidFill>
                            <a:srgbClr val="404040"/>
                          </a:solidFill>
                          <a:latin typeface="Arial"/>
                          <a:cs typeface="Arial"/>
                        </a:rPr>
                        <a:t>3</a:t>
                      </a:r>
                      <a:r>
                        <a:rPr lang="it-IT" sz="1350" dirty="0">
                          <a:solidFill>
                            <a:srgbClr val="404040"/>
                          </a:solidFill>
                          <a:latin typeface="Arial"/>
                          <a:cs typeface="Arial"/>
                        </a:rPr>
                        <a:t> , HClO</a:t>
                      </a:r>
                      <a:r>
                        <a:rPr lang="it-IT" baseline="-25000" sz="1350" dirty="0">
                          <a:solidFill>
                            <a:srgbClr val="404040"/>
                          </a:solidFill>
                          <a:latin typeface="Arial"/>
                          <a:cs typeface="Arial"/>
                        </a:rPr>
                        <a:t>4</a:t>
                      </a:r>
                      <a:r>
                        <a:rPr lang="it-IT" sz="1350" dirty="0">
                          <a:solidFill>
                            <a:srgbClr val="404040"/>
                          </a:solidFill>
                          <a:latin typeface="Arial"/>
                          <a:cs typeface="Arial"/>
                        </a:rPr>
                        <a:t>, HCl</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Cd,Co, Cr,Cu,Fe,Ni,Pb, Zn</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777240">
                <a:tc>
                  <a:txBody>
                    <a:bodyPr/>
                    <a:lstStyle/>
                    <a:p>
                      <a:pPr algn="ctr">
                        <a:spcBef>
                          <a:spcPts val="0"/>
                        </a:spcBef>
                        <a:spcAft>
                          <a:spcPts val="0"/>
                        </a:spcAft>
                        <a:buNone/>
                      </a:pPr>
                      <a:r>
                        <a:rPr lang="it-IT" sz="1350" dirty="0">
                          <a:solidFill>
                            <a:srgbClr val="404040"/>
                          </a:solidFill>
                          <a:latin typeface="Arial"/>
                          <a:cs typeface="Arial"/>
                        </a:rPr>
                        <a:t>Farine, amidi, carne, latticini, uova</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WD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HNO</a:t>
                      </a:r>
                      <a:r>
                        <a:rPr lang="it-IT" baseline="-25000" sz="1350" dirty="0">
                          <a:solidFill>
                            <a:srgbClr val="404040"/>
                          </a:solidFill>
                          <a:latin typeface="Arial"/>
                          <a:cs typeface="Arial"/>
                        </a:rPr>
                        <a:t>3</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Al,Ca,Cd,Co, Cu, Fe, K, Mg, Mn, Na, Ni, Pb, Sr, Zn</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350" dirty="0">
                          <a:solidFill>
                            <a:srgbClr val="404040"/>
                          </a:solidFill>
                          <a:latin typeface="Arial"/>
                          <a:cs typeface="Arial"/>
                        </a:rPr>
                        <a:t>Succhi di frutta</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MOD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HNO</a:t>
                      </a:r>
                      <a:r>
                        <a:rPr lang="it-IT" baseline="-25000" sz="1350" dirty="0">
                          <a:solidFill>
                            <a:srgbClr val="404040"/>
                          </a:solidFill>
                          <a:latin typeface="Arial"/>
                          <a:cs typeface="Arial"/>
                        </a:rPr>
                        <a:t>3</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metalli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566928">
                <a:tc>
                  <a:txBody>
                    <a:bodyPr/>
                    <a:lstStyle/>
                    <a:p>
                      <a:pPr algn="ctr">
                        <a:spcBef>
                          <a:spcPts val="0"/>
                        </a:spcBef>
                        <a:spcAft>
                          <a:spcPts val="0"/>
                        </a:spcAft>
                        <a:buNone/>
                      </a:pPr>
                      <a:r>
                        <a:rPr lang="it-IT" sz="1350" dirty="0">
                          <a:solidFill>
                            <a:srgbClr val="404040"/>
                          </a:solidFill>
                          <a:latin typeface="Arial"/>
                          <a:cs typeface="Arial"/>
                        </a:rPr>
                        <a:t>crostacei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WD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HNO</a:t>
                      </a:r>
                      <a:r>
                        <a:rPr lang="it-IT" baseline="-25000" sz="1350" dirty="0">
                          <a:solidFill>
                            <a:srgbClr val="404040"/>
                          </a:solidFill>
                          <a:latin typeface="Arial"/>
                          <a:cs typeface="Arial"/>
                        </a:rPr>
                        <a:t>3</a:t>
                      </a:r>
                      <a:r>
                        <a:rPr lang="it-IT" sz="1350" dirty="0">
                          <a:solidFill>
                            <a:srgbClr val="404040"/>
                          </a:solidFill>
                          <a:latin typeface="Arial"/>
                          <a:cs typeface="Arial"/>
                        </a:rPr>
                        <a:t>, HF, HClO</a:t>
                      </a:r>
                      <a:r>
                        <a:rPr lang="it-IT" baseline="-25000" sz="1350" dirty="0">
                          <a:solidFill>
                            <a:srgbClr val="404040"/>
                          </a:solidFill>
                          <a:latin typeface="Arial"/>
                          <a:cs typeface="Arial"/>
                        </a:rPr>
                        <a:t>4</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Al, Ca,Fe, K, Mg, Mn, Na, Zn</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350" dirty="0">
                          <a:solidFill>
                            <a:srgbClr val="404040"/>
                          </a:solidFill>
                          <a:latin typeface="Arial"/>
                          <a:cs typeface="Arial"/>
                        </a:rPr>
                        <a:t>Oli, zuccheri, the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WD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HNO</a:t>
                      </a:r>
                      <a:r>
                        <a:rPr lang="it-IT" baseline="-25000" sz="1350" dirty="0">
                          <a:solidFill>
                            <a:srgbClr val="404040"/>
                          </a:solidFill>
                          <a:latin typeface="Arial"/>
                          <a:cs typeface="Arial"/>
                        </a:rPr>
                        <a:t>3</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Cd,Cu, Pb, Zn</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sp>
        <p:nvSpPr>
          <p:cNvPr id="5" name="Shape 5"/>
          <p:cNvSpPr txBox="1"/>
          <p:nvPr/>
        </p:nvSpPr>
        <p:spPr>
          <a:xfrm>
            <a:off x="457200" y="5989320"/>
            <a:ext cx="8229600" cy="640080"/>
          </a:xfrm>
          <a:prstGeom prst="rect">
            <a:avLst/>
          </a:prstGeom>
          <a:noFill/>
          <a:ln>
            <a:noFill/>
          </a:ln>
        </p:spPr>
        <p:txBody>
          <a:bodyPr wrap="square" lIns="18288" tIns="18288" rIns="18288" bIns="18288" anchor="t" rtlCol="0"/>
          <a:lstStyle/>
          <a:p>
            <a:pPr algn="l">
              <a:spcBef>
                <a:spcPts val="0"/>
              </a:spcBef>
              <a:spcAft>
                <a:spcPts val="0"/>
              </a:spcAft>
              <a:buNone/>
            </a:pPr>
            <a:r>
              <a:rPr lang="it-IT" b="1" sz="1300" dirty="0">
                <a:solidFill>
                  <a:srgbClr val="7A1F2B"/>
                </a:solidFill>
                <a:latin typeface="Arial"/>
                <a:cs typeface="Arial"/>
              </a:rPr>
              <a:t>MOD</a:t>
            </a:r>
            <a:r>
              <a:rPr lang="it-IT" sz="1300" dirty="0">
                <a:solidFill>
                  <a:srgbClr val="404040"/>
                </a:solidFill>
                <a:latin typeface="Arial"/>
                <a:cs typeface="Arial"/>
              </a:rPr>
              <a:t>: estrazione assistita da micronde</a:t>
            </a:r>
            <a:endParaRPr lang="it-IT" sz="1300"/>
          </a:p>
          <a:p>
            <a:pPr algn="l">
              <a:spcBef>
                <a:spcPts val="0"/>
              </a:spcBef>
              <a:spcAft>
                <a:spcPts val="0"/>
              </a:spcAft>
              <a:buNone/>
            </a:pPr>
            <a:r>
              <a:rPr lang="it-IT" b="1" sz="1300" dirty="0">
                <a:solidFill>
                  <a:srgbClr val="7A1F2B"/>
                </a:solidFill>
                <a:latin typeface="Arial"/>
                <a:cs typeface="Arial"/>
              </a:rPr>
              <a:t>WD</a:t>
            </a:r>
            <a:r>
              <a:rPr lang="it-IT" sz="1300" dirty="0">
                <a:solidFill>
                  <a:srgbClr val="404040"/>
                </a:solidFill>
                <a:latin typeface="Arial"/>
                <a:cs typeface="Arial"/>
              </a:rPr>
              <a:t>: digestione umida</a:t>
            </a:r>
            <a:endParaRPr lang="it-IT" sz="13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56" descr="image.png"/>
          <p:cNvPicPr preferRelativeResize="0"/>
          <p:nvPr/>
        </p:nvPicPr>
        <p:blipFill rotWithShape="1">
          <a:blip r:embed="rId3">
            <a:alphaModFix/>
          </a:blip>
          <a:srcRect/>
          <a:stretch/>
        </p:blipFill>
        <p:spPr>
          <a:xfrm>
            <a:off x="71001" y="86423"/>
            <a:ext cx="8076687" cy="6050504"/>
          </a:xfrm>
          <a:prstGeom prst="rect">
            <a:avLst/>
          </a:prstGeom>
          <a:noFill/>
          <a:ln>
            <a:noFill/>
          </a:ln>
        </p:spPr>
      </p:pic>
      <p:pic>
        <p:nvPicPr>
          <p:cNvPr id="383" name="Google Shape;383;p56" descr="Immagine"/>
          <p:cNvPicPr preferRelativeResize="0"/>
          <p:nvPr/>
        </p:nvPicPr>
        <p:blipFill rotWithShape="1">
          <a:blip r:embed="rId4">
            <a:alphaModFix/>
          </a:blip>
          <a:srcRect/>
          <a:stretch/>
        </p:blipFill>
        <p:spPr>
          <a:xfrm>
            <a:off x="4926829" y="3801338"/>
            <a:ext cx="4326369" cy="2965743"/>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57" descr="image.png"/>
          <p:cNvPicPr preferRelativeResize="0"/>
          <p:nvPr/>
        </p:nvPicPr>
        <p:blipFill rotWithShape="1">
          <a:blip r:embed="rId3">
            <a:alphaModFix/>
          </a:blip>
          <a:srcRect/>
          <a:stretch/>
        </p:blipFill>
        <p:spPr>
          <a:xfrm>
            <a:off x="0" y="0"/>
            <a:ext cx="9144000" cy="5686425"/>
          </a:xfrm>
          <a:prstGeom prst="rect">
            <a:avLst/>
          </a:prstGeom>
          <a:noFill/>
          <a:ln>
            <a:noFill/>
          </a:ln>
        </p:spPr>
      </p:pic>
      <p:grpSp>
        <p:nvGrpSpPr>
          <p:cNvPr id="389" name="Google Shape;389;p57"/>
          <p:cNvGrpSpPr/>
          <p:nvPr/>
        </p:nvGrpSpPr>
        <p:grpSpPr>
          <a:xfrm>
            <a:off x="6086818" y="3626123"/>
            <a:ext cx="2794009" cy="3609399"/>
            <a:chOff x="-2" y="-1"/>
            <a:chExt cx="2794008" cy="3609398"/>
          </a:xfrm>
        </p:grpSpPr>
        <p:pic>
          <p:nvPicPr>
            <p:cNvPr id="390" name="Google Shape;390;p57" descr="Immagine"/>
            <p:cNvPicPr preferRelativeResize="0"/>
            <p:nvPr/>
          </p:nvPicPr>
          <p:blipFill rotWithShape="1">
            <a:blip r:embed="rId4">
              <a:alphaModFix/>
            </a:blip>
            <a:srcRect l="447" r="448"/>
            <a:stretch/>
          </p:blipFill>
          <p:spPr>
            <a:xfrm>
              <a:off x="-2" y="-1"/>
              <a:ext cx="2794008" cy="3121580"/>
            </a:xfrm>
            <a:prstGeom prst="rect">
              <a:avLst/>
            </a:prstGeom>
            <a:noFill/>
            <a:ln>
              <a:noFill/>
            </a:ln>
          </p:spPr>
        </p:pic>
        <p:sp>
          <p:nvSpPr>
            <p:cNvPr id="391" name="Google Shape;391;p57"/>
            <p:cNvSpPr txBox="1"/>
            <p:nvPr/>
          </p:nvSpPr>
          <p:spPr>
            <a:xfrm>
              <a:off x="-1" y="3197774"/>
              <a:ext cx="2794006" cy="411623"/>
            </a:xfrm>
            <a:prstGeom prst="rect">
              <a:avLst/>
            </a:prstGeom>
            <a:noFill/>
            <a:ln>
              <a:noFill/>
            </a:ln>
          </p:spPr>
          <p:txBody>
            <a:bodyPr spcFirstLastPara="1" wrap="square" lIns="76200" tIns="76200" rIns="76200" bIns="76200" anchor="t" anchorCtr="0">
              <a:spAutoFit/>
            </a:bodyPr>
            <a:lstStyle/>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Didascalia</a:t>
              </a:r>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731520"/>
            <a:ext cx="8229600" cy="5669280"/>
          </a:xfrm>
          <a:prstGeom prst="rect">
            <a:avLst/>
          </a:prstGeom>
          <a:noFill/>
          <a:ln>
            <a:noFill/>
          </a:ln>
        </p:spPr>
        <p:txBody>
          <a:bodyPr wrap="square" lIns="18288" tIns="18288" rIns="18288" bIns="18288" anchor="ctr" rtlCol="0"/>
          <a:lstStyle/>
          <a:p>
            <a:pPr algn="l">
              <a:lnSpc>
                <a:spcPct val="110000"/>
              </a:lnSpc>
              <a:spcBef>
                <a:spcPts val="0"/>
              </a:spcBef>
              <a:spcAft>
                <a:spcPts val="1800"/>
              </a:spcAft>
              <a:buNone/>
            </a:pPr>
            <a:r>
              <a:rPr lang="it-IT" sz="2000" dirty="0">
                <a:solidFill>
                  <a:srgbClr val="404040"/>
                </a:solidFill>
                <a:latin typeface="Arial"/>
                <a:cs typeface="Arial"/>
              </a:rPr>
              <a:t>L’estrazione in fase solida SPE, al contrario, condotta su colonnine pre-impaccate, disposte su accessori di aspirazione, unisce l’organizzazione razionale di serie multiple di campioni, al concetto di selettività e diminuzione di solvente da utilizzare.</a:t>
            </a:r>
            <a:endParaRPr lang="it-IT" sz="2000"/>
          </a:p>
          <a:p>
            <a:pPr algn="l">
              <a:lnSpc>
                <a:spcPct val="110000"/>
              </a:lnSpc>
              <a:spcBef>
                <a:spcPts val="0"/>
              </a:spcBef>
              <a:spcAft>
                <a:spcPts val="1200"/>
              </a:spcAft>
              <a:buNone/>
            </a:pPr>
            <a:r>
              <a:rPr lang="it-IT" sz="2000" dirty="0">
                <a:solidFill>
                  <a:srgbClr val="404040"/>
                </a:solidFill>
                <a:latin typeface="Arial"/>
                <a:cs typeface="Arial"/>
              </a:rPr>
              <a:t>Le colonnine SPE con impaccamenti silica-legati forniscono una selezione di principi estrattivi che può essere suddivisa, per tipo di ritenzione, in tre classi di colonnine:</a:t>
            </a:r>
            <a:endParaRPr lang="it-IT" sz="2000"/>
          </a:p>
          <a:p>
            <a:pPr algn="l" marL="274320" indent="0">
              <a:spcBef>
                <a:spcPts val="0"/>
              </a:spcBef>
              <a:spcAft>
                <a:spcPts val="600"/>
              </a:spcAft>
              <a:buNone/>
            </a:pPr>
            <a:r>
              <a:rPr lang="it-IT" b="1" sz="2000" dirty="0">
                <a:solidFill>
                  <a:srgbClr val="7A1F2B"/>
                </a:solidFill>
                <a:latin typeface="Arial"/>
                <a:cs typeface="Arial"/>
              </a:rPr>
              <a:t>– polari;</a:t>
            </a:r>
            <a:endParaRPr lang="it-IT" sz="2000"/>
          </a:p>
          <a:p>
            <a:pPr algn="l" marL="274320" indent="0">
              <a:spcBef>
                <a:spcPts val="0"/>
              </a:spcBef>
              <a:spcAft>
                <a:spcPts val="600"/>
              </a:spcAft>
              <a:buNone/>
            </a:pPr>
            <a:r>
              <a:rPr lang="it-IT" b="1" sz="2000" dirty="0">
                <a:solidFill>
                  <a:srgbClr val="7A1F2B"/>
                </a:solidFill>
                <a:latin typeface="Arial"/>
                <a:cs typeface="Arial"/>
              </a:rPr>
              <a:t>– non polari;</a:t>
            </a:r>
            <a:endParaRPr lang="it-IT" sz="2000"/>
          </a:p>
          <a:p>
            <a:pPr algn="l" marL="274320" indent="0">
              <a:spcBef>
                <a:spcPts val="0"/>
              </a:spcBef>
              <a:spcAft>
                <a:spcPts val="0"/>
              </a:spcAft>
              <a:buNone/>
            </a:pPr>
            <a:r>
              <a:rPr lang="it-IT" b="1" sz="2000" dirty="0">
                <a:solidFill>
                  <a:srgbClr val="7A1F2B"/>
                </a:solidFill>
                <a:latin typeface="Arial"/>
                <a:cs typeface="Arial"/>
              </a:rPr>
              <a:t>– a scambio ionico.</a:t>
            </a:r>
            <a:endParaRPr lang="it-IT" sz="20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pic>
        <p:nvPicPr>
          <p:cNvPr id="3" name="Immagine 3"/>
          <p:cNvPicPr>
            <a:picLocks noChangeAspect="1"/>
          </p:cNvPicPr>
          <p:nvPr/>
        </p:nvPicPr>
        <p:blipFill>
          <a:blip r:embed="rIdP1"/>
          <a:stretch>
            <a:fillRect/>
          </a:stretch>
        </p:blipFill>
        <p:spPr>
          <a:xfrm>
            <a:off x="274320" y="822960"/>
            <a:ext cx="3566160" cy="4990632"/>
          </a:xfrm>
          <a:prstGeom prst="rect">
            <a:avLst/>
          </a:prstGeom>
        </p:spPr>
      </p:pic>
      <p:sp>
        <p:nvSpPr>
          <p:cNvPr id="4" name="Shape 4"/>
          <p:cNvSpPr txBox="1"/>
          <p:nvPr/>
        </p:nvSpPr>
        <p:spPr>
          <a:xfrm>
            <a:off x="4069080" y="320040"/>
            <a:ext cx="4800600" cy="6309360"/>
          </a:xfrm>
          <a:prstGeom prst="rect">
            <a:avLst/>
          </a:prstGeom>
          <a:noFill/>
          <a:ln>
            <a:noFill/>
          </a:ln>
        </p:spPr>
        <p:txBody>
          <a:bodyPr wrap="square" lIns="18288" tIns="18288" rIns="18288" bIns="18288" anchor="t" rtlCol="0"/>
          <a:lstStyle/>
          <a:p>
            <a:pPr algn="l">
              <a:spcBef>
                <a:spcPts val="0"/>
              </a:spcBef>
              <a:spcAft>
                <a:spcPts val="600"/>
              </a:spcAft>
              <a:buNone/>
            </a:pPr>
            <a:r>
              <a:rPr lang="it-IT" sz="1350" dirty="0">
                <a:solidFill>
                  <a:srgbClr val="161616"/>
                </a:solidFill>
                <a:latin typeface="Arial"/>
                <a:cs typeface="Arial"/>
              </a:rPr>
              <a:t>L’estrazione in fase solida si basa su una serie di interazioni qui descritte.</a:t>
            </a:r>
            <a:endParaRPr lang="it-IT" sz="1350"/>
          </a:p>
          <a:p>
            <a:pPr algn="l">
              <a:spcBef>
                <a:spcPts val="0"/>
              </a:spcBef>
              <a:spcAft>
                <a:spcPts val="200"/>
              </a:spcAft>
              <a:buNone/>
            </a:pPr>
            <a:r>
              <a:rPr lang="it-IT" b="1" u="sng" sz="1350" dirty="0">
                <a:solidFill>
                  <a:srgbClr val="7A1F2B"/>
                </a:solidFill>
                <a:latin typeface="Arial"/>
                <a:cs typeface="Arial"/>
              </a:rPr>
              <a:t>Fasi Inverse</a:t>
            </a:r>
            <a:r>
              <a:rPr lang="it-IT" sz="1350" dirty="0">
                <a:solidFill>
                  <a:srgbClr val="404040"/>
                </a:solidFill>
                <a:latin typeface="Arial"/>
                <a:cs typeface="Arial"/>
              </a:rPr>
              <a:t> (trattengono in genere le sostanze idrofobe): </a:t>
            </a:r>
            <a:r>
              <a:rPr lang="it-IT" i="1" sz="1350" dirty="0">
                <a:solidFill>
                  <a:srgbClr val="404040"/>
                </a:solidFill>
                <a:latin typeface="Arial"/>
                <a:cs typeface="Arial"/>
              </a:rPr>
              <a:t>Ottadecil (C</a:t>
            </a:r>
            <a:r>
              <a:rPr lang="it-IT" i="1" baseline="-25000" sz="1350" dirty="0">
                <a:solidFill>
                  <a:srgbClr val="404040"/>
                </a:solidFill>
                <a:latin typeface="Arial"/>
                <a:cs typeface="Arial"/>
              </a:rPr>
              <a:t>18</a:t>
            </a:r>
            <a:r>
              <a:rPr lang="it-IT" i="1" sz="1350" dirty="0">
                <a:solidFill>
                  <a:srgbClr val="404040"/>
                </a:solidFill>
                <a:latin typeface="Arial"/>
                <a:cs typeface="Arial"/>
              </a:rPr>
              <a:t>)</a:t>
            </a:r>
            <a:endParaRPr lang="it-IT" sz="1350"/>
          </a:p>
          <a:p>
            <a:pPr algn="l">
              <a:spcBef>
                <a:spcPts val="0"/>
              </a:spcBef>
              <a:spcAft>
                <a:spcPts val="200"/>
              </a:spcAft>
              <a:buNone/>
            </a:pPr>
            <a:r>
              <a:rPr lang="it-IT" sz="1350" dirty="0">
                <a:solidFill>
                  <a:srgbClr val="404040"/>
                </a:solidFill>
                <a:latin typeface="Arial"/>
                <a:cs typeface="Arial"/>
              </a:rPr>
              <a:t>Applicazione: analisi di alimenti, aromi e coloranti alimentari, tracce di organici in acqua, campioni biologici- plasma, urine - o ambientali, vitamine idrosolubili; </a:t>
            </a:r>
            <a:r>
              <a:rPr lang="it-IT" i="1" sz="1350" dirty="0">
                <a:solidFill>
                  <a:srgbClr val="404040"/>
                </a:solidFill>
                <a:latin typeface="Arial"/>
                <a:cs typeface="Arial"/>
              </a:rPr>
              <a:t>Ottil (C8)</a:t>
            </a:r>
            <a:r>
              <a:rPr lang="it-IT" sz="1350" dirty="0">
                <a:solidFill>
                  <a:srgbClr val="404040"/>
                </a:solidFill>
                <a:latin typeface="Arial"/>
                <a:cs typeface="Arial"/>
              </a:rPr>
              <a:t> : cambia lunghezza catena idrocarburica;</a:t>
            </a:r>
            <a:endParaRPr lang="it-IT" sz="1350"/>
          </a:p>
          <a:p>
            <a:pPr algn="l">
              <a:spcBef>
                <a:spcPts val="0"/>
              </a:spcBef>
              <a:spcAft>
                <a:spcPts val="600"/>
              </a:spcAft>
              <a:buNone/>
            </a:pPr>
            <a:r>
              <a:rPr lang="it-IT" sz="1350" dirty="0">
                <a:solidFill>
                  <a:srgbClr val="404040"/>
                </a:solidFill>
                <a:latin typeface="Arial"/>
                <a:cs typeface="Arial"/>
              </a:rPr>
              <a:t>diversi tipi  a seconda  della % dei C carichi e end-capping</a:t>
            </a:r>
            <a:endParaRPr lang="it-IT" sz="1350"/>
          </a:p>
          <a:p>
            <a:pPr algn="l">
              <a:spcBef>
                <a:spcPts val="0"/>
              </a:spcBef>
              <a:spcAft>
                <a:spcPts val="200"/>
              </a:spcAft>
              <a:buNone/>
            </a:pPr>
            <a:r>
              <a:rPr lang="it-IT" b="1" u="sng" sz="1350" dirty="0">
                <a:solidFill>
                  <a:srgbClr val="7A1F2B"/>
                </a:solidFill>
                <a:latin typeface="Arial"/>
                <a:cs typeface="Arial"/>
              </a:rPr>
              <a:t>Fase Normale</a:t>
            </a:r>
            <a:r>
              <a:rPr lang="it-IT" sz="1350" dirty="0">
                <a:solidFill>
                  <a:srgbClr val="404040"/>
                </a:solidFill>
                <a:latin typeface="Arial"/>
                <a:cs typeface="Arial"/>
              </a:rPr>
              <a:t>: Cianopropil - (CH</a:t>
            </a:r>
            <a:r>
              <a:rPr lang="it-IT" baseline="-25000" sz="1350" dirty="0">
                <a:solidFill>
                  <a:srgbClr val="404040"/>
                </a:solidFill>
                <a:latin typeface="Arial"/>
                <a:cs typeface="Arial"/>
              </a:rPr>
              <a:t>2</a:t>
            </a:r>
            <a:r>
              <a:rPr lang="it-IT" sz="1350" dirty="0">
                <a:solidFill>
                  <a:srgbClr val="404040"/>
                </a:solidFill>
                <a:latin typeface="Arial"/>
                <a:cs typeface="Arial"/>
              </a:rPr>
              <a:t>)</a:t>
            </a:r>
            <a:r>
              <a:rPr lang="it-IT" baseline="-25000" sz="1350" dirty="0">
                <a:solidFill>
                  <a:srgbClr val="404040"/>
                </a:solidFill>
                <a:latin typeface="Arial"/>
                <a:cs typeface="Arial"/>
              </a:rPr>
              <a:t>3</a:t>
            </a:r>
            <a:r>
              <a:rPr lang="it-IT" sz="1350" dirty="0">
                <a:solidFill>
                  <a:srgbClr val="404040"/>
                </a:solidFill>
                <a:latin typeface="Arial"/>
                <a:cs typeface="Arial"/>
              </a:rPr>
              <a:t>CN amminopropil -NH</a:t>
            </a:r>
            <a:r>
              <a:rPr lang="it-IT" baseline="-25000" sz="1350" dirty="0">
                <a:solidFill>
                  <a:srgbClr val="404040"/>
                </a:solidFill>
                <a:latin typeface="Arial"/>
                <a:cs typeface="Arial"/>
              </a:rPr>
              <a:t>2</a:t>
            </a:r>
            <a:endParaRPr lang="it-IT" sz="1350"/>
          </a:p>
          <a:p>
            <a:pPr algn="l">
              <a:spcBef>
                <a:spcPts val="0"/>
              </a:spcBef>
              <a:spcAft>
                <a:spcPts val="600"/>
              </a:spcAft>
              <a:buNone/>
            </a:pPr>
            <a:r>
              <a:rPr lang="it-IT" sz="1350" dirty="0">
                <a:solidFill>
                  <a:srgbClr val="404040"/>
                </a:solidFill>
                <a:latin typeface="Arial"/>
                <a:cs typeface="Arial"/>
              </a:rPr>
              <a:t>Applicazioni: isolamento da solventi acquosi e organici, droghe in fluidi fisiologici, metaboliti da muffe e prodotti della fermentazione</a:t>
            </a:r>
            <a:endParaRPr lang="it-IT" sz="1350"/>
          </a:p>
          <a:p>
            <a:pPr algn="l">
              <a:spcBef>
                <a:spcPts val="0"/>
              </a:spcBef>
              <a:spcAft>
                <a:spcPts val="200"/>
              </a:spcAft>
              <a:buNone/>
            </a:pPr>
            <a:r>
              <a:rPr lang="it-IT" b="1" u="sng" sz="1350" dirty="0">
                <a:solidFill>
                  <a:srgbClr val="7A1F2B"/>
                </a:solidFill>
                <a:latin typeface="Arial"/>
                <a:cs typeface="Arial"/>
              </a:rPr>
              <a:t>Scambio Ionico</a:t>
            </a:r>
            <a:r>
              <a:rPr lang="it-IT" sz="1350" dirty="0">
                <a:solidFill>
                  <a:srgbClr val="404040"/>
                </a:solidFill>
                <a:latin typeface="Arial"/>
                <a:cs typeface="Arial"/>
              </a:rPr>
              <a:t>: propil sulfonil</a:t>
            </a:r>
            <a:endParaRPr lang="it-IT" sz="1350"/>
          </a:p>
          <a:p>
            <a:pPr algn="l">
              <a:spcBef>
                <a:spcPts val="0"/>
              </a:spcBef>
              <a:spcAft>
                <a:spcPts val="600"/>
              </a:spcAft>
              <a:buNone/>
            </a:pPr>
            <a:r>
              <a:rPr lang="it-IT" sz="1350" dirty="0">
                <a:solidFill>
                  <a:srgbClr val="404040"/>
                </a:solidFill>
                <a:latin typeface="Arial"/>
                <a:cs typeface="Arial"/>
              </a:rPr>
              <a:t>Applicazioni: separazione di saccaridi, estraz. composti polari</a:t>
            </a:r>
            <a:endParaRPr lang="it-IT" sz="1350"/>
          </a:p>
          <a:p>
            <a:pPr algn="l">
              <a:spcBef>
                <a:spcPts val="0"/>
              </a:spcBef>
              <a:spcAft>
                <a:spcPts val="0"/>
              </a:spcAft>
              <a:buNone/>
            </a:pPr>
            <a:r>
              <a:rPr lang="it-IT" sz="1350" dirty="0">
                <a:solidFill>
                  <a:srgbClr val="404040"/>
                </a:solidFill>
                <a:latin typeface="Arial"/>
                <a:cs typeface="Arial"/>
              </a:rPr>
              <a:t>Terre di diatomee (pH1-13)</a:t>
            </a:r>
            <a:endParaRPr lang="it-IT" sz="135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Il meccanismo di estrazione in fase inversa</a:t>
            </a:r>
            <a:endParaRPr lang="it-IT" sz="2600"/>
          </a:p>
        </p:txBody>
      </p:sp>
      <p:sp>
        <p:nvSpPr>
          <p:cNvPr id="4" name="Shape 4"/>
          <p:cNvSpPr txBox="1"/>
          <p:nvPr/>
        </p:nvSpPr>
        <p:spPr>
          <a:xfrm>
            <a:off x="457200" y="1371600"/>
            <a:ext cx="8229600" cy="5029200"/>
          </a:xfrm>
          <a:prstGeom prst="rect">
            <a:avLst/>
          </a:prstGeom>
          <a:noFill/>
          <a:ln>
            <a:noFill/>
          </a:ln>
        </p:spPr>
        <p:txBody>
          <a:bodyPr wrap="square" lIns="18288" tIns="18288" rIns="18288" bIns="18288" anchor="t" rtlCol="0"/>
          <a:lstStyle/>
          <a:p>
            <a:pPr algn="l">
              <a:lnSpc>
                <a:spcPct val="110000"/>
              </a:lnSpc>
              <a:spcBef>
                <a:spcPts val="0"/>
              </a:spcBef>
              <a:spcAft>
                <a:spcPts val="1800"/>
              </a:spcAft>
              <a:buNone/>
            </a:pPr>
            <a:r>
              <a:rPr lang="it-IT" sz="2050" dirty="0">
                <a:solidFill>
                  <a:srgbClr val="404040"/>
                </a:solidFill>
                <a:latin typeface="Arial"/>
                <a:cs typeface="Arial"/>
              </a:rPr>
              <a:t>Le fasi non polari sono le più utilizzate. In particolare la C18, è spesso la prima ad essere provata quando si cerca di sostituire la tecnica liquido/liquido con quella SPE.</a:t>
            </a:r>
            <a:endParaRPr lang="it-IT" sz="2050"/>
          </a:p>
          <a:p>
            <a:pPr algn="l">
              <a:lnSpc>
                <a:spcPct val="110000"/>
              </a:lnSpc>
              <a:spcBef>
                <a:spcPts val="0"/>
              </a:spcBef>
              <a:spcAft>
                <a:spcPts val="1800"/>
              </a:spcAft>
              <a:buNone/>
            </a:pPr>
            <a:r>
              <a:rPr lang="it-IT" sz="2050" dirty="0">
                <a:solidFill>
                  <a:srgbClr val="404040"/>
                </a:solidFill>
                <a:latin typeface="Arial"/>
                <a:cs typeface="Arial"/>
              </a:rPr>
              <a:t>In molte applicazioni la colonna SPE è impiegata come un </a:t>
            </a:r>
            <a:r>
              <a:rPr lang="it-IT" b="1" i="1" sz="2050" dirty="0">
                <a:solidFill>
                  <a:srgbClr val="7A1F2B"/>
                </a:solidFill>
                <a:latin typeface="Arial"/>
                <a:cs typeface="Arial"/>
              </a:rPr>
              <a:t>filtro chimico</a:t>
            </a:r>
            <a:r>
              <a:rPr lang="it-IT" sz="2050" dirty="0">
                <a:solidFill>
                  <a:srgbClr val="404040"/>
                </a:solidFill>
                <a:latin typeface="Arial"/>
                <a:cs typeface="Arial"/>
              </a:rPr>
              <a:t> che rimuove gli interferenti non polari.</a:t>
            </a:r>
            <a:endParaRPr lang="it-IT" sz="2050"/>
          </a:p>
          <a:p>
            <a:pPr algn="l">
              <a:lnSpc>
                <a:spcPct val="110000"/>
              </a:lnSpc>
              <a:spcBef>
                <a:spcPts val="0"/>
              </a:spcBef>
              <a:spcAft>
                <a:spcPts val="0"/>
              </a:spcAft>
              <a:buNone/>
            </a:pPr>
            <a:r>
              <a:rPr lang="it-IT" sz="2050" dirty="0">
                <a:solidFill>
                  <a:srgbClr val="404040"/>
                </a:solidFill>
                <a:latin typeface="Arial"/>
                <a:cs typeface="Arial"/>
              </a:rPr>
              <a:t>La stessa colonna può essere utilizzata per estrarre composti polari da matrice lipofila.</a:t>
            </a:r>
            <a:endParaRPr lang="it-IT" sz="205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Il meccanismo di estrazione polare</a:t>
            </a:r>
            <a:endParaRPr lang="it-IT" sz="2600"/>
          </a:p>
        </p:txBody>
      </p:sp>
      <p:sp>
        <p:nvSpPr>
          <p:cNvPr id="4" name="Shape 4"/>
          <p:cNvSpPr txBox="1"/>
          <p:nvPr/>
        </p:nvSpPr>
        <p:spPr>
          <a:xfrm>
            <a:off x="457200" y="1371600"/>
            <a:ext cx="8229600" cy="5120640"/>
          </a:xfrm>
          <a:prstGeom prst="rect">
            <a:avLst/>
          </a:prstGeom>
          <a:noFill/>
          <a:ln>
            <a:noFill/>
          </a:ln>
        </p:spPr>
        <p:txBody>
          <a:bodyPr wrap="square" lIns="18288" tIns="18288" rIns="18288" bIns="18288" anchor="t" rtlCol="0"/>
          <a:lstStyle/>
          <a:p>
            <a:pPr algn="l">
              <a:lnSpc>
                <a:spcPct val="110000"/>
              </a:lnSpc>
              <a:spcBef>
                <a:spcPts val="0"/>
              </a:spcBef>
              <a:spcAft>
                <a:spcPts val="1800"/>
              </a:spcAft>
              <a:buNone/>
            </a:pPr>
            <a:r>
              <a:rPr lang="it-IT" sz="1900" dirty="0">
                <a:solidFill>
                  <a:srgbClr val="404040"/>
                </a:solidFill>
                <a:latin typeface="Arial"/>
                <a:cs typeface="Arial"/>
              </a:rPr>
              <a:t>Le colonnine polari – cianopropil, diol, silica, amminopropil – sono tipicamente usate per interagire con composti polari disciolti in solvente organico non polare (etilacetato, n-esano, ecc.). Del resto, l’omogeneizzazione della matrice e la sua estrazione con solvente organico sono condizioni spesso ricorrenti, e che già predispongono l’analita al meccanismo dell’estrazione polare.</a:t>
            </a:r>
            <a:endParaRPr lang="it-IT" sz="1900"/>
          </a:p>
          <a:p>
            <a:pPr algn="l">
              <a:lnSpc>
                <a:spcPct val="110000"/>
              </a:lnSpc>
              <a:spcBef>
                <a:spcPts val="0"/>
              </a:spcBef>
              <a:spcAft>
                <a:spcPts val="0"/>
              </a:spcAft>
              <a:buNone/>
            </a:pPr>
            <a:r>
              <a:rPr lang="it-IT" sz="1900" dirty="0">
                <a:solidFill>
                  <a:srgbClr val="404040"/>
                </a:solidFill>
                <a:latin typeface="Arial"/>
                <a:cs typeface="Arial"/>
              </a:rPr>
              <a:t>Le fasi polari offrono possibilità di ritenzioni selettive quali legami di tipo dipolo-dipolo (CN) o ponti idrogeno (DIOL, NH2) ed anche una riproducibilità nella qualità di queste interazioni.</a:t>
            </a:r>
            <a:endParaRPr lang="it-IT" sz="19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Il meccanismo di estrazione a scambio ionico</a:t>
            </a:r>
            <a:endParaRPr lang="it-IT" sz="2600"/>
          </a:p>
        </p:txBody>
      </p:sp>
      <p:sp>
        <p:nvSpPr>
          <p:cNvPr id="4" name="Shape 4"/>
          <p:cNvSpPr txBox="1"/>
          <p:nvPr/>
        </p:nvSpPr>
        <p:spPr>
          <a:xfrm>
            <a:off x="457200" y="1371600"/>
            <a:ext cx="8229600" cy="5120640"/>
          </a:xfrm>
          <a:prstGeom prst="rect">
            <a:avLst/>
          </a:prstGeom>
          <a:noFill/>
          <a:ln>
            <a:noFill/>
          </a:ln>
        </p:spPr>
        <p:txBody>
          <a:bodyPr wrap="square" lIns="18288" tIns="18288" rIns="18288" bIns="18288" anchor="t" rtlCol="0"/>
          <a:lstStyle/>
          <a:p>
            <a:pPr algn="l">
              <a:lnSpc>
                <a:spcPct val="110000"/>
              </a:lnSpc>
              <a:spcBef>
                <a:spcPts val="0"/>
              </a:spcBef>
              <a:spcAft>
                <a:spcPts val="1800"/>
              </a:spcAft>
              <a:buNone/>
            </a:pPr>
            <a:r>
              <a:rPr lang="it-IT" sz="1900" dirty="0">
                <a:solidFill>
                  <a:srgbClr val="404040"/>
                </a:solidFill>
                <a:latin typeface="Arial"/>
                <a:cs typeface="Arial"/>
              </a:rPr>
              <a:t>Le colonnine scambiatrici si sono rivelate molto utili nella preparazione all’analisi di campioni di pesticidi, erbicidi, tossine ecc., che solitamente contengono un gruppo funzionale ionizzabile. In particolare lo scambio ionico, ha una enorme potenzialità quale meccanismo di grande selettività e quindi elevata pulizia degli estratti.</a:t>
            </a:r>
            <a:endParaRPr lang="it-IT" sz="1900"/>
          </a:p>
          <a:p>
            <a:pPr algn="l">
              <a:lnSpc>
                <a:spcPct val="110000"/>
              </a:lnSpc>
              <a:spcBef>
                <a:spcPts val="0"/>
              </a:spcBef>
              <a:spcAft>
                <a:spcPts val="0"/>
              </a:spcAft>
              <a:buNone/>
            </a:pPr>
            <a:r>
              <a:rPr lang="it-IT" sz="1900" dirty="0">
                <a:solidFill>
                  <a:srgbClr val="404040"/>
                </a:solidFill>
                <a:latin typeface="Arial"/>
                <a:cs typeface="Arial"/>
              </a:rPr>
              <a:t>Si possono perciò estrarre, con questo meccanismo, composti basici (fasi a scambio cationico) e composti acidi (fasi a scambio anionico), sia da matrici acquose ma anche, in molti casi, da solventi organici come metanolo o diclorometano. Le fasi legate coprono un range di scambiatori cationici ed anionici deboli e forti.</a:t>
            </a:r>
            <a:endParaRPr lang="it-IT" sz="19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pic>
        <p:nvPicPr>
          <p:cNvPr id="421" name="Google Shape;421;p63" descr="image.png"/>
          <p:cNvPicPr preferRelativeResize="0"/>
          <p:nvPr/>
        </p:nvPicPr>
        <p:blipFill rotWithShape="1">
          <a:blip r:embed="rId3">
            <a:alphaModFix/>
          </a:blip>
          <a:srcRect/>
          <a:stretch/>
        </p:blipFill>
        <p:spPr>
          <a:xfrm>
            <a:off x="5003800" y="476250"/>
            <a:ext cx="4140200" cy="1876425"/>
          </a:xfrm>
          <a:prstGeom prst="rect">
            <a:avLst/>
          </a:prstGeom>
          <a:noFill/>
          <a:ln>
            <a:noFill/>
          </a:ln>
        </p:spPr>
      </p:pic>
      <p:pic>
        <p:nvPicPr>
          <p:cNvPr id="422" name="Google Shape;422;p63" descr="image.png"/>
          <p:cNvPicPr preferRelativeResize="0"/>
          <p:nvPr/>
        </p:nvPicPr>
        <p:blipFill rotWithShape="1">
          <a:blip r:embed="rId4">
            <a:alphaModFix/>
          </a:blip>
          <a:srcRect/>
          <a:stretch/>
        </p:blipFill>
        <p:spPr>
          <a:xfrm>
            <a:off x="0" y="188912"/>
            <a:ext cx="4587875" cy="5472113"/>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427" name="Google Shape;427;p64" descr="image.png"/>
          <p:cNvPicPr preferRelativeResize="0"/>
          <p:nvPr/>
        </p:nvPicPr>
        <p:blipFill rotWithShape="1">
          <a:blip r:embed="rId3">
            <a:alphaModFix/>
          </a:blip>
          <a:srcRect/>
          <a:stretch/>
        </p:blipFill>
        <p:spPr>
          <a:xfrm>
            <a:off x="0" y="0"/>
            <a:ext cx="7596190" cy="661194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432" name="Google Shape;432;p65" descr="image.png"/>
          <p:cNvPicPr preferRelativeResize="0"/>
          <p:nvPr/>
        </p:nvPicPr>
        <p:blipFill rotWithShape="1">
          <a:blip r:embed="rId3">
            <a:alphaModFix/>
          </a:blip>
          <a:srcRect/>
          <a:stretch/>
        </p:blipFill>
        <p:spPr>
          <a:xfrm>
            <a:off x="323850" y="476250"/>
            <a:ext cx="8496300" cy="4114800"/>
          </a:xfrm>
          <a:prstGeom prst="rect">
            <a:avLst/>
          </a:prstGeom>
          <a:noFill/>
          <a:ln>
            <a:noFill/>
          </a:ln>
        </p:spPr>
      </p:pic>
      <p:pic>
        <p:nvPicPr>
          <p:cNvPr id="433" name="Google Shape;433;p65" descr="image.png"/>
          <p:cNvPicPr preferRelativeResize="0"/>
          <p:nvPr/>
        </p:nvPicPr>
        <p:blipFill rotWithShape="1">
          <a:blip r:embed="rId4">
            <a:alphaModFix/>
          </a:blip>
          <a:srcRect/>
          <a:stretch/>
        </p:blipFill>
        <p:spPr>
          <a:xfrm>
            <a:off x="539750" y="4221162"/>
            <a:ext cx="3095625" cy="264160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66" descr="image.png"/>
          <p:cNvPicPr preferRelativeResize="0"/>
          <p:nvPr/>
        </p:nvPicPr>
        <p:blipFill rotWithShape="1">
          <a:blip r:embed="rId3">
            <a:alphaModFix/>
          </a:blip>
          <a:srcRect/>
          <a:stretch/>
        </p:blipFill>
        <p:spPr>
          <a:xfrm>
            <a:off x="0" y="333375"/>
            <a:ext cx="4572000" cy="4283075"/>
          </a:xfrm>
          <a:prstGeom prst="rect">
            <a:avLst/>
          </a:prstGeom>
          <a:noFill/>
          <a:ln>
            <a:noFill/>
          </a:ln>
        </p:spPr>
      </p:pic>
      <p:pic>
        <p:nvPicPr>
          <p:cNvPr id="439" name="Google Shape;439;p66" descr="image.png"/>
          <p:cNvPicPr preferRelativeResize="0"/>
          <p:nvPr/>
        </p:nvPicPr>
        <p:blipFill rotWithShape="1">
          <a:blip r:embed="rId4">
            <a:alphaModFix/>
          </a:blip>
          <a:srcRect/>
          <a:stretch/>
        </p:blipFill>
        <p:spPr>
          <a:xfrm>
            <a:off x="4859337" y="333375"/>
            <a:ext cx="3887788" cy="1123950"/>
          </a:xfrm>
          <a:prstGeom prst="rect">
            <a:avLst/>
          </a:prstGeom>
          <a:noFill/>
          <a:ln>
            <a:noFill/>
          </a:ln>
        </p:spPr>
      </p:pic>
      <p:pic>
        <p:nvPicPr>
          <p:cNvPr id="440" name="Google Shape;440;p66" descr="image.png"/>
          <p:cNvPicPr preferRelativeResize="0"/>
          <p:nvPr/>
        </p:nvPicPr>
        <p:blipFill rotWithShape="1">
          <a:blip r:embed="rId5">
            <a:alphaModFix/>
          </a:blip>
          <a:srcRect/>
          <a:stretch/>
        </p:blipFill>
        <p:spPr>
          <a:xfrm>
            <a:off x="4787900" y="1238250"/>
            <a:ext cx="4105275" cy="2601916"/>
          </a:xfrm>
          <a:prstGeom prst="rect">
            <a:avLst/>
          </a:prstGeom>
          <a:noFill/>
          <a:ln>
            <a:noFill/>
          </a:ln>
        </p:spPr>
      </p:pic>
      <p:pic>
        <p:nvPicPr>
          <p:cNvPr id="441" name="Google Shape;441;p66" descr="image.png"/>
          <p:cNvPicPr preferRelativeResize="0"/>
          <p:nvPr/>
        </p:nvPicPr>
        <p:blipFill rotWithShape="1">
          <a:blip r:embed="rId6">
            <a:alphaModFix/>
          </a:blip>
          <a:srcRect/>
          <a:stretch/>
        </p:blipFill>
        <p:spPr>
          <a:xfrm>
            <a:off x="4716462" y="3662362"/>
            <a:ext cx="4321179" cy="235902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67" descr="image.png"/>
          <p:cNvPicPr preferRelativeResize="0"/>
          <p:nvPr/>
        </p:nvPicPr>
        <p:blipFill rotWithShape="1">
          <a:blip r:embed="rId3">
            <a:alphaModFix/>
          </a:blip>
          <a:srcRect/>
          <a:stretch/>
        </p:blipFill>
        <p:spPr>
          <a:xfrm>
            <a:off x="468312" y="4087389"/>
            <a:ext cx="4103688" cy="2457454"/>
          </a:xfrm>
          <a:prstGeom prst="rect">
            <a:avLst/>
          </a:prstGeom>
          <a:noFill/>
          <a:ln>
            <a:noFill/>
          </a:ln>
        </p:spPr>
      </p:pic>
      <p:grpSp>
        <p:nvGrpSpPr>
          <p:cNvPr id="447" name="Google Shape;447;p67"/>
          <p:cNvGrpSpPr/>
          <p:nvPr/>
        </p:nvGrpSpPr>
        <p:grpSpPr>
          <a:xfrm>
            <a:off x="5337364" y="4380577"/>
            <a:ext cx="3544011" cy="2477424"/>
            <a:chOff x="-1" y="0"/>
            <a:chExt cx="3788777" cy="2889045"/>
          </a:xfrm>
        </p:grpSpPr>
        <p:pic>
          <p:nvPicPr>
            <p:cNvPr id="448" name="Google Shape;448;p67" descr="Immagine"/>
            <p:cNvPicPr preferRelativeResize="0"/>
            <p:nvPr/>
          </p:nvPicPr>
          <p:blipFill rotWithShape="1">
            <a:blip r:embed="rId4">
              <a:alphaModFix/>
            </a:blip>
            <a:srcRect l="10552" r="10553"/>
            <a:stretch/>
          </p:blipFill>
          <p:spPr>
            <a:xfrm>
              <a:off x="0" y="0"/>
              <a:ext cx="3788776" cy="2401226"/>
            </a:xfrm>
            <a:prstGeom prst="rect">
              <a:avLst/>
            </a:prstGeom>
            <a:noFill/>
            <a:ln>
              <a:noFill/>
            </a:ln>
          </p:spPr>
        </p:pic>
        <p:sp>
          <p:nvSpPr>
            <p:cNvPr id="449" name="Google Shape;449;p67"/>
            <p:cNvSpPr txBox="1"/>
            <p:nvPr/>
          </p:nvSpPr>
          <p:spPr>
            <a:xfrm>
              <a:off x="-1" y="2477422"/>
              <a:ext cx="3788776" cy="411623"/>
            </a:xfrm>
            <a:prstGeom prst="rect">
              <a:avLst/>
            </a:prstGeom>
            <a:noFill/>
            <a:ln>
              <a:noFill/>
            </a:ln>
          </p:spPr>
          <p:txBody>
            <a:bodyPr spcFirstLastPara="1" wrap="square" lIns="76200" tIns="76200" rIns="76200" bIns="76200" anchor="t" anchorCtr="0">
              <a:spAutoFit/>
            </a:bodyPr>
            <a:lstStyle/>
            <a:p>
              <a:pPr marL="0" marR="0" lvl="0" indent="0" algn="ctr"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Solvatazione</a:t>
              </a:r>
              <a:endParaRPr/>
            </a:p>
          </p:txBody>
        </p:sp>
      </p:grpSp>
      <p:pic>
        <p:nvPicPr>
          <p:cNvPr id="450" name="Google Shape;450;p67" descr="Immagine che contiene testo&#10;&#10;Descrizione generata automaticamente"/>
          <p:cNvPicPr preferRelativeResize="0"/>
          <p:nvPr/>
        </p:nvPicPr>
        <p:blipFill rotWithShape="1">
          <a:blip r:embed="rId5">
            <a:alphaModFix/>
          </a:blip>
          <a:srcRect/>
          <a:stretch/>
        </p:blipFill>
        <p:spPr>
          <a:xfrm>
            <a:off x="6578600" y="426766"/>
            <a:ext cx="2565400" cy="2425700"/>
          </a:xfrm>
          <a:prstGeom prst="rect">
            <a:avLst/>
          </a:prstGeom>
          <a:noFill/>
          <a:ln>
            <a:noFill/>
          </a:ln>
        </p:spPr>
      </p:pic>
      <p:pic>
        <p:nvPicPr>
          <p:cNvPr id="451" name="Google Shape;451;p67"/>
          <p:cNvPicPr preferRelativeResize="0"/>
          <p:nvPr/>
        </p:nvPicPr>
        <p:blipFill rotWithShape="1">
          <a:blip r:embed="rId6">
            <a:alphaModFix/>
          </a:blip>
          <a:srcRect/>
          <a:stretch/>
        </p:blipFill>
        <p:spPr>
          <a:xfrm>
            <a:off x="4075694" y="509166"/>
            <a:ext cx="2945989" cy="2255303"/>
          </a:xfrm>
          <a:prstGeom prst="rect">
            <a:avLst/>
          </a:prstGeom>
          <a:noFill/>
          <a:ln>
            <a:noFill/>
          </a:ln>
        </p:spPr>
      </p:pic>
      <p:pic>
        <p:nvPicPr>
          <p:cNvPr id="452" name="Google Shape;452;p67" descr="Immagine che contiene diagramma&#10;&#10;Descrizione generata automaticamente"/>
          <p:cNvPicPr preferRelativeResize="0"/>
          <p:nvPr/>
        </p:nvPicPr>
        <p:blipFill rotWithShape="1">
          <a:blip r:embed="rId7">
            <a:alphaModFix/>
          </a:blip>
          <a:srcRect/>
          <a:stretch/>
        </p:blipFill>
        <p:spPr>
          <a:xfrm>
            <a:off x="184178" y="453512"/>
            <a:ext cx="3827486" cy="2425700"/>
          </a:xfrm>
          <a:prstGeom prst="rect">
            <a:avLst/>
          </a:prstGeom>
          <a:noFill/>
          <a:ln>
            <a:noFill/>
          </a:ln>
        </p:spPr>
      </p:pic>
      <p:sp>
        <p:nvSpPr>
          <p:cNvPr id="453" name="Google Shape;453;p67"/>
          <p:cNvSpPr txBox="1"/>
          <p:nvPr/>
        </p:nvSpPr>
        <p:spPr>
          <a:xfrm>
            <a:off x="1927800" y="63265"/>
            <a:ext cx="6068324" cy="36932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r>
              <a:rPr b="1" sz="1800" lang="it-IT" i="0" u="none" strike="noStrike" cap="none">
                <a:solidFill>
                  <a:srgbClr val="161616"/>
                </a:solidFill>
                <a:latin typeface="Arial"/>
                <a:ea typeface="Arial"/>
                <a:cs typeface="Arial"/>
                <a:sym typeface="Arial"/>
              </a:rPr>
              <a:t>Effetto della distribuzione della «</a:t>
            </a:r>
            <a:r>
              <a:rPr b="1" sz="1800" lang="it-IT" i="1" u="none" strike="noStrike" cap="none">
                <a:solidFill>
                  <a:srgbClr val="161616"/>
                </a:solidFill>
                <a:latin typeface="Arial"/>
                <a:ea typeface="Arial"/>
                <a:cs typeface="Arial"/>
                <a:sym typeface="Arial"/>
              </a:rPr>
              <a:t>particle size»  </a:t>
            </a:r>
            <a:r>
              <a:rPr b="1" sz="1800" lang="it-IT" i="0" u="none" strike="noStrike" cap="none">
                <a:solidFill>
                  <a:srgbClr val="161616"/>
                </a:solidFill>
                <a:latin typeface="Arial"/>
                <a:ea typeface="Arial"/>
                <a:cs typeface="Arial"/>
                <a:sym typeface="Arial"/>
              </a:rPr>
              <a:t>su SPE</a:t>
            </a:r>
            <a:endParaRPr/>
          </a:p>
        </p:txBody>
      </p:sp>
      <p:sp>
        <p:nvSpPr>
          <p:cNvPr id="454" name="Google Shape;454;p67"/>
          <p:cNvSpPr txBox="1"/>
          <p:nvPr/>
        </p:nvSpPr>
        <p:spPr>
          <a:xfrm>
            <a:off x="2097921" y="3718061"/>
            <a:ext cx="4670505" cy="36932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r>
              <a:rPr lang="it-IT" sz="1800" b="1" i="0" u="none" strike="noStrike" cap="none">
                <a:solidFill>
                  <a:srgbClr val="161616"/>
                </a:solidFill>
                <a:latin typeface="Arial"/>
                <a:ea typeface="Arial"/>
                <a:cs typeface="Arial"/>
                <a:sym typeface="Arial"/>
              </a:rPr>
              <a:t>Condizionamento della fase solida in SPE</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Estrazione con fasi solide di campioni alimentari</a:t>
            </a:r>
            <a:endParaRPr lang="it-IT" sz="2600"/>
          </a:p>
        </p:txBody>
      </p:sp>
      <p:graphicFrame>
        <p:nvGraphicFramePr>
          <p:cNvPr id="4" name="Tabella 4"/>
          <p:cNvGraphicFramePr>
            <a:graphicFrameLocks noGrp="1"/>
          </p:cNvGraphicFramePr>
          <p:nvPr/>
        </p:nvGraphicFramePr>
        <p:xfrm>
          <a:off x="457200" y="1463040"/>
          <a:ext cx="8229600" cy="3931920"/>
        </p:xfrm>
        <a:graphic>
          <a:graphicData uri="http://schemas.openxmlformats.org/drawingml/2006/table">
            <a:tbl>
              <a:tblPr firstRow="1" bandRow="1"/>
              <a:tblGrid>
                <a:gridCol w="2743200"/>
                <a:gridCol w="2560320"/>
                <a:gridCol w="2926080"/>
              </a:tblGrid>
              <a:tr h="502920">
                <a:tc>
                  <a:txBody>
                    <a:bodyPr/>
                    <a:lstStyle/>
                    <a:p>
                      <a:pPr algn="ctr">
                        <a:spcBef>
                          <a:spcPts val="0"/>
                        </a:spcBef>
                        <a:spcAft>
                          <a:spcPts val="0"/>
                        </a:spcAft>
                        <a:buNone/>
                      </a:pPr>
                      <a:r>
                        <a:rPr lang="it-IT" b="1" sz="1500" dirty="0">
                          <a:solidFill>
                            <a:srgbClr val="FFFFFF"/>
                          </a:solidFill>
                          <a:latin typeface="Arial"/>
                          <a:cs typeface="Arial"/>
                        </a:rPr>
                        <a:t>Matrice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500" dirty="0">
                          <a:solidFill>
                            <a:srgbClr val="FFFFFF"/>
                          </a:solidFill>
                          <a:latin typeface="Arial"/>
                          <a:cs typeface="Arial"/>
                        </a:rPr>
                        <a:t>Analiti separati</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500" dirty="0">
                          <a:solidFill>
                            <a:srgbClr val="FFFFFF"/>
                          </a:solidFill>
                          <a:latin typeface="Arial"/>
                          <a:cs typeface="Arial"/>
                        </a:rPr>
                        <a:t>Gruppo funzionale ed eluente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731520">
                <a:tc>
                  <a:txBody>
                    <a:bodyPr/>
                    <a:lstStyle/>
                    <a:p>
                      <a:pPr algn="ctr">
                        <a:spcBef>
                          <a:spcPts val="0"/>
                        </a:spcBef>
                        <a:spcAft>
                          <a:spcPts val="0"/>
                        </a:spcAft>
                        <a:buNone/>
                      </a:pPr>
                      <a:r>
                        <a:rPr lang="it-IT" sz="1500" dirty="0">
                          <a:solidFill>
                            <a:srgbClr val="404040"/>
                          </a:solidFill>
                          <a:latin typeface="Arial"/>
                          <a:cs typeface="Arial"/>
                        </a:rPr>
                        <a:t>Formaggi, oli, margarine, maionese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Antiossidanti e conservanti</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Scambio cationico,alcol isopropilico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731520">
                <a:tc>
                  <a:txBody>
                    <a:bodyPr/>
                    <a:lstStyle/>
                    <a:p>
                      <a:pPr algn="ctr">
                        <a:spcBef>
                          <a:spcPts val="0"/>
                        </a:spcBef>
                        <a:spcAft>
                          <a:spcPts val="0"/>
                        </a:spcAft>
                        <a:buNone/>
                      </a:pPr>
                      <a:r>
                        <a:rPr lang="it-IT" sz="1500" dirty="0">
                          <a:solidFill>
                            <a:srgbClr val="404040"/>
                          </a:solidFill>
                          <a:latin typeface="Arial"/>
                          <a:cs typeface="Arial"/>
                        </a:rPr>
                        <a:t>Frutta, verdure, succhi</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proantocianidine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C18, acetone + acqua e ac. acetico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502920">
                <a:tc>
                  <a:txBody>
                    <a:bodyPr/>
                    <a:lstStyle/>
                    <a:p>
                      <a:pPr algn="ctr">
                        <a:spcBef>
                          <a:spcPts val="0"/>
                        </a:spcBef>
                        <a:spcAft>
                          <a:spcPts val="0"/>
                        </a:spcAft>
                        <a:buNone/>
                      </a:pPr>
                      <a:r>
                        <a:rPr lang="it-IT" sz="1500" dirty="0">
                          <a:solidFill>
                            <a:srgbClr val="404040"/>
                          </a:solidFill>
                          <a:latin typeface="Arial"/>
                          <a:cs typeface="Arial"/>
                        </a:rPr>
                        <a:t>pane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bromati</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C18</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731520">
                <a:tc>
                  <a:txBody>
                    <a:bodyPr/>
                    <a:lstStyle/>
                    <a:p>
                      <a:pPr algn="ctr">
                        <a:spcBef>
                          <a:spcPts val="0"/>
                        </a:spcBef>
                        <a:spcAft>
                          <a:spcPts val="0"/>
                        </a:spcAft>
                        <a:buNone/>
                      </a:pPr>
                      <a:r>
                        <a:rPr lang="it-IT" sz="1500" dirty="0">
                          <a:solidFill>
                            <a:srgbClr val="404040"/>
                          </a:solidFill>
                          <a:latin typeface="Arial"/>
                          <a:cs typeface="Arial"/>
                        </a:rPr>
                        <a:t>Carne, uova</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antibiotici</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Cationico forte, tampone citrato  (pH 4)</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731520">
                <a:tc>
                  <a:txBody>
                    <a:bodyPr/>
                    <a:lstStyle/>
                    <a:p>
                      <a:pPr algn="ctr">
                        <a:spcBef>
                          <a:spcPts val="0"/>
                        </a:spcBef>
                        <a:spcAft>
                          <a:spcPts val="0"/>
                        </a:spcAft>
                        <a:buNone/>
                      </a:pPr>
                      <a:r>
                        <a:rPr lang="it-IT" sz="1500" dirty="0">
                          <a:solidFill>
                            <a:srgbClr val="404040"/>
                          </a:solidFill>
                          <a:latin typeface="Arial"/>
                          <a:cs typeface="Arial"/>
                        </a:rPr>
                        <a:t>Cibi conservati e trattati</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zuccheri</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Amminopropil, acetonitrile e acqua (4:1)</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69"/>
          <p:cNvSpPr txBox="1"/>
          <p:nvPr/>
        </p:nvSpPr>
        <p:spPr>
          <a:xfrm>
            <a:off x="1017267" y="333374"/>
            <a:ext cx="6316074" cy="35065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r>
              <a:rPr b="1" sz="1800" lang="it-IT" i="0" u="none" strike="noStrike" cap="none">
                <a:solidFill>
                  <a:srgbClr val="161616"/>
                </a:solidFill>
                <a:latin typeface="Arial"/>
                <a:ea typeface="Arial"/>
                <a:cs typeface="Arial"/>
                <a:sym typeface="Arial"/>
              </a:rPr>
              <a:t>Pretrattamento del campione prima del passaggio in SPE</a:t>
            </a:r>
            <a:endParaRPr/>
          </a:p>
        </p:txBody>
      </p:sp>
      <p:sp>
        <p:nvSpPr>
          <p:cNvPr id="465" name="Google Shape;465;p69"/>
          <p:cNvSpPr txBox="1"/>
          <p:nvPr/>
        </p:nvSpPr>
        <p:spPr>
          <a:xfrm>
            <a:off x="617218" y="963612"/>
            <a:ext cx="8115938" cy="89842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400"/>
              <a:buFont typeface="Arial"/>
              <a:buNone/>
            </a:pPr>
            <a:r>
              <a:rPr lang="it-IT" sz="1400" b="1" i="0" u="sng" strike="noStrike" cap="none">
                <a:solidFill>
                  <a:srgbClr val="161616"/>
                </a:solidFill>
                <a:latin typeface="Arial"/>
                <a:ea typeface="Arial"/>
                <a:cs typeface="Arial"/>
                <a:sym typeface="Arial"/>
              </a:rPr>
              <a:t>Latte: </a:t>
            </a:r>
            <a:r>
              <a:rPr lang="it-IT" sz="1400" b="0" i="0" u="none" strike="noStrike" cap="none">
                <a:solidFill>
                  <a:srgbClr val="161616"/>
                </a:solidFill>
                <a:latin typeface="Arial"/>
                <a:ea typeface="Arial"/>
                <a:cs typeface="Arial"/>
                <a:sym typeface="Arial"/>
              </a:rPr>
              <a:t>generalmente si usa SPE in fase inversa o a scambio ionico. Il campione può essere diluito con acqua o con metanolo (max 1:2). Alcune procedure possono richiedere di precipitare le proteine (trattamento acido con HCl H2SO4 o acido tricloroacetico). Dopo la precipitazione, centrifugazione e utilizzo del surnatante in SPE</a:t>
            </a:r>
            <a:endParaRPr/>
          </a:p>
        </p:txBody>
      </p:sp>
      <p:sp>
        <p:nvSpPr>
          <p:cNvPr id="466" name="Google Shape;466;p69"/>
          <p:cNvSpPr txBox="1"/>
          <p:nvPr/>
        </p:nvSpPr>
        <p:spPr>
          <a:xfrm>
            <a:off x="617218" y="2239960"/>
            <a:ext cx="7900038" cy="69522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400"/>
              <a:buFont typeface="Arial"/>
              <a:buNone/>
            </a:pPr>
            <a:r>
              <a:rPr lang="it-IT" sz="1400" b="1" i="0" u="sng" strike="noStrike" cap="none">
                <a:solidFill>
                  <a:srgbClr val="161616"/>
                </a:solidFill>
                <a:latin typeface="Arial"/>
                <a:ea typeface="Arial"/>
                <a:cs typeface="Arial"/>
                <a:sym typeface="Arial"/>
              </a:rPr>
              <a:t>Vino, birra e bevande acquose</a:t>
            </a:r>
            <a:r>
              <a:rPr lang="it-IT" sz="1400" b="0" i="0" u="none" strike="noStrike" cap="none">
                <a:solidFill>
                  <a:srgbClr val="161616"/>
                </a:solidFill>
                <a:latin typeface="Arial"/>
                <a:ea typeface="Arial"/>
                <a:cs typeface="Arial"/>
                <a:sym typeface="Arial"/>
              </a:rPr>
              <a:t>: queste possono essere processate senza pretrattamento, ad eccezione di una diluizone  per portare etanolo &lt;8% se si lavora in fase inversa. Se necessario rimuovere solidi sospesi per filtrazione.</a:t>
            </a:r>
            <a:endParaRPr/>
          </a:p>
        </p:txBody>
      </p:sp>
      <p:sp>
        <p:nvSpPr>
          <p:cNvPr id="467" name="Google Shape;467;p69"/>
          <p:cNvSpPr txBox="1"/>
          <p:nvPr/>
        </p:nvSpPr>
        <p:spPr>
          <a:xfrm>
            <a:off x="617218" y="3303587"/>
            <a:ext cx="7900038" cy="69522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400"/>
              <a:buFont typeface="Arial"/>
              <a:buNone/>
            </a:pPr>
            <a:r>
              <a:rPr lang="it-IT" sz="1400" b="1" i="0" u="sng" strike="noStrike" cap="none">
                <a:solidFill>
                  <a:srgbClr val="161616"/>
                </a:solidFill>
                <a:latin typeface="Arial"/>
                <a:ea typeface="Arial"/>
                <a:cs typeface="Arial"/>
                <a:sym typeface="Arial"/>
              </a:rPr>
              <a:t>Succhi di frutta: </a:t>
            </a:r>
            <a:r>
              <a:rPr lang="it-IT" sz="1400" b="0" i="0" u="none" strike="noStrike" cap="none">
                <a:solidFill>
                  <a:srgbClr val="161616"/>
                </a:solidFill>
                <a:latin typeface="Arial"/>
                <a:ea typeface="Arial"/>
                <a:cs typeface="Arial"/>
                <a:sym typeface="Arial"/>
              </a:rPr>
              <a:t>queste possono essere processate senza pretrattamento, ad eccezione di una centrifugazione per separare eventuali solidi, se i succhi sono particolarmente viscosi possono essere diluiti con acqua o tampone per aggiustare il pH. </a:t>
            </a:r>
            <a:endParaRPr/>
          </a:p>
        </p:txBody>
      </p:sp>
      <p:sp>
        <p:nvSpPr>
          <p:cNvPr id="468" name="Google Shape;468;p69"/>
          <p:cNvSpPr txBox="1"/>
          <p:nvPr/>
        </p:nvSpPr>
        <p:spPr>
          <a:xfrm>
            <a:off x="617219" y="4365625"/>
            <a:ext cx="7860349" cy="89842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400"/>
              <a:buFont typeface="Arial"/>
              <a:buNone/>
            </a:pPr>
            <a:r>
              <a:rPr lang="it-IT" sz="1400" b="1" i="0" u="sng" strike="noStrike" cap="none">
                <a:solidFill>
                  <a:srgbClr val="161616"/>
                </a:solidFill>
                <a:latin typeface="Arial"/>
                <a:ea typeface="Arial"/>
                <a:cs typeface="Arial"/>
                <a:sym typeface="Arial"/>
              </a:rPr>
              <a:t>Carni e pesce: </a:t>
            </a:r>
            <a:r>
              <a:rPr lang="it-IT" sz="1400" b="0" i="0" u="none" strike="noStrike" cap="none">
                <a:solidFill>
                  <a:srgbClr val="161616"/>
                </a:solidFill>
                <a:latin typeface="Arial"/>
                <a:ea typeface="Arial"/>
                <a:cs typeface="Arial"/>
                <a:sym typeface="Arial"/>
              </a:rPr>
              <a:t>l’alimento viene omogeneizzato con solvente acquoso o miscela idroalcolica, può essere necessaria una digestione acida della componente proteica e, per lavorare in fase inversa, una saponificazione dei lipidi. Il campione viene centrifugato e il surnatante usato in SPE.</a:t>
            </a:r>
            <a:endParaRPr/>
          </a:p>
          <a:p>
            <a:pPr marL="0" marR="0" lvl="0" indent="0" algn="l" rtl="0">
              <a:lnSpc>
                <a:spcPct val="100000"/>
              </a:lnSpc>
              <a:spcBef>
                <a:spcPts val="0"/>
              </a:spcBef>
              <a:spcAft>
                <a:spcPts val="0"/>
              </a:spcAft>
              <a:buClr>
                <a:srgbClr val="161616"/>
              </a:buClr>
              <a:buSzPts val="1400"/>
              <a:buFont typeface="Arial"/>
              <a:buNone/>
            </a:pPr>
            <a:r>
              <a:rPr lang="it-IT" sz="1400" b="0" i="0" u="none" strike="noStrike" cap="none">
                <a:solidFill>
                  <a:srgbClr val="161616"/>
                </a:solidFill>
                <a:latin typeface="Arial"/>
                <a:ea typeface="Arial"/>
                <a:cs typeface="Arial"/>
                <a:sym typeface="Arial"/>
              </a:rPr>
              <a:t>Nel caso di estrazione con solventi apolari si può lavorare in fase normale.</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70"/>
          <p:cNvSpPr txBox="1"/>
          <p:nvPr/>
        </p:nvSpPr>
        <p:spPr>
          <a:xfrm>
            <a:off x="372313" y="426625"/>
            <a:ext cx="8160485" cy="56794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700"/>
              <a:buFont typeface="Arial"/>
              <a:buNone/>
            </a:pPr>
            <a:r>
              <a:rPr lang="it-IT" sz="1700" b="1" i="0" u="none" strike="noStrike" cap="none">
                <a:solidFill>
                  <a:srgbClr val="161616"/>
                </a:solidFill>
                <a:latin typeface="Arial"/>
                <a:ea typeface="Arial"/>
                <a:cs typeface="Arial"/>
                <a:sym typeface="Arial"/>
              </a:rPr>
              <a:t>I MIP</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700"/>
              <a:buFont typeface="Arial"/>
              <a:buNone/>
            </a:pPr>
            <a:r>
              <a:rPr lang="it-IT" sz="1700" b="0" i="0" u="none" strike="noStrike" cap="none">
                <a:solidFill>
                  <a:srgbClr val="161616"/>
                </a:solidFill>
                <a:latin typeface="Arial"/>
                <a:ea typeface="Arial"/>
                <a:cs typeface="Arial"/>
                <a:sym typeface="Arial"/>
              </a:rPr>
              <a:t>Lo stampo molecolare è un processo di polimerizzazione in cui monomeri specifici (scelti in base ai loro gruppi funzionali) vengono fatti auto assemblare intorno ad una molecola stampo in presenza di crosslinker.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700"/>
              <a:buFont typeface="Arial"/>
              <a:buNone/>
            </a:pPr>
            <a:r>
              <a:rPr lang="it-IT" sz="1700" b="0" i="0" u="none" strike="noStrike" cap="none">
                <a:solidFill>
                  <a:srgbClr val="161616"/>
                </a:solidFill>
                <a:latin typeface="Arial"/>
                <a:ea typeface="Arial"/>
                <a:cs typeface="Arial"/>
                <a:sym typeface="Arial"/>
              </a:rPr>
              <a:t>Successivamente la molecola stampo viene rimossa dal polimero prodotto, si formano così cavità complementari in forma e funzionalizzazione (alla molecola stampo) che successivamente legheranno composti omologhi o strutturalmente simili alla molecola stampo.</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700"/>
              <a:buFont typeface="Arial"/>
              <a:buNone/>
            </a:pPr>
            <a:r>
              <a:rPr lang="it-IT" sz="1700" b="0" i="0" u="none" strike="noStrike" cap="none">
                <a:solidFill>
                  <a:srgbClr val="161616"/>
                </a:solidFill>
                <a:latin typeface="Arial"/>
                <a:ea typeface="Arial"/>
                <a:cs typeface="Arial"/>
                <a:sym typeface="Arial"/>
              </a:rPr>
              <a:t>I polimeri a stampo molecolare (MIP dall'inglese Molecularly Imprinted Polymer) sono strutture con ''memoria'' di forma e gruppi funzionali affini ad una molecola stampo. Tale materiale riconosce selettivamente la molecola stampo usata nel processo di polimerizzazione, anche in presenza di composti con struttura e funzionalità simili quelle della molecola stampo.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700"/>
              <a:buFont typeface="Arial"/>
              <a:buNone/>
            </a:pPr>
            <a:r>
              <a:rPr lang="it-IT" sz="1700" b="0" i="0" u="none" strike="noStrike" cap="none">
                <a:solidFill>
                  <a:srgbClr val="161616"/>
                </a:solidFill>
                <a:latin typeface="Arial"/>
                <a:ea typeface="Arial"/>
                <a:cs typeface="Arial"/>
                <a:sym typeface="Arial"/>
              </a:rPr>
              <a:t>I polimeri a stampo molecolare hanno un comportamento simile a quello degli anticorpi. Diverse molecule possono essere utilizzate al fine di ottenere elevato riconoscimento molecolare.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g1fa05f3dbe8_1_1"/>
          <p:cNvPicPr preferRelativeResize="0"/>
          <p:nvPr/>
        </p:nvPicPr>
        <p:blipFill>
          <a:blip r:embed="rId3">
            <a:alphaModFix/>
          </a:blip>
          <a:stretch>
            <a:fillRect/>
          </a:stretch>
        </p:blipFill>
        <p:spPr>
          <a:xfrm>
            <a:off x="152400" y="152400"/>
            <a:ext cx="8991600" cy="6743700"/>
          </a:xfrm>
          <a:prstGeom prst="rect">
            <a:avLst/>
          </a:prstGeom>
          <a:noFill/>
          <a:ln>
            <a:noFill/>
          </a:ln>
        </p:spPr>
      </p:pic>
    </p:spTree>
    <p:extLst>
      <p:ext uri="{BB962C8B-B14F-4D97-AF65-F5344CB8AC3E}">
        <p14:creationId xmlns:p14="http://schemas.microsoft.com/office/powerpoint/2010/main" val="3273722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Google Shape;478;p71" descr="image.png"/>
          <p:cNvPicPr preferRelativeResize="0"/>
          <p:nvPr/>
        </p:nvPicPr>
        <p:blipFill rotWithShape="1">
          <a:blip r:embed="rId3">
            <a:alphaModFix/>
          </a:blip>
          <a:srcRect/>
          <a:stretch/>
        </p:blipFill>
        <p:spPr>
          <a:xfrm>
            <a:off x="539750" y="544512"/>
            <a:ext cx="7489825" cy="5768977"/>
          </a:xfrm>
          <a:prstGeom prst="rect">
            <a:avLst/>
          </a:prstGeom>
          <a:noFill/>
          <a:ln>
            <a:noFill/>
          </a:ln>
        </p:spPr>
      </p:pic>
      <p:sp>
        <p:nvSpPr>
          <p:cNvPr id="479" name="Google Shape;479;p71"/>
          <p:cNvSpPr txBox="1"/>
          <p:nvPr/>
        </p:nvSpPr>
        <p:spPr>
          <a:xfrm>
            <a:off x="925194" y="134937"/>
            <a:ext cx="646020" cy="43706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400"/>
              <a:buFont typeface="Arial"/>
              <a:buNone/>
            </a:pPr>
            <a:r>
              <a:rPr b="1" sz="2400" lang="it-IT" i="0" u="none" strike="noStrike" cap="none">
                <a:solidFill>
                  <a:srgbClr val="161616"/>
                </a:solidFill>
                <a:latin typeface="Arial"/>
                <a:ea typeface="Arial"/>
                <a:cs typeface="Arial"/>
                <a:sym typeface="Arial"/>
              </a:rPr>
              <a:t>MIP</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72" descr="image.png"/>
          <p:cNvPicPr preferRelativeResize="0"/>
          <p:nvPr/>
        </p:nvPicPr>
        <p:blipFill rotWithShape="1">
          <a:blip r:embed="rId3">
            <a:alphaModFix/>
          </a:blip>
          <a:srcRect/>
          <a:stretch/>
        </p:blipFill>
        <p:spPr>
          <a:xfrm>
            <a:off x="0" y="188912"/>
            <a:ext cx="9144000" cy="977901"/>
          </a:xfrm>
          <a:prstGeom prst="rect">
            <a:avLst/>
          </a:prstGeom>
          <a:noFill/>
          <a:ln>
            <a:noFill/>
          </a:ln>
        </p:spPr>
      </p:pic>
      <p:pic>
        <p:nvPicPr>
          <p:cNvPr id="485" name="Google Shape;485;p72" descr="image.png"/>
          <p:cNvPicPr preferRelativeResize="0"/>
          <p:nvPr/>
        </p:nvPicPr>
        <p:blipFill rotWithShape="1">
          <a:blip r:embed="rId4">
            <a:alphaModFix/>
          </a:blip>
          <a:srcRect/>
          <a:stretch/>
        </p:blipFill>
        <p:spPr>
          <a:xfrm>
            <a:off x="323850" y="1196975"/>
            <a:ext cx="5292725" cy="2876550"/>
          </a:xfrm>
          <a:prstGeom prst="rect">
            <a:avLst/>
          </a:prstGeom>
          <a:noFill/>
          <a:ln>
            <a:noFill/>
          </a:ln>
        </p:spPr>
      </p:pic>
      <p:pic>
        <p:nvPicPr>
          <p:cNvPr id="486" name="Google Shape;486;p72" descr="image.png"/>
          <p:cNvPicPr preferRelativeResize="0"/>
          <p:nvPr/>
        </p:nvPicPr>
        <p:blipFill rotWithShape="1">
          <a:blip r:embed="rId5">
            <a:alphaModFix/>
          </a:blip>
          <a:srcRect/>
          <a:stretch/>
        </p:blipFill>
        <p:spPr>
          <a:xfrm>
            <a:off x="4572000" y="4076700"/>
            <a:ext cx="4419600" cy="25241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Estrazione MSPD</a:t>
            </a:r>
            <a:endParaRPr lang="it-IT" sz="2800"/>
          </a:p>
        </p:txBody>
      </p:sp>
      <p:sp>
        <p:nvSpPr>
          <p:cNvPr id="4" name="Shape 4"/>
          <p:cNvSpPr txBox="1"/>
          <p:nvPr/>
        </p:nvSpPr>
        <p:spPr>
          <a:xfrm>
            <a:off x="457200" y="1371600"/>
            <a:ext cx="4297680" cy="5029200"/>
          </a:xfrm>
          <a:prstGeom prst="rect">
            <a:avLst/>
          </a:prstGeom>
          <a:noFill/>
          <a:ln>
            <a:noFill/>
          </a:ln>
        </p:spPr>
        <p:txBody>
          <a:bodyPr wrap="square" lIns="18288" tIns="18288" rIns="18288" bIns="18288" anchor="t" rtlCol="0"/>
          <a:lstStyle/>
          <a:p>
            <a:pPr algn="l">
              <a:spcBef>
                <a:spcPts val="0"/>
              </a:spcBef>
              <a:spcAft>
                <a:spcPts val="800"/>
              </a:spcAft>
              <a:buNone/>
            </a:pPr>
            <a:r>
              <a:rPr lang="it-IT" b="1" sz="2000" dirty="0">
                <a:solidFill>
                  <a:srgbClr val="7A1F2B"/>
                </a:solidFill>
                <a:latin typeface="Arial"/>
                <a:cs typeface="Arial"/>
              </a:rPr>
              <a:t>Dispersione della Matrice in Fase Solida:</a:t>
            </a:r>
            <a:endParaRPr lang="it-IT" sz="2000"/>
          </a:p>
          <a:p>
            <a:pPr algn="l" marL="256032" indent="-228600">
              <a:spcBef>
                <a:spcPts val="0"/>
              </a:spcBef>
              <a:spcAft>
                <a:spcPts val="600"/>
              </a:spcAft>
              <a:buClr>
                <a:srgbClr val="B8860B"/>
              </a:buClr>
              <a:buFont typeface="Arial"/>
              <a:buChar char="•"/>
            </a:pPr>
            <a:r>
              <a:rPr lang="it-IT" sz="2000" dirty="0">
                <a:solidFill>
                  <a:srgbClr val="404040"/>
                </a:solidFill>
                <a:latin typeface="Arial"/>
                <a:cs typeface="Arial"/>
              </a:rPr>
              <a:t>Omogeneizzazione</a:t>
            </a:r>
            <a:endParaRPr lang="it-IT" sz="2000"/>
          </a:p>
          <a:p>
            <a:pPr algn="l" marL="256032" indent="-228600">
              <a:spcBef>
                <a:spcPts val="0"/>
              </a:spcBef>
              <a:spcAft>
                <a:spcPts val="600"/>
              </a:spcAft>
              <a:buClr>
                <a:srgbClr val="B8860B"/>
              </a:buClr>
              <a:buFont typeface="Arial"/>
              <a:buChar char="•"/>
            </a:pPr>
            <a:r>
              <a:rPr lang="it-IT" sz="2000" dirty="0">
                <a:solidFill>
                  <a:srgbClr val="404040"/>
                </a:solidFill>
                <a:latin typeface="Arial"/>
                <a:cs typeface="Arial"/>
              </a:rPr>
              <a:t>Disgregazione cellulare</a:t>
            </a:r>
            <a:endParaRPr lang="it-IT" sz="2000"/>
          </a:p>
          <a:p>
            <a:pPr algn="l" marL="256032" indent="-228600">
              <a:spcBef>
                <a:spcPts val="0"/>
              </a:spcBef>
              <a:spcAft>
                <a:spcPts val="2400"/>
              </a:spcAft>
              <a:buClr>
                <a:srgbClr val="B8860B"/>
              </a:buClr>
              <a:buFont typeface="Arial"/>
              <a:buChar char="•"/>
            </a:pPr>
            <a:r>
              <a:rPr lang="it-IT" sz="2000" dirty="0">
                <a:solidFill>
                  <a:srgbClr val="404040"/>
                </a:solidFill>
                <a:latin typeface="Arial"/>
                <a:cs typeface="Arial"/>
              </a:rPr>
              <a:t>Purificazione</a:t>
            </a:r>
            <a:endParaRPr lang="it-IT" sz="2000"/>
          </a:p>
          <a:p>
            <a:pPr algn="l">
              <a:spcBef>
                <a:spcPts val="0"/>
              </a:spcBef>
              <a:spcAft>
                <a:spcPts val="800"/>
              </a:spcAft>
              <a:buNone/>
            </a:pPr>
            <a:r>
              <a:rPr lang="it-IT" b="1" sz="2000" dirty="0">
                <a:solidFill>
                  <a:srgbClr val="7A1F2B"/>
                </a:solidFill>
                <a:latin typeface="Arial"/>
                <a:cs typeface="Arial"/>
              </a:rPr>
              <a:t>Vantaggi:</a:t>
            </a:r>
            <a:endParaRPr lang="it-IT" sz="2000"/>
          </a:p>
          <a:p>
            <a:pPr algn="l" marL="256032" indent="-228600">
              <a:spcBef>
                <a:spcPts val="0"/>
              </a:spcBef>
              <a:spcAft>
                <a:spcPts val="600"/>
              </a:spcAft>
              <a:buClr>
                <a:srgbClr val="B8860B"/>
              </a:buClr>
              <a:buFont typeface="Arial"/>
              <a:buChar char="•"/>
            </a:pPr>
            <a:r>
              <a:rPr lang="it-IT" sz="2000" dirty="0">
                <a:solidFill>
                  <a:srgbClr val="404040"/>
                </a:solidFill>
                <a:latin typeface="Arial"/>
                <a:cs typeface="Arial"/>
              </a:rPr>
              <a:t>Procedura rapida e semplice</a:t>
            </a:r>
            <a:endParaRPr lang="it-IT" sz="2000"/>
          </a:p>
          <a:p>
            <a:pPr algn="l" marL="256032" indent="-228600">
              <a:spcBef>
                <a:spcPts val="0"/>
              </a:spcBef>
              <a:spcAft>
                <a:spcPts val="0"/>
              </a:spcAft>
              <a:buClr>
                <a:srgbClr val="B8860B"/>
              </a:buClr>
              <a:buFont typeface="Arial"/>
              <a:buChar char="•"/>
            </a:pPr>
            <a:r>
              <a:rPr lang="it-IT" sz="2000" dirty="0">
                <a:solidFill>
                  <a:srgbClr val="404040"/>
                </a:solidFill>
                <a:latin typeface="Arial"/>
                <a:cs typeface="Arial"/>
              </a:rPr>
              <a:t>Basso consumo di solventi</a:t>
            </a:r>
            <a:endParaRPr lang="it-IT" sz="2000"/>
          </a:p>
        </p:txBody>
      </p:sp>
      <p:pic>
        <p:nvPicPr>
          <p:cNvPr id="5" name="Immagine 5"/>
          <p:cNvPicPr>
            <a:picLocks noChangeAspect="1"/>
          </p:cNvPicPr>
          <p:nvPr/>
        </p:nvPicPr>
        <p:blipFill>
          <a:blip r:embed="rIdP1"/>
          <a:stretch>
            <a:fillRect/>
          </a:stretch>
        </p:blipFill>
        <p:spPr>
          <a:xfrm>
            <a:off x="4937760" y="1371600"/>
            <a:ext cx="3749040" cy="4290139"/>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74" descr="image.png"/>
          <p:cNvPicPr preferRelativeResize="0"/>
          <p:nvPr/>
        </p:nvPicPr>
        <p:blipFill rotWithShape="1">
          <a:blip r:embed="rId3">
            <a:alphaModFix/>
          </a:blip>
          <a:srcRect/>
          <a:stretch/>
        </p:blipFill>
        <p:spPr>
          <a:xfrm>
            <a:off x="0" y="587375"/>
            <a:ext cx="8388350" cy="6270625"/>
          </a:xfrm>
          <a:prstGeom prst="rect">
            <a:avLst/>
          </a:prstGeom>
          <a:noFill/>
          <a:ln>
            <a:noFill/>
          </a:ln>
        </p:spPr>
      </p:pic>
      <p:sp>
        <p:nvSpPr>
          <p:cNvPr id="497" name="Google Shape;497;p74"/>
          <p:cNvSpPr txBox="1"/>
          <p:nvPr/>
        </p:nvSpPr>
        <p:spPr>
          <a:xfrm>
            <a:off x="564830" y="63500"/>
            <a:ext cx="984753" cy="43706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2400"/>
              <a:buFont typeface="Arial"/>
              <a:buNone/>
            </a:pPr>
            <a:r>
              <a:rPr b="1" sz="2400" lang="it-IT" i="0" u="none" strike="noStrike" cap="none">
                <a:solidFill>
                  <a:srgbClr val="161616"/>
                </a:solidFill>
                <a:latin typeface="Arial"/>
                <a:ea typeface="Arial"/>
                <a:cs typeface="Arial"/>
                <a:sym typeface="Arial"/>
              </a:rPr>
              <a:t>MSPD</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2" name="Google Shape;502;p75" descr="image.png"/>
          <p:cNvPicPr preferRelativeResize="0"/>
          <p:nvPr/>
        </p:nvPicPr>
        <p:blipFill rotWithShape="1">
          <a:blip r:embed="rId3">
            <a:alphaModFix/>
          </a:blip>
          <a:srcRect/>
          <a:stretch/>
        </p:blipFill>
        <p:spPr>
          <a:xfrm>
            <a:off x="0" y="0"/>
            <a:ext cx="9144000" cy="668179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76" descr="image.png"/>
          <p:cNvPicPr preferRelativeResize="0"/>
          <p:nvPr/>
        </p:nvPicPr>
        <p:blipFill rotWithShape="1">
          <a:blip r:embed="rId3">
            <a:alphaModFix/>
          </a:blip>
          <a:srcRect/>
          <a:stretch/>
        </p:blipFill>
        <p:spPr>
          <a:xfrm>
            <a:off x="0" y="0"/>
            <a:ext cx="9144000" cy="615315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77"/>
          <p:cNvSpPr txBox="1"/>
          <p:nvPr/>
        </p:nvSpPr>
        <p:spPr>
          <a:xfrm>
            <a:off x="190318" y="285852"/>
            <a:ext cx="8922906" cy="42824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r>
              <a:rPr lang="it-IT" sz="1800" b="1" i="0" u="none" strike="noStrike" cap="none">
                <a:solidFill>
                  <a:srgbClr val="161616"/>
                </a:solidFill>
                <a:latin typeface="Arial"/>
                <a:ea typeface="Arial"/>
                <a:cs typeface="Arial"/>
                <a:sym typeface="Arial"/>
              </a:rPr>
              <a:t>ESTRAZIONE DI SOSTANZE VOLATILI</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1" i="0" u="none" strike="noStrike" cap="none">
                <a:solidFill>
                  <a:srgbClr val="161616"/>
                </a:solidFill>
                <a:latin typeface="Arial"/>
                <a:ea typeface="Arial"/>
                <a:cs typeface="Arial"/>
                <a:sym typeface="Arial"/>
              </a:rPr>
              <a:t>Analisi che a temperatura pressione ambiente si trovano in fase gassosa o in equilibrio tra fase gassosa e un’altra (soluzione, solida, dispersione)</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1" i="0" u="none" strike="noStrike" cap="none">
                <a:solidFill>
                  <a:srgbClr val="161616"/>
                </a:solidFill>
                <a:latin typeface="Arial"/>
                <a:ea typeface="Arial"/>
                <a:cs typeface="Arial"/>
                <a:sym typeface="Arial"/>
              </a:rPr>
              <a:t>Lo spazio di testa indica la porzione di gas in equilibrio con una fase liquida o solida all’interno di un contenitore ermeticamente chiuso</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1" i="0" u="none" strike="noStrike" cap="none">
                <a:solidFill>
                  <a:srgbClr val="161616"/>
                </a:solidFill>
                <a:latin typeface="Arial"/>
                <a:ea typeface="Arial"/>
                <a:cs typeface="Arial"/>
                <a:sym typeface="Arial"/>
              </a:rPr>
              <a:t>Lo spazio di testa è influenzato dalla temperatura a cui è tenuto il campione</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1" i="0" u="none" strike="noStrike" cap="none">
                <a:solidFill>
                  <a:srgbClr val="161616"/>
                </a:solidFill>
                <a:latin typeface="Arial"/>
                <a:ea typeface="Arial"/>
                <a:cs typeface="Arial"/>
                <a:sym typeface="Arial"/>
              </a:rPr>
              <a:t>Il raggiungimento delle condizioni di equilibrio dello spazio di testa sono soggette a una cinetica che varia con la temperatura, la composizione della matrice e la concentrazione dell’analita e il volume del contenitore porta campione.</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SPME (microestrazione in fase solida)</a:t>
            </a:r>
            <a:endParaRPr lang="it-IT" sz="2600"/>
          </a:p>
        </p:txBody>
      </p:sp>
      <p:sp>
        <p:nvSpPr>
          <p:cNvPr id="4" name="Shape 4"/>
          <p:cNvSpPr txBox="1"/>
          <p:nvPr/>
        </p:nvSpPr>
        <p:spPr>
          <a:xfrm>
            <a:off x="457200" y="1280160"/>
            <a:ext cx="6309360" cy="5394960"/>
          </a:xfrm>
          <a:prstGeom prst="rect">
            <a:avLst/>
          </a:prstGeom>
          <a:noFill/>
          <a:ln>
            <a:noFill/>
          </a:ln>
        </p:spPr>
        <p:txBody>
          <a:bodyPr wrap="square" lIns="18288" tIns="18288" rIns="18288" bIns="18288" anchor="t" rtlCol="0"/>
          <a:lstStyle/>
          <a:p>
            <a:pPr algn="l">
              <a:spcBef>
                <a:spcPts val="0"/>
              </a:spcBef>
              <a:spcAft>
                <a:spcPts val="600"/>
              </a:spcAft>
              <a:buNone/>
            </a:pPr>
            <a:r>
              <a:rPr lang="it-IT" sz="1800" dirty="0">
                <a:solidFill>
                  <a:srgbClr val="404040"/>
                </a:solidFill>
                <a:latin typeface="Arial"/>
                <a:cs typeface="Arial"/>
              </a:rPr>
              <a:t>E’ una tecnica che sfrutta il potere adsorbente di una fibra di silice fusa ricoperta da una fase stazionaria (polimero) appropriata. E’ una tecnica:</a:t>
            </a:r>
            <a:endParaRPr lang="it-IT" sz="1800"/>
          </a:p>
          <a:p>
            <a:pPr algn="l">
              <a:spcBef>
                <a:spcPts val="0"/>
              </a:spcBef>
              <a:spcAft>
                <a:spcPts val="600"/>
              </a:spcAft>
              <a:buNone/>
            </a:pPr>
            <a:r>
              <a:rPr lang="it-IT" sz="1800" dirty="0">
                <a:solidFill>
                  <a:srgbClr val="404040"/>
                </a:solidFill>
                <a:latin typeface="Arial"/>
                <a:cs typeface="Arial"/>
              </a:rPr>
              <a:t> economica, rapida, , senza l’utilizzo di solventi ( solvent-free), utile per l’estrazione di composti organici da soluzioni acquose o solidi a livelli inferiori di ppb (in tracce).</a:t>
            </a:r>
            <a:endParaRPr lang="it-IT" sz="1800"/>
          </a:p>
          <a:p>
            <a:pPr algn="l">
              <a:spcBef>
                <a:spcPts val="0"/>
              </a:spcBef>
              <a:spcAft>
                <a:spcPts val="600"/>
              </a:spcAft>
              <a:buNone/>
            </a:pPr>
            <a:r>
              <a:rPr lang="it-IT" sz="1800" dirty="0">
                <a:solidFill>
                  <a:srgbClr val="404040"/>
                </a:solidFill>
                <a:latin typeface="Arial"/>
                <a:cs typeface="Arial"/>
              </a:rPr>
              <a:t>La fibra è applicata all’estremità di un capillare che po’ scorrere all’interno dell’ago di una siringa  e lo scorrimento della fibra viene comandato da un opportuno dispositivo.</a:t>
            </a:r>
            <a:endParaRPr lang="it-IT" sz="1800"/>
          </a:p>
          <a:p>
            <a:pPr algn="l">
              <a:spcBef>
                <a:spcPts val="0"/>
              </a:spcBef>
              <a:spcAft>
                <a:spcPts val="0"/>
              </a:spcAft>
              <a:buNone/>
            </a:pPr>
            <a:r>
              <a:rPr lang="it-IT" sz="1800" dirty="0">
                <a:solidFill>
                  <a:srgbClr val="404040"/>
                </a:solidFill>
                <a:latin typeface="Arial"/>
                <a:cs typeface="Arial"/>
              </a:rPr>
              <a:t>L’SPME per l’estrazione di analiti volatili può poi essere accoppiata sia ad un GC che ad un HPLC.</a:t>
            </a:r>
            <a:endParaRPr lang="it-IT" sz="1800"/>
          </a:p>
        </p:txBody>
      </p:sp>
      <p:pic>
        <p:nvPicPr>
          <p:cNvPr id="5" name="Immagine 5"/>
          <p:cNvPicPr>
            <a:picLocks noChangeAspect="1"/>
          </p:cNvPicPr>
          <p:nvPr/>
        </p:nvPicPr>
        <p:blipFill>
          <a:blip r:embed="rIdP1"/>
          <a:stretch>
            <a:fillRect/>
          </a:stretch>
        </p:blipFill>
        <p:spPr>
          <a:xfrm>
            <a:off x="7040880" y="1325880"/>
            <a:ext cx="1691640" cy="4591594"/>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pic>
        <p:nvPicPr>
          <p:cNvPr id="522" name="Google Shape;522;p79" descr="Unknown.jpeg"/>
          <p:cNvPicPr preferRelativeResize="0"/>
          <p:nvPr/>
        </p:nvPicPr>
        <p:blipFill rotWithShape="1">
          <a:blip r:embed="rId3">
            <a:alphaModFix/>
          </a:blip>
          <a:srcRect/>
          <a:stretch/>
        </p:blipFill>
        <p:spPr>
          <a:xfrm>
            <a:off x="38387" y="4730097"/>
            <a:ext cx="5450165" cy="1821393"/>
          </a:xfrm>
          <a:prstGeom prst="rect">
            <a:avLst/>
          </a:prstGeom>
          <a:noFill/>
          <a:ln>
            <a:noFill/>
          </a:ln>
        </p:spPr>
      </p:pic>
      <p:pic>
        <p:nvPicPr>
          <p:cNvPr id="523" name="Google Shape;523;p79" descr="Construction-of-a-syringe-for-SPME-62.png"/>
          <p:cNvPicPr preferRelativeResize="0"/>
          <p:nvPr/>
        </p:nvPicPr>
        <p:blipFill rotWithShape="1">
          <a:blip r:embed="rId4">
            <a:alphaModFix/>
          </a:blip>
          <a:srcRect/>
          <a:stretch/>
        </p:blipFill>
        <p:spPr>
          <a:xfrm>
            <a:off x="435126" y="182966"/>
            <a:ext cx="4114076" cy="4175847"/>
          </a:xfrm>
          <a:prstGeom prst="rect">
            <a:avLst/>
          </a:prstGeom>
          <a:noFill/>
          <a:ln>
            <a:noFill/>
          </a:ln>
        </p:spPr>
      </p:pic>
      <p:sp>
        <p:nvSpPr>
          <p:cNvPr id="524" name="Google Shape;524;p79"/>
          <p:cNvSpPr txBox="1"/>
          <p:nvPr/>
        </p:nvSpPr>
        <p:spPr>
          <a:xfrm>
            <a:off x="4880264" y="635176"/>
            <a:ext cx="4114076" cy="37236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La fibra in silice fusa è contenuta all’interno di un ago che serve a forare il setto del contenitore porta campione</a:t>
            </a: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La fibra è fatta muovere nell’ago tramite un sistema di molle </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Nella porzione terminale della fibra  è contenuto il materiale assorbente.</a:t>
            </a:r>
            <a:endParaRPr/>
          </a:p>
          <a:p>
            <a:pPr marL="0" marR="0" lvl="0" indent="0" algn="l" rtl="0">
              <a:lnSpc>
                <a:spcPct val="100000"/>
              </a:lnSpc>
              <a:spcBef>
                <a:spcPts val="0"/>
              </a:spcBef>
              <a:spcAft>
                <a:spcPts val="0"/>
              </a:spcAft>
              <a:buClr>
                <a:srgbClr val="161616"/>
              </a:buClr>
              <a:buSzPts val="1800"/>
              <a:buFont typeface="Arial"/>
              <a:buNone/>
            </a:pPr>
            <a:endParaRPr sz="1800" b="0" i="0" u="none" strike="noStrike" cap="none">
              <a:solidFill>
                <a:srgbClr val="161616"/>
              </a:solidFill>
              <a:latin typeface="Arial"/>
              <a:ea typeface="Arial"/>
              <a:cs typeface="Arial"/>
              <a:sym typeface="Arial"/>
            </a:endParaRPr>
          </a:p>
          <a:p>
            <a:pPr marL="0" marR="0" lvl="0" indent="0" algn="l" rtl="0">
              <a:lnSpc>
                <a:spcPct val="100000"/>
              </a:lnSpc>
              <a:spcBef>
                <a:spcPts val="0"/>
              </a:spcBef>
              <a:spcAft>
                <a:spcPts val="0"/>
              </a:spcAft>
              <a:buClr>
                <a:srgbClr val="161616"/>
              </a:buClr>
              <a:buSzPts val="1800"/>
              <a:buFont typeface="Arial"/>
              <a:buNone/>
            </a:pPr>
            <a:r>
              <a:rPr lang="it-IT" sz="1800" b="0" i="0" u="none" strike="noStrike" cap="none">
                <a:solidFill>
                  <a:srgbClr val="161616"/>
                </a:solidFill>
                <a:latin typeface="Arial"/>
                <a:ea typeface="Arial"/>
                <a:cs typeface="Arial"/>
                <a:sym typeface="Arial"/>
              </a:rPr>
              <a:t>La fibra serve da supporto a tale materiale</a:t>
            </a:r>
            <a:endParaRPr sz="1800" b="0" i="0" u="none" strike="noStrike" cap="none">
              <a:solidFill>
                <a:srgbClr val="161616"/>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28600"/>
            <a:ext cx="8229600" cy="64008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Modalità di utilizzo di una fibra SPME</a:t>
            </a:r>
            <a:endParaRPr lang="it-IT" sz="2400"/>
          </a:p>
        </p:txBody>
      </p:sp>
      <p:sp>
        <p:nvSpPr>
          <p:cNvPr id="4" name="Shape 4"/>
          <p:cNvSpPr txBox="1"/>
          <p:nvPr/>
        </p:nvSpPr>
        <p:spPr>
          <a:xfrm>
            <a:off x="457200" y="960120"/>
            <a:ext cx="8229600" cy="1920240"/>
          </a:xfrm>
          <a:prstGeom prst="rect">
            <a:avLst/>
          </a:prstGeom>
          <a:noFill/>
          <a:ln>
            <a:noFill/>
          </a:ln>
        </p:spPr>
        <p:txBody>
          <a:bodyPr wrap="square" lIns="18288" tIns="18288" rIns="18288" bIns="18288" anchor="t" rtlCol="0"/>
          <a:lstStyle/>
          <a:p>
            <a:pPr algn="l" marL="256032" indent="-228600">
              <a:spcBef>
                <a:spcPts val="0"/>
              </a:spcBef>
              <a:spcAft>
                <a:spcPts val="100"/>
              </a:spcAft>
              <a:buClr>
                <a:srgbClr val="B8860B"/>
              </a:buClr>
              <a:buFont typeface="Arial"/>
              <a:buAutoNum type="arabicPeriod"/>
            </a:pPr>
            <a:r>
              <a:rPr lang="it-IT" sz="1400" dirty="0">
                <a:solidFill>
                  <a:srgbClr val="404040"/>
                </a:solidFill>
                <a:latin typeface="Arial"/>
                <a:cs typeface="Arial"/>
              </a:rPr>
              <a:t>attraversamento del setto nel vial del campione</a:t>
            </a:r>
            <a:endParaRPr lang="it-IT" sz="1400"/>
          </a:p>
          <a:p>
            <a:pPr algn="l" marL="256032" indent="-228600">
              <a:spcBef>
                <a:spcPts val="0"/>
              </a:spcBef>
              <a:spcAft>
                <a:spcPts val="100"/>
              </a:spcAft>
              <a:buClr>
                <a:srgbClr val="B8860B"/>
              </a:buClr>
              <a:buFont typeface="Arial"/>
              <a:buAutoNum type="arabicPeriod"/>
            </a:pPr>
            <a:r>
              <a:rPr lang="it-IT" sz="1400" dirty="0">
                <a:solidFill>
                  <a:srgbClr val="404040"/>
                </a:solidFill>
                <a:latin typeface="Arial"/>
                <a:cs typeface="Arial"/>
              </a:rPr>
              <a:t>fuoriuscita della fibra ed adsorbimento analiti</a:t>
            </a:r>
            <a:endParaRPr lang="it-IT" sz="1400"/>
          </a:p>
          <a:p>
            <a:pPr algn="l" marL="256032" indent="-228600">
              <a:spcBef>
                <a:spcPts val="0"/>
              </a:spcBef>
              <a:spcAft>
                <a:spcPts val="100"/>
              </a:spcAft>
              <a:buClr>
                <a:srgbClr val="B8860B"/>
              </a:buClr>
              <a:buFont typeface="Arial"/>
              <a:buAutoNum type="arabicPeriod"/>
            </a:pPr>
            <a:r>
              <a:rPr lang="it-IT" sz="1400" dirty="0">
                <a:solidFill>
                  <a:srgbClr val="404040"/>
                </a:solidFill>
                <a:latin typeface="Arial"/>
                <a:cs typeface="Arial"/>
              </a:rPr>
              <a:t>retrazione della fibra</a:t>
            </a:r>
            <a:endParaRPr lang="it-IT" sz="1400"/>
          </a:p>
          <a:p>
            <a:pPr algn="l" marL="256032" indent="-228600">
              <a:spcBef>
                <a:spcPts val="0"/>
              </a:spcBef>
              <a:spcAft>
                <a:spcPts val="100"/>
              </a:spcAft>
              <a:buClr>
                <a:srgbClr val="B8860B"/>
              </a:buClr>
              <a:buFont typeface="Arial"/>
              <a:buAutoNum type="arabicPeriod"/>
            </a:pPr>
            <a:r>
              <a:rPr lang="it-IT" sz="1400" dirty="0">
                <a:solidFill>
                  <a:srgbClr val="404040"/>
                </a:solidFill>
                <a:latin typeface="Arial"/>
                <a:cs typeface="Arial"/>
              </a:rPr>
              <a:t>introduzione nell’iniettore GC o interfaccia HPLC</a:t>
            </a:r>
            <a:endParaRPr lang="it-IT" sz="1400"/>
          </a:p>
          <a:p>
            <a:pPr algn="l" marL="256032" indent="-228600">
              <a:spcBef>
                <a:spcPts val="0"/>
              </a:spcBef>
              <a:spcAft>
                <a:spcPts val="100"/>
              </a:spcAft>
              <a:buClr>
                <a:srgbClr val="B8860B"/>
              </a:buClr>
              <a:buFont typeface="Arial"/>
              <a:buAutoNum type="arabicPeriod"/>
            </a:pPr>
            <a:r>
              <a:rPr lang="it-IT" sz="1400" dirty="0">
                <a:solidFill>
                  <a:srgbClr val="404040"/>
                </a:solidFill>
                <a:latin typeface="Arial"/>
                <a:cs typeface="Arial"/>
              </a:rPr>
              <a:t>fuoriuscita della fibra e desorbimento degli analiti</a:t>
            </a:r>
            <a:endParaRPr lang="it-IT" sz="1400"/>
          </a:p>
          <a:p>
            <a:pPr algn="l" marL="256032" indent="-228600">
              <a:spcBef>
                <a:spcPts val="0"/>
              </a:spcBef>
              <a:spcAft>
                <a:spcPts val="100"/>
              </a:spcAft>
              <a:buClr>
                <a:srgbClr val="B8860B"/>
              </a:buClr>
              <a:buFont typeface="Arial"/>
              <a:buAutoNum type="arabicPeriod"/>
            </a:pPr>
            <a:r>
              <a:rPr lang="it-IT" sz="1400" dirty="0">
                <a:solidFill>
                  <a:srgbClr val="404040"/>
                </a:solidFill>
                <a:latin typeface="Arial"/>
                <a:cs typeface="Arial"/>
              </a:rPr>
              <a:t>Retrazione degli analiti</a:t>
            </a:r>
            <a:endParaRPr lang="it-IT" sz="1400"/>
          </a:p>
        </p:txBody>
      </p:sp>
      <p:pic>
        <p:nvPicPr>
          <p:cNvPr id="5" name="Immagine 5"/>
          <p:cNvPicPr>
            <a:picLocks noChangeAspect="1"/>
          </p:cNvPicPr>
          <p:nvPr/>
        </p:nvPicPr>
        <p:blipFill>
          <a:blip r:embed="rIdP1"/>
          <a:stretch>
            <a:fillRect/>
          </a:stretch>
        </p:blipFill>
        <p:spPr>
          <a:xfrm>
            <a:off x="822960" y="3063240"/>
            <a:ext cx="2934196" cy="3108960"/>
          </a:xfrm>
          <a:prstGeom prst="rect">
            <a:avLst/>
          </a:prstGeom>
        </p:spPr>
      </p:pic>
      <p:pic>
        <p:nvPicPr>
          <p:cNvPr id="6" name="Immagine 6"/>
          <p:cNvPicPr>
            <a:picLocks noChangeAspect="1"/>
          </p:cNvPicPr>
          <p:nvPr/>
        </p:nvPicPr>
        <p:blipFill>
          <a:blip r:embed="rIdP2"/>
          <a:stretch>
            <a:fillRect/>
          </a:stretch>
        </p:blipFill>
        <p:spPr>
          <a:xfrm>
            <a:off x="4937760" y="3063240"/>
            <a:ext cx="3024681" cy="3108960"/>
          </a:xfrm>
          <a:prstGeom prst="rect">
            <a:avLst/>
          </a:prstGeom>
        </p:spPr>
      </p:pic>
      <p:sp>
        <p:nvSpPr>
          <p:cNvPr id="7" name="Shape 7"/>
          <p:cNvSpPr txBox="1"/>
          <p:nvPr/>
        </p:nvSpPr>
        <p:spPr>
          <a:xfrm>
            <a:off x="822960" y="6217920"/>
            <a:ext cx="2926080" cy="365760"/>
          </a:xfrm>
          <a:prstGeom prst="rect">
            <a:avLst/>
          </a:prstGeom>
          <a:noFill/>
          <a:ln>
            <a:noFill/>
          </a:ln>
        </p:spPr>
        <p:txBody>
          <a:bodyPr wrap="square" lIns="18288" tIns="18288" rIns="18288" bIns="18288" anchor="t" rtlCol="0"/>
          <a:lstStyle/>
          <a:p>
            <a:pPr algn="ctr">
              <a:spcBef>
                <a:spcPts val="0"/>
              </a:spcBef>
              <a:spcAft>
                <a:spcPts val="0"/>
              </a:spcAft>
              <a:buNone/>
            </a:pPr>
            <a:r>
              <a:rPr lang="it-IT" b="1" sz="1600" dirty="0">
                <a:solidFill>
                  <a:srgbClr val="7A1F2B"/>
                </a:solidFill>
                <a:latin typeface="Arial"/>
                <a:cs typeface="Arial"/>
              </a:rPr>
              <a:t>VIAL</a:t>
            </a:r>
            <a:endParaRPr lang="it-IT" sz="1600"/>
          </a:p>
        </p:txBody>
      </p:sp>
      <p:sp>
        <p:nvSpPr>
          <p:cNvPr id="8" name="Shape 8"/>
          <p:cNvSpPr txBox="1"/>
          <p:nvPr/>
        </p:nvSpPr>
        <p:spPr>
          <a:xfrm>
            <a:off x="4937760" y="6217920"/>
            <a:ext cx="3017520" cy="365760"/>
          </a:xfrm>
          <a:prstGeom prst="rect">
            <a:avLst/>
          </a:prstGeom>
          <a:noFill/>
          <a:ln>
            <a:noFill/>
          </a:ln>
        </p:spPr>
        <p:txBody>
          <a:bodyPr wrap="square" lIns="18288" tIns="18288" rIns="18288" bIns="18288" anchor="t" rtlCol="0"/>
          <a:lstStyle/>
          <a:p>
            <a:pPr algn="ctr">
              <a:spcBef>
                <a:spcPts val="0"/>
              </a:spcBef>
              <a:spcAft>
                <a:spcPts val="0"/>
              </a:spcAft>
              <a:buNone/>
            </a:pPr>
            <a:r>
              <a:rPr lang="it-IT" b="1" sz="1600" dirty="0">
                <a:solidFill>
                  <a:srgbClr val="7A1F2B"/>
                </a:solidFill>
                <a:latin typeface="Arial"/>
                <a:cs typeface="Arial"/>
              </a:rPr>
              <a:t>INIETTORE GC</a:t>
            </a:r>
            <a:endParaRPr lang="it-IT" sz="1600"/>
          </a:p>
        </p:txBody>
      </p:sp>
      <p:sp>
        <p:nvSpPr>
          <p:cNvPr id="9" name="Shape 9"/>
          <p:cNvSpPr txBox="1"/>
          <p:nvPr/>
        </p:nvSpPr>
        <p:spPr>
          <a:xfrm>
            <a:off x="7589520" y="2743200"/>
            <a:ext cx="457200" cy="320040"/>
          </a:xfrm>
          <a:prstGeom prst="rect">
            <a:avLst/>
          </a:prstGeom>
          <a:noFill/>
          <a:ln>
            <a:noFill/>
          </a:ln>
        </p:spPr>
        <p:txBody>
          <a:bodyPr wrap="square" lIns="18288" tIns="18288" rIns="18288" bIns="18288" anchor="t" rtlCol="0"/>
          <a:lstStyle/>
          <a:p>
            <a:pPr algn="ctr">
              <a:spcBef>
                <a:spcPts val="0"/>
              </a:spcBef>
              <a:spcAft>
                <a:spcPts val="0"/>
              </a:spcAft>
              <a:buNone/>
            </a:pPr>
            <a:r>
              <a:rPr lang="it-IT" sz="1500" dirty="0">
                <a:solidFill>
                  <a:srgbClr val="161616"/>
                </a:solidFill>
                <a:latin typeface="Arial"/>
                <a:cs typeface="Arial"/>
              </a:rPr>
              <a:t>6</a:t>
            </a:r>
            <a:endParaRPr lang="it-IT" sz="15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81" descr="1-s2.0-S0003267012010094-gr2.jpg"/>
          <p:cNvPicPr preferRelativeResize="0"/>
          <p:nvPr/>
        </p:nvPicPr>
        <p:blipFill rotWithShape="1">
          <a:blip r:embed="rId3">
            <a:alphaModFix/>
          </a:blip>
          <a:srcRect/>
          <a:stretch/>
        </p:blipFill>
        <p:spPr>
          <a:xfrm>
            <a:off x="5601159" y="3491748"/>
            <a:ext cx="2825391" cy="3240448"/>
          </a:xfrm>
          <a:prstGeom prst="rect">
            <a:avLst/>
          </a:prstGeom>
          <a:noFill/>
          <a:ln>
            <a:noFill/>
          </a:ln>
        </p:spPr>
      </p:pic>
      <p:pic>
        <p:nvPicPr>
          <p:cNvPr id="535" name="Google Shape;535;p81" descr="Unknown.png"/>
          <p:cNvPicPr preferRelativeResize="0"/>
          <p:nvPr/>
        </p:nvPicPr>
        <p:blipFill rotWithShape="1">
          <a:blip r:embed="rId4">
            <a:alphaModFix/>
          </a:blip>
          <a:srcRect/>
          <a:stretch/>
        </p:blipFill>
        <p:spPr>
          <a:xfrm>
            <a:off x="270127" y="1598185"/>
            <a:ext cx="4438738" cy="3240448"/>
          </a:xfrm>
          <a:prstGeom prst="rect">
            <a:avLst/>
          </a:prstGeom>
          <a:noFill/>
          <a:ln>
            <a:noFill/>
          </a:ln>
        </p:spPr>
      </p:pic>
      <p:sp>
        <p:nvSpPr>
          <p:cNvPr id="536" name="Google Shape;536;p81"/>
          <p:cNvSpPr txBox="1"/>
          <p:nvPr/>
        </p:nvSpPr>
        <p:spPr>
          <a:xfrm>
            <a:off x="1706867" y="553409"/>
            <a:ext cx="1727604" cy="3962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2000"/>
              <a:buFont typeface="Arial"/>
              <a:buNone/>
            </a:pPr>
            <a:r>
              <a:rPr lang="it-IT" sz="2000" b="0" i="0" u="none" strike="noStrike" cap="none">
                <a:solidFill>
                  <a:srgbClr val="7A1F2B"/>
                </a:solidFill>
                <a:latin typeface="Arial"/>
                <a:ea typeface="Arial"/>
                <a:cs typeface="Arial"/>
                <a:sym typeface="Arial"/>
              </a:rPr>
              <a:t>Assorbimento </a:t>
            </a:r>
            <a:endParaRPr/>
          </a:p>
        </p:txBody>
      </p:sp>
      <p:sp>
        <p:nvSpPr>
          <p:cNvPr id="537" name="Google Shape;537;p81"/>
          <p:cNvSpPr txBox="1"/>
          <p:nvPr/>
        </p:nvSpPr>
        <p:spPr>
          <a:xfrm>
            <a:off x="6135914" y="100736"/>
            <a:ext cx="1755882" cy="39623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7A1F2B"/>
              </a:buClr>
              <a:buSzPts val="2000"/>
              <a:buFont typeface="Arial"/>
              <a:buNone/>
            </a:pPr>
            <a:r>
              <a:rPr lang="it-IT" sz="2000" b="0" i="0" u="none" strike="noStrike" cap="none">
                <a:solidFill>
                  <a:srgbClr val="7A1F2B"/>
                </a:solidFill>
                <a:latin typeface="Arial"/>
                <a:ea typeface="Arial"/>
                <a:cs typeface="Arial"/>
                <a:sym typeface="Arial"/>
              </a:rPr>
              <a:t>Desorbimento </a:t>
            </a:r>
            <a:endParaRPr/>
          </a:p>
        </p:txBody>
      </p:sp>
      <p:pic>
        <p:nvPicPr>
          <p:cNvPr id="538" name="Google Shape;538;p81" descr="Unknown.jpeg"/>
          <p:cNvPicPr preferRelativeResize="0"/>
          <p:nvPr/>
        </p:nvPicPr>
        <p:blipFill rotWithShape="1">
          <a:blip r:embed="rId5">
            <a:alphaModFix/>
          </a:blip>
          <a:srcRect/>
          <a:stretch/>
        </p:blipFill>
        <p:spPr>
          <a:xfrm>
            <a:off x="5585104" y="508954"/>
            <a:ext cx="2857501" cy="2857501"/>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La fase di isolamento dei volatili da una matrice mediante SPME</a:t>
            </a:r>
            <a:endParaRPr lang="it-IT" sz="2200"/>
          </a:p>
        </p:txBody>
      </p:sp>
      <p:cxnSp>
        <p:nvCxnSpPr>
          <p:cNvPr id="4" name="Connettore 4"/>
          <p:cNvCxnSpPr/>
          <p:nvPr/>
        </p:nvCxnSpPr>
        <p:spPr>
          <a:xfrm flipH="1">
            <a:off x="2286000" y="1234440"/>
            <a:ext cx="1005840" cy="731520"/>
          </a:xfrm>
          <a:prstGeom prst="line">
            <a:avLst/>
          </a:prstGeom>
          <a:ln w="50800">
            <a:solidFill>
              <a:srgbClr val="B8860B"/>
            </a:solidFill>
            <a:tailEnd type="triangle" w="med" len="med"/>
          </a:ln>
        </p:spPr>
      </p:cxnSp>
      <p:cxnSp>
        <p:nvCxnSpPr>
          <p:cNvPr id="5" name="Connettore 5"/>
          <p:cNvCxnSpPr/>
          <p:nvPr/>
        </p:nvCxnSpPr>
        <p:spPr>
          <a:xfrm>
            <a:off x="5852160" y="1234440"/>
            <a:ext cx="1005840" cy="731520"/>
          </a:xfrm>
          <a:prstGeom prst="line">
            <a:avLst/>
          </a:prstGeom>
          <a:ln w="50800">
            <a:solidFill>
              <a:srgbClr val="B8860B"/>
            </a:solidFill>
            <a:tailEnd type="triangle" w="med" len="med"/>
          </a:ln>
        </p:spPr>
      </p:cxnSp>
      <p:sp>
        <p:nvSpPr>
          <p:cNvPr id="6" name="Shape 6"/>
          <p:cNvSpPr txBox="1"/>
          <p:nvPr/>
        </p:nvSpPr>
        <p:spPr>
          <a:xfrm>
            <a:off x="457200" y="2103120"/>
            <a:ext cx="3931920" cy="3840480"/>
          </a:xfrm>
          <a:prstGeom prst="rect">
            <a:avLst/>
          </a:prstGeom>
          <a:noFill/>
          <a:ln>
            <a:noFill/>
          </a:ln>
        </p:spPr>
        <p:txBody>
          <a:bodyPr wrap="square" lIns="18288" tIns="18288" rIns="18288" bIns="18288" anchor="t" rtlCol="0"/>
          <a:lstStyle/>
          <a:p>
            <a:pPr algn="l">
              <a:spcBef>
                <a:spcPts val="0"/>
              </a:spcBef>
              <a:spcAft>
                <a:spcPts val="600"/>
              </a:spcAft>
              <a:buNone/>
            </a:pPr>
            <a:r>
              <a:rPr lang="it-IT" b="1" i="1" sz="1900" dirty="0">
                <a:solidFill>
                  <a:srgbClr val="7A1F2B"/>
                </a:solidFill>
                <a:latin typeface="Arial"/>
                <a:cs typeface="Arial"/>
              </a:rPr>
              <a:t>Spazio di testa statico:</a:t>
            </a:r>
            <a:endParaRPr lang="it-IT" sz="1900"/>
          </a:p>
          <a:p>
            <a:pPr algn="l">
              <a:spcBef>
                <a:spcPts val="0"/>
              </a:spcBef>
              <a:spcAft>
                <a:spcPts val="0"/>
              </a:spcAft>
              <a:buNone/>
            </a:pPr>
            <a:r>
              <a:rPr lang="it-IT" sz="1700" dirty="0">
                <a:solidFill>
                  <a:srgbClr val="404040"/>
                </a:solidFill>
                <a:latin typeface="Arial"/>
                <a:cs typeface="Arial"/>
              </a:rPr>
              <a:t>si introduce la fibra nello spazio di testa del campione cioè immersa nella fase vapore sovrastante il campione che è chiuso in un contenitore grazie ad un setto a tenuta nel quale l’ago del sistema può entrare. Possibilità studiare campioni solidi, non solo soluzioni, equilibrio di adsorbimento più veloce.</a:t>
            </a:r>
            <a:endParaRPr lang="it-IT" sz="1700"/>
          </a:p>
        </p:txBody>
      </p:sp>
      <p:sp>
        <p:nvSpPr>
          <p:cNvPr id="7" name="Shape 7"/>
          <p:cNvSpPr txBox="1"/>
          <p:nvPr/>
        </p:nvSpPr>
        <p:spPr>
          <a:xfrm>
            <a:off x="4754880" y="2103120"/>
            <a:ext cx="3931920" cy="3840480"/>
          </a:xfrm>
          <a:prstGeom prst="rect">
            <a:avLst/>
          </a:prstGeom>
          <a:noFill/>
          <a:ln>
            <a:noFill/>
          </a:ln>
        </p:spPr>
        <p:txBody>
          <a:bodyPr wrap="square" lIns="18288" tIns="18288" rIns="18288" bIns="18288" anchor="t" rtlCol="0"/>
          <a:lstStyle/>
          <a:p>
            <a:pPr algn="l">
              <a:spcBef>
                <a:spcPts val="0"/>
              </a:spcBef>
              <a:spcAft>
                <a:spcPts val="600"/>
              </a:spcAft>
              <a:buNone/>
            </a:pPr>
            <a:r>
              <a:rPr lang="it-IT" b="1" i="1" sz="1900" dirty="0">
                <a:solidFill>
                  <a:srgbClr val="7A1F2B"/>
                </a:solidFill>
                <a:latin typeface="Arial"/>
                <a:cs typeface="Arial"/>
              </a:rPr>
              <a:t>Per immersione</a:t>
            </a:r>
            <a:endParaRPr lang="it-IT" sz="1900"/>
          </a:p>
          <a:p>
            <a:pPr algn="l">
              <a:spcBef>
                <a:spcPts val="0"/>
              </a:spcBef>
              <a:spcAft>
                <a:spcPts val="0"/>
              </a:spcAft>
              <a:buNone/>
            </a:pPr>
            <a:r>
              <a:rPr lang="it-IT" sz="1700" dirty="0">
                <a:solidFill>
                  <a:srgbClr val="404040"/>
                </a:solidFill>
                <a:latin typeface="Arial"/>
                <a:cs typeface="Arial"/>
              </a:rPr>
              <a:t>la fibra è direttamente immersa nella matrice liquida;</a:t>
            </a:r>
            <a:endParaRPr lang="it-IT" sz="1700"/>
          </a:p>
          <a:p>
            <a:pPr algn="l">
              <a:spcBef>
                <a:spcPts val="0"/>
              </a:spcBef>
              <a:spcAft>
                <a:spcPts val="0"/>
              </a:spcAft>
              <a:buNone/>
            </a:pPr>
            <a:r>
              <a:rPr lang="it-IT" sz="1700" dirty="0">
                <a:solidFill>
                  <a:srgbClr val="404040"/>
                </a:solidFill>
                <a:latin typeface="Arial"/>
                <a:cs typeface="Arial"/>
              </a:rPr>
              <a:t>tempi più lunghi per l’adsorbimento, utilizzabile per un numero inferiore di campioni</a:t>
            </a:r>
            <a:endParaRPr lang="it-IT" sz="1700"/>
          </a:p>
        </p:txBody>
      </p:sp>
      <p:sp>
        <p:nvSpPr>
          <p:cNvPr id="8" name="Shape 8"/>
          <p:cNvSpPr txBox="1"/>
          <p:nvPr/>
        </p:nvSpPr>
        <p:spPr>
          <a:xfrm>
            <a:off x="457200" y="6035040"/>
            <a:ext cx="8229600" cy="457200"/>
          </a:xfrm>
          <a:prstGeom prst="rect">
            <a:avLst/>
          </a:prstGeom>
          <a:noFill/>
          <a:ln>
            <a:noFill/>
          </a:ln>
        </p:spPr>
        <p:txBody>
          <a:bodyPr wrap="square" lIns="18288" tIns="18288" rIns="18288" bIns="18288" anchor="t" rtlCol="0"/>
          <a:lstStyle/>
          <a:p>
            <a:pPr algn="l">
              <a:spcBef>
                <a:spcPts val="0"/>
              </a:spcBef>
              <a:spcAft>
                <a:spcPts val="0"/>
              </a:spcAft>
              <a:buNone/>
            </a:pPr>
            <a:r>
              <a:rPr lang="it-IT" b="1" sz="1700" dirty="0">
                <a:solidFill>
                  <a:srgbClr val="161616"/>
                </a:solidFill>
                <a:latin typeface="Arial"/>
                <a:cs typeface="Arial"/>
              </a:rPr>
              <a:t>Adatta ad estrarre analiti dai più volatili fino ad alto PM (PM=30-600)</a:t>
            </a:r>
            <a:endParaRPr lang="it-IT" sz="170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Equilibrio termodinamico (partizione)</a:t>
            </a:r>
            <a:endParaRPr lang="it-IT" sz="2600"/>
          </a:p>
        </p:txBody>
      </p:sp>
      <p:sp>
        <p:nvSpPr>
          <p:cNvPr id="4" name="Shape 4"/>
          <p:cNvSpPr txBox="1"/>
          <p:nvPr/>
        </p:nvSpPr>
        <p:spPr>
          <a:xfrm>
            <a:off x="457200" y="1234440"/>
            <a:ext cx="8229600" cy="4023360"/>
          </a:xfrm>
          <a:prstGeom prst="rect">
            <a:avLst/>
          </a:prstGeom>
          <a:noFill/>
          <a:ln>
            <a:noFill/>
          </a:ln>
        </p:spPr>
        <p:txBody>
          <a:bodyPr wrap="square" lIns="18288" tIns="18288" rIns="18288" bIns="18288" anchor="t" rtlCol="0"/>
          <a:lstStyle/>
          <a:p>
            <a:pPr algn="l">
              <a:spcBef>
                <a:spcPts val="0"/>
              </a:spcBef>
              <a:spcAft>
                <a:spcPts val="1200"/>
              </a:spcAft>
              <a:buNone/>
            </a:pPr>
            <a:r>
              <a:rPr lang="it-IT" sz="1700" dirty="0">
                <a:solidFill>
                  <a:srgbClr val="404040"/>
                </a:solidFill>
                <a:latin typeface="Arial"/>
                <a:cs typeface="Arial"/>
              </a:rPr>
              <a:t>In un’ analisi in spazio di testa statico il campione viene estratto da un sistema statico chiuso (vial chiuso)  dopo che si è instaurato un equilibrio termodinamico (partizione) tra matrice liquida (o solida) e lo spazio di testa sovrastante che si è stabilito.</a:t>
            </a:r>
            <a:endParaRPr lang="it-IT" sz="1700"/>
          </a:p>
          <a:p>
            <a:pPr algn="l">
              <a:spcBef>
                <a:spcPts val="0"/>
              </a:spcBef>
              <a:spcAft>
                <a:spcPts val="400"/>
              </a:spcAft>
              <a:buNone/>
            </a:pPr>
            <a:r>
              <a:rPr lang="it-IT" sz="1700" dirty="0">
                <a:solidFill>
                  <a:srgbClr val="404040"/>
                </a:solidFill>
                <a:latin typeface="Arial"/>
                <a:cs typeface="Arial"/>
              </a:rPr>
              <a:t>In SPME si creano un equilibrio (favorito dall’agitazione) tra la concentrazione dell’analita nel campione, nello spazio di testa sopra il campione, ed il rivestimento polimerico della fibra.</a:t>
            </a:r>
            <a:endParaRPr lang="it-IT" sz="1700"/>
          </a:p>
          <a:p>
            <a:pPr algn="l">
              <a:spcBef>
                <a:spcPts val="0"/>
              </a:spcBef>
              <a:spcAft>
                <a:spcPts val="0"/>
              </a:spcAft>
              <a:buNone/>
            </a:pPr>
            <a:r>
              <a:rPr lang="it-IT" sz="1700" dirty="0">
                <a:solidFill>
                  <a:srgbClr val="404040"/>
                </a:solidFill>
                <a:latin typeface="Arial"/>
                <a:cs typeface="Arial"/>
              </a:rPr>
              <a:t>L’ammontare dell’analita assorbito dalla fibra (n) dipende dallo spessore del polimero e dalla costante di distribuzione (K</a:t>
            </a:r>
            <a:r>
              <a:rPr lang="it-IT" baseline="-25000" sz="1700" dirty="0">
                <a:solidFill>
                  <a:srgbClr val="404040"/>
                </a:solidFill>
                <a:latin typeface="Arial"/>
                <a:cs typeface="Arial"/>
              </a:rPr>
              <a:t>fs</a:t>
            </a:r>
            <a:r>
              <a:rPr lang="it-IT" sz="1700" dirty="0">
                <a:solidFill>
                  <a:srgbClr val="404040"/>
                </a:solidFill>
                <a:latin typeface="Arial"/>
                <a:cs typeface="Arial"/>
              </a:rPr>
              <a:t>) dell’analita:</a:t>
            </a:r>
            <a:endParaRPr lang="it-IT" sz="1700"/>
          </a:p>
        </p:txBody>
      </p:sp>
      <p:sp>
        <p:nvSpPr>
          <p:cNvPr id="5" name="Shape 5"/>
          <p:cNvSpPr txBox="1"/>
          <p:nvPr/>
        </p:nvSpPr>
        <p:spPr>
          <a:xfrm>
            <a:off x="1097280" y="5532120"/>
            <a:ext cx="731520" cy="457200"/>
          </a:xfrm>
          <a:prstGeom prst="rect">
            <a:avLst/>
          </a:prstGeom>
          <a:noFill/>
          <a:ln>
            <a:noFill/>
          </a:ln>
        </p:spPr>
        <p:txBody>
          <a:bodyPr wrap="square" lIns="18288" tIns="18288" rIns="18288" bIns="18288" anchor="ctr" rtlCol="0"/>
          <a:lstStyle/>
          <a:p>
            <a:pPr algn="r">
              <a:spcBef>
                <a:spcPts val="0"/>
              </a:spcBef>
              <a:spcAft>
                <a:spcPts val="0"/>
              </a:spcAft>
              <a:buNone/>
            </a:pPr>
            <a:r>
              <a:rPr lang="it-IT" sz="2300" dirty="0">
                <a:solidFill>
                  <a:srgbClr val="161616"/>
                </a:solidFill>
                <a:latin typeface="Arial"/>
                <a:cs typeface="Arial"/>
              </a:rPr>
              <a:t>n =</a:t>
            </a:r>
            <a:endParaRPr lang="it-IT" sz="2300"/>
          </a:p>
        </p:txBody>
      </p:sp>
      <p:sp>
        <p:nvSpPr>
          <p:cNvPr id="6" name="Shape 6"/>
          <p:cNvSpPr txBox="1"/>
          <p:nvPr/>
        </p:nvSpPr>
        <p:spPr>
          <a:xfrm>
            <a:off x="1874520" y="5257800"/>
            <a:ext cx="2651760" cy="411480"/>
          </a:xfrm>
          <a:prstGeom prst="rect">
            <a:avLst/>
          </a:prstGeom>
          <a:noFill/>
          <a:ln>
            <a:noFill/>
          </a:ln>
        </p:spPr>
        <p:txBody>
          <a:bodyPr wrap="square" lIns="18288" tIns="18288" rIns="18288" bIns="18288" anchor="ctr" rtlCol="0"/>
          <a:lstStyle/>
          <a:p>
            <a:pPr algn="ctr">
              <a:spcBef>
                <a:spcPts val="0"/>
              </a:spcBef>
              <a:spcAft>
                <a:spcPts val="0"/>
              </a:spcAft>
              <a:buNone/>
            </a:pPr>
            <a:r>
              <a:rPr lang="it-IT" sz="2300" dirty="0">
                <a:solidFill>
                  <a:srgbClr val="161616"/>
                </a:solidFill>
                <a:latin typeface="Arial"/>
                <a:cs typeface="Arial"/>
              </a:rPr>
              <a:t>K</a:t>
            </a:r>
            <a:r>
              <a:rPr lang="it-IT" baseline="-25000" sz="2300" dirty="0">
                <a:solidFill>
                  <a:srgbClr val="161616"/>
                </a:solidFill>
                <a:latin typeface="Arial"/>
                <a:cs typeface="Arial"/>
              </a:rPr>
              <a:t>fs</a:t>
            </a:r>
            <a:r>
              <a:rPr lang="it-IT" sz="2300" dirty="0">
                <a:solidFill>
                  <a:srgbClr val="161616"/>
                </a:solidFill>
                <a:latin typeface="Arial"/>
                <a:cs typeface="Arial"/>
              </a:rPr>
              <a:t> V</a:t>
            </a:r>
            <a:r>
              <a:rPr lang="it-IT" baseline="-25000" sz="2300" dirty="0">
                <a:solidFill>
                  <a:srgbClr val="161616"/>
                </a:solidFill>
                <a:latin typeface="Arial"/>
                <a:cs typeface="Arial"/>
              </a:rPr>
              <a:t>f</a:t>
            </a:r>
            <a:r>
              <a:rPr lang="it-IT" sz="2300" dirty="0">
                <a:solidFill>
                  <a:srgbClr val="161616"/>
                </a:solidFill>
                <a:latin typeface="Arial"/>
                <a:cs typeface="Arial"/>
              </a:rPr>
              <a:t> V</a:t>
            </a:r>
            <a:r>
              <a:rPr lang="it-IT" baseline="-25000" sz="2300" dirty="0">
                <a:solidFill>
                  <a:srgbClr val="161616"/>
                </a:solidFill>
                <a:latin typeface="Arial"/>
                <a:cs typeface="Arial"/>
              </a:rPr>
              <a:t>s</a:t>
            </a:r>
            <a:r>
              <a:rPr lang="it-IT" sz="2300" dirty="0">
                <a:solidFill>
                  <a:srgbClr val="161616"/>
                </a:solidFill>
                <a:latin typeface="Arial"/>
                <a:cs typeface="Arial"/>
              </a:rPr>
              <a:t> C</a:t>
            </a:r>
            <a:r>
              <a:rPr lang="it-IT" baseline="-25000" sz="2300" dirty="0">
                <a:solidFill>
                  <a:srgbClr val="161616"/>
                </a:solidFill>
                <a:latin typeface="Arial"/>
                <a:cs typeface="Arial"/>
              </a:rPr>
              <a:t>o</a:t>
            </a:r>
            <a:endParaRPr lang="it-IT" sz="2300"/>
          </a:p>
        </p:txBody>
      </p:sp>
      <p:cxnSp>
        <p:nvCxnSpPr>
          <p:cNvPr id="7" name="Connettore 7"/>
          <p:cNvCxnSpPr/>
          <p:nvPr/>
        </p:nvCxnSpPr>
        <p:spPr>
          <a:xfrm>
            <a:off x="1965960" y="5760720"/>
            <a:ext cx="2468880" cy="0"/>
          </a:xfrm>
          <a:prstGeom prst="line">
            <a:avLst/>
          </a:prstGeom>
          <a:ln w="15875">
            <a:solidFill>
              <a:srgbClr val="161616"/>
            </a:solidFill>
          </a:ln>
        </p:spPr>
      </p:cxnSp>
      <p:sp>
        <p:nvSpPr>
          <p:cNvPr id="8" name="Shape 8"/>
          <p:cNvSpPr txBox="1"/>
          <p:nvPr/>
        </p:nvSpPr>
        <p:spPr>
          <a:xfrm>
            <a:off x="1874520" y="5806440"/>
            <a:ext cx="2651760" cy="411480"/>
          </a:xfrm>
          <a:prstGeom prst="rect">
            <a:avLst/>
          </a:prstGeom>
          <a:noFill/>
          <a:ln>
            <a:noFill/>
          </a:ln>
        </p:spPr>
        <p:txBody>
          <a:bodyPr wrap="square" lIns="18288" tIns="18288" rIns="18288" bIns="18288" anchor="ctr" rtlCol="0"/>
          <a:lstStyle/>
          <a:p>
            <a:pPr algn="ctr">
              <a:spcBef>
                <a:spcPts val="0"/>
              </a:spcBef>
              <a:spcAft>
                <a:spcPts val="0"/>
              </a:spcAft>
              <a:buNone/>
            </a:pPr>
            <a:r>
              <a:rPr lang="it-IT" sz="2300" dirty="0">
                <a:solidFill>
                  <a:srgbClr val="161616"/>
                </a:solidFill>
                <a:latin typeface="Arial"/>
                <a:cs typeface="Arial"/>
              </a:rPr>
              <a:t>K</a:t>
            </a:r>
            <a:r>
              <a:rPr lang="it-IT" baseline="-25000" sz="2300" dirty="0">
                <a:solidFill>
                  <a:srgbClr val="161616"/>
                </a:solidFill>
                <a:latin typeface="Arial"/>
                <a:cs typeface="Arial"/>
              </a:rPr>
              <a:t>fs</a:t>
            </a:r>
            <a:r>
              <a:rPr lang="it-IT" sz="2300" dirty="0">
                <a:solidFill>
                  <a:srgbClr val="161616"/>
                </a:solidFill>
                <a:latin typeface="Arial"/>
                <a:cs typeface="Arial"/>
              </a:rPr>
              <a:t> V</a:t>
            </a:r>
            <a:r>
              <a:rPr lang="it-IT" baseline="-25000" sz="2300" dirty="0">
                <a:solidFill>
                  <a:srgbClr val="161616"/>
                </a:solidFill>
                <a:latin typeface="Arial"/>
                <a:cs typeface="Arial"/>
              </a:rPr>
              <a:t>f</a:t>
            </a:r>
            <a:r>
              <a:rPr lang="it-IT" sz="2300" dirty="0">
                <a:solidFill>
                  <a:srgbClr val="161616"/>
                </a:solidFill>
                <a:latin typeface="Arial"/>
                <a:cs typeface="Arial"/>
              </a:rPr>
              <a:t> + V</a:t>
            </a:r>
            <a:r>
              <a:rPr lang="it-IT" baseline="-25000" sz="2300" dirty="0">
                <a:solidFill>
                  <a:srgbClr val="161616"/>
                </a:solidFill>
                <a:latin typeface="Arial"/>
                <a:cs typeface="Arial"/>
              </a:rPr>
              <a:t>s</a:t>
            </a:r>
            <a:endParaRPr lang="it-IT" sz="2300"/>
          </a:p>
        </p:txBody>
      </p:sp>
      <p:sp>
        <p:nvSpPr>
          <p:cNvPr id="9" name="Shape 9"/>
          <p:cNvSpPr txBox="1"/>
          <p:nvPr/>
        </p:nvSpPr>
        <p:spPr>
          <a:xfrm>
            <a:off x="5212080" y="5349240"/>
            <a:ext cx="3474720" cy="822960"/>
          </a:xfrm>
          <a:prstGeom prst="rect">
            <a:avLst/>
          </a:prstGeom>
          <a:noFill/>
          <a:ln>
            <a:noFill/>
          </a:ln>
        </p:spPr>
        <p:txBody>
          <a:bodyPr wrap="square" lIns="18288" tIns="18288" rIns="18288" bIns="18288" anchor="ctr" rtlCol="0"/>
          <a:lstStyle/>
          <a:p>
            <a:pPr algn="l">
              <a:spcBef>
                <a:spcPts val="0"/>
              </a:spcBef>
              <a:spcAft>
                <a:spcPts val="400"/>
              </a:spcAft>
              <a:buNone/>
            </a:pPr>
            <a:r>
              <a:rPr lang="it-IT" sz="1700" dirty="0">
                <a:solidFill>
                  <a:srgbClr val="161616"/>
                </a:solidFill>
                <a:latin typeface="Arial"/>
                <a:cs typeface="Arial"/>
              </a:rPr>
              <a:t>V</a:t>
            </a:r>
            <a:r>
              <a:rPr lang="it-IT" baseline="-25000" sz="1700" dirty="0">
                <a:solidFill>
                  <a:srgbClr val="161616"/>
                </a:solidFill>
                <a:latin typeface="Arial"/>
                <a:cs typeface="Arial"/>
              </a:rPr>
              <a:t>f</a:t>
            </a:r>
            <a:r>
              <a:rPr lang="it-IT" sz="1700" dirty="0">
                <a:solidFill>
                  <a:srgbClr val="404040"/>
                </a:solidFill>
                <a:latin typeface="Arial"/>
                <a:cs typeface="Arial"/>
              </a:rPr>
              <a:t> = volume del polimero</a:t>
            </a:r>
            <a:endParaRPr lang="it-IT" sz="1700"/>
          </a:p>
          <a:p>
            <a:pPr algn="l">
              <a:spcBef>
                <a:spcPts val="0"/>
              </a:spcBef>
              <a:spcAft>
                <a:spcPts val="0"/>
              </a:spcAft>
              <a:buNone/>
            </a:pPr>
            <a:r>
              <a:rPr lang="it-IT" sz="1700" dirty="0">
                <a:solidFill>
                  <a:srgbClr val="161616"/>
                </a:solidFill>
                <a:latin typeface="Arial"/>
                <a:cs typeface="Arial"/>
              </a:rPr>
              <a:t>V</a:t>
            </a:r>
            <a:r>
              <a:rPr lang="it-IT" baseline="-25000" sz="1700" dirty="0">
                <a:solidFill>
                  <a:srgbClr val="161616"/>
                </a:solidFill>
                <a:latin typeface="Arial"/>
                <a:cs typeface="Arial"/>
              </a:rPr>
              <a:t>s</a:t>
            </a:r>
            <a:r>
              <a:rPr lang="it-IT" sz="1700" dirty="0">
                <a:solidFill>
                  <a:srgbClr val="404040"/>
                </a:solidFill>
                <a:latin typeface="Arial"/>
                <a:cs typeface="Arial"/>
              </a:rPr>
              <a:t> = volume del campione</a:t>
            </a:r>
            <a:endParaRPr lang="it-IT" sz="17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pic>
        <p:nvPicPr>
          <p:cNvPr id="553" name="Google Shape;553;p84" descr="image.png"/>
          <p:cNvPicPr preferRelativeResize="0"/>
          <p:nvPr/>
        </p:nvPicPr>
        <p:blipFill rotWithShape="1">
          <a:blip r:embed="rId3">
            <a:alphaModFix/>
          </a:blip>
          <a:srcRect/>
          <a:stretch/>
        </p:blipFill>
        <p:spPr>
          <a:xfrm>
            <a:off x="0" y="0"/>
            <a:ext cx="9144000" cy="678656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800" dirty="0">
                <a:solidFill>
                  <a:srgbClr val="161616"/>
                </a:solidFill>
                <a:latin typeface="Arial"/>
                <a:cs typeface="Arial"/>
              </a:rPr>
              <a:t>Ottimizzazione SPME</a:t>
            </a:r>
            <a:endParaRPr lang="it-IT" sz="2800"/>
          </a:p>
        </p:txBody>
      </p:sp>
      <p:sp>
        <p:nvSpPr>
          <p:cNvPr id="4" name="Shape 4"/>
          <p:cNvSpPr txBox="1"/>
          <p:nvPr/>
        </p:nvSpPr>
        <p:spPr>
          <a:xfrm>
            <a:off x="457200" y="1280160"/>
            <a:ext cx="4206240" cy="3657600"/>
          </a:xfrm>
          <a:prstGeom prst="rect">
            <a:avLst/>
          </a:prstGeom>
          <a:noFill/>
          <a:ln>
            <a:noFill/>
          </a:ln>
        </p:spPr>
        <p:txBody>
          <a:bodyPr wrap="square" lIns="18288" tIns="18288" rIns="18288" bIns="18288" anchor="t" rtlCol="0"/>
          <a:lstStyle/>
          <a:p>
            <a:pPr algn="l" marL="256032" indent="-228600">
              <a:spcBef>
                <a:spcPts val="0"/>
              </a:spcBef>
              <a:spcAft>
                <a:spcPts val="400"/>
              </a:spcAft>
              <a:buClr>
                <a:srgbClr val="B8860B"/>
              </a:buClr>
              <a:buFont typeface="Arial"/>
              <a:buChar char="•"/>
            </a:pPr>
            <a:r>
              <a:rPr lang="it-IT" sz="1700" dirty="0">
                <a:solidFill>
                  <a:srgbClr val="404040"/>
                </a:solidFill>
                <a:latin typeface="Arial"/>
                <a:cs typeface="Arial"/>
              </a:rPr>
              <a:t>Scelta delle modalità di estrazione </a:t>
            </a:r>
            <a:endParaRPr lang="it-IT" sz="1700"/>
          </a:p>
          <a:p>
            <a:pPr algn="l" marL="256032" indent="-228600">
              <a:spcBef>
                <a:spcPts val="0"/>
              </a:spcBef>
              <a:spcAft>
                <a:spcPts val="400"/>
              </a:spcAft>
              <a:buClr>
                <a:srgbClr val="B8860B"/>
              </a:buClr>
              <a:buFont typeface="Arial"/>
              <a:buChar char="•"/>
            </a:pPr>
            <a:r>
              <a:rPr lang="it-IT" sz="1700" dirty="0">
                <a:solidFill>
                  <a:srgbClr val="404040"/>
                </a:solidFill>
                <a:latin typeface="Arial"/>
                <a:cs typeface="Arial"/>
              </a:rPr>
              <a:t>Scelta della fase di rivestimento</a:t>
            </a:r>
            <a:endParaRPr lang="it-IT" sz="1700"/>
          </a:p>
          <a:p>
            <a:pPr algn="l" marL="256032" indent="-228600">
              <a:spcBef>
                <a:spcPts val="0"/>
              </a:spcBef>
              <a:spcAft>
                <a:spcPts val="200"/>
              </a:spcAft>
              <a:buClr>
                <a:srgbClr val="B8860B"/>
              </a:buClr>
              <a:buFont typeface="Arial"/>
              <a:buChar char="•"/>
            </a:pPr>
            <a:r>
              <a:rPr lang="it-IT" sz="1700" dirty="0">
                <a:solidFill>
                  <a:srgbClr val="404040"/>
                </a:solidFill>
                <a:latin typeface="Arial"/>
                <a:cs typeface="Arial"/>
              </a:rPr>
              <a:t>Ottimizazione dell’estrazione</a:t>
            </a:r>
            <a:endParaRPr lang="it-IT" sz="1700"/>
          </a:p>
          <a:p>
            <a:pPr algn="l" marL="530352" indent="-228600">
              <a:spcBef>
                <a:spcPts val="0"/>
              </a:spcBef>
              <a:spcAft>
                <a:spcPts val="100"/>
              </a:spcAft>
              <a:buClr>
                <a:srgbClr val="B8860B"/>
              </a:buClr>
              <a:buFont typeface="Arial"/>
              <a:buChar char="–"/>
            </a:pPr>
            <a:r>
              <a:rPr lang="it-IT" sz="1500" dirty="0">
                <a:solidFill>
                  <a:srgbClr val="404040"/>
                </a:solidFill>
                <a:latin typeface="Arial"/>
                <a:cs typeface="Arial"/>
              </a:rPr>
              <a:t>Tempo</a:t>
            </a:r>
            <a:endParaRPr lang="it-IT" sz="1500"/>
          </a:p>
          <a:p>
            <a:pPr algn="l" marL="530352" indent="-228600">
              <a:spcBef>
                <a:spcPts val="0"/>
              </a:spcBef>
              <a:spcAft>
                <a:spcPts val="100"/>
              </a:spcAft>
              <a:buClr>
                <a:srgbClr val="B8860B"/>
              </a:buClr>
              <a:buFont typeface="Arial"/>
              <a:buChar char="–"/>
            </a:pPr>
            <a:r>
              <a:rPr lang="it-IT" sz="1500" dirty="0">
                <a:solidFill>
                  <a:srgbClr val="404040"/>
                </a:solidFill>
                <a:latin typeface="Arial"/>
                <a:cs typeface="Arial"/>
              </a:rPr>
              <a:t>Agitazione</a:t>
            </a:r>
            <a:endParaRPr lang="it-IT" sz="1500"/>
          </a:p>
          <a:p>
            <a:pPr algn="l" marL="530352" indent="-228600">
              <a:spcBef>
                <a:spcPts val="0"/>
              </a:spcBef>
              <a:spcAft>
                <a:spcPts val="100"/>
              </a:spcAft>
              <a:buClr>
                <a:srgbClr val="B8860B"/>
              </a:buClr>
              <a:buFont typeface="Arial"/>
              <a:buChar char="–"/>
            </a:pPr>
            <a:r>
              <a:rPr lang="it-IT" sz="1500" dirty="0">
                <a:solidFill>
                  <a:srgbClr val="404040"/>
                </a:solidFill>
                <a:latin typeface="Arial"/>
                <a:cs typeface="Arial"/>
              </a:rPr>
              <a:t>pH</a:t>
            </a:r>
            <a:endParaRPr lang="it-IT" sz="1500"/>
          </a:p>
          <a:p>
            <a:pPr algn="l" marL="530352" indent="-228600">
              <a:spcBef>
                <a:spcPts val="0"/>
              </a:spcBef>
              <a:spcAft>
                <a:spcPts val="100"/>
              </a:spcAft>
              <a:buClr>
                <a:srgbClr val="B8860B"/>
              </a:buClr>
              <a:buFont typeface="Arial"/>
              <a:buChar char="–"/>
            </a:pPr>
            <a:r>
              <a:rPr lang="it-IT" sz="1500" dirty="0">
                <a:solidFill>
                  <a:srgbClr val="404040"/>
                </a:solidFill>
                <a:latin typeface="Arial"/>
                <a:cs typeface="Arial"/>
              </a:rPr>
              <a:t>Temperatura</a:t>
            </a:r>
            <a:endParaRPr lang="it-IT" sz="1500"/>
          </a:p>
          <a:p>
            <a:pPr algn="l" marL="530352" indent="-228600">
              <a:spcBef>
                <a:spcPts val="0"/>
              </a:spcBef>
              <a:spcAft>
                <a:spcPts val="100"/>
              </a:spcAft>
              <a:buClr>
                <a:srgbClr val="B8860B"/>
              </a:buClr>
              <a:buFont typeface="Arial"/>
              <a:buChar char="–"/>
            </a:pPr>
            <a:r>
              <a:rPr lang="it-IT" sz="1500" dirty="0">
                <a:solidFill>
                  <a:srgbClr val="404040"/>
                </a:solidFill>
                <a:latin typeface="Arial"/>
                <a:cs typeface="Arial"/>
              </a:rPr>
              <a:t>Sali</a:t>
            </a:r>
            <a:endParaRPr lang="it-IT" sz="1500"/>
          </a:p>
          <a:p>
            <a:pPr algn="l" marL="256032" indent="-228600">
              <a:spcBef>
                <a:spcPts val="400"/>
              </a:spcBef>
              <a:spcAft>
                <a:spcPts val="0"/>
              </a:spcAft>
              <a:buClr>
                <a:srgbClr val="B8860B"/>
              </a:buClr>
              <a:buFont typeface="Arial"/>
              <a:buChar char="•"/>
            </a:pPr>
            <a:r>
              <a:rPr lang="it-IT" sz="1700" dirty="0">
                <a:solidFill>
                  <a:srgbClr val="404040"/>
                </a:solidFill>
                <a:latin typeface="Arial"/>
                <a:cs typeface="Arial"/>
              </a:rPr>
              <a:t>Ottimizazzione del desormbimento</a:t>
            </a:r>
            <a:endParaRPr lang="it-IT" sz="1700"/>
          </a:p>
        </p:txBody>
      </p:sp>
      <p:sp>
        <p:nvSpPr>
          <p:cNvPr id="5" name="Shape 5"/>
          <p:cNvSpPr/>
          <p:nvPr/>
        </p:nvSpPr>
        <p:spPr>
          <a:xfrm>
            <a:off x="5989320" y="1234440"/>
            <a:ext cx="146304" cy="1188720"/>
          </a:xfrm>
          <a:prstGeom prst="rect">
            <a:avLst/>
          </a:prstGeom>
          <a:solidFill>
            <a:srgbClr val="7A1F2B"/>
          </a:solidFill>
          <a:ln w="38100">
            <a:solidFill>
              <a:srgbClr val="B8860B"/>
            </a:solidFill>
          </a:ln>
        </p:spPr>
        <p:txBody>
          <a:bodyPr wrap="square" lIns="45720" tIns="45720" rIns="45720" bIns="45720" anchor="t" rtlCol="0"/>
          <a:lstStyle/>
          <a:p>
            <a:endParaRPr lang="it-IT"/>
          </a:p>
        </p:txBody>
      </p:sp>
      <p:sp>
        <p:nvSpPr>
          <p:cNvPr id="6" name="Shape 6"/>
          <p:cNvSpPr/>
          <p:nvPr/>
        </p:nvSpPr>
        <p:spPr>
          <a:xfrm>
            <a:off x="5074920" y="132588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7" name="Shape 7"/>
          <p:cNvSpPr/>
          <p:nvPr/>
        </p:nvSpPr>
        <p:spPr>
          <a:xfrm>
            <a:off x="5303520" y="1481328"/>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8" name="Shape 8"/>
          <p:cNvSpPr/>
          <p:nvPr/>
        </p:nvSpPr>
        <p:spPr>
          <a:xfrm>
            <a:off x="5120640" y="173736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9" name="Shape 9"/>
          <p:cNvSpPr/>
          <p:nvPr/>
        </p:nvSpPr>
        <p:spPr>
          <a:xfrm>
            <a:off x="5349240" y="192024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0" name="Shape 10"/>
          <p:cNvSpPr/>
          <p:nvPr/>
        </p:nvSpPr>
        <p:spPr>
          <a:xfrm>
            <a:off x="5074920" y="214884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1" name="Shape 11"/>
          <p:cNvSpPr/>
          <p:nvPr/>
        </p:nvSpPr>
        <p:spPr>
          <a:xfrm>
            <a:off x="5257800" y="228600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2" name="Shape 12"/>
          <p:cNvSpPr/>
          <p:nvPr/>
        </p:nvSpPr>
        <p:spPr>
          <a:xfrm>
            <a:off x="5486400" y="1645920"/>
            <a:ext cx="64008" cy="64008"/>
          </a:xfrm>
          <a:prstGeom prst="ellipse">
            <a:avLst/>
          </a:prstGeom>
          <a:solidFill>
            <a:srgbClr val="7A1F2B"/>
          </a:solidFill>
          <a:ln>
            <a:noFill/>
          </a:ln>
        </p:spPr>
        <p:txBody>
          <a:bodyPr wrap="square" lIns="45720" tIns="45720" rIns="45720" bIns="45720" anchor="t" rtlCol="0"/>
          <a:lstStyle/>
          <a:p>
            <a:endParaRPr lang="it-IT"/>
          </a:p>
        </p:txBody>
      </p:sp>
      <p:cxnSp>
        <p:nvCxnSpPr>
          <p:cNvPr id="13" name="Connettore 13"/>
          <p:cNvCxnSpPr/>
          <p:nvPr/>
        </p:nvCxnSpPr>
        <p:spPr>
          <a:xfrm>
            <a:off x="5440680" y="1417320"/>
            <a:ext cx="457200" cy="0"/>
          </a:xfrm>
          <a:prstGeom prst="line">
            <a:avLst/>
          </a:prstGeom>
          <a:ln w="19050">
            <a:solidFill>
              <a:srgbClr val="B8860B"/>
            </a:solidFill>
            <a:tailEnd type="triangle" w="med" len="med"/>
          </a:ln>
        </p:spPr>
      </p:cxnSp>
      <p:cxnSp>
        <p:nvCxnSpPr>
          <p:cNvPr id="14" name="Connettore 14"/>
          <p:cNvCxnSpPr/>
          <p:nvPr/>
        </p:nvCxnSpPr>
        <p:spPr>
          <a:xfrm>
            <a:off x="5486400" y="1828800"/>
            <a:ext cx="411480" cy="0"/>
          </a:xfrm>
          <a:prstGeom prst="line">
            <a:avLst/>
          </a:prstGeom>
          <a:ln w="19050">
            <a:solidFill>
              <a:srgbClr val="B8860B"/>
            </a:solidFill>
            <a:tailEnd type="triangle" w="med" len="med"/>
          </a:ln>
        </p:spPr>
      </p:cxnSp>
      <p:cxnSp>
        <p:nvCxnSpPr>
          <p:cNvPr id="15" name="Connettore 15"/>
          <p:cNvCxnSpPr/>
          <p:nvPr/>
        </p:nvCxnSpPr>
        <p:spPr>
          <a:xfrm flipH="1">
            <a:off x="5486400" y="2148840"/>
            <a:ext cx="411480" cy="0"/>
          </a:xfrm>
          <a:prstGeom prst="line">
            <a:avLst/>
          </a:prstGeom>
          <a:ln w="19050">
            <a:solidFill>
              <a:srgbClr val="B8860B"/>
            </a:solidFill>
            <a:tailEnd type="triangle" w="med" len="med"/>
          </a:ln>
        </p:spPr>
      </p:cxnSp>
      <p:sp>
        <p:nvSpPr>
          <p:cNvPr id="16" name="Shape 16"/>
          <p:cNvSpPr txBox="1"/>
          <p:nvPr/>
        </p:nvSpPr>
        <p:spPr>
          <a:xfrm>
            <a:off x="4572000" y="2697480"/>
            <a:ext cx="4297680" cy="548640"/>
          </a:xfrm>
          <a:prstGeom prst="rect">
            <a:avLst/>
          </a:prstGeom>
          <a:noFill/>
          <a:ln>
            <a:noFill/>
          </a:ln>
        </p:spPr>
        <p:txBody>
          <a:bodyPr wrap="square" lIns="18288" tIns="18288" rIns="18288" bIns="18288" anchor="ctr" rtlCol="0"/>
          <a:lstStyle/>
          <a:p>
            <a:pPr algn="l">
              <a:spcBef>
                <a:spcPts val="0"/>
              </a:spcBef>
              <a:spcAft>
                <a:spcPts val="0"/>
              </a:spcAft>
              <a:buNone/>
            </a:pPr>
            <a:r>
              <a:rPr lang="it-IT" sz="1700" dirty="0">
                <a:solidFill>
                  <a:srgbClr val="161616"/>
                </a:solidFill>
                <a:latin typeface="Arial"/>
                <a:cs typeface="Arial"/>
              </a:rPr>
              <a:t>K</a:t>
            </a:r>
            <a:r>
              <a:rPr lang="it-IT" baseline="-25000" sz="1700" dirty="0">
                <a:solidFill>
                  <a:srgbClr val="161616"/>
                </a:solidFill>
                <a:latin typeface="Arial"/>
                <a:cs typeface="Arial"/>
              </a:rPr>
              <a:t>d</a:t>
            </a:r>
            <a:r>
              <a:rPr lang="it-IT" sz="1700" dirty="0">
                <a:solidFill>
                  <a:srgbClr val="161616"/>
                </a:solidFill>
                <a:latin typeface="Arial"/>
                <a:cs typeface="Arial"/>
              </a:rPr>
              <a:t> = [·]</a:t>
            </a:r>
            <a:r>
              <a:rPr lang="it-IT" baseline="-25000" sz="1700" dirty="0">
                <a:solidFill>
                  <a:srgbClr val="161616"/>
                </a:solidFill>
                <a:latin typeface="Arial"/>
                <a:cs typeface="Arial"/>
              </a:rPr>
              <a:t>f</a:t>
            </a:r>
            <a:r>
              <a:rPr lang="it-IT" sz="1700" dirty="0">
                <a:solidFill>
                  <a:srgbClr val="161616"/>
                </a:solidFill>
                <a:latin typeface="Arial"/>
                <a:cs typeface="Arial"/>
              </a:rPr>
              <a:t> / [·]</a:t>
            </a:r>
            <a:r>
              <a:rPr lang="it-IT" baseline="-25000" sz="1700" dirty="0">
                <a:solidFill>
                  <a:srgbClr val="161616"/>
                </a:solidFill>
                <a:latin typeface="Arial"/>
                <a:cs typeface="Arial"/>
              </a:rPr>
              <a:t>s</a:t>
            </a:r>
            <a:r>
              <a:rPr lang="it-IT" b="1" sz="1700" dirty="0">
                <a:solidFill>
                  <a:srgbClr val="B8860B"/>
                </a:solidFill>
                <a:latin typeface="Arial"/>
                <a:cs typeface="Arial"/>
              </a:rPr>
              <a:t>   ⇒   </a:t>
            </a:r>
            <a:r>
              <a:rPr lang="it-IT" sz="1700" dirty="0">
                <a:solidFill>
                  <a:srgbClr val="7A1F2B"/>
                </a:solidFill>
                <a:latin typeface="Arial"/>
                <a:cs typeface="Arial"/>
              </a:rPr>
              <a:t>max [·]</a:t>
            </a:r>
            <a:r>
              <a:rPr lang="it-IT" baseline="-25000" sz="1700" dirty="0">
                <a:solidFill>
                  <a:srgbClr val="7A1F2B"/>
                </a:solidFill>
                <a:latin typeface="Arial"/>
                <a:cs typeface="Arial"/>
              </a:rPr>
              <a:t>f</a:t>
            </a:r>
            <a:r>
              <a:rPr lang="it-IT" sz="1700" dirty="0">
                <a:solidFill>
                  <a:srgbClr val="7A1F2B"/>
                </a:solidFill>
                <a:latin typeface="Arial"/>
                <a:cs typeface="Arial"/>
              </a:rPr>
              <a:t> </a:t>
            </a:r>
            <a:r>
              <a:rPr lang="it-IT" u="sng" sz="1700" dirty="0">
                <a:solidFill>
                  <a:srgbClr val="7A1F2B"/>
                </a:solidFill>
                <a:latin typeface="Arial"/>
                <a:cs typeface="Arial"/>
              </a:rPr>
              <a:t>all’equilibrio</a:t>
            </a:r>
            <a:endParaRPr lang="it-IT" sz="1700"/>
          </a:p>
        </p:txBody>
      </p:sp>
      <p:cxnSp>
        <p:nvCxnSpPr>
          <p:cNvPr id="17" name="Connettore 17"/>
          <p:cNvCxnSpPr/>
          <p:nvPr/>
        </p:nvCxnSpPr>
        <p:spPr>
          <a:xfrm flipV="1">
            <a:off x="5394960" y="3566160"/>
            <a:ext cx="0" cy="2377440"/>
          </a:xfrm>
          <a:prstGeom prst="line">
            <a:avLst/>
          </a:prstGeom>
          <a:ln w="19050">
            <a:solidFill>
              <a:srgbClr val="161616"/>
            </a:solidFill>
            <a:tailEnd type="triangle" w="med" len="med"/>
          </a:ln>
        </p:spPr>
      </p:cxnSp>
      <p:cxnSp>
        <p:nvCxnSpPr>
          <p:cNvPr id="18" name="Connettore 18"/>
          <p:cNvCxnSpPr/>
          <p:nvPr/>
        </p:nvCxnSpPr>
        <p:spPr>
          <a:xfrm>
            <a:off x="5394960" y="5943600"/>
            <a:ext cx="3200400" cy="0"/>
          </a:xfrm>
          <a:prstGeom prst="line">
            <a:avLst/>
          </a:prstGeom>
          <a:ln w="19050">
            <a:solidFill>
              <a:srgbClr val="161616"/>
            </a:solidFill>
            <a:tailEnd type="triangle" w="med" len="med"/>
          </a:ln>
        </p:spPr>
      </p:cxnSp>
      <p:sp>
        <p:nvSpPr>
          <p:cNvPr id="19" name="Shape 19"/>
          <p:cNvSpPr txBox="1"/>
          <p:nvPr/>
        </p:nvSpPr>
        <p:spPr>
          <a:xfrm>
            <a:off x="4709160" y="3474720"/>
            <a:ext cx="640080" cy="411480"/>
          </a:xfrm>
          <a:prstGeom prst="rect">
            <a:avLst/>
          </a:prstGeom>
          <a:noFill/>
          <a:ln>
            <a:noFill/>
          </a:ln>
        </p:spPr>
        <p:txBody>
          <a:bodyPr wrap="square" lIns="18288" tIns="18288" rIns="18288" bIns="18288" anchor="ctr" rtlCol="0"/>
          <a:lstStyle/>
          <a:p>
            <a:pPr algn="r">
              <a:spcBef>
                <a:spcPts val="0"/>
              </a:spcBef>
              <a:spcAft>
                <a:spcPts val="0"/>
              </a:spcAft>
              <a:buNone/>
            </a:pPr>
            <a:r>
              <a:rPr lang="it-IT" sz="1500" dirty="0">
                <a:solidFill>
                  <a:srgbClr val="161616"/>
                </a:solidFill>
                <a:latin typeface="Arial"/>
                <a:cs typeface="Arial"/>
              </a:rPr>
              <a:t>[·]</a:t>
            </a:r>
            <a:r>
              <a:rPr lang="it-IT" baseline="-25000" sz="1500" dirty="0">
                <a:solidFill>
                  <a:srgbClr val="161616"/>
                </a:solidFill>
                <a:latin typeface="Arial"/>
                <a:cs typeface="Arial"/>
              </a:rPr>
              <a:t>f</a:t>
            </a:r>
            <a:endParaRPr lang="it-IT" sz="1500"/>
          </a:p>
        </p:txBody>
      </p:sp>
      <p:sp>
        <p:nvSpPr>
          <p:cNvPr id="20" name="Shape 20"/>
          <p:cNvSpPr txBox="1"/>
          <p:nvPr/>
        </p:nvSpPr>
        <p:spPr>
          <a:xfrm>
            <a:off x="8503920" y="5989320"/>
            <a:ext cx="457200" cy="365760"/>
          </a:xfrm>
          <a:prstGeom prst="rect">
            <a:avLst/>
          </a:prstGeom>
          <a:noFill/>
          <a:ln>
            <a:noFill/>
          </a:ln>
        </p:spPr>
        <p:txBody>
          <a:bodyPr wrap="square" lIns="18288" tIns="18288" rIns="18288" bIns="18288" anchor="t" rtlCol="0"/>
          <a:lstStyle/>
          <a:p>
            <a:pPr algn="l">
              <a:spcBef>
                <a:spcPts val="0"/>
              </a:spcBef>
              <a:spcAft>
                <a:spcPts val="0"/>
              </a:spcAft>
              <a:buNone/>
            </a:pPr>
            <a:r>
              <a:rPr lang="it-IT" i="1" sz="1600" dirty="0">
                <a:solidFill>
                  <a:srgbClr val="161616"/>
                </a:solidFill>
                <a:latin typeface="Arial"/>
                <a:cs typeface="Arial"/>
              </a:rPr>
              <a:t>t</a:t>
            </a:r>
            <a:endParaRPr lang="it-IT" sz="1600"/>
          </a:p>
        </p:txBody>
      </p:sp>
      <p:sp>
        <p:nvSpPr>
          <p:cNvPr id="21" name="Curva 21"/>
          <p:cNvSpPr/>
          <p:nvPr/>
        </p:nvSpPr>
        <p:spPr>
          <a:xfrm>
            <a:off x="5394960" y="3566160"/>
            <a:ext cx="3040380" cy="2377440"/>
          </a:xfrm>
          <a:custGeom>
            <a:avLst/>
            <a:gdLst/>
            <a:ahLst/>
            <a:cxnLst/>
            <a:rect l="0" t="0" r="r" b="b"/>
            <a:pathLst>
              <a:path w="100000" h="100000" fill="none">
                <a:moveTo>
                  <a:pt x="0" y="100000"/>
                </a:moveTo>
                <a:lnTo>
                  <a:pt x="2500" y="87156"/>
                </a:lnTo>
                <a:lnTo>
                  <a:pt x="5000" y="76375"/>
                </a:lnTo>
                <a:lnTo>
                  <a:pt x="7500" y="67324"/>
                </a:lnTo>
                <a:lnTo>
                  <a:pt x="10000" y="59726"/>
                </a:lnTo>
                <a:lnTo>
                  <a:pt x="12500" y="53348"/>
                </a:lnTo>
                <a:lnTo>
                  <a:pt x="15000" y="47995"/>
                </a:lnTo>
                <a:lnTo>
                  <a:pt x="17500" y="43500"/>
                </a:lnTo>
                <a:lnTo>
                  <a:pt x="20000" y="39727"/>
                </a:lnTo>
                <a:lnTo>
                  <a:pt x="22500" y="36560"/>
                </a:lnTo>
                <a:lnTo>
                  <a:pt x="25000" y="33901"/>
                </a:lnTo>
                <a:lnTo>
                  <a:pt x="27500" y="31670"/>
                </a:lnTo>
                <a:lnTo>
                  <a:pt x="30000" y="29796"/>
                </a:lnTo>
                <a:lnTo>
                  <a:pt x="32500" y="28223"/>
                </a:lnTo>
                <a:lnTo>
                  <a:pt x="35000" y="26903"/>
                </a:lnTo>
                <a:lnTo>
                  <a:pt x="37500" y="25795"/>
                </a:lnTo>
                <a:lnTo>
                  <a:pt x="40000" y="24864"/>
                </a:lnTo>
                <a:lnTo>
                  <a:pt x="42500" y="24083"/>
                </a:lnTo>
                <a:lnTo>
                  <a:pt x="45000" y="23428"/>
                </a:lnTo>
                <a:lnTo>
                  <a:pt x="47500" y="22877"/>
                </a:lnTo>
                <a:lnTo>
                  <a:pt x="50000" y="22415"/>
                </a:lnTo>
                <a:lnTo>
                  <a:pt x="52500" y="22027"/>
                </a:lnTo>
                <a:lnTo>
                  <a:pt x="55000" y="21702"/>
                </a:lnTo>
                <a:lnTo>
                  <a:pt x="57499" y="21429"/>
                </a:lnTo>
                <a:lnTo>
                  <a:pt x="60000" y="21199"/>
                </a:lnTo>
                <a:lnTo>
                  <a:pt x="62500" y="21007"/>
                </a:lnTo>
                <a:lnTo>
                  <a:pt x="65000" y="20845"/>
                </a:lnTo>
                <a:lnTo>
                  <a:pt x="67500" y="20709"/>
                </a:lnTo>
                <a:lnTo>
                  <a:pt x="70000" y="20595"/>
                </a:lnTo>
                <a:lnTo>
                  <a:pt x="72500" y="20500"/>
                </a:lnTo>
                <a:lnTo>
                  <a:pt x="75000" y="20419"/>
                </a:lnTo>
                <a:lnTo>
                  <a:pt x="77500" y="20352"/>
                </a:lnTo>
                <a:lnTo>
                  <a:pt x="80000" y="20295"/>
                </a:lnTo>
                <a:lnTo>
                  <a:pt x="82500" y="20248"/>
                </a:lnTo>
                <a:lnTo>
                  <a:pt x="85000" y="20208"/>
                </a:lnTo>
                <a:lnTo>
                  <a:pt x="87500" y="20174"/>
                </a:lnTo>
                <a:lnTo>
                  <a:pt x="90000" y="20146"/>
                </a:lnTo>
                <a:lnTo>
                  <a:pt x="92500" y="20123"/>
                </a:lnTo>
                <a:lnTo>
                  <a:pt x="95000" y="20103"/>
                </a:lnTo>
                <a:lnTo>
                  <a:pt x="97500" y="20086"/>
                </a:lnTo>
                <a:lnTo>
                  <a:pt x="100000" y="20072"/>
                </a:lnTo>
              </a:path>
            </a:pathLst>
          </a:custGeom>
          <a:noFill/>
          <a:ln w="28575">
            <a:solidFill>
              <a:srgbClr val="7A1F2B"/>
            </a:solidFill>
            <a:prstDash val="sysDot"/>
          </a:ln>
        </p:spPr>
      </p:sp>
      <p:sp>
        <p:nvSpPr>
          <p:cNvPr id="22" name="Curva 22"/>
          <p:cNvSpPr/>
          <p:nvPr/>
        </p:nvSpPr>
        <p:spPr>
          <a:xfrm>
            <a:off x="5394960" y="3566160"/>
            <a:ext cx="3040380" cy="2377440"/>
          </a:xfrm>
          <a:custGeom>
            <a:avLst/>
            <a:gdLst/>
            <a:ahLst/>
            <a:cxnLst/>
            <a:rect l="0" t="0" r="r" b="b"/>
            <a:pathLst>
              <a:path w="100000" h="100000" fill="none">
                <a:moveTo>
                  <a:pt x="0" y="100000"/>
                </a:moveTo>
                <a:lnTo>
                  <a:pt x="2500" y="96479"/>
                </a:lnTo>
                <a:lnTo>
                  <a:pt x="5000" y="93114"/>
                </a:lnTo>
                <a:lnTo>
                  <a:pt x="7500" y="89897"/>
                </a:lnTo>
                <a:lnTo>
                  <a:pt x="10000" y="86821"/>
                </a:lnTo>
                <a:lnTo>
                  <a:pt x="12500" y="83881"/>
                </a:lnTo>
                <a:lnTo>
                  <a:pt x="15000" y="81070"/>
                </a:lnTo>
                <a:lnTo>
                  <a:pt x="17500" y="78383"/>
                </a:lnTo>
                <a:lnTo>
                  <a:pt x="20000" y="75814"/>
                </a:lnTo>
                <a:lnTo>
                  <a:pt x="22500" y="73358"/>
                </a:lnTo>
                <a:lnTo>
                  <a:pt x="25000" y="71010"/>
                </a:lnTo>
                <a:lnTo>
                  <a:pt x="27500" y="68765"/>
                </a:lnTo>
                <a:lnTo>
                  <a:pt x="30000" y="66619"/>
                </a:lnTo>
                <a:lnTo>
                  <a:pt x="32500" y="64568"/>
                </a:lnTo>
                <a:lnTo>
                  <a:pt x="35000" y="62607"/>
                </a:lnTo>
                <a:lnTo>
                  <a:pt x="37500" y="60732"/>
                </a:lnTo>
                <a:lnTo>
                  <a:pt x="40000" y="58940"/>
                </a:lnTo>
                <a:lnTo>
                  <a:pt x="42500" y="57226"/>
                </a:lnTo>
                <a:lnTo>
                  <a:pt x="45000" y="55588"/>
                </a:lnTo>
                <a:lnTo>
                  <a:pt x="47500" y="54022"/>
                </a:lnTo>
                <a:lnTo>
                  <a:pt x="50000" y="52525"/>
                </a:lnTo>
                <a:lnTo>
                  <a:pt x="52500" y="51094"/>
                </a:lnTo>
                <a:lnTo>
                  <a:pt x="55000" y="49726"/>
                </a:lnTo>
                <a:lnTo>
                  <a:pt x="57499" y="48418"/>
                </a:lnTo>
                <a:lnTo>
                  <a:pt x="60000" y="47167"/>
                </a:lnTo>
                <a:lnTo>
                  <a:pt x="62500" y="45972"/>
                </a:lnTo>
                <a:lnTo>
                  <a:pt x="65000" y="44829"/>
                </a:lnTo>
                <a:lnTo>
                  <a:pt x="67500" y="43736"/>
                </a:lnTo>
                <a:lnTo>
                  <a:pt x="70000" y="42692"/>
                </a:lnTo>
                <a:lnTo>
                  <a:pt x="72500" y="41693"/>
                </a:lnTo>
                <a:lnTo>
                  <a:pt x="75000" y="40739"/>
                </a:lnTo>
                <a:lnTo>
                  <a:pt x="77500" y="39826"/>
                </a:lnTo>
                <a:lnTo>
                  <a:pt x="80000" y="38954"/>
                </a:lnTo>
                <a:lnTo>
                  <a:pt x="82500" y="38120"/>
                </a:lnTo>
                <a:lnTo>
                  <a:pt x="85000" y="37322"/>
                </a:lnTo>
                <a:lnTo>
                  <a:pt x="87500" y="36560"/>
                </a:lnTo>
                <a:lnTo>
                  <a:pt x="90000" y="35831"/>
                </a:lnTo>
                <a:lnTo>
                  <a:pt x="92500" y="35135"/>
                </a:lnTo>
                <a:lnTo>
                  <a:pt x="95000" y="34469"/>
                </a:lnTo>
                <a:lnTo>
                  <a:pt x="97500" y="33832"/>
                </a:lnTo>
                <a:lnTo>
                  <a:pt x="100000" y="33223"/>
                </a:lnTo>
              </a:path>
            </a:pathLst>
          </a:custGeom>
          <a:noFill/>
          <a:ln w="28575">
            <a:solidFill>
              <a:srgbClr val="B8860B"/>
            </a:solidFill>
            <a:prstDash val="dash"/>
          </a:ln>
        </p:spPr>
      </p:sp>
      <p:sp>
        <p:nvSpPr>
          <p:cNvPr id="23" name="Shape 23"/>
          <p:cNvSpPr txBox="1"/>
          <p:nvPr/>
        </p:nvSpPr>
        <p:spPr>
          <a:xfrm>
            <a:off x="6309360" y="3520440"/>
            <a:ext cx="2194560" cy="320040"/>
          </a:xfrm>
          <a:prstGeom prst="rect">
            <a:avLst/>
          </a:prstGeom>
          <a:noFill/>
          <a:ln>
            <a:noFill/>
          </a:ln>
        </p:spPr>
        <p:txBody>
          <a:bodyPr wrap="square" lIns="18288" tIns="18288" rIns="18288" bIns="18288" anchor="t" rtlCol="0"/>
          <a:lstStyle/>
          <a:p>
            <a:pPr algn="l">
              <a:spcBef>
                <a:spcPts val="0"/>
              </a:spcBef>
              <a:spcAft>
                <a:spcPts val="0"/>
              </a:spcAft>
              <a:buNone/>
            </a:pPr>
            <a:r>
              <a:rPr lang="it-IT" b="1" sz="1300" dirty="0">
                <a:solidFill>
                  <a:srgbClr val="7A1F2B"/>
                </a:solidFill>
                <a:latin typeface="Arial"/>
                <a:cs typeface="Arial"/>
              </a:rPr>
              <a:t>Agitaz 500 rpm</a:t>
            </a:r>
            <a:endParaRPr lang="it-IT" sz="1300"/>
          </a:p>
        </p:txBody>
      </p:sp>
      <p:sp>
        <p:nvSpPr>
          <p:cNvPr id="24" name="Shape 24"/>
          <p:cNvSpPr txBox="1"/>
          <p:nvPr/>
        </p:nvSpPr>
        <p:spPr>
          <a:xfrm>
            <a:off x="7223760" y="4846320"/>
            <a:ext cx="1280160" cy="320040"/>
          </a:xfrm>
          <a:prstGeom prst="rect">
            <a:avLst/>
          </a:prstGeom>
          <a:noFill/>
          <a:ln>
            <a:noFill/>
          </a:ln>
        </p:spPr>
        <p:txBody>
          <a:bodyPr wrap="square" lIns="18288" tIns="18288" rIns="18288" bIns="18288" anchor="t" rtlCol="0"/>
          <a:lstStyle/>
          <a:p>
            <a:pPr algn="l">
              <a:spcBef>
                <a:spcPts val="0"/>
              </a:spcBef>
              <a:spcAft>
                <a:spcPts val="0"/>
              </a:spcAft>
              <a:buNone/>
            </a:pPr>
            <a:r>
              <a:rPr lang="it-IT" b="1" sz="1300" dirty="0">
                <a:solidFill>
                  <a:srgbClr val="B8860B"/>
                </a:solidFill>
                <a:latin typeface="Arial"/>
                <a:cs typeface="Arial"/>
              </a:rPr>
              <a:t>50 rpm</a:t>
            </a:r>
            <a:endParaRPr lang="it-IT" sz="13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320040"/>
            <a:ext cx="228600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800" dirty="0">
                <a:solidFill>
                  <a:srgbClr val="7A1F2B"/>
                </a:solidFill>
                <a:latin typeface="Arial"/>
                <a:cs typeface="Arial"/>
              </a:rPr>
              <a:t>Tempo</a:t>
            </a:r>
            <a:endParaRPr lang="it-IT" sz="1800"/>
          </a:p>
        </p:txBody>
      </p:sp>
      <p:cxnSp>
        <p:nvCxnSpPr>
          <p:cNvPr id="4" name="Connettore 4"/>
          <p:cNvCxnSpPr/>
          <p:nvPr/>
        </p:nvCxnSpPr>
        <p:spPr>
          <a:xfrm flipV="1">
            <a:off x="1097280" y="914400"/>
            <a:ext cx="0" cy="1828800"/>
          </a:xfrm>
          <a:prstGeom prst="line">
            <a:avLst/>
          </a:prstGeom>
          <a:ln w="19050">
            <a:solidFill>
              <a:srgbClr val="161616"/>
            </a:solidFill>
            <a:tailEnd type="triangle" w="med" len="med"/>
          </a:ln>
        </p:spPr>
      </p:cxnSp>
      <p:cxnSp>
        <p:nvCxnSpPr>
          <p:cNvPr id="5" name="Connettore 5"/>
          <p:cNvCxnSpPr/>
          <p:nvPr/>
        </p:nvCxnSpPr>
        <p:spPr>
          <a:xfrm>
            <a:off x="1097280" y="2743200"/>
            <a:ext cx="2377440" cy="0"/>
          </a:xfrm>
          <a:prstGeom prst="line">
            <a:avLst/>
          </a:prstGeom>
          <a:ln w="19050">
            <a:solidFill>
              <a:srgbClr val="161616"/>
            </a:solidFill>
            <a:tailEnd type="triangle" w="med" len="med"/>
          </a:ln>
        </p:spPr>
      </p:cxnSp>
      <p:sp>
        <p:nvSpPr>
          <p:cNvPr id="6" name="Shape 6"/>
          <p:cNvSpPr txBox="1"/>
          <p:nvPr/>
        </p:nvSpPr>
        <p:spPr>
          <a:xfrm>
            <a:off x="411480" y="822960"/>
            <a:ext cx="640080" cy="411480"/>
          </a:xfrm>
          <a:prstGeom prst="rect">
            <a:avLst/>
          </a:prstGeom>
          <a:noFill/>
          <a:ln>
            <a:noFill/>
          </a:ln>
        </p:spPr>
        <p:txBody>
          <a:bodyPr wrap="square" lIns="18288" tIns="18288" rIns="18288" bIns="18288" anchor="ctr" rtlCol="0"/>
          <a:lstStyle/>
          <a:p>
            <a:pPr algn="r">
              <a:spcBef>
                <a:spcPts val="0"/>
              </a:spcBef>
              <a:spcAft>
                <a:spcPts val="0"/>
              </a:spcAft>
              <a:buNone/>
            </a:pPr>
            <a:r>
              <a:rPr lang="it-IT" sz="1500" dirty="0">
                <a:solidFill>
                  <a:srgbClr val="161616"/>
                </a:solidFill>
                <a:latin typeface="Arial"/>
                <a:cs typeface="Arial"/>
              </a:rPr>
              <a:t>[·]</a:t>
            </a:r>
            <a:endParaRPr lang="it-IT" sz="1500"/>
          </a:p>
        </p:txBody>
      </p:sp>
      <p:sp>
        <p:nvSpPr>
          <p:cNvPr id="7" name="Shape 7"/>
          <p:cNvSpPr txBox="1"/>
          <p:nvPr/>
        </p:nvSpPr>
        <p:spPr>
          <a:xfrm>
            <a:off x="3383280" y="2788920"/>
            <a:ext cx="457200" cy="365760"/>
          </a:xfrm>
          <a:prstGeom prst="rect">
            <a:avLst/>
          </a:prstGeom>
          <a:noFill/>
          <a:ln>
            <a:noFill/>
          </a:ln>
        </p:spPr>
        <p:txBody>
          <a:bodyPr wrap="square" lIns="18288" tIns="18288" rIns="18288" bIns="18288" anchor="t" rtlCol="0"/>
          <a:lstStyle/>
          <a:p>
            <a:pPr algn="l">
              <a:spcBef>
                <a:spcPts val="0"/>
              </a:spcBef>
              <a:spcAft>
                <a:spcPts val="0"/>
              </a:spcAft>
              <a:buNone/>
            </a:pPr>
            <a:r>
              <a:rPr lang="it-IT" i="1" sz="1600" dirty="0">
                <a:solidFill>
                  <a:srgbClr val="161616"/>
                </a:solidFill>
                <a:latin typeface="Arial"/>
                <a:cs typeface="Arial"/>
              </a:rPr>
              <a:t>t</a:t>
            </a:r>
            <a:endParaRPr lang="it-IT" sz="1600"/>
          </a:p>
        </p:txBody>
      </p:sp>
      <p:sp>
        <p:nvSpPr>
          <p:cNvPr id="8" name="Curva 8"/>
          <p:cNvSpPr/>
          <p:nvPr/>
        </p:nvSpPr>
        <p:spPr>
          <a:xfrm>
            <a:off x="1097280" y="914400"/>
            <a:ext cx="1901952" cy="1828800"/>
          </a:xfrm>
          <a:custGeom>
            <a:avLst/>
            <a:gdLst/>
            <a:ahLst/>
            <a:cxnLst/>
            <a:rect l="0" t="0" r="r" b="b"/>
            <a:pathLst>
              <a:path w="100000" h="100000" fill="none">
                <a:moveTo>
                  <a:pt x="0" y="100000"/>
                </a:moveTo>
                <a:lnTo>
                  <a:pt x="2500" y="91487"/>
                </a:lnTo>
                <a:lnTo>
                  <a:pt x="5000" y="83881"/>
                </a:lnTo>
                <a:lnTo>
                  <a:pt x="7500" y="77084"/>
                </a:lnTo>
                <a:lnTo>
                  <a:pt x="10000" y="71010"/>
                </a:lnTo>
                <a:lnTo>
                  <a:pt x="12500" y="65582"/>
                </a:lnTo>
                <a:lnTo>
                  <a:pt x="15000" y="60732"/>
                </a:lnTo>
                <a:lnTo>
                  <a:pt x="17500" y="56398"/>
                </a:lnTo>
                <a:lnTo>
                  <a:pt x="20000" y="52525"/>
                </a:lnTo>
                <a:lnTo>
                  <a:pt x="22500" y="49064"/>
                </a:lnTo>
                <a:lnTo>
                  <a:pt x="25000" y="45972"/>
                </a:lnTo>
                <a:lnTo>
                  <a:pt x="27500" y="43208"/>
                </a:lnTo>
                <a:lnTo>
                  <a:pt x="30000" y="40739"/>
                </a:lnTo>
                <a:lnTo>
                  <a:pt x="32500" y="38532"/>
                </a:lnTo>
                <a:lnTo>
                  <a:pt x="35000" y="36560"/>
                </a:lnTo>
                <a:lnTo>
                  <a:pt x="37500" y="34798"/>
                </a:lnTo>
                <a:lnTo>
                  <a:pt x="40000" y="33223"/>
                </a:lnTo>
                <a:lnTo>
                  <a:pt x="42500" y="31816"/>
                </a:lnTo>
                <a:lnTo>
                  <a:pt x="45000" y="30559"/>
                </a:lnTo>
                <a:lnTo>
                  <a:pt x="47500" y="29435"/>
                </a:lnTo>
                <a:lnTo>
                  <a:pt x="50000" y="28431"/>
                </a:lnTo>
                <a:lnTo>
                  <a:pt x="52500" y="27534"/>
                </a:lnTo>
                <a:lnTo>
                  <a:pt x="55000" y="26733"/>
                </a:lnTo>
                <a:lnTo>
                  <a:pt x="57499" y="26016"/>
                </a:lnTo>
                <a:lnTo>
                  <a:pt x="60000" y="25376"/>
                </a:lnTo>
                <a:lnTo>
                  <a:pt x="62500" y="24804"/>
                </a:lnTo>
                <a:lnTo>
                  <a:pt x="65000" y="24293"/>
                </a:lnTo>
                <a:lnTo>
                  <a:pt x="67500" y="23836"/>
                </a:lnTo>
                <a:lnTo>
                  <a:pt x="70000" y="23428"/>
                </a:lnTo>
                <a:lnTo>
                  <a:pt x="72500" y="23063"/>
                </a:lnTo>
                <a:lnTo>
                  <a:pt x="75000" y="22737"/>
                </a:lnTo>
                <a:lnTo>
                  <a:pt x="77500" y="22446"/>
                </a:lnTo>
                <a:lnTo>
                  <a:pt x="80000" y="22185"/>
                </a:lnTo>
                <a:lnTo>
                  <a:pt x="82500" y="21953"/>
                </a:lnTo>
                <a:lnTo>
                  <a:pt x="85000" y="21745"/>
                </a:lnTo>
                <a:lnTo>
                  <a:pt x="87500" y="21559"/>
                </a:lnTo>
                <a:lnTo>
                  <a:pt x="90000" y="21393"/>
                </a:lnTo>
                <a:lnTo>
                  <a:pt x="92500" y="21245"/>
                </a:lnTo>
                <a:lnTo>
                  <a:pt x="95000" y="21112"/>
                </a:lnTo>
                <a:lnTo>
                  <a:pt x="97500" y="20994"/>
                </a:lnTo>
                <a:lnTo>
                  <a:pt x="100000" y="20888"/>
                </a:lnTo>
              </a:path>
            </a:pathLst>
          </a:custGeom>
          <a:noFill/>
          <a:ln w="25400">
            <a:solidFill>
              <a:srgbClr val="7A1F2B"/>
            </a:solidFill>
          </a:ln>
        </p:spPr>
      </p:sp>
      <p:sp>
        <p:nvSpPr>
          <p:cNvPr id="9" name="Shape 9"/>
          <p:cNvSpPr txBox="1"/>
          <p:nvPr/>
        </p:nvSpPr>
        <p:spPr>
          <a:xfrm>
            <a:off x="3017520" y="1131821"/>
            <a:ext cx="548640" cy="329184"/>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7A1F2B"/>
                </a:solidFill>
                <a:latin typeface="Arial"/>
                <a:cs typeface="Arial"/>
              </a:rPr>
              <a:t>[·]</a:t>
            </a:r>
            <a:r>
              <a:rPr lang="it-IT" baseline="-25000" sz="1400" dirty="0">
                <a:solidFill>
                  <a:srgbClr val="7A1F2B"/>
                </a:solidFill>
                <a:latin typeface="Arial"/>
                <a:cs typeface="Arial"/>
              </a:rPr>
              <a:t>1</a:t>
            </a:r>
            <a:endParaRPr lang="it-IT" sz="1400"/>
          </a:p>
        </p:txBody>
      </p:sp>
      <p:sp>
        <p:nvSpPr>
          <p:cNvPr id="10" name="Shape 10"/>
          <p:cNvSpPr/>
          <p:nvPr/>
        </p:nvSpPr>
        <p:spPr>
          <a:xfrm>
            <a:off x="2230770" y="1324302"/>
            <a:ext cx="91440" cy="91440"/>
          </a:xfrm>
          <a:prstGeom prst="ellipse">
            <a:avLst/>
          </a:prstGeom>
          <a:solidFill>
            <a:srgbClr val="161616"/>
          </a:solidFill>
          <a:ln>
            <a:noFill/>
          </a:ln>
        </p:spPr>
        <p:txBody>
          <a:bodyPr wrap="square" lIns="45720" tIns="45720" rIns="45720" bIns="45720" anchor="t" rtlCol="0"/>
          <a:lstStyle/>
          <a:p>
            <a:endParaRPr lang="it-IT"/>
          </a:p>
        </p:txBody>
      </p:sp>
      <p:sp>
        <p:nvSpPr>
          <p:cNvPr id="11" name="Curva 11"/>
          <p:cNvSpPr/>
          <p:nvPr/>
        </p:nvSpPr>
        <p:spPr>
          <a:xfrm>
            <a:off x="1097280" y="914400"/>
            <a:ext cx="1901952" cy="1828800"/>
          </a:xfrm>
          <a:custGeom>
            <a:avLst/>
            <a:gdLst/>
            <a:ahLst/>
            <a:cxnLst/>
            <a:rect l="0" t="0" r="r" b="b"/>
            <a:pathLst>
              <a:path w="100000" h="100000" fill="none">
                <a:moveTo>
                  <a:pt x="0" y="100000"/>
                </a:moveTo>
                <a:lnTo>
                  <a:pt x="2500" y="95809"/>
                </a:lnTo>
                <a:lnTo>
                  <a:pt x="5000" y="91921"/>
                </a:lnTo>
                <a:lnTo>
                  <a:pt x="7500" y="88313"/>
                </a:lnTo>
                <a:lnTo>
                  <a:pt x="10000" y="84967"/>
                </a:lnTo>
                <a:lnTo>
                  <a:pt x="12500" y="81862"/>
                </a:lnTo>
                <a:lnTo>
                  <a:pt x="15000" y="78982"/>
                </a:lnTo>
                <a:lnTo>
                  <a:pt x="17500" y="76310"/>
                </a:lnTo>
                <a:lnTo>
                  <a:pt x="20000" y="73831"/>
                </a:lnTo>
                <a:lnTo>
                  <a:pt x="22500" y="71531"/>
                </a:lnTo>
                <a:lnTo>
                  <a:pt x="25000" y="69397"/>
                </a:lnTo>
                <a:lnTo>
                  <a:pt x="27500" y="67417"/>
                </a:lnTo>
                <a:lnTo>
                  <a:pt x="30000" y="65581"/>
                </a:lnTo>
                <a:lnTo>
                  <a:pt x="32500" y="63877"/>
                </a:lnTo>
                <a:lnTo>
                  <a:pt x="35000" y="62296"/>
                </a:lnTo>
                <a:lnTo>
                  <a:pt x="37500" y="60829"/>
                </a:lnTo>
                <a:lnTo>
                  <a:pt x="40000" y="59469"/>
                </a:lnTo>
                <a:lnTo>
                  <a:pt x="42500" y="58206"/>
                </a:lnTo>
                <a:lnTo>
                  <a:pt x="45000" y="57035"/>
                </a:lnTo>
                <a:lnTo>
                  <a:pt x="47500" y="55949"/>
                </a:lnTo>
                <a:lnTo>
                  <a:pt x="50000" y="54941"/>
                </a:lnTo>
                <a:lnTo>
                  <a:pt x="52500" y="54006"/>
                </a:lnTo>
                <a:lnTo>
                  <a:pt x="55000" y="53138"/>
                </a:lnTo>
                <a:lnTo>
                  <a:pt x="57499" y="52334"/>
                </a:lnTo>
                <a:lnTo>
                  <a:pt x="60000" y="51587"/>
                </a:lnTo>
                <a:lnTo>
                  <a:pt x="62500" y="50894"/>
                </a:lnTo>
                <a:lnTo>
                  <a:pt x="65000" y="50251"/>
                </a:lnTo>
                <a:lnTo>
                  <a:pt x="67500" y="49655"/>
                </a:lnTo>
                <a:lnTo>
                  <a:pt x="70000" y="49102"/>
                </a:lnTo>
                <a:lnTo>
                  <a:pt x="72500" y="48589"/>
                </a:lnTo>
                <a:lnTo>
                  <a:pt x="75000" y="48113"/>
                </a:lnTo>
                <a:lnTo>
                  <a:pt x="77500" y="47671"/>
                </a:lnTo>
                <a:lnTo>
                  <a:pt x="80000" y="47261"/>
                </a:lnTo>
                <a:lnTo>
                  <a:pt x="82500" y="46881"/>
                </a:lnTo>
                <a:lnTo>
                  <a:pt x="85000" y="46528"/>
                </a:lnTo>
                <a:lnTo>
                  <a:pt x="87500" y="46201"/>
                </a:lnTo>
                <a:lnTo>
                  <a:pt x="90000" y="45897"/>
                </a:lnTo>
                <a:lnTo>
                  <a:pt x="92500" y="45616"/>
                </a:lnTo>
                <a:lnTo>
                  <a:pt x="95000" y="45354"/>
                </a:lnTo>
                <a:lnTo>
                  <a:pt x="97500" y="45112"/>
                </a:lnTo>
                <a:lnTo>
                  <a:pt x="100000" y="44887"/>
                </a:lnTo>
              </a:path>
            </a:pathLst>
          </a:custGeom>
          <a:noFill/>
          <a:ln w="25400">
            <a:solidFill>
              <a:srgbClr val="7A1F2B"/>
            </a:solidFill>
          </a:ln>
        </p:spPr>
      </p:sp>
      <p:sp>
        <p:nvSpPr>
          <p:cNvPr id="12" name="Shape 12"/>
          <p:cNvSpPr txBox="1"/>
          <p:nvPr/>
        </p:nvSpPr>
        <p:spPr>
          <a:xfrm>
            <a:off x="3017520" y="1570713"/>
            <a:ext cx="548640" cy="329184"/>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7A1F2B"/>
                </a:solidFill>
                <a:latin typeface="Arial"/>
                <a:cs typeface="Arial"/>
              </a:rPr>
              <a:t>[·]</a:t>
            </a:r>
            <a:r>
              <a:rPr lang="it-IT" baseline="-25000" sz="1400" dirty="0">
                <a:solidFill>
                  <a:srgbClr val="7A1F2B"/>
                </a:solidFill>
                <a:latin typeface="Arial"/>
                <a:cs typeface="Arial"/>
              </a:rPr>
              <a:t>2</a:t>
            </a:r>
            <a:endParaRPr lang="it-IT" sz="1400"/>
          </a:p>
        </p:txBody>
      </p:sp>
      <p:sp>
        <p:nvSpPr>
          <p:cNvPr id="13" name="Shape 13"/>
          <p:cNvSpPr/>
          <p:nvPr/>
        </p:nvSpPr>
        <p:spPr>
          <a:xfrm>
            <a:off x="1622146" y="2068026"/>
            <a:ext cx="91440" cy="91440"/>
          </a:xfrm>
          <a:prstGeom prst="ellipse">
            <a:avLst/>
          </a:prstGeom>
          <a:solidFill>
            <a:srgbClr val="161616"/>
          </a:solidFill>
          <a:ln>
            <a:noFill/>
          </a:ln>
        </p:spPr>
        <p:txBody>
          <a:bodyPr wrap="square" lIns="45720" tIns="45720" rIns="45720" bIns="45720" anchor="t" rtlCol="0"/>
          <a:lstStyle/>
          <a:p>
            <a:endParaRPr lang="it-IT"/>
          </a:p>
        </p:txBody>
      </p:sp>
      <p:sp>
        <p:nvSpPr>
          <p:cNvPr id="14" name="Curva 14"/>
          <p:cNvSpPr/>
          <p:nvPr/>
        </p:nvSpPr>
        <p:spPr>
          <a:xfrm>
            <a:off x="1097280" y="914400"/>
            <a:ext cx="1901952" cy="1828800"/>
          </a:xfrm>
          <a:custGeom>
            <a:avLst/>
            <a:gdLst/>
            <a:ahLst/>
            <a:cxnLst/>
            <a:rect l="0" t="0" r="r" b="b"/>
            <a:pathLst>
              <a:path w="100000" h="100000" fill="none">
                <a:moveTo>
                  <a:pt x="0" y="100000"/>
                </a:moveTo>
                <a:lnTo>
                  <a:pt x="2500" y="98073"/>
                </a:lnTo>
                <a:lnTo>
                  <a:pt x="5000" y="96250"/>
                </a:lnTo>
                <a:lnTo>
                  <a:pt x="7500" y="94524"/>
                </a:lnTo>
                <a:lnTo>
                  <a:pt x="10000" y="92890"/>
                </a:lnTo>
                <a:lnTo>
                  <a:pt x="12500" y="91344"/>
                </a:lnTo>
                <a:lnTo>
                  <a:pt x="15000" y="89881"/>
                </a:lnTo>
                <a:lnTo>
                  <a:pt x="17500" y="88496"/>
                </a:lnTo>
                <a:lnTo>
                  <a:pt x="20000" y="87185"/>
                </a:lnTo>
                <a:lnTo>
                  <a:pt x="22500" y="85944"/>
                </a:lnTo>
                <a:lnTo>
                  <a:pt x="25000" y="84770"/>
                </a:lnTo>
                <a:lnTo>
                  <a:pt x="27500" y="83658"/>
                </a:lnTo>
                <a:lnTo>
                  <a:pt x="30000" y="82606"/>
                </a:lnTo>
                <a:lnTo>
                  <a:pt x="32500" y="81610"/>
                </a:lnTo>
                <a:lnTo>
                  <a:pt x="35000" y="80668"/>
                </a:lnTo>
                <a:lnTo>
                  <a:pt x="37500" y="79776"/>
                </a:lnTo>
                <a:lnTo>
                  <a:pt x="40000" y="78932"/>
                </a:lnTo>
                <a:lnTo>
                  <a:pt x="42500" y="78133"/>
                </a:lnTo>
                <a:lnTo>
                  <a:pt x="45000" y="77376"/>
                </a:lnTo>
                <a:lnTo>
                  <a:pt x="47500" y="76660"/>
                </a:lnTo>
                <a:lnTo>
                  <a:pt x="50000" y="75983"/>
                </a:lnTo>
                <a:lnTo>
                  <a:pt x="52500" y="75342"/>
                </a:lnTo>
                <a:lnTo>
                  <a:pt x="55000" y="74735"/>
                </a:lnTo>
                <a:lnTo>
                  <a:pt x="57499" y="74160"/>
                </a:lnTo>
                <a:lnTo>
                  <a:pt x="60000" y="73616"/>
                </a:lnTo>
                <a:lnTo>
                  <a:pt x="62500" y="73102"/>
                </a:lnTo>
                <a:lnTo>
                  <a:pt x="65000" y="72615"/>
                </a:lnTo>
                <a:lnTo>
                  <a:pt x="67500" y="72154"/>
                </a:lnTo>
                <a:lnTo>
                  <a:pt x="70000" y="71717"/>
                </a:lnTo>
                <a:lnTo>
                  <a:pt x="72500" y="71304"/>
                </a:lnTo>
                <a:lnTo>
                  <a:pt x="75000" y="70913"/>
                </a:lnTo>
                <a:lnTo>
                  <a:pt x="77500" y="70543"/>
                </a:lnTo>
                <a:lnTo>
                  <a:pt x="80000" y="70193"/>
                </a:lnTo>
                <a:lnTo>
                  <a:pt x="82500" y="69862"/>
                </a:lnTo>
                <a:lnTo>
                  <a:pt x="85000" y="69548"/>
                </a:lnTo>
                <a:lnTo>
                  <a:pt x="87500" y="69251"/>
                </a:lnTo>
                <a:lnTo>
                  <a:pt x="90000" y="68970"/>
                </a:lnTo>
                <a:lnTo>
                  <a:pt x="92500" y="68704"/>
                </a:lnTo>
                <a:lnTo>
                  <a:pt x="95000" y="68452"/>
                </a:lnTo>
                <a:lnTo>
                  <a:pt x="97500" y="68214"/>
                </a:lnTo>
                <a:lnTo>
                  <a:pt x="100000" y="67988"/>
                </a:lnTo>
              </a:path>
            </a:pathLst>
          </a:custGeom>
          <a:noFill/>
          <a:ln w="25400">
            <a:solidFill>
              <a:srgbClr val="7A1F2B"/>
            </a:solidFill>
          </a:ln>
        </p:spPr>
      </p:sp>
      <p:sp>
        <p:nvSpPr>
          <p:cNvPr id="15" name="Shape 15"/>
          <p:cNvSpPr txBox="1"/>
          <p:nvPr/>
        </p:nvSpPr>
        <p:spPr>
          <a:xfrm>
            <a:off x="3017520" y="1993189"/>
            <a:ext cx="548640" cy="329184"/>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7A1F2B"/>
                </a:solidFill>
                <a:latin typeface="Arial"/>
                <a:cs typeface="Arial"/>
              </a:rPr>
              <a:t>[·]</a:t>
            </a:r>
            <a:r>
              <a:rPr lang="it-IT" baseline="-25000" sz="1400" dirty="0">
                <a:solidFill>
                  <a:srgbClr val="7A1F2B"/>
                </a:solidFill>
                <a:latin typeface="Arial"/>
                <a:cs typeface="Arial"/>
              </a:rPr>
              <a:t>3</a:t>
            </a:r>
            <a:endParaRPr lang="it-IT" sz="1400"/>
          </a:p>
        </p:txBody>
      </p:sp>
      <p:sp>
        <p:nvSpPr>
          <p:cNvPr id="16" name="Shape 16"/>
          <p:cNvSpPr/>
          <p:nvPr/>
        </p:nvSpPr>
        <p:spPr>
          <a:xfrm>
            <a:off x="1279794" y="2544721"/>
            <a:ext cx="91440" cy="91440"/>
          </a:xfrm>
          <a:prstGeom prst="ellipse">
            <a:avLst/>
          </a:prstGeom>
          <a:solidFill>
            <a:srgbClr val="161616"/>
          </a:solidFill>
          <a:ln>
            <a:noFill/>
          </a:ln>
        </p:spPr>
        <p:txBody>
          <a:bodyPr wrap="square" lIns="45720" tIns="45720" rIns="45720" bIns="45720" anchor="t" rtlCol="0"/>
          <a:lstStyle/>
          <a:p>
            <a:endParaRPr lang="it-IT"/>
          </a:p>
        </p:txBody>
      </p:sp>
      <p:sp>
        <p:nvSpPr>
          <p:cNvPr id="17" name="Shape 17"/>
          <p:cNvSpPr txBox="1"/>
          <p:nvPr/>
        </p:nvSpPr>
        <p:spPr>
          <a:xfrm>
            <a:off x="4114800" y="365760"/>
            <a:ext cx="228600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800" dirty="0">
                <a:solidFill>
                  <a:srgbClr val="7A1F2B"/>
                </a:solidFill>
                <a:latin typeface="Arial"/>
                <a:cs typeface="Arial"/>
              </a:rPr>
              <a:t>Sali</a:t>
            </a:r>
            <a:endParaRPr lang="it-IT" sz="1800"/>
          </a:p>
        </p:txBody>
      </p:sp>
      <p:sp>
        <p:nvSpPr>
          <p:cNvPr id="18" name="Shape 18"/>
          <p:cNvSpPr txBox="1"/>
          <p:nvPr/>
        </p:nvSpPr>
        <p:spPr>
          <a:xfrm>
            <a:off x="4114800" y="777240"/>
            <a:ext cx="4389120" cy="731520"/>
          </a:xfrm>
          <a:prstGeom prst="rect">
            <a:avLst/>
          </a:prstGeom>
          <a:noFill/>
          <a:ln>
            <a:noFill/>
          </a:ln>
        </p:spPr>
        <p:txBody>
          <a:bodyPr wrap="square" lIns="18288" tIns="18288" rIns="18288" bIns="18288" anchor="t" rtlCol="0"/>
          <a:lstStyle/>
          <a:p>
            <a:pPr algn="l">
              <a:spcBef>
                <a:spcPts val="0"/>
              </a:spcBef>
              <a:spcAft>
                <a:spcPts val="0"/>
              </a:spcAft>
              <a:buNone/>
            </a:pPr>
            <a:r>
              <a:rPr lang="it-IT" sz="1600" dirty="0">
                <a:solidFill>
                  <a:srgbClr val="404040"/>
                </a:solidFill>
                <a:latin typeface="Arial"/>
                <a:cs typeface="Arial"/>
              </a:rPr>
              <a:t>L’uso dei sali favorisce l’estrazione per alcune tecniche SPME</a:t>
            </a:r>
            <a:endParaRPr lang="it-IT" sz="1600"/>
          </a:p>
        </p:txBody>
      </p:sp>
      <p:sp>
        <p:nvSpPr>
          <p:cNvPr id="19" name="Shape 19"/>
          <p:cNvSpPr txBox="1"/>
          <p:nvPr/>
        </p:nvSpPr>
        <p:spPr>
          <a:xfrm>
            <a:off x="4114800" y="1783080"/>
            <a:ext cx="228600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800" dirty="0">
                <a:solidFill>
                  <a:srgbClr val="7A1F2B"/>
                </a:solidFill>
                <a:latin typeface="Arial"/>
                <a:cs typeface="Arial"/>
              </a:rPr>
              <a:t>Agitazione</a:t>
            </a:r>
            <a:endParaRPr lang="it-IT" sz="1800"/>
          </a:p>
        </p:txBody>
      </p:sp>
      <p:sp>
        <p:nvSpPr>
          <p:cNvPr id="20" name="Shape 20"/>
          <p:cNvSpPr txBox="1"/>
          <p:nvPr/>
        </p:nvSpPr>
        <p:spPr>
          <a:xfrm>
            <a:off x="4114800" y="2194560"/>
            <a:ext cx="4663440" cy="137160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sz="1600" dirty="0">
                <a:solidFill>
                  <a:srgbClr val="404040"/>
                </a:solidFill>
                <a:latin typeface="Arial"/>
                <a:cs typeface="Arial"/>
              </a:rPr>
              <a:t>Accelera il trasferimento di analita alla fibra</a:t>
            </a:r>
            <a:endParaRPr lang="it-IT" sz="1600"/>
          </a:p>
          <a:p>
            <a:pPr algn="l" marL="256032" indent="-228600">
              <a:spcBef>
                <a:spcPts val="0"/>
              </a:spcBef>
              <a:spcAft>
                <a:spcPts val="0"/>
              </a:spcAft>
              <a:buClr>
                <a:srgbClr val="B8860B"/>
              </a:buClr>
              <a:buFont typeface="Arial"/>
              <a:buChar char="•"/>
            </a:pPr>
            <a:r>
              <a:rPr lang="it-IT" sz="1600" dirty="0">
                <a:solidFill>
                  <a:srgbClr val="404040"/>
                </a:solidFill>
                <a:latin typeface="Arial"/>
                <a:cs typeface="Arial"/>
              </a:rPr>
              <a:t>Agitazioni troppo elevate portano ad una riduzione della riproducibilità</a:t>
            </a:r>
            <a:endParaRPr lang="it-IT" sz="1600"/>
          </a:p>
        </p:txBody>
      </p:sp>
      <p:sp>
        <p:nvSpPr>
          <p:cNvPr id="21" name="Shape 21"/>
          <p:cNvSpPr txBox="1"/>
          <p:nvPr/>
        </p:nvSpPr>
        <p:spPr>
          <a:xfrm>
            <a:off x="457200" y="4389120"/>
            <a:ext cx="228600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800" dirty="0">
                <a:solidFill>
                  <a:srgbClr val="7A1F2B"/>
                </a:solidFill>
                <a:latin typeface="Arial"/>
                <a:cs typeface="Arial"/>
              </a:rPr>
              <a:t>pH</a:t>
            </a:r>
            <a:endParaRPr lang="it-IT" sz="1800"/>
          </a:p>
        </p:txBody>
      </p:sp>
      <p:sp>
        <p:nvSpPr>
          <p:cNvPr id="22" name="Shape 22"/>
          <p:cNvSpPr txBox="1"/>
          <p:nvPr/>
        </p:nvSpPr>
        <p:spPr>
          <a:xfrm>
            <a:off x="548640" y="4983480"/>
            <a:ext cx="1828800" cy="365760"/>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404040"/>
                </a:solidFill>
                <a:latin typeface="Arial"/>
                <a:cs typeface="Arial"/>
              </a:rPr>
              <a:t>Analiti acidi</a:t>
            </a:r>
            <a:endParaRPr lang="it-IT" sz="1600"/>
          </a:p>
        </p:txBody>
      </p:sp>
      <p:sp>
        <p:nvSpPr>
          <p:cNvPr id="23" name="Shape 23"/>
          <p:cNvSpPr txBox="1"/>
          <p:nvPr/>
        </p:nvSpPr>
        <p:spPr>
          <a:xfrm>
            <a:off x="2423160" y="4983480"/>
            <a:ext cx="548640" cy="365760"/>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404040"/>
                </a:solidFill>
                <a:latin typeface="Arial"/>
                <a:cs typeface="Arial"/>
              </a:rPr>
              <a:t>pH</a:t>
            </a:r>
            <a:endParaRPr lang="it-IT" sz="1600"/>
          </a:p>
        </p:txBody>
      </p:sp>
      <p:sp>
        <p:nvSpPr>
          <p:cNvPr id="24" name="Shape 24"/>
          <p:cNvSpPr/>
          <p:nvPr/>
        </p:nvSpPr>
        <p:spPr>
          <a:xfrm>
            <a:off x="3017520" y="5001768"/>
            <a:ext cx="201168" cy="329184"/>
          </a:xfrm>
          <a:prstGeom prst="downArrow">
            <a:avLst/>
          </a:prstGeom>
          <a:solidFill>
            <a:srgbClr val="7A1F2B"/>
          </a:solidFill>
          <a:ln>
            <a:noFill/>
          </a:ln>
        </p:spPr>
        <p:txBody>
          <a:bodyPr wrap="square" lIns="45720" tIns="45720" rIns="45720" bIns="45720" anchor="t" rtlCol="0"/>
          <a:lstStyle/>
          <a:p>
            <a:endParaRPr lang="it-IT"/>
          </a:p>
        </p:txBody>
      </p:sp>
      <p:sp>
        <p:nvSpPr>
          <p:cNvPr id="25" name="Shape 25"/>
          <p:cNvSpPr txBox="1"/>
          <p:nvPr/>
        </p:nvSpPr>
        <p:spPr>
          <a:xfrm>
            <a:off x="548640" y="5577840"/>
            <a:ext cx="1828800" cy="365760"/>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404040"/>
                </a:solidFill>
                <a:latin typeface="Arial"/>
                <a:cs typeface="Arial"/>
              </a:rPr>
              <a:t>Analiti basici</a:t>
            </a:r>
            <a:endParaRPr lang="it-IT" sz="1600"/>
          </a:p>
        </p:txBody>
      </p:sp>
      <p:sp>
        <p:nvSpPr>
          <p:cNvPr id="26" name="Shape 26"/>
          <p:cNvSpPr/>
          <p:nvPr/>
        </p:nvSpPr>
        <p:spPr>
          <a:xfrm>
            <a:off x="2468880" y="5596128"/>
            <a:ext cx="201168" cy="329184"/>
          </a:xfrm>
          <a:prstGeom prst="upArrow">
            <a:avLst/>
          </a:prstGeom>
          <a:solidFill>
            <a:srgbClr val="B8860B"/>
          </a:solidFill>
          <a:ln>
            <a:noFill/>
          </a:ln>
        </p:spPr>
        <p:txBody>
          <a:bodyPr wrap="square" lIns="45720" tIns="45720" rIns="45720" bIns="45720" anchor="t" rtlCol="0"/>
          <a:lstStyle/>
          <a:p>
            <a:endParaRPr lang="it-IT"/>
          </a:p>
        </p:txBody>
      </p:sp>
      <p:sp>
        <p:nvSpPr>
          <p:cNvPr id="27" name="Shape 27"/>
          <p:cNvSpPr txBox="1"/>
          <p:nvPr/>
        </p:nvSpPr>
        <p:spPr>
          <a:xfrm>
            <a:off x="2743200" y="5577840"/>
            <a:ext cx="548640" cy="365760"/>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404040"/>
                </a:solidFill>
                <a:latin typeface="Arial"/>
                <a:cs typeface="Arial"/>
              </a:rPr>
              <a:t>pH</a:t>
            </a:r>
            <a:endParaRPr lang="it-IT" sz="1600"/>
          </a:p>
        </p:txBody>
      </p:sp>
      <p:sp>
        <p:nvSpPr>
          <p:cNvPr id="28" name="Shape 28"/>
          <p:cNvSpPr/>
          <p:nvPr/>
        </p:nvSpPr>
        <p:spPr>
          <a:xfrm>
            <a:off x="3520440" y="4754880"/>
            <a:ext cx="320040" cy="1463040"/>
          </a:xfrm>
          <a:prstGeom prst="rightBrace">
            <a:avLst/>
          </a:prstGeom>
          <a:noFill/>
          <a:ln w="19050">
            <a:solidFill>
              <a:srgbClr val="404040"/>
            </a:solidFill>
          </a:ln>
        </p:spPr>
        <p:txBody>
          <a:bodyPr wrap="square" lIns="45720" tIns="45720" rIns="45720" bIns="45720" anchor="t" rtlCol="0"/>
          <a:lstStyle/>
          <a:p>
            <a:endParaRPr lang="it-IT"/>
          </a:p>
        </p:txBody>
      </p:sp>
      <p:sp>
        <p:nvSpPr>
          <p:cNvPr id="29" name="Shape 29"/>
          <p:cNvSpPr txBox="1"/>
          <p:nvPr/>
        </p:nvSpPr>
        <p:spPr>
          <a:xfrm>
            <a:off x="3977640" y="5120640"/>
            <a:ext cx="1554480" cy="731520"/>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Forma indissociata</a:t>
            </a:r>
            <a:endParaRPr lang="it-IT" sz="1600"/>
          </a:p>
        </p:txBody>
      </p:sp>
      <p:sp>
        <p:nvSpPr>
          <p:cNvPr id="30" name="Shape 30"/>
          <p:cNvSpPr txBox="1"/>
          <p:nvPr/>
        </p:nvSpPr>
        <p:spPr>
          <a:xfrm>
            <a:off x="6309360" y="4389120"/>
            <a:ext cx="237744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800" dirty="0">
                <a:solidFill>
                  <a:srgbClr val="7A1F2B"/>
                </a:solidFill>
                <a:latin typeface="Arial"/>
                <a:cs typeface="Arial"/>
              </a:rPr>
              <a:t>Temperatura</a:t>
            </a:r>
            <a:endParaRPr lang="it-IT" sz="1800"/>
          </a:p>
        </p:txBody>
      </p:sp>
      <p:sp>
        <p:nvSpPr>
          <p:cNvPr id="31" name="Shape 31"/>
          <p:cNvSpPr/>
          <p:nvPr/>
        </p:nvSpPr>
        <p:spPr>
          <a:xfrm>
            <a:off x="6355080" y="5001768"/>
            <a:ext cx="201168" cy="329184"/>
          </a:xfrm>
          <a:prstGeom prst="upArrow">
            <a:avLst/>
          </a:prstGeom>
          <a:solidFill>
            <a:srgbClr val="B8860B"/>
          </a:solidFill>
          <a:ln>
            <a:noFill/>
          </a:ln>
        </p:spPr>
        <p:txBody>
          <a:bodyPr wrap="square" lIns="45720" tIns="45720" rIns="45720" bIns="45720" anchor="t" rtlCol="0"/>
          <a:lstStyle/>
          <a:p>
            <a:endParaRPr lang="it-IT"/>
          </a:p>
        </p:txBody>
      </p:sp>
      <p:sp>
        <p:nvSpPr>
          <p:cNvPr id="32" name="Shape 32"/>
          <p:cNvSpPr txBox="1"/>
          <p:nvPr/>
        </p:nvSpPr>
        <p:spPr>
          <a:xfrm>
            <a:off x="6720840" y="4983480"/>
            <a:ext cx="2194560" cy="365760"/>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404040"/>
                </a:solidFill>
                <a:latin typeface="Arial"/>
                <a:cs typeface="Arial"/>
              </a:rPr>
              <a:t>Velocità di estrazione </a:t>
            </a:r>
            <a:endParaRPr lang="it-IT" sz="1600"/>
          </a:p>
        </p:txBody>
      </p:sp>
      <p:sp>
        <p:nvSpPr>
          <p:cNvPr id="33" name="Shape 33"/>
          <p:cNvSpPr/>
          <p:nvPr/>
        </p:nvSpPr>
        <p:spPr>
          <a:xfrm>
            <a:off x="6355080" y="5596128"/>
            <a:ext cx="201168" cy="329184"/>
          </a:xfrm>
          <a:prstGeom prst="downArrow">
            <a:avLst/>
          </a:prstGeom>
          <a:solidFill>
            <a:srgbClr val="7A1F2B"/>
          </a:solidFill>
          <a:ln>
            <a:noFill/>
          </a:ln>
        </p:spPr>
        <p:txBody>
          <a:bodyPr wrap="square" lIns="45720" tIns="45720" rIns="45720" bIns="45720" anchor="t" rtlCol="0"/>
          <a:lstStyle/>
          <a:p>
            <a:endParaRPr lang="it-IT"/>
          </a:p>
        </p:txBody>
      </p:sp>
      <p:sp>
        <p:nvSpPr>
          <p:cNvPr id="34" name="Shape 34"/>
          <p:cNvSpPr txBox="1"/>
          <p:nvPr/>
        </p:nvSpPr>
        <p:spPr>
          <a:xfrm>
            <a:off x="6720840" y="5577840"/>
            <a:ext cx="2194560" cy="365760"/>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404040"/>
                </a:solidFill>
                <a:latin typeface="Arial"/>
                <a:cs typeface="Arial"/>
              </a:rPr>
              <a:t>Kd</a:t>
            </a:r>
            <a:endParaRPr lang="it-IT" sz="160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p:nvPr/>
        </p:nvSpPr>
        <p:spPr>
          <a:xfrm>
            <a:off x="548640" y="868680"/>
            <a:ext cx="1783080" cy="274320"/>
          </a:xfrm>
          <a:prstGeom prst="rect">
            <a:avLst/>
          </a:prstGeom>
          <a:solidFill>
            <a:srgbClr val="F1E3BF"/>
          </a:solidFill>
          <a:ln w="50800">
            <a:solidFill>
              <a:srgbClr val="B8860B"/>
            </a:solidFill>
          </a:ln>
        </p:spPr>
        <p:txBody>
          <a:bodyPr wrap="square" lIns="45720" tIns="45720" rIns="45720" bIns="45720" anchor="t" rtlCol="0"/>
          <a:lstStyle/>
          <a:p>
            <a:endParaRPr lang="it-IT"/>
          </a:p>
        </p:txBody>
      </p:sp>
      <p:sp>
        <p:nvSpPr>
          <p:cNvPr id="4" name="Shape 4"/>
          <p:cNvSpPr/>
          <p:nvPr/>
        </p:nvSpPr>
        <p:spPr>
          <a:xfrm>
            <a:off x="548640" y="941832"/>
            <a:ext cx="1783080" cy="128016"/>
          </a:xfrm>
          <a:prstGeom prst="rect">
            <a:avLst/>
          </a:prstGeom>
          <a:solidFill>
            <a:srgbClr val="7A1F2B"/>
          </a:solidFill>
          <a:ln>
            <a:noFill/>
          </a:ln>
        </p:spPr>
        <p:txBody>
          <a:bodyPr wrap="square" lIns="45720" tIns="45720" rIns="45720" bIns="45720" anchor="t" rtlCol="0"/>
          <a:lstStyle/>
          <a:p>
            <a:endParaRPr lang="it-IT"/>
          </a:p>
        </p:txBody>
      </p:sp>
      <p:cxnSp>
        <p:nvCxnSpPr>
          <p:cNvPr id="5" name="Connettore 5"/>
          <p:cNvCxnSpPr/>
          <p:nvPr/>
        </p:nvCxnSpPr>
        <p:spPr>
          <a:xfrm flipV="1">
            <a:off x="1417320" y="1280160"/>
            <a:ext cx="0" cy="502920"/>
          </a:xfrm>
          <a:prstGeom prst="line">
            <a:avLst/>
          </a:prstGeom>
          <a:ln w="25400">
            <a:solidFill>
              <a:srgbClr val="7A1F2B"/>
            </a:solidFill>
            <a:tailEnd type="triangle" w="med" len="med"/>
          </a:ln>
        </p:spPr>
      </p:cxnSp>
      <p:sp>
        <p:nvSpPr>
          <p:cNvPr id="6" name="Shape 6"/>
          <p:cNvSpPr txBox="1"/>
          <p:nvPr/>
        </p:nvSpPr>
        <p:spPr>
          <a:xfrm>
            <a:off x="868680" y="1783080"/>
            <a:ext cx="1097280" cy="320040"/>
          </a:xfrm>
          <a:prstGeom prst="rect">
            <a:avLst/>
          </a:prstGeom>
          <a:noFill/>
          <a:ln>
            <a:noFill/>
          </a:ln>
        </p:spPr>
        <p:txBody>
          <a:bodyPr wrap="square" lIns="18288" tIns="18288" rIns="18288" bIns="18288" anchor="t" rtlCol="0"/>
          <a:lstStyle/>
          <a:p>
            <a:pPr algn="ctr">
              <a:spcBef>
                <a:spcPts val="0"/>
              </a:spcBef>
              <a:spcAft>
                <a:spcPts val="0"/>
              </a:spcAft>
              <a:buNone/>
            </a:pPr>
            <a:r>
              <a:rPr lang="it-IT" b="1" sz="1500" dirty="0">
                <a:solidFill>
                  <a:srgbClr val="7A1F2B"/>
                </a:solidFill>
                <a:latin typeface="Arial"/>
                <a:cs typeface="Arial"/>
              </a:rPr>
              <a:t>Fibra</a:t>
            </a:r>
            <a:endParaRPr lang="it-IT" sz="1500"/>
          </a:p>
        </p:txBody>
      </p:sp>
      <p:cxnSp>
        <p:nvCxnSpPr>
          <p:cNvPr id="7" name="Connettore 7"/>
          <p:cNvCxnSpPr/>
          <p:nvPr/>
        </p:nvCxnSpPr>
        <p:spPr>
          <a:xfrm flipH="1">
            <a:off x="2468880" y="1005840"/>
            <a:ext cx="594360" cy="0"/>
          </a:xfrm>
          <a:prstGeom prst="line">
            <a:avLst/>
          </a:prstGeom>
          <a:ln w="25400">
            <a:solidFill>
              <a:srgbClr val="B8860B"/>
            </a:solidFill>
            <a:tailEnd type="triangle" w="med" len="med"/>
          </a:ln>
        </p:spPr>
      </p:cxnSp>
      <p:sp>
        <p:nvSpPr>
          <p:cNvPr id="8" name="Shape 8"/>
          <p:cNvSpPr txBox="1"/>
          <p:nvPr/>
        </p:nvSpPr>
        <p:spPr>
          <a:xfrm>
            <a:off x="3108960" y="777240"/>
            <a:ext cx="2011680" cy="548640"/>
          </a:xfrm>
          <a:prstGeom prst="rect">
            <a:avLst/>
          </a:prstGeom>
          <a:noFill/>
          <a:ln>
            <a:noFill/>
          </a:ln>
        </p:spPr>
        <p:txBody>
          <a:bodyPr wrap="square" lIns="18288" tIns="18288" rIns="18288" bIns="18288" anchor="ctr" rtlCol="0"/>
          <a:lstStyle/>
          <a:p>
            <a:pPr algn="l">
              <a:spcBef>
                <a:spcPts val="0"/>
              </a:spcBef>
              <a:spcAft>
                <a:spcPts val="0"/>
              </a:spcAft>
              <a:buNone/>
            </a:pPr>
            <a:r>
              <a:rPr lang="it-IT" b="1" sz="1500" dirty="0">
                <a:solidFill>
                  <a:srgbClr val="B8860B"/>
                </a:solidFill>
                <a:latin typeface="Arial"/>
                <a:cs typeface="Arial"/>
              </a:rPr>
              <a:t>Fase stazionaria polimerica</a:t>
            </a:r>
            <a:endParaRPr lang="it-IT" sz="1500"/>
          </a:p>
        </p:txBody>
      </p:sp>
      <p:cxnSp>
        <p:nvCxnSpPr>
          <p:cNvPr id="9" name="Connettore 9"/>
          <p:cNvCxnSpPr/>
          <p:nvPr/>
        </p:nvCxnSpPr>
        <p:spPr>
          <a:xfrm>
            <a:off x="6675120" y="731520"/>
            <a:ext cx="0" cy="1645920"/>
          </a:xfrm>
          <a:prstGeom prst="line">
            <a:avLst/>
          </a:prstGeom>
          <a:ln w="22225">
            <a:solidFill>
              <a:srgbClr val="404040"/>
            </a:solidFill>
          </a:ln>
        </p:spPr>
      </p:cxnSp>
      <p:cxnSp>
        <p:nvCxnSpPr>
          <p:cNvPr id="10" name="Connettore 10"/>
          <p:cNvCxnSpPr/>
          <p:nvPr/>
        </p:nvCxnSpPr>
        <p:spPr>
          <a:xfrm>
            <a:off x="6675120" y="2377440"/>
            <a:ext cx="1280160" cy="0"/>
          </a:xfrm>
          <a:prstGeom prst="line">
            <a:avLst/>
          </a:prstGeom>
          <a:ln w="22225">
            <a:solidFill>
              <a:srgbClr val="404040"/>
            </a:solidFill>
          </a:ln>
        </p:spPr>
      </p:cxnSp>
      <p:cxnSp>
        <p:nvCxnSpPr>
          <p:cNvPr id="11" name="Connettore 11"/>
          <p:cNvCxnSpPr/>
          <p:nvPr/>
        </p:nvCxnSpPr>
        <p:spPr>
          <a:xfrm flipV="1">
            <a:off x="7955280" y="731520"/>
            <a:ext cx="0" cy="1645920"/>
          </a:xfrm>
          <a:prstGeom prst="line">
            <a:avLst/>
          </a:prstGeom>
          <a:ln w="22225">
            <a:solidFill>
              <a:srgbClr val="404040"/>
            </a:solidFill>
          </a:ln>
        </p:spPr>
      </p:cxnSp>
      <p:sp>
        <p:nvSpPr>
          <p:cNvPr id="12" name="Shape 12"/>
          <p:cNvSpPr/>
          <p:nvPr/>
        </p:nvSpPr>
        <p:spPr>
          <a:xfrm>
            <a:off x="7223760" y="548640"/>
            <a:ext cx="182880" cy="1325880"/>
          </a:xfrm>
          <a:prstGeom prst="rect">
            <a:avLst/>
          </a:prstGeom>
          <a:solidFill>
            <a:srgbClr val="7A1F2B"/>
          </a:solidFill>
          <a:ln w="38100">
            <a:solidFill>
              <a:srgbClr val="B8860B"/>
            </a:solidFill>
          </a:ln>
        </p:spPr>
        <p:txBody>
          <a:bodyPr wrap="square" lIns="45720" tIns="45720" rIns="45720" bIns="45720" anchor="t" rtlCol="0"/>
          <a:lstStyle/>
          <a:p>
            <a:endParaRPr lang="it-IT"/>
          </a:p>
        </p:txBody>
      </p:sp>
      <p:sp>
        <p:nvSpPr>
          <p:cNvPr id="13" name="Shape 13"/>
          <p:cNvSpPr/>
          <p:nvPr/>
        </p:nvSpPr>
        <p:spPr>
          <a:xfrm>
            <a:off x="6858000" y="128016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4" name="Shape 14"/>
          <p:cNvSpPr/>
          <p:nvPr/>
        </p:nvSpPr>
        <p:spPr>
          <a:xfrm>
            <a:off x="6949440" y="173736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5" name="Shape 15"/>
          <p:cNvSpPr/>
          <p:nvPr/>
        </p:nvSpPr>
        <p:spPr>
          <a:xfrm>
            <a:off x="6812280" y="210312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6" name="Shape 16"/>
          <p:cNvSpPr/>
          <p:nvPr/>
        </p:nvSpPr>
        <p:spPr>
          <a:xfrm>
            <a:off x="7635240" y="141732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7" name="Shape 17"/>
          <p:cNvSpPr/>
          <p:nvPr/>
        </p:nvSpPr>
        <p:spPr>
          <a:xfrm>
            <a:off x="7726680" y="187452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8" name="Shape 18"/>
          <p:cNvSpPr/>
          <p:nvPr/>
        </p:nvSpPr>
        <p:spPr>
          <a:xfrm>
            <a:off x="7589520" y="2148840"/>
            <a:ext cx="64008" cy="64008"/>
          </a:xfrm>
          <a:prstGeom prst="ellipse">
            <a:avLst/>
          </a:prstGeom>
          <a:solidFill>
            <a:srgbClr val="7A1F2B"/>
          </a:solidFill>
          <a:ln>
            <a:noFill/>
          </a:ln>
        </p:spPr>
        <p:txBody>
          <a:bodyPr wrap="square" lIns="45720" tIns="45720" rIns="45720" bIns="45720" anchor="t" rtlCol="0"/>
          <a:lstStyle/>
          <a:p>
            <a:endParaRPr lang="it-IT"/>
          </a:p>
        </p:txBody>
      </p:sp>
      <p:sp>
        <p:nvSpPr>
          <p:cNvPr id="19" name="Shape 19"/>
          <p:cNvSpPr/>
          <p:nvPr/>
        </p:nvSpPr>
        <p:spPr>
          <a:xfrm>
            <a:off x="7315200" y="2103120"/>
            <a:ext cx="64008" cy="64008"/>
          </a:xfrm>
          <a:prstGeom prst="ellipse">
            <a:avLst/>
          </a:prstGeom>
          <a:solidFill>
            <a:srgbClr val="7A1F2B"/>
          </a:solidFill>
          <a:ln>
            <a:noFill/>
          </a:ln>
        </p:spPr>
        <p:txBody>
          <a:bodyPr wrap="square" lIns="45720" tIns="45720" rIns="45720" bIns="45720" anchor="t" rtlCol="0"/>
          <a:lstStyle/>
          <a:p>
            <a:endParaRPr lang="it-IT"/>
          </a:p>
        </p:txBody>
      </p:sp>
      <p:cxnSp>
        <p:nvCxnSpPr>
          <p:cNvPr id="20" name="Connettore 20"/>
          <p:cNvCxnSpPr/>
          <p:nvPr/>
        </p:nvCxnSpPr>
        <p:spPr>
          <a:xfrm flipV="1">
            <a:off x="6949440" y="1783080"/>
            <a:ext cx="201168" cy="228600"/>
          </a:xfrm>
          <a:prstGeom prst="line">
            <a:avLst/>
          </a:prstGeom>
          <a:ln w="15875">
            <a:solidFill>
              <a:srgbClr val="B8860B"/>
            </a:solidFill>
            <a:tailEnd type="triangle" w="med" len="med"/>
          </a:ln>
        </p:spPr>
      </p:cxnSp>
      <p:cxnSp>
        <p:nvCxnSpPr>
          <p:cNvPr id="21" name="Connettore 21"/>
          <p:cNvCxnSpPr/>
          <p:nvPr/>
        </p:nvCxnSpPr>
        <p:spPr>
          <a:xfrm flipH="1" flipV="1">
            <a:off x="7479792" y="1783080"/>
            <a:ext cx="201168" cy="228600"/>
          </a:xfrm>
          <a:prstGeom prst="line">
            <a:avLst/>
          </a:prstGeom>
          <a:ln w="15875">
            <a:solidFill>
              <a:srgbClr val="B8860B"/>
            </a:solidFill>
            <a:tailEnd type="triangle" w="med" len="med"/>
          </a:ln>
        </p:spPr>
      </p:cxnSp>
      <p:cxnSp>
        <p:nvCxnSpPr>
          <p:cNvPr id="22" name="Connettore 22"/>
          <p:cNvCxnSpPr/>
          <p:nvPr/>
        </p:nvCxnSpPr>
        <p:spPr>
          <a:xfrm flipV="1">
            <a:off x="7315200" y="1965960"/>
            <a:ext cx="0" cy="320040"/>
          </a:xfrm>
          <a:prstGeom prst="line">
            <a:avLst/>
          </a:prstGeom>
          <a:ln w="15875">
            <a:solidFill>
              <a:srgbClr val="B8860B"/>
            </a:solidFill>
            <a:tailEnd type="triangle" w="med" len="med"/>
          </a:ln>
        </p:spPr>
      </p:cxnSp>
      <p:sp>
        <p:nvSpPr>
          <p:cNvPr id="23" name="Shape 23"/>
          <p:cNvSpPr txBox="1"/>
          <p:nvPr/>
        </p:nvSpPr>
        <p:spPr>
          <a:xfrm>
            <a:off x="6583680" y="2468880"/>
            <a:ext cx="1463040" cy="365760"/>
          </a:xfrm>
          <a:prstGeom prst="rect">
            <a:avLst/>
          </a:prstGeom>
          <a:noFill/>
          <a:ln>
            <a:noFill/>
          </a:ln>
        </p:spPr>
        <p:txBody>
          <a:bodyPr wrap="square" lIns="18288" tIns="18288" rIns="18288" bIns="18288" anchor="t" rtlCol="0"/>
          <a:lstStyle/>
          <a:p>
            <a:pPr algn="ctr">
              <a:spcBef>
                <a:spcPts val="0"/>
              </a:spcBef>
              <a:spcAft>
                <a:spcPts val="0"/>
              </a:spcAft>
              <a:buNone/>
            </a:pPr>
            <a:r>
              <a:rPr lang="it-IT" b="1" sz="1500" dirty="0">
                <a:solidFill>
                  <a:srgbClr val="7A1F2B"/>
                </a:solidFill>
                <a:latin typeface="Arial"/>
                <a:cs typeface="Arial"/>
              </a:rPr>
              <a:t>campione</a:t>
            </a:r>
            <a:endParaRPr lang="it-IT" sz="1500"/>
          </a:p>
        </p:txBody>
      </p:sp>
      <p:sp>
        <p:nvSpPr>
          <p:cNvPr id="24" name="Shape 24"/>
          <p:cNvSpPr txBox="1"/>
          <p:nvPr/>
        </p:nvSpPr>
        <p:spPr>
          <a:xfrm>
            <a:off x="365760" y="3566160"/>
            <a:ext cx="2743200" cy="411480"/>
          </a:xfrm>
          <a:prstGeom prst="rect">
            <a:avLst/>
          </a:prstGeom>
          <a:noFill/>
          <a:ln>
            <a:noFill/>
          </a:ln>
        </p:spPr>
        <p:txBody>
          <a:bodyPr wrap="square" lIns="18288" tIns="18288" rIns="18288" bIns="18288" anchor="t" rtlCol="0"/>
          <a:lstStyle/>
          <a:p>
            <a:pPr algn="l">
              <a:spcBef>
                <a:spcPts val="0"/>
              </a:spcBef>
              <a:spcAft>
                <a:spcPts val="0"/>
              </a:spcAft>
              <a:buNone/>
            </a:pPr>
            <a:r>
              <a:rPr lang="it-IT" b="1" sz="1600" dirty="0">
                <a:solidFill>
                  <a:srgbClr val="7A1F2B"/>
                </a:solidFill>
                <a:latin typeface="Arial"/>
                <a:cs typeface="Arial"/>
              </a:rPr>
              <a:t>Tipi di fase stazionaria:</a:t>
            </a:r>
            <a:endParaRPr lang="it-IT" sz="1600"/>
          </a:p>
        </p:txBody>
      </p:sp>
      <p:sp>
        <p:nvSpPr>
          <p:cNvPr id="25" name="Shape 25"/>
          <p:cNvSpPr txBox="1"/>
          <p:nvPr/>
        </p:nvSpPr>
        <p:spPr>
          <a:xfrm>
            <a:off x="457200" y="4069080"/>
            <a:ext cx="2560320" cy="384048"/>
          </a:xfrm>
          <a:prstGeom prst="rect">
            <a:avLst/>
          </a:prstGeom>
          <a:noFill/>
          <a:ln>
            <a:noFill/>
          </a:ln>
        </p:spPr>
        <p:txBody>
          <a:bodyPr wrap="square" lIns="18288" tIns="18288" rIns="18288" bIns="18288" anchor="ctr" rtlCol="0"/>
          <a:lstStyle/>
          <a:p>
            <a:pPr algn="l" marL="256032" indent="-228600">
              <a:spcBef>
                <a:spcPts val="0"/>
              </a:spcBef>
              <a:spcAft>
                <a:spcPts val="0"/>
              </a:spcAft>
              <a:buClr>
                <a:srgbClr val="B8860B"/>
              </a:buClr>
              <a:buFont typeface="Arial"/>
              <a:buChar char="•"/>
            </a:pPr>
            <a:r>
              <a:rPr lang="it-IT" sz="1600" dirty="0">
                <a:solidFill>
                  <a:srgbClr val="404040"/>
                </a:solidFill>
                <a:latin typeface="Arial"/>
                <a:cs typeface="Arial"/>
              </a:rPr>
              <a:t>Non-bounded</a:t>
            </a:r>
            <a:endParaRPr lang="it-IT" sz="1600"/>
          </a:p>
        </p:txBody>
      </p:sp>
      <p:sp>
        <p:nvSpPr>
          <p:cNvPr id="26" name="Shape 26"/>
          <p:cNvSpPr/>
          <p:nvPr/>
        </p:nvSpPr>
        <p:spPr>
          <a:xfrm>
            <a:off x="3108960" y="4142232"/>
            <a:ext cx="1188720" cy="237744"/>
          </a:xfrm>
          <a:prstGeom prst="rightArrow">
            <a:avLst/>
          </a:prstGeom>
          <a:solidFill>
            <a:srgbClr val="B8860B"/>
          </a:solidFill>
          <a:ln>
            <a:noFill/>
          </a:ln>
        </p:spPr>
        <p:txBody>
          <a:bodyPr wrap="square" lIns="45720" tIns="45720" rIns="45720" bIns="45720" anchor="t" rtlCol="0"/>
          <a:lstStyle/>
          <a:p>
            <a:endParaRPr lang="it-IT"/>
          </a:p>
        </p:txBody>
      </p:sp>
      <p:sp>
        <p:nvSpPr>
          <p:cNvPr id="27" name="Shape 27"/>
          <p:cNvSpPr txBox="1"/>
          <p:nvPr/>
        </p:nvSpPr>
        <p:spPr>
          <a:xfrm>
            <a:off x="4526280" y="4069080"/>
            <a:ext cx="429768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Solventi organici polari (EtOH, MeOH, ACN)</a:t>
            </a:r>
            <a:endParaRPr lang="it-IT" sz="1600"/>
          </a:p>
        </p:txBody>
      </p:sp>
      <p:sp>
        <p:nvSpPr>
          <p:cNvPr id="28" name="Shape 28"/>
          <p:cNvSpPr txBox="1"/>
          <p:nvPr/>
        </p:nvSpPr>
        <p:spPr>
          <a:xfrm>
            <a:off x="457200" y="4572000"/>
            <a:ext cx="2560320" cy="384048"/>
          </a:xfrm>
          <a:prstGeom prst="rect">
            <a:avLst/>
          </a:prstGeom>
          <a:noFill/>
          <a:ln>
            <a:noFill/>
          </a:ln>
        </p:spPr>
        <p:txBody>
          <a:bodyPr wrap="square" lIns="18288" tIns="18288" rIns="18288" bIns="18288" anchor="ctr" rtlCol="0"/>
          <a:lstStyle/>
          <a:p>
            <a:pPr algn="l" marL="256032" indent="-228600">
              <a:spcBef>
                <a:spcPts val="0"/>
              </a:spcBef>
              <a:spcAft>
                <a:spcPts val="0"/>
              </a:spcAft>
              <a:buClr>
                <a:srgbClr val="B8860B"/>
              </a:buClr>
              <a:buFont typeface="Arial"/>
              <a:buChar char="•"/>
            </a:pPr>
            <a:r>
              <a:rPr lang="it-IT" sz="1600" dirty="0">
                <a:solidFill>
                  <a:srgbClr val="404040"/>
                </a:solidFill>
                <a:latin typeface="Arial"/>
                <a:cs typeface="Arial"/>
              </a:rPr>
              <a:t>Bounded</a:t>
            </a:r>
            <a:endParaRPr lang="it-IT" sz="1600"/>
          </a:p>
        </p:txBody>
      </p:sp>
      <p:sp>
        <p:nvSpPr>
          <p:cNvPr id="29" name="Shape 29"/>
          <p:cNvSpPr/>
          <p:nvPr/>
        </p:nvSpPr>
        <p:spPr>
          <a:xfrm>
            <a:off x="3108960" y="4645152"/>
            <a:ext cx="1188720" cy="237744"/>
          </a:xfrm>
          <a:prstGeom prst="rightArrow">
            <a:avLst/>
          </a:prstGeom>
          <a:solidFill>
            <a:srgbClr val="B8860B"/>
          </a:solidFill>
          <a:ln>
            <a:noFill/>
          </a:ln>
        </p:spPr>
        <p:txBody>
          <a:bodyPr wrap="square" lIns="45720" tIns="45720" rIns="45720" bIns="45720" anchor="t" rtlCol="0"/>
          <a:lstStyle/>
          <a:p>
            <a:endParaRPr lang="it-IT"/>
          </a:p>
        </p:txBody>
      </p:sp>
      <p:sp>
        <p:nvSpPr>
          <p:cNvPr id="30" name="Shape 30"/>
          <p:cNvSpPr txBox="1"/>
          <p:nvPr/>
        </p:nvSpPr>
        <p:spPr>
          <a:xfrm>
            <a:off x="4526280" y="4572000"/>
            <a:ext cx="429768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Solventi apolari</a:t>
            </a:r>
            <a:endParaRPr lang="it-IT" sz="1600"/>
          </a:p>
        </p:txBody>
      </p:sp>
      <p:sp>
        <p:nvSpPr>
          <p:cNvPr id="31" name="Shape 31"/>
          <p:cNvSpPr txBox="1"/>
          <p:nvPr/>
        </p:nvSpPr>
        <p:spPr>
          <a:xfrm>
            <a:off x="457200" y="5074920"/>
            <a:ext cx="2560320" cy="384048"/>
          </a:xfrm>
          <a:prstGeom prst="rect">
            <a:avLst/>
          </a:prstGeom>
          <a:noFill/>
          <a:ln>
            <a:noFill/>
          </a:ln>
        </p:spPr>
        <p:txBody>
          <a:bodyPr wrap="square" lIns="18288" tIns="18288" rIns="18288" bIns="18288" anchor="ctr" rtlCol="0"/>
          <a:lstStyle/>
          <a:p>
            <a:pPr algn="l" marL="256032" indent="-228600">
              <a:spcBef>
                <a:spcPts val="0"/>
              </a:spcBef>
              <a:spcAft>
                <a:spcPts val="0"/>
              </a:spcAft>
              <a:buClr>
                <a:srgbClr val="B8860B"/>
              </a:buClr>
              <a:buFont typeface="Arial"/>
              <a:buChar char="•"/>
            </a:pPr>
            <a:r>
              <a:rPr lang="it-IT" sz="1600" dirty="0">
                <a:solidFill>
                  <a:srgbClr val="404040"/>
                </a:solidFill>
                <a:latin typeface="Arial"/>
                <a:cs typeface="Arial"/>
              </a:rPr>
              <a:t>Partially crosslinked</a:t>
            </a:r>
            <a:endParaRPr lang="it-IT" sz="1600"/>
          </a:p>
        </p:txBody>
      </p:sp>
      <p:sp>
        <p:nvSpPr>
          <p:cNvPr id="32" name="Shape 32"/>
          <p:cNvSpPr/>
          <p:nvPr/>
        </p:nvSpPr>
        <p:spPr>
          <a:xfrm>
            <a:off x="3108960" y="5148072"/>
            <a:ext cx="1188720" cy="237744"/>
          </a:xfrm>
          <a:prstGeom prst="rightArrow">
            <a:avLst/>
          </a:prstGeom>
          <a:solidFill>
            <a:srgbClr val="B8860B"/>
          </a:solidFill>
          <a:ln>
            <a:noFill/>
          </a:ln>
        </p:spPr>
        <p:txBody>
          <a:bodyPr wrap="square" lIns="45720" tIns="45720" rIns="45720" bIns="45720" anchor="t" rtlCol="0"/>
          <a:lstStyle/>
          <a:p>
            <a:endParaRPr lang="it-IT"/>
          </a:p>
        </p:txBody>
      </p:sp>
      <p:sp>
        <p:nvSpPr>
          <p:cNvPr id="33" name="Shape 33"/>
          <p:cNvSpPr txBox="1"/>
          <p:nvPr/>
        </p:nvSpPr>
        <p:spPr>
          <a:xfrm>
            <a:off x="4526280" y="5074920"/>
            <a:ext cx="429768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Solventi organici polari</a:t>
            </a:r>
            <a:endParaRPr lang="it-IT" sz="1600"/>
          </a:p>
        </p:txBody>
      </p:sp>
      <p:sp>
        <p:nvSpPr>
          <p:cNvPr id="34" name="Shape 34"/>
          <p:cNvSpPr txBox="1"/>
          <p:nvPr/>
        </p:nvSpPr>
        <p:spPr>
          <a:xfrm>
            <a:off x="457200" y="5577840"/>
            <a:ext cx="2560320" cy="384048"/>
          </a:xfrm>
          <a:prstGeom prst="rect">
            <a:avLst/>
          </a:prstGeom>
          <a:noFill/>
          <a:ln>
            <a:noFill/>
          </a:ln>
        </p:spPr>
        <p:txBody>
          <a:bodyPr wrap="square" lIns="18288" tIns="18288" rIns="18288" bIns="18288" anchor="ctr" rtlCol="0"/>
          <a:lstStyle/>
          <a:p>
            <a:pPr algn="l" marL="256032" indent="-228600">
              <a:spcBef>
                <a:spcPts val="0"/>
              </a:spcBef>
              <a:spcAft>
                <a:spcPts val="0"/>
              </a:spcAft>
              <a:buClr>
                <a:srgbClr val="B8860B"/>
              </a:buClr>
              <a:buFont typeface="Arial"/>
              <a:buChar char="•"/>
            </a:pPr>
            <a:r>
              <a:rPr lang="it-IT" sz="1600" dirty="0">
                <a:solidFill>
                  <a:srgbClr val="404040"/>
                </a:solidFill>
                <a:latin typeface="Arial"/>
                <a:cs typeface="Arial"/>
              </a:rPr>
              <a:t>Highly crosslinked</a:t>
            </a:r>
            <a:endParaRPr lang="it-IT" sz="1600"/>
          </a:p>
        </p:txBody>
      </p:sp>
      <p:sp>
        <p:nvSpPr>
          <p:cNvPr id="35" name="Shape 35"/>
          <p:cNvSpPr/>
          <p:nvPr/>
        </p:nvSpPr>
        <p:spPr>
          <a:xfrm>
            <a:off x="3108960" y="5650992"/>
            <a:ext cx="1188720" cy="237744"/>
          </a:xfrm>
          <a:prstGeom prst="rightArrow">
            <a:avLst/>
          </a:prstGeom>
          <a:solidFill>
            <a:srgbClr val="B8860B"/>
          </a:solidFill>
          <a:ln>
            <a:noFill/>
          </a:ln>
        </p:spPr>
        <p:txBody>
          <a:bodyPr wrap="square" lIns="45720" tIns="45720" rIns="45720" bIns="45720" anchor="t" rtlCol="0"/>
          <a:lstStyle/>
          <a:p>
            <a:endParaRPr lang="it-IT"/>
          </a:p>
        </p:txBody>
      </p:sp>
      <p:sp>
        <p:nvSpPr>
          <p:cNvPr id="36" name="Shape 36"/>
          <p:cNvSpPr txBox="1"/>
          <p:nvPr/>
        </p:nvSpPr>
        <p:spPr>
          <a:xfrm>
            <a:off x="4526280" y="5577840"/>
            <a:ext cx="429768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Solventi organici polari</a:t>
            </a:r>
            <a:endParaRPr lang="it-IT" sz="16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p:nvPr/>
        </p:nvSpPr>
        <p:spPr>
          <a:xfrm>
            <a:off x="365760" y="566928"/>
            <a:ext cx="685800" cy="237744"/>
          </a:xfrm>
          <a:prstGeom prst="rightArrow">
            <a:avLst/>
          </a:prstGeom>
          <a:solidFill>
            <a:srgbClr val="B8860B"/>
          </a:solidFill>
          <a:ln>
            <a:noFill/>
          </a:ln>
        </p:spPr>
        <p:txBody>
          <a:bodyPr wrap="square" lIns="45720" tIns="45720" rIns="45720" bIns="45720" anchor="t" rtlCol="0"/>
          <a:lstStyle/>
          <a:p>
            <a:endParaRPr lang="it-IT"/>
          </a:p>
        </p:txBody>
      </p:sp>
      <p:sp>
        <p:nvSpPr>
          <p:cNvPr id="4" name="Shape 4"/>
          <p:cNvSpPr txBox="1"/>
          <p:nvPr/>
        </p:nvSpPr>
        <p:spPr>
          <a:xfrm>
            <a:off x="1234440" y="411480"/>
            <a:ext cx="6858000" cy="548640"/>
          </a:xfrm>
          <a:prstGeom prst="rect">
            <a:avLst/>
          </a:prstGeom>
          <a:noFill/>
          <a:ln>
            <a:noFill/>
          </a:ln>
        </p:spPr>
        <p:txBody>
          <a:bodyPr wrap="square" lIns="18288" tIns="18288" rIns="18288" bIns="18288" anchor="ctr" rtlCol="0"/>
          <a:lstStyle/>
          <a:p>
            <a:pPr algn="l">
              <a:spcBef>
                <a:spcPts val="0"/>
              </a:spcBef>
              <a:spcAft>
                <a:spcPts val="0"/>
              </a:spcAft>
              <a:buNone/>
            </a:pPr>
            <a:r>
              <a:rPr lang="it-IT" b="1" sz="2400" dirty="0">
                <a:solidFill>
                  <a:srgbClr val="161616"/>
                </a:solidFill>
                <a:latin typeface="Arial"/>
                <a:cs typeface="Arial"/>
              </a:rPr>
              <a:t>Principio: “il simile scioglie il simile”</a:t>
            </a:r>
            <a:endParaRPr lang="it-IT" sz="2400"/>
          </a:p>
        </p:txBody>
      </p:sp>
      <p:sp>
        <p:nvSpPr>
          <p:cNvPr id="5" name="Shape 5"/>
          <p:cNvSpPr txBox="1"/>
          <p:nvPr/>
        </p:nvSpPr>
        <p:spPr>
          <a:xfrm>
            <a:off x="822960" y="1280160"/>
            <a:ext cx="283464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Polydimethylsiloxane (PDMS)</a:t>
            </a:r>
            <a:endParaRPr lang="it-IT" sz="1600"/>
          </a:p>
        </p:txBody>
      </p:sp>
      <p:sp>
        <p:nvSpPr>
          <p:cNvPr id="6" name="Shape 6"/>
          <p:cNvSpPr/>
          <p:nvPr/>
        </p:nvSpPr>
        <p:spPr>
          <a:xfrm>
            <a:off x="3703320" y="1362456"/>
            <a:ext cx="594360" cy="219456"/>
          </a:xfrm>
          <a:prstGeom prst="rightArrow">
            <a:avLst/>
          </a:prstGeom>
          <a:solidFill>
            <a:srgbClr val="B8860B"/>
          </a:solidFill>
          <a:ln>
            <a:noFill/>
          </a:ln>
        </p:spPr>
        <p:txBody>
          <a:bodyPr wrap="square" lIns="45720" tIns="45720" rIns="45720" bIns="45720" anchor="t" rtlCol="0"/>
          <a:lstStyle/>
          <a:p>
            <a:endParaRPr lang="it-IT"/>
          </a:p>
        </p:txBody>
      </p:sp>
      <p:sp>
        <p:nvSpPr>
          <p:cNvPr id="7" name="Shape 7"/>
          <p:cNvSpPr txBox="1"/>
          <p:nvPr/>
        </p:nvSpPr>
        <p:spPr>
          <a:xfrm>
            <a:off x="4434840" y="1280160"/>
            <a:ext cx="274320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b="1" sz="1600" dirty="0">
                <a:solidFill>
                  <a:srgbClr val="7A1F2B"/>
                </a:solidFill>
                <a:latin typeface="Arial"/>
                <a:cs typeface="Arial"/>
              </a:rPr>
              <a:t>apolare</a:t>
            </a:r>
            <a:endParaRPr lang="it-IT" sz="1600"/>
          </a:p>
        </p:txBody>
      </p:sp>
      <p:sp>
        <p:nvSpPr>
          <p:cNvPr id="8" name="Shape 8"/>
          <p:cNvSpPr txBox="1"/>
          <p:nvPr/>
        </p:nvSpPr>
        <p:spPr>
          <a:xfrm>
            <a:off x="1097280" y="1691640"/>
            <a:ext cx="5486400" cy="365760"/>
          </a:xfrm>
          <a:prstGeom prst="rect">
            <a:avLst/>
          </a:prstGeom>
          <a:noFill/>
          <a:ln>
            <a:noFill/>
          </a:ln>
        </p:spPr>
        <p:txBody>
          <a:bodyPr wrap="square" lIns="18288" tIns="18288" rIns="18288" bIns="18288" anchor="ctr" rtlCol="0"/>
          <a:lstStyle/>
          <a:p>
            <a:pPr algn="l">
              <a:spcBef>
                <a:spcPts val="0"/>
              </a:spcBef>
              <a:spcAft>
                <a:spcPts val="0"/>
              </a:spcAft>
              <a:buNone/>
            </a:pPr>
            <a:r>
              <a:rPr lang="it-IT" sz="1500" dirty="0">
                <a:solidFill>
                  <a:srgbClr val="404040"/>
                </a:solidFill>
                <a:latin typeface="Arial"/>
                <a:cs typeface="Arial"/>
              </a:rPr>
              <a:t>- termodinamicamente stabile (circa 300°C)</a:t>
            </a:r>
            <a:endParaRPr lang="it-IT" sz="1500"/>
          </a:p>
        </p:txBody>
      </p:sp>
      <p:sp>
        <p:nvSpPr>
          <p:cNvPr id="9" name="Shape 9"/>
          <p:cNvSpPr txBox="1"/>
          <p:nvPr/>
        </p:nvSpPr>
        <p:spPr>
          <a:xfrm>
            <a:off x="822960" y="2331720"/>
            <a:ext cx="283464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Polycrylate (PA)</a:t>
            </a:r>
            <a:endParaRPr lang="it-IT" sz="1600"/>
          </a:p>
        </p:txBody>
      </p:sp>
      <p:sp>
        <p:nvSpPr>
          <p:cNvPr id="10" name="Shape 10"/>
          <p:cNvSpPr/>
          <p:nvPr/>
        </p:nvSpPr>
        <p:spPr>
          <a:xfrm>
            <a:off x="3703320" y="2414016"/>
            <a:ext cx="594360" cy="219456"/>
          </a:xfrm>
          <a:prstGeom prst="rightArrow">
            <a:avLst/>
          </a:prstGeom>
          <a:solidFill>
            <a:srgbClr val="B8860B"/>
          </a:solidFill>
          <a:ln>
            <a:noFill/>
          </a:ln>
        </p:spPr>
        <p:txBody>
          <a:bodyPr wrap="square" lIns="45720" tIns="45720" rIns="45720" bIns="45720" anchor="t" rtlCol="0"/>
          <a:lstStyle/>
          <a:p>
            <a:endParaRPr lang="it-IT"/>
          </a:p>
        </p:txBody>
      </p:sp>
      <p:sp>
        <p:nvSpPr>
          <p:cNvPr id="11" name="Shape 11"/>
          <p:cNvSpPr txBox="1"/>
          <p:nvPr/>
        </p:nvSpPr>
        <p:spPr>
          <a:xfrm>
            <a:off x="4434840" y="2331720"/>
            <a:ext cx="274320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b="1" sz="1600" dirty="0">
                <a:solidFill>
                  <a:srgbClr val="7A1F2B"/>
                </a:solidFill>
                <a:latin typeface="Arial"/>
                <a:cs typeface="Arial"/>
              </a:rPr>
              <a:t>mediamente polare</a:t>
            </a:r>
            <a:endParaRPr lang="it-IT" sz="1600"/>
          </a:p>
        </p:txBody>
      </p:sp>
      <p:sp>
        <p:nvSpPr>
          <p:cNvPr id="12" name="Shape 12"/>
          <p:cNvSpPr txBox="1"/>
          <p:nvPr/>
        </p:nvSpPr>
        <p:spPr>
          <a:xfrm>
            <a:off x="822960" y="3246120"/>
            <a:ext cx="274320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Divinylbenzene (DVB)</a:t>
            </a:r>
            <a:endParaRPr lang="it-IT" sz="1600"/>
          </a:p>
        </p:txBody>
      </p:sp>
      <p:sp>
        <p:nvSpPr>
          <p:cNvPr id="13" name="Shape 13"/>
          <p:cNvSpPr/>
          <p:nvPr/>
        </p:nvSpPr>
        <p:spPr>
          <a:xfrm>
            <a:off x="3337560" y="3319272"/>
            <a:ext cx="237744" cy="237744"/>
          </a:xfrm>
          <a:prstGeom prst="mathPlus">
            <a:avLst/>
          </a:prstGeom>
          <a:solidFill>
            <a:srgbClr val="B8860B"/>
          </a:solidFill>
          <a:ln>
            <a:noFill/>
          </a:ln>
        </p:spPr>
        <p:txBody>
          <a:bodyPr wrap="square" lIns="45720" tIns="45720" rIns="45720" bIns="45720" anchor="t" rtlCol="0"/>
          <a:lstStyle/>
          <a:p>
            <a:endParaRPr lang="it-IT"/>
          </a:p>
        </p:txBody>
      </p:sp>
      <p:sp>
        <p:nvSpPr>
          <p:cNvPr id="14" name="Shape 14"/>
          <p:cNvSpPr txBox="1"/>
          <p:nvPr/>
        </p:nvSpPr>
        <p:spPr>
          <a:xfrm>
            <a:off x="3657600" y="3246120"/>
            <a:ext cx="146304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carboxen</a:t>
            </a:r>
            <a:endParaRPr lang="it-IT" sz="1600"/>
          </a:p>
        </p:txBody>
      </p:sp>
      <p:sp>
        <p:nvSpPr>
          <p:cNvPr id="15" name="Shape 15"/>
          <p:cNvSpPr/>
          <p:nvPr/>
        </p:nvSpPr>
        <p:spPr>
          <a:xfrm>
            <a:off x="3337560" y="3730752"/>
            <a:ext cx="237744" cy="237744"/>
          </a:xfrm>
          <a:prstGeom prst="mathPlus">
            <a:avLst/>
          </a:prstGeom>
          <a:solidFill>
            <a:srgbClr val="B8860B"/>
          </a:solidFill>
          <a:ln>
            <a:noFill/>
          </a:ln>
        </p:spPr>
        <p:txBody>
          <a:bodyPr wrap="square" lIns="45720" tIns="45720" rIns="45720" bIns="45720" anchor="t" rtlCol="0"/>
          <a:lstStyle/>
          <a:p>
            <a:endParaRPr lang="it-IT"/>
          </a:p>
        </p:txBody>
      </p:sp>
      <p:sp>
        <p:nvSpPr>
          <p:cNvPr id="16" name="Shape 16"/>
          <p:cNvSpPr txBox="1"/>
          <p:nvPr/>
        </p:nvSpPr>
        <p:spPr>
          <a:xfrm>
            <a:off x="3657600" y="3657600"/>
            <a:ext cx="1463040" cy="384048"/>
          </a:xfrm>
          <a:prstGeom prst="rect">
            <a:avLst/>
          </a:prstGeom>
          <a:noFill/>
          <a:ln>
            <a:noFill/>
          </a:ln>
        </p:spPr>
        <p:txBody>
          <a:bodyPr wrap="square" lIns="18288" tIns="18288" rIns="18288" bIns="18288" anchor="ctr" rtlCol="0"/>
          <a:lstStyle/>
          <a:p>
            <a:pPr algn="l">
              <a:spcBef>
                <a:spcPts val="0"/>
              </a:spcBef>
              <a:spcAft>
                <a:spcPts val="0"/>
              </a:spcAft>
              <a:buNone/>
            </a:pPr>
            <a:r>
              <a:rPr lang="it-IT" sz="1600" dirty="0">
                <a:solidFill>
                  <a:srgbClr val="161616"/>
                </a:solidFill>
                <a:latin typeface="Arial"/>
                <a:cs typeface="Arial"/>
              </a:rPr>
              <a:t>carbowax</a:t>
            </a:r>
            <a:endParaRPr lang="it-IT" sz="1600"/>
          </a:p>
        </p:txBody>
      </p:sp>
      <p:sp>
        <p:nvSpPr>
          <p:cNvPr id="17" name="Shape 17"/>
          <p:cNvSpPr/>
          <p:nvPr/>
        </p:nvSpPr>
        <p:spPr>
          <a:xfrm>
            <a:off x="5074920" y="3063240"/>
            <a:ext cx="365760" cy="1143000"/>
          </a:xfrm>
          <a:prstGeom prst="rightBrace">
            <a:avLst/>
          </a:prstGeom>
          <a:noFill/>
          <a:ln w="19050">
            <a:solidFill>
              <a:srgbClr val="404040"/>
            </a:solidFill>
          </a:ln>
        </p:spPr>
        <p:txBody>
          <a:bodyPr wrap="square" lIns="45720" tIns="45720" rIns="45720" bIns="45720" anchor="t" rtlCol="0"/>
          <a:lstStyle/>
          <a:p>
            <a:endParaRPr lang="it-IT"/>
          </a:p>
        </p:txBody>
      </p:sp>
      <p:sp>
        <p:nvSpPr>
          <p:cNvPr id="18" name="Shape 18"/>
          <p:cNvSpPr txBox="1"/>
          <p:nvPr/>
        </p:nvSpPr>
        <p:spPr>
          <a:xfrm>
            <a:off x="5577840" y="3429000"/>
            <a:ext cx="1828800" cy="411480"/>
          </a:xfrm>
          <a:prstGeom prst="rect">
            <a:avLst/>
          </a:prstGeom>
          <a:noFill/>
          <a:ln>
            <a:noFill/>
          </a:ln>
        </p:spPr>
        <p:txBody>
          <a:bodyPr wrap="square" lIns="18288" tIns="18288" rIns="18288" bIns="18288" anchor="ctr" rtlCol="0"/>
          <a:lstStyle/>
          <a:p>
            <a:pPr algn="l">
              <a:spcBef>
                <a:spcPts val="0"/>
              </a:spcBef>
              <a:spcAft>
                <a:spcPts val="0"/>
              </a:spcAft>
              <a:buNone/>
            </a:pPr>
            <a:r>
              <a:rPr lang="it-IT" b="1" sz="1600" dirty="0">
                <a:solidFill>
                  <a:srgbClr val="7A1F2B"/>
                </a:solidFill>
                <a:latin typeface="Arial"/>
                <a:cs typeface="Arial"/>
              </a:rPr>
              <a:t>Intermedi</a:t>
            </a:r>
            <a:endParaRPr lang="it-IT" sz="1600"/>
          </a:p>
        </p:txBody>
      </p:sp>
      <p:sp>
        <p:nvSpPr>
          <p:cNvPr id="19" name="Shape 19"/>
          <p:cNvSpPr txBox="1"/>
          <p:nvPr/>
        </p:nvSpPr>
        <p:spPr>
          <a:xfrm>
            <a:off x="822960" y="4846320"/>
            <a:ext cx="7589520" cy="822960"/>
          </a:xfrm>
          <a:prstGeom prst="rect">
            <a:avLst/>
          </a:prstGeom>
          <a:noFill/>
          <a:ln>
            <a:noFill/>
          </a:ln>
        </p:spPr>
        <p:txBody>
          <a:bodyPr wrap="square" lIns="18288" tIns="18288" rIns="18288" bIns="18288" anchor="ctr" rtlCol="0"/>
          <a:lstStyle/>
          <a:p>
            <a:pPr algn="ctr">
              <a:spcBef>
                <a:spcPts val="0"/>
              </a:spcBef>
              <a:spcAft>
                <a:spcPts val="0"/>
              </a:spcAft>
              <a:buNone/>
            </a:pPr>
            <a:r>
              <a:rPr lang="it-IT" b="1" sz="2200" dirty="0">
                <a:solidFill>
                  <a:srgbClr val="7A1F2B"/>
                </a:solidFill>
                <a:latin typeface="Arial"/>
                <a:cs typeface="Arial"/>
              </a:rPr>
              <a:t>↑ th. ⟷   </a:t>
            </a:r>
            <a:r>
              <a:rPr lang="it-IT" b="1" sz="2200" dirty="0">
                <a:solidFill>
                  <a:srgbClr val="B8860B"/>
                </a:solidFill>
                <a:latin typeface="Arial"/>
                <a:cs typeface="Arial"/>
              </a:rPr>
              <a:t>⇒</a:t>
            </a:r>
            <a:r>
              <a:rPr lang="it-IT" b="1" sz="2200" dirty="0">
                <a:solidFill>
                  <a:srgbClr val="7A1F2B"/>
                </a:solidFill>
                <a:latin typeface="Arial"/>
                <a:cs typeface="Arial"/>
              </a:rPr>
              <a:t>   ↑ eq. time,   ↑ capacity,   ↑ des. time.</a:t>
            </a:r>
            <a:endParaRPr lang="it-IT" sz="22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F5635FF-E471-4D6F-96C1-3E137B8E24FB}"/>
              </a:ext>
            </a:extLst>
          </p:cNvPr>
          <p:cNvSpPr txBox="1"/>
          <p:nvPr/>
        </p:nvSpPr>
        <p:spPr>
          <a:xfrm>
            <a:off x="149512" y="474205"/>
            <a:ext cx="3212432" cy="400110"/>
          </a:xfrm>
          <a:prstGeom prst="rect">
            <a:avLst/>
          </a:prstGeom>
          <a:noFill/>
        </p:spPr>
        <p:txBody>
          <a:bodyPr wrap="square" rtlCol="0">
            <a:spAutoFit/>
          </a:bodyPr>
          <a:lstStyle/>
          <a:p>
            <a:r>
              <a:rPr b="1" sz="2200" lang="en-GB" dirty="0" err="1">
                <a:solidFill>
                  <a:srgbClr val="161616"/>
                </a:solidFill>
              </a:rPr>
              <a:t>Desormbimento</a:t>
            </a:r>
            <a:endParaRPr lang="en-GB" sz="2000" b="1" dirty="0"/>
          </a:p>
        </p:txBody>
      </p:sp>
      <p:sp>
        <p:nvSpPr>
          <p:cNvPr id="3" name="CasellaDiTesto 2">
            <a:extLst>
              <a:ext uri="{FF2B5EF4-FFF2-40B4-BE49-F238E27FC236}">
                <a16:creationId xmlns:a16="http://schemas.microsoft.com/office/drawing/2014/main" id="{C84FF660-3CCE-4613-D2E1-67FC5278D74B}"/>
              </a:ext>
            </a:extLst>
          </p:cNvPr>
          <p:cNvSpPr txBox="1"/>
          <p:nvPr/>
        </p:nvSpPr>
        <p:spPr>
          <a:xfrm>
            <a:off x="783176" y="1329299"/>
            <a:ext cx="3035968" cy="2230739"/>
          </a:xfrm>
          <a:prstGeom prst="rect">
            <a:avLst/>
          </a:prstGeom>
          <a:noFill/>
        </p:spPr>
        <p:txBody>
          <a:bodyPr wrap="square" rtlCol="0">
            <a:spAutoFit/>
          </a:bodyPr>
          <a:lstStyle/>
          <a:p>
            <a:pPr>
              <a:lnSpc>
                <a:spcPct val="200000"/>
              </a:lnSpc>
            </a:pPr>
            <a:r>
              <a:rPr lang="en-GB" dirty="0" err="1"/>
              <a:t>Termico</a:t>
            </a:r>
            <a:endParaRPr lang="en-GB" dirty="0"/>
          </a:p>
          <a:p>
            <a:pPr marL="285750" indent="-285750">
              <a:lnSpc>
                <a:spcPct val="200000"/>
              </a:lnSpc>
              <a:buFont typeface="Arial" pitchFamily="34" charset="0"/>
              <a:buChar char="•"/>
            </a:pPr>
            <a:r>
              <a:rPr lang="en-GB" dirty="0"/>
              <a:t>        </a:t>
            </a:r>
            <a:r>
              <a:rPr lang="en-GB" dirty="0" err="1"/>
              <a:t>spessore</a:t>
            </a:r>
            <a:r>
              <a:rPr lang="en-GB" dirty="0"/>
              <a:t> </a:t>
            </a:r>
            <a:r>
              <a:rPr lang="en-GB" dirty="0" err="1"/>
              <a:t>della</a:t>
            </a:r>
            <a:r>
              <a:rPr lang="en-GB" dirty="0"/>
              <a:t> </a:t>
            </a:r>
            <a:r>
              <a:rPr lang="en-GB" dirty="0" err="1"/>
              <a:t>fibra</a:t>
            </a:r>
            <a:r>
              <a:rPr lang="en-GB" dirty="0"/>
              <a:t> </a:t>
            </a:r>
          </a:p>
          <a:p>
            <a:pPr marL="285750" indent="-285750">
              <a:lnSpc>
                <a:spcPct val="200000"/>
              </a:lnSpc>
              <a:buFont typeface="Arial" pitchFamily="34" charset="0"/>
              <a:buChar char="•"/>
            </a:pPr>
            <a:r>
              <a:rPr lang="en-GB" dirty="0"/>
              <a:t>        tempo </a:t>
            </a:r>
            <a:r>
              <a:rPr lang="en-GB" dirty="0" err="1"/>
              <a:t>nell’iniettore</a:t>
            </a:r>
            <a:endParaRPr lang="en-GB" dirty="0"/>
          </a:p>
          <a:p>
            <a:pPr marL="285750" indent="-285750">
              <a:lnSpc>
                <a:spcPct val="200000"/>
              </a:lnSpc>
              <a:buFont typeface="Arial" pitchFamily="34" charset="0"/>
              <a:buChar char="•"/>
            </a:pPr>
            <a:r>
              <a:rPr lang="en-GB" dirty="0"/>
              <a:t>        tempo di </a:t>
            </a:r>
            <a:r>
              <a:rPr lang="en-GB" dirty="0" err="1"/>
              <a:t>iniezione</a:t>
            </a:r>
            <a:endParaRPr lang="en-GB" dirty="0"/>
          </a:p>
        </p:txBody>
      </p:sp>
      <p:sp>
        <p:nvSpPr>
          <p:cNvPr id="4" name="CasellaDiTesto 3">
            <a:extLst>
              <a:ext uri="{FF2B5EF4-FFF2-40B4-BE49-F238E27FC236}">
                <a16:creationId xmlns:a16="http://schemas.microsoft.com/office/drawing/2014/main" id="{8F503C48-2DC0-0006-2C8E-8B14773F0841}"/>
              </a:ext>
            </a:extLst>
          </p:cNvPr>
          <p:cNvSpPr txBox="1"/>
          <p:nvPr/>
        </p:nvSpPr>
        <p:spPr>
          <a:xfrm>
            <a:off x="783176" y="3851960"/>
            <a:ext cx="7251032" cy="1676741"/>
          </a:xfrm>
          <a:prstGeom prst="rect">
            <a:avLst/>
          </a:prstGeom>
          <a:noFill/>
        </p:spPr>
        <p:txBody>
          <a:bodyPr wrap="square" rtlCol="0">
            <a:spAutoFit/>
          </a:bodyPr>
          <a:lstStyle/>
          <a:p>
            <a:pPr>
              <a:lnSpc>
                <a:spcPct val="200000"/>
              </a:lnSpc>
            </a:pPr>
            <a:r>
              <a:rPr lang="en-GB" dirty="0"/>
              <a:t>Con </a:t>
            </a:r>
            <a:r>
              <a:rPr lang="en-GB" dirty="0" err="1"/>
              <a:t>solvente</a:t>
            </a:r>
            <a:endParaRPr lang="en-GB" dirty="0"/>
          </a:p>
          <a:p>
            <a:pPr marL="285750" indent="-285750">
              <a:lnSpc>
                <a:spcPct val="200000"/>
              </a:lnSpc>
              <a:buFont typeface="Arial" pitchFamily="34" charset="0"/>
              <a:buChar char="•"/>
            </a:pPr>
            <a:r>
              <a:rPr lang="en-GB" dirty="0"/>
              <a:t>      </a:t>
            </a:r>
            <a:r>
              <a:rPr lang="en-GB" dirty="0" err="1"/>
              <a:t>dinamico</a:t>
            </a:r>
            <a:r>
              <a:rPr lang="en-GB" dirty="0"/>
              <a:t>        (per </a:t>
            </a:r>
            <a:r>
              <a:rPr lang="en-GB" dirty="0" err="1"/>
              <a:t>analiti</a:t>
            </a:r>
            <a:r>
              <a:rPr lang="en-GB" dirty="0"/>
              <a:t> poco </a:t>
            </a:r>
            <a:r>
              <a:rPr lang="en-GB" dirty="0" err="1"/>
              <a:t>trattenuti</a:t>
            </a:r>
            <a:r>
              <a:rPr lang="en-GB" dirty="0"/>
              <a:t> e fibre con </a:t>
            </a:r>
            <a:r>
              <a:rPr lang="en-GB" dirty="0" err="1"/>
              <a:t>spessore</a:t>
            </a:r>
            <a:r>
              <a:rPr lang="en-GB" dirty="0"/>
              <a:t> </a:t>
            </a:r>
            <a:r>
              <a:rPr lang="en-GB" dirty="0" err="1"/>
              <a:t>sottile</a:t>
            </a:r>
            <a:r>
              <a:rPr lang="en-GB" dirty="0"/>
              <a:t>) </a:t>
            </a:r>
          </a:p>
          <a:p>
            <a:pPr marL="285750" indent="-285750">
              <a:lnSpc>
                <a:spcPct val="200000"/>
              </a:lnSpc>
              <a:buFont typeface="Arial" pitchFamily="34" charset="0"/>
              <a:buChar char="•"/>
            </a:pPr>
            <a:r>
              <a:rPr lang="en-GB" dirty="0"/>
              <a:t>       </a:t>
            </a:r>
            <a:r>
              <a:rPr lang="en-GB" dirty="0" err="1"/>
              <a:t>statico</a:t>
            </a:r>
            <a:r>
              <a:rPr lang="en-GB" dirty="0"/>
              <a:t>             (per fibre con </a:t>
            </a:r>
            <a:r>
              <a:rPr lang="en-GB" dirty="0" err="1"/>
              <a:t>spessore</a:t>
            </a:r>
            <a:r>
              <a:rPr lang="en-GB" dirty="0"/>
              <a:t> </a:t>
            </a:r>
            <a:r>
              <a:rPr lang="en-GB" dirty="0" err="1"/>
              <a:t>maggiore</a:t>
            </a:r>
            <a:r>
              <a:rPr lang="en-GB" dirty="0"/>
              <a:t>)</a:t>
            </a:r>
          </a:p>
        </p:txBody>
      </p:sp>
      <p:sp>
        <p:nvSpPr>
          <p:cNvPr id="5" name="Segno di sottrazione 4">
            <a:extLst>
              <a:ext uri="{FF2B5EF4-FFF2-40B4-BE49-F238E27FC236}">
                <a16:creationId xmlns:a16="http://schemas.microsoft.com/office/drawing/2014/main" id="{A77A190A-15E1-B275-032A-88744B43D49E}"/>
              </a:ext>
            </a:extLst>
          </p:cNvPr>
          <p:cNvSpPr/>
          <p:nvPr/>
        </p:nvSpPr>
        <p:spPr>
          <a:xfrm>
            <a:off x="293890" y="1451490"/>
            <a:ext cx="469232" cy="36512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egno di sottrazione 5">
            <a:extLst>
              <a:ext uri="{FF2B5EF4-FFF2-40B4-BE49-F238E27FC236}">
                <a16:creationId xmlns:a16="http://schemas.microsoft.com/office/drawing/2014/main" id="{81E360BC-22A8-1D19-E606-71A8EB4906D5}"/>
              </a:ext>
            </a:extLst>
          </p:cNvPr>
          <p:cNvSpPr/>
          <p:nvPr/>
        </p:nvSpPr>
        <p:spPr>
          <a:xfrm>
            <a:off x="329825" y="3970446"/>
            <a:ext cx="469232" cy="36512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492116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pic>
        <p:nvPicPr>
          <p:cNvPr id="562" name="Google Shape;562;p91" descr="image.png"/>
          <p:cNvPicPr preferRelativeResize="0"/>
          <p:nvPr/>
        </p:nvPicPr>
        <p:blipFill rotWithShape="1">
          <a:blip r:embed="rId3">
            <a:alphaModFix/>
          </a:blip>
          <a:srcRect/>
          <a:stretch/>
        </p:blipFill>
        <p:spPr>
          <a:xfrm>
            <a:off x="0" y="0"/>
            <a:ext cx="7380290" cy="666750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Tipi di fibre SPME</a:t>
            </a:r>
            <a:endParaRPr lang="it-IT" sz="2600"/>
          </a:p>
        </p:txBody>
      </p:sp>
      <p:graphicFrame>
        <p:nvGraphicFramePr>
          <p:cNvPr id="4" name="Tabella 4"/>
          <p:cNvGraphicFramePr>
            <a:graphicFrameLocks noGrp="1"/>
          </p:cNvGraphicFramePr>
          <p:nvPr/>
        </p:nvGraphicFramePr>
        <p:xfrm>
          <a:off x="457200" y="1234440"/>
          <a:ext cx="8229600" cy="2761488"/>
        </p:xfrm>
        <a:graphic>
          <a:graphicData uri="http://schemas.openxmlformats.org/drawingml/2006/table">
            <a:tbl>
              <a:tblPr firstRow="1" bandRow="1"/>
              <a:tblGrid>
                <a:gridCol w="1828800"/>
                <a:gridCol w="1554480"/>
                <a:gridCol w="1645920"/>
                <a:gridCol w="1463040"/>
                <a:gridCol w="1737360"/>
              </a:tblGrid>
              <a:tr h="457200">
                <a:tc>
                  <a:txBody>
                    <a:bodyPr/>
                    <a:lstStyle/>
                    <a:p>
                      <a:pPr algn="ctr">
                        <a:spcBef>
                          <a:spcPts val="0"/>
                        </a:spcBef>
                        <a:spcAft>
                          <a:spcPts val="0"/>
                        </a:spcAft>
                        <a:buNone/>
                      </a:pPr>
                      <a:r>
                        <a:rPr lang="it-IT" b="1" sz="1300" dirty="0">
                          <a:solidFill>
                            <a:srgbClr val="FFFFFF"/>
                          </a:solidFill>
                          <a:latin typeface="Arial"/>
                          <a:cs typeface="Arial"/>
                        </a:rPr>
                        <a:t>Fasi</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00" dirty="0">
                          <a:solidFill>
                            <a:srgbClr val="FFFFFF"/>
                          </a:solidFill>
                          <a:latin typeface="Arial"/>
                          <a:cs typeface="Arial"/>
                        </a:rPr>
                        <a:t>Diametro film(µm)</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00" dirty="0">
                          <a:solidFill>
                            <a:srgbClr val="FFFFFF"/>
                          </a:solidFill>
                          <a:latin typeface="Arial"/>
                          <a:cs typeface="Arial"/>
                        </a:rPr>
                        <a:t>Tipo di film</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00" dirty="0">
                          <a:solidFill>
                            <a:srgbClr val="FFFFFF"/>
                          </a:solidFill>
                          <a:latin typeface="Arial"/>
                          <a:cs typeface="Arial"/>
                        </a:rPr>
                        <a:t>Polarità</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00" dirty="0">
                          <a:solidFill>
                            <a:srgbClr val="FFFFFF"/>
                          </a:solidFill>
                          <a:latin typeface="Arial"/>
                          <a:cs typeface="Arial"/>
                        </a:rPr>
                        <a:t>Volume fase(m</a:t>
                      </a:r>
                      <a:r>
                        <a:rPr lang="it-IT" b="1" baseline="30000" sz="1300" dirty="0">
                          <a:solidFill>
                            <a:srgbClr val="FFFFFF"/>
                          </a:solidFill>
                          <a:latin typeface="Arial"/>
                          <a:cs typeface="Arial"/>
                        </a:rPr>
                        <a:t>3</a:t>
                      </a:r>
                      <a:r>
                        <a:rPr lang="it-IT" b="1" sz="1300" dirty="0">
                          <a:solidFill>
                            <a:srgbClr val="FFFFFF"/>
                          </a:solidFill>
                          <a:latin typeface="Arial"/>
                          <a:cs typeface="Arial"/>
                        </a:rPr>
                        <a:t>)</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329184">
                <a:tc>
                  <a:txBody>
                    <a:bodyPr/>
                    <a:lstStyle/>
                    <a:p>
                      <a:pPr algn="ctr">
                        <a:spcBef>
                          <a:spcPts val="0"/>
                        </a:spcBef>
                        <a:spcAft>
                          <a:spcPts val="0"/>
                        </a:spcAft>
                        <a:buNone/>
                      </a:pPr>
                      <a:r>
                        <a:rPr lang="it-IT" sz="1300" dirty="0">
                          <a:solidFill>
                            <a:srgbClr val="404040"/>
                          </a:solidFill>
                          <a:latin typeface="Arial"/>
                          <a:cs typeface="Arial"/>
                        </a:rPr>
                        <a:t>PDMS</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7</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Omogeneo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Apolare</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26x10</a:t>
                      </a:r>
                      <a:r>
                        <a:rPr lang="it-IT" baseline="30000" sz="1300" dirty="0">
                          <a:solidFill>
                            <a:srgbClr val="404040"/>
                          </a:solidFill>
                          <a:latin typeface="Arial"/>
                          <a:cs typeface="Arial"/>
                        </a:rPr>
                        <a:t>-12</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29184">
                <a:tc>
                  <a:txBody>
                    <a:bodyPr/>
                    <a:lstStyle/>
                    <a:p>
                      <a:pPr algn="ctr">
                        <a:spcBef>
                          <a:spcPts val="0"/>
                        </a:spcBef>
                        <a:spcAft>
                          <a:spcPts val="0"/>
                        </a:spcAft>
                        <a:buNone/>
                      </a:pPr>
                      <a:r>
                        <a:rPr lang="it-IT" sz="1300" dirty="0">
                          <a:solidFill>
                            <a:srgbClr val="404040"/>
                          </a:solidFill>
                          <a:latin typeface="Arial"/>
                          <a:cs typeface="Arial"/>
                        </a:rPr>
                        <a:t>PDMS</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30</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Omogeneo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Apolare</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132x10</a:t>
                      </a:r>
                      <a:r>
                        <a:rPr lang="it-IT" baseline="30000" sz="1300" dirty="0">
                          <a:solidFill>
                            <a:srgbClr val="404040"/>
                          </a:solidFill>
                          <a:latin typeface="Arial"/>
                          <a:cs typeface="Arial"/>
                        </a:rPr>
                        <a:t>-12</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29184">
                <a:tc>
                  <a:txBody>
                    <a:bodyPr/>
                    <a:lstStyle/>
                    <a:p>
                      <a:pPr algn="ctr">
                        <a:spcBef>
                          <a:spcPts val="0"/>
                        </a:spcBef>
                        <a:spcAft>
                          <a:spcPts val="0"/>
                        </a:spcAft>
                        <a:buNone/>
                      </a:pPr>
                      <a:r>
                        <a:rPr lang="it-IT" sz="1300" dirty="0">
                          <a:solidFill>
                            <a:srgbClr val="404040"/>
                          </a:solidFill>
                          <a:latin typeface="Arial"/>
                          <a:cs typeface="Arial"/>
                        </a:rPr>
                        <a:t>PDMS</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100</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Omogeneo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Apolare</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612x10</a:t>
                      </a:r>
                      <a:r>
                        <a:rPr lang="it-IT" baseline="30000" sz="1300" dirty="0">
                          <a:solidFill>
                            <a:srgbClr val="404040"/>
                          </a:solidFill>
                          <a:latin typeface="Arial"/>
                          <a:cs typeface="Arial"/>
                        </a:rPr>
                        <a:t>-12</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29184">
                <a:tc>
                  <a:txBody>
                    <a:bodyPr/>
                    <a:lstStyle/>
                    <a:p>
                      <a:pPr algn="ctr">
                        <a:spcBef>
                          <a:spcPts val="0"/>
                        </a:spcBef>
                        <a:spcAft>
                          <a:spcPts val="0"/>
                        </a:spcAft>
                        <a:buNone/>
                      </a:pPr>
                      <a:r>
                        <a:rPr lang="it-IT" sz="1300" dirty="0">
                          <a:solidFill>
                            <a:srgbClr val="404040"/>
                          </a:solidFill>
                          <a:latin typeface="Arial"/>
                          <a:cs typeface="Arial"/>
                        </a:rPr>
                        <a:t>PDMS/DVB</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65</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Poroso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Polare</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357x10</a:t>
                      </a:r>
                      <a:r>
                        <a:rPr lang="it-IT" baseline="30000" sz="1300" dirty="0">
                          <a:solidFill>
                            <a:srgbClr val="404040"/>
                          </a:solidFill>
                          <a:latin typeface="Arial"/>
                          <a:cs typeface="Arial"/>
                        </a:rPr>
                        <a:t>-12</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29184">
                <a:tc>
                  <a:txBody>
                    <a:bodyPr/>
                    <a:lstStyle/>
                    <a:p>
                      <a:pPr algn="ctr">
                        <a:spcBef>
                          <a:spcPts val="0"/>
                        </a:spcBef>
                        <a:spcAft>
                          <a:spcPts val="0"/>
                        </a:spcAft>
                        <a:buNone/>
                      </a:pPr>
                      <a:r>
                        <a:rPr lang="it-IT" sz="1300" dirty="0">
                          <a:solidFill>
                            <a:srgbClr val="404040"/>
                          </a:solidFill>
                          <a:latin typeface="Arial"/>
                          <a:cs typeface="Arial"/>
                        </a:rPr>
                        <a:t>Carboxen/ PDMS</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75</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Poroso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Polare</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436x10</a:t>
                      </a:r>
                      <a:r>
                        <a:rPr lang="it-IT" baseline="30000" sz="1300" dirty="0">
                          <a:solidFill>
                            <a:srgbClr val="404040"/>
                          </a:solidFill>
                          <a:latin typeface="Arial"/>
                          <a:cs typeface="Arial"/>
                        </a:rPr>
                        <a:t>-12</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29184">
                <a:tc>
                  <a:txBody>
                    <a:bodyPr/>
                    <a:lstStyle/>
                    <a:p>
                      <a:pPr algn="ctr">
                        <a:spcBef>
                          <a:spcPts val="0"/>
                        </a:spcBef>
                        <a:spcAft>
                          <a:spcPts val="0"/>
                        </a:spcAft>
                        <a:buNone/>
                      </a:pPr>
                      <a:r>
                        <a:rPr lang="it-IT" sz="1300" dirty="0">
                          <a:solidFill>
                            <a:srgbClr val="404040"/>
                          </a:solidFill>
                          <a:latin typeface="Arial"/>
                          <a:cs typeface="Arial"/>
                        </a:rPr>
                        <a:t>Carbowax/ DVB</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65</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Omogeneo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Polare</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357x10</a:t>
                      </a:r>
                      <a:r>
                        <a:rPr lang="it-IT" baseline="30000" sz="1300" dirty="0">
                          <a:solidFill>
                            <a:srgbClr val="404040"/>
                          </a:solidFill>
                          <a:latin typeface="Arial"/>
                          <a:cs typeface="Arial"/>
                        </a:rPr>
                        <a:t>-12</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29184">
                <a:tc>
                  <a:txBody>
                    <a:bodyPr/>
                    <a:lstStyle/>
                    <a:p>
                      <a:pPr algn="ctr">
                        <a:spcBef>
                          <a:spcPts val="0"/>
                        </a:spcBef>
                        <a:spcAft>
                          <a:spcPts val="0"/>
                        </a:spcAft>
                        <a:buNone/>
                      </a:pPr>
                      <a:r>
                        <a:rPr lang="it-IT" sz="1300" dirty="0">
                          <a:solidFill>
                            <a:srgbClr val="404040"/>
                          </a:solidFill>
                          <a:latin typeface="Arial"/>
                          <a:cs typeface="Arial"/>
                        </a:rPr>
                        <a:t>PA</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85</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Omogeneo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Polare</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521x10</a:t>
                      </a:r>
                      <a:r>
                        <a:rPr lang="it-IT" baseline="30000" sz="1300" dirty="0">
                          <a:solidFill>
                            <a:srgbClr val="404040"/>
                          </a:solidFill>
                          <a:latin typeface="Arial"/>
                          <a:cs typeface="Arial"/>
                        </a:rPr>
                        <a:t>-12</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pic>
        <p:nvPicPr>
          <p:cNvPr id="5" name="Immagine 5"/>
          <p:cNvPicPr>
            <a:picLocks noChangeAspect="1"/>
          </p:cNvPicPr>
          <p:nvPr/>
        </p:nvPicPr>
        <p:blipFill>
          <a:blip r:embed="rIdP1"/>
          <a:stretch>
            <a:fillRect/>
          </a:stretch>
        </p:blipFill>
        <p:spPr>
          <a:xfrm>
            <a:off x="2103120" y="4069080"/>
            <a:ext cx="4359564" cy="269748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Meccanismi con i quali avviene l’estrazione dell’analita dalla fibra</a:t>
            </a:r>
            <a:endParaRPr lang="it-IT" sz="2200"/>
          </a:p>
        </p:txBody>
      </p:sp>
      <p:pic>
        <p:nvPicPr>
          <p:cNvPr id="4" name="Immagine 4"/>
          <p:cNvPicPr>
            <a:picLocks noChangeAspect="1"/>
          </p:cNvPicPr>
          <p:nvPr/>
        </p:nvPicPr>
        <p:blipFill>
          <a:blip r:embed="rIdP1"/>
          <a:stretch>
            <a:fillRect/>
          </a:stretch>
        </p:blipFill>
        <p:spPr>
          <a:xfrm>
            <a:off x="1737360" y="1234440"/>
            <a:ext cx="5669280" cy="3651016"/>
          </a:xfrm>
          <a:prstGeom prst="rect">
            <a:avLst/>
          </a:prstGeom>
        </p:spPr>
      </p:pic>
      <p:sp>
        <p:nvSpPr>
          <p:cNvPr id="5" name="Shape 5"/>
          <p:cNvSpPr txBox="1"/>
          <p:nvPr/>
        </p:nvSpPr>
        <p:spPr>
          <a:xfrm>
            <a:off x="457200" y="4983480"/>
            <a:ext cx="8229600" cy="1737360"/>
          </a:xfrm>
          <a:prstGeom prst="rect">
            <a:avLst/>
          </a:prstGeom>
          <a:noFill/>
          <a:ln>
            <a:noFill/>
          </a:ln>
        </p:spPr>
        <p:txBody>
          <a:bodyPr wrap="square" lIns="18288" tIns="18288" rIns="18288" bIns="18288" anchor="t" rtlCol="0"/>
          <a:lstStyle/>
          <a:p>
            <a:pPr algn="l">
              <a:spcBef>
                <a:spcPts val="0"/>
              </a:spcBef>
              <a:spcAft>
                <a:spcPts val="600"/>
              </a:spcAft>
              <a:buNone/>
            </a:pPr>
            <a:r>
              <a:rPr lang="it-IT" sz="1400" dirty="0">
                <a:solidFill>
                  <a:srgbClr val="404040"/>
                </a:solidFill>
                <a:latin typeface="Arial"/>
                <a:cs typeface="Arial"/>
              </a:rPr>
              <a:t>L’absorbimento è tipico dei rivestimenti a fase liquida come il polidimetilsilossano (PDMS) ed il poliacrilato (PA), in cui le molecole degli analiti si ripartiscono nella fase della fibra, fino ad occuparne l’intero volume.</a:t>
            </a:r>
            <a:endParaRPr lang="it-IT" sz="1400"/>
          </a:p>
          <a:p>
            <a:pPr algn="l">
              <a:spcBef>
                <a:spcPts val="0"/>
              </a:spcBef>
              <a:spcAft>
                <a:spcPts val="0"/>
              </a:spcAft>
              <a:buNone/>
            </a:pPr>
            <a:r>
              <a:rPr lang="it-IT" sz="1400" dirty="0">
                <a:solidFill>
                  <a:srgbClr val="404040"/>
                </a:solidFill>
                <a:latin typeface="Arial"/>
                <a:cs typeface="Arial"/>
              </a:rPr>
              <a:t> Nell’adsorbimento, fenomeno che si ottiene  nei substrati solidi come il Carboxen (CAR), la  struttura porosa del rivestimento permette di fissare l’analita nei pori della fase solida .</a:t>
            </a:r>
            <a:endParaRPr lang="it-IT" sz="140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68580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Campionamento SPME con fibra porosa</a:t>
            </a:r>
            <a:endParaRPr lang="it-IT" sz="2600"/>
          </a:p>
        </p:txBody>
      </p:sp>
      <p:sp>
        <p:nvSpPr>
          <p:cNvPr id="4" name="Shape 4"/>
          <p:cNvSpPr txBox="1"/>
          <p:nvPr/>
        </p:nvSpPr>
        <p:spPr>
          <a:xfrm>
            <a:off x="457200" y="1005840"/>
            <a:ext cx="8229600" cy="365760"/>
          </a:xfrm>
          <a:prstGeom prst="rect">
            <a:avLst/>
          </a:prstGeom>
          <a:noFill/>
          <a:ln>
            <a:noFill/>
          </a:ln>
        </p:spPr>
        <p:txBody>
          <a:bodyPr wrap="square" lIns="18288" tIns="18288" rIns="18288" bIns="18288" anchor="t" rtlCol="0"/>
          <a:lstStyle/>
          <a:p>
            <a:pPr algn="l">
              <a:spcBef>
                <a:spcPts val="0"/>
              </a:spcBef>
              <a:spcAft>
                <a:spcPts val="0"/>
              </a:spcAft>
              <a:buNone/>
            </a:pPr>
            <a:r>
              <a:rPr lang="it-IT" i="1" sz="1400" dirty="0">
                <a:solidFill>
                  <a:srgbClr val="7A1F2B"/>
                </a:solidFill>
                <a:latin typeface="Arial"/>
                <a:cs typeface="Arial"/>
              </a:rPr>
              <a:t>Da Anal. Chem. 72; pag.5179 (2000) Ed. American Chemical Society</a:t>
            </a:r>
            <a:endParaRPr lang="it-IT" sz="1400"/>
          </a:p>
        </p:txBody>
      </p:sp>
      <p:pic>
        <p:nvPicPr>
          <p:cNvPr id="5" name="Immagine 5"/>
          <p:cNvPicPr>
            <a:picLocks noChangeAspect="1"/>
          </p:cNvPicPr>
          <p:nvPr/>
        </p:nvPicPr>
        <p:blipFill>
          <a:blip r:embed="rIdP1"/>
          <a:stretch>
            <a:fillRect/>
          </a:stretch>
        </p:blipFill>
        <p:spPr>
          <a:xfrm>
            <a:off x="1097280" y="1554480"/>
            <a:ext cx="6949440" cy="4414938"/>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Purge &amp; Trap (Spazio di testa dinamico) - PAT</a:t>
            </a:r>
            <a:endParaRPr lang="it-IT" sz="2600"/>
          </a:p>
        </p:txBody>
      </p:sp>
      <p:sp>
        <p:nvSpPr>
          <p:cNvPr id="4" name="Shape 4"/>
          <p:cNvSpPr txBox="1"/>
          <p:nvPr/>
        </p:nvSpPr>
        <p:spPr>
          <a:xfrm>
            <a:off x="457200" y="1234440"/>
            <a:ext cx="8229600" cy="5394960"/>
          </a:xfrm>
          <a:prstGeom prst="rect">
            <a:avLst/>
          </a:prstGeom>
          <a:noFill/>
          <a:ln>
            <a:noFill/>
          </a:ln>
        </p:spPr>
        <p:txBody>
          <a:bodyPr wrap="square" lIns="18288" tIns="18288" rIns="18288" bIns="18288" anchor="t" rtlCol="0"/>
          <a:lstStyle/>
          <a:p>
            <a:pPr algn="l">
              <a:spcBef>
                <a:spcPts val="0"/>
              </a:spcBef>
              <a:spcAft>
                <a:spcPts val="400"/>
              </a:spcAft>
              <a:buNone/>
            </a:pPr>
            <a:r>
              <a:rPr lang="it-IT" sz="1700" dirty="0">
                <a:solidFill>
                  <a:srgbClr val="404040"/>
                </a:solidFill>
                <a:latin typeface="Arial"/>
                <a:cs typeface="Arial"/>
              </a:rPr>
              <a:t>Il PAT è un processo in cui i composti organici più o meno volatili vengono estratti in continuo a temperatura ambiente da una matrice liquida e concentrati su una trappola di assorbimento. Le sostanze vengono portate via dalla trappola mediante desorbimento termico per poi raggiungere un gascromatografo come campione concentrato per essere qui separati e rilevati nei singoli analiti.</a:t>
            </a:r>
            <a:endParaRPr lang="it-IT" sz="1700"/>
          </a:p>
          <a:p>
            <a:pPr algn="l">
              <a:spcBef>
                <a:spcPts val="0"/>
              </a:spcBef>
              <a:spcAft>
                <a:spcPts val="1400"/>
              </a:spcAft>
              <a:buNone/>
            </a:pPr>
            <a:r>
              <a:rPr lang="it-IT" sz="1700" dirty="0">
                <a:solidFill>
                  <a:srgbClr val="404040"/>
                </a:solidFill>
                <a:latin typeface="Arial"/>
                <a:cs typeface="Arial"/>
              </a:rPr>
              <a:t>E’ una tecnica efficace per  estrarre  e concentrare  composti organici volatili presenti in matrici solide e liquide (terreni, sedimenti, matrici acquose, alimenti, bevande, farmaci) , adatta soprattutto per composti organici poco solubili o insolubili in acqua.</a:t>
            </a:r>
            <a:endParaRPr lang="it-IT" sz="1700"/>
          </a:p>
          <a:p>
            <a:pPr algn="l">
              <a:spcBef>
                <a:spcPts val="0"/>
              </a:spcBef>
              <a:spcAft>
                <a:spcPts val="400"/>
              </a:spcAft>
              <a:buNone/>
            </a:pPr>
            <a:r>
              <a:rPr lang="it-IT" b="1" sz="1700" dirty="0">
                <a:solidFill>
                  <a:srgbClr val="7A1F2B"/>
                </a:solidFill>
                <a:latin typeface="Arial"/>
                <a:cs typeface="Arial"/>
              </a:rPr>
              <a:t>La procedura di analisi consiste in tre step:</a:t>
            </a:r>
            <a:endParaRPr lang="it-IT" sz="1700"/>
          </a:p>
          <a:p>
            <a:pPr algn="l" marL="256032" indent="-228600">
              <a:spcBef>
                <a:spcPts val="0"/>
              </a:spcBef>
              <a:spcAft>
                <a:spcPts val="200"/>
              </a:spcAft>
              <a:buClr>
                <a:srgbClr val="B8860B"/>
              </a:buClr>
              <a:buFont typeface="Arial"/>
              <a:buChar char="•"/>
            </a:pPr>
            <a:r>
              <a:rPr lang="it-IT" sz="1700" dirty="0">
                <a:solidFill>
                  <a:srgbClr val="404040"/>
                </a:solidFill>
                <a:latin typeface="Arial"/>
                <a:cs typeface="Arial"/>
              </a:rPr>
              <a:t>fase purge con simultanea concentrazione</a:t>
            </a:r>
            <a:endParaRPr lang="it-IT" sz="1700"/>
          </a:p>
          <a:p>
            <a:pPr algn="l" marL="256032" indent="-228600">
              <a:spcBef>
                <a:spcPts val="0"/>
              </a:spcBef>
              <a:spcAft>
                <a:spcPts val="200"/>
              </a:spcAft>
              <a:buClr>
                <a:srgbClr val="B8860B"/>
              </a:buClr>
              <a:buFont typeface="Arial"/>
              <a:buChar char="•"/>
            </a:pPr>
            <a:r>
              <a:rPr lang="it-IT" sz="1700" dirty="0">
                <a:solidFill>
                  <a:srgbClr val="404040"/>
                </a:solidFill>
                <a:latin typeface="Arial"/>
                <a:cs typeface="Arial"/>
              </a:rPr>
              <a:t>fase di desorbimento</a:t>
            </a:r>
            <a:endParaRPr lang="it-IT" sz="1700"/>
          </a:p>
          <a:p>
            <a:pPr algn="l" marL="256032" indent="-228600">
              <a:spcBef>
                <a:spcPts val="0"/>
              </a:spcBef>
              <a:spcAft>
                <a:spcPts val="200"/>
              </a:spcAft>
              <a:buClr>
                <a:srgbClr val="B8860B"/>
              </a:buClr>
              <a:buFont typeface="Arial"/>
              <a:buChar char="•"/>
            </a:pPr>
            <a:r>
              <a:rPr lang="it-IT" sz="1700" dirty="0">
                <a:solidFill>
                  <a:srgbClr val="404040"/>
                </a:solidFill>
                <a:latin typeface="Arial"/>
                <a:cs typeface="Arial"/>
              </a:rPr>
              <a:t>fase di condizionamento della trappola</a:t>
            </a:r>
            <a:endParaRPr lang="it-IT" sz="17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pic>
        <p:nvPicPr>
          <p:cNvPr id="3" name="Immagine 3"/>
          <p:cNvPicPr>
            <a:picLocks noChangeAspect="1"/>
          </p:cNvPicPr>
          <p:nvPr/>
        </p:nvPicPr>
        <p:blipFill>
          <a:blip r:embed="rIdP1"/>
          <a:stretch>
            <a:fillRect/>
          </a:stretch>
        </p:blipFill>
        <p:spPr>
          <a:xfrm>
            <a:off x="320040" y="320040"/>
            <a:ext cx="3840480" cy="3269447"/>
          </a:xfrm>
          <a:prstGeom prst="rect">
            <a:avLst/>
          </a:prstGeom>
        </p:spPr>
      </p:pic>
      <p:pic>
        <p:nvPicPr>
          <p:cNvPr id="4" name="Immagine 4"/>
          <p:cNvPicPr>
            <a:picLocks noChangeAspect="1"/>
          </p:cNvPicPr>
          <p:nvPr/>
        </p:nvPicPr>
        <p:blipFill>
          <a:blip r:embed="rIdP2"/>
          <a:stretch>
            <a:fillRect/>
          </a:stretch>
        </p:blipFill>
        <p:spPr>
          <a:xfrm>
            <a:off x="4434840" y="228600"/>
            <a:ext cx="3446239" cy="3474720"/>
          </a:xfrm>
          <a:prstGeom prst="rect">
            <a:avLst/>
          </a:prstGeom>
        </p:spPr>
      </p:pic>
      <p:sp>
        <p:nvSpPr>
          <p:cNvPr id="5" name="Shape 5"/>
          <p:cNvSpPr txBox="1"/>
          <p:nvPr/>
        </p:nvSpPr>
        <p:spPr>
          <a:xfrm>
            <a:off x="457200" y="4023360"/>
            <a:ext cx="8229600" cy="2651760"/>
          </a:xfrm>
          <a:prstGeom prst="rect">
            <a:avLst/>
          </a:prstGeom>
          <a:noFill/>
          <a:ln>
            <a:noFill/>
          </a:ln>
        </p:spPr>
        <p:txBody>
          <a:bodyPr wrap="square" lIns="18288" tIns="18288" rIns="18288" bIns="18288" anchor="t" rtlCol="0"/>
          <a:lstStyle/>
          <a:p>
            <a:pPr algn="l">
              <a:lnSpc>
                <a:spcPct val="105000"/>
              </a:lnSpc>
              <a:spcBef>
                <a:spcPts val="0"/>
              </a:spcBef>
              <a:spcAft>
                <a:spcPts val="0"/>
              </a:spcAft>
              <a:buNone/>
            </a:pPr>
            <a:r>
              <a:rPr lang="it-IT" sz="1500" dirty="0">
                <a:solidFill>
                  <a:srgbClr val="404040"/>
                </a:solidFill>
                <a:latin typeface="Arial"/>
                <a:cs typeface="Arial"/>
              </a:rPr>
              <a:t>Nel centro c’è un tubo ad U(purging tube). Un purge gas inerte (N2 o He) viene fatto gorgogliare nel campione disperso  in ambiente acquoso a T ambiente  per effetture lo strippaggio  dei composti organici volatili dalla fase acquosa alla fase vapore.Il flusso di gas inerte (fase purge) trascina il vapore  in una trappola contenente materiali adsorbenti (ad es.Tenax).  Dopo un predeterminato tempo di purge, la T della trappola viene rapidamente aumentata e i composti che erano intrappolati e concentrati nella trappola vengono desorbiti dal gas inerte (switch della valvola a sei vie) e portati verso il GC.</a:t>
            </a:r>
            <a:endParaRPr lang="it-IT" sz="15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pic>
        <p:nvPicPr>
          <p:cNvPr id="3" name="Immagine 3"/>
          <p:cNvPicPr>
            <a:picLocks noChangeAspect="1"/>
          </p:cNvPicPr>
          <p:nvPr/>
        </p:nvPicPr>
        <p:blipFill>
          <a:blip r:embed="rIdP1"/>
          <a:stretch>
            <a:fillRect/>
          </a:stretch>
        </p:blipFill>
        <p:spPr>
          <a:xfrm>
            <a:off x="1097280" y="457200"/>
            <a:ext cx="6949440" cy="2491009"/>
          </a:xfrm>
          <a:prstGeom prst="rect">
            <a:avLst/>
          </a:prstGeom>
        </p:spPr>
      </p:pic>
      <p:sp>
        <p:nvSpPr>
          <p:cNvPr id="4" name="Shape 4"/>
          <p:cNvSpPr txBox="1"/>
          <p:nvPr/>
        </p:nvSpPr>
        <p:spPr>
          <a:xfrm>
            <a:off x="457200" y="3108960"/>
            <a:ext cx="8229600" cy="3566160"/>
          </a:xfrm>
          <a:prstGeom prst="rect">
            <a:avLst/>
          </a:prstGeom>
          <a:noFill/>
          <a:ln>
            <a:noFill/>
          </a:ln>
        </p:spPr>
        <p:txBody>
          <a:bodyPr wrap="square" lIns="18288" tIns="18288" rIns="18288" bIns="18288" anchor="t" rtlCol="0"/>
          <a:lstStyle/>
          <a:p>
            <a:pPr algn="l">
              <a:spcBef>
                <a:spcPts val="0"/>
              </a:spcBef>
              <a:spcAft>
                <a:spcPts val="1200"/>
              </a:spcAft>
              <a:buNone/>
            </a:pPr>
            <a:r>
              <a:rPr lang="it-IT" sz="1800" dirty="0">
                <a:solidFill>
                  <a:srgbClr val="404040"/>
                </a:solidFill>
                <a:latin typeface="Arial"/>
                <a:cs typeface="Arial"/>
              </a:rPr>
              <a:t>Le cartucce costituenti le trappole possono essere impaccate con letti multipli di diversi materiali adsorbenti per intrappolare una vasta gamma di composti (polari e apolari, alto e basso PM).</a:t>
            </a:r>
            <a:endParaRPr lang="it-IT" sz="1800"/>
          </a:p>
          <a:p>
            <a:pPr algn="l">
              <a:spcBef>
                <a:spcPts val="0"/>
              </a:spcBef>
              <a:spcAft>
                <a:spcPts val="800"/>
              </a:spcAft>
              <a:buNone/>
            </a:pPr>
            <a:r>
              <a:rPr lang="it-IT" b="1" sz="1800" dirty="0">
                <a:solidFill>
                  <a:srgbClr val="7A1F2B"/>
                </a:solidFill>
                <a:latin typeface="Arial"/>
                <a:cs typeface="Arial"/>
              </a:rPr>
              <a:t>Tenax</a:t>
            </a:r>
            <a:r>
              <a:rPr lang="it-IT" sz="1800" dirty="0">
                <a:solidFill>
                  <a:srgbClr val="404040"/>
                </a:solidFill>
                <a:latin typeface="Arial"/>
                <a:cs typeface="Arial"/>
              </a:rPr>
              <a:t>: tutte le sostanze eccetto CH</a:t>
            </a:r>
            <a:r>
              <a:rPr lang="it-IT" baseline="-25000" sz="1800" dirty="0">
                <a:solidFill>
                  <a:srgbClr val="404040"/>
                </a:solidFill>
                <a:latin typeface="Arial"/>
                <a:cs typeface="Arial"/>
              </a:rPr>
              <a:t>2</a:t>
            </a:r>
            <a:r>
              <a:rPr lang="it-IT" sz="1800" dirty="0">
                <a:solidFill>
                  <a:srgbClr val="404040"/>
                </a:solidFill>
                <a:latin typeface="Arial"/>
                <a:cs typeface="Arial"/>
              </a:rPr>
              <a:t>Cl</a:t>
            </a:r>
            <a:r>
              <a:rPr lang="it-IT" baseline="-25000" sz="1800" dirty="0">
                <a:solidFill>
                  <a:srgbClr val="404040"/>
                </a:solidFill>
                <a:latin typeface="Arial"/>
                <a:cs typeface="Arial"/>
              </a:rPr>
              <a:t>2</a:t>
            </a:r>
            <a:r>
              <a:rPr lang="it-IT" sz="1800" dirty="0">
                <a:solidFill>
                  <a:srgbClr val="404040"/>
                </a:solidFill>
                <a:latin typeface="Arial"/>
                <a:cs typeface="Arial"/>
              </a:rPr>
              <a:t> come applicazione; Desorb T: 230°C</a:t>
            </a:r>
            <a:endParaRPr lang="it-IT" sz="1800"/>
          </a:p>
          <a:p>
            <a:pPr algn="l">
              <a:spcBef>
                <a:spcPts val="0"/>
              </a:spcBef>
              <a:spcAft>
                <a:spcPts val="800"/>
              </a:spcAft>
              <a:buNone/>
            </a:pPr>
            <a:r>
              <a:rPr lang="it-IT" b="1" sz="1800" dirty="0">
                <a:solidFill>
                  <a:srgbClr val="7A1F2B"/>
                </a:solidFill>
                <a:latin typeface="Arial"/>
                <a:cs typeface="Arial"/>
              </a:rPr>
              <a:t>OV-1 Tenax Silica gel</a:t>
            </a:r>
            <a:r>
              <a:rPr lang="it-IT" sz="1800" dirty="0">
                <a:solidFill>
                  <a:srgbClr val="404040"/>
                </a:solidFill>
                <a:latin typeface="Arial"/>
                <a:cs typeface="Arial"/>
              </a:rPr>
              <a:t>: tutte le sostanze; Desorb T: 225°C</a:t>
            </a:r>
            <a:endParaRPr lang="it-IT" sz="1800"/>
          </a:p>
          <a:p>
            <a:pPr algn="l">
              <a:spcBef>
                <a:spcPts val="0"/>
              </a:spcBef>
              <a:spcAft>
                <a:spcPts val="0"/>
              </a:spcAft>
              <a:buNone/>
            </a:pPr>
            <a:r>
              <a:rPr lang="it-IT" b="1" sz="1800" dirty="0">
                <a:solidFill>
                  <a:srgbClr val="7A1F2B"/>
                </a:solidFill>
                <a:latin typeface="Arial"/>
                <a:cs typeface="Arial"/>
              </a:rPr>
              <a:t>Carbopack B CarbosieveSIII</a:t>
            </a:r>
            <a:r>
              <a:rPr lang="it-IT" sz="1800" dirty="0">
                <a:solidFill>
                  <a:srgbClr val="404040"/>
                </a:solidFill>
                <a:latin typeface="Arial"/>
                <a:cs typeface="Arial"/>
              </a:rPr>
              <a:t>: tutte le sostanze; desorb T: 250°C</a:t>
            </a:r>
            <a:endParaRPr lang="it-IT" sz="180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Desorbitore termico</a:t>
            </a:r>
            <a:endParaRPr lang="it-IT" sz="2600"/>
          </a:p>
        </p:txBody>
      </p:sp>
      <p:sp>
        <p:nvSpPr>
          <p:cNvPr id="4" name="Shape 4"/>
          <p:cNvSpPr txBox="1"/>
          <p:nvPr/>
        </p:nvSpPr>
        <p:spPr>
          <a:xfrm>
            <a:off x="457200" y="1371600"/>
            <a:ext cx="8229600" cy="3657600"/>
          </a:xfrm>
          <a:prstGeom prst="rect">
            <a:avLst/>
          </a:prstGeom>
          <a:noFill/>
          <a:ln>
            <a:noFill/>
          </a:ln>
        </p:spPr>
        <p:txBody>
          <a:bodyPr wrap="square" lIns="18288" tIns="18288" rIns="18288" bIns="18288" anchor="t" rtlCol="0"/>
          <a:lstStyle/>
          <a:p>
            <a:pPr algn="l">
              <a:spcBef>
                <a:spcPts val="0"/>
              </a:spcBef>
              <a:spcAft>
                <a:spcPts val="1000"/>
              </a:spcAft>
              <a:buNone/>
            </a:pPr>
            <a:r>
              <a:rPr lang="it-IT" sz="2050" dirty="0">
                <a:solidFill>
                  <a:srgbClr val="404040"/>
                </a:solidFill>
                <a:latin typeface="Arial"/>
                <a:cs typeface="Arial"/>
              </a:rPr>
              <a:t>La trappola è esterna quindi possibilità di mettere in serie le trappole.</a:t>
            </a:r>
            <a:endParaRPr lang="it-IT" sz="2050"/>
          </a:p>
          <a:p>
            <a:pPr algn="l">
              <a:spcBef>
                <a:spcPts val="0"/>
              </a:spcBef>
              <a:spcAft>
                <a:spcPts val="1000"/>
              </a:spcAft>
              <a:buNone/>
            </a:pPr>
            <a:r>
              <a:rPr lang="it-IT" sz="2050" dirty="0">
                <a:solidFill>
                  <a:srgbClr val="404040"/>
                </a:solidFill>
                <a:latin typeface="Arial"/>
                <a:cs typeface="Arial"/>
              </a:rPr>
              <a:t> la trappola : lunga 8 cm, fase airtoxy,carbowax</a:t>
            </a:r>
            <a:endParaRPr lang="it-IT" sz="2050"/>
          </a:p>
          <a:p>
            <a:pPr algn="l">
              <a:spcBef>
                <a:spcPts val="0"/>
              </a:spcBef>
              <a:spcAft>
                <a:spcPts val="0"/>
              </a:spcAft>
              <a:buNone/>
            </a:pPr>
            <a:r>
              <a:rPr lang="it-IT" sz="2050" dirty="0">
                <a:solidFill>
                  <a:srgbClr val="404040"/>
                </a:solidFill>
                <a:latin typeface="Arial"/>
                <a:cs typeface="Arial"/>
              </a:rPr>
              <a:t>si carica il tubo a 40°C, si fa passare il flusso di N2 con 5 ml/min per anche 60’ e poi si effettua il desorbimento.</a:t>
            </a:r>
            <a:endParaRPr lang="it-IT" sz="205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Il campionamento: primo passo del processo analitico</a:t>
            </a:r>
            <a:endParaRPr lang="it-IT" sz="2400"/>
          </a:p>
        </p:txBody>
      </p:sp>
      <p:sp>
        <p:nvSpPr>
          <p:cNvPr id="4" name="Shape 4"/>
          <p:cNvSpPr txBox="1"/>
          <p:nvPr/>
        </p:nvSpPr>
        <p:spPr>
          <a:xfrm>
            <a:off x="457200" y="1280160"/>
            <a:ext cx="5120640" cy="3840480"/>
          </a:xfrm>
          <a:prstGeom prst="rect">
            <a:avLst/>
          </a:prstGeom>
          <a:noFill/>
          <a:ln>
            <a:noFill/>
          </a:ln>
        </p:spPr>
        <p:txBody>
          <a:bodyPr wrap="square" lIns="18288" tIns="18288" rIns="18288" bIns="18288" anchor="t" rtlCol="0"/>
          <a:lstStyle/>
          <a:p>
            <a:pPr algn="l">
              <a:spcBef>
                <a:spcPts val="0"/>
              </a:spcBef>
              <a:spcAft>
                <a:spcPts val="1200"/>
              </a:spcAft>
              <a:buNone/>
            </a:pPr>
            <a:r>
              <a:rPr lang="it-IT" b="1" sz="1600" dirty="0">
                <a:solidFill>
                  <a:srgbClr val="7A1F2B"/>
                </a:solidFill>
                <a:latin typeface="Arial"/>
                <a:cs typeface="Arial"/>
              </a:rPr>
              <a:t>Campionamento: </a:t>
            </a:r>
            <a:r>
              <a:rPr lang="it-IT" sz="1600" dirty="0">
                <a:solidFill>
                  <a:srgbClr val="404040"/>
                </a:solidFill>
                <a:latin typeface="Arial"/>
                <a:cs typeface="Arial"/>
              </a:rPr>
              <a:t>insieme delle operazioni con cui si preleva, da un lotto di alimento, una quantità ridotta di materiale che lo rappresenti fedelmente.</a:t>
            </a:r>
            <a:endParaRPr lang="it-IT" sz="1600"/>
          </a:p>
          <a:p>
            <a:pPr algn="l">
              <a:spcBef>
                <a:spcPts val="0"/>
              </a:spcBef>
              <a:spcAft>
                <a:spcPts val="1200"/>
              </a:spcAft>
              <a:buNone/>
            </a:pPr>
            <a:r>
              <a:rPr lang="it-IT" sz="1600" dirty="0">
                <a:solidFill>
                  <a:srgbClr val="404040"/>
                </a:solidFill>
                <a:latin typeface="Arial"/>
                <a:cs typeface="Arial"/>
              </a:rPr>
              <a:t>Il risultato analitico ha valore solo se il campione è </a:t>
            </a:r>
            <a:r>
              <a:rPr lang="it-IT" b="1" sz="1600" dirty="0">
                <a:solidFill>
                  <a:srgbClr val="161616"/>
                </a:solidFill>
                <a:latin typeface="Arial"/>
                <a:cs typeface="Arial"/>
              </a:rPr>
              <a:t>rappresentativo</a:t>
            </a:r>
            <a:r>
              <a:rPr lang="it-IT" sz="1600" dirty="0">
                <a:solidFill>
                  <a:srgbClr val="404040"/>
                </a:solidFill>
                <a:latin typeface="Arial"/>
                <a:cs typeface="Arial"/>
              </a:rPr>
              <a:t>: nessun metodo, per quanto accurato, corregge un campione sbagliato.</a:t>
            </a:r>
            <a:endParaRPr lang="it-IT" sz="1600"/>
          </a:p>
          <a:p>
            <a:pPr algn="l">
              <a:spcBef>
                <a:spcPts val="0"/>
              </a:spcBef>
              <a:spcAft>
                <a:spcPts val="0"/>
              </a:spcAft>
              <a:buNone/>
            </a:pPr>
            <a:r>
              <a:rPr lang="it-IT" sz="1600" dirty="0">
                <a:solidFill>
                  <a:srgbClr val="404040"/>
                </a:solidFill>
                <a:latin typeface="Arial"/>
                <a:cs typeface="Arial"/>
              </a:rPr>
              <a:t>L’errore di campionamento è spesso la </a:t>
            </a:r>
            <a:r>
              <a:rPr lang="it-IT" b="1" sz="1600" dirty="0">
                <a:solidFill>
                  <a:srgbClr val="161616"/>
                </a:solidFill>
                <a:latin typeface="Arial"/>
                <a:cs typeface="Arial"/>
              </a:rPr>
              <a:t>principale fonte di incertezza</a:t>
            </a:r>
            <a:r>
              <a:rPr lang="it-IT" sz="1600" dirty="0">
                <a:solidFill>
                  <a:srgbClr val="404040"/>
                </a:solidFill>
                <a:latin typeface="Arial"/>
                <a:cs typeface="Arial"/>
              </a:rPr>
              <a:t> del risultato, soprattutto per analiti distribuiti in modo disomogeneo (es. micotossine, residui).</a:t>
            </a:r>
            <a:endParaRPr lang="it-IT" sz="1600"/>
          </a:p>
        </p:txBody>
      </p:sp>
      <p:sp>
        <p:nvSpPr>
          <p:cNvPr id="5" name="Shape 5"/>
          <p:cNvSpPr/>
          <p:nvPr/>
        </p:nvSpPr>
        <p:spPr>
          <a:xfrm>
            <a:off x="5943600" y="1371600"/>
            <a:ext cx="2834640" cy="2103120"/>
          </a:xfrm>
          <a:prstGeom prst="rect">
            <a:avLst/>
          </a:prstGeom>
          <a:solidFill>
            <a:srgbClr val="F1E3BF"/>
          </a:solidFill>
          <a:ln w="19050">
            <a:solidFill>
              <a:srgbClr val="B8860B"/>
            </a:solidFill>
          </a:ln>
        </p:spPr>
        <p:txBody>
          <a:bodyPr wrap="square" lIns="109728" tIns="109728" rIns="109728" bIns="109728" anchor="ctr" rtlCol="0"/>
          <a:lstStyle/>
          <a:p>
            <a:pPr algn="ctr">
              <a:spcBef>
                <a:spcPts val="0"/>
              </a:spcBef>
              <a:spcAft>
                <a:spcPts val="800"/>
              </a:spcAft>
              <a:buNone/>
            </a:pPr>
            <a:r>
              <a:rPr lang="it-IT" b="1" sz="1500" dirty="0">
                <a:solidFill>
                  <a:srgbClr val="7A1F2B"/>
                </a:solidFill>
                <a:latin typeface="Arial"/>
                <a:cs typeface="Arial"/>
              </a:rPr>
              <a:t>Varianza totale</a:t>
            </a:r>
            <a:endParaRPr lang="it-IT" sz="1500"/>
          </a:p>
          <a:p>
            <a:pPr algn="ctr">
              <a:spcBef>
                <a:spcPts val="0"/>
              </a:spcBef>
              <a:spcAft>
                <a:spcPts val="1000"/>
              </a:spcAft>
              <a:buNone/>
            </a:pPr>
            <a:r>
              <a:rPr lang="it-IT" sz="1700" dirty="0">
                <a:solidFill>
                  <a:srgbClr val="161616"/>
                </a:solidFill>
                <a:latin typeface="Arial"/>
                <a:cs typeface="Arial"/>
              </a:rPr>
              <a:t>s</a:t>
            </a:r>
            <a:r>
              <a:rPr lang="it-IT" baseline="30000" sz="1700" dirty="0">
                <a:solidFill>
                  <a:srgbClr val="161616"/>
                </a:solidFill>
                <a:latin typeface="Arial"/>
                <a:cs typeface="Arial"/>
              </a:rPr>
              <a:t>2</a:t>
            </a:r>
            <a:r>
              <a:rPr lang="it-IT" baseline="-25000" sz="1700" dirty="0">
                <a:solidFill>
                  <a:srgbClr val="161616"/>
                </a:solidFill>
                <a:latin typeface="Arial"/>
                <a:cs typeface="Arial"/>
              </a:rPr>
              <a:t>tot</a:t>
            </a:r>
            <a:r>
              <a:rPr lang="it-IT" sz="1700" dirty="0">
                <a:solidFill>
                  <a:srgbClr val="161616"/>
                </a:solidFill>
                <a:latin typeface="Arial"/>
                <a:cs typeface="Arial"/>
              </a:rPr>
              <a:t> = s</a:t>
            </a:r>
            <a:r>
              <a:rPr lang="it-IT" baseline="30000" sz="1700" dirty="0">
                <a:solidFill>
                  <a:srgbClr val="161616"/>
                </a:solidFill>
                <a:latin typeface="Arial"/>
                <a:cs typeface="Arial"/>
              </a:rPr>
              <a:t>2</a:t>
            </a:r>
            <a:r>
              <a:rPr lang="it-IT" baseline="-25000" sz="1700" dirty="0">
                <a:solidFill>
                  <a:srgbClr val="161616"/>
                </a:solidFill>
                <a:latin typeface="Arial"/>
                <a:cs typeface="Arial"/>
              </a:rPr>
              <a:t>camp</a:t>
            </a:r>
            <a:r>
              <a:rPr lang="it-IT" sz="1700" dirty="0">
                <a:solidFill>
                  <a:srgbClr val="161616"/>
                </a:solidFill>
                <a:latin typeface="Arial"/>
                <a:cs typeface="Arial"/>
              </a:rPr>
              <a:t> + s</a:t>
            </a:r>
            <a:r>
              <a:rPr lang="it-IT" baseline="30000" sz="1700" dirty="0">
                <a:solidFill>
                  <a:srgbClr val="161616"/>
                </a:solidFill>
                <a:latin typeface="Arial"/>
                <a:cs typeface="Arial"/>
              </a:rPr>
              <a:t>2</a:t>
            </a:r>
            <a:r>
              <a:rPr lang="it-IT" baseline="-25000" sz="1700" dirty="0">
                <a:solidFill>
                  <a:srgbClr val="161616"/>
                </a:solidFill>
                <a:latin typeface="Arial"/>
                <a:cs typeface="Arial"/>
              </a:rPr>
              <a:t>prep</a:t>
            </a:r>
            <a:r>
              <a:rPr lang="it-IT" sz="1700" dirty="0">
                <a:solidFill>
                  <a:srgbClr val="161616"/>
                </a:solidFill>
                <a:latin typeface="Arial"/>
                <a:cs typeface="Arial"/>
              </a:rPr>
              <a:t> + s</a:t>
            </a:r>
            <a:r>
              <a:rPr lang="it-IT" baseline="30000" sz="1700" dirty="0">
                <a:solidFill>
                  <a:srgbClr val="161616"/>
                </a:solidFill>
                <a:latin typeface="Arial"/>
                <a:cs typeface="Arial"/>
              </a:rPr>
              <a:t>2</a:t>
            </a:r>
            <a:r>
              <a:rPr lang="it-IT" baseline="-25000" sz="1700" dirty="0">
                <a:solidFill>
                  <a:srgbClr val="161616"/>
                </a:solidFill>
                <a:latin typeface="Arial"/>
                <a:cs typeface="Arial"/>
              </a:rPr>
              <a:t>anal</a:t>
            </a:r>
            <a:endParaRPr lang="it-IT" sz="1700"/>
          </a:p>
          <a:p>
            <a:pPr algn="ctr">
              <a:spcBef>
                <a:spcPts val="0"/>
              </a:spcBef>
              <a:spcAft>
                <a:spcPts val="0"/>
              </a:spcAft>
              <a:buNone/>
            </a:pPr>
            <a:r>
              <a:rPr lang="it-IT" i="1" sz="1200" dirty="0">
                <a:solidFill>
                  <a:srgbClr val="404040"/>
                </a:solidFill>
                <a:latin typeface="Arial"/>
                <a:cs typeface="Arial"/>
              </a:rPr>
              <a:t>campionamento + preparazione + misura</a:t>
            </a:r>
            <a:endParaRPr lang="it-IT" sz="1200"/>
          </a:p>
        </p:txBody>
      </p:sp>
      <p:sp>
        <p:nvSpPr>
          <p:cNvPr id="6" name="Shape 6"/>
          <p:cNvSpPr txBox="1"/>
          <p:nvPr/>
        </p:nvSpPr>
        <p:spPr>
          <a:xfrm>
            <a:off x="5943600" y="3657600"/>
            <a:ext cx="2834640" cy="1463040"/>
          </a:xfrm>
          <a:prstGeom prst="rect">
            <a:avLst/>
          </a:prstGeom>
          <a:noFill/>
          <a:ln>
            <a:noFill/>
          </a:ln>
        </p:spPr>
        <p:txBody>
          <a:bodyPr wrap="square" lIns="18288" tIns="18288" rIns="18288" bIns="18288" anchor="t" rtlCol="0"/>
          <a:lstStyle/>
          <a:p>
            <a:pPr algn="l">
              <a:spcBef>
                <a:spcPts val="0"/>
              </a:spcBef>
              <a:spcAft>
                <a:spcPts val="0"/>
              </a:spcAft>
              <a:buNone/>
            </a:pPr>
            <a:r>
              <a:rPr lang="it-IT" i="1" sz="1400" dirty="0">
                <a:solidFill>
                  <a:srgbClr val="404040"/>
                </a:solidFill>
                <a:latin typeface="Arial"/>
                <a:cs typeface="Arial"/>
              </a:rPr>
              <a:t>Ridurre s</a:t>
            </a:r>
            <a:r>
              <a:rPr lang="it-IT" i="1" baseline="-25000" sz="1400" dirty="0">
                <a:solidFill>
                  <a:srgbClr val="404040"/>
                </a:solidFill>
                <a:latin typeface="Arial"/>
                <a:cs typeface="Arial"/>
              </a:rPr>
              <a:t>anal</a:t>
            </a:r>
            <a:r>
              <a:rPr lang="it-IT" i="1" sz="1400" dirty="0">
                <a:solidFill>
                  <a:srgbClr val="404040"/>
                </a:solidFill>
                <a:latin typeface="Arial"/>
                <a:cs typeface="Arial"/>
              </a:rPr>
              <a:t> serve a poco se s</a:t>
            </a:r>
            <a:r>
              <a:rPr lang="it-IT" i="1" baseline="-25000" sz="1400" dirty="0">
                <a:solidFill>
                  <a:srgbClr val="404040"/>
                </a:solidFill>
                <a:latin typeface="Arial"/>
                <a:cs typeface="Arial"/>
              </a:rPr>
              <a:t>camp</a:t>
            </a:r>
            <a:r>
              <a:rPr lang="it-IT" i="1" sz="1400" dirty="0">
                <a:solidFill>
                  <a:srgbClr val="404040"/>
                </a:solidFill>
                <a:latin typeface="Arial"/>
                <a:cs typeface="Arial"/>
              </a:rPr>
              <a:t> resta elevata.</a:t>
            </a:r>
            <a:endParaRPr lang="it-IT" sz="1400"/>
          </a:p>
        </p:txBody>
      </p:sp>
      <p:sp>
        <p:nvSpPr>
          <p:cNvPr id="7" name="Shape 7"/>
          <p:cNvSpPr txBox="1"/>
          <p:nvPr/>
        </p:nvSpPr>
        <p:spPr>
          <a:xfrm>
            <a:off x="457200" y="5394960"/>
            <a:ext cx="8229600" cy="1097280"/>
          </a:xfrm>
          <a:prstGeom prst="rect">
            <a:avLst/>
          </a:prstGeom>
          <a:noFill/>
          <a:ln>
            <a:noFill/>
          </a:ln>
        </p:spPr>
        <p:txBody>
          <a:bodyPr wrap="square" lIns="18288" tIns="18288" rIns="18288" bIns="18288" anchor="t" rtlCol="0"/>
          <a:lstStyle/>
          <a:p>
            <a:pPr algn="l">
              <a:spcBef>
                <a:spcPts val="0"/>
              </a:spcBef>
              <a:spcAft>
                <a:spcPts val="0"/>
              </a:spcAft>
              <a:buNone/>
            </a:pPr>
            <a:r>
              <a:rPr lang="it-IT" b="1" sz="1600" dirty="0">
                <a:solidFill>
                  <a:srgbClr val="B8860B"/>
                </a:solidFill>
                <a:latin typeface="Arial"/>
                <a:cs typeface="Arial"/>
              </a:rPr>
              <a:t>Obiettivo: </a:t>
            </a:r>
            <a:r>
              <a:rPr lang="it-IT" sz="1600" dirty="0">
                <a:solidFill>
                  <a:srgbClr val="404040"/>
                </a:solidFill>
                <a:latin typeface="Arial"/>
                <a:cs typeface="Arial"/>
              </a:rPr>
              <a:t>ottenere una porzione analitica piccola (mg–g) la cui composizione corrisponda a quella del lotto (kg–tonnellate).</a:t>
            </a:r>
            <a:endParaRPr lang="it-IT" sz="160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Dal lotto alla porzione analitica</a:t>
            </a:r>
            <a:endParaRPr lang="it-IT" sz="2600"/>
          </a:p>
        </p:txBody>
      </p:sp>
      <p:sp>
        <p:nvSpPr>
          <p:cNvPr id="4" name="Shape 4"/>
          <p:cNvSpPr/>
          <p:nvPr/>
        </p:nvSpPr>
        <p:spPr>
          <a:xfrm>
            <a:off x="457200" y="1234440"/>
            <a:ext cx="2651760" cy="713232"/>
          </a:xfrm>
          <a:prstGeom prst="roundRect">
            <a:avLst>
              <a:gd name="adj" fmla="val 12000"/>
            </a:avLst>
          </a:prstGeom>
          <a:solidFill>
            <a:srgbClr val="D0D0D0"/>
          </a:solidFill>
          <a:ln w="19050">
            <a:solidFill>
              <a:srgbClr val="404040"/>
            </a:solidFill>
          </a:ln>
        </p:spPr>
        <p:txBody>
          <a:bodyPr wrap="square" lIns="45720" tIns="45720" rIns="45720" bIns="45720" anchor="ctr" rtlCol="0"/>
          <a:lstStyle/>
          <a:p>
            <a:pPr algn="ctr">
              <a:spcBef>
                <a:spcPts val="0"/>
              </a:spcBef>
              <a:spcAft>
                <a:spcPts val="0"/>
              </a:spcAft>
              <a:buNone/>
            </a:pPr>
            <a:r>
              <a:rPr lang="it-IT" b="1" sz="1500" dirty="0">
                <a:solidFill>
                  <a:srgbClr val="161616"/>
                </a:solidFill>
                <a:latin typeface="Arial"/>
                <a:cs typeface="Arial"/>
              </a:rPr>
              <a:t>Lotto</a:t>
            </a:r>
            <a:endParaRPr lang="it-IT" sz="1500"/>
          </a:p>
        </p:txBody>
      </p:sp>
      <p:sp>
        <p:nvSpPr>
          <p:cNvPr id="5" name="Shape 5"/>
          <p:cNvSpPr txBox="1"/>
          <p:nvPr/>
        </p:nvSpPr>
        <p:spPr>
          <a:xfrm>
            <a:off x="3383280" y="1234440"/>
            <a:ext cx="5394960" cy="713232"/>
          </a:xfrm>
          <a:prstGeom prst="rect">
            <a:avLst/>
          </a:prstGeom>
          <a:noFill/>
          <a:ln>
            <a:noFill/>
          </a:ln>
        </p:spPr>
        <p:txBody>
          <a:bodyPr wrap="square" lIns="18288" tIns="18288" rIns="18288" bIns="18288" anchor="ctr" rtlCol="0"/>
          <a:lstStyle/>
          <a:p>
            <a:pPr algn="l">
              <a:spcBef>
                <a:spcPts val="0"/>
              </a:spcBef>
              <a:spcAft>
                <a:spcPts val="0"/>
              </a:spcAft>
              <a:buNone/>
            </a:pPr>
            <a:r>
              <a:rPr lang="it-IT" sz="1500" dirty="0">
                <a:solidFill>
                  <a:srgbClr val="404040"/>
                </a:solidFill>
                <a:latin typeface="Arial"/>
                <a:cs typeface="Arial"/>
              </a:rPr>
              <a:t>quantità di alimento prodotta in condizioni uniformi, identificabile (stessa origine, varietà, confezionamento, data)</a:t>
            </a:r>
            <a:endParaRPr lang="it-IT" sz="1500"/>
          </a:p>
        </p:txBody>
      </p:sp>
      <p:cxnSp>
        <p:nvCxnSpPr>
          <p:cNvPr id="6" name="Connettore 6"/>
          <p:cNvCxnSpPr/>
          <p:nvPr/>
        </p:nvCxnSpPr>
        <p:spPr>
          <a:xfrm>
            <a:off x="1783080" y="1947672"/>
            <a:ext cx="0" cy="310896"/>
          </a:xfrm>
          <a:prstGeom prst="line">
            <a:avLst/>
          </a:prstGeom>
          <a:ln w="25400">
            <a:solidFill>
              <a:srgbClr val="B8860B"/>
            </a:solidFill>
            <a:tailEnd type="triangle" w="med" len="med"/>
          </a:ln>
        </p:spPr>
      </p:cxnSp>
      <p:sp>
        <p:nvSpPr>
          <p:cNvPr id="7" name="Shape 7"/>
          <p:cNvSpPr/>
          <p:nvPr/>
        </p:nvSpPr>
        <p:spPr>
          <a:xfrm>
            <a:off x="457200" y="2258568"/>
            <a:ext cx="2651760" cy="713232"/>
          </a:xfrm>
          <a:prstGeom prst="roundRect">
            <a:avLst>
              <a:gd name="adj" fmla="val 12000"/>
            </a:avLst>
          </a:prstGeom>
          <a:solidFill>
            <a:srgbClr val="F1E3BF"/>
          </a:solidFill>
          <a:ln w="19050">
            <a:solidFill>
              <a:srgbClr val="B8860B"/>
            </a:solidFill>
          </a:ln>
        </p:spPr>
        <p:txBody>
          <a:bodyPr wrap="square" lIns="45720" tIns="45720" rIns="45720" bIns="45720" anchor="ctr" rtlCol="0"/>
          <a:lstStyle/>
          <a:p>
            <a:pPr algn="ctr">
              <a:spcBef>
                <a:spcPts val="0"/>
              </a:spcBef>
              <a:spcAft>
                <a:spcPts val="0"/>
              </a:spcAft>
              <a:buNone/>
            </a:pPr>
            <a:r>
              <a:rPr lang="it-IT" b="1" sz="1500" dirty="0">
                <a:solidFill>
                  <a:srgbClr val="161616"/>
                </a:solidFill>
                <a:latin typeface="Arial"/>
                <a:cs typeface="Arial"/>
              </a:rPr>
              <a:t>Campioni elementari</a:t>
            </a:r>
            <a:endParaRPr lang="it-IT" sz="1500"/>
          </a:p>
        </p:txBody>
      </p:sp>
      <p:sp>
        <p:nvSpPr>
          <p:cNvPr id="8" name="Shape 8"/>
          <p:cNvSpPr txBox="1"/>
          <p:nvPr/>
        </p:nvSpPr>
        <p:spPr>
          <a:xfrm>
            <a:off x="3383280" y="2258568"/>
            <a:ext cx="5394960" cy="713232"/>
          </a:xfrm>
          <a:prstGeom prst="rect">
            <a:avLst/>
          </a:prstGeom>
          <a:noFill/>
          <a:ln>
            <a:noFill/>
          </a:ln>
        </p:spPr>
        <p:txBody>
          <a:bodyPr wrap="square" lIns="18288" tIns="18288" rIns="18288" bIns="18288" anchor="ctr" rtlCol="0"/>
          <a:lstStyle/>
          <a:p>
            <a:pPr algn="l">
              <a:spcBef>
                <a:spcPts val="0"/>
              </a:spcBef>
              <a:spcAft>
                <a:spcPts val="0"/>
              </a:spcAft>
              <a:buNone/>
            </a:pPr>
            <a:r>
              <a:rPr lang="it-IT" sz="1500" dirty="0">
                <a:solidFill>
                  <a:srgbClr val="404040"/>
                </a:solidFill>
                <a:latin typeface="Arial"/>
                <a:cs typeface="Arial"/>
              </a:rPr>
              <a:t>piccole quantità prelevate in punti diversi del lotto</a:t>
            </a:r>
            <a:endParaRPr lang="it-IT" sz="1500"/>
          </a:p>
        </p:txBody>
      </p:sp>
      <p:cxnSp>
        <p:nvCxnSpPr>
          <p:cNvPr id="9" name="Connettore 9"/>
          <p:cNvCxnSpPr/>
          <p:nvPr/>
        </p:nvCxnSpPr>
        <p:spPr>
          <a:xfrm>
            <a:off x="1783080" y="2971800"/>
            <a:ext cx="0" cy="310896"/>
          </a:xfrm>
          <a:prstGeom prst="line">
            <a:avLst/>
          </a:prstGeom>
          <a:ln w="25400">
            <a:solidFill>
              <a:srgbClr val="B8860B"/>
            </a:solidFill>
            <a:tailEnd type="triangle" w="med" len="med"/>
          </a:ln>
        </p:spPr>
      </p:cxnSp>
      <p:sp>
        <p:nvSpPr>
          <p:cNvPr id="10" name="Shape 10"/>
          <p:cNvSpPr/>
          <p:nvPr/>
        </p:nvSpPr>
        <p:spPr>
          <a:xfrm>
            <a:off x="457200" y="3282696"/>
            <a:ext cx="2651760" cy="713232"/>
          </a:xfrm>
          <a:prstGeom prst="roundRect">
            <a:avLst>
              <a:gd name="adj" fmla="val 12000"/>
            </a:avLst>
          </a:prstGeom>
          <a:solidFill>
            <a:srgbClr val="F1E3BF"/>
          </a:solidFill>
          <a:ln w="19050">
            <a:solidFill>
              <a:srgbClr val="B8860B"/>
            </a:solidFill>
          </a:ln>
        </p:spPr>
        <p:txBody>
          <a:bodyPr wrap="square" lIns="45720" tIns="45720" rIns="45720" bIns="45720" anchor="ctr" rtlCol="0"/>
          <a:lstStyle/>
          <a:p>
            <a:pPr algn="ctr">
              <a:spcBef>
                <a:spcPts val="0"/>
              </a:spcBef>
              <a:spcAft>
                <a:spcPts val="0"/>
              </a:spcAft>
              <a:buNone/>
            </a:pPr>
            <a:r>
              <a:rPr lang="it-IT" b="1" sz="1500" dirty="0">
                <a:solidFill>
                  <a:srgbClr val="161616"/>
                </a:solidFill>
                <a:latin typeface="Arial"/>
                <a:cs typeface="Arial"/>
              </a:rPr>
              <a:t>Campione globale</a:t>
            </a:r>
            <a:endParaRPr lang="it-IT" sz="1500"/>
          </a:p>
        </p:txBody>
      </p:sp>
      <p:sp>
        <p:nvSpPr>
          <p:cNvPr id="11" name="Shape 11"/>
          <p:cNvSpPr txBox="1"/>
          <p:nvPr/>
        </p:nvSpPr>
        <p:spPr>
          <a:xfrm>
            <a:off x="3383280" y="3282696"/>
            <a:ext cx="5394960" cy="713232"/>
          </a:xfrm>
          <a:prstGeom prst="rect">
            <a:avLst/>
          </a:prstGeom>
          <a:noFill/>
          <a:ln>
            <a:noFill/>
          </a:ln>
        </p:spPr>
        <p:txBody>
          <a:bodyPr wrap="square" lIns="18288" tIns="18288" rIns="18288" bIns="18288" anchor="ctr" rtlCol="0"/>
          <a:lstStyle/>
          <a:p>
            <a:pPr algn="l">
              <a:spcBef>
                <a:spcPts val="0"/>
              </a:spcBef>
              <a:spcAft>
                <a:spcPts val="0"/>
              </a:spcAft>
              <a:buNone/>
            </a:pPr>
            <a:r>
              <a:rPr lang="it-IT" sz="1500" dirty="0">
                <a:solidFill>
                  <a:srgbClr val="404040"/>
                </a:solidFill>
                <a:latin typeface="Arial"/>
                <a:cs typeface="Arial"/>
              </a:rPr>
              <a:t>unione e miscelazione di tutti i campioni elementari</a:t>
            </a:r>
            <a:endParaRPr lang="it-IT" sz="1500"/>
          </a:p>
        </p:txBody>
      </p:sp>
      <p:cxnSp>
        <p:nvCxnSpPr>
          <p:cNvPr id="12" name="Connettore 12"/>
          <p:cNvCxnSpPr/>
          <p:nvPr/>
        </p:nvCxnSpPr>
        <p:spPr>
          <a:xfrm>
            <a:off x="1783080" y="3995928"/>
            <a:ext cx="0" cy="310896"/>
          </a:xfrm>
          <a:prstGeom prst="line">
            <a:avLst/>
          </a:prstGeom>
          <a:ln w="25400">
            <a:solidFill>
              <a:srgbClr val="B8860B"/>
            </a:solidFill>
            <a:tailEnd type="triangle" w="med" len="med"/>
          </a:ln>
        </p:spPr>
      </p:cxnSp>
      <p:sp>
        <p:nvSpPr>
          <p:cNvPr id="13" name="Shape 13"/>
          <p:cNvSpPr/>
          <p:nvPr/>
        </p:nvSpPr>
        <p:spPr>
          <a:xfrm>
            <a:off x="457200" y="4306824"/>
            <a:ext cx="2651760" cy="713232"/>
          </a:xfrm>
          <a:prstGeom prst="roundRect">
            <a:avLst>
              <a:gd name="adj" fmla="val 12000"/>
            </a:avLst>
          </a:prstGeom>
          <a:solidFill>
            <a:srgbClr val="EFDCDF"/>
          </a:solidFill>
          <a:ln w="19050">
            <a:solidFill>
              <a:srgbClr val="7A1F2B"/>
            </a:solidFill>
          </a:ln>
        </p:spPr>
        <p:txBody>
          <a:bodyPr wrap="square" lIns="45720" tIns="45720" rIns="45720" bIns="45720" anchor="ctr" rtlCol="0"/>
          <a:lstStyle/>
          <a:p>
            <a:pPr algn="ctr">
              <a:spcBef>
                <a:spcPts val="0"/>
              </a:spcBef>
              <a:spcAft>
                <a:spcPts val="0"/>
              </a:spcAft>
              <a:buNone/>
            </a:pPr>
            <a:r>
              <a:rPr lang="it-IT" b="1" sz="1500" dirty="0">
                <a:solidFill>
                  <a:srgbClr val="161616"/>
                </a:solidFill>
                <a:latin typeface="Arial"/>
                <a:cs typeface="Arial"/>
              </a:rPr>
              <a:t>Campione di laboratorio</a:t>
            </a:r>
            <a:endParaRPr lang="it-IT" sz="1500"/>
          </a:p>
        </p:txBody>
      </p:sp>
      <p:sp>
        <p:nvSpPr>
          <p:cNvPr id="14" name="Shape 14"/>
          <p:cNvSpPr txBox="1"/>
          <p:nvPr/>
        </p:nvSpPr>
        <p:spPr>
          <a:xfrm>
            <a:off x="3383280" y="4306824"/>
            <a:ext cx="5394960" cy="713232"/>
          </a:xfrm>
          <a:prstGeom prst="rect">
            <a:avLst/>
          </a:prstGeom>
          <a:noFill/>
          <a:ln>
            <a:noFill/>
          </a:ln>
        </p:spPr>
        <p:txBody>
          <a:bodyPr wrap="square" lIns="18288" tIns="18288" rIns="18288" bIns="18288" anchor="ctr" rtlCol="0"/>
          <a:lstStyle/>
          <a:p>
            <a:pPr algn="l">
              <a:spcBef>
                <a:spcPts val="0"/>
              </a:spcBef>
              <a:spcAft>
                <a:spcPts val="0"/>
              </a:spcAft>
              <a:buNone/>
            </a:pPr>
            <a:r>
              <a:rPr lang="it-IT" sz="1500" dirty="0">
                <a:solidFill>
                  <a:srgbClr val="404040"/>
                </a:solidFill>
                <a:latin typeface="Arial"/>
                <a:cs typeface="Arial"/>
              </a:rPr>
              <a:t>frazione del campione globale, ridotta e inviata al laboratorio</a:t>
            </a:r>
            <a:endParaRPr lang="it-IT" sz="1500"/>
          </a:p>
        </p:txBody>
      </p:sp>
      <p:cxnSp>
        <p:nvCxnSpPr>
          <p:cNvPr id="15" name="Connettore 15"/>
          <p:cNvCxnSpPr/>
          <p:nvPr/>
        </p:nvCxnSpPr>
        <p:spPr>
          <a:xfrm>
            <a:off x="1783080" y="5020056"/>
            <a:ext cx="0" cy="310896"/>
          </a:xfrm>
          <a:prstGeom prst="line">
            <a:avLst/>
          </a:prstGeom>
          <a:ln w="25400">
            <a:solidFill>
              <a:srgbClr val="B8860B"/>
            </a:solidFill>
            <a:tailEnd type="triangle" w="med" len="med"/>
          </a:ln>
        </p:spPr>
      </p:cxnSp>
      <p:sp>
        <p:nvSpPr>
          <p:cNvPr id="16" name="Shape 16"/>
          <p:cNvSpPr/>
          <p:nvPr/>
        </p:nvSpPr>
        <p:spPr>
          <a:xfrm>
            <a:off x="457200" y="5330952"/>
            <a:ext cx="2651760" cy="713232"/>
          </a:xfrm>
          <a:prstGeom prst="roundRect">
            <a:avLst>
              <a:gd name="adj" fmla="val 12000"/>
            </a:avLst>
          </a:prstGeom>
          <a:solidFill>
            <a:srgbClr val="EFDCDF"/>
          </a:solidFill>
          <a:ln w="19050">
            <a:solidFill>
              <a:srgbClr val="7A1F2B"/>
            </a:solidFill>
          </a:ln>
        </p:spPr>
        <p:txBody>
          <a:bodyPr wrap="square" lIns="45720" tIns="45720" rIns="45720" bIns="45720" anchor="ctr" rtlCol="0"/>
          <a:lstStyle/>
          <a:p>
            <a:pPr algn="ctr">
              <a:spcBef>
                <a:spcPts val="0"/>
              </a:spcBef>
              <a:spcAft>
                <a:spcPts val="0"/>
              </a:spcAft>
              <a:buNone/>
            </a:pPr>
            <a:r>
              <a:rPr lang="it-IT" b="1" sz="1500" dirty="0">
                <a:solidFill>
                  <a:srgbClr val="161616"/>
                </a:solidFill>
                <a:latin typeface="Arial"/>
                <a:cs typeface="Arial"/>
              </a:rPr>
              <a:t>Porzione analitica</a:t>
            </a:r>
            <a:endParaRPr lang="it-IT" sz="1500"/>
          </a:p>
        </p:txBody>
      </p:sp>
      <p:sp>
        <p:nvSpPr>
          <p:cNvPr id="17" name="Shape 17"/>
          <p:cNvSpPr txBox="1"/>
          <p:nvPr/>
        </p:nvSpPr>
        <p:spPr>
          <a:xfrm>
            <a:off x="3383280" y="5330952"/>
            <a:ext cx="5394960" cy="713232"/>
          </a:xfrm>
          <a:prstGeom prst="rect">
            <a:avLst/>
          </a:prstGeom>
          <a:noFill/>
          <a:ln>
            <a:noFill/>
          </a:ln>
        </p:spPr>
        <p:txBody>
          <a:bodyPr wrap="square" lIns="18288" tIns="18288" rIns="18288" bIns="18288" anchor="ctr" rtlCol="0"/>
          <a:lstStyle/>
          <a:p>
            <a:pPr algn="l">
              <a:spcBef>
                <a:spcPts val="0"/>
              </a:spcBef>
              <a:spcAft>
                <a:spcPts val="0"/>
              </a:spcAft>
              <a:buNone/>
            </a:pPr>
            <a:r>
              <a:rPr lang="it-IT" sz="1500" dirty="0">
                <a:solidFill>
                  <a:srgbClr val="404040"/>
                </a:solidFill>
                <a:latin typeface="Arial"/>
                <a:cs typeface="Arial"/>
              </a:rPr>
              <a:t>aliquota pesata e sottoposta ad analisi (es. 5–50 g)</a:t>
            </a:r>
            <a:endParaRPr lang="it-IT" sz="1500"/>
          </a:p>
        </p:txBody>
      </p:sp>
      <p:sp>
        <p:nvSpPr>
          <p:cNvPr id="18" name="Shape 18"/>
          <p:cNvSpPr txBox="1"/>
          <p:nvPr/>
        </p:nvSpPr>
        <p:spPr>
          <a:xfrm>
            <a:off x="3383280" y="6309360"/>
            <a:ext cx="5394960" cy="411480"/>
          </a:xfrm>
          <a:prstGeom prst="rect">
            <a:avLst/>
          </a:prstGeom>
          <a:noFill/>
          <a:ln>
            <a:noFill/>
          </a:ln>
        </p:spPr>
        <p:txBody>
          <a:bodyPr wrap="square" lIns="18288" tIns="18288" rIns="18288" bIns="18288" anchor="t" rtlCol="0"/>
          <a:lstStyle/>
          <a:p>
            <a:pPr algn="l">
              <a:spcBef>
                <a:spcPts val="0"/>
              </a:spcBef>
              <a:spcAft>
                <a:spcPts val="0"/>
              </a:spcAft>
              <a:buNone/>
            </a:pPr>
            <a:r>
              <a:rPr lang="it-IT" i="1" sz="1300" dirty="0">
                <a:solidFill>
                  <a:srgbClr val="7A1F2B"/>
                </a:solidFill>
                <a:latin typeface="Arial"/>
                <a:cs typeface="Arial"/>
              </a:rPr>
              <a:t>Ad ogni passaggio la massa si riduce, ma la rappresentatività deve essere conservata.</a:t>
            </a:r>
            <a:endParaRPr lang="it-IT" sz="130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Eterogeneità della matrice e piani di campionamento</a:t>
            </a:r>
            <a:endParaRPr lang="it-IT" sz="2400"/>
          </a:p>
        </p:txBody>
      </p:sp>
      <p:sp>
        <p:nvSpPr>
          <p:cNvPr id="4" name="Shape 4"/>
          <p:cNvSpPr txBox="1"/>
          <p:nvPr/>
        </p:nvSpPr>
        <p:spPr>
          <a:xfrm>
            <a:off x="457200" y="1234440"/>
            <a:ext cx="393192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700" dirty="0">
                <a:solidFill>
                  <a:srgbClr val="7A1F2B"/>
                </a:solidFill>
                <a:latin typeface="Arial"/>
                <a:cs typeface="Arial"/>
              </a:rPr>
              <a:t>Da cosa dipende la difficoltà</a:t>
            </a:r>
            <a:endParaRPr lang="it-IT" sz="1700"/>
          </a:p>
        </p:txBody>
      </p:sp>
      <p:sp>
        <p:nvSpPr>
          <p:cNvPr id="5" name="Shape 5"/>
          <p:cNvSpPr txBox="1"/>
          <p:nvPr/>
        </p:nvSpPr>
        <p:spPr>
          <a:xfrm>
            <a:off x="457200" y="1645920"/>
            <a:ext cx="3931920" cy="274320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b="1" sz="1400" dirty="0">
                <a:solidFill>
                  <a:srgbClr val="161616"/>
                </a:solidFill>
                <a:latin typeface="Arial"/>
                <a:cs typeface="Arial"/>
              </a:rPr>
              <a:t>Eterogeneità di costituzione: </a:t>
            </a:r>
            <a:r>
              <a:rPr lang="it-IT" sz="1400" dirty="0">
                <a:solidFill>
                  <a:srgbClr val="404040"/>
                </a:solidFill>
                <a:latin typeface="Arial"/>
                <a:cs typeface="Arial"/>
              </a:rPr>
              <a:t>particelle diverse per composizione (chicchi, frutti, pezzi di carne).</a:t>
            </a:r>
            <a:endParaRPr lang="it-IT" sz="1400"/>
          </a:p>
          <a:p>
            <a:pPr algn="l" marL="256032" indent="-228600">
              <a:spcBef>
                <a:spcPts val="0"/>
              </a:spcBef>
              <a:spcAft>
                <a:spcPts val="600"/>
              </a:spcAft>
              <a:buClr>
                <a:srgbClr val="B8860B"/>
              </a:buClr>
              <a:buFont typeface="Arial"/>
              <a:buChar char="•"/>
            </a:pPr>
            <a:r>
              <a:rPr lang="it-IT" b="1" sz="1400" dirty="0">
                <a:solidFill>
                  <a:srgbClr val="161616"/>
                </a:solidFill>
                <a:latin typeface="Arial"/>
                <a:cs typeface="Arial"/>
              </a:rPr>
              <a:t>Eterogeneità di distribuzione: </a:t>
            </a:r>
            <a:r>
              <a:rPr lang="it-IT" sz="1400" dirty="0">
                <a:solidFill>
                  <a:srgbClr val="404040"/>
                </a:solidFill>
                <a:latin typeface="Arial"/>
                <a:cs typeface="Arial"/>
              </a:rPr>
              <a:t>segregazione per densità, dimensione, stratificazione (es. fondo del silo, affioramento del grasso).</a:t>
            </a:r>
            <a:endParaRPr lang="it-IT" sz="1400"/>
          </a:p>
          <a:p>
            <a:pPr algn="l" marL="256032" indent="-228600">
              <a:spcBef>
                <a:spcPts val="0"/>
              </a:spcBef>
              <a:spcAft>
                <a:spcPts val="0"/>
              </a:spcAft>
              <a:buClr>
                <a:srgbClr val="B8860B"/>
              </a:buClr>
              <a:buFont typeface="Arial"/>
              <a:buChar char="•"/>
            </a:pPr>
            <a:r>
              <a:rPr lang="it-IT" b="1" sz="1400" dirty="0">
                <a:solidFill>
                  <a:srgbClr val="161616"/>
                </a:solidFill>
                <a:latin typeface="Arial"/>
                <a:cs typeface="Arial"/>
              </a:rPr>
              <a:t>Distribuzione dell’analita: </a:t>
            </a:r>
            <a:r>
              <a:rPr lang="it-IT" sz="1400" dirty="0">
                <a:solidFill>
                  <a:srgbClr val="404040"/>
                </a:solidFill>
                <a:latin typeface="Arial"/>
                <a:cs typeface="Arial"/>
              </a:rPr>
              <a:t>omogenea (es. zuccheri in un succo) o a “macchia di leopardo” (es. aflatossine in pochi semi contaminati).</a:t>
            </a:r>
            <a:endParaRPr lang="it-IT" sz="1400"/>
          </a:p>
        </p:txBody>
      </p:sp>
      <p:sp>
        <p:nvSpPr>
          <p:cNvPr id="6" name="Shape 6"/>
          <p:cNvSpPr txBox="1"/>
          <p:nvPr/>
        </p:nvSpPr>
        <p:spPr>
          <a:xfrm>
            <a:off x="4754880" y="1234440"/>
            <a:ext cx="402336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700" dirty="0">
                <a:solidFill>
                  <a:srgbClr val="7A1F2B"/>
                </a:solidFill>
                <a:latin typeface="Arial"/>
                <a:cs typeface="Arial"/>
              </a:rPr>
              <a:t>Piani di campionamento</a:t>
            </a:r>
            <a:endParaRPr lang="it-IT" sz="1700"/>
          </a:p>
        </p:txBody>
      </p:sp>
      <p:sp>
        <p:nvSpPr>
          <p:cNvPr id="7" name="Shape 7"/>
          <p:cNvSpPr/>
          <p:nvPr/>
        </p:nvSpPr>
        <p:spPr>
          <a:xfrm>
            <a:off x="4754880" y="1691640"/>
            <a:ext cx="1600200" cy="603504"/>
          </a:xfrm>
          <a:prstGeom prst="roundRect">
            <a:avLst>
              <a:gd name="adj" fmla="val 12000"/>
            </a:avLst>
          </a:prstGeom>
          <a:solidFill>
            <a:srgbClr val="F1E3BF"/>
          </a:solidFill>
          <a:ln w="12700">
            <a:solidFill>
              <a:srgbClr val="B8860B"/>
            </a:solidFill>
          </a:ln>
        </p:spPr>
        <p:txBody>
          <a:bodyPr wrap="square" lIns="45720" tIns="45720" rIns="45720" bIns="45720" anchor="ctr" rtlCol="0"/>
          <a:lstStyle/>
          <a:p>
            <a:pPr algn="ctr">
              <a:spcBef>
                <a:spcPts val="0"/>
              </a:spcBef>
              <a:spcAft>
                <a:spcPts val="0"/>
              </a:spcAft>
              <a:buNone/>
            </a:pPr>
            <a:r>
              <a:rPr lang="it-IT" b="1" sz="1300" dirty="0">
                <a:solidFill>
                  <a:srgbClr val="161616"/>
                </a:solidFill>
                <a:latin typeface="Arial"/>
                <a:cs typeface="Arial"/>
              </a:rPr>
              <a:t>Casuale semplice</a:t>
            </a:r>
            <a:endParaRPr lang="it-IT" sz="1300"/>
          </a:p>
        </p:txBody>
      </p:sp>
      <p:sp>
        <p:nvSpPr>
          <p:cNvPr id="8" name="Shape 8"/>
          <p:cNvSpPr txBox="1"/>
          <p:nvPr/>
        </p:nvSpPr>
        <p:spPr>
          <a:xfrm>
            <a:off x="6492240" y="1691640"/>
            <a:ext cx="2286000" cy="603504"/>
          </a:xfrm>
          <a:prstGeom prst="rect">
            <a:avLst/>
          </a:prstGeom>
          <a:noFill/>
          <a:ln>
            <a:noFill/>
          </a:ln>
        </p:spPr>
        <p:txBody>
          <a:bodyPr wrap="square" lIns="18288" tIns="18288" rIns="18288" bIns="18288" anchor="ctr" rtlCol="0"/>
          <a:lstStyle/>
          <a:p>
            <a:pPr algn="l">
              <a:spcBef>
                <a:spcPts val="0"/>
              </a:spcBef>
              <a:spcAft>
                <a:spcPts val="0"/>
              </a:spcAft>
              <a:buNone/>
            </a:pPr>
            <a:r>
              <a:rPr lang="it-IT" sz="1250" dirty="0">
                <a:solidFill>
                  <a:srgbClr val="404040"/>
                </a:solidFill>
                <a:latin typeface="Arial"/>
                <a:cs typeface="Arial"/>
              </a:rPr>
              <a:t>ogni unità ha la stessa probabilità di essere prelevata</a:t>
            </a:r>
            <a:endParaRPr lang="it-IT" sz="1250"/>
          </a:p>
        </p:txBody>
      </p:sp>
      <p:sp>
        <p:nvSpPr>
          <p:cNvPr id="9" name="Shape 9"/>
          <p:cNvSpPr/>
          <p:nvPr/>
        </p:nvSpPr>
        <p:spPr>
          <a:xfrm>
            <a:off x="4754880" y="2404872"/>
            <a:ext cx="1600200" cy="603504"/>
          </a:xfrm>
          <a:prstGeom prst="roundRect">
            <a:avLst>
              <a:gd name="adj" fmla="val 12000"/>
            </a:avLst>
          </a:prstGeom>
          <a:solidFill>
            <a:srgbClr val="F1E3BF"/>
          </a:solidFill>
          <a:ln w="12700">
            <a:solidFill>
              <a:srgbClr val="B8860B"/>
            </a:solidFill>
          </a:ln>
        </p:spPr>
        <p:txBody>
          <a:bodyPr wrap="square" lIns="45720" tIns="45720" rIns="45720" bIns="45720" anchor="ctr" rtlCol="0"/>
          <a:lstStyle/>
          <a:p>
            <a:pPr algn="ctr">
              <a:spcBef>
                <a:spcPts val="0"/>
              </a:spcBef>
              <a:spcAft>
                <a:spcPts val="0"/>
              </a:spcAft>
              <a:buNone/>
            </a:pPr>
            <a:r>
              <a:rPr lang="it-IT" b="1" sz="1300" dirty="0">
                <a:solidFill>
                  <a:srgbClr val="161616"/>
                </a:solidFill>
                <a:latin typeface="Arial"/>
                <a:cs typeface="Arial"/>
              </a:rPr>
              <a:t>Sistematico</a:t>
            </a:r>
            <a:endParaRPr lang="it-IT" sz="1300"/>
          </a:p>
        </p:txBody>
      </p:sp>
      <p:sp>
        <p:nvSpPr>
          <p:cNvPr id="10" name="Shape 10"/>
          <p:cNvSpPr txBox="1"/>
          <p:nvPr/>
        </p:nvSpPr>
        <p:spPr>
          <a:xfrm>
            <a:off x="6492240" y="2404872"/>
            <a:ext cx="2286000" cy="603504"/>
          </a:xfrm>
          <a:prstGeom prst="rect">
            <a:avLst/>
          </a:prstGeom>
          <a:noFill/>
          <a:ln>
            <a:noFill/>
          </a:ln>
        </p:spPr>
        <p:txBody>
          <a:bodyPr wrap="square" lIns="18288" tIns="18288" rIns="18288" bIns="18288" anchor="ctr" rtlCol="0"/>
          <a:lstStyle/>
          <a:p>
            <a:pPr algn="l">
              <a:spcBef>
                <a:spcPts val="0"/>
              </a:spcBef>
              <a:spcAft>
                <a:spcPts val="0"/>
              </a:spcAft>
              <a:buNone/>
            </a:pPr>
            <a:r>
              <a:rPr lang="it-IT" sz="1250" dirty="0">
                <a:solidFill>
                  <a:srgbClr val="404040"/>
                </a:solidFill>
                <a:latin typeface="Arial"/>
                <a:cs typeface="Arial"/>
              </a:rPr>
              <a:t>prelievi a intervalli regolari di tempo o di posizione (es. linea di produzione)</a:t>
            </a:r>
            <a:endParaRPr lang="it-IT" sz="1250"/>
          </a:p>
        </p:txBody>
      </p:sp>
      <p:sp>
        <p:nvSpPr>
          <p:cNvPr id="11" name="Shape 11"/>
          <p:cNvSpPr/>
          <p:nvPr/>
        </p:nvSpPr>
        <p:spPr>
          <a:xfrm>
            <a:off x="4754880" y="3118104"/>
            <a:ext cx="1600200" cy="603504"/>
          </a:xfrm>
          <a:prstGeom prst="roundRect">
            <a:avLst>
              <a:gd name="adj" fmla="val 12000"/>
            </a:avLst>
          </a:prstGeom>
          <a:solidFill>
            <a:srgbClr val="F1E3BF"/>
          </a:solidFill>
          <a:ln w="12700">
            <a:solidFill>
              <a:srgbClr val="B8860B"/>
            </a:solidFill>
          </a:ln>
        </p:spPr>
        <p:txBody>
          <a:bodyPr wrap="square" lIns="45720" tIns="45720" rIns="45720" bIns="45720" anchor="ctr" rtlCol="0"/>
          <a:lstStyle/>
          <a:p>
            <a:pPr algn="ctr">
              <a:spcBef>
                <a:spcPts val="0"/>
              </a:spcBef>
              <a:spcAft>
                <a:spcPts val="0"/>
              </a:spcAft>
              <a:buNone/>
            </a:pPr>
            <a:r>
              <a:rPr lang="it-IT" b="1" sz="1300" dirty="0">
                <a:solidFill>
                  <a:srgbClr val="161616"/>
                </a:solidFill>
                <a:latin typeface="Arial"/>
                <a:cs typeface="Arial"/>
              </a:rPr>
              <a:t>Stratificato</a:t>
            </a:r>
            <a:endParaRPr lang="it-IT" sz="1300"/>
          </a:p>
        </p:txBody>
      </p:sp>
      <p:sp>
        <p:nvSpPr>
          <p:cNvPr id="12" name="Shape 12"/>
          <p:cNvSpPr txBox="1"/>
          <p:nvPr/>
        </p:nvSpPr>
        <p:spPr>
          <a:xfrm>
            <a:off x="6492240" y="3118104"/>
            <a:ext cx="2286000" cy="603504"/>
          </a:xfrm>
          <a:prstGeom prst="rect">
            <a:avLst/>
          </a:prstGeom>
          <a:noFill/>
          <a:ln>
            <a:noFill/>
          </a:ln>
        </p:spPr>
        <p:txBody>
          <a:bodyPr wrap="square" lIns="18288" tIns="18288" rIns="18288" bIns="18288" anchor="ctr" rtlCol="0"/>
          <a:lstStyle/>
          <a:p>
            <a:pPr algn="l">
              <a:spcBef>
                <a:spcPts val="0"/>
              </a:spcBef>
              <a:spcAft>
                <a:spcPts val="0"/>
              </a:spcAft>
              <a:buNone/>
            </a:pPr>
            <a:r>
              <a:rPr lang="it-IT" sz="1250" dirty="0">
                <a:solidFill>
                  <a:srgbClr val="404040"/>
                </a:solidFill>
                <a:latin typeface="Arial"/>
                <a:cs typeface="Arial"/>
              </a:rPr>
              <a:t>il lotto è diviso in strati omogenei, campionati separatamente</a:t>
            </a:r>
            <a:endParaRPr lang="it-IT" sz="1250"/>
          </a:p>
        </p:txBody>
      </p:sp>
      <p:sp>
        <p:nvSpPr>
          <p:cNvPr id="13" name="Shape 13"/>
          <p:cNvSpPr/>
          <p:nvPr/>
        </p:nvSpPr>
        <p:spPr>
          <a:xfrm>
            <a:off x="4754880" y="3831336"/>
            <a:ext cx="1600200" cy="603504"/>
          </a:xfrm>
          <a:prstGeom prst="roundRect">
            <a:avLst>
              <a:gd name="adj" fmla="val 12000"/>
            </a:avLst>
          </a:prstGeom>
          <a:solidFill>
            <a:srgbClr val="F1E3BF"/>
          </a:solidFill>
          <a:ln w="12700">
            <a:solidFill>
              <a:srgbClr val="B8860B"/>
            </a:solidFill>
          </a:ln>
        </p:spPr>
        <p:txBody>
          <a:bodyPr wrap="square" lIns="45720" tIns="45720" rIns="45720" bIns="45720" anchor="ctr" rtlCol="0"/>
          <a:lstStyle/>
          <a:p>
            <a:pPr algn="ctr">
              <a:spcBef>
                <a:spcPts val="0"/>
              </a:spcBef>
              <a:spcAft>
                <a:spcPts val="0"/>
              </a:spcAft>
              <a:buNone/>
            </a:pPr>
            <a:r>
              <a:rPr lang="it-IT" b="1" sz="1300" dirty="0">
                <a:solidFill>
                  <a:srgbClr val="161616"/>
                </a:solidFill>
                <a:latin typeface="Arial"/>
                <a:cs typeface="Arial"/>
              </a:rPr>
              <a:t>Composito</a:t>
            </a:r>
            <a:endParaRPr lang="it-IT" sz="1300"/>
          </a:p>
        </p:txBody>
      </p:sp>
      <p:sp>
        <p:nvSpPr>
          <p:cNvPr id="14" name="Shape 14"/>
          <p:cNvSpPr txBox="1"/>
          <p:nvPr/>
        </p:nvSpPr>
        <p:spPr>
          <a:xfrm>
            <a:off x="6492240" y="3831336"/>
            <a:ext cx="2286000" cy="603504"/>
          </a:xfrm>
          <a:prstGeom prst="rect">
            <a:avLst/>
          </a:prstGeom>
          <a:noFill/>
          <a:ln>
            <a:noFill/>
          </a:ln>
        </p:spPr>
        <p:txBody>
          <a:bodyPr wrap="square" lIns="18288" tIns="18288" rIns="18288" bIns="18288" anchor="ctr" rtlCol="0"/>
          <a:lstStyle/>
          <a:p>
            <a:pPr algn="l">
              <a:spcBef>
                <a:spcPts val="0"/>
              </a:spcBef>
              <a:spcAft>
                <a:spcPts val="0"/>
              </a:spcAft>
              <a:buNone/>
            </a:pPr>
            <a:r>
              <a:rPr lang="it-IT" sz="1250" dirty="0">
                <a:solidFill>
                  <a:srgbClr val="404040"/>
                </a:solidFill>
                <a:latin typeface="Arial"/>
                <a:cs typeface="Arial"/>
              </a:rPr>
              <a:t>più prelievi riuniti in un unico campione medio</a:t>
            </a:r>
            <a:endParaRPr lang="it-IT" sz="1250"/>
          </a:p>
        </p:txBody>
      </p:sp>
      <p:sp>
        <p:nvSpPr>
          <p:cNvPr id="15" name="Shape 15"/>
          <p:cNvSpPr/>
          <p:nvPr/>
        </p:nvSpPr>
        <p:spPr>
          <a:xfrm>
            <a:off x="457200" y="4800600"/>
            <a:ext cx="8321040" cy="1600200"/>
          </a:xfrm>
          <a:prstGeom prst="rect">
            <a:avLst/>
          </a:prstGeom>
          <a:solidFill>
            <a:srgbClr val="F2F2F2"/>
          </a:solidFill>
          <a:ln w="12700">
            <a:solidFill>
              <a:srgbClr val="D0D0D0"/>
            </a:solidFill>
          </a:ln>
        </p:spPr>
        <p:txBody>
          <a:bodyPr wrap="square" lIns="137160" tIns="137160" rIns="137160" bIns="137160" anchor="ctr" rtlCol="0"/>
          <a:lstStyle/>
          <a:p>
            <a:pPr algn="l">
              <a:spcBef>
                <a:spcPts val="0"/>
              </a:spcBef>
              <a:spcAft>
                <a:spcPts val="600"/>
              </a:spcAft>
              <a:buNone/>
            </a:pPr>
            <a:r>
              <a:rPr lang="it-IT" b="1" sz="1500" dirty="0">
                <a:solidFill>
                  <a:srgbClr val="7A1F2B"/>
                </a:solidFill>
                <a:latin typeface="Arial"/>
                <a:cs typeface="Arial"/>
              </a:rPr>
              <a:t>Il numero e la massa dei campioni elementari aumentano con:</a:t>
            </a:r>
            <a:endParaRPr lang="it-IT" sz="1500"/>
          </a:p>
          <a:p>
            <a:pPr algn="l" marL="256032" indent="-228600">
              <a:spcBef>
                <a:spcPts val="0"/>
              </a:spcBef>
              <a:spcAft>
                <a:spcPts val="200"/>
              </a:spcAft>
              <a:buClr>
                <a:srgbClr val="B8860B"/>
              </a:buClr>
              <a:buFont typeface="Arial"/>
              <a:buChar char="•"/>
            </a:pPr>
            <a:r>
              <a:rPr lang="it-IT" sz="1400" dirty="0">
                <a:solidFill>
                  <a:srgbClr val="404040"/>
                </a:solidFill>
                <a:latin typeface="Arial"/>
                <a:cs typeface="Arial"/>
              </a:rPr>
              <a:t>l’eterogeneità del prodotto e dell’analita</a:t>
            </a:r>
            <a:endParaRPr lang="it-IT" sz="1400"/>
          </a:p>
          <a:p>
            <a:pPr algn="l" marL="256032" indent="-228600">
              <a:spcBef>
                <a:spcPts val="0"/>
              </a:spcBef>
              <a:spcAft>
                <a:spcPts val="200"/>
              </a:spcAft>
              <a:buClr>
                <a:srgbClr val="B8860B"/>
              </a:buClr>
              <a:buFont typeface="Arial"/>
              <a:buChar char="•"/>
            </a:pPr>
            <a:r>
              <a:rPr lang="it-IT" sz="1400" dirty="0">
                <a:solidFill>
                  <a:srgbClr val="404040"/>
                </a:solidFill>
                <a:latin typeface="Arial"/>
                <a:cs typeface="Arial"/>
              </a:rPr>
              <a:t>la dimensione del lotto e delle particelle</a:t>
            </a:r>
            <a:endParaRPr lang="it-IT" sz="1400"/>
          </a:p>
          <a:p>
            <a:pPr algn="l" marL="256032" indent="-228600">
              <a:spcBef>
                <a:spcPts val="0"/>
              </a:spcBef>
              <a:spcAft>
                <a:spcPts val="0"/>
              </a:spcAft>
              <a:buClr>
                <a:srgbClr val="B8860B"/>
              </a:buClr>
              <a:buFont typeface="Arial"/>
              <a:buChar char="•"/>
            </a:pPr>
            <a:r>
              <a:rPr lang="it-IT" sz="1400" dirty="0">
                <a:solidFill>
                  <a:srgbClr val="404040"/>
                </a:solidFill>
                <a:latin typeface="Arial"/>
                <a:cs typeface="Arial"/>
              </a:rPr>
              <a:t>l’incertezza massima accettabile sul risultato</a:t>
            </a:r>
            <a:endParaRPr lang="it-IT" sz="14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Campionamento ufficiale e riferimenti normativi</a:t>
            </a:r>
            <a:endParaRPr lang="it-IT" sz="2400"/>
          </a:p>
        </p:txBody>
      </p:sp>
      <p:sp>
        <p:nvSpPr>
          <p:cNvPr id="4" name="Shape 4"/>
          <p:cNvSpPr txBox="1"/>
          <p:nvPr/>
        </p:nvSpPr>
        <p:spPr>
          <a:xfrm>
            <a:off x="457200" y="1234440"/>
            <a:ext cx="8229600" cy="1188720"/>
          </a:xfrm>
          <a:prstGeom prst="rect">
            <a:avLst/>
          </a:prstGeom>
          <a:noFill/>
          <a:ln>
            <a:noFill/>
          </a:ln>
        </p:spPr>
        <p:txBody>
          <a:bodyPr wrap="square" lIns="18288" tIns="18288" rIns="18288" bIns="18288" anchor="t" rtlCol="0"/>
          <a:lstStyle/>
          <a:p>
            <a:pPr algn="l">
              <a:spcBef>
                <a:spcPts val="0"/>
              </a:spcBef>
              <a:spcAft>
                <a:spcPts val="0"/>
              </a:spcAft>
              <a:buNone/>
            </a:pPr>
            <a:r>
              <a:rPr lang="it-IT" sz="1600" dirty="0">
                <a:solidFill>
                  <a:srgbClr val="404040"/>
                </a:solidFill>
                <a:latin typeface="Arial"/>
                <a:cs typeface="Arial"/>
              </a:rPr>
              <a:t>Nel controllo ufficiale il campionamento segue procedure </a:t>
            </a:r>
            <a:r>
              <a:rPr lang="it-IT" b="1" sz="1600" dirty="0">
                <a:solidFill>
                  <a:srgbClr val="161616"/>
                </a:solidFill>
                <a:latin typeface="Arial"/>
                <a:cs typeface="Arial"/>
              </a:rPr>
              <a:t>codificate</a:t>
            </a:r>
            <a:r>
              <a:rPr lang="it-IT" sz="1600" dirty="0">
                <a:solidFill>
                  <a:srgbClr val="404040"/>
                </a:solidFill>
                <a:latin typeface="Arial"/>
                <a:cs typeface="Arial"/>
              </a:rPr>
              <a:t>, perché il risultato deve essere confrontabile con i limiti di legge e difendibile in caso di contestazione.</a:t>
            </a:r>
            <a:endParaRPr lang="it-IT" sz="1600"/>
          </a:p>
        </p:txBody>
      </p:sp>
      <p:sp>
        <p:nvSpPr>
          <p:cNvPr id="5" name="Shape 5"/>
          <p:cNvSpPr txBox="1"/>
          <p:nvPr/>
        </p:nvSpPr>
        <p:spPr>
          <a:xfrm>
            <a:off x="457200" y="2331720"/>
            <a:ext cx="2377440" cy="566928"/>
          </a:xfrm>
          <a:prstGeom prst="rect">
            <a:avLst/>
          </a:prstGeom>
          <a:noFill/>
          <a:ln>
            <a:noFill/>
          </a:ln>
        </p:spPr>
        <p:txBody>
          <a:bodyPr wrap="square" lIns="18288" tIns="18288" rIns="18288" bIns="18288" anchor="ctr" rtlCol="0"/>
          <a:lstStyle/>
          <a:p>
            <a:pPr algn="l">
              <a:spcBef>
                <a:spcPts val="0"/>
              </a:spcBef>
              <a:spcAft>
                <a:spcPts val="0"/>
              </a:spcAft>
              <a:buNone/>
            </a:pPr>
            <a:r>
              <a:rPr lang="it-IT" b="1" sz="1400" dirty="0">
                <a:solidFill>
                  <a:srgbClr val="7A1F2B"/>
                </a:solidFill>
                <a:latin typeface="Arial"/>
                <a:cs typeface="Arial"/>
              </a:rPr>
              <a:t>Reg. (UE) 2017/625</a:t>
            </a:r>
            <a:endParaRPr lang="it-IT" sz="1400"/>
          </a:p>
        </p:txBody>
      </p:sp>
      <p:sp>
        <p:nvSpPr>
          <p:cNvPr id="6" name="Shape 6"/>
          <p:cNvSpPr txBox="1"/>
          <p:nvPr/>
        </p:nvSpPr>
        <p:spPr>
          <a:xfrm>
            <a:off x="2926080" y="2331720"/>
            <a:ext cx="5852160" cy="566928"/>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controlli ufficiali lungo la filiera alimentare: principi generali, diritto a una controperizia</a:t>
            </a:r>
            <a:endParaRPr lang="it-IT" sz="1400"/>
          </a:p>
        </p:txBody>
      </p:sp>
      <p:cxnSp>
        <p:nvCxnSpPr>
          <p:cNvPr id="7" name="Connettore 7"/>
          <p:cNvCxnSpPr/>
          <p:nvPr/>
        </p:nvCxnSpPr>
        <p:spPr>
          <a:xfrm>
            <a:off x="457200" y="2971800"/>
            <a:ext cx="8321040" cy="0"/>
          </a:xfrm>
          <a:prstGeom prst="line">
            <a:avLst/>
          </a:prstGeom>
          <a:ln w="9525">
            <a:solidFill>
              <a:srgbClr val="D0D0D0"/>
            </a:solidFill>
          </a:ln>
        </p:spPr>
      </p:cxnSp>
      <p:sp>
        <p:nvSpPr>
          <p:cNvPr id="8" name="Shape 8"/>
          <p:cNvSpPr txBox="1"/>
          <p:nvPr/>
        </p:nvSpPr>
        <p:spPr>
          <a:xfrm>
            <a:off x="457200" y="3044952"/>
            <a:ext cx="2377440" cy="566928"/>
          </a:xfrm>
          <a:prstGeom prst="rect">
            <a:avLst/>
          </a:prstGeom>
          <a:noFill/>
          <a:ln>
            <a:noFill/>
          </a:ln>
        </p:spPr>
        <p:txBody>
          <a:bodyPr wrap="square" lIns="18288" tIns="18288" rIns="18288" bIns="18288" anchor="ctr" rtlCol="0"/>
          <a:lstStyle/>
          <a:p>
            <a:pPr algn="l">
              <a:spcBef>
                <a:spcPts val="0"/>
              </a:spcBef>
              <a:spcAft>
                <a:spcPts val="0"/>
              </a:spcAft>
              <a:buNone/>
            </a:pPr>
            <a:r>
              <a:rPr lang="it-IT" b="1" sz="1400" dirty="0">
                <a:solidFill>
                  <a:srgbClr val="7A1F2B"/>
                </a:solidFill>
                <a:latin typeface="Arial"/>
                <a:cs typeface="Arial"/>
              </a:rPr>
              <a:t>Reg. (UE) 2023/2782</a:t>
            </a:r>
            <a:endParaRPr lang="it-IT" sz="1400"/>
          </a:p>
        </p:txBody>
      </p:sp>
      <p:sp>
        <p:nvSpPr>
          <p:cNvPr id="9" name="Shape 9"/>
          <p:cNvSpPr txBox="1"/>
          <p:nvPr/>
        </p:nvSpPr>
        <p:spPr>
          <a:xfrm>
            <a:off x="2926080" y="3044952"/>
            <a:ext cx="5852160" cy="566928"/>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metodi di campionamento e analisi per le micotossine: numero di campioni elementari in funzione della massa del lotto</a:t>
            </a:r>
            <a:endParaRPr lang="it-IT" sz="1400"/>
          </a:p>
        </p:txBody>
      </p:sp>
      <p:cxnSp>
        <p:nvCxnSpPr>
          <p:cNvPr id="10" name="Connettore 10"/>
          <p:cNvCxnSpPr/>
          <p:nvPr/>
        </p:nvCxnSpPr>
        <p:spPr>
          <a:xfrm>
            <a:off x="457200" y="3685032"/>
            <a:ext cx="8321040" cy="0"/>
          </a:xfrm>
          <a:prstGeom prst="line">
            <a:avLst/>
          </a:prstGeom>
          <a:ln w="9525">
            <a:solidFill>
              <a:srgbClr val="D0D0D0"/>
            </a:solidFill>
          </a:ln>
        </p:spPr>
      </p:cxnSp>
      <p:sp>
        <p:nvSpPr>
          <p:cNvPr id="11" name="Shape 11"/>
          <p:cNvSpPr txBox="1"/>
          <p:nvPr/>
        </p:nvSpPr>
        <p:spPr>
          <a:xfrm>
            <a:off x="457200" y="3758184"/>
            <a:ext cx="2377440" cy="566928"/>
          </a:xfrm>
          <a:prstGeom prst="rect">
            <a:avLst/>
          </a:prstGeom>
          <a:noFill/>
          <a:ln>
            <a:noFill/>
          </a:ln>
        </p:spPr>
        <p:txBody>
          <a:bodyPr wrap="square" lIns="18288" tIns="18288" rIns="18288" bIns="18288" anchor="ctr" rtlCol="0"/>
          <a:lstStyle/>
          <a:p>
            <a:pPr algn="l">
              <a:spcBef>
                <a:spcPts val="0"/>
              </a:spcBef>
              <a:spcAft>
                <a:spcPts val="0"/>
              </a:spcAft>
              <a:buNone/>
            </a:pPr>
            <a:r>
              <a:rPr lang="it-IT" b="1" sz="1400" dirty="0">
                <a:solidFill>
                  <a:srgbClr val="7A1F2B"/>
                </a:solidFill>
                <a:latin typeface="Arial"/>
                <a:cs typeface="Arial"/>
              </a:rPr>
              <a:t>Direttiva 2002/63/CE</a:t>
            </a:r>
            <a:endParaRPr lang="it-IT" sz="1400"/>
          </a:p>
        </p:txBody>
      </p:sp>
      <p:sp>
        <p:nvSpPr>
          <p:cNvPr id="12" name="Shape 12"/>
          <p:cNvSpPr txBox="1"/>
          <p:nvPr/>
        </p:nvSpPr>
        <p:spPr>
          <a:xfrm>
            <a:off x="2926080" y="3758184"/>
            <a:ext cx="5852160" cy="566928"/>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campionamento per la determinazione dei residui di pesticidi</a:t>
            </a:r>
            <a:endParaRPr lang="it-IT" sz="1400"/>
          </a:p>
        </p:txBody>
      </p:sp>
      <p:cxnSp>
        <p:nvCxnSpPr>
          <p:cNvPr id="13" name="Connettore 13"/>
          <p:cNvCxnSpPr/>
          <p:nvPr/>
        </p:nvCxnSpPr>
        <p:spPr>
          <a:xfrm>
            <a:off x="457200" y="4398264"/>
            <a:ext cx="8321040" cy="0"/>
          </a:xfrm>
          <a:prstGeom prst="line">
            <a:avLst/>
          </a:prstGeom>
          <a:ln w="9525">
            <a:solidFill>
              <a:srgbClr val="D0D0D0"/>
            </a:solidFill>
          </a:ln>
        </p:spPr>
      </p:cxnSp>
      <p:sp>
        <p:nvSpPr>
          <p:cNvPr id="14" name="Shape 14"/>
          <p:cNvSpPr txBox="1"/>
          <p:nvPr/>
        </p:nvSpPr>
        <p:spPr>
          <a:xfrm>
            <a:off x="457200" y="4471416"/>
            <a:ext cx="2377440" cy="566928"/>
          </a:xfrm>
          <a:prstGeom prst="rect">
            <a:avLst/>
          </a:prstGeom>
          <a:noFill/>
          <a:ln>
            <a:noFill/>
          </a:ln>
        </p:spPr>
        <p:txBody>
          <a:bodyPr wrap="square" lIns="18288" tIns="18288" rIns="18288" bIns="18288" anchor="ctr" rtlCol="0"/>
          <a:lstStyle/>
          <a:p>
            <a:pPr algn="l">
              <a:spcBef>
                <a:spcPts val="0"/>
              </a:spcBef>
              <a:spcAft>
                <a:spcPts val="0"/>
              </a:spcAft>
              <a:buNone/>
            </a:pPr>
            <a:r>
              <a:rPr lang="it-IT" b="1" sz="1400" dirty="0">
                <a:solidFill>
                  <a:srgbClr val="7A1F2B"/>
                </a:solidFill>
                <a:latin typeface="Arial"/>
                <a:cs typeface="Arial"/>
              </a:rPr>
              <a:t>Reg. (UE) 2022/2105</a:t>
            </a:r>
            <a:endParaRPr lang="it-IT" sz="1400"/>
          </a:p>
        </p:txBody>
      </p:sp>
      <p:sp>
        <p:nvSpPr>
          <p:cNvPr id="15" name="Shape 15"/>
          <p:cNvSpPr txBox="1"/>
          <p:nvPr/>
        </p:nvSpPr>
        <p:spPr>
          <a:xfrm>
            <a:off x="2926080" y="4471416"/>
            <a:ext cx="5852160" cy="566928"/>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controlli di conformità e metodi di analisi degli oli di oliva</a:t>
            </a:r>
            <a:endParaRPr lang="it-IT" sz="1400"/>
          </a:p>
        </p:txBody>
      </p:sp>
      <p:cxnSp>
        <p:nvCxnSpPr>
          <p:cNvPr id="16" name="Connettore 16"/>
          <p:cNvCxnSpPr/>
          <p:nvPr/>
        </p:nvCxnSpPr>
        <p:spPr>
          <a:xfrm>
            <a:off x="457200" y="5111496"/>
            <a:ext cx="8321040" cy="0"/>
          </a:xfrm>
          <a:prstGeom prst="line">
            <a:avLst/>
          </a:prstGeom>
          <a:ln w="9525">
            <a:solidFill>
              <a:srgbClr val="D0D0D0"/>
            </a:solidFill>
          </a:ln>
        </p:spPr>
      </p:cxnSp>
      <p:sp>
        <p:nvSpPr>
          <p:cNvPr id="17" name="Shape 17"/>
          <p:cNvSpPr/>
          <p:nvPr/>
        </p:nvSpPr>
        <p:spPr>
          <a:xfrm>
            <a:off x="457200" y="5303520"/>
            <a:ext cx="8321040" cy="1188720"/>
          </a:xfrm>
          <a:prstGeom prst="rect">
            <a:avLst/>
          </a:prstGeom>
          <a:solidFill>
            <a:srgbClr val="F1E3BF"/>
          </a:solidFill>
          <a:ln w="12700">
            <a:solidFill>
              <a:srgbClr val="B8860B"/>
            </a:solidFill>
          </a:ln>
        </p:spPr>
        <p:txBody>
          <a:bodyPr wrap="square" lIns="137160" tIns="137160" rIns="137160" bIns="137160" anchor="ctr" rtlCol="0"/>
          <a:lstStyle/>
          <a:p>
            <a:pPr algn="l">
              <a:spcBef>
                <a:spcPts val="0"/>
              </a:spcBef>
              <a:spcAft>
                <a:spcPts val="400"/>
              </a:spcAft>
              <a:buNone/>
            </a:pPr>
            <a:r>
              <a:rPr lang="it-IT" b="1" sz="1500" dirty="0">
                <a:solidFill>
                  <a:srgbClr val="B8860B"/>
                </a:solidFill>
                <a:latin typeface="Arial"/>
                <a:cs typeface="Arial"/>
              </a:rPr>
              <a:t>Campione ufficiale in più aliquote</a:t>
            </a:r>
            <a:endParaRPr lang="it-IT" sz="1500"/>
          </a:p>
          <a:p>
            <a:pPr algn="l">
              <a:spcBef>
                <a:spcPts val="0"/>
              </a:spcBef>
              <a:spcAft>
                <a:spcPts val="0"/>
              </a:spcAft>
              <a:buNone/>
            </a:pPr>
            <a:r>
              <a:rPr lang="it-IT" sz="1400" dirty="0">
                <a:solidFill>
                  <a:srgbClr val="404040"/>
                </a:solidFill>
                <a:latin typeface="Arial"/>
                <a:cs typeface="Arial"/>
              </a:rPr>
              <a:t>suddiviso, sigillato e identificato con verbale: un’aliquota per l’analisi, una per l’eventuale revisione, una a disposizione della parte interessata.</a:t>
            </a:r>
            <a:endParaRPr lang="it-IT" sz="140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Conservazione, trasporto ed errori da evitare</a:t>
            </a:r>
            <a:endParaRPr lang="it-IT" sz="2400"/>
          </a:p>
        </p:txBody>
      </p:sp>
      <p:sp>
        <p:nvSpPr>
          <p:cNvPr id="4" name="Shape 4"/>
          <p:cNvSpPr txBox="1"/>
          <p:nvPr/>
        </p:nvSpPr>
        <p:spPr>
          <a:xfrm>
            <a:off x="457200" y="1234440"/>
            <a:ext cx="402336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700" dirty="0">
                <a:solidFill>
                  <a:srgbClr val="B8860B"/>
                </a:solidFill>
                <a:latin typeface="Arial"/>
                <a:cs typeface="Arial"/>
              </a:rPr>
              <a:t>Buone pratiche</a:t>
            </a:r>
            <a:endParaRPr lang="it-IT" sz="1700"/>
          </a:p>
        </p:txBody>
      </p:sp>
      <p:sp>
        <p:nvSpPr>
          <p:cNvPr id="5" name="Shape 5"/>
          <p:cNvSpPr txBox="1"/>
          <p:nvPr/>
        </p:nvSpPr>
        <p:spPr>
          <a:xfrm>
            <a:off x="457200" y="1645920"/>
            <a:ext cx="4023360" cy="384048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b="1" sz="1400" dirty="0">
                <a:solidFill>
                  <a:srgbClr val="161616"/>
                </a:solidFill>
                <a:latin typeface="Arial"/>
                <a:cs typeface="Arial"/>
              </a:rPr>
              <a:t>Identificazione: </a:t>
            </a:r>
            <a:r>
              <a:rPr lang="it-IT" sz="1400" dirty="0">
                <a:solidFill>
                  <a:srgbClr val="404040"/>
                </a:solidFill>
                <a:latin typeface="Arial"/>
                <a:cs typeface="Arial"/>
              </a:rPr>
              <a:t>etichetta, verbale di prelievo, catena di custodia.</a:t>
            </a:r>
            <a:endParaRPr lang="it-IT" sz="1400"/>
          </a:p>
          <a:p>
            <a:pPr algn="l" marL="256032" indent="-228600">
              <a:spcBef>
                <a:spcPts val="0"/>
              </a:spcBef>
              <a:spcAft>
                <a:spcPts val="600"/>
              </a:spcAft>
              <a:buClr>
                <a:srgbClr val="B8860B"/>
              </a:buClr>
              <a:buFont typeface="Arial"/>
              <a:buChar char="•"/>
            </a:pPr>
            <a:r>
              <a:rPr lang="it-IT" b="1" sz="1400" dirty="0">
                <a:solidFill>
                  <a:srgbClr val="161616"/>
                </a:solidFill>
                <a:latin typeface="Arial"/>
                <a:cs typeface="Arial"/>
              </a:rPr>
              <a:t>Contenitori inerti: </a:t>
            </a:r>
            <a:r>
              <a:rPr lang="it-IT" sz="1400" dirty="0">
                <a:solidFill>
                  <a:srgbClr val="404040"/>
                </a:solidFill>
                <a:latin typeface="Arial"/>
                <a:cs typeface="Arial"/>
              </a:rPr>
              <a:t>vetro per lipidi e aromi, contenitori privi di metalli per l’analisi di elementi in traccia.</a:t>
            </a:r>
            <a:endParaRPr lang="it-IT" sz="1400"/>
          </a:p>
          <a:p>
            <a:pPr algn="l" marL="256032" indent="-228600">
              <a:spcBef>
                <a:spcPts val="0"/>
              </a:spcBef>
              <a:spcAft>
                <a:spcPts val="600"/>
              </a:spcAft>
              <a:buClr>
                <a:srgbClr val="B8860B"/>
              </a:buClr>
              <a:buFont typeface="Arial"/>
              <a:buChar char="•"/>
            </a:pPr>
            <a:r>
              <a:rPr lang="it-IT" b="1" sz="1400" dirty="0">
                <a:solidFill>
                  <a:srgbClr val="161616"/>
                </a:solidFill>
                <a:latin typeface="Arial"/>
                <a:cs typeface="Arial"/>
              </a:rPr>
              <a:t>Temperatura: </a:t>
            </a:r>
            <a:r>
              <a:rPr lang="it-IT" sz="1400" dirty="0">
                <a:solidFill>
                  <a:srgbClr val="404040"/>
                </a:solidFill>
                <a:latin typeface="Arial"/>
                <a:cs typeface="Arial"/>
              </a:rPr>
              <a:t>refrigerazione o congelamento per campioni deperibili; tempi di trasporto brevi.</a:t>
            </a:r>
            <a:endParaRPr lang="it-IT" sz="1400"/>
          </a:p>
          <a:p>
            <a:pPr algn="l" marL="256032" indent="-228600">
              <a:spcBef>
                <a:spcPts val="0"/>
              </a:spcBef>
              <a:spcAft>
                <a:spcPts val="0"/>
              </a:spcAft>
              <a:buClr>
                <a:srgbClr val="B8860B"/>
              </a:buClr>
              <a:buFont typeface="Arial"/>
              <a:buChar char="•"/>
            </a:pPr>
            <a:r>
              <a:rPr lang="it-IT" b="1" sz="1400" dirty="0">
                <a:solidFill>
                  <a:srgbClr val="161616"/>
                </a:solidFill>
                <a:latin typeface="Arial"/>
                <a:cs typeface="Arial"/>
              </a:rPr>
              <a:t>Protezione da luce e ossigeno: </a:t>
            </a:r>
            <a:r>
              <a:rPr lang="it-IT" sz="1400" dirty="0">
                <a:solidFill>
                  <a:srgbClr val="404040"/>
                </a:solidFill>
                <a:latin typeface="Arial"/>
                <a:cs typeface="Arial"/>
              </a:rPr>
              <a:t>vitamine, pigmenti, oli (ossidazione).</a:t>
            </a:r>
            <a:endParaRPr lang="it-IT" sz="1400"/>
          </a:p>
        </p:txBody>
      </p:sp>
      <p:sp>
        <p:nvSpPr>
          <p:cNvPr id="6" name="Shape 6"/>
          <p:cNvSpPr txBox="1"/>
          <p:nvPr/>
        </p:nvSpPr>
        <p:spPr>
          <a:xfrm>
            <a:off x="4754880" y="1234440"/>
            <a:ext cx="4023360" cy="365760"/>
          </a:xfrm>
          <a:prstGeom prst="rect">
            <a:avLst/>
          </a:prstGeom>
          <a:noFill/>
          <a:ln>
            <a:noFill/>
          </a:ln>
        </p:spPr>
        <p:txBody>
          <a:bodyPr wrap="square" lIns="18288" tIns="18288" rIns="18288" bIns="18288" anchor="t" rtlCol="0"/>
          <a:lstStyle/>
          <a:p>
            <a:pPr algn="l">
              <a:spcBef>
                <a:spcPts val="0"/>
              </a:spcBef>
              <a:spcAft>
                <a:spcPts val="0"/>
              </a:spcAft>
              <a:buNone/>
            </a:pPr>
            <a:r>
              <a:rPr lang="it-IT" b="1" sz="1700" dirty="0">
                <a:solidFill>
                  <a:srgbClr val="7A1F2B"/>
                </a:solidFill>
                <a:latin typeface="Arial"/>
                <a:cs typeface="Arial"/>
              </a:rPr>
              <a:t>Errori tipici</a:t>
            </a:r>
            <a:endParaRPr lang="it-IT" sz="1700"/>
          </a:p>
        </p:txBody>
      </p:sp>
      <p:sp>
        <p:nvSpPr>
          <p:cNvPr id="7" name="Shape 7"/>
          <p:cNvSpPr txBox="1"/>
          <p:nvPr/>
        </p:nvSpPr>
        <p:spPr>
          <a:xfrm>
            <a:off x="4754880" y="1645920"/>
            <a:ext cx="4023360" cy="384048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b="1" sz="1400" dirty="0">
                <a:solidFill>
                  <a:srgbClr val="161616"/>
                </a:solidFill>
                <a:latin typeface="Arial"/>
                <a:cs typeface="Arial"/>
              </a:rPr>
              <a:t>Contaminazione </a:t>
            </a:r>
            <a:r>
              <a:rPr lang="it-IT" sz="1400" dirty="0">
                <a:solidFill>
                  <a:srgbClr val="404040"/>
                </a:solidFill>
                <a:latin typeface="Arial"/>
                <a:cs typeface="Arial"/>
              </a:rPr>
              <a:t>da attrezzi, contenitori, operatore.</a:t>
            </a:r>
            <a:endParaRPr lang="it-IT" sz="1400"/>
          </a:p>
          <a:p>
            <a:pPr algn="l" marL="256032" indent="-228600">
              <a:spcBef>
                <a:spcPts val="0"/>
              </a:spcBef>
              <a:spcAft>
                <a:spcPts val="600"/>
              </a:spcAft>
              <a:buClr>
                <a:srgbClr val="B8860B"/>
              </a:buClr>
              <a:buFont typeface="Arial"/>
              <a:buChar char="•"/>
            </a:pPr>
            <a:r>
              <a:rPr lang="it-IT" b="1" sz="1400" dirty="0">
                <a:solidFill>
                  <a:srgbClr val="161616"/>
                </a:solidFill>
                <a:latin typeface="Arial"/>
                <a:cs typeface="Arial"/>
              </a:rPr>
              <a:t>Perdita di analiti </a:t>
            </a:r>
            <a:r>
              <a:rPr lang="it-IT" sz="1400" dirty="0">
                <a:solidFill>
                  <a:srgbClr val="404040"/>
                </a:solidFill>
                <a:latin typeface="Arial"/>
                <a:cs typeface="Arial"/>
              </a:rPr>
              <a:t>volatili o termolabili; adsorbimento sulle pareti.</a:t>
            </a:r>
            <a:endParaRPr lang="it-IT" sz="1400"/>
          </a:p>
          <a:p>
            <a:pPr algn="l" marL="256032" indent="-228600">
              <a:spcBef>
                <a:spcPts val="0"/>
              </a:spcBef>
              <a:spcAft>
                <a:spcPts val="600"/>
              </a:spcAft>
              <a:buClr>
                <a:srgbClr val="B8860B"/>
              </a:buClr>
              <a:buFont typeface="Arial"/>
              <a:buChar char="•"/>
            </a:pPr>
            <a:r>
              <a:rPr lang="it-IT" b="1" sz="1400" dirty="0">
                <a:solidFill>
                  <a:srgbClr val="161616"/>
                </a:solidFill>
                <a:latin typeface="Arial"/>
                <a:cs typeface="Arial"/>
              </a:rPr>
              <a:t>Variazione di umidità </a:t>
            </a:r>
            <a:r>
              <a:rPr lang="it-IT" sz="1400" dirty="0">
                <a:solidFill>
                  <a:srgbClr val="404040"/>
                </a:solidFill>
                <a:latin typeface="Arial"/>
                <a:cs typeface="Arial"/>
              </a:rPr>
              <a:t>(essiccamento o assorbimento) che altera le concentrazioni.</a:t>
            </a:r>
            <a:endParaRPr lang="it-IT" sz="1400"/>
          </a:p>
          <a:p>
            <a:pPr algn="l" marL="256032" indent="-228600">
              <a:spcBef>
                <a:spcPts val="0"/>
              </a:spcBef>
              <a:spcAft>
                <a:spcPts val="0"/>
              </a:spcAft>
              <a:buClr>
                <a:srgbClr val="B8860B"/>
              </a:buClr>
              <a:buFont typeface="Arial"/>
              <a:buChar char="•"/>
            </a:pPr>
            <a:r>
              <a:rPr lang="it-IT" b="1" sz="1400" dirty="0">
                <a:solidFill>
                  <a:srgbClr val="161616"/>
                </a:solidFill>
                <a:latin typeface="Arial"/>
                <a:cs typeface="Arial"/>
              </a:rPr>
              <a:t>Attività enzimatica e microbica </a:t>
            </a:r>
            <a:r>
              <a:rPr lang="it-IT" sz="1400" dirty="0">
                <a:solidFill>
                  <a:srgbClr val="404040"/>
                </a:solidFill>
                <a:latin typeface="Arial"/>
                <a:cs typeface="Arial"/>
              </a:rPr>
              <a:t>che modifica la composizione dopo il prelievo.</a:t>
            </a:r>
            <a:endParaRPr lang="it-IT" sz="1400"/>
          </a:p>
        </p:txBody>
      </p:sp>
      <p:cxnSp>
        <p:nvCxnSpPr>
          <p:cNvPr id="8" name="Connettore 8"/>
          <p:cNvCxnSpPr/>
          <p:nvPr/>
        </p:nvCxnSpPr>
        <p:spPr>
          <a:xfrm>
            <a:off x="4572000" y="1280160"/>
            <a:ext cx="0" cy="4023360"/>
          </a:xfrm>
          <a:prstGeom prst="line">
            <a:avLst/>
          </a:prstGeom>
          <a:ln w="12700">
            <a:solidFill>
              <a:srgbClr val="D0D0D0"/>
            </a:solidFill>
          </a:ln>
        </p:spPr>
      </p:cxnSp>
      <p:sp>
        <p:nvSpPr>
          <p:cNvPr id="9" name="Shape 9"/>
          <p:cNvSpPr/>
          <p:nvPr/>
        </p:nvSpPr>
        <p:spPr>
          <a:xfrm>
            <a:off x="457200" y="5486400"/>
            <a:ext cx="8321040" cy="960120"/>
          </a:xfrm>
          <a:prstGeom prst="rect">
            <a:avLst/>
          </a:prstGeom>
          <a:solidFill>
            <a:srgbClr val="F2F2F2"/>
          </a:solidFill>
          <a:ln w="12700">
            <a:solidFill>
              <a:srgbClr val="D0D0D0"/>
            </a:solidFill>
          </a:ln>
        </p:spPr>
        <p:txBody>
          <a:bodyPr wrap="square" lIns="109728" tIns="109728" rIns="109728" bIns="109728" anchor="ctr" rtlCol="0"/>
          <a:lstStyle/>
          <a:p>
            <a:pPr algn="ctr">
              <a:spcBef>
                <a:spcPts val="0"/>
              </a:spcBef>
              <a:spcAft>
                <a:spcPts val="0"/>
              </a:spcAft>
              <a:buNone/>
            </a:pPr>
            <a:r>
              <a:rPr lang="it-IT" sz="1600" dirty="0">
                <a:solidFill>
                  <a:srgbClr val="161616"/>
                </a:solidFill>
                <a:latin typeface="Arial"/>
                <a:cs typeface="Arial"/>
              </a:rPr>
              <a:t>Il campione deve arrivare in laboratorio </a:t>
            </a:r>
            <a:r>
              <a:rPr lang="it-IT" b="1" sz="1600" dirty="0">
                <a:solidFill>
                  <a:srgbClr val="7A1F2B"/>
                </a:solidFill>
                <a:latin typeface="Arial"/>
                <a:cs typeface="Arial"/>
              </a:rPr>
              <a:t>con la stessa composizione</a:t>
            </a:r>
            <a:r>
              <a:rPr lang="it-IT" sz="1600" dirty="0">
                <a:solidFill>
                  <a:srgbClr val="161616"/>
                </a:solidFill>
                <a:latin typeface="Arial"/>
                <a:cs typeface="Arial"/>
              </a:rPr>
              <a:t> che aveva al momento del prelievo.</a:t>
            </a:r>
            <a:endParaRPr lang="it-IT" sz="1600"/>
          </a:p>
        </p:txBody>
      </p:sp>
    </p:spTree>
  </p:cSld>
  <p:clrMapOvr>
    <a:masterClrMapping/>
  </p:clrMapOvr>
</p:sld>
</file>

<file path=ppt/theme/theme1.xml><?xml version="1.0" encoding="utf-8"?>
<a:theme xmlns:a="http://schemas.openxmlformats.org/drawingml/2006/main" name="Struttura predefinita">
  <a:themeElements>
    <a:clrScheme name="Grigio Ocra Bordeaux">
      <a:dk1>
        <a:srgbClr val="161616"/>
      </a:dk1>
      <a:lt1>
        <a:srgbClr val="FFFFFF"/>
      </a:lt1>
      <a:dk2>
        <a:srgbClr val="404040"/>
      </a:dk2>
      <a:lt2>
        <a:srgbClr val="E4E4E4"/>
      </a:lt2>
      <a:accent1>
        <a:srgbClr val="D9B45A"/>
      </a:accent1>
      <a:accent2>
        <a:srgbClr val="7A1F2B"/>
      </a:accent2>
      <a:accent3>
        <a:srgbClr val="B8860B"/>
      </a:accent3>
      <a:accent4>
        <a:srgbClr val="7A1F2B"/>
      </a:accent4>
      <a:accent5>
        <a:srgbClr val="8A8A8A"/>
      </a:accent5>
      <a:accent6>
        <a:srgbClr val="B8860B"/>
      </a:accent6>
      <a:hlink>
        <a:srgbClr val="7A1F2B"/>
      </a:hlink>
      <a:folHlink>
        <a:srgbClr val="B8860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ruttura predefinita">
  <a:themeElements>
    <a:clrScheme name="Struttura predefinita">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2690</Words>
  <Application>Microsoft Macintosh PowerPoint</Application>
  <PresentationFormat>Presentazione su schermo (4:3)</PresentationFormat>
  <Paragraphs>296</Paragraphs>
  <Slides>98</Slides>
  <Notes>94</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98</vt:i4>
      </vt:variant>
    </vt:vector>
  </HeadingPairs>
  <TitlesOfParts>
    <vt:vector size="105" baseType="lpstr">
      <vt:lpstr>Calibri</vt:lpstr>
      <vt:lpstr>Tahoma</vt:lpstr>
      <vt:lpstr>Arial</vt:lpstr>
      <vt:lpstr>Comic Sans MS</vt:lpstr>
      <vt:lpstr>Helvetica Neue</vt:lpstr>
      <vt:lpstr>Times</vt:lpstr>
      <vt:lpstr>Struttura predefinita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Estrazione accelerata (ASE)</vt:lpstr>
      <vt:lpstr>Applicazioni dell’ASE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cp:lastModifiedBy>michele del carlo</cp:lastModifiedBy>
  <cp:revision>3</cp:revision>
  <dcterms:modified xsi:type="dcterms:W3CDTF">2026-09-25T05:34:03Z</dcterms:modified>
</cp:coreProperties>
</file>