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73" r:id="rId4"/>
    <p:sldId id="259" r:id="rId5"/>
    <p:sldId id="274" r:id="rId6"/>
    <p:sldId id="275" r:id="rId7"/>
    <p:sldId id="260" r:id="rId8"/>
    <p:sldId id="269" r:id="rId9"/>
    <p:sldId id="261" r:id="rId10"/>
    <p:sldId id="277" r:id="rId11"/>
    <p:sldId id="271" r:id="rId12"/>
    <p:sldId id="276" r:id="rId13"/>
    <p:sldId id="280" r:id="rId14"/>
    <p:sldId id="264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618"/>
    <p:restoredTop sz="94610"/>
  </p:normalViewPr>
  <p:slideViewPr>
    <p:cSldViewPr snapToGrid="0" snapToObjects="1">
      <p:cViewPr varScale="1">
        <p:scale>
          <a:sx n="100" d="100"/>
          <a:sy n="100" d="100"/>
        </p:scale>
        <p:origin x="160" y="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I37VtQbOa7M&amp;ab_channel=gabrielcava2" TargetMode="Externa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0B0F0"/>
                </a:solidFill>
              </a:rPr>
              <a:t>Lezione </a:t>
            </a:r>
            <a:r>
              <a:rPr lang="it-IT" dirty="0">
                <a:solidFill>
                  <a:srgbClr val="00B0F0"/>
                </a:solidFill>
              </a:rPr>
              <a:t>2</a:t>
            </a:r>
            <a:r>
              <a:rPr dirty="0">
                <a:solidFill>
                  <a:srgbClr val="00B0F0"/>
                </a:solidFill>
              </a:rPr>
              <a:t>· Unità I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I processi di </a:t>
            </a:r>
            <a:r>
              <a:rPr lang="it-IT" i="1" dirty="0" err="1"/>
              <a:t>nation</a:t>
            </a:r>
            <a:r>
              <a:rPr lang="it-IT" i="1" dirty="0"/>
              <a:t> building</a:t>
            </a:r>
            <a:r>
              <a:rPr lang="it-IT" dirty="0"/>
              <a:t> e l’avvento della società di massa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t>I</a:t>
            </a:r>
            <a:r>
              <a:rPr lang="it-IT"/>
              <a:t>.2.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>
                <a:solidFill>
                  <a:srgbClr val="00B0F0"/>
                </a:solidFill>
              </a:rPr>
              <a:t>1871–1918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L’apocalisse della modernità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Dalle crisi di fine Ottocento alla prima guerra mondiale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Clr>
                <a:srgbClr val="0070C0"/>
              </a:buClr>
              <a:buNone/>
            </a:pPr>
            <a:r>
              <a:rPr lang="it-IT" dirty="0"/>
              <a:t>Modificazioni </a:t>
            </a:r>
            <a:r>
              <a:rPr lang="it-IT" b="1" dirty="0"/>
              <a:t>materiali</a:t>
            </a:r>
            <a:r>
              <a:rPr lang="it-IT" dirty="0"/>
              <a:t> e </a:t>
            </a:r>
            <a:r>
              <a:rPr lang="it-IT" b="1" dirty="0"/>
              <a:t>immateriali</a:t>
            </a:r>
            <a:r>
              <a:rPr lang="it-IT" dirty="0"/>
              <a:t> che sconvolgono le società europee nella seconda metà dell’Ottocento:</a:t>
            </a:r>
          </a:p>
          <a:p>
            <a:pPr marL="0" indent="0">
              <a:buClr>
                <a:srgbClr val="0070C0"/>
              </a:buClr>
              <a:buNone/>
            </a:pPr>
            <a:endParaRPr lang="it-IT" dirty="0"/>
          </a:p>
          <a:p>
            <a:pPr>
              <a:buClr>
                <a:srgbClr val="0070C0"/>
              </a:buClr>
            </a:pPr>
            <a:r>
              <a:rPr lang="it-IT" dirty="0"/>
              <a:t>L’irruzione del presente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Crescita demografica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Rivoluzione industriale</a:t>
            </a:r>
          </a:p>
          <a:p>
            <a:pPr>
              <a:buClr>
                <a:srgbClr val="0070C0"/>
              </a:buClr>
            </a:pPr>
            <a:r>
              <a:rPr lang="it-IT" dirty="0"/>
              <a:t>Nuove forme di gestione e di organizzazione della produzione</a:t>
            </a:r>
          </a:p>
          <a:p>
            <a:pPr>
              <a:buClr>
                <a:srgbClr val="0070C0"/>
              </a:buClr>
            </a:pPr>
            <a:r>
              <a:rPr lang="it-IT" dirty="0"/>
              <a:t>Riorganizzazione dei sistemi educativi</a:t>
            </a:r>
          </a:p>
          <a:p>
            <a:pPr>
              <a:buClr>
                <a:srgbClr val="0070C0"/>
              </a:buClr>
            </a:pPr>
            <a:r>
              <a:rPr lang="it-IT" dirty="0"/>
              <a:t>Complessificazione della struttura sociale</a:t>
            </a:r>
          </a:p>
          <a:p>
            <a:pPr>
              <a:buClr>
                <a:srgbClr val="0070C0"/>
              </a:buClr>
            </a:pPr>
            <a:r>
              <a:rPr lang="it-IT" dirty="0"/>
              <a:t>Insegnare la nazione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3EE4C4-1DF1-9675-C32B-DFBDFBE3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9AAF4FC3-513A-F290-2FE7-F4731CFAC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5280" y="0"/>
            <a:ext cx="4651200" cy="6840000"/>
          </a:xfrm>
          <a:ln w="25400">
            <a:solidFill>
              <a:srgbClr val="2E379E"/>
            </a:solidFill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1302758A-79BE-B85B-6F62-96FB7068C728}"/>
              </a:ext>
            </a:extLst>
          </p:cNvPr>
          <p:cNvSpPr txBox="1"/>
          <p:nvPr/>
        </p:nvSpPr>
        <p:spPr>
          <a:xfrm>
            <a:off x="0" y="6488668"/>
            <a:ext cx="41701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Claude Monet, </a:t>
            </a:r>
            <a:r>
              <a:rPr lang="it-IT" i="1" dirty="0"/>
              <a:t>La gare Saint Lazare </a:t>
            </a:r>
            <a:r>
              <a:rPr lang="it-IT" dirty="0"/>
              <a:t>(1877)</a:t>
            </a:r>
          </a:p>
        </p:txBody>
      </p:sp>
      <p:pic>
        <p:nvPicPr>
          <p:cNvPr id="6" name="Picture 2" descr="Claude Monet - La Gare Saint-Lazare">
            <a:extLst>
              <a:ext uri="{FF2B5EF4-FFF2-40B4-BE49-F238E27FC236}">
                <a16:creationId xmlns:a16="http://schemas.microsoft.com/office/drawing/2014/main" id="{AC990047-87FD-72E0-B002-F5F29772F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89097" y="1494000"/>
            <a:ext cx="7202903" cy="5364000"/>
          </a:xfrm>
          <a:prstGeom prst="rect">
            <a:avLst/>
          </a:prstGeom>
          <a:noFill/>
          <a:ln w="222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BFC842D-5F51-ED58-1C98-131419E6D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200"/>
            <a:ext cx="10908792" cy="822960"/>
          </a:xfrm>
        </p:spPr>
        <p:txBody>
          <a:bodyPr/>
          <a:lstStyle/>
          <a:p>
            <a:r>
              <a:rPr lang="it-IT" dirty="0"/>
              <a:t>L’irruzione del presente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14845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87D7B53B-299F-0617-9B6C-B82753FF5A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5280" y="0"/>
            <a:ext cx="4651200" cy="6840000"/>
          </a:xfrm>
          <a:ln w="25400">
            <a:solidFill>
              <a:srgbClr val="2E379E"/>
            </a:solidFill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97CBF41-B0DA-707F-841C-73EDB3C7D996}"/>
              </a:ext>
            </a:extLst>
          </p:cNvPr>
          <p:cNvSpPr txBox="1"/>
          <p:nvPr/>
        </p:nvSpPr>
        <p:spPr>
          <a:xfrm>
            <a:off x="0" y="6488668"/>
            <a:ext cx="4802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Pablo Picasso, </a:t>
            </a:r>
            <a:r>
              <a:rPr lang="it-IT" i="1" dirty="0"/>
              <a:t>Ritratto di Ambroise Vollard </a:t>
            </a:r>
            <a:r>
              <a:rPr lang="it-IT" dirty="0"/>
              <a:t>(1910)</a:t>
            </a:r>
          </a:p>
        </p:txBody>
      </p:sp>
      <p:pic>
        <p:nvPicPr>
          <p:cNvPr id="9" name="Segnaposto contenuto 3">
            <a:extLst>
              <a:ext uri="{FF2B5EF4-FFF2-40B4-BE49-F238E27FC236}">
                <a16:creationId xmlns:a16="http://schemas.microsoft.com/office/drawing/2014/main" id="{8F196D3F-6FDC-3331-B2DB-1AADAFEF186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0800" y="0"/>
            <a:ext cx="4651200" cy="6840000"/>
          </a:xfrm>
          <a:prstGeom prst="rect">
            <a:avLst/>
          </a:prstGeom>
          <a:ln w="2540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725516-3172-CD47-551B-97B3D9FE4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9BC9F7EE-0E4A-F4F5-AA93-83A7F65AA5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5280" y="0"/>
            <a:ext cx="4651200" cy="6840000"/>
          </a:xfrm>
          <a:ln w="25400">
            <a:solidFill>
              <a:srgbClr val="2E379E"/>
            </a:solidFill>
          </a:ln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FB51FA99-C78D-1EF0-C234-FD3D2F81BCFC}"/>
              </a:ext>
            </a:extLst>
          </p:cNvPr>
          <p:cNvSpPr txBox="1"/>
          <p:nvPr/>
        </p:nvSpPr>
        <p:spPr>
          <a:xfrm>
            <a:off x="0" y="6488668"/>
            <a:ext cx="69826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Filippo Tommaso Marinetti, </a:t>
            </a:r>
            <a:r>
              <a:rPr lang="it-IT" i="1" dirty="0"/>
              <a:t>Fondazione e Manifesto del Futurismo </a:t>
            </a:r>
            <a:r>
              <a:rPr lang="it-IT" dirty="0"/>
              <a:t>(1910)</a:t>
            </a:r>
          </a:p>
        </p:txBody>
      </p:sp>
      <p:pic>
        <p:nvPicPr>
          <p:cNvPr id="2" name="Segnaposto contenuto 3">
            <a:extLst>
              <a:ext uri="{FF2B5EF4-FFF2-40B4-BE49-F238E27FC236}">
                <a16:creationId xmlns:a16="http://schemas.microsoft.com/office/drawing/2014/main" id="{B793984B-33E6-D5E7-8680-23092CACB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4971" y="567000"/>
            <a:ext cx="4051814" cy="5724000"/>
          </a:xfrm>
          <a:prstGeom prst="rect">
            <a:avLst/>
          </a:prstGeom>
          <a:ln w="34925">
            <a:noFill/>
          </a:ln>
        </p:spPr>
      </p:pic>
    </p:spTree>
    <p:extLst>
      <p:ext uri="{BB962C8B-B14F-4D97-AF65-F5344CB8AC3E}">
        <p14:creationId xmlns:p14="http://schemas.microsoft.com/office/powerpoint/2010/main" val="12181539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F53DD-39C0-1032-9263-47B489C4F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020F10-C5C4-2AB4-669C-7DE2F1A30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08879" y="1573967"/>
            <a:ext cx="9383843" cy="5284033"/>
          </a:xfrm>
        </p:spPr>
        <p:txBody>
          <a:bodyPr>
            <a:normAutofit lnSpcReduction="10000"/>
          </a:bodyPr>
          <a:lstStyle/>
          <a:p>
            <a:r>
              <a:rPr lang="it-IT" b="1" dirty="0">
                <a:cs typeface="Times New Roman" panose="02020603050405020304" pitchFamily="18" charset="0"/>
              </a:rPr>
              <a:t>Noi vogliamo glorificare la guerra - sola igiene del mondo - il militarismo, il patriottismo, il gesto distruttore dei libertari, le belle idee per cui si muore e il disprezzo della donna</a:t>
            </a:r>
            <a:r>
              <a:rPr lang="it-IT" dirty="0">
                <a:cs typeface="Times New Roman" panose="02020603050405020304" pitchFamily="18" charset="0"/>
              </a:rPr>
              <a:t>.</a:t>
            </a:r>
          </a:p>
          <a:p>
            <a:pPr algn="just"/>
            <a:endParaRPr lang="it-IT" dirty="0">
              <a:cs typeface="Times New Roman" panose="02020603050405020304" pitchFamily="18" charset="0"/>
            </a:endParaRPr>
          </a:p>
          <a:p>
            <a:pPr algn="just"/>
            <a:r>
              <a:rPr lang="it-IT" dirty="0">
                <a:cs typeface="Times New Roman" panose="02020603050405020304" pitchFamily="18" charset="0"/>
              </a:rPr>
              <a:t>È dall'Italia che noi lanciamo per il mondo questo nostro manifesto di violenza travolgente e incendiaria col quale fondiamo oggi il FUTURISMO perché vogliamo liberare questo paese dalla sua fetida cancrena di professori, d'archeologi, di ciceroni e d'antiquari.</a:t>
            </a:r>
            <a:endParaRPr dirty="0"/>
          </a:p>
        </p:txBody>
      </p:sp>
      <p:sp>
        <p:nvSpPr>
          <p:cNvPr id="8" name="Titolo 7">
            <a:extLst>
              <a:ext uri="{FF2B5EF4-FFF2-40B4-BE49-F238E27FC236}">
                <a16:creationId xmlns:a16="http://schemas.microsoft.com/office/drawing/2014/main" id="{636CA064-4B84-3B06-851E-AC81E7077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Fondazione e manifesto del futurismo (1910)</a:t>
            </a:r>
          </a:p>
        </p:txBody>
      </p:sp>
    </p:spTree>
    <p:extLst>
      <p:ext uri="{BB962C8B-B14F-4D97-AF65-F5344CB8AC3E}">
        <p14:creationId xmlns:p14="http://schemas.microsoft.com/office/powerpoint/2010/main" val="36045853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Crescita demografica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aumento del tasso di natalità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pur se cominciano ad affermarsi: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it-IT" dirty="0"/>
              <a:t>pratiche contraccettive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it-IT" dirty="0"/>
              <a:t>politiche di contenimento delle nascite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>
            <a:noAutofit/>
          </a:bodyPr>
          <a:lstStyle/>
          <a:p>
            <a:endParaRPr lang="it-IT" dirty="0"/>
          </a:p>
          <a:p>
            <a:endParaRPr lang="it-IT" dirty="0"/>
          </a:p>
          <a:p>
            <a:r>
              <a:rPr lang="it-IT" dirty="0"/>
              <a:t>diminuzione del tasso di mortalità</a:t>
            </a:r>
          </a:p>
          <a:p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>
              <a:buClr>
                <a:srgbClr val="0070C0"/>
              </a:buClr>
              <a:buFontTx/>
              <a:buChar char="-"/>
            </a:pPr>
            <a:endParaRPr lang="it-IT" dirty="0"/>
          </a:p>
          <a:p>
            <a:pPr>
              <a:buClr>
                <a:srgbClr val="0070C0"/>
              </a:buClr>
              <a:buFontTx/>
              <a:buChar char="-"/>
            </a:pPr>
            <a:r>
              <a:rPr lang="it-IT" dirty="0"/>
              <a:t>miglioramento delle condizioni di vita nelle metropoli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it-IT" dirty="0"/>
              <a:t>progressi nel campo della medicina</a:t>
            </a:r>
          </a:p>
          <a:p>
            <a:pPr>
              <a:buClr>
                <a:srgbClr val="0070C0"/>
              </a:buClr>
              <a:buFontTx/>
              <a:buChar char="-"/>
            </a:pPr>
            <a:r>
              <a:rPr lang="it-IT" dirty="0"/>
              <a:t>andamento dei flussi migratori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0F780-9C00-5982-4B4C-A5A94633D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2E0F8-D0E5-78E4-11E7-5B8923893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Rivoluzione industriale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67C46-9305-80C5-C52E-7DF4B39E6F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innovazioni produttive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nuovi settori produttivi</a:t>
            </a:r>
            <a:br>
              <a:rPr lang="it-IT" dirty="0"/>
            </a:br>
            <a:r>
              <a:rPr lang="it-IT" dirty="0"/>
              <a:t>- diversificazione e </a:t>
            </a:r>
            <a:r>
              <a:rPr lang="it-IT" dirty="0" err="1"/>
              <a:t>complessificazione</a:t>
            </a:r>
            <a:r>
              <a:rPr lang="it-IT" dirty="0"/>
              <a:t> del mercato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nuovi impianti e nuovi macchinari</a:t>
            </a:r>
          </a:p>
          <a:p>
            <a:pPr>
              <a:buClr>
                <a:srgbClr val="0070C0"/>
              </a:buClr>
            </a:pPr>
            <a:r>
              <a:rPr lang="it-IT" dirty="0"/>
              <a:t>nuove modalità di finanziamento, organizzazione e management delle linee produttive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75680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dirty="0"/>
              <a:t>Nuove forme di gestione e di organizzazione della produzione</a:t>
            </a:r>
            <a:endParaRPr dirty="0"/>
          </a:p>
        </p:txBody>
      </p:sp>
      <p:sp>
        <p:nvSpPr>
          <p:cNvPr id="7" name="Segnaposto testo 6">
            <a:extLst>
              <a:ext uri="{FF2B5EF4-FFF2-40B4-BE49-F238E27FC236}">
                <a16:creationId xmlns:a16="http://schemas.microsoft.com/office/drawing/2014/main" id="{215E7CC7-4683-F018-C336-4F6EB15600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razionalizzazione e disciplinamento</a:t>
            </a:r>
          </a:p>
          <a:p>
            <a:pPr>
              <a:buClr>
                <a:srgbClr val="0070C0"/>
              </a:buClr>
            </a:pPr>
            <a:r>
              <a:rPr lang="it-IT" dirty="0"/>
              <a:t>catena di montaggio</a:t>
            </a:r>
          </a:p>
          <a:p>
            <a:pPr>
              <a:buClr>
                <a:srgbClr val="0070C0"/>
              </a:buClr>
            </a:pPr>
            <a:r>
              <a:rPr lang="it-IT" dirty="0"/>
              <a:t>differenziazione delle funzioni del lavoro</a:t>
            </a:r>
          </a:p>
          <a:p>
            <a:endParaRPr lang="it-IT" dirty="0"/>
          </a:p>
          <a:p>
            <a:pPr marL="0" indent="0">
              <a:buNone/>
            </a:pPr>
            <a:r>
              <a:rPr lang="it-IT" dirty="0">
                <a:solidFill>
                  <a:srgbClr val="0070C0"/>
                </a:solidFill>
              </a:rPr>
              <a:t>❖ </a:t>
            </a:r>
            <a:r>
              <a:rPr lang="it-IT" dirty="0">
                <a:solidFill>
                  <a:schemeClr val="tx1"/>
                </a:solidFill>
              </a:rPr>
              <a:t>Frederick Taylor (1856-1915)</a:t>
            </a:r>
            <a:endParaRPr lang="it-IT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it-IT" dirty="0">
                <a:solidFill>
                  <a:srgbClr val="0070C0"/>
                </a:solidFill>
              </a:rPr>
              <a:t>❖ </a:t>
            </a:r>
            <a:r>
              <a:rPr lang="it-IT" dirty="0">
                <a:solidFill>
                  <a:schemeClr val="tx1"/>
                </a:solidFill>
              </a:rPr>
              <a:t>Henry Ford (1863-1947)</a:t>
            </a:r>
            <a:endParaRPr lang="it-IT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Picture Placeholder 3" descr="elearning.jpg"/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6" name="Segnaposto contenuto 3" descr="Chaplin_-_Modern_Times.jpg">
            <a:extLst>
              <a:ext uri="{FF2B5EF4-FFF2-40B4-BE49-F238E27FC236}">
                <a16:creationId xmlns:a16="http://schemas.microsoft.com/office/drawing/2014/main" id="{DBB0122B-7E2E-F04A-27B8-F136A0C33F9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5772" y="1614424"/>
            <a:ext cx="5753100" cy="4521200"/>
          </a:xfrm>
          <a:prstGeom prst="rect">
            <a:avLst/>
          </a:prstGeom>
          <a:ln w="2540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0A25A-3381-DB47-B37D-45098A8A4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F4E1B-7541-44B4-61DE-B48C26C8E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i="1" dirty="0" err="1"/>
              <a:t>Modern</a:t>
            </a:r>
            <a:r>
              <a:rPr lang="it-IT" i="1" dirty="0"/>
              <a:t> times</a:t>
            </a:r>
            <a:endParaRPr i="1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E12967-2FE5-60DB-1DA6-2441E2D99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hlinkClick r:id="rId2"/>
              </a:rPr>
              <a:t>https://www.youtube.com/watch?v=I37VtQbOa7M&amp;ab_channel=gabrielcava2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574C1-AE19-B29B-6F0D-89BE1A06B32F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Charles (Charlie) Chaplin, </a:t>
            </a:r>
            <a:r>
              <a:rPr lang="it-IT" i="1" dirty="0" err="1"/>
              <a:t>Modern</a:t>
            </a:r>
            <a:r>
              <a:rPr lang="it-IT" i="1" dirty="0"/>
              <a:t> Times</a:t>
            </a:r>
            <a:r>
              <a:rPr lang="it-IT" dirty="0"/>
              <a:t> (1936)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950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3BA6E-33E1-A5EA-AD3B-CB4921FEC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B478C-D397-7745-B6E8-A87CEA1B0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Riorganizzazione dei sistemi educativi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F5AC18-898F-C13B-2AF2-8388A4A66A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alfabetizzazione e scuola dell’obbligo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moralizzazione e disciplinamento dei poveri</a:t>
            </a:r>
            <a:br>
              <a:rPr lang="it-IT" dirty="0"/>
            </a:br>
            <a:r>
              <a:rPr lang="it-IT" dirty="0"/>
              <a:t>- le ‘classi pericolose’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riforma dell’insegnamento secondario e delle università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30784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F418869-DB8F-E754-E5EB-88545651F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28C7D0-C7C1-4780-D7A2-410198051B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il «ceto medio»</a:t>
            </a:r>
          </a:p>
          <a:p>
            <a:pPr>
              <a:buClr>
                <a:srgbClr val="0070C0"/>
              </a:buClr>
            </a:pPr>
            <a:r>
              <a:rPr lang="it-IT" dirty="0"/>
              <a:t>aumento dei redditi e tendenza alla stabilità/calo dei pressi dei prodotti agricoli e industriali</a:t>
            </a:r>
          </a:p>
          <a:p>
            <a:pPr>
              <a:buClr>
                <a:srgbClr val="0070C0"/>
              </a:buClr>
            </a:pPr>
            <a:r>
              <a:rPr lang="it-IT" dirty="0"/>
              <a:t>formazione di un mercato di beni superflui o di consumo durevole </a:t>
            </a:r>
            <a:br>
              <a:rPr lang="it-IT" dirty="0"/>
            </a:br>
            <a:r>
              <a:rPr lang="it-IT" dirty="0"/>
              <a:t>- i grandi magazzini e le </a:t>
            </a:r>
            <a:r>
              <a:rPr lang="it-IT" i="1" dirty="0"/>
              <a:t>vetrine</a:t>
            </a:r>
            <a:endParaRPr lang="it-IT" dirty="0"/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E69222A3-3581-F4B0-46F1-43728E998AF4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6" name="Segnaposto contenuto 3" descr="SID49764_510px.jpg.510x10000_q85.jpg">
            <a:extLst>
              <a:ext uri="{FF2B5EF4-FFF2-40B4-BE49-F238E27FC236}">
                <a16:creationId xmlns:a16="http://schemas.microsoft.com/office/drawing/2014/main" id="{4E62E366-FFB7-CD9D-52CC-5864EEDA98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3532" y="369000"/>
            <a:ext cx="4801841" cy="6120000"/>
          </a:xfrm>
          <a:prstGeom prst="rect">
            <a:avLst/>
          </a:prstGeom>
          <a:ln w="28575">
            <a:noFill/>
          </a:ln>
        </p:spPr>
      </p:pic>
      <p:sp>
        <p:nvSpPr>
          <p:cNvPr id="8" name="Titolo 7">
            <a:extLst>
              <a:ext uri="{FF2B5EF4-FFF2-40B4-BE49-F238E27FC236}">
                <a16:creationId xmlns:a16="http://schemas.microsoft.com/office/drawing/2014/main" id="{ADB24F75-497B-9D7A-E092-FBE672A48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57199"/>
            <a:ext cx="5455920" cy="906905"/>
          </a:xfrm>
        </p:spPr>
        <p:txBody>
          <a:bodyPr>
            <a:noAutofit/>
          </a:bodyPr>
          <a:lstStyle/>
          <a:p>
            <a:r>
              <a:rPr lang="it-IT" dirty="0"/>
              <a:t>Complessificazione della</a:t>
            </a:r>
            <a:br>
              <a:rPr lang="it-IT" dirty="0"/>
            </a:br>
            <a:r>
              <a:rPr lang="it-IT" dirty="0"/>
              <a:t>struttura sociale</a:t>
            </a:r>
          </a:p>
        </p:txBody>
      </p:sp>
    </p:spTree>
    <p:extLst>
      <p:ext uri="{BB962C8B-B14F-4D97-AF65-F5344CB8AC3E}">
        <p14:creationId xmlns:p14="http://schemas.microsoft.com/office/powerpoint/2010/main" val="15849279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DC0F06-F5D8-61B7-8C2F-35D7CDD008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94BBE-64D5-55C8-3CFF-4B965CB84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i="1" dirty="0">
                <a:solidFill>
                  <a:srgbClr val="0070C0"/>
                </a:solidFill>
              </a:rPr>
              <a:t>nazionalizzazione delle masse</a:t>
            </a:r>
            <a:endParaRPr sz="2000" i="1" dirty="0">
              <a:solidFill>
                <a:srgbClr val="0070C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F816DF-4DC8-AF8A-D8D0-FEEE8AC504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dirty="0">
                <a:latin typeface="Cambria" panose="02040503050406030204" pitchFamily="18" charset="0"/>
                <a:cs typeface="Times New Roman" panose="02020603050405020304" pitchFamily="18" charset="0"/>
              </a:rPr>
              <a:t>espressione coniata da George L. Mosse per rendere conto del processo di coinvolgimento delle masse nella scena politica nazionale attraverso l’idea di nazione e il tentativo di farle sentire partecipi di una identità ‘superiore’ (la collettività nazionale)</a:t>
            </a:r>
            <a:endParaRPr dirty="0">
              <a:latin typeface="Cambria" panose="02040503050406030204" pitchFamily="18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17949-E27D-CF35-4755-751740B0E6D5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George L. Mosse, </a:t>
            </a:r>
            <a:r>
              <a:rPr lang="it-IT" i="1" dirty="0"/>
              <a:t>La nazionalizzazione delle masse. Simbolismo politico e movimenti di massa in Germania (1815-1933)</a:t>
            </a:r>
            <a:r>
              <a:rPr lang="it-IT" dirty="0"/>
              <a:t> (1974)</a:t>
            </a:r>
            <a:endParaRPr lang="it-I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20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dirty="0"/>
              <a:t>Insegnare la nazione: le istituzioni e i loro strumenti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la scuola</a:t>
            </a:r>
            <a:endParaRPr dirty="0"/>
          </a:p>
        </p:txBody>
      </p:sp>
      <p:sp>
        <p:nvSpPr>
          <p:cNvPr id="14" name="Segnaposto testo 13">
            <a:extLst>
              <a:ext uri="{FF2B5EF4-FFF2-40B4-BE49-F238E27FC236}">
                <a16:creationId xmlns:a16="http://schemas.microsoft.com/office/drawing/2014/main" id="{211E5146-5680-024F-F35C-16F01AD820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la lingua nazionale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la narrazione della storia patria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lo studio della geografia (i confini della nazione)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militarizzazione dell’idea di nazione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lang="it-IT" dirty="0"/>
              <a:t>l’esercito</a:t>
            </a:r>
            <a:endParaRPr dirty="0"/>
          </a:p>
        </p:txBody>
      </p:sp>
      <p:sp>
        <p:nvSpPr>
          <p:cNvPr id="15" name="Segnaposto testo 14">
            <a:extLst>
              <a:ext uri="{FF2B5EF4-FFF2-40B4-BE49-F238E27FC236}">
                <a16:creationId xmlns:a16="http://schemas.microsoft.com/office/drawing/2014/main" id="{4A78CF71-941E-E304-CDB3-CE3F076CEF01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coscrizione obbligatoria di massa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nazionalizzazione dei soldati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rituali e simboli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/>
              <a:t>promozione della mascolinità come virilità e rispettabilità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5"/>
          </p:nvPr>
        </p:nvSpPr>
        <p:spPr/>
        <p:txBody>
          <a:bodyPr>
            <a:normAutofit fontScale="85000" lnSpcReduction="10000"/>
          </a:bodyPr>
          <a:lstStyle/>
          <a:p>
            <a:endParaRPr lang="it-IT" dirty="0"/>
          </a:p>
          <a:p>
            <a:r>
              <a:rPr lang="it-IT" sz="3000" dirty="0"/>
              <a:t>i rituali pubblici</a:t>
            </a:r>
            <a:endParaRPr sz="3000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le feste nazionali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le commemorazioni dei </a:t>
            </a:r>
            <a:r>
              <a:rPr lang="it-IT" i="1" dirty="0" err="1">
                <a:solidFill>
                  <a:schemeClr val="tx1"/>
                </a:solidFill>
              </a:rPr>
              <a:t>grands</a:t>
            </a:r>
            <a:r>
              <a:rPr lang="it-IT" i="1" dirty="0">
                <a:solidFill>
                  <a:schemeClr val="tx1"/>
                </a:solidFill>
              </a:rPr>
              <a:t> </a:t>
            </a:r>
            <a:r>
              <a:rPr lang="it-IT" i="1" dirty="0" err="1">
                <a:solidFill>
                  <a:schemeClr val="tx1"/>
                </a:solidFill>
              </a:rPr>
              <a:t>hommes</a:t>
            </a:r>
            <a:endParaRPr lang="it-IT" dirty="0">
              <a:solidFill>
                <a:schemeClr val="tx1"/>
              </a:solidFill>
            </a:endParaRP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le statue</a:t>
            </a:r>
          </a:p>
          <a:p>
            <a:pPr marL="285750" indent="-285750">
              <a:buClr>
                <a:srgbClr val="0070C0"/>
              </a:buClr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la toponomastica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A840AC36-F0AA-12E6-8FFE-9F8306E0ADCC}"/>
              </a:ext>
            </a:extLst>
          </p:cNvPr>
          <p:cNvSpPr txBox="1">
            <a:spLocks/>
          </p:cNvSpPr>
          <p:nvPr/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D42A23"/>
              </a:buClr>
              <a:buFont typeface="Arial"/>
              <a:buNone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285750" indent="-285750">
              <a:buClr>
                <a:srgbClr val="0070C0"/>
              </a:buClr>
              <a:buFontTx/>
              <a:buChar char="-"/>
            </a:pPr>
            <a:endParaRPr lang="it-IT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479</TotalTime>
  <Words>536</Words>
  <Application>Microsoft Macintosh PowerPoint</Application>
  <PresentationFormat>Widescreen</PresentationFormat>
  <Paragraphs>79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</vt:lpstr>
      <vt:lpstr>Times New Roman</vt:lpstr>
      <vt:lpstr>Storia contemporanea</vt:lpstr>
      <vt:lpstr>I processi di nation building e l’avvento della società di massa</vt:lpstr>
      <vt:lpstr>L’apocalisse della modernità</vt:lpstr>
      <vt:lpstr>L’irruzione del presente</vt:lpstr>
      <vt:lpstr>Presentazione standard di PowerPoint</vt:lpstr>
      <vt:lpstr>Presentazione standard di PowerPoint</vt:lpstr>
      <vt:lpstr>Fondazione e manifesto del futurismo (1910)</vt:lpstr>
      <vt:lpstr>Crescita demografica</vt:lpstr>
      <vt:lpstr>Rivoluzione industriale</vt:lpstr>
      <vt:lpstr>Nuove forme di gestione e di organizzazione della produzione</vt:lpstr>
      <vt:lpstr>Modern times</vt:lpstr>
      <vt:lpstr>Riorganizzazione dei sistemi educativi</vt:lpstr>
      <vt:lpstr>Complessificazione della struttura sociale</vt:lpstr>
      <vt:lpstr>nazionalizzazione delle masse</vt:lpstr>
      <vt:lpstr>Insegnare la nazione: le istituzioni e i loro strumenti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8</cp:revision>
  <dcterms:created xsi:type="dcterms:W3CDTF">2026-09-21T05:41:18Z</dcterms:created>
  <dcterms:modified xsi:type="dcterms:W3CDTF">2026-10-15T13:16:59Z</dcterms:modified>
</cp:coreProperties>
</file>