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zione" id="{4D99A1D3-4C72-1415-18BA-17C3EB5E5691}">
          <p14:sldIdLst>
            <p14:sldId id="256"/>
            <p14:sldId id="257"/>
            <p14:sldId id="258"/>
            <p14:sldId id="259"/>
          </p14:sldIdLst>
        </p14:section>
        <p14:section name="1. Curva di calibrazione" id="{AA22A5E5-7BB3-13AF-BBBA-89A413CE783B}">
          <p14:sldIdLst>
            <p14:sldId id="260"/>
            <p14:sldId id="261"/>
            <p14:sldId id="262"/>
            <p14:sldId id="263"/>
            <p14:sldId id="264"/>
          </p14:sldIdLst>
        </p14:section>
        <p14:section name="2. Aggiunta standard singola" id="{1AD9BCEA-7F01-B8A7-94C1-638DF069E3AD}">
          <p14:sldIdLst>
            <p14:sldId id="265"/>
            <p14:sldId id="266"/>
            <p14:sldId id="267"/>
            <p14:sldId id="268"/>
          </p14:sldIdLst>
        </p14:section>
        <p14:section name="3. Aggiunta standard multipla" id="{48A96393-787B-2191-C831-5594DFDA38C9}">
          <p14:sldIdLst>
            <p14:sldId id="269"/>
            <p14:sldId id="270"/>
            <p14:sldId id="271"/>
            <p14:sldId id="272"/>
            <p14:sldId id="273"/>
          </p14:sldIdLst>
        </p14:section>
        <p14:section name="4. Standard interno" id="{D406FA1C-6DA4-5E72-96F1-46AB061762F7}">
          <p14:sldIdLst>
            <p14:sldId id="274"/>
            <p14:sldId id="275"/>
            <p14:sldId id="276"/>
            <p14:sldId id="277"/>
          </p14:sldIdLst>
        </p14:section>
        <p14:section name="Risultati attesi" id="{417758F1-4370-8E8D-AF6E-DEB59257D4FE}">
          <p14:sldIdLst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72B40"/>
                </a:solidFill>
                <a:latin typeface="+mn-lt"/>
              </a:defRPr>
            </a:pPr>
            <a:r>
              <a:rPr lang="it-IT" sz="1200" b="0" i="0" u="none" strike="noStrike">
                <a:solidFill>
                  <a:srgbClr val="072B40"/>
                </a:solidFill>
                <a:latin typeface="+mn-lt"/>
              </a:rPr>
              <a:t>Retta di calibrazione: y = 1250·x + 500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Standard</c:v>
                </c:pt>
              </c:strCache>
            </c:strRef>
          </c:tx>
          <c:spPr>
            <a:ln w="25400" cap="flat">
              <a:solidFill>
                <a:srgbClr val="0E558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E5580"/>
              </a:solidFill>
              <a:ln w="9525" cap="flat">
                <a:solidFill>
                  <a:srgbClr val="0E5580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50</c:v>
                </c:pt>
                <c:pt idx="4">
                  <c:v>100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500</c:v>
                </c:pt>
                <c:pt idx="1">
                  <c:v>13000</c:v>
                </c:pt>
                <c:pt idx="2">
                  <c:v>25500</c:v>
                </c:pt>
                <c:pt idx="3">
                  <c:v>63000</c:v>
                </c:pt>
                <c:pt idx="4">
                  <c:v>125500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6AF-7A44-9F8D-1265F1C65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DDE3E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r>
                  <a:rPr lang="it-IT" sz="1100" b="0" i="0" u="none" strike="noStrike">
                    <a:solidFill>
                      <a:srgbClr val="000000"/>
                    </a:solidFill>
                    <a:latin typeface="+mn-lt"/>
                  </a:rPr>
                  <a:t>C Pb (ppb)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crossBetween val="midCat"/>
        <c:majorUnit val="20"/>
      </c:valAx>
      <c:valAx>
        <c:axId val="2094734552"/>
        <c:scaling>
          <c:orientation val="minMax"/>
          <c:max val="150000"/>
          <c:min val="0"/>
        </c:scaling>
        <c:delete val="0"/>
        <c:axPos val="l"/>
        <c:majorGridlines>
          <c:spPr>
            <a:ln w="6350" cap="flat">
              <a:solidFill>
                <a:srgbClr val="DDE3E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r>
                  <a:rPr lang="it-IT" sz="1100" b="0" i="0" u="none" strike="noStrike">
                    <a:solidFill>
                      <a:srgbClr val="000000"/>
                    </a:solidFill>
                    <a:latin typeface="+mn-lt"/>
                  </a:rPr>
                  <a:t>Segnale (cps)</a:t>
                </a: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250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72B40"/>
                </a:solidFill>
                <a:latin typeface="+mn-lt"/>
              </a:defRPr>
            </a:pPr>
            <a:r>
              <a:rPr lang="it-IT" sz="1200" b="0" i="0" u="none" strike="noStrike">
                <a:solidFill>
                  <a:srgbClr val="072B40"/>
                </a:solidFill>
                <a:latin typeface="+mn-lt"/>
              </a:rPr>
              <a:t>Aggiunta standard multipla: y = 0,0600·x + 0,0360</a:t>
            </a: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Aggiunte</c:v>
                </c:pt>
              </c:strCache>
            </c:strRef>
          </c:tx>
          <c:spPr>
            <a:ln w="25400" cap="flat">
              <a:solidFill>
                <a:srgbClr val="0E558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E5580"/>
              </a:solidFill>
              <a:ln w="9525" cap="flat">
                <a:solidFill>
                  <a:srgbClr val="0E5580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-0.6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3.5999999999999997E-2</c:v>
                </c:pt>
                <c:pt idx="2">
                  <c:v>9.6000000000000002E-2</c:v>
                </c:pt>
                <c:pt idx="3">
                  <c:v>0.156</c:v>
                </c:pt>
                <c:pt idx="4">
                  <c:v>0.216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F92-3E46-96FD-A487E5782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.5"/>
          <c:min val="-1"/>
        </c:scaling>
        <c:delete val="0"/>
        <c:axPos val="b"/>
        <c:majorGridlines>
          <c:spPr>
            <a:ln w="6350" cap="flat">
              <a:solidFill>
                <a:srgbClr val="DDE3E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r>
                  <a:rPr lang="it-IT" sz="1100" b="0" i="0" u="none" strike="noStrike">
                    <a:solidFill>
                      <a:srgbClr val="000000"/>
                    </a:solidFill>
                    <a:latin typeface="+mn-lt"/>
                  </a:rPr>
                  <a:t>iAs aggiunto (ppb)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6"/>
                </a:solidFill>
                <a:latin typeface="+mn-lt"/>
              </a:defRPr>
            </a:pPr>
            <a:endParaRPr lang="en-US"/>
          </a:p>
        </c:txPr>
        <c:crossAx val="2094734552"/>
        <c:crossesAt val="-1"/>
        <c:crossBetween val="midCat"/>
        <c:majorUnit val="0.5"/>
      </c:valAx>
      <c:valAx>
        <c:axId val="2094734552"/>
        <c:scaling>
          <c:orientation val="minMax"/>
          <c:max val="0.25"/>
          <c:min val="0"/>
        </c:scaling>
        <c:delete val="0"/>
        <c:axPos val="l"/>
        <c:majorGridlines>
          <c:spPr>
            <a:ln w="6350" cap="flat">
              <a:solidFill>
                <a:srgbClr val="DDE3E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r>
                  <a:rPr lang="it-IT" sz="1100" b="0" i="0" u="none" strike="noStrike">
                    <a:solidFill>
                      <a:srgbClr val="000000"/>
                    </a:solidFill>
                    <a:latin typeface="+mn-lt"/>
                  </a:rPr>
                  <a:t>Assorbanza</a:t>
                </a:r>
              </a:p>
            </c:rich>
          </c:tx>
          <c:overlay val="0"/>
        </c:title>
        <c:numFmt formatCode="0.00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0.0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85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Raccolta di 12 esercizi: per ciascuna delle 4 tecniche di quantificazione un esercizio svolto (livello base) e due da svolgere (livello intermedio e avanzato). Le soluzioni degli esercizi da svolgere sono nelle note di ogni diapositiva e riassunte nella sezione finale 'Risultati attesi', da rimuovere prima della distribuzione agli studenti.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Esercizio svolto (livello base). I dati sono perfettamente lineari per consentire la verifica a mano: a = 1250 cps/ppb, b = 500 cps, r² = 1,000. Soluzione nella diapositiva successiva.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Sottolineare: (1) l'ordine delle operazioni (prima la retta, poi x, poi il FD); (2) il controllo che x cada nell'intervallo di calibrazione; (3) nel caso reale ICP-MS si sottrae il bianco reagenti e si verifica il recupero con un materiale di riferimento.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1.2 — Regressione: a = 4204 area/(µg/L), b = 14,7, r² = 0,99999. x = (772 − 14,7)/4204 = 0,180 µg/L (entro l'intervallo 0,05–1,00). FD tot = 10,0 × 2 = 20 → OTA nel caffè = 0,180 × 20 = 3,60 µg/kg. Con U = 20 %: X − U = 3,60 − 0,72 = 2,88 µg/kg ≤ 3,0 → il superamento del limite non è dimostrato tenendo conto dell'incertezza; il campione non può essere dichiarato non conforme (caso 'dubbio', vedi lezione: ripetere l'analisi o richiedere un campione di conferma). Nota: il recupero della colonna di immunoaffinità si assume ≈ 100 %, altrimenti andrebbe applicata la correzione C/R.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1.3 — (1) Regressione: a = 0,0401 abs/ppb, b = 0,0020, r² = 0,9999. Bianco reagenti: C = (0,0050 − 0,0020)/0,0401 = 0,075 ppb. (2) Campione: x = (0,1170 − 0,0020)/0,0401 = 2,868 ppb; corretto per il bianco 2,868 − 0,075 = 2,79 ppb; nel riso 2,79 × 50,0 = 140 µg/kg. (3) Fortificato: x = (0,1906 − 0,0020)/0,0401 = 4,703 → 4,63 ppb dopo il bianco; R = (4,63 − 2,79)/2,00 = 0,92 (92 %). Risultato corretto: 140/0,92 = 152 µg/kg. (4) LOD = 3 × 0,0012/0,0401 = 0,090 ppb in soluzione → 4,5 µg/kg nel riso; LOQ = 10 × 0,0012/0,0401 = 0,30 ppb → 15 µg/kg. Conformità: X = 152 µg/kg, U = 23 µg/kg → X − U = 129 ≤ 150: il superamento non è dimostrato → non dichiarabile non conforme (caso dubbio). Spunto di discussione: senza la correzione per il recupero il risultato (140) sarebbe sembrato sotto il limite; con la correzione lo supera di poco, ma l'incertezza non consente di dichiarare la non conformità.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Esercizio svolto (livello base). Far notare che l'aggiunta di 20 µL a 10 mL cambia il volume dello 0,2 %: in questi casi la proporzione semplice Sx:Cx = S(x+std):C(x+std) della lezione è applicabile. Nell'esercizio 2.3 si vedrà il caso in cui la variazione di volume non è trascurabile.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2.2 — (1) Cs = 30,0 × 1,00/6,00 = 5,00 ppb. (2) Cx = 12 400 × 5,00/(43 400 − 12 400) = 2,00 ppb nella soluzione misurata; × FD₂ 1,20 = 2,40 ppb nel succo diluito; × FD₁ 5 = 12,0 µg/L nel succo (FD tot = 6). 12,0 &lt; 30 ppb → conforme. (3) Calibrazione esterna: x = 12 400/7750 = 1,60 ppb → × 6 = 9,6 µg/L. (4) Sensibilità in matrice = (43 400 − 12 400)/5,00 = 6200 cps/ppb contro 7750 cps/ppb in acqua: soppressione del segnale del 20 % (effetto matrice, es. solidi disciolti/zuccheri). La calibrazione esterna sottostima del 20 %: è un errore sistematico proporzionale. L'aggiunta standard è corretta perché la pendenza è misurata nella matrice stessa del campione.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2.3 — (1) S0 = 0,186 − 0,006 = 0,180; S+ = 0,320 − 0,006 = 0,314. (2) Approssimato: Cs = 100 × 0,250/5,25 = 4,76 ppb; Cx = 0,180 × 4,76/(0,314 − 0,180) = 6,40 ppb → 640 µg/kg. (3) Rigoroso: S0 = k·Cx; S+ = k·[Cx·V0/(V0+Vs) + C std·Vs/(V0+Vs)]. Dividendo e risolvendo: Cx = S0·C std·Vs / [S+·(V0+Vs) − S0·V0] = 0,180 × 100 × 0,250 / (0,314 × 5,25 − 0,180 × 5,00) = 4,50/(1,6485 − 0,900) = 6,01 ppb → 601 µg/kg. (4) L'approssimazione sovrastima del 6,4 % (errore sistematico). Conformità: X = 601 µg/kg, U = 90 µg/kg → X + U = 691 &lt; 800: conforme con margine. Nota didattica: se V0 ≫ Vs la formula semplice torna valida (es. 2.1).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Esercizio svolto (livello base): i dati sono perfettamente lineari (a = 0,0600 abs/ppb, b = 0,0360). Soluzione e grafico nella diapositiva successiva.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grafico contiene i quattro punti sperimentali più il punto estrapolato (x = −0,600; y = 0) per visualizzare l'intercetta sull'asse x. Ricordare che il tratto estrapolato è un'ipotesi di linearità anche sotto il primo punto: per questo serve una buona r² e un numero adeguato di aggiunte (almeno 3–4).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3.2 — (1) Regressione: a = 1793,5 cps/ppb, b = 4520 cps, r² = 0,9999. (2) Cx = 4520/1793,5 = 2,52 ppb (intercetta sull'asse x: −2,52 ppb). (3) FD tot = 50,0 × 2 = 100 mL/g → Pb negli spinaci = 2,52 × 100 = 252 µg/kg. (4) U = 20 % → 50 µg/kg: X − U = 202 ≤ 300 → conforme; X + U = 302 &gt; 300, quindi il valore vero potrebbe superare il limite, ma non è dimostrabile: in sede di controllo ufficiale il campione non viene dichiarato non conforme. Spunto: come ridurre l'incertezza (più repliche, più aggiunte, materiale di riferimento).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3.3 — (1) L'estratto è concentrato 5 volte (10,0 mL → 2,00 mL): FD₁ = 0,200 &lt; 1. FD tot = 0,200 × 2 = 0,400. (2) Regressione: a = 12,0 area/ppb, b = 1203, r² = 0,9999 → Cx = 1203/12,0 = 100 ppb nella soluzione misurata (estratto diluito 1:2). (3) Succo: 100 × 0,400 = 40,1 µg/L (estratto: 200 ppb) → 40 &lt; 50: conforme. (4) Pendenza in matrice 12,0 contro 15,0 in solvente: rapporto 0,80 → soppressione del segnale del 20 % (effetto matrice e/o perdite proporzionali). Calibrazione esterna sull'aliquota 1: x = 1215/15,0 = 81,0 ppb → × 0,400 = 32,4 µg/L, sottostima del 20 %. Conclusione: con una matrice che altera la pendenza, l'aggiunta standard è l'unico modo corretto di quantificare senza standard interno.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Esercizio svolto (livello base), con la stessa impostazione dell'esempio della lezione (fattore di risposta da una miscela equimolare, poi rapporto nel campione). Messaggio chiave: aggiungere lo SI all'alimento prima dell'estrazione rende il risultato indipendente da volumi, diluizioni e perdite.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4.2 — (1) F = 19 000/20 000 = 0,950. (2) AA/ASI = 12 160/16 000 = 0,760 → CA/CSI = 0,760/0,950 = 0,800 → CA = 0,800 × 1000 = 800 µg/kg. (3) CSI nominale in soluzione: 1000 ng / 10,0 mL = 100 ng/mL, diluita 1:5 → 20,0 ppb; CA(sol) = 0,800 × 20,0 = 16,0 ppb; × FD tot (10,0 × 5 = 50) = 800 µg/kg. Identico: il FD si semplifica perché analita e SI subiscono le stesse diluizioni. (4) Recupero apparente = 16 000/20 000 = 80 % (perdite in estrazione/SPE + effetto matrice). Calibrazione esterna: 12 160/19 000 × 20,0 = 12,8 ppb → × 50 = 640 µg/kg, sottostima del 20 % che farebbe apparire il campione sotto il livello di riferimento. Con lo SI il risultato corretto (800 µg/kg) supera il livello di riferimento di 750 µg/kg: l'operatore deve riesaminare le misure di mitigazione (non si tratta di una non conformità legale).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SOLUZIONE 4.3 — (1) Rapporti: 0,0361; 0,0901; 0,1799; 0,3594; 0,9002. Regressione AA/ASI vs CA: a = 0,360 ppb⁻¹, b ≈ 0 (−0,0001), r² = 1,0000. F = a × CSI = 0,360 × 2,50 = 0,90. (2) Campione: AA/ASI = 1 950/30 000 = 0,0650 → CA(sol) = 0,0650/0,360 = 0,181 ppb → nel miele 0,181 × 0,400 = 0,072 µg/kg (in alternativa: CA = (0,0650/0,90) × 1,00 µg/kg = 0,072 µg/kg). 0,072 &lt; 0,15 µg/kg → sotto l'RPA. (3) Recupero = 30 000/50 000 = 60 %. (4) Retta AA vs CA: a = 18 040 area/ppb, b ≈ −27 → CA(sol) = (1 950 + 27)/18 040 = 0,110 ppb → 0,044 µg/kg nel miele: sottostima del 40 %, pari alle perdite non compensate. Lo SI isotopico aggiunto prima dell'estrazione corregge automaticamente recupero ed effetto matrice; il FD (0,400, cioè una concentrazione) serve solo se si parte dalla concentrazione in soluzione.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72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106984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9476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72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F8C8D"/>
                </a:solidFill>
              </a:rPr>
              <a:t>UD1 · Esercizi di calibrazione e quantificazione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10698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Esercizi numerici di calibrazione e quantificazione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9476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Contaminanti negli alimenti: curva di calibrazione, aggiunta standard singola e multipla, standard interno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A6DFF3"/>
                </a:solidFill>
              </a:rPr>
              <a:t>UD1 – Espressione del dato analitico · Teoria ed esercitazioni di chimica analitica</a:t>
            </a:r>
            <a:endParaRPr lang="en-US" sz="2000" dirty="0"/>
          </a:p>
        </p:txBody>
      </p:sp>
      <p:sp>
        <p:nvSpPr>
          <p:cNvPr id="4" name="UD1 tag"/>
          <p:cNvSpPr/>
          <p:nvPr/>
        </p:nvSpPr>
        <p:spPr>
          <a:xfrm>
            <a:off x="731520" y="1188720"/>
            <a:ext cx="1005840" cy="384048"/>
          </a:xfrm>
          <a:prstGeom prst="rect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UD1 tag text"/>
          <p:cNvSpPr txBox="1"/>
          <p:nvPr/>
        </p:nvSpPr>
        <p:spPr>
          <a:xfrm>
            <a:off x="731520" y="118872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UD. 1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Come è organizzata la raccolta</a:t>
            </a:r>
            <a:endParaRPr lang="en-US" sz="2800" dirty="0"/>
          </a:p>
        </p:txBody>
      </p:sp>
      <p:sp>
        <p:nvSpPr>
          <p:cNvPr id="3" name="card 1"/>
          <p:cNvSpPr/>
          <p:nvPr/>
        </p:nvSpPr>
        <p:spPr>
          <a:xfrm>
            <a:off x="548640" y="13258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card badge 1"/>
          <p:cNvSpPr/>
          <p:nvPr/>
        </p:nvSpPr>
        <p:spPr>
          <a:xfrm>
            <a:off x="777240" y="1600200"/>
            <a:ext cx="731520" cy="73152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ard num 1"/>
          <p:cNvSpPr txBox="1"/>
          <p:nvPr/>
        </p:nvSpPr>
        <p:spPr>
          <a:xfrm>
            <a:off x="777240" y="1600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card text 1"/>
          <p:cNvSpPr txBox="1"/>
          <p:nvPr/>
        </p:nvSpPr>
        <p:spPr>
          <a:xfrm>
            <a:off x="1737360" y="150876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2B40"/>
                </a:solidFill>
              </a:rPr>
              <a:t>Curva di calibrazione esterna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A66"/>
                </a:solidFill>
              </a:rPr>
              <a:t>Pb nel vino · OTA nel caffè · Cd nel riso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6172200" y="13258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ard badge 2"/>
          <p:cNvSpPr/>
          <p:nvPr/>
        </p:nvSpPr>
        <p:spPr>
          <a:xfrm>
            <a:off x="6400800" y="1600200"/>
            <a:ext cx="731520" cy="73152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ard num 2"/>
          <p:cNvSpPr txBox="1"/>
          <p:nvPr/>
        </p:nvSpPr>
        <p:spPr>
          <a:xfrm>
            <a:off x="6400800" y="1600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0" name="card text 2"/>
          <p:cNvSpPr txBox="1"/>
          <p:nvPr/>
        </p:nvSpPr>
        <p:spPr>
          <a:xfrm>
            <a:off x="7360920" y="150876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2B40"/>
                </a:solidFill>
              </a:rPr>
              <a:t>Aggiunta standard singola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A66"/>
                </a:solidFill>
              </a:rPr>
              <a:t>Hg nel tonno · Pb nel succo di mela · Cd nel cioccolato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548640" y="29260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card badge 3"/>
          <p:cNvSpPr/>
          <p:nvPr/>
        </p:nvSpPr>
        <p:spPr>
          <a:xfrm>
            <a:off x="777240" y="3200400"/>
            <a:ext cx="731520" cy="73152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card num 3"/>
          <p:cNvSpPr txBox="1"/>
          <p:nvPr/>
        </p:nvSpPr>
        <p:spPr>
          <a:xfrm>
            <a:off x="77724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4" name="card text 3"/>
          <p:cNvSpPr txBox="1"/>
          <p:nvPr/>
        </p:nvSpPr>
        <p:spPr>
          <a:xfrm>
            <a:off x="1737360" y="310896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2B40"/>
                </a:solidFill>
              </a:rPr>
              <a:t>Aggiunta standard multipla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A66"/>
                </a:solidFill>
              </a:rPr>
              <a:t>As inorganico nel riso · Pb negli spinaci · Patulina nel succo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6172200" y="29260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card badge 4"/>
          <p:cNvSpPr/>
          <p:nvPr/>
        </p:nvSpPr>
        <p:spPr>
          <a:xfrm>
            <a:off x="6400800" y="3200400"/>
            <a:ext cx="731520" cy="73152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card num 4"/>
          <p:cNvSpPr txBox="1"/>
          <p:nvPr/>
        </p:nvSpPr>
        <p:spPr>
          <a:xfrm>
            <a:off x="640080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18" name="card text 4"/>
          <p:cNvSpPr txBox="1"/>
          <p:nvPr/>
        </p:nvSpPr>
        <p:spPr>
          <a:xfrm>
            <a:off x="7360920" y="310896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2B40"/>
                </a:solidFill>
              </a:rPr>
              <a:t>Standard interno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A66"/>
                </a:solidFill>
              </a:rPr>
              <a:t>Benzo[a]pirene nell'olio · Acrilammide nelle patatine · Cloramfenicolo nel miele</a:t>
            </a:r>
            <a:endParaRPr lang="en-US" sz="1600" dirty="0"/>
          </a:p>
        </p:txBody>
      </p:sp>
      <p:sp>
        <p:nvSpPr>
          <p:cNvPr id="19" name="bullets"/>
          <p:cNvSpPr txBox="1"/>
          <p:nvPr/>
        </p:nvSpPr>
        <p:spPr>
          <a:xfrm>
            <a:off x="548640" y="4663440"/>
            <a:ext cx="11064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Per ogni tecnica: un esercizio SVOLTO (livello base) seguito da due esercizi DA SVOLGERE (livello intermedio e avanzato).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Tutte le concentrazioni sono espresse in ppb: 1 ppb = 1 µg/kg (alimenti solidi) = 1 µg/L (liquidi) = 1 ng/mL = 1 ng/g.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Ogni diluizione o estrazione è descritta con il suo fattore di diluizione (FD); il risultato nell'alimento si ottiene moltiplicando la concentrazione misurata per il FD complessivo.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I limiti citati (Reg. (UE) 2023/915, Reg. (UE) 2017/2158, Reg. (UE) 2019/1871, Reg. (CE) 396/2005) servono per il confronto didattico: verificare sempre la versione vigente.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Convenzioni: ppb e fattore di diluizione (FD)</a:t>
            </a:r>
            <a:endParaRPr lang="en-US" sz="2800" dirty="0"/>
          </a:p>
        </p:txBody>
      </p:sp>
      <p:sp>
        <p:nvSpPr>
          <p:cNvPr id="3" name="FD card"/>
          <p:cNvSpPr/>
          <p:nvPr/>
        </p:nvSpPr>
        <p:spPr>
          <a:xfrm>
            <a:off x="548640" y="1280160"/>
            <a:ext cx="5486400" cy="3611880"/>
          </a:xfrm>
          <a:prstGeom prst="roundRect">
            <a:avLst>
              <a:gd name="adj" fmla="val 3038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FD title"/>
          <p:cNvSpPr txBox="1"/>
          <p:nvPr/>
        </p:nvSpPr>
        <p:spPr>
          <a:xfrm>
            <a:off x="777240" y="14173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580"/>
                </a:solidFill>
              </a:rPr>
              <a:t>Fattore di diluizione</a:t>
            </a:r>
            <a:endParaRPr lang="en-US" sz="1600" dirty="0"/>
          </a:p>
        </p:txBody>
      </p:sp>
      <p:sp>
        <p:nvSpPr>
          <p:cNvPr id="5" name="FD text"/>
          <p:cNvSpPr txBox="1"/>
          <p:nvPr/>
        </p:nvSpPr>
        <p:spPr>
          <a:xfrm>
            <a:off x="777240" y="182880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72B40"/>
                </a:solidFill>
              </a:rPr>
              <a:t>Diluizione di una soluzione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FD = V finale / V iniziale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4A5A66"/>
                </a:solidFill>
              </a:rPr>
              <a:t>es. 1,00 mL di vino portato a 10,0 mL → FD = 10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72B40"/>
                </a:solidFill>
              </a:rPr>
              <a:t>Estrazione (o mineralizzazione) di un alimento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FD = V estratto / m campione   (mL/g ≡ L/kg)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4A5A66"/>
                </a:solidFill>
              </a:rPr>
              <a:t>es. 5,00 g di caffè estratti in 50,0 mL → FD = 10,0 mL/g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72B40"/>
                </a:solidFill>
              </a:rPr>
              <a:t>Passaggi successivi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FD tot = FD1 × FD2 × … ;  C alimento = C misurata × FD tot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4A5A66"/>
                </a:solidFill>
              </a:rPr>
              <a:t>Se un estratto viene evaporato e ripreso in un volume minore, il passaggio concentra l'analita: FD &lt; 1.</a:t>
            </a:r>
            <a:endParaRPr lang="en-US" sz="1300" dirty="0"/>
          </a:p>
        </p:txBody>
      </p:sp>
      <p:sp>
        <p:nvSpPr>
          <p:cNvPr id="6" name="FD example card"/>
          <p:cNvSpPr/>
          <p:nvPr/>
        </p:nvSpPr>
        <p:spPr>
          <a:xfrm>
            <a:off x="548640" y="5074920"/>
            <a:ext cx="548640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DD9D3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FD example text"/>
          <p:cNvSpPr txBox="1"/>
          <p:nvPr/>
        </p:nvSpPr>
        <p:spPr>
          <a:xfrm>
            <a:off x="777240" y="5166360"/>
            <a:ext cx="5029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0E5580"/>
                </a:solidFill>
              </a:rPr>
              <a:t>Esempio di FD complessivo</a:t>
            </a:r>
            <a:endParaRPr lang="en-US" sz="12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50" dirty="0">
                <a:solidFill>
                  <a:srgbClr val="000000"/>
                </a:solidFill>
              </a:rPr>
              <a:t>0,500 g → 25,0 mL (FD₁ = 50,0 mL/g); 2,00 mL → 10,0 mL (FD₂ = 5): FD tot = 250 mL/g.</a:t>
            </a:r>
            <a:endParaRPr lang="en-US" sz="12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50" dirty="0">
                <a:solidFill>
                  <a:srgbClr val="000000"/>
                </a:solidFill>
              </a:rPr>
              <a:t>C misurata 0,40 ppb → C alimento = 0,40 × 250 = 100 µg/kg.</a:t>
            </a:r>
            <a:endParaRPr lang="en-US" sz="1250" dirty="0"/>
          </a:p>
        </p:txBody>
      </p:sp>
      <p:sp>
        <p:nvSpPr>
          <p:cNvPr id="8" name="ppb card"/>
          <p:cNvSpPr/>
          <p:nvPr/>
        </p:nvSpPr>
        <p:spPr>
          <a:xfrm>
            <a:off x="6309360" y="1280160"/>
            <a:ext cx="5303520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905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pb title"/>
          <p:cNvSpPr txBox="1"/>
          <p:nvPr/>
        </p:nvSpPr>
        <p:spPr>
          <a:xfrm>
            <a:off x="6537960" y="14173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580"/>
                </a:solidFill>
              </a:rPr>
              <a:t>Notazione ppb</a:t>
            </a:r>
            <a:endParaRPr lang="en-US" sz="1600" dirty="0"/>
          </a:p>
        </p:txBody>
      </p:sp>
      <p:sp>
        <p:nvSpPr>
          <p:cNvPr id="10" name="ppb text"/>
          <p:cNvSpPr txBox="1"/>
          <p:nvPr/>
        </p:nvSpPr>
        <p:spPr>
          <a:xfrm>
            <a:off x="6537960" y="1828800"/>
            <a:ext cx="48463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1 ppb = 1 µg/kg = 1 ng/g   (alimenti solidi)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1 ppb = 1 µg/L = 1 ng/mL   (soluzioni acquose diluite, d ≈ 1 kg/L)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000000"/>
                </a:solidFill>
              </a:rPr>
              <a:t>1000 ppb = 1 ppm = 1 mg/kg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4A5A66"/>
                </a:solidFill>
              </a:rPr>
              <a:t>es. limite Cd nel riso 0,15 mg/kg = 150 ppb</a:t>
            </a:r>
            <a:endParaRPr lang="en-US" sz="1300" dirty="0"/>
          </a:p>
        </p:txBody>
      </p:sp>
      <p:sp>
        <p:nvSpPr>
          <p:cNvPr id="11" name="notation card"/>
          <p:cNvSpPr/>
          <p:nvPr/>
        </p:nvSpPr>
        <p:spPr>
          <a:xfrm>
            <a:off x="6309360" y="3749040"/>
            <a:ext cx="530352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905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notation title"/>
          <p:cNvSpPr txBox="1"/>
          <p:nvPr/>
        </p:nvSpPr>
        <p:spPr>
          <a:xfrm>
            <a:off x="6537960" y="38862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580"/>
                </a:solidFill>
              </a:rPr>
              <a:t>Simboli usati</a:t>
            </a:r>
            <a:endParaRPr lang="en-US" sz="1600" dirty="0"/>
          </a:p>
        </p:txBody>
      </p:sp>
      <p:sp>
        <p:nvSpPr>
          <p:cNvPr id="13" name="notation text"/>
          <p:cNvSpPr txBox="1"/>
          <p:nvPr/>
        </p:nvSpPr>
        <p:spPr>
          <a:xfrm>
            <a:off x="6537960" y="4297680"/>
            <a:ext cx="4846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y = a·x + b   retta di calibrazione (a = pendenza = sensibilità, b = intercetta)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S0, S+   segnale del campione tal quale e dopo aggiunta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Cx   concentrazione incognita;  Cs   concentrazione aggiunta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AA, ASI   aree di analita e standard interno;  F   fattore di risposta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U   incertezza estesa del risultato (dichiarata dal laboratorio)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Formulario delle quattro tecniche</a:t>
            </a:r>
            <a:endParaRPr lang="en-US" sz="2800" dirty="0"/>
          </a:p>
        </p:txBody>
      </p:sp>
      <p:sp>
        <p:nvSpPr>
          <p:cNvPr id="3" name="formula row 1"/>
          <p:cNvSpPr/>
          <p:nvPr/>
        </p:nvSpPr>
        <p:spPr>
          <a:xfrm>
            <a:off x="548640" y="1234440"/>
            <a:ext cx="11064240" cy="1170432"/>
          </a:xfrm>
          <a:prstGeom prst="roundRect">
            <a:avLst>
              <a:gd name="adj" fmla="val 7813"/>
            </a:avLst>
          </a:prstGeom>
          <a:solidFill>
            <a:srgbClr val="EAF3F8"/>
          </a:solidFill>
          <a:ln w="9525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formula name 1"/>
          <p:cNvSpPr txBox="1"/>
          <p:nvPr/>
        </p:nvSpPr>
        <p:spPr>
          <a:xfrm>
            <a:off x="731520" y="1344168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2B40"/>
                </a:solidFill>
              </a:rPr>
              <a:t>Curva di calibrazione esterna</a:t>
            </a:r>
            <a:endParaRPr lang="en-US" sz="1400" dirty="0"/>
          </a:p>
        </p:txBody>
      </p:sp>
      <p:sp>
        <p:nvSpPr>
          <p:cNvPr id="5" name="formula how 1"/>
          <p:cNvSpPr txBox="1"/>
          <p:nvPr/>
        </p:nvSpPr>
        <p:spPr>
          <a:xfrm>
            <a:off x="3474720" y="1344168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Standard in solvente → retta y = a·x + b (Excel, regressione lineare)</a:t>
            </a:r>
            <a:endParaRPr lang="en-US" sz="1200" dirty="0"/>
          </a:p>
        </p:txBody>
      </p:sp>
      <p:sp>
        <p:nvSpPr>
          <p:cNvPr id="6" name="formula eq 1"/>
          <p:cNvSpPr txBox="1"/>
          <p:nvPr/>
        </p:nvSpPr>
        <p:spPr>
          <a:xfrm>
            <a:off x="7178040" y="1344168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580"/>
                </a:solidFill>
              </a:rPr>
              <a:t>x = (y − b) / a</a:t>
            </a:r>
            <a:endParaRPr lang="en-US" sz="1400" dirty="0"/>
          </a:p>
        </p:txBody>
      </p:sp>
      <p:sp>
        <p:nvSpPr>
          <p:cNvPr id="7" name="formula note 1"/>
          <p:cNvSpPr txBox="1"/>
          <p:nvPr/>
        </p:nvSpPr>
        <p:spPr>
          <a:xfrm>
            <a:off x="9418320" y="134416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A66"/>
                </a:solidFill>
              </a:rPr>
              <a:t>Il risultato va moltiplicato per il FD; verificare che x cada nell'intervallo di calibrazione; il recupero dell'estrazione deve essere noto.</a:t>
            </a:r>
            <a:endParaRPr lang="en-US" sz="1050" dirty="0"/>
          </a:p>
        </p:txBody>
      </p:sp>
      <p:sp>
        <p:nvSpPr>
          <p:cNvPr id="8" name="formula row 2"/>
          <p:cNvSpPr/>
          <p:nvPr/>
        </p:nvSpPr>
        <p:spPr>
          <a:xfrm>
            <a:off x="548640" y="2514600"/>
            <a:ext cx="1106424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9525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formula name 2"/>
          <p:cNvSpPr txBox="1"/>
          <p:nvPr/>
        </p:nvSpPr>
        <p:spPr>
          <a:xfrm>
            <a:off x="731520" y="2624328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2B40"/>
                </a:solidFill>
              </a:rPr>
              <a:t>Aggiunta standard singola</a:t>
            </a:r>
            <a:endParaRPr lang="en-US" sz="1400" dirty="0"/>
          </a:p>
        </p:txBody>
      </p:sp>
      <p:sp>
        <p:nvSpPr>
          <p:cNvPr id="10" name="formula how 2"/>
          <p:cNvSpPr txBox="1"/>
          <p:nvPr/>
        </p:nvSpPr>
        <p:spPr>
          <a:xfrm>
            <a:off x="3474720" y="2624328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Due aliquote identiche del campione: una tal quale (S0), una con aggiunta nota Cs (S+)</a:t>
            </a:r>
            <a:endParaRPr lang="en-US" sz="1200" dirty="0"/>
          </a:p>
        </p:txBody>
      </p:sp>
      <p:sp>
        <p:nvSpPr>
          <p:cNvPr id="11" name="formula eq 2"/>
          <p:cNvSpPr txBox="1"/>
          <p:nvPr/>
        </p:nvSpPr>
        <p:spPr>
          <a:xfrm>
            <a:off x="7178040" y="2624328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580"/>
                </a:solidFill>
              </a:rPr>
              <a:t>Cx = S0 · Cs / (S+ − S0)</a:t>
            </a:r>
            <a:endParaRPr lang="en-US" sz="1400" dirty="0"/>
          </a:p>
        </p:txBody>
      </p:sp>
      <p:sp>
        <p:nvSpPr>
          <p:cNvPr id="12" name="formula note 2"/>
          <p:cNvSpPr txBox="1"/>
          <p:nvPr/>
        </p:nvSpPr>
        <p:spPr>
          <a:xfrm>
            <a:off x="9418320" y="262432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A66"/>
                </a:solidFill>
              </a:rPr>
              <a:t>Valida se l'aggiunta non modifica il volume (o se le aliquote hanno lo stesso volume finale). Compensa l'effetto matrice del singolo campione.</a:t>
            </a:r>
            <a:endParaRPr lang="en-US" sz="1050" dirty="0"/>
          </a:p>
        </p:txBody>
      </p:sp>
      <p:sp>
        <p:nvSpPr>
          <p:cNvPr id="13" name="formula row 3"/>
          <p:cNvSpPr/>
          <p:nvPr/>
        </p:nvSpPr>
        <p:spPr>
          <a:xfrm>
            <a:off x="548640" y="3794760"/>
            <a:ext cx="11064240" cy="1170432"/>
          </a:xfrm>
          <a:prstGeom prst="roundRect">
            <a:avLst>
              <a:gd name="adj" fmla="val 7813"/>
            </a:avLst>
          </a:prstGeom>
          <a:solidFill>
            <a:srgbClr val="EAF3F8"/>
          </a:solidFill>
          <a:ln w="9525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formula name 3"/>
          <p:cNvSpPr txBox="1"/>
          <p:nvPr/>
        </p:nvSpPr>
        <p:spPr>
          <a:xfrm>
            <a:off x="731520" y="3904488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2B40"/>
                </a:solidFill>
              </a:rPr>
              <a:t>Aggiunta standard multipla</a:t>
            </a:r>
            <a:endParaRPr lang="en-US" sz="1400" dirty="0"/>
          </a:p>
        </p:txBody>
      </p:sp>
      <p:sp>
        <p:nvSpPr>
          <p:cNvPr id="15" name="formula how 3"/>
          <p:cNvSpPr txBox="1"/>
          <p:nvPr/>
        </p:nvSpPr>
        <p:spPr>
          <a:xfrm>
            <a:off x="3474720" y="3904488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n aliquote con aggiunte crescenti; retta segnale vs concentrazione aggiunta: y = a·x + b</a:t>
            </a:r>
            <a:endParaRPr lang="en-US" sz="1200" dirty="0"/>
          </a:p>
        </p:txBody>
      </p:sp>
      <p:sp>
        <p:nvSpPr>
          <p:cNvPr id="16" name="formula eq 3"/>
          <p:cNvSpPr txBox="1"/>
          <p:nvPr/>
        </p:nvSpPr>
        <p:spPr>
          <a:xfrm>
            <a:off x="7178040" y="3904488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580"/>
                </a:solidFill>
              </a:rPr>
              <a:t>Cx = b / a  (= |intercetta sull'asse x|)</a:t>
            </a:r>
            <a:endParaRPr lang="en-US" sz="1400" dirty="0"/>
          </a:p>
        </p:txBody>
      </p:sp>
      <p:sp>
        <p:nvSpPr>
          <p:cNvPr id="17" name="formula note 3"/>
          <p:cNvSpPr txBox="1"/>
          <p:nvPr/>
        </p:nvSpPr>
        <p:spPr>
          <a:xfrm>
            <a:off x="9418320" y="390448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A66"/>
                </a:solidFill>
              </a:rPr>
              <a:t>Per via grafica: estrapolare la retta fino a y = 0. Dopo il calcolo riportare Cx all'alimento con il FD.</a:t>
            </a:r>
            <a:endParaRPr lang="en-US" sz="1050" dirty="0"/>
          </a:p>
        </p:txBody>
      </p:sp>
      <p:sp>
        <p:nvSpPr>
          <p:cNvPr id="18" name="formula row 4"/>
          <p:cNvSpPr/>
          <p:nvPr/>
        </p:nvSpPr>
        <p:spPr>
          <a:xfrm>
            <a:off x="548640" y="5074920"/>
            <a:ext cx="1106424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9525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formula name 4"/>
          <p:cNvSpPr txBox="1"/>
          <p:nvPr/>
        </p:nvSpPr>
        <p:spPr>
          <a:xfrm>
            <a:off x="731520" y="5184648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2B40"/>
                </a:solidFill>
              </a:rPr>
              <a:t>Standard interno (SI)</a:t>
            </a:r>
            <a:endParaRPr lang="en-US" sz="1400" dirty="0"/>
          </a:p>
        </p:txBody>
      </p:sp>
      <p:sp>
        <p:nvSpPr>
          <p:cNvPr id="20" name="formula how 4"/>
          <p:cNvSpPr txBox="1"/>
          <p:nvPr/>
        </p:nvSpPr>
        <p:spPr>
          <a:xfrm>
            <a:off x="3474720" y="5184648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Fattore di risposta da una miscela a concentrazione nota:  F = (AA/ASI) a CA = CSI</a:t>
            </a:r>
            <a:endParaRPr lang="en-US" sz="1200" dirty="0"/>
          </a:p>
        </p:txBody>
      </p:sp>
      <p:sp>
        <p:nvSpPr>
          <p:cNvPr id="21" name="formula eq 4"/>
          <p:cNvSpPr txBox="1"/>
          <p:nvPr/>
        </p:nvSpPr>
        <p:spPr>
          <a:xfrm>
            <a:off x="7178040" y="5184648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580"/>
                </a:solidFill>
              </a:rPr>
              <a:t>CA = (AA/ASI) / F · CSI</a:t>
            </a:r>
            <a:endParaRPr lang="en-US" sz="1400" dirty="0"/>
          </a:p>
        </p:txBody>
      </p:sp>
      <p:sp>
        <p:nvSpPr>
          <p:cNvPr id="22" name="formula note 4"/>
          <p:cNvSpPr txBox="1"/>
          <p:nvPr/>
        </p:nvSpPr>
        <p:spPr>
          <a:xfrm>
            <a:off x="9418320" y="51846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A66"/>
                </a:solidFill>
              </a:rPr>
              <a:t>Se lo SI è aggiunto all'alimento prima dell'estrazione, le perdite e l'effetto matrice si compensano: nessuna correzione per FD o recupero.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1. Curva di calibrazione esterna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Standard in solvente, regressione lineare, fattore di diluizione, recupero, LOD e LOQ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1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1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1.1</a:t>
            </a:r>
            <a:endParaRPr lang="en-US" sz="1800" dirty="0"/>
          </a:p>
        </p:txBody>
      </p:sp>
      <p:sp>
        <p:nvSpPr>
          <p:cNvPr id="4" name="title 1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Piombo nel vino (ICP-MS)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1580896"/>
          </a:xfrm>
          <a:prstGeom prst="roundRect">
            <a:avLst>
              <a:gd name="adj" fmla="val 6941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059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Piombo (Pb), isotopo 208Pb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Vino rosso, vendemmia 2023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ICP-MS, segnale in conteggi/s (cps)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0,10 mg/kg = 100 ppb (Reg. (UE) 2023/915)</a:t>
            </a:r>
            <a:endParaRPr lang="en-US" sz="1400" dirty="0"/>
          </a:p>
        </p:txBody>
      </p:sp>
      <p:sp>
        <p:nvSpPr>
          <p:cNvPr id="12" name="label Preparazione del campione"/>
          <p:cNvSpPr txBox="1"/>
          <p:nvPr/>
        </p:nvSpPr>
        <p:spPr>
          <a:xfrm>
            <a:off x="548640" y="302564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Preparazione del campione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345688"/>
            <a:ext cx="5120640" cy="2140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1,00 mL di vino portato a 10,0 mL con HNO₃ 1 % (v/v).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Fattore di diluizione: FD = 10,0 / 1,00 = 10.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Standard acquosi di Pb in HNO₃ 1 % misurati nelle stesse condizioni.</a:t>
            </a:r>
            <a:endParaRPr lang="en-US" sz="14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2176272"/>
        </p:xfrm>
        <a:graphic>
          <a:graphicData uri="http://schemas.openxmlformats.org/drawingml/2006/table">
            <a:tbl>
              <a:tblPr/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Standard Pb (ppb)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Segnale (cps)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500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10,0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13 000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20,0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25 500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50,0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63 000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125 500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Vino diluito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8 000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9319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425196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Costruire la retta di calibrazione y = a·x + b e verificarne la linearità (r²).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Calcolare la concentrazione di Pb nella soluzione diluita.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Riportare il risultato al vino con il fattore di diluizione e confrontarlo con il limite.</a:t>
            </a:r>
            <a:endParaRPr lang="en-US" sz="140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x = (y − b)/a ;   C vino = x × FD   (FD = V finale / V iniziale)</a:t>
            </a:r>
            <a:endParaRPr lang="en-US" sz="1250" dirty="0"/>
          </a:p>
        </p:txBody>
      </p:sp>
      <p:sp>
        <p:nvSpPr>
          <p:cNvPr id="21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1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1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1.1</a:t>
            </a:r>
            <a:endParaRPr lang="en-US" sz="1800" dirty="0"/>
          </a:p>
        </p:txBody>
      </p:sp>
      <p:sp>
        <p:nvSpPr>
          <p:cNvPr id="4" name="title 1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Piombo nel vino – svolgimento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tep badge 1"/>
          <p:cNvSpPr/>
          <p:nvPr/>
        </p:nvSpPr>
        <p:spPr>
          <a:xfrm>
            <a:off x="548640" y="1316736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tep num 1"/>
          <p:cNvSpPr txBox="1"/>
          <p:nvPr/>
        </p:nvSpPr>
        <p:spPr>
          <a:xfrm>
            <a:off x="548640" y="1316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step text 1"/>
          <p:cNvSpPr txBox="1"/>
          <p:nvPr/>
        </p:nvSpPr>
        <p:spPr>
          <a:xfrm>
            <a:off x="1051560" y="1280160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Retta di calibrazione (regressione lineare in Excel)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y = 1250·x + 500   (a = 1250 cps/ppb, b = 500 cps), r² = 1,000: linearità verificata fra 0 e 100 ppb.</a:t>
            </a:r>
            <a:endParaRPr lang="en-US" sz="1300" dirty="0"/>
          </a:p>
        </p:txBody>
      </p:sp>
      <p:sp>
        <p:nvSpPr>
          <p:cNvPr id="12" name="step badge 2"/>
          <p:cNvSpPr/>
          <p:nvPr/>
        </p:nvSpPr>
        <p:spPr>
          <a:xfrm>
            <a:off x="548640" y="2340864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tep num 2"/>
          <p:cNvSpPr txBox="1"/>
          <p:nvPr/>
        </p:nvSpPr>
        <p:spPr>
          <a:xfrm>
            <a:off x="548640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step text 2"/>
          <p:cNvSpPr txBox="1"/>
          <p:nvPr/>
        </p:nvSpPr>
        <p:spPr>
          <a:xfrm>
            <a:off x="1051560" y="2304288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Concentrazione nella soluzione diluita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x = (y − b)/a = (8 000 − 500)/1250 = 6,00 ppb. Il valore cade all'interno dell'intervallo di calibrazione.</a:t>
            </a:r>
            <a:endParaRPr lang="en-US" sz="1300" dirty="0"/>
          </a:p>
        </p:txBody>
      </p:sp>
      <p:sp>
        <p:nvSpPr>
          <p:cNvPr id="15" name="step badge 3"/>
          <p:cNvSpPr/>
          <p:nvPr/>
        </p:nvSpPr>
        <p:spPr>
          <a:xfrm>
            <a:off x="548640" y="3364992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step num 3"/>
          <p:cNvSpPr txBox="1"/>
          <p:nvPr/>
        </p:nvSpPr>
        <p:spPr>
          <a:xfrm>
            <a:off x="54864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step text 3"/>
          <p:cNvSpPr txBox="1"/>
          <p:nvPr/>
        </p:nvSpPr>
        <p:spPr>
          <a:xfrm>
            <a:off x="1051560" y="3328416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Fattore di diluizione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FD = V finale / V iniziale = 10,0 mL / 1,00 mL = 10.</a:t>
            </a:r>
            <a:endParaRPr lang="en-US" sz="1300" dirty="0"/>
          </a:p>
        </p:txBody>
      </p:sp>
      <p:sp>
        <p:nvSpPr>
          <p:cNvPr id="18" name="step badge 4"/>
          <p:cNvSpPr/>
          <p:nvPr/>
        </p:nvSpPr>
        <p:spPr>
          <a:xfrm>
            <a:off x="548640" y="4389120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tep num 4"/>
          <p:cNvSpPr txBox="1"/>
          <p:nvPr/>
        </p:nvSpPr>
        <p:spPr>
          <a:xfrm>
            <a:off x="548640" y="4389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step text 4"/>
          <p:cNvSpPr txBox="1"/>
          <p:nvPr/>
        </p:nvSpPr>
        <p:spPr>
          <a:xfrm>
            <a:off x="1051560" y="4352544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Concentrazione nel vino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C vino = 6,00 ppb × 10 = 60,0 ppb = 0,060 mg/kg.</a:t>
            </a:r>
            <a:endParaRPr lang="en-US" sz="1300" dirty="0"/>
          </a:p>
        </p:txBody>
      </p:sp>
      <p:sp>
        <p:nvSpPr>
          <p:cNvPr id="21" name="result box"/>
          <p:cNvSpPr/>
          <p:nvPr/>
        </p:nvSpPr>
        <p:spPr>
          <a:xfrm>
            <a:off x="548640" y="5440680"/>
            <a:ext cx="576072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7E9B25"/>
            </a:solidFill>
            <a:prstDash val="solid"/>
          </a:ln>
          <a:effectLst>
            <a:outerShdw blurRad="50800" dist="25400" dir="5400000" algn="bl" rotWithShape="0">
              <a:srgbClr val="9AA5AE">
                <a:alpha val="35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" name="result title"/>
          <p:cNvSpPr txBox="1"/>
          <p:nvPr/>
        </p:nvSpPr>
        <p:spPr>
          <a:xfrm>
            <a:off x="731520" y="553212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E9B25"/>
                </a:solidFill>
              </a:rPr>
              <a:t>Risultato: 60 ppb di Pb → CONFORME</a:t>
            </a:r>
            <a:endParaRPr lang="en-US" sz="1300" dirty="0"/>
          </a:p>
        </p:txBody>
      </p:sp>
      <p:sp>
        <p:nvSpPr>
          <p:cNvPr id="23" name="result lines"/>
          <p:cNvSpPr txBox="1"/>
          <p:nvPr/>
        </p:nvSpPr>
        <p:spPr>
          <a:xfrm>
            <a:off x="731520" y="5861304"/>
            <a:ext cx="5394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1A1A1A"/>
                </a:solidFill>
              </a:rPr>
              <a:t>60 ppb &lt; 100 ppb (limite per vini dalla vendemmia 2022). Anche con U = 20 % (±12 ppb) il limite non è superato.</a:t>
            </a:r>
            <a:endParaRPr lang="en-US" sz="1300" dirty="0"/>
          </a:p>
        </p:txBody>
      </p:sp>
      <p:graphicFrame>
        <p:nvGraphicFramePr>
          <p:cNvPr id="24" name="Chart 0"/>
          <p:cNvGraphicFramePr/>
          <p:nvPr/>
        </p:nvGraphicFramePr>
        <p:xfrm>
          <a:off x="6583680" y="1280160"/>
          <a:ext cx="502920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hart caption"/>
          <p:cNvSpPr txBox="1"/>
          <p:nvPr/>
        </p:nvSpPr>
        <p:spPr>
          <a:xfrm>
            <a:off x="6583680" y="54406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0E5580"/>
                </a:solidFill>
              </a:rPr>
              <a:t>Vino diluito: y = 8 000 cps → x = 6,00 ppb</a:t>
            </a:r>
            <a:endParaRPr lang="en-US" sz="1200" dirty="0"/>
          </a:p>
        </p:txBody>
      </p:sp>
      <p:sp>
        <p:nvSpPr>
          <p:cNvPr id="27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1.2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1.2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1.2</a:t>
            </a:r>
            <a:endParaRPr lang="en-US" sz="1800" dirty="0"/>
          </a:p>
        </p:txBody>
      </p:sp>
      <p:sp>
        <p:nvSpPr>
          <p:cNvPr id="4" name="title 1.2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Ocratossina A nel caffè torrefatto (HPLC-FLD)</a:t>
            </a:r>
            <a:endParaRPr lang="en-US" sz="2600" dirty="0"/>
          </a:p>
        </p:txBody>
      </p:sp>
      <p:sp>
        <p:nvSpPr>
          <p:cNvPr id="5" name="tag Livello intermedi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DD9D31"/>
          </a:solidFill>
          <a:ln w="12700">
            <a:solidFill>
              <a:srgbClr val="DD9D3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intermedi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intermedio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087880"/>
          </a:xfrm>
          <a:prstGeom prst="roundRect">
            <a:avLst>
              <a:gd name="adj" fmla="val 525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566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Ocratossina A (OTA), micotossina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Caffè torrefatto macinato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HPLC con rivelatore a fluorescenza (area di picco)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3,0 µg/kg = 3,0 ppb (Reg. (UE) 2023/915)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Incertezza  </a:t>
            </a:r>
            <a:r>
              <a:rPr lang="en-US" sz="1400" dirty="0">
                <a:solidFill>
                  <a:srgbClr val="1A1A1A"/>
                </a:solidFill>
              </a:rPr>
              <a:t>U = 20 % (dichiarata dal laboratorio)</a:t>
            </a:r>
            <a:endParaRPr lang="en-US" sz="1400" dirty="0"/>
          </a:p>
        </p:txBody>
      </p:sp>
      <p:sp>
        <p:nvSpPr>
          <p:cNvPr id="12" name="label Preparazione del campione"/>
          <p:cNvSpPr txBox="1"/>
          <p:nvPr/>
        </p:nvSpPr>
        <p:spPr>
          <a:xfrm>
            <a:off x="548640" y="353263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Preparazione del campione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852672"/>
            <a:ext cx="5120640" cy="1633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5,00 g di caffè estratti con 50,0 mL di metanolo/NaHCO₃ 3 % (50:50); estratto filtrato (FD₁ = 50,0 mL / 5,00 g = 10,0 mL/g).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Clean-up su colonna di immunoaffinità (recupero verificato ≈ 100 %).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2,00 mL di estratto purificato diluiti a 4,00 mL con fase mobile prima dell'iniezione (FD₂ = 2).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Standard di OTA preparati in fase mobile.</a:t>
            </a:r>
            <a:endParaRPr lang="en-US" sz="14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2176272"/>
        </p:xfrm>
        <a:graphic>
          <a:graphicData uri="http://schemas.openxmlformats.org/drawingml/2006/table">
            <a:tbl>
              <a:tblPr/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Standard OTA (µg/L)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Area (u.a.)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0,050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228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0,100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431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0,200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862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0,500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2 108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4 222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Campione iniettato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772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9319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4251960"/>
            <a:ext cx="5577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Costruire la retta di calibrazione in Excel: riportare a, b e r².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Calcolare la concentrazione di OTA nella soluzione iniettata.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Calcolare il FD complessivo e la concentrazione di OTA nel caffè (µg/kg).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Il campione supera il limite? Tenere conto dell'incertezza U (criterio X − U).</a:t>
            </a:r>
            <a:endParaRPr lang="en-US" sz="140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x = (y − b)/a ;   FD tot = FD₁ × FD₂ ;   C caffè = x × FD tot ;   conformità: X − U ≤ limite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1.3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1.3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1.3</a:t>
            </a:r>
            <a:endParaRPr lang="en-US" sz="1800" dirty="0"/>
          </a:p>
        </p:txBody>
      </p:sp>
      <p:sp>
        <p:nvSpPr>
          <p:cNvPr id="4" name="title 1.3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72B40"/>
                </a:solidFill>
              </a:rPr>
              <a:t>Cadmio nel riso (GFAAS): bianco, recupero, LOD/LOQ</a:t>
            </a:r>
            <a:endParaRPr lang="en-US" sz="2100" dirty="0"/>
          </a:p>
        </p:txBody>
      </p:sp>
      <p:sp>
        <p:nvSpPr>
          <p:cNvPr id="5" name="tag Livello avanzat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avanzat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avanzato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087880"/>
          </a:xfrm>
          <a:prstGeom prst="roundRect">
            <a:avLst>
              <a:gd name="adj" fmla="val 525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566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Cadmio (Cd)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Riso brillato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Assorbimento atomico con fornetto di grafite (assorbanza)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0,15 mg/kg = 150 ppb (Reg. (UE) 2023/915)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Incertezza  </a:t>
            </a:r>
            <a:r>
              <a:rPr lang="en-US" sz="1400" dirty="0">
                <a:solidFill>
                  <a:srgbClr val="1A1A1A"/>
                </a:solidFill>
              </a:rPr>
              <a:t>U = 15 %</a:t>
            </a:r>
            <a:endParaRPr lang="en-US" sz="1400" dirty="0"/>
          </a:p>
        </p:txBody>
      </p:sp>
      <p:sp>
        <p:nvSpPr>
          <p:cNvPr id="12" name="label Preparazione del campione"/>
          <p:cNvSpPr txBox="1"/>
          <p:nvPr/>
        </p:nvSpPr>
        <p:spPr>
          <a:xfrm>
            <a:off x="548640" y="353263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Preparazione del campione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852672"/>
            <a:ext cx="5120640" cy="1633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</a:rPr>
              <a:t>0,500 g di riso mineralizzati a microonde (HNO₃/H₂O₂) e portati a 25,0 mL: FD = 25,0 mL / 0,500 g = 50,0 mL/g.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</a:rPr>
              <a:t>Bianco dei reagenti: stessa procedura senza campione.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</a:rPr>
              <a:t>Campione fortificato: 0,500 g di riso + 50,0 ng di Cd (aggiunti prima della mineralizzazione, pari a +100 µg/kg; nella soluzione finale +2,00 ppb).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</a:rPr>
              <a:t>Deviazione standard di 10 letture del bianco: Sb = 0,0012.</a:t>
            </a:r>
            <a:endParaRPr lang="en-US" sz="12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265176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Soluzione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Cd (ppb)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Assorbanza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0,0020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0,0425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0,0815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0,1230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0,1615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Standard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5,00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0,2030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Bianco reagenti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–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0,0050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Campione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0,1170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Campione fortificato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0,1906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43891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4709160"/>
            <a:ext cx="5577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1A1A1A"/>
                </a:solidFill>
              </a:rPr>
              <a:t>Retta di calibrazione (a, b, r²); concentrazione del bianco reagenti.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1A1A1A"/>
                </a:solidFill>
              </a:rPr>
              <a:t>Cd nel campione (ppb nella soluzione, corretto per il bianco) e nel riso (µg/kg).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1A1A1A"/>
                </a:solidFill>
              </a:rPr>
              <a:t>Recupero R dal campione fortificato; risultato corretto per il recupero.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1A1A1A"/>
                </a:solidFill>
              </a:rPr>
              <a:t>LOD e LOQ (k = 3 e 10) in soluzione e nel riso. Il campione è conforme? (criterio X − U)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2. Aggiunta standard singola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Due aliquote del campione, un'aggiunta nota: Cx = S0 · Cs / (S+ − S0)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2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2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2.1</a:t>
            </a:r>
            <a:endParaRPr lang="en-US" sz="1800" dirty="0"/>
          </a:p>
        </p:txBody>
      </p:sp>
      <p:sp>
        <p:nvSpPr>
          <p:cNvPr id="4" name="title 2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Mercurio nel tonno (CV-AAS)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1834388"/>
          </a:xfrm>
          <a:prstGeom prst="roundRect">
            <a:avLst>
              <a:gd name="adj" fmla="val 5982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31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Mercurio totale (Hg)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Tonno fresco (muscolo)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AAS a vapori freddi (assorbanza)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1,0 mg/kg = 1000 ppb per il tonno (0,50 mg/kg per la generalità dei pesci)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2791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599180"/>
            <a:ext cx="5120640" cy="188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1,000 g di muscolo mineralizzato e portato a 50,0 mL: FD = 50,0 mL / 1,000 g = 50,0 mL/g.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Aliquota A: 10,0 mL di mineralizzato, tal quale.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Aliquota B: 10,0 mL di mineralizzato + 20,0 µL di standard Hg 1000 ppb (variazione di volume 0,2 %, trascurabile): Cs = 1000 × 0,0200/10,0 = 2,00 ppb.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</a:rPr>
              <a:t>La matrice (acidi, cloruri) altera la risposta: si usa l'aggiunta standard anziché la calibrazione esterna.</a:t>
            </a:r>
            <a:endParaRPr lang="en-US" sz="14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987552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Aliquota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Aggiunta Cs (ppb)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Assorbanza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A (tal quale)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S0 = 0,150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B (con aggiunta)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S+ = 0,350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step badge 1"/>
          <p:cNvSpPr/>
          <p:nvPr/>
        </p:nvSpPr>
        <p:spPr>
          <a:xfrm>
            <a:off x="6035040" y="2916936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tep num 1"/>
          <p:cNvSpPr txBox="1"/>
          <p:nvPr/>
        </p:nvSpPr>
        <p:spPr>
          <a:xfrm>
            <a:off x="6035040" y="29169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step text 1"/>
          <p:cNvSpPr txBox="1"/>
          <p:nvPr/>
        </p:nvSpPr>
        <p:spPr>
          <a:xfrm>
            <a:off x="6537960" y="2880360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Concentrazione nel mineralizzato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Cx = S0 · Cs / (S+ − S0) = 0,150 × 2,00 / (0,350 − 0,150) = 1,50 ppb</a:t>
            </a:r>
            <a:endParaRPr lang="en-US" sz="1200" dirty="0"/>
          </a:p>
        </p:txBody>
      </p:sp>
      <p:sp>
        <p:nvSpPr>
          <p:cNvPr id="19" name="step badge 2"/>
          <p:cNvSpPr/>
          <p:nvPr/>
        </p:nvSpPr>
        <p:spPr>
          <a:xfrm>
            <a:off x="6035040" y="3630168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step num 2"/>
          <p:cNvSpPr txBox="1"/>
          <p:nvPr/>
        </p:nvSpPr>
        <p:spPr>
          <a:xfrm>
            <a:off x="6035040" y="3630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1" name="step text 2"/>
          <p:cNvSpPr txBox="1"/>
          <p:nvPr/>
        </p:nvSpPr>
        <p:spPr>
          <a:xfrm>
            <a:off x="6537960" y="35935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Fattore di diluizione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FD = 50,0 mL/g</a:t>
            </a:r>
            <a:endParaRPr lang="en-US" sz="1200" dirty="0"/>
          </a:p>
        </p:txBody>
      </p:sp>
      <p:sp>
        <p:nvSpPr>
          <p:cNvPr id="22" name="step badge 3"/>
          <p:cNvSpPr/>
          <p:nvPr/>
        </p:nvSpPr>
        <p:spPr>
          <a:xfrm>
            <a:off x="6035040" y="4343400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tep num 3"/>
          <p:cNvSpPr txBox="1"/>
          <p:nvPr/>
        </p:nvSpPr>
        <p:spPr>
          <a:xfrm>
            <a:off x="6035040" y="4343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4" name="step text 3"/>
          <p:cNvSpPr txBox="1"/>
          <p:nvPr/>
        </p:nvSpPr>
        <p:spPr>
          <a:xfrm>
            <a:off x="6537960" y="4306824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Concentrazione nel tonno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C = 1,50 ppb × 50,0 = 75,0 µg/kg = 0,075 mg/kg</a:t>
            </a:r>
            <a:endParaRPr lang="en-US" sz="1200" dirty="0"/>
          </a:p>
        </p:txBody>
      </p:sp>
      <p:sp>
        <p:nvSpPr>
          <p:cNvPr id="25" name="result box"/>
          <p:cNvSpPr/>
          <p:nvPr/>
        </p:nvSpPr>
        <p:spPr>
          <a:xfrm>
            <a:off x="6035040" y="5120640"/>
            <a:ext cx="557784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7E9B25"/>
            </a:solidFill>
            <a:prstDash val="solid"/>
          </a:ln>
          <a:effectLst>
            <a:outerShdw blurRad="50800" dist="25400" dir="5400000" algn="bl" rotWithShape="0">
              <a:srgbClr val="9AA5AE">
                <a:alpha val="35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6" name="result title"/>
          <p:cNvSpPr txBox="1"/>
          <p:nvPr/>
        </p:nvSpPr>
        <p:spPr>
          <a:xfrm>
            <a:off x="6217920" y="5212080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E9B25"/>
                </a:solidFill>
              </a:rPr>
              <a:t>Risultato: 75 µg/kg di Hg → CONFORME</a:t>
            </a:r>
            <a:endParaRPr lang="en-US" sz="1300" dirty="0"/>
          </a:p>
        </p:txBody>
      </p:sp>
      <p:sp>
        <p:nvSpPr>
          <p:cNvPr id="27" name="result lines"/>
          <p:cNvSpPr txBox="1"/>
          <p:nvPr/>
        </p:nvSpPr>
        <p:spPr>
          <a:xfrm>
            <a:off x="6217920" y="5541264"/>
            <a:ext cx="5212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1A1A1A"/>
                </a:solidFill>
              </a:rPr>
              <a:t>75 ppb è molto al di sotto di 1000 ppb (tonno) e di 500 ppb (altri pesci).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1A1A1A"/>
                </a:solidFill>
              </a:rPr>
              <a:t>Perché funziona: S0 e S+ sono misurati nella stessa matrice, quindi la sensibilità (pendenza) è la stessa e si semplifica nel rapporto.</a:t>
            </a:r>
            <a:endParaRPr lang="en-US" sz="13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2.2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2.2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2.2</a:t>
            </a:r>
            <a:endParaRPr lang="en-US" sz="1800" dirty="0"/>
          </a:p>
        </p:txBody>
      </p:sp>
      <p:sp>
        <p:nvSpPr>
          <p:cNvPr id="4" name="title 2.2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72B40"/>
                </a:solidFill>
              </a:rPr>
              <a:t>Piombo nel succo di mela (ICP-MS): effetto matrice</a:t>
            </a:r>
            <a:endParaRPr lang="en-US" sz="2100" dirty="0"/>
          </a:p>
        </p:txBody>
      </p:sp>
      <p:sp>
        <p:nvSpPr>
          <p:cNvPr id="5" name="tag Livello intermedi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DD9D31"/>
          </a:solidFill>
          <a:ln w="12700">
            <a:solidFill>
              <a:srgbClr val="DD9D3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intermedi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intermedio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087880"/>
          </a:xfrm>
          <a:prstGeom prst="roundRect">
            <a:avLst>
              <a:gd name="adj" fmla="val 525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566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Piombo (Pb)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Succo di mela (alto contenuto di zuccheri)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ICP-MS, segnali già corretti per il bianco (cps)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0,03 mg/kg = 30 ppb per i succhi di frutta (Reg. (UE) 2023/915)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53263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852672"/>
            <a:ext cx="5120640" cy="1633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2,00 mL di succo portati a 10,0 mL con HNO₃ 1 % (FD₁ = 5).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Aliquota A: 5,00 mL di succo diluito + 1,00 mL di HNO₃ 1 % → 6,00 mL.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Aliquota B: 5,00 mL di succo diluito + 1,00 mL di standard Pb 30,0 ppb → 6,00 mL.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Le due aliquote hanno lo stesso volume finale (FD₂ = 6,00/5,00 = 1,20).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Per confronto, con standard acquosi era stata ottenuta la retta esterna y = 7750·x (cps, x in ppb).</a:t>
            </a:r>
            <a:endParaRPr lang="en-US" sz="13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987552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Aliquota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Pb aggiunto Cs (ppb)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Segnale (cps)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12 400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B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43 400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274320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063240"/>
            <a:ext cx="5577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la concentrazione Cs di Pb aggiunta nell'aliquota B.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Cx nella soluzione misurata e, applicando i fattori di diluizione FD₂ e FD₁, la concentrazione di Pb nel succo (µg/L). È conforme?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la concentrazione nel succo che si otterrebbe con la retta di calibrazione esterna applicata al segnale dell'aliquota 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Confrontare la sensibilità in matrice (cps/ppb) con quella degli standard acquosi: di quanto è soppresso il segnale? Quale metodo è corretto e perché?</a:t>
            </a:r>
            <a:endParaRPr lang="en-US" sz="125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Cs = C std · V std / V finale ;   Cx = S0 · Cs / (S+ − S0) ;   C succo = Cx × FD₂ × FD₁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2.3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2.3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2.3</a:t>
            </a:r>
            <a:endParaRPr lang="en-US" sz="1800" dirty="0"/>
          </a:p>
        </p:txBody>
      </p:sp>
      <p:sp>
        <p:nvSpPr>
          <p:cNvPr id="4" name="title 2.3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72B40"/>
                </a:solidFill>
              </a:rPr>
              <a:t>Cadmio nel cioccolato (GFAAS): volume non trascurabile</a:t>
            </a:r>
            <a:endParaRPr lang="en-US" sz="2100" dirty="0"/>
          </a:p>
        </p:txBody>
      </p:sp>
      <p:sp>
        <p:nvSpPr>
          <p:cNvPr id="5" name="tag Livello avanzat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avanzat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avanzato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087880"/>
          </a:xfrm>
          <a:prstGeom prst="roundRect">
            <a:avLst>
              <a:gd name="adj" fmla="val 525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566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Cadmio (Cd)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Cioccolato fondente (70 % cacao)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GFAAS (assorbanza)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0,80 mg/kg = 800 ppb per cioccolato con cacao ≥ 50 % (Reg. (UE) 2023/915)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Incertezza  </a:t>
            </a:r>
            <a:r>
              <a:rPr lang="en-US" sz="1400" dirty="0">
                <a:solidFill>
                  <a:srgbClr val="1A1A1A"/>
                </a:solidFill>
              </a:rPr>
              <a:t>U = 15 %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53263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852672"/>
            <a:ext cx="5120640" cy="1633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0,250 g di cioccolato mineralizzati e portati a 25,0 mL: FD = 25,0 / 0,250 = 100 mL/g.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Bianco dei reagenti: assorbanza 0,006 (da sottrarre a tutti i segnali).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Aliquota A: V0 = 5,00 mL di mineralizzato, tal quale.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Aliquota B: V0 = 5,00 mL + Vs = 0,250 mL di standard Cd a C std = 100 ppb (volume finale 5,25 mL: variazione del 5 %, NON trascurabile).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1243584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Soluzione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Assorbanza letta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Assorbanza netta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Bianco reagenti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0,006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–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A (tal quale)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0,186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S0 = ?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B (con aggiunta)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0,320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S+ = ?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0175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337560"/>
            <a:ext cx="5577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Correggere i segnali per il bianco.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Calcolo approssimato: Cs = C std · Vs/(V0 + Vs) e formula semplice Cx = S0·Cs/(S+ − S0), ignorando che anche il campione è stato diluito nell'aliquota B.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Calcolo rigoroso: ricavare l'espressione di Cx tenendo conto che in B il campione è diluito di V0/(V0 + Vs), poi calcolare Cx.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Cd nel cioccolato (µg/kg) con i due approcci; errore relativo dell'approssimazione; conformità con il criterio X − U.</a:t>
            </a:r>
            <a:endParaRPr lang="en-US" sz="125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S0 = k·Cx ;   S+ = k·[Cx·V0 + C std·Vs] / (V0 + Vs)  →  ricavare Cx ;   C cioccolato = Cx × FD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3. Aggiunta standard multipla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Retta segnale vs concentrazione aggiunta ed estrapolazione a y = 0: Cx = b / a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3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3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3.1</a:t>
            </a:r>
            <a:endParaRPr lang="en-US" sz="1800" dirty="0"/>
          </a:p>
        </p:txBody>
      </p:sp>
      <p:sp>
        <p:nvSpPr>
          <p:cNvPr id="4" name="title 3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Arsenico inorganico nel riso (HG-AAS)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1834388"/>
          </a:xfrm>
          <a:prstGeom prst="roundRect">
            <a:avLst>
              <a:gd name="adj" fmla="val 5982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31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Arsenico inorganico (iAs)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Riso brillato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AAS con generazione di idruri (assorbanza)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0,15 mg/kg = 150 ppb per il riso brillato (Reg. (UE) 2023/915)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2791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599180"/>
            <a:ext cx="5120640" cy="188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0,500 g di riso: estrazione selettiva dell'arsenico inorganico (HNO₃ diluito, 90 °C) e volume finale 50,0 mL: FD₁ = 50,0 / 0,500 = 100 mL/g.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Quattro aliquote da 10,0 mL di estratto, addizionate di 0; 1,00; 2,00; 3,00 mL di standard As 20,0 ppb e portate tutte a 20,0 mL (FD₂ = 2).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Concentrazioni aggiunte: Cs = 20,0 × V std / 20,0 = 0; 1,00; 2,00; 3,00 ppb.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La generazione di idruri risente fortemente della matrice: si usa l'aggiunta standard multipla.</a:t>
            </a:r>
            <a:endParaRPr lang="en-US" sz="130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6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155448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Aliquota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V std (mL)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As aggiunto Cs (ppb)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Assorbanza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0,036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0,096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0,156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3,00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3,00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0,216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label Richieste"/>
          <p:cNvSpPr txBox="1"/>
          <p:nvPr/>
        </p:nvSpPr>
        <p:spPr>
          <a:xfrm>
            <a:off x="6035040" y="329184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611880"/>
            <a:ext cx="5577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Costruire la retta assorbanza vs concentrazione aggiunta (y = a·x + b).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Ricavare Cx nella soluzione misurata per via grafica (estrapolazione a y = 0) e per via algebrica (Cx = b/a).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dirty="0">
                <a:solidFill>
                  <a:srgbClr val="1A1A1A"/>
                </a:solidFill>
              </a:rPr>
              <a:t>Calcolare il FD complessivo e la concentrazione di iAs nel riso; confrontare con il limite.</a:t>
            </a:r>
            <a:endParaRPr lang="en-US" sz="140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y = a·x + b ;   Cx = b/a (estrapolazione a y = 0) ;   FD tot = FD₁ × FD₂ ;   C riso = Cx × FD tot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3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3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3.1</a:t>
            </a:r>
            <a:endParaRPr lang="en-US" sz="1800" dirty="0"/>
          </a:p>
        </p:txBody>
      </p:sp>
      <p:sp>
        <p:nvSpPr>
          <p:cNvPr id="4" name="title 3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Arsenico inorganico nel riso – svolgimento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tep badge 1"/>
          <p:cNvSpPr/>
          <p:nvPr/>
        </p:nvSpPr>
        <p:spPr>
          <a:xfrm>
            <a:off x="548640" y="1316736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tep num 1"/>
          <p:cNvSpPr txBox="1"/>
          <p:nvPr/>
        </p:nvSpPr>
        <p:spPr>
          <a:xfrm>
            <a:off x="548640" y="1316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step text 1"/>
          <p:cNvSpPr txBox="1"/>
          <p:nvPr/>
        </p:nvSpPr>
        <p:spPr>
          <a:xfrm>
            <a:off x="1051560" y="1280160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Retta delle aggiunte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y = 0,0600·x + 0,0360  (a = 0,0600 abs/ppb; b = 0,0360; r² = 1,000).</a:t>
            </a:r>
            <a:endParaRPr lang="en-US" sz="1300" dirty="0"/>
          </a:p>
        </p:txBody>
      </p:sp>
      <p:sp>
        <p:nvSpPr>
          <p:cNvPr id="12" name="step badge 2"/>
          <p:cNvSpPr/>
          <p:nvPr/>
        </p:nvSpPr>
        <p:spPr>
          <a:xfrm>
            <a:off x="548640" y="2340864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tep num 2"/>
          <p:cNvSpPr txBox="1"/>
          <p:nvPr/>
        </p:nvSpPr>
        <p:spPr>
          <a:xfrm>
            <a:off x="548640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step text 2"/>
          <p:cNvSpPr txBox="1"/>
          <p:nvPr/>
        </p:nvSpPr>
        <p:spPr>
          <a:xfrm>
            <a:off x="1051560" y="2304288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Estrapolazione a y = 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0 = 0,0600·x + 0,0360 → x = −0,600 ppb. L'intercetta sull'asse x, cambiata di segno, è la concentrazione del campione nella soluzione misurata: Cx = b/a = 0,0360/0,0600 = 0,600 ppb.</a:t>
            </a:r>
            <a:endParaRPr lang="en-US" sz="1300" dirty="0"/>
          </a:p>
        </p:txBody>
      </p:sp>
      <p:sp>
        <p:nvSpPr>
          <p:cNvPr id="15" name="step badge 3"/>
          <p:cNvSpPr/>
          <p:nvPr/>
        </p:nvSpPr>
        <p:spPr>
          <a:xfrm>
            <a:off x="548640" y="3364992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step num 3"/>
          <p:cNvSpPr txBox="1"/>
          <p:nvPr/>
        </p:nvSpPr>
        <p:spPr>
          <a:xfrm>
            <a:off x="54864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step text 3"/>
          <p:cNvSpPr txBox="1"/>
          <p:nvPr/>
        </p:nvSpPr>
        <p:spPr>
          <a:xfrm>
            <a:off x="1051560" y="3328416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Fattore di diluizione complessivo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FD tot = FD₁ × FD₂ = 100 mL/g × 2 = 200 mL/g. (Estratto: 0,600 × 2 = 1,20 ppb.)</a:t>
            </a:r>
            <a:endParaRPr lang="en-US" sz="1300" dirty="0"/>
          </a:p>
        </p:txBody>
      </p:sp>
      <p:sp>
        <p:nvSpPr>
          <p:cNvPr id="18" name="step badge 4"/>
          <p:cNvSpPr/>
          <p:nvPr/>
        </p:nvSpPr>
        <p:spPr>
          <a:xfrm>
            <a:off x="548640" y="4389120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tep num 4"/>
          <p:cNvSpPr txBox="1"/>
          <p:nvPr/>
        </p:nvSpPr>
        <p:spPr>
          <a:xfrm>
            <a:off x="548640" y="4389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step text 4"/>
          <p:cNvSpPr txBox="1"/>
          <p:nvPr/>
        </p:nvSpPr>
        <p:spPr>
          <a:xfrm>
            <a:off x="1051560" y="4352544"/>
            <a:ext cx="525780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72B40"/>
                </a:solidFill>
              </a:rPr>
              <a:t>Concentrazione nel riso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</a:rPr>
              <a:t>C = 0,600 ppb × 200 = 120 µg/kg = 0,12 mg/kg.</a:t>
            </a:r>
            <a:endParaRPr lang="en-US" sz="1300" dirty="0"/>
          </a:p>
        </p:txBody>
      </p:sp>
      <p:sp>
        <p:nvSpPr>
          <p:cNvPr id="21" name="result box"/>
          <p:cNvSpPr/>
          <p:nvPr/>
        </p:nvSpPr>
        <p:spPr>
          <a:xfrm>
            <a:off x="548640" y="5440680"/>
            <a:ext cx="576072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7E9B25"/>
            </a:solidFill>
            <a:prstDash val="solid"/>
          </a:ln>
          <a:effectLst>
            <a:outerShdw blurRad="50800" dist="25400" dir="5400000" algn="bl" rotWithShape="0">
              <a:srgbClr val="9AA5AE">
                <a:alpha val="35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" name="result title"/>
          <p:cNvSpPr txBox="1"/>
          <p:nvPr/>
        </p:nvSpPr>
        <p:spPr>
          <a:xfrm>
            <a:off x="731520" y="553212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E9B25"/>
                </a:solidFill>
              </a:rPr>
              <a:t>Risultato: 120 µg/kg di iAs → CONFORME</a:t>
            </a:r>
            <a:endParaRPr lang="en-US" sz="1300" dirty="0"/>
          </a:p>
        </p:txBody>
      </p:sp>
      <p:sp>
        <p:nvSpPr>
          <p:cNvPr id="23" name="result lines"/>
          <p:cNvSpPr txBox="1"/>
          <p:nvPr/>
        </p:nvSpPr>
        <p:spPr>
          <a:xfrm>
            <a:off x="731520" y="5861304"/>
            <a:ext cx="5394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1A1A1A"/>
                </a:solidFill>
              </a:rPr>
              <a:t>120 ppb &lt; 150 ppb. Con U = 20 % (±24 ppb): X + U = 144 &lt; 150, conforme anche nel caso più sfavorevole.</a:t>
            </a:r>
            <a:endParaRPr lang="en-US" sz="1300" dirty="0"/>
          </a:p>
        </p:txBody>
      </p:sp>
      <p:graphicFrame>
        <p:nvGraphicFramePr>
          <p:cNvPr id="24" name="Chart 0"/>
          <p:cNvGraphicFramePr/>
          <p:nvPr/>
        </p:nvGraphicFramePr>
        <p:xfrm>
          <a:off x="6583680" y="1280160"/>
          <a:ext cx="502920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hart caption"/>
          <p:cNvSpPr txBox="1"/>
          <p:nvPr/>
        </p:nvSpPr>
        <p:spPr>
          <a:xfrm>
            <a:off x="6583680" y="54406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0E5580"/>
                </a:solidFill>
              </a:rPr>
              <a:t>Il punto a y = 0 (x = −0,600) è l'estrapolazione della retta: Cx = 0,600 ppb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3.2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3.2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3.2</a:t>
            </a:r>
            <a:endParaRPr lang="en-US" sz="1800" dirty="0"/>
          </a:p>
        </p:txBody>
      </p:sp>
      <p:sp>
        <p:nvSpPr>
          <p:cNvPr id="4" name="title 3.2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Piombo negli spinaci (ICP-MS)</a:t>
            </a:r>
            <a:endParaRPr lang="en-US" sz="2600" dirty="0"/>
          </a:p>
        </p:txBody>
      </p:sp>
      <p:sp>
        <p:nvSpPr>
          <p:cNvPr id="5" name="tag Livello intermedi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DD9D31"/>
          </a:solidFill>
          <a:ln w="12700">
            <a:solidFill>
              <a:srgbClr val="DD9D3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intermedi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intermedio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341372"/>
          </a:xfrm>
          <a:prstGeom prst="roundRect">
            <a:avLst>
              <a:gd name="adj" fmla="val 4686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820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Piombo (Pb)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Spinaci freschi (ortaggio a foglia, matrice ricca di K e Ca)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ICP-MS, segnali corretti per il bianco (cps)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0,30 mg/kg = 300 ppb per gli ortaggi a foglia (Reg. (UE) 2023/915)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Incertezza  </a:t>
            </a:r>
            <a:r>
              <a:rPr lang="en-US" sz="1400" dirty="0">
                <a:solidFill>
                  <a:srgbClr val="1A1A1A"/>
                </a:solidFill>
              </a:rPr>
              <a:t>U = 20 %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786124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4106164"/>
            <a:ext cx="5120640" cy="138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1,000 g di spinaci (tal quale) mineralizzato e portato a 50,0 mL: FD₁ = 50,0 mL/g.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Cinque aliquote da 5,00 mL di mineralizzato, addizionate di standard Pb e portate a 10,0 mL (FD₂ = 2).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Le concentrazioni aggiunte sono riferite alla soluzione finale da 10,0 mL.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8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1755648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Aliquota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Pb aggiunto Cs (ppb)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Segnale (cps)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4 530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8 050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11 760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6,00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15 280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5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8,00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18 850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566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88620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In Excel: grafico a dispersione, linea di tendenza, equazione e r².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Cx nella soluzione misurata (Cx = b/a); verificare graficamente con l'estrapolazione.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FD complessivo e concentrazione di Pb negli spinaci (µg/kg).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Valutare la conformità con il criterio X − U ≤ limite e discutere il caso X + U &gt; limite.</a:t>
            </a:r>
            <a:endParaRPr lang="en-US" sz="1250" dirty="0"/>
          </a:p>
        </p:txBody>
      </p:sp>
      <p:sp>
        <p:nvSpPr>
          <p:cNvPr id="15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y = a·x + b ;   Cx = b/a ;   C spinaci = Cx × FD₁ × FD₂ ;   conformità: X − U ≤ limite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3.3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3.3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3.3</a:t>
            </a:r>
            <a:endParaRPr lang="en-US" sz="1800" dirty="0"/>
          </a:p>
        </p:txBody>
      </p:sp>
      <p:sp>
        <p:nvSpPr>
          <p:cNvPr id="4" name="title 3.3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72B40"/>
                </a:solidFill>
              </a:rPr>
              <a:t>Patulina nel succo di mela (HPLC-UV): FD &lt; 1 e matrice</a:t>
            </a:r>
            <a:endParaRPr lang="en-US" sz="2100" dirty="0"/>
          </a:p>
        </p:txBody>
      </p:sp>
      <p:sp>
        <p:nvSpPr>
          <p:cNvPr id="5" name="tag Livello avanzat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avanzat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avanzato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1834388"/>
          </a:xfrm>
          <a:prstGeom prst="roundRect">
            <a:avLst>
              <a:gd name="adj" fmla="val 5982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31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Patulina (micotossina)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Succo di mela limpido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HPLC-UV a 276 nm (area di picco)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50 µg/kg = 50 ppb nei succhi di frutta (Reg. (UE) 2023/915)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2791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599180"/>
            <a:ext cx="5120640" cy="188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10,0 mL di succo estratti con acetato di etile (3 × 10 mL); fasi organiche riunite, evaporate a secco e riprese in 2,00 mL di acqua acidificata: FD₁ = 2,00 / 10,0 = 0,200.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Cinque aliquote da 0,500 mL di estratto + 0,500 mL di standard di patulina a 0; 200; 400; 600; 800 ppb (FD₂ = 2).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Standard in solvente puro (calibrazione esterna, stessa giornata): y = 15,0·x, con x in ppb.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19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1755648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Aliquota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Std aggiunto (ppb)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Patulina aggiunta Cs (ppb)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Area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1 215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2 380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3 620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600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4 790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800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6 010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566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88620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Spiegare perché FD₁ &lt; 1 e calcolare il FD complessivo (FD₁ × FD₂).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Retta delle aggiunte (a, b, r²) e Cx nella soluzione misurata.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Patulina nel succo (µg/L): è conforme?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Dal confronto fra la pendenza in matrice e quella in solvente stimare l'effetto matrice (%) e il risultato che avrebbe dato la calibrazione esterna sull'aliquota 1.</a:t>
            </a:r>
            <a:endParaRPr lang="en-US" sz="125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FD tot = FD₁ × FD₂ (FD &lt; 1 quando si concentra) ;   Cx = b/a ;   effetto matrice = a (matrice) / a (solvente)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4. Standard interno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Fattore di risposta F = (AA/ASI) a CA = CSI;  CA = (AA/ASI) / F · CSI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4.1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4.1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4.1</a:t>
            </a:r>
            <a:endParaRPr lang="en-US" sz="1800" dirty="0"/>
          </a:p>
        </p:txBody>
      </p:sp>
      <p:sp>
        <p:nvSpPr>
          <p:cNvPr id="4" name="title 4.1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Benzo[a]pirene nell'olio di oliva (GC-MS)</a:t>
            </a:r>
            <a:endParaRPr lang="en-US" sz="2600" dirty="0"/>
          </a:p>
        </p:txBody>
      </p:sp>
      <p:sp>
        <p:nvSpPr>
          <p:cNvPr id="5" name="tag Livello base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base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base</a:t>
            </a:r>
            <a:endParaRPr lang="en-US" sz="1100" dirty="0"/>
          </a:p>
        </p:txBody>
      </p:sp>
      <p:sp>
        <p:nvSpPr>
          <p:cNvPr id="7" name="tag SVOLTO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43B2D8"/>
          </a:solidFill>
          <a:ln w="12700">
            <a:solidFill>
              <a:srgbClr val="43B2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SVOLTO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SVOLTO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594864"/>
          </a:xfrm>
          <a:prstGeom prst="roundRect">
            <a:avLst>
              <a:gd name="adj" fmla="val 422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20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Benzo[a]pirene (B[a]P), idrocarburo policiclico aromatico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Standard interno  </a:t>
            </a:r>
            <a:r>
              <a:rPr lang="en-US" sz="1400" dirty="0">
                <a:solidFill>
                  <a:srgbClr val="1A1A1A"/>
                </a:solidFill>
              </a:rPr>
              <a:t>Benzo[a]pirene-d12 (isotopologo deuterato)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Olio di oliva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GC-MS, aree di picco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Limite  </a:t>
            </a:r>
            <a:r>
              <a:rPr lang="en-US" sz="1400" dirty="0">
                <a:solidFill>
                  <a:srgbClr val="1A1A1A"/>
                </a:solidFill>
              </a:rPr>
              <a:t>2,0 µg/kg = 2,0 ppb per oli e grassi (Reg. (UE) 2023/915)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4039616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4359656"/>
            <a:ext cx="5120640" cy="112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Fattore di risposta: si inietta una miscela con CA = CSI = 10,0 ppb.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Campione: a 2,000 g di olio si aggiungono 20,0 ng di B[a]P-d12 (CSI = 20,0 ng / 2,000 g = 10,0 µg/kg) PRIMA dell'estrazione e del clean-up.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Le perdite durante estrazione e clean-up riguardano allo stesso modo analita e SI: il rapporto AA/ASI non cambia.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21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987552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Soluzione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Area analita AA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Area SI ASI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Miscela CA = CSI = 10,0 ppb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15 000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12 000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Estratto del campione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2 400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12 500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step badge 1"/>
          <p:cNvSpPr/>
          <p:nvPr/>
        </p:nvSpPr>
        <p:spPr>
          <a:xfrm>
            <a:off x="6035040" y="2916936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tep num 1"/>
          <p:cNvSpPr txBox="1"/>
          <p:nvPr/>
        </p:nvSpPr>
        <p:spPr>
          <a:xfrm>
            <a:off x="6035040" y="29169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step text 1"/>
          <p:cNvSpPr txBox="1"/>
          <p:nvPr/>
        </p:nvSpPr>
        <p:spPr>
          <a:xfrm>
            <a:off x="6537960" y="2880360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Fattore di risposta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F = (AA/ASI) a CA = CSI = 15 000 / 12 000 = 1,25</a:t>
            </a:r>
            <a:endParaRPr lang="en-US" sz="1200" dirty="0"/>
          </a:p>
        </p:txBody>
      </p:sp>
      <p:sp>
        <p:nvSpPr>
          <p:cNvPr id="19" name="step badge 2"/>
          <p:cNvSpPr/>
          <p:nvPr/>
        </p:nvSpPr>
        <p:spPr>
          <a:xfrm>
            <a:off x="6035040" y="3630168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step num 2"/>
          <p:cNvSpPr txBox="1"/>
          <p:nvPr/>
        </p:nvSpPr>
        <p:spPr>
          <a:xfrm>
            <a:off x="6035040" y="3630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step text 2"/>
          <p:cNvSpPr txBox="1"/>
          <p:nvPr/>
        </p:nvSpPr>
        <p:spPr>
          <a:xfrm>
            <a:off x="6537960" y="35935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Rapporto delle aree nel campione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AA/ASI = 2 400 / 12 500 = 0,192</a:t>
            </a:r>
            <a:endParaRPr lang="en-US" sz="1200" dirty="0"/>
          </a:p>
        </p:txBody>
      </p:sp>
      <p:sp>
        <p:nvSpPr>
          <p:cNvPr id="22" name="step badge 3"/>
          <p:cNvSpPr/>
          <p:nvPr/>
        </p:nvSpPr>
        <p:spPr>
          <a:xfrm>
            <a:off x="6035040" y="4343400"/>
            <a:ext cx="365760" cy="365760"/>
          </a:xfrm>
          <a:prstGeom prst="ellipse">
            <a:avLst/>
          </a:prstGeom>
          <a:solidFill>
            <a:srgbClr val="7E9B25"/>
          </a:solidFill>
          <a:ln w="12700">
            <a:solidFill>
              <a:srgbClr val="7E9B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tep num 3"/>
          <p:cNvSpPr txBox="1"/>
          <p:nvPr/>
        </p:nvSpPr>
        <p:spPr>
          <a:xfrm>
            <a:off x="6035040" y="4343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4" name="step text 3"/>
          <p:cNvSpPr txBox="1"/>
          <p:nvPr/>
        </p:nvSpPr>
        <p:spPr>
          <a:xfrm>
            <a:off x="6537960" y="4306824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72B40"/>
                </a:solidFill>
              </a:rPr>
              <a:t>Concentrazione nell'olio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</a:rPr>
              <a:t>CA = (AA/ASI)/F · CSI = 0,192 / 1,25 × 10,0 µg/kg = 1,54 µg/kg</a:t>
            </a:r>
            <a:endParaRPr lang="en-US" sz="1200" dirty="0"/>
          </a:p>
        </p:txBody>
      </p:sp>
      <p:sp>
        <p:nvSpPr>
          <p:cNvPr id="25" name="result box"/>
          <p:cNvSpPr/>
          <p:nvPr/>
        </p:nvSpPr>
        <p:spPr>
          <a:xfrm>
            <a:off x="6035040" y="5120640"/>
            <a:ext cx="557784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9050">
            <a:solidFill>
              <a:srgbClr val="7E9B25"/>
            </a:solidFill>
            <a:prstDash val="solid"/>
          </a:ln>
          <a:effectLst>
            <a:outerShdw blurRad="50800" dist="25400" dir="5400000" algn="bl" rotWithShape="0">
              <a:srgbClr val="9AA5AE">
                <a:alpha val="35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6" name="result title"/>
          <p:cNvSpPr txBox="1"/>
          <p:nvPr/>
        </p:nvSpPr>
        <p:spPr>
          <a:xfrm>
            <a:off x="6217920" y="5212080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E9B25"/>
                </a:solidFill>
              </a:rPr>
              <a:t>Risultato: 1,5 µg/kg di B[a]P → CONFORME</a:t>
            </a:r>
            <a:endParaRPr lang="en-US" sz="1300" dirty="0"/>
          </a:p>
        </p:txBody>
      </p:sp>
      <p:sp>
        <p:nvSpPr>
          <p:cNvPr id="27" name="result lines"/>
          <p:cNvSpPr txBox="1"/>
          <p:nvPr/>
        </p:nvSpPr>
        <p:spPr>
          <a:xfrm>
            <a:off x="6217920" y="5541264"/>
            <a:ext cx="52120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dirty="0">
                <a:solidFill>
                  <a:srgbClr val="1A1A1A"/>
                </a:solidFill>
              </a:rPr>
              <a:t>1,54 ppb &lt; 2,0 ppb. Poiché CSI è espressa in µg/kg di olio, il risultato è direttamente riferito all'olio: non serve alcun fattore di diluizione né la misura del recupero.</a:t>
            </a:r>
            <a:endParaRPr lang="en-US" sz="13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4.2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4.2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4.2</a:t>
            </a:r>
            <a:endParaRPr lang="en-US" sz="1800" dirty="0"/>
          </a:p>
        </p:txBody>
      </p:sp>
      <p:sp>
        <p:nvSpPr>
          <p:cNvPr id="4" name="title 4.2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72B40"/>
                </a:solidFill>
              </a:rPr>
              <a:t>Acrilammide nelle patatine in busta (LC-MS/MS)</a:t>
            </a:r>
            <a:endParaRPr lang="en-US" sz="2600" dirty="0"/>
          </a:p>
        </p:txBody>
      </p:sp>
      <p:sp>
        <p:nvSpPr>
          <p:cNvPr id="5" name="tag Livello intermedi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DD9D31"/>
          </a:solidFill>
          <a:ln w="12700">
            <a:solidFill>
              <a:srgbClr val="DD9D3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intermedi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intermedio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2087880"/>
          </a:xfrm>
          <a:prstGeom prst="roundRect">
            <a:avLst>
              <a:gd name="adj" fmla="val 525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566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Acrilammide (contaminante di processo)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Standard interno  </a:t>
            </a:r>
            <a:r>
              <a:rPr lang="en-US" sz="1400" dirty="0">
                <a:solidFill>
                  <a:srgbClr val="1A1A1A"/>
                </a:solidFill>
              </a:rPr>
              <a:t>Acrilammide-¹³C₃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Patatine fritte in busta (chips)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Tecnica  </a:t>
            </a:r>
            <a:r>
              <a:rPr lang="en-US" sz="1400" dirty="0">
                <a:solidFill>
                  <a:srgbClr val="1A1A1A"/>
                </a:solidFill>
              </a:rPr>
              <a:t>LC-MS/MS, aree di picco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Riferimento  </a:t>
            </a:r>
            <a:r>
              <a:rPr lang="en-US" sz="1400" dirty="0">
                <a:solidFill>
                  <a:srgbClr val="1A1A1A"/>
                </a:solidFill>
              </a:rPr>
              <a:t>Livello di riferimento 750 µg/kg (Reg. (UE) 2017/2158): non è un limite legale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53263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852672"/>
            <a:ext cx="5120640" cy="1633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1,000 g di patatine macinate + 1,00 mL di soluzione di SI a 1000 ppb (= 1000 ng → CSI = 1000 µg/kg nel campione).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Estrazione con acqua, volume finale 10,0 mL (FD₁ = 10,0 mL/g); clean-up SPE; 1,00 mL di eluato diluito a 5,00 mL (FD₂ = 5).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Standard di calibrazione con CA = CSI = 20,0 ppb iniettato nelle stesse condizioni.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22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987552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Soluzione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Area analita AA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Area SI ASI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Standard CA = CSI = 20,0 ppb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19 000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20 000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Campione (soluzione iniettata)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12 160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</a:rPr>
                        <a:t>16 000</a:t>
                      </a:r>
                      <a:endParaRPr lang="en-US" sz="13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274320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063240"/>
            <a:ext cx="5577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il fattore di risposta F.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l'acrilammide nelle patatine (µg/kg) usando CSI espressa nel campione (1000 µg/kg).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Ripetere il calcolo partendo dalla CSI nominale nella soluzione iniettata (ng/mL) e applicando poi FD₁ × FD₂: il risultato cambia? Perché?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ASI nel campione è 16 000 contro 20 000 nello standard a pari concentrazione nominale: stimare il recupero apparente. Che risultato avrebbe dato la calibrazione esterna basata sulla sola AA? Il livello di riferimento è superato?</a:t>
            </a:r>
            <a:endParaRPr lang="en-US" sz="125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F = (AA/ASI) a CA = CSI ;   CA = (AA/ASI) / F · CSI ;   recupero apparente = ASI campione / ASI standard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 4.3"/>
          <p:cNvSpPr/>
          <p:nvPr/>
        </p:nvSpPr>
        <p:spPr>
          <a:xfrm>
            <a:off x="548640" y="365760"/>
            <a:ext cx="640080" cy="640080"/>
          </a:xfrm>
          <a:prstGeom prst="ellipse">
            <a:avLst/>
          </a:prstGeom>
          <a:solidFill>
            <a:srgbClr val="072B40"/>
          </a:solidFill>
          <a:ln w="12700">
            <a:solidFill>
              <a:srgbClr val="072B4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badge text 4.3"/>
          <p:cNvSpPr txBox="1"/>
          <p:nvPr/>
        </p:nvSpPr>
        <p:spPr>
          <a:xfrm>
            <a:off x="54864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4.3</a:t>
            </a:r>
            <a:endParaRPr lang="en-US" sz="1800" dirty="0"/>
          </a:p>
        </p:txBody>
      </p:sp>
      <p:sp>
        <p:nvSpPr>
          <p:cNvPr id="4" name="title 4.3"/>
          <p:cNvSpPr txBox="1"/>
          <p:nvPr/>
        </p:nvSpPr>
        <p:spPr>
          <a:xfrm>
            <a:off x="1325880" y="32004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72B40"/>
                </a:solidFill>
              </a:rPr>
              <a:t>Cloramfenicolo nel miele (LC-MS/MS): retta con SI</a:t>
            </a:r>
            <a:endParaRPr lang="en-US" sz="2100" dirty="0"/>
          </a:p>
        </p:txBody>
      </p:sp>
      <p:sp>
        <p:nvSpPr>
          <p:cNvPr id="5" name="tag Livello avanzato"/>
          <p:cNvSpPr/>
          <p:nvPr/>
        </p:nvSpPr>
        <p:spPr>
          <a:xfrm>
            <a:off x="8686800" y="530352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ag text Livello avanzato"/>
          <p:cNvSpPr txBox="1"/>
          <p:nvPr/>
        </p:nvSpPr>
        <p:spPr>
          <a:xfrm>
            <a:off x="8686800" y="53035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Livello avanzato</a:t>
            </a:r>
            <a:endParaRPr lang="en-US" sz="1100" dirty="0"/>
          </a:p>
        </p:txBody>
      </p:sp>
      <p:sp>
        <p:nvSpPr>
          <p:cNvPr id="7" name="tag DA SVOLGERE"/>
          <p:cNvSpPr/>
          <p:nvPr/>
        </p:nvSpPr>
        <p:spPr>
          <a:xfrm>
            <a:off x="10287000" y="530352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0E5580"/>
          </a:solidFill>
          <a:ln w="12700">
            <a:solidFill>
              <a:srgbClr val="0E558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g text DA SVOLGERE"/>
          <p:cNvSpPr txBox="1"/>
          <p:nvPr/>
        </p:nvSpPr>
        <p:spPr>
          <a:xfrm>
            <a:off x="10287000" y="53035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DA SVOLGERE</a:t>
            </a:r>
            <a:endParaRPr lang="en-US" sz="1100" dirty="0"/>
          </a:p>
        </p:txBody>
      </p:sp>
      <p:sp>
        <p:nvSpPr>
          <p:cNvPr id="9" name="scenario card"/>
          <p:cNvSpPr/>
          <p:nvPr/>
        </p:nvSpPr>
        <p:spPr>
          <a:xfrm>
            <a:off x="548640" y="1280160"/>
            <a:ext cx="5120640" cy="1834388"/>
          </a:xfrm>
          <a:prstGeom prst="roundRect">
            <a:avLst>
              <a:gd name="adj" fmla="val 5982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cenario title"/>
          <p:cNvSpPr txBox="1"/>
          <p:nvPr/>
        </p:nvSpPr>
        <p:spPr>
          <a:xfrm>
            <a:off x="731520" y="1389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Scenario</a:t>
            </a:r>
            <a:endParaRPr lang="en-US" sz="1300" dirty="0"/>
          </a:p>
        </p:txBody>
      </p:sp>
      <p:sp>
        <p:nvSpPr>
          <p:cNvPr id="11" name="scenario rows"/>
          <p:cNvSpPr txBox="1"/>
          <p:nvPr/>
        </p:nvSpPr>
        <p:spPr>
          <a:xfrm>
            <a:off x="731520" y="1719072"/>
            <a:ext cx="4754880" cy="131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Analita  </a:t>
            </a:r>
            <a:r>
              <a:rPr lang="en-US" sz="1400" dirty="0">
                <a:solidFill>
                  <a:srgbClr val="1A1A1A"/>
                </a:solidFill>
              </a:rPr>
              <a:t>Cloramfenicolo (CAP), antibiotico vietato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Standard interno  </a:t>
            </a:r>
            <a:r>
              <a:rPr lang="en-US" sz="1400" dirty="0">
                <a:solidFill>
                  <a:srgbClr val="1A1A1A"/>
                </a:solidFill>
              </a:rPr>
              <a:t>Cloramfenicolo-d5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Matrice  </a:t>
            </a:r>
            <a:r>
              <a:rPr lang="en-US" sz="1400" dirty="0">
                <a:solidFill>
                  <a:srgbClr val="1A1A1A"/>
                </a:solidFill>
              </a:rPr>
              <a:t>Miele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72B40"/>
                </a:solidFill>
              </a:rPr>
              <a:t>Riferimento  </a:t>
            </a:r>
            <a:r>
              <a:rPr lang="en-US" sz="1400" dirty="0">
                <a:solidFill>
                  <a:srgbClr val="1A1A1A"/>
                </a:solidFill>
              </a:rPr>
              <a:t>Punto di riferimento per l'azione (RPA) 0,15 µg/kg (Reg. (UE) 2019/1871)</a:t>
            </a:r>
            <a:endParaRPr lang="en-US" sz="1400" dirty="0"/>
          </a:p>
        </p:txBody>
      </p:sp>
      <p:sp>
        <p:nvSpPr>
          <p:cNvPr id="12" name="label Procedura"/>
          <p:cNvSpPr txBox="1"/>
          <p:nvPr/>
        </p:nvSpPr>
        <p:spPr>
          <a:xfrm>
            <a:off x="548640" y="32791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Procedura</a:t>
            </a:r>
            <a:endParaRPr lang="en-US" sz="1300" dirty="0"/>
          </a:p>
        </p:txBody>
      </p:sp>
      <p:sp>
        <p:nvSpPr>
          <p:cNvPr id="13" name="bullets"/>
          <p:cNvSpPr txBox="1"/>
          <p:nvPr/>
        </p:nvSpPr>
        <p:spPr>
          <a:xfrm>
            <a:off x="548640" y="3599180"/>
            <a:ext cx="5120640" cy="188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5,00 g di miele + 5,00 ng di CAP-d5 (CSI = 1,00 µg/kg nel miele); dissoluzione in 20,0 mL di acqua, SPE, evaporazione e ripresa in 2,00 mL: FD = 2,00 mL / 5,00 g = 0,400 mL/g.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CSI nominale nella soluzione finale: 5,00 ng / 2,00 mL = 2,50 ppb (assumendo recupero 100 %).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</a:rPr>
              <a:t>Standard di calibrazione in solvente, tutti con CSI = 2,50 ppb e CA crescente.</a:t>
            </a:r>
            <a:endParaRPr lang="en-US" sz="1250" dirty="0"/>
          </a:p>
        </p:txBody>
      </p:sp>
      <p:sp>
        <p:nvSpPr>
          <p:cNvPr id="14" name="label Dati sperimentali"/>
          <p:cNvSpPr txBox="1"/>
          <p:nvPr/>
        </p:nvSpPr>
        <p:spPr>
          <a:xfrm>
            <a:off x="6035040" y="12801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Dati sperimentali</a:t>
            </a:r>
            <a:endParaRPr lang="en-US" sz="1300" dirty="0"/>
          </a:p>
        </p:txBody>
      </p:sp>
      <p:graphicFrame>
        <p:nvGraphicFramePr>
          <p:cNvPr id="23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627632"/>
          <a:ext cx="5577840" cy="1856232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Soluzione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CA (ppb)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AA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ASI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AA/ASI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Std 1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0,100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1 810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50 200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Std 2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0,250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4 470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49 600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Std 3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0,500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9 050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50 300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Std 4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1,00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17 900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49 800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Std 5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2,50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45 100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50 100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Campione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1 950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30 000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?</a:t>
                      </a:r>
                      <a:endParaRPr lang="en-US" sz="11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label Richieste"/>
          <p:cNvSpPr txBox="1"/>
          <p:nvPr/>
        </p:nvSpPr>
        <p:spPr>
          <a:xfrm>
            <a:off x="6035040" y="361188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580"/>
                </a:solidFill>
              </a:rPr>
              <a:t>Richieste</a:t>
            </a:r>
            <a:endParaRPr lang="en-US" sz="1300" dirty="0"/>
          </a:p>
        </p:txBody>
      </p:sp>
      <p:sp>
        <p:nvSpPr>
          <p:cNvPr id="17" name="bullets"/>
          <p:cNvSpPr txBox="1"/>
          <p:nvPr/>
        </p:nvSpPr>
        <p:spPr>
          <a:xfrm>
            <a:off x="6035040" y="393192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Calcolare i rapporti AA/ASI e costruire in Excel la retta AA/ASI vs CA (a, b, r²); ricavare F = a · CSI.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CAP nella soluzione finale e nel miele (µg/kg); confrontare con l'RPA.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Stimare il recupero complessivo dal rapporto fra ASI del campione e ASI medio degli standard.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A1A1A"/>
                </a:solidFill>
              </a:rPr>
              <a:t>Quale risultato si otterrebbe con la retta AA vs CA (senza SI)? Commentare.</a:t>
            </a:r>
            <a:endParaRPr lang="en-US" sz="1250" dirty="0"/>
          </a:p>
        </p:txBody>
      </p:sp>
      <p:sp>
        <p:nvSpPr>
          <p:cNvPr id="18" name="hint strip"/>
          <p:cNvSpPr/>
          <p:nvPr/>
        </p:nvSpPr>
        <p:spPr>
          <a:xfrm>
            <a:off x="548640" y="562356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hint text"/>
          <p:cNvSpPr txBox="1"/>
          <p:nvPr/>
        </p:nvSpPr>
        <p:spPr>
          <a:xfrm>
            <a:off x="731520" y="562356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E5580"/>
                </a:solidFill>
              </a:rPr>
              <a:t>Formule utili   </a:t>
            </a:r>
            <a:r>
              <a:rPr lang="en-US" sz="1250" dirty="0">
                <a:solidFill>
                  <a:srgbClr val="1A1A1A"/>
                </a:solidFill>
              </a:rPr>
              <a:t>AA/ASI = (F/CSI) · CA  →  pendenza a = F/CSI ;   CA(sol) = (AA/ASI − b)/a ;   C miele = CA(sol) × FD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Risultati attesi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Sintesi per il docente degli esercizi da svolgere (svolgimento completo nelle note di ogni diapositiva). Rimuovere questa sezione prima della distribuzione agli studenti.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Risultati attesi: esercizi 1.2 – 2.3</a:t>
            </a:r>
            <a:endParaRPr lang="en-US" sz="2800" dirty="0"/>
          </a:p>
        </p:txBody>
      </p:sp>
      <p:graphicFrame>
        <p:nvGraphicFramePr>
          <p:cNvPr id="25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Es.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Retta / formula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 in soluzione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FD tot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 nell'alimento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Esito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1.2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y = 4204·x + 14,7; r² = 0,99999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0,180 µg/L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3,60 µg/kg OTA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X − U = 2,88 ≤ 3,0: non dichiarabile non conforme (dubbio)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1.3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y = 0,0401·x + 0,0020; bianco 0,075 ppb; R = 92 %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2,79 ppb (netto)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50,0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140 → 152 µg/kg Cd (corretto per R); LOD 4,5, LOQ 15 µg/kg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X − U = 129 ≤ 150: non dichiarabile non conforme (dubbio)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2.2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Cs = 5,00 ppb; Cx = S0·Cs/(S+ − S0)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2,00 ppb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6 (1,20 × 5)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12,0 µg/L Pb (esterna: 9,6, −20 %)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Conforme (&lt; 30 ppb)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2.3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Cx = S0·Cstd·Vs/[S+(V0+Vs) − S0·V0]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6,01 ppb (approx. 6,40)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100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601 µg/kg Cd (approx. 640, +6,4 %)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Conforme (X + U = 691 &lt; 800)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note"/>
          <p:cNvSpPr txBox="1"/>
          <p:nvPr/>
        </p:nvSpPr>
        <p:spPr>
          <a:xfrm>
            <a:off x="548640" y="5303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A66"/>
                </a:solidFill>
              </a:rPr>
              <a:t>Convenzione: U = incertezza estesa dichiarata; conformità valutata con il criterio X − U ≤ limite (lezione, diapositiva sul confronto con l'LMR).</a:t>
            </a:r>
            <a:endParaRPr lang="en-US" sz="12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Risultati attesi: esercizi 3.2 – 4.3</a:t>
            </a:r>
            <a:endParaRPr lang="en-US" sz="2800" dirty="0"/>
          </a:p>
        </p:txBody>
      </p:sp>
      <p:graphicFrame>
        <p:nvGraphicFramePr>
          <p:cNvPr id="26" name="dat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Es.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Retta / formula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 in soluzione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FD tot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 nell'alimento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Esito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2B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3.2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y = 1793,5·x + 4520; r² = 0,9999; Cx = b/a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2,52 ppb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100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252 µg/kg Pb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Conforme (X − U = 202 ≤ 300; X + U = 302: discutere)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3.3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y = 12,0·x + 1203; r² = 0,9999; effetto matrice 0,80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100 ppb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0,400 (0,200 × 2)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40 µg/L patulina (esterna: 32,4, −20 %)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Conforme (&lt; 50 ppb)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4.2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F = 0,950; AA/ASI = 0,760 → CA/CSI = 0,800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16,0 ppb (nominale)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50 (non necessario)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800 µg/kg acrilammide (esterna: 640); recupero 80 %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Supera il livello di riferimento 750 µg/kg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4.3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AA/ASI = 0,360·CA; F = 0,90; recupero 60 %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0,181 ppb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0,400 (non necessario)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0,072 µg/kg CAP (senza SI: 0,044, −40 %)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</a:rPr>
                        <a:t>Sotto l'RPA di 0,15 µg/kg</a:t>
                      </a:r>
                      <a:endParaRPr lang="en-US" sz="1200" dirty="0"/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note"/>
          <p:cNvSpPr txBox="1"/>
          <p:nvPr/>
        </p:nvSpPr>
        <p:spPr>
          <a:xfrm>
            <a:off x="548640" y="5303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A66"/>
                </a:solidFill>
              </a:rPr>
              <a:t>Gli esercizi con standard interno non richiedono il fattore di diluizione: analita e SI subiscono le stesse diluizioni e le stesse perdite.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Riferimenti normativi citati</a:t>
            </a:r>
            <a:endParaRPr lang="en-US" sz="2800" dirty="0"/>
          </a:p>
        </p:txBody>
      </p:sp>
      <p:sp>
        <p:nvSpPr>
          <p:cNvPr id="3" name="bullets"/>
          <p:cNvSpPr txBox="1"/>
          <p:nvPr/>
        </p:nvSpPr>
        <p:spPr>
          <a:xfrm>
            <a:off x="548640" y="1280160"/>
            <a:ext cx="110642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Reg. (UE) 2023/915: tenori massimi di contaminanti negli alimenti (micotossine, metalli, IPA). Valori usati: OTA caffè torrefatto 3,0 µg/kg; patulina succhi 50 µg/kg; Pb vino 0,10 mg/kg (vendemmia 2022 in poi), succhi 0,03 mg/kg, ortaggi a foglia 0,30 mg/kg; Cd riso 0,15 mg/kg, cioccolato ≥ 50 % cacao 0,80 mg/kg; Hg tonno 1,0 mg/kg (altri pesci 0,50); As inorganico riso brillato 0,15 mg/kg; B[a]P oli e grassi 2,0 µg/kg.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Reg. (UE) 2017/2158: misure di attenuazione e livelli di riferimento per l'acrilammide (patatine in busta 750 µg/kg).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Reg. (UE) 2019/1871: punti di riferimento per l'azione (RPA) per sostanze farmacologicamente attive non autorizzate (cloramfenicolo 0,15 µg/kg).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Reg. (CE) 396/2005: limiti massimi di residui di antiparassitari (citato per completezza).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</a:rPr>
              <a:t>Criterio di conformità con l'incertezza: lezione UD1, diapositiva sul confronto con l'LMR (X − U ≤ LMR → conforme; X − U &gt; LMR → non conforme).</a:t>
            </a:r>
            <a:endParaRPr lang="en-US" sz="1300" dirty="0"/>
          </a:p>
        </p:txBody>
      </p:sp>
      <p:sp>
        <p:nvSpPr>
          <p:cNvPr id="4" name="disclaimer"/>
          <p:cNvSpPr txBox="1"/>
          <p:nvPr/>
        </p:nvSpPr>
        <p:spPr>
          <a:xfrm>
            <a:off x="548640" y="55778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5A66"/>
                </a:solidFill>
              </a:rPr>
              <a:t>I valori sono riportati a scopo didattico e corrispondono alla normativa consultata al momento della redazione (ottobre 2026): verificare sempre la versione consolidata vigente.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7F8C8D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A Esercizi">
  <a:themeElements>
    <a:clrScheme name="TECA Esercizi">
      <a:dk1>
        <a:srgbClr val="1A1A1A"/>
      </a:dk1>
      <a:lt1>
        <a:srgbClr val="FFFFFF"/>
      </a:lt1>
      <a:dk2>
        <a:srgbClr val="072B40"/>
      </a:dk2>
      <a:lt2>
        <a:srgbClr val="EAF3F8"/>
      </a:lt2>
      <a:accent1>
        <a:srgbClr val="7E9B25"/>
      </a:accent1>
      <a:accent2>
        <a:srgbClr val="43B2D8"/>
      </a:accent2>
      <a:accent3>
        <a:srgbClr val="0E5580"/>
      </a:accent3>
      <a:accent4>
        <a:srgbClr val="DD9D31"/>
      </a:accent4>
      <a:accent5>
        <a:srgbClr val="C0392B"/>
      </a:accent5>
      <a:accent6>
        <a:srgbClr val="336699"/>
      </a:accent6>
      <a:hlink>
        <a:srgbClr val="0E5580"/>
      </a:hlink>
      <a:folHlink>
        <a:srgbClr val="7E9B25"/>
      </a:folHlink>
    </a:clrScheme>
    <a:fontScheme name="TECA Esercizi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7315</Words>
  <Application>Microsoft Macintosh PowerPoint</Application>
  <PresentationFormat>Widescreen</PresentationFormat>
  <Paragraphs>715</Paragraphs>
  <Slides>26</Slides>
  <Notes>26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9" baseType="lpstr">
      <vt:lpstr>Arial</vt:lpstr>
      <vt:lpstr>Calibri</vt:lpstr>
      <vt:lpstr>TECA Esercizi</vt:lpstr>
      <vt:lpstr>Esercizi numerici di calibrazione e quantificazione</vt:lpstr>
      <vt:lpstr>Come è organizzata la raccolta</vt:lpstr>
      <vt:lpstr>Convenzioni: ppb e fattore di diluizione (FD)</vt:lpstr>
      <vt:lpstr>Formulario delle quattro tecniche</vt:lpstr>
      <vt:lpstr>1. Curva di calibrazione esterna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2. Aggiunta standard singola</vt:lpstr>
      <vt:lpstr>Presentazione standard di PowerPoint</vt:lpstr>
      <vt:lpstr>Presentazione standard di PowerPoint</vt:lpstr>
      <vt:lpstr>Presentazione standard di PowerPoint</vt:lpstr>
      <vt:lpstr>3. Aggiunta standard multipla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4. Standard interno</vt:lpstr>
      <vt:lpstr>Presentazione standard di PowerPoint</vt:lpstr>
      <vt:lpstr>Presentazione standard di PowerPoint</vt:lpstr>
      <vt:lpstr>Presentazione standard di PowerPoint</vt:lpstr>
      <vt:lpstr>Risultati attesi</vt:lpstr>
      <vt:lpstr>Risultati attesi: esercizi 1.2 – 2.3</vt:lpstr>
      <vt:lpstr>Risultati attesi: esercizi 3.2 – 4.3</vt:lpstr>
      <vt:lpstr>Riferimenti normativi citati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Esercizi UD1 – Calibrazione e quantificazione di contaminanti</dc:title>
  <dc:subject>PptxGenJS Presentation</dc:subject>
  <dc:creator>Teoria ed esercitazioni di chimica analitica</dc:creator>
  <cp:lastModifiedBy>michele del carlo</cp:lastModifiedBy>
  <cp:revision>2</cp:revision>
  <dcterms:created xsi:type="dcterms:W3CDTF">2026-10-14T06:49:25Z</dcterms:created>
  <dcterms:modified xsi:type="dcterms:W3CDTF">2026-10-14T07:17:31Z</dcterms:modified>
</cp:coreProperties>
</file>