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5" r:id="rId2"/>
    <p:sldId id="285" r:id="rId3"/>
    <p:sldId id="282" r:id="rId4"/>
    <p:sldId id="264" r:id="rId5"/>
    <p:sldId id="286" r:id="rId6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8C75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1"/>
    <p:restoredTop sz="94675"/>
  </p:normalViewPr>
  <p:slideViewPr>
    <p:cSldViewPr snapToGrid="0">
      <p:cViewPr varScale="1">
        <p:scale>
          <a:sx n="111" d="100"/>
          <a:sy n="111" d="100"/>
        </p:scale>
        <p:origin x="73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0D72086-B9F0-61A3-336D-3C6F3B491B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9DAD6E84-47C8-5F0D-DCE9-B8215CC10A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8602DA1-5396-8D7E-30E5-6F4FA4CCB5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78445-CF4E-1F4A-95E1-480A6AEEEE05}" type="datetimeFigureOut">
              <a:rPr lang="it-IT" smtClean="0"/>
              <a:t>30/11/25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9C03A05-B97D-F9A1-6081-1B221175FE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6A125AB-59F4-EA85-A085-48250CBACE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8AC6C-D0CA-DD43-81DB-2ABB766676B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68363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8558C3B-0D32-0725-13A1-0400452BE0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0E71B35-DE1C-8226-B5C8-F4F84FF969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738A4AD-ADF8-C005-FF53-A9D4F95562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78445-CF4E-1F4A-95E1-480A6AEEEE05}" type="datetimeFigureOut">
              <a:rPr lang="it-IT" smtClean="0"/>
              <a:t>30/11/25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D44D33C-0FF2-9773-F58D-CD577ADCE5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AA5CB004-CB43-7AEB-8ED8-F9EC097B2B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8AC6C-D0CA-DD43-81DB-2ABB766676B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8665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85D6343-EC6F-8CFE-19FF-67D969C09C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ED584588-8469-D192-74FC-C36DF970C6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ADEB2C5-73B4-5758-4A66-02A734A610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78445-CF4E-1F4A-95E1-480A6AEEEE05}" type="datetimeFigureOut">
              <a:rPr lang="it-IT" smtClean="0"/>
              <a:t>30/11/25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C70C378-37FE-A954-1578-86562A3FEF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74B2224-27FB-9E73-5F6E-DDE6456A19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8AC6C-D0CA-DD43-81DB-2ABB766676B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112912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D2730B4-706B-AAD9-B02E-82B333387D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045A222-157C-A4C4-E6F2-E0824B1F9B7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30B103C7-49BD-406F-FF50-BB673CCC78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8DBD4A2D-B898-A740-6C2B-B072E71BF1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78445-CF4E-1F4A-95E1-480A6AEEEE05}" type="datetimeFigureOut">
              <a:rPr lang="it-IT" smtClean="0"/>
              <a:t>30/11/25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3A2E7AAE-3A4E-AF62-C375-69BCB0D09C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11AFF634-27E7-4CFD-7465-26A7ACAC29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8AC6C-D0CA-DD43-81DB-2ABB766676B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218496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068E9C8-1004-7E38-D820-8F032E8AE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1DA8737A-B54F-B62C-8369-0F39C59697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D0C8BC47-AA44-C84A-EB54-600E3753BB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0F5A8A7A-3865-A8BB-EB40-E677BA77BF6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24CE1D5C-5F55-5308-3C64-EEBA8210266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72C1F104-AE75-B1FC-E4BB-DB131A23F6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78445-CF4E-1F4A-95E1-480A6AEEEE05}" type="datetimeFigureOut">
              <a:rPr lang="it-IT" smtClean="0"/>
              <a:t>30/11/25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8F29CD7C-5858-AB9E-194E-3CB6A6F299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BB40121A-93AA-FFD4-4CC7-A1CCD67AA6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8AC6C-D0CA-DD43-81DB-2ABB766676B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712885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1A4828F-821B-0BF2-C737-978FBFFE9A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2CA9A399-D152-1BD2-6D68-D189FCB526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78445-CF4E-1F4A-95E1-480A6AEEEE05}" type="datetimeFigureOut">
              <a:rPr lang="it-IT" smtClean="0"/>
              <a:t>30/11/25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9DAC16D9-0F50-53D2-CD58-E2538D97B6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8DAC0991-DE41-B093-DAE0-FF9845CDCF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8AC6C-D0CA-DD43-81DB-2ABB766676B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514954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DD4E6D60-0581-3D7B-DD1C-C6EC93F968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78445-CF4E-1F4A-95E1-480A6AEEEE05}" type="datetimeFigureOut">
              <a:rPr lang="it-IT" smtClean="0"/>
              <a:t>30/11/25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837CED91-DBD3-DFD1-BAA6-774EF81B3D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FF407A92-E05F-1200-60F5-1A37100A76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8AC6C-D0CA-DD43-81DB-2ABB766676B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910364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CA2CD6E-EACC-3FDE-550A-FA67658029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1A5F930-AB6C-E6EA-6A05-AC74F5BF76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9BFC7539-276C-0383-ABBF-D776454BB5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ED7C4825-E34D-FCF6-CCD0-757F0478C1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78445-CF4E-1F4A-95E1-480A6AEEEE05}" type="datetimeFigureOut">
              <a:rPr lang="it-IT" smtClean="0"/>
              <a:t>30/11/25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F3E38627-965D-EDFA-F26F-DF1D075348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00968EF8-1947-403A-8E62-55FE651520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8AC6C-D0CA-DD43-81DB-2ABB766676B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89275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7F83CA0-A098-D3BB-85F6-F9167AA266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E52697C5-A0FD-6A45-798B-C6D3FE97103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26D1331A-7590-A664-3448-CBD1538CB7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54BBC4D7-38C3-E330-0260-869ACEBC8D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78445-CF4E-1F4A-95E1-480A6AEEEE05}" type="datetimeFigureOut">
              <a:rPr lang="it-IT" smtClean="0"/>
              <a:t>30/11/25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5DBADEE3-7DFF-71C8-813D-DC9A023F76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701A71F5-C1AD-E043-693C-3A608A5CA4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8AC6C-D0CA-DD43-81DB-2ABB766676B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686202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05AF3CF-DE82-9A5E-F378-C68FDB7410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D8808464-20FD-8885-3B0F-8D49B2F1C7B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BBFF519-BFAC-7CAC-C61D-2A9DC6925F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78445-CF4E-1F4A-95E1-480A6AEEEE05}" type="datetimeFigureOut">
              <a:rPr lang="it-IT" smtClean="0"/>
              <a:t>30/11/25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9A7BEE4B-5D6F-F689-114E-BE9B7B036C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A50D20A-8C15-05CB-F5EB-685BA9B93C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8AC6C-D0CA-DD43-81DB-2ABB766676B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109831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3A2B97C8-CED9-0856-7D48-92E1F9D89C3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926EA423-FC43-C8A5-48B5-BF3A69D217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9D682B7-3F1E-74F1-4548-DC7675E601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78445-CF4E-1F4A-95E1-480A6AEEEE05}" type="datetimeFigureOut">
              <a:rPr lang="it-IT" smtClean="0"/>
              <a:t>30/11/25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B5D9D4D-F2E7-F864-2F7B-EC74E844DF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746D2EF-37DD-4A08-5F74-37D3505959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8AC6C-D0CA-DD43-81DB-2ABB766676B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496676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0">
                <a:solidFill>
                  <a:srgbClr val="E7C756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11/30/25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576120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A57A92E5-15B7-0667-D089-4B92E9BAA6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A2C7A983-4C56-6234-061F-5CAEDF94E7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AE0F548-E550-73FF-C28A-CB0979959C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C78445-CF4E-1F4A-95E1-480A6AEEEE05}" type="datetimeFigureOut">
              <a:rPr lang="it-IT" smtClean="0"/>
              <a:t>30/11/25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5D19D10-CC91-0ED2-CCCE-AECEB4CCB80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B7842C6-008F-3A75-290E-8B90564970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38AC6C-D0CA-DD43-81DB-2ABB766676B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151366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838200" y="597774"/>
            <a:ext cx="10515600" cy="136704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72160">
              <a:lnSpc>
                <a:spcPct val="100000"/>
              </a:lnSpc>
              <a:spcBef>
                <a:spcPts val="100"/>
              </a:spcBef>
            </a:pPr>
            <a:r>
              <a:rPr b="1" spc="-300" dirty="0">
                <a:solidFill>
                  <a:srgbClr val="E8C7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SERIE</a:t>
            </a:r>
            <a:r>
              <a:rPr b="1" spc="-409" dirty="0">
                <a:solidFill>
                  <a:srgbClr val="E8C7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it-IT" b="1" spc="-409" dirty="0">
                <a:solidFill>
                  <a:srgbClr val="E8C7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b="1" spc="-375" dirty="0">
                <a:solidFill>
                  <a:srgbClr val="E8C7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SERIALIZZATE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316355" y="2804152"/>
            <a:ext cx="5198745" cy="3385286"/>
          </a:xfrm>
          <a:prstGeom prst="rect">
            <a:avLst/>
          </a:prstGeom>
        </p:spPr>
        <p:txBody>
          <a:bodyPr vert="horz" wrap="square" lIns="0" tIns="54610" rIns="0" bIns="0" rtlCol="0">
            <a:spAutoFit/>
          </a:bodyPr>
          <a:lstStyle/>
          <a:p>
            <a:pPr marL="240665" marR="142240" indent="-228600">
              <a:lnSpc>
                <a:spcPct val="90200"/>
              </a:lnSpc>
              <a:spcBef>
                <a:spcPts val="430"/>
              </a:spcBef>
              <a:buFont typeface="Arial"/>
              <a:buChar char="•"/>
              <a:tabLst>
                <a:tab pos="240665" algn="l"/>
              </a:tabLst>
            </a:pPr>
            <a:r>
              <a:rPr sz="28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Nasce</a:t>
            </a:r>
            <a:r>
              <a:rPr sz="2800" spc="-21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spc="14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una</a:t>
            </a:r>
            <a:r>
              <a:rPr sz="2800" spc="-21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spc="114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narrazione</a:t>
            </a:r>
            <a:r>
              <a:rPr sz="2800" spc="-21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spc="85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che</a:t>
            </a:r>
            <a:r>
              <a:rPr sz="2800" spc="-215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spc="-25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 </a:t>
            </a:r>
            <a:r>
              <a:rPr sz="2800" spc="125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propria</a:t>
            </a:r>
            <a:r>
              <a:rPr sz="2800" spc="-26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spc="5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2800" spc="-26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spc="5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complessità</a:t>
            </a:r>
            <a:r>
              <a:rPr sz="2800" spc="55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spc="12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sz="2800" spc="-265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spc="5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sz="2800" spc="-26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spc="1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non chiusura</a:t>
            </a:r>
            <a:r>
              <a:rPr sz="2800" spc="-27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spc="65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della</a:t>
            </a:r>
            <a:r>
              <a:rPr sz="2800" spc="-26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spc="11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soap</a:t>
            </a:r>
            <a:r>
              <a:rPr sz="2800" spc="-25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spc="125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opera</a:t>
            </a:r>
            <a:r>
              <a:rPr sz="2800" spc="-26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spc="13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</a:t>
            </a:r>
            <a:r>
              <a:rPr sz="2800" spc="-26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spc="25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 </a:t>
            </a:r>
            <a:r>
              <a:rPr sz="2800" spc="7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applica</a:t>
            </a:r>
            <a:r>
              <a:rPr sz="2800" spc="-25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spc="125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</a:t>
            </a:r>
            <a:r>
              <a:rPr sz="2800" spc="-254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spc="95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altri</a:t>
            </a:r>
            <a:r>
              <a:rPr sz="2800" spc="-254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spc="95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generi</a:t>
            </a:r>
            <a:r>
              <a:rPr sz="2800" spc="-1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it-IT" sz="2800" spc="-10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40665" marR="142240" indent="-228600">
              <a:lnSpc>
                <a:spcPct val="90200"/>
              </a:lnSpc>
              <a:spcBef>
                <a:spcPts val="430"/>
              </a:spcBef>
              <a:buFont typeface="Arial"/>
              <a:buChar char="•"/>
              <a:tabLst>
                <a:tab pos="240665" algn="l"/>
              </a:tabLst>
            </a:pPr>
            <a:endParaRPr lang="it-IT" sz="2800" spc="-10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40665" marR="142240" indent="-228600">
              <a:lnSpc>
                <a:spcPct val="90200"/>
              </a:lnSpc>
              <a:spcBef>
                <a:spcPts val="430"/>
              </a:spcBef>
              <a:buFont typeface="Arial"/>
              <a:buChar char="•"/>
              <a:tabLst>
                <a:tab pos="240665" algn="l"/>
              </a:tabLst>
            </a:pPr>
            <a:r>
              <a:rPr sz="2800" spc="6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Storie</a:t>
            </a:r>
            <a:r>
              <a:rPr sz="2800" spc="-26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spc="8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continuative</a:t>
            </a:r>
            <a:r>
              <a:rPr sz="2800" spc="-25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spc="85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che</a:t>
            </a:r>
            <a:r>
              <a:rPr sz="2800" spc="-26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spc="8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spaziano </a:t>
            </a:r>
            <a:r>
              <a:rPr sz="2800" spc="15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</a:t>
            </a:r>
            <a:r>
              <a:rPr sz="2800" spc="-27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sz="2800" spc="-27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spc="85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generi</a:t>
            </a:r>
            <a:endParaRPr lang="it-IT" sz="2800" spc="85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40665" marR="120014" indent="-228600">
              <a:lnSpc>
                <a:spcPts val="3000"/>
              </a:lnSpc>
              <a:spcBef>
                <a:spcPts val="1045"/>
              </a:spcBef>
              <a:buFont typeface="Arial"/>
              <a:buChar char="•"/>
              <a:tabLst>
                <a:tab pos="240665" algn="l"/>
              </a:tabLst>
            </a:pPr>
            <a:endParaRPr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993255" y="612603"/>
            <a:ext cx="5198745" cy="643633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66D0F0D-1FEF-FD91-389B-DFD0EDEC89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21A27AD8-EDAD-0ADE-7BD3-35380688D523}"/>
              </a:ext>
            </a:extLst>
          </p:cNvPr>
          <p:cNvSpPr txBox="1"/>
          <p:nvPr/>
        </p:nvSpPr>
        <p:spPr>
          <a:xfrm>
            <a:off x="812042" y="2093213"/>
            <a:ext cx="9567043" cy="38164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sz="3200" b="1" dirty="0">
              <a:solidFill>
                <a:srgbClr val="E8C75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 </a:t>
            </a:r>
            <a:r>
              <a:rPr lang="it-IT" sz="2400" dirty="0">
                <a:solidFill>
                  <a:srgbClr val="E8C7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pilot</a:t>
            </a:r>
            <a:r>
              <a:rPr lang="it-IT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svolge le </a:t>
            </a:r>
            <a:r>
              <a:rPr lang="it-IT" sz="24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due funzioni fondamentali individuate da Jason </a:t>
            </a:r>
            <a:r>
              <a:rPr lang="it-IT" sz="2400" b="1" dirty="0" err="1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Mittell</a:t>
            </a:r>
            <a:r>
              <a:rPr lang="it-IT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endParaRPr lang="it-IT" sz="2400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it-IT" sz="24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Informativa:</a:t>
            </a:r>
            <a:r>
              <a:rPr lang="it-IT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introduce i personaggi, il tono e le regole del racconto.</a:t>
            </a:r>
          </a:p>
          <a:p>
            <a:pPr>
              <a:buFont typeface="Arial" panose="020B0604020202020204" pitchFamily="34" charset="0"/>
              <a:buChar char="•"/>
            </a:pPr>
            <a:endParaRPr lang="it-IT" sz="2400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it-IT" sz="24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Motivante:</a:t>
            </a:r>
            <a:r>
              <a:rPr lang="it-IT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suscita desiderio e curiosità, generando attesa e mistero.</a:t>
            </a:r>
          </a:p>
          <a:p>
            <a:pPr>
              <a:buFont typeface="Arial" panose="020B0604020202020204" pitchFamily="34" charset="0"/>
              <a:buChar char="•"/>
            </a:pPr>
            <a:endParaRPr lang="it-IT" sz="2400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lang="it-IT" sz="2400" i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Twin </a:t>
            </a:r>
            <a:r>
              <a:rPr lang="it-IT" sz="2400" i="1" dirty="0" err="1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Peaks</a:t>
            </a:r>
            <a:r>
              <a:rPr lang="it-IT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il pilot insegna allo spettatore </a:t>
            </a:r>
            <a:r>
              <a:rPr lang="it-IT" sz="24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come guardare la serie</a:t>
            </a:r>
            <a:r>
              <a:rPr lang="it-IT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br>
              <a:rPr lang="it-IT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it-IT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deve accettare l’ambiguità, la lentezza e l’irruzione del perturbante.</a:t>
            </a:r>
          </a:p>
          <a:p>
            <a:endParaRPr lang="it-IT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object 3">
            <a:extLst>
              <a:ext uri="{FF2B5EF4-FFF2-40B4-BE49-F238E27FC236}">
                <a16:creationId xmlns:a16="http://schemas.microsoft.com/office/drawing/2014/main" id="{6D88ACF4-AB0C-2A16-928E-AF5AD86E4C9D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794586" y="3657753"/>
            <a:ext cx="2231475" cy="3042920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250C0460-6128-2391-B410-D2F6402B767A}"/>
              </a:ext>
            </a:extLst>
          </p:cNvPr>
          <p:cNvSpPr txBox="1"/>
          <p:nvPr/>
        </p:nvSpPr>
        <p:spPr>
          <a:xfrm>
            <a:off x="3046928" y="1015995"/>
            <a:ext cx="6098144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200" b="1" dirty="0">
                <a:solidFill>
                  <a:srgbClr val="E8C7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 pilot come dispositivo di mondo</a:t>
            </a:r>
          </a:p>
          <a:p>
            <a:endParaRPr lang="it-IT" sz="3200" dirty="0"/>
          </a:p>
        </p:txBody>
      </p:sp>
    </p:spTree>
    <p:extLst>
      <p:ext uri="{BB962C8B-B14F-4D97-AF65-F5344CB8AC3E}">
        <p14:creationId xmlns:p14="http://schemas.microsoft.com/office/powerpoint/2010/main" val="2301151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CBB88A3-F652-661E-61C4-CD60498AA0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845D538B-F1E8-5DFA-BC50-FA8697270C10}"/>
              </a:ext>
            </a:extLst>
          </p:cNvPr>
          <p:cNvSpPr txBox="1"/>
          <p:nvPr/>
        </p:nvSpPr>
        <p:spPr>
          <a:xfrm>
            <a:off x="915515" y="500919"/>
            <a:ext cx="9174639" cy="3570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b="1" dirty="0">
                <a:solidFill>
                  <a:srgbClr val="E8C7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 PILOT DI </a:t>
            </a:r>
            <a:r>
              <a:rPr lang="it-IT" sz="3200" b="1" i="1" dirty="0">
                <a:solidFill>
                  <a:srgbClr val="E8C7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TWIN PEAKS</a:t>
            </a:r>
          </a:p>
          <a:p>
            <a:endParaRPr lang="it-IT" sz="3200" b="1" dirty="0">
              <a:solidFill>
                <a:srgbClr val="E8C75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 </a:t>
            </a:r>
            <a:r>
              <a:rPr lang="it-IT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pilot di </a:t>
            </a:r>
            <a:r>
              <a:rPr lang="it-IT" b="1" i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Twin </a:t>
            </a:r>
            <a:r>
              <a:rPr lang="it-IT" b="1" i="1" dirty="0" err="1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Peaks</a:t>
            </a:r>
            <a:r>
              <a:rPr lang="it-IT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(ABC, 1990), diretto da </a:t>
            </a:r>
            <a:r>
              <a:rPr lang="it-IT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David Lynch</a:t>
            </a:r>
            <a:r>
              <a:rPr lang="it-IT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 scritto con </a:t>
            </a:r>
            <a:r>
              <a:rPr lang="it-IT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 Frost</a:t>
            </a:r>
            <a:r>
              <a:rPr lang="it-IT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apre con la scoperta del corpo di </a:t>
            </a:r>
            <a:r>
              <a:rPr lang="it-IT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Laura Palmer</a:t>
            </a:r>
            <a:r>
              <a:rPr lang="it-IT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br>
              <a:rPr lang="it-IT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it-IT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Questo evento traumatico non serve solo ad avviare una trama poliziesca:</a:t>
            </a:r>
            <a:br>
              <a:rPr lang="it-IT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it-IT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diventa il </a:t>
            </a:r>
            <a:r>
              <a:rPr lang="it-IT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cuore simbolico e affettivo</a:t>
            </a:r>
            <a:r>
              <a:rPr lang="it-IT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dell’intera serie.</a:t>
            </a:r>
          </a:p>
          <a:p>
            <a:endParaRPr lang="it-IT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Attraverso il lutto collettivo, il pilot costruisce </a:t>
            </a:r>
            <a:r>
              <a:rPr lang="it-IT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 microcosmo di relazioni e segreti</a:t>
            </a:r>
            <a:r>
              <a:rPr lang="it-IT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in cui la normalità quotidiana è attraversata da forze oscure e perturbanti.</a:t>
            </a:r>
          </a:p>
          <a:p>
            <a:endParaRPr lang="it-IT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D880B3B3-4FB7-67B0-EC5F-DC83BCB73135}"/>
              </a:ext>
            </a:extLst>
          </p:cNvPr>
          <p:cNvSpPr txBox="1"/>
          <p:nvPr/>
        </p:nvSpPr>
        <p:spPr>
          <a:xfrm>
            <a:off x="4497431" y="4325756"/>
            <a:ext cx="7234736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it-IT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 pilot stabilisce i codici estetici e simbolici del mondo </a:t>
            </a:r>
            <a:r>
              <a:rPr lang="it-IT" dirty="0" err="1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lynchiano</a:t>
            </a:r>
            <a:r>
              <a:rPr lang="it-IT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r"/>
            <a:endParaRPr lang="it-IT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buFont typeface="Arial" panose="020B0604020202020204" pitchFamily="34" charset="0"/>
              <a:buChar char="•"/>
            </a:pPr>
            <a:r>
              <a:rPr lang="it-IT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Mistero e trauma</a:t>
            </a:r>
            <a:r>
              <a:rPr lang="it-IT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la morte come origine della narrazione.</a:t>
            </a:r>
          </a:p>
          <a:p>
            <a:pPr algn="r">
              <a:buFont typeface="Arial" panose="020B0604020202020204" pitchFamily="34" charset="0"/>
              <a:buChar char="•"/>
            </a:pPr>
            <a:r>
              <a:rPr lang="it-IT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Doppiezza</a:t>
            </a:r>
            <a:r>
              <a:rPr lang="it-IT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ogni personaggio e luogo nasconde una verità ambigua.</a:t>
            </a:r>
          </a:p>
          <a:p>
            <a:pPr algn="r">
              <a:buFont typeface="Arial" panose="020B0604020202020204" pitchFamily="34" charset="0"/>
              <a:buChar char="•"/>
            </a:pPr>
            <a:r>
              <a:rPr lang="it-IT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Ibridazione di generi</a:t>
            </a:r>
            <a:r>
              <a:rPr lang="it-IT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soap, noir, melodramma, horror, surrealismo.</a:t>
            </a:r>
          </a:p>
          <a:p>
            <a:pPr algn="r">
              <a:buFont typeface="Arial" panose="020B0604020202020204" pitchFamily="34" charset="0"/>
              <a:buChar char="•"/>
            </a:pPr>
            <a:r>
              <a:rPr lang="it-IT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Estetica del tempo sospeso</a:t>
            </a:r>
            <a:r>
              <a:rPr lang="it-IT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ritmo lento, tono onirico, atmosfera ipnotica.</a:t>
            </a:r>
          </a:p>
          <a:p>
            <a:pPr algn="r"/>
            <a:endParaRPr lang="it-IT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3D377EFD-1D07-E515-9AE6-1FB020B17D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44887"/>
            <a:ext cx="4416196" cy="2945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3949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>
            <a:extLst>
              <a:ext uri="{FF2B5EF4-FFF2-40B4-BE49-F238E27FC236}">
                <a16:creationId xmlns:a16="http://schemas.microsoft.com/office/drawing/2014/main" id="{35C9E98F-210C-1460-84BD-194D2138EDC7}"/>
              </a:ext>
            </a:extLst>
          </p:cNvPr>
          <p:cNvSpPr txBox="1"/>
          <p:nvPr/>
        </p:nvSpPr>
        <p:spPr>
          <a:xfrm>
            <a:off x="435208" y="312847"/>
            <a:ext cx="5695855" cy="4742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ts val="2100"/>
              </a:lnSpc>
              <a:spcBef>
                <a:spcPts val="2250"/>
              </a:spcBef>
              <a:spcAft>
                <a:spcPts val="1200"/>
              </a:spcAft>
            </a:pPr>
            <a:r>
              <a:rPr lang="it-IT" b="1" i="0" dirty="0">
                <a:solidFill>
                  <a:srgbClr val="E8C75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Personaggi Principali Introdotti:</a:t>
            </a:r>
          </a:p>
          <a:p>
            <a:pPr algn="l">
              <a:lnSpc>
                <a:spcPts val="2100"/>
              </a:lnSpc>
              <a:spcBef>
                <a:spcPts val="2250"/>
              </a:spcBef>
              <a:spcAft>
                <a:spcPts val="1200"/>
              </a:spcAft>
            </a:pPr>
            <a:endParaRPr lang="it-IT" b="1" i="0" dirty="0">
              <a:solidFill>
                <a:srgbClr val="E8C755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lnSpc>
                <a:spcPts val="1800"/>
              </a:lnSpc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it-IT" b="1" i="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Pete Martell:</a:t>
            </a:r>
            <a:r>
              <a:rPr lang="it-IT" b="0" i="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Il primo a scoprire il corpo di Laura Palmer.</a:t>
            </a:r>
          </a:p>
          <a:p>
            <a:pPr algn="l">
              <a:lnSpc>
                <a:spcPts val="1800"/>
              </a:lnSpc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it-IT" b="1" i="0" dirty="0" err="1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Sheriff</a:t>
            </a:r>
            <a:r>
              <a:rPr lang="it-IT" b="1" i="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Harry S. Truman:</a:t>
            </a:r>
            <a:r>
              <a:rPr lang="it-IT" b="0" i="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Il capo dello sceriffo locale.</a:t>
            </a:r>
          </a:p>
          <a:p>
            <a:pPr algn="l">
              <a:lnSpc>
                <a:spcPts val="1800"/>
              </a:lnSpc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it-IT" b="1" i="0" dirty="0" err="1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Deputy</a:t>
            </a:r>
            <a:r>
              <a:rPr lang="it-IT" b="1" i="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Andy Brennan:</a:t>
            </a:r>
            <a:r>
              <a:rPr lang="it-IT" b="0" i="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Un vicesceriffo emotivo.</a:t>
            </a:r>
          </a:p>
          <a:p>
            <a:pPr algn="l">
              <a:lnSpc>
                <a:spcPts val="1800"/>
              </a:lnSpc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it-IT" b="1" i="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Lucy Moran:</a:t>
            </a:r>
            <a:r>
              <a:rPr lang="it-IT" b="0" i="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La segretaria dello sceriffo.</a:t>
            </a:r>
          </a:p>
          <a:p>
            <a:pPr algn="l">
              <a:lnSpc>
                <a:spcPts val="1800"/>
              </a:lnSpc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it-IT" b="1" i="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Dr. Will Hayward:</a:t>
            </a:r>
            <a:r>
              <a:rPr lang="it-IT" b="0" i="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Il medico legale della città.</a:t>
            </a:r>
          </a:p>
          <a:p>
            <a:pPr algn="l">
              <a:lnSpc>
                <a:spcPts val="1800"/>
              </a:lnSpc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it-IT" b="1" i="0" dirty="0" err="1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Josie</a:t>
            </a:r>
            <a:r>
              <a:rPr lang="it-IT" b="1" i="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Packard:</a:t>
            </a:r>
            <a:r>
              <a:rPr lang="it-IT" b="0" i="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La proprietaria della segheria.</a:t>
            </a:r>
          </a:p>
          <a:p>
            <a:endParaRPr lang="it-IT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2A6A3D8C-C75B-DBB5-FC39-76055A318A46}"/>
              </a:ext>
            </a:extLst>
          </p:cNvPr>
          <p:cNvSpPr txBox="1"/>
          <p:nvPr/>
        </p:nvSpPr>
        <p:spPr>
          <a:xfrm>
            <a:off x="5544988" y="3636664"/>
            <a:ext cx="6647012" cy="290848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ts val="1800"/>
              </a:lnSpc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it-IT" b="1" i="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Catherine Martell:</a:t>
            </a:r>
            <a:r>
              <a:rPr lang="it-IT" b="0" i="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rivale di </a:t>
            </a:r>
            <a:r>
              <a:rPr lang="it-IT" b="0" i="0" dirty="0" err="1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Josie</a:t>
            </a:r>
            <a:r>
              <a:rPr lang="it-IT" b="0" i="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l">
              <a:lnSpc>
                <a:spcPts val="1800"/>
              </a:lnSpc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it-IT" b="1" i="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Benjamin Horne:</a:t>
            </a:r>
            <a:r>
              <a:rPr lang="it-IT" b="0" i="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Un ricco uomo d'affari locale.</a:t>
            </a:r>
          </a:p>
          <a:p>
            <a:pPr algn="l">
              <a:lnSpc>
                <a:spcPts val="1800"/>
              </a:lnSpc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it-IT" b="1" i="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Audrey Horne:</a:t>
            </a:r>
            <a:r>
              <a:rPr lang="it-IT" b="0" i="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La figlia di Benjamin, compagna di scuola di Laura.</a:t>
            </a:r>
          </a:p>
          <a:p>
            <a:pPr algn="l">
              <a:lnSpc>
                <a:spcPts val="1800"/>
              </a:lnSpc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it-IT" b="1" i="0" dirty="0" err="1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Leland</a:t>
            </a:r>
            <a:r>
              <a:rPr lang="it-IT" b="1" i="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Palmer:</a:t>
            </a:r>
            <a:r>
              <a:rPr lang="it-IT" b="0" i="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Il padre di Laura, avvocato.</a:t>
            </a:r>
          </a:p>
          <a:p>
            <a:pPr algn="l">
              <a:lnSpc>
                <a:spcPts val="1800"/>
              </a:lnSpc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it-IT" b="1" i="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Sarah Palmer:</a:t>
            </a:r>
            <a:r>
              <a:rPr lang="it-IT" b="0" i="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La madre di Laura.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076F614-6F36-1371-E206-9B447D67F3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D855D180-CC21-4263-8F63-D6A684ECC0D8}"/>
              </a:ext>
            </a:extLst>
          </p:cNvPr>
          <p:cNvSpPr txBox="1"/>
          <p:nvPr/>
        </p:nvSpPr>
        <p:spPr>
          <a:xfrm>
            <a:off x="332624" y="296091"/>
            <a:ext cx="5225495" cy="62940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ts val="1800"/>
              </a:lnSpc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it-IT" b="1" i="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Donna Hayward:</a:t>
            </a:r>
            <a:r>
              <a:rPr lang="it-IT" b="0" i="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La migliore amica di Laura.</a:t>
            </a:r>
          </a:p>
          <a:p>
            <a:pPr algn="l">
              <a:lnSpc>
                <a:spcPts val="1800"/>
              </a:lnSpc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it-IT" b="1" i="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James Hurley:</a:t>
            </a:r>
            <a:r>
              <a:rPr lang="it-IT" b="0" i="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Il fidanzato segreto di Laura.</a:t>
            </a:r>
          </a:p>
          <a:p>
            <a:pPr algn="l">
              <a:lnSpc>
                <a:spcPts val="1800"/>
              </a:lnSpc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it-IT" b="1" i="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Bobby Briggs:</a:t>
            </a:r>
            <a:r>
              <a:rPr lang="it-IT" b="0" i="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Il fidanzato ufficiale di Laura.</a:t>
            </a:r>
          </a:p>
          <a:p>
            <a:pPr algn="l">
              <a:lnSpc>
                <a:spcPts val="1800"/>
              </a:lnSpc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it-IT" b="1" i="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Shelly Johnson:</a:t>
            </a:r>
            <a:r>
              <a:rPr lang="it-IT" b="0" i="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Cameriera e amica di Laura.</a:t>
            </a:r>
          </a:p>
          <a:p>
            <a:pPr algn="l">
              <a:lnSpc>
                <a:spcPts val="1800"/>
              </a:lnSpc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it-IT" b="1" i="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Leo Johnson:</a:t>
            </a:r>
            <a:r>
              <a:rPr lang="it-IT" b="0" i="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Il marito violento di Shelly.</a:t>
            </a:r>
          </a:p>
          <a:p>
            <a:pPr algn="l">
              <a:lnSpc>
                <a:spcPts val="1800"/>
              </a:lnSpc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it-IT" b="1" i="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Norma Jennings:</a:t>
            </a:r>
            <a:r>
              <a:rPr lang="it-IT" b="0" i="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La proprietaria del Double </a:t>
            </a:r>
            <a:r>
              <a:rPr lang="it-IT" b="0" i="0" dirty="0" err="1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it-IT" b="0" i="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Diner.</a:t>
            </a:r>
          </a:p>
          <a:p>
            <a:pPr algn="l">
              <a:lnSpc>
                <a:spcPts val="1800"/>
              </a:lnSpc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it-IT" b="1" i="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Big Ed Hurley:</a:t>
            </a:r>
            <a:r>
              <a:rPr lang="it-IT" b="0" i="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Il proprietario della stazione di servizio, zio di James.</a:t>
            </a:r>
          </a:p>
          <a:p>
            <a:pPr algn="l">
              <a:lnSpc>
                <a:spcPts val="1800"/>
              </a:lnSpc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it-IT" b="1" i="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Dr. Lawrence </a:t>
            </a:r>
            <a:r>
              <a:rPr lang="it-IT" b="1" i="0" dirty="0" err="1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Jacoby</a:t>
            </a:r>
            <a:r>
              <a:rPr lang="it-IT" b="1" i="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it-IT" b="0" i="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Lo psichiatra di Laura.</a:t>
            </a:r>
          </a:p>
          <a:p>
            <a:pPr algn="l">
              <a:lnSpc>
                <a:spcPts val="1800"/>
              </a:lnSpc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it-IT" b="1" i="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Mike Nelson:</a:t>
            </a:r>
            <a:r>
              <a:rPr lang="it-IT" b="0" i="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Amico di Bobby e fidanzato di Donna.</a:t>
            </a:r>
          </a:p>
          <a:p>
            <a:pPr algn="l">
              <a:lnSpc>
                <a:spcPts val="1800"/>
              </a:lnSpc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it-IT" b="1" i="0" dirty="0" err="1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Ronette</a:t>
            </a:r>
            <a:r>
              <a:rPr lang="it-IT" b="1" i="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b="1" i="0" dirty="0" err="1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Pulaski</a:t>
            </a:r>
            <a:r>
              <a:rPr lang="it-IT" b="1" i="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it-IT" b="0" i="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La ragazza che scappa dall'omicidio di Laura. </a:t>
            </a:r>
          </a:p>
          <a:p>
            <a:endParaRPr lang="it-I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80F180D1-804E-E930-8346-6ADD36C22384}"/>
              </a:ext>
            </a:extLst>
          </p:cNvPr>
          <p:cNvSpPr txBox="1"/>
          <p:nvPr/>
        </p:nvSpPr>
        <p:spPr>
          <a:xfrm>
            <a:off x="6400800" y="839829"/>
            <a:ext cx="5225494" cy="51783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ts val="2100"/>
              </a:lnSpc>
              <a:spcBef>
                <a:spcPts val="2250"/>
              </a:spcBef>
              <a:spcAft>
                <a:spcPts val="1200"/>
              </a:spcAft>
            </a:pPr>
            <a:r>
              <a:rPr lang="it-IT" b="1" i="0" dirty="0">
                <a:solidFill>
                  <a:srgbClr val="E8C75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Personaggi Secondari e Cameo:</a:t>
            </a:r>
          </a:p>
          <a:p>
            <a:pPr algn="l">
              <a:lnSpc>
                <a:spcPts val="1800"/>
              </a:lnSpc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it-IT" b="1" i="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Special Agent Dale Cooper:</a:t>
            </a:r>
            <a:r>
              <a:rPr lang="it-IT" b="0" i="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L'agente dell'FBI che arriva in città per indagare.</a:t>
            </a:r>
          </a:p>
          <a:p>
            <a:pPr algn="l">
              <a:lnSpc>
                <a:spcPts val="1800"/>
              </a:lnSpc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it-IT" b="1" i="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Margaret </a:t>
            </a:r>
            <a:r>
              <a:rPr lang="it-IT" b="1" i="0" dirty="0" err="1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Lanterman</a:t>
            </a:r>
            <a:r>
              <a:rPr lang="it-IT" b="1" i="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(La Signora Ceppo):</a:t>
            </a:r>
            <a:r>
              <a:rPr lang="it-IT" b="0" i="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Una residente eccentrica che parla con un ceppo.</a:t>
            </a:r>
          </a:p>
          <a:p>
            <a:pPr algn="l">
              <a:lnSpc>
                <a:spcPts val="1800"/>
              </a:lnSpc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it-IT" b="1" i="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The One-</a:t>
            </a:r>
            <a:r>
              <a:rPr lang="it-IT" b="1" i="0" dirty="0" err="1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Armed</a:t>
            </a:r>
            <a:r>
              <a:rPr lang="it-IT" b="1" i="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Man (L'uomo con un braccio solo):</a:t>
            </a:r>
            <a:r>
              <a:rPr lang="it-IT" b="0" i="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Appare in una visione a Cooper.</a:t>
            </a:r>
          </a:p>
          <a:p>
            <a:pPr algn="l">
              <a:lnSpc>
                <a:spcPts val="1800"/>
              </a:lnSpc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it-IT" b="1" i="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Bob:</a:t>
            </a:r>
            <a:r>
              <a:rPr lang="it-IT" b="0" i="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Appare brevemente, non accreditato, nell'episodio (in un riflesso e in una visione).</a:t>
            </a:r>
          </a:p>
          <a:p>
            <a:pPr algn="l">
              <a:lnSpc>
                <a:spcPts val="1800"/>
              </a:lnSpc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it-IT" b="1" i="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Major Garland Briggs:</a:t>
            </a:r>
            <a:r>
              <a:rPr lang="it-IT" b="0" i="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Padre di Bobby Briggs.</a:t>
            </a:r>
          </a:p>
          <a:p>
            <a:pPr algn="l">
              <a:lnSpc>
                <a:spcPts val="1800"/>
              </a:lnSpc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it-IT" b="1" i="0" dirty="0" err="1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Julee</a:t>
            </a:r>
            <a:r>
              <a:rPr lang="it-IT" b="1" i="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Cruise:</a:t>
            </a:r>
            <a:r>
              <a:rPr lang="it-IT" b="0" i="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La cantante che si esibisce al </a:t>
            </a:r>
            <a:r>
              <a:rPr lang="it-IT" b="0" i="0" dirty="0" err="1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Roadhouse</a:t>
            </a:r>
            <a:r>
              <a:rPr lang="it-IT" b="0" i="0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Bar</a:t>
            </a:r>
          </a:p>
          <a:p>
            <a:endParaRPr lang="it-I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983466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316</TotalTime>
  <Words>554</Words>
  <Application>Microsoft Macintosh PowerPoint</Application>
  <PresentationFormat>Widescreen</PresentationFormat>
  <Paragraphs>55</Paragraphs>
  <Slides>5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Times New Roman</vt:lpstr>
      <vt:lpstr>Tema di Office</vt:lpstr>
      <vt:lpstr>SERIE  SERIALIZZATE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Alberto De Nicola</dc:creator>
  <cp:lastModifiedBy>Alberto De Nicola</cp:lastModifiedBy>
  <cp:revision>13</cp:revision>
  <dcterms:created xsi:type="dcterms:W3CDTF">2025-11-12T19:34:45Z</dcterms:created>
  <dcterms:modified xsi:type="dcterms:W3CDTF">2025-11-30T14:11:56Z</dcterms:modified>
</cp:coreProperties>
</file>