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60" r:id="rId18"/>
    <p:sldId id="259" r:id="rId19"/>
    <p:sldId id="257" r:id="rId20"/>
    <p:sldId id="258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058"/>
  </p:normalViewPr>
  <p:slideViewPr>
    <p:cSldViewPr snapToGrid="0" snapToObjects="1">
      <p:cViewPr varScale="1">
        <p:scale>
          <a:sx n="119" d="100"/>
          <a:sy n="119" d="100"/>
        </p:scale>
        <p:origin x="3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4EB0CE-0E3C-C44F-B321-8FC865429C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05DE88A-391B-D54D-95B9-140606CBD1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A3DA7D9-6BBF-544F-A33E-60A95DD4B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9DF8-2EC8-DE4A-8741-C8432C78969F}" type="datetimeFigureOut">
              <a:rPr lang="it-IT" smtClean="0"/>
              <a:t>13/10/20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52A73A5-93BB-3A46-BDA8-E32D072CB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46521C6-BB95-FC48-AB1A-C6E77FF4D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E961-14C9-0144-9910-7979ADAFA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2396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264EA1-2594-A842-B4A1-42B14FD77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4E9735D-4B21-4245-B5A0-13260AFFFB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BDFA098-1C72-574A-9296-D652425F0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9DF8-2EC8-DE4A-8741-C8432C78969F}" type="datetimeFigureOut">
              <a:rPr lang="it-IT" smtClean="0"/>
              <a:t>13/10/20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ACA19AE-BA19-DE4A-A935-EC92FE5BA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94A07EA-30AD-B24C-B424-6F53C119D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E961-14C9-0144-9910-7979ADAFA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7988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5716247-581F-1545-9D0C-91997E99CD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EAE5BFF-EB85-E64B-A7D9-5E28B6BE42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91E7B3-50D0-E142-8EC6-4A3DC2C34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9DF8-2EC8-DE4A-8741-C8432C78969F}" type="datetimeFigureOut">
              <a:rPr lang="it-IT" smtClean="0"/>
              <a:t>13/10/20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7381148-EBB9-8745-8A2F-C4C1D9F3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21E8038-B6D8-0A4D-9B20-213DE703A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E961-14C9-0144-9910-7979ADAFA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4055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BE7C53-3C87-5442-AD2B-1CD18B8D5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1B9275-50A9-3445-9F08-EC425E615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807C539-111F-5341-A605-DBFAF1B85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9DF8-2EC8-DE4A-8741-C8432C78969F}" type="datetimeFigureOut">
              <a:rPr lang="it-IT" smtClean="0"/>
              <a:t>13/10/20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4666CF-763A-6243-A159-54F01F215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37844AE-E5CC-1C4C-8769-FD125AD75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E961-14C9-0144-9910-7979ADAFA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1241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1AA41A-2E41-174C-B072-71F5D10BD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B0C92C5-15FE-9845-998A-D0767D4EB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B6DC2F-3D1B-D843-A84A-957EEC73D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9DF8-2EC8-DE4A-8741-C8432C78969F}" type="datetimeFigureOut">
              <a:rPr lang="it-IT" smtClean="0"/>
              <a:t>13/10/20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66C52F1-D2FB-A042-9388-597CBD4A4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673CF14-8FAD-5248-B827-5A13FEF34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E961-14C9-0144-9910-7979ADAFA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5363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64DBA1-8380-9949-A507-92EB055B0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892ECA-50F4-0C4A-9327-894D24A12A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53D643E-F63B-0742-B41A-9DEBCA7D5E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0A34035-8813-5F40-94DD-53637CDAA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9DF8-2EC8-DE4A-8741-C8432C78969F}" type="datetimeFigureOut">
              <a:rPr lang="it-IT" smtClean="0"/>
              <a:t>13/10/20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0185220-A387-1645-910C-0C650E7F0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C107C17-C352-5C47-983B-963C47DE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E961-14C9-0144-9910-7979ADAFA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1381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0DF51B-E9BB-4844-8DDD-7F691EB47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6F89759-4A30-F849-A71D-4A52EA8B7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84E74D4-A1C9-124F-B566-DE8DB30583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757FA2A-0C8A-2844-8807-81E616FB55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5773E52-9382-374F-8C3A-E6D9F3668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CC2617-4ABE-5F4E-A30B-D80A97CB6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9DF8-2EC8-DE4A-8741-C8432C78969F}" type="datetimeFigureOut">
              <a:rPr lang="it-IT" smtClean="0"/>
              <a:t>13/10/20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7545A1A-135F-6C49-9E9E-EDAC4DE32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E73DCFB-1745-D640-A7F5-ED4E62A1C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E961-14C9-0144-9910-7979ADAFA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3990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1CC1B7-A988-2543-8532-1C531FAC5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31F7248-E3F1-234F-8A80-4ADF243E3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9DF8-2EC8-DE4A-8741-C8432C78969F}" type="datetimeFigureOut">
              <a:rPr lang="it-IT" smtClean="0"/>
              <a:t>13/10/20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3BD692C-579D-C14B-BEC0-2D0BCF7CB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0ABAA7A-985D-7746-9BF7-AC7AF873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E961-14C9-0144-9910-7979ADAFA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7853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840A389-128D-B546-BA01-194F628D6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9DF8-2EC8-DE4A-8741-C8432C78969F}" type="datetimeFigureOut">
              <a:rPr lang="it-IT" smtClean="0"/>
              <a:t>13/10/20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2A36C92-FE06-B54E-BD43-43F10E40C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00BE606-A26E-BD4D-ABFB-B755D85D7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E961-14C9-0144-9910-7979ADAFA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5942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42CA0C-308E-8840-971F-92E1F319B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75CB0A-C5B7-D543-86BF-FA5C2795C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7334D97-AE7D-CA47-B365-BAFBFD8C90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84D78BF-70EC-C44B-AA12-D00D356F5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9DF8-2EC8-DE4A-8741-C8432C78969F}" type="datetimeFigureOut">
              <a:rPr lang="it-IT" smtClean="0"/>
              <a:t>13/10/20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C2B9587-1D59-2241-B207-7824D4DDB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7DA6F6D-C411-D24B-8329-9B5D95CF6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E961-14C9-0144-9910-7979ADAFA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25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744830-B4B2-B74C-A9B0-1215873AC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B248F9E-9D4B-3849-B0D6-5285EEFF25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E18E3AF-8478-5146-9F3B-66B20D33F4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3A06468-F5CC-B741-9DF3-13D104EEF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19DF8-2EC8-DE4A-8741-C8432C78969F}" type="datetimeFigureOut">
              <a:rPr lang="it-IT" smtClean="0"/>
              <a:t>13/10/20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90016DA-3165-F44D-A7A9-E835A8127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2BFC5D9-9BA6-C74C-A5DF-5F485CDE8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5E961-14C9-0144-9910-7979ADAFA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96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23A279E-0A33-A248-BDF7-A010546E4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6C45CFC-304B-A24B-A0CA-D3B3FFE01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3C46D4-45BF-CA41-810C-287E831C3E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19DF8-2EC8-DE4A-8741-C8432C78969F}" type="datetimeFigureOut">
              <a:rPr lang="it-IT" smtClean="0"/>
              <a:t>13/10/20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E9ED7D1-57F1-EF44-AFF6-73CD81D25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DA64B5C-F74E-9D44-B304-BBA8781E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5E961-14C9-0144-9910-7979ADAFA1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6653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8DB8B8-7672-AF46-A309-FBF26726D0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Città creative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AE9F53F-4886-0B4F-80DC-8557792806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Settimana 1</a:t>
            </a:r>
          </a:p>
        </p:txBody>
      </p:sp>
    </p:spTree>
    <p:extLst>
      <p:ext uri="{BB962C8B-B14F-4D97-AF65-F5344CB8AC3E}">
        <p14:creationId xmlns:p14="http://schemas.microsoft.com/office/powerpoint/2010/main" val="482578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FAEE81-089B-0349-907F-27B17F99C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Metabolismo urbano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AC57D90-B037-EF45-B529-DA3A5B98E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it-IT" b="1" dirty="0"/>
              <a:t>METABOLISMO</a:t>
            </a:r>
            <a:r>
              <a:rPr lang="en-US" altLang="it-IT" dirty="0"/>
              <a:t>:</a:t>
            </a:r>
          </a:p>
          <a:p>
            <a:pPr fontAlgn="auto">
              <a:spcAft>
                <a:spcPts val="0"/>
              </a:spcAft>
              <a:defRPr/>
            </a:pPr>
            <a:endParaRPr lang="en-US" altLang="it-IT" dirty="0"/>
          </a:p>
          <a:p>
            <a:pPr fontAlgn="auto">
              <a:spcAft>
                <a:spcPts val="0"/>
              </a:spcAft>
              <a:defRPr/>
            </a:pPr>
            <a:r>
              <a:rPr lang="en-US" altLang="it-IT" dirty="0" err="1"/>
              <a:t>Processo</a:t>
            </a:r>
            <a:r>
              <a:rPr lang="en-US" altLang="it-IT" dirty="0"/>
              <a:t> di </a:t>
            </a:r>
            <a:r>
              <a:rPr lang="en-US" altLang="it-IT" b="1" dirty="0" err="1"/>
              <a:t>organizzazione</a:t>
            </a:r>
            <a:r>
              <a:rPr lang="en-US" altLang="it-IT" dirty="0"/>
              <a:t> e </a:t>
            </a:r>
            <a:r>
              <a:rPr lang="en-US" altLang="it-IT" b="1" dirty="0" err="1"/>
              <a:t>disorganizzazione</a:t>
            </a:r>
            <a:endParaRPr lang="en-US" altLang="it-IT" b="1" dirty="0"/>
          </a:p>
          <a:p>
            <a:pPr fontAlgn="auto">
              <a:spcAft>
                <a:spcPts val="0"/>
              </a:spcAft>
              <a:defRPr/>
            </a:pPr>
            <a:endParaRPr lang="en-US" altLang="it-IT" dirty="0"/>
          </a:p>
          <a:p>
            <a:pPr fontAlgn="auto">
              <a:spcAft>
                <a:spcPts val="0"/>
              </a:spcAft>
              <a:defRPr/>
            </a:pPr>
            <a:r>
              <a:rPr lang="en-US" altLang="it-IT" dirty="0" err="1"/>
              <a:t>L’influsso</a:t>
            </a:r>
            <a:r>
              <a:rPr lang="en-US" altLang="it-IT" dirty="0"/>
              <a:t> </a:t>
            </a:r>
            <a:r>
              <a:rPr lang="en-US" altLang="it-IT" dirty="0" err="1"/>
              <a:t>degli</a:t>
            </a:r>
            <a:r>
              <a:rPr lang="en-US" altLang="it-IT" dirty="0"/>
              <a:t> </a:t>
            </a:r>
            <a:r>
              <a:rPr lang="en-US" altLang="it-IT" b="1" dirty="0" err="1"/>
              <a:t>immigrati</a:t>
            </a:r>
            <a:r>
              <a:rPr lang="en-US" altLang="it-IT" dirty="0"/>
              <a:t> cambia il </a:t>
            </a:r>
            <a:r>
              <a:rPr lang="en-US" altLang="it-IT" dirty="0" err="1"/>
              <a:t>tasso</a:t>
            </a:r>
            <a:r>
              <a:rPr lang="en-US" altLang="it-IT" dirty="0"/>
              <a:t> </a:t>
            </a:r>
            <a:r>
              <a:rPr lang="en-US" altLang="it-IT" dirty="0" err="1"/>
              <a:t>naturale</a:t>
            </a:r>
            <a:r>
              <a:rPr lang="en-US" altLang="it-IT" dirty="0"/>
              <a:t> di </a:t>
            </a:r>
            <a:r>
              <a:rPr lang="en-US" altLang="it-IT" dirty="0" err="1"/>
              <a:t>crescita</a:t>
            </a:r>
            <a:r>
              <a:rPr lang="en-US" altLang="it-IT" dirty="0"/>
              <a:t> </a:t>
            </a:r>
            <a:r>
              <a:rPr lang="en-US" altLang="it-IT" dirty="0" err="1"/>
              <a:t>demografica</a:t>
            </a:r>
            <a:r>
              <a:rPr lang="en-US" altLang="it-IT" dirty="0"/>
              <a:t>. </a:t>
            </a:r>
            <a:r>
              <a:rPr lang="en-US" altLang="it-IT" dirty="0" err="1"/>
              <a:t>Fattore</a:t>
            </a:r>
            <a:r>
              <a:rPr lang="en-US" altLang="it-IT" dirty="0"/>
              <a:t> di </a:t>
            </a:r>
            <a:r>
              <a:rPr lang="en-US" altLang="it-IT" dirty="0" err="1"/>
              <a:t>disordine</a:t>
            </a:r>
            <a:r>
              <a:rPr lang="en-US" altLang="it-IT" dirty="0"/>
              <a:t> </a:t>
            </a:r>
            <a:r>
              <a:rPr lang="en-US" altLang="it-IT" dirty="0" err="1"/>
              <a:t>che</a:t>
            </a:r>
            <a:r>
              <a:rPr lang="en-US" altLang="it-IT" dirty="0"/>
              <a:t> </a:t>
            </a:r>
            <a:r>
              <a:rPr lang="en-US" altLang="it-IT" dirty="0" err="1"/>
              <a:t>spinge</a:t>
            </a:r>
            <a:r>
              <a:rPr lang="en-US" altLang="it-IT" dirty="0"/>
              <a:t> verso </a:t>
            </a:r>
            <a:r>
              <a:rPr lang="en-US" altLang="it-IT" dirty="0" err="1"/>
              <a:t>nuovi</a:t>
            </a:r>
            <a:r>
              <a:rPr lang="en-US" altLang="it-IT" dirty="0"/>
              <a:t> </a:t>
            </a:r>
            <a:r>
              <a:rPr lang="en-US" altLang="it-IT" dirty="0" err="1"/>
              <a:t>modelli</a:t>
            </a:r>
            <a:r>
              <a:rPr lang="en-US" altLang="it-IT" dirty="0"/>
              <a:t> </a:t>
            </a:r>
            <a:r>
              <a:rPr lang="en-US" altLang="it-IT" dirty="0" err="1"/>
              <a:t>organizzativi</a:t>
            </a:r>
            <a:r>
              <a:rPr lang="en-US" altLang="it-IT" dirty="0"/>
              <a:t>. Ma il </a:t>
            </a:r>
            <a:r>
              <a:rPr lang="en-US" altLang="it-IT" dirty="0" err="1"/>
              <a:t>cambiamento</a:t>
            </a:r>
            <a:r>
              <a:rPr lang="en-US" altLang="it-IT" dirty="0"/>
              <a:t> </a:t>
            </a:r>
            <a:r>
              <a:rPr lang="en-US" altLang="it-IT" dirty="0" err="1"/>
              <a:t>comporta</a:t>
            </a:r>
            <a:r>
              <a:rPr lang="en-US" altLang="it-IT" dirty="0"/>
              <a:t> </a:t>
            </a:r>
            <a:r>
              <a:rPr lang="en-US" altLang="it-IT" dirty="0" err="1"/>
              <a:t>anche</a:t>
            </a:r>
            <a:r>
              <a:rPr lang="en-US" altLang="it-IT" dirty="0"/>
              <a:t> il </a:t>
            </a:r>
            <a:r>
              <a:rPr lang="en-US" altLang="it-IT" dirty="0" err="1"/>
              <a:t>rischio</a:t>
            </a:r>
            <a:r>
              <a:rPr lang="en-US" altLang="it-IT" dirty="0"/>
              <a:t> di Perdita e di </a:t>
            </a:r>
            <a:r>
              <a:rPr lang="en-US" altLang="it-IT" dirty="0" err="1"/>
              <a:t>conflitto</a:t>
            </a:r>
            <a:r>
              <a:rPr lang="en-US" altLang="it-IT" dirty="0"/>
              <a:t>.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altLang="it-IT" dirty="0" err="1"/>
              <a:t>Immagine</a:t>
            </a:r>
            <a:r>
              <a:rPr lang="en-US" altLang="it-IT" dirty="0"/>
              <a:t> </a:t>
            </a:r>
            <a:r>
              <a:rPr lang="en-US" altLang="it-IT" b="1" dirty="0" err="1"/>
              <a:t>cosmopolita</a:t>
            </a:r>
            <a:r>
              <a:rPr lang="en-US" altLang="it-IT" dirty="0"/>
              <a:t> </a:t>
            </a:r>
            <a:r>
              <a:rPr lang="en-US" altLang="it-IT" dirty="0" err="1"/>
              <a:t>della</a:t>
            </a:r>
            <a:r>
              <a:rPr lang="en-US" altLang="it-IT" dirty="0"/>
              <a:t> </a:t>
            </a:r>
            <a:r>
              <a:rPr lang="en-US" altLang="it-IT" dirty="0" err="1"/>
              <a:t>città</a:t>
            </a:r>
            <a:r>
              <a:rPr lang="en-US" altLang="it-IT" dirty="0"/>
              <a:t> americana: </a:t>
            </a:r>
            <a:r>
              <a:rPr lang="en-US" altLang="it-IT" dirty="0" err="1"/>
              <a:t>differenziazione</a:t>
            </a:r>
            <a:r>
              <a:rPr lang="en-US" altLang="it-IT" dirty="0"/>
              <a:t> </a:t>
            </a:r>
            <a:r>
              <a:rPr lang="en-US" altLang="it-IT" dirty="0" err="1"/>
              <a:t>spontanea</a:t>
            </a:r>
            <a:r>
              <a:rPr lang="en-US" altLang="it-IT" dirty="0"/>
              <a:t> (area </a:t>
            </a:r>
            <a:r>
              <a:rPr lang="en-US" altLang="it-IT" dirty="0" err="1"/>
              <a:t>naturale</a:t>
            </a:r>
            <a:r>
              <a:rPr lang="en-US" altLang="it-IT" dirty="0"/>
              <a:t>) di </a:t>
            </a:r>
            <a:r>
              <a:rPr lang="en-US" altLang="it-IT" dirty="0" err="1"/>
              <a:t>cultura</a:t>
            </a:r>
            <a:r>
              <a:rPr lang="en-US" altLang="it-IT" dirty="0"/>
              <a:t> ed </a:t>
            </a:r>
            <a:r>
              <a:rPr lang="en-US" altLang="it-IT" dirty="0" err="1"/>
              <a:t>economia</a:t>
            </a:r>
            <a:r>
              <a:rPr lang="en-US" altLang="it-IT" dirty="0"/>
              <a:t>: </a:t>
            </a:r>
            <a:r>
              <a:rPr lang="en-US" altLang="it-IT" dirty="0" err="1"/>
              <a:t>attrazione</a:t>
            </a:r>
            <a:r>
              <a:rPr lang="en-US" altLang="it-IT" dirty="0"/>
              <a:t>, </a:t>
            </a:r>
            <a:r>
              <a:rPr lang="en-US" altLang="it-IT" dirty="0" err="1"/>
              <a:t>limite</a:t>
            </a:r>
            <a:r>
              <a:rPr lang="en-US" altLang="it-IT" dirty="0"/>
              <a:t> ed </a:t>
            </a:r>
            <a:r>
              <a:rPr lang="en-US" altLang="it-IT" dirty="0" err="1"/>
              <a:t>espansione</a:t>
            </a:r>
            <a:r>
              <a:rPr lang="en-US" altLang="it-IT" dirty="0"/>
              <a:t>. </a:t>
            </a:r>
            <a:r>
              <a:rPr lang="en-US" altLang="it-IT" dirty="0" err="1"/>
              <a:t>Parte</a:t>
            </a:r>
            <a:r>
              <a:rPr lang="en-US" altLang="it-IT" dirty="0"/>
              <a:t> </a:t>
            </a:r>
            <a:r>
              <a:rPr lang="en-US" altLang="it-IT" dirty="0" err="1"/>
              <a:t>dell’organismo</a:t>
            </a:r>
            <a:r>
              <a:rPr lang="en-US" altLang="it-IT" dirty="0"/>
              <a:t> </a:t>
            </a:r>
            <a:r>
              <a:rPr lang="en-US" altLang="it-IT" dirty="0" err="1"/>
              <a:t>urbano</a:t>
            </a:r>
            <a:r>
              <a:rPr lang="en-US" altLang="it-IT" dirty="0"/>
              <a:t>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6616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id="{5CA09B34-D362-1C46-83E8-01228A636C5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683" y="107298"/>
            <a:ext cx="5884433" cy="6927244"/>
          </a:xfrm>
        </p:spPr>
      </p:pic>
    </p:spTree>
    <p:extLst>
      <p:ext uri="{BB962C8B-B14F-4D97-AF65-F5344CB8AC3E}">
        <p14:creationId xmlns:p14="http://schemas.microsoft.com/office/powerpoint/2010/main" val="333111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5AF1E1-EA6E-4449-8938-F1E3D8605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Mobilità urbana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F891BA2-5C66-6B43-AC0E-6DA686A4E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it-IT" b="1" dirty="0"/>
              <a:t>MOBILITA’</a:t>
            </a:r>
            <a:r>
              <a:rPr lang="en-US" altLang="it-IT" dirty="0"/>
              <a:t>: </a:t>
            </a:r>
          </a:p>
          <a:p>
            <a:pPr fontAlgn="auto">
              <a:spcAft>
                <a:spcPts val="0"/>
              </a:spcAft>
              <a:defRPr/>
            </a:pPr>
            <a:endParaRPr lang="en-US" altLang="it-IT" dirty="0"/>
          </a:p>
          <a:p>
            <a:pPr fontAlgn="auto">
              <a:spcAft>
                <a:spcPts val="0"/>
              </a:spcAft>
              <a:defRPr/>
            </a:pPr>
            <a:r>
              <a:rPr lang="en-US" altLang="it-IT" dirty="0" err="1"/>
              <a:t>L’area</a:t>
            </a:r>
            <a:r>
              <a:rPr lang="en-US" altLang="it-IT" dirty="0"/>
              <a:t> </a:t>
            </a:r>
            <a:r>
              <a:rPr lang="en-US" altLang="it-IT" dirty="0" err="1"/>
              <a:t>metropolitana</a:t>
            </a:r>
            <a:r>
              <a:rPr lang="en-US" altLang="it-IT" dirty="0"/>
              <a:t> </a:t>
            </a:r>
            <a:r>
              <a:rPr lang="en-US" altLang="it-IT" dirty="0" err="1"/>
              <a:t>si</a:t>
            </a:r>
            <a:r>
              <a:rPr lang="en-US" altLang="it-IT" dirty="0"/>
              <a:t> </a:t>
            </a:r>
            <a:r>
              <a:rPr lang="en-US" altLang="it-IT" dirty="0" err="1"/>
              <a:t>estende</a:t>
            </a:r>
            <a:r>
              <a:rPr lang="en-US" altLang="it-IT" dirty="0"/>
              <a:t> al di </a:t>
            </a:r>
            <a:r>
              <a:rPr lang="en-US" altLang="it-IT" dirty="0" err="1"/>
              <a:t>là</a:t>
            </a:r>
            <a:r>
              <a:rPr lang="en-US" altLang="it-IT" dirty="0"/>
              <a:t> </a:t>
            </a:r>
            <a:r>
              <a:rPr lang="en-US" altLang="it-IT" dirty="0" err="1"/>
              <a:t>dei</a:t>
            </a:r>
            <a:r>
              <a:rPr lang="en-US" altLang="it-IT" dirty="0"/>
              <a:t> </a:t>
            </a:r>
            <a:r>
              <a:rPr lang="en-US" altLang="it-IT" dirty="0" err="1"/>
              <a:t>confini</a:t>
            </a:r>
            <a:r>
              <a:rPr lang="en-US" altLang="it-IT" dirty="0"/>
              <a:t> politico </a:t>
            </a:r>
            <a:r>
              <a:rPr lang="en-US" altLang="it-IT" dirty="0" err="1"/>
              <a:t>amministrativi</a:t>
            </a:r>
            <a:endParaRPr lang="en-US" altLang="it-IT" dirty="0"/>
          </a:p>
          <a:p>
            <a:pPr fontAlgn="auto">
              <a:spcAft>
                <a:spcPts val="0"/>
              </a:spcAft>
              <a:defRPr/>
            </a:pPr>
            <a:r>
              <a:rPr lang="en-US" altLang="it-IT" b="1" dirty="0" err="1"/>
              <a:t>Migrazioni</a:t>
            </a:r>
            <a:r>
              <a:rPr lang="en-US" altLang="it-IT" dirty="0"/>
              <a:t> e </a:t>
            </a:r>
            <a:r>
              <a:rPr lang="en-US" altLang="it-IT" b="1" dirty="0" err="1"/>
              <a:t>pendolarismo</a:t>
            </a:r>
            <a:r>
              <a:rPr lang="en-US" altLang="it-IT" dirty="0"/>
              <a:t>: </a:t>
            </a:r>
            <a:r>
              <a:rPr lang="en-US" altLang="it-IT" dirty="0" err="1"/>
              <a:t>accelerazione</a:t>
            </a:r>
            <a:r>
              <a:rPr lang="en-US" altLang="it-IT" dirty="0"/>
              <a:t> </a:t>
            </a:r>
            <a:r>
              <a:rPr lang="en-US" altLang="it-IT" dirty="0" err="1"/>
              <a:t>della</a:t>
            </a:r>
            <a:r>
              <a:rPr lang="en-US" altLang="it-IT" dirty="0"/>
              <a:t> vita </a:t>
            </a:r>
            <a:r>
              <a:rPr lang="en-US" altLang="it-IT" dirty="0" err="1"/>
              <a:t>sociale</a:t>
            </a:r>
            <a:r>
              <a:rPr lang="en-US" altLang="it-IT" dirty="0"/>
              <a:t>. </a:t>
            </a:r>
            <a:r>
              <a:rPr lang="en-US" altLang="it-IT" dirty="0" err="1"/>
              <a:t>Impatto</a:t>
            </a:r>
            <a:r>
              <a:rPr lang="en-US" altLang="it-IT" dirty="0"/>
              <a:t> </a:t>
            </a:r>
            <a:r>
              <a:rPr lang="en-US" altLang="it-IT" dirty="0" err="1"/>
              <a:t>sul</a:t>
            </a:r>
            <a:r>
              <a:rPr lang="en-US" altLang="it-IT" dirty="0"/>
              <a:t> </a:t>
            </a:r>
            <a:r>
              <a:rPr lang="en-US" altLang="it-IT" dirty="0" err="1"/>
              <a:t>movimento</a:t>
            </a:r>
            <a:r>
              <a:rPr lang="en-US" altLang="it-IT" dirty="0"/>
              <a:t> e </a:t>
            </a:r>
            <a:r>
              <a:rPr lang="en-US" altLang="it-IT" dirty="0" err="1"/>
              <a:t>sul</a:t>
            </a:r>
            <a:r>
              <a:rPr lang="en-US" altLang="it-IT" dirty="0"/>
              <a:t> </a:t>
            </a:r>
            <a:r>
              <a:rPr lang="en-US" altLang="it-IT" dirty="0" err="1"/>
              <a:t>dinamismo</a:t>
            </a:r>
            <a:r>
              <a:rPr lang="en-US" altLang="it-IT" dirty="0"/>
              <a:t>: </a:t>
            </a:r>
            <a:r>
              <a:rPr lang="en-US" altLang="it-IT" dirty="0" err="1"/>
              <a:t>processi</a:t>
            </a:r>
            <a:r>
              <a:rPr lang="en-US" altLang="it-IT" dirty="0"/>
              <a:t> di </a:t>
            </a:r>
            <a:r>
              <a:rPr lang="en-US" altLang="it-IT" dirty="0" err="1"/>
              <a:t>invasione</a:t>
            </a:r>
            <a:r>
              <a:rPr lang="en-US" altLang="it-IT" dirty="0"/>
              <a:t>, </a:t>
            </a:r>
            <a:r>
              <a:rPr lang="en-US" altLang="it-IT" dirty="0" err="1"/>
              <a:t>simbiosi</a:t>
            </a:r>
            <a:r>
              <a:rPr lang="en-US" altLang="it-IT" dirty="0"/>
              <a:t>, </a:t>
            </a:r>
            <a:r>
              <a:rPr lang="en-US" altLang="it-IT" dirty="0" err="1"/>
              <a:t>espulsione</a:t>
            </a:r>
            <a:r>
              <a:rPr lang="en-US" altLang="it-IT" dirty="0"/>
              <a:t> e </a:t>
            </a:r>
            <a:r>
              <a:rPr lang="en-US" altLang="it-IT" dirty="0" err="1"/>
              <a:t>degrado</a:t>
            </a:r>
            <a:r>
              <a:rPr lang="en-US" altLang="it-IT" dirty="0"/>
              <a:t>.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altLang="it-IT" dirty="0" err="1"/>
              <a:t>Mobilità</a:t>
            </a:r>
            <a:r>
              <a:rPr lang="en-US" altLang="it-IT" dirty="0"/>
              <a:t> </a:t>
            </a:r>
            <a:r>
              <a:rPr lang="en-US" altLang="it-IT" dirty="0" err="1"/>
              <a:t>significa</a:t>
            </a:r>
            <a:r>
              <a:rPr lang="en-US" altLang="it-IT" dirty="0"/>
              <a:t> </a:t>
            </a:r>
            <a:r>
              <a:rPr lang="en-US" altLang="it-IT" dirty="0" err="1"/>
              <a:t>cambiamento</a:t>
            </a:r>
            <a:r>
              <a:rPr lang="en-US" altLang="it-IT" dirty="0"/>
              <a:t> </a:t>
            </a:r>
            <a:r>
              <a:rPr lang="en-US" altLang="it-IT" dirty="0" err="1"/>
              <a:t>attraverso</a:t>
            </a:r>
            <a:r>
              <a:rPr lang="en-US" altLang="it-IT" dirty="0"/>
              <a:t> il </a:t>
            </a:r>
            <a:r>
              <a:rPr lang="en-US" altLang="it-IT" dirty="0" err="1"/>
              <a:t>movimento</a:t>
            </a:r>
            <a:r>
              <a:rPr lang="en-US" altLang="it-IT" dirty="0"/>
              <a:t> (</a:t>
            </a:r>
            <a:r>
              <a:rPr lang="en-US" altLang="it-IT" dirty="0" err="1"/>
              <a:t>avventura</a:t>
            </a:r>
            <a:r>
              <a:rPr lang="en-US" altLang="it-IT" dirty="0"/>
              <a:t>) vs. </a:t>
            </a:r>
            <a:r>
              <a:rPr lang="en-US" altLang="it-IT" dirty="0" err="1"/>
              <a:t>lavoro</a:t>
            </a:r>
            <a:r>
              <a:rPr lang="en-US" altLang="it-IT" dirty="0"/>
              <a:t> di routine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altLang="it-IT" dirty="0" err="1"/>
              <a:t>Stimolo</a:t>
            </a:r>
            <a:r>
              <a:rPr lang="en-US" altLang="it-IT" dirty="0"/>
              <a:t> per un </a:t>
            </a:r>
            <a:r>
              <a:rPr lang="en-US" altLang="it-IT" dirty="0" err="1"/>
              <a:t>cambiamento</a:t>
            </a:r>
            <a:r>
              <a:rPr lang="en-US" altLang="it-IT" dirty="0"/>
              <a:t> </a:t>
            </a:r>
            <a:r>
              <a:rPr lang="en-US" altLang="it-IT" dirty="0" err="1"/>
              <a:t>integrale</a:t>
            </a:r>
            <a:r>
              <a:rPr lang="en-US" altLang="it-IT" dirty="0"/>
              <a:t> </a:t>
            </a:r>
            <a:r>
              <a:rPr lang="en-US" altLang="it-IT" dirty="0" err="1"/>
              <a:t>della</a:t>
            </a:r>
            <a:r>
              <a:rPr lang="en-US" altLang="it-IT" dirty="0"/>
              <a:t> </a:t>
            </a:r>
            <a:r>
              <a:rPr lang="en-US" altLang="it-IT" dirty="0" err="1"/>
              <a:t>personalità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002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CD91B3-4D31-9341-935C-D0B5C5367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40946"/>
          </a:xfrm>
        </p:spPr>
        <p:txBody>
          <a:bodyPr/>
          <a:lstStyle/>
          <a:p>
            <a:r>
              <a:rPr lang="it-IT" dirty="0"/>
              <a:t>I rischi della vita urbana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9628F-93C9-8B4B-A784-F55E8745C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it-IT" b="1" dirty="0" err="1"/>
              <a:t>Rischi</a:t>
            </a:r>
            <a:r>
              <a:rPr lang="en-US" altLang="it-IT" dirty="0"/>
              <a:t>: </a:t>
            </a:r>
            <a:r>
              <a:rPr lang="en-US" altLang="it-IT" dirty="0" err="1"/>
              <a:t>demorAlizzazione</a:t>
            </a:r>
            <a:r>
              <a:rPr lang="en-US" altLang="it-IT" dirty="0"/>
              <a:t> e </a:t>
            </a:r>
            <a:r>
              <a:rPr lang="en-US" altLang="it-IT" dirty="0" err="1"/>
              <a:t>confusione</a:t>
            </a:r>
            <a:r>
              <a:rPr lang="en-US" altLang="it-IT" dirty="0"/>
              <a:t> </a:t>
            </a:r>
            <a:r>
              <a:rPr lang="en-US" altLang="it-IT" dirty="0" err="1"/>
              <a:t>quando</a:t>
            </a:r>
            <a:r>
              <a:rPr lang="en-US" altLang="it-IT" dirty="0"/>
              <a:t> il </a:t>
            </a:r>
            <a:r>
              <a:rPr lang="en-US" altLang="it-IT" dirty="0" err="1"/>
              <a:t>movimento</a:t>
            </a:r>
            <a:r>
              <a:rPr lang="en-US" altLang="it-IT" dirty="0"/>
              <a:t> non </a:t>
            </a:r>
            <a:r>
              <a:rPr lang="en-US" altLang="it-IT" dirty="0" err="1"/>
              <a:t>riesce</a:t>
            </a:r>
            <a:r>
              <a:rPr lang="en-US" altLang="it-IT" dirty="0"/>
              <a:t> a </a:t>
            </a:r>
            <a:r>
              <a:rPr lang="en-US" altLang="it-IT" dirty="0" err="1"/>
              <a:t>produrre</a:t>
            </a:r>
            <a:r>
              <a:rPr lang="en-US" altLang="it-IT" dirty="0"/>
              <a:t> un </a:t>
            </a:r>
            <a:r>
              <a:rPr lang="en-US" altLang="it-IT" dirty="0" err="1"/>
              <a:t>cambiamento</a:t>
            </a:r>
            <a:r>
              <a:rPr lang="en-US" altLang="it-IT" dirty="0"/>
              <a:t> </a:t>
            </a:r>
            <a:r>
              <a:rPr lang="en-US" altLang="it-IT" dirty="0" err="1"/>
              <a:t>corrispondente</a:t>
            </a:r>
            <a:r>
              <a:rPr lang="en-US" altLang="it-IT" dirty="0"/>
              <a:t> </a:t>
            </a:r>
            <a:r>
              <a:rPr lang="en-US" altLang="it-IT" dirty="0" err="1"/>
              <a:t>della</a:t>
            </a:r>
            <a:r>
              <a:rPr lang="en-US" altLang="it-IT" dirty="0"/>
              <a:t> </a:t>
            </a:r>
            <a:r>
              <a:rPr lang="en-US" altLang="it-IT" dirty="0" err="1"/>
              <a:t>personalità</a:t>
            </a:r>
            <a:r>
              <a:rPr lang="en-US" altLang="it-IT" dirty="0"/>
              <a:t> (</a:t>
            </a:r>
            <a:r>
              <a:rPr lang="en-US" altLang="it-IT" dirty="0" err="1"/>
              <a:t>emancipazione</a:t>
            </a:r>
            <a:r>
              <a:rPr lang="en-US" altLang="it-IT" dirty="0"/>
              <a:t>).</a:t>
            </a:r>
          </a:p>
          <a:p>
            <a:pPr fontAlgn="auto">
              <a:spcAft>
                <a:spcPts val="0"/>
              </a:spcAft>
              <a:defRPr/>
            </a:pPr>
            <a:endParaRPr lang="en-US" altLang="it-IT" dirty="0"/>
          </a:p>
          <a:p>
            <a:pPr fontAlgn="auto">
              <a:spcAft>
                <a:spcPts val="0"/>
              </a:spcAft>
              <a:defRPr/>
            </a:pPr>
            <a:r>
              <a:rPr lang="en-US" altLang="it-IT" dirty="0" err="1"/>
              <a:t>Reazioni</a:t>
            </a:r>
            <a:r>
              <a:rPr lang="en-US" altLang="it-IT" b="1" dirty="0"/>
              <a:t> </a:t>
            </a:r>
            <a:r>
              <a:rPr lang="en-US" altLang="it-IT" b="1" dirty="0" err="1"/>
              <a:t>nevrotiche</a:t>
            </a:r>
            <a:r>
              <a:rPr lang="en-US" altLang="it-IT" dirty="0"/>
              <a:t>. </a:t>
            </a:r>
            <a:r>
              <a:rPr lang="en-US" altLang="it-IT" dirty="0" err="1"/>
              <a:t>Conflitti</a:t>
            </a:r>
            <a:r>
              <a:rPr lang="en-US" altLang="it-IT" dirty="0"/>
              <a:t> intra-</a:t>
            </a:r>
            <a:r>
              <a:rPr lang="en-US" altLang="it-IT" dirty="0" err="1"/>
              <a:t>personali</a:t>
            </a:r>
            <a:r>
              <a:rPr lang="en-US" altLang="it-IT" dirty="0"/>
              <a:t> e </a:t>
            </a:r>
            <a:r>
              <a:rPr lang="en-US" altLang="it-IT" dirty="0" err="1"/>
              <a:t>difficoltà</a:t>
            </a:r>
            <a:r>
              <a:rPr lang="en-US" altLang="it-IT" dirty="0"/>
              <a:t> di </a:t>
            </a:r>
            <a:r>
              <a:rPr lang="en-US" altLang="it-IT" dirty="0" err="1"/>
              <a:t>adattamento</a:t>
            </a:r>
            <a:r>
              <a:rPr lang="en-US" altLang="it-IT" dirty="0"/>
              <a:t> ai </a:t>
            </a:r>
            <a:r>
              <a:rPr lang="en-US" altLang="it-IT" dirty="0" err="1"/>
              <a:t>ruoli</a:t>
            </a:r>
            <a:r>
              <a:rPr lang="en-US" altLang="it-IT" dirty="0"/>
              <a:t> </a:t>
            </a:r>
            <a:r>
              <a:rPr lang="en-US" altLang="it-IT" dirty="0" err="1"/>
              <a:t>multipli</a:t>
            </a:r>
            <a:r>
              <a:rPr lang="en-US" altLang="it-IT" dirty="0"/>
              <a:t> </a:t>
            </a:r>
            <a:r>
              <a:rPr lang="en-US" altLang="it-IT" dirty="0" err="1"/>
              <a:t>richiesti</a:t>
            </a:r>
            <a:r>
              <a:rPr lang="en-US" altLang="it-IT" dirty="0"/>
              <a:t> </a:t>
            </a:r>
            <a:r>
              <a:rPr lang="en-US" altLang="it-IT" dirty="0" err="1"/>
              <a:t>dalla</a:t>
            </a:r>
            <a:r>
              <a:rPr lang="en-US" altLang="it-IT" dirty="0"/>
              <a:t> </a:t>
            </a:r>
            <a:r>
              <a:rPr lang="en-US" altLang="it-IT" dirty="0" err="1"/>
              <a:t>divisione</a:t>
            </a:r>
            <a:r>
              <a:rPr lang="en-US" altLang="it-IT" dirty="0"/>
              <a:t> del </a:t>
            </a:r>
            <a:r>
              <a:rPr lang="en-US" altLang="it-IT" dirty="0" err="1"/>
              <a:t>lavoro</a:t>
            </a:r>
            <a:r>
              <a:rPr lang="en-US" altLang="it-IT" dirty="0"/>
              <a:t> </a:t>
            </a:r>
            <a:r>
              <a:rPr lang="en-US" altLang="it-IT" dirty="0" err="1"/>
              <a:t>su</a:t>
            </a:r>
            <a:r>
              <a:rPr lang="en-US" altLang="it-IT" dirty="0"/>
              <a:t> </a:t>
            </a:r>
            <a:r>
              <a:rPr lang="en-US" altLang="it-IT" dirty="0" err="1"/>
              <a:t>basi</a:t>
            </a:r>
            <a:r>
              <a:rPr lang="en-US" altLang="it-IT" dirty="0"/>
              <a:t> </a:t>
            </a:r>
            <a:r>
              <a:rPr lang="en-US" altLang="it-IT" dirty="0" err="1"/>
              <a:t>economico</a:t>
            </a:r>
            <a:r>
              <a:rPr lang="en-US" altLang="it-IT" dirty="0"/>
              <a:t>—</a:t>
            </a:r>
            <a:r>
              <a:rPr lang="en-US" altLang="it-IT" dirty="0" err="1"/>
              <a:t>culturali</a:t>
            </a:r>
            <a:r>
              <a:rPr lang="en-US" altLang="it-IT" dirty="0"/>
              <a:t>. </a:t>
            </a:r>
          </a:p>
          <a:p>
            <a:pPr fontAlgn="auto">
              <a:spcAft>
                <a:spcPts val="0"/>
              </a:spcAft>
              <a:defRPr/>
            </a:pPr>
            <a:endParaRPr lang="en-US" altLang="it-IT" dirty="0"/>
          </a:p>
          <a:p>
            <a:pPr fontAlgn="auto">
              <a:spcAft>
                <a:spcPts val="0"/>
              </a:spcAft>
              <a:defRPr/>
            </a:pPr>
            <a:r>
              <a:rPr lang="en-US" altLang="it-IT" dirty="0" err="1"/>
              <a:t>Mobilità</a:t>
            </a:r>
            <a:r>
              <a:rPr lang="en-US" altLang="it-IT" dirty="0"/>
              <a:t> </a:t>
            </a:r>
            <a:r>
              <a:rPr lang="en-US" altLang="it-IT" dirty="0" err="1"/>
              <a:t>è</a:t>
            </a:r>
            <a:r>
              <a:rPr lang="en-US" altLang="it-IT" dirty="0"/>
              <a:t> il “</a:t>
            </a:r>
            <a:r>
              <a:rPr lang="en-US" altLang="it-IT" dirty="0" err="1"/>
              <a:t>polso</a:t>
            </a:r>
            <a:r>
              <a:rPr lang="en-US" altLang="it-IT" dirty="0"/>
              <a:t>” del </a:t>
            </a:r>
            <a:r>
              <a:rPr lang="en-US" altLang="it-IT" dirty="0" err="1"/>
              <a:t>corpo</a:t>
            </a:r>
            <a:r>
              <a:rPr lang="en-US" altLang="it-IT" dirty="0"/>
              <a:t> </a:t>
            </a:r>
            <a:r>
              <a:rPr lang="en-US" altLang="it-IT" dirty="0" err="1"/>
              <a:t>urbano</a:t>
            </a:r>
            <a:r>
              <a:rPr lang="en-US" altLang="it-IT" dirty="0"/>
              <a:t>: </a:t>
            </a:r>
            <a:r>
              <a:rPr lang="en-US" altLang="it-IT" dirty="0" err="1"/>
              <a:t>misura</a:t>
            </a:r>
            <a:r>
              <a:rPr lang="en-US" altLang="it-IT" dirty="0"/>
              <a:t> la </a:t>
            </a:r>
            <a:r>
              <a:rPr lang="en-US" altLang="it-IT" dirty="0" err="1"/>
              <a:t>crescita</a:t>
            </a:r>
            <a:r>
              <a:rPr lang="en-US" altLang="it-IT" dirty="0"/>
              <a:t> ed il </a:t>
            </a:r>
            <a:r>
              <a:rPr lang="en-US" altLang="it-IT" dirty="0" err="1"/>
              <a:t>metabolismo</a:t>
            </a:r>
            <a:r>
              <a:rPr lang="en-US" altLang="it-IT" dirty="0"/>
              <a:t> (</a:t>
            </a:r>
            <a:r>
              <a:rPr lang="en-US" altLang="it-IT" dirty="0" err="1"/>
              <a:t>comunicazioni</a:t>
            </a:r>
            <a:r>
              <a:rPr lang="en-US" altLang="it-IT" dirty="0"/>
              <a:t>, </a:t>
            </a:r>
            <a:r>
              <a:rPr lang="en-US" altLang="it-IT" dirty="0" err="1"/>
              <a:t>trasporti</a:t>
            </a:r>
            <a:r>
              <a:rPr lang="en-US" altLang="it-IT" dirty="0"/>
              <a:t>, </a:t>
            </a:r>
            <a:r>
              <a:rPr lang="en-US" altLang="it-IT" dirty="0" err="1"/>
              <a:t>valori</a:t>
            </a:r>
            <a:r>
              <a:rPr lang="en-US" altLang="it-IT" dirty="0"/>
              <a:t> </a:t>
            </a:r>
            <a:r>
              <a:rPr lang="en-US" altLang="it-IT" dirty="0" err="1"/>
              <a:t>immobiliari</a:t>
            </a:r>
            <a:r>
              <a:rPr lang="en-US" altLang="it-IT" dirty="0"/>
              <a:t>… </a:t>
            </a:r>
            <a:r>
              <a:rPr lang="en-US" altLang="it-IT" dirty="0" err="1"/>
              <a:t>altro</a:t>
            </a:r>
            <a:r>
              <a:rPr lang="en-US" altLang="it-IT" dirty="0"/>
              <a:t>?)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94742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4B3D96-28FF-2744-BFCD-47F29D770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Crisi e rinascita della città industriale…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6E0E11-ACBF-1841-883D-CA8E00267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Processi sviluppo economico hanno cicli di lungo periodo: espansione, consolidamento, declino </a:t>
            </a:r>
          </a:p>
          <a:p>
            <a:r>
              <a:rPr lang="it-IT" dirty="0"/>
              <a:t>1) fase </a:t>
            </a:r>
            <a:r>
              <a:rPr lang="it-IT" b="1" dirty="0"/>
              <a:t>innovativa</a:t>
            </a:r>
            <a:r>
              <a:rPr lang="it-IT" dirty="0"/>
              <a:t>: ristagno e innovazione </a:t>
            </a:r>
          </a:p>
          <a:p>
            <a:r>
              <a:rPr lang="it-IT" dirty="0"/>
              <a:t>2) fase </a:t>
            </a:r>
            <a:r>
              <a:rPr lang="it-IT" b="1" dirty="0"/>
              <a:t>espansiva</a:t>
            </a:r>
            <a:r>
              <a:rPr lang="it-IT" dirty="0"/>
              <a:t>: adozione innovazione </a:t>
            </a:r>
          </a:p>
          <a:p>
            <a:r>
              <a:rPr lang="it-IT" dirty="0"/>
              <a:t>3) fase </a:t>
            </a:r>
            <a:r>
              <a:rPr lang="it-IT" b="1" dirty="0" err="1"/>
              <a:t>maturita</a:t>
            </a:r>
            <a:r>
              <a:rPr lang="it-IT" b="1" dirty="0"/>
              <a:t>̀</a:t>
            </a:r>
            <a:r>
              <a:rPr lang="it-IT" dirty="0"/>
              <a:t>: culmine </a:t>
            </a:r>
          </a:p>
          <a:p>
            <a:r>
              <a:rPr lang="it-IT" dirty="0"/>
              <a:t>4) fase </a:t>
            </a:r>
            <a:r>
              <a:rPr lang="it-IT" b="1" dirty="0"/>
              <a:t>stagnazione</a:t>
            </a:r>
            <a:r>
              <a:rPr lang="it-IT" dirty="0"/>
              <a:t>: tecnologia obsoleta </a:t>
            </a:r>
          </a:p>
          <a:p>
            <a:r>
              <a:rPr lang="it-IT" dirty="0"/>
              <a:t>Cicli </a:t>
            </a:r>
            <a:r>
              <a:rPr lang="it-IT" dirty="0" err="1"/>
              <a:t>ri</a:t>
            </a:r>
            <a:r>
              <a:rPr lang="it-IT" dirty="0"/>
              <a:t>-plasmano la città: occupazione, stili vita, </a:t>
            </a:r>
            <a:r>
              <a:rPr lang="it-IT" dirty="0" err="1"/>
              <a:t>societa</a:t>
            </a:r>
            <a:r>
              <a:rPr lang="it-IT" dirty="0"/>
              <a:t>̀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653123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710855-E8DA-D34D-AA2C-6579C6BD1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Periodo fordista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CE2F32-B0CD-5448-A975-2E7E2ED18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Periodo </a:t>
            </a:r>
            <a:r>
              <a:rPr lang="it-IT" b="1" dirty="0"/>
              <a:t>fordista </a:t>
            </a:r>
            <a:r>
              <a:rPr lang="it-IT" dirty="0"/>
              <a:t>e crescita urbana</a:t>
            </a:r>
            <a:br>
              <a:rPr lang="it-IT" dirty="0"/>
            </a:br>
            <a:r>
              <a:rPr lang="it-IT" dirty="0"/>
              <a:t>Trasformazione tecnologica: impresa taylorista cuore </a:t>
            </a:r>
            <a:endParaRPr lang="it-IT" dirty="0">
              <a:effectLst/>
            </a:endParaRPr>
          </a:p>
          <a:p>
            <a:r>
              <a:rPr lang="it-IT" dirty="0"/>
              <a:t>dell’organizzazione sociale </a:t>
            </a:r>
            <a:endParaRPr lang="it-IT" dirty="0">
              <a:effectLst/>
            </a:endParaRPr>
          </a:p>
          <a:p>
            <a:r>
              <a:rPr lang="it-IT" dirty="0"/>
              <a:t>Minori tempi produzione, maggior peso operai, nuove relazioni tra impresa e operai, risparmio e consumo beni su mercato interno, gettito fiscale, produzione servizi </a:t>
            </a:r>
            <a:endParaRPr lang="it-IT" dirty="0">
              <a:effectLst/>
            </a:endParaRPr>
          </a:p>
          <a:p>
            <a:r>
              <a:rPr lang="it-IT" dirty="0" err="1"/>
              <a:t>Attivita</a:t>
            </a:r>
            <a:r>
              <a:rPr lang="it-IT" dirty="0"/>
              <a:t>̀ spazialmente non divisibili in città; dominanza grandi imprese, costi sociali </a:t>
            </a:r>
            <a:endParaRPr lang="it-IT" dirty="0">
              <a:effectLst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4713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C749EC-8C78-7E43-9D50-28124A18D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Crisi modello fordista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8E753A-CE2B-5346-B748-09B2F2E86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Modello fordista necessita espansione dei mercati interni </a:t>
            </a:r>
          </a:p>
          <a:p>
            <a:r>
              <a:rPr lang="it-IT" dirty="0"/>
              <a:t>Crisi anni 70’: aumento costo petrolio e conflitti sociali </a:t>
            </a:r>
          </a:p>
          <a:p>
            <a:r>
              <a:rPr lang="it-IT" b="1" dirty="0"/>
              <a:t>Ristrutturazione produttiva</a:t>
            </a:r>
            <a:r>
              <a:rPr lang="it-IT" dirty="0"/>
              <a:t>: + efficienza – costo lavoro </a:t>
            </a:r>
          </a:p>
          <a:p>
            <a:r>
              <a:rPr lang="it-IT" dirty="0"/>
              <a:t>Innovazione di processo (robotizzazione) e non di prodotto significa che </a:t>
            </a:r>
            <a:r>
              <a:rPr lang="it-IT" dirty="0" err="1"/>
              <a:t>produttivita</a:t>
            </a:r>
            <a:r>
              <a:rPr lang="it-IT" dirty="0"/>
              <a:t>̀ si distacca da occupazione </a:t>
            </a:r>
          </a:p>
          <a:p>
            <a:r>
              <a:rPr lang="it-IT" dirty="0"/>
              <a:t>Fase </a:t>
            </a:r>
            <a:r>
              <a:rPr lang="it-IT" b="1" dirty="0" err="1"/>
              <a:t>postfordista</a:t>
            </a:r>
            <a:r>
              <a:rPr lang="it-IT" dirty="0"/>
              <a:t> (postmoderna): IT, elettronica, produzione immateriale, economia di rete, </a:t>
            </a:r>
            <a:r>
              <a:rPr lang="it-IT" dirty="0" err="1"/>
              <a:t>flessibilita</a:t>
            </a:r>
            <a:r>
              <a:rPr lang="it-IT" dirty="0"/>
              <a:t>̀, diversificazione, delocalizzazione, finanziarizzazione </a:t>
            </a:r>
          </a:p>
          <a:p>
            <a:r>
              <a:rPr lang="it-IT" dirty="0"/>
              <a:t>Città dei </a:t>
            </a:r>
            <a:r>
              <a:rPr lang="it-IT" b="1" dirty="0"/>
              <a:t>flussi</a:t>
            </a:r>
            <a:r>
              <a:rPr lang="it-IT" dirty="0"/>
              <a:t> e non dei luoghi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59496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E02D29-A0E1-1045-B86E-86B3D2CB6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Nuova vita delle città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7A966A-F4B1-2E40-A10A-AC0410677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«</a:t>
            </a:r>
            <a:r>
              <a:rPr lang="it-IT" i="1" dirty="0"/>
              <a:t>Oggi osserviamo l’opulenza, la vitalità, la bellezza delle metropoli e delle città globali. Ma abbiamo dimenticato che, negli anni Settanta e Ottanta, i centri urbani erano, per la maggior parte, impoveriti e alcuni erano sull’orlo della bancarotta. Tokyo, Londra, Parigi erano in forte difficoltà. New York nel 1975 fece default. Che cosa è successo dopo?</a:t>
            </a:r>
            <a:r>
              <a:rPr lang="it-IT" dirty="0"/>
              <a:t>». (S. </a:t>
            </a:r>
            <a:r>
              <a:rPr lang="it-IT" dirty="0" err="1"/>
              <a:t>Sassen</a:t>
            </a:r>
            <a:r>
              <a:rPr lang="it-IT" dirty="0"/>
              <a:t>)</a:t>
            </a:r>
          </a:p>
          <a:p>
            <a:endParaRPr lang="it-IT" dirty="0"/>
          </a:p>
          <a:p>
            <a:r>
              <a:rPr lang="it-IT" dirty="0"/>
              <a:t>Fine della fabbrica (la «</a:t>
            </a:r>
            <a:r>
              <a:rPr lang="it-IT" dirty="0" err="1"/>
              <a:t>megaditta</a:t>
            </a:r>
            <a:r>
              <a:rPr lang="it-IT" dirty="0"/>
              <a:t>» che tutto </a:t>
            </a:r>
            <a:r>
              <a:rPr lang="it-IT" dirty="0" err="1"/>
              <a:t>internalizza</a:t>
            </a:r>
            <a:r>
              <a:rPr lang="it-IT" dirty="0"/>
              <a:t>)</a:t>
            </a:r>
          </a:p>
          <a:p>
            <a:r>
              <a:rPr lang="it-IT" dirty="0"/>
              <a:t>Digitalizzazione della vita sociale ed economica</a:t>
            </a:r>
          </a:p>
          <a:p>
            <a:r>
              <a:rPr lang="it-IT" dirty="0"/>
              <a:t>-&gt; </a:t>
            </a:r>
            <a:r>
              <a:rPr lang="it-IT" u="sng" dirty="0"/>
              <a:t>importanza crescente della città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364672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4210F4-C62B-8E47-A9C6-588C69ECD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BFC119-FDD0-B64A-A051-3B937DB95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Dissoluzione urbana nella metamorfosi planetaria (Lefebvre)  </a:t>
            </a:r>
          </a:p>
          <a:p>
            <a:r>
              <a:rPr lang="it-IT" dirty="0"/>
              <a:t>L’idea o l’ideologia della connettività</a:t>
            </a:r>
          </a:p>
          <a:p>
            <a:endParaRPr lang="it-IT" dirty="0"/>
          </a:p>
          <a:p>
            <a:r>
              <a:rPr lang="it-IT" dirty="0"/>
              <a:t>Intermediazione e finanziarizzazione -&gt; città </a:t>
            </a:r>
            <a:r>
              <a:rPr lang="it-IT" b="1" dirty="0"/>
              <a:t>globali</a:t>
            </a:r>
            <a:r>
              <a:rPr lang="it-IT" dirty="0"/>
              <a:t>, uguali ma diverse</a:t>
            </a:r>
          </a:p>
          <a:p>
            <a:endParaRPr lang="it-IT" dirty="0"/>
          </a:p>
          <a:p>
            <a:r>
              <a:rPr lang="it-IT" dirty="0"/>
              <a:t>Città come spazi interconnessi di sapere e risorse legate a differenziate a livello globale</a:t>
            </a:r>
          </a:p>
          <a:p>
            <a:endParaRPr lang="it-IT" dirty="0"/>
          </a:p>
          <a:p>
            <a:r>
              <a:rPr lang="it-IT" dirty="0"/>
              <a:t>Cittadino globale? Classe transnazionale professionale vs. popolazioni non urbane (no differenza stili di vita ma economica)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961947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7BE68F-0454-DE4B-935A-5265249BB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3214"/>
          </a:xfrm>
        </p:spPr>
        <p:txBody>
          <a:bodyPr>
            <a:normAutofit fontScale="90000"/>
          </a:bodyPr>
          <a:lstStyle/>
          <a:p>
            <a:r>
              <a:rPr lang="it-IT" dirty="0"/>
              <a:t>La classe creativa in città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B40250-52AE-8A4D-9523-80949E7E8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7128"/>
            <a:ext cx="10515600" cy="5400339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La combinazione di cultura, ricchezze e innovazione attira la classe creativa (</a:t>
            </a:r>
            <a:r>
              <a:rPr lang="it-IT" dirty="0" err="1"/>
              <a:t>R</a:t>
            </a:r>
            <a:r>
              <a:rPr lang="it-IT" dirty="0"/>
              <a:t>. </a:t>
            </a:r>
            <a:r>
              <a:rPr lang="it-IT" dirty="0" err="1"/>
              <a:t>Floirida</a:t>
            </a:r>
            <a:r>
              <a:rPr lang="it-IT" dirty="0"/>
              <a:t>) e la circolazione della ricchezza attraverso i nuovi </a:t>
            </a:r>
            <a:r>
              <a:rPr lang="it-IT" dirty="0" err="1"/>
              <a:t>hub</a:t>
            </a:r>
            <a:r>
              <a:rPr lang="it-IT" dirty="0"/>
              <a:t> della connettività globale: le </a:t>
            </a:r>
            <a:r>
              <a:rPr lang="it-IT" b="1" dirty="0"/>
              <a:t>città</a:t>
            </a:r>
          </a:p>
          <a:p>
            <a:endParaRPr lang="it-IT" dirty="0"/>
          </a:p>
          <a:p>
            <a:r>
              <a:rPr lang="it-IT" dirty="0"/>
              <a:t>Cultura </a:t>
            </a:r>
            <a:r>
              <a:rPr lang="it-IT" u="sng" dirty="0"/>
              <a:t>ideale</a:t>
            </a:r>
            <a:r>
              <a:rPr lang="it-IT" dirty="0"/>
              <a:t> o cultura </a:t>
            </a:r>
            <a:r>
              <a:rPr lang="it-IT" u="sng" dirty="0"/>
              <a:t>strumentale</a:t>
            </a:r>
            <a:r>
              <a:rPr lang="it-IT" dirty="0"/>
              <a:t>?</a:t>
            </a:r>
          </a:p>
          <a:p>
            <a:endParaRPr lang="it-IT" dirty="0"/>
          </a:p>
          <a:p>
            <a:r>
              <a:rPr lang="it-IT" dirty="0"/>
              <a:t>L’economia della cultura e la produzione culturale: dove e come? La natura radicata (</a:t>
            </a:r>
            <a:r>
              <a:rPr lang="it-IT" i="1" dirty="0" err="1"/>
              <a:t>embedded</a:t>
            </a:r>
            <a:r>
              <a:rPr lang="it-IT" dirty="0"/>
              <a:t>) dei cluster di convergenza, tra pubblico e privato</a:t>
            </a:r>
          </a:p>
          <a:p>
            <a:endParaRPr lang="it-IT" dirty="0"/>
          </a:p>
          <a:p>
            <a:r>
              <a:rPr lang="it-IT" dirty="0"/>
              <a:t>Come replicarli? Sfida tra le città e tra stato e mercato</a:t>
            </a:r>
          </a:p>
          <a:p>
            <a:endParaRPr lang="it-IT" dirty="0"/>
          </a:p>
          <a:p>
            <a:r>
              <a:rPr lang="it-IT" dirty="0"/>
              <a:t>Rischio: cultura sussidiaria, a «side show» per investimenti e politiche di inclusione («brand», come sempre..)</a:t>
            </a:r>
          </a:p>
          <a:p>
            <a:endParaRPr lang="it-IT" dirty="0"/>
          </a:p>
          <a:p>
            <a:r>
              <a:rPr lang="it-IT" dirty="0"/>
              <a:t>Come riportare al centro la cultura, nel suo valore intrinseco senza dimenticare il mercato? Partire dalla realtà dell’industria culturale nelle città, sviluppare la mediazione di «</a:t>
            </a:r>
            <a:r>
              <a:rPr lang="it-IT" dirty="0" err="1"/>
              <a:t>intelligent</a:t>
            </a:r>
            <a:r>
              <a:rPr lang="it-IT" dirty="0"/>
              <a:t> agents» che interagiscano con la classe creativa.</a:t>
            </a:r>
          </a:p>
        </p:txBody>
      </p:sp>
    </p:spTree>
    <p:extLst>
      <p:ext uri="{BB962C8B-B14F-4D97-AF65-F5344CB8AC3E}">
        <p14:creationId xmlns:p14="http://schemas.microsoft.com/office/powerpoint/2010/main" val="3171241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41D992-EE26-7848-B8F9-E80E635CB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Cos’è una città?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7DEF07-F3B3-7A4C-8381-03C386356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Lo strano oggetto della sociologia urbana: Cos'è una città? </a:t>
            </a:r>
            <a:endParaRPr lang="it-IT" dirty="0">
              <a:effectLst/>
            </a:endParaRPr>
          </a:p>
          <a:p>
            <a:r>
              <a:rPr lang="it-IT" dirty="0"/>
              <a:t>- Sistema sociale</a:t>
            </a:r>
            <a:br>
              <a:rPr lang="it-IT" dirty="0"/>
            </a:br>
            <a:r>
              <a:rPr lang="it-IT" dirty="0"/>
              <a:t>- Fenomeno globale</a:t>
            </a:r>
            <a:br>
              <a:rPr lang="it-IT" dirty="0"/>
            </a:br>
            <a:r>
              <a:rPr lang="it-IT" dirty="0"/>
              <a:t>- Rapporto con lo spazio </a:t>
            </a:r>
          </a:p>
          <a:p>
            <a:endParaRPr lang="it-IT" dirty="0">
              <a:effectLst/>
            </a:endParaRPr>
          </a:p>
          <a:p>
            <a:r>
              <a:rPr lang="it-IT" dirty="0"/>
              <a:t>Sociologia urbana disciplina di frontiera </a:t>
            </a:r>
            <a:endParaRPr lang="it-IT" dirty="0">
              <a:effectLst/>
            </a:endParaRPr>
          </a:p>
          <a:p>
            <a:endParaRPr lang="it-IT" dirty="0"/>
          </a:p>
          <a:p>
            <a:r>
              <a:rPr lang="it-IT" dirty="0"/>
              <a:t>Interazioni con discipline affini: “sociologie del territorio”, economia, geografia, architettura, urbanistica, scienze regionali.. </a:t>
            </a:r>
            <a:endParaRPr lang="it-IT" dirty="0">
              <a:effectLst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934514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81B64D-47C4-3042-A58C-3B4C6226F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6C94FF-75FB-E343-B1F4-52940BD7E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rigenerazione urbana attraverso «l’</a:t>
            </a:r>
            <a:r>
              <a:rPr lang="it-IT" dirty="0" err="1"/>
              <a:t>entartainement</a:t>
            </a:r>
            <a:r>
              <a:rPr lang="it-IT" dirty="0"/>
              <a:t> machine». Destino o scelta consapevole?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Il caso di </a:t>
            </a:r>
            <a:r>
              <a:rPr lang="it-IT" dirty="0" err="1"/>
              <a:t>Saint-Etienne</a:t>
            </a:r>
            <a:r>
              <a:rPr lang="it-IT" dirty="0"/>
              <a:t>: problemi, opportunità, fallimenti, successi?</a:t>
            </a:r>
          </a:p>
        </p:txBody>
      </p:sp>
    </p:spTree>
    <p:extLst>
      <p:ext uri="{BB962C8B-B14F-4D97-AF65-F5344CB8AC3E}">
        <p14:creationId xmlns:p14="http://schemas.microsoft.com/office/powerpoint/2010/main" val="1145274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8F555A-5925-7B4B-80AF-542744E9D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L’ecologia umana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613A18-884C-D14D-A35A-58F2D0B44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Tradizione americana. Filone ecologico </a:t>
            </a:r>
            <a:endParaRPr lang="it-IT" dirty="0">
              <a:effectLst/>
            </a:endParaRPr>
          </a:p>
          <a:p>
            <a:r>
              <a:rPr lang="it-IT" dirty="0"/>
              <a:t>La </a:t>
            </a:r>
            <a:r>
              <a:rPr lang="it-IT" b="1" dirty="0"/>
              <a:t>Scuola di Chicago </a:t>
            </a:r>
            <a:r>
              <a:rPr lang="it-IT" dirty="0"/>
              <a:t>(</a:t>
            </a:r>
            <a:r>
              <a:rPr lang="it-IT" dirty="0" err="1"/>
              <a:t>R</a:t>
            </a:r>
            <a:r>
              <a:rPr lang="it-IT" dirty="0"/>
              <a:t>. Park):</a:t>
            </a:r>
            <a:br>
              <a:rPr lang="it-IT" dirty="0"/>
            </a:br>
            <a:r>
              <a:rPr lang="it-IT" dirty="0"/>
              <a:t>Ecologia umana come adattamento della </a:t>
            </a:r>
            <a:r>
              <a:rPr lang="it-IT" dirty="0" err="1"/>
              <a:t>societa</a:t>
            </a:r>
            <a:r>
              <a:rPr lang="it-IT" dirty="0"/>
              <a:t>̀ umana all'ambiente (biologia evoluzionista)</a:t>
            </a:r>
            <a:br>
              <a:rPr lang="it-IT" dirty="0"/>
            </a:br>
            <a:r>
              <a:rPr lang="it-IT" dirty="0"/>
              <a:t>Park, Burgess, </a:t>
            </a:r>
            <a:r>
              <a:rPr lang="it-IT" dirty="0" err="1"/>
              <a:t>McKenzie</a:t>
            </a:r>
            <a:r>
              <a:rPr lang="it-IT" dirty="0"/>
              <a:t>, “The City” (1925) </a:t>
            </a:r>
            <a:endParaRPr lang="it-IT" dirty="0">
              <a:effectLst/>
            </a:endParaRPr>
          </a:p>
          <a:p>
            <a:r>
              <a:rPr lang="it-IT" dirty="0"/>
              <a:t>- Lotta per la vita e competizione determinano rapporto tra uomo e ambiente -Aree naturali</a:t>
            </a:r>
            <a:br>
              <a:rPr lang="it-IT" dirty="0"/>
            </a:br>
            <a:r>
              <a:rPr lang="it-IT" dirty="0"/>
              <a:t>- Processi di invasione, simbiosi, successione- Modelli spaziali.</a:t>
            </a:r>
            <a:br>
              <a:rPr lang="it-IT" dirty="0"/>
            </a:br>
            <a:r>
              <a:rPr lang="it-IT" dirty="0"/>
              <a:t>- livello biotico e culturale </a:t>
            </a:r>
            <a:endParaRPr lang="it-IT" dirty="0">
              <a:effectLst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7407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6D512E-FA08-744B-A329-38D6A02C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5642"/>
          </a:xfrm>
        </p:spPr>
        <p:txBody>
          <a:bodyPr>
            <a:normAutofit fontScale="90000"/>
          </a:bodyPr>
          <a:lstStyle/>
          <a:p>
            <a:r>
              <a:rPr lang="it-IT" dirty="0"/>
              <a:t>Approccio continentale e recezione americana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D7CE0A7-6503-5E4A-95DF-621C6B6AE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Approccio critico e </a:t>
            </a:r>
            <a:r>
              <a:rPr lang="it-IT" dirty="0" err="1"/>
              <a:t>conflittualista</a:t>
            </a:r>
            <a:r>
              <a:rPr lang="it-IT" dirty="0"/>
              <a:t>: città e lotta di classe in </a:t>
            </a:r>
            <a:r>
              <a:rPr lang="it-IT" dirty="0" err="1"/>
              <a:t>Marx-Engels</a:t>
            </a:r>
            <a:r>
              <a:rPr lang="it-IT" dirty="0"/>
              <a:t> </a:t>
            </a:r>
            <a:endParaRPr lang="it-IT" dirty="0">
              <a:effectLst/>
            </a:endParaRPr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Recezione americana: </a:t>
            </a:r>
            <a:endParaRPr lang="it-IT" dirty="0">
              <a:effectLst/>
            </a:endParaRPr>
          </a:p>
          <a:p>
            <a:r>
              <a:rPr lang="it-IT" dirty="0"/>
              <a:t>- </a:t>
            </a:r>
            <a:r>
              <a:rPr lang="it-IT" dirty="0" err="1"/>
              <a:t>Thorstein</a:t>
            </a:r>
            <a:r>
              <a:rPr lang="it-IT" dirty="0"/>
              <a:t> </a:t>
            </a:r>
            <a:r>
              <a:rPr lang="it-IT" dirty="0" err="1"/>
              <a:t>Veblen</a:t>
            </a:r>
            <a:r>
              <a:rPr lang="it-IT" dirty="0"/>
              <a:t> (1899): emulazione</a:t>
            </a:r>
            <a:br>
              <a:rPr lang="it-IT" dirty="0"/>
            </a:br>
            <a:r>
              <a:rPr lang="it-IT" dirty="0"/>
              <a:t>- </a:t>
            </a:r>
            <a:r>
              <a:rPr lang="it-IT" dirty="0" err="1"/>
              <a:t>R</a:t>
            </a:r>
            <a:r>
              <a:rPr lang="it-IT" dirty="0"/>
              <a:t>. e H. </a:t>
            </a:r>
            <a:r>
              <a:rPr lang="it-IT" dirty="0" err="1"/>
              <a:t>Lynd</a:t>
            </a:r>
            <a:r>
              <a:rPr lang="it-IT" dirty="0"/>
              <a:t>: carattere ideologico democrazia americana (</a:t>
            </a:r>
            <a:r>
              <a:rPr lang="it-IT" dirty="0" err="1"/>
              <a:t>Middletown</a:t>
            </a:r>
            <a:r>
              <a:rPr lang="it-IT" dirty="0"/>
              <a:t>)</a:t>
            </a:r>
            <a:br>
              <a:rPr lang="it-IT" dirty="0"/>
            </a:br>
            <a:r>
              <a:rPr lang="it-IT" dirty="0"/>
              <a:t>- C.W. </a:t>
            </a:r>
            <a:r>
              <a:rPr lang="it-IT" dirty="0" err="1"/>
              <a:t>Mills</a:t>
            </a:r>
            <a:r>
              <a:rPr lang="it-IT" dirty="0"/>
              <a:t>: apatia e assenza difese morali dei “colletti bianchi” </a:t>
            </a:r>
            <a:endParaRPr lang="it-IT" dirty="0">
              <a:effectLst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13733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FEA333-1290-8942-8F43-14366877E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Città e comunicazione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45424A3-DCA2-6146-81A5-0021A9A84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Dalla lotta del proletariato nella città industriale all'attenzione per l'ideologia e le forme di </a:t>
            </a:r>
            <a:r>
              <a:rPr lang="it-IT" b="1" dirty="0"/>
              <a:t>comunicazione</a:t>
            </a:r>
            <a:r>
              <a:rPr lang="it-IT" dirty="0"/>
              <a:t> </a:t>
            </a:r>
          </a:p>
          <a:p>
            <a:endParaRPr lang="it-IT" dirty="0">
              <a:effectLst/>
            </a:endParaRPr>
          </a:p>
          <a:p>
            <a:r>
              <a:rPr lang="it-IT" dirty="0"/>
              <a:t>Primi del 900 scarsa attenzione, poi rottura negli anni 60:</a:t>
            </a:r>
            <a:br>
              <a:rPr lang="it-IT" dirty="0"/>
            </a:br>
            <a:r>
              <a:rPr lang="it-IT" dirty="0"/>
              <a:t>Scuola di Francoforte (Teoria critica): Benjamin, </a:t>
            </a:r>
            <a:r>
              <a:rPr lang="it-IT" dirty="0" err="1"/>
              <a:t>Marcuse</a:t>
            </a:r>
            <a:r>
              <a:rPr lang="it-IT" dirty="0"/>
              <a:t>, Adorno, Fromm, </a:t>
            </a:r>
            <a:r>
              <a:rPr lang="it-IT" dirty="0" err="1"/>
              <a:t>Horkheimer</a:t>
            </a:r>
            <a:r>
              <a:rPr lang="it-IT" dirty="0"/>
              <a:t>..fino ad </a:t>
            </a:r>
            <a:r>
              <a:rPr lang="it-IT" dirty="0" err="1"/>
              <a:t>Habermas</a:t>
            </a:r>
            <a:r>
              <a:rPr lang="it-IT" dirty="0"/>
              <a:t>, </a:t>
            </a:r>
            <a:r>
              <a:rPr lang="it-IT" dirty="0" err="1"/>
              <a:t>Castells</a:t>
            </a:r>
            <a:r>
              <a:rPr lang="it-IT" dirty="0"/>
              <a:t> e </a:t>
            </a:r>
            <a:r>
              <a:rPr lang="it-IT" dirty="0" err="1"/>
              <a:t>Althusser</a:t>
            </a:r>
            <a:r>
              <a:rPr lang="it-IT" dirty="0"/>
              <a:t> </a:t>
            </a:r>
            <a:endParaRPr lang="it-IT" dirty="0">
              <a:effectLst/>
            </a:endParaRPr>
          </a:p>
          <a:p>
            <a:endParaRPr lang="it-IT" dirty="0"/>
          </a:p>
          <a:p>
            <a:r>
              <a:rPr lang="it-IT" dirty="0"/>
              <a:t>Negli </a:t>
            </a:r>
            <a:r>
              <a:rPr lang="it-IT" u="sng" dirty="0"/>
              <a:t>USA</a:t>
            </a:r>
            <a:r>
              <a:rPr lang="it-IT" dirty="0"/>
              <a:t>: </a:t>
            </a:r>
            <a:r>
              <a:rPr lang="it-IT" b="1" dirty="0"/>
              <a:t>Urban </a:t>
            </a:r>
            <a:r>
              <a:rPr lang="it-IT" b="1" dirty="0" err="1"/>
              <a:t>Political</a:t>
            </a:r>
            <a:r>
              <a:rPr lang="it-IT" b="1" dirty="0"/>
              <a:t> Economy</a:t>
            </a:r>
            <a:r>
              <a:rPr lang="it-IT" dirty="0"/>
              <a:t>: relazione critica tra interessi privati e sfera pubblica in città </a:t>
            </a:r>
            <a:endParaRPr lang="it-IT" dirty="0">
              <a:effectLst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04932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706750-79A2-0141-B406-619E3785A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Si ma.. Che cos’è la città?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B42679-B788-7F4B-B54B-226A05384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i="1" dirty="0"/>
              <a:t>“La città non è semplicemente un meccanismo fisico e una costruzione artificiale: essa è un prodotto della natura, e in particolare della </a:t>
            </a:r>
            <a:r>
              <a:rPr lang="it-IT" b="1" i="1" dirty="0"/>
              <a:t>natura umana</a:t>
            </a:r>
            <a:r>
              <a:rPr lang="it-IT" i="1" dirty="0"/>
              <a:t>.” </a:t>
            </a:r>
          </a:p>
          <a:p>
            <a:pPr fontAlgn="auto">
              <a:spcAft>
                <a:spcPts val="0"/>
              </a:spcAft>
              <a:defRPr/>
            </a:pPr>
            <a:r>
              <a:rPr lang="it-IT" dirty="0"/>
              <a:t>Robert E. Park, Ernest </a:t>
            </a:r>
            <a:r>
              <a:rPr lang="it-IT" dirty="0" err="1"/>
              <a:t>W</a:t>
            </a:r>
            <a:r>
              <a:rPr lang="it-IT" dirty="0"/>
              <a:t>. Burgess, </a:t>
            </a:r>
            <a:r>
              <a:rPr lang="it-IT" dirty="0" err="1"/>
              <a:t>Roderick</a:t>
            </a:r>
            <a:r>
              <a:rPr lang="it-IT" dirty="0"/>
              <a:t> D. </a:t>
            </a:r>
            <a:r>
              <a:rPr lang="it-IT" dirty="0" err="1"/>
              <a:t>McKenzie</a:t>
            </a:r>
            <a:r>
              <a:rPr lang="it-IT" dirty="0"/>
              <a:t>, </a:t>
            </a:r>
            <a:r>
              <a:rPr lang="it-IT" i="1" dirty="0"/>
              <a:t>La città </a:t>
            </a:r>
            <a:r>
              <a:rPr lang="it-IT" dirty="0"/>
              <a:t>(1925) </a:t>
            </a:r>
          </a:p>
          <a:p>
            <a:pPr fontAlgn="auto">
              <a:spcAft>
                <a:spcPts val="0"/>
              </a:spcAft>
              <a:defRPr/>
            </a:pPr>
            <a:endParaRPr lang="en-US" dirty="0"/>
          </a:p>
          <a:p>
            <a:pPr fontAlgn="auto">
              <a:spcAft>
                <a:spcPts val="0"/>
              </a:spcAft>
              <a:defRPr/>
            </a:pPr>
            <a:r>
              <a:rPr lang="it-IT" i="1" dirty="0"/>
              <a:t>“La città è </a:t>
            </a:r>
            <a:r>
              <a:rPr lang="it-IT" i="1" dirty="0" err="1"/>
              <a:t>piu</a:t>
            </a:r>
            <a:r>
              <a:rPr lang="it-IT" i="1" dirty="0"/>
              <a:t>̀ simile a </a:t>
            </a:r>
            <a:r>
              <a:rPr lang="it-IT" b="1" i="1" dirty="0"/>
              <a:t>un’opera</a:t>
            </a:r>
            <a:r>
              <a:rPr lang="it-IT" i="1" dirty="0"/>
              <a:t> </a:t>
            </a:r>
            <a:r>
              <a:rPr lang="it-IT" b="1" i="1" dirty="0"/>
              <a:t>d’arte</a:t>
            </a:r>
            <a:r>
              <a:rPr lang="it-IT" i="1" dirty="0"/>
              <a:t> che a un semplice prodotto materiale.” </a:t>
            </a:r>
          </a:p>
          <a:p>
            <a:pPr fontAlgn="auto">
              <a:spcAft>
                <a:spcPts val="0"/>
              </a:spcAft>
              <a:defRPr/>
            </a:pPr>
            <a:r>
              <a:rPr lang="it-IT" dirty="0"/>
              <a:t>Henri </a:t>
            </a:r>
            <a:r>
              <a:rPr lang="it-IT" dirty="0" err="1"/>
              <a:t>Lefebvre,“La</a:t>
            </a:r>
            <a:r>
              <a:rPr lang="it-IT" dirty="0"/>
              <a:t> </a:t>
            </a:r>
            <a:r>
              <a:rPr lang="it-IT" dirty="0" err="1"/>
              <a:t>specificita</a:t>
            </a:r>
            <a:r>
              <a:rPr lang="it-IT" dirty="0"/>
              <a:t>̀ della città” (1970)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9280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15C885-18B7-7049-8DA4-FD5B68D82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Misurare la modernità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1CA604-810E-0F43-8C3A-A46537B8D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/>
              <a:t>La </a:t>
            </a:r>
            <a:r>
              <a:rPr lang="en-US" b="1" dirty="0" err="1"/>
              <a:t>città</a:t>
            </a:r>
            <a:r>
              <a:rPr lang="en-US" dirty="0"/>
              <a:t> (1925) Park, Burgess, </a:t>
            </a:r>
            <a:r>
              <a:rPr lang="en-US" dirty="0" err="1"/>
              <a:t>McEnzie</a:t>
            </a:r>
            <a:r>
              <a:rPr lang="en-US" dirty="0"/>
              <a:t>: “La </a:t>
            </a:r>
            <a:r>
              <a:rPr lang="en-US" dirty="0" err="1"/>
              <a:t>crescita</a:t>
            </a:r>
            <a:r>
              <a:rPr lang="en-US" dirty="0"/>
              <a:t> dell </a:t>
            </a:r>
            <a:r>
              <a:rPr lang="en-US" dirty="0" err="1"/>
              <a:t>città”Burgess</a:t>
            </a:r>
            <a:r>
              <a:rPr lang="en-US" dirty="0"/>
              <a:t>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/>
              <a:t>(The growth of the City -chapter 2)</a:t>
            </a:r>
          </a:p>
          <a:p>
            <a:pPr fontAlgn="auto">
              <a:spcAft>
                <a:spcPts val="0"/>
              </a:spcAft>
              <a:defRPr/>
            </a:pPr>
            <a:endParaRPr lang="en-US" dirty="0"/>
          </a:p>
          <a:p>
            <a:pPr fontAlgn="auto">
              <a:spcAft>
                <a:spcPts val="0"/>
              </a:spcAft>
              <a:defRPr/>
            </a:pPr>
            <a:r>
              <a:rPr lang="en-US" u="sng" dirty="0"/>
              <a:t>Vita </a:t>
            </a:r>
            <a:r>
              <a:rPr lang="en-US" u="sng" dirty="0" err="1"/>
              <a:t>moderna</a:t>
            </a:r>
            <a:r>
              <a:rPr lang="en-US" u="sng" dirty="0"/>
              <a:t> </a:t>
            </a:r>
            <a:r>
              <a:rPr lang="en-US" dirty="0"/>
              <a:t>➤ </a:t>
            </a:r>
            <a:r>
              <a:rPr lang="en-US" dirty="0" err="1"/>
              <a:t>Immaginario</a:t>
            </a:r>
            <a:r>
              <a:rPr lang="en-US" dirty="0"/>
              <a:t> americano: </a:t>
            </a:r>
            <a:r>
              <a:rPr lang="en-US" dirty="0" err="1"/>
              <a:t>grattacielo</a:t>
            </a:r>
            <a:r>
              <a:rPr lang="en-US" dirty="0"/>
              <a:t>, </a:t>
            </a:r>
            <a:r>
              <a:rPr lang="en-US" dirty="0" err="1"/>
              <a:t>metropolitana</a:t>
            </a:r>
            <a:r>
              <a:rPr lang="en-US" dirty="0"/>
              <a:t>, </a:t>
            </a:r>
            <a:r>
              <a:rPr lang="en-US" dirty="0" err="1"/>
              <a:t>gironale</a:t>
            </a:r>
            <a:r>
              <a:rPr lang="en-US" dirty="0"/>
              <a:t>.. E poi?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u="sng" dirty="0" err="1"/>
              <a:t>Problemi</a:t>
            </a:r>
            <a:r>
              <a:rPr lang="en-US" u="sng" dirty="0"/>
              <a:t> </a:t>
            </a:r>
            <a:r>
              <a:rPr lang="en-US" u="sng" dirty="0" err="1"/>
              <a:t>sociali</a:t>
            </a:r>
            <a:r>
              <a:rPr lang="en-US" u="sng" dirty="0"/>
              <a:t> </a:t>
            </a:r>
            <a:r>
              <a:rPr lang="en-US" dirty="0"/>
              <a:t>➤ </a:t>
            </a:r>
            <a:r>
              <a:rPr lang="en-US" dirty="0" err="1"/>
              <a:t>Immaginario</a:t>
            </a:r>
            <a:r>
              <a:rPr lang="en-US" dirty="0"/>
              <a:t> americano: </a:t>
            </a:r>
            <a:r>
              <a:rPr lang="en-US" dirty="0" err="1"/>
              <a:t>droga</a:t>
            </a:r>
            <a:r>
              <a:rPr lang="en-US" dirty="0"/>
              <a:t>, </a:t>
            </a:r>
            <a:r>
              <a:rPr lang="en-US" dirty="0" err="1"/>
              <a:t>divorzio</a:t>
            </a:r>
            <a:r>
              <a:rPr lang="en-US" dirty="0"/>
              <a:t>, serial killers… e poi?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err="1"/>
              <a:t>Entrambi</a:t>
            </a:r>
            <a:r>
              <a:rPr lang="en-US" dirty="0"/>
              <a:t> </a:t>
            </a:r>
            <a:r>
              <a:rPr lang="en-US" dirty="0" err="1"/>
              <a:t>possono</a:t>
            </a:r>
            <a:r>
              <a:rPr lang="en-US" dirty="0"/>
              <a:t> </a:t>
            </a:r>
            <a:r>
              <a:rPr lang="en-US" dirty="0" err="1"/>
              <a:t>essere</a:t>
            </a:r>
            <a:r>
              <a:rPr lang="en-US" dirty="0"/>
              <a:t> </a:t>
            </a:r>
            <a:r>
              <a:rPr lang="en-US" dirty="0" err="1"/>
              <a:t>misurati</a:t>
            </a:r>
            <a:r>
              <a:rPr lang="en-US" dirty="0"/>
              <a:t> </a:t>
            </a:r>
            <a:r>
              <a:rPr lang="en-US" dirty="0" err="1"/>
              <a:t>attraverso</a:t>
            </a:r>
            <a:r>
              <a:rPr lang="en-US" dirty="0"/>
              <a:t> la </a:t>
            </a:r>
            <a:r>
              <a:rPr lang="en-US" dirty="0" err="1"/>
              <a:t>crescita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città</a:t>
            </a:r>
            <a:r>
              <a:rPr lang="en-US" dirty="0"/>
              <a:t>:</a:t>
            </a:r>
          </a:p>
          <a:p>
            <a:pPr marL="0" indent="0">
              <a:buNone/>
              <a:defRPr/>
            </a:pPr>
            <a:r>
              <a:rPr lang="en-US" dirty="0"/>
              <a:t>   Ma come? </a:t>
            </a:r>
          </a:p>
          <a:p>
            <a:pPr marL="0" indent="0">
              <a:buNone/>
              <a:defRPr/>
            </a:pPr>
            <a:r>
              <a:rPr lang="en-US" dirty="0"/>
              <a:t>Donne, </a:t>
            </a:r>
            <a:r>
              <a:rPr lang="en-US" dirty="0" err="1"/>
              <a:t>giovani</a:t>
            </a:r>
            <a:r>
              <a:rPr lang="en-US" dirty="0"/>
              <a:t>, </a:t>
            </a:r>
            <a:r>
              <a:rPr lang="en-US" dirty="0" err="1"/>
              <a:t>stranieri</a:t>
            </a:r>
            <a:r>
              <a:rPr lang="en-US" dirty="0"/>
              <a:t>, </a:t>
            </a:r>
            <a:r>
              <a:rPr lang="en-US" dirty="0" err="1"/>
              <a:t>divisione</a:t>
            </a:r>
            <a:r>
              <a:rPr lang="en-US" dirty="0"/>
              <a:t> del </a:t>
            </a:r>
            <a:r>
              <a:rPr lang="en-US" dirty="0" err="1"/>
              <a:t>lavoro</a:t>
            </a:r>
            <a:r>
              <a:rPr lang="en-US" dirty="0"/>
              <a:t>, </a:t>
            </a:r>
            <a:r>
              <a:rPr lang="en-US" dirty="0" err="1"/>
              <a:t>diversità</a:t>
            </a:r>
            <a:r>
              <a:rPr lang="en-US" dirty="0"/>
              <a:t> </a:t>
            </a:r>
            <a:r>
              <a:rPr lang="en-US" dirty="0" err="1"/>
              <a:t>culturale</a:t>
            </a:r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43358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0ACF6D-E07E-364B-86A9-21ADAA81E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Espansione urbana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F96143-4A12-D841-A463-5B8DB9EB1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it-IT" dirty="0"/>
              <a:t>ESPANSIONE, METABOLISMO, MOBILITA’</a:t>
            </a:r>
          </a:p>
          <a:p>
            <a:pPr fontAlgn="auto">
              <a:spcAft>
                <a:spcPts val="0"/>
              </a:spcAft>
              <a:defRPr/>
            </a:pPr>
            <a:endParaRPr lang="en-US" altLang="it-IT" dirty="0"/>
          </a:p>
          <a:p>
            <a:pPr fontAlgn="auto">
              <a:spcAft>
                <a:spcPts val="0"/>
              </a:spcAft>
              <a:defRPr/>
            </a:pPr>
            <a:r>
              <a:rPr lang="en-US" altLang="it-IT" b="1" dirty="0"/>
              <a:t>ESPANSIONE</a:t>
            </a:r>
            <a:r>
              <a:rPr lang="en-US" altLang="it-IT" dirty="0"/>
              <a:t>:</a:t>
            </a:r>
          </a:p>
          <a:p>
            <a:pPr fontAlgn="auto">
              <a:spcAft>
                <a:spcPts val="0"/>
              </a:spcAft>
              <a:defRPr/>
            </a:pPr>
            <a:endParaRPr lang="en-US" altLang="it-IT" dirty="0"/>
          </a:p>
          <a:p>
            <a:pPr fontAlgn="auto">
              <a:spcAft>
                <a:spcPts val="0"/>
              </a:spcAft>
              <a:defRPr/>
            </a:pPr>
            <a:r>
              <a:rPr lang="en-US" altLang="it-IT" dirty="0" err="1"/>
              <a:t>Processo</a:t>
            </a:r>
            <a:r>
              <a:rPr lang="en-US" altLang="it-IT" dirty="0"/>
              <a:t> di </a:t>
            </a:r>
            <a:r>
              <a:rPr lang="en-US" altLang="it-IT" b="1" dirty="0" err="1"/>
              <a:t>centralizzazione</a:t>
            </a:r>
            <a:r>
              <a:rPr lang="en-US" altLang="it-IT" dirty="0"/>
              <a:t> e </a:t>
            </a:r>
            <a:r>
              <a:rPr lang="en-US" altLang="it-IT" b="1" dirty="0"/>
              <a:t>de-</a:t>
            </a:r>
            <a:r>
              <a:rPr lang="en-US" altLang="it-IT" b="1" dirty="0" err="1"/>
              <a:t>centralizzazione</a:t>
            </a:r>
            <a:r>
              <a:rPr lang="en-US" altLang="it-IT" dirty="0"/>
              <a:t>: </a:t>
            </a:r>
            <a:r>
              <a:rPr lang="en-US" altLang="it-IT" dirty="0" err="1"/>
              <a:t>modello</a:t>
            </a:r>
            <a:r>
              <a:rPr lang="en-US" altLang="it-IT" dirty="0"/>
              <a:t> </a:t>
            </a:r>
            <a:r>
              <a:rPr lang="en-US" altLang="it-IT" dirty="0" err="1"/>
              <a:t>dei</a:t>
            </a:r>
            <a:r>
              <a:rPr lang="en-US" altLang="it-IT" dirty="0"/>
              <a:t> </a:t>
            </a:r>
            <a:r>
              <a:rPr lang="en-US" altLang="it-IT" dirty="0" err="1"/>
              <a:t>cerchi</a:t>
            </a:r>
            <a:r>
              <a:rPr lang="en-US" altLang="it-IT" dirty="0"/>
              <a:t> </a:t>
            </a:r>
            <a:r>
              <a:rPr lang="en-US" altLang="it-IT" dirty="0" err="1"/>
              <a:t>concentrici</a:t>
            </a:r>
            <a:r>
              <a:rPr lang="en-US" altLang="it-IT" dirty="0"/>
              <a:t>. La </a:t>
            </a:r>
            <a:r>
              <a:rPr lang="en-US" altLang="it-IT" dirty="0" err="1"/>
              <a:t>metropoli</a:t>
            </a:r>
            <a:r>
              <a:rPr lang="en-US" altLang="it-IT" dirty="0"/>
              <a:t> come </a:t>
            </a:r>
            <a:r>
              <a:rPr lang="en-US" altLang="it-IT" dirty="0" err="1"/>
              <a:t>combinazione</a:t>
            </a:r>
            <a:r>
              <a:rPr lang="en-US" altLang="it-IT" dirty="0"/>
              <a:t> di </a:t>
            </a:r>
            <a:r>
              <a:rPr lang="en-US" altLang="it-IT" dirty="0" err="1"/>
              <a:t>tendenze</a:t>
            </a:r>
            <a:r>
              <a:rPr lang="en-US" altLang="it-IT" dirty="0"/>
              <a:t> </a:t>
            </a:r>
            <a:r>
              <a:rPr lang="en-US" altLang="it-IT" dirty="0" err="1"/>
              <a:t>centralizzanti</a:t>
            </a:r>
            <a:r>
              <a:rPr lang="en-US" altLang="it-IT" dirty="0"/>
              <a:t> e </a:t>
            </a:r>
            <a:r>
              <a:rPr lang="en-US" altLang="it-IT" dirty="0" err="1"/>
              <a:t>costruzione</a:t>
            </a:r>
            <a:r>
              <a:rPr lang="en-US" altLang="it-IT" dirty="0"/>
              <a:t> di </a:t>
            </a:r>
            <a:r>
              <a:rPr lang="en-US" altLang="it-IT" dirty="0" err="1"/>
              <a:t>centri</a:t>
            </a:r>
            <a:r>
              <a:rPr lang="en-US" altLang="it-IT" dirty="0"/>
              <a:t> </a:t>
            </a:r>
            <a:r>
              <a:rPr lang="en-US" altLang="it-IT" dirty="0" err="1"/>
              <a:t>satelliti</a:t>
            </a:r>
            <a:r>
              <a:rPr lang="en-US" altLang="it-IT" dirty="0"/>
              <a:t>.</a:t>
            </a:r>
          </a:p>
          <a:p>
            <a:pPr fontAlgn="auto">
              <a:spcAft>
                <a:spcPts val="0"/>
              </a:spcAft>
              <a:defRPr/>
            </a:pPr>
            <a:endParaRPr lang="en-US" altLang="it-IT" dirty="0"/>
          </a:p>
          <a:p>
            <a:pPr fontAlgn="auto">
              <a:spcAft>
                <a:spcPts val="0"/>
              </a:spcAft>
              <a:defRPr/>
            </a:pPr>
            <a:r>
              <a:rPr lang="en-US" altLang="it-IT" dirty="0"/>
              <a:t>(</a:t>
            </a:r>
            <a:r>
              <a:rPr lang="en-US" altLang="it-IT" dirty="0" err="1"/>
              <a:t>precendentemente</a:t>
            </a:r>
            <a:r>
              <a:rPr lang="en-US" altLang="it-IT" dirty="0"/>
              <a:t>: </a:t>
            </a:r>
            <a:r>
              <a:rPr lang="en-US" altLang="it-IT" dirty="0" err="1"/>
              <a:t>coesistenza</a:t>
            </a:r>
            <a:r>
              <a:rPr lang="en-US" altLang="it-IT" dirty="0"/>
              <a:t> di </a:t>
            </a:r>
            <a:r>
              <a:rPr lang="en-US" altLang="it-IT" dirty="0" err="1"/>
              <a:t>villaggi</a:t>
            </a:r>
            <a:r>
              <a:rPr lang="en-US" altLang="it-IT" dirty="0"/>
              <a:t> e di </a:t>
            </a:r>
            <a:r>
              <a:rPr lang="en-US" altLang="it-IT" dirty="0" err="1"/>
              <a:t>comunità</a:t>
            </a:r>
            <a:r>
              <a:rPr lang="en-US" altLang="it-IT" dirty="0"/>
              <a:t> di </a:t>
            </a:r>
            <a:r>
              <a:rPr lang="en-US" altLang="it-IT" dirty="0" err="1"/>
              <a:t>stranieri</a:t>
            </a:r>
            <a:r>
              <a:rPr lang="en-US" altLang="it-IT" dirty="0"/>
              <a:t>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10468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id="{DB8AA1A2-46AF-494D-94F2-18159D37FE2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687" y="-28450"/>
            <a:ext cx="5712309" cy="6914900"/>
          </a:xfrm>
        </p:spPr>
      </p:pic>
    </p:spTree>
    <p:extLst>
      <p:ext uri="{BB962C8B-B14F-4D97-AF65-F5344CB8AC3E}">
        <p14:creationId xmlns:p14="http://schemas.microsoft.com/office/powerpoint/2010/main" val="16837569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1210</Words>
  <Application>Microsoft Macintosh PowerPoint</Application>
  <PresentationFormat>Widescreen</PresentationFormat>
  <Paragraphs>117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Tema di Office</vt:lpstr>
      <vt:lpstr>Città creative</vt:lpstr>
      <vt:lpstr>Cos’è una città?</vt:lpstr>
      <vt:lpstr>L’ecologia umana</vt:lpstr>
      <vt:lpstr>Approccio continentale e recezione americana</vt:lpstr>
      <vt:lpstr>Città e comunicazione</vt:lpstr>
      <vt:lpstr>Si ma.. Che cos’è la città?</vt:lpstr>
      <vt:lpstr>Misurare la modernità</vt:lpstr>
      <vt:lpstr>Espansione urbana</vt:lpstr>
      <vt:lpstr>Presentazione standard di PowerPoint</vt:lpstr>
      <vt:lpstr>Metabolismo urbano</vt:lpstr>
      <vt:lpstr>Presentazione standard di PowerPoint</vt:lpstr>
      <vt:lpstr>Mobilità urbana</vt:lpstr>
      <vt:lpstr>I rischi della vita urbana</vt:lpstr>
      <vt:lpstr>Crisi e rinascita della città industriale…</vt:lpstr>
      <vt:lpstr>Periodo fordista</vt:lpstr>
      <vt:lpstr>Crisi modello fordista</vt:lpstr>
      <vt:lpstr>Nuova vita delle città</vt:lpstr>
      <vt:lpstr>Presentazione standard di PowerPoint</vt:lpstr>
      <vt:lpstr>La classe creativa in città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Microsoft Office User</cp:lastModifiedBy>
  <cp:revision>5</cp:revision>
  <dcterms:created xsi:type="dcterms:W3CDTF">2020-10-13T10:52:09Z</dcterms:created>
  <dcterms:modified xsi:type="dcterms:W3CDTF">2020-10-13T11:35:44Z</dcterms:modified>
</cp:coreProperties>
</file>