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81" r:id="rId5"/>
    <p:sldId id="259" r:id="rId6"/>
    <p:sldId id="280" r:id="rId7"/>
    <p:sldId id="273" r:id="rId8"/>
    <p:sldId id="282" r:id="rId9"/>
    <p:sldId id="283" r:id="rId10"/>
    <p:sldId id="284" r:id="rId11"/>
    <p:sldId id="272" r:id="rId12"/>
    <p:sldId id="266" r:id="rId13"/>
    <p:sldId id="271" r:id="rId14"/>
    <p:sldId id="286" r:id="rId15"/>
    <p:sldId id="287" r:id="rId16"/>
    <p:sldId id="270" r:id="rId17"/>
    <p:sldId id="288" r:id="rId18"/>
    <p:sldId id="289" r:id="rId19"/>
    <p:sldId id="269" r:id="rId20"/>
    <p:sldId id="290" r:id="rId21"/>
    <p:sldId id="274" r:id="rId22"/>
    <p:sldId id="291" r:id="rId23"/>
    <p:sldId id="262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43"/>
    <p:restoredTop sz="94610"/>
  </p:normalViewPr>
  <p:slideViewPr>
    <p:cSldViewPr snapToGrid="0" snapToObjects="1">
      <p:cViewPr varScale="1">
        <p:scale>
          <a:sx n="103" d="100"/>
          <a:sy n="103" d="100"/>
        </p:scale>
        <p:origin x="184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tiff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Lezione </a:t>
            </a:r>
            <a:r>
              <a:rPr lang="it-IT" dirty="0">
                <a:solidFill>
                  <a:srgbClr val="0070C0"/>
                </a:solidFill>
              </a:rPr>
              <a:t>4</a:t>
            </a:r>
            <a:r>
              <a:rPr dirty="0">
                <a:solidFill>
                  <a:srgbClr val="0070C0"/>
                </a:solidFill>
              </a:rPr>
              <a:t>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Imperialismo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 dirty="0"/>
              <a:t>.4.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L’espansione coloniale europea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Teorie dell’imperialismo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Scramble for Africa </a:t>
            </a:r>
          </a:p>
          <a:p>
            <a:pPr>
              <a:buClr>
                <a:srgbClr val="0070C0"/>
              </a:buClr>
            </a:pPr>
            <a:r>
              <a:rPr lang="it-IT" dirty="0"/>
              <a:t>Rivalità coloniali</a:t>
            </a:r>
          </a:p>
          <a:p>
            <a:pPr>
              <a:buClr>
                <a:srgbClr val="0070C0"/>
              </a:buClr>
            </a:pPr>
            <a:r>
              <a:rPr lang="it-IT" dirty="0"/>
              <a:t>Guerre anglo-boere</a:t>
            </a:r>
          </a:p>
          <a:p>
            <a:pPr>
              <a:buClr>
                <a:srgbClr val="0070C0"/>
              </a:buClr>
            </a:pPr>
            <a:r>
              <a:rPr lang="it-IT" dirty="0"/>
              <a:t>Guerra ispano-americana</a:t>
            </a:r>
          </a:p>
          <a:p>
            <a:pPr>
              <a:buClr>
                <a:srgbClr val="0070C0"/>
              </a:buClr>
            </a:pPr>
            <a:r>
              <a:rPr lang="it-IT" dirty="0"/>
              <a:t>Guerra cino-giapponese e guerra russo-giapponese</a:t>
            </a:r>
          </a:p>
          <a:p>
            <a:pPr>
              <a:buClr>
                <a:srgbClr val="0070C0"/>
              </a:buClr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L’espansione coloniale europea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1870-1914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45D9C-86BC-3A0A-41A0-6E678FEA8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Mondadori Education">
            <a:extLst>
              <a:ext uri="{FF2B5EF4-FFF2-40B4-BE49-F238E27FC236}">
                <a16:creationId xmlns:a16="http://schemas.microsoft.com/office/drawing/2014/main" id="{FDF5A9EA-534C-410A-A7A0-784FAE18B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935" y="17253"/>
            <a:ext cx="948413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8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processo di ampliamento del mondo e sempre maggiore integrazione tra le sue parti (globalizzazione)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dirty="0"/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l’Occidente alla conquista del mondo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antiche potenze coloniali (Regno Unito, Francia, Olanda, Impero zarista)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nuovi Stati, anche di recente formazione (Belgio, Germania, Italia, Stati Uniti)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marginalizzazione della Spagna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ingresso in scena del Giappone</a:t>
            </a:r>
          </a:p>
          <a:p>
            <a:pPr marL="342900" lvl="1" indent="0">
              <a:buClr>
                <a:srgbClr val="0070C0"/>
              </a:buClr>
              <a:buNone/>
            </a:pPr>
            <a:endParaRPr lang="it-IT" dirty="0"/>
          </a:p>
          <a:p>
            <a:pPr marL="371475" lvl="1" indent="-342900"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conquista politica e militare euro-americana di quasi tre continenti: Oceania, Africa (tranne l’Etiopia e la Liberia), Asia (tranne la penisola arabica, l’Afghanistan, la Cina, il Tibet e il Nepal)</a:t>
            </a:r>
          </a:p>
          <a:p>
            <a:pPr marL="371475" lvl="1" indent="-342900"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/>
          </a:p>
          <a:p>
            <a:pPr marL="371475" lvl="1" indent="-342900"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nuovi studi sugli imperi e sulle loro differenti forme di dominio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DA2A6DA9-A732-1FB6-12CE-EA0AECC49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espansione coloniale europea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AB08F-4756-E6B3-F481-05E7EB98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F943B-6B3E-5C62-146C-4658B756F5C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il dominio coloniale</a:t>
            </a:r>
            <a:endParaRPr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DA6D3-3156-DEF3-CB1F-8F625510E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azione militare e diplomatica per imporre la propria egemonia 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dominio economico-commerciale indiretto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dominio coloniale diretto</a:t>
            </a: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ü"/>
            </a:pPr>
            <a:endParaRPr lang="it-IT" dirty="0"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12F050-8B05-92D0-435C-5EC6F1C6735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Autofit/>
          </a:bodyPr>
          <a:lstStyle/>
          <a:p>
            <a:endParaRPr lang="it-IT" sz="2800" dirty="0"/>
          </a:p>
          <a:p>
            <a:r>
              <a:rPr lang="it-IT" sz="2800" dirty="0"/>
              <a:t>la risposta delle élite autoctone</a:t>
            </a:r>
            <a:endParaRPr sz="2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8EE06A-31A5-6308-FF17-7D571FDB0A0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0" indent="0"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modernizzazione per imitazione delle élites colonizzatrici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irrigidimento dei tratti identitari e distintivi rispetto all’Occidente, che a volte sfociano in forme di resistenza armata</a:t>
            </a:r>
          </a:p>
          <a:p>
            <a:pPr>
              <a:buClr>
                <a:srgbClr val="0070C0"/>
              </a:buClr>
              <a:buFont typeface="Wingdings" pitchFamily="2" charset="2"/>
              <a:buChar char="ü"/>
            </a:pPr>
            <a:r>
              <a:rPr lang="it-IT" dirty="0">
                <a:cs typeface="Times New Roman" panose="02020603050405020304" pitchFamily="18" charset="0"/>
              </a:rPr>
              <a:t>dialogo tra le élites politiche autoctone e le principali religioni del territorio (commistione di religioso/sacro e politico)</a:t>
            </a:r>
          </a:p>
        </p:txBody>
      </p:sp>
    </p:spTree>
    <p:extLst>
      <p:ext uri="{BB962C8B-B14F-4D97-AF65-F5344CB8AC3E}">
        <p14:creationId xmlns:p14="http://schemas.microsoft.com/office/powerpoint/2010/main" val="1026895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8F8B0-1D6A-733E-880A-05833CDC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83BC7-B964-08E3-061A-B67BE6AE8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Teorie dell’imperialismo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5806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A2FF0-D4B9-14AF-D34E-562F29F5A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83105-A04E-2CDE-1BE6-4A7988B6E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imperialismo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2FE30-44A6-C9E0-2581-D3B2D0E7C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Interessi economici. colonie </a:t>
            </a:r>
            <a:endParaRPr dirty="0"/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fonte di materie prime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mercati ove collocare le merci prodotte nella madre patria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aree di investimento</a:t>
            </a:r>
          </a:p>
          <a:p>
            <a:pPr lvl="1">
              <a:buClr>
                <a:srgbClr val="0070C0"/>
              </a:buClr>
              <a:buFont typeface="Font di sistema regolare"/>
              <a:buChar char="-"/>
            </a:pPr>
            <a:r>
              <a:rPr lang="it-IT" dirty="0"/>
              <a:t>vantaggi ambientali</a:t>
            </a:r>
          </a:p>
          <a:p>
            <a:pPr lvl="1"/>
            <a:endParaRPr lang="it-IT" dirty="0"/>
          </a:p>
          <a:p>
            <a:pPr marL="342900" lvl="1" indent="0">
              <a:buNone/>
            </a:pPr>
            <a:endParaRPr dirty="0"/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dirty="0"/>
              <a:t>John Hobson, </a:t>
            </a:r>
            <a:r>
              <a:rPr lang="it-IT" i="1" dirty="0"/>
              <a:t>L’imperialismo</a:t>
            </a:r>
            <a:r>
              <a:rPr lang="it-IT" dirty="0"/>
              <a:t> (1902)</a:t>
            </a:r>
            <a:endParaRPr dirty="0"/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dirty="0"/>
              <a:t>Rudolf </a:t>
            </a:r>
            <a:r>
              <a:rPr lang="it-IT" dirty="0" err="1"/>
              <a:t>Hilferding</a:t>
            </a:r>
            <a:r>
              <a:rPr lang="it-IT" dirty="0"/>
              <a:t>, </a:t>
            </a:r>
            <a:r>
              <a:rPr lang="it-IT" i="1" dirty="0"/>
              <a:t>Il capitalismo finanziario</a:t>
            </a:r>
            <a:r>
              <a:rPr lang="it-IT" dirty="0"/>
              <a:t> (1910)</a:t>
            </a: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dirty="0"/>
              <a:t>Vladimir I. Lenin, </a:t>
            </a:r>
            <a:r>
              <a:rPr lang="it-IT" i="1" dirty="0"/>
              <a:t>L’imperialismo, fase suprema del capitalismo</a:t>
            </a:r>
            <a:r>
              <a:rPr lang="it-IT" dirty="0"/>
              <a:t> (1917)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2774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3AF6D-4B5A-4F11-19B5-1014EC03F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2916A-B65C-9066-CB89-3ABE3D5F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imperialismo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4D076-A650-4773-AA4C-B5ACE9A08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dimensione strategica, ma anche politico-simbolica</a:t>
            </a:r>
          </a:p>
          <a:p>
            <a:pPr marL="342900" lvl="1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7476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FB59-D30D-1C50-C3E5-B74055916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85DF7-81AB-A67A-FE81-43A3F956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/>
              <a:t>Raccogli il fardello dell’uomo bianco 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0E0F9-1C80-7860-63C4-70F89D0F5F9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 err="1"/>
              <a:t>R</a:t>
            </a:r>
            <a:r>
              <a:rPr lang="it-IT" dirty="0"/>
              <a:t>. Kipling 1899</a:t>
            </a:r>
            <a:endParaRPr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24838F8-67B1-ABF3-DB0A-F312735A6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7481" y="1828800"/>
            <a:ext cx="9601200" cy="3017520"/>
          </a:xfrm>
        </p:spPr>
        <p:txBody>
          <a:bodyPr>
            <a:normAutofit fontScale="85000" lnSpcReduction="20000"/>
          </a:bodyPr>
          <a:lstStyle/>
          <a:p>
            <a:endParaRPr lang="it-IT" dirty="0"/>
          </a:p>
          <a:p>
            <a:r>
              <a:rPr lang="it-IT" dirty="0"/>
              <a:t>Raccogli il fardello dell’Uomo Bianco</a:t>
            </a:r>
          </a:p>
          <a:p>
            <a:r>
              <a:rPr lang="it-IT" dirty="0"/>
              <a:t>E ricevi la sua antica ricompensa:</a:t>
            </a:r>
          </a:p>
          <a:p>
            <a:r>
              <a:rPr lang="it-IT" dirty="0"/>
              <a:t>Il biasimo di coloro che fai progredire,</a:t>
            </a:r>
          </a:p>
          <a:p>
            <a:r>
              <a:rPr lang="it-IT" dirty="0"/>
              <a:t>L’odio di coloro su cui vigili</a:t>
            </a:r>
          </a:p>
          <a:p>
            <a:r>
              <a:rPr lang="it-IT" dirty="0"/>
              <a:t>Il pianto delle moltitudini che indirizzi</a:t>
            </a:r>
          </a:p>
          <a:p>
            <a:r>
              <a:rPr lang="it-IT" dirty="0"/>
              <a:t>(Ah, lentamente!) verso la luce:</a:t>
            </a:r>
          </a:p>
          <a:p>
            <a:r>
              <a:rPr lang="it-IT" dirty="0"/>
              <a:t>«Perché ci ha strappato alla schiavitù,</a:t>
            </a:r>
          </a:p>
          <a:p>
            <a:r>
              <a:rPr lang="it-IT" dirty="0"/>
              <a:t>La nostra dolce notte Egiziana?»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2333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D28CF-00D7-76F1-30A0-020DAAEFC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A6CC8-81E6-BCCA-9DCF-CF4CF15B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Scramble for Africa</a:t>
            </a:r>
            <a:endParaRPr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AAC9F34-A15A-8292-6877-D69738344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1881-1914</a:t>
            </a:r>
          </a:p>
        </p:txBody>
      </p:sp>
    </p:spTree>
    <p:extLst>
      <p:ext uri="{BB962C8B-B14F-4D97-AF65-F5344CB8AC3E}">
        <p14:creationId xmlns:p14="http://schemas.microsoft.com/office/powerpoint/2010/main" val="2074913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cramble for Africa - Kids | Britannica Kids | Homework Help">
            <a:extLst>
              <a:ext uri="{FF2B5EF4-FFF2-40B4-BE49-F238E27FC236}">
                <a16:creationId xmlns:a16="http://schemas.microsoft.com/office/drawing/2014/main" id="{A7107EC1-7F98-CA36-E4DF-37F455F0E21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83569" y="0"/>
            <a:ext cx="6408431" cy="6876000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1F5AE-2BE9-158B-7629-1C810BE4A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42E5F-39F4-BB9D-F16E-871DA276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Rivalità coloniali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AD976-4429-F888-F454-63B0BBD1D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Clr>
                <a:srgbClr val="0070C0"/>
              </a:buClr>
              <a:buAutoNum type="alphaLcPeriod"/>
            </a:pPr>
            <a:r>
              <a:rPr lang="it-IT" dirty="0"/>
              <a:t>Regno Unito e Impero zarista in Afghanistan</a:t>
            </a:r>
          </a:p>
          <a:p>
            <a:pPr marL="457200" indent="-457200">
              <a:buClr>
                <a:srgbClr val="0070C0"/>
              </a:buClr>
              <a:buAutoNum type="alphaLcPeriod"/>
            </a:pPr>
            <a:r>
              <a:rPr lang="it-IT" dirty="0"/>
              <a:t>Francia e Regno Unito in Africa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9509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5D956BD-8937-F804-F7C8-C0DC304C4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3879-FC8C-AFEE-7422-8F4E810AA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3793602" cy="1133856"/>
          </a:xfrm>
        </p:spPr>
        <p:txBody>
          <a:bodyPr/>
          <a:lstStyle/>
          <a:p>
            <a:r>
              <a:rPr lang="it-IT" dirty="0"/>
              <a:t>The Great Game</a:t>
            </a:r>
            <a:endParaRPr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3C07467D-4534-B05B-71CC-B172CE7A5AF0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76BD29B-4258-0A85-6DF0-B965E19DC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682" y="0"/>
            <a:ext cx="7758318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3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7C36581-D061-CEFA-E883-AF02EB724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04973-0162-37B0-EF04-8E7612581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3793602" cy="1133856"/>
          </a:xfrm>
        </p:spPr>
        <p:txBody>
          <a:bodyPr/>
          <a:lstStyle/>
          <a:p>
            <a:r>
              <a:rPr lang="it-IT" dirty="0"/>
              <a:t>Fashoda (1898)</a:t>
            </a:r>
            <a:endParaRPr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472338BF-C7BB-17CE-FD92-313E5C2FA7A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C90F449-C941-3C62-047E-88B7B5E9B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800" y="3035300"/>
            <a:ext cx="3251200" cy="3822700"/>
          </a:xfrm>
          <a:prstGeom prst="rect">
            <a:avLst/>
          </a:prstGeom>
        </p:spPr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FA63AD1A-CBD3-AAA2-F1AC-BEAA55257A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4F7B7F2A-7DE3-3F9B-EA63-48BB76CD8B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E27A36DA-F08D-FFD7-586E-A2CD89F172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9" name="Immagine 8" descr="THE FIRST ITALO-ETHIOPIAN WAR - THE BATTLE OF ADOWA 1896 (Vc)">
            <a:extLst>
              <a:ext uri="{FF2B5EF4-FFF2-40B4-BE49-F238E27FC236}">
                <a16:creationId xmlns:a16="http://schemas.microsoft.com/office/drawing/2014/main" id="{BFE30906-4DA8-E9D5-4D7C-128E28D22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881" y="1357824"/>
            <a:ext cx="5581583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31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6CC70-E135-AB49-FF0A-D9B6C1EF1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E97BC-7F48-94A6-D216-33388E23E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Guerre anglo-boere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7475C-2A2C-6C3F-CD75-2379E0455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Clr>
                <a:srgbClr val="0070C0"/>
              </a:buClr>
              <a:buFont typeface="+mj-lt"/>
              <a:buAutoNum type="alphaLcPeriod"/>
            </a:pPr>
            <a:r>
              <a:rPr lang="it-IT" dirty="0"/>
              <a:t>1880-1881</a:t>
            </a:r>
          </a:p>
          <a:p>
            <a:pPr marL="457200" indent="-457200">
              <a:buClr>
                <a:srgbClr val="0070C0"/>
              </a:buClr>
              <a:buFont typeface="+mj-lt"/>
              <a:buAutoNum type="alphaLcPeriod"/>
            </a:pPr>
            <a:r>
              <a:rPr lang="it-IT" dirty="0"/>
              <a:t>1899-1902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4975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DA18C41-0147-323D-4A43-5F738594F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4FA6B52E-0CC1-8581-139B-20EC1D1BDA9F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9A7AE648-797E-C9CB-6E0A-1B491F9260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51EE8F42-7404-03C6-1838-894278051A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8CF45AB6-D20E-B323-E0A9-14233B4531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12" name="Immagine 11" descr="Boer War Maps : Map of Southern Africa showing the British colonies and the Boer republics - 2.a.2.1 cgr5">
            <a:extLst>
              <a:ext uri="{FF2B5EF4-FFF2-40B4-BE49-F238E27FC236}">
                <a16:creationId xmlns:a16="http://schemas.microsoft.com/office/drawing/2014/main" id="{E3F56153-EEE2-EF5C-09C1-515D7C6AC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672" y="0"/>
            <a:ext cx="7320328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22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027EE5-166B-B981-7175-60A60751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7C08C594-F9B8-8FCC-4BE9-C8362869385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B3350F96-ADEF-AB18-89A6-A6E6D0D4CA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599DAFEE-E2C6-01D5-0C42-E4472828C2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39C00E88-08EA-E03D-D900-DDAE1ACFCA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2" name="Immagine 1" descr="Second Boer War concentration camps - Wikipedia">
            <a:extLst>
              <a:ext uri="{FF2B5EF4-FFF2-40B4-BE49-F238E27FC236}">
                <a16:creationId xmlns:a16="http://schemas.microsoft.com/office/drawing/2014/main" id="{CED80000-71A1-4BD1-0FC6-FC8BF38D4C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67908" cy="4032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6B0BEDD-011C-6E12-C711-83A8EE6013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168" y="1698662"/>
            <a:ext cx="6865832" cy="515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01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D5948-FFC0-9184-8A6D-5CF21B389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54D4-51E6-F908-2C58-1D9B782DD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Guerra ispano-americana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24B61-86CB-52A8-786E-977A570D4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(1898)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2161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64DF762-3603-C721-52B7-1482FB6D0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C6AFB848-06CA-CDBA-7482-D6C1F1E647F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9D4F6812-2BE7-7493-DB8F-85DAECEA09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0552C6D6-D385-68DA-2836-9E7F786B06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D04CB330-8F68-F1DE-7A53-84F2286367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2B793AC-9882-DFF6-A54D-EDD292460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1624" y="735624"/>
            <a:ext cx="7328752" cy="5400000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24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C2DDD-17E1-8BC5-A7DC-8C42B13A3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C1A6C-BE9F-CF4B-B217-5D9EDDD27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Guerra cino-giapponese (1894-1895)</a:t>
            </a:r>
            <a:br>
              <a:rPr lang="it-IT" dirty="0"/>
            </a:br>
            <a:r>
              <a:rPr lang="it-IT" dirty="0"/>
              <a:t>e</a:t>
            </a:r>
            <a:br>
              <a:rPr lang="it-IT" dirty="0"/>
            </a:br>
            <a:r>
              <a:rPr lang="it-IT" dirty="0"/>
              <a:t>Guerra russo-giapponese (1904-1905)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3392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6D38550-9F0F-5D27-FEEE-858B685D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C4B56C3A-403C-0980-05A8-C3F330EC614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6">
            <a:extLst>
              <a:ext uri="{FF2B5EF4-FFF2-40B4-BE49-F238E27FC236}">
                <a16:creationId xmlns:a16="http://schemas.microsoft.com/office/drawing/2014/main" id="{BFA795F2-0B75-F6C9-23ED-FB9A82979F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696" y="13860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862CA716-A2BB-E9AE-720C-ABE7BF053B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84" y="1796112"/>
            <a:ext cx="7692304" cy="5472000"/>
          </a:xfrm>
          <a:ln w="25400">
            <a:noFill/>
          </a:ln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2A777002-1C10-D6BA-C0B5-DFFC1A8EA2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096" y="1538400"/>
            <a:ext cx="7692304" cy="5472000"/>
          </a:xfrm>
          <a:ln w="25400">
            <a:solidFill>
              <a:srgbClr val="2E379E"/>
            </a:solidFill>
          </a:ln>
        </p:spPr>
      </p:pic>
      <p:pic>
        <p:nvPicPr>
          <p:cNvPr id="3" name="Picture 2" descr="First Sino-Japanese War | Facts, Definition, History, &amp; Causes | Britannica">
            <a:extLst>
              <a:ext uri="{FF2B5EF4-FFF2-40B4-BE49-F238E27FC236}">
                <a16:creationId xmlns:a16="http://schemas.microsoft.com/office/drawing/2014/main" id="{2375C376-3B0B-B774-F8A4-B79D1AA9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79869" cy="6084000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8E3E59B-86BC-DD1D-6624-7CD8E9652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460" y="2646000"/>
            <a:ext cx="6385540" cy="4212000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214530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Confronto tra due immagini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Immagine A</a:t>
            </a:r>
          </a:p>
        </p:txBody>
      </p:sp>
      <p:pic>
        <p:nvPicPr>
          <p:cNvPr id="4" name="Picture Placeholder 3" descr="cmp_a.jpg"/>
          <p:cNvPicPr>
            <a:picLocks noGrp="1" noChangeAspect="1"/>
          </p:cNvPicPr>
          <p:nvPr>
            <p:ph type="pic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t>Didascalia: fonte, data, che cosa mostra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Immagine B</a:t>
            </a:r>
          </a:p>
        </p:txBody>
      </p:sp>
      <p:pic>
        <p:nvPicPr>
          <p:cNvPr id="7" name="Picture Placeholder 6" descr="cmp_b.jpg"/>
          <p:cNvPicPr>
            <a:picLocks noGrp="1" noChangeAspect="1"/>
          </p:cNvPicPr>
          <p:nvPr>
            <p:ph type="pic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Didascalia: fonte, data, che cosa mostra</a:t>
            </a:r>
          </a:p>
        </p:txBody>
      </p:sp>
      <p:pic>
        <p:nvPicPr>
          <p:cNvPr id="9" name="Segnaposto contenuto 10">
            <a:extLst>
              <a:ext uri="{FF2B5EF4-FFF2-40B4-BE49-F238E27FC236}">
                <a16:creationId xmlns:a16="http://schemas.microsoft.com/office/drawing/2014/main" id="{43980E8B-68E8-BE1F-1246-3560E51F73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23" y="1381860"/>
            <a:ext cx="5627553" cy="4356000"/>
          </a:xfrm>
          <a:prstGeom prst="rect">
            <a:avLst/>
          </a:prstGeom>
          <a:ln w="25400">
            <a:noFill/>
          </a:ln>
        </p:spPr>
      </p:pic>
      <p:pic>
        <p:nvPicPr>
          <p:cNvPr id="10" name="Segnaposto contenuto 12">
            <a:extLst>
              <a:ext uri="{FF2B5EF4-FFF2-40B4-BE49-F238E27FC236}">
                <a16:creationId xmlns:a16="http://schemas.microsoft.com/office/drawing/2014/main" id="{8F3274F6-ED28-E023-400A-274DD5B93B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953" y="2133511"/>
            <a:ext cx="5181600" cy="3604349"/>
          </a:xfrm>
          <a:prstGeom prst="rect">
            <a:avLst/>
          </a:prstGeom>
          <a:ln w="2540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426</Words>
  <Application>Microsoft Macintosh PowerPoint</Application>
  <PresentationFormat>Widescreen</PresentationFormat>
  <Paragraphs>91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0" baseType="lpstr">
      <vt:lpstr>Arial</vt:lpstr>
      <vt:lpstr>Calibri</vt:lpstr>
      <vt:lpstr>Cambria</vt:lpstr>
      <vt:lpstr>Font di sistema regolare</vt:lpstr>
      <vt:lpstr>Times New Roman</vt:lpstr>
      <vt:lpstr>Wingdings</vt:lpstr>
      <vt:lpstr>Storia contemporanea</vt:lpstr>
      <vt:lpstr>Imperialismo</vt:lpstr>
      <vt:lpstr>L’apocalisse della modernità</vt:lpstr>
      <vt:lpstr>L’espansione coloniale europea</vt:lpstr>
      <vt:lpstr>Presentazione standard di PowerPoint</vt:lpstr>
      <vt:lpstr>espansione coloniale europea</vt:lpstr>
      <vt:lpstr>Presentazione standard di PowerPoint</vt:lpstr>
      <vt:lpstr>Teorie dell’imperialismo</vt:lpstr>
      <vt:lpstr>imperialismo</vt:lpstr>
      <vt:lpstr>imperialismo</vt:lpstr>
      <vt:lpstr>Raccogli il fardello dell’uomo bianco </vt:lpstr>
      <vt:lpstr>Scramble for Africa</vt:lpstr>
      <vt:lpstr>Presentazione standard di PowerPoint</vt:lpstr>
      <vt:lpstr>Rivalità coloniali</vt:lpstr>
      <vt:lpstr>The Great Game</vt:lpstr>
      <vt:lpstr>Fashoda (1898)</vt:lpstr>
      <vt:lpstr>Guerre anglo-boere</vt:lpstr>
      <vt:lpstr>Presentazione standard di PowerPoint</vt:lpstr>
      <vt:lpstr>Presentazione standard di PowerPoint</vt:lpstr>
      <vt:lpstr>Guerra ispano-americana</vt:lpstr>
      <vt:lpstr>Presentazione standard di PowerPoint</vt:lpstr>
      <vt:lpstr>Guerra cino-giapponese (1894-1895) e Guerra russo-giapponese (1904-1905)</vt:lpstr>
      <vt:lpstr>Presentazione standard di PowerPoint</vt:lpstr>
      <vt:lpstr>Confronto tra due immagini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8</cp:revision>
  <dcterms:created xsi:type="dcterms:W3CDTF">2026-09-21T05:41:18Z</dcterms:created>
  <dcterms:modified xsi:type="dcterms:W3CDTF">2026-10-22T10:38:22Z</dcterms:modified>
</cp:coreProperties>
</file>