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2390F5-ACF7-4E4F-B1D7-897E464D5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74ABE606-1860-4740-92A4-697C148DC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F106D62-85D0-43F4-9029-87064B213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52229C4-7979-47CF-8943-384B215DA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7FB83579-48AF-411A-9F1B-6FC954B16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EDC01D1-BD5B-4ABE-9668-A2791B76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3215040-7F88-4EAF-BF04-51242D3AE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61F89809-E904-44AE-BE7B-91479BA6249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1245265-D504-498F-A08B-48AA395A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47A41F2-6210-4653-A691-3AE25E7CE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2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9AA15DFA-AFD1-4DAE-ABA5-042B144B9F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FDD5D72-2A76-48AD-BB4C-B536EB9A2F1A}"/>
              </a:ext>
            </a:extLst>
          </p:cNvPr>
          <p:cNvSpPr>
            <a:spLocks noGrp="1"/>
          </p:cNvSpPr>
          <p:nvPr/>
        </p:nvSpPr>
        <p:spPr>
          <a:xfrm>
            <a:off x="3143250" y="0"/>
            <a:ext cx="133350" cy="6858000"/>
          </a:xfrm>
          <a:prstGeom prst="rect">
            <a:avLst/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B47CDED-1D41-4EC8-A9A5-8A35B91F13B6}"/>
              </a:ext>
            </a:extLst>
          </p:cNvPr>
          <p:cNvSpPr>
            <a:spLocks noGrp="1"/>
          </p:cNvSpPr>
          <p:nvPr/>
        </p:nvSpPr>
        <p:spPr>
          <a:xfrm>
            <a:off x="552450" y="571500"/>
            <a:ext cx="2190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43CEDE6-9776-4E6F-B223-BD4CBC4ECCEB}"/>
              </a:ext>
            </a:extLst>
          </p:cNvPr>
          <p:cNvSpPr>
            <a:spLocks noGrp="1"/>
          </p:cNvSpPr>
          <p:nvPr/>
        </p:nvSpPr>
        <p:spPr>
          <a:xfrm>
            <a:off x="4048125" y="1381125"/>
            <a:ext cx="66675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FFFFFF"/>
                </a:solidFill>
              </a:defRPr>
            </a:defPPr>
          </a:lstStyle>
          <a:p>
            <a:pPr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Formazione</a:t>
            </a:r>
          </a:p>
          <a:p>
            <a:pPr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professionale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6EF56DB-638F-4CE4-B740-09E5E45736B6}"/>
              </a:ext>
            </a:extLst>
          </p:cNvPr>
          <p:cNvSpPr>
            <a:spLocks noGrp="1"/>
          </p:cNvSpPr>
          <p:nvPr/>
        </p:nvSpPr>
        <p:spPr>
          <a:xfrm>
            <a:off x="4095750" y="2952750"/>
            <a:ext cx="6477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DDEBE4"/>
                </a:solidFill>
              </a:defRPr>
            </a:defPPr>
          </a:lstStyle>
          <a:p>
            <a:pPr>
              <a:defRPr sz="1650" b="0">
                <a:solidFill>
                  <a:srgbClr val="DDEBE4"/>
                </a:solidFill>
              </a:defRPr>
            </a:pPr>
            <a:r>
              <a:rPr sz="1650" b="0">
                <a:solidFill>
                  <a:srgbClr val="DDEBE4"/>
                </a:solidFill>
              </a:rPr>
              <a:t>Progettare competenze che diventano comportamenti e risultati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591D237-BA79-4D02-A8CD-6141AE025DF9}"/>
              </a:ext>
            </a:extLst>
          </p:cNvPr>
          <p:cNvSpPr>
            <a:spLocks noGrp="1"/>
          </p:cNvSpPr>
          <p:nvPr/>
        </p:nvSpPr>
        <p:spPr>
          <a:xfrm>
            <a:off x="4095750" y="4714875"/>
            <a:ext cx="3619500" cy="28575"/>
          </a:xfrm>
          <a:prstGeom prst="rect">
            <a:avLst/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C2B8132-C629-4EB7-B986-08D9C7F68D2E}"/>
              </a:ext>
            </a:extLst>
          </p:cNvPr>
          <p:cNvSpPr>
            <a:spLocks noGrp="1"/>
          </p:cNvSpPr>
          <p:nvPr/>
        </p:nvSpPr>
        <p:spPr>
          <a:xfrm>
            <a:off x="4095750" y="495300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6E1552B-218B-41DB-9824-380C9236FE58}"/>
              </a:ext>
            </a:extLst>
          </p:cNvPr>
          <p:cNvSpPr>
            <a:spLocks noGrp="1"/>
          </p:cNvSpPr>
          <p:nvPr/>
        </p:nvSpPr>
        <p:spPr>
          <a:xfrm>
            <a:off x="4095750" y="5334000"/>
            <a:ext cx="619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8DB596"/>
                </a:solidFill>
              </a:defRPr>
            </a:defPPr>
          </a:lstStyle>
          <a:p>
            <a:pPr>
              <a:defRPr sz="1050" b="0">
                <a:solidFill>
                  <a:srgbClr val="8DB596"/>
                </a:solidFill>
              </a:defRPr>
            </a:pPr>
            <a:r>
              <a:rPr sz="1050" b="0">
                <a:solidFill>
                  <a:srgbClr val="8DB596"/>
                </a:solidFill>
              </a:rPr>
              <a:t>Analisi dei bisogni · progettazione · trasferimento · valutazione</a:t>
            </a:r>
          </a:p>
        </p:txBody>
      </p:sp>
    </p:spTree>
    <p:extLst>
      <p:ext uri="{BB962C8B-B14F-4D97-AF65-F5344CB8AC3E}">
        <p14:creationId xmlns:p14="http://schemas.microsoft.com/office/powerpoint/2010/main" val="93312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F935B1E-FC5C-4E83-A3F6-43D1D3BD60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77B08BF-4C57-45F1-B054-8C5D2C56D053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7D6477E-BF25-4CA6-94E5-FA5EE91D1E18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La formazione come sistema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633DEB5-778F-45FC-9B12-8BFDAB75E12A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F33A42F-AD3E-46D9-A039-8B5E128AF2A7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00B3485-10FA-4848-BD4E-76D7B6AB152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2C06C9-404B-44EF-801B-93BA21531611}"/>
              </a:ext>
            </a:extLst>
          </p:cNvPr>
          <p:cNvSpPr>
            <a:spLocks noGrp="1"/>
          </p:cNvSpPr>
          <p:nvPr/>
        </p:nvSpPr>
        <p:spPr>
          <a:xfrm>
            <a:off x="762000" y="1562100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2F6B5F"/>
                </a:solidFill>
              </a:defRPr>
            </a:defPPr>
          </a:lstStyle>
          <a:p>
            <a:pPr>
              <a:defRPr sz="1650" b="1">
                <a:solidFill>
                  <a:srgbClr val="2F6B5F"/>
                </a:solidFill>
              </a:defRPr>
            </a:pPr>
            <a:r>
              <a:rPr sz="1650" b="1">
                <a:solidFill>
                  <a:srgbClr val="2F6B5F"/>
                </a:solidFill>
              </a:rPr>
              <a:t>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6F9C2193-0860-4993-A6C5-7A72335B76B4}"/>
              </a:ext>
            </a:extLst>
          </p:cNvPr>
          <p:cNvSpPr>
            <a:spLocks noGrp="1"/>
          </p:cNvSpPr>
          <p:nvPr/>
        </p:nvSpPr>
        <p:spPr>
          <a:xfrm>
            <a:off x="1352550" y="1752600"/>
            <a:ext cx="438150" cy="0"/>
          </a:xfrm>
          <a:prstGeom prst="line">
            <a:avLst/>
          </a:prstGeom>
          <a:noFill/>
          <a:ln w="38100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A4EA7E0-D833-4747-AAE8-773835B67E1D}"/>
              </a:ext>
            </a:extLst>
          </p:cNvPr>
          <p:cNvSpPr>
            <a:spLocks noGrp="1"/>
          </p:cNvSpPr>
          <p:nvPr/>
        </p:nvSpPr>
        <p:spPr>
          <a:xfrm>
            <a:off x="2000250" y="15621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Fabbisogni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4AD8DC8-74B5-4064-8CF8-35EA204BA882}"/>
              </a:ext>
            </a:extLst>
          </p:cNvPr>
          <p:cNvSpPr>
            <a:spLocks noGrp="1"/>
          </p:cNvSpPr>
          <p:nvPr/>
        </p:nvSpPr>
        <p:spPr>
          <a:xfrm>
            <a:off x="4810125" y="1562100"/>
            <a:ext cx="523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Dove nasce il gap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13542A8-FDC6-4FEF-91F8-76FD0850A3C2}"/>
              </a:ext>
            </a:extLst>
          </p:cNvPr>
          <p:cNvSpPr>
            <a:spLocks noGrp="1"/>
          </p:cNvSpPr>
          <p:nvPr/>
        </p:nvSpPr>
        <p:spPr>
          <a:xfrm>
            <a:off x="762000" y="2428875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97A5A"/>
                </a:solidFill>
              </a:defRPr>
            </a:defPPr>
          </a:lstStyle>
          <a:p>
            <a:pPr>
              <a:defRPr sz="1650" b="1">
                <a:solidFill>
                  <a:srgbClr val="E97A5A"/>
                </a:solidFill>
              </a:defRPr>
            </a:pPr>
            <a:r>
              <a:rPr sz="1650" b="1">
                <a:solidFill>
                  <a:srgbClr val="E97A5A"/>
                </a:solidFill>
              </a:rPr>
              <a:t>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EB49217F-43B1-4852-AE84-BAEDD290CDF0}"/>
              </a:ext>
            </a:extLst>
          </p:cNvPr>
          <p:cNvSpPr>
            <a:spLocks noGrp="1"/>
          </p:cNvSpPr>
          <p:nvPr/>
        </p:nvSpPr>
        <p:spPr>
          <a:xfrm>
            <a:off x="1352550" y="2619375"/>
            <a:ext cx="438150" cy="0"/>
          </a:xfrm>
          <a:prstGeom prst="line">
            <a:avLst/>
          </a:prstGeom>
          <a:noFill/>
          <a:ln w="38100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DFA8053-150E-4A06-BD8C-52752C4EDF44}"/>
              </a:ext>
            </a:extLst>
          </p:cNvPr>
          <p:cNvSpPr>
            <a:spLocks noGrp="1"/>
          </p:cNvSpPr>
          <p:nvPr/>
        </p:nvSpPr>
        <p:spPr>
          <a:xfrm>
            <a:off x="2000250" y="2428875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Obiettivi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A8DF319-74C8-4450-A20F-E0C9E229C6E7}"/>
              </a:ext>
            </a:extLst>
          </p:cNvPr>
          <p:cNvSpPr>
            <a:spLocks noGrp="1"/>
          </p:cNvSpPr>
          <p:nvPr/>
        </p:nvSpPr>
        <p:spPr>
          <a:xfrm>
            <a:off x="4810125" y="2428875"/>
            <a:ext cx="523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Che cosa deve cambiare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B6BD43D-4796-4202-A4D4-079380E83D37}"/>
              </a:ext>
            </a:extLst>
          </p:cNvPr>
          <p:cNvSpPr>
            <a:spLocks noGrp="1"/>
          </p:cNvSpPr>
          <p:nvPr/>
        </p:nvSpPr>
        <p:spPr>
          <a:xfrm>
            <a:off x="762000" y="3295650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6C5B9B"/>
                </a:solidFill>
              </a:defRPr>
            </a:defPPr>
          </a:lstStyle>
          <a:p>
            <a:pPr>
              <a:defRPr sz="1650" b="1">
                <a:solidFill>
                  <a:srgbClr val="6C5B9B"/>
                </a:solidFill>
              </a:defRPr>
            </a:pPr>
            <a:r>
              <a:rPr sz="1650" b="1">
                <a:solidFill>
                  <a:srgbClr val="6C5B9B"/>
                </a:solidFill>
              </a:rPr>
              <a:t>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DC02BE4C-CD3A-4B24-B5E3-3E542D719CA2}"/>
              </a:ext>
            </a:extLst>
          </p:cNvPr>
          <p:cNvSpPr>
            <a:spLocks noGrp="1"/>
          </p:cNvSpPr>
          <p:nvPr/>
        </p:nvSpPr>
        <p:spPr>
          <a:xfrm>
            <a:off x="1352550" y="3486150"/>
            <a:ext cx="438150" cy="0"/>
          </a:xfrm>
          <a:prstGeom prst="line">
            <a:avLst/>
          </a:prstGeom>
          <a:noFill/>
          <a:ln w="38100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B09CE9B-3CE2-4BA6-A0CD-8ECED43C91D2}"/>
              </a:ext>
            </a:extLst>
          </p:cNvPr>
          <p:cNvSpPr>
            <a:spLocks noGrp="1"/>
          </p:cNvSpPr>
          <p:nvPr/>
        </p:nvSpPr>
        <p:spPr>
          <a:xfrm>
            <a:off x="2000250" y="329565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Design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D3D6B31-8524-4F4E-A0BA-B2CD575E2CE1}"/>
              </a:ext>
            </a:extLst>
          </p:cNvPr>
          <p:cNvSpPr>
            <a:spLocks noGrp="1"/>
          </p:cNvSpPr>
          <p:nvPr/>
        </p:nvSpPr>
        <p:spPr>
          <a:xfrm>
            <a:off x="4810125" y="3295650"/>
            <a:ext cx="523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Come si apprende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5C3B634-0D5B-426F-8839-8EE39DC4C4CF}"/>
              </a:ext>
            </a:extLst>
          </p:cNvPr>
          <p:cNvSpPr>
            <a:spLocks noGrp="1"/>
          </p:cNvSpPr>
          <p:nvPr/>
        </p:nvSpPr>
        <p:spPr>
          <a:xfrm>
            <a:off x="762000" y="4162425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D9A441"/>
                </a:solidFill>
              </a:defRPr>
            </a:defPPr>
          </a:lstStyle>
          <a:p>
            <a:pPr>
              <a:defRPr sz="1650" b="1">
                <a:solidFill>
                  <a:srgbClr val="D9A441"/>
                </a:solidFill>
              </a:defRPr>
            </a:pPr>
            <a:r>
              <a:rPr sz="1650" b="1">
                <a:solidFill>
                  <a:srgbClr val="D9A441"/>
                </a:solidFill>
              </a:rPr>
              <a:t>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933E6340-061E-4BA6-84BD-A82EC4EB5F8D}"/>
              </a:ext>
            </a:extLst>
          </p:cNvPr>
          <p:cNvSpPr>
            <a:spLocks noGrp="1"/>
          </p:cNvSpPr>
          <p:nvPr/>
        </p:nvSpPr>
        <p:spPr>
          <a:xfrm>
            <a:off x="1352550" y="4352925"/>
            <a:ext cx="438150" cy="0"/>
          </a:xfrm>
          <a:prstGeom prst="line">
            <a:avLst/>
          </a:prstGeom>
          <a:noFill/>
          <a:ln w="38100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DF55D3D-2999-4B0D-AF90-908C526A2734}"/>
              </a:ext>
            </a:extLst>
          </p:cNvPr>
          <p:cNvSpPr>
            <a:spLocks noGrp="1"/>
          </p:cNvSpPr>
          <p:nvPr/>
        </p:nvSpPr>
        <p:spPr>
          <a:xfrm>
            <a:off x="2000250" y="4162425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Trasferimento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3EBC5C0-8029-4572-86A6-D2575280FDA3}"/>
              </a:ext>
            </a:extLst>
          </p:cNvPr>
          <p:cNvSpPr>
            <a:spLocks noGrp="1"/>
          </p:cNvSpPr>
          <p:nvPr/>
        </p:nvSpPr>
        <p:spPr>
          <a:xfrm>
            <a:off x="4810125" y="4162425"/>
            <a:ext cx="523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Come entra nel lavoro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9A864B7-C823-4116-B8A5-95BF9AC01C2F}"/>
              </a:ext>
            </a:extLst>
          </p:cNvPr>
          <p:cNvSpPr>
            <a:spLocks noGrp="1"/>
          </p:cNvSpPr>
          <p:nvPr/>
        </p:nvSpPr>
        <p:spPr>
          <a:xfrm>
            <a:off x="762000" y="5029200"/>
            <a:ext cx="47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19323C"/>
                </a:solidFill>
              </a:defRPr>
            </a:defPPr>
          </a:lstStyle>
          <a:p>
            <a:pPr>
              <a:defRPr sz="1650" b="1">
                <a:solidFill>
                  <a:srgbClr val="19323C"/>
                </a:solidFill>
              </a:defRPr>
            </a:pPr>
            <a:r>
              <a:rPr sz="1650" b="1">
                <a:solidFill>
                  <a:srgbClr val="19323C"/>
                </a:solidFill>
              </a:rPr>
              <a:t>5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339DECD5-282E-45F1-8BC2-23E57025BA73}"/>
              </a:ext>
            </a:extLst>
          </p:cNvPr>
          <p:cNvSpPr>
            <a:spLocks noGrp="1"/>
          </p:cNvSpPr>
          <p:nvPr/>
        </p:nvSpPr>
        <p:spPr>
          <a:xfrm>
            <a:off x="1352550" y="5219700"/>
            <a:ext cx="438150" cy="0"/>
          </a:xfrm>
          <a:prstGeom prst="line">
            <a:avLst/>
          </a:prstGeom>
          <a:noFill/>
          <a:ln w="38100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E65738E-F567-41A1-8901-F4B8ABD73C41}"/>
              </a:ext>
            </a:extLst>
          </p:cNvPr>
          <p:cNvSpPr>
            <a:spLocks noGrp="1"/>
          </p:cNvSpPr>
          <p:nvPr/>
        </p:nvSpPr>
        <p:spPr>
          <a:xfrm>
            <a:off x="2000250" y="5029200"/>
            <a:ext cx="238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Valutazione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A90096BF-E079-49E9-8B77-4A76725C59B7}"/>
              </a:ext>
            </a:extLst>
          </p:cNvPr>
          <p:cNvSpPr>
            <a:spLocks noGrp="1"/>
          </p:cNvSpPr>
          <p:nvPr/>
        </p:nvSpPr>
        <p:spPr>
          <a:xfrm>
            <a:off x="4810125" y="5029200"/>
            <a:ext cx="523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Quale valore produce</a:t>
            </a:r>
          </a:p>
        </p:txBody>
      </p:sp>
    </p:spTree>
    <p:extLst>
      <p:ext uri="{BB962C8B-B14F-4D97-AF65-F5344CB8AC3E}">
        <p14:creationId xmlns:p14="http://schemas.microsoft.com/office/powerpoint/2010/main" val="49934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F440529-41FA-43C5-8E1A-91A43F14FF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DDE3433-D349-4A5F-97F6-F051FD9BEA6D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CONCETTI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3D8E9C1-922C-478B-9BBF-3A7B31FAE63A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Skilling, upskilling e reskilling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163884A-3A82-4428-81B3-65C59BF9312C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B92B225-9C0C-414D-A55A-FCAA7FFC3305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F882EA1-7A16-4932-BB20-0F895497BDD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FD6EB63-60EA-4723-8039-3B4EA2EAC28E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333375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2C415D3-CC0E-4E46-9C26-C934EE9E5C21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8879434-3E6E-4CE1-AB81-14387004D3D3}"/>
              </a:ext>
            </a:extLst>
          </p:cNvPr>
          <p:cNvSpPr>
            <a:spLocks noGrp="1"/>
          </p:cNvSpPr>
          <p:nvPr/>
        </p:nvSpPr>
        <p:spPr>
          <a:xfrm>
            <a:off x="942975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SKILLING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61C1135-BBE1-41AC-AB18-3ED0B022C2E1}"/>
              </a:ext>
            </a:extLst>
          </p:cNvPr>
          <p:cNvSpPr>
            <a:spLocks noGrp="1"/>
          </p:cNvSpPr>
          <p:nvPr/>
        </p:nvSpPr>
        <p:spPr>
          <a:xfrm>
            <a:off x="942975" y="2400300"/>
            <a:ext cx="2905125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Costruire le competenze di base necessarie per svolgere un ruolo o entrare in un nuovo contesto professionale.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CE456C7-85A4-4CCF-9CB0-F34561375A8B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F300970-4419-48CD-A16C-9AEAB6484493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4081BA8-E7CB-495D-95CA-B80A07388ABB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UPSKILLING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43DAB1E-C13C-4C34-B40D-D572ABF01A00}"/>
              </a:ext>
            </a:extLst>
          </p:cNvPr>
          <p:cNvSpPr>
            <a:spLocks noGrp="1"/>
          </p:cNvSpPr>
          <p:nvPr/>
        </p:nvSpPr>
        <p:spPr>
          <a:xfrm>
            <a:off x="4657725" y="2400300"/>
            <a:ext cx="2905125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Ampliare o approfondire competenze già utilizzate, aumentando qualità, autonomia e capacità di affrontare problemi.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D159A50-84F5-4571-9AF6-10F4D23D84C6}"/>
              </a:ext>
            </a:extLst>
          </p:cNvPr>
          <p:cNvSpPr>
            <a:spLocks noGrp="1"/>
          </p:cNvSpPr>
          <p:nvPr/>
        </p:nvSpPr>
        <p:spPr>
          <a:xfrm>
            <a:off x="8143875" y="1809750"/>
            <a:ext cx="333375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ADC31E0A-07A2-4A79-9E68-BA6F1E924501}"/>
              </a:ext>
            </a:extLst>
          </p:cNvPr>
          <p:cNvSpPr>
            <a:spLocks noGrp="1"/>
          </p:cNvSpPr>
          <p:nvPr/>
        </p:nvSpPr>
        <p:spPr>
          <a:xfrm>
            <a:off x="8143875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F44CA4A-E693-498C-BDDA-75B97E6CEEEF}"/>
              </a:ext>
            </a:extLst>
          </p:cNvPr>
          <p:cNvSpPr>
            <a:spLocks noGrp="1"/>
          </p:cNvSpPr>
          <p:nvPr/>
        </p:nvSpPr>
        <p:spPr>
          <a:xfrm>
            <a:off x="8372475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RESKILLING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F9FE47A-461B-4AC6-9972-A5B56CD155F4}"/>
              </a:ext>
            </a:extLst>
          </p:cNvPr>
          <p:cNvSpPr>
            <a:spLocks noGrp="1"/>
          </p:cNvSpPr>
          <p:nvPr/>
        </p:nvSpPr>
        <p:spPr>
          <a:xfrm>
            <a:off x="8372475" y="2400300"/>
            <a:ext cx="2905125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Sviluppare un insieme diverso di competenze per assumere nuove attività o passare a un altro ruolo.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0B71F06-9439-4489-B2D4-7612EBF71132}"/>
              </a:ext>
            </a:extLst>
          </p:cNvPr>
          <p:cNvSpPr>
            <a:spLocks noGrp="1"/>
          </p:cNvSpPr>
          <p:nvPr/>
        </p:nvSpPr>
        <p:spPr>
          <a:xfrm>
            <a:off x="1666875" y="5572125"/>
            <a:ext cx="8858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La domanda guida non è “quale corso?”, ma “quale prestazione deve diventare possibile?”.</a:t>
            </a:r>
          </a:p>
        </p:txBody>
      </p:sp>
    </p:spTree>
    <p:extLst>
      <p:ext uri="{BB962C8B-B14F-4D97-AF65-F5344CB8AC3E}">
        <p14:creationId xmlns:p14="http://schemas.microsoft.com/office/powerpoint/2010/main" val="1218593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BB7B94FF-9805-4BE1-A158-62302A42E7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81DE9C2-4EFE-4FE2-B943-84849AE2B6C4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VALORE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7D7914A-497F-4448-9A0E-E4CD6B70333F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Perché investire nella formazione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B5F83B8-A3D6-4B70-8A1C-D565DD6F186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D8C87BD-9625-4AF2-9490-9EAB1DB04B77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AF9C1B1-19DE-4AC5-8710-C0E13FB4B6B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E1422D7-FA25-4D78-9569-52A4BDF6A578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5392B7E-37CA-4630-8725-0BA5C47FC016}"/>
              </a:ext>
            </a:extLst>
          </p:cNvPr>
          <p:cNvSpPr>
            <a:spLocks noGrp="1"/>
          </p:cNvSpPr>
          <p:nvPr/>
        </p:nvSpPr>
        <p:spPr>
          <a:xfrm>
            <a:off x="1657350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3FD7F38-16E5-4BCE-9A9A-233097AD6E65}"/>
              </a:ext>
            </a:extLst>
          </p:cNvPr>
          <p:cNvSpPr>
            <a:spLocks noGrp="1"/>
          </p:cNvSpPr>
          <p:nvPr/>
        </p:nvSpPr>
        <p:spPr>
          <a:xfrm>
            <a:off x="1657350" y="21717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EC9077E-A525-4D61-B1A5-D4860861A993}"/>
              </a:ext>
            </a:extLst>
          </p:cNvPr>
          <p:cNvSpPr>
            <a:spLocks noGrp="1"/>
          </p:cNvSpPr>
          <p:nvPr/>
        </p:nvSpPr>
        <p:spPr>
          <a:xfrm>
            <a:off x="857250" y="29527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9323C"/>
                </a:solidFill>
              </a:defRPr>
            </a:defPPr>
          </a:lstStyle>
          <a:p>
            <a:pPr>
              <a:defRPr sz="1500" b="1">
                <a:solidFill>
                  <a:srgbClr val="19323C"/>
                </a:solidFill>
              </a:defRPr>
            </a:pPr>
            <a:r>
              <a:rPr sz="1500" b="1">
                <a:solidFill>
                  <a:srgbClr val="19323C"/>
                </a:solidFill>
              </a:rPr>
              <a:t>Prestazione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CE424F2-A979-4407-92C9-4396129E522E}"/>
              </a:ext>
            </a:extLst>
          </p:cNvPr>
          <p:cNvSpPr>
            <a:spLocks noGrp="1"/>
          </p:cNvSpPr>
          <p:nvPr/>
        </p:nvSpPr>
        <p:spPr>
          <a:xfrm>
            <a:off x="904875" y="3619500"/>
            <a:ext cx="2000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Riduce errori e variabilità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F6B2F15-5330-4AD2-8A51-958458F4AA8E}"/>
              </a:ext>
            </a:extLst>
          </p:cNvPr>
          <p:cNvSpPr>
            <a:spLocks noGrp="1"/>
          </p:cNvSpPr>
          <p:nvPr/>
        </p:nvSpPr>
        <p:spPr>
          <a:xfrm>
            <a:off x="3524250" y="1809750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4DF1FC4B-71E2-43EF-8346-51808AF177EC}"/>
              </a:ext>
            </a:extLst>
          </p:cNvPr>
          <p:cNvSpPr>
            <a:spLocks noGrp="1"/>
          </p:cNvSpPr>
          <p:nvPr/>
        </p:nvSpPr>
        <p:spPr>
          <a:xfrm>
            <a:off x="4562475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EC65F1E-BCD8-4376-958B-AB607F1756A3}"/>
              </a:ext>
            </a:extLst>
          </p:cNvPr>
          <p:cNvSpPr>
            <a:spLocks noGrp="1"/>
          </p:cNvSpPr>
          <p:nvPr/>
        </p:nvSpPr>
        <p:spPr>
          <a:xfrm>
            <a:off x="4562475" y="21717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A920299-7C0E-4045-B843-A6B761A85FE5}"/>
              </a:ext>
            </a:extLst>
          </p:cNvPr>
          <p:cNvSpPr>
            <a:spLocks noGrp="1"/>
          </p:cNvSpPr>
          <p:nvPr/>
        </p:nvSpPr>
        <p:spPr>
          <a:xfrm>
            <a:off x="3762375" y="29527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9323C"/>
                </a:solidFill>
              </a:defRPr>
            </a:defPPr>
          </a:lstStyle>
          <a:p>
            <a:pPr>
              <a:defRPr sz="1500" b="1">
                <a:solidFill>
                  <a:srgbClr val="19323C"/>
                </a:solidFill>
              </a:defRPr>
            </a:pPr>
            <a:r>
              <a:rPr sz="1500" b="1">
                <a:solidFill>
                  <a:srgbClr val="19323C"/>
                </a:solidFill>
              </a:rPr>
              <a:t>Adattamento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0A25486-6DCD-4BA5-AF58-F2199FBD4A74}"/>
              </a:ext>
            </a:extLst>
          </p:cNvPr>
          <p:cNvSpPr>
            <a:spLocks noGrp="1"/>
          </p:cNvSpPr>
          <p:nvPr/>
        </p:nvSpPr>
        <p:spPr>
          <a:xfrm>
            <a:off x="3810000" y="3619500"/>
            <a:ext cx="2000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Sostiene innovazione e cambiamento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4573203-6D2E-4C79-A032-149A1F69B656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2EA749EC-0C8D-4334-A5DB-5C08F6AF3EAC}"/>
              </a:ext>
            </a:extLst>
          </p:cNvPr>
          <p:cNvSpPr>
            <a:spLocks noGrp="1"/>
          </p:cNvSpPr>
          <p:nvPr/>
        </p:nvSpPr>
        <p:spPr>
          <a:xfrm>
            <a:off x="7467600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3FAA4AC-7E7F-48DD-A98B-727F10C2FA51}"/>
              </a:ext>
            </a:extLst>
          </p:cNvPr>
          <p:cNvSpPr>
            <a:spLocks noGrp="1"/>
          </p:cNvSpPr>
          <p:nvPr/>
        </p:nvSpPr>
        <p:spPr>
          <a:xfrm>
            <a:off x="7467600" y="21717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790F3F3-E1B4-41C8-8870-5027FB687985}"/>
              </a:ext>
            </a:extLst>
          </p:cNvPr>
          <p:cNvSpPr>
            <a:spLocks noGrp="1"/>
          </p:cNvSpPr>
          <p:nvPr/>
        </p:nvSpPr>
        <p:spPr>
          <a:xfrm>
            <a:off x="6667500" y="29527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9323C"/>
                </a:solidFill>
              </a:defRPr>
            </a:defPPr>
          </a:lstStyle>
          <a:p>
            <a:pPr>
              <a:defRPr sz="1500" b="1">
                <a:solidFill>
                  <a:srgbClr val="19323C"/>
                </a:solidFill>
              </a:defRPr>
            </a:pPr>
            <a:r>
              <a:rPr sz="1500" b="1">
                <a:solidFill>
                  <a:srgbClr val="19323C"/>
                </a:solidFill>
              </a:rPr>
              <a:t>Coinvolgimento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A553DF3-9F98-4E80-ADF5-BF03907840D5}"/>
              </a:ext>
            </a:extLst>
          </p:cNvPr>
          <p:cNvSpPr>
            <a:spLocks noGrp="1"/>
          </p:cNvSpPr>
          <p:nvPr/>
        </p:nvSpPr>
        <p:spPr>
          <a:xfrm>
            <a:off x="6715125" y="3619500"/>
            <a:ext cx="2000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Rende visibili crescita e prospettive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183440E8-B08F-413B-917A-BB12C6FA7D81}"/>
              </a:ext>
            </a:extLst>
          </p:cNvPr>
          <p:cNvSpPr>
            <a:spLocks noGrp="1"/>
          </p:cNvSpPr>
          <p:nvPr/>
        </p:nvSpPr>
        <p:spPr>
          <a:xfrm>
            <a:off x="9334500" y="1809750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DD49AEC-E2A7-4839-B523-647DEF329E25}"/>
              </a:ext>
            </a:extLst>
          </p:cNvPr>
          <p:cNvSpPr>
            <a:spLocks noGrp="1"/>
          </p:cNvSpPr>
          <p:nvPr/>
        </p:nvSpPr>
        <p:spPr>
          <a:xfrm>
            <a:off x="10372725" y="2095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9B4E877-13E1-43BC-9E86-24EBE159155A}"/>
              </a:ext>
            </a:extLst>
          </p:cNvPr>
          <p:cNvSpPr>
            <a:spLocks noGrp="1"/>
          </p:cNvSpPr>
          <p:nvPr/>
        </p:nvSpPr>
        <p:spPr>
          <a:xfrm>
            <a:off x="10372725" y="21717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215BC6E-1405-4EC9-896C-0BA374826887}"/>
              </a:ext>
            </a:extLst>
          </p:cNvPr>
          <p:cNvSpPr>
            <a:spLocks noGrp="1"/>
          </p:cNvSpPr>
          <p:nvPr/>
        </p:nvSpPr>
        <p:spPr>
          <a:xfrm>
            <a:off x="9572625" y="29527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9323C"/>
                </a:solidFill>
              </a:defRPr>
            </a:defPPr>
          </a:lstStyle>
          <a:p>
            <a:pPr>
              <a:defRPr sz="1500" b="1">
                <a:solidFill>
                  <a:srgbClr val="19323C"/>
                </a:solidFill>
              </a:defRPr>
            </a:pPr>
            <a:r>
              <a:rPr sz="1500" b="1">
                <a:solidFill>
                  <a:srgbClr val="19323C"/>
                </a:solidFill>
              </a:rPr>
              <a:t>Conoscenza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94DF5F6D-13C0-4196-A6B8-4EAC9712D65D}"/>
              </a:ext>
            </a:extLst>
          </p:cNvPr>
          <p:cNvSpPr>
            <a:spLocks noGrp="1"/>
          </p:cNvSpPr>
          <p:nvPr/>
        </p:nvSpPr>
        <p:spPr>
          <a:xfrm>
            <a:off x="9620250" y="3619500"/>
            <a:ext cx="2000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Evita che il sapere resti in poche persone</a:t>
            </a:r>
          </a:p>
        </p:txBody>
      </p:sp>
    </p:spTree>
    <p:extLst>
      <p:ext uri="{BB962C8B-B14F-4D97-AF65-F5344CB8AC3E}">
        <p14:creationId xmlns:p14="http://schemas.microsoft.com/office/powerpoint/2010/main" val="209899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tangolo 37">
            <a:extLst>
              <a:ext uri="{FF2B5EF4-FFF2-40B4-BE49-F238E27FC236}">
                <a16:creationId xmlns:a16="http://schemas.microsoft.com/office/drawing/2014/main" id="{3AEAD680-9240-4D08-8016-98AF4B4EE5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5CDE3B1-E263-4200-B6EB-349ECD00E322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PROCESSO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BF30717-42FC-4638-8891-E2C3016666A9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Il ciclo completo della formazione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09E7764-9191-45DA-ABFB-A6F38AF3FDCB}"/>
              </a:ext>
            </a:extLst>
          </p:cNvPr>
          <p:cNvSpPr>
            <a:spLocks noGrp="1"/>
          </p:cNvSpPr>
          <p:nvPr/>
        </p:nvSpPr>
        <p:spPr>
          <a:xfrm>
            <a:off x="666750" y="1171575"/>
            <a:ext cx="10477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Se manca un passaggio, il corso rischia di restare un evento isolato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6167203E-0CEC-4A1D-AB80-6893C1B2E5D4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C82C1B7-F33E-4BB9-9A30-98EC04F1956F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4F598C9-2859-4506-A982-76B86374636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05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86C50B5-6DDA-4457-A79E-162FA1F5D60A}"/>
              </a:ext>
            </a:extLst>
          </p:cNvPr>
          <p:cNvSpPr>
            <a:spLocks noGrp="1"/>
          </p:cNvSpPr>
          <p:nvPr/>
        </p:nvSpPr>
        <p:spPr>
          <a:xfrm>
            <a:off x="523875" y="2333625"/>
            <a:ext cx="200025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A5687994-8B4D-44F7-A1AD-331E5D06CBF9}"/>
              </a:ext>
            </a:extLst>
          </p:cNvPr>
          <p:cNvSpPr>
            <a:spLocks noGrp="1"/>
          </p:cNvSpPr>
          <p:nvPr/>
        </p:nvSpPr>
        <p:spPr>
          <a:xfrm>
            <a:off x="1276350" y="20764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EECDD61-FE5C-4737-9F4E-C8CEBC81ACF0}"/>
              </a:ext>
            </a:extLst>
          </p:cNvPr>
          <p:cNvSpPr>
            <a:spLocks noGrp="1"/>
          </p:cNvSpPr>
          <p:nvPr/>
        </p:nvSpPr>
        <p:spPr>
          <a:xfrm>
            <a:off x="1276350" y="21526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6AE5910-3A70-4220-87F6-900B8AC84404}"/>
              </a:ext>
            </a:extLst>
          </p:cNvPr>
          <p:cNvSpPr>
            <a:spLocks noGrp="1"/>
          </p:cNvSpPr>
          <p:nvPr/>
        </p:nvSpPr>
        <p:spPr>
          <a:xfrm>
            <a:off x="695325" y="2667000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Analisi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5A9AB24-24A9-4691-AC00-C41AD152266B}"/>
              </a:ext>
            </a:extLst>
          </p:cNvPr>
          <p:cNvSpPr>
            <a:spLocks noGrp="1"/>
          </p:cNvSpPr>
          <p:nvPr/>
        </p:nvSpPr>
        <p:spPr>
          <a:xfrm>
            <a:off x="714375" y="307657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Raccogliere evidenze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A3EBC5D2-72F0-4A45-928D-723508B4D9B9}"/>
              </a:ext>
            </a:extLst>
          </p:cNvPr>
          <p:cNvSpPr>
            <a:spLocks noGrp="1"/>
          </p:cNvSpPr>
          <p:nvPr/>
        </p:nvSpPr>
        <p:spPr>
          <a:xfrm>
            <a:off x="2524125" y="3048000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E37103DD-C424-4CEB-8525-25469A0867E6}"/>
              </a:ext>
            </a:extLst>
          </p:cNvPr>
          <p:cNvSpPr>
            <a:spLocks noGrp="1"/>
          </p:cNvSpPr>
          <p:nvPr/>
        </p:nvSpPr>
        <p:spPr>
          <a:xfrm>
            <a:off x="2752725" y="2333625"/>
            <a:ext cx="200025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76A445E-A038-4F40-ADBD-77A88ABB4F0C}"/>
              </a:ext>
            </a:extLst>
          </p:cNvPr>
          <p:cNvSpPr>
            <a:spLocks noGrp="1"/>
          </p:cNvSpPr>
          <p:nvPr/>
        </p:nvSpPr>
        <p:spPr>
          <a:xfrm>
            <a:off x="3505200" y="20764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89CDAB5-509A-4BD4-B56A-BF9F0E0E2F7B}"/>
              </a:ext>
            </a:extLst>
          </p:cNvPr>
          <p:cNvSpPr>
            <a:spLocks noGrp="1"/>
          </p:cNvSpPr>
          <p:nvPr/>
        </p:nvSpPr>
        <p:spPr>
          <a:xfrm>
            <a:off x="3505200" y="21526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FABB44C-B79B-4123-815B-6B30EFA301F7}"/>
              </a:ext>
            </a:extLst>
          </p:cNvPr>
          <p:cNvSpPr>
            <a:spLocks noGrp="1"/>
          </p:cNvSpPr>
          <p:nvPr/>
        </p:nvSpPr>
        <p:spPr>
          <a:xfrm>
            <a:off x="2924175" y="2667000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Priorità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0CBAB1D-069A-4379-A2E8-1C8610446088}"/>
              </a:ext>
            </a:extLst>
          </p:cNvPr>
          <p:cNvSpPr>
            <a:spLocks noGrp="1"/>
          </p:cNvSpPr>
          <p:nvPr/>
        </p:nvSpPr>
        <p:spPr>
          <a:xfrm>
            <a:off x="2943225" y="307657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Scegliere i gap critici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FE01FC72-D5CF-4C92-8BC4-C71515130151}"/>
              </a:ext>
            </a:extLst>
          </p:cNvPr>
          <p:cNvSpPr>
            <a:spLocks noGrp="1"/>
          </p:cNvSpPr>
          <p:nvPr/>
        </p:nvSpPr>
        <p:spPr>
          <a:xfrm>
            <a:off x="4752975" y="3048000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F749EF38-F370-498F-87C7-3D70289A5CEA}"/>
              </a:ext>
            </a:extLst>
          </p:cNvPr>
          <p:cNvSpPr>
            <a:spLocks noGrp="1"/>
          </p:cNvSpPr>
          <p:nvPr/>
        </p:nvSpPr>
        <p:spPr>
          <a:xfrm>
            <a:off x="4981575" y="2333625"/>
            <a:ext cx="200025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27A3AA4F-5C8C-4984-B655-E1734A183E3E}"/>
              </a:ext>
            </a:extLst>
          </p:cNvPr>
          <p:cNvSpPr>
            <a:spLocks noGrp="1"/>
          </p:cNvSpPr>
          <p:nvPr/>
        </p:nvSpPr>
        <p:spPr>
          <a:xfrm>
            <a:off x="5734050" y="20764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519E158-6523-4F38-84E0-DB45C2FB214E}"/>
              </a:ext>
            </a:extLst>
          </p:cNvPr>
          <p:cNvSpPr>
            <a:spLocks noGrp="1"/>
          </p:cNvSpPr>
          <p:nvPr/>
        </p:nvSpPr>
        <p:spPr>
          <a:xfrm>
            <a:off x="5734050" y="21526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1A4950B-F8D2-4C19-B531-9BEABB5F8D5C}"/>
              </a:ext>
            </a:extLst>
          </p:cNvPr>
          <p:cNvSpPr>
            <a:spLocks noGrp="1"/>
          </p:cNvSpPr>
          <p:nvPr/>
        </p:nvSpPr>
        <p:spPr>
          <a:xfrm>
            <a:off x="5153025" y="2667000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Progetto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110E1D1-BFC3-4D81-8163-8567A2DCAEC4}"/>
              </a:ext>
            </a:extLst>
          </p:cNvPr>
          <p:cNvSpPr>
            <a:spLocks noGrp="1"/>
          </p:cNvSpPr>
          <p:nvPr/>
        </p:nvSpPr>
        <p:spPr>
          <a:xfrm>
            <a:off x="5172075" y="307657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Definire esperienza e risorse</a:t>
            </a:r>
          </a:p>
        </p:txBody>
      </p:sp>
      <p:sp>
        <p:nvSpPr>
          <p:cNvPr id="25" name="Connettore 1 24">
            <a:extLst>
              <a:ext uri="{FF2B5EF4-FFF2-40B4-BE49-F238E27FC236}">
                <a16:creationId xmlns:a16="http://schemas.microsoft.com/office/drawing/2014/main" id="{A9A97337-7CC2-4E80-8DF8-BAC31BA0F1AB}"/>
              </a:ext>
            </a:extLst>
          </p:cNvPr>
          <p:cNvSpPr>
            <a:spLocks noGrp="1"/>
          </p:cNvSpPr>
          <p:nvPr/>
        </p:nvSpPr>
        <p:spPr>
          <a:xfrm>
            <a:off x="6981825" y="3048000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31B69344-C5BD-4E7A-9E78-8B6036914F14}"/>
              </a:ext>
            </a:extLst>
          </p:cNvPr>
          <p:cNvSpPr>
            <a:spLocks noGrp="1"/>
          </p:cNvSpPr>
          <p:nvPr/>
        </p:nvSpPr>
        <p:spPr>
          <a:xfrm>
            <a:off x="7210425" y="2333625"/>
            <a:ext cx="200025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28C1D11B-BB91-43D9-B64D-99A68F64F5E2}"/>
              </a:ext>
            </a:extLst>
          </p:cNvPr>
          <p:cNvSpPr>
            <a:spLocks noGrp="1"/>
          </p:cNvSpPr>
          <p:nvPr/>
        </p:nvSpPr>
        <p:spPr>
          <a:xfrm>
            <a:off x="7962900" y="20764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6EA4B3B-4465-4058-B136-0A263537E659}"/>
              </a:ext>
            </a:extLst>
          </p:cNvPr>
          <p:cNvSpPr>
            <a:spLocks noGrp="1"/>
          </p:cNvSpPr>
          <p:nvPr/>
        </p:nvSpPr>
        <p:spPr>
          <a:xfrm>
            <a:off x="7962900" y="21526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470B21D8-6DFF-471E-AF3E-AE6B922C04DA}"/>
              </a:ext>
            </a:extLst>
          </p:cNvPr>
          <p:cNvSpPr>
            <a:spLocks noGrp="1"/>
          </p:cNvSpPr>
          <p:nvPr/>
        </p:nvSpPr>
        <p:spPr>
          <a:xfrm>
            <a:off x="7381875" y="2667000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Erogazione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2AF615B4-2F86-4A94-8903-7D60CD4D94B0}"/>
              </a:ext>
            </a:extLst>
          </p:cNvPr>
          <p:cNvSpPr>
            <a:spLocks noGrp="1"/>
          </p:cNvSpPr>
          <p:nvPr/>
        </p:nvSpPr>
        <p:spPr>
          <a:xfrm>
            <a:off x="7400925" y="307657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Facilitare l’apprendimento</a:t>
            </a:r>
          </a:p>
        </p:txBody>
      </p:sp>
      <p:sp>
        <p:nvSpPr>
          <p:cNvPr id="31" name="Connettore 1 30">
            <a:extLst>
              <a:ext uri="{FF2B5EF4-FFF2-40B4-BE49-F238E27FC236}">
                <a16:creationId xmlns:a16="http://schemas.microsoft.com/office/drawing/2014/main" id="{BC539D20-A8FB-4F72-9034-D67F31A882F7}"/>
              </a:ext>
            </a:extLst>
          </p:cNvPr>
          <p:cNvSpPr>
            <a:spLocks noGrp="1"/>
          </p:cNvSpPr>
          <p:nvPr/>
        </p:nvSpPr>
        <p:spPr>
          <a:xfrm>
            <a:off x="9210675" y="3048000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A74AD803-0100-4833-9E01-A9F8853BFF27}"/>
              </a:ext>
            </a:extLst>
          </p:cNvPr>
          <p:cNvSpPr>
            <a:spLocks noGrp="1"/>
          </p:cNvSpPr>
          <p:nvPr/>
        </p:nvSpPr>
        <p:spPr>
          <a:xfrm>
            <a:off x="9439275" y="2333625"/>
            <a:ext cx="2000250" cy="1476375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4F516A0E-4B5F-4A06-8298-1A8587C563EB}"/>
              </a:ext>
            </a:extLst>
          </p:cNvPr>
          <p:cNvSpPr>
            <a:spLocks noGrp="1"/>
          </p:cNvSpPr>
          <p:nvPr/>
        </p:nvSpPr>
        <p:spPr>
          <a:xfrm>
            <a:off x="10191750" y="20764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37D27C89-1727-46C3-BE14-C6B056FCF5E3}"/>
              </a:ext>
            </a:extLst>
          </p:cNvPr>
          <p:cNvSpPr>
            <a:spLocks noGrp="1"/>
          </p:cNvSpPr>
          <p:nvPr/>
        </p:nvSpPr>
        <p:spPr>
          <a:xfrm>
            <a:off x="10191750" y="21526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337709DF-40FC-460F-AFDD-136390E5DDD5}"/>
              </a:ext>
            </a:extLst>
          </p:cNvPr>
          <p:cNvSpPr>
            <a:spLocks noGrp="1"/>
          </p:cNvSpPr>
          <p:nvPr/>
        </p:nvSpPr>
        <p:spPr>
          <a:xfrm>
            <a:off x="9610725" y="2667000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Valutazione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812E3BBF-7597-4A63-B421-B8E76B5C8D7A}"/>
              </a:ext>
            </a:extLst>
          </p:cNvPr>
          <p:cNvSpPr>
            <a:spLocks noGrp="1"/>
          </p:cNvSpPr>
          <p:nvPr/>
        </p:nvSpPr>
        <p:spPr>
          <a:xfrm>
            <a:off x="9629775" y="3076575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Misurare e migliorare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536B77C1-AE7B-452C-BD54-E03D3235DB12}"/>
              </a:ext>
            </a:extLst>
          </p:cNvPr>
          <p:cNvSpPr>
            <a:spLocks noGrp="1"/>
          </p:cNvSpPr>
          <p:nvPr/>
        </p:nvSpPr>
        <p:spPr>
          <a:xfrm>
            <a:off x="2571750" y="4953000"/>
            <a:ext cx="7048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F6B5F"/>
                </a:solidFill>
              </a:defRPr>
            </a:defPPr>
          </a:lstStyle>
          <a:p>
            <a:pPr>
              <a:defRPr sz="1350" b="1">
                <a:solidFill>
                  <a:srgbClr val="2F6B5F"/>
                </a:solidFill>
              </a:defRPr>
            </a:pPr>
            <a:r>
              <a:rPr sz="1350" b="1">
                <a:solidFill>
                  <a:srgbClr val="2F6B5F"/>
                </a:solidFill>
              </a:rPr>
              <a:t>Il ciclo riparte dai risultati e dai nuovi bisogni organizzativi.</a:t>
            </a:r>
          </a:p>
        </p:txBody>
      </p:sp>
    </p:spTree>
    <p:extLst>
      <p:ext uri="{BB962C8B-B14F-4D97-AF65-F5344CB8AC3E}">
        <p14:creationId xmlns:p14="http://schemas.microsoft.com/office/powerpoint/2010/main" val="1540539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41495DC-AE1C-4F71-90FD-2488149463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2DE1489-E6D1-479E-B7C3-9AC70FC7E393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GOVERNANCE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221ED09-2781-417E-8237-2928A2080677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Tre attori rendono efficace il percorso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2170392-8A2A-4534-B126-EADB75479B07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3A1DB21-8263-47B1-A0D8-C928F8857C9F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8F2F1A6-39B8-46D4-B710-C6DB33BC38C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7AED152-FA03-4AD6-9A81-484F73C4D788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3238500" cy="328612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8BFCEDF-24B1-45AA-9B8E-BAF78058D6BB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6AF9E36-5753-4DC1-B43D-6C680CA44ED0}"/>
              </a:ext>
            </a:extLst>
          </p:cNvPr>
          <p:cNvSpPr>
            <a:spLocks noGrp="1"/>
          </p:cNvSpPr>
          <p:nvPr/>
        </p:nvSpPr>
        <p:spPr>
          <a:xfrm>
            <a:off x="1085850" y="1981200"/>
            <a:ext cx="2809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HR / L&amp;D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0A00DFC-013D-4530-BBFA-1B23EAB3ECDA}"/>
              </a:ext>
            </a:extLst>
          </p:cNvPr>
          <p:cNvSpPr>
            <a:spLocks noGrp="1"/>
          </p:cNvSpPr>
          <p:nvPr/>
        </p:nvSpPr>
        <p:spPr>
          <a:xfrm>
            <a:off x="1085850" y="2400300"/>
            <a:ext cx="280987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Diagnostica i bisogni, progetta il percorso, seleziona docenti e strumenti, monitora qualità ed equità.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DDE5FC5C-1876-4C22-A89C-21143A4BF73A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328612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BAB5373-8B83-4E8A-A43E-B6185088538B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50140F8-E455-4CC0-9993-5597D4B63671}"/>
              </a:ext>
            </a:extLst>
          </p:cNvPr>
          <p:cNvSpPr>
            <a:spLocks noGrp="1"/>
          </p:cNvSpPr>
          <p:nvPr/>
        </p:nvSpPr>
        <p:spPr>
          <a:xfrm>
            <a:off x="4705350" y="1981200"/>
            <a:ext cx="2809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RESPONSABILE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053E9A9-3856-4D36-9F37-DAD41C8803FC}"/>
              </a:ext>
            </a:extLst>
          </p:cNvPr>
          <p:cNvSpPr>
            <a:spLocks noGrp="1"/>
          </p:cNvSpPr>
          <p:nvPr/>
        </p:nvSpPr>
        <p:spPr>
          <a:xfrm>
            <a:off x="4705350" y="2400300"/>
            <a:ext cx="280987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Chiarisce le priorità, crea occasioni di pratica, osserva i comportamenti e offre feedback.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20F06EFF-E8F1-4177-A1FB-97EBA74E903D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238500" cy="328612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5E0C9E34-984F-4D30-856A-B00805BD342F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F936BEE-794E-4FE1-9A43-7BA5F7012A68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809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PARTECIPANTE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CCC07EE-4B3E-4441-A82A-B6DC98F5C86F}"/>
              </a:ext>
            </a:extLst>
          </p:cNvPr>
          <p:cNvSpPr>
            <a:spLocks noGrp="1"/>
          </p:cNvSpPr>
          <p:nvPr/>
        </p:nvSpPr>
        <p:spPr>
          <a:xfrm>
            <a:off x="8324850" y="2400300"/>
            <a:ext cx="280987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Collega i contenuti ai problemi reali, sperimenta, chiede supporto e condivide ciò che apprende.</a:t>
            </a:r>
          </a:p>
        </p:txBody>
      </p:sp>
    </p:spTree>
    <p:extLst>
      <p:ext uri="{BB962C8B-B14F-4D97-AF65-F5344CB8AC3E}">
        <p14:creationId xmlns:p14="http://schemas.microsoft.com/office/powerpoint/2010/main" val="1753761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680A69CF-26B7-47CE-9E0C-2BD1577391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716AA4F-AD80-4680-8B9D-3E015B2082F6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DIAGNOSI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7AC97FF-01B2-439C-B6BB-39C9C342EDD7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I bisogni si leggono su tre livelli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B60371F-85A5-45AC-93E3-753697E9D98D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CB55AF1-B175-4A7A-B0BA-0EB545396655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B1778B4-FBD1-4F16-A8F5-6659B18A61A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D914323-02E5-42F0-8D67-8132616E26F6}"/>
              </a:ext>
            </a:extLst>
          </p:cNvPr>
          <p:cNvSpPr>
            <a:spLocks noGrp="1"/>
          </p:cNvSpPr>
          <p:nvPr/>
        </p:nvSpPr>
        <p:spPr>
          <a:xfrm>
            <a:off x="1428750" y="1762125"/>
            <a:ext cx="9334500" cy="904875"/>
          </a:xfrm>
          <a:prstGeom prst="roundRect">
            <a:avLst>
              <a:gd name="adj" fmla="val 12632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C843284-C614-4F81-B058-E90812FFD805}"/>
              </a:ext>
            </a:extLst>
          </p:cNvPr>
          <p:cNvSpPr>
            <a:spLocks noGrp="1"/>
          </p:cNvSpPr>
          <p:nvPr/>
        </p:nvSpPr>
        <p:spPr>
          <a:xfrm>
            <a:off x="1666875" y="1952625"/>
            <a:ext cx="2286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Organizzazione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F93C220-C8C6-4047-8457-6C6B0B9BE181}"/>
              </a:ext>
            </a:extLst>
          </p:cNvPr>
          <p:cNvSpPr>
            <a:spLocks noGrp="1"/>
          </p:cNvSpPr>
          <p:nvPr/>
        </p:nvSpPr>
        <p:spPr>
          <a:xfrm>
            <a:off x="4143375" y="1924050"/>
            <a:ext cx="6286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Strategia, tecnologia, processi, rischi e cultura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40372E1-A115-4C23-BFE8-9404A7D4EF4A}"/>
              </a:ext>
            </a:extLst>
          </p:cNvPr>
          <p:cNvSpPr>
            <a:spLocks noGrp="1"/>
          </p:cNvSpPr>
          <p:nvPr/>
        </p:nvSpPr>
        <p:spPr>
          <a:xfrm>
            <a:off x="2238375" y="2905125"/>
            <a:ext cx="7715250" cy="904875"/>
          </a:xfrm>
          <a:prstGeom prst="roundRect">
            <a:avLst>
              <a:gd name="adj" fmla="val 12632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1A5DC2E-0CAD-418B-8D31-B19177FCDCCB}"/>
              </a:ext>
            </a:extLst>
          </p:cNvPr>
          <p:cNvSpPr>
            <a:spLocks noGrp="1"/>
          </p:cNvSpPr>
          <p:nvPr/>
        </p:nvSpPr>
        <p:spPr>
          <a:xfrm>
            <a:off x="2476500" y="3095625"/>
            <a:ext cx="2286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Team / ruolo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C8BF6B4-5F93-4D81-9C24-8C9C5DA040D6}"/>
              </a:ext>
            </a:extLst>
          </p:cNvPr>
          <p:cNvSpPr>
            <a:spLocks noGrp="1"/>
          </p:cNvSpPr>
          <p:nvPr/>
        </p:nvSpPr>
        <p:spPr>
          <a:xfrm>
            <a:off x="4953000" y="3067050"/>
            <a:ext cx="4667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Prestazioni attese, flussi, interdipendenze e standard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F0A72A4-A436-4883-B290-D64578C1ECDC}"/>
              </a:ext>
            </a:extLst>
          </p:cNvPr>
          <p:cNvSpPr>
            <a:spLocks noGrp="1"/>
          </p:cNvSpPr>
          <p:nvPr/>
        </p:nvSpPr>
        <p:spPr>
          <a:xfrm>
            <a:off x="3048000" y="4048125"/>
            <a:ext cx="6096000" cy="904875"/>
          </a:xfrm>
          <a:prstGeom prst="roundRect">
            <a:avLst>
              <a:gd name="adj" fmla="val 12632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5673A03-E25A-4AB1-AAD3-C49BDE53A894}"/>
              </a:ext>
            </a:extLst>
          </p:cNvPr>
          <p:cNvSpPr>
            <a:spLocks noGrp="1"/>
          </p:cNvSpPr>
          <p:nvPr/>
        </p:nvSpPr>
        <p:spPr>
          <a:xfrm>
            <a:off x="3286125" y="4238625"/>
            <a:ext cx="2286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Persona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C0307D4-9B24-4893-A0C0-D7285B10B577}"/>
              </a:ext>
            </a:extLst>
          </p:cNvPr>
          <p:cNvSpPr>
            <a:spLocks noGrp="1"/>
          </p:cNvSpPr>
          <p:nvPr/>
        </p:nvSpPr>
        <p:spPr>
          <a:xfrm>
            <a:off x="5762625" y="4210050"/>
            <a:ext cx="3048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Competenze possedute, motivazione, esperienza e aspirazioni</a:t>
            </a:r>
          </a:p>
        </p:txBody>
      </p:sp>
    </p:spTree>
    <p:extLst>
      <p:ext uri="{BB962C8B-B14F-4D97-AF65-F5344CB8AC3E}">
        <p14:creationId xmlns:p14="http://schemas.microsoft.com/office/powerpoint/2010/main" val="549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F99E745B-3401-4627-B21F-21F3FC67EB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BB29054-AE80-4895-A7B3-B8833E10EDCD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EVIDENZE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88470CB-1033-4010-B3D0-C254D1CE72EA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Non basta chiedere “di cosa avete bisogno?”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371D8C9-EABD-4C69-8884-D5ADA0A6B75A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47208E1-BB07-40DD-9C3A-3B3EA56FD5E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2304719-8946-4309-ACF9-2B6647BA3A4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8F6651C-C0FE-4255-89F7-8E9A78ED975A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19112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081406C-6E2C-426A-B378-26BA97ED75D8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66675" cy="1066800"/>
          </a:xfrm>
          <a:prstGeom prst="roundRect">
            <a:avLst>
              <a:gd name="adj" fmla="val 50000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C18C90B-27F8-460C-9868-B4B66609908E}"/>
              </a:ext>
            </a:extLst>
          </p:cNvPr>
          <p:cNvSpPr>
            <a:spLocks noGrp="1"/>
          </p:cNvSpPr>
          <p:nvPr/>
        </p:nvSpPr>
        <p:spPr>
          <a:xfrm>
            <a:off x="942975" y="1838325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Dati di performance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D38FC90-78E1-4545-ABB6-06ED6E477339}"/>
              </a:ext>
            </a:extLst>
          </p:cNvPr>
          <p:cNvSpPr>
            <a:spLocks noGrp="1"/>
          </p:cNvSpPr>
          <p:nvPr/>
        </p:nvSpPr>
        <p:spPr>
          <a:xfrm>
            <a:off x="942975" y="2257425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Qualità, tempi, errori, sicurezza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C8FFB79-0A44-49A6-9903-755648AB90A1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519112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8E2978D-6A55-47E8-9F2E-7257A8989685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66675" cy="1066800"/>
          </a:xfrm>
          <a:prstGeom prst="roundRect">
            <a:avLst>
              <a:gd name="adj" fmla="val 50000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D5314D1-62D0-44AF-8B08-3DFFD2EDC61F}"/>
              </a:ext>
            </a:extLst>
          </p:cNvPr>
          <p:cNvSpPr>
            <a:spLocks noGrp="1"/>
          </p:cNvSpPr>
          <p:nvPr/>
        </p:nvSpPr>
        <p:spPr>
          <a:xfrm>
            <a:off x="6419850" y="1838325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Osservazione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D68E466-EF87-4715-BBB7-0C878EB2DAD9}"/>
              </a:ext>
            </a:extLst>
          </p:cNvPr>
          <p:cNvSpPr>
            <a:spLocks noGrp="1"/>
          </p:cNvSpPr>
          <p:nvPr/>
        </p:nvSpPr>
        <p:spPr>
          <a:xfrm>
            <a:off x="6419850" y="2257425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Comportamenti nel contesto reale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E78DC91-62B4-48A8-84EC-E6D8D474193E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519112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BE630819-D8D9-4DDB-9647-81228048D6EF}"/>
              </a:ext>
            </a:extLst>
          </p:cNvPr>
          <p:cNvSpPr>
            <a:spLocks noGrp="1"/>
          </p:cNvSpPr>
          <p:nvPr/>
        </p:nvSpPr>
        <p:spPr>
          <a:xfrm>
            <a:off x="714375" y="3000375"/>
            <a:ext cx="66675" cy="1066800"/>
          </a:xfrm>
          <a:prstGeom prst="roundRect">
            <a:avLst>
              <a:gd name="adj" fmla="val 50000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51E0251-791E-4F44-BB25-16ABD6CBA7BA}"/>
              </a:ext>
            </a:extLst>
          </p:cNvPr>
          <p:cNvSpPr>
            <a:spLocks noGrp="1"/>
          </p:cNvSpPr>
          <p:nvPr/>
        </p:nvSpPr>
        <p:spPr>
          <a:xfrm>
            <a:off x="942975" y="3171825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Interviste e focus group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438B758-7264-4F07-9222-DBAFB4491008}"/>
              </a:ext>
            </a:extLst>
          </p:cNvPr>
          <p:cNvSpPr>
            <a:spLocks noGrp="1"/>
          </p:cNvSpPr>
          <p:nvPr/>
        </p:nvSpPr>
        <p:spPr>
          <a:xfrm>
            <a:off x="942975" y="3590925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Problemi, vincoli, percezioni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9754A69-5FF0-4D0F-8329-52E4A5E1EC73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519112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52EF123B-3A86-455F-A215-E27F9D231E9B}"/>
              </a:ext>
            </a:extLst>
          </p:cNvPr>
          <p:cNvSpPr>
            <a:spLocks noGrp="1"/>
          </p:cNvSpPr>
          <p:nvPr/>
        </p:nvSpPr>
        <p:spPr>
          <a:xfrm>
            <a:off x="6191250" y="3000375"/>
            <a:ext cx="66675" cy="1066800"/>
          </a:xfrm>
          <a:prstGeom prst="roundRect">
            <a:avLst>
              <a:gd name="adj" fmla="val 50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DEA0632-D8AA-4BCD-BDE3-D177338CE04B}"/>
              </a:ext>
            </a:extLst>
          </p:cNvPr>
          <p:cNvSpPr>
            <a:spLocks noGrp="1"/>
          </p:cNvSpPr>
          <p:nvPr/>
        </p:nvSpPr>
        <p:spPr>
          <a:xfrm>
            <a:off x="6419850" y="3171825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Skill assessment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2E7AFF5-E01F-4904-95DB-9DF2876E67B0}"/>
              </a:ext>
            </a:extLst>
          </p:cNvPr>
          <p:cNvSpPr>
            <a:spLocks noGrp="1"/>
          </p:cNvSpPr>
          <p:nvPr/>
        </p:nvSpPr>
        <p:spPr>
          <a:xfrm>
            <a:off x="6419850" y="3590925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Confronto tra livello atteso e posseduto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ACA1A54-B0E0-41C4-B43C-1A0F740313F2}"/>
              </a:ext>
            </a:extLst>
          </p:cNvPr>
          <p:cNvSpPr>
            <a:spLocks noGrp="1"/>
          </p:cNvSpPr>
          <p:nvPr/>
        </p:nvSpPr>
        <p:spPr>
          <a:xfrm>
            <a:off x="714375" y="4333875"/>
            <a:ext cx="519112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0AFA3E6A-F9F4-4B2E-984A-E424C3657D4E}"/>
              </a:ext>
            </a:extLst>
          </p:cNvPr>
          <p:cNvSpPr>
            <a:spLocks noGrp="1"/>
          </p:cNvSpPr>
          <p:nvPr/>
        </p:nvSpPr>
        <p:spPr>
          <a:xfrm>
            <a:off x="714375" y="4333875"/>
            <a:ext cx="66675" cy="1066800"/>
          </a:xfrm>
          <a:prstGeom prst="roundRect">
            <a:avLst>
              <a:gd name="adj" fmla="val 50000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6DC50C2-4270-4E1F-81BB-9FF886CDD873}"/>
              </a:ext>
            </a:extLst>
          </p:cNvPr>
          <p:cNvSpPr>
            <a:spLocks noGrp="1"/>
          </p:cNvSpPr>
          <p:nvPr/>
        </p:nvSpPr>
        <p:spPr>
          <a:xfrm>
            <a:off x="942975" y="4505325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Strategia e scenario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D24D0A5-02DF-484A-9933-DEB6D4A68E01}"/>
              </a:ext>
            </a:extLst>
          </p:cNvPr>
          <p:cNvSpPr>
            <a:spLocks noGrp="1"/>
          </p:cNvSpPr>
          <p:nvPr/>
        </p:nvSpPr>
        <p:spPr>
          <a:xfrm>
            <a:off x="942975" y="4924425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Competenze future e rischi emergenti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5A5172FC-E377-45A5-95B6-CF205AB69F48}"/>
              </a:ext>
            </a:extLst>
          </p:cNvPr>
          <p:cNvSpPr>
            <a:spLocks noGrp="1"/>
          </p:cNvSpPr>
          <p:nvPr/>
        </p:nvSpPr>
        <p:spPr>
          <a:xfrm>
            <a:off x="6191250" y="4333875"/>
            <a:ext cx="5191125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EE54B9C5-3CC6-40C7-AF9A-5B4DEA57DCE2}"/>
              </a:ext>
            </a:extLst>
          </p:cNvPr>
          <p:cNvSpPr>
            <a:spLocks noGrp="1"/>
          </p:cNvSpPr>
          <p:nvPr/>
        </p:nvSpPr>
        <p:spPr>
          <a:xfrm>
            <a:off x="6191250" y="4333875"/>
            <a:ext cx="66675" cy="1066800"/>
          </a:xfrm>
          <a:prstGeom prst="roundRect">
            <a:avLst>
              <a:gd name="adj" fmla="val 50000"/>
            </a:avLst>
          </a:prstGeom>
          <a:solidFill>
            <a:srgbClr val="8DB59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8584E95-24F5-44EC-8F50-92E9AAAC49F7}"/>
              </a:ext>
            </a:extLst>
          </p:cNvPr>
          <p:cNvSpPr>
            <a:spLocks noGrp="1"/>
          </p:cNvSpPr>
          <p:nvPr/>
        </p:nvSpPr>
        <p:spPr>
          <a:xfrm>
            <a:off x="6419850" y="4505325"/>
            <a:ext cx="476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Feedback clienti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1ABC49E1-8506-4AD0-A601-9FB13B5D8FEF}"/>
              </a:ext>
            </a:extLst>
          </p:cNvPr>
          <p:cNvSpPr>
            <a:spLocks noGrp="1"/>
          </p:cNvSpPr>
          <p:nvPr/>
        </p:nvSpPr>
        <p:spPr>
          <a:xfrm>
            <a:off x="6419850" y="4924425"/>
            <a:ext cx="476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Aspettative e momenti critici</a:t>
            </a:r>
          </a:p>
        </p:txBody>
      </p:sp>
    </p:spTree>
    <p:extLst>
      <p:ext uri="{BB962C8B-B14F-4D97-AF65-F5344CB8AC3E}">
        <p14:creationId xmlns:p14="http://schemas.microsoft.com/office/powerpoint/2010/main" val="169524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37358E6-600C-431C-992C-47A897864E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6D1CE20-C071-4D9B-86DA-D41114521024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OBIETTIVI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80C8885-3407-4E19-A496-082A98DC4CC5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Dal bisogno al comportamento osservabile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7A639CC-A92F-466B-938F-89086285FF2D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98EF90-2346-49D7-93D5-92054890EBB9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5FC7A4B-E675-4628-9F1C-B7E1DA2249E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A53A7BE-6A04-4B2E-9730-BDA880C52919}"/>
              </a:ext>
            </a:extLst>
          </p:cNvPr>
          <p:cNvSpPr>
            <a:spLocks noGrp="1"/>
          </p:cNvSpPr>
          <p:nvPr/>
        </p:nvSpPr>
        <p:spPr>
          <a:xfrm>
            <a:off x="904875" y="1666875"/>
            <a:ext cx="1038225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11CBBA2-B6F8-422F-9901-8C8663C43099}"/>
              </a:ext>
            </a:extLst>
          </p:cNvPr>
          <p:cNvSpPr>
            <a:spLocks noGrp="1"/>
          </p:cNvSpPr>
          <p:nvPr/>
        </p:nvSpPr>
        <p:spPr>
          <a:xfrm>
            <a:off x="1143000" y="17907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1B1BFE9-DC77-4935-896C-D72358E236FB}"/>
              </a:ext>
            </a:extLst>
          </p:cNvPr>
          <p:cNvSpPr>
            <a:spLocks noGrp="1"/>
          </p:cNvSpPr>
          <p:nvPr/>
        </p:nvSpPr>
        <p:spPr>
          <a:xfrm>
            <a:off x="1143000" y="18669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FC6A651-935C-4D42-ABAF-6BFA82853C0B}"/>
              </a:ext>
            </a:extLst>
          </p:cNvPr>
          <p:cNvSpPr>
            <a:spLocks noGrp="1"/>
          </p:cNvSpPr>
          <p:nvPr/>
        </p:nvSpPr>
        <p:spPr>
          <a:xfrm>
            <a:off x="1857375" y="1838325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Gap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B3FCCF6-487C-4790-BFDE-F977B4206DB1}"/>
              </a:ext>
            </a:extLst>
          </p:cNvPr>
          <p:cNvSpPr>
            <a:spLocks noGrp="1"/>
          </p:cNvSpPr>
          <p:nvPr/>
        </p:nvSpPr>
        <p:spPr>
          <a:xfrm>
            <a:off x="3810000" y="1790700"/>
            <a:ext cx="685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Le riunioni si chiudono senza decisioni chiare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126C7F8-2D0F-41C5-8BCC-C690D5862052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038225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D1F2B061-63E9-4966-836A-BE4F97EFEE94}"/>
              </a:ext>
            </a:extLst>
          </p:cNvPr>
          <p:cNvSpPr>
            <a:spLocks noGrp="1"/>
          </p:cNvSpPr>
          <p:nvPr/>
        </p:nvSpPr>
        <p:spPr>
          <a:xfrm>
            <a:off x="1143000" y="27717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59EA72C-CD74-4FA6-B075-3F880BA8CC55}"/>
              </a:ext>
            </a:extLst>
          </p:cNvPr>
          <p:cNvSpPr>
            <a:spLocks noGrp="1"/>
          </p:cNvSpPr>
          <p:nvPr/>
        </p:nvSpPr>
        <p:spPr>
          <a:xfrm>
            <a:off x="1143000" y="28479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12109A9-A389-4629-9E54-E329D5C25E73}"/>
              </a:ext>
            </a:extLst>
          </p:cNvPr>
          <p:cNvSpPr>
            <a:spLocks noGrp="1"/>
          </p:cNvSpPr>
          <p:nvPr/>
        </p:nvSpPr>
        <p:spPr>
          <a:xfrm>
            <a:off x="1857375" y="28194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Comportamento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609324D-8FA0-4233-AAE6-BC86B5DA132B}"/>
              </a:ext>
            </a:extLst>
          </p:cNvPr>
          <p:cNvSpPr>
            <a:spLocks noGrp="1"/>
          </p:cNvSpPr>
          <p:nvPr/>
        </p:nvSpPr>
        <p:spPr>
          <a:xfrm>
            <a:off x="3810000" y="2771775"/>
            <a:ext cx="685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Il responsabile assegna azione, referente e scadenza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3CE81908-A963-4169-B6AC-D0F8997486CC}"/>
              </a:ext>
            </a:extLst>
          </p:cNvPr>
          <p:cNvSpPr>
            <a:spLocks noGrp="1"/>
          </p:cNvSpPr>
          <p:nvPr/>
        </p:nvSpPr>
        <p:spPr>
          <a:xfrm>
            <a:off x="904875" y="3629025"/>
            <a:ext cx="10382250" cy="74295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40A66EC-C88D-4E43-BA26-D7E935DD43DE}"/>
              </a:ext>
            </a:extLst>
          </p:cNvPr>
          <p:cNvSpPr>
            <a:spLocks noGrp="1"/>
          </p:cNvSpPr>
          <p:nvPr/>
        </p:nvSpPr>
        <p:spPr>
          <a:xfrm>
            <a:off x="1143000" y="37528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C3FB619-3C92-4044-9063-DE719CB7BFAF}"/>
              </a:ext>
            </a:extLst>
          </p:cNvPr>
          <p:cNvSpPr>
            <a:spLocks noGrp="1"/>
          </p:cNvSpPr>
          <p:nvPr/>
        </p:nvSpPr>
        <p:spPr>
          <a:xfrm>
            <a:off x="1143000" y="38290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6CBEE3A-91BB-4D4F-952B-225D5E49C3A0}"/>
              </a:ext>
            </a:extLst>
          </p:cNvPr>
          <p:cNvSpPr>
            <a:spLocks noGrp="1"/>
          </p:cNvSpPr>
          <p:nvPr/>
        </p:nvSpPr>
        <p:spPr>
          <a:xfrm>
            <a:off x="1857375" y="3800475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Condizione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BA7E48C-D5D7-4448-88E6-3A8D84D26C06}"/>
              </a:ext>
            </a:extLst>
          </p:cNvPr>
          <p:cNvSpPr>
            <a:spLocks noGrp="1"/>
          </p:cNvSpPr>
          <p:nvPr/>
        </p:nvSpPr>
        <p:spPr>
          <a:xfrm>
            <a:off x="3810000" y="3752850"/>
            <a:ext cx="685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Durante le riunioni operative settimanali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B1DA9E1-7CE5-4E18-BB3C-B57AFB540556}"/>
              </a:ext>
            </a:extLst>
          </p:cNvPr>
          <p:cNvSpPr>
            <a:spLocks noGrp="1"/>
          </p:cNvSpPr>
          <p:nvPr/>
        </p:nvSpPr>
        <p:spPr>
          <a:xfrm>
            <a:off x="904875" y="4610100"/>
            <a:ext cx="10382250" cy="742950"/>
          </a:xfrm>
          <a:prstGeom prst="roundRect">
            <a:avLst>
              <a:gd name="adj" fmla="val 15385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B3B6CDB-25F1-404E-BFD8-3AF1CF3110A5}"/>
              </a:ext>
            </a:extLst>
          </p:cNvPr>
          <p:cNvSpPr>
            <a:spLocks noGrp="1"/>
          </p:cNvSpPr>
          <p:nvPr/>
        </p:nvSpPr>
        <p:spPr>
          <a:xfrm>
            <a:off x="1143000" y="47339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7D293D52-6742-4DEB-8F88-4A83C9694F2E}"/>
              </a:ext>
            </a:extLst>
          </p:cNvPr>
          <p:cNvSpPr>
            <a:spLocks noGrp="1"/>
          </p:cNvSpPr>
          <p:nvPr/>
        </p:nvSpPr>
        <p:spPr>
          <a:xfrm>
            <a:off x="1143000" y="48101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1EFB714-C5B9-40F7-8F45-7E748D2CB96E}"/>
              </a:ext>
            </a:extLst>
          </p:cNvPr>
          <p:cNvSpPr>
            <a:spLocks noGrp="1"/>
          </p:cNvSpPr>
          <p:nvPr/>
        </p:nvSpPr>
        <p:spPr>
          <a:xfrm>
            <a:off x="1857375" y="47815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Criterio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260157DE-756A-42F0-B155-385EC4C52E1F}"/>
              </a:ext>
            </a:extLst>
          </p:cNvPr>
          <p:cNvSpPr>
            <a:spLocks noGrp="1"/>
          </p:cNvSpPr>
          <p:nvPr/>
        </p:nvSpPr>
        <p:spPr>
          <a:xfrm>
            <a:off x="3810000" y="4733925"/>
            <a:ext cx="6858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Nel 90% dei punti discussi, entro quattro settimane</a:t>
            </a:r>
          </a:p>
        </p:txBody>
      </p:sp>
    </p:spTree>
    <p:extLst>
      <p:ext uri="{BB962C8B-B14F-4D97-AF65-F5344CB8AC3E}">
        <p14:creationId xmlns:p14="http://schemas.microsoft.com/office/powerpoint/2010/main" val="134734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A2EAF428-1505-46EE-AABA-0C467A29092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C4D641F-0528-41C3-A125-FEE4F4FCCC52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PARTECIPANTI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31FE281-410E-4056-956F-B1C8100A6CBA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La selezione deve essere trasparente ed equa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253CD06-C9E5-4487-980F-A0636531B063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2B84396-D895-4527-9435-75432FD3C4EA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EA0677B-3069-4B92-AB3E-F851BDA2E8B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CA8EE78-AA5A-425E-BE33-ED804D52B04C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F7AD302-E1D9-4E2A-AAAA-7E5EDDA73315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9CF62A1-5F1F-4F9C-9DC1-6E9660832F06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PERTINENZA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EA76C4B-2230-4240-B1C9-C2373D5C4B4A}"/>
              </a:ext>
            </a:extLst>
          </p:cNvPr>
          <p:cNvSpPr>
            <a:spLocks noGrp="1"/>
          </p:cNvSpPr>
          <p:nvPr/>
        </p:nvSpPr>
        <p:spPr>
          <a:xfrm>
            <a:off x="990600" y="2400300"/>
            <a:ext cx="290512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Il contenuto è collegato alle attività presenti o future della persona?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EF3934A-9AE2-4663-8CE9-C8A987AC89E2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A6A4A2A-287B-494D-A69B-DD631A9B4CEA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C312358-E85D-47EF-AEDF-C9B00E392DE0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PREREQUISITI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600D872-9ED3-4A03-AD3A-6832DF787F12}"/>
              </a:ext>
            </a:extLst>
          </p:cNvPr>
          <p:cNvSpPr>
            <a:spLocks noGrp="1"/>
          </p:cNvSpPr>
          <p:nvPr/>
        </p:nvSpPr>
        <p:spPr>
          <a:xfrm>
            <a:off x="4657725" y="2400300"/>
            <a:ext cx="290512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Sono chiari il livello di partenza, l’esperienza necessaria e gli eventuali supporti?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06F14CE-7363-435C-9187-302CCAAE9E9D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33375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7ECBEDE2-DC02-487C-98D3-86A09D2D13CA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AB90253-6C13-4DE6-A2B8-B00C5D9776F3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ACCESSO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0EF1BF5-A98F-41D1-9DDB-E7C04DB2CF02}"/>
              </a:ext>
            </a:extLst>
          </p:cNvPr>
          <p:cNvSpPr>
            <a:spLocks noGrp="1"/>
          </p:cNvSpPr>
          <p:nvPr/>
        </p:nvSpPr>
        <p:spPr>
          <a:xfrm>
            <a:off x="8324850" y="2400300"/>
            <a:ext cx="290512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Orari, modalità e criteri evitano esclusioni legate a ruolo, genere, contratto o disabilità?</a:t>
            </a:r>
          </a:p>
        </p:txBody>
      </p:sp>
    </p:spTree>
    <p:extLst>
      <p:ext uri="{BB962C8B-B14F-4D97-AF65-F5344CB8AC3E}">
        <p14:creationId xmlns:p14="http://schemas.microsoft.com/office/powerpoint/2010/main" val="919341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tangolo 37">
            <a:extLst>
              <a:ext uri="{FF2B5EF4-FFF2-40B4-BE49-F238E27FC236}">
                <a16:creationId xmlns:a16="http://schemas.microsoft.com/office/drawing/2014/main" id="{5A383D1A-929E-4A6B-8CB3-80D6F20C7E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13AE6E3-7671-47D5-AE8F-6CAA41CEB013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DESIGN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1632010-52C8-4791-996B-7BF16D651447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Quattro scelte prima dei contenuti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9172A6C-98EE-45EC-A2EA-C0ACD761BAA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CD4D4CC-3D85-4B0D-B413-291B3E1D2E04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6BC9DE7-2527-4913-B054-E0BF7AEF849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23EF170-FFE2-444B-93D2-8C756267D5B8}"/>
              </a:ext>
            </a:extLst>
          </p:cNvPr>
          <p:cNvSpPr>
            <a:spLocks noGrp="1"/>
          </p:cNvSpPr>
          <p:nvPr/>
        </p:nvSpPr>
        <p:spPr>
          <a:xfrm>
            <a:off x="52387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A33D386-A628-4ED6-9B97-7A67E52C6E98}"/>
              </a:ext>
            </a:extLst>
          </p:cNvPr>
          <p:cNvSpPr>
            <a:spLocks noGrp="1"/>
          </p:cNvSpPr>
          <p:nvPr/>
        </p:nvSpPr>
        <p:spPr>
          <a:xfrm>
            <a:off x="127635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64A4478-69E3-413D-B2EC-A78F95D50C05}"/>
              </a:ext>
            </a:extLst>
          </p:cNvPr>
          <p:cNvSpPr>
            <a:spLocks noGrp="1"/>
          </p:cNvSpPr>
          <p:nvPr/>
        </p:nvSpPr>
        <p:spPr>
          <a:xfrm>
            <a:off x="127635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A87FB1B-BA90-4A06-B5E3-1D0A5074530D}"/>
              </a:ext>
            </a:extLst>
          </p:cNvPr>
          <p:cNvSpPr>
            <a:spLocks noGrp="1"/>
          </p:cNvSpPr>
          <p:nvPr/>
        </p:nvSpPr>
        <p:spPr>
          <a:xfrm>
            <a:off x="69532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Chi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41A16DE-C0F8-44B2-914F-9656FC8BD67C}"/>
              </a:ext>
            </a:extLst>
          </p:cNvPr>
          <p:cNvSpPr>
            <a:spLocks noGrp="1"/>
          </p:cNvSpPr>
          <p:nvPr/>
        </p:nvSpPr>
        <p:spPr>
          <a:xfrm>
            <a:off x="71437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Profilo e prerequisiti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C4418EFA-8BC1-4CB9-B329-B03C34064F68}"/>
              </a:ext>
            </a:extLst>
          </p:cNvPr>
          <p:cNvSpPr>
            <a:spLocks noGrp="1"/>
          </p:cNvSpPr>
          <p:nvPr/>
        </p:nvSpPr>
        <p:spPr>
          <a:xfrm>
            <a:off x="252412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F8072F13-6BFE-4F98-90B3-27785DADB1B6}"/>
              </a:ext>
            </a:extLst>
          </p:cNvPr>
          <p:cNvSpPr>
            <a:spLocks noGrp="1"/>
          </p:cNvSpPr>
          <p:nvPr/>
        </p:nvSpPr>
        <p:spPr>
          <a:xfrm>
            <a:off x="275272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2F2C7692-069C-4567-B965-C9C279739B5E}"/>
              </a:ext>
            </a:extLst>
          </p:cNvPr>
          <p:cNvSpPr>
            <a:spLocks noGrp="1"/>
          </p:cNvSpPr>
          <p:nvPr/>
        </p:nvSpPr>
        <p:spPr>
          <a:xfrm>
            <a:off x="350520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8309C2B-D925-4AA7-9ADB-92D5B3F580B5}"/>
              </a:ext>
            </a:extLst>
          </p:cNvPr>
          <p:cNvSpPr>
            <a:spLocks noGrp="1"/>
          </p:cNvSpPr>
          <p:nvPr/>
        </p:nvSpPr>
        <p:spPr>
          <a:xfrm>
            <a:off x="350520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2FD4817-DC5D-46F5-921C-9D72C25C51A2}"/>
              </a:ext>
            </a:extLst>
          </p:cNvPr>
          <p:cNvSpPr>
            <a:spLocks noGrp="1"/>
          </p:cNvSpPr>
          <p:nvPr/>
        </p:nvSpPr>
        <p:spPr>
          <a:xfrm>
            <a:off x="292417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Che cosa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97DD3E5-0ED6-4DED-8036-7B19F2BE6759}"/>
              </a:ext>
            </a:extLst>
          </p:cNvPr>
          <p:cNvSpPr>
            <a:spLocks noGrp="1"/>
          </p:cNvSpPr>
          <p:nvPr/>
        </p:nvSpPr>
        <p:spPr>
          <a:xfrm>
            <a:off x="294322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Obiettivi e priorità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EB2195AB-9163-4131-86EF-8E2B4660C495}"/>
              </a:ext>
            </a:extLst>
          </p:cNvPr>
          <p:cNvSpPr>
            <a:spLocks noGrp="1"/>
          </p:cNvSpPr>
          <p:nvPr/>
        </p:nvSpPr>
        <p:spPr>
          <a:xfrm>
            <a:off x="475297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7D14F991-65B0-418B-A28F-2C49DC368B0D}"/>
              </a:ext>
            </a:extLst>
          </p:cNvPr>
          <p:cNvSpPr>
            <a:spLocks noGrp="1"/>
          </p:cNvSpPr>
          <p:nvPr/>
        </p:nvSpPr>
        <p:spPr>
          <a:xfrm>
            <a:off x="498157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8E9EED43-B0AB-46F7-851C-90AD6D993E5E}"/>
              </a:ext>
            </a:extLst>
          </p:cNvPr>
          <p:cNvSpPr>
            <a:spLocks noGrp="1"/>
          </p:cNvSpPr>
          <p:nvPr/>
        </p:nvSpPr>
        <p:spPr>
          <a:xfrm>
            <a:off x="573405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7350E6F-302A-4F6F-9C84-2C4D7395469E}"/>
              </a:ext>
            </a:extLst>
          </p:cNvPr>
          <p:cNvSpPr>
            <a:spLocks noGrp="1"/>
          </p:cNvSpPr>
          <p:nvPr/>
        </p:nvSpPr>
        <p:spPr>
          <a:xfrm>
            <a:off x="573405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85A1A80-9093-4324-831A-B1C511E4D821}"/>
              </a:ext>
            </a:extLst>
          </p:cNvPr>
          <p:cNvSpPr>
            <a:spLocks noGrp="1"/>
          </p:cNvSpPr>
          <p:nvPr/>
        </p:nvSpPr>
        <p:spPr>
          <a:xfrm>
            <a:off x="515302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Come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516A6393-F5A8-464A-9BDA-D8FF3F5FE83C}"/>
              </a:ext>
            </a:extLst>
          </p:cNvPr>
          <p:cNvSpPr>
            <a:spLocks noGrp="1"/>
          </p:cNvSpPr>
          <p:nvPr/>
        </p:nvSpPr>
        <p:spPr>
          <a:xfrm>
            <a:off x="517207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Metodi e pratica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FABDED01-882C-491B-B767-1088085B43A5}"/>
              </a:ext>
            </a:extLst>
          </p:cNvPr>
          <p:cNvSpPr>
            <a:spLocks noGrp="1"/>
          </p:cNvSpPr>
          <p:nvPr/>
        </p:nvSpPr>
        <p:spPr>
          <a:xfrm>
            <a:off x="698182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F4D010E9-392C-441D-9A3C-5A87D48A086A}"/>
              </a:ext>
            </a:extLst>
          </p:cNvPr>
          <p:cNvSpPr>
            <a:spLocks noGrp="1"/>
          </p:cNvSpPr>
          <p:nvPr/>
        </p:nvSpPr>
        <p:spPr>
          <a:xfrm>
            <a:off x="721042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A35B067F-8F46-4C2A-BB10-04204973CCA9}"/>
              </a:ext>
            </a:extLst>
          </p:cNvPr>
          <p:cNvSpPr>
            <a:spLocks noGrp="1"/>
          </p:cNvSpPr>
          <p:nvPr/>
        </p:nvSpPr>
        <p:spPr>
          <a:xfrm>
            <a:off x="796290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17DE7196-5882-47CD-B401-5AD598405B68}"/>
              </a:ext>
            </a:extLst>
          </p:cNvPr>
          <p:cNvSpPr>
            <a:spLocks noGrp="1"/>
          </p:cNvSpPr>
          <p:nvPr/>
        </p:nvSpPr>
        <p:spPr>
          <a:xfrm>
            <a:off x="796290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911839F1-89DF-414B-B104-27F50879CD56}"/>
              </a:ext>
            </a:extLst>
          </p:cNvPr>
          <p:cNvSpPr>
            <a:spLocks noGrp="1"/>
          </p:cNvSpPr>
          <p:nvPr/>
        </p:nvSpPr>
        <p:spPr>
          <a:xfrm>
            <a:off x="738187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Dove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9104C79-96C2-4FA6-B17C-20E787F6C7CE}"/>
              </a:ext>
            </a:extLst>
          </p:cNvPr>
          <p:cNvSpPr>
            <a:spLocks noGrp="1"/>
          </p:cNvSpPr>
          <p:nvPr/>
        </p:nvSpPr>
        <p:spPr>
          <a:xfrm>
            <a:off x="740092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Contesto e strumenti</a:t>
            </a:r>
          </a:p>
        </p:txBody>
      </p:sp>
      <p:sp>
        <p:nvSpPr>
          <p:cNvPr id="30" name="Connettore 1 29">
            <a:extLst>
              <a:ext uri="{FF2B5EF4-FFF2-40B4-BE49-F238E27FC236}">
                <a16:creationId xmlns:a16="http://schemas.microsoft.com/office/drawing/2014/main" id="{9BAC7224-FA88-4CFB-87B7-87E3A9DB92C1}"/>
              </a:ext>
            </a:extLst>
          </p:cNvPr>
          <p:cNvSpPr>
            <a:spLocks noGrp="1"/>
          </p:cNvSpPr>
          <p:nvPr/>
        </p:nvSpPr>
        <p:spPr>
          <a:xfrm>
            <a:off x="921067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20A1755B-D05B-4ED2-94ED-894ACC6A8DFD}"/>
              </a:ext>
            </a:extLst>
          </p:cNvPr>
          <p:cNvSpPr>
            <a:spLocks noGrp="1"/>
          </p:cNvSpPr>
          <p:nvPr/>
        </p:nvSpPr>
        <p:spPr>
          <a:xfrm>
            <a:off x="943927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1440C28F-C4CD-48E8-BA0E-DFF7F5A05024}"/>
              </a:ext>
            </a:extLst>
          </p:cNvPr>
          <p:cNvSpPr>
            <a:spLocks noGrp="1"/>
          </p:cNvSpPr>
          <p:nvPr/>
        </p:nvSpPr>
        <p:spPr>
          <a:xfrm>
            <a:off x="1019175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5E875550-3EDF-4BE1-BE42-47A63684AD41}"/>
              </a:ext>
            </a:extLst>
          </p:cNvPr>
          <p:cNvSpPr>
            <a:spLocks noGrp="1"/>
          </p:cNvSpPr>
          <p:nvPr/>
        </p:nvSpPr>
        <p:spPr>
          <a:xfrm>
            <a:off x="1019175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2047011B-6591-4CB8-AB22-88A858974F9B}"/>
              </a:ext>
            </a:extLst>
          </p:cNvPr>
          <p:cNvSpPr>
            <a:spLocks noGrp="1"/>
          </p:cNvSpPr>
          <p:nvPr/>
        </p:nvSpPr>
        <p:spPr>
          <a:xfrm>
            <a:off x="961072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Quando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7E45BAE1-0BBE-4357-BBA1-AEA94C58297D}"/>
              </a:ext>
            </a:extLst>
          </p:cNvPr>
          <p:cNvSpPr>
            <a:spLocks noGrp="1"/>
          </p:cNvSpPr>
          <p:nvPr/>
        </p:nvSpPr>
        <p:spPr>
          <a:xfrm>
            <a:off x="962977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Durata e ritmo</a:t>
            </a:r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DC7C310E-AEEE-4A6C-9831-6437ED0DA9D7}"/>
              </a:ext>
            </a:extLst>
          </p:cNvPr>
          <p:cNvSpPr>
            <a:spLocks noGrp="1"/>
          </p:cNvSpPr>
          <p:nvPr/>
        </p:nvSpPr>
        <p:spPr>
          <a:xfrm>
            <a:off x="1809750" y="4572000"/>
            <a:ext cx="8572500" cy="666750"/>
          </a:xfrm>
          <a:prstGeom prst="roundRect">
            <a:avLst>
              <a:gd name="adj" fmla="val 17143"/>
            </a:avLst>
          </a:prstGeom>
          <a:solidFill>
            <a:srgbClr val="DDEBE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E1DB816E-AA9D-4832-8E5F-F09AD342693F}"/>
              </a:ext>
            </a:extLst>
          </p:cNvPr>
          <p:cNvSpPr>
            <a:spLocks noGrp="1"/>
          </p:cNvSpPr>
          <p:nvPr/>
        </p:nvSpPr>
        <p:spPr>
          <a:xfrm>
            <a:off x="2190750" y="4714875"/>
            <a:ext cx="781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Un buon progetto allinea obiettivo, metodo, contesto e valutazione.</a:t>
            </a:r>
          </a:p>
        </p:txBody>
      </p:sp>
    </p:spTree>
    <p:extLst>
      <p:ext uri="{BB962C8B-B14F-4D97-AF65-F5344CB8AC3E}">
        <p14:creationId xmlns:p14="http://schemas.microsoft.com/office/powerpoint/2010/main" val="1236942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9C121A99-F3B4-4794-BE02-CB4EC2377E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2FBB06B-C659-44D3-B111-47A4EEB7DBFB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METODI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9042845-CE14-42C2-AB77-BFD691F965F3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Scegliere in base al tipo di apprendimento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0FCC847-19B2-4A66-81A7-0ECDFBAAD47C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4FB2498-01B9-4BB3-A421-427E48DCEB2F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574E68C-BC39-4911-94A7-B3A76F3EBC6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3F23A02-B34A-4A4A-A4F7-8E674D48C5C8}"/>
              </a:ext>
            </a:extLst>
          </p:cNvPr>
          <p:cNvSpPr>
            <a:spLocks noGrp="1"/>
          </p:cNvSpPr>
          <p:nvPr/>
        </p:nvSpPr>
        <p:spPr>
          <a:xfrm>
            <a:off x="952500" y="1666875"/>
            <a:ext cx="102870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DB2CBF9-14C5-4569-B3F4-42578C191D13}"/>
              </a:ext>
            </a:extLst>
          </p:cNvPr>
          <p:cNvSpPr>
            <a:spLocks noGrp="1"/>
          </p:cNvSpPr>
          <p:nvPr/>
        </p:nvSpPr>
        <p:spPr>
          <a:xfrm>
            <a:off x="1190625" y="1809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801897B-585D-4268-805A-D0C03E4CD24D}"/>
              </a:ext>
            </a:extLst>
          </p:cNvPr>
          <p:cNvSpPr>
            <a:spLocks noGrp="1"/>
          </p:cNvSpPr>
          <p:nvPr/>
        </p:nvSpPr>
        <p:spPr>
          <a:xfrm>
            <a:off x="1190625" y="18859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F5E0452-9DC1-47D8-A685-4A2CCC86D28F}"/>
              </a:ext>
            </a:extLst>
          </p:cNvPr>
          <p:cNvSpPr>
            <a:spLocks noGrp="1"/>
          </p:cNvSpPr>
          <p:nvPr/>
        </p:nvSpPr>
        <p:spPr>
          <a:xfrm>
            <a:off x="1952625" y="1838325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Conoscere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7A92190-7EFA-47CD-B7DE-DB1AE7FDC49D}"/>
              </a:ext>
            </a:extLst>
          </p:cNvPr>
          <p:cNvSpPr>
            <a:spLocks noGrp="1"/>
          </p:cNvSpPr>
          <p:nvPr/>
        </p:nvSpPr>
        <p:spPr>
          <a:xfrm>
            <a:off x="3905250" y="1781175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Lezioni brevi, letture, video, microlearning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0E80893-E796-49E4-B393-CC3A1380E76D}"/>
              </a:ext>
            </a:extLst>
          </p:cNvPr>
          <p:cNvSpPr>
            <a:spLocks noGrp="1"/>
          </p:cNvSpPr>
          <p:nvPr/>
        </p:nvSpPr>
        <p:spPr>
          <a:xfrm>
            <a:off x="952500" y="2667000"/>
            <a:ext cx="102870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9BE87EB-CCB0-4CF5-ABCF-34686C340CB6}"/>
              </a:ext>
            </a:extLst>
          </p:cNvPr>
          <p:cNvSpPr>
            <a:spLocks noGrp="1"/>
          </p:cNvSpPr>
          <p:nvPr/>
        </p:nvSpPr>
        <p:spPr>
          <a:xfrm>
            <a:off x="1190625" y="2809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F78A022-2909-4681-B00F-444CAD7DF5C2}"/>
              </a:ext>
            </a:extLst>
          </p:cNvPr>
          <p:cNvSpPr>
            <a:spLocks noGrp="1"/>
          </p:cNvSpPr>
          <p:nvPr/>
        </p:nvSpPr>
        <p:spPr>
          <a:xfrm>
            <a:off x="1190625" y="28860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C8F7738-29D6-49E1-AE2B-99AA02F68EE5}"/>
              </a:ext>
            </a:extLst>
          </p:cNvPr>
          <p:cNvSpPr>
            <a:spLocks noGrp="1"/>
          </p:cNvSpPr>
          <p:nvPr/>
        </p:nvSpPr>
        <p:spPr>
          <a:xfrm>
            <a:off x="1952625" y="28384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Saper fare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EC41EB8-9CD1-4AA6-A071-5EA822B89851}"/>
              </a:ext>
            </a:extLst>
          </p:cNvPr>
          <p:cNvSpPr>
            <a:spLocks noGrp="1"/>
          </p:cNvSpPr>
          <p:nvPr/>
        </p:nvSpPr>
        <p:spPr>
          <a:xfrm>
            <a:off x="3905250" y="2781300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Esercitazioni, simulazioni, laboratorio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CF36614-0115-46E8-BE9C-3BC65E1C9388}"/>
              </a:ext>
            </a:extLst>
          </p:cNvPr>
          <p:cNvSpPr>
            <a:spLocks noGrp="1"/>
          </p:cNvSpPr>
          <p:nvPr/>
        </p:nvSpPr>
        <p:spPr>
          <a:xfrm>
            <a:off x="952500" y="3667125"/>
            <a:ext cx="102870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A619300-8776-47C2-9CF8-4B41D5A96519}"/>
              </a:ext>
            </a:extLst>
          </p:cNvPr>
          <p:cNvSpPr>
            <a:spLocks noGrp="1"/>
          </p:cNvSpPr>
          <p:nvPr/>
        </p:nvSpPr>
        <p:spPr>
          <a:xfrm>
            <a:off x="1190625" y="38100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08B71BE-D346-428F-A220-4289454E9D23}"/>
              </a:ext>
            </a:extLst>
          </p:cNvPr>
          <p:cNvSpPr>
            <a:spLocks noGrp="1"/>
          </p:cNvSpPr>
          <p:nvPr/>
        </p:nvSpPr>
        <p:spPr>
          <a:xfrm>
            <a:off x="1190625" y="38862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7E9829F-552C-4249-B71F-CB8218C55CD8}"/>
              </a:ext>
            </a:extLst>
          </p:cNvPr>
          <p:cNvSpPr>
            <a:spLocks noGrp="1"/>
          </p:cNvSpPr>
          <p:nvPr/>
        </p:nvSpPr>
        <p:spPr>
          <a:xfrm>
            <a:off x="1952625" y="3838575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Saper decidere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2600E66-E28C-4FA0-9340-05E3385731AE}"/>
              </a:ext>
            </a:extLst>
          </p:cNvPr>
          <p:cNvSpPr>
            <a:spLocks noGrp="1"/>
          </p:cNvSpPr>
          <p:nvPr/>
        </p:nvSpPr>
        <p:spPr>
          <a:xfrm>
            <a:off x="3905250" y="3781425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Casi, scenari, problem solving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2A127A4D-612C-4836-93CA-F19C1526E882}"/>
              </a:ext>
            </a:extLst>
          </p:cNvPr>
          <p:cNvSpPr>
            <a:spLocks noGrp="1"/>
          </p:cNvSpPr>
          <p:nvPr/>
        </p:nvSpPr>
        <p:spPr>
          <a:xfrm>
            <a:off x="952500" y="4667250"/>
            <a:ext cx="102870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1C62385-EF68-4662-90CC-90D9E4C1BF6E}"/>
              </a:ext>
            </a:extLst>
          </p:cNvPr>
          <p:cNvSpPr>
            <a:spLocks noGrp="1"/>
          </p:cNvSpPr>
          <p:nvPr/>
        </p:nvSpPr>
        <p:spPr>
          <a:xfrm>
            <a:off x="1190625" y="4810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A23D344-CAA4-48EE-A570-A0CBC38DD440}"/>
              </a:ext>
            </a:extLst>
          </p:cNvPr>
          <p:cNvSpPr>
            <a:spLocks noGrp="1"/>
          </p:cNvSpPr>
          <p:nvPr/>
        </p:nvSpPr>
        <p:spPr>
          <a:xfrm>
            <a:off x="1190625" y="48863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23A0A39-10C1-44DF-9383-816B9C216D28}"/>
              </a:ext>
            </a:extLst>
          </p:cNvPr>
          <p:cNvSpPr>
            <a:spLocks noGrp="1"/>
          </p:cNvSpPr>
          <p:nvPr/>
        </p:nvSpPr>
        <p:spPr>
          <a:xfrm>
            <a:off x="1952625" y="483870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Saper collaborare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7284CEB-37FF-4E19-82D3-46697CA7229B}"/>
              </a:ext>
            </a:extLst>
          </p:cNvPr>
          <p:cNvSpPr>
            <a:spLocks noGrp="1"/>
          </p:cNvSpPr>
          <p:nvPr/>
        </p:nvSpPr>
        <p:spPr>
          <a:xfrm>
            <a:off x="3905250" y="4781550"/>
            <a:ext cx="666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Role play, peer learning, action learning</a:t>
            </a:r>
          </a:p>
        </p:txBody>
      </p:sp>
    </p:spTree>
    <p:extLst>
      <p:ext uri="{BB962C8B-B14F-4D97-AF65-F5344CB8AC3E}">
        <p14:creationId xmlns:p14="http://schemas.microsoft.com/office/powerpoint/2010/main" val="1947686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52B1F063-8EB6-4C4A-9E3A-DE3F8F5960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282940C-2402-448C-8529-CC348DFF62F4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ON THE JOB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D709C68-9F68-48B8-BD95-D6AAE146EBDD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Imparare dentro l’attività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64DAEFE-7186-4A08-BC00-E451F8F5FBF7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B7C0131-413B-4121-90BE-D64FD778CEDD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7C683FD-9B0F-4AD0-9689-0F603E6309C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A661384-BCF2-4748-8AB6-BB93029E356E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E63BA02-5275-44D9-9EFA-64D52DD96816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16CB12D-C61B-4C26-B359-2B84C42A0174}"/>
              </a:ext>
            </a:extLst>
          </p:cNvPr>
          <p:cNvSpPr>
            <a:spLocks noGrp="1"/>
          </p:cNvSpPr>
          <p:nvPr/>
        </p:nvSpPr>
        <p:spPr>
          <a:xfrm>
            <a:off x="847725" y="1981200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Affiancamento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0892FA4-E8FC-4866-8C0D-4572D4C883EA}"/>
              </a:ext>
            </a:extLst>
          </p:cNvPr>
          <p:cNvSpPr>
            <a:spLocks noGrp="1"/>
          </p:cNvSpPr>
          <p:nvPr/>
        </p:nvSpPr>
        <p:spPr>
          <a:xfrm>
            <a:off x="847725" y="2400300"/>
            <a:ext cx="2143125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Osservare, provare, ricevere feedback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2F3FC4A-A612-4BBE-B612-C2A00A2A1D3A}"/>
              </a:ext>
            </a:extLst>
          </p:cNvPr>
          <p:cNvSpPr>
            <a:spLocks noGrp="1"/>
          </p:cNvSpPr>
          <p:nvPr/>
        </p:nvSpPr>
        <p:spPr>
          <a:xfrm>
            <a:off x="3524250" y="180975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649BBA3-291F-42C4-A310-A181A276E7D1}"/>
              </a:ext>
            </a:extLst>
          </p:cNvPr>
          <p:cNvSpPr>
            <a:spLocks noGrp="1"/>
          </p:cNvSpPr>
          <p:nvPr/>
        </p:nvSpPr>
        <p:spPr>
          <a:xfrm>
            <a:off x="3524250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3C8975E-C75E-4464-8FA0-FE9E9CA47855}"/>
              </a:ext>
            </a:extLst>
          </p:cNvPr>
          <p:cNvSpPr>
            <a:spLocks noGrp="1"/>
          </p:cNvSpPr>
          <p:nvPr/>
        </p:nvSpPr>
        <p:spPr>
          <a:xfrm>
            <a:off x="3752850" y="1981200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Coaching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6D9D3CA-D8F9-4E69-9ABE-20E7C1933B9B}"/>
              </a:ext>
            </a:extLst>
          </p:cNvPr>
          <p:cNvSpPr>
            <a:spLocks noGrp="1"/>
          </p:cNvSpPr>
          <p:nvPr/>
        </p:nvSpPr>
        <p:spPr>
          <a:xfrm>
            <a:off x="3752850" y="2400300"/>
            <a:ext cx="2143125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Migliorare una prestazione con obiettivi e domande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5A23D66-1244-4A3F-ACA4-675C20E497D9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ADEDF574-3C08-49ED-9435-F2CEE43072CD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B9AC6DC-72AB-41D9-BC77-8486A4595C87}"/>
              </a:ext>
            </a:extLst>
          </p:cNvPr>
          <p:cNvSpPr>
            <a:spLocks noGrp="1"/>
          </p:cNvSpPr>
          <p:nvPr/>
        </p:nvSpPr>
        <p:spPr>
          <a:xfrm>
            <a:off x="6657975" y="1981200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Mentoring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4747640-2F64-457B-92E0-867EEFDCC395}"/>
              </a:ext>
            </a:extLst>
          </p:cNvPr>
          <p:cNvSpPr>
            <a:spLocks noGrp="1"/>
          </p:cNvSpPr>
          <p:nvPr/>
        </p:nvSpPr>
        <p:spPr>
          <a:xfrm>
            <a:off x="6657975" y="2400300"/>
            <a:ext cx="2143125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Leggere il contesto attraverso l’esperienza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629DA76-F182-4070-9A7A-35261503D741}"/>
              </a:ext>
            </a:extLst>
          </p:cNvPr>
          <p:cNvSpPr>
            <a:spLocks noGrp="1"/>
          </p:cNvSpPr>
          <p:nvPr/>
        </p:nvSpPr>
        <p:spPr>
          <a:xfrm>
            <a:off x="9334500" y="1809750"/>
            <a:ext cx="2571750" cy="3238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3D232BC-C4F0-43C6-82FF-2E01608DAA6B}"/>
              </a:ext>
            </a:extLst>
          </p:cNvPr>
          <p:cNvSpPr>
            <a:spLocks noGrp="1"/>
          </p:cNvSpPr>
          <p:nvPr/>
        </p:nvSpPr>
        <p:spPr>
          <a:xfrm>
            <a:off x="9334500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2C15A31-0DEA-48B9-BD18-92C7546502BE}"/>
              </a:ext>
            </a:extLst>
          </p:cNvPr>
          <p:cNvSpPr>
            <a:spLocks noGrp="1"/>
          </p:cNvSpPr>
          <p:nvPr/>
        </p:nvSpPr>
        <p:spPr>
          <a:xfrm>
            <a:off x="9563100" y="1981200"/>
            <a:ext cx="2143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Job rotation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5EC510C-EE89-49DF-B740-7F0A5180E000}"/>
              </a:ext>
            </a:extLst>
          </p:cNvPr>
          <p:cNvSpPr>
            <a:spLocks noGrp="1"/>
          </p:cNvSpPr>
          <p:nvPr/>
        </p:nvSpPr>
        <p:spPr>
          <a:xfrm>
            <a:off x="9563100" y="2400300"/>
            <a:ext cx="2143125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Comprendere processi e interdipendenze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8A836410-3505-4266-B622-B404091D4B52}"/>
              </a:ext>
            </a:extLst>
          </p:cNvPr>
          <p:cNvSpPr>
            <a:spLocks noGrp="1"/>
          </p:cNvSpPr>
          <p:nvPr/>
        </p:nvSpPr>
        <p:spPr>
          <a:xfrm>
            <a:off x="1809750" y="5572125"/>
            <a:ext cx="8572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Punto di forza: alta aderenza al lavoro. Rischio: trasmettere anche pratiche inefficaci.</a:t>
            </a:r>
          </a:p>
        </p:txBody>
      </p:sp>
    </p:spTree>
    <p:extLst>
      <p:ext uri="{BB962C8B-B14F-4D97-AF65-F5344CB8AC3E}">
        <p14:creationId xmlns:p14="http://schemas.microsoft.com/office/powerpoint/2010/main" val="810411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47083DFE-DD54-4550-BB73-D38388C8A3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D7EAFE-1434-4022-9C94-E028257CF844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OFF THE JOB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F592496-F523-4751-822B-99D0134FD8E1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Creare distanza per sperimentare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04FFB5F-CCE1-47A9-9ED3-45978A56276A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1AF8426-EC32-4B40-95A8-FF91A311297E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1AC2660-9A41-4D7B-BBC6-BD387F1A7B9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C3383FD-96D4-4FAF-A3EC-37D2C3ED83FF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333375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3200744-9129-4691-AAB8-08D5F8C69BF7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299CC80-37F3-45A6-8F07-EBA71D2A0B16}"/>
              </a:ext>
            </a:extLst>
          </p:cNvPr>
          <p:cNvSpPr>
            <a:spLocks noGrp="1"/>
          </p:cNvSpPr>
          <p:nvPr/>
        </p:nvSpPr>
        <p:spPr>
          <a:xfrm>
            <a:off x="1038225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AULA E WORKSHOP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9006A34-AB0B-476E-B62B-3239438AFDEA}"/>
              </a:ext>
            </a:extLst>
          </p:cNvPr>
          <p:cNvSpPr>
            <a:spLocks noGrp="1"/>
          </p:cNvSpPr>
          <p:nvPr/>
        </p:nvSpPr>
        <p:spPr>
          <a:xfrm>
            <a:off x="1038225" y="2400300"/>
            <a:ext cx="290512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Confronto, concetti, casi e costruzione condivisa di soluzioni.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A034DB9-3F6F-4468-A638-E3F9716AC1DE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B11B0D3-8C4E-4B0C-8D5D-F32D31E1D7CC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725F147-0229-446A-B216-CF8CB8FDD3DB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SIMULAZIONI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3254166-203E-461C-8A91-B8C9D2E7DCCA}"/>
              </a:ext>
            </a:extLst>
          </p:cNvPr>
          <p:cNvSpPr>
            <a:spLocks noGrp="1"/>
          </p:cNvSpPr>
          <p:nvPr/>
        </p:nvSpPr>
        <p:spPr>
          <a:xfrm>
            <a:off x="4657725" y="2400300"/>
            <a:ext cx="290512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Ambiente protetto per esercitare decisioni, procedure e relazioni.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C81DD6E-899D-4E0B-8AB5-4F51386AA63D}"/>
              </a:ext>
            </a:extLst>
          </p:cNvPr>
          <p:cNvSpPr>
            <a:spLocks noGrp="1"/>
          </p:cNvSpPr>
          <p:nvPr/>
        </p:nvSpPr>
        <p:spPr>
          <a:xfrm>
            <a:off x="8048625" y="1809750"/>
            <a:ext cx="3333750" cy="3286125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C1B84BE2-0A0E-4FD7-9F0B-E1643F66EE17}"/>
              </a:ext>
            </a:extLst>
          </p:cNvPr>
          <p:cNvSpPr>
            <a:spLocks noGrp="1"/>
          </p:cNvSpPr>
          <p:nvPr/>
        </p:nvSpPr>
        <p:spPr>
          <a:xfrm>
            <a:off x="8048625" y="1809750"/>
            <a:ext cx="66675" cy="3286125"/>
          </a:xfrm>
          <a:prstGeom prst="roundRect">
            <a:avLst>
              <a:gd name="adj" fmla="val 50000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E2780A4-4964-405C-A781-179A6315DBF3}"/>
              </a:ext>
            </a:extLst>
          </p:cNvPr>
          <p:cNvSpPr>
            <a:spLocks noGrp="1"/>
          </p:cNvSpPr>
          <p:nvPr/>
        </p:nvSpPr>
        <p:spPr>
          <a:xfrm>
            <a:off x="8277225" y="1981200"/>
            <a:ext cx="2905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E-LEARNING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2F88A9E-98CC-4461-9E41-B8A5A7C6327D}"/>
              </a:ext>
            </a:extLst>
          </p:cNvPr>
          <p:cNvSpPr>
            <a:spLocks noGrp="1"/>
          </p:cNvSpPr>
          <p:nvPr/>
        </p:nvSpPr>
        <p:spPr>
          <a:xfrm>
            <a:off x="8277225" y="2400300"/>
            <a:ext cx="2905125" cy="2543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Accesso flessibile e contenuti scalabili, da integrare con pratica e supporto.</a:t>
            </a:r>
          </a:p>
        </p:txBody>
      </p:sp>
    </p:spTree>
    <p:extLst>
      <p:ext uri="{BB962C8B-B14F-4D97-AF65-F5344CB8AC3E}">
        <p14:creationId xmlns:p14="http://schemas.microsoft.com/office/powerpoint/2010/main" val="1606297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tangolo 36">
            <a:extLst>
              <a:ext uri="{FF2B5EF4-FFF2-40B4-BE49-F238E27FC236}">
                <a16:creationId xmlns:a16="http://schemas.microsoft.com/office/drawing/2014/main" id="{24AC62F2-A5EB-491C-A79A-B001B43F4A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6E720B4-F726-42E2-840B-6C89E3B4E08C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INSERIMENTO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26F8817-98A1-4D87-AFE2-CA3D71F2E85C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Onboarding: il primo percorso formativo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C0FD2C4-ABA8-445D-9904-725EDE279E24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C27B38D-77BD-4788-85B1-E18CF0C70542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1D9E5D0-DC3D-4E92-8264-2508001902C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EF15E5B-F508-48DB-A537-038706C2929C}"/>
              </a:ext>
            </a:extLst>
          </p:cNvPr>
          <p:cNvSpPr>
            <a:spLocks noGrp="1"/>
          </p:cNvSpPr>
          <p:nvPr/>
        </p:nvSpPr>
        <p:spPr>
          <a:xfrm>
            <a:off x="52387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0A87949-1E7C-4561-8C23-941ED7B9211F}"/>
              </a:ext>
            </a:extLst>
          </p:cNvPr>
          <p:cNvSpPr>
            <a:spLocks noGrp="1"/>
          </p:cNvSpPr>
          <p:nvPr/>
        </p:nvSpPr>
        <p:spPr>
          <a:xfrm>
            <a:off x="127635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C9144F5-8400-488C-A2B9-617FFFE67272}"/>
              </a:ext>
            </a:extLst>
          </p:cNvPr>
          <p:cNvSpPr>
            <a:spLocks noGrp="1"/>
          </p:cNvSpPr>
          <p:nvPr/>
        </p:nvSpPr>
        <p:spPr>
          <a:xfrm>
            <a:off x="127635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CEE2B6A-87EA-49E3-B558-3EEA8247F48B}"/>
              </a:ext>
            </a:extLst>
          </p:cNvPr>
          <p:cNvSpPr>
            <a:spLocks noGrp="1"/>
          </p:cNvSpPr>
          <p:nvPr/>
        </p:nvSpPr>
        <p:spPr>
          <a:xfrm>
            <a:off x="69532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Prima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1443DE1-A9C9-46F7-8569-6C0C98F23BDC}"/>
              </a:ext>
            </a:extLst>
          </p:cNvPr>
          <p:cNvSpPr>
            <a:spLocks noGrp="1"/>
          </p:cNvSpPr>
          <p:nvPr/>
        </p:nvSpPr>
        <p:spPr>
          <a:xfrm>
            <a:off x="71437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Informazioni e accessi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D61AF313-2903-41E1-A1EA-E2ED15ABAE37}"/>
              </a:ext>
            </a:extLst>
          </p:cNvPr>
          <p:cNvSpPr>
            <a:spLocks noGrp="1"/>
          </p:cNvSpPr>
          <p:nvPr/>
        </p:nvSpPr>
        <p:spPr>
          <a:xfrm>
            <a:off x="252412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BBEB5E3-30B8-4F13-9821-F92055338180}"/>
              </a:ext>
            </a:extLst>
          </p:cNvPr>
          <p:cNvSpPr>
            <a:spLocks noGrp="1"/>
          </p:cNvSpPr>
          <p:nvPr/>
        </p:nvSpPr>
        <p:spPr>
          <a:xfrm>
            <a:off x="275272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CFF4A3D2-1B3B-40A4-BB6D-0728000EF43E}"/>
              </a:ext>
            </a:extLst>
          </p:cNvPr>
          <p:cNvSpPr>
            <a:spLocks noGrp="1"/>
          </p:cNvSpPr>
          <p:nvPr/>
        </p:nvSpPr>
        <p:spPr>
          <a:xfrm>
            <a:off x="350520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F983191-6A3C-408D-A297-15B2F47A9BBD}"/>
              </a:ext>
            </a:extLst>
          </p:cNvPr>
          <p:cNvSpPr>
            <a:spLocks noGrp="1"/>
          </p:cNvSpPr>
          <p:nvPr/>
        </p:nvSpPr>
        <p:spPr>
          <a:xfrm>
            <a:off x="350520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CDF189F-177C-4075-B325-7308974BD500}"/>
              </a:ext>
            </a:extLst>
          </p:cNvPr>
          <p:cNvSpPr>
            <a:spLocks noGrp="1"/>
          </p:cNvSpPr>
          <p:nvPr/>
        </p:nvSpPr>
        <p:spPr>
          <a:xfrm>
            <a:off x="292417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Giorno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D555FBC-49C3-4CE5-9D19-5B1A26C9B16B}"/>
              </a:ext>
            </a:extLst>
          </p:cNvPr>
          <p:cNvSpPr>
            <a:spLocks noGrp="1"/>
          </p:cNvSpPr>
          <p:nvPr/>
        </p:nvSpPr>
        <p:spPr>
          <a:xfrm>
            <a:off x="294322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Senso, persone, sicurezza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AEF9BD06-8C26-43B3-BDEA-34094FA844E8}"/>
              </a:ext>
            </a:extLst>
          </p:cNvPr>
          <p:cNvSpPr>
            <a:spLocks noGrp="1"/>
          </p:cNvSpPr>
          <p:nvPr/>
        </p:nvSpPr>
        <p:spPr>
          <a:xfrm>
            <a:off x="475297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AB2E9E69-1807-403D-9B8E-409888BE3951}"/>
              </a:ext>
            </a:extLst>
          </p:cNvPr>
          <p:cNvSpPr>
            <a:spLocks noGrp="1"/>
          </p:cNvSpPr>
          <p:nvPr/>
        </p:nvSpPr>
        <p:spPr>
          <a:xfrm>
            <a:off x="498157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CB08D51-87C1-4F60-AA2B-DE9E33EA25B7}"/>
              </a:ext>
            </a:extLst>
          </p:cNvPr>
          <p:cNvSpPr>
            <a:spLocks noGrp="1"/>
          </p:cNvSpPr>
          <p:nvPr/>
        </p:nvSpPr>
        <p:spPr>
          <a:xfrm>
            <a:off x="573405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55928FA-57C1-4E92-86EA-F19597B84E8F}"/>
              </a:ext>
            </a:extLst>
          </p:cNvPr>
          <p:cNvSpPr>
            <a:spLocks noGrp="1"/>
          </p:cNvSpPr>
          <p:nvPr/>
        </p:nvSpPr>
        <p:spPr>
          <a:xfrm>
            <a:off x="573405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676832C-750C-4B13-A4B6-6545C886DDE1}"/>
              </a:ext>
            </a:extLst>
          </p:cNvPr>
          <p:cNvSpPr>
            <a:spLocks noGrp="1"/>
          </p:cNvSpPr>
          <p:nvPr/>
        </p:nvSpPr>
        <p:spPr>
          <a:xfrm>
            <a:off x="515302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30 giorni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1BB3E9F-C757-4366-BAB7-5108C1C206EE}"/>
              </a:ext>
            </a:extLst>
          </p:cNvPr>
          <p:cNvSpPr>
            <a:spLocks noGrp="1"/>
          </p:cNvSpPr>
          <p:nvPr/>
        </p:nvSpPr>
        <p:spPr>
          <a:xfrm>
            <a:off x="517207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Ruolo, routine, feedback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00B6762D-D1A9-4A06-A7AE-3321EE52EEE0}"/>
              </a:ext>
            </a:extLst>
          </p:cNvPr>
          <p:cNvSpPr>
            <a:spLocks noGrp="1"/>
          </p:cNvSpPr>
          <p:nvPr/>
        </p:nvSpPr>
        <p:spPr>
          <a:xfrm>
            <a:off x="698182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18E8BFA1-91F2-4AD8-A806-6CAF8B6667A6}"/>
              </a:ext>
            </a:extLst>
          </p:cNvPr>
          <p:cNvSpPr>
            <a:spLocks noGrp="1"/>
          </p:cNvSpPr>
          <p:nvPr/>
        </p:nvSpPr>
        <p:spPr>
          <a:xfrm>
            <a:off x="721042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AFF956D6-D899-4628-940E-EF821C2DEC7B}"/>
              </a:ext>
            </a:extLst>
          </p:cNvPr>
          <p:cNvSpPr>
            <a:spLocks noGrp="1"/>
          </p:cNvSpPr>
          <p:nvPr/>
        </p:nvSpPr>
        <p:spPr>
          <a:xfrm>
            <a:off x="796290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DD14D6CD-0874-4780-9CE4-F23C142477F4}"/>
              </a:ext>
            </a:extLst>
          </p:cNvPr>
          <p:cNvSpPr>
            <a:spLocks noGrp="1"/>
          </p:cNvSpPr>
          <p:nvPr/>
        </p:nvSpPr>
        <p:spPr>
          <a:xfrm>
            <a:off x="796290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F369DB48-6DC2-4C07-8929-6F8E96D34B41}"/>
              </a:ext>
            </a:extLst>
          </p:cNvPr>
          <p:cNvSpPr>
            <a:spLocks noGrp="1"/>
          </p:cNvSpPr>
          <p:nvPr/>
        </p:nvSpPr>
        <p:spPr>
          <a:xfrm>
            <a:off x="738187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60 giorni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21674C16-00D5-47E2-B8D5-80F07F52868F}"/>
              </a:ext>
            </a:extLst>
          </p:cNvPr>
          <p:cNvSpPr>
            <a:spLocks noGrp="1"/>
          </p:cNvSpPr>
          <p:nvPr/>
        </p:nvSpPr>
        <p:spPr>
          <a:xfrm>
            <a:off x="740092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Autonomia guidata</a:t>
            </a:r>
          </a:p>
        </p:txBody>
      </p:sp>
      <p:sp>
        <p:nvSpPr>
          <p:cNvPr id="30" name="Connettore 1 29">
            <a:extLst>
              <a:ext uri="{FF2B5EF4-FFF2-40B4-BE49-F238E27FC236}">
                <a16:creationId xmlns:a16="http://schemas.microsoft.com/office/drawing/2014/main" id="{864D7B44-9BAA-4B90-9264-3F1C55961074}"/>
              </a:ext>
            </a:extLst>
          </p:cNvPr>
          <p:cNvSpPr>
            <a:spLocks noGrp="1"/>
          </p:cNvSpPr>
          <p:nvPr/>
        </p:nvSpPr>
        <p:spPr>
          <a:xfrm>
            <a:off x="9210675" y="2905125"/>
            <a:ext cx="238125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850FF859-015C-4745-ABFE-6FA8FB33C97D}"/>
              </a:ext>
            </a:extLst>
          </p:cNvPr>
          <p:cNvSpPr>
            <a:spLocks noGrp="1"/>
          </p:cNvSpPr>
          <p:nvPr/>
        </p:nvSpPr>
        <p:spPr>
          <a:xfrm>
            <a:off x="9439275" y="2190750"/>
            <a:ext cx="20002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C7B0E190-7222-46D6-A0DB-E728FB91FA41}"/>
              </a:ext>
            </a:extLst>
          </p:cNvPr>
          <p:cNvSpPr>
            <a:spLocks noGrp="1"/>
          </p:cNvSpPr>
          <p:nvPr/>
        </p:nvSpPr>
        <p:spPr>
          <a:xfrm>
            <a:off x="10191750" y="19335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7612709-E1F5-42F9-B887-E57EA9A4C5EF}"/>
              </a:ext>
            </a:extLst>
          </p:cNvPr>
          <p:cNvSpPr>
            <a:spLocks noGrp="1"/>
          </p:cNvSpPr>
          <p:nvPr/>
        </p:nvSpPr>
        <p:spPr>
          <a:xfrm>
            <a:off x="10191750" y="20097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4DEF6081-C278-42F8-83ED-74A6647AC77D}"/>
              </a:ext>
            </a:extLst>
          </p:cNvPr>
          <p:cNvSpPr>
            <a:spLocks noGrp="1"/>
          </p:cNvSpPr>
          <p:nvPr/>
        </p:nvSpPr>
        <p:spPr>
          <a:xfrm>
            <a:off x="9610725" y="2524125"/>
            <a:ext cx="1657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90 giorni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CCB458B9-ACF7-49BE-AD9C-CE16BCC088A4}"/>
              </a:ext>
            </a:extLst>
          </p:cNvPr>
          <p:cNvSpPr>
            <a:spLocks noGrp="1"/>
          </p:cNvSpPr>
          <p:nvPr/>
        </p:nvSpPr>
        <p:spPr>
          <a:xfrm>
            <a:off x="9629775" y="2933700"/>
            <a:ext cx="1619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37077"/>
                </a:solidFill>
              </a:defRPr>
            </a:defPPr>
          </a:lstStyle>
          <a:p>
            <a:pPr>
              <a:defRPr sz="975" b="0">
                <a:solidFill>
                  <a:srgbClr val="637077"/>
                </a:solidFill>
              </a:defRPr>
            </a:pPr>
            <a:r>
              <a:rPr sz="975" b="0">
                <a:solidFill>
                  <a:srgbClr val="637077"/>
                </a:solidFill>
              </a:rPr>
              <a:t>Verifica e sviluppo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72E7E16E-23FD-497B-825D-DEAA37614C51}"/>
              </a:ext>
            </a:extLst>
          </p:cNvPr>
          <p:cNvSpPr>
            <a:spLocks noGrp="1"/>
          </p:cNvSpPr>
          <p:nvPr/>
        </p:nvSpPr>
        <p:spPr>
          <a:xfrm>
            <a:off x="2286000" y="4810125"/>
            <a:ext cx="7620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Obiettivo: accelerare la padronanza senza sovraccaricare di informazioni.</a:t>
            </a:r>
          </a:p>
        </p:txBody>
      </p:sp>
    </p:spTree>
    <p:extLst>
      <p:ext uri="{BB962C8B-B14F-4D97-AF65-F5344CB8AC3E}">
        <p14:creationId xmlns:p14="http://schemas.microsoft.com/office/powerpoint/2010/main" val="1459758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45FDB5A9-B2C0-480B-8C5E-5BAF735AD4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DF4329C-2EE9-4975-A247-D1BD4890AA99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BLENDED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2CAC94-0A40-4FA6-973B-8892637ABD0A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Combinare sincrono, asincrono e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9C5D002-9E65-4398-8F15-6628587CE8DF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0D3CC1B-5E1F-4D70-88E1-83506BDC5A7F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B876864-F8F7-472E-82AF-BAFF083877D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DBB0AA7-715F-4DAB-BEA2-5A8925678A6E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3143250" cy="3143250"/>
          </a:xfrm>
          <a:prstGeom prst="roundRect">
            <a:avLst>
              <a:gd name="adj" fmla="val 3636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BFDE9C4-9E70-4859-BD11-57F818B570DC}"/>
              </a:ext>
            </a:extLst>
          </p:cNvPr>
          <p:cNvSpPr>
            <a:spLocks noGrp="1"/>
          </p:cNvSpPr>
          <p:nvPr/>
        </p:nvSpPr>
        <p:spPr>
          <a:xfrm>
            <a:off x="1000125" y="2095500"/>
            <a:ext cx="2571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8DB596"/>
                </a:solidFill>
              </a:defRPr>
            </a:defPPr>
          </a:lstStyle>
          <a:p>
            <a:pPr>
              <a:defRPr sz="1125" b="1">
                <a:solidFill>
                  <a:srgbClr val="8DB596"/>
                </a:solidFill>
              </a:defRPr>
            </a:pPr>
            <a:r>
              <a:rPr sz="1125" b="1">
                <a:solidFill>
                  <a:srgbClr val="8DB596"/>
                </a:solidFill>
              </a:rPr>
              <a:t>PRIMA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E37AD56-9855-4195-949E-0D8A481237DE}"/>
              </a:ext>
            </a:extLst>
          </p:cNvPr>
          <p:cNvSpPr>
            <a:spLocks noGrp="1"/>
          </p:cNvSpPr>
          <p:nvPr/>
        </p:nvSpPr>
        <p:spPr>
          <a:xfrm>
            <a:off x="1000125" y="2714625"/>
            <a:ext cx="2571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Microcontenuti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Autovalutazione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Domande guida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E1F49B9F-2BF8-4990-BF22-B2061F6E13C7}"/>
              </a:ext>
            </a:extLst>
          </p:cNvPr>
          <p:cNvSpPr>
            <a:spLocks noGrp="1"/>
          </p:cNvSpPr>
          <p:nvPr/>
        </p:nvSpPr>
        <p:spPr>
          <a:xfrm>
            <a:off x="4524375" y="1809750"/>
            <a:ext cx="3143250" cy="3143250"/>
          </a:xfrm>
          <a:prstGeom prst="roundRect">
            <a:avLst>
              <a:gd name="adj" fmla="val 3636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D87D59E-63AB-42AD-9BAA-81C0D66F23D3}"/>
              </a:ext>
            </a:extLst>
          </p:cNvPr>
          <p:cNvSpPr>
            <a:spLocks noGrp="1"/>
          </p:cNvSpPr>
          <p:nvPr/>
        </p:nvSpPr>
        <p:spPr>
          <a:xfrm>
            <a:off x="4810125" y="2095500"/>
            <a:ext cx="2571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DEBE4"/>
                </a:solidFill>
              </a:defRPr>
            </a:defPPr>
          </a:lstStyle>
          <a:p>
            <a:pPr>
              <a:defRPr sz="1125" b="1">
                <a:solidFill>
                  <a:srgbClr val="DDEBE4"/>
                </a:solidFill>
              </a:defRPr>
            </a:pPr>
            <a:r>
              <a:rPr sz="1125" b="1">
                <a:solidFill>
                  <a:srgbClr val="DDEBE4"/>
                </a:solidFill>
              </a:rPr>
              <a:t>DURANTE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9C03A20-36B7-42DB-A698-1751C9A8C064}"/>
              </a:ext>
            </a:extLst>
          </p:cNvPr>
          <p:cNvSpPr>
            <a:spLocks noGrp="1"/>
          </p:cNvSpPr>
          <p:nvPr/>
        </p:nvSpPr>
        <p:spPr>
          <a:xfrm>
            <a:off x="4810125" y="2714625"/>
            <a:ext cx="2571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Confronto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Esercitazioni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Feedback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0C15BE1-F6F1-488A-9B86-280AEC0AF1F2}"/>
              </a:ext>
            </a:extLst>
          </p:cNvPr>
          <p:cNvSpPr>
            <a:spLocks noGrp="1"/>
          </p:cNvSpPr>
          <p:nvPr/>
        </p:nvSpPr>
        <p:spPr>
          <a:xfrm>
            <a:off x="8334375" y="1809750"/>
            <a:ext cx="3143250" cy="3143250"/>
          </a:xfrm>
          <a:prstGeom prst="roundRect">
            <a:avLst>
              <a:gd name="adj" fmla="val 3636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72A0B4E-9D63-476C-B6C7-43F757B0A709}"/>
              </a:ext>
            </a:extLst>
          </p:cNvPr>
          <p:cNvSpPr>
            <a:spLocks noGrp="1"/>
          </p:cNvSpPr>
          <p:nvPr/>
        </p:nvSpPr>
        <p:spPr>
          <a:xfrm>
            <a:off x="8620125" y="2095500"/>
            <a:ext cx="2571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E9E4F2"/>
                </a:solidFill>
              </a:defRPr>
            </a:defPPr>
          </a:lstStyle>
          <a:p>
            <a:pPr>
              <a:defRPr sz="1125" b="1">
                <a:solidFill>
                  <a:srgbClr val="E9E4F2"/>
                </a:solidFill>
              </a:defRPr>
            </a:pPr>
            <a:r>
              <a:rPr sz="1125" b="1">
                <a:solidFill>
                  <a:srgbClr val="E9E4F2"/>
                </a:solidFill>
              </a:rPr>
              <a:t>DOPO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BB0BD1E-0C37-4684-AC53-C4E1525D4C0A}"/>
              </a:ext>
            </a:extLst>
          </p:cNvPr>
          <p:cNvSpPr>
            <a:spLocks noGrp="1"/>
          </p:cNvSpPr>
          <p:nvPr/>
        </p:nvSpPr>
        <p:spPr>
          <a:xfrm>
            <a:off x="8620125" y="2714625"/>
            <a:ext cx="2571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FFFFFF"/>
                </a:solidFill>
              </a:defRPr>
            </a:defPPr>
          </a:lstStyle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Pratica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Job aid</a:t>
            </a:r>
          </a:p>
          <a:p>
            <a:pPr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Community</a:t>
            </a:r>
          </a:p>
        </p:txBody>
      </p:sp>
    </p:spTree>
    <p:extLst>
      <p:ext uri="{BB962C8B-B14F-4D97-AF65-F5344CB8AC3E}">
        <p14:creationId xmlns:p14="http://schemas.microsoft.com/office/powerpoint/2010/main" val="1327642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F610AF1E-4C6B-47FD-9CB0-357F57182B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6203D11-E8E3-405E-846B-DB915649E606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DOCENZA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F031A27-2EED-4A49-89FD-A4176F0FB278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Formatori interni o esterni?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5F6A448-653E-4566-8CC8-62DE46AF09F8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5949049-46DC-4A91-A401-97AE44AF228A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C9673C7-69FA-4BCA-BD95-1645DB40D07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E32DCC5-96D6-4B58-873B-F83E1EF13F16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5095875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A78461B-ABC8-42CC-BCDF-B60E044968BE}"/>
              </a:ext>
            </a:extLst>
          </p:cNvPr>
          <p:cNvSpPr>
            <a:spLocks noGrp="1"/>
          </p:cNvSpPr>
          <p:nvPr/>
        </p:nvSpPr>
        <p:spPr>
          <a:xfrm>
            <a:off x="1143000" y="2000250"/>
            <a:ext cx="238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F6B5F"/>
                </a:solidFill>
              </a:defRPr>
            </a:defPPr>
          </a:lstStyle>
          <a:p>
            <a:pPr>
              <a:defRPr sz="1500" b="1">
                <a:solidFill>
                  <a:srgbClr val="2F6B5F"/>
                </a:solidFill>
              </a:defRPr>
            </a:pPr>
            <a:r>
              <a:rPr sz="1500" b="1">
                <a:solidFill>
                  <a:srgbClr val="2F6B5F"/>
                </a:solidFill>
              </a:rPr>
              <a:t>INTERNI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B64C85F-BFE9-4B0F-9191-095160C2668D}"/>
              </a:ext>
            </a:extLst>
          </p:cNvPr>
          <p:cNvSpPr>
            <a:spLocks noGrp="1"/>
          </p:cNvSpPr>
          <p:nvPr/>
        </p:nvSpPr>
        <p:spPr>
          <a:xfrm>
            <a:off x="1143000" y="2619375"/>
            <a:ext cx="409575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637077"/>
                </a:solidFill>
              </a:defRPr>
            </a:defPPr>
          </a:lstStyle>
          <a:p>
            <a:pPr>
              <a:defRPr sz="1350" b="0">
                <a:solidFill>
                  <a:srgbClr val="637077"/>
                </a:solidFill>
              </a:defRPr>
            </a:pPr>
            <a:r>
              <a:rPr sz="1350" b="0">
                <a:solidFill>
                  <a:srgbClr val="637077"/>
                </a:solidFill>
              </a:rPr>
              <a:t>+ Conoscono linguaggi e processi</a:t>
            </a:r>
          </a:p>
          <a:p>
            <a:pPr>
              <a:defRPr sz="1350" b="0">
                <a:solidFill>
                  <a:srgbClr val="637077"/>
                </a:solidFill>
              </a:defRPr>
            </a:pPr>
            <a:r>
              <a:rPr sz="1350" b="0">
                <a:solidFill>
                  <a:srgbClr val="637077"/>
                </a:solidFill>
              </a:rPr>
              <a:t>+ Rendono visibile il sapere tacito</a:t>
            </a:r>
          </a:p>
          <a:p>
            <a:pPr>
              <a:defRPr sz="1350" b="0">
                <a:solidFill>
                  <a:srgbClr val="637077"/>
                </a:solidFill>
              </a:defRPr>
            </a:pPr>
            <a:r>
              <a:rPr sz="1350" b="0">
                <a:solidFill>
                  <a:srgbClr val="637077"/>
                </a:solidFill>
              </a:rPr>
              <a:t>− Possono replicare abitudini</a:t>
            </a:r>
          </a:p>
          <a:p>
            <a:pPr>
              <a:defRPr sz="1350" b="0">
                <a:solidFill>
                  <a:srgbClr val="637077"/>
                </a:solidFill>
              </a:defRPr>
            </a:pPr>
            <a:r>
              <a:rPr sz="1350" b="0">
                <a:solidFill>
                  <a:srgbClr val="637077"/>
                </a:solidFill>
              </a:rPr>
              <a:t>− Serve prepararli alla facilitazione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2004553-60F2-46DA-933E-B0F64481A47F}"/>
              </a:ext>
            </a:extLst>
          </p:cNvPr>
          <p:cNvSpPr>
            <a:spLocks noGrp="1"/>
          </p:cNvSpPr>
          <p:nvPr/>
        </p:nvSpPr>
        <p:spPr>
          <a:xfrm>
            <a:off x="6334125" y="1714500"/>
            <a:ext cx="5095875" cy="3524250"/>
          </a:xfrm>
          <a:prstGeom prst="roundRect">
            <a:avLst>
              <a:gd name="adj" fmla="val 3243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2710886-7A2A-4A57-B859-B3CAF2CDBBFD}"/>
              </a:ext>
            </a:extLst>
          </p:cNvPr>
          <p:cNvSpPr>
            <a:spLocks noGrp="1"/>
          </p:cNvSpPr>
          <p:nvPr/>
        </p:nvSpPr>
        <p:spPr>
          <a:xfrm>
            <a:off x="6715125" y="2000250"/>
            <a:ext cx="238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E97A5A"/>
                </a:solidFill>
              </a:defRPr>
            </a:defPPr>
          </a:lstStyle>
          <a:p>
            <a:pPr>
              <a:defRPr sz="1500" b="1">
                <a:solidFill>
                  <a:srgbClr val="E97A5A"/>
                </a:solidFill>
              </a:defRPr>
            </a:pPr>
            <a:r>
              <a:rPr sz="1500" b="1">
                <a:solidFill>
                  <a:srgbClr val="E97A5A"/>
                </a:solidFill>
              </a:rPr>
              <a:t>ESTERNI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9E22DBB-2D3F-44B2-B0C4-B8EDE9410550}"/>
              </a:ext>
            </a:extLst>
          </p:cNvPr>
          <p:cNvSpPr>
            <a:spLocks noGrp="1"/>
          </p:cNvSpPr>
          <p:nvPr/>
        </p:nvSpPr>
        <p:spPr>
          <a:xfrm>
            <a:off x="6715125" y="2619375"/>
            <a:ext cx="4095750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+ Portano prospettive e metodi nuovi</a:t>
            </a: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+ Offrono specializzazione</a:t>
            </a: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− Devono comprendere il contesto</a:t>
            </a: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− Il trasferimento va progettato</a:t>
            </a:r>
          </a:p>
        </p:txBody>
      </p:sp>
    </p:spTree>
    <p:extLst>
      <p:ext uri="{BB962C8B-B14F-4D97-AF65-F5344CB8AC3E}">
        <p14:creationId xmlns:p14="http://schemas.microsoft.com/office/powerpoint/2010/main" val="1911110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F6259B0F-1E62-4E6E-A81B-BA2BC02AFA2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1C16C9F-7DD7-4E8D-907C-107808B9B475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RISORSE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8531CD6-A2C2-4B84-AACD-2144DE40D6A2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Il budget include più del costo d’aula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9688905-6CBC-47BE-86AF-FC5DAA9CC8BA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3E6E8B2-030B-4B89-B03B-B4F3A8DD17A5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BC0BF35-0EAA-4CFC-8B2D-0614CC9E045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0910171-37E3-4D8E-AD8D-E4E5D5129BD0}"/>
              </a:ext>
            </a:extLst>
          </p:cNvPr>
          <p:cNvSpPr>
            <a:spLocks noGrp="1"/>
          </p:cNvSpPr>
          <p:nvPr/>
        </p:nvSpPr>
        <p:spPr>
          <a:xfrm>
            <a:off x="1095375" y="1571625"/>
            <a:ext cx="10001250" cy="638175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468F37B-1F0E-4CA3-9A34-396ED45BC434}"/>
              </a:ext>
            </a:extLst>
          </p:cNvPr>
          <p:cNvSpPr>
            <a:spLocks noGrp="1"/>
          </p:cNvSpPr>
          <p:nvPr/>
        </p:nvSpPr>
        <p:spPr>
          <a:xfrm>
            <a:off x="1095375" y="1571625"/>
            <a:ext cx="6762750" cy="638175"/>
          </a:xfrm>
          <a:prstGeom prst="roundRect">
            <a:avLst>
              <a:gd name="adj" fmla="val 17910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A4529C7-AE11-40A8-B48C-2E311264D60D}"/>
              </a:ext>
            </a:extLst>
          </p:cNvPr>
          <p:cNvSpPr>
            <a:spLocks noGrp="1"/>
          </p:cNvSpPr>
          <p:nvPr/>
        </p:nvSpPr>
        <p:spPr>
          <a:xfrm>
            <a:off x="1333500" y="171450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Progettazione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C053F89-5AD3-44E3-B3E8-1E0DAB0C5F24}"/>
              </a:ext>
            </a:extLst>
          </p:cNvPr>
          <p:cNvSpPr>
            <a:spLocks noGrp="1"/>
          </p:cNvSpPr>
          <p:nvPr/>
        </p:nvSpPr>
        <p:spPr>
          <a:xfrm>
            <a:off x="3714750" y="1714500"/>
            <a:ext cx="685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Analisi, contenuti, coordinamento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33684F3-DBAD-4D41-9EEE-9C9EA5798429}"/>
              </a:ext>
            </a:extLst>
          </p:cNvPr>
          <p:cNvSpPr>
            <a:spLocks noGrp="1"/>
          </p:cNvSpPr>
          <p:nvPr/>
        </p:nvSpPr>
        <p:spPr>
          <a:xfrm>
            <a:off x="1095375" y="2409825"/>
            <a:ext cx="10001250" cy="638175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2960C8F-7C8D-457F-8C61-15EF8C4DE10A}"/>
              </a:ext>
            </a:extLst>
          </p:cNvPr>
          <p:cNvSpPr>
            <a:spLocks noGrp="1"/>
          </p:cNvSpPr>
          <p:nvPr/>
        </p:nvSpPr>
        <p:spPr>
          <a:xfrm>
            <a:off x="1095375" y="2409825"/>
            <a:ext cx="5762625" cy="638175"/>
          </a:xfrm>
          <a:prstGeom prst="roundRect">
            <a:avLst>
              <a:gd name="adj" fmla="val 17910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2AD2C5-9818-4F9E-AF83-6293B76F977D}"/>
              </a:ext>
            </a:extLst>
          </p:cNvPr>
          <p:cNvSpPr>
            <a:spLocks noGrp="1"/>
          </p:cNvSpPr>
          <p:nvPr/>
        </p:nvSpPr>
        <p:spPr>
          <a:xfrm>
            <a:off x="1333500" y="255270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Erogazione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B2A74B0-66BA-41F6-91F7-885C3672FD03}"/>
              </a:ext>
            </a:extLst>
          </p:cNvPr>
          <p:cNvSpPr>
            <a:spLocks noGrp="1"/>
          </p:cNvSpPr>
          <p:nvPr/>
        </p:nvSpPr>
        <p:spPr>
          <a:xfrm>
            <a:off x="3714750" y="2552700"/>
            <a:ext cx="685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Docenza, piattaforme, materiali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FB534A1E-E3B6-47FE-A98A-E49F819BC85B}"/>
              </a:ext>
            </a:extLst>
          </p:cNvPr>
          <p:cNvSpPr>
            <a:spLocks noGrp="1"/>
          </p:cNvSpPr>
          <p:nvPr/>
        </p:nvSpPr>
        <p:spPr>
          <a:xfrm>
            <a:off x="1095375" y="3248025"/>
            <a:ext cx="10001250" cy="638175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D6AC642A-8EA0-43CB-995B-34CE920D2CF4}"/>
              </a:ext>
            </a:extLst>
          </p:cNvPr>
          <p:cNvSpPr>
            <a:spLocks noGrp="1"/>
          </p:cNvSpPr>
          <p:nvPr/>
        </p:nvSpPr>
        <p:spPr>
          <a:xfrm>
            <a:off x="1095375" y="3248025"/>
            <a:ext cx="4762500" cy="638175"/>
          </a:xfrm>
          <a:prstGeom prst="roundRect">
            <a:avLst>
              <a:gd name="adj" fmla="val 17910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4EF9411-9AB9-4113-8C6C-4D74593033C1}"/>
              </a:ext>
            </a:extLst>
          </p:cNvPr>
          <p:cNvSpPr>
            <a:spLocks noGrp="1"/>
          </p:cNvSpPr>
          <p:nvPr/>
        </p:nvSpPr>
        <p:spPr>
          <a:xfrm>
            <a:off x="1333500" y="339090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Tempo di lavoro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CCCFDF3-7672-4E80-A5C3-E96BCE0A12CA}"/>
              </a:ext>
            </a:extLst>
          </p:cNvPr>
          <p:cNvSpPr>
            <a:spLocks noGrp="1"/>
          </p:cNvSpPr>
          <p:nvPr/>
        </p:nvSpPr>
        <p:spPr>
          <a:xfrm>
            <a:off x="3714750" y="3390900"/>
            <a:ext cx="685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FFFFFF"/>
                </a:solidFill>
              </a:defRPr>
            </a:defPPr>
          </a:lstStyle>
          <a:p>
            <a:pPr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Ore dei partecipanti e dei tutor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1453859-E67A-4165-AD13-9F77E3166BBD}"/>
              </a:ext>
            </a:extLst>
          </p:cNvPr>
          <p:cNvSpPr>
            <a:spLocks noGrp="1"/>
          </p:cNvSpPr>
          <p:nvPr/>
        </p:nvSpPr>
        <p:spPr>
          <a:xfrm>
            <a:off x="1095375" y="4086225"/>
            <a:ext cx="10001250" cy="638175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7DBE1032-44AC-40C2-889F-50428281BF0A}"/>
              </a:ext>
            </a:extLst>
          </p:cNvPr>
          <p:cNvSpPr>
            <a:spLocks noGrp="1"/>
          </p:cNvSpPr>
          <p:nvPr/>
        </p:nvSpPr>
        <p:spPr>
          <a:xfrm>
            <a:off x="1095375" y="4086225"/>
            <a:ext cx="3762375" cy="638175"/>
          </a:xfrm>
          <a:prstGeom prst="roundRect">
            <a:avLst>
              <a:gd name="adj" fmla="val 17910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2068732-7D03-48C8-A255-49E06DE47B06}"/>
              </a:ext>
            </a:extLst>
          </p:cNvPr>
          <p:cNvSpPr>
            <a:spLocks noGrp="1"/>
          </p:cNvSpPr>
          <p:nvPr/>
        </p:nvSpPr>
        <p:spPr>
          <a:xfrm>
            <a:off x="1333500" y="422910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Trasferimento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279628E-1E94-4AED-910B-C8A5E8FA81CD}"/>
              </a:ext>
            </a:extLst>
          </p:cNvPr>
          <p:cNvSpPr>
            <a:spLocks noGrp="1"/>
          </p:cNvSpPr>
          <p:nvPr/>
        </p:nvSpPr>
        <p:spPr>
          <a:xfrm>
            <a:off x="3714750" y="4229100"/>
            <a:ext cx="685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Coaching, job aid, follow-up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327B131-A773-42B3-8FC8-70D562ECA0B4}"/>
              </a:ext>
            </a:extLst>
          </p:cNvPr>
          <p:cNvSpPr>
            <a:spLocks noGrp="1"/>
          </p:cNvSpPr>
          <p:nvPr/>
        </p:nvSpPr>
        <p:spPr>
          <a:xfrm>
            <a:off x="1095375" y="4924425"/>
            <a:ext cx="10001250" cy="638175"/>
          </a:xfrm>
          <a:prstGeom prst="roundRect">
            <a:avLst>
              <a:gd name="adj" fmla="val 1791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BC5A40DE-1A85-4F46-926C-0C998E83438A}"/>
              </a:ext>
            </a:extLst>
          </p:cNvPr>
          <p:cNvSpPr>
            <a:spLocks noGrp="1"/>
          </p:cNvSpPr>
          <p:nvPr/>
        </p:nvSpPr>
        <p:spPr>
          <a:xfrm>
            <a:off x="1095375" y="4924425"/>
            <a:ext cx="2762250" cy="638175"/>
          </a:xfrm>
          <a:prstGeom prst="roundRect">
            <a:avLst>
              <a:gd name="adj" fmla="val 17910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DA01FA7-37E6-4260-B2CF-90DA9EA2AD36}"/>
              </a:ext>
            </a:extLst>
          </p:cNvPr>
          <p:cNvSpPr>
            <a:spLocks noGrp="1"/>
          </p:cNvSpPr>
          <p:nvPr/>
        </p:nvSpPr>
        <p:spPr>
          <a:xfrm>
            <a:off x="1333500" y="5067300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Valutazione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2DF9815-7B56-49FC-97B5-E0484F7D5C03}"/>
              </a:ext>
            </a:extLst>
          </p:cNvPr>
          <p:cNvSpPr>
            <a:spLocks noGrp="1"/>
          </p:cNvSpPr>
          <p:nvPr/>
        </p:nvSpPr>
        <p:spPr>
          <a:xfrm>
            <a:off x="3714750" y="5067300"/>
            <a:ext cx="6858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Raccolta dati e miglioramento</a:t>
            </a:r>
          </a:p>
        </p:txBody>
      </p:sp>
    </p:spTree>
    <p:extLst>
      <p:ext uri="{BB962C8B-B14F-4D97-AF65-F5344CB8AC3E}">
        <p14:creationId xmlns:p14="http://schemas.microsoft.com/office/powerpoint/2010/main" val="817944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6FD6E98B-BFFC-4B93-A5E5-85418CE2D9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F7D28F7-0FE0-4523-9D40-C010474C3C3B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APPRENDIMENTO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33AD3EE-58B1-4A62-A3F3-769CA3484330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Gli adulti apprendono quando vedono utilità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3DA3E8E-CDBD-4573-9CFB-B3B538DD11A5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C5959F7-42C7-4F37-8FC8-F8B713292C6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BBB4A3B-D0D1-4B61-A913-1BA2B3D7844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E978A6A-39DE-4A56-8001-1CC0E50B50CC}"/>
              </a:ext>
            </a:extLst>
          </p:cNvPr>
          <p:cNvSpPr>
            <a:spLocks noGrp="1"/>
          </p:cNvSpPr>
          <p:nvPr/>
        </p:nvSpPr>
        <p:spPr>
          <a:xfrm>
            <a:off x="476250" y="1905000"/>
            <a:ext cx="2095500" cy="314325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BE93426-2B0B-4BD1-B2BA-0D4BCF6CE4E2}"/>
              </a:ext>
            </a:extLst>
          </p:cNvPr>
          <p:cNvSpPr>
            <a:spLocks noGrp="1"/>
          </p:cNvSpPr>
          <p:nvPr/>
        </p:nvSpPr>
        <p:spPr>
          <a:xfrm>
            <a:off x="12763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76536F5-C702-41AD-8B24-8FB218DEF9AF}"/>
              </a:ext>
            </a:extLst>
          </p:cNvPr>
          <p:cNvSpPr>
            <a:spLocks noGrp="1"/>
          </p:cNvSpPr>
          <p:nvPr/>
        </p:nvSpPr>
        <p:spPr>
          <a:xfrm>
            <a:off x="1276350" y="22193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351CD57-7F39-4A15-BDAB-0EA601CBAAA9}"/>
              </a:ext>
            </a:extLst>
          </p:cNvPr>
          <p:cNvSpPr>
            <a:spLocks noGrp="1"/>
          </p:cNvSpPr>
          <p:nvPr/>
        </p:nvSpPr>
        <p:spPr>
          <a:xfrm>
            <a:off x="666750" y="29527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Rilevanza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0D7F847-BB27-47C1-9DD9-00FF0E74C600}"/>
              </a:ext>
            </a:extLst>
          </p:cNvPr>
          <p:cNvSpPr>
            <a:spLocks noGrp="1"/>
          </p:cNvSpPr>
          <p:nvPr/>
        </p:nvSpPr>
        <p:spPr>
          <a:xfrm>
            <a:off x="714375" y="3524250"/>
            <a:ext cx="1619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Problemi autentici e obiettivi chiari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B566221-2A2A-44D4-BD83-20FBF4F431F6}"/>
              </a:ext>
            </a:extLst>
          </p:cNvPr>
          <p:cNvSpPr>
            <a:spLocks noGrp="1"/>
          </p:cNvSpPr>
          <p:nvPr/>
        </p:nvSpPr>
        <p:spPr>
          <a:xfrm>
            <a:off x="2809875" y="1905000"/>
            <a:ext cx="2095500" cy="314325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D435DF3-91B3-4660-AB47-94DB708E5247}"/>
              </a:ext>
            </a:extLst>
          </p:cNvPr>
          <p:cNvSpPr>
            <a:spLocks noGrp="1"/>
          </p:cNvSpPr>
          <p:nvPr/>
        </p:nvSpPr>
        <p:spPr>
          <a:xfrm>
            <a:off x="36099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DE6DB00-E8A9-4EC3-A722-148D95917469}"/>
              </a:ext>
            </a:extLst>
          </p:cNvPr>
          <p:cNvSpPr>
            <a:spLocks noGrp="1"/>
          </p:cNvSpPr>
          <p:nvPr/>
        </p:nvSpPr>
        <p:spPr>
          <a:xfrm>
            <a:off x="3609975" y="22193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99A3BCF-783F-426E-8EFE-59C0E1BB8EAB}"/>
              </a:ext>
            </a:extLst>
          </p:cNvPr>
          <p:cNvSpPr>
            <a:spLocks noGrp="1"/>
          </p:cNvSpPr>
          <p:nvPr/>
        </p:nvSpPr>
        <p:spPr>
          <a:xfrm>
            <a:off x="3000375" y="29527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Esperienza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E06E84E-91A6-49DB-9751-1F8BE1AA4428}"/>
              </a:ext>
            </a:extLst>
          </p:cNvPr>
          <p:cNvSpPr>
            <a:spLocks noGrp="1"/>
          </p:cNvSpPr>
          <p:nvPr/>
        </p:nvSpPr>
        <p:spPr>
          <a:xfrm>
            <a:off x="3048000" y="3524250"/>
            <a:ext cx="1619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Collegare il nuovo a ciò che già si sa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4BCD4B7-A05E-4229-B434-049243C1DB9A}"/>
              </a:ext>
            </a:extLst>
          </p:cNvPr>
          <p:cNvSpPr>
            <a:spLocks noGrp="1"/>
          </p:cNvSpPr>
          <p:nvPr/>
        </p:nvSpPr>
        <p:spPr>
          <a:xfrm>
            <a:off x="5143500" y="1905000"/>
            <a:ext cx="2095500" cy="314325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724A82E8-93C2-4D9A-821C-CC751A34F2B5}"/>
              </a:ext>
            </a:extLst>
          </p:cNvPr>
          <p:cNvSpPr>
            <a:spLocks noGrp="1"/>
          </p:cNvSpPr>
          <p:nvPr/>
        </p:nvSpPr>
        <p:spPr>
          <a:xfrm>
            <a:off x="594360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2058A48-EC12-4A52-BA87-9F8B94F2F171}"/>
              </a:ext>
            </a:extLst>
          </p:cNvPr>
          <p:cNvSpPr>
            <a:spLocks noGrp="1"/>
          </p:cNvSpPr>
          <p:nvPr/>
        </p:nvSpPr>
        <p:spPr>
          <a:xfrm>
            <a:off x="5943600" y="22193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3282A4A-06DA-4CEE-A94E-A2B2A5DA802E}"/>
              </a:ext>
            </a:extLst>
          </p:cNvPr>
          <p:cNvSpPr>
            <a:spLocks noGrp="1"/>
          </p:cNvSpPr>
          <p:nvPr/>
        </p:nvSpPr>
        <p:spPr>
          <a:xfrm>
            <a:off x="5334000" y="29527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Autonomia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B51B957-001E-46C3-8C39-06F29CFD7521}"/>
              </a:ext>
            </a:extLst>
          </p:cNvPr>
          <p:cNvSpPr>
            <a:spLocks noGrp="1"/>
          </p:cNvSpPr>
          <p:nvPr/>
        </p:nvSpPr>
        <p:spPr>
          <a:xfrm>
            <a:off x="5381625" y="3524250"/>
            <a:ext cx="1619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Scelte, ritmo e responsabilità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F00DC8FF-6E48-4F5A-A464-397F38C0A102}"/>
              </a:ext>
            </a:extLst>
          </p:cNvPr>
          <p:cNvSpPr>
            <a:spLocks noGrp="1"/>
          </p:cNvSpPr>
          <p:nvPr/>
        </p:nvSpPr>
        <p:spPr>
          <a:xfrm>
            <a:off x="7477125" y="1905000"/>
            <a:ext cx="2095500" cy="314325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F13E7AB0-50C3-4414-A089-42271FD49E4A}"/>
              </a:ext>
            </a:extLst>
          </p:cNvPr>
          <p:cNvSpPr>
            <a:spLocks noGrp="1"/>
          </p:cNvSpPr>
          <p:nvPr/>
        </p:nvSpPr>
        <p:spPr>
          <a:xfrm>
            <a:off x="82772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7D2D826-6E13-4E61-99F6-F924D9E3B961}"/>
              </a:ext>
            </a:extLst>
          </p:cNvPr>
          <p:cNvSpPr>
            <a:spLocks noGrp="1"/>
          </p:cNvSpPr>
          <p:nvPr/>
        </p:nvSpPr>
        <p:spPr>
          <a:xfrm>
            <a:off x="8277225" y="22193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8ABE817-698A-493E-9D3D-D9EC559D6729}"/>
              </a:ext>
            </a:extLst>
          </p:cNvPr>
          <p:cNvSpPr>
            <a:spLocks noGrp="1"/>
          </p:cNvSpPr>
          <p:nvPr/>
        </p:nvSpPr>
        <p:spPr>
          <a:xfrm>
            <a:off x="7667625" y="29527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Pratica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A49DC1A-4B7F-4ADB-8187-2DA06F6DC224}"/>
              </a:ext>
            </a:extLst>
          </p:cNvPr>
          <p:cNvSpPr>
            <a:spLocks noGrp="1"/>
          </p:cNvSpPr>
          <p:nvPr/>
        </p:nvSpPr>
        <p:spPr>
          <a:xfrm>
            <a:off x="7715250" y="3524250"/>
            <a:ext cx="1619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Provare, sbagliare, ricevere feedback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2C279550-622F-4A5E-AC94-FA562D4FDE12}"/>
              </a:ext>
            </a:extLst>
          </p:cNvPr>
          <p:cNvSpPr>
            <a:spLocks noGrp="1"/>
          </p:cNvSpPr>
          <p:nvPr/>
        </p:nvSpPr>
        <p:spPr>
          <a:xfrm>
            <a:off x="9810750" y="1905000"/>
            <a:ext cx="2095500" cy="314325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264F90E9-8A15-40C9-93F3-10BF310FC9B6}"/>
              </a:ext>
            </a:extLst>
          </p:cNvPr>
          <p:cNvSpPr>
            <a:spLocks noGrp="1"/>
          </p:cNvSpPr>
          <p:nvPr/>
        </p:nvSpPr>
        <p:spPr>
          <a:xfrm>
            <a:off x="106108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CC90B745-C500-42D8-B5FE-F93021B9730D}"/>
              </a:ext>
            </a:extLst>
          </p:cNvPr>
          <p:cNvSpPr>
            <a:spLocks noGrp="1"/>
          </p:cNvSpPr>
          <p:nvPr/>
        </p:nvSpPr>
        <p:spPr>
          <a:xfrm>
            <a:off x="10610850" y="22193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6F71CB15-0539-492D-8009-BEA99C76CB6D}"/>
              </a:ext>
            </a:extLst>
          </p:cNvPr>
          <p:cNvSpPr>
            <a:spLocks noGrp="1"/>
          </p:cNvSpPr>
          <p:nvPr/>
        </p:nvSpPr>
        <p:spPr>
          <a:xfrm>
            <a:off x="10001250" y="29527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Spaziatura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8C82B883-5B7A-4243-A960-0BA633B7D201}"/>
              </a:ext>
            </a:extLst>
          </p:cNvPr>
          <p:cNvSpPr>
            <a:spLocks noGrp="1"/>
          </p:cNvSpPr>
          <p:nvPr/>
        </p:nvSpPr>
        <p:spPr>
          <a:xfrm>
            <a:off x="10048875" y="3524250"/>
            <a:ext cx="1619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Riprendere i contenuti nel tempo</a:t>
            </a:r>
          </a:p>
        </p:txBody>
      </p:sp>
    </p:spTree>
    <p:extLst>
      <p:ext uri="{BB962C8B-B14F-4D97-AF65-F5344CB8AC3E}">
        <p14:creationId xmlns:p14="http://schemas.microsoft.com/office/powerpoint/2010/main" val="16951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04BDB37D-4998-4F9C-A0E7-23CF1687F7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0A363BB-0FAB-4903-BB91-D207694B8729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TRASFERIMENTO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5C5ACEF-DE2F-4A58-8A90-4ADE12FB9FF0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Il vero risultato appare dopo il corso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12B49E5-B5ED-49AB-8C33-6CD6E799402E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FADF247-46E4-4988-A196-2432963A6381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D0AD132-DD24-408F-A0B3-4CE6AB972A3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2E19F0C-3574-4576-9664-BB27B807732F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24765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689EB22-B33F-4188-8A8A-DD663653E02F}"/>
              </a:ext>
            </a:extLst>
          </p:cNvPr>
          <p:cNvSpPr>
            <a:spLocks noGrp="1"/>
          </p:cNvSpPr>
          <p:nvPr/>
        </p:nvSpPr>
        <p:spPr>
          <a:xfrm>
            <a:off x="1657350" y="1809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4DB99D8-FB0D-4CB9-9772-FBC87358109F}"/>
              </a:ext>
            </a:extLst>
          </p:cNvPr>
          <p:cNvSpPr>
            <a:spLocks noGrp="1"/>
          </p:cNvSpPr>
          <p:nvPr/>
        </p:nvSpPr>
        <p:spPr>
          <a:xfrm>
            <a:off x="1657350" y="18859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14BCE91-194B-4273-BEDC-668A31BC3B57}"/>
              </a:ext>
            </a:extLst>
          </p:cNvPr>
          <p:cNvSpPr>
            <a:spLocks noGrp="1"/>
          </p:cNvSpPr>
          <p:nvPr/>
        </p:nvSpPr>
        <p:spPr>
          <a:xfrm>
            <a:off x="904875" y="2619375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Prima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CB190E4-712C-442C-BA97-69AEB7CD0B79}"/>
              </a:ext>
            </a:extLst>
          </p:cNvPr>
          <p:cNvSpPr>
            <a:spLocks noGrp="1"/>
          </p:cNvSpPr>
          <p:nvPr/>
        </p:nvSpPr>
        <p:spPr>
          <a:xfrm>
            <a:off x="952500" y="3238500"/>
            <a:ext cx="1905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Obiettivo condiviso e caso reale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DE35783D-5CD2-46A2-BE42-637C41762DF8}"/>
              </a:ext>
            </a:extLst>
          </p:cNvPr>
          <p:cNvSpPr>
            <a:spLocks noGrp="1"/>
          </p:cNvSpPr>
          <p:nvPr/>
        </p:nvSpPr>
        <p:spPr>
          <a:xfrm>
            <a:off x="3143250" y="3238500"/>
            <a:ext cx="381000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F2F4B63-CD01-4E04-91DB-45358E5D5CBD}"/>
              </a:ext>
            </a:extLst>
          </p:cNvPr>
          <p:cNvSpPr>
            <a:spLocks noGrp="1"/>
          </p:cNvSpPr>
          <p:nvPr/>
        </p:nvSpPr>
        <p:spPr>
          <a:xfrm>
            <a:off x="3524250" y="2095500"/>
            <a:ext cx="24765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F1A73ABB-D142-41B7-9723-C5E42073F238}"/>
              </a:ext>
            </a:extLst>
          </p:cNvPr>
          <p:cNvSpPr>
            <a:spLocks noGrp="1"/>
          </p:cNvSpPr>
          <p:nvPr/>
        </p:nvSpPr>
        <p:spPr>
          <a:xfrm>
            <a:off x="4514850" y="1809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BD8D025-67D5-4C79-9ABF-B268AF4BED7C}"/>
              </a:ext>
            </a:extLst>
          </p:cNvPr>
          <p:cNvSpPr>
            <a:spLocks noGrp="1"/>
          </p:cNvSpPr>
          <p:nvPr/>
        </p:nvSpPr>
        <p:spPr>
          <a:xfrm>
            <a:off x="4514850" y="18859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F638E7C-F265-4457-B509-1CBFDEA9F986}"/>
              </a:ext>
            </a:extLst>
          </p:cNvPr>
          <p:cNvSpPr>
            <a:spLocks noGrp="1"/>
          </p:cNvSpPr>
          <p:nvPr/>
        </p:nvSpPr>
        <p:spPr>
          <a:xfrm>
            <a:off x="3762375" y="2619375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Durante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E478A5B-9EC3-42DF-AFC6-CD73EAD2CC1B}"/>
              </a:ext>
            </a:extLst>
          </p:cNvPr>
          <p:cNvSpPr>
            <a:spLocks noGrp="1"/>
          </p:cNvSpPr>
          <p:nvPr/>
        </p:nvSpPr>
        <p:spPr>
          <a:xfrm>
            <a:off x="3810000" y="3238500"/>
            <a:ext cx="1905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Pratica vicina al lavoro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335CBB97-9D41-45B8-9C9B-5472C44B44A9}"/>
              </a:ext>
            </a:extLst>
          </p:cNvPr>
          <p:cNvSpPr>
            <a:spLocks noGrp="1"/>
          </p:cNvSpPr>
          <p:nvPr/>
        </p:nvSpPr>
        <p:spPr>
          <a:xfrm>
            <a:off x="6000750" y="3238500"/>
            <a:ext cx="381000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A32E586-29F6-4224-9FFB-78430B03822A}"/>
              </a:ext>
            </a:extLst>
          </p:cNvPr>
          <p:cNvSpPr>
            <a:spLocks noGrp="1"/>
          </p:cNvSpPr>
          <p:nvPr/>
        </p:nvSpPr>
        <p:spPr>
          <a:xfrm>
            <a:off x="6381750" y="2095500"/>
            <a:ext cx="24765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FAA3704-B722-47E0-8206-BA17457AF5A2}"/>
              </a:ext>
            </a:extLst>
          </p:cNvPr>
          <p:cNvSpPr>
            <a:spLocks noGrp="1"/>
          </p:cNvSpPr>
          <p:nvPr/>
        </p:nvSpPr>
        <p:spPr>
          <a:xfrm>
            <a:off x="7372350" y="1809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97410F5-DE11-42D9-9D8E-DE0E4B1378B1}"/>
              </a:ext>
            </a:extLst>
          </p:cNvPr>
          <p:cNvSpPr>
            <a:spLocks noGrp="1"/>
          </p:cNvSpPr>
          <p:nvPr/>
        </p:nvSpPr>
        <p:spPr>
          <a:xfrm>
            <a:off x="7372350" y="18859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3989941-5615-4A13-B7C5-C507144327B1}"/>
              </a:ext>
            </a:extLst>
          </p:cNvPr>
          <p:cNvSpPr>
            <a:spLocks noGrp="1"/>
          </p:cNvSpPr>
          <p:nvPr/>
        </p:nvSpPr>
        <p:spPr>
          <a:xfrm>
            <a:off x="6619875" y="2619375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Subito dopo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E0088AB-E7CB-4846-B03B-84C4C90D3FDF}"/>
              </a:ext>
            </a:extLst>
          </p:cNvPr>
          <p:cNvSpPr>
            <a:spLocks noGrp="1"/>
          </p:cNvSpPr>
          <p:nvPr/>
        </p:nvSpPr>
        <p:spPr>
          <a:xfrm>
            <a:off x="6667500" y="3238500"/>
            <a:ext cx="1905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Piano d’azione e supporti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4044FBBC-08E5-4DA9-BA28-12F1A2F129CF}"/>
              </a:ext>
            </a:extLst>
          </p:cNvPr>
          <p:cNvSpPr>
            <a:spLocks noGrp="1"/>
          </p:cNvSpPr>
          <p:nvPr/>
        </p:nvSpPr>
        <p:spPr>
          <a:xfrm>
            <a:off x="8858250" y="3238500"/>
            <a:ext cx="381000" cy="0"/>
          </a:xfrm>
          <a:prstGeom prst="line">
            <a:avLst/>
          </a:prstGeom>
          <a:noFill/>
          <a:ln w="47625">
            <a:solidFill>
              <a:srgbClr val="8DB59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985E433A-5D4D-400D-8C77-A4B5D40691A9}"/>
              </a:ext>
            </a:extLst>
          </p:cNvPr>
          <p:cNvSpPr>
            <a:spLocks noGrp="1"/>
          </p:cNvSpPr>
          <p:nvPr/>
        </p:nvSpPr>
        <p:spPr>
          <a:xfrm>
            <a:off x="9239250" y="2095500"/>
            <a:ext cx="24765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A29686BE-C229-457E-BB4C-1077ACE8C4F2}"/>
              </a:ext>
            </a:extLst>
          </p:cNvPr>
          <p:cNvSpPr>
            <a:spLocks noGrp="1"/>
          </p:cNvSpPr>
          <p:nvPr/>
        </p:nvSpPr>
        <p:spPr>
          <a:xfrm>
            <a:off x="10229850" y="1809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8000A637-B080-4388-9C8E-F6252140AE9D}"/>
              </a:ext>
            </a:extLst>
          </p:cNvPr>
          <p:cNvSpPr>
            <a:spLocks noGrp="1"/>
          </p:cNvSpPr>
          <p:nvPr/>
        </p:nvSpPr>
        <p:spPr>
          <a:xfrm>
            <a:off x="10229850" y="18859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5DD0A708-911B-44C6-B0A3-55F6AE414C9A}"/>
              </a:ext>
            </a:extLst>
          </p:cNvPr>
          <p:cNvSpPr>
            <a:spLocks noGrp="1"/>
          </p:cNvSpPr>
          <p:nvPr/>
        </p:nvSpPr>
        <p:spPr>
          <a:xfrm>
            <a:off x="9477375" y="2619375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9323C"/>
                </a:solidFill>
              </a:defRPr>
            </a:defPPr>
          </a:lstStyle>
          <a:p>
            <a:pPr>
              <a:defRPr sz="1425" b="1">
                <a:solidFill>
                  <a:srgbClr val="19323C"/>
                </a:solidFill>
              </a:defRPr>
            </a:pPr>
            <a:r>
              <a:rPr sz="1425" b="1">
                <a:solidFill>
                  <a:srgbClr val="19323C"/>
                </a:solidFill>
              </a:rPr>
              <a:t>Nel tempo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DC7C686E-11B5-43EF-897B-C1267BE6A1DC}"/>
              </a:ext>
            </a:extLst>
          </p:cNvPr>
          <p:cNvSpPr>
            <a:spLocks noGrp="1"/>
          </p:cNvSpPr>
          <p:nvPr/>
        </p:nvSpPr>
        <p:spPr>
          <a:xfrm>
            <a:off x="9525000" y="3238500"/>
            <a:ext cx="1905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Feedback, coaching e rinforzo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6630625F-8314-4EC5-9D8B-993905C66F55}"/>
              </a:ext>
            </a:extLst>
          </p:cNvPr>
          <p:cNvSpPr>
            <a:spLocks noGrp="1"/>
          </p:cNvSpPr>
          <p:nvPr/>
        </p:nvSpPr>
        <p:spPr>
          <a:xfrm>
            <a:off x="1952625" y="5143500"/>
            <a:ext cx="828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F6B5F"/>
                </a:solidFill>
              </a:defRPr>
            </a:defPPr>
          </a:lstStyle>
          <a:p>
            <a:pPr>
              <a:defRPr sz="1350" b="1">
                <a:solidFill>
                  <a:srgbClr val="2F6B5F"/>
                </a:solidFill>
              </a:defRPr>
            </a:pPr>
            <a:r>
              <a:rPr sz="1350" b="1">
                <a:solidFill>
                  <a:srgbClr val="2F6B5F"/>
                </a:solidFill>
              </a:rPr>
              <a:t>Il manager crea occasioni per usare la competenza e rende visibile il progresso.</a:t>
            </a:r>
          </a:p>
        </p:txBody>
      </p:sp>
    </p:spTree>
    <p:extLst>
      <p:ext uri="{BB962C8B-B14F-4D97-AF65-F5344CB8AC3E}">
        <p14:creationId xmlns:p14="http://schemas.microsoft.com/office/powerpoint/2010/main" val="995410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93A8BF11-996D-46B5-A595-ECE81A8B68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D8BAF0B-1794-4153-B26A-4347C82FC344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VALUTAZIONE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8400BB4-CF16-478F-B443-CCD68DD80F3B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Dalle reazioni ai risultati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C3B2C06-FAAD-4879-8270-4459FAC2A004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2C593AA-9335-4878-A2AA-3398EED9902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A33830A-A6FA-48B3-A1D9-2CBD14933E1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49D92B9-AC25-4DC8-8CEE-AB40FAAC990E}"/>
              </a:ext>
            </a:extLst>
          </p:cNvPr>
          <p:cNvSpPr>
            <a:spLocks noGrp="1"/>
          </p:cNvSpPr>
          <p:nvPr/>
        </p:nvSpPr>
        <p:spPr>
          <a:xfrm>
            <a:off x="1095375" y="1619250"/>
            <a:ext cx="10001250" cy="742950"/>
          </a:xfrm>
          <a:prstGeom prst="roundRect">
            <a:avLst>
              <a:gd name="adj" fmla="val 15385"/>
            </a:avLst>
          </a:prstGeom>
          <a:solidFill>
            <a:srgbClr val="8DB59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F7E0A14-0E6D-4A86-AAE1-65597F4E18D7}"/>
              </a:ext>
            </a:extLst>
          </p:cNvPr>
          <p:cNvSpPr>
            <a:spLocks noGrp="1"/>
          </p:cNvSpPr>
          <p:nvPr/>
        </p:nvSpPr>
        <p:spPr>
          <a:xfrm>
            <a:off x="1333500" y="1790700"/>
            <a:ext cx="952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 · Esperienza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ED03576B-43CF-4E97-99D1-E720F580A4B6}"/>
              </a:ext>
            </a:extLst>
          </p:cNvPr>
          <p:cNvSpPr>
            <a:spLocks noGrp="1"/>
          </p:cNvSpPr>
          <p:nvPr/>
        </p:nvSpPr>
        <p:spPr>
          <a:xfrm>
            <a:off x="1809750" y="2619375"/>
            <a:ext cx="8572500" cy="742950"/>
          </a:xfrm>
          <a:prstGeom prst="roundRect">
            <a:avLst>
              <a:gd name="adj" fmla="val 15385"/>
            </a:avLst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4A3D5BE-BEB4-4C58-9F1A-28E4706E843A}"/>
              </a:ext>
            </a:extLst>
          </p:cNvPr>
          <p:cNvSpPr>
            <a:spLocks noGrp="1"/>
          </p:cNvSpPr>
          <p:nvPr/>
        </p:nvSpPr>
        <p:spPr>
          <a:xfrm>
            <a:off x="2047875" y="2790825"/>
            <a:ext cx="8096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 · Apprendimento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42FD981E-1F52-43E4-BFD7-2AD316A776CC}"/>
              </a:ext>
            </a:extLst>
          </p:cNvPr>
          <p:cNvSpPr>
            <a:spLocks noGrp="1"/>
          </p:cNvSpPr>
          <p:nvPr/>
        </p:nvSpPr>
        <p:spPr>
          <a:xfrm>
            <a:off x="2524125" y="3619500"/>
            <a:ext cx="7143750" cy="742950"/>
          </a:xfrm>
          <a:prstGeom prst="roundRect">
            <a:avLst>
              <a:gd name="adj" fmla="val 15385"/>
            </a:avLst>
          </a:prstGeom>
          <a:solidFill>
            <a:srgbClr val="6C5B9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9DBBC54-E29E-4749-A78F-046ABFBF63AB}"/>
              </a:ext>
            </a:extLst>
          </p:cNvPr>
          <p:cNvSpPr>
            <a:spLocks noGrp="1"/>
          </p:cNvSpPr>
          <p:nvPr/>
        </p:nvSpPr>
        <p:spPr>
          <a:xfrm>
            <a:off x="2762250" y="3790950"/>
            <a:ext cx="666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 · Comportamento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23FADEA-BA4A-410A-AFAE-F373083EDF90}"/>
              </a:ext>
            </a:extLst>
          </p:cNvPr>
          <p:cNvSpPr>
            <a:spLocks noGrp="1"/>
          </p:cNvSpPr>
          <p:nvPr/>
        </p:nvSpPr>
        <p:spPr>
          <a:xfrm>
            <a:off x="3238500" y="4619625"/>
            <a:ext cx="5715000" cy="742950"/>
          </a:xfrm>
          <a:prstGeom prst="roundRect">
            <a:avLst>
              <a:gd name="adj" fmla="val 15385"/>
            </a:avLst>
          </a:prstGeom>
          <a:solidFill>
            <a:srgbClr val="E97A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F94F561-1A0C-414D-A7B5-D08241E872EC}"/>
              </a:ext>
            </a:extLst>
          </p:cNvPr>
          <p:cNvSpPr>
            <a:spLocks noGrp="1"/>
          </p:cNvSpPr>
          <p:nvPr/>
        </p:nvSpPr>
        <p:spPr>
          <a:xfrm>
            <a:off x="3476625" y="4791075"/>
            <a:ext cx="523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 · Risultati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1ECBD15-2A4D-4991-A466-0B39028B2971}"/>
              </a:ext>
            </a:extLst>
          </p:cNvPr>
          <p:cNvSpPr>
            <a:spLocks noGrp="1"/>
          </p:cNvSpPr>
          <p:nvPr/>
        </p:nvSpPr>
        <p:spPr>
          <a:xfrm>
            <a:off x="2190750" y="5762625"/>
            <a:ext cx="781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9323C"/>
                </a:solidFill>
              </a:defRPr>
            </a:defPPr>
          </a:lstStyle>
          <a:p>
            <a:pPr>
              <a:defRPr sz="1200" b="1">
                <a:solidFill>
                  <a:srgbClr val="19323C"/>
                </a:solidFill>
              </a:defRPr>
            </a:pPr>
            <a:r>
              <a:rPr sz="1200" b="1">
                <a:solidFill>
                  <a:srgbClr val="19323C"/>
                </a:solidFill>
              </a:rPr>
              <a:t>Ogni livello richiede evidenze diverse: non basta il questionario finale.</a:t>
            </a:r>
          </a:p>
        </p:txBody>
      </p:sp>
    </p:spTree>
    <p:extLst>
      <p:ext uri="{BB962C8B-B14F-4D97-AF65-F5344CB8AC3E}">
        <p14:creationId xmlns:p14="http://schemas.microsoft.com/office/powerpoint/2010/main" val="2065484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7AFBCEC1-44D1-4AF8-BEB7-123FFF0A29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053CDB6-73AE-4B01-A111-A49C3A26D1BF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DASHBOARD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CD2F385-AB12-4B8A-82E9-0B4AFC39E28C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Pochi indicatori, letti insieme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6FA7EBC-A5EF-419C-B1B3-735CF2B6D887}"/>
              </a:ext>
            </a:extLst>
          </p:cNvPr>
          <p:cNvSpPr>
            <a:spLocks noGrp="1"/>
          </p:cNvSpPr>
          <p:nvPr/>
        </p:nvSpPr>
        <p:spPr>
          <a:xfrm>
            <a:off x="666750" y="1171575"/>
            <a:ext cx="10477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37077"/>
                </a:solidFill>
              </a:defRPr>
            </a:defPPr>
          </a:lstStyle>
          <a:p>
            <a:pPr>
              <a:defRPr sz="1125" b="0">
                <a:solidFill>
                  <a:srgbClr val="637077"/>
                </a:solidFill>
              </a:defRPr>
            </a:pPr>
            <a:r>
              <a:rPr sz="1125" b="0">
                <a:solidFill>
                  <a:srgbClr val="637077"/>
                </a:solidFill>
              </a:rPr>
              <a:t>Esempio illustrativo di cruscotto per un percorso di leadership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57ABCF56-0BBC-4025-9B50-177F374C24C5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ABF4109-967D-4ED8-977B-4383E6152D58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61AC36F-740A-476F-87E7-58F6A6B6887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22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37BA630-EE7F-41A4-AEA2-1D2313A419C5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EFEB4E7-F27B-49C8-B60E-BEB9DDCC3AA4}"/>
              </a:ext>
            </a:extLst>
          </p:cNvPr>
          <p:cNvSpPr>
            <a:spLocks noGrp="1"/>
          </p:cNvSpPr>
          <p:nvPr/>
        </p:nvSpPr>
        <p:spPr>
          <a:xfrm>
            <a:off x="857250" y="233362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2F6B5F"/>
                </a:solidFill>
              </a:defRPr>
            </a:defPPr>
          </a:lstStyle>
          <a:p>
            <a:pPr>
              <a:defRPr sz="3225" b="1">
                <a:solidFill>
                  <a:srgbClr val="2F6B5F"/>
                </a:solidFill>
              </a:defRPr>
            </a:pPr>
            <a:r>
              <a:rPr sz="3225" b="1">
                <a:solidFill>
                  <a:srgbClr val="2F6B5F"/>
                </a:solidFill>
              </a:rPr>
              <a:t>92%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F74428A-6E44-48CA-9632-88403422390C}"/>
              </a:ext>
            </a:extLst>
          </p:cNvPr>
          <p:cNvSpPr>
            <a:spLocks noGrp="1"/>
          </p:cNvSpPr>
          <p:nvPr/>
        </p:nvSpPr>
        <p:spPr>
          <a:xfrm>
            <a:off x="857250" y="31908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Completamento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DD03F80-1D98-4D5E-B82D-C1E301214415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AFEE6D1-B7F0-45F7-A63E-0F5E6276A4DD}"/>
              </a:ext>
            </a:extLst>
          </p:cNvPr>
          <p:cNvSpPr>
            <a:spLocks noGrp="1"/>
          </p:cNvSpPr>
          <p:nvPr/>
        </p:nvSpPr>
        <p:spPr>
          <a:xfrm>
            <a:off x="3762375" y="233362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6C5B9B"/>
                </a:solidFill>
              </a:defRPr>
            </a:defPPr>
          </a:lstStyle>
          <a:p>
            <a:pPr>
              <a:defRPr sz="3225" b="1">
                <a:solidFill>
                  <a:srgbClr val="6C5B9B"/>
                </a:solidFill>
              </a:defRPr>
            </a:pPr>
            <a:r>
              <a:rPr sz="3225" b="1">
                <a:solidFill>
                  <a:srgbClr val="6C5B9B"/>
                </a:solidFill>
              </a:rPr>
              <a:t>+24%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F845B8D-4A33-43A2-9A94-26A05EE43834}"/>
              </a:ext>
            </a:extLst>
          </p:cNvPr>
          <p:cNvSpPr>
            <a:spLocks noGrp="1"/>
          </p:cNvSpPr>
          <p:nvPr/>
        </p:nvSpPr>
        <p:spPr>
          <a:xfrm>
            <a:off x="3762375" y="31908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Test pre/post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3B85506D-AB54-405D-B342-7FCA629CC70D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B67BB56-5017-4C1F-8FC1-B5328F0CCEF2}"/>
              </a:ext>
            </a:extLst>
          </p:cNvPr>
          <p:cNvSpPr>
            <a:spLocks noGrp="1"/>
          </p:cNvSpPr>
          <p:nvPr/>
        </p:nvSpPr>
        <p:spPr>
          <a:xfrm>
            <a:off x="6667500" y="233362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E97A5A"/>
                </a:solidFill>
              </a:defRPr>
            </a:defPPr>
          </a:lstStyle>
          <a:p>
            <a:pPr>
              <a:defRPr sz="3225" b="1">
                <a:solidFill>
                  <a:srgbClr val="E97A5A"/>
                </a:solidFill>
              </a:defRPr>
            </a:pPr>
            <a:r>
              <a:rPr sz="3225" b="1">
                <a:solidFill>
                  <a:srgbClr val="E97A5A"/>
                </a:solidFill>
              </a:rPr>
              <a:t>68%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1EFCD24-B285-4746-9F7D-808375595BB7}"/>
              </a:ext>
            </a:extLst>
          </p:cNvPr>
          <p:cNvSpPr>
            <a:spLocks noGrp="1"/>
          </p:cNvSpPr>
          <p:nvPr/>
        </p:nvSpPr>
        <p:spPr>
          <a:xfrm>
            <a:off x="6667500" y="31908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Azioni applicate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1E11FFFD-77AC-4A00-BE80-220F168491F2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2857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727B37F-FC10-4ABD-A8C0-72D7A4E9DA96}"/>
              </a:ext>
            </a:extLst>
          </p:cNvPr>
          <p:cNvSpPr>
            <a:spLocks noGrp="1"/>
          </p:cNvSpPr>
          <p:nvPr/>
        </p:nvSpPr>
        <p:spPr>
          <a:xfrm>
            <a:off x="9572625" y="2333625"/>
            <a:ext cx="2095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225" b="1">
                <a:solidFill>
                  <a:srgbClr val="D9A441"/>
                </a:solidFill>
              </a:defRPr>
            </a:defPPr>
          </a:lstStyle>
          <a:p>
            <a:pPr>
              <a:defRPr sz="3225" b="1">
                <a:solidFill>
                  <a:srgbClr val="D9A441"/>
                </a:solidFill>
              </a:defRPr>
            </a:pPr>
            <a:r>
              <a:rPr sz="3225" b="1">
                <a:solidFill>
                  <a:srgbClr val="D9A441"/>
                </a:solidFill>
              </a:rPr>
              <a:t>−15%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9D1E08C-2279-49F2-BD39-10861241D0F2}"/>
              </a:ext>
            </a:extLst>
          </p:cNvPr>
          <p:cNvSpPr>
            <a:spLocks noGrp="1"/>
          </p:cNvSpPr>
          <p:nvPr/>
        </p:nvSpPr>
        <p:spPr>
          <a:xfrm>
            <a:off x="9572625" y="31908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9323C"/>
                </a:solidFill>
              </a:defRPr>
            </a:defPPr>
          </a:lstStyle>
          <a:p>
            <a:pPr>
              <a:defRPr sz="1275" b="1">
                <a:solidFill>
                  <a:srgbClr val="19323C"/>
                </a:solidFill>
              </a:defRPr>
            </a:pPr>
            <a:r>
              <a:rPr sz="1275" b="1">
                <a:solidFill>
                  <a:srgbClr val="19323C"/>
                </a:solidFill>
              </a:rPr>
              <a:t>Escalation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40D09E40-3CEE-47D6-A83B-48E3E0FE2D86}"/>
              </a:ext>
            </a:extLst>
          </p:cNvPr>
          <p:cNvSpPr>
            <a:spLocks noGrp="1"/>
          </p:cNvSpPr>
          <p:nvPr/>
        </p:nvSpPr>
        <p:spPr>
          <a:xfrm>
            <a:off x="1524000" y="5238750"/>
            <a:ext cx="9144000" cy="523875"/>
          </a:xfrm>
          <a:prstGeom prst="roundRect">
            <a:avLst>
              <a:gd name="adj" fmla="val 21818"/>
            </a:avLst>
          </a:prstGeom>
          <a:solidFill>
            <a:srgbClr val="DDEBE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87645AA-CFE1-4D63-A658-3B189E32B4E1}"/>
              </a:ext>
            </a:extLst>
          </p:cNvPr>
          <p:cNvSpPr>
            <a:spLocks noGrp="1"/>
          </p:cNvSpPr>
          <p:nvPr/>
        </p:nvSpPr>
        <p:spPr>
          <a:xfrm>
            <a:off x="1809750" y="5353050"/>
            <a:ext cx="857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9323C"/>
                </a:solidFill>
              </a:defRPr>
            </a:defPPr>
          </a:lstStyle>
          <a:p>
            <a:pPr>
              <a:defRPr sz="1200" b="1">
                <a:solidFill>
                  <a:srgbClr val="19323C"/>
                </a:solidFill>
              </a:defRPr>
            </a:pPr>
            <a:r>
              <a:rPr sz="1200" b="1">
                <a:solidFill>
                  <a:srgbClr val="19323C"/>
                </a:solidFill>
              </a:rPr>
              <a:t>Leggere trend, differenze tra gruppi e qualità delle evidenze prima di attribuire causalità.</a:t>
            </a:r>
          </a:p>
        </p:txBody>
      </p:sp>
    </p:spTree>
    <p:extLst>
      <p:ext uri="{BB962C8B-B14F-4D97-AF65-F5344CB8AC3E}">
        <p14:creationId xmlns:p14="http://schemas.microsoft.com/office/powerpoint/2010/main" val="1590815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54450EA3-4EF1-477F-9C48-BA7C92EAE6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9E80187-A4DB-489C-A1E2-7FABDCC60CDB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CASO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37BA4F5-40DC-4D9E-B3E9-F0163E19F0C8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Progettare un intervento per un problema reale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155A22B-9333-47CA-B485-D3C6D5532186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0FB9073-C721-45B8-9A71-0281E13E9E2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20FF42B-44FB-47F2-8D46-CC603E57521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23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F15B364-748B-4392-BE55-6A31A2345BB9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4953000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5A447DD-7290-4DE3-ABBC-3AFE6207B1D9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2F6B5F"/>
                </a:solidFill>
              </a:defRPr>
            </a:defPPr>
          </a:lstStyle>
          <a:p>
            <a:pPr>
              <a:defRPr sz="1050" b="1">
                <a:solidFill>
                  <a:srgbClr val="2F6B5F"/>
                </a:solidFill>
              </a:defRPr>
            </a:pPr>
            <a:r>
              <a:rPr sz="1050" b="1">
                <a:solidFill>
                  <a:srgbClr val="2F6B5F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555AFEB-D7CD-405F-A5B4-ABD6FCF0A2C9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19100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252B"/>
                </a:solidFill>
              </a:defRPr>
            </a:defPPr>
          </a:lstStyle>
          <a:p>
            <a:pPr>
              <a:defRPr sz="1425" b="0">
                <a:solidFill>
                  <a:srgbClr val="17252B"/>
                </a:solidFill>
              </a:defRPr>
            </a:pPr>
            <a:r>
              <a:rPr sz="1425" b="0">
                <a:solidFill>
                  <a:srgbClr val="17252B"/>
                </a:solidFill>
              </a:rPr>
              <a:t>Il servizio clienti introduce un nuovo CRM. Gli errori aumentano, i tempi di risposta si allungano e i responsabili chiedono subito un corso tecnico di due giornate.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A5D7EA6-6127-4485-AE22-8104A7503C20}"/>
              </a:ext>
            </a:extLst>
          </p:cNvPr>
          <p:cNvSpPr>
            <a:spLocks noGrp="1"/>
          </p:cNvSpPr>
          <p:nvPr/>
        </p:nvSpPr>
        <p:spPr>
          <a:xfrm>
            <a:off x="6191250" y="1666875"/>
            <a:ext cx="5286375" cy="3905250"/>
          </a:xfrm>
          <a:prstGeom prst="roundRect">
            <a:avLst>
              <a:gd name="adj" fmla="val 2927"/>
            </a:avLst>
          </a:prstGeom>
          <a:solidFill>
            <a:srgbClr val="19323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737FBD0-B585-4E50-A3DC-7165C8B3E5DB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97A5A"/>
                </a:solidFill>
              </a:defRPr>
            </a:defPPr>
          </a:lstStyle>
          <a:p>
            <a:pPr>
              <a:defRPr sz="1050" b="1">
                <a:solidFill>
                  <a:srgbClr val="E97A5A"/>
                </a:solidFill>
              </a:defRPr>
            </a:pPr>
            <a:r>
              <a:rPr sz="1050" b="1">
                <a:solidFill>
                  <a:srgbClr val="E97A5A"/>
                </a:solidFill>
              </a:rPr>
              <a:t>DOMANDE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83CF3A4-536F-4B30-BCD9-96C8DCC16237}"/>
              </a:ext>
            </a:extLst>
          </p:cNvPr>
          <p:cNvSpPr>
            <a:spLocks noGrp="1"/>
          </p:cNvSpPr>
          <p:nvPr/>
        </p:nvSpPr>
        <p:spPr>
          <a:xfrm>
            <a:off x="6572250" y="2428875"/>
            <a:ext cx="433387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1. Quali evidenze raccogliere?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2. Il gap è solo di competenze?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3. Quale combinazione di metodi?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4. Come sostenere il trasferimento?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5. Quali indicatori osservare?</a:t>
            </a:r>
          </a:p>
        </p:txBody>
      </p:sp>
    </p:spTree>
    <p:extLst>
      <p:ext uri="{BB962C8B-B14F-4D97-AF65-F5344CB8AC3E}">
        <p14:creationId xmlns:p14="http://schemas.microsoft.com/office/powerpoint/2010/main" val="1090767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E7DC101-C6A9-4844-AFFC-8B62A0DD99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38279B9-377E-475D-BABD-6CB57EB25A98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LABORATORIO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F073A44-3990-4089-8E3C-96D12C21146C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Canvas di progettazione in 12 minuti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63BE1A5-CB3A-4447-98EE-B1BA24AE6091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C3AE3F9-AA35-4393-B1AD-89A03F81CCF1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9587785-E0AA-4B39-9178-194B62AA584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24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35D3447-1D29-49AE-BBBC-2C82E190EF65}"/>
              </a:ext>
            </a:extLst>
          </p:cNvPr>
          <p:cNvSpPr>
            <a:spLocks noGrp="1"/>
          </p:cNvSpPr>
          <p:nvPr/>
        </p:nvSpPr>
        <p:spPr>
          <a:xfrm>
            <a:off x="1000125" y="157162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9FB315E-74D9-4939-9889-2DE60A6DD639}"/>
              </a:ext>
            </a:extLst>
          </p:cNvPr>
          <p:cNvSpPr>
            <a:spLocks noGrp="1"/>
          </p:cNvSpPr>
          <p:nvPr/>
        </p:nvSpPr>
        <p:spPr>
          <a:xfrm>
            <a:off x="1238250" y="1714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9323C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87D007C-278A-4C2F-A9D3-68EED211A13A}"/>
              </a:ext>
            </a:extLst>
          </p:cNvPr>
          <p:cNvSpPr>
            <a:spLocks noGrp="1"/>
          </p:cNvSpPr>
          <p:nvPr/>
        </p:nvSpPr>
        <p:spPr>
          <a:xfrm>
            <a:off x="1238250" y="17907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D4AEDF8-7865-4C69-AA88-FBC98FAB3F00}"/>
              </a:ext>
            </a:extLst>
          </p:cNvPr>
          <p:cNvSpPr>
            <a:spLocks noGrp="1"/>
          </p:cNvSpPr>
          <p:nvPr/>
        </p:nvSpPr>
        <p:spPr>
          <a:xfrm>
            <a:off x="2000250" y="1743075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Problema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30F3830-A4F9-4E05-AB5F-94556A3EEDF0}"/>
              </a:ext>
            </a:extLst>
          </p:cNvPr>
          <p:cNvSpPr>
            <a:spLocks noGrp="1"/>
          </p:cNvSpPr>
          <p:nvPr/>
        </p:nvSpPr>
        <p:spPr>
          <a:xfrm>
            <a:off x="3857625" y="1685925"/>
            <a:ext cx="6762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Descrivere un risultato non soddisfacente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FFB1175-E3B4-4297-A11F-805D6785D87D}"/>
              </a:ext>
            </a:extLst>
          </p:cNvPr>
          <p:cNvSpPr>
            <a:spLocks noGrp="1"/>
          </p:cNvSpPr>
          <p:nvPr/>
        </p:nvSpPr>
        <p:spPr>
          <a:xfrm>
            <a:off x="1000125" y="257175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3B6E69C-2EC3-48BB-9A00-69BADC4EB33F}"/>
              </a:ext>
            </a:extLst>
          </p:cNvPr>
          <p:cNvSpPr>
            <a:spLocks noGrp="1"/>
          </p:cNvSpPr>
          <p:nvPr/>
        </p:nvSpPr>
        <p:spPr>
          <a:xfrm>
            <a:off x="1238250" y="27146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C647BF7-C489-4229-A982-C6D84D348DE9}"/>
              </a:ext>
            </a:extLst>
          </p:cNvPr>
          <p:cNvSpPr>
            <a:spLocks noGrp="1"/>
          </p:cNvSpPr>
          <p:nvPr/>
        </p:nvSpPr>
        <p:spPr>
          <a:xfrm>
            <a:off x="1238250" y="27908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B49FFDF-4459-436A-AFF7-C59D7FDC92D0}"/>
              </a:ext>
            </a:extLst>
          </p:cNvPr>
          <p:cNvSpPr>
            <a:spLocks noGrp="1"/>
          </p:cNvSpPr>
          <p:nvPr/>
        </p:nvSpPr>
        <p:spPr>
          <a:xfrm>
            <a:off x="2000250" y="2743200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Gap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D4512CF-2325-4789-8B54-8062DC056AD0}"/>
              </a:ext>
            </a:extLst>
          </p:cNvPr>
          <p:cNvSpPr>
            <a:spLocks noGrp="1"/>
          </p:cNvSpPr>
          <p:nvPr/>
        </p:nvSpPr>
        <p:spPr>
          <a:xfrm>
            <a:off x="3857625" y="2686050"/>
            <a:ext cx="6762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Distinguere competenze, contesto e motivazione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412633AC-5D72-46A5-9CB3-31995EC1E9DF}"/>
              </a:ext>
            </a:extLst>
          </p:cNvPr>
          <p:cNvSpPr>
            <a:spLocks noGrp="1"/>
          </p:cNvSpPr>
          <p:nvPr/>
        </p:nvSpPr>
        <p:spPr>
          <a:xfrm>
            <a:off x="1000125" y="357187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0D8906D-3EC2-423D-AA11-023ED86E2CC1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F59A69C-2E0E-4489-AEE8-31EDD102F5AD}"/>
              </a:ext>
            </a:extLst>
          </p:cNvPr>
          <p:cNvSpPr>
            <a:spLocks noGrp="1"/>
          </p:cNvSpPr>
          <p:nvPr/>
        </p:nvSpPr>
        <p:spPr>
          <a:xfrm>
            <a:off x="1238250" y="37909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76181A6-5046-4DA5-9DC8-6A70DA6ADEB1}"/>
              </a:ext>
            </a:extLst>
          </p:cNvPr>
          <p:cNvSpPr>
            <a:spLocks noGrp="1"/>
          </p:cNvSpPr>
          <p:nvPr/>
        </p:nvSpPr>
        <p:spPr>
          <a:xfrm>
            <a:off x="2000250" y="3743325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Esperienza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23FF0B8-A4D2-4150-8BAD-F16DD0AE41A1}"/>
              </a:ext>
            </a:extLst>
          </p:cNvPr>
          <p:cNvSpPr>
            <a:spLocks noGrp="1"/>
          </p:cNvSpPr>
          <p:nvPr/>
        </p:nvSpPr>
        <p:spPr>
          <a:xfrm>
            <a:off x="3857625" y="3686175"/>
            <a:ext cx="6762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Scegliere pratica, supporti e tempi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79F58350-D510-4818-9C4F-78F82FFAD57C}"/>
              </a:ext>
            </a:extLst>
          </p:cNvPr>
          <p:cNvSpPr>
            <a:spLocks noGrp="1"/>
          </p:cNvSpPr>
          <p:nvPr/>
        </p:nvSpPr>
        <p:spPr>
          <a:xfrm>
            <a:off x="1000125" y="457200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B117D9D2-D976-4474-B062-F55FC3A85EFE}"/>
              </a:ext>
            </a:extLst>
          </p:cNvPr>
          <p:cNvSpPr>
            <a:spLocks noGrp="1"/>
          </p:cNvSpPr>
          <p:nvPr/>
        </p:nvSpPr>
        <p:spPr>
          <a:xfrm>
            <a:off x="1238250" y="4714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58477BE-AFA7-46A1-BDEB-677558E8C111}"/>
              </a:ext>
            </a:extLst>
          </p:cNvPr>
          <p:cNvSpPr>
            <a:spLocks noGrp="1"/>
          </p:cNvSpPr>
          <p:nvPr/>
        </p:nvSpPr>
        <p:spPr>
          <a:xfrm>
            <a:off x="1238250" y="47910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2DCB95B-814F-4D26-9C90-663C2F62F43D}"/>
              </a:ext>
            </a:extLst>
          </p:cNvPr>
          <p:cNvSpPr>
            <a:spLocks noGrp="1"/>
          </p:cNvSpPr>
          <p:nvPr/>
        </p:nvSpPr>
        <p:spPr>
          <a:xfrm>
            <a:off x="2000250" y="4743450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9323C"/>
                </a:solidFill>
              </a:defRPr>
            </a:defPPr>
          </a:lstStyle>
          <a:p>
            <a:pPr>
              <a:defRPr sz="1350" b="1">
                <a:solidFill>
                  <a:srgbClr val="19323C"/>
                </a:solidFill>
              </a:defRPr>
            </a:pPr>
            <a:r>
              <a:rPr sz="1350" b="1">
                <a:solidFill>
                  <a:srgbClr val="19323C"/>
                </a:solidFill>
              </a:rPr>
              <a:t>Evidenza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21AEE27-B247-41E4-80FB-1CDAB65DA703}"/>
              </a:ext>
            </a:extLst>
          </p:cNvPr>
          <p:cNvSpPr>
            <a:spLocks noGrp="1"/>
          </p:cNvSpPr>
          <p:nvPr/>
        </p:nvSpPr>
        <p:spPr>
          <a:xfrm>
            <a:off x="3857625" y="4686300"/>
            <a:ext cx="6762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37077"/>
                </a:solidFill>
              </a:defRPr>
            </a:defPPr>
          </a:lstStyle>
          <a:p>
            <a:pPr>
              <a:defRPr sz="1200" b="0">
                <a:solidFill>
                  <a:srgbClr val="637077"/>
                </a:solidFill>
              </a:defRPr>
            </a:pPr>
            <a:r>
              <a:rPr sz="1200" b="0">
                <a:solidFill>
                  <a:srgbClr val="637077"/>
                </a:solidFill>
              </a:rPr>
              <a:t>Definire cosa osserveremo dopo</a:t>
            </a:r>
          </a:p>
        </p:txBody>
      </p:sp>
    </p:spTree>
    <p:extLst>
      <p:ext uri="{BB962C8B-B14F-4D97-AF65-F5344CB8AC3E}">
        <p14:creationId xmlns:p14="http://schemas.microsoft.com/office/powerpoint/2010/main" val="22030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2633DF29-CE4D-4AC3-88A0-BF82FE3AE0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2F6B5F"/>
          </a:solidFill>
          <a:ln w="0">
            <a:noFill/>
            <a:prstDash val="solid"/>
          </a:ln>
        </p:spPr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1432236-5F6A-4080-A0A1-DA4176155B3D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2F6B5F"/>
                </a:solidFill>
              </a:defRPr>
            </a:defPPr>
          </a:lstStyle>
          <a:p>
            <a:pPr>
              <a:defRPr sz="900" b="1">
                <a:solidFill>
                  <a:srgbClr val="2F6B5F"/>
                </a:solidFill>
              </a:defRPr>
            </a:pPr>
            <a:r>
              <a:rPr sz="900" b="1">
                <a:solidFill>
                  <a:srgbClr val="2F6B5F"/>
                </a:solidFill>
              </a:rPr>
              <a:t>SINTESI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ECE258B-C5F8-4C45-923F-081290A17090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9323C"/>
                </a:solidFill>
              </a:defRPr>
            </a:defPPr>
          </a:lstStyle>
          <a:p>
            <a:pPr>
              <a:defRPr sz="2325" b="1">
                <a:solidFill>
                  <a:srgbClr val="19323C"/>
                </a:solidFill>
              </a:defRPr>
            </a:pPr>
            <a:r>
              <a:rPr sz="2325" b="1">
                <a:solidFill>
                  <a:srgbClr val="19323C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06956B1-6188-404F-84EB-18AA26AA6F2E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10858500" cy="0"/>
          </a:xfrm>
          <a:prstGeom prst="line">
            <a:avLst/>
          </a:prstGeom>
          <a:noFill/>
          <a:ln w="9525">
            <a:solidFill>
              <a:srgbClr val="D8E0DC"/>
            </a:solidFill>
            <a:prstDash val="solid"/>
          </a:ln>
        </p:spPr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DBA904D-5615-4D8E-8BB0-B8FC43528364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333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75B58F4-8903-42DD-A278-72504435BB0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37077"/>
                </a:solidFill>
              </a:defRPr>
            </a:defPPr>
          </a:lstStyle>
          <a:p>
            <a:pPr>
              <a:defRPr sz="750" b="1">
                <a:solidFill>
                  <a:srgbClr val="637077"/>
                </a:solidFill>
              </a:defRPr>
            </a:pPr>
            <a:r>
              <a:rPr sz="750" b="1">
                <a:solidFill>
                  <a:srgbClr val="637077"/>
                </a:solidFill>
              </a:rPr>
              <a:t>25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35BB16E-86C4-4A57-9AB3-FB931BE9FC79}"/>
              </a:ext>
            </a:extLst>
          </p:cNvPr>
          <p:cNvSpPr>
            <a:spLocks noGrp="1"/>
          </p:cNvSpPr>
          <p:nvPr/>
        </p:nvSpPr>
        <p:spPr>
          <a:xfrm>
            <a:off x="1095375" y="1524000"/>
            <a:ext cx="10001250" cy="657225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5BE4A47-5298-4AAA-A3CB-0B933694E50F}"/>
              </a:ext>
            </a:extLst>
          </p:cNvPr>
          <p:cNvSpPr>
            <a:spLocks noGrp="1"/>
          </p:cNvSpPr>
          <p:nvPr/>
        </p:nvSpPr>
        <p:spPr>
          <a:xfrm>
            <a:off x="1285875" y="16097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2F6B5F"/>
          </a:solidFill>
          <a:ln w="0">
            <a:noFill/>
            <a:prstDash val="solid"/>
          </a:ln>
        </p:spPr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CC0E0E6-8240-4ABA-BF7D-B4D78C8AB6BE}"/>
              </a:ext>
            </a:extLst>
          </p:cNvPr>
          <p:cNvSpPr>
            <a:spLocks noGrp="1"/>
          </p:cNvSpPr>
          <p:nvPr/>
        </p:nvSpPr>
        <p:spPr>
          <a:xfrm>
            <a:off x="1285875" y="16859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EC6B259-C2E7-4FB6-8121-1097CAC52E14}"/>
              </a:ext>
            </a:extLst>
          </p:cNvPr>
          <p:cNvSpPr>
            <a:spLocks noGrp="1"/>
          </p:cNvSpPr>
          <p:nvPr/>
        </p:nvSpPr>
        <p:spPr>
          <a:xfrm>
            <a:off x="2047875" y="16573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52B"/>
                </a:solidFill>
              </a:defRPr>
            </a:defPPr>
          </a:lstStyle>
          <a:p>
            <a:pPr>
              <a:defRPr sz="1350" b="0">
                <a:solidFill>
                  <a:srgbClr val="17252B"/>
                </a:solidFill>
              </a:defRPr>
            </a:pPr>
            <a:r>
              <a:rPr sz="1350" b="0">
                <a:solidFill>
                  <a:srgbClr val="17252B"/>
                </a:solidFill>
              </a:rPr>
              <a:t>La formazione parte da un problema di prestazione, non dal catalogo.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44026015-9E19-40B9-8A4D-F2BE8FC34F7B}"/>
              </a:ext>
            </a:extLst>
          </p:cNvPr>
          <p:cNvSpPr>
            <a:spLocks noGrp="1"/>
          </p:cNvSpPr>
          <p:nvPr/>
        </p:nvSpPr>
        <p:spPr>
          <a:xfrm>
            <a:off x="1095375" y="2371725"/>
            <a:ext cx="10001250" cy="657225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C90BABB-4AD9-4125-9572-DA979C0ABF34}"/>
              </a:ext>
            </a:extLst>
          </p:cNvPr>
          <p:cNvSpPr>
            <a:spLocks noGrp="1"/>
          </p:cNvSpPr>
          <p:nvPr/>
        </p:nvSpPr>
        <p:spPr>
          <a:xfrm>
            <a:off x="1285875" y="24574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7A5A"/>
          </a:solidFill>
          <a:ln w="0">
            <a:noFill/>
            <a:prstDash val="solid"/>
          </a:ln>
        </p:spPr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AB678AB-1FD7-41A7-B831-E15CF1FB94BE}"/>
              </a:ext>
            </a:extLst>
          </p:cNvPr>
          <p:cNvSpPr>
            <a:spLocks noGrp="1"/>
          </p:cNvSpPr>
          <p:nvPr/>
        </p:nvSpPr>
        <p:spPr>
          <a:xfrm>
            <a:off x="1285875" y="253365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12B7D37-972D-4474-9A12-44CA0CC25A4C}"/>
              </a:ext>
            </a:extLst>
          </p:cNvPr>
          <p:cNvSpPr>
            <a:spLocks noGrp="1"/>
          </p:cNvSpPr>
          <p:nvPr/>
        </p:nvSpPr>
        <p:spPr>
          <a:xfrm>
            <a:off x="2047875" y="25050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52B"/>
                </a:solidFill>
              </a:defRPr>
            </a:defPPr>
          </a:lstStyle>
          <a:p>
            <a:pPr>
              <a:defRPr sz="1350" b="0">
                <a:solidFill>
                  <a:srgbClr val="17252B"/>
                </a:solidFill>
              </a:defRPr>
            </a:pPr>
            <a:r>
              <a:rPr sz="1350" b="0">
                <a:solidFill>
                  <a:srgbClr val="17252B"/>
                </a:solidFill>
              </a:rPr>
              <a:t>Obiettivi osservabili guidano metodi, pratica e valutazione.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DD1C3CC-E61C-4164-BEDB-3333C414DED5}"/>
              </a:ext>
            </a:extLst>
          </p:cNvPr>
          <p:cNvSpPr>
            <a:spLocks noGrp="1"/>
          </p:cNvSpPr>
          <p:nvPr/>
        </p:nvSpPr>
        <p:spPr>
          <a:xfrm>
            <a:off x="1095375" y="3219450"/>
            <a:ext cx="10001250" cy="657225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1E62CA0B-5C09-4650-A66F-FC758E0F2933}"/>
              </a:ext>
            </a:extLst>
          </p:cNvPr>
          <p:cNvSpPr>
            <a:spLocks noGrp="1"/>
          </p:cNvSpPr>
          <p:nvPr/>
        </p:nvSpPr>
        <p:spPr>
          <a:xfrm>
            <a:off x="1285875" y="33051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C5B9B"/>
          </a:solidFill>
          <a:ln w="0">
            <a:noFill/>
            <a:prstDash val="solid"/>
          </a:ln>
        </p:spPr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7719321-7158-4AC7-B6F7-56E7CD840B1F}"/>
              </a:ext>
            </a:extLst>
          </p:cNvPr>
          <p:cNvSpPr>
            <a:spLocks noGrp="1"/>
          </p:cNvSpPr>
          <p:nvPr/>
        </p:nvSpPr>
        <p:spPr>
          <a:xfrm>
            <a:off x="1285875" y="338137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AF40A7C-23D6-4FFB-882D-0A0D6CBCBBB3}"/>
              </a:ext>
            </a:extLst>
          </p:cNvPr>
          <p:cNvSpPr>
            <a:spLocks noGrp="1"/>
          </p:cNvSpPr>
          <p:nvPr/>
        </p:nvSpPr>
        <p:spPr>
          <a:xfrm>
            <a:off x="2047875" y="3352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52B"/>
                </a:solidFill>
              </a:defRPr>
            </a:defPPr>
          </a:lstStyle>
          <a:p>
            <a:pPr>
              <a:defRPr sz="1350" b="0">
                <a:solidFill>
                  <a:srgbClr val="17252B"/>
                </a:solidFill>
              </a:defRPr>
            </a:pPr>
            <a:r>
              <a:rPr sz="1350" b="0">
                <a:solidFill>
                  <a:srgbClr val="17252B"/>
                </a:solidFill>
              </a:rPr>
              <a:t>On the job e off the job sono complementari.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587B5A59-C4FB-4D9D-BAF7-FEC83DC080CB}"/>
              </a:ext>
            </a:extLst>
          </p:cNvPr>
          <p:cNvSpPr>
            <a:spLocks noGrp="1"/>
          </p:cNvSpPr>
          <p:nvPr/>
        </p:nvSpPr>
        <p:spPr>
          <a:xfrm>
            <a:off x="1095375" y="4067175"/>
            <a:ext cx="10001250" cy="657225"/>
          </a:xfrm>
          <a:prstGeom prst="roundRect">
            <a:avLst>
              <a:gd name="adj" fmla="val 17391"/>
            </a:avLst>
          </a:prstGeom>
          <a:solidFill>
            <a:srgbClr val="FFFFFF"/>
          </a:solidFill>
          <a:ln w="9525">
            <a:solidFill>
              <a:srgbClr val="D8E0DC"/>
            </a:solidFill>
            <a:prstDash val="solid"/>
          </a:ln>
        </p:spPr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6EFA9970-2C7A-404A-A2D4-4E4CE7BF3572}"/>
              </a:ext>
            </a:extLst>
          </p:cNvPr>
          <p:cNvSpPr>
            <a:spLocks noGrp="1"/>
          </p:cNvSpPr>
          <p:nvPr/>
        </p:nvSpPr>
        <p:spPr>
          <a:xfrm>
            <a:off x="1285875" y="41529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9A441"/>
          </a:solidFill>
          <a:ln w="0">
            <a:noFill/>
            <a:prstDash val="solid"/>
          </a:ln>
        </p:spPr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764C459-3AE1-4FEB-BF69-90B8C75B6032}"/>
              </a:ext>
            </a:extLst>
          </p:cNvPr>
          <p:cNvSpPr>
            <a:spLocks noGrp="1"/>
          </p:cNvSpPr>
          <p:nvPr/>
        </p:nvSpPr>
        <p:spPr>
          <a:xfrm>
            <a:off x="1285875" y="4229100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6E2B658-E014-4B9E-8CE6-4FD4DB26416F}"/>
              </a:ext>
            </a:extLst>
          </p:cNvPr>
          <p:cNvSpPr>
            <a:spLocks noGrp="1"/>
          </p:cNvSpPr>
          <p:nvPr/>
        </p:nvSpPr>
        <p:spPr>
          <a:xfrm>
            <a:off x="2047875" y="420052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52B"/>
                </a:solidFill>
              </a:defRPr>
            </a:defPPr>
          </a:lstStyle>
          <a:p>
            <a:pPr>
              <a:defRPr sz="1350" b="0">
                <a:solidFill>
                  <a:srgbClr val="17252B"/>
                </a:solidFill>
              </a:defRPr>
            </a:pPr>
            <a:r>
              <a:rPr sz="1350" b="0">
                <a:solidFill>
                  <a:srgbClr val="17252B"/>
                </a:solidFill>
              </a:rPr>
              <a:t>Il trasferimento richiede manager, occasioni e feedback.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06708199-8682-4B36-A26E-386839E2319B}"/>
              </a:ext>
            </a:extLst>
          </p:cNvPr>
          <p:cNvSpPr>
            <a:spLocks noGrp="1"/>
          </p:cNvSpPr>
          <p:nvPr/>
        </p:nvSpPr>
        <p:spPr>
          <a:xfrm>
            <a:off x="1095375" y="4914900"/>
            <a:ext cx="10001250" cy="657225"/>
          </a:xfrm>
          <a:prstGeom prst="roundRect">
            <a:avLst>
              <a:gd name="adj" fmla="val 17391"/>
            </a:avLst>
          </a:prstGeom>
          <a:solidFill>
            <a:srgbClr val="19323C"/>
          </a:solidFill>
          <a:ln w="0">
            <a:noFill/>
            <a:prstDash val="solid"/>
          </a:ln>
        </p:spPr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E8CAF569-68E5-41F5-BE1E-65F08323DFED}"/>
              </a:ext>
            </a:extLst>
          </p:cNvPr>
          <p:cNvSpPr>
            <a:spLocks noGrp="1"/>
          </p:cNvSpPr>
          <p:nvPr/>
        </p:nvSpPr>
        <p:spPr>
          <a:xfrm>
            <a:off x="1285875" y="50006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8DB596"/>
          </a:solidFill>
          <a:ln w="0">
            <a:noFill/>
            <a:prstDash val="solid"/>
          </a:ln>
        </p:spPr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94D6425-D4A1-4752-B958-0086542E4170}"/>
              </a:ext>
            </a:extLst>
          </p:cNvPr>
          <p:cNvSpPr>
            <a:spLocks noGrp="1"/>
          </p:cNvSpPr>
          <p:nvPr/>
        </p:nvSpPr>
        <p:spPr>
          <a:xfrm>
            <a:off x="1285875" y="50768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437795E-3250-42EC-B8BC-8DBF6BC581C4}"/>
              </a:ext>
            </a:extLst>
          </p:cNvPr>
          <p:cNvSpPr>
            <a:spLocks noGrp="1"/>
          </p:cNvSpPr>
          <p:nvPr/>
        </p:nvSpPr>
        <p:spPr>
          <a:xfrm>
            <a:off x="2047875" y="50482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Valutare significa migliorare decisioni, non solo misurare gradimento.</a:t>
            </a:r>
          </a:p>
        </p:txBody>
      </p:sp>
    </p:spTree>
    <p:extLst>
      <p:ext uri="{BB962C8B-B14F-4D97-AF65-F5344CB8AC3E}">
        <p14:creationId xmlns:p14="http://schemas.microsoft.com/office/powerpoint/2010/main" val="113056384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1295</Words>
  <Application>Microsoft Macintosh PowerPoint</Application>
  <DocSecurity>0</DocSecurity>
  <PresentationFormat>Widescreen</PresentationFormat>
  <Paragraphs>364</Paragraphs>
  <Slides>25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7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2026-10-15T15:45:56Z</dcterms:created>
  <dcterms:modified xsi:type="dcterms:W3CDTF">2026-10-15T15:47:59Z</dcterms:modified>
</cp:coreProperties>
</file>