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75F57A3-0E72-4A44-9115-22F4306BA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BB0B205-7C90-442B-B3DF-A99C688F3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6C6583F-4C07-44E0-8001-EA2AC4EA6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E18309A-9633-411A-B518-DF65616B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9662CD6-B16A-4C2D-A877-493D58F8A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2F82C77-BD79-46FF-AD85-CC513217A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D8E705A-A0BD-4D69-8F82-3F11E2295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27A4E1A-76A9-47B6-841F-A04153AD39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AE54A87-C57E-477D-A282-D3E17F650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600A403-F298-4493-B278-360D0F45A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2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5021FCC-9760-4119-8988-A1D35C9BAB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905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56B2665-07CC-4DC1-A982-3F92FBB56B47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381125" cy="762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5073075-5DE6-4FAD-8BFF-5E9238ECE096}"/>
              </a:ext>
            </a:extLst>
          </p:cNvPr>
          <p:cNvSpPr>
            <a:spLocks noGrp="1"/>
          </p:cNvSpPr>
          <p:nvPr/>
        </p:nvSpPr>
        <p:spPr>
          <a:xfrm>
            <a:off x="685800" y="1000125"/>
            <a:ext cx="2857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9BD4D1"/>
                </a:solidFill>
              </a:defRPr>
            </a:defPPr>
          </a:lstStyle>
          <a:p>
            <a:pPr>
              <a:defRPr sz="1200" b="1">
                <a:solidFill>
                  <a:srgbClr val="9BD4D1"/>
                </a:solidFill>
              </a:defRPr>
            </a:pPr>
            <a:r>
              <a:rPr sz="1200" b="1">
                <a:solidFill>
                  <a:srgbClr val="9BD4D1"/>
                </a:solidFill>
              </a:rPr>
              <a:t>GESTIONE DELLE</a:t>
            </a:r>
          </a:p>
          <a:p>
            <a:pPr>
              <a:defRPr sz="1200" b="1">
                <a:solidFill>
                  <a:srgbClr val="9BD4D1"/>
                </a:solidFill>
              </a:defRPr>
            </a:pPr>
            <a:r>
              <a:rPr sz="1200" b="1">
                <a:solidFill>
                  <a:srgbClr val="9BD4D1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6FB88DE-A723-4DB5-92DB-973462CEB43E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8096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825" b="1">
                <a:solidFill>
                  <a:srgbClr val="FFFFFF"/>
                </a:solidFill>
              </a:defRPr>
            </a:defPPr>
          </a:lstStyle>
          <a:p>
            <a:pPr>
              <a:defRPr sz="3825" b="1">
                <a:solidFill>
                  <a:srgbClr val="FFFFFF"/>
                </a:solidFill>
              </a:defRPr>
            </a:pPr>
            <a:r>
              <a:rPr sz="3825" b="1">
                <a:solidFill>
                  <a:srgbClr val="FFFFFF"/>
                </a:solidFill>
              </a:rPr>
              <a:t>Incentivi e benefit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9C02702-4166-4911-924A-886D7689BE41}"/>
              </a:ext>
            </a:extLst>
          </p:cNvPr>
          <p:cNvSpPr>
            <a:spLocks noGrp="1"/>
          </p:cNvSpPr>
          <p:nvPr/>
        </p:nvSpPr>
        <p:spPr>
          <a:xfrm>
            <a:off x="723900" y="323850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F2D8D2"/>
                </a:solidFill>
              </a:defRPr>
            </a:defPPr>
          </a:lstStyle>
          <a:p>
            <a:pPr>
              <a:defRPr sz="1650" b="0">
                <a:solidFill>
                  <a:srgbClr val="F2D8D2"/>
                </a:solidFill>
              </a:defRPr>
            </a:pPr>
            <a:r>
              <a:rPr sz="1650" b="0">
                <a:solidFill>
                  <a:srgbClr val="F2D8D2"/>
                </a:solidFill>
              </a:rPr>
              <a:t>Ricompense, motivazione e sostenibilità dei sistemi</a:t>
            </a:r>
          </a:p>
        </p:txBody>
      </p:sp>
      <p:sp>
        <p:nvSpPr>
          <p:cNvPr id="6" name="Connettore 1 5">
            <a:extLst>
              <a:ext uri="{FF2B5EF4-FFF2-40B4-BE49-F238E27FC236}">
                <a16:creationId xmlns:a16="http://schemas.microsoft.com/office/drawing/2014/main" id="{BF622797-CC36-4D96-8F6C-53A7C6AE361D}"/>
              </a:ext>
            </a:extLst>
          </p:cNvPr>
          <p:cNvSpPr>
            <a:spLocks noGrp="1"/>
          </p:cNvSpPr>
          <p:nvPr/>
        </p:nvSpPr>
        <p:spPr>
          <a:xfrm>
            <a:off x="723900" y="4810125"/>
            <a:ext cx="5467350" cy="0"/>
          </a:xfrm>
          <a:prstGeom prst="line">
            <a:avLst/>
          </a:prstGeom>
          <a:noFill/>
          <a:ln w="38100">
            <a:solidFill>
              <a:srgbClr val="E57C6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27B1CE6-6328-46EE-8765-2510DD19A9CC}"/>
              </a:ext>
            </a:extLst>
          </p:cNvPr>
          <p:cNvSpPr>
            <a:spLocks noGrp="1"/>
          </p:cNvSpPr>
          <p:nvPr/>
        </p:nvSpPr>
        <p:spPr>
          <a:xfrm>
            <a:off x="723900" y="5048250"/>
            <a:ext cx="485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F16ACFC-C9C3-4ADF-98CD-5668C83AFE89}"/>
              </a:ext>
            </a:extLst>
          </p:cNvPr>
          <p:cNvSpPr>
            <a:spLocks noGrp="1"/>
          </p:cNvSpPr>
          <p:nvPr/>
        </p:nvSpPr>
        <p:spPr>
          <a:xfrm>
            <a:off x="723900" y="5429250"/>
            <a:ext cx="638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9BD4D1"/>
                </a:solidFill>
              </a:defRPr>
            </a:defPPr>
          </a:lstStyle>
          <a:p>
            <a:pPr>
              <a:defRPr sz="1050" b="0">
                <a:solidFill>
                  <a:srgbClr val="9BD4D1"/>
                </a:solidFill>
              </a:defRPr>
            </a:pPr>
            <a:r>
              <a:rPr sz="1050" b="0">
                <a:solidFill>
                  <a:srgbClr val="9BD4D1"/>
                </a:solidFill>
              </a:rPr>
              <a:t>Progettare un sistema coerente con persone e organizzazione</a:t>
            </a:r>
          </a:p>
        </p:txBody>
      </p:sp>
    </p:spTree>
    <p:extLst>
      <p:ext uri="{BB962C8B-B14F-4D97-AF65-F5344CB8AC3E}">
        <p14:creationId xmlns:p14="http://schemas.microsoft.com/office/powerpoint/2010/main" val="557167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C4C3ACDA-B411-46E4-A60C-9E0934DCA1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7B76207-75C9-44A8-B0B3-722957E2DCB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291BB0D-0B28-469A-9D9E-577508449921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Dalle ricompense al sistema di welfare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B0D92B9-A1A8-40B5-B19C-8B5CA82C4C96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55A4270-860F-4074-B479-25C50FEF5D9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016E355-D2D4-4022-BB76-A93F2A6D17B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2BF6BC9-5104-4367-B108-250F5E544AC3}"/>
              </a:ext>
            </a:extLst>
          </p:cNvPr>
          <p:cNvSpPr>
            <a:spLocks noGrp="1"/>
          </p:cNvSpPr>
          <p:nvPr/>
        </p:nvSpPr>
        <p:spPr>
          <a:xfrm>
            <a:off x="781050" y="1666875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A8C8C"/>
                </a:solidFill>
              </a:defRPr>
            </a:defPPr>
          </a:lstStyle>
          <a:p>
            <a:pPr>
              <a:defRPr sz="1650" b="1">
                <a:solidFill>
                  <a:srgbClr val="2A8C8C"/>
                </a:solidFill>
              </a:defRPr>
            </a:pPr>
            <a:r>
              <a:rPr sz="1650" b="1">
                <a:solidFill>
                  <a:srgbClr val="2A8C8C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D9ED8899-8AEA-44A0-9110-C2830D09DC09}"/>
              </a:ext>
            </a:extLst>
          </p:cNvPr>
          <p:cNvSpPr>
            <a:spLocks noGrp="1"/>
          </p:cNvSpPr>
          <p:nvPr/>
        </p:nvSpPr>
        <p:spPr>
          <a:xfrm>
            <a:off x="1476375" y="1857375"/>
            <a:ext cx="476250" cy="0"/>
          </a:xfrm>
          <a:prstGeom prst="line">
            <a:avLst/>
          </a:prstGeom>
          <a:noFill/>
          <a:ln w="38100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ACB1EF2-7022-487E-8A56-6C4EB3E37C7A}"/>
              </a:ext>
            </a:extLst>
          </p:cNvPr>
          <p:cNvSpPr>
            <a:spLocks noGrp="1"/>
          </p:cNvSpPr>
          <p:nvPr/>
        </p:nvSpPr>
        <p:spPr>
          <a:xfrm>
            <a:off x="2190750" y="1666875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Incentivi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9B00C98-EEEA-4DDA-920F-3D2236A2D78A}"/>
              </a:ext>
            </a:extLst>
          </p:cNvPr>
          <p:cNvSpPr>
            <a:spLocks noGrp="1"/>
          </p:cNvSpPr>
          <p:nvPr/>
        </p:nvSpPr>
        <p:spPr>
          <a:xfrm>
            <a:off x="4857750" y="16668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Individuali, di gruppo e legati ai risultati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A780EDB-42A2-4512-868E-895B5A3820DF}"/>
              </a:ext>
            </a:extLst>
          </p:cNvPr>
          <p:cNvSpPr>
            <a:spLocks noGrp="1"/>
          </p:cNvSpPr>
          <p:nvPr/>
        </p:nvSpPr>
        <p:spPr>
          <a:xfrm>
            <a:off x="781050" y="266700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7C67"/>
                </a:solidFill>
              </a:defRPr>
            </a:defPPr>
          </a:lstStyle>
          <a:p>
            <a:pPr>
              <a:defRPr sz="1650" b="1">
                <a:solidFill>
                  <a:srgbClr val="E57C67"/>
                </a:solidFill>
              </a:defRPr>
            </a:pPr>
            <a:r>
              <a:rPr sz="1650" b="1">
                <a:solidFill>
                  <a:srgbClr val="E57C67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C84B7B6A-5B12-4F3A-826E-34666BFDF603}"/>
              </a:ext>
            </a:extLst>
          </p:cNvPr>
          <p:cNvSpPr>
            <a:spLocks noGrp="1"/>
          </p:cNvSpPr>
          <p:nvPr/>
        </p:nvSpPr>
        <p:spPr>
          <a:xfrm>
            <a:off x="1476375" y="2857500"/>
            <a:ext cx="476250" cy="0"/>
          </a:xfrm>
          <a:prstGeom prst="line">
            <a:avLst/>
          </a:prstGeom>
          <a:noFill/>
          <a:ln w="38100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9061238-9343-4B7C-9CFE-87F818861963}"/>
              </a:ext>
            </a:extLst>
          </p:cNvPr>
          <p:cNvSpPr>
            <a:spLocks noGrp="1"/>
          </p:cNvSpPr>
          <p:nvPr/>
        </p:nvSpPr>
        <p:spPr>
          <a:xfrm>
            <a:off x="2190750" y="26670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Progettazione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5DDD0D2-DBFE-46F9-A606-50426C836390}"/>
              </a:ext>
            </a:extLst>
          </p:cNvPr>
          <p:cNvSpPr>
            <a:spLocks noGrp="1"/>
          </p:cNvSpPr>
          <p:nvPr/>
        </p:nvSpPr>
        <p:spPr>
          <a:xfrm>
            <a:off x="4857750" y="2667000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Misure, equità, partecipazione e comunicazione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174D748-2ADE-4629-86CB-2D3373206D5E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C84B"/>
                </a:solidFill>
              </a:defRPr>
            </a:defPPr>
          </a:lstStyle>
          <a:p>
            <a:pPr>
              <a:defRPr sz="1650" b="1">
                <a:solidFill>
                  <a:srgbClr val="E5C84B"/>
                </a:solidFill>
              </a:defRPr>
            </a:pPr>
            <a:r>
              <a:rPr sz="1650" b="1">
                <a:solidFill>
                  <a:srgbClr val="E5C84B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B4B9BA39-475B-4BE6-9DC0-4AE86A9B658B}"/>
              </a:ext>
            </a:extLst>
          </p:cNvPr>
          <p:cNvSpPr>
            <a:spLocks noGrp="1"/>
          </p:cNvSpPr>
          <p:nvPr/>
        </p:nvSpPr>
        <p:spPr>
          <a:xfrm>
            <a:off x="1476375" y="3857625"/>
            <a:ext cx="476250" cy="0"/>
          </a:xfrm>
          <a:prstGeom prst="line">
            <a:avLst/>
          </a:prstGeom>
          <a:noFill/>
          <a:ln w="38100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44CD3F5-D216-4E02-95F5-0B0BA47AD68C}"/>
              </a:ext>
            </a:extLst>
          </p:cNvPr>
          <p:cNvSpPr>
            <a:spLocks noGrp="1"/>
          </p:cNvSpPr>
          <p:nvPr/>
        </p:nvSpPr>
        <p:spPr>
          <a:xfrm>
            <a:off x="2190750" y="3667125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Benefit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2256195-9E61-4D7B-9EA7-AECD6DE8E14E}"/>
              </a:ext>
            </a:extLst>
          </p:cNvPr>
          <p:cNvSpPr>
            <a:spLocks noGrp="1"/>
          </p:cNvSpPr>
          <p:nvPr/>
        </p:nvSpPr>
        <p:spPr>
          <a:xfrm>
            <a:off x="4857750" y="366712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Obbligatori, volontari e flessibili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7C44CD8-57F7-4BD6-8C64-3F014CFB088C}"/>
              </a:ext>
            </a:extLst>
          </p:cNvPr>
          <p:cNvSpPr>
            <a:spLocks noGrp="1"/>
          </p:cNvSpPr>
          <p:nvPr/>
        </p:nvSpPr>
        <p:spPr>
          <a:xfrm>
            <a:off x="781050" y="46672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B3E67"/>
                </a:solidFill>
              </a:defRPr>
            </a:defPPr>
          </a:lstStyle>
          <a:p>
            <a:pPr>
              <a:defRPr sz="1650" b="1">
                <a:solidFill>
                  <a:srgbClr val="6B3E67"/>
                </a:solidFill>
              </a:defRPr>
            </a:pPr>
            <a:r>
              <a:rPr sz="1650" b="1">
                <a:solidFill>
                  <a:srgbClr val="6B3E67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28385477-1EA5-4554-AAC1-814B0A8F69FB}"/>
              </a:ext>
            </a:extLst>
          </p:cNvPr>
          <p:cNvSpPr>
            <a:spLocks noGrp="1"/>
          </p:cNvSpPr>
          <p:nvPr/>
        </p:nvSpPr>
        <p:spPr>
          <a:xfrm>
            <a:off x="1476375" y="4857750"/>
            <a:ext cx="476250" cy="0"/>
          </a:xfrm>
          <a:prstGeom prst="line">
            <a:avLst/>
          </a:prstGeom>
          <a:noFill/>
          <a:ln w="38100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DA28221-4CB8-439D-8F2D-7D97FA26F8B7}"/>
              </a:ext>
            </a:extLst>
          </p:cNvPr>
          <p:cNvSpPr>
            <a:spLocks noGrp="1"/>
          </p:cNvSpPr>
          <p:nvPr/>
        </p:nvSpPr>
        <p:spPr>
          <a:xfrm>
            <a:off x="2190750" y="466725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Gestione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B2AAD14-9D1A-465B-93F9-AEAC11B3A92D}"/>
              </a:ext>
            </a:extLst>
          </p:cNvPr>
          <p:cNvSpPr>
            <a:spLocks noGrp="1"/>
          </p:cNvSpPr>
          <p:nvPr/>
        </p:nvSpPr>
        <p:spPr>
          <a:xfrm>
            <a:off x="4857750" y="4667250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Costi, preferenze e ruolo HR</a:t>
            </a:r>
          </a:p>
        </p:txBody>
      </p:sp>
    </p:spTree>
    <p:extLst>
      <p:ext uri="{BB962C8B-B14F-4D97-AF65-F5344CB8AC3E}">
        <p14:creationId xmlns:p14="http://schemas.microsoft.com/office/powerpoint/2010/main" val="1222996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1A15CF4B-DF44-4D9F-996C-6086AF2FB3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46D54F7-02D9-48BB-9B4C-2789F379AE4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LOGICA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15DF4EE-9BD8-4706-A0AF-5A539ECF817A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Che cosa deve produrre un incentivo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6175559-1BBE-409B-B166-68140E381785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5E7FAC3-9A15-4C94-B5FA-9F4B63F988F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AD70082-6798-44DC-A461-8016C640A15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2C63B7B-F4E6-456F-8B17-AB704DE31AEA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10668000" cy="1000125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E3AD47C-53D6-4537-B1CE-FDA938AADBF7}"/>
              </a:ext>
            </a:extLst>
          </p:cNvPr>
          <p:cNvSpPr>
            <a:spLocks noGrp="1"/>
          </p:cNvSpPr>
          <p:nvPr/>
        </p:nvSpPr>
        <p:spPr>
          <a:xfrm>
            <a:off x="1143000" y="2000250"/>
            <a:ext cx="9906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L’incentivo collega una prestazione o un risultato a una ricompensa riconoscibile.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A597F1E-F1C2-43E8-8403-7C2E2A79E179}"/>
              </a:ext>
            </a:extLst>
          </p:cNvPr>
          <p:cNvSpPr>
            <a:spLocks noGrp="1"/>
          </p:cNvSpPr>
          <p:nvPr/>
        </p:nvSpPr>
        <p:spPr>
          <a:xfrm>
            <a:off x="619125" y="3286125"/>
            <a:ext cx="2571750" cy="1809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BA251AE-E7E9-4ACF-AACA-447D16013AD7}"/>
              </a:ext>
            </a:extLst>
          </p:cNvPr>
          <p:cNvSpPr>
            <a:spLocks noGrp="1"/>
          </p:cNvSpPr>
          <p:nvPr/>
        </p:nvSpPr>
        <p:spPr>
          <a:xfrm>
            <a:off x="619125" y="3286125"/>
            <a:ext cx="85725" cy="18097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638FC7D-B80D-4A59-8C09-0E36BEC346EE}"/>
              </a:ext>
            </a:extLst>
          </p:cNvPr>
          <p:cNvSpPr>
            <a:spLocks noGrp="1"/>
          </p:cNvSpPr>
          <p:nvPr/>
        </p:nvSpPr>
        <p:spPr>
          <a:xfrm>
            <a:off x="885825" y="3476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Direzione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397DEB5-8503-46F1-9566-BEC43290BA9B}"/>
              </a:ext>
            </a:extLst>
          </p:cNvPr>
          <p:cNvSpPr>
            <a:spLocks noGrp="1"/>
          </p:cNvSpPr>
          <p:nvPr/>
        </p:nvSpPr>
        <p:spPr>
          <a:xfrm>
            <a:off x="885825" y="3952875"/>
            <a:ext cx="2095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Rende visibili le priorità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2624838-22F2-4834-AE25-43631130B4D4}"/>
              </a:ext>
            </a:extLst>
          </p:cNvPr>
          <p:cNvSpPr>
            <a:spLocks noGrp="1"/>
          </p:cNvSpPr>
          <p:nvPr/>
        </p:nvSpPr>
        <p:spPr>
          <a:xfrm>
            <a:off x="3524250" y="3286125"/>
            <a:ext cx="2571750" cy="1809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142409F-1433-4812-AC02-876721F990C0}"/>
              </a:ext>
            </a:extLst>
          </p:cNvPr>
          <p:cNvSpPr>
            <a:spLocks noGrp="1"/>
          </p:cNvSpPr>
          <p:nvPr/>
        </p:nvSpPr>
        <p:spPr>
          <a:xfrm>
            <a:off x="3524250" y="3286125"/>
            <a:ext cx="85725" cy="18097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2D0A7F4-A48F-4904-909D-CD5F538026F9}"/>
              </a:ext>
            </a:extLst>
          </p:cNvPr>
          <p:cNvSpPr>
            <a:spLocks noGrp="1"/>
          </p:cNvSpPr>
          <p:nvPr/>
        </p:nvSpPr>
        <p:spPr>
          <a:xfrm>
            <a:off x="3790950" y="3476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Motivazione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9C01C1E-2990-40C4-B7A0-28814BD549B5}"/>
              </a:ext>
            </a:extLst>
          </p:cNvPr>
          <p:cNvSpPr>
            <a:spLocks noGrp="1"/>
          </p:cNvSpPr>
          <p:nvPr/>
        </p:nvSpPr>
        <p:spPr>
          <a:xfrm>
            <a:off x="3790950" y="3952875"/>
            <a:ext cx="2095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Sostiene l’impegno quando il legame appare credibile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D33F55E-4F7D-4C18-81D7-F42675AFD31F}"/>
              </a:ext>
            </a:extLst>
          </p:cNvPr>
          <p:cNvSpPr>
            <a:spLocks noGrp="1"/>
          </p:cNvSpPr>
          <p:nvPr/>
        </p:nvSpPr>
        <p:spPr>
          <a:xfrm>
            <a:off x="6429375" y="3286125"/>
            <a:ext cx="2571750" cy="1809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EDE5E39-0C51-4813-94BE-DAE4B3920E27}"/>
              </a:ext>
            </a:extLst>
          </p:cNvPr>
          <p:cNvSpPr>
            <a:spLocks noGrp="1"/>
          </p:cNvSpPr>
          <p:nvPr/>
        </p:nvSpPr>
        <p:spPr>
          <a:xfrm>
            <a:off x="6429375" y="3286125"/>
            <a:ext cx="85725" cy="180975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8A01E8D-1F00-490F-B800-9C3502F62BB5}"/>
              </a:ext>
            </a:extLst>
          </p:cNvPr>
          <p:cNvSpPr>
            <a:spLocks noGrp="1"/>
          </p:cNvSpPr>
          <p:nvPr/>
        </p:nvSpPr>
        <p:spPr>
          <a:xfrm>
            <a:off x="6696075" y="3476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Performance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24E0E80-B90D-466C-A245-23931C175DEE}"/>
              </a:ext>
            </a:extLst>
          </p:cNvPr>
          <p:cNvSpPr>
            <a:spLocks noGrp="1"/>
          </p:cNvSpPr>
          <p:nvPr/>
        </p:nvSpPr>
        <p:spPr>
          <a:xfrm>
            <a:off x="6696075" y="3952875"/>
            <a:ext cx="2095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Premia contributi osservabili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F44B147-8587-4D3A-A4A6-7D8F732F9D41}"/>
              </a:ext>
            </a:extLst>
          </p:cNvPr>
          <p:cNvSpPr>
            <a:spLocks noGrp="1"/>
          </p:cNvSpPr>
          <p:nvPr/>
        </p:nvSpPr>
        <p:spPr>
          <a:xfrm>
            <a:off x="9334500" y="3286125"/>
            <a:ext cx="2571750" cy="1809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1AB5DA5-7EAB-49DD-8F4D-0209CDF98372}"/>
              </a:ext>
            </a:extLst>
          </p:cNvPr>
          <p:cNvSpPr>
            <a:spLocks noGrp="1"/>
          </p:cNvSpPr>
          <p:nvPr/>
        </p:nvSpPr>
        <p:spPr>
          <a:xfrm>
            <a:off x="9334500" y="3286125"/>
            <a:ext cx="85725" cy="1809750"/>
          </a:xfrm>
          <a:prstGeom prst="rect">
            <a:avLst/>
          </a:prstGeom>
          <a:solidFill>
            <a:srgbClr val="5A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90F1407-058D-45BE-AB96-DF01EAAEE2D2}"/>
              </a:ext>
            </a:extLst>
          </p:cNvPr>
          <p:cNvSpPr>
            <a:spLocks noGrp="1"/>
          </p:cNvSpPr>
          <p:nvPr/>
        </p:nvSpPr>
        <p:spPr>
          <a:xfrm>
            <a:off x="9601200" y="3476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Cooperazione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327F5A2-6110-4D3C-A11D-E5F75E7DC2AE}"/>
              </a:ext>
            </a:extLst>
          </p:cNvPr>
          <p:cNvSpPr>
            <a:spLocks noGrp="1"/>
          </p:cNvSpPr>
          <p:nvPr/>
        </p:nvSpPr>
        <p:spPr>
          <a:xfrm>
            <a:off x="9601200" y="3952875"/>
            <a:ext cx="2095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Può orientare il lavoro comune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8CC6005-BAB7-4411-AD55-786482B9D882}"/>
              </a:ext>
            </a:extLst>
          </p:cNvPr>
          <p:cNvSpPr>
            <a:spLocks noGrp="1"/>
          </p:cNvSpPr>
          <p:nvPr/>
        </p:nvSpPr>
        <p:spPr>
          <a:xfrm>
            <a:off x="1524000" y="5572125"/>
            <a:ext cx="914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B3E67"/>
                </a:solidFill>
              </a:defRPr>
            </a:defPPr>
          </a:lstStyle>
          <a:p>
            <a:pPr>
              <a:defRPr sz="1275" b="1">
                <a:solidFill>
                  <a:srgbClr val="6B3E67"/>
                </a:solidFill>
              </a:defRPr>
            </a:pPr>
            <a:r>
              <a:rPr sz="1275" b="1">
                <a:solidFill>
                  <a:srgbClr val="6B3E67"/>
                </a:solidFill>
              </a:rPr>
              <a:t>Un piano mal progettato può spostare l’attenzione sui numeri e indebolire qualità e collaborazione.</a:t>
            </a:r>
          </a:p>
        </p:txBody>
      </p:sp>
    </p:spTree>
    <p:extLst>
      <p:ext uri="{BB962C8B-B14F-4D97-AF65-F5344CB8AC3E}">
        <p14:creationId xmlns:p14="http://schemas.microsoft.com/office/powerpoint/2010/main" val="153467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3250FE06-9BE8-42DB-89FC-BBDF6487D9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9E8539A-D0E4-4611-848D-A8905F3368A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TIPOLOGIE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6F56857-58A7-4584-AF47-819AB478500F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Quattro livelli di incentivazione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1CDBBFF-916E-4FE5-BDFF-7758282E987E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C6A74FB-88F3-4992-9767-19DA1E60022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B88CE2A-1B9E-4F69-BB7A-8CF4DFE781B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D2035D2-0D32-41E1-8EE3-D4FD44950892}"/>
              </a:ext>
            </a:extLst>
          </p:cNvPr>
          <p:cNvSpPr>
            <a:spLocks noGrp="1"/>
          </p:cNvSpPr>
          <p:nvPr/>
        </p:nvSpPr>
        <p:spPr>
          <a:xfrm>
            <a:off x="1000125" y="176212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961A2A7-30D9-4398-8CAD-F2CB4200E6C2}"/>
              </a:ext>
            </a:extLst>
          </p:cNvPr>
          <p:cNvSpPr>
            <a:spLocks noGrp="1"/>
          </p:cNvSpPr>
          <p:nvPr/>
        </p:nvSpPr>
        <p:spPr>
          <a:xfrm>
            <a:off x="1000125" y="18478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E361E4F-CDBA-43A8-B966-9CC50AC1A134}"/>
              </a:ext>
            </a:extLst>
          </p:cNvPr>
          <p:cNvSpPr>
            <a:spLocks noGrp="1"/>
          </p:cNvSpPr>
          <p:nvPr/>
        </p:nvSpPr>
        <p:spPr>
          <a:xfrm>
            <a:off x="1809750" y="1790700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Individuale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24FED3D-71BA-408E-9B7A-63DCF389459E}"/>
              </a:ext>
            </a:extLst>
          </p:cNvPr>
          <p:cNvSpPr>
            <a:spLocks noGrp="1"/>
          </p:cNvSpPr>
          <p:nvPr/>
        </p:nvSpPr>
        <p:spPr>
          <a:xfrm>
            <a:off x="4191000" y="1733550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Ricompensa il contributo della singola persona</a:t>
            </a:r>
          </a:p>
        </p:txBody>
      </p:sp>
      <p:sp>
        <p:nvSpPr>
          <p:cNvPr id="11" name="Connettore 1 10">
            <a:extLst>
              <a:ext uri="{FF2B5EF4-FFF2-40B4-BE49-F238E27FC236}">
                <a16:creationId xmlns:a16="http://schemas.microsoft.com/office/drawing/2014/main" id="{327FC60E-898F-4131-968C-BF8EEB556BDC}"/>
              </a:ext>
            </a:extLst>
          </p:cNvPr>
          <p:cNvSpPr>
            <a:spLocks noGrp="1"/>
          </p:cNvSpPr>
          <p:nvPr/>
        </p:nvSpPr>
        <p:spPr>
          <a:xfrm>
            <a:off x="1571625" y="1990725"/>
            <a:ext cx="190500" cy="0"/>
          </a:xfrm>
          <a:prstGeom prst="line">
            <a:avLst/>
          </a:prstGeom>
          <a:noFill/>
          <a:ln w="38100">
            <a:solidFill>
              <a:srgbClr val="2A8C8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EB6D659-F9B3-4601-96E6-8837ED7DF4D5}"/>
              </a:ext>
            </a:extLst>
          </p:cNvPr>
          <p:cNvSpPr>
            <a:spLocks noGrp="1"/>
          </p:cNvSpPr>
          <p:nvPr/>
        </p:nvSpPr>
        <p:spPr>
          <a:xfrm>
            <a:off x="1000125" y="27622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9A6FF1E-101C-4877-9AFA-5BDAB3C3904E}"/>
              </a:ext>
            </a:extLst>
          </p:cNvPr>
          <p:cNvSpPr>
            <a:spLocks noGrp="1"/>
          </p:cNvSpPr>
          <p:nvPr/>
        </p:nvSpPr>
        <p:spPr>
          <a:xfrm>
            <a:off x="1000125" y="28479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D07924A-7B36-4B43-A67F-B8BBB052494A}"/>
              </a:ext>
            </a:extLst>
          </p:cNvPr>
          <p:cNvSpPr>
            <a:spLocks noGrp="1"/>
          </p:cNvSpPr>
          <p:nvPr/>
        </p:nvSpPr>
        <p:spPr>
          <a:xfrm>
            <a:off x="1809750" y="279082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Gruppo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9B60370-A5DF-4A41-8AB9-BEE1482B0B51}"/>
              </a:ext>
            </a:extLst>
          </p:cNvPr>
          <p:cNvSpPr>
            <a:spLocks noGrp="1"/>
          </p:cNvSpPr>
          <p:nvPr/>
        </p:nvSpPr>
        <p:spPr>
          <a:xfrm>
            <a:off x="4191000" y="2733675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Premia un risultato condiviso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48AEAED2-8939-49F1-A938-B03EAAF030DC}"/>
              </a:ext>
            </a:extLst>
          </p:cNvPr>
          <p:cNvSpPr>
            <a:spLocks noGrp="1"/>
          </p:cNvSpPr>
          <p:nvPr/>
        </p:nvSpPr>
        <p:spPr>
          <a:xfrm>
            <a:off x="1571625" y="2990850"/>
            <a:ext cx="190500" cy="0"/>
          </a:xfrm>
          <a:prstGeom prst="line">
            <a:avLst/>
          </a:prstGeom>
          <a:noFill/>
          <a:ln w="38100">
            <a:solidFill>
              <a:srgbClr val="E57C6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7C5BBAB-C731-486F-BDB3-4BCDFF06EC26}"/>
              </a:ext>
            </a:extLst>
          </p:cNvPr>
          <p:cNvSpPr>
            <a:spLocks noGrp="1"/>
          </p:cNvSpPr>
          <p:nvPr/>
        </p:nvSpPr>
        <p:spPr>
          <a:xfrm>
            <a:off x="1000125" y="3762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5F8AB06-FC4E-49EC-BC3D-52ECF1987BBB}"/>
              </a:ext>
            </a:extLst>
          </p:cNvPr>
          <p:cNvSpPr>
            <a:spLocks noGrp="1"/>
          </p:cNvSpPr>
          <p:nvPr/>
        </p:nvSpPr>
        <p:spPr>
          <a:xfrm>
            <a:off x="1000125" y="38481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54DECC6-2E1F-4302-A1BA-25595FDD3819}"/>
              </a:ext>
            </a:extLst>
          </p:cNvPr>
          <p:cNvSpPr>
            <a:spLocks noGrp="1"/>
          </p:cNvSpPr>
          <p:nvPr/>
        </p:nvSpPr>
        <p:spPr>
          <a:xfrm>
            <a:off x="1809750" y="3790950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Produttività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12C911A-C4CF-4221-B71F-E5245FAB3E1C}"/>
              </a:ext>
            </a:extLst>
          </p:cNvPr>
          <p:cNvSpPr>
            <a:spLocks noGrp="1"/>
          </p:cNvSpPr>
          <p:nvPr/>
        </p:nvSpPr>
        <p:spPr>
          <a:xfrm>
            <a:off x="4191000" y="3733800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Collega il premio a efficienza e risparmi</a:t>
            </a:r>
          </a:p>
        </p:txBody>
      </p:sp>
      <p:sp>
        <p:nvSpPr>
          <p:cNvPr id="21" name="Connettore 1 20">
            <a:extLst>
              <a:ext uri="{FF2B5EF4-FFF2-40B4-BE49-F238E27FC236}">
                <a16:creationId xmlns:a16="http://schemas.microsoft.com/office/drawing/2014/main" id="{ACB062D0-12F7-4BEA-AD02-9A143FE6404A}"/>
              </a:ext>
            </a:extLst>
          </p:cNvPr>
          <p:cNvSpPr>
            <a:spLocks noGrp="1"/>
          </p:cNvSpPr>
          <p:nvPr/>
        </p:nvSpPr>
        <p:spPr>
          <a:xfrm>
            <a:off x="1571625" y="3990975"/>
            <a:ext cx="190500" cy="0"/>
          </a:xfrm>
          <a:prstGeom prst="line">
            <a:avLst/>
          </a:prstGeom>
          <a:noFill/>
          <a:ln w="38100">
            <a:solidFill>
              <a:srgbClr val="E5C8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B8454D6C-158F-4876-A96A-1759D1B093E0}"/>
              </a:ext>
            </a:extLst>
          </p:cNvPr>
          <p:cNvSpPr>
            <a:spLocks noGrp="1"/>
          </p:cNvSpPr>
          <p:nvPr/>
        </p:nvSpPr>
        <p:spPr>
          <a:xfrm>
            <a:off x="1000125" y="47625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4D3C2A7-F852-4AE9-BB60-DB0A8D0E37CB}"/>
              </a:ext>
            </a:extLst>
          </p:cNvPr>
          <p:cNvSpPr>
            <a:spLocks noGrp="1"/>
          </p:cNvSpPr>
          <p:nvPr/>
        </p:nvSpPr>
        <p:spPr>
          <a:xfrm>
            <a:off x="1000125" y="48482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D60AC9F-FFF8-43A5-8F4A-3B4B0A239FEC}"/>
              </a:ext>
            </a:extLst>
          </p:cNvPr>
          <p:cNvSpPr>
            <a:spLocks noGrp="1"/>
          </p:cNvSpPr>
          <p:nvPr/>
        </p:nvSpPr>
        <p:spPr>
          <a:xfrm>
            <a:off x="1809750" y="479107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Profitto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8033BAA4-0D57-4D61-8EB6-512B7391178B}"/>
              </a:ext>
            </a:extLst>
          </p:cNvPr>
          <p:cNvSpPr>
            <a:spLocks noGrp="1"/>
          </p:cNvSpPr>
          <p:nvPr/>
        </p:nvSpPr>
        <p:spPr>
          <a:xfrm>
            <a:off x="4191000" y="4733925"/>
            <a:ext cx="6667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Distribuisce una quota dei risultati economici</a:t>
            </a:r>
          </a:p>
        </p:txBody>
      </p:sp>
      <p:sp>
        <p:nvSpPr>
          <p:cNvPr id="26" name="Connettore 1 25">
            <a:extLst>
              <a:ext uri="{FF2B5EF4-FFF2-40B4-BE49-F238E27FC236}">
                <a16:creationId xmlns:a16="http://schemas.microsoft.com/office/drawing/2014/main" id="{1E66D12A-BBC8-442B-BA66-D36B60122FDD}"/>
              </a:ext>
            </a:extLst>
          </p:cNvPr>
          <p:cNvSpPr>
            <a:spLocks noGrp="1"/>
          </p:cNvSpPr>
          <p:nvPr/>
        </p:nvSpPr>
        <p:spPr>
          <a:xfrm>
            <a:off x="1571625" y="4991100"/>
            <a:ext cx="190500" cy="0"/>
          </a:xfrm>
          <a:prstGeom prst="line">
            <a:avLst/>
          </a:prstGeom>
          <a:noFill/>
          <a:ln w="38100">
            <a:solidFill>
              <a:srgbClr val="6B3E6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21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3814C3DF-01A5-4AF2-A81C-2A4132D2BE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6B8F1E9-DC3D-4AC0-BEA3-5C651795F39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INCENTIVI INDIVIDUALI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EFD0D8C-58F5-4F60-B8CA-D44A08D2A1FE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Premiare contributi riconoscibili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C700F37-CDFB-408C-B187-2774F842921C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C46660C-4D98-4D3C-A425-4B40E15B2D0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FE24DD6-1AC3-4D4A-A8C1-5B7D3851087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1BA6FB5-5ABA-481D-A7A6-1A650FCF4B9F}"/>
              </a:ext>
            </a:extLst>
          </p:cNvPr>
          <p:cNvSpPr>
            <a:spLocks noGrp="1"/>
          </p:cNvSpPr>
          <p:nvPr/>
        </p:nvSpPr>
        <p:spPr>
          <a:xfrm>
            <a:off x="904875" y="1666875"/>
            <a:ext cx="1038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I piani individuali assegnano ricompense finanziarie o non finanziarie a chi contribuisce in modo rilevante ai risultati.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ADC34D4-95AE-455D-96FF-660F6358EFED}"/>
              </a:ext>
            </a:extLst>
          </p:cNvPr>
          <p:cNvSpPr>
            <a:spLocks noGrp="1"/>
          </p:cNvSpPr>
          <p:nvPr/>
        </p:nvSpPr>
        <p:spPr>
          <a:xfrm>
            <a:off x="619125" y="2857500"/>
            <a:ext cx="2571750" cy="1952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0892B9C-6AD7-4C28-9491-610905F6B2F3}"/>
              </a:ext>
            </a:extLst>
          </p:cNvPr>
          <p:cNvSpPr>
            <a:spLocks noGrp="1"/>
          </p:cNvSpPr>
          <p:nvPr/>
        </p:nvSpPr>
        <p:spPr>
          <a:xfrm>
            <a:off x="619125" y="2857500"/>
            <a:ext cx="2571750" cy="1143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D05FD94-3140-4608-8C01-0DBDEA8E3402}"/>
              </a:ext>
            </a:extLst>
          </p:cNvPr>
          <p:cNvSpPr>
            <a:spLocks noGrp="1"/>
          </p:cNvSpPr>
          <p:nvPr/>
        </p:nvSpPr>
        <p:spPr>
          <a:xfrm>
            <a:off x="857250" y="32861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Produzione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DB5870B-1B7E-4C23-A652-942F6AB0012C}"/>
              </a:ext>
            </a:extLst>
          </p:cNvPr>
          <p:cNvSpPr>
            <a:spLocks noGrp="1"/>
          </p:cNvSpPr>
          <p:nvPr/>
        </p:nvSpPr>
        <p:spPr>
          <a:xfrm>
            <a:off x="904875" y="3905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Quantità o efficienza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5438E5-8F60-4690-B42E-0E6B3BACCFF5}"/>
              </a:ext>
            </a:extLst>
          </p:cNvPr>
          <p:cNvSpPr>
            <a:spLocks noGrp="1"/>
          </p:cNvSpPr>
          <p:nvPr/>
        </p:nvSpPr>
        <p:spPr>
          <a:xfrm>
            <a:off x="3524250" y="2857500"/>
            <a:ext cx="2571750" cy="1952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8DBE752-55A2-4E6E-A824-065FE7F4F0B6}"/>
              </a:ext>
            </a:extLst>
          </p:cNvPr>
          <p:cNvSpPr>
            <a:spLocks noGrp="1"/>
          </p:cNvSpPr>
          <p:nvPr/>
        </p:nvSpPr>
        <p:spPr>
          <a:xfrm>
            <a:off x="3524250" y="2857500"/>
            <a:ext cx="2571750" cy="1143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A1390FA-35F4-41F9-8E2E-D3EEE1AFB98D}"/>
              </a:ext>
            </a:extLst>
          </p:cNvPr>
          <p:cNvSpPr>
            <a:spLocks noGrp="1"/>
          </p:cNvSpPr>
          <p:nvPr/>
        </p:nvSpPr>
        <p:spPr>
          <a:xfrm>
            <a:off x="3762375" y="32861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Vendite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19FD897-E0A8-48BB-87A1-7ADBF9A2D5C4}"/>
              </a:ext>
            </a:extLst>
          </p:cNvPr>
          <p:cNvSpPr>
            <a:spLocks noGrp="1"/>
          </p:cNvSpPr>
          <p:nvPr/>
        </p:nvSpPr>
        <p:spPr>
          <a:xfrm>
            <a:off x="3810000" y="3905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Commissioni e premi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28152EA-3760-460B-ABAA-9473DFE73685}"/>
              </a:ext>
            </a:extLst>
          </p:cNvPr>
          <p:cNvSpPr>
            <a:spLocks noGrp="1"/>
          </p:cNvSpPr>
          <p:nvPr/>
        </p:nvSpPr>
        <p:spPr>
          <a:xfrm>
            <a:off x="6429375" y="2857500"/>
            <a:ext cx="2571750" cy="1952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22F8E25-E32F-4FDA-83A7-F33981CD1098}"/>
              </a:ext>
            </a:extLst>
          </p:cNvPr>
          <p:cNvSpPr>
            <a:spLocks noGrp="1"/>
          </p:cNvSpPr>
          <p:nvPr/>
        </p:nvSpPr>
        <p:spPr>
          <a:xfrm>
            <a:off x="6429375" y="2857500"/>
            <a:ext cx="2571750" cy="1143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3B37504-FF94-4A24-8DAD-81B8475FA703}"/>
              </a:ext>
            </a:extLst>
          </p:cNvPr>
          <p:cNvSpPr>
            <a:spLocks noGrp="1"/>
          </p:cNvSpPr>
          <p:nvPr/>
        </p:nvSpPr>
        <p:spPr>
          <a:xfrm>
            <a:off x="6667500" y="32861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Professioni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F845494-8146-4D22-B338-EE9744095453}"/>
              </a:ext>
            </a:extLst>
          </p:cNvPr>
          <p:cNvSpPr>
            <a:spLocks noGrp="1"/>
          </p:cNvSpPr>
          <p:nvPr/>
        </p:nvSpPr>
        <p:spPr>
          <a:xfrm>
            <a:off x="6715125" y="3905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Bonus spot e royalty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E30C033-07C5-41A7-86FC-72A300F53F8F}"/>
              </a:ext>
            </a:extLst>
          </p:cNvPr>
          <p:cNvSpPr>
            <a:spLocks noGrp="1"/>
          </p:cNvSpPr>
          <p:nvPr/>
        </p:nvSpPr>
        <p:spPr>
          <a:xfrm>
            <a:off x="9334500" y="2857500"/>
            <a:ext cx="2571750" cy="1952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342C44B-C6E8-4B99-8B73-0A5A4638F4CC}"/>
              </a:ext>
            </a:extLst>
          </p:cNvPr>
          <p:cNvSpPr>
            <a:spLocks noGrp="1"/>
          </p:cNvSpPr>
          <p:nvPr/>
        </p:nvSpPr>
        <p:spPr>
          <a:xfrm>
            <a:off x="9334500" y="2857500"/>
            <a:ext cx="2571750" cy="114300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0D86055-8EB3-4599-A35C-A74309A08823}"/>
              </a:ext>
            </a:extLst>
          </p:cNvPr>
          <p:cNvSpPr>
            <a:spLocks noGrp="1"/>
          </p:cNvSpPr>
          <p:nvPr/>
        </p:nvSpPr>
        <p:spPr>
          <a:xfrm>
            <a:off x="9572625" y="32861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Partecipazione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22C1D86-81C2-4AB4-872D-3502BF01D611}"/>
              </a:ext>
            </a:extLst>
          </p:cNvPr>
          <p:cNvSpPr>
            <a:spLocks noGrp="1"/>
          </p:cNvSpPr>
          <p:nvPr/>
        </p:nvSpPr>
        <p:spPr>
          <a:xfrm>
            <a:off x="9620250" y="3905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Azioni o opzioni</a:t>
            </a:r>
          </a:p>
        </p:txBody>
      </p:sp>
    </p:spTree>
    <p:extLst>
      <p:ext uri="{BB962C8B-B14F-4D97-AF65-F5344CB8AC3E}">
        <p14:creationId xmlns:p14="http://schemas.microsoft.com/office/powerpoint/2010/main" val="31215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4A78A1A-2AF4-47D0-850D-2BEC02FF0A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D1A5D26-D793-415E-A3BD-2A8DE820EEB8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PRODUZIONE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D1236FA-6358-44B4-B6F2-9F57A600D6F3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Cottimo e standard produttivi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ED83B7B-299B-4479-B643-1B884818AC2C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84A22A-3F5C-449B-8796-D6E4531A24A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4D7A9F7-23CA-4507-9CD5-8BFB7575016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06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7620C19-5E4B-450E-A7E3-F139B12D4543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38137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B0B00EC-A529-4153-8067-5DD0D1994E10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238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042DD36-EC9B-468F-9BD7-767E4CFAB881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COTTIMO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159C182-8A25-4F6D-B7E2-422950A2DDC7}"/>
              </a:ext>
            </a:extLst>
          </p:cNvPr>
          <p:cNvSpPr>
            <a:spLocks noGrp="1"/>
          </p:cNvSpPr>
          <p:nvPr/>
        </p:nvSpPr>
        <p:spPr>
          <a:xfrm>
            <a:off x="1143000" y="2524125"/>
            <a:ext cx="4000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Il lavoratore riceve un importo aggiuntivo per ogni unità prodotta oltre lo standard minimo.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B4F51D3-8CC4-4A9B-9646-9F3F2C3461DB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381375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3CD0605-8EF6-4522-B719-D92EFBEDDDF3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238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9BEE5A9-F3EF-4F9F-BBD2-C586FEECC521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COTTIMO DIFFERENZIALE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2EF3D94-F309-4206-9213-51BAADA12F98}"/>
              </a:ext>
            </a:extLst>
          </p:cNvPr>
          <p:cNvSpPr>
            <a:spLocks noGrp="1"/>
          </p:cNvSpPr>
          <p:nvPr/>
        </p:nvSpPr>
        <p:spPr>
          <a:xfrm>
            <a:off x="6858000" y="2524125"/>
            <a:ext cx="4000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Il superamento dello standard determina una remunerazione superiore rispetto al semplice raggiungimento della soglia.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DE3F5ED-3B26-4543-8732-B13CA43A5A17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B3E67"/>
                </a:solidFill>
              </a:defRPr>
            </a:defPPr>
          </a:lstStyle>
          <a:p>
            <a:pPr>
              <a:defRPr sz="1275" b="1">
                <a:solidFill>
                  <a:srgbClr val="6B3E67"/>
                </a:solidFill>
              </a:defRPr>
            </a:pPr>
            <a:r>
              <a:rPr sz="1275" b="1">
                <a:solidFill>
                  <a:srgbClr val="6B3E67"/>
                </a:solidFill>
              </a:rPr>
              <a:t>Condizione critica: lo standard deve essere realistico e non deve sacrificare qualità o sicurezza.</a:t>
            </a:r>
          </a:p>
        </p:txBody>
      </p:sp>
    </p:spTree>
    <p:extLst>
      <p:ext uri="{BB962C8B-B14F-4D97-AF65-F5344CB8AC3E}">
        <p14:creationId xmlns:p14="http://schemas.microsoft.com/office/powerpoint/2010/main" val="1520447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79AF3E62-D7BE-4CCD-874B-F4006DB408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E58B55D-5485-48B2-844C-F6E97278AEF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PRODUZIONE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56CFFE-ECFF-4D82-90DD-3AC35D544115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Bonus di produttività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B66353F6-C558-4ECB-BAC5-78125CFA0012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DB16DD3-D9B2-43B0-AA77-1CBEF143C23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C734330-9055-4840-B76A-7F785C478C3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07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C629264-77C9-436D-9D47-D692A09A91E2}"/>
              </a:ext>
            </a:extLst>
          </p:cNvPr>
          <p:cNvSpPr>
            <a:spLocks noGrp="1"/>
          </p:cNvSpPr>
          <p:nvPr/>
        </p:nvSpPr>
        <p:spPr>
          <a:xfrm>
            <a:off x="1000125" y="1714500"/>
            <a:ext cx="1019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Il bonus può condividere una parte dei risparmi ottenuti attraverso una maggiore produttività.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2124F9CD-63CC-49A7-AE58-FE76B6261434}"/>
              </a:ext>
            </a:extLst>
          </p:cNvPr>
          <p:cNvSpPr>
            <a:spLocks noGrp="1"/>
          </p:cNvSpPr>
          <p:nvPr/>
        </p:nvSpPr>
        <p:spPr>
          <a:xfrm>
            <a:off x="1714500" y="3429000"/>
            <a:ext cx="8763000" cy="0"/>
          </a:xfrm>
          <a:prstGeom prst="line">
            <a:avLst/>
          </a:prstGeom>
          <a:noFill/>
          <a:ln w="6667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277C61B-EFA3-45F0-9810-8341CB9A6738}"/>
              </a:ext>
            </a:extLst>
          </p:cNvPr>
          <p:cNvSpPr>
            <a:spLocks noGrp="1"/>
          </p:cNvSpPr>
          <p:nvPr/>
        </p:nvSpPr>
        <p:spPr>
          <a:xfrm>
            <a:off x="148590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C077E3A-74F6-47C3-B00F-F330A3C30C65}"/>
              </a:ext>
            </a:extLst>
          </p:cNvPr>
          <p:cNvSpPr>
            <a:spLocks noGrp="1"/>
          </p:cNvSpPr>
          <p:nvPr/>
        </p:nvSpPr>
        <p:spPr>
          <a:xfrm>
            <a:off x="148590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10895FD-CA87-45A0-BEB1-91DB6F491BFB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Tariffa base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43EFD38-DB5D-45B1-B368-D94C7EB95FCC}"/>
              </a:ext>
            </a:extLst>
          </p:cNvPr>
          <p:cNvSpPr>
            <a:spLocks noGrp="1"/>
          </p:cNvSpPr>
          <p:nvPr/>
        </p:nvSpPr>
        <p:spPr>
          <a:xfrm>
            <a:off x="666750" y="43338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D6974"/>
                </a:solidFill>
              </a:defRPr>
            </a:defPPr>
          </a:lstStyle>
          <a:p>
            <a:pPr>
              <a:defRPr sz="1050" b="0">
                <a:solidFill>
                  <a:srgbClr val="6D6974"/>
                </a:solidFill>
              </a:defRPr>
            </a:pPr>
            <a:r>
              <a:rPr sz="1050" b="0">
                <a:solidFill>
                  <a:srgbClr val="6D6974"/>
                </a:solidFill>
              </a:rPr>
              <a:t>Compenso ordinario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049786A-77E0-49A9-B051-50FE3E1428A1}"/>
              </a:ext>
            </a:extLst>
          </p:cNvPr>
          <p:cNvSpPr>
            <a:spLocks noGrp="1"/>
          </p:cNvSpPr>
          <p:nvPr/>
        </p:nvSpPr>
        <p:spPr>
          <a:xfrm>
            <a:off x="443865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971DAC5-9A15-48CC-865E-3AC12B7DFED8}"/>
              </a:ext>
            </a:extLst>
          </p:cNvPr>
          <p:cNvSpPr>
            <a:spLocks noGrp="1"/>
          </p:cNvSpPr>
          <p:nvPr/>
        </p:nvSpPr>
        <p:spPr>
          <a:xfrm>
            <a:off x="443865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036D680-BEAA-4B8C-9F79-203889E5B36F}"/>
              </a:ext>
            </a:extLst>
          </p:cNvPr>
          <p:cNvSpPr>
            <a:spLocks noGrp="1"/>
          </p:cNvSpPr>
          <p:nvPr/>
        </p:nvSpPr>
        <p:spPr>
          <a:xfrm>
            <a:off x="3619500" y="3905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Standard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480E0B3-B22E-4F3F-8D4C-0A8B74F7803C}"/>
              </a:ext>
            </a:extLst>
          </p:cNvPr>
          <p:cNvSpPr>
            <a:spLocks noGrp="1"/>
          </p:cNvSpPr>
          <p:nvPr/>
        </p:nvSpPr>
        <p:spPr>
          <a:xfrm>
            <a:off x="3619500" y="43338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D6974"/>
                </a:solidFill>
              </a:defRPr>
            </a:defPPr>
          </a:lstStyle>
          <a:p>
            <a:pPr>
              <a:defRPr sz="1050" b="0">
                <a:solidFill>
                  <a:srgbClr val="6D6974"/>
                </a:solidFill>
              </a:defRPr>
            </a:pPr>
            <a:r>
              <a:rPr sz="1050" b="0">
                <a:solidFill>
                  <a:srgbClr val="6D6974"/>
                </a:solidFill>
              </a:rPr>
              <a:t>Livello atteso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8290514-F592-40A5-9F10-C8F9CE22E741}"/>
              </a:ext>
            </a:extLst>
          </p:cNvPr>
          <p:cNvSpPr>
            <a:spLocks noGrp="1"/>
          </p:cNvSpPr>
          <p:nvPr/>
        </p:nvSpPr>
        <p:spPr>
          <a:xfrm>
            <a:off x="739140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5C63904-6B2D-4979-B85F-64A4372F0004}"/>
              </a:ext>
            </a:extLst>
          </p:cNvPr>
          <p:cNvSpPr>
            <a:spLocks noGrp="1"/>
          </p:cNvSpPr>
          <p:nvPr/>
        </p:nvSpPr>
        <p:spPr>
          <a:xfrm>
            <a:off x="739140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030D62B-4CFA-4960-BEF6-51864829EF82}"/>
              </a:ext>
            </a:extLst>
          </p:cNvPr>
          <p:cNvSpPr>
            <a:spLocks noGrp="1"/>
          </p:cNvSpPr>
          <p:nvPr/>
        </p:nvSpPr>
        <p:spPr>
          <a:xfrm>
            <a:off x="6572250" y="3905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Eccedenza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7664A15-A070-4654-A76F-8340A0025BC1}"/>
              </a:ext>
            </a:extLst>
          </p:cNvPr>
          <p:cNvSpPr>
            <a:spLocks noGrp="1"/>
          </p:cNvSpPr>
          <p:nvPr/>
        </p:nvSpPr>
        <p:spPr>
          <a:xfrm>
            <a:off x="6572250" y="43338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D6974"/>
                </a:solidFill>
              </a:defRPr>
            </a:defPPr>
          </a:lstStyle>
          <a:p>
            <a:pPr>
              <a:defRPr sz="1050" b="0">
                <a:solidFill>
                  <a:srgbClr val="6D6974"/>
                </a:solidFill>
              </a:defRPr>
            </a:pPr>
            <a:r>
              <a:rPr sz="1050" b="0">
                <a:solidFill>
                  <a:srgbClr val="6D6974"/>
                </a:solidFill>
              </a:rPr>
              <a:t>Produzione oltre la soglia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0D4E19A1-0A19-4089-B55E-75D242938FB5}"/>
              </a:ext>
            </a:extLst>
          </p:cNvPr>
          <p:cNvSpPr>
            <a:spLocks noGrp="1"/>
          </p:cNvSpPr>
          <p:nvPr/>
        </p:nvSpPr>
        <p:spPr>
          <a:xfrm>
            <a:off x="1024890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F186F10-1045-4367-80FF-094B7F2A0628}"/>
              </a:ext>
            </a:extLst>
          </p:cNvPr>
          <p:cNvSpPr>
            <a:spLocks noGrp="1"/>
          </p:cNvSpPr>
          <p:nvPr/>
        </p:nvSpPr>
        <p:spPr>
          <a:xfrm>
            <a:off x="1024890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4A48E52-6A49-4D1A-A898-0DE597C7FA4F}"/>
              </a:ext>
            </a:extLst>
          </p:cNvPr>
          <p:cNvSpPr>
            <a:spLocks noGrp="1"/>
          </p:cNvSpPr>
          <p:nvPr/>
        </p:nvSpPr>
        <p:spPr>
          <a:xfrm>
            <a:off x="9429750" y="390525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Premio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A089E5B-7D27-4457-A25F-205EEBD32D2B}"/>
              </a:ext>
            </a:extLst>
          </p:cNvPr>
          <p:cNvSpPr>
            <a:spLocks noGrp="1"/>
          </p:cNvSpPr>
          <p:nvPr/>
        </p:nvSpPr>
        <p:spPr>
          <a:xfrm>
            <a:off x="9429750" y="43338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D6974"/>
                </a:solidFill>
              </a:defRPr>
            </a:defPPr>
          </a:lstStyle>
          <a:p>
            <a:pPr>
              <a:defRPr sz="1050" b="0">
                <a:solidFill>
                  <a:srgbClr val="6D6974"/>
                </a:solidFill>
              </a:defRPr>
            </a:pPr>
            <a:r>
              <a:rPr sz="1050" b="0">
                <a:solidFill>
                  <a:srgbClr val="6D6974"/>
                </a:solidFill>
              </a:rPr>
              <a:t>Percentuale aggiuntiva</a:t>
            </a:r>
          </a:p>
        </p:txBody>
      </p:sp>
    </p:spTree>
    <p:extLst>
      <p:ext uri="{BB962C8B-B14F-4D97-AF65-F5344CB8AC3E}">
        <p14:creationId xmlns:p14="http://schemas.microsoft.com/office/powerpoint/2010/main" val="682393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6132BB61-F267-47EF-BFD2-A869642E11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C491D7F-92B0-4293-B4AE-0A1D019A079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PRODUZIONE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E0F10AD-6BB1-48CD-B789-AC13EC0B638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Piano tariffario periodico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2FCF031-D08F-4AA6-9798-46F7C1811255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7566157-1B8C-425A-AB1F-989D7A75E0A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FC98DCB-B9C5-449F-BF72-70592CB5C9A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CB836A9-EB39-4318-921A-DED33D3AD025}"/>
              </a:ext>
            </a:extLst>
          </p:cNvPr>
          <p:cNvSpPr>
            <a:spLocks noGrp="1"/>
          </p:cNvSpPr>
          <p:nvPr/>
        </p:nvSpPr>
        <p:spPr>
          <a:xfrm>
            <a:off x="904875" y="1762125"/>
            <a:ext cx="10382250" cy="1000125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5AA76A4-FBF0-4300-9916-4C1A487779C3}"/>
              </a:ext>
            </a:extLst>
          </p:cNvPr>
          <p:cNvSpPr>
            <a:spLocks noGrp="1"/>
          </p:cNvSpPr>
          <p:nvPr/>
        </p:nvSpPr>
        <p:spPr>
          <a:xfrm>
            <a:off x="1238250" y="2047875"/>
            <a:ext cx="971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La valutazione periodica modifica l’incentivo, che resta stabile fino alla verifica successiva.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E83BC96-CCE8-4060-B84C-1C156B1C15F8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247650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EBFE589-CE59-4D4B-AA83-8785197D8248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85725" cy="1571625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EAA5E18-9D98-4157-8ED5-81F876025306}"/>
              </a:ext>
            </a:extLst>
          </p:cNvPr>
          <p:cNvSpPr>
            <a:spLocks noGrp="1"/>
          </p:cNvSpPr>
          <p:nvPr/>
        </p:nvSpPr>
        <p:spPr>
          <a:xfrm>
            <a:off x="933450" y="36195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Valutazione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6DA843E-4205-4E99-B64D-ABF46EB9DC44}"/>
              </a:ext>
            </a:extLst>
          </p:cNvPr>
          <p:cNvSpPr>
            <a:spLocks noGrp="1"/>
          </p:cNvSpPr>
          <p:nvPr/>
        </p:nvSpPr>
        <p:spPr>
          <a:xfrm>
            <a:off x="933450" y="4095750"/>
            <a:ext cx="2000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Prestazione e comportamenti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50D23530-044A-47AD-96F5-08D437E462EC}"/>
              </a:ext>
            </a:extLst>
          </p:cNvPr>
          <p:cNvSpPr>
            <a:spLocks noGrp="1"/>
          </p:cNvSpPr>
          <p:nvPr/>
        </p:nvSpPr>
        <p:spPr>
          <a:xfrm>
            <a:off x="3143250" y="421005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9CCF41B-45F0-4EBE-8CCB-F6C0DB2A77E5}"/>
              </a:ext>
            </a:extLst>
          </p:cNvPr>
          <p:cNvSpPr>
            <a:spLocks noGrp="1"/>
          </p:cNvSpPr>
          <p:nvPr/>
        </p:nvSpPr>
        <p:spPr>
          <a:xfrm>
            <a:off x="3524250" y="3429000"/>
            <a:ext cx="247650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9E6A6AB-E2A0-4A86-9CB2-CDCE0FF14EDC}"/>
              </a:ext>
            </a:extLst>
          </p:cNvPr>
          <p:cNvSpPr>
            <a:spLocks noGrp="1"/>
          </p:cNvSpPr>
          <p:nvPr/>
        </p:nvSpPr>
        <p:spPr>
          <a:xfrm>
            <a:off x="3524250" y="3429000"/>
            <a:ext cx="85725" cy="1571625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3102EE4-85BC-4C82-B73C-4D39A6446546}"/>
              </a:ext>
            </a:extLst>
          </p:cNvPr>
          <p:cNvSpPr>
            <a:spLocks noGrp="1"/>
          </p:cNvSpPr>
          <p:nvPr/>
        </p:nvSpPr>
        <p:spPr>
          <a:xfrm>
            <a:off x="3790950" y="36195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Decisione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A204DE7-5711-480F-83F3-7E90E320FA44}"/>
              </a:ext>
            </a:extLst>
          </p:cNvPr>
          <p:cNvSpPr>
            <a:spLocks noGrp="1"/>
          </p:cNvSpPr>
          <p:nvPr/>
        </p:nvSpPr>
        <p:spPr>
          <a:xfrm>
            <a:off x="3790950" y="4095750"/>
            <a:ext cx="2000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Aumento o riduzione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869FDE81-8BD8-4838-9AD1-F3D2224C77EF}"/>
              </a:ext>
            </a:extLst>
          </p:cNvPr>
          <p:cNvSpPr>
            <a:spLocks noGrp="1"/>
          </p:cNvSpPr>
          <p:nvPr/>
        </p:nvSpPr>
        <p:spPr>
          <a:xfrm>
            <a:off x="6000750" y="421005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B031188-07FB-4FC5-A43D-0518DD6C0958}"/>
              </a:ext>
            </a:extLst>
          </p:cNvPr>
          <p:cNvSpPr>
            <a:spLocks noGrp="1"/>
          </p:cNvSpPr>
          <p:nvPr/>
        </p:nvSpPr>
        <p:spPr>
          <a:xfrm>
            <a:off x="6381750" y="3429000"/>
            <a:ext cx="247650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15DBDDB-7680-4716-8172-0396296FB320}"/>
              </a:ext>
            </a:extLst>
          </p:cNvPr>
          <p:cNvSpPr>
            <a:spLocks noGrp="1"/>
          </p:cNvSpPr>
          <p:nvPr/>
        </p:nvSpPr>
        <p:spPr>
          <a:xfrm>
            <a:off x="6381750" y="3429000"/>
            <a:ext cx="85725" cy="1571625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07095B7-48E3-4CC7-884E-7F76288B2344}"/>
              </a:ext>
            </a:extLst>
          </p:cNvPr>
          <p:cNvSpPr>
            <a:spLocks noGrp="1"/>
          </p:cNvSpPr>
          <p:nvPr/>
        </p:nvSpPr>
        <p:spPr>
          <a:xfrm>
            <a:off x="6648450" y="36195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Periodo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F80004C-25FC-4355-B98C-83F21C134EFF}"/>
              </a:ext>
            </a:extLst>
          </p:cNvPr>
          <p:cNvSpPr>
            <a:spLocks noGrp="1"/>
          </p:cNvSpPr>
          <p:nvPr/>
        </p:nvSpPr>
        <p:spPr>
          <a:xfrm>
            <a:off x="6648450" y="4095750"/>
            <a:ext cx="2000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Importo stabile</a:t>
            </a:r>
          </a:p>
        </p:txBody>
      </p:sp>
      <p:sp>
        <p:nvSpPr>
          <p:cNvPr id="23" name="Connettore 1 22">
            <a:extLst>
              <a:ext uri="{FF2B5EF4-FFF2-40B4-BE49-F238E27FC236}">
                <a16:creationId xmlns:a16="http://schemas.microsoft.com/office/drawing/2014/main" id="{83A5F563-6070-4A37-8862-B53C7588594C}"/>
              </a:ext>
            </a:extLst>
          </p:cNvPr>
          <p:cNvSpPr>
            <a:spLocks noGrp="1"/>
          </p:cNvSpPr>
          <p:nvPr/>
        </p:nvSpPr>
        <p:spPr>
          <a:xfrm>
            <a:off x="8858250" y="421005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D6DAE8B-87FF-4F47-9DFC-922E4693287C}"/>
              </a:ext>
            </a:extLst>
          </p:cNvPr>
          <p:cNvSpPr>
            <a:spLocks noGrp="1"/>
          </p:cNvSpPr>
          <p:nvPr/>
        </p:nvSpPr>
        <p:spPr>
          <a:xfrm>
            <a:off x="9239250" y="3429000"/>
            <a:ext cx="247650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A4656AE7-8D4A-4A62-9438-911115828233}"/>
              </a:ext>
            </a:extLst>
          </p:cNvPr>
          <p:cNvSpPr>
            <a:spLocks noGrp="1"/>
          </p:cNvSpPr>
          <p:nvPr/>
        </p:nvSpPr>
        <p:spPr>
          <a:xfrm>
            <a:off x="9239250" y="3429000"/>
            <a:ext cx="85725" cy="1571625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60E6A61-08BF-48BF-8F86-C902D5DA4360}"/>
              </a:ext>
            </a:extLst>
          </p:cNvPr>
          <p:cNvSpPr>
            <a:spLocks noGrp="1"/>
          </p:cNvSpPr>
          <p:nvPr/>
        </p:nvSpPr>
        <p:spPr>
          <a:xfrm>
            <a:off x="9505950" y="36195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Nuova verifica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56BAF37-19BE-4CBB-B8A1-9A76AB7D889E}"/>
              </a:ext>
            </a:extLst>
          </p:cNvPr>
          <p:cNvSpPr>
            <a:spLocks noGrp="1"/>
          </p:cNvSpPr>
          <p:nvPr/>
        </p:nvSpPr>
        <p:spPr>
          <a:xfrm>
            <a:off x="9505950" y="4095750"/>
            <a:ext cx="200025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Aggiornamento</a:t>
            </a:r>
          </a:p>
        </p:txBody>
      </p:sp>
    </p:spTree>
    <p:extLst>
      <p:ext uri="{BB962C8B-B14F-4D97-AF65-F5344CB8AC3E}">
        <p14:creationId xmlns:p14="http://schemas.microsoft.com/office/powerpoint/2010/main" val="60882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2B706F2E-9495-465E-9B8D-94A9383CE1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02AB2F5-41F1-46F7-9F96-D542BDF9C91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ALTRI STRUMENTI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3202932-2E5B-4454-A0B7-3C048AA72DC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Commissioni, bonus, royalty e azionariato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924EFD5-911F-4EB3-9794-FFB54D808327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AF057A1-5053-483E-A0D7-320D069A6D4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4F8934A-FD9F-485F-826A-D1F35296315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09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E30EF0D-B4CD-4306-B33B-83CA1A1ACE67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3FEBAD4-A79D-4841-A729-0981C635E0D8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95250" cy="7810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C711DDE-0CB5-45E2-BEF4-2E90CE308154}"/>
              </a:ext>
            </a:extLst>
          </p:cNvPr>
          <p:cNvSpPr>
            <a:spLocks noGrp="1"/>
          </p:cNvSpPr>
          <p:nvPr/>
        </p:nvSpPr>
        <p:spPr>
          <a:xfrm>
            <a:off x="1333500" y="179070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Commissioni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582B17A-7FE7-4B1F-8D88-BE4D79B3A178}"/>
              </a:ext>
            </a:extLst>
          </p:cNvPr>
          <p:cNvSpPr>
            <a:spLocks noGrp="1"/>
          </p:cNvSpPr>
          <p:nvPr/>
        </p:nvSpPr>
        <p:spPr>
          <a:xfrm>
            <a:off x="3619500" y="1733550"/>
            <a:ext cx="695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Premio collegato ai volumi o al valore delle vendite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003F554-4DF9-43E2-B56F-CA668D67A736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59CF0A8-39AA-4F40-A6EB-C0B4D99DEE3A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95250" cy="7810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FAE096D-BA22-45E2-8BA7-80FB1F57087E}"/>
              </a:ext>
            </a:extLst>
          </p:cNvPr>
          <p:cNvSpPr>
            <a:spLocks noGrp="1"/>
          </p:cNvSpPr>
          <p:nvPr/>
        </p:nvSpPr>
        <p:spPr>
          <a:xfrm>
            <a:off x="1333500" y="279082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Bonus spot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287311E-742C-49BB-AEEE-862A01E8060D}"/>
              </a:ext>
            </a:extLst>
          </p:cNvPr>
          <p:cNvSpPr>
            <a:spLocks noGrp="1"/>
          </p:cNvSpPr>
          <p:nvPr/>
        </p:nvSpPr>
        <p:spPr>
          <a:xfrm>
            <a:off x="3619500" y="2733675"/>
            <a:ext cx="695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Riconoscimento monetario per un contributo specifico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5ACFD38-9B98-4E14-B9F9-18589FFAF938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DF34A44-EFC1-4864-8F3F-AA8AB9A5D96A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95250" cy="78105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441BD1B-1968-4938-9D2A-063165F9D337}"/>
              </a:ext>
            </a:extLst>
          </p:cNvPr>
          <p:cNvSpPr>
            <a:spLocks noGrp="1"/>
          </p:cNvSpPr>
          <p:nvPr/>
        </p:nvSpPr>
        <p:spPr>
          <a:xfrm>
            <a:off x="1333500" y="37909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Royalty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DA2B396-7377-4E1B-B948-8DD38A983162}"/>
              </a:ext>
            </a:extLst>
          </p:cNvPr>
          <p:cNvSpPr>
            <a:spLocks noGrp="1"/>
          </p:cNvSpPr>
          <p:nvPr/>
        </p:nvSpPr>
        <p:spPr>
          <a:xfrm>
            <a:off x="3619500" y="3733800"/>
            <a:ext cx="695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Quota riconosciuta a inventori o autori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B5E0D6A-4CF1-4AE2-9E36-BE0EB18C7F63}"/>
              </a:ext>
            </a:extLst>
          </p:cNvPr>
          <p:cNvSpPr>
            <a:spLocks noGrp="1"/>
          </p:cNvSpPr>
          <p:nvPr/>
        </p:nvSpPr>
        <p:spPr>
          <a:xfrm>
            <a:off x="952500" y="4619625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42F07B2-FD3F-475B-8122-21644D1D297F}"/>
              </a:ext>
            </a:extLst>
          </p:cNvPr>
          <p:cNvSpPr>
            <a:spLocks noGrp="1"/>
          </p:cNvSpPr>
          <p:nvPr/>
        </p:nvSpPr>
        <p:spPr>
          <a:xfrm>
            <a:off x="952500" y="4619625"/>
            <a:ext cx="95250" cy="781050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DDA1AB9-EA97-4214-A068-82A255508894}"/>
              </a:ext>
            </a:extLst>
          </p:cNvPr>
          <p:cNvSpPr>
            <a:spLocks noGrp="1"/>
          </p:cNvSpPr>
          <p:nvPr/>
        </p:nvSpPr>
        <p:spPr>
          <a:xfrm>
            <a:off x="1333500" y="47910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Azionariato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7EC22F8-A7AE-4359-812F-AF872024D66B}"/>
              </a:ext>
            </a:extLst>
          </p:cNvPr>
          <p:cNvSpPr>
            <a:spLocks noGrp="1"/>
          </p:cNvSpPr>
          <p:nvPr/>
        </p:nvSpPr>
        <p:spPr>
          <a:xfrm>
            <a:off x="3619500" y="4733925"/>
            <a:ext cx="695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Possibilità di acquistare azioni a condizioni definite</a:t>
            </a:r>
          </a:p>
        </p:txBody>
      </p:sp>
    </p:spTree>
    <p:extLst>
      <p:ext uri="{BB962C8B-B14F-4D97-AF65-F5344CB8AC3E}">
        <p14:creationId xmlns:p14="http://schemas.microsoft.com/office/powerpoint/2010/main" val="792408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957C6C88-BB46-40A5-A158-9E11C51B8A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1B68031-D42A-4288-8D10-3020E441F23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INCENTIVI DI GRUPPO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4230850-5110-4F22-BA68-E300B5869D36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Risultati che richiedono cooperazione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8C042CD-969F-4E53-82DB-D0E4F9D2208D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86EDA1-BD0C-4B07-A889-5278A15F715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922849-BB56-465D-B4F0-FB12BB6B4A7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10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77BA1C2-7A38-48AC-B538-94FE0F3A3C06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10287000" cy="1190625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D7E08DB-2ED7-48D2-B9C4-7DC994690BF8}"/>
              </a:ext>
            </a:extLst>
          </p:cNvPr>
          <p:cNvSpPr>
            <a:spLocks noGrp="1"/>
          </p:cNvSpPr>
          <p:nvPr/>
        </p:nvSpPr>
        <p:spPr>
          <a:xfrm>
            <a:off x="1381125" y="2047875"/>
            <a:ext cx="9429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Il premio di gruppo sostiene attività nelle quali il risultato dipende dal coordinamento tra persone e ruoli.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A25FAAB-DB42-4B8C-8C5E-4C8E99A693AB}"/>
              </a:ext>
            </a:extLst>
          </p:cNvPr>
          <p:cNvSpPr>
            <a:spLocks noGrp="1"/>
          </p:cNvSpPr>
          <p:nvPr/>
        </p:nvSpPr>
        <p:spPr>
          <a:xfrm>
            <a:off x="80962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2B8256-6408-4F99-A281-525DE56DF63F}"/>
              </a:ext>
            </a:extLst>
          </p:cNvPr>
          <p:cNvSpPr>
            <a:spLocks noGrp="1"/>
          </p:cNvSpPr>
          <p:nvPr/>
        </p:nvSpPr>
        <p:spPr>
          <a:xfrm>
            <a:off x="809625" y="3476625"/>
            <a:ext cx="85725" cy="17145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D82D85C-5747-4DCA-946C-5FBFE532CE30}"/>
              </a:ext>
            </a:extLst>
          </p:cNvPr>
          <p:cNvSpPr>
            <a:spLocks noGrp="1"/>
          </p:cNvSpPr>
          <p:nvPr/>
        </p:nvSpPr>
        <p:spPr>
          <a:xfrm>
            <a:off x="107632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Vantaggio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5630EC8-736E-497B-9A2A-A04B55C2204A}"/>
              </a:ext>
            </a:extLst>
          </p:cNvPr>
          <p:cNvSpPr>
            <a:spLocks noGrp="1"/>
          </p:cNvSpPr>
          <p:nvPr/>
        </p:nvSpPr>
        <p:spPr>
          <a:xfrm>
            <a:off x="107632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Favorisce obiettivi comuni e condivisione delle informazioni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170C4ED-DB36-4550-AA1A-4382CD9F83F4}"/>
              </a:ext>
            </a:extLst>
          </p:cNvPr>
          <p:cNvSpPr>
            <a:spLocks noGrp="1"/>
          </p:cNvSpPr>
          <p:nvPr/>
        </p:nvSpPr>
        <p:spPr>
          <a:xfrm>
            <a:off x="452437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D24BC05-2F48-443F-9D6C-C3B76FD913C2}"/>
              </a:ext>
            </a:extLst>
          </p:cNvPr>
          <p:cNvSpPr>
            <a:spLocks noGrp="1"/>
          </p:cNvSpPr>
          <p:nvPr/>
        </p:nvSpPr>
        <p:spPr>
          <a:xfrm>
            <a:off x="4524375" y="3476625"/>
            <a:ext cx="85725" cy="17145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2D2F20D-4C4C-46D8-A2B2-B7B597427592}"/>
              </a:ext>
            </a:extLst>
          </p:cNvPr>
          <p:cNvSpPr>
            <a:spLocks noGrp="1"/>
          </p:cNvSpPr>
          <p:nvPr/>
        </p:nvSpPr>
        <p:spPr>
          <a:xfrm>
            <a:off x="479107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Rischio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C4956EB-2805-4B91-977A-07F91A0EC9F2}"/>
              </a:ext>
            </a:extLst>
          </p:cNvPr>
          <p:cNvSpPr>
            <a:spLocks noGrp="1"/>
          </p:cNvSpPr>
          <p:nvPr/>
        </p:nvSpPr>
        <p:spPr>
          <a:xfrm>
            <a:off x="479107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Può nascondere contributi diversi o generare free riding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17D64A2-70F6-4329-96E0-55E396D5A1D2}"/>
              </a:ext>
            </a:extLst>
          </p:cNvPr>
          <p:cNvSpPr>
            <a:spLocks noGrp="1"/>
          </p:cNvSpPr>
          <p:nvPr/>
        </p:nvSpPr>
        <p:spPr>
          <a:xfrm>
            <a:off x="823912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43F1E94-5995-49FE-B944-1FA63AC900CF}"/>
              </a:ext>
            </a:extLst>
          </p:cNvPr>
          <p:cNvSpPr>
            <a:spLocks noGrp="1"/>
          </p:cNvSpPr>
          <p:nvPr/>
        </p:nvSpPr>
        <p:spPr>
          <a:xfrm>
            <a:off x="8239125" y="3476625"/>
            <a:ext cx="85725" cy="17145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7BDEB16-DD0D-4717-99E9-21EBAE8BDD3A}"/>
              </a:ext>
            </a:extLst>
          </p:cNvPr>
          <p:cNvSpPr>
            <a:spLocks noGrp="1"/>
          </p:cNvSpPr>
          <p:nvPr/>
        </p:nvSpPr>
        <p:spPr>
          <a:xfrm>
            <a:off x="850582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Condizione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BC8578C-991D-4CB0-8D42-24D20BDCC7FC}"/>
              </a:ext>
            </a:extLst>
          </p:cNvPr>
          <p:cNvSpPr>
            <a:spLocks noGrp="1"/>
          </p:cNvSpPr>
          <p:nvPr/>
        </p:nvSpPr>
        <p:spPr>
          <a:xfrm>
            <a:off x="850582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Il gruppo deve poter influenzare il risultato misurato</a:t>
            </a:r>
          </a:p>
        </p:txBody>
      </p:sp>
    </p:spTree>
    <p:extLst>
      <p:ext uri="{BB962C8B-B14F-4D97-AF65-F5344CB8AC3E}">
        <p14:creationId xmlns:p14="http://schemas.microsoft.com/office/powerpoint/2010/main" val="523614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4B68922-BAC8-4CB1-BB8B-7EE1E0957E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2D0789E-51B9-45A0-A9C5-76B8DA948F0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GAINSHARING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773DFB-A0BA-43BC-B917-BFE3C3F446E9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Condivisione dei risparmi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F537B48-4CFC-4E20-860A-2DB87000A71B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29EBE0E-D1FD-4455-9175-15EF9DB4487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011A9FC-F74D-4BAD-875B-249A6F1712C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DA17FA9-CED1-4886-B79F-E00B6A6F9F69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I dipendenti partecipano ai risparmi generati da maggiore efficienza e minori costi di produzione.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C6E8B6B-2D5C-4790-AB3B-7E06BB1B8E2A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24765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BA0C1B1-CEA5-44D2-953B-02CE2933EF4E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85725" cy="190500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C8D61B6-4087-419B-AC4F-BA6BD3CEFBDD}"/>
              </a:ext>
            </a:extLst>
          </p:cNvPr>
          <p:cNvSpPr>
            <a:spLocks noGrp="1"/>
          </p:cNvSpPr>
          <p:nvPr/>
        </p:nvSpPr>
        <p:spPr>
          <a:xfrm>
            <a:off x="933450" y="30480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Baseline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502DD9A-BD0A-4FB1-A6DC-F889B084750E}"/>
              </a:ext>
            </a:extLst>
          </p:cNvPr>
          <p:cNvSpPr>
            <a:spLocks noGrp="1"/>
          </p:cNvSpPr>
          <p:nvPr/>
        </p:nvSpPr>
        <p:spPr>
          <a:xfrm>
            <a:off x="933450" y="3524250"/>
            <a:ext cx="2000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Costo o tempo di riferimento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99825E6E-8093-4064-85F2-A993E700FF6F}"/>
              </a:ext>
            </a:extLst>
          </p:cNvPr>
          <p:cNvSpPr>
            <a:spLocks noGrp="1"/>
          </p:cNvSpPr>
          <p:nvPr/>
        </p:nvSpPr>
        <p:spPr>
          <a:xfrm>
            <a:off x="3143250" y="381000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6125F65-2C98-4393-A9E6-833FBF359EC8}"/>
              </a:ext>
            </a:extLst>
          </p:cNvPr>
          <p:cNvSpPr>
            <a:spLocks noGrp="1"/>
          </p:cNvSpPr>
          <p:nvPr/>
        </p:nvSpPr>
        <p:spPr>
          <a:xfrm>
            <a:off x="3524250" y="2857500"/>
            <a:ext cx="24765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690B65F-C1D9-4BF6-8745-2ECE2C1B00FD}"/>
              </a:ext>
            </a:extLst>
          </p:cNvPr>
          <p:cNvSpPr>
            <a:spLocks noGrp="1"/>
          </p:cNvSpPr>
          <p:nvPr/>
        </p:nvSpPr>
        <p:spPr>
          <a:xfrm>
            <a:off x="3524250" y="2857500"/>
            <a:ext cx="85725" cy="19050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B219549-E843-4BF3-A113-A316CAF6616F}"/>
              </a:ext>
            </a:extLst>
          </p:cNvPr>
          <p:cNvSpPr>
            <a:spLocks noGrp="1"/>
          </p:cNvSpPr>
          <p:nvPr/>
        </p:nvSpPr>
        <p:spPr>
          <a:xfrm>
            <a:off x="3790950" y="30480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Miglioramento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8413C39-E849-49BF-BF37-CD0FBDB40105}"/>
              </a:ext>
            </a:extLst>
          </p:cNvPr>
          <p:cNvSpPr>
            <a:spLocks noGrp="1"/>
          </p:cNvSpPr>
          <p:nvPr/>
        </p:nvSpPr>
        <p:spPr>
          <a:xfrm>
            <a:off x="3790950" y="3524250"/>
            <a:ext cx="2000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Risparmio verificato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9705A3C6-981E-49B0-92BB-E7FBAA23B9E4}"/>
              </a:ext>
            </a:extLst>
          </p:cNvPr>
          <p:cNvSpPr>
            <a:spLocks noGrp="1"/>
          </p:cNvSpPr>
          <p:nvPr/>
        </p:nvSpPr>
        <p:spPr>
          <a:xfrm>
            <a:off x="6000750" y="381000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187E9E4-E21C-435A-8081-14B0367730D6}"/>
              </a:ext>
            </a:extLst>
          </p:cNvPr>
          <p:cNvSpPr>
            <a:spLocks noGrp="1"/>
          </p:cNvSpPr>
          <p:nvPr/>
        </p:nvSpPr>
        <p:spPr>
          <a:xfrm>
            <a:off x="6381750" y="2857500"/>
            <a:ext cx="24765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6311F71-1B7B-4D84-B3CD-5901CB26B9C0}"/>
              </a:ext>
            </a:extLst>
          </p:cNvPr>
          <p:cNvSpPr>
            <a:spLocks noGrp="1"/>
          </p:cNvSpPr>
          <p:nvPr/>
        </p:nvSpPr>
        <p:spPr>
          <a:xfrm>
            <a:off x="6381750" y="2857500"/>
            <a:ext cx="85725" cy="19050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BED947C-32F4-4D89-9C7C-96D55F4A7EE6}"/>
              </a:ext>
            </a:extLst>
          </p:cNvPr>
          <p:cNvSpPr>
            <a:spLocks noGrp="1"/>
          </p:cNvSpPr>
          <p:nvPr/>
        </p:nvSpPr>
        <p:spPr>
          <a:xfrm>
            <a:off x="6648450" y="30480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Condivisione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A08FD2F-096A-489C-8F69-EB6282AB54FC}"/>
              </a:ext>
            </a:extLst>
          </p:cNvPr>
          <p:cNvSpPr>
            <a:spLocks noGrp="1"/>
          </p:cNvSpPr>
          <p:nvPr/>
        </p:nvSpPr>
        <p:spPr>
          <a:xfrm>
            <a:off x="6648450" y="3524250"/>
            <a:ext cx="2000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Quota per impresa e lavoratori</a:t>
            </a:r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1A55DDFE-086E-4A5A-9F79-AEFCB2FFC9C1}"/>
              </a:ext>
            </a:extLst>
          </p:cNvPr>
          <p:cNvSpPr>
            <a:spLocks noGrp="1"/>
          </p:cNvSpPr>
          <p:nvPr/>
        </p:nvSpPr>
        <p:spPr>
          <a:xfrm>
            <a:off x="8858250" y="3810000"/>
            <a:ext cx="381000" cy="0"/>
          </a:xfrm>
          <a:prstGeom prst="line">
            <a:avLst/>
          </a:prstGeom>
          <a:noFill/>
          <a:ln w="4762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5EB4853-420E-4D51-B236-B39F55677E35}"/>
              </a:ext>
            </a:extLst>
          </p:cNvPr>
          <p:cNvSpPr>
            <a:spLocks noGrp="1"/>
          </p:cNvSpPr>
          <p:nvPr/>
        </p:nvSpPr>
        <p:spPr>
          <a:xfrm>
            <a:off x="9239250" y="2857500"/>
            <a:ext cx="24765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C476B770-1350-421A-9875-4FB2679998F2}"/>
              </a:ext>
            </a:extLst>
          </p:cNvPr>
          <p:cNvSpPr>
            <a:spLocks noGrp="1"/>
          </p:cNvSpPr>
          <p:nvPr/>
        </p:nvSpPr>
        <p:spPr>
          <a:xfrm>
            <a:off x="9239250" y="2857500"/>
            <a:ext cx="85725" cy="19050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6093C2E-F680-4670-AC96-F67B3EF92C3C}"/>
              </a:ext>
            </a:extLst>
          </p:cNvPr>
          <p:cNvSpPr>
            <a:spLocks noGrp="1"/>
          </p:cNvSpPr>
          <p:nvPr/>
        </p:nvSpPr>
        <p:spPr>
          <a:xfrm>
            <a:off x="9505950" y="304800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Feedback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902FD3B-B2D8-4813-9E2C-F044E85FBCB8}"/>
              </a:ext>
            </a:extLst>
          </p:cNvPr>
          <p:cNvSpPr>
            <a:spLocks noGrp="1"/>
          </p:cNvSpPr>
          <p:nvPr/>
        </p:nvSpPr>
        <p:spPr>
          <a:xfrm>
            <a:off x="9505950" y="3524250"/>
            <a:ext cx="2000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Risultato comunicato al gruppo</a:t>
            </a:r>
          </a:p>
        </p:txBody>
      </p:sp>
    </p:spTree>
    <p:extLst>
      <p:ext uri="{BB962C8B-B14F-4D97-AF65-F5344CB8AC3E}">
        <p14:creationId xmlns:p14="http://schemas.microsoft.com/office/powerpoint/2010/main" val="1140483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1D135657-821C-4BF5-A763-C80F97C81C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9F4297D-0E93-4081-AD61-D540D1C261A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GAINSHARING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ED778A6-7F4D-45CF-B028-0B596C1F0182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Improshare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9102B97-5DF7-4D29-AC7A-23478D9EC54F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40886D1-A5B6-44A1-A5F1-8D05E725EB8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0609C96-FA53-4BA1-8A9A-2331DFD76F4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E9F7173-0E94-4783-B691-536C8D46A88A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381500" cy="33337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A5EDEF5-FBC5-48D5-A53B-4E5E28D2A758}"/>
              </a:ext>
            </a:extLst>
          </p:cNvPr>
          <p:cNvSpPr>
            <a:spLocks noGrp="1"/>
          </p:cNvSpPr>
          <p:nvPr/>
        </p:nvSpPr>
        <p:spPr>
          <a:xfrm>
            <a:off x="1143000" y="2095500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9BD4D1"/>
                </a:solidFill>
              </a:defRPr>
            </a:defPPr>
          </a:lstStyle>
          <a:p>
            <a:pPr>
              <a:defRPr sz="1050" b="1">
                <a:solidFill>
                  <a:srgbClr val="9BD4D1"/>
                </a:solidFill>
              </a:defRPr>
            </a:pPr>
            <a:r>
              <a:rPr sz="1050" b="1">
                <a:solidFill>
                  <a:srgbClr val="9BD4D1"/>
                </a:solidFill>
              </a:rPr>
              <a:t>FOCUS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450C7FC-52FA-4FD5-98B5-D372D9932685}"/>
              </a:ext>
            </a:extLst>
          </p:cNvPr>
          <p:cNvSpPr>
            <a:spLocks noGrp="1"/>
          </p:cNvSpPr>
          <p:nvPr/>
        </p:nvSpPr>
        <p:spPr>
          <a:xfrm>
            <a:off x="1143000" y="2619375"/>
            <a:ext cx="3143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025" b="1">
                <a:solidFill>
                  <a:srgbClr val="FFFFFF"/>
                </a:solidFill>
              </a:defRPr>
            </a:defPPr>
          </a:lstStyle>
          <a:p>
            <a:pPr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Ore risparmiate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408E4EB-EAF0-452A-90CA-AF2273D73D43}"/>
              </a:ext>
            </a:extLst>
          </p:cNvPr>
          <p:cNvSpPr>
            <a:spLocks noGrp="1"/>
          </p:cNvSpPr>
          <p:nvPr/>
        </p:nvSpPr>
        <p:spPr>
          <a:xfrm>
            <a:off x="1143000" y="3333750"/>
            <a:ext cx="3238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Il piano confronta le ore effettive con quelle assegnate per una quantità predeterminata.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ECF1C51-8113-41B1-81D5-A2232F0A8DDF}"/>
              </a:ext>
            </a:extLst>
          </p:cNvPr>
          <p:cNvSpPr>
            <a:spLocks noGrp="1"/>
          </p:cNvSpPr>
          <p:nvPr/>
        </p:nvSpPr>
        <p:spPr>
          <a:xfrm>
            <a:off x="5905500" y="1762125"/>
            <a:ext cx="5524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B542F59-F4EB-4523-8DD4-2A5FAB152551}"/>
              </a:ext>
            </a:extLst>
          </p:cNvPr>
          <p:cNvSpPr>
            <a:spLocks noGrp="1"/>
          </p:cNvSpPr>
          <p:nvPr/>
        </p:nvSpPr>
        <p:spPr>
          <a:xfrm>
            <a:off x="6286500" y="20955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57C67"/>
                </a:solidFill>
              </a:defRPr>
            </a:defPPr>
          </a:lstStyle>
          <a:p>
            <a:pPr>
              <a:defRPr sz="1050" b="1">
                <a:solidFill>
                  <a:srgbClr val="E57C67"/>
                </a:solidFill>
              </a:defRPr>
            </a:pPr>
            <a:r>
              <a:rPr sz="1050" b="1">
                <a:solidFill>
                  <a:srgbClr val="E57C67"/>
                </a:solidFill>
              </a:rPr>
              <a:t>CALCOLO LOGICO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EB026BC-E982-4FB4-A07D-37B3E62B79D5}"/>
              </a:ext>
            </a:extLst>
          </p:cNvPr>
          <p:cNvSpPr>
            <a:spLocks noGrp="1"/>
          </p:cNvSpPr>
          <p:nvPr/>
        </p:nvSpPr>
        <p:spPr>
          <a:xfrm>
            <a:off x="6286500" y="2619375"/>
            <a:ext cx="40005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382B47"/>
                </a:solidFill>
              </a:defRPr>
            </a:defPPr>
          </a:lstStyle>
          <a:p>
            <a:pPr>
              <a:defRPr sz="1650" b="1">
                <a:solidFill>
                  <a:srgbClr val="382B47"/>
                </a:solidFill>
              </a:defRPr>
            </a:pPr>
            <a:r>
              <a:rPr sz="1650" b="1">
                <a:solidFill>
                  <a:srgbClr val="382B47"/>
                </a:solidFill>
              </a:rPr>
              <a:t>Ore assegnate</a:t>
            </a:r>
          </a:p>
          <a:p>
            <a:pPr>
              <a:defRPr sz="1650" b="1">
                <a:solidFill>
                  <a:srgbClr val="382B47"/>
                </a:solidFill>
              </a:defRPr>
            </a:pPr>
            <a:r>
              <a:rPr sz="1650" b="1">
                <a:solidFill>
                  <a:srgbClr val="382B47"/>
                </a:solidFill>
              </a:rPr>
              <a:t>meno</a:t>
            </a:r>
          </a:p>
          <a:p>
            <a:pPr>
              <a:defRPr sz="1650" b="1">
                <a:solidFill>
                  <a:srgbClr val="382B47"/>
                </a:solidFill>
              </a:defRPr>
            </a:pPr>
            <a:r>
              <a:rPr sz="1650" b="1">
                <a:solidFill>
                  <a:srgbClr val="382B47"/>
                </a:solidFill>
              </a:rPr>
              <a:t>Ore effettive</a:t>
            </a:r>
          </a:p>
          <a:p>
            <a:pPr>
              <a:defRPr sz="1650" b="1">
                <a:solidFill>
                  <a:srgbClr val="382B47"/>
                </a:solidFill>
              </a:defRPr>
            </a:pPr>
            <a:r>
              <a:rPr sz="1650" b="1">
                <a:solidFill>
                  <a:srgbClr val="382B47"/>
                </a:solidFill>
              </a:rPr>
              <a:t>uguale</a:t>
            </a:r>
          </a:p>
          <a:p>
            <a:pPr>
              <a:defRPr sz="1650" b="1">
                <a:solidFill>
                  <a:srgbClr val="382B47"/>
                </a:solidFill>
              </a:defRPr>
            </a:pPr>
            <a:r>
              <a:rPr sz="1650" b="1">
                <a:solidFill>
                  <a:srgbClr val="382B47"/>
                </a:solidFill>
              </a:rPr>
              <a:t>Risparmio da condividere</a:t>
            </a:r>
          </a:p>
        </p:txBody>
      </p:sp>
    </p:spTree>
    <p:extLst>
      <p:ext uri="{BB962C8B-B14F-4D97-AF65-F5344CB8AC3E}">
        <p14:creationId xmlns:p14="http://schemas.microsoft.com/office/powerpoint/2010/main" val="1042205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3B3547F3-18AF-4ADA-BAAE-5F075CADE6A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60CF7B-CDE6-4BCB-B1B4-39267DBA655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GAINSHARING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A4A8B01-EBDD-45E0-B444-FC0DAAB5B39C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Scanlon Plan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B7B7475-73D5-479B-BA4B-6A39F847751D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BE52D9-0C26-48B4-B592-A82F83B49EA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0BF7B22-A2AE-4C0D-A724-6A92AC653CF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32686B3-9A01-4F30-AAFB-4E7897D48BB2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10477500" cy="114300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1CD14B9-48C3-46FD-A339-246FF7366C18}"/>
              </a:ext>
            </a:extLst>
          </p:cNvPr>
          <p:cNvSpPr>
            <a:spLocks noGrp="1"/>
          </p:cNvSpPr>
          <p:nvPr/>
        </p:nvSpPr>
        <p:spPr>
          <a:xfrm>
            <a:off x="1190625" y="20955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Il piano considera i risparmi sul costo del lavoro nei periodi di maggiore produttività.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8FD2123-7D90-46DC-A078-12B4DD46213C}"/>
              </a:ext>
            </a:extLst>
          </p:cNvPr>
          <p:cNvSpPr>
            <a:spLocks noGrp="1"/>
          </p:cNvSpPr>
          <p:nvPr/>
        </p:nvSpPr>
        <p:spPr>
          <a:xfrm>
            <a:off x="80962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C2B90E0-06AF-47CC-9EDF-0828CC00A520}"/>
              </a:ext>
            </a:extLst>
          </p:cNvPr>
          <p:cNvSpPr>
            <a:spLocks noGrp="1"/>
          </p:cNvSpPr>
          <p:nvPr/>
        </p:nvSpPr>
        <p:spPr>
          <a:xfrm>
            <a:off x="809625" y="3476625"/>
            <a:ext cx="85725" cy="17145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13B4B5E-382C-4008-9786-DE7018C32EF2}"/>
              </a:ext>
            </a:extLst>
          </p:cNvPr>
          <p:cNvSpPr>
            <a:spLocks noGrp="1"/>
          </p:cNvSpPr>
          <p:nvPr/>
        </p:nvSpPr>
        <p:spPr>
          <a:xfrm>
            <a:off x="107632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Partecipazione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608ADF4-3A12-4EFE-A2D1-06943262A328}"/>
              </a:ext>
            </a:extLst>
          </p:cNvPr>
          <p:cNvSpPr>
            <a:spLocks noGrp="1"/>
          </p:cNvSpPr>
          <p:nvPr/>
        </p:nvSpPr>
        <p:spPr>
          <a:xfrm>
            <a:off x="107632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 lavoratori contribuiscono alle proposte di miglioramento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97DAA9F-A723-43B3-AABD-064DC4A4BF02}"/>
              </a:ext>
            </a:extLst>
          </p:cNvPr>
          <p:cNvSpPr>
            <a:spLocks noGrp="1"/>
          </p:cNvSpPr>
          <p:nvPr/>
        </p:nvSpPr>
        <p:spPr>
          <a:xfrm>
            <a:off x="452437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B36ED05-9F33-4D6F-931B-FC1FFDDBDF6B}"/>
              </a:ext>
            </a:extLst>
          </p:cNvPr>
          <p:cNvSpPr>
            <a:spLocks noGrp="1"/>
          </p:cNvSpPr>
          <p:nvPr/>
        </p:nvSpPr>
        <p:spPr>
          <a:xfrm>
            <a:off x="4524375" y="3476625"/>
            <a:ext cx="85725" cy="17145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38E3447-17DD-4DBF-89DD-3B822A231D47}"/>
              </a:ext>
            </a:extLst>
          </p:cNvPr>
          <p:cNvSpPr>
            <a:spLocks noGrp="1"/>
          </p:cNvSpPr>
          <p:nvPr/>
        </p:nvSpPr>
        <p:spPr>
          <a:xfrm>
            <a:off x="479107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Indicatore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9047D0C-23B9-45D3-B155-E990EF6798FA}"/>
              </a:ext>
            </a:extLst>
          </p:cNvPr>
          <p:cNvSpPr>
            <a:spLocks noGrp="1"/>
          </p:cNvSpPr>
          <p:nvPr/>
        </p:nvSpPr>
        <p:spPr>
          <a:xfrm>
            <a:off x="479107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Il costo del lavoro viene confrontato con un valore di riferimento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37D834F-464B-4D76-8086-F4AB6729D987}"/>
              </a:ext>
            </a:extLst>
          </p:cNvPr>
          <p:cNvSpPr>
            <a:spLocks noGrp="1"/>
          </p:cNvSpPr>
          <p:nvPr/>
        </p:nvSpPr>
        <p:spPr>
          <a:xfrm>
            <a:off x="8239125" y="3476625"/>
            <a:ext cx="3333750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C2AB1EB-C0DE-4D11-BFC3-4391AD76055D}"/>
              </a:ext>
            </a:extLst>
          </p:cNvPr>
          <p:cNvSpPr>
            <a:spLocks noGrp="1"/>
          </p:cNvSpPr>
          <p:nvPr/>
        </p:nvSpPr>
        <p:spPr>
          <a:xfrm>
            <a:off x="8239125" y="3476625"/>
            <a:ext cx="85725" cy="17145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7E33B9B-D9D0-407B-B63D-F27790F270EA}"/>
              </a:ext>
            </a:extLst>
          </p:cNvPr>
          <p:cNvSpPr>
            <a:spLocks noGrp="1"/>
          </p:cNvSpPr>
          <p:nvPr/>
        </p:nvSpPr>
        <p:spPr>
          <a:xfrm>
            <a:off x="8505825" y="3667125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Bonus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753E233-D28B-4190-A06D-8AB7226FF4C3}"/>
              </a:ext>
            </a:extLst>
          </p:cNvPr>
          <p:cNvSpPr>
            <a:spLocks noGrp="1"/>
          </p:cNvSpPr>
          <p:nvPr/>
        </p:nvSpPr>
        <p:spPr>
          <a:xfrm>
            <a:off x="8505825" y="4143375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Una parte del risparmio alimenta il premio collettivo</a:t>
            </a:r>
          </a:p>
        </p:txBody>
      </p:sp>
    </p:spTree>
    <p:extLst>
      <p:ext uri="{BB962C8B-B14F-4D97-AF65-F5344CB8AC3E}">
        <p14:creationId xmlns:p14="http://schemas.microsoft.com/office/powerpoint/2010/main" val="876229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7A2F150E-066A-4345-9045-03C9D4261A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4DEAD2-4342-4403-AE73-3F58D4BBF23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PROFITTI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3B797FE-1D4A-44F4-88FD-559A9C4C9019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Partecipazione agli utili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FC74CF8-6B9A-48B5-94C8-109536FDB6D7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0850358-1D9A-488D-9B22-3AC08682785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D3B4265-63D8-48A7-8A3F-C516AB3DFC0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8EB2FEE-DE6B-4FC8-874C-8ACB5A1AD5FC}"/>
              </a:ext>
            </a:extLst>
          </p:cNvPr>
          <p:cNvSpPr>
            <a:spLocks noGrp="1"/>
          </p:cNvSpPr>
          <p:nvPr/>
        </p:nvSpPr>
        <p:spPr>
          <a:xfrm>
            <a:off x="952500" y="1666875"/>
            <a:ext cx="1028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Una quota degli utili integra la retribuzione e collega i dipendenti ai risultati complessivi dell’organizzazione.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7D94D41-1A3C-494B-8581-F8192DF99A69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3143250" cy="2381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5BCCA30-B8EE-47FE-A5F3-FBAF322725E0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85725" cy="23812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E1A65B-CB48-4E51-AD56-CB3CAF88DD2B}"/>
              </a:ext>
            </a:extLst>
          </p:cNvPr>
          <p:cNvSpPr>
            <a:spLocks noGrp="1"/>
          </p:cNvSpPr>
          <p:nvPr/>
        </p:nvSpPr>
        <p:spPr>
          <a:xfrm>
            <a:off x="1123950" y="285750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DISTRIBUZIONE IN CONTANTI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8D4F26D-7600-4C3B-B0F9-5915853C6F6A}"/>
              </a:ext>
            </a:extLst>
          </p:cNvPr>
          <p:cNvSpPr>
            <a:spLocks noGrp="1"/>
          </p:cNvSpPr>
          <p:nvPr/>
        </p:nvSpPr>
        <p:spPr>
          <a:xfrm>
            <a:off x="1123950" y="3333750"/>
            <a:ext cx="2667000" cy="1543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Una percentuale viene erogata a intervalli regolari.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12EEDAB-7A30-448E-892A-B89CCA0C496C}"/>
              </a:ext>
            </a:extLst>
          </p:cNvPr>
          <p:cNvSpPr>
            <a:spLocks noGrp="1"/>
          </p:cNvSpPr>
          <p:nvPr/>
        </p:nvSpPr>
        <p:spPr>
          <a:xfrm>
            <a:off x="4524375" y="2667000"/>
            <a:ext cx="3143250" cy="2381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5B38902-0FA5-4B1E-8974-0EA042FB5930}"/>
              </a:ext>
            </a:extLst>
          </p:cNvPr>
          <p:cNvSpPr>
            <a:spLocks noGrp="1"/>
          </p:cNvSpPr>
          <p:nvPr/>
        </p:nvSpPr>
        <p:spPr>
          <a:xfrm>
            <a:off x="4524375" y="2667000"/>
            <a:ext cx="85725" cy="23812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064B26D-5CC6-47DD-9068-83FFE9958E82}"/>
              </a:ext>
            </a:extLst>
          </p:cNvPr>
          <p:cNvSpPr>
            <a:spLocks noGrp="1"/>
          </p:cNvSpPr>
          <p:nvPr/>
        </p:nvSpPr>
        <p:spPr>
          <a:xfrm>
            <a:off x="4791075" y="285750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DISTRIBUZIONE DIFFERITA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9917A61-5145-430C-9334-B60A5739845C}"/>
              </a:ext>
            </a:extLst>
          </p:cNvPr>
          <p:cNvSpPr>
            <a:spLocks noGrp="1"/>
          </p:cNvSpPr>
          <p:nvPr/>
        </p:nvSpPr>
        <p:spPr>
          <a:xfrm>
            <a:off x="4791075" y="3333750"/>
            <a:ext cx="2667000" cy="1543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La quota confluisce in un fondo disponibile in seguito.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3A762D2-1DBB-4691-BD75-EB9E3087EB19}"/>
              </a:ext>
            </a:extLst>
          </p:cNvPr>
          <p:cNvSpPr>
            <a:spLocks noGrp="1"/>
          </p:cNvSpPr>
          <p:nvPr/>
        </p:nvSpPr>
        <p:spPr>
          <a:xfrm>
            <a:off x="8191500" y="2667000"/>
            <a:ext cx="3143250" cy="2381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DC50FDE-1D75-460B-AA58-74351BDE1359}"/>
              </a:ext>
            </a:extLst>
          </p:cNvPr>
          <p:cNvSpPr>
            <a:spLocks noGrp="1"/>
          </p:cNvSpPr>
          <p:nvPr/>
        </p:nvSpPr>
        <p:spPr>
          <a:xfrm>
            <a:off x="8191500" y="2667000"/>
            <a:ext cx="85725" cy="238125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4A47DAC-55B2-43B0-9DF1-36D685B34DFB}"/>
              </a:ext>
            </a:extLst>
          </p:cNvPr>
          <p:cNvSpPr>
            <a:spLocks noGrp="1"/>
          </p:cNvSpPr>
          <p:nvPr/>
        </p:nvSpPr>
        <p:spPr>
          <a:xfrm>
            <a:off x="8458200" y="2857500"/>
            <a:ext cx="266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PIANO COMBINATO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034BED3-2763-418B-ACED-A4DC70625288}"/>
              </a:ext>
            </a:extLst>
          </p:cNvPr>
          <p:cNvSpPr>
            <a:spLocks noGrp="1"/>
          </p:cNvSpPr>
          <p:nvPr/>
        </p:nvSpPr>
        <p:spPr>
          <a:xfrm>
            <a:off x="8458200" y="3333750"/>
            <a:ext cx="2667000" cy="1543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Integra erogazione immediata e accumulo differito.</a:t>
            </a:r>
          </a:p>
        </p:txBody>
      </p:sp>
    </p:spTree>
    <p:extLst>
      <p:ext uri="{BB962C8B-B14F-4D97-AF65-F5344CB8AC3E}">
        <p14:creationId xmlns:p14="http://schemas.microsoft.com/office/powerpoint/2010/main" val="42397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941E09CE-9359-4F4D-8327-FCBB5D3EDD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F78D9BB-5DFB-414C-8206-311A11FD6605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ALTRI INCENTIVI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22A6004-C2F5-4B68-8086-2CA5DA0FAB8A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Idee e riconoscimento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988D937-E2E3-4236-9686-74674F4F9CA7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E860F12-964B-43F7-A726-94BECF36672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9C62CE3-6C06-42FF-88A4-3A482558AD1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41BD121-5A7A-4B63-9E8B-63C03A354691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58A2B8D-202B-40B1-ACE0-B5349A10E7C4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238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68FF8D3-92AF-4403-8D89-034C46EB2D89}"/>
              </a:ext>
            </a:extLst>
          </p:cNvPr>
          <p:cNvSpPr>
            <a:spLocks noGrp="1"/>
          </p:cNvSpPr>
          <p:nvPr/>
        </p:nvSpPr>
        <p:spPr>
          <a:xfrm>
            <a:off x="857250" y="1857375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PIANI DI SUGGERIMENTO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A437CFA-73DD-484F-B2D4-5193AD357F2D}"/>
              </a:ext>
            </a:extLst>
          </p:cNvPr>
          <p:cNvSpPr>
            <a:spLocks noGrp="1"/>
          </p:cNvSpPr>
          <p:nvPr/>
        </p:nvSpPr>
        <p:spPr>
          <a:xfrm>
            <a:off x="1190625" y="2619375"/>
            <a:ext cx="4000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Premiano proposte utili per migliorare efficacia, qualità o sicurezza. Il riconoscimento può essere monetario o simbolico.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1446E68-947C-4702-8F3B-352475CBDAB9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DDD4054-51B6-49FD-966F-2C2B62B192B4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238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FEE87A-BC82-45FF-88CC-84E4FE9953CE}"/>
              </a:ext>
            </a:extLst>
          </p:cNvPr>
          <p:cNvSpPr>
            <a:spLocks noGrp="1"/>
          </p:cNvSpPr>
          <p:nvPr/>
        </p:nvSpPr>
        <p:spPr>
          <a:xfrm>
            <a:off x="6572250" y="1857375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RINFORZO POSITIVO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3FCEE08-EFD9-420F-A7E5-9FCBF1239910}"/>
              </a:ext>
            </a:extLst>
          </p:cNvPr>
          <p:cNvSpPr>
            <a:spLocks noGrp="1"/>
          </p:cNvSpPr>
          <p:nvPr/>
        </p:nvSpPr>
        <p:spPr>
          <a:xfrm>
            <a:off x="6905625" y="2619375"/>
            <a:ext cx="40005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Riconoscimenti e feedback sostengono comportamenti coerenti con le attese. La tempestività rende più chiaro il legame con l’azione.</a:t>
            </a:r>
          </a:p>
        </p:txBody>
      </p:sp>
    </p:spTree>
    <p:extLst>
      <p:ext uri="{BB962C8B-B14F-4D97-AF65-F5344CB8AC3E}">
        <p14:creationId xmlns:p14="http://schemas.microsoft.com/office/powerpoint/2010/main" val="1159339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AF08B418-ABC8-440F-AF30-278444C52E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700C2D9-080E-4BBE-B184-1BD9DC73E52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PROGETTAZIONE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78E941A-00E5-4708-B640-93C43D6EC62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Cinque condizioni per un piano credibile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27AFD5-2DE1-4552-B6D6-A0ECEA670EFF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DCDB8B-E8C1-4138-98A1-238EE4663D4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72306C2-7DC4-4D85-A02D-18176CCCC1C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16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0E5080B-1514-4926-A582-C4ACBB3569FE}"/>
              </a:ext>
            </a:extLst>
          </p:cNvPr>
          <p:cNvSpPr>
            <a:spLocks noGrp="1"/>
          </p:cNvSpPr>
          <p:nvPr/>
        </p:nvSpPr>
        <p:spPr>
          <a:xfrm>
            <a:off x="47625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9A6C9D1-921E-4072-9210-42B0ACD37121}"/>
              </a:ext>
            </a:extLst>
          </p:cNvPr>
          <p:cNvSpPr>
            <a:spLocks noGrp="1"/>
          </p:cNvSpPr>
          <p:nvPr/>
        </p:nvSpPr>
        <p:spPr>
          <a:xfrm>
            <a:off x="1295400" y="2190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0DFE613-FAB0-41A2-A968-CAECE952CF0D}"/>
              </a:ext>
            </a:extLst>
          </p:cNvPr>
          <p:cNvSpPr>
            <a:spLocks noGrp="1"/>
          </p:cNvSpPr>
          <p:nvPr/>
        </p:nvSpPr>
        <p:spPr>
          <a:xfrm>
            <a:off x="1295400" y="22764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0899533-2751-411F-93DB-642F8E42C38B}"/>
              </a:ext>
            </a:extLst>
          </p:cNvPr>
          <p:cNvSpPr>
            <a:spLocks noGrp="1"/>
          </p:cNvSpPr>
          <p:nvPr/>
        </p:nvSpPr>
        <p:spPr>
          <a:xfrm>
            <a:off x="666750" y="3000375"/>
            <a:ext cx="171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Misura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BAC9B9A-63FB-4525-9FD0-54C970C922A9}"/>
              </a:ext>
            </a:extLst>
          </p:cNvPr>
          <p:cNvSpPr>
            <a:spLocks noGrp="1"/>
          </p:cNvSpPr>
          <p:nvPr/>
        </p:nvSpPr>
        <p:spPr>
          <a:xfrm>
            <a:off x="714375" y="3571875"/>
            <a:ext cx="1619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Indicatore comprensibile e influenzabile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10FF7A1-B74A-443C-9E07-BA9460176E9E}"/>
              </a:ext>
            </a:extLst>
          </p:cNvPr>
          <p:cNvSpPr>
            <a:spLocks noGrp="1"/>
          </p:cNvSpPr>
          <p:nvPr/>
        </p:nvSpPr>
        <p:spPr>
          <a:xfrm>
            <a:off x="2809875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E3D6E17-F7BD-4E3D-9DD8-B98AF7086FE2}"/>
              </a:ext>
            </a:extLst>
          </p:cNvPr>
          <p:cNvSpPr>
            <a:spLocks noGrp="1"/>
          </p:cNvSpPr>
          <p:nvPr/>
        </p:nvSpPr>
        <p:spPr>
          <a:xfrm>
            <a:off x="3629025" y="2190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7B4B3E0-AC7F-4C1D-82B6-627FDA58C9D0}"/>
              </a:ext>
            </a:extLst>
          </p:cNvPr>
          <p:cNvSpPr>
            <a:spLocks noGrp="1"/>
          </p:cNvSpPr>
          <p:nvPr/>
        </p:nvSpPr>
        <p:spPr>
          <a:xfrm>
            <a:off x="3629025" y="22764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11D3282-A8CB-4A0A-AA56-E4BF0D929E3F}"/>
              </a:ext>
            </a:extLst>
          </p:cNvPr>
          <p:cNvSpPr>
            <a:spLocks noGrp="1"/>
          </p:cNvSpPr>
          <p:nvPr/>
        </p:nvSpPr>
        <p:spPr>
          <a:xfrm>
            <a:off x="3000375" y="3000375"/>
            <a:ext cx="171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Equità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3B248D2-93C4-4378-977E-A9B35864362B}"/>
              </a:ext>
            </a:extLst>
          </p:cNvPr>
          <p:cNvSpPr>
            <a:spLocks noGrp="1"/>
          </p:cNvSpPr>
          <p:nvPr/>
        </p:nvSpPr>
        <p:spPr>
          <a:xfrm>
            <a:off x="3048000" y="3571875"/>
            <a:ext cx="1619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Criteri coerenti tra ruoli e gruppi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27CF0DE-4517-4207-8BB7-72F693BEC636}"/>
              </a:ext>
            </a:extLst>
          </p:cNvPr>
          <p:cNvSpPr>
            <a:spLocks noGrp="1"/>
          </p:cNvSpPr>
          <p:nvPr/>
        </p:nvSpPr>
        <p:spPr>
          <a:xfrm>
            <a:off x="514350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3B5C3E5-8170-4DBB-8C6C-3CC573630D9E}"/>
              </a:ext>
            </a:extLst>
          </p:cNvPr>
          <p:cNvSpPr>
            <a:spLocks noGrp="1"/>
          </p:cNvSpPr>
          <p:nvPr/>
        </p:nvSpPr>
        <p:spPr>
          <a:xfrm>
            <a:off x="5962650" y="2190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1AFA745-48A9-499F-B116-CF2E28148A72}"/>
              </a:ext>
            </a:extLst>
          </p:cNvPr>
          <p:cNvSpPr>
            <a:spLocks noGrp="1"/>
          </p:cNvSpPr>
          <p:nvPr/>
        </p:nvSpPr>
        <p:spPr>
          <a:xfrm>
            <a:off x="5962650" y="22764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C4C188D-5B45-462F-B994-84D9BBEDD05D}"/>
              </a:ext>
            </a:extLst>
          </p:cNvPr>
          <p:cNvSpPr>
            <a:spLocks noGrp="1"/>
          </p:cNvSpPr>
          <p:nvPr/>
        </p:nvSpPr>
        <p:spPr>
          <a:xfrm>
            <a:off x="5334000" y="3000375"/>
            <a:ext cx="171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Qualità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272C75C-FB90-4921-A54C-DC7D7FB95FEF}"/>
              </a:ext>
            </a:extLst>
          </p:cNvPr>
          <p:cNvSpPr>
            <a:spLocks noGrp="1"/>
          </p:cNvSpPr>
          <p:nvPr/>
        </p:nvSpPr>
        <p:spPr>
          <a:xfrm>
            <a:off x="5381625" y="3571875"/>
            <a:ext cx="1619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Protezione da effetti indesiderati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B2A3DCB-3B23-4962-933F-32AE1640A0AE}"/>
              </a:ext>
            </a:extLst>
          </p:cNvPr>
          <p:cNvSpPr>
            <a:spLocks noGrp="1"/>
          </p:cNvSpPr>
          <p:nvPr/>
        </p:nvSpPr>
        <p:spPr>
          <a:xfrm>
            <a:off x="7477125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67BA880-F6CE-4FD5-8389-C9A7775ABE95}"/>
              </a:ext>
            </a:extLst>
          </p:cNvPr>
          <p:cNvSpPr>
            <a:spLocks noGrp="1"/>
          </p:cNvSpPr>
          <p:nvPr/>
        </p:nvSpPr>
        <p:spPr>
          <a:xfrm>
            <a:off x="8296275" y="2190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5A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7653531-4E25-4D9D-A9BF-F0BD55F1BF91}"/>
              </a:ext>
            </a:extLst>
          </p:cNvPr>
          <p:cNvSpPr>
            <a:spLocks noGrp="1"/>
          </p:cNvSpPr>
          <p:nvPr/>
        </p:nvSpPr>
        <p:spPr>
          <a:xfrm>
            <a:off x="8296275" y="22764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08B9542-7E05-4E9B-BB48-F39CAB88A323}"/>
              </a:ext>
            </a:extLst>
          </p:cNvPr>
          <p:cNvSpPr>
            <a:spLocks noGrp="1"/>
          </p:cNvSpPr>
          <p:nvPr/>
        </p:nvSpPr>
        <p:spPr>
          <a:xfrm>
            <a:off x="7667625" y="3000375"/>
            <a:ext cx="171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Partecipazione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F1043CB-1AFD-4758-AD9C-099BEFE17858}"/>
              </a:ext>
            </a:extLst>
          </p:cNvPr>
          <p:cNvSpPr>
            <a:spLocks noGrp="1"/>
          </p:cNvSpPr>
          <p:nvPr/>
        </p:nvSpPr>
        <p:spPr>
          <a:xfrm>
            <a:off x="7715250" y="3571875"/>
            <a:ext cx="1619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Confronto con chi svolge il lavoro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5AFF65D4-220B-4E0E-B28F-8791246AD29B}"/>
              </a:ext>
            </a:extLst>
          </p:cNvPr>
          <p:cNvSpPr>
            <a:spLocks noGrp="1"/>
          </p:cNvSpPr>
          <p:nvPr/>
        </p:nvSpPr>
        <p:spPr>
          <a:xfrm>
            <a:off x="981075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503A2488-5F7B-4F53-9F14-90AF1EB8C66F}"/>
              </a:ext>
            </a:extLst>
          </p:cNvPr>
          <p:cNvSpPr>
            <a:spLocks noGrp="1"/>
          </p:cNvSpPr>
          <p:nvPr/>
        </p:nvSpPr>
        <p:spPr>
          <a:xfrm>
            <a:off x="10629900" y="21907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31B131F5-A7F1-4FFB-9A83-33357099E7A7}"/>
              </a:ext>
            </a:extLst>
          </p:cNvPr>
          <p:cNvSpPr>
            <a:spLocks noGrp="1"/>
          </p:cNvSpPr>
          <p:nvPr/>
        </p:nvSpPr>
        <p:spPr>
          <a:xfrm>
            <a:off x="10629900" y="22764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CCD877D4-5ACB-477F-956B-BEFA2181EC00}"/>
              </a:ext>
            </a:extLst>
          </p:cNvPr>
          <p:cNvSpPr>
            <a:spLocks noGrp="1"/>
          </p:cNvSpPr>
          <p:nvPr/>
        </p:nvSpPr>
        <p:spPr>
          <a:xfrm>
            <a:off x="10001250" y="3000375"/>
            <a:ext cx="171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Comunicazione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5D0E6AE-3CE5-43DD-BB97-5935CE1FF514}"/>
              </a:ext>
            </a:extLst>
          </p:cNvPr>
          <p:cNvSpPr>
            <a:spLocks noGrp="1"/>
          </p:cNvSpPr>
          <p:nvPr/>
        </p:nvSpPr>
        <p:spPr>
          <a:xfrm>
            <a:off x="10048875" y="3571875"/>
            <a:ext cx="1619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Regole e risultati verificabili</a:t>
            </a:r>
          </a:p>
        </p:txBody>
      </p:sp>
    </p:spTree>
    <p:extLst>
      <p:ext uri="{BB962C8B-B14F-4D97-AF65-F5344CB8AC3E}">
        <p14:creationId xmlns:p14="http://schemas.microsoft.com/office/powerpoint/2010/main" val="523498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D239DDE-A472-4FCE-B583-D2364E6576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12DA0FB-C666-4312-AA20-F66D68E5857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CONTESTO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7554DF4-F7F3-401E-A750-A87EB93F9403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Fattori esterni e interni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BD94405-866C-4B31-A37E-D0DE263917D1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956B03C-A0A1-4678-933E-8C1A42AD153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74FFA26-0398-4930-88D6-0175C8CABAC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17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D814564-5925-41F5-BE51-28D7413239C5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762500" cy="3381375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6176873-4D7B-471A-BB1B-7A20CEB232F2}"/>
              </a:ext>
            </a:extLst>
          </p:cNvPr>
          <p:cNvSpPr>
            <a:spLocks noGrp="1"/>
          </p:cNvSpPr>
          <p:nvPr/>
        </p:nvSpPr>
        <p:spPr>
          <a:xfrm>
            <a:off x="1143000" y="20955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9BD4D1"/>
                </a:solidFill>
              </a:defRPr>
            </a:defPPr>
          </a:lstStyle>
          <a:p>
            <a:pPr>
              <a:defRPr sz="1050" b="1">
                <a:solidFill>
                  <a:srgbClr val="9BD4D1"/>
                </a:solidFill>
              </a:defRPr>
            </a:pPr>
            <a:r>
              <a:rPr sz="1050" b="1">
                <a:solidFill>
                  <a:srgbClr val="9BD4D1"/>
                </a:solidFill>
              </a:rPr>
              <a:t>ESTERNI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17DE1A0-D2DB-4A71-B101-E9033461B1AA}"/>
              </a:ext>
            </a:extLst>
          </p:cNvPr>
          <p:cNvSpPr>
            <a:spLocks noGrp="1"/>
          </p:cNvSpPr>
          <p:nvPr/>
        </p:nvSpPr>
        <p:spPr>
          <a:xfrm>
            <a:off x="1143000" y="2667000"/>
            <a:ext cx="33337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Norme e fiscalità</a:t>
            </a:r>
          </a:p>
          <a:p>
            <a:endParaRPr sz="1500" b="1">
              <a:solidFill>
                <a:srgbClr val="FFFFFF"/>
              </a:solidFill>
            </a:endParaRPr>
          </a:p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Contrattazione collettiva</a:t>
            </a:r>
          </a:p>
          <a:p>
            <a:endParaRPr sz="1500" b="1">
              <a:solidFill>
                <a:srgbClr val="FFFFFF"/>
              </a:solidFill>
            </a:endParaRPr>
          </a:p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Condizioni economiche</a:t>
            </a:r>
          </a:p>
          <a:p>
            <a:endParaRPr sz="1500" b="1">
              <a:solidFill>
                <a:srgbClr val="FFFFFF"/>
              </a:solidFill>
            </a:endParaRPr>
          </a:p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Mercato del lavoro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4E40915-E47C-44CC-8405-4EDDFDC8A9AB}"/>
              </a:ext>
            </a:extLst>
          </p:cNvPr>
          <p:cNvSpPr>
            <a:spLocks noGrp="1"/>
          </p:cNvSpPr>
          <p:nvPr/>
        </p:nvSpPr>
        <p:spPr>
          <a:xfrm>
            <a:off x="6286500" y="1762125"/>
            <a:ext cx="5143500" cy="338137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E4CE5BE-6C85-4932-AA42-FCD44957CFA6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57C67"/>
                </a:solidFill>
              </a:defRPr>
            </a:defPPr>
          </a:lstStyle>
          <a:p>
            <a:pPr>
              <a:defRPr sz="1050" b="1">
                <a:solidFill>
                  <a:srgbClr val="E57C67"/>
                </a:solidFill>
              </a:defRPr>
            </a:pPr>
            <a:r>
              <a:rPr sz="1050" b="1">
                <a:solidFill>
                  <a:srgbClr val="E57C67"/>
                </a:solidFill>
              </a:rPr>
              <a:t>INTERNI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A304BB0-1492-4F4D-BB36-9D973169572A}"/>
              </a:ext>
            </a:extLst>
          </p:cNvPr>
          <p:cNvSpPr>
            <a:spLocks noGrp="1"/>
          </p:cNvSpPr>
          <p:nvPr/>
        </p:nvSpPr>
        <p:spPr>
          <a:xfrm>
            <a:off x="6667500" y="2667000"/>
            <a:ext cx="36195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Filosofia manageriale</a:t>
            </a:r>
          </a:p>
          <a:p>
            <a:endParaRPr sz="1500" b="1">
              <a:solidFill>
                <a:srgbClr val="382B47"/>
              </a:solidFill>
            </a:endParaRPr>
          </a:p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Cultura organizzativa</a:t>
            </a:r>
          </a:p>
          <a:p>
            <a:endParaRPr sz="1500" b="1">
              <a:solidFill>
                <a:srgbClr val="382B47"/>
              </a:solidFill>
            </a:endParaRPr>
          </a:p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Partecipazione dei dipendenti</a:t>
            </a:r>
          </a:p>
          <a:p>
            <a:endParaRPr sz="1500" b="1">
              <a:solidFill>
                <a:srgbClr val="382B47"/>
              </a:solidFill>
            </a:endParaRPr>
          </a:p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Profili professionali</a:t>
            </a:r>
          </a:p>
        </p:txBody>
      </p:sp>
    </p:spTree>
    <p:extLst>
      <p:ext uri="{BB962C8B-B14F-4D97-AF65-F5344CB8AC3E}">
        <p14:creationId xmlns:p14="http://schemas.microsoft.com/office/powerpoint/2010/main" val="139847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2E95B356-AED1-4DFF-869F-0AF5E4B1C3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11C1BBE-125E-4DB6-9675-4753893D077E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RUOLO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4FBCCB1-90AA-4140-88ED-E24C5B33479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Comunicare logica, regole e risultati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3456E17-C660-4DBC-9C98-1ED36D62AB7B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68DE06C-89A3-4567-8F4D-971EE6F1725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D3F446-6507-4B41-B846-47DA793C9F2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53AF003-A8FB-4207-8497-B3D436AF23E7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3333750" cy="2762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73C8A5C-BA56-4833-94D6-A28D7B818489}"/>
              </a:ext>
            </a:extLst>
          </p:cNvPr>
          <p:cNvSpPr>
            <a:spLocks noGrp="1"/>
          </p:cNvSpPr>
          <p:nvPr/>
        </p:nvSpPr>
        <p:spPr>
          <a:xfrm>
            <a:off x="2295525" y="1857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862B122-7E51-41F8-B171-B087A81EF4F8}"/>
              </a:ext>
            </a:extLst>
          </p:cNvPr>
          <p:cNvSpPr>
            <a:spLocks noGrp="1"/>
          </p:cNvSpPr>
          <p:nvPr/>
        </p:nvSpPr>
        <p:spPr>
          <a:xfrm>
            <a:off x="2295525" y="19431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F02F4B-C6F7-4CC1-B064-12DF117B84B1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382B47"/>
                </a:solidFill>
              </a:defRPr>
            </a:defPPr>
          </a:lstStyle>
          <a:p>
            <a:pPr>
              <a:defRPr sz="1575" b="1">
                <a:solidFill>
                  <a:srgbClr val="382B47"/>
                </a:solidFill>
              </a:defRPr>
            </a:pPr>
            <a:r>
              <a:rPr sz="1575" b="1">
                <a:solidFill>
                  <a:srgbClr val="382B47"/>
                </a:solidFill>
              </a:rPr>
              <a:t>Prima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92FE43B-A579-4120-B5DF-8B3ABA2DB0C6}"/>
              </a:ext>
            </a:extLst>
          </p:cNvPr>
          <p:cNvSpPr>
            <a:spLocks noGrp="1"/>
          </p:cNvSpPr>
          <p:nvPr/>
        </p:nvSpPr>
        <p:spPr>
          <a:xfrm>
            <a:off x="1333500" y="3429000"/>
            <a:ext cx="2381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Chiarire finalità, indicatori e condizioni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42730EC-76B4-4D8D-84E6-3BD4C62D51B5}"/>
              </a:ext>
            </a:extLst>
          </p:cNvPr>
          <p:cNvSpPr>
            <a:spLocks noGrp="1"/>
          </p:cNvSpPr>
          <p:nvPr/>
        </p:nvSpPr>
        <p:spPr>
          <a:xfrm>
            <a:off x="4572000" y="2095500"/>
            <a:ext cx="3333750" cy="27622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217915FD-BAC2-47AF-B1CD-A3C4BDE81842}"/>
              </a:ext>
            </a:extLst>
          </p:cNvPr>
          <p:cNvSpPr>
            <a:spLocks noGrp="1"/>
          </p:cNvSpPr>
          <p:nvPr/>
        </p:nvSpPr>
        <p:spPr>
          <a:xfrm>
            <a:off x="6010275" y="1857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D413965-029C-4393-9983-D15EF7EEDE08}"/>
              </a:ext>
            </a:extLst>
          </p:cNvPr>
          <p:cNvSpPr>
            <a:spLocks noGrp="1"/>
          </p:cNvSpPr>
          <p:nvPr/>
        </p:nvSpPr>
        <p:spPr>
          <a:xfrm>
            <a:off x="6010275" y="19431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72486ED-E34B-4D8B-B97F-3C5FB3F8FC4D}"/>
              </a:ext>
            </a:extLst>
          </p:cNvPr>
          <p:cNvSpPr>
            <a:spLocks noGrp="1"/>
          </p:cNvSpPr>
          <p:nvPr/>
        </p:nvSpPr>
        <p:spPr>
          <a:xfrm>
            <a:off x="4953000" y="2714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Durante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51E210-5B61-4EF5-9B5B-30F0476D3B65}"/>
              </a:ext>
            </a:extLst>
          </p:cNvPr>
          <p:cNvSpPr>
            <a:spLocks noGrp="1"/>
          </p:cNvSpPr>
          <p:nvPr/>
        </p:nvSpPr>
        <p:spPr>
          <a:xfrm>
            <a:off x="5048250" y="3429000"/>
            <a:ext cx="2381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9BD4D1"/>
                </a:solidFill>
              </a:defRPr>
            </a:defPPr>
          </a:lstStyle>
          <a:p>
            <a:pPr>
              <a:defRPr sz="1200" b="0">
                <a:solidFill>
                  <a:srgbClr val="9BD4D1"/>
                </a:solidFill>
              </a:defRPr>
            </a:pPr>
            <a:r>
              <a:rPr sz="1200" b="0">
                <a:solidFill>
                  <a:srgbClr val="9BD4D1"/>
                </a:solidFill>
              </a:rPr>
              <a:t>Rispondere ai dubbi e controllare gli effetti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FCDD317-8EB9-4116-92A6-FD7E56CDA2E7}"/>
              </a:ext>
            </a:extLst>
          </p:cNvPr>
          <p:cNvSpPr>
            <a:spLocks noGrp="1"/>
          </p:cNvSpPr>
          <p:nvPr/>
        </p:nvSpPr>
        <p:spPr>
          <a:xfrm>
            <a:off x="8286750" y="2095500"/>
            <a:ext cx="3333750" cy="2762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A2E78AE0-CB7F-484D-AC47-E34943ADE94C}"/>
              </a:ext>
            </a:extLst>
          </p:cNvPr>
          <p:cNvSpPr>
            <a:spLocks noGrp="1"/>
          </p:cNvSpPr>
          <p:nvPr/>
        </p:nvSpPr>
        <p:spPr>
          <a:xfrm>
            <a:off x="9725025" y="1857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14C8BDB-30B9-43A6-B969-165623CB9E51}"/>
              </a:ext>
            </a:extLst>
          </p:cNvPr>
          <p:cNvSpPr>
            <a:spLocks noGrp="1"/>
          </p:cNvSpPr>
          <p:nvPr/>
        </p:nvSpPr>
        <p:spPr>
          <a:xfrm>
            <a:off x="9725025" y="19431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AF35CCF-9A7E-462D-A475-80CC1CE824B4}"/>
              </a:ext>
            </a:extLst>
          </p:cNvPr>
          <p:cNvSpPr>
            <a:spLocks noGrp="1"/>
          </p:cNvSpPr>
          <p:nvPr/>
        </p:nvSpPr>
        <p:spPr>
          <a:xfrm>
            <a:off x="8667750" y="2714625"/>
            <a:ext cx="2571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382B47"/>
                </a:solidFill>
              </a:defRPr>
            </a:defPPr>
          </a:lstStyle>
          <a:p>
            <a:pPr>
              <a:defRPr sz="1575" b="1">
                <a:solidFill>
                  <a:srgbClr val="382B47"/>
                </a:solidFill>
              </a:defRPr>
            </a:pPr>
            <a:r>
              <a:rPr sz="1575" b="1">
                <a:solidFill>
                  <a:srgbClr val="382B47"/>
                </a:solidFill>
              </a:rPr>
              <a:t>Dopo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C5F0E3E-CABD-4449-BCD3-41B9EEC541AD}"/>
              </a:ext>
            </a:extLst>
          </p:cNvPr>
          <p:cNvSpPr>
            <a:spLocks noGrp="1"/>
          </p:cNvSpPr>
          <p:nvPr/>
        </p:nvSpPr>
        <p:spPr>
          <a:xfrm>
            <a:off x="8763000" y="3429000"/>
            <a:ext cx="2381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Condividere risultati e revisioni del piano</a:t>
            </a:r>
          </a:p>
        </p:txBody>
      </p:sp>
    </p:spTree>
    <p:extLst>
      <p:ext uri="{BB962C8B-B14F-4D97-AF65-F5344CB8AC3E}">
        <p14:creationId xmlns:p14="http://schemas.microsoft.com/office/powerpoint/2010/main" val="1486052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0DC55AA1-8EA5-4E11-8486-1247B74A18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A5E76AA-1331-4FBE-A672-F0990516C88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BENEFIT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8C95EB3-43EC-4EF3-8BD9-E05A3535E4C3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Oltre la retribuzione monetaria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503824F-F7D4-4CBE-9F90-2DB6EFAFBFC3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4D8F5C9-60D3-40B2-B890-647C9E1B5E8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F8F7F8D-CAB6-41F0-A466-3933163EDFA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19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08CC7B7-EC94-44FB-AF2F-9FDC0E0C1DDF}"/>
              </a:ext>
            </a:extLst>
          </p:cNvPr>
          <p:cNvSpPr>
            <a:spLocks noGrp="1"/>
          </p:cNvSpPr>
          <p:nvPr/>
        </p:nvSpPr>
        <p:spPr>
          <a:xfrm>
            <a:off x="904875" y="1809750"/>
            <a:ext cx="10382250" cy="114300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6555EBC-F27F-40D4-8C93-6FF76FB61992}"/>
              </a:ext>
            </a:extLst>
          </p:cNvPr>
          <p:cNvSpPr>
            <a:spLocks noGrp="1"/>
          </p:cNvSpPr>
          <p:nvPr/>
        </p:nvSpPr>
        <p:spPr>
          <a:xfrm>
            <a:off x="1285875" y="2143125"/>
            <a:ext cx="962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FFFFFF"/>
                </a:solidFill>
              </a:defRPr>
            </a:defPPr>
          </a:lstStyle>
          <a:p>
            <a:pPr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I benefit comprendono servizi e programmi che sostengono sicurezza, benessere e bisogni delle persone.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FF46439-1ED8-44DA-A542-94CCDDD91636}"/>
              </a:ext>
            </a:extLst>
          </p:cNvPr>
          <p:cNvSpPr>
            <a:spLocks noGrp="1"/>
          </p:cNvSpPr>
          <p:nvPr/>
        </p:nvSpPr>
        <p:spPr>
          <a:xfrm>
            <a:off x="619125" y="3524250"/>
            <a:ext cx="257175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CFD3253-BC97-481F-BF9E-FB9C06E05112}"/>
              </a:ext>
            </a:extLst>
          </p:cNvPr>
          <p:cNvSpPr>
            <a:spLocks noGrp="1"/>
          </p:cNvSpPr>
          <p:nvPr/>
        </p:nvSpPr>
        <p:spPr>
          <a:xfrm>
            <a:off x="619125" y="3524250"/>
            <a:ext cx="85725" cy="1571625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9B4EA01-8986-40A2-A339-5ED90093E19E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Protezione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BB5B61-EA86-4D7D-A1F7-17ECA16B1F64}"/>
              </a:ext>
            </a:extLst>
          </p:cNvPr>
          <p:cNvSpPr>
            <a:spLocks noGrp="1"/>
          </p:cNvSpPr>
          <p:nvPr/>
        </p:nvSpPr>
        <p:spPr>
          <a:xfrm>
            <a:off x="885825" y="4191000"/>
            <a:ext cx="20955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Rischi sociali e sanitari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0B85C5F-6B42-4176-BABF-2669A6951BD3}"/>
              </a:ext>
            </a:extLst>
          </p:cNvPr>
          <p:cNvSpPr>
            <a:spLocks noGrp="1"/>
          </p:cNvSpPr>
          <p:nvPr/>
        </p:nvSpPr>
        <p:spPr>
          <a:xfrm>
            <a:off x="3524250" y="3524250"/>
            <a:ext cx="257175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DD4C817-C269-44F6-98BA-704C52235363}"/>
              </a:ext>
            </a:extLst>
          </p:cNvPr>
          <p:cNvSpPr>
            <a:spLocks noGrp="1"/>
          </p:cNvSpPr>
          <p:nvPr/>
        </p:nvSpPr>
        <p:spPr>
          <a:xfrm>
            <a:off x="3524250" y="3524250"/>
            <a:ext cx="85725" cy="1571625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0A8AF8A-6E36-4D0A-B857-8F2BD6F2FD70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Cura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6C55CB8-1A34-4524-9695-13946F2065DC}"/>
              </a:ext>
            </a:extLst>
          </p:cNvPr>
          <p:cNvSpPr>
            <a:spLocks noGrp="1"/>
          </p:cNvSpPr>
          <p:nvPr/>
        </p:nvSpPr>
        <p:spPr>
          <a:xfrm>
            <a:off x="3790950" y="4191000"/>
            <a:ext cx="20955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Famiglia e responsabilità personali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9CAEFAE-EB19-47D9-8B57-5EAD5ADA9AAD}"/>
              </a:ext>
            </a:extLst>
          </p:cNvPr>
          <p:cNvSpPr>
            <a:spLocks noGrp="1"/>
          </p:cNvSpPr>
          <p:nvPr/>
        </p:nvSpPr>
        <p:spPr>
          <a:xfrm>
            <a:off x="6429375" y="3524250"/>
            <a:ext cx="257175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DF36F16-7DF1-4B8A-AA78-C26526CE8A2B}"/>
              </a:ext>
            </a:extLst>
          </p:cNvPr>
          <p:cNvSpPr>
            <a:spLocks noGrp="1"/>
          </p:cNvSpPr>
          <p:nvPr/>
        </p:nvSpPr>
        <p:spPr>
          <a:xfrm>
            <a:off x="6429375" y="3524250"/>
            <a:ext cx="85725" cy="1571625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41ED23B-9D98-4E78-8C0A-ACE6AA810A4F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Tempo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117371B-5652-4367-B84B-799D50AD7C19}"/>
              </a:ext>
            </a:extLst>
          </p:cNvPr>
          <p:cNvSpPr>
            <a:spLocks noGrp="1"/>
          </p:cNvSpPr>
          <p:nvPr/>
        </p:nvSpPr>
        <p:spPr>
          <a:xfrm>
            <a:off x="6696075" y="4191000"/>
            <a:ext cx="20955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Congedi e flessibilità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AE856E3-F1EC-4210-98DB-91289662615C}"/>
              </a:ext>
            </a:extLst>
          </p:cNvPr>
          <p:cNvSpPr>
            <a:spLocks noGrp="1"/>
          </p:cNvSpPr>
          <p:nvPr/>
        </p:nvSpPr>
        <p:spPr>
          <a:xfrm>
            <a:off x="9334500" y="3524250"/>
            <a:ext cx="2571750" cy="1571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8BECC5B-527F-47DC-932A-6B93709BF323}"/>
              </a:ext>
            </a:extLst>
          </p:cNvPr>
          <p:cNvSpPr>
            <a:spLocks noGrp="1"/>
          </p:cNvSpPr>
          <p:nvPr/>
        </p:nvSpPr>
        <p:spPr>
          <a:xfrm>
            <a:off x="9334500" y="3524250"/>
            <a:ext cx="85725" cy="1571625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A4E1AA2-1FFA-4846-BDA3-F3604FED765B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Sviluppo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C6FCC7F-E230-4731-B2B9-61444D8AE939}"/>
              </a:ext>
            </a:extLst>
          </p:cNvPr>
          <p:cNvSpPr>
            <a:spLocks noGrp="1"/>
          </p:cNvSpPr>
          <p:nvPr/>
        </p:nvSpPr>
        <p:spPr>
          <a:xfrm>
            <a:off x="9601200" y="4191000"/>
            <a:ext cx="20955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Servizi e opportunità</a:t>
            </a:r>
          </a:p>
        </p:txBody>
      </p:sp>
    </p:spTree>
    <p:extLst>
      <p:ext uri="{BB962C8B-B14F-4D97-AF65-F5344CB8AC3E}">
        <p14:creationId xmlns:p14="http://schemas.microsoft.com/office/powerpoint/2010/main" val="199854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BA8FF587-9663-4612-8857-C290D7AD9C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6F25515-BC60-47AD-B4B4-41D173AC4EE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VALORE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9733C3E-D395-4197-B1F1-EE6437631AED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Perché i benefit contano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A4D5080-C926-4E1B-A178-6092EB06F24C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FB1D17A-71B2-4235-9796-B61F94CCBAF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A5F1B37-3DA4-4D75-B8E1-D071470F929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20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24075FC-C5AB-408B-874A-DADD26685D50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238500" cy="3286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269E545-4270-4186-A273-9757B0A5B760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85725" cy="3286125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9881925-5A00-45A9-8D32-D729FC77BE13}"/>
              </a:ext>
            </a:extLst>
          </p:cNvPr>
          <p:cNvSpPr>
            <a:spLocks noGrp="1"/>
          </p:cNvSpPr>
          <p:nvPr/>
        </p:nvSpPr>
        <p:spPr>
          <a:xfrm>
            <a:off x="1028700" y="20002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PER LE PERSONE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6C718F0-BC8E-43E8-813A-850965705D72}"/>
              </a:ext>
            </a:extLst>
          </p:cNvPr>
          <p:cNvSpPr>
            <a:spLocks noGrp="1"/>
          </p:cNvSpPr>
          <p:nvPr/>
        </p:nvSpPr>
        <p:spPr>
          <a:xfrm>
            <a:off x="1028700" y="2476500"/>
            <a:ext cx="27622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Sostengono benessere, sicurezza economica e gestione delle responsabilità familiari.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F589B81-DBA6-44EF-B898-92F40C47F109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3286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F3E4C0B-AAB2-4F07-ACE4-113FD091A0A6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85725" cy="3286125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FF87637-461C-4993-86B8-E39595C80DA1}"/>
              </a:ext>
            </a:extLst>
          </p:cNvPr>
          <p:cNvSpPr>
            <a:spLocks noGrp="1"/>
          </p:cNvSpPr>
          <p:nvPr/>
        </p:nvSpPr>
        <p:spPr>
          <a:xfrm>
            <a:off x="4743450" y="20002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PER L’ORGANIZZAZIONE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15232E0-DDE5-4BCD-B674-851922EFEEEE}"/>
              </a:ext>
            </a:extLst>
          </p:cNvPr>
          <p:cNvSpPr>
            <a:spLocks noGrp="1"/>
          </p:cNvSpPr>
          <p:nvPr/>
        </p:nvSpPr>
        <p:spPr>
          <a:xfrm>
            <a:off x="4743450" y="2476500"/>
            <a:ext cx="27622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Aiutano ad attrarre e trattenere professionalità. Possono rafforzare fiducia e appartenenza.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C1265CD-3035-466C-90B9-F811B105DC73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3238500" cy="3286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7A583BA-354E-4EB5-BE42-48A9232ED223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85725" cy="3286125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D61D768-0473-45C3-9987-D886AB7F6060}"/>
              </a:ext>
            </a:extLst>
          </p:cNvPr>
          <p:cNvSpPr>
            <a:spLocks noGrp="1"/>
          </p:cNvSpPr>
          <p:nvPr/>
        </p:nvSpPr>
        <p:spPr>
          <a:xfrm>
            <a:off x="8458200" y="20002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PER I COSTI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FA851D3-F049-4CD5-9E4C-64A1AAB43D9D}"/>
              </a:ext>
            </a:extLst>
          </p:cNvPr>
          <p:cNvSpPr>
            <a:spLocks noGrp="1"/>
          </p:cNvSpPr>
          <p:nvPr/>
        </p:nvSpPr>
        <p:spPr>
          <a:xfrm>
            <a:off x="8458200" y="2476500"/>
            <a:ext cx="2762250" cy="2447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Alcuni programmi possono prevenire assenze o costi futuri, ma richiedono monitoraggio.</a:t>
            </a:r>
          </a:p>
        </p:txBody>
      </p:sp>
    </p:spTree>
    <p:extLst>
      <p:ext uri="{BB962C8B-B14F-4D97-AF65-F5344CB8AC3E}">
        <p14:creationId xmlns:p14="http://schemas.microsoft.com/office/powerpoint/2010/main" val="1406243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43403A0F-BB62-44C6-9E7B-786EEC38B6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EE860A5-B8D7-4419-8D5A-4FB0610AEAE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SOSTENIBILITÀ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8F210C6-BAA3-41C2-B58A-07B99ABEEB50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Valore percepito e costo aziendale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3F29823-21C7-4EBF-943C-C826E9DAC121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4A1E815-CE7A-423F-84AA-DEBFACB5702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D583EFB-73B9-4935-873E-79C2C065AC5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21</a:t>
            </a:r>
          </a:p>
        </p:txBody>
      </p:sp>
      <p:sp>
        <p:nvSpPr>
          <p:cNvPr id="7" name="Connettore 1 6">
            <a:extLst>
              <a:ext uri="{FF2B5EF4-FFF2-40B4-BE49-F238E27FC236}">
                <a16:creationId xmlns:a16="http://schemas.microsoft.com/office/drawing/2014/main" id="{694A99C1-8BB6-4095-BAA7-6EDEF2015E7A}"/>
              </a:ext>
            </a:extLst>
          </p:cNvPr>
          <p:cNvSpPr>
            <a:spLocks noGrp="1"/>
          </p:cNvSpPr>
          <p:nvPr/>
        </p:nvSpPr>
        <p:spPr>
          <a:xfrm>
            <a:off x="1762125" y="3429000"/>
            <a:ext cx="8667750" cy="0"/>
          </a:xfrm>
          <a:prstGeom prst="line">
            <a:avLst/>
          </a:prstGeom>
          <a:noFill/>
          <a:ln w="66675">
            <a:solidFill>
              <a:srgbClr val="9B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D823044-63B7-4FF2-A67A-30A4F57B2B75}"/>
              </a:ext>
            </a:extLst>
          </p:cNvPr>
          <p:cNvSpPr>
            <a:spLocks noGrp="1"/>
          </p:cNvSpPr>
          <p:nvPr/>
        </p:nvSpPr>
        <p:spPr>
          <a:xfrm>
            <a:off x="152400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34825D6-2891-44EA-9F98-E5D4C60F9637}"/>
              </a:ext>
            </a:extLst>
          </p:cNvPr>
          <p:cNvSpPr>
            <a:spLocks noGrp="1"/>
          </p:cNvSpPr>
          <p:nvPr/>
        </p:nvSpPr>
        <p:spPr>
          <a:xfrm>
            <a:off x="152400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8A8DF23-1568-45FB-B876-CC56CFE73758}"/>
              </a:ext>
            </a:extLst>
          </p:cNvPr>
          <p:cNvSpPr>
            <a:spLocks noGrp="1"/>
          </p:cNvSpPr>
          <p:nvPr/>
        </p:nvSpPr>
        <p:spPr>
          <a:xfrm>
            <a:off x="10001250" y="32004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0A65565-D059-462D-B240-7795C478E6F5}"/>
              </a:ext>
            </a:extLst>
          </p:cNvPr>
          <p:cNvSpPr>
            <a:spLocks noGrp="1"/>
          </p:cNvSpPr>
          <p:nvPr/>
        </p:nvSpPr>
        <p:spPr>
          <a:xfrm>
            <a:off x="10001250" y="32861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EF67194-D606-4895-AB31-94EC9D4E6519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A8C8C"/>
                </a:solidFill>
              </a:defRPr>
            </a:defPPr>
          </a:lstStyle>
          <a:p>
            <a:pPr>
              <a:defRPr sz="1425" b="1">
                <a:solidFill>
                  <a:srgbClr val="2A8C8C"/>
                </a:solidFill>
              </a:defRPr>
            </a:pPr>
            <a:r>
              <a:rPr sz="1425" b="1">
                <a:solidFill>
                  <a:srgbClr val="2A8C8C"/>
                </a:solidFill>
              </a:rPr>
              <a:t>VALORE PERCEPITO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AADA3E0-B49F-4BDE-AB83-5D89917D107A}"/>
              </a:ext>
            </a:extLst>
          </p:cNvPr>
          <p:cNvSpPr>
            <a:spLocks noGrp="1"/>
          </p:cNvSpPr>
          <p:nvPr/>
        </p:nvSpPr>
        <p:spPr>
          <a:xfrm>
            <a:off x="8239125" y="24288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E57C67"/>
                </a:solidFill>
              </a:defRPr>
            </a:defPPr>
          </a:lstStyle>
          <a:p>
            <a:pPr>
              <a:defRPr sz="1425" b="1">
                <a:solidFill>
                  <a:srgbClr val="E57C67"/>
                </a:solidFill>
              </a:defRPr>
            </a:pPr>
            <a:r>
              <a:rPr sz="1425" b="1">
                <a:solidFill>
                  <a:srgbClr val="E57C67"/>
                </a:solidFill>
              </a:rPr>
              <a:t>COSTO COMPLESSIVO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18181C8-9BB6-4150-BBC7-B92ECEBFD8D9}"/>
              </a:ext>
            </a:extLst>
          </p:cNvPr>
          <p:cNvSpPr>
            <a:spLocks noGrp="1"/>
          </p:cNvSpPr>
          <p:nvPr/>
        </p:nvSpPr>
        <p:spPr>
          <a:xfrm>
            <a:off x="714375" y="4095750"/>
            <a:ext cx="3524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D6974"/>
                </a:solidFill>
              </a:defRPr>
            </a:defPPr>
          </a:lstStyle>
          <a:p>
            <a:pPr>
              <a:defRPr sz="1275" b="0">
                <a:solidFill>
                  <a:srgbClr val="6D6974"/>
                </a:solidFill>
              </a:defRPr>
            </a:pPr>
            <a:r>
              <a:rPr sz="1275" b="0">
                <a:solidFill>
                  <a:srgbClr val="6D6974"/>
                </a:solidFill>
              </a:rPr>
              <a:t>Preferenze diverse tra persone e fasi di vita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2DA0C4-2334-49E9-BBB0-C2862CA033F0}"/>
              </a:ext>
            </a:extLst>
          </p:cNvPr>
          <p:cNvSpPr>
            <a:spLocks noGrp="1"/>
          </p:cNvSpPr>
          <p:nvPr/>
        </p:nvSpPr>
        <p:spPr>
          <a:xfrm>
            <a:off x="8001000" y="4095750"/>
            <a:ext cx="3619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6D6974"/>
                </a:solidFill>
              </a:defRPr>
            </a:defPPr>
          </a:lstStyle>
          <a:p>
            <a:pPr>
              <a:defRPr sz="1275" b="0">
                <a:solidFill>
                  <a:srgbClr val="6D6974"/>
                </a:solidFill>
              </a:defRPr>
            </a:pPr>
            <a:r>
              <a:rPr sz="1275" b="0">
                <a:solidFill>
                  <a:srgbClr val="6D6974"/>
                </a:solidFill>
              </a:rPr>
              <a:t>Spesa diretta, amministrazione e vincoli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CC42650-12D2-4AF0-AAC3-1A214E739AC5}"/>
              </a:ext>
            </a:extLst>
          </p:cNvPr>
          <p:cNvSpPr>
            <a:spLocks noGrp="1"/>
          </p:cNvSpPr>
          <p:nvPr/>
        </p:nvSpPr>
        <p:spPr>
          <a:xfrm>
            <a:off x="4286250" y="2238375"/>
            <a:ext cx="3619500" cy="23812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6F0A566-8BCB-491C-A6EA-58B5E5162C27}"/>
              </a:ext>
            </a:extLst>
          </p:cNvPr>
          <p:cNvSpPr>
            <a:spLocks noGrp="1"/>
          </p:cNvSpPr>
          <p:nvPr/>
        </p:nvSpPr>
        <p:spPr>
          <a:xfrm>
            <a:off x="4667250" y="2571750"/>
            <a:ext cx="2857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E5C84B"/>
                </a:solidFill>
              </a:defRPr>
            </a:defPPr>
          </a:lstStyle>
          <a:p>
            <a:pPr>
              <a:defRPr sz="1350" b="1">
                <a:solidFill>
                  <a:srgbClr val="E5C84B"/>
                </a:solidFill>
              </a:defRPr>
            </a:pPr>
            <a:r>
              <a:rPr sz="1350" b="1">
                <a:solidFill>
                  <a:srgbClr val="E5C84B"/>
                </a:solidFill>
              </a:rPr>
              <a:t>EQUILIBRIO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F018844-28A0-42DA-BF8B-E791DE19A665}"/>
              </a:ext>
            </a:extLst>
          </p:cNvPr>
          <p:cNvSpPr>
            <a:spLocks noGrp="1"/>
          </p:cNvSpPr>
          <p:nvPr/>
        </p:nvSpPr>
        <p:spPr>
          <a:xfrm>
            <a:off x="4714875" y="3190875"/>
            <a:ext cx="2762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Il pacchetto deve essere utilizzato, comprensibile e sostenibile nel tempo.</a:t>
            </a:r>
          </a:p>
        </p:txBody>
      </p:sp>
    </p:spTree>
    <p:extLst>
      <p:ext uri="{BB962C8B-B14F-4D97-AF65-F5344CB8AC3E}">
        <p14:creationId xmlns:p14="http://schemas.microsoft.com/office/powerpoint/2010/main" val="1590619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EAB1132A-D861-45D0-BF0D-854AEF4BB3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1B3CB8F-DDE6-4175-8622-236C98EAB46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TIPOLOGIE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73CD313-417B-4BF5-AD2A-9A972F0D2BB9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Benefit obbligatori e volontari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D1CA65E-2236-4715-9348-F1D7675B5DE7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16460BA-1077-4593-A647-F37C5F0DDF3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3BB62FE-E27A-4C58-97D9-F037229E853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116553A-599C-4787-8712-F4E787BC785A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FD1347A-70E1-49AC-8796-57A17FADC4EA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953000" cy="3238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4F47AA4-188A-49C2-98BD-4B5C97DB8499}"/>
              </a:ext>
            </a:extLst>
          </p:cNvPr>
          <p:cNvSpPr>
            <a:spLocks noGrp="1"/>
          </p:cNvSpPr>
          <p:nvPr/>
        </p:nvSpPr>
        <p:spPr>
          <a:xfrm>
            <a:off x="857250" y="1857375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OBBLIGATORI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AF40F94-CC75-4D08-A765-0D097C2E44C1}"/>
              </a:ext>
            </a:extLst>
          </p:cNvPr>
          <p:cNvSpPr>
            <a:spLocks noGrp="1"/>
          </p:cNvSpPr>
          <p:nvPr/>
        </p:nvSpPr>
        <p:spPr>
          <a:xfrm>
            <a:off x="1190625" y="2619375"/>
            <a:ext cx="40005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82B47"/>
                </a:solidFill>
              </a:defRPr>
            </a:defPPr>
          </a:lstStyle>
          <a:p>
            <a:pPr>
              <a:defRPr sz="1500" b="1">
                <a:solidFill>
                  <a:srgbClr val="382B47"/>
                </a:solidFill>
              </a:defRPr>
            </a:pPr>
            <a:r>
              <a:rPr sz="1500" b="1">
                <a:solidFill>
                  <a:srgbClr val="382B47"/>
                </a:solidFill>
              </a:rPr>
              <a:t>Derivano dalla normativa e dalla contrattazione applicabile. Riguardano protezione sociale, malattia, maternità e altre tutele.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5EE8F2D-F1D6-47DA-B226-6908BFBA6169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3337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C5C00D0-1C3E-429B-9F39-C9362D66D2EC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53000" cy="3238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827DA81-258E-4811-8555-F2497A6271DB}"/>
              </a:ext>
            </a:extLst>
          </p:cNvPr>
          <p:cNvSpPr>
            <a:spLocks noGrp="1"/>
          </p:cNvSpPr>
          <p:nvPr/>
        </p:nvSpPr>
        <p:spPr>
          <a:xfrm>
            <a:off x="6572250" y="1857375"/>
            <a:ext cx="4762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VOLONTARI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1EC0335-4FB0-4450-A6ED-F0FAB55259BC}"/>
              </a:ext>
            </a:extLst>
          </p:cNvPr>
          <p:cNvSpPr>
            <a:spLocks noGrp="1"/>
          </p:cNvSpPr>
          <p:nvPr/>
        </p:nvSpPr>
        <p:spPr>
          <a:xfrm>
            <a:off x="6905625" y="2619375"/>
            <a:ext cx="40005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L’organizzazione li aggiunge al trattamento previsto. Possono rispondere a bisogni di salute, cura, mobilità, tempo e benessere.</a:t>
            </a:r>
          </a:p>
        </p:txBody>
      </p:sp>
    </p:spTree>
    <p:extLst>
      <p:ext uri="{BB962C8B-B14F-4D97-AF65-F5344CB8AC3E}">
        <p14:creationId xmlns:p14="http://schemas.microsoft.com/office/powerpoint/2010/main" val="609669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DD43DB5-D70C-4D2F-84DF-DABBBAE88B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D36EA79-FA9D-48BD-BDC6-B066F10E09FB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OFFERTA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306458A-A882-413F-9F88-ED64963B1BE8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Aree di benefit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7346CF6-1B6F-4C75-90D5-957BF07B6644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FBFB65E-0EE1-4110-9119-324DE6157FE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B85B8B5-E10D-49F3-8D84-1D0A6468341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17376B3-4DEE-472E-ADDE-8DD00995DFD3}"/>
              </a:ext>
            </a:extLst>
          </p:cNvPr>
          <p:cNvSpPr>
            <a:spLocks noGrp="1"/>
          </p:cNvSpPr>
          <p:nvPr/>
        </p:nvSpPr>
        <p:spPr>
          <a:xfrm>
            <a:off x="47625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DB69C37-A19C-4D62-9E5F-74332A1083FF}"/>
              </a:ext>
            </a:extLst>
          </p:cNvPr>
          <p:cNvSpPr>
            <a:spLocks noGrp="1"/>
          </p:cNvSpPr>
          <p:nvPr/>
        </p:nvSpPr>
        <p:spPr>
          <a:xfrm>
            <a:off x="476250" y="1952625"/>
            <a:ext cx="2095500" cy="1143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4E6BECE-3C02-4C5F-8410-ECA372AF6C89}"/>
              </a:ext>
            </a:extLst>
          </p:cNvPr>
          <p:cNvSpPr>
            <a:spLocks noGrp="1"/>
          </p:cNvSpPr>
          <p:nvPr/>
        </p:nvSpPr>
        <p:spPr>
          <a:xfrm>
            <a:off x="666750" y="2619375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Salute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19E1B7-8841-4EE3-BD13-66DC7AACA5FD}"/>
              </a:ext>
            </a:extLst>
          </p:cNvPr>
          <p:cNvSpPr>
            <a:spLocks noGrp="1"/>
          </p:cNvSpPr>
          <p:nvPr/>
        </p:nvSpPr>
        <p:spPr>
          <a:xfrm>
            <a:off x="714375" y="3333750"/>
            <a:ext cx="161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Assistenza sanitaria e coperture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1EC9C2C-2C34-42F5-B1F4-09FFAEB1F529}"/>
              </a:ext>
            </a:extLst>
          </p:cNvPr>
          <p:cNvSpPr>
            <a:spLocks noGrp="1"/>
          </p:cNvSpPr>
          <p:nvPr/>
        </p:nvSpPr>
        <p:spPr>
          <a:xfrm>
            <a:off x="2809875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B4190CC-D90F-4BAE-B290-FAF154143ACA}"/>
              </a:ext>
            </a:extLst>
          </p:cNvPr>
          <p:cNvSpPr>
            <a:spLocks noGrp="1"/>
          </p:cNvSpPr>
          <p:nvPr/>
        </p:nvSpPr>
        <p:spPr>
          <a:xfrm>
            <a:off x="2809875" y="1952625"/>
            <a:ext cx="2095500" cy="1143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4CF5AF6-60A8-4968-915E-3B3C063AE135}"/>
              </a:ext>
            </a:extLst>
          </p:cNvPr>
          <p:cNvSpPr>
            <a:spLocks noGrp="1"/>
          </p:cNvSpPr>
          <p:nvPr/>
        </p:nvSpPr>
        <p:spPr>
          <a:xfrm>
            <a:off x="3000375" y="2619375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Protezione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40D976A-A31E-4E0B-BBB7-4B20E118B908}"/>
              </a:ext>
            </a:extLst>
          </p:cNvPr>
          <p:cNvSpPr>
            <a:spLocks noGrp="1"/>
          </p:cNvSpPr>
          <p:nvPr/>
        </p:nvSpPr>
        <p:spPr>
          <a:xfrm>
            <a:off x="3048000" y="3333750"/>
            <a:ext cx="161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Vita, invalidità e infortuni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1F712B8-4DE0-48CF-BAF9-D173F2FBB46B}"/>
              </a:ext>
            </a:extLst>
          </p:cNvPr>
          <p:cNvSpPr>
            <a:spLocks noGrp="1"/>
          </p:cNvSpPr>
          <p:nvPr/>
        </p:nvSpPr>
        <p:spPr>
          <a:xfrm>
            <a:off x="514350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964CCD5-8557-4795-AC75-587B232D1957}"/>
              </a:ext>
            </a:extLst>
          </p:cNvPr>
          <p:cNvSpPr>
            <a:spLocks noGrp="1"/>
          </p:cNvSpPr>
          <p:nvPr/>
        </p:nvSpPr>
        <p:spPr>
          <a:xfrm>
            <a:off x="5143500" y="1952625"/>
            <a:ext cx="2095500" cy="1143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6A9AA33-8120-4EC7-99C7-6FCC0AFD17D9}"/>
              </a:ext>
            </a:extLst>
          </p:cNvPr>
          <p:cNvSpPr>
            <a:spLocks noGrp="1"/>
          </p:cNvSpPr>
          <p:nvPr/>
        </p:nvSpPr>
        <p:spPr>
          <a:xfrm>
            <a:off x="5334000" y="2619375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Famiglia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E0737D2-C1C6-4CD3-AA16-D9DAAAA39AF3}"/>
              </a:ext>
            </a:extLst>
          </p:cNvPr>
          <p:cNvSpPr>
            <a:spLocks noGrp="1"/>
          </p:cNvSpPr>
          <p:nvPr/>
        </p:nvSpPr>
        <p:spPr>
          <a:xfrm>
            <a:off x="5381625" y="3333750"/>
            <a:ext cx="161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Infanzia, anziani e caregiver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D29DC6F-46C3-4BEC-8EDC-8934E26E1BAD}"/>
              </a:ext>
            </a:extLst>
          </p:cNvPr>
          <p:cNvSpPr>
            <a:spLocks noGrp="1"/>
          </p:cNvSpPr>
          <p:nvPr/>
        </p:nvSpPr>
        <p:spPr>
          <a:xfrm>
            <a:off x="7477125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0136166-41E3-4364-8B67-236C8B8E35A0}"/>
              </a:ext>
            </a:extLst>
          </p:cNvPr>
          <p:cNvSpPr>
            <a:spLocks noGrp="1"/>
          </p:cNvSpPr>
          <p:nvPr/>
        </p:nvSpPr>
        <p:spPr>
          <a:xfrm>
            <a:off x="7477125" y="1952625"/>
            <a:ext cx="2095500" cy="114300"/>
          </a:xfrm>
          <a:prstGeom prst="rect">
            <a:avLst/>
          </a:prstGeom>
          <a:solidFill>
            <a:srgbClr val="5A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C6E9B3F-8864-4CA4-AE38-05436348829B}"/>
              </a:ext>
            </a:extLst>
          </p:cNvPr>
          <p:cNvSpPr>
            <a:spLocks noGrp="1"/>
          </p:cNvSpPr>
          <p:nvPr/>
        </p:nvSpPr>
        <p:spPr>
          <a:xfrm>
            <a:off x="7667625" y="2619375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Congedi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A87C4D4-121B-4E24-A62A-238F4F1794B8}"/>
              </a:ext>
            </a:extLst>
          </p:cNvPr>
          <p:cNvSpPr>
            <a:spLocks noGrp="1"/>
          </p:cNvSpPr>
          <p:nvPr/>
        </p:nvSpPr>
        <p:spPr>
          <a:xfrm>
            <a:off x="7715250" y="3333750"/>
            <a:ext cx="161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Esigenze familiari e personali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A49D425-12AB-4BF2-9909-0A9BF0C84C58}"/>
              </a:ext>
            </a:extLst>
          </p:cNvPr>
          <p:cNvSpPr>
            <a:spLocks noGrp="1"/>
          </p:cNvSpPr>
          <p:nvPr/>
        </p:nvSpPr>
        <p:spPr>
          <a:xfrm>
            <a:off x="9810750" y="1952625"/>
            <a:ext cx="2095500" cy="30956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4B15808-66FE-4C7E-91ED-F85EDC242DC5}"/>
              </a:ext>
            </a:extLst>
          </p:cNvPr>
          <p:cNvSpPr>
            <a:spLocks noGrp="1"/>
          </p:cNvSpPr>
          <p:nvPr/>
        </p:nvSpPr>
        <p:spPr>
          <a:xfrm>
            <a:off x="9810750" y="1952625"/>
            <a:ext cx="2095500" cy="114300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0BB3A40-D520-4003-A940-2A73C2E10802}"/>
              </a:ext>
            </a:extLst>
          </p:cNvPr>
          <p:cNvSpPr>
            <a:spLocks noGrp="1"/>
          </p:cNvSpPr>
          <p:nvPr/>
        </p:nvSpPr>
        <p:spPr>
          <a:xfrm>
            <a:off x="10001250" y="2619375"/>
            <a:ext cx="171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Benessere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236C80B-20BD-47AB-B6D3-06E64135C67E}"/>
              </a:ext>
            </a:extLst>
          </p:cNvPr>
          <p:cNvSpPr>
            <a:spLocks noGrp="1"/>
          </p:cNvSpPr>
          <p:nvPr/>
        </p:nvSpPr>
        <p:spPr>
          <a:xfrm>
            <a:off x="10048875" y="3333750"/>
            <a:ext cx="1619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D6974"/>
                </a:solidFill>
              </a:defRPr>
            </a:defPPr>
          </a:lstStyle>
          <a:p>
            <a:pPr>
              <a:defRPr sz="1125" b="0">
                <a:solidFill>
                  <a:srgbClr val="6D6974"/>
                </a:solidFill>
              </a:defRPr>
            </a:pPr>
            <a:r>
              <a:rPr sz="1125" b="0">
                <a:solidFill>
                  <a:srgbClr val="6D6974"/>
                </a:solidFill>
              </a:rPr>
              <a:t>Prevenzione e stili di vita</a:t>
            </a:r>
          </a:p>
        </p:txBody>
      </p:sp>
    </p:spTree>
    <p:extLst>
      <p:ext uri="{BB962C8B-B14F-4D97-AF65-F5344CB8AC3E}">
        <p14:creationId xmlns:p14="http://schemas.microsoft.com/office/powerpoint/2010/main" val="18596989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3EEA70B7-8D5F-432B-AB60-4AC829C1BA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15A507E-D417-47EF-86E0-E95F23EFF9A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SCELTA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00FD946-FD37-47D4-A993-057403BFE55C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Piani di benefit flessibili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A560276-9785-4181-B325-CF79A59B7DC5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8CB0D67-18BD-4AB1-B329-FE3728F09E3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CFCD9B2-0068-4ED6-89D0-04AA9826867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CFC68FE-7387-45B3-AB7A-6966C9569608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A546862-F7D6-4DEB-B0A3-E6184DC2316A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95250" cy="7810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871FF2-33A3-43F7-8AAF-17C02F24AE4A}"/>
              </a:ext>
            </a:extLst>
          </p:cNvPr>
          <p:cNvSpPr>
            <a:spLocks noGrp="1"/>
          </p:cNvSpPr>
          <p:nvPr/>
        </p:nvSpPr>
        <p:spPr>
          <a:xfrm>
            <a:off x="1333500" y="1790700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Base più menu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C057FD-630F-4D85-A22F-7D0E00FB8FD8}"/>
              </a:ext>
            </a:extLst>
          </p:cNvPr>
          <p:cNvSpPr>
            <a:spLocks noGrp="1"/>
          </p:cNvSpPr>
          <p:nvPr/>
        </p:nvSpPr>
        <p:spPr>
          <a:xfrm>
            <a:off x="3857625" y="1733550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Pacchetto comune e servizi selezionabili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6241AF1-0F2D-451D-B655-F7A9E070F5DD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ACB0C76-060F-46E5-A529-9B65F8320120}"/>
              </a:ext>
            </a:extLst>
          </p:cNvPr>
          <p:cNvSpPr>
            <a:spLocks noGrp="1"/>
          </p:cNvSpPr>
          <p:nvPr/>
        </p:nvSpPr>
        <p:spPr>
          <a:xfrm>
            <a:off x="952500" y="2619375"/>
            <a:ext cx="95250" cy="78105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1C827D3-C5A7-42FF-BD9B-4960E74A8270}"/>
              </a:ext>
            </a:extLst>
          </p:cNvPr>
          <p:cNvSpPr>
            <a:spLocks noGrp="1"/>
          </p:cNvSpPr>
          <p:nvPr/>
        </p:nvSpPr>
        <p:spPr>
          <a:xfrm>
            <a:off x="1333500" y="279082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Modulare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6A268D5-1C8D-4571-93EA-B2F9759A1439}"/>
              </a:ext>
            </a:extLst>
          </p:cNvPr>
          <p:cNvSpPr>
            <a:spLocks noGrp="1"/>
          </p:cNvSpPr>
          <p:nvPr/>
        </p:nvSpPr>
        <p:spPr>
          <a:xfrm>
            <a:off x="3857625" y="2733675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Scelta tra pacchetti di valore equivalente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45227D2-17D8-4270-8D0B-AFB7AB0688B0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DFAD36E-C039-4E58-B338-6284E7AA7201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95250" cy="78105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3C0D902-6471-43C0-A048-9B1D5D04609F}"/>
              </a:ext>
            </a:extLst>
          </p:cNvPr>
          <p:cNvSpPr>
            <a:spLocks noGrp="1"/>
          </p:cNvSpPr>
          <p:nvPr/>
        </p:nvSpPr>
        <p:spPr>
          <a:xfrm>
            <a:off x="1333500" y="3790950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Budget flessibile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7E1D079-5CB1-44B6-AFDA-824B869A9469}"/>
              </a:ext>
            </a:extLst>
          </p:cNvPr>
          <p:cNvSpPr>
            <a:spLocks noGrp="1"/>
          </p:cNvSpPr>
          <p:nvPr/>
        </p:nvSpPr>
        <p:spPr>
          <a:xfrm>
            <a:off x="3857625" y="3733800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Somma assegnata per selezionare le opzioni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F47247F-F5D9-4923-A491-EF249C08512F}"/>
              </a:ext>
            </a:extLst>
          </p:cNvPr>
          <p:cNvSpPr>
            <a:spLocks noGrp="1"/>
          </p:cNvSpPr>
          <p:nvPr/>
        </p:nvSpPr>
        <p:spPr>
          <a:xfrm>
            <a:off x="952500" y="4619625"/>
            <a:ext cx="10287000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DFBF0DC-7ED5-4FA8-8100-4DE37D3F5296}"/>
              </a:ext>
            </a:extLst>
          </p:cNvPr>
          <p:cNvSpPr>
            <a:spLocks noGrp="1"/>
          </p:cNvSpPr>
          <p:nvPr/>
        </p:nvSpPr>
        <p:spPr>
          <a:xfrm>
            <a:off x="952500" y="4619625"/>
            <a:ext cx="95250" cy="781050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4AC4F18-B5F5-4622-9B6F-3FC3B9D5479A}"/>
              </a:ext>
            </a:extLst>
          </p:cNvPr>
          <p:cNvSpPr>
            <a:spLocks noGrp="1"/>
          </p:cNvSpPr>
          <p:nvPr/>
        </p:nvSpPr>
        <p:spPr>
          <a:xfrm>
            <a:off x="1333500" y="4791075"/>
            <a:ext cx="2190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Combinato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024AFA4-FE1B-4B69-8ED4-E9C303226B01}"/>
              </a:ext>
            </a:extLst>
          </p:cNvPr>
          <p:cNvSpPr>
            <a:spLocks noGrp="1"/>
          </p:cNvSpPr>
          <p:nvPr/>
        </p:nvSpPr>
        <p:spPr>
          <a:xfrm>
            <a:off x="3857625" y="4733925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Integrazione dei modelli precedenti</a:t>
            </a:r>
          </a:p>
        </p:txBody>
      </p:sp>
    </p:spTree>
    <p:extLst>
      <p:ext uri="{BB962C8B-B14F-4D97-AF65-F5344CB8AC3E}">
        <p14:creationId xmlns:p14="http://schemas.microsoft.com/office/powerpoint/2010/main" val="438767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1134ED4C-2720-4264-975D-EE701FF4CC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7E1FD7-DDFA-4D69-9637-E8D99093F4D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AMBIENTE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A59D3ED-AD1F-4941-B098-D37EB7A74CF3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Fattori che modificano il sistema di benefit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44E26A8-830C-436E-A9EF-557A520503CC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E73EB97-6261-42B2-84DF-B85D355C90E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81FA667-B1D9-4958-8EEF-6CC171E0405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B50B510-4230-4173-A9BA-85E75BD2FB86}"/>
              </a:ext>
            </a:extLst>
          </p:cNvPr>
          <p:cNvSpPr>
            <a:spLocks noGrp="1"/>
          </p:cNvSpPr>
          <p:nvPr/>
        </p:nvSpPr>
        <p:spPr>
          <a:xfrm>
            <a:off x="619125" y="2095500"/>
            <a:ext cx="2571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86AE2E0-1C10-4EC8-9F4E-7527F19BFBF5}"/>
              </a:ext>
            </a:extLst>
          </p:cNvPr>
          <p:cNvSpPr>
            <a:spLocks noGrp="1"/>
          </p:cNvSpPr>
          <p:nvPr/>
        </p:nvSpPr>
        <p:spPr>
          <a:xfrm>
            <a:off x="619125" y="2095500"/>
            <a:ext cx="85725" cy="285750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08827D9-E6BE-4178-8940-72C402A74B26}"/>
              </a:ext>
            </a:extLst>
          </p:cNvPr>
          <p:cNvSpPr>
            <a:spLocks noGrp="1"/>
          </p:cNvSpPr>
          <p:nvPr/>
        </p:nvSpPr>
        <p:spPr>
          <a:xfrm>
            <a:off x="885825" y="22860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Welfare pubblico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710A270-A8E7-413E-A6C1-38E4E68A4375}"/>
              </a:ext>
            </a:extLst>
          </p:cNvPr>
          <p:cNvSpPr>
            <a:spLocks noGrp="1"/>
          </p:cNvSpPr>
          <p:nvPr/>
        </p:nvSpPr>
        <p:spPr>
          <a:xfrm>
            <a:off x="885825" y="2762250"/>
            <a:ext cx="2095500" cy="2019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Tutele disponibili e integrazione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5782C6C-50B0-421D-A926-AC7D11A237D6}"/>
              </a:ext>
            </a:extLst>
          </p:cNvPr>
          <p:cNvSpPr>
            <a:spLocks noGrp="1"/>
          </p:cNvSpPr>
          <p:nvPr/>
        </p:nvSpPr>
        <p:spPr>
          <a:xfrm>
            <a:off x="3524250" y="2095500"/>
            <a:ext cx="2571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CD8417B-137E-4CCF-B4E7-8846AF02BA22}"/>
              </a:ext>
            </a:extLst>
          </p:cNvPr>
          <p:cNvSpPr>
            <a:spLocks noGrp="1"/>
          </p:cNvSpPr>
          <p:nvPr/>
        </p:nvSpPr>
        <p:spPr>
          <a:xfrm>
            <a:off x="3524250" y="2095500"/>
            <a:ext cx="85725" cy="2857500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516E816-2F89-4D7B-B38F-F885E445516C}"/>
              </a:ext>
            </a:extLst>
          </p:cNvPr>
          <p:cNvSpPr>
            <a:spLocks noGrp="1"/>
          </p:cNvSpPr>
          <p:nvPr/>
        </p:nvSpPr>
        <p:spPr>
          <a:xfrm>
            <a:off x="3790950" y="22860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Contrattazione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61CDD8-4FEC-407A-9B3D-802E89D93934}"/>
              </a:ext>
            </a:extLst>
          </p:cNvPr>
          <p:cNvSpPr>
            <a:spLocks noGrp="1"/>
          </p:cNvSpPr>
          <p:nvPr/>
        </p:nvSpPr>
        <p:spPr>
          <a:xfrm>
            <a:off x="3790950" y="2762250"/>
            <a:ext cx="2095500" cy="2019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Diritti e prestazioni negoziate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AB8D911-3B71-4143-BD8E-08ECD375601A}"/>
              </a:ext>
            </a:extLst>
          </p:cNvPr>
          <p:cNvSpPr>
            <a:spLocks noGrp="1"/>
          </p:cNvSpPr>
          <p:nvPr/>
        </p:nvSpPr>
        <p:spPr>
          <a:xfrm>
            <a:off x="6429375" y="2095500"/>
            <a:ext cx="2571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D6878E8-7D40-4AA1-BFE8-747BDE65FE3E}"/>
              </a:ext>
            </a:extLst>
          </p:cNvPr>
          <p:cNvSpPr>
            <a:spLocks noGrp="1"/>
          </p:cNvSpPr>
          <p:nvPr/>
        </p:nvSpPr>
        <p:spPr>
          <a:xfrm>
            <a:off x="6429375" y="2095500"/>
            <a:ext cx="85725" cy="2857500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04EA89D-2F94-4B62-AE91-F13A3DB0E9AF}"/>
              </a:ext>
            </a:extLst>
          </p:cNvPr>
          <p:cNvSpPr>
            <a:spLocks noGrp="1"/>
          </p:cNvSpPr>
          <p:nvPr/>
        </p:nvSpPr>
        <p:spPr>
          <a:xfrm>
            <a:off x="6696075" y="22860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Economia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D1B13A4-DA5B-4928-AB05-B75511E949B3}"/>
              </a:ext>
            </a:extLst>
          </p:cNvPr>
          <p:cNvSpPr>
            <a:spLocks noGrp="1"/>
          </p:cNvSpPr>
          <p:nvPr/>
        </p:nvSpPr>
        <p:spPr>
          <a:xfrm>
            <a:off x="6696075" y="2762250"/>
            <a:ext cx="2095500" cy="2019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Risorse e pressione sui costi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6683300-FF98-47DD-A545-241AA2598872}"/>
              </a:ext>
            </a:extLst>
          </p:cNvPr>
          <p:cNvSpPr>
            <a:spLocks noGrp="1"/>
          </p:cNvSpPr>
          <p:nvPr/>
        </p:nvSpPr>
        <p:spPr>
          <a:xfrm>
            <a:off x="9334500" y="2095500"/>
            <a:ext cx="2571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9C9E9ED-558F-47AD-81A9-0125DFC07058}"/>
              </a:ext>
            </a:extLst>
          </p:cNvPr>
          <p:cNvSpPr>
            <a:spLocks noGrp="1"/>
          </p:cNvSpPr>
          <p:nvPr/>
        </p:nvSpPr>
        <p:spPr>
          <a:xfrm>
            <a:off x="9334500" y="2095500"/>
            <a:ext cx="85725" cy="2857500"/>
          </a:xfrm>
          <a:prstGeom prst="rect">
            <a:avLst/>
          </a:prstGeom>
          <a:solidFill>
            <a:srgbClr val="6B3E67"/>
          </a:solidFill>
          <a:ln w="0">
            <a:noFill/>
            <a:prstDash val="solid"/>
          </a:ln>
        </p:spPr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189C7CA-6840-476B-A75A-FA70496BC71F}"/>
              </a:ext>
            </a:extLst>
          </p:cNvPr>
          <p:cNvSpPr>
            <a:spLocks noGrp="1"/>
          </p:cNvSpPr>
          <p:nvPr/>
        </p:nvSpPr>
        <p:spPr>
          <a:xfrm>
            <a:off x="9601200" y="22860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Forza lavoro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5BF9E02-02FA-4572-8597-4871C8AC431F}"/>
              </a:ext>
            </a:extLst>
          </p:cNvPr>
          <p:cNvSpPr>
            <a:spLocks noGrp="1"/>
          </p:cNvSpPr>
          <p:nvPr/>
        </p:nvSpPr>
        <p:spPr>
          <a:xfrm>
            <a:off x="9601200" y="2762250"/>
            <a:ext cx="2095500" cy="2019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Età, composizione e bisogni</a:t>
            </a:r>
          </a:p>
        </p:txBody>
      </p:sp>
    </p:spTree>
    <p:extLst>
      <p:ext uri="{BB962C8B-B14F-4D97-AF65-F5344CB8AC3E}">
        <p14:creationId xmlns:p14="http://schemas.microsoft.com/office/powerpoint/2010/main" val="1153880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22BA6894-7097-4686-AD10-E2C06ABF6E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94AFD62-F80D-4FCC-B08E-C113DA87514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GESTIONE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9F48486-C797-443D-9F54-0C970B7D2475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Dati per progettare i benefit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CA50C0-2122-4B9E-961C-4CE454F4A74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9B8D3F-AD94-4B21-866E-6D29957E938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A9512AD-BAC4-4DA6-84C8-C52532D504D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0975E24-F1ED-44D4-881F-FD7FC86430ED}"/>
              </a:ext>
            </a:extLst>
          </p:cNvPr>
          <p:cNvSpPr>
            <a:spLocks noGrp="1"/>
          </p:cNvSpPr>
          <p:nvPr/>
        </p:nvSpPr>
        <p:spPr>
          <a:xfrm>
            <a:off x="1047750" y="176212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E5B4FF9-6780-4E1C-ADA6-8715232E5154}"/>
              </a:ext>
            </a:extLst>
          </p:cNvPr>
          <p:cNvSpPr>
            <a:spLocks noGrp="1"/>
          </p:cNvSpPr>
          <p:nvPr/>
        </p:nvSpPr>
        <p:spPr>
          <a:xfrm>
            <a:off x="1047750" y="18478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1F7DB06-3478-4B6F-A9F2-D4CF5257AC61}"/>
              </a:ext>
            </a:extLst>
          </p:cNvPr>
          <p:cNvSpPr>
            <a:spLocks noGrp="1"/>
          </p:cNvSpPr>
          <p:nvPr/>
        </p:nvSpPr>
        <p:spPr>
          <a:xfrm>
            <a:off x="1809750" y="179070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Benchmark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2EDF5A8-97DF-4B39-9E8B-BE89A684E148}"/>
              </a:ext>
            </a:extLst>
          </p:cNvPr>
          <p:cNvSpPr>
            <a:spLocks noGrp="1"/>
          </p:cNvSpPr>
          <p:nvPr/>
        </p:nvSpPr>
        <p:spPr>
          <a:xfrm>
            <a:off x="4000500" y="1733550"/>
            <a:ext cx="657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Confronto con altre organizzazioni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84FA40C-D99F-4940-BE6C-91F9AED00A46}"/>
              </a:ext>
            </a:extLst>
          </p:cNvPr>
          <p:cNvSpPr>
            <a:spLocks noGrp="1"/>
          </p:cNvSpPr>
          <p:nvPr/>
        </p:nvSpPr>
        <p:spPr>
          <a:xfrm>
            <a:off x="1047750" y="27622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4A8916A-F535-4890-9750-81ED03FE44D4}"/>
              </a:ext>
            </a:extLst>
          </p:cNvPr>
          <p:cNvSpPr>
            <a:spLocks noGrp="1"/>
          </p:cNvSpPr>
          <p:nvPr/>
        </p:nvSpPr>
        <p:spPr>
          <a:xfrm>
            <a:off x="1047750" y="284797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E28C406-4434-4765-A06B-47CDCBCFB6CF}"/>
              </a:ext>
            </a:extLst>
          </p:cNvPr>
          <p:cNvSpPr>
            <a:spLocks noGrp="1"/>
          </p:cNvSpPr>
          <p:nvPr/>
        </p:nvSpPr>
        <p:spPr>
          <a:xfrm>
            <a:off x="1809750" y="279082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Preferenze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8B15557-15C3-4667-B0E5-3F5ADAA34710}"/>
              </a:ext>
            </a:extLst>
          </p:cNvPr>
          <p:cNvSpPr>
            <a:spLocks noGrp="1"/>
          </p:cNvSpPr>
          <p:nvPr/>
        </p:nvSpPr>
        <p:spPr>
          <a:xfrm>
            <a:off x="4000500" y="2733675"/>
            <a:ext cx="657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Interviste, gruppi e questionari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3DE01B8-3BAF-41BF-A47D-6C7B1099D212}"/>
              </a:ext>
            </a:extLst>
          </p:cNvPr>
          <p:cNvSpPr>
            <a:spLocks noGrp="1"/>
          </p:cNvSpPr>
          <p:nvPr/>
        </p:nvSpPr>
        <p:spPr>
          <a:xfrm>
            <a:off x="1047750" y="37623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075ED1D-677C-419C-9163-B9CE821D1588}"/>
              </a:ext>
            </a:extLst>
          </p:cNvPr>
          <p:cNvSpPr>
            <a:spLocks noGrp="1"/>
          </p:cNvSpPr>
          <p:nvPr/>
        </p:nvSpPr>
        <p:spPr>
          <a:xfrm>
            <a:off x="1047750" y="38481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8376695-F6B6-4BE8-9A59-DCB0D162371C}"/>
              </a:ext>
            </a:extLst>
          </p:cNvPr>
          <p:cNvSpPr>
            <a:spLocks noGrp="1"/>
          </p:cNvSpPr>
          <p:nvPr/>
        </p:nvSpPr>
        <p:spPr>
          <a:xfrm>
            <a:off x="1809750" y="37909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Utilizzo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CE04164-2910-43E2-91EA-63B48499C9FE}"/>
              </a:ext>
            </a:extLst>
          </p:cNvPr>
          <p:cNvSpPr>
            <a:spLocks noGrp="1"/>
          </p:cNvSpPr>
          <p:nvPr/>
        </p:nvSpPr>
        <p:spPr>
          <a:xfrm>
            <a:off x="4000500" y="3733800"/>
            <a:ext cx="657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Accessi e copertura dei servizi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6100CAA-1908-4F90-A8F4-81E2695C6E2B}"/>
              </a:ext>
            </a:extLst>
          </p:cNvPr>
          <p:cNvSpPr>
            <a:spLocks noGrp="1"/>
          </p:cNvSpPr>
          <p:nvPr/>
        </p:nvSpPr>
        <p:spPr>
          <a:xfrm>
            <a:off x="1047750" y="47625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5A8F72"/>
          </a:solidFill>
          <a:ln w="0">
            <a:noFill/>
            <a:prstDash val="solid"/>
          </a:ln>
        </p:spPr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8A0402F-5AE0-46F0-9FF8-656E7743F8A9}"/>
              </a:ext>
            </a:extLst>
          </p:cNvPr>
          <p:cNvSpPr>
            <a:spLocks noGrp="1"/>
          </p:cNvSpPr>
          <p:nvPr/>
        </p:nvSpPr>
        <p:spPr>
          <a:xfrm>
            <a:off x="1047750" y="4848225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D3B9D6F-CF02-40A0-B87C-77C2A45BE414}"/>
              </a:ext>
            </a:extLst>
          </p:cNvPr>
          <p:cNvSpPr>
            <a:spLocks noGrp="1"/>
          </p:cNvSpPr>
          <p:nvPr/>
        </p:nvSpPr>
        <p:spPr>
          <a:xfrm>
            <a:off x="1809750" y="47910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82B47"/>
                </a:solidFill>
              </a:defRPr>
            </a:defPPr>
          </a:lstStyle>
          <a:p>
            <a:pPr>
              <a:defRPr sz="1350" b="1">
                <a:solidFill>
                  <a:srgbClr val="382B47"/>
                </a:solidFill>
              </a:defRPr>
            </a:pPr>
            <a:r>
              <a:rPr sz="1350" b="1">
                <a:solidFill>
                  <a:srgbClr val="382B47"/>
                </a:solidFill>
              </a:rPr>
              <a:t>Costi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6E40FD6-68E2-464C-ADB5-1171C4BFB6FA}"/>
              </a:ext>
            </a:extLst>
          </p:cNvPr>
          <p:cNvSpPr>
            <a:spLocks noGrp="1"/>
          </p:cNvSpPr>
          <p:nvPr/>
        </p:nvSpPr>
        <p:spPr>
          <a:xfrm>
            <a:off x="4000500" y="4733925"/>
            <a:ext cx="6572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Spesa per opzione e amministrazione</a:t>
            </a:r>
          </a:p>
        </p:txBody>
      </p:sp>
    </p:spTree>
    <p:extLst>
      <p:ext uri="{BB962C8B-B14F-4D97-AF65-F5344CB8AC3E}">
        <p14:creationId xmlns:p14="http://schemas.microsoft.com/office/powerpoint/2010/main" val="1041645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472ECDF4-0FC5-4CA4-AE8F-1B19E4C6F3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BCE156C-80B4-4789-A02B-75BE7481E83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RUOLO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3DC851-CA22-4149-8C2C-DCC9E2312F17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Governare il portafoglio dei benefit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AB882FD-1E57-4823-A098-20AD41E5901D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2BF17BA-D1B5-45E5-BDC6-07013493467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CBA4796-AF37-4A50-95FB-0674CC2ABE2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27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D409429-10A6-47EA-8CB4-B4D8989E342D}"/>
              </a:ext>
            </a:extLst>
          </p:cNvPr>
          <p:cNvSpPr>
            <a:spLocks noGrp="1"/>
          </p:cNvSpPr>
          <p:nvPr/>
        </p:nvSpPr>
        <p:spPr>
          <a:xfrm>
            <a:off x="809625" y="1762125"/>
            <a:ext cx="10572750" cy="95250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8EC6064-1B92-464A-9B0C-BBEA907C2FA7}"/>
              </a:ext>
            </a:extLst>
          </p:cNvPr>
          <p:cNvSpPr>
            <a:spLocks noGrp="1"/>
          </p:cNvSpPr>
          <p:nvPr/>
        </p:nvSpPr>
        <p:spPr>
          <a:xfrm>
            <a:off x="1143000" y="2047875"/>
            <a:ext cx="990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HR collega alternative disponibili, reazioni dei dipendenti e sostenibilità per l’organizzazione.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F03B87-5C88-4CAB-9AF0-766933CE5723}"/>
              </a:ext>
            </a:extLst>
          </p:cNvPr>
          <p:cNvSpPr>
            <a:spLocks noGrp="1"/>
          </p:cNvSpPr>
          <p:nvPr/>
        </p:nvSpPr>
        <p:spPr>
          <a:xfrm>
            <a:off x="809625" y="3429000"/>
            <a:ext cx="3333750" cy="1762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ED0556-F290-432A-AC4E-03D04DFA2DA0}"/>
              </a:ext>
            </a:extLst>
          </p:cNvPr>
          <p:cNvSpPr>
            <a:spLocks noGrp="1"/>
          </p:cNvSpPr>
          <p:nvPr/>
        </p:nvSpPr>
        <p:spPr>
          <a:xfrm>
            <a:off x="809625" y="3429000"/>
            <a:ext cx="85725" cy="1762125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5AEA967-365E-4BBC-9AC3-E855F5A773F4}"/>
              </a:ext>
            </a:extLst>
          </p:cNvPr>
          <p:cNvSpPr>
            <a:spLocks noGrp="1"/>
          </p:cNvSpPr>
          <p:nvPr/>
        </p:nvSpPr>
        <p:spPr>
          <a:xfrm>
            <a:off x="1076325" y="36195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Valutare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A1BD9F4-85BE-489B-B037-DB28FE8F3DEC}"/>
              </a:ext>
            </a:extLst>
          </p:cNvPr>
          <p:cNvSpPr>
            <a:spLocks noGrp="1"/>
          </p:cNvSpPr>
          <p:nvPr/>
        </p:nvSpPr>
        <p:spPr>
          <a:xfrm>
            <a:off x="1076325" y="4095750"/>
            <a:ext cx="2857500" cy="923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Confrontare opzioni, costi e copertura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4A03083-4CAB-4CBC-BE7E-8AACE0A68D7F}"/>
              </a:ext>
            </a:extLst>
          </p:cNvPr>
          <p:cNvSpPr>
            <a:spLocks noGrp="1"/>
          </p:cNvSpPr>
          <p:nvPr/>
        </p:nvSpPr>
        <p:spPr>
          <a:xfrm>
            <a:off x="4524375" y="3429000"/>
            <a:ext cx="3333750" cy="1762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0E3CC8D-F15D-451A-BC6B-3674C7BABA4D}"/>
              </a:ext>
            </a:extLst>
          </p:cNvPr>
          <p:cNvSpPr>
            <a:spLocks noGrp="1"/>
          </p:cNvSpPr>
          <p:nvPr/>
        </p:nvSpPr>
        <p:spPr>
          <a:xfrm>
            <a:off x="4524375" y="3429000"/>
            <a:ext cx="85725" cy="1762125"/>
          </a:xfrm>
          <a:prstGeom prst="rect">
            <a:avLst/>
          </a:prstGeom>
          <a:solidFill>
            <a:srgbClr val="E57C67"/>
          </a:solidFill>
          <a:ln w="0">
            <a:noFill/>
            <a:prstDash val="solid"/>
          </a:ln>
        </p:spPr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AB5150A-A598-4E77-B6DF-8CA4B9CE374E}"/>
              </a:ext>
            </a:extLst>
          </p:cNvPr>
          <p:cNvSpPr>
            <a:spLocks noGrp="1"/>
          </p:cNvSpPr>
          <p:nvPr/>
        </p:nvSpPr>
        <p:spPr>
          <a:xfrm>
            <a:off x="4791075" y="36195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Comunicare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EE14C7E-4937-4E1D-BFDD-32CAD9FDAAA9}"/>
              </a:ext>
            </a:extLst>
          </p:cNvPr>
          <p:cNvSpPr>
            <a:spLocks noGrp="1"/>
          </p:cNvSpPr>
          <p:nvPr/>
        </p:nvSpPr>
        <p:spPr>
          <a:xfrm>
            <a:off x="4791075" y="4095750"/>
            <a:ext cx="2857500" cy="923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Rendere comprensibili accesso e valore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C808840-1938-494E-BB71-F3B61E43EB50}"/>
              </a:ext>
            </a:extLst>
          </p:cNvPr>
          <p:cNvSpPr>
            <a:spLocks noGrp="1"/>
          </p:cNvSpPr>
          <p:nvPr/>
        </p:nvSpPr>
        <p:spPr>
          <a:xfrm>
            <a:off x="8239125" y="3429000"/>
            <a:ext cx="3333750" cy="1762125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D5590F2-22F3-44AB-A1BF-415B58829DE0}"/>
              </a:ext>
            </a:extLst>
          </p:cNvPr>
          <p:cNvSpPr>
            <a:spLocks noGrp="1"/>
          </p:cNvSpPr>
          <p:nvPr/>
        </p:nvSpPr>
        <p:spPr>
          <a:xfrm>
            <a:off x="8239125" y="3429000"/>
            <a:ext cx="85725" cy="1762125"/>
          </a:xfrm>
          <a:prstGeom prst="rect">
            <a:avLst/>
          </a:prstGeom>
          <a:solidFill>
            <a:srgbClr val="E5C84B"/>
          </a:solidFill>
          <a:ln w="0">
            <a:noFill/>
            <a:prstDash val="solid"/>
          </a:ln>
        </p:spPr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C9D41D6-AB45-448C-A1AF-59FFA0F93AE8}"/>
              </a:ext>
            </a:extLst>
          </p:cNvPr>
          <p:cNvSpPr>
            <a:spLocks noGrp="1"/>
          </p:cNvSpPr>
          <p:nvPr/>
        </p:nvSpPr>
        <p:spPr>
          <a:xfrm>
            <a:off x="8505825" y="36195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82B47"/>
                </a:solidFill>
              </a:defRPr>
            </a:defPPr>
          </a:lstStyle>
          <a:p>
            <a:pPr>
              <a:defRPr sz="1425" b="1">
                <a:solidFill>
                  <a:srgbClr val="382B47"/>
                </a:solidFill>
              </a:defRPr>
            </a:pPr>
            <a:r>
              <a:rPr sz="1425" b="1">
                <a:solidFill>
                  <a:srgbClr val="382B47"/>
                </a:solidFill>
              </a:rPr>
              <a:t>Sensibilizzare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EEC6A64-2035-4349-8F7A-C6F3F679EE49}"/>
              </a:ext>
            </a:extLst>
          </p:cNvPr>
          <p:cNvSpPr>
            <a:spLocks noGrp="1"/>
          </p:cNvSpPr>
          <p:nvPr/>
        </p:nvSpPr>
        <p:spPr>
          <a:xfrm>
            <a:off x="8505825" y="4095750"/>
            <a:ext cx="2857500" cy="923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D6974"/>
                </a:solidFill>
              </a:defRPr>
            </a:defPPr>
          </a:lstStyle>
          <a:p>
            <a:pPr>
              <a:defRPr sz="1200" b="0">
                <a:solidFill>
                  <a:srgbClr val="6D6974"/>
                </a:solidFill>
              </a:defRPr>
            </a:pPr>
            <a:r>
              <a:rPr sz="1200" b="0">
                <a:solidFill>
                  <a:srgbClr val="6D6974"/>
                </a:solidFill>
              </a:rPr>
              <a:t>Portare al management bisogni ed effetti</a:t>
            </a:r>
          </a:p>
        </p:txBody>
      </p:sp>
    </p:spTree>
    <p:extLst>
      <p:ext uri="{BB962C8B-B14F-4D97-AF65-F5344CB8AC3E}">
        <p14:creationId xmlns:p14="http://schemas.microsoft.com/office/powerpoint/2010/main" val="1124855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92EE2824-D5B2-4227-B3A0-CA5246406A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945E1B1-E73C-4155-9737-DA0207103D5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CASO DIDATTICO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7ED274A-CA7F-4D56-A634-366240A1DEB4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Un sistema per una forza lavoro eterogenea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65F2C6F-B7FE-459C-AC22-E0ED2B3EDAAA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7E94BC5-55AA-439F-BCF6-8EC4734F54A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26120D6-E80E-4A74-9BEC-B10587AE8F7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39ACEC7-3B30-431D-A49F-7F44745FEB22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4953000" cy="39052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2EBA3F7-4477-4CB6-9C98-DEB0340C678E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A8C8C"/>
                </a:solidFill>
              </a:defRPr>
            </a:defPPr>
          </a:lstStyle>
          <a:p>
            <a:pPr>
              <a:defRPr sz="1050" b="1">
                <a:solidFill>
                  <a:srgbClr val="2A8C8C"/>
                </a:solidFill>
              </a:defRPr>
            </a:pPr>
            <a:r>
              <a:rPr sz="1050" b="1">
                <a:solidFill>
                  <a:srgbClr val="2A8C8C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13BAEBF-9A5B-4BE7-B2ED-A47840C65CF4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1910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52032"/>
                </a:solidFill>
              </a:defRPr>
            </a:defPPr>
          </a:lstStyle>
          <a:p>
            <a:pPr>
              <a:defRPr sz="1350" b="0">
                <a:solidFill>
                  <a:srgbClr val="252032"/>
                </a:solidFill>
              </a:defRPr>
            </a:pPr>
            <a:r>
              <a:rPr sz="1350" b="0">
                <a:solidFill>
                  <a:srgbClr val="252032"/>
                </a:solidFill>
              </a:rPr>
              <a:t>Un’impresa con sedi diverse vuole ridisegnare bonus e benefit. I ruoli commerciali chiedono premi individuali. I team operativi preferiscono incentivi collettivi. Le esigenze di welfare cambiano molto per età e situazione familiare.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B6ADF64-8A12-469E-8130-E8A1874B8CDC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286375" cy="39052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2DA395A-732F-4616-8DA9-21954914275A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5C84B"/>
                </a:solidFill>
              </a:defRPr>
            </a:defPPr>
          </a:lstStyle>
          <a:p>
            <a:pPr>
              <a:defRPr sz="1050" b="1">
                <a:solidFill>
                  <a:srgbClr val="E5C84B"/>
                </a:solidFill>
              </a:defRPr>
            </a:pPr>
            <a:r>
              <a:rPr sz="1050" b="1">
                <a:solidFill>
                  <a:srgbClr val="E5C84B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EC061B-3605-4FB8-B295-FC9AC07998F5}"/>
              </a:ext>
            </a:extLst>
          </p:cNvPr>
          <p:cNvSpPr>
            <a:spLocks noGrp="1"/>
          </p:cNvSpPr>
          <p:nvPr/>
        </p:nvSpPr>
        <p:spPr>
          <a:xfrm>
            <a:off x="6572250" y="2428875"/>
            <a:ext cx="4333875" cy="2619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1. Quali risultati devono guidare i premi?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2. Dove usare incentivi individuali o di gruppo?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3. Quali rischi controllare?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4. Quale modello di benefit flessibile?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5. Come comunicare il sistema?</a:t>
            </a:r>
          </a:p>
        </p:txBody>
      </p:sp>
    </p:spTree>
    <p:extLst>
      <p:ext uri="{BB962C8B-B14F-4D97-AF65-F5344CB8AC3E}">
        <p14:creationId xmlns:p14="http://schemas.microsoft.com/office/powerpoint/2010/main" val="1539377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C207CAF-305E-4A13-9DD5-5130F1E86C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79DFCE0-C086-412F-8103-8B6B3591B2B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A8C8C"/>
                </a:solidFill>
              </a:defRPr>
            </a:defPPr>
          </a:lstStyle>
          <a:p>
            <a:pPr>
              <a:defRPr sz="900" b="1">
                <a:solidFill>
                  <a:srgbClr val="2A8C8C"/>
                </a:solidFill>
              </a:defRPr>
            </a:pPr>
            <a:r>
              <a:rPr sz="900" b="1">
                <a:solidFill>
                  <a:srgbClr val="2A8C8C"/>
                </a:solidFill>
              </a:rPr>
              <a:t>SINTESI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417AF52-F24F-4A92-A87C-EDDAC2188896}"/>
              </a:ext>
            </a:extLst>
          </p:cNvPr>
          <p:cNvSpPr>
            <a:spLocks noGrp="1"/>
          </p:cNvSpPr>
          <p:nvPr/>
        </p:nvSpPr>
        <p:spPr>
          <a:xfrm>
            <a:off x="68580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82B47"/>
                </a:solidFill>
              </a:defRPr>
            </a:defPPr>
          </a:lstStyle>
          <a:p>
            <a:pPr>
              <a:defRPr sz="2325" b="1">
                <a:solidFill>
                  <a:srgbClr val="382B47"/>
                </a:solidFill>
              </a:defRPr>
            </a:pPr>
            <a:r>
              <a:rPr sz="2325" b="1">
                <a:solidFill>
                  <a:srgbClr val="382B47"/>
                </a:solidFill>
              </a:rPr>
              <a:t>Cinque idee da ricordare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D16863D-9973-49AF-8C14-57BF99E6122A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10820400" cy="0"/>
          </a:xfrm>
          <a:prstGeom prst="line">
            <a:avLst/>
          </a:prstGeom>
          <a:noFill/>
          <a:ln w="9525">
            <a:solidFill>
              <a:srgbClr val="DDD8D1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5F171EA-40EF-4358-8522-CE635A15B69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DAB12CA-4DE4-44A4-8F3C-5E8E424665F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D6974"/>
                </a:solidFill>
              </a:defRPr>
            </a:defPPr>
          </a:lstStyle>
          <a:p>
            <a:pPr>
              <a:defRPr sz="750" b="1">
                <a:solidFill>
                  <a:srgbClr val="6D6974"/>
                </a:solidFill>
              </a:defRPr>
            </a:pPr>
            <a:r>
              <a:rPr sz="750" b="1">
                <a:solidFill>
                  <a:srgbClr val="6D6974"/>
                </a:solidFill>
              </a:rPr>
              <a:t>29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6546D4E-5B83-4661-AB89-EE53CB380D9C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F0C84B1-46D2-44AD-9902-9A0AC043BC76}"/>
              </a:ext>
            </a:extLst>
          </p:cNvPr>
          <p:cNvSpPr>
            <a:spLocks noGrp="1"/>
          </p:cNvSpPr>
          <p:nvPr/>
        </p:nvSpPr>
        <p:spPr>
          <a:xfrm>
            <a:off x="1190625" y="16287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A8C8C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1EAF29B-7C6C-42C1-BDE4-B46FF15E7908}"/>
              </a:ext>
            </a:extLst>
          </p:cNvPr>
          <p:cNvSpPr>
            <a:spLocks noGrp="1"/>
          </p:cNvSpPr>
          <p:nvPr/>
        </p:nvSpPr>
        <p:spPr>
          <a:xfrm>
            <a:off x="1190625" y="17145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664E0BF-3F14-4E22-A76E-1930371B91A8}"/>
              </a:ext>
            </a:extLst>
          </p:cNvPr>
          <p:cNvSpPr>
            <a:spLocks noGrp="1"/>
          </p:cNvSpPr>
          <p:nvPr/>
        </p:nvSpPr>
        <p:spPr>
          <a:xfrm>
            <a:off x="1952625" y="16668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52032"/>
                </a:solidFill>
              </a:defRPr>
            </a:defPPr>
          </a:lstStyle>
          <a:p>
            <a:pPr>
              <a:defRPr sz="1350" b="0">
                <a:solidFill>
                  <a:srgbClr val="252032"/>
                </a:solidFill>
              </a:defRPr>
            </a:pPr>
            <a:r>
              <a:rPr sz="1350" b="0">
                <a:solidFill>
                  <a:srgbClr val="252032"/>
                </a:solidFill>
              </a:rPr>
              <a:t>L’incentivo deve collegarsi a risultati influenzabili.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7B10DD8-1956-4A04-9E51-372500C1E322}"/>
              </a:ext>
            </a:extLst>
          </p:cNvPr>
          <p:cNvSpPr>
            <a:spLocks noGrp="1"/>
          </p:cNvSpPr>
          <p:nvPr/>
        </p:nvSpPr>
        <p:spPr>
          <a:xfrm>
            <a:off x="1000125" y="238125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CCD1A07-8A5B-4FA5-A204-F2B77AFF8397}"/>
              </a:ext>
            </a:extLst>
          </p:cNvPr>
          <p:cNvSpPr>
            <a:spLocks noGrp="1"/>
          </p:cNvSpPr>
          <p:nvPr/>
        </p:nvSpPr>
        <p:spPr>
          <a:xfrm>
            <a:off x="1190625" y="248602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7C67"/>
          </a:solidFill>
          <a:ln w="0">
            <a:noFill/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2A960F5-2E84-4319-A802-BC70433C783F}"/>
              </a:ext>
            </a:extLst>
          </p:cNvPr>
          <p:cNvSpPr>
            <a:spLocks noGrp="1"/>
          </p:cNvSpPr>
          <p:nvPr/>
        </p:nvSpPr>
        <p:spPr>
          <a:xfrm>
            <a:off x="1190625" y="25717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B427EBE-E399-4C0D-AF41-FA9B58EDE17D}"/>
              </a:ext>
            </a:extLst>
          </p:cNvPr>
          <p:cNvSpPr>
            <a:spLocks noGrp="1"/>
          </p:cNvSpPr>
          <p:nvPr/>
        </p:nvSpPr>
        <p:spPr>
          <a:xfrm>
            <a:off x="1952625" y="25241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52032"/>
                </a:solidFill>
              </a:defRPr>
            </a:defPPr>
          </a:lstStyle>
          <a:p>
            <a:pPr>
              <a:defRPr sz="1350" b="0">
                <a:solidFill>
                  <a:srgbClr val="252032"/>
                </a:solidFill>
              </a:defRPr>
            </a:pPr>
            <a:r>
              <a:rPr sz="1350" b="0">
                <a:solidFill>
                  <a:srgbClr val="252032"/>
                </a:solidFill>
              </a:rPr>
              <a:t>Indicatori incompleti possono generare comportamenti indesiderati.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2475481-E263-4CDA-B455-034D7C404EC3}"/>
              </a:ext>
            </a:extLst>
          </p:cNvPr>
          <p:cNvSpPr>
            <a:spLocks noGrp="1"/>
          </p:cNvSpPr>
          <p:nvPr/>
        </p:nvSpPr>
        <p:spPr>
          <a:xfrm>
            <a:off x="1000125" y="323850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B8154EFA-E93E-440A-B01A-E27DD0E6DABF}"/>
              </a:ext>
            </a:extLst>
          </p:cNvPr>
          <p:cNvSpPr>
            <a:spLocks noGrp="1"/>
          </p:cNvSpPr>
          <p:nvPr/>
        </p:nvSpPr>
        <p:spPr>
          <a:xfrm>
            <a:off x="1190625" y="33432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E5C84B"/>
          </a:solidFill>
          <a:ln w="0">
            <a:noFill/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404A520-77C4-403D-AB86-691316B44F26}"/>
              </a:ext>
            </a:extLst>
          </p:cNvPr>
          <p:cNvSpPr>
            <a:spLocks noGrp="1"/>
          </p:cNvSpPr>
          <p:nvPr/>
        </p:nvSpPr>
        <p:spPr>
          <a:xfrm>
            <a:off x="1190625" y="34290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3EB440D-AEC1-4B74-ACBB-D4A05F6EC9F7}"/>
              </a:ext>
            </a:extLst>
          </p:cNvPr>
          <p:cNvSpPr>
            <a:spLocks noGrp="1"/>
          </p:cNvSpPr>
          <p:nvPr/>
        </p:nvSpPr>
        <p:spPr>
          <a:xfrm>
            <a:off x="1952625" y="33813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52032"/>
                </a:solidFill>
              </a:defRPr>
            </a:defPPr>
          </a:lstStyle>
          <a:p>
            <a:pPr>
              <a:defRPr sz="1350" b="0">
                <a:solidFill>
                  <a:srgbClr val="252032"/>
                </a:solidFill>
              </a:defRPr>
            </a:pPr>
            <a:r>
              <a:rPr sz="1350" b="0">
                <a:solidFill>
                  <a:srgbClr val="252032"/>
                </a:solidFill>
              </a:rPr>
              <a:t>I premi di gruppo richiedono reale interdipendenza.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B17337F-EFF0-44E8-B152-37B3E10D2293}"/>
              </a:ext>
            </a:extLst>
          </p:cNvPr>
          <p:cNvSpPr>
            <a:spLocks noGrp="1"/>
          </p:cNvSpPr>
          <p:nvPr/>
        </p:nvSpPr>
        <p:spPr>
          <a:xfrm>
            <a:off x="1000125" y="409575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DD8D1"/>
            </a:solidFill>
            <a:prstDash val="solid"/>
          </a:ln>
        </p:spPr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817C2B8E-408D-488A-B447-48C961E7B40D}"/>
              </a:ext>
            </a:extLst>
          </p:cNvPr>
          <p:cNvSpPr>
            <a:spLocks noGrp="1"/>
          </p:cNvSpPr>
          <p:nvPr/>
        </p:nvSpPr>
        <p:spPr>
          <a:xfrm>
            <a:off x="1190625" y="420052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5A8F72"/>
          </a:solidFill>
          <a:ln w="0">
            <a:noFill/>
            <a:prstDash val="solid"/>
          </a:ln>
        </p:spPr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014B0FB-E1BD-4289-B656-1C15A29274C7}"/>
              </a:ext>
            </a:extLst>
          </p:cNvPr>
          <p:cNvSpPr>
            <a:spLocks noGrp="1"/>
          </p:cNvSpPr>
          <p:nvPr/>
        </p:nvSpPr>
        <p:spPr>
          <a:xfrm>
            <a:off x="1190625" y="428625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CDACA78-DF26-47EE-8F20-F4FA523EC83A}"/>
              </a:ext>
            </a:extLst>
          </p:cNvPr>
          <p:cNvSpPr>
            <a:spLocks noGrp="1"/>
          </p:cNvSpPr>
          <p:nvPr/>
        </p:nvSpPr>
        <p:spPr>
          <a:xfrm>
            <a:off x="1952625" y="42386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52032"/>
                </a:solidFill>
              </a:defRPr>
            </a:defPPr>
          </a:lstStyle>
          <a:p>
            <a:pPr>
              <a:defRPr sz="1350" b="0">
                <a:solidFill>
                  <a:srgbClr val="252032"/>
                </a:solidFill>
              </a:defRPr>
            </a:pPr>
            <a:r>
              <a:rPr sz="1350" b="0">
                <a:solidFill>
                  <a:srgbClr val="252032"/>
                </a:solidFill>
              </a:rPr>
              <a:t>I benefit acquistano valore quando rispondono a bisogni diversi.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8E3716A-484C-41D6-B27A-705D60840183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10191750" cy="666750"/>
          </a:xfrm>
          <a:prstGeom prst="rect">
            <a:avLst/>
          </a:prstGeom>
          <a:solidFill>
            <a:srgbClr val="382B47"/>
          </a:solidFill>
          <a:ln w="0">
            <a:noFill/>
            <a:prstDash val="solid"/>
          </a:ln>
        </p:spPr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7B7128ED-27A2-462E-9C3C-3B6E96B819FF}"/>
              </a:ext>
            </a:extLst>
          </p:cNvPr>
          <p:cNvSpPr>
            <a:spLocks noGrp="1"/>
          </p:cNvSpPr>
          <p:nvPr/>
        </p:nvSpPr>
        <p:spPr>
          <a:xfrm>
            <a:off x="1190625" y="505777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9BD4D1"/>
          </a:solidFill>
          <a:ln w="0">
            <a:noFill/>
            <a:prstDash val="solid"/>
          </a:ln>
        </p:spPr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FCF3A19-84F4-4227-BC0A-EDC9943DB227}"/>
              </a:ext>
            </a:extLst>
          </p:cNvPr>
          <p:cNvSpPr>
            <a:spLocks noGrp="1"/>
          </p:cNvSpPr>
          <p:nvPr/>
        </p:nvSpPr>
        <p:spPr>
          <a:xfrm>
            <a:off x="1190625" y="5143500"/>
            <a:ext cx="457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09688B6-BE5F-45D0-8A02-AB7F56A6D181}"/>
              </a:ext>
            </a:extLst>
          </p:cNvPr>
          <p:cNvSpPr>
            <a:spLocks noGrp="1"/>
          </p:cNvSpPr>
          <p:nvPr/>
        </p:nvSpPr>
        <p:spPr>
          <a:xfrm>
            <a:off x="1952625" y="50958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HR governa equità, comunicazione, costi e revisione del sistema.</a:t>
            </a:r>
          </a:p>
        </p:txBody>
      </p:sp>
    </p:spTree>
    <p:extLst>
      <p:ext uri="{BB962C8B-B14F-4D97-AF65-F5344CB8AC3E}">
        <p14:creationId xmlns:p14="http://schemas.microsoft.com/office/powerpoint/2010/main" val="136782708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1362</Words>
  <Application>Microsoft Macintosh PowerPoint</Application>
  <DocSecurity>0</DocSecurity>
  <PresentationFormat>Widescreen</PresentationFormat>
  <Paragraphs>373</Paragraphs>
  <Slides>29</Slides>
  <Notes>29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1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2026-10-15T16:00:01Z</dcterms:created>
  <dcterms:modified xsi:type="dcterms:W3CDTF">2026-10-15T16:02:08Z</dcterms:modified>
</cp:coreProperties>
</file>