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75" r:id="rId5"/>
    <p:sldId id="280" r:id="rId6"/>
    <p:sldId id="279" r:id="rId7"/>
    <p:sldId id="281" r:id="rId8"/>
    <p:sldId id="282" r:id="rId9"/>
    <p:sldId id="283" r:id="rId10"/>
    <p:sldId id="284" r:id="rId11"/>
    <p:sldId id="285" r:id="rId12"/>
    <p:sldId id="286" r:id="rId13"/>
    <p:sldId id="261" r:id="rId14"/>
    <p:sldId id="287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130"/>
    <p:restoredTop sz="94610"/>
  </p:normalViewPr>
  <p:slideViewPr>
    <p:cSldViewPr snapToGrid="0" snapToObjects="1">
      <p:cViewPr varScale="1">
        <p:scale>
          <a:sx n="45" d="100"/>
          <a:sy n="45" d="100"/>
        </p:scale>
        <p:origin x="208" y="1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Lezione </a:t>
            </a:r>
            <a:r>
              <a:rPr lang="it-IT" dirty="0">
                <a:solidFill>
                  <a:srgbClr val="0070C0"/>
                </a:solidFill>
              </a:rPr>
              <a:t>5</a:t>
            </a:r>
            <a:r>
              <a:rPr dirty="0">
                <a:solidFill>
                  <a:srgbClr val="0070C0"/>
                </a:solidFill>
              </a:rPr>
              <a:t>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La crisi del sistema internazionale e la riorganizzazione delle alleanze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I</a:t>
            </a:r>
            <a:r>
              <a:rPr lang="it-IT"/>
              <a:t>.5.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I «sistemi internazionali»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I campi di tensione europea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Questione d’Oriente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Guerra di Libia</a:t>
            </a:r>
          </a:p>
          <a:p>
            <a:pPr>
              <a:buClr>
                <a:srgbClr val="0070C0"/>
              </a:buClr>
            </a:pPr>
            <a:r>
              <a:rPr lang="it-IT" dirty="0"/>
              <a:t>Guerre balcaniche</a:t>
            </a:r>
          </a:p>
          <a:p>
            <a:pPr>
              <a:buClr>
                <a:srgbClr val="0070C0"/>
              </a:buClr>
            </a:pPr>
            <a:r>
              <a:rPr lang="it-IT" dirty="0"/>
              <a:t>Il sistema delle alleanze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«sistemi internazionali»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707123" y="2011680"/>
            <a:ext cx="2774706" cy="2468880"/>
          </a:xfrm>
        </p:spPr>
        <p:txBody>
          <a:bodyPr>
            <a:normAutofit/>
          </a:bodyPr>
          <a:lstStyle/>
          <a:p>
            <a:pPr algn="ctr">
              <a:buClr>
                <a:srgbClr val="2E379E"/>
              </a:buClr>
            </a:pPr>
            <a:r>
              <a:rPr lang="it-IT" sz="2800" b="1" dirty="0">
                <a:latin typeface="Calibri" panose="020F0502020204030204" pitchFamily="34" charset="0"/>
                <a:cs typeface="Calibri" panose="020F0502020204030204" pitchFamily="34" charset="0"/>
              </a:rPr>
              <a:t>sistema </a:t>
            </a:r>
            <a:r>
              <a:rPr lang="it-IT" sz="28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versaillese</a:t>
            </a:r>
            <a:r>
              <a:rPr lang="it-IT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Clr>
                <a:srgbClr val="2E379E"/>
              </a:buClr>
            </a:pPr>
            <a:r>
              <a:rPr lang="it-IT" sz="2800" b="1" dirty="0">
                <a:latin typeface="Calibri" panose="020F0502020204030204" pitchFamily="34" charset="0"/>
                <a:cs typeface="Calibri" panose="020F0502020204030204" pitchFamily="34" charset="0"/>
              </a:rPr>
              <a:t>(1914-1945)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3"/>
          </p:nvPr>
        </p:nvSpPr>
        <p:spPr>
          <a:xfrm>
            <a:off x="8566709" y="2011680"/>
            <a:ext cx="2570378" cy="2468880"/>
          </a:xfrm>
        </p:spPr>
        <p:txBody>
          <a:bodyPr>
            <a:noAutofit/>
          </a:bodyPr>
          <a:lstStyle/>
          <a:p>
            <a:pPr algn="ctr"/>
            <a:r>
              <a:rPr lang="it-IT" sz="2800" b="1" i="1" dirty="0">
                <a:cs typeface="Times New Roman" panose="02020603050405020304" pitchFamily="18" charset="0"/>
              </a:rPr>
              <a:t>guerra fredda</a:t>
            </a:r>
            <a:endParaRPr lang="it-IT" sz="2800" b="1" dirty="0">
              <a:cs typeface="Times New Roman" panose="02020603050405020304" pitchFamily="18" charset="0"/>
            </a:endParaRPr>
          </a:p>
          <a:p>
            <a:pPr algn="ctr"/>
            <a:r>
              <a:rPr lang="it-IT" sz="2800" b="1" dirty="0">
                <a:cs typeface="Times New Roman" panose="02020603050405020304" pitchFamily="18" charset="0"/>
              </a:rPr>
              <a:t>(1946-1991)</a:t>
            </a:r>
          </a:p>
          <a:p>
            <a:endParaRPr lang="it-IT" sz="2800" b="1" i="1" dirty="0">
              <a:cs typeface="Times New Roman" panose="02020603050405020304" pitchFamily="18" charset="0"/>
            </a:endParaRPr>
          </a:p>
          <a:p>
            <a:endParaRPr lang="it-IT" sz="2800" b="1" i="1" dirty="0">
              <a:cs typeface="Times New Roman" panose="02020603050405020304" pitchFamily="18" charset="0"/>
            </a:endParaRP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67442B2D-B383-AF7E-A968-DDF81F3A0B3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51865" y="2049087"/>
            <a:ext cx="2570378" cy="2468880"/>
          </a:xfrm>
        </p:spPr>
        <p:txBody>
          <a:bodyPr>
            <a:normAutofit/>
          </a:bodyPr>
          <a:lstStyle/>
          <a:p>
            <a:pPr algn="ctr">
              <a:buClr>
                <a:srgbClr val="0070C0"/>
              </a:buClr>
            </a:pPr>
            <a:r>
              <a:rPr lang="it-IT" dirty="0">
                <a:latin typeface="+mn-lt"/>
              </a:rPr>
              <a:t>sistema </a:t>
            </a:r>
            <a:r>
              <a:rPr lang="it-IT" i="1" dirty="0">
                <a:latin typeface="+mn-lt"/>
              </a:rPr>
              <a:t>viennese</a:t>
            </a:r>
            <a:r>
              <a:rPr lang="it-IT" dirty="0">
                <a:latin typeface="+mn-lt"/>
              </a:rPr>
              <a:t> (1815-1914)</a:t>
            </a:r>
          </a:p>
          <a:p>
            <a:pPr>
              <a:buClr>
                <a:srgbClr val="0070C0"/>
              </a:buClr>
            </a:pPr>
            <a:endParaRPr lang="it-IT" dirty="0">
              <a:latin typeface="+mn-lt"/>
            </a:endParaRPr>
          </a:p>
          <a:p>
            <a:pPr>
              <a:buClr>
                <a:srgbClr val="0070C0"/>
              </a:buClr>
            </a:pPr>
            <a:endParaRPr lang="it-IT" dirty="0">
              <a:latin typeface="+mn-lt"/>
            </a:endParaRPr>
          </a:p>
          <a:p>
            <a:pPr>
              <a:buClr>
                <a:srgbClr val="0070C0"/>
              </a:buClr>
            </a:pPr>
            <a:endParaRPr lang="it-IT" dirty="0">
              <a:latin typeface="+mn-lt"/>
            </a:endParaRPr>
          </a:p>
          <a:p>
            <a:pPr>
              <a:buClr>
                <a:srgbClr val="0070C0"/>
              </a:buClr>
            </a:pPr>
            <a:endParaRPr lang="it-IT"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1C9A-382E-69CC-7736-9E741F23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F638-8884-F768-3745-7E8BB6E7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«sistema viennese»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80D42-BF2A-0BD6-370A-8A550B88F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808018"/>
            <a:ext cx="4572000" cy="32004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400" b="1" dirty="0">
                <a:solidFill>
                  <a:srgbClr val="000000"/>
                </a:solidFill>
              </a:rPr>
              <a:t> </a:t>
            </a:r>
            <a:r>
              <a:rPr lang="it-IT" sz="2400" b="1" dirty="0">
                <a:solidFill>
                  <a:schemeClr val="tx1"/>
                </a:solidFill>
              </a:rPr>
              <a:t>flessibilità</a:t>
            </a:r>
            <a:r>
              <a:rPr lang="it-IT" sz="2400" dirty="0">
                <a:solidFill>
                  <a:srgbClr val="000000"/>
                </a:solidFill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None/>
            </a:pPr>
            <a:r>
              <a:rPr lang="it-IT" sz="2400" dirty="0">
                <a:solidFill>
                  <a:srgbClr val="000000"/>
                </a:solidFill>
              </a:rPr>
              <a:t>(capacità di adattamento ai cambiamenti geopolitici che ne garantisce la </a:t>
            </a:r>
            <a:r>
              <a:rPr lang="it-IT" sz="2400" b="1" dirty="0">
                <a:solidFill>
                  <a:srgbClr val="000000"/>
                </a:solidFill>
              </a:rPr>
              <a:t>durata</a:t>
            </a:r>
            <a:r>
              <a:rPr lang="it-IT" sz="2400" dirty="0">
                <a:solidFill>
                  <a:srgbClr val="000000"/>
                </a:solidFill>
              </a:rPr>
              <a:t> nel tempo)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endParaRPr lang="it-IT" sz="2400" dirty="0">
              <a:solidFill>
                <a:srgbClr val="000000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400" dirty="0"/>
              <a:t> i </a:t>
            </a:r>
            <a:r>
              <a:rPr lang="it-IT" sz="2400" b="1" dirty="0">
                <a:solidFill>
                  <a:schemeClr val="tx1"/>
                </a:solidFill>
              </a:rPr>
              <a:t>protagonisti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  <a:buNone/>
            </a:pPr>
            <a:r>
              <a:rPr lang="it-IT" sz="2400" dirty="0"/>
              <a:t>Austria; Russia; Prussia; Gran Bretagna; Francia post-rivoluzionaria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6258D9-7544-B171-7F79-0D47AF62BD3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1112" y="1808018"/>
            <a:ext cx="4572000" cy="4089862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400" dirty="0"/>
              <a:t> le </a:t>
            </a:r>
            <a:r>
              <a:rPr lang="it-IT" sz="2400" b="1" dirty="0">
                <a:solidFill>
                  <a:schemeClr val="tx1"/>
                </a:solidFill>
              </a:rPr>
              <a:t>parole d’ordine</a:t>
            </a:r>
            <a:endParaRPr lang="it-IT" sz="2400" dirty="0">
              <a:solidFill>
                <a:schemeClr val="tx1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None/>
            </a:pPr>
            <a:r>
              <a:rPr lang="it-IT" sz="2400" dirty="0"/>
              <a:t>- principio dell’</a:t>
            </a:r>
            <a:r>
              <a:rPr lang="it-IT" sz="2400" dirty="0">
                <a:solidFill>
                  <a:srgbClr val="0070C0"/>
                </a:solidFill>
              </a:rPr>
              <a:t>equilibrio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None/>
            </a:pPr>
            <a:r>
              <a:rPr lang="it-IT" sz="2400" dirty="0"/>
              <a:t>- principio di </a:t>
            </a:r>
            <a:r>
              <a:rPr lang="it-IT" sz="2400" dirty="0">
                <a:solidFill>
                  <a:srgbClr val="0070C0"/>
                </a:solidFill>
              </a:rPr>
              <a:t>legittimità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None/>
            </a:pPr>
            <a:r>
              <a:rPr lang="it-IT" sz="2400" dirty="0"/>
              <a:t>- patto della </a:t>
            </a:r>
            <a:r>
              <a:rPr lang="it-IT" sz="2400" dirty="0">
                <a:solidFill>
                  <a:srgbClr val="0070C0"/>
                </a:solidFill>
              </a:rPr>
              <a:t>Santa Alleanza </a:t>
            </a:r>
            <a:r>
              <a:rPr lang="it-IT" sz="2400" dirty="0"/>
              <a:t>(1815): Austria, Russia, Prussia, poi Francia, Regno di Sardegna, Svezia e Paesi Bassi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None/>
            </a:pPr>
            <a:r>
              <a:rPr lang="it-IT" sz="2400" dirty="0"/>
              <a:t>- patto della </a:t>
            </a:r>
            <a:r>
              <a:rPr lang="it-IT" sz="2400" dirty="0">
                <a:solidFill>
                  <a:srgbClr val="0070C0"/>
                </a:solidFill>
              </a:rPr>
              <a:t>Quadruplice Alleanza</a:t>
            </a:r>
            <a:r>
              <a:rPr lang="it-IT" sz="2400" dirty="0"/>
              <a:t>: Gran Bretagna, Austria, Russia e Prussia</a:t>
            </a:r>
          </a:p>
          <a:p>
            <a:pPr marL="0" indent="0">
              <a:buNone/>
            </a:pPr>
            <a:endParaRPr lang="it-IT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4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101E12-1A61-8499-E2B3-42CE41A1B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campi di tensione europea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C4A87DF-F2A0-3AFC-FFC8-79BBF69CD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800" dirty="0"/>
              <a:t>Impero tedesco</a:t>
            </a:r>
          </a:p>
          <a:p>
            <a:pPr algn="ctr"/>
            <a:r>
              <a:rPr lang="it-IT" sz="2800" dirty="0"/>
              <a:t>vs </a:t>
            </a:r>
          </a:p>
          <a:p>
            <a:pPr algn="ctr"/>
            <a:r>
              <a:rPr lang="it-IT" sz="2800" dirty="0"/>
              <a:t>Francia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67A71D7-222A-B033-D5FE-048E9747CAF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800" dirty="0"/>
              <a:t>Austria-Ungheria</a:t>
            </a:r>
          </a:p>
          <a:p>
            <a:pPr algn="ctr"/>
            <a:r>
              <a:rPr lang="it-IT" sz="2800" dirty="0"/>
              <a:t>vs</a:t>
            </a:r>
          </a:p>
          <a:p>
            <a:pPr algn="ctr"/>
            <a:r>
              <a:rPr lang="it-IT" sz="2800" dirty="0"/>
              <a:t>Impero russo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E3A97ABD-8D1F-F386-06C3-3F28BBB65F00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800" dirty="0"/>
              <a:t>Regno Unito</a:t>
            </a:r>
          </a:p>
          <a:p>
            <a:pPr algn="ctr"/>
            <a:r>
              <a:rPr lang="it-IT" sz="2800" dirty="0"/>
              <a:t>vs</a:t>
            </a:r>
          </a:p>
          <a:p>
            <a:pPr algn="ctr"/>
            <a:r>
              <a:rPr lang="it-IT" sz="2800" dirty="0"/>
              <a:t>Impero tedesco</a:t>
            </a:r>
          </a:p>
        </p:txBody>
      </p:sp>
    </p:spTree>
    <p:extLst>
      <p:ext uri="{BB962C8B-B14F-4D97-AF65-F5344CB8AC3E}">
        <p14:creationId xmlns:p14="http://schemas.microsoft.com/office/powerpoint/2010/main" val="101564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6A634-4193-57B5-C045-A48CC697A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68" y="0"/>
            <a:ext cx="10908792" cy="822960"/>
          </a:xfrm>
        </p:spPr>
        <p:txBody>
          <a:bodyPr/>
          <a:lstStyle/>
          <a:p>
            <a:r>
              <a:rPr lang="it-IT" dirty="0"/>
              <a:t>La questione d’Oriente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DD7A4E-1C29-79EC-0D96-4D0FB766B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1314655"/>
            <a:ext cx="5116484" cy="53978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200" b="1" dirty="0"/>
              <a:t>1877</a:t>
            </a:r>
            <a:r>
              <a:rPr lang="it-IT" sz="2200" dirty="0"/>
              <a:t>: guerra russo-turca</a:t>
            </a:r>
          </a:p>
          <a:p>
            <a:pPr marL="0" indent="0">
              <a:buNone/>
            </a:pPr>
            <a:r>
              <a:rPr lang="it-IT" sz="2200" b="1" dirty="0"/>
              <a:t>1878</a:t>
            </a:r>
            <a:r>
              <a:rPr lang="it-IT" sz="2200" dirty="0"/>
              <a:t>: pace e trattato di Santo Stefano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Nascita della Bulgaria indipendente (anche se satellite della Russia), indipendenza di Serbia, Montenegro e Romania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Reazione europea contro l’egemonia russa nei Balcani</a:t>
            </a:r>
          </a:p>
          <a:p>
            <a:pPr marL="0" indent="0">
              <a:buNone/>
            </a:pPr>
            <a:r>
              <a:rPr lang="it-IT" sz="2200" b="1" dirty="0">
                <a:solidFill>
                  <a:schemeClr val="tx1"/>
                </a:solidFill>
              </a:rPr>
              <a:t>1878</a:t>
            </a:r>
            <a:r>
              <a:rPr lang="it-IT" sz="2200" dirty="0"/>
              <a:t>: </a:t>
            </a:r>
            <a:r>
              <a:rPr lang="it-IT" sz="2200" b="1" dirty="0">
                <a:solidFill>
                  <a:srgbClr val="0070C0"/>
                </a:solidFill>
              </a:rPr>
              <a:t>Congresso di Berlino </a:t>
            </a:r>
            <a:r>
              <a:rPr lang="it-IT" sz="2200" dirty="0"/>
              <a:t>e nuovo trattato di Pace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Indipendenza della Serbia, del Montenegro e della Romania; ridimensionamento della Bulgaria; Bosnia-Erzegovina protettorato austro-ungarico; Cipro al Regno Unito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F48348C6-785B-2069-A1C8-B8BF749E3CC2}"/>
              </a:ext>
            </a:extLst>
          </p:cNvPr>
          <p:cNvSpPr txBox="1">
            <a:spLocks/>
          </p:cNvSpPr>
          <p:nvPr/>
        </p:nvSpPr>
        <p:spPr>
          <a:xfrm>
            <a:off x="6972715" y="0"/>
            <a:ext cx="4872921" cy="6436963"/>
          </a:xfrm>
        </p:spPr>
        <p:txBody>
          <a:bodyPr wrap="square" lIns="0" tIns="0" rIns="0" bIns="0" rtlCol="0" anchor="t">
            <a:noAutofit/>
          </a:bodyPr>
          <a:lstStyle>
            <a:lvl1pPr marL="285750" indent="-285750" algn="l" defTabSz="914400" rtl="0" eaLnBrk="1" latinLnBrk="0" hangingPunct="1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lang="it-IT" sz="2200" b="1" dirty="0"/>
              <a:t>1881</a:t>
            </a:r>
            <a:r>
              <a:rPr lang="it-IT" sz="2200" dirty="0"/>
              <a:t>: occupazione francese di Tunisi</a:t>
            </a:r>
          </a:p>
          <a:p>
            <a:pPr marL="0" indent="0">
              <a:buNone/>
            </a:pPr>
            <a:r>
              <a:rPr lang="it-IT" sz="2200" b="1" dirty="0"/>
              <a:t>1882</a:t>
            </a:r>
            <a:r>
              <a:rPr lang="it-IT" sz="2200" dirty="0"/>
              <a:t>: occupazione inglese dell’Egitto</a:t>
            </a:r>
          </a:p>
          <a:p>
            <a:endParaRPr lang="it-IT" sz="2200" dirty="0"/>
          </a:p>
          <a:p>
            <a:pPr marL="0" indent="0">
              <a:buNone/>
            </a:pPr>
            <a:r>
              <a:rPr lang="it-IT" sz="2200" b="1" dirty="0">
                <a:solidFill>
                  <a:srgbClr val="0070C0"/>
                </a:solidFill>
              </a:rPr>
              <a:t>Abdul-Hamid II </a:t>
            </a:r>
            <a:r>
              <a:rPr lang="it-IT" sz="2200" b="1" dirty="0"/>
              <a:t>(1842-1918)</a:t>
            </a:r>
            <a:r>
              <a:rPr lang="it-IT" sz="2200" dirty="0"/>
              <a:t>: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riforme amministrative e </a:t>
            </a:r>
            <a:r>
              <a:rPr lang="it-IT" sz="2200" dirty="0">
                <a:solidFill>
                  <a:srgbClr val="0070C0"/>
                </a:solidFill>
              </a:rPr>
              <a:t>svolta autoritaria</a:t>
            </a:r>
            <a:r>
              <a:rPr lang="it-IT" sz="2200" dirty="0">
                <a:solidFill>
                  <a:srgbClr val="8089FF"/>
                </a:solidFill>
              </a:rPr>
              <a:t> </a:t>
            </a:r>
            <a:r>
              <a:rPr lang="it-IT" sz="2200" dirty="0"/>
              <a:t>(1878: revoca della Costituzione)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appello all’</a:t>
            </a:r>
            <a:r>
              <a:rPr lang="it-IT" sz="2200" dirty="0">
                <a:solidFill>
                  <a:srgbClr val="0070C0"/>
                </a:solidFill>
              </a:rPr>
              <a:t>Islam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/>
              <a:t>esacerbarsi delle </a:t>
            </a:r>
            <a:r>
              <a:rPr lang="it-IT" sz="2200" dirty="0">
                <a:solidFill>
                  <a:srgbClr val="0070C0"/>
                </a:solidFill>
              </a:rPr>
              <a:t>tendenze nazionaliste </a:t>
            </a:r>
            <a:r>
              <a:rPr lang="it-IT" sz="2200" dirty="0"/>
              <a:t>all’interno della popolazione islamica</a:t>
            </a:r>
          </a:p>
          <a:p>
            <a:pPr marL="0" indent="0">
              <a:buNone/>
            </a:pPr>
            <a:r>
              <a:rPr lang="it-IT" sz="2200" b="1" dirty="0"/>
              <a:t>1896</a:t>
            </a:r>
            <a:r>
              <a:rPr lang="it-IT" sz="2200" dirty="0"/>
              <a:t>: ribellione a Creta</a:t>
            </a:r>
          </a:p>
          <a:p>
            <a:pPr marL="0" indent="0">
              <a:buNone/>
            </a:pPr>
            <a:r>
              <a:rPr lang="it-IT" sz="2200" b="1" dirty="0"/>
              <a:t>1897</a:t>
            </a:r>
            <a:r>
              <a:rPr lang="it-IT" sz="2200" dirty="0"/>
              <a:t>: guerra greco-ottomana</a:t>
            </a:r>
          </a:p>
          <a:p>
            <a:pPr marL="0" indent="0">
              <a:buNone/>
            </a:pPr>
            <a:endParaRPr lang="it-IT" sz="2200" dirty="0"/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sz="2200" dirty="0"/>
              <a:t> nascita, a Istanbul, di un </a:t>
            </a:r>
            <a:r>
              <a:rPr lang="it-IT" sz="2200" dirty="0">
                <a:solidFill>
                  <a:srgbClr val="0070C0"/>
                </a:solidFill>
              </a:rPr>
              <a:t>movimento nazionale armeno</a:t>
            </a:r>
          </a:p>
          <a:p>
            <a:pPr marL="0" indent="0">
              <a:buNone/>
            </a:pPr>
            <a:r>
              <a:rPr lang="it-IT" sz="2200" b="1" dirty="0">
                <a:solidFill>
                  <a:schemeClr val="tx1"/>
                </a:solidFill>
              </a:rPr>
              <a:t>1894-96</a:t>
            </a:r>
            <a:r>
              <a:rPr lang="it-IT" sz="2200" dirty="0">
                <a:solidFill>
                  <a:schemeClr val="tx1"/>
                </a:solidFill>
              </a:rPr>
              <a:t>:</a:t>
            </a:r>
            <a:r>
              <a:rPr lang="it-IT" sz="2200" dirty="0"/>
              <a:t> massacri di Samsun e Trebisonda</a:t>
            </a:r>
          </a:p>
          <a:p>
            <a:pPr marL="0" indent="0">
              <a:buNone/>
            </a:pPr>
            <a:r>
              <a:rPr lang="it-IT" sz="2200" b="1" dirty="0">
                <a:solidFill>
                  <a:schemeClr val="tx1"/>
                </a:solidFill>
              </a:rPr>
              <a:t>1909</a:t>
            </a:r>
            <a:r>
              <a:rPr lang="it-IT" sz="2200" dirty="0"/>
              <a:t>: massacro di Adana</a:t>
            </a:r>
          </a:p>
          <a:p>
            <a:endParaRPr lang="it-IT" sz="2400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19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3">
            <a:extLst>
              <a:ext uri="{FF2B5EF4-FFF2-40B4-BE49-F238E27FC236}">
                <a16:creationId xmlns:a16="http://schemas.microsoft.com/office/drawing/2014/main" id="{AB9DE3A3-2B5F-1393-71BE-6275434E647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9164" y="0"/>
            <a:ext cx="9804737" cy="6912000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7349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6BFC1A7-DC3B-9F82-675E-D8574CE99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356" y="0"/>
            <a:ext cx="6964644" cy="51435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A9DC00-EBD6-06C2-81DF-91D62EFD1D77}"/>
              </a:ext>
            </a:extLst>
          </p:cNvPr>
          <p:cNvSpPr txBox="1"/>
          <p:nvPr/>
        </p:nvSpPr>
        <p:spPr>
          <a:xfrm>
            <a:off x="602673" y="727364"/>
            <a:ext cx="421870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1908</a:t>
            </a: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Font typeface="Wingdings" pitchFamily="2" charset="2"/>
              <a:buChar char="ü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sollevazione dei </a:t>
            </a:r>
            <a:r>
              <a:rPr lang="it-IT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Giovani Turchi</a:t>
            </a:r>
            <a:r>
              <a:rPr lang="it-IT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che costringe Abdul Hamed II a ripristinare la Costituzione del 1876</a:t>
            </a:r>
          </a:p>
          <a:p>
            <a:pPr marL="228600" indent="-228600">
              <a:buFont typeface="Wingdings" pitchFamily="2" charset="2"/>
              <a:buChar char="ü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Regno di Bulgaria</a:t>
            </a:r>
          </a:p>
          <a:p>
            <a:pPr marL="228600" indent="-228600">
              <a:buFont typeface="Wingdings" pitchFamily="2" charset="2"/>
              <a:buChar char="ü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Creta proclama la sua riunificazione alla Grecia (riconosciuta nel 1913 col trattato di Londra)</a:t>
            </a:r>
          </a:p>
          <a:p>
            <a:pPr marL="228600" indent="-228600">
              <a:buFont typeface="Wingdings" pitchFamily="2" charset="2"/>
              <a:buChar char="ü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L’impero austro-ungarico annette la Bosnia-Erzegovina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200" b="1" dirty="0">
                <a:latin typeface="Calibri" panose="020F0502020204030204" pitchFamily="34" charset="0"/>
                <a:cs typeface="Calibri" panose="020F0502020204030204" pitchFamily="34" charset="0"/>
              </a:rPr>
              <a:t>1909</a:t>
            </a:r>
          </a:p>
          <a:p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Abdul Hamed II viene costretto ad abdicare e sostituito dal fratello Mahmud V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1278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3">
            <a:extLst>
              <a:ext uri="{FF2B5EF4-FFF2-40B4-BE49-F238E27FC236}">
                <a16:creationId xmlns:a16="http://schemas.microsoft.com/office/drawing/2014/main" id="{9223488F-2336-26A5-9359-390B950EA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901" y="0"/>
            <a:ext cx="10108197" cy="6840000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1124378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F10573-B942-8419-62CF-EB555138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Guerra di Libia (1911-1912)</a:t>
            </a:r>
          </a:p>
        </p:txBody>
      </p:sp>
      <p:pic>
        <p:nvPicPr>
          <p:cNvPr id="3" name="Segnaposto contenuto 3" descr="Alpini_battaglione_Edolo_in_Libia_-_Guerra_italo-turca_(1912).jpg">
            <a:extLst>
              <a:ext uri="{FF2B5EF4-FFF2-40B4-BE49-F238E27FC236}">
                <a16:creationId xmlns:a16="http://schemas.microsoft.com/office/drawing/2014/main" id="{A2DC044C-4111-1728-020E-B14F348945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49051"/>
            <a:ext cx="7398169" cy="4428000"/>
          </a:xfrm>
          <a:prstGeom prst="rect">
            <a:avLst/>
          </a:prstGeom>
          <a:ln w="25400"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800716F-66A6-99C1-589E-22B35F7AFAA2}"/>
              </a:ext>
            </a:extLst>
          </p:cNvPr>
          <p:cNvSpPr txBox="1"/>
          <p:nvPr/>
        </p:nvSpPr>
        <p:spPr>
          <a:xfrm>
            <a:off x="0" y="621166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Alpini del battaglione Edolo davanti ai corpi dei libici caduti nell’assalto al muro della Ridotta Lombarda (1912)</a:t>
            </a:r>
          </a:p>
        </p:txBody>
      </p:sp>
      <p:pic>
        <p:nvPicPr>
          <p:cNvPr id="7" name="Immagine 6" descr="LA GRANDE PROLETARIA SI E' MOSSA-DISCORSO TENUTO A BARGA PER I NOSTRI MORTI E FERITI(1911)">
            <a:extLst>
              <a:ext uri="{FF2B5EF4-FFF2-40B4-BE49-F238E27FC236}">
                <a16:creationId xmlns:a16="http://schemas.microsoft.com/office/drawing/2014/main" id="{C901C905-7EA1-E610-A12D-2676BB7AF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313" y="1674000"/>
            <a:ext cx="3368687" cy="51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58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1C581-ACBE-B7FC-BF65-B1CD28177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82BA2A-00A4-F092-AA0F-5995BC428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Guerre balcaniche (1912-1913)</a:t>
            </a:r>
          </a:p>
        </p:txBody>
      </p:sp>
      <p:pic>
        <p:nvPicPr>
          <p:cNvPr id="4" name="Segnaposto contenuto 3" descr="Guerre_balcaniche.png">
            <a:extLst>
              <a:ext uri="{FF2B5EF4-FFF2-40B4-BE49-F238E27FC236}">
                <a16:creationId xmlns:a16="http://schemas.microsoft.com/office/drawing/2014/main" id="{E35F118A-9517-740B-CDBD-3CC92F7F83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531" y="1280160"/>
            <a:ext cx="3683977" cy="5580000"/>
          </a:xfrm>
          <a:prstGeom prst="rect">
            <a:avLst/>
          </a:prstGeom>
          <a:ln w="25400">
            <a:noFill/>
          </a:ln>
        </p:spPr>
      </p:pic>
      <p:pic>
        <p:nvPicPr>
          <p:cNvPr id="5" name="Segnaposto contenuto 3">
            <a:extLst>
              <a:ext uri="{FF2B5EF4-FFF2-40B4-BE49-F238E27FC236}">
                <a16:creationId xmlns:a16="http://schemas.microsoft.com/office/drawing/2014/main" id="{51829C94-1087-990B-C0B4-0813333D5A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3295" y="1280160"/>
            <a:ext cx="5487188" cy="5580000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152464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6772E3-B450-54A1-61F9-B484E5631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sistema delle alleanze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BF5207-F96C-AB5E-1827-FFB881F2F26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Triplice alleanza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1727836-3E68-9886-D74F-AB3F1D5B0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200" dirty="0"/>
              <a:t>Impero tedesco, Austria-Ungheria, Italia</a:t>
            </a:r>
          </a:p>
          <a:p>
            <a:pPr marL="0" indent="0">
              <a:buNone/>
            </a:pPr>
            <a:r>
              <a:rPr lang="it-IT" sz="2200" dirty="0"/>
              <a:t>(permanente dal 1887)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03A62C0-812F-1001-4CF9-86176C1D64AA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/>
              <a:t>Triplice intesa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3298E2C-78D3-07C4-FA45-0FE1B279ABE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200" dirty="0"/>
              <a:t>Francia, Impero Russo, </a:t>
            </a:r>
            <a:r>
              <a:rPr lang="it-IT" sz="2200"/>
              <a:t>Regno Unito</a:t>
            </a:r>
            <a:endParaRPr lang="it-IT" sz="2200" dirty="0"/>
          </a:p>
          <a:p>
            <a:pPr marL="0" indent="0">
              <a:buNone/>
            </a:pPr>
            <a:r>
              <a:rPr lang="it-IT" sz="2200" dirty="0"/>
              <a:t>(1904: Entente cordiale; 1907: intesa anglo-russa)</a:t>
            </a:r>
          </a:p>
        </p:txBody>
      </p:sp>
    </p:spTree>
    <p:extLst>
      <p:ext uri="{BB962C8B-B14F-4D97-AF65-F5344CB8AC3E}">
        <p14:creationId xmlns:p14="http://schemas.microsoft.com/office/powerpoint/2010/main" val="97588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/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Immagine 7" descr="Gli anni della Guerra - Museo della Grande Guerra">
            <a:extLst>
              <a:ext uri="{FF2B5EF4-FFF2-40B4-BE49-F238E27FC236}">
                <a16:creationId xmlns:a16="http://schemas.microsoft.com/office/drawing/2014/main" id="{31E7F06A-FB8F-A3FB-77EF-6F22F8522E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7266" y="135000"/>
            <a:ext cx="9653590" cy="658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E60B6B-AF7D-78DB-FA9C-F1463C392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1B81EE23-AF87-5E05-29CD-12E3C09165A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Segnaposto contenuto 3" descr="alleanze_guerra.jpeg">
            <a:extLst>
              <a:ext uri="{FF2B5EF4-FFF2-40B4-BE49-F238E27FC236}">
                <a16:creationId xmlns:a16="http://schemas.microsoft.com/office/drawing/2014/main" id="{3E5B362F-2E0C-115B-E265-1DF20067F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8546" y="693000"/>
            <a:ext cx="7274907" cy="5472000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786480455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440</Words>
  <Application>Microsoft Macintosh PowerPoint</Application>
  <PresentationFormat>Widescreen</PresentationFormat>
  <Paragraphs>79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</vt:lpstr>
      <vt:lpstr>Times</vt:lpstr>
      <vt:lpstr>Times New Roman</vt:lpstr>
      <vt:lpstr>Wingdings</vt:lpstr>
      <vt:lpstr>Storia contemporanea</vt:lpstr>
      <vt:lpstr>La crisi del sistema internazionale e la riorganizzazione delle alleanze</vt:lpstr>
      <vt:lpstr>L’apocalisse della modernità</vt:lpstr>
      <vt:lpstr>I «sistemi internazionali»</vt:lpstr>
      <vt:lpstr>Il «sistema viennese»</vt:lpstr>
      <vt:lpstr>I campi di tensione europea</vt:lpstr>
      <vt:lpstr>La questione d’Oriente</vt:lpstr>
      <vt:lpstr>Presentazione standard di PowerPoint</vt:lpstr>
      <vt:lpstr>Presentazione standard di PowerPoint</vt:lpstr>
      <vt:lpstr>Presentazione standard di PowerPoint</vt:lpstr>
      <vt:lpstr>Guerra di Libia (1911-1912)</vt:lpstr>
      <vt:lpstr>Guerre balcaniche (1912-1913)</vt:lpstr>
      <vt:lpstr>Il sistema delle alleanze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14</cp:revision>
  <dcterms:created xsi:type="dcterms:W3CDTF">2026-09-21T05:41:18Z</dcterms:created>
  <dcterms:modified xsi:type="dcterms:W3CDTF">2026-10-17T19:43:18Z</dcterms:modified>
</cp:coreProperties>
</file>