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79" r:id="rId4"/>
    <p:sldId id="275" r:id="rId5"/>
    <p:sldId id="280" r:id="rId6"/>
    <p:sldId id="281" r:id="rId7"/>
    <p:sldId id="282" r:id="rId8"/>
    <p:sldId id="278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6453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200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92D050"/>
                </a:solidFill>
              </a:rPr>
              <a:t>Lezione </a:t>
            </a:r>
            <a:r>
              <a:rPr lang="it-IT" dirty="0">
                <a:solidFill>
                  <a:srgbClr val="92D050"/>
                </a:solidFill>
              </a:rPr>
              <a:t>2</a:t>
            </a:r>
            <a:r>
              <a:rPr dirty="0">
                <a:solidFill>
                  <a:srgbClr val="92D050"/>
                </a:solidFill>
              </a:rPr>
              <a:t> · Unità </a:t>
            </a:r>
            <a:r>
              <a:rPr lang="it-IT" dirty="0">
                <a:solidFill>
                  <a:srgbClr val="92D050"/>
                </a:solidFill>
              </a:rPr>
              <a:t>II</a:t>
            </a:r>
            <a:endParaRPr dirty="0">
              <a:solidFill>
                <a:srgbClr val="92D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Il biennio rosso, l’avvento del fascismo in Italia e la Repubblica di Weimar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/>
              <a:t>I</a:t>
            </a:r>
            <a:r>
              <a:rPr lang="it-IT" dirty="0"/>
              <a:t>I.2.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it-IT" dirty="0">
                <a:solidFill>
                  <a:srgbClr val="92D050"/>
                </a:solidFill>
              </a:rPr>
              <a:t>1919-1945</a:t>
            </a:r>
            <a:endParaRPr dirty="0">
              <a:solidFill>
                <a:srgbClr val="92D05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 le due guerre mondiali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Totalitarismi, democrazie, imperi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92D050"/>
              </a:buClr>
            </a:pPr>
            <a:r>
              <a:rPr lang="it-IT" dirty="0"/>
              <a:t>Il ‘biennio rosso’</a:t>
            </a:r>
          </a:p>
          <a:p>
            <a:pPr>
              <a:buClr>
                <a:srgbClr val="92D050"/>
              </a:buClr>
            </a:pPr>
            <a:r>
              <a:rPr lang="it-IT" dirty="0"/>
              <a:t>Il fascismo in Italia</a:t>
            </a:r>
          </a:p>
          <a:p>
            <a:pPr>
              <a:buClr>
                <a:srgbClr val="92D050"/>
              </a:buClr>
            </a:pPr>
            <a:r>
              <a:rPr lang="it-IT" dirty="0"/>
              <a:t>La Repubblica di Weimar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6A634-4193-57B5-C045-A48CC697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1919-1920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ADD7A4E-1C29-79EC-0D96-4D0FB766B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cs typeface="Times New Roman" panose="02020603050405020304" pitchFamily="18" charset="0"/>
              </a:rPr>
              <a:t>innalzamento della conflittualità sociale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400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cs typeface="Times New Roman" panose="02020603050405020304" pitchFamily="18" charset="0"/>
              </a:rPr>
              <a:t>messa in discussione della fedeltà alle istituzioni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BE2FE9C-D4A9-E329-0394-FD3E6D21C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756" y="2214000"/>
            <a:ext cx="6344244" cy="46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94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91C9A-382E-69CC-7736-9E741F232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3F638-8884-F768-3745-7E8BB6E7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fascismo in Italia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80D42-BF2A-0BD6-370A-8A550B88F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 ottobre 1922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endParaRPr lang="it-IT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luglio 1943</a:t>
            </a:r>
          </a:p>
          <a:p>
            <a:pPr marL="0" indent="0">
              <a:buClr>
                <a:srgbClr val="00B050"/>
              </a:buClr>
              <a:buNone/>
            </a:pP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8 settembre</a:t>
            </a:r>
          </a:p>
          <a:p>
            <a:pPr marL="0" indent="0">
              <a:buClr>
                <a:srgbClr val="00B050"/>
              </a:buClr>
              <a:buNone/>
            </a:pPr>
            <a:endParaRPr lang="it-IT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aprile 1945</a:t>
            </a:r>
          </a:p>
          <a:p>
            <a:pPr marL="0" indent="0">
              <a:spcBef>
                <a:spcPts val="0"/>
              </a:spcBef>
              <a:buNone/>
            </a:pPr>
            <a:endParaRPr lang="it-IT" dirty="0">
              <a:cs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6258D9-7544-B171-7F79-0D47AF62BD3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611112" y="1920240"/>
            <a:ext cx="4572000" cy="3977640"/>
          </a:xfrm>
        </p:spPr>
        <p:txBody>
          <a:bodyPr>
            <a:normAutofit lnSpcReduction="10000"/>
          </a:bodyPr>
          <a:lstStyle/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b="1" dirty="0">
                <a:solidFill>
                  <a:schemeClr val="tx1"/>
                </a:solidFill>
              </a:rPr>
              <a:t>1918-1922</a:t>
            </a:r>
            <a:r>
              <a:rPr lang="it-IT" sz="2400" dirty="0">
                <a:solidFill>
                  <a:schemeClr val="tx1"/>
                </a:solidFill>
              </a:rPr>
              <a:t>: la presa del potere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b="1" dirty="0">
                <a:solidFill>
                  <a:schemeClr val="tx1"/>
                </a:solidFill>
              </a:rPr>
              <a:t>1922-1924</a:t>
            </a:r>
            <a:r>
              <a:rPr lang="it-IT" sz="2400" dirty="0">
                <a:solidFill>
                  <a:schemeClr val="tx1"/>
                </a:solidFill>
              </a:rPr>
              <a:t>: la normalizzazione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b="1" dirty="0">
                <a:solidFill>
                  <a:schemeClr val="tx1"/>
                </a:solidFill>
              </a:rPr>
              <a:t>1925-1929</a:t>
            </a:r>
            <a:r>
              <a:rPr lang="it-IT" sz="2400" dirty="0">
                <a:solidFill>
                  <a:schemeClr val="tx1"/>
                </a:solidFill>
              </a:rPr>
              <a:t>: la costruzione dello Stato totalitario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b="1" dirty="0">
                <a:solidFill>
                  <a:schemeClr val="tx1"/>
                </a:solidFill>
              </a:rPr>
              <a:t>1930-1935</a:t>
            </a:r>
            <a:r>
              <a:rPr lang="it-IT" sz="2400" dirty="0">
                <a:solidFill>
                  <a:schemeClr val="tx1"/>
                </a:solidFill>
              </a:rPr>
              <a:t>: la stabilizzazione totalitaria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b="1" dirty="0">
                <a:solidFill>
                  <a:schemeClr val="tx1"/>
                </a:solidFill>
              </a:rPr>
              <a:t>1935-1938</a:t>
            </a:r>
            <a:r>
              <a:rPr lang="it-IT" sz="2400" dirty="0">
                <a:solidFill>
                  <a:schemeClr val="tx1"/>
                </a:solidFill>
              </a:rPr>
              <a:t>: l’Impero e le leggi razziali</a:t>
            </a:r>
          </a:p>
          <a:p>
            <a:pPr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b="1" dirty="0">
                <a:solidFill>
                  <a:schemeClr val="tx1"/>
                </a:solidFill>
              </a:rPr>
              <a:t>1939-1945</a:t>
            </a:r>
            <a:r>
              <a:rPr lang="it-IT" sz="2400" dirty="0">
                <a:solidFill>
                  <a:schemeClr val="tx1"/>
                </a:solidFill>
              </a:rPr>
              <a:t>: la guerra mondiale e la guerra civile</a:t>
            </a:r>
          </a:p>
          <a:p>
            <a:pPr marL="0" indent="0">
              <a:buNone/>
            </a:pPr>
            <a:endParaRPr lang="it-IT" dirty="0">
              <a:cs typeface="Times New Roman" panose="02020603050405020304" pitchFamily="18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3C40EFD-672F-9C1D-F50D-9EA46C8D2366}"/>
              </a:ext>
            </a:extLst>
          </p:cNvPr>
          <p:cNvSpPr txBox="1">
            <a:spLocks/>
          </p:cNvSpPr>
          <p:nvPr/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D42A23"/>
              </a:buClr>
              <a:buFont typeface="Arial"/>
              <a:buNone/>
              <a:defRPr lang="it-IT" sz="2600" b="1" i="0" kern="120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r>
              <a:rPr lang="it-IT" dirty="0"/>
              <a:t>ventennio fascista</a:t>
            </a:r>
          </a:p>
        </p:txBody>
      </p:sp>
    </p:spTree>
    <p:extLst>
      <p:ext uri="{BB962C8B-B14F-4D97-AF65-F5344CB8AC3E}">
        <p14:creationId xmlns:p14="http://schemas.microsoft.com/office/powerpoint/2010/main" val="25734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532C6-0933-1BB4-EBF6-27814CE87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4E3570-F5DE-7333-0A87-A2987BE6A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1918-1922: la presa del potere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5C89B-6D48-E9EA-3B18-4293DD47B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1920240"/>
            <a:ext cx="4572000" cy="418284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Biennio rosso </a:t>
            </a: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Italia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forte inflazione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riorganizzazione postbellica e riconversione industriale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inquietudine sociale</a:t>
            </a:r>
          </a:p>
          <a:p>
            <a:pPr>
              <a:spcBef>
                <a:spcPts val="0"/>
              </a:spcBef>
              <a:buClr>
                <a:srgbClr val="0070C0"/>
              </a:buClr>
              <a:buFont typeface="Font di sistema regolare"/>
              <a:buChar char="-"/>
            </a:pPr>
            <a:endParaRPr lang="it-IT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1918-1919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suffragio universale maschile e rappresentanza proporzionale con scrutinio di lista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aumento dell’instabilità dei partiti liberali; rafforzamento del Psi e del Ppi</a:t>
            </a:r>
          </a:p>
          <a:p>
            <a:pPr marL="0" indent="0">
              <a:spcBef>
                <a:spcPts val="0"/>
              </a:spcBef>
              <a:buNone/>
            </a:pPr>
            <a:endParaRPr lang="it-IT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Clr>
                <a:srgbClr val="0070C0"/>
              </a:buClr>
              <a:buNone/>
            </a:pP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marzo 1919</a:t>
            </a: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fondazione a Milano dei </a:t>
            </a:r>
            <a:r>
              <a:rPr lang="it-IT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Fasci di combattimento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17C48D-DBDD-5B5B-7247-2F7C34A21CA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614160" y="1920239"/>
            <a:ext cx="4572000" cy="418284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crisi sociale</a:t>
            </a:r>
            <a:endParaRPr lang="it-IT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nelle aree agricole (Valle Padana e Centro-Italia, poi campagne meridionali)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nelle aree industriali (Nord-Ovest)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occupazione delle terre </a:t>
            </a: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delle fabbriche </a:t>
            </a: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(estate 1920)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paura</a:t>
            </a: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degli industriali e degli agrari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ricorso a milizie private, tra cui le </a:t>
            </a:r>
            <a:r>
              <a:rPr lang="it-IT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squadre d’azione</a:t>
            </a:r>
          </a:p>
          <a:p>
            <a:pPr>
              <a:spcBef>
                <a:spcPts val="0"/>
              </a:spcBef>
            </a:pPr>
            <a:endParaRPr lang="it-IT" b="1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divisione delle sinistre</a:t>
            </a:r>
          </a:p>
          <a:p>
            <a:pPr>
              <a:spcBef>
                <a:spcPts val="0"/>
              </a:spcBef>
            </a:pPr>
            <a:endParaRPr lang="it-IT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ricerca dell’</a:t>
            </a: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uomo forte</a:t>
            </a:r>
          </a:p>
        </p:txBody>
      </p:sp>
    </p:spTree>
    <p:extLst>
      <p:ext uri="{BB962C8B-B14F-4D97-AF65-F5344CB8AC3E}">
        <p14:creationId xmlns:p14="http://schemas.microsoft.com/office/powerpoint/2010/main" val="2581306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FE5D-AC87-F727-3AED-A499A5081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4CA5D-1B2B-9B55-8788-9E8113CBF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1920240"/>
            <a:ext cx="4572000" cy="397764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 Congresso nazionale dei fasci,</a:t>
            </a:r>
            <a:r>
              <a:rPr lang="it-IT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Roma, 7 novembre </a:t>
            </a:r>
            <a:r>
              <a:rPr lang="it-IT" b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1921</a:t>
            </a:r>
            <a:r>
              <a:rPr lang="it-IT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&gt; nascita del </a:t>
            </a:r>
            <a:r>
              <a:rPr lang="it-IT" b="1" dirty="0">
                <a:solidFill>
                  <a:srgbClr val="00B05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Partito nazionale fascista</a:t>
            </a:r>
          </a:p>
          <a:p>
            <a:pPr marL="0" indent="0">
              <a:spcBef>
                <a:spcPts val="0"/>
              </a:spcBef>
              <a:buNone/>
            </a:pPr>
            <a:endParaRPr lang="it-IT" b="1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b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it-IT" b="1" dirty="0">
                <a:solidFill>
                  <a:schemeClr val="accent2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partito-milizia</a:t>
            </a:r>
            <a:endParaRPr lang="it-IT" dirty="0">
              <a:solidFill>
                <a:schemeClr val="accent2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b="1" dirty="0">
              <a:solidFill>
                <a:schemeClr val="accent2"/>
              </a:solidFill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accent2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</a:t>
            </a:r>
            <a:r>
              <a:rPr lang="it-IT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nserimento dello squadrismo, che verrà poi trasformato in </a:t>
            </a:r>
            <a:r>
              <a:rPr lang="it-IT" b="1" i="1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Milizia volontaria per la sicurezza nazionale</a:t>
            </a:r>
            <a:r>
              <a:rPr lang="it-IT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tra gli organi politici del partito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D2768F-CEA7-987E-9034-8D38A9AE898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614160" y="1920240"/>
            <a:ext cx="4572000" cy="397764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inscindibilità delle squadre dal partito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endParaRPr lang="it-IT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occupazione di nuovi spazi della politica: dal Parlamento alle piazze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endParaRPr lang="it-IT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ricorso a nuovi strumenti della politica: dalla parola all’azione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endParaRPr lang="it-IT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ü"/>
            </a:pPr>
            <a:r>
              <a:rPr lang="it-IT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importanza delle liturgie: giuramento fascista; uniforme; mito dei Caduti fascisti; spedizione punitiva; occupazione delle città</a:t>
            </a:r>
          </a:p>
        </p:txBody>
      </p:sp>
    </p:spTree>
    <p:extLst>
      <p:ext uri="{BB962C8B-B14F-4D97-AF65-F5344CB8AC3E}">
        <p14:creationId xmlns:p14="http://schemas.microsoft.com/office/powerpoint/2010/main" val="2880783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393E821-B767-1390-FC38-CB3A5B750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>
            <a:extLst>
              <a:ext uri="{FF2B5EF4-FFF2-40B4-BE49-F238E27FC236}">
                <a16:creationId xmlns:a16="http://schemas.microsoft.com/office/drawing/2014/main" id="{E9E994AE-59F3-14A0-D593-D7BCF3ECE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28 ottobre 1922: la marcia su Roma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A6C6EE-25A9-B663-7DD3-93F6DB27D0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latin typeface="Cambria" panose="02040503050406030204" pitchFamily="18" charset="0"/>
                <a:cs typeface="Times New Roman" panose="02020603050405020304" pitchFamily="18" charset="0"/>
              </a:rPr>
              <a:t> la preparazione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4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latin typeface="Cambria" panose="02040503050406030204" pitchFamily="18" charset="0"/>
                <a:cs typeface="Times New Roman" panose="02020603050405020304" pitchFamily="18" charset="0"/>
              </a:rPr>
              <a:t> l’esecuzione e la mancata firma dello Stato d’assedio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4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latin typeface="Cambria" panose="02040503050406030204" pitchFamily="18" charset="0"/>
                <a:cs typeface="Times New Roman" panose="02020603050405020304" pitchFamily="18" charset="0"/>
              </a:rPr>
              <a:t> la formazione del primo governo Mussolini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4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latin typeface="Cambria" panose="02040503050406030204" pitchFamily="18" charset="0"/>
                <a:cs typeface="Times New Roman" panose="02020603050405020304" pitchFamily="18" charset="0"/>
              </a:rPr>
              <a:t> il mito della «rivoluzione fascista»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5F2326FF-E0A3-C134-B3F4-6B4C3825C83C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pic>
        <p:nvPicPr>
          <p:cNvPr id="8" name="Segnaposto contenuto 3" descr="186.jpg">
            <a:extLst>
              <a:ext uri="{FF2B5EF4-FFF2-40B4-BE49-F238E27FC236}">
                <a16:creationId xmlns:a16="http://schemas.microsoft.com/office/drawing/2014/main" id="{F1821A9A-8BCF-793F-B21E-0FC81DFBE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01" r="-15701"/>
          <a:stretch>
            <a:fillRect/>
          </a:stretch>
        </p:blipFill>
        <p:spPr>
          <a:xfrm>
            <a:off x="3600398" y="1600200"/>
            <a:ext cx="9693832" cy="5328000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2539524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3CE78-BAA4-BB92-14E4-D9B8052AD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74289C-376A-E3BA-843E-5B40CB889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Repubblica di Weimar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F266C-12B8-43FE-0C5D-CF4186FD3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1892595"/>
            <a:ext cx="4572000" cy="400528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it-IT" sz="2200" dirty="0">
                <a:solidFill>
                  <a:schemeClr val="accent2"/>
                </a:solidFill>
                <a:cs typeface="Times New Roman" panose="02020603050405020304" pitchFamily="18" charset="0"/>
              </a:rPr>
              <a:t>9 novembre 1918: proclamazione della </a:t>
            </a:r>
            <a:r>
              <a:rPr lang="it-IT" sz="22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Repubblica</a:t>
            </a:r>
            <a:r>
              <a:rPr lang="it-IT" sz="2200" dirty="0">
                <a:solidFill>
                  <a:schemeClr val="accent2"/>
                </a:solidFill>
                <a:cs typeface="Times New Roman" panose="02020603050405020304" pitchFamily="18" charset="0"/>
              </a:rPr>
              <a:t>, con capitale a Weimar</a:t>
            </a:r>
          </a:p>
          <a:p>
            <a:pPr>
              <a:spcBef>
                <a:spcPts val="0"/>
              </a:spcBef>
            </a:pPr>
            <a:endParaRPr lang="it-IT" sz="2200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it-IT" sz="2200" dirty="0">
                <a:solidFill>
                  <a:schemeClr val="accent2"/>
                </a:solidFill>
                <a:cs typeface="Times New Roman" panose="02020603050405020304" pitchFamily="18" charset="0"/>
              </a:rPr>
              <a:t>agosto 1919, </a:t>
            </a:r>
            <a:r>
              <a:rPr lang="it-IT" sz="22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Costituzione</a:t>
            </a:r>
            <a:endParaRPr lang="it-IT" sz="2200" dirty="0">
              <a:solidFill>
                <a:schemeClr val="accent2"/>
              </a:solidFill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accent2"/>
                </a:solidFill>
                <a:cs typeface="Times New Roman" panose="02020603050405020304" pitchFamily="18" charset="0"/>
              </a:rPr>
              <a:t>ordinamento democratico-parlamentare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accent2"/>
                </a:solidFill>
                <a:cs typeface="Times New Roman" panose="02020603050405020304" pitchFamily="18" charset="0"/>
              </a:rPr>
              <a:t>assetto federale caratterizzato da ampie autonomie regionali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accent2"/>
                </a:solidFill>
                <a:cs typeface="Times New Roman" panose="02020603050405020304" pitchFamily="18" charset="0"/>
              </a:rPr>
              <a:t>suffragio universale</a:t>
            </a:r>
          </a:p>
          <a:p>
            <a:pPr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accent2"/>
                </a:solidFill>
                <a:cs typeface="Times New Roman" panose="02020603050405020304" pitchFamily="18" charset="0"/>
              </a:rPr>
              <a:t>visione solidaristica dei rapporti con il mondo dell’economia e del lavoro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C6631C-F5F8-4F6F-D135-01367D05B25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614160" y="1892595"/>
            <a:ext cx="4572000" cy="400528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democrazia «contrattata»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frammentazione delle forze politiche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pressione delle ali estreme dello schieramento politico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sopravvivenza degli apparati burocratici, amministrativi e militari guglielmini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6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 il 1919 e il 1928: 5 tornate elettorali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6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1920</a:t>
            </a:r>
            <a:r>
              <a:rPr lang="it-IT" sz="2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putsch di Kapp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novembre </a:t>
            </a:r>
            <a:r>
              <a:rPr lang="it-IT" sz="2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1923</a:t>
            </a:r>
            <a:r>
              <a:rPr lang="it-IT" sz="2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putsch di Monaco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1925</a:t>
            </a:r>
            <a:r>
              <a:rPr lang="it-IT" sz="2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Paul von Hindenburg eletto presidente della Repubblica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7072420"/>
      </p:ext>
    </p:extLst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440</Words>
  <Application>Microsoft Macintosh PowerPoint</Application>
  <PresentationFormat>Widescreen</PresentationFormat>
  <Paragraphs>88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5" baseType="lpstr">
      <vt:lpstr>Arial</vt:lpstr>
      <vt:lpstr>Calibri</vt:lpstr>
      <vt:lpstr>Cambria</vt:lpstr>
      <vt:lpstr>Font di sistema regolare</vt:lpstr>
      <vt:lpstr>Times New Roman</vt:lpstr>
      <vt:lpstr>Wingdings</vt:lpstr>
      <vt:lpstr>Storia contemporanea</vt:lpstr>
      <vt:lpstr>Il biennio rosso, l’avvento del fascismo in Italia e la Repubblica di Weimar</vt:lpstr>
      <vt:lpstr>Tra le due guerre mondiali</vt:lpstr>
      <vt:lpstr>1919-1920</vt:lpstr>
      <vt:lpstr>Il fascismo in Italia</vt:lpstr>
      <vt:lpstr>1918-1922: la presa del potere</vt:lpstr>
      <vt:lpstr>Presentazione standard di PowerPoint</vt:lpstr>
      <vt:lpstr>28 ottobre 1922: la marcia su Roma</vt:lpstr>
      <vt:lpstr>La Repubblica di Weimar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18</cp:revision>
  <dcterms:created xsi:type="dcterms:W3CDTF">2026-09-21T05:41:18Z</dcterms:created>
  <dcterms:modified xsi:type="dcterms:W3CDTF">2026-10-30T15:27:28Z</dcterms:modified>
</cp:coreProperties>
</file>