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72" r:id="rId2"/>
    <p:sldId id="280" r:id="rId3"/>
    <p:sldId id="281" r:id="rId4"/>
    <p:sldId id="282" r:id="rId5"/>
    <p:sldId id="283" r:id="rId6"/>
    <p:sldId id="284" r:id="rId7"/>
    <p:sldId id="285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D7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51"/>
  </p:normalViewPr>
  <p:slideViewPr>
    <p:cSldViewPr snapToGrid="0">
      <p:cViewPr varScale="1">
        <p:scale>
          <a:sx n="93" d="100"/>
          <a:sy n="93" d="100"/>
        </p:scale>
        <p:origin x="216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4AE55E-B3CB-7540-B566-BD1B8D495249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82286-013A-DD4C-97D4-921880525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1554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82A2A-B8AD-8041-8ED7-C05BA236742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3433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8968A2-6FAD-0674-0809-21E241773C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4074211-1470-509A-DE75-B030AA37D1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50A0E95-4480-5035-7E4D-E2E1E5006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991D-D884-6743-9238-65C07AA2E28E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2255C64-B5F5-E789-8803-BD09560D3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2A414D0-1140-FF01-E3DA-3990AB1E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EBBD-68EE-3548-9258-AAC13BF3088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4657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700CEA-237D-5BD0-2553-F47342CA7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34073D6-EC79-A1AE-6F26-0C0DFE4BB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F5C697-7161-9D77-2BF7-8F7FACF89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991D-D884-6743-9238-65C07AA2E28E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ECCAA98-AB34-E59C-5873-2B36E566D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2C8EABD-9FA1-2864-C604-867880F99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EBBD-68EE-3548-9258-AAC13BF3088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6111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E25C6A-D098-D170-C94F-1015D0F8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E56EDB8-24C5-F19A-17A1-E8FFEC0B0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F36E2E5-E4AD-15D2-86C4-E8B16637F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991D-D884-6743-9238-65C07AA2E28E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EFB8A08-8EBF-68AF-A881-0FBE1D5B8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86175EB-E70B-A710-958F-FE10C22DB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EBBD-68EE-3548-9258-AAC13BF3088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0327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5C6201-A3BB-B66D-E43E-114B40216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6992CE-DED9-7530-1798-0054CBC724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615B3B3-59C4-1291-8A37-B262A627B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B989F50-20BA-F489-BAA9-E8C75A01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991D-D884-6743-9238-65C07AA2E28E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54A54D2-DDAE-97D8-9550-A6B01A747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CA62E90-7B2F-701D-100A-6C6D0FD4F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EBBD-68EE-3548-9258-AAC13BF3088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4006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5B8675-FA86-00DB-B910-054AAB55C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DDE4559-B431-AD25-CC33-BA8638E66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F9D0454-3ADC-304F-9DE9-E573264E8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A4CBD0A-6724-1380-8CAA-14B66BA787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E2D2102-D8E8-CF01-E7C7-EB023011B0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DFD1E5E-BAA5-726A-DCA1-02107F223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991D-D884-6743-9238-65C07AA2E28E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F6DAD3E-3F5D-95FA-4B79-3C64DA4C2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2FF2DFC-C677-2547-1CBA-9132993E7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EBBD-68EE-3548-9258-AAC13BF3088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2261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7D7744-7C5A-9CA8-1B22-EC3C08DB5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AEC0577-E771-E87B-0435-814BB151B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991D-D884-6743-9238-65C07AA2E28E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260BBF5-46BB-0CD0-2F69-1F20DCB5A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D5ECB00-D1EE-0085-973A-4E14A8B10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EBBD-68EE-3548-9258-AAC13BF3088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1427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C5840B3-46D0-228E-38B3-48AD9B643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991D-D884-6743-9238-65C07AA2E28E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959AF59-2A73-7E24-DDC1-5B5E10519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F0A54D4-85AA-38AD-89BE-B38191BE0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EBBD-68EE-3548-9258-AAC13BF3088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8854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8E71A4-2FCA-9AB9-FFC9-C7D785439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B7105D9-C698-5CBA-7868-2C050BD59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A0FCAC6-95D2-1CB8-4806-EFA0E614A4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4A58CB9-B60F-DDF1-00B1-047DF6CBE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991D-D884-6743-9238-65C07AA2E28E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ED91B42-5334-3099-D23B-CF9A98D95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C20240B-FC2D-3926-AFC2-5156E893B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EBBD-68EE-3548-9258-AAC13BF3088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8742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7C943E-A9D1-A8A8-ABF2-F49D83963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723CDC9-5B3C-7F20-6D78-81B72BBF76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8FA179D-3CE0-A887-00F7-30B977AA0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5168488-7317-FFBB-F1A9-470EB1B36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991D-D884-6743-9238-65C07AA2E28E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6B0806A-F30D-5661-E4BE-3CE44FEA1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B578FD2-990B-5F4F-F039-DD2E30A6D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EBBD-68EE-3548-9258-AAC13BF3088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7975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4C353C-C2E3-7F97-6ADC-88E962106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0D69771-B0BC-97AF-1602-A14F5B7FDF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D5A5DA5-BACA-9AB3-C3F5-D54F4C8C1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991D-D884-6743-9238-65C07AA2E28E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F116836-4F67-2289-8890-5DAB973E6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A0BC94-2549-1A20-E23E-36F6AB092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EBBD-68EE-3548-9258-AAC13BF3088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7575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01D786C-078A-D65F-9266-A06DEA5AA7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2D3A0F4-1594-6AA4-5BA4-B04E1E3CB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8FE28FE-02DF-8E68-9DF5-1D5F8377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991D-D884-6743-9238-65C07AA2E28E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FCCC8E5-E839-DF17-6BEB-47308F48C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6EE8FF-C85C-5137-3DA5-63F242E6B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EBBD-68EE-3548-9258-AAC13BF3088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5688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B1320E5-25EF-884A-B13E-77F38EC4C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6A99B3D-332E-E481-A29F-043F29667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C703C80-030E-FAE1-1E12-B38445DA57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0991D-D884-6743-9238-65C07AA2E28E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AA23A3D-D02E-8D27-02BC-7F2F855077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AF5677D-2BDF-B888-DE2F-40D9526C7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9EBBD-68EE-3548-9258-AAC13BF3088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21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9A2C6C-5A61-702A-1BF1-B93F61819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7F4E033D-87D8-32B0-AC5C-5580EC6B8F3A}"/>
              </a:ext>
            </a:extLst>
          </p:cNvPr>
          <p:cNvSpPr txBox="1"/>
          <p:nvPr/>
        </p:nvSpPr>
        <p:spPr>
          <a:xfrm>
            <a:off x="6261904" y="11458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1CF88A4-1CCF-BE2E-E780-3A8DF0DC71DB}"/>
              </a:ext>
            </a:extLst>
          </p:cNvPr>
          <p:cNvSpPr txBox="1"/>
          <p:nvPr/>
        </p:nvSpPr>
        <p:spPr>
          <a:xfrm>
            <a:off x="3218600" y="936248"/>
            <a:ext cx="55843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 stagione </a:t>
            </a:r>
          </a:p>
          <a:p>
            <a:pPr algn="ctr"/>
            <a:r>
              <a:rPr lang="it-IT" sz="3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Tendenze costanti negli episodi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D967D72-4363-8236-0E73-52F5CB202DFC}"/>
              </a:ext>
            </a:extLst>
          </p:cNvPr>
          <p:cNvSpPr txBox="1"/>
          <p:nvPr/>
        </p:nvSpPr>
        <p:spPr>
          <a:xfrm>
            <a:off x="995423" y="2511706"/>
            <a:ext cx="756072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linee narrative comunicano tra di loro</a:t>
            </a:r>
          </a:p>
          <a:p>
            <a:pPr marL="342900" indent="-342900">
              <a:buAutoNum type="arabicPeriod"/>
            </a:pPr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Cliff presente nella penultima scena</a:t>
            </a:r>
          </a:p>
          <a:p>
            <a:pPr marL="342900" indent="-342900">
              <a:buAutoNum type="arabicPeriod"/>
            </a:pPr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Finale ricompone linea family e mafia</a:t>
            </a:r>
          </a:p>
          <a:p>
            <a:pPr marL="342900" indent="-342900">
              <a:buAutoNum type="arabicPeriod"/>
            </a:pPr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ogni episodio i personaggi importanti sono presenti</a:t>
            </a:r>
          </a:p>
          <a:p>
            <a:pPr marL="342900" indent="-342900">
              <a:buAutoNum type="arabicPeriod"/>
            </a:pPr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Circolarità primo e ultimo episodio: chiusura family con tre cliff precedenti </a:t>
            </a: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26155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1CE24B-E851-5B25-ACDD-71C89AAA1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CDC39A57-6AE0-78D1-DB56-950ABCC5FD50}"/>
              </a:ext>
            </a:extLst>
          </p:cNvPr>
          <p:cNvSpPr txBox="1"/>
          <p:nvPr/>
        </p:nvSpPr>
        <p:spPr>
          <a:xfrm>
            <a:off x="6261904" y="11458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986B062-5FDB-C6E2-A247-B14E8125241B}"/>
              </a:ext>
            </a:extLst>
          </p:cNvPr>
          <p:cNvSpPr txBox="1"/>
          <p:nvPr/>
        </p:nvSpPr>
        <p:spPr>
          <a:xfrm>
            <a:off x="1294897" y="1330560"/>
            <a:ext cx="706689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F1D7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tre linee narrative principali </a:t>
            </a:r>
          </a:p>
          <a:p>
            <a:endParaRPr lang="it-IT" sz="2000" b="1" dirty="0">
              <a:solidFill>
                <a:srgbClr val="F1D7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Dara Marks identifica tre linee portanti in qualsiasi racconto ben costruito: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 A – il conflitto esterno</a:t>
            </a: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 B – il conflitto interiore del personaggio</a:t>
            </a: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 C – il conflitto relazionale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Nella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 Stagione di </a:t>
            </a:r>
            <a:r>
              <a:rPr lang="it-IT" sz="2000" b="1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it-IT" sz="2000" b="1" i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Sopranos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queste tre linee coincidono perfettamente con tre generi e tre aree narrative distinte: gangster, family e love story.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C51BBEB-C735-682E-9786-14A639A2B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0550" y="0"/>
            <a:ext cx="3471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686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62A27A-6C55-E395-EE4B-58BCF1119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8EF2EBA0-3F3E-3FC2-E4C0-77C69A57E11C}"/>
              </a:ext>
            </a:extLst>
          </p:cNvPr>
          <p:cNvSpPr txBox="1"/>
          <p:nvPr/>
        </p:nvSpPr>
        <p:spPr>
          <a:xfrm>
            <a:off x="6261904" y="11458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B78BA33-C5EE-1F2F-C230-D9DC1FE84D8D}"/>
              </a:ext>
            </a:extLst>
          </p:cNvPr>
          <p:cNvSpPr txBox="1"/>
          <p:nvPr/>
        </p:nvSpPr>
        <p:spPr>
          <a:xfrm>
            <a:off x="1261241" y="840828"/>
            <a:ext cx="7233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 A – </a:t>
            </a:r>
            <a:r>
              <a:rPr lang="it-IT" sz="2000" b="1" dirty="0">
                <a:solidFill>
                  <a:srgbClr val="F2D7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plot gangster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(conflitto esterno)</a:t>
            </a:r>
          </a:p>
          <a:p>
            <a:endParaRPr lang="it-IT" sz="2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dimensione “crime” della serie.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Contenuto principale:</a:t>
            </a: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Tony deve gestire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ambizioni di Junior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 conflitti di potere nella famiglia mafiosa e la pressione dell’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FBI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Funzione:</a:t>
            </a:r>
            <a:b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È la linea che muove gli eventi esterni ed espone Tony al rischio fisico e politico.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Episodi:</a:t>
            </a:r>
            <a:b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È presente in quasi tutti gli episodi; in alcuni costituisce l’arco principale di puntata.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57F334C-18D2-0185-D3F8-536D60C79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4241" y="0"/>
            <a:ext cx="38589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118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87C096-02FE-848C-EA67-115DCB3BF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A4E7EC0F-FCEE-8CAB-8D12-857E5FABE027}"/>
              </a:ext>
            </a:extLst>
          </p:cNvPr>
          <p:cNvSpPr txBox="1"/>
          <p:nvPr/>
        </p:nvSpPr>
        <p:spPr>
          <a:xfrm>
            <a:off x="6261904" y="11458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2540C0D-8E8F-D83D-1FA7-674ED54676D1}"/>
              </a:ext>
            </a:extLst>
          </p:cNvPr>
          <p:cNvSpPr txBox="1"/>
          <p:nvPr/>
        </p:nvSpPr>
        <p:spPr>
          <a:xfrm>
            <a:off x="1261241" y="840828"/>
            <a:ext cx="651833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 B – </a:t>
            </a:r>
            <a:r>
              <a:rPr lang="it-IT" sz="2000" b="1" dirty="0">
                <a:solidFill>
                  <a:srgbClr val="F2D7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terapia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(conflitto interiore)</a:t>
            </a:r>
          </a:p>
          <a:p>
            <a:endParaRPr lang="it-IT" sz="2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dimensione psicologica e drammatica.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Contenuto principale:</a:t>
            </a: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Tony affronta la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depressione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 suoi attacchi di panico, la rabbia, la figura della madre Livia.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it-IT" sz="20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storyline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Tony/Melfi (quasi una “love story narrativa”) attraversa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undici episodi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diventando il centro del suo arco trasformativo.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Funzione:</a:t>
            </a:r>
            <a:b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Mostra il conflitto interiore di Tony, la sua fragilità e la ricerca di senso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085FD6F-90C0-3E72-7673-24933B512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9571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923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3E9F4F-0F4B-27FD-8C66-BA9E47836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1BC9CF3E-9883-AAF0-61FC-DAC7CCF35858}"/>
              </a:ext>
            </a:extLst>
          </p:cNvPr>
          <p:cNvSpPr txBox="1"/>
          <p:nvPr/>
        </p:nvSpPr>
        <p:spPr>
          <a:xfrm>
            <a:off x="6261904" y="11458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0460AAE-F6B7-BC65-AF8F-B8333A65B585}"/>
              </a:ext>
            </a:extLst>
          </p:cNvPr>
          <p:cNvSpPr txBox="1"/>
          <p:nvPr/>
        </p:nvSpPr>
        <p:spPr>
          <a:xfrm>
            <a:off x="1261241" y="840828"/>
            <a:ext cx="640324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 C – </a:t>
            </a:r>
            <a:r>
              <a:rPr lang="it-IT" sz="2000" b="1" dirty="0">
                <a:solidFill>
                  <a:srgbClr val="F2D7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plot familiare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(conflitto relazionale)</a:t>
            </a:r>
          </a:p>
          <a:p>
            <a:endParaRPr lang="it-IT" sz="2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dimensione domestica e identitaria.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Contenuto principale:</a:t>
            </a: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rapporto con Carmela, i figli, l’infedeltà, la crisi del matrimonio, la tensione tra normalità e vita criminale.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Funzione:</a:t>
            </a:r>
            <a:b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Mostra l’impatto delle scelte di Tony sulle relazioni intime; definisce la sua “vita ordinaria”.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C96B6B4-CE30-ADAB-5B64-566E4DD81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4488" y="0"/>
            <a:ext cx="4527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413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4D2CC-C830-EE1B-E545-2BA843BAC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1AE69E37-FCFF-8169-A0E7-FE6F81DD8C91}"/>
              </a:ext>
            </a:extLst>
          </p:cNvPr>
          <p:cNvSpPr txBox="1"/>
          <p:nvPr/>
        </p:nvSpPr>
        <p:spPr>
          <a:xfrm>
            <a:off x="6261904" y="11458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C1ABA64-2271-FBEE-116A-184C076AD77C}"/>
              </a:ext>
            </a:extLst>
          </p:cNvPr>
          <p:cNvSpPr txBox="1"/>
          <p:nvPr/>
        </p:nvSpPr>
        <p:spPr>
          <a:xfrm>
            <a:off x="1261241" y="345976"/>
            <a:ext cx="96299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F1D7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Sub-plot principali della prima stagione</a:t>
            </a:r>
          </a:p>
          <a:p>
            <a:endParaRPr lang="it-IT" sz="2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Oltre ai tre binari fondamentali A–B–C, il testo evidenzia la presenza di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sub-plot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che intersecano le linee principali.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D12985E-29B2-79F2-2076-470DBA06E5C5}"/>
              </a:ext>
            </a:extLst>
          </p:cNvPr>
          <p:cNvSpPr txBox="1"/>
          <p:nvPr/>
        </p:nvSpPr>
        <p:spPr>
          <a:xfrm>
            <a:off x="1261241" y="2027412"/>
            <a:ext cx="561891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Sub-plot 1 – </a:t>
            </a:r>
            <a:r>
              <a:rPr lang="it-IT" b="1" dirty="0">
                <a:solidFill>
                  <a:srgbClr val="F1D7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Tony e Livia</a:t>
            </a:r>
          </a:p>
          <a:p>
            <a:endParaRPr lang="it-IT" b="1" dirty="0">
              <a:solidFill>
                <a:srgbClr val="F1D7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Parte come dinamica familiare (Linea C),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è centrale per la psicologia di Tony (Linea B),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diventa fondamentale anche per il plot mafioso (Linea A).</a:t>
            </a:r>
          </a:p>
          <a:p>
            <a:pPr>
              <a:buFont typeface="Arial" panose="020B0604020202020204" pitchFamily="34" charset="0"/>
              <a:buChar char="•"/>
            </a:pPr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👉 Per questo è un sub-plot </a:t>
            </a:r>
            <a:r>
              <a:rPr lang="it-IT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fondamentale e trasversale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041C333-20F4-3F6E-0B74-C24B053F4A16}"/>
              </a:ext>
            </a:extLst>
          </p:cNvPr>
          <p:cNvSpPr txBox="1"/>
          <p:nvPr/>
        </p:nvSpPr>
        <p:spPr>
          <a:xfrm>
            <a:off x="1261241" y="4693734"/>
            <a:ext cx="800635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Sub-plot 2 – </a:t>
            </a:r>
            <a:r>
              <a:rPr lang="it-IT" b="1" dirty="0">
                <a:solidFill>
                  <a:srgbClr val="F1D7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Artie Bucco e il ristorante</a:t>
            </a:r>
          </a:p>
          <a:p>
            <a:endParaRPr lang="it-IT" b="1" dirty="0">
              <a:solidFill>
                <a:srgbClr val="F1D7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Comincia come parte del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plot gangster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(A: l’incendio del ristorante).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 la sua funzione si sposta sul piano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relazionale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(C: amicizia/loyalty) e simbolico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👉 Mostra le conseguenze delle scelte criminali sulla normalità quotidiana.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8A83FE8-3245-FB1B-AEB8-178FF4359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353" y="1360699"/>
            <a:ext cx="6474224" cy="364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743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42A600-6A33-8E6C-B98A-8C95E64B3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1339C3F9-0925-B0D7-BA89-4F5ED6D97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5274" y="0"/>
            <a:ext cx="4910070" cy="68580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5740D88C-A069-4D86-43FC-FFDBB263E267}"/>
              </a:ext>
            </a:extLst>
          </p:cNvPr>
          <p:cNvSpPr txBox="1"/>
          <p:nvPr/>
        </p:nvSpPr>
        <p:spPr>
          <a:xfrm>
            <a:off x="6261904" y="11458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B7A5B9B-FA74-1E1D-B0D5-7CF4396E30F9}"/>
              </a:ext>
            </a:extLst>
          </p:cNvPr>
          <p:cNvSpPr txBox="1"/>
          <p:nvPr/>
        </p:nvSpPr>
        <p:spPr>
          <a:xfrm>
            <a:off x="1261241" y="840828"/>
            <a:ext cx="78289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Sub-plot 3 – </a:t>
            </a:r>
            <a:r>
              <a:rPr lang="it-IT" b="1" dirty="0">
                <a:solidFill>
                  <a:srgbClr val="F1D7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Christopher </a:t>
            </a:r>
            <a:r>
              <a:rPr lang="it-IT" b="1" dirty="0" err="1">
                <a:solidFill>
                  <a:srgbClr val="F1D7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Moltisanti</a:t>
            </a:r>
            <a:endParaRPr lang="it-IT" b="1" dirty="0">
              <a:solidFill>
                <a:srgbClr val="F1D7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È legato alla sua ambizione criminale (Linea A).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 anche al suo desiderio di riconoscimento, crisi esistenziale e frustrazione (Linea B).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suo arco in questa stagione è costruito per parallelo a quello di Tony.</a:t>
            </a:r>
          </a:p>
          <a:p>
            <a:pPr>
              <a:buFont typeface="Arial" panose="020B0604020202020204" pitchFamily="34" charset="0"/>
              <a:buChar char="•"/>
            </a:pPr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👉 Mostra l’eredità criminale e la dimensione generazionale.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0EF8035-12B3-771C-1586-441FFBC6469E}"/>
              </a:ext>
            </a:extLst>
          </p:cNvPr>
          <p:cNvSpPr txBox="1"/>
          <p:nvPr/>
        </p:nvSpPr>
        <p:spPr>
          <a:xfrm>
            <a:off x="1261241" y="3608615"/>
            <a:ext cx="708669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Sub-plot 4 – </a:t>
            </a:r>
            <a:r>
              <a:rPr lang="it-IT" b="1" dirty="0">
                <a:solidFill>
                  <a:srgbClr val="F1D7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Carmela e Padre Phil</a:t>
            </a:r>
          </a:p>
          <a:p>
            <a:endParaRPr lang="it-IT" b="1" dirty="0">
              <a:solidFill>
                <a:srgbClr val="F1D7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Appare come un breve sub-plot “di puntata” (solo 3 episodio su 13).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Funziona come estensione del conflitto relazionale (Linea C).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Rivela la solitudine di Carmela e la frattura con Tony.</a:t>
            </a:r>
          </a:p>
          <a:p>
            <a:pPr>
              <a:buFont typeface="Arial" panose="020B0604020202020204" pitchFamily="34" charset="0"/>
              <a:buChar char="•"/>
            </a:pPr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👉 È un esempio di micro-narrazione relazionale che approfondisce l’identità del personaggio.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0786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571</Words>
  <Application>Microsoft Macintosh PowerPoint</Application>
  <PresentationFormat>Widescreen</PresentationFormat>
  <Paragraphs>80</Paragraphs>
  <Slides>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Alberto De Nicola</dc:creator>
  <cp:lastModifiedBy>Alberto De Nicola</cp:lastModifiedBy>
  <cp:revision>2</cp:revision>
  <dcterms:created xsi:type="dcterms:W3CDTF">2025-12-06T18:12:26Z</dcterms:created>
  <dcterms:modified xsi:type="dcterms:W3CDTF">2025-12-06T18:14:49Z</dcterms:modified>
</cp:coreProperties>
</file>