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9"/>
  </p:notesMasterIdLst>
  <p:sldIdLst>
    <p:sldId id="271" r:id="rId2"/>
    <p:sldId id="273" r:id="rId3"/>
    <p:sldId id="259" r:id="rId4"/>
    <p:sldId id="278" r:id="rId5"/>
    <p:sldId id="279" r:id="rId6"/>
    <p:sldId id="272" r:id="rId7"/>
    <p:sldId id="276" r:id="rId8"/>
  </p:sldIdLst>
  <p:sldSz cx="9144000" cy="6858000" type="screen4x3"/>
  <p:notesSz cx="6761163" cy="9942513"/>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55" autoAdjust="0"/>
    <p:restoredTop sz="94508" autoAdjust="0"/>
  </p:normalViewPr>
  <p:slideViewPr>
    <p:cSldViewPr>
      <p:cViewPr varScale="1">
        <p:scale>
          <a:sx n="78" d="100"/>
          <a:sy n="78" d="100"/>
        </p:scale>
        <p:origin x="1013" y="6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30525" cy="498475"/>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29050" y="0"/>
            <a:ext cx="2930525" cy="498475"/>
          </a:xfrm>
          <a:prstGeom prst="rect">
            <a:avLst/>
          </a:prstGeom>
        </p:spPr>
        <p:txBody>
          <a:bodyPr vert="horz" lIns="91440" tIns="45720" rIns="91440" bIns="45720" rtlCol="0"/>
          <a:lstStyle>
            <a:lvl1pPr algn="r">
              <a:defRPr sz="1200"/>
            </a:lvl1pPr>
          </a:lstStyle>
          <a:p>
            <a:fld id="{2D927BA8-53C4-4040-90E2-B91211485222}" type="datetimeFigureOut">
              <a:rPr lang="it-IT" smtClean="0"/>
              <a:t>13/10/2023</a:t>
            </a:fld>
            <a:endParaRPr lang="it-IT"/>
          </a:p>
        </p:txBody>
      </p:sp>
      <p:sp>
        <p:nvSpPr>
          <p:cNvPr id="4" name="Segnaposto immagine diapositiva 3"/>
          <p:cNvSpPr>
            <a:spLocks noGrp="1" noRot="1" noChangeAspect="1"/>
          </p:cNvSpPr>
          <p:nvPr>
            <p:ph type="sldImg" idx="2"/>
          </p:nvPr>
        </p:nvSpPr>
        <p:spPr>
          <a:xfrm>
            <a:off x="1143000" y="1243013"/>
            <a:ext cx="4475163" cy="335597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6275" y="4784725"/>
            <a:ext cx="5408613" cy="3914775"/>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44038"/>
            <a:ext cx="2930525" cy="498475"/>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29050" y="9444038"/>
            <a:ext cx="2930525" cy="498475"/>
          </a:xfrm>
          <a:prstGeom prst="rect">
            <a:avLst/>
          </a:prstGeom>
        </p:spPr>
        <p:txBody>
          <a:bodyPr vert="horz" lIns="91440" tIns="45720" rIns="91440" bIns="45720" rtlCol="0" anchor="b"/>
          <a:lstStyle>
            <a:lvl1pPr algn="r">
              <a:defRPr sz="1200"/>
            </a:lvl1pPr>
          </a:lstStyle>
          <a:p>
            <a:fld id="{CCC7C920-5948-4009-BC23-928B76DE322C}" type="slidenum">
              <a:rPr lang="it-IT" smtClean="0"/>
              <a:t>‹N›</a:t>
            </a:fld>
            <a:endParaRPr lang="it-IT"/>
          </a:p>
        </p:txBody>
      </p:sp>
    </p:spTree>
    <p:extLst>
      <p:ext uri="{BB962C8B-B14F-4D97-AF65-F5344CB8AC3E}">
        <p14:creationId xmlns:p14="http://schemas.microsoft.com/office/powerpoint/2010/main" val="2418735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CCC7C920-5948-4009-BC23-928B76DE322C}" type="slidenum">
              <a:rPr lang="it-IT" smtClean="0"/>
              <a:t>3</a:t>
            </a:fld>
            <a:endParaRPr lang="it-IT"/>
          </a:p>
        </p:txBody>
      </p:sp>
    </p:spTree>
    <p:extLst>
      <p:ext uri="{BB962C8B-B14F-4D97-AF65-F5344CB8AC3E}">
        <p14:creationId xmlns:p14="http://schemas.microsoft.com/office/powerpoint/2010/main" val="27034930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3">
        <a:schemeClr val="bg1"/>
      </p:bgRef>
    </p:bg>
    <p:spTree>
      <p:nvGrpSpPr>
        <p:cNvPr id="1" name=""/>
        <p:cNvGrpSpPr/>
        <p:nvPr/>
      </p:nvGrpSpPr>
      <p:grpSpPr>
        <a:xfrm>
          <a:off x="0" y="0"/>
          <a:ext cx="0" cy="0"/>
          <a:chOff x="0" y="0"/>
          <a:chExt cx="0" cy="0"/>
        </a:xfrm>
      </p:grpSpPr>
      <p:sp>
        <p:nvSpPr>
          <p:cNvPr id="12" name="Rettangolo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ettangolo arrotondato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ottotitolo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a:t>Fare clic per modificare lo stile del sottotitolo dello schema</a:t>
            </a:r>
            <a:endParaRPr kumimoji="0" lang="en-US"/>
          </a:p>
        </p:txBody>
      </p:sp>
      <p:sp>
        <p:nvSpPr>
          <p:cNvPr id="28" name="Segnaposto data 27"/>
          <p:cNvSpPr>
            <a:spLocks noGrp="1"/>
          </p:cNvSpPr>
          <p:nvPr>
            <p:ph type="dt" sz="half" idx="10"/>
          </p:nvPr>
        </p:nvSpPr>
        <p:spPr/>
        <p:txBody>
          <a:bodyPr/>
          <a:lstStyle/>
          <a:p>
            <a:fld id="{1777FA0A-92E7-4F57-BA27-E9A3D68B4D07}" type="datetimeFigureOut">
              <a:rPr lang="it-IT" smtClean="0"/>
              <a:t>13/10/2023</a:t>
            </a:fld>
            <a:endParaRPr lang="it-IT"/>
          </a:p>
        </p:txBody>
      </p:sp>
      <p:sp>
        <p:nvSpPr>
          <p:cNvPr id="17" name="Segnaposto piè di pagina 16"/>
          <p:cNvSpPr>
            <a:spLocks noGrp="1"/>
          </p:cNvSpPr>
          <p:nvPr>
            <p:ph type="ftr" sz="quarter" idx="11"/>
          </p:nvPr>
        </p:nvSpPr>
        <p:spPr/>
        <p:txBody>
          <a:bodyPr/>
          <a:lstStyle/>
          <a:p>
            <a:endParaRPr lang="it-IT"/>
          </a:p>
        </p:txBody>
      </p:sp>
      <p:sp>
        <p:nvSpPr>
          <p:cNvPr id="29" name="Segnaposto numero diapositiva 28"/>
          <p:cNvSpPr>
            <a:spLocks noGrp="1"/>
          </p:cNvSpPr>
          <p:nvPr>
            <p:ph type="sldNum" sz="quarter" idx="12"/>
          </p:nvPr>
        </p:nvSpPr>
        <p:spPr/>
        <p:txBody>
          <a:bodyPr lIns="0" tIns="0" rIns="0" bIns="0">
            <a:noAutofit/>
          </a:bodyPr>
          <a:lstStyle>
            <a:lvl1pPr>
              <a:defRPr sz="1400">
                <a:solidFill>
                  <a:srgbClr val="FFFFFF"/>
                </a:solidFill>
              </a:defRPr>
            </a:lvl1pPr>
          </a:lstStyle>
          <a:p>
            <a:fld id="{5FEC4FA2-A5D4-4A4F-9869-49AD1F67740A}" type="slidenum">
              <a:rPr lang="it-IT" smtClean="0"/>
              <a:t>‹N›</a:t>
            </a:fld>
            <a:endParaRPr lang="it-IT"/>
          </a:p>
        </p:txBody>
      </p:sp>
      <p:sp>
        <p:nvSpPr>
          <p:cNvPr id="7" name="Rettangolo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olo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it-IT"/>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4" name="Segnaposto data 3"/>
          <p:cNvSpPr>
            <a:spLocks noGrp="1"/>
          </p:cNvSpPr>
          <p:nvPr>
            <p:ph type="dt" sz="half" idx="10"/>
          </p:nvPr>
        </p:nvSpPr>
        <p:spPr/>
        <p:txBody>
          <a:bodyPr/>
          <a:lstStyle/>
          <a:p>
            <a:fld id="{1777FA0A-92E7-4F57-BA27-E9A3D68B4D07}" type="datetimeFigureOut">
              <a:rPr lang="it-IT" smtClean="0"/>
              <a:t>13/10/2023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FEC4FA2-A5D4-4A4F-9869-49AD1F67740A}" type="slidenum">
              <a:rPr lang="it-IT" smtClean="0"/>
              <a:t>‹N›</a:t>
            </a:fld>
            <a:endParaRPr lang="it-IT"/>
          </a:p>
        </p:txBody>
      </p:sp>
      <p:sp>
        <p:nvSpPr>
          <p:cNvPr id="8" name="Segnaposto contenuto 7"/>
          <p:cNvSpPr>
            <a:spLocks noGrp="1"/>
          </p:cNvSpPr>
          <p:nvPr>
            <p:ph sz="quarter" idx="1"/>
          </p:nvPr>
        </p:nvSpPr>
        <p:spPr>
          <a:xfrm>
            <a:off x="914400" y="1447800"/>
            <a:ext cx="7772400" cy="45720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3">
        <a:schemeClr val="bg1"/>
      </p:bgRef>
    </p:bg>
    <p:spTree>
      <p:nvGrpSpPr>
        <p:cNvPr id="1" name=""/>
        <p:cNvGrpSpPr/>
        <p:nvPr/>
      </p:nvGrpSpPr>
      <p:grpSpPr>
        <a:xfrm>
          <a:off x="0" y="0"/>
          <a:ext cx="0" cy="0"/>
          <a:chOff x="0" y="0"/>
          <a:chExt cx="0" cy="0"/>
        </a:xfrm>
      </p:grpSpPr>
      <p:sp>
        <p:nvSpPr>
          <p:cNvPr id="11" name="Rettangolo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ettangolo arrotondato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722313" y="952500"/>
            <a:ext cx="7772400" cy="1362075"/>
          </a:xfrm>
        </p:spPr>
        <p:txBody>
          <a:bodyPr anchor="b" anchorCtr="0"/>
          <a:lstStyle>
            <a:lvl1pPr algn="l">
              <a:buNone/>
              <a:defRPr sz="4000" b="0" cap="none"/>
            </a:lvl1pPr>
          </a:lstStyle>
          <a:p>
            <a:r>
              <a:rPr kumimoji="0" lang="it-IT"/>
              <a:t>Fare clic per modificare lo stile del titolo</a:t>
            </a:r>
            <a:endParaRPr kumimoji="0" lang="en-US"/>
          </a:p>
        </p:txBody>
      </p:sp>
      <p:sp>
        <p:nvSpPr>
          <p:cNvPr id="3" name="Segnaposto testo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a:t>Fare clic per modificare stili del testo dello schema</a:t>
            </a:r>
          </a:p>
        </p:txBody>
      </p:sp>
      <p:sp>
        <p:nvSpPr>
          <p:cNvPr id="4" name="Segnaposto data 3"/>
          <p:cNvSpPr>
            <a:spLocks noGrp="1"/>
          </p:cNvSpPr>
          <p:nvPr>
            <p:ph type="dt" sz="half" idx="10"/>
          </p:nvPr>
        </p:nvSpPr>
        <p:spPr/>
        <p:txBody>
          <a:bodyPr/>
          <a:lstStyle/>
          <a:p>
            <a:fld id="{1777FA0A-92E7-4F57-BA27-E9A3D68B4D07}" type="datetimeFigureOut">
              <a:rPr lang="it-IT" smtClean="0"/>
              <a:t>13/10/2023</a:t>
            </a:fld>
            <a:endParaRPr lang="it-IT"/>
          </a:p>
        </p:txBody>
      </p:sp>
      <p:sp>
        <p:nvSpPr>
          <p:cNvPr id="5" name="Segnaposto piè di pagina 4"/>
          <p:cNvSpPr>
            <a:spLocks noGrp="1"/>
          </p:cNvSpPr>
          <p:nvPr>
            <p:ph type="ftr" sz="quarter" idx="11"/>
          </p:nvPr>
        </p:nvSpPr>
        <p:spPr>
          <a:xfrm>
            <a:off x="800100" y="6172200"/>
            <a:ext cx="4000500" cy="457200"/>
          </a:xfrm>
        </p:spPr>
        <p:txBody>
          <a:bodyPr/>
          <a:lstStyle/>
          <a:p>
            <a:endParaRPr lang="it-IT"/>
          </a:p>
        </p:txBody>
      </p:sp>
      <p:sp>
        <p:nvSpPr>
          <p:cNvPr id="7" name="Rettangolo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ttangolo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ttangolo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146304" y="6208776"/>
            <a:ext cx="457200" cy="457200"/>
          </a:xfrm>
        </p:spPr>
        <p:txBody>
          <a:bodyPr/>
          <a:lstStyle/>
          <a:p>
            <a:fld id="{5FEC4FA2-A5D4-4A4F-9869-49AD1F67740A}" type="slidenum">
              <a:rPr lang="it-IT" smtClean="0"/>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5" name="Segnaposto data 4"/>
          <p:cNvSpPr>
            <a:spLocks noGrp="1"/>
          </p:cNvSpPr>
          <p:nvPr>
            <p:ph type="dt" sz="half" idx="10"/>
          </p:nvPr>
        </p:nvSpPr>
        <p:spPr/>
        <p:txBody>
          <a:bodyPr/>
          <a:lstStyle/>
          <a:p>
            <a:fld id="{1777FA0A-92E7-4F57-BA27-E9A3D68B4D07}" type="datetimeFigureOut">
              <a:rPr lang="it-IT" smtClean="0"/>
              <a:t>13/10/2023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FEC4FA2-A5D4-4A4F-9869-49AD1F67740A}" type="slidenum">
              <a:rPr lang="it-IT" smtClean="0"/>
              <a:t>‹N›</a:t>
            </a:fld>
            <a:endParaRPr lang="it-IT"/>
          </a:p>
        </p:txBody>
      </p:sp>
      <p:sp>
        <p:nvSpPr>
          <p:cNvPr id="9" name="Segnaposto contenuto 8"/>
          <p:cNvSpPr>
            <a:spLocks noGrp="1"/>
          </p:cNvSpPr>
          <p:nvPr>
            <p:ph sz="quarter" idx="1"/>
          </p:nvPr>
        </p:nvSpPr>
        <p:spPr>
          <a:xfrm>
            <a:off x="914400" y="1447800"/>
            <a:ext cx="3749040" cy="45720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1" name="Segnaposto contenuto 10"/>
          <p:cNvSpPr>
            <a:spLocks noGrp="1"/>
          </p:cNvSpPr>
          <p:nvPr>
            <p:ph sz="quarter" idx="2"/>
          </p:nvPr>
        </p:nvSpPr>
        <p:spPr>
          <a:xfrm>
            <a:off x="4933950" y="1447800"/>
            <a:ext cx="3749040" cy="45720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914400" y="273050"/>
            <a:ext cx="7772400" cy="1143000"/>
          </a:xfrm>
        </p:spPr>
        <p:txBody>
          <a:bodyPr anchor="b" anchorCtr="0"/>
          <a:lstStyle>
            <a:lvl1pPr>
              <a:defRPr/>
            </a:lvl1pPr>
          </a:lstStyle>
          <a:p>
            <a:r>
              <a:rPr kumimoji="0" lang="it-IT"/>
              <a:t>Fare clic per modificare lo stile del titolo</a:t>
            </a:r>
            <a:endParaRPr kumimoji="0" lang="en-US"/>
          </a:p>
        </p:txBody>
      </p:sp>
      <p:sp>
        <p:nvSpPr>
          <p:cNvPr id="3" name="Segnaposto testo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a:t>Fare clic per modificare stili del testo dello schema</a:t>
            </a:r>
          </a:p>
        </p:txBody>
      </p:sp>
      <p:sp>
        <p:nvSpPr>
          <p:cNvPr id="4" name="Segnaposto testo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a:t>Fare clic per modificare stili del testo dello schema</a:t>
            </a:r>
          </a:p>
        </p:txBody>
      </p:sp>
      <p:sp>
        <p:nvSpPr>
          <p:cNvPr id="7" name="Segnaposto data 6"/>
          <p:cNvSpPr>
            <a:spLocks noGrp="1"/>
          </p:cNvSpPr>
          <p:nvPr>
            <p:ph type="dt" sz="half" idx="10"/>
          </p:nvPr>
        </p:nvSpPr>
        <p:spPr/>
        <p:txBody>
          <a:bodyPr/>
          <a:lstStyle/>
          <a:p>
            <a:fld id="{1777FA0A-92E7-4F57-BA27-E9A3D68B4D07}" type="datetimeFigureOut">
              <a:rPr lang="it-IT" smtClean="0"/>
              <a:t>13/10/2023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FEC4FA2-A5D4-4A4F-9869-49AD1F67740A}" type="slidenum">
              <a:rPr lang="it-IT" smtClean="0"/>
              <a:t>‹N›</a:t>
            </a:fld>
            <a:endParaRPr lang="it-IT"/>
          </a:p>
        </p:txBody>
      </p:sp>
      <p:sp>
        <p:nvSpPr>
          <p:cNvPr id="11" name="Segnaposto contenuto 10"/>
          <p:cNvSpPr>
            <a:spLocks noGrp="1"/>
          </p:cNvSpPr>
          <p:nvPr>
            <p:ph sz="half" idx="2"/>
          </p:nvPr>
        </p:nvSpPr>
        <p:spPr>
          <a:xfrm>
            <a:off x="914400" y="2247900"/>
            <a:ext cx="3733800" cy="38862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13" name="Segnaposto contenuto 12"/>
          <p:cNvSpPr>
            <a:spLocks noGrp="1"/>
          </p:cNvSpPr>
          <p:nvPr>
            <p:ph sz="half" idx="4"/>
          </p:nvPr>
        </p:nvSpPr>
        <p:spPr>
          <a:xfrm>
            <a:off x="4953000" y="2247900"/>
            <a:ext cx="3733800" cy="38862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data 2"/>
          <p:cNvSpPr>
            <a:spLocks noGrp="1"/>
          </p:cNvSpPr>
          <p:nvPr>
            <p:ph type="dt" sz="half" idx="10"/>
          </p:nvPr>
        </p:nvSpPr>
        <p:spPr/>
        <p:txBody>
          <a:bodyPr/>
          <a:lstStyle/>
          <a:p>
            <a:fld id="{1777FA0A-92E7-4F57-BA27-E9A3D68B4D07}" type="datetimeFigureOut">
              <a:rPr lang="it-IT" smtClean="0"/>
              <a:t>13/10/2023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FEC4FA2-A5D4-4A4F-9869-49AD1F67740A}"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1777FA0A-92E7-4F57-BA27-E9A3D68B4D07}" type="datetimeFigureOut">
              <a:rPr lang="it-IT" smtClean="0"/>
              <a:t>13/10/2023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FEC4FA2-A5D4-4A4F-9869-49AD1F67740A}"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8" name="Rettangolo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ettangolo arrotondato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914400" y="273050"/>
            <a:ext cx="7772400" cy="1143000"/>
          </a:xfrm>
        </p:spPr>
        <p:txBody>
          <a:bodyPr anchor="b" anchorCtr="0"/>
          <a:lstStyle>
            <a:lvl1pPr algn="l">
              <a:buNone/>
              <a:defRPr sz="4000" b="0"/>
            </a:lvl1pPr>
          </a:lstStyle>
          <a:p>
            <a:r>
              <a:rPr kumimoji="0" lang="it-IT"/>
              <a:t>Fare clic per modificare lo stile del titolo</a:t>
            </a:r>
            <a:endParaRPr kumimoji="0" lang="en-US"/>
          </a:p>
        </p:txBody>
      </p:sp>
      <p:sp>
        <p:nvSpPr>
          <p:cNvPr id="3" name="Segnaposto testo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it-IT"/>
              <a:t>Fare clic per modificare stili del testo dello schema</a:t>
            </a:r>
          </a:p>
        </p:txBody>
      </p:sp>
      <p:sp>
        <p:nvSpPr>
          <p:cNvPr id="5" name="Segnaposto data 4"/>
          <p:cNvSpPr>
            <a:spLocks noGrp="1"/>
          </p:cNvSpPr>
          <p:nvPr>
            <p:ph type="dt" sz="half" idx="10"/>
          </p:nvPr>
        </p:nvSpPr>
        <p:spPr/>
        <p:txBody>
          <a:bodyPr/>
          <a:lstStyle/>
          <a:p>
            <a:fld id="{1777FA0A-92E7-4F57-BA27-E9A3D68B4D07}" type="datetimeFigureOut">
              <a:rPr lang="it-IT" smtClean="0"/>
              <a:t>13/10/2023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FEC4FA2-A5D4-4A4F-9869-49AD1F67740A}" type="slidenum">
              <a:rPr lang="it-IT" smtClean="0"/>
              <a:t>‹N›</a:t>
            </a:fld>
            <a:endParaRPr lang="it-IT"/>
          </a:p>
        </p:txBody>
      </p:sp>
      <p:sp>
        <p:nvSpPr>
          <p:cNvPr id="11" name="Segnaposto contenuto 10"/>
          <p:cNvSpPr>
            <a:spLocks noGrp="1"/>
          </p:cNvSpPr>
          <p:nvPr>
            <p:ph sz="quarter" idx="1"/>
          </p:nvPr>
        </p:nvSpPr>
        <p:spPr>
          <a:xfrm>
            <a:off x="2971800" y="1600200"/>
            <a:ext cx="5715000" cy="4495800"/>
          </a:xfrm>
        </p:spPr>
        <p:txBody>
          <a:bodyPr vert="horz"/>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it-IT"/>
              <a:t>Fare clic per modificare lo stile del titolo</a:t>
            </a:r>
            <a:endParaRPr kumimoji="0" lang="en-US"/>
          </a:p>
        </p:txBody>
      </p:sp>
      <p:sp>
        <p:nvSpPr>
          <p:cNvPr id="4" name="Segnaposto testo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it-IT"/>
              <a:t>Fare clic per modificare stili del testo dello schema</a:t>
            </a:r>
          </a:p>
        </p:txBody>
      </p:sp>
      <p:sp>
        <p:nvSpPr>
          <p:cNvPr id="5" name="Segnaposto data 4"/>
          <p:cNvSpPr>
            <a:spLocks noGrp="1"/>
          </p:cNvSpPr>
          <p:nvPr>
            <p:ph type="dt" sz="half" idx="10"/>
          </p:nvPr>
        </p:nvSpPr>
        <p:spPr/>
        <p:txBody>
          <a:bodyPr/>
          <a:lstStyle/>
          <a:p>
            <a:fld id="{1777FA0A-92E7-4F57-BA27-E9A3D68B4D07}" type="datetimeFigureOut">
              <a:rPr lang="it-IT" smtClean="0"/>
              <a:t>13/10/2023</a:t>
            </a:fld>
            <a:endParaRPr lang="it-IT"/>
          </a:p>
        </p:txBody>
      </p:sp>
      <p:sp>
        <p:nvSpPr>
          <p:cNvPr id="6" name="Segnaposto piè di pagina 5"/>
          <p:cNvSpPr>
            <a:spLocks noGrp="1"/>
          </p:cNvSpPr>
          <p:nvPr>
            <p:ph type="ftr" sz="quarter" idx="11"/>
          </p:nvPr>
        </p:nvSpPr>
        <p:spPr>
          <a:xfrm>
            <a:off x="914400" y="6172200"/>
            <a:ext cx="3886200" cy="457200"/>
          </a:xfrm>
        </p:spPr>
        <p:txBody>
          <a:bodyPr/>
          <a:lstStyle/>
          <a:p>
            <a:endParaRPr lang="it-IT"/>
          </a:p>
        </p:txBody>
      </p:sp>
      <p:sp>
        <p:nvSpPr>
          <p:cNvPr id="7" name="Segnaposto numero diapositiva 6"/>
          <p:cNvSpPr>
            <a:spLocks noGrp="1"/>
          </p:cNvSpPr>
          <p:nvPr>
            <p:ph type="sldNum" sz="quarter" idx="12"/>
          </p:nvPr>
        </p:nvSpPr>
        <p:spPr>
          <a:xfrm>
            <a:off x="146304" y="6208776"/>
            <a:ext cx="457200" cy="457200"/>
          </a:xfrm>
        </p:spPr>
        <p:txBody>
          <a:bodyPr/>
          <a:lstStyle/>
          <a:p>
            <a:fld id="{5FEC4FA2-A5D4-4A4F-9869-49AD1F67740A}" type="slidenum">
              <a:rPr lang="it-IT" smtClean="0"/>
              <a:t>‹N›</a:t>
            </a:fld>
            <a:endParaRPr lang="it-IT"/>
          </a:p>
        </p:txBody>
      </p:sp>
      <p:sp>
        <p:nvSpPr>
          <p:cNvPr id="11" name="Rettangolo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ttangolo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Segnaposto immagine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it-IT"/>
              <a:t>Fare clic sull'icona per inserire un'immagine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fld id="{1777FA0A-92E7-4F57-BA27-E9A3D68B4D07}" type="datetimeFigureOut">
              <a:rPr lang="it-IT" smtClean="0"/>
              <a:t>13/10/2023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FEC4FA2-A5D4-4A4F-9869-49AD1F67740A}"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41"/>
            <a:ext cx="2011680" cy="5851525"/>
          </a:xfrm>
        </p:spPr>
        <p:txBody>
          <a:bodyPr vert="eaVert"/>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a:xfrm>
            <a:off x="914400" y="274640"/>
            <a:ext cx="5562600" cy="5851525"/>
          </a:xfrm>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fld id="{1777FA0A-92E7-4F57-BA27-E9A3D68B4D07}" type="datetimeFigureOut">
              <a:rPr lang="it-IT" smtClean="0"/>
              <a:t>13/10/2023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FEC4FA2-A5D4-4A4F-9869-49AD1F67740A}"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ttangolo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ettangolo arrotondato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Segnaposto titolo 21"/>
          <p:cNvSpPr>
            <a:spLocks noGrp="1"/>
          </p:cNvSpPr>
          <p:nvPr>
            <p:ph type="title"/>
          </p:nvPr>
        </p:nvSpPr>
        <p:spPr>
          <a:xfrm>
            <a:off x="914400" y="274638"/>
            <a:ext cx="7772400" cy="1143000"/>
          </a:xfrm>
          <a:prstGeom prst="rect">
            <a:avLst/>
          </a:prstGeom>
        </p:spPr>
        <p:txBody>
          <a:bodyPr bIns="91440" anchor="b" anchorCtr="0">
            <a:normAutofit/>
          </a:bodyPr>
          <a:lstStyle/>
          <a:p>
            <a:r>
              <a:rPr kumimoji="0" lang="it-IT"/>
              <a:t>Fare clic per modificare lo stile del titolo</a:t>
            </a:r>
            <a:endParaRPr kumimoji="0" lang="en-US"/>
          </a:p>
        </p:txBody>
      </p:sp>
      <p:sp>
        <p:nvSpPr>
          <p:cNvPr id="13" name="Segnaposto testo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it-IT"/>
              <a:t>Fare clic per modificare stili del testo dello schema</a:t>
            </a:r>
          </a:p>
          <a:p>
            <a:pPr lvl="1" eaLnBrk="1" latinLnBrk="0" hangingPunct="1"/>
            <a:r>
              <a:rPr kumimoji="0" lang="it-IT"/>
              <a:t>Secondo livello</a:t>
            </a:r>
          </a:p>
          <a:p>
            <a:pPr lvl="2" eaLnBrk="1" latinLnBrk="0" hangingPunct="1"/>
            <a:r>
              <a:rPr kumimoji="0" lang="it-IT"/>
              <a:t>Terzo livello</a:t>
            </a:r>
          </a:p>
          <a:p>
            <a:pPr lvl="3" eaLnBrk="1" latinLnBrk="0" hangingPunct="1"/>
            <a:r>
              <a:rPr kumimoji="0" lang="it-IT"/>
              <a:t>Quarto livello</a:t>
            </a:r>
          </a:p>
          <a:p>
            <a:pPr lvl="4" eaLnBrk="1" latinLnBrk="0" hangingPunct="1"/>
            <a:r>
              <a:rPr kumimoji="0" lang="it-IT"/>
              <a:t>Quinto livello</a:t>
            </a:r>
            <a:endParaRPr kumimoji="0" lang="en-US"/>
          </a:p>
        </p:txBody>
      </p:sp>
      <p:sp>
        <p:nvSpPr>
          <p:cNvPr id="14" name="Segnaposto data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777FA0A-92E7-4F57-BA27-E9A3D68B4D07}" type="datetimeFigureOut">
              <a:rPr lang="it-IT" smtClean="0"/>
              <a:t>13/10/2023</a:t>
            </a:fld>
            <a:endParaRPr lang="it-IT"/>
          </a:p>
        </p:txBody>
      </p:sp>
      <p:sp>
        <p:nvSpPr>
          <p:cNvPr id="3" name="Segnaposto piè di pagina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it-IT"/>
          </a:p>
        </p:txBody>
      </p:sp>
      <p:sp>
        <p:nvSpPr>
          <p:cNvPr id="23" name="Segnaposto numero diapositiva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FEC4FA2-A5D4-4A4F-9869-49AD1F67740A}" type="slidenum">
              <a:rPr lang="it-IT" smtClean="0"/>
              <a:t>‹N›</a:t>
            </a:fld>
            <a:endParaRPr lang="it-IT"/>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rapino@unite.it" TargetMode="External"/><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332656"/>
            <a:ext cx="1916832" cy="1916832"/>
          </a:xfrm>
          <a:prstGeom prst="rect">
            <a:avLst/>
          </a:prstGeom>
        </p:spPr>
      </p:pic>
      <p:sp>
        <p:nvSpPr>
          <p:cNvPr id="4" name="CasellaDiTesto 3"/>
          <p:cNvSpPr txBox="1"/>
          <p:nvPr/>
        </p:nvSpPr>
        <p:spPr>
          <a:xfrm>
            <a:off x="282250" y="2492896"/>
            <a:ext cx="8861750" cy="3539430"/>
          </a:xfrm>
          <a:prstGeom prst="rect">
            <a:avLst/>
          </a:prstGeom>
          <a:noFill/>
        </p:spPr>
        <p:txBody>
          <a:bodyPr wrap="square" rtlCol="0">
            <a:spAutoFit/>
          </a:bodyPr>
          <a:lstStyle/>
          <a:p>
            <a:r>
              <a:rPr lang="it-IT" sz="3200" b="1" i="1" dirty="0">
                <a:solidFill>
                  <a:srgbClr val="FF0000"/>
                </a:solidFill>
              </a:rPr>
              <a:t>Corso integrato di «</a:t>
            </a:r>
            <a:r>
              <a:rPr lang="it-IT" sz="2800" b="1" i="1" dirty="0">
                <a:solidFill>
                  <a:srgbClr val="FF0000"/>
                </a:solidFill>
              </a:rPr>
              <a:t>FISICA, CHIMICA E PROPEDEUTICA BIOCHIMICA»</a:t>
            </a:r>
          </a:p>
          <a:p>
            <a:r>
              <a:rPr lang="it-IT" sz="3200" b="1" i="1" dirty="0">
                <a:solidFill>
                  <a:srgbClr val="FF0000"/>
                </a:solidFill>
              </a:rPr>
              <a:t>-Modulo di Chimica </a:t>
            </a:r>
          </a:p>
          <a:p>
            <a:endParaRPr lang="it-IT" sz="2800" b="1" i="1" dirty="0"/>
          </a:p>
          <a:p>
            <a:r>
              <a:rPr lang="it-IT" sz="2800" b="1" i="1" dirty="0"/>
              <a:t>Docente: Cinzia Rapino (</a:t>
            </a:r>
            <a:r>
              <a:rPr lang="it-IT" sz="2800" b="1" i="1" dirty="0">
                <a:hlinkClick r:id="rId3"/>
              </a:rPr>
              <a:t>crapino@unite.it</a:t>
            </a:r>
            <a:r>
              <a:rPr lang="it-IT" sz="2800" b="1" i="1" dirty="0"/>
              <a:t>)</a:t>
            </a:r>
          </a:p>
          <a:p>
            <a:r>
              <a:rPr lang="it-IT" sz="2400" b="1" i="1" dirty="0"/>
              <a:t>Il docente è disponibile per chiarimenti al termine della lezione, nell’orario di ricevimento (martedì h11-13)</a:t>
            </a:r>
          </a:p>
          <a:p>
            <a:r>
              <a:rPr lang="it-IT" sz="2400" b="1" i="1" dirty="0"/>
              <a:t> o su richiesta via e-mail.</a:t>
            </a:r>
          </a:p>
        </p:txBody>
      </p:sp>
      <p:sp>
        <p:nvSpPr>
          <p:cNvPr id="2" name="CasellaDiTesto 1"/>
          <p:cNvSpPr txBox="1"/>
          <p:nvPr/>
        </p:nvSpPr>
        <p:spPr>
          <a:xfrm>
            <a:off x="2150428" y="332656"/>
            <a:ext cx="4697953" cy="830997"/>
          </a:xfrm>
          <a:prstGeom prst="rect">
            <a:avLst/>
          </a:prstGeom>
          <a:noFill/>
        </p:spPr>
        <p:txBody>
          <a:bodyPr wrap="none" rtlCol="0">
            <a:spAutoFit/>
          </a:bodyPr>
          <a:lstStyle/>
          <a:p>
            <a:r>
              <a:rPr lang="it-IT" sz="2400" b="1" i="1" dirty="0"/>
              <a:t>Dipartimento di Medicina Veterinaria</a:t>
            </a:r>
          </a:p>
          <a:p>
            <a:r>
              <a:rPr lang="it-IT" sz="2400" b="1" i="1" dirty="0"/>
              <a:t>Corso di Laurea: Medicina Veterinaria</a:t>
            </a:r>
          </a:p>
        </p:txBody>
      </p:sp>
      <p:pic>
        <p:nvPicPr>
          <p:cNvPr id="103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5601439"/>
            <a:ext cx="2134346" cy="12165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21520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51520" y="404664"/>
            <a:ext cx="8784976" cy="3908762"/>
          </a:xfrm>
          <a:prstGeom prst="rect">
            <a:avLst/>
          </a:prstGeom>
        </p:spPr>
        <p:txBody>
          <a:bodyPr wrap="square">
            <a:spAutoFit/>
          </a:bodyPr>
          <a:lstStyle/>
          <a:p>
            <a:r>
              <a:rPr lang="it-IT" sz="2400" b="1" dirty="0">
                <a:solidFill>
                  <a:srgbClr val="FF0000"/>
                </a:solidFill>
              </a:rPr>
              <a:t>OBIETTIVI DEL CORSO e PREREQUISITI  </a:t>
            </a:r>
          </a:p>
          <a:p>
            <a:endParaRPr lang="it-IT" sz="2400" dirty="0">
              <a:solidFill>
                <a:srgbClr val="FF0000"/>
              </a:solidFill>
            </a:endParaRPr>
          </a:p>
          <a:p>
            <a:r>
              <a:rPr lang="it-IT" b="1" dirty="0"/>
              <a:t>    </a:t>
            </a:r>
            <a:r>
              <a:rPr lang="it-IT" sz="2000" b="1" u="sng" dirty="0"/>
              <a:t>Obiettivi formativi generali </a:t>
            </a:r>
          </a:p>
          <a:p>
            <a:endParaRPr lang="it-IT" sz="2000" dirty="0"/>
          </a:p>
          <a:p>
            <a:pPr marL="342900" indent="-342900">
              <a:buFont typeface="Wingdings" panose="05000000000000000000" pitchFamily="2" charset="2"/>
              <a:buChar char="Ø"/>
            </a:pPr>
            <a:r>
              <a:rPr lang="it-IT" sz="2000" dirty="0"/>
              <a:t> </a:t>
            </a:r>
            <a:r>
              <a:rPr lang="it-IT" sz="2000" b="1" dirty="0"/>
              <a:t>Lo studente dovrà aver acquisito un’adeguata conoscenza e comprensione dei concetti di base di chimica generale ed organica, a partire dalle caratteristiche degli elementi e le loro proprietà per la formazione di legami costituenti le molecole organiche complesse, con la descrizione delle più comuni reazioni chimiche. Lo studente dovrà saper applicare la conoscenza dei concetti di chimica nella risoluzione di esercizi.</a:t>
            </a:r>
          </a:p>
          <a:p>
            <a:pPr marL="342900" indent="-342900">
              <a:buFont typeface="Wingdings" panose="05000000000000000000" pitchFamily="2" charset="2"/>
              <a:buChar char="Ø"/>
            </a:pPr>
            <a:endParaRPr lang="it-IT" sz="2000" dirty="0"/>
          </a:p>
          <a:p>
            <a:pPr marL="342900" indent="-342900">
              <a:buFont typeface="Wingdings" panose="05000000000000000000" pitchFamily="2" charset="2"/>
              <a:buChar char="Ø"/>
            </a:pPr>
            <a:r>
              <a:rPr lang="it-IT" sz="2000" dirty="0"/>
              <a:t> Prerequisiti :Conoscenze logico-matematiche di base. </a:t>
            </a:r>
          </a:p>
        </p:txBody>
      </p:sp>
    </p:spTree>
    <p:extLst>
      <p:ext uri="{BB962C8B-B14F-4D97-AF65-F5344CB8AC3E}">
        <p14:creationId xmlns:p14="http://schemas.microsoft.com/office/powerpoint/2010/main" val="3783760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p:cNvSpPr/>
          <p:nvPr/>
        </p:nvSpPr>
        <p:spPr>
          <a:xfrm>
            <a:off x="212492" y="605150"/>
            <a:ext cx="8719016" cy="5940088"/>
          </a:xfrm>
          <a:prstGeom prst="rect">
            <a:avLst/>
          </a:prstGeom>
        </p:spPr>
        <p:txBody>
          <a:bodyPr wrap="square">
            <a:spAutoFit/>
          </a:bodyPr>
          <a:lstStyle/>
          <a:p>
            <a:pPr algn="just"/>
            <a:r>
              <a:rPr lang="it-IT" sz="1900" b="1" dirty="0"/>
              <a:t>Conoscenza e capacità di comprensione (</a:t>
            </a:r>
            <a:r>
              <a:rPr lang="it-IT" sz="1900" b="1" dirty="0" err="1"/>
              <a:t>knowledge</a:t>
            </a:r>
            <a:r>
              <a:rPr lang="it-IT" sz="1900" b="1" dirty="0"/>
              <a:t> and </a:t>
            </a:r>
            <a:r>
              <a:rPr lang="it-IT" sz="1900" b="1" dirty="0" err="1"/>
              <a:t>understanding</a:t>
            </a:r>
            <a:r>
              <a:rPr lang="it-IT" sz="1900" b="1" dirty="0"/>
              <a:t>)</a:t>
            </a:r>
          </a:p>
          <a:p>
            <a:pPr algn="just"/>
            <a:r>
              <a:rPr lang="it-IT" sz="1900" dirty="0"/>
              <a:t>Tramite il modulo di chimica, lo studente dovrà acquisire una buona conoscenza e comprensione dei concetti di base della chimica generale e della chimica organica. </a:t>
            </a:r>
          </a:p>
          <a:p>
            <a:pPr algn="just"/>
            <a:r>
              <a:rPr lang="it-IT" sz="1900" dirty="0"/>
              <a:t>Le principali conoscenze acquisite riguarderanno la struttura dell’atomo, il legame chimico, le reazioni chimiche, gli equilibri chimici in soluzione acquosa e i principi di chimica organica. </a:t>
            </a:r>
          </a:p>
          <a:p>
            <a:pPr algn="just"/>
            <a:r>
              <a:rPr lang="it-IT" sz="1900" b="1" dirty="0"/>
              <a:t>Capacità di applicare conoscenza e comprensione</a:t>
            </a:r>
            <a:r>
              <a:rPr lang="it-IT" sz="1900" dirty="0"/>
              <a:t>: Lo studente dovrà acquisire capacità e competenze necessarie per traslare le informazioni teoriche acquisite nell'ambito del corso di chimica nella risoluzione di esercizi e, più in generale, nel contesto professionale dell'esperto in medicina veterinaria. </a:t>
            </a:r>
          </a:p>
          <a:p>
            <a:pPr algn="just"/>
            <a:r>
              <a:rPr lang="it-IT" sz="1900" b="1" dirty="0"/>
              <a:t>Autonomia di giudizio</a:t>
            </a:r>
            <a:r>
              <a:rPr lang="it-IT" sz="1900" dirty="0"/>
              <a:t>: Un'adeguata autonomia di giudizio, sia nel proprio ambito di lavoro che al di fuori di esso, potrà essere raggiunta attraverso la costituzione di una solida cultura scientifica, di cui i concetti fondamentali della chimica rappresentano un'importante componente. </a:t>
            </a:r>
          </a:p>
          <a:p>
            <a:pPr algn="just"/>
            <a:r>
              <a:rPr lang="it-IT" sz="1900" b="1" dirty="0"/>
              <a:t>Abilità comunicative</a:t>
            </a:r>
            <a:r>
              <a:rPr lang="it-IT" sz="1900" dirty="0"/>
              <a:t>: Lo studente dovrà essere in grado di utilizzare il linguaggio scientifico proprio degli argomenti trattati nel corso di chimica ed esprimerli in forma concisa e chiara.</a:t>
            </a:r>
          </a:p>
          <a:p>
            <a:pPr algn="just"/>
            <a:r>
              <a:rPr lang="it-IT" sz="1900" b="1" dirty="0"/>
              <a:t>Capacità di apprendimento</a:t>
            </a:r>
            <a:r>
              <a:rPr lang="it-IT" sz="1900" dirty="0"/>
              <a:t>: Lo studente dovrà aver acquisito non solo competenze e conoscenze adeguate al superamento della prova d'esame, ma soprattutto stimoli, capacità e metodi di apprendimento adeguati per l'aggiornamento e l'innalzamento continuo delle proprie competenze nell'ambito della chimica. Lo studente deve dimostrare di avere sviluppato  capacità proprie di apprendimento e di analisi critica che gli consenta di continuare a studiare in maniera autonoma.</a:t>
            </a:r>
            <a:endParaRPr lang="it-IT" sz="1900" b="1" dirty="0"/>
          </a:p>
        </p:txBody>
      </p:sp>
      <p:sp>
        <p:nvSpPr>
          <p:cNvPr id="8" name="CasellaDiTesto 7"/>
          <p:cNvSpPr txBox="1"/>
          <p:nvPr/>
        </p:nvSpPr>
        <p:spPr>
          <a:xfrm>
            <a:off x="323528" y="87015"/>
            <a:ext cx="3041154" cy="461665"/>
          </a:xfrm>
          <a:prstGeom prst="rect">
            <a:avLst/>
          </a:prstGeom>
          <a:noFill/>
        </p:spPr>
        <p:txBody>
          <a:bodyPr wrap="none" rtlCol="0">
            <a:spAutoFit/>
          </a:bodyPr>
          <a:lstStyle/>
          <a:p>
            <a:r>
              <a:rPr lang="it-IT" sz="2400" b="1" dirty="0">
                <a:solidFill>
                  <a:srgbClr val="FF0000"/>
                </a:solidFill>
              </a:rPr>
              <a:t>OBIETTIVI  FORMATIVI</a:t>
            </a:r>
          </a:p>
        </p:txBody>
      </p:sp>
    </p:spTree>
    <p:extLst>
      <p:ext uri="{BB962C8B-B14F-4D97-AF65-F5344CB8AC3E}">
        <p14:creationId xmlns:p14="http://schemas.microsoft.com/office/powerpoint/2010/main" val="3366454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p:cNvSpPr txBox="1"/>
          <p:nvPr/>
        </p:nvSpPr>
        <p:spPr>
          <a:xfrm>
            <a:off x="107504" y="188640"/>
            <a:ext cx="2669320" cy="461665"/>
          </a:xfrm>
          <a:prstGeom prst="rect">
            <a:avLst/>
          </a:prstGeom>
          <a:noFill/>
        </p:spPr>
        <p:txBody>
          <a:bodyPr wrap="none" rtlCol="0">
            <a:spAutoFit/>
          </a:bodyPr>
          <a:lstStyle/>
          <a:p>
            <a:r>
              <a:rPr lang="it-IT" sz="2400" b="1" dirty="0">
                <a:solidFill>
                  <a:srgbClr val="FF0000"/>
                </a:solidFill>
              </a:rPr>
              <a:t>Modulo di chimica</a:t>
            </a:r>
            <a:endParaRPr lang="it-IT" sz="2000" b="1" i="1" dirty="0">
              <a:solidFill>
                <a:srgbClr val="FF0000"/>
              </a:solidFill>
            </a:endParaRPr>
          </a:p>
        </p:txBody>
      </p:sp>
      <p:sp>
        <p:nvSpPr>
          <p:cNvPr id="7" name="CasellaDiTesto 6"/>
          <p:cNvSpPr txBox="1"/>
          <p:nvPr/>
        </p:nvSpPr>
        <p:spPr>
          <a:xfrm>
            <a:off x="240727" y="1340768"/>
            <a:ext cx="8723761" cy="4708981"/>
          </a:xfrm>
          <a:prstGeom prst="rect">
            <a:avLst/>
          </a:prstGeom>
          <a:noFill/>
        </p:spPr>
        <p:txBody>
          <a:bodyPr wrap="square" rtlCol="0">
            <a:spAutoFit/>
          </a:bodyPr>
          <a:lstStyle/>
          <a:p>
            <a:pPr marL="285750" indent="-285750">
              <a:buFont typeface="Wingdings" panose="05000000000000000000" pitchFamily="2" charset="2"/>
              <a:buChar char="Ø"/>
            </a:pPr>
            <a:r>
              <a:rPr lang="it-IT" sz="2000" b="1" dirty="0"/>
              <a:t>Modulo di chimica</a:t>
            </a:r>
            <a:r>
              <a:rPr lang="it-IT" sz="2000" dirty="0"/>
              <a:t>: Corso di 2 CFU (TOT ORE 18) collocato nel I semestre del primo anno del </a:t>
            </a:r>
            <a:r>
              <a:rPr lang="it-IT" sz="2000" dirty="0" err="1"/>
              <a:t>CdS</a:t>
            </a:r>
            <a:endParaRPr lang="it-IT" sz="2000" dirty="0"/>
          </a:p>
          <a:p>
            <a:endParaRPr lang="it-IT" sz="2000" dirty="0"/>
          </a:p>
          <a:p>
            <a:pPr marL="285750" indent="-285750">
              <a:buFont typeface="Wingdings" panose="05000000000000000000" pitchFamily="2" charset="2"/>
              <a:buChar char="Ø"/>
            </a:pPr>
            <a:r>
              <a:rPr lang="it-IT" sz="2000" dirty="0"/>
              <a:t>Il corso è articolato in lezioni frontali, mediante </a:t>
            </a:r>
            <a:r>
              <a:rPr lang="it-IT" sz="2000" b="1" dirty="0"/>
              <a:t>presentazioni in ppt  ed esercizi in aula.</a:t>
            </a:r>
          </a:p>
          <a:p>
            <a:r>
              <a:rPr lang="it-IT" sz="2000" b="1" dirty="0"/>
              <a:t>     </a:t>
            </a:r>
            <a:endParaRPr lang="it-IT" sz="2000" dirty="0"/>
          </a:p>
          <a:p>
            <a:pPr marL="285750" indent="-285750">
              <a:buFont typeface="Wingdings" panose="05000000000000000000" pitchFamily="2" charset="2"/>
              <a:buChar char="Ø"/>
            </a:pPr>
            <a:r>
              <a:rPr lang="it-IT" sz="2000" dirty="0"/>
              <a:t>La modalità di </a:t>
            </a:r>
            <a:r>
              <a:rPr lang="it-IT" sz="2000" b="1" dirty="0"/>
              <a:t>esame finale è di tipo orale</a:t>
            </a:r>
            <a:r>
              <a:rPr lang="it-IT" sz="2000" dirty="0"/>
              <a:t> con  una </a:t>
            </a:r>
            <a:r>
              <a:rPr lang="it-IT" sz="2000" b="1" dirty="0"/>
              <a:t>verifica di profitto </a:t>
            </a:r>
            <a:r>
              <a:rPr lang="it-IT" sz="2000" dirty="0"/>
              <a:t>(prova scritta di autovalutazione) al termine del corso.</a:t>
            </a:r>
          </a:p>
          <a:p>
            <a:pPr marL="285750" indent="-285750">
              <a:buFont typeface="Wingdings" panose="05000000000000000000" pitchFamily="2" charset="2"/>
              <a:buChar char="Ø"/>
            </a:pPr>
            <a:endParaRPr lang="it-IT" sz="2000" dirty="0"/>
          </a:p>
          <a:p>
            <a:pPr marL="285750" indent="-285750">
              <a:buFont typeface="Wingdings" panose="05000000000000000000" pitchFamily="2" charset="2"/>
              <a:buChar char="Ø"/>
            </a:pPr>
            <a:r>
              <a:rPr lang="it-IT" sz="2000" dirty="0"/>
              <a:t>Il docente, ad inizio corso,  fornisce agli studenti il materiale didattico (ppt usate a lezioni, esercizi ecc.) attraverso la </a:t>
            </a:r>
            <a:r>
              <a:rPr lang="it-IT" sz="2000" b="1" dirty="0"/>
              <a:t>piattaforma e-learning</a:t>
            </a:r>
            <a:r>
              <a:rPr lang="it-IT" sz="2000" dirty="0"/>
              <a:t>.</a:t>
            </a:r>
          </a:p>
          <a:p>
            <a:pPr marL="285750" indent="-285750">
              <a:buFont typeface="Wingdings" panose="05000000000000000000" pitchFamily="2" charset="2"/>
              <a:buChar char="Ø"/>
            </a:pPr>
            <a:endParaRPr lang="it-IT" sz="2000" dirty="0"/>
          </a:p>
          <a:p>
            <a:pPr marL="285750" indent="-285750">
              <a:buFont typeface="Wingdings" panose="05000000000000000000" pitchFamily="2" charset="2"/>
              <a:buChar char="Ø"/>
            </a:pPr>
            <a:r>
              <a:rPr lang="it-IT" sz="2000" dirty="0"/>
              <a:t>L’iscrizione all’esame del modulo di chimica potrà essere effettuata mediante inserimento del proprio nome sui moduli </a:t>
            </a:r>
            <a:r>
              <a:rPr lang="it-IT" sz="2000" dirty="0" err="1"/>
              <a:t>google</a:t>
            </a:r>
            <a:r>
              <a:rPr lang="it-IT" sz="2000" dirty="0"/>
              <a:t> presenti sulla piattaforma e-learning</a:t>
            </a:r>
          </a:p>
          <a:p>
            <a:endParaRPr lang="it-IT" sz="2000" dirty="0"/>
          </a:p>
        </p:txBody>
      </p:sp>
    </p:spTree>
    <p:extLst>
      <p:ext uri="{BB962C8B-B14F-4D97-AF65-F5344CB8AC3E}">
        <p14:creationId xmlns:p14="http://schemas.microsoft.com/office/powerpoint/2010/main" val="5966897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395536" y="230832"/>
            <a:ext cx="5184576" cy="461665"/>
          </a:xfrm>
          <a:prstGeom prst="rect">
            <a:avLst/>
          </a:prstGeom>
          <a:noFill/>
        </p:spPr>
        <p:txBody>
          <a:bodyPr wrap="square" rtlCol="0">
            <a:spAutoFit/>
          </a:bodyPr>
          <a:lstStyle/>
          <a:p>
            <a:r>
              <a:rPr lang="it-IT" sz="2400" b="1" dirty="0">
                <a:solidFill>
                  <a:srgbClr val="FF0000"/>
                </a:solidFill>
              </a:rPr>
              <a:t>PROGRAMMA di CHIMICA</a:t>
            </a:r>
          </a:p>
        </p:txBody>
      </p:sp>
      <p:sp>
        <p:nvSpPr>
          <p:cNvPr id="4" name="Rettangolo 3"/>
          <p:cNvSpPr/>
          <p:nvPr/>
        </p:nvSpPr>
        <p:spPr>
          <a:xfrm>
            <a:off x="371467" y="620688"/>
            <a:ext cx="8190656" cy="6053965"/>
          </a:xfrm>
          <a:prstGeom prst="rect">
            <a:avLst/>
          </a:prstGeom>
        </p:spPr>
        <p:txBody>
          <a:bodyPr wrap="square">
            <a:spAutoFit/>
          </a:bodyPr>
          <a:lstStyle/>
          <a:p>
            <a:pPr algn="just">
              <a:lnSpc>
                <a:spcPct val="115000"/>
              </a:lnSpc>
              <a:spcAft>
                <a:spcPts val="1000"/>
              </a:spcAft>
            </a:pPr>
            <a:r>
              <a:rPr lang="it-IT" sz="1400" i="1" dirty="0">
                <a:effectLst/>
                <a:ea typeface="Calibri" panose="020F0502020204030204" pitchFamily="34" charset="0"/>
                <a:cs typeface="Times New Roman" panose="02020603050405020304" pitchFamily="18" charset="0"/>
              </a:rPr>
              <a:t>L’atomo</a:t>
            </a:r>
            <a:r>
              <a:rPr lang="it-IT" sz="1400" dirty="0">
                <a:effectLst/>
                <a:ea typeface="Calibri" panose="020F0502020204030204" pitchFamily="34" charset="0"/>
                <a:cs typeface="Times New Roman" panose="02020603050405020304" pitchFamily="18" charset="0"/>
              </a:rPr>
              <a:t>: Atomo. Massa atomica. Numero atomico e numero di massa. Numero di neutroni. Isotopi. Disposizione degli elettroni in un atomo. Sottolivelli di energia. Gas nobili. Tavola periodica degli elementi. Energia di ionizzazione e affinità elettronica. Elettronegatività. </a:t>
            </a:r>
          </a:p>
          <a:p>
            <a:pPr algn="just">
              <a:lnSpc>
                <a:spcPct val="115000"/>
              </a:lnSpc>
              <a:spcAft>
                <a:spcPts val="1000"/>
              </a:spcAft>
            </a:pPr>
            <a:r>
              <a:rPr lang="it-IT" sz="1400" dirty="0">
                <a:effectLst/>
                <a:ea typeface="Calibri" panose="020F0502020204030204" pitchFamily="34" charset="0"/>
                <a:cs typeface="Times New Roman" panose="02020603050405020304" pitchFamily="18" charset="0"/>
              </a:rPr>
              <a:t> </a:t>
            </a:r>
            <a:r>
              <a:rPr lang="it-IT" sz="1400" i="1" dirty="0">
                <a:effectLst/>
                <a:ea typeface="Calibri" panose="020F0502020204030204" pitchFamily="34" charset="0"/>
                <a:cs typeface="Times New Roman" panose="02020603050405020304" pitchFamily="18" charset="0"/>
              </a:rPr>
              <a:t>Il legame chimico</a:t>
            </a:r>
            <a:r>
              <a:rPr lang="it-IT" sz="1400" dirty="0">
                <a:effectLst/>
                <a:ea typeface="Calibri" panose="020F0502020204030204" pitchFamily="34" charset="0"/>
                <a:cs typeface="Times New Roman" panose="02020603050405020304" pitchFamily="18" charset="0"/>
              </a:rPr>
              <a:t>: Molecole. Formazione degli ioni. Raggio ionico. Legame ionico. Ioni poliatomici. Legame covalente. Legame idrogeno. Legami deboli non covalenti. Peso molecolare. Mole. </a:t>
            </a:r>
          </a:p>
          <a:p>
            <a:pPr algn="just">
              <a:lnSpc>
                <a:spcPct val="115000"/>
              </a:lnSpc>
              <a:spcAft>
                <a:spcPts val="1000"/>
              </a:spcAft>
            </a:pPr>
            <a:r>
              <a:rPr lang="it-IT" sz="1400" dirty="0">
                <a:effectLst/>
                <a:ea typeface="Calibri" panose="020F0502020204030204" pitchFamily="34" charset="0"/>
                <a:cs typeface="Times New Roman" panose="02020603050405020304" pitchFamily="18" charset="0"/>
              </a:rPr>
              <a:t> </a:t>
            </a:r>
            <a:r>
              <a:rPr lang="it-IT" sz="1400" i="1" dirty="0">
                <a:effectLst/>
                <a:ea typeface="Calibri" panose="020F0502020204030204" pitchFamily="34" charset="0"/>
                <a:cs typeface="Times New Roman" panose="02020603050405020304" pitchFamily="18" charset="0"/>
              </a:rPr>
              <a:t>Le reazioni chimiche redox e non redox</a:t>
            </a:r>
            <a:r>
              <a:rPr lang="it-IT" sz="1400" dirty="0">
                <a:effectLst/>
                <a:ea typeface="Calibri" panose="020F0502020204030204" pitchFamily="34" charset="0"/>
                <a:cs typeface="Times New Roman" panose="02020603050405020304" pitchFamily="18" charset="0"/>
              </a:rPr>
              <a:t>: Equazioni chimiche. Reazioni di equilibrio. Reazioni reversibili e irreversibili. Energia di attivazione e velocità di una reazione. Principali fattori che influenzano le reazioni all’equilibrio. Reazioni di ossido-riduzioni.</a:t>
            </a:r>
          </a:p>
          <a:p>
            <a:pPr algn="just">
              <a:lnSpc>
                <a:spcPct val="115000"/>
              </a:lnSpc>
              <a:spcAft>
                <a:spcPts val="1000"/>
              </a:spcAft>
            </a:pPr>
            <a:r>
              <a:rPr lang="it-IT" sz="1400" i="1" dirty="0">
                <a:effectLst/>
                <a:ea typeface="Calibri" panose="020F0502020204030204" pitchFamily="34" charset="0"/>
                <a:cs typeface="Times New Roman" panose="02020603050405020304" pitchFamily="18" charset="0"/>
              </a:rPr>
              <a:t>Miscele liquide</a:t>
            </a:r>
            <a:r>
              <a:rPr lang="it-IT" sz="1400" dirty="0">
                <a:effectLst/>
                <a:ea typeface="Calibri" panose="020F0502020204030204" pitchFamily="34" charset="0"/>
                <a:cs typeface="Times New Roman" panose="02020603050405020304" pitchFamily="18" charset="0"/>
              </a:rPr>
              <a:t>: Miscele. Proprietà generali delle soluzioni. Struttura dell’acqua. Tensione superficiale dell’acqua. Idrolisi. Fattori che influenzano la solubilità di un soluto. Concentrazione delle soluzioni. Proprietà colligative delle soluzioni. Tonicità delle soluzioni. Tipi di soluzioni. Conducibilità delle soluzioni. Sospensioni. Colloidi. Emulsioni.</a:t>
            </a:r>
          </a:p>
          <a:p>
            <a:pPr algn="just">
              <a:lnSpc>
                <a:spcPct val="115000"/>
              </a:lnSpc>
              <a:spcAft>
                <a:spcPts val="1000"/>
              </a:spcAft>
            </a:pPr>
            <a:r>
              <a:rPr lang="it-IT" sz="1400" dirty="0">
                <a:effectLst/>
                <a:ea typeface="Calibri" panose="020F0502020204030204" pitchFamily="34" charset="0"/>
                <a:cs typeface="Times New Roman" panose="02020603050405020304" pitchFamily="18" charset="0"/>
              </a:rPr>
              <a:t> </a:t>
            </a:r>
            <a:r>
              <a:rPr lang="it-IT" sz="1400" i="1" dirty="0">
                <a:effectLst/>
                <a:ea typeface="Calibri" panose="020F0502020204030204" pitchFamily="34" charset="0"/>
                <a:cs typeface="Times New Roman" panose="02020603050405020304" pitchFamily="18" charset="0"/>
              </a:rPr>
              <a:t>Acidi, basi e tamponi</a:t>
            </a:r>
            <a:r>
              <a:rPr lang="it-IT" sz="1400" dirty="0">
                <a:effectLst/>
                <a:ea typeface="Calibri" panose="020F0502020204030204" pitchFamily="34" charset="0"/>
                <a:cs typeface="Times New Roman" panose="02020603050405020304" pitchFamily="18" charset="0"/>
              </a:rPr>
              <a:t>: Acidi. Basi. Acidi e basi forti e deboli. Ionizzazione dell’acqua. pH. Sali. Soluzioni tampone.</a:t>
            </a:r>
          </a:p>
          <a:p>
            <a:pPr algn="just">
              <a:lnSpc>
                <a:spcPct val="115000"/>
              </a:lnSpc>
              <a:spcAft>
                <a:spcPts val="1000"/>
              </a:spcAft>
            </a:pPr>
            <a:r>
              <a:rPr lang="it-IT" sz="1400" dirty="0">
                <a:effectLst/>
                <a:ea typeface="Calibri" panose="020F0502020204030204" pitchFamily="34" charset="0"/>
                <a:cs typeface="Times New Roman" panose="02020603050405020304" pitchFamily="18" charset="0"/>
              </a:rPr>
              <a:t> </a:t>
            </a:r>
            <a:r>
              <a:rPr lang="it-IT" sz="1400" i="1" dirty="0">
                <a:effectLst/>
                <a:ea typeface="Calibri" panose="020F0502020204030204" pitchFamily="34" charset="0"/>
                <a:cs typeface="Times New Roman" panose="02020603050405020304" pitchFamily="18" charset="0"/>
              </a:rPr>
              <a:t>Introduzione alla chimica organica</a:t>
            </a:r>
            <a:r>
              <a:rPr lang="it-IT" sz="1400" dirty="0">
                <a:effectLst/>
                <a:ea typeface="Calibri" panose="020F0502020204030204" pitchFamily="34" charset="0"/>
                <a:cs typeface="Times New Roman" panose="02020603050405020304" pitchFamily="18" charset="0"/>
              </a:rPr>
              <a:t>: Importanza della chimica organica. Legami. Formule di struttura. Isomeri. Orientazione tridimensionale dei legami intorno all’atomo di carbonio. Capacità di legame del carbonio. Composti del carbonio con altri elementi.</a:t>
            </a:r>
          </a:p>
          <a:p>
            <a:pPr algn="just">
              <a:lnSpc>
                <a:spcPct val="115000"/>
              </a:lnSpc>
              <a:spcAft>
                <a:spcPts val="1000"/>
              </a:spcAft>
            </a:pPr>
            <a:r>
              <a:rPr lang="it-IT" sz="1400" dirty="0">
                <a:effectLst/>
                <a:ea typeface="Calibri" panose="020F0502020204030204" pitchFamily="34" charset="0"/>
                <a:cs typeface="Times New Roman" panose="02020603050405020304" pitchFamily="18" charset="0"/>
              </a:rPr>
              <a:t> </a:t>
            </a:r>
            <a:r>
              <a:rPr lang="it-IT" sz="1400" i="1" dirty="0">
                <a:effectLst/>
                <a:ea typeface="Calibri" panose="020F0502020204030204" pitchFamily="34" charset="0"/>
                <a:cs typeface="Times New Roman" panose="02020603050405020304" pitchFamily="18" charset="0"/>
              </a:rPr>
              <a:t>Idrocarburi</a:t>
            </a:r>
            <a:r>
              <a:rPr lang="it-IT" sz="1400" dirty="0">
                <a:effectLst/>
                <a:ea typeface="Calibri" panose="020F0502020204030204" pitchFamily="34" charset="0"/>
                <a:cs typeface="Times New Roman" panose="02020603050405020304" pitchFamily="18" charset="0"/>
              </a:rPr>
              <a:t>: Alcani. Formula generale degli alcani. Formule di struttura razionali. Gruppi alchilici. Alcheni. Alchini. Reazioni degli idrocarburi. Idrocarburi aromatici: il benzene. </a:t>
            </a:r>
          </a:p>
          <a:p>
            <a:pPr algn="just">
              <a:lnSpc>
                <a:spcPct val="115000"/>
              </a:lnSpc>
              <a:spcAft>
                <a:spcPts val="1000"/>
              </a:spcAft>
            </a:pPr>
            <a:r>
              <a:rPr lang="it-IT" sz="1400" i="1" dirty="0">
                <a:effectLst/>
                <a:ea typeface="Calibri" panose="020F0502020204030204" pitchFamily="34" charset="0"/>
                <a:cs typeface="Times New Roman" panose="02020603050405020304" pitchFamily="18" charset="0"/>
              </a:rPr>
              <a:t>Alcoli ed eteri e Altri composti organici </a:t>
            </a:r>
            <a:endParaRPr lang="it-IT" dirty="0">
              <a:effectLst/>
              <a:ea typeface="Calibri" panose="020F0502020204030204" pitchFamily="34" charset="0"/>
              <a:cs typeface="Times New Roman" panose="02020603050405020304" pitchFamily="18" charset="0"/>
            </a:endParaRPr>
          </a:p>
          <a:p>
            <a:pPr algn="just">
              <a:lnSpc>
                <a:spcPct val="115000"/>
              </a:lnSpc>
              <a:spcAft>
                <a:spcPts val="1000"/>
              </a:spcAft>
            </a:pPr>
            <a:r>
              <a:rPr lang="it-IT" sz="1800" i="1" dirty="0">
                <a:effectLst/>
                <a:latin typeface="Calibri" panose="020F0502020204030204" pitchFamily="34" charset="0"/>
                <a:ea typeface="Calibri" panose="020F0502020204030204" pitchFamily="34" charset="0"/>
                <a:cs typeface="Times New Roman" panose="02020603050405020304" pitchFamily="18" charset="0"/>
              </a:rPr>
              <a:t> </a:t>
            </a:r>
            <a:endParaRPr lang="it-IT" dirty="0"/>
          </a:p>
          <a:p>
            <a:r>
              <a:rPr lang="it-IT" b="1" dirty="0">
                <a:solidFill>
                  <a:srgbClr val="FF0000"/>
                </a:solidFill>
              </a:rPr>
              <a:t>Al termine: PROVA SCRITTA FINALE</a:t>
            </a:r>
          </a:p>
        </p:txBody>
      </p:sp>
    </p:spTree>
    <p:extLst>
      <p:ext uri="{BB962C8B-B14F-4D97-AF65-F5344CB8AC3E}">
        <p14:creationId xmlns:p14="http://schemas.microsoft.com/office/powerpoint/2010/main" val="3479765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79512" y="908720"/>
            <a:ext cx="8352928" cy="2446824"/>
          </a:xfrm>
          <a:prstGeom prst="rect">
            <a:avLst/>
          </a:prstGeom>
          <a:noFill/>
        </p:spPr>
        <p:txBody>
          <a:bodyPr wrap="square" rtlCol="0">
            <a:spAutoFit/>
          </a:bodyPr>
          <a:lstStyle/>
          <a:p>
            <a:r>
              <a:rPr lang="it-IT" sz="2400" dirty="0"/>
              <a:t> </a:t>
            </a:r>
          </a:p>
          <a:p>
            <a:r>
              <a:rPr lang="it-IT" sz="2400" b="1" dirty="0">
                <a:solidFill>
                  <a:srgbClr val="FF0000"/>
                </a:solidFill>
              </a:rPr>
              <a:t>Testi di riferimento</a:t>
            </a:r>
            <a:endParaRPr lang="it-IT" sz="2400" dirty="0">
              <a:solidFill>
                <a:srgbClr val="FF0000"/>
              </a:solidFill>
            </a:endParaRPr>
          </a:p>
          <a:p>
            <a:pPr marL="342900" lvl="0" indent="-342900">
              <a:lnSpc>
                <a:spcPct val="150000"/>
              </a:lnSpc>
              <a:buFont typeface="Wingdings" panose="05000000000000000000" pitchFamily="2" charset="2"/>
              <a:buChar char="Ø"/>
            </a:pPr>
            <a:r>
              <a:rPr lang="it-IT" sz="2400" dirty="0"/>
              <a:t>Materiale (presentazioni ppt e esercizi) forniti dal docente</a:t>
            </a:r>
          </a:p>
          <a:p>
            <a:pPr marL="342900" lvl="0" indent="-342900">
              <a:lnSpc>
                <a:spcPct val="150000"/>
              </a:lnSpc>
              <a:buFont typeface="Wingdings" panose="05000000000000000000" pitchFamily="2" charset="2"/>
              <a:buChar char="Ø"/>
            </a:pPr>
            <a:r>
              <a:rPr lang="it-IT" sz="2400" dirty="0"/>
              <a:t>Elementi di Chimica e Biochimica. </a:t>
            </a:r>
            <a:r>
              <a:rPr lang="it-IT" sz="2400" dirty="0" err="1"/>
              <a:t>Edises</a:t>
            </a:r>
            <a:r>
              <a:rPr lang="it-IT" sz="2400" dirty="0"/>
              <a:t>, Napoli- Autori: E. </a:t>
            </a:r>
            <a:r>
              <a:rPr lang="it-IT" sz="2400" dirty="0" err="1"/>
              <a:t>Chiricozzi</a:t>
            </a:r>
            <a:r>
              <a:rPr lang="it-IT" sz="2400" dirty="0"/>
              <a:t>, D. Colombo, F. Magni, O. Marin, P. Palestini, V. Tugnoli.</a:t>
            </a:r>
          </a:p>
        </p:txBody>
      </p:sp>
    </p:spTree>
    <p:extLst>
      <p:ext uri="{BB962C8B-B14F-4D97-AF65-F5344CB8AC3E}">
        <p14:creationId xmlns:p14="http://schemas.microsoft.com/office/powerpoint/2010/main" val="2477060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79512" y="404664"/>
            <a:ext cx="8016059" cy="5109091"/>
          </a:xfrm>
          <a:prstGeom prst="rect">
            <a:avLst/>
          </a:prstGeom>
        </p:spPr>
        <p:txBody>
          <a:bodyPr wrap="square">
            <a:spAutoFit/>
          </a:bodyPr>
          <a:lstStyle/>
          <a:p>
            <a:pPr algn="just"/>
            <a:r>
              <a:rPr lang="it-IT" sz="2000" b="1" dirty="0" err="1">
                <a:solidFill>
                  <a:srgbClr val="FF0000"/>
                </a:solidFill>
              </a:rPr>
              <a:t>Modalita'</a:t>
            </a:r>
            <a:r>
              <a:rPr lang="it-IT" sz="2000" b="1" dirty="0">
                <a:solidFill>
                  <a:srgbClr val="FF0000"/>
                </a:solidFill>
              </a:rPr>
              <a:t> Di Valutazione</a:t>
            </a:r>
          </a:p>
          <a:p>
            <a:pPr algn="just"/>
            <a:endParaRPr lang="it-IT" dirty="0"/>
          </a:p>
          <a:p>
            <a:pPr marL="285750" indent="-285750" algn="just">
              <a:buFont typeface="Wingdings" panose="05000000000000000000" pitchFamily="2" charset="2"/>
              <a:buChar char="§"/>
            </a:pPr>
            <a:r>
              <a:rPr lang="it-IT" dirty="0"/>
              <a:t>L'esame del modulo si compone di una </a:t>
            </a:r>
            <a:r>
              <a:rPr lang="it-IT" b="1" dirty="0"/>
              <a:t>prova orale negli appelli pubblicati sulla piattaforma e-learning</a:t>
            </a:r>
            <a:r>
              <a:rPr lang="it-IT" dirty="0"/>
              <a:t>. Il voto finale risulta dalla media dei voti ottenuti nei tre moduli. Il voto del modulo di chimica resta valido per un anno accademico.  </a:t>
            </a:r>
          </a:p>
          <a:p>
            <a:pPr marL="285750" indent="-285750" algn="just">
              <a:buFont typeface="Wingdings" panose="05000000000000000000" pitchFamily="2" charset="2"/>
              <a:buChar char="§"/>
            </a:pPr>
            <a:r>
              <a:rPr lang="it-IT" dirty="0"/>
              <a:t>Il modulo prevede al termine del corso una </a:t>
            </a:r>
            <a:r>
              <a:rPr lang="it-IT" b="1" i="1" dirty="0"/>
              <a:t>prova finale in modalità scritta </a:t>
            </a:r>
            <a:r>
              <a:rPr lang="it-IT" dirty="0"/>
              <a:t>che può essere svolta per il superamento dell’esame del modulo di chimica.</a:t>
            </a:r>
          </a:p>
          <a:p>
            <a:pPr marL="285750" indent="-285750" algn="just">
              <a:buFont typeface="Wingdings" panose="05000000000000000000" pitchFamily="2" charset="2"/>
              <a:buChar char="§"/>
            </a:pPr>
            <a:r>
              <a:rPr lang="it-IT" dirty="0"/>
              <a:t>La </a:t>
            </a:r>
            <a:r>
              <a:rPr lang="it-IT" b="1" i="1" dirty="0"/>
              <a:t>prova finale del modulo di chimica </a:t>
            </a:r>
            <a:r>
              <a:rPr lang="it-IT" dirty="0"/>
              <a:t>si tiene durante il semestre al termine del corso e  contiene una serie di domande a risposta multipla e aperta, limitate agli argomenti specifici dell’unità. La risposta sbagliata o non data vale 0 punti. La prova si intende superata con un voto medio uguale o maggiore di 18/30. </a:t>
            </a:r>
          </a:p>
          <a:p>
            <a:pPr marL="285750" indent="-285750" algn="just">
              <a:buFont typeface="Wingdings" panose="05000000000000000000" pitchFamily="2" charset="2"/>
              <a:buChar char="§"/>
            </a:pPr>
            <a:r>
              <a:rPr lang="it-IT" b="1" dirty="0"/>
              <a:t>In caso di insufficienza della prova finale o in caso si voglia innalzare il voto </a:t>
            </a:r>
            <a:r>
              <a:rPr lang="it-IT" dirty="0"/>
              <a:t>lo studente è tenuto a sostenere un esame finale negli appelli pubblicati sulla piattaforma e-learning consistente sugli argomenti dell'intero modulo.  Il voto ottenuto nella prova finale o esame orale sarà mantenuto per un periodo non superiore a un anno dalla data del suo superamento. </a:t>
            </a:r>
          </a:p>
          <a:p>
            <a:pPr marL="285750" indent="-285750" algn="just">
              <a:buFont typeface="Wingdings" panose="05000000000000000000" pitchFamily="2" charset="2"/>
              <a:buChar char="§"/>
            </a:pPr>
            <a:r>
              <a:rPr lang="it-IT" dirty="0"/>
              <a:t>Durante le lezioni, gli studenti verificano il loro grado di apprendimento, attraverso la risoluzione di esercizi, simili alla prove finale.</a:t>
            </a:r>
          </a:p>
        </p:txBody>
      </p:sp>
    </p:spTree>
    <p:extLst>
      <p:ext uri="{BB962C8B-B14F-4D97-AF65-F5344CB8AC3E}">
        <p14:creationId xmlns:p14="http://schemas.microsoft.com/office/powerpoint/2010/main" val="5634619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iverso">
  <a:themeElements>
    <a:clrScheme name="Universo">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Universo">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niverso">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1082</Words>
  <Application>Microsoft Office PowerPoint</Application>
  <PresentationFormat>Presentazione su schermo (4:3)</PresentationFormat>
  <Paragraphs>56</Paragraphs>
  <Slides>7</Slides>
  <Notes>1</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7</vt:i4>
      </vt:variant>
    </vt:vector>
  </HeadingPairs>
  <TitlesOfParts>
    <vt:vector size="13" baseType="lpstr">
      <vt:lpstr>Calibri</vt:lpstr>
      <vt:lpstr>Franklin Gothic Book</vt:lpstr>
      <vt:lpstr>Perpetua</vt:lpstr>
      <vt:lpstr>Wingdings</vt:lpstr>
      <vt:lpstr>Wingdings 2</vt:lpstr>
      <vt:lpstr>Universo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Cinzia</dc:creator>
  <cp:lastModifiedBy>cinzia rapino</cp:lastModifiedBy>
  <cp:revision>85</cp:revision>
  <cp:lastPrinted>2018-11-15T13:17:35Z</cp:lastPrinted>
  <dcterms:created xsi:type="dcterms:W3CDTF">2017-02-13T14:15:08Z</dcterms:created>
  <dcterms:modified xsi:type="dcterms:W3CDTF">2023-10-13T06:59:00Z</dcterms:modified>
</cp:coreProperties>
</file>