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1" r:id="rId2"/>
    <p:sldId id="273" r:id="rId3"/>
    <p:sldId id="258" r:id="rId4"/>
    <p:sldId id="259" r:id="rId5"/>
    <p:sldId id="274" r:id="rId6"/>
    <p:sldId id="261" r:id="rId7"/>
    <p:sldId id="262" r:id="rId8"/>
    <p:sldId id="275" r:id="rId9"/>
    <p:sldId id="272" r:id="rId10"/>
    <p:sldId id="276" r:id="rId11"/>
    <p:sldId id="277" r:id="rId12"/>
  </p:sldIdLst>
  <p:sldSz cx="9144000" cy="6858000" type="screen4x3"/>
  <p:notesSz cx="6761163" cy="99425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508" autoAdjust="0"/>
  </p:normalViewPr>
  <p:slideViewPr>
    <p:cSldViewPr>
      <p:cViewPr varScale="1">
        <p:scale>
          <a:sx n="78" d="100"/>
          <a:sy n="78" d="100"/>
        </p:scale>
        <p:origin x="101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ttangolo arrotondato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Rettangolo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ttangolo arrotondato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Rettango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ttangolo arrotondato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77FA0A-92E7-4F57-BA27-E9A3D68B4D07}" type="datetimeFigureOut">
              <a:rPr lang="it-IT" smtClean="0"/>
              <a:t>28/11/2022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FEC4FA2-A5D4-4A4F-9869-49AD1F67740A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rapino@unite.i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1916832" cy="1916832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822818" y="2235520"/>
            <a:ext cx="765637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i="1" dirty="0">
                <a:solidFill>
                  <a:srgbClr val="FF0000"/>
                </a:solidFill>
              </a:rPr>
              <a:t>Modulo di BIOCHIMICA del corso integrato di «Elementi di chimica e biochimica»</a:t>
            </a:r>
          </a:p>
          <a:p>
            <a:endParaRPr lang="it-IT" sz="3200" b="1" i="1" dirty="0">
              <a:solidFill>
                <a:srgbClr val="FF0000"/>
              </a:solidFill>
            </a:endParaRPr>
          </a:p>
          <a:p>
            <a:r>
              <a:rPr lang="it-IT" sz="2800" b="1" i="1" dirty="0"/>
              <a:t>Docente: Cinzia Rapino (</a:t>
            </a:r>
            <a:r>
              <a:rPr lang="it-IT" sz="2800" b="1" i="1" dirty="0">
                <a:hlinkClick r:id="rId3"/>
              </a:rPr>
              <a:t>crapino@unite.it</a:t>
            </a:r>
            <a:r>
              <a:rPr lang="it-IT" sz="2800" b="1" i="1" dirty="0"/>
              <a:t>)</a:t>
            </a:r>
          </a:p>
          <a:p>
            <a:r>
              <a:rPr lang="it-IT" sz="2400" b="1" i="1" dirty="0"/>
              <a:t>Il docente è disponibile per chiarimenti al termine della lezione, nell’orario di ricevimento (mercoledì h11-13)</a:t>
            </a:r>
          </a:p>
          <a:p>
            <a:r>
              <a:rPr lang="it-IT" sz="2400" b="1" i="1" dirty="0"/>
              <a:t> o su richiesta via e-mail.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2150428" y="332656"/>
            <a:ext cx="53594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/>
              <a:t>Facoltà di Medicina Veterinaria</a:t>
            </a:r>
          </a:p>
          <a:p>
            <a:r>
              <a:rPr lang="it-IT" sz="2400" b="1" i="1" dirty="0"/>
              <a:t>Corso di Laurea: Tutela e benessere animale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094" y="5013176"/>
            <a:ext cx="28575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1520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83568" y="651532"/>
            <a:ext cx="79208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OBIETTIVI DEL CORSO e PREREQUISITI  </a:t>
            </a:r>
          </a:p>
          <a:p>
            <a:endParaRPr lang="it-IT" sz="2400" b="1" dirty="0">
              <a:solidFill>
                <a:srgbClr val="FF0000"/>
              </a:solidFill>
            </a:endParaRPr>
          </a:p>
          <a:p>
            <a:endParaRPr lang="it-IT" sz="2400" dirty="0">
              <a:solidFill>
                <a:srgbClr val="FF0000"/>
              </a:solidFill>
            </a:endParaRPr>
          </a:p>
          <a:p>
            <a:r>
              <a:rPr lang="it-IT" b="1" dirty="0"/>
              <a:t>    </a:t>
            </a:r>
            <a:r>
              <a:rPr lang="it-IT" sz="2000" b="1" u="sng" dirty="0"/>
              <a:t>Obiettivi formativi generali </a:t>
            </a:r>
          </a:p>
          <a:p>
            <a:endParaRPr lang="it-IT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 </a:t>
            </a:r>
            <a:r>
              <a:rPr lang="it-IT" sz="2000" b="1" dirty="0"/>
              <a:t>Lo studente dovrà aver acquisito un’adeguata conoscenza e comprensione dei concetti di base della biochimica, enfatizzando quei principi che sono maggiormente rilevanti per il lavoro dell’esperto del benessere animale, tra cui la familiarità con la struttura e la funzione generale degli enzimi e delle principali vie metaboliche delle maggiori specie animali. </a:t>
            </a:r>
          </a:p>
          <a:p>
            <a:endParaRPr lang="it-IT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 Prerequisiti :Conoscenze logico-matematiche di base.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000" dirty="0"/>
              <a:t>Propedeuticità: Chimica generale ed organica.</a:t>
            </a:r>
          </a:p>
        </p:txBody>
      </p:sp>
    </p:spTree>
    <p:extLst>
      <p:ext uri="{BB962C8B-B14F-4D97-AF65-F5344CB8AC3E}">
        <p14:creationId xmlns:p14="http://schemas.microsoft.com/office/powerpoint/2010/main" val="3783760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107504" y="18864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BIOCHIMICA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40727" y="1340768"/>
            <a:ext cx="83529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Corso di 6 CF (TOT ORE 42) collocato nel I semestre del primo anno del </a:t>
            </a:r>
            <a:r>
              <a:rPr lang="it-IT" sz="2000" dirty="0" err="1"/>
              <a:t>CdS</a:t>
            </a:r>
            <a:r>
              <a:rPr lang="it-IT" sz="2000" dirty="0"/>
              <a:t> successivamente al modulo di elementi di chimica.</a:t>
            </a:r>
          </a:p>
          <a:p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E’ vincolante  aver superato il modulo di </a:t>
            </a:r>
            <a:r>
              <a:rPr lang="it-IT" sz="2000" b="1" dirty="0"/>
              <a:t>elementi di chimica.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Il corso è articolato in lezioni frontali, mediante </a:t>
            </a:r>
            <a:r>
              <a:rPr lang="it-IT" sz="2000" b="1" dirty="0"/>
              <a:t>presentazioni in </a:t>
            </a:r>
            <a:r>
              <a:rPr lang="it-IT" sz="2000" b="1" dirty="0" err="1"/>
              <a:t>ppt</a:t>
            </a:r>
            <a:r>
              <a:rPr lang="it-IT" sz="2000" b="1" dirty="0"/>
              <a:t> (divise in tre unità didattiche)</a:t>
            </a:r>
            <a:r>
              <a:rPr lang="it-IT" sz="2000" dirty="0"/>
              <a:t>.</a:t>
            </a:r>
          </a:p>
          <a:p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La modalità di </a:t>
            </a:r>
            <a:r>
              <a:rPr lang="it-IT" sz="2000" b="1" dirty="0"/>
              <a:t>esame finale è di tipo orale</a:t>
            </a:r>
            <a:r>
              <a:rPr lang="it-IT" sz="2000" dirty="0"/>
              <a:t> con  </a:t>
            </a:r>
            <a:r>
              <a:rPr lang="it-IT" sz="2000" b="1" dirty="0"/>
              <a:t>verifiche di profitto </a:t>
            </a:r>
            <a:r>
              <a:rPr lang="it-IT" sz="2000" b="1" i="1" dirty="0"/>
              <a:t>in itinere</a:t>
            </a:r>
            <a:r>
              <a:rPr lang="it-IT" sz="2000" b="1" dirty="0"/>
              <a:t> </a:t>
            </a:r>
            <a:r>
              <a:rPr lang="it-IT" sz="2000" dirty="0"/>
              <a:t>(prove scritte di autovalutazione) al termine di ciascuna unità didattica.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it-IT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sz="2000" dirty="0"/>
              <a:t>Il docente, ad inizio corso,  fornisce agli studenti il materiale didattico (</a:t>
            </a:r>
            <a:r>
              <a:rPr lang="it-IT" sz="2000" dirty="0" err="1"/>
              <a:t>ppt</a:t>
            </a:r>
            <a:r>
              <a:rPr lang="it-IT" sz="2000" dirty="0"/>
              <a:t> usate a lezioni, articoli scientifici ecc.) attraverso la </a:t>
            </a:r>
            <a:r>
              <a:rPr lang="it-IT" sz="2000" b="1" dirty="0"/>
              <a:t>piattaforma e-learning</a:t>
            </a:r>
            <a:r>
              <a:rPr lang="it-IT" sz="2000" dirty="0"/>
              <a:t>.</a:t>
            </a:r>
          </a:p>
          <a:p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3570083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173464" y="836712"/>
            <a:ext cx="87190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/>
              <a:t>Conoscenza e capacità di comprensione (</a:t>
            </a:r>
            <a:r>
              <a:rPr lang="it-IT" sz="2000" b="1" dirty="0" err="1"/>
              <a:t>knowledge</a:t>
            </a:r>
            <a:r>
              <a:rPr lang="it-IT" sz="2000" b="1" dirty="0"/>
              <a:t> and </a:t>
            </a:r>
            <a:r>
              <a:rPr lang="it-IT" sz="2000" b="1" dirty="0" err="1"/>
              <a:t>understanding</a:t>
            </a:r>
            <a:r>
              <a:rPr lang="it-IT" sz="2000" b="1" dirty="0"/>
              <a:t>)</a:t>
            </a:r>
          </a:p>
          <a:p>
            <a:r>
              <a:rPr lang="it-IT" sz="2000" b="1" dirty="0"/>
              <a:t> </a:t>
            </a:r>
            <a:r>
              <a:rPr lang="it-IT" sz="2000" dirty="0"/>
              <a:t>Prerequisito essenziale per la comprensione degli argomenti del corso è una solida conoscenza della composizione chimica degli esseri viventi che lo studente dovrebbe aver appreso con lo studio degli argomenti del modulo di "Chimica".</a:t>
            </a:r>
          </a:p>
          <a:p>
            <a:r>
              <a:rPr lang="it-IT" sz="2000" dirty="0"/>
              <a:t>Partendo da questa base culturale, tramite il presente insegnamento, lo studente dovrà acquisire una buona conoscenza e comprensione dei concetti di base della biochimica rilevanti per la professione dell'esperto di benessere animale, tra cui la familiarità con la struttura e la funzione generale delle biomolecole e delle principali vie metaboliche che operano in un organismo vivente. In particolare, lo studente dovrà essere in grado di descrivere: (i) il rapporto struttura/funzione delle principali classi di biomolecole; (ii) i concetti di base della biochimica a partire dalle sue basi propedeutiche, con particolare attenzione alla termodinamica chimica e alla cinetica enzimatica; (ii) le principali vie metaboliche degli zuccheri e dei lipidi , e i loro punti di interconnessione e regolazione.  </a:t>
            </a:r>
            <a:r>
              <a:rPr lang="it-IT" sz="2000" dirty="0" err="1"/>
              <a:t>Dovra</a:t>
            </a:r>
            <a:r>
              <a:rPr lang="it-IT" sz="2000" dirty="0"/>
              <a:t>̀ inoltre dimostrare di aver acquisito padronanza adeguata dei concetti e dei temi legati alla regolazione enzimatica e metabolica.</a:t>
            </a:r>
          </a:p>
          <a:p>
            <a:endParaRPr lang="it-IT" sz="2000" b="1" dirty="0"/>
          </a:p>
          <a:p>
            <a:endParaRPr lang="it-IT" sz="2000" b="1" dirty="0"/>
          </a:p>
          <a:p>
            <a:endParaRPr lang="it-IT" sz="20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23528" y="87015"/>
            <a:ext cx="3041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OBIETTIVI  FORMATIVI</a:t>
            </a:r>
          </a:p>
        </p:txBody>
      </p:sp>
    </p:spTree>
    <p:extLst>
      <p:ext uri="{BB962C8B-B14F-4D97-AF65-F5344CB8AC3E}">
        <p14:creationId xmlns:p14="http://schemas.microsoft.com/office/powerpoint/2010/main" val="3366454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755576" y="596587"/>
            <a:ext cx="72545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Capacità di applicare conoscenza e comprensione:</a:t>
            </a:r>
            <a:r>
              <a:rPr lang="it-IT" dirty="0"/>
              <a:t> Lo studente dovrà acquisire capacità e competenze necessarie per traslare le informazioni teoriche e le abilità operative acquisite nell'ambito del corso di Biochimica nel contesto professionale dell'esperto di benessere animale. </a:t>
            </a:r>
          </a:p>
          <a:p>
            <a:r>
              <a:rPr lang="it-IT" b="1" dirty="0"/>
              <a:t>Autonomia di giudizio</a:t>
            </a:r>
            <a:r>
              <a:rPr lang="it-IT" dirty="0"/>
              <a:t>: Un'adeguata autonomia di giudizio, sia nel proprio ambito di lavoro che al di fuori di esso, potrà essere raggiunta attraverso la costituzione di una solida cultura scientifica, di cui i concetti fondamentali della biochimica rappresentano un'importante componente.</a:t>
            </a:r>
          </a:p>
          <a:p>
            <a:r>
              <a:rPr lang="it-IT" dirty="0"/>
              <a:t>L'autonomia di giudizio potrà essere verificata durante la prova orale, valutando il grado di originalità e competenza con cui lo studente espone e discute le informazioni presenti in un testo scientifico fornito dal docente. </a:t>
            </a:r>
          </a:p>
          <a:p>
            <a:r>
              <a:rPr lang="it-IT" b="1" dirty="0"/>
              <a:t>Abilità comunicative</a:t>
            </a:r>
            <a:r>
              <a:rPr lang="it-IT" dirty="0"/>
              <a:t>: Lo studente dovrà essere in grado di esporre e spiegare, in maniera semplice, ma rigorosa, anche a un pubblico non esperto, i processi molecolari che stanno alla base delle funzioni degli organismi animali.</a:t>
            </a:r>
          </a:p>
          <a:p>
            <a:r>
              <a:rPr lang="it-IT" b="1" dirty="0"/>
              <a:t>Capacità di apprendimento</a:t>
            </a:r>
            <a:r>
              <a:rPr lang="it-IT" dirty="0"/>
              <a:t>: Lo studente dovrà aver acquisito non solo competenze e conoscenze adeguate al superamento della prova d'esame, ma soprattutto stimoli, capacità e metodi di apprendimento adeguati per l'aggiornamento e l'innalzamento continuo delle proprie competenze nell'ambito della biochimica. Lo studente deve dimostrare di avere sviluppato  capacità proprie di apprendimento e di analisi critica che gli consenta di continuare a studiare in maniera autonoma.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3732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95536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4" name="Rettangolo 3"/>
          <p:cNvSpPr/>
          <p:nvPr/>
        </p:nvSpPr>
        <p:spPr>
          <a:xfrm>
            <a:off x="417240" y="727041"/>
            <a:ext cx="81906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1. Prima unità didattica - La composizione chimica degli organismi viventi </a:t>
            </a:r>
            <a:endParaRPr lang="it-IT" dirty="0"/>
          </a:p>
          <a:p>
            <a:r>
              <a:rPr lang="it-IT" i="1" dirty="0"/>
              <a:t>1.1.</a:t>
            </a:r>
            <a:r>
              <a:rPr lang="it-IT" dirty="0"/>
              <a:t> </a:t>
            </a:r>
            <a:r>
              <a:rPr lang="it-IT" i="1" dirty="0"/>
              <a:t>Introduzione alla biochimica</a:t>
            </a:r>
            <a:r>
              <a:rPr lang="it-IT" dirty="0"/>
              <a:t>: che cos’è la biochimica. Cellule e organismi viventi. Le cellule, unità elementari della vita. Procarioti e eucarioti. L’evoluzione e l’unità della vita </a:t>
            </a:r>
          </a:p>
          <a:p>
            <a:r>
              <a:rPr lang="it-IT" i="1" dirty="0"/>
              <a:t>1.2.</a:t>
            </a:r>
            <a:r>
              <a:rPr lang="it-IT" dirty="0"/>
              <a:t> </a:t>
            </a:r>
            <a:r>
              <a:rPr lang="it-IT" i="1" dirty="0"/>
              <a:t>Le proteine</a:t>
            </a:r>
            <a:r>
              <a:rPr lang="it-IT" dirty="0"/>
              <a:t>:  le strutture dei venti amminoacidi standard. Caratteristiche biochimiche degli amminoacidi. Gruppi ionizzabili degli amminoacidi. Cenni sul tipo di legame chimico. Modificazioni degli amminoacidi. Struttura primaria e secondaria delle proteine. Polipeptidi. Il legame peptidico. Proteine fibrose e proteine globulari. Struttura terziaria e quaternaria. Emoglobina.</a:t>
            </a:r>
          </a:p>
          <a:p>
            <a:r>
              <a:rPr lang="it-IT" i="1" dirty="0"/>
              <a:t>1.3.</a:t>
            </a:r>
            <a:r>
              <a:rPr lang="it-IT" dirty="0"/>
              <a:t> </a:t>
            </a:r>
            <a:r>
              <a:rPr lang="it-IT" i="1" dirty="0"/>
              <a:t>Gli acidi nucleici</a:t>
            </a:r>
            <a:r>
              <a:rPr lang="it-IT" dirty="0"/>
              <a:t>:  le strutture di DNA e RNA. La struttura di un polinucleotide. Il legame </a:t>
            </a:r>
            <a:r>
              <a:rPr lang="it-IT" dirty="0" err="1"/>
              <a:t>fosfodiestere</a:t>
            </a:r>
            <a:r>
              <a:rPr lang="it-IT" dirty="0"/>
              <a:t>. La struttura secondaria di DNA e RNA: le caratteristiche della doppia elica. Forme diverse di doppia elica. Appaiamento di basi intramolecolari. Modificazioni delle molecole di RNA. Impacchettamento del DNA. </a:t>
            </a:r>
            <a:r>
              <a:rPr lang="it-IT" dirty="0" err="1"/>
              <a:t>Nucleosomi</a:t>
            </a:r>
            <a:r>
              <a:rPr lang="it-IT" dirty="0"/>
              <a:t> e fibre di cromatina.</a:t>
            </a:r>
          </a:p>
          <a:p>
            <a:r>
              <a:rPr lang="it-IT" i="1" dirty="0"/>
              <a:t>1.4. I</a:t>
            </a:r>
            <a:r>
              <a:rPr lang="it-IT" dirty="0"/>
              <a:t> </a:t>
            </a:r>
            <a:r>
              <a:rPr lang="it-IT" i="1" dirty="0"/>
              <a:t>lipidi </a:t>
            </a:r>
            <a:r>
              <a:rPr lang="it-IT" dirty="0"/>
              <a:t>: le strutture dei lipidi. Gli acidi grassi e i loro derivati. La struttura di un </a:t>
            </a:r>
            <a:r>
              <a:rPr lang="it-IT" dirty="0" err="1"/>
              <a:t>triacilglicerolo</a:t>
            </a:r>
            <a:r>
              <a:rPr lang="it-IT" dirty="0"/>
              <a:t>. </a:t>
            </a:r>
            <a:r>
              <a:rPr lang="it-IT" dirty="0" err="1"/>
              <a:t>Glicerofosfolipidi</a:t>
            </a:r>
            <a:r>
              <a:rPr lang="it-IT" dirty="0"/>
              <a:t> e </a:t>
            </a:r>
            <a:r>
              <a:rPr lang="it-IT" dirty="0" err="1"/>
              <a:t>sfingolipidi</a:t>
            </a:r>
            <a:r>
              <a:rPr lang="it-IT" dirty="0"/>
              <a:t>. Lipidi con funzione diversa: terpeni, steroli e steroidi. Gli </a:t>
            </a:r>
            <a:r>
              <a:rPr lang="it-IT" dirty="0" err="1"/>
              <a:t>eicosanoidi</a:t>
            </a:r>
            <a:r>
              <a:rPr lang="it-IT" dirty="0"/>
              <a:t> e le vitamine liposolubili. </a:t>
            </a:r>
          </a:p>
          <a:p>
            <a:r>
              <a:rPr lang="it-IT" i="1" dirty="0"/>
              <a:t>1.5.</a:t>
            </a:r>
            <a:r>
              <a:rPr lang="it-IT" dirty="0"/>
              <a:t> </a:t>
            </a:r>
            <a:r>
              <a:rPr lang="it-IT" i="1" dirty="0"/>
              <a:t>I carboidrati</a:t>
            </a:r>
            <a:r>
              <a:rPr lang="it-IT" dirty="0"/>
              <a:t>: monosaccaridi, disaccaridi e oligosaccaridi. </a:t>
            </a:r>
            <a:r>
              <a:rPr lang="it-IT" dirty="0" err="1"/>
              <a:t>Gliceraldeide</a:t>
            </a:r>
            <a:r>
              <a:rPr lang="it-IT" dirty="0"/>
              <a:t> e </a:t>
            </a:r>
            <a:r>
              <a:rPr lang="it-IT" dirty="0" err="1"/>
              <a:t>diidrossiacetone</a:t>
            </a:r>
            <a:r>
              <a:rPr lang="it-IT" dirty="0"/>
              <a:t>. I diversi tipi di isomeri nella struttura dei carboidrati. Forma ciclica dei monosaccaridi. Legame </a:t>
            </a:r>
            <a:r>
              <a:rPr lang="it-IT" i="1" dirty="0"/>
              <a:t>O</a:t>
            </a:r>
            <a:r>
              <a:rPr lang="it-IT" dirty="0"/>
              <a:t>-glicosidico. Polisaccaridi: amido,  glicogeno, cellulosa e chitina. </a:t>
            </a:r>
            <a:r>
              <a:rPr lang="it-IT" dirty="0" err="1"/>
              <a:t>Eteropolisaccaridi</a:t>
            </a:r>
            <a:r>
              <a:rPr lang="it-IT" dirty="0"/>
              <a:t>.</a:t>
            </a:r>
          </a:p>
          <a:p>
            <a:endParaRPr lang="it-IT" dirty="0"/>
          </a:p>
          <a:p>
            <a:r>
              <a:rPr lang="it-IT" b="1" dirty="0">
                <a:solidFill>
                  <a:srgbClr val="FF0000"/>
                </a:solidFill>
              </a:rPr>
              <a:t>Al termine: 1° TEST DI AUTOVALUTAZIONE</a:t>
            </a:r>
          </a:p>
        </p:txBody>
      </p:sp>
    </p:spTree>
    <p:extLst>
      <p:ext uri="{BB962C8B-B14F-4D97-AF65-F5344CB8AC3E}">
        <p14:creationId xmlns:p14="http://schemas.microsoft.com/office/powerpoint/2010/main" val="800043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23528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4" name="Rettangolo 3"/>
          <p:cNvSpPr/>
          <p:nvPr/>
        </p:nvSpPr>
        <p:spPr>
          <a:xfrm>
            <a:off x="539552" y="1124744"/>
            <a:ext cx="76145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2. Seconda unità didattica - Enzimologia e Bioenergetica</a:t>
            </a:r>
            <a:endParaRPr lang="it-IT" dirty="0"/>
          </a:p>
          <a:p>
            <a:r>
              <a:rPr lang="it-IT" i="1" dirty="0"/>
              <a:t>2.1. Gli enzimi</a:t>
            </a:r>
            <a:r>
              <a:rPr lang="it-IT" dirty="0"/>
              <a:t>: che cos’è un enzima. Esempi di enzimi di natura proteica. Enzimi costituita da RNA. Cofattori. Coenzimi. Gruppi prostetici. Classificazione degli enzimi. </a:t>
            </a:r>
          </a:p>
          <a:p>
            <a:r>
              <a:rPr lang="it-IT" i="1" dirty="0"/>
              <a:t>2.2 Il funzionamento degli enzimi</a:t>
            </a:r>
            <a:r>
              <a:rPr lang="it-IT" dirty="0"/>
              <a:t>: catalisi enzimatica. Stato di transizione e barriera energetica. Reazioni reversibili. Specificità di legame del substrato. Fattori che influenzano la velocità di una reazione enzimatica: temperatura e </a:t>
            </a:r>
            <a:r>
              <a:rPr lang="it-IT" dirty="0" err="1"/>
              <a:t>pH</a:t>
            </a:r>
            <a:r>
              <a:rPr lang="it-IT" dirty="0"/>
              <a:t>. </a:t>
            </a:r>
          </a:p>
          <a:p>
            <a:r>
              <a:rPr lang="it-IT" i="1" dirty="0"/>
              <a:t>2.3 Cinetica enzimatica</a:t>
            </a:r>
            <a:r>
              <a:rPr lang="it-IT" dirty="0"/>
              <a:t>: velocità di reazioni enzimatiche. Derivazione dell'equazione di </a:t>
            </a:r>
            <a:r>
              <a:rPr lang="it-IT" dirty="0" err="1"/>
              <a:t>Michaelis-Menten</a:t>
            </a:r>
            <a:r>
              <a:rPr lang="it-IT" dirty="0"/>
              <a:t>. La costante catalitica (</a:t>
            </a:r>
            <a:r>
              <a:rPr lang="it-IT" dirty="0" err="1"/>
              <a:t>kcat</a:t>
            </a:r>
            <a:r>
              <a:rPr lang="it-IT" dirty="0"/>
              <a:t>) e velocità massima (</a:t>
            </a:r>
            <a:r>
              <a:rPr lang="it-IT" dirty="0" err="1"/>
              <a:t>Vmax</a:t>
            </a:r>
            <a:r>
              <a:rPr lang="it-IT" dirty="0"/>
              <a:t>). Significato della costante di </a:t>
            </a:r>
            <a:r>
              <a:rPr lang="it-IT" dirty="0" err="1"/>
              <a:t>Michaelis-Menten</a:t>
            </a:r>
            <a:r>
              <a:rPr lang="it-IT" dirty="0"/>
              <a:t> (Km). Determinazione grafica dei parametri cinetici di un enzima. Inibizione enzimatica. Inibizione competitiva. Inibizione reversibile. Inibizione allosterica</a:t>
            </a:r>
          </a:p>
          <a:p>
            <a:r>
              <a:rPr lang="it-IT" i="1" dirty="0"/>
              <a:t>2.4. Principi di Bioenergetica</a:t>
            </a:r>
            <a:r>
              <a:rPr lang="it-IT" dirty="0"/>
              <a:t>: bioenergetica e tipi di reazioni biochimiche. Termodinamica nei sistemi biologici. Ruolo dell’ATP nel metabolismo. Composti ad elevato contenuto energetico. L’</a:t>
            </a:r>
            <a:r>
              <a:rPr lang="it-IT" dirty="0" err="1"/>
              <a:t>Acetil-CoA</a:t>
            </a:r>
            <a:r>
              <a:rPr lang="it-IT" dirty="0"/>
              <a:t>. Gli stati di ossidazione.</a:t>
            </a:r>
          </a:p>
          <a:p>
            <a:endParaRPr lang="it-IT" dirty="0"/>
          </a:p>
          <a:p>
            <a:r>
              <a:rPr lang="it-IT" b="1" dirty="0">
                <a:solidFill>
                  <a:srgbClr val="FF0000"/>
                </a:solidFill>
              </a:rPr>
              <a:t>Al termine: 2° TEST DI AUTOVALUTAZIONE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17195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23528" y="230832"/>
            <a:ext cx="2005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PROGRAMMA</a:t>
            </a:r>
          </a:p>
        </p:txBody>
      </p:sp>
      <p:sp>
        <p:nvSpPr>
          <p:cNvPr id="3" name="Rettangolo 2"/>
          <p:cNvSpPr/>
          <p:nvPr/>
        </p:nvSpPr>
        <p:spPr>
          <a:xfrm>
            <a:off x="208915" y="548680"/>
            <a:ext cx="861536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b="1" dirty="0"/>
              <a:t>3. Terza unità didattica - Metabolismo </a:t>
            </a:r>
            <a:endParaRPr lang="it-IT" sz="1600" dirty="0"/>
          </a:p>
          <a:p>
            <a:r>
              <a:rPr lang="it-IT" sz="1600" i="1" dirty="0"/>
              <a:t>3.1. Introduzione al metabolismo:  </a:t>
            </a:r>
            <a:r>
              <a:rPr lang="it-IT" sz="1600" dirty="0"/>
              <a:t>Metabolismo anaerobio e aerobio. Organismi autotrofi ed eterotrofi. Catabolismo e anabolismo. Vie metaboliche e intermedi chiave. Ruolo dl NAD</a:t>
            </a:r>
            <a:r>
              <a:rPr lang="it-IT" sz="1600" baseline="30000" dirty="0"/>
              <a:t>+</a:t>
            </a:r>
            <a:r>
              <a:rPr lang="it-IT" sz="1600" dirty="0"/>
              <a:t> e del NADPH. Cenni generali sulla regolazione metabolica.</a:t>
            </a:r>
          </a:p>
          <a:p>
            <a:r>
              <a:rPr lang="it-IT" sz="1600" i="1" dirty="0"/>
              <a:t>3.2. Il metabolismo dei carboidrati</a:t>
            </a:r>
            <a:r>
              <a:rPr lang="it-IT" sz="1600" dirty="0"/>
              <a:t>: principali vie di utilizzo del glucosio. Il destino del piruvato. Fermentazione. Glicolisi. Descrizione delle diverse fasi. Profilo energetico della glicolisi. Ingresso del glicogeno e amido nella glicolisi. Demolizione del glicogeno. </a:t>
            </a:r>
            <a:r>
              <a:rPr lang="it-IT" sz="1600" dirty="0" err="1"/>
              <a:t>Gluconeogenesi</a:t>
            </a:r>
            <a:r>
              <a:rPr lang="it-IT" sz="1600" dirty="0"/>
              <a:t> e confronto con la glicolisi.</a:t>
            </a:r>
          </a:p>
          <a:p>
            <a:r>
              <a:rPr lang="it-IT" sz="1600" i="1" dirty="0"/>
              <a:t>3.3.</a:t>
            </a:r>
            <a:r>
              <a:rPr lang="it-IT" sz="1600" dirty="0"/>
              <a:t> Il </a:t>
            </a:r>
            <a:r>
              <a:rPr lang="it-IT" sz="1600" i="1" dirty="0"/>
              <a:t>ciclo dei pentosi</a:t>
            </a:r>
            <a:r>
              <a:rPr lang="it-IT" sz="1600" dirty="0"/>
              <a:t>:  funzioni della via del pentoso-fosfato. Fase ossidativa e fase delle </a:t>
            </a:r>
            <a:r>
              <a:rPr lang="it-IT" sz="1600" dirty="0" err="1"/>
              <a:t>interconversioni</a:t>
            </a:r>
            <a:r>
              <a:rPr lang="it-IT" sz="1600" dirty="0"/>
              <a:t>. Relazione tra la glicolisi e la via del pentoso-fosfato. Bilancio energetico e regolazione. </a:t>
            </a:r>
          </a:p>
          <a:p>
            <a:r>
              <a:rPr lang="it-IT" sz="1600" i="1" dirty="0"/>
              <a:t>3.4.  Il ciclo dell’acido citrico</a:t>
            </a:r>
            <a:r>
              <a:rPr lang="it-IT" sz="1600" dirty="0"/>
              <a:t>: significato biologico. Sintesi dell'</a:t>
            </a:r>
            <a:r>
              <a:rPr lang="it-IT" sz="1600" dirty="0" err="1"/>
              <a:t>acetil</a:t>
            </a:r>
            <a:r>
              <a:rPr lang="it-IT" sz="1600" dirty="0"/>
              <a:t>-coenzima A: complesso della piruvato deidrogenasi. Reazioni caratteristiche. Reazioni anaplerotiche. </a:t>
            </a:r>
          </a:p>
          <a:p>
            <a:r>
              <a:rPr lang="it-IT" sz="1600" i="1" dirty="0"/>
              <a:t>3.5.  La regolazione metabolica</a:t>
            </a:r>
            <a:r>
              <a:rPr lang="it-IT" sz="1600" dirty="0"/>
              <a:t>: regolazione degli enzimi della glicolisi. Regolazione del ciclo dell’acido citrico. Ciclo del </a:t>
            </a:r>
            <a:r>
              <a:rPr lang="it-IT" sz="1600" dirty="0" err="1"/>
              <a:t>gliossilato</a:t>
            </a:r>
            <a:r>
              <a:rPr lang="it-IT" sz="1600" dirty="0"/>
              <a:t> e relazione con il ciclo dell’acido citrico. </a:t>
            </a:r>
          </a:p>
          <a:p>
            <a:r>
              <a:rPr lang="it-IT" sz="1600" i="1" dirty="0"/>
              <a:t>3.6. Il metabolismo dei lipidi: </a:t>
            </a:r>
            <a:r>
              <a:rPr lang="it-IT" sz="1600" dirty="0"/>
              <a:t> cenni su digestione, assorbimento e trasporto dei lipidi. Colesterolo. </a:t>
            </a:r>
            <a:r>
              <a:rPr lang="it-IT" sz="1600" dirty="0" err="1"/>
              <a:t>Apolipoproteine</a:t>
            </a:r>
            <a:r>
              <a:rPr lang="it-IT" sz="1600" dirty="0"/>
              <a:t>. Ossidazione degli acidi grassi. Trasportatore </a:t>
            </a:r>
            <a:r>
              <a:rPr lang="it-IT" sz="1600" dirty="0" err="1"/>
              <a:t>acil</a:t>
            </a:r>
            <a:r>
              <a:rPr lang="it-IT" sz="1600" dirty="0"/>
              <a:t>-carnitina/carnitina. Ossidazione degli acidi grassi insaturi e polinsaturi. Controllo dell’ossidazione. </a:t>
            </a:r>
          </a:p>
          <a:p>
            <a:r>
              <a:rPr lang="it-IT" sz="1600" i="1" dirty="0"/>
              <a:t>3.7.  La catena di trasporto elettronico e la fosforilazione ossidativa</a:t>
            </a:r>
            <a:r>
              <a:rPr lang="it-IT" sz="1600" dirty="0"/>
              <a:t>: il trasferimento di elettroni nella catena respiratoria. I complessi della catena respiratoria. Teoria </a:t>
            </a:r>
            <a:r>
              <a:rPr lang="it-IT" sz="1600" dirty="0" err="1"/>
              <a:t>chemiosmotica</a:t>
            </a:r>
            <a:r>
              <a:rPr lang="it-IT" sz="1600" dirty="0"/>
              <a:t>. Forza motrice protonica. Sintesi ATP. Struttura del complesso F1. Catalisi rotazionale. Sistemi navetta  e ossidazione del NADH </a:t>
            </a:r>
            <a:r>
              <a:rPr lang="it-IT" sz="1600" dirty="0" err="1"/>
              <a:t>citosolico</a:t>
            </a:r>
            <a:r>
              <a:rPr lang="it-IT" sz="1600" dirty="0"/>
              <a:t>. Regolazione della fosforilazione ossidativa. Catena respiratoria batterica</a:t>
            </a:r>
          </a:p>
          <a:p>
            <a:endParaRPr lang="it-IT" sz="1600" dirty="0"/>
          </a:p>
          <a:p>
            <a:r>
              <a:rPr lang="it-IT" sz="1600" b="1" dirty="0">
                <a:solidFill>
                  <a:srgbClr val="FF0000"/>
                </a:solidFill>
              </a:rPr>
              <a:t>Al termine: 3° TEST DI AUTOVALUTAZIONE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	</a:t>
            </a:r>
          </a:p>
          <a:p>
            <a:endParaRPr lang="it-IT" sz="1600" dirty="0"/>
          </a:p>
          <a:p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982033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79512" y="908720"/>
            <a:ext cx="83529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 </a:t>
            </a:r>
          </a:p>
          <a:p>
            <a:r>
              <a:rPr lang="it-IT" sz="2400" b="1" dirty="0">
                <a:solidFill>
                  <a:srgbClr val="FF0000"/>
                </a:solidFill>
              </a:rPr>
              <a:t>Testi di riferimento</a:t>
            </a:r>
            <a:endParaRPr lang="it-IT" sz="2400" dirty="0">
              <a:solidFill>
                <a:srgbClr val="FF0000"/>
              </a:solidFill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Materiale (presentazioni </a:t>
            </a:r>
            <a:r>
              <a:rPr lang="it-IT" sz="2400" dirty="0" err="1"/>
              <a:t>ppt</a:t>
            </a:r>
            <a:r>
              <a:rPr lang="it-IT" sz="2400" dirty="0"/>
              <a:t> e articoli scientifici) forniti dal docente   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Conoscere la biochimica, Zanichelli, Bologna  -Autore: Terry A. </a:t>
            </a:r>
            <a:r>
              <a:rPr lang="it-IT" sz="2400" dirty="0" err="1"/>
              <a:t>Brown</a:t>
            </a:r>
            <a:r>
              <a:rPr lang="it-IT" sz="2400" dirty="0"/>
              <a:t>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I principi di biochimica di </a:t>
            </a:r>
            <a:r>
              <a:rPr lang="it-IT" sz="2400" dirty="0" err="1"/>
              <a:t>Lehninger</a:t>
            </a:r>
            <a:r>
              <a:rPr lang="it-IT" sz="2400" dirty="0"/>
              <a:t> (VI edizione), Zanichelli, Bologna -Autore: Nelson e </a:t>
            </a:r>
            <a:r>
              <a:rPr lang="it-IT" sz="2400" dirty="0" err="1"/>
              <a:t>Cox</a:t>
            </a:r>
            <a:endParaRPr lang="it-IT" sz="2400" dirty="0"/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Biochimica Essenziale, </a:t>
            </a:r>
            <a:r>
              <a:rPr lang="it-IT" sz="2400" dirty="0" err="1"/>
              <a:t>Edises</a:t>
            </a:r>
            <a:r>
              <a:rPr lang="it-IT" sz="2400" dirty="0"/>
              <a:t>, Napoli   -Autore: Gabriele D'Andrea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400" dirty="0"/>
              <a:t>Chimica e Biochimica, </a:t>
            </a:r>
            <a:r>
              <a:rPr lang="it-IT" sz="2400" dirty="0" err="1"/>
              <a:t>Edises</a:t>
            </a:r>
            <a:r>
              <a:rPr lang="it-IT" sz="2400" dirty="0"/>
              <a:t>, Napoli -Autore: Bertoldi M, Colombo D, Magni F, Marin I, </a:t>
            </a:r>
            <a:r>
              <a:rPr lang="it-IT" sz="2400" dirty="0" err="1"/>
              <a:t>Palestini</a:t>
            </a:r>
            <a:r>
              <a:rPr lang="it-IT" sz="2400" dirty="0"/>
              <a:t> P</a:t>
            </a:r>
          </a:p>
        </p:txBody>
      </p:sp>
    </p:spTree>
    <p:extLst>
      <p:ext uri="{BB962C8B-B14F-4D97-AF65-F5344CB8AC3E}">
        <p14:creationId xmlns:p14="http://schemas.microsoft.com/office/powerpoint/2010/main" val="2477060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72365" y="836712"/>
            <a:ext cx="8016059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 err="1">
                <a:solidFill>
                  <a:srgbClr val="FF0000"/>
                </a:solidFill>
              </a:rPr>
              <a:t>Modalita'</a:t>
            </a:r>
            <a:r>
              <a:rPr lang="it-IT" sz="2000" b="1" dirty="0">
                <a:solidFill>
                  <a:srgbClr val="FF0000"/>
                </a:solidFill>
              </a:rPr>
              <a:t> Di Valutazione</a:t>
            </a:r>
            <a:endParaRPr lang="it-IT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dirty="0"/>
              <a:t>L'esame del modulo si compone di una </a:t>
            </a:r>
            <a:r>
              <a:rPr lang="it-IT" b="1" dirty="0"/>
              <a:t>prova scritta</a:t>
            </a:r>
            <a:r>
              <a:rPr lang="it-IT" dirty="0"/>
              <a:t> e di </a:t>
            </a:r>
            <a:r>
              <a:rPr lang="it-IT" b="1" dirty="0"/>
              <a:t>una eventuale prova orale</a:t>
            </a:r>
            <a:r>
              <a:rPr lang="it-IT" dirty="0"/>
              <a:t>. Il voto finale risulta dalla media dei voti ottenuti nelle varie prove (test di autovalutazione). </a:t>
            </a:r>
            <a:r>
              <a:rPr lang="it-IT" b="1" dirty="0"/>
              <a:t>La prova scritta richiede il superamento di prove di autovalutazione (3)</a:t>
            </a:r>
            <a:r>
              <a:rPr lang="it-IT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dirty="0"/>
              <a:t>Le prove </a:t>
            </a:r>
            <a:r>
              <a:rPr lang="it-IT" i="1" dirty="0"/>
              <a:t>in itinere </a:t>
            </a:r>
            <a:r>
              <a:rPr lang="it-IT" dirty="0"/>
              <a:t>si tengono durante il semestre al termine delle unità didattiche e contengono una serie di domande a risposta multipla e aperta, limitate agli argomenti specifici delle unità. La risposta sbagliata o non data vale 0 punti. Le prove </a:t>
            </a:r>
            <a:r>
              <a:rPr lang="it-IT" i="1" dirty="0"/>
              <a:t>in itinere </a:t>
            </a:r>
            <a:r>
              <a:rPr lang="it-IT" dirty="0"/>
              <a:t>si intendono superate con un voto medio uguale o maggiore di 18/30.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it-IT" b="1" dirty="0"/>
              <a:t>In caso di insufficienza di una sola prova di autovalutazione, quest’ultima potrà essere recuperata all’orale</a:t>
            </a:r>
            <a:r>
              <a:rPr lang="it-IT" dirty="0"/>
              <a:t>, in caso contrario, al termine del semestre, lo studente è tenuto a sostenere un esame finale consistente sugli argomenti dell'intero modulo.  Il voto ottenuto nella prova scritta (i.e. </a:t>
            </a:r>
            <a:r>
              <a:rPr lang="it-IT" i="1" dirty="0"/>
              <a:t>prove in itinere</a:t>
            </a:r>
            <a:r>
              <a:rPr lang="it-IT" dirty="0"/>
              <a:t>) sarà mantenuto per un periodo non superiore a un anno dalla data del suo superamento. </a:t>
            </a:r>
            <a:r>
              <a:rPr lang="it-IT" b="1" dirty="0"/>
              <a:t>La eventuale prova orale, da sostenersi solo se non si è superato una sola prova di autovalutazione o in caso si voglia innalzare il voto, verte sulla prova non superata o sull’intero programma del modulo, rispettivamente</a:t>
            </a:r>
            <a:r>
              <a:rPr lang="it-IT" dirty="0"/>
              <a:t>. Durante le lezioni, gli studenti verificano il loro grado di apprendimento, attraverso la risoluzione di test, simili alle prove in itinere.</a:t>
            </a:r>
          </a:p>
        </p:txBody>
      </p:sp>
    </p:spTree>
    <p:extLst>
      <p:ext uri="{BB962C8B-B14F-4D97-AF65-F5344CB8AC3E}">
        <p14:creationId xmlns:p14="http://schemas.microsoft.com/office/powerpoint/2010/main" val="563461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219A0332-F79C-B713-6C2C-78367C3EFF24}"/>
              </a:ext>
            </a:extLst>
          </p:cNvPr>
          <p:cNvSpPr txBox="1"/>
          <p:nvPr/>
        </p:nvSpPr>
        <p:spPr>
          <a:xfrm>
            <a:off x="179512" y="1268760"/>
            <a:ext cx="88569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b="1" dirty="0"/>
              <a:t>Il voto finale del corso integrato di ELEMENTI DI CHIMICA E BIOCHIMICA deriva dalla media ponderata dei voti ottenuti nei due moduli, secondo la seguente formula: </a:t>
            </a:r>
          </a:p>
          <a:p>
            <a:pPr algn="ctr"/>
            <a:endParaRPr lang="it-IT" sz="2000" b="1" dirty="0"/>
          </a:p>
          <a:p>
            <a:pPr algn="ctr"/>
            <a:endParaRPr lang="it-IT" sz="2000" b="1" dirty="0">
              <a:solidFill>
                <a:srgbClr val="FF0000"/>
              </a:solidFill>
            </a:endParaRPr>
          </a:p>
          <a:p>
            <a:r>
              <a:rPr lang="it-IT" sz="2000" b="1" dirty="0">
                <a:solidFill>
                  <a:srgbClr val="FF0000"/>
                </a:solidFill>
              </a:rPr>
              <a:t>VOTO FINALE = (5)* (voto Chimica) + (6)* (voto Biochimica)/ 11</a:t>
            </a:r>
          </a:p>
        </p:txBody>
      </p:sp>
    </p:spTree>
    <p:extLst>
      <p:ext uri="{BB962C8B-B14F-4D97-AF65-F5344CB8AC3E}">
        <p14:creationId xmlns:p14="http://schemas.microsoft.com/office/powerpoint/2010/main" val="3816209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iverso">
  <a:themeElements>
    <a:clrScheme name="Univers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Univers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nivers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1813</Words>
  <Application>Microsoft Office PowerPoint</Application>
  <PresentationFormat>Presentazione su schermo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6" baseType="lpstr">
      <vt:lpstr>Franklin Gothic Book</vt:lpstr>
      <vt:lpstr>Perpetua</vt:lpstr>
      <vt:lpstr>Wingdings</vt:lpstr>
      <vt:lpstr>Wingdings 2</vt:lpstr>
      <vt:lpstr>Universo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Cinzia</dc:creator>
  <cp:lastModifiedBy>cinzia rapino</cp:lastModifiedBy>
  <cp:revision>43</cp:revision>
  <cp:lastPrinted>2018-11-15T13:17:35Z</cp:lastPrinted>
  <dcterms:created xsi:type="dcterms:W3CDTF">2017-02-13T14:15:08Z</dcterms:created>
  <dcterms:modified xsi:type="dcterms:W3CDTF">2022-11-28T08:16:10Z</dcterms:modified>
</cp:coreProperties>
</file>