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5"/>
  </p:notesMasterIdLst>
  <p:sldIdLst>
    <p:sldId id="271" r:id="rId2"/>
    <p:sldId id="273" r:id="rId3"/>
    <p:sldId id="278" r:id="rId4"/>
    <p:sldId id="259" r:id="rId5"/>
    <p:sldId id="274" r:id="rId6"/>
    <p:sldId id="279" r:id="rId7"/>
    <p:sldId id="280" r:id="rId8"/>
    <p:sldId id="261" r:id="rId9"/>
    <p:sldId id="262" r:id="rId10"/>
    <p:sldId id="275" r:id="rId11"/>
    <p:sldId id="272" r:id="rId12"/>
    <p:sldId id="276" r:id="rId13"/>
    <p:sldId id="277" r:id="rId14"/>
  </p:sldIdLst>
  <p:sldSz cx="9144000" cy="6858000" type="screen4x3"/>
  <p:notesSz cx="6761163" cy="994251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55" autoAdjust="0"/>
    <p:restoredTop sz="94508" autoAdjust="0"/>
  </p:normalViewPr>
  <p:slideViewPr>
    <p:cSldViewPr>
      <p:cViewPr varScale="1">
        <p:scale>
          <a:sx n="78" d="100"/>
          <a:sy n="78" d="100"/>
        </p:scale>
        <p:origin x="1013" y="6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30525" cy="498475"/>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29050" y="0"/>
            <a:ext cx="2930525" cy="498475"/>
          </a:xfrm>
          <a:prstGeom prst="rect">
            <a:avLst/>
          </a:prstGeom>
        </p:spPr>
        <p:txBody>
          <a:bodyPr vert="horz" lIns="91440" tIns="45720" rIns="91440" bIns="45720" rtlCol="0"/>
          <a:lstStyle>
            <a:lvl1pPr algn="r">
              <a:defRPr sz="1200"/>
            </a:lvl1pPr>
          </a:lstStyle>
          <a:p>
            <a:fld id="{2D927BA8-53C4-4040-90E2-B91211485222}" type="datetimeFigureOut">
              <a:rPr lang="it-IT" smtClean="0"/>
              <a:t>13/10/2023</a:t>
            </a:fld>
            <a:endParaRPr lang="it-IT"/>
          </a:p>
        </p:txBody>
      </p:sp>
      <p:sp>
        <p:nvSpPr>
          <p:cNvPr id="4" name="Segnaposto immagine diapositiva 3"/>
          <p:cNvSpPr>
            <a:spLocks noGrp="1" noRot="1" noChangeAspect="1"/>
          </p:cNvSpPr>
          <p:nvPr>
            <p:ph type="sldImg" idx="2"/>
          </p:nvPr>
        </p:nvSpPr>
        <p:spPr>
          <a:xfrm>
            <a:off x="1143000" y="1243013"/>
            <a:ext cx="4475163" cy="335597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6275" y="4784725"/>
            <a:ext cx="5408613" cy="3914775"/>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44038"/>
            <a:ext cx="2930525" cy="498475"/>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29050" y="9444038"/>
            <a:ext cx="2930525" cy="498475"/>
          </a:xfrm>
          <a:prstGeom prst="rect">
            <a:avLst/>
          </a:prstGeom>
        </p:spPr>
        <p:txBody>
          <a:bodyPr vert="horz" lIns="91440" tIns="45720" rIns="91440" bIns="45720" rtlCol="0" anchor="b"/>
          <a:lstStyle>
            <a:lvl1pPr algn="r">
              <a:defRPr sz="1200"/>
            </a:lvl1pPr>
          </a:lstStyle>
          <a:p>
            <a:fld id="{CCC7C920-5948-4009-BC23-928B76DE322C}" type="slidenum">
              <a:rPr lang="it-IT" smtClean="0"/>
              <a:t>‹N›</a:t>
            </a:fld>
            <a:endParaRPr lang="it-IT"/>
          </a:p>
        </p:txBody>
      </p:sp>
    </p:spTree>
    <p:extLst>
      <p:ext uri="{BB962C8B-B14F-4D97-AF65-F5344CB8AC3E}">
        <p14:creationId xmlns:p14="http://schemas.microsoft.com/office/powerpoint/2010/main" val="2418735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CC7C920-5948-4009-BC23-928B76DE322C}" type="slidenum">
              <a:rPr lang="it-IT" smtClean="0"/>
              <a:t>4</a:t>
            </a:fld>
            <a:endParaRPr lang="it-IT"/>
          </a:p>
        </p:txBody>
      </p:sp>
    </p:spTree>
    <p:extLst>
      <p:ext uri="{BB962C8B-B14F-4D97-AF65-F5344CB8AC3E}">
        <p14:creationId xmlns:p14="http://schemas.microsoft.com/office/powerpoint/2010/main" val="2703493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3">
        <a:schemeClr val="bg1"/>
      </p:bgRef>
    </p:bg>
    <p:spTree>
      <p:nvGrpSpPr>
        <p:cNvPr id="1" name=""/>
        <p:cNvGrpSpPr/>
        <p:nvPr/>
      </p:nvGrpSpPr>
      <p:grpSpPr>
        <a:xfrm>
          <a:off x="0" y="0"/>
          <a:ext cx="0" cy="0"/>
          <a:chOff x="0" y="0"/>
          <a:chExt cx="0" cy="0"/>
        </a:xfrm>
      </p:grpSpPr>
      <p:sp>
        <p:nvSpPr>
          <p:cNvPr id="12" name="Rettangolo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ettangolo arrotondato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ottotitolo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1777FA0A-92E7-4F57-BA27-E9A3D68B4D07}" type="datetimeFigureOut">
              <a:rPr lang="it-IT" smtClean="0"/>
              <a:t>13/10/2023</a:t>
            </a:fld>
            <a:endParaRPr lang="it-IT"/>
          </a:p>
        </p:txBody>
      </p:sp>
      <p:sp>
        <p:nvSpPr>
          <p:cNvPr id="17" name="Segnaposto piè di pagina 16"/>
          <p:cNvSpPr>
            <a:spLocks noGrp="1"/>
          </p:cNvSpPr>
          <p:nvPr>
            <p:ph type="ftr" sz="quarter" idx="11"/>
          </p:nvPr>
        </p:nvSpPr>
        <p:spPr/>
        <p:txBody>
          <a:bodyPr/>
          <a:lstStyle/>
          <a:p>
            <a:endParaRPr lang="it-IT"/>
          </a:p>
        </p:txBody>
      </p:sp>
      <p:sp>
        <p:nvSpPr>
          <p:cNvPr id="29" name="Segnaposto numero diapositiva 28"/>
          <p:cNvSpPr>
            <a:spLocks noGrp="1"/>
          </p:cNvSpPr>
          <p:nvPr>
            <p:ph type="sldNum" sz="quarter" idx="12"/>
          </p:nvPr>
        </p:nvSpPr>
        <p:spPr/>
        <p:txBody>
          <a:bodyPr lIns="0" tIns="0" rIns="0" bIns="0">
            <a:noAutofit/>
          </a:bodyPr>
          <a:lstStyle>
            <a:lvl1pPr>
              <a:defRPr sz="1400">
                <a:solidFill>
                  <a:srgbClr val="FFFFFF"/>
                </a:solidFill>
              </a:defRPr>
            </a:lvl1pPr>
          </a:lstStyle>
          <a:p>
            <a:fld id="{5FEC4FA2-A5D4-4A4F-9869-49AD1F67740A}" type="slidenum">
              <a:rPr lang="it-IT" smtClean="0"/>
              <a:t>‹N›</a:t>
            </a:fld>
            <a:endParaRPr lang="it-IT"/>
          </a:p>
        </p:txBody>
      </p:sp>
      <p:sp>
        <p:nvSpPr>
          <p:cNvPr id="7" name="Rettangolo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olo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it-IT"/>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FEC4FA2-A5D4-4A4F-9869-49AD1F67740A}" type="slidenum">
              <a:rPr lang="it-IT" smtClean="0"/>
              <a:t>‹N›</a:t>
            </a:fld>
            <a:endParaRPr lang="it-IT"/>
          </a:p>
        </p:txBody>
      </p:sp>
      <p:sp>
        <p:nvSpPr>
          <p:cNvPr id="8" name="Segnaposto contenuto 7"/>
          <p:cNvSpPr>
            <a:spLocks noGrp="1"/>
          </p:cNvSpPr>
          <p:nvPr>
            <p:ph sz="quarter" idx="1"/>
          </p:nvPr>
        </p:nvSpPr>
        <p:spPr>
          <a:xfrm>
            <a:off x="914400" y="1447800"/>
            <a:ext cx="777240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1"/>
      </p:bgRef>
    </p:bg>
    <p:spTree>
      <p:nvGrpSpPr>
        <p:cNvPr id="1" name=""/>
        <p:cNvGrpSpPr/>
        <p:nvPr/>
      </p:nvGrpSpPr>
      <p:grpSpPr>
        <a:xfrm>
          <a:off x="0" y="0"/>
          <a:ext cx="0" cy="0"/>
          <a:chOff x="0" y="0"/>
          <a:chExt cx="0" cy="0"/>
        </a:xfrm>
      </p:grpSpPr>
      <p:sp>
        <p:nvSpPr>
          <p:cNvPr id="11" name="Rettangolo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ettangolo arrotondato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722313" y="952500"/>
            <a:ext cx="7772400" cy="1362075"/>
          </a:xfrm>
        </p:spPr>
        <p:txBody>
          <a:bodyPr anchor="b" anchorCtr="0"/>
          <a:lstStyle>
            <a:lvl1pPr algn="l">
              <a:buNone/>
              <a:defRPr sz="4000" b="0" cap="none"/>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a:t>Fare clic per modificare stili del testo dello schema</a:t>
            </a:r>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a:xfrm>
            <a:off x="800100" y="6172200"/>
            <a:ext cx="4000500" cy="457200"/>
          </a:xfrm>
        </p:spPr>
        <p:txBody>
          <a:bodyPr/>
          <a:lstStyle/>
          <a:p>
            <a:endParaRPr lang="it-IT"/>
          </a:p>
        </p:txBody>
      </p:sp>
      <p:sp>
        <p:nvSpPr>
          <p:cNvPr id="7" name="Rettangolo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ttangolo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ttangolo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146304" y="6208776"/>
            <a:ext cx="457200" cy="457200"/>
          </a:xfrm>
        </p:spPr>
        <p:txBody>
          <a:bodyPr/>
          <a:lstStyle/>
          <a:p>
            <a:fld id="{5FEC4FA2-A5D4-4A4F-9869-49AD1F67740A}"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5" name="Segnaposto data 4"/>
          <p:cNvSpPr>
            <a:spLocks noGrp="1"/>
          </p:cNvSpPr>
          <p:nvPr>
            <p:ph type="dt" sz="half" idx="10"/>
          </p:nvPr>
        </p:nvSpPr>
        <p:spPr/>
        <p:txBody>
          <a:bodyPr/>
          <a:lstStyle/>
          <a:p>
            <a:fld id="{1777FA0A-92E7-4F57-BA27-E9A3D68B4D07}" type="datetimeFigureOut">
              <a:rPr lang="it-IT" smtClean="0"/>
              <a:t>13/10/2023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FEC4FA2-A5D4-4A4F-9869-49AD1F67740A}" type="slidenum">
              <a:rPr lang="it-IT" smtClean="0"/>
              <a:t>‹N›</a:t>
            </a:fld>
            <a:endParaRPr lang="it-IT"/>
          </a:p>
        </p:txBody>
      </p:sp>
      <p:sp>
        <p:nvSpPr>
          <p:cNvPr id="9" name="Segnaposto contenuto 8"/>
          <p:cNvSpPr>
            <a:spLocks noGrp="1"/>
          </p:cNvSpPr>
          <p:nvPr>
            <p:ph sz="quarter" idx="1"/>
          </p:nvPr>
        </p:nvSpPr>
        <p:spPr>
          <a:xfrm>
            <a:off x="914400" y="1447800"/>
            <a:ext cx="374904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1" name="Segnaposto contenuto 10"/>
          <p:cNvSpPr>
            <a:spLocks noGrp="1"/>
          </p:cNvSpPr>
          <p:nvPr>
            <p:ph sz="quarter" idx="2"/>
          </p:nvPr>
        </p:nvSpPr>
        <p:spPr>
          <a:xfrm>
            <a:off x="4933950" y="1447800"/>
            <a:ext cx="374904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914400" y="273050"/>
            <a:ext cx="7772400" cy="1143000"/>
          </a:xfrm>
        </p:spPr>
        <p:txBody>
          <a:bodyPr anchor="b" anchorCtr="0"/>
          <a:lstStyle>
            <a:lvl1pPr>
              <a:defRPr/>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4" name="Segnaposto testo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7" name="Segnaposto data 6"/>
          <p:cNvSpPr>
            <a:spLocks noGrp="1"/>
          </p:cNvSpPr>
          <p:nvPr>
            <p:ph type="dt" sz="half" idx="10"/>
          </p:nvPr>
        </p:nvSpPr>
        <p:spPr/>
        <p:txBody>
          <a:bodyPr/>
          <a:lstStyle/>
          <a:p>
            <a:fld id="{1777FA0A-92E7-4F57-BA27-E9A3D68B4D07}" type="datetimeFigureOut">
              <a:rPr lang="it-IT" smtClean="0"/>
              <a:t>13/10/2023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FEC4FA2-A5D4-4A4F-9869-49AD1F67740A}" type="slidenum">
              <a:rPr lang="it-IT" smtClean="0"/>
              <a:t>‹N›</a:t>
            </a:fld>
            <a:endParaRPr lang="it-IT"/>
          </a:p>
        </p:txBody>
      </p:sp>
      <p:sp>
        <p:nvSpPr>
          <p:cNvPr id="11" name="Segnaposto contenuto 10"/>
          <p:cNvSpPr>
            <a:spLocks noGrp="1"/>
          </p:cNvSpPr>
          <p:nvPr>
            <p:ph sz="half" idx="2"/>
          </p:nvPr>
        </p:nvSpPr>
        <p:spPr>
          <a:xfrm>
            <a:off x="914400" y="2247900"/>
            <a:ext cx="3733800" cy="38862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3" name="Segnaposto contenuto 12"/>
          <p:cNvSpPr>
            <a:spLocks noGrp="1"/>
          </p:cNvSpPr>
          <p:nvPr>
            <p:ph sz="half" idx="4"/>
          </p:nvPr>
        </p:nvSpPr>
        <p:spPr>
          <a:xfrm>
            <a:off x="4953000" y="2247900"/>
            <a:ext cx="3733800" cy="38862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data 2"/>
          <p:cNvSpPr>
            <a:spLocks noGrp="1"/>
          </p:cNvSpPr>
          <p:nvPr>
            <p:ph type="dt" sz="half" idx="10"/>
          </p:nvPr>
        </p:nvSpPr>
        <p:spPr/>
        <p:txBody>
          <a:bodyPr/>
          <a:lstStyle/>
          <a:p>
            <a:fld id="{1777FA0A-92E7-4F57-BA27-E9A3D68B4D07}" type="datetimeFigureOut">
              <a:rPr lang="it-IT" smtClean="0"/>
              <a:t>13/10/2023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777FA0A-92E7-4F57-BA27-E9A3D68B4D07}" type="datetimeFigureOut">
              <a:rPr lang="it-IT" smtClean="0"/>
              <a:t>13/10/2023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8" name="Rettangolo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ettangolo arrotondato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914400" y="273050"/>
            <a:ext cx="7772400" cy="1143000"/>
          </a:xfrm>
        </p:spPr>
        <p:txBody>
          <a:bodyPr anchor="b" anchorCtr="0"/>
          <a:lstStyle>
            <a:lvl1pPr algn="l">
              <a:buNone/>
              <a:defRPr sz="4000" b="0"/>
            </a:lvl1pPr>
          </a:lstStyle>
          <a:p>
            <a:r>
              <a:rPr kumimoji="0" lang="it-IT"/>
              <a:t>Fare clic per modificare lo stile del titolo</a:t>
            </a:r>
            <a:endParaRPr kumimoji="0" lang="en-US"/>
          </a:p>
        </p:txBody>
      </p:sp>
      <p:sp>
        <p:nvSpPr>
          <p:cNvPr id="3" name="Segnaposto testo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1777FA0A-92E7-4F57-BA27-E9A3D68B4D07}" type="datetimeFigureOut">
              <a:rPr lang="it-IT" smtClean="0"/>
              <a:t>13/10/2023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FEC4FA2-A5D4-4A4F-9869-49AD1F67740A}" type="slidenum">
              <a:rPr lang="it-IT" smtClean="0"/>
              <a:t>‹N›</a:t>
            </a:fld>
            <a:endParaRPr lang="it-IT"/>
          </a:p>
        </p:txBody>
      </p:sp>
      <p:sp>
        <p:nvSpPr>
          <p:cNvPr id="11" name="Segnaposto contenuto 10"/>
          <p:cNvSpPr>
            <a:spLocks noGrp="1"/>
          </p:cNvSpPr>
          <p:nvPr>
            <p:ph sz="quarter" idx="1"/>
          </p:nvPr>
        </p:nvSpPr>
        <p:spPr>
          <a:xfrm>
            <a:off x="2971800" y="1600200"/>
            <a:ext cx="5715000" cy="44958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it-IT"/>
              <a:t>Fare clic per modificare lo stile del titolo</a:t>
            </a:r>
            <a:endParaRPr kumimoji="0" lang="en-US"/>
          </a:p>
        </p:txBody>
      </p:sp>
      <p:sp>
        <p:nvSpPr>
          <p:cNvPr id="4" name="Segnaposto testo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1777FA0A-92E7-4F57-BA27-E9A3D68B4D07}" type="datetimeFigureOut">
              <a:rPr lang="it-IT" smtClean="0"/>
              <a:t>13/10/2023</a:t>
            </a:fld>
            <a:endParaRPr lang="it-IT"/>
          </a:p>
        </p:txBody>
      </p:sp>
      <p:sp>
        <p:nvSpPr>
          <p:cNvPr id="6" name="Segnaposto piè di pagina 5"/>
          <p:cNvSpPr>
            <a:spLocks noGrp="1"/>
          </p:cNvSpPr>
          <p:nvPr>
            <p:ph type="ftr" sz="quarter" idx="11"/>
          </p:nvPr>
        </p:nvSpPr>
        <p:spPr>
          <a:xfrm>
            <a:off x="914400" y="6172200"/>
            <a:ext cx="3886200" cy="457200"/>
          </a:xfrm>
        </p:spPr>
        <p:txBody>
          <a:bodyPr/>
          <a:lstStyle/>
          <a:p>
            <a:endParaRPr lang="it-IT"/>
          </a:p>
        </p:txBody>
      </p:sp>
      <p:sp>
        <p:nvSpPr>
          <p:cNvPr id="7" name="Segnaposto numero diapositiva 6"/>
          <p:cNvSpPr>
            <a:spLocks noGrp="1"/>
          </p:cNvSpPr>
          <p:nvPr>
            <p:ph type="sldNum" sz="quarter" idx="12"/>
          </p:nvPr>
        </p:nvSpPr>
        <p:spPr>
          <a:xfrm>
            <a:off x="146304" y="6208776"/>
            <a:ext cx="457200" cy="457200"/>
          </a:xfrm>
        </p:spPr>
        <p:txBody>
          <a:bodyPr/>
          <a:lstStyle/>
          <a:p>
            <a:fld id="{5FEC4FA2-A5D4-4A4F-9869-49AD1F67740A}" type="slidenum">
              <a:rPr lang="it-IT" smtClean="0"/>
              <a:t>‹N›</a:t>
            </a:fld>
            <a:endParaRPr lang="it-IT"/>
          </a:p>
        </p:txBody>
      </p:sp>
      <p:sp>
        <p:nvSpPr>
          <p:cNvPr id="11" name="Rettangolo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Segnaposto immagine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it-IT"/>
              <a:t>Fare clic sull'icona per inserire un'immagine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41"/>
            <a:ext cx="2011680" cy="5851525"/>
          </a:xfrm>
        </p:spPr>
        <p:txBody>
          <a:bodyPr vert="eaVert"/>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a:xfrm>
            <a:off x="914400" y="274640"/>
            <a:ext cx="5562600" cy="5851525"/>
          </a:xfrm>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tangolo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ettangolo arrotondato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Segnaposto titolo 21"/>
          <p:cNvSpPr>
            <a:spLocks noGrp="1"/>
          </p:cNvSpPr>
          <p:nvPr>
            <p:ph type="title"/>
          </p:nvPr>
        </p:nvSpPr>
        <p:spPr>
          <a:xfrm>
            <a:off x="914400" y="274638"/>
            <a:ext cx="7772400" cy="1143000"/>
          </a:xfrm>
          <a:prstGeom prst="rect">
            <a:avLst/>
          </a:prstGeom>
        </p:spPr>
        <p:txBody>
          <a:bodyPr bIns="91440" anchor="b" anchorCtr="0">
            <a:normAutofit/>
          </a:bodyPr>
          <a:lstStyle/>
          <a:p>
            <a:r>
              <a:rPr kumimoji="0" lang="it-IT"/>
              <a:t>Fare clic per modificare lo stile del titolo</a:t>
            </a:r>
            <a:endParaRPr kumimoji="0" lang="en-US"/>
          </a:p>
        </p:txBody>
      </p:sp>
      <p:sp>
        <p:nvSpPr>
          <p:cNvPr id="13" name="Segnaposto testo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it-IT"/>
              <a:t>Fare clic per modificare stili del testo dello schema</a:t>
            </a:r>
          </a:p>
          <a:p>
            <a:pPr lvl="1" eaLnBrk="1" latinLnBrk="0" hangingPunct="1"/>
            <a:r>
              <a:rPr kumimoji="0" lang="it-IT"/>
              <a:t>Secondo livello</a:t>
            </a:r>
          </a:p>
          <a:p>
            <a:pPr lvl="2" eaLnBrk="1" latinLnBrk="0" hangingPunct="1"/>
            <a:r>
              <a:rPr kumimoji="0" lang="it-IT"/>
              <a:t>Terzo livello</a:t>
            </a:r>
          </a:p>
          <a:p>
            <a:pPr lvl="3" eaLnBrk="1" latinLnBrk="0" hangingPunct="1"/>
            <a:r>
              <a:rPr kumimoji="0" lang="it-IT"/>
              <a:t>Quarto livello</a:t>
            </a:r>
          </a:p>
          <a:p>
            <a:pPr lvl="4" eaLnBrk="1" latinLnBrk="0" hangingPunct="1"/>
            <a:r>
              <a:rPr kumimoji="0" lang="it-IT"/>
              <a:t>Quinto livello</a:t>
            </a:r>
            <a:endParaRPr kumimoji="0" lang="en-US"/>
          </a:p>
        </p:txBody>
      </p:sp>
      <p:sp>
        <p:nvSpPr>
          <p:cNvPr id="14" name="Segnaposto data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777FA0A-92E7-4F57-BA27-E9A3D68B4D07}" type="datetimeFigureOut">
              <a:rPr lang="it-IT" smtClean="0"/>
              <a:t>13/10/2023</a:t>
            </a:fld>
            <a:endParaRPr lang="it-IT"/>
          </a:p>
        </p:txBody>
      </p:sp>
      <p:sp>
        <p:nvSpPr>
          <p:cNvPr id="3" name="Segnaposto piè di pagina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it-IT"/>
          </a:p>
        </p:txBody>
      </p:sp>
      <p:sp>
        <p:nvSpPr>
          <p:cNvPr id="23" name="Segnaposto numero diapositiva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FEC4FA2-A5D4-4A4F-9869-49AD1F67740A}"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rapino@unite.it" TargetMode="Externa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332656"/>
            <a:ext cx="1916832" cy="1916832"/>
          </a:xfrm>
          <a:prstGeom prst="rect">
            <a:avLst/>
          </a:prstGeom>
        </p:spPr>
      </p:pic>
      <p:sp>
        <p:nvSpPr>
          <p:cNvPr id="4" name="CasellaDiTesto 3"/>
          <p:cNvSpPr txBox="1"/>
          <p:nvPr/>
        </p:nvSpPr>
        <p:spPr>
          <a:xfrm>
            <a:off x="282250" y="2492896"/>
            <a:ext cx="8861750" cy="3539430"/>
          </a:xfrm>
          <a:prstGeom prst="rect">
            <a:avLst/>
          </a:prstGeom>
          <a:noFill/>
        </p:spPr>
        <p:txBody>
          <a:bodyPr wrap="square" rtlCol="0">
            <a:spAutoFit/>
          </a:bodyPr>
          <a:lstStyle/>
          <a:p>
            <a:r>
              <a:rPr lang="it-IT" sz="3200" b="1" i="1" dirty="0">
                <a:solidFill>
                  <a:srgbClr val="FF0000"/>
                </a:solidFill>
              </a:rPr>
              <a:t>Corso integrato di «Elementi di chimica e biochimica»:</a:t>
            </a:r>
          </a:p>
          <a:p>
            <a:r>
              <a:rPr lang="it-IT" sz="3200" b="1" i="1" dirty="0">
                <a:solidFill>
                  <a:srgbClr val="FF0000"/>
                </a:solidFill>
              </a:rPr>
              <a:t>-Modulo di Chimica </a:t>
            </a:r>
          </a:p>
          <a:p>
            <a:r>
              <a:rPr lang="it-IT" sz="3200" b="1" i="1" dirty="0">
                <a:solidFill>
                  <a:srgbClr val="FF0000"/>
                </a:solidFill>
              </a:rPr>
              <a:t>-Modulo di Biochimica</a:t>
            </a:r>
          </a:p>
          <a:p>
            <a:endParaRPr lang="it-IT" sz="2800" b="1" i="1" dirty="0"/>
          </a:p>
          <a:p>
            <a:r>
              <a:rPr lang="it-IT" sz="2800" b="1" i="1" dirty="0"/>
              <a:t>Docente: Cinzia Rapino (</a:t>
            </a:r>
            <a:r>
              <a:rPr lang="it-IT" sz="2800" b="1" i="1" dirty="0">
                <a:hlinkClick r:id="rId3"/>
              </a:rPr>
              <a:t>crapino@unite.it</a:t>
            </a:r>
            <a:r>
              <a:rPr lang="it-IT" sz="2800" b="1" i="1" dirty="0"/>
              <a:t>)</a:t>
            </a:r>
          </a:p>
          <a:p>
            <a:r>
              <a:rPr lang="it-IT" sz="2400" b="1" i="1" dirty="0"/>
              <a:t>Il docente è disponibile per chiarimenti al termine della lezione, nell’orario di ricevimento (</a:t>
            </a:r>
            <a:r>
              <a:rPr lang="it-IT" sz="2400" b="1" i="1" dirty="0" err="1"/>
              <a:t>martedi</a:t>
            </a:r>
            <a:r>
              <a:rPr lang="it-IT" sz="2400" b="1" i="1" dirty="0"/>
              <a:t> h11-13)</a:t>
            </a:r>
          </a:p>
          <a:p>
            <a:r>
              <a:rPr lang="it-IT" sz="2400" b="1" i="1" dirty="0"/>
              <a:t> o su richiesta via e-mail.</a:t>
            </a:r>
          </a:p>
        </p:txBody>
      </p:sp>
      <p:sp>
        <p:nvSpPr>
          <p:cNvPr id="2" name="CasellaDiTesto 1"/>
          <p:cNvSpPr txBox="1"/>
          <p:nvPr/>
        </p:nvSpPr>
        <p:spPr>
          <a:xfrm>
            <a:off x="2150428" y="332656"/>
            <a:ext cx="5359416" cy="830997"/>
          </a:xfrm>
          <a:prstGeom prst="rect">
            <a:avLst/>
          </a:prstGeom>
          <a:noFill/>
        </p:spPr>
        <p:txBody>
          <a:bodyPr wrap="none" rtlCol="0">
            <a:spAutoFit/>
          </a:bodyPr>
          <a:lstStyle/>
          <a:p>
            <a:r>
              <a:rPr lang="it-IT" sz="2400" b="1" i="1" dirty="0"/>
              <a:t>Facoltà di Medicina Veterinaria</a:t>
            </a:r>
          </a:p>
          <a:p>
            <a:r>
              <a:rPr lang="it-IT" sz="2400" b="1" i="1" dirty="0"/>
              <a:t>Corso di Laurea: Tutela e benessere animale</a:t>
            </a:r>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5601439"/>
            <a:ext cx="2134346" cy="1216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1520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1520" y="404664"/>
            <a:ext cx="8784976" cy="5755422"/>
          </a:xfrm>
          <a:prstGeom prst="rect">
            <a:avLst/>
          </a:prstGeom>
        </p:spPr>
        <p:txBody>
          <a:bodyPr wrap="square">
            <a:spAutoFit/>
          </a:bodyPr>
          <a:lstStyle/>
          <a:p>
            <a:r>
              <a:rPr lang="it-IT" sz="2400" b="1" dirty="0">
                <a:solidFill>
                  <a:srgbClr val="FF0000"/>
                </a:solidFill>
              </a:rPr>
              <a:t>OBIETTIVI DEL CORSO e PREREQUISITI  </a:t>
            </a:r>
          </a:p>
          <a:p>
            <a:endParaRPr lang="it-IT" sz="2400" dirty="0">
              <a:solidFill>
                <a:srgbClr val="FF0000"/>
              </a:solidFill>
            </a:endParaRPr>
          </a:p>
          <a:p>
            <a:r>
              <a:rPr lang="it-IT" b="1" dirty="0"/>
              <a:t>    </a:t>
            </a:r>
            <a:r>
              <a:rPr lang="it-IT" sz="2000" b="1" u="sng" dirty="0"/>
              <a:t>Obiettivi formativi generali </a:t>
            </a:r>
          </a:p>
          <a:p>
            <a:endParaRPr lang="it-IT" sz="2000" dirty="0"/>
          </a:p>
          <a:p>
            <a:pPr marL="342900" indent="-342900">
              <a:buFont typeface="Wingdings" panose="05000000000000000000" pitchFamily="2" charset="2"/>
              <a:buChar char="Ø"/>
            </a:pPr>
            <a:r>
              <a:rPr lang="it-IT" sz="2000" dirty="0"/>
              <a:t> </a:t>
            </a:r>
            <a:r>
              <a:rPr lang="it-IT" sz="2000" b="1" dirty="0"/>
              <a:t>Lo studente dovrà aver acquisito un’adeguata conoscenza e comprensione dei concetti di base di chimica generale ed organica, a partire dalle caratteristiche degli elementi e le loro proprietà per la formazione di legami costituenti le molecole organiche complesse, con la descrizione delle più comuni reazioni chimiche. </a:t>
            </a:r>
          </a:p>
          <a:p>
            <a:pPr marL="342900" indent="-342900">
              <a:buFont typeface="Wingdings" panose="05000000000000000000" pitchFamily="2" charset="2"/>
              <a:buChar char="Ø"/>
            </a:pPr>
            <a:r>
              <a:rPr lang="it-IT" sz="2000" b="1" dirty="0"/>
              <a:t>Il modulo di biochimica fornisce le nozioni fondamentali della biochimica prendendo in esame dal punto di vista strutturale e funzionale le più importanti classi di molecole biologiche: lipidi, carboidrati e proteine e particolare attenzione sarà posta  sulla funzione generale degli enzimi e delle principali vie metaboliche delle maggiori specie animali, enfatizzando quei principi che sono maggiormente rilevanti per il lavoro dell’esperto del benessere animale.</a:t>
            </a:r>
          </a:p>
          <a:p>
            <a:pPr marL="342900" indent="-342900">
              <a:buFont typeface="Wingdings" panose="05000000000000000000" pitchFamily="2" charset="2"/>
              <a:buChar char="Ø"/>
            </a:pPr>
            <a:endParaRPr lang="it-IT" sz="2000" dirty="0"/>
          </a:p>
          <a:p>
            <a:pPr marL="342900" indent="-342900">
              <a:buFont typeface="Wingdings" panose="05000000000000000000" pitchFamily="2" charset="2"/>
              <a:buChar char="Ø"/>
            </a:pPr>
            <a:r>
              <a:rPr lang="it-IT" sz="2000" dirty="0"/>
              <a:t> Prerequisiti :Conoscenze logico-matematiche di base. </a:t>
            </a:r>
          </a:p>
        </p:txBody>
      </p:sp>
    </p:spTree>
    <p:extLst>
      <p:ext uri="{BB962C8B-B14F-4D97-AF65-F5344CB8AC3E}">
        <p14:creationId xmlns:p14="http://schemas.microsoft.com/office/powerpoint/2010/main" val="3783760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107504" y="188640"/>
            <a:ext cx="4506362" cy="461665"/>
          </a:xfrm>
          <a:prstGeom prst="rect">
            <a:avLst/>
          </a:prstGeom>
          <a:noFill/>
        </p:spPr>
        <p:txBody>
          <a:bodyPr wrap="none" rtlCol="0">
            <a:spAutoFit/>
          </a:bodyPr>
          <a:lstStyle/>
          <a:p>
            <a:r>
              <a:rPr lang="it-IT" sz="2400" b="1" dirty="0">
                <a:solidFill>
                  <a:srgbClr val="FF0000"/>
                </a:solidFill>
              </a:rPr>
              <a:t>Elementi di chimica e biochimica</a:t>
            </a:r>
            <a:endParaRPr lang="it-IT" sz="2000" b="1" i="1" dirty="0">
              <a:solidFill>
                <a:srgbClr val="FF0000"/>
              </a:solidFill>
            </a:endParaRPr>
          </a:p>
        </p:txBody>
      </p:sp>
      <p:sp>
        <p:nvSpPr>
          <p:cNvPr id="7" name="CasellaDiTesto 6"/>
          <p:cNvSpPr txBox="1"/>
          <p:nvPr/>
        </p:nvSpPr>
        <p:spPr>
          <a:xfrm>
            <a:off x="240727" y="1340768"/>
            <a:ext cx="8723761" cy="4708981"/>
          </a:xfrm>
          <a:prstGeom prst="rect">
            <a:avLst/>
          </a:prstGeom>
          <a:noFill/>
        </p:spPr>
        <p:txBody>
          <a:bodyPr wrap="square" rtlCol="0">
            <a:spAutoFit/>
          </a:bodyPr>
          <a:lstStyle/>
          <a:p>
            <a:pPr marL="285750" indent="-285750">
              <a:buFont typeface="Wingdings" panose="05000000000000000000" pitchFamily="2" charset="2"/>
              <a:buChar char="Ø"/>
            </a:pPr>
            <a:r>
              <a:rPr lang="it-IT" sz="2000" b="1" dirty="0"/>
              <a:t>Modulo di chimica</a:t>
            </a:r>
            <a:r>
              <a:rPr lang="it-IT" sz="2000" dirty="0"/>
              <a:t>: Corso di 5 CFU (TOT ORE 35); </a:t>
            </a:r>
          </a:p>
          <a:p>
            <a:r>
              <a:rPr lang="it-IT" sz="2000" dirty="0"/>
              <a:t>     </a:t>
            </a:r>
            <a:r>
              <a:rPr lang="it-IT" sz="2000" b="1" dirty="0"/>
              <a:t>Modulo di Biochimica</a:t>
            </a:r>
            <a:r>
              <a:rPr lang="it-IT" sz="2000" dirty="0"/>
              <a:t>: Corso di 6 CFU (TOT ORE 42).</a:t>
            </a:r>
          </a:p>
          <a:p>
            <a:r>
              <a:rPr lang="it-IT" sz="2000" dirty="0"/>
              <a:t>     collocati nel I semestre del primo anno del </a:t>
            </a:r>
            <a:r>
              <a:rPr lang="it-IT" sz="2000" dirty="0" err="1"/>
              <a:t>CdS</a:t>
            </a:r>
            <a:endParaRPr lang="it-IT" sz="2000" dirty="0"/>
          </a:p>
          <a:p>
            <a:endParaRPr lang="it-IT" sz="2000" dirty="0"/>
          </a:p>
          <a:p>
            <a:pPr marL="285750" indent="-285750">
              <a:buFont typeface="Wingdings" panose="05000000000000000000" pitchFamily="2" charset="2"/>
              <a:buChar char="Ø"/>
            </a:pPr>
            <a:r>
              <a:rPr lang="it-IT" sz="2000" dirty="0"/>
              <a:t>Il corso è articolato in lezioni frontali, mediante </a:t>
            </a:r>
            <a:r>
              <a:rPr lang="it-IT" sz="2000" b="1" dirty="0"/>
              <a:t>presentazioni in ppt  ed esercizi in aula.</a:t>
            </a:r>
          </a:p>
          <a:p>
            <a:r>
              <a:rPr lang="it-IT" sz="2000" b="1" dirty="0"/>
              <a:t>     Modulo di Chimica divise in due unità didattiche; </a:t>
            </a:r>
          </a:p>
          <a:p>
            <a:r>
              <a:rPr lang="it-IT" sz="2000" b="1" dirty="0"/>
              <a:t>     Modulo di Biochimica in tre unità didattiche</a:t>
            </a:r>
            <a:r>
              <a:rPr lang="it-IT" sz="2000" dirty="0"/>
              <a:t>.</a:t>
            </a:r>
          </a:p>
          <a:p>
            <a:endParaRPr lang="it-IT" sz="2000" dirty="0"/>
          </a:p>
          <a:p>
            <a:pPr marL="285750" indent="-285750">
              <a:buFont typeface="Wingdings" panose="05000000000000000000" pitchFamily="2" charset="2"/>
              <a:buChar char="Ø"/>
            </a:pPr>
            <a:r>
              <a:rPr lang="it-IT" sz="2000" dirty="0"/>
              <a:t>La modalità di </a:t>
            </a:r>
            <a:r>
              <a:rPr lang="it-IT" sz="2000" b="1" dirty="0"/>
              <a:t>esame finale è di tipo orale</a:t>
            </a:r>
            <a:r>
              <a:rPr lang="it-IT" sz="2000" dirty="0"/>
              <a:t> con  </a:t>
            </a:r>
            <a:r>
              <a:rPr lang="it-IT" sz="2000" b="1" dirty="0"/>
              <a:t>verifiche di profitto </a:t>
            </a:r>
            <a:r>
              <a:rPr lang="it-IT" sz="2000" b="1" i="1" dirty="0"/>
              <a:t>in itinere</a:t>
            </a:r>
            <a:r>
              <a:rPr lang="it-IT" sz="2000" b="1" dirty="0"/>
              <a:t> </a:t>
            </a:r>
            <a:r>
              <a:rPr lang="it-IT" sz="2000" dirty="0"/>
              <a:t>(prove scritte di autovalutazione) al termine di ciascuna unità didattica.</a:t>
            </a:r>
          </a:p>
          <a:p>
            <a:pPr marL="285750" indent="-285750">
              <a:buFont typeface="Wingdings" panose="05000000000000000000" pitchFamily="2" charset="2"/>
              <a:buChar char="Ø"/>
            </a:pPr>
            <a:endParaRPr lang="it-IT" sz="2000" dirty="0"/>
          </a:p>
          <a:p>
            <a:pPr marL="285750" indent="-285750">
              <a:buFont typeface="Wingdings" panose="05000000000000000000" pitchFamily="2" charset="2"/>
              <a:buChar char="Ø"/>
            </a:pPr>
            <a:r>
              <a:rPr lang="it-IT" sz="2000" dirty="0"/>
              <a:t>Il docente, ad inizio corso,  fornisce agli studenti il materiale didattico (ppt usate a lezioni, esercizi ecc.) attraverso la </a:t>
            </a:r>
            <a:r>
              <a:rPr lang="it-IT" sz="2000" b="1" dirty="0"/>
              <a:t>piattaforma e-learning</a:t>
            </a:r>
            <a:r>
              <a:rPr lang="it-IT" sz="2000" dirty="0"/>
              <a:t>.</a:t>
            </a:r>
          </a:p>
          <a:p>
            <a:endParaRPr lang="it-IT" sz="2000" dirty="0"/>
          </a:p>
        </p:txBody>
      </p:sp>
    </p:spTree>
    <p:extLst>
      <p:ext uri="{BB962C8B-B14F-4D97-AF65-F5344CB8AC3E}">
        <p14:creationId xmlns:p14="http://schemas.microsoft.com/office/powerpoint/2010/main" val="596689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a:xfrm>
            <a:off x="173464" y="836712"/>
            <a:ext cx="8719016" cy="4708981"/>
          </a:xfrm>
          <a:prstGeom prst="rect">
            <a:avLst/>
          </a:prstGeom>
        </p:spPr>
        <p:txBody>
          <a:bodyPr wrap="square">
            <a:spAutoFit/>
          </a:bodyPr>
          <a:lstStyle/>
          <a:p>
            <a:r>
              <a:rPr lang="it-IT" sz="2000" b="1" dirty="0"/>
              <a:t>Conoscenza e capacità di comprensione (</a:t>
            </a:r>
            <a:r>
              <a:rPr lang="it-IT" sz="2000" b="1" dirty="0" err="1"/>
              <a:t>knowledge</a:t>
            </a:r>
            <a:r>
              <a:rPr lang="it-IT" sz="2000" b="1" dirty="0"/>
              <a:t> and </a:t>
            </a:r>
            <a:r>
              <a:rPr lang="it-IT" sz="2000" b="1" dirty="0" err="1"/>
              <a:t>understanding</a:t>
            </a:r>
            <a:r>
              <a:rPr lang="it-IT" sz="2000" b="1" dirty="0"/>
              <a:t>)</a:t>
            </a:r>
          </a:p>
          <a:p>
            <a:r>
              <a:rPr lang="it-IT" sz="2000" dirty="0"/>
              <a:t>Tramite il modulo di chimica, lo studente dovrà acquisire una buona conoscenza e comprensione dei concetti di base della chimica generale e della chimica organica. </a:t>
            </a:r>
          </a:p>
          <a:p>
            <a:r>
              <a:rPr lang="it-IT" sz="2000" dirty="0"/>
              <a:t>Le principali conoscenze acquisite riguarderanno la struttura della materia, il legame chimico, le reazioni chimiche, gli equilibri chimici in soluzione acquosa e i principi di chimica organica. Nell’ambito del modulo di  biochimica verranno acquisiti concetti rilevanti per la professione dell'esperto di benessere animale, tra cui la familiarità con la struttura e la funzione generale delle biomolecole e delle principali vie metaboliche che operano in un organismo vivente. In particolare, lo studente dovrà essere in grado di descrivere: (i) il rapporto struttura/funzione delle principali classi di biomolecole; (ii) i concetti di base della biochimica a partire dalle sue basi propedeutiche, con particolare attenzione alla termodinamica chimica e alla cinetica enzimatica; (ii) le principali vie metaboliche degli zuccheri e dei lipidi , e i loro punti di interconnessione e regolazione</a:t>
            </a:r>
            <a:endParaRPr lang="it-IT" sz="2000" b="1" dirty="0"/>
          </a:p>
          <a:p>
            <a:endParaRPr lang="it-IT" sz="2000" b="1" dirty="0"/>
          </a:p>
          <a:p>
            <a:endParaRPr lang="it-IT" sz="2000" dirty="0"/>
          </a:p>
        </p:txBody>
      </p:sp>
      <p:sp>
        <p:nvSpPr>
          <p:cNvPr id="8" name="CasellaDiTesto 7"/>
          <p:cNvSpPr txBox="1"/>
          <p:nvPr/>
        </p:nvSpPr>
        <p:spPr>
          <a:xfrm>
            <a:off x="323528" y="87015"/>
            <a:ext cx="3041154" cy="461665"/>
          </a:xfrm>
          <a:prstGeom prst="rect">
            <a:avLst/>
          </a:prstGeom>
          <a:noFill/>
        </p:spPr>
        <p:txBody>
          <a:bodyPr wrap="none" rtlCol="0">
            <a:spAutoFit/>
          </a:bodyPr>
          <a:lstStyle/>
          <a:p>
            <a:r>
              <a:rPr lang="it-IT" sz="2400" b="1" dirty="0">
                <a:solidFill>
                  <a:srgbClr val="FF0000"/>
                </a:solidFill>
              </a:rPr>
              <a:t>OBIETTIVI  FORMATIVI</a:t>
            </a:r>
          </a:p>
        </p:txBody>
      </p:sp>
    </p:spTree>
    <p:extLst>
      <p:ext uri="{BB962C8B-B14F-4D97-AF65-F5344CB8AC3E}">
        <p14:creationId xmlns:p14="http://schemas.microsoft.com/office/powerpoint/2010/main" val="3366454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755576" y="596587"/>
            <a:ext cx="7254552" cy="6463308"/>
          </a:xfrm>
          <a:prstGeom prst="rect">
            <a:avLst/>
          </a:prstGeom>
        </p:spPr>
        <p:txBody>
          <a:bodyPr wrap="square">
            <a:spAutoFit/>
          </a:bodyPr>
          <a:lstStyle/>
          <a:p>
            <a:r>
              <a:rPr lang="it-IT" b="1" dirty="0"/>
              <a:t>Capacità di applicare conoscenza e comprensione:</a:t>
            </a:r>
            <a:r>
              <a:rPr lang="it-IT" dirty="0"/>
              <a:t> Lo studente dovrà acquisire capacità e competenze necessarie per traslare le informazioni teoriche e le abilità operative acquisite nell'ambito del corso integrato di elementi di Chimica e Biochimica nel contesto professionale dell'esperto di benessere animale. </a:t>
            </a:r>
          </a:p>
          <a:p>
            <a:r>
              <a:rPr lang="it-IT" b="1" dirty="0"/>
              <a:t>Autonomia di giudizio</a:t>
            </a:r>
            <a:r>
              <a:rPr lang="it-IT" dirty="0"/>
              <a:t>: Un'adeguata autonomia di giudizio, sia nel proprio ambito di lavoro che al di fuori di esso, potrà essere raggiunta attraverso la costituzione di una solida cultura scientifica, di cui i concetti fondamentali della chimica e  biochimica rappresentano un'importante componente.</a:t>
            </a:r>
          </a:p>
          <a:p>
            <a:r>
              <a:rPr lang="it-IT" dirty="0"/>
              <a:t>L'autonomia di giudizio potrà essere verificata durante la prova orale, valutando il grado di originalità e competenza con cui lo studente espone e discute le informazioni presenti in un testo scientifico fornito dal docente. </a:t>
            </a:r>
          </a:p>
          <a:p>
            <a:r>
              <a:rPr lang="it-IT" b="1" dirty="0"/>
              <a:t>Abilità comunicative</a:t>
            </a:r>
            <a:r>
              <a:rPr lang="it-IT" dirty="0"/>
              <a:t>: Lo studente dovrà essere in grado di esporre e spiegare, in maniera semplice, ma rigorosa, anche a un pubblico non esperto, i processi molecolari che stanno alla base delle funzioni degli organismi animali.</a:t>
            </a:r>
          </a:p>
          <a:p>
            <a:r>
              <a:rPr lang="it-IT" b="1" dirty="0"/>
              <a:t>Capacità di apprendimento</a:t>
            </a:r>
            <a:r>
              <a:rPr lang="it-IT" dirty="0"/>
              <a:t>: Lo studente dovrà aver acquisito non solo competenze e conoscenze adeguate al superamento della prova d'esame, ma soprattutto stimoli, capacità e metodi di apprendimento adeguati per l'aggiornamento e l'innalzamento continuo delle proprie competenze nell'ambito della chimica e  biochimica. Lo studente deve dimostrare di avere sviluppato  capacità proprie di apprendimento e di analisi critica che gli consenta di continuare a studiare in maniera autonoma.</a:t>
            </a:r>
          </a:p>
          <a:p>
            <a:endParaRPr lang="it-IT" dirty="0"/>
          </a:p>
          <a:p>
            <a:endParaRPr lang="it-IT" dirty="0"/>
          </a:p>
        </p:txBody>
      </p:sp>
    </p:spTree>
    <p:extLst>
      <p:ext uri="{BB962C8B-B14F-4D97-AF65-F5344CB8AC3E}">
        <p14:creationId xmlns:p14="http://schemas.microsoft.com/office/powerpoint/2010/main" val="1643732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395536" y="230832"/>
            <a:ext cx="5184576" cy="461665"/>
          </a:xfrm>
          <a:prstGeom prst="rect">
            <a:avLst/>
          </a:prstGeom>
          <a:noFill/>
        </p:spPr>
        <p:txBody>
          <a:bodyPr wrap="square" rtlCol="0">
            <a:spAutoFit/>
          </a:bodyPr>
          <a:lstStyle/>
          <a:p>
            <a:r>
              <a:rPr lang="it-IT" sz="2400" b="1" dirty="0">
                <a:solidFill>
                  <a:srgbClr val="FF0000"/>
                </a:solidFill>
              </a:rPr>
              <a:t>PROGRAMMA di CHIMICA</a:t>
            </a:r>
          </a:p>
        </p:txBody>
      </p:sp>
      <p:sp>
        <p:nvSpPr>
          <p:cNvPr id="4" name="Rettangolo 3"/>
          <p:cNvSpPr/>
          <p:nvPr/>
        </p:nvSpPr>
        <p:spPr>
          <a:xfrm>
            <a:off x="371467" y="620688"/>
            <a:ext cx="8190656" cy="5909310"/>
          </a:xfrm>
          <a:prstGeom prst="rect">
            <a:avLst/>
          </a:prstGeom>
        </p:spPr>
        <p:txBody>
          <a:bodyPr wrap="square">
            <a:spAutoFit/>
          </a:bodyPr>
          <a:lstStyle/>
          <a:p>
            <a:r>
              <a:rPr lang="it-IT" b="1" dirty="0"/>
              <a:t>1. Prima unità didattica – Chimica generale</a:t>
            </a:r>
            <a:endParaRPr lang="it-IT" dirty="0"/>
          </a:p>
          <a:p>
            <a:r>
              <a:rPr lang="it-IT" i="1" dirty="0"/>
              <a:t>1.1.</a:t>
            </a:r>
            <a:r>
              <a:rPr lang="it-IT" dirty="0"/>
              <a:t> </a:t>
            </a:r>
            <a:r>
              <a:rPr lang="it-IT" i="1" dirty="0"/>
              <a:t>La</a:t>
            </a:r>
            <a:r>
              <a:rPr lang="it-IT" dirty="0"/>
              <a:t> </a:t>
            </a:r>
            <a:r>
              <a:rPr lang="it-IT" i="1" dirty="0"/>
              <a:t>struttura della materia</a:t>
            </a:r>
            <a:r>
              <a:rPr lang="it-IT" dirty="0"/>
              <a:t>: Che cos’è la materia. Stati di aggregazione della materia. Cambiamenti di stato. Proprietà della materia. Energia. Conservazione dell’energia e della materia. Composizione della materia</a:t>
            </a:r>
          </a:p>
          <a:p>
            <a:r>
              <a:rPr lang="it-IT" i="1" dirty="0"/>
              <a:t>1.2.</a:t>
            </a:r>
            <a:r>
              <a:rPr lang="it-IT" dirty="0"/>
              <a:t> </a:t>
            </a:r>
            <a:r>
              <a:rPr lang="it-IT" i="1" dirty="0"/>
              <a:t>L’atomo</a:t>
            </a:r>
            <a:r>
              <a:rPr lang="it-IT" dirty="0"/>
              <a:t>:  Atomo. Massa atomica. Numero atomico e numero di massa. Numero di neutroni. Isotopi. Disposizione degli elettroni in un atomo. Sottolivelli di energia. Gas nobili. Tavola periodica degli elementi. Energia di ionizzazione e affinità elettronica. Elettronegatività. </a:t>
            </a:r>
          </a:p>
          <a:p>
            <a:r>
              <a:rPr lang="it-IT" i="1" dirty="0"/>
              <a:t>1.3.</a:t>
            </a:r>
            <a:r>
              <a:rPr lang="it-IT" dirty="0"/>
              <a:t> </a:t>
            </a:r>
            <a:r>
              <a:rPr lang="it-IT" i="1" dirty="0"/>
              <a:t>Il legame chimico</a:t>
            </a:r>
            <a:r>
              <a:rPr lang="it-IT" dirty="0"/>
              <a:t>:  Molecole. Formazione degli ioni. Raggio ionico. Legame ionico. Ioni poliatomici. Legame covalente. Legame idrogeno. Legami deboli non covalenti. Peso molecolare. Mole. </a:t>
            </a:r>
          </a:p>
          <a:p>
            <a:r>
              <a:rPr lang="it-IT" i="1" dirty="0"/>
              <a:t>1.4. Le reazioni chimiche redox e non redox</a:t>
            </a:r>
            <a:r>
              <a:rPr lang="it-IT" dirty="0"/>
              <a:t>: Equazioni chimiche. Reazioni di equilibrio. Reazioni reversibili e irreversibili. Energia di attivazione e velocità di una reazione. Principali fattori che influenzano le reazioni all’equilibrio. Reazioni di ossido-riduzioni.</a:t>
            </a:r>
          </a:p>
          <a:p>
            <a:r>
              <a:rPr lang="it-IT" i="1" dirty="0"/>
              <a:t>1.5.</a:t>
            </a:r>
            <a:r>
              <a:rPr lang="it-IT" dirty="0"/>
              <a:t> </a:t>
            </a:r>
            <a:r>
              <a:rPr lang="it-IT" i="1" dirty="0"/>
              <a:t>Miscele liquide</a:t>
            </a:r>
            <a:r>
              <a:rPr lang="it-IT" dirty="0"/>
              <a:t>: Miscele. Proprietà generali delle soluzioni. Struttura dell’acqua. Tensione superficiale dell’acqua. Idrolisi. Fattori che influenzano la solubilità di un soluto. Concentrazione delle soluzioni. Proprietà colligative delle soluzioni. Tonicità delle soluzioni. Tipi di soluzioni. Conducibilità delle soluzioni. Sospensioni. Colloidi. Emulsioni.</a:t>
            </a:r>
          </a:p>
          <a:p>
            <a:r>
              <a:rPr lang="it-IT" i="1" dirty="0"/>
              <a:t>1.6. Acidi, basi e tamponi</a:t>
            </a:r>
            <a:r>
              <a:rPr lang="it-IT" dirty="0"/>
              <a:t>: Acidi. Basi. Acidi e basi forti e deboli. Ionizzazione dell’acqua. pH. Sali. Soluzioni tampone. </a:t>
            </a:r>
          </a:p>
          <a:p>
            <a:endParaRPr lang="it-IT" dirty="0"/>
          </a:p>
          <a:p>
            <a:r>
              <a:rPr lang="it-IT" b="1" dirty="0">
                <a:solidFill>
                  <a:srgbClr val="FF0000"/>
                </a:solidFill>
              </a:rPr>
              <a:t>Al termine: 1° PROVA IN ITINERE</a:t>
            </a:r>
          </a:p>
        </p:txBody>
      </p:sp>
    </p:spTree>
    <p:extLst>
      <p:ext uri="{BB962C8B-B14F-4D97-AF65-F5344CB8AC3E}">
        <p14:creationId xmlns:p14="http://schemas.microsoft.com/office/powerpoint/2010/main" val="3479765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1AF81C8D-F742-35EF-E15F-34A608E19950}"/>
              </a:ext>
            </a:extLst>
          </p:cNvPr>
          <p:cNvSpPr txBox="1"/>
          <p:nvPr/>
        </p:nvSpPr>
        <p:spPr>
          <a:xfrm>
            <a:off x="395536" y="230832"/>
            <a:ext cx="5184576" cy="461665"/>
          </a:xfrm>
          <a:prstGeom prst="rect">
            <a:avLst/>
          </a:prstGeom>
          <a:noFill/>
        </p:spPr>
        <p:txBody>
          <a:bodyPr wrap="square" rtlCol="0">
            <a:spAutoFit/>
          </a:bodyPr>
          <a:lstStyle/>
          <a:p>
            <a:r>
              <a:rPr lang="it-IT" sz="2400" b="1" dirty="0">
                <a:solidFill>
                  <a:srgbClr val="FF0000"/>
                </a:solidFill>
              </a:rPr>
              <a:t>PROGRAMMA di CHIMICA</a:t>
            </a:r>
          </a:p>
        </p:txBody>
      </p:sp>
      <p:sp>
        <p:nvSpPr>
          <p:cNvPr id="5" name="CasellaDiTesto 4">
            <a:extLst>
              <a:ext uri="{FF2B5EF4-FFF2-40B4-BE49-F238E27FC236}">
                <a16:creationId xmlns:a16="http://schemas.microsoft.com/office/drawing/2014/main" id="{E29B5527-323B-11D4-279C-37253B05863C}"/>
              </a:ext>
            </a:extLst>
          </p:cNvPr>
          <p:cNvSpPr txBox="1"/>
          <p:nvPr/>
        </p:nvSpPr>
        <p:spPr>
          <a:xfrm>
            <a:off x="395536" y="836712"/>
            <a:ext cx="8424936" cy="5355312"/>
          </a:xfrm>
          <a:prstGeom prst="rect">
            <a:avLst/>
          </a:prstGeom>
          <a:noFill/>
        </p:spPr>
        <p:txBody>
          <a:bodyPr wrap="square">
            <a:spAutoFit/>
          </a:bodyPr>
          <a:lstStyle/>
          <a:p>
            <a:pPr marL="342900" indent="-342900">
              <a:buAutoNum type="arabicPeriod" startAt="2"/>
            </a:pPr>
            <a:r>
              <a:rPr lang="it-IT" b="1" dirty="0"/>
              <a:t>Seconda unità didattica – Chimica organica</a:t>
            </a:r>
          </a:p>
          <a:p>
            <a:r>
              <a:rPr lang="it-IT" i="1" dirty="0"/>
              <a:t>2.1. Introduzione alla chimica organica: </a:t>
            </a:r>
            <a:r>
              <a:rPr lang="it-IT" dirty="0"/>
              <a:t>Importanza della chimica organica. Legami. Formule di struttura. Isomeri. Orientazione tridimensionale dei legami intorno all’atomo di carbonio. Capacità di legame del carbonio. Composti del carbonio con altri elementi.</a:t>
            </a:r>
          </a:p>
          <a:p>
            <a:r>
              <a:rPr lang="it-IT" i="1" dirty="0"/>
              <a:t>2.2.  Idrocarburi</a:t>
            </a:r>
            <a:r>
              <a:rPr lang="it-IT" dirty="0"/>
              <a:t>: Alcani. Formula generale degli alcani. Formule di struttura razionali. Gruppi alchilici. Alcheni. Alchini. Reazioni degli idrocarburi. Idrocarburi aromatici: il benzene. </a:t>
            </a:r>
          </a:p>
          <a:p>
            <a:r>
              <a:rPr lang="it-IT" i="1" dirty="0"/>
              <a:t>2.3. Alcoli ed eteri</a:t>
            </a:r>
            <a:r>
              <a:rPr lang="it-IT" dirty="0"/>
              <a:t>: Alcoli. Tioli. Eteri. </a:t>
            </a:r>
          </a:p>
          <a:p>
            <a:r>
              <a:rPr lang="it-IT" i="1" dirty="0"/>
              <a:t>2.4. Altri composti organici</a:t>
            </a:r>
            <a:r>
              <a:rPr lang="it-IT" dirty="0"/>
              <a:t>: Aldeidi. Chetoni. Acidi carbossilici. Esteri. Ammine. Amminoacidi. Ammidi. </a:t>
            </a:r>
          </a:p>
          <a:p>
            <a:endParaRPr lang="it-IT" dirty="0"/>
          </a:p>
          <a:p>
            <a:endParaRPr lang="it-IT" dirty="0"/>
          </a:p>
          <a:p>
            <a:endParaRPr lang="it-IT" dirty="0"/>
          </a:p>
          <a:p>
            <a:endParaRPr lang="it-IT" dirty="0"/>
          </a:p>
          <a:p>
            <a:endParaRPr lang="it-IT" dirty="0"/>
          </a:p>
          <a:p>
            <a:endParaRPr lang="it-IT" dirty="0"/>
          </a:p>
          <a:p>
            <a:endParaRPr lang="it-IT" dirty="0"/>
          </a:p>
          <a:p>
            <a:endParaRPr lang="it-IT" dirty="0"/>
          </a:p>
          <a:p>
            <a:r>
              <a:rPr lang="it-IT" b="1" dirty="0">
                <a:solidFill>
                  <a:srgbClr val="FF0000"/>
                </a:solidFill>
              </a:rPr>
              <a:t>Al termine: 2° PROVA IN ITINERE</a:t>
            </a:r>
          </a:p>
          <a:p>
            <a:endParaRPr lang="it-IT" dirty="0"/>
          </a:p>
        </p:txBody>
      </p:sp>
    </p:spTree>
    <p:extLst>
      <p:ext uri="{BB962C8B-B14F-4D97-AF65-F5344CB8AC3E}">
        <p14:creationId xmlns:p14="http://schemas.microsoft.com/office/powerpoint/2010/main" val="3756399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395536" y="230832"/>
            <a:ext cx="5184576" cy="461665"/>
          </a:xfrm>
          <a:prstGeom prst="rect">
            <a:avLst/>
          </a:prstGeom>
          <a:noFill/>
        </p:spPr>
        <p:txBody>
          <a:bodyPr wrap="square" rtlCol="0">
            <a:spAutoFit/>
          </a:bodyPr>
          <a:lstStyle/>
          <a:p>
            <a:r>
              <a:rPr lang="it-IT" sz="2400" b="1" dirty="0">
                <a:solidFill>
                  <a:srgbClr val="FF0000"/>
                </a:solidFill>
              </a:rPr>
              <a:t>PROGRAMMA di BIOCHIMICA</a:t>
            </a:r>
          </a:p>
        </p:txBody>
      </p:sp>
      <p:sp>
        <p:nvSpPr>
          <p:cNvPr id="4" name="Rettangolo 3"/>
          <p:cNvSpPr/>
          <p:nvPr/>
        </p:nvSpPr>
        <p:spPr>
          <a:xfrm>
            <a:off x="417240" y="727041"/>
            <a:ext cx="8190656" cy="5909310"/>
          </a:xfrm>
          <a:prstGeom prst="rect">
            <a:avLst/>
          </a:prstGeom>
        </p:spPr>
        <p:txBody>
          <a:bodyPr wrap="square">
            <a:spAutoFit/>
          </a:bodyPr>
          <a:lstStyle/>
          <a:p>
            <a:r>
              <a:rPr lang="it-IT" b="1" dirty="0"/>
              <a:t>1. Prima unità didattica - La composizione chimica degli organismi viventi </a:t>
            </a:r>
            <a:endParaRPr lang="it-IT" dirty="0"/>
          </a:p>
          <a:p>
            <a:r>
              <a:rPr lang="it-IT" i="1" dirty="0"/>
              <a:t>1.1.</a:t>
            </a:r>
            <a:r>
              <a:rPr lang="it-IT" dirty="0"/>
              <a:t> </a:t>
            </a:r>
            <a:r>
              <a:rPr lang="it-IT" i="1" dirty="0"/>
              <a:t>Introduzione alla biochimica</a:t>
            </a:r>
            <a:r>
              <a:rPr lang="it-IT" dirty="0"/>
              <a:t>: che cos’è la biochimica. Cellule e organismi viventi. Le cellule, unità elementari della vita. Procarioti e eucarioti. L’evoluzione e l’unità della vita </a:t>
            </a:r>
          </a:p>
          <a:p>
            <a:r>
              <a:rPr lang="it-IT" i="1" dirty="0"/>
              <a:t>1.2.</a:t>
            </a:r>
            <a:r>
              <a:rPr lang="it-IT" dirty="0"/>
              <a:t> </a:t>
            </a:r>
            <a:r>
              <a:rPr lang="it-IT" i="1" dirty="0"/>
              <a:t>Le proteine</a:t>
            </a:r>
            <a:r>
              <a:rPr lang="it-IT" dirty="0"/>
              <a:t>:  le strutture dei venti amminoacidi standard. Caratteristiche biochimiche degli amminoacidi. Gruppi ionizzabili degli amminoacidi. Cenni sul tipo di legame chimico. Modificazioni degli amminoacidi. Struttura primaria e secondaria delle proteine. Polipeptidi. Il legame peptidico. Proteine fibrose e proteine globulari. Struttura terziaria e quaternaria. Emoglobina.</a:t>
            </a:r>
          </a:p>
          <a:p>
            <a:r>
              <a:rPr lang="it-IT" i="1" dirty="0"/>
              <a:t>1.3.</a:t>
            </a:r>
            <a:r>
              <a:rPr lang="it-IT" dirty="0"/>
              <a:t> </a:t>
            </a:r>
            <a:r>
              <a:rPr lang="it-IT" i="1" dirty="0"/>
              <a:t>Gli acidi nucleici</a:t>
            </a:r>
            <a:r>
              <a:rPr lang="it-IT" dirty="0"/>
              <a:t>:  le strutture di DNA e RNA. La struttura di un polinucleotide. Il legame </a:t>
            </a:r>
            <a:r>
              <a:rPr lang="it-IT" dirty="0" err="1"/>
              <a:t>fosfodiestere</a:t>
            </a:r>
            <a:r>
              <a:rPr lang="it-IT" dirty="0"/>
              <a:t>. La struttura secondaria di DNA e RNA: le caratteristiche della doppia elica. Forme diverse di doppia elica. Appaiamento di basi intramolecolari. Modificazioni delle molecole di RNA. Impacchettamento del DNA. </a:t>
            </a:r>
            <a:r>
              <a:rPr lang="it-IT" dirty="0" err="1"/>
              <a:t>Nucleosomi</a:t>
            </a:r>
            <a:r>
              <a:rPr lang="it-IT" dirty="0"/>
              <a:t> e fibre di cromatina.</a:t>
            </a:r>
          </a:p>
          <a:p>
            <a:r>
              <a:rPr lang="it-IT" i="1" dirty="0"/>
              <a:t>1.4. I</a:t>
            </a:r>
            <a:r>
              <a:rPr lang="it-IT" dirty="0"/>
              <a:t> </a:t>
            </a:r>
            <a:r>
              <a:rPr lang="it-IT" i="1" dirty="0"/>
              <a:t>lipidi e le membrane biologiche</a:t>
            </a:r>
            <a:r>
              <a:rPr lang="it-IT" dirty="0"/>
              <a:t>: le strutture dei lipidi. Gli acidi grassi e i loro derivati. La struttura di un </a:t>
            </a:r>
            <a:r>
              <a:rPr lang="it-IT" dirty="0" err="1"/>
              <a:t>triacilglicerolo</a:t>
            </a:r>
            <a:r>
              <a:rPr lang="it-IT" dirty="0"/>
              <a:t>. </a:t>
            </a:r>
            <a:r>
              <a:rPr lang="it-IT" dirty="0" err="1"/>
              <a:t>Glicerofosfolipidi</a:t>
            </a:r>
            <a:r>
              <a:rPr lang="it-IT" dirty="0"/>
              <a:t> e </a:t>
            </a:r>
            <a:r>
              <a:rPr lang="it-IT" dirty="0" err="1"/>
              <a:t>sfingolipidi</a:t>
            </a:r>
            <a:r>
              <a:rPr lang="it-IT" dirty="0"/>
              <a:t>. Lipidi con funzione diversa: terpeni, steroli e steroidi. Gli </a:t>
            </a:r>
            <a:r>
              <a:rPr lang="it-IT" dirty="0" err="1"/>
              <a:t>eicosanoidi</a:t>
            </a:r>
            <a:r>
              <a:rPr lang="it-IT" dirty="0"/>
              <a:t> e le vitamine liposolubili. Le membrane biologiche. La struttura della membrana. Il trasporto di membrana.</a:t>
            </a:r>
          </a:p>
          <a:p>
            <a:r>
              <a:rPr lang="it-IT" i="1" dirty="0"/>
              <a:t>1.5.</a:t>
            </a:r>
            <a:r>
              <a:rPr lang="it-IT" dirty="0"/>
              <a:t> </a:t>
            </a:r>
            <a:r>
              <a:rPr lang="it-IT" i="1" dirty="0"/>
              <a:t>I carboidrati</a:t>
            </a:r>
            <a:r>
              <a:rPr lang="it-IT" dirty="0"/>
              <a:t>: monosaccaridi, disaccaridi e oligosaccaridi. </a:t>
            </a:r>
            <a:r>
              <a:rPr lang="it-IT" dirty="0" err="1"/>
              <a:t>Gliceraldeide</a:t>
            </a:r>
            <a:r>
              <a:rPr lang="it-IT" dirty="0"/>
              <a:t> e </a:t>
            </a:r>
            <a:r>
              <a:rPr lang="it-IT" dirty="0" err="1"/>
              <a:t>diidrossiacetone</a:t>
            </a:r>
            <a:r>
              <a:rPr lang="it-IT" dirty="0"/>
              <a:t>. I diversi tipi di isomeri nella struttura dei carboidrati. Forma ciclica dei monosaccaridi. Legame </a:t>
            </a:r>
            <a:r>
              <a:rPr lang="it-IT" i="1" dirty="0"/>
              <a:t>O</a:t>
            </a:r>
            <a:r>
              <a:rPr lang="it-IT" dirty="0"/>
              <a:t>-glicosidico. Polisaccaridi: amido,  glicogeno, cellulosa e chitina. </a:t>
            </a:r>
            <a:r>
              <a:rPr lang="it-IT" dirty="0" err="1"/>
              <a:t>Eteropolisaccaridi</a:t>
            </a:r>
            <a:r>
              <a:rPr lang="it-IT" dirty="0"/>
              <a:t>.</a:t>
            </a:r>
          </a:p>
          <a:p>
            <a:endParaRPr lang="it-IT" dirty="0"/>
          </a:p>
          <a:p>
            <a:r>
              <a:rPr lang="it-IT" b="1" dirty="0">
                <a:solidFill>
                  <a:srgbClr val="FF0000"/>
                </a:solidFill>
              </a:rPr>
              <a:t>Al termine: 1° PROVA IN ITINERE</a:t>
            </a:r>
          </a:p>
        </p:txBody>
      </p:sp>
    </p:spTree>
    <p:extLst>
      <p:ext uri="{BB962C8B-B14F-4D97-AF65-F5344CB8AC3E}">
        <p14:creationId xmlns:p14="http://schemas.microsoft.com/office/powerpoint/2010/main" val="800043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94639" y="908720"/>
            <a:ext cx="7614592" cy="4801314"/>
          </a:xfrm>
          <a:prstGeom prst="rect">
            <a:avLst/>
          </a:prstGeom>
        </p:spPr>
        <p:txBody>
          <a:bodyPr wrap="square">
            <a:spAutoFit/>
          </a:bodyPr>
          <a:lstStyle/>
          <a:p>
            <a:r>
              <a:rPr lang="it-IT" b="1" dirty="0"/>
              <a:t>2. Seconda unità didattica - Enzimologia e Bioenergetica</a:t>
            </a:r>
            <a:endParaRPr lang="it-IT" dirty="0"/>
          </a:p>
          <a:p>
            <a:r>
              <a:rPr lang="it-IT" i="1" dirty="0"/>
              <a:t>2.1. Gli enzimi</a:t>
            </a:r>
            <a:r>
              <a:rPr lang="it-IT" dirty="0"/>
              <a:t>: che cos’è un enzima. Esempi di enzimi di natura proteica. Enzimi costituita da RNA. Cofattori. Coenzimi. Gruppi prostetici. Classificazione degli enzimi. </a:t>
            </a:r>
          </a:p>
          <a:p>
            <a:r>
              <a:rPr lang="it-IT" i="1" dirty="0"/>
              <a:t>2.2 Il funzionamento degli enzimi</a:t>
            </a:r>
            <a:r>
              <a:rPr lang="it-IT" dirty="0"/>
              <a:t>: catalisi enzimatica. Stato di transizione e barriera energetica. Reazioni reversibili. Specificità di legame del substrato. Fattori che influenzano la velocità di una reazione enzimatica: temperatura e </a:t>
            </a:r>
            <a:r>
              <a:rPr lang="it-IT" dirty="0" err="1"/>
              <a:t>pH</a:t>
            </a:r>
            <a:r>
              <a:rPr lang="it-IT" dirty="0"/>
              <a:t>. </a:t>
            </a:r>
          </a:p>
          <a:p>
            <a:r>
              <a:rPr lang="it-IT" i="1" dirty="0"/>
              <a:t>2.3 Cinetica enzimatica</a:t>
            </a:r>
            <a:r>
              <a:rPr lang="it-IT" dirty="0"/>
              <a:t>: velocità di reazioni enzimatiche. Derivazione dell'equazione di </a:t>
            </a:r>
            <a:r>
              <a:rPr lang="it-IT" dirty="0" err="1"/>
              <a:t>Michaelis-Menten</a:t>
            </a:r>
            <a:r>
              <a:rPr lang="it-IT" dirty="0"/>
              <a:t>. La costante catalitica (</a:t>
            </a:r>
            <a:r>
              <a:rPr lang="it-IT" dirty="0" err="1"/>
              <a:t>kcat</a:t>
            </a:r>
            <a:r>
              <a:rPr lang="it-IT" dirty="0"/>
              <a:t>) e velocità massima (</a:t>
            </a:r>
            <a:r>
              <a:rPr lang="it-IT" dirty="0" err="1"/>
              <a:t>Vmax</a:t>
            </a:r>
            <a:r>
              <a:rPr lang="it-IT" dirty="0"/>
              <a:t>). Significato della costante di </a:t>
            </a:r>
            <a:r>
              <a:rPr lang="it-IT" dirty="0" err="1"/>
              <a:t>Michaelis-Menten</a:t>
            </a:r>
            <a:r>
              <a:rPr lang="it-IT" dirty="0"/>
              <a:t> (Km). Determinazione grafica dei parametri cinetici di un enzima. Inibizione enzimatica. Inibizione competitiva. Inibizione reversibile. Inibizione allosterica</a:t>
            </a:r>
          </a:p>
          <a:p>
            <a:r>
              <a:rPr lang="it-IT" i="1" dirty="0"/>
              <a:t>2.4. Principi di Bioenergetica</a:t>
            </a:r>
            <a:r>
              <a:rPr lang="it-IT" dirty="0"/>
              <a:t>: bioenergetica e tipi di reazioni biochimiche. Termodinamica nei sistemi biologici. Ruolo dell’ATP nel metabolismo. Composti ad elevato contenuto energetico. L’</a:t>
            </a:r>
            <a:r>
              <a:rPr lang="it-IT" dirty="0" err="1"/>
              <a:t>Acetil-CoA</a:t>
            </a:r>
            <a:r>
              <a:rPr lang="it-IT" dirty="0"/>
              <a:t>. Gli stati di ossidazione.</a:t>
            </a:r>
          </a:p>
          <a:p>
            <a:endParaRPr lang="it-IT" dirty="0"/>
          </a:p>
          <a:p>
            <a:r>
              <a:rPr lang="it-IT" b="1" dirty="0">
                <a:solidFill>
                  <a:srgbClr val="FF0000"/>
                </a:solidFill>
              </a:rPr>
              <a:t>Al termine: 2° PROVA IN ITINERE</a:t>
            </a:r>
          </a:p>
          <a:p>
            <a:endParaRPr lang="it-IT" dirty="0"/>
          </a:p>
        </p:txBody>
      </p:sp>
      <p:sp>
        <p:nvSpPr>
          <p:cNvPr id="5" name="CasellaDiTesto 4">
            <a:extLst>
              <a:ext uri="{FF2B5EF4-FFF2-40B4-BE49-F238E27FC236}">
                <a16:creationId xmlns:a16="http://schemas.microsoft.com/office/drawing/2014/main" id="{760E1D7A-DC74-4FA1-604C-F64FD2A55010}"/>
              </a:ext>
            </a:extLst>
          </p:cNvPr>
          <p:cNvSpPr txBox="1"/>
          <p:nvPr/>
        </p:nvSpPr>
        <p:spPr>
          <a:xfrm>
            <a:off x="395536" y="230832"/>
            <a:ext cx="5184576" cy="461665"/>
          </a:xfrm>
          <a:prstGeom prst="rect">
            <a:avLst/>
          </a:prstGeom>
          <a:noFill/>
        </p:spPr>
        <p:txBody>
          <a:bodyPr wrap="square" rtlCol="0">
            <a:spAutoFit/>
          </a:bodyPr>
          <a:lstStyle/>
          <a:p>
            <a:r>
              <a:rPr lang="it-IT" sz="2400" b="1" dirty="0">
                <a:solidFill>
                  <a:srgbClr val="FF0000"/>
                </a:solidFill>
              </a:rPr>
              <a:t>PROGRAMMA di BIOCHIMICA</a:t>
            </a:r>
          </a:p>
        </p:txBody>
      </p:sp>
    </p:spTree>
    <p:extLst>
      <p:ext uri="{BB962C8B-B14F-4D97-AF65-F5344CB8AC3E}">
        <p14:creationId xmlns:p14="http://schemas.microsoft.com/office/powerpoint/2010/main" val="3217195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264315" y="879652"/>
            <a:ext cx="8615369" cy="5509200"/>
          </a:xfrm>
          <a:prstGeom prst="rect">
            <a:avLst/>
          </a:prstGeom>
        </p:spPr>
        <p:txBody>
          <a:bodyPr wrap="square">
            <a:spAutoFit/>
          </a:bodyPr>
          <a:lstStyle/>
          <a:p>
            <a:r>
              <a:rPr lang="it-IT" sz="1600" b="1" dirty="0"/>
              <a:t>3. Terza unità didattica - Metabolismo </a:t>
            </a:r>
            <a:endParaRPr lang="it-IT" sz="1600" dirty="0"/>
          </a:p>
          <a:p>
            <a:r>
              <a:rPr lang="it-IT" sz="1600" i="1" dirty="0"/>
              <a:t>3.1. Introduzione al metabolismo:  </a:t>
            </a:r>
            <a:r>
              <a:rPr lang="it-IT" sz="1600" dirty="0"/>
              <a:t>Metabolismo anaerobio e aerobio. Organismi autotrofi ed eterotrofi. Catabolismo e anabolismo. Vie metaboliche e intermedi chiave. Ruolo dl NAD</a:t>
            </a:r>
            <a:r>
              <a:rPr lang="it-IT" sz="1600" baseline="30000" dirty="0"/>
              <a:t>+</a:t>
            </a:r>
            <a:r>
              <a:rPr lang="it-IT" sz="1600" dirty="0"/>
              <a:t> e del NADPH. Cenni generali sulla regolazione metabolica.</a:t>
            </a:r>
          </a:p>
          <a:p>
            <a:r>
              <a:rPr lang="it-IT" sz="1600" i="1" dirty="0"/>
              <a:t>3.2. Il metabolismo dei carboidrati</a:t>
            </a:r>
            <a:r>
              <a:rPr lang="it-IT" sz="1600" dirty="0"/>
              <a:t>: principali vie di utilizzo del glucosio. Il destino del piruvato. Fermentazione. Glicolisi. Descrizione delle diverse fasi. Profilo energetico della glicolisi. Ingresso del glicogeno e amido nella glicolisi. Demolizione del glicogeno. </a:t>
            </a:r>
            <a:r>
              <a:rPr lang="it-IT" sz="1600" dirty="0" err="1"/>
              <a:t>Gluconeogenesi</a:t>
            </a:r>
            <a:r>
              <a:rPr lang="it-IT" sz="1600" dirty="0"/>
              <a:t> e confronto con la glicolisi.</a:t>
            </a:r>
          </a:p>
          <a:p>
            <a:r>
              <a:rPr lang="it-IT" sz="1600" i="1" dirty="0"/>
              <a:t>3.3.</a:t>
            </a:r>
            <a:r>
              <a:rPr lang="it-IT" sz="1600" dirty="0"/>
              <a:t> Il </a:t>
            </a:r>
            <a:r>
              <a:rPr lang="it-IT" sz="1600" i="1" dirty="0"/>
              <a:t>ciclo dei pentosi</a:t>
            </a:r>
            <a:r>
              <a:rPr lang="it-IT" sz="1600" dirty="0"/>
              <a:t>:  funzioni della via del pentoso-fosfato. Fase ossidativa e fase delle </a:t>
            </a:r>
            <a:r>
              <a:rPr lang="it-IT" sz="1600" dirty="0" err="1"/>
              <a:t>interconversioni</a:t>
            </a:r>
            <a:r>
              <a:rPr lang="it-IT" sz="1600" dirty="0"/>
              <a:t>. Relazione tra la glicolisi e la via del pentoso-fosfato. Bilancio energetico e regolazione. </a:t>
            </a:r>
          </a:p>
          <a:p>
            <a:r>
              <a:rPr lang="it-IT" sz="1600" i="1" dirty="0"/>
              <a:t>3.4.  Il ciclo dell’acido citrico</a:t>
            </a:r>
            <a:r>
              <a:rPr lang="it-IT" sz="1600" dirty="0"/>
              <a:t>: significato biologico. Sintesi dell'</a:t>
            </a:r>
            <a:r>
              <a:rPr lang="it-IT" sz="1600" dirty="0" err="1"/>
              <a:t>acetil</a:t>
            </a:r>
            <a:r>
              <a:rPr lang="it-IT" sz="1600" dirty="0"/>
              <a:t>-coenzima A: complesso della piruvato deidrogenasi. Reazioni caratteristiche. Reazioni anaplerotiche. </a:t>
            </a:r>
          </a:p>
          <a:p>
            <a:r>
              <a:rPr lang="it-IT" sz="1600" i="1" dirty="0"/>
              <a:t>3.5. Il metabolismo dei lipidi: </a:t>
            </a:r>
            <a:r>
              <a:rPr lang="it-IT" sz="1600" dirty="0"/>
              <a:t> cenni su digestione, assorbimento e trasporto dei lipidi. Colesterolo. </a:t>
            </a:r>
            <a:r>
              <a:rPr lang="it-IT" sz="1600" dirty="0" err="1"/>
              <a:t>Apolipoproteine</a:t>
            </a:r>
            <a:r>
              <a:rPr lang="it-IT" sz="1600" dirty="0"/>
              <a:t>. Ossidazione degli acidi grassi. Trasportatore </a:t>
            </a:r>
            <a:r>
              <a:rPr lang="it-IT" sz="1600" dirty="0" err="1"/>
              <a:t>acil</a:t>
            </a:r>
            <a:r>
              <a:rPr lang="it-IT" sz="1600" dirty="0"/>
              <a:t>-carnitina/carnitina. Ossidazione degli acidi grassi insaturi e polinsaturi. Controllo dell’ossidazione. </a:t>
            </a:r>
          </a:p>
          <a:p>
            <a:r>
              <a:rPr lang="it-IT" sz="1600" i="1" dirty="0"/>
              <a:t>3.7.  Cenni generali sulla catena di trasporto elettronico e la fosforilazione ossidativa</a:t>
            </a:r>
            <a:r>
              <a:rPr lang="it-IT" sz="1600" dirty="0"/>
              <a:t>: il trasferimento di elettroni nella catena respiratoria. I complessi della catena respiratoria. Teoria </a:t>
            </a:r>
            <a:r>
              <a:rPr lang="it-IT" sz="1600" dirty="0" err="1"/>
              <a:t>chemiosmotica</a:t>
            </a:r>
            <a:r>
              <a:rPr lang="it-IT" sz="1600" dirty="0"/>
              <a:t>. Forza motrice protonica. Sintesi ATP. Struttura del complesso F1. Catalisi rotazionale. </a:t>
            </a:r>
          </a:p>
          <a:p>
            <a:endParaRPr lang="it-IT" sz="1600" dirty="0"/>
          </a:p>
          <a:p>
            <a:r>
              <a:rPr lang="it-IT" sz="1600" b="1" dirty="0">
                <a:solidFill>
                  <a:srgbClr val="FF0000"/>
                </a:solidFill>
              </a:rPr>
              <a:t>Al termine: 3° PROVA IN ITINERE</a:t>
            </a:r>
          </a:p>
          <a:p>
            <a:r>
              <a:rPr lang="it-IT" sz="1600" b="1" dirty="0">
                <a:solidFill>
                  <a:srgbClr val="FF0000"/>
                </a:solidFill>
              </a:rPr>
              <a:t>	</a:t>
            </a:r>
          </a:p>
          <a:p>
            <a:endParaRPr lang="it-IT" sz="1600" dirty="0"/>
          </a:p>
          <a:p>
            <a:endParaRPr lang="it-IT" sz="1600" dirty="0"/>
          </a:p>
        </p:txBody>
      </p:sp>
      <p:sp>
        <p:nvSpPr>
          <p:cNvPr id="5" name="CasellaDiTesto 4">
            <a:extLst>
              <a:ext uri="{FF2B5EF4-FFF2-40B4-BE49-F238E27FC236}">
                <a16:creationId xmlns:a16="http://schemas.microsoft.com/office/drawing/2014/main" id="{B7107DDE-D7AB-A97E-5B12-A540292A06BC}"/>
              </a:ext>
            </a:extLst>
          </p:cNvPr>
          <p:cNvSpPr txBox="1"/>
          <p:nvPr/>
        </p:nvSpPr>
        <p:spPr>
          <a:xfrm>
            <a:off x="395536" y="230832"/>
            <a:ext cx="5184576" cy="461665"/>
          </a:xfrm>
          <a:prstGeom prst="rect">
            <a:avLst/>
          </a:prstGeom>
          <a:noFill/>
        </p:spPr>
        <p:txBody>
          <a:bodyPr wrap="square" rtlCol="0">
            <a:spAutoFit/>
          </a:bodyPr>
          <a:lstStyle/>
          <a:p>
            <a:r>
              <a:rPr lang="it-IT" sz="2400" b="1" dirty="0">
                <a:solidFill>
                  <a:srgbClr val="FF0000"/>
                </a:solidFill>
              </a:rPr>
              <a:t>PROGRAMMA di BIOCHIMICA</a:t>
            </a:r>
          </a:p>
        </p:txBody>
      </p:sp>
    </p:spTree>
    <p:extLst>
      <p:ext uri="{BB962C8B-B14F-4D97-AF65-F5344CB8AC3E}">
        <p14:creationId xmlns:p14="http://schemas.microsoft.com/office/powerpoint/2010/main" val="982033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79512" y="908720"/>
            <a:ext cx="8352928" cy="4662815"/>
          </a:xfrm>
          <a:prstGeom prst="rect">
            <a:avLst/>
          </a:prstGeom>
          <a:noFill/>
        </p:spPr>
        <p:txBody>
          <a:bodyPr wrap="square" rtlCol="0">
            <a:spAutoFit/>
          </a:bodyPr>
          <a:lstStyle/>
          <a:p>
            <a:r>
              <a:rPr lang="it-IT" sz="2400" dirty="0"/>
              <a:t> </a:t>
            </a:r>
          </a:p>
          <a:p>
            <a:r>
              <a:rPr lang="it-IT" sz="2400" b="1" dirty="0">
                <a:solidFill>
                  <a:srgbClr val="FF0000"/>
                </a:solidFill>
              </a:rPr>
              <a:t>Testi di riferimento</a:t>
            </a:r>
            <a:endParaRPr lang="it-IT" sz="2400" dirty="0">
              <a:solidFill>
                <a:srgbClr val="FF0000"/>
              </a:solidFill>
            </a:endParaRPr>
          </a:p>
          <a:p>
            <a:pPr marL="342900" lvl="0" indent="-342900">
              <a:lnSpc>
                <a:spcPct val="150000"/>
              </a:lnSpc>
              <a:buFont typeface="Wingdings" panose="05000000000000000000" pitchFamily="2" charset="2"/>
              <a:buChar char="Ø"/>
            </a:pPr>
            <a:r>
              <a:rPr lang="it-IT" sz="2400" dirty="0"/>
              <a:t>Materiale (presentazioni ppt e esercizi) forniti dal docente</a:t>
            </a:r>
          </a:p>
          <a:p>
            <a:pPr marL="342900" lvl="0" indent="-342900">
              <a:lnSpc>
                <a:spcPct val="150000"/>
              </a:lnSpc>
              <a:buFont typeface="Wingdings" panose="05000000000000000000" pitchFamily="2" charset="2"/>
              <a:buChar char="Ø"/>
            </a:pPr>
            <a:r>
              <a:rPr lang="it-IT" sz="2400" dirty="0"/>
              <a:t>Elementi di Chimica e Biochimica. </a:t>
            </a:r>
            <a:r>
              <a:rPr lang="it-IT" sz="2400" dirty="0" err="1"/>
              <a:t>Edises</a:t>
            </a:r>
            <a:r>
              <a:rPr lang="it-IT" sz="2400" dirty="0"/>
              <a:t>, Napoli- Autori: E. </a:t>
            </a:r>
            <a:r>
              <a:rPr lang="it-IT" sz="2400" dirty="0" err="1"/>
              <a:t>Chiricozzi</a:t>
            </a:r>
            <a:r>
              <a:rPr lang="it-IT" sz="2400" dirty="0"/>
              <a:t>, D. Colombo, F. Magni, O. Marin, P. Palestini, V. Tugnoli.</a:t>
            </a:r>
          </a:p>
          <a:p>
            <a:pPr marL="342900" lvl="0" indent="-342900">
              <a:lnSpc>
                <a:spcPct val="150000"/>
              </a:lnSpc>
              <a:buFont typeface="Wingdings" panose="05000000000000000000" pitchFamily="2" charset="2"/>
              <a:buChar char="Ø"/>
            </a:pPr>
            <a:r>
              <a:rPr lang="it-IT" sz="2400" dirty="0"/>
              <a:t>Conoscere la biochimica, Zanichelli, Bologna  -Autore: Terry A. </a:t>
            </a:r>
            <a:r>
              <a:rPr lang="it-IT" sz="2400" dirty="0" err="1"/>
              <a:t>Brown</a:t>
            </a:r>
            <a:r>
              <a:rPr lang="it-IT" sz="2400" dirty="0"/>
              <a:t> </a:t>
            </a:r>
          </a:p>
          <a:p>
            <a:pPr marL="342900" lvl="0" indent="-342900">
              <a:lnSpc>
                <a:spcPct val="150000"/>
              </a:lnSpc>
              <a:buFont typeface="Wingdings" panose="05000000000000000000" pitchFamily="2" charset="2"/>
              <a:buChar char="Ø"/>
            </a:pPr>
            <a:r>
              <a:rPr lang="it-IT" sz="2400" dirty="0"/>
              <a:t>I principi di biochimica di </a:t>
            </a:r>
            <a:r>
              <a:rPr lang="it-IT" sz="2400" dirty="0" err="1"/>
              <a:t>Lehninger</a:t>
            </a:r>
            <a:r>
              <a:rPr lang="it-IT" sz="2400" dirty="0"/>
              <a:t> (VI edizione), Zanichelli, Bologna -Autore: Nelson e </a:t>
            </a:r>
            <a:r>
              <a:rPr lang="it-IT" sz="2400" dirty="0" err="1"/>
              <a:t>Cox</a:t>
            </a:r>
            <a:endParaRPr lang="it-IT" sz="2400" dirty="0"/>
          </a:p>
          <a:p>
            <a:pPr marL="342900" lvl="0" indent="-342900">
              <a:lnSpc>
                <a:spcPct val="150000"/>
              </a:lnSpc>
              <a:buFont typeface="Wingdings" panose="05000000000000000000" pitchFamily="2" charset="2"/>
              <a:buChar char="Ø"/>
            </a:pPr>
            <a:r>
              <a:rPr lang="it-IT" sz="2400" dirty="0"/>
              <a:t>Biochimica Essenziale. </a:t>
            </a:r>
            <a:r>
              <a:rPr lang="it-IT" sz="2400" dirty="0" err="1"/>
              <a:t>Edises</a:t>
            </a:r>
            <a:r>
              <a:rPr lang="it-IT" sz="2400" dirty="0"/>
              <a:t>, Napoli   -Autore: Gabriele D'Andrea</a:t>
            </a:r>
          </a:p>
        </p:txBody>
      </p:sp>
    </p:spTree>
    <p:extLst>
      <p:ext uri="{BB962C8B-B14F-4D97-AF65-F5344CB8AC3E}">
        <p14:creationId xmlns:p14="http://schemas.microsoft.com/office/powerpoint/2010/main" val="2477060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23528" y="332656"/>
            <a:ext cx="8016059" cy="5940088"/>
          </a:xfrm>
          <a:prstGeom prst="rect">
            <a:avLst/>
          </a:prstGeom>
        </p:spPr>
        <p:txBody>
          <a:bodyPr wrap="square">
            <a:spAutoFit/>
          </a:bodyPr>
          <a:lstStyle/>
          <a:p>
            <a:pPr algn="just"/>
            <a:r>
              <a:rPr lang="it-IT" sz="2000" b="1" dirty="0" err="1">
                <a:solidFill>
                  <a:srgbClr val="FF0000"/>
                </a:solidFill>
              </a:rPr>
              <a:t>Modalita'</a:t>
            </a:r>
            <a:r>
              <a:rPr lang="it-IT" sz="2000" b="1" dirty="0">
                <a:solidFill>
                  <a:srgbClr val="FF0000"/>
                </a:solidFill>
              </a:rPr>
              <a:t> Di Valutazione</a:t>
            </a:r>
            <a:endParaRPr lang="it-IT" dirty="0"/>
          </a:p>
          <a:p>
            <a:pPr marL="285750" indent="-285750" algn="just">
              <a:buFont typeface="Wingdings" panose="05000000000000000000" pitchFamily="2" charset="2"/>
              <a:buChar char="§"/>
            </a:pPr>
            <a:r>
              <a:rPr lang="it-IT" dirty="0"/>
              <a:t>L'esame di ciascun modulo si compone di una </a:t>
            </a:r>
            <a:r>
              <a:rPr lang="it-IT" b="1" dirty="0"/>
              <a:t>prova orale negli appelli pubblicati on-line</a:t>
            </a:r>
            <a:r>
              <a:rPr lang="it-IT" dirty="0"/>
              <a:t>. Il voto finale risulta dalla media aritmetica dei voti ottenuti nei due moduli. Il voto del modulo di chimica resta valido per un anno accademico.  </a:t>
            </a:r>
          </a:p>
          <a:p>
            <a:pPr marL="285750" indent="-285750" algn="just">
              <a:buFont typeface="Wingdings" panose="05000000000000000000" pitchFamily="2" charset="2"/>
              <a:buChar char="§"/>
            </a:pPr>
            <a:r>
              <a:rPr lang="it-IT" dirty="0"/>
              <a:t>Ciascun modulo prevede al termine di ogni unità didattica delle </a:t>
            </a:r>
            <a:r>
              <a:rPr lang="it-IT" b="1" i="1" dirty="0"/>
              <a:t>prove in itinere </a:t>
            </a:r>
            <a:r>
              <a:rPr lang="it-IT" dirty="0"/>
              <a:t>che possono essere svolte per il superamento dell’esame del modulo di chimica </a:t>
            </a:r>
            <a:r>
              <a:rPr lang="it-IT" b="1" dirty="0"/>
              <a:t>(2 prove in itinere) e biochimica (3 prove in itinere).</a:t>
            </a:r>
            <a:r>
              <a:rPr lang="it-IT" dirty="0"/>
              <a:t> </a:t>
            </a:r>
          </a:p>
          <a:p>
            <a:pPr marL="285750" indent="-285750" algn="just">
              <a:buFont typeface="Wingdings" panose="05000000000000000000" pitchFamily="2" charset="2"/>
              <a:buChar char="§"/>
            </a:pPr>
            <a:r>
              <a:rPr lang="it-IT" dirty="0"/>
              <a:t>Le </a:t>
            </a:r>
            <a:r>
              <a:rPr lang="it-IT" b="1" i="1" dirty="0"/>
              <a:t>prove in itinere di ciascun modulo </a:t>
            </a:r>
            <a:r>
              <a:rPr lang="it-IT" dirty="0"/>
              <a:t>si tengono durante il semestre al termine delle unità didattiche e contengono una serie di domande a risposta multipla e aperta, limitate agli argomenti specifici delle unità. La risposta sbagliata o non data vale 0 punti. Le prove in itinere si intendono superate con un voto medio uguale o maggiore di 18/30. </a:t>
            </a:r>
          </a:p>
          <a:p>
            <a:pPr marL="285750" indent="-285750" algn="just">
              <a:buFont typeface="Wingdings" panose="05000000000000000000" pitchFamily="2" charset="2"/>
              <a:buChar char="§"/>
            </a:pPr>
            <a:r>
              <a:rPr lang="it-IT" b="1" dirty="0"/>
              <a:t>In caso di insufficienza di una sola prova in itinere (per ciascun modulo), quest’ultima potrà essere recuperata all’orale</a:t>
            </a:r>
            <a:r>
              <a:rPr lang="it-IT" dirty="0"/>
              <a:t>, in caso contrario, al termine del semestre, lo studente è tenuto a sostenere un esame finale consistente sugli argomenti dell'intero modulo.  Il voto ottenuto nelle prove in itinere sarà mantenuto per un periodo non superiore a un anno dalla data del suo superamento. </a:t>
            </a:r>
            <a:r>
              <a:rPr lang="it-IT" b="1" dirty="0"/>
              <a:t>L’eventuale prova orale, da sostenersi solo se non si è superato una sola prova in itinere (per ciascun modulo) o in caso si voglia innalzare il voto, verte sulla prova non superata o sull’intero programma del modulo, rispettivamente</a:t>
            </a:r>
            <a:r>
              <a:rPr lang="it-IT" dirty="0"/>
              <a:t>. </a:t>
            </a:r>
          </a:p>
          <a:p>
            <a:pPr marL="285750" indent="-285750" algn="just">
              <a:buFont typeface="Wingdings" panose="05000000000000000000" pitchFamily="2" charset="2"/>
              <a:buChar char="§"/>
            </a:pPr>
            <a:r>
              <a:rPr lang="it-IT" dirty="0"/>
              <a:t>Durante le lezioni, gli studenti verificano il loro grado di apprendimento, attraverso la risoluzione di test, simili alle prove in itinere.</a:t>
            </a:r>
          </a:p>
        </p:txBody>
      </p:sp>
    </p:spTree>
    <p:extLst>
      <p:ext uri="{BB962C8B-B14F-4D97-AF65-F5344CB8AC3E}">
        <p14:creationId xmlns:p14="http://schemas.microsoft.com/office/powerpoint/2010/main" val="563461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79512" y="1268760"/>
            <a:ext cx="8856984" cy="2400657"/>
          </a:xfrm>
          <a:prstGeom prst="rect">
            <a:avLst/>
          </a:prstGeom>
          <a:noFill/>
        </p:spPr>
        <p:txBody>
          <a:bodyPr wrap="square" rtlCol="0">
            <a:spAutoFit/>
          </a:bodyPr>
          <a:lstStyle/>
          <a:p>
            <a:pPr algn="ctr">
              <a:lnSpc>
                <a:spcPct val="150000"/>
              </a:lnSpc>
            </a:pPr>
            <a:r>
              <a:rPr lang="it-IT" sz="2000" b="1" dirty="0"/>
              <a:t>Il voto finale del corso integrato di ELEMENTI DI CHIMICA E BIOCHIMICA deriva dalla media aritmetica dei voti ottenuti nei due moduli, secondo la seguente formula: </a:t>
            </a:r>
          </a:p>
          <a:p>
            <a:pPr algn="ctr"/>
            <a:endParaRPr lang="it-IT" sz="2000" b="1" dirty="0"/>
          </a:p>
          <a:p>
            <a:pPr algn="ctr"/>
            <a:endParaRPr lang="it-IT" sz="2000" b="1" dirty="0">
              <a:solidFill>
                <a:srgbClr val="FF0000"/>
              </a:solidFill>
            </a:endParaRPr>
          </a:p>
          <a:p>
            <a:r>
              <a:rPr lang="it-IT" sz="2000" b="1" dirty="0">
                <a:solidFill>
                  <a:srgbClr val="FF0000"/>
                </a:solidFill>
              </a:rPr>
              <a:t>VOTO FINALE = (voto Chimica) + (voto Biochimica)/ 11</a:t>
            </a:r>
          </a:p>
        </p:txBody>
      </p:sp>
    </p:spTree>
    <p:extLst>
      <p:ext uri="{BB962C8B-B14F-4D97-AF65-F5344CB8AC3E}">
        <p14:creationId xmlns:p14="http://schemas.microsoft.com/office/powerpoint/2010/main" val="38162090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iverso">
  <a:themeElements>
    <a:clrScheme name="Universo">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Universo">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niverso">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2304</Words>
  <Application>Microsoft Office PowerPoint</Application>
  <PresentationFormat>Presentazione su schermo (4:3)</PresentationFormat>
  <Paragraphs>109</Paragraphs>
  <Slides>13</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13</vt:i4>
      </vt:variant>
    </vt:vector>
  </HeadingPairs>
  <TitlesOfParts>
    <vt:vector size="19" baseType="lpstr">
      <vt:lpstr>Calibri</vt:lpstr>
      <vt:lpstr>Franklin Gothic Book</vt:lpstr>
      <vt:lpstr>Perpetua</vt:lpstr>
      <vt:lpstr>Wingdings</vt:lpstr>
      <vt:lpstr>Wingdings 2</vt:lpstr>
      <vt:lpstr>Universo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Cinzia</dc:creator>
  <cp:lastModifiedBy>cinzia rapino</cp:lastModifiedBy>
  <cp:revision>77</cp:revision>
  <cp:lastPrinted>2018-11-15T13:17:35Z</cp:lastPrinted>
  <dcterms:created xsi:type="dcterms:W3CDTF">2017-02-13T14:15:08Z</dcterms:created>
  <dcterms:modified xsi:type="dcterms:W3CDTF">2023-10-13T06:40:10Z</dcterms:modified>
</cp:coreProperties>
</file>