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34" r:id="rId4"/>
    <p:sldId id="335" r:id="rId5"/>
    <p:sldId id="336" r:id="rId6"/>
    <p:sldId id="337" r:id="rId7"/>
    <p:sldId id="338" r:id="rId8"/>
    <p:sldId id="339" r:id="rId9"/>
    <p:sldId id="340" r:id="rId10"/>
    <p:sldId id="345" r:id="rId11"/>
    <p:sldId id="351" r:id="rId12"/>
    <p:sldId id="341" r:id="rId13"/>
    <p:sldId id="342" r:id="rId14"/>
    <p:sldId id="343" r:id="rId15"/>
    <p:sldId id="344" r:id="rId16"/>
    <p:sldId id="346" r:id="rId17"/>
    <p:sldId id="347" r:id="rId18"/>
    <p:sldId id="348" r:id="rId19"/>
    <p:sldId id="352" r:id="rId20"/>
    <p:sldId id="353" r:id="rId21"/>
    <p:sldId id="354" r:id="rId22"/>
    <p:sldId id="355" r:id="rId23"/>
    <p:sldId id="356" r:id="rId24"/>
    <p:sldId id="357" r:id="rId25"/>
    <p:sldId id="358" r:id="rId26"/>
    <p:sldId id="359" r:id="rId27"/>
    <p:sldId id="360" r:id="rId28"/>
    <p:sldId id="349" r:id="rId29"/>
    <p:sldId id="350" r:id="rId30"/>
    <p:sldId id="361" r:id="rId31"/>
    <p:sldId id="362" r:id="rId32"/>
    <p:sldId id="363" r:id="rId33"/>
    <p:sldId id="364" r:id="rId34"/>
    <p:sldId id="365" r:id="rId35"/>
    <p:sldId id="366" r:id="rId36"/>
    <p:sldId id="367" r:id="rId37"/>
    <p:sldId id="368" r:id="rId38"/>
    <p:sldId id="369" r:id="rId39"/>
    <p:sldId id="370" r:id="rId40"/>
  </p:sldIdLst>
  <p:sldSz cx="9144000" cy="6858000" type="screen4x3"/>
  <p:notesSz cx="6858000" cy="9144000"/>
  <p:defaultTextStyle>
    <a:defPPr>
      <a:defRPr lang="it-IT"/>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32787"/>
    <p:restoredTop sz="90929"/>
  </p:normalViewPr>
  <p:slideViewPr>
    <p:cSldViewPr>
      <p:cViewPr varScale="1">
        <p:scale>
          <a:sx n="74" d="100"/>
          <a:sy n="74" d="100"/>
        </p:scale>
        <p:origin x="166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F91DABD3-7181-4B88-9508-2707284D03F4}" type="slidenum">
              <a:rPr lang="it-IT"/>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0D6C684B-9396-4372-889F-93FBE0C4ABDE}" type="slidenum">
              <a:rPr lang="it-IT"/>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A33C6612-5E57-4F01-A0DB-628EE08EEA8E}" type="slidenum">
              <a:rPr lang="it-IT"/>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15CA6FF5-07A7-454C-B927-7F3797A3E4DC}" type="slidenum">
              <a:rPr lang="it-IT"/>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lvl1pPr>
              <a:defRPr/>
            </a:lvl1pPr>
          </a:lstStyle>
          <a:p>
            <a:endParaRPr lang="it-IT"/>
          </a:p>
        </p:txBody>
      </p:sp>
      <p:sp>
        <p:nvSpPr>
          <p:cNvPr id="8" name="Segnaposto piè di pagina 7"/>
          <p:cNvSpPr>
            <a:spLocks noGrp="1"/>
          </p:cNvSpPr>
          <p:nvPr>
            <p:ph type="ftr" sz="quarter" idx="11"/>
          </p:nvPr>
        </p:nvSpPr>
        <p:spPr/>
        <p:txBody>
          <a:bodyPr/>
          <a:lstStyle>
            <a:lvl1pPr>
              <a:defRPr/>
            </a:lvl1pPr>
          </a:lstStyle>
          <a:p>
            <a:endParaRPr lang="it-IT"/>
          </a:p>
        </p:txBody>
      </p:sp>
      <p:sp>
        <p:nvSpPr>
          <p:cNvPr id="9" name="Segnaposto numero diapositiva 8"/>
          <p:cNvSpPr>
            <a:spLocks noGrp="1"/>
          </p:cNvSpPr>
          <p:nvPr>
            <p:ph type="sldNum" sz="quarter" idx="12"/>
          </p:nvPr>
        </p:nvSpPr>
        <p:spPr/>
        <p:txBody>
          <a:bodyPr/>
          <a:lstStyle>
            <a:lvl1pPr>
              <a:defRPr/>
            </a:lvl1pPr>
          </a:lstStyle>
          <a:p>
            <a:fld id="{CF22276C-CB83-4B0B-97DA-6543F83CB621}" type="slidenum">
              <a:rPr lang="it-IT"/>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lvl1pPr>
              <a:defRPr/>
            </a:lvl1pPr>
          </a:lstStyle>
          <a:p>
            <a:endParaRPr lang="it-IT"/>
          </a:p>
        </p:txBody>
      </p:sp>
      <p:sp>
        <p:nvSpPr>
          <p:cNvPr id="4" name="Segnaposto piè di pagina 3"/>
          <p:cNvSpPr>
            <a:spLocks noGrp="1"/>
          </p:cNvSpPr>
          <p:nvPr>
            <p:ph type="ftr" sz="quarter" idx="11"/>
          </p:nvPr>
        </p:nvSpPr>
        <p:spPr/>
        <p:txBody>
          <a:bodyPr/>
          <a:lstStyle>
            <a:lvl1pPr>
              <a:defRPr/>
            </a:lvl1pPr>
          </a:lstStyle>
          <a:p>
            <a:endParaRPr lang="it-IT"/>
          </a:p>
        </p:txBody>
      </p:sp>
      <p:sp>
        <p:nvSpPr>
          <p:cNvPr id="5" name="Segnaposto numero diapositiva 4"/>
          <p:cNvSpPr>
            <a:spLocks noGrp="1"/>
          </p:cNvSpPr>
          <p:nvPr>
            <p:ph type="sldNum" sz="quarter" idx="12"/>
          </p:nvPr>
        </p:nvSpPr>
        <p:spPr/>
        <p:txBody>
          <a:bodyPr/>
          <a:lstStyle>
            <a:lvl1pPr>
              <a:defRPr/>
            </a:lvl1pPr>
          </a:lstStyle>
          <a:p>
            <a:fld id="{946AD232-7743-4C01-86A8-B7D777454F9F}" type="slidenum">
              <a:rPr lang="it-IT"/>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p>
        </p:txBody>
      </p:sp>
      <p:sp>
        <p:nvSpPr>
          <p:cNvPr id="3" name="Segnaposto piè di pagina 2"/>
          <p:cNvSpPr>
            <a:spLocks noGrp="1"/>
          </p:cNvSpPr>
          <p:nvPr>
            <p:ph type="ftr" sz="quarter" idx="11"/>
          </p:nvPr>
        </p:nvSpPr>
        <p:spPr/>
        <p:txBody>
          <a:bodyPr/>
          <a:lstStyle>
            <a:lvl1pPr>
              <a:defRPr/>
            </a:lvl1pPr>
          </a:lstStyle>
          <a:p>
            <a:endParaRPr lang="it-IT"/>
          </a:p>
        </p:txBody>
      </p:sp>
      <p:sp>
        <p:nvSpPr>
          <p:cNvPr id="4" name="Segnaposto numero diapositiva 3"/>
          <p:cNvSpPr>
            <a:spLocks noGrp="1"/>
          </p:cNvSpPr>
          <p:nvPr>
            <p:ph type="sldNum" sz="quarter" idx="12"/>
          </p:nvPr>
        </p:nvSpPr>
        <p:spPr/>
        <p:txBody>
          <a:bodyPr/>
          <a:lstStyle>
            <a:lvl1pPr>
              <a:defRPr/>
            </a:lvl1pPr>
          </a:lstStyle>
          <a:p>
            <a:fld id="{E7BBFD7D-0B23-400D-BAFC-65533661DB89}" type="slidenum">
              <a:rPr lang="it-IT"/>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144EC54C-B814-40DE-806E-64385B1FE902}" type="slidenum">
              <a:rPr lang="it-IT"/>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D553B448-D856-465F-87B0-AFAC2ECC1A67}" type="slidenum">
              <a:rPr lang="it-IT"/>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1_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E9CC5FED-0336-47B1-895D-AC617E70DA17}" type="slidenum">
              <a:rPr lang="it-IT"/>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E438AF19-784E-46FB-8A95-63E8EB9F5B91}" type="slidenum">
              <a:rPr lang="it-IT"/>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it-IT"/>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it-IT"/>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ADDBB76-09C9-4DDF-A391-9631A98DCDCA}" type="slidenum">
              <a:rPr lang="it-IT"/>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gradFill rotWithShape="0">
            <a:gsLst>
              <a:gs pos="0">
                <a:srgbClr val="00FF99"/>
              </a:gs>
              <a:gs pos="50000">
                <a:srgbClr val="00FF99">
                  <a:gamma/>
                  <a:tint val="43922"/>
                  <a:invGamma/>
                </a:srgbClr>
              </a:gs>
              <a:gs pos="100000">
                <a:srgbClr val="00FF99"/>
              </a:gs>
            </a:gsLst>
            <a:lin ang="5400000" scaled="1"/>
          </a:gradFill>
        </p:spPr>
        <p:txBody>
          <a:bodyPr/>
          <a:lstStyle/>
          <a:p>
            <a:r>
              <a:rPr lang="it-IT" dirty="0" smtClean="0"/>
              <a:t>Fonti dei dati in Criminologia</a:t>
            </a:r>
            <a:endParaRPr lang="it-IT" dirty="0"/>
          </a:p>
        </p:txBody>
      </p:sp>
      <p:sp>
        <p:nvSpPr>
          <p:cNvPr id="2051" name="Rectangle 3"/>
          <p:cNvSpPr>
            <a:spLocks noGrp="1" noChangeArrowheads="1"/>
          </p:cNvSpPr>
          <p:nvPr>
            <p:ph type="body" idx="1"/>
          </p:nvPr>
        </p:nvSpPr>
        <p:spPr/>
        <p:txBody>
          <a:bodyPr/>
          <a:lstStyle/>
          <a:p>
            <a:pPr>
              <a:buFontTx/>
              <a:buNone/>
            </a:pPr>
            <a:r>
              <a:rPr lang="it-IT" dirty="0" smtClean="0">
                <a:latin typeface="Garamond" pitchFamily="18" charset="0"/>
                <a:cs typeface="Times New Roman" pitchFamily="18" charset="0"/>
              </a:rPr>
              <a:t>Fonte dei dati sulla criminalità</a:t>
            </a:r>
          </a:p>
          <a:p>
            <a:pPr algn="ctr">
              <a:buFontTx/>
              <a:buNone/>
            </a:pPr>
            <a:r>
              <a:rPr lang="it-IT" dirty="0">
                <a:latin typeface="Garamond" pitchFamily="18" charset="0"/>
                <a:cs typeface="Times New Roman" pitchFamily="18" charset="0"/>
              </a:rPr>
              <a:t> </a:t>
            </a:r>
            <a:r>
              <a:rPr lang="it-IT" i="1" dirty="0" smtClean="0">
                <a:latin typeface="Garamond" pitchFamily="18" charset="0"/>
                <a:cs typeface="Times New Roman" pitchFamily="18" charset="0"/>
              </a:rPr>
              <a:t>Statistiche Ufficiali </a:t>
            </a:r>
          </a:p>
          <a:p>
            <a:pPr>
              <a:buFontTx/>
              <a:buNone/>
            </a:pPr>
            <a:r>
              <a:rPr lang="it-IT" dirty="0">
                <a:latin typeface="Garamond" pitchFamily="18" charset="0"/>
                <a:cs typeface="Times New Roman" pitchFamily="18" charset="0"/>
              </a:rPr>
              <a:t> </a:t>
            </a:r>
            <a:r>
              <a:rPr lang="it-IT" dirty="0" smtClean="0">
                <a:latin typeface="Garamond" pitchFamily="18" charset="0"/>
                <a:cs typeface="Times New Roman" pitchFamily="18" charset="0"/>
              </a:rPr>
              <a:t>enti del sistema giustizia</a:t>
            </a:r>
          </a:p>
          <a:p>
            <a:pPr>
              <a:buFontTx/>
              <a:buNone/>
            </a:pPr>
            <a:r>
              <a:rPr lang="it-IT" dirty="0">
                <a:latin typeface="Garamond" pitchFamily="18" charset="0"/>
                <a:cs typeface="Times New Roman" pitchFamily="18" charset="0"/>
              </a:rPr>
              <a:t> </a:t>
            </a:r>
            <a:r>
              <a:rPr lang="it-IT" dirty="0" smtClean="0">
                <a:latin typeface="Garamond" pitchFamily="18" charset="0"/>
                <a:cs typeface="Times New Roman" pitchFamily="18" charset="0"/>
              </a:rPr>
              <a:t>(denunciati, indagati, imputati, condannati, detenuti)</a:t>
            </a:r>
          </a:p>
          <a:p>
            <a:pPr>
              <a:buFontTx/>
              <a:buNone/>
            </a:pPr>
            <a:r>
              <a:rPr lang="it-IT" dirty="0" smtClean="0">
                <a:latin typeface="Garamond" pitchFamily="18" charset="0"/>
                <a:cs typeface="Times New Roman" pitchFamily="18" charset="0"/>
              </a:rPr>
              <a:t> Italia : ISTAT statistiche giudiziarie </a:t>
            </a:r>
            <a:endParaRPr lang="it-IT" dirty="0">
              <a:latin typeface="Garamond"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endParaRPr lang="it-IT" dirty="0"/>
          </a:p>
        </p:txBody>
      </p:sp>
      <p:sp>
        <p:nvSpPr>
          <p:cNvPr id="7171" name="Rectangle 3"/>
          <p:cNvSpPr>
            <a:spLocks noGrp="1" noChangeArrowheads="1"/>
          </p:cNvSpPr>
          <p:nvPr>
            <p:ph type="body" idx="1"/>
          </p:nvPr>
        </p:nvSpPr>
        <p:spPr/>
        <p:txBody>
          <a:bodyPr/>
          <a:lstStyle/>
          <a:p>
            <a:pPr>
              <a:buFontTx/>
              <a:buNone/>
            </a:pPr>
            <a:r>
              <a:rPr lang="it-IT" dirty="0" smtClean="0">
                <a:latin typeface="Garamond" pitchFamily="18" charset="0"/>
                <a:cs typeface="Times New Roman" pitchFamily="18" charset="0"/>
              </a:rPr>
              <a:t>Aspetti problematici:</a:t>
            </a:r>
          </a:p>
          <a:p>
            <a:pPr>
              <a:buFontTx/>
              <a:buChar char="-"/>
            </a:pPr>
            <a:r>
              <a:rPr lang="it-IT" dirty="0" smtClean="0">
                <a:latin typeface="Garamond" pitchFamily="18" charset="0"/>
                <a:cs typeface="Times New Roman" pitchFamily="18" charset="0"/>
              </a:rPr>
              <a:t>Fasi del procedimento (denunciati vs. condannati) </a:t>
            </a:r>
          </a:p>
          <a:p>
            <a:pPr marL="0" indent="0">
              <a:buNone/>
            </a:pPr>
            <a:r>
              <a:rPr lang="it-IT" dirty="0" smtClean="0">
                <a:latin typeface="Garamond" pitchFamily="18" charset="0"/>
                <a:cs typeface="Times New Roman" pitchFamily="18" charset="0"/>
              </a:rPr>
              <a:t>ISTITUZIONALISTI STATISTICI:</a:t>
            </a:r>
          </a:p>
          <a:p>
            <a:pPr marL="0" indent="0">
              <a:buNone/>
            </a:pPr>
            <a:r>
              <a:rPr lang="it-IT" dirty="0" smtClean="0">
                <a:latin typeface="Garamond" pitchFamily="18" charset="0"/>
                <a:cs typeface="Times New Roman" pitchFamily="18" charset="0"/>
              </a:rPr>
              <a:t>dati più validi – quelli raccolti  nelle fasi più avanzate del processo penale (cd. validazione istituzionale) </a:t>
            </a:r>
            <a:endParaRPr lang="it-IT" dirty="0">
              <a:latin typeface="Garamond"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pPr marL="0" indent="0">
              <a:buNone/>
            </a:pPr>
            <a:r>
              <a:rPr lang="it-IT" dirty="0">
                <a:latin typeface="Garamond" pitchFamily="18" charset="0"/>
                <a:cs typeface="Times New Roman" pitchFamily="18" charset="0"/>
              </a:rPr>
              <a:t>ISTITUZIONALISTI STATISTICI:</a:t>
            </a:r>
          </a:p>
          <a:p>
            <a:pPr marL="0" indent="0">
              <a:buNone/>
            </a:pPr>
            <a:r>
              <a:rPr lang="it-IT" dirty="0">
                <a:latin typeface="Garamond" pitchFamily="18" charset="0"/>
                <a:cs typeface="Times New Roman" pitchFamily="18" charset="0"/>
              </a:rPr>
              <a:t>dati più validi – quelli raccolti  nelle fasi più avanzate del processo penale (cd. validazione istituzionale) </a:t>
            </a:r>
          </a:p>
          <a:p>
            <a:endParaRPr lang="it-IT" dirty="0"/>
          </a:p>
        </p:txBody>
      </p:sp>
    </p:spTree>
    <p:extLst>
      <p:ext uri="{BB962C8B-B14F-4D97-AF65-F5344CB8AC3E}">
        <p14:creationId xmlns:p14="http://schemas.microsoft.com/office/powerpoint/2010/main" val="913651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PROSPETTIVA REALISTICA</a:t>
            </a:r>
          </a:p>
          <a:p>
            <a:pPr marL="0" indent="0">
              <a:buNone/>
            </a:pPr>
            <a:r>
              <a:rPr lang="it-IT" dirty="0"/>
              <a:t> </a:t>
            </a:r>
            <a:r>
              <a:rPr lang="it-IT" dirty="0" smtClean="0"/>
              <a:t>allontanamento  della «gestione del caso» dalla commissione del reato (</a:t>
            </a:r>
            <a:r>
              <a:rPr lang="it-IT" dirty="0" err="1" smtClean="0"/>
              <a:t>Sellin</a:t>
            </a:r>
            <a:r>
              <a:rPr lang="it-IT" dirty="0" smtClean="0"/>
              <a:t>)</a:t>
            </a:r>
          </a:p>
          <a:p>
            <a:pPr marL="0" indent="0">
              <a:buNone/>
            </a:pPr>
            <a:r>
              <a:rPr lang="it-IT" dirty="0" smtClean="0"/>
              <a:t>Dati ufficiali più attendibili: quelli più vicini all’evento illegale.</a:t>
            </a:r>
          </a:p>
          <a:p>
            <a:pPr marL="0" indent="0">
              <a:buNone/>
            </a:pPr>
            <a:r>
              <a:rPr lang="it-IT" sz="2800" dirty="0" smtClean="0"/>
              <a:t>( criticità procedurale e di politica criminale – minore rappresentatività  dei dati su condanne)</a:t>
            </a:r>
            <a:endParaRPr lang="it-IT" sz="2800" dirty="0"/>
          </a:p>
        </p:txBody>
      </p:sp>
    </p:spTree>
    <p:extLst>
      <p:ext uri="{BB962C8B-B14F-4D97-AF65-F5344CB8AC3E}">
        <p14:creationId xmlns:p14="http://schemas.microsoft.com/office/powerpoint/2010/main" val="3918663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b="1" dirty="0" smtClean="0"/>
              <a:t>Problematicità delle «statistiche criminali</a:t>
            </a:r>
            <a:r>
              <a:rPr lang="it-IT" dirty="0" smtClean="0"/>
              <a:t>»</a:t>
            </a:r>
          </a:p>
          <a:p>
            <a:pPr marL="0" indent="0">
              <a:buNone/>
            </a:pPr>
            <a:r>
              <a:rPr lang="it-IT" dirty="0" smtClean="0"/>
              <a:t>Parzialità della effettiva dimensione</a:t>
            </a:r>
          </a:p>
          <a:p>
            <a:pPr marL="0" indent="0">
              <a:buNone/>
            </a:pPr>
            <a:r>
              <a:rPr lang="it-IT" dirty="0" smtClean="0"/>
              <a:t>Omesse denunce</a:t>
            </a:r>
          </a:p>
          <a:p>
            <a:pPr marL="0" indent="0">
              <a:buNone/>
            </a:pPr>
            <a:r>
              <a:rPr lang="it-IT" dirty="0" smtClean="0"/>
              <a:t>Inazione -  alterazione nei dati  della criminalità registrati ufficialmente</a:t>
            </a:r>
          </a:p>
          <a:p>
            <a:pPr marL="0" indent="0">
              <a:buNone/>
            </a:pPr>
            <a:r>
              <a:rPr lang="it-IT" dirty="0" smtClean="0"/>
              <a:t>«cattive condotte riconosciute socialmente e </a:t>
            </a:r>
            <a:r>
              <a:rPr lang="it-IT" dirty="0" err="1" smtClean="0"/>
              <a:t>eticettate</a:t>
            </a:r>
            <a:r>
              <a:rPr lang="it-IT" dirty="0" smtClean="0"/>
              <a:t> istituzionalmente»</a:t>
            </a:r>
            <a:endParaRPr lang="it-IT" dirty="0"/>
          </a:p>
        </p:txBody>
      </p:sp>
    </p:spTree>
    <p:extLst>
      <p:ext uri="{BB962C8B-B14F-4D97-AF65-F5344CB8AC3E}">
        <p14:creationId xmlns:p14="http://schemas.microsoft.com/office/powerpoint/2010/main" val="3889274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«accuse multiple»  «accusa più grave»</a:t>
            </a:r>
          </a:p>
          <a:p>
            <a:r>
              <a:rPr lang="it-IT" dirty="0" smtClean="0"/>
              <a:t>«frequenza dei reati» «gravità dei reati»</a:t>
            </a:r>
          </a:p>
          <a:p>
            <a:r>
              <a:rPr lang="it-IT" dirty="0" smtClean="0"/>
              <a:t>Difficoltà di collegare le informazioni  tra gli arresti o le imputazioni e le condanne</a:t>
            </a:r>
          </a:p>
          <a:p>
            <a:r>
              <a:rPr lang="it-IT" dirty="0" smtClean="0"/>
              <a:t>Numero oscuro – criminalità nascosta</a:t>
            </a:r>
          </a:p>
          <a:p>
            <a:r>
              <a:rPr lang="it-IT" dirty="0" smtClean="0"/>
              <a:t>STATISTICHE UFFICIOSE</a:t>
            </a:r>
            <a:endParaRPr lang="it-IT" dirty="0"/>
          </a:p>
        </p:txBody>
      </p:sp>
    </p:spTree>
    <p:extLst>
      <p:ext uri="{BB962C8B-B14F-4D97-AF65-F5344CB8AC3E}">
        <p14:creationId xmlns:p14="http://schemas.microsoft.com/office/powerpoint/2010/main" val="3109436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STATISTICHE UFFICIOSE</a:t>
            </a:r>
            <a:endParaRPr lang="it-IT" dirty="0"/>
          </a:p>
        </p:txBody>
      </p:sp>
      <p:sp>
        <p:nvSpPr>
          <p:cNvPr id="3" name="Segnaposto contenuto 2"/>
          <p:cNvSpPr>
            <a:spLocks noGrp="1"/>
          </p:cNvSpPr>
          <p:nvPr>
            <p:ph idx="1"/>
          </p:nvPr>
        </p:nvSpPr>
        <p:spPr/>
        <p:txBody>
          <a:bodyPr/>
          <a:lstStyle/>
          <a:p>
            <a:r>
              <a:rPr lang="it-IT" b="1" dirty="0" smtClean="0"/>
              <a:t>Informazioni auto-fornite «self-report»</a:t>
            </a:r>
          </a:p>
          <a:p>
            <a:pPr marL="0" indent="0">
              <a:buNone/>
            </a:pPr>
            <a:r>
              <a:rPr lang="it-IT" dirty="0" smtClean="0"/>
              <a:t>cd. Indagini sull’auto-denuncia del reato (ricerche)</a:t>
            </a:r>
          </a:p>
          <a:p>
            <a:pPr>
              <a:buFontTx/>
              <a:buChar char="-"/>
            </a:pPr>
            <a:r>
              <a:rPr lang="it-IT" dirty="0" smtClean="0"/>
              <a:t>Questionari – «domande trappola» </a:t>
            </a:r>
          </a:p>
          <a:p>
            <a:pPr>
              <a:buFontTx/>
              <a:buChar char="-"/>
            </a:pPr>
            <a:r>
              <a:rPr lang="it-IT" dirty="0" smtClean="0"/>
              <a:t>Elementi di criticità</a:t>
            </a:r>
          </a:p>
          <a:p>
            <a:pPr>
              <a:buFontTx/>
              <a:buChar char="-"/>
            </a:pPr>
            <a:endParaRPr lang="it-IT" dirty="0"/>
          </a:p>
        </p:txBody>
      </p:sp>
    </p:spTree>
    <p:extLst>
      <p:ext uri="{BB962C8B-B14F-4D97-AF65-F5344CB8AC3E}">
        <p14:creationId xmlns:p14="http://schemas.microsoft.com/office/powerpoint/2010/main" val="2141907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b="1" dirty="0" smtClean="0"/>
              <a:t>Dati sulla vittimizzazione</a:t>
            </a:r>
          </a:p>
          <a:p>
            <a:pPr marL="0" indent="0">
              <a:buNone/>
            </a:pPr>
            <a:r>
              <a:rPr lang="it-IT" dirty="0" smtClean="0"/>
              <a:t>Dati sulla vittima</a:t>
            </a:r>
          </a:p>
          <a:p>
            <a:pPr marL="0" indent="0">
              <a:buNone/>
            </a:pPr>
            <a:r>
              <a:rPr lang="it-IT" dirty="0" smtClean="0"/>
              <a:t>Dinamiche del reato</a:t>
            </a:r>
          </a:p>
          <a:p>
            <a:pPr marL="0" indent="0">
              <a:buNone/>
            </a:pPr>
            <a:r>
              <a:rPr lang="it-IT" dirty="0" smtClean="0"/>
              <a:t>«controllo incrociato del protocollo»</a:t>
            </a:r>
          </a:p>
          <a:p>
            <a:pPr marL="0" indent="0">
              <a:buNone/>
            </a:pPr>
            <a:r>
              <a:rPr lang="it-IT" dirty="0" smtClean="0"/>
              <a:t>SURVEY</a:t>
            </a:r>
            <a:endParaRPr lang="it-IT" dirty="0"/>
          </a:p>
        </p:txBody>
      </p:sp>
    </p:spTree>
    <p:extLst>
      <p:ext uri="{BB962C8B-B14F-4D97-AF65-F5344CB8AC3E}">
        <p14:creationId xmlns:p14="http://schemas.microsoft.com/office/powerpoint/2010/main" val="1071312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Problema delle «etichette giuridiche»</a:t>
            </a:r>
            <a:endParaRPr lang="it-IT" dirty="0"/>
          </a:p>
        </p:txBody>
      </p:sp>
      <p:sp>
        <p:nvSpPr>
          <p:cNvPr id="3" name="Segnaposto contenuto 2"/>
          <p:cNvSpPr>
            <a:spLocks noGrp="1"/>
          </p:cNvSpPr>
          <p:nvPr>
            <p:ph idx="1"/>
          </p:nvPr>
        </p:nvSpPr>
        <p:spPr>
          <a:xfrm>
            <a:off x="685800" y="1981200"/>
            <a:ext cx="7772400" cy="4400128"/>
          </a:xfrm>
        </p:spPr>
        <p:txBody>
          <a:bodyPr/>
          <a:lstStyle/>
          <a:p>
            <a:r>
              <a:rPr lang="it-IT" dirty="0" smtClean="0"/>
              <a:t>Es. rapina</a:t>
            </a:r>
          </a:p>
          <a:p>
            <a:pPr marL="0" indent="0">
              <a:buNone/>
            </a:pPr>
            <a:endParaRPr lang="it-IT" dirty="0" smtClean="0"/>
          </a:p>
          <a:p>
            <a:pPr>
              <a:buFontTx/>
              <a:buChar char="-"/>
            </a:pPr>
            <a:r>
              <a:rPr lang="it-IT" dirty="0" smtClean="0"/>
              <a:t>Identificare  tutte le principali componenti comportamentali  di dati illegali gravi (</a:t>
            </a:r>
            <a:r>
              <a:rPr lang="it-IT" dirty="0" err="1" smtClean="0"/>
              <a:t>Sellin</a:t>
            </a:r>
            <a:r>
              <a:rPr lang="it-IT" dirty="0" smtClean="0"/>
              <a:t> e Wolfgang, 1978)  es. lesioni fisiche, uso di arma, minaccia, danni </a:t>
            </a:r>
          </a:p>
          <a:p>
            <a:pPr>
              <a:buFontTx/>
              <a:buChar char="-"/>
            </a:pPr>
            <a:r>
              <a:rPr lang="it-IT" dirty="0" smtClean="0"/>
              <a:t>tecnica: «graduazione psicologica» </a:t>
            </a:r>
          </a:p>
          <a:p>
            <a:pPr>
              <a:buFontTx/>
              <a:buChar char="-"/>
            </a:pPr>
            <a:r>
              <a:rPr lang="it-IT" dirty="0" smtClean="0"/>
              <a:t>Misurazione della gravità dei reati: indici</a:t>
            </a:r>
            <a:endParaRPr lang="it-IT" dirty="0"/>
          </a:p>
        </p:txBody>
      </p:sp>
    </p:spTree>
    <p:extLst>
      <p:ext uri="{BB962C8B-B14F-4D97-AF65-F5344CB8AC3E}">
        <p14:creationId xmlns:p14="http://schemas.microsoft.com/office/powerpoint/2010/main" val="461985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Statistici morali</a:t>
            </a:r>
            <a:endParaRPr lang="it-IT" dirty="0"/>
          </a:p>
        </p:txBody>
      </p:sp>
      <p:sp>
        <p:nvSpPr>
          <p:cNvPr id="3" name="Sottotitolo 2"/>
          <p:cNvSpPr>
            <a:spLocks noGrp="1"/>
          </p:cNvSpPr>
          <p:nvPr>
            <p:ph type="subTitle" idx="1"/>
          </p:nvPr>
        </p:nvSpPr>
        <p:spPr>
          <a:xfrm>
            <a:off x="1371600" y="3284984"/>
            <a:ext cx="6400800" cy="2353816"/>
          </a:xfrm>
        </p:spPr>
        <p:txBody>
          <a:bodyPr/>
          <a:lstStyle/>
          <a:p>
            <a:pPr algn="just"/>
            <a:r>
              <a:rPr lang="it-IT" dirty="0" smtClean="0"/>
              <a:t>metà 1800</a:t>
            </a:r>
          </a:p>
          <a:p>
            <a:pPr algn="just"/>
            <a:r>
              <a:rPr lang="it-IT" dirty="0"/>
              <a:t> </a:t>
            </a:r>
            <a:r>
              <a:rPr lang="it-IT" dirty="0" err="1" smtClean="0"/>
              <a:t>Quetelet</a:t>
            </a:r>
            <a:r>
              <a:rPr lang="it-IT" dirty="0" smtClean="0"/>
              <a:t> (Fisica sociale -  uomo medio)</a:t>
            </a:r>
          </a:p>
          <a:p>
            <a:pPr algn="just"/>
            <a:r>
              <a:rPr lang="it-IT" dirty="0" err="1" smtClean="0"/>
              <a:t>Guerry</a:t>
            </a:r>
            <a:r>
              <a:rPr lang="it-IT" dirty="0" smtClean="0"/>
              <a:t> (Statistica morale)</a:t>
            </a:r>
            <a:endParaRPr lang="it-IT" dirty="0"/>
          </a:p>
        </p:txBody>
      </p:sp>
    </p:spTree>
    <p:extLst>
      <p:ext uri="{BB962C8B-B14F-4D97-AF65-F5344CB8AC3E}">
        <p14:creationId xmlns:p14="http://schemas.microsoft.com/office/powerpoint/2010/main" val="2686106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sz="2400" dirty="0"/>
              <a:t>David Canter ha raccolto l'ottocentesca eredità di </a:t>
            </a:r>
            <a:r>
              <a:rPr lang="it-IT" sz="2400" dirty="0" err="1"/>
              <a:t>Quetelet</a:t>
            </a:r>
            <a:r>
              <a:rPr lang="it-IT" sz="2400" dirty="0"/>
              <a:t> e </a:t>
            </a:r>
            <a:r>
              <a:rPr lang="it-IT" sz="2400" dirty="0" err="1"/>
              <a:t>Guerry</a:t>
            </a:r>
            <a:r>
              <a:rPr lang="it-IT" sz="2400" dirty="0"/>
              <a:t>, rivisitandola in un nuovo inquadramento: il </a:t>
            </a:r>
            <a:r>
              <a:rPr lang="it-IT" sz="2400" dirty="0" err="1"/>
              <a:t>geographical</a:t>
            </a:r>
            <a:r>
              <a:rPr lang="it-IT" sz="2400" dirty="0"/>
              <a:t> </a:t>
            </a:r>
            <a:r>
              <a:rPr lang="it-IT" sz="2400" dirty="0" err="1"/>
              <a:t>profiling</a:t>
            </a:r>
            <a:r>
              <a:rPr lang="it-IT" sz="2400" dirty="0"/>
              <a:t>. Obiettivo della tecnica è delimitare un'area geografica quale probabile luogo di residenza di un criminale. Saperne di più sulla zona dove potenzialmente risiede permette di restringere la lista dei sospetti, razionalizzare le indagini, aumentare le possibilità di identificarlo e catturarlo</a:t>
            </a:r>
            <a:r>
              <a:rPr lang="it-IT"/>
              <a:t>. </a:t>
            </a:r>
            <a:endParaRPr lang="it-IT" dirty="0"/>
          </a:p>
        </p:txBody>
      </p:sp>
    </p:spTree>
    <p:extLst>
      <p:ext uri="{BB962C8B-B14F-4D97-AF65-F5344CB8AC3E}">
        <p14:creationId xmlns:p14="http://schemas.microsoft.com/office/powerpoint/2010/main" val="2799918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METODI DELLA CRIMINOLOGIA </a:t>
            </a:r>
            <a:endParaRPr lang="it-IT" dirty="0"/>
          </a:p>
        </p:txBody>
      </p:sp>
      <p:sp>
        <p:nvSpPr>
          <p:cNvPr id="3" name="Segnaposto contenuto 2"/>
          <p:cNvSpPr>
            <a:spLocks noGrp="1"/>
          </p:cNvSpPr>
          <p:nvPr>
            <p:ph idx="1"/>
          </p:nvPr>
        </p:nvSpPr>
        <p:spPr/>
        <p:txBody>
          <a:bodyPr/>
          <a:lstStyle/>
          <a:p>
            <a:r>
              <a:rPr lang="it-IT" dirty="0" smtClean="0"/>
              <a:t>Nello studio di:</a:t>
            </a:r>
          </a:p>
          <a:p>
            <a:r>
              <a:rPr lang="it-IT" dirty="0" smtClean="0"/>
              <a:t>Eziologia del delitto</a:t>
            </a:r>
          </a:p>
          <a:p>
            <a:r>
              <a:rPr lang="it-IT" dirty="0" smtClean="0"/>
              <a:t>Prevenzione</a:t>
            </a:r>
          </a:p>
          <a:p>
            <a:r>
              <a:rPr lang="it-IT" dirty="0" smtClean="0"/>
              <a:t>Trattamento</a:t>
            </a:r>
          </a:p>
          <a:p>
            <a:r>
              <a:rPr lang="it-IT" dirty="0" smtClean="0"/>
              <a:t>Controllo</a:t>
            </a:r>
          </a:p>
          <a:p>
            <a:endParaRPr lang="it-IT" dirty="0"/>
          </a:p>
        </p:txBody>
      </p:sp>
    </p:spTree>
    <p:extLst>
      <p:ext uri="{BB962C8B-B14F-4D97-AF65-F5344CB8AC3E}">
        <p14:creationId xmlns:p14="http://schemas.microsoft.com/office/powerpoint/2010/main" val="3459078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Metodo dell’inchiesta (</a:t>
            </a:r>
            <a:r>
              <a:rPr lang="it-IT" dirty="0" err="1" smtClean="0"/>
              <a:t>survey</a:t>
            </a:r>
            <a:r>
              <a:rPr lang="it-IT" dirty="0" smtClean="0"/>
              <a:t>)</a:t>
            </a:r>
            <a:endParaRPr lang="it-IT" dirty="0"/>
          </a:p>
        </p:txBody>
      </p:sp>
      <p:sp>
        <p:nvSpPr>
          <p:cNvPr id="3" name="Segnaposto contenuto 2"/>
          <p:cNvSpPr>
            <a:spLocks noGrp="1"/>
          </p:cNvSpPr>
          <p:nvPr>
            <p:ph idx="1"/>
          </p:nvPr>
        </p:nvSpPr>
        <p:spPr/>
        <p:txBody>
          <a:bodyPr/>
          <a:lstStyle/>
          <a:p>
            <a:r>
              <a:rPr lang="it-IT" dirty="0" smtClean="0"/>
              <a:t>Inchiesta </a:t>
            </a:r>
            <a:r>
              <a:rPr lang="it-IT" b="1" i="1" dirty="0" smtClean="0"/>
              <a:t>Cross-sezionale</a:t>
            </a:r>
          </a:p>
          <a:p>
            <a:r>
              <a:rPr lang="it-IT" dirty="0" smtClean="0"/>
              <a:t>- campione di individui o gruppi</a:t>
            </a:r>
          </a:p>
          <a:p>
            <a:r>
              <a:rPr lang="it-IT" dirty="0"/>
              <a:t> </a:t>
            </a:r>
            <a:r>
              <a:rPr lang="it-IT" dirty="0" smtClean="0"/>
              <a:t>criticità: ordine causale degli eventi</a:t>
            </a:r>
            <a:endParaRPr lang="it-IT" dirty="0"/>
          </a:p>
        </p:txBody>
      </p:sp>
    </p:spTree>
    <p:extLst>
      <p:ext uri="{BB962C8B-B14F-4D97-AF65-F5344CB8AC3E}">
        <p14:creationId xmlns:p14="http://schemas.microsoft.com/office/powerpoint/2010/main" val="1566711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Approccio </a:t>
            </a:r>
            <a:r>
              <a:rPr lang="it-IT" b="1" dirty="0" smtClean="0"/>
              <a:t>longitudinale</a:t>
            </a:r>
          </a:p>
          <a:p>
            <a:r>
              <a:rPr lang="it-IT" dirty="0" smtClean="0"/>
              <a:t>  comportamento durante un periodo di tempo</a:t>
            </a:r>
          </a:p>
          <a:p>
            <a:pPr marL="0" indent="0">
              <a:buNone/>
            </a:pPr>
            <a:r>
              <a:rPr lang="it-IT" dirty="0" smtClean="0"/>
              <a:t>Longitudinale in prospettiva</a:t>
            </a:r>
          </a:p>
          <a:p>
            <a:pPr marL="0" indent="0">
              <a:buNone/>
            </a:pPr>
            <a:r>
              <a:rPr lang="it-IT" dirty="0" smtClean="0"/>
              <a:t>Longitudinale  retrospettiva</a:t>
            </a:r>
          </a:p>
          <a:p>
            <a:pPr marL="0" indent="0">
              <a:buNone/>
            </a:pPr>
            <a:endParaRPr lang="it-IT" dirty="0"/>
          </a:p>
          <a:p>
            <a:pPr marL="0" indent="0">
              <a:buNone/>
            </a:pPr>
            <a:endParaRPr lang="it-IT" dirty="0" smtClean="0"/>
          </a:p>
          <a:p>
            <a:pPr marL="0" indent="0">
              <a:buNone/>
            </a:pPr>
            <a:endParaRPr lang="it-IT" dirty="0"/>
          </a:p>
          <a:p>
            <a:pPr marL="0" indent="0">
              <a:buNone/>
            </a:pPr>
            <a:endParaRPr lang="it-IT" dirty="0"/>
          </a:p>
        </p:txBody>
      </p:sp>
    </p:spTree>
    <p:extLst>
      <p:ext uri="{BB962C8B-B14F-4D97-AF65-F5344CB8AC3E}">
        <p14:creationId xmlns:p14="http://schemas.microsoft.com/office/powerpoint/2010/main" val="1284151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Studio dei casi</a:t>
            </a:r>
            <a:endParaRPr lang="it-IT" dirty="0"/>
          </a:p>
        </p:txBody>
      </p:sp>
      <p:sp>
        <p:nvSpPr>
          <p:cNvPr id="3" name="Segnaposto contenuto 2"/>
          <p:cNvSpPr>
            <a:spLocks noGrp="1"/>
          </p:cNvSpPr>
          <p:nvPr>
            <p:ph idx="1"/>
          </p:nvPr>
        </p:nvSpPr>
        <p:spPr/>
        <p:txBody>
          <a:bodyPr/>
          <a:lstStyle/>
          <a:p>
            <a:pPr marL="0" indent="0">
              <a:buNone/>
            </a:pPr>
            <a:r>
              <a:rPr lang="it-IT" dirty="0" smtClean="0"/>
              <a:t>Origine: ricerca medica e psicologica: esplorazione e studio di ogni singolo caso</a:t>
            </a:r>
          </a:p>
          <a:p>
            <a:r>
              <a:rPr lang="it-IT" dirty="0" smtClean="0"/>
              <a:t>APPROCCIO CLINICO</a:t>
            </a:r>
          </a:p>
          <a:p>
            <a:r>
              <a:rPr lang="it-IT" dirty="0" smtClean="0"/>
              <a:t>APPROCCIO ANAMNESTICO</a:t>
            </a:r>
            <a:endParaRPr lang="it-IT" dirty="0"/>
          </a:p>
        </p:txBody>
      </p:sp>
    </p:spTree>
    <p:extLst>
      <p:ext uri="{BB962C8B-B14F-4D97-AF65-F5344CB8AC3E}">
        <p14:creationId xmlns:p14="http://schemas.microsoft.com/office/powerpoint/2010/main" val="28749175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Approccio clinico</a:t>
            </a:r>
            <a:endParaRPr lang="it-IT" dirty="0"/>
          </a:p>
        </p:txBody>
      </p:sp>
      <p:sp>
        <p:nvSpPr>
          <p:cNvPr id="3" name="Segnaposto contenuto 2"/>
          <p:cNvSpPr>
            <a:spLocks noGrp="1"/>
          </p:cNvSpPr>
          <p:nvPr>
            <p:ph idx="1"/>
          </p:nvPr>
        </p:nvSpPr>
        <p:spPr/>
        <p:txBody>
          <a:bodyPr/>
          <a:lstStyle/>
          <a:p>
            <a:r>
              <a:rPr lang="it-IT" dirty="0" smtClean="0"/>
              <a:t>Diagnosi</a:t>
            </a:r>
          </a:p>
          <a:p>
            <a:r>
              <a:rPr lang="it-IT" dirty="0" smtClean="0"/>
              <a:t>Trattamento</a:t>
            </a:r>
          </a:p>
          <a:p>
            <a:pPr marL="0" indent="0">
              <a:buNone/>
            </a:pPr>
            <a:r>
              <a:rPr lang="it-IT" dirty="0" smtClean="0"/>
              <a:t>Giudizi clinici predittivi (problema dei «falsi positivi»)</a:t>
            </a:r>
            <a:endParaRPr lang="it-IT" dirty="0"/>
          </a:p>
        </p:txBody>
      </p:sp>
    </p:spTree>
    <p:extLst>
      <p:ext uri="{BB962C8B-B14F-4D97-AF65-F5344CB8AC3E}">
        <p14:creationId xmlns:p14="http://schemas.microsoft.com/office/powerpoint/2010/main" val="2870140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idx="1"/>
          </p:nvPr>
        </p:nvSpPr>
        <p:spPr/>
        <p:txBody>
          <a:bodyPr/>
          <a:lstStyle/>
          <a:p>
            <a:r>
              <a:rPr lang="it-IT" dirty="0"/>
              <a:t>Storie di vita (anamnesi</a:t>
            </a:r>
            <a:r>
              <a:rPr lang="it-IT" dirty="0" smtClean="0"/>
              <a:t>)</a:t>
            </a:r>
          </a:p>
          <a:p>
            <a:r>
              <a:rPr lang="it-IT" dirty="0" smtClean="0"/>
              <a:t>Osservazione</a:t>
            </a:r>
          </a:p>
          <a:p>
            <a:r>
              <a:rPr lang="it-IT" dirty="0" smtClean="0"/>
              <a:t>Osservazione partecipante</a:t>
            </a:r>
          </a:p>
          <a:p>
            <a:endParaRPr lang="it-IT" dirty="0"/>
          </a:p>
          <a:p>
            <a:pPr marL="0" indent="0">
              <a:buNone/>
            </a:pPr>
            <a:r>
              <a:rPr lang="it-IT" dirty="0" smtClean="0"/>
              <a:t>STUDI QUALITATIVI</a:t>
            </a:r>
          </a:p>
          <a:p>
            <a:pPr marL="0" indent="0">
              <a:buNone/>
            </a:pPr>
            <a:r>
              <a:rPr lang="it-IT" dirty="0" smtClean="0"/>
              <a:t>Utilità per questionari</a:t>
            </a:r>
            <a:endParaRPr lang="it-IT" dirty="0"/>
          </a:p>
        </p:txBody>
      </p:sp>
    </p:spTree>
    <p:extLst>
      <p:ext uri="{BB962C8B-B14F-4D97-AF65-F5344CB8AC3E}">
        <p14:creationId xmlns:p14="http://schemas.microsoft.com/office/powerpoint/2010/main" val="953962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Metodo sperimentale</a:t>
            </a:r>
            <a:endParaRPr lang="it-IT" dirty="0"/>
          </a:p>
        </p:txBody>
      </p:sp>
      <p:sp>
        <p:nvSpPr>
          <p:cNvPr id="3" name="Segnaposto contenuto 2"/>
          <p:cNvSpPr>
            <a:spLocks noGrp="1"/>
          </p:cNvSpPr>
          <p:nvPr>
            <p:ph idx="1"/>
          </p:nvPr>
        </p:nvSpPr>
        <p:spPr/>
        <p:txBody>
          <a:bodyPr/>
          <a:lstStyle/>
          <a:p>
            <a:r>
              <a:rPr lang="it-IT" dirty="0" smtClean="0"/>
              <a:t>Gruppo sperimentale</a:t>
            </a:r>
          </a:p>
          <a:p>
            <a:r>
              <a:rPr lang="it-IT" dirty="0" smtClean="0"/>
              <a:t>Gruppo di controllo</a:t>
            </a:r>
          </a:p>
          <a:p>
            <a:pPr marL="0" indent="0">
              <a:buNone/>
            </a:pPr>
            <a:r>
              <a:rPr lang="it-IT" dirty="0" smtClean="0"/>
              <a:t>Per valutare  o comparare metodi diversi controllo di spiegazioni alternative</a:t>
            </a:r>
          </a:p>
          <a:p>
            <a:pPr marL="0" indent="0">
              <a:buNone/>
            </a:pPr>
            <a:r>
              <a:rPr lang="it-IT" dirty="0" smtClean="0"/>
              <a:t>Esempio : studi USA su  effetto della «parole» gruppo sperimentale : giovani delinquenti sottoposti a supervisione</a:t>
            </a:r>
          </a:p>
          <a:p>
            <a:pPr marL="0" indent="0">
              <a:buNone/>
            </a:pPr>
            <a:r>
              <a:rPr lang="it-IT" dirty="0" smtClean="0"/>
              <a:t>E gruppo di controllo  senza alcuna supervisione</a:t>
            </a:r>
            <a:endParaRPr lang="it-IT" dirty="0"/>
          </a:p>
        </p:txBody>
      </p:sp>
    </p:spTree>
    <p:extLst>
      <p:ext uri="{BB962C8B-B14F-4D97-AF65-F5344CB8AC3E}">
        <p14:creationId xmlns:p14="http://schemas.microsoft.com/office/powerpoint/2010/main" val="40744520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idx="1"/>
          </p:nvPr>
        </p:nvSpPr>
        <p:spPr/>
        <p:txBody>
          <a:bodyPr/>
          <a:lstStyle/>
          <a:p>
            <a:r>
              <a:rPr lang="it-IT" dirty="0" smtClean="0"/>
              <a:t>Seguiti per 26 mesi  al fine di valutare il </a:t>
            </a:r>
            <a:r>
              <a:rPr lang="it-IT" dirty="0" err="1" smtClean="0"/>
              <a:t>recidivismo</a:t>
            </a:r>
            <a:endParaRPr lang="it-IT" dirty="0" smtClean="0"/>
          </a:p>
          <a:p>
            <a:pPr marL="0" indent="0">
              <a:buNone/>
            </a:pPr>
            <a:r>
              <a:rPr lang="it-IT" dirty="0" smtClean="0"/>
              <a:t>Usato anche per valutare l’effetto di altri fattori:</a:t>
            </a:r>
          </a:p>
          <a:p>
            <a:pPr marL="0" indent="0">
              <a:buNone/>
            </a:pPr>
            <a:r>
              <a:rPr lang="it-IT" dirty="0" smtClean="0"/>
              <a:t>Assistenza economica, programmi di prevenzione</a:t>
            </a:r>
            <a:endParaRPr lang="it-IT" dirty="0"/>
          </a:p>
        </p:txBody>
      </p:sp>
    </p:spTree>
    <p:extLst>
      <p:ext uri="{BB962C8B-B14F-4D97-AF65-F5344CB8AC3E}">
        <p14:creationId xmlns:p14="http://schemas.microsoft.com/office/powerpoint/2010/main" val="594920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pPr marL="0" indent="0">
              <a:buNone/>
            </a:pPr>
            <a:r>
              <a:rPr lang="it-IT" dirty="0" smtClean="0"/>
              <a:t>Criticità:</a:t>
            </a:r>
          </a:p>
          <a:p>
            <a:pPr marL="0" indent="0">
              <a:buNone/>
            </a:pPr>
            <a:r>
              <a:rPr lang="it-IT" dirty="0" smtClean="0"/>
              <a:t>Situazione naturale / situazione artificiale</a:t>
            </a:r>
          </a:p>
          <a:p>
            <a:pPr marL="0" indent="0">
              <a:buNone/>
            </a:pPr>
            <a:r>
              <a:rPr lang="it-IT" dirty="0" smtClean="0"/>
              <a:t>Rappresentatività del campione</a:t>
            </a:r>
          </a:p>
          <a:p>
            <a:pPr marL="0" indent="0">
              <a:buNone/>
            </a:pPr>
            <a:r>
              <a:rPr lang="it-IT" dirty="0" smtClean="0"/>
              <a:t>Fattore etico</a:t>
            </a:r>
            <a:endParaRPr lang="it-IT" dirty="0"/>
          </a:p>
        </p:txBody>
      </p:sp>
    </p:spTree>
    <p:extLst>
      <p:ext uri="{BB962C8B-B14F-4D97-AF65-F5344CB8AC3E}">
        <p14:creationId xmlns:p14="http://schemas.microsoft.com/office/powerpoint/2010/main" val="1278360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Metodo storico</a:t>
            </a:r>
            <a:endParaRPr lang="it-IT" dirty="0"/>
          </a:p>
        </p:txBody>
      </p:sp>
      <p:sp>
        <p:nvSpPr>
          <p:cNvPr id="3" name="Segnaposto contenuto 2"/>
          <p:cNvSpPr>
            <a:spLocks noGrp="1"/>
          </p:cNvSpPr>
          <p:nvPr>
            <p:ph idx="1"/>
          </p:nvPr>
        </p:nvSpPr>
        <p:spPr/>
        <p:txBody>
          <a:bodyPr/>
          <a:lstStyle/>
          <a:p>
            <a:r>
              <a:rPr lang="it-IT" dirty="0" smtClean="0"/>
              <a:t>Studio del cambiamento  della natura e diffusione del reato nel tempo o in condizioni sociali differenti</a:t>
            </a:r>
          </a:p>
          <a:p>
            <a:r>
              <a:rPr lang="it-IT" dirty="0" smtClean="0"/>
              <a:t>Individuare le fonti sociali del cambiamento delle leggi </a:t>
            </a:r>
          </a:p>
          <a:p>
            <a:r>
              <a:rPr lang="it-IT" dirty="0" smtClean="0"/>
              <a:t>Studiare le reazioni al reato  durante uno specifico periodo storico</a:t>
            </a:r>
            <a:endParaRPr lang="it-IT" dirty="0"/>
          </a:p>
        </p:txBody>
      </p:sp>
    </p:spTree>
    <p:extLst>
      <p:ext uri="{BB962C8B-B14F-4D97-AF65-F5344CB8AC3E}">
        <p14:creationId xmlns:p14="http://schemas.microsoft.com/office/powerpoint/2010/main" val="39814912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Esempio: andamento nella storia di un certo tipo di criminalità </a:t>
            </a:r>
          </a:p>
          <a:p>
            <a:r>
              <a:rPr lang="it-IT" dirty="0" smtClean="0"/>
              <a:t>Deterrenza</a:t>
            </a:r>
          </a:p>
          <a:p>
            <a:r>
              <a:rPr lang="it-IT" dirty="0" smtClean="0"/>
              <a:t>Sviluppo economico</a:t>
            </a:r>
          </a:p>
          <a:p>
            <a:r>
              <a:rPr lang="it-IT" dirty="0" smtClean="0"/>
              <a:t>criticità</a:t>
            </a:r>
            <a:endParaRPr lang="it-IT" dirty="0"/>
          </a:p>
        </p:txBody>
      </p:sp>
    </p:spTree>
    <p:extLst>
      <p:ext uri="{BB962C8B-B14F-4D97-AF65-F5344CB8AC3E}">
        <p14:creationId xmlns:p14="http://schemas.microsoft.com/office/powerpoint/2010/main" val="21679548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Criminologia Storica</a:t>
            </a:r>
            <a:endParaRPr lang="it-IT" dirty="0"/>
          </a:p>
        </p:txBody>
      </p:sp>
      <p:sp>
        <p:nvSpPr>
          <p:cNvPr id="3" name="Segnaposto contenuto 2"/>
          <p:cNvSpPr>
            <a:spLocks noGrp="1"/>
          </p:cNvSpPr>
          <p:nvPr>
            <p:ph idx="1"/>
          </p:nvPr>
        </p:nvSpPr>
        <p:spPr/>
        <p:txBody>
          <a:bodyPr/>
          <a:lstStyle/>
          <a:p>
            <a:r>
              <a:rPr lang="it-IT" dirty="0" err="1" smtClean="0"/>
              <a:t>Avè</a:t>
            </a:r>
            <a:r>
              <a:rPr lang="it-IT" dirty="0" smtClean="0"/>
              <a:t>  </a:t>
            </a:r>
            <a:r>
              <a:rPr lang="it-IT" dirty="0" err="1" smtClean="0"/>
              <a:t>Lallement</a:t>
            </a:r>
            <a:r>
              <a:rPr lang="it-IT" dirty="0" smtClean="0"/>
              <a:t> (1852 – 1862) classi criminali tedesche</a:t>
            </a:r>
          </a:p>
          <a:p>
            <a:r>
              <a:rPr lang="it-IT" dirty="0" err="1" smtClean="0"/>
              <a:t>Pike</a:t>
            </a:r>
            <a:r>
              <a:rPr lang="it-IT" dirty="0" smtClean="0"/>
              <a:t>  (1873 1876) criminalità inglese  (sviluppi del diritto penale e dell’esecuzione penale)</a:t>
            </a:r>
          </a:p>
          <a:p>
            <a:r>
              <a:rPr lang="it-IT" dirty="0" smtClean="0"/>
              <a:t>Tarde (1882)  archeologia criminale Francia </a:t>
            </a:r>
          </a:p>
          <a:p>
            <a:r>
              <a:rPr lang="it-IT" dirty="0" err="1" smtClean="0"/>
              <a:t>Dorini</a:t>
            </a:r>
            <a:r>
              <a:rPr lang="it-IT" dirty="0" smtClean="0"/>
              <a:t> 1916  diritto penale Firenze nel sec. XV</a:t>
            </a:r>
            <a:endParaRPr lang="it-IT" dirty="0"/>
          </a:p>
        </p:txBody>
      </p:sp>
    </p:spTree>
    <p:extLst>
      <p:ext uri="{BB962C8B-B14F-4D97-AF65-F5344CB8AC3E}">
        <p14:creationId xmlns:p14="http://schemas.microsoft.com/office/powerpoint/2010/main" val="6725343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pPr marL="0" indent="0">
              <a:buNone/>
            </a:pPr>
            <a:r>
              <a:rPr lang="it-IT" dirty="0" smtClean="0"/>
              <a:t>Il passato può servire a spiegare il presente</a:t>
            </a:r>
          </a:p>
          <a:p>
            <a:r>
              <a:rPr lang="it-IT" dirty="0" err="1" smtClean="0"/>
              <a:t>Burckhardt</a:t>
            </a:r>
            <a:r>
              <a:rPr lang="it-IT" dirty="0" smtClean="0"/>
              <a:t> 1860  civiltà del Rinascimento in Italia</a:t>
            </a:r>
          </a:p>
          <a:p>
            <a:r>
              <a:rPr lang="it-IT" dirty="0" err="1" smtClean="0"/>
              <a:t>Radbruch</a:t>
            </a:r>
            <a:r>
              <a:rPr lang="it-IT" dirty="0" smtClean="0"/>
              <a:t> e </a:t>
            </a:r>
            <a:r>
              <a:rPr lang="it-IT" dirty="0" err="1" smtClean="0"/>
              <a:t>Gewinner</a:t>
            </a:r>
            <a:r>
              <a:rPr lang="it-IT" dirty="0" smtClean="0"/>
              <a:t> 1951 «Tentativo di una criminologia storica» Germania da Tacito a Goethe</a:t>
            </a:r>
            <a:endParaRPr lang="it-IT" dirty="0"/>
          </a:p>
        </p:txBody>
      </p:sp>
    </p:spTree>
    <p:extLst>
      <p:ext uri="{BB962C8B-B14F-4D97-AF65-F5344CB8AC3E}">
        <p14:creationId xmlns:p14="http://schemas.microsoft.com/office/powerpoint/2010/main" val="773984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pPr marL="0" indent="0">
              <a:buNone/>
            </a:pPr>
            <a:endParaRPr lang="it-IT" dirty="0" smtClean="0"/>
          </a:p>
          <a:p>
            <a:pPr marL="0" indent="0">
              <a:buNone/>
            </a:pPr>
            <a:r>
              <a:rPr lang="it-IT" dirty="0" smtClean="0"/>
              <a:t>Condizionamento storico della criminalità attuale comparazione della fisionomia criminale delle diverse epoche culturali</a:t>
            </a:r>
          </a:p>
          <a:p>
            <a:pPr marL="0" indent="0">
              <a:buNone/>
            </a:pPr>
            <a:r>
              <a:rPr lang="it-IT" dirty="0" smtClean="0"/>
              <a:t>Influenze</a:t>
            </a:r>
            <a:endParaRPr lang="it-IT" dirty="0"/>
          </a:p>
          <a:p>
            <a:pPr marL="0" indent="0">
              <a:buNone/>
            </a:pPr>
            <a:r>
              <a:rPr lang="it-IT" dirty="0" smtClean="0"/>
              <a:t>Comparazione di singoli casi criminali</a:t>
            </a:r>
            <a:endParaRPr lang="it-IT" dirty="0"/>
          </a:p>
        </p:txBody>
      </p:sp>
    </p:spTree>
    <p:extLst>
      <p:ext uri="{BB962C8B-B14F-4D97-AF65-F5344CB8AC3E}">
        <p14:creationId xmlns:p14="http://schemas.microsoft.com/office/powerpoint/2010/main" val="332301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Oggetto della ricerca storica: il delitto il delinquente il controllo della criminalità, la percezione sociale</a:t>
            </a:r>
          </a:p>
          <a:p>
            <a:r>
              <a:rPr lang="it-IT" dirty="0" smtClean="0"/>
              <a:t>Profili personologici di noti autori</a:t>
            </a:r>
          </a:p>
          <a:p>
            <a:r>
              <a:rPr lang="it-IT" dirty="0" smtClean="0"/>
              <a:t>Valutazione del rapporto personalità- ambiente</a:t>
            </a:r>
            <a:endParaRPr lang="it-IT" dirty="0"/>
          </a:p>
        </p:txBody>
      </p:sp>
    </p:spTree>
    <p:extLst>
      <p:ext uri="{BB962C8B-B14F-4D97-AF65-F5344CB8AC3E}">
        <p14:creationId xmlns:p14="http://schemas.microsoft.com/office/powerpoint/2010/main" val="606915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Problemi metodologici</a:t>
            </a:r>
          </a:p>
          <a:p>
            <a:r>
              <a:rPr lang="it-IT" dirty="0" smtClean="0"/>
              <a:t>Studio dei casi o  statistiche</a:t>
            </a:r>
          </a:p>
          <a:p>
            <a:r>
              <a:rPr lang="it-IT" dirty="0" smtClean="0"/>
              <a:t>Problema fonti</a:t>
            </a:r>
          </a:p>
          <a:p>
            <a:r>
              <a:rPr lang="it-IT" dirty="0" smtClean="0"/>
              <a:t>Fonti giuridiche e </a:t>
            </a:r>
            <a:r>
              <a:rPr lang="it-IT" smtClean="0"/>
              <a:t>non giuridiche</a:t>
            </a:r>
          </a:p>
          <a:p>
            <a:endParaRPr lang="it-IT" dirty="0"/>
          </a:p>
        </p:txBody>
      </p:sp>
    </p:spTree>
    <p:extLst>
      <p:ext uri="{BB962C8B-B14F-4D97-AF65-F5344CB8AC3E}">
        <p14:creationId xmlns:p14="http://schemas.microsoft.com/office/powerpoint/2010/main" val="1611066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Metodo storico</a:t>
            </a:r>
            <a:endParaRPr lang="it-IT" dirty="0"/>
          </a:p>
        </p:txBody>
      </p:sp>
      <p:sp>
        <p:nvSpPr>
          <p:cNvPr id="3" name="Segnaposto contenuto 2"/>
          <p:cNvSpPr>
            <a:spLocks noGrp="1"/>
          </p:cNvSpPr>
          <p:nvPr>
            <p:ph idx="1"/>
          </p:nvPr>
        </p:nvSpPr>
        <p:spPr/>
        <p:txBody>
          <a:bodyPr/>
          <a:lstStyle/>
          <a:p>
            <a:r>
              <a:rPr lang="it-IT" dirty="0" smtClean="0"/>
              <a:t>Fonti</a:t>
            </a:r>
          </a:p>
          <a:p>
            <a:r>
              <a:rPr lang="it-IT" dirty="0"/>
              <a:t> </a:t>
            </a:r>
            <a:r>
              <a:rPr lang="it-IT" dirty="0" smtClean="0"/>
              <a:t>andamento spiegazione incidenza fattori</a:t>
            </a:r>
            <a:endParaRPr lang="it-IT" dirty="0"/>
          </a:p>
        </p:txBody>
      </p:sp>
    </p:spTree>
    <p:extLst>
      <p:ext uri="{BB962C8B-B14F-4D97-AF65-F5344CB8AC3E}">
        <p14:creationId xmlns:p14="http://schemas.microsoft.com/office/powerpoint/2010/main" val="28571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esplorazione</a:t>
            </a:r>
            <a:endParaRPr lang="it-IT" dirty="0"/>
          </a:p>
        </p:txBody>
      </p:sp>
      <p:sp>
        <p:nvSpPr>
          <p:cNvPr id="3" name="Segnaposto contenuto 2"/>
          <p:cNvSpPr>
            <a:spLocks noGrp="1"/>
          </p:cNvSpPr>
          <p:nvPr>
            <p:ph idx="1"/>
          </p:nvPr>
        </p:nvSpPr>
        <p:spPr/>
        <p:txBody>
          <a:bodyPr/>
          <a:lstStyle/>
          <a:p>
            <a:r>
              <a:rPr lang="it-IT" dirty="0" smtClean="0"/>
              <a:t>Combinazione dei diversi metodi </a:t>
            </a:r>
          </a:p>
          <a:p>
            <a:r>
              <a:rPr lang="it-IT" dirty="0" smtClean="0"/>
              <a:t>Varietà dei metodi di ricerca</a:t>
            </a:r>
            <a:endParaRPr lang="it-IT" dirty="0"/>
          </a:p>
        </p:txBody>
      </p:sp>
    </p:spTree>
    <p:extLst>
      <p:ext uri="{BB962C8B-B14F-4D97-AF65-F5344CB8AC3E}">
        <p14:creationId xmlns:p14="http://schemas.microsoft.com/office/powerpoint/2010/main" val="30530566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Elementi di storia del pensiero criminologico</a:t>
            </a:r>
            <a:endParaRPr lang="it-IT" dirty="0"/>
          </a:p>
        </p:txBody>
      </p:sp>
      <p:sp>
        <p:nvSpPr>
          <p:cNvPr id="3" name="Segnaposto contenuto 2"/>
          <p:cNvSpPr>
            <a:spLocks noGrp="1"/>
          </p:cNvSpPr>
          <p:nvPr>
            <p:ph idx="1"/>
          </p:nvPr>
        </p:nvSpPr>
        <p:spPr/>
        <p:txBody>
          <a:bodyPr/>
          <a:lstStyle/>
          <a:p>
            <a:r>
              <a:rPr lang="it-IT" dirty="0" smtClean="0"/>
              <a:t>Ampio contesto culturale</a:t>
            </a:r>
          </a:p>
          <a:p>
            <a:pPr marL="0" indent="0">
              <a:buNone/>
            </a:pPr>
            <a:r>
              <a:rPr lang="it-IT" dirty="0" smtClean="0"/>
              <a:t>Fino al XVIII secolo</a:t>
            </a:r>
          </a:p>
          <a:p>
            <a:pPr marL="0" indent="0">
              <a:buNone/>
            </a:pPr>
            <a:r>
              <a:rPr lang="it-IT" sz="2400" dirty="0" smtClean="0"/>
              <a:t>Dualismo: violazione della legge:  intervento di divinità e forze terrene / agenti fisici e materiali</a:t>
            </a:r>
          </a:p>
          <a:p>
            <a:pPr marL="0" indent="0">
              <a:buNone/>
            </a:pPr>
            <a:r>
              <a:rPr lang="it-IT" sz="2400" dirty="0" smtClean="0"/>
              <a:t>Illuminismo – interesse per opere di carattere scientifico</a:t>
            </a:r>
          </a:p>
          <a:p>
            <a:pPr marL="0" indent="0">
              <a:buNone/>
            </a:pPr>
            <a:r>
              <a:rPr lang="it-IT" dirty="0" smtClean="0"/>
              <a:t>Seconda metà del ‘700</a:t>
            </a:r>
          </a:p>
          <a:p>
            <a:pPr marL="0" indent="0">
              <a:buNone/>
            </a:pPr>
            <a:r>
              <a:rPr lang="it-IT" dirty="0" smtClean="0"/>
              <a:t>SCUOLA CLASSICA : nuova visione dell’individuo, del diritto e  della giustizia</a:t>
            </a:r>
          </a:p>
          <a:p>
            <a:pPr marL="0" indent="0">
              <a:buNone/>
            </a:pPr>
            <a:endParaRPr lang="it-IT" dirty="0"/>
          </a:p>
        </p:txBody>
      </p:sp>
    </p:spTree>
    <p:extLst>
      <p:ext uri="{BB962C8B-B14F-4D97-AF65-F5344CB8AC3E}">
        <p14:creationId xmlns:p14="http://schemas.microsoft.com/office/powerpoint/2010/main" val="27468812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Scuola classica</a:t>
            </a:r>
            <a:endParaRPr lang="it-IT" dirty="0"/>
          </a:p>
        </p:txBody>
      </p:sp>
      <p:sp>
        <p:nvSpPr>
          <p:cNvPr id="3" name="Segnaposto contenuto 2"/>
          <p:cNvSpPr>
            <a:spLocks noGrp="1"/>
          </p:cNvSpPr>
          <p:nvPr>
            <p:ph idx="1"/>
          </p:nvPr>
        </p:nvSpPr>
        <p:spPr/>
        <p:txBody>
          <a:bodyPr/>
          <a:lstStyle/>
          <a:p>
            <a:r>
              <a:rPr lang="it-IT" dirty="0" smtClean="0"/>
              <a:t>Cesarie Beccaria (1738-1794)</a:t>
            </a:r>
          </a:p>
          <a:p>
            <a:r>
              <a:rPr lang="it-IT" dirty="0" smtClean="0"/>
              <a:t>Jeremy </a:t>
            </a:r>
            <a:r>
              <a:rPr lang="it-IT" dirty="0" err="1" smtClean="0"/>
              <a:t>Bentham</a:t>
            </a:r>
            <a:r>
              <a:rPr lang="it-IT" dirty="0" smtClean="0"/>
              <a:t> (1748-1832)</a:t>
            </a:r>
          </a:p>
          <a:p>
            <a:r>
              <a:rPr lang="it-IT" dirty="0" smtClean="0"/>
              <a:t>Critica alla amministrazione della giustizia, sentenze barbariche  e inefficaci</a:t>
            </a:r>
          </a:p>
          <a:p>
            <a:r>
              <a:rPr lang="it-IT" dirty="0" smtClean="0"/>
              <a:t>Principio: l’uomo  e quindi anche il criminale  agisce razionalmente per evitare il dolore e incontrare il piacere</a:t>
            </a:r>
            <a:endParaRPr lang="it-IT" dirty="0"/>
          </a:p>
        </p:txBody>
      </p:sp>
    </p:spTree>
    <p:extLst>
      <p:ext uri="{BB962C8B-B14F-4D97-AF65-F5344CB8AC3E}">
        <p14:creationId xmlns:p14="http://schemas.microsoft.com/office/powerpoint/2010/main" val="25607148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Deterrenza: certezza pena, appropriata severità della sentenza</a:t>
            </a:r>
          </a:p>
          <a:p>
            <a:r>
              <a:rPr lang="it-IT" dirty="0" smtClean="0"/>
              <a:t>Codici penali ( punizioni uniformi per reati  diversi, non più piena discrezionalità dei magistrati)</a:t>
            </a:r>
          </a:p>
          <a:p>
            <a:pPr marL="0" indent="0">
              <a:buNone/>
            </a:pPr>
            <a:endParaRPr lang="it-IT" dirty="0"/>
          </a:p>
        </p:txBody>
      </p:sp>
    </p:spTree>
    <p:extLst>
      <p:ext uri="{BB962C8B-B14F-4D97-AF65-F5344CB8AC3E}">
        <p14:creationId xmlns:p14="http://schemas.microsoft.com/office/powerpoint/2010/main" val="25385076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299120"/>
          </a:xfrm>
        </p:spPr>
        <p:txBody>
          <a:bodyPr/>
          <a:lstStyle/>
          <a:p>
            <a:endParaRPr lang="it-IT" dirty="0"/>
          </a:p>
        </p:txBody>
      </p:sp>
      <p:sp>
        <p:nvSpPr>
          <p:cNvPr id="3" name="Segnaposto contenuto 2"/>
          <p:cNvSpPr>
            <a:spLocks noGrp="1"/>
          </p:cNvSpPr>
          <p:nvPr>
            <p:ph idx="1"/>
          </p:nvPr>
        </p:nvSpPr>
        <p:spPr>
          <a:xfrm>
            <a:off x="685800" y="1124744"/>
            <a:ext cx="7772400" cy="4971256"/>
          </a:xfrm>
        </p:spPr>
        <p:txBody>
          <a:bodyPr/>
          <a:lstStyle/>
          <a:p>
            <a:pPr marL="0" indent="0">
              <a:buNone/>
            </a:pPr>
            <a:r>
              <a:rPr lang="it-IT" dirty="0" smtClean="0"/>
              <a:t>Beccaria  </a:t>
            </a:r>
            <a:r>
              <a:rPr lang="it-IT" i="1" dirty="0" smtClean="0"/>
              <a:t>Dei delitti e delle pene</a:t>
            </a:r>
            <a:r>
              <a:rPr lang="it-IT" dirty="0" smtClean="0"/>
              <a:t> (1764)</a:t>
            </a:r>
          </a:p>
          <a:p>
            <a:pPr marL="0" indent="0">
              <a:buNone/>
            </a:pPr>
            <a:endParaRPr lang="it-IT" dirty="0"/>
          </a:p>
          <a:p>
            <a:pPr marL="0" indent="0">
              <a:buNone/>
            </a:pPr>
            <a:r>
              <a:rPr lang="it-IT" dirty="0" smtClean="0"/>
              <a:t>Diritto di punire, contratto sociale</a:t>
            </a:r>
          </a:p>
          <a:p>
            <a:pPr marL="0" indent="0">
              <a:buNone/>
            </a:pPr>
            <a:r>
              <a:rPr lang="it-IT" dirty="0" smtClean="0"/>
              <a:t>Jeremy </a:t>
            </a:r>
            <a:r>
              <a:rPr lang="it-IT" dirty="0" err="1" smtClean="0"/>
              <a:t>Bentham</a:t>
            </a:r>
            <a:r>
              <a:rPr lang="it-IT" dirty="0" smtClean="0"/>
              <a:t>, </a:t>
            </a:r>
            <a:r>
              <a:rPr lang="en-US" i="1" dirty="0" smtClean="0"/>
              <a:t>An </a:t>
            </a:r>
            <a:r>
              <a:rPr lang="en-US" i="1" dirty="0"/>
              <a:t>Introduction to the Principles of Morals and Legislation</a:t>
            </a:r>
            <a:r>
              <a:rPr lang="en-US" dirty="0"/>
              <a:t> </a:t>
            </a:r>
            <a:r>
              <a:rPr lang="en-US" dirty="0" smtClean="0"/>
              <a:t> (1789)</a:t>
            </a:r>
            <a:endParaRPr lang="it-IT" dirty="0"/>
          </a:p>
        </p:txBody>
      </p:sp>
    </p:spTree>
    <p:extLst>
      <p:ext uri="{BB962C8B-B14F-4D97-AF65-F5344CB8AC3E}">
        <p14:creationId xmlns:p14="http://schemas.microsoft.com/office/powerpoint/2010/main" val="6001038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Scuola cartografica</a:t>
            </a:r>
            <a:endParaRPr lang="it-IT" dirty="0"/>
          </a:p>
        </p:txBody>
      </p:sp>
      <p:sp>
        <p:nvSpPr>
          <p:cNvPr id="3" name="Segnaposto contenuto 2"/>
          <p:cNvSpPr>
            <a:spLocks noGrp="1"/>
          </p:cNvSpPr>
          <p:nvPr>
            <p:ph idx="1"/>
          </p:nvPr>
        </p:nvSpPr>
        <p:spPr/>
        <p:txBody>
          <a:bodyPr/>
          <a:lstStyle/>
          <a:p>
            <a:r>
              <a:rPr lang="it-IT" dirty="0" err="1" smtClean="0"/>
              <a:t>Guerry</a:t>
            </a:r>
            <a:r>
              <a:rPr lang="it-IT" dirty="0" smtClean="0"/>
              <a:t>, Francia</a:t>
            </a:r>
          </a:p>
          <a:p>
            <a:r>
              <a:rPr lang="it-IT" dirty="0" err="1" smtClean="0"/>
              <a:t>Quetelet</a:t>
            </a:r>
            <a:r>
              <a:rPr lang="it-IT" dirty="0" smtClean="0"/>
              <a:t>, Belgio</a:t>
            </a:r>
          </a:p>
          <a:p>
            <a:pPr marL="0" indent="0">
              <a:buNone/>
            </a:pPr>
            <a:r>
              <a:rPr lang="it-IT" dirty="0" smtClean="0"/>
              <a:t>Approccio statistico</a:t>
            </a:r>
          </a:p>
          <a:p>
            <a:pPr marL="0" indent="0">
              <a:buNone/>
            </a:pPr>
            <a:r>
              <a:rPr lang="it-IT" dirty="0" smtClean="0"/>
              <a:t>Dati ufficiali, fonti archivistiche </a:t>
            </a:r>
          </a:p>
          <a:p>
            <a:pPr marL="0" indent="0">
              <a:buNone/>
            </a:pPr>
            <a:r>
              <a:rPr lang="it-IT" dirty="0" smtClean="0"/>
              <a:t>Tradizione quantitativa,  situazione Olanda, Belgio, Francia, Lussemburgo</a:t>
            </a:r>
          </a:p>
          <a:p>
            <a:pPr marL="0" indent="0">
              <a:buNone/>
            </a:pPr>
            <a:r>
              <a:rPr lang="it-IT" dirty="0" smtClean="0"/>
              <a:t>Distribuzione geografica criminalità – efficienza polizia</a:t>
            </a:r>
            <a:endParaRPr lang="it-IT" dirty="0"/>
          </a:p>
        </p:txBody>
      </p:sp>
    </p:spTree>
    <p:extLst>
      <p:ext uri="{BB962C8B-B14F-4D97-AF65-F5344CB8AC3E}">
        <p14:creationId xmlns:p14="http://schemas.microsoft.com/office/powerpoint/2010/main" val="1412574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Nel corso dell’800</a:t>
            </a:r>
            <a:endParaRPr lang="it-IT" dirty="0"/>
          </a:p>
        </p:txBody>
      </p:sp>
      <p:sp>
        <p:nvSpPr>
          <p:cNvPr id="3" name="Segnaposto contenuto 2"/>
          <p:cNvSpPr>
            <a:spLocks noGrp="1"/>
          </p:cNvSpPr>
          <p:nvPr>
            <p:ph idx="1"/>
          </p:nvPr>
        </p:nvSpPr>
        <p:spPr/>
        <p:txBody>
          <a:bodyPr/>
          <a:lstStyle/>
          <a:p>
            <a:r>
              <a:rPr lang="it-IT" dirty="0" smtClean="0"/>
              <a:t>La criminologia biologica</a:t>
            </a:r>
          </a:p>
          <a:p>
            <a:r>
              <a:rPr lang="it-IT" dirty="0" smtClean="0"/>
              <a:t>Cesare Lombroso</a:t>
            </a:r>
          </a:p>
          <a:p>
            <a:r>
              <a:rPr lang="it-IT" dirty="0" smtClean="0"/>
              <a:t>Nucleo originario delle moderne dottrine sul comportamento deviante</a:t>
            </a:r>
          </a:p>
          <a:p>
            <a:r>
              <a:rPr lang="it-IT" dirty="0" smtClean="0"/>
              <a:t>Epoca di Darwin</a:t>
            </a:r>
          </a:p>
          <a:p>
            <a:r>
              <a:rPr lang="it-IT" dirty="0" smtClean="0"/>
              <a:t>Lombroso: il criminale è </a:t>
            </a:r>
            <a:r>
              <a:rPr lang="it-IT" dirty="0" err="1" smtClean="0"/>
              <a:t>fisiotipologicamente</a:t>
            </a:r>
            <a:r>
              <a:rPr lang="it-IT" dirty="0" smtClean="0"/>
              <a:t> diverso  dal non-criminale</a:t>
            </a:r>
            <a:endParaRPr lang="it-IT" dirty="0"/>
          </a:p>
        </p:txBody>
      </p:sp>
    </p:spTree>
    <p:extLst>
      <p:ext uri="{BB962C8B-B14F-4D97-AF65-F5344CB8AC3E}">
        <p14:creationId xmlns:p14="http://schemas.microsoft.com/office/powerpoint/2010/main" val="25001950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pPr marL="0" indent="0">
              <a:buNone/>
            </a:pPr>
            <a:r>
              <a:rPr lang="it-IT" dirty="0" smtClean="0"/>
              <a:t>Nel corso di una autopsia brigante Villella:</a:t>
            </a:r>
          </a:p>
          <a:p>
            <a:pPr marL="0" indent="0">
              <a:buNone/>
            </a:pPr>
            <a:r>
              <a:rPr lang="it-IT" dirty="0" smtClean="0"/>
              <a:t>Anomalie nel cranio e nella materia cerebrale</a:t>
            </a:r>
          </a:p>
          <a:p>
            <a:pPr marL="0" indent="0">
              <a:buNone/>
            </a:pPr>
            <a:r>
              <a:rPr lang="it-IT" dirty="0" smtClean="0"/>
              <a:t>«homo </a:t>
            </a:r>
            <a:r>
              <a:rPr lang="it-IT" dirty="0" err="1" smtClean="0"/>
              <a:t>delinquens</a:t>
            </a:r>
            <a:r>
              <a:rPr lang="it-IT" dirty="0" smtClean="0"/>
              <a:t>»</a:t>
            </a:r>
          </a:p>
          <a:p>
            <a:pPr marL="0" indent="0">
              <a:buNone/>
            </a:pPr>
            <a:r>
              <a:rPr lang="it-IT" dirty="0" smtClean="0"/>
              <a:t>L’uomo criminale</a:t>
            </a:r>
          </a:p>
          <a:p>
            <a:pPr marL="0" indent="0">
              <a:buNone/>
            </a:pPr>
            <a:r>
              <a:rPr lang="it-IT" dirty="0" smtClean="0"/>
              <a:t>Enrico  Ferri</a:t>
            </a:r>
          </a:p>
          <a:p>
            <a:pPr marL="0" indent="0">
              <a:buNone/>
            </a:pPr>
            <a:r>
              <a:rPr lang="it-IT" dirty="0" smtClean="0"/>
              <a:t>Categorie di crimini condizioni  sociali ed economiche</a:t>
            </a:r>
          </a:p>
          <a:p>
            <a:pPr marL="0" indent="0">
              <a:buNone/>
            </a:pPr>
            <a:endParaRPr lang="it-IT" dirty="0"/>
          </a:p>
        </p:txBody>
      </p:sp>
    </p:spTree>
    <p:extLst>
      <p:ext uri="{BB962C8B-B14F-4D97-AF65-F5344CB8AC3E}">
        <p14:creationId xmlns:p14="http://schemas.microsoft.com/office/powerpoint/2010/main" val="27853439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Raffaele Garofalo</a:t>
            </a:r>
          </a:p>
          <a:p>
            <a:r>
              <a:rPr lang="it-IT" dirty="0"/>
              <a:t>Criminologia: studio sul delitto, sulle sue cause e sui mezzi di </a:t>
            </a:r>
            <a:r>
              <a:rPr lang="it-IT" dirty="0" smtClean="0"/>
              <a:t>repressione</a:t>
            </a:r>
          </a:p>
          <a:p>
            <a:pPr marL="0" indent="0">
              <a:buNone/>
            </a:pPr>
            <a:r>
              <a:rPr lang="it-IT" dirty="0" smtClean="0"/>
              <a:t>Critiche  al biologismo</a:t>
            </a:r>
          </a:p>
          <a:p>
            <a:pPr marL="0" indent="0">
              <a:buNone/>
            </a:pPr>
            <a:r>
              <a:rPr lang="it-IT" dirty="0" smtClean="0"/>
              <a:t>Ma anche prosecuzioni</a:t>
            </a:r>
          </a:p>
          <a:p>
            <a:pPr marL="0" indent="0">
              <a:buNone/>
            </a:pPr>
            <a:r>
              <a:rPr lang="it-IT" dirty="0" err="1" smtClean="0"/>
              <a:t>Hooton</a:t>
            </a:r>
            <a:r>
              <a:rPr lang="it-IT" dirty="0" smtClean="0"/>
              <a:t> (1939) ereditarietà dei caratteri criminali, inferiorità biologica dei criminali</a:t>
            </a:r>
            <a:endParaRPr lang="it-IT" dirty="0"/>
          </a:p>
        </p:txBody>
      </p:sp>
    </p:spTree>
    <p:extLst>
      <p:ext uri="{BB962C8B-B14F-4D97-AF65-F5344CB8AC3E}">
        <p14:creationId xmlns:p14="http://schemas.microsoft.com/office/powerpoint/2010/main" val="37405852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idx="1"/>
          </p:nvPr>
        </p:nvSpPr>
        <p:spPr/>
        <p:txBody>
          <a:bodyPr/>
          <a:lstStyle/>
          <a:p>
            <a:pPr marL="0" indent="0">
              <a:buNone/>
            </a:pPr>
            <a:r>
              <a:rPr lang="it-IT" dirty="0" smtClean="0"/>
              <a:t>Indipendentemente da Lombroso</a:t>
            </a:r>
          </a:p>
          <a:p>
            <a:pPr marL="0" indent="0">
              <a:buNone/>
            </a:pPr>
            <a:r>
              <a:rPr lang="it-IT" dirty="0" err="1" smtClean="0"/>
              <a:t>Gall</a:t>
            </a:r>
            <a:r>
              <a:rPr lang="it-IT" dirty="0" smtClean="0"/>
              <a:t> (primi dell’800)</a:t>
            </a:r>
          </a:p>
          <a:p>
            <a:pPr marL="0" indent="0">
              <a:buNone/>
            </a:pPr>
            <a:r>
              <a:rPr lang="it-IT" dirty="0" err="1" smtClean="0"/>
              <a:t>Spurzheim</a:t>
            </a:r>
            <a:r>
              <a:rPr lang="it-IT" dirty="0" smtClean="0"/>
              <a:t> </a:t>
            </a:r>
          </a:p>
          <a:p>
            <a:pPr marL="0" indent="0">
              <a:buNone/>
            </a:pPr>
            <a:r>
              <a:rPr lang="it-IT" dirty="0" smtClean="0"/>
              <a:t>Psicofisiologia e criminalità </a:t>
            </a:r>
          </a:p>
          <a:p>
            <a:pPr marL="0" indent="0">
              <a:buNone/>
            </a:pPr>
            <a:r>
              <a:rPr lang="it-IT" dirty="0" smtClean="0"/>
              <a:t>Teorie costituzionalistiche</a:t>
            </a:r>
          </a:p>
          <a:p>
            <a:pPr marL="0" indent="0">
              <a:buNone/>
            </a:pPr>
            <a:r>
              <a:rPr lang="it-IT" dirty="0" err="1" smtClean="0"/>
              <a:t>Sheldon</a:t>
            </a:r>
            <a:r>
              <a:rPr lang="it-IT" dirty="0" smtClean="0"/>
              <a:t> (fisico e carattere) </a:t>
            </a:r>
          </a:p>
          <a:p>
            <a:pPr marL="0" indent="0">
              <a:buNone/>
            </a:pPr>
            <a:r>
              <a:rPr lang="it-IT" dirty="0" err="1" smtClean="0"/>
              <a:t>Kretschmer</a:t>
            </a:r>
            <a:endParaRPr lang="it-IT" dirty="0"/>
          </a:p>
        </p:txBody>
      </p:sp>
    </p:spTree>
    <p:extLst>
      <p:ext uri="{BB962C8B-B14F-4D97-AF65-F5344CB8AC3E}">
        <p14:creationId xmlns:p14="http://schemas.microsoft.com/office/powerpoint/2010/main" val="10141387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Psicologia, psicoanalisi e criminalità</a:t>
            </a:r>
          </a:p>
          <a:p>
            <a:r>
              <a:rPr lang="it-IT" dirty="0" smtClean="0"/>
              <a:t>Crimine e società</a:t>
            </a:r>
          </a:p>
          <a:p>
            <a:pPr lvl="1"/>
            <a:r>
              <a:rPr lang="it-IT" dirty="0" smtClean="0"/>
              <a:t>Scuola di Chicago</a:t>
            </a:r>
          </a:p>
          <a:p>
            <a:pPr lvl="1"/>
            <a:r>
              <a:rPr lang="it-IT" dirty="0" smtClean="0"/>
              <a:t>Criminologia Marxista</a:t>
            </a:r>
          </a:p>
          <a:p>
            <a:pPr lvl="1"/>
            <a:r>
              <a:rPr lang="it-IT" dirty="0" smtClean="0"/>
              <a:t>Sociologia </a:t>
            </a:r>
            <a:r>
              <a:rPr lang="it-IT" smtClean="0"/>
              <a:t>della devianza</a:t>
            </a:r>
          </a:p>
          <a:p>
            <a:pPr marL="457200" lvl="1" indent="0">
              <a:buNone/>
            </a:pPr>
            <a:endParaRPr lang="it-IT" dirty="0" smtClean="0"/>
          </a:p>
          <a:p>
            <a:pPr marL="457200" lvl="1" indent="0">
              <a:buNone/>
            </a:pPr>
            <a:endParaRPr lang="it-IT" dirty="0"/>
          </a:p>
        </p:txBody>
      </p:sp>
    </p:spTree>
    <p:extLst>
      <p:ext uri="{BB962C8B-B14F-4D97-AF65-F5344CB8AC3E}">
        <p14:creationId xmlns:p14="http://schemas.microsoft.com/office/powerpoint/2010/main" val="595732589"/>
      </p:ext>
    </p:extLst>
  </p:cSld>
  <p:clrMapOvr>
    <a:masterClrMapping/>
  </p:clrMapOvr>
</p:sld>
</file>

<file path=ppt/theme/theme1.xml><?xml version="1.0" encoding="utf-8"?>
<a:theme xmlns:a="http://schemas.openxmlformats.org/drawingml/2006/main" name="Struttura predefinita">
  <a:themeElements>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11283</TotalTime>
  <Words>1069</Words>
  <Application>Microsoft Office PowerPoint</Application>
  <PresentationFormat>Presentazione su schermo (4:3)</PresentationFormat>
  <Paragraphs>177</Paragraphs>
  <Slides>39</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39</vt:i4>
      </vt:variant>
    </vt:vector>
  </HeadingPairs>
  <TitlesOfParts>
    <vt:vector size="42" baseType="lpstr">
      <vt:lpstr>Garamond</vt:lpstr>
      <vt:lpstr>Times New Roman</vt:lpstr>
      <vt:lpstr>Struttura predefinita</vt:lpstr>
      <vt:lpstr>Fonti dei dati in Criminologia</vt:lpstr>
      <vt:lpstr>Presentazione standard di PowerPoint</vt:lpstr>
      <vt:lpstr>Presentazione standard di PowerPoint</vt:lpstr>
      <vt:lpstr>Presentazione standard di PowerPoint</vt:lpstr>
      <vt:lpstr>Presentazione standard di PowerPoint</vt:lpstr>
      <vt:lpstr>Presentazione standard di PowerPoint</vt:lpstr>
      <vt:lpstr>STATISTICHE UFFICIOSE</vt:lpstr>
      <vt:lpstr>Presentazione standard di PowerPoint</vt:lpstr>
      <vt:lpstr>Problema delle «etichette giuridiche»</vt:lpstr>
      <vt:lpstr>Statistici morali</vt:lpstr>
      <vt:lpstr>Presentazione standard di PowerPoint</vt:lpstr>
      <vt:lpstr>I METODI DELLA CRIMINOLOGIA </vt:lpstr>
      <vt:lpstr>Metodo dell’inchiesta (survey)</vt:lpstr>
      <vt:lpstr>Presentazione standard di PowerPoint</vt:lpstr>
      <vt:lpstr>Studio dei casi</vt:lpstr>
      <vt:lpstr>Approccio clinico</vt:lpstr>
      <vt:lpstr>Presentazione standard di PowerPoint</vt:lpstr>
      <vt:lpstr>Metodo sperimentale</vt:lpstr>
      <vt:lpstr>Presentazione standard di PowerPoint</vt:lpstr>
      <vt:lpstr>Presentazione standard di PowerPoint</vt:lpstr>
      <vt:lpstr>Metodo storico</vt:lpstr>
      <vt:lpstr>Presentazione standard di PowerPoint</vt:lpstr>
      <vt:lpstr>Criminologia Storica</vt:lpstr>
      <vt:lpstr>Presentazione standard di PowerPoint</vt:lpstr>
      <vt:lpstr>Presentazione standard di PowerPoint</vt:lpstr>
      <vt:lpstr>Presentazione standard di PowerPoint</vt:lpstr>
      <vt:lpstr>Presentazione standard di PowerPoint</vt:lpstr>
      <vt:lpstr>Metodo storico</vt:lpstr>
      <vt:lpstr>esplorazione</vt:lpstr>
      <vt:lpstr>Elementi di storia del pensiero criminologico</vt:lpstr>
      <vt:lpstr>Scuola classica</vt:lpstr>
      <vt:lpstr>Presentazione standard di PowerPoint</vt:lpstr>
      <vt:lpstr>Presentazione standard di PowerPoint</vt:lpstr>
      <vt:lpstr>Scuola cartografica</vt:lpstr>
      <vt:lpstr>Nel corso dell’800</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violenza intrafamiliare sui minori</dc:title>
  <dc:creator>Di Filippo Laura</dc:creator>
  <cp:lastModifiedBy>Fac-Giurisprudenza</cp:lastModifiedBy>
  <cp:revision>38</cp:revision>
  <dcterms:created xsi:type="dcterms:W3CDTF">2004-02-29T17:00:14Z</dcterms:created>
  <dcterms:modified xsi:type="dcterms:W3CDTF">2020-04-23T14:39:07Z</dcterms:modified>
</cp:coreProperties>
</file>