
<file path=[Content_Types].xml><?xml version="1.0" encoding="utf-8"?>
<Types xmlns="http://schemas.openxmlformats.org/package/2006/content-types">
  <Default Extension="xml" ContentType="application/xml"/>
  <Default Extension="jpeg" ContentType="image/jpeg"/>
  <Default Extension="rels" ContentType="application/vnd.openxmlformats-package.relationships+xml"/>
  <Default Extension="emf" ContentType="image/x-emf"/>
  <Default Extension="xlsx" ContentType="application/vnd.openxmlformats-officedocument.spreadsheetml.sheet"/>
  <Default Extension="gif" ContentType="image/gif"/>
  <Default Extension="bin" ContentType="application/vnd.openxmlformats-officedocument.oleObject"/>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drawings/drawing1.xml" ContentType="application/vnd.openxmlformats-officedocument.drawingml.chartshapes+xml"/>
  <Override PartName="/ppt/notesSlides/notesSlide2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rawings/drawing2.xml" ContentType="application/vnd.openxmlformats-officedocument.drawingml.chartshapes+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6.xml" ContentType="application/vnd.openxmlformats-officedocument.drawingml.chart+xml"/>
  <Override PartName="/ppt/theme/themeOverride2.xml" ContentType="application/vnd.openxmlformats-officedocument.themeOverride+xml"/>
  <Override PartName="/ppt/notesSlides/notesSlide30.xml" ContentType="application/vnd.openxmlformats-officedocument.presentationml.notesSlide+xml"/>
  <Override PartName="/ppt/charts/chart7.xml" ContentType="application/vnd.openxmlformats-officedocument.drawingml.chart+xml"/>
  <Override PartName="/ppt/theme/themeOverride3.xml" ContentType="application/vnd.openxmlformats-officedocument.themeOverride+xml"/>
  <Override PartName="/ppt/charts/chart8.xml" ContentType="application/vnd.openxmlformats-officedocument.drawingml.chart+xml"/>
  <Override PartName="/ppt/theme/themeOverride4.xml" ContentType="application/vnd.openxmlformats-officedocument.themeOverride+xml"/>
  <Override PartName="/ppt/notesSlides/notesSlide31.xml" ContentType="application/vnd.openxmlformats-officedocument.presentationml.notesSlide+xml"/>
  <Override PartName="/ppt/charts/chart9.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32.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33.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34.xml" ContentType="application/vnd.openxmlformats-officedocument.presentationml.notesSlide+xml"/>
  <Override PartName="/ppt/charts/chart12.xml" ContentType="application/vnd.openxmlformats-officedocument.drawingml.chart+xml"/>
  <Override PartName="/ppt/theme/themeOverride5.xml" ContentType="application/vnd.openxmlformats-officedocument.themeOverride+xml"/>
  <Override PartName="/ppt/drawings/drawing3.xml" ContentType="application/vnd.openxmlformats-officedocument.drawingml.chartshape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13.xml" ContentType="application/vnd.openxmlformats-officedocument.drawingml.chart+xml"/>
  <Override PartName="/ppt/charts/style9.xml" ContentType="application/vnd.ms-office.chartstyle+xml"/>
  <Override PartName="/ppt/charts/colors9.xml" ContentType="application/vnd.ms-office.chartcolorstyle+xml"/>
  <Override PartName="/ppt/drawings/drawing4.xml" ContentType="application/vnd.openxmlformats-officedocument.drawingml.chartshapes+xml"/>
  <Override PartName="/ppt/charts/chart14.xml" ContentType="application/vnd.openxmlformats-officedocument.drawingml.chart+xml"/>
  <Override PartName="/ppt/theme/themeOverride6.xml" ContentType="application/vnd.openxmlformats-officedocument.themeOverride+xml"/>
  <Override PartName="/ppt/notesSlides/notesSlide37.xml" ContentType="application/vnd.openxmlformats-officedocument.presentationml.notesSlide+xml"/>
  <Override PartName="/ppt/charts/chart15.xml" ContentType="application/vnd.openxmlformats-officedocument.drawingml.chart+xml"/>
  <Override PartName="/ppt/notesSlides/notesSlide38.xml" ContentType="application/vnd.openxmlformats-officedocument.presentationml.notesSlide+xml"/>
  <Override PartName="/ppt/charts/chart16.xml" ContentType="application/vnd.openxmlformats-officedocument.drawingml.chart+xml"/>
  <Override PartName="/ppt/notesSlides/notesSlide39.xml" ContentType="application/vnd.openxmlformats-officedocument.presentationml.notesSlide+xml"/>
  <Override PartName="/ppt/charts/chart17.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40.xml" ContentType="application/vnd.openxmlformats-officedocument.presentationml.notesSlide+xml"/>
  <Override PartName="/ppt/charts/chart18.xml" ContentType="application/vnd.openxmlformats-officedocument.drawingml.chart+xml"/>
  <Override PartName="/ppt/charts/style11.xml" ContentType="application/vnd.ms-office.chartstyle+xml"/>
  <Override PartName="/ppt/charts/colors11.xml" ContentType="application/vnd.ms-office.chartcolorstyl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19.xml" ContentType="application/vnd.openxmlformats-officedocument.drawingml.chart+xml"/>
  <Override PartName="/ppt/theme/themeOverride7.xml" ContentType="application/vnd.openxmlformats-officedocument.themeOverride+xml"/>
  <Override PartName="/ppt/charts/chart20.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1.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2.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8.xml" ContentType="application/vnd.openxmlformats-officedocument.themeOverride+xml"/>
  <Override PartName="/ppt/charts/chart23.xml" ContentType="application/vnd.openxmlformats-officedocument.drawingml.chart+xml"/>
  <Override PartName="/ppt/charts/style15.xml" ContentType="application/vnd.ms-office.chartstyle+xml"/>
  <Override PartName="/ppt/charts/colors15.xml" ContentType="application/vnd.ms-office.chartcolorstyl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changesInfos/changesInfo1.xml" ContentType="application/vnd.ms-powerpoint.changesinfo+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2" r:id="rId2"/>
  </p:sldMasterIdLst>
  <p:notesMasterIdLst>
    <p:notesMasterId r:id="rId104"/>
  </p:notesMasterIdLst>
  <p:sldIdLst>
    <p:sldId id="463" r:id="rId3"/>
    <p:sldId id="425" r:id="rId4"/>
    <p:sldId id="426" r:id="rId5"/>
    <p:sldId id="427" r:id="rId6"/>
    <p:sldId id="428" r:id="rId7"/>
    <p:sldId id="429" r:id="rId8"/>
    <p:sldId id="430" r:id="rId9"/>
    <p:sldId id="431" r:id="rId10"/>
    <p:sldId id="432" r:id="rId11"/>
    <p:sldId id="433" r:id="rId12"/>
    <p:sldId id="434" r:id="rId13"/>
    <p:sldId id="435" r:id="rId14"/>
    <p:sldId id="436" r:id="rId15"/>
    <p:sldId id="437" r:id="rId16"/>
    <p:sldId id="438" r:id="rId17"/>
    <p:sldId id="439" r:id="rId18"/>
    <p:sldId id="260" r:id="rId19"/>
    <p:sldId id="261" r:id="rId20"/>
    <p:sldId id="440" r:id="rId21"/>
    <p:sldId id="441" r:id="rId22"/>
    <p:sldId id="442" r:id="rId23"/>
    <p:sldId id="443" r:id="rId24"/>
    <p:sldId id="444" r:id="rId25"/>
    <p:sldId id="445" r:id="rId26"/>
    <p:sldId id="446" r:id="rId27"/>
    <p:sldId id="447" r:id="rId28"/>
    <p:sldId id="448" r:id="rId29"/>
    <p:sldId id="449" r:id="rId30"/>
    <p:sldId id="450" r:id="rId31"/>
    <p:sldId id="464" r:id="rId32"/>
    <p:sldId id="465" r:id="rId33"/>
    <p:sldId id="451" r:id="rId34"/>
    <p:sldId id="452" r:id="rId35"/>
    <p:sldId id="453" r:id="rId36"/>
    <p:sldId id="454" r:id="rId37"/>
    <p:sldId id="455" r:id="rId38"/>
    <p:sldId id="456" r:id="rId39"/>
    <p:sldId id="457" r:id="rId40"/>
    <p:sldId id="458" r:id="rId41"/>
    <p:sldId id="459" r:id="rId42"/>
    <p:sldId id="460" r:id="rId43"/>
    <p:sldId id="502" r:id="rId44"/>
    <p:sldId id="503" r:id="rId45"/>
    <p:sldId id="504" r:id="rId46"/>
    <p:sldId id="505" r:id="rId47"/>
    <p:sldId id="506" r:id="rId48"/>
    <p:sldId id="507" r:id="rId49"/>
    <p:sldId id="508" r:id="rId50"/>
    <p:sldId id="509" r:id="rId51"/>
    <p:sldId id="510" r:id="rId52"/>
    <p:sldId id="511" r:id="rId53"/>
    <p:sldId id="512" r:id="rId54"/>
    <p:sldId id="513" r:id="rId55"/>
    <p:sldId id="514" r:id="rId56"/>
    <p:sldId id="515" r:id="rId57"/>
    <p:sldId id="516" r:id="rId58"/>
    <p:sldId id="462" r:id="rId59"/>
    <p:sldId id="272" r:id="rId60"/>
    <p:sldId id="467" r:id="rId61"/>
    <p:sldId id="468" r:id="rId62"/>
    <p:sldId id="469" r:id="rId63"/>
    <p:sldId id="470" r:id="rId64"/>
    <p:sldId id="471" r:id="rId65"/>
    <p:sldId id="472" r:id="rId66"/>
    <p:sldId id="473" r:id="rId67"/>
    <p:sldId id="474" r:id="rId68"/>
    <p:sldId id="475" r:id="rId69"/>
    <p:sldId id="280" r:id="rId70"/>
    <p:sldId id="281" r:id="rId71"/>
    <p:sldId id="476" r:id="rId72"/>
    <p:sldId id="477" r:id="rId73"/>
    <p:sldId id="478" r:id="rId74"/>
    <p:sldId id="479" r:id="rId75"/>
    <p:sldId id="480" r:id="rId76"/>
    <p:sldId id="481" r:id="rId77"/>
    <p:sldId id="413" r:id="rId78"/>
    <p:sldId id="414" r:id="rId79"/>
    <p:sldId id="289" r:id="rId80"/>
    <p:sldId id="482" r:id="rId81"/>
    <p:sldId id="483" r:id="rId82"/>
    <p:sldId id="484" r:id="rId83"/>
    <p:sldId id="485" r:id="rId84"/>
    <p:sldId id="486" r:id="rId85"/>
    <p:sldId id="487" r:id="rId86"/>
    <p:sldId id="488" r:id="rId87"/>
    <p:sldId id="489" r:id="rId88"/>
    <p:sldId id="490" r:id="rId89"/>
    <p:sldId id="295" r:id="rId90"/>
    <p:sldId id="491" r:id="rId91"/>
    <p:sldId id="492" r:id="rId92"/>
    <p:sldId id="493" r:id="rId93"/>
    <p:sldId id="494" r:id="rId94"/>
    <p:sldId id="495" r:id="rId95"/>
    <p:sldId id="496" r:id="rId96"/>
    <p:sldId id="497" r:id="rId97"/>
    <p:sldId id="498" r:id="rId98"/>
    <p:sldId id="499" r:id="rId99"/>
    <p:sldId id="500" r:id="rId100"/>
    <p:sldId id="501" r:id="rId101"/>
    <p:sldId id="466" r:id="rId102"/>
    <p:sldId id="306" r:id="rId103"/>
  </p:sldIdLst>
  <p:sldSz cx="12192000" cy="6858000"/>
  <p:notesSz cx="6858000" cy="9144000"/>
  <p:defaultText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modifyVerifier cryptProviderType="rsaFull" cryptAlgorithmClass="hash" cryptAlgorithmType="typeAny" cryptAlgorithmSid="4" spinCount="100000" saltData="VljGj39OZ9Qhs+9QVhYtOA==" hashData="Xtlu38ni2vKS/kBu1LQeOLGDGyY="/>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peziale Lucia" initials="SL" lastIdx="2"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2060"/>
    <a:srgbClr val="0020FF"/>
    <a:srgbClr val="F5750B"/>
    <a:srgbClr val="D05F12"/>
    <a:srgbClr val="92D050"/>
    <a:srgbClr val="FFC000"/>
    <a:srgbClr val="70AD47"/>
    <a:srgbClr val="EC7524"/>
    <a:srgbClr val="E6E6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AC69A44-7C41-4A4E-A5EF-14A99E509097}" v="25" dt="2020-06-19T08:12:06"/>
  </p1510:revLst>
</p1510:revInfo>
</file>

<file path=ppt/tableStyles.xml><?xml version="1.0" encoding="utf-8"?>
<a:tblStyleLst xmlns:a="http://schemas.openxmlformats.org/drawingml/2006/main" def="{5C22544A-7EE6-4342-B048-85BDC9FD1C3A}">
  <a:tblStyle styleId="{5C22544A-7EE6-4342-B048-85BDC9FD1C3A}" styleName="Stile medio 2 - Color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446" autoAdjust="0"/>
    <p:restoredTop sz="94660"/>
  </p:normalViewPr>
  <p:slideViewPr>
    <p:cSldViewPr snapToGrid="0">
      <p:cViewPr varScale="1">
        <p:scale>
          <a:sx n="96" d="100"/>
          <a:sy n="96" d="100"/>
        </p:scale>
        <p:origin x="168" y="57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01" Type="http://schemas.openxmlformats.org/officeDocument/2006/relationships/slide" Target="slides/slide99.xml"/><Relationship Id="rId102" Type="http://schemas.openxmlformats.org/officeDocument/2006/relationships/slide" Target="slides/slide100.xml"/><Relationship Id="rId103" Type="http://schemas.openxmlformats.org/officeDocument/2006/relationships/slide" Target="slides/slide101.xml"/><Relationship Id="rId104" Type="http://schemas.openxmlformats.org/officeDocument/2006/relationships/notesMaster" Target="notesMasters/notesMaster1.xml"/><Relationship Id="rId105" Type="http://schemas.openxmlformats.org/officeDocument/2006/relationships/commentAuthors" Target="commentAuthors.xml"/><Relationship Id="rId106" Type="http://schemas.openxmlformats.org/officeDocument/2006/relationships/presProps" Target="presProps.xml"/><Relationship Id="rId107" Type="http://schemas.openxmlformats.org/officeDocument/2006/relationships/viewProps" Target="viewProps.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 Target="slides/slide1.xml"/><Relationship Id="rId4" Type="http://schemas.openxmlformats.org/officeDocument/2006/relationships/slide" Target="slides/slide2.xml"/><Relationship Id="rId5" Type="http://schemas.openxmlformats.org/officeDocument/2006/relationships/slide" Target="slides/slide3.xml"/><Relationship Id="rId6" Type="http://schemas.openxmlformats.org/officeDocument/2006/relationships/slide" Target="slides/slide4.xml"/><Relationship Id="rId7" Type="http://schemas.openxmlformats.org/officeDocument/2006/relationships/slide" Target="slides/slide5.xml"/><Relationship Id="rId8" Type="http://schemas.openxmlformats.org/officeDocument/2006/relationships/slide" Target="slides/slide6.xml"/><Relationship Id="rId9" Type="http://schemas.openxmlformats.org/officeDocument/2006/relationships/slide" Target="slides/slide7.xml"/><Relationship Id="rId108" Type="http://schemas.openxmlformats.org/officeDocument/2006/relationships/theme" Target="theme/theme1.xml"/><Relationship Id="rId109" Type="http://schemas.openxmlformats.org/officeDocument/2006/relationships/tableStyles" Target="tableStyles.xml"/><Relationship Id="rId10" Type="http://schemas.openxmlformats.org/officeDocument/2006/relationships/slide" Target="slides/slide8.xml"/><Relationship Id="rId11" Type="http://schemas.openxmlformats.org/officeDocument/2006/relationships/slide" Target="slides/slide9.xml"/><Relationship Id="rId12" Type="http://schemas.openxmlformats.org/officeDocument/2006/relationships/slide" Target="slides/slide10.xml"/><Relationship Id="rId13" Type="http://schemas.openxmlformats.org/officeDocument/2006/relationships/slide" Target="slides/slide11.xml"/><Relationship Id="rId14" Type="http://schemas.openxmlformats.org/officeDocument/2006/relationships/slide" Target="slides/slide12.xml"/><Relationship Id="rId15" Type="http://schemas.openxmlformats.org/officeDocument/2006/relationships/slide" Target="slides/slide13.xml"/><Relationship Id="rId16" Type="http://schemas.openxmlformats.org/officeDocument/2006/relationships/slide" Target="slides/slide14.xml"/><Relationship Id="rId17" Type="http://schemas.openxmlformats.org/officeDocument/2006/relationships/slide" Target="slides/slide15.xml"/><Relationship Id="rId18" Type="http://schemas.openxmlformats.org/officeDocument/2006/relationships/slide" Target="slides/slide16.xml"/><Relationship Id="rId19" Type="http://schemas.openxmlformats.org/officeDocument/2006/relationships/slide" Target="slides/slide17.xml"/><Relationship Id="rId30" Type="http://schemas.openxmlformats.org/officeDocument/2006/relationships/slide" Target="slides/slide28.xml"/><Relationship Id="rId31" Type="http://schemas.openxmlformats.org/officeDocument/2006/relationships/slide" Target="slides/slide29.xml"/><Relationship Id="rId32" Type="http://schemas.openxmlformats.org/officeDocument/2006/relationships/slide" Target="slides/slide30.xml"/><Relationship Id="rId33" Type="http://schemas.openxmlformats.org/officeDocument/2006/relationships/slide" Target="slides/slide31.xml"/><Relationship Id="rId34" Type="http://schemas.openxmlformats.org/officeDocument/2006/relationships/slide" Target="slides/slide32.xml"/><Relationship Id="rId35" Type="http://schemas.openxmlformats.org/officeDocument/2006/relationships/slide" Target="slides/slide33.xml"/><Relationship Id="rId36" Type="http://schemas.openxmlformats.org/officeDocument/2006/relationships/slide" Target="slides/slide34.xml"/><Relationship Id="rId37" Type="http://schemas.openxmlformats.org/officeDocument/2006/relationships/slide" Target="slides/slide35.xml"/><Relationship Id="rId38" Type="http://schemas.openxmlformats.org/officeDocument/2006/relationships/slide" Target="slides/slide36.xml"/><Relationship Id="rId39" Type="http://schemas.openxmlformats.org/officeDocument/2006/relationships/slide" Target="slides/slide37.xml"/><Relationship Id="rId50" Type="http://schemas.openxmlformats.org/officeDocument/2006/relationships/slide" Target="slides/slide48.xml"/><Relationship Id="rId51" Type="http://schemas.openxmlformats.org/officeDocument/2006/relationships/slide" Target="slides/slide49.xml"/><Relationship Id="rId52" Type="http://schemas.openxmlformats.org/officeDocument/2006/relationships/slide" Target="slides/slide50.xml"/><Relationship Id="rId53" Type="http://schemas.openxmlformats.org/officeDocument/2006/relationships/slide" Target="slides/slide51.xml"/><Relationship Id="rId54" Type="http://schemas.openxmlformats.org/officeDocument/2006/relationships/slide" Target="slides/slide52.xml"/><Relationship Id="rId55" Type="http://schemas.openxmlformats.org/officeDocument/2006/relationships/slide" Target="slides/slide53.xml"/><Relationship Id="rId56" Type="http://schemas.openxmlformats.org/officeDocument/2006/relationships/slide" Target="slides/slide54.xml"/><Relationship Id="rId57" Type="http://schemas.openxmlformats.org/officeDocument/2006/relationships/slide" Target="slides/slide55.xml"/><Relationship Id="rId58" Type="http://schemas.openxmlformats.org/officeDocument/2006/relationships/slide" Target="slides/slide56.xml"/><Relationship Id="rId59" Type="http://schemas.openxmlformats.org/officeDocument/2006/relationships/slide" Target="slides/slide57.xml"/><Relationship Id="rId70" Type="http://schemas.openxmlformats.org/officeDocument/2006/relationships/slide" Target="slides/slide68.xml"/><Relationship Id="rId71" Type="http://schemas.openxmlformats.org/officeDocument/2006/relationships/slide" Target="slides/slide69.xml"/><Relationship Id="rId72" Type="http://schemas.openxmlformats.org/officeDocument/2006/relationships/slide" Target="slides/slide70.xml"/><Relationship Id="rId73" Type="http://schemas.openxmlformats.org/officeDocument/2006/relationships/slide" Target="slides/slide71.xml"/><Relationship Id="rId74" Type="http://schemas.openxmlformats.org/officeDocument/2006/relationships/slide" Target="slides/slide72.xml"/><Relationship Id="rId75" Type="http://schemas.openxmlformats.org/officeDocument/2006/relationships/slide" Target="slides/slide73.xml"/><Relationship Id="rId76" Type="http://schemas.openxmlformats.org/officeDocument/2006/relationships/slide" Target="slides/slide74.xml"/><Relationship Id="rId77" Type="http://schemas.openxmlformats.org/officeDocument/2006/relationships/slide" Target="slides/slide75.xml"/><Relationship Id="rId78" Type="http://schemas.openxmlformats.org/officeDocument/2006/relationships/slide" Target="slides/slide76.xml"/><Relationship Id="rId79" Type="http://schemas.openxmlformats.org/officeDocument/2006/relationships/slide" Target="slides/slide77.xml"/><Relationship Id="rId110" Type="http://schemas.microsoft.com/office/2016/11/relationships/changesInfo" Target="changesInfos/changesInfo1.xml"/><Relationship Id="rId90" Type="http://schemas.openxmlformats.org/officeDocument/2006/relationships/slide" Target="slides/slide88.xml"/><Relationship Id="rId91" Type="http://schemas.openxmlformats.org/officeDocument/2006/relationships/slide" Target="slides/slide89.xml"/><Relationship Id="rId92" Type="http://schemas.openxmlformats.org/officeDocument/2006/relationships/slide" Target="slides/slide90.xml"/><Relationship Id="rId93" Type="http://schemas.openxmlformats.org/officeDocument/2006/relationships/slide" Target="slides/slide91.xml"/><Relationship Id="rId94" Type="http://schemas.openxmlformats.org/officeDocument/2006/relationships/slide" Target="slides/slide92.xml"/><Relationship Id="rId95" Type="http://schemas.openxmlformats.org/officeDocument/2006/relationships/slide" Target="slides/slide93.xml"/><Relationship Id="rId96" Type="http://schemas.openxmlformats.org/officeDocument/2006/relationships/slide" Target="slides/slide94.xml"/><Relationship Id="rId97" Type="http://schemas.openxmlformats.org/officeDocument/2006/relationships/slide" Target="slides/slide95.xml"/><Relationship Id="rId98" Type="http://schemas.openxmlformats.org/officeDocument/2006/relationships/slide" Target="slides/slide96.xml"/><Relationship Id="rId99" Type="http://schemas.openxmlformats.org/officeDocument/2006/relationships/slide" Target="slides/slide97.xml"/><Relationship Id="rId111" Type="http://schemas.microsoft.com/office/2015/10/relationships/revisionInfo" Target="revisionInfo.xml"/><Relationship Id="rId20" Type="http://schemas.openxmlformats.org/officeDocument/2006/relationships/slide" Target="slides/slide18.xml"/><Relationship Id="rId21" Type="http://schemas.openxmlformats.org/officeDocument/2006/relationships/slide" Target="slides/slide19.xml"/><Relationship Id="rId22" Type="http://schemas.openxmlformats.org/officeDocument/2006/relationships/slide" Target="slides/slide20.xml"/><Relationship Id="rId23" Type="http://schemas.openxmlformats.org/officeDocument/2006/relationships/slide" Target="slides/slide21.xml"/><Relationship Id="rId24" Type="http://schemas.openxmlformats.org/officeDocument/2006/relationships/slide" Target="slides/slide22.xml"/><Relationship Id="rId25" Type="http://schemas.openxmlformats.org/officeDocument/2006/relationships/slide" Target="slides/slide23.xml"/><Relationship Id="rId26" Type="http://schemas.openxmlformats.org/officeDocument/2006/relationships/slide" Target="slides/slide24.xml"/><Relationship Id="rId27" Type="http://schemas.openxmlformats.org/officeDocument/2006/relationships/slide" Target="slides/slide25.xml"/><Relationship Id="rId28" Type="http://schemas.openxmlformats.org/officeDocument/2006/relationships/slide" Target="slides/slide26.xml"/><Relationship Id="rId29" Type="http://schemas.openxmlformats.org/officeDocument/2006/relationships/slide" Target="slides/slide27.xml"/><Relationship Id="rId40" Type="http://schemas.openxmlformats.org/officeDocument/2006/relationships/slide" Target="slides/slide38.xml"/><Relationship Id="rId41" Type="http://schemas.openxmlformats.org/officeDocument/2006/relationships/slide" Target="slides/slide39.xml"/><Relationship Id="rId42" Type="http://schemas.openxmlformats.org/officeDocument/2006/relationships/slide" Target="slides/slide40.xml"/><Relationship Id="rId43" Type="http://schemas.openxmlformats.org/officeDocument/2006/relationships/slide" Target="slides/slide41.xml"/><Relationship Id="rId44" Type="http://schemas.openxmlformats.org/officeDocument/2006/relationships/slide" Target="slides/slide42.xml"/><Relationship Id="rId45" Type="http://schemas.openxmlformats.org/officeDocument/2006/relationships/slide" Target="slides/slide43.xml"/><Relationship Id="rId46" Type="http://schemas.openxmlformats.org/officeDocument/2006/relationships/slide" Target="slides/slide44.xml"/><Relationship Id="rId47" Type="http://schemas.openxmlformats.org/officeDocument/2006/relationships/slide" Target="slides/slide45.xml"/><Relationship Id="rId48" Type="http://schemas.openxmlformats.org/officeDocument/2006/relationships/slide" Target="slides/slide46.xml"/><Relationship Id="rId49" Type="http://schemas.openxmlformats.org/officeDocument/2006/relationships/slide" Target="slides/slide47.xml"/><Relationship Id="rId60" Type="http://schemas.openxmlformats.org/officeDocument/2006/relationships/slide" Target="slides/slide58.xml"/><Relationship Id="rId61" Type="http://schemas.openxmlformats.org/officeDocument/2006/relationships/slide" Target="slides/slide59.xml"/><Relationship Id="rId62" Type="http://schemas.openxmlformats.org/officeDocument/2006/relationships/slide" Target="slides/slide60.xml"/><Relationship Id="rId63" Type="http://schemas.openxmlformats.org/officeDocument/2006/relationships/slide" Target="slides/slide61.xml"/><Relationship Id="rId64" Type="http://schemas.openxmlformats.org/officeDocument/2006/relationships/slide" Target="slides/slide62.xml"/><Relationship Id="rId65" Type="http://schemas.openxmlformats.org/officeDocument/2006/relationships/slide" Target="slides/slide63.xml"/><Relationship Id="rId66" Type="http://schemas.openxmlformats.org/officeDocument/2006/relationships/slide" Target="slides/slide64.xml"/><Relationship Id="rId67" Type="http://schemas.openxmlformats.org/officeDocument/2006/relationships/slide" Target="slides/slide65.xml"/><Relationship Id="rId68" Type="http://schemas.openxmlformats.org/officeDocument/2006/relationships/slide" Target="slides/slide66.xml"/><Relationship Id="rId69" Type="http://schemas.openxmlformats.org/officeDocument/2006/relationships/slide" Target="slides/slide67.xml"/><Relationship Id="rId100" Type="http://schemas.openxmlformats.org/officeDocument/2006/relationships/slide" Target="slides/slide98.xml"/><Relationship Id="rId80" Type="http://schemas.openxmlformats.org/officeDocument/2006/relationships/slide" Target="slides/slide78.xml"/><Relationship Id="rId81" Type="http://schemas.openxmlformats.org/officeDocument/2006/relationships/slide" Target="slides/slide79.xml"/><Relationship Id="rId82" Type="http://schemas.openxmlformats.org/officeDocument/2006/relationships/slide" Target="slides/slide80.xml"/><Relationship Id="rId83" Type="http://schemas.openxmlformats.org/officeDocument/2006/relationships/slide" Target="slides/slide81.xml"/><Relationship Id="rId84" Type="http://schemas.openxmlformats.org/officeDocument/2006/relationships/slide" Target="slides/slide82.xml"/><Relationship Id="rId85" Type="http://schemas.openxmlformats.org/officeDocument/2006/relationships/slide" Target="slides/slide83.xml"/><Relationship Id="rId86" Type="http://schemas.openxmlformats.org/officeDocument/2006/relationships/slide" Target="slides/slide84.xml"/><Relationship Id="rId87" Type="http://schemas.openxmlformats.org/officeDocument/2006/relationships/slide" Target="slides/slide85.xml"/><Relationship Id="rId88" Type="http://schemas.openxmlformats.org/officeDocument/2006/relationships/slide" Target="slides/slide86.xml"/><Relationship Id="rId89" Type="http://schemas.openxmlformats.org/officeDocument/2006/relationships/slide" Target="slides/slide8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ele memmola" userId="8d92ee1c66ffe554" providerId="LiveId" clId="{AAC69A44-7C41-4A4E-A5EF-14A99E509097}"/>
    <pc:docChg chg="undo custSel addSld delSld modSld">
      <pc:chgData name="michele memmola" userId="8d92ee1c66ffe554" providerId="LiveId" clId="{AAC69A44-7C41-4A4E-A5EF-14A99E509097}" dt="2020-06-19T12:22:22.876" v="233" actId="20577"/>
      <pc:docMkLst>
        <pc:docMk/>
      </pc:docMkLst>
      <pc:sldChg chg="modSp mod">
        <pc:chgData name="michele memmola" userId="8d92ee1c66ffe554" providerId="LiveId" clId="{AAC69A44-7C41-4A4E-A5EF-14A99E509097}" dt="2020-06-19T12:22:22.876" v="233" actId="20577"/>
        <pc:sldMkLst>
          <pc:docMk/>
          <pc:sldMk cId="2336886367" sldId="259"/>
        </pc:sldMkLst>
        <pc:spChg chg="mod">
          <ac:chgData name="michele memmola" userId="8d92ee1c66ffe554" providerId="LiveId" clId="{AAC69A44-7C41-4A4E-A5EF-14A99E509097}" dt="2020-06-19T12:22:22.876" v="233" actId="20577"/>
          <ac:spMkLst>
            <pc:docMk/>
            <pc:sldMk cId="2336886367" sldId="259"/>
            <ac:spMk id="9223" creationId="{00000000-0000-0000-0000-000000000000}"/>
          </ac:spMkLst>
        </pc:spChg>
      </pc:sldChg>
      <pc:sldChg chg="del">
        <pc:chgData name="michele memmola" userId="8d92ee1c66ffe554" providerId="LiveId" clId="{AAC69A44-7C41-4A4E-A5EF-14A99E509097}" dt="2020-06-18T06:42:50.253" v="19" actId="47"/>
        <pc:sldMkLst>
          <pc:docMk/>
          <pc:sldMk cId="4113229263" sldId="262"/>
        </pc:sldMkLst>
      </pc:sldChg>
      <pc:sldChg chg="addSp modSp mod">
        <pc:chgData name="michele memmola" userId="8d92ee1c66ffe554" providerId="LiveId" clId="{AAC69A44-7C41-4A4E-A5EF-14A99E509097}" dt="2020-06-18T06:44:36.411" v="35" actId="1076"/>
        <pc:sldMkLst>
          <pc:docMk/>
          <pc:sldMk cId="3238091206" sldId="275"/>
        </pc:sldMkLst>
        <pc:spChg chg="add mod">
          <ac:chgData name="michele memmola" userId="8d92ee1c66ffe554" providerId="LiveId" clId="{AAC69A44-7C41-4A4E-A5EF-14A99E509097}" dt="2020-06-18T06:44:36.411" v="35" actId="1076"/>
          <ac:spMkLst>
            <pc:docMk/>
            <pc:sldMk cId="3238091206" sldId="275"/>
            <ac:spMk id="3" creationId="{1AAC4F43-7197-4166-8822-FC10348055E6}"/>
          </ac:spMkLst>
        </pc:spChg>
        <pc:picChg chg="mod">
          <ac:chgData name="michele memmola" userId="8d92ee1c66ffe554" providerId="LiveId" clId="{AAC69A44-7C41-4A4E-A5EF-14A99E509097}" dt="2020-06-18T06:44:28.412" v="33" actId="1076"/>
          <ac:picMkLst>
            <pc:docMk/>
            <pc:sldMk cId="3238091206" sldId="275"/>
            <ac:picMk id="5" creationId="{0AF5CABC-8A88-43C2-89E1-136FAEB3FDB0}"/>
          </ac:picMkLst>
        </pc:picChg>
      </pc:sldChg>
      <pc:sldChg chg="addSp delSp modSp mod">
        <pc:chgData name="michele memmola" userId="8d92ee1c66ffe554" providerId="LiveId" clId="{AAC69A44-7C41-4A4E-A5EF-14A99E509097}" dt="2020-06-18T06:50:22.191" v="51" actId="478"/>
        <pc:sldMkLst>
          <pc:docMk/>
          <pc:sldMk cId="3972172570" sldId="277"/>
        </pc:sldMkLst>
        <pc:spChg chg="del">
          <ac:chgData name="michele memmola" userId="8d92ee1c66ffe554" providerId="LiveId" clId="{AAC69A44-7C41-4A4E-A5EF-14A99E509097}" dt="2020-06-18T06:50:22.191" v="51" actId="478"/>
          <ac:spMkLst>
            <pc:docMk/>
            <pc:sldMk cId="3972172570" sldId="277"/>
            <ac:spMk id="2" creationId="{5E6C18F9-7A58-4034-9FDD-878635F56277}"/>
          </ac:spMkLst>
        </pc:spChg>
        <pc:spChg chg="del">
          <ac:chgData name="michele memmola" userId="8d92ee1c66ffe554" providerId="LiveId" clId="{AAC69A44-7C41-4A4E-A5EF-14A99E509097}" dt="2020-06-18T06:50:17.929" v="50" actId="478"/>
          <ac:spMkLst>
            <pc:docMk/>
            <pc:sldMk cId="3972172570" sldId="277"/>
            <ac:spMk id="52" creationId="{0A1B32DB-E657-4E91-9BB5-701CF67666F9}"/>
          </ac:spMkLst>
        </pc:spChg>
        <pc:spChg chg="add mod">
          <ac:chgData name="michele memmola" userId="8d92ee1c66ffe554" providerId="LiveId" clId="{AAC69A44-7C41-4A4E-A5EF-14A99E509097}" dt="2020-06-18T06:45:08.514" v="37" actId="1076"/>
          <ac:spMkLst>
            <pc:docMk/>
            <pc:sldMk cId="3972172570" sldId="277"/>
            <ac:spMk id="53" creationId="{4F283DE3-D9D6-4234-96D6-32BF154BD7C8}"/>
          </ac:spMkLst>
        </pc:spChg>
        <pc:spChg chg="add mod">
          <ac:chgData name="michele memmola" userId="8d92ee1c66ffe554" providerId="LiveId" clId="{AAC69A44-7C41-4A4E-A5EF-14A99E509097}" dt="2020-06-18T06:49:12.114" v="49" actId="20577"/>
          <ac:spMkLst>
            <pc:docMk/>
            <pc:sldMk cId="3972172570" sldId="277"/>
            <ac:spMk id="54" creationId="{95875FBF-BB85-4B0D-853E-C53E115257B3}"/>
          </ac:spMkLst>
        </pc:spChg>
      </pc:sldChg>
      <pc:sldChg chg="del">
        <pc:chgData name="michele memmola" userId="8d92ee1c66ffe554" providerId="LiveId" clId="{AAC69A44-7C41-4A4E-A5EF-14A99E509097}" dt="2020-06-18T06:59:01.062" v="81" actId="47"/>
        <pc:sldMkLst>
          <pc:docMk/>
          <pc:sldMk cId="2385470181" sldId="296"/>
        </pc:sldMkLst>
      </pc:sldChg>
      <pc:sldChg chg="del">
        <pc:chgData name="michele memmola" userId="8d92ee1c66ffe554" providerId="LiveId" clId="{AAC69A44-7C41-4A4E-A5EF-14A99E509097}" dt="2020-06-18T06:59:03.257" v="82" actId="47"/>
        <pc:sldMkLst>
          <pc:docMk/>
          <pc:sldMk cId="2738727163" sldId="297"/>
        </pc:sldMkLst>
      </pc:sldChg>
      <pc:sldChg chg="del">
        <pc:chgData name="michele memmola" userId="8d92ee1c66ffe554" providerId="LiveId" clId="{AAC69A44-7C41-4A4E-A5EF-14A99E509097}" dt="2020-06-18T06:58:14.056" v="79" actId="47"/>
        <pc:sldMkLst>
          <pc:docMk/>
          <pc:sldMk cId="1664749889" sldId="309"/>
        </pc:sldMkLst>
      </pc:sldChg>
      <pc:sldChg chg="addSp delSp modSp mod">
        <pc:chgData name="michele memmola" userId="8d92ee1c66ffe554" providerId="LiveId" clId="{AAC69A44-7C41-4A4E-A5EF-14A99E509097}" dt="2020-06-17T07:50:40.480" v="18" actId="6549"/>
        <pc:sldMkLst>
          <pc:docMk/>
          <pc:sldMk cId="2045291868" sldId="310"/>
        </pc:sldMkLst>
        <pc:spChg chg="mod">
          <ac:chgData name="michele memmola" userId="8d92ee1c66ffe554" providerId="LiveId" clId="{AAC69A44-7C41-4A4E-A5EF-14A99E509097}" dt="2020-06-17T07:50:40.480" v="18" actId="6549"/>
          <ac:spMkLst>
            <pc:docMk/>
            <pc:sldMk cId="2045291868" sldId="310"/>
            <ac:spMk id="8" creationId="{00000000-0000-0000-0000-000000000000}"/>
          </ac:spMkLst>
        </pc:spChg>
        <pc:picChg chg="add mod modCrop">
          <ac:chgData name="michele memmola" userId="8d92ee1c66ffe554" providerId="LiveId" clId="{AAC69A44-7C41-4A4E-A5EF-14A99E509097}" dt="2020-06-17T07:49:42.224" v="13" actId="1076"/>
          <ac:picMkLst>
            <pc:docMk/>
            <pc:sldMk cId="2045291868" sldId="310"/>
            <ac:picMk id="2" creationId="{813FED0B-90C7-47D9-84C1-DC5A5AE5B71B}"/>
          </ac:picMkLst>
        </pc:picChg>
        <pc:picChg chg="add mod">
          <ac:chgData name="michele memmola" userId="8d92ee1c66ffe554" providerId="LiveId" clId="{AAC69A44-7C41-4A4E-A5EF-14A99E509097}" dt="2020-06-17T07:49:49.583" v="16" actId="1076"/>
          <ac:picMkLst>
            <pc:docMk/>
            <pc:sldMk cId="2045291868" sldId="310"/>
            <ac:picMk id="3" creationId="{F4BAA20E-4041-47D0-B60C-4330FA5623C8}"/>
          </ac:picMkLst>
        </pc:picChg>
        <pc:picChg chg="add mod">
          <ac:chgData name="michele memmola" userId="8d92ee1c66ffe554" providerId="LiveId" clId="{AAC69A44-7C41-4A4E-A5EF-14A99E509097}" dt="2020-06-17T07:49:51.719" v="17" actId="1076"/>
          <ac:picMkLst>
            <pc:docMk/>
            <pc:sldMk cId="2045291868" sldId="310"/>
            <ac:picMk id="4" creationId="{6A79D9B7-BE96-459F-9D9F-49B11063596E}"/>
          </ac:picMkLst>
        </pc:picChg>
        <pc:picChg chg="del">
          <ac:chgData name="michele memmola" userId="8d92ee1c66ffe554" providerId="LiveId" clId="{AAC69A44-7C41-4A4E-A5EF-14A99E509097}" dt="2020-06-17T07:44:22.550" v="0" actId="478"/>
          <ac:picMkLst>
            <pc:docMk/>
            <pc:sldMk cId="2045291868" sldId="310"/>
            <ac:picMk id="5" creationId="{00000000-0000-0000-0000-000000000000}"/>
          </ac:picMkLst>
        </pc:picChg>
        <pc:picChg chg="del">
          <ac:chgData name="michele memmola" userId="8d92ee1c66ffe554" providerId="LiveId" clId="{AAC69A44-7C41-4A4E-A5EF-14A99E509097}" dt="2020-06-17T07:44:26.655" v="1" actId="478"/>
          <ac:picMkLst>
            <pc:docMk/>
            <pc:sldMk cId="2045291868" sldId="310"/>
            <ac:picMk id="6" creationId="{00000000-0000-0000-0000-000000000000}"/>
          </ac:picMkLst>
        </pc:picChg>
        <pc:picChg chg="del">
          <ac:chgData name="michele memmola" userId="8d92ee1c66ffe554" providerId="LiveId" clId="{AAC69A44-7C41-4A4E-A5EF-14A99E509097}" dt="2020-06-17T07:44:28.379" v="2" actId="478"/>
          <ac:picMkLst>
            <pc:docMk/>
            <pc:sldMk cId="2045291868" sldId="310"/>
            <ac:picMk id="9" creationId="{00000000-0000-0000-0000-000000000000}"/>
          </ac:picMkLst>
        </pc:picChg>
        <pc:picChg chg="del">
          <ac:chgData name="michele memmola" userId="8d92ee1c66ffe554" providerId="LiveId" clId="{AAC69A44-7C41-4A4E-A5EF-14A99E509097}" dt="2020-06-17T07:44:30.198" v="3" actId="478"/>
          <ac:picMkLst>
            <pc:docMk/>
            <pc:sldMk cId="2045291868" sldId="310"/>
            <ac:picMk id="10" creationId="{00000000-0000-0000-0000-000000000000}"/>
          </ac:picMkLst>
        </pc:picChg>
      </pc:sldChg>
      <pc:sldChg chg="addSp delSp modSp mod">
        <pc:chgData name="michele memmola" userId="8d92ee1c66ffe554" providerId="LiveId" clId="{AAC69A44-7C41-4A4E-A5EF-14A99E509097}" dt="2020-06-18T06:56:50.442" v="77" actId="21"/>
        <pc:sldMkLst>
          <pc:docMk/>
          <pc:sldMk cId="2008455074" sldId="312"/>
        </pc:sldMkLst>
        <pc:spChg chg="del">
          <ac:chgData name="michele memmola" userId="8d92ee1c66ffe554" providerId="LiveId" clId="{AAC69A44-7C41-4A4E-A5EF-14A99E509097}" dt="2020-06-18T06:56:50.442" v="77" actId="21"/>
          <ac:spMkLst>
            <pc:docMk/>
            <pc:sldMk cId="2008455074" sldId="312"/>
            <ac:spMk id="53" creationId="{64AB44D0-B610-49B8-97BB-DB6FB209DA2C}"/>
          </ac:spMkLst>
        </pc:spChg>
        <pc:spChg chg="del">
          <ac:chgData name="michele memmola" userId="8d92ee1c66ffe554" providerId="LiveId" clId="{AAC69A44-7C41-4A4E-A5EF-14A99E509097}" dt="2020-06-18T06:56:46.801" v="76" actId="21"/>
          <ac:spMkLst>
            <pc:docMk/>
            <pc:sldMk cId="2008455074" sldId="312"/>
            <ac:spMk id="54" creationId="{DBCFC8C2-8421-43B6-A59D-76BF078D9378}"/>
          </ac:spMkLst>
        </pc:spChg>
        <pc:spChg chg="mod">
          <ac:chgData name="michele memmola" userId="8d92ee1c66ffe554" providerId="LiveId" clId="{AAC69A44-7C41-4A4E-A5EF-14A99E509097}" dt="2020-06-18T06:56:41.522" v="75" actId="1076"/>
          <ac:spMkLst>
            <pc:docMk/>
            <pc:sldMk cId="2008455074" sldId="312"/>
            <ac:spMk id="58" creationId="{349CFD5E-C954-4AA9-9C85-FB4442D607D3}"/>
          </ac:spMkLst>
        </pc:spChg>
        <pc:spChg chg="add mod">
          <ac:chgData name="michele memmola" userId="8d92ee1c66ffe554" providerId="LiveId" clId="{AAC69A44-7C41-4A4E-A5EF-14A99E509097}" dt="2020-06-18T06:56:00.896" v="62" actId="20577"/>
          <ac:spMkLst>
            <pc:docMk/>
            <pc:sldMk cId="2008455074" sldId="312"/>
            <ac:spMk id="60" creationId="{C6D07924-54AB-4FC0-8EF3-930D8F09A9D7}"/>
          </ac:spMkLst>
        </pc:spChg>
        <pc:spChg chg="add mod">
          <ac:chgData name="michele memmola" userId="8d92ee1c66ffe554" providerId="LiveId" clId="{AAC69A44-7C41-4A4E-A5EF-14A99E509097}" dt="2020-06-18T06:56:30.923" v="74" actId="20577"/>
          <ac:spMkLst>
            <pc:docMk/>
            <pc:sldMk cId="2008455074" sldId="312"/>
            <ac:spMk id="61" creationId="{3ADE39D4-9E6A-493F-B9CB-76846F62C9E6}"/>
          </ac:spMkLst>
        </pc:spChg>
      </pc:sldChg>
      <pc:sldChg chg="modSp">
        <pc:chgData name="michele memmola" userId="8d92ee1c66ffe554" providerId="LiveId" clId="{AAC69A44-7C41-4A4E-A5EF-14A99E509097}" dt="2020-06-18T06:43:20.834" v="22" actId="1076"/>
        <pc:sldMkLst>
          <pc:docMk/>
          <pc:sldMk cId="2906952167" sldId="362"/>
        </pc:sldMkLst>
        <pc:spChg chg="mod">
          <ac:chgData name="michele memmola" userId="8d92ee1c66ffe554" providerId="LiveId" clId="{AAC69A44-7C41-4A4E-A5EF-14A99E509097}" dt="2020-06-18T06:43:05.731" v="20" actId="1076"/>
          <ac:spMkLst>
            <pc:docMk/>
            <pc:sldMk cId="2906952167" sldId="362"/>
            <ac:spMk id="144" creationId="{00000000-0000-0000-0000-000000000000}"/>
          </ac:spMkLst>
        </pc:spChg>
        <pc:spChg chg="mod">
          <ac:chgData name="michele memmola" userId="8d92ee1c66ffe554" providerId="LiveId" clId="{AAC69A44-7C41-4A4E-A5EF-14A99E509097}" dt="2020-06-18T06:43:20.834" v="22" actId="1076"/>
          <ac:spMkLst>
            <pc:docMk/>
            <pc:sldMk cId="2906952167" sldId="362"/>
            <ac:spMk id="145" creationId="{00000000-0000-0000-0000-000000000000}"/>
          </ac:spMkLst>
        </pc:spChg>
      </pc:sldChg>
      <pc:sldChg chg="modSp mod">
        <pc:chgData name="michele memmola" userId="8d92ee1c66ffe554" providerId="LiveId" clId="{AAC69A44-7C41-4A4E-A5EF-14A99E509097}" dt="2020-06-18T06:43:45.431" v="26" actId="1076"/>
        <pc:sldMkLst>
          <pc:docMk/>
          <pc:sldMk cId="3255934222" sldId="363"/>
        </pc:sldMkLst>
        <pc:spChg chg="mod">
          <ac:chgData name="michele memmola" userId="8d92ee1c66ffe554" providerId="LiveId" clId="{AAC69A44-7C41-4A4E-A5EF-14A99E509097}" dt="2020-06-18T06:43:39.874" v="25" actId="1076"/>
          <ac:spMkLst>
            <pc:docMk/>
            <pc:sldMk cId="3255934222" sldId="363"/>
            <ac:spMk id="143" creationId="{00000000-0000-0000-0000-000000000000}"/>
          </ac:spMkLst>
        </pc:spChg>
        <pc:spChg chg="mod">
          <ac:chgData name="michele memmola" userId="8d92ee1c66ffe554" providerId="LiveId" clId="{AAC69A44-7C41-4A4E-A5EF-14A99E509097}" dt="2020-06-18T06:43:45.431" v="26" actId="1076"/>
          <ac:spMkLst>
            <pc:docMk/>
            <pc:sldMk cId="3255934222" sldId="363"/>
            <ac:spMk id="144" creationId="{00000000-0000-0000-0000-000000000000}"/>
          </ac:spMkLst>
        </pc:spChg>
        <pc:grpChg chg="mod">
          <ac:chgData name="michele memmola" userId="8d92ee1c66ffe554" providerId="LiveId" clId="{AAC69A44-7C41-4A4E-A5EF-14A99E509097}" dt="2020-06-18T06:43:33.958" v="24" actId="1076"/>
          <ac:grpSpMkLst>
            <pc:docMk/>
            <pc:sldMk cId="3255934222" sldId="363"/>
            <ac:grpSpMk id="4218" creationId="{00000000-0000-0000-0000-000000000000}"/>
          </ac:grpSpMkLst>
        </pc:grpChg>
      </pc:sldChg>
      <pc:sldChg chg="add">
        <pc:chgData name="michele memmola" userId="8d92ee1c66ffe554" providerId="LiveId" clId="{AAC69A44-7C41-4A4E-A5EF-14A99E509097}" dt="2020-06-18T06:58:09.181" v="78"/>
        <pc:sldMkLst>
          <pc:docMk/>
          <pc:sldMk cId="1202615123" sldId="365"/>
        </pc:sldMkLst>
      </pc:sldChg>
      <pc:sldChg chg="add">
        <pc:chgData name="michele memmola" userId="8d92ee1c66ffe554" providerId="LiveId" clId="{AAC69A44-7C41-4A4E-A5EF-14A99E509097}" dt="2020-06-18T06:58:55.304" v="80"/>
        <pc:sldMkLst>
          <pc:docMk/>
          <pc:sldMk cId="2555666582" sldId="366"/>
        </pc:sldMkLst>
      </pc:sldChg>
      <pc:sldChg chg="add">
        <pc:chgData name="michele memmola" userId="8d92ee1c66ffe554" providerId="LiveId" clId="{AAC69A44-7C41-4A4E-A5EF-14A99E509097}" dt="2020-06-18T06:58:55.304" v="80"/>
        <pc:sldMkLst>
          <pc:docMk/>
          <pc:sldMk cId="39935033" sldId="367"/>
        </pc:sldMkLst>
      </pc:sldChg>
      <pc:sldChg chg="addSp delSp add mod">
        <pc:chgData name="michele memmola" userId="8d92ee1c66ffe554" providerId="LiveId" clId="{AAC69A44-7C41-4A4E-A5EF-14A99E509097}" dt="2020-06-19T08:06:37.572" v="153" actId="478"/>
        <pc:sldMkLst>
          <pc:docMk/>
          <pc:sldMk cId="4086005965" sldId="368"/>
        </pc:sldMkLst>
        <pc:picChg chg="add del">
          <ac:chgData name="michele memmola" userId="8d92ee1c66ffe554" providerId="LiveId" clId="{AAC69A44-7C41-4A4E-A5EF-14A99E509097}" dt="2020-06-19T08:06:37.572" v="153" actId="478"/>
          <ac:picMkLst>
            <pc:docMk/>
            <pc:sldMk cId="4086005965" sldId="368"/>
            <ac:picMk id="4" creationId="{26FE0BD5-17EE-4836-8AAF-7345F96FDA63}"/>
          </ac:picMkLst>
        </pc:picChg>
      </pc:sldChg>
      <pc:sldChg chg="addSp delSp modSp add mod">
        <pc:chgData name="michele memmola" userId="8d92ee1c66ffe554" providerId="LiveId" clId="{AAC69A44-7C41-4A4E-A5EF-14A99E509097}" dt="2020-06-19T08:13:10.262" v="220" actId="20577"/>
        <pc:sldMkLst>
          <pc:docMk/>
          <pc:sldMk cId="2063228841" sldId="369"/>
        </pc:sldMkLst>
        <pc:spChg chg="mod">
          <ac:chgData name="michele memmola" userId="8d92ee1c66ffe554" providerId="LiveId" clId="{AAC69A44-7C41-4A4E-A5EF-14A99E509097}" dt="2020-06-19T08:11:26.915" v="203" actId="20577"/>
          <ac:spMkLst>
            <pc:docMk/>
            <pc:sldMk cId="2063228841" sldId="369"/>
            <ac:spMk id="2" creationId="{00000000-0000-0000-0000-000000000000}"/>
          </ac:spMkLst>
        </pc:spChg>
        <pc:spChg chg="mod">
          <ac:chgData name="michele memmola" userId="8d92ee1c66ffe554" providerId="LiveId" clId="{AAC69A44-7C41-4A4E-A5EF-14A99E509097}" dt="2020-06-19T08:13:10.262" v="220" actId="20577"/>
          <ac:spMkLst>
            <pc:docMk/>
            <pc:sldMk cId="2063228841" sldId="369"/>
            <ac:spMk id="6" creationId="{9E182876-3C5E-4BD5-8EB5-C1E2F7C5F89D}"/>
          </ac:spMkLst>
        </pc:spChg>
        <pc:picChg chg="add del mod">
          <ac:chgData name="michele memmola" userId="8d92ee1c66ffe554" providerId="LiveId" clId="{AAC69A44-7C41-4A4E-A5EF-14A99E509097}" dt="2020-06-19T08:09:17.815" v="176" actId="21"/>
          <ac:picMkLst>
            <pc:docMk/>
            <pc:sldMk cId="2063228841" sldId="369"/>
            <ac:picMk id="4" creationId="{9331FAF3-42EF-47C9-91A8-B103E25F6A66}"/>
          </ac:picMkLst>
        </pc:picChg>
        <pc:picChg chg="del">
          <ac:chgData name="michele memmola" userId="8d92ee1c66ffe554" providerId="LiveId" clId="{AAC69A44-7C41-4A4E-A5EF-14A99E509097}" dt="2020-06-19T08:06:47.591" v="155" actId="478"/>
          <ac:picMkLst>
            <pc:docMk/>
            <pc:sldMk cId="2063228841" sldId="369"/>
            <ac:picMk id="5" creationId="{8D720198-C7A3-49EE-82D7-F569C7D84D6E}"/>
          </ac:picMkLst>
        </pc:picChg>
        <pc:picChg chg="add mod">
          <ac:chgData name="michele memmola" userId="8d92ee1c66ffe554" providerId="LiveId" clId="{AAC69A44-7C41-4A4E-A5EF-14A99E509097}" dt="2020-06-19T08:12:17.314" v="216" actId="1076"/>
          <ac:picMkLst>
            <pc:docMk/>
            <pc:sldMk cId="2063228841" sldId="369"/>
            <ac:picMk id="8" creationId="{A2A66C95-CDC1-48F9-9346-D6D13B633165}"/>
          </ac:picMkLst>
        </pc:picChg>
      </pc:sldChg>
      <pc:sldChg chg="addSp delSp modSp add mod">
        <pc:chgData name="michele memmola" userId="8d92ee1c66ffe554" providerId="LiveId" clId="{AAC69A44-7C41-4A4E-A5EF-14A99E509097}" dt="2020-06-19T08:09:41.505" v="192" actId="14100"/>
        <pc:sldMkLst>
          <pc:docMk/>
          <pc:sldMk cId="1112469967" sldId="370"/>
        </pc:sldMkLst>
        <pc:spChg chg="mod">
          <ac:chgData name="michele memmola" userId="8d92ee1c66ffe554" providerId="LiveId" clId="{AAC69A44-7C41-4A4E-A5EF-14A99E509097}" dt="2020-06-19T08:09:32.569" v="190" actId="20577"/>
          <ac:spMkLst>
            <pc:docMk/>
            <pc:sldMk cId="1112469967" sldId="370"/>
            <ac:spMk id="2" creationId="{00000000-0000-0000-0000-000000000000}"/>
          </ac:spMkLst>
        </pc:spChg>
        <pc:spChg chg="mod">
          <ac:chgData name="michele memmola" userId="8d92ee1c66ffe554" providerId="LiveId" clId="{AAC69A44-7C41-4A4E-A5EF-14A99E509097}" dt="2020-06-19T08:09:27.319" v="179" actId="20577"/>
          <ac:spMkLst>
            <pc:docMk/>
            <pc:sldMk cId="1112469967" sldId="370"/>
            <ac:spMk id="6" creationId="{9E182876-3C5E-4BD5-8EB5-C1E2F7C5F89D}"/>
          </ac:spMkLst>
        </pc:spChg>
        <pc:picChg chg="del">
          <ac:chgData name="michele memmola" userId="8d92ee1c66ffe554" providerId="LiveId" clId="{AAC69A44-7C41-4A4E-A5EF-14A99E509097}" dt="2020-06-19T08:06:44.375" v="154" actId="478"/>
          <ac:picMkLst>
            <pc:docMk/>
            <pc:sldMk cId="1112469967" sldId="370"/>
            <ac:picMk id="4" creationId="{CDF3BF06-0180-41CD-860F-62E42C5940D6}"/>
          </ac:picMkLst>
        </pc:picChg>
        <pc:picChg chg="add mod">
          <ac:chgData name="michele memmola" userId="8d92ee1c66ffe554" providerId="LiveId" clId="{AAC69A44-7C41-4A4E-A5EF-14A99E509097}" dt="2020-06-19T08:09:20.525" v="177"/>
          <ac:picMkLst>
            <pc:docMk/>
            <pc:sldMk cId="1112469967" sldId="370"/>
            <ac:picMk id="47" creationId="{5B075AD0-9ED0-496F-A711-B49130483A82}"/>
          </ac:picMkLst>
        </pc:picChg>
        <pc:picChg chg="mod">
          <ac:chgData name="michele memmola" userId="8d92ee1c66ffe554" providerId="LiveId" clId="{AAC69A44-7C41-4A4E-A5EF-14A99E509097}" dt="2020-06-19T08:09:41.505" v="192" actId="14100"/>
          <ac:picMkLst>
            <pc:docMk/>
            <pc:sldMk cId="1112469967" sldId="370"/>
            <ac:picMk id="48" creationId="{00000000-0000-0000-0000-000000000000}"/>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4" Type="http://schemas.openxmlformats.org/officeDocument/2006/relationships/oleObject" Target="../embeddings/oleObject1.bin"/><Relationship Id="rId5" Type="http://schemas.openxmlformats.org/officeDocument/2006/relationships/chartUserShapes" Target="../drawings/drawing1.xml"/><Relationship Id="rId1" Type="http://schemas.microsoft.com/office/2011/relationships/chartStyle" Target="style1.xml"/><Relationship Id="rId2" Type="http://schemas.microsoft.com/office/2011/relationships/chartColorStyle" Target="colors1.xml"/></Relationships>
</file>

<file path=ppt/charts/_rels/chart10.xml.rels><?xml version="1.0" encoding="UTF-8" standalone="yes"?>
<Relationships xmlns="http://schemas.openxmlformats.org/package/2006/relationships"><Relationship Id="rId1" Type="http://schemas.microsoft.com/office/2011/relationships/chartStyle" Target="style7.xml"/><Relationship Id="rId2" Type="http://schemas.microsoft.com/office/2011/relationships/chartColorStyle" Target="colors7.xml"/><Relationship Id="rId3" Type="http://schemas.openxmlformats.org/officeDocument/2006/relationships/oleObject" Target="../embeddings/oleObject7.bin"/></Relationships>
</file>

<file path=ppt/charts/_rels/chart11.xml.rels><?xml version="1.0" encoding="UTF-8" standalone="yes"?>
<Relationships xmlns="http://schemas.openxmlformats.org/package/2006/relationships"><Relationship Id="rId1" Type="http://schemas.microsoft.com/office/2011/relationships/chartStyle" Target="style8.xml"/><Relationship Id="rId2" Type="http://schemas.microsoft.com/office/2011/relationships/chartColorStyle" Target="colors8.xml"/><Relationship Id="rId3" Type="http://schemas.openxmlformats.org/officeDocument/2006/relationships/oleObject" Target="../embeddings/oleObject8.bin"/></Relationships>
</file>

<file path=ppt/charts/_rels/chart12.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oleObject" Target="../embeddings/oleObject9.bin"/><Relationship Id="rId3" Type="http://schemas.openxmlformats.org/officeDocument/2006/relationships/chartUserShapes" Target="../drawings/drawing3.xml"/></Relationships>
</file>

<file path=ppt/charts/_rels/chart13.xml.rels><?xml version="1.0" encoding="UTF-8" standalone="yes"?>
<Relationships xmlns="http://schemas.openxmlformats.org/package/2006/relationships"><Relationship Id="rId3" Type="http://schemas.openxmlformats.org/officeDocument/2006/relationships/oleObject" Target="../embeddings/oleObject10.bin"/><Relationship Id="rId4" Type="http://schemas.openxmlformats.org/officeDocument/2006/relationships/chartUserShapes" Target="../drawings/drawing4.xml"/><Relationship Id="rId1" Type="http://schemas.microsoft.com/office/2011/relationships/chartStyle" Target="style9.xml"/><Relationship Id="rId2" Type="http://schemas.microsoft.com/office/2011/relationships/chartColorStyle" Target="colors9.xml"/></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oleObject" Target="../embeddings/oleObject11.bin"/></Relationships>
</file>

<file path=ppt/charts/_rels/chart15.xml.rels><?xml version="1.0" encoding="UTF-8" standalone="yes"?>
<Relationships xmlns="http://schemas.openxmlformats.org/package/2006/relationships"><Relationship Id="rId1" Type="http://schemas.openxmlformats.org/officeDocument/2006/relationships/package" Target="../embeddings/Foglio_di_lavoro_di_Microsoft_Excel3.xlsx"/></Relationships>
</file>

<file path=ppt/charts/_rels/chart16.xml.rels><?xml version="1.0" encoding="UTF-8" standalone="yes"?>
<Relationships xmlns="http://schemas.openxmlformats.org/package/2006/relationships"><Relationship Id="rId1" Type="http://schemas.openxmlformats.org/officeDocument/2006/relationships/package" Target="../embeddings/Foglio_di_lavoro_di_Microsoft_Excel4.xlsx"/></Relationships>
</file>

<file path=ppt/charts/_rels/chart17.xml.rels><?xml version="1.0" encoding="UTF-8" standalone="yes"?>
<Relationships xmlns="http://schemas.openxmlformats.org/package/2006/relationships"><Relationship Id="rId1" Type="http://schemas.microsoft.com/office/2011/relationships/chartStyle" Target="style10.xml"/><Relationship Id="rId2" Type="http://schemas.microsoft.com/office/2011/relationships/chartColorStyle" Target="colors10.xml"/><Relationship Id="rId3" Type="http://schemas.openxmlformats.org/officeDocument/2006/relationships/oleObject" Target="file:////fsc1fs\CNE-RegistroNazionalePMA\CONVEGNI%20PRESENTAZIONI\2022\2_2022_03_Master%20Rienzi\Grafico%20in%20Microsoft%20PowerPoint.xlsx" TargetMode="External"/></Relationships>
</file>

<file path=ppt/charts/_rels/chart18.xml.rels><?xml version="1.0" encoding="UTF-8" standalone="yes"?>
<Relationships xmlns="http://schemas.openxmlformats.org/package/2006/relationships"><Relationship Id="rId1" Type="http://schemas.microsoft.com/office/2011/relationships/chartStyle" Target="style11.xml"/><Relationship Id="rId2" Type="http://schemas.microsoft.com/office/2011/relationships/chartColorStyle" Target="colors11.xml"/><Relationship Id="rId3" Type="http://schemas.openxmlformats.org/officeDocument/2006/relationships/oleObject" Target="file:////fsc1fs\CNE-RegistroNazionalePMA\CONVEGNI%20PRESENTAZIONI\2022\2_2022_03_Master%20Rienzi\Grafico%20in%20Microsoft%20PowerPoint.xlsx" TargetMode="Externa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Foglio_di_lavoro_di_Microsoft_Excel5.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oleObject" Target="file:////fsc1fs\CNE-RegistroNazionalePMA\CONVEGNI%20PRESENTAZIONI\2022\2_2022_03_Master%20Rienzi\Grafico%20in%20Microsoft%20PowerPoint.xlsx" TargetMode="External"/></Relationships>
</file>

<file path=ppt/charts/_rels/chart20.xml.rels><?xml version="1.0" encoding="UTF-8" standalone="yes"?>
<Relationships xmlns="http://schemas.openxmlformats.org/package/2006/relationships"><Relationship Id="rId1" Type="http://schemas.microsoft.com/office/2011/relationships/chartStyle" Target="style12.xml"/><Relationship Id="rId2" Type="http://schemas.microsoft.com/office/2011/relationships/chartColorStyle" Target="colors12.xml"/><Relationship Id="rId3" Type="http://schemas.openxmlformats.org/officeDocument/2006/relationships/oleObject" Target="file:////fsc1fs\CNE-RegistroNazionalePMA\Relazione%20al%20MINISTRO\Febbraio%202021%20-%20Raccolta%20Dati%202019\Risultati\3.CAP.2%20-%20Risultati%20e%20sicurezza%20II-III%20livello_OK.xlsx" TargetMode="External"/></Relationships>
</file>

<file path=ppt/charts/_rels/chart21.xml.rels><?xml version="1.0" encoding="UTF-8" standalone="yes"?>
<Relationships xmlns="http://schemas.openxmlformats.org/package/2006/relationships"><Relationship Id="rId1" Type="http://schemas.microsoft.com/office/2011/relationships/chartStyle" Target="style13.xml"/><Relationship Id="rId2" Type="http://schemas.microsoft.com/office/2011/relationships/chartColorStyle" Target="colors13.xml"/><Relationship Id="rId3" Type="http://schemas.openxmlformats.org/officeDocument/2006/relationships/package" Target="../embeddings/Foglio_di_lavoro_di_Microsoft_Excel6.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8.xml"/><Relationship Id="rId4" Type="http://schemas.openxmlformats.org/officeDocument/2006/relationships/package" Target="../embeddings/Foglio_di_lavoro_di_Microsoft_Excel7.xlsx"/><Relationship Id="rId1" Type="http://schemas.microsoft.com/office/2011/relationships/chartStyle" Target="style14.xml"/><Relationship Id="rId2" Type="http://schemas.microsoft.com/office/2011/relationships/chartColorStyle" Target="colors14.xml"/></Relationships>
</file>

<file path=ppt/charts/_rels/chart23.xml.rels><?xml version="1.0" encoding="UTF-8" standalone="yes"?>
<Relationships xmlns="http://schemas.openxmlformats.org/package/2006/relationships"><Relationship Id="rId1" Type="http://schemas.microsoft.com/office/2011/relationships/chartStyle" Target="style15.xml"/><Relationship Id="rId2" Type="http://schemas.microsoft.com/office/2011/relationships/chartColorStyle" Target="colors15.xml"/><Relationship Id="rId3" Type="http://schemas.openxmlformats.org/officeDocument/2006/relationships/package" Target="../embeddings/Foglio_di_lavoro_di_Microsoft_Excel8.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oleObject" Target="../embeddings/oleObject2.bin"/></Relationships>
</file>

<file path=ppt/charts/_rels/chart4.xml.rels><?xml version="1.0" encoding="UTF-8" standalone="yes"?>
<Relationships xmlns="http://schemas.openxmlformats.org/package/2006/relationships"><Relationship Id="rId3" Type="http://schemas.openxmlformats.org/officeDocument/2006/relationships/package" Target="../embeddings/Foglio_di_lavoro_di_Microsoft_Excel1.xlsx"/><Relationship Id="rId4" Type="http://schemas.openxmlformats.org/officeDocument/2006/relationships/chartUserShapes" Target="../drawings/drawing2.xml"/><Relationship Id="rId1" Type="http://schemas.microsoft.com/office/2011/relationships/chartStyle" Target="style4.xml"/><Relationship Id="rId2" Type="http://schemas.microsoft.com/office/2011/relationships/chartColorStyle" Target="colors4.xml"/></Relationships>
</file>

<file path=ppt/charts/_rels/chart5.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package" Target="../embeddings/Foglio_di_lavoro_di_Microsoft_Excel2.xlsx"/></Relationships>
</file>

<file path=ppt/charts/_rels/chart6.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embeddings/oleObject3.bin"/></Relationships>
</file>

<file path=ppt/charts/_rels/chart7.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embeddings/oleObject4.bin"/></Relationships>
</file>

<file path=ppt/charts/_rels/chart8.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oleObject" Target="../embeddings/oleObject5.bin"/></Relationships>
</file>

<file path=ppt/charts/_rels/chart9.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oleObject" Target="../embeddings/oleObject6.bin"/></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6011660344894"/>
          <c:y val="0.218077685050595"/>
          <c:w val="0.837153502059837"/>
          <c:h val="0.684346535264703"/>
        </c:manualLayout>
      </c:layout>
      <c:ofPieChart>
        <c:ofPieType val="bar"/>
        <c:varyColors val="1"/>
        <c:ser>
          <c:idx val="0"/>
          <c:order val="0"/>
          <c:dPt>
            <c:idx val="0"/>
            <c:bubble3D val="0"/>
            <c:spPr>
              <a:solidFill>
                <a:schemeClr val="accent6">
                  <a:lumMod val="60000"/>
                  <a:lumOff val="40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1-B82B-4A6B-8179-6CFED991411F}"/>
              </c:ext>
            </c:extLst>
          </c:dPt>
          <c:dPt>
            <c:idx val="1"/>
            <c:bubble3D val="0"/>
            <c:spPr>
              <a:solidFill>
                <a:schemeClr val="accent1">
                  <a:lumMod val="60000"/>
                  <a:lumOff val="40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3-B82B-4A6B-8179-6CFED991411F}"/>
              </c:ext>
            </c:extLst>
          </c:dPt>
          <c:dPt>
            <c:idx val="2"/>
            <c:bubble3D val="0"/>
            <c:spPr>
              <a:solidFill>
                <a:schemeClr val="accent1">
                  <a:lumMod val="75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5-B82B-4A6B-8179-6CFED991411F}"/>
              </c:ext>
            </c:extLst>
          </c:dPt>
          <c:dPt>
            <c:idx val="3"/>
            <c:bubble3D val="0"/>
            <c:spPr>
              <a:solidFill>
                <a:srgbClr val="00B0F0"/>
              </a:solidFill>
              <a:ln w="19050">
                <a:solidFill>
                  <a:schemeClr val="lt1"/>
                </a:solidFill>
              </a:ln>
              <a:effectLst/>
            </c:spPr>
            <c:extLst xmlns:c16r2="http://schemas.microsoft.com/office/drawing/2015/06/chart">
              <c:ext xmlns:c16="http://schemas.microsoft.com/office/drawing/2014/chart" uri="{C3380CC4-5D6E-409C-BE32-E72D297353CC}">
                <c16:uniqueId val="{00000007-B82B-4A6B-8179-6CFED991411F}"/>
              </c:ext>
            </c:extLst>
          </c:dPt>
          <c:dPt>
            <c:idx val="4"/>
            <c:bubble3D val="0"/>
            <c:spPr>
              <a:solidFill>
                <a:srgbClr val="E270D2"/>
              </a:solidFill>
              <a:ln w="19050">
                <a:solidFill>
                  <a:schemeClr val="lt1"/>
                </a:solidFill>
              </a:ln>
              <a:effectLst/>
            </c:spPr>
            <c:extLst xmlns:c16r2="http://schemas.microsoft.com/office/drawing/2015/06/chart">
              <c:ext xmlns:c16="http://schemas.microsoft.com/office/drawing/2014/chart" uri="{C3380CC4-5D6E-409C-BE32-E72D297353CC}">
                <c16:uniqueId val="{00000009-B82B-4A6B-8179-6CFED991411F}"/>
              </c:ext>
            </c:extLst>
          </c:dPt>
          <c:dPt>
            <c:idx val="5"/>
            <c:bubble3D val="0"/>
            <c:spPr>
              <a:solidFill>
                <a:schemeClr val="accent2"/>
              </a:solidFill>
              <a:ln w="19050">
                <a:solidFill>
                  <a:schemeClr val="lt1"/>
                </a:solidFill>
              </a:ln>
              <a:effectLst/>
            </c:spPr>
            <c:extLst xmlns:c16r2="http://schemas.microsoft.com/office/drawing/2015/06/chart">
              <c:ext xmlns:c16="http://schemas.microsoft.com/office/drawing/2014/chart" uri="{C3380CC4-5D6E-409C-BE32-E72D297353CC}">
                <c16:uniqueId val="{0000000B-B82B-4A6B-8179-6CFED991411F}"/>
              </c:ext>
            </c:extLst>
          </c:dPt>
          <c:dPt>
            <c:idx val="6"/>
            <c:bubble3D val="0"/>
            <c:spPr>
              <a:solidFill>
                <a:srgbClr val="9999FF"/>
              </a:solidFill>
              <a:ln w="19050">
                <a:solidFill>
                  <a:schemeClr val="lt1"/>
                </a:solidFill>
              </a:ln>
              <a:effectLst/>
            </c:spPr>
            <c:extLst xmlns:c16r2="http://schemas.microsoft.com/office/drawing/2015/06/chart">
              <c:ext xmlns:c16="http://schemas.microsoft.com/office/drawing/2014/chart" uri="{C3380CC4-5D6E-409C-BE32-E72D297353CC}">
                <c16:uniqueId val="{0000000D-B82B-4A6B-8179-6CFED991411F}"/>
              </c:ext>
            </c:extLst>
          </c:dPt>
          <c:dLbls>
            <c:dLbl>
              <c:idx val="0"/>
              <c:layout>
                <c:manualLayout>
                  <c:x val="0.136909057577297"/>
                  <c:y val="-0.215869902505087"/>
                </c:manualLayout>
              </c:layout>
              <c:tx>
                <c:rich>
                  <a:bodyPr/>
                  <a:lstStyle/>
                  <a:p>
                    <a:fld id="{8DC33973-0691-4E82-96B2-C9422F79B688}" type="CATEGORYNAME">
                      <a:rPr lang="en-US" smtClean="0"/>
                      <a:pPr/>
                      <a:t>[NOME CATEGORIA]</a:t>
                    </a:fld>
                    <a:r>
                      <a:rPr lang="en-US" baseline="0" dirty="0"/>
                      <a:t>
</a:t>
                    </a:r>
                    <a:fld id="{C7B15D90-6A32-478D-8F89-CB424AFDD0D6}" type="PERCENTAGE">
                      <a:rPr lang="en-US" baseline="0" smtClean="0"/>
                      <a:pPr/>
                      <a:t>[PERCENTUALE]</a:t>
                    </a:fld>
                    <a:endParaRPr lang="en-US" baseline="0" dirty="0"/>
                  </a:p>
                </c:rich>
              </c:tx>
              <c:dLblPos val="bestFit"/>
              <c:showLegendKey val="0"/>
              <c:showVal val="1"/>
              <c:showCatName val="1"/>
              <c:showSerName val="0"/>
              <c:showPercent val="1"/>
              <c:showBubbleSize val="0"/>
              <c:separator>
</c:separator>
              <c:extLst xmlns:c16r2="http://schemas.microsoft.com/office/drawing/2015/06/chart">
                <c:ext xmlns:c16="http://schemas.microsoft.com/office/drawing/2014/chart" uri="{C3380CC4-5D6E-409C-BE32-E72D297353CC}">
                  <c16:uniqueId val="{00000001-B82B-4A6B-8179-6CFED991411F}"/>
                </c:ext>
                <c:ext xmlns:c15="http://schemas.microsoft.com/office/drawing/2012/chart" uri="{CE6537A1-D6FC-4f65-9D91-7224C49458BB}">
                  <c15:dlblFieldTable/>
                  <c15:showDataLabelsRange val="0"/>
                </c:ext>
              </c:extLst>
            </c:dLbl>
            <c:dLbl>
              <c:idx val="1"/>
              <c:layout>
                <c:manualLayout>
                  <c:x val="0.0409994292727521"/>
                  <c:y val="0.113943125249044"/>
                </c:manualLayout>
              </c:layout>
              <c:tx>
                <c:rich>
                  <a:bodyPr/>
                  <a:lstStyle/>
                  <a:p>
                    <a:fld id="{54F89461-99BF-4C68-B672-45216E8639EE}" type="CATEGORYNAME">
                      <a:rPr lang="en-US" smtClean="0"/>
                      <a:pPr/>
                      <a:t>[NOME CATEGORIA]</a:t>
                    </a:fld>
                    <a:r>
                      <a:rPr lang="en-US" baseline="0" dirty="0"/>
                      <a:t>
</a:t>
                    </a:r>
                    <a:fld id="{39F77A5F-B49A-4F65-8653-D8A3479CD823}" type="PERCENTAGE">
                      <a:rPr lang="en-US" baseline="0"/>
                      <a:pPr/>
                      <a:t>[PERCENTUALE]</a:t>
                    </a:fld>
                    <a:endParaRPr lang="en-US" baseline="0" dirty="0"/>
                  </a:p>
                </c:rich>
              </c:tx>
              <c:dLblPos val="bestFit"/>
              <c:showLegendKey val="0"/>
              <c:showVal val="1"/>
              <c:showCatName val="1"/>
              <c:showSerName val="0"/>
              <c:showPercent val="1"/>
              <c:showBubbleSize val="0"/>
              <c:separator>
</c:separator>
              <c:extLst xmlns:c16r2="http://schemas.microsoft.com/office/drawing/2015/06/chart">
                <c:ext xmlns:c16="http://schemas.microsoft.com/office/drawing/2014/chart" uri="{C3380CC4-5D6E-409C-BE32-E72D297353CC}">
                  <c16:uniqueId val="{00000003-B82B-4A6B-8179-6CFED991411F}"/>
                </c:ext>
                <c:ext xmlns:c15="http://schemas.microsoft.com/office/drawing/2012/chart" uri="{CE6537A1-D6FC-4f65-9D91-7224C49458BB}">
                  <c15:dlblFieldTable/>
                  <c15:showDataLabelsRange val="0"/>
                </c:ext>
              </c:extLst>
            </c:dLbl>
            <c:dLbl>
              <c:idx val="2"/>
              <c:layout>
                <c:manualLayout>
                  <c:x val="-0.0728607357991739"/>
                  <c:y val="0.17278939060445"/>
                </c:manualLayout>
              </c:layout>
              <c:tx>
                <c:rich>
                  <a:bodyPr/>
                  <a:lstStyle/>
                  <a:p>
                    <a:fld id="{2AD946A8-708A-4A25-AF88-24408F4875C5}" type="CATEGORYNAME">
                      <a:rPr lang="en-US" sz="1400" smtClean="0">
                        <a:solidFill>
                          <a:schemeClr val="bg1"/>
                        </a:solidFill>
                      </a:rPr>
                      <a:pPr/>
                      <a:t>[NOME CATEGORIA]</a:t>
                    </a:fld>
                    <a:r>
                      <a:rPr lang="en-US" sz="1400" baseline="0" dirty="0">
                        <a:solidFill>
                          <a:schemeClr val="bg1"/>
                        </a:solidFill>
                      </a:rPr>
                      <a:t>
</a:t>
                    </a:r>
                    <a:fld id="{C6F2EAAE-FA0B-4645-A932-C7797B79C9F9}" type="PERCENTAGE">
                      <a:rPr lang="en-US" sz="1400" baseline="0">
                        <a:solidFill>
                          <a:schemeClr val="bg1"/>
                        </a:solidFill>
                      </a:rPr>
                      <a:pPr/>
                      <a:t>[PERCENTUALE]</a:t>
                    </a:fld>
                    <a:endParaRPr lang="en-US" sz="1400" baseline="0" dirty="0">
                      <a:solidFill>
                        <a:schemeClr val="bg1"/>
                      </a:solidFill>
                    </a:endParaRPr>
                  </a:p>
                </c:rich>
              </c:tx>
              <c:dLblPos val="bestFit"/>
              <c:showLegendKey val="0"/>
              <c:showVal val="1"/>
              <c:showCatName val="1"/>
              <c:showSerName val="0"/>
              <c:showPercent val="1"/>
              <c:showBubbleSize val="0"/>
              <c:extLst xmlns:c16r2="http://schemas.microsoft.com/office/drawing/2015/06/chart">
                <c:ext xmlns:c16="http://schemas.microsoft.com/office/drawing/2014/chart" uri="{C3380CC4-5D6E-409C-BE32-E72D297353CC}">
                  <c16:uniqueId val="{00000005-B82B-4A6B-8179-6CFED991411F}"/>
                </c:ext>
                <c:ext xmlns:c15="http://schemas.microsoft.com/office/drawing/2012/chart" uri="{CE6537A1-D6FC-4f65-9D91-7224C49458BB}">
                  <c15:dlblFieldTable/>
                  <c15:showDataLabelsRange val="0"/>
                </c:ext>
              </c:extLst>
            </c:dLbl>
            <c:dLbl>
              <c:idx val="3"/>
              <c:tx>
                <c:rich>
                  <a:bodyPr/>
                  <a:lstStyle/>
                  <a:p>
                    <a:fld id="{48C927D9-D984-43FB-A6C5-77B7A4E13E2F}" type="CATEGORYNAME">
                      <a:rPr lang="en-US"/>
                      <a:pPr/>
                      <a:t>[NOME CATEGORIA]</a:t>
                    </a:fld>
                    <a:r>
                      <a:rPr lang="en-US" baseline="0"/>
                      <a:t>
</a:t>
                    </a:r>
                    <a:fld id="{6850FC49-0761-4F1E-A4C3-CF693AE1EF0E}" type="PERCENTAGE">
                      <a:rPr lang="en-US" baseline="0" smtClean="0"/>
                      <a:pPr/>
                      <a:t>[PERCENTUALE]</a:t>
                    </a:fld>
                    <a:endParaRPr lang="en-US" baseline="0"/>
                  </a:p>
                </c:rich>
              </c:tx>
              <c:dLblPos val="bestFit"/>
              <c:showLegendKey val="0"/>
              <c:showVal val="1"/>
              <c:showCatName val="1"/>
              <c:showSerName val="0"/>
              <c:showPercent val="1"/>
              <c:showBubbleSize val="0"/>
              <c:separator>
</c:separator>
              <c:extLst xmlns:c16r2="http://schemas.microsoft.com/office/drawing/2015/06/chart">
                <c:ext xmlns:c16="http://schemas.microsoft.com/office/drawing/2014/chart" uri="{C3380CC4-5D6E-409C-BE32-E72D297353CC}">
                  <c16:uniqueId val="{00000007-B82B-4A6B-8179-6CFED991411F}"/>
                </c:ext>
                <c:ext xmlns:c15="http://schemas.microsoft.com/office/drawing/2012/chart" uri="{CE6537A1-D6FC-4f65-9D91-7224C49458BB}">
                  <c15:dlblFieldTable/>
                  <c15:showDataLabelsRange val="0"/>
                </c:ext>
              </c:extLst>
            </c:dLbl>
            <c:dLbl>
              <c:idx val="4"/>
              <c:tx>
                <c:rich>
                  <a:bodyPr/>
                  <a:lstStyle/>
                  <a:p>
                    <a:fld id="{7240F0AF-822F-4B9D-B08A-EB03AF4526BB}" type="CATEGORYNAME">
                      <a:rPr lang="en-US"/>
                      <a:pPr/>
                      <a:t>[NOME CATEGORIA]</a:t>
                    </a:fld>
                    <a:r>
                      <a:rPr lang="en-US" baseline="0"/>
                      <a:t>
</a:t>
                    </a:r>
                    <a:fld id="{117A9FAB-ABD9-4B44-AD2C-FB94EE2F18A4}" type="PERCENTAGE">
                      <a:rPr lang="en-US" baseline="0" smtClean="0"/>
                      <a:pPr/>
                      <a:t>[PERCENTUALE]</a:t>
                    </a:fld>
                    <a:endParaRPr lang="en-US" baseline="0"/>
                  </a:p>
                </c:rich>
              </c:tx>
              <c:dLblPos val="bestFit"/>
              <c:showLegendKey val="0"/>
              <c:showVal val="1"/>
              <c:showCatName val="1"/>
              <c:showSerName val="0"/>
              <c:showPercent val="1"/>
              <c:showBubbleSize val="0"/>
              <c:separator>
</c:separator>
              <c:extLst xmlns:c16r2="http://schemas.microsoft.com/office/drawing/2015/06/chart">
                <c:ext xmlns:c16="http://schemas.microsoft.com/office/drawing/2014/chart" uri="{C3380CC4-5D6E-409C-BE32-E72D297353CC}">
                  <c16:uniqueId val="{00000009-B82B-4A6B-8179-6CFED991411F}"/>
                </c:ext>
                <c:ext xmlns:c15="http://schemas.microsoft.com/office/drawing/2012/chart" uri="{CE6537A1-D6FC-4f65-9D91-7224C49458BB}">
                  <c15:dlblFieldTable/>
                  <c15:showDataLabelsRange val="0"/>
                </c:ext>
              </c:extLst>
            </c:dLbl>
            <c:dLbl>
              <c:idx val="5"/>
              <c:layout>
                <c:manualLayout>
                  <c:x val="0.0"/>
                  <c:y val="0.0373562954874322"/>
                </c:manualLayout>
              </c:layout>
              <c:tx>
                <c:rich>
                  <a:bodyPr/>
                  <a:lstStyle/>
                  <a:p>
                    <a:fld id="{D9B84B4A-2B10-4CB0-9F12-5F8DF765024E}" type="CATEGORYNAME">
                      <a:rPr lang="it-IT" smtClean="0"/>
                      <a:pPr/>
                      <a:t>[NOME CATEGORIA]</a:t>
                    </a:fld>
                    <a:r>
                      <a:rPr lang="it-IT" baseline="0" dirty="0"/>
                      <a:t>
</a:t>
                    </a:r>
                    <a:fld id="{17FDD6E2-4865-47BC-9279-A58030B0836B}" type="PERCENTAGE">
                      <a:rPr lang="it-IT" baseline="0"/>
                      <a:pPr/>
                      <a:t>[PERCENTUALE]</a:t>
                    </a:fld>
                    <a:endParaRPr lang="it-IT" baseline="0" dirty="0"/>
                  </a:p>
                </c:rich>
              </c:tx>
              <c:dLblPos val="bestFit"/>
              <c:showLegendKey val="0"/>
              <c:showVal val="1"/>
              <c:showCatName val="1"/>
              <c:showSerName val="0"/>
              <c:showPercent val="1"/>
              <c:showBubbleSize val="0"/>
              <c:separator>
</c:separator>
              <c:extLst xmlns:c16r2="http://schemas.microsoft.com/office/drawing/2015/06/chart">
                <c:ext xmlns:c16="http://schemas.microsoft.com/office/drawing/2014/chart" uri="{C3380CC4-5D6E-409C-BE32-E72D297353CC}">
                  <c16:uniqueId val="{0000000B-B82B-4A6B-8179-6CFED991411F}"/>
                </c:ext>
                <c:ext xmlns:c15="http://schemas.microsoft.com/office/drawing/2012/chart" uri="{CE6537A1-D6FC-4f65-9D91-7224C49458BB}">
                  <c15:dlblFieldTable/>
                  <c15:showDataLabelsRange val="0"/>
                </c:ext>
              </c:extLst>
            </c:dLbl>
            <c:dLbl>
              <c:idx val="6"/>
              <c:layout>
                <c:manualLayout>
                  <c:x val="-0.188425516727022"/>
                  <c:y val="0.00197790449037776"/>
                </c:manualLayout>
              </c:layout>
              <c:tx>
                <c:rich>
                  <a:bodyPr/>
                  <a:lstStyle/>
                  <a:p>
                    <a:r>
                      <a:rPr lang="en-US" sz="1400" b="1" dirty="0">
                        <a:solidFill>
                          <a:srgbClr val="002060"/>
                        </a:solidFill>
                      </a:rPr>
                      <a:t>con </a:t>
                    </a:r>
                    <a:r>
                      <a:rPr lang="en-US" sz="1400" b="1" dirty="0" err="1" smtClean="0">
                        <a:solidFill>
                          <a:srgbClr val="002060"/>
                        </a:solidFill>
                      </a:rPr>
                      <a:t>donazione</a:t>
                    </a:r>
                    <a:endParaRPr lang="en-US" sz="1400" b="1" dirty="0" smtClean="0">
                      <a:solidFill>
                        <a:srgbClr val="002060"/>
                      </a:solidFill>
                    </a:endParaRPr>
                  </a:p>
                  <a:p>
                    <a:fld id="{0D94BA34-9767-4727-9EE0-4EB7C43019AA}" type="PERCENTAGE">
                      <a:rPr lang="en-US" sz="1400" b="1" smtClean="0">
                        <a:solidFill>
                          <a:srgbClr val="002060"/>
                        </a:solidFill>
                      </a:rPr>
                      <a:pPr/>
                      <a:t>[PERCENTUALE]</a:t>
                    </a:fld>
                    <a:endParaRPr lang="it-IT"/>
                  </a:p>
                </c:rich>
              </c:tx>
              <c:dLblPos val="bestFit"/>
              <c:showLegendKey val="0"/>
              <c:showVal val="1"/>
              <c:showCatName val="1"/>
              <c:showSerName val="0"/>
              <c:showPercent val="1"/>
              <c:showBubbleSize val="0"/>
              <c:separator>
</c:separator>
              <c:extLst xmlns:c16r2="http://schemas.microsoft.com/office/drawing/2015/06/chart">
                <c:ext xmlns:c16="http://schemas.microsoft.com/office/drawing/2014/chart" uri="{C3380CC4-5D6E-409C-BE32-E72D297353CC}">
                  <c16:uniqueId val="{0000000D-B82B-4A6B-8179-6CFED991411F}"/>
                </c:ext>
                <c:ext xmlns:c15="http://schemas.microsoft.com/office/drawing/2012/chart" uri="{CE6537A1-D6FC-4f65-9D91-7224C49458BB}">
                  <c15:layout>
                    <c:manualLayout>
                      <c:w val="0.199925081526451"/>
                      <c:h val="0.174590163934426"/>
                    </c:manualLayout>
                  </c15:layout>
                  <c15:dlblFieldTable/>
                  <c15:showDataLabelsRange val="0"/>
                </c:ext>
              </c:extLst>
            </c:dLbl>
            <c:numFmt formatCode="0.0%" sourceLinked="0"/>
            <c:spPr>
              <a:noFill/>
              <a:ln>
                <a:noFill/>
              </a:ln>
              <a:effectLst/>
            </c:spPr>
            <c:txPr>
              <a:bodyPr rot="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mn-cs"/>
                  </a:defRPr>
                </a:pPr>
                <a:endParaRPr lang="it-IT"/>
              </a:p>
            </c:txPr>
            <c:dLblPos val="bestFit"/>
            <c:showLegendKey val="0"/>
            <c:showVal val="1"/>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tecniche!$A$1:$A$6</c:f>
              <c:strCache>
                <c:ptCount val="6"/>
                <c:pt idx="0">
                  <c:v>cicli a fresco</c:v>
                </c:pt>
                <c:pt idx="1">
                  <c:v>FO</c:v>
                </c:pt>
                <c:pt idx="2">
                  <c:v>FER</c:v>
                </c:pt>
                <c:pt idx="3">
                  <c:v>con seme</c:v>
                </c:pt>
                <c:pt idx="4">
                  <c:v>con ovociti</c:v>
                </c:pt>
                <c:pt idx="5">
                  <c:v>con seme ed ovociti</c:v>
                </c:pt>
              </c:strCache>
            </c:strRef>
          </c:cat>
          <c:val>
            <c:numRef>
              <c:f>tecniche!$B$1:$B$6</c:f>
              <c:numCache>
                <c:formatCode>#,##0</c:formatCode>
                <c:ptCount val="6"/>
                <c:pt idx="0">
                  <c:v>50324.0</c:v>
                </c:pt>
                <c:pt idx="1">
                  <c:v>1361.0</c:v>
                </c:pt>
                <c:pt idx="2">
                  <c:v>21796.0</c:v>
                </c:pt>
                <c:pt idx="3">
                  <c:v>1596.0</c:v>
                </c:pt>
                <c:pt idx="4">
                  <c:v>6867.0</c:v>
                </c:pt>
                <c:pt idx="5">
                  <c:v>532.0</c:v>
                </c:pt>
              </c:numCache>
            </c:numRef>
          </c:val>
          <c:extLst xmlns:c16r2="http://schemas.microsoft.com/office/drawing/2015/06/chart">
            <c:ext xmlns:c16="http://schemas.microsoft.com/office/drawing/2014/chart" uri="{C3380CC4-5D6E-409C-BE32-E72D297353CC}">
              <c16:uniqueId val="{0000000E-B82B-4A6B-8179-6CFED991411F}"/>
            </c:ext>
          </c:extLst>
        </c:ser>
        <c:dLbls>
          <c:dLblPos val="bestFit"/>
          <c:showLegendKey val="0"/>
          <c:showVal val="0"/>
          <c:showCatName val="1"/>
          <c:showSerName val="0"/>
          <c:showPercent val="1"/>
          <c:showBubbleSize val="0"/>
          <c:showLeaderLines val="1"/>
        </c:dLbls>
        <c:gapWidth val="100"/>
        <c:splitType val="pos"/>
        <c:splitPos val="3.0"/>
        <c:secondPieSize val="75"/>
        <c:serLines>
          <c:spPr>
            <a:ln w="9525" cap="flat" cmpd="sng" algn="ctr">
              <a:solidFill>
                <a:schemeClr val="tx1">
                  <a:lumMod val="35000"/>
                  <a:lumOff val="65000"/>
                </a:schemeClr>
              </a:solidFill>
              <a:round/>
            </a:ln>
            <a:effectLst/>
          </c:spPr>
        </c:serLines>
      </c:ofPieChart>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solidFill>
            <a:sysClr val="windowText" lastClr="000000"/>
          </a:solidFill>
          <a:latin typeface="Helvetica" panose="020B0604020202020204" pitchFamily="34" charset="0"/>
        </a:defRPr>
      </a:pPr>
      <a:endParaRPr lang="it-IT"/>
    </a:p>
  </c:txPr>
  <c:externalData r:id="rId4">
    <c:autoUpdate val="0"/>
  </c:externalData>
  <c:userShapes r:id="rId5"/>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1"/>
          <c:order val="0"/>
          <c:tx>
            <c:strRef>
              <c:f>'Dati Fig,20'!$A$6</c:f>
              <c:strCache>
                <c:ptCount val="1"/>
                <c:pt idx="0">
                  <c:v>FRESCO</c:v>
                </c:pt>
              </c:strCache>
            </c:strRef>
          </c:tx>
          <c:spPr>
            <a:ln w="28575" cap="rnd">
              <a:solidFill>
                <a:srgbClr val="00B050"/>
              </a:solidFill>
              <a:round/>
            </a:ln>
            <a:effectLst/>
          </c:spPr>
          <c:marker>
            <c:symbol val="circle"/>
            <c:size val="5"/>
            <c:spPr>
              <a:solidFill>
                <a:srgbClr val="00B050"/>
              </a:solidFill>
              <a:ln w="9525">
                <a:solidFill>
                  <a:srgbClr val="00B050"/>
                </a:solidFill>
              </a:ln>
              <a:effectLst/>
            </c:spPr>
          </c:marker>
          <c:cat>
            <c:numRef>
              <c:f>'Dati Fig,20'!$B$1:$P$1</c:f>
              <c:numCache>
                <c:formatCode>General</c:formatCode>
                <c:ptCount val="15"/>
                <c:pt idx="0" formatCode="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Fig,20'!$B$6:$P$6</c:f>
              <c:numCache>
                <c:formatCode>0.0</c:formatCode>
                <c:ptCount val="15"/>
                <c:pt idx="0">
                  <c:v>24.54531139280371</c:v>
                </c:pt>
                <c:pt idx="1">
                  <c:v>24.54529401377362</c:v>
                </c:pt>
                <c:pt idx="2">
                  <c:v>25.49382716049383</c:v>
                </c:pt>
                <c:pt idx="3">
                  <c:v>25.85213142572924</c:v>
                </c:pt>
                <c:pt idx="4">
                  <c:v>26.6319937803276</c:v>
                </c:pt>
                <c:pt idx="5">
                  <c:v>27.1424335277256</c:v>
                </c:pt>
                <c:pt idx="6">
                  <c:v>25.8841038482436</c:v>
                </c:pt>
                <c:pt idx="7">
                  <c:v>26.46932236621873</c:v>
                </c:pt>
                <c:pt idx="8">
                  <c:v>26.32199724788677</c:v>
                </c:pt>
                <c:pt idx="9">
                  <c:v>27.24300945483806</c:v>
                </c:pt>
                <c:pt idx="10">
                  <c:v>26.54641211323238</c:v>
                </c:pt>
                <c:pt idx="11">
                  <c:v>25.87823963593983</c:v>
                </c:pt>
                <c:pt idx="12">
                  <c:v>27.51832584535351</c:v>
                </c:pt>
                <c:pt idx="13">
                  <c:v>27.16126078995553</c:v>
                </c:pt>
                <c:pt idx="14">
                  <c:v>26.98478994813964</c:v>
                </c:pt>
              </c:numCache>
            </c:numRef>
          </c:val>
          <c:smooth val="0"/>
          <c:extLst xmlns:c16r2="http://schemas.microsoft.com/office/drawing/2015/06/chart">
            <c:ext xmlns:c16="http://schemas.microsoft.com/office/drawing/2014/chart" uri="{C3380CC4-5D6E-409C-BE32-E72D297353CC}">
              <c16:uniqueId val="{00000000-158C-4596-896F-0BF65A728780}"/>
            </c:ext>
          </c:extLst>
        </c:ser>
        <c:ser>
          <c:idx val="2"/>
          <c:order val="1"/>
          <c:tx>
            <c:strRef>
              <c:f>'Dati Fig,20'!$A$4</c:f>
              <c:strCache>
                <c:ptCount val="1"/>
                <c:pt idx="0">
                  <c:v>FER</c:v>
                </c:pt>
              </c:strCache>
            </c:strRef>
          </c:tx>
          <c:spPr>
            <a:ln w="19050" cap="rnd">
              <a:solidFill>
                <a:srgbClr val="002060"/>
              </a:solidFill>
              <a:round/>
            </a:ln>
            <a:effectLst/>
          </c:spPr>
          <c:marker>
            <c:symbol val="circle"/>
            <c:size val="5"/>
            <c:spPr>
              <a:solidFill>
                <a:srgbClr val="002060"/>
              </a:solidFill>
              <a:ln w="9525">
                <a:solidFill>
                  <a:srgbClr val="002060"/>
                </a:solidFill>
              </a:ln>
              <a:effectLst/>
            </c:spPr>
          </c:marker>
          <c:cat>
            <c:numRef>
              <c:f>'Dati Fig,20'!$B$1:$P$1</c:f>
              <c:numCache>
                <c:formatCode>General</c:formatCode>
                <c:ptCount val="15"/>
                <c:pt idx="0" formatCode="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Fig,20'!$B$4:$P$4</c:f>
              <c:numCache>
                <c:formatCode>0.0</c:formatCode>
                <c:ptCount val="15"/>
                <c:pt idx="0">
                  <c:v>16.30252100840336</c:v>
                </c:pt>
                <c:pt idx="1">
                  <c:v>16.97892271662763</c:v>
                </c:pt>
                <c:pt idx="2">
                  <c:v>15.7337367624811</c:v>
                </c:pt>
                <c:pt idx="3">
                  <c:v>22.08067940552017</c:v>
                </c:pt>
                <c:pt idx="4">
                  <c:v>18.47599164926931</c:v>
                </c:pt>
                <c:pt idx="5">
                  <c:v>18.74455100261552</c:v>
                </c:pt>
                <c:pt idx="6">
                  <c:v>18.92678868552412</c:v>
                </c:pt>
                <c:pt idx="7">
                  <c:v>22.3981077147016</c:v>
                </c:pt>
                <c:pt idx="8">
                  <c:v>25.85802288061015</c:v>
                </c:pt>
                <c:pt idx="9">
                  <c:v>27.65789176364253</c:v>
                </c:pt>
                <c:pt idx="10">
                  <c:v>28.51717444510086</c:v>
                </c:pt>
                <c:pt idx="11">
                  <c:v>28.8107202680067</c:v>
                </c:pt>
                <c:pt idx="12">
                  <c:v>30.34246986145265</c:v>
                </c:pt>
                <c:pt idx="13">
                  <c:v>31.52608329827514</c:v>
                </c:pt>
                <c:pt idx="14">
                  <c:v>32.06186545213018</c:v>
                </c:pt>
              </c:numCache>
            </c:numRef>
          </c:val>
          <c:smooth val="0"/>
          <c:extLst xmlns:c16r2="http://schemas.microsoft.com/office/drawing/2015/06/chart">
            <c:ext xmlns:c16="http://schemas.microsoft.com/office/drawing/2014/chart" uri="{C3380CC4-5D6E-409C-BE32-E72D297353CC}">
              <c16:uniqueId val="{00000001-158C-4596-896F-0BF65A728780}"/>
            </c:ext>
          </c:extLst>
        </c:ser>
        <c:ser>
          <c:idx val="3"/>
          <c:order val="2"/>
          <c:tx>
            <c:strRef>
              <c:f>'Dati Fig,20'!$A$5</c:f>
              <c:strCache>
                <c:ptCount val="1"/>
                <c:pt idx="0">
                  <c:v>FO</c:v>
                </c:pt>
              </c:strCache>
            </c:strRef>
          </c:tx>
          <c:spPr>
            <a:ln w="19050" cap="rnd">
              <a:solidFill>
                <a:schemeClr val="accent1"/>
              </a:solidFill>
              <a:round/>
            </a:ln>
            <a:effectLst/>
          </c:spPr>
          <c:marker>
            <c:symbol val="circle"/>
            <c:size val="5"/>
            <c:spPr>
              <a:solidFill>
                <a:schemeClr val="accent1"/>
              </a:solidFill>
              <a:ln w="9525">
                <a:solidFill>
                  <a:schemeClr val="accent1"/>
                </a:solidFill>
              </a:ln>
              <a:effectLst/>
            </c:spPr>
          </c:marker>
          <c:cat>
            <c:numRef>
              <c:f>'Dati Fig,20'!$B$1:$P$1</c:f>
              <c:numCache>
                <c:formatCode>General</c:formatCode>
                <c:ptCount val="15"/>
                <c:pt idx="0" formatCode="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Fig,20'!$B$5:$P$5</c:f>
              <c:numCache>
                <c:formatCode>0.0</c:formatCode>
                <c:ptCount val="15"/>
                <c:pt idx="0">
                  <c:v>11.36665192392747</c:v>
                </c:pt>
                <c:pt idx="1">
                  <c:v>12.59509721048183</c:v>
                </c:pt>
                <c:pt idx="2">
                  <c:v>13.46787479406919</c:v>
                </c:pt>
                <c:pt idx="3">
                  <c:v>15.10142749812171</c:v>
                </c:pt>
                <c:pt idx="4">
                  <c:v>17.12031558185404</c:v>
                </c:pt>
                <c:pt idx="5">
                  <c:v>17.07441386340469</c:v>
                </c:pt>
                <c:pt idx="6">
                  <c:v>17.49502982107355</c:v>
                </c:pt>
                <c:pt idx="7">
                  <c:v>19.4700460829493</c:v>
                </c:pt>
                <c:pt idx="8">
                  <c:v>20.12072434607646</c:v>
                </c:pt>
                <c:pt idx="9">
                  <c:v>21.08108108108108</c:v>
                </c:pt>
                <c:pt idx="10">
                  <c:v>20.80262080262079</c:v>
                </c:pt>
                <c:pt idx="11">
                  <c:v>20.05054759898904</c:v>
                </c:pt>
                <c:pt idx="12">
                  <c:v>20.50610820244329</c:v>
                </c:pt>
                <c:pt idx="13">
                  <c:v>21.52509652509653</c:v>
                </c:pt>
                <c:pt idx="14">
                  <c:v>22.59570494864613</c:v>
                </c:pt>
              </c:numCache>
            </c:numRef>
          </c:val>
          <c:smooth val="0"/>
          <c:extLst xmlns:c16r2="http://schemas.microsoft.com/office/drawing/2015/06/chart">
            <c:ext xmlns:c16="http://schemas.microsoft.com/office/drawing/2014/chart" uri="{C3380CC4-5D6E-409C-BE32-E72D297353CC}">
              <c16:uniqueId val="{00000002-158C-4596-896F-0BF65A728780}"/>
            </c:ext>
          </c:extLst>
        </c:ser>
        <c:dLbls>
          <c:showLegendKey val="0"/>
          <c:showVal val="0"/>
          <c:showCatName val="0"/>
          <c:showSerName val="0"/>
          <c:showPercent val="0"/>
          <c:showBubbleSize val="0"/>
        </c:dLbls>
        <c:marker val="1"/>
        <c:smooth val="0"/>
        <c:axId val="-974681632"/>
        <c:axId val="-974754608"/>
      </c:lineChart>
      <c:catAx>
        <c:axId val="-974681632"/>
        <c:scaling>
          <c:orientation val="minMax"/>
        </c:scaling>
        <c:delete val="0"/>
        <c:axPos val="b"/>
        <c:majorGridlines>
          <c:spPr>
            <a:ln w="9525" cap="flat" cmpd="sng" algn="ctr">
              <a:solidFill>
                <a:schemeClr val="bg1">
                  <a:lumMod val="75000"/>
                </a:schemeClr>
              </a:solidFill>
              <a:round/>
            </a:ln>
            <a:effectLst/>
          </c:spPr>
        </c:majorGridlines>
        <c:numFmt formatCode="0"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Helvetica" panose="020B0604020202020204" pitchFamily="34" charset="0"/>
                <a:ea typeface="+mn-ea"/>
                <a:cs typeface="+mn-cs"/>
              </a:defRPr>
            </a:pPr>
            <a:endParaRPr lang="it-IT"/>
          </a:p>
        </c:txPr>
        <c:crossAx val="-974754608"/>
        <c:crosses val="autoZero"/>
        <c:auto val="1"/>
        <c:lblAlgn val="ctr"/>
        <c:lblOffset val="100"/>
        <c:noMultiLvlLbl val="0"/>
      </c:catAx>
      <c:valAx>
        <c:axId val="-974754608"/>
        <c:scaling>
          <c:orientation val="minMax"/>
        </c:scaling>
        <c:delete val="0"/>
        <c:axPos val="l"/>
        <c:title>
          <c:tx>
            <c:rich>
              <a:bodyPr rot="-5400000" spcFirstLastPara="1" vertOverflow="ellipsis" vert="horz" wrap="square" anchor="ctr" anchorCtr="1"/>
              <a:lstStyle/>
              <a:p>
                <a:pPr>
                  <a:defRPr sz="1400" b="0" i="0" u="none" strike="noStrike" kern="1200" baseline="0">
                    <a:solidFill>
                      <a:srgbClr val="002060"/>
                    </a:solidFill>
                    <a:latin typeface="Helvetica" panose="020B0604020202020204" pitchFamily="34" charset="0"/>
                    <a:ea typeface="+mn-ea"/>
                    <a:cs typeface="+mn-cs"/>
                  </a:defRPr>
                </a:pPr>
                <a:r>
                  <a:rPr lang="en-US" sz="1400" b="0">
                    <a:solidFill>
                      <a:srgbClr val="002060"/>
                    </a:solidFill>
                  </a:rPr>
                  <a:t>percentuale di gravidanze per trasferimenti</a:t>
                </a:r>
              </a:p>
            </c:rich>
          </c:tx>
          <c:overlay val="0"/>
          <c:spPr>
            <a:noFill/>
            <a:ln>
              <a:noFill/>
            </a:ln>
            <a:effectLst/>
          </c:spPr>
          <c:txPr>
            <a:bodyPr rot="-5400000" spcFirstLastPara="1" vertOverflow="ellipsis" vert="horz" wrap="square" anchor="ctr" anchorCtr="1"/>
            <a:lstStyle/>
            <a:p>
              <a:pPr>
                <a:defRPr sz="1400" b="0" i="0" u="none" strike="noStrike" kern="1200" baseline="0">
                  <a:solidFill>
                    <a:srgbClr val="002060"/>
                  </a:solidFill>
                  <a:latin typeface="Helvetica" panose="020B0604020202020204" pitchFamily="34" charset="0"/>
                  <a:ea typeface="+mn-ea"/>
                  <a:cs typeface="+mn-cs"/>
                </a:defRPr>
              </a:pPr>
              <a:endParaRPr lang="it-IT"/>
            </a:p>
          </c:txPr>
        </c:title>
        <c:numFmt formatCode="0" sourceLinked="0"/>
        <c:majorTickMark val="none"/>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1200" b="1" i="0" u="none" strike="noStrike" kern="1200" baseline="0">
                <a:solidFill>
                  <a:srgbClr val="002060"/>
                </a:solidFill>
                <a:latin typeface="Helvetica" panose="020B0604020202020204" pitchFamily="34" charset="0"/>
                <a:ea typeface="+mn-ea"/>
                <a:cs typeface="+mn-cs"/>
              </a:defRPr>
            </a:pPr>
            <a:endParaRPr lang="it-IT"/>
          </a:p>
        </c:txPr>
        <c:crossAx val="-974681632"/>
        <c:crosses val="autoZero"/>
        <c:crossBetween val="between"/>
      </c:valAx>
      <c:dTable>
        <c:showHorzBorder val="1"/>
        <c:showVertBorder val="1"/>
        <c:showOutline val="1"/>
        <c:showKeys val="1"/>
        <c:spPr>
          <a:noFill/>
          <a:ln w="9525" cap="flat" cmpd="sng" algn="ctr">
            <a:solidFill>
              <a:schemeClr val="bg1">
                <a:lumMod val="65000"/>
              </a:schemeClr>
            </a:solidFill>
            <a:round/>
          </a:ln>
          <a:effectLst/>
        </c:spPr>
        <c:txPr>
          <a:bodyPr rot="0" spcFirstLastPara="1" vertOverflow="ellipsis" vert="horz" wrap="square" anchor="ctr" anchorCtr="1"/>
          <a:lstStyle/>
          <a:p>
            <a:pPr rtl="0">
              <a:defRPr sz="1200" b="1" i="0" u="none" strike="noStrike" kern="1200" baseline="0">
                <a:solidFill>
                  <a:srgbClr val="002060"/>
                </a:solidFill>
                <a:latin typeface="Helvetica" panose="020B0604020202020204" pitchFamily="34" charset="0"/>
                <a:ea typeface="+mn-ea"/>
                <a:cs typeface="+mn-cs"/>
              </a:defRPr>
            </a:pPr>
            <a:endParaRPr lang="it-IT"/>
          </a:p>
        </c:txPr>
      </c:dTable>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000">
          <a:solidFill>
            <a:sysClr val="windowText" lastClr="000000"/>
          </a:solidFill>
          <a:latin typeface="Helvetica" panose="020B0604020202020204" pitchFamily="34" charset="0"/>
        </a:defRPr>
      </a:pPr>
      <a:endParaRPr lang="it-IT"/>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40"/>
      <c:rotY val="40"/>
      <c:depthPercent val="100"/>
      <c:rAngAx val="0"/>
      <c:perspective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explosion val="34"/>
          <c:dPt>
            <c:idx val="0"/>
            <c:bubble3D val="0"/>
            <c:spPr>
              <a:solidFill>
                <a:srgbClr val="C00000"/>
              </a:solidFill>
              <a:ln>
                <a:noFill/>
              </a:ln>
              <a:effectLst/>
              <a:sp3d/>
            </c:spPr>
            <c:extLst xmlns:c16r2="http://schemas.microsoft.com/office/drawing/2015/06/chart">
              <c:ext xmlns:c16="http://schemas.microsoft.com/office/drawing/2014/chart" uri="{C3380CC4-5D6E-409C-BE32-E72D297353CC}">
                <c16:uniqueId val="{00000001-22FA-4912-8525-512D193B65CF}"/>
              </c:ext>
            </c:extLst>
          </c:dPt>
          <c:dPt>
            <c:idx val="1"/>
            <c:bubble3D val="0"/>
            <c:spPr>
              <a:solidFill>
                <a:srgbClr val="FF0000"/>
              </a:solidFill>
              <a:ln>
                <a:noFill/>
              </a:ln>
              <a:effectLst/>
              <a:sp3d/>
            </c:spPr>
            <c:extLst xmlns:c16r2="http://schemas.microsoft.com/office/drawing/2015/06/chart">
              <c:ext xmlns:c16="http://schemas.microsoft.com/office/drawing/2014/chart" uri="{C3380CC4-5D6E-409C-BE32-E72D297353CC}">
                <c16:uniqueId val="{00000003-22FA-4912-8525-512D193B65CF}"/>
              </c:ext>
            </c:extLst>
          </c:dPt>
          <c:dPt>
            <c:idx val="2"/>
            <c:bubble3D val="0"/>
            <c:spPr>
              <a:solidFill>
                <a:schemeClr val="accent2"/>
              </a:solidFill>
              <a:ln>
                <a:noFill/>
              </a:ln>
              <a:effectLst/>
              <a:sp3d/>
            </c:spPr>
            <c:extLst xmlns:c16r2="http://schemas.microsoft.com/office/drawing/2015/06/chart">
              <c:ext xmlns:c16="http://schemas.microsoft.com/office/drawing/2014/chart" uri="{C3380CC4-5D6E-409C-BE32-E72D297353CC}">
                <c16:uniqueId val="{00000005-22FA-4912-8525-512D193B65CF}"/>
              </c:ext>
            </c:extLst>
          </c:dPt>
          <c:dPt>
            <c:idx val="3"/>
            <c:bubble3D val="0"/>
            <c:spPr>
              <a:solidFill>
                <a:schemeClr val="accent6"/>
              </a:solidFill>
              <a:ln>
                <a:noFill/>
              </a:ln>
              <a:effectLst/>
              <a:sp3d/>
            </c:spPr>
            <c:extLst xmlns:c16r2="http://schemas.microsoft.com/office/drawing/2015/06/chart">
              <c:ext xmlns:c16="http://schemas.microsoft.com/office/drawing/2014/chart" uri="{C3380CC4-5D6E-409C-BE32-E72D297353CC}">
                <c16:uniqueId val="{00000007-22FA-4912-8525-512D193B65CF}"/>
              </c:ext>
            </c:extLst>
          </c:dPt>
          <c:dLbls>
            <c:dLbl>
              <c:idx val="0"/>
              <c:layout>
                <c:manualLayout>
                  <c:x val="0.00948128247669502"/>
                  <c:y val="-0.106532658087343"/>
                </c:manualLayout>
              </c:layout>
              <c:tx>
                <c:rich>
                  <a:bodyPr rot="0" spcFirstLastPara="1" vertOverflow="ellipsis" vert="horz" wrap="square" lIns="38100" tIns="19050" rIns="38100" bIns="19050" anchor="ctr" anchorCtr="1">
                    <a:noAutofit/>
                  </a:bodyPr>
                  <a:lstStyle/>
                  <a:p>
                    <a:pPr>
                      <a:defRPr sz="1400" b="1" i="0" u="none" strike="noStrike" kern="1200" baseline="0">
                        <a:solidFill>
                          <a:srgbClr val="002060"/>
                        </a:solidFill>
                        <a:latin typeface="+mn-lt"/>
                        <a:ea typeface="+mn-ea"/>
                        <a:cs typeface="+mn-cs"/>
                      </a:defRPr>
                    </a:pPr>
                    <a:r>
                      <a:rPr lang="en-US" sz="1400"/>
                      <a:t>Aborti </a:t>
                    </a:r>
                  </a:p>
                  <a:p>
                    <a:pPr>
                      <a:defRPr sz="1400" b="1">
                        <a:solidFill>
                          <a:srgbClr val="002060"/>
                        </a:solidFill>
                      </a:defRPr>
                    </a:pPr>
                    <a:r>
                      <a:rPr lang="en-US" sz="1400"/>
                      <a:t>spontanei 23,3%</a:t>
                    </a:r>
                  </a:p>
                  <a:p>
                    <a:pPr>
                      <a:defRPr sz="1400" b="1">
                        <a:solidFill>
                          <a:srgbClr val="002060"/>
                        </a:solidFill>
                      </a:defRPr>
                    </a:pPr>
                    <a:r>
                      <a:rPr lang="en-US" sz="1400"/>
                      <a:t>(</a:t>
                    </a:r>
                    <a:fld id="{2BE0B26A-4038-461A-B556-E65F21CC9520}" type="VALUE">
                      <a:rPr lang="en-US" sz="1400"/>
                      <a:pPr>
                        <a:defRPr sz="1400" b="1">
                          <a:solidFill>
                            <a:srgbClr val="002060"/>
                          </a:solidFill>
                        </a:defRPr>
                      </a:pPr>
                      <a:t>[VALORE]</a:t>
                    </a:fld>
                    <a:r>
                      <a:rPr lang="en-US" sz="1400"/>
                      <a:t>)</a:t>
                    </a:r>
                  </a:p>
                </c:rich>
              </c:tx>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rgbClr val="002060"/>
                      </a:solidFill>
                      <a:latin typeface="+mn-lt"/>
                      <a:ea typeface="+mn-ea"/>
                      <a:cs typeface="+mn-cs"/>
                    </a:defRPr>
                  </a:pPr>
                  <a:endParaRPr lang="it-IT"/>
                </a:p>
              </c:txPr>
              <c:dLblPos val="bestFi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22FA-4912-8525-512D193B65CF}"/>
                </c:ext>
                <c:ext xmlns:c15="http://schemas.microsoft.com/office/drawing/2012/chart" uri="{CE6537A1-D6FC-4f65-9D91-7224C49458BB}">
                  <c15:layout>
                    <c:manualLayout>
                      <c:w val="0.137836614124551"/>
                      <c:h val="0.227072970504238"/>
                    </c:manualLayout>
                  </c15:layout>
                  <c15:dlblFieldTable/>
                  <c15:showDataLabelsRange val="0"/>
                </c:ext>
              </c:extLst>
            </c:dLbl>
            <c:dLbl>
              <c:idx val="1"/>
              <c:layout>
                <c:manualLayout>
                  <c:x val="0.0257066693120656"/>
                  <c:y val="-0.104741290598587"/>
                </c:manualLayout>
              </c:layout>
              <c:tx>
                <c:rich>
                  <a:bodyPr rot="0" spcFirstLastPara="1" vertOverflow="ellipsis" vert="horz" wrap="square" lIns="38100" tIns="19050" rIns="38100" bIns="19050" anchor="ctr" anchorCtr="1">
                    <a:spAutoFit/>
                  </a:bodyPr>
                  <a:lstStyle/>
                  <a:p>
                    <a:pPr>
                      <a:defRPr sz="1400" b="1" i="0" u="none" strike="noStrike" kern="1200" baseline="0">
                        <a:solidFill>
                          <a:srgbClr val="002060"/>
                        </a:solidFill>
                        <a:latin typeface="+mn-lt"/>
                        <a:ea typeface="+mn-ea"/>
                        <a:cs typeface="+mn-cs"/>
                      </a:defRPr>
                    </a:pPr>
                    <a:r>
                      <a:rPr lang="en-US" sz="1400"/>
                      <a:t>Aborti</a:t>
                    </a:r>
                  </a:p>
                  <a:p>
                    <a:pPr>
                      <a:defRPr sz="1400" b="1">
                        <a:solidFill>
                          <a:srgbClr val="002060"/>
                        </a:solidFill>
                      </a:defRPr>
                    </a:pPr>
                    <a:r>
                      <a:rPr lang="en-US" sz="1400"/>
                      <a:t>terapeutici</a:t>
                    </a:r>
                  </a:p>
                  <a:p>
                    <a:pPr>
                      <a:defRPr sz="1400" b="1">
                        <a:solidFill>
                          <a:srgbClr val="002060"/>
                        </a:solidFill>
                      </a:defRPr>
                    </a:pPr>
                    <a:r>
                      <a:rPr lang="en-US" sz="1400"/>
                      <a:t>1%</a:t>
                    </a:r>
                  </a:p>
                  <a:p>
                    <a:pPr>
                      <a:defRPr sz="1400" b="1">
                        <a:solidFill>
                          <a:srgbClr val="002060"/>
                        </a:solidFill>
                      </a:defRPr>
                    </a:pPr>
                    <a:r>
                      <a:rPr lang="en-US" sz="1400"/>
                      <a:t>(</a:t>
                    </a:r>
                    <a:fld id="{0A521586-3DD4-4B5C-8EB1-61277E1103BE}" type="VALUE">
                      <a:rPr lang="en-US" sz="1400"/>
                      <a:pPr>
                        <a:defRPr sz="1400" b="1">
                          <a:solidFill>
                            <a:srgbClr val="002060"/>
                          </a:solidFill>
                        </a:defRPr>
                      </a:pPr>
                      <a:t>[VALORE]</a:t>
                    </a:fld>
                    <a:r>
                      <a:rPr lang="en-US" sz="1400"/>
                      <a:t>)</a:t>
                    </a:r>
                  </a:p>
                </c:rich>
              </c:tx>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rgbClr val="002060"/>
                      </a:solidFill>
                      <a:latin typeface="+mn-lt"/>
                      <a:ea typeface="+mn-ea"/>
                      <a:cs typeface="+mn-cs"/>
                    </a:defRPr>
                  </a:pPr>
                  <a:endParaRPr lang="it-IT"/>
                </a:p>
              </c:txPr>
              <c:dLblPos val="bestFi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22FA-4912-8525-512D193B65CF}"/>
                </c:ext>
                <c:ext xmlns:c15="http://schemas.microsoft.com/office/drawing/2012/chart" uri="{CE6537A1-D6FC-4f65-9D91-7224C49458BB}">
                  <c15:dlblFieldTable/>
                  <c15:showDataLabelsRange val="0"/>
                </c:ext>
              </c:extLst>
            </c:dLbl>
            <c:dLbl>
              <c:idx val="2"/>
              <c:layout>
                <c:manualLayout>
                  <c:x val="0.00367309405101914"/>
                  <c:y val="0.152716593245228"/>
                </c:manualLayout>
              </c:layout>
              <c:tx>
                <c:rich>
                  <a:bodyPr rot="0" spcFirstLastPara="1" vertOverflow="ellipsis" vert="horz" wrap="square" lIns="38100" tIns="19050" rIns="38100" bIns="19050" anchor="ctr" anchorCtr="1">
                    <a:spAutoFit/>
                  </a:bodyPr>
                  <a:lstStyle/>
                  <a:p>
                    <a:pPr>
                      <a:defRPr sz="1400" b="1" i="0" u="none" strike="noStrike" kern="1200" baseline="0">
                        <a:solidFill>
                          <a:srgbClr val="002060"/>
                        </a:solidFill>
                        <a:latin typeface="+mn-lt"/>
                        <a:ea typeface="+mn-ea"/>
                        <a:cs typeface="+mn-cs"/>
                      </a:defRPr>
                    </a:pPr>
                    <a:r>
                      <a:rPr lang="en-US" sz="1400" b="1"/>
                      <a:t>Gravidanze</a:t>
                    </a:r>
                  </a:p>
                  <a:p>
                    <a:pPr>
                      <a:defRPr sz="1400" b="1">
                        <a:solidFill>
                          <a:srgbClr val="002060"/>
                        </a:solidFill>
                      </a:defRPr>
                    </a:pPr>
                    <a:r>
                      <a:rPr lang="en-US" sz="1400" b="1"/>
                      <a:t>ectopiche</a:t>
                    </a:r>
                  </a:p>
                  <a:p>
                    <a:pPr>
                      <a:defRPr sz="1400" b="1">
                        <a:solidFill>
                          <a:srgbClr val="002060"/>
                        </a:solidFill>
                      </a:defRPr>
                    </a:pPr>
                    <a:r>
                      <a:rPr lang="en-US" sz="1400" b="1"/>
                      <a:t>1,6%</a:t>
                    </a:r>
                  </a:p>
                  <a:p>
                    <a:pPr>
                      <a:defRPr sz="1400" b="1">
                        <a:solidFill>
                          <a:srgbClr val="002060"/>
                        </a:solidFill>
                      </a:defRPr>
                    </a:pPr>
                    <a:r>
                      <a:rPr lang="en-US" sz="1400" b="1"/>
                      <a:t>(</a:t>
                    </a:r>
                    <a:fld id="{54CDEAF4-5119-4750-869B-228C1E4A069C}" type="VALUE">
                      <a:rPr lang="en-US" sz="1400" b="1"/>
                      <a:pPr>
                        <a:defRPr sz="1400" b="1">
                          <a:solidFill>
                            <a:srgbClr val="002060"/>
                          </a:solidFill>
                        </a:defRPr>
                      </a:pPr>
                      <a:t>[VALORE]</a:t>
                    </a:fld>
                    <a:r>
                      <a:rPr lang="en-US" sz="1400" b="1"/>
                      <a:t>)</a:t>
                    </a:r>
                  </a:p>
                </c:rich>
              </c:tx>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rgbClr val="002060"/>
                      </a:solidFill>
                      <a:latin typeface="+mn-lt"/>
                      <a:ea typeface="+mn-ea"/>
                      <a:cs typeface="+mn-cs"/>
                    </a:defRPr>
                  </a:pPr>
                  <a:endParaRPr lang="it-IT"/>
                </a:p>
              </c:txPr>
              <c:dLblPos val="bestFi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22FA-4912-8525-512D193B65CF}"/>
                </c:ext>
                <c:ext xmlns:c15="http://schemas.microsoft.com/office/drawing/2012/chart" uri="{CE6537A1-D6FC-4f65-9D91-7224C49458BB}">
                  <c15:dlblFieldTable/>
                  <c15:showDataLabelsRange val="0"/>
                </c:ext>
              </c:extLst>
            </c:dLbl>
            <c:dLbl>
              <c:idx val="3"/>
              <c:layout>
                <c:manualLayout>
                  <c:x val="0.176269614358385"/>
                  <c:y val="-0.199075930486663"/>
                </c:manualLayout>
              </c:layout>
              <c:tx>
                <c:rich>
                  <a:bodyPr rot="0" spcFirstLastPara="1" vertOverflow="ellipsis" vert="horz" wrap="square" lIns="38100" tIns="19050" rIns="38100" bIns="19050" anchor="ctr" anchorCtr="1">
                    <a:spAutoFit/>
                  </a:bodyPr>
                  <a:lstStyle/>
                  <a:p>
                    <a:pPr>
                      <a:defRPr sz="1600" b="1" i="0" u="none" strike="noStrike" kern="1200" baseline="0">
                        <a:solidFill>
                          <a:srgbClr val="002060"/>
                        </a:solidFill>
                        <a:latin typeface="+mn-lt"/>
                        <a:ea typeface="+mn-ea"/>
                        <a:cs typeface="+mn-cs"/>
                      </a:defRPr>
                    </a:pPr>
                    <a:r>
                      <a:rPr lang="en-US" b="1"/>
                      <a:t>Parti</a:t>
                    </a:r>
                  </a:p>
                  <a:p>
                    <a:pPr>
                      <a:defRPr sz="1600" b="1">
                        <a:solidFill>
                          <a:srgbClr val="002060"/>
                        </a:solidFill>
                      </a:defRPr>
                    </a:pPr>
                    <a:r>
                      <a:rPr lang="en-US" b="1"/>
                      <a:t>74,1%</a:t>
                    </a:r>
                  </a:p>
                  <a:p>
                    <a:pPr>
                      <a:defRPr sz="1600" b="1">
                        <a:solidFill>
                          <a:srgbClr val="002060"/>
                        </a:solidFill>
                      </a:defRPr>
                    </a:pPr>
                    <a:r>
                      <a:rPr lang="en-US" b="1"/>
                      <a:t>(</a:t>
                    </a:r>
                    <a:fld id="{DC737639-2F6D-486B-9AEB-5BE0193096A4}" type="VALUE">
                      <a:rPr lang="en-US" b="1"/>
                      <a:pPr>
                        <a:defRPr sz="1600" b="1">
                          <a:solidFill>
                            <a:srgbClr val="002060"/>
                          </a:solidFill>
                        </a:defRPr>
                      </a:pPr>
                      <a:t>[VALORE]</a:t>
                    </a:fld>
                    <a:r>
                      <a:rPr lang="en-US" b="1"/>
                      <a:t>)</a:t>
                    </a:r>
                  </a:p>
                </c:rich>
              </c:tx>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rgbClr val="002060"/>
                      </a:solidFill>
                      <a:latin typeface="+mn-lt"/>
                      <a:ea typeface="+mn-ea"/>
                      <a:cs typeface="+mn-cs"/>
                    </a:defRPr>
                  </a:pPr>
                  <a:endParaRPr lang="it-IT"/>
                </a:p>
              </c:txPr>
              <c:dLblPos val="bestFi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22FA-4912-8525-512D193B65CF}"/>
                </c:ex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rgbClr val="002060"/>
                    </a:solidFill>
                    <a:latin typeface="+mn-lt"/>
                    <a:ea typeface="+mn-ea"/>
                    <a:cs typeface="+mn-cs"/>
                  </a:defRPr>
                </a:pPr>
                <a:endParaRPr lang="it-IT"/>
              </a:p>
            </c:txPr>
            <c:dLblPos val="bestFit"/>
            <c:showLegendKey val="0"/>
            <c:showVal val="1"/>
            <c:showCatName val="0"/>
            <c:showSerName val="0"/>
            <c:showPercent val="0"/>
            <c:showBubbleSize val="0"/>
            <c:showLeaderLines val="1"/>
            <c:leaderLines>
              <c:spPr>
                <a:ln w="9525">
                  <a:solidFill>
                    <a:schemeClr val="tx2">
                      <a:lumMod val="35000"/>
                      <a:lumOff val="65000"/>
                    </a:schemeClr>
                  </a:solidFill>
                </a:ln>
                <a:effectLst/>
              </c:spPr>
            </c:leaderLines>
            <c:extLst xmlns:c16r2="http://schemas.microsoft.com/office/drawing/2015/06/chart">
              <c:ext xmlns:c15="http://schemas.microsoft.com/office/drawing/2012/chart" uri="{CE6537A1-D6FC-4f65-9D91-7224C49458BB}"/>
            </c:extLst>
          </c:dLbls>
          <c:cat>
            <c:strRef>
              <c:f>'[Grafico in Microsoft PowerPoint]Foglio6'!$A$3:$A$8</c:f>
              <c:strCache>
                <c:ptCount val="4"/>
                <c:pt idx="0">
                  <c:v>Aborti spontanei</c:v>
                </c:pt>
                <c:pt idx="1">
                  <c:v>Aborti terapeutici</c:v>
                </c:pt>
                <c:pt idx="2">
                  <c:v>Gravidanze ectopiche</c:v>
                </c:pt>
                <c:pt idx="3">
                  <c:v>parti </c:v>
                </c:pt>
              </c:strCache>
              <c:extLst xmlns:c16r2="http://schemas.microsoft.com/office/drawing/2015/06/chart"/>
            </c:strRef>
          </c:cat>
          <c:val>
            <c:numRef>
              <c:f>'[Grafico in Microsoft PowerPoint]Foglio6'!$B$3:$B$8</c:f>
              <c:numCache>
                <c:formatCode>General</c:formatCode>
                <c:ptCount val="4"/>
                <c:pt idx="0">
                  <c:v>1617.0</c:v>
                </c:pt>
                <c:pt idx="1">
                  <c:v>69.0</c:v>
                </c:pt>
                <c:pt idx="2">
                  <c:v>109.0</c:v>
                </c:pt>
                <c:pt idx="3">
                  <c:v>9712.0</c:v>
                </c:pt>
              </c:numCache>
              <c:extLst xmlns:c16r2="http://schemas.microsoft.com/office/drawing/2015/06/chart"/>
            </c:numRef>
          </c:val>
          <c:extLst xmlns:c16r2="http://schemas.microsoft.com/office/drawing/2015/06/chart">
            <c:ext xmlns:c16="http://schemas.microsoft.com/office/drawing/2014/chart" uri="{C3380CC4-5D6E-409C-BE32-E72D297353CC}">
              <c16:uniqueId val="{00000008-22FA-4912-8525-512D193B65CF}"/>
            </c:ext>
          </c:extLst>
        </c:ser>
        <c:dLbls>
          <c:dLblPos val="bestFit"/>
          <c:showLegendKey val="0"/>
          <c:showVal val="1"/>
          <c:showCatName val="0"/>
          <c:showSerName val="0"/>
          <c:showPercent val="0"/>
          <c:showBubbleSize val="0"/>
          <c:showLeaderLines val="1"/>
        </c:dLbls>
      </c:pie3DChart>
      <c:spPr>
        <a:noFill/>
        <a:ln>
          <a:noFill/>
        </a:ln>
        <a:effectLst/>
      </c:spPr>
    </c:plotArea>
    <c:plotVisOnly val="1"/>
    <c:dispBlanksAs val="gap"/>
    <c:showDLblsOverMax val="0"/>
  </c:chart>
  <c:spPr>
    <a:noFill/>
    <a:ln>
      <a:noFill/>
    </a:ln>
    <a:effectLst/>
  </c:spPr>
  <c:txPr>
    <a:bodyPr/>
    <a:lstStyle/>
    <a:p>
      <a:pPr>
        <a:defRPr/>
      </a:pPr>
      <a:endParaRPr lang="it-IT"/>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21668349007896"/>
          <c:y val="0.0841435296565766"/>
          <c:w val="0.85686433386698"/>
          <c:h val="0.779242083074848"/>
        </c:manualLayout>
      </c:layout>
      <c:lineChart>
        <c:grouping val="standard"/>
        <c:varyColors val="0"/>
        <c:ser>
          <c:idx val="0"/>
          <c:order val="0"/>
          <c:tx>
            <c:strRef>
              <c:f>'[2018-Maschere per tabelle SINTESI_ULTIMO dopo riunione.xlsx]dati Fig2.28 e Fig2.29'!$A$32</c:f>
              <c:strCache>
                <c:ptCount val="1"/>
                <c:pt idx="0">
                  <c:v>FIVET</c:v>
                </c:pt>
              </c:strCache>
            </c:strRef>
          </c:tx>
          <c:spPr>
            <a:ln w="38100">
              <a:solidFill>
                <a:srgbClr val="339966"/>
              </a:solidFill>
              <a:prstDash val="solid"/>
            </a:ln>
          </c:spPr>
          <c:marker>
            <c:symbol val="diamond"/>
            <c:size val="7"/>
            <c:spPr>
              <a:solidFill>
                <a:srgbClr val="339966"/>
              </a:solidFill>
              <a:ln w="12700">
                <a:solidFill>
                  <a:schemeClr val="accent3">
                    <a:lumMod val="50000"/>
                  </a:schemeClr>
                </a:solidFill>
              </a:ln>
            </c:spPr>
          </c:marker>
          <c:dLbls>
            <c:spPr>
              <a:noFill/>
              <a:ln>
                <a:noFill/>
              </a:ln>
              <a:effectLst/>
            </c:spPr>
            <c:txPr>
              <a:bodyPr/>
              <a:lstStyle/>
              <a:p>
                <a:pPr>
                  <a:defRPr sz="1800">
                    <a:solidFill>
                      <a:srgbClr val="339966"/>
                    </a:solidFill>
                  </a:defRPr>
                </a:pPr>
                <a:endParaRPr lang="it-IT"/>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'[2018-Maschere per tabelle SINTESI_ULTIMO dopo riunione.xlsx]dati Fig2.28 e Fig2.29'!$D$31:$Q$31</c:f>
              <c:numCache>
                <c:formatCode>General</c:formatCode>
                <c:ptCount val="14"/>
                <c:pt idx="0" formatCode="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numCache>
            </c:numRef>
          </c:cat>
          <c:val>
            <c:numRef>
              <c:f>'[2018-Maschere per tabelle SINTESI_ULTIMO dopo riunione.xlsx]dati Fig2.28 e Fig2.29'!$D$32:$Q$32</c:f>
              <c:numCache>
                <c:formatCode>0.0</c:formatCode>
                <c:ptCount val="14"/>
                <c:pt idx="0">
                  <c:v>26.43766293513265</c:v>
                </c:pt>
                <c:pt idx="1">
                  <c:v>25.13842746400886</c:v>
                </c:pt>
                <c:pt idx="2">
                  <c:v>25.54039552353212</c:v>
                </c:pt>
                <c:pt idx="3">
                  <c:v>26.75089689596006</c:v>
                </c:pt>
                <c:pt idx="4">
                  <c:v>27.64419299072764</c:v>
                </c:pt>
                <c:pt idx="5">
                  <c:v>28.48249027237353</c:v>
                </c:pt>
                <c:pt idx="6">
                  <c:v>27.67115439702091</c:v>
                </c:pt>
                <c:pt idx="7">
                  <c:v>28.36083960903701</c:v>
                </c:pt>
                <c:pt idx="8">
                  <c:v>29.18751078143868</c:v>
                </c:pt>
                <c:pt idx="9">
                  <c:v>28.5</c:v>
                </c:pt>
                <c:pt idx="10">
                  <c:v>28.4</c:v>
                </c:pt>
                <c:pt idx="11">
                  <c:v>27.2</c:v>
                </c:pt>
                <c:pt idx="12">
                  <c:v>28.35172788130993</c:v>
                </c:pt>
                <c:pt idx="13">
                  <c:v>27.7438460114751</c:v>
                </c:pt>
              </c:numCache>
            </c:numRef>
          </c:val>
          <c:smooth val="0"/>
          <c:extLst xmlns:c16r2="http://schemas.microsoft.com/office/drawing/2015/06/chart">
            <c:ext xmlns:c16="http://schemas.microsoft.com/office/drawing/2014/chart" uri="{C3380CC4-5D6E-409C-BE32-E72D297353CC}">
              <c16:uniqueId val="{00000000-B8FF-462B-A6AF-19F3C34AFBC0}"/>
            </c:ext>
          </c:extLst>
        </c:ser>
        <c:ser>
          <c:idx val="1"/>
          <c:order val="1"/>
          <c:tx>
            <c:strRef>
              <c:f>'[2018-Maschere per tabelle SINTESI_ULTIMO dopo riunione.xlsx]dati Fig2.28 e Fig2.29'!$A$33</c:f>
              <c:strCache>
                <c:ptCount val="1"/>
                <c:pt idx="0">
                  <c:v>ICSI</c:v>
                </c:pt>
              </c:strCache>
            </c:strRef>
          </c:tx>
          <c:spPr>
            <a:ln w="38100">
              <a:solidFill>
                <a:srgbClr val="002060"/>
              </a:solidFill>
              <a:prstDash val="solid"/>
            </a:ln>
          </c:spPr>
          <c:marker>
            <c:symbol val="square"/>
            <c:size val="7"/>
            <c:spPr>
              <a:solidFill>
                <a:srgbClr val="002060"/>
              </a:solidFill>
              <a:ln>
                <a:solidFill>
                  <a:srgbClr val="0070C0"/>
                </a:solidFill>
              </a:ln>
            </c:spPr>
          </c:marker>
          <c:dLbls>
            <c:spPr>
              <a:noFill/>
              <a:ln>
                <a:noFill/>
              </a:ln>
              <a:effectLst/>
            </c:spPr>
            <c:txPr>
              <a:bodyPr/>
              <a:lstStyle/>
              <a:p>
                <a:pPr>
                  <a:defRPr sz="1800">
                    <a:solidFill>
                      <a:srgbClr val="002060"/>
                    </a:solidFill>
                  </a:defRPr>
                </a:pPr>
                <a:endParaRPr lang="it-IT"/>
              </a:p>
            </c:txPr>
            <c:dLblPos val="b"/>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'[2018-Maschere per tabelle SINTESI_ULTIMO dopo riunione.xlsx]dati Fig2.28 e Fig2.29'!$D$31:$Q$31</c:f>
              <c:numCache>
                <c:formatCode>General</c:formatCode>
                <c:ptCount val="14"/>
                <c:pt idx="0" formatCode="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numCache>
            </c:numRef>
          </c:cat>
          <c:val>
            <c:numRef>
              <c:f>'[2018-Maschere per tabelle SINTESI_ULTIMO dopo riunione.xlsx]dati Fig2.28 e Fig2.29'!$D$33:$Q$33</c:f>
              <c:numCache>
                <c:formatCode>0.0</c:formatCode>
                <c:ptCount val="14"/>
                <c:pt idx="0">
                  <c:v>23.89174302208569</c:v>
                </c:pt>
                <c:pt idx="1">
                  <c:v>24.37482949895426</c:v>
                </c:pt>
                <c:pt idx="2">
                  <c:v>25.48130436575009</c:v>
                </c:pt>
                <c:pt idx="3">
                  <c:v>25.64462690867185</c:v>
                </c:pt>
                <c:pt idx="4">
                  <c:v>26.42381537268085</c:v>
                </c:pt>
                <c:pt idx="5">
                  <c:v>26.88952207502276</c:v>
                </c:pt>
                <c:pt idx="6">
                  <c:v>25.53113242241648</c:v>
                </c:pt>
                <c:pt idx="7">
                  <c:v>26.13754531913099</c:v>
                </c:pt>
                <c:pt idx="8">
                  <c:v>25.84601277973581</c:v>
                </c:pt>
                <c:pt idx="9">
                  <c:v>27.0</c:v>
                </c:pt>
                <c:pt idx="10">
                  <c:v>26.2</c:v>
                </c:pt>
                <c:pt idx="11">
                  <c:v>25.6</c:v>
                </c:pt>
                <c:pt idx="12">
                  <c:v>27.35559088500265</c:v>
                </c:pt>
                <c:pt idx="13">
                  <c:v>27.03625749573091</c:v>
                </c:pt>
              </c:numCache>
            </c:numRef>
          </c:val>
          <c:smooth val="0"/>
          <c:extLst xmlns:c16r2="http://schemas.microsoft.com/office/drawing/2015/06/chart">
            <c:ext xmlns:c16="http://schemas.microsoft.com/office/drawing/2014/chart" uri="{C3380CC4-5D6E-409C-BE32-E72D297353CC}">
              <c16:uniqueId val="{00000001-B8FF-462B-A6AF-19F3C34AFBC0}"/>
            </c:ext>
          </c:extLst>
        </c:ser>
        <c:ser>
          <c:idx val="2"/>
          <c:order val="2"/>
          <c:tx>
            <c:strRef>
              <c:f>'[2018-Maschere per tabelle SINTESI_ULTIMO dopo riunione.xlsx]dati Fig2.28 e Fig2.29'!$A$34</c:f>
              <c:strCache>
                <c:ptCount val="1"/>
                <c:pt idx="0">
                  <c:v>Totale tecniche a fresco</c:v>
                </c:pt>
              </c:strCache>
            </c:strRef>
          </c:tx>
          <c:spPr>
            <a:ln w="38100">
              <a:solidFill>
                <a:srgbClr val="FF0000"/>
              </a:solidFill>
              <a:prstDash val="sysDot"/>
            </a:ln>
          </c:spPr>
          <c:marker>
            <c:symbol val="circle"/>
            <c:size val="7"/>
            <c:spPr>
              <a:solidFill>
                <a:srgbClr val="FF0000"/>
              </a:solidFill>
              <a:ln>
                <a:solidFill>
                  <a:srgbClr val="FF0000"/>
                </a:solidFill>
              </a:ln>
            </c:spPr>
          </c:marker>
          <c:cat>
            <c:numRef>
              <c:f>'[2018-Maschere per tabelle SINTESI_ULTIMO dopo riunione.xlsx]dati Fig2.28 e Fig2.29'!$D$31:$Q$31</c:f>
              <c:numCache>
                <c:formatCode>General</c:formatCode>
                <c:ptCount val="14"/>
                <c:pt idx="0" formatCode="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numCache>
            </c:numRef>
          </c:cat>
          <c:val>
            <c:numRef>
              <c:f>'[2018-Maschere per tabelle SINTESI_ULTIMO dopo riunione.xlsx]dati Fig2.28 e Fig2.29'!$D$34:$Q$34</c:f>
              <c:numCache>
                <c:formatCode>0.0</c:formatCode>
                <c:ptCount val="14"/>
                <c:pt idx="0">
                  <c:v>24.54531139280371</c:v>
                </c:pt>
                <c:pt idx="1">
                  <c:v>24.54529401377362</c:v>
                </c:pt>
                <c:pt idx="2">
                  <c:v>25.49382716049383</c:v>
                </c:pt>
                <c:pt idx="3">
                  <c:v>25.85213142572924</c:v>
                </c:pt>
                <c:pt idx="4">
                  <c:v>26.6319937803276</c:v>
                </c:pt>
                <c:pt idx="5">
                  <c:v>27.1424335277256</c:v>
                </c:pt>
                <c:pt idx="6">
                  <c:v>25.8841038482436</c:v>
                </c:pt>
                <c:pt idx="7">
                  <c:v>26.46932236621873</c:v>
                </c:pt>
                <c:pt idx="8">
                  <c:v>26.32199724788677</c:v>
                </c:pt>
                <c:pt idx="9">
                  <c:v>27.2</c:v>
                </c:pt>
                <c:pt idx="10">
                  <c:v>26.5</c:v>
                </c:pt>
                <c:pt idx="11">
                  <c:v>25.9</c:v>
                </c:pt>
                <c:pt idx="12">
                  <c:v>27.51832584535351</c:v>
                </c:pt>
                <c:pt idx="13">
                  <c:v>27.16126078995553</c:v>
                </c:pt>
              </c:numCache>
            </c:numRef>
          </c:val>
          <c:smooth val="0"/>
          <c:extLst xmlns:c16r2="http://schemas.microsoft.com/office/drawing/2015/06/chart">
            <c:ext xmlns:c16="http://schemas.microsoft.com/office/drawing/2014/chart" uri="{C3380CC4-5D6E-409C-BE32-E72D297353CC}">
              <c16:uniqueId val="{00000002-B8FF-462B-A6AF-19F3C34AFBC0}"/>
            </c:ext>
          </c:extLst>
        </c:ser>
        <c:dLbls>
          <c:showLegendKey val="0"/>
          <c:showVal val="0"/>
          <c:showCatName val="0"/>
          <c:showSerName val="0"/>
          <c:showPercent val="0"/>
          <c:showBubbleSize val="0"/>
        </c:dLbls>
        <c:marker val="1"/>
        <c:smooth val="0"/>
        <c:axId val="-497820560"/>
        <c:axId val="-497510816"/>
      </c:lineChart>
      <c:catAx>
        <c:axId val="-497820560"/>
        <c:scaling>
          <c:orientation val="minMax"/>
        </c:scaling>
        <c:delete val="0"/>
        <c:axPos val="b"/>
        <c:numFmt formatCode="0" sourceLinked="1"/>
        <c:majorTickMark val="out"/>
        <c:minorTickMark val="none"/>
        <c:tickLblPos val="nextTo"/>
        <c:spPr>
          <a:ln w="3175">
            <a:solidFill>
              <a:srgbClr val="000000"/>
            </a:solidFill>
            <a:prstDash val="solid"/>
          </a:ln>
        </c:spPr>
        <c:txPr>
          <a:bodyPr rot="0" vert="horz"/>
          <a:lstStyle/>
          <a:p>
            <a:pPr>
              <a:defRPr sz="1800" b="1" i="0" u="none" strike="noStrike" baseline="0">
                <a:solidFill>
                  <a:srgbClr val="002060"/>
                </a:solidFill>
                <a:latin typeface="+mn-lt"/>
                <a:ea typeface="Arial"/>
                <a:cs typeface="Arial"/>
              </a:defRPr>
            </a:pPr>
            <a:endParaRPr lang="it-IT"/>
          </a:p>
        </c:txPr>
        <c:crossAx val="-497510816"/>
        <c:crosses val="autoZero"/>
        <c:auto val="1"/>
        <c:lblAlgn val="ctr"/>
        <c:lblOffset val="100"/>
        <c:tickLblSkip val="1"/>
        <c:tickMarkSkip val="1"/>
        <c:noMultiLvlLbl val="0"/>
      </c:catAx>
      <c:valAx>
        <c:axId val="-497510816"/>
        <c:scaling>
          <c:orientation val="minMax"/>
        </c:scaling>
        <c:delete val="0"/>
        <c:axPos val="l"/>
        <c:title>
          <c:tx>
            <c:rich>
              <a:bodyPr/>
              <a:lstStyle/>
              <a:p>
                <a:pPr>
                  <a:defRPr sz="1600" b="1" i="0" u="none" strike="noStrike" baseline="0">
                    <a:solidFill>
                      <a:srgbClr val="002060"/>
                    </a:solidFill>
                    <a:latin typeface="Arial"/>
                    <a:ea typeface="Arial"/>
                    <a:cs typeface="Arial"/>
                  </a:defRPr>
                </a:pPr>
                <a:r>
                  <a:rPr lang="it-IT">
                    <a:solidFill>
                      <a:srgbClr val="002060"/>
                    </a:solidFill>
                  </a:rPr>
                  <a:t>Percentuale di gravidanza per trasferimento</a:t>
                </a:r>
              </a:p>
            </c:rich>
          </c:tx>
          <c:layout>
            <c:manualLayout>
              <c:xMode val="edge"/>
              <c:yMode val="edge"/>
              <c:x val="0.00781948848428315"/>
              <c:y val="0.108242749602551"/>
            </c:manualLayout>
          </c:layout>
          <c:overlay val="0"/>
        </c:title>
        <c:numFmt formatCode="0.0" sourceLinked="1"/>
        <c:majorTickMark val="out"/>
        <c:minorTickMark val="none"/>
        <c:tickLblPos val="nextTo"/>
        <c:spPr>
          <a:ln w="3175">
            <a:solidFill>
              <a:srgbClr val="000000"/>
            </a:solidFill>
            <a:prstDash val="solid"/>
          </a:ln>
        </c:spPr>
        <c:txPr>
          <a:bodyPr rot="0" vert="horz"/>
          <a:lstStyle/>
          <a:p>
            <a:pPr>
              <a:defRPr sz="1800" b="1" i="0" u="none" strike="noStrike" baseline="0">
                <a:solidFill>
                  <a:srgbClr val="002060"/>
                </a:solidFill>
                <a:latin typeface="+mn-lt"/>
                <a:ea typeface="Arial"/>
                <a:cs typeface="Arial"/>
              </a:defRPr>
            </a:pPr>
            <a:endParaRPr lang="it-IT"/>
          </a:p>
        </c:txPr>
        <c:crossAx val="-497820560"/>
        <c:crosses val="autoZero"/>
        <c:crossBetween val="between"/>
        <c:majorUnit val="5.0"/>
      </c:valAx>
      <c:spPr>
        <a:noFill/>
        <a:ln w="25400">
          <a:noFill/>
        </a:ln>
      </c:spPr>
    </c:plotArea>
    <c:legend>
      <c:legendPos val="r"/>
      <c:layout>
        <c:manualLayout>
          <c:xMode val="edge"/>
          <c:yMode val="edge"/>
          <c:x val="0.192347423574864"/>
          <c:y val="0.938413850042261"/>
          <c:w val="0.678386763185109"/>
          <c:h val="0.0474576271186444"/>
        </c:manualLayout>
      </c:layout>
      <c:overlay val="0"/>
      <c:spPr>
        <a:solidFill>
          <a:srgbClr val="FFFFFF"/>
        </a:solidFill>
        <a:ln w="3175">
          <a:solidFill>
            <a:srgbClr val="000000"/>
          </a:solidFill>
          <a:prstDash val="solid"/>
        </a:ln>
      </c:spPr>
      <c:txPr>
        <a:bodyPr/>
        <a:lstStyle/>
        <a:p>
          <a:pPr>
            <a:defRPr sz="1425" b="1" i="0" u="none" strike="noStrike" baseline="0">
              <a:solidFill>
                <a:srgbClr val="002060"/>
              </a:solidFill>
              <a:latin typeface="+mn-lt"/>
              <a:ea typeface="Arial"/>
              <a:cs typeface="Arial"/>
            </a:defRPr>
          </a:pPr>
          <a:endParaRPr lang="it-IT"/>
        </a:p>
      </c:txPr>
    </c:legend>
    <c:plotVisOnly val="1"/>
    <c:dispBlanksAs val="gap"/>
    <c:showDLblsOverMax val="0"/>
  </c:chart>
  <c:spPr>
    <a:noFill/>
    <a:ln w="3175">
      <a:noFill/>
    </a:ln>
  </c:spPr>
  <c:txPr>
    <a:bodyPr/>
    <a:lstStyle/>
    <a:p>
      <a:pPr>
        <a:defRPr sz="1600" b="1" i="0" u="none" strike="noStrike" baseline="0">
          <a:solidFill>
            <a:srgbClr val="000000"/>
          </a:solidFill>
          <a:latin typeface="Arial"/>
          <a:ea typeface="Arial"/>
          <a:cs typeface="Arial"/>
        </a:defRPr>
      </a:pPr>
      <a:endParaRPr lang="it-IT"/>
    </a:p>
  </c:txPr>
  <c:externalData r:id="rId2">
    <c:autoUpdate val="0"/>
  </c:externalData>
  <c:userShapes r:id="rId3"/>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668401938194"/>
          <c:y val="0.0282285764057796"/>
          <c:w val="0.793949518032811"/>
          <c:h val="0.850874010662495"/>
        </c:manualLayout>
      </c:layout>
      <c:barChart>
        <c:barDir val="col"/>
        <c:grouping val="clustered"/>
        <c:varyColors val="0"/>
        <c:ser>
          <c:idx val="0"/>
          <c:order val="0"/>
          <c:tx>
            <c:strRef>
              <c:f>'[Grafico in Microsoft PowerPoint]Foglio1'!$A$2</c:f>
              <c:strCache>
                <c:ptCount val="1"/>
                <c:pt idx="0">
                  <c:v>% esiti  negativi </c:v>
                </c:pt>
              </c:strCache>
            </c:strRef>
          </c:tx>
          <c:spPr>
            <a:solidFill>
              <a:srgbClr val="7030A0"/>
            </a:solidFill>
            <a:ln>
              <a:noFill/>
            </a:ln>
            <a:effectLst/>
          </c:spPr>
          <c:invertIfNegative val="0"/>
          <c:dLbls>
            <c:delete val="1"/>
          </c:dLbls>
          <c:cat>
            <c:strRef>
              <c:f>'[Grafico in Microsoft PowerPoint]Foglio1'!$B$1:$F$1</c:f>
              <c:strCache>
                <c:ptCount val="5"/>
                <c:pt idx="0">
                  <c:v>≤34</c:v>
                </c:pt>
                <c:pt idx="1">
                  <c:v>35-39</c:v>
                </c:pt>
                <c:pt idx="2">
                  <c:v>40-42</c:v>
                </c:pt>
                <c:pt idx="3">
                  <c:v>≥43</c:v>
                </c:pt>
                <c:pt idx="4">
                  <c:v>Totale </c:v>
                </c:pt>
              </c:strCache>
            </c:strRef>
          </c:cat>
          <c:val>
            <c:numRef>
              <c:f>'[Grafico in Microsoft PowerPoint]Foglio1'!$B$2:$F$2</c:f>
              <c:numCache>
                <c:formatCode>General</c:formatCode>
                <c:ptCount val="5"/>
                <c:pt idx="0">
                  <c:v>17.3</c:v>
                </c:pt>
                <c:pt idx="1">
                  <c:v>25.1</c:v>
                </c:pt>
                <c:pt idx="2">
                  <c:v>41.5</c:v>
                </c:pt>
                <c:pt idx="3">
                  <c:v>62.3</c:v>
                </c:pt>
                <c:pt idx="4">
                  <c:v>25.8</c:v>
                </c:pt>
              </c:numCache>
            </c:numRef>
          </c:val>
          <c:extLst xmlns:c16r2="http://schemas.microsoft.com/office/drawing/2015/06/chart">
            <c:ext xmlns:c16="http://schemas.microsoft.com/office/drawing/2014/chart" uri="{C3380CC4-5D6E-409C-BE32-E72D297353CC}">
              <c16:uniqueId val="{00000000-E8DD-49E0-833F-6945D8CA0578}"/>
            </c:ext>
          </c:extLst>
        </c:ser>
        <c:dLbls>
          <c:dLblPos val="ctr"/>
          <c:showLegendKey val="0"/>
          <c:showVal val="1"/>
          <c:showCatName val="0"/>
          <c:showSerName val="0"/>
          <c:showPercent val="0"/>
          <c:showBubbleSize val="0"/>
        </c:dLbls>
        <c:gapWidth val="219"/>
        <c:overlap val="-27"/>
        <c:axId val="-930279904"/>
        <c:axId val="-930278128"/>
      </c:barChart>
      <c:catAx>
        <c:axId val="-9302799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Helvetica" panose="020B0604020202020204" pitchFamily="34" charset="0"/>
              </a:defRPr>
            </a:pPr>
            <a:endParaRPr lang="it-IT"/>
          </a:p>
        </c:txPr>
        <c:crossAx val="-930278128"/>
        <c:crosses val="autoZero"/>
        <c:auto val="1"/>
        <c:lblAlgn val="ctr"/>
        <c:lblOffset val="100"/>
        <c:noMultiLvlLbl val="0"/>
      </c:catAx>
      <c:valAx>
        <c:axId val="-9302781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Helvetica" panose="020B0604020202020204" pitchFamily="34" charset="0"/>
              </a:defRPr>
            </a:pPr>
            <a:endParaRPr lang="it-IT"/>
          </a:p>
        </c:txPr>
        <c:crossAx val="-93027990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400" b="1" i="0" u="none" strike="noStrike" kern="1200" baseline="0">
                <a:solidFill>
                  <a:srgbClr val="002060"/>
                </a:solidFill>
                <a:latin typeface="Helvetica" panose="020B0604020202020204" pitchFamily="34" charset="0"/>
                <a:ea typeface="+mn-ea"/>
                <a:cs typeface="Helvetica" panose="020B0604020202020204" pitchFamily="34" charset="0"/>
              </a:defRPr>
            </a:pPr>
            <a:endParaRPr lang="it-IT"/>
          </a:p>
        </c:txPr>
      </c:dTable>
      <c:spPr>
        <a:noFill/>
        <a:ln>
          <a:noFill/>
        </a:ln>
        <a:effectLst/>
      </c:spPr>
    </c:plotArea>
    <c:plotVisOnly val="1"/>
    <c:dispBlanksAs val="gap"/>
    <c:showDLblsOverMax val="0"/>
  </c:chart>
  <c:spPr>
    <a:noFill/>
    <a:ln>
      <a:noFill/>
    </a:ln>
    <a:effectLst/>
  </c:spPr>
  <c:txPr>
    <a:bodyPr/>
    <a:lstStyle/>
    <a:p>
      <a:pPr>
        <a:defRPr sz="1400" b="1">
          <a:solidFill>
            <a:srgbClr val="002060"/>
          </a:solidFill>
          <a:latin typeface="Helvetica" panose="020B0604020202020204" pitchFamily="34" charset="0"/>
          <a:cs typeface="Helvetica" panose="020B0604020202020204" pitchFamily="34" charset="0"/>
        </a:defRPr>
      </a:pPr>
      <a:endParaRPr lang="it-IT"/>
    </a:p>
  </c:txPr>
  <c:externalData r:id="rId3">
    <c:autoUpdate val="0"/>
  </c:externalData>
  <c:userShapes r:id="rId4"/>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0683572245777"/>
          <c:y val="0.0144908205012232"/>
          <c:w val="0.852925640267663"/>
          <c:h val="0.695513617477977"/>
        </c:manualLayout>
      </c:layout>
      <c:barChart>
        <c:barDir val="col"/>
        <c:grouping val="stacked"/>
        <c:varyColors val="0"/>
        <c:ser>
          <c:idx val="0"/>
          <c:order val="0"/>
          <c:tx>
            <c:strRef>
              <c:f>'dati Fig 2.26 e Fig.A5'!$F$5</c:f>
              <c:strCache>
                <c:ptCount val="1"/>
                <c:pt idx="0">
                  <c:v>% sospesi</c:v>
                </c:pt>
              </c:strCache>
            </c:strRef>
          </c:tx>
          <c:spPr>
            <a:solidFill>
              <a:srgbClr val="FFFF99"/>
            </a:solidFill>
            <a:ln w="9525">
              <a:solidFill>
                <a:schemeClr val="accent6">
                  <a:lumMod val="75000"/>
                </a:schemeClr>
              </a:solidFill>
            </a:ln>
          </c:spPr>
          <c:invertIfNegative val="0"/>
          <c:dPt>
            <c:idx val="0"/>
            <c:invertIfNegative val="0"/>
            <c:bubble3D val="0"/>
            <c:spPr>
              <a:solidFill>
                <a:srgbClr val="FFFF99"/>
              </a:solidFill>
              <a:ln w="9525">
                <a:solidFill>
                  <a:schemeClr val="accent6">
                    <a:lumMod val="75000"/>
                  </a:schemeClr>
                </a:solidFill>
              </a:ln>
            </c:spPr>
            <c:extLst xmlns:c16r2="http://schemas.microsoft.com/office/drawing/2015/06/chart">
              <c:ext xmlns:c16="http://schemas.microsoft.com/office/drawing/2014/chart" uri="{C3380CC4-5D6E-409C-BE32-E72D297353CC}">
                <c16:uniqueId val="{00000001-BDB8-4BAA-9E9F-24C57E6F143C}"/>
              </c:ext>
            </c:extLst>
          </c:dPt>
          <c:cat>
            <c:numRef>
              <c:f>'dati Fig 2.26 e Fig.A5'!$A$6:$A$20</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 2.26 e Fig.A5'!$F$6:$F$20</c:f>
              <c:numCache>
                <c:formatCode>0.0</c:formatCode>
                <c:ptCount val="15"/>
                <c:pt idx="0">
                  <c:v>11.61943197903804</c:v>
                </c:pt>
                <c:pt idx="1">
                  <c:v>10.97216947865242</c:v>
                </c:pt>
                <c:pt idx="2">
                  <c:v>10.89863767029122</c:v>
                </c:pt>
                <c:pt idx="3">
                  <c:v>10.45257397188728</c:v>
                </c:pt>
                <c:pt idx="4">
                  <c:v>9.74306526684895</c:v>
                </c:pt>
                <c:pt idx="5">
                  <c:v>9.897267427508023</c:v>
                </c:pt>
                <c:pt idx="6">
                  <c:v>10.34126163391934</c:v>
                </c:pt>
                <c:pt idx="7">
                  <c:v>9.743220109919809</c:v>
                </c:pt>
                <c:pt idx="8">
                  <c:v>8.857563261821288</c:v>
                </c:pt>
                <c:pt idx="9">
                  <c:v>8.81608473207073</c:v>
                </c:pt>
                <c:pt idx="10">
                  <c:v>9.244699886135661</c:v>
                </c:pt>
                <c:pt idx="11">
                  <c:v>9.553667495269545</c:v>
                </c:pt>
                <c:pt idx="12">
                  <c:v>9.625759233410045</c:v>
                </c:pt>
                <c:pt idx="13">
                  <c:v>9.198214775085148</c:v>
                </c:pt>
                <c:pt idx="14">
                  <c:v>8.413480645417695</c:v>
                </c:pt>
              </c:numCache>
            </c:numRef>
          </c:val>
          <c:extLst xmlns:c16r2="http://schemas.microsoft.com/office/drawing/2015/06/chart">
            <c:ext xmlns:c16="http://schemas.microsoft.com/office/drawing/2014/chart" uri="{C3380CC4-5D6E-409C-BE32-E72D297353CC}">
              <c16:uniqueId val="{00000002-BDB8-4BAA-9E9F-24C57E6F143C}"/>
            </c:ext>
          </c:extLst>
        </c:ser>
        <c:ser>
          <c:idx val="1"/>
          <c:order val="1"/>
          <c:tx>
            <c:strRef>
              <c:f>'dati Fig 2.26 e Fig.A5'!$G$5</c:f>
              <c:strCache>
                <c:ptCount val="1"/>
                <c:pt idx="0">
                  <c:v>% interrotti</c:v>
                </c:pt>
              </c:strCache>
            </c:strRef>
          </c:tx>
          <c:spPr>
            <a:solidFill>
              <a:schemeClr val="accent2">
                <a:lumMod val="75000"/>
              </a:schemeClr>
            </a:solidFill>
            <a:ln>
              <a:solidFill>
                <a:srgbClr val="FF0000"/>
              </a:solidFill>
            </a:ln>
          </c:spPr>
          <c:invertIfNegative val="0"/>
          <c:cat>
            <c:numRef>
              <c:f>'dati Fig 2.26 e Fig.A5'!$A$6:$A$20</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 2.26 e Fig.A5'!$G$6:$G$20</c:f>
              <c:numCache>
                <c:formatCode>0.0</c:formatCode>
                <c:ptCount val="15"/>
                <c:pt idx="0">
                  <c:v>11.87543294280638</c:v>
                </c:pt>
                <c:pt idx="1">
                  <c:v>12.22264417078067</c:v>
                </c:pt>
                <c:pt idx="2">
                  <c:v>12.16097987751531</c:v>
                </c:pt>
                <c:pt idx="3">
                  <c:v>11.93314712628017</c:v>
                </c:pt>
                <c:pt idx="4">
                  <c:v>12.40216234267705</c:v>
                </c:pt>
                <c:pt idx="5">
                  <c:v>13.25648962230114</c:v>
                </c:pt>
                <c:pt idx="6">
                  <c:v>14.18357522376351</c:v>
                </c:pt>
                <c:pt idx="7">
                  <c:v>14.89323362465087</c:v>
                </c:pt>
                <c:pt idx="8">
                  <c:v>17.21557158168177</c:v>
                </c:pt>
                <c:pt idx="9">
                  <c:v>19.79355533614577</c:v>
                </c:pt>
                <c:pt idx="10">
                  <c:v>22.12040701982685</c:v>
                </c:pt>
                <c:pt idx="11">
                  <c:v>23.59292101064817</c:v>
                </c:pt>
                <c:pt idx="12">
                  <c:v>26.5571358509073</c:v>
                </c:pt>
                <c:pt idx="13">
                  <c:v>30.93411110676114</c:v>
                </c:pt>
                <c:pt idx="14">
                  <c:v>34.4944757968365</c:v>
                </c:pt>
              </c:numCache>
            </c:numRef>
          </c:val>
          <c:extLst xmlns:c16r2="http://schemas.microsoft.com/office/drawing/2015/06/chart">
            <c:ext xmlns:c16="http://schemas.microsoft.com/office/drawing/2014/chart" uri="{C3380CC4-5D6E-409C-BE32-E72D297353CC}">
              <c16:uniqueId val="{00000003-BDB8-4BAA-9E9F-24C57E6F143C}"/>
            </c:ext>
          </c:extLst>
        </c:ser>
        <c:ser>
          <c:idx val="2"/>
          <c:order val="2"/>
          <c:tx>
            <c:strRef>
              <c:f>'dati Fig 2.26 e Fig.A5'!$H$5</c:f>
              <c:strCache>
                <c:ptCount val="1"/>
                <c:pt idx="0">
                  <c:v>% totale</c:v>
                </c:pt>
              </c:strCache>
            </c:strRef>
          </c:tx>
          <c:spPr>
            <a:noFill/>
            <a:ln>
              <a:noFill/>
            </a:ln>
          </c:spPr>
          <c:invertIfNegative val="0"/>
          <c:cat>
            <c:numRef>
              <c:f>'dati Fig 2.26 e Fig.A5'!$A$6:$A$20</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 2.26 e Fig.A5'!$H$6:$H$20</c:f>
              <c:numCache>
                <c:formatCode>0.0</c:formatCode>
                <c:ptCount val="15"/>
                <c:pt idx="0">
                  <c:v>23.49486492184441</c:v>
                </c:pt>
                <c:pt idx="1">
                  <c:v>23.19481364943309</c:v>
                </c:pt>
                <c:pt idx="2">
                  <c:v>23.05961754780652</c:v>
                </c:pt>
                <c:pt idx="3">
                  <c:v>22.38572109816744</c:v>
                </c:pt>
                <c:pt idx="4">
                  <c:v>22.14522760952599</c:v>
                </c:pt>
                <c:pt idx="5">
                  <c:v>23.15375704980916</c:v>
                </c:pt>
                <c:pt idx="6">
                  <c:v>24.52483685768284</c:v>
                </c:pt>
                <c:pt idx="7">
                  <c:v>24.63645373457069</c:v>
                </c:pt>
                <c:pt idx="8">
                  <c:v>26.07313484350306</c:v>
                </c:pt>
                <c:pt idx="9">
                  <c:v>28.6096400682165</c:v>
                </c:pt>
                <c:pt idx="10">
                  <c:v>31.36510690596251</c:v>
                </c:pt>
                <c:pt idx="11">
                  <c:v>33.14658850591771</c:v>
                </c:pt>
                <c:pt idx="12">
                  <c:v>36.18289508431734</c:v>
                </c:pt>
                <c:pt idx="13">
                  <c:v>40.1323258818463</c:v>
                </c:pt>
                <c:pt idx="14">
                  <c:v>42.90795644225418</c:v>
                </c:pt>
              </c:numCache>
            </c:numRef>
          </c:val>
          <c:extLst xmlns:c16r2="http://schemas.microsoft.com/office/drawing/2015/06/chart">
            <c:ext xmlns:c16="http://schemas.microsoft.com/office/drawing/2014/chart" uri="{C3380CC4-5D6E-409C-BE32-E72D297353CC}">
              <c16:uniqueId val="{00000004-BDB8-4BAA-9E9F-24C57E6F143C}"/>
            </c:ext>
          </c:extLst>
        </c:ser>
        <c:dLbls>
          <c:showLegendKey val="0"/>
          <c:showVal val="0"/>
          <c:showCatName val="0"/>
          <c:showSerName val="0"/>
          <c:showPercent val="0"/>
          <c:showBubbleSize val="0"/>
        </c:dLbls>
        <c:gapWidth val="61"/>
        <c:overlap val="100"/>
        <c:axId val="-928775216"/>
        <c:axId val="-928772896"/>
      </c:barChart>
      <c:catAx>
        <c:axId val="-928775216"/>
        <c:scaling>
          <c:orientation val="minMax"/>
        </c:scaling>
        <c:delete val="0"/>
        <c:axPos val="b"/>
        <c:numFmt formatCode="General" sourceLinked="1"/>
        <c:majorTickMark val="out"/>
        <c:minorTickMark val="none"/>
        <c:tickLblPos val="nextTo"/>
        <c:txPr>
          <a:bodyPr rot="0" vert="horz"/>
          <a:lstStyle/>
          <a:p>
            <a:pPr>
              <a:defRPr/>
            </a:pPr>
            <a:endParaRPr lang="it-IT"/>
          </a:p>
        </c:txPr>
        <c:crossAx val="-928772896"/>
        <c:crossesAt val="0.0"/>
        <c:auto val="1"/>
        <c:lblAlgn val="ctr"/>
        <c:lblOffset val="100"/>
        <c:noMultiLvlLbl val="0"/>
      </c:catAx>
      <c:valAx>
        <c:axId val="-928772896"/>
        <c:scaling>
          <c:orientation val="minMax"/>
          <c:max val="45.0"/>
          <c:min val="0.0"/>
        </c:scaling>
        <c:delete val="0"/>
        <c:axPos val="l"/>
        <c:title>
          <c:tx>
            <c:rich>
              <a:bodyPr rot="-5400000" vert="horz"/>
              <a:lstStyle/>
              <a:p>
                <a:pPr>
                  <a:defRPr sz="1400" b="1">
                    <a:solidFill>
                      <a:srgbClr val="002060"/>
                    </a:solidFill>
                  </a:defRPr>
                </a:pPr>
                <a:r>
                  <a:rPr lang="en-US" sz="1400" b="1">
                    <a:solidFill>
                      <a:srgbClr val="002060"/>
                    </a:solidFill>
                  </a:rPr>
                  <a:t>percentuale di cicli iniziati</a:t>
                </a:r>
              </a:p>
            </c:rich>
          </c:tx>
          <c:layout>
            <c:manualLayout>
              <c:xMode val="edge"/>
              <c:yMode val="edge"/>
              <c:x val="0.0160738415687249"/>
              <c:y val="0.223795053083042"/>
            </c:manualLayout>
          </c:layout>
          <c:overlay val="0"/>
        </c:title>
        <c:numFmt formatCode="General" sourceLinked="0"/>
        <c:majorTickMark val="out"/>
        <c:minorTickMark val="none"/>
        <c:tickLblPos val="nextTo"/>
        <c:txPr>
          <a:bodyPr rot="0" vert="horz"/>
          <a:lstStyle/>
          <a:p>
            <a:pPr>
              <a:defRPr sz="1400" b="1">
                <a:solidFill>
                  <a:srgbClr val="002060"/>
                </a:solidFill>
              </a:defRPr>
            </a:pPr>
            <a:endParaRPr lang="it-IT"/>
          </a:p>
        </c:txPr>
        <c:crossAx val="-928775216"/>
        <c:crosses val="autoZero"/>
        <c:crossBetween val="between"/>
        <c:majorUnit val="5.0"/>
        <c:minorUnit val="1.0"/>
      </c:valAx>
      <c:dTable>
        <c:showHorzBorder val="1"/>
        <c:showVertBorder val="1"/>
        <c:showOutline val="1"/>
        <c:showKeys val="1"/>
        <c:txPr>
          <a:bodyPr/>
          <a:lstStyle/>
          <a:p>
            <a:pPr rtl="0">
              <a:defRPr sz="1200" b="1">
                <a:solidFill>
                  <a:srgbClr val="002060"/>
                </a:solidFill>
              </a:defRPr>
            </a:pPr>
            <a:endParaRPr lang="it-IT"/>
          </a:p>
        </c:txPr>
      </c:dTable>
    </c:plotArea>
    <c:plotVisOnly val="1"/>
    <c:dispBlanksAs val="gap"/>
    <c:showDLblsOverMax val="0"/>
  </c:chart>
  <c:spPr>
    <a:ln>
      <a:noFill/>
    </a:ln>
  </c:spPr>
  <c:txPr>
    <a:bodyPr/>
    <a:lstStyle/>
    <a:p>
      <a:pPr>
        <a:defRPr sz="1200" b="0" i="0" u="none" strike="noStrike" baseline="0">
          <a:solidFill>
            <a:srgbClr val="000000"/>
          </a:solidFill>
          <a:latin typeface="Helvetica" panose="020B0604020202020204" pitchFamily="34" charset="0"/>
          <a:ea typeface="Arial"/>
          <a:cs typeface="Arial"/>
        </a:defRPr>
      </a:pPr>
      <a:endParaRPr lang="it-IT"/>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710972435499505"/>
          <c:y val="0.0659260643267049"/>
          <c:w val="0.907858333061065"/>
          <c:h val="0.777031184661239"/>
        </c:manualLayout>
      </c:layout>
      <c:lineChart>
        <c:grouping val="standard"/>
        <c:varyColors val="0"/>
        <c:ser>
          <c:idx val="4"/>
          <c:order val="0"/>
          <c:tx>
            <c:strRef>
              <c:f>'dati Fig.18'!$A$20</c:f>
              <c:strCache>
                <c:ptCount val="1"/>
                <c:pt idx="0">
                  <c:v>N° embrioni medio</c:v>
                </c:pt>
              </c:strCache>
            </c:strRef>
          </c:tx>
          <c:spPr>
            <a:ln>
              <a:noFill/>
            </a:ln>
          </c:spPr>
          <c:marker>
            <c:spPr>
              <a:noFill/>
              <a:ln>
                <a:noFill/>
              </a:ln>
            </c:spPr>
          </c:marker>
          <c:cat>
            <c:numRef>
              <c:f>'dati Fig.18'!$B$13:$P$13</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Fig.18'!$B$20:$P$20</c:f>
              <c:numCache>
                <c:formatCode>0.00</c:formatCode>
                <c:ptCount val="15"/>
                <c:pt idx="0">
                  <c:v>2.319999999999999</c:v>
                </c:pt>
                <c:pt idx="1">
                  <c:v>2.319999999999999</c:v>
                </c:pt>
                <c:pt idx="2">
                  <c:v>2.29</c:v>
                </c:pt>
                <c:pt idx="3">
                  <c:v>2.29</c:v>
                </c:pt>
                <c:pt idx="4">
                  <c:v>2.31</c:v>
                </c:pt>
                <c:pt idx="5">
                  <c:v>2.28</c:v>
                </c:pt>
                <c:pt idx="6">
                  <c:v>2.24</c:v>
                </c:pt>
                <c:pt idx="7">
                  <c:v>2.19</c:v>
                </c:pt>
                <c:pt idx="8">
                  <c:v>2.09</c:v>
                </c:pt>
                <c:pt idx="9">
                  <c:v>2.04</c:v>
                </c:pt>
                <c:pt idx="10">
                  <c:v>1.96</c:v>
                </c:pt>
                <c:pt idx="11">
                  <c:v>1.91</c:v>
                </c:pt>
                <c:pt idx="12">
                  <c:v>1.842131709624025</c:v>
                </c:pt>
                <c:pt idx="13">
                  <c:v>1.730643473711745</c:v>
                </c:pt>
                <c:pt idx="14">
                  <c:v>1.65</c:v>
                </c:pt>
              </c:numCache>
            </c:numRef>
          </c:val>
          <c:smooth val="0"/>
          <c:extLst xmlns:c16r2="http://schemas.microsoft.com/office/drawing/2015/06/chart">
            <c:ext xmlns:c16="http://schemas.microsoft.com/office/drawing/2014/chart" uri="{C3380CC4-5D6E-409C-BE32-E72D297353CC}">
              <c16:uniqueId val="{00000000-8E93-46B9-86CA-09EE51D213AE}"/>
            </c:ext>
          </c:extLst>
        </c:ser>
        <c:ser>
          <c:idx val="0"/>
          <c:order val="1"/>
          <c:tx>
            <c:strRef>
              <c:f>'dati Fig.18'!$A$14</c:f>
              <c:strCache>
                <c:ptCount val="1"/>
                <c:pt idx="0">
                  <c:v>1 embrione</c:v>
                </c:pt>
              </c:strCache>
            </c:strRef>
          </c:tx>
          <c:spPr>
            <a:ln w="19050">
              <a:solidFill>
                <a:srgbClr val="00B050"/>
              </a:solidFill>
              <a:prstDash val="solid"/>
            </a:ln>
          </c:spPr>
          <c:marker>
            <c:symbol val="diamond"/>
            <c:size val="6"/>
            <c:spPr>
              <a:solidFill>
                <a:srgbClr val="92D050"/>
              </a:solidFill>
              <a:ln w="19050">
                <a:solidFill>
                  <a:srgbClr val="00B050"/>
                </a:solidFill>
              </a:ln>
            </c:spPr>
          </c:marker>
          <c:cat>
            <c:numRef>
              <c:f>'dati Fig.18'!$B$13:$P$13</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Fig.18'!$B$14:$P$14</c:f>
              <c:numCache>
                <c:formatCode>0.0</c:formatCode>
                <c:ptCount val="15"/>
                <c:pt idx="0">
                  <c:v>18.67175812928116</c:v>
                </c:pt>
                <c:pt idx="1">
                  <c:v>18.72152569309553</c:v>
                </c:pt>
                <c:pt idx="2">
                  <c:v>20.41910331384016</c:v>
                </c:pt>
                <c:pt idx="3">
                  <c:v>19.95669855759384</c:v>
                </c:pt>
                <c:pt idx="4">
                  <c:v>18.98072437736253</c:v>
                </c:pt>
                <c:pt idx="5">
                  <c:v>19.22012454284867</c:v>
                </c:pt>
                <c:pt idx="6">
                  <c:v>19.91920814533084</c:v>
                </c:pt>
                <c:pt idx="7">
                  <c:v>20.69963177275119</c:v>
                </c:pt>
                <c:pt idx="8">
                  <c:v>24.25299783762532</c:v>
                </c:pt>
                <c:pt idx="9">
                  <c:v>25.84992959163145</c:v>
                </c:pt>
                <c:pt idx="10">
                  <c:v>28.76366030283081</c:v>
                </c:pt>
                <c:pt idx="11">
                  <c:v>30.20422886952661</c:v>
                </c:pt>
                <c:pt idx="12">
                  <c:v>34.08016079451407</c:v>
                </c:pt>
                <c:pt idx="13">
                  <c:v>39.08906617839393</c:v>
                </c:pt>
                <c:pt idx="14">
                  <c:v>44.79830148619958</c:v>
                </c:pt>
              </c:numCache>
            </c:numRef>
          </c:val>
          <c:smooth val="0"/>
          <c:extLst xmlns:c16r2="http://schemas.microsoft.com/office/drawing/2015/06/chart">
            <c:ext xmlns:c16="http://schemas.microsoft.com/office/drawing/2014/chart" uri="{C3380CC4-5D6E-409C-BE32-E72D297353CC}">
              <c16:uniqueId val="{00000001-8E93-46B9-86CA-09EE51D213AE}"/>
            </c:ext>
          </c:extLst>
        </c:ser>
        <c:ser>
          <c:idx val="1"/>
          <c:order val="2"/>
          <c:tx>
            <c:strRef>
              <c:f>'dati Fig.18'!$A$15</c:f>
              <c:strCache>
                <c:ptCount val="1"/>
                <c:pt idx="0">
                  <c:v>2 embrioni</c:v>
                </c:pt>
              </c:strCache>
            </c:strRef>
          </c:tx>
          <c:spPr>
            <a:ln w="19050">
              <a:solidFill>
                <a:srgbClr val="0070C0"/>
              </a:solidFill>
              <a:prstDash val="solid"/>
            </a:ln>
          </c:spPr>
          <c:marker>
            <c:symbol val="square"/>
            <c:size val="6"/>
            <c:spPr>
              <a:solidFill>
                <a:srgbClr val="002060"/>
              </a:solidFill>
              <a:ln w="19050">
                <a:solidFill>
                  <a:srgbClr val="0070C0"/>
                </a:solidFill>
              </a:ln>
            </c:spPr>
          </c:marker>
          <c:cat>
            <c:numRef>
              <c:f>'dati Fig.18'!$B$13:$P$13</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Fig.18'!$B$15:$P$15</c:f>
              <c:numCache>
                <c:formatCode>0.0</c:formatCode>
                <c:ptCount val="15"/>
                <c:pt idx="0">
                  <c:v>30.9070151956539</c:v>
                </c:pt>
                <c:pt idx="1">
                  <c:v>30.3655306374713</c:v>
                </c:pt>
                <c:pt idx="2">
                  <c:v>30.50032488628979</c:v>
                </c:pt>
                <c:pt idx="3">
                  <c:v>30.68550864565961</c:v>
                </c:pt>
                <c:pt idx="4">
                  <c:v>33.61035897160934</c:v>
                </c:pt>
                <c:pt idx="5">
                  <c:v>38.21290896510824</c:v>
                </c:pt>
                <c:pt idx="6">
                  <c:v>40.9227280243793</c:v>
                </c:pt>
                <c:pt idx="7">
                  <c:v>43.58471617808809</c:v>
                </c:pt>
                <c:pt idx="8">
                  <c:v>45.54993119716925</c:v>
                </c:pt>
                <c:pt idx="9">
                  <c:v>46.63297123315228</c:v>
                </c:pt>
                <c:pt idx="10">
                  <c:v>48.30283080974325</c:v>
                </c:pt>
                <c:pt idx="11">
                  <c:v>50.28580942338642</c:v>
                </c:pt>
                <c:pt idx="12">
                  <c:v>48.85906833766847</c:v>
                </c:pt>
                <c:pt idx="13">
                  <c:v>49.43107507193303</c:v>
                </c:pt>
                <c:pt idx="14">
                  <c:v>46.67432390101284</c:v>
                </c:pt>
              </c:numCache>
            </c:numRef>
          </c:val>
          <c:smooth val="0"/>
          <c:extLst xmlns:c16r2="http://schemas.microsoft.com/office/drawing/2015/06/chart">
            <c:ext xmlns:c16="http://schemas.microsoft.com/office/drawing/2014/chart" uri="{C3380CC4-5D6E-409C-BE32-E72D297353CC}">
              <c16:uniqueId val="{00000002-8E93-46B9-86CA-09EE51D213AE}"/>
            </c:ext>
          </c:extLst>
        </c:ser>
        <c:ser>
          <c:idx val="2"/>
          <c:order val="3"/>
          <c:tx>
            <c:strRef>
              <c:f>'dati Fig.18'!$A$16</c:f>
              <c:strCache>
                <c:ptCount val="1"/>
                <c:pt idx="0">
                  <c:v>3 embrioni</c:v>
                </c:pt>
              </c:strCache>
            </c:strRef>
          </c:tx>
          <c:spPr>
            <a:ln w="19050">
              <a:solidFill>
                <a:schemeClr val="accent2"/>
              </a:solidFill>
              <a:prstDash val="solid"/>
            </a:ln>
          </c:spPr>
          <c:marker>
            <c:symbol val="triangle"/>
            <c:size val="6"/>
            <c:spPr>
              <a:solidFill>
                <a:srgbClr val="FFC000"/>
              </a:solidFill>
              <a:ln w="19050">
                <a:solidFill>
                  <a:schemeClr val="accent2"/>
                </a:solidFill>
              </a:ln>
            </c:spPr>
          </c:marker>
          <c:cat>
            <c:numRef>
              <c:f>'dati Fig.18'!$B$13:$P$13</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Fig.18'!$B$16:$P$16</c:f>
              <c:numCache>
                <c:formatCode>0.0</c:formatCode>
                <c:ptCount val="15"/>
                <c:pt idx="0">
                  <c:v>50.42122667506495</c:v>
                </c:pt>
                <c:pt idx="1">
                  <c:v>50.91294366943315</c:v>
                </c:pt>
                <c:pt idx="2">
                  <c:v>49.08057179987004</c:v>
                </c:pt>
                <c:pt idx="3">
                  <c:v>49.35779279674654</c:v>
                </c:pt>
                <c:pt idx="4">
                  <c:v>44.82721642851399</c:v>
                </c:pt>
                <c:pt idx="5">
                  <c:v>38.13877631709005</c:v>
                </c:pt>
                <c:pt idx="6">
                  <c:v>34.61765609128061</c:v>
                </c:pt>
                <c:pt idx="7">
                  <c:v>32.1218497441538</c:v>
                </c:pt>
                <c:pt idx="8">
                  <c:v>27.78651464517396</c:v>
                </c:pt>
                <c:pt idx="9">
                  <c:v>25.19613759806879</c:v>
                </c:pt>
                <c:pt idx="10">
                  <c:v>21.02699144173798</c:v>
                </c:pt>
                <c:pt idx="11">
                  <c:v>17.94772184915922</c:v>
                </c:pt>
                <c:pt idx="12">
                  <c:v>15.96713170962402</c:v>
                </c:pt>
                <c:pt idx="13">
                  <c:v>10.8618885691865</c:v>
                </c:pt>
                <c:pt idx="14">
                  <c:v>7.792976227767914</c:v>
                </c:pt>
              </c:numCache>
            </c:numRef>
          </c:val>
          <c:smooth val="0"/>
          <c:extLst xmlns:c16r2="http://schemas.microsoft.com/office/drawing/2015/06/chart">
            <c:ext xmlns:c16="http://schemas.microsoft.com/office/drawing/2014/chart" uri="{C3380CC4-5D6E-409C-BE32-E72D297353CC}">
              <c16:uniqueId val="{00000003-8E93-46B9-86CA-09EE51D213AE}"/>
            </c:ext>
          </c:extLst>
        </c:ser>
        <c:ser>
          <c:idx val="3"/>
          <c:order val="4"/>
          <c:tx>
            <c:strRef>
              <c:f>'dati Fig.18'!$A$17</c:f>
              <c:strCache>
                <c:ptCount val="1"/>
                <c:pt idx="0">
                  <c:v>4 o più embrioni</c:v>
                </c:pt>
              </c:strCache>
            </c:strRef>
          </c:tx>
          <c:spPr>
            <a:ln w="19050">
              <a:solidFill>
                <a:srgbClr val="C00000"/>
              </a:solidFill>
            </a:ln>
          </c:spPr>
          <c:marker>
            <c:symbol val="star"/>
            <c:size val="6"/>
            <c:spPr>
              <a:noFill/>
              <a:ln w="19050">
                <a:solidFill>
                  <a:srgbClr val="FF0000"/>
                </a:solidFill>
              </a:ln>
            </c:spPr>
          </c:marker>
          <c:cat>
            <c:numRef>
              <c:f>'dati Fig.18'!$B$13:$P$13</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Fig.18'!$B$17:$P$17</c:f>
              <c:numCache>
                <c:formatCode>General</c:formatCode>
                <c:ptCount val="15"/>
                <c:pt idx="4" formatCode="0.0">
                  <c:v>2.581700222514142</c:v>
                </c:pt>
                <c:pt idx="5" formatCode="0.0">
                  <c:v>4.42819017495305</c:v>
                </c:pt>
                <c:pt idx="6" formatCode="0.0">
                  <c:v>4.540407739009237</c:v>
                </c:pt>
                <c:pt idx="7" formatCode="0.0">
                  <c:v>3.593802305006935</c:v>
                </c:pt>
                <c:pt idx="8" formatCode="0.0">
                  <c:v>2.410556320031453</c:v>
                </c:pt>
                <c:pt idx="9" formatCode="0.0">
                  <c:v>2.320961577147455</c:v>
                </c:pt>
                <c:pt idx="10" formatCode="0.0">
                  <c:v>1.906517445687952</c:v>
                </c:pt>
                <c:pt idx="11" formatCode="0.0">
                  <c:v>1.562239857927743</c:v>
                </c:pt>
                <c:pt idx="12" formatCode="0.0">
                  <c:v>1.093639158193426</c:v>
                </c:pt>
                <c:pt idx="13" formatCode="0.0">
                  <c:v>0.617970180486529</c:v>
                </c:pt>
                <c:pt idx="14" formatCode="0.0">
                  <c:v>0.734398385019665</c:v>
                </c:pt>
              </c:numCache>
            </c:numRef>
          </c:val>
          <c:smooth val="0"/>
          <c:extLst xmlns:c16r2="http://schemas.microsoft.com/office/drawing/2015/06/chart">
            <c:ext xmlns:c16="http://schemas.microsoft.com/office/drawing/2014/chart" uri="{C3380CC4-5D6E-409C-BE32-E72D297353CC}">
              <c16:uniqueId val="{00000004-8E93-46B9-86CA-09EE51D213AE}"/>
            </c:ext>
          </c:extLst>
        </c:ser>
        <c:dLbls>
          <c:showLegendKey val="0"/>
          <c:showVal val="0"/>
          <c:showCatName val="0"/>
          <c:showSerName val="0"/>
          <c:showPercent val="0"/>
          <c:showBubbleSize val="0"/>
        </c:dLbls>
        <c:marker val="1"/>
        <c:smooth val="0"/>
        <c:axId val="-974168544"/>
        <c:axId val="-974167184"/>
      </c:lineChart>
      <c:catAx>
        <c:axId val="-974168544"/>
        <c:scaling>
          <c:orientation val="minMax"/>
        </c:scaling>
        <c:delete val="0"/>
        <c:axPos val="b"/>
        <c:numFmt formatCode="General" sourceLinked="1"/>
        <c:majorTickMark val="out"/>
        <c:minorTickMark val="none"/>
        <c:tickLblPos val="nextTo"/>
        <c:spPr>
          <a:ln w="3175">
            <a:solidFill>
              <a:srgbClr val="000000"/>
            </a:solidFill>
            <a:prstDash val="solid"/>
          </a:ln>
        </c:spPr>
        <c:txPr>
          <a:bodyPr rot="0" vert="horz"/>
          <a:lstStyle/>
          <a:p>
            <a:pPr>
              <a:defRPr/>
            </a:pPr>
            <a:endParaRPr lang="it-IT"/>
          </a:p>
        </c:txPr>
        <c:crossAx val="-974167184"/>
        <c:crosses val="autoZero"/>
        <c:auto val="1"/>
        <c:lblAlgn val="ctr"/>
        <c:lblOffset val="100"/>
        <c:tickLblSkip val="1"/>
        <c:tickMarkSkip val="1"/>
        <c:noMultiLvlLbl val="0"/>
      </c:catAx>
      <c:valAx>
        <c:axId val="-974167184"/>
        <c:scaling>
          <c:orientation val="minMax"/>
          <c:max val="55.0"/>
          <c:min val="0.0"/>
        </c:scaling>
        <c:delete val="0"/>
        <c:axPos val="l"/>
        <c:title>
          <c:tx>
            <c:rich>
              <a:bodyPr/>
              <a:lstStyle/>
              <a:p>
                <a:pPr>
                  <a:defRPr sz="1400" b="1">
                    <a:solidFill>
                      <a:srgbClr val="002060"/>
                    </a:solidFill>
                  </a:defRPr>
                </a:pPr>
                <a:r>
                  <a:rPr lang="en-US" sz="1400" b="1">
                    <a:solidFill>
                      <a:srgbClr val="002060"/>
                    </a:solidFill>
                  </a:rPr>
                  <a:t>% di trasferimenti</a:t>
                </a:r>
              </a:p>
            </c:rich>
          </c:tx>
          <c:layout>
            <c:manualLayout>
              <c:xMode val="edge"/>
              <c:yMode val="edge"/>
              <c:x val="0.113201029222801"/>
              <c:y val="0.263150140130789"/>
            </c:manualLayout>
          </c:layout>
          <c:overlay val="0"/>
        </c:title>
        <c:numFmt formatCode="0" sourceLinked="0"/>
        <c:majorTickMark val="out"/>
        <c:minorTickMark val="none"/>
        <c:tickLblPos val="nextTo"/>
        <c:spPr>
          <a:ln w="3175">
            <a:solidFill>
              <a:srgbClr val="000000"/>
            </a:solidFill>
            <a:prstDash val="solid"/>
          </a:ln>
        </c:spPr>
        <c:txPr>
          <a:bodyPr rot="0" vert="horz"/>
          <a:lstStyle/>
          <a:p>
            <a:pPr>
              <a:defRPr sz="1400" b="1">
                <a:solidFill>
                  <a:srgbClr val="002060"/>
                </a:solidFill>
              </a:defRPr>
            </a:pPr>
            <a:endParaRPr lang="it-IT"/>
          </a:p>
        </c:txPr>
        <c:crossAx val="-974168544"/>
        <c:crosses val="autoZero"/>
        <c:crossBetween val="between"/>
      </c:valAx>
      <c:dTable>
        <c:showHorzBorder val="1"/>
        <c:showVertBorder val="1"/>
        <c:showOutline val="1"/>
        <c:showKeys val="1"/>
        <c:txPr>
          <a:bodyPr/>
          <a:lstStyle/>
          <a:p>
            <a:pPr rtl="0">
              <a:defRPr sz="1400" b="1">
                <a:solidFill>
                  <a:srgbClr val="002060"/>
                </a:solidFill>
              </a:defRPr>
            </a:pPr>
            <a:endParaRPr lang="it-IT"/>
          </a:p>
        </c:txPr>
      </c:dTable>
      <c:spPr>
        <a:noFill/>
        <a:ln w="25400">
          <a:noFill/>
        </a:ln>
      </c:spPr>
    </c:plotArea>
    <c:plotVisOnly val="1"/>
    <c:dispBlanksAs val="gap"/>
    <c:showDLblsOverMax val="0"/>
  </c:chart>
  <c:spPr>
    <a:noFill/>
    <a:ln w="9525">
      <a:noFill/>
    </a:ln>
  </c:spPr>
  <c:txPr>
    <a:bodyPr/>
    <a:lstStyle/>
    <a:p>
      <a:pPr>
        <a:defRPr sz="1200" b="0" i="0" u="none" strike="noStrike" baseline="0">
          <a:solidFill>
            <a:srgbClr val="000000"/>
          </a:solidFill>
          <a:latin typeface="Helvetica" panose="020B0604020202020204" pitchFamily="34" charset="0"/>
          <a:ea typeface="Arial"/>
          <a:cs typeface="Arial"/>
        </a:defRPr>
      </a:pPr>
      <a:endParaRPr lang="it-IT"/>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3023714878634"/>
          <c:y val="0.0416126968503937"/>
          <c:w val="0.862557357161228"/>
          <c:h val="0.876738517060367"/>
        </c:manualLayout>
      </c:layout>
      <c:lineChart>
        <c:grouping val="standard"/>
        <c:varyColors val="0"/>
        <c:ser>
          <c:idx val="2"/>
          <c:order val="0"/>
          <c:tx>
            <c:strRef>
              <c:f>'dati Fig.21'!$A$32</c:f>
              <c:strCache>
                <c:ptCount val="1"/>
                <c:pt idx="0">
                  <c:v>≤34</c:v>
                </c:pt>
              </c:strCache>
            </c:strRef>
          </c:tx>
          <c:spPr>
            <a:ln w="19050">
              <a:solidFill>
                <a:schemeClr val="accent2"/>
              </a:solidFill>
            </a:ln>
          </c:spPr>
          <c:marker>
            <c:symbol val="square"/>
            <c:size val="7"/>
            <c:spPr>
              <a:solidFill>
                <a:schemeClr val="accent2"/>
              </a:solidFill>
              <a:ln w="19050">
                <a:solidFill>
                  <a:schemeClr val="accent2"/>
                </a:solidFill>
              </a:ln>
            </c:spPr>
          </c:marker>
          <c:cat>
            <c:numRef>
              <c:f>'dati Fig.21'!$B$31:$L$31</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'dati Fig.21'!$B$32:$L$32</c:f>
              <c:numCache>
                <c:formatCode>#,##0.0</c:formatCode>
                <c:ptCount val="11"/>
                <c:pt idx="0">
                  <c:v>23.60708534621578</c:v>
                </c:pt>
                <c:pt idx="1">
                  <c:v>23.45644206371581</c:v>
                </c:pt>
                <c:pt idx="2">
                  <c:v>22.70601987142021</c:v>
                </c:pt>
                <c:pt idx="3">
                  <c:v>22.29916897506925</c:v>
                </c:pt>
                <c:pt idx="4">
                  <c:v>22.25543478260869</c:v>
                </c:pt>
                <c:pt idx="5">
                  <c:v>20.26337006181134</c:v>
                </c:pt>
                <c:pt idx="6">
                  <c:v>17.4923391215526</c:v>
                </c:pt>
                <c:pt idx="7">
                  <c:v>14.36183709718346</c:v>
                </c:pt>
                <c:pt idx="8">
                  <c:v>13.8575881083673</c:v>
                </c:pt>
                <c:pt idx="9">
                  <c:v>12.19569841645001</c:v>
                </c:pt>
                <c:pt idx="10">
                  <c:v>10.17233125897559</c:v>
                </c:pt>
              </c:numCache>
            </c:numRef>
          </c:val>
          <c:smooth val="0"/>
          <c:extLst xmlns:c16r2="http://schemas.microsoft.com/office/drawing/2015/06/chart">
            <c:ext xmlns:c16="http://schemas.microsoft.com/office/drawing/2014/chart" uri="{C3380CC4-5D6E-409C-BE32-E72D297353CC}">
              <c16:uniqueId val="{00000000-B5B8-41ED-BD2B-E2469EFF6EE7}"/>
            </c:ext>
          </c:extLst>
        </c:ser>
        <c:ser>
          <c:idx val="3"/>
          <c:order val="1"/>
          <c:tx>
            <c:strRef>
              <c:f>'dati Fig.21'!$A$33</c:f>
              <c:strCache>
                <c:ptCount val="1"/>
                <c:pt idx="0">
                  <c:v>35-39</c:v>
                </c:pt>
              </c:strCache>
            </c:strRef>
          </c:tx>
          <c:spPr>
            <a:ln w="19050">
              <a:solidFill>
                <a:schemeClr val="accent6"/>
              </a:solidFill>
            </a:ln>
          </c:spPr>
          <c:marker>
            <c:symbol val="diamond"/>
            <c:size val="7"/>
            <c:spPr>
              <a:solidFill>
                <a:schemeClr val="accent3">
                  <a:lumMod val="75000"/>
                </a:schemeClr>
              </a:solidFill>
              <a:ln w="19050">
                <a:solidFill>
                  <a:schemeClr val="accent6"/>
                </a:solidFill>
              </a:ln>
            </c:spPr>
          </c:marker>
          <c:cat>
            <c:numRef>
              <c:f>'dati Fig.21'!$B$31:$L$31</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'dati Fig.21'!$B$33:$L$33</c:f>
              <c:numCache>
                <c:formatCode>#,##0.0</c:formatCode>
                <c:ptCount val="11"/>
                <c:pt idx="0">
                  <c:v>19.9528936742934</c:v>
                </c:pt>
                <c:pt idx="1">
                  <c:v>18.87561108093427</c:v>
                </c:pt>
                <c:pt idx="2">
                  <c:v>17.02717692734332</c:v>
                </c:pt>
                <c:pt idx="3">
                  <c:v>17.63373903198415</c:v>
                </c:pt>
                <c:pt idx="4">
                  <c:v>17.77307590584502</c:v>
                </c:pt>
                <c:pt idx="5">
                  <c:v>17.25618999494694</c:v>
                </c:pt>
                <c:pt idx="6">
                  <c:v>14.2308676734067</c:v>
                </c:pt>
                <c:pt idx="7">
                  <c:v>13.81909547738694</c:v>
                </c:pt>
                <c:pt idx="8">
                  <c:v>12.02303815694744</c:v>
                </c:pt>
                <c:pt idx="9">
                  <c:v>10.33585619678335</c:v>
                </c:pt>
                <c:pt idx="10">
                  <c:v>9.193510463202445</c:v>
                </c:pt>
              </c:numCache>
            </c:numRef>
          </c:val>
          <c:smooth val="0"/>
          <c:extLst xmlns:c16r2="http://schemas.microsoft.com/office/drawing/2015/06/chart">
            <c:ext xmlns:c16="http://schemas.microsoft.com/office/drawing/2014/chart" uri="{C3380CC4-5D6E-409C-BE32-E72D297353CC}">
              <c16:uniqueId val="{00000001-B5B8-41ED-BD2B-E2469EFF6EE7}"/>
            </c:ext>
          </c:extLst>
        </c:ser>
        <c:ser>
          <c:idx val="4"/>
          <c:order val="2"/>
          <c:tx>
            <c:strRef>
              <c:f>'dati Fig.21'!$A$34</c:f>
              <c:strCache>
                <c:ptCount val="1"/>
                <c:pt idx="0">
                  <c:v>40-42</c:v>
                </c:pt>
              </c:strCache>
            </c:strRef>
          </c:tx>
          <c:spPr>
            <a:ln w="19050">
              <a:solidFill>
                <a:srgbClr val="0070C0"/>
              </a:solidFill>
            </a:ln>
          </c:spPr>
          <c:marker>
            <c:symbol val="triangle"/>
            <c:size val="7"/>
            <c:spPr>
              <a:solidFill>
                <a:srgbClr val="0070C0"/>
              </a:solidFill>
              <a:ln w="19050">
                <a:solidFill>
                  <a:srgbClr val="0070C0"/>
                </a:solidFill>
              </a:ln>
            </c:spPr>
          </c:marker>
          <c:cat>
            <c:numRef>
              <c:f>'dati Fig.21'!$B$31:$L$31</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'dati Fig.21'!$B$34:$L$34</c:f>
              <c:numCache>
                <c:formatCode>#,##0.0</c:formatCode>
                <c:ptCount val="11"/>
                <c:pt idx="0">
                  <c:v>10.06191950464396</c:v>
                </c:pt>
                <c:pt idx="1">
                  <c:v>11.37724550898204</c:v>
                </c:pt>
                <c:pt idx="2">
                  <c:v>9.529276693455797</c:v>
                </c:pt>
                <c:pt idx="3">
                  <c:v>10.02202643171806</c:v>
                </c:pt>
                <c:pt idx="4">
                  <c:v>11.19246861924686</c:v>
                </c:pt>
                <c:pt idx="5">
                  <c:v>12.56410256410256</c:v>
                </c:pt>
                <c:pt idx="6">
                  <c:v>9.64513193812557</c:v>
                </c:pt>
                <c:pt idx="7">
                  <c:v>6.307821698906644</c:v>
                </c:pt>
                <c:pt idx="8">
                  <c:v>7.094594594594595</c:v>
                </c:pt>
                <c:pt idx="9">
                  <c:v>7.161803713527844</c:v>
                </c:pt>
                <c:pt idx="10">
                  <c:v>5.34618755477651</c:v>
                </c:pt>
              </c:numCache>
            </c:numRef>
          </c:val>
          <c:smooth val="0"/>
          <c:extLst xmlns:c16r2="http://schemas.microsoft.com/office/drawing/2015/06/chart">
            <c:ext xmlns:c16="http://schemas.microsoft.com/office/drawing/2014/chart" uri="{C3380CC4-5D6E-409C-BE32-E72D297353CC}">
              <c16:uniqueId val="{00000002-B5B8-41ED-BD2B-E2469EFF6EE7}"/>
            </c:ext>
          </c:extLst>
        </c:ser>
        <c:ser>
          <c:idx val="5"/>
          <c:order val="3"/>
          <c:tx>
            <c:strRef>
              <c:f>'dati Fig.21'!$A$35</c:f>
              <c:strCache>
                <c:ptCount val="1"/>
                <c:pt idx="0">
                  <c:v>≥43</c:v>
                </c:pt>
              </c:strCache>
            </c:strRef>
          </c:tx>
          <c:spPr>
            <a:ln w="19050">
              <a:solidFill>
                <a:srgbClr val="FF0000"/>
              </a:solidFill>
            </a:ln>
          </c:spPr>
          <c:marker>
            <c:symbol val="circle"/>
            <c:size val="7"/>
            <c:spPr>
              <a:solidFill>
                <a:srgbClr val="FF0000"/>
              </a:solidFill>
              <a:ln w="19050">
                <a:solidFill>
                  <a:srgbClr val="FF0000"/>
                </a:solidFill>
              </a:ln>
            </c:spPr>
          </c:marker>
          <c:cat>
            <c:numRef>
              <c:f>'dati Fig.21'!$B$31:$L$31</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'dati Fig.21'!$B$35:$L$35</c:f>
              <c:numCache>
                <c:formatCode>#,##0.0</c:formatCode>
                <c:ptCount val="11"/>
                <c:pt idx="0">
                  <c:v>7.407407407407407</c:v>
                </c:pt>
                <c:pt idx="1">
                  <c:v>4.854368932038835</c:v>
                </c:pt>
                <c:pt idx="2">
                  <c:v>5.825242718446602</c:v>
                </c:pt>
                <c:pt idx="3">
                  <c:v>2.777777777777778</c:v>
                </c:pt>
                <c:pt idx="4">
                  <c:v>6.41025641025641</c:v>
                </c:pt>
                <c:pt idx="5">
                  <c:v>9.230769230769233</c:v>
                </c:pt>
                <c:pt idx="6">
                  <c:v>4.026845637583891</c:v>
                </c:pt>
                <c:pt idx="7">
                  <c:v>5.384615384615385</c:v>
                </c:pt>
                <c:pt idx="8">
                  <c:v>2.531645569620253</c:v>
                </c:pt>
                <c:pt idx="9">
                  <c:v>3.378378378378378</c:v>
                </c:pt>
                <c:pt idx="10">
                  <c:v>1.428571428571429</c:v>
                </c:pt>
              </c:numCache>
            </c:numRef>
          </c:val>
          <c:smooth val="0"/>
          <c:extLst xmlns:c16r2="http://schemas.microsoft.com/office/drawing/2015/06/chart">
            <c:ext xmlns:c16="http://schemas.microsoft.com/office/drawing/2014/chart" uri="{C3380CC4-5D6E-409C-BE32-E72D297353CC}">
              <c16:uniqueId val="{00000003-B5B8-41ED-BD2B-E2469EFF6EE7}"/>
            </c:ext>
          </c:extLst>
        </c:ser>
        <c:dLbls>
          <c:showLegendKey val="0"/>
          <c:showVal val="0"/>
          <c:showCatName val="0"/>
          <c:showSerName val="0"/>
          <c:showPercent val="0"/>
          <c:showBubbleSize val="0"/>
        </c:dLbls>
        <c:marker val="1"/>
        <c:smooth val="0"/>
        <c:axId val="-929608128"/>
        <c:axId val="-929605136"/>
      </c:lineChart>
      <c:catAx>
        <c:axId val="-929608128"/>
        <c:scaling>
          <c:orientation val="minMax"/>
        </c:scaling>
        <c:delete val="0"/>
        <c:axPos val="b"/>
        <c:majorGridlines>
          <c:spPr>
            <a:ln>
              <a:solidFill>
                <a:schemeClr val="bg1">
                  <a:lumMod val="75000"/>
                </a:schemeClr>
              </a:solidFill>
            </a:ln>
          </c:spPr>
        </c:majorGridlines>
        <c:numFmt formatCode="General" sourceLinked="1"/>
        <c:majorTickMark val="out"/>
        <c:minorTickMark val="none"/>
        <c:tickLblPos val="nextTo"/>
        <c:spPr>
          <a:ln>
            <a:solidFill>
              <a:schemeClr val="bg1">
                <a:lumMod val="65000"/>
              </a:schemeClr>
            </a:solidFill>
          </a:ln>
        </c:spPr>
        <c:txPr>
          <a:bodyPr rot="0" vert="horz"/>
          <a:lstStyle/>
          <a:p>
            <a:pPr>
              <a:defRPr/>
            </a:pPr>
            <a:endParaRPr lang="it-IT"/>
          </a:p>
        </c:txPr>
        <c:crossAx val="-929605136"/>
        <c:crosses val="autoZero"/>
        <c:auto val="1"/>
        <c:lblAlgn val="ctr"/>
        <c:lblOffset val="100"/>
        <c:noMultiLvlLbl val="0"/>
      </c:catAx>
      <c:valAx>
        <c:axId val="-929605136"/>
        <c:scaling>
          <c:orientation val="minMax"/>
        </c:scaling>
        <c:delete val="0"/>
        <c:axPos val="l"/>
        <c:title>
          <c:tx>
            <c:rich>
              <a:bodyPr rot="-5400000" vert="horz"/>
              <a:lstStyle/>
              <a:p>
                <a:pPr>
                  <a:defRPr sz="1400" b="1">
                    <a:solidFill>
                      <a:srgbClr val="002060"/>
                    </a:solidFill>
                  </a:defRPr>
                </a:pPr>
                <a:r>
                  <a:rPr lang="en-US" sz="1400" b="1">
                    <a:solidFill>
                      <a:srgbClr val="002060"/>
                    </a:solidFill>
                  </a:rPr>
                  <a:t>percentuale di parti gemellari</a:t>
                </a:r>
              </a:p>
            </c:rich>
          </c:tx>
          <c:layout>
            <c:manualLayout>
              <c:xMode val="edge"/>
              <c:yMode val="edge"/>
              <c:x val="0.00343109019856531"/>
              <c:y val="0.242153707349081"/>
            </c:manualLayout>
          </c:layout>
          <c:overlay val="0"/>
        </c:title>
        <c:numFmt formatCode="General" sourceLinked="0"/>
        <c:majorTickMark val="out"/>
        <c:minorTickMark val="none"/>
        <c:tickLblPos val="nextTo"/>
        <c:spPr>
          <a:ln>
            <a:solidFill>
              <a:schemeClr val="bg1">
                <a:lumMod val="65000"/>
              </a:schemeClr>
            </a:solidFill>
          </a:ln>
        </c:spPr>
        <c:txPr>
          <a:bodyPr rot="0" vert="horz"/>
          <a:lstStyle/>
          <a:p>
            <a:pPr>
              <a:defRPr sz="1400" b="1">
                <a:solidFill>
                  <a:srgbClr val="002060"/>
                </a:solidFill>
              </a:defRPr>
            </a:pPr>
            <a:endParaRPr lang="it-IT"/>
          </a:p>
        </c:txPr>
        <c:crossAx val="-929608128"/>
        <c:crosses val="autoZero"/>
        <c:crossBetween val="between"/>
      </c:valAx>
      <c:dTable>
        <c:showHorzBorder val="1"/>
        <c:showVertBorder val="1"/>
        <c:showOutline val="1"/>
        <c:showKeys val="1"/>
        <c:spPr>
          <a:ln>
            <a:solidFill>
              <a:schemeClr val="bg1">
                <a:lumMod val="75000"/>
              </a:schemeClr>
            </a:solidFill>
          </a:ln>
        </c:spPr>
        <c:txPr>
          <a:bodyPr/>
          <a:lstStyle/>
          <a:p>
            <a:pPr rtl="0">
              <a:defRPr sz="1400" b="1">
                <a:solidFill>
                  <a:srgbClr val="002060"/>
                </a:solidFill>
              </a:defRPr>
            </a:pPr>
            <a:endParaRPr lang="it-IT"/>
          </a:p>
        </c:txPr>
      </c:dTable>
    </c:plotArea>
    <c:plotVisOnly val="1"/>
    <c:dispBlanksAs val="gap"/>
    <c:showDLblsOverMax val="0"/>
  </c:chart>
  <c:spPr>
    <a:ln>
      <a:noFill/>
    </a:ln>
  </c:spPr>
  <c:txPr>
    <a:bodyPr/>
    <a:lstStyle/>
    <a:p>
      <a:pPr>
        <a:defRPr sz="1000" b="0" i="0" u="none" strike="noStrike" baseline="0">
          <a:solidFill>
            <a:srgbClr val="000000"/>
          </a:solidFill>
          <a:latin typeface="Helvetica" panose="020B0604020202020204" pitchFamily="34" charset="0"/>
          <a:ea typeface="Arial"/>
          <a:cs typeface="Arial"/>
        </a:defRPr>
      </a:pPr>
      <a:endParaRPr lang="it-IT"/>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5028967215121"/>
          <c:y val="0.0328482719911933"/>
          <c:w val="0.880493384170572"/>
          <c:h val="0.728891428370371"/>
        </c:manualLayout>
      </c:layout>
      <c:lineChart>
        <c:grouping val="standard"/>
        <c:varyColors val="0"/>
        <c:ser>
          <c:idx val="0"/>
          <c:order val="0"/>
          <c:tx>
            <c:strRef>
              <c:f>Foglio7!$A$3</c:f>
              <c:strCache>
                <c:ptCount val="1"/>
                <c:pt idx="0">
                  <c:v>≤34</c:v>
                </c:pt>
              </c:strCache>
            </c:strRef>
          </c:tx>
          <c:spPr>
            <a:ln w="28575" cap="rnd">
              <a:solidFill>
                <a:schemeClr val="accent2"/>
              </a:solidFill>
              <a:round/>
            </a:ln>
            <a:effectLst/>
          </c:spPr>
          <c:marker>
            <c:symbol val="square"/>
            <c:size val="7"/>
            <c:spPr>
              <a:solidFill>
                <a:schemeClr val="accent2"/>
              </a:solidFill>
              <a:ln w="9525">
                <a:solidFill>
                  <a:schemeClr val="accent2"/>
                </a:solidFill>
              </a:ln>
              <a:effectLst/>
            </c:spPr>
          </c:marker>
          <c:cat>
            <c:numRef>
              <c:f>Foglio7!$B$2:$L$2</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Foglio7!$B$3:$L$3</c:f>
              <c:numCache>
                <c:formatCode>0.0</c:formatCode>
                <c:ptCount val="11"/>
                <c:pt idx="0">
                  <c:v>3.542673107890499</c:v>
                </c:pt>
                <c:pt idx="1">
                  <c:v>2.537355511700028</c:v>
                </c:pt>
                <c:pt idx="2">
                  <c:v>1.782583284628872</c:v>
                </c:pt>
                <c:pt idx="3">
                  <c:v>1.578947368421053</c:v>
                </c:pt>
                <c:pt idx="4">
                  <c:v>1.114130434782609</c:v>
                </c:pt>
                <c:pt idx="5">
                  <c:v>1.048105348024724</c:v>
                </c:pt>
                <c:pt idx="6">
                  <c:v>0.715015321756895</c:v>
                </c:pt>
                <c:pt idx="7">
                  <c:v>0.456736868815022</c:v>
                </c:pt>
                <c:pt idx="8">
                  <c:v>0.431551186765764</c:v>
                </c:pt>
                <c:pt idx="9">
                  <c:v>0.283620893405814</c:v>
                </c:pt>
                <c:pt idx="10">
                  <c:v>0.167544279559598</c:v>
                </c:pt>
              </c:numCache>
            </c:numRef>
          </c:val>
          <c:smooth val="0"/>
          <c:extLst xmlns:c16r2="http://schemas.microsoft.com/office/drawing/2015/06/chart">
            <c:ext xmlns:c16="http://schemas.microsoft.com/office/drawing/2014/chart" uri="{C3380CC4-5D6E-409C-BE32-E72D297353CC}">
              <c16:uniqueId val="{00000000-5F12-4060-9A3C-A58DA9B943AF}"/>
            </c:ext>
          </c:extLst>
        </c:ser>
        <c:ser>
          <c:idx val="1"/>
          <c:order val="1"/>
          <c:tx>
            <c:strRef>
              <c:f>Foglio7!$A$4</c:f>
              <c:strCache>
                <c:ptCount val="1"/>
                <c:pt idx="0">
                  <c:v>35-39</c:v>
                </c:pt>
              </c:strCache>
            </c:strRef>
          </c:tx>
          <c:spPr>
            <a:ln w="28575" cap="rnd">
              <a:solidFill>
                <a:schemeClr val="accent6"/>
              </a:solidFill>
              <a:round/>
            </a:ln>
            <a:effectLst/>
          </c:spPr>
          <c:marker>
            <c:symbol val="diamond"/>
            <c:size val="5"/>
            <c:spPr>
              <a:solidFill>
                <a:schemeClr val="accent6"/>
              </a:solidFill>
              <a:ln w="9525">
                <a:solidFill>
                  <a:schemeClr val="accent6"/>
                </a:solidFill>
              </a:ln>
              <a:effectLst/>
            </c:spPr>
          </c:marker>
          <c:cat>
            <c:numRef>
              <c:f>Foglio7!$B$2:$L$2</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Foglio7!$B$4:$L$4</c:f>
              <c:numCache>
                <c:formatCode>0.0</c:formatCode>
                <c:ptCount val="11"/>
                <c:pt idx="0">
                  <c:v>1.61507402422611</c:v>
                </c:pt>
                <c:pt idx="1">
                  <c:v>1.357957631721891</c:v>
                </c:pt>
                <c:pt idx="2">
                  <c:v>1.164725457570716</c:v>
                </c:pt>
                <c:pt idx="3">
                  <c:v>1.04726861024625</c:v>
                </c:pt>
                <c:pt idx="4">
                  <c:v>0.899233007140968</c:v>
                </c:pt>
                <c:pt idx="5">
                  <c:v>1.187468418393128</c:v>
                </c:pt>
                <c:pt idx="6">
                  <c:v>0.716662400819043</c:v>
                </c:pt>
                <c:pt idx="7">
                  <c:v>0.301507537688442</c:v>
                </c:pt>
                <c:pt idx="8">
                  <c:v>0.191984641228702</c:v>
                </c:pt>
                <c:pt idx="9">
                  <c:v>0.21286660359508</c:v>
                </c:pt>
                <c:pt idx="10">
                  <c:v>0.305666588290618</c:v>
                </c:pt>
              </c:numCache>
            </c:numRef>
          </c:val>
          <c:smooth val="0"/>
          <c:extLst xmlns:c16r2="http://schemas.microsoft.com/office/drawing/2015/06/chart">
            <c:ext xmlns:c16="http://schemas.microsoft.com/office/drawing/2014/chart" uri="{C3380CC4-5D6E-409C-BE32-E72D297353CC}">
              <c16:uniqueId val="{00000001-5F12-4060-9A3C-A58DA9B943AF}"/>
            </c:ext>
          </c:extLst>
        </c:ser>
        <c:ser>
          <c:idx val="2"/>
          <c:order val="2"/>
          <c:tx>
            <c:strRef>
              <c:f>Foglio7!$A$5</c:f>
              <c:strCache>
                <c:ptCount val="1"/>
                <c:pt idx="0">
                  <c:v>40-42</c:v>
                </c:pt>
              </c:strCache>
            </c:strRef>
          </c:tx>
          <c:spPr>
            <a:ln w="28575" cap="rnd">
              <a:solidFill>
                <a:schemeClr val="accent5"/>
              </a:solidFill>
              <a:round/>
            </a:ln>
            <a:effectLst/>
          </c:spPr>
          <c:marker>
            <c:symbol val="triangle"/>
            <c:size val="5"/>
            <c:spPr>
              <a:solidFill>
                <a:schemeClr val="accent5"/>
              </a:solidFill>
              <a:ln w="9525">
                <a:solidFill>
                  <a:schemeClr val="accent5"/>
                </a:solidFill>
              </a:ln>
              <a:effectLst/>
            </c:spPr>
          </c:marker>
          <c:cat>
            <c:numRef>
              <c:f>Foglio7!$B$2:$L$2</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Foglio7!$B$5:$L$5</c:f>
              <c:numCache>
                <c:formatCode>0.0</c:formatCode>
                <c:ptCount val="11"/>
                <c:pt idx="0">
                  <c:v>0.154798761609907</c:v>
                </c:pt>
                <c:pt idx="1">
                  <c:v>0.718562874251497</c:v>
                </c:pt>
                <c:pt idx="2">
                  <c:v>0.34443168771527</c:v>
                </c:pt>
                <c:pt idx="3">
                  <c:v>0.550660792951542</c:v>
                </c:pt>
                <c:pt idx="4">
                  <c:v>0.313807531380753</c:v>
                </c:pt>
                <c:pt idx="5">
                  <c:v>0.256410256410256</c:v>
                </c:pt>
                <c:pt idx="6">
                  <c:v>0.272975432211101</c:v>
                </c:pt>
                <c:pt idx="7">
                  <c:v>0.336417157275021</c:v>
                </c:pt>
                <c:pt idx="8">
                  <c:v>0.0</c:v>
                </c:pt>
                <c:pt idx="9">
                  <c:v>0.0</c:v>
                </c:pt>
                <c:pt idx="10">
                  <c:v>0.175284837861525</c:v>
                </c:pt>
              </c:numCache>
            </c:numRef>
          </c:val>
          <c:smooth val="0"/>
          <c:extLst xmlns:c16r2="http://schemas.microsoft.com/office/drawing/2015/06/chart">
            <c:ext xmlns:c16="http://schemas.microsoft.com/office/drawing/2014/chart" uri="{C3380CC4-5D6E-409C-BE32-E72D297353CC}">
              <c16:uniqueId val="{00000002-5F12-4060-9A3C-A58DA9B943AF}"/>
            </c:ext>
          </c:extLst>
        </c:ser>
        <c:ser>
          <c:idx val="3"/>
          <c:order val="3"/>
          <c:tx>
            <c:strRef>
              <c:f>Foglio7!$A$6</c:f>
              <c:strCache>
                <c:ptCount val="1"/>
                <c:pt idx="0">
                  <c:v>≥43</c:v>
                </c:pt>
              </c:strCache>
            </c:strRef>
          </c:tx>
          <c:spPr>
            <a:ln w="28575" cap="rnd">
              <a:solidFill>
                <a:srgbClr val="C00000"/>
              </a:solidFill>
              <a:round/>
            </a:ln>
            <a:effectLst/>
          </c:spPr>
          <c:marker>
            <c:symbol val="circle"/>
            <c:size val="5"/>
            <c:spPr>
              <a:solidFill>
                <a:srgbClr val="C00000"/>
              </a:solidFill>
              <a:ln w="9525">
                <a:solidFill>
                  <a:srgbClr val="C00000"/>
                </a:solidFill>
              </a:ln>
              <a:effectLst/>
            </c:spPr>
          </c:marker>
          <c:cat>
            <c:numRef>
              <c:f>Foglio7!$B$2:$L$2</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Foglio7!$B$6:$L$6</c:f>
              <c:numCache>
                <c:formatCode>0.0</c:formatCode>
                <c:ptCount val="11"/>
                <c:pt idx="0">
                  <c:v>0.0</c:v>
                </c:pt>
                <c:pt idx="1">
                  <c:v>0.0</c:v>
                </c:pt>
                <c:pt idx="2">
                  <c:v>0.0</c:v>
                </c:pt>
                <c:pt idx="3">
                  <c:v>1.388888888888889</c:v>
                </c:pt>
                <c:pt idx="4">
                  <c:v>0.0</c:v>
                </c:pt>
                <c:pt idx="5">
                  <c:v>0.0</c:v>
                </c:pt>
                <c:pt idx="6">
                  <c:v>0.671140939597316</c:v>
                </c:pt>
                <c:pt idx="7">
                  <c:v>0.0</c:v>
                </c:pt>
                <c:pt idx="8">
                  <c:v>0.0</c:v>
                </c:pt>
                <c:pt idx="9">
                  <c:v>0.0</c:v>
                </c:pt>
                <c:pt idx="10">
                  <c:v>0.0</c:v>
                </c:pt>
              </c:numCache>
            </c:numRef>
          </c:val>
          <c:smooth val="0"/>
          <c:extLst xmlns:c16r2="http://schemas.microsoft.com/office/drawing/2015/06/chart">
            <c:ext xmlns:c16="http://schemas.microsoft.com/office/drawing/2014/chart" uri="{C3380CC4-5D6E-409C-BE32-E72D297353CC}">
              <c16:uniqueId val="{00000003-5F12-4060-9A3C-A58DA9B943AF}"/>
            </c:ext>
          </c:extLst>
        </c:ser>
        <c:dLbls>
          <c:showLegendKey val="0"/>
          <c:showVal val="0"/>
          <c:showCatName val="0"/>
          <c:showSerName val="0"/>
          <c:showPercent val="0"/>
          <c:showBubbleSize val="0"/>
        </c:dLbls>
        <c:marker val="1"/>
        <c:smooth val="0"/>
        <c:axId val="-929672016"/>
        <c:axId val="-929670144"/>
      </c:lineChart>
      <c:catAx>
        <c:axId val="-929672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rgbClr val="002060"/>
                </a:solidFill>
                <a:latin typeface="Helvetica" panose="020B0604020202020204" pitchFamily="34" charset="0"/>
                <a:ea typeface="+mn-ea"/>
                <a:cs typeface="+mn-cs"/>
              </a:defRPr>
            </a:pPr>
            <a:endParaRPr lang="it-IT"/>
          </a:p>
        </c:txPr>
        <c:crossAx val="-929670144"/>
        <c:crosses val="autoZero"/>
        <c:auto val="1"/>
        <c:lblAlgn val="ctr"/>
        <c:lblOffset val="100"/>
        <c:noMultiLvlLbl val="0"/>
      </c:catAx>
      <c:valAx>
        <c:axId val="-929670144"/>
        <c:scaling>
          <c:orientation val="minMax"/>
          <c:max val="4.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mn-cs"/>
                  </a:defRPr>
                </a:pPr>
                <a:r>
                  <a:rPr lang="en-US" sz="1400" b="1"/>
                  <a:t>percentuale di parti trgemini o +</a:t>
                </a:r>
              </a:p>
            </c:rich>
          </c:tx>
          <c:overlay val="0"/>
          <c:spPr>
            <a:noFill/>
            <a:ln>
              <a:noFill/>
            </a:ln>
            <a:effectLst/>
          </c:spPr>
          <c:txPr>
            <a:bodyPr rot="-540000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mn-cs"/>
                </a:defRPr>
              </a:pPr>
              <a:endParaRPr lang="it-IT"/>
            </a:p>
          </c:txPr>
        </c:title>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mn-cs"/>
              </a:defRPr>
            </a:pPr>
            <a:endParaRPr lang="it-IT"/>
          </a:p>
        </c:txPr>
        <c:crossAx val="-92967201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400" b="0" i="0" u="none" strike="noStrike" kern="1200" baseline="0">
                <a:solidFill>
                  <a:srgbClr val="002060"/>
                </a:solidFill>
                <a:latin typeface="Helvetica" panose="020B0604020202020204" pitchFamily="34" charset="0"/>
                <a:ea typeface="+mn-ea"/>
                <a:cs typeface="+mn-cs"/>
              </a:defRPr>
            </a:pPr>
            <a:endParaRPr lang="it-IT"/>
          </a:p>
        </c:txPr>
      </c:dTable>
      <c:spPr>
        <a:noFill/>
        <a:ln>
          <a:noFill/>
        </a:ln>
        <a:effectLst/>
      </c:spPr>
    </c:plotArea>
    <c:plotVisOnly val="1"/>
    <c:dispBlanksAs val="gap"/>
    <c:showDLblsOverMax val="0"/>
  </c:chart>
  <c:spPr>
    <a:noFill/>
    <a:ln>
      <a:noFill/>
    </a:ln>
    <a:effectLst/>
  </c:spPr>
  <c:txPr>
    <a:bodyPr/>
    <a:lstStyle/>
    <a:p>
      <a:pPr>
        <a:defRPr sz="1200">
          <a:solidFill>
            <a:srgbClr val="002060"/>
          </a:solidFill>
          <a:latin typeface="Helvetica" panose="020B0604020202020204" pitchFamily="34" charset="0"/>
        </a:defRPr>
      </a:pPr>
      <a:endParaRPr lang="it-IT"/>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Foglio7!$A$25</c:f>
              <c:strCache>
                <c:ptCount val="1"/>
                <c:pt idx="0">
                  <c:v>≤34</c:v>
                </c:pt>
              </c:strCache>
            </c:strRef>
          </c:tx>
          <c:spPr>
            <a:ln w="28575" cap="rnd">
              <a:solidFill>
                <a:schemeClr val="accent2"/>
              </a:solidFill>
              <a:round/>
            </a:ln>
            <a:effectLst/>
          </c:spPr>
          <c:marker>
            <c:symbol val="square"/>
            <c:size val="7"/>
            <c:spPr>
              <a:solidFill>
                <a:schemeClr val="accent2"/>
              </a:solidFill>
              <a:ln w="9525">
                <a:solidFill>
                  <a:schemeClr val="accent2"/>
                </a:solidFill>
              </a:ln>
              <a:effectLst/>
            </c:spPr>
          </c:marker>
          <c:cat>
            <c:numRef>
              <c:f>Foglio7!$B$2:$L$2</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Foglio7!$B$25:$L$25</c:f>
              <c:numCache>
                <c:formatCode>0.0</c:formatCode>
                <c:ptCount val="11"/>
                <c:pt idx="0">
                  <c:v>27.14975845410628</c:v>
                </c:pt>
                <c:pt idx="1">
                  <c:v>25.99379757541584</c:v>
                </c:pt>
                <c:pt idx="2">
                  <c:v>24.48860315604908</c:v>
                </c:pt>
                <c:pt idx="3">
                  <c:v>23.8781163434903</c:v>
                </c:pt>
                <c:pt idx="4">
                  <c:v>23.3695652173913</c:v>
                </c:pt>
                <c:pt idx="5">
                  <c:v>21.31147540983607</c:v>
                </c:pt>
                <c:pt idx="6">
                  <c:v>18.2073544433095</c:v>
                </c:pt>
                <c:pt idx="7">
                  <c:v>14.81857396599847</c:v>
                </c:pt>
                <c:pt idx="8">
                  <c:v>14.28913929513306</c:v>
                </c:pt>
                <c:pt idx="9">
                  <c:v>12.47931930985582</c:v>
                </c:pt>
                <c:pt idx="10">
                  <c:v>10.33987553853518</c:v>
                </c:pt>
              </c:numCache>
            </c:numRef>
          </c:val>
          <c:smooth val="0"/>
          <c:extLst xmlns:c16r2="http://schemas.microsoft.com/office/drawing/2015/06/chart">
            <c:ext xmlns:c16="http://schemas.microsoft.com/office/drawing/2014/chart" uri="{C3380CC4-5D6E-409C-BE32-E72D297353CC}">
              <c16:uniqueId val="{00000000-456D-4D8F-BA95-AE2910ED8EF9}"/>
            </c:ext>
          </c:extLst>
        </c:ser>
        <c:ser>
          <c:idx val="1"/>
          <c:order val="1"/>
          <c:tx>
            <c:strRef>
              <c:f>Foglio7!$A$26</c:f>
              <c:strCache>
                <c:ptCount val="1"/>
                <c:pt idx="0">
                  <c:v>35-39</c:v>
                </c:pt>
              </c:strCache>
            </c:strRef>
          </c:tx>
          <c:spPr>
            <a:ln w="28575" cap="rnd">
              <a:solidFill>
                <a:schemeClr val="accent6"/>
              </a:solidFill>
              <a:round/>
            </a:ln>
            <a:effectLst/>
          </c:spPr>
          <c:marker>
            <c:symbol val="diamond"/>
            <c:size val="5"/>
            <c:spPr>
              <a:solidFill>
                <a:schemeClr val="accent6"/>
              </a:solidFill>
              <a:ln w="9525">
                <a:solidFill>
                  <a:schemeClr val="accent6"/>
                </a:solidFill>
              </a:ln>
              <a:effectLst/>
            </c:spPr>
          </c:marker>
          <c:cat>
            <c:numRef>
              <c:f>Foglio7!$B$2:$L$2</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Foglio7!$B$26:$L$26</c:f>
              <c:numCache>
                <c:formatCode>0.0</c:formatCode>
                <c:ptCount val="11"/>
                <c:pt idx="0">
                  <c:v>21.56796769851952</c:v>
                </c:pt>
                <c:pt idx="1">
                  <c:v>20.23356871265617</c:v>
                </c:pt>
                <c:pt idx="2">
                  <c:v>18.19190238491403</c:v>
                </c:pt>
                <c:pt idx="3">
                  <c:v>18.68100764223039</c:v>
                </c:pt>
                <c:pt idx="4">
                  <c:v>18.67230891298598</c:v>
                </c:pt>
                <c:pt idx="5">
                  <c:v>18.44365841334007</c:v>
                </c:pt>
                <c:pt idx="6">
                  <c:v>14.94753007422575</c:v>
                </c:pt>
                <c:pt idx="7">
                  <c:v>14.12060301507538</c:v>
                </c:pt>
                <c:pt idx="8">
                  <c:v>12.21502279817614</c:v>
                </c:pt>
                <c:pt idx="9">
                  <c:v>10.54872280037842</c:v>
                </c:pt>
                <c:pt idx="10">
                  <c:v>9.499177051493063</c:v>
                </c:pt>
              </c:numCache>
            </c:numRef>
          </c:val>
          <c:smooth val="0"/>
          <c:extLst xmlns:c16r2="http://schemas.microsoft.com/office/drawing/2015/06/chart">
            <c:ext xmlns:c16="http://schemas.microsoft.com/office/drawing/2014/chart" uri="{C3380CC4-5D6E-409C-BE32-E72D297353CC}">
              <c16:uniqueId val="{00000001-456D-4D8F-BA95-AE2910ED8EF9}"/>
            </c:ext>
          </c:extLst>
        </c:ser>
        <c:ser>
          <c:idx val="2"/>
          <c:order val="2"/>
          <c:tx>
            <c:strRef>
              <c:f>Foglio7!$A$27</c:f>
              <c:strCache>
                <c:ptCount val="1"/>
                <c:pt idx="0">
                  <c:v>40-42</c:v>
                </c:pt>
              </c:strCache>
            </c:strRef>
          </c:tx>
          <c:spPr>
            <a:ln w="28575" cap="rnd">
              <a:solidFill>
                <a:schemeClr val="accent5"/>
              </a:solidFill>
              <a:round/>
            </a:ln>
            <a:effectLst/>
          </c:spPr>
          <c:marker>
            <c:symbol val="triangle"/>
            <c:size val="5"/>
            <c:spPr>
              <a:solidFill>
                <a:schemeClr val="accent5"/>
              </a:solidFill>
              <a:ln w="9525">
                <a:solidFill>
                  <a:schemeClr val="accent5"/>
                </a:solidFill>
              </a:ln>
              <a:effectLst/>
            </c:spPr>
          </c:marker>
          <c:cat>
            <c:numRef>
              <c:f>Foglio7!$B$2:$L$2</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Foglio7!$B$27:$L$27</c:f>
              <c:numCache>
                <c:formatCode>0.0</c:formatCode>
                <c:ptCount val="11"/>
                <c:pt idx="0">
                  <c:v>10.21671826625387</c:v>
                </c:pt>
                <c:pt idx="1">
                  <c:v>12.09580838323353</c:v>
                </c:pt>
                <c:pt idx="2">
                  <c:v>9.873708381171067</c:v>
                </c:pt>
                <c:pt idx="3">
                  <c:v>10.57268722466961</c:v>
                </c:pt>
                <c:pt idx="4">
                  <c:v>11.50627615062762</c:v>
                </c:pt>
                <c:pt idx="5">
                  <c:v>12.82051282051282</c:v>
                </c:pt>
                <c:pt idx="6">
                  <c:v>9.918107370336668</c:v>
                </c:pt>
                <c:pt idx="7">
                  <c:v>6.644238856181666</c:v>
                </c:pt>
                <c:pt idx="8">
                  <c:v>7.094594594594595</c:v>
                </c:pt>
                <c:pt idx="9">
                  <c:v>7.161803713527844</c:v>
                </c:pt>
                <c:pt idx="10">
                  <c:v>5.521472392638036</c:v>
                </c:pt>
              </c:numCache>
            </c:numRef>
          </c:val>
          <c:smooth val="0"/>
          <c:extLst xmlns:c16r2="http://schemas.microsoft.com/office/drawing/2015/06/chart">
            <c:ext xmlns:c16="http://schemas.microsoft.com/office/drawing/2014/chart" uri="{C3380CC4-5D6E-409C-BE32-E72D297353CC}">
              <c16:uniqueId val="{00000002-456D-4D8F-BA95-AE2910ED8EF9}"/>
            </c:ext>
          </c:extLst>
        </c:ser>
        <c:ser>
          <c:idx val="3"/>
          <c:order val="3"/>
          <c:tx>
            <c:strRef>
              <c:f>Foglio7!$A$28</c:f>
              <c:strCache>
                <c:ptCount val="1"/>
                <c:pt idx="0">
                  <c:v>≥43</c:v>
                </c:pt>
              </c:strCache>
            </c:strRef>
          </c:tx>
          <c:spPr>
            <a:ln w="28575" cap="rnd">
              <a:solidFill>
                <a:srgbClr val="C00000"/>
              </a:solidFill>
              <a:round/>
            </a:ln>
            <a:effectLst/>
          </c:spPr>
          <c:marker>
            <c:symbol val="circle"/>
            <c:size val="5"/>
            <c:spPr>
              <a:solidFill>
                <a:srgbClr val="C00000"/>
              </a:solidFill>
              <a:ln w="9525">
                <a:solidFill>
                  <a:srgbClr val="C00000"/>
                </a:solidFill>
              </a:ln>
              <a:effectLst/>
            </c:spPr>
          </c:marker>
          <c:cat>
            <c:numRef>
              <c:f>Foglio7!$B$2:$L$2</c:f>
              <c:numCache>
                <c:formatCode>General</c:formatCode>
                <c:ptCount val="11"/>
                <c:pt idx="0">
                  <c:v>2009.0</c:v>
                </c:pt>
                <c:pt idx="1">
                  <c:v>2010.0</c:v>
                </c:pt>
                <c:pt idx="2">
                  <c:v>2011.0</c:v>
                </c:pt>
                <c:pt idx="3">
                  <c:v>2012.0</c:v>
                </c:pt>
                <c:pt idx="4">
                  <c:v>2013.0</c:v>
                </c:pt>
                <c:pt idx="5">
                  <c:v>2014.0</c:v>
                </c:pt>
                <c:pt idx="6">
                  <c:v>2015.0</c:v>
                </c:pt>
                <c:pt idx="7">
                  <c:v>2016.0</c:v>
                </c:pt>
                <c:pt idx="8">
                  <c:v>2017.0</c:v>
                </c:pt>
                <c:pt idx="9">
                  <c:v>2018.0</c:v>
                </c:pt>
                <c:pt idx="10">
                  <c:v>2019.0</c:v>
                </c:pt>
              </c:numCache>
            </c:numRef>
          </c:cat>
          <c:val>
            <c:numRef>
              <c:f>Foglio7!$B$28:$L$28</c:f>
              <c:numCache>
                <c:formatCode>0.0</c:formatCode>
                <c:ptCount val="11"/>
                <c:pt idx="0">
                  <c:v>7.407407407407407</c:v>
                </c:pt>
                <c:pt idx="1">
                  <c:v>4.854368932038835</c:v>
                </c:pt>
                <c:pt idx="2">
                  <c:v>5.825242718446602</c:v>
                </c:pt>
                <c:pt idx="3">
                  <c:v>4.166666666666666</c:v>
                </c:pt>
                <c:pt idx="4">
                  <c:v>6.41025641025641</c:v>
                </c:pt>
                <c:pt idx="5">
                  <c:v>9.230769230769233</c:v>
                </c:pt>
                <c:pt idx="6">
                  <c:v>4.697986577181205</c:v>
                </c:pt>
                <c:pt idx="7">
                  <c:v>5.384615384615385</c:v>
                </c:pt>
                <c:pt idx="8">
                  <c:v>2.531645569620253</c:v>
                </c:pt>
                <c:pt idx="9">
                  <c:v>3.378378378378378</c:v>
                </c:pt>
                <c:pt idx="10">
                  <c:v>1.428571428571429</c:v>
                </c:pt>
              </c:numCache>
            </c:numRef>
          </c:val>
          <c:smooth val="0"/>
          <c:extLst xmlns:c16r2="http://schemas.microsoft.com/office/drawing/2015/06/chart">
            <c:ext xmlns:c16="http://schemas.microsoft.com/office/drawing/2014/chart" uri="{C3380CC4-5D6E-409C-BE32-E72D297353CC}">
              <c16:uniqueId val="{00000003-456D-4D8F-BA95-AE2910ED8EF9}"/>
            </c:ext>
          </c:extLst>
        </c:ser>
        <c:dLbls>
          <c:showLegendKey val="0"/>
          <c:showVal val="0"/>
          <c:showCatName val="0"/>
          <c:showSerName val="0"/>
          <c:showPercent val="0"/>
          <c:showBubbleSize val="0"/>
        </c:dLbls>
        <c:marker val="1"/>
        <c:smooth val="0"/>
        <c:axId val="-930349488"/>
        <c:axId val="-930317776"/>
      </c:lineChart>
      <c:catAx>
        <c:axId val="-9303494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rgbClr val="002060"/>
                </a:solidFill>
                <a:latin typeface="Helvetica" panose="020B0604020202020204" pitchFamily="34" charset="0"/>
                <a:ea typeface="+mn-ea"/>
                <a:cs typeface="+mn-cs"/>
              </a:defRPr>
            </a:pPr>
            <a:endParaRPr lang="it-IT"/>
          </a:p>
        </c:txPr>
        <c:crossAx val="-930317776"/>
        <c:crosses val="autoZero"/>
        <c:auto val="1"/>
        <c:lblAlgn val="ctr"/>
        <c:lblOffset val="100"/>
        <c:noMultiLvlLbl val="0"/>
      </c:catAx>
      <c:valAx>
        <c:axId val="-930317776"/>
        <c:scaling>
          <c:orientation val="minMax"/>
          <c:max val="3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1" i="0" u="none" strike="noStrike" kern="1200" baseline="0">
                    <a:solidFill>
                      <a:srgbClr val="002060"/>
                    </a:solidFill>
                    <a:latin typeface="Helvetica" panose="020B0604020202020204" pitchFamily="34" charset="0"/>
                    <a:ea typeface="+mn-ea"/>
                    <a:cs typeface="+mn-cs"/>
                  </a:defRPr>
                </a:pPr>
                <a:r>
                  <a:rPr lang="en-US" sz="1600" b="1"/>
                  <a:t>percentuale di parti multipli</a:t>
                </a:r>
              </a:p>
              <a:p>
                <a:pPr>
                  <a:defRPr sz="1600" b="1"/>
                </a:pPr>
                <a:endParaRPr lang="en-US" sz="1600" b="1"/>
              </a:p>
            </c:rich>
          </c:tx>
          <c:overlay val="0"/>
          <c:spPr>
            <a:noFill/>
            <a:ln>
              <a:noFill/>
            </a:ln>
            <a:effectLst/>
          </c:spPr>
          <c:txPr>
            <a:bodyPr rot="-5400000" spcFirstLastPara="1" vertOverflow="ellipsis" vert="horz" wrap="square" anchor="ctr" anchorCtr="1"/>
            <a:lstStyle/>
            <a:p>
              <a:pPr>
                <a:defRPr sz="1600" b="1" i="0" u="none" strike="noStrike" kern="1200" baseline="0">
                  <a:solidFill>
                    <a:srgbClr val="002060"/>
                  </a:solidFill>
                  <a:latin typeface="Helvetica" panose="020B0604020202020204" pitchFamily="34" charset="0"/>
                  <a:ea typeface="+mn-ea"/>
                  <a:cs typeface="+mn-cs"/>
                </a:defRPr>
              </a:pPr>
              <a:endParaRPr lang="it-IT"/>
            </a:p>
          </c:txPr>
        </c:title>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rgbClr val="002060"/>
                </a:solidFill>
                <a:latin typeface="Helvetica" panose="020B0604020202020204" pitchFamily="34" charset="0"/>
                <a:ea typeface="+mn-ea"/>
                <a:cs typeface="+mn-cs"/>
              </a:defRPr>
            </a:pPr>
            <a:endParaRPr lang="it-IT"/>
          </a:p>
        </c:txPr>
        <c:crossAx val="-9303494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400" b="1" i="0" u="none" strike="noStrike" kern="1200" baseline="0">
                <a:solidFill>
                  <a:srgbClr val="002060"/>
                </a:solidFill>
                <a:latin typeface="Helvetica" panose="020B0604020202020204" pitchFamily="34" charset="0"/>
                <a:ea typeface="+mn-ea"/>
                <a:cs typeface="+mn-cs"/>
              </a:defRPr>
            </a:pPr>
            <a:endParaRPr lang="it-IT"/>
          </a:p>
        </c:txPr>
      </c:dTable>
      <c:spPr>
        <a:noFill/>
        <a:ln>
          <a:noFill/>
        </a:ln>
        <a:effectLst/>
      </c:spPr>
    </c:plotArea>
    <c:plotVisOnly val="1"/>
    <c:dispBlanksAs val="gap"/>
    <c:showDLblsOverMax val="0"/>
  </c:chart>
  <c:spPr>
    <a:noFill/>
    <a:ln>
      <a:noFill/>
    </a:ln>
    <a:effectLst/>
  </c:spPr>
  <c:txPr>
    <a:bodyPr/>
    <a:lstStyle/>
    <a:p>
      <a:pPr>
        <a:defRPr sz="1200">
          <a:solidFill>
            <a:srgbClr val="002060"/>
          </a:solidFill>
          <a:latin typeface="Helvetica" panose="020B0604020202020204" pitchFamily="34" charset="0"/>
        </a:defRPr>
      </a:pPr>
      <a:endParaRPr lang="it-IT"/>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607776369886241"/>
          <c:y val="0.106877068541653"/>
          <c:w val="0.92418292350771"/>
          <c:h val="0.82035580964289"/>
        </c:manualLayout>
      </c:layout>
      <c:barChart>
        <c:barDir val="col"/>
        <c:grouping val="percentStacked"/>
        <c:varyColors val="0"/>
        <c:ser>
          <c:idx val="1"/>
          <c:order val="0"/>
          <c:tx>
            <c:strRef>
              <c:f>'Dati Fig.10'!$A$26</c:f>
              <c:strCache>
                <c:ptCount val="1"/>
                <c:pt idx="0">
                  <c:v>IVF</c:v>
                </c:pt>
              </c:strCache>
            </c:strRef>
          </c:tx>
          <c:spPr>
            <a:solidFill>
              <a:schemeClr val="accent3"/>
            </a:solidFill>
            <a:ln>
              <a:solidFill>
                <a:srgbClr val="002060"/>
              </a:solidFill>
            </a:ln>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'Dati Fig.10'!$D$25:$Q$25</c:f>
              <c:numCache>
                <c:formatCode>General</c:formatCode>
                <c:ptCount val="14"/>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numCache>
            </c:numRef>
          </c:cat>
          <c:val>
            <c:numRef>
              <c:f>'Dati Fig.10'!$D$26:$Q$26</c:f>
              <c:numCache>
                <c:formatCode>0.0</c:formatCode>
                <c:ptCount val="14"/>
                <c:pt idx="0">
                  <c:v>24.14367013851605</c:v>
                </c:pt>
                <c:pt idx="1">
                  <c:v>21.30165897712771</c:v>
                </c:pt>
                <c:pt idx="2">
                  <c:v>20.11531069827033</c:v>
                </c:pt>
                <c:pt idx="3">
                  <c:v>18.24416149198185</c:v>
                </c:pt>
                <c:pt idx="4">
                  <c:v>16.157364698647</c:v>
                </c:pt>
                <c:pt idx="5">
                  <c:v>14.9456337071016</c:v>
                </c:pt>
                <c:pt idx="6">
                  <c:v>14.93171519513304</c:v>
                </c:pt>
                <c:pt idx="7">
                  <c:v>13.13301244606446</c:v>
                </c:pt>
                <c:pt idx="8">
                  <c:v>12.20711913850355</c:v>
                </c:pt>
                <c:pt idx="9">
                  <c:v>11.47582545411161</c:v>
                </c:pt>
                <c:pt idx="10">
                  <c:v>11.08288918498779</c:v>
                </c:pt>
                <c:pt idx="11">
                  <c:v>9.993543201254464</c:v>
                </c:pt>
                <c:pt idx="12">
                  <c:v>10.25912283161477</c:v>
                </c:pt>
                <c:pt idx="13">
                  <c:v>9.9</c:v>
                </c:pt>
              </c:numCache>
            </c:numRef>
          </c:val>
          <c:extLst xmlns:c16r2="http://schemas.microsoft.com/office/drawing/2015/06/chart">
            <c:ext xmlns:c16="http://schemas.microsoft.com/office/drawing/2014/chart" uri="{C3380CC4-5D6E-409C-BE32-E72D297353CC}">
              <c16:uniqueId val="{00000000-BE30-45F8-B19D-26198042A016}"/>
            </c:ext>
          </c:extLst>
        </c:ser>
        <c:ser>
          <c:idx val="2"/>
          <c:order val="1"/>
          <c:tx>
            <c:strRef>
              <c:f>'Dati Fig.10'!$A$27</c:f>
              <c:strCache>
                <c:ptCount val="1"/>
                <c:pt idx="0">
                  <c:v>ICSI</c:v>
                </c:pt>
              </c:strCache>
            </c:strRef>
          </c:tx>
          <c:spPr>
            <a:solidFill>
              <a:schemeClr val="accent3">
                <a:lumMod val="60000"/>
                <a:lumOff val="40000"/>
              </a:schemeClr>
            </a:solidFill>
            <a:ln>
              <a:solidFill>
                <a:srgbClr val="002060"/>
              </a:solidFill>
            </a:ln>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'Dati Fig.10'!$D$25:$Q$25</c:f>
              <c:numCache>
                <c:formatCode>General</c:formatCode>
                <c:ptCount val="14"/>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numCache>
            </c:numRef>
          </c:cat>
          <c:val>
            <c:numRef>
              <c:f>'Dati Fig.10'!$D$27:$Q$27</c:f>
              <c:numCache>
                <c:formatCode>0.0</c:formatCode>
                <c:ptCount val="14"/>
                <c:pt idx="0">
                  <c:v>64.98711478578334</c:v>
                </c:pt>
                <c:pt idx="1">
                  <c:v>69.17149307941492</c:v>
                </c:pt>
                <c:pt idx="2">
                  <c:v>71.41255605381165</c:v>
                </c:pt>
                <c:pt idx="3">
                  <c:v>73.82759413744799</c:v>
                </c:pt>
                <c:pt idx="4">
                  <c:v>75.92250922509226</c:v>
                </c:pt>
                <c:pt idx="5">
                  <c:v>74.52259599048587</c:v>
                </c:pt>
                <c:pt idx="6">
                  <c:v>73.00907850792603</c:v>
                </c:pt>
                <c:pt idx="7">
                  <c:v>73.31183700172903</c:v>
                </c:pt>
                <c:pt idx="8">
                  <c:v>73.21168109735282</c:v>
                </c:pt>
                <c:pt idx="9">
                  <c:v>71.59900975333313</c:v>
                </c:pt>
                <c:pt idx="10">
                  <c:v>65.71174772373972</c:v>
                </c:pt>
                <c:pt idx="11">
                  <c:v>61.03914928382243</c:v>
                </c:pt>
                <c:pt idx="12">
                  <c:v>57.31164841887913</c:v>
                </c:pt>
                <c:pt idx="13">
                  <c:v>54.2</c:v>
                </c:pt>
              </c:numCache>
            </c:numRef>
          </c:val>
          <c:extLst xmlns:c16r2="http://schemas.microsoft.com/office/drawing/2015/06/chart">
            <c:ext xmlns:c16="http://schemas.microsoft.com/office/drawing/2014/chart" uri="{C3380CC4-5D6E-409C-BE32-E72D297353CC}">
              <c16:uniqueId val="{00000001-BE30-45F8-B19D-26198042A016}"/>
            </c:ext>
          </c:extLst>
        </c:ser>
        <c:ser>
          <c:idx val="3"/>
          <c:order val="2"/>
          <c:tx>
            <c:strRef>
              <c:f>'Dati Fig.10'!$A$28</c:f>
              <c:strCache>
                <c:ptCount val="1"/>
                <c:pt idx="0">
                  <c:v>FER</c:v>
                </c:pt>
              </c:strCache>
            </c:strRef>
          </c:tx>
          <c:spPr>
            <a:solidFill>
              <a:schemeClr val="accent1">
                <a:lumMod val="60000"/>
                <a:lumOff val="40000"/>
              </a:schemeClr>
            </a:solidFill>
            <a:ln>
              <a:solidFill>
                <a:srgbClr val="002060"/>
              </a:solidFill>
            </a:ln>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'Dati Fig.10'!$D$25:$Q$25</c:f>
              <c:numCache>
                <c:formatCode>General</c:formatCode>
                <c:ptCount val="14"/>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numCache>
            </c:numRef>
          </c:cat>
          <c:val>
            <c:numRef>
              <c:f>'Dati Fig.10'!$D$28:$Q$28</c:f>
              <c:numCache>
                <c:formatCode>0.0</c:formatCode>
                <c:ptCount val="14"/>
                <c:pt idx="0">
                  <c:v>3.591753462901321</c:v>
                </c:pt>
                <c:pt idx="1">
                  <c:v>2.220967900265044</c:v>
                </c:pt>
                <c:pt idx="2">
                  <c:v>1.622128672096641</c:v>
                </c:pt>
                <c:pt idx="3">
                  <c:v>1.06211712559326</c:v>
                </c:pt>
                <c:pt idx="4">
                  <c:v>1.958410209102091</c:v>
                </c:pt>
                <c:pt idx="5">
                  <c:v>6.3846415222562</c:v>
                </c:pt>
                <c:pt idx="6">
                  <c:v>8.128322122395216</c:v>
                </c:pt>
                <c:pt idx="7">
                  <c:v>10.1453338941072</c:v>
                </c:pt>
                <c:pt idx="8">
                  <c:v>11.52592868448003</c:v>
                </c:pt>
                <c:pt idx="9">
                  <c:v>14.16917708115847</c:v>
                </c:pt>
                <c:pt idx="10">
                  <c:v>17.90889407061959</c:v>
                </c:pt>
                <c:pt idx="11">
                  <c:v>19.75253330522209</c:v>
                </c:pt>
                <c:pt idx="12">
                  <c:v>22.02607797902035</c:v>
                </c:pt>
                <c:pt idx="13">
                  <c:v>24.6</c:v>
                </c:pt>
              </c:numCache>
            </c:numRef>
          </c:val>
          <c:extLst xmlns:c16r2="http://schemas.microsoft.com/office/drawing/2015/06/chart">
            <c:ext xmlns:c16="http://schemas.microsoft.com/office/drawing/2014/chart" uri="{C3380CC4-5D6E-409C-BE32-E72D297353CC}">
              <c16:uniqueId val="{00000002-BE30-45F8-B19D-26198042A016}"/>
            </c:ext>
          </c:extLst>
        </c:ser>
        <c:ser>
          <c:idx val="4"/>
          <c:order val="3"/>
          <c:tx>
            <c:strRef>
              <c:f>'Dati Fig.10'!$A$29</c:f>
              <c:strCache>
                <c:ptCount val="1"/>
                <c:pt idx="0">
                  <c:v>FOR</c:v>
                </c:pt>
              </c:strCache>
            </c:strRef>
          </c:tx>
          <c:spPr>
            <a:solidFill>
              <a:schemeClr val="accent1">
                <a:lumMod val="75000"/>
              </a:schemeClr>
            </a:solidFill>
            <a:ln>
              <a:solidFill>
                <a:srgbClr val="002060"/>
              </a:solidFill>
            </a:ln>
          </c:spPr>
          <c:invertIfNegative val="0"/>
          <c:dLbls>
            <c:spPr>
              <a:noFill/>
              <a:ln>
                <a:noFill/>
              </a:ln>
              <a:effectLst/>
            </c:spPr>
            <c:txPr>
              <a:bodyPr/>
              <a:lstStyle/>
              <a:p>
                <a:pPr>
                  <a:defRPr>
                    <a:solidFill>
                      <a:schemeClr val="bg1"/>
                    </a:solidFill>
                  </a:defRPr>
                </a:pPr>
                <a:endParaRPr lang="it-IT"/>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'Dati Fig.10'!$D$25:$Q$25</c:f>
              <c:numCache>
                <c:formatCode>General</c:formatCode>
                <c:ptCount val="14"/>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numCache>
            </c:numRef>
          </c:cat>
          <c:val>
            <c:numRef>
              <c:f>'Dati Fig.10'!$D$29:$Q$29</c:f>
              <c:numCache>
                <c:formatCode>0.0</c:formatCode>
                <c:ptCount val="14"/>
                <c:pt idx="0">
                  <c:v>7.277461612799313</c:v>
                </c:pt>
                <c:pt idx="1">
                  <c:v>7.305880043192305</c:v>
                </c:pt>
                <c:pt idx="2">
                  <c:v>6.850004575821359</c:v>
                </c:pt>
                <c:pt idx="3">
                  <c:v>6.866127244976896</c:v>
                </c:pt>
                <c:pt idx="4">
                  <c:v>5.96171586715867</c:v>
                </c:pt>
                <c:pt idx="5">
                  <c:v>4.147128780156303</c:v>
                </c:pt>
                <c:pt idx="6">
                  <c:v>3.930884174545682</c:v>
                </c:pt>
                <c:pt idx="7">
                  <c:v>3.409816658099288</c:v>
                </c:pt>
                <c:pt idx="8">
                  <c:v>3.055271079663595</c:v>
                </c:pt>
                <c:pt idx="9">
                  <c:v>2.444298624988814</c:v>
                </c:pt>
                <c:pt idx="10">
                  <c:v>2.122196313568732</c:v>
                </c:pt>
                <c:pt idx="11">
                  <c:v>1.92386248336386</c:v>
                </c:pt>
                <c:pt idx="12">
                  <c:v>1.772945689995794</c:v>
                </c:pt>
                <c:pt idx="13">
                  <c:v>1.65</c:v>
                </c:pt>
              </c:numCache>
            </c:numRef>
          </c:val>
          <c:extLst xmlns:c16r2="http://schemas.microsoft.com/office/drawing/2015/06/chart">
            <c:ext xmlns:c16="http://schemas.microsoft.com/office/drawing/2014/chart" uri="{C3380CC4-5D6E-409C-BE32-E72D297353CC}">
              <c16:uniqueId val="{00000003-BE30-45F8-B19D-26198042A016}"/>
            </c:ext>
          </c:extLst>
        </c:ser>
        <c:ser>
          <c:idx val="0"/>
          <c:order val="4"/>
          <c:tx>
            <c:strRef>
              <c:f>'Dati Fig.10'!$A$30</c:f>
              <c:strCache>
                <c:ptCount val="1"/>
                <c:pt idx="0">
                  <c:v>Donation</c:v>
                </c:pt>
              </c:strCache>
            </c:strRef>
          </c:tx>
          <c:spPr>
            <a:solidFill>
              <a:schemeClr val="accent2">
                <a:lumMod val="40000"/>
                <a:lumOff val="60000"/>
              </a:schemeClr>
            </a:solidFill>
            <a:ln>
              <a:solidFill>
                <a:srgbClr val="002060"/>
              </a:solidFill>
            </a:ln>
          </c:spPr>
          <c:invertIfNegative val="0"/>
          <c:dLbls>
            <c:dLbl>
              <c:idx val="9"/>
              <c:layout>
                <c:manualLayout>
                  <c:x val="0.0"/>
                  <c:y val="-0.0166622168489124"/>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BE30-45F8-B19D-26198042A016}"/>
                </c:ext>
                <c:ext xmlns:c15="http://schemas.microsoft.com/office/drawing/2012/chart" uri="{CE6537A1-D6FC-4f65-9D91-7224C49458BB}"/>
              </c:extLst>
            </c:dLbl>
            <c:dLbl>
              <c:idx val="10"/>
              <c:layout>
                <c:manualLayout>
                  <c:x val="2.00417799461487E-16"/>
                  <c:y val="-0.0291431101166924"/>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BE30-45F8-B19D-26198042A016}"/>
                </c:ext>
                <c:ext xmlns:c15="http://schemas.microsoft.com/office/drawing/2012/chart" uri="{CE6537A1-D6FC-4f65-9D91-7224C49458BB}"/>
              </c:extLst>
            </c:dLbl>
            <c:dLbl>
              <c:idx val="11"/>
              <c:layout>
                <c:manualLayout>
                  <c:x val="0.00136741368867353"/>
                  <c:y val="-0.010403120084116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6-BE30-45F8-B19D-26198042A016}"/>
                </c:ext>
                <c:ext xmlns:c15="http://schemas.microsoft.com/office/drawing/2012/chart" uri="{CE6537A1-D6FC-4f65-9D91-7224C49458BB}"/>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'Dati Fig.10'!$D$25:$Q$25</c:f>
              <c:numCache>
                <c:formatCode>General</c:formatCode>
                <c:ptCount val="14"/>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numCache>
            </c:numRef>
          </c:cat>
          <c:val>
            <c:numRef>
              <c:f>'Dati Fig.10'!$D$30:$Q$30</c:f>
              <c:numCache>
                <c:formatCode>General</c:formatCode>
                <c:ptCount val="14"/>
                <c:pt idx="9" formatCode="0.0">
                  <c:v>0.31168908640797</c:v>
                </c:pt>
                <c:pt idx="10" formatCode="0.0">
                  <c:v>3.174272707084167</c:v>
                </c:pt>
                <c:pt idx="11" formatCode="0.0">
                  <c:v>7.290911726337149</c:v>
                </c:pt>
                <c:pt idx="12" formatCode="0.0">
                  <c:v>8.630205080489948</c:v>
                </c:pt>
                <c:pt idx="13" formatCode="0.0">
                  <c:v>9.710000000000001</c:v>
                </c:pt>
              </c:numCache>
            </c:numRef>
          </c:val>
          <c:extLst xmlns:c16r2="http://schemas.microsoft.com/office/drawing/2015/06/chart">
            <c:ext xmlns:c16="http://schemas.microsoft.com/office/drawing/2014/chart" uri="{C3380CC4-5D6E-409C-BE32-E72D297353CC}">
              <c16:uniqueId val="{00000007-BE30-45F8-B19D-26198042A016}"/>
            </c:ext>
          </c:extLst>
        </c:ser>
        <c:dLbls>
          <c:showLegendKey val="0"/>
          <c:showVal val="1"/>
          <c:showCatName val="0"/>
          <c:showSerName val="0"/>
          <c:showPercent val="0"/>
          <c:showBubbleSize val="0"/>
        </c:dLbls>
        <c:gapWidth val="60"/>
        <c:overlap val="100"/>
        <c:axId val="-498136176"/>
        <c:axId val="-498134400"/>
      </c:barChart>
      <c:catAx>
        <c:axId val="-498136176"/>
        <c:scaling>
          <c:orientation val="minMax"/>
        </c:scaling>
        <c:delete val="0"/>
        <c:axPos val="b"/>
        <c:numFmt formatCode="General" sourceLinked="1"/>
        <c:majorTickMark val="out"/>
        <c:minorTickMark val="none"/>
        <c:tickLblPos val="nextTo"/>
        <c:txPr>
          <a:bodyPr/>
          <a:lstStyle/>
          <a:p>
            <a:pPr>
              <a:defRPr sz="1600"/>
            </a:pPr>
            <a:endParaRPr lang="it-IT"/>
          </a:p>
        </c:txPr>
        <c:crossAx val="-498134400"/>
        <c:crosses val="autoZero"/>
        <c:auto val="1"/>
        <c:lblAlgn val="ctr"/>
        <c:lblOffset val="100"/>
        <c:noMultiLvlLbl val="0"/>
      </c:catAx>
      <c:valAx>
        <c:axId val="-498134400"/>
        <c:scaling>
          <c:orientation val="minMax"/>
        </c:scaling>
        <c:delete val="0"/>
        <c:axPos val="l"/>
        <c:majorGridlines/>
        <c:numFmt formatCode="0%" sourceLinked="1"/>
        <c:majorTickMark val="out"/>
        <c:minorTickMark val="none"/>
        <c:tickLblPos val="nextTo"/>
        <c:crossAx val="-498136176"/>
        <c:crosses val="autoZero"/>
        <c:crossBetween val="between"/>
      </c:valAx>
      <c:spPr>
        <a:noFill/>
      </c:spPr>
    </c:plotArea>
    <c:legend>
      <c:legendPos val="t"/>
      <c:overlay val="0"/>
    </c:legend>
    <c:plotVisOnly val="1"/>
    <c:dispBlanksAs val="gap"/>
    <c:showDLblsOverMax val="0"/>
  </c:chart>
  <c:spPr>
    <a:noFill/>
    <a:ln>
      <a:noFill/>
    </a:ln>
  </c:spPr>
  <c:txPr>
    <a:bodyPr/>
    <a:lstStyle/>
    <a:p>
      <a:pPr>
        <a:defRPr sz="1800">
          <a:solidFill>
            <a:srgbClr val="002060"/>
          </a:solidFill>
          <a:latin typeface="Arial" panose="020B0604020202020204" pitchFamily="34" charset="0"/>
          <a:cs typeface="Arial" panose="020B0604020202020204" pitchFamily="34" charset="0"/>
        </a:defRPr>
      </a:pPr>
      <a:endParaRPr lang="it-IT"/>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0105940979954"/>
          <c:y val="0.0801220486111111"/>
          <c:w val="0.774303769710055"/>
          <c:h val="0.787483159722222"/>
        </c:manualLayout>
      </c:layout>
      <c:barChart>
        <c:barDir val="bar"/>
        <c:grouping val="stacked"/>
        <c:varyColors val="0"/>
        <c:ser>
          <c:idx val="0"/>
          <c:order val="0"/>
          <c:tx>
            <c:strRef>
              <c:f>Foglio2!$G$31</c:f>
              <c:strCache>
                <c:ptCount val="1"/>
                <c:pt idx="0">
                  <c:v>% Cicli a fresco iniziati in Centri pubblici /priv conv SSN</c:v>
                </c:pt>
              </c:strCache>
            </c:strRef>
          </c:tx>
          <c:spPr>
            <a:solidFill>
              <a:schemeClr val="accent1"/>
            </a:solidFill>
            <a:ln>
              <a:noFill/>
            </a:ln>
            <a:effectLst/>
          </c:spPr>
          <c:invertIfNegative val="0"/>
          <c:cat>
            <c:strRef>
              <c:f>Foglio2!$A$32:$A$52</c:f>
              <c:strCache>
                <c:ptCount val="21"/>
                <c:pt idx="0">
                  <c:v>Valle d'Aosta</c:v>
                </c:pt>
                <c:pt idx="1">
                  <c:v>Liguria</c:v>
                </c:pt>
                <c:pt idx="2">
                  <c:v>P.A. Trento</c:v>
                </c:pt>
                <c:pt idx="3">
                  <c:v>Friuli Venezia Giulia</c:v>
                </c:pt>
                <c:pt idx="4">
                  <c:v>Basilicata</c:v>
                </c:pt>
                <c:pt idx="5">
                  <c:v>Sardegna</c:v>
                </c:pt>
                <c:pt idx="6">
                  <c:v>Lombardia</c:v>
                </c:pt>
                <c:pt idx="7">
                  <c:v>Toscana</c:v>
                </c:pt>
                <c:pt idx="8">
                  <c:v>Marche</c:v>
                </c:pt>
                <c:pt idx="9">
                  <c:v>Abruzzo</c:v>
                </c:pt>
                <c:pt idx="10">
                  <c:v>Umbria</c:v>
                </c:pt>
                <c:pt idx="11">
                  <c:v>Piemonte</c:v>
                </c:pt>
                <c:pt idx="12">
                  <c:v>Emilia Romagna</c:v>
                </c:pt>
                <c:pt idx="13">
                  <c:v>Veneto</c:v>
                </c:pt>
                <c:pt idx="14">
                  <c:v>P.A. Bolzano</c:v>
                </c:pt>
                <c:pt idx="15">
                  <c:v>Campania</c:v>
                </c:pt>
                <c:pt idx="16">
                  <c:v>Puglia</c:v>
                </c:pt>
                <c:pt idx="17">
                  <c:v>Lazio</c:v>
                </c:pt>
                <c:pt idx="18">
                  <c:v>Sicilia</c:v>
                </c:pt>
                <c:pt idx="19">
                  <c:v>Calabria</c:v>
                </c:pt>
                <c:pt idx="20">
                  <c:v>Molise</c:v>
                </c:pt>
              </c:strCache>
            </c:strRef>
          </c:cat>
          <c:val>
            <c:numRef>
              <c:f>Foglio2!$G$32:$G$52</c:f>
              <c:numCache>
                <c:formatCode>General</c:formatCode>
                <c:ptCount val="21"/>
                <c:pt idx="0">
                  <c:v>100.0</c:v>
                </c:pt>
                <c:pt idx="1">
                  <c:v>100.0</c:v>
                </c:pt>
                <c:pt idx="2">
                  <c:v>100.0</c:v>
                </c:pt>
                <c:pt idx="3">
                  <c:v>100.0</c:v>
                </c:pt>
                <c:pt idx="4">
                  <c:v>100.0</c:v>
                </c:pt>
                <c:pt idx="5">
                  <c:v>100.0</c:v>
                </c:pt>
                <c:pt idx="6">
                  <c:v>99.25001659255324</c:v>
                </c:pt>
                <c:pt idx="7">
                  <c:v>97.50505731625081</c:v>
                </c:pt>
                <c:pt idx="8">
                  <c:v>88.81578947368419</c:v>
                </c:pt>
                <c:pt idx="9">
                  <c:v>66.8292682926829</c:v>
                </c:pt>
                <c:pt idx="10">
                  <c:v>66.27565982404691</c:v>
                </c:pt>
                <c:pt idx="11">
                  <c:v>66.18921975122502</c:v>
                </c:pt>
                <c:pt idx="12">
                  <c:v>64.00767543859648</c:v>
                </c:pt>
                <c:pt idx="13">
                  <c:v>52.59488768396591</c:v>
                </c:pt>
                <c:pt idx="14">
                  <c:v>47.71689497716895</c:v>
                </c:pt>
                <c:pt idx="15">
                  <c:v>31.66337068776093</c:v>
                </c:pt>
                <c:pt idx="16">
                  <c:v>24.4719216898506</c:v>
                </c:pt>
                <c:pt idx="17">
                  <c:v>23.96166134185303</c:v>
                </c:pt>
                <c:pt idx="18">
                  <c:v>19.15184678522572</c:v>
                </c:pt>
                <c:pt idx="19">
                  <c:v>15.84699453551913</c:v>
                </c:pt>
                <c:pt idx="20">
                  <c:v>0.0</c:v>
                </c:pt>
              </c:numCache>
            </c:numRef>
          </c:val>
          <c:extLst xmlns:c16r2="http://schemas.microsoft.com/office/drawing/2015/06/chart">
            <c:ext xmlns:c16="http://schemas.microsoft.com/office/drawing/2014/chart" uri="{C3380CC4-5D6E-409C-BE32-E72D297353CC}">
              <c16:uniqueId val="{00000000-29EE-46BA-B92E-A85306638B44}"/>
            </c:ext>
          </c:extLst>
        </c:ser>
        <c:ser>
          <c:idx val="1"/>
          <c:order val="1"/>
          <c:tx>
            <c:strRef>
              <c:f>Foglio2!$H$31</c:f>
              <c:strCache>
                <c:ptCount val="1"/>
                <c:pt idx="0">
                  <c:v>% Cicli a fresco iniziati in Centri privati</c:v>
                </c:pt>
              </c:strCache>
            </c:strRef>
          </c:tx>
          <c:spPr>
            <a:solidFill>
              <a:schemeClr val="accent2"/>
            </a:solidFill>
            <a:ln>
              <a:noFill/>
            </a:ln>
            <a:effectLst/>
          </c:spPr>
          <c:invertIfNegative val="0"/>
          <c:cat>
            <c:strRef>
              <c:f>Foglio2!$A$32:$A$52</c:f>
              <c:strCache>
                <c:ptCount val="21"/>
                <c:pt idx="0">
                  <c:v>Valle d'Aosta</c:v>
                </c:pt>
                <c:pt idx="1">
                  <c:v>Liguria</c:v>
                </c:pt>
                <c:pt idx="2">
                  <c:v>P.A. Trento</c:v>
                </c:pt>
                <c:pt idx="3">
                  <c:v>Friuli Venezia Giulia</c:v>
                </c:pt>
                <c:pt idx="4">
                  <c:v>Basilicata</c:v>
                </c:pt>
                <c:pt idx="5">
                  <c:v>Sardegna</c:v>
                </c:pt>
                <c:pt idx="6">
                  <c:v>Lombardia</c:v>
                </c:pt>
                <c:pt idx="7">
                  <c:v>Toscana</c:v>
                </c:pt>
                <c:pt idx="8">
                  <c:v>Marche</c:v>
                </c:pt>
                <c:pt idx="9">
                  <c:v>Abruzzo</c:v>
                </c:pt>
                <c:pt idx="10">
                  <c:v>Umbria</c:v>
                </c:pt>
                <c:pt idx="11">
                  <c:v>Piemonte</c:v>
                </c:pt>
                <c:pt idx="12">
                  <c:v>Emilia Romagna</c:v>
                </c:pt>
                <c:pt idx="13">
                  <c:v>Veneto</c:v>
                </c:pt>
                <c:pt idx="14">
                  <c:v>P.A. Bolzano</c:v>
                </c:pt>
                <c:pt idx="15">
                  <c:v>Campania</c:v>
                </c:pt>
                <c:pt idx="16">
                  <c:v>Puglia</c:v>
                </c:pt>
                <c:pt idx="17">
                  <c:v>Lazio</c:v>
                </c:pt>
                <c:pt idx="18">
                  <c:v>Sicilia</c:v>
                </c:pt>
                <c:pt idx="19">
                  <c:v>Calabria</c:v>
                </c:pt>
                <c:pt idx="20">
                  <c:v>Molise</c:v>
                </c:pt>
              </c:strCache>
            </c:strRef>
          </c:cat>
          <c:val>
            <c:numRef>
              <c:f>Foglio2!$H$32:$H$52</c:f>
              <c:numCache>
                <c:formatCode>General</c:formatCode>
                <c:ptCount val="21"/>
                <c:pt idx="0">
                  <c:v>0.0</c:v>
                </c:pt>
                <c:pt idx="1">
                  <c:v>0.0</c:v>
                </c:pt>
                <c:pt idx="2">
                  <c:v>0.0</c:v>
                </c:pt>
                <c:pt idx="3">
                  <c:v>0.0</c:v>
                </c:pt>
                <c:pt idx="4">
                  <c:v>0.0</c:v>
                </c:pt>
                <c:pt idx="5">
                  <c:v>0.0</c:v>
                </c:pt>
                <c:pt idx="6">
                  <c:v>0.749983407446738</c:v>
                </c:pt>
                <c:pt idx="7">
                  <c:v>2.494942683749157</c:v>
                </c:pt>
                <c:pt idx="8">
                  <c:v>11.18421052631579</c:v>
                </c:pt>
                <c:pt idx="9">
                  <c:v>33.17073170731707</c:v>
                </c:pt>
                <c:pt idx="10">
                  <c:v>33.72434017595308</c:v>
                </c:pt>
                <c:pt idx="11">
                  <c:v>33.81078024877498</c:v>
                </c:pt>
                <c:pt idx="12">
                  <c:v>35.9923245614035</c:v>
                </c:pt>
                <c:pt idx="13">
                  <c:v>47.4051123160341</c:v>
                </c:pt>
                <c:pt idx="14">
                  <c:v>52.28310502283106</c:v>
                </c:pt>
                <c:pt idx="15">
                  <c:v>68.33662931223907</c:v>
                </c:pt>
                <c:pt idx="16">
                  <c:v>75.52807831014938</c:v>
                </c:pt>
                <c:pt idx="17">
                  <c:v>76.03833865814696</c:v>
                </c:pt>
                <c:pt idx="18">
                  <c:v>80.84815321477427</c:v>
                </c:pt>
                <c:pt idx="19">
                  <c:v>84.15300546448087</c:v>
                </c:pt>
                <c:pt idx="20">
                  <c:v>100.0</c:v>
                </c:pt>
              </c:numCache>
            </c:numRef>
          </c:val>
          <c:extLst xmlns:c16r2="http://schemas.microsoft.com/office/drawing/2015/06/chart">
            <c:ext xmlns:c16="http://schemas.microsoft.com/office/drawing/2014/chart" uri="{C3380CC4-5D6E-409C-BE32-E72D297353CC}">
              <c16:uniqueId val="{00000001-29EE-46BA-B92E-A85306638B44}"/>
            </c:ext>
          </c:extLst>
        </c:ser>
        <c:dLbls>
          <c:showLegendKey val="0"/>
          <c:showVal val="0"/>
          <c:showCatName val="0"/>
          <c:showSerName val="0"/>
          <c:showPercent val="0"/>
          <c:showBubbleSize val="0"/>
        </c:dLbls>
        <c:gapWidth val="150"/>
        <c:overlap val="100"/>
        <c:axId val="-976040304"/>
        <c:axId val="-502294512"/>
      </c:barChart>
      <c:catAx>
        <c:axId val="-97604030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rgbClr val="002060"/>
                </a:solidFill>
                <a:latin typeface="+mn-lt"/>
                <a:ea typeface="+mn-ea"/>
                <a:cs typeface="+mn-cs"/>
              </a:defRPr>
            </a:pPr>
            <a:endParaRPr lang="it-IT"/>
          </a:p>
        </c:txPr>
        <c:crossAx val="-502294512"/>
        <c:crosses val="autoZero"/>
        <c:auto val="1"/>
        <c:lblAlgn val="ctr"/>
        <c:lblOffset val="100"/>
        <c:noMultiLvlLbl val="0"/>
      </c:catAx>
      <c:valAx>
        <c:axId val="-502294512"/>
        <c:scaling>
          <c:orientation val="minMax"/>
          <c:max val="10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rgbClr val="002060"/>
                </a:solidFill>
                <a:latin typeface="+mn-lt"/>
                <a:ea typeface="+mn-ea"/>
                <a:cs typeface="+mn-cs"/>
              </a:defRPr>
            </a:pPr>
            <a:endParaRPr lang="it-IT"/>
          </a:p>
        </c:txPr>
        <c:crossAx val="-9760403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400" b="1" i="0" u="none" strike="noStrike" kern="1200" baseline="0">
              <a:solidFill>
                <a:srgbClr val="002060"/>
              </a:solidFill>
              <a:latin typeface="+mn-lt"/>
              <a:ea typeface="+mn-ea"/>
              <a:cs typeface="+mn-cs"/>
            </a:defRPr>
          </a:pPr>
          <a:endParaRPr lang="it-IT"/>
        </a:p>
      </c:txPr>
    </c:legend>
    <c:plotVisOnly val="1"/>
    <c:dispBlanksAs val="gap"/>
    <c:showDLblsOverMax val="0"/>
  </c:chart>
  <c:spPr>
    <a:noFill/>
    <a:ln>
      <a:noFill/>
    </a:ln>
    <a:effectLst/>
  </c:spPr>
  <c:txPr>
    <a:bodyPr/>
    <a:lstStyle/>
    <a:p>
      <a:pPr>
        <a:defRPr/>
      </a:pPr>
      <a:endParaRPr lang="it-IT"/>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40"/>
      <c:rAngAx val="0"/>
      <c:perspective val="1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25"/>
          <c:y val="0.138888888888889"/>
          <c:w val="0.844444444444444"/>
          <c:h val="0.810185185185185"/>
        </c:manualLayout>
      </c:layout>
      <c:pie3DChart>
        <c:varyColors val="1"/>
        <c:ser>
          <c:idx val="0"/>
          <c:order val="0"/>
          <c:dPt>
            <c:idx val="0"/>
            <c:bubble3D val="0"/>
            <c:spPr>
              <a:solidFill>
                <a:srgbClr val="E270D2"/>
              </a:solidFill>
              <a:ln w="25400">
                <a:solidFill>
                  <a:schemeClr val="lt1"/>
                </a:solidFill>
              </a:ln>
              <a:effectLst/>
              <a:sp3d contourW="25400">
                <a:contourClr>
                  <a:schemeClr val="lt1"/>
                </a:contourClr>
              </a:sp3d>
            </c:spPr>
            <c:extLst xmlns:c16r2="http://schemas.microsoft.com/office/drawing/2015/06/chart">
              <c:ext xmlns:c16="http://schemas.microsoft.com/office/drawing/2014/chart" uri="{C3380CC4-5D6E-409C-BE32-E72D297353CC}">
                <c16:uniqueId val="{00000001-8AEE-406D-AB44-730DBF7A240A}"/>
              </c:ext>
            </c:extLst>
          </c:dPt>
          <c:dPt>
            <c:idx val="1"/>
            <c:bubble3D val="0"/>
            <c:spPr>
              <a:solidFill>
                <a:schemeClr val="accent2"/>
              </a:solidFill>
              <a:ln w="25400">
                <a:solidFill>
                  <a:schemeClr val="lt1"/>
                </a:solidFill>
              </a:ln>
              <a:effectLst/>
              <a:sp3d contourW="25400">
                <a:contourClr>
                  <a:schemeClr val="lt1"/>
                </a:contourClr>
              </a:sp3d>
            </c:spPr>
            <c:extLst xmlns:c16r2="http://schemas.microsoft.com/office/drawing/2015/06/chart">
              <c:ext xmlns:c16="http://schemas.microsoft.com/office/drawing/2014/chart" uri="{C3380CC4-5D6E-409C-BE32-E72D297353CC}">
                <c16:uniqueId val="{00000003-8AEE-406D-AB44-730DBF7A240A}"/>
              </c:ext>
            </c:extLst>
          </c:dPt>
          <c:dPt>
            <c:idx val="2"/>
            <c:bubble3D val="0"/>
            <c:spPr>
              <a:solidFill>
                <a:srgbClr val="00B0F0"/>
              </a:solidFill>
              <a:ln w="25400">
                <a:solidFill>
                  <a:schemeClr val="lt1"/>
                </a:solidFill>
              </a:ln>
              <a:effectLst/>
              <a:sp3d contourW="25400">
                <a:contourClr>
                  <a:schemeClr val="lt1"/>
                </a:contourClr>
              </a:sp3d>
            </c:spPr>
            <c:extLst xmlns:c16r2="http://schemas.microsoft.com/office/drawing/2015/06/chart">
              <c:ext xmlns:c16="http://schemas.microsoft.com/office/drawing/2014/chart" uri="{C3380CC4-5D6E-409C-BE32-E72D297353CC}">
                <c16:uniqueId val="{00000005-8AEE-406D-AB44-730DBF7A240A}"/>
              </c:ext>
            </c:extLst>
          </c:dPt>
          <c:dLbls>
            <c:dLbl>
              <c:idx val="0"/>
              <c:layout>
                <c:manualLayout>
                  <c:x val="-0.147612126112598"/>
                  <c:y val="-0.455616140147337"/>
                </c:manualLayout>
              </c:layout>
              <c:tx>
                <c:rich>
                  <a:bodyPr rot="0" spcFirstLastPara="1" vertOverflow="ellipsis" vert="horz" wrap="square" anchor="ctr" anchorCtr="1"/>
                  <a:lstStyle/>
                  <a:p>
                    <a:pPr>
                      <a:defRPr sz="1600" b="1" i="0" u="none" strike="noStrike" kern="1200" baseline="0">
                        <a:solidFill>
                          <a:srgbClr val="002060"/>
                        </a:solidFill>
                        <a:latin typeface="+mn-lt"/>
                        <a:ea typeface="+mn-ea"/>
                        <a:cs typeface="+mn-cs"/>
                      </a:defRPr>
                    </a:pPr>
                    <a:fld id="{A62DB930-95E9-4FB8-837C-2CA91B05E89C}" type="CATEGORYNAME">
                      <a:rPr lang="en-US" sz="1600" b="1">
                        <a:solidFill>
                          <a:srgbClr val="002060"/>
                        </a:solidFill>
                        <a:latin typeface="+mn-lt"/>
                      </a:rPr>
                      <a:pPr>
                        <a:defRPr sz="1600" b="1">
                          <a:solidFill>
                            <a:srgbClr val="002060"/>
                          </a:solidFill>
                          <a:latin typeface="+mn-lt"/>
                        </a:defRPr>
                      </a:pPr>
                      <a:t>[NOME CATEGORIA]</a:t>
                    </a:fld>
                    <a:r>
                      <a:rPr lang="en-US" sz="1600" b="1" baseline="0" dirty="0">
                        <a:solidFill>
                          <a:srgbClr val="002060"/>
                        </a:solidFill>
                        <a:latin typeface="+mn-lt"/>
                      </a:rPr>
                      <a:t>
</a:t>
                    </a:r>
                    <a:fld id="{FBA9EA7F-5EB3-4330-B2AE-DFF5A63D7B53}" type="PERCENTAGE">
                      <a:rPr lang="en-US" sz="1600" b="1" baseline="0">
                        <a:solidFill>
                          <a:srgbClr val="002060"/>
                        </a:solidFill>
                        <a:latin typeface="+mn-lt"/>
                      </a:rPr>
                      <a:pPr>
                        <a:defRPr sz="1600" b="1">
                          <a:solidFill>
                            <a:srgbClr val="002060"/>
                          </a:solidFill>
                          <a:latin typeface="+mn-lt"/>
                        </a:defRPr>
                      </a:pPr>
                      <a:t>[PERCENTUALE]</a:t>
                    </a:fld>
                    <a:endParaRPr lang="en-US" sz="1600" b="1" baseline="0" dirty="0">
                      <a:solidFill>
                        <a:srgbClr val="002060"/>
                      </a:solidFill>
                      <a:latin typeface="+mn-lt"/>
                    </a:endParaRPr>
                  </a:p>
                </c:rich>
              </c:tx>
              <c:numFmt formatCode="0.0%" sourceLinked="0"/>
              <c:spPr>
                <a:noFill/>
                <a:ln>
                  <a:noFill/>
                </a:ln>
                <a:effectLst/>
              </c:spPr>
              <c:txPr>
                <a:bodyPr rot="0" spcFirstLastPara="1" vertOverflow="ellipsis" vert="horz" wrap="square" anchor="ctr" anchorCtr="1"/>
                <a:lstStyle/>
                <a:p>
                  <a:pPr>
                    <a:defRPr sz="1600" b="1" i="0" u="none" strike="noStrike" kern="1200" baseline="0">
                      <a:solidFill>
                        <a:srgbClr val="002060"/>
                      </a:solidFill>
                      <a:latin typeface="+mn-lt"/>
                      <a:ea typeface="+mn-ea"/>
                      <a:cs typeface="+mn-cs"/>
                    </a:defRPr>
                  </a:pPr>
                  <a:endParaRPr lang="it-IT"/>
                </a:p>
              </c:txPr>
              <c:dLblPos val="bestFit"/>
              <c:showLegendKey val="0"/>
              <c:showVal val="1"/>
              <c:showCatName val="1"/>
              <c:showSerName val="0"/>
              <c:showPercent val="1"/>
              <c:showBubbleSize val="0"/>
              <c:separator>
</c:separator>
              <c:extLst xmlns:c16r2="http://schemas.microsoft.com/office/drawing/2015/06/chart">
                <c:ext xmlns:c16="http://schemas.microsoft.com/office/drawing/2014/chart" uri="{C3380CC4-5D6E-409C-BE32-E72D297353CC}">
                  <c16:uniqueId val="{00000001-8AEE-406D-AB44-730DBF7A240A}"/>
                </c:ext>
                <c:ext xmlns:c15="http://schemas.microsoft.com/office/drawing/2012/chart" uri="{CE6537A1-D6FC-4f65-9D91-7224C49458BB}">
                  <c15:layout>
                    <c:manualLayout>
                      <c:w val="0.194121841890791"/>
                      <c:h val="0.204106280193237"/>
                    </c:manualLayout>
                  </c15:layout>
                  <c15:dlblFieldTable/>
                  <c15:showDataLabelsRange val="0"/>
                </c:ext>
              </c:extLst>
            </c:dLbl>
            <c:dLbl>
              <c:idx val="1"/>
              <c:layout>
                <c:manualLayout>
                  <c:x val="0.0201953193350831"/>
                  <c:y val="0.00500692621755614"/>
                </c:manualLayout>
              </c:layout>
              <c:tx>
                <c:rich>
                  <a:bodyPr rot="0" spcFirstLastPara="1" vertOverflow="ellipsis" vert="horz" wrap="square" anchor="ctr" anchorCtr="1"/>
                  <a:lstStyle/>
                  <a:p>
                    <a:pPr>
                      <a:defRPr sz="1600" b="1" i="0" u="none" strike="noStrike" kern="1200" baseline="0">
                        <a:solidFill>
                          <a:srgbClr val="002060"/>
                        </a:solidFill>
                        <a:latin typeface="+mn-lt"/>
                        <a:ea typeface="+mn-ea"/>
                        <a:cs typeface="+mn-cs"/>
                      </a:defRPr>
                    </a:pPr>
                    <a:fld id="{EBB4E372-732E-416E-9AA5-C3E8757D8797}" type="CATEGORYNAME">
                      <a:rPr lang="en-US">
                        <a:solidFill>
                          <a:srgbClr val="002060"/>
                        </a:solidFill>
                        <a:latin typeface="+mn-lt"/>
                      </a:rPr>
                      <a:pPr>
                        <a:defRPr sz="1600" b="1">
                          <a:solidFill>
                            <a:srgbClr val="002060"/>
                          </a:solidFill>
                          <a:latin typeface="+mn-lt"/>
                        </a:defRPr>
                      </a:pPr>
                      <a:t>[NOME CATEGORIA]</a:t>
                    </a:fld>
                    <a:r>
                      <a:rPr lang="en-US" baseline="0" dirty="0">
                        <a:solidFill>
                          <a:srgbClr val="002060"/>
                        </a:solidFill>
                        <a:latin typeface="+mn-lt"/>
                      </a:rPr>
                      <a:t>
</a:t>
                    </a:r>
                    <a:fld id="{49AFDEF2-6FF8-4809-91FE-AC1C3B8375EA}" type="PERCENTAGE">
                      <a:rPr lang="en-US" baseline="0">
                        <a:solidFill>
                          <a:srgbClr val="002060"/>
                        </a:solidFill>
                        <a:latin typeface="+mn-lt"/>
                      </a:rPr>
                      <a:pPr>
                        <a:defRPr sz="1600" b="1">
                          <a:solidFill>
                            <a:srgbClr val="002060"/>
                          </a:solidFill>
                          <a:latin typeface="+mn-lt"/>
                        </a:defRPr>
                      </a:pPr>
                      <a:t>[PERCENTUALE]</a:t>
                    </a:fld>
                    <a:endParaRPr lang="en-US" baseline="0" dirty="0">
                      <a:solidFill>
                        <a:srgbClr val="002060"/>
                      </a:solidFill>
                      <a:latin typeface="+mn-lt"/>
                    </a:endParaRPr>
                  </a:p>
                </c:rich>
              </c:tx>
              <c:numFmt formatCode="0.0%" sourceLinked="0"/>
              <c:spPr>
                <a:noFill/>
                <a:ln>
                  <a:noFill/>
                </a:ln>
                <a:effectLst/>
              </c:spPr>
              <c:txPr>
                <a:bodyPr rot="0" spcFirstLastPara="1" vertOverflow="ellipsis" vert="horz" wrap="square" anchor="ctr" anchorCtr="1"/>
                <a:lstStyle/>
                <a:p>
                  <a:pPr>
                    <a:defRPr sz="1600" b="1" i="0" u="none" strike="noStrike" kern="1200" baseline="0">
                      <a:solidFill>
                        <a:srgbClr val="002060"/>
                      </a:solidFill>
                      <a:latin typeface="+mn-lt"/>
                      <a:ea typeface="+mn-ea"/>
                      <a:cs typeface="+mn-cs"/>
                    </a:defRPr>
                  </a:pPr>
                  <a:endParaRPr lang="it-IT"/>
                </a:p>
              </c:txPr>
              <c:dLblPos val="bestFit"/>
              <c:showLegendKey val="0"/>
              <c:showVal val="1"/>
              <c:showCatName val="1"/>
              <c:showSerName val="0"/>
              <c:showPercent val="1"/>
              <c:showBubbleSize val="0"/>
              <c:separator>
</c:separator>
              <c:extLst xmlns:c16r2="http://schemas.microsoft.com/office/drawing/2015/06/chart">
                <c:ext xmlns:c16="http://schemas.microsoft.com/office/drawing/2014/chart" uri="{C3380CC4-5D6E-409C-BE32-E72D297353CC}">
                  <c16:uniqueId val="{00000003-8AEE-406D-AB44-730DBF7A240A}"/>
                </c:ext>
                <c:ext xmlns:c15="http://schemas.microsoft.com/office/drawing/2012/chart" uri="{CE6537A1-D6FC-4f65-9D91-7224C49458BB}">
                  <c15:dlblFieldTable/>
                  <c15:showDataLabelsRange val="0"/>
                </c:ext>
              </c:extLst>
            </c:dLbl>
            <c:dLbl>
              <c:idx val="2"/>
              <c:layout>
                <c:manualLayout>
                  <c:x val="0.207941276976686"/>
                  <c:y val="0.180022815309318"/>
                </c:manualLayout>
              </c:layout>
              <c:tx>
                <c:rich>
                  <a:bodyPr rot="0" spcFirstLastPara="1" vertOverflow="ellipsis" vert="horz" wrap="square" anchor="ctr" anchorCtr="1"/>
                  <a:lstStyle/>
                  <a:p>
                    <a:pPr>
                      <a:defRPr sz="1600" b="1" i="0" u="none" strike="noStrike" kern="1200" baseline="0">
                        <a:solidFill>
                          <a:srgbClr val="002060"/>
                        </a:solidFill>
                        <a:latin typeface="+mn-lt"/>
                        <a:ea typeface="+mn-ea"/>
                        <a:cs typeface="+mn-cs"/>
                      </a:defRPr>
                    </a:pPr>
                    <a:fld id="{4258D3CF-62EB-45F1-833B-C2CD8B32D567}" type="CATEGORYNAME">
                      <a:rPr lang="en-US">
                        <a:solidFill>
                          <a:srgbClr val="002060"/>
                        </a:solidFill>
                        <a:latin typeface="+mn-lt"/>
                      </a:rPr>
                      <a:pPr>
                        <a:defRPr sz="1600" b="1">
                          <a:solidFill>
                            <a:srgbClr val="002060"/>
                          </a:solidFill>
                          <a:latin typeface="+mn-lt"/>
                        </a:defRPr>
                      </a:pPr>
                      <a:t>[NOME CATEGORIA]</a:t>
                    </a:fld>
                    <a:r>
                      <a:rPr lang="en-US" baseline="0" dirty="0">
                        <a:solidFill>
                          <a:srgbClr val="002060"/>
                        </a:solidFill>
                        <a:latin typeface="+mn-lt"/>
                      </a:rPr>
                      <a:t>
</a:t>
                    </a:r>
                    <a:fld id="{1CEF9279-FCFF-4300-937B-D61FC9AD11D7}" type="PERCENTAGE">
                      <a:rPr lang="en-US" baseline="0">
                        <a:solidFill>
                          <a:srgbClr val="002060"/>
                        </a:solidFill>
                        <a:latin typeface="+mn-lt"/>
                      </a:rPr>
                      <a:pPr>
                        <a:defRPr sz="1600" b="1">
                          <a:solidFill>
                            <a:srgbClr val="002060"/>
                          </a:solidFill>
                          <a:latin typeface="+mn-lt"/>
                        </a:defRPr>
                      </a:pPr>
                      <a:t>[PERCENTUALE]</a:t>
                    </a:fld>
                    <a:endParaRPr lang="en-US" baseline="0" dirty="0">
                      <a:solidFill>
                        <a:srgbClr val="002060"/>
                      </a:solidFill>
                      <a:latin typeface="+mn-lt"/>
                    </a:endParaRPr>
                  </a:p>
                </c:rich>
              </c:tx>
              <c:numFmt formatCode="0.0%" sourceLinked="0"/>
              <c:spPr>
                <a:noFill/>
                <a:ln>
                  <a:noFill/>
                </a:ln>
                <a:effectLst/>
              </c:spPr>
              <c:txPr>
                <a:bodyPr rot="0" spcFirstLastPara="1" vertOverflow="ellipsis" vert="horz" wrap="square" anchor="ctr" anchorCtr="1"/>
                <a:lstStyle/>
                <a:p>
                  <a:pPr>
                    <a:defRPr sz="1600" b="1" i="0" u="none" strike="noStrike" kern="1200" baseline="0">
                      <a:solidFill>
                        <a:srgbClr val="002060"/>
                      </a:solidFill>
                      <a:latin typeface="+mn-lt"/>
                      <a:ea typeface="+mn-ea"/>
                      <a:cs typeface="+mn-cs"/>
                    </a:defRPr>
                  </a:pPr>
                  <a:endParaRPr lang="it-IT"/>
                </a:p>
              </c:txPr>
              <c:dLblPos val="bestFit"/>
              <c:showLegendKey val="0"/>
              <c:showVal val="1"/>
              <c:showCatName val="1"/>
              <c:showSerName val="0"/>
              <c:showPercent val="1"/>
              <c:showBubbleSize val="0"/>
              <c:separator>
</c:separator>
              <c:extLst xmlns:c16r2="http://schemas.microsoft.com/office/drawing/2015/06/chart">
                <c:ext xmlns:c16="http://schemas.microsoft.com/office/drawing/2014/chart" uri="{C3380CC4-5D6E-409C-BE32-E72D297353CC}">
                  <c16:uniqueId val="{00000005-8AEE-406D-AB44-730DBF7A240A}"/>
                </c:ext>
                <c:ext xmlns:c15="http://schemas.microsoft.com/office/drawing/2012/chart" uri="{CE6537A1-D6FC-4f65-9D91-7224C49458BB}">
                  <c15:layout>
                    <c:manualLayout>
                      <c:w val="0.250152811735941"/>
                      <c:h val="0.204106280193237"/>
                    </c:manualLayout>
                  </c15:layout>
                  <c15:dlblFieldTable/>
                  <c15:showDataLabelsRange val="0"/>
                </c:ext>
              </c:extLst>
            </c:dLbl>
            <c:numFmt formatCode="0.0%" sourceLinked="0"/>
            <c:spPr>
              <a:noFill/>
              <a:ln>
                <a:noFill/>
              </a:ln>
              <a:effectLst/>
            </c:spPr>
            <c:txPr>
              <a:bodyPr rot="0" spcFirstLastPara="1" vertOverflow="ellipsis" vert="horz" wrap="square" anchor="ctr" anchorCtr="1"/>
              <a:lstStyle/>
              <a:p>
                <a:pPr>
                  <a:defRPr sz="1600" b="1" i="0" u="none" strike="noStrike" kern="1200" baseline="0">
                    <a:solidFill>
                      <a:srgbClr val="002060"/>
                    </a:solidFill>
                    <a:latin typeface="Helvetica" panose="020B0604020202020204" pitchFamily="34" charset="0"/>
                    <a:ea typeface="+mn-ea"/>
                    <a:cs typeface="+mn-cs"/>
                  </a:defRPr>
                </a:pPr>
                <a:endParaRPr lang="it-IT"/>
              </a:p>
            </c:txPr>
            <c:dLblPos val="ctr"/>
            <c:showLegendKey val="0"/>
            <c:showVal val="1"/>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'[3.CAP.2 - Risultati e sicurezza II-III livello_OK.xlsx]FIG.10'!$A$4:$A$6</c:f>
              <c:strCache>
                <c:ptCount val="3"/>
                <c:pt idx="0">
                  <c:v>donazione di ovociti</c:v>
                </c:pt>
                <c:pt idx="1">
                  <c:v>doppia donazione</c:v>
                </c:pt>
                <c:pt idx="2">
                  <c:v>donazione di seme</c:v>
                </c:pt>
              </c:strCache>
            </c:strRef>
          </c:cat>
          <c:val>
            <c:numRef>
              <c:f>'[3.CAP.2 - Risultati e sicurezza II-III livello_OK.xlsx]FIG.10'!$B$4:$B$6</c:f>
              <c:numCache>
                <c:formatCode>#,##0</c:formatCode>
                <c:ptCount val="3"/>
                <c:pt idx="0">
                  <c:v>6867.0</c:v>
                </c:pt>
                <c:pt idx="1">
                  <c:v>532.0</c:v>
                </c:pt>
                <c:pt idx="2">
                  <c:v>1596.0</c:v>
                </c:pt>
              </c:numCache>
            </c:numRef>
          </c:val>
          <c:extLst xmlns:c16r2="http://schemas.microsoft.com/office/drawing/2015/06/chart">
            <c:ext xmlns:c16="http://schemas.microsoft.com/office/drawing/2014/chart" uri="{C3380CC4-5D6E-409C-BE32-E72D297353CC}">
              <c16:uniqueId val="{00000006-8AEE-406D-AB44-730DBF7A240A}"/>
            </c:ext>
          </c:extLst>
        </c:ser>
        <c:dLbls>
          <c:showLegendKey val="0"/>
          <c:showVal val="0"/>
          <c:showCatName val="0"/>
          <c:showSerName val="0"/>
          <c:showPercent val="0"/>
          <c:showBubbleSize val="0"/>
          <c:showLeaderLines val="1"/>
        </c:dLbls>
      </c:pie3DChart>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000">
          <a:solidFill>
            <a:sysClr val="windowText" lastClr="000000"/>
          </a:solidFill>
          <a:latin typeface="Helvetica" panose="020B0604020202020204" pitchFamily="34" charset="0"/>
        </a:defRPr>
      </a:pPr>
      <a:endParaRPr lang="it-IT"/>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40"/>
      <c:rotY val="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0869200244200244"/>
          <c:y val="0.127968378952631"/>
          <c:w val="0.911630036630037"/>
          <c:h val="0.764482105178029"/>
        </c:manualLayout>
      </c:layout>
      <c:pie3DChart>
        <c:varyColors val="1"/>
        <c:ser>
          <c:idx val="0"/>
          <c:order val="0"/>
          <c:dPt>
            <c:idx val="0"/>
            <c:bubble3D val="0"/>
            <c:spPr>
              <a:solidFill>
                <a:schemeClr val="accent1"/>
              </a:solidFill>
              <a:ln w="25400">
                <a:solidFill>
                  <a:schemeClr val="lt1"/>
                </a:solidFill>
              </a:ln>
              <a:effectLst/>
              <a:sp3d contourW="25400">
                <a:contourClr>
                  <a:schemeClr val="lt1"/>
                </a:contourClr>
              </a:sp3d>
            </c:spPr>
            <c:extLst xmlns:c16r2="http://schemas.microsoft.com/office/drawing/2015/06/chart">
              <c:ext xmlns:c16="http://schemas.microsoft.com/office/drawing/2014/chart" uri="{C3380CC4-5D6E-409C-BE32-E72D297353CC}">
                <c16:uniqueId val="{00000001-5947-4B62-BEE5-3AF4B2D3CF1D}"/>
              </c:ext>
            </c:extLst>
          </c:dPt>
          <c:dPt>
            <c:idx val="1"/>
            <c:bubble3D val="0"/>
            <c:explosion val="19"/>
            <c:spPr>
              <a:solidFill>
                <a:schemeClr val="accent2"/>
              </a:solidFill>
              <a:ln w="25400">
                <a:solidFill>
                  <a:schemeClr val="lt1"/>
                </a:solidFill>
              </a:ln>
              <a:effectLst/>
              <a:sp3d contourW="25400">
                <a:contourClr>
                  <a:schemeClr val="lt1"/>
                </a:contourClr>
              </a:sp3d>
            </c:spPr>
            <c:extLst xmlns:c16r2="http://schemas.microsoft.com/office/drawing/2015/06/chart">
              <c:ext xmlns:c16="http://schemas.microsoft.com/office/drawing/2014/chart" uri="{C3380CC4-5D6E-409C-BE32-E72D297353CC}">
                <c16:uniqueId val="{00000003-5947-4B62-BEE5-3AF4B2D3CF1D}"/>
              </c:ext>
            </c:extLst>
          </c:dPt>
          <c:dLbls>
            <c:dLbl>
              <c:idx val="0"/>
              <c:layout>
                <c:manualLayout>
                  <c:x val="-0.0112954943132109"/>
                  <c:y val="-0.214835958005249"/>
                </c:manualLayout>
              </c:layout>
              <c:tx>
                <c:rich>
                  <a:bodyPr/>
                  <a:lstStyle/>
                  <a:p>
                    <a:fld id="{8DBA980C-EE13-43C3-B2F9-E32C61385D31}" type="VALUE">
                      <a:rPr lang="en-US" smtClean="0"/>
                      <a:pPr/>
                      <a:t>[VALORE]</a:t>
                    </a:fld>
                    <a:r>
                      <a:rPr lang="en-US" dirty="0" smtClean="0"/>
                      <a:t>%</a:t>
                    </a:r>
                  </a:p>
                </c:rich>
              </c:tx>
              <c:dLblPos val="bestFi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5947-4B62-BEE5-3AF4B2D3CF1D}"/>
                </c:ext>
                <c:ext xmlns:c15="http://schemas.microsoft.com/office/drawing/2012/chart" uri="{CE6537A1-D6FC-4f65-9D91-7224C49458BB}">
                  <c15:dlblFieldTable/>
                  <c15:showDataLabelsRange val="0"/>
                </c:ext>
              </c:extLst>
            </c:dLbl>
            <c:dLbl>
              <c:idx val="1"/>
              <c:tx>
                <c:rich>
                  <a:bodyPr/>
                  <a:lstStyle/>
                  <a:p>
                    <a:fld id="{23051DD0-6EEE-467B-86A3-1B9BA77CC20B}" type="VALUE">
                      <a:rPr lang="en-US" smtClean="0"/>
                      <a:pPr/>
                      <a:t>[VALORE]</a:t>
                    </a:fld>
                    <a:r>
                      <a:rPr lang="en-US" smtClean="0"/>
                      <a:t>%</a:t>
                    </a:r>
                  </a:p>
                </c:rich>
              </c:tx>
              <c:dLblPos val="bestFi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5947-4B62-BEE5-3AF4B2D3CF1D}"/>
                </c:ex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rgbClr val="002060"/>
                    </a:solidFill>
                    <a:latin typeface="+mn-lt"/>
                    <a:ea typeface="+mn-ea"/>
                    <a:cs typeface="+mn-cs"/>
                  </a:defRPr>
                </a:pPr>
                <a:endParaRPr lang="it-IT"/>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Foglio1!$C$5:$C$8</c:f>
              <c:strCache>
                <c:ptCount val="2"/>
                <c:pt idx="0">
                  <c:v>Da banca estera</c:v>
                </c:pt>
                <c:pt idx="1">
                  <c:v>Dallo stesso centro</c:v>
                </c:pt>
              </c:strCache>
            </c:strRef>
          </c:cat>
          <c:val>
            <c:numRef>
              <c:f>Foglio1!$L$5:$L$8</c:f>
              <c:numCache>
                <c:formatCode>General</c:formatCode>
                <c:ptCount val="2"/>
                <c:pt idx="0">
                  <c:v>97.8</c:v>
                </c:pt>
                <c:pt idx="1">
                  <c:v>2.2</c:v>
                </c:pt>
              </c:numCache>
            </c:numRef>
          </c:val>
          <c:extLst xmlns:c16r2="http://schemas.microsoft.com/office/drawing/2015/06/chart">
            <c:ext xmlns:c16="http://schemas.microsoft.com/office/drawing/2014/chart" uri="{C3380CC4-5D6E-409C-BE32-E72D297353CC}">
              <c16:uniqueId val="{00000004-5947-4B62-BEE5-3AF4B2D3CF1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2400" b="1" i="0" u="none" strike="noStrike" kern="1200" baseline="0">
              <a:solidFill>
                <a:srgbClr val="002060"/>
              </a:solidFill>
              <a:latin typeface="+mn-lt"/>
              <a:ea typeface="+mn-ea"/>
              <a:cs typeface="+mn-cs"/>
            </a:defRPr>
          </a:pPr>
          <a:endParaRPr lang="it-IT"/>
        </a:p>
      </c:txPr>
    </c:legend>
    <c:plotVisOnly val="1"/>
    <c:dispBlanksAs val="gap"/>
    <c:showDLblsOverMax val="0"/>
  </c:chart>
  <c:spPr>
    <a:noFill/>
    <a:ln>
      <a:noFill/>
    </a:ln>
    <a:effectLst/>
  </c:spPr>
  <c:txPr>
    <a:bodyPr/>
    <a:lstStyle/>
    <a:p>
      <a:pPr>
        <a:defRPr/>
      </a:pPr>
      <a:endParaRPr lang="it-IT"/>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4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xmlns:c16r2="http://schemas.microsoft.com/office/drawing/2015/06/chart">
              <c:ext xmlns:c16="http://schemas.microsoft.com/office/drawing/2014/chart" uri="{C3380CC4-5D6E-409C-BE32-E72D297353CC}">
                <c16:uniqueId val="{00000001-8FE4-4941-804A-6D69B3610BFB}"/>
              </c:ext>
            </c:extLst>
          </c:dPt>
          <c:dPt>
            <c:idx val="1"/>
            <c:bubble3D val="0"/>
            <c:explosion val="22"/>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xmlns:c16r2="http://schemas.microsoft.com/office/drawing/2015/06/chart">
              <c:ext xmlns:c16="http://schemas.microsoft.com/office/drawing/2014/chart" uri="{C3380CC4-5D6E-409C-BE32-E72D297353CC}">
                <c16:uniqueId val="{00000003-8FE4-4941-804A-6D69B3610BFB}"/>
              </c:ext>
            </c:extLst>
          </c:dPt>
          <c:dLbls>
            <c:dLbl>
              <c:idx val="0"/>
              <c:tx>
                <c:rich>
                  <a:bodyPr/>
                  <a:lstStyle/>
                  <a:p>
                    <a:r>
                      <a:rPr lang="en-US" baseline="0" dirty="0"/>
                      <a:t> </a:t>
                    </a:r>
                    <a:fld id="{4D7D4BBC-504B-4FA5-8169-03808022A5E8}" type="VALUE">
                      <a:rPr lang="en-US" baseline="0" smtClean="0"/>
                      <a:pPr/>
                      <a:t>[VALORE]</a:t>
                    </a:fld>
                    <a:r>
                      <a:rPr lang="en-US" baseline="0" dirty="0" smtClean="0"/>
                      <a:t>%</a:t>
                    </a:r>
                  </a:p>
                </c:rich>
              </c:tx>
              <c:dLblPos val="outEnd"/>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1-8FE4-4941-804A-6D69B3610BFB}"/>
                </c:ext>
                <c:ext xmlns:c15="http://schemas.microsoft.com/office/drawing/2012/chart" uri="{CE6537A1-D6FC-4f65-9D91-7224C49458BB}">
                  <c15:dlblFieldTable/>
                  <c15:showDataLabelsRange val="0"/>
                </c:ext>
              </c:extLst>
            </c:dLbl>
            <c:dLbl>
              <c:idx val="1"/>
              <c:tx>
                <c:rich>
                  <a:bodyPr/>
                  <a:lstStyle/>
                  <a:p>
                    <a:r>
                      <a:rPr lang="en-US" baseline="0" dirty="0"/>
                      <a:t> </a:t>
                    </a:r>
                    <a:fld id="{E2E37558-0D33-478D-90C3-43E73AE11837}" type="VALUE">
                      <a:rPr lang="en-US" baseline="0" smtClean="0"/>
                      <a:pPr/>
                      <a:t>[VALORE]</a:t>
                    </a:fld>
                    <a:r>
                      <a:rPr lang="en-US" baseline="0" dirty="0" smtClean="0"/>
                      <a:t>%</a:t>
                    </a:r>
                  </a:p>
                </c:rich>
              </c:tx>
              <c:dLblPos val="outEnd"/>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3-8FE4-4941-804A-6D69B3610BFB}"/>
                </c:ex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002060"/>
                    </a:solidFill>
                    <a:latin typeface="+mn-lt"/>
                    <a:ea typeface="+mn-ea"/>
                    <a:cs typeface="+mn-cs"/>
                  </a:defRPr>
                </a:pPr>
                <a:endParaRPr lang="it-IT"/>
              </a:p>
            </c:txPr>
            <c:dLblPos val="outEnd"/>
            <c:showLegendKey val="0"/>
            <c:showVal val="1"/>
            <c:showCatName val="1"/>
            <c:showSerName val="0"/>
            <c:showPercent val="0"/>
            <c:showBubbleSize val="0"/>
            <c:showLeaderLines val="1"/>
            <c:leaderLines>
              <c:spPr>
                <a:ln w="9525">
                  <a:solidFill>
                    <a:schemeClr val="tx2">
                      <a:lumMod val="35000"/>
                      <a:lumOff val="65000"/>
                    </a:schemeClr>
                  </a:solidFill>
                </a:ln>
                <a:effectLst/>
              </c:spPr>
            </c:leaderLines>
            <c:extLst xmlns:c16r2="http://schemas.microsoft.com/office/drawing/2015/06/chart">
              <c:ext xmlns:c15="http://schemas.microsoft.com/office/drawing/2012/chart" uri="{CE6537A1-D6FC-4f65-9D91-7224C49458BB}"/>
            </c:extLst>
          </c:dLbls>
          <c:cat>
            <c:strRef>
              <c:f>Foglio2!$A$6:$A$8</c:f>
              <c:strCache>
                <c:ptCount val="3"/>
                <c:pt idx="0">
                  <c:v>Da banca estera</c:v>
                </c:pt>
                <c:pt idx="1">
                  <c:v>Dallo stesso centro</c:v>
                </c:pt>
                <c:pt idx="2">
                  <c:v>Da banca nazionale</c:v>
                </c:pt>
              </c:strCache>
            </c:strRef>
          </c:cat>
          <c:val>
            <c:numRef>
              <c:f>Foglio2!$K$6:$K$7</c:f>
              <c:numCache>
                <c:formatCode>General</c:formatCode>
                <c:ptCount val="2"/>
                <c:pt idx="0">
                  <c:v>97.9</c:v>
                </c:pt>
                <c:pt idx="1">
                  <c:v>2.1</c:v>
                </c:pt>
              </c:numCache>
            </c:numRef>
          </c:val>
          <c:extLst xmlns:c16r2="http://schemas.microsoft.com/office/drawing/2015/06/chart">
            <c:ext xmlns:c16="http://schemas.microsoft.com/office/drawing/2014/chart" uri="{C3380CC4-5D6E-409C-BE32-E72D297353CC}">
              <c16:uniqueId val="{00000004-8FE4-4941-804A-6D69B3610BFB}"/>
            </c:ext>
          </c:extLst>
        </c:ser>
        <c:dLbls>
          <c:dLblPos val="outEnd"/>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2000" b="1" i="0" u="none" strike="noStrike" kern="1200" baseline="0">
              <a:solidFill>
                <a:srgbClr val="002060"/>
              </a:solidFill>
              <a:latin typeface="+mn-lt"/>
              <a:ea typeface="+mn-ea"/>
              <a:cs typeface="+mn-cs"/>
            </a:defRPr>
          </a:pPr>
          <a:endParaRPr lang="it-IT"/>
        </a:p>
      </c:txPr>
    </c:legend>
    <c:plotVisOnly val="1"/>
    <c:dispBlanksAs val="gap"/>
    <c:showDLblsOverMax val="0"/>
  </c:chart>
  <c:spPr>
    <a:noFill/>
    <a:ln>
      <a:noFill/>
    </a:ln>
    <a:effectLst/>
  </c:spPr>
  <c:txPr>
    <a:bodyPr/>
    <a:lstStyle/>
    <a:p>
      <a:pPr>
        <a:defRPr/>
      </a:pPr>
      <a:endParaRPr lang="it-IT"/>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4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0731427568999597"/>
          <c:y val="0.0915166496363527"/>
          <c:w val="0.835976441642113"/>
          <c:h val="0.666305189904697"/>
        </c:manualLayout>
      </c:layout>
      <c:pie3DChart>
        <c:varyColors val="1"/>
        <c:ser>
          <c:idx val="0"/>
          <c:order val="0"/>
          <c:explosion val="16"/>
          <c:dPt>
            <c:idx val="0"/>
            <c:bubble3D val="0"/>
            <c:spPr>
              <a:solidFill>
                <a:schemeClr val="accent1"/>
              </a:solidFill>
              <a:ln w="25400">
                <a:solidFill>
                  <a:schemeClr val="lt1"/>
                </a:solidFill>
              </a:ln>
              <a:effectLst/>
              <a:sp3d contourW="25400">
                <a:contourClr>
                  <a:schemeClr val="lt1"/>
                </a:contourClr>
              </a:sp3d>
            </c:spPr>
            <c:extLst xmlns:c16r2="http://schemas.microsoft.com/office/drawing/2015/06/chart">
              <c:ext xmlns:c16="http://schemas.microsoft.com/office/drawing/2014/chart" uri="{C3380CC4-5D6E-409C-BE32-E72D297353CC}">
                <c16:uniqueId val="{00000001-8A18-4DE0-BF27-B2BEA7FB5B7D}"/>
              </c:ext>
            </c:extLst>
          </c:dPt>
          <c:dPt>
            <c:idx val="1"/>
            <c:bubble3D val="0"/>
            <c:spPr>
              <a:solidFill>
                <a:schemeClr val="accent2"/>
              </a:solidFill>
              <a:ln w="25400">
                <a:solidFill>
                  <a:schemeClr val="lt1"/>
                </a:solidFill>
              </a:ln>
              <a:effectLst/>
              <a:sp3d contourW="25400">
                <a:contourClr>
                  <a:schemeClr val="lt1"/>
                </a:contourClr>
              </a:sp3d>
            </c:spPr>
            <c:extLst xmlns:c16r2="http://schemas.microsoft.com/office/drawing/2015/06/chart">
              <c:ext xmlns:c16="http://schemas.microsoft.com/office/drawing/2014/chart" uri="{C3380CC4-5D6E-409C-BE32-E72D297353CC}">
                <c16:uniqueId val="{00000003-8A18-4DE0-BF27-B2BEA7FB5B7D}"/>
              </c:ext>
            </c:extLst>
          </c:dPt>
          <c:dPt>
            <c:idx val="2"/>
            <c:bubble3D val="0"/>
            <c:spPr>
              <a:solidFill>
                <a:srgbClr val="00B050"/>
              </a:solidFill>
              <a:ln w="25400">
                <a:solidFill>
                  <a:schemeClr val="lt1"/>
                </a:solidFill>
              </a:ln>
              <a:effectLst/>
              <a:sp3d contourW="25400">
                <a:contourClr>
                  <a:schemeClr val="lt1"/>
                </a:contourClr>
              </a:sp3d>
            </c:spPr>
            <c:extLst xmlns:c16r2="http://schemas.microsoft.com/office/drawing/2015/06/chart">
              <c:ext xmlns:c16="http://schemas.microsoft.com/office/drawing/2014/chart" uri="{C3380CC4-5D6E-409C-BE32-E72D297353CC}">
                <c16:uniqueId val="{00000005-8A18-4DE0-BF27-B2BEA7FB5B7D}"/>
              </c:ext>
            </c:extLst>
          </c:dPt>
          <c:dLbls>
            <c:dLbl>
              <c:idx val="0"/>
              <c:layout>
                <c:manualLayout>
                  <c:x val="-0.0986692695501186"/>
                  <c:y val="-0.300012564030641"/>
                </c:manualLayout>
              </c:layout>
              <c:tx>
                <c:rich>
                  <a:bodyPr/>
                  <a:lstStyle/>
                  <a:p>
                    <a:fld id="{A6E6C078-0060-47B2-B316-8871D44D6BBA}" type="VALUE">
                      <a:rPr lang="en-US" smtClean="0"/>
                      <a:pPr/>
                      <a:t>[VALORE]</a:t>
                    </a:fld>
                    <a:r>
                      <a:rPr lang="en-US" dirty="0" smtClean="0"/>
                      <a:t>%</a:t>
                    </a:r>
                  </a:p>
                </c:rich>
              </c:tx>
              <c:dLblPos val="bestFi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8A18-4DE0-BF27-B2BEA7FB5B7D}"/>
                </c:ext>
                <c:ext xmlns:c15="http://schemas.microsoft.com/office/drawing/2012/chart" uri="{CE6537A1-D6FC-4f65-9D91-7224C49458BB}">
                  <c15:dlblFieldTable/>
                  <c15:showDataLabelsRange val="0"/>
                </c:ext>
              </c:extLst>
            </c:dLbl>
            <c:dLbl>
              <c:idx val="1"/>
              <c:layout>
                <c:manualLayout>
                  <c:x val="0.196892294593444"/>
                  <c:y val="0.0679054550433104"/>
                </c:manualLayout>
              </c:layout>
              <c:tx>
                <c:rich>
                  <a:bodyPr/>
                  <a:lstStyle/>
                  <a:p>
                    <a:fld id="{E04B5BC9-EC6C-4F35-99E0-3B982283FE3C}" type="VALUE">
                      <a:rPr lang="en-US" smtClean="0"/>
                      <a:pPr/>
                      <a:t>[VALORE]</a:t>
                    </a:fld>
                    <a:r>
                      <a:rPr lang="en-US" dirty="0" smtClean="0"/>
                      <a:t>%</a:t>
                    </a:r>
                  </a:p>
                </c:rich>
              </c:tx>
              <c:dLblPos val="bestFi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8A18-4DE0-BF27-B2BEA7FB5B7D}"/>
                </c:ext>
                <c:ext xmlns:c15="http://schemas.microsoft.com/office/drawing/2012/chart" uri="{CE6537A1-D6FC-4f65-9D91-7224C49458BB}">
                  <c15:layout>
                    <c:manualLayout>
                      <c:w val="0.401323258124024"/>
                      <c:h val="0.0656011450381679"/>
                    </c:manualLayout>
                  </c15:layout>
                  <c15:dlblFieldTable/>
                  <c15:showDataLabelsRange val="0"/>
                </c:ext>
              </c:extLst>
            </c:dLbl>
            <c:dLbl>
              <c:idx val="2"/>
              <c:tx>
                <c:rich>
                  <a:bodyPr/>
                  <a:lstStyle/>
                  <a:p>
                    <a:fld id="{F9AAAC38-59C3-4C08-89B1-7F7B3B9E9172}" type="VALUE">
                      <a:rPr lang="en-US" smtClean="0"/>
                      <a:pPr/>
                      <a:t>[VALORE]</a:t>
                    </a:fld>
                    <a:r>
                      <a:rPr lang="en-US" smtClean="0"/>
                      <a:t>%</a:t>
                    </a:r>
                  </a:p>
                </c:rich>
              </c:tx>
              <c:dLblPos val="bestFi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8A18-4DE0-BF27-B2BEA7FB5B7D}"/>
                </c:ex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rgbClr val="002060"/>
                    </a:solidFill>
                    <a:latin typeface="+mn-lt"/>
                    <a:ea typeface="+mn-ea"/>
                    <a:cs typeface="+mn-cs"/>
                  </a:defRPr>
                </a:pPr>
                <a:endParaRPr lang="it-IT"/>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Foglio3!$A$5:$A$7</c:f>
              <c:strCache>
                <c:ptCount val="3"/>
                <c:pt idx="0">
                  <c:v>Da banca estera</c:v>
                </c:pt>
                <c:pt idx="1">
                  <c:v>Dallo stesso centro</c:v>
                </c:pt>
                <c:pt idx="2">
                  <c:v>Da banca nazionale</c:v>
                </c:pt>
              </c:strCache>
            </c:strRef>
          </c:cat>
          <c:val>
            <c:numRef>
              <c:f>Foglio3!$G$5:$G$7</c:f>
              <c:numCache>
                <c:formatCode>General</c:formatCode>
                <c:ptCount val="3"/>
                <c:pt idx="0">
                  <c:v>90.3</c:v>
                </c:pt>
                <c:pt idx="1">
                  <c:v>7.5</c:v>
                </c:pt>
                <c:pt idx="2">
                  <c:v>2.2</c:v>
                </c:pt>
              </c:numCache>
            </c:numRef>
          </c:val>
          <c:extLst xmlns:c16r2="http://schemas.microsoft.com/office/drawing/2015/06/chart">
            <c:ext xmlns:c16="http://schemas.microsoft.com/office/drawing/2014/chart" uri="{C3380CC4-5D6E-409C-BE32-E72D297353CC}">
              <c16:uniqueId val="{00000006-8A18-4DE0-BF27-B2BEA7FB5B7D}"/>
            </c:ext>
          </c:extLst>
        </c:ser>
        <c:dLbls>
          <c:dLblPos val="bestFit"/>
          <c:showLegendKey val="0"/>
          <c:showVal val="1"/>
          <c:showCatName val="0"/>
          <c:showSerName val="0"/>
          <c:showPercent val="0"/>
          <c:showBubbleSize val="0"/>
          <c:showLeaderLines val="1"/>
        </c:dLbls>
      </c:pie3DChart>
      <c:spPr>
        <a:noFill/>
        <a:ln>
          <a:noFill/>
        </a:ln>
        <a:effectLst/>
      </c:spPr>
    </c:plotArea>
    <c:legend>
      <c:legendPos val="b"/>
      <c:layout>
        <c:manualLayout>
          <c:xMode val="edge"/>
          <c:yMode val="edge"/>
          <c:x val="0.0542631923563833"/>
          <c:y val="0.828134078660015"/>
          <c:w val="0.895021224198827"/>
          <c:h val="0.155962613451944"/>
        </c:manualLayout>
      </c:layout>
      <c:overlay val="0"/>
      <c:spPr>
        <a:noFill/>
        <a:ln>
          <a:noFill/>
        </a:ln>
        <a:effectLst/>
      </c:spPr>
      <c:txPr>
        <a:bodyPr rot="0" spcFirstLastPara="1" vertOverflow="ellipsis" vert="horz" wrap="square" anchor="ctr" anchorCtr="1"/>
        <a:lstStyle/>
        <a:p>
          <a:pPr rtl="0">
            <a:defRPr sz="2000" b="1" i="0" u="none" strike="noStrike" kern="1200" baseline="0">
              <a:solidFill>
                <a:srgbClr val="002060"/>
              </a:solidFill>
              <a:latin typeface="+mn-lt"/>
              <a:ea typeface="+mn-ea"/>
              <a:cs typeface="+mn-cs"/>
            </a:defRPr>
          </a:pPr>
          <a:endParaRPr lang="it-IT"/>
        </a:p>
      </c:txPr>
    </c:legend>
    <c:plotVisOnly val="1"/>
    <c:dispBlanksAs val="gap"/>
    <c:showDLblsOverMax val="0"/>
  </c:chart>
  <c:spPr>
    <a:noFill/>
    <a:ln>
      <a:noFill/>
    </a:ln>
    <a:effectLst/>
  </c:spPr>
  <c:txPr>
    <a:bodyPr/>
    <a:lstStyle/>
    <a:p>
      <a:pPr>
        <a:defRPr/>
      </a:pPr>
      <a:endParaRPr lang="it-IT"/>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spPr>
            <a:solidFill>
              <a:schemeClr val="accent1"/>
            </a:solidFill>
            <a:ln>
              <a:noFill/>
            </a:ln>
            <a:effectLst/>
          </c:spPr>
          <c:invertIfNegative val="0"/>
          <c:cat>
            <c:strRef>
              <c:f>'[Grafico in Microsoft PowerPoint]Foglio4'!$A$4:$A$24</c:f>
              <c:strCache>
                <c:ptCount val="21"/>
                <c:pt idx="0">
                  <c:v>Sardegna</c:v>
                </c:pt>
                <c:pt idx="1">
                  <c:v>Calabria</c:v>
                </c:pt>
                <c:pt idx="2">
                  <c:v>Sicilia</c:v>
                </c:pt>
                <c:pt idx="3">
                  <c:v>Puglia</c:v>
                </c:pt>
                <c:pt idx="4">
                  <c:v>Liguria</c:v>
                </c:pt>
                <c:pt idx="5">
                  <c:v>Veneto</c:v>
                </c:pt>
                <c:pt idx="6">
                  <c:v>Campania</c:v>
                </c:pt>
                <c:pt idx="7">
                  <c:v>Piemonte</c:v>
                </c:pt>
                <c:pt idx="8">
                  <c:v>Marche</c:v>
                </c:pt>
                <c:pt idx="9">
                  <c:v>Umbria</c:v>
                </c:pt>
                <c:pt idx="10">
                  <c:v>Abruzzo</c:v>
                </c:pt>
                <c:pt idx="11">
                  <c:v>Friuli Venezia Giulia</c:v>
                </c:pt>
                <c:pt idx="12">
                  <c:v>P.A. Trento</c:v>
                </c:pt>
                <c:pt idx="13">
                  <c:v>Emilia Romagna</c:v>
                </c:pt>
                <c:pt idx="14">
                  <c:v>Italia</c:v>
                </c:pt>
                <c:pt idx="15">
                  <c:v>P.A. Bolzano</c:v>
                </c:pt>
                <c:pt idx="16">
                  <c:v>Lombardia</c:v>
                </c:pt>
                <c:pt idx="17">
                  <c:v>Lazio</c:v>
                </c:pt>
                <c:pt idx="18">
                  <c:v>Basilicata</c:v>
                </c:pt>
                <c:pt idx="19">
                  <c:v>Toscana</c:v>
                </c:pt>
                <c:pt idx="20">
                  <c:v>Valle d'Aosta</c:v>
                </c:pt>
              </c:strCache>
            </c:strRef>
          </c:cat>
          <c:val>
            <c:numRef>
              <c:f>'[Grafico in Microsoft PowerPoint]Foglio4'!$B$4:$B$24</c:f>
            </c:numRef>
          </c:val>
          <c:extLst xmlns:c16r2="http://schemas.microsoft.com/office/drawing/2015/06/chart">
            <c:ext xmlns:c16="http://schemas.microsoft.com/office/drawing/2014/chart" uri="{C3380CC4-5D6E-409C-BE32-E72D297353CC}">
              <c16:uniqueId val="{00000000-7237-4DEF-A566-F90254BCE655}"/>
            </c:ext>
          </c:extLst>
        </c:ser>
        <c:ser>
          <c:idx val="1"/>
          <c:order val="1"/>
          <c:spPr>
            <a:solidFill>
              <a:schemeClr val="accent2"/>
            </a:solidFill>
            <a:ln>
              <a:noFill/>
            </a:ln>
            <a:effectLst/>
          </c:spPr>
          <c:invertIfNegative val="0"/>
          <c:cat>
            <c:strRef>
              <c:f>'[Grafico in Microsoft PowerPoint]Foglio4'!$A$4:$A$24</c:f>
              <c:strCache>
                <c:ptCount val="21"/>
                <c:pt idx="0">
                  <c:v>Sardegna</c:v>
                </c:pt>
                <c:pt idx="1">
                  <c:v>Calabria</c:v>
                </c:pt>
                <c:pt idx="2">
                  <c:v>Sicilia</c:v>
                </c:pt>
                <c:pt idx="3">
                  <c:v>Puglia</c:v>
                </c:pt>
                <c:pt idx="4">
                  <c:v>Liguria</c:v>
                </c:pt>
                <c:pt idx="5">
                  <c:v>Veneto</c:v>
                </c:pt>
                <c:pt idx="6">
                  <c:v>Campania</c:v>
                </c:pt>
                <c:pt idx="7">
                  <c:v>Piemonte</c:v>
                </c:pt>
                <c:pt idx="8">
                  <c:v>Marche</c:v>
                </c:pt>
                <c:pt idx="9">
                  <c:v>Umbria</c:v>
                </c:pt>
                <c:pt idx="10">
                  <c:v>Abruzzo</c:v>
                </c:pt>
                <c:pt idx="11">
                  <c:v>Friuli Venezia Giulia</c:v>
                </c:pt>
                <c:pt idx="12">
                  <c:v>P.A. Trento</c:v>
                </c:pt>
                <c:pt idx="13">
                  <c:v>Emilia Romagna</c:v>
                </c:pt>
                <c:pt idx="14">
                  <c:v>Italia</c:v>
                </c:pt>
                <c:pt idx="15">
                  <c:v>P.A. Bolzano</c:v>
                </c:pt>
                <c:pt idx="16">
                  <c:v>Lombardia</c:v>
                </c:pt>
                <c:pt idx="17">
                  <c:v>Lazio</c:v>
                </c:pt>
                <c:pt idx="18">
                  <c:v>Basilicata</c:v>
                </c:pt>
                <c:pt idx="19">
                  <c:v>Toscana</c:v>
                </c:pt>
                <c:pt idx="20">
                  <c:v>Valle d'Aosta</c:v>
                </c:pt>
              </c:strCache>
            </c:strRef>
          </c:cat>
          <c:val>
            <c:numRef>
              <c:f>'[Grafico in Microsoft PowerPoint]Foglio4'!$C$4:$C$24</c:f>
            </c:numRef>
          </c:val>
          <c:extLst xmlns:c16r2="http://schemas.microsoft.com/office/drawing/2015/06/chart">
            <c:ext xmlns:c16="http://schemas.microsoft.com/office/drawing/2014/chart" uri="{C3380CC4-5D6E-409C-BE32-E72D297353CC}">
              <c16:uniqueId val="{00000001-7237-4DEF-A566-F90254BCE655}"/>
            </c:ext>
          </c:extLst>
        </c:ser>
        <c:ser>
          <c:idx val="2"/>
          <c:order val="2"/>
          <c:tx>
            <c:strRef>
              <c:f>'[Grafico in Microsoft PowerPoint]Foglio4'!$D$2</c:f>
              <c:strCache>
                <c:ptCount val="1"/>
                <c:pt idx="0">
                  <c:v>Cicli di pazienti residenti in regione </c:v>
                </c:pt>
              </c:strCache>
            </c:strRef>
          </c:tx>
          <c:spPr>
            <a:solidFill>
              <a:schemeClr val="accent2"/>
            </a:solidFill>
            <a:ln>
              <a:noFill/>
            </a:ln>
            <a:effectLst/>
          </c:spPr>
          <c:invertIfNegative val="0"/>
          <c:cat>
            <c:strRef>
              <c:f>'[Grafico in Microsoft PowerPoint]Foglio4'!$A$4:$A$24</c:f>
              <c:strCache>
                <c:ptCount val="21"/>
                <c:pt idx="0">
                  <c:v>Sardegna</c:v>
                </c:pt>
                <c:pt idx="1">
                  <c:v>Calabria</c:v>
                </c:pt>
                <c:pt idx="2">
                  <c:v>Sicilia</c:v>
                </c:pt>
                <c:pt idx="3">
                  <c:v>Puglia</c:v>
                </c:pt>
                <c:pt idx="4">
                  <c:v>Liguria</c:v>
                </c:pt>
                <c:pt idx="5">
                  <c:v>Veneto</c:v>
                </c:pt>
                <c:pt idx="6">
                  <c:v>Campania</c:v>
                </c:pt>
                <c:pt idx="7">
                  <c:v>Piemonte</c:v>
                </c:pt>
                <c:pt idx="8">
                  <c:v>Marche</c:v>
                </c:pt>
                <c:pt idx="9">
                  <c:v>Umbria</c:v>
                </c:pt>
                <c:pt idx="10">
                  <c:v>Abruzzo</c:v>
                </c:pt>
                <c:pt idx="11">
                  <c:v>Friuli Venezia Giulia</c:v>
                </c:pt>
                <c:pt idx="12">
                  <c:v>P.A. Trento</c:v>
                </c:pt>
                <c:pt idx="13">
                  <c:v>Emilia Romagna</c:v>
                </c:pt>
                <c:pt idx="14">
                  <c:v>Italia</c:v>
                </c:pt>
                <c:pt idx="15">
                  <c:v>P.A. Bolzano</c:v>
                </c:pt>
                <c:pt idx="16">
                  <c:v>Lombardia</c:v>
                </c:pt>
                <c:pt idx="17">
                  <c:v>Lazio</c:v>
                </c:pt>
                <c:pt idx="18">
                  <c:v>Basilicata</c:v>
                </c:pt>
                <c:pt idx="19">
                  <c:v>Toscana</c:v>
                </c:pt>
                <c:pt idx="20">
                  <c:v>Valle d'Aosta</c:v>
                </c:pt>
              </c:strCache>
            </c:strRef>
          </c:cat>
          <c:val>
            <c:numRef>
              <c:f>'[Grafico in Microsoft PowerPoint]Foglio4'!$D$4:$D$24</c:f>
              <c:numCache>
                <c:formatCode>#,##0.0</c:formatCode>
                <c:ptCount val="21"/>
                <c:pt idx="0">
                  <c:v>99.77246871444821</c:v>
                </c:pt>
                <c:pt idx="1">
                  <c:v>97.26775956284153</c:v>
                </c:pt>
                <c:pt idx="2">
                  <c:v>97.12722298221615</c:v>
                </c:pt>
                <c:pt idx="3">
                  <c:v>93.25090159711488</c:v>
                </c:pt>
                <c:pt idx="4">
                  <c:v>92.71844660194176</c:v>
                </c:pt>
                <c:pt idx="5">
                  <c:v>89.96901626646011</c:v>
                </c:pt>
                <c:pt idx="6">
                  <c:v>88.8376181059108</c:v>
                </c:pt>
                <c:pt idx="7">
                  <c:v>88.27742178665662</c:v>
                </c:pt>
                <c:pt idx="8">
                  <c:v>86.1842105263158</c:v>
                </c:pt>
                <c:pt idx="9">
                  <c:v>83.8709677419355</c:v>
                </c:pt>
                <c:pt idx="10">
                  <c:v>81.09756097560976</c:v>
                </c:pt>
                <c:pt idx="11">
                  <c:v>78.29457364341085</c:v>
                </c:pt>
                <c:pt idx="12">
                  <c:v>77.87769784172661</c:v>
                </c:pt>
                <c:pt idx="13">
                  <c:v>74.86293859649119</c:v>
                </c:pt>
                <c:pt idx="14">
                  <c:v>72.66314283443285</c:v>
                </c:pt>
                <c:pt idx="15">
                  <c:v>68.15068493150683</c:v>
                </c:pt>
                <c:pt idx="16">
                  <c:v>66.63569390057742</c:v>
                </c:pt>
                <c:pt idx="17">
                  <c:v>59.53141640042598</c:v>
                </c:pt>
                <c:pt idx="18">
                  <c:v>48.09782608695652</c:v>
                </c:pt>
                <c:pt idx="19">
                  <c:v>44.80782198246796</c:v>
                </c:pt>
                <c:pt idx="20">
                  <c:v>27.08333333333332</c:v>
                </c:pt>
              </c:numCache>
            </c:numRef>
          </c:val>
          <c:extLst xmlns:c16r2="http://schemas.microsoft.com/office/drawing/2015/06/chart">
            <c:ext xmlns:c16="http://schemas.microsoft.com/office/drawing/2014/chart" uri="{C3380CC4-5D6E-409C-BE32-E72D297353CC}">
              <c16:uniqueId val="{00000002-7237-4DEF-A566-F90254BCE655}"/>
            </c:ext>
          </c:extLst>
        </c:ser>
        <c:ser>
          <c:idx val="3"/>
          <c:order val="3"/>
          <c:spPr>
            <a:solidFill>
              <a:schemeClr val="accent4"/>
            </a:solidFill>
            <a:ln>
              <a:noFill/>
            </a:ln>
            <a:effectLst/>
          </c:spPr>
          <c:invertIfNegative val="0"/>
          <c:cat>
            <c:strRef>
              <c:f>'[Grafico in Microsoft PowerPoint]Foglio4'!$A$4:$A$24</c:f>
              <c:strCache>
                <c:ptCount val="21"/>
                <c:pt idx="0">
                  <c:v>Sardegna</c:v>
                </c:pt>
                <c:pt idx="1">
                  <c:v>Calabria</c:v>
                </c:pt>
                <c:pt idx="2">
                  <c:v>Sicilia</c:v>
                </c:pt>
                <c:pt idx="3">
                  <c:v>Puglia</c:v>
                </c:pt>
                <c:pt idx="4">
                  <c:v>Liguria</c:v>
                </c:pt>
                <c:pt idx="5">
                  <c:v>Veneto</c:v>
                </c:pt>
                <c:pt idx="6">
                  <c:v>Campania</c:v>
                </c:pt>
                <c:pt idx="7">
                  <c:v>Piemonte</c:v>
                </c:pt>
                <c:pt idx="8">
                  <c:v>Marche</c:v>
                </c:pt>
                <c:pt idx="9">
                  <c:v>Umbria</c:v>
                </c:pt>
                <c:pt idx="10">
                  <c:v>Abruzzo</c:v>
                </c:pt>
                <c:pt idx="11">
                  <c:v>Friuli Venezia Giulia</c:v>
                </c:pt>
                <c:pt idx="12">
                  <c:v>P.A. Trento</c:v>
                </c:pt>
                <c:pt idx="13">
                  <c:v>Emilia Romagna</c:v>
                </c:pt>
                <c:pt idx="14">
                  <c:v>Italia</c:v>
                </c:pt>
                <c:pt idx="15">
                  <c:v>P.A. Bolzano</c:v>
                </c:pt>
                <c:pt idx="16">
                  <c:v>Lombardia</c:v>
                </c:pt>
                <c:pt idx="17">
                  <c:v>Lazio</c:v>
                </c:pt>
                <c:pt idx="18">
                  <c:v>Basilicata</c:v>
                </c:pt>
                <c:pt idx="19">
                  <c:v>Toscana</c:v>
                </c:pt>
                <c:pt idx="20">
                  <c:v>Valle d'Aosta</c:v>
                </c:pt>
              </c:strCache>
            </c:strRef>
          </c:cat>
          <c:val>
            <c:numRef>
              <c:f>'[Grafico in Microsoft PowerPoint]Foglio4'!$E$4:$E$24</c:f>
            </c:numRef>
          </c:val>
          <c:extLst xmlns:c16r2="http://schemas.microsoft.com/office/drawing/2015/06/chart">
            <c:ext xmlns:c16="http://schemas.microsoft.com/office/drawing/2014/chart" uri="{C3380CC4-5D6E-409C-BE32-E72D297353CC}">
              <c16:uniqueId val="{00000003-7237-4DEF-A566-F90254BCE655}"/>
            </c:ext>
          </c:extLst>
        </c:ser>
        <c:ser>
          <c:idx val="4"/>
          <c:order val="4"/>
          <c:spPr>
            <a:solidFill>
              <a:schemeClr val="accent5"/>
            </a:solidFill>
            <a:ln>
              <a:noFill/>
            </a:ln>
            <a:effectLst/>
          </c:spPr>
          <c:invertIfNegative val="0"/>
          <c:cat>
            <c:strRef>
              <c:f>'[Grafico in Microsoft PowerPoint]Foglio4'!$A$4:$A$24</c:f>
              <c:strCache>
                <c:ptCount val="21"/>
                <c:pt idx="0">
                  <c:v>Sardegna</c:v>
                </c:pt>
                <c:pt idx="1">
                  <c:v>Calabria</c:v>
                </c:pt>
                <c:pt idx="2">
                  <c:v>Sicilia</c:v>
                </c:pt>
                <c:pt idx="3">
                  <c:v>Puglia</c:v>
                </c:pt>
                <c:pt idx="4">
                  <c:v>Liguria</c:v>
                </c:pt>
                <c:pt idx="5">
                  <c:v>Veneto</c:v>
                </c:pt>
                <c:pt idx="6">
                  <c:v>Campania</c:v>
                </c:pt>
                <c:pt idx="7">
                  <c:v>Piemonte</c:v>
                </c:pt>
                <c:pt idx="8">
                  <c:v>Marche</c:v>
                </c:pt>
                <c:pt idx="9">
                  <c:v>Umbria</c:v>
                </c:pt>
                <c:pt idx="10">
                  <c:v>Abruzzo</c:v>
                </c:pt>
                <c:pt idx="11">
                  <c:v>Friuli Venezia Giulia</c:v>
                </c:pt>
                <c:pt idx="12">
                  <c:v>P.A. Trento</c:v>
                </c:pt>
                <c:pt idx="13">
                  <c:v>Emilia Romagna</c:v>
                </c:pt>
                <c:pt idx="14">
                  <c:v>Italia</c:v>
                </c:pt>
                <c:pt idx="15">
                  <c:v>P.A. Bolzano</c:v>
                </c:pt>
                <c:pt idx="16">
                  <c:v>Lombardia</c:v>
                </c:pt>
                <c:pt idx="17">
                  <c:v>Lazio</c:v>
                </c:pt>
                <c:pt idx="18">
                  <c:v>Basilicata</c:v>
                </c:pt>
                <c:pt idx="19">
                  <c:v>Toscana</c:v>
                </c:pt>
                <c:pt idx="20">
                  <c:v>Valle d'Aosta</c:v>
                </c:pt>
              </c:strCache>
            </c:strRef>
          </c:cat>
          <c:val>
            <c:numRef>
              <c:f>'[Grafico in Microsoft PowerPoint]Foglio4'!$F$4:$F$24</c:f>
            </c:numRef>
          </c:val>
          <c:extLst xmlns:c16r2="http://schemas.microsoft.com/office/drawing/2015/06/chart">
            <c:ext xmlns:c16="http://schemas.microsoft.com/office/drawing/2014/chart" uri="{C3380CC4-5D6E-409C-BE32-E72D297353CC}">
              <c16:uniqueId val="{00000004-7237-4DEF-A566-F90254BCE655}"/>
            </c:ext>
          </c:extLst>
        </c:ser>
        <c:ser>
          <c:idx val="5"/>
          <c:order val="5"/>
          <c:spPr>
            <a:solidFill>
              <a:schemeClr val="accent6"/>
            </a:solidFill>
            <a:ln>
              <a:noFill/>
            </a:ln>
            <a:effectLst/>
          </c:spPr>
          <c:invertIfNegative val="0"/>
          <c:cat>
            <c:strRef>
              <c:f>'[Grafico in Microsoft PowerPoint]Foglio4'!$A$4:$A$24</c:f>
              <c:strCache>
                <c:ptCount val="21"/>
                <c:pt idx="0">
                  <c:v>Sardegna</c:v>
                </c:pt>
                <c:pt idx="1">
                  <c:v>Calabria</c:v>
                </c:pt>
                <c:pt idx="2">
                  <c:v>Sicilia</c:v>
                </c:pt>
                <c:pt idx="3">
                  <c:v>Puglia</c:v>
                </c:pt>
                <c:pt idx="4">
                  <c:v>Liguria</c:v>
                </c:pt>
                <c:pt idx="5">
                  <c:v>Veneto</c:v>
                </c:pt>
                <c:pt idx="6">
                  <c:v>Campania</c:v>
                </c:pt>
                <c:pt idx="7">
                  <c:v>Piemonte</c:v>
                </c:pt>
                <c:pt idx="8">
                  <c:v>Marche</c:v>
                </c:pt>
                <c:pt idx="9">
                  <c:v>Umbria</c:v>
                </c:pt>
                <c:pt idx="10">
                  <c:v>Abruzzo</c:v>
                </c:pt>
                <c:pt idx="11">
                  <c:v>Friuli Venezia Giulia</c:v>
                </c:pt>
                <c:pt idx="12">
                  <c:v>P.A. Trento</c:v>
                </c:pt>
                <c:pt idx="13">
                  <c:v>Emilia Romagna</c:v>
                </c:pt>
                <c:pt idx="14">
                  <c:v>Italia</c:v>
                </c:pt>
                <c:pt idx="15">
                  <c:v>P.A. Bolzano</c:v>
                </c:pt>
                <c:pt idx="16">
                  <c:v>Lombardia</c:v>
                </c:pt>
                <c:pt idx="17">
                  <c:v>Lazio</c:v>
                </c:pt>
                <c:pt idx="18">
                  <c:v>Basilicata</c:v>
                </c:pt>
                <c:pt idx="19">
                  <c:v>Toscana</c:v>
                </c:pt>
                <c:pt idx="20">
                  <c:v>Valle d'Aosta</c:v>
                </c:pt>
              </c:strCache>
            </c:strRef>
          </c:cat>
          <c:val>
            <c:numRef>
              <c:f>'[Grafico in Microsoft PowerPoint]Foglio4'!$G$4:$G$24</c:f>
            </c:numRef>
          </c:val>
          <c:extLst xmlns:c16r2="http://schemas.microsoft.com/office/drawing/2015/06/chart">
            <c:ext xmlns:c16="http://schemas.microsoft.com/office/drawing/2014/chart" uri="{C3380CC4-5D6E-409C-BE32-E72D297353CC}">
              <c16:uniqueId val="{00000005-7237-4DEF-A566-F90254BCE655}"/>
            </c:ext>
          </c:extLst>
        </c:ser>
        <c:ser>
          <c:idx val="6"/>
          <c:order val="6"/>
          <c:spPr>
            <a:solidFill>
              <a:schemeClr val="accent1">
                <a:lumMod val="60000"/>
              </a:schemeClr>
            </a:solidFill>
            <a:ln>
              <a:noFill/>
            </a:ln>
            <a:effectLst/>
          </c:spPr>
          <c:invertIfNegative val="0"/>
          <c:cat>
            <c:strRef>
              <c:f>'[Grafico in Microsoft PowerPoint]Foglio4'!$A$4:$A$24</c:f>
              <c:strCache>
                <c:ptCount val="21"/>
                <c:pt idx="0">
                  <c:v>Sardegna</c:v>
                </c:pt>
                <c:pt idx="1">
                  <c:v>Calabria</c:v>
                </c:pt>
                <c:pt idx="2">
                  <c:v>Sicilia</c:v>
                </c:pt>
                <c:pt idx="3">
                  <c:v>Puglia</c:v>
                </c:pt>
                <c:pt idx="4">
                  <c:v>Liguria</c:v>
                </c:pt>
                <c:pt idx="5">
                  <c:v>Veneto</c:v>
                </c:pt>
                <c:pt idx="6">
                  <c:v>Campania</c:v>
                </c:pt>
                <c:pt idx="7">
                  <c:v>Piemonte</c:v>
                </c:pt>
                <c:pt idx="8">
                  <c:v>Marche</c:v>
                </c:pt>
                <c:pt idx="9">
                  <c:v>Umbria</c:v>
                </c:pt>
                <c:pt idx="10">
                  <c:v>Abruzzo</c:v>
                </c:pt>
                <c:pt idx="11">
                  <c:v>Friuli Venezia Giulia</c:v>
                </c:pt>
                <c:pt idx="12">
                  <c:v>P.A. Trento</c:v>
                </c:pt>
                <c:pt idx="13">
                  <c:v>Emilia Romagna</c:v>
                </c:pt>
                <c:pt idx="14">
                  <c:v>Italia</c:v>
                </c:pt>
                <c:pt idx="15">
                  <c:v>P.A. Bolzano</c:v>
                </c:pt>
                <c:pt idx="16">
                  <c:v>Lombardia</c:v>
                </c:pt>
                <c:pt idx="17">
                  <c:v>Lazio</c:v>
                </c:pt>
                <c:pt idx="18">
                  <c:v>Basilicata</c:v>
                </c:pt>
                <c:pt idx="19">
                  <c:v>Toscana</c:v>
                </c:pt>
                <c:pt idx="20">
                  <c:v>Valle d'Aosta</c:v>
                </c:pt>
              </c:strCache>
            </c:strRef>
          </c:cat>
          <c:val>
            <c:numRef>
              <c:f>'[Grafico in Microsoft PowerPoint]Foglio4'!$H$4:$H$24</c:f>
            </c:numRef>
          </c:val>
          <c:extLst xmlns:c16r2="http://schemas.microsoft.com/office/drawing/2015/06/chart">
            <c:ext xmlns:c16="http://schemas.microsoft.com/office/drawing/2014/chart" uri="{C3380CC4-5D6E-409C-BE32-E72D297353CC}">
              <c16:uniqueId val="{00000006-7237-4DEF-A566-F90254BCE655}"/>
            </c:ext>
          </c:extLst>
        </c:ser>
        <c:ser>
          <c:idx val="7"/>
          <c:order val="7"/>
          <c:spPr>
            <a:solidFill>
              <a:schemeClr val="accent2">
                <a:lumMod val="60000"/>
              </a:schemeClr>
            </a:solidFill>
            <a:ln>
              <a:noFill/>
            </a:ln>
            <a:effectLst/>
          </c:spPr>
          <c:invertIfNegative val="0"/>
          <c:cat>
            <c:strRef>
              <c:f>'[Grafico in Microsoft PowerPoint]Foglio4'!$A$4:$A$24</c:f>
              <c:strCache>
                <c:ptCount val="21"/>
                <c:pt idx="0">
                  <c:v>Sardegna</c:v>
                </c:pt>
                <c:pt idx="1">
                  <c:v>Calabria</c:v>
                </c:pt>
                <c:pt idx="2">
                  <c:v>Sicilia</c:v>
                </c:pt>
                <c:pt idx="3">
                  <c:v>Puglia</c:v>
                </c:pt>
                <c:pt idx="4">
                  <c:v>Liguria</c:v>
                </c:pt>
                <c:pt idx="5">
                  <c:v>Veneto</c:v>
                </c:pt>
                <c:pt idx="6">
                  <c:v>Campania</c:v>
                </c:pt>
                <c:pt idx="7">
                  <c:v>Piemonte</c:v>
                </c:pt>
                <c:pt idx="8">
                  <c:v>Marche</c:v>
                </c:pt>
                <c:pt idx="9">
                  <c:v>Umbria</c:v>
                </c:pt>
                <c:pt idx="10">
                  <c:v>Abruzzo</c:v>
                </c:pt>
                <c:pt idx="11">
                  <c:v>Friuli Venezia Giulia</c:v>
                </c:pt>
                <c:pt idx="12">
                  <c:v>P.A. Trento</c:v>
                </c:pt>
                <c:pt idx="13">
                  <c:v>Emilia Romagna</c:v>
                </c:pt>
                <c:pt idx="14">
                  <c:v>Italia</c:v>
                </c:pt>
                <c:pt idx="15">
                  <c:v>P.A. Bolzano</c:v>
                </c:pt>
                <c:pt idx="16">
                  <c:v>Lombardia</c:v>
                </c:pt>
                <c:pt idx="17">
                  <c:v>Lazio</c:v>
                </c:pt>
                <c:pt idx="18">
                  <c:v>Basilicata</c:v>
                </c:pt>
                <c:pt idx="19">
                  <c:v>Toscana</c:v>
                </c:pt>
                <c:pt idx="20">
                  <c:v>Valle d'Aosta</c:v>
                </c:pt>
              </c:strCache>
            </c:strRef>
          </c:cat>
          <c:val>
            <c:numRef>
              <c:f>'[Grafico in Microsoft PowerPoint]Foglio4'!$I$4:$I$24</c:f>
            </c:numRef>
          </c:val>
          <c:extLst xmlns:c16r2="http://schemas.microsoft.com/office/drawing/2015/06/chart">
            <c:ext xmlns:c16="http://schemas.microsoft.com/office/drawing/2014/chart" uri="{C3380CC4-5D6E-409C-BE32-E72D297353CC}">
              <c16:uniqueId val="{00000007-7237-4DEF-A566-F90254BCE655}"/>
            </c:ext>
          </c:extLst>
        </c:ser>
        <c:ser>
          <c:idx val="8"/>
          <c:order val="8"/>
          <c:tx>
            <c:strRef>
              <c:f>'[Grafico in Microsoft PowerPoint]Foglio4'!$E$1</c:f>
              <c:strCache>
                <c:ptCount val="1"/>
                <c:pt idx="0">
                  <c:v>Cicli di pazienti residenti in altre regioni</c:v>
                </c:pt>
              </c:strCache>
            </c:strRef>
          </c:tx>
          <c:spPr>
            <a:solidFill>
              <a:schemeClr val="accent1"/>
            </a:solidFill>
            <a:ln>
              <a:noFill/>
            </a:ln>
            <a:effectLst/>
          </c:spPr>
          <c:invertIfNegative val="0"/>
          <c:cat>
            <c:strRef>
              <c:f>'[Grafico in Microsoft PowerPoint]Foglio4'!$A$4:$A$24</c:f>
              <c:strCache>
                <c:ptCount val="21"/>
                <c:pt idx="0">
                  <c:v>Sardegna</c:v>
                </c:pt>
                <c:pt idx="1">
                  <c:v>Calabria</c:v>
                </c:pt>
                <c:pt idx="2">
                  <c:v>Sicilia</c:v>
                </c:pt>
                <c:pt idx="3">
                  <c:v>Puglia</c:v>
                </c:pt>
                <c:pt idx="4">
                  <c:v>Liguria</c:v>
                </c:pt>
                <c:pt idx="5">
                  <c:v>Veneto</c:v>
                </c:pt>
                <c:pt idx="6">
                  <c:v>Campania</c:v>
                </c:pt>
                <c:pt idx="7">
                  <c:v>Piemonte</c:v>
                </c:pt>
                <c:pt idx="8">
                  <c:v>Marche</c:v>
                </c:pt>
                <c:pt idx="9">
                  <c:v>Umbria</c:v>
                </c:pt>
                <c:pt idx="10">
                  <c:v>Abruzzo</c:v>
                </c:pt>
                <c:pt idx="11">
                  <c:v>Friuli Venezia Giulia</c:v>
                </c:pt>
                <c:pt idx="12">
                  <c:v>P.A. Trento</c:v>
                </c:pt>
                <c:pt idx="13">
                  <c:v>Emilia Romagna</c:v>
                </c:pt>
                <c:pt idx="14">
                  <c:v>Italia</c:v>
                </c:pt>
                <c:pt idx="15">
                  <c:v>P.A. Bolzano</c:v>
                </c:pt>
                <c:pt idx="16">
                  <c:v>Lombardia</c:v>
                </c:pt>
                <c:pt idx="17">
                  <c:v>Lazio</c:v>
                </c:pt>
                <c:pt idx="18">
                  <c:v>Basilicata</c:v>
                </c:pt>
                <c:pt idx="19">
                  <c:v>Toscana</c:v>
                </c:pt>
                <c:pt idx="20">
                  <c:v>Valle d'Aosta</c:v>
                </c:pt>
              </c:strCache>
            </c:strRef>
          </c:cat>
          <c:val>
            <c:numRef>
              <c:f>'[Grafico in Microsoft PowerPoint]Foglio4'!$J$4:$J$24</c:f>
              <c:numCache>
                <c:formatCode>General</c:formatCode>
                <c:ptCount val="21"/>
                <c:pt idx="0">
                  <c:v>0.2</c:v>
                </c:pt>
                <c:pt idx="1">
                  <c:v>2.7</c:v>
                </c:pt>
                <c:pt idx="2">
                  <c:v>2.9</c:v>
                </c:pt>
                <c:pt idx="3">
                  <c:v>6.7</c:v>
                </c:pt>
                <c:pt idx="4">
                  <c:v>7.3</c:v>
                </c:pt>
                <c:pt idx="5">
                  <c:v>10.0</c:v>
                </c:pt>
                <c:pt idx="6">
                  <c:v>11.2</c:v>
                </c:pt>
                <c:pt idx="7">
                  <c:v>11.7</c:v>
                </c:pt>
                <c:pt idx="8">
                  <c:v>13.8</c:v>
                </c:pt>
                <c:pt idx="9">
                  <c:v>16.1</c:v>
                </c:pt>
                <c:pt idx="10">
                  <c:v>18.9</c:v>
                </c:pt>
                <c:pt idx="11">
                  <c:v>21.7</c:v>
                </c:pt>
                <c:pt idx="12">
                  <c:v>22.1</c:v>
                </c:pt>
                <c:pt idx="13">
                  <c:v>25.1</c:v>
                </c:pt>
                <c:pt idx="14">
                  <c:v>27.3</c:v>
                </c:pt>
                <c:pt idx="15">
                  <c:v>31.8</c:v>
                </c:pt>
                <c:pt idx="16">
                  <c:v>33.4</c:v>
                </c:pt>
                <c:pt idx="17">
                  <c:v>40.5</c:v>
                </c:pt>
                <c:pt idx="18">
                  <c:v>51.9</c:v>
                </c:pt>
                <c:pt idx="19">
                  <c:v>55.2</c:v>
                </c:pt>
                <c:pt idx="20">
                  <c:v>72.9</c:v>
                </c:pt>
              </c:numCache>
            </c:numRef>
          </c:val>
          <c:extLst xmlns:c16r2="http://schemas.microsoft.com/office/drawing/2015/06/chart">
            <c:ext xmlns:c16="http://schemas.microsoft.com/office/drawing/2014/chart" uri="{C3380CC4-5D6E-409C-BE32-E72D297353CC}">
              <c16:uniqueId val="{00000008-7237-4DEF-A566-F90254BCE655}"/>
            </c:ext>
          </c:extLst>
        </c:ser>
        <c:dLbls>
          <c:showLegendKey val="0"/>
          <c:showVal val="0"/>
          <c:showCatName val="0"/>
          <c:showSerName val="0"/>
          <c:showPercent val="0"/>
          <c:showBubbleSize val="0"/>
        </c:dLbls>
        <c:gapWidth val="150"/>
        <c:overlap val="100"/>
        <c:axId val="-497229744"/>
        <c:axId val="-498960016"/>
      </c:barChart>
      <c:catAx>
        <c:axId val="-497229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rgbClr val="002060"/>
                </a:solidFill>
                <a:latin typeface="+mn-lt"/>
                <a:ea typeface="+mn-ea"/>
                <a:cs typeface="+mn-cs"/>
              </a:defRPr>
            </a:pPr>
            <a:endParaRPr lang="it-IT"/>
          </a:p>
        </c:txPr>
        <c:crossAx val="-498960016"/>
        <c:crosses val="autoZero"/>
        <c:auto val="1"/>
        <c:lblAlgn val="ctr"/>
        <c:lblOffset val="100"/>
        <c:noMultiLvlLbl val="0"/>
      </c:catAx>
      <c:valAx>
        <c:axId val="-498960016"/>
        <c:scaling>
          <c:orientation val="minMax"/>
          <c:max val="100.0"/>
        </c:scaling>
        <c:delete val="0"/>
        <c:axPos val="b"/>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rgbClr val="002060"/>
                </a:solidFill>
                <a:latin typeface="+mn-lt"/>
                <a:ea typeface="+mn-ea"/>
                <a:cs typeface="+mn-cs"/>
              </a:defRPr>
            </a:pPr>
            <a:endParaRPr lang="it-IT"/>
          </a:p>
        </c:txPr>
        <c:crossAx val="-497229744"/>
        <c:crosses val="autoZero"/>
        <c:crossBetween val="between"/>
        <c:majorUnit val="10.0"/>
        <c:min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1" i="0" u="none" strike="noStrike" kern="1200" baseline="0">
              <a:solidFill>
                <a:srgbClr val="002060"/>
              </a:solidFill>
              <a:latin typeface="+mn-lt"/>
              <a:ea typeface="+mn-ea"/>
              <a:cs typeface="+mn-cs"/>
            </a:defRPr>
          </a:pPr>
          <a:endParaRPr lang="it-IT"/>
        </a:p>
      </c:txPr>
    </c:legend>
    <c:plotVisOnly val="1"/>
    <c:dispBlanksAs val="gap"/>
    <c:showDLblsOverMax val="0"/>
  </c:chart>
  <c:spPr>
    <a:noFill/>
    <a:ln>
      <a:noFill/>
    </a:ln>
    <a:effectLst/>
  </c:spPr>
  <c:txPr>
    <a:bodyPr/>
    <a:lstStyle/>
    <a:p>
      <a:pPr>
        <a:defRPr/>
      </a:pPr>
      <a:endParaRPr lang="it-IT"/>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553302904602531"/>
          <c:y val="0.0756208432997465"/>
          <c:w val="0.939944649023268"/>
          <c:h val="0.857242629403552"/>
        </c:manualLayout>
      </c:layout>
      <c:lineChart>
        <c:grouping val="standard"/>
        <c:varyColors val="0"/>
        <c:ser>
          <c:idx val="1"/>
          <c:order val="0"/>
          <c:tx>
            <c:strRef>
              <c:f>'Dati Fig.5'!$A$13</c:f>
              <c:strCache>
                <c:ptCount val="1"/>
                <c:pt idx="0">
                  <c:v>PMA+IUI con DON</c:v>
                </c:pt>
              </c:strCache>
            </c:strRef>
          </c:tx>
          <c:spPr>
            <a:ln w="28575" cap="rnd">
              <a:solidFill>
                <a:srgbClr val="00B050"/>
              </a:solidFill>
              <a:round/>
            </a:ln>
            <a:effectLst/>
          </c:spPr>
          <c:marker>
            <c:symbol val="circle"/>
            <c:size val="5"/>
            <c:spPr>
              <a:solidFill>
                <a:srgbClr val="00B050"/>
              </a:solidFill>
              <a:ln w="9525">
                <a:solidFill>
                  <a:srgbClr val="00B050"/>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rgbClr val="002060"/>
                    </a:solidFill>
                    <a:latin typeface="+mn-lt"/>
                    <a:ea typeface="+mn-ea"/>
                    <a:cs typeface="+mn-cs"/>
                  </a:defRPr>
                </a:pPr>
                <a:endParaRPr lang="it-IT"/>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'Dati Fig.5'!$B$5:$P$5</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Fig.5'!$B$13:$P$13</c:f>
              <c:numCache>
                <c:formatCode>0.0</c:formatCode>
                <c:ptCount val="15"/>
                <c:pt idx="0">
                  <c:v>0.891661341968369</c:v>
                </c:pt>
                <c:pt idx="1">
                  <c:v>1.340511776575418</c:v>
                </c:pt>
                <c:pt idx="2">
                  <c:v>1.62022793487879</c:v>
                </c:pt>
                <c:pt idx="3">
                  <c:v>1.770890595655318</c:v>
                </c:pt>
                <c:pt idx="4">
                  <c:v>1.901883953260661</c:v>
                </c:pt>
                <c:pt idx="5">
                  <c:v>2.225488660791823</c:v>
                </c:pt>
                <c:pt idx="6">
                  <c:v>2.183104131487523</c:v>
                </c:pt>
                <c:pt idx="7">
                  <c:v>2.241541335789407</c:v>
                </c:pt>
                <c:pt idx="8">
                  <c:v>2.369591762134752</c:v>
                </c:pt>
                <c:pt idx="9">
                  <c:v>2.53</c:v>
                </c:pt>
                <c:pt idx="10">
                  <c:v>2.64</c:v>
                </c:pt>
                <c:pt idx="11">
                  <c:v>2.87</c:v>
                </c:pt>
                <c:pt idx="12">
                  <c:v>3.05</c:v>
                </c:pt>
                <c:pt idx="13">
                  <c:v>3.22</c:v>
                </c:pt>
                <c:pt idx="14" formatCode="0.00">
                  <c:v>3.371230515801601</c:v>
                </c:pt>
              </c:numCache>
            </c:numRef>
          </c:val>
          <c:smooth val="0"/>
          <c:extLst xmlns:c16r2="http://schemas.microsoft.com/office/drawing/2015/06/chart">
            <c:ext xmlns:c16="http://schemas.microsoft.com/office/drawing/2014/chart" uri="{C3380CC4-5D6E-409C-BE32-E72D297353CC}">
              <c16:uniqueId val="{00000000-B9EC-4143-AA87-6BEB264A431B}"/>
            </c:ext>
          </c:extLst>
        </c:ser>
        <c:ser>
          <c:idx val="0"/>
          <c:order val="1"/>
          <c:tx>
            <c:strRef>
              <c:f>'Dati Fig.5'!$A$10</c:f>
              <c:strCache>
                <c:ptCount val="1"/>
                <c:pt idx="0">
                  <c:v>Italia</c:v>
                </c:pt>
              </c:strCache>
            </c:strRef>
          </c:tx>
          <c:spPr>
            <a:ln w="28575" cap="rnd">
              <a:solidFill>
                <a:srgbClr val="FF0000"/>
              </a:solidFill>
              <a:round/>
            </a:ln>
            <a:effectLst/>
          </c:spPr>
          <c:marker>
            <c:symbol val="circle"/>
            <c:size val="5"/>
            <c:spPr>
              <a:solidFill>
                <a:srgbClr val="FF0000"/>
              </a:solidFill>
              <a:ln w="9525">
                <a:solidFill>
                  <a:srgbClr val="FF0000"/>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rgbClr val="002060"/>
                    </a:solidFill>
                    <a:latin typeface="+mn-lt"/>
                    <a:ea typeface="+mn-ea"/>
                    <a:cs typeface="+mn-cs"/>
                  </a:defRPr>
                </a:pPr>
                <a:endParaRPr lang="it-IT"/>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'Dati Fig.5'!$B$5:$P$5</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Fig.5'!$B$10:$P$10</c:f>
              <c:numCache>
                <c:formatCode>0.0</c:formatCode>
                <c:ptCount val="15"/>
                <c:pt idx="0">
                  <c:v>0.658638104624004</c:v>
                </c:pt>
                <c:pt idx="1">
                  <c:v>0.983553865109552</c:v>
                </c:pt>
                <c:pt idx="2">
                  <c:v>1.2058170030837</c:v>
                </c:pt>
                <c:pt idx="3">
                  <c:v>1.36215683792328</c:v>
                </c:pt>
                <c:pt idx="4">
                  <c:v>1.486841156916413</c:v>
                </c:pt>
                <c:pt idx="5">
                  <c:v>1.786832851672053</c:v>
                </c:pt>
                <c:pt idx="6">
                  <c:v>1.766900167762213</c:v>
                </c:pt>
                <c:pt idx="7">
                  <c:v>1.837936598862568</c:v>
                </c:pt>
                <c:pt idx="8">
                  <c:v>1.986552804934009</c:v>
                </c:pt>
                <c:pt idx="9">
                  <c:v>2.2</c:v>
                </c:pt>
                <c:pt idx="10">
                  <c:v>2.27</c:v>
                </c:pt>
                <c:pt idx="11">
                  <c:v>2.49</c:v>
                </c:pt>
                <c:pt idx="12">
                  <c:v>2.72</c:v>
                </c:pt>
                <c:pt idx="13">
                  <c:v>2.88</c:v>
                </c:pt>
                <c:pt idx="14">
                  <c:v>3.046295502804201</c:v>
                </c:pt>
              </c:numCache>
            </c:numRef>
          </c:val>
          <c:smooth val="0"/>
          <c:extLst xmlns:c16r2="http://schemas.microsoft.com/office/drawing/2015/06/chart">
            <c:ext xmlns:c16="http://schemas.microsoft.com/office/drawing/2014/chart" uri="{C3380CC4-5D6E-409C-BE32-E72D297353CC}">
              <c16:uniqueId val="{00000001-B9EC-4143-AA87-6BEB264A431B}"/>
            </c:ext>
          </c:extLst>
        </c:ser>
        <c:dLbls>
          <c:dLblPos val="t"/>
          <c:showLegendKey val="0"/>
          <c:showVal val="1"/>
          <c:showCatName val="0"/>
          <c:showSerName val="0"/>
          <c:showPercent val="0"/>
          <c:showBubbleSize val="0"/>
        </c:dLbls>
        <c:marker val="1"/>
        <c:smooth val="0"/>
        <c:axId val="-498610000"/>
        <c:axId val="-498608224"/>
      </c:lineChart>
      <c:catAx>
        <c:axId val="-4986100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mn-cs"/>
              </a:defRPr>
            </a:pPr>
            <a:endParaRPr lang="it-IT"/>
          </a:p>
        </c:txPr>
        <c:crossAx val="-498608224"/>
        <c:crosses val="autoZero"/>
        <c:auto val="1"/>
        <c:lblAlgn val="ctr"/>
        <c:lblOffset val="100"/>
        <c:noMultiLvlLbl val="0"/>
      </c:catAx>
      <c:valAx>
        <c:axId val="-498608224"/>
        <c:scaling>
          <c:orientation val="minMax"/>
          <c:max val="3.5"/>
        </c:scaling>
        <c:delete val="0"/>
        <c:axPos val="l"/>
        <c:majorGridlines>
          <c:spPr>
            <a:ln w="9525" cap="flat" cmpd="sng" algn="ctr">
              <a:solidFill>
                <a:schemeClr val="tx1">
                  <a:lumMod val="15000"/>
                  <a:lumOff val="85000"/>
                </a:schemeClr>
              </a:solidFill>
              <a:round/>
            </a:ln>
            <a:effectLst/>
          </c:spPr>
        </c:majorGridlines>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mn-cs"/>
              </a:defRPr>
            </a:pPr>
            <a:endParaRPr lang="it-IT"/>
          </a:p>
        </c:txPr>
        <c:crossAx val="-498610000"/>
        <c:crosses val="autoZero"/>
        <c:crossBetween val="between"/>
      </c:valAx>
      <c:spPr>
        <a:noFill/>
        <a:ln>
          <a:noFill/>
        </a:ln>
        <a:effectLst/>
      </c:spPr>
    </c:plotArea>
    <c:legend>
      <c:legendPos val="b"/>
      <c:layout>
        <c:manualLayout>
          <c:xMode val="edge"/>
          <c:yMode val="edge"/>
          <c:x val="0.285093337215414"/>
          <c:y val="0.0358601966972844"/>
          <c:w val="0.323451521569996"/>
          <c:h val="0.150479854564596"/>
        </c:manualLayout>
      </c:layout>
      <c:overlay val="0"/>
      <c:spPr>
        <a:noFill/>
        <a:ln>
          <a:noFill/>
        </a:ln>
        <a:effectLst/>
      </c:spPr>
      <c:txPr>
        <a:bodyPr rot="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mn-cs"/>
            </a:defRPr>
          </a:pPr>
          <a:endParaRPr lang="it-IT"/>
        </a:p>
      </c:txPr>
    </c:legend>
    <c:plotVisOnly val="1"/>
    <c:dispBlanksAs val="gap"/>
    <c:showDLblsOverMax val="0"/>
  </c:chart>
  <c:spPr>
    <a:noFill/>
    <a:ln>
      <a:noFill/>
    </a:ln>
    <a:effectLst/>
  </c:spPr>
  <c:txPr>
    <a:bodyPr/>
    <a:lstStyle/>
    <a:p>
      <a:pPr>
        <a:defRPr sz="1100">
          <a:solidFill>
            <a:sysClr val="windowText" lastClr="000000"/>
          </a:solidFill>
          <a:latin typeface="Helvetica" panose="020B0604020202020204" pitchFamily="34" charset="0"/>
        </a:defRPr>
      </a:pPr>
      <a:endParaRPr lang="it-IT"/>
    </a:p>
  </c:txPr>
  <c:externalData r:id="rId3">
    <c:autoUpdate val="0"/>
  </c:externalData>
  <c:userShapes r:id="rId4"/>
</c:chartSpace>
</file>

<file path=ppt/charts/chart5.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488369936396464"/>
          <c:y val="0.0213998391558083"/>
          <c:w val="0.941831222437455"/>
          <c:h val="0.883441252333475"/>
        </c:manualLayout>
      </c:layout>
      <c:lineChart>
        <c:grouping val="standard"/>
        <c:varyColors val="0"/>
        <c:ser>
          <c:idx val="1"/>
          <c:order val="0"/>
          <c:tx>
            <c:strRef>
              <c:f>'Dati Fig.5'!$A$28</c:f>
              <c:strCache>
                <c:ptCount val="1"/>
                <c:pt idx="0">
                  <c:v>Europa</c:v>
                </c:pt>
              </c:strCache>
            </c:strRef>
          </c:tx>
          <c:spPr>
            <a:ln w="28575" cap="rnd">
              <a:solidFill>
                <a:srgbClr val="0070C0"/>
              </a:solidFill>
              <a:round/>
            </a:ln>
            <a:effectLst/>
          </c:spPr>
          <c:marker>
            <c:symbol val="circle"/>
            <c:size val="5"/>
            <c:spPr>
              <a:solidFill>
                <a:srgbClr val="0070C0"/>
              </a:solidFill>
              <a:ln w="9525">
                <a:solidFill>
                  <a:srgbClr val="0070C0"/>
                </a:solidFill>
              </a:ln>
              <a:effectLst/>
            </c:spPr>
          </c:marker>
          <c:dLbls>
            <c:dLbl>
              <c:idx val="0"/>
              <c:dLblPos val="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5E47-4FE2-8341-438E3F13BB6D}"/>
                </c:ext>
                <c:ext xmlns:c15="http://schemas.microsoft.com/office/drawing/2012/chart" uri="{CE6537A1-D6FC-4f65-9D91-7224C49458BB}"/>
              </c:extLst>
            </c:dLbl>
            <c:dLbl>
              <c:idx val="11"/>
              <c:dLblPos val="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5E47-4FE2-8341-438E3F13BB6D}"/>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rgbClr val="002060"/>
                    </a:solidFill>
                    <a:latin typeface="Helvetica" panose="020B0604020202020204" pitchFamily="34" charset="0"/>
                    <a:ea typeface="+mn-ea"/>
                    <a:cs typeface="+mn-cs"/>
                  </a:defRPr>
                </a:pPr>
                <a:endParaRPr lang="it-IT"/>
              </a:p>
            </c:txPr>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'Dati Fig.5'!$B$5:$P$5</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Fig.5'!$B$28:$M$28</c:f>
              <c:numCache>
                <c:formatCode>0.0</c:formatCode>
                <c:ptCount val="12"/>
                <c:pt idx="0">
                  <c:v>1.738737476353955</c:v>
                </c:pt>
                <c:pt idx="1">
                  <c:v>1.135950376301468</c:v>
                </c:pt>
                <c:pt idx="2">
                  <c:v>1.471218030920446</c:v>
                </c:pt>
                <c:pt idx="3">
                  <c:v>1.544795132576202</c:v>
                </c:pt>
                <c:pt idx="4">
                  <c:v>1.965152495649062</c:v>
                </c:pt>
                <c:pt idx="5">
                  <c:v>2.28242074443801</c:v>
                </c:pt>
                <c:pt idx="6">
                  <c:v>2.451553232625501</c:v>
                </c:pt>
                <c:pt idx="7">
                  <c:v>2.527687576475304</c:v>
                </c:pt>
                <c:pt idx="8">
                  <c:v>2.299038576614673</c:v>
                </c:pt>
                <c:pt idx="9">
                  <c:v>3.01632358120079</c:v>
                </c:pt>
                <c:pt idx="10">
                  <c:v>2.629290375234503</c:v>
                </c:pt>
                <c:pt idx="11">
                  <c:v>3.078693788104129</c:v>
                </c:pt>
              </c:numCache>
            </c:numRef>
          </c:val>
          <c:smooth val="0"/>
          <c:extLst xmlns:c16r2="http://schemas.microsoft.com/office/drawing/2015/06/chart">
            <c:ext xmlns:c16="http://schemas.microsoft.com/office/drawing/2014/chart" uri="{C3380CC4-5D6E-409C-BE32-E72D297353CC}">
              <c16:uniqueId val="{00000000-4886-47B9-A1B7-BA11605D9256}"/>
            </c:ext>
          </c:extLst>
        </c:ser>
        <c:ser>
          <c:idx val="0"/>
          <c:order val="1"/>
          <c:tx>
            <c:strRef>
              <c:f>'Dati Fig.5'!$A$10</c:f>
              <c:strCache>
                <c:ptCount val="1"/>
                <c:pt idx="0">
                  <c:v>Italia</c:v>
                </c:pt>
              </c:strCache>
            </c:strRef>
          </c:tx>
          <c:spPr>
            <a:ln w="28575" cap="rnd">
              <a:solidFill>
                <a:srgbClr val="00B050"/>
              </a:solidFill>
              <a:round/>
            </a:ln>
            <a:effectLst/>
          </c:spPr>
          <c:marker>
            <c:symbol val="circle"/>
            <c:size val="5"/>
            <c:spPr>
              <a:solidFill>
                <a:srgbClr val="00B050"/>
              </a:solidFill>
              <a:ln w="9525">
                <a:solidFill>
                  <a:srgbClr val="00B050"/>
                </a:solidFill>
              </a:ln>
              <a:effectLst/>
            </c:spPr>
          </c:marker>
          <c:dLbls>
            <c:dLbl>
              <c:idx val="0"/>
              <c:dLblPos val="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5E47-4FE2-8341-438E3F13BB6D}"/>
                </c:ext>
                <c:ext xmlns:c15="http://schemas.microsoft.com/office/drawing/2012/chart" uri="{CE6537A1-D6FC-4f65-9D91-7224C49458BB}"/>
              </c:extLst>
            </c:dLbl>
            <c:dLbl>
              <c:idx val="14"/>
              <c:dLblPos val="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5E47-4FE2-8341-438E3F13BB6D}"/>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rgbClr val="002060"/>
                    </a:solidFill>
                    <a:latin typeface="Helvetica" panose="020B0604020202020204" pitchFamily="34" charset="0"/>
                    <a:ea typeface="+mn-ea"/>
                    <a:cs typeface="+mn-cs"/>
                  </a:defRPr>
                </a:pPr>
                <a:endParaRPr lang="it-IT"/>
              </a:p>
            </c:txPr>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'Dati Fig.5'!$B$5:$P$5</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Fig.5'!$B$10:$P$10</c:f>
              <c:numCache>
                <c:formatCode>0.0</c:formatCode>
                <c:ptCount val="15"/>
                <c:pt idx="0">
                  <c:v>0.658638104624004</c:v>
                </c:pt>
                <c:pt idx="1">
                  <c:v>0.983553865109552</c:v>
                </c:pt>
                <c:pt idx="2">
                  <c:v>1.2058170030837</c:v>
                </c:pt>
                <c:pt idx="3">
                  <c:v>1.36215683792328</c:v>
                </c:pt>
                <c:pt idx="4">
                  <c:v>1.486841156916413</c:v>
                </c:pt>
                <c:pt idx="5">
                  <c:v>1.786832851672053</c:v>
                </c:pt>
                <c:pt idx="6">
                  <c:v>1.766900167762213</c:v>
                </c:pt>
                <c:pt idx="7">
                  <c:v>1.837936598862568</c:v>
                </c:pt>
                <c:pt idx="8">
                  <c:v>1.986552804934009</c:v>
                </c:pt>
                <c:pt idx="9">
                  <c:v>2.2</c:v>
                </c:pt>
                <c:pt idx="10">
                  <c:v>2.27</c:v>
                </c:pt>
                <c:pt idx="11">
                  <c:v>2.49</c:v>
                </c:pt>
                <c:pt idx="12">
                  <c:v>2.72</c:v>
                </c:pt>
                <c:pt idx="13">
                  <c:v>2.88</c:v>
                </c:pt>
                <c:pt idx="14">
                  <c:v>3.046295502804201</c:v>
                </c:pt>
              </c:numCache>
            </c:numRef>
          </c:val>
          <c:smooth val="0"/>
          <c:extLst xmlns:c16r2="http://schemas.microsoft.com/office/drawing/2015/06/chart">
            <c:ext xmlns:c16="http://schemas.microsoft.com/office/drawing/2014/chart" uri="{C3380CC4-5D6E-409C-BE32-E72D297353CC}">
              <c16:uniqueId val="{00000002-4886-47B9-A1B7-BA11605D9256}"/>
            </c:ext>
          </c:extLst>
        </c:ser>
        <c:dLbls>
          <c:showLegendKey val="0"/>
          <c:showVal val="0"/>
          <c:showCatName val="0"/>
          <c:showSerName val="0"/>
          <c:showPercent val="0"/>
          <c:showBubbleSize val="0"/>
        </c:dLbls>
        <c:marker val="1"/>
        <c:smooth val="0"/>
        <c:axId val="-500644144"/>
        <c:axId val="-500371024"/>
      </c:lineChart>
      <c:catAx>
        <c:axId val="-5006441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mn-cs"/>
              </a:defRPr>
            </a:pPr>
            <a:endParaRPr lang="it-IT"/>
          </a:p>
        </c:txPr>
        <c:crossAx val="-500371024"/>
        <c:crosses val="autoZero"/>
        <c:auto val="1"/>
        <c:lblAlgn val="ctr"/>
        <c:lblOffset val="100"/>
        <c:noMultiLvlLbl val="0"/>
      </c:catAx>
      <c:valAx>
        <c:axId val="-5003710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mn-cs"/>
              </a:defRPr>
            </a:pPr>
            <a:endParaRPr lang="it-IT"/>
          </a:p>
        </c:txPr>
        <c:crossAx val="-50064414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400" b="1" i="0" u="none" strike="noStrike" kern="1200" baseline="0">
                <a:solidFill>
                  <a:srgbClr val="002060"/>
                </a:solidFill>
                <a:latin typeface="Helvetica" panose="020B0604020202020204" pitchFamily="34" charset="0"/>
                <a:ea typeface="+mn-ea"/>
                <a:cs typeface="+mn-cs"/>
              </a:defRPr>
            </a:pPr>
            <a:endParaRPr lang="it-IT"/>
          </a:p>
        </c:txPr>
      </c:dTable>
      <c:spPr>
        <a:noFill/>
        <a:ln>
          <a:noFill/>
        </a:ln>
        <a:effectLst/>
      </c:spPr>
    </c:plotArea>
    <c:plotVisOnly val="1"/>
    <c:dispBlanksAs val="gap"/>
    <c:showDLblsOverMax val="0"/>
  </c:chart>
  <c:spPr>
    <a:noFill/>
    <a:ln>
      <a:noFill/>
    </a:ln>
    <a:effectLst/>
  </c:spPr>
  <c:txPr>
    <a:bodyPr/>
    <a:lstStyle/>
    <a:p>
      <a:pPr>
        <a:defRPr sz="1400" b="1">
          <a:solidFill>
            <a:srgbClr val="002060"/>
          </a:solidFill>
          <a:latin typeface="Helvetica" panose="020B0604020202020204" pitchFamily="34" charset="0"/>
        </a:defRPr>
      </a:pPr>
      <a:endParaRPr lang="it-IT"/>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01484991454391"/>
          <c:y val="0.0168595917674956"/>
          <c:w val="0.876581411938893"/>
          <c:h val="0.654523995869205"/>
        </c:manualLayout>
      </c:layout>
      <c:lineChart>
        <c:grouping val="standard"/>
        <c:varyColors val="0"/>
        <c:ser>
          <c:idx val="0"/>
          <c:order val="0"/>
          <c:tx>
            <c:strRef>
              <c:f>'nuova FIg,2.21'!$M$11</c:f>
              <c:strCache>
                <c:ptCount val="1"/>
                <c:pt idx="0">
                  <c:v>cicli iniziati</c:v>
                </c:pt>
              </c:strCache>
            </c:strRef>
          </c:tx>
          <c:spPr>
            <a:ln w="19050">
              <a:solidFill>
                <a:schemeClr val="accent4">
                  <a:lumMod val="75000"/>
                </a:schemeClr>
              </a:solidFill>
            </a:ln>
          </c:spPr>
          <c:marker>
            <c:symbol val="square"/>
            <c:size val="7"/>
            <c:spPr>
              <a:solidFill>
                <a:schemeClr val="accent4">
                  <a:lumMod val="60000"/>
                  <a:lumOff val="40000"/>
                </a:schemeClr>
              </a:solidFill>
              <a:ln w="19050">
                <a:solidFill>
                  <a:schemeClr val="accent4">
                    <a:lumMod val="75000"/>
                  </a:schemeClr>
                </a:solidFill>
              </a:ln>
            </c:spPr>
          </c:marker>
          <c:cat>
            <c:numRef>
              <c:f>'nuova FIg,2.21'!$A$12:$A$26</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'nuova FIg,2.21'!$M$12:$M$26</c:f>
              <c:numCache>
                <c:formatCode>#,##0</c:formatCode>
                <c:ptCount val="15"/>
                <c:pt idx="0">
                  <c:v>37252.0</c:v>
                </c:pt>
                <c:pt idx="1">
                  <c:v>40748.0</c:v>
                </c:pt>
                <c:pt idx="2">
                  <c:v>43708.0</c:v>
                </c:pt>
                <c:pt idx="3">
                  <c:v>47829.0</c:v>
                </c:pt>
                <c:pt idx="4">
                  <c:v>52032.0</c:v>
                </c:pt>
                <c:pt idx="5">
                  <c:v>58860.0</c:v>
                </c:pt>
                <c:pt idx="6">
                  <c:v>63777.0</c:v>
                </c:pt>
                <c:pt idx="7">
                  <c:v>64197.0</c:v>
                </c:pt>
                <c:pt idx="8">
                  <c:v>64446.0</c:v>
                </c:pt>
                <c:pt idx="9">
                  <c:v>66845.0</c:v>
                </c:pt>
                <c:pt idx="10">
                  <c:v>69761.0</c:v>
                </c:pt>
                <c:pt idx="11">
                  <c:v>70356.0</c:v>
                </c:pt>
                <c:pt idx="12">
                  <c:v>71686.0</c:v>
                </c:pt>
                <c:pt idx="13">
                  <c:v>71991.0</c:v>
                </c:pt>
                <c:pt idx="14">
                  <c:v>73481.0</c:v>
                </c:pt>
              </c:numCache>
            </c:numRef>
          </c:val>
          <c:smooth val="0"/>
          <c:extLst xmlns:c16r2="http://schemas.microsoft.com/office/drawing/2015/06/chart">
            <c:ext xmlns:c16="http://schemas.microsoft.com/office/drawing/2014/chart" uri="{C3380CC4-5D6E-409C-BE32-E72D297353CC}">
              <c16:uniqueId val="{00000000-E5AD-4CDE-B297-B566C339FCE7}"/>
            </c:ext>
          </c:extLst>
        </c:ser>
        <c:ser>
          <c:idx val="1"/>
          <c:order val="1"/>
          <c:tx>
            <c:v>cicli iniziati solo a fresco</c:v>
          </c:tx>
          <c:spPr>
            <a:ln w="28575">
              <a:solidFill>
                <a:schemeClr val="accent4">
                  <a:lumMod val="75000"/>
                </a:schemeClr>
              </a:solidFill>
              <a:prstDash val="dash"/>
            </a:ln>
          </c:spPr>
          <c:marker>
            <c:symbol val="none"/>
          </c:marker>
          <c:cat>
            <c:numRef>
              <c:f>'nuova FIg,2.21'!$A$12:$A$26</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'nuova FIg,2.21'!$B$12:$B$26</c:f>
              <c:numCache>
                <c:formatCode>#,##0</c:formatCode>
                <c:ptCount val="15"/>
                <c:pt idx="0">
                  <c:v>33203.0</c:v>
                </c:pt>
                <c:pt idx="1">
                  <c:v>36866.0</c:v>
                </c:pt>
                <c:pt idx="2">
                  <c:v>40005.0</c:v>
                </c:pt>
                <c:pt idx="3">
                  <c:v>44037.0</c:v>
                </c:pt>
                <c:pt idx="4">
                  <c:v>47911.0</c:v>
                </c:pt>
                <c:pt idx="5">
                  <c:v>52661.0</c:v>
                </c:pt>
                <c:pt idx="6">
                  <c:v>56086.0</c:v>
                </c:pt>
                <c:pt idx="7">
                  <c:v>55495.0</c:v>
                </c:pt>
                <c:pt idx="8">
                  <c:v>55049.0</c:v>
                </c:pt>
                <c:pt idx="9">
                  <c:v>55705.0</c:v>
                </c:pt>
                <c:pt idx="10">
                  <c:v>55329.0</c:v>
                </c:pt>
                <c:pt idx="11">
                  <c:v>53906.0</c:v>
                </c:pt>
                <c:pt idx="12">
                  <c:v>53014.0</c:v>
                </c:pt>
                <c:pt idx="13">
                  <c:v>51086.0</c:v>
                </c:pt>
                <c:pt idx="14">
                  <c:v>50324.0</c:v>
                </c:pt>
              </c:numCache>
            </c:numRef>
          </c:val>
          <c:smooth val="0"/>
          <c:extLst xmlns:c16r2="http://schemas.microsoft.com/office/drawing/2015/06/chart">
            <c:ext xmlns:c16="http://schemas.microsoft.com/office/drawing/2014/chart" uri="{C3380CC4-5D6E-409C-BE32-E72D297353CC}">
              <c16:uniqueId val="{00000001-E5AD-4CDE-B297-B566C339FCE7}"/>
            </c:ext>
          </c:extLst>
        </c:ser>
        <c:ser>
          <c:idx val="2"/>
          <c:order val="2"/>
          <c:tx>
            <c:strRef>
              <c:f>'nuova FIg,2.21'!$N$11</c:f>
              <c:strCache>
                <c:ptCount val="1"/>
                <c:pt idx="0">
                  <c:v>trasferimenti</c:v>
                </c:pt>
              </c:strCache>
            </c:strRef>
          </c:tx>
          <c:spPr>
            <a:ln w="19050">
              <a:solidFill>
                <a:schemeClr val="accent6">
                  <a:lumMod val="75000"/>
                </a:schemeClr>
              </a:solidFill>
            </a:ln>
          </c:spPr>
          <c:marker>
            <c:symbol val="diamond"/>
            <c:size val="7"/>
            <c:spPr>
              <a:solidFill>
                <a:schemeClr val="accent6">
                  <a:lumMod val="60000"/>
                  <a:lumOff val="40000"/>
                </a:schemeClr>
              </a:solidFill>
              <a:ln w="19050">
                <a:solidFill>
                  <a:schemeClr val="accent6">
                    <a:lumMod val="75000"/>
                  </a:schemeClr>
                </a:solidFill>
              </a:ln>
            </c:spPr>
          </c:marker>
          <c:cat>
            <c:numRef>
              <c:f>'nuova FIg,2.21'!$A$12:$A$26</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'nuova FIg,2.21'!$N$12:$N$26</c:f>
              <c:numCache>
                <c:formatCode>#,##0</c:formatCode>
                <c:ptCount val="15"/>
                <c:pt idx="0">
                  <c:v>28853.0</c:v>
                </c:pt>
                <c:pt idx="1">
                  <c:v>31535.0</c:v>
                </c:pt>
                <c:pt idx="2">
                  <c:v>33869.0</c:v>
                </c:pt>
                <c:pt idx="3">
                  <c:v>37312.0</c:v>
                </c:pt>
                <c:pt idx="4">
                  <c:v>40794.0</c:v>
                </c:pt>
                <c:pt idx="5">
                  <c:v>45871.0</c:v>
                </c:pt>
                <c:pt idx="6">
                  <c:v>49151.0</c:v>
                </c:pt>
                <c:pt idx="7">
                  <c:v>49054.0</c:v>
                </c:pt>
                <c:pt idx="8">
                  <c:v>49005.0</c:v>
                </c:pt>
                <c:pt idx="9">
                  <c:v>49914.0</c:v>
                </c:pt>
                <c:pt idx="10">
                  <c:v>51045.0</c:v>
                </c:pt>
                <c:pt idx="11">
                  <c:v>51553.0</c:v>
                </c:pt>
                <c:pt idx="12">
                  <c:v>51651.0</c:v>
                </c:pt>
                <c:pt idx="13">
                  <c:v>50636.0</c:v>
                </c:pt>
                <c:pt idx="14">
                  <c:v>50880.0</c:v>
                </c:pt>
              </c:numCache>
            </c:numRef>
          </c:val>
          <c:smooth val="0"/>
          <c:extLst xmlns:c16r2="http://schemas.microsoft.com/office/drawing/2015/06/chart">
            <c:ext xmlns:c16="http://schemas.microsoft.com/office/drawing/2014/chart" uri="{C3380CC4-5D6E-409C-BE32-E72D297353CC}">
              <c16:uniqueId val="{00000002-E5AD-4CDE-B297-B566C339FCE7}"/>
            </c:ext>
          </c:extLst>
        </c:ser>
        <c:ser>
          <c:idx val="5"/>
          <c:order val="3"/>
          <c:tx>
            <c:v>trasferimenti solo a fresco</c:v>
          </c:tx>
          <c:spPr>
            <a:ln w="28575">
              <a:prstDash val="dash"/>
            </a:ln>
          </c:spPr>
          <c:marker>
            <c:symbol val="none"/>
          </c:marker>
          <c:cat>
            <c:numRef>
              <c:f>'nuova FIg,2.21'!$A$12:$A$26</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'nuova FIg,2.21'!$C$12:$C$26</c:f>
              <c:numCache>
                <c:formatCode>#,##0</c:formatCode>
                <c:ptCount val="15"/>
                <c:pt idx="0">
                  <c:v>25402.0</c:v>
                </c:pt>
                <c:pt idx="1">
                  <c:v>28315.0</c:v>
                </c:pt>
                <c:pt idx="2">
                  <c:v>30780.0</c:v>
                </c:pt>
                <c:pt idx="3">
                  <c:v>34179.0</c:v>
                </c:pt>
                <c:pt idx="4">
                  <c:v>37301.0</c:v>
                </c:pt>
                <c:pt idx="5">
                  <c:v>40468.0</c:v>
                </c:pt>
                <c:pt idx="6">
                  <c:v>42331.0</c:v>
                </c:pt>
                <c:pt idx="7">
                  <c:v>41822.0</c:v>
                </c:pt>
                <c:pt idx="8">
                  <c:v>40696.0</c:v>
                </c:pt>
                <c:pt idx="9">
                  <c:v>39768.0</c:v>
                </c:pt>
                <c:pt idx="10">
                  <c:v>37975.0</c:v>
                </c:pt>
                <c:pt idx="11">
                  <c:v>36038.0</c:v>
                </c:pt>
                <c:pt idx="12">
                  <c:v>33832.0</c:v>
                </c:pt>
                <c:pt idx="13">
                  <c:v>30584.0</c:v>
                </c:pt>
                <c:pt idx="14">
                  <c:v>28731.0</c:v>
                </c:pt>
              </c:numCache>
            </c:numRef>
          </c:val>
          <c:smooth val="0"/>
          <c:extLst xmlns:c16r2="http://schemas.microsoft.com/office/drawing/2015/06/chart">
            <c:ext xmlns:c16="http://schemas.microsoft.com/office/drawing/2014/chart" uri="{C3380CC4-5D6E-409C-BE32-E72D297353CC}">
              <c16:uniqueId val="{00000003-E5AD-4CDE-B297-B566C339FCE7}"/>
            </c:ext>
          </c:extLst>
        </c:ser>
        <c:ser>
          <c:idx val="3"/>
          <c:order val="4"/>
          <c:tx>
            <c:strRef>
              <c:f>'nuova FIg,2.21'!$O$11</c:f>
              <c:strCache>
                <c:ptCount val="1"/>
                <c:pt idx="0">
                  <c:v>gravidanze</c:v>
                </c:pt>
              </c:strCache>
            </c:strRef>
          </c:tx>
          <c:spPr>
            <a:ln w="19050">
              <a:solidFill>
                <a:schemeClr val="accent5">
                  <a:lumMod val="75000"/>
                </a:schemeClr>
              </a:solidFill>
            </a:ln>
          </c:spPr>
          <c:marker>
            <c:symbol val="circle"/>
            <c:size val="7"/>
            <c:spPr>
              <a:solidFill>
                <a:schemeClr val="accent5">
                  <a:lumMod val="60000"/>
                  <a:lumOff val="40000"/>
                </a:schemeClr>
              </a:solidFill>
              <a:ln w="19050">
                <a:solidFill>
                  <a:schemeClr val="accent5">
                    <a:lumMod val="75000"/>
                  </a:schemeClr>
                </a:solidFill>
              </a:ln>
            </c:spPr>
          </c:marker>
          <c:cat>
            <c:numRef>
              <c:f>'nuova FIg,2.21'!$A$12:$A$26</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'nuova FIg,2.21'!$O$12:$O$26</c:f>
              <c:numCache>
                <c:formatCode>#,##0</c:formatCode>
                <c:ptCount val="15"/>
                <c:pt idx="0">
                  <c:v>6686.0</c:v>
                </c:pt>
                <c:pt idx="1">
                  <c:v>7393.0</c:v>
                </c:pt>
                <c:pt idx="2">
                  <c:v>8278.0</c:v>
                </c:pt>
                <c:pt idx="3">
                  <c:v>9342.0</c:v>
                </c:pt>
                <c:pt idx="4">
                  <c:v>10545.0</c:v>
                </c:pt>
                <c:pt idx="5">
                  <c:v>11964.0</c:v>
                </c:pt>
                <c:pt idx="6">
                  <c:v>12219.0</c:v>
                </c:pt>
                <c:pt idx="7">
                  <c:v>12639.0</c:v>
                </c:pt>
                <c:pt idx="8">
                  <c:v>12775.0</c:v>
                </c:pt>
                <c:pt idx="9">
                  <c:v>13555.0</c:v>
                </c:pt>
                <c:pt idx="10">
                  <c:v>13714.0</c:v>
                </c:pt>
                <c:pt idx="11">
                  <c:v>13692.0</c:v>
                </c:pt>
                <c:pt idx="12">
                  <c:v>14604.0</c:v>
                </c:pt>
                <c:pt idx="13">
                  <c:v>14525.0</c:v>
                </c:pt>
                <c:pt idx="14">
                  <c:v>14753.0</c:v>
                </c:pt>
              </c:numCache>
            </c:numRef>
          </c:val>
          <c:smooth val="0"/>
          <c:extLst xmlns:c16r2="http://schemas.microsoft.com/office/drawing/2015/06/chart">
            <c:ext xmlns:c16="http://schemas.microsoft.com/office/drawing/2014/chart" uri="{C3380CC4-5D6E-409C-BE32-E72D297353CC}">
              <c16:uniqueId val="{00000004-E5AD-4CDE-B297-B566C339FCE7}"/>
            </c:ext>
          </c:extLst>
        </c:ser>
        <c:ser>
          <c:idx val="4"/>
          <c:order val="5"/>
          <c:tx>
            <c:strRef>
              <c:f>'nuova FIg,2.21'!$P$11</c:f>
              <c:strCache>
                <c:ptCount val="1"/>
                <c:pt idx="0">
                  <c:v>bambini nati vivi</c:v>
                </c:pt>
              </c:strCache>
            </c:strRef>
          </c:tx>
          <c:spPr>
            <a:ln w="19050">
              <a:solidFill>
                <a:schemeClr val="accent3">
                  <a:lumMod val="75000"/>
                </a:schemeClr>
              </a:solidFill>
            </a:ln>
          </c:spPr>
          <c:marker>
            <c:symbol val="star"/>
            <c:size val="7"/>
            <c:spPr>
              <a:solidFill>
                <a:schemeClr val="accent3">
                  <a:lumMod val="60000"/>
                  <a:lumOff val="40000"/>
                </a:schemeClr>
              </a:solidFill>
              <a:ln w="19050">
                <a:solidFill>
                  <a:schemeClr val="accent3">
                    <a:lumMod val="75000"/>
                  </a:schemeClr>
                </a:solidFill>
              </a:ln>
            </c:spPr>
          </c:marker>
          <c:cat>
            <c:numRef>
              <c:f>'nuova FIg,2.21'!$A$12:$A$26</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'nuova FIg,2.21'!$P$12:$P$26</c:f>
              <c:numCache>
                <c:formatCode>#,##0</c:formatCode>
                <c:ptCount val="15"/>
                <c:pt idx="0">
                  <c:v>3642.0</c:v>
                </c:pt>
                <c:pt idx="1">
                  <c:v>5491.0</c:v>
                </c:pt>
                <c:pt idx="2">
                  <c:v>6790.0</c:v>
                </c:pt>
                <c:pt idx="3">
                  <c:v>7842.0</c:v>
                </c:pt>
                <c:pt idx="4">
                  <c:v>8452.0</c:v>
                </c:pt>
                <c:pt idx="5">
                  <c:v>10036.0</c:v>
                </c:pt>
                <c:pt idx="6">
                  <c:v>9657.0</c:v>
                </c:pt>
                <c:pt idx="7">
                  <c:v>9814.0</c:v>
                </c:pt>
                <c:pt idx="8">
                  <c:v>10217.0</c:v>
                </c:pt>
                <c:pt idx="9">
                  <c:v>10976.0</c:v>
                </c:pt>
                <c:pt idx="10">
                  <c:v>10497.0</c:v>
                </c:pt>
                <c:pt idx="11">
                  <c:v>10453.0</c:v>
                </c:pt>
                <c:pt idx="12">
                  <c:v>10844.0</c:v>
                </c:pt>
                <c:pt idx="13">
                  <c:v>10750.0</c:v>
                </c:pt>
                <c:pt idx="14">
                  <c:v>10607.0</c:v>
                </c:pt>
              </c:numCache>
            </c:numRef>
          </c:val>
          <c:smooth val="0"/>
          <c:extLst xmlns:c16r2="http://schemas.microsoft.com/office/drawing/2015/06/chart">
            <c:ext xmlns:c16="http://schemas.microsoft.com/office/drawing/2014/chart" uri="{C3380CC4-5D6E-409C-BE32-E72D297353CC}">
              <c16:uniqueId val="{00000005-E5AD-4CDE-B297-B566C339FCE7}"/>
            </c:ext>
          </c:extLst>
        </c:ser>
        <c:dLbls>
          <c:showLegendKey val="0"/>
          <c:showVal val="0"/>
          <c:showCatName val="0"/>
          <c:showSerName val="0"/>
          <c:showPercent val="0"/>
          <c:showBubbleSize val="0"/>
        </c:dLbls>
        <c:marker val="1"/>
        <c:smooth val="0"/>
        <c:axId val="-497148640"/>
        <c:axId val="-497306304"/>
      </c:lineChart>
      <c:catAx>
        <c:axId val="-497148640"/>
        <c:scaling>
          <c:orientation val="minMax"/>
        </c:scaling>
        <c:delete val="0"/>
        <c:axPos val="b"/>
        <c:majorGridlines>
          <c:spPr>
            <a:ln>
              <a:solidFill>
                <a:schemeClr val="bg1">
                  <a:lumMod val="75000"/>
                </a:schemeClr>
              </a:solidFill>
            </a:ln>
          </c:spPr>
        </c:majorGridlines>
        <c:numFmt formatCode="General" sourceLinked="1"/>
        <c:majorTickMark val="out"/>
        <c:minorTickMark val="none"/>
        <c:tickLblPos val="nextTo"/>
        <c:crossAx val="-497306304"/>
        <c:crosses val="autoZero"/>
        <c:auto val="1"/>
        <c:lblAlgn val="ctr"/>
        <c:lblOffset val="100"/>
        <c:noMultiLvlLbl val="0"/>
      </c:catAx>
      <c:valAx>
        <c:axId val="-497306304"/>
        <c:scaling>
          <c:orientation val="minMax"/>
        </c:scaling>
        <c:delete val="0"/>
        <c:axPos val="l"/>
        <c:numFmt formatCode="#,##0" sourceLinked="1"/>
        <c:majorTickMark val="out"/>
        <c:minorTickMark val="none"/>
        <c:tickLblPos val="nextTo"/>
        <c:txPr>
          <a:bodyPr/>
          <a:lstStyle/>
          <a:p>
            <a:pPr>
              <a:defRPr sz="1400" b="1">
                <a:solidFill>
                  <a:srgbClr val="002060"/>
                </a:solidFill>
              </a:defRPr>
            </a:pPr>
            <a:endParaRPr lang="it-IT"/>
          </a:p>
        </c:txPr>
        <c:crossAx val="-497148640"/>
        <c:crosses val="autoZero"/>
        <c:crossBetween val="between"/>
      </c:valAx>
      <c:dTable>
        <c:showHorzBorder val="1"/>
        <c:showVertBorder val="1"/>
        <c:showOutline val="1"/>
        <c:showKeys val="1"/>
        <c:txPr>
          <a:bodyPr/>
          <a:lstStyle/>
          <a:p>
            <a:pPr rtl="0">
              <a:defRPr sz="1200">
                <a:solidFill>
                  <a:srgbClr val="002060"/>
                </a:solidFill>
              </a:defRPr>
            </a:pPr>
            <a:endParaRPr lang="it-IT"/>
          </a:p>
        </c:txPr>
      </c:dTable>
      <c:spPr>
        <a:noFill/>
        <a:ln w="25400">
          <a:noFill/>
        </a:ln>
      </c:spPr>
    </c:plotArea>
    <c:plotVisOnly val="1"/>
    <c:dispBlanksAs val="gap"/>
    <c:showDLblsOverMax val="0"/>
  </c:chart>
  <c:spPr>
    <a:ln>
      <a:noFill/>
    </a:ln>
  </c:spPr>
  <c:txPr>
    <a:bodyPr/>
    <a:lstStyle/>
    <a:p>
      <a:pPr>
        <a:defRPr sz="900">
          <a:latin typeface="Helvetica" panose="020B0604020202020204" pitchFamily="34" charset="0"/>
          <a:cs typeface="Arial" panose="020B0604020202020204" pitchFamily="34" charset="0"/>
        </a:defRPr>
      </a:pPr>
      <a:endParaRPr lang="it-IT"/>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865973389389661"/>
          <c:y val="0.0619321148825065"/>
          <c:w val="0.873007272721331"/>
          <c:h val="0.726909025752312"/>
        </c:manualLayout>
      </c:layout>
      <c:barChart>
        <c:barDir val="col"/>
        <c:grouping val="stacked"/>
        <c:varyColors val="0"/>
        <c:ser>
          <c:idx val="0"/>
          <c:order val="0"/>
          <c:tx>
            <c:strRef>
              <c:f>'dati Fig 2.23 - fig. A8'!$J$120</c:f>
              <c:strCache>
                <c:ptCount val="1"/>
                <c:pt idx="0">
                  <c:v>≤34</c:v>
                </c:pt>
              </c:strCache>
            </c:strRef>
          </c:tx>
          <c:spPr>
            <a:solidFill>
              <a:srgbClr val="D05F12"/>
            </a:solidFill>
            <a:ln>
              <a:solidFill>
                <a:srgbClr val="002060"/>
              </a:solidFill>
            </a:ln>
          </c:spPr>
          <c:invertIfNegative val="0"/>
          <c:cat>
            <c:numRef>
              <c:f>'dati Fig 2.23 - fig. A8'!$M$119:$AA$119</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 2.23 - fig. A8'!$M$120:$AA$120</c:f>
              <c:numCache>
                <c:formatCode>0.0</c:formatCode>
                <c:ptCount val="15"/>
                <c:pt idx="0">
                  <c:v>39.34816442369311</c:v>
                </c:pt>
                <c:pt idx="1">
                  <c:v>37.92499425683436</c:v>
                </c:pt>
                <c:pt idx="2">
                  <c:v>34.95228101733873</c:v>
                </c:pt>
                <c:pt idx="3">
                  <c:v>33.79552933166913</c:v>
                </c:pt>
                <c:pt idx="4">
                  <c:v>31.25665046214192</c:v>
                </c:pt>
                <c:pt idx="5">
                  <c:v>29.6</c:v>
                </c:pt>
                <c:pt idx="6">
                  <c:v>28.6</c:v>
                </c:pt>
                <c:pt idx="7">
                  <c:v>28.3</c:v>
                </c:pt>
                <c:pt idx="8">
                  <c:v>27.5</c:v>
                </c:pt>
                <c:pt idx="9">
                  <c:v>27.1</c:v>
                </c:pt>
                <c:pt idx="10">
                  <c:v>27.8</c:v>
                </c:pt>
                <c:pt idx="11">
                  <c:v>26.97102363373279</c:v>
                </c:pt>
                <c:pt idx="12">
                  <c:v>27.76813671860263</c:v>
                </c:pt>
                <c:pt idx="13">
                  <c:v>27.64945386211489</c:v>
                </c:pt>
                <c:pt idx="14">
                  <c:v>27.07654399491296</c:v>
                </c:pt>
              </c:numCache>
            </c:numRef>
          </c:val>
          <c:extLst xmlns:c16r2="http://schemas.microsoft.com/office/drawing/2015/06/chart">
            <c:ext xmlns:c16="http://schemas.microsoft.com/office/drawing/2014/chart" uri="{C3380CC4-5D6E-409C-BE32-E72D297353CC}">
              <c16:uniqueId val="{00000000-CCFE-4320-B1FF-9D5A1AD037C6}"/>
            </c:ext>
          </c:extLst>
        </c:ser>
        <c:ser>
          <c:idx val="1"/>
          <c:order val="1"/>
          <c:tx>
            <c:strRef>
              <c:f>'dati Fig 2.23 - fig. A8'!$J$121</c:f>
              <c:strCache>
                <c:ptCount val="1"/>
                <c:pt idx="0">
                  <c:v>35-39</c:v>
                </c:pt>
              </c:strCache>
            </c:strRef>
          </c:tx>
          <c:spPr>
            <a:solidFill>
              <a:srgbClr val="70AD47">
                <a:lumMod val="75000"/>
              </a:srgbClr>
            </a:solidFill>
            <a:ln>
              <a:solidFill>
                <a:srgbClr val="002060"/>
              </a:solidFill>
            </a:ln>
          </c:spPr>
          <c:invertIfNegative val="0"/>
          <c:cat>
            <c:numRef>
              <c:f>'dati Fig 2.23 - fig. A8'!$M$119:$AA$119</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 2.23 - fig. A8'!$M$121:$AA$121</c:f>
              <c:numCache>
                <c:formatCode>0.0</c:formatCode>
                <c:ptCount val="15"/>
                <c:pt idx="0">
                  <c:v>39.97680734840856</c:v>
                </c:pt>
                <c:pt idx="1">
                  <c:v>38.27532736044108</c:v>
                </c:pt>
                <c:pt idx="2">
                  <c:v>39.83160945385499</c:v>
                </c:pt>
                <c:pt idx="3">
                  <c:v>39.36003630999659</c:v>
                </c:pt>
                <c:pt idx="4">
                  <c:v>40.54330363662918</c:v>
                </c:pt>
                <c:pt idx="5">
                  <c:v>41.2</c:v>
                </c:pt>
                <c:pt idx="6">
                  <c:v>40.9</c:v>
                </c:pt>
                <c:pt idx="7">
                  <c:v>41.0</c:v>
                </c:pt>
                <c:pt idx="8">
                  <c:v>41.5</c:v>
                </c:pt>
                <c:pt idx="9">
                  <c:v>40.0</c:v>
                </c:pt>
                <c:pt idx="10">
                  <c:v>38.5</c:v>
                </c:pt>
                <c:pt idx="11">
                  <c:v>37.84179868660259</c:v>
                </c:pt>
                <c:pt idx="12">
                  <c:v>37.97110197306371</c:v>
                </c:pt>
                <c:pt idx="13">
                  <c:v>37.77551579689151</c:v>
                </c:pt>
                <c:pt idx="14">
                  <c:v>38.30379143152373</c:v>
                </c:pt>
              </c:numCache>
            </c:numRef>
          </c:val>
          <c:extLst xmlns:c16r2="http://schemas.microsoft.com/office/drawing/2015/06/chart">
            <c:ext xmlns:c16="http://schemas.microsoft.com/office/drawing/2014/chart" uri="{C3380CC4-5D6E-409C-BE32-E72D297353CC}">
              <c16:uniqueId val="{00000001-CCFE-4320-B1FF-9D5A1AD037C6}"/>
            </c:ext>
          </c:extLst>
        </c:ser>
        <c:ser>
          <c:idx val="2"/>
          <c:order val="2"/>
          <c:tx>
            <c:strRef>
              <c:f>'dati Fig 2.23 - fig. A8'!$J$122</c:f>
              <c:strCache>
                <c:ptCount val="1"/>
                <c:pt idx="0">
                  <c:v>≥40 </c:v>
                </c:pt>
              </c:strCache>
            </c:strRef>
          </c:tx>
          <c:spPr>
            <a:solidFill>
              <a:srgbClr val="C00000"/>
            </a:solidFill>
            <a:ln>
              <a:solidFill>
                <a:srgbClr val="002060"/>
              </a:solidFill>
            </a:ln>
          </c:spPr>
          <c:invertIfNegative val="0"/>
          <c:cat>
            <c:numRef>
              <c:f>'dati Fig 2.23 - fig. A8'!$M$119:$AA$119</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 2.23 - fig. A8'!$M$122:$AA$122</c:f>
              <c:numCache>
                <c:formatCode>0.0</c:formatCode>
                <c:ptCount val="15"/>
                <c:pt idx="0">
                  <c:v>20.67502822789832</c:v>
                </c:pt>
                <c:pt idx="1">
                  <c:v>23.79967838272455</c:v>
                </c:pt>
                <c:pt idx="2">
                  <c:v>25.21610952880627</c:v>
                </c:pt>
                <c:pt idx="3">
                  <c:v>26.84443435833428</c:v>
                </c:pt>
                <c:pt idx="4">
                  <c:v>28.2000459012289</c:v>
                </c:pt>
                <c:pt idx="5">
                  <c:v>29.2</c:v>
                </c:pt>
                <c:pt idx="6">
                  <c:v>30.5</c:v>
                </c:pt>
                <c:pt idx="7">
                  <c:v>30.7</c:v>
                </c:pt>
                <c:pt idx="8">
                  <c:v>31.0</c:v>
                </c:pt>
                <c:pt idx="9">
                  <c:v>32.9</c:v>
                </c:pt>
                <c:pt idx="10">
                  <c:v>33.7</c:v>
                </c:pt>
                <c:pt idx="11">
                  <c:v>35.18717767966459</c:v>
                </c:pt>
                <c:pt idx="12">
                  <c:v>34.26076130833364</c:v>
                </c:pt>
                <c:pt idx="13">
                  <c:v>34.57503034099362</c:v>
                </c:pt>
                <c:pt idx="14">
                  <c:v>34.61966457356329</c:v>
                </c:pt>
              </c:numCache>
            </c:numRef>
          </c:val>
          <c:extLst xmlns:c16r2="http://schemas.microsoft.com/office/drawing/2015/06/chart">
            <c:ext xmlns:c16="http://schemas.microsoft.com/office/drawing/2014/chart" uri="{C3380CC4-5D6E-409C-BE32-E72D297353CC}">
              <c16:uniqueId val="{00000002-CCFE-4320-B1FF-9D5A1AD037C6}"/>
            </c:ext>
          </c:extLst>
        </c:ser>
        <c:ser>
          <c:idx val="3"/>
          <c:order val="3"/>
          <c:tx>
            <c:strRef>
              <c:f>'dati Fig 2.23 - fig. A8'!$J$126</c:f>
              <c:strCache>
                <c:ptCount val="1"/>
                <c:pt idx="0">
                  <c:v>età media</c:v>
                </c:pt>
              </c:strCache>
            </c:strRef>
          </c:tx>
          <c:spPr>
            <a:noFill/>
            <a:ln>
              <a:noFill/>
            </a:ln>
          </c:spPr>
          <c:invertIfNegative val="0"/>
          <c:cat>
            <c:numRef>
              <c:f>'dati Fig 2.23 - fig. A8'!$M$119:$AA$119</c:f>
              <c:numCache>
                <c:formatCode>General</c:formatCode>
                <c:ptCount val="15"/>
                <c:pt idx="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 2.23 - fig. A8'!$M$126:$AA$126</c:f>
              <c:numCache>
                <c:formatCode>0.00</c:formatCode>
                <c:ptCount val="15"/>
                <c:pt idx="0">
                  <c:v>35.25</c:v>
                </c:pt>
                <c:pt idx="1">
                  <c:v>35.5</c:v>
                </c:pt>
                <c:pt idx="2">
                  <c:v>35.77</c:v>
                </c:pt>
                <c:pt idx="3">
                  <c:v>35.93</c:v>
                </c:pt>
                <c:pt idx="4">
                  <c:v>36.17</c:v>
                </c:pt>
                <c:pt idx="5">
                  <c:v>36.34</c:v>
                </c:pt>
                <c:pt idx="6">
                  <c:v>36.48</c:v>
                </c:pt>
                <c:pt idx="7">
                  <c:v>36.5</c:v>
                </c:pt>
                <c:pt idx="8">
                  <c:v>36.55</c:v>
                </c:pt>
                <c:pt idx="9">
                  <c:v>36.68</c:v>
                </c:pt>
                <c:pt idx="10" formatCode="General">
                  <c:v>36.68</c:v>
                </c:pt>
                <c:pt idx="11">
                  <c:v>36.80000000000001</c:v>
                </c:pt>
                <c:pt idx="12">
                  <c:v>36.69834383370431</c:v>
                </c:pt>
                <c:pt idx="13" formatCode="#,##0.00">
                  <c:v>36.73763849195474</c:v>
                </c:pt>
                <c:pt idx="14" formatCode="#,##0.00">
                  <c:v>36.78880852078531</c:v>
                </c:pt>
              </c:numCache>
            </c:numRef>
          </c:val>
          <c:extLst xmlns:c16r2="http://schemas.microsoft.com/office/drawing/2015/06/chart">
            <c:ext xmlns:c16="http://schemas.microsoft.com/office/drawing/2014/chart" uri="{C3380CC4-5D6E-409C-BE32-E72D297353CC}">
              <c16:uniqueId val="{00000003-CCFE-4320-B1FF-9D5A1AD037C6}"/>
            </c:ext>
          </c:extLst>
        </c:ser>
        <c:dLbls>
          <c:showLegendKey val="0"/>
          <c:showVal val="0"/>
          <c:showCatName val="0"/>
          <c:showSerName val="0"/>
          <c:showPercent val="0"/>
          <c:showBubbleSize val="0"/>
        </c:dLbls>
        <c:gapWidth val="50"/>
        <c:overlap val="100"/>
        <c:axId val="-975563200"/>
        <c:axId val="-975899584"/>
      </c:barChart>
      <c:catAx>
        <c:axId val="-975563200"/>
        <c:scaling>
          <c:orientation val="minMax"/>
        </c:scaling>
        <c:delete val="0"/>
        <c:axPos val="b"/>
        <c:numFmt formatCode="General" sourceLinked="1"/>
        <c:majorTickMark val="out"/>
        <c:minorTickMark val="none"/>
        <c:tickLblPos val="nextTo"/>
        <c:crossAx val="-975899584"/>
        <c:crosses val="autoZero"/>
        <c:auto val="1"/>
        <c:lblAlgn val="ctr"/>
        <c:lblOffset val="100"/>
        <c:noMultiLvlLbl val="0"/>
      </c:catAx>
      <c:valAx>
        <c:axId val="-975899584"/>
        <c:scaling>
          <c:orientation val="minMax"/>
          <c:max val="100.0"/>
        </c:scaling>
        <c:delete val="0"/>
        <c:axPos val="l"/>
        <c:title>
          <c:tx>
            <c:rich>
              <a:bodyPr rot="-5400000" vert="horz"/>
              <a:lstStyle/>
              <a:p>
                <a:pPr>
                  <a:defRPr sz="1400" b="1">
                    <a:solidFill>
                      <a:srgbClr val="002060"/>
                    </a:solidFill>
                  </a:defRPr>
                </a:pPr>
                <a:r>
                  <a:rPr lang="en-US" sz="1400" b="1" dirty="0" err="1">
                    <a:solidFill>
                      <a:srgbClr val="002060"/>
                    </a:solidFill>
                  </a:rPr>
                  <a:t>percentuale</a:t>
                </a:r>
                <a:r>
                  <a:rPr lang="en-US" sz="1400" b="1" dirty="0">
                    <a:solidFill>
                      <a:srgbClr val="002060"/>
                    </a:solidFill>
                  </a:rPr>
                  <a:t> di </a:t>
                </a:r>
                <a:r>
                  <a:rPr lang="en-US" sz="1400" b="1" dirty="0" err="1">
                    <a:solidFill>
                      <a:srgbClr val="002060"/>
                    </a:solidFill>
                  </a:rPr>
                  <a:t>cicli</a:t>
                </a:r>
                <a:r>
                  <a:rPr lang="en-US" sz="1400" b="1" dirty="0">
                    <a:solidFill>
                      <a:srgbClr val="002060"/>
                    </a:solidFill>
                  </a:rPr>
                  <a:t> </a:t>
                </a:r>
                <a:r>
                  <a:rPr lang="en-US" sz="1400" b="1" dirty="0" err="1">
                    <a:solidFill>
                      <a:srgbClr val="002060"/>
                    </a:solidFill>
                  </a:rPr>
                  <a:t>iniziati</a:t>
                </a:r>
                <a:endParaRPr lang="en-US" sz="1400" b="1" dirty="0">
                  <a:solidFill>
                    <a:srgbClr val="002060"/>
                  </a:solidFill>
                </a:endParaRPr>
              </a:p>
            </c:rich>
          </c:tx>
          <c:overlay val="0"/>
        </c:title>
        <c:numFmt formatCode="0" sourceLinked="0"/>
        <c:majorTickMark val="out"/>
        <c:minorTickMark val="none"/>
        <c:tickLblPos val="nextTo"/>
        <c:txPr>
          <a:bodyPr/>
          <a:lstStyle/>
          <a:p>
            <a:pPr>
              <a:defRPr sz="1200" b="1">
                <a:solidFill>
                  <a:srgbClr val="002060"/>
                </a:solidFill>
              </a:defRPr>
            </a:pPr>
            <a:endParaRPr lang="it-IT"/>
          </a:p>
        </c:txPr>
        <c:crossAx val="-975563200"/>
        <c:crosses val="autoZero"/>
        <c:crossBetween val="between"/>
      </c:valAx>
      <c:dTable>
        <c:showHorzBorder val="1"/>
        <c:showVertBorder val="1"/>
        <c:showOutline val="1"/>
        <c:showKeys val="1"/>
        <c:txPr>
          <a:bodyPr/>
          <a:lstStyle/>
          <a:p>
            <a:pPr rtl="0">
              <a:defRPr sz="1400" b="1">
                <a:solidFill>
                  <a:srgbClr val="002060"/>
                </a:solidFill>
              </a:defRPr>
            </a:pPr>
            <a:endParaRPr lang="it-IT"/>
          </a:p>
        </c:txPr>
      </c:dTable>
    </c:plotArea>
    <c:plotVisOnly val="1"/>
    <c:dispBlanksAs val="gap"/>
    <c:showDLblsOverMax val="0"/>
  </c:chart>
  <c:spPr>
    <a:ln>
      <a:noFill/>
    </a:ln>
  </c:spPr>
  <c:txPr>
    <a:bodyPr/>
    <a:lstStyle/>
    <a:p>
      <a:pPr>
        <a:defRPr sz="1100" b="0">
          <a:latin typeface="Helvetica" panose="020B0604020202020204" pitchFamily="34" charset="0"/>
          <a:cs typeface="Arial" panose="020B0604020202020204" pitchFamily="34" charset="0"/>
        </a:defRPr>
      </a:pPr>
      <a:endParaRPr lang="it-IT"/>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28510545700723"/>
          <c:y val="0.0144908205012232"/>
          <c:w val="0.771489454299277"/>
          <c:h val="0.793423057580148"/>
        </c:manualLayout>
      </c:layout>
      <c:lineChart>
        <c:grouping val="standard"/>
        <c:varyColors val="0"/>
        <c:ser>
          <c:idx val="1"/>
          <c:order val="0"/>
          <c:tx>
            <c:strRef>
              <c:f>'dati Fig2.28 e Fig2.29'!$A$13</c:f>
              <c:strCache>
                <c:ptCount val="1"/>
                <c:pt idx="0">
                  <c:v>CPR</c:v>
                </c:pt>
              </c:strCache>
            </c:strRef>
          </c:tx>
          <c:spPr>
            <a:ln w="19050">
              <a:solidFill>
                <a:srgbClr val="92D050"/>
              </a:solidFill>
            </a:ln>
          </c:spPr>
          <c:marker>
            <c:symbol val="diamond"/>
            <c:size val="7"/>
            <c:spPr>
              <a:solidFill>
                <a:srgbClr val="92D050"/>
              </a:solidFill>
              <a:ln w="12700">
                <a:solidFill>
                  <a:srgbClr val="00B050"/>
                </a:solidFill>
              </a:ln>
            </c:spPr>
          </c:marker>
          <c:cat>
            <c:numRef>
              <c:f>'dati Fig2.28 e Fig2.29'!$D$7:$R$7</c:f>
              <c:numCache>
                <c:formatCode>General</c:formatCode>
                <c:ptCount val="15"/>
                <c:pt idx="0" formatCode="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Fig2.28 e Fig2.29'!$D$13:$R$13</c:f>
              <c:numCache>
                <c:formatCode>0.0</c:formatCode>
                <c:ptCount val="15"/>
                <c:pt idx="0">
                  <c:v>20.13673463241273</c:v>
                </c:pt>
                <c:pt idx="1">
                  <c:v>20.05370802365323</c:v>
                </c:pt>
                <c:pt idx="2">
                  <c:v>20.69241344831896</c:v>
                </c:pt>
                <c:pt idx="3">
                  <c:v>21.21397915389332</c:v>
                </c:pt>
                <c:pt idx="4">
                  <c:v>22.0095593913715</c:v>
                </c:pt>
                <c:pt idx="5">
                  <c:v>22.71890013482463</c:v>
                </c:pt>
                <c:pt idx="6">
                  <c:v>21.78618550083799</c:v>
                </c:pt>
                <c:pt idx="7">
                  <c:v>22.77502477700693</c:v>
                </c:pt>
                <c:pt idx="8">
                  <c:v>23.20659775836073</c:v>
                </c:pt>
                <c:pt idx="9">
                  <c:v>24.33354276994883</c:v>
                </c:pt>
                <c:pt idx="10">
                  <c:v>24.78627844349257</c:v>
                </c:pt>
                <c:pt idx="11">
                  <c:v>25.4</c:v>
                </c:pt>
                <c:pt idx="12">
                  <c:v>27.547440298789</c:v>
                </c:pt>
                <c:pt idx="13">
                  <c:v>28.4</c:v>
                </c:pt>
                <c:pt idx="14">
                  <c:v>29.3</c:v>
                </c:pt>
              </c:numCache>
            </c:numRef>
          </c:val>
          <c:smooth val="0"/>
          <c:extLst xmlns:c16r2="http://schemas.microsoft.com/office/drawing/2015/06/chart">
            <c:ext xmlns:c16="http://schemas.microsoft.com/office/drawing/2014/chart" uri="{C3380CC4-5D6E-409C-BE32-E72D297353CC}">
              <c16:uniqueId val="{00000000-8BED-4E09-B28D-97AF443DC17C}"/>
            </c:ext>
          </c:extLst>
        </c:ser>
        <c:ser>
          <c:idx val="0"/>
          <c:order val="1"/>
          <c:tx>
            <c:strRef>
              <c:f>'dati Fig2.28 e Fig2.29'!$A$10</c:f>
              <c:strCache>
                <c:ptCount val="1"/>
                <c:pt idx="0">
                  <c:v>PR tecniche a fresco</c:v>
                </c:pt>
              </c:strCache>
            </c:strRef>
          </c:tx>
          <c:spPr>
            <a:ln w="19050">
              <a:solidFill>
                <a:srgbClr val="0070C0"/>
              </a:solidFill>
            </a:ln>
          </c:spPr>
          <c:marker>
            <c:symbol val="circle"/>
            <c:size val="7"/>
            <c:spPr>
              <a:solidFill>
                <a:srgbClr val="0070C0"/>
              </a:solidFill>
              <a:ln w="12700">
                <a:solidFill>
                  <a:srgbClr val="002060"/>
                </a:solidFill>
              </a:ln>
            </c:spPr>
          </c:marker>
          <c:cat>
            <c:numRef>
              <c:f>'dati Fig2.28 e Fig2.29'!$D$7:$R$7</c:f>
              <c:numCache>
                <c:formatCode>General</c:formatCode>
                <c:ptCount val="15"/>
                <c:pt idx="0" formatCode="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Fig2.28 e Fig2.29'!$D$10:$R$10</c:f>
              <c:numCache>
                <c:formatCode>0.0</c:formatCode>
                <c:ptCount val="15"/>
                <c:pt idx="0">
                  <c:v>18.77842363641839</c:v>
                </c:pt>
                <c:pt idx="1">
                  <c:v>18.85205880757337</c:v>
                </c:pt>
                <c:pt idx="2">
                  <c:v>19.61504811898513</c:v>
                </c:pt>
                <c:pt idx="3">
                  <c:v>20.0649453868338</c:v>
                </c:pt>
                <c:pt idx="4">
                  <c:v>20.73427814071925</c:v>
                </c:pt>
                <c:pt idx="5">
                  <c:v>20.85794041131008</c:v>
                </c:pt>
                <c:pt idx="6">
                  <c:v>19.53606960738865</c:v>
                </c:pt>
                <c:pt idx="7">
                  <c:v>19.9477430399135</c:v>
                </c:pt>
                <c:pt idx="8">
                  <c:v>19.45902741194209</c:v>
                </c:pt>
                <c:pt idx="9">
                  <c:v>19.4</c:v>
                </c:pt>
                <c:pt idx="10">
                  <c:v>18.2</c:v>
                </c:pt>
                <c:pt idx="11">
                  <c:v>17.3</c:v>
                </c:pt>
                <c:pt idx="12">
                  <c:v>17.56139887576866</c:v>
                </c:pt>
                <c:pt idx="13">
                  <c:v>16.3</c:v>
                </c:pt>
                <c:pt idx="14">
                  <c:v>15.4</c:v>
                </c:pt>
              </c:numCache>
            </c:numRef>
          </c:val>
          <c:smooth val="0"/>
          <c:extLst xmlns:c16r2="http://schemas.microsoft.com/office/drawing/2015/06/chart">
            <c:ext xmlns:c16="http://schemas.microsoft.com/office/drawing/2014/chart" uri="{C3380CC4-5D6E-409C-BE32-E72D297353CC}">
              <c16:uniqueId val="{00000001-8BED-4E09-B28D-97AF443DC17C}"/>
            </c:ext>
          </c:extLst>
        </c:ser>
        <c:ser>
          <c:idx val="2"/>
          <c:order val="2"/>
          <c:tx>
            <c:strRef>
              <c:f>'dati Fig2.28 e Fig2.29'!$A$16</c:f>
              <c:strCache>
                <c:ptCount val="1"/>
                <c:pt idx="0">
                  <c:v>PR tecniche a fresco senza "freeze-all"</c:v>
                </c:pt>
              </c:strCache>
            </c:strRef>
          </c:tx>
          <c:spPr>
            <a:ln w="19050">
              <a:solidFill>
                <a:srgbClr val="0070C0"/>
              </a:solidFill>
              <a:prstDash val="dash"/>
            </a:ln>
          </c:spPr>
          <c:marker>
            <c:symbol val="circle"/>
            <c:size val="7"/>
            <c:spPr>
              <a:solidFill>
                <a:srgbClr val="0070C0"/>
              </a:solidFill>
              <a:ln>
                <a:solidFill>
                  <a:srgbClr val="0070C0"/>
                </a:solidFill>
              </a:ln>
            </c:spPr>
          </c:marker>
          <c:dPt>
            <c:idx val="0"/>
            <c:marker>
              <c:symbol val="none"/>
            </c:marker>
            <c:bubble3D val="0"/>
            <c:extLst xmlns:c16r2="http://schemas.microsoft.com/office/drawing/2015/06/chart">
              <c:ext xmlns:c16="http://schemas.microsoft.com/office/drawing/2014/chart" uri="{C3380CC4-5D6E-409C-BE32-E72D297353CC}">
                <c16:uniqueId val="{00000002-8BED-4E09-B28D-97AF443DC17C}"/>
              </c:ext>
            </c:extLst>
          </c:dPt>
          <c:dPt>
            <c:idx val="1"/>
            <c:marker>
              <c:symbol val="none"/>
            </c:marker>
            <c:bubble3D val="0"/>
            <c:extLst xmlns:c16r2="http://schemas.microsoft.com/office/drawing/2015/06/chart">
              <c:ext xmlns:c16="http://schemas.microsoft.com/office/drawing/2014/chart" uri="{C3380CC4-5D6E-409C-BE32-E72D297353CC}">
                <c16:uniqueId val="{00000003-8BED-4E09-B28D-97AF443DC17C}"/>
              </c:ext>
            </c:extLst>
          </c:dPt>
          <c:dPt>
            <c:idx val="2"/>
            <c:marker>
              <c:symbol val="none"/>
            </c:marker>
            <c:bubble3D val="0"/>
            <c:extLst xmlns:c16r2="http://schemas.microsoft.com/office/drawing/2015/06/chart">
              <c:ext xmlns:c16="http://schemas.microsoft.com/office/drawing/2014/chart" uri="{C3380CC4-5D6E-409C-BE32-E72D297353CC}">
                <c16:uniqueId val="{00000004-8BED-4E09-B28D-97AF443DC17C}"/>
              </c:ext>
            </c:extLst>
          </c:dPt>
          <c:dPt>
            <c:idx val="3"/>
            <c:marker>
              <c:symbol val="none"/>
            </c:marker>
            <c:bubble3D val="0"/>
            <c:extLst xmlns:c16r2="http://schemas.microsoft.com/office/drawing/2015/06/chart">
              <c:ext xmlns:c16="http://schemas.microsoft.com/office/drawing/2014/chart" uri="{C3380CC4-5D6E-409C-BE32-E72D297353CC}">
                <c16:uniqueId val="{00000005-8BED-4E09-B28D-97AF443DC17C}"/>
              </c:ext>
            </c:extLst>
          </c:dPt>
          <c:dPt>
            <c:idx val="4"/>
            <c:marker>
              <c:symbol val="none"/>
            </c:marker>
            <c:bubble3D val="0"/>
            <c:extLst xmlns:c16r2="http://schemas.microsoft.com/office/drawing/2015/06/chart">
              <c:ext xmlns:c16="http://schemas.microsoft.com/office/drawing/2014/chart" uri="{C3380CC4-5D6E-409C-BE32-E72D297353CC}">
                <c16:uniqueId val="{00000006-8BED-4E09-B28D-97AF443DC17C}"/>
              </c:ext>
            </c:extLst>
          </c:dPt>
          <c:dPt>
            <c:idx val="5"/>
            <c:bubble3D val="0"/>
            <c:extLst xmlns:c16r2="http://schemas.microsoft.com/office/drawing/2015/06/chart">
              <c:ext xmlns:c16="http://schemas.microsoft.com/office/drawing/2014/chart" uri="{C3380CC4-5D6E-409C-BE32-E72D297353CC}">
                <c16:uniqueId val="{00000007-8BED-4E09-B28D-97AF443DC17C}"/>
              </c:ext>
            </c:extLst>
          </c:dPt>
          <c:cat>
            <c:numRef>
              <c:f>'dati Fig2.28 e Fig2.29'!$D$7:$R$7</c:f>
              <c:numCache>
                <c:formatCode>General</c:formatCode>
                <c:ptCount val="15"/>
                <c:pt idx="0" formatCode="0">
                  <c:v>2005.0</c:v>
                </c:pt>
                <c:pt idx="1">
                  <c:v>2006.0</c:v>
                </c:pt>
                <c:pt idx="2">
                  <c:v>2007.0</c:v>
                </c:pt>
                <c:pt idx="3">
                  <c:v>2008.0</c:v>
                </c:pt>
                <c:pt idx="4">
                  <c:v>2009.0</c:v>
                </c:pt>
                <c:pt idx="5">
                  <c:v>2010.0</c:v>
                </c:pt>
                <c:pt idx="6">
                  <c:v>2011.0</c:v>
                </c:pt>
                <c:pt idx="7">
                  <c:v>2012.0</c:v>
                </c:pt>
                <c:pt idx="8">
                  <c:v>2013.0</c:v>
                </c:pt>
                <c:pt idx="9">
                  <c:v>2014.0</c:v>
                </c:pt>
                <c:pt idx="10">
                  <c:v>2015.0</c:v>
                </c:pt>
                <c:pt idx="11">
                  <c:v>2016.0</c:v>
                </c:pt>
                <c:pt idx="12">
                  <c:v>2017.0</c:v>
                </c:pt>
                <c:pt idx="13">
                  <c:v>2018.0</c:v>
                </c:pt>
                <c:pt idx="14">
                  <c:v>2019.0</c:v>
                </c:pt>
              </c:numCache>
            </c:numRef>
          </c:cat>
          <c:val>
            <c:numRef>
              <c:f>'dati Fig2.28 e Fig2.29'!$D$16:$R$16</c:f>
              <c:numCache>
                <c:formatCode>0.0</c:formatCode>
                <c:ptCount val="15"/>
                <c:pt idx="0">
                  <c:v>18.8905047567109</c:v>
                </c:pt>
                <c:pt idx="1">
                  <c:v>18.98855222534903</c:v>
                </c:pt>
                <c:pt idx="2">
                  <c:v>19.74386070853463</c:v>
                </c:pt>
                <c:pt idx="3">
                  <c:v>20.18273184102329</c:v>
                </c:pt>
                <c:pt idx="4">
                  <c:v>20.86142086142086</c:v>
                </c:pt>
                <c:pt idx="5">
                  <c:v>21.11049182218293</c:v>
                </c:pt>
                <c:pt idx="6">
                  <c:v>19.85791181108071</c:v>
                </c:pt>
                <c:pt idx="7">
                  <c:v>20.24469194052778</c:v>
                </c:pt>
                <c:pt idx="8">
                  <c:v>20.19569766784186</c:v>
                </c:pt>
                <c:pt idx="9">
                  <c:v>20.74842960012256</c:v>
                </c:pt>
                <c:pt idx="10">
                  <c:v>19.86912903798017</c:v>
                </c:pt>
                <c:pt idx="11">
                  <c:v>19.08875061404945</c:v>
                </c:pt>
                <c:pt idx="12">
                  <c:v>20.0</c:v>
                </c:pt>
                <c:pt idx="13">
                  <c:v>19.0</c:v>
                </c:pt>
                <c:pt idx="14">
                  <c:v>18.7</c:v>
                </c:pt>
              </c:numCache>
            </c:numRef>
          </c:val>
          <c:smooth val="0"/>
          <c:extLst xmlns:c16r2="http://schemas.microsoft.com/office/drawing/2015/06/chart">
            <c:ext xmlns:c16="http://schemas.microsoft.com/office/drawing/2014/chart" uri="{C3380CC4-5D6E-409C-BE32-E72D297353CC}">
              <c16:uniqueId val="{00000008-8BED-4E09-B28D-97AF443DC17C}"/>
            </c:ext>
          </c:extLst>
        </c:ser>
        <c:dLbls>
          <c:showLegendKey val="0"/>
          <c:showVal val="0"/>
          <c:showCatName val="0"/>
          <c:showSerName val="0"/>
          <c:showPercent val="0"/>
          <c:showBubbleSize val="0"/>
        </c:dLbls>
        <c:marker val="1"/>
        <c:smooth val="0"/>
        <c:axId val="-676922352"/>
        <c:axId val="-676920208"/>
      </c:lineChart>
      <c:catAx>
        <c:axId val="-676922352"/>
        <c:scaling>
          <c:orientation val="minMax"/>
        </c:scaling>
        <c:delete val="0"/>
        <c:axPos val="b"/>
        <c:majorGridlines>
          <c:spPr>
            <a:ln>
              <a:solidFill>
                <a:schemeClr val="bg1">
                  <a:lumMod val="75000"/>
                </a:schemeClr>
              </a:solidFill>
            </a:ln>
          </c:spPr>
        </c:majorGridlines>
        <c:numFmt formatCode="0" sourceLinked="1"/>
        <c:majorTickMark val="out"/>
        <c:minorTickMark val="none"/>
        <c:tickLblPos val="nextTo"/>
        <c:spPr>
          <a:ln>
            <a:solidFill>
              <a:schemeClr val="tx1"/>
            </a:solidFill>
          </a:ln>
        </c:spPr>
        <c:crossAx val="-676920208"/>
        <c:crosses val="autoZero"/>
        <c:auto val="1"/>
        <c:lblAlgn val="ctr"/>
        <c:lblOffset val="100"/>
        <c:noMultiLvlLbl val="0"/>
      </c:catAx>
      <c:valAx>
        <c:axId val="-676920208"/>
        <c:scaling>
          <c:orientation val="minMax"/>
          <c:max val="35.0"/>
        </c:scaling>
        <c:delete val="0"/>
        <c:axPos val="l"/>
        <c:title>
          <c:tx>
            <c:rich>
              <a:bodyPr rot="-5400000" vert="horz"/>
              <a:lstStyle/>
              <a:p>
                <a:pPr>
                  <a:defRPr sz="1400" b="1">
                    <a:solidFill>
                      <a:srgbClr val="002060"/>
                    </a:solidFill>
                  </a:defRPr>
                </a:pPr>
                <a:r>
                  <a:rPr lang="en-US" sz="1400" b="1" dirty="0" err="1">
                    <a:solidFill>
                      <a:srgbClr val="002060"/>
                    </a:solidFill>
                  </a:rPr>
                  <a:t>percentuale</a:t>
                </a:r>
                <a:r>
                  <a:rPr lang="en-US" sz="1400" b="1" dirty="0">
                    <a:solidFill>
                      <a:srgbClr val="002060"/>
                    </a:solidFill>
                  </a:rPr>
                  <a:t> di </a:t>
                </a:r>
                <a:r>
                  <a:rPr lang="en-US" sz="1400" b="1" dirty="0" err="1">
                    <a:solidFill>
                      <a:srgbClr val="002060"/>
                    </a:solidFill>
                  </a:rPr>
                  <a:t>gravidanze</a:t>
                </a:r>
                <a:r>
                  <a:rPr lang="en-US" sz="1400" b="1" dirty="0">
                    <a:solidFill>
                      <a:srgbClr val="002060"/>
                    </a:solidFill>
                  </a:rPr>
                  <a:t> per </a:t>
                </a:r>
                <a:r>
                  <a:rPr lang="en-US" sz="1400" b="1" dirty="0" err="1">
                    <a:solidFill>
                      <a:srgbClr val="002060"/>
                    </a:solidFill>
                  </a:rPr>
                  <a:t>cicli</a:t>
                </a:r>
                <a:r>
                  <a:rPr lang="en-US" sz="1400" b="1" dirty="0">
                    <a:solidFill>
                      <a:srgbClr val="002060"/>
                    </a:solidFill>
                  </a:rPr>
                  <a:t> </a:t>
                </a:r>
                <a:r>
                  <a:rPr lang="en-US" sz="1400" b="1" dirty="0" err="1">
                    <a:solidFill>
                      <a:srgbClr val="002060"/>
                    </a:solidFill>
                  </a:rPr>
                  <a:t>iniziati</a:t>
                </a:r>
                <a:endParaRPr lang="en-US" sz="1400" b="1" dirty="0">
                  <a:solidFill>
                    <a:srgbClr val="002060"/>
                  </a:solidFill>
                </a:endParaRPr>
              </a:p>
            </c:rich>
          </c:tx>
          <c:layout>
            <c:manualLayout>
              <c:xMode val="edge"/>
              <c:yMode val="edge"/>
              <c:x val="0.216841635716888"/>
              <c:y val="0.0574490390798386"/>
            </c:manualLayout>
          </c:layout>
          <c:overlay val="0"/>
        </c:title>
        <c:numFmt formatCode="General" sourceLinked="0"/>
        <c:majorTickMark val="out"/>
        <c:minorTickMark val="none"/>
        <c:tickLblPos val="nextTo"/>
        <c:spPr>
          <a:ln>
            <a:solidFill>
              <a:schemeClr val="bg1">
                <a:lumMod val="65000"/>
              </a:schemeClr>
            </a:solidFill>
          </a:ln>
        </c:spPr>
        <c:txPr>
          <a:bodyPr/>
          <a:lstStyle/>
          <a:p>
            <a:pPr>
              <a:defRPr sz="1400" b="1">
                <a:solidFill>
                  <a:srgbClr val="002060"/>
                </a:solidFill>
              </a:defRPr>
            </a:pPr>
            <a:endParaRPr lang="it-IT"/>
          </a:p>
        </c:txPr>
        <c:crossAx val="-676922352"/>
        <c:crosses val="autoZero"/>
        <c:crossBetween val="between"/>
      </c:valAx>
      <c:dTable>
        <c:showHorzBorder val="1"/>
        <c:showVertBorder val="1"/>
        <c:showOutline val="1"/>
        <c:showKeys val="1"/>
        <c:txPr>
          <a:bodyPr/>
          <a:lstStyle/>
          <a:p>
            <a:pPr rtl="0">
              <a:defRPr sz="1400" b="1">
                <a:solidFill>
                  <a:srgbClr val="002060"/>
                </a:solidFill>
              </a:defRPr>
            </a:pPr>
            <a:endParaRPr lang="it-IT"/>
          </a:p>
        </c:txPr>
      </c:dTable>
    </c:plotArea>
    <c:plotVisOnly val="1"/>
    <c:dispBlanksAs val="gap"/>
    <c:showDLblsOverMax val="0"/>
  </c:chart>
  <c:spPr>
    <a:ln>
      <a:noFill/>
    </a:ln>
  </c:spPr>
  <c:txPr>
    <a:bodyPr/>
    <a:lstStyle/>
    <a:p>
      <a:pPr>
        <a:defRPr sz="1200" b="0">
          <a:latin typeface="Helvetica" panose="020B0604020202020204" pitchFamily="34" charset="0"/>
          <a:cs typeface="Arial" panose="020B0604020202020204" pitchFamily="34" charset="0"/>
        </a:defRPr>
      </a:pPr>
      <a:endParaRPr lang="it-IT"/>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1"/>
          <c:order val="1"/>
          <c:tx>
            <c:strRef>
              <c:f>'[Grafico in Microsoft PowerPoint]Foglio5'!$A$3</c:f>
              <c:strCache>
                <c:ptCount val="1"/>
                <c:pt idx="0">
                  <c:v>solo tecniche con trasferimento a fresco</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rgbClr val="002060"/>
                    </a:solidFill>
                    <a:latin typeface="+mn-lt"/>
                    <a:ea typeface="+mn-ea"/>
                    <a:cs typeface="+mn-cs"/>
                  </a:defRPr>
                </a:pPr>
                <a:endParaRPr lang="it-IT"/>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'[Grafico in Microsoft PowerPoint]Foglio5'!$B$1:$H$1</c:f>
              <c:strCache>
                <c:ptCount val="6"/>
                <c:pt idx="0">
                  <c:v>≤34</c:v>
                </c:pt>
                <c:pt idx="1">
                  <c:v>35-39</c:v>
                </c:pt>
                <c:pt idx="2">
                  <c:v>40-42</c:v>
                </c:pt>
                <c:pt idx="3">
                  <c:v>≥43</c:v>
                </c:pt>
                <c:pt idx="5">
                  <c:v>Totale</c:v>
                </c:pt>
              </c:strCache>
            </c:strRef>
          </c:cat>
          <c:val>
            <c:numRef>
              <c:f>'[Grafico in Microsoft PowerPoint]Foglio5'!$B$3:$H$3</c:f>
              <c:numCache>
                <c:formatCode>General</c:formatCode>
                <c:ptCount val="7"/>
                <c:pt idx="0">
                  <c:v>21.6</c:v>
                </c:pt>
                <c:pt idx="1">
                  <c:v>17.3</c:v>
                </c:pt>
                <c:pt idx="2">
                  <c:v>10.1</c:v>
                </c:pt>
                <c:pt idx="3">
                  <c:v>4.1</c:v>
                </c:pt>
                <c:pt idx="5">
                  <c:v>15.4</c:v>
                </c:pt>
              </c:numCache>
            </c:numRef>
          </c:val>
          <c:extLst xmlns:c16r2="http://schemas.microsoft.com/office/drawing/2015/06/chart">
            <c:ext xmlns:c16="http://schemas.microsoft.com/office/drawing/2014/chart" uri="{C3380CC4-5D6E-409C-BE32-E72D297353CC}">
              <c16:uniqueId val="{00000000-74C7-40A8-90C9-DD8EE1A19A19}"/>
            </c:ext>
          </c:extLst>
        </c:ser>
        <c:ser>
          <c:idx val="2"/>
          <c:order val="2"/>
          <c:tx>
            <c:strRef>
              <c:f>'[Grafico in Microsoft PowerPoint]Foglio5'!$A$4</c:f>
              <c:strCache>
                <c:ptCount val="1"/>
                <c:pt idx="0">
                  <c:v>cumulativa </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rgbClr val="002060"/>
                    </a:solidFill>
                    <a:latin typeface="Helvetica" panose="020B0604020202020204" pitchFamily="34" charset="0"/>
                    <a:ea typeface="+mn-ea"/>
                    <a:cs typeface="Helvetica" panose="020B0604020202020204" pitchFamily="34" charset="0"/>
                  </a:defRPr>
                </a:pPr>
                <a:endParaRPr lang="it-IT"/>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'[Grafico in Microsoft PowerPoint]Foglio5'!$B$1:$H$1</c:f>
              <c:strCache>
                <c:ptCount val="6"/>
                <c:pt idx="0">
                  <c:v>≤34</c:v>
                </c:pt>
                <c:pt idx="1">
                  <c:v>35-39</c:v>
                </c:pt>
                <c:pt idx="2">
                  <c:v>40-42</c:v>
                </c:pt>
                <c:pt idx="3">
                  <c:v>≥43</c:v>
                </c:pt>
                <c:pt idx="5">
                  <c:v>Totale</c:v>
                </c:pt>
              </c:strCache>
            </c:strRef>
          </c:cat>
          <c:val>
            <c:numRef>
              <c:f>'[Grafico in Microsoft PowerPoint]Foglio5'!$B$4:$H$4</c:f>
              <c:numCache>
                <c:formatCode>General</c:formatCode>
                <c:ptCount val="7"/>
                <c:pt idx="0">
                  <c:v>43.5</c:v>
                </c:pt>
                <c:pt idx="1">
                  <c:v>32.80000000000001</c:v>
                </c:pt>
                <c:pt idx="2">
                  <c:v>17.0</c:v>
                </c:pt>
                <c:pt idx="3" formatCode="0">
                  <c:v>8.0</c:v>
                </c:pt>
                <c:pt idx="5">
                  <c:v>29.3</c:v>
                </c:pt>
              </c:numCache>
            </c:numRef>
          </c:val>
          <c:extLst xmlns:c16r2="http://schemas.microsoft.com/office/drawing/2015/06/chart">
            <c:ext xmlns:c16="http://schemas.microsoft.com/office/drawing/2014/chart" uri="{C3380CC4-5D6E-409C-BE32-E72D297353CC}">
              <c16:uniqueId val="{00000001-74C7-40A8-90C9-DD8EE1A19A19}"/>
            </c:ext>
          </c:extLst>
        </c:ser>
        <c:dLbls>
          <c:showLegendKey val="0"/>
          <c:showVal val="0"/>
          <c:showCatName val="0"/>
          <c:showSerName val="0"/>
          <c:showPercent val="0"/>
          <c:showBubbleSize val="0"/>
        </c:dLbls>
        <c:gapWidth val="92"/>
        <c:axId val="-497345184"/>
        <c:axId val="-497367408"/>
        <c:extLst xmlns:c16r2="http://schemas.microsoft.com/office/drawing/2015/06/chart">
          <c:ext xmlns:c15="http://schemas.microsoft.com/office/drawing/2012/chart" uri="{02D57815-91ED-43cb-92C2-25804820EDAC}">
            <c15:filteredBarSeries>
              <c15:ser>
                <c:idx val="0"/>
                <c:order val="0"/>
                <c:tx>
                  <c:strRef>
                    <c:extLst xmlns:c16r2="http://schemas.microsoft.com/office/drawing/2015/06/chart">
                      <c:ext uri="{02D57815-91ED-43cb-92C2-25804820EDAC}">
                        <c15:formulaRef>
                          <c15:sqref>'[Grafico in Microsoft PowerPoint]Foglio5'!$A$2</c15:sqref>
                        </c15:formulaRef>
                      </c:ext>
                    </c:extLst>
                    <c:strCache>
                      <c:ptCount val="1"/>
                    </c:strCache>
                  </c:strRef>
                </c:tx>
                <c:spPr>
                  <a:solidFill>
                    <a:schemeClr val="accent1"/>
                  </a:solidFill>
                  <a:ln>
                    <a:noFill/>
                  </a:ln>
                  <a:effectLst/>
                </c:spPr>
                <c:invertIfNegative val="0"/>
                <c:cat>
                  <c:strRef>
                    <c:extLst xmlns:c16r2="http://schemas.microsoft.com/office/drawing/2015/06/chart">
                      <c:ext uri="{02D57815-91ED-43cb-92C2-25804820EDAC}">
                        <c15:formulaRef>
                          <c15:sqref>'[Grafico in Microsoft PowerPoint]Foglio5'!$B$1:$H$1</c15:sqref>
                        </c15:formulaRef>
                      </c:ext>
                    </c:extLst>
                    <c:strCache>
                      <c:ptCount val="6"/>
                      <c:pt idx="0">
                        <c:v>≤34</c:v>
                      </c:pt>
                      <c:pt idx="1">
                        <c:v>35-39</c:v>
                      </c:pt>
                      <c:pt idx="2">
                        <c:v>40-42</c:v>
                      </c:pt>
                      <c:pt idx="3">
                        <c:v>≥43</c:v>
                      </c:pt>
                      <c:pt idx="5">
                        <c:v>Totale</c:v>
                      </c:pt>
                    </c:strCache>
                  </c:strRef>
                </c:cat>
                <c:val>
                  <c:numRef>
                    <c:extLst xmlns:c16r2="http://schemas.microsoft.com/office/drawing/2015/06/chart">
                      <c:ext uri="{02D57815-91ED-43cb-92C2-25804820EDAC}">
                        <c15:formulaRef>
                          <c15:sqref>'[Grafico in Microsoft PowerPoint]Foglio5'!$B$2:$H$2</c15:sqref>
                        </c15:formulaRef>
                      </c:ext>
                    </c:extLst>
                    <c:numCache>
                      <c:formatCode>General</c:formatCode>
                      <c:ptCount val="7"/>
                    </c:numCache>
                  </c:numRef>
                </c:val>
                <c:extLst xmlns:c16r2="http://schemas.microsoft.com/office/drawing/2015/06/chart">
                  <c:ext xmlns:c16="http://schemas.microsoft.com/office/drawing/2014/chart" uri="{C3380CC4-5D6E-409C-BE32-E72D297353CC}">
                    <c16:uniqueId val="{00000002-74C7-40A8-90C9-DD8EE1A19A19}"/>
                  </c:ext>
                </c:extLst>
              </c15:ser>
            </c15:filteredBarSeries>
          </c:ext>
        </c:extLst>
      </c:barChart>
      <c:catAx>
        <c:axId val="-4973451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Helvetica" panose="020B0604020202020204" pitchFamily="34" charset="0"/>
              </a:defRPr>
            </a:pPr>
            <a:endParaRPr lang="it-IT"/>
          </a:p>
        </c:txPr>
        <c:crossAx val="-497367408"/>
        <c:crosses val="autoZero"/>
        <c:auto val="1"/>
        <c:lblAlgn val="ctr"/>
        <c:lblOffset val="100"/>
        <c:noMultiLvlLbl val="0"/>
      </c:catAx>
      <c:valAx>
        <c:axId val="-4973674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it-IT" sz="1600" b="1" dirty="0" smtClean="0">
                    <a:solidFill>
                      <a:srgbClr val="002060"/>
                    </a:solidFill>
                  </a:rPr>
                  <a:t>%</a:t>
                </a:r>
                <a:endParaRPr lang="it-IT" sz="1600" b="1" dirty="0">
                  <a:solidFill>
                    <a:srgbClr val="002060"/>
                  </a:solidFill>
                </a:endParaRPr>
              </a:p>
            </c:rich>
          </c:tx>
          <c:layout>
            <c:manualLayout>
              <c:xMode val="edge"/>
              <c:yMode val="edge"/>
              <c:x val="0.273415647477534"/>
              <c:y val="0.427606993013013"/>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it-IT"/>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1" i="0" u="none" strike="noStrike" kern="1200" baseline="0">
                <a:solidFill>
                  <a:srgbClr val="002060"/>
                </a:solidFill>
                <a:latin typeface="Helvetica" panose="020B0604020202020204" pitchFamily="34" charset="0"/>
                <a:ea typeface="+mn-ea"/>
                <a:cs typeface="Helvetica" panose="020B0604020202020204" pitchFamily="34" charset="0"/>
              </a:defRPr>
            </a:pPr>
            <a:endParaRPr lang="it-IT"/>
          </a:p>
        </c:txPr>
        <c:crossAx val="-49734518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400" b="1" i="0" u="none" strike="noStrike" kern="1200" baseline="0">
                <a:solidFill>
                  <a:srgbClr val="002060"/>
                </a:solidFill>
                <a:latin typeface="Helvetica" panose="020B0604020202020204" pitchFamily="34" charset="0"/>
                <a:ea typeface="+mn-ea"/>
                <a:cs typeface="Helvetica" panose="020B0604020202020204" pitchFamily="34" charset="0"/>
              </a:defRPr>
            </a:pPr>
            <a:endParaRPr lang="it-IT"/>
          </a:p>
        </c:txPr>
      </c:dTable>
      <c:spPr>
        <a:noFill/>
        <a:ln>
          <a:noFill/>
        </a:ln>
        <a:effectLst/>
      </c:spPr>
    </c:plotArea>
    <c:plotVisOnly val="1"/>
    <c:dispBlanksAs val="gap"/>
    <c:showDLblsOverMax val="0"/>
  </c:chart>
  <c:spPr>
    <a:noFill/>
    <a:ln>
      <a:noFill/>
    </a:ln>
    <a:effectLst/>
  </c:spPr>
  <c:txPr>
    <a:bodyPr/>
    <a:lstStyle/>
    <a:p>
      <a:pPr>
        <a:defRPr/>
      </a:pPr>
      <a:endParaRPr lang="it-IT"/>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3">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50000"/>
            <a:lumOff val="50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40" b="0" kern="1200" spc="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8BB7521-1E0F-4D71-A6B5-3092A1FD2851}" type="doc">
      <dgm:prSet loTypeId="urn:microsoft.com/office/officeart/2009/3/layout/StepUpProcess" loCatId="process" qsTypeId="urn:microsoft.com/office/officeart/2005/8/quickstyle/simple1" qsCatId="simple" csTypeId="urn:microsoft.com/office/officeart/2005/8/colors/accent1_2" csCatId="accent1" phldr="1"/>
      <dgm:spPr/>
      <dgm:t>
        <a:bodyPr/>
        <a:lstStyle/>
        <a:p>
          <a:endParaRPr lang="it-IT"/>
        </a:p>
      </dgm:t>
    </dgm:pt>
    <dgm:pt modelId="{7677A3C3-B713-465D-A2DA-703B0952BB58}">
      <dgm:prSet phldrT="[Testo]"/>
      <dgm:spPr/>
      <dgm:t>
        <a:bodyPr/>
        <a:lstStyle/>
        <a:p>
          <a:r>
            <a:rPr lang="it-IT" b="1" dirty="0" smtClean="0">
              <a:solidFill>
                <a:srgbClr val="92D050"/>
              </a:solidFill>
              <a:effectLst>
                <a:outerShdw blurRad="38100" dist="38100" dir="2700000" algn="tl">
                  <a:srgbClr val="000000">
                    <a:alpha val="43137"/>
                  </a:srgbClr>
                </a:outerShdw>
              </a:effectLst>
            </a:rPr>
            <a:t>Singolo</a:t>
          </a:r>
          <a:r>
            <a:rPr lang="it-IT" dirty="0" smtClean="0">
              <a:effectLst>
                <a:outerShdw blurRad="38100" dist="38100" dir="2700000" algn="tl">
                  <a:srgbClr val="000000">
                    <a:alpha val="43137"/>
                  </a:srgbClr>
                </a:outerShdw>
              </a:effectLst>
            </a:rPr>
            <a:t> </a:t>
          </a:r>
          <a:endParaRPr lang="it-IT" dirty="0">
            <a:effectLst>
              <a:outerShdw blurRad="38100" dist="38100" dir="2700000" algn="tl">
                <a:srgbClr val="000000">
                  <a:alpha val="43137"/>
                </a:srgbClr>
              </a:outerShdw>
            </a:effectLst>
          </a:endParaRPr>
        </a:p>
      </dgm:t>
    </dgm:pt>
    <dgm:pt modelId="{A4E65159-FA21-413D-AC1F-36EB13AA5C09}" type="parTrans" cxnId="{C6B974F7-0304-4C6E-AD1D-390806CD24B3}">
      <dgm:prSet/>
      <dgm:spPr/>
      <dgm:t>
        <a:bodyPr/>
        <a:lstStyle/>
        <a:p>
          <a:endParaRPr lang="it-IT"/>
        </a:p>
      </dgm:t>
    </dgm:pt>
    <dgm:pt modelId="{872B12C5-2B9F-4D0B-BF46-3D6B0CF761E0}" type="sibTrans" cxnId="{C6B974F7-0304-4C6E-AD1D-390806CD24B3}">
      <dgm:prSet/>
      <dgm:spPr/>
      <dgm:t>
        <a:bodyPr/>
        <a:lstStyle/>
        <a:p>
          <a:endParaRPr lang="it-IT"/>
        </a:p>
      </dgm:t>
    </dgm:pt>
    <dgm:pt modelId="{867899B5-A490-4A9F-AFB4-DD3A94D89B7D}">
      <dgm:prSet phldrT="[Testo]"/>
      <dgm:spPr/>
      <dgm:t>
        <a:bodyPr/>
        <a:lstStyle/>
        <a:p>
          <a:r>
            <a:rPr lang="it-IT" b="1" dirty="0" smtClean="0">
              <a:solidFill>
                <a:srgbClr val="FFC000"/>
              </a:solidFill>
              <a:effectLst>
                <a:outerShdw blurRad="38100" dist="38100" dir="2700000" algn="tl">
                  <a:srgbClr val="000000">
                    <a:alpha val="43137"/>
                  </a:srgbClr>
                </a:outerShdw>
              </a:effectLst>
            </a:rPr>
            <a:t>Gemellare</a:t>
          </a:r>
          <a:endParaRPr lang="it-IT" b="1" dirty="0">
            <a:solidFill>
              <a:srgbClr val="FFC000"/>
            </a:solidFill>
            <a:effectLst>
              <a:outerShdw blurRad="38100" dist="38100" dir="2700000" algn="tl">
                <a:srgbClr val="000000">
                  <a:alpha val="43137"/>
                </a:srgbClr>
              </a:outerShdw>
            </a:effectLst>
          </a:endParaRPr>
        </a:p>
      </dgm:t>
    </dgm:pt>
    <dgm:pt modelId="{8CDC22D3-8C1B-4DAD-B750-A4CC677B7F81}" type="parTrans" cxnId="{CFE31823-D4A7-442D-B1DD-529719CE3366}">
      <dgm:prSet/>
      <dgm:spPr/>
      <dgm:t>
        <a:bodyPr/>
        <a:lstStyle/>
        <a:p>
          <a:endParaRPr lang="it-IT"/>
        </a:p>
      </dgm:t>
    </dgm:pt>
    <dgm:pt modelId="{D4EBC4B0-06EB-4241-94DD-833F78555ACD}" type="sibTrans" cxnId="{CFE31823-D4A7-442D-B1DD-529719CE3366}">
      <dgm:prSet/>
      <dgm:spPr/>
      <dgm:t>
        <a:bodyPr/>
        <a:lstStyle/>
        <a:p>
          <a:endParaRPr lang="it-IT"/>
        </a:p>
      </dgm:t>
    </dgm:pt>
    <dgm:pt modelId="{B24D542A-9000-40B9-B07F-BA46DFBB0962}">
      <dgm:prSet phldrT="[Testo]"/>
      <dgm:spPr/>
      <dgm:t>
        <a:bodyPr/>
        <a:lstStyle/>
        <a:p>
          <a:r>
            <a:rPr lang="it-IT" b="1" dirty="0" smtClean="0">
              <a:solidFill>
                <a:schemeClr val="accent2"/>
              </a:solidFill>
              <a:effectLst>
                <a:outerShdw blurRad="38100" dist="38100" dir="2700000" algn="tl">
                  <a:srgbClr val="000000">
                    <a:alpha val="43137"/>
                  </a:srgbClr>
                </a:outerShdw>
              </a:effectLst>
            </a:rPr>
            <a:t>Plurimo</a:t>
          </a:r>
          <a:endParaRPr lang="it-IT" b="1" dirty="0">
            <a:solidFill>
              <a:schemeClr val="accent2"/>
            </a:solidFill>
            <a:effectLst>
              <a:outerShdw blurRad="38100" dist="38100" dir="2700000" algn="tl">
                <a:srgbClr val="000000">
                  <a:alpha val="43137"/>
                </a:srgbClr>
              </a:outerShdw>
            </a:effectLst>
          </a:endParaRPr>
        </a:p>
      </dgm:t>
    </dgm:pt>
    <dgm:pt modelId="{10B08520-D230-45D2-ADFB-9412EAF60917}" type="parTrans" cxnId="{CD461A72-ECAF-4B85-89B4-88FEFB3AF5FF}">
      <dgm:prSet/>
      <dgm:spPr/>
      <dgm:t>
        <a:bodyPr/>
        <a:lstStyle/>
        <a:p>
          <a:endParaRPr lang="it-IT"/>
        </a:p>
      </dgm:t>
    </dgm:pt>
    <dgm:pt modelId="{B1A59F63-0FDD-47E2-99A4-701D0ED15E3D}" type="sibTrans" cxnId="{CD461A72-ECAF-4B85-89B4-88FEFB3AF5FF}">
      <dgm:prSet/>
      <dgm:spPr/>
      <dgm:t>
        <a:bodyPr/>
        <a:lstStyle/>
        <a:p>
          <a:endParaRPr lang="it-IT"/>
        </a:p>
      </dgm:t>
    </dgm:pt>
    <dgm:pt modelId="{E1111CD1-2249-4D64-B892-F7E206AE7419}" type="pres">
      <dgm:prSet presAssocID="{D8BB7521-1E0F-4D71-A6B5-3092A1FD2851}" presName="rootnode" presStyleCnt="0">
        <dgm:presLayoutVars>
          <dgm:chMax/>
          <dgm:chPref/>
          <dgm:dir/>
          <dgm:animLvl val="lvl"/>
        </dgm:presLayoutVars>
      </dgm:prSet>
      <dgm:spPr/>
      <dgm:t>
        <a:bodyPr/>
        <a:lstStyle/>
        <a:p>
          <a:endParaRPr lang="it-IT"/>
        </a:p>
      </dgm:t>
    </dgm:pt>
    <dgm:pt modelId="{A89493CE-C13B-422C-A204-F94102312124}" type="pres">
      <dgm:prSet presAssocID="{7677A3C3-B713-465D-A2DA-703B0952BB58}" presName="composite" presStyleCnt="0"/>
      <dgm:spPr/>
    </dgm:pt>
    <dgm:pt modelId="{F2DF33EE-1DEB-418F-A2C7-D40103DD788A}" type="pres">
      <dgm:prSet presAssocID="{7677A3C3-B713-465D-A2DA-703B0952BB58}" presName="LShape" presStyleLbl="alignNode1" presStyleIdx="0" presStyleCnt="5"/>
      <dgm:spPr/>
    </dgm:pt>
    <dgm:pt modelId="{9093A2EF-D5CF-4276-8FA0-4577F14DD2AC}" type="pres">
      <dgm:prSet presAssocID="{7677A3C3-B713-465D-A2DA-703B0952BB58}" presName="ParentText" presStyleLbl="revTx" presStyleIdx="0" presStyleCnt="3">
        <dgm:presLayoutVars>
          <dgm:chMax val="0"/>
          <dgm:chPref val="0"/>
          <dgm:bulletEnabled val="1"/>
        </dgm:presLayoutVars>
      </dgm:prSet>
      <dgm:spPr/>
      <dgm:t>
        <a:bodyPr/>
        <a:lstStyle/>
        <a:p>
          <a:endParaRPr lang="it-IT"/>
        </a:p>
      </dgm:t>
    </dgm:pt>
    <dgm:pt modelId="{31507560-485E-440F-B27C-CDC1C30FCAA2}" type="pres">
      <dgm:prSet presAssocID="{7677A3C3-B713-465D-A2DA-703B0952BB58}" presName="Triangle" presStyleLbl="alignNode1" presStyleIdx="1" presStyleCnt="5"/>
      <dgm:spPr>
        <a:solidFill>
          <a:srgbClr val="92D050"/>
        </a:solidFill>
      </dgm:spPr>
    </dgm:pt>
    <dgm:pt modelId="{57356C99-153B-4C34-A102-AF66B60713DA}" type="pres">
      <dgm:prSet presAssocID="{872B12C5-2B9F-4D0B-BF46-3D6B0CF761E0}" presName="sibTrans" presStyleCnt="0"/>
      <dgm:spPr/>
    </dgm:pt>
    <dgm:pt modelId="{6EEA7486-BA72-48FF-A7E5-7DD20F746CDC}" type="pres">
      <dgm:prSet presAssocID="{872B12C5-2B9F-4D0B-BF46-3D6B0CF761E0}" presName="space" presStyleCnt="0"/>
      <dgm:spPr/>
    </dgm:pt>
    <dgm:pt modelId="{33F3CBCD-4EC8-4E37-B574-71A8B67C3C0A}" type="pres">
      <dgm:prSet presAssocID="{867899B5-A490-4A9F-AFB4-DD3A94D89B7D}" presName="composite" presStyleCnt="0"/>
      <dgm:spPr/>
    </dgm:pt>
    <dgm:pt modelId="{E9542D42-C891-47D6-A4DF-D335C837195C}" type="pres">
      <dgm:prSet presAssocID="{867899B5-A490-4A9F-AFB4-DD3A94D89B7D}" presName="LShape" presStyleLbl="alignNode1" presStyleIdx="2" presStyleCnt="5"/>
      <dgm:spPr/>
    </dgm:pt>
    <dgm:pt modelId="{23D474E5-FBFE-4EFB-A421-1F0CBF0898D0}" type="pres">
      <dgm:prSet presAssocID="{867899B5-A490-4A9F-AFB4-DD3A94D89B7D}" presName="ParentText" presStyleLbl="revTx" presStyleIdx="1" presStyleCnt="3">
        <dgm:presLayoutVars>
          <dgm:chMax val="0"/>
          <dgm:chPref val="0"/>
          <dgm:bulletEnabled val="1"/>
        </dgm:presLayoutVars>
      </dgm:prSet>
      <dgm:spPr/>
      <dgm:t>
        <a:bodyPr/>
        <a:lstStyle/>
        <a:p>
          <a:endParaRPr lang="it-IT"/>
        </a:p>
      </dgm:t>
    </dgm:pt>
    <dgm:pt modelId="{8EA5BC63-8F71-426B-B8D8-3402C754288A}" type="pres">
      <dgm:prSet presAssocID="{867899B5-A490-4A9F-AFB4-DD3A94D89B7D}" presName="Triangle" presStyleLbl="alignNode1" presStyleIdx="3" presStyleCnt="5"/>
      <dgm:spPr>
        <a:solidFill>
          <a:srgbClr val="FFC000"/>
        </a:solidFill>
      </dgm:spPr>
      <dgm:t>
        <a:bodyPr/>
        <a:lstStyle/>
        <a:p>
          <a:endParaRPr lang="it-IT"/>
        </a:p>
      </dgm:t>
    </dgm:pt>
    <dgm:pt modelId="{2013DADD-C58D-4D6C-A957-F30273E2419E}" type="pres">
      <dgm:prSet presAssocID="{D4EBC4B0-06EB-4241-94DD-833F78555ACD}" presName="sibTrans" presStyleCnt="0"/>
      <dgm:spPr/>
    </dgm:pt>
    <dgm:pt modelId="{13084197-F062-46E7-8255-7DAFD26D1CAD}" type="pres">
      <dgm:prSet presAssocID="{D4EBC4B0-06EB-4241-94DD-833F78555ACD}" presName="space" presStyleCnt="0"/>
      <dgm:spPr/>
    </dgm:pt>
    <dgm:pt modelId="{E3003C03-456D-4DB7-BD90-591773C8DF5E}" type="pres">
      <dgm:prSet presAssocID="{B24D542A-9000-40B9-B07F-BA46DFBB0962}" presName="composite" presStyleCnt="0"/>
      <dgm:spPr/>
    </dgm:pt>
    <dgm:pt modelId="{D7ADAFC4-2496-4F06-8F68-C783A2B07B90}" type="pres">
      <dgm:prSet presAssocID="{B24D542A-9000-40B9-B07F-BA46DFBB0962}" presName="LShape" presStyleLbl="alignNode1" presStyleIdx="4" presStyleCnt="5" custLinFactNeighborX="345" custLinFactNeighborY="-1291"/>
      <dgm:spPr/>
    </dgm:pt>
    <dgm:pt modelId="{47F7DEDC-3ABB-481B-A805-9E6FC40D085B}" type="pres">
      <dgm:prSet presAssocID="{B24D542A-9000-40B9-B07F-BA46DFBB0962}" presName="ParentText" presStyleLbl="revTx" presStyleIdx="2" presStyleCnt="3">
        <dgm:presLayoutVars>
          <dgm:chMax val="0"/>
          <dgm:chPref val="0"/>
          <dgm:bulletEnabled val="1"/>
        </dgm:presLayoutVars>
      </dgm:prSet>
      <dgm:spPr/>
      <dgm:t>
        <a:bodyPr/>
        <a:lstStyle/>
        <a:p>
          <a:endParaRPr lang="it-IT"/>
        </a:p>
      </dgm:t>
    </dgm:pt>
  </dgm:ptLst>
  <dgm:cxnLst>
    <dgm:cxn modelId="{A1DDA65D-3708-4401-BDDE-345D2745B68C}" type="presOf" srcId="{867899B5-A490-4A9F-AFB4-DD3A94D89B7D}" destId="{23D474E5-FBFE-4EFB-A421-1F0CBF0898D0}" srcOrd="0" destOrd="0" presId="urn:microsoft.com/office/officeart/2009/3/layout/StepUpProcess"/>
    <dgm:cxn modelId="{CFE31823-D4A7-442D-B1DD-529719CE3366}" srcId="{D8BB7521-1E0F-4D71-A6B5-3092A1FD2851}" destId="{867899B5-A490-4A9F-AFB4-DD3A94D89B7D}" srcOrd="1" destOrd="0" parTransId="{8CDC22D3-8C1B-4DAD-B750-A4CC677B7F81}" sibTransId="{D4EBC4B0-06EB-4241-94DD-833F78555ACD}"/>
    <dgm:cxn modelId="{7A237ED0-7DF2-477F-ACCD-9A6342800BB7}" type="presOf" srcId="{7677A3C3-B713-465D-A2DA-703B0952BB58}" destId="{9093A2EF-D5CF-4276-8FA0-4577F14DD2AC}" srcOrd="0" destOrd="0" presId="urn:microsoft.com/office/officeart/2009/3/layout/StepUpProcess"/>
    <dgm:cxn modelId="{C6B974F7-0304-4C6E-AD1D-390806CD24B3}" srcId="{D8BB7521-1E0F-4D71-A6B5-3092A1FD2851}" destId="{7677A3C3-B713-465D-A2DA-703B0952BB58}" srcOrd="0" destOrd="0" parTransId="{A4E65159-FA21-413D-AC1F-36EB13AA5C09}" sibTransId="{872B12C5-2B9F-4D0B-BF46-3D6B0CF761E0}"/>
    <dgm:cxn modelId="{24BFCA58-D399-443A-9270-6D82ABCD40B5}" type="presOf" srcId="{B24D542A-9000-40B9-B07F-BA46DFBB0962}" destId="{47F7DEDC-3ABB-481B-A805-9E6FC40D085B}" srcOrd="0" destOrd="0" presId="urn:microsoft.com/office/officeart/2009/3/layout/StepUpProcess"/>
    <dgm:cxn modelId="{CD461A72-ECAF-4B85-89B4-88FEFB3AF5FF}" srcId="{D8BB7521-1E0F-4D71-A6B5-3092A1FD2851}" destId="{B24D542A-9000-40B9-B07F-BA46DFBB0962}" srcOrd="2" destOrd="0" parTransId="{10B08520-D230-45D2-ADFB-9412EAF60917}" sibTransId="{B1A59F63-0FDD-47E2-99A4-701D0ED15E3D}"/>
    <dgm:cxn modelId="{AF6CF3F2-145F-4D86-AEC3-ECD71161871D}" type="presOf" srcId="{D8BB7521-1E0F-4D71-A6B5-3092A1FD2851}" destId="{E1111CD1-2249-4D64-B892-F7E206AE7419}" srcOrd="0" destOrd="0" presId="urn:microsoft.com/office/officeart/2009/3/layout/StepUpProcess"/>
    <dgm:cxn modelId="{DBA7A651-F56B-4DAC-A93A-FC610078616B}" type="presParOf" srcId="{E1111CD1-2249-4D64-B892-F7E206AE7419}" destId="{A89493CE-C13B-422C-A204-F94102312124}" srcOrd="0" destOrd="0" presId="urn:microsoft.com/office/officeart/2009/3/layout/StepUpProcess"/>
    <dgm:cxn modelId="{21C18A3E-9808-4120-8432-BA65A725E2A5}" type="presParOf" srcId="{A89493CE-C13B-422C-A204-F94102312124}" destId="{F2DF33EE-1DEB-418F-A2C7-D40103DD788A}" srcOrd="0" destOrd="0" presId="urn:microsoft.com/office/officeart/2009/3/layout/StepUpProcess"/>
    <dgm:cxn modelId="{BD26A399-D591-4F6B-8A3A-06CC3BBA4ADF}" type="presParOf" srcId="{A89493CE-C13B-422C-A204-F94102312124}" destId="{9093A2EF-D5CF-4276-8FA0-4577F14DD2AC}" srcOrd="1" destOrd="0" presId="urn:microsoft.com/office/officeart/2009/3/layout/StepUpProcess"/>
    <dgm:cxn modelId="{F5F67665-B470-468D-9CB9-441B75C692E7}" type="presParOf" srcId="{A89493CE-C13B-422C-A204-F94102312124}" destId="{31507560-485E-440F-B27C-CDC1C30FCAA2}" srcOrd="2" destOrd="0" presId="urn:microsoft.com/office/officeart/2009/3/layout/StepUpProcess"/>
    <dgm:cxn modelId="{0FAF107C-6CEB-46D7-852D-459E1817EA08}" type="presParOf" srcId="{E1111CD1-2249-4D64-B892-F7E206AE7419}" destId="{57356C99-153B-4C34-A102-AF66B60713DA}" srcOrd="1" destOrd="0" presId="urn:microsoft.com/office/officeart/2009/3/layout/StepUpProcess"/>
    <dgm:cxn modelId="{0792E8F0-A34F-4168-ABE3-8E9CDA7C9E56}" type="presParOf" srcId="{57356C99-153B-4C34-A102-AF66B60713DA}" destId="{6EEA7486-BA72-48FF-A7E5-7DD20F746CDC}" srcOrd="0" destOrd="0" presId="urn:microsoft.com/office/officeart/2009/3/layout/StepUpProcess"/>
    <dgm:cxn modelId="{62549ECE-312F-4A09-9378-94228981970A}" type="presParOf" srcId="{E1111CD1-2249-4D64-B892-F7E206AE7419}" destId="{33F3CBCD-4EC8-4E37-B574-71A8B67C3C0A}" srcOrd="2" destOrd="0" presId="urn:microsoft.com/office/officeart/2009/3/layout/StepUpProcess"/>
    <dgm:cxn modelId="{B6D21760-80D9-46FB-9BB2-8718E67E0652}" type="presParOf" srcId="{33F3CBCD-4EC8-4E37-B574-71A8B67C3C0A}" destId="{E9542D42-C891-47D6-A4DF-D335C837195C}" srcOrd="0" destOrd="0" presId="urn:microsoft.com/office/officeart/2009/3/layout/StepUpProcess"/>
    <dgm:cxn modelId="{194D9BBA-E247-4A55-8ECF-6B705D905F79}" type="presParOf" srcId="{33F3CBCD-4EC8-4E37-B574-71A8B67C3C0A}" destId="{23D474E5-FBFE-4EFB-A421-1F0CBF0898D0}" srcOrd="1" destOrd="0" presId="urn:microsoft.com/office/officeart/2009/3/layout/StepUpProcess"/>
    <dgm:cxn modelId="{6802B034-8EA7-4CE2-A1BB-BAA2D25E8E0C}" type="presParOf" srcId="{33F3CBCD-4EC8-4E37-B574-71A8B67C3C0A}" destId="{8EA5BC63-8F71-426B-B8D8-3402C754288A}" srcOrd="2" destOrd="0" presId="urn:microsoft.com/office/officeart/2009/3/layout/StepUpProcess"/>
    <dgm:cxn modelId="{88310A0D-9F5D-4F9E-ABCD-8D1EE919147A}" type="presParOf" srcId="{E1111CD1-2249-4D64-B892-F7E206AE7419}" destId="{2013DADD-C58D-4D6C-A957-F30273E2419E}" srcOrd="3" destOrd="0" presId="urn:microsoft.com/office/officeart/2009/3/layout/StepUpProcess"/>
    <dgm:cxn modelId="{596C0B3C-A286-4B48-B348-60647A5BEE8A}" type="presParOf" srcId="{2013DADD-C58D-4D6C-A957-F30273E2419E}" destId="{13084197-F062-46E7-8255-7DAFD26D1CAD}" srcOrd="0" destOrd="0" presId="urn:microsoft.com/office/officeart/2009/3/layout/StepUpProcess"/>
    <dgm:cxn modelId="{F43F9757-7FB4-4C2A-9F58-687C673F8AFD}" type="presParOf" srcId="{E1111CD1-2249-4D64-B892-F7E206AE7419}" destId="{E3003C03-456D-4DB7-BD90-591773C8DF5E}" srcOrd="4" destOrd="0" presId="urn:microsoft.com/office/officeart/2009/3/layout/StepUpProcess"/>
    <dgm:cxn modelId="{6B73AE44-A8E5-4F4F-AAF1-947A7592B996}" type="presParOf" srcId="{E3003C03-456D-4DB7-BD90-591773C8DF5E}" destId="{D7ADAFC4-2496-4F06-8F68-C783A2B07B90}" srcOrd="0" destOrd="0" presId="urn:microsoft.com/office/officeart/2009/3/layout/StepUpProcess"/>
    <dgm:cxn modelId="{8787524B-6E72-4A35-BE59-934B01D6A5DC}" type="presParOf" srcId="{E3003C03-456D-4DB7-BD90-591773C8DF5E}" destId="{47F7DEDC-3ABB-481B-A805-9E6FC40D085B}" srcOrd="1" destOrd="0" presId="urn:microsoft.com/office/officeart/2009/3/layout/StepUpProces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8BB7521-1E0F-4D71-A6B5-3092A1FD2851}" type="doc">
      <dgm:prSet loTypeId="urn:microsoft.com/office/officeart/2009/3/layout/StepUpProcess" loCatId="process" qsTypeId="urn:microsoft.com/office/officeart/2005/8/quickstyle/simple1" qsCatId="simple" csTypeId="urn:microsoft.com/office/officeart/2005/8/colors/accent1_2" csCatId="accent1" phldr="1"/>
      <dgm:spPr/>
      <dgm:t>
        <a:bodyPr/>
        <a:lstStyle/>
        <a:p>
          <a:endParaRPr lang="it-IT"/>
        </a:p>
      </dgm:t>
    </dgm:pt>
    <dgm:pt modelId="{7677A3C3-B713-465D-A2DA-703B0952BB58}">
      <dgm:prSet phldrT="[Testo]"/>
      <dgm:spPr/>
      <dgm:t>
        <a:bodyPr/>
        <a:lstStyle/>
        <a:p>
          <a:r>
            <a:rPr lang="it-IT" b="1" dirty="0" smtClean="0">
              <a:solidFill>
                <a:srgbClr val="92D050"/>
              </a:solidFill>
              <a:effectLst>
                <a:outerShdw blurRad="38100" dist="38100" dir="2700000" algn="tl">
                  <a:srgbClr val="000000">
                    <a:alpha val="43137"/>
                  </a:srgbClr>
                </a:outerShdw>
              </a:effectLst>
            </a:rPr>
            <a:t>Singolo</a:t>
          </a:r>
          <a:r>
            <a:rPr lang="it-IT" dirty="0" smtClean="0">
              <a:effectLst>
                <a:outerShdw blurRad="38100" dist="38100" dir="2700000" algn="tl">
                  <a:srgbClr val="000000">
                    <a:alpha val="43137"/>
                  </a:srgbClr>
                </a:outerShdw>
              </a:effectLst>
            </a:rPr>
            <a:t> </a:t>
          </a:r>
          <a:endParaRPr lang="it-IT" dirty="0">
            <a:effectLst>
              <a:outerShdw blurRad="38100" dist="38100" dir="2700000" algn="tl">
                <a:srgbClr val="000000">
                  <a:alpha val="43137"/>
                </a:srgbClr>
              </a:outerShdw>
            </a:effectLst>
          </a:endParaRPr>
        </a:p>
      </dgm:t>
    </dgm:pt>
    <dgm:pt modelId="{A4E65159-FA21-413D-AC1F-36EB13AA5C09}" type="parTrans" cxnId="{C6B974F7-0304-4C6E-AD1D-390806CD24B3}">
      <dgm:prSet/>
      <dgm:spPr/>
      <dgm:t>
        <a:bodyPr/>
        <a:lstStyle/>
        <a:p>
          <a:endParaRPr lang="it-IT"/>
        </a:p>
      </dgm:t>
    </dgm:pt>
    <dgm:pt modelId="{872B12C5-2B9F-4D0B-BF46-3D6B0CF761E0}" type="sibTrans" cxnId="{C6B974F7-0304-4C6E-AD1D-390806CD24B3}">
      <dgm:prSet/>
      <dgm:spPr/>
      <dgm:t>
        <a:bodyPr/>
        <a:lstStyle/>
        <a:p>
          <a:endParaRPr lang="it-IT"/>
        </a:p>
      </dgm:t>
    </dgm:pt>
    <dgm:pt modelId="{867899B5-A490-4A9F-AFB4-DD3A94D89B7D}">
      <dgm:prSet phldrT="[Testo]"/>
      <dgm:spPr/>
      <dgm:t>
        <a:bodyPr/>
        <a:lstStyle/>
        <a:p>
          <a:r>
            <a:rPr lang="it-IT" b="1" dirty="0" smtClean="0">
              <a:solidFill>
                <a:srgbClr val="FFC000"/>
              </a:solidFill>
              <a:effectLst>
                <a:outerShdw blurRad="38100" dist="38100" dir="2700000" algn="tl">
                  <a:srgbClr val="000000">
                    <a:alpha val="43137"/>
                  </a:srgbClr>
                </a:outerShdw>
              </a:effectLst>
            </a:rPr>
            <a:t>Gemellare</a:t>
          </a:r>
          <a:endParaRPr lang="it-IT" b="1" dirty="0">
            <a:solidFill>
              <a:srgbClr val="FFC000"/>
            </a:solidFill>
            <a:effectLst>
              <a:outerShdw blurRad="38100" dist="38100" dir="2700000" algn="tl">
                <a:srgbClr val="000000">
                  <a:alpha val="43137"/>
                </a:srgbClr>
              </a:outerShdw>
            </a:effectLst>
          </a:endParaRPr>
        </a:p>
      </dgm:t>
    </dgm:pt>
    <dgm:pt modelId="{8CDC22D3-8C1B-4DAD-B750-A4CC677B7F81}" type="parTrans" cxnId="{CFE31823-D4A7-442D-B1DD-529719CE3366}">
      <dgm:prSet/>
      <dgm:spPr/>
      <dgm:t>
        <a:bodyPr/>
        <a:lstStyle/>
        <a:p>
          <a:endParaRPr lang="it-IT"/>
        </a:p>
      </dgm:t>
    </dgm:pt>
    <dgm:pt modelId="{D4EBC4B0-06EB-4241-94DD-833F78555ACD}" type="sibTrans" cxnId="{CFE31823-D4A7-442D-B1DD-529719CE3366}">
      <dgm:prSet/>
      <dgm:spPr/>
      <dgm:t>
        <a:bodyPr/>
        <a:lstStyle/>
        <a:p>
          <a:endParaRPr lang="it-IT"/>
        </a:p>
      </dgm:t>
    </dgm:pt>
    <dgm:pt modelId="{B24D542A-9000-40B9-B07F-BA46DFBB0962}">
      <dgm:prSet phldrT="[Testo]"/>
      <dgm:spPr/>
      <dgm:t>
        <a:bodyPr/>
        <a:lstStyle/>
        <a:p>
          <a:r>
            <a:rPr lang="it-IT" b="1" dirty="0" smtClean="0">
              <a:solidFill>
                <a:schemeClr val="accent2"/>
              </a:solidFill>
              <a:effectLst>
                <a:outerShdw blurRad="38100" dist="38100" dir="2700000" algn="tl">
                  <a:srgbClr val="000000">
                    <a:alpha val="43137"/>
                  </a:srgbClr>
                </a:outerShdw>
              </a:effectLst>
            </a:rPr>
            <a:t>Plurimo</a:t>
          </a:r>
          <a:endParaRPr lang="it-IT" b="1" dirty="0">
            <a:solidFill>
              <a:schemeClr val="accent2"/>
            </a:solidFill>
            <a:effectLst>
              <a:outerShdw blurRad="38100" dist="38100" dir="2700000" algn="tl">
                <a:srgbClr val="000000">
                  <a:alpha val="43137"/>
                </a:srgbClr>
              </a:outerShdw>
            </a:effectLst>
          </a:endParaRPr>
        </a:p>
      </dgm:t>
    </dgm:pt>
    <dgm:pt modelId="{10B08520-D230-45D2-ADFB-9412EAF60917}" type="parTrans" cxnId="{CD461A72-ECAF-4B85-89B4-88FEFB3AF5FF}">
      <dgm:prSet/>
      <dgm:spPr/>
      <dgm:t>
        <a:bodyPr/>
        <a:lstStyle/>
        <a:p>
          <a:endParaRPr lang="it-IT"/>
        </a:p>
      </dgm:t>
    </dgm:pt>
    <dgm:pt modelId="{B1A59F63-0FDD-47E2-99A4-701D0ED15E3D}" type="sibTrans" cxnId="{CD461A72-ECAF-4B85-89B4-88FEFB3AF5FF}">
      <dgm:prSet/>
      <dgm:spPr/>
      <dgm:t>
        <a:bodyPr/>
        <a:lstStyle/>
        <a:p>
          <a:endParaRPr lang="it-IT"/>
        </a:p>
      </dgm:t>
    </dgm:pt>
    <dgm:pt modelId="{E1111CD1-2249-4D64-B892-F7E206AE7419}" type="pres">
      <dgm:prSet presAssocID="{D8BB7521-1E0F-4D71-A6B5-3092A1FD2851}" presName="rootnode" presStyleCnt="0">
        <dgm:presLayoutVars>
          <dgm:chMax/>
          <dgm:chPref/>
          <dgm:dir/>
          <dgm:animLvl val="lvl"/>
        </dgm:presLayoutVars>
      </dgm:prSet>
      <dgm:spPr/>
      <dgm:t>
        <a:bodyPr/>
        <a:lstStyle/>
        <a:p>
          <a:endParaRPr lang="it-IT"/>
        </a:p>
      </dgm:t>
    </dgm:pt>
    <dgm:pt modelId="{A89493CE-C13B-422C-A204-F94102312124}" type="pres">
      <dgm:prSet presAssocID="{7677A3C3-B713-465D-A2DA-703B0952BB58}" presName="composite" presStyleCnt="0"/>
      <dgm:spPr/>
    </dgm:pt>
    <dgm:pt modelId="{F2DF33EE-1DEB-418F-A2C7-D40103DD788A}" type="pres">
      <dgm:prSet presAssocID="{7677A3C3-B713-465D-A2DA-703B0952BB58}" presName="LShape" presStyleLbl="alignNode1" presStyleIdx="0" presStyleCnt="5"/>
      <dgm:spPr/>
    </dgm:pt>
    <dgm:pt modelId="{9093A2EF-D5CF-4276-8FA0-4577F14DD2AC}" type="pres">
      <dgm:prSet presAssocID="{7677A3C3-B713-465D-A2DA-703B0952BB58}" presName="ParentText" presStyleLbl="revTx" presStyleIdx="0" presStyleCnt="3">
        <dgm:presLayoutVars>
          <dgm:chMax val="0"/>
          <dgm:chPref val="0"/>
          <dgm:bulletEnabled val="1"/>
        </dgm:presLayoutVars>
      </dgm:prSet>
      <dgm:spPr/>
      <dgm:t>
        <a:bodyPr/>
        <a:lstStyle/>
        <a:p>
          <a:endParaRPr lang="it-IT"/>
        </a:p>
      </dgm:t>
    </dgm:pt>
    <dgm:pt modelId="{31507560-485E-440F-B27C-CDC1C30FCAA2}" type="pres">
      <dgm:prSet presAssocID="{7677A3C3-B713-465D-A2DA-703B0952BB58}" presName="Triangle" presStyleLbl="alignNode1" presStyleIdx="1" presStyleCnt="5"/>
      <dgm:spPr>
        <a:solidFill>
          <a:srgbClr val="92D050"/>
        </a:solidFill>
      </dgm:spPr>
    </dgm:pt>
    <dgm:pt modelId="{57356C99-153B-4C34-A102-AF66B60713DA}" type="pres">
      <dgm:prSet presAssocID="{872B12C5-2B9F-4D0B-BF46-3D6B0CF761E0}" presName="sibTrans" presStyleCnt="0"/>
      <dgm:spPr/>
    </dgm:pt>
    <dgm:pt modelId="{6EEA7486-BA72-48FF-A7E5-7DD20F746CDC}" type="pres">
      <dgm:prSet presAssocID="{872B12C5-2B9F-4D0B-BF46-3D6B0CF761E0}" presName="space" presStyleCnt="0"/>
      <dgm:spPr/>
    </dgm:pt>
    <dgm:pt modelId="{33F3CBCD-4EC8-4E37-B574-71A8B67C3C0A}" type="pres">
      <dgm:prSet presAssocID="{867899B5-A490-4A9F-AFB4-DD3A94D89B7D}" presName="composite" presStyleCnt="0"/>
      <dgm:spPr/>
    </dgm:pt>
    <dgm:pt modelId="{E9542D42-C891-47D6-A4DF-D335C837195C}" type="pres">
      <dgm:prSet presAssocID="{867899B5-A490-4A9F-AFB4-DD3A94D89B7D}" presName="LShape" presStyleLbl="alignNode1" presStyleIdx="2" presStyleCnt="5"/>
      <dgm:spPr/>
    </dgm:pt>
    <dgm:pt modelId="{23D474E5-FBFE-4EFB-A421-1F0CBF0898D0}" type="pres">
      <dgm:prSet presAssocID="{867899B5-A490-4A9F-AFB4-DD3A94D89B7D}" presName="ParentText" presStyleLbl="revTx" presStyleIdx="1" presStyleCnt="3">
        <dgm:presLayoutVars>
          <dgm:chMax val="0"/>
          <dgm:chPref val="0"/>
          <dgm:bulletEnabled val="1"/>
        </dgm:presLayoutVars>
      </dgm:prSet>
      <dgm:spPr/>
      <dgm:t>
        <a:bodyPr/>
        <a:lstStyle/>
        <a:p>
          <a:endParaRPr lang="it-IT"/>
        </a:p>
      </dgm:t>
    </dgm:pt>
    <dgm:pt modelId="{8EA5BC63-8F71-426B-B8D8-3402C754288A}" type="pres">
      <dgm:prSet presAssocID="{867899B5-A490-4A9F-AFB4-DD3A94D89B7D}" presName="Triangle" presStyleLbl="alignNode1" presStyleIdx="3" presStyleCnt="5"/>
      <dgm:spPr>
        <a:solidFill>
          <a:srgbClr val="FFC000"/>
        </a:solidFill>
      </dgm:spPr>
      <dgm:t>
        <a:bodyPr/>
        <a:lstStyle/>
        <a:p>
          <a:endParaRPr lang="it-IT"/>
        </a:p>
      </dgm:t>
    </dgm:pt>
    <dgm:pt modelId="{2013DADD-C58D-4D6C-A957-F30273E2419E}" type="pres">
      <dgm:prSet presAssocID="{D4EBC4B0-06EB-4241-94DD-833F78555ACD}" presName="sibTrans" presStyleCnt="0"/>
      <dgm:spPr/>
    </dgm:pt>
    <dgm:pt modelId="{13084197-F062-46E7-8255-7DAFD26D1CAD}" type="pres">
      <dgm:prSet presAssocID="{D4EBC4B0-06EB-4241-94DD-833F78555ACD}" presName="space" presStyleCnt="0"/>
      <dgm:spPr/>
    </dgm:pt>
    <dgm:pt modelId="{E3003C03-456D-4DB7-BD90-591773C8DF5E}" type="pres">
      <dgm:prSet presAssocID="{B24D542A-9000-40B9-B07F-BA46DFBB0962}" presName="composite" presStyleCnt="0"/>
      <dgm:spPr/>
    </dgm:pt>
    <dgm:pt modelId="{D7ADAFC4-2496-4F06-8F68-C783A2B07B90}" type="pres">
      <dgm:prSet presAssocID="{B24D542A-9000-40B9-B07F-BA46DFBB0962}" presName="LShape" presStyleLbl="alignNode1" presStyleIdx="4" presStyleCnt="5" custLinFactNeighborX="345" custLinFactNeighborY="-1291"/>
      <dgm:spPr/>
    </dgm:pt>
    <dgm:pt modelId="{47F7DEDC-3ABB-481B-A805-9E6FC40D085B}" type="pres">
      <dgm:prSet presAssocID="{B24D542A-9000-40B9-B07F-BA46DFBB0962}" presName="ParentText" presStyleLbl="revTx" presStyleIdx="2" presStyleCnt="3">
        <dgm:presLayoutVars>
          <dgm:chMax val="0"/>
          <dgm:chPref val="0"/>
          <dgm:bulletEnabled val="1"/>
        </dgm:presLayoutVars>
      </dgm:prSet>
      <dgm:spPr/>
      <dgm:t>
        <a:bodyPr/>
        <a:lstStyle/>
        <a:p>
          <a:endParaRPr lang="it-IT"/>
        </a:p>
      </dgm:t>
    </dgm:pt>
  </dgm:ptLst>
  <dgm:cxnLst>
    <dgm:cxn modelId="{A1DDA65D-3708-4401-BDDE-345D2745B68C}" type="presOf" srcId="{867899B5-A490-4A9F-AFB4-DD3A94D89B7D}" destId="{23D474E5-FBFE-4EFB-A421-1F0CBF0898D0}" srcOrd="0" destOrd="0" presId="urn:microsoft.com/office/officeart/2009/3/layout/StepUpProcess"/>
    <dgm:cxn modelId="{CFE31823-D4A7-442D-B1DD-529719CE3366}" srcId="{D8BB7521-1E0F-4D71-A6B5-3092A1FD2851}" destId="{867899B5-A490-4A9F-AFB4-DD3A94D89B7D}" srcOrd="1" destOrd="0" parTransId="{8CDC22D3-8C1B-4DAD-B750-A4CC677B7F81}" sibTransId="{D4EBC4B0-06EB-4241-94DD-833F78555ACD}"/>
    <dgm:cxn modelId="{7A237ED0-7DF2-477F-ACCD-9A6342800BB7}" type="presOf" srcId="{7677A3C3-B713-465D-A2DA-703B0952BB58}" destId="{9093A2EF-D5CF-4276-8FA0-4577F14DD2AC}" srcOrd="0" destOrd="0" presId="urn:microsoft.com/office/officeart/2009/3/layout/StepUpProcess"/>
    <dgm:cxn modelId="{C6B974F7-0304-4C6E-AD1D-390806CD24B3}" srcId="{D8BB7521-1E0F-4D71-A6B5-3092A1FD2851}" destId="{7677A3C3-B713-465D-A2DA-703B0952BB58}" srcOrd="0" destOrd="0" parTransId="{A4E65159-FA21-413D-AC1F-36EB13AA5C09}" sibTransId="{872B12C5-2B9F-4D0B-BF46-3D6B0CF761E0}"/>
    <dgm:cxn modelId="{24BFCA58-D399-443A-9270-6D82ABCD40B5}" type="presOf" srcId="{B24D542A-9000-40B9-B07F-BA46DFBB0962}" destId="{47F7DEDC-3ABB-481B-A805-9E6FC40D085B}" srcOrd="0" destOrd="0" presId="urn:microsoft.com/office/officeart/2009/3/layout/StepUpProcess"/>
    <dgm:cxn modelId="{CD461A72-ECAF-4B85-89B4-88FEFB3AF5FF}" srcId="{D8BB7521-1E0F-4D71-A6B5-3092A1FD2851}" destId="{B24D542A-9000-40B9-B07F-BA46DFBB0962}" srcOrd="2" destOrd="0" parTransId="{10B08520-D230-45D2-ADFB-9412EAF60917}" sibTransId="{B1A59F63-0FDD-47E2-99A4-701D0ED15E3D}"/>
    <dgm:cxn modelId="{AF6CF3F2-145F-4D86-AEC3-ECD71161871D}" type="presOf" srcId="{D8BB7521-1E0F-4D71-A6B5-3092A1FD2851}" destId="{E1111CD1-2249-4D64-B892-F7E206AE7419}" srcOrd="0" destOrd="0" presId="urn:microsoft.com/office/officeart/2009/3/layout/StepUpProcess"/>
    <dgm:cxn modelId="{DBA7A651-F56B-4DAC-A93A-FC610078616B}" type="presParOf" srcId="{E1111CD1-2249-4D64-B892-F7E206AE7419}" destId="{A89493CE-C13B-422C-A204-F94102312124}" srcOrd="0" destOrd="0" presId="urn:microsoft.com/office/officeart/2009/3/layout/StepUpProcess"/>
    <dgm:cxn modelId="{21C18A3E-9808-4120-8432-BA65A725E2A5}" type="presParOf" srcId="{A89493CE-C13B-422C-A204-F94102312124}" destId="{F2DF33EE-1DEB-418F-A2C7-D40103DD788A}" srcOrd="0" destOrd="0" presId="urn:microsoft.com/office/officeart/2009/3/layout/StepUpProcess"/>
    <dgm:cxn modelId="{BD26A399-D591-4F6B-8A3A-06CC3BBA4ADF}" type="presParOf" srcId="{A89493CE-C13B-422C-A204-F94102312124}" destId="{9093A2EF-D5CF-4276-8FA0-4577F14DD2AC}" srcOrd="1" destOrd="0" presId="urn:microsoft.com/office/officeart/2009/3/layout/StepUpProcess"/>
    <dgm:cxn modelId="{F5F67665-B470-468D-9CB9-441B75C692E7}" type="presParOf" srcId="{A89493CE-C13B-422C-A204-F94102312124}" destId="{31507560-485E-440F-B27C-CDC1C30FCAA2}" srcOrd="2" destOrd="0" presId="urn:microsoft.com/office/officeart/2009/3/layout/StepUpProcess"/>
    <dgm:cxn modelId="{0FAF107C-6CEB-46D7-852D-459E1817EA08}" type="presParOf" srcId="{E1111CD1-2249-4D64-B892-F7E206AE7419}" destId="{57356C99-153B-4C34-A102-AF66B60713DA}" srcOrd="1" destOrd="0" presId="urn:microsoft.com/office/officeart/2009/3/layout/StepUpProcess"/>
    <dgm:cxn modelId="{0792E8F0-A34F-4168-ABE3-8E9CDA7C9E56}" type="presParOf" srcId="{57356C99-153B-4C34-A102-AF66B60713DA}" destId="{6EEA7486-BA72-48FF-A7E5-7DD20F746CDC}" srcOrd="0" destOrd="0" presId="urn:microsoft.com/office/officeart/2009/3/layout/StepUpProcess"/>
    <dgm:cxn modelId="{62549ECE-312F-4A09-9378-94228981970A}" type="presParOf" srcId="{E1111CD1-2249-4D64-B892-F7E206AE7419}" destId="{33F3CBCD-4EC8-4E37-B574-71A8B67C3C0A}" srcOrd="2" destOrd="0" presId="urn:microsoft.com/office/officeart/2009/3/layout/StepUpProcess"/>
    <dgm:cxn modelId="{B6D21760-80D9-46FB-9BB2-8718E67E0652}" type="presParOf" srcId="{33F3CBCD-4EC8-4E37-B574-71A8B67C3C0A}" destId="{E9542D42-C891-47D6-A4DF-D335C837195C}" srcOrd="0" destOrd="0" presId="urn:microsoft.com/office/officeart/2009/3/layout/StepUpProcess"/>
    <dgm:cxn modelId="{194D9BBA-E247-4A55-8ECF-6B705D905F79}" type="presParOf" srcId="{33F3CBCD-4EC8-4E37-B574-71A8B67C3C0A}" destId="{23D474E5-FBFE-4EFB-A421-1F0CBF0898D0}" srcOrd="1" destOrd="0" presId="urn:microsoft.com/office/officeart/2009/3/layout/StepUpProcess"/>
    <dgm:cxn modelId="{6802B034-8EA7-4CE2-A1BB-BAA2D25E8E0C}" type="presParOf" srcId="{33F3CBCD-4EC8-4E37-B574-71A8B67C3C0A}" destId="{8EA5BC63-8F71-426B-B8D8-3402C754288A}" srcOrd="2" destOrd="0" presId="urn:microsoft.com/office/officeart/2009/3/layout/StepUpProcess"/>
    <dgm:cxn modelId="{88310A0D-9F5D-4F9E-ABCD-8D1EE919147A}" type="presParOf" srcId="{E1111CD1-2249-4D64-B892-F7E206AE7419}" destId="{2013DADD-C58D-4D6C-A957-F30273E2419E}" srcOrd="3" destOrd="0" presId="urn:microsoft.com/office/officeart/2009/3/layout/StepUpProcess"/>
    <dgm:cxn modelId="{596C0B3C-A286-4B48-B348-60647A5BEE8A}" type="presParOf" srcId="{2013DADD-C58D-4D6C-A957-F30273E2419E}" destId="{13084197-F062-46E7-8255-7DAFD26D1CAD}" srcOrd="0" destOrd="0" presId="urn:microsoft.com/office/officeart/2009/3/layout/StepUpProcess"/>
    <dgm:cxn modelId="{F43F9757-7FB4-4C2A-9F58-687C673F8AFD}" type="presParOf" srcId="{E1111CD1-2249-4D64-B892-F7E206AE7419}" destId="{E3003C03-456D-4DB7-BD90-591773C8DF5E}" srcOrd="4" destOrd="0" presId="urn:microsoft.com/office/officeart/2009/3/layout/StepUpProcess"/>
    <dgm:cxn modelId="{6B73AE44-A8E5-4F4F-AAF1-947A7592B996}" type="presParOf" srcId="{E3003C03-456D-4DB7-BD90-591773C8DF5E}" destId="{D7ADAFC4-2496-4F06-8F68-C783A2B07B90}" srcOrd="0" destOrd="0" presId="urn:microsoft.com/office/officeart/2009/3/layout/StepUpProcess"/>
    <dgm:cxn modelId="{8787524B-6E72-4A35-BE59-934B01D6A5DC}" type="presParOf" srcId="{E3003C03-456D-4DB7-BD90-591773C8DF5E}" destId="{47F7DEDC-3ABB-481B-A805-9E6FC40D085B}" srcOrd="1" destOrd="0" presId="urn:microsoft.com/office/officeart/2009/3/layout/StepUpProces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8BB7521-1E0F-4D71-A6B5-3092A1FD2851}" type="doc">
      <dgm:prSet loTypeId="urn:microsoft.com/office/officeart/2009/3/layout/StepUpProcess" loCatId="process" qsTypeId="urn:microsoft.com/office/officeart/2005/8/quickstyle/simple1" qsCatId="simple" csTypeId="urn:microsoft.com/office/officeart/2005/8/colors/accent1_2" csCatId="accent1" phldr="1"/>
      <dgm:spPr/>
      <dgm:t>
        <a:bodyPr/>
        <a:lstStyle/>
        <a:p>
          <a:endParaRPr lang="it-IT"/>
        </a:p>
      </dgm:t>
    </dgm:pt>
    <dgm:pt modelId="{7677A3C3-B713-465D-A2DA-703B0952BB58}">
      <dgm:prSet phldrT="[Testo]"/>
      <dgm:spPr/>
      <dgm:t>
        <a:bodyPr/>
        <a:lstStyle/>
        <a:p>
          <a:r>
            <a:rPr lang="it-IT" b="1" dirty="0" smtClean="0">
              <a:solidFill>
                <a:srgbClr val="92D050"/>
              </a:solidFill>
              <a:effectLst>
                <a:outerShdw blurRad="38100" dist="38100" dir="2700000" algn="tl">
                  <a:srgbClr val="000000">
                    <a:alpha val="43137"/>
                  </a:srgbClr>
                </a:outerShdw>
              </a:effectLst>
            </a:rPr>
            <a:t>Singolo</a:t>
          </a:r>
          <a:r>
            <a:rPr lang="it-IT" dirty="0" smtClean="0">
              <a:effectLst>
                <a:outerShdw blurRad="38100" dist="38100" dir="2700000" algn="tl">
                  <a:srgbClr val="000000">
                    <a:alpha val="43137"/>
                  </a:srgbClr>
                </a:outerShdw>
              </a:effectLst>
            </a:rPr>
            <a:t> </a:t>
          </a:r>
          <a:endParaRPr lang="it-IT" dirty="0">
            <a:effectLst>
              <a:outerShdw blurRad="38100" dist="38100" dir="2700000" algn="tl">
                <a:srgbClr val="000000">
                  <a:alpha val="43137"/>
                </a:srgbClr>
              </a:outerShdw>
            </a:effectLst>
          </a:endParaRPr>
        </a:p>
      </dgm:t>
    </dgm:pt>
    <dgm:pt modelId="{A4E65159-FA21-413D-AC1F-36EB13AA5C09}" type="parTrans" cxnId="{C6B974F7-0304-4C6E-AD1D-390806CD24B3}">
      <dgm:prSet/>
      <dgm:spPr/>
      <dgm:t>
        <a:bodyPr/>
        <a:lstStyle/>
        <a:p>
          <a:endParaRPr lang="it-IT"/>
        </a:p>
      </dgm:t>
    </dgm:pt>
    <dgm:pt modelId="{872B12C5-2B9F-4D0B-BF46-3D6B0CF761E0}" type="sibTrans" cxnId="{C6B974F7-0304-4C6E-AD1D-390806CD24B3}">
      <dgm:prSet/>
      <dgm:spPr/>
      <dgm:t>
        <a:bodyPr/>
        <a:lstStyle/>
        <a:p>
          <a:endParaRPr lang="it-IT"/>
        </a:p>
      </dgm:t>
    </dgm:pt>
    <dgm:pt modelId="{867899B5-A490-4A9F-AFB4-DD3A94D89B7D}">
      <dgm:prSet phldrT="[Testo]"/>
      <dgm:spPr/>
      <dgm:t>
        <a:bodyPr/>
        <a:lstStyle/>
        <a:p>
          <a:r>
            <a:rPr lang="it-IT" b="1" dirty="0" smtClean="0">
              <a:solidFill>
                <a:srgbClr val="FFC000"/>
              </a:solidFill>
              <a:effectLst>
                <a:outerShdw blurRad="38100" dist="38100" dir="2700000" algn="tl">
                  <a:srgbClr val="000000">
                    <a:alpha val="43137"/>
                  </a:srgbClr>
                </a:outerShdw>
              </a:effectLst>
            </a:rPr>
            <a:t>Gemellare</a:t>
          </a:r>
          <a:endParaRPr lang="it-IT" b="1" dirty="0">
            <a:solidFill>
              <a:srgbClr val="FFC000"/>
            </a:solidFill>
            <a:effectLst>
              <a:outerShdw blurRad="38100" dist="38100" dir="2700000" algn="tl">
                <a:srgbClr val="000000">
                  <a:alpha val="43137"/>
                </a:srgbClr>
              </a:outerShdw>
            </a:effectLst>
          </a:endParaRPr>
        </a:p>
      </dgm:t>
    </dgm:pt>
    <dgm:pt modelId="{8CDC22D3-8C1B-4DAD-B750-A4CC677B7F81}" type="parTrans" cxnId="{CFE31823-D4A7-442D-B1DD-529719CE3366}">
      <dgm:prSet/>
      <dgm:spPr/>
      <dgm:t>
        <a:bodyPr/>
        <a:lstStyle/>
        <a:p>
          <a:endParaRPr lang="it-IT"/>
        </a:p>
      </dgm:t>
    </dgm:pt>
    <dgm:pt modelId="{D4EBC4B0-06EB-4241-94DD-833F78555ACD}" type="sibTrans" cxnId="{CFE31823-D4A7-442D-B1DD-529719CE3366}">
      <dgm:prSet/>
      <dgm:spPr/>
      <dgm:t>
        <a:bodyPr/>
        <a:lstStyle/>
        <a:p>
          <a:endParaRPr lang="it-IT"/>
        </a:p>
      </dgm:t>
    </dgm:pt>
    <dgm:pt modelId="{B24D542A-9000-40B9-B07F-BA46DFBB0962}">
      <dgm:prSet phldrT="[Testo]"/>
      <dgm:spPr/>
      <dgm:t>
        <a:bodyPr/>
        <a:lstStyle/>
        <a:p>
          <a:r>
            <a:rPr lang="it-IT" b="1" dirty="0" smtClean="0">
              <a:solidFill>
                <a:schemeClr val="accent2"/>
              </a:solidFill>
              <a:effectLst>
                <a:outerShdw blurRad="38100" dist="38100" dir="2700000" algn="tl">
                  <a:srgbClr val="000000">
                    <a:alpha val="43137"/>
                  </a:srgbClr>
                </a:outerShdw>
              </a:effectLst>
            </a:rPr>
            <a:t>Plurimo</a:t>
          </a:r>
          <a:endParaRPr lang="it-IT" b="1" dirty="0">
            <a:solidFill>
              <a:schemeClr val="accent2"/>
            </a:solidFill>
            <a:effectLst>
              <a:outerShdw blurRad="38100" dist="38100" dir="2700000" algn="tl">
                <a:srgbClr val="000000">
                  <a:alpha val="43137"/>
                </a:srgbClr>
              </a:outerShdw>
            </a:effectLst>
          </a:endParaRPr>
        </a:p>
      </dgm:t>
    </dgm:pt>
    <dgm:pt modelId="{10B08520-D230-45D2-ADFB-9412EAF60917}" type="parTrans" cxnId="{CD461A72-ECAF-4B85-89B4-88FEFB3AF5FF}">
      <dgm:prSet/>
      <dgm:spPr/>
      <dgm:t>
        <a:bodyPr/>
        <a:lstStyle/>
        <a:p>
          <a:endParaRPr lang="it-IT"/>
        </a:p>
      </dgm:t>
    </dgm:pt>
    <dgm:pt modelId="{B1A59F63-0FDD-47E2-99A4-701D0ED15E3D}" type="sibTrans" cxnId="{CD461A72-ECAF-4B85-89B4-88FEFB3AF5FF}">
      <dgm:prSet/>
      <dgm:spPr/>
      <dgm:t>
        <a:bodyPr/>
        <a:lstStyle/>
        <a:p>
          <a:endParaRPr lang="it-IT"/>
        </a:p>
      </dgm:t>
    </dgm:pt>
    <dgm:pt modelId="{E1111CD1-2249-4D64-B892-F7E206AE7419}" type="pres">
      <dgm:prSet presAssocID="{D8BB7521-1E0F-4D71-A6B5-3092A1FD2851}" presName="rootnode" presStyleCnt="0">
        <dgm:presLayoutVars>
          <dgm:chMax/>
          <dgm:chPref/>
          <dgm:dir/>
          <dgm:animLvl val="lvl"/>
        </dgm:presLayoutVars>
      </dgm:prSet>
      <dgm:spPr/>
      <dgm:t>
        <a:bodyPr/>
        <a:lstStyle/>
        <a:p>
          <a:endParaRPr lang="it-IT"/>
        </a:p>
      </dgm:t>
    </dgm:pt>
    <dgm:pt modelId="{A89493CE-C13B-422C-A204-F94102312124}" type="pres">
      <dgm:prSet presAssocID="{7677A3C3-B713-465D-A2DA-703B0952BB58}" presName="composite" presStyleCnt="0"/>
      <dgm:spPr/>
    </dgm:pt>
    <dgm:pt modelId="{F2DF33EE-1DEB-418F-A2C7-D40103DD788A}" type="pres">
      <dgm:prSet presAssocID="{7677A3C3-B713-465D-A2DA-703B0952BB58}" presName="LShape" presStyleLbl="alignNode1" presStyleIdx="0" presStyleCnt="5"/>
      <dgm:spPr/>
    </dgm:pt>
    <dgm:pt modelId="{9093A2EF-D5CF-4276-8FA0-4577F14DD2AC}" type="pres">
      <dgm:prSet presAssocID="{7677A3C3-B713-465D-A2DA-703B0952BB58}" presName="ParentText" presStyleLbl="revTx" presStyleIdx="0" presStyleCnt="3">
        <dgm:presLayoutVars>
          <dgm:chMax val="0"/>
          <dgm:chPref val="0"/>
          <dgm:bulletEnabled val="1"/>
        </dgm:presLayoutVars>
      </dgm:prSet>
      <dgm:spPr/>
      <dgm:t>
        <a:bodyPr/>
        <a:lstStyle/>
        <a:p>
          <a:endParaRPr lang="it-IT"/>
        </a:p>
      </dgm:t>
    </dgm:pt>
    <dgm:pt modelId="{31507560-485E-440F-B27C-CDC1C30FCAA2}" type="pres">
      <dgm:prSet presAssocID="{7677A3C3-B713-465D-A2DA-703B0952BB58}" presName="Triangle" presStyleLbl="alignNode1" presStyleIdx="1" presStyleCnt="5"/>
      <dgm:spPr>
        <a:solidFill>
          <a:srgbClr val="92D050"/>
        </a:solidFill>
      </dgm:spPr>
    </dgm:pt>
    <dgm:pt modelId="{57356C99-153B-4C34-A102-AF66B60713DA}" type="pres">
      <dgm:prSet presAssocID="{872B12C5-2B9F-4D0B-BF46-3D6B0CF761E0}" presName="sibTrans" presStyleCnt="0"/>
      <dgm:spPr/>
    </dgm:pt>
    <dgm:pt modelId="{6EEA7486-BA72-48FF-A7E5-7DD20F746CDC}" type="pres">
      <dgm:prSet presAssocID="{872B12C5-2B9F-4D0B-BF46-3D6B0CF761E0}" presName="space" presStyleCnt="0"/>
      <dgm:spPr/>
    </dgm:pt>
    <dgm:pt modelId="{33F3CBCD-4EC8-4E37-B574-71A8B67C3C0A}" type="pres">
      <dgm:prSet presAssocID="{867899B5-A490-4A9F-AFB4-DD3A94D89B7D}" presName="composite" presStyleCnt="0"/>
      <dgm:spPr/>
    </dgm:pt>
    <dgm:pt modelId="{E9542D42-C891-47D6-A4DF-D335C837195C}" type="pres">
      <dgm:prSet presAssocID="{867899B5-A490-4A9F-AFB4-DD3A94D89B7D}" presName="LShape" presStyleLbl="alignNode1" presStyleIdx="2" presStyleCnt="5"/>
      <dgm:spPr/>
    </dgm:pt>
    <dgm:pt modelId="{23D474E5-FBFE-4EFB-A421-1F0CBF0898D0}" type="pres">
      <dgm:prSet presAssocID="{867899B5-A490-4A9F-AFB4-DD3A94D89B7D}" presName="ParentText" presStyleLbl="revTx" presStyleIdx="1" presStyleCnt="3">
        <dgm:presLayoutVars>
          <dgm:chMax val="0"/>
          <dgm:chPref val="0"/>
          <dgm:bulletEnabled val="1"/>
        </dgm:presLayoutVars>
      </dgm:prSet>
      <dgm:spPr/>
      <dgm:t>
        <a:bodyPr/>
        <a:lstStyle/>
        <a:p>
          <a:endParaRPr lang="it-IT"/>
        </a:p>
      </dgm:t>
    </dgm:pt>
    <dgm:pt modelId="{8EA5BC63-8F71-426B-B8D8-3402C754288A}" type="pres">
      <dgm:prSet presAssocID="{867899B5-A490-4A9F-AFB4-DD3A94D89B7D}" presName="Triangle" presStyleLbl="alignNode1" presStyleIdx="3" presStyleCnt="5"/>
      <dgm:spPr>
        <a:solidFill>
          <a:srgbClr val="FFC000"/>
        </a:solidFill>
      </dgm:spPr>
      <dgm:t>
        <a:bodyPr/>
        <a:lstStyle/>
        <a:p>
          <a:endParaRPr lang="it-IT"/>
        </a:p>
      </dgm:t>
    </dgm:pt>
    <dgm:pt modelId="{2013DADD-C58D-4D6C-A957-F30273E2419E}" type="pres">
      <dgm:prSet presAssocID="{D4EBC4B0-06EB-4241-94DD-833F78555ACD}" presName="sibTrans" presStyleCnt="0"/>
      <dgm:spPr/>
    </dgm:pt>
    <dgm:pt modelId="{13084197-F062-46E7-8255-7DAFD26D1CAD}" type="pres">
      <dgm:prSet presAssocID="{D4EBC4B0-06EB-4241-94DD-833F78555ACD}" presName="space" presStyleCnt="0"/>
      <dgm:spPr/>
    </dgm:pt>
    <dgm:pt modelId="{E3003C03-456D-4DB7-BD90-591773C8DF5E}" type="pres">
      <dgm:prSet presAssocID="{B24D542A-9000-40B9-B07F-BA46DFBB0962}" presName="composite" presStyleCnt="0"/>
      <dgm:spPr/>
    </dgm:pt>
    <dgm:pt modelId="{D7ADAFC4-2496-4F06-8F68-C783A2B07B90}" type="pres">
      <dgm:prSet presAssocID="{B24D542A-9000-40B9-B07F-BA46DFBB0962}" presName="LShape" presStyleLbl="alignNode1" presStyleIdx="4" presStyleCnt="5" custLinFactNeighborX="345" custLinFactNeighborY="-1291"/>
      <dgm:spPr/>
    </dgm:pt>
    <dgm:pt modelId="{47F7DEDC-3ABB-481B-A805-9E6FC40D085B}" type="pres">
      <dgm:prSet presAssocID="{B24D542A-9000-40B9-B07F-BA46DFBB0962}" presName="ParentText" presStyleLbl="revTx" presStyleIdx="2" presStyleCnt="3">
        <dgm:presLayoutVars>
          <dgm:chMax val="0"/>
          <dgm:chPref val="0"/>
          <dgm:bulletEnabled val="1"/>
        </dgm:presLayoutVars>
      </dgm:prSet>
      <dgm:spPr/>
      <dgm:t>
        <a:bodyPr/>
        <a:lstStyle/>
        <a:p>
          <a:endParaRPr lang="it-IT"/>
        </a:p>
      </dgm:t>
    </dgm:pt>
  </dgm:ptLst>
  <dgm:cxnLst>
    <dgm:cxn modelId="{A1DDA65D-3708-4401-BDDE-345D2745B68C}" type="presOf" srcId="{867899B5-A490-4A9F-AFB4-DD3A94D89B7D}" destId="{23D474E5-FBFE-4EFB-A421-1F0CBF0898D0}" srcOrd="0" destOrd="0" presId="urn:microsoft.com/office/officeart/2009/3/layout/StepUpProcess"/>
    <dgm:cxn modelId="{CFE31823-D4A7-442D-B1DD-529719CE3366}" srcId="{D8BB7521-1E0F-4D71-A6B5-3092A1FD2851}" destId="{867899B5-A490-4A9F-AFB4-DD3A94D89B7D}" srcOrd="1" destOrd="0" parTransId="{8CDC22D3-8C1B-4DAD-B750-A4CC677B7F81}" sibTransId="{D4EBC4B0-06EB-4241-94DD-833F78555ACD}"/>
    <dgm:cxn modelId="{7A237ED0-7DF2-477F-ACCD-9A6342800BB7}" type="presOf" srcId="{7677A3C3-B713-465D-A2DA-703B0952BB58}" destId="{9093A2EF-D5CF-4276-8FA0-4577F14DD2AC}" srcOrd="0" destOrd="0" presId="urn:microsoft.com/office/officeart/2009/3/layout/StepUpProcess"/>
    <dgm:cxn modelId="{C6B974F7-0304-4C6E-AD1D-390806CD24B3}" srcId="{D8BB7521-1E0F-4D71-A6B5-3092A1FD2851}" destId="{7677A3C3-B713-465D-A2DA-703B0952BB58}" srcOrd="0" destOrd="0" parTransId="{A4E65159-FA21-413D-AC1F-36EB13AA5C09}" sibTransId="{872B12C5-2B9F-4D0B-BF46-3D6B0CF761E0}"/>
    <dgm:cxn modelId="{24BFCA58-D399-443A-9270-6D82ABCD40B5}" type="presOf" srcId="{B24D542A-9000-40B9-B07F-BA46DFBB0962}" destId="{47F7DEDC-3ABB-481B-A805-9E6FC40D085B}" srcOrd="0" destOrd="0" presId="urn:microsoft.com/office/officeart/2009/3/layout/StepUpProcess"/>
    <dgm:cxn modelId="{CD461A72-ECAF-4B85-89B4-88FEFB3AF5FF}" srcId="{D8BB7521-1E0F-4D71-A6B5-3092A1FD2851}" destId="{B24D542A-9000-40B9-B07F-BA46DFBB0962}" srcOrd="2" destOrd="0" parTransId="{10B08520-D230-45D2-ADFB-9412EAF60917}" sibTransId="{B1A59F63-0FDD-47E2-99A4-701D0ED15E3D}"/>
    <dgm:cxn modelId="{AF6CF3F2-145F-4D86-AEC3-ECD71161871D}" type="presOf" srcId="{D8BB7521-1E0F-4D71-A6B5-3092A1FD2851}" destId="{E1111CD1-2249-4D64-B892-F7E206AE7419}" srcOrd="0" destOrd="0" presId="urn:microsoft.com/office/officeart/2009/3/layout/StepUpProcess"/>
    <dgm:cxn modelId="{DBA7A651-F56B-4DAC-A93A-FC610078616B}" type="presParOf" srcId="{E1111CD1-2249-4D64-B892-F7E206AE7419}" destId="{A89493CE-C13B-422C-A204-F94102312124}" srcOrd="0" destOrd="0" presId="urn:microsoft.com/office/officeart/2009/3/layout/StepUpProcess"/>
    <dgm:cxn modelId="{21C18A3E-9808-4120-8432-BA65A725E2A5}" type="presParOf" srcId="{A89493CE-C13B-422C-A204-F94102312124}" destId="{F2DF33EE-1DEB-418F-A2C7-D40103DD788A}" srcOrd="0" destOrd="0" presId="urn:microsoft.com/office/officeart/2009/3/layout/StepUpProcess"/>
    <dgm:cxn modelId="{BD26A399-D591-4F6B-8A3A-06CC3BBA4ADF}" type="presParOf" srcId="{A89493CE-C13B-422C-A204-F94102312124}" destId="{9093A2EF-D5CF-4276-8FA0-4577F14DD2AC}" srcOrd="1" destOrd="0" presId="urn:microsoft.com/office/officeart/2009/3/layout/StepUpProcess"/>
    <dgm:cxn modelId="{F5F67665-B470-468D-9CB9-441B75C692E7}" type="presParOf" srcId="{A89493CE-C13B-422C-A204-F94102312124}" destId="{31507560-485E-440F-B27C-CDC1C30FCAA2}" srcOrd="2" destOrd="0" presId="urn:microsoft.com/office/officeart/2009/3/layout/StepUpProcess"/>
    <dgm:cxn modelId="{0FAF107C-6CEB-46D7-852D-459E1817EA08}" type="presParOf" srcId="{E1111CD1-2249-4D64-B892-F7E206AE7419}" destId="{57356C99-153B-4C34-A102-AF66B60713DA}" srcOrd="1" destOrd="0" presId="urn:microsoft.com/office/officeart/2009/3/layout/StepUpProcess"/>
    <dgm:cxn modelId="{0792E8F0-A34F-4168-ABE3-8E9CDA7C9E56}" type="presParOf" srcId="{57356C99-153B-4C34-A102-AF66B60713DA}" destId="{6EEA7486-BA72-48FF-A7E5-7DD20F746CDC}" srcOrd="0" destOrd="0" presId="urn:microsoft.com/office/officeart/2009/3/layout/StepUpProcess"/>
    <dgm:cxn modelId="{62549ECE-312F-4A09-9378-94228981970A}" type="presParOf" srcId="{E1111CD1-2249-4D64-B892-F7E206AE7419}" destId="{33F3CBCD-4EC8-4E37-B574-71A8B67C3C0A}" srcOrd="2" destOrd="0" presId="urn:microsoft.com/office/officeart/2009/3/layout/StepUpProcess"/>
    <dgm:cxn modelId="{B6D21760-80D9-46FB-9BB2-8718E67E0652}" type="presParOf" srcId="{33F3CBCD-4EC8-4E37-B574-71A8B67C3C0A}" destId="{E9542D42-C891-47D6-A4DF-D335C837195C}" srcOrd="0" destOrd="0" presId="urn:microsoft.com/office/officeart/2009/3/layout/StepUpProcess"/>
    <dgm:cxn modelId="{194D9BBA-E247-4A55-8ECF-6B705D905F79}" type="presParOf" srcId="{33F3CBCD-4EC8-4E37-B574-71A8B67C3C0A}" destId="{23D474E5-FBFE-4EFB-A421-1F0CBF0898D0}" srcOrd="1" destOrd="0" presId="urn:microsoft.com/office/officeart/2009/3/layout/StepUpProcess"/>
    <dgm:cxn modelId="{6802B034-8EA7-4CE2-A1BB-BAA2D25E8E0C}" type="presParOf" srcId="{33F3CBCD-4EC8-4E37-B574-71A8B67C3C0A}" destId="{8EA5BC63-8F71-426B-B8D8-3402C754288A}" srcOrd="2" destOrd="0" presId="urn:microsoft.com/office/officeart/2009/3/layout/StepUpProcess"/>
    <dgm:cxn modelId="{88310A0D-9F5D-4F9E-ABCD-8D1EE919147A}" type="presParOf" srcId="{E1111CD1-2249-4D64-B892-F7E206AE7419}" destId="{2013DADD-C58D-4D6C-A957-F30273E2419E}" srcOrd="3" destOrd="0" presId="urn:microsoft.com/office/officeart/2009/3/layout/StepUpProcess"/>
    <dgm:cxn modelId="{596C0B3C-A286-4B48-B348-60647A5BEE8A}" type="presParOf" srcId="{2013DADD-C58D-4D6C-A957-F30273E2419E}" destId="{13084197-F062-46E7-8255-7DAFD26D1CAD}" srcOrd="0" destOrd="0" presId="urn:microsoft.com/office/officeart/2009/3/layout/StepUpProcess"/>
    <dgm:cxn modelId="{F43F9757-7FB4-4C2A-9F58-687C673F8AFD}" type="presParOf" srcId="{E1111CD1-2249-4D64-B892-F7E206AE7419}" destId="{E3003C03-456D-4DB7-BD90-591773C8DF5E}" srcOrd="4" destOrd="0" presId="urn:microsoft.com/office/officeart/2009/3/layout/StepUpProcess"/>
    <dgm:cxn modelId="{6B73AE44-A8E5-4F4F-AAF1-947A7592B996}" type="presParOf" srcId="{E3003C03-456D-4DB7-BD90-591773C8DF5E}" destId="{D7ADAFC4-2496-4F06-8F68-C783A2B07B90}" srcOrd="0" destOrd="0" presId="urn:microsoft.com/office/officeart/2009/3/layout/StepUpProcess"/>
    <dgm:cxn modelId="{8787524B-6E72-4A35-BE59-934B01D6A5DC}" type="presParOf" srcId="{E3003C03-456D-4DB7-BD90-591773C8DF5E}" destId="{47F7DEDC-3ABB-481B-A805-9E6FC40D085B}" srcOrd="1" destOrd="0" presId="urn:microsoft.com/office/officeart/2009/3/layout/StepUpProces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D8BB7521-1E0F-4D71-A6B5-3092A1FD2851}" type="doc">
      <dgm:prSet loTypeId="urn:microsoft.com/office/officeart/2009/3/layout/StepUpProcess" loCatId="process" qsTypeId="urn:microsoft.com/office/officeart/2005/8/quickstyle/simple1" qsCatId="simple" csTypeId="urn:microsoft.com/office/officeart/2005/8/colors/accent1_2" csCatId="accent1" phldr="1"/>
      <dgm:spPr/>
      <dgm:t>
        <a:bodyPr/>
        <a:lstStyle/>
        <a:p>
          <a:endParaRPr lang="it-IT"/>
        </a:p>
      </dgm:t>
    </dgm:pt>
    <dgm:pt modelId="{7677A3C3-B713-465D-A2DA-703B0952BB58}">
      <dgm:prSet phldrT="[Testo]"/>
      <dgm:spPr/>
      <dgm:t>
        <a:bodyPr/>
        <a:lstStyle/>
        <a:p>
          <a:r>
            <a:rPr lang="it-IT" b="1" dirty="0" smtClean="0">
              <a:solidFill>
                <a:srgbClr val="92D050"/>
              </a:solidFill>
              <a:effectLst>
                <a:outerShdw blurRad="38100" dist="38100" dir="2700000" algn="tl">
                  <a:srgbClr val="000000">
                    <a:alpha val="43137"/>
                  </a:srgbClr>
                </a:outerShdw>
              </a:effectLst>
            </a:rPr>
            <a:t>Singolo</a:t>
          </a:r>
          <a:r>
            <a:rPr lang="it-IT" dirty="0" smtClean="0">
              <a:effectLst>
                <a:outerShdw blurRad="38100" dist="38100" dir="2700000" algn="tl">
                  <a:srgbClr val="000000">
                    <a:alpha val="43137"/>
                  </a:srgbClr>
                </a:outerShdw>
              </a:effectLst>
            </a:rPr>
            <a:t> </a:t>
          </a:r>
          <a:endParaRPr lang="it-IT" dirty="0">
            <a:effectLst>
              <a:outerShdw blurRad="38100" dist="38100" dir="2700000" algn="tl">
                <a:srgbClr val="000000">
                  <a:alpha val="43137"/>
                </a:srgbClr>
              </a:outerShdw>
            </a:effectLst>
          </a:endParaRPr>
        </a:p>
      </dgm:t>
    </dgm:pt>
    <dgm:pt modelId="{A4E65159-FA21-413D-AC1F-36EB13AA5C09}" type="parTrans" cxnId="{C6B974F7-0304-4C6E-AD1D-390806CD24B3}">
      <dgm:prSet/>
      <dgm:spPr/>
      <dgm:t>
        <a:bodyPr/>
        <a:lstStyle/>
        <a:p>
          <a:endParaRPr lang="it-IT"/>
        </a:p>
      </dgm:t>
    </dgm:pt>
    <dgm:pt modelId="{872B12C5-2B9F-4D0B-BF46-3D6B0CF761E0}" type="sibTrans" cxnId="{C6B974F7-0304-4C6E-AD1D-390806CD24B3}">
      <dgm:prSet/>
      <dgm:spPr/>
      <dgm:t>
        <a:bodyPr/>
        <a:lstStyle/>
        <a:p>
          <a:endParaRPr lang="it-IT"/>
        </a:p>
      </dgm:t>
    </dgm:pt>
    <dgm:pt modelId="{867899B5-A490-4A9F-AFB4-DD3A94D89B7D}">
      <dgm:prSet phldrT="[Testo]"/>
      <dgm:spPr/>
      <dgm:t>
        <a:bodyPr/>
        <a:lstStyle/>
        <a:p>
          <a:r>
            <a:rPr lang="it-IT" b="1" dirty="0" smtClean="0">
              <a:solidFill>
                <a:srgbClr val="FFC000"/>
              </a:solidFill>
              <a:effectLst>
                <a:outerShdw blurRad="38100" dist="38100" dir="2700000" algn="tl">
                  <a:srgbClr val="000000">
                    <a:alpha val="43137"/>
                  </a:srgbClr>
                </a:outerShdw>
              </a:effectLst>
            </a:rPr>
            <a:t>Gemellare</a:t>
          </a:r>
          <a:endParaRPr lang="it-IT" b="1" dirty="0">
            <a:solidFill>
              <a:srgbClr val="FFC000"/>
            </a:solidFill>
            <a:effectLst>
              <a:outerShdw blurRad="38100" dist="38100" dir="2700000" algn="tl">
                <a:srgbClr val="000000">
                  <a:alpha val="43137"/>
                </a:srgbClr>
              </a:outerShdw>
            </a:effectLst>
          </a:endParaRPr>
        </a:p>
      </dgm:t>
    </dgm:pt>
    <dgm:pt modelId="{8CDC22D3-8C1B-4DAD-B750-A4CC677B7F81}" type="parTrans" cxnId="{CFE31823-D4A7-442D-B1DD-529719CE3366}">
      <dgm:prSet/>
      <dgm:spPr/>
      <dgm:t>
        <a:bodyPr/>
        <a:lstStyle/>
        <a:p>
          <a:endParaRPr lang="it-IT"/>
        </a:p>
      </dgm:t>
    </dgm:pt>
    <dgm:pt modelId="{D4EBC4B0-06EB-4241-94DD-833F78555ACD}" type="sibTrans" cxnId="{CFE31823-D4A7-442D-B1DD-529719CE3366}">
      <dgm:prSet/>
      <dgm:spPr/>
      <dgm:t>
        <a:bodyPr/>
        <a:lstStyle/>
        <a:p>
          <a:endParaRPr lang="it-IT"/>
        </a:p>
      </dgm:t>
    </dgm:pt>
    <dgm:pt modelId="{B24D542A-9000-40B9-B07F-BA46DFBB0962}">
      <dgm:prSet phldrT="[Testo]"/>
      <dgm:spPr/>
      <dgm:t>
        <a:bodyPr/>
        <a:lstStyle/>
        <a:p>
          <a:r>
            <a:rPr lang="it-IT" b="1" dirty="0" smtClean="0">
              <a:solidFill>
                <a:schemeClr val="accent2"/>
              </a:solidFill>
              <a:effectLst>
                <a:outerShdw blurRad="38100" dist="38100" dir="2700000" algn="tl">
                  <a:srgbClr val="000000">
                    <a:alpha val="43137"/>
                  </a:srgbClr>
                </a:outerShdw>
              </a:effectLst>
            </a:rPr>
            <a:t>Plurimo</a:t>
          </a:r>
          <a:endParaRPr lang="it-IT" b="1" dirty="0">
            <a:solidFill>
              <a:schemeClr val="accent2"/>
            </a:solidFill>
            <a:effectLst>
              <a:outerShdw blurRad="38100" dist="38100" dir="2700000" algn="tl">
                <a:srgbClr val="000000">
                  <a:alpha val="43137"/>
                </a:srgbClr>
              </a:outerShdw>
            </a:effectLst>
          </a:endParaRPr>
        </a:p>
      </dgm:t>
    </dgm:pt>
    <dgm:pt modelId="{10B08520-D230-45D2-ADFB-9412EAF60917}" type="parTrans" cxnId="{CD461A72-ECAF-4B85-89B4-88FEFB3AF5FF}">
      <dgm:prSet/>
      <dgm:spPr/>
      <dgm:t>
        <a:bodyPr/>
        <a:lstStyle/>
        <a:p>
          <a:endParaRPr lang="it-IT"/>
        </a:p>
      </dgm:t>
    </dgm:pt>
    <dgm:pt modelId="{B1A59F63-0FDD-47E2-99A4-701D0ED15E3D}" type="sibTrans" cxnId="{CD461A72-ECAF-4B85-89B4-88FEFB3AF5FF}">
      <dgm:prSet/>
      <dgm:spPr/>
      <dgm:t>
        <a:bodyPr/>
        <a:lstStyle/>
        <a:p>
          <a:endParaRPr lang="it-IT"/>
        </a:p>
      </dgm:t>
    </dgm:pt>
    <dgm:pt modelId="{E1111CD1-2249-4D64-B892-F7E206AE7419}" type="pres">
      <dgm:prSet presAssocID="{D8BB7521-1E0F-4D71-A6B5-3092A1FD2851}" presName="rootnode" presStyleCnt="0">
        <dgm:presLayoutVars>
          <dgm:chMax/>
          <dgm:chPref/>
          <dgm:dir/>
          <dgm:animLvl val="lvl"/>
        </dgm:presLayoutVars>
      </dgm:prSet>
      <dgm:spPr/>
      <dgm:t>
        <a:bodyPr/>
        <a:lstStyle/>
        <a:p>
          <a:endParaRPr lang="it-IT"/>
        </a:p>
      </dgm:t>
    </dgm:pt>
    <dgm:pt modelId="{A89493CE-C13B-422C-A204-F94102312124}" type="pres">
      <dgm:prSet presAssocID="{7677A3C3-B713-465D-A2DA-703B0952BB58}" presName="composite" presStyleCnt="0"/>
      <dgm:spPr/>
    </dgm:pt>
    <dgm:pt modelId="{F2DF33EE-1DEB-418F-A2C7-D40103DD788A}" type="pres">
      <dgm:prSet presAssocID="{7677A3C3-B713-465D-A2DA-703B0952BB58}" presName="LShape" presStyleLbl="alignNode1" presStyleIdx="0" presStyleCnt="5"/>
      <dgm:spPr/>
    </dgm:pt>
    <dgm:pt modelId="{9093A2EF-D5CF-4276-8FA0-4577F14DD2AC}" type="pres">
      <dgm:prSet presAssocID="{7677A3C3-B713-465D-A2DA-703B0952BB58}" presName="ParentText" presStyleLbl="revTx" presStyleIdx="0" presStyleCnt="3">
        <dgm:presLayoutVars>
          <dgm:chMax val="0"/>
          <dgm:chPref val="0"/>
          <dgm:bulletEnabled val="1"/>
        </dgm:presLayoutVars>
      </dgm:prSet>
      <dgm:spPr/>
      <dgm:t>
        <a:bodyPr/>
        <a:lstStyle/>
        <a:p>
          <a:endParaRPr lang="it-IT"/>
        </a:p>
      </dgm:t>
    </dgm:pt>
    <dgm:pt modelId="{31507560-485E-440F-B27C-CDC1C30FCAA2}" type="pres">
      <dgm:prSet presAssocID="{7677A3C3-B713-465D-A2DA-703B0952BB58}" presName="Triangle" presStyleLbl="alignNode1" presStyleIdx="1" presStyleCnt="5"/>
      <dgm:spPr>
        <a:solidFill>
          <a:srgbClr val="92D050"/>
        </a:solidFill>
      </dgm:spPr>
    </dgm:pt>
    <dgm:pt modelId="{57356C99-153B-4C34-A102-AF66B60713DA}" type="pres">
      <dgm:prSet presAssocID="{872B12C5-2B9F-4D0B-BF46-3D6B0CF761E0}" presName="sibTrans" presStyleCnt="0"/>
      <dgm:spPr/>
    </dgm:pt>
    <dgm:pt modelId="{6EEA7486-BA72-48FF-A7E5-7DD20F746CDC}" type="pres">
      <dgm:prSet presAssocID="{872B12C5-2B9F-4D0B-BF46-3D6B0CF761E0}" presName="space" presStyleCnt="0"/>
      <dgm:spPr/>
    </dgm:pt>
    <dgm:pt modelId="{33F3CBCD-4EC8-4E37-B574-71A8B67C3C0A}" type="pres">
      <dgm:prSet presAssocID="{867899B5-A490-4A9F-AFB4-DD3A94D89B7D}" presName="composite" presStyleCnt="0"/>
      <dgm:spPr/>
    </dgm:pt>
    <dgm:pt modelId="{E9542D42-C891-47D6-A4DF-D335C837195C}" type="pres">
      <dgm:prSet presAssocID="{867899B5-A490-4A9F-AFB4-DD3A94D89B7D}" presName="LShape" presStyleLbl="alignNode1" presStyleIdx="2" presStyleCnt="5"/>
      <dgm:spPr/>
    </dgm:pt>
    <dgm:pt modelId="{23D474E5-FBFE-4EFB-A421-1F0CBF0898D0}" type="pres">
      <dgm:prSet presAssocID="{867899B5-A490-4A9F-AFB4-DD3A94D89B7D}" presName="ParentText" presStyleLbl="revTx" presStyleIdx="1" presStyleCnt="3">
        <dgm:presLayoutVars>
          <dgm:chMax val="0"/>
          <dgm:chPref val="0"/>
          <dgm:bulletEnabled val="1"/>
        </dgm:presLayoutVars>
      </dgm:prSet>
      <dgm:spPr/>
      <dgm:t>
        <a:bodyPr/>
        <a:lstStyle/>
        <a:p>
          <a:endParaRPr lang="it-IT"/>
        </a:p>
      </dgm:t>
    </dgm:pt>
    <dgm:pt modelId="{8EA5BC63-8F71-426B-B8D8-3402C754288A}" type="pres">
      <dgm:prSet presAssocID="{867899B5-A490-4A9F-AFB4-DD3A94D89B7D}" presName="Triangle" presStyleLbl="alignNode1" presStyleIdx="3" presStyleCnt="5"/>
      <dgm:spPr>
        <a:solidFill>
          <a:srgbClr val="FFC000"/>
        </a:solidFill>
      </dgm:spPr>
      <dgm:t>
        <a:bodyPr/>
        <a:lstStyle/>
        <a:p>
          <a:endParaRPr lang="it-IT"/>
        </a:p>
      </dgm:t>
    </dgm:pt>
    <dgm:pt modelId="{2013DADD-C58D-4D6C-A957-F30273E2419E}" type="pres">
      <dgm:prSet presAssocID="{D4EBC4B0-06EB-4241-94DD-833F78555ACD}" presName="sibTrans" presStyleCnt="0"/>
      <dgm:spPr/>
    </dgm:pt>
    <dgm:pt modelId="{13084197-F062-46E7-8255-7DAFD26D1CAD}" type="pres">
      <dgm:prSet presAssocID="{D4EBC4B0-06EB-4241-94DD-833F78555ACD}" presName="space" presStyleCnt="0"/>
      <dgm:spPr/>
    </dgm:pt>
    <dgm:pt modelId="{E3003C03-456D-4DB7-BD90-591773C8DF5E}" type="pres">
      <dgm:prSet presAssocID="{B24D542A-9000-40B9-B07F-BA46DFBB0962}" presName="composite" presStyleCnt="0"/>
      <dgm:spPr/>
    </dgm:pt>
    <dgm:pt modelId="{D7ADAFC4-2496-4F06-8F68-C783A2B07B90}" type="pres">
      <dgm:prSet presAssocID="{B24D542A-9000-40B9-B07F-BA46DFBB0962}" presName="LShape" presStyleLbl="alignNode1" presStyleIdx="4" presStyleCnt="5" custLinFactNeighborX="345" custLinFactNeighborY="-1291"/>
      <dgm:spPr/>
    </dgm:pt>
    <dgm:pt modelId="{47F7DEDC-3ABB-481B-A805-9E6FC40D085B}" type="pres">
      <dgm:prSet presAssocID="{B24D542A-9000-40B9-B07F-BA46DFBB0962}" presName="ParentText" presStyleLbl="revTx" presStyleIdx="2" presStyleCnt="3">
        <dgm:presLayoutVars>
          <dgm:chMax val="0"/>
          <dgm:chPref val="0"/>
          <dgm:bulletEnabled val="1"/>
        </dgm:presLayoutVars>
      </dgm:prSet>
      <dgm:spPr/>
      <dgm:t>
        <a:bodyPr/>
        <a:lstStyle/>
        <a:p>
          <a:endParaRPr lang="it-IT"/>
        </a:p>
      </dgm:t>
    </dgm:pt>
  </dgm:ptLst>
  <dgm:cxnLst>
    <dgm:cxn modelId="{A1DDA65D-3708-4401-BDDE-345D2745B68C}" type="presOf" srcId="{867899B5-A490-4A9F-AFB4-DD3A94D89B7D}" destId="{23D474E5-FBFE-4EFB-A421-1F0CBF0898D0}" srcOrd="0" destOrd="0" presId="urn:microsoft.com/office/officeart/2009/3/layout/StepUpProcess"/>
    <dgm:cxn modelId="{CFE31823-D4A7-442D-B1DD-529719CE3366}" srcId="{D8BB7521-1E0F-4D71-A6B5-3092A1FD2851}" destId="{867899B5-A490-4A9F-AFB4-DD3A94D89B7D}" srcOrd="1" destOrd="0" parTransId="{8CDC22D3-8C1B-4DAD-B750-A4CC677B7F81}" sibTransId="{D4EBC4B0-06EB-4241-94DD-833F78555ACD}"/>
    <dgm:cxn modelId="{7A237ED0-7DF2-477F-ACCD-9A6342800BB7}" type="presOf" srcId="{7677A3C3-B713-465D-A2DA-703B0952BB58}" destId="{9093A2EF-D5CF-4276-8FA0-4577F14DD2AC}" srcOrd="0" destOrd="0" presId="urn:microsoft.com/office/officeart/2009/3/layout/StepUpProcess"/>
    <dgm:cxn modelId="{C6B974F7-0304-4C6E-AD1D-390806CD24B3}" srcId="{D8BB7521-1E0F-4D71-A6B5-3092A1FD2851}" destId="{7677A3C3-B713-465D-A2DA-703B0952BB58}" srcOrd="0" destOrd="0" parTransId="{A4E65159-FA21-413D-AC1F-36EB13AA5C09}" sibTransId="{872B12C5-2B9F-4D0B-BF46-3D6B0CF761E0}"/>
    <dgm:cxn modelId="{24BFCA58-D399-443A-9270-6D82ABCD40B5}" type="presOf" srcId="{B24D542A-9000-40B9-B07F-BA46DFBB0962}" destId="{47F7DEDC-3ABB-481B-A805-9E6FC40D085B}" srcOrd="0" destOrd="0" presId="urn:microsoft.com/office/officeart/2009/3/layout/StepUpProcess"/>
    <dgm:cxn modelId="{CD461A72-ECAF-4B85-89B4-88FEFB3AF5FF}" srcId="{D8BB7521-1E0F-4D71-A6B5-3092A1FD2851}" destId="{B24D542A-9000-40B9-B07F-BA46DFBB0962}" srcOrd="2" destOrd="0" parTransId="{10B08520-D230-45D2-ADFB-9412EAF60917}" sibTransId="{B1A59F63-0FDD-47E2-99A4-701D0ED15E3D}"/>
    <dgm:cxn modelId="{AF6CF3F2-145F-4D86-AEC3-ECD71161871D}" type="presOf" srcId="{D8BB7521-1E0F-4D71-A6B5-3092A1FD2851}" destId="{E1111CD1-2249-4D64-B892-F7E206AE7419}" srcOrd="0" destOrd="0" presId="urn:microsoft.com/office/officeart/2009/3/layout/StepUpProcess"/>
    <dgm:cxn modelId="{DBA7A651-F56B-4DAC-A93A-FC610078616B}" type="presParOf" srcId="{E1111CD1-2249-4D64-B892-F7E206AE7419}" destId="{A89493CE-C13B-422C-A204-F94102312124}" srcOrd="0" destOrd="0" presId="urn:microsoft.com/office/officeart/2009/3/layout/StepUpProcess"/>
    <dgm:cxn modelId="{21C18A3E-9808-4120-8432-BA65A725E2A5}" type="presParOf" srcId="{A89493CE-C13B-422C-A204-F94102312124}" destId="{F2DF33EE-1DEB-418F-A2C7-D40103DD788A}" srcOrd="0" destOrd="0" presId="urn:microsoft.com/office/officeart/2009/3/layout/StepUpProcess"/>
    <dgm:cxn modelId="{BD26A399-D591-4F6B-8A3A-06CC3BBA4ADF}" type="presParOf" srcId="{A89493CE-C13B-422C-A204-F94102312124}" destId="{9093A2EF-D5CF-4276-8FA0-4577F14DD2AC}" srcOrd="1" destOrd="0" presId="urn:microsoft.com/office/officeart/2009/3/layout/StepUpProcess"/>
    <dgm:cxn modelId="{F5F67665-B470-468D-9CB9-441B75C692E7}" type="presParOf" srcId="{A89493CE-C13B-422C-A204-F94102312124}" destId="{31507560-485E-440F-B27C-CDC1C30FCAA2}" srcOrd="2" destOrd="0" presId="urn:microsoft.com/office/officeart/2009/3/layout/StepUpProcess"/>
    <dgm:cxn modelId="{0FAF107C-6CEB-46D7-852D-459E1817EA08}" type="presParOf" srcId="{E1111CD1-2249-4D64-B892-F7E206AE7419}" destId="{57356C99-153B-4C34-A102-AF66B60713DA}" srcOrd="1" destOrd="0" presId="urn:microsoft.com/office/officeart/2009/3/layout/StepUpProcess"/>
    <dgm:cxn modelId="{0792E8F0-A34F-4168-ABE3-8E9CDA7C9E56}" type="presParOf" srcId="{57356C99-153B-4C34-A102-AF66B60713DA}" destId="{6EEA7486-BA72-48FF-A7E5-7DD20F746CDC}" srcOrd="0" destOrd="0" presId="urn:microsoft.com/office/officeart/2009/3/layout/StepUpProcess"/>
    <dgm:cxn modelId="{62549ECE-312F-4A09-9378-94228981970A}" type="presParOf" srcId="{E1111CD1-2249-4D64-B892-F7E206AE7419}" destId="{33F3CBCD-4EC8-4E37-B574-71A8B67C3C0A}" srcOrd="2" destOrd="0" presId="urn:microsoft.com/office/officeart/2009/3/layout/StepUpProcess"/>
    <dgm:cxn modelId="{B6D21760-80D9-46FB-9BB2-8718E67E0652}" type="presParOf" srcId="{33F3CBCD-4EC8-4E37-B574-71A8B67C3C0A}" destId="{E9542D42-C891-47D6-A4DF-D335C837195C}" srcOrd="0" destOrd="0" presId="urn:microsoft.com/office/officeart/2009/3/layout/StepUpProcess"/>
    <dgm:cxn modelId="{194D9BBA-E247-4A55-8ECF-6B705D905F79}" type="presParOf" srcId="{33F3CBCD-4EC8-4E37-B574-71A8B67C3C0A}" destId="{23D474E5-FBFE-4EFB-A421-1F0CBF0898D0}" srcOrd="1" destOrd="0" presId="urn:microsoft.com/office/officeart/2009/3/layout/StepUpProcess"/>
    <dgm:cxn modelId="{6802B034-8EA7-4CE2-A1BB-BAA2D25E8E0C}" type="presParOf" srcId="{33F3CBCD-4EC8-4E37-B574-71A8B67C3C0A}" destId="{8EA5BC63-8F71-426B-B8D8-3402C754288A}" srcOrd="2" destOrd="0" presId="urn:microsoft.com/office/officeart/2009/3/layout/StepUpProcess"/>
    <dgm:cxn modelId="{88310A0D-9F5D-4F9E-ABCD-8D1EE919147A}" type="presParOf" srcId="{E1111CD1-2249-4D64-B892-F7E206AE7419}" destId="{2013DADD-C58D-4D6C-A957-F30273E2419E}" srcOrd="3" destOrd="0" presId="urn:microsoft.com/office/officeart/2009/3/layout/StepUpProcess"/>
    <dgm:cxn modelId="{596C0B3C-A286-4B48-B348-60647A5BEE8A}" type="presParOf" srcId="{2013DADD-C58D-4D6C-A957-F30273E2419E}" destId="{13084197-F062-46E7-8255-7DAFD26D1CAD}" srcOrd="0" destOrd="0" presId="urn:microsoft.com/office/officeart/2009/3/layout/StepUpProcess"/>
    <dgm:cxn modelId="{F43F9757-7FB4-4C2A-9F58-687C673F8AFD}" type="presParOf" srcId="{E1111CD1-2249-4D64-B892-F7E206AE7419}" destId="{E3003C03-456D-4DB7-BD90-591773C8DF5E}" srcOrd="4" destOrd="0" presId="urn:microsoft.com/office/officeart/2009/3/layout/StepUpProcess"/>
    <dgm:cxn modelId="{6B73AE44-A8E5-4F4F-AAF1-947A7592B996}" type="presParOf" srcId="{E3003C03-456D-4DB7-BD90-591773C8DF5E}" destId="{D7ADAFC4-2496-4F06-8F68-C783A2B07B90}" srcOrd="0" destOrd="0" presId="urn:microsoft.com/office/officeart/2009/3/layout/StepUpProcess"/>
    <dgm:cxn modelId="{8787524B-6E72-4A35-BE59-934B01D6A5DC}" type="presParOf" srcId="{E3003C03-456D-4DB7-BD90-591773C8DF5E}" destId="{47F7DEDC-3ABB-481B-A805-9E6FC40D085B}" srcOrd="1" destOrd="0" presId="urn:microsoft.com/office/officeart/2009/3/layout/StepUpProces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DF33EE-1DEB-418F-A2C7-D40103DD788A}">
      <dsp:nvSpPr>
        <dsp:cNvPr id="0" name=""/>
        <dsp:cNvSpPr/>
      </dsp:nvSpPr>
      <dsp:spPr>
        <a:xfrm rot="5400000">
          <a:off x="507673" y="1770520"/>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093A2EF-D5CF-4276-8FA0-4577F14DD2AC}">
      <dsp:nvSpPr>
        <dsp:cNvPr id="0" name=""/>
        <dsp:cNvSpPr/>
      </dsp:nvSpPr>
      <dsp:spPr>
        <a:xfrm>
          <a:off x="254058" y="2525889"/>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rgbClr val="92D050"/>
              </a:solidFill>
              <a:effectLst>
                <a:outerShdw blurRad="38100" dist="38100" dir="2700000" algn="tl">
                  <a:srgbClr val="000000">
                    <a:alpha val="43137"/>
                  </a:srgbClr>
                </a:outerShdw>
              </a:effectLst>
            </a:rPr>
            <a:t>Singolo</a:t>
          </a:r>
          <a:r>
            <a:rPr lang="it-IT" sz="3600" kern="1200" dirty="0" smtClean="0">
              <a:effectLst>
                <a:outerShdw blurRad="38100" dist="38100" dir="2700000" algn="tl">
                  <a:srgbClr val="000000">
                    <a:alpha val="43137"/>
                  </a:srgbClr>
                </a:outerShdw>
              </a:effectLst>
            </a:rPr>
            <a:t> </a:t>
          </a:r>
          <a:endParaRPr lang="it-IT" sz="3600" kern="1200" dirty="0">
            <a:effectLst>
              <a:outerShdw blurRad="38100" dist="38100" dir="2700000" algn="tl">
                <a:srgbClr val="000000">
                  <a:alpha val="43137"/>
                </a:srgbClr>
              </a:outerShdw>
            </a:effectLst>
          </a:endParaRPr>
        </a:p>
      </dsp:txBody>
      <dsp:txXfrm>
        <a:off x="254058" y="2525889"/>
        <a:ext cx="2282418" cy="2000673"/>
      </dsp:txXfrm>
    </dsp:sp>
    <dsp:sp modelId="{31507560-485E-440F-B27C-CDC1C30FCAA2}">
      <dsp:nvSpPr>
        <dsp:cNvPr id="0" name=""/>
        <dsp:cNvSpPr/>
      </dsp:nvSpPr>
      <dsp:spPr>
        <a:xfrm>
          <a:off x="2105832" y="1584396"/>
          <a:ext cx="430644" cy="430644"/>
        </a:xfrm>
        <a:prstGeom prst="triangle">
          <a:avLst>
            <a:gd name="adj" fmla="val 100000"/>
          </a:avLst>
        </a:prstGeom>
        <a:solidFill>
          <a:srgbClr val="92D050"/>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9542D42-C891-47D6-A4DF-D335C837195C}">
      <dsp:nvSpPr>
        <dsp:cNvPr id="0" name=""/>
        <dsp:cNvSpPr/>
      </dsp:nvSpPr>
      <dsp:spPr>
        <a:xfrm rot="5400000">
          <a:off x="3301799" y="1079111"/>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3D474E5-FBFE-4EFB-A421-1F0CBF0898D0}">
      <dsp:nvSpPr>
        <dsp:cNvPr id="0" name=""/>
        <dsp:cNvSpPr/>
      </dsp:nvSpPr>
      <dsp:spPr>
        <a:xfrm>
          <a:off x="3048184" y="1834480"/>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rgbClr val="FFC000"/>
              </a:solidFill>
              <a:effectLst>
                <a:outerShdw blurRad="38100" dist="38100" dir="2700000" algn="tl">
                  <a:srgbClr val="000000">
                    <a:alpha val="43137"/>
                  </a:srgbClr>
                </a:outerShdw>
              </a:effectLst>
            </a:rPr>
            <a:t>Gemellare</a:t>
          </a:r>
          <a:endParaRPr lang="it-IT" sz="3600" b="1" kern="1200" dirty="0">
            <a:solidFill>
              <a:srgbClr val="FFC000"/>
            </a:solidFill>
            <a:effectLst>
              <a:outerShdw blurRad="38100" dist="38100" dir="2700000" algn="tl">
                <a:srgbClr val="000000">
                  <a:alpha val="43137"/>
                </a:srgbClr>
              </a:outerShdw>
            </a:effectLst>
          </a:endParaRPr>
        </a:p>
      </dsp:txBody>
      <dsp:txXfrm>
        <a:off x="3048184" y="1834480"/>
        <a:ext cx="2282418" cy="2000673"/>
      </dsp:txXfrm>
    </dsp:sp>
    <dsp:sp modelId="{8EA5BC63-8F71-426B-B8D8-3402C754288A}">
      <dsp:nvSpPr>
        <dsp:cNvPr id="0" name=""/>
        <dsp:cNvSpPr/>
      </dsp:nvSpPr>
      <dsp:spPr>
        <a:xfrm>
          <a:off x="4899957" y="892986"/>
          <a:ext cx="430644" cy="430644"/>
        </a:xfrm>
        <a:prstGeom prst="triangle">
          <a:avLst>
            <a:gd name="adj" fmla="val 100000"/>
          </a:avLst>
        </a:prstGeom>
        <a:solidFill>
          <a:srgbClr val="FFC000"/>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7ADAFC4-2496-4F06-8F68-C783A2B07B90}">
      <dsp:nvSpPr>
        <dsp:cNvPr id="0" name=""/>
        <dsp:cNvSpPr/>
      </dsp:nvSpPr>
      <dsp:spPr>
        <a:xfrm rot="5400000">
          <a:off x="6104647" y="368087"/>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7F7DEDC-3ABB-481B-A805-9E6FC40D085B}">
      <dsp:nvSpPr>
        <dsp:cNvPr id="0" name=""/>
        <dsp:cNvSpPr/>
      </dsp:nvSpPr>
      <dsp:spPr>
        <a:xfrm>
          <a:off x="5842310" y="1143070"/>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chemeClr val="accent2"/>
              </a:solidFill>
              <a:effectLst>
                <a:outerShdw blurRad="38100" dist="38100" dir="2700000" algn="tl">
                  <a:srgbClr val="000000">
                    <a:alpha val="43137"/>
                  </a:srgbClr>
                </a:outerShdw>
              </a:effectLst>
            </a:rPr>
            <a:t>Plurimo</a:t>
          </a:r>
          <a:endParaRPr lang="it-IT" sz="3600" b="1" kern="1200" dirty="0">
            <a:solidFill>
              <a:schemeClr val="accent2"/>
            </a:solidFill>
            <a:effectLst>
              <a:outerShdw blurRad="38100" dist="38100" dir="2700000" algn="tl">
                <a:srgbClr val="000000">
                  <a:alpha val="43137"/>
                </a:srgbClr>
              </a:outerShdw>
            </a:effectLst>
          </a:endParaRPr>
        </a:p>
      </dsp:txBody>
      <dsp:txXfrm>
        <a:off x="5842310" y="1143070"/>
        <a:ext cx="2282418" cy="200067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DF33EE-1DEB-418F-A2C7-D40103DD788A}">
      <dsp:nvSpPr>
        <dsp:cNvPr id="0" name=""/>
        <dsp:cNvSpPr/>
      </dsp:nvSpPr>
      <dsp:spPr>
        <a:xfrm rot="5400000">
          <a:off x="507673" y="1770520"/>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093A2EF-D5CF-4276-8FA0-4577F14DD2AC}">
      <dsp:nvSpPr>
        <dsp:cNvPr id="0" name=""/>
        <dsp:cNvSpPr/>
      </dsp:nvSpPr>
      <dsp:spPr>
        <a:xfrm>
          <a:off x="254058" y="2525889"/>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rgbClr val="92D050"/>
              </a:solidFill>
              <a:effectLst>
                <a:outerShdw blurRad="38100" dist="38100" dir="2700000" algn="tl">
                  <a:srgbClr val="000000">
                    <a:alpha val="43137"/>
                  </a:srgbClr>
                </a:outerShdw>
              </a:effectLst>
            </a:rPr>
            <a:t>Singolo</a:t>
          </a:r>
          <a:r>
            <a:rPr lang="it-IT" sz="3600" kern="1200" dirty="0" smtClean="0">
              <a:effectLst>
                <a:outerShdw blurRad="38100" dist="38100" dir="2700000" algn="tl">
                  <a:srgbClr val="000000">
                    <a:alpha val="43137"/>
                  </a:srgbClr>
                </a:outerShdw>
              </a:effectLst>
            </a:rPr>
            <a:t> </a:t>
          </a:r>
          <a:endParaRPr lang="it-IT" sz="3600" kern="1200" dirty="0">
            <a:effectLst>
              <a:outerShdw blurRad="38100" dist="38100" dir="2700000" algn="tl">
                <a:srgbClr val="000000">
                  <a:alpha val="43137"/>
                </a:srgbClr>
              </a:outerShdw>
            </a:effectLst>
          </a:endParaRPr>
        </a:p>
      </dsp:txBody>
      <dsp:txXfrm>
        <a:off x="254058" y="2525889"/>
        <a:ext cx="2282418" cy="2000673"/>
      </dsp:txXfrm>
    </dsp:sp>
    <dsp:sp modelId="{31507560-485E-440F-B27C-CDC1C30FCAA2}">
      <dsp:nvSpPr>
        <dsp:cNvPr id="0" name=""/>
        <dsp:cNvSpPr/>
      </dsp:nvSpPr>
      <dsp:spPr>
        <a:xfrm>
          <a:off x="2105832" y="1584396"/>
          <a:ext cx="430644" cy="430644"/>
        </a:xfrm>
        <a:prstGeom prst="triangle">
          <a:avLst>
            <a:gd name="adj" fmla="val 100000"/>
          </a:avLst>
        </a:prstGeom>
        <a:solidFill>
          <a:srgbClr val="92D050"/>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9542D42-C891-47D6-A4DF-D335C837195C}">
      <dsp:nvSpPr>
        <dsp:cNvPr id="0" name=""/>
        <dsp:cNvSpPr/>
      </dsp:nvSpPr>
      <dsp:spPr>
        <a:xfrm rot="5400000">
          <a:off x="3301799" y="1079111"/>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3D474E5-FBFE-4EFB-A421-1F0CBF0898D0}">
      <dsp:nvSpPr>
        <dsp:cNvPr id="0" name=""/>
        <dsp:cNvSpPr/>
      </dsp:nvSpPr>
      <dsp:spPr>
        <a:xfrm>
          <a:off x="3048184" y="1834480"/>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rgbClr val="FFC000"/>
              </a:solidFill>
              <a:effectLst>
                <a:outerShdw blurRad="38100" dist="38100" dir="2700000" algn="tl">
                  <a:srgbClr val="000000">
                    <a:alpha val="43137"/>
                  </a:srgbClr>
                </a:outerShdw>
              </a:effectLst>
            </a:rPr>
            <a:t>Gemellare</a:t>
          </a:r>
          <a:endParaRPr lang="it-IT" sz="3600" b="1" kern="1200" dirty="0">
            <a:solidFill>
              <a:srgbClr val="FFC000"/>
            </a:solidFill>
            <a:effectLst>
              <a:outerShdw blurRad="38100" dist="38100" dir="2700000" algn="tl">
                <a:srgbClr val="000000">
                  <a:alpha val="43137"/>
                </a:srgbClr>
              </a:outerShdw>
            </a:effectLst>
          </a:endParaRPr>
        </a:p>
      </dsp:txBody>
      <dsp:txXfrm>
        <a:off x="3048184" y="1834480"/>
        <a:ext cx="2282418" cy="2000673"/>
      </dsp:txXfrm>
    </dsp:sp>
    <dsp:sp modelId="{8EA5BC63-8F71-426B-B8D8-3402C754288A}">
      <dsp:nvSpPr>
        <dsp:cNvPr id="0" name=""/>
        <dsp:cNvSpPr/>
      </dsp:nvSpPr>
      <dsp:spPr>
        <a:xfrm>
          <a:off x="4899957" y="892986"/>
          <a:ext cx="430644" cy="430644"/>
        </a:xfrm>
        <a:prstGeom prst="triangle">
          <a:avLst>
            <a:gd name="adj" fmla="val 100000"/>
          </a:avLst>
        </a:prstGeom>
        <a:solidFill>
          <a:srgbClr val="FFC000"/>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7ADAFC4-2496-4F06-8F68-C783A2B07B90}">
      <dsp:nvSpPr>
        <dsp:cNvPr id="0" name=""/>
        <dsp:cNvSpPr/>
      </dsp:nvSpPr>
      <dsp:spPr>
        <a:xfrm rot="5400000">
          <a:off x="6104647" y="368087"/>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7F7DEDC-3ABB-481B-A805-9E6FC40D085B}">
      <dsp:nvSpPr>
        <dsp:cNvPr id="0" name=""/>
        <dsp:cNvSpPr/>
      </dsp:nvSpPr>
      <dsp:spPr>
        <a:xfrm>
          <a:off x="5842310" y="1143070"/>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chemeClr val="accent2"/>
              </a:solidFill>
              <a:effectLst>
                <a:outerShdw blurRad="38100" dist="38100" dir="2700000" algn="tl">
                  <a:srgbClr val="000000">
                    <a:alpha val="43137"/>
                  </a:srgbClr>
                </a:outerShdw>
              </a:effectLst>
            </a:rPr>
            <a:t>Plurimo</a:t>
          </a:r>
          <a:endParaRPr lang="it-IT" sz="3600" b="1" kern="1200" dirty="0">
            <a:solidFill>
              <a:schemeClr val="accent2"/>
            </a:solidFill>
            <a:effectLst>
              <a:outerShdw blurRad="38100" dist="38100" dir="2700000" algn="tl">
                <a:srgbClr val="000000">
                  <a:alpha val="43137"/>
                </a:srgbClr>
              </a:outerShdw>
            </a:effectLst>
          </a:endParaRPr>
        </a:p>
      </dsp:txBody>
      <dsp:txXfrm>
        <a:off x="5842310" y="1143070"/>
        <a:ext cx="2282418" cy="200067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DF33EE-1DEB-418F-A2C7-D40103DD788A}">
      <dsp:nvSpPr>
        <dsp:cNvPr id="0" name=""/>
        <dsp:cNvSpPr/>
      </dsp:nvSpPr>
      <dsp:spPr>
        <a:xfrm rot="5400000">
          <a:off x="507673" y="1770520"/>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093A2EF-D5CF-4276-8FA0-4577F14DD2AC}">
      <dsp:nvSpPr>
        <dsp:cNvPr id="0" name=""/>
        <dsp:cNvSpPr/>
      </dsp:nvSpPr>
      <dsp:spPr>
        <a:xfrm>
          <a:off x="254058" y="2525889"/>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rgbClr val="92D050"/>
              </a:solidFill>
              <a:effectLst>
                <a:outerShdw blurRad="38100" dist="38100" dir="2700000" algn="tl">
                  <a:srgbClr val="000000">
                    <a:alpha val="43137"/>
                  </a:srgbClr>
                </a:outerShdw>
              </a:effectLst>
            </a:rPr>
            <a:t>Singolo</a:t>
          </a:r>
          <a:r>
            <a:rPr lang="it-IT" sz="3600" kern="1200" dirty="0" smtClean="0">
              <a:effectLst>
                <a:outerShdw blurRad="38100" dist="38100" dir="2700000" algn="tl">
                  <a:srgbClr val="000000">
                    <a:alpha val="43137"/>
                  </a:srgbClr>
                </a:outerShdw>
              </a:effectLst>
            </a:rPr>
            <a:t> </a:t>
          </a:r>
          <a:endParaRPr lang="it-IT" sz="3600" kern="1200" dirty="0">
            <a:effectLst>
              <a:outerShdw blurRad="38100" dist="38100" dir="2700000" algn="tl">
                <a:srgbClr val="000000">
                  <a:alpha val="43137"/>
                </a:srgbClr>
              </a:outerShdw>
            </a:effectLst>
          </a:endParaRPr>
        </a:p>
      </dsp:txBody>
      <dsp:txXfrm>
        <a:off x="254058" y="2525889"/>
        <a:ext cx="2282418" cy="2000673"/>
      </dsp:txXfrm>
    </dsp:sp>
    <dsp:sp modelId="{31507560-485E-440F-B27C-CDC1C30FCAA2}">
      <dsp:nvSpPr>
        <dsp:cNvPr id="0" name=""/>
        <dsp:cNvSpPr/>
      </dsp:nvSpPr>
      <dsp:spPr>
        <a:xfrm>
          <a:off x="2105832" y="1584396"/>
          <a:ext cx="430644" cy="430644"/>
        </a:xfrm>
        <a:prstGeom prst="triangle">
          <a:avLst>
            <a:gd name="adj" fmla="val 100000"/>
          </a:avLst>
        </a:prstGeom>
        <a:solidFill>
          <a:srgbClr val="92D050"/>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9542D42-C891-47D6-A4DF-D335C837195C}">
      <dsp:nvSpPr>
        <dsp:cNvPr id="0" name=""/>
        <dsp:cNvSpPr/>
      </dsp:nvSpPr>
      <dsp:spPr>
        <a:xfrm rot="5400000">
          <a:off x="3301799" y="1079111"/>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3D474E5-FBFE-4EFB-A421-1F0CBF0898D0}">
      <dsp:nvSpPr>
        <dsp:cNvPr id="0" name=""/>
        <dsp:cNvSpPr/>
      </dsp:nvSpPr>
      <dsp:spPr>
        <a:xfrm>
          <a:off x="3048184" y="1834480"/>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rgbClr val="FFC000"/>
              </a:solidFill>
              <a:effectLst>
                <a:outerShdw blurRad="38100" dist="38100" dir="2700000" algn="tl">
                  <a:srgbClr val="000000">
                    <a:alpha val="43137"/>
                  </a:srgbClr>
                </a:outerShdw>
              </a:effectLst>
            </a:rPr>
            <a:t>Gemellare</a:t>
          </a:r>
          <a:endParaRPr lang="it-IT" sz="3600" b="1" kern="1200" dirty="0">
            <a:solidFill>
              <a:srgbClr val="FFC000"/>
            </a:solidFill>
            <a:effectLst>
              <a:outerShdw blurRad="38100" dist="38100" dir="2700000" algn="tl">
                <a:srgbClr val="000000">
                  <a:alpha val="43137"/>
                </a:srgbClr>
              </a:outerShdw>
            </a:effectLst>
          </a:endParaRPr>
        </a:p>
      </dsp:txBody>
      <dsp:txXfrm>
        <a:off x="3048184" y="1834480"/>
        <a:ext cx="2282418" cy="2000673"/>
      </dsp:txXfrm>
    </dsp:sp>
    <dsp:sp modelId="{8EA5BC63-8F71-426B-B8D8-3402C754288A}">
      <dsp:nvSpPr>
        <dsp:cNvPr id="0" name=""/>
        <dsp:cNvSpPr/>
      </dsp:nvSpPr>
      <dsp:spPr>
        <a:xfrm>
          <a:off x="4899957" y="892986"/>
          <a:ext cx="430644" cy="430644"/>
        </a:xfrm>
        <a:prstGeom prst="triangle">
          <a:avLst>
            <a:gd name="adj" fmla="val 100000"/>
          </a:avLst>
        </a:prstGeom>
        <a:solidFill>
          <a:srgbClr val="FFC000"/>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7ADAFC4-2496-4F06-8F68-C783A2B07B90}">
      <dsp:nvSpPr>
        <dsp:cNvPr id="0" name=""/>
        <dsp:cNvSpPr/>
      </dsp:nvSpPr>
      <dsp:spPr>
        <a:xfrm rot="5400000">
          <a:off x="6104647" y="368087"/>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7F7DEDC-3ABB-481B-A805-9E6FC40D085B}">
      <dsp:nvSpPr>
        <dsp:cNvPr id="0" name=""/>
        <dsp:cNvSpPr/>
      </dsp:nvSpPr>
      <dsp:spPr>
        <a:xfrm>
          <a:off x="5842310" y="1143070"/>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chemeClr val="accent2"/>
              </a:solidFill>
              <a:effectLst>
                <a:outerShdw blurRad="38100" dist="38100" dir="2700000" algn="tl">
                  <a:srgbClr val="000000">
                    <a:alpha val="43137"/>
                  </a:srgbClr>
                </a:outerShdw>
              </a:effectLst>
            </a:rPr>
            <a:t>Plurimo</a:t>
          </a:r>
          <a:endParaRPr lang="it-IT" sz="3600" b="1" kern="1200" dirty="0">
            <a:solidFill>
              <a:schemeClr val="accent2"/>
            </a:solidFill>
            <a:effectLst>
              <a:outerShdw blurRad="38100" dist="38100" dir="2700000" algn="tl">
                <a:srgbClr val="000000">
                  <a:alpha val="43137"/>
                </a:srgbClr>
              </a:outerShdw>
            </a:effectLst>
          </a:endParaRPr>
        </a:p>
      </dsp:txBody>
      <dsp:txXfrm>
        <a:off x="5842310" y="1143070"/>
        <a:ext cx="2282418" cy="200067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DF33EE-1DEB-418F-A2C7-D40103DD788A}">
      <dsp:nvSpPr>
        <dsp:cNvPr id="0" name=""/>
        <dsp:cNvSpPr/>
      </dsp:nvSpPr>
      <dsp:spPr>
        <a:xfrm rot="5400000">
          <a:off x="507673" y="1770520"/>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093A2EF-D5CF-4276-8FA0-4577F14DD2AC}">
      <dsp:nvSpPr>
        <dsp:cNvPr id="0" name=""/>
        <dsp:cNvSpPr/>
      </dsp:nvSpPr>
      <dsp:spPr>
        <a:xfrm>
          <a:off x="254058" y="2525889"/>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rgbClr val="92D050"/>
              </a:solidFill>
              <a:effectLst>
                <a:outerShdw blurRad="38100" dist="38100" dir="2700000" algn="tl">
                  <a:srgbClr val="000000">
                    <a:alpha val="43137"/>
                  </a:srgbClr>
                </a:outerShdw>
              </a:effectLst>
            </a:rPr>
            <a:t>Singolo</a:t>
          </a:r>
          <a:r>
            <a:rPr lang="it-IT" sz="3600" kern="1200" dirty="0" smtClean="0">
              <a:effectLst>
                <a:outerShdw blurRad="38100" dist="38100" dir="2700000" algn="tl">
                  <a:srgbClr val="000000">
                    <a:alpha val="43137"/>
                  </a:srgbClr>
                </a:outerShdw>
              </a:effectLst>
            </a:rPr>
            <a:t> </a:t>
          </a:r>
          <a:endParaRPr lang="it-IT" sz="3600" kern="1200" dirty="0">
            <a:effectLst>
              <a:outerShdw blurRad="38100" dist="38100" dir="2700000" algn="tl">
                <a:srgbClr val="000000">
                  <a:alpha val="43137"/>
                </a:srgbClr>
              </a:outerShdw>
            </a:effectLst>
          </a:endParaRPr>
        </a:p>
      </dsp:txBody>
      <dsp:txXfrm>
        <a:off x="254058" y="2525889"/>
        <a:ext cx="2282418" cy="2000673"/>
      </dsp:txXfrm>
    </dsp:sp>
    <dsp:sp modelId="{31507560-485E-440F-B27C-CDC1C30FCAA2}">
      <dsp:nvSpPr>
        <dsp:cNvPr id="0" name=""/>
        <dsp:cNvSpPr/>
      </dsp:nvSpPr>
      <dsp:spPr>
        <a:xfrm>
          <a:off x="2105832" y="1584396"/>
          <a:ext cx="430644" cy="430644"/>
        </a:xfrm>
        <a:prstGeom prst="triangle">
          <a:avLst>
            <a:gd name="adj" fmla="val 100000"/>
          </a:avLst>
        </a:prstGeom>
        <a:solidFill>
          <a:srgbClr val="92D050"/>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9542D42-C891-47D6-A4DF-D335C837195C}">
      <dsp:nvSpPr>
        <dsp:cNvPr id="0" name=""/>
        <dsp:cNvSpPr/>
      </dsp:nvSpPr>
      <dsp:spPr>
        <a:xfrm rot="5400000">
          <a:off x="3301799" y="1079111"/>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3D474E5-FBFE-4EFB-A421-1F0CBF0898D0}">
      <dsp:nvSpPr>
        <dsp:cNvPr id="0" name=""/>
        <dsp:cNvSpPr/>
      </dsp:nvSpPr>
      <dsp:spPr>
        <a:xfrm>
          <a:off x="3048184" y="1834480"/>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rgbClr val="FFC000"/>
              </a:solidFill>
              <a:effectLst>
                <a:outerShdw blurRad="38100" dist="38100" dir="2700000" algn="tl">
                  <a:srgbClr val="000000">
                    <a:alpha val="43137"/>
                  </a:srgbClr>
                </a:outerShdw>
              </a:effectLst>
            </a:rPr>
            <a:t>Gemellare</a:t>
          </a:r>
          <a:endParaRPr lang="it-IT" sz="3600" b="1" kern="1200" dirty="0">
            <a:solidFill>
              <a:srgbClr val="FFC000"/>
            </a:solidFill>
            <a:effectLst>
              <a:outerShdw blurRad="38100" dist="38100" dir="2700000" algn="tl">
                <a:srgbClr val="000000">
                  <a:alpha val="43137"/>
                </a:srgbClr>
              </a:outerShdw>
            </a:effectLst>
          </a:endParaRPr>
        </a:p>
      </dsp:txBody>
      <dsp:txXfrm>
        <a:off x="3048184" y="1834480"/>
        <a:ext cx="2282418" cy="2000673"/>
      </dsp:txXfrm>
    </dsp:sp>
    <dsp:sp modelId="{8EA5BC63-8F71-426B-B8D8-3402C754288A}">
      <dsp:nvSpPr>
        <dsp:cNvPr id="0" name=""/>
        <dsp:cNvSpPr/>
      </dsp:nvSpPr>
      <dsp:spPr>
        <a:xfrm>
          <a:off x="4899957" y="892986"/>
          <a:ext cx="430644" cy="430644"/>
        </a:xfrm>
        <a:prstGeom prst="triangle">
          <a:avLst>
            <a:gd name="adj" fmla="val 100000"/>
          </a:avLst>
        </a:prstGeom>
        <a:solidFill>
          <a:srgbClr val="FFC000"/>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7ADAFC4-2496-4F06-8F68-C783A2B07B90}">
      <dsp:nvSpPr>
        <dsp:cNvPr id="0" name=""/>
        <dsp:cNvSpPr/>
      </dsp:nvSpPr>
      <dsp:spPr>
        <a:xfrm rot="5400000">
          <a:off x="6104647" y="368087"/>
          <a:ext cx="1519334" cy="2528139"/>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7F7DEDC-3ABB-481B-A805-9E6FC40D085B}">
      <dsp:nvSpPr>
        <dsp:cNvPr id="0" name=""/>
        <dsp:cNvSpPr/>
      </dsp:nvSpPr>
      <dsp:spPr>
        <a:xfrm>
          <a:off x="5842310" y="1143070"/>
          <a:ext cx="2282418" cy="2000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l" defTabSz="1600200">
            <a:lnSpc>
              <a:spcPct val="90000"/>
            </a:lnSpc>
            <a:spcBef>
              <a:spcPct val="0"/>
            </a:spcBef>
            <a:spcAft>
              <a:spcPct val="35000"/>
            </a:spcAft>
          </a:pPr>
          <a:r>
            <a:rPr lang="it-IT" sz="3600" b="1" kern="1200" dirty="0" smtClean="0">
              <a:solidFill>
                <a:schemeClr val="accent2"/>
              </a:solidFill>
              <a:effectLst>
                <a:outerShdw blurRad="38100" dist="38100" dir="2700000" algn="tl">
                  <a:srgbClr val="000000">
                    <a:alpha val="43137"/>
                  </a:srgbClr>
                </a:outerShdw>
              </a:effectLst>
            </a:rPr>
            <a:t>Plurimo</a:t>
          </a:r>
          <a:endParaRPr lang="it-IT" sz="3600" b="1" kern="1200" dirty="0">
            <a:solidFill>
              <a:schemeClr val="accent2"/>
            </a:solidFill>
            <a:effectLst>
              <a:outerShdw blurRad="38100" dist="38100" dir="2700000" algn="tl">
                <a:srgbClr val="000000">
                  <a:alpha val="43137"/>
                </a:srgbClr>
              </a:outerShdw>
            </a:effectLst>
          </a:endParaRPr>
        </a:p>
      </dsp:txBody>
      <dsp:txXfrm>
        <a:off x="5842310" y="1143070"/>
        <a:ext cx="2282418" cy="2000673"/>
      </dsp:txXfrm>
    </dsp:sp>
  </dsp:spTree>
</dsp:drawing>
</file>

<file path=ppt/diagrams/layout1.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0.15394</cdr:x>
      <cdr:y>0.16112</cdr:y>
    </cdr:from>
    <cdr:to>
      <cdr:x>0.63881</cdr:x>
      <cdr:y>0.96928</cdr:y>
    </cdr:to>
    <cdr:sp macro="" textlink="">
      <cdr:nvSpPr>
        <cdr:cNvPr id="2" name="Arco a tutto sesto 1"/>
        <cdr:cNvSpPr>
          <a:spLocks xmlns:a="http://schemas.openxmlformats.org/drawingml/2006/main" noChangeAspect="1"/>
        </cdr:cNvSpPr>
      </cdr:nvSpPr>
      <cdr:spPr>
        <a:xfrm xmlns:a="http://schemas.openxmlformats.org/drawingml/2006/main">
          <a:off x="914400" y="574160"/>
          <a:ext cx="2880000" cy="2880000"/>
        </a:xfrm>
        <a:prstGeom xmlns:a="http://schemas.openxmlformats.org/drawingml/2006/main" prst="blockArc">
          <a:avLst>
            <a:gd name="adj1" fmla="val 1330674"/>
            <a:gd name="adj2" fmla="val 20263856"/>
            <a:gd name="adj3" fmla="val 1698"/>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wrap="square">
          <a:noAutofit/>
        </a:bodyPr>
        <a:lstStyle xmlns:a="http://schemas.openxmlformats.org/drawingml/2006/main"/>
        <a:p xmlns:a="http://schemas.openxmlformats.org/drawingml/2006/main">
          <a:endParaRPr lang="it-IT"/>
        </a:p>
      </cdr:txBody>
    </cdr:sp>
  </cdr:relSizeAnchor>
  <cdr:relSizeAnchor xmlns:cdr="http://schemas.openxmlformats.org/drawingml/2006/chartDrawing">
    <cdr:from>
      <cdr:x>0.04296</cdr:x>
      <cdr:y>0.12532</cdr:y>
    </cdr:from>
    <cdr:to>
      <cdr:x>0.21392</cdr:x>
      <cdr:y>0.33657</cdr:y>
    </cdr:to>
    <cdr:sp macro="" textlink="">
      <cdr:nvSpPr>
        <cdr:cNvPr id="3" name="Casella di testo 2"/>
        <cdr:cNvSpPr txBox="1"/>
      </cdr:nvSpPr>
      <cdr:spPr>
        <a:xfrm xmlns:a="http://schemas.openxmlformats.org/drawingml/2006/main">
          <a:off x="255172" y="446593"/>
          <a:ext cx="1015487" cy="75281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it-IT" sz="1400" b="1" dirty="0">
              <a:solidFill>
                <a:srgbClr val="002060"/>
              </a:solidFill>
              <a:latin typeface="Helvetica" panose="020B0604020202020204" pitchFamily="34" charset="0"/>
            </a:rPr>
            <a:t>con gameti della coppia</a:t>
          </a:r>
        </a:p>
        <a:p xmlns:a="http://schemas.openxmlformats.org/drawingml/2006/main">
          <a:pPr algn="ctr"/>
          <a:r>
            <a:rPr lang="it-IT" sz="1400" b="1" dirty="0" smtClean="0">
              <a:solidFill>
                <a:srgbClr val="002060"/>
              </a:solidFill>
              <a:latin typeface="Helvetica" panose="020B0604020202020204" pitchFamily="34" charset="0"/>
            </a:rPr>
            <a:t>89,1</a:t>
          </a:r>
          <a:r>
            <a:rPr lang="it-IT" sz="1400" b="1" dirty="0">
              <a:solidFill>
                <a:srgbClr val="002060"/>
              </a:solidFill>
              <a:latin typeface="Helvetica" panose="020B0604020202020204" pitchFamily="34" charset="0"/>
            </a:rPr>
            <a:t>%</a:t>
          </a:r>
        </a:p>
      </cdr:txBody>
    </cdr:sp>
  </cdr:relSizeAnchor>
  <cdr:relSizeAnchor xmlns:cdr="http://schemas.openxmlformats.org/drawingml/2006/chartDrawing">
    <cdr:from>
      <cdr:x>0.17543</cdr:x>
      <cdr:y>0.22377</cdr:y>
    </cdr:from>
    <cdr:to>
      <cdr:x>0.23271</cdr:x>
      <cdr:y>0.28643</cdr:y>
    </cdr:to>
    <cdr:cxnSp macro="">
      <cdr:nvCxnSpPr>
        <cdr:cNvPr id="5" name="Connettore diritto 4"/>
        <cdr:cNvCxnSpPr/>
      </cdr:nvCxnSpPr>
      <cdr:spPr>
        <a:xfrm xmlns:a="http://schemas.openxmlformats.org/drawingml/2006/main">
          <a:off x="1041991" y="797442"/>
          <a:ext cx="340242" cy="223284"/>
        </a:xfrm>
        <a:prstGeom xmlns:a="http://schemas.openxmlformats.org/drawingml/2006/main" prst="line">
          <a:avLst/>
        </a:prstGeom>
        <a:ln xmlns:a="http://schemas.openxmlformats.org/drawingml/2006/main" w="19050">
          <a:solidFill>
            <a:schemeClr val="accent1">
              <a:lumMod val="75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0.5561</cdr:x>
      <cdr:y>0.07719</cdr:y>
    </cdr:from>
    <cdr:to>
      <cdr:x>0.68812</cdr:x>
      <cdr:y>0.18536</cdr:y>
    </cdr:to>
    <cdr:sp macro="" textlink="">
      <cdr:nvSpPr>
        <cdr:cNvPr id="2" name="CasellaDiTesto 1"/>
        <cdr:cNvSpPr txBox="1"/>
      </cdr:nvSpPr>
      <cdr:spPr>
        <a:xfrm xmlns:a="http://schemas.openxmlformats.org/drawingml/2006/main">
          <a:off x="4468106" y="404569"/>
          <a:ext cx="1060745" cy="566912"/>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none" rtlCol="0"/>
        <a:lstStyle xmlns:a="http://schemas.openxmlformats.org/drawingml/2006/main"/>
        <a:p xmlns:a="http://schemas.openxmlformats.org/drawingml/2006/main">
          <a:r>
            <a:rPr lang="it-IT" sz="1600" b="1" dirty="0" smtClean="0">
              <a:solidFill>
                <a:srgbClr val="002060"/>
              </a:solidFill>
            </a:rPr>
            <a:t>Solo PMA </a:t>
          </a:r>
          <a:endParaRPr lang="it-IT" sz="1600" b="1" dirty="0">
            <a:solidFill>
              <a:srgbClr val="002060"/>
            </a:solidFill>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0.65671</cdr:x>
      <cdr:y>0.40361</cdr:y>
    </cdr:from>
    <cdr:to>
      <cdr:x>0.90049</cdr:x>
      <cdr:y>0.82899</cdr:y>
    </cdr:to>
    <cdr:sp macro="" textlink="">
      <cdr:nvSpPr>
        <cdr:cNvPr id="6145" name="Text Box 1"/>
        <cdr:cNvSpPr txBox="1">
          <a:spLocks xmlns:a="http://schemas.openxmlformats.org/drawingml/2006/main" noChangeArrowheads="1"/>
        </cdr:cNvSpPr>
      </cdr:nvSpPr>
      <cdr:spPr bwMode="auto">
        <a:xfrm xmlns:a="http://schemas.openxmlformats.org/drawingml/2006/main">
          <a:off x="6043177" y="2263927"/>
          <a:ext cx="2243322" cy="2386008"/>
        </a:xfrm>
        <a:prstGeom xmlns:a="http://schemas.openxmlformats.org/drawingml/2006/main" prst="rect">
          <a:avLst/>
        </a:prstGeom>
        <a:noFill xmlns:a="http://schemas.openxmlformats.org/drawingml/2006/main"/>
        <a:ln xmlns:a="http://schemas.openxmlformats.org/drawingml/2006/main" w="9525">
          <a:solidFill>
            <a:srgbClr val="000000"/>
          </a:solidFill>
          <a:miter lim="800000"/>
          <a:headEnd/>
          <a:tailEnd/>
        </a:ln>
      </cdr:spPr>
      <cdr:txBody>
        <a:bodyPr xmlns:a="http://schemas.openxmlformats.org/drawingml/2006/main" vertOverflow="clip" wrap="square" lIns="36576" tIns="32004" rIns="0" bIns="0" anchor="t" upright="1"/>
        <a:lstStyle xmlns:a="http://schemas.openxmlformats.org/drawingml/2006/main"/>
        <a:p xmlns:a="http://schemas.openxmlformats.org/drawingml/2006/main">
          <a:pPr algn="l" rtl="0">
            <a:defRPr sz="1000"/>
          </a:pPr>
          <a:r>
            <a:rPr lang="it-IT" sz="800" b="1" i="1" u="none" strike="noStrike" baseline="0" dirty="0">
              <a:solidFill>
                <a:srgbClr val="002060"/>
              </a:solidFill>
              <a:latin typeface="Arial"/>
              <a:cs typeface="Arial"/>
            </a:rPr>
            <a:t>         </a:t>
          </a:r>
          <a:r>
            <a:rPr lang="it-IT" sz="800" b="1" i="1" u="none" strike="noStrike" baseline="0" dirty="0" smtClean="0">
              <a:solidFill>
                <a:srgbClr val="002060"/>
              </a:solidFill>
              <a:latin typeface="Arial"/>
              <a:cs typeface="Arial"/>
            </a:rPr>
            <a:t>  </a:t>
          </a:r>
          <a:r>
            <a:rPr lang="it-IT" sz="800" b="1" i="1" u="none" strike="noStrike" baseline="0" dirty="0">
              <a:solidFill>
                <a:srgbClr val="002060"/>
              </a:solidFill>
              <a:latin typeface="Arial"/>
              <a:cs typeface="Arial"/>
            </a:rPr>
            <a:t>N° </a:t>
          </a:r>
          <a:r>
            <a:rPr lang="it-IT" sz="800" b="1" i="1" dirty="0" smtClean="0">
              <a:solidFill>
                <a:srgbClr val="002060"/>
              </a:solidFill>
              <a:latin typeface="Arial"/>
              <a:cs typeface="Arial"/>
            </a:rPr>
            <a:t>ART centers</a:t>
          </a:r>
          <a:r>
            <a:rPr lang="it-IT" sz="800" b="1" i="1" u="none" strike="noStrike" baseline="0" dirty="0" smtClean="0">
              <a:solidFill>
                <a:srgbClr val="002060"/>
              </a:solidFill>
              <a:latin typeface="Arial"/>
              <a:cs typeface="Arial"/>
            </a:rPr>
            <a:t>    </a:t>
          </a:r>
          <a:r>
            <a:rPr lang="it-IT" sz="1000" b="1" i="1" u="none" strike="noStrike" baseline="0" dirty="0" err="1" smtClean="0">
              <a:solidFill>
                <a:srgbClr val="002060"/>
              </a:solidFill>
              <a:latin typeface="Arial"/>
              <a:cs typeface="Arial"/>
            </a:rPr>
            <a:t>Transfers</a:t>
          </a:r>
          <a:endParaRPr lang="it-IT" sz="1000" b="1" i="1" u="none" strike="noStrike" baseline="0" dirty="0">
            <a:solidFill>
              <a:srgbClr val="002060"/>
            </a:solidFill>
            <a:latin typeface="Arial"/>
            <a:cs typeface="Arial"/>
          </a:endParaRPr>
        </a:p>
        <a:p xmlns:a="http://schemas.openxmlformats.org/drawingml/2006/main">
          <a:pPr algn="l" rtl="0">
            <a:defRPr sz="1000"/>
          </a:pPr>
          <a:r>
            <a:rPr lang="it-IT" sz="1000" b="1" i="1" u="none" strike="noStrike" baseline="0" dirty="0">
              <a:solidFill>
                <a:srgbClr val="002060"/>
              </a:solidFill>
              <a:latin typeface="Arial"/>
              <a:cs typeface="Arial"/>
            </a:rPr>
            <a:t> 2005         169              25.402</a:t>
          </a:r>
        </a:p>
        <a:p xmlns:a="http://schemas.openxmlformats.org/drawingml/2006/main">
          <a:pPr algn="l" rtl="0">
            <a:defRPr sz="1000"/>
          </a:pPr>
          <a:r>
            <a:rPr lang="it-IT" sz="1000" b="1" i="1" u="none" strike="noStrike" baseline="0" dirty="0">
              <a:solidFill>
                <a:srgbClr val="002060"/>
              </a:solidFill>
              <a:latin typeface="Arial"/>
              <a:cs typeface="Arial"/>
            </a:rPr>
            <a:t> 2006         184              28.315</a:t>
          </a:r>
        </a:p>
        <a:p xmlns:a="http://schemas.openxmlformats.org/drawingml/2006/main">
          <a:pPr algn="l" rtl="0">
            <a:defRPr sz="1000"/>
          </a:pPr>
          <a:r>
            <a:rPr lang="it-IT" sz="1000" b="1" i="1" u="none" strike="noStrike" baseline="0" dirty="0">
              <a:solidFill>
                <a:srgbClr val="002060"/>
              </a:solidFill>
              <a:latin typeface="Arial"/>
              <a:cs typeface="Arial"/>
            </a:rPr>
            <a:t> 2007         181              30.780</a:t>
          </a:r>
        </a:p>
        <a:p xmlns:a="http://schemas.openxmlformats.org/drawingml/2006/main">
          <a:pPr algn="l" rtl="0">
            <a:defRPr sz="1000"/>
          </a:pPr>
          <a:r>
            <a:rPr lang="it-IT" sz="1000" b="1" i="1" u="none" strike="noStrike" baseline="0" dirty="0">
              <a:solidFill>
                <a:srgbClr val="002060"/>
              </a:solidFill>
              <a:latin typeface="Arial"/>
              <a:cs typeface="Arial"/>
            </a:rPr>
            <a:t> 2008         185              34.179</a:t>
          </a:r>
        </a:p>
        <a:p xmlns:a="http://schemas.openxmlformats.org/drawingml/2006/main">
          <a:pPr algn="l" rtl="0">
            <a:defRPr sz="1000"/>
          </a:pPr>
          <a:r>
            <a:rPr lang="it-IT" sz="1000" b="1" i="1" u="none" strike="noStrike" baseline="0" dirty="0">
              <a:solidFill>
                <a:srgbClr val="002060"/>
              </a:solidFill>
              <a:latin typeface="Arial"/>
              <a:cs typeface="Arial"/>
            </a:rPr>
            <a:t> 2009         180              37.301</a:t>
          </a:r>
          <a:br>
            <a:rPr lang="it-IT" sz="1000" b="1" i="1" u="none" strike="noStrike" baseline="0" dirty="0">
              <a:solidFill>
                <a:srgbClr val="002060"/>
              </a:solidFill>
              <a:latin typeface="Arial"/>
              <a:cs typeface="Arial"/>
            </a:rPr>
          </a:br>
          <a:r>
            <a:rPr lang="it-IT" sz="1000" b="1" i="1" u="none" strike="noStrike" baseline="0" dirty="0">
              <a:solidFill>
                <a:srgbClr val="002060"/>
              </a:solidFill>
              <a:latin typeface="Arial"/>
              <a:cs typeface="Arial"/>
            </a:rPr>
            <a:t> 2010         174              40.468</a:t>
          </a:r>
        </a:p>
        <a:p xmlns:a="http://schemas.openxmlformats.org/drawingml/2006/main">
          <a:pPr algn="l" rtl="0">
            <a:defRPr sz="1000"/>
          </a:pPr>
          <a:r>
            <a:rPr lang="it-IT" sz="1000" b="1" i="1" u="none" strike="noStrike" baseline="0" dirty="0">
              <a:solidFill>
                <a:srgbClr val="002060"/>
              </a:solidFill>
              <a:latin typeface="Arial"/>
              <a:cs typeface="Arial"/>
            </a:rPr>
            <a:t> 2011         179              42.331</a:t>
          </a:r>
        </a:p>
        <a:p xmlns:a="http://schemas.openxmlformats.org/drawingml/2006/main">
          <a:pPr algn="l" rtl="0">
            <a:defRPr sz="1000"/>
          </a:pPr>
          <a:r>
            <a:rPr lang="it-IT" sz="1000" b="1" i="1" u="none" strike="noStrike" baseline="0" dirty="0">
              <a:solidFill>
                <a:srgbClr val="002060"/>
              </a:solidFill>
              <a:latin typeface="Arial"/>
              <a:cs typeface="Arial"/>
            </a:rPr>
            <a:t> 2012         182              41.822</a:t>
          </a:r>
        </a:p>
        <a:p xmlns:a="http://schemas.openxmlformats.org/drawingml/2006/main">
          <a:pPr algn="l" rtl="0">
            <a:defRPr sz="1000"/>
          </a:pPr>
          <a:r>
            <a:rPr lang="it-IT" sz="1000" b="1" i="1" u="none" strike="noStrike" baseline="0" dirty="0">
              <a:solidFill>
                <a:srgbClr val="002060"/>
              </a:solidFill>
              <a:latin typeface="Arial"/>
              <a:cs typeface="Arial"/>
            </a:rPr>
            <a:t> 2013         178              40.696</a:t>
          </a:r>
        </a:p>
        <a:p xmlns:a="http://schemas.openxmlformats.org/drawingml/2006/main">
          <a:pPr algn="l" rtl="0">
            <a:defRPr sz="1000"/>
          </a:pPr>
          <a:r>
            <a:rPr lang="it-IT" sz="1000" b="1" i="1" u="none" strike="noStrike" baseline="0" dirty="0">
              <a:solidFill>
                <a:srgbClr val="002060"/>
              </a:solidFill>
              <a:latin typeface="Arial"/>
              <a:cs typeface="Arial"/>
            </a:rPr>
            <a:t> 2014         175              39.768</a:t>
          </a:r>
        </a:p>
        <a:p xmlns:a="http://schemas.openxmlformats.org/drawingml/2006/main">
          <a:pPr algn="l" rtl="0">
            <a:defRPr sz="1000"/>
          </a:pPr>
          <a:r>
            <a:rPr lang="it-IT" sz="1000" b="1" i="1" u="none" strike="noStrike" baseline="0" dirty="0">
              <a:solidFill>
                <a:srgbClr val="002060"/>
              </a:solidFill>
              <a:latin typeface="Arial"/>
              <a:cs typeface="Arial"/>
            </a:rPr>
            <a:t> 2015         178              37.975</a:t>
          </a:r>
        </a:p>
        <a:p xmlns:a="http://schemas.openxmlformats.org/drawingml/2006/main">
          <a:pPr algn="l" rtl="0">
            <a:defRPr sz="1000"/>
          </a:pPr>
          <a:r>
            <a:rPr lang="it-IT" sz="1000" b="1" i="1" u="none" strike="noStrike" baseline="0" dirty="0">
              <a:solidFill>
                <a:srgbClr val="002060"/>
              </a:solidFill>
              <a:latin typeface="Arial"/>
              <a:cs typeface="Arial"/>
            </a:rPr>
            <a:t> 2016         183              36.038 </a:t>
          </a:r>
          <a:endParaRPr lang="it-IT" sz="1000" b="1" i="1" u="none" strike="noStrike" baseline="0" dirty="0" smtClean="0">
            <a:solidFill>
              <a:srgbClr val="002060"/>
            </a:solidFill>
            <a:latin typeface="Arial"/>
            <a:cs typeface="Arial"/>
          </a:endParaRPr>
        </a:p>
        <a:p xmlns:a="http://schemas.openxmlformats.org/drawingml/2006/main">
          <a:pPr algn="l" rtl="0">
            <a:defRPr sz="1000"/>
          </a:pPr>
          <a:r>
            <a:rPr lang="it-IT" sz="1000" b="1" i="1" u="none" strike="noStrike" baseline="0" dirty="0" smtClean="0">
              <a:solidFill>
                <a:srgbClr val="002060"/>
              </a:solidFill>
              <a:latin typeface="Arial"/>
              <a:cs typeface="Arial"/>
            </a:rPr>
            <a:t>2017          </a:t>
          </a:r>
          <a:r>
            <a:rPr lang="it-IT" sz="1000" b="1" i="1" u="none" strike="noStrike" baseline="0" dirty="0">
              <a:solidFill>
                <a:srgbClr val="002060"/>
              </a:solidFill>
              <a:latin typeface="Arial"/>
              <a:cs typeface="Arial"/>
            </a:rPr>
            <a:t>190              33.832</a:t>
          </a:r>
        </a:p>
        <a:p xmlns:a="http://schemas.openxmlformats.org/drawingml/2006/main">
          <a:pPr algn="l" rtl="0">
            <a:defRPr sz="1000"/>
          </a:pPr>
          <a:r>
            <a:rPr lang="it-IT" sz="1000" b="1" i="1" u="none" strike="noStrike" baseline="0" dirty="0">
              <a:solidFill>
                <a:srgbClr val="002060"/>
              </a:solidFill>
              <a:latin typeface="Arial"/>
              <a:cs typeface="Arial"/>
            </a:rPr>
            <a:t>2018          188              30.584</a:t>
          </a:r>
        </a:p>
      </cdr:txBody>
    </cdr:sp>
  </cdr:relSizeAnchor>
</c:userShapes>
</file>

<file path=ppt/drawings/drawing4.xml><?xml version="1.0" encoding="utf-8"?>
<c:userShapes xmlns:c="http://schemas.openxmlformats.org/drawingml/2006/chart">
  <cdr:relSizeAnchor xmlns:cdr="http://schemas.openxmlformats.org/drawingml/2006/chartDrawing">
    <cdr:from>
      <cdr:x>0.09639</cdr:x>
      <cdr:y>0.42814</cdr:y>
    </cdr:from>
    <cdr:to>
      <cdr:x>0.19273</cdr:x>
      <cdr:y>0.61599</cdr:y>
    </cdr:to>
    <cdr:sp macro="" textlink="">
      <cdr:nvSpPr>
        <cdr:cNvPr id="2" name="CasellaDiTesto 1"/>
        <cdr:cNvSpPr txBox="1"/>
      </cdr:nvSpPr>
      <cdr:spPr>
        <a:xfrm xmlns:a="http://schemas.openxmlformats.org/drawingml/2006/main">
          <a:off x="914900" y="208415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it-IT" sz="1400" b="1" dirty="0" smtClean="0">
              <a:solidFill>
                <a:srgbClr val="002060"/>
              </a:solidFill>
              <a:latin typeface="Helvetica" panose="020B0604020202020204" pitchFamily="34" charset="0"/>
              <a:cs typeface="Helvetica" panose="020B0604020202020204" pitchFamily="34" charset="0"/>
            </a:rPr>
            <a:t>%</a:t>
          </a:r>
          <a:endParaRPr lang="it-IT" sz="1400" b="1" dirty="0">
            <a:solidFill>
              <a:srgbClr val="002060"/>
            </a:solidFill>
            <a:latin typeface="Helvetica" panose="020B0604020202020204" pitchFamily="34" charset="0"/>
            <a:cs typeface="Helvetica" panose="020B0604020202020204" pitchFamily="34" charset="0"/>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intestazion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t-IT"/>
          </a:p>
        </p:txBody>
      </p:sp>
      <p:sp>
        <p:nvSpPr>
          <p:cNvPr id="3" name="Segnaposto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35EB4D6-6F2E-4766-9D17-5ED95BAFDFF2}" type="datetimeFigureOut">
              <a:rPr lang="it-IT" smtClean="0"/>
              <a:t>30/05/22</a:t>
            </a:fld>
            <a:endParaRPr lang="it-IT"/>
          </a:p>
        </p:txBody>
      </p:sp>
      <p:sp>
        <p:nvSpPr>
          <p:cNvPr id="4" name="Segnaposto immagin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t-IT"/>
          </a:p>
        </p:txBody>
      </p:sp>
      <p:sp>
        <p:nvSpPr>
          <p:cNvPr id="5" name="Segnaposto note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6" name="Segnaposto piè di pa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t-IT"/>
          </a:p>
        </p:txBody>
      </p:sp>
      <p:sp>
        <p:nvSpPr>
          <p:cNvPr id="7" name="Segnaposto numero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FF2D45D-4D24-4140-884E-6ED60A02AD12}" type="slidenum">
              <a:rPr lang="it-IT" smtClean="0"/>
              <a:t>‹n.›</a:t>
            </a:fld>
            <a:endParaRPr lang="it-IT"/>
          </a:p>
        </p:txBody>
      </p:sp>
    </p:spTree>
    <p:extLst>
      <p:ext uri="{BB962C8B-B14F-4D97-AF65-F5344CB8AC3E}">
        <p14:creationId xmlns:p14="http://schemas.microsoft.com/office/powerpoint/2010/main" val="4822156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90"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291"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12292"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258232879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56918408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0187112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5900824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47492159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35032503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04900681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28733458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5787569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6864905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6839003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338"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4339"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14340"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5999287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05448784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73857587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egnaposto immagine diapositiva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5" name="Segnaposto note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egnaposto numero diapositiva 3"/>
          <p:cNvSpPr>
            <a:spLocks noGrp="1"/>
          </p:cNvSpPr>
          <p:nvPr>
            <p:ph type="sldNum" sz="quarter" idx="5"/>
          </p:nvPr>
        </p:nvSpPr>
        <p:spPr/>
        <p:txBody>
          <a:bodyPr/>
          <a:lstStyle/>
          <a:p>
            <a:pPr>
              <a:defRPr/>
            </a:pPr>
            <a:fld id="{CC0A7679-5807-4F52-85F6-A454857F3639}" type="slidenum">
              <a:rPr lang="it-IT" smtClean="0"/>
              <a:pPr>
                <a:defRPr/>
              </a:pPr>
              <a:t>57</a:t>
            </a:fld>
            <a:endParaRPr lang="it-IT"/>
          </a:p>
        </p:txBody>
      </p:sp>
    </p:spTree>
    <p:extLst>
      <p:ext uri="{BB962C8B-B14F-4D97-AF65-F5344CB8AC3E}">
        <p14:creationId xmlns:p14="http://schemas.microsoft.com/office/powerpoint/2010/main" val="33437289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7"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36868"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41357252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1"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43012"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186826123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7"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47108"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131695117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03"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51204"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86794978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3251"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53252"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258156350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5299"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55300"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424292270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7347"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57348"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14036336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CDBF2F98-D338-42CB-BB32-AFDB22E7FBA7}" type="slidenum">
              <a:rPr lang="it-IT" smtClean="0"/>
              <a:pPr/>
              <a:t>23</a:t>
            </a:fld>
            <a:endParaRPr lang="it-IT"/>
          </a:p>
        </p:txBody>
      </p:sp>
    </p:spTree>
    <p:extLst>
      <p:ext uri="{BB962C8B-B14F-4D97-AF65-F5344CB8AC3E}">
        <p14:creationId xmlns:p14="http://schemas.microsoft.com/office/powerpoint/2010/main" val="1376462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93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593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28506482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61443"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61444"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118795095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65539"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65540"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68460640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6963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6963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307768390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65539"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65540"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47505045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71683"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71684"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315834752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730"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73731"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73732"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362050407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7826"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77827"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77828"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279340439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22"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23"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24"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284137395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22"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23"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24"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20383789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2"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3"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30724"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132489189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22"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23"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24"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131318346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3970"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3971"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3972"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216759534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6018"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6019"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6020"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39651792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8066"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8067"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8068"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74037224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011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9011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9011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125929053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egnaposto immagine diapositiva 1"/>
          <p:cNvSpPr>
            <a:spLocks noGrp="1" noRot="1" noChangeAspect="1" noTextEdit="1"/>
          </p:cNvSpPr>
          <p:nvPr>
            <p:ph type="sldImg"/>
          </p:nvPr>
        </p:nvSpPr>
        <p:spPr/>
      </p:sp>
      <p:sp>
        <p:nvSpPr>
          <p:cNvPr id="104451" name="Segnaposto note 2"/>
          <p:cNvSpPr>
            <a:spLocks noGrp="1"/>
          </p:cNvSpPr>
          <p:nvPr>
            <p:ph type="body" idx="1"/>
          </p:nvPr>
        </p:nvSpPr>
        <p:spPr>
          <a:noFill/>
          <a:extLst>
            <a:ext uri="{91240B29-F687-4F45-9708-019B960494DF}">
              <a14:hiddenLine xmlns:a14="http://schemas.microsoft.com/office/drawing/2010/main" w="9525">
                <a:solidFill>
                  <a:srgbClr val="808080"/>
                </a:solidFill>
                <a:miter lim="800000"/>
                <a:headEnd/>
                <a:tailEnd/>
              </a14:hiddenLine>
            </a:ext>
          </a:extLst>
        </p:spPr>
        <p:txBody>
          <a:bodyPr/>
          <a:lstStyle/>
          <a:p>
            <a:endParaRPr lang="it-IT" altLang="it-IT" smtClean="0"/>
          </a:p>
        </p:txBody>
      </p:sp>
      <p:sp>
        <p:nvSpPr>
          <p:cNvPr id="4" name="Segnaposto numero diapositiva 3"/>
          <p:cNvSpPr>
            <a:spLocks noGrp="1"/>
          </p:cNvSpPr>
          <p:nvPr>
            <p:ph type="sldNum" sz="quarter"/>
          </p:nvPr>
        </p:nvSpPr>
        <p:spPr/>
        <p:txBody>
          <a:bodyPr/>
          <a:lstStyle/>
          <a:p>
            <a:pPr defTabSz="914400" fontAlgn="auto" hangingPunct="1">
              <a:lnSpc>
                <a:spcPct val="100000"/>
              </a:lnSpc>
              <a:spcBef>
                <a:spcPts val="0"/>
              </a:spcBef>
              <a:spcAft>
                <a:spcPts val="0"/>
              </a:spcAft>
              <a:buClrTx/>
              <a:buSzTx/>
              <a:buFontTx/>
              <a:buNone/>
              <a:tabLst/>
              <a:defRPr/>
            </a:pPr>
            <a:fld id="{F5B16630-CF09-4F94-ABE2-A9A0C39E1D6D}" type="slidenum">
              <a:rPr lang="it-IT" sz="1200" smtClean="0">
                <a:solidFill>
                  <a:prstClr val="black"/>
                </a:solidFill>
                <a:latin typeface="Calibri"/>
                <a:ea typeface="+mn-ea"/>
                <a:cs typeface="+mn-cs"/>
              </a:rPr>
              <a:pPr defTabSz="914400" fontAlgn="auto" hangingPunct="1">
                <a:lnSpc>
                  <a:spcPct val="100000"/>
                </a:lnSpc>
                <a:spcBef>
                  <a:spcPts val="0"/>
                </a:spcBef>
                <a:spcAft>
                  <a:spcPts val="0"/>
                </a:spcAft>
                <a:buClrTx/>
                <a:buSzTx/>
                <a:buFontTx/>
                <a:buNone/>
                <a:tabLst/>
                <a:defRPr/>
              </a:pPr>
              <a:t>100</a:t>
            </a:fld>
            <a:endParaRPr lang="it-IT" sz="1200">
              <a:solidFill>
                <a:prstClr val="black"/>
              </a:solidFill>
              <a:latin typeface="Calibri"/>
              <a:ea typeface="+mn-ea"/>
              <a:cs typeface="+mn-cs"/>
            </a:endParaRPr>
          </a:p>
        </p:txBody>
      </p:sp>
    </p:spTree>
    <p:extLst>
      <p:ext uri="{BB962C8B-B14F-4D97-AF65-F5344CB8AC3E}">
        <p14:creationId xmlns:p14="http://schemas.microsoft.com/office/powerpoint/2010/main" val="9414759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egnaposto immagine diapositiva 1"/>
          <p:cNvSpPr>
            <a:spLocks noGrp="1" noRot="1" noChangeAspect="1" noTextEdit="1"/>
          </p:cNvSpPr>
          <p:nvPr>
            <p:ph type="sldImg"/>
          </p:nvPr>
        </p:nvSpPr>
        <p:spPr>
          <a:ln>
            <a:solidFill>
              <a:srgbClr val="000000"/>
            </a:solidFill>
            <a:miter lim="800000"/>
            <a:headEnd/>
            <a:tailEnd/>
          </a:ln>
        </p:spPr>
      </p:sp>
      <p:sp>
        <p:nvSpPr>
          <p:cNvPr id="106499" name="Segnaposto note 2"/>
          <p:cNvSpPr>
            <a:spLocks noGrp="1"/>
          </p:cNvSpPr>
          <p:nvPr>
            <p:ph type="body" idx="1"/>
          </p:nvPr>
        </p:nvSpPr>
        <p:spPr>
          <a:noFill/>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it-IT" altLang="it-IT"/>
          </a:p>
        </p:txBody>
      </p:sp>
      <p:sp>
        <p:nvSpPr>
          <p:cNvPr id="106500" name="Segnaposto numero diapositiva 3"/>
          <p:cNvSpPr>
            <a:spLocks noGrp="1"/>
          </p:cNvSpPr>
          <p:nvPr>
            <p:ph type="sldNum" sz="quarter"/>
          </p:nvPr>
        </p:nvSpPr>
        <p:spPr>
          <a:noFill/>
          <a:extLst>
            <a:ext uri="{91240B29-F687-4F45-9708-019B960494DF}">
              <a14:hiddenLine xmlns:a14="http://schemas.microsoft.com/office/drawing/2010/main" w="9525">
                <a:solidFill>
                  <a:srgbClr val="000000"/>
                </a:solidFill>
                <a:miter lim="800000"/>
                <a:headEnd/>
                <a:tailEnd/>
              </a14:hiddenLine>
            </a:ext>
          </a:extLst>
        </p:spPr>
        <p:txBody>
          <a:bodyPr/>
          <a:lstStyle>
            <a:lvl1pPr defTabSz="915988">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marL="744538" indent="-282575" defTabSz="915988">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marL="1146175" indent="-225425" defTabSz="915988">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marL="1608138" indent="-225425" defTabSz="915988">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marL="2066925" indent="-225425" defTabSz="915988">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24125" indent="-225425" defTabSz="915988"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81325" indent="-225425" defTabSz="915988"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38525" indent="-225425" defTabSz="915988"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95725" indent="-225425" defTabSz="915988"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fld id="{F1A400F6-20AB-4F00-AE64-243AAED36F06}" type="slidenum">
              <a:rPr lang="it-IT" altLang="it-IT" smtClean="0">
                <a:latin typeface="Calibri" panose="020F0502020204030204" pitchFamily="34" charset="0"/>
              </a:rPr>
              <a:pPr>
                <a:spcBef>
                  <a:spcPct val="0"/>
                </a:spcBef>
              </a:pPr>
              <a:t>101</a:t>
            </a:fld>
            <a:endParaRPr lang="it-IT" altLang="it-IT">
              <a:latin typeface="Calibri" panose="020F0502020204030204" pitchFamily="34" charset="0"/>
            </a:endParaRPr>
          </a:p>
        </p:txBody>
      </p:sp>
    </p:spTree>
    <p:extLst>
      <p:ext uri="{BB962C8B-B14F-4D97-AF65-F5344CB8AC3E}">
        <p14:creationId xmlns:p14="http://schemas.microsoft.com/office/powerpoint/2010/main" val="13813978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70"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1"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32772"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a:spcBef>
                <a:spcPct val="0"/>
              </a:spcBef>
            </a:pPr>
            <a:endParaRPr lang="it-IT" altLang="it-IT" sz="1300"/>
          </a:p>
        </p:txBody>
      </p:sp>
    </p:spTree>
    <p:extLst>
      <p:ext uri="{BB962C8B-B14F-4D97-AF65-F5344CB8AC3E}">
        <p14:creationId xmlns:p14="http://schemas.microsoft.com/office/powerpoint/2010/main" val="24908572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txBox="1">
            <a:spLocks noGrp="1" noChangeArrowheads="1"/>
          </p:cNvSpPr>
          <p:nvPr/>
        </p:nvSpPr>
        <p:spPr bwMode="auto">
          <a:xfrm>
            <a:off x="3857628" y="9444038"/>
            <a:ext cx="2951163" cy="496888"/>
          </a:xfrm>
          <a:prstGeom prst="rect">
            <a:avLst/>
          </a:prstGeom>
          <a:noFill/>
          <a:ln w="9525">
            <a:noFill/>
            <a:miter lim="800000"/>
            <a:headEnd/>
            <a:tailEnd/>
          </a:ln>
        </p:spPr>
        <p:txBody>
          <a:bodyPr lIns="91558" tIns="45778" rIns="91558" bIns="45778" anchor="b"/>
          <a:lstStyle/>
          <a:p>
            <a:pPr algn="r"/>
            <a:fld id="{61A53A33-A7F6-46C2-B81D-7D38A201ECA1}" type="slidenum">
              <a:rPr lang="it-IT" altLang="it-IT" sz="1200"/>
              <a:pPr algn="r"/>
              <a:t>40</a:t>
            </a:fld>
            <a:endParaRPr lang="it-IT" altLang="it-IT" sz="1200"/>
          </a:p>
        </p:txBody>
      </p:sp>
      <p:sp>
        <p:nvSpPr>
          <p:cNvPr id="47107"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7108"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a:spcBef>
                <a:spcPct val="0"/>
              </a:spcBef>
            </a:pPr>
            <a:endParaRPr lang="it-IT" altLang="it-IT" b="1" smtClean="0"/>
          </a:p>
        </p:txBody>
      </p:sp>
    </p:spTree>
    <p:extLst>
      <p:ext uri="{BB962C8B-B14F-4D97-AF65-F5344CB8AC3E}">
        <p14:creationId xmlns:p14="http://schemas.microsoft.com/office/powerpoint/2010/main" val="41442233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4520008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59470041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p:cNvSpPr>
            <a:spLocks noGrp="1" noRot="1" noChangeAspect="1" noChangeArrowheads="1" noTextEdit="1"/>
          </p:cNvSpPr>
          <p:nvPr>
            <p:ph type="sldImg"/>
          </p:nvPr>
        </p:nvSpPr>
        <p:spPr>
          <a:xfrm>
            <a:off x="90488" y="754063"/>
            <a:ext cx="6615112" cy="37226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5" name="Rectangle 2"/>
          <p:cNvSpPr>
            <a:spLocks noGrp="1" noChangeArrowheads="1"/>
          </p:cNvSpPr>
          <p:nvPr>
            <p:ph type="body" idx="1"/>
          </p:nvPr>
        </p:nvSpPr>
        <p:spPr>
          <a:xfrm>
            <a:off x="679450" y="4714875"/>
            <a:ext cx="5438775" cy="4467225"/>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it-IT"/>
          </a:p>
        </p:txBody>
      </p:sp>
      <p:sp>
        <p:nvSpPr>
          <p:cNvPr id="8196" name="Segnaposto piè di pagina 1"/>
          <p:cNvSpPr>
            <a:spLocks noGrp="1"/>
          </p:cNvSpPr>
          <p:nvPr>
            <p:ph type="ftr" sz="quarter"/>
          </p:nvPr>
        </p:nvSpPr>
        <p:spPr>
          <a:noFill/>
          <a:extLst>
            <a:ext uri="{91240B29-F687-4F45-9708-019B960494DF}">
              <a14:hiddenLine xmlns:a14="http://schemas.microsoft.com/office/drawing/2010/main" w="9525">
                <a:solidFill>
                  <a:srgbClr val="808080"/>
                </a:solidFill>
                <a:round/>
                <a:headEnd/>
                <a:tailEnd/>
              </a14:hiddenLine>
            </a:ext>
          </a:extLst>
        </p:spPr>
        <p:txBody>
          <a:bodyPr/>
          <a:lstStyle>
            <a:lvl1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661988" algn="l"/>
                <a:tab pos="1325563" algn="l"/>
                <a:tab pos="1989138" algn="l"/>
                <a:tab pos="2652713" algn="l"/>
              </a:tabLst>
              <a:defRPr sz="1200">
                <a:solidFill>
                  <a:srgbClr val="000000"/>
                </a:solidFill>
                <a:latin typeface="Times New Roman" panose="02020603050405020304" pitchFamily="18" charset="0"/>
              </a:defRPr>
            </a:lvl9pPr>
          </a:lstStyle>
          <a:p>
            <a:pPr marL="0" marR="0" lvl="0" indent="0" algn="l" defTabSz="914400" rtl="0" eaLnBrk="1" fontAlgn="auto" latinLnBrk="0" hangingPunct="1">
              <a:lnSpc>
                <a:spcPct val="100000"/>
              </a:lnSpc>
              <a:spcBef>
                <a:spcPct val="0"/>
              </a:spcBef>
              <a:spcAft>
                <a:spcPts val="0"/>
              </a:spcAft>
              <a:buClr>
                <a:srgbClr val="000000"/>
              </a:buClr>
              <a:buSzPct val="100000"/>
              <a:buFont typeface="Times New Roman" panose="02020603050405020304" pitchFamily="18" charset="0"/>
              <a:buNone/>
              <a:tabLst>
                <a:tab pos="661988" algn="l"/>
                <a:tab pos="1325563" algn="l"/>
                <a:tab pos="1989138" algn="l"/>
                <a:tab pos="2652713" algn="l"/>
              </a:tabLst>
              <a:defRPr/>
            </a:pPr>
            <a:endParaRPr kumimoji="0" lang="it-IT" altLang="it-IT" sz="13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8362269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1524000" y="1122363"/>
            <a:ext cx="9144000" cy="2387600"/>
          </a:xfrm>
        </p:spPr>
        <p:txBody>
          <a:bodyPr anchor="b"/>
          <a:lstStyle>
            <a:lvl1pPr algn="ctr">
              <a:defRPr sz="6000"/>
            </a:lvl1pPr>
          </a:lstStyle>
          <a:p>
            <a:r>
              <a:rPr lang="it-IT"/>
              <a:t>Fare clic per modificare lo stile del titolo</a:t>
            </a:r>
          </a:p>
        </p:txBody>
      </p:sp>
      <p:sp>
        <p:nvSpPr>
          <p:cNvPr id="3" name="Sottotito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it-IT"/>
              <a:t>Fare clic per modificare lo stile del sottotitolo dello schema</a:t>
            </a:r>
          </a:p>
        </p:txBody>
      </p:sp>
      <p:sp>
        <p:nvSpPr>
          <p:cNvPr id="4" name="Segnaposto data 3"/>
          <p:cNvSpPr>
            <a:spLocks noGrp="1"/>
          </p:cNvSpPr>
          <p:nvPr>
            <p:ph type="dt" sz="half" idx="10"/>
          </p:nvPr>
        </p:nvSpPr>
        <p:spPr/>
        <p:txBody>
          <a:bodyPr/>
          <a:lstStyle/>
          <a:p>
            <a:fld id="{1F67E9DE-C5BE-4FEB-A272-FB16BED1AA11}" type="datetimeFigureOut">
              <a:rPr lang="it-IT" smtClean="0"/>
              <a:t>30/05/22</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7EBBF25E-1A01-4345-9D50-FC5B3FDDD50A}" type="slidenum">
              <a:rPr lang="it-IT" smtClean="0"/>
              <a:t>‹n.›</a:t>
            </a:fld>
            <a:endParaRPr lang="it-IT"/>
          </a:p>
        </p:txBody>
      </p:sp>
    </p:spTree>
    <p:extLst>
      <p:ext uri="{BB962C8B-B14F-4D97-AF65-F5344CB8AC3E}">
        <p14:creationId xmlns:p14="http://schemas.microsoft.com/office/powerpoint/2010/main" val="166958500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testo verticale 2"/>
          <p:cNvSpPr>
            <a:spLocks noGrp="1"/>
          </p:cNvSpPr>
          <p:nvPr>
            <p:ph type="body" orient="vert" idx="1"/>
          </p:nvPr>
        </p:nvSpPr>
        <p:spPr/>
        <p:txBody>
          <a:bodyPr vert="eaVert"/>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10"/>
          </p:nvPr>
        </p:nvSpPr>
        <p:spPr/>
        <p:txBody>
          <a:bodyPr/>
          <a:lstStyle/>
          <a:p>
            <a:fld id="{1F67E9DE-C5BE-4FEB-A272-FB16BED1AA11}" type="datetimeFigureOut">
              <a:rPr lang="it-IT" smtClean="0"/>
              <a:t>30/05/22</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7EBBF25E-1A01-4345-9D50-FC5B3FDDD50A}" type="slidenum">
              <a:rPr lang="it-IT" smtClean="0"/>
              <a:t>‹n.›</a:t>
            </a:fld>
            <a:endParaRPr lang="it-IT"/>
          </a:p>
        </p:txBody>
      </p:sp>
    </p:spTree>
    <p:extLst>
      <p:ext uri="{BB962C8B-B14F-4D97-AF65-F5344CB8AC3E}">
        <p14:creationId xmlns:p14="http://schemas.microsoft.com/office/powerpoint/2010/main" val="5047462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8724900" y="365125"/>
            <a:ext cx="2628900" cy="5811838"/>
          </a:xfrm>
        </p:spPr>
        <p:txBody>
          <a:bodyPr vert="eaVert"/>
          <a:lstStyle/>
          <a:p>
            <a:r>
              <a:rPr lang="it-IT"/>
              <a:t>Fare clic per modificare lo stile del titolo</a:t>
            </a:r>
          </a:p>
        </p:txBody>
      </p:sp>
      <p:sp>
        <p:nvSpPr>
          <p:cNvPr id="3" name="Segnaposto testo verticale 2"/>
          <p:cNvSpPr>
            <a:spLocks noGrp="1"/>
          </p:cNvSpPr>
          <p:nvPr>
            <p:ph type="body" orient="vert" idx="1"/>
          </p:nvPr>
        </p:nvSpPr>
        <p:spPr>
          <a:xfrm>
            <a:off x="838200" y="365125"/>
            <a:ext cx="7734300" cy="5811838"/>
          </a:xfrm>
        </p:spPr>
        <p:txBody>
          <a:bodyPr vert="eaVert"/>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10"/>
          </p:nvPr>
        </p:nvSpPr>
        <p:spPr/>
        <p:txBody>
          <a:bodyPr/>
          <a:lstStyle/>
          <a:p>
            <a:fld id="{1F67E9DE-C5BE-4FEB-A272-FB16BED1AA11}" type="datetimeFigureOut">
              <a:rPr lang="it-IT" smtClean="0"/>
              <a:t>30/05/22</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7EBBF25E-1A01-4345-9D50-FC5B3FDDD50A}" type="slidenum">
              <a:rPr lang="it-IT" smtClean="0"/>
              <a:t>‹n.›</a:t>
            </a:fld>
            <a:endParaRPr lang="it-IT"/>
          </a:p>
        </p:txBody>
      </p:sp>
    </p:spTree>
    <p:extLst>
      <p:ext uri="{BB962C8B-B14F-4D97-AF65-F5344CB8AC3E}">
        <p14:creationId xmlns:p14="http://schemas.microsoft.com/office/powerpoint/2010/main" val="408787099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Layout personalizzato">
    <p:spTree>
      <p:nvGrpSpPr>
        <p:cNvPr id="1" name=""/>
        <p:cNvGrpSpPr/>
        <p:nvPr/>
      </p:nvGrpSpPr>
      <p:grpSpPr>
        <a:xfrm>
          <a:off x="0" y="0"/>
          <a:ext cx="0" cy="0"/>
          <a:chOff x="0" y="0"/>
          <a:chExt cx="0" cy="0"/>
        </a:xfrm>
      </p:grpSpPr>
      <p:sp>
        <p:nvSpPr>
          <p:cNvPr id="2" name="Titolo 1"/>
          <p:cNvSpPr>
            <a:spLocks noGrp="1"/>
          </p:cNvSpPr>
          <p:nvPr>
            <p:ph type="title"/>
          </p:nvPr>
        </p:nvSpPr>
        <p:spPr>
          <a:xfrm>
            <a:off x="914401" y="2130425"/>
            <a:ext cx="10361084" cy="1468438"/>
          </a:xfrm>
        </p:spPr>
        <p:txBody>
          <a:bodyPr/>
          <a:lstStyle/>
          <a:p>
            <a:r>
              <a:rPr lang="it-IT"/>
              <a:t>Fare clic per modificare lo stile del titolo</a:t>
            </a:r>
          </a:p>
        </p:txBody>
      </p:sp>
      <p:sp>
        <p:nvSpPr>
          <p:cNvPr id="3" name="Rectangle 2"/>
          <p:cNvSpPr>
            <a:spLocks noGrp="1" noChangeArrowheads="1"/>
          </p:cNvSpPr>
          <p:nvPr>
            <p:ph type="dt" idx="10"/>
          </p:nvPr>
        </p:nvSpPr>
        <p:spPr>
          <a:ln/>
        </p:spPr>
        <p:txBody>
          <a:bodyPr/>
          <a:lstStyle>
            <a:lvl1pPr>
              <a:defRPr/>
            </a:lvl1pPr>
          </a:lstStyle>
          <a:p>
            <a:pPr>
              <a:defRPr/>
            </a:pPr>
            <a:r>
              <a:rPr lang="it-IT" altLang="it-IT"/>
              <a:t>08/02/19</a:t>
            </a:r>
          </a:p>
        </p:txBody>
      </p:sp>
      <p:sp>
        <p:nvSpPr>
          <p:cNvPr id="4" name="Rectangle 4"/>
          <p:cNvSpPr>
            <a:spLocks noGrp="1" noChangeArrowheads="1"/>
          </p:cNvSpPr>
          <p:nvPr>
            <p:ph type="sldNum" idx="11"/>
          </p:nvPr>
        </p:nvSpPr>
        <p:spPr>
          <a:ln/>
        </p:spPr>
        <p:txBody>
          <a:bodyPr/>
          <a:lstStyle>
            <a:lvl1pPr>
              <a:defRPr/>
            </a:lvl1pPr>
          </a:lstStyle>
          <a:p>
            <a:pPr>
              <a:defRPr/>
            </a:pPr>
            <a:fld id="{49E07CE8-0A7F-44BA-8026-C749A5DA72AD}" type="slidenum">
              <a:rPr lang="it-IT" altLang="it-IT"/>
              <a:pPr>
                <a:defRPr/>
              </a:pPr>
              <a:t>‹n.›</a:t>
            </a:fld>
            <a:endParaRPr lang="it-IT" altLang="it-IT"/>
          </a:p>
        </p:txBody>
      </p:sp>
    </p:spTree>
    <p:extLst>
      <p:ext uri="{BB962C8B-B14F-4D97-AF65-F5344CB8AC3E}">
        <p14:creationId xmlns:p14="http://schemas.microsoft.com/office/powerpoint/2010/main" val="70293158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914400" y="2130426"/>
            <a:ext cx="10363200" cy="1470025"/>
          </a:xfrm>
        </p:spPr>
        <p:txBody>
          <a:bodyPr/>
          <a:lstStyle/>
          <a:p>
            <a:r>
              <a:rPr lang="it-IT"/>
              <a:t>Fare clic per modificare lo stile del titolo</a:t>
            </a:r>
          </a:p>
        </p:txBody>
      </p:sp>
      <p:sp>
        <p:nvSpPr>
          <p:cNvPr id="3" name="Sottotitolo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it-IT"/>
              <a:t>Fare clic per modificare lo stile del sottotitolo dello schema</a:t>
            </a:r>
          </a:p>
        </p:txBody>
      </p:sp>
      <p:sp>
        <p:nvSpPr>
          <p:cNvPr id="4" name="Segnaposto data 3"/>
          <p:cNvSpPr>
            <a:spLocks noGrp="1"/>
          </p:cNvSpPr>
          <p:nvPr>
            <p:ph type="dt" sz="half" idx="10"/>
          </p:nvPr>
        </p:nvSpPr>
        <p:spPr/>
        <p:txBody>
          <a:bodyPr/>
          <a:lstStyle/>
          <a:p>
            <a:fld id="{1B266A50-9158-4853-A757-8D1E4CB8FE47}" type="datetime1">
              <a:rPr lang="it-IT" smtClean="0">
                <a:solidFill>
                  <a:prstClr val="black">
                    <a:tint val="75000"/>
                  </a:prstClr>
                </a:solidFill>
              </a:rPr>
              <a:t>30/05/22</a:t>
            </a:fld>
            <a:endParaRPr lang="it-IT">
              <a:solidFill>
                <a:prstClr val="black">
                  <a:tint val="75000"/>
                </a:prstClr>
              </a:solidFill>
            </a:endParaRPr>
          </a:p>
        </p:txBody>
      </p:sp>
      <p:sp>
        <p:nvSpPr>
          <p:cNvPr id="5" name="Segnaposto piè di pagina 4"/>
          <p:cNvSpPr>
            <a:spLocks noGrp="1"/>
          </p:cNvSpPr>
          <p:nvPr>
            <p:ph type="ftr" sz="quarter" idx="11"/>
          </p:nvPr>
        </p:nvSpPr>
        <p:spPr/>
        <p:txBody>
          <a:bodyPr/>
          <a:lstStyle/>
          <a:p>
            <a:endParaRPr lang="it-IT">
              <a:solidFill>
                <a:prstClr val="black">
                  <a:tint val="75000"/>
                </a:prstClr>
              </a:solidFill>
            </a:endParaRPr>
          </a:p>
        </p:txBody>
      </p:sp>
      <p:sp>
        <p:nvSpPr>
          <p:cNvPr id="6" name="Segnaposto numero diapositiva 5"/>
          <p:cNvSpPr>
            <a:spLocks noGrp="1"/>
          </p:cNvSpPr>
          <p:nvPr>
            <p:ph type="sldNum" sz="quarter" idx="12"/>
          </p:nvPr>
        </p:nvSpPr>
        <p:spPr/>
        <p:txBody>
          <a:body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353960240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contenuto 2"/>
          <p:cNvSpPr>
            <a:spLocks noGrp="1"/>
          </p:cNvSpPr>
          <p:nvPr>
            <p:ph idx="1"/>
          </p:nvPr>
        </p:nvSpPr>
        <p:spPr/>
        <p:txBody>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10"/>
          </p:nvPr>
        </p:nvSpPr>
        <p:spPr/>
        <p:txBody>
          <a:bodyPr/>
          <a:lstStyle/>
          <a:p>
            <a:fld id="{37515C65-B749-41DB-BCBF-342AA93C9FE5}" type="datetime1">
              <a:rPr lang="it-IT" smtClean="0">
                <a:solidFill>
                  <a:prstClr val="black">
                    <a:tint val="75000"/>
                  </a:prstClr>
                </a:solidFill>
              </a:rPr>
              <a:t>30/05/22</a:t>
            </a:fld>
            <a:endParaRPr lang="it-IT">
              <a:solidFill>
                <a:prstClr val="black">
                  <a:tint val="75000"/>
                </a:prstClr>
              </a:solidFill>
            </a:endParaRPr>
          </a:p>
        </p:txBody>
      </p:sp>
      <p:sp>
        <p:nvSpPr>
          <p:cNvPr id="5" name="Segnaposto piè di pagina 4"/>
          <p:cNvSpPr>
            <a:spLocks noGrp="1"/>
          </p:cNvSpPr>
          <p:nvPr>
            <p:ph type="ftr" sz="quarter" idx="11"/>
          </p:nvPr>
        </p:nvSpPr>
        <p:spPr/>
        <p:txBody>
          <a:bodyPr/>
          <a:lstStyle/>
          <a:p>
            <a:endParaRPr lang="it-IT">
              <a:solidFill>
                <a:prstClr val="black">
                  <a:tint val="75000"/>
                </a:prstClr>
              </a:solidFill>
            </a:endParaRPr>
          </a:p>
        </p:txBody>
      </p:sp>
      <p:sp>
        <p:nvSpPr>
          <p:cNvPr id="6" name="Segnaposto numero diapositiva 5"/>
          <p:cNvSpPr>
            <a:spLocks noGrp="1"/>
          </p:cNvSpPr>
          <p:nvPr>
            <p:ph type="sldNum" sz="quarter" idx="12"/>
          </p:nvPr>
        </p:nvSpPr>
        <p:spPr/>
        <p:txBody>
          <a:body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24695589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963084" y="4406901"/>
            <a:ext cx="10363200" cy="1362075"/>
          </a:xfrm>
        </p:spPr>
        <p:txBody>
          <a:bodyPr anchor="t"/>
          <a:lstStyle>
            <a:lvl1pPr algn="l">
              <a:defRPr sz="4000" b="1" cap="all"/>
            </a:lvl1pPr>
          </a:lstStyle>
          <a:p>
            <a:r>
              <a:rPr lang="it-IT"/>
              <a:t>Fare clic per modificare lo stile del titolo</a:t>
            </a:r>
          </a:p>
        </p:txBody>
      </p:sp>
      <p:sp>
        <p:nvSpPr>
          <p:cNvPr id="3" name="Segnaposto testo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it-IT"/>
              <a:t>Fare clic per modificare stili del testo dello schema</a:t>
            </a:r>
          </a:p>
        </p:txBody>
      </p:sp>
      <p:sp>
        <p:nvSpPr>
          <p:cNvPr id="4" name="Segnaposto data 3"/>
          <p:cNvSpPr>
            <a:spLocks noGrp="1"/>
          </p:cNvSpPr>
          <p:nvPr>
            <p:ph type="dt" sz="half" idx="10"/>
          </p:nvPr>
        </p:nvSpPr>
        <p:spPr/>
        <p:txBody>
          <a:bodyPr/>
          <a:lstStyle/>
          <a:p>
            <a:fld id="{786F0190-B7F9-408C-9382-805D151555A4}" type="datetime1">
              <a:rPr lang="it-IT" smtClean="0">
                <a:solidFill>
                  <a:prstClr val="black">
                    <a:tint val="75000"/>
                  </a:prstClr>
                </a:solidFill>
              </a:rPr>
              <a:t>30/05/22</a:t>
            </a:fld>
            <a:endParaRPr lang="it-IT">
              <a:solidFill>
                <a:prstClr val="black">
                  <a:tint val="75000"/>
                </a:prstClr>
              </a:solidFill>
            </a:endParaRPr>
          </a:p>
        </p:txBody>
      </p:sp>
      <p:sp>
        <p:nvSpPr>
          <p:cNvPr id="5" name="Segnaposto piè di pagina 4"/>
          <p:cNvSpPr>
            <a:spLocks noGrp="1"/>
          </p:cNvSpPr>
          <p:nvPr>
            <p:ph type="ftr" sz="quarter" idx="11"/>
          </p:nvPr>
        </p:nvSpPr>
        <p:spPr/>
        <p:txBody>
          <a:bodyPr/>
          <a:lstStyle/>
          <a:p>
            <a:endParaRPr lang="it-IT">
              <a:solidFill>
                <a:prstClr val="black">
                  <a:tint val="75000"/>
                </a:prstClr>
              </a:solidFill>
            </a:endParaRPr>
          </a:p>
        </p:txBody>
      </p:sp>
      <p:sp>
        <p:nvSpPr>
          <p:cNvPr id="6" name="Segnaposto numero diapositiva 5"/>
          <p:cNvSpPr>
            <a:spLocks noGrp="1"/>
          </p:cNvSpPr>
          <p:nvPr>
            <p:ph type="sldNum" sz="quarter" idx="12"/>
          </p:nvPr>
        </p:nvSpPr>
        <p:spPr/>
        <p:txBody>
          <a:body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35354040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contenuto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a:spLocks noGrp="1"/>
          </p:cNvSpPr>
          <p:nvPr>
            <p:ph type="dt" sz="half" idx="10"/>
          </p:nvPr>
        </p:nvSpPr>
        <p:spPr/>
        <p:txBody>
          <a:bodyPr/>
          <a:lstStyle/>
          <a:p>
            <a:fld id="{6AE39897-D09F-45DD-A275-371D8BBA9D9D}" type="datetime1">
              <a:rPr lang="it-IT" smtClean="0">
                <a:solidFill>
                  <a:prstClr val="black">
                    <a:tint val="75000"/>
                  </a:prstClr>
                </a:solidFill>
              </a:rPr>
              <a:t>30/05/22</a:t>
            </a:fld>
            <a:endParaRPr lang="it-IT">
              <a:solidFill>
                <a:prstClr val="black">
                  <a:tint val="75000"/>
                </a:prstClr>
              </a:solidFill>
            </a:endParaRPr>
          </a:p>
        </p:txBody>
      </p:sp>
      <p:sp>
        <p:nvSpPr>
          <p:cNvPr id="6" name="Segnaposto piè di pagina 5"/>
          <p:cNvSpPr>
            <a:spLocks noGrp="1"/>
          </p:cNvSpPr>
          <p:nvPr>
            <p:ph type="ftr" sz="quarter" idx="11"/>
          </p:nvPr>
        </p:nvSpPr>
        <p:spPr/>
        <p:txBody>
          <a:bodyPr/>
          <a:lstStyle/>
          <a:p>
            <a:endParaRPr lang="it-IT">
              <a:solidFill>
                <a:prstClr val="black">
                  <a:tint val="75000"/>
                </a:prstClr>
              </a:solidFill>
            </a:endParaRPr>
          </a:p>
        </p:txBody>
      </p:sp>
      <p:sp>
        <p:nvSpPr>
          <p:cNvPr id="7" name="Segnaposto numero diapositiva 6"/>
          <p:cNvSpPr>
            <a:spLocks noGrp="1"/>
          </p:cNvSpPr>
          <p:nvPr>
            <p:ph type="sldNum" sz="quarter" idx="12"/>
          </p:nvPr>
        </p:nvSpPr>
        <p:spPr/>
        <p:txBody>
          <a:body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3865507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lvl1pPr>
              <a:defRPr/>
            </a:lvl1pPr>
          </a:lstStyle>
          <a:p>
            <a:r>
              <a:rPr lang="it-IT"/>
              <a:t>Fare clic per modificare lo stile del titolo</a:t>
            </a:r>
          </a:p>
        </p:txBody>
      </p:sp>
      <p:sp>
        <p:nvSpPr>
          <p:cNvPr id="3" name="Segnaposto testo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a:t>Fare clic per modificare stili del testo dello schema</a:t>
            </a:r>
          </a:p>
        </p:txBody>
      </p:sp>
      <p:sp>
        <p:nvSpPr>
          <p:cNvPr id="4" name="Segnaposto contenuto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a:t>Fare clic per modificare stili del testo dello schema</a:t>
            </a:r>
          </a:p>
        </p:txBody>
      </p:sp>
      <p:sp>
        <p:nvSpPr>
          <p:cNvPr id="6" name="Segnaposto contenuto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a:spLocks noGrp="1"/>
          </p:cNvSpPr>
          <p:nvPr>
            <p:ph type="dt" sz="half" idx="10"/>
          </p:nvPr>
        </p:nvSpPr>
        <p:spPr/>
        <p:txBody>
          <a:bodyPr/>
          <a:lstStyle/>
          <a:p>
            <a:fld id="{B9CAE1E1-1466-4E72-A74F-C080F9161260}" type="datetime1">
              <a:rPr lang="it-IT" smtClean="0">
                <a:solidFill>
                  <a:prstClr val="black">
                    <a:tint val="75000"/>
                  </a:prstClr>
                </a:solidFill>
              </a:rPr>
              <a:t>30/05/22</a:t>
            </a:fld>
            <a:endParaRPr lang="it-IT">
              <a:solidFill>
                <a:prstClr val="black">
                  <a:tint val="75000"/>
                </a:prstClr>
              </a:solidFill>
            </a:endParaRPr>
          </a:p>
        </p:txBody>
      </p:sp>
      <p:sp>
        <p:nvSpPr>
          <p:cNvPr id="8" name="Segnaposto piè di pagina 7"/>
          <p:cNvSpPr>
            <a:spLocks noGrp="1"/>
          </p:cNvSpPr>
          <p:nvPr>
            <p:ph type="ftr" sz="quarter" idx="11"/>
          </p:nvPr>
        </p:nvSpPr>
        <p:spPr/>
        <p:txBody>
          <a:bodyPr/>
          <a:lstStyle/>
          <a:p>
            <a:endParaRPr lang="it-IT">
              <a:solidFill>
                <a:prstClr val="black">
                  <a:tint val="75000"/>
                </a:prstClr>
              </a:solidFill>
            </a:endParaRPr>
          </a:p>
        </p:txBody>
      </p:sp>
      <p:sp>
        <p:nvSpPr>
          <p:cNvPr id="9" name="Segnaposto numero diapositiva 8"/>
          <p:cNvSpPr>
            <a:spLocks noGrp="1"/>
          </p:cNvSpPr>
          <p:nvPr>
            <p:ph type="sldNum" sz="quarter" idx="12"/>
          </p:nvPr>
        </p:nvSpPr>
        <p:spPr/>
        <p:txBody>
          <a:body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188333919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data 2"/>
          <p:cNvSpPr>
            <a:spLocks noGrp="1"/>
          </p:cNvSpPr>
          <p:nvPr>
            <p:ph type="dt" sz="half" idx="10"/>
          </p:nvPr>
        </p:nvSpPr>
        <p:spPr/>
        <p:txBody>
          <a:bodyPr/>
          <a:lstStyle/>
          <a:p>
            <a:fld id="{920780D0-D2E8-4C1D-9B50-C2125AD8FF82}" type="datetime1">
              <a:rPr lang="it-IT" smtClean="0">
                <a:solidFill>
                  <a:prstClr val="black">
                    <a:tint val="75000"/>
                  </a:prstClr>
                </a:solidFill>
              </a:rPr>
              <a:t>30/05/22</a:t>
            </a:fld>
            <a:endParaRPr lang="it-IT">
              <a:solidFill>
                <a:prstClr val="black">
                  <a:tint val="75000"/>
                </a:prstClr>
              </a:solidFill>
            </a:endParaRPr>
          </a:p>
        </p:txBody>
      </p:sp>
      <p:sp>
        <p:nvSpPr>
          <p:cNvPr id="4" name="Segnaposto piè di pagina 3"/>
          <p:cNvSpPr>
            <a:spLocks noGrp="1"/>
          </p:cNvSpPr>
          <p:nvPr>
            <p:ph type="ftr" sz="quarter" idx="11"/>
          </p:nvPr>
        </p:nvSpPr>
        <p:spPr/>
        <p:txBody>
          <a:bodyPr/>
          <a:lstStyle/>
          <a:p>
            <a:endParaRPr lang="it-IT">
              <a:solidFill>
                <a:prstClr val="black">
                  <a:tint val="75000"/>
                </a:prstClr>
              </a:solidFill>
            </a:endParaRPr>
          </a:p>
        </p:txBody>
      </p:sp>
      <p:sp>
        <p:nvSpPr>
          <p:cNvPr id="5" name="Segnaposto numero diapositiva 4"/>
          <p:cNvSpPr>
            <a:spLocks noGrp="1"/>
          </p:cNvSpPr>
          <p:nvPr>
            <p:ph type="sldNum" sz="quarter" idx="12"/>
          </p:nvPr>
        </p:nvSpPr>
        <p:spPr/>
        <p:txBody>
          <a:body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144370484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a:spLocks noGrp="1"/>
          </p:cNvSpPr>
          <p:nvPr>
            <p:ph type="dt" sz="half" idx="10"/>
          </p:nvPr>
        </p:nvSpPr>
        <p:spPr/>
        <p:txBody>
          <a:bodyPr/>
          <a:lstStyle/>
          <a:p>
            <a:fld id="{476E9FDA-71ED-41CF-BD3F-606D899E98BD}" type="datetime1">
              <a:rPr lang="it-IT" smtClean="0">
                <a:solidFill>
                  <a:prstClr val="black">
                    <a:tint val="75000"/>
                  </a:prstClr>
                </a:solidFill>
              </a:rPr>
              <a:t>30/05/22</a:t>
            </a:fld>
            <a:endParaRPr lang="it-IT">
              <a:solidFill>
                <a:prstClr val="black">
                  <a:tint val="75000"/>
                </a:prstClr>
              </a:solidFill>
            </a:endParaRPr>
          </a:p>
        </p:txBody>
      </p:sp>
      <p:sp>
        <p:nvSpPr>
          <p:cNvPr id="3" name="Segnaposto piè di pagina 2"/>
          <p:cNvSpPr>
            <a:spLocks noGrp="1"/>
          </p:cNvSpPr>
          <p:nvPr>
            <p:ph type="ftr" sz="quarter" idx="11"/>
          </p:nvPr>
        </p:nvSpPr>
        <p:spPr/>
        <p:txBody>
          <a:bodyPr/>
          <a:lstStyle/>
          <a:p>
            <a:endParaRPr lang="it-IT">
              <a:solidFill>
                <a:prstClr val="black">
                  <a:tint val="75000"/>
                </a:prstClr>
              </a:solidFill>
            </a:endParaRPr>
          </a:p>
        </p:txBody>
      </p:sp>
      <p:sp>
        <p:nvSpPr>
          <p:cNvPr id="4" name="Segnaposto numero diapositiva 3"/>
          <p:cNvSpPr>
            <a:spLocks noGrp="1"/>
          </p:cNvSpPr>
          <p:nvPr>
            <p:ph type="sldNum" sz="quarter" idx="12"/>
          </p:nvPr>
        </p:nvSpPr>
        <p:spPr/>
        <p:txBody>
          <a:body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2000460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contenuto 2"/>
          <p:cNvSpPr>
            <a:spLocks noGrp="1"/>
          </p:cNvSpPr>
          <p:nvPr>
            <p:ph idx="1"/>
          </p:nvPr>
        </p:nvSpPr>
        <p:spPr/>
        <p:txBody>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10"/>
          </p:nvPr>
        </p:nvSpPr>
        <p:spPr/>
        <p:txBody>
          <a:bodyPr/>
          <a:lstStyle/>
          <a:p>
            <a:fld id="{1F67E9DE-C5BE-4FEB-A272-FB16BED1AA11}" type="datetimeFigureOut">
              <a:rPr lang="it-IT" smtClean="0"/>
              <a:t>30/05/22</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7EBBF25E-1A01-4345-9D50-FC5B3FDDD50A}" type="slidenum">
              <a:rPr lang="it-IT" smtClean="0"/>
              <a:t>‹n.›</a:t>
            </a:fld>
            <a:endParaRPr lang="it-IT"/>
          </a:p>
        </p:txBody>
      </p:sp>
    </p:spTree>
    <p:extLst>
      <p:ext uri="{BB962C8B-B14F-4D97-AF65-F5344CB8AC3E}">
        <p14:creationId xmlns:p14="http://schemas.microsoft.com/office/powerpoint/2010/main" val="29235307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609601" y="273050"/>
            <a:ext cx="4011084" cy="1162050"/>
          </a:xfrm>
        </p:spPr>
        <p:txBody>
          <a:bodyPr anchor="b"/>
          <a:lstStyle>
            <a:lvl1pPr algn="l">
              <a:defRPr sz="2000" b="1"/>
            </a:lvl1pPr>
          </a:lstStyle>
          <a:p>
            <a:r>
              <a:rPr lang="it-IT"/>
              <a:t>Fare clic per modificare lo stile del titolo</a:t>
            </a:r>
          </a:p>
        </p:txBody>
      </p:sp>
      <p:sp>
        <p:nvSpPr>
          <p:cNvPr id="3" name="Segnaposto contenuto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a:t>Fare clic per modificare stili del testo dello schema</a:t>
            </a:r>
          </a:p>
        </p:txBody>
      </p:sp>
      <p:sp>
        <p:nvSpPr>
          <p:cNvPr id="5" name="Segnaposto data 4"/>
          <p:cNvSpPr>
            <a:spLocks noGrp="1"/>
          </p:cNvSpPr>
          <p:nvPr>
            <p:ph type="dt" sz="half" idx="10"/>
          </p:nvPr>
        </p:nvSpPr>
        <p:spPr/>
        <p:txBody>
          <a:bodyPr/>
          <a:lstStyle/>
          <a:p>
            <a:fld id="{5AC80182-6342-439B-B815-095483609CF3}" type="datetime1">
              <a:rPr lang="it-IT" smtClean="0">
                <a:solidFill>
                  <a:prstClr val="black">
                    <a:tint val="75000"/>
                  </a:prstClr>
                </a:solidFill>
              </a:rPr>
              <a:t>30/05/22</a:t>
            </a:fld>
            <a:endParaRPr lang="it-IT">
              <a:solidFill>
                <a:prstClr val="black">
                  <a:tint val="75000"/>
                </a:prstClr>
              </a:solidFill>
            </a:endParaRPr>
          </a:p>
        </p:txBody>
      </p:sp>
      <p:sp>
        <p:nvSpPr>
          <p:cNvPr id="6" name="Segnaposto piè di pagina 5"/>
          <p:cNvSpPr>
            <a:spLocks noGrp="1"/>
          </p:cNvSpPr>
          <p:nvPr>
            <p:ph type="ftr" sz="quarter" idx="11"/>
          </p:nvPr>
        </p:nvSpPr>
        <p:spPr/>
        <p:txBody>
          <a:bodyPr/>
          <a:lstStyle/>
          <a:p>
            <a:endParaRPr lang="it-IT">
              <a:solidFill>
                <a:prstClr val="black">
                  <a:tint val="75000"/>
                </a:prstClr>
              </a:solidFill>
            </a:endParaRPr>
          </a:p>
        </p:txBody>
      </p:sp>
      <p:sp>
        <p:nvSpPr>
          <p:cNvPr id="7" name="Segnaposto numero diapositiva 6"/>
          <p:cNvSpPr>
            <a:spLocks noGrp="1"/>
          </p:cNvSpPr>
          <p:nvPr>
            <p:ph type="sldNum" sz="quarter" idx="12"/>
          </p:nvPr>
        </p:nvSpPr>
        <p:spPr/>
        <p:txBody>
          <a:body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122938462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2389717" y="4800600"/>
            <a:ext cx="7315200" cy="566738"/>
          </a:xfrm>
        </p:spPr>
        <p:txBody>
          <a:bodyPr anchor="b"/>
          <a:lstStyle>
            <a:lvl1pPr algn="l">
              <a:defRPr sz="2000" b="1"/>
            </a:lvl1pPr>
          </a:lstStyle>
          <a:p>
            <a:r>
              <a:rPr lang="it-IT"/>
              <a:t>Fare clic per modificare lo stile del titolo</a:t>
            </a:r>
          </a:p>
        </p:txBody>
      </p:sp>
      <p:sp>
        <p:nvSpPr>
          <p:cNvPr id="3" name="Segnaposto immagine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t-IT"/>
          </a:p>
        </p:txBody>
      </p:sp>
      <p:sp>
        <p:nvSpPr>
          <p:cNvPr id="4" name="Segnaposto testo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a:t>Fare clic per modificare stili del testo dello schema</a:t>
            </a:r>
          </a:p>
        </p:txBody>
      </p:sp>
      <p:sp>
        <p:nvSpPr>
          <p:cNvPr id="5" name="Segnaposto data 4"/>
          <p:cNvSpPr>
            <a:spLocks noGrp="1"/>
          </p:cNvSpPr>
          <p:nvPr>
            <p:ph type="dt" sz="half" idx="10"/>
          </p:nvPr>
        </p:nvSpPr>
        <p:spPr/>
        <p:txBody>
          <a:bodyPr/>
          <a:lstStyle/>
          <a:p>
            <a:fld id="{73C6B0CB-DE5A-467B-BF53-964510BF6443}" type="datetime1">
              <a:rPr lang="it-IT" smtClean="0">
                <a:solidFill>
                  <a:prstClr val="black">
                    <a:tint val="75000"/>
                  </a:prstClr>
                </a:solidFill>
              </a:rPr>
              <a:t>30/05/22</a:t>
            </a:fld>
            <a:endParaRPr lang="it-IT">
              <a:solidFill>
                <a:prstClr val="black">
                  <a:tint val="75000"/>
                </a:prstClr>
              </a:solidFill>
            </a:endParaRPr>
          </a:p>
        </p:txBody>
      </p:sp>
      <p:sp>
        <p:nvSpPr>
          <p:cNvPr id="6" name="Segnaposto piè di pagina 5"/>
          <p:cNvSpPr>
            <a:spLocks noGrp="1"/>
          </p:cNvSpPr>
          <p:nvPr>
            <p:ph type="ftr" sz="quarter" idx="11"/>
          </p:nvPr>
        </p:nvSpPr>
        <p:spPr/>
        <p:txBody>
          <a:bodyPr/>
          <a:lstStyle/>
          <a:p>
            <a:endParaRPr lang="it-IT">
              <a:solidFill>
                <a:prstClr val="black">
                  <a:tint val="75000"/>
                </a:prstClr>
              </a:solidFill>
            </a:endParaRPr>
          </a:p>
        </p:txBody>
      </p:sp>
      <p:sp>
        <p:nvSpPr>
          <p:cNvPr id="7" name="Segnaposto numero diapositiva 6"/>
          <p:cNvSpPr>
            <a:spLocks noGrp="1"/>
          </p:cNvSpPr>
          <p:nvPr>
            <p:ph type="sldNum" sz="quarter" idx="12"/>
          </p:nvPr>
        </p:nvSpPr>
        <p:spPr/>
        <p:txBody>
          <a:body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239135699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testo verticale 2"/>
          <p:cNvSpPr>
            <a:spLocks noGrp="1"/>
          </p:cNvSpPr>
          <p:nvPr>
            <p:ph type="body" orient="vert" idx="1"/>
          </p:nvPr>
        </p:nvSpPr>
        <p:spPr/>
        <p:txBody>
          <a:bodyPr vert="eaVert"/>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10"/>
          </p:nvPr>
        </p:nvSpPr>
        <p:spPr/>
        <p:txBody>
          <a:bodyPr/>
          <a:lstStyle/>
          <a:p>
            <a:fld id="{A822A6CC-2B43-431D-A7CF-22D9C6A8F1C4}" type="datetime1">
              <a:rPr lang="it-IT" smtClean="0">
                <a:solidFill>
                  <a:prstClr val="black">
                    <a:tint val="75000"/>
                  </a:prstClr>
                </a:solidFill>
              </a:rPr>
              <a:t>30/05/22</a:t>
            </a:fld>
            <a:endParaRPr lang="it-IT">
              <a:solidFill>
                <a:prstClr val="black">
                  <a:tint val="75000"/>
                </a:prstClr>
              </a:solidFill>
            </a:endParaRPr>
          </a:p>
        </p:txBody>
      </p:sp>
      <p:sp>
        <p:nvSpPr>
          <p:cNvPr id="5" name="Segnaposto piè di pagina 4"/>
          <p:cNvSpPr>
            <a:spLocks noGrp="1"/>
          </p:cNvSpPr>
          <p:nvPr>
            <p:ph type="ftr" sz="quarter" idx="11"/>
          </p:nvPr>
        </p:nvSpPr>
        <p:spPr/>
        <p:txBody>
          <a:bodyPr/>
          <a:lstStyle/>
          <a:p>
            <a:endParaRPr lang="it-IT">
              <a:solidFill>
                <a:prstClr val="black">
                  <a:tint val="75000"/>
                </a:prstClr>
              </a:solidFill>
            </a:endParaRPr>
          </a:p>
        </p:txBody>
      </p:sp>
      <p:sp>
        <p:nvSpPr>
          <p:cNvPr id="6" name="Segnaposto numero diapositiva 5"/>
          <p:cNvSpPr>
            <a:spLocks noGrp="1"/>
          </p:cNvSpPr>
          <p:nvPr>
            <p:ph type="sldNum" sz="quarter" idx="12"/>
          </p:nvPr>
        </p:nvSpPr>
        <p:spPr/>
        <p:txBody>
          <a:body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39933285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8839200" y="274639"/>
            <a:ext cx="2743200" cy="5851525"/>
          </a:xfrm>
        </p:spPr>
        <p:txBody>
          <a:bodyPr vert="eaVert"/>
          <a:lstStyle/>
          <a:p>
            <a:r>
              <a:rPr lang="it-IT"/>
              <a:t>Fare clic per modificare lo stile del titolo</a:t>
            </a:r>
          </a:p>
        </p:txBody>
      </p:sp>
      <p:sp>
        <p:nvSpPr>
          <p:cNvPr id="3" name="Segnaposto testo verticale 2"/>
          <p:cNvSpPr>
            <a:spLocks noGrp="1"/>
          </p:cNvSpPr>
          <p:nvPr>
            <p:ph type="body" orient="vert" idx="1"/>
          </p:nvPr>
        </p:nvSpPr>
        <p:spPr>
          <a:xfrm>
            <a:off x="609600" y="274639"/>
            <a:ext cx="8026400" cy="5851525"/>
          </a:xfrm>
        </p:spPr>
        <p:txBody>
          <a:bodyPr vert="eaVert"/>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10"/>
          </p:nvPr>
        </p:nvSpPr>
        <p:spPr/>
        <p:txBody>
          <a:bodyPr/>
          <a:lstStyle/>
          <a:p>
            <a:fld id="{CAA400DF-1119-400F-98E1-3F01DA87CCA6}" type="datetime1">
              <a:rPr lang="it-IT" smtClean="0">
                <a:solidFill>
                  <a:prstClr val="black">
                    <a:tint val="75000"/>
                  </a:prstClr>
                </a:solidFill>
              </a:rPr>
              <a:t>30/05/22</a:t>
            </a:fld>
            <a:endParaRPr lang="it-IT">
              <a:solidFill>
                <a:prstClr val="black">
                  <a:tint val="75000"/>
                </a:prstClr>
              </a:solidFill>
            </a:endParaRPr>
          </a:p>
        </p:txBody>
      </p:sp>
      <p:sp>
        <p:nvSpPr>
          <p:cNvPr id="5" name="Segnaposto piè di pagina 4"/>
          <p:cNvSpPr>
            <a:spLocks noGrp="1"/>
          </p:cNvSpPr>
          <p:nvPr>
            <p:ph type="ftr" sz="quarter" idx="11"/>
          </p:nvPr>
        </p:nvSpPr>
        <p:spPr/>
        <p:txBody>
          <a:bodyPr/>
          <a:lstStyle/>
          <a:p>
            <a:endParaRPr lang="it-IT">
              <a:solidFill>
                <a:prstClr val="black">
                  <a:tint val="75000"/>
                </a:prstClr>
              </a:solidFill>
            </a:endParaRPr>
          </a:p>
        </p:txBody>
      </p:sp>
      <p:sp>
        <p:nvSpPr>
          <p:cNvPr id="6" name="Segnaposto numero diapositiva 5"/>
          <p:cNvSpPr>
            <a:spLocks noGrp="1"/>
          </p:cNvSpPr>
          <p:nvPr>
            <p:ph type="sldNum" sz="quarter" idx="12"/>
          </p:nvPr>
        </p:nvSpPr>
        <p:spPr/>
        <p:txBody>
          <a:body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365255203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extLst>
      <p:ext uri="{BB962C8B-B14F-4D97-AF65-F5344CB8AC3E}">
        <p14:creationId xmlns:p14="http://schemas.microsoft.com/office/powerpoint/2010/main" val="9267013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831850" y="1709738"/>
            <a:ext cx="10515600" cy="2852737"/>
          </a:xfrm>
        </p:spPr>
        <p:txBody>
          <a:bodyPr anchor="b"/>
          <a:lstStyle>
            <a:lvl1pPr>
              <a:defRPr sz="6000"/>
            </a:lvl1pPr>
          </a:lstStyle>
          <a:p>
            <a:r>
              <a:rPr lang="it-IT"/>
              <a:t>Fare clic per modificare lo stile del titolo</a:t>
            </a:r>
          </a:p>
        </p:txBody>
      </p:sp>
      <p:sp>
        <p:nvSpPr>
          <p:cNvPr id="3" name="Segnaposto tes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it-IT"/>
              <a:t>Modifica gli stili del testo dello schema</a:t>
            </a:r>
          </a:p>
        </p:txBody>
      </p:sp>
      <p:sp>
        <p:nvSpPr>
          <p:cNvPr id="4" name="Segnaposto data 3"/>
          <p:cNvSpPr>
            <a:spLocks noGrp="1"/>
          </p:cNvSpPr>
          <p:nvPr>
            <p:ph type="dt" sz="half" idx="10"/>
          </p:nvPr>
        </p:nvSpPr>
        <p:spPr/>
        <p:txBody>
          <a:bodyPr/>
          <a:lstStyle/>
          <a:p>
            <a:fld id="{1F67E9DE-C5BE-4FEB-A272-FB16BED1AA11}" type="datetimeFigureOut">
              <a:rPr lang="it-IT" smtClean="0"/>
              <a:t>30/05/22</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7EBBF25E-1A01-4345-9D50-FC5B3FDDD50A}" type="slidenum">
              <a:rPr lang="it-IT" smtClean="0"/>
              <a:t>‹n.›</a:t>
            </a:fld>
            <a:endParaRPr lang="it-IT"/>
          </a:p>
        </p:txBody>
      </p:sp>
    </p:spTree>
    <p:extLst>
      <p:ext uri="{BB962C8B-B14F-4D97-AF65-F5344CB8AC3E}">
        <p14:creationId xmlns:p14="http://schemas.microsoft.com/office/powerpoint/2010/main" val="8042941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contenuto 2"/>
          <p:cNvSpPr>
            <a:spLocks noGrp="1"/>
          </p:cNvSpPr>
          <p:nvPr>
            <p:ph sz="half" idx="1"/>
          </p:nvPr>
        </p:nvSpPr>
        <p:spPr>
          <a:xfrm>
            <a:off x="838200" y="1825625"/>
            <a:ext cx="5181600" cy="4351338"/>
          </a:xfrm>
        </p:spPr>
        <p:txBody>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a:spLocks noGrp="1"/>
          </p:cNvSpPr>
          <p:nvPr>
            <p:ph sz="half" idx="2"/>
          </p:nvPr>
        </p:nvSpPr>
        <p:spPr>
          <a:xfrm>
            <a:off x="6172200" y="1825625"/>
            <a:ext cx="5181600" cy="4351338"/>
          </a:xfrm>
        </p:spPr>
        <p:txBody>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a:spLocks noGrp="1"/>
          </p:cNvSpPr>
          <p:nvPr>
            <p:ph type="dt" sz="half" idx="10"/>
          </p:nvPr>
        </p:nvSpPr>
        <p:spPr/>
        <p:txBody>
          <a:bodyPr/>
          <a:lstStyle/>
          <a:p>
            <a:fld id="{1F67E9DE-C5BE-4FEB-A272-FB16BED1AA11}" type="datetimeFigureOut">
              <a:rPr lang="it-IT" smtClean="0"/>
              <a:t>30/05/22</a:t>
            </a:fld>
            <a:endParaRPr lang="it-IT"/>
          </a:p>
        </p:txBody>
      </p:sp>
      <p:sp>
        <p:nvSpPr>
          <p:cNvPr id="6" name="Segnaposto piè di pagina 5"/>
          <p:cNvSpPr>
            <a:spLocks noGrp="1"/>
          </p:cNvSpPr>
          <p:nvPr>
            <p:ph type="ftr" sz="quarter" idx="11"/>
          </p:nvPr>
        </p:nvSpPr>
        <p:spPr/>
        <p:txBody>
          <a:bodyPr/>
          <a:lstStyle/>
          <a:p>
            <a:endParaRPr lang="it-IT"/>
          </a:p>
        </p:txBody>
      </p:sp>
      <p:sp>
        <p:nvSpPr>
          <p:cNvPr id="7" name="Segnaposto numero diapositiva 6"/>
          <p:cNvSpPr>
            <a:spLocks noGrp="1"/>
          </p:cNvSpPr>
          <p:nvPr>
            <p:ph type="sldNum" sz="quarter" idx="12"/>
          </p:nvPr>
        </p:nvSpPr>
        <p:spPr/>
        <p:txBody>
          <a:bodyPr/>
          <a:lstStyle/>
          <a:p>
            <a:fld id="{7EBBF25E-1A01-4345-9D50-FC5B3FDDD50A}" type="slidenum">
              <a:rPr lang="it-IT" smtClean="0"/>
              <a:t>‹n.›</a:t>
            </a:fld>
            <a:endParaRPr lang="it-IT"/>
          </a:p>
        </p:txBody>
      </p:sp>
    </p:spTree>
    <p:extLst>
      <p:ext uri="{BB962C8B-B14F-4D97-AF65-F5344CB8AC3E}">
        <p14:creationId xmlns:p14="http://schemas.microsoft.com/office/powerpoint/2010/main" val="33252885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839788" y="365125"/>
            <a:ext cx="10515600" cy="1325563"/>
          </a:xfrm>
        </p:spPr>
        <p:txBody>
          <a:bodyPr/>
          <a:lstStyle/>
          <a:p>
            <a:r>
              <a:rPr lang="it-IT"/>
              <a:t>Fare clic per modificare lo stile del titolo</a:t>
            </a:r>
          </a:p>
        </p:txBody>
      </p:sp>
      <p:sp>
        <p:nvSpPr>
          <p:cNvPr id="3" name="Segnaposto tes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a:t>Modifica gli stili del testo dello schema</a:t>
            </a:r>
          </a:p>
        </p:txBody>
      </p:sp>
      <p:sp>
        <p:nvSpPr>
          <p:cNvPr id="4" name="Segnaposto contenuto 3"/>
          <p:cNvSpPr>
            <a:spLocks noGrp="1"/>
          </p:cNvSpPr>
          <p:nvPr>
            <p:ph sz="half" idx="2"/>
          </p:nvPr>
        </p:nvSpPr>
        <p:spPr>
          <a:xfrm>
            <a:off x="839788" y="2505075"/>
            <a:ext cx="5157787" cy="3684588"/>
          </a:xfrm>
        </p:spPr>
        <p:txBody>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a:t>Modifica gli stili del testo dello schema</a:t>
            </a:r>
          </a:p>
        </p:txBody>
      </p:sp>
      <p:sp>
        <p:nvSpPr>
          <p:cNvPr id="6" name="Segnaposto contenuto 5"/>
          <p:cNvSpPr>
            <a:spLocks noGrp="1"/>
          </p:cNvSpPr>
          <p:nvPr>
            <p:ph sz="quarter" idx="4"/>
          </p:nvPr>
        </p:nvSpPr>
        <p:spPr>
          <a:xfrm>
            <a:off x="6172200" y="2505075"/>
            <a:ext cx="5183188" cy="3684588"/>
          </a:xfrm>
        </p:spPr>
        <p:txBody>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a:spLocks noGrp="1"/>
          </p:cNvSpPr>
          <p:nvPr>
            <p:ph type="dt" sz="half" idx="10"/>
          </p:nvPr>
        </p:nvSpPr>
        <p:spPr/>
        <p:txBody>
          <a:bodyPr/>
          <a:lstStyle/>
          <a:p>
            <a:fld id="{1F67E9DE-C5BE-4FEB-A272-FB16BED1AA11}" type="datetimeFigureOut">
              <a:rPr lang="it-IT" smtClean="0"/>
              <a:t>30/05/22</a:t>
            </a:fld>
            <a:endParaRPr lang="it-IT"/>
          </a:p>
        </p:txBody>
      </p:sp>
      <p:sp>
        <p:nvSpPr>
          <p:cNvPr id="8" name="Segnaposto piè di pagina 7"/>
          <p:cNvSpPr>
            <a:spLocks noGrp="1"/>
          </p:cNvSpPr>
          <p:nvPr>
            <p:ph type="ftr" sz="quarter" idx="11"/>
          </p:nvPr>
        </p:nvSpPr>
        <p:spPr/>
        <p:txBody>
          <a:bodyPr/>
          <a:lstStyle/>
          <a:p>
            <a:endParaRPr lang="it-IT"/>
          </a:p>
        </p:txBody>
      </p:sp>
      <p:sp>
        <p:nvSpPr>
          <p:cNvPr id="9" name="Segnaposto numero diapositiva 8"/>
          <p:cNvSpPr>
            <a:spLocks noGrp="1"/>
          </p:cNvSpPr>
          <p:nvPr>
            <p:ph type="sldNum" sz="quarter" idx="12"/>
          </p:nvPr>
        </p:nvSpPr>
        <p:spPr/>
        <p:txBody>
          <a:bodyPr/>
          <a:lstStyle/>
          <a:p>
            <a:fld id="{7EBBF25E-1A01-4345-9D50-FC5B3FDDD50A}" type="slidenum">
              <a:rPr lang="it-IT" smtClean="0"/>
              <a:t>‹n.›</a:t>
            </a:fld>
            <a:endParaRPr lang="it-IT"/>
          </a:p>
        </p:txBody>
      </p:sp>
    </p:spTree>
    <p:extLst>
      <p:ext uri="{BB962C8B-B14F-4D97-AF65-F5344CB8AC3E}">
        <p14:creationId xmlns:p14="http://schemas.microsoft.com/office/powerpoint/2010/main" val="210941280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data 2"/>
          <p:cNvSpPr>
            <a:spLocks noGrp="1"/>
          </p:cNvSpPr>
          <p:nvPr>
            <p:ph type="dt" sz="half" idx="10"/>
          </p:nvPr>
        </p:nvSpPr>
        <p:spPr/>
        <p:txBody>
          <a:bodyPr/>
          <a:lstStyle/>
          <a:p>
            <a:fld id="{1F67E9DE-C5BE-4FEB-A272-FB16BED1AA11}" type="datetimeFigureOut">
              <a:rPr lang="it-IT" smtClean="0"/>
              <a:t>30/05/22</a:t>
            </a:fld>
            <a:endParaRPr lang="it-IT"/>
          </a:p>
        </p:txBody>
      </p:sp>
      <p:sp>
        <p:nvSpPr>
          <p:cNvPr id="4" name="Segnaposto piè di pagina 3"/>
          <p:cNvSpPr>
            <a:spLocks noGrp="1"/>
          </p:cNvSpPr>
          <p:nvPr>
            <p:ph type="ftr" sz="quarter" idx="11"/>
          </p:nvPr>
        </p:nvSpPr>
        <p:spPr/>
        <p:txBody>
          <a:bodyPr/>
          <a:lstStyle/>
          <a:p>
            <a:endParaRPr lang="it-IT"/>
          </a:p>
        </p:txBody>
      </p:sp>
      <p:sp>
        <p:nvSpPr>
          <p:cNvPr id="5" name="Segnaposto numero diapositiva 4"/>
          <p:cNvSpPr>
            <a:spLocks noGrp="1"/>
          </p:cNvSpPr>
          <p:nvPr>
            <p:ph type="sldNum" sz="quarter" idx="12"/>
          </p:nvPr>
        </p:nvSpPr>
        <p:spPr/>
        <p:txBody>
          <a:bodyPr/>
          <a:lstStyle/>
          <a:p>
            <a:fld id="{7EBBF25E-1A01-4345-9D50-FC5B3FDDD50A}" type="slidenum">
              <a:rPr lang="it-IT" smtClean="0"/>
              <a:t>‹n.›</a:t>
            </a:fld>
            <a:endParaRPr lang="it-IT"/>
          </a:p>
        </p:txBody>
      </p:sp>
    </p:spTree>
    <p:extLst>
      <p:ext uri="{BB962C8B-B14F-4D97-AF65-F5344CB8AC3E}">
        <p14:creationId xmlns:p14="http://schemas.microsoft.com/office/powerpoint/2010/main" val="25790093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a:spLocks noGrp="1"/>
          </p:cNvSpPr>
          <p:nvPr>
            <p:ph type="dt" sz="half" idx="10"/>
          </p:nvPr>
        </p:nvSpPr>
        <p:spPr/>
        <p:txBody>
          <a:bodyPr/>
          <a:lstStyle/>
          <a:p>
            <a:fld id="{1F67E9DE-C5BE-4FEB-A272-FB16BED1AA11}" type="datetimeFigureOut">
              <a:rPr lang="it-IT" smtClean="0"/>
              <a:t>30/05/22</a:t>
            </a:fld>
            <a:endParaRPr lang="it-IT"/>
          </a:p>
        </p:txBody>
      </p:sp>
      <p:sp>
        <p:nvSpPr>
          <p:cNvPr id="3" name="Segnaposto piè di pagina 2"/>
          <p:cNvSpPr>
            <a:spLocks noGrp="1"/>
          </p:cNvSpPr>
          <p:nvPr>
            <p:ph type="ftr" sz="quarter" idx="11"/>
          </p:nvPr>
        </p:nvSpPr>
        <p:spPr/>
        <p:txBody>
          <a:bodyPr/>
          <a:lstStyle/>
          <a:p>
            <a:endParaRPr lang="it-IT"/>
          </a:p>
        </p:txBody>
      </p:sp>
      <p:sp>
        <p:nvSpPr>
          <p:cNvPr id="4" name="Segnaposto numero diapositiva 3"/>
          <p:cNvSpPr>
            <a:spLocks noGrp="1"/>
          </p:cNvSpPr>
          <p:nvPr>
            <p:ph type="sldNum" sz="quarter" idx="12"/>
          </p:nvPr>
        </p:nvSpPr>
        <p:spPr/>
        <p:txBody>
          <a:bodyPr/>
          <a:lstStyle/>
          <a:p>
            <a:fld id="{7EBBF25E-1A01-4345-9D50-FC5B3FDDD50A}" type="slidenum">
              <a:rPr lang="it-IT" smtClean="0"/>
              <a:t>‹n.›</a:t>
            </a:fld>
            <a:endParaRPr lang="it-IT"/>
          </a:p>
        </p:txBody>
      </p:sp>
    </p:spTree>
    <p:extLst>
      <p:ext uri="{BB962C8B-B14F-4D97-AF65-F5344CB8AC3E}">
        <p14:creationId xmlns:p14="http://schemas.microsoft.com/office/powerpoint/2010/main" val="26581962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839788" y="457200"/>
            <a:ext cx="3932237" cy="1600200"/>
          </a:xfrm>
        </p:spPr>
        <p:txBody>
          <a:bodyPr anchor="b"/>
          <a:lstStyle>
            <a:lvl1pPr>
              <a:defRPr sz="3200"/>
            </a:lvl1pPr>
          </a:lstStyle>
          <a:p>
            <a:r>
              <a:rPr lang="it-IT"/>
              <a:t>Fare clic per modificare lo stile del titolo</a:t>
            </a:r>
          </a:p>
        </p:txBody>
      </p:sp>
      <p:sp>
        <p:nvSpPr>
          <p:cNvPr id="3" name="Segnaposto contenut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it-IT"/>
              <a:t>Modifica gli stili del testo dello schema</a:t>
            </a:r>
          </a:p>
        </p:txBody>
      </p:sp>
      <p:sp>
        <p:nvSpPr>
          <p:cNvPr id="5" name="Segnaposto data 4"/>
          <p:cNvSpPr>
            <a:spLocks noGrp="1"/>
          </p:cNvSpPr>
          <p:nvPr>
            <p:ph type="dt" sz="half" idx="10"/>
          </p:nvPr>
        </p:nvSpPr>
        <p:spPr/>
        <p:txBody>
          <a:bodyPr/>
          <a:lstStyle/>
          <a:p>
            <a:fld id="{1F67E9DE-C5BE-4FEB-A272-FB16BED1AA11}" type="datetimeFigureOut">
              <a:rPr lang="it-IT" smtClean="0"/>
              <a:t>30/05/22</a:t>
            </a:fld>
            <a:endParaRPr lang="it-IT"/>
          </a:p>
        </p:txBody>
      </p:sp>
      <p:sp>
        <p:nvSpPr>
          <p:cNvPr id="6" name="Segnaposto piè di pagina 5"/>
          <p:cNvSpPr>
            <a:spLocks noGrp="1"/>
          </p:cNvSpPr>
          <p:nvPr>
            <p:ph type="ftr" sz="quarter" idx="11"/>
          </p:nvPr>
        </p:nvSpPr>
        <p:spPr/>
        <p:txBody>
          <a:bodyPr/>
          <a:lstStyle/>
          <a:p>
            <a:endParaRPr lang="it-IT"/>
          </a:p>
        </p:txBody>
      </p:sp>
      <p:sp>
        <p:nvSpPr>
          <p:cNvPr id="7" name="Segnaposto numero diapositiva 6"/>
          <p:cNvSpPr>
            <a:spLocks noGrp="1"/>
          </p:cNvSpPr>
          <p:nvPr>
            <p:ph type="sldNum" sz="quarter" idx="12"/>
          </p:nvPr>
        </p:nvSpPr>
        <p:spPr/>
        <p:txBody>
          <a:bodyPr/>
          <a:lstStyle/>
          <a:p>
            <a:fld id="{7EBBF25E-1A01-4345-9D50-FC5B3FDDD50A}" type="slidenum">
              <a:rPr lang="it-IT" smtClean="0"/>
              <a:t>‹n.›</a:t>
            </a:fld>
            <a:endParaRPr lang="it-IT"/>
          </a:p>
        </p:txBody>
      </p:sp>
    </p:spTree>
    <p:extLst>
      <p:ext uri="{BB962C8B-B14F-4D97-AF65-F5344CB8AC3E}">
        <p14:creationId xmlns:p14="http://schemas.microsoft.com/office/powerpoint/2010/main" val="39671897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839788" y="457200"/>
            <a:ext cx="3932237" cy="1600200"/>
          </a:xfrm>
        </p:spPr>
        <p:txBody>
          <a:bodyPr anchor="b"/>
          <a:lstStyle>
            <a:lvl1pPr>
              <a:defRPr sz="3200"/>
            </a:lvl1pPr>
          </a:lstStyle>
          <a:p>
            <a:r>
              <a:rPr lang="it-IT"/>
              <a:t>Fare clic per modificare lo stile del titolo</a:t>
            </a:r>
          </a:p>
        </p:txBody>
      </p:sp>
      <p:sp>
        <p:nvSpPr>
          <p:cNvPr id="3" name="Segnaposto immagine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t-IT"/>
          </a:p>
        </p:txBody>
      </p:sp>
      <p:sp>
        <p:nvSpPr>
          <p:cNvPr id="4" name="Segnaposto tes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it-IT"/>
              <a:t>Modifica gli stili del testo dello schema</a:t>
            </a:r>
          </a:p>
        </p:txBody>
      </p:sp>
      <p:sp>
        <p:nvSpPr>
          <p:cNvPr id="5" name="Segnaposto data 4"/>
          <p:cNvSpPr>
            <a:spLocks noGrp="1"/>
          </p:cNvSpPr>
          <p:nvPr>
            <p:ph type="dt" sz="half" idx="10"/>
          </p:nvPr>
        </p:nvSpPr>
        <p:spPr/>
        <p:txBody>
          <a:bodyPr/>
          <a:lstStyle/>
          <a:p>
            <a:fld id="{1F67E9DE-C5BE-4FEB-A272-FB16BED1AA11}" type="datetimeFigureOut">
              <a:rPr lang="it-IT" smtClean="0"/>
              <a:t>30/05/22</a:t>
            </a:fld>
            <a:endParaRPr lang="it-IT"/>
          </a:p>
        </p:txBody>
      </p:sp>
      <p:sp>
        <p:nvSpPr>
          <p:cNvPr id="6" name="Segnaposto piè di pagina 5"/>
          <p:cNvSpPr>
            <a:spLocks noGrp="1"/>
          </p:cNvSpPr>
          <p:nvPr>
            <p:ph type="ftr" sz="quarter" idx="11"/>
          </p:nvPr>
        </p:nvSpPr>
        <p:spPr/>
        <p:txBody>
          <a:bodyPr/>
          <a:lstStyle/>
          <a:p>
            <a:endParaRPr lang="it-IT"/>
          </a:p>
        </p:txBody>
      </p:sp>
      <p:sp>
        <p:nvSpPr>
          <p:cNvPr id="7" name="Segnaposto numero diapositiva 6"/>
          <p:cNvSpPr>
            <a:spLocks noGrp="1"/>
          </p:cNvSpPr>
          <p:nvPr>
            <p:ph type="sldNum" sz="quarter" idx="12"/>
          </p:nvPr>
        </p:nvSpPr>
        <p:spPr/>
        <p:txBody>
          <a:bodyPr/>
          <a:lstStyle/>
          <a:p>
            <a:fld id="{7EBBF25E-1A01-4345-9D50-FC5B3FDDD50A}" type="slidenum">
              <a:rPr lang="it-IT" smtClean="0"/>
              <a:t>‹n.›</a:t>
            </a:fld>
            <a:endParaRPr lang="it-IT"/>
          </a:p>
        </p:txBody>
      </p:sp>
    </p:spTree>
    <p:extLst>
      <p:ext uri="{BB962C8B-B14F-4D97-AF65-F5344CB8AC3E}">
        <p14:creationId xmlns:p14="http://schemas.microsoft.com/office/powerpoint/2010/main" val="2262984564"/>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3.xml"/><Relationship Id="rId12" Type="http://schemas.openxmlformats.org/officeDocument/2006/relationships/slideLayout" Target="../slideLayouts/slideLayout24.xml"/><Relationship Id="rId13" Type="http://schemas.openxmlformats.org/officeDocument/2006/relationships/theme" Target="../theme/theme2.xml"/><Relationship Id="rId1" Type="http://schemas.openxmlformats.org/officeDocument/2006/relationships/slideLayout" Target="../slideLayouts/slideLayout13.xml"/><Relationship Id="rId2" Type="http://schemas.openxmlformats.org/officeDocument/2006/relationships/slideLayout" Target="../slideLayouts/slideLayout14.xml"/><Relationship Id="rId3" Type="http://schemas.openxmlformats.org/officeDocument/2006/relationships/slideLayout" Target="../slideLayouts/slideLayout15.xml"/><Relationship Id="rId4" Type="http://schemas.openxmlformats.org/officeDocument/2006/relationships/slideLayout" Target="../slideLayouts/slideLayout16.xml"/><Relationship Id="rId5" Type="http://schemas.openxmlformats.org/officeDocument/2006/relationships/slideLayout" Target="../slideLayouts/slideLayout17.xml"/><Relationship Id="rId6" Type="http://schemas.openxmlformats.org/officeDocument/2006/relationships/slideLayout" Target="../slideLayouts/slideLayout18.xml"/><Relationship Id="rId7" Type="http://schemas.openxmlformats.org/officeDocument/2006/relationships/slideLayout" Target="../slideLayouts/slideLayout19.xml"/><Relationship Id="rId8" Type="http://schemas.openxmlformats.org/officeDocument/2006/relationships/slideLayout" Target="../slideLayouts/slideLayout20.xml"/><Relationship Id="rId9" Type="http://schemas.openxmlformats.org/officeDocument/2006/relationships/slideLayout" Target="../slideLayouts/slideLayout21.xml"/><Relationship Id="rId10"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tito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it-IT"/>
              <a:t>Fare clic per modificare lo stile del titolo</a:t>
            </a:r>
          </a:p>
        </p:txBody>
      </p:sp>
      <p:sp>
        <p:nvSpPr>
          <p:cNvPr id="3" name="Segnaposto tes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F67E9DE-C5BE-4FEB-A272-FB16BED1AA11}" type="datetimeFigureOut">
              <a:rPr lang="it-IT" smtClean="0"/>
              <a:t>30/05/22</a:t>
            </a:fld>
            <a:endParaRPr lang="it-IT"/>
          </a:p>
        </p:txBody>
      </p:sp>
      <p:sp>
        <p:nvSpPr>
          <p:cNvPr id="5" name="Segnaposto piè di pagina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t-IT"/>
          </a:p>
        </p:txBody>
      </p:sp>
      <p:sp>
        <p:nvSpPr>
          <p:cNvPr id="6" name="Segnaposto numero diapositiva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EBBF25E-1A01-4345-9D50-FC5B3FDDD50A}" type="slidenum">
              <a:rPr lang="it-IT" smtClean="0"/>
              <a:t>‹n.›</a:t>
            </a:fld>
            <a:endParaRPr lang="it-IT"/>
          </a:p>
        </p:txBody>
      </p:sp>
    </p:spTree>
    <p:extLst>
      <p:ext uri="{BB962C8B-B14F-4D97-AF65-F5344CB8AC3E}">
        <p14:creationId xmlns:p14="http://schemas.microsoft.com/office/powerpoint/2010/main" val="72101044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titolo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it-IT"/>
              <a:t>Fare clic per modificare lo stile del titolo</a:t>
            </a:r>
          </a:p>
        </p:txBody>
      </p:sp>
      <p:sp>
        <p:nvSpPr>
          <p:cNvPr id="3" name="Segnaposto testo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A99DE78-3375-4E64-8115-D9B685FD0410}" type="datetime1">
              <a:rPr lang="it-IT" smtClean="0">
                <a:solidFill>
                  <a:prstClr val="black">
                    <a:tint val="75000"/>
                  </a:prstClr>
                </a:solidFill>
              </a:rPr>
              <a:t>30/05/22</a:t>
            </a:fld>
            <a:endParaRPr lang="it-IT">
              <a:solidFill>
                <a:prstClr val="black">
                  <a:tint val="75000"/>
                </a:prstClr>
              </a:solidFill>
            </a:endParaRPr>
          </a:p>
        </p:txBody>
      </p:sp>
      <p:sp>
        <p:nvSpPr>
          <p:cNvPr id="5" name="Segnaposto piè di pagina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t-IT">
              <a:solidFill>
                <a:prstClr val="black">
                  <a:tint val="75000"/>
                </a:prstClr>
              </a:solidFill>
            </a:endParaRPr>
          </a:p>
        </p:txBody>
      </p:sp>
      <p:sp>
        <p:nvSpPr>
          <p:cNvPr id="6" name="Segnaposto numero diapositiva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7A41E1B-4F70-4964-A407-84C68BE8251C}" type="slidenum">
              <a:rPr lang="it-IT" smtClean="0">
                <a:solidFill>
                  <a:prstClr val="black">
                    <a:tint val="75000"/>
                  </a:prstClr>
                </a:solidFill>
              </a:rPr>
              <a:pPr/>
              <a:t>‹n.›</a:t>
            </a:fld>
            <a:endParaRPr lang="it-IT">
              <a:solidFill>
                <a:prstClr val="black">
                  <a:tint val="75000"/>
                </a:prstClr>
              </a:solidFill>
            </a:endParaRPr>
          </a:p>
        </p:txBody>
      </p:sp>
    </p:spTree>
    <p:extLst>
      <p:ext uri="{BB962C8B-B14F-4D97-AF65-F5344CB8AC3E}">
        <p14:creationId xmlns:p14="http://schemas.microsoft.com/office/powerpoint/2010/main" val="3046596329"/>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 id="2147483675" r:id="rId12"/>
  </p:sldLayoutIdLst>
  <p:hf sldNum="0"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27.jpeg"/><Relationship Id="rId3" Type="http://schemas.openxmlformats.org/officeDocument/2006/relationships/image" Target="../media/image5.png"/></Relationships>
</file>

<file path=ppt/slides/_rels/slide100.xml.rels><?xml version="1.0" encoding="UTF-8" standalone="yes"?>
<Relationships xmlns="http://schemas.openxmlformats.org/package/2006/relationships"><Relationship Id="rId11" Type="http://schemas.openxmlformats.org/officeDocument/2006/relationships/image" Target="../media/image119.jpeg"/><Relationship Id="rId12" Type="http://schemas.openxmlformats.org/officeDocument/2006/relationships/image" Target="../media/image120.png"/><Relationship Id="rId1" Type="http://schemas.openxmlformats.org/officeDocument/2006/relationships/slideLayout" Target="../slideLayouts/slideLayout19.xml"/><Relationship Id="rId2" Type="http://schemas.openxmlformats.org/officeDocument/2006/relationships/notesSlide" Target="../notesSlides/notesSlide45.xml"/><Relationship Id="rId3" Type="http://schemas.openxmlformats.org/officeDocument/2006/relationships/image" Target="../media/image111.jpeg"/><Relationship Id="rId4" Type="http://schemas.openxmlformats.org/officeDocument/2006/relationships/image" Target="../media/image112.png"/><Relationship Id="rId5" Type="http://schemas.openxmlformats.org/officeDocument/2006/relationships/image" Target="../media/image113.jpeg"/><Relationship Id="rId6" Type="http://schemas.openxmlformats.org/officeDocument/2006/relationships/image" Target="../media/image114.png"/><Relationship Id="rId7" Type="http://schemas.openxmlformats.org/officeDocument/2006/relationships/image" Target="../media/image115.jpeg"/><Relationship Id="rId8" Type="http://schemas.openxmlformats.org/officeDocument/2006/relationships/image" Target="../media/image116.jpeg"/><Relationship Id="rId9" Type="http://schemas.openxmlformats.org/officeDocument/2006/relationships/image" Target="../media/image117.jpeg"/><Relationship Id="rId10" Type="http://schemas.openxmlformats.org/officeDocument/2006/relationships/image" Target="../media/image118.png"/></Relationships>
</file>

<file path=ppt/slides/_rels/slide101.xml.rels><?xml version="1.0" encoding="UTF-8" standalone="yes"?>
<Relationships xmlns="http://schemas.openxmlformats.org/package/2006/relationships"><Relationship Id="rId3" Type="http://schemas.openxmlformats.org/officeDocument/2006/relationships/image" Target="../media/image121.png"/><Relationship Id="rId4" Type="http://schemas.openxmlformats.org/officeDocument/2006/relationships/image" Target="../media/image122.png"/><Relationship Id="rId5" Type="http://schemas.openxmlformats.org/officeDocument/2006/relationships/hyperlink" Target="http://www.iss.it/rpma" TargetMode="External"/><Relationship Id="rId1" Type="http://schemas.openxmlformats.org/officeDocument/2006/relationships/slideLayout" Target="../slideLayouts/slideLayout2.xml"/><Relationship Id="rId2" Type="http://schemas.openxmlformats.org/officeDocument/2006/relationships/notesSlide" Target="../notesSlides/notesSlide46.xml"/></Relationships>
</file>

<file path=ppt/slides/_rels/slide11.xml.rels><?xml version="1.0" encoding="UTF-8" standalone="yes"?>
<Relationships xmlns="http://schemas.openxmlformats.org/package/2006/relationships"><Relationship Id="rId3" Type="http://schemas.openxmlformats.org/officeDocument/2006/relationships/image" Target="../media/image28.jpeg"/><Relationship Id="rId4"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image" Target="../media/image2.jpeg"/></Relationships>
</file>

<file path=ppt/slides/_rels/slide12.xml.rels><?xml version="1.0" encoding="UTF-8" standalone="yes"?>
<Relationships xmlns="http://schemas.openxmlformats.org/package/2006/relationships"><Relationship Id="rId3" Type="http://schemas.openxmlformats.org/officeDocument/2006/relationships/image" Target="../media/image29.jpeg"/><Relationship Id="rId4"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image" Target="../media/image2.jpeg"/></Relationships>
</file>

<file path=ppt/slides/_rels/slide13.xml.rels><?xml version="1.0" encoding="UTF-8" standalone="yes"?>
<Relationships xmlns="http://schemas.openxmlformats.org/package/2006/relationships"><Relationship Id="rId3" Type="http://schemas.openxmlformats.org/officeDocument/2006/relationships/image" Target="../media/image30.jpeg"/><Relationship Id="rId4"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image" Target="../media/image2.jpe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15.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6.png"/><Relationship Id="rId1" Type="http://schemas.openxmlformats.org/officeDocument/2006/relationships/slideLayout" Target="../slideLayouts/slideLayout2.xml"/><Relationship Id="rId2" Type="http://schemas.openxmlformats.org/officeDocument/2006/relationships/hyperlink" Target="http://www.iss.it/rpma" TargetMode="Externa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png"/><Relationship Id="rId3" Type="http://schemas.openxmlformats.org/officeDocument/2006/relationships/image" Target="../media/image6.png"/></Relationships>
</file>

<file path=ppt/slides/_rels/slide17.xml.rels><?xml version="1.0" encoding="UTF-8" standalone="yes"?>
<Relationships xmlns="http://schemas.openxmlformats.org/package/2006/relationships"><Relationship Id="rId3" Type="http://schemas.openxmlformats.org/officeDocument/2006/relationships/image" Target="../media/image31.png"/><Relationship Id="rId4" Type="http://schemas.openxmlformats.org/officeDocument/2006/relationships/image" Target="../media/image32.jpeg"/><Relationship Id="rId1" Type="http://schemas.openxmlformats.org/officeDocument/2006/relationships/slideLayout" Target="../slideLayouts/slideLayout12.xml"/><Relationship Id="rId2" Type="http://schemas.openxmlformats.org/officeDocument/2006/relationships/notesSlide" Target="../notesSlides/notesSlide1.xml"/></Relationships>
</file>

<file path=ppt/slides/_rels/slide18.xml.rels><?xml version="1.0" encoding="UTF-8" standalone="yes"?>
<Relationships xmlns="http://schemas.openxmlformats.org/package/2006/relationships"><Relationship Id="rId3" Type="http://schemas.openxmlformats.org/officeDocument/2006/relationships/image" Target="../media/image33.png"/><Relationship Id="rId4" Type="http://schemas.openxmlformats.org/officeDocument/2006/relationships/image" Target="../media/image32.jpeg"/><Relationship Id="rId1" Type="http://schemas.openxmlformats.org/officeDocument/2006/relationships/slideLayout" Target="../slideLayouts/slideLayout12.xml"/><Relationship Id="rId2" Type="http://schemas.openxmlformats.org/officeDocument/2006/relationships/notesSlide" Target="../notesSlides/notesSlide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png"/><Relationship Id="rId3" Type="http://schemas.openxmlformats.org/officeDocument/2006/relationships/image" Target="../media/image6.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jpeg"/></Relationships>
</file>

<file path=ppt/slides/_rels/slide20.xml.rels><?xml version="1.0" encoding="UTF-8" standalone="yes"?>
<Relationships xmlns="http://schemas.openxmlformats.org/package/2006/relationships"><Relationship Id="rId3" Type="http://schemas.openxmlformats.org/officeDocument/2006/relationships/image" Target="../media/image35.png"/><Relationship Id="rId4" Type="http://schemas.openxmlformats.org/officeDocument/2006/relationships/image" Target="../media/image36.jpeg"/><Relationship Id="rId5"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image" Target="../media/image34.png"/></Relationships>
</file>

<file path=ppt/slides/_rels/slide21.xml.rels><?xml version="1.0" encoding="UTF-8" standalone="yes"?>
<Relationships xmlns="http://schemas.openxmlformats.org/package/2006/relationships"><Relationship Id="rId3" Type="http://schemas.openxmlformats.org/officeDocument/2006/relationships/image" Target="../media/image36.jpeg"/><Relationship Id="rId4" Type="http://schemas.openxmlformats.org/officeDocument/2006/relationships/image" Target="../media/image37.png"/><Relationship Id="rId5"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image" Target="../media/image35.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8.png"/><Relationship Id="rId3" Type="http://schemas.openxmlformats.org/officeDocument/2006/relationships/image" Target="../media/image6.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xml"/><Relationship Id="rId3" Type="http://schemas.openxmlformats.org/officeDocument/2006/relationships/image" Target="../media/image39.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40.png"/><Relationship Id="rId3" Type="http://schemas.openxmlformats.org/officeDocument/2006/relationships/image" Target="../media/image6.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41.png"/><Relationship Id="rId3" Type="http://schemas.openxmlformats.org/officeDocument/2006/relationships/image" Target="../media/image6.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42.png"/><Relationship Id="rId3" Type="http://schemas.openxmlformats.org/officeDocument/2006/relationships/image" Target="../media/image6.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43.png"/><Relationship Id="rId3" Type="http://schemas.openxmlformats.org/officeDocument/2006/relationships/image" Target="../media/image6.png"/></Relationships>
</file>

<file path=ppt/slides/_rels/slide28.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6.png"/><Relationship Id="rId1" Type="http://schemas.openxmlformats.org/officeDocument/2006/relationships/slideLayout" Target="../slideLayouts/slideLayout2.xml"/><Relationship Id="rId2" Type="http://schemas.openxmlformats.org/officeDocument/2006/relationships/hyperlink" Target="http://www.iss.it/rpma"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jpeg"/><Relationship Id="rId3" Type="http://schemas.openxmlformats.org/officeDocument/2006/relationships/image" Target="../media/image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 Id="rId3" Type="http://schemas.openxmlformats.org/officeDocument/2006/relationships/image" Target="../media/image44.jpe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5.xml"/><Relationship Id="rId3" Type="http://schemas.openxmlformats.org/officeDocument/2006/relationships/image" Target="../media/image44.jpe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png"/><Relationship Id="rId3" Type="http://schemas.openxmlformats.org/officeDocument/2006/relationships/image" Target="../media/image6.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png"/><Relationship Id="rId3" Type="http://schemas.openxmlformats.org/officeDocument/2006/relationships/image" Target="../media/image6.png"/></Relationships>
</file>

<file path=ppt/slides/_rels/slide34.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image" Target="../media/image45.png"/></Relationships>
</file>

<file path=ppt/slides/_rels/slide35.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image" Target="../media/image46.png"/></Relationships>
</file>

<file path=ppt/slides/_rels/slide36.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image" Target="../media/image47.png"/></Relationships>
</file>

<file path=ppt/slides/_rels/slide37.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image" Target="../media/image48.png"/></Relationships>
</file>

<file path=ppt/slides/_rels/slide38.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image" Target="../media/image49.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jpeg"/><Relationship Id="rId3" Type="http://schemas.openxmlformats.org/officeDocument/2006/relationships/image" Target="../media/image4.png"/></Relationships>
</file>

<file path=ppt/slides/_rels/slide40.xml.rels><?xml version="1.0" encoding="UTF-8" standalone="yes"?>
<Relationships xmlns="http://schemas.openxmlformats.org/package/2006/relationships"><Relationship Id="rId3" Type="http://schemas.openxmlformats.org/officeDocument/2006/relationships/image" Target="../media/image1.jpeg"/><Relationship Id="rId4"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notesSlide" Target="../notesSlides/notesSlide6.xml"/></Relationships>
</file>

<file path=ppt/slides/_rels/slide41.xml.rels><?xml version="1.0" encoding="UTF-8" standalone="yes"?>
<Relationships xmlns="http://schemas.openxmlformats.org/package/2006/relationships"><Relationship Id="rId3" Type="http://schemas.openxmlformats.org/officeDocument/2006/relationships/hyperlink" Target="https://www.registronazionalepma.it/CentroNazionaleTrapianti/IEGE" TargetMode="External"/><Relationship Id="rId4" Type="http://schemas.openxmlformats.org/officeDocument/2006/relationships/image" Target="../media/image5.png"/><Relationship Id="rId5" Type="http://schemas.openxmlformats.org/officeDocument/2006/relationships/image" Target="../media/image6.png"/><Relationship Id="rId1" Type="http://schemas.openxmlformats.org/officeDocument/2006/relationships/slideLayout" Target="../slideLayouts/slideLayout2.xml"/><Relationship Id="rId2" Type="http://schemas.openxmlformats.org/officeDocument/2006/relationships/image" Target="../media/image50.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7.xml"/><Relationship Id="rId3" Type="http://schemas.openxmlformats.org/officeDocument/2006/relationships/image" Target="../media/image32.jpe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8.xml"/><Relationship Id="rId3" Type="http://schemas.openxmlformats.org/officeDocument/2006/relationships/image" Target="../media/image32.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xml"/><Relationship Id="rId3" Type="http://schemas.openxmlformats.org/officeDocument/2006/relationships/image" Target="../media/image32.jpe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0.xml"/><Relationship Id="rId3" Type="http://schemas.openxmlformats.org/officeDocument/2006/relationships/image" Target="../media/image32.jpeg"/></Relationships>
</file>

<file path=ppt/slides/_rels/slide46.xml.rels><?xml version="1.0" encoding="UTF-8" standalone="yes"?>
<Relationships xmlns="http://schemas.openxmlformats.org/package/2006/relationships"><Relationship Id="rId3" Type="http://schemas.openxmlformats.org/officeDocument/2006/relationships/image" Target="../media/image32.jpeg"/><Relationship Id="rId4" Type="http://schemas.openxmlformats.org/officeDocument/2006/relationships/image" Target="../media/image51.png"/><Relationship Id="rId5" Type="http://schemas.openxmlformats.org/officeDocument/2006/relationships/image" Target="../media/image52.png"/><Relationship Id="rId1" Type="http://schemas.openxmlformats.org/officeDocument/2006/relationships/slideLayout" Target="../slideLayouts/slideLayout12.xml"/><Relationship Id="rId2" Type="http://schemas.openxmlformats.org/officeDocument/2006/relationships/notesSlide" Target="../notesSlides/notesSlide11.xml"/></Relationships>
</file>

<file path=ppt/slides/_rels/slide47.xml.rels><?xml version="1.0" encoding="UTF-8" standalone="yes"?>
<Relationships xmlns="http://schemas.openxmlformats.org/package/2006/relationships"><Relationship Id="rId3" Type="http://schemas.openxmlformats.org/officeDocument/2006/relationships/image" Target="../media/image53.emf"/><Relationship Id="rId4" Type="http://schemas.openxmlformats.org/officeDocument/2006/relationships/image" Target="../media/image32.jpeg"/><Relationship Id="rId1" Type="http://schemas.openxmlformats.org/officeDocument/2006/relationships/slideLayout" Target="../slideLayouts/slideLayout12.xml"/><Relationship Id="rId2" Type="http://schemas.openxmlformats.org/officeDocument/2006/relationships/notesSlide" Target="../notesSlides/notesSlide12.xml"/></Relationships>
</file>

<file path=ppt/slides/_rels/slide48.xml.rels><?xml version="1.0" encoding="UTF-8" standalone="yes"?>
<Relationships xmlns="http://schemas.openxmlformats.org/package/2006/relationships"><Relationship Id="rId3" Type="http://schemas.openxmlformats.org/officeDocument/2006/relationships/image" Target="../media/image32.jpeg"/><Relationship Id="rId4" Type="http://schemas.openxmlformats.org/officeDocument/2006/relationships/image" Target="../media/image54.emf"/><Relationship Id="rId1" Type="http://schemas.openxmlformats.org/officeDocument/2006/relationships/slideLayout" Target="../slideLayouts/slideLayout12.xml"/><Relationship Id="rId2" Type="http://schemas.openxmlformats.org/officeDocument/2006/relationships/notesSlide" Target="../notesSlides/notesSlide13.xml"/></Relationships>
</file>

<file path=ppt/slides/_rels/slide49.xml.rels><?xml version="1.0" encoding="UTF-8" standalone="yes"?>
<Relationships xmlns="http://schemas.openxmlformats.org/package/2006/relationships"><Relationship Id="rId3" Type="http://schemas.openxmlformats.org/officeDocument/2006/relationships/image" Target="../media/image32.jpeg"/><Relationship Id="rId4" Type="http://schemas.openxmlformats.org/officeDocument/2006/relationships/image" Target="../media/image55.emf"/><Relationship Id="rId1" Type="http://schemas.openxmlformats.org/officeDocument/2006/relationships/slideLayout" Target="../slideLayouts/slideLayout12.xml"/><Relationship Id="rId2" Type="http://schemas.openxmlformats.org/officeDocument/2006/relationships/notesSlide" Target="../notesSlides/notesSlide1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50.xml.rels><?xml version="1.0" encoding="UTF-8" standalone="yes"?>
<Relationships xmlns="http://schemas.openxmlformats.org/package/2006/relationships"><Relationship Id="rId3" Type="http://schemas.openxmlformats.org/officeDocument/2006/relationships/image" Target="../media/image32.jpeg"/><Relationship Id="rId4" Type="http://schemas.openxmlformats.org/officeDocument/2006/relationships/image" Target="../media/image56.emf"/><Relationship Id="rId1" Type="http://schemas.openxmlformats.org/officeDocument/2006/relationships/slideLayout" Target="../slideLayouts/slideLayout12.xml"/><Relationship Id="rId2" Type="http://schemas.openxmlformats.org/officeDocument/2006/relationships/notesSlide" Target="../notesSlides/notesSlide15.xml"/></Relationships>
</file>

<file path=ppt/slides/_rels/slide51.xml.rels><?xml version="1.0" encoding="UTF-8" standalone="yes"?>
<Relationships xmlns="http://schemas.openxmlformats.org/package/2006/relationships"><Relationship Id="rId3" Type="http://schemas.openxmlformats.org/officeDocument/2006/relationships/image" Target="../media/image32.jpeg"/><Relationship Id="rId4" Type="http://schemas.openxmlformats.org/officeDocument/2006/relationships/image" Target="../media/image57.emf"/><Relationship Id="rId1" Type="http://schemas.openxmlformats.org/officeDocument/2006/relationships/slideLayout" Target="../slideLayouts/slideLayout12.xml"/><Relationship Id="rId2" Type="http://schemas.openxmlformats.org/officeDocument/2006/relationships/notesSlide" Target="../notesSlides/notesSlide16.xml"/></Relationships>
</file>

<file path=ppt/slides/_rels/slide52.xml.rels><?xml version="1.0" encoding="UTF-8" standalone="yes"?>
<Relationships xmlns="http://schemas.openxmlformats.org/package/2006/relationships"><Relationship Id="rId3" Type="http://schemas.openxmlformats.org/officeDocument/2006/relationships/image" Target="../media/image32.jpeg"/><Relationship Id="rId4" Type="http://schemas.openxmlformats.org/officeDocument/2006/relationships/image" Target="../media/image58.emf"/><Relationship Id="rId1" Type="http://schemas.openxmlformats.org/officeDocument/2006/relationships/slideLayout" Target="../slideLayouts/slideLayout12.xml"/><Relationship Id="rId2" Type="http://schemas.openxmlformats.org/officeDocument/2006/relationships/notesSlide" Target="../notesSlides/notesSlide17.xml"/></Relationships>
</file>

<file path=ppt/slides/_rels/slide53.xml.rels><?xml version="1.0" encoding="UTF-8" standalone="yes"?>
<Relationships xmlns="http://schemas.openxmlformats.org/package/2006/relationships"><Relationship Id="rId3" Type="http://schemas.openxmlformats.org/officeDocument/2006/relationships/image" Target="../media/image59.png"/><Relationship Id="rId4" Type="http://schemas.openxmlformats.org/officeDocument/2006/relationships/image" Target="../media/image32.jpeg"/><Relationship Id="rId5" Type="http://schemas.openxmlformats.org/officeDocument/2006/relationships/image" Target="../media/image60.png"/><Relationship Id="rId6" Type="http://schemas.openxmlformats.org/officeDocument/2006/relationships/image" Target="../media/image52.png"/><Relationship Id="rId1" Type="http://schemas.openxmlformats.org/officeDocument/2006/relationships/slideLayout" Target="../slideLayouts/slideLayout12.xml"/><Relationship Id="rId2" Type="http://schemas.openxmlformats.org/officeDocument/2006/relationships/notesSlide" Target="../notesSlides/notesSlide18.xml"/></Relationships>
</file>

<file path=ppt/slides/_rels/slide54.xml.rels><?xml version="1.0" encoding="UTF-8" standalone="yes"?>
<Relationships xmlns="http://schemas.openxmlformats.org/package/2006/relationships"><Relationship Id="rId3" Type="http://schemas.openxmlformats.org/officeDocument/2006/relationships/image" Target="../media/image32.jpeg"/><Relationship Id="rId4" Type="http://schemas.openxmlformats.org/officeDocument/2006/relationships/image" Target="../media/image61.png"/><Relationship Id="rId5" Type="http://schemas.openxmlformats.org/officeDocument/2006/relationships/image" Target="../media/image62.png"/><Relationship Id="rId1" Type="http://schemas.openxmlformats.org/officeDocument/2006/relationships/slideLayout" Target="../slideLayouts/slideLayout12.xml"/><Relationship Id="rId2" Type="http://schemas.openxmlformats.org/officeDocument/2006/relationships/notesSlide" Target="../notesSlides/notesSlide1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0.xml"/><Relationship Id="rId3" Type="http://schemas.openxmlformats.org/officeDocument/2006/relationships/image" Target="../media/image32.jpeg"/></Relationships>
</file>

<file path=ppt/slides/_rels/slide56.xml.rels><?xml version="1.0" encoding="UTF-8" standalone="yes"?>
<Relationships xmlns="http://schemas.openxmlformats.org/package/2006/relationships"><Relationship Id="rId3" Type="http://schemas.openxmlformats.org/officeDocument/2006/relationships/image" Target="../media/image32.jpeg"/><Relationship Id="rId4" Type="http://schemas.openxmlformats.org/officeDocument/2006/relationships/image" Target="../media/image63.png"/><Relationship Id="rId1" Type="http://schemas.openxmlformats.org/officeDocument/2006/relationships/slideLayout" Target="../slideLayouts/slideLayout12.xml"/><Relationship Id="rId2" Type="http://schemas.openxmlformats.org/officeDocument/2006/relationships/notesSlide" Target="../notesSlides/notesSlide21.xml"/></Relationships>
</file>

<file path=ppt/slides/_rels/slide57.xml.rels><?xml version="1.0" encoding="UTF-8" standalone="yes"?>
<Relationships xmlns="http://schemas.openxmlformats.org/package/2006/relationships"><Relationship Id="rId3" Type="http://schemas.openxmlformats.org/officeDocument/2006/relationships/slide" Target="slide28.xml"/><Relationship Id="rId4" Type="http://schemas.openxmlformats.org/officeDocument/2006/relationships/image" Target="../media/image64.png"/><Relationship Id="rId1" Type="http://schemas.openxmlformats.org/officeDocument/2006/relationships/slideLayout" Target="../slideLayouts/slideLayout7.xml"/><Relationship Id="rId2" Type="http://schemas.openxmlformats.org/officeDocument/2006/relationships/notesSlide" Target="../notesSlides/notesSlide22.xml"/></Relationships>
</file>

<file path=ppt/slides/_rels/slide58.xml.rels><?xml version="1.0" encoding="UTF-8" standalone="yes"?>
<Relationships xmlns="http://schemas.openxmlformats.org/package/2006/relationships"><Relationship Id="rId3" Type="http://schemas.openxmlformats.org/officeDocument/2006/relationships/image" Target="../media/image65.jpeg"/><Relationship Id="rId4" Type="http://schemas.openxmlformats.org/officeDocument/2006/relationships/image" Target="../media/image32.jpeg"/><Relationship Id="rId1" Type="http://schemas.openxmlformats.org/officeDocument/2006/relationships/slideLayout" Target="../slideLayouts/slideLayout12.xml"/><Relationship Id="rId2" Type="http://schemas.openxmlformats.org/officeDocument/2006/relationships/notesSlide" Target="../notesSlides/notesSlide2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66.jpe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6.jpe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6.jpe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4.xml"/><Relationship Id="rId3" Type="http://schemas.openxmlformats.org/officeDocument/2006/relationships/image" Target="../media/image44.jpe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chart" Target="../charts/chart1.xml"/><Relationship Id="rId3" Type="http://schemas.openxmlformats.org/officeDocument/2006/relationships/image" Target="../media/image44.jpeg"/></Relationships>
</file>

<file path=ppt/slides/_rels/slide64.xml.rels><?xml version="1.0" encoding="UTF-8" standalone="yes"?>
<Relationships xmlns="http://schemas.openxmlformats.org/package/2006/relationships"><Relationship Id="rId3" Type="http://schemas.openxmlformats.org/officeDocument/2006/relationships/image" Target="../media/image44.jpeg"/><Relationship Id="rId4" Type="http://schemas.openxmlformats.org/officeDocument/2006/relationships/chart" Target="../charts/chart2.xml"/><Relationship Id="rId1" Type="http://schemas.openxmlformats.org/officeDocument/2006/relationships/slideLayout" Target="../slideLayouts/slideLayout12.xml"/><Relationship Id="rId2" Type="http://schemas.openxmlformats.org/officeDocument/2006/relationships/notesSlide" Target="../notesSlides/notesSlide2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7.jpeg"/><Relationship Id="rId3" Type="http://schemas.openxmlformats.org/officeDocument/2006/relationships/chart" Target="../charts/chart3.xml"/></Relationships>
</file>

<file path=ppt/slides/_rels/slide66.xml.rels><?xml version="1.0" encoding="UTF-8" standalone="yes"?>
<Relationships xmlns="http://schemas.openxmlformats.org/package/2006/relationships"><Relationship Id="rId3" Type="http://schemas.openxmlformats.org/officeDocument/2006/relationships/image" Target="../media/image44.jpeg"/><Relationship Id="rId4" Type="http://schemas.openxmlformats.org/officeDocument/2006/relationships/image" Target="../media/image68.jpeg"/><Relationship Id="rId5" Type="http://schemas.openxmlformats.org/officeDocument/2006/relationships/chart" Target="../charts/chart4.xml"/><Relationship Id="rId1" Type="http://schemas.openxmlformats.org/officeDocument/2006/relationships/slideLayout" Target="../slideLayouts/slideLayout12.xml"/><Relationship Id="rId2" Type="http://schemas.openxmlformats.org/officeDocument/2006/relationships/notesSlide" Target="../notesSlides/notesSlide26.xml"/></Relationships>
</file>

<file path=ppt/slides/_rels/slide67.xml.rels><?xml version="1.0" encoding="UTF-8" standalone="yes"?>
<Relationships xmlns="http://schemas.openxmlformats.org/package/2006/relationships"><Relationship Id="rId3" Type="http://schemas.openxmlformats.org/officeDocument/2006/relationships/image" Target="../media/image69.png"/><Relationship Id="rId4" Type="http://schemas.openxmlformats.org/officeDocument/2006/relationships/image" Target="../media/image44.jpeg"/><Relationship Id="rId1" Type="http://schemas.openxmlformats.org/officeDocument/2006/relationships/slideLayout" Target="../slideLayouts/slideLayout12.xml"/><Relationship Id="rId2" Type="http://schemas.openxmlformats.org/officeDocument/2006/relationships/chart" Target="../charts/chart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7.xml"/><Relationship Id="rId3" Type="http://schemas.openxmlformats.org/officeDocument/2006/relationships/image" Target="../media/image44.jpeg"/></Relationships>
</file>

<file path=ppt/slides/_rels/slide69.xml.rels><?xml version="1.0" encoding="UTF-8" standalone="yes"?>
<Relationships xmlns="http://schemas.openxmlformats.org/package/2006/relationships"><Relationship Id="rId3" Type="http://schemas.openxmlformats.org/officeDocument/2006/relationships/image" Target="../media/image70.png"/><Relationship Id="rId4" Type="http://schemas.openxmlformats.org/officeDocument/2006/relationships/image" Target="../media/image71.jpeg"/><Relationship Id="rId1" Type="http://schemas.openxmlformats.org/officeDocument/2006/relationships/slideLayout" Target="../slideLayouts/slideLayout12.xml"/><Relationship Id="rId2" Type="http://schemas.openxmlformats.org/officeDocument/2006/relationships/notesSlide" Target="../notesSlides/notesSlide28.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4" Type="http://schemas.openxmlformats.org/officeDocument/2006/relationships/image" Target="../media/image5.png"/><Relationship Id="rId1" Type="http://schemas.openxmlformats.org/officeDocument/2006/relationships/slideLayout" Target="../slideLayouts/slideLayout2.xml"/><Relationship Id="rId2" Type="http://schemas.openxmlformats.org/officeDocument/2006/relationships/image" Target="../media/image7.png"/></Relationships>
</file>

<file path=ppt/slides/_rels/slide70.xml.rels><?xml version="1.0" encoding="UTF-8" standalone="yes"?>
<Relationships xmlns="http://schemas.openxmlformats.org/package/2006/relationships"><Relationship Id="rId3" Type="http://schemas.openxmlformats.org/officeDocument/2006/relationships/image" Target="../media/image44.jpeg"/><Relationship Id="rId4" Type="http://schemas.openxmlformats.org/officeDocument/2006/relationships/chart" Target="../charts/chart6.xml"/><Relationship Id="rId1" Type="http://schemas.openxmlformats.org/officeDocument/2006/relationships/slideLayout" Target="../slideLayouts/slideLayout12.xml"/><Relationship Id="rId2" Type="http://schemas.openxmlformats.org/officeDocument/2006/relationships/notesSlide" Target="../notesSlides/notesSlide29.xml"/></Relationships>
</file>

<file path=ppt/slides/_rels/slide71.xml.rels><?xml version="1.0" encoding="UTF-8" standalone="yes"?>
<Relationships xmlns="http://schemas.openxmlformats.org/package/2006/relationships"><Relationship Id="rId3" Type="http://schemas.openxmlformats.org/officeDocument/2006/relationships/image" Target="../media/image44.jpeg"/><Relationship Id="rId4" Type="http://schemas.openxmlformats.org/officeDocument/2006/relationships/image" Target="../media/image72.png"/><Relationship Id="rId5" Type="http://schemas.openxmlformats.org/officeDocument/2006/relationships/image" Target="../media/image73.png"/><Relationship Id="rId6" Type="http://schemas.openxmlformats.org/officeDocument/2006/relationships/chart" Target="../charts/chart7.xml"/><Relationship Id="rId7" Type="http://schemas.openxmlformats.org/officeDocument/2006/relationships/image" Target="../media/image74.png"/><Relationship Id="rId1" Type="http://schemas.openxmlformats.org/officeDocument/2006/relationships/slideLayout" Target="../slideLayouts/slideLayout12.xml"/><Relationship Id="rId2" Type="http://schemas.openxmlformats.org/officeDocument/2006/relationships/notesSlide" Target="../notesSlides/notesSlide3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chart" Target="../charts/chart8.xml"/></Relationships>
</file>

<file path=ppt/slides/_rels/slide73.xml.rels><?xml version="1.0" encoding="UTF-8" standalone="yes"?>
<Relationships xmlns="http://schemas.openxmlformats.org/package/2006/relationships"><Relationship Id="rId3" Type="http://schemas.openxmlformats.org/officeDocument/2006/relationships/image" Target="../media/image75.jpeg"/><Relationship Id="rId4" Type="http://schemas.openxmlformats.org/officeDocument/2006/relationships/chart" Target="../charts/chart9.xml"/><Relationship Id="rId1" Type="http://schemas.openxmlformats.org/officeDocument/2006/relationships/slideLayout" Target="../slideLayouts/slideLayout12.xml"/><Relationship Id="rId2" Type="http://schemas.openxmlformats.org/officeDocument/2006/relationships/notesSlide" Target="../notesSlides/notesSlide31.xml"/></Relationships>
</file>

<file path=ppt/slides/_rels/slide74.xml.rels><?xml version="1.0" encoding="UTF-8" standalone="yes"?>
<Relationships xmlns="http://schemas.openxmlformats.org/package/2006/relationships"><Relationship Id="rId3" Type="http://schemas.openxmlformats.org/officeDocument/2006/relationships/image" Target="../media/image75.jpeg"/><Relationship Id="rId4" Type="http://schemas.openxmlformats.org/officeDocument/2006/relationships/chart" Target="../charts/chart10.xml"/><Relationship Id="rId1" Type="http://schemas.openxmlformats.org/officeDocument/2006/relationships/slideLayout" Target="../slideLayouts/slideLayout12.xml"/><Relationship Id="rId2" Type="http://schemas.openxmlformats.org/officeDocument/2006/relationships/notesSlide" Target="../notesSlides/notesSlide32.xml"/></Relationships>
</file>

<file path=ppt/slides/_rels/slide75.xml.rels><?xml version="1.0" encoding="UTF-8" standalone="yes"?>
<Relationships xmlns="http://schemas.openxmlformats.org/package/2006/relationships"><Relationship Id="rId3" Type="http://schemas.openxmlformats.org/officeDocument/2006/relationships/image" Target="../media/image44.jpeg"/><Relationship Id="rId4" Type="http://schemas.openxmlformats.org/officeDocument/2006/relationships/chart" Target="../charts/chart11.xml"/><Relationship Id="rId1" Type="http://schemas.openxmlformats.org/officeDocument/2006/relationships/slideLayout" Target="../slideLayouts/slideLayout12.xml"/><Relationship Id="rId2" Type="http://schemas.openxmlformats.org/officeDocument/2006/relationships/notesSlide" Target="../notesSlides/notesSlide3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75.jpeg"/><Relationship Id="rId4" Type="http://schemas.openxmlformats.org/officeDocument/2006/relationships/chart" Target="../charts/chart12.xml"/><Relationship Id="rId1" Type="http://schemas.openxmlformats.org/officeDocument/2006/relationships/slideLayout" Target="../slideLayouts/slideLayout12.xml"/><Relationship Id="rId2" Type="http://schemas.openxmlformats.org/officeDocument/2006/relationships/notesSlide" Target="../notesSlides/notesSlide34.xml"/></Relationships>
</file>

<file path=ppt/slides/_rels/slide78.xml.rels><?xml version="1.0" encoding="UTF-8" standalone="yes"?>
<Relationships xmlns="http://schemas.openxmlformats.org/package/2006/relationships"><Relationship Id="rId3" Type="http://schemas.openxmlformats.org/officeDocument/2006/relationships/image" Target="../media/image76.jpeg"/><Relationship Id="rId4" Type="http://schemas.openxmlformats.org/officeDocument/2006/relationships/image" Target="../media/image71.jpeg"/><Relationship Id="rId1" Type="http://schemas.openxmlformats.org/officeDocument/2006/relationships/slideLayout" Target="../slideLayouts/slideLayout12.xml"/><Relationship Id="rId2" Type="http://schemas.openxmlformats.org/officeDocument/2006/relationships/notesSlide" Target="../notesSlides/notesSlide35.xml"/></Relationships>
</file>

<file path=ppt/slides/_rels/slide79.xml.rels><?xml version="1.0" encoding="UTF-8" standalone="yes"?>
<Relationships xmlns="http://schemas.openxmlformats.org/package/2006/relationships"><Relationship Id="rId3" Type="http://schemas.openxmlformats.org/officeDocument/2006/relationships/image" Target="../media/image44.jpeg"/><Relationship Id="rId4" Type="http://schemas.openxmlformats.org/officeDocument/2006/relationships/chart" Target="../charts/chart13.xml"/><Relationship Id="rId1" Type="http://schemas.openxmlformats.org/officeDocument/2006/relationships/slideLayout" Target="../slideLayouts/slideLayout12.xml"/><Relationship Id="rId2" Type="http://schemas.openxmlformats.org/officeDocument/2006/relationships/notesSlide" Target="../notesSlides/notesSlide3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chart" Target="../charts/chart14.xml"/></Relationships>
</file>

<file path=ppt/slides/_rels/slide81.xml.rels><?xml version="1.0" encoding="UTF-8" standalone="yes"?>
<Relationships xmlns="http://schemas.openxmlformats.org/package/2006/relationships"><Relationship Id="rId3" Type="http://schemas.openxmlformats.org/officeDocument/2006/relationships/image" Target="../media/image44.jpeg"/><Relationship Id="rId4" Type="http://schemas.openxmlformats.org/officeDocument/2006/relationships/chart" Target="../charts/chart15.xml"/><Relationship Id="rId1" Type="http://schemas.openxmlformats.org/officeDocument/2006/relationships/slideLayout" Target="../slideLayouts/slideLayout12.xml"/><Relationship Id="rId2" Type="http://schemas.openxmlformats.org/officeDocument/2006/relationships/notesSlide" Target="../notesSlides/notesSlide37.xml"/></Relationships>
</file>

<file path=ppt/slides/_rels/slide82.xml.rels><?xml version="1.0" encoding="UTF-8" standalone="yes"?>
<Relationships xmlns="http://schemas.openxmlformats.org/package/2006/relationships"><Relationship Id="rId3" Type="http://schemas.openxmlformats.org/officeDocument/2006/relationships/image" Target="../media/image44.jpeg"/><Relationship Id="rId4" Type="http://schemas.openxmlformats.org/officeDocument/2006/relationships/chart" Target="../charts/chart16.xml"/><Relationship Id="rId1" Type="http://schemas.openxmlformats.org/officeDocument/2006/relationships/slideLayout" Target="../slideLayouts/slideLayout12.xml"/><Relationship Id="rId2" Type="http://schemas.openxmlformats.org/officeDocument/2006/relationships/notesSlide" Target="../notesSlides/notesSlide38.xml"/></Relationships>
</file>

<file path=ppt/slides/_rels/slide83.xml.rels><?xml version="1.0" encoding="UTF-8" standalone="yes"?>
<Relationships xmlns="http://schemas.openxmlformats.org/package/2006/relationships"><Relationship Id="rId3" Type="http://schemas.openxmlformats.org/officeDocument/2006/relationships/image" Target="../media/image77.png"/><Relationship Id="rId4" Type="http://schemas.openxmlformats.org/officeDocument/2006/relationships/image" Target="../media/image78.png"/><Relationship Id="rId5" Type="http://schemas.openxmlformats.org/officeDocument/2006/relationships/image" Target="../media/image79.jpeg"/><Relationship Id="rId6" Type="http://schemas.openxmlformats.org/officeDocument/2006/relationships/chart" Target="../charts/chart17.xml"/><Relationship Id="rId7" Type="http://schemas.openxmlformats.org/officeDocument/2006/relationships/image" Target="../media/image80.png"/><Relationship Id="rId1" Type="http://schemas.openxmlformats.org/officeDocument/2006/relationships/slideLayout" Target="../slideLayouts/slideLayout12.xml"/><Relationship Id="rId2" Type="http://schemas.openxmlformats.org/officeDocument/2006/relationships/notesSlide" Target="../notesSlides/notesSlide39.xml"/></Relationships>
</file>

<file path=ppt/slides/_rels/slide84.xml.rels><?xml version="1.0" encoding="UTF-8" standalone="yes"?>
<Relationships xmlns="http://schemas.openxmlformats.org/package/2006/relationships"><Relationship Id="rId3" Type="http://schemas.openxmlformats.org/officeDocument/2006/relationships/image" Target="../media/image44.jpeg"/><Relationship Id="rId4" Type="http://schemas.openxmlformats.org/officeDocument/2006/relationships/chart" Target="../charts/chart18.xml"/><Relationship Id="rId1" Type="http://schemas.openxmlformats.org/officeDocument/2006/relationships/slideLayout" Target="../slideLayouts/slideLayout12.xml"/><Relationship Id="rId2" Type="http://schemas.openxmlformats.org/officeDocument/2006/relationships/notesSlide" Target="../notesSlides/notesSlide40.xml"/></Relationships>
</file>

<file path=ppt/slides/_rels/slide85.xml.rels><?xml version="1.0" encoding="UTF-8" standalone="yes"?>
<Relationships xmlns="http://schemas.openxmlformats.org/package/2006/relationships"><Relationship Id="rId3" Type="http://schemas.openxmlformats.org/officeDocument/2006/relationships/image" Target="../media/image81.png"/><Relationship Id="rId4" Type="http://schemas.openxmlformats.org/officeDocument/2006/relationships/image" Target="../media/image82.png"/><Relationship Id="rId5" Type="http://schemas.openxmlformats.org/officeDocument/2006/relationships/image" Target="../media/image83.png"/><Relationship Id="rId6" Type="http://schemas.openxmlformats.org/officeDocument/2006/relationships/image" Target="../media/image84.png"/><Relationship Id="rId7" Type="http://schemas.openxmlformats.org/officeDocument/2006/relationships/image" Target="../media/image85.png"/><Relationship Id="rId8" Type="http://schemas.openxmlformats.org/officeDocument/2006/relationships/image" Target="../media/image86.png"/><Relationship Id="rId9" Type="http://schemas.openxmlformats.org/officeDocument/2006/relationships/image" Target="../media/image87.png"/><Relationship Id="rId10" Type="http://schemas.openxmlformats.org/officeDocument/2006/relationships/image" Target="../media/image88.gif"/><Relationship Id="rId11" Type="http://schemas.openxmlformats.org/officeDocument/2006/relationships/image" Target="../media/image89.png"/><Relationship Id="rId1" Type="http://schemas.openxmlformats.org/officeDocument/2006/relationships/slideLayout" Target="../slideLayouts/slideLayout1.xml"/><Relationship Id="rId2" Type="http://schemas.openxmlformats.org/officeDocument/2006/relationships/image" Target="../media/image77.png"/></Relationships>
</file>

<file path=ppt/slides/_rels/slide86.xml.rels><?xml version="1.0" encoding="UTF-8" standalone="yes"?>
<Relationships xmlns="http://schemas.openxmlformats.org/package/2006/relationships"><Relationship Id="rId11" Type="http://schemas.microsoft.com/office/2007/relationships/diagramDrawing" Target="../diagrams/drawing1.xml"/><Relationship Id="rId12" Type="http://schemas.openxmlformats.org/officeDocument/2006/relationships/image" Target="../media/image93.png"/><Relationship Id="rId13" Type="http://schemas.openxmlformats.org/officeDocument/2006/relationships/image" Target="../media/image88.gif"/><Relationship Id="rId14" Type="http://schemas.openxmlformats.org/officeDocument/2006/relationships/image" Target="../media/image94.png"/><Relationship Id="rId15" Type="http://schemas.openxmlformats.org/officeDocument/2006/relationships/image" Target="../media/image95.png"/><Relationship Id="rId1" Type="http://schemas.openxmlformats.org/officeDocument/2006/relationships/slideLayout" Target="../slideLayouts/slideLayout1.xml"/><Relationship Id="rId2" Type="http://schemas.openxmlformats.org/officeDocument/2006/relationships/image" Target="../media/image90.png"/><Relationship Id="rId3" Type="http://schemas.openxmlformats.org/officeDocument/2006/relationships/image" Target="../media/image91.png"/><Relationship Id="rId4" Type="http://schemas.openxmlformats.org/officeDocument/2006/relationships/image" Target="../media/image92.png"/><Relationship Id="rId5" Type="http://schemas.openxmlformats.org/officeDocument/2006/relationships/image" Target="../media/image77.png"/><Relationship Id="rId6" Type="http://schemas.openxmlformats.org/officeDocument/2006/relationships/image" Target="../media/image82.png"/><Relationship Id="rId7" Type="http://schemas.openxmlformats.org/officeDocument/2006/relationships/diagramData" Target="../diagrams/data1.xml"/><Relationship Id="rId8" Type="http://schemas.openxmlformats.org/officeDocument/2006/relationships/diagramLayout" Target="../diagrams/layout1.xml"/><Relationship Id="rId9" Type="http://schemas.openxmlformats.org/officeDocument/2006/relationships/diagramQuickStyle" Target="../diagrams/quickStyle1.xml"/><Relationship Id="rId10" Type="http://schemas.openxmlformats.org/officeDocument/2006/relationships/diagramColors" Target="../diagrams/colors1.xml"/></Relationships>
</file>

<file path=ppt/slides/_rels/slide87.xml.rels><?xml version="1.0" encoding="UTF-8" standalone="yes"?>
<Relationships xmlns="http://schemas.openxmlformats.org/package/2006/relationships"><Relationship Id="rId11" Type="http://schemas.microsoft.com/office/2007/relationships/diagramDrawing" Target="../diagrams/drawing2.xml"/><Relationship Id="rId12" Type="http://schemas.openxmlformats.org/officeDocument/2006/relationships/image" Target="../media/image93.png"/><Relationship Id="rId13" Type="http://schemas.openxmlformats.org/officeDocument/2006/relationships/image" Target="../media/image88.gif"/><Relationship Id="rId14" Type="http://schemas.openxmlformats.org/officeDocument/2006/relationships/image" Target="../media/image94.png"/><Relationship Id="rId15" Type="http://schemas.openxmlformats.org/officeDocument/2006/relationships/image" Target="../media/image96.png"/><Relationship Id="rId1" Type="http://schemas.openxmlformats.org/officeDocument/2006/relationships/slideLayout" Target="../slideLayouts/slideLayout1.xml"/><Relationship Id="rId2" Type="http://schemas.openxmlformats.org/officeDocument/2006/relationships/image" Target="../media/image90.png"/><Relationship Id="rId3" Type="http://schemas.openxmlformats.org/officeDocument/2006/relationships/image" Target="../media/image91.png"/><Relationship Id="rId4" Type="http://schemas.openxmlformats.org/officeDocument/2006/relationships/image" Target="../media/image92.png"/><Relationship Id="rId5" Type="http://schemas.openxmlformats.org/officeDocument/2006/relationships/image" Target="../media/image77.png"/><Relationship Id="rId6" Type="http://schemas.openxmlformats.org/officeDocument/2006/relationships/image" Target="../media/image82.png"/><Relationship Id="rId7" Type="http://schemas.openxmlformats.org/officeDocument/2006/relationships/diagramData" Target="../diagrams/data2.xml"/><Relationship Id="rId8" Type="http://schemas.openxmlformats.org/officeDocument/2006/relationships/diagramLayout" Target="../diagrams/layout2.xml"/><Relationship Id="rId9" Type="http://schemas.openxmlformats.org/officeDocument/2006/relationships/diagramQuickStyle" Target="../diagrams/quickStyle2.xml"/><Relationship Id="rId10" Type="http://schemas.openxmlformats.org/officeDocument/2006/relationships/diagramColors" Target="../diagrams/colors2.xml"/></Relationships>
</file>

<file path=ppt/slides/_rels/slide88.xml.rels><?xml version="1.0" encoding="UTF-8" standalone="yes"?>
<Relationships xmlns="http://schemas.openxmlformats.org/package/2006/relationships"><Relationship Id="rId3" Type="http://schemas.openxmlformats.org/officeDocument/2006/relationships/image" Target="../media/image97.png"/><Relationship Id="rId4" Type="http://schemas.openxmlformats.org/officeDocument/2006/relationships/image" Target="../media/image71.jpeg"/><Relationship Id="rId1" Type="http://schemas.openxmlformats.org/officeDocument/2006/relationships/slideLayout" Target="../slideLayouts/slideLayout12.xml"/><Relationship Id="rId2" Type="http://schemas.openxmlformats.org/officeDocument/2006/relationships/notesSlide" Target="../notesSlides/notesSlide4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2.xml"/><Relationship Id="rId3" Type="http://schemas.openxmlformats.org/officeDocument/2006/relationships/image" Target="../media/image98.jpeg"/></Relationships>
</file>

<file path=ppt/slides/_rels/slide9.xml.rels><?xml version="1.0" encoding="UTF-8" standalone="yes"?>
<Relationships xmlns="http://schemas.openxmlformats.org/package/2006/relationships"><Relationship Id="rId9" Type="http://schemas.openxmlformats.org/officeDocument/2006/relationships/image" Target="../media/image16.emf"/><Relationship Id="rId20" Type="http://schemas.openxmlformats.org/officeDocument/2006/relationships/image" Target="../media/image5.png"/><Relationship Id="rId21" Type="http://schemas.openxmlformats.org/officeDocument/2006/relationships/image" Target="../media/image6.png"/><Relationship Id="rId10" Type="http://schemas.openxmlformats.org/officeDocument/2006/relationships/image" Target="../media/image17.emf"/><Relationship Id="rId11" Type="http://schemas.openxmlformats.org/officeDocument/2006/relationships/image" Target="../media/image18.emf"/><Relationship Id="rId12" Type="http://schemas.openxmlformats.org/officeDocument/2006/relationships/image" Target="../media/image19.emf"/><Relationship Id="rId13" Type="http://schemas.openxmlformats.org/officeDocument/2006/relationships/image" Target="../media/image20.png"/><Relationship Id="rId14" Type="http://schemas.openxmlformats.org/officeDocument/2006/relationships/image" Target="../media/image21.png"/><Relationship Id="rId15" Type="http://schemas.openxmlformats.org/officeDocument/2006/relationships/image" Target="../media/image22.png"/><Relationship Id="rId16" Type="http://schemas.openxmlformats.org/officeDocument/2006/relationships/image" Target="../media/image23.png"/><Relationship Id="rId17" Type="http://schemas.openxmlformats.org/officeDocument/2006/relationships/image" Target="../media/image24.png"/><Relationship Id="rId18" Type="http://schemas.openxmlformats.org/officeDocument/2006/relationships/image" Target="../media/image25.png"/><Relationship Id="rId19" Type="http://schemas.openxmlformats.org/officeDocument/2006/relationships/image" Target="../media/image26.png"/><Relationship Id="rId1" Type="http://schemas.openxmlformats.org/officeDocument/2006/relationships/slideLayout" Target="../slideLayouts/slideLayout7.xml"/><Relationship Id="rId2" Type="http://schemas.openxmlformats.org/officeDocument/2006/relationships/image" Target="../media/image9.png"/><Relationship Id="rId3" Type="http://schemas.openxmlformats.org/officeDocument/2006/relationships/image" Target="../media/image10.png"/><Relationship Id="rId4" Type="http://schemas.openxmlformats.org/officeDocument/2006/relationships/image" Target="../media/image11.png"/><Relationship Id="rId5" Type="http://schemas.openxmlformats.org/officeDocument/2006/relationships/image" Target="../media/image12.png"/><Relationship Id="rId6" Type="http://schemas.openxmlformats.org/officeDocument/2006/relationships/image" Target="../media/image13.png"/><Relationship Id="rId7" Type="http://schemas.openxmlformats.org/officeDocument/2006/relationships/image" Target="../media/image14.png"/><Relationship Id="rId8" Type="http://schemas.openxmlformats.org/officeDocument/2006/relationships/image" Target="../media/image15.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3.xml"/><Relationship Id="rId3" Type="http://schemas.openxmlformats.org/officeDocument/2006/relationships/image" Target="../media/image44.jpeg"/></Relationships>
</file>

<file path=ppt/slides/_rels/slide91.xml.rels><?xml version="1.0" encoding="UTF-8" standalone="yes"?>
<Relationships xmlns="http://schemas.openxmlformats.org/package/2006/relationships"><Relationship Id="rId3" Type="http://schemas.openxmlformats.org/officeDocument/2006/relationships/image" Target="../media/image99.jpeg"/><Relationship Id="rId4" Type="http://schemas.openxmlformats.org/officeDocument/2006/relationships/chart" Target="../charts/chart19.xml"/><Relationship Id="rId1" Type="http://schemas.openxmlformats.org/officeDocument/2006/relationships/slideLayout" Target="../slideLayouts/slideLayout12.xml"/><Relationship Id="rId2" Type="http://schemas.openxmlformats.org/officeDocument/2006/relationships/notesSlide" Target="../notesSlides/notesSlide44.xml"/></Relationships>
</file>

<file path=ppt/slides/_rels/slide92.xml.rels><?xml version="1.0" encoding="UTF-8" standalone="yes"?>
<Relationships xmlns="http://schemas.openxmlformats.org/package/2006/relationships"><Relationship Id="rId3" Type="http://schemas.openxmlformats.org/officeDocument/2006/relationships/image" Target="../media/image100.png"/><Relationship Id="rId4" Type="http://schemas.openxmlformats.org/officeDocument/2006/relationships/image" Target="../media/image101.png"/><Relationship Id="rId1" Type="http://schemas.openxmlformats.org/officeDocument/2006/relationships/slideLayout" Target="../slideLayouts/slideLayout12.xml"/><Relationship Id="rId2" Type="http://schemas.openxmlformats.org/officeDocument/2006/relationships/chart" Target="../charts/chart20.xml"/></Relationships>
</file>

<file path=ppt/slides/_rels/slide93.xml.rels><?xml version="1.0" encoding="UTF-8" standalone="yes"?>
<Relationships xmlns="http://schemas.openxmlformats.org/package/2006/relationships"><Relationship Id="rId3" Type="http://schemas.openxmlformats.org/officeDocument/2006/relationships/image" Target="../media/image101.png"/><Relationship Id="rId4" Type="http://schemas.openxmlformats.org/officeDocument/2006/relationships/image" Target="../media/image102.png"/><Relationship Id="rId1" Type="http://schemas.openxmlformats.org/officeDocument/2006/relationships/slideLayout" Target="../slideLayouts/slideLayout12.xml"/><Relationship Id="rId2" Type="http://schemas.openxmlformats.org/officeDocument/2006/relationships/chart" Target="../charts/chart21.xml"/></Relationships>
</file>

<file path=ppt/slides/_rels/slide94.xml.rels><?xml version="1.0" encoding="UTF-8" standalone="yes"?>
<Relationships xmlns="http://schemas.openxmlformats.org/package/2006/relationships"><Relationship Id="rId3" Type="http://schemas.openxmlformats.org/officeDocument/2006/relationships/image" Target="../media/image102.png"/><Relationship Id="rId4" Type="http://schemas.openxmlformats.org/officeDocument/2006/relationships/image" Target="../media/image101.png"/><Relationship Id="rId1" Type="http://schemas.openxmlformats.org/officeDocument/2006/relationships/slideLayout" Target="../slideLayouts/slideLayout12.xml"/><Relationship Id="rId2" Type="http://schemas.openxmlformats.org/officeDocument/2006/relationships/chart" Target="../charts/chart22.xml"/></Relationships>
</file>

<file path=ppt/slides/_rels/slide95.xml.rels><?xml version="1.0" encoding="UTF-8" standalone="yes"?>
<Relationships xmlns="http://schemas.openxmlformats.org/package/2006/relationships"><Relationship Id="rId3" Type="http://schemas.openxmlformats.org/officeDocument/2006/relationships/image" Target="../media/image102.png"/><Relationship Id="rId4" Type="http://schemas.openxmlformats.org/officeDocument/2006/relationships/image" Target="../media/image101.png"/><Relationship Id="rId1" Type="http://schemas.openxmlformats.org/officeDocument/2006/relationships/slideLayout" Target="../slideLayouts/slideLayout12.xml"/><Relationship Id="rId2" Type="http://schemas.openxmlformats.org/officeDocument/2006/relationships/chart" Target="../charts/chart23.xml"/></Relationships>
</file>

<file path=ppt/slides/_rels/slide96.xml.rels><?xml version="1.0" encoding="UTF-8" standalone="yes"?>
<Relationships xmlns="http://schemas.openxmlformats.org/package/2006/relationships"><Relationship Id="rId3" Type="http://schemas.openxmlformats.org/officeDocument/2006/relationships/image" Target="../media/image104.png"/><Relationship Id="rId4" Type="http://schemas.openxmlformats.org/officeDocument/2006/relationships/image" Target="../media/image88.gif"/><Relationship Id="rId5" Type="http://schemas.openxmlformats.org/officeDocument/2006/relationships/image" Target="../media/image94.png"/><Relationship Id="rId6" Type="http://schemas.openxmlformats.org/officeDocument/2006/relationships/image" Target="../media/image105.png"/><Relationship Id="rId7" Type="http://schemas.openxmlformats.org/officeDocument/2006/relationships/image" Target="../media/image86.png"/><Relationship Id="rId8" Type="http://schemas.openxmlformats.org/officeDocument/2006/relationships/image" Target="../media/image87.png"/><Relationship Id="rId9" Type="http://schemas.openxmlformats.org/officeDocument/2006/relationships/image" Target="../media/image106.png"/><Relationship Id="rId10" Type="http://schemas.openxmlformats.org/officeDocument/2006/relationships/image" Target="../media/image107.png"/><Relationship Id="rId11" Type="http://schemas.openxmlformats.org/officeDocument/2006/relationships/image" Target="../media/image108.png"/><Relationship Id="rId1" Type="http://schemas.openxmlformats.org/officeDocument/2006/relationships/slideLayout" Target="../slideLayouts/slideLayout1.xml"/><Relationship Id="rId2" Type="http://schemas.openxmlformats.org/officeDocument/2006/relationships/image" Target="../media/image103.png"/></Relationships>
</file>

<file path=ppt/slides/_rels/slide97.xml.rels><?xml version="1.0" encoding="UTF-8" standalone="yes"?>
<Relationships xmlns="http://schemas.openxmlformats.org/package/2006/relationships"><Relationship Id="rId3" Type="http://schemas.openxmlformats.org/officeDocument/2006/relationships/image" Target="../media/image88.gif"/><Relationship Id="rId4" Type="http://schemas.openxmlformats.org/officeDocument/2006/relationships/image" Target="../media/image94.png"/><Relationship Id="rId1" Type="http://schemas.openxmlformats.org/officeDocument/2006/relationships/slideLayout" Target="../slideLayouts/slideLayout1.xml"/><Relationship Id="rId2" Type="http://schemas.openxmlformats.org/officeDocument/2006/relationships/image" Target="../media/image109.png"/></Relationships>
</file>

<file path=ppt/slides/_rels/slide98.xml.rels><?xml version="1.0" encoding="UTF-8" standalone="yes"?>
<Relationships xmlns="http://schemas.openxmlformats.org/package/2006/relationships"><Relationship Id="rId11" Type="http://schemas.microsoft.com/office/2007/relationships/diagramDrawing" Target="../diagrams/drawing3.xml"/><Relationship Id="rId12" Type="http://schemas.openxmlformats.org/officeDocument/2006/relationships/image" Target="../media/image93.png"/><Relationship Id="rId13" Type="http://schemas.openxmlformats.org/officeDocument/2006/relationships/image" Target="../media/image88.gif"/><Relationship Id="rId14" Type="http://schemas.openxmlformats.org/officeDocument/2006/relationships/image" Target="../media/image94.png"/><Relationship Id="rId15" Type="http://schemas.openxmlformats.org/officeDocument/2006/relationships/image" Target="../media/image110.png"/><Relationship Id="rId1" Type="http://schemas.openxmlformats.org/officeDocument/2006/relationships/slideLayout" Target="../slideLayouts/slideLayout1.xml"/><Relationship Id="rId2" Type="http://schemas.openxmlformats.org/officeDocument/2006/relationships/image" Target="../media/image90.png"/><Relationship Id="rId3" Type="http://schemas.openxmlformats.org/officeDocument/2006/relationships/image" Target="../media/image91.png"/><Relationship Id="rId4" Type="http://schemas.openxmlformats.org/officeDocument/2006/relationships/image" Target="../media/image92.png"/><Relationship Id="rId5" Type="http://schemas.openxmlformats.org/officeDocument/2006/relationships/image" Target="../media/image77.png"/><Relationship Id="rId6" Type="http://schemas.openxmlformats.org/officeDocument/2006/relationships/image" Target="../media/image82.png"/><Relationship Id="rId7" Type="http://schemas.openxmlformats.org/officeDocument/2006/relationships/diagramData" Target="../diagrams/data3.xml"/><Relationship Id="rId8" Type="http://schemas.openxmlformats.org/officeDocument/2006/relationships/diagramLayout" Target="../diagrams/layout3.xml"/><Relationship Id="rId9" Type="http://schemas.openxmlformats.org/officeDocument/2006/relationships/diagramQuickStyle" Target="../diagrams/quickStyle3.xml"/><Relationship Id="rId10" Type="http://schemas.openxmlformats.org/officeDocument/2006/relationships/diagramColors" Target="../diagrams/colors3.xml"/></Relationships>
</file>

<file path=ppt/slides/_rels/slide99.xml.rels><?xml version="1.0" encoding="UTF-8" standalone="yes"?>
<Relationships xmlns="http://schemas.openxmlformats.org/package/2006/relationships"><Relationship Id="rId11" Type="http://schemas.microsoft.com/office/2007/relationships/diagramDrawing" Target="../diagrams/drawing4.xml"/><Relationship Id="rId12" Type="http://schemas.openxmlformats.org/officeDocument/2006/relationships/image" Target="../media/image93.png"/><Relationship Id="rId13" Type="http://schemas.openxmlformats.org/officeDocument/2006/relationships/image" Target="../media/image88.gif"/><Relationship Id="rId14" Type="http://schemas.openxmlformats.org/officeDocument/2006/relationships/image" Target="../media/image94.png"/><Relationship Id="rId15" Type="http://schemas.openxmlformats.org/officeDocument/2006/relationships/image" Target="../media/image96.png"/><Relationship Id="rId1" Type="http://schemas.openxmlformats.org/officeDocument/2006/relationships/slideLayout" Target="../slideLayouts/slideLayout1.xml"/><Relationship Id="rId2" Type="http://schemas.openxmlformats.org/officeDocument/2006/relationships/image" Target="../media/image90.png"/><Relationship Id="rId3" Type="http://schemas.openxmlformats.org/officeDocument/2006/relationships/image" Target="../media/image91.png"/><Relationship Id="rId4" Type="http://schemas.openxmlformats.org/officeDocument/2006/relationships/image" Target="../media/image92.png"/><Relationship Id="rId5" Type="http://schemas.openxmlformats.org/officeDocument/2006/relationships/image" Target="../media/image77.png"/><Relationship Id="rId6" Type="http://schemas.openxmlformats.org/officeDocument/2006/relationships/image" Target="../media/image82.png"/><Relationship Id="rId7" Type="http://schemas.openxmlformats.org/officeDocument/2006/relationships/diagramData" Target="../diagrams/data4.xml"/><Relationship Id="rId8" Type="http://schemas.openxmlformats.org/officeDocument/2006/relationships/diagramLayout" Target="../diagrams/layout4.xml"/><Relationship Id="rId9" Type="http://schemas.openxmlformats.org/officeDocument/2006/relationships/diagramQuickStyle" Target="../diagrams/quickStyle4.xml"/><Relationship Id="rId10" Type="http://schemas.openxmlformats.org/officeDocument/2006/relationships/diagramColors" Target="../diagrams/colors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5" name="Picture 3" descr="logo PMA"/>
          <p:cNvPicPr>
            <a:picLocks noChangeAspect="1" noChangeArrowheads="1"/>
          </p:cNvPicPr>
          <p:nvPr/>
        </p:nvPicPr>
        <p:blipFill>
          <a:blip r:embed="rId2"/>
          <a:srcRect/>
          <a:stretch>
            <a:fillRect/>
          </a:stretch>
        </p:blipFill>
        <p:spPr bwMode="auto">
          <a:xfrm>
            <a:off x="588379" y="197710"/>
            <a:ext cx="3564458" cy="1348836"/>
          </a:xfrm>
          <a:prstGeom prst="rect">
            <a:avLst/>
          </a:prstGeom>
          <a:noFill/>
          <a:ln w="6350">
            <a:noFill/>
          </a:ln>
        </p:spPr>
      </p:pic>
      <p:grpSp>
        <p:nvGrpSpPr>
          <p:cNvPr id="2052" name="Group 6"/>
          <p:cNvGrpSpPr>
            <a:grpSpLocks/>
          </p:cNvGrpSpPr>
          <p:nvPr/>
        </p:nvGrpSpPr>
        <p:grpSpPr bwMode="auto">
          <a:xfrm>
            <a:off x="9060499" y="249712"/>
            <a:ext cx="1223938" cy="1224880"/>
            <a:chOff x="860" y="2420"/>
            <a:chExt cx="9631" cy="9516"/>
          </a:xfrm>
        </p:grpSpPr>
        <p:sp>
          <p:nvSpPr>
            <p:cNvPr id="2055"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56" name="Freeform 8"/>
            <p:cNvSpPr>
              <a:spLocks/>
            </p:cNvSpPr>
            <p:nvPr/>
          </p:nvSpPr>
          <p:spPr bwMode="auto">
            <a:xfrm>
              <a:off x="5138" y="4116"/>
              <a:ext cx="1098" cy="2892"/>
            </a:xfrm>
            <a:custGeom>
              <a:avLst/>
              <a:gdLst>
                <a:gd name="T0" fmla="*/ 816 w 1098"/>
                <a:gd name="T1" fmla="*/ 2892 h 2892"/>
                <a:gd name="T2" fmla="*/ 816 w 1098"/>
                <a:gd name="T3" fmla="*/ 155 h 2892"/>
                <a:gd name="T4" fmla="*/ 1098 w 1098"/>
                <a:gd name="T5" fmla="*/ 155 h 2892"/>
                <a:gd name="T6" fmla="*/ 1098 w 1098"/>
                <a:gd name="T7" fmla="*/ 0 h 2892"/>
                <a:gd name="T8" fmla="*/ 0 w 1098"/>
                <a:gd name="T9" fmla="*/ 0 h 2892"/>
                <a:gd name="T10" fmla="*/ 0 w 1098"/>
                <a:gd name="T11" fmla="*/ 155 h 2892"/>
                <a:gd name="T12" fmla="*/ 282 w 1098"/>
                <a:gd name="T13" fmla="*/ 155 h 2892"/>
                <a:gd name="T14" fmla="*/ 282 w 1098"/>
                <a:gd name="T15" fmla="*/ 2628 h 2892"/>
                <a:gd name="T16" fmla="*/ 816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57"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58"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59"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60"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61"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62"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63"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64"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65"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66"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67"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68"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69"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70"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71"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72"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73"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74"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75"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76"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77"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78"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79"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80"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81"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82"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83"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84"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85"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86"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87"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88"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89"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90"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91"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92"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93"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sp>
          <p:nvSpPr>
            <p:cNvPr id="2094"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it-IT" dirty="0">
                <a:solidFill>
                  <a:prstClr val="black"/>
                </a:solidFill>
                <a:latin typeface="Arial" pitchFamily="34" charset="0"/>
                <a:cs typeface="Arial" pitchFamily="34" charset="0"/>
              </a:endParaRPr>
            </a:p>
          </p:txBody>
        </p:sp>
      </p:grpSp>
      <p:sp>
        <p:nvSpPr>
          <p:cNvPr id="2053" name="Text Box 47"/>
          <p:cNvSpPr txBox="1">
            <a:spLocks noChangeArrowheads="1"/>
          </p:cNvSpPr>
          <p:nvPr/>
        </p:nvSpPr>
        <p:spPr bwMode="auto">
          <a:xfrm>
            <a:off x="3295781" y="2940020"/>
            <a:ext cx="820896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r" eaLnBrk="1" fontAlgn="base" hangingPunct="1">
              <a:spcBef>
                <a:spcPct val="0"/>
              </a:spcBef>
              <a:spcAft>
                <a:spcPct val="0"/>
              </a:spcAft>
              <a:buFontTx/>
              <a:buNone/>
            </a:pPr>
            <a:r>
              <a:rPr lang="en-US" altLang="it-IT" b="1" dirty="0">
                <a:solidFill>
                  <a:srgbClr val="800000"/>
                </a:solidFill>
                <a:cs typeface="Arial" charset="0"/>
              </a:rPr>
              <a:t>Italian Assisted Reproductive Techniques (ART) </a:t>
            </a:r>
          </a:p>
          <a:p>
            <a:pPr algn="r" eaLnBrk="1" fontAlgn="base" hangingPunct="1">
              <a:spcBef>
                <a:spcPct val="0"/>
              </a:spcBef>
              <a:spcAft>
                <a:spcPct val="0"/>
              </a:spcAft>
              <a:buFontTx/>
              <a:buNone/>
            </a:pPr>
            <a:r>
              <a:rPr lang="en-US" altLang="it-IT" b="1" dirty="0">
                <a:solidFill>
                  <a:srgbClr val="800000"/>
                </a:solidFill>
                <a:cs typeface="Arial" charset="0"/>
              </a:rPr>
              <a:t>Register data collection system</a:t>
            </a:r>
          </a:p>
        </p:txBody>
      </p:sp>
      <p:sp>
        <p:nvSpPr>
          <p:cNvPr id="2054" name="Text Box 5"/>
          <p:cNvSpPr txBox="1">
            <a:spLocks noChangeArrowheads="1"/>
          </p:cNvSpPr>
          <p:nvPr/>
        </p:nvSpPr>
        <p:spPr bwMode="auto">
          <a:xfrm>
            <a:off x="206249" y="5410712"/>
            <a:ext cx="8424863"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fontAlgn="base" hangingPunct="1">
              <a:lnSpc>
                <a:spcPct val="75000"/>
              </a:lnSpc>
              <a:spcBef>
                <a:spcPct val="50000"/>
              </a:spcBef>
              <a:spcAft>
                <a:spcPct val="0"/>
              </a:spcAft>
              <a:buFontTx/>
              <a:buNone/>
            </a:pPr>
            <a:r>
              <a:rPr lang="en-US" altLang="it-IT" sz="2000" b="1" dirty="0">
                <a:solidFill>
                  <a:srgbClr val="002060"/>
                </a:solidFill>
                <a:cs typeface="Arial" pitchFamily="34" charset="0"/>
              </a:rPr>
              <a:t>Dr. Giulia Scaravelli</a:t>
            </a:r>
          </a:p>
          <a:p>
            <a:pPr eaLnBrk="1" fontAlgn="base" hangingPunct="1">
              <a:lnSpc>
                <a:spcPct val="15000"/>
              </a:lnSpc>
              <a:spcBef>
                <a:spcPct val="50000"/>
              </a:spcBef>
              <a:spcAft>
                <a:spcPct val="0"/>
              </a:spcAft>
              <a:buFontTx/>
              <a:buNone/>
            </a:pPr>
            <a:endParaRPr lang="en-US" altLang="it-IT" sz="2000" b="1" dirty="0">
              <a:solidFill>
                <a:srgbClr val="002060"/>
              </a:solidFill>
              <a:cs typeface="Arial" pitchFamily="34" charset="0"/>
            </a:endParaRPr>
          </a:p>
          <a:p>
            <a:pPr eaLnBrk="1" fontAlgn="base" hangingPunct="1">
              <a:spcBef>
                <a:spcPct val="0"/>
              </a:spcBef>
              <a:spcAft>
                <a:spcPct val="0"/>
              </a:spcAft>
              <a:buFontTx/>
              <a:buNone/>
            </a:pPr>
            <a:r>
              <a:rPr lang="en-US" altLang="it-IT" sz="1600" b="1" dirty="0">
                <a:solidFill>
                  <a:srgbClr val="002060"/>
                </a:solidFill>
                <a:cs typeface="Arial" pitchFamily="34" charset="0"/>
              </a:rPr>
              <a:t>Italian National ART Register</a:t>
            </a:r>
          </a:p>
          <a:p>
            <a:pPr eaLnBrk="1" fontAlgn="base" hangingPunct="1">
              <a:spcBef>
                <a:spcPct val="0"/>
              </a:spcBef>
              <a:spcAft>
                <a:spcPct val="0"/>
              </a:spcAft>
              <a:buFontTx/>
              <a:buNone/>
            </a:pPr>
            <a:r>
              <a:rPr lang="en-US" altLang="it-IT" sz="1600" b="1" dirty="0">
                <a:solidFill>
                  <a:srgbClr val="002060"/>
                </a:solidFill>
                <a:cs typeface="Arial" pitchFamily="34" charset="0"/>
              </a:rPr>
              <a:t>National Centre for Diseases Prevention and Health Promotion</a:t>
            </a:r>
          </a:p>
          <a:p>
            <a:pPr eaLnBrk="1" fontAlgn="base" hangingPunct="1">
              <a:spcBef>
                <a:spcPct val="0"/>
              </a:spcBef>
              <a:spcAft>
                <a:spcPct val="0"/>
              </a:spcAft>
              <a:buFontTx/>
              <a:buNone/>
            </a:pPr>
            <a:r>
              <a:rPr lang="en-US" altLang="it-IT" sz="1600" b="1" dirty="0">
                <a:solidFill>
                  <a:srgbClr val="002060"/>
                </a:solidFill>
                <a:cs typeface="Arial" pitchFamily="34" charset="0"/>
              </a:rPr>
              <a:t>NATIONAL HEALTH INSTITUTE</a:t>
            </a:r>
          </a:p>
        </p:txBody>
      </p:sp>
    </p:spTree>
    <p:extLst>
      <p:ext uri="{BB962C8B-B14F-4D97-AF65-F5344CB8AC3E}">
        <p14:creationId xmlns:p14="http://schemas.microsoft.com/office/powerpoint/2010/main" val="189570536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6" name="Text Box 4"/>
          <p:cNvSpPr txBox="1">
            <a:spLocks noChangeArrowheads="1"/>
          </p:cNvSpPr>
          <p:nvPr/>
        </p:nvSpPr>
        <p:spPr bwMode="auto">
          <a:xfrm>
            <a:off x="1906589" y="518195"/>
            <a:ext cx="8353425" cy="393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70000"/>
              </a:lnSpc>
              <a:spcBef>
                <a:spcPct val="50000"/>
              </a:spcBef>
            </a:pPr>
            <a:r>
              <a:rPr lang="it-IT" altLang="it-IT" sz="2800" b="1" dirty="0">
                <a:solidFill>
                  <a:srgbClr val="960000"/>
                </a:solidFill>
              </a:rPr>
              <a:t>SENTENZA 151/2009</a:t>
            </a:r>
          </a:p>
        </p:txBody>
      </p:sp>
      <p:sp>
        <p:nvSpPr>
          <p:cNvPr id="18437" name="Text Box 5"/>
          <p:cNvSpPr txBox="1">
            <a:spLocks noChangeArrowheads="1"/>
          </p:cNvSpPr>
          <p:nvPr/>
        </p:nvSpPr>
        <p:spPr bwMode="auto">
          <a:xfrm>
            <a:off x="2266950" y="933451"/>
            <a:ext cx="76327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itchFamily="34" charset="0"/>
              </a:defRPr>
            </a:lvl1pPr>
            <a:lvl2pPr marL="877888" indent="-342900">
              <a:defRPr>
                <a:solidFill>
                  <a:schemeClr val="tx1"/>
                </a:solidFill>
                <a:latin typeface="Arial" pitchFamily="34" charset="0"/>
              </a:defRPr>
            </a:lvl2pPr>
            <a:lvl3pPr marL="1400175" indent="-342900">
              <a:defRPr>
                <a:solidFill>
                  <a:schemeClr val="tx1"/>
                </a:solidFill>
                <a:latin typeface="Arial" pitchFamily="34" charset="0"/>
              </a:defRPr>
            </a:lvl3pPr>
            <a:lvl4pPr marL="1922463" indent="-342900">
              <a:defRPr>
                <a:solidFill>
                  <a:schemeClr val="tx1"/>
                </a:solidFill>
                <a:latin typeface="Arial" pitchFamily="34" charset="0"/>
              </a:defRPr>
            </a:lvl4pPr>
            <a:lvl5pPr marL="2444750" indent="-342900">
              <a:defRPr>
                <a:solidFill>
                  <a:schemeClr val="tx1"/>
                </a:solidFill>
                <a:latin typeface="Arial" pitchFamily="34" charset="0"/>
              </a:defRPr>
            </a:lvl5pPr>
            <a:lvl6pPr marL="2901950" indent="-342900" fontAlgn="base">
              <a:spcBef>
                <a:spcPct val="0"/>
              </a:spcBef>
              <a:spcAft>
                <a:spcPct val="0"/>
              </a:spcAft>
              <a:defRPr>
                <a:solidFill>
                  <a:schemeClr val="tx1"/>
                </a:solidFill>
                <a:latin typeface="Arial" pitchFamily="34" charset="0"/>
              </a:defRPr>
            </a:lvl6pPr>
            <a:lvl7pPr marL="3359150" indent="-342900" fontAlgn="base">
              <a:spcBef>
                <a:spcPct val="0"/>
              </a:spcBef>
              <a:spcAft>
                <a:spcPct val="0"/>
              </a:spcAft>
              <a:defRPr>
                <a:solidFill>
                  <a:schemeClr val="tx1"/>
                </a:solidFill>
                <a:latin typeface="Arial" pitchFamily="34" charset="0"/>
              </a:defRPr>
            </a:lvl7pPr>
            <a:lvl8pPr marL="3816350" indent="-342900" fontAlgn="base">
              <a:spcBef>
                <a:spcPct val="0"/>
              </a:spcBef>
              <a:spcAft>
                <a:spcPct val="0"/>
              </a:spcAft>
              <a:defRPr>
                <a:solidFill>
                  <a:schemeClr val="tx1"/>
                </a:solidFill>
                <a:latin typeface="Arial" pitchFamily="34" charset="0"/>
              </a:defRPr>
            </a:lvl8pPr>
            <a:lvl9pPr marL="4273550" indent="-342900" fontAlgn="base">
              <a:spcBef>
                <a:spcPct val="0"/>
              </a:spcBef>
              <a:spcAft>
                <a:spcPct val="0"/>
              </a:spcAft>
              <a:defRPr>
                <a:solidFill>
                  <a:schemeClr val="tx1"/>
                </a:solidFill>
                <a:latin typeface="Arial" pitchFamily="34" charset="0"/>
              </a:defRPr>
            </a:lvl9pPr>
          </a:lstStyle>
          <a:p>
            <a:pPr algn="ctr"/>
            <a:r>
              <a:rPr lang="it-IT" altLang="it-IT" sz="2000" b="1" dirty="0">
                <a:solidFill>
                  <a:srgbClr val="960000"/>
                </a:solidFill>
              </a:rPr>
              <a:t>Su quali aspetti si è pronunciata la sentenza della Consulta?</a:t>
            </a:r>
          </a:p>
        </p:txBody>
      </p:sp>
      <p:sp>
        <p:nvSpPr>
          <p:cNvPr id="18439" name="AutoShape 7"/>
          <p:cNvSpPr>
            <a:spLocks noChangeArrowheads="1"/>
          </p:cNvSpPr>
          <p:nvPr/>
        </p:nvSpPr>
        <p:spPr bwMode="auto">
          <a:xfrm>
            <a:off x="1966020" y="1330325"/>
            <a:ext cx="8196262" cy="647700"/>
          </a:xfrm>
          <a:prstGeom prst="roundRect">
            <a:avLst>
              <a:gd name="adj" fmla="val 16667"/>
            </a:avLst>
          </a:prstGeom>
          <a:noFill/>
          <a:ln w="9525">
            <a:solidFill>
              <a:srgbClr val="0066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r>
              <a:rPr lang="it-IT" altLang="it-IT" dirty="0">
                <a:solidFill>
                  <a:srgbClr val="002060"/>
                </a:solidFill>
              </a:rPr>
              <a:t>Dichiara l’illegittimità costituzionale, limitatamente alle parole </a:t>
            </a:r>
            <a:r>
              <a:rPr lang="it-IT" altLang="it-IT" b="1" dirty="0">
                <a:solidFill>
                  <a:srgbClr val="002060"/>
                </a:solidFill>
              </a:rPr>
              <a:t>“ad un unico e contemporaneo impianto, comunque non superiore a tre”</a:t>
            </a:r>
            <a:endParaRPr lang="it-IT" altLang="it-IT" dirty="0">
              <a:solidFill>
                <a:srgbClr val="002060"/>
              </a:solidFill>
            </a:endParaRPr>
          </a:p>
        </p:txBody>
      </p:sp>
      <p:sp>
        <p:nvSpPr>
          <p:cNvPr id="18441" name="Text Box 9"/>
          <p:cNvSpPr txBox="1">
            <a:spLocks noChangeArrowheads="1"/>
          </p:cNvSpPr>
          <p:nvPr/>
        </p:nvSpPr>
        <p:spPr bwMode="auto">
          <a:xfrm>
            <a:off x="2165251" y="2307468"/>
            <a:ext cx="7797800" cy="1320800"/>
          </a:xfrm>
          <a:prstGeom prst="rect">
            <a:avLst/>
          </a:prstGeom>
          <a:solidFill>
            <a:srgbClr val="002060"/>
          </a:solidFill>
          <a:ln w="9525">
            <a:solidFill>
              <a:srgbClr val="0066CC"/>
            </a:solidFill>
            <a:miter lim="800000"/>
            <a:headEnd/>
            <a:tailEnd/>
          </a:ln>
          <a:effectLst/>
        </p:spPr>
        <p:txBody>
          <a:bodyPr>
            <a:spAutoFit/>
          </a:bodyPr>
          <a:lstStyle>
            <a:lvl1pPr>
              <a:defRPr>
                <a:solidFill>
                  <a:schemeClr val="tx1"/>
                </a:solidFill>
                <a:latin typeface="Arial" pitchFamily="34" charset="0"/>
              </a:defRPr>
            </a:lvl1pPr>
            <a:lvl2pPr marL="877888" indent="-342900">
              <a:defRPr>
                <a:solidFill>
                  <a:schemeClr val="tx1"/>
                </a:solidFill>
                <a:latin typeface="Arial" pitchFamily="34" charset="0"/>
              </a:defRPr>
            </a:lvl2pPr>
            <a:lvl3pPr marL="1400175" indent="-342900">
              <a:defRPr>
                <a:solidFill>
                  <a:schemeClr val="tx1"/>
                </a:solidFill>
                <a:latin typeface="Arial" pitchFamily="34" charset="0"/>
              </a:defRPr>
            </a:lvl3pPr>
            <a:lvl4pPr marL="1922463" indent="-342900">
              <a:defRPr>
                <a:solidFill>
                  <a:schemeClr val="tx1"/>
                </a:solidFill>
                <a:latin typeface="Arial" pitchFamily="34" charset="0"/>
              </a:defRPr>
            </a:lvl4pPr>
            <a:lvl5pPr marL="2444750" indent="-342900">
              <a:defRPr>
                <a:solidFill>
                  <a:schemeClr val="tx1"/>
                </a:solidFill>
                <a:latin typeface="Arial" pitchFamily="34" charset="0"/>
              </a:defRPr>
            </a:lvl5pPr>
            <a:lvl6pPr marL="2901950" indent="-342900" fontAlgn="base">
              <a:spcBef>
                <a:spcPct val="0"/>
              </a:spcBef>
              <a:spcAft>
                <a:spcPct val="0"/>
              </a:spcAft>
              <a:defRPr>
                <a:solidFill>
                  <a:schemeClr val="tx1"/>
                </a:solidFill>
                <a:latin typeface="Arial" pitchFamily="34" charset="0"/>
              </a:defRPr>
            </a:lvl6pPr>
            <a:lvl7pPr marL="3359150" indent="-342900" fontAlgn="base">
              <a:spcBef>
                <a:spcPct val="0"/>
              </a:spcBef>
              <a:spcAft>
                <a:spcPct val="0"/>
              </a:spcAft>
              <a:defRPr>
                <a:solidFill>
                  <a:schemeClr val="tx1"/>
                </a:solidFill>
                <a:latin typeface="Arial" pitchFamily="34" charset="0"/>
              </a:defRPr>
            </a:lvl7pPr>
            <a:lvl8pPr marL="3816350" indent="-342900" fontAlgn="base">
              <a:spcBef>
                <a:spcPct val="0"/>
              </a:spcBef>
              <a:spcAft>
                <a:spcPct val="0"/>
              </a:spcAft>
              <a:defRPr>
                <a:solidFill>
                  <a:schemeClr val="tx1"/>
                </a:solidFill>
                <a:latin typeface="Arial" pitchFamily="34" charset="0"/>
              </a:defRPr>
            </a:lvl8pPr>
            <a:lvl9pPr marL="4273550" indent="-342900" fontAlgn="base">
              <a:spcBef>
                <a:spcPct val="0"/>
              </a:spcBef>
              <a:spcAft>
                <a:spcPct val="0"/>
              </a:spcAft>
              <a:defRPr>
                <a:solidFill>
                  <a:schemeClr val="tx1"/>
                </a:solidFill>
                <a:latin typeface="Arial" pitchFamily="34" charset="0"/>
              </a:defRPr>
            </a:lvl9pPr>
          </a:lstStyle>
          <a:p>
            <a:pPr algn="ctr"/>
            <a:r>
              <a:rPr lang="it-IT" altLang="it-IT" sz="2000" b="1" dirty="0">
                <a:solidFill>
                  <a:schemeClr val="bg1"/>
                </a:solidFill>
              </a:rPr>
              <a:t>L’articolo 14, comma 2 diventa:</a:t>
            </a:r>
          </a:p>
          <a:p>
            <a:pPr algn="ctr"/>
            <a:r>
              <a:rPr lang="it-IT" altLang="it-IT" sz="2000" b="1" dirty="0">
                <a:solidFill>
                  <a:schemeClr val="bg1"/>
                </a:solidFill>
              </a:rPr>
              <a:t>“Le tecniche di produzione degli embrioni (…) non devono creare un numero di embrioni superiore a quello strettamente necessario”</a:t>
            </a:r>
          </a:p>
        </p:txBody>
      </p:sp>
      <p:sp>
        <p:nvSpPr>
          <p:cNvPr id="12" name="CasellaDiTesto 11"/>
          <p:cNvSpPr txBox="1"/>
          <p:nvPr/>
        </p:nvSpPr>
        <p:spPr>
          <a:xfrm>
            <a:off x="1524000" y="4554"/>
            <a:ext cx="9144000" cy="400110"/>
          </a:xfrm>
          <a:prstGeom prst="rect">
            <a:avLst/>
          </a:prstGeom>
          <a:noFill/>
          <a:ln w="9525">
            <a:noFill/>
            <a:miter lim="800000"/>
            <a:headEnd/>
            <a:tailEnd/>
          </a:ln>
        </p:spPr>
        <p:txBody>
          <a:bodyPr wrap="square">
            <a:spAutoFit/>
          </a:bodyPr>
          <a:lstStyle>
            <a:defPPr>
              <a:defRPr lang="it-IT"/>
            </a:defPPr>
            <a:lvl1pPr algn="ctr" fontAlgn="auto">
              <a:spcBef>
                <a:spcPts val="0"/>
              </a:spcBef>
              <a:spcAft>
                <a:spcPts val="0"/>
              </a:spcAft>
              <a:defRPr sz="2000" b="1">
                <a:solidFill>
                  <a:srgbClr val="002060"/>
                </a:solidFill>
                <a:effectLst>
                  <a:outerShdw blurRad="38100" dist="38100" dir="2700000" algn="tl">
                    <a:srgbClr val="000000">
                      <a:alpha val="43137"/>
                    </a:srgbClr>
                  </a:outerShdw>
                </a:effectLst>
                <a:latin typeface="Arial" pitchFamily="34" charset="0"/>
                <a:cs typeface="Arial"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a:defRPr>
                <a:solidFill>
                  <a:schemeClr val="tx1"/>
                </a:solidFill>
                <a:latin typeface="Arial" pitchFamily="34" charset="0"/>
                <a:cs typeface="Arial" pitchFamily="34" charset="0"/>
              </a:defRPr>
            </a:lvl6pPr>
            <a:lvl7pPr>
              <a:defRPr>
                <a:solidFill>
                  <a:schemeClr val="tx1"/>
                </a:solidFill>
                <a:latin typeface="Arial" pitchFamily="34" charset="0"/>
                <a:cs typeface="Arial" pitchFamily="34" charset="0"/>
              </a:defRPr>
            </a:lvl7pPr>
            <a:lvl8pPr>
              <a:defRPr>
                <a:solidFill>
                  <a:schemeClr val="tx1"/>
                </a:solidFill>
                <a:latin typeface="Arial" pitchFamily="34" charset="0"/>
                <a:cs typeface="Arial" pitchFamily="34" charset="0"/>
              </a:defRPr>
            </a:lvl8pPr>
            <a:lvl9pPr>
              <a:defRPr>
                <a:solidFill>
                  <a:schemeClr val="tx1"/>
                </a:solidFill>
                <a:latin typeface="Arial" pitchFamily="34" charset="0"/>
                <a:cs typeface="Arial" pitchFamily="34" charset="0"/>
              </a:defRPr>
            </a:lvl9pPr>
          </a:lstStyle>
          <a:p>
            <a:pPr>
              <a:defRPr/>
            </a:pPr>
            <a:r>
              <a:rPr lang="en-US" dirty="0">
                <a:effectLst/>
              </a:rPr>
              <a:t>LAW 40/2004 AND JUDGMENT OF THE CONSTITUTIONAL COURT</a:t>
            </a:r>
            <a:endParaRPr lang="it-IT" dirty="0">
              <a:effectLst/>
            </a:endParaRPr>
          </a:p>
        </p:txBody>
      </p:sp>
      <p:cxnSp>
        <p:nvCxnSpPr>
          <p:cNvPr id="8" name="Connettore 2 7"/>
          <p:cNvCxnSpPr>
            <a:stCxn id="18439" idx="2"/>
          </p:cNvCxnSpPr>
          <p:nvPr/>
        </p:nvCxnSpPr>
        <p:spPr>
          <a:xfrm>
            <a:off x="6064151" y="1978026"/>
            <a:ext cx="0" cy="329443"/>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4" name="AutoShape 8"/>
          <p:cNvSpPr>
            <a:spLocks noChangeArrowheads="1"/>
          </p:cNvSpPr>
          <p:nvPr/>
        </p:nvSpPr>
        <p:spPr bwMode="auto">
          <a:xfrm>
            <a:off x="1944689" y="3721930"/>
            <a:ext cx="8281987" cy="1061059"/>
          </a:xfrm>
          <a:prstGeom prst="roundRect">
            <a:avLst>
              <a:gd name="adj" fmla="val 16667"/>
            </a:avLst>
          </a:prstGeom>
          <a:noFill/>
          <a:ln w="9525">
            <a:solidFill>
              <a:srgbClr val="0066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r>
              <a:rPr lang="it-IT" altLang="it-IT" dirty="0">
                <a:solidFill>
                  <a:srgbClr val="002060"/>
                </a:solidFill>
              </a:rPr>
              <a:t>Ne dichiara l’illegittimità costituzionale, nella parte in cui “</a:t>
            </a:r>
            <a:r>
              <a:rPr lang="it-IT" altLang="it-IT" b="1" dirty="0">
                <a:solidFill>
                  <a:srgbClr val="002060"/>
                </a:solidFill>
              </a:rPr>
              <a:t>non prevede che il trasferimento degli embrioni, da realizzare non appena possibile, come stabilisce la norma</a:t>
            </a:r>
            <a:r>
              <a:rPr lang="it-IT" altLang="it-IT" dirty="0">
                <a:solidFill>
                  <a:srgbClr val="002060"/>
                </a:solidFill>
              </a:rPr>
              <a:t>, </a:t>
            </a:r>
            <a:r>
              <a:rPr lang="it-IT" altLang="it-IT" b="1" dirty="0">
                <a:solidFill>
                  <a:srgbClr val="002060"/>
                </a:solidFill>
              </a:rPr>
              <a:t>debba essere effettuato senza pregiudizio della salute della donna”</a:t>
            </a:r>
          </a:p>
        </p:txBody>
      </p:sp>
      <p:sp>
        <p:nvSpPr>
          <p:cNvPr id="25" name="Text Box 10"/>
          <p:cNvSpPr txBox="1">
            <a:spLocks noChangeArrowheads="1"/>
          </p:cNvSpPr>
          <p:nvPr/>
        </p:nvSpPr>
        <p:spPr bwMode="auto">
          <a:xfrm>
            <a:off x="2057301" y="5097884"/>
            <a:ext cx="8013700" cy="1625600"/>
          </a:xfrm>
          <a:prstGeom prst="rect">
            <a:avLst/>
          </a:prstGeom>
          <a:solidFill>
            <a:srgbClr val="002060"/>
          </a:solidFill>
          <a:ln w="9525">
            <a:solidFill>
              <a:srgbClr val="0066CC"/>
            </a:solidFill>
            <a:miter lim="800000"/>
            <a:headEnd/>
            <a:tailEnd/>
          </a:ln>
          <a:effectLst/>
        </p:spPr>
        <p:txBody>
          <a:bodyPr>
            <a:spAutoFit/>
          </a:bodyPr>
          <a:lstStyle>
            <a:lvl1pPr>
              <a:defRPr>
                <a:solidFill>
                  <a:schemeClr val="tx1"/>
                </a:solidFill>
                <a:latin typeface="Arial" pitchFamily="34" charset="0"/>
              </a:defRPr>
            </a:lvl1pPr>
            <a:lvl2pPr marL="877888" indent="-342900">
              <a:defRPr>
                <a:solidFill>
                  <a:schemeClr val="tx1"/>
                </a:solidFill>
                <a:latin typeface="Arial" pitchFamily="34" charset="0"/>
              </a:defRPr>
            </a:lvl2pPr>
            <a:lvl3pPr marL="1400175" indent="-342900">
              <a:defRPr>
                <a:solidFill>
                  <a:schemeClr val="tx1"/>
                </a:solidFill>
                <a:latin typeface="Arial" pitchFamily="34" charset="0"/>
              </a:defRPr>
            </a:lvl3pPr>
            <a:lvl4pPr marL="1922463" indent="-342900">
              <a:defRPr>
                <a:solidFill>
                  <a:schemeClr val="tx1"/>
                </a:solidFill>
                <a:latin typeface="Arial" pitchFamily="34" charset="0"/>
              </a:defRPr>
            </a:lvl4pPr>
            <a:lvl5pPr marL="2444750" indent="-342900">
              <a:defRPr>
                <a:solidFill>
                  <a:schemeClr val="tx1"/>
                </a:solidFill>
                <a:latin typeface="Arial" pitchFamily="34" charset="0"/>
              </a:defRPr>
            </a:lvl5pPr>
            <a:lvl6pPr marL="2901950" indent="-342900" fontAlgn="base">
              <a:spcBef>
                <a:spcPct val="0"/>
              </a:spcBef>
              <a:spcAft>
                <a:spcPct val="0"/>
              </a:spcAft>
              <a:defRPr>
                <a:solidFill>
                  <a:schemeClr val="tx1"/>
                </a:solidFill>
                <a:latin typeface="Arial" pitchFamily="34" charset="0"/>
              </a:defRPr>
            </a:lvl6pPr>
            <a:lvl7pPr marL="3359150" indent="-342900" fontAlgn="base">
              <a:spcBef>
                <a:spcPct val="0"/>
              </a:spcBef>
              <a:spcAft>
                <a:spcPct val="0"/>
              </a:spcAft>
              <a:defRPr>
                <a:solidFill>
                  <a:schemeClr val="tx1"/>
                </a:solidFill>
                <a:latin typeface="Arial" pitchFamily="34" charset="0"/>
              </a:defRPr>
            </a:lvl7pPr>
            <a:lvl8pPr marL="3816350" indent="-342900" fontAlgn="base">
              <a:spcBef>
                <a:spcPct val="0"/>
              </a:spcBef>
              <a:spcAft>
                <a:spcPct val="0"/>
              </a:spcAft>
              <a:defRPr>
                <a:solidFill>
                  <a:schemeClr val="tx1"/>
                </a:solidFill>
                <a:latin typeface="Arial" pitchFamily="34" charset="0"/>
              </a:defRPr>
            </a:lvl8pPr>
            <a:lvl9pPr marL="4273550" indent="-342900" fontAlgn="base">
              <a:spcBef>
                <a:spcPct val="0"/>
              </a:spcBef>
              <a:spcAft>
                <a:spcPct val="0"/>
              </a:spcAft>
              <a:defRPr>
                <a:solidFill>
                  <a:schemeClr val="tx1"/>
                </a:solidFill>
                <a:latin typeface="Arial" pitchFamily="34" charset="0"/>
              </a:defRPr>
            </a:lvl9pPr>
          </a:lstStyle>
          <a:p>
            <a:pPr algn="ctr"/>
            <a:r>
              <a:rPr lang="it-IT" altLang="it-IT" sz="2000" b="1" dirty="0">
                <a:solidFill>
                  <a:schemeClr val="bg1"/>
                </a:solidFill>
              </a:rPr>
              <a:t>L’articolo 14, </a:t>
            </a:r>
            <a:r>
              <a:rPr lang="it-IT" altLang="it-IT" sz="2000" b="1" i="1" dirty="0">
                <a:solidFill>
                  <a:schemeClr val="bg1"/>
                </a:solidFill>
              </a:rPr>
              <a:t>comma 3 diventa:</a:t>
            </a:r>
            <a:endParaRPr lang="it-IT" altLang="it-IT" sz="2000" b="1" dirty="0">
              <a:solidFill>
                <a:schemeClr val="bg1"/>
              </a:solidFill>
            </a:endParaRPr>
          </a:p>
          <a:p>
            <a:pPr algn="ctr"/>
            <a:r>
              <a:rPr lang="it-IT" altLang="it-IT" sz="2000" b="1" dirty="0">
                <a:solidFill>
                  <a:schemeClr val="bg1"/>
                </a:solidFill>
              </a:rPr>
              <a:t>“Qualora il trasferimento nell’utero degli embrioni non risulti possibile è consentita la crioconservazione degli embrioni stessi fino alla data del trasferimento, da realizzare senza pregiudizio della salute della donna”</a:t>
            </a:r>
          </a:p>
        </p:txBody>
      </p:sp>
      <p:cxnSp>
        <p:nvCxnSpPr>
          <p:cNvPr id="26" name="Connettore 2 25"/>
          <p:cNvCxnSpPr/>
          <p:nvPr/>
        </p:nvCxnSpPr>
        <p:spPr>
          <a:xfrm>
            <a:off x="6096000" y="4782988"/>
            <a:ext cx="0" cy="287338"/>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pic>
        <p:nvPicPr>
          <p:cNvPr id="2" name="Immagin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748393" y="404664"/>
            <a:ext cx="657614" cy="604218"/>
          </a:xfrm>
          <a:prstGeom prst="rect">
            <a:avLst/>
          </a:prstGeom>
        </p:spPr>
      </p:pic>
      <p:pic>
        <p:nvPicPr>
          <p:cNvPr id="13" name="Immagine 12"/>
          <p:cNvPicPr>
            <a:picLocks noChangeAspect="1"/>
          </p:cNvPicPr>
          <p:nvPr/>
        </p:nvPicPr>
        <p:blipFill>
          <a:blip r:embed="rId3"/>
          <a:stretch>
            <a:fillRect/>
          </a:stretch>
        </p:blipFill>
        <p:spPr>
          <a:xfrm>
            <a:off x="235453" y="134779"/>
            <a:ext cx="1372739" cy="520846"/>
          </a:xfrm>
          <a:prstGeom prst="rect">
            <a:avLst/>
          </a:prstGeom>
          <a:ln>
            <a:noFill/>
          </a:ln>
        </p:spPr>
      </p:pic>
    </p:spTree>
    <p:extLst>
      <p:ext uri="{BB962C8B-B14F-4D97-AF65-F5344CB8AC3E}">
        <p14:creationId xmlns:p14="http://schemas.microsoft.com/office/powerpoint/2010/main" val="1302399218"/>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Immagine 1"/>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87984" y="752796"/>
            <a:ext cx="964097" cy="1312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asellaDiTesto 2"/>
          <p:cNvSpPr txBox="1"/>
          <p:nvPr/>
        </p:nvSpPr>
        <p:spPr>
          <a:xfrm>
            <a:off x="5449403" y="2136694"/>
            <a:ext cx="1337072" cy="248209"/>
          </a:xfrm>
          <a:prstGeom prst="rect">
            <a:avLst/>
          </a:prstGeom>
          <a:noFill/>
        </p:spPr>
        <p:txBody>
          <a:bodyPr>
            <a:spAutoFit/>
          </a:bodyPr>
          <a:lstStyle/>
          <a:p>
            <a:pPr algn="ctr">
              <a:defRPr/>
            </a:pPr>
            <a:r>
              <a:rPr lang="it-IT" sz="1013" b="1" dirty="0">
                <a:solidFill>
                  <a:srgbClr val="002060"/>
                </a:solidFill>
                <a:latin typeface="Calibri"/>
              </a:rPr>
              <a:t>Giulia</a:t>
            </a:r>
            <a:r>
              <a:rPr lang="it-IT" sz="1013" dirty="0">
                <a:solidFill>
                  <a:prstClr val="black"/>
                </a:solidFill>
                <a:latin typeface="Calibri"/>
              </a:rPr>
              <a:t> </a:t>
            </a:r>
            <a:r>
              <a:rPr lang="it-IT" sz="1013" b="1" dirty="0">
                <a:solidFill>
                  <a:srgbClr val="002060"/>
                </a:solidFill>
                <a:latin typeface="Calibri"/>
              </a:rPr>
              <a:t>Scaravelli</a:t>
            </a:r>
          </a:p>
        </p:txBody>
      </p:sp>
      <p:pic>
        <p:nvPicPr>
          <p:cNvPr id="1034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92256" y="2952752"/>
            <a:ext cx="2626519" cy="9989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CasellaDiTesto 7"/>
          <p:cNvSpPr txBox="1"/>
          <p:nvPr/>
        </p:nvSpPr>
        <p:spPr>
          <a:xfrm>
            <a:off x="7208404" y="2448211"/>
            <a:ext cx="1337072" cy="248209"/>
          </a:xfrm>
          <a:prstGeom prst="rect">
            <a:avLst/>
          </a:prstGeom>
          <a:noFill/>
        </p:spPr>
        <p:txBody>
          <a:bodyPr>
            <a:spAutoFit/>
          </a:bodyPr>
          <a:lstStyle/>
          <a:p>
            <a:pPr algn="ctr">
              <a:defRPr/>
            </a:pPr>
            <a:r>
              <a:rPr lang="it-IT" sz="1013" b="1" dirty="0">
                <a:solidFill>
                  <a:srgbClr val="002060"/>
                </a:solidFill>
                <a:latin typeface="Calibri"/>
              </a:rPr>
              <a:t>Vincenzo Vigiliano</a:t>
            </a:r>
          </a:p>
        </p:txBody>
      </p:sp>
      <p:sp>
        <p:nvSpPr>
          <p:cNvPr id="9" name="CasellaDiTesto 8"/>
          <p:cNvSpPr txBox="1"/>
          <p:nvPr/>
        </p:nvSpPr>
        <p:spPr>
          <a:xfrm>
            <a:off x="3690402" y="2317534"/>
            <a:ext cx="1337072" cy="248209"/>
          </a:xfrm>
          <a:prstGeom prst="rect">
            <a:avLst/>
          </a:prstGeom>
          <a:noFill/>
        </p:spPr>
        <p:txBody>
          <a:bodyPr>
            <a:spAutoFit/>
          </a:bodyPr>
          <a:lstStyle/>
          <a:p>
            <a:pPr algn="ctr">
              <a:defRPr/>
            </a:pPr>
            <a:r>
              <a:rPr lang="it-IT" sz="1013" b="1" dirty="0">
                <a:solidFill>
                  <a:srgbClr val="002060"/>
                </a:solidFill>
                <a:latin typeface="Calibri"/>
              </a:rPr>
              <a:t>Simone Bolli</a:t>
            </a:r>
          </a:p>
        </p:txBody>
      </p:sp>
      <p:sp>
        <p:nvSpPr>
          <p:cNvPr id="10" name="CasellaDiTesto 9"/>
          <p:cNvSpPr txBox="1"/>
          <p:nvPr/>
        </p:nvSpPr>
        <p:spPr>
          <a:xfrm>
            <a:off x="2293562" y="3877911"/>
            <a:ext cx="1337072" cy="248209"/>
          </a:xfrm>
          <a:prstGeom prst="rect">
            <a:avLst/>
          </a:prstGeom>
          <a:noFill/>
        </p:spPr>
        <p:txBody>
          <a:bodyPr>
            <a:spAutoFit/>
          </a:bodyPr>
          <a:lstStyle/>
          <a:p>
            <a:pPr algn="ctr">
              <a:defRPr/>
            </a:pPr>
            <a:r>
              <a:rPr lang="it-IT" sz="1013" b="1" dirty="0">
                <a:solidFill>
                  <a:srgbClr val="002060"/>
                </a:solidFill>
                <a:latin typeface="Calibri"/>
              </a:rPr>
              <a:t>Monica Mazzola </a:t>
            </a:r>
          </a:p>
        </p:txBody>
      </p:sp>
      <p:sp>
        <p:nvSpPr>
          <p:cNvPr id="12" name="CasellaDiTesto 11"/>
          <p:cNvSpPr txBox="1"/>
          <p:nvPr/>
        </p:nvSpPr>
        <p:spPr>
          <a:xfrm>
            <a:off x="4782058" y="5811983"/>
            <a:ext cx="1335881" cy="248209"/>
          </a:xfrm>
          <a:prstGeom prst="rect">
            <a:avLst/>
          </a:prstGeom>
          <a:noFill/>
        </p:spPr>
        <p:txBody>
          <a:bodyPr>
            <a:spAutoFit/>
          </a:bodyPr>
          <a:lstStyle/>
          <a:p>
            <a:pPr algn="ctr">
              <a:defRPr/>
            </a:pPr>
            <a:r>
              <a:rPr lang="it-IT" sz="1013" b="1" dirty="0">
                <a:solidFill>
                  <a:srgbClr val="002060"/>
                </a:solidFill>
                <a:latin typeface="Calibri"/>
              </a:rPr>
              <a:t>Roberto De Luca</a:t>
            </a:r>
          </a:p>
        </p:txBody>
      </p:sp>
      <p:sp>
        <p:nvSpPr>
          <p:cNvPr id="14" name="CasellaDiTesto 13"/>
          <p:cNvSpPr txBox="1"/>
          <p:nvPr/>
        </p:nvSpPr>
        <p:spPr>
          <a:xfrm>
            <a:off x="6256076" y="5536271"/>
            <a:ext cx="1337072" cy="248209"/>
          </a:xfrm>
          <a:prstGeom prst="rect">
            <a:avLst/>
          </a:prstGeom>
          <a:noFill/>
        </p:spPr>
        <p:txBody>
          <a:bodyPr>
            <a:spAutoFit/>
          </a:bodyPr>
          <a:lstStyle/>
          <a:p>
            <a:pPr algn="ctr">
              <a:defRPr/>
            </a:pPr>
            <a:r>
              <a:rPr lang="it-IT" sz="1013" b="1" dirty="0">
                <a:solidFill>
                  <a:srgbClr val="002060"/>
                </a:solidFill>
                <a:latin typeface="Calibri"/>
              </a:rPr>
              <a:t>Roberta Spoletini</a:t>
            </a:r>
          </a:p>
        </p:txBody>
      </p:sp>
      <p:sp>
        <p:nvSpPr>
          <p:cNvPr id="16" name="CasellaDiTesto 15"/>
          <p:cNvSpPr txBox="1"/>
          <p:nvPr/>
        </p:nvSpPr>
        <p:spPr>
          <a:xfrm>
            <a:off x="8319893" y="3884012"/>
            <a:ext cx="1337072" cy="248209"/>
          </a:xfrm>
          <a:prstGeom prst="rect">
            <a:avLst/>
          </a:prstGeom>
          <a:noFill/>
        </p:spPr>
        <p:txBody>
          <a:bodyPr>
            <a:spAutoFit/>
          </a:bodyPr>
          <a:lstStyle/>
          <a:p>
            <a:pPr algn="ctr">
              <a:defRPr/>
            </a:pPr>
            <a:r>
              <a:rPr lang="it-IT" sz="1013" b="1" dirty="0">
                <a:solidFill>
                  <a:srgbClr val="002060"/>
                </a:solidFill>
                <a:latin typeface="Calibri"/>
              </a:rPr>
              <a:t>Lucia Speziale</a:t>
            </a:r>
          </a:p>
        </p:txBody>
      </p:sp>
      <p:pic>
        <p:nvPicPr>
          <p:cNvPr id="103435" name="Immagine 5"/>
          <p:cNvPicPr>
            <a:picLocks noChangeAspect="1"/>
          </p:cNvPicPr>
          <p:nvPr/>
        </p:nvPicPr>
        <p:blipFill>
          <a:blip r:embed="rId5" cstate="print">
            <a:extLst>
              <a:ext uri="{28A0092B-C50C-407E-A947-70E740481C1C}">
                <a14:useLocalDpi xmlns:a14="http://schemas.microsoft.com/office/drawing/2010/main" val="0"/>
              </a:ext>
            </a:extLst>
          </a:blip>
          <a:srcRect t="22198"/>
          <a:stretch>
            <a:fillRect/>
          </a:stretch>
        </p:blipFill>
        <p:spPr bwMode="auto">
          <a:xfrm>
            <a:off x="3810248" y="909305"/>
            <a:ext cx="1216630" cy="128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37" name="Immagine 16"/>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287887" y="1105471"/>
            <a:ext cx="1222419" cy="1220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38" name="Immagine 1" descr="image00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51660" y="4400590"/>
            <a:ext cx="931856" cy="1346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40" name="Immagine 18"/>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487331" y="2743191"/>
            <a:ext cx="1074130" cy="1044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41" name="Immagine 6"/>
          <p:cNvPicPr>
            <a:picLocks noChangeAspect="1"/>
          </p:cNvPicPr>
          <p:nvPr/>
        </p:nvPicPr>
        <p:blipFill>
          <a:blip r:embed="rId9" cstate="print">
            <a:extLst>
              <a:ext uri="{28A0092B-C50C-407E-A947-70E740481C1C}">
                <a14:useLocalDpi xmlns:a14="http://schemas.microsoft.com/office/drawing/2010/main" val="0"/>
              </a:ext>
            </a:extLst>
          </a:blip>
          <a:srcRect t="16771"/>
          <a:stretch>
            <a:fillRect/>
          </a:stretch>
        </p:blipFill>
        <p:spPr bwMode="auto">
          <a:xfrm>
            <a:off x="3539499" y="4065556"/>
            <a:ext cx="1065217" cy="1234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CasellaDiTesto 19"/>
          <p:cNvSpPr txBox="1"/>
          <p:nvPr/>
        </p:nvSpPr>
        <p:spPr>
          <a:xfrm>
            <a:off x="3363221" y="5360613"/>
            <a:ext cx="1335881" cy="248209"/>
          </a:xfrm>
          <a:prstGeom prst="rect">
            <a:avLst/>
          </a:prstGeom>
          <a:noFill/>
        </p:spPr>
        <p:txBody>
          <a:bodyPr>
            <a:spAutoFit/>
          </a:bodyPr>
          <a:lstStyle/>
          <a:p>
            <a:pPr algn="ctr">
              <a:defRPr/>
            </a:pPr>
            <a:r>
              <a:rPr lang="it-IT" sz="1013" b="1" dirty="0">
                <a:solidFill>
                  <a:srgbClr val="002060"/>
                </a:solidFill>
                <a:latin typeface="Calibri"/>
              </a:rPr>
              <a:t>Anna Bertini</a:t>
            </a:r>
          </a:p>
        </p:txBody>
      </p:sp>
      <p:pic>
        <p:nvPicPr>
          <p:cNvPr id="4" name="Immagine 3"/>
          <p:cNvPicPr>
            <a:picLocks noChangeAspect="1"/>
          </p:cNvPicPr>
          <p:nvPr/>
        </p:nvPicPr>
        <p:blipFill rotWithShape="1">
          <a:blip r:embed="rId10" cstate="print">
            <a:extLst>
              <a:ext uri="{28A0092B-C50C-407E-A947-70E740481C1C}">
                <a14:useLocalDpi xmlns:a14="http://schemas.microsoft.com/office/drawing/2010/main" val="0"/>
              </a:ext>
            </a:extLst>
          </a:blip>
          <a:srcRect t="9099"/>
          <a:stretch/>
        </p:blipFill>
        <p:spPr>
          <a:xfrm>
            <a:off x="2393083" y="2497414"/>
            <a:ext cx="1329962" cy="1283064"/>
          </a:xfrm>
          <a:prstGeom prst="rect">
            <a:avLst/>
          </a:prstGeom>
        </p:spPr>
      </p:pic>
      <p:pic>
        <p:nvPicPr>
          <p:cNvPr id="5" name="Immagine 4"/>
          <p:cNvPicPr>
            <a:picLocks noChangeAspect="1"/>
          </p:cNvPicPr>
          <p:nvPr/>
        </p:nvPicPr>
        <p:blipFill rotWithShape="1">
          <a:blip r:embed="rId11" cstate="print">
            <a:extLst>
              <a:ext uri="{28A0092B-C50C-407E-A947-70E740481C1C}">
                <a14:useLocalDpi xmlns:a14="http://schemas.microsoft.com/office/drawing/2010/main" val="0"/>
              </a:ext>
            </a:extLst>
          </a:blip>
          <a:srcRect l="12733" t="1558" r="20759" b="34672"/>
          <a:stretch/>
        </p:blipFill>
        <p:spPr>
          <a:xfrm>
            <a:off x="7936263" y="4204612"/>
            <a:ext cx="1138114" cy="1111301"/>
          </a:xfrm>
          <a:prstGeom prst="rect">
            <a:avLst/>
          </a:prstGeom>
        </p:spPr>
      </p:pic>
      <p:sp>
        <p:nvSpPr>
          <p:cNvPr id="21" name="CasellaDiTesto 20"/>
          <p:cNvSpPr txBox="1"/>
          <p:nvPr/>
        </p:nvSpPr>
        <p:spPr>
          <a:xfrm>
            <a:off x="7836784" y="5360613"/>
            <a:ext cx="1337072" cy="248209"/>
          </a:xfrm>
          <a:prstGeom prst="rect">
            <a:avLst/>
          </a:prstGeom>
          <a:noFill/>
        </p:spPr>
        <p:txBody>
          <a:bodyPr>
            <a:spAutoFit/>
          </a:bodyPr>
          <a:lstStyle/>
          <a:p>
            <a:pPr algn="ctr">
              <a:defRPr/>
            </a:pPr>
            <a:r>
              <a:rPr lang="it-IT" sz="1013" b="1" dirty="0">
                <a:solidFill>
                  <a:srgbClr val="002060"/>
                </a:solidFill>
                <a:latin typeface="Calibri"/>
              </a:rPr>
              <a:t>Fabiola Fedele</a:t>
            </a:r>
          </a:p>
        </p:txBody>
      </p:sp>
      <p:pic>
        <p:nvPicPr>
          <p:cNvPr id="6" name="Immagine 5"/>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284126" y="4400719"/>
            <a:ext cx="1280972" cy="1145861"/>
          </a:xfrm>
          <a:prstGeom prst="rect">
            <a:avLst/>
          </a:prstGeom>
        </p:spPr>
      </p:pic>
    </p:spTree>
    <p:extLst>
      <p:ext uri="{BB962C8B-B14F-4D97-AF65-F5344CB8AC3E}">
        <p14:creationId xmlns:p14="http://schemas.microsoft.com/office/powerpoint/2010/main" val="2712085902"/>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egnaposto numero diapositiva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a:spcBef>
                <a:spcPct val="20000"/>
              </a:spcBef>
              <a:buFont typeface="Arial" panose="020B0604020202020204" pitchFamily="34" charset="0"/>
              <a:buChar char="–"/>
              <a:defRPr sz="2800">
                <a:solidFill>
                  <a:schemeClr val="tx1"/>
                </a:solidFill>
                <a:latin typeface="Calibri" panose="020F0502020204030204" pitchFamily="34" charset="0"/>
              </a:defRPr>
            </a:lvl2pPr>
            <a:lvl3pPr>
              <a:spcBef>
                <a:spcPct val="20000"/>
              </a:spcBef>
              <a:buFont typeface="Arial" panose="020B0604020202020204" pitchFamily="34" charset="0"/>
              <a:buChar char="•"/>
              <a:defRPr sz="2400">
                <a:solidFill>
                  <a:schemeClr val="tx1"/>
                </a:solidFill>
                <a:latin typeface="Calibri" panose="020F0502020204030204" pitchFamily="34" charset="0"/>
              </a:defRPr>
            </a:lvl3pPr>
            <a:lvl4pPr>
              <a:spcBef>
                <a:spcPct val="20000"/>
              </a:spcBef>
              <a:buFont typeface="Arial" panose="020B0604020202020204" pitchFamily="34" charset="0"/>
              <a:buChar char="–"/>
              <a:defRPr sz="2000">
                <a:solidFill>
                  <a:schemeClr val="tx1"/>
                </a:solidFill>
                <a:latin typeface="Calibri" panose="020F0502020204030204" pitchFamily="34" charset="0"/>
              </a:defRPr>
            </a:lvl4pPr>
            <a:lvl5pPr>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defTabSz="449263"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defTabSz="449263"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defTabSz="449263"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defTabSz="449263"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fld id="{47496E52-F0F7-44B1-8015-557B18AD22FD}" type="slidenum">
              <a:rPr lang="it-IT" altLang="it-IT" sz="1200">
                <a:solidFill>
                  <a:srgbClr val="898989"/>
                </a:solidFill>
              </a:rPr>
              <a:pPr>
                <a:spcBef>
                  <a:spcPct val="0"/>
                </a:spcBef>
                <a:buFontTx/>
                <a:buNone/>
              </a:pPr>
              <a:t>101</a:t>
            </a:fld>
            <a:endParaRPr lang="it-IT" altLang="it-IT" sz="1200">
              <a:solidFill>
                <a:srgbClr val="898989"/>
              </a:solidFill>
            </a:endParaRPr>
          </a:p>
        </p:txBody>
      </p:sp>
      <p:pic>
        <p:nvPicPr>
          <p:cNvPr id="105475" name="Immagine 2"/>
          <p:cNvPicPr>
            <a:picLocks noChangeAspect="1"/>
          </p:cNvPicPr>
          <p:nvPr/>
        </p:nvPicPr>
        <p:blipFill>
          <a:blip r:embed="rId3">
            <a:extLst>
              <a:ext uri="{28A0092B-C50C-407E-A947-70E740481C1C}">
                <a14:useLocalDpi xmlns:a14="http://schemas.microsoft.com/office/drawing/2010/main" val="0"/>
              </a:ext>
            </a:extLst>
          </a:blip>
          <a:srcRect l="18121"/>
          <a:stretch>
            <a:fillRect/>
          </a:stretch>
        </p:blipFill>
        <p:spPr bwMode="auto">
          <a:xfrm>
            <a:off x="1563688" y="157163"/>
            <a:ext cx="5040312" cy="6170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76" name="Immagin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862638" y="333375"/>
            <a:ext cx="4805362" cy="190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ttangolo 3"/>
          <p:cNvSpPr/>
          <p:nvPr/>
        </p:nvSpPr>
        <p:spPr>
          <a:xfrm>
            <a:off x="6952317" y="2492375"/>
            <a:ext cx="3114955" cy="369332"/>
          </a:xfrm>
          <a:prstGeom prst="rect">
            <a:avLst/>
          </a:prstGeom>
        </p:spPr>
        <p:txBody>
          <a:bodyPr wrap="none">
            <a:spAutoFit/>
          </a:bodyPr>
          <a:lstStyle/>
          <a:p>
            <a:pPr algn="ctr">
              <a:defRPr/>
            </a:pPr>
            <a:r>
              <a:rPr lang="it-IT" b="1" kern="0" dirty="0">
                <a:solidFill>
                  <a:srgbClr val="800000"/>
                </a:solidFill>
                <a:effectLst>
                  <a:outerShdw blurRad="38100" dist="38100" dir="2700000" algn="tl">
                    <a:srgbClr val="000000">
                      <a:alpha val="43137"/>
                    </a:srgbClr>
                  </a:outerShdw>
                </a:effectLst>
              </a:rPr>
              <a:t>Grazie per la vostra attenzione</a:t>
            </a:r>
          </a:p>
        </p:txBody>
      </p:sp>
      <p:sp>
        <p:nvSpPr>
          <p:cNvPr id="8" name="Sottotitolo 6"/>
          <p:cNvSpPr txBox="1">
            <a:spLocks/>
          </p:cNvSpPr>
          <p:nvPr/>
        </p:nvSpPr>
        <p:spPr bwMode="auto">
          <a:xfrm>
            <a:off x="6959600" y="3241676"/>
            <a:ext cx="3251200" cy="2132013"/>
          </a:xfrm>
          <a:prstGeom prst="rect">
            <a:avLst/>
          </a:prstGeom>
          <a:noFill/>
          <a:ln w="9525">
            <a:noFill/>
            <a:miter lim="800000"/>
            <a:headEnd/>
            <a:tailEnd/>
          </a:ln>
        </p:spPr>
        <p:txBody>
          <a:bodyPr/>
          <a:lstStyle/>
          <a:p>
            <a:pPr algn="ctr">
              <a:spcBef>
                <a:spcPct val="20000"/>
              </a:spcBef>
              <a:defRPr/>
            </a:pPr>
            <a:r>
              <a:rPr lang="en-US" sz="2800" b="1" dirty="0">
                <a:solidFill>
                  <a:srgbClr val="002060"/>
                </a:solidFill>
                <a:effectLst>
                  <a:outerShdw blurRad="38100" dist="38100" dir="2700000" algn="tl">
                    <a:srgbClr val="C0C0C0"/>
                  </a:outerShdw>
                </a:effectLst>
                <a:latin typeface="Calibri" pitchFamily="34" charset="0"/>
              </a:rPr>
              <a:t>Per </a:t>
            </a:r>
            <a:r>
              <a:rPr lang="en-US" sz="2800" b="1" dirty="0" err="1">
                <a:solidFill>
                  <a:srgbClr val="002060"/>
                </a:solidFill>
                <a:effectLst>
                  <a:outerShdw blurRad="38100" dist="38100" dir="2700000" algn="tl">
                    <a:srgbClr val="C0C0C0"/>
                  </a:outerShdw>
                </a:effectLst>
                <a:latin typeface="Calibri" pitchFamily="34" charset="0"/>
              </a:rPr>
              <a:t>maggiori</a:t>
            </a:r>
            <a:r>
              <a:rPr lang="en-US" sz="2800" b="1" dirty="0">
                <a:solidFill>
                  <a:srgbClr val="002060"/>
                </a:solidFill>
                <a:effectLst>
                  <a:outerShdw blurRad="38100" dist="38100" dir="2700000" algn="tl">
                    <a:srgbClr val="C0C0C0"/>
                  </a:outerShdw>
                </a:effectLst>
                <a:latin typeface="Calibri" pitchFamily="34" charset="0"/>
              </a:rPr>
              <a:t> informazioni </a:t>
            </a:r>
            <a:r>
              <a:rPr lang="en-US" sz="2800" b="1" dirty="0" err="1">
                <a:solidFill>
                  <a:srgbClr val="002060"/>
                </a:solidFill>
                <a:effectLst>
                  <a:outerShdw blurRad="38100" dist="38100" dir="2700000" algn="tl">
                    <a:srgbClr val="C0C0C0"/>
                  </a:outerShdw>
                </a:effectLst>
                <a:latin typeface="Calibri" pitchFamily="34" charset="0"/>
              </a:rPr>
              <a:t>potete</a:t>
            </a:r>
            <a:r>
              <a:rPr lang="en-US" sz="2800" b="1" dirty="0">
                <a:solidFill>
                  <a:srgbClr val="002060"/>
                </a:solidFill>
                <a:effectLst>
                  <a:outerShdw blurRad="38100" dist="38100" dir="2700000" algn="tl">
                    <a:srgbClr val="C0C0C0"/>
                  </a:outerShdw>
                </a:effectLst>
                <a:latin typeface="Calibri" pitchFamily="34" charset="0"/>
              </a:rPr>
              <a:t> </a:t>
            </a:r>
            <a:r>
              <a:rPr lang="en-US" sz="2800" b="1" dirty="0" err="1">
                <a:solidFill>
                  <a:srgbClr val="002060"/>
                </a:solidFill>
                <a:effectLst>
                  <a:outerShdw blurRad="38100" dist="38100" dir="2700000" algn="tl">
                    <a:srgbClr val="C0C0C0"/>
                  </a:outerShdw>
                </a:effectLst>
                <a:latin typeface="Calibri" pitchFamily="34" charset="0"/>
              </a:rPr>
              <a:t>visitare</a:t>
            </a:r>
            <a:r>
              <a:rPr lang="en-US" sz="2800" b="1" dirty="0">
                <a:solidFill>
                  <a:srgbClr val="002060"/>
                </a:solidFill>
                <a:effectLst>
                  <a:outerShdw blurRad="38100" dist="38100" dir="2700000" algn="tl">
                    <a:srgbClr val="C0C0C0"/>
                  </a:outerShdw>
                </a:effectLst>
                <a:latin typeface="Calibri" pitchFamily="34" charset="0"/>
              </a:rPr>
              <a:t> </a:t>
            </a:r>
            <a:r>
              <a:rPr lang="en-US" sz="2800" b="1" dirty="0" err="1">
                <a:solidFill>
                  <a:srgbClr val="002060"/>
                </a:solidFill>
                <a:effectLst>
                  <a:outerShdw blurRad="38100" dist="38100" dir="2700000" algn="tl">
                    <a:srgbClr val="C0C0C0"/>
                  </a:outerShdw>
                </a:effectLst>
                <a:latin typeface="Calibri" pitchFamily="34" charset="0"/>
              </a:rPr>
              <a:t>il</a:t>
            </a:r>
            <a:r>
              <a:rPr lang="en-US" sz="2800" b="1" dirty="0">
                <a:solidFill>
                  <a:srgbClr val="002060"/>
                </a:solidFill>
                <a:effectLst>
                  <a:outerShdw blurRad="38100" dist="38100" dir="2700000" algn="tl">
                    <a:srgbClr val="C0C0C0"/>
                  </a:outerShdw>
                </a:effectLst>
                <a:latin typeface="Calibri" pitchFamily="34" charset="0"/>
              </a:rPr>
              <a:t> </a:t>
            </a:r>
            <a:r>
              <a:rPr lang="en-US" sz="2800" b="1" dirty="0" err="1">
                <a:solidFill>
                  <a:srgbClr val="002060"/>
                </a:solidFill>
                <a:effectLst>
                  <a:outerShdw blurRad="38100" dist="38100" dir="2700000" algn="tl">
                    <a:srgbClr val="C0C0C0"/>
                  </a:outerShdw>
                </a:effectLst>
                <a:latin typeface="Calibri" pitchFamily="34" charset="0"/>
              </a:rPr>
              <a:t>sito</a:t>
            </a:r>
            <a:r>
              <a:rPr lang="en-US" sz="2800" b="1" dirty="0">
                <a:solidFill>
                  <a:srgbClr val="002060"/>
                </a:solidFill>
                <a:effectLst>
                  <a:outerShdw blurRad="38100" dist="38100" dir="2700000" algn="tl">
                    <a:srgbClr val="C0C0C0"/>
                  </a:outerShdw>
                </a:effectLst>
                <a:latin typeface="Calibri" pitchFamily="34" charset="0"/>
              </a:rPr>
              <a:t>:</a:t>
            </a:r>
          </a:p>
          <a:p>
            <a:pPr algn="ctr">
              <a:spcBef>
                <a:spcPct val="20000"/>
              </a:spcBef>
              <a:defRPr/>
            </a:pPr>
            <a:r>
              <a:rPr lang="it-IT" sz="2800" dirty="0">
                <a:solidFill>
                  <a:srgbClr val="002060"/>
                </a:solidFill>
                <a:latin typeface="Calibri" pitchFamily="34" charset="0"/>
                <a:hlinkClick r:id="rId5"/>
              </a:rPr>
              <a:t>www.iss.it/rpma</a:t>
            </a:r>
            <a:endParaRPr lang="it-IT" sz="2800" dirty="0">
              <a:solidFill>
                <a:srgbClr val="002060"/>
              </a:solidFill>
              <a:latin typeface="Calibri" pitchFamily="34" charset="0"/>
            </a:endParaRPr>
          </a:p>
        </p:txBody>
      </p:sp>
    </p:spTree>
    <p:extLst>
      <p:ext uri="{BB962C8B-B14F-4D97-AF65-F5344CB8AC3E}">
        <p14:creationId xmlns:p14="http://schemas.microsoft.com/office/powerpoint/2010/main" val="29739817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egnaposto numero diapositiva 13"/>
          <p:cNvSpPr txBox="1">
            <a:spLocks/>
          </p:cNvSpPr>
          <p:nvPr/>
        </p:nvSpPr>
        <p:spPr bwMode="auto">
          <a:xfrm>
            <a:off x="8229600" y="6381751"/>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r" eaLnBrk="1" hangingPunct="1">
              <a:spcBef>
                <a:spcPct val="0"/>
              </a:spcBef>
              <a:buFontTx/>
              <a:buNone/>
            </a:pPr>
            <a:endParaRPr lang="it-IT" altLang="it-IT" sz="1200"/>
          </a:p>
        </p:txBody>
      </p:sp>
      <p:pic>
        <p:nvPicPr>
          <p:cNvPr id="39943" name="Picture 3" descr="logo PM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31504" y="6269037"/>
            <a:ext cx="1042988"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4"/>
          <p:cNvSpPr txBox="1">
            <a:spLocks noChangeArrowheads="1"/>
          </p:cNvSpPr>
          <p:nvPr/>
        </p:nvSpPr>
        <p:spPr bwMode="auto">
          <a:xfrm>
            <a:off x="1854328" y="518195"/>
            <a:ext cx="8353425" cy="393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70000"/>
              </a:lnSpc>
              <a:spcBef>
                <a:spcPct val="50000"/>
              </a:spcBef>
            </a:pPr>
            <a:r>
              <a:rPr lang="it-IT" altLang="it-IT" sz="2800" b="1">
                <a:solidFill>
                  <a:srgbClr val="960000"/>
                </a:solidFill>
              </a:rPr>
              <a:t>SENTENZA 162/2014</a:t>
            </a:r>
            <a:endParaRPr lang="it-IT" altLang="it-IT" sz="2800" b="1" dirty="0">
              <a:solidFill>
                <a:srgbClr val="960000"/>
              </a:solidFill>
            </a:endParaRPr>
          </a:p>
        </p:txBody>
      </p:sp>
      <p:sp>
        <p:nvSpPr>
          <p:cNvPr id="18" name="AutoShape 7"/>
          <p:cNvSpPr>
            <a:spLocks noChangeArrowheads="1"/>
          </p:cNvSpPr>
          <p:nvPr/>
        </p:nvSpPr>
        <p:spPr bwMode="auto">
          <a:xfrm>
            <a:off x="2009081" y="980728"/>
            <a:ext cx="8196262" cy="1544748"/>
          </a:xfrm>
          <a:prstGeom prst="roundRect">
            <a:avLst>
              <a:gd name="adj" fmla="val 16667"/>
            </a:avLst>
          </a:prstGeom>
          <a:noFill/>
          <a:ln w="9525">
            <a:solidFill>
              <a:srgbClr val="0066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just"/>
            <a:endParaRPr lang="it-IT" altLang="it-IT" dirty="0">
              <a:solidFill>
                <a:srgbClr val="002060"/>
              </a:solidFill>
            </a:endParaRPr>
          </a:p>
          <a:p>
            <a:pPr algn="just"/>
            <a:r>
              <a:rPr lang="it-IT" altLang="it-IT" dirty="0">
                <a:solidFill>
                  <a:srgbClr val="002060"/>
                </a:solidFill>
              </a:rPr>
              <a:t>Dichiara l’illegittimità costituzionale </a:t>
            </a:r>
            <a:r>
              <a:rPr lang="it-IT" altLang="it-IT" b="1" dirty="0">
                <a:solidFill>
                  <a:srgbClr val="002060"/>
                </a:solidFill>
              </a:rPr>
              <a:t>Art. 4, comma 3, </a:t>
            </a:r>
            <a:r>
              <a:rPr lang="it-IT" altLang="it-IT" dirty="0">
                <a:solidFill>
                  <a:srgbClr val="002060"/>
                </a:solidFill>
              </a:rPr>
              <a:t>nella parte in cui stabilisce per la coppia di cui all’art. 5, comma 1, della medesima legge, il </a:t>
            </a:r>
            <a:r>
              <a:rPr lang="it-IT" altLang="it-IT" b="1" dirty="0">
                <a:solidFill>
                  <a:srgbClr val="002060"/>
                </a:solidFill>
              </a:rPr>
              <a:t>divieto del ricorso a tecniche di procreazione medicalmente assistita di tipo eterologo, qualora sia stata diagnosticata una patologia che sia causa di sterilità o infertilità assolute ed irreversibili; </a:t>
            </a:r>
          </a:p>
          <a:p>
            <a:pPr algn="just"/>
            <a:endParaRPr lang="it-IT" altLang="it-IT" b="1" dirty="0">
              <a:solidFill>
                <a:srgbClr val="002060"/>
              </a:solidFill>
            </a:endParaRPr>
          </a:p>
        </p:txBody>
      </p:sp>
      <p:sp>
        <p:nvSpPr>
          <p:cNvPr id="19" name="AutoShape 7"/>
          <p:cNvSpPr>
            <a:spLocks noChangeArrowheads="1"/>
          </p:cNvSpPr>
          <p:nvPr/>
        </p:nvSpPr>
        <p:spPr bwMode="auto">
          <a:xfrm>
            <a:off x="1966020" y="2781300"/>
            <a:ext cx="8196262" cy="647700"/>
          </a:xfrm>
          <a:prstGeom prst="roundRect">
            <a:avLst>
              <a:gd name="adj" fmla="val 16667"/>
            </a:avLst>
          </a:prstGeom>
          <a:noFill/>
          <a:ln w="9525">
            <a:solidFill>
              <a:srgbClr val="0066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endParaRPr lang="it-IT" altLang="it-IT" dirty="0">
              <a:solidFill>
                <a:srgbClr val="002060"/>
              </a:solidFill>
            </a:endParaRPr>
          </a:p>
        </p:txBody>
      </p:sp>
      <p:sp>
        <p:nvSpPr>
          <p:cNvPr id="20" name="AutoShape 7"/>
          <p:cNvSpPr>
            <a:spLocks noChangeArrowheads="1"/>
          </p:cNvSpPr>
          <p:nvPr/>
        </p:nvSpPr>
        <p:spPr bwMode="auto">
          <a:xfrm>
            <a:off x="1966019" y="3713708"/>
            <a:ext cx="8196262" cy="647700"/>
          </a:xfrm>
          <a:prstGeom prst="roundRect">
            <a:avLst>
              <a:gd name="adj" fmla="val 16667"/>
            </a:avLst>
          </a:prstGeom>
          <a:noFill/>
          <a:ln w="9525">
            <a:solidFill>
              <a:srgbClr val="0066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endParaRPr lang="it-IT" altLang="it-IT" dirty="0">
              <a:solidFill>
                <a:srgbClr val="002060"/>
              </a:solidFill>
            </a:endParaRPr>
          </a:p>
        </p:txBody>
      </p:sp>
      <p:sp>
        <p:nvSpPr>
          <p:cNvPr id="21" name="AutoShape 7"/>
          <p:cNvSpPr>
            <a:spLocks noChangeArrowheads="1"/>
          </p:cNvSpPr>
          <p:nvPr/>
        </p:nvSpPr>
        <p:spPr bwMode="auto">
          <a:xfrm>
            <a:off x="1950170" y="4581128"/>
            <a:ext cx="8196262" cy="1368152"/>
          </a:xfrm>
          <a:prstGeom prst="roundRect">
            <a:avLst>
              <a:gd name="adj" fmla="val 16667"/>
            </a:avLst>
          </a:prstGeom>
          <a:noFill/>
          <a:ln w="9525">
            <a:solidFill>
              <a:srgbClr val="0066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endParaRPr lang="it-IT" altLang="it-IT" dirty="0">
              <a:solidFill>
                <a:srgbClr val="002060"/>
              </a:solidFill>
            </a:endParaRPr>
          </a:p>
        </p:txBody>
      </p:sp>
      <p:sp>
        <p:nvSpPr>
          <p:cNvPr id="5" name="Rettangolo 4"/>
          <p:cNvSpPr/>
          <p:nvPr/>
        </p:nvSpPr>
        <p:spPr>
          <a:xfrm>
            <a:off x="2158477" y="2792316"/>
            <a:ext cx="7897963" cy="646331"/>
          </a:xfrm>
          <a:prstGeom prst="rect">
            <a:avLst/>
          </a:prstGeom>
        </p:spPr>
        <p:txBody>
          <a:bodyPr wrap="square">
            <a:spAutoFit/>
          </a:bodyPr>
          <a:lstStyle/>
          <a:p>
            <a:r>
              <a:rPr lang="it-IT" altLang="it-IT" dirty="0">
                <a:solidFill>
                  <a:srgbClr val="002060"/>
                </a:solidFill>
              </a:rPr>
              <a:t>Dichiara l’illegittimità costituzionale dell’</a:t>
            </a:r>
            <a:r>
              <a:rPr lang="it-IT" altLang="it-IT" b="1" dirty="0">
                <a:solidFill>
                  <a:srgbClr val="002060"/>
                </a:solidFill>
              </a:rPr>
              <a:t>art. 9, comma 1, </a:t>
            </a:r>
            <a:r>
              <a:rPr lang="it-IT" altLang="it-IT" dirty="0">
                <a:solidFill>
                  <a:srgbClr val="002060"/>
                </a:solidFill>
              </a:rPr>
              <a:t>limitatamente alle parole </a:t>
            </a:r>
            <a:r>
              <a:rPr lang="it-IT" altLang="it-IT" b="1" dirty="0">
                <a:solidFill>
                  <a:srgbClr val="002060"/>
                </a:solidFill>
              </a:rPr>
              <a:t>«in violazione del divieto di cui all’articolo 4, comma 3»;</a:t>
            </a:r>
            <a:r>
              <a:rPr lang="it-IT" altLang="it-IT" dirty="0">
                <a:solidFill>
                  <a:srgbClr val="002060"/>
                </a:solidFill>
              </a:rPr>
              <a:t> </a:t>
            </a:r>
            <a:endParaRPr lang="it-IT" dirty="0"/>
          </a:p>
        </p:txBody>
      </p:sp>
      <p:sp>
        <p:nvSpPr>
          <p:cNvPr id="8" name="Rettangolo 7"/>
          <p:cNvSpPr/>
          <p:nvPr/>
        </p:nvSpPr>
        <p:spPr>
          <a:xfrm>
            <a:off x="2063552" y="3718774"/>
            <a:ext cx="7969498" cy="646331"/>
          </a:xfrm>
          <a:prstGeom prst="rect">
            <a:avLst/>
          </a:prstGeom>
        </p:spPr>
        <p:txBody>
          <a:bodyPr wrap="square">
            <a:spAutoFit/>
          </a:bodyPr>
          <a:lstStyle/>
          <a:p>
            <a:r>
              <a:rPr lang="it-IT" dirty="0">
                <a:solidFill>
                  <a:srgbClr val="002060"/>
                </a:solidFill>
              </a:rPr>
              <a:t>Dichiara l’illegittimità costituzionale </a:t>
            </a:r>
            <a:r>
              <a:rPr lang="it-IT" b="1" dirty="0">
                <a:solidFill>
                  <a:srgbClr val="002060"/>
                </a:solidFill>
              </a:rPr>
              <a:t>dell’art. 9, comma 3, </a:t>
            </a:r>
            <a:r>
              <a:rPr lang="it-IT" dirty="0">
                <a:solidFill>
                  <a:srgbClr val="002060"/>
                </a:solidFill>
              </a:rPr>
              <a:t>limitatamente alle parole </a:t>
            </a:r>
            <a:r>
              <a:rPr lang="it-IT" b="1" dirty="0">
                <a:solidFill>
                  <a:srgbClr val="002060"/>
                </a:solidFill>
              </a:rPr>
              <a:t>«in violazione del divieto di cui all’articolo 4, comma 3»;</a:t>
            </a:r>
          </a:p>
        </p:txBody>
      </p:sp>
      <p:sp>
        <p:nvSpPr>
          <p:cNvPr id="9" name="Rettangolo 8"/>
          <p:cNvSpPr/>
          <p:nvPr/>
        </p:nvSpPr>
        <p:spPr>
          <a:xfrm>
            <a:off x="2063553" y="4676944"/>
            <a:ext cx="7776863" cy="1200329"/>
          </a:xfrm>
          <a:prstGeom prst="rect">
            <a:avLst/>
          </a:prstGeom>
        </p:spPr>
        <p:txBody>
          <a:bodyPr wrap="square">
            <a:spAutoFit/>
          </a:bodyPr>
          <a:lstStyle/>
          <a:p>
            <a:pPr algn="just">
              <a:defRPr/>
            </a:pPr>
            <a:r>
              <a:rPr lang="it-IT" dirty="0">
                <a:solidFill>
                  <a:srgbClr val="002060"/>
                </a:solidFill>
              </a:rPr>
              <a:t>Dichiara l’illegittimità costituzionale </a:t>
            </a:r>
            <a:r>
              <a:rPr lang="it-IT" b="1" dirty="0">
                <a:solidFill>
                  <a:srgbClr val="002060"/>
                </a:solidFill>
              </a:rPr>
              <a:t>dell’art. 12, comma 1</a:t>
            </a:r>
            <a:r>
              <a:rPr lang="it-IT" dirty="0">
                <a:solidFill>
                  <a:srgbClr val="002060"/>
                </a:solidFill>
              </a:rPr>
              <a:t>, </a:t>
            </a:r>
            <a:r>
              <a:rPr lang="it-IT" b="1" dirty="0">
                <a:solidFill>
                  <a:srgbClr val="002060"/>
                </a:solidFill>
              </a:rPr>
              <a:t>«Chiunque a qualsiasi titolo utilizza a fini procreativi gameti di soggetti estranei alla coppia richiedente, in violazione di quanto previsto dall’articolo 4, comma 3, è punito con la sanzione amministrativa pecuniaria da 300.000 a 600.000 euro». </a:t>
            </a:r>
          </a:p>
        </p:txBody>
      </p:sp>
      <p:pic>
        <p:nvPicPr>
          <p:cNvPr id="3" name="Immagin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24192" y="428047"/>
            <a:ext cx="971600" cy="532468"/>
          </a:xfrm>
          <a:prstGeom prst="rect">
            <a:avLst/>
          </a:prstGeom>
        </p:spPr>
      </p:pic>
      <p:pic>
        <p:nvPicPr>
          <p:cNvPr id="14" name="Immagine 13"/>
          <p:cNvPicPr>
            <a:picLocks noChangeAspect="1"/>
          </p:cNvPicPr>
          <p:nvPr/>
        </p:nvPicPr>
        <p:blipFill>
          <a:blip r:embed="rId4"/>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254787860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43" name="Picture 3" descr="logo PM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1888" y="4554"/>
            <a:ext cx="1042988"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4"/>
          <p:cNvSpPr txBox="1">
            <a:spLocks noChangeArrowheads="1"/>
          </p:cNvSpPr>
          <p:nvPr/>
        </p:nvSpPr>
        <p:spPr bwMode="auto">
          <a:xfrm>
            <a:off x="1887439" y="927450"/>
            <a:ext cx="8353425" cy="393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70000"/>
              </a:lnSpc>
              <a:spcBef>
                <a:spcPct val="50000"/>
              </a:spcBef>
            </a:pPr>
            <a:r>
              <a:rPr lang="it-IT" altLang="it-IT" sz="2800" b="1" dirty="0">
                <a:solidFill>
                  <a:srgbClr val="960000"/>
                </a:solidFill>
              </a:rPr>
              <a:t>SENTENZA 96/2015</a:t>
            </a:r>
          </a:p>
        </p:txBody>
      </p:sp>
      <p:sp>
        <p:nvSpPr>
          <p:cNvPr id="18" name="AutoShape 7"/>
          <p:cNvSpPr>
            <a:spLocks noChangeArrowheads="1"/>
          </p:cNvSpPr>
          <p:nvPr/>
        </p:nvSpPr>
        <p:spPr bwMode="auto">
          <a:xfrm>
            <a:off x="2044601" y="1425224"/>
            <a:ext cx="8196262" cy="2520280"/>
          </a:xfrm>
          <a:prstGeom prst="roundRect">
            <a:avLst>
              <a:gd name="adj" fmla="val 16667"/>
            </a:avLst>
          </a:prstGeom>
          <a:noFill/>
          <a:ln w="9525">
            <a:solidFill>
              <a:srgbClr val="0066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just"/>
            <a:r>
              <a:rPr lang="it-IT" sz="2000" dirty="0">
                <a:solidFill>
                  <a:srgbClr val="002060"/>
                </a:solidFill>
              </a:rPr>
              <a:t>Dichiara l’illegittimità costituzionale </a:t>
            </a:r>
            <a:r>
              <a:rPr lang="it-IT" sz="2000" b="1" dirty="0">
                <a:solidFill>
                  <a:srgbClr val="002060"/>
                </a:solidFill>
              </a:rPr>
              <a:t>degli artt. 1, commi 1 e 2, e 4, comma 1,</a:t>
            </a:r>
            <a:r>
              <a:rPr lang="it-IT" sz="2000" dirty="0">
                <a:solidFill>
                  <a:srgbClr val="002060"/>
                </a:solidFill>
              </a:rPr>
              <a:t> della legge 19 febbraio 2004, n. 40 (Norme in materia di procreazione medicalmente assistita), nella parte in cui non consentono il ricorso alle tecniche di procreazione medicalmente assistita alle coppie fertili portatrici di malattie genetiche trasmissibili, rispondenti ai criteri di gravità di cui all’art. 6, comma 1, lettera b), della legge 22 maggio 1978, n. 194 (Norme per la tutela sociale della maternità e sull’interruzione volontaria della gravidanza), accertate da apposite strutture pubbliche.</a:t>
            </a:r>
            <a:endParaRPr lang="it-IT" altLang="it-IT" sz="2000" dirty="0">
              <a:solidFill>
                <a:srgbClr val="002060"/>
              </a:solidFill>
            </a:endParaRPr>
          </a:p>
        </p:txBody>
      </p:sp>
      <p:pic>
        <p:nvPicPr>
          <p:cNvPr id="3" name="Immagin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84647" y="758538"/>
            <a:ext cx="1089907" cy="582231"/>
          </a:xfrm>
          <a:prstGeom prst="rect">
            <a:avLst/>
          </a:prstGeom>
        </p:spPr>
      </p:pic>
      <p:sp>
        <p:nvSpPr>
          <p:cNvPr id="8" name="CasellaDiTesto 7"/>
          <p:cNvSpPr txBox="1"/>
          <p:nvPr/>
        </p:nvSpPr>
        <p:spPr>
          <a:xfrm>
            <a:off x="1492151" y="242829"/>
            <a:ext cx="9144000" cy="400110"/>
          </a:xfrm>
          <a:prstGeom prst="rect">
            <a:avLst/>
          </a:prstGeom>
          <a:noFill/>
          <a:ln w="9525">
            <a:noFill/>
            <a:miter lim="800000"/>
            <a:headEnd/>
            <a:tailEnd/>
          </a:ln>
        </p:spPr>
        <p:txBody>
          <a:bodyPr wrap="square">
            <a:spAutoFit/>
          </a:bodyPr>
          <a:lstStyle>
            <a:defPPr>
              <a:defRPr lang="it-IT"/>
            </a:defPPr>
            <a:lvl1pPr algn="ctr" fontAlgn="auto">
              <a:spcBef>
                <a:spcPts val="0"/>
              </a:spcBef>
              <a:spcAft>
                <a:spcPts val="0"/>
              </a:spcAft>
              <a:defRPr sz="2000" b="1">
                <a:solidFill>
                  <a:srgbClr val="002060"/>
                </a:solidFill>
                <a:effectLst>
                  <a:outerShdw blurRad="38100" dist="38100" dir="2700000" algn="tl">
                    <a:srgbClr val="000000">
                      <a:alpha val="43137"/>
                    </a:srgbClr>
                  </a:outerShdw>
                </a:effectLst>
                <a:latin typeface="Arial" pitchFamily="34" charset="0"/>
                <a:cs typeface="Arial"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a:defRPr>
                <a:solidFill>
                  <a:schemeClr val="tx1"/>
                </a:solidFill>
                <a:latin typeface="Arial" pitchFamily="34" charset="0"/>
                <a:cs typeface="Arial" pitchFamily="34" charset="0"/>
              </a:defRPr>
            </a:lvl6pPr>
            <a:lvl7pPr>
              <a:defRPr>
                <a:solidFill>
                  <a:schemeClr val="tx1"/>
                </a:solidFill>
                <a:latin typeface="Arial" pitchFamily="34" charset="0"/>
                <a:cs typeface="Arial" pitchFamily="34" charset="0"/>
              </a:defRPr>
            </a:lvl7pPr>
            <a:lvl8pPr>
              <a:defRPr>
                <a:solidFill>
                  <a:schemeClr val="tx1"/>
                </a:solidFill>
                <a:latin typeface="Arial" pitchFamily="34" charset="0"/>
                <a:cs typeface="Arial" pitchFamily="34" charset="0"/>
              </a:defRPr>
            </a:lvl8pPr>
            <a:lvl9pPr>
              <a:defRPr>
                <a:solidFill>
                  <a:schemeClr val="tx1"/>
                </a:solidFill>
                <a:latin typeface="Arial" pitchFamily="34" charset="0"/>
                <a:cs typeface="Arial" pitchFamily="34" charset="0"/>
              </a:defRPr>
            </a:lvl9pPr>
          </a:lstStyle>
          <a:p>
            <a:pPr>
              <a:defRPr/>
            </a:pPr>
            <a:r>
              <a:rPr lang="en-US" dirty="0">
                <a:effectLst/>
              </a:rPr>
              <a:t>LAW 40/2004 AND JUDGMENT OF THE CONSTITUTIONAL COURT</a:t>
            </a:r>
            <a:endParaRPr lang="it-IT" dirty="0">
              <a:effectLst/>
            </a:endParaRPr>
          </a:p>
        </p:txBody>
      </p:sp>
      <p:pic>
        <p:nvPicPr>
          <p:cNvPr id="7" name="Immagine 6"/>
          <p:cNvPicPr>
            <a:picLocks noChangeAspect="1"/>
          </p:cNvPicPr>
          <p:nvPr/>
        </p:nvPicPr>
        <p:blipFill>
          <a:blip r:embed="rId4"/>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49717786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43" name="Picture 3" descr="logo PM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1616" y="134519"/>
            <a:ext cx="1042988"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4"/>
          <p:cNvSpPr txBox="1">
            <a:spLocks noChangeArrowheads="1"/>
          </p:cNvSpPr>
          <p:nvPr/>
        </p:nvSpPr>
        <p:spPr bwMode="auto">
          <a:xfrm>
            <a:off x="1887439" y="927450"/>
            <a:ext cx="8353425" cy="393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70000"/>
              </a:lnSpc>
              <a:spcBef>
                <a:spcPct val="50000"/>
              </a:spcBef>
            </a:pPr>
            <a:r>
              <a:rPr lang="it-IT" altLang="it-IT" sz="2800" b="1" dirty="0">
                <a:solidFill>
                  <a:srgbClr val="960000"/>
                </a:solidFill>
              </a:rPr>
              <a:t>SENTENZA </a:t>
            </a:r>
            <a:r>
              <a:rPr lang="it-IT" sz="2800" b="1" dirty="0">
                <a:solidFill>
                  <a:srgbClr val="960000"/>
                </a:solidFill>
              </a:rPr>
              <a:t>229/2015</a:t>
            </a:r>
            <a:endParaRPr lang="it-IT" altLang="it-IT" sz="2800" b="1" dirty="0">
              <a:solidFill>
                <a:srgbClr val="960000"/>
              </a:solidFill>
            </a:endParaRPr>
          </a:p>
        </p:txBody>
      </p:sp>
      <p:sp>
        <p:nvSpPr>
          <p:cNvPr id="18" name="AutoShape 7"/>
          <p:cNvSpPr>
            <a:spLocks noChangeArrowheads="1"/>
          </p:cNvSpPr>
          <p:nvPr/>
        </p:nvSpPr>
        <p:spPr bwMode="auto">
          <a:xfrm>
            <a:off x="2009081" y="2060848"/>
            <a:ext cx="8196262" cy="2520280"/>
          </a:xfrm>
          <a:prstGeom prst="roundRect">
            <a:avLst>
              <a:gd name="adj" fmla="val 16667"/>
            </a:avLst>
          </a:prstGeom>
          <a:noFill/>
          <a:ln w="9525">
            <a:solidFill>
              <a:srgbClr val="0066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just"/>
            <a:endParaRPr lang="it-IT" altLang="it-IT" b="1" dirty="0">
              <a:solidFill>
                <a:srgbClr val="002060"/>
              </a:solidFill>
            </a:endParaRPr>
          </a:p>
        </p:txBody>
      </p:sp>
      <p:sp>
        <p:nvSpPr>
          <p:cNvPr id="3" name="Rettangolo 2"/>
          <p:cNvSpPr/>
          <p:nvPr/>
        </p:nvSpPr>
        <p:spPr>
          <a:xfrm>
            <a:off x="2423593" y="2067814"/>
            <a:ext cx="7637735" cy="2585323"/>
          </a:xfrm>
          <a:prstGeom prst="rect">
            <a:avLst/>
          </a:prstGeom>
        </p:spPr>
        <p:txBody>
          <a:bodyPr wrap="square">
            <a:spAutoFit/>
          </a:bodyPr>
          <a:lstStyle/>
          <a:p>
            <a:pPr algn="just"/>
            <a:r>
              <a:rPr lang="it-IT" dirty="0">
                <a:solidFill>
                  <a:srgbClr val="002060"/>
                </a:solidFill>
              </a:rPr>
              <a:t>Dichiara l’illegittimità costituzionale </a:t>
            </a:r>
            <a:r>
              <a:rPr lang="it-IT" b="1" dirty="0">
                <a:solidFill>
                  <a:srgbClr val="C00000"/>
                </a:solidFill>
              </a:rPr>
              <a:t>dell’art. 13, commi 3, lettera b), e 4 </a:t>
            </a:r>
            <a:r>
              <a:rPr lang="it-IT" dirty="0">
                <a:solidFill>
                  <a:srgbClr val="002060"/>
                </a:solidFill>
              </a:rPr>
              <a:t>della legge 19 febbraio 2004, n. 40 (Norme in materia di procreazione medicalmente assistita), </a:t>
            </a:r>
            <a:r>
              <a:rPr lang="it-IT" b="1" dirty="0">
                <a:solidFill>
                  <a:srgbClr val="002060"/>
                </a:solidFill>
              </a:rPr>
              <a:t>nella parte in cui contempla com</a:t>
            </a:r>
            <a:r>
              <a:rPr lang="it-IT" b="1" dirty="0"/>
              <a:t>e </a:t>
            </a:r>
            <a:r>
              <a:rPr lang="it-IT" b="1" dirty="0">
                <a:solidFill>
                  <a:srgbClr val="C00000"/>
                </a:solidFill>
              </a:rPr>
              <a:t>ipotesi di reato la condotta di selezione degli embrioni anche nei casi in cui questa sia esclusivamente finalizzata ad evitare l’impianto nell’utero della donna di embrioni affetti da malattie genetiche trasmissibili rispondenti ai criteri di gravità</a:t>
            </a:r>
            <a:r>
              <a:rPr lang="it-IT" b="1" dirty="0">
                <a:solidFill>
                  <a:srgbClr val="002060"/>
                </a:solidFill>
              </a:rPr>
              <a:t> </a:t>
            </a:r>
            <a:r>
              <a:rPr lang="it-IT" dirty="0">
                <a:solidFill>
                  <a:srgbClr val="002060"/>
                </a:solidFill>
              </a:rPr>
              <a:t>di cui all’art. 6, comma 1, lettera b), della legge 22 maggio 1978, n. 194 (Norme per la tutela della maternità e sulla interruzione della gravidanza) e accertate da apposite strutture pubbliche; </a:t>
            </a:r>
          </a:p>
        </p:txBody>
      </p:sp>
      <p:pic>
        <p:nvPicPr>
          <p:cNvPr id="4" name="Immagin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68209" y="663780"/>
            <a:ext cx="1305305" cy="821004"/>
          </a:xfrm>
          <a:prstGeom prst="rect">
            <a:avLst/>
          </a:prstGeom>
        </p:spPr>
      </p:pic>
      <p:sp>
        <p:nvSpPr>
          <p:cNvPr id="8" name="CasellaDiTesto 7"/>
          <p:cNvSpPr txBox="1"/>
          <p:nvPr/>
        </p:nvSpPr>
        <p:spPr>
          <a:xfrm>
            <a:off x="1535212" y="87716"/>
            <a:ext cx="9144000" cy="400110"/>
          </a:xfrm>
          <a:prstGeom prst="rect">
            <a:avLst/>
          </a:prstGeom>
          <a:noFill/>
          <a:ln w="9525">
            <a:noFill/>
            <a:miter lim="800000"/>
            <a:headEnd/>
            <a:tailEnd/>
          </a:ln>
        </p:spPr>
        <p:txBody>
          <a:bodyPr wrap="square">
            <a:spAutoFit/>
          </a:bodyPr>
          <a:lstStyle>
            <a:defPPr>
              <a:defRPr lang="it-IT"/>
            </a:defPPr>
            <a:lvl1pPr algn="ctr" fontAlgn="auto">
              <a:spcBef>
                <a:spcPts val="0"/>
              </a:spcBef>
              <a:spcAft>
                <a:spcPts val="0"/>
              </a:spcAft>
              <a:defRPr sz="2000" b="1">
                <a:solidFill>
                  <a:srgbClr val="002060"/>
                </a:solidFill>
                <a:effectLst>
                  <a:outerShdw blurRad="38100" dist="38100" dir="2700000" algn="tl">
                    <a:srgbClr val="000000">
                      <a:alpha val="43137"/>
                    </a:srgbClr>
                  </a:outerShdw>
                </a:effectLst>
                <a:latin typeface="Arial" pitchFamily="34" charset="0"/>
                <a:cs typeface="Arial"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a:defRPr>
                <a:solidFill>
                  <a:schemeClr val="tx1"/>
                </a:solidFill>
                <a:latin typeface="Arial" pitchFamily="34" charset="0"/>
                <a:cs typeface="Arial" pitchFamily="34" charset="0"/>
              </a:defRPr>
            </a:lvl6pPr>
            <a:lvl7pPr>
              <a:defRPr>
                <a:solidFill>
                  <a:schemeClr val="tx1"/>
                </a:solidFill>
                <a:latin typeface="Arial" pitchFamily="34" charset="0"/>
                <a:cs typeface="Arial" pitchFamily="34" charset="0"/>
              </a:defRPr>
            </a:lvl7pPr>
            <a:lvl8pPr>
              <a:defRPr>
                <a:solidFill>
                  <a:schemeClr val="tx1"/>
                </a:solidFill>
                <a:latin typeface="Arial" pitchFamily="34" charset="0"/>
                <a:cs typeface="Arial" pitchFamily="34" charset="0"/>
              </a:defRPr>
            </a:lvl8pPr>
            <a:lvl9pPr>
              <a:defRPr>
                <a:solidFill>
                  <a:schemeClr val="tx1"/>
                </a:solidFill>
                <a:latin typeface="Arial" pitchFamily="34" charset="0"/>
                <a:cs typeface="Arial" pitchFamily="34" charset="0"/>
              </a:defRPr>
            </a:lvl9pPr>
          </a:lstStyle>
          <a:p>
            <a:pPr>
              <a:defRPr/>
            </a:pPr>
            <a:r>
              <a:rPr lang="en-US" dirty="0">
                <a:effectLst/>
              </a:rPr>
              <a:t>LAW 40/2004 AND JUDGMENT OF THE CONSTITUTIONAL COURT</a:t>
            </a:r>
            <a:endParaRPr lang="it-IT" dirty="0">
              <a:effectLst/>
            </a:endParaRPr>
          </a:p>
        </p:txBody>
      </p:sp>
      <p:pic>
        <p:nvPicPr>
          <p:cNvPr id="9" name="Immagine 8"/>
          <p:cNvPicPr>
            <a:picLocks noChangeAspect="1"/>
          </p:cNvPicPr>
          <p:nvPr/>
        </p:nvPicPr>
        <p:blipFill>
          <a:blip r:embed="rId4"/>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310298682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egnaposto numero diapositiva 5"/>
          <p:cNvSpPr>
            <a:spLocks noGrp="1"/>
          </p:cNvSpPr>
          <p:nvPr>
            <p:ph type="sldNum" sz="quarter" idx="12"/>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3B93EFA-32E6-4051-BD8F-21D4E12CB244}" type="slidenum">
              <a:rPr lang="it-IT" smtClean="0">
                <a:solidFill>
                  <a:schemeClr val="tx1"/>
                </a:solidFill>
              </a:rPr>
              <a:pPr fontAlgn="base">
                <a:spcBef>
                  <a:spcPct val="0"/>
                </a:spcBef>
                <a:spcAft>
                  <a:spcPct val="0"/>
                </a:spcAft>
                <a:defRPr/>
              </a:pPr>
              <a:t>14</a:t>
            </a:fld>
            <a:endParaRPr lang="it-IT" smtClean="0">
              <a:solidFill>
                <a:schemeClr val="tx1"/>
              </a:solidFill>
            </a:endParaRPr>
          </a:p>
        </p:txBody>
      </p:sp>
      <p:sp>
        <p:nvSpPr>
          <p:cNvPr id="7" name="Text Box 4"/>
          <p:cNvSpPr txBox="1">
            <a:spLocks noChangeArrowheads="1"/>
          </p:cNvSpPr>
          <p:nvPr/>
        </p:nvSpPr>
        <p:spPr bwMode="auto">
          <a:xfrm>
            <a:off x="1524000" y="260351"/>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rPr>
              <a:t>THE ITALIAN NATIONAL ART REGISTER</a:t>
            </a:r>
          </a:p>
        </p:txBody>
      </p:sp>
      <p:sp>
        <p:nvSpPr>
          <p:cNvPr id="46085" name="Rectangle 4"/>
          <p:cNvSpPr txBox="1">
            <a:spLocks noChangeArrowheads="1"/>
          </p:cNvSpPr>
          <p:nvPr/>
        </p:nvSpPr>
        <p:spPr bwMode="auto">
          <a:xfrm>
            <a:off x="1831975" y="2348843"/>
            <a:ext cx="8528050" cy="2448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174625" indent="-174625"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lnSpc>
                <a:spcPct val="20000"/>
              </a:lnSpc>
              <a:buFontTx/>
              <a:buNone/>
            </a:pPr>
            <a:endParaRPr lang="en-GB" altLang="it-IT" sz="4800" b="1" dirty="0">
              <a:solidFill>
                <a:srgbClr val="002060"/>
              </a:solidFill>
            </a:endParaRPr>
          </a:p>
          <a:p>
            <a:pPr algn="ctr" eaLnBrk="1" hangingPunct="1">
              <a:spcBef>
                <a:spcPts val="0"/>
              </a:spcBef>
              <a:buNone/>
            </a:pPr>
            <a:r>
              <a:rPr lang="en-GB" altLang="it-IT" sz="4800" b="1" dirty="0">
                <a:solidFill>
                  <a:srgbClr val="002060"/>
                </a:solidFill>
              </a:rPr>
              <a:t>Summary retrospective electronic data collection </a:t>
            </a:r>
          </a:p>
          <a:p>
            <a:pPr algn="ctr" eaLnBrk="1" hangingPunct="1">
              <a:spcBef>
                <a:spcPts val="0"/>
              </a:spcBef>
              <a:buNone/>
            </a:pPr>
            <a:r>
              <a:rPr lang="en-GB" altLang="it-IT" sz="4800" b="1" dirty="0">
                <a:solidFill>
                  <a:srgbClr val="002060"/>
                </a:solidFill>
              </a:rPr>
              <a:t>made on a web site</a:t>
            </a:r>
          </a:p>
        </p:txBody>
      </p:sp>
      <p:pic>
        <p:nvPicPr>
          <p:cNvPr id="2" name="Immagine 1"/>
          <p:cNvPicPr>
            <a:picLocks noChangeAspect="1"/>
          </p:cNvPicPr>
          <p:nvPr/>
        </p:nvPicPr>
        <p:blipFill>
          <a:blip r:embed="rId2"/>
          <a:stretch>
            <a:fillRect/>
          </a:stretch>
        </p:blipFill>
        <p:spPr>
          <a:xfrm>
            <a:off x="151261" y="201468"/>
            <a:ext cx="1372739" cy="520846"/>
          </a:xfrm>
          <a:prstGeom prst="rect">
            <a:avLst/>
          </a:prstGeom>
        </p:spPr>
      </p:pic>
      <p:pic>
        <p:nvPicPr>
          <p:cNvPr id="3" name="Immagine 2"/>
          <p:cNvPicPr>
            <a:picLocks noChangeAspect="1"/>
          </p:cNvPicPr>
          <p:nvPr/>
        </p:nvPicPr>
        <p:blipFill>
          <a:blip r:embed="rId3"/>
          <a:stretch>
            <a:fillRect/>
          </a:stretch>
        </p:blipFill>
        <p:spPr>
          <a:xfrm>
            <a:off x="10899649" y="96367"/>
            <a:ext cx="731047" cy="731047"/>
          </a:xfrm>
          <a:prstGeom prst="rect">
            <a:avLst/>
          </a:prstGeom>
        </p:spPr>
      </p:pic>
    </p:spTree>
    <p:extLst>
      <p:ext uri="{BB962C8B-B14F-4D97-AF65-F5344CB8AC3E}">
        <p14:creationId xmlns:p14="http://schemas.microsoft.com/office/powerpoint/2010/main" val="168545052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egnaposto numero diapositiva 5"/>
          <p:cNvSpPr>
            <a:spLocks noGrp="1"/>
          </p:cNvSpPr>
          <p:nvPr>
            <p:ph type="sldNum" sz="quarter" idx="12"/>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52012BC4-640F-4A21-8EE1-94CE45936EE8}" type="slidenum">
              <a:rPr lang="it-IT" smtClean="0">
                <a:solidFill>
                  <a:schemeClr val="tx1"/>
                </a:solidFill>
              </a:rPr>
              <a:pPr fontAlgn="base">
                <a:spcBef>
                  <a:spcPct val="0"/>
                </a:spcBef>
                <a:spcAft>
                  <a:spcPct val="0"/>
                </a:spcAft>
                <a:defRPr/>
              </a:pPr>
              <a:t>15</a:t>
            </a:fld>
            <a:endParaRPr lang="it-IT" smtClean="0">
              <a:solidFill>
                <a:schemeClr val="tx1"/>
              </a:solidFill>
            </a:endParaRPr>
          </a:p>
        </p:txBody>
      </p:sp>
      <p:sp>
        <p:nvSpPr>
          <p:cNvPr id="12293" name="Text Box 5"/>
          <p:cNvSpPr txBox="1">
            <a:spLocks noChangeArrowheads="1"/>
          </p:cNvSpPr>
          <p:nvPr/>
        </p:nvSpPr>
        <p:spPr bwMode="auto">
          <a:xfrm>
            <a:off x="1919289" y="836613"/>
            <a:ext cx="8353425" cy="584200"/>
          </a:xfrm>
          <a:prstGeom prst="rect">
            <a:avLst/>
          </a:prstGeom>
          <a:noFill/>
          <a:ln w="9525">
            <a:noFill/>
            <a:miter lim="800000"/>
            <a:headEnd/>
            <a:tailEnd/>
          </a:ln>
          <a:effectLst/>
        </p:spPr>
        <p:txBody>
          <a:bodyPr>
            <a:spAutoFit/>
          </a:bodyPr>
          <a:lstStyle/>
          <a:p>
            <a:pPr algn="ctr">
              <a:defRPr/>
            </a:pPr>
            <a:r>
              <a:rPr lang="en-GB" sz="3200" b="1" dirty="0">
                <a:solidFill>
                  <a:srgbClr val="800000"/>
                </a:solidFill>
                <a:latin typeface="+mj-lt"/>
              </a:rPr>
              <a:t>THE WEB SITE</a:t>
            </a:r>
            <a:endParaRPr lang="en-US" sz="3200" b="1" dirty="0">
              <a:solidFill>
                <a:srgbClr val="800000"/>
              </a:solidFill>
              <a:latin typeface="+mj-lt"/>
            </a:endParaRPr>
          </a:p>
        </p:txBody>
      </p:sp>
      <p:sp>
        <p:nvSpPr>
          <p:cNvPr id="7" name="Text Box 4"/>
          <p:cNvSpPr txBox="1">
            <a:spLocks noChangeArrowheads="1"/>
          </p:cNvSpPr>
          <p:nvPr/>
        </p:nvSpPr>
        <p:spPr bwMode="auto">
          <a:xfrm>
            <a:off x="1524000" y="260351"/>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rPr>
              <a:t>THE ITALIAN NATIONAL ART REGISTER</a:t>
            </a:r>
          </a:p>
        </p:txBody>
      </p:sp>
      <p:sp>
        <p:nvSpPr>
          <p:cNvPr id="43013" name="Text Box 4"/>
          <p:cNvSpPr txBox="1">
            <a:spLocks noChangeArrowheads="1"/>
          </p:cNvSpPr>
          <p:nvPr/>
        </p:nvSpPr>
        <p:spPr bwMode="auto">
          <a:xfrm>
            <a:off x="2336801" y="1628776"/>
            <a:ext cx="7504113"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it-IT" b="1" dirty="0">
                <a:solidFill>
                  <a:srgbClr val="002060"/>
                </a:solidFill>
              </a:rPr>
              <a:t>The main operative platform of the National Register is its WEB SITE: </a:t>
            </a:r>
            <a:endParaRPr lang="it-IT" altLang="it-IT" b="1" dirty="0">
              <a:solidFill>
                <a:srgbClr val="002060"/>
              </a:solidFill>
            </a:endParaRPr>
          </a:p>
        </p:txBody>
      </p:sp>
      <p:sp>
        <p:nvSpPr>
          <p:cNvPr id="43014" name="CasellaDiTesto 12"/>
          <p:cNvSpPr txBox="1">
            <a:spLocks noChangeArrowheads="1"/>
          </p:cNvSpPr>
          <p:nvPr/>
        </p:nvSpPr>
        <p:spPr bwMode="auto">
          <a:xfrm>
            <a:off x="2990850" y="2897189"/>
            <a:ext cx="6192838"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it-IT" altLang="it-IT" sz="6600" dirty="0">
                <a:hlinkClick r:id="rId2"/>
              </a:rPr>
              <a:t>www.iss.it/rpma</a:t>
            </a:r>
            <a:r>
              <a:rPr lang="it-IT" altLang="it-IT" sz="6600" dirty="0"/>
              <a:t> </a:t>
            </a:r>
          </a:p>
        </p:txBody>
      </p:sp>
      <p:sp>
        <p:nvSpPr>
          <p:cNvPr id="43015" name="Text Box 5"/>
          <p:cNvSpPr txBox="1">
            <a:spLocks noChangeArrowheads="1"/>
          </p:cNvSpPr>
          <p:nvPr/>
        </p:nvSpPr>
        <p:spPr bwMode="auto">
          <a:xfrm>
            <a:off x="2424114" y="5241925"/>
            <a:ext cx="3311525" cy="954088"/>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it-IT" sz="2800" b="1">
                <a:solidFill>
                  <a:schemeClr val="bg1"/>
                </a:solidFill>
              </a:rPr>
              <a:t>DATA </a:t>
            </a:r>
          </a:p>
          <a:p>
            <a:pPr algn="ctr" eaLnBrk="1" hangingPunct="1">
              <a:spcBef>
                <a:spcPct val="0"/>
              </a:spcBef>
              <a:buFontTx/>
              <a:buNone/>
            </a:pPr>
            <a:r>
              <a:rPr lang="en-US" altLang="it-IT" sz="2800" b="1">
                <a:solidFill>
                  <a:schemeClr val="bg1"/>
                </a:solidFill>
              </a:rPr>
              <a:t>COLLECTION</a:t>
            </a:r>
          </a:p>
        </p:txBody>
      </p:sp>
      <p:sp>
        <p:nvSpPr>
          <p:cNvPr id="43016" name="Text Box 5"/>
          <p:cNvSpPr txBox="1">
            <a:spLocks noChangeArrowheads="1"/>
          </p:cNvSpPr>
          <p:nvPr/>
        </p:nvSpPr>
        <p:spPr bwMode="auto">
          <a:xfrm>
            <a:off x="6383338" y="5229225"/>
            <a:ext cx="3313112" cy="954088"/>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GB" altLang="it-IT" sz="2800" b="1">
                <a:solidFill>
                  <a:schemeClr val="bg1"/>
                </a:solidFill>
              </a:rPr>
              <a:t>DISSEMINATE INFORMATION</a:t>
            </a:r>
            <a:endParaRPr lang="en-US" altLang="it-IT" sz="2800" b="1">
              <a:solidFill>
                <a:schemeClr val="bg1"/>
              </a:solidFill>
            </a:endParaRPr>
          </a:p>
        </p:txBody>
      </p:sp>
      <p:cxnSp>
        <p:nvCxnSpPr>
          <p:cNvPr id="18" name="Connettore 7 17"/>
          <p:cNvCxnSpPr>
            <a:stCxn id="43014" idx="2"/>
            <a:endCxn id="43015" idx="0"/>
          </p:cNvCxnSpPr>
          <p:nvPr/>
        </p:nvCxnSpPr>
        <p:spPr>
          <a:xfrm rot="5400000">
            <a:off x="4465638" y="3619500"/>
            <a:ext cx="1236662" cy="2008188"/>
          </a:xfrm>
          <a:prstGeom prst="curvedConnector3">
            <a:avLst>
              <a:gd name="adj1" fmla="val 50000"/>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cxnSp>
        <p:nvCxnSpPr>
          <p:cNvPr id="20" name="Connettore 7 19"/>
          <p:cNvCxnSpPr>
            <a:stCxn id="43014" idx="2"/>
            <a:endCxn id="43016" idx="0"/>
          </p:cNvCxnSpPr>
          <p:nvPr/>
        </p:nvCxnSpPr>
        <p:spPr>
          <a:xfrm rot="16200000" flipH="1">
            <a:off x="6452395" y="3640932"/>
            <a:ext cx="1223962" cy="1952625"/>
          </a:xfrm>
          <a:prstGeom prst="curvedConnector3">
            <a:avLst>
              <a:gd name="adj1" fmla="val 50000"/>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pic>
        <p:nvPicPr>
          <p:cNvPr id="13" name="Immagine 12"/>
          <p:cNvPicPr>
            <a:picLocks noChangeAspect="1"/>
          </p:cNvPicPr>
          <p:nvPr/>
        </p:nvPicPr>
        <p:blipFill>
          <a:blip r:embed="rId3"/>
          <a:stretch>
            <a:fillRect/>
          </a:stretch>
        </p:blipFill>
        <p:spPr>
          <a:xfrm>
            <a:off x="151261" y="201468"/>
            <a:ext cx="1372739" cy="520846"/>
          </a:xfrm>
          <a:prstGeom prst="rect">
            <a:avLst/>
          </a:prstGeom>
        </p:spPr>
      </p:pic>
      <p:pic>
        <p:nvPicPr>
          <p:cNvPr id="12" name="Immagine 11"/>
          <p:cNvPicPr>
            <a:picLocks noChangeAspect="1"/>
          </p:cNvPicPr>
          <p:nvPr/>
        </p:nvPicPr>
        <p:blipFill>
          <a:blip r:embed="rId4"/>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96861755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3"/>
          <p:cNvSpPr txBox="1">
            <a:spLocks noChangeArrowheads="1"/>
          </p:cNvSpPr>
          <p:nvPr/>
        </p:nvSpPr>
        <p:spPr bwMode="auto">
          <a:xfrm>
            <a:off x="2305051" y="756568"/>
            <a:ext cx="75723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it-IT" altLang="it-IT" b="1">
                <a:solidFill>
                  <a:srgbClr val="800000"/>
                </a:solidFill>
              </a:rPr>
              <a:t>THE WEB SITE</a:t>
            </a:r>
            <a:endParaRPr lang="it-IT" altLang="it-IT" sz="1800">
              <a:solidFill>
                <a:srgbClr val="800000"/>
              </a:solidFill>
            </a:endParaRPr>
          </a:p>
        </p:txBody>
      </p:sp>
      <p:sp>
        <p:nvSpPr>
          <p:cNvPr id="6" name="Text Box 5"/>
          <p:cNvSpPr txBox="1">
            <a:spLocks noChangeArrowheads="1"/>
          </p:cNvSpPr>
          <p:nvPr/>
        </p:nvSpPr>
        <p:spPr bwMode="auto">
          <a:xfrm>
            <a:off x="1881189" y="1357314"/>
            <a:ext cx="8429625" cy="5109091"/>
          </a:xfrm>
          <a:prstGeom prst="rect">
            <a:avLst/>
          </a:prstGeom>
          <a:noFill/>
          <a:ln w="9525">
            <a:noFill/>
            <a:miter lim="800000"/>
            <a:headEnd/>
            <a:tailEnd/>
          </a:ln>
          <a:effectLst/>
        </p:spPr>
        <p:txBody>
          <a:bodyPr>
            <a:spAutoFit/>
          </a:bodyPr>
          <a:lstStyle/>
          <a:p>
            <a:pPr marL="342900" indent="-342900" algn="just">
              <a:spcBef>
                <a:spcPts val="1200"/>
              </a:spcBef>
              <a:defRPr/>
            </a:pPr>
            <a:r>
              <a:rPr lang="en-US" sz="2400" b="1" dirty="0">
                <a:solidFill>
                  <a:srgbClr val="002060"/>
                </a:solidFill>
              </a:rPr>
              <a:t>has different users</a:t>
            </a:r>
          </a:p>
          <a:p>
            <a:pPr marL="457200" indent="-457200" algn="just">
              <a:spcBef>
                <a:spcPts val="1800"/>
              </a:spcBef>
              <a:buFont typeface="Arial" pitchFamily="34" charset="0"/>
              <a:buChar char="•"/>
              <a:defRPr/>
            </a:pPr>
            <a:r>
              <a:rPr lang="en-US" sz="2200" b="1" u="sng" dirty="0">
                <a:solidFill>
                  <a:srgbClr val="002060"/>
                </a:solidFill>
              </a:rPr>
              <a:t>ART CLINICS</a:t>
            </a:r>
            <a:r>
              <a:rPr lang="en-US" sz="2200" b="1" dirty="0">
                <a:solidFill>
                  <a:srgbClr val="002060"/>
                </a:solidFill>
              </a:rPr>
              <a:t>, which fill in data on their activity on a private area, have a constant contact with the Register staff members and receive calls for proposal for research projects, news, congresses and workshops on particular issues;</a:t>
            </a:r>
          </a:p>
          <a:p>
            <a:pPr marL="457200" indent="-457200" algn="just">
              <a:spcBef>
                <a:spcPts val="1800"/>
              </a:spcBef>
              <a:buFont typeface="Arial" pitchFamily="34" charset="0"/>
              <a:buChar char="•"/>
              <a:defRPr/>
            </a:pPr>
            <a:r>
              <a:rPr lang="en-US" sz="2200" b="1" u="sng" dirty="0">
                <a:solidFill>
                  <a:srgbClr val="002060"/>
                </a:solidFill>
              </a:rPr>
              <a:t>REGIONAL LOCAL AUTHORITIES</a:t>
            </a:r>
            <a:r>
              <a:rPr lang="en-US" sz="2200" b="1" dirty="0">
                <a:solidFill>
                  <a:srgbClr val="002060"/>
                </a:solidFill>
              </a:rPr>
              <a:t>, that monitor the activities of its own units (20 different regions like </a:t>
            </a:r>
            <a:r>
              <a:rPr lang="en-US" sz="2200" b="1" dirty="0" err="1">
                <a:solidFill>
                  <a:srgbClr val="002060"/>
                </a:solidFill>
              </a:rPr>
              <a:t>Lombardia</a:t>
            </a:r>
            <a:r>
              <a:rPr lang="en-US" sz="2200" b="1" dirty="0">
                <a:solidFill>
                  <a:srgbClr val="002060"/>
                </a:solidFill>
              </a:rPr>
              <a:t>, Toscana, Sicilia, etc.);</a:t>
            </a:r>
          </a:p>
          <a:p>
            <a:pPr marL="457200" indent="-457200" algn="just">
              <a:spcBef>
                <a:spcPts val="1800"/>
              </a:spcBef>
              <a:buFont typeface="Arial" pitchFamily="34" charset="0"/>
              <a:buChar char="•"/>
              <a:defRPr/>
            </a:pPr>
            <a:r>
              <a:rPr lang="en-US" sz="2200" b="1" u="sng" dirty="0">
                <a:solidFill>
                  <a:srgbClr val="002060"/>
                </a:solidFill>
              </a:rPr>
              <a:t>CITIZENS</a:t>
            </a:r>
            <a:r>
              <a:rPr lang="en-US" sz="2200" b="1" dirty="0">
                <a:solidFill>
                  <a:srgbClr val="002060"/>
                </a:solidFill>
              </a:rPr>
              <a:t>, that can see the complete list of all authorized clinics by region with the specified range of services they provide, kind of service (public or private),  years of activity, contact details, etc;</a:t>
            </a:r>
          </a:p>
          <a:p>
            <a:pPr marL="457200" indent="-457200" algn="just">
              <a:spcBef>
                <a:spcPts val="1800"/>
              </a:spcBef>
              <a:buFont typeface="Arial" pitchFamily="34" charset="0"/>
              <a:buChar char="•"/>
              <a:defRPr/>
            </a:pPr>
            <a:r>
              <a:rPr lang="en-US" sz="2200" b="1" u="sng" dirty="0">
                <a:solidFill>
                  <a:srgbClr val="002060"/>
                </a:solidFill>
              </a:rPr>
              <a:t>NATIONAL REGISTRY STAFF</a:t>
            </a:r>
            <a:r>
              <a:rPr lang="en-US" sz="2200" b="1" dirty="0">
                <a:solidFill>
                  <a:srgbClr val="002060"/>
                </a:solidFill>
              </a:rPr>
              <a:t>, collect data, analyze and diffuse them.</a:t>
            </a:r>
          </a:p>
        </p:txBody>
      </p:sp>
      <p:sp>
        <p:nvSpPr>
          <p:cNvPr id="7" name="Text Box 4"/>
          <p:cNvSpPr txBox="1">
            <a:spLocks noChangeArrowheads="1"/>
          </p:cNvSpPr>
          <p:nvPr/>
        </p:nvSpPr>
        <p:spPr bwMode="auto">
          <a:xfrm>
            <a:off x="1524000" y="260351"/>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rPr>
              <a:t>THE ITALIAN NATIONAL ART REGISTER</a:t>
            </a:r>
          </a:p>
        </p:txBody>
      </p:sp>
      <p:sp>
        <p:nvSpPr>
          <p:cNvPr id="8197" name="Segnaposto numero diapositiva 5"/>
          <p:cNvSpPr>
            <a:spLocks noGrp="1"/>
          </p:cNvSpPr>
          <p:nvPr>
            <p:ph type="sldNum" sz="quarter" idx="12"/>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E7A4ED4D-2117-40B0-91A7-E7759DE7432A}" type="slidenum">
              <a:rPr lang="it-IT" smtClean="0">
                <a:solidFill>
                  <a:schemeClr val="tx1"/>
                </a:solidFill>
              </a:rPr>
              <a:pPr fontAlgn="base">
                <a:spcBef>
                  <a:spcPct val="0"/>
                </a:spcBef>
                <a:spcAft>
                  <a:spcPct val="0"/>
                </a:spcAft>
                <a:defRPr/>
              </a:pPr>
              <a:t>16</a:t>
            </a:fld>
            <a:endParaRPr lang="it-IT" smtClean="0">
              <a:solidFill>
                <a:schemeClr val="tx1"/>
              </a:solidFill>
            </a:endParaRPr>
          </a:p>
        </p:txBody>
      </p:sp>
      <p:pic>
        <p:nvPicPr>
          <p:cNvPr id="8" name="Immagine 7"/>
          <p:cNvPicPr>
            <a:picLocks noChangeAspect="1"/>
          </p:cNvPicPr>
          <p:nvPr/>
        </p:nvPicPr>
        <p:blipFill>
          <a:blip r:embed="rId2"/>
          <a:stretch>
            <a:fillRect/>
          </a:stretch>
        </p:blipFill>
        <p:spPr>
          <a:xfrm>
            <a:off x="151261" y="188641"/>
            <a:ext cx="1372739" cy="520846"/>
          </a:xfrm>
          <a:prstGeom prst="rect">
            <a:avLst/>
          </a:prstGeom>
        </p:spPr>
      </p:pic>
      <p:pic>
        <p:nvPicPr>
          <p:cNvPr id="9" name="Immagine 8"/>
          <p:cNvPicPr>
            <a:picLocks noChangeAspect="1"/>
          </p:cNvPicPr>
          <p:nvPr/>
        </p:nvPicPr>
        <p:blipFill>
          <a:blip r:embed="rId3"/>
          <a:stretch>
            <a:fillRect/>
          </a:stretch>
        </p:blipFill>
        <p:spPr>
          <a:xfrm>
            <a:off x="10910211" y="132355"/>
            <a:ext cx="731047" cy="731047"/>
          </a:xfrm>
          <a:prstGeom prst="rect">
            <a:avLst/>
          </a:prstGeom>
        </p:spPr>
      </p:pic>
    </p:spTree>
    <p:extLst>
      <p:ext uri="{BB962C8B-B14F-4D97-AF65-F5344CB8AC3E}">
        <p14:creationId xmlns:p14="http://schemas.microsoft.com/office/powerpoint/2010/main" val="185539151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Rettangolo 1"/>
          <p:cNvSpPr>
            <a:spLocks noChangeArrowheads="1"/>
          </p:cNvSpPr>
          <p:nvPr/>
        </p:nvSpPr>
        <p:spPr bwMode="auto">
          <a:xfrm>
            <a:off x="105196" y="593517"/>
            <a:ext cx="119562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it-IT" altLang="it-IT" sz="2400" b="1" dirty="0">
                <a:solidFill>
                  <a:srgbClr val="002060"/>
                </a:solidFill>
              </a:rPr>
              <a:t>SITO WEB DEL REGISTRO NAZIONALE DELLA PMA</a:t>
            </a:r>
          </a:p>
        </p:txBody>
      </p:sp>
      <p:sp>
        <p:nvSpPr>
          <p:cNvPr id="7" name="CasellaDiTesto 12"/>
          <p:cNvSpPr>
            <a:spLocks noChangeArrowheads="1"/>
          </p:cNvSpPr>
          <p:nvPr/>
        </p:nvSpPr>
        <p:spPr bwMode="auto">
          <a:xfrm>
            <a:off x="3324225" y="949325"/>
            <a:ext cx="5759450" cy="1022350"/>
          </a:xfrm>
          <a:prstGeom prst="roundRect">
            <a:avLst>
              <a:gd name="adj" fmla="val 16667"/>
            </a:avLst>
          </a:prstGeom>
          <a:noFill/>
          <a:ln>
            <a:noFill/>
          </a:ln>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r>
              <a:rPr lang="it-IT" altLang="it-IT" sz="4000" dirty="0">
                <a:solidFill>
                  <a:schemeClr val="accent5">
                    <a:lumMod val="50000"/>
                  </a:schemeClr>
                </a:solidFill>
                <a:latin typeface="+mn-lt"/>
              </a:rPr>
              <a:t>www.iss.it/rpma</a:t>
            </a:r>
            <a:r>
              <a:rPr lang="it-IT" altLang="it-IT" sz="5400" dirty="0">
                <a:solidFill>
                  <a:srgbClr val="0070C0"/>
                </a:solidFill>
              </a:rPr>
              <a:t> </a:t>
            </a:r>
          </a:p>
        </p:txBody>
      </p:sp>
      <p:grpSp>
        <p:nvGrpSpPr>
          <p:cNvPr id="11271" name="Gruppo 7"/>
          <p:cNvGrpSpPr>
            <a:grpSpLocks/>
          </p:cNvGrpSpPr>
          <p:nvPr/>
        </p:nvGrpSpPr>
        <p:grpSpPr bwMode="auto">
          <a:xfrm>
            <a:off x="2351089" y="1844675"/>
            <a:ext cx="7856537" cy="4273550"/>
            <a:chOff x="644989" y="2273756"/>
            <a:chExt cx="7855424" cy="4272999"/>
          </a:xfrm>
        </p:grpSpPr>
        <p:sp>
          <p:nvSpPr>
            <p:cNvPr id="9" name="Text Box 5"/>
            <p:cNvSpPr txBox="1">
              <a:spLocks noChangeArrowheads="1"/>
            </p:cNvSpPr>
            <p:nvPr/>
          </p:nvSpPr>
          <p:spPr bwMode="auto">
            <a:xfrm>
              <a:off x="644989" y="2795977"/>
              <a:ext cx="3852316" cy="769838"/>
            </a:xfrm>
            <a:prstGeom prst="rect">
              <a:avLst/>
            </a:prstGeom>
            <a:solidFill>
              <a:schemeClr val="accent6"/>
            </a:solidFill>
            <a:ln>
              <a:noFill/>
            </a:ln>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r>
                <a:rPr lang="it-IT" altLang="it-IT" sz="2200" b="1" dirty="0">
                  <a:solidFill>
                    <a:srgbClr val="FFFFFF"/>
                  </a:solidFill>
                </a:rPr>
                <a:t>SISTEMA DI RACCOLTA DATI</a:t>
              </a:r>
            </a:p>
          </p:txBody>
        </p:sp>
        <p:sp>
          <p:nvSpPr>
            <p:cNvPr id="10" name="Text Box 5"/>
            <p:cNvSpPr txBox="1">
              <a:spLocks noChangeArrowheads="1"/>
            </p:cNvSpPr>
            <p:nvPr/>
          </p:nvSpPr>
          <p:spPr bwMode="auto">
            <a:xfrm>
              <a:off x="4640160" y="2795977"/>
              <a:ext cx="3860253" cy="768251"/>
            </a:xfrm>
            <a:prstGeom prst="rect">
              <a:avLst/>
            </a:prstGeom>
            <a:solidFill>
              <a:schemeClr val="accent6"/>
            </a:solidFill>
            <a:ln>
              <a:noFill/>
            </a:ln>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r>
                <a:rPr lang="it-IT" altLang="it-IT" sz="2200" b="1" dirty="0">
                  <a:solidFill>
                    <a:srgbClr val="FFFFFF"/>
                  </a:solidFill>
                </a:rPr>
                <a:t>DIFFUSIONE DI INFORMAZIONE</a:t>
              </a:r>
            </a:p>
          </p:txBody>
        </p:sp>
        <p:cxnSp>
          <p:nvCxnSpPr>
            <p:cNvPr id="11" name="Connettore 7 10"/>
            <p:cNvCxnSpPr/>
            <p:nvPr/>
          </p:nvCxnSpPr>
          <p:spPr>
            <a:xfrm rot="10800000" flipV="1">
              <a:off x="2368770" y="2273756"/>
              <a:ext cx="2007903" cy="522221"/>
            </a:xfrm>
            <a:prstGeom prst="curvedConnector2">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cxnSp>
          <p:nvCxnSpPr>
            <p:cNvPr id="12" name="Connettore 7 11"/>
            <p:cNvCxnSpPr/>
            <p:nvPr/>
          </p:nvCxnSpPr>
          <p:spPr>
            <a:xfrm>
              <a:off x="4408418" y="2276931"/>
              <a:ext cx="1952348" cy="509522"/>
            </a:xfrm>
            <a:prstGeom prst="curvedConnector2">
              <a:avLst/>
            </a:prstGeom>
            <a:ln>
              <a:solidFill>
                <a:srgbClr val="002060"/>
              </a:solidFill>
              <a:tailEnd type="arrow"/>
            </a:ln>
          </p:spPr>
          <p:style>
            <a:lnRef idx="1">
              <a:schemeClr val="accent1"/>
            </a:lnRef>
            <a:fillRef idx="0">
              <a:schemeClr val="accent1"/>
            </a:fillRef>
            <a:effectRef idx="0">
              <a:schemeClr val="accent1"/>
            </a:effectRef>
            <a:fontRef idx="minor">
              <a:schemeClr val="tx1"/>
            </a:fontRef>
          </p:style>
        </p:cxnSp>
        <p:pic>
          <p:nvPicPr>
            <p:cNvPr id="11317" name="Immagine 1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4989" y="3644903"/>
              <a:ext cx="3852317" cy="20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 Box 5"/>
            <p:cNvSpPr txBox="1">
              <a:spLocks noChangeArrowheads="1"/>
            </p:cNvSpPr>
            <p:nvPr/>
          </p:nvSpPr>
          <p:spPr bwMode="auto">
            <a:xfrm>
              <a:off x="644989" y="5776917"/>
              <a:ext cx="7855424" cy="769838"/>
            </a:xfrm>
            <a:prstGeom prst="rect">
              <a:avLst/>
            </a:prstGeom>
            <a:solidFill>
              <a:schemeClr val="accent6"/>
            </a:solidFill>
            <a:ln>
              <a:noFill/>
            </a:ln>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r>
                <a:rPr lang="it-IT" altLang="it-IT" sz="2200" b="1" dirty="0">
                  <a:solidFill>
                    <a:srgbClr val="FFFFFF"/>
                  </a:solidFill>
                </a:rPr>
                <a:t>COLLEGATO CON SISTEMA DI RACCOLTA DATI EUROPEO (EIM) E MONDIALE (ICMART)</a:t>
              </a:r>
            </a:p>
          </p:txBody>
        </p:sp>
        <p:grpSp>
          <p:nvGrpSpPr>
            <p:cNvPr id="11319" name="Gruppo 14"/>
            <p:cNvGrpSpPr>
              <a:grpSpLocks/>
            </p:cNvGrpSpPr>
            <p:nvPr/>
          </p:nvGrpSpPr>
          <p:grpSpPr bwMode="auto">
            <a:xfrm>
              <a:off x="4639887" y="3911089"/>
              <a:ext cx="3780000" cy="1570562"/>
              <a:chOff x="2592000" y="1844824"/>
              <a:chExt cx="3960000" cy="2847106"/>
            </a:xfrm>
          </p:grpSpPr>
          <p:sp>
            <p:nvSpPr>
              <p:cNvPr id="16" name="Ovale 15"/>
              <p:cNvSpPr/>
              <p:nvPr/>
            </p:nvSpPr>
            <p:spPr>
              <a:xfrm>
                <a:off x="2592286" y="1846194"/>
                <a:ext cx="3959269" cy="2517760"/>
              </a:xfrm>
              <a:prstGeom prst="ellipse">
                <a:avLst/>
              </a:prstGeom>
              <a:solidFill>
                <a:schemeClr val="accent5">
                  <a:lumMod val="20000"/>
                  <a:lumOff val="80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11321" name="CasellaDiTesto 16"/>
              <p:cNvSpPr txBox="1">
                <a:spLocks noChangeArrowheads="1"/>
              </p:cNvSpPr>
              <p:nvPr/>
            </p:nvSpPr>
            <p:spPr bwMode="auto">
              <a:xfrm>
                <a:off x="2699792" y="2348600"/>
                <a:ext cx="3852208" cy="234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73050" indent="-273050">
                  <a:defRPr>
                    <a:solidFill>
                      <a:schemeClr val="tx1"/>
                    </a:solidFill>
                    <a:latin typeface="Arial" panose="020B0604020202020204" pitchFamily="34" charset="0"/>
                    <a:ea typeface="Microsoft YaHei" panose="020B0503020204020204" pitchFamily="34" charset="-122"/>
                  </a:defRPr>
                </a:lvl1pPr>
                <a:lvl2pPr>
                  <a:defRPr>
                    <a:solidFill>
                      <a:schemeClr val="tx1"/>
                    </a:solidFill>
                    <a:latin typeface="Arial" panose="020B0604020202020204" pitchFamily="34" charset="0"/>
                    <a:ea typeface="Microsoft YaHei" panose="020B0503020204020204" pitchFamily="34" charset="-122"/>
                  </a:defRPr>
                </a:lvl2pPr>
                <a:lvl3pPr>
                  <a:defRPr>
                    <a:solidFill>
                      <a:schemeClr val="tx1"/>
                    </a:solidFill>
                    <a:latin typeface="Arial" panose="020B0604020202020204" pitchFamily="34" charset="0"/>
                    <a:ea typeface="Microsoft YaHei" panose="020B0503020204020204" pitchFamily="34" charset="-122"/>
                  </a:defRPr>
                </a:lvl3pPr>
                <a:lvl4pPr>
                  <a:defRPr>
                    <a:solidFill>
                      <a:schemeClr val="tx1"/>
                    </a:solidFill>
                    <a:latin typeface="Arial" panose="020B0604020202020204" pitchFamily="34" charset="0"/>
                    <a:ea typeface="Microsoft YaHei" panose="020B0503020204020204" pitchFamily="34" charset="-122"/>
                  </a:defRPr>
                </a:lvl4pPr>
                <a:lvl5pPr>
                  <a:defRPr>
                    <a:solidFill>
                      <a:schemeClr val="tx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9pPr>
              </a:lstStyle>
              <a:p>
                <a:pPr algn="ctr">
                  <a:spcAft>
                    <a:spcPts val="600"/>
                  </a:spcAft>
                </a:pPr>
                <a:r>
                  <a:rPr lang="it-IT" altLang="it-IT" sz="2400" b="1">
                    <a:solidFill>
                      <a:srgbClr val="002060"/>
                    </a:solidFill>
                  </a:rPr>
                  <a:t>≈ 140.000 accessi annui</a:t>
                </a:r>
              </a:p>
              <a:p>
                <a:pPr algn="ctr">
                  <a:spcAft>
                    <a:spcPts val="600"/>
                  </a:spcAft>
                </a:pPr>
                <a:r>
                  <a:rPr lang="it-IT" altLang="it-IT" sz="2400" b="1">
                    <a:solidFill>
                      <a:srgbClr val="002060"/>
                    </a:solidFill>
                  </a:rPr>
                  <a:t>380 accessi al giorno</a:t>
                </a:r>
              </a:p>
              <a:p>
                <a:pPr algn="ctr">
                  <a:spcAft>
                    <a:spcPts val="1800"/>
                  </a:spcAft>
                </a:pPr>
                <a:r>
                  <a:rPr lang="it-IT" altLang="it-IT" sz="2000" b="1">
                    <a:solidFill>
                      <a:srgbClr val="002060"/>
                    </a:solidFill>
                  </a:rPr>
                  <a:t> </a:t>
                </a:r>
                <a:endParaRPr lang="it-IT" altLang="it-IT" sz="2400" b="1">
                  <a:solidFill>
                    <a:srgbClr val="002060"/>
                  </a:solidFill>
                </a:endParaRPr>
              </a:p>
            </p:txBody>
          </p:sp>
        </p:grpSp>
      </p:grpSp>
      <p:pic>
        <p:nvPicPr>
          <p:cNvPr id="58" name="Picture 3" descr="logo PM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5923" y="407442"/>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9" name="Group 6"/>
          <p:cNvGrpSpPr>
            <a:grpSpLocks/>
          </p:cNvGrpSpPr>
          <p:nvPr/>
        </p:nvGrpSpPr>
        <p:grpSpPr bwMode="auto">
          <a:xfrm>
            <a:off x="10757140" y="428880"/>
            <a:ext cx="776708" cy="696971"/>
            <a:chOff x="860" y="2420"/>
            <a:chExt cx="9631" cy="9516"/>
          </a:xfrm>
        </p:grpSpPr>
        <p:sp>
          <p:nvSpPr>
            <p:cNvPr id="60"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8"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9"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0"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1"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2"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3"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4"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5"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6"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7"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8"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9"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Tree>
    <p:extLst>
      <p:ext uri="{BB962C8B-B14F-4D97-AF65-F5344CB8AC3E}">
        <p14:creationId xmlns:p14="http://schemas.microsoft.com/office/powerpoint/2010/main" val="8056888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6" name="Rettangolo 1"/>
          <p:cNvSpPr>
            <a:spLocks noChangeArrowheads="1"/>
          </p:cNvSpPr>
          <p:nvPr/>
        </p:nvSpPr>
        <p:spPr bwMode="auto">
          <a:xfrm>
            <a:off x="2120781" y="638205"/>
            <a:ext cx="77057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it-IT" altLang="it-IT" sz="2400" b="1" dirty="0">
                <a:solidFill>
                  <a:srgbClr val="002060"/>
                </a:solidFill>
              </a:rPr>
              <a:t>SITO WEB DEL REGISTRO NAZIONALE DELLA PMA</a:t>
            </a:r>
          </a:p>
        </p:txBody>
      </p:sp>
      <p:pic>
        <p:nvPicPr>
          <p:cNvPr id="13317" name="Immagin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95439" y="1425575"/>
            <a:ext cx="8999537" cy="480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Ovale 10"/>
          <p:cNvSpPr/>
          <p:nvPr/>
        </p:nvSpPr>
        <p:spPr>
          <a:xfrm>
            <a:off x="4511676" y="4365626"/>
            <a:ext cx="1800225" cy="358775"/>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dirty="0">
              <a:solidFill>
                <a:srgbClr val="FF0000"/>
              </a:solidFill>
            </a:endParaRPr>
          </a:p>
        </p:txBody>
      </p:sp>
      <p:pic>
        <p:nvPicPr>
          <p:cNvPr id="50" name="Picture 3" descr="logo PM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5923" y="407442"/>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6"/>
          <p:cNvGrpSpPr>
            <a:grpSpLocks/>
          </p:cNvGrpSpPr>
          <p:nvPr/>
        </p:nvGrpSpPr>
        <p:grpSpPr bwMode="auto">
          <a:xfrm>
            <a:off x="10748513" y="428880"/>
            <a:ext cx="785335" cy="696971"/>
            <a:chOff x="860" y="2420"/>
            <a:chExt cx="9631" cy="9516"/>
          </a:xfrm>
        </p:grpSpPr>
        <p:sp>
          <p:nvSpPr>
            <p:cNvPr id="52"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8"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9"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0"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1"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Tree>
    <p:extLst>
      <p:ext uri="{BB962C8B-B14F-4D97-AF65-F5344CB8AC3E}">
        <p14:creationId xmlns:p14="http://schemas.microsoft.com/office/powerpoint/2010/main" val="1668942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Segnaposto numero diapositiva 5"/>
          <p:cNvSpPr>
            <a:spLocks noGrp="1"/>
          </p:cNvSpPr>
          <p:nvPr>
            <p:ph type="sldNum" sz="quarter" idx="12"/>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2BBA5137-B451-4E4B-97FB-3EDF375AF287}" type="slidenum">
              <a:rPr lang="it-IT">
                <a:solidFill>
                  <a:schemeClr val="tx1"/>
                </a:solidFill>
              </a:rPr>
              <a:pPr fontAlgn="base">
                <a:spcBef>
                  <a:spcPct val="0"/>
                </a:spcBef>
                <a:spcAft>
                  <a:spcPct val="0"/>
                </a:spcAft>
                <a:defRPr/>
              </a:pPr>
              <a:t>19</a:t>
            </a:fld>
            <a:endParaRPr lang="it-IT">
              <a:solidFill>
                <a:schemeClr val="tx1"/>
              </a:solidFill>
            </a:endParaRPr>
          </a:p>
        </p:txBody>
      </p:sp>
      <p:sp>
        <p:nvSpPr>
          <p:cNvPr id="7" name="Text Box 4"/>
          <p:cNvSpPr txBox="1">
            <a:spLocks noChangeArrowheads="1"/>
          </p:cNvSpPr>
          <p:nvPr/>
        </p:nvSpPr>
        <p:spPr bwMode="auto">
          <a:xfrm>
            <a:off x="1524000" y="254897"/>
            <a:ext cx="9144000" cy="461962"/>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
        <p:nvSpPr>
          <p:cNvPr id="17" name="Rectangle 4"/>
          <p:cNvSpPr txBox="1">
            <a:spLocks noChangeArrowheads="1"/>
          </p:cNvSpPr>
          <p:nvPr/>
        </p:nvSpPr>
        <p:spPr>
          <a:xfrm>
            <a:off x="1774825" y="1628776"/>
            <a:ext cx="8642350" cy="2880345"/>
          </a:xfrm>
          <a:prstGeom prst="rect">
            <a:avLst/>
          </a:prstGeom>
          <a:noFill/>
          <a:ln/>
        </p:spPr>
        <p:txBody>
          <a:bodyPr/>
          <a:lstStyle/>
          <a:p>
            <a:pPr algn="ctr">
              <a:spcBef>
                <a:spcPts val="3600"/>
              </a:spcBef>
              <a:defRPr/>
            </a:pPr>
            <a:r>
              <a:rPr lang="en-GB" sz="3600" b="1" i="1" dirty="0">
                <a:solidFill>
                  <a:srgbClr val="002060"/>
                </a:solidFill>
              </a:rPr>
              <a:t>“Part of the goal of data collection is to enable an evaluation of treatment; clearly data recorded and the manner in which they are recorded influences the finale analysis of success level”</a:t>
            </a:r>
            <a:endParaRPr lang="en-GB" sz="2000" b="1" i="1" dirty="0">
              <a:solidFill>
                <a:srgbClr val="002060"/>
              </a:solidFill>
            </a:endParaRPr>
          </a:p>
        </p:txBody>
      </p:sp>
      <p:sp>
        <p:nvSpPr>
          <p:cNvPr id="6" name="CasellaDiTesto 5"/>
          <p:cNvSpPr txBox="1"/>
          <p:nvPr/>
        </p:nvSpPr>
        <p:spPr>
          <a:xfrm>
            <a:off x="3935760" y="4791298"/>
            <a:ext cx="6336704" cy="923330"/>
          </a:xfrm>
          <a:prstGeom prst="rect">
            <a:avLst/>
          </a:prstGeom>
          <a:noFill/>
          <a:ln>
            <a:solidFill>
              <a:srgbClr val="002060"/>
            </a:solidFill>
          </a:ln>
        </p:spPr>
        <p:txBody>
          <a:bodyPr wrap="square" rtlCol="0">
            <a:spAutoFit/>
          </a:bodyPr>
          <a:lstStyle/>
          <a:p>
            <a:r>
              <a:rPr lang="en-US" b="1" dirty="0">
                <a:solidFill>
                  <a:srgbClr val="002060"/>
                </a:solidFill>
              </a:rPr>
              <a:t>Core data for assisted reproductive technology registers: results of a consensus meeting. </a:t>
            </a:r>
          </a:p>
          <a:p>
            <a:r>
              <a:rPr lang="en-US" dirty="0" err="1">
                <a:solidFill>
                  <a:srgbClr val="002060"/>
                </a:solidFill>
              </a:rPr>
              <a:t>Germond</a:t>
            </a:r>
            <a:r>
              <a:rPr lang="en-US" dirty="0">
                <a:solidFill>
                  <a:srgbClr val="002060"/>
                </a:solidFill>
              </a:rPr>
              <a:t> M. et al. </a:t>
            </a:r>
            <a:r>
              <a:rPr lang="it-IT" dirty="0" err="1">
                <a:solidFill>
                  <a:srgbClr val="002060"/>
                </a:solidFill>
              </a:rPr>
              <a:t>Reprod</a:t>
            </a:r>
            <a:r>
              <a:rPr lang="it-IT" dirty="0">
                <a:solidFill>
                  <a:srgbClr val="002060"/>
                </a:solidFill>
              </a:rPr>
              <a:t> </a:t>
            </a:r>
            <a:r>
              <a:rPr lang="it-IT" dirty="0" err="1">
                <a:solidFill>
                  <a:srgbClr val="002060"/>
                </a:solidFill>
              </a:rPr>
              <a:t>Biomed</a:t>
            </a:r>
            <a:r>
              <a:rPr lang="it-IT" dirty="0">
                <a:solidFill>
                  <a:srgbClr val="002060"/>
                </a:solidFill>
              </a:rPr>
              <a:t> Online. 2008 Dec;17(6):834-40.</a:t>
            </a:r>
          </a:p>
        </p:txBody>
      </p:sp>
      <p:pic>
        <p:nvPicPr>
          <p:cNvPr id="8" name="Immagine 7"/>
          <p:cNvPicPr>
            <a:picLocks noChangeAspect="1"/>
          </p:cNvPicPr>
          <p:nvPr/>
        </p:nvPicPr>
        <p:blipFill>
          <a:blip r:embed="rId2"/>
          <a:stretch>
            <a:fillRect/>
          </a:stretch>
        </p:blipFill>
        <p:spPr>
          <a:xfrm>
            <a:off x="151261" y="201468"/>
            <a:ext cx="1372739" cy="520846"/>
          </a:xfrm>
          <a:prstGeom prst="rect">
            <a:avLst/>
          </a:prstGeom>
        </p:spPr>
      </p:pic>
      <p:pic>
        <p:nvPicPr>
          <p:cNvPr id="9" name="Immagine 8"/>
          <p:cNvPicPr>
            <a:picLocks noChangeAspect="1"/>
          </p:cNvPicPr>
          <p:nvPr/>
        </p:nvPicPr>
        <p:blipFill>
          <a:blip r:embed="rId3"/>
          <a:stretch>
            <a:fillRect/>
          </a:stretch>
        </p:blipFill>
        <p:spPr>
          <a:xfrm>
            <a:off x="11085938" y="201468"/>
            <a:ext cx="731047" cy="731047"/>
          </a:xfrm>
          <a:prstGeom prst="rect">
            <a:avLst/>
          </a:prstGeom>
        </p:spPr>
      </p:pic>
    </p:spTree>
    <p:extLst>
      <p:ext uri="{BB962C8B-B14F-4D97-AF65-F5344CB8AC3E}">
        <p14:creationId xmlns:p14="http://schemas.microsoft.com/office/powerpoint/2010/main" val="4163622008"/>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tangolo 3"/>
          <p:cNvSpPr>
            <a:spLocks noChangeArrowheads="1"/>
          </p:cNvSpPr>
          <p:nvPr/>
        </p:nvSpPr>
        <p:spPr bwMode="auto">
          <a:xfrm>
            <a:off x="1524000" y="653852"/>
            <a:ext cx="9144000" cy="523875"/>
          </a:xfrm>
          <a:prstGeom prst="rect">
            <a:avLst/>
          </a:prstGeom>
          <a:noFill/>
          <a:ln w="9525">
            <a:noFill/>
            <a:miter lim="800000"/>
            <a:headEnd/>
            <a:tailEnd/>
          </a:ln>
        </p:spPr>
        <p:txBody>
          <a:bodyPr>
            <a:spAutoFit/>
          </a:bodyPr>
          <a:lstStyle/>
          <a:p>
            <a:pPr algn="ctr">
              <a:defRPr/>
            </a:pPr>
            <a:r>
              <a:rPr lang="en-US" sz="2800" b="1" dirty="0">
                <a:solidFill>
                  <a:srgbClr val="002060"/>
                </a:solidFill>
                <a:effectLst>
                  <a:outerShdw blurRad="38100" dist="38100" dir="2700000" algn="tl">
                    <a:srgbClr val="000000">
                      <a:alpha val="43137"/>
                    </a:srgbClr>
                  </a:outerShdw>
                </a:effectLst>
              </a:rPr>
              <a:t>SITUATION IN ITALY AND IN EUROPE PRE LAW 40/2004</a:t>
            </a:r>
            <a:endParaRPr lang="it-IT" sz="2800" b="1" dirty="0">
              <a:solidFill>
                <a:srgbClr val="002060"/>
              </a:solidFill>
              <a:effectLst>
                <a:outerShdw blurRad="38100" dist="38100" dir="2700000" algn="tl">
                  <a:srgbClr val="000000">
                    <a:alpha val="43137"/>
                  </a:srgbClr>
                </a:outerShdw>
              </a:effectLst>
            </a:endParaRPr>
          </a:p>
        </p:txBody>
      </p:sp>
      <p:sp>
        <p:nvSpPr>
          <p:cNvPr id="5" name="Rectangle 4"/>
          <p:cNvSpPr txBox="1">
            <a:spLocks noChangeArrowheads="1"/>
          </p:cNvSpPr>
          <p:nvPr/>
        </p:nvSpPr>
        <p:spPr bwMode="auto">
          <a:xfrm>
            <a:off x="1631951" y="1279923"/>
            <a:ext cx="8969375" cy="1584325"/>
          </a:xfrm>
          <a:prstGeom prst="rect">
            <a:avLst/>
          </a:prstGeom>
          <a:noFill/>
          <a:ln w="9525">
            <a:solidFill>
              <a:srgbClr val="002060"/>
            </a:solidFill>
            <a:miter lim="800000"/>
            <a:headEnd/>
            <a:tailEnd/>
          </a:ln>
        </p:spPr>
        <p:txBody>
          <a:bodyPr/>
          <a:lstStyle/>
          <a:p>
            <a:pPr algn="just">
              <a:lnSpc>
                <a:spcPct val="80000"/>
              </a:lnSpc>
              <a:spcBef>
                <a:spcPct val="20000"/>
              </a:spcBef>
              <a:defRPr/>
            </a:pPr>
            <a:r>
              <a:rPr lang="en-GB" sz="3200" b="1" dirty="0">
                <a:solidFill>
                  <a:srgbClr val="800000"/>
                </a:solidFill>
                <a:latin typeface="Calibri" pitchFamily="34" charset="0"/>
                <a:cs typeface="Arial" charset="0"/>
              </a:rPr>
              <a:t>In Italia </a:t>
            </a:r>
            <a:r>
              <a:rPr lang="en-GB" sz="3200" b="1" dirty="0" err="1">
                <a:solidFill>
                  <a:srgbClr val="800000"/>
                </a:solidFill>
                <a:latin typeface="Calibri" pitchFamily="34" charset="0"/>
                <a:cs typeface="Arial" charset="0"/>
              </a:rPr>
              <a:t>presente</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presso</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Ministero</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della</a:t>
            </a:r>
            <a:r>
              <a:rPr lang="en-GB" sz="3200" b="1" dirty="0">
                <a:solidFill>
                  <a:srgbClr val="800000"/>
                </a:solidFill>
                <a:latin typeface="Calibri" pitchFamily="34" charset="0"/>
                <a:cs typeface="Arial" charset="0"/>
              </a:rPr>
              <a:t> Salute </a:t>
            </a:r>
            <a:r>
              <a:rPr lang="en-GB" sz="3200" b="1" dirty="0" err="1">
                <a:solidFill>
                  <a:srgbClr val="800000"/>
                </a:solidFill>
                <a:latin typeface="Calibri" pitchFamily="34" charset="0"/>
                <a:cs typeface="Arial" charset="0"/>
              </a:rPr>
              <a:t>lista</a:t>
            </a:r>
            <a:r>
              <a:rPr lang="en-GB" sz="3200" b="1" dirty="0">
                <a:solidFill>
                  <a:srgbClr val="800000"/>
                </a:solidFill>
                <a:latin typeface="Calibri" pitchFamily="34" charset="0"/>
                <a:cs typeface="Arial" charset="0"/>
              </a:rPr>
              <a:t> di </a:t>
            </a:r>
            <a:r>
              <a:rPr lang="en-GB" sz="3200" b="1" dirty="0" err="1">
                <a:solidFill>
                  <a:srgbClr val="800000"/>
                </a:solidFill>
                <a:latin typeface="Calibri" pitchFamily="34" charset="0"/>
                <a:cs typeface="Arial" charset="0"/>
              </a:rPr>
              <a:t>tutti</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i</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centri</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che</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applicavano</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tecniche</a:t>
            </a:r>
            <a:r>
              <a:rPr lang="en-GB" sz="3200" b="1" dirty="0">
                <a:solidFill>
                  <a:srgbClr val="800000"/>
                </a:solidFill>
                <a:latin typeface="Calibri" pitchFamily="34" charset="0"/>
                <a:cs typeface="Arial" charset="0"/>
              </a:rPr>
              <a:t> di PMA </a:t>
            </a:r>
            <a:r>
              <a:rPr lang="en-GB" sz="3200" b="1" dirty="0" err="1">
                <a:solidFill>
                  <a:srgbClr val="800000"/>
                </a:solidFill>
                <a:latin typeface="Calibri" pitchFamily="34" charset="0"/>
                <a:cs typeface="Arial" charset="0"/>
              </a:rPr>
              <a:t>secondo</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Ordinanza</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Ministro</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della</a:t>
            </a:r>
            <a:r>
              <a:rPr lang="en-GB" sz="3200" b="1" dirty="0">
                <a:solidFill>
                  <a:srgbClr val="800000"/>
                </a:solidFill>
                <a:latin typeface="Calibri" pitchFamily="34" charset="0"/>
                <a:cs typeface="Arial" charset="0"/>
              </a:rPr>
              <a:t> Salute </a:t>
            </a:r>
            <a:r>
              <a:rPr lang="en-GB" sz="3200" b="1" dirty="0" err="1">
                <a:solidFill>
                  <a:srgbClr val="800000"/>
                </a:solidFill>
                <a:latin typeface="Calibri" pitchFamily="34" charset="0"/>
                <a:cs typeface="Arial" charset="0"/>
              </a:rPr>
              <a:t>Bindi</a:t>
            </a:r>
            <a:r>
              <a:rPr lang="en-GB" sz="3200" b="1" dirty="0">
                <a:solidFill>
                  <a:srgbClr val="800000"/>
                </a:solidFill>
                <a:latin typeface="Calibri" pitchFamily="34" charset="0"/>
                <a:cs typeface="Arial" charset="0"/>
              </a:rPr>
              <a:t>, </a:t>
            </a:r>
            <a:r>
              <a:rPr lang="en-GB" sz="3200" b="1" dirty="0" err="1">
                <a:solidFill>
                  <a:srgbClr val="800000"/>
                </a:solidFill>
                <a:latin typeface="Calibri" pitchFamily="34" charset="0"/>
                <a:cs typeface="Arial" charset="0"/>
              </a:rPr>
              <a:t>Marzo</a:t>
            </a:r>
            <a:r>
              <a:rPr lang="en-GB" sz="3200" b="1" dirty="0">
                <a:solidFill>
                  <a:srgbClr val="800000"/>
                </a:solidFill>
                <a:latin typeface="Calibri" pitchFamily="34" charset="0"/>
                <a:cs typeface="Arial" charset="0"/>
              </a:rPr>
              <a:t> 1997</a:t>
            </a:r>
          </a:p>
        </p:txBody>
      </p:sp>
      <p:sp>
        <p:nvSpPr>
          <p:cNvPr id="9" name="Rectangle 4"/>
          <p:cNvSpPr txBox="1">
            <a:spLocks noChangeArrowheads="1"/>
          </p:cNvSpPr>
          <p:nvPr/>
        </p:nvSpPr>
        <p:spPr bwMode="auto">
          <a:xfrm>
            <a:off x="1631950" y="3068639"/>
            <a:ext cx="2160588" cy="2808287"/>
          </a:xfrm>
          <a:prstGeom prst="rect">
            <a:avLst/>
          </a:prstGeom>
          <a:noFill/>
          <a:ln w="9525">
            <a:solidFill>
              <a:srgbClr val="002060"/>
            </a:solidFill>
            <a:miter lim="800000"/>
            <a:headEnd/>
            <a:tailEnd/>
          </a:ln>
        </p:spPr>
        <p:txBody>
          <a:bodyPr/>
          <a:lstStyle/>
          <a:p>
            <a:pPr marL="174625" indent="-174625" algn="ctr">
              <a:lnSpc>
                <a:spcPct val="80000"/>
              </a:lnSpc>
              <a:spcBef>
                <a:spcPct val="20000"/>
              </a:spcBef>
              <a:defRPr/>
            </a:pPr>
            <a:r>
              <a:rPr lang="en-GB" sz="3200" b="1" dirty="0" err="1">
                <a:solidFill>
                  <a:srgbClr val="800000"/>
                </a:solidFill>
                <a:latin typeface="Calibri" pitchFamily="34" charset="0"/>
                <a:cs typeface="Arial" charset="0"/>
              </a:rPr>
              <a:t>Inghilterra</a:t>
            </a:r>
            <a:endParaRPr lang="en-GB" sz="3200" b="1" dirty="0">
              <a:solidFill>
                <a:srgbClr val="800000"/>
              </a:solidFill>
              <a:latin typeface="Calibri" pitchFamily="34" charset="0"/>
              <a:cs typeface="Arial" charset="0"/>
            </a:endParaRPr>
          </a:p>
          <a:p>
            <a:pPr marL="174625" indent="-174625" algn="ctr">
              <a:lnSpc>
                <a:spcPct val="80000"/>
              </a:lnSpc>
              <a:spcBef>
                <a:spcPct val="20000"/>
              </a:spcBef>
              <a:defRPr/>
            </a:pPr>
            <a:r>
              <a:rPr lang="en-GB" sz="1200" b="1" dirty="0" err="1">
                <a:solidFill>
                  <a:srgbClr val="800000"/>
                </a:solidFill>
                <a:latin typeface="Calibri" pitchFamily="34" charset="0"/>
                <a:cs typeface="Arial" charset="0"/>
              </a:rPr>
              <a:t>Registro</a:t>
            </a:r>
            <a:r>
              <a:rPr lang="en-GB" sz="1200" b="1" dirty="0">
                <a:solidFill>
                  <a:srgbClr val="800000"/>
                </a:solidFill>
                <a:latin typeface="Calibri" pitchFamily="34" charset="0"/>
                <a:cs typeface="Arial" charset="0"/>
              </a:rPr>
              <a:t> </a:t>
            </a:r>
            <a:r>
              <a:rPr lang="en-GB" sz="1200" b="1" dirty="0" err="1">
                <a:solidFill>
                  <a:srgbClr val="800000"/>
                </a:solidFill>
                <a:latin typeface="Calibri" pitchFamily="34" charset="0"/>
                <a:cs typeface="Arial" charset="0"/>
              </a:rPr>
              <a:t>attivo</a:t>
            </a:r>
            <a:r>
              <a:rPr lang="en-GB" sz="1200" b="1" dirty="0">
                <a:solidFill>
                  <a:srgbClr val="800000"/>
                </a:solidFill>
                <a:latin typeface="Calibri" pitchFamily="34" charset="0"/>
                <a:cs typeface="Arial" charset="0"/>
              </a:rPr>
              <a:t> </a:t>
            </a:r>
            <a:r>
              <a:rPr lang="en-GB" sz="1200" b="1" dirty="0" err="1">
                <a:solidFill>
                  <a:srgbClr val="800000"/>
                </a:solidFill>
                <a:latin typeface="Calibri" pitchFamily="34" charset="0"/>
                <a:cs typeface="Arial" charset="0"/>
              </a:rPr>
              <a:t>dal</a:t>
            </a:r>
            <a:r>
              <a:rPr lang="en-GB" sz="1200" b="1" dirty="0">
                <a:solidFill>
                  <a:srgbClr val="800000"/>
                </a:solidFill>
                <a:latin typeface="Calibri" pitchFamily="34" charset="0"/>
                <a:cs typeface="Arial" charset="0"/>
              </a:rPr>
              <a:t> 1991</a:t>
            </a:r>
            <a:endParaRPr lang="en-US" sz="1200" b="1" dirty="0">
              <a:solidFill>
                <a:srgbClr val="800000"/>
              </a:solidFill>
              <a:latin typeface="Calibri" pitchFamily="34" charset="0"/>
              <a:cs typeface="Arial" charset="0"/>
            </a:endParaRPr>
          </a:p>
          <a:p>
            <a:pPr>
              <a:lnSpc>
                <a:spcPct val="80000"/>
              </a:lnSpc>
              <a:spcBef>
                <a:spcPct val="20000"/>
              </a:spcBef>
              <a:defRPr/>
            </a:pPr>
            <a:r>
              <a:rPr lang="it-IT" sz="2000" b="1" dirty="0">
                <a:solidFill>
                  <a:srgbClr val="002060"/>
                </a:solidFill>
                <a:latin typeface="Calibri" pitchFamily="34" charset="0"/>
                <a:cs typeface="Arial" charset="0"/>
              </a:rPr>
              <a:t>Raccolta elettronica e prospettica di dati ciclo per ciclo, obbligatoria per legge</a:t>
            </a:r>
          </a:p>
          <a:p>
            <a:pPr>
              <a:lnSpc>
                <a:spcPct val="80000"/>
              </a:lnSpc>
              <a:spcBef>
                <a:spcPct val="20000"/>
              </a:spcBef>
              <a:defRPr/>
            </a:pPr>
            <a:r>
              <a:rPr lang="it-IT" sz="2000" b="1" u="sng" dirty="0">
                <a:solidFill>
                  <a:srgbClr val="002060"/>
                </a:solidFill>
                <a:latin typeface="Calibri" pitchFamily="34" charset="0"/>
                <a:cs typeface="Arial" charset="0"/>
              </a:rPr>
              <a:t>Copertura centri: 100 %</a:t>
            </a:r>
            <a:endParaRPr lang="it-IT" sz="2000" b="1" dirty="0">
              <a:solidFill>
                <a:srgbClr val="002060"/>
              </a:solidFill>
              <a:latin typeface="Calibri" pitchFamily="34" charset="0"/>
              <a:cs typeface="Arial" charset="0"/>
            </a:endParaRPr>
          </a:p>
        </p:txBody>
      </p:sp>
      <p:sp>
        <p:nvSpPr>
          <p:cNvPr id="10" name="Rectangle 4"/>
          <p:cNvSpPr txBox="1">
            <a:spLocks noChangeArrowheads="1"/>
          </p:cNvSpPr>
          <p:nvPr/>
        </p:nvSpPr>
        <p:spPr bwMode="auto">
          <a:xfrm>
            <a:off x="6096000" y="3068639"/>
            <a:ext cx="2160588" cy="2808287"/>
          </a:xfrm>
          <a:prstGeom prst="rect">
            <a:avLst/>
          </a:prstGeom>
          <a:noFill/>
          <a:ln w="9525">
            <a:solidFill>
              <a:srgbClr val="002060"/>
            </a:solidFill>
            <a:miter lim="800000"/>
            <a:headEnd/>
            <a:tailEnd/>
          </a:ln>
        </p:spPr>
        <p:txBody>
          <a:bodyPr/>
          <a:lstStyle/>
          <a:p>
            <a:pPr marL="174625" indent="-174625" algn="ctr">
              <a:lnSpc>
                <a:spcPct val="80000"/>
              </a:lnSpc>
              <a:spcBef>
                <a:spcPct val="20000"/>
              </a:spcBef>
              <a:defRPr/>
            </a:pPr>
            <a:r>
              <a:rPr lang="it-IT" sz="3200" b="1" dirty="0">
                <a:solidFill>
                  <a:srgbClr val="800000"/>
                </a:solidFill>
                <a:latin typeface="Calibri" pitchFamily="34" charset="0"/>
                <a:cs typeface="Arial" charset="0"/>
              </a:rPr>
              <a:t>Spagna</a:t>
            </a:r>
          </a:p>
          <a:p>
            <a:pPr marL="174625" indent="-174625" algn="ctr">
              <a:lnSpc>
                <a:spcPct val="80000"/>
              </a:lnSpc>
              <a:spcBef>
                <a:spcPct val="20000"/>
              </a:spcBef>
              <a:defRPr/>
            </a:pPr>
            <a:r>
              <a:rPr lang="it-IT" sz="1200" b="1" dirty="0">
                <a:solidFill>
                  <a:srgbClr val="800000"/>
                </a:solidFill>
                <a:latin typeface="Calibri" pitchFamily="34" charset="0"/>
                <a:cs typeface="Arial" charset="0"/>
              </a:rPr>
              <a:t>Raccolta su base volontaria</a:t>
            </a:r>
            <a:endParaRPr lang="en-US" sz="1200" b="1" dirty="0">
              <a:solidFill>
                <a:srgbClr val="800000"/>
              </a:solidFill>
              <a:latin typeface="Calibri" pitchFamily="34" charset="0"/>
              <a:cs typeface="Arial" charset="0"/>
            </a:endParaRPr>
          </a:p>
          <a:p>
            <a:pPr>
              <a:lnSpc>
                <a:spcPct val="80000"/>
              </a:lnSpc>
              <a:spcBef>
                <a:spcPct val="20000"/>
              </a:spcBef>
              <a:defRPr/>
            </a:pPr>
            <a:r>
              <a:rPr lang="it-IT" sz="2000" b="1" dirty="0">
                <a:solidFill>
                  <a:srgbClr val="002060"/>
                </a:solidFill>
                <a:latin typeface="Calibri" pitchFamily="34" charset="0"/>
                <a:cs typeface="Arial" charset="0"/>
              </a:rPr>
              <a:t>Raccolta elettronica e prospettica di dati aggregati, volontaria</a:t>
            </a:r>
          </a:p>
          <a:p>
            <a:pPr>
              <a:lnSpc>
                <a:spcPct val="80000"/>
              </a:lnSpc>
              <a:spcBef>
                <a:spcPct val="20000"/>
              </a:spcBef>
              <a:defRPr/>
            </a:pPr>
            <a:r>
              <a:rPr lang="it-IT" sz="2000" b="1" u="sng" dirty="0">
                <a:solidFill>
                  <a:srgbClr val="002060"/>
                </a:solidFill>
                <a:latin typeface="Calibri" pitchFamily="34" charset="0"/>
                <a:cs typeface="Arial" charset="0"/>
              </a:rPr>
              <a:t>Copertura centri:  65%</a:t>
            </a:r>
          </a:p>
        </p:txBody>
      </p:sp>
      <p:sp>
        <p:nvSpPr>
          <p:cNvPr id="11" name="Rectangle 4"/>
          <p:cNvSpPr txBox="1">
            <a:spLocks noChangeArrowheads="1"/>
          </p:cNvSpPr>
          <p:nvPr/>
        </p:nvSpPr>
        <p:spPr bwMode="auto">
          <a:xfrm>
            <a:off x="3863975" y="3068639"/>
            <a:ext cx="2160588" cy="2808287"/>
          </a:xfrm>
          <a:prstGeom prst="rect">
            <a:avLst/>
          </a:prstGeom>
          <a:noFill/>
          <a:ln w="9525">
            <a:solidFill>
              <a:srgbClr val="002060"/>
            </a:solidFill>
            <a:miter lim="800000"/>
            <a:headEnd/>
            <a:tailEnd/>
          </a:ln>
        </p:spPr>
        <p:txBody>
          <a:bodyPr/>
          <a:lstStyle/>
          <a:p>
            <a:pPr marL="174625" indent="-174625" algn="ctr">
              <a:lnSpc>
                <a:spcPct val="80000"/>
              </a:lnSpc>
              <a:spcBef>
                <a:spcPct val="20000"/>
              </a:spcBef>
              <a:defRPr/>
            </a:pPr>
            <a:r>
              <a:rPr lang="en-GB" sz="3200" b="1" dirty="0" err="1">
                <a:solidFill>
                  <a:srgbClr val="800000"/>
                </a:solidFill>
                <a:latin typeface="Calibri" pitchFamily="34" charset="0"/>
                <a:cs typeface="Arial" charset="0"/>
              </a:rPr>
              <a:t>Francia</a:t>
            </a:r>
            <a:endParaRPr lang="en-GB" sz="3200" b="1" dirty="0">
              <a:solidFill>
                <a:srgbClr val="800000"/>
              </a:solidFill>
              <a:latin typeface="Calibri" pitchFamily="34" charset="0"/>
              <a:cs typeface="Arial" charset="0"/>
            </a:endParaRPr>
          </a:p>
          <a:p>
            <a:pPr marL="174625" indent="-174625" algn="ctr">
              <a:lnSpc>
                <a:spcPct val="80000"/>
              </a:lnSpc>
              <a:spcBef>
                <a:spcPct val="20000"/>
              </a:spcBef>
              <a:defRPr/>
            </a:pPr>
            <a:r>
              <a:rPr lang="en-GB" sz="1200" b="1" dirty="0" err="1">
                <a:solidFill>
                  <a:srgbClr val="800000"/>
                </a:solidFill>
                <a:latin typeface="Calibri" pitchFamily="34" charset="0"/>
                <a:cs typeface="Arial" charset="0"/>
              </a:rPr>
              <a:t>Registro</a:t>
            </a:r>
            <a:r>
              <a:rPr lang="en-GB" sz="1200" b="1" dirty="0">
                <a:solidFill>
                  <a:srgbClr val="800000"/>
                </a:solidFill>
                <a:latin typeface="Calibri" pitchFamily="34" charset="0"/>
                <a:cs typeface="Arial" charset="0"/>
              </a:rPr>
              <a:t> </a:t>
            </a:r>
            <a:r>
              <a:rPr lang="en-GB" sz="1200" b="1" dirty="0" err="1">
                <a:solidFill>
                  <a:srgbClr val="800000"/>
                </a:solidFill>
                <a:latin typeface="Calibri" pitchFamily="34" charset="0"/>
                <a:cs typeface="Arial" charset="0"/>
              </a:rPr>
              <a:t>attivo</a:t>
            </a:r>
            <a:r>
              <a:rPr lang="en-GB" sz="1200" b="1" dirty="0">
                <a:solidFill>
                  <a:srgbClr val="800000"/>
                </a:solidFill>
                <a:latin typeface="Calibri" pitchFamily="34" charset="0"/>
                <a:cs typeface="Arial" charset="0"/>
              </a:rPr>
              <a:t> </a:t>
            </a:r>
            <a:r>
              <a:rPr lang="en-GB" sz="1200" b="1" dirty="0" err="1">
                <a:solidFill>
                  <a:srgbClr val="800000"/>
                </a:solidFill>
                <a:latin typeface="Calibri" pitchFamily="34" charset="0"/>
                <a:cs typeface="Arial" charset="0"/>
              </a:rPr>
              <a:t>dal</a:t>
            </a:r>
            <a:r>
              <a:rPr lang="en-GB" sz="1200" b="1" dirty="0">
                <a:solidFill>
                  <a:srgbClr val="800000"/>
                </a:solidFill>
                <a:latin typeface="Calibri" pitchFamily="34" charset="0"/>
                <a:cs typeface="Arial" charset="0"/>
              </a:rPr>
              <a:t> 1984</a:t>
            </a:r>
            <a:endParaRPr lang="en-US" sz="1200" b="1" dirty="0">
              <a:solidFill>
                <a:srgbClr val="800000"/>
              </a:solidFill>
              <a:latin typeface="Calibri" pitchFamily="34" charset="0"/>
              <a:cs typeface="Arial" charset="0"/>
            </a:endParaRPr>
          </a:p>
          <a:p>
            <a:pPr>
              <a:lnSpc>
                <a:spcPct val="80000"/>
              </a:lnSpc>
              <a:spcBef>
                <a:spcPct val="20000"/>
              </a:spcBef>
              <a:defRPr/>
            </a:pPr>
            <a:r>
              <a:rPr lang="it-IT" sz="2000" b="1" dirty="0">
                <a:solidFill>
                  <a:srgbClr val="002060"/>
                </a:solidFill>
                <a:latin typeface="Calibri" pitchFamily="34" charset="0"/>
                <a:cs typeface="Arial" charset="0"/>
              </a:rPr>
              <a:t>Raccolta elettronica e retrospettiva di dati ciclo per ciclo, obbligatoria per legge </a:t>
            </a:r>
          </a:p>
          <a:p>
            <a:pPr>
              <a:lnSpc>
                <a:spcPct val="80000"/>
              </a:lnSpc>
              <a:spcBef>
                <a:spcPct val="20000"/>
              </a:spcBef>
              <a:defRPr/>
            </a:pPr>
            <a:r>
              <a:rPr lang="it-IT" sz="2000" b="1" u="sng" dirty="0">
                <a:solidFill>
                  <a:srgbClr val="002060"/>
                </a:solidFill>
                <a:latin typeface="Calibri" pitchFamily="34" charset="0"/>
                <a:cs typeface="Arial" charset="0"/>
              </a:rPr>
              <a:t>Copertura centri: 75 %</a:t>
            </a:r>
            <a:endParaRPr lang="it-IT" sz="2000" b="1" dirty="0">
              <a:solidFill>
                <a:srgbClr val="002060"/>
              </a:solidFill>
              <a:latin typeface="Calibri" pitchFamily="34" charset="0"/>
              <a:cs typeface="Arial" charset="0"/>
            </a:endParaRPr>
          </a:p>
          <a:p>
            <a:pPr marL="174625" indent="-174625" algn="ctr">
              <a:lnSpc>
                <a:spcPct val="80000"/>
              </a:lnSpc>
              <a:spcBef>
                <a:spcPct val="20000"/>
              </a:spcBef>
              <a:defRPr/>
            </a:pPr>
            <a:endParaRPr lang="it-IT" sz="3600" b="1" dirty="0">
              <a:solidFill>
                <a:srgbClr val="002060"/>
              </a:solidFill>
              <a:latin typeface="Calibri" pitchFamily="34" charset="0"/>
              <a:cs typeface="Arial" charset="0"/>
            </a:endParaRPr>
          </a:p>
        </p:txBody>
      </p:sp>
      <p:sp>
        <p:nvSpPr>
          <p:cNvPr id="8" name="Rectangle 4"/>
          <p:cNvSpPr txBox="1">
            <a:spLocks noChangeArrowheads="1"/>
          </p:cNvSpPr>
          <p:nvPr/>
        </p:nvSpPr>
        <p:spPr bwMode="auto">
          <a:xfrm>
            <a:off x="8369301" y="3068639"/>
            <a:ext cx="2232025" cy="2808287"/>
          </a:xfrm>
          <a:prstGeom prst="rect">
            <a:avLst/>
          </a:prstGeom>
          <a:noFill/>
          <a:ln w="9525">
            <a:solidFill>
              <a:srgbClr val="002060"/>
            </a:solidFill>
            <a:miter lim="800000"/>
            <a:headEnd/>
            <a:tailEnd/>
          </a:ln>
        </p:spPr>
        <p:txBody>
          <a:bodyPr/>
          <a:lstStyle/>
          <a:p>
            <a:pPr marL="174625" indent="-174625" algn="ctr">
              <a:lnSpc>
                <a:spcPct val="80000"/>
              </a:lnSpc>
              <a:spcBef>
                <a:spcPct val="20000"/>
              </a:spcBef>
              <a:defRPr/>
            </a:pPr>
            <a:r>
              <a:rPr lang="en-GB" sz="3200" b="1" dirty="0">
                <a:solidFill>
                  <a:srgbClr val="800000"/>
                </a:solidFill>
                <a:latin typeface="Calibri" pitchFamily="34" charset="0"/>
                <a:cs typeface="Arial" charset="0"/>
              </a:rPr>
              <a:t>Germania</a:t>
            </a:r>
          </a:p>
          <a:p>
            <a:pPr marL="174625" indent="-174625" algn="ctr">
              <a:lnSpc>
                <a:spcPct val="80000"/>
              </a:lnSpc>
              <a:spcBef>
                <a:spcPct val="20000"/>
              </a:spcBef>
              <a:defRPr/>
            </a:pPr>
            <a:r>
              <a:rPr lang="en-GB" sz="1200" b="1" dirty="0" err="1">
                <a:solidFill>
                  <a:srgbClr val="800000"/>
                </a:solidFill>
                <a:latin typeface="Calibri" pitchFamily="34" charset="0"/>
                <a:cs typeface="Arial" charset="0"/>
              </a:rPr>
              <a:t>Registro</a:t>
            </a:r>
            <a:r>
              <a:rPr lang="en-GB" sz="1200" b="1" dirty="0">
                <a:solidFill>
                  <a:srgbClr val="800000"/>
                </a:solidFill>
                <a:latin typeface="Calibri" pitchFamily="34" charset="0"/>
                <a:cs typeface="Arial" charset="0"/>
              </a:rPr>
              <a:t> </a:t>
            </a:r>
            <a:r>
              <a:rPr lang="en-GB" sz="1200" b="1" dirty="0" err="1">
                <a:solidFill>
                  <a:srgbClr val="800000"/>
                </a:solidFill>
                <a:latin typeface="Calibri" pitchFamily="34" charset="0"/>
                <a:cs typeface="Arial" charset="0"/>
              </a:rPr>
              <a:t>attivo</a:t>
            </a:r>
            <a:r>
              <a:rPr lang="en-GB" sz="1200" b="1" dirty="0">
                <a:solidFill>
                  <a:srgbClr val="800000"/>
                </a:solidFill>
                <a:latin typeface="Calibri" pitchFamily="34" charset="0"/>
                <a:cs typeface="Arial" charset="0"/>
              </a:rPr>
              <a:t> </a:t>
            </a:r>
            <a:r>
              <a:rPr lang="en-GB" sz="1200" b="1" dirty="0" err="1">
                <a:solidFill>
                  <a:srgbClr val="800000"/>
                </a:solidFill>
                <a:latin typeface="Calibri" pitchFamily="34" charset="0"/>
                <a:cs typeface="Arial" charset="0"/>
              </a:rPr>
              <a:t>dal</a:t>
            </a:r>
            <a:r>
              <a:rPr lang="en-GB" sz="1200" b="1" dirty="0">
                <a:solidFill>
                  <a:srgbClr val="800000"/>
                </a:solidFill>
                <a:latin typeface="Calibri" pitchFamily="34" charset="0"/>
                <a:cs typeface="Arial" charset="0"/>
              </a:rPr>
              <a:t> 1982</a:t>
            </a:r>
            <a:endParaRPr lang="en-US" sz="1200" b="1" dirty="0">
              <a:solidFill>
                <a:srgbClr val="800000"/>
              </a:solidFill>
              <a:latin typeface="Calibri" pitchFamily="34" charset="0"/>
              <a:cs typeface="Arial" charset="0"/>
            </a:endParaRPr>
          </a:p>
          <a:p>
            <a:pPr>
              <a:lnSpc>
                <a:spcPct val="80000"/>
              </a:lnSpc>
              <a:spcBef>
                <a:spcPct val="20000"/>
              </a:spcBef>
              <a:defRPr/>
            </a:pPr>
            <a:r>
              <a:rPr lang="it-IT" sz="2000" b="1" dirty="0">
                <a:solidFill>
                  <a:srgbClr val="002060"/>
                </a:solidFill>
                <a:latin typeface="Calibri" pitchFamily="34" charset="0"/>
                <a:cs typeface="Arial" charset="0"/>
              </a:rPr>
              <a:t>Raccolta elettronica e prospettica di dati ciclo per ciclo, obbligatoria per legge</a:t>
            </a:r>
          </a:p>
          <a:p>
            <a:pPr>
              <a:lnSpc>
                <a:spcPct val="80000"/>
              </a:lnSpc>
              <a:spcBef>
                <a:spcPct val="20000"/>
              </a:spcBef>
              <a:defRPr/>
            </a:pPr>
            <a:r>
              <a:rPr lang="it-IT" sz="2000" b="1" u="sng" dirty="0">
                <a:solidFill>
                  <a:srgbClr val="002060"/>
                </a:solidFill>
                <a:latin typeface="Calibri" pitchFamily="34" charset="0"/>
                <a:cs typeface="Arial" charset="0"/>
              </a:rPr>
              <a:t>Copertura centri: 100 %</a:t>
            </a:r>
          </a:p>
        </p:txBody>
      </p:sp>
      <p:pic>
        <p:nvPicPr>
          <p:cNvPr id="7177" name="Picture 3" descr="logo PM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90196" y="124917"/>
            <a:ext cx="1042988"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 Box 4"/>
          <p:cNvSpPr txBox="1">
            <a:spLocks noChangeArrowheads="1"/>
          </p:cNvSpPr>
          <p:nvPr/>
        </p:nvSpPr>
        <p:spPr bwMode="auto">
          <a:xfrm>
            <a:off x="649224" y="89693"/>
            <a:ext cx="11164823" cy="461963"/>
          </a:xfrm>
          <a:prstGeom prst="rect">
            <a:avLst/>
          </a:prstGeom>
          <a:noFill/>
          <a:ln w="9525">
            <a:noFill/>
            <a:miter lim="800000"/>
            <a:headEnd/>
            <a:tailEnd/>
          </a:ln>
        </p:spPr>
        <p:txBody>
          <a:bodyPr wrap="square">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Tree>
    <p:extLst>
      <p:ext uri="{BB962C8B-B14F-4D97-AF65-F5344CB8AC3E}">
        <p14:creationId xmlns:p14="http://schemas.microsoft.com/office/powerpoint/2010/main" val="242958307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Box 4"/>
          <p:cNvSpPr txBox="1">
            <a:spLocks noChangeArrowheads="1"/>
          </p:cNvSpPr>
          <p:nvPr/>
        </p:nvSpPr>
        <p:spPr bwMode="auto">
          <a:xfrm>
            <a:off x="1524000" y="254897"/>
            <a:ext cx="9144000" cy="461962"/>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pic>
        <p:nvPicPr>
          <p:cNvPr id="205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96220" y="1147763"/>
            <a:ext cx="6357764" cy="5338892"/>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26626" name="Rettangolo 3"/>
          <p:cNvSpPr>
            <a:spLocks noChangeArrowheads="1"/>
          </p:cNvSpPr>
          <p:nvPr/>
        </p:nvSpPr>
        <p:spPr bwMode="auto">
          <a:xfrm>
            <a:off x="3900488" y="663575"/>
            <a:ext cx="43561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US" altLang="it-IT" sz="3200" b="1">
                <a:solidFill>
                  <a:srgbClr val="800000"/>
                </a:solidFill>
                <a:latin typeface="Calibri" panose="020F0502020204030204" pitchFamily="34" charset="0"/>
              </a:rPr>
              <a:t>IL PROFILO DEI CENTRI</a:t>
            </a:r>
          </a:p>
        </p:txBody>
      </p:sp>
      <p:sp>
        <p:nvSpPr>
          <p:cNvPr id="2" name="Ovale 1"/>
          <p:cNvSpPr/>
          <p:nvPr/>
        </p:nvSpPr>
        <p:spPr>
          <a:xfrm>
            <a:off x="5003552" y="1430339"/>
            <a:ext cx="1943100" cy="2889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solidFill>
                <a:prstClr val="white"/>
              </a:solidFill>
            </a:endParaRPr>
          </a:p>
        </p:txBody>
      </p:sp>
      <p:sp>
        <p:nvSpPr>
          <p:cNvPr id="10" name="Ovale 9"/>
          <p:cNvSpPr/>
          <p:nvPr/>
        </p:nvSpPr>
        <p:spPr>
          <a:xfrm>
            <a:off x="5329237" y="3082131"/>
            <a:ext cx="1152525" cy="287337"/>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solidFill>
                <a:prstClr val="white"/>
              </a:solidFill>
            </a:endParaRPr>
          </a:p>
        </p:txBody>
      </p:sp>
      <p:sp>
        <p:nvSpPr>
          <p:cNvPr id="11" name="Ovale 10"/>
          <p:cNvSpPr/>
          <p:nvPr/>
        </p:nvSpPr>
        <p:spPr>
          <a:xfrm>
            <a:off x="4914802" y="5733257"/>
            <a:ext cx="2117303" cy="47071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solidFill>
                <a:prstClr val="white"/>
              </a:solidFill>
            </a:endParaRPr>
          </a:p>
        </p:txBody>
      </p:sp>
      <p:pic>
        <p:nvPicPr>
          <p:cNvPr id="2663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31950" y="44451"/>
            <a:ext cx="1536700" cy="110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3" descr="logo PM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9273" y="231575"/>
            <a:ext cx="1105777" cy="4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Immagine 13"/>
          <p:cNvPicPr>
            <a:picLocks noChangeAspect="1"/>
          </p:cNvPicPr>
          <p:nvPr/>
        </p:nvPicPr>
        <p:blipFill>
          <a:blip r:embed="rId5"/>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914237317"/>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Box 4"/>
          <p:cNvSpPr txBox="1">
            <a:spLocks noChangeArrowheads="1"/>
          </p:cNvSpPr>
          <p:nvPr/>
        </p:nvSpPr>
        <p:spPr bwMode="auto">
          <a:xfrm>
            <a:off x="1524000" y="254897"/>
            <a:ext cx="9144000" cy="461962"/>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
        <p:nvSpPr>
          <p:cNvPr id="27651" name="Rettangolo 3"/>
          <p:cNvSpPr>
            <a:spLocks noChangeArrowheads="1"/>
          </p:cNvSpPr>
          <p:nvPr/>
        </p:nvSpPr>
        <p:spPr bwMode="auto">
          <a:xfrm>
            <a:off x="4055194" y="675482"/>
            <a:ext cx="43561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US" altLang="it-IT" sz="3200" b="1">
                <a:solidFill>
                  <a:srgbClr val="800000"/>
                </a:solidFill>
                <a:latin typeface="Calibri" panose="020F0502020204030204" pitchFamily="34" charset="0"/>
              </a:rPr>
              <a:t>IL PROFILO DEI CENTRI</a:t>
            </a:r>
          </a:p>
        </p:txBody>
      </p:sp>
      <p:pic>
        <p:nvPicPr>
          <p:cNvPr id="27655"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31950" y="44451"/>
            <a:ext cx="1536700" cy="110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0641" y="254897"/>
            <a:ext cx="1013629" cy="3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magin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37024" y="1781150"/>
            <a:ext cx="7515801" cy="4547777"/>
          </a:xfrm>
          <a:prstGeom prst="rect">
            <a:avLst/>
          </a:prstGeom>
          <a:ln w="3175">
            <a:noFill/>
          </a:ln>
        </p:spPr>
      </p:pic>
      <p:sp>
        <p:nvSpPr>
          <p:cNvPr id="2" name="CasellaDiTesto 1"/>
          <p:cNvSpPr txBox="1"/>
          <p:nvPr/>
        </p:nvSpPr>
        <p:spPr>
          <a:xfrm>
            <a:off x="6254948" y="1927866"/>
            <a:ext cx="1296000" cy="276999"/>
          </a:xfrm>
          <a:prstGeom prst="rect">
            <a:avLst/>
          </a:prstGeom>
          <a:solidFill>
            <a:schemeClr val="bg1"/>
          </a:solidFill>
        </p:spPr>
        <p:txBody>
          <a:bodyPr wrap="square" rtlCol="0">
            <a:spAutoFit/>
          </a:bodyPr>
          <a:lstStyle/>
          <a:p>
            <a:r>
              <a:rPr lang="it-IT" sz="1200" b="1" dirty="0"/>
              <a:t>Dati Attività 2016</a:t>
            </a:r>
          </a:p>
        </p:txBody>
      </p:sp>
      <p:sp>
        <p:nvSpPr>
          <p:cNvPr id="10" name="Ovale 9"/>
          <p:cNvSpPr/>
          <p:nvPr/>
        </p:nvSpPr>
        <p:spPr>
          <a:xfrm>
            <a:off x="4363988" y="1709777"/>
            <a:ext cx="3593392" cy="5040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solidFill>
                <a:srgbClr val="FFFFFF"/>
              </a:solidFill>
            </a:endParaRPr>
          </a:p>
        </p:txBody>
      </p:sp>
      <p:pic>
        <p:nvPicPr>
          <p:cNvPr id="11" name="Immagine 10"/>
          <p:cNvPicPr>
            <a:picLocks noChangeAspect="1"/>
          </p:cNvPicPr>
          <p:nvPr/>
        </p:nvPicPr>
        <p:blipFill>
          <a:blip r:embed="rId5"/>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79548143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descr="4.PNG"/>
          <p:cNvPicPr>
            <a:picLocks noChangeAspect="1"/>
          </p:cNvPicPr>
          <p:nvPr/>
        </p:nvPicPr>
        <p:blipFill>
          <a:blip r:embed="rId2" cstate="print"/>
          <a:stretch>
            <a:fillRect/>
          </a:stretch>
        </p:blipFill>
        <p:spPr>
          <a:xfrm>
            <a:off x="1524000" y="1521373"/>
            <a:ext cx="9144000" cy="3815255"/>
          </a:xfrm>
          <a:prstGeom prst="rect">
            <a:avLst/>
          </a:prstGeom>
        </p:spPr>
      </p:pic>
      <p:pic>
        <p:nvPicPr>
          <p:cNvPr id="3" name="Immagine 2"/>
          <p:cNvPicPr>
            <a:picLocks noChangeAspect="1"/>
          </p:cNvPicPr>
          <p:nvPr/>
        </p:nvPicPr>
        <p:blipFill>
          <a:blip r:embed="rId3"/>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347666144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egnaposto numero diapositiva 3"/>
          <p:cNvSpPr>
            <a:spLocks noGrp="1"/>
          </p:cNvSpPr>
          <p:nvPr>
            <p:ph type="sldNum" sz="quarter" idx="12"/>
          </p:nvPr>
        </p:nvSpPr>
        <p:spPr/>
        <p:txBody>
          <a:bodyPr/>
          <a:lstStyle/>
          <a:p>
            <a:fld id="{D65F49E8-4942-48BA-A8ED-2E790E5B08D4}" type="slidenum">
              <a:rPr lang="it-IT" smtClean="0"/>
              <a:pPr/>
              <a:t>23</a:t>
            </a:fld>
            <a:endParaRPr lang="it-IT"/>
          </a:p>
        </p:txBody>
      </p:sp>
      <p:pic>
        <p:nvPicPr>
          <p:cNvPr id="5" name="Immagine 4"/>
          <p:cNvPicPr>
            <a:picLocks noChangeAspect="1"/>
          </p:cNvPicPr>
          <p:nvPr/>
        </p:nvPicPr>
        <p:blipFill rotWithShape="1">
          <a:blip r:embed="rId3"/>
          <a:srcRect t="7115" r="859"/>
          <a:stretch/>
        </p:blipFill>
        <p:spPr>
          <a:xfrm>
            <a:off x="513806" y="626356"/>
            <a:ext cx="11522895" cy="5791546"/>
          </a:xfrm>
          <a:prstGeom prst="rect">
            <a:avLst/>
          </a:prstGeom>
        </p:spPr>
      </p:pic>
      <p:sp>
        <p:nvSpPr>
          <p:cNvPr id="3" name="Ovale 2"/>
          <p:cNvSpPr/>
          <p:nvPr/>
        </p:nvSpPr>
        <p:spPr>
          <a:xfrm>
            <a:off x="1134074" y="1054426"/>
            <a:ext cx="864096" cy="432048"/>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solidFill>
                <a:srgbClr val="FF0000"/>
              </a:solidFill>
            </a:endParaRPr>
          </a:p>
        </p:txBody>
      </p:sp>
    </p:spTree>
    <p:extLst>
      <p:ext uri="{BB962C8B-B14F-4D97-AF65-F5344CB8AC3E}">
        <p14:creationId xmlns:p14="http://schemas.microsoft.com/office/powerpoint/2010/main" val="340527699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descr="6.PNG"/>
          <p:cNvPicPr>
            <a:picLocks noChangeAspect="1"/>
          </p:cNvPicPr>
          <p:nvPr/>
        </p:nvPicPr>
        <p:blipFill>
          <a:blip r:embed="rId2" cstate="print"/>
          <a:stretch>
            <a:fillRect/>
          </a:stretch>
        </p:blipFill>
        <p:spPr>
          <a:xfrm>
            <a:off x="1524000" y="476672"/>
            <a:ext cx="9144000" cy="5975942"/>
          </a:xfrm>
          <a:prstGeom prst="rect">
            <a:avLst/>
          </a:prstGeom>
        </p:spPr>
      </p:pic>
      <p:sp>
        <p:nvSpPr>
          <p:cNvPr id="3" name="Ovale 2"/>
          <p:cNvSpPr/>
          <p:nvPr/>
        </p:nvSpPr>
        <p:spPr>
          <a:xfrm>
            <a:off x="1919536" y="764704"/>
            <a:ext cx="1152128" cy="504056"/>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solidFill>
                <a:srgbClr val="FF0000"/>
              </a:solidFill>
            </a:endParaRPr>
          </a:p>
        </p:txBody>
      </p:sp>
      <p:pic>
        <p:nvPicPr>
          <p:cNvPr id="4" name="Immagine 3"/>
          <p:cNvPicPr>
            <a:picLocks noChangeAspect="1"/>
          </p:cNvPicPr>
          <p:nvPr/>
        </p:nvPicPr>
        <p:blipFill>
          <a:blip r:embed="rId3"/>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236684809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descr="7.PNG"/>
          <p:cNvPicPr>
            <a:picLocks noChangeAspect="1"/>
          </p:cNvPicPr>
          <p:nvPr/>
        </p:nvPicPr>
        <p:blipFill>
          <a:blip r:embed="rId2" cstate="print"/>
          <a:stretch>
            <a:fillRect/>
          </a:stretch>
        </p:blipFill>
        <p:spPr>
          <a:xfrm>
            <a:off x="1524000" y="433685"/>
            <a:ext cx="9144000" cy="5990631"/>
          </a:xfrm>
          <a:prstGeom prst="rect">
            <a:avLst/>
          </a:prstGeom>
        </p:spPr>
      </p:pic>
      <p:pic>
        <p:nvPicPr>
          <p:cNvPr id="3" name="Immagine 2"/>
          <p:cNvPicPr>
            <a:picLocks noChangeAspect="1"/>
          </p:cNvPicPr>
          <p:nvPr/>
        </p:nvPicPr>
        <p:blipFill>
          <a:blip r:embed="rId3"/>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339342230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descr="8.PNG"/>
          <p:cNvPicPr>
            <a:picLocks noChangeAspect="1"/>
          </p:cNvPicPr>
          <p:nvPr/>
        </p:nvPicPr>
        <p:blipFill>
          <a:blip r:embed="rId2" cstate="print"/>
          <a:stretch>
            <a:fillRect/>
          </a:stretch>
        </p:blipFill>
        <p:spPr>
          <a:xfrm>
            <a:off x="1524000" y="476672"/>
            <a:ext cx="9144000" cy="5904656"/>
          </a:xfrm>
          <a:prstGeom prst="rect">
            <a:avLst/>
          </a:prstGeom>
        </p:spPr>
      </p:pic>
      <p:pic>
        <p:nvPicPr>
          <p:cNvPr id="3" name="Immagine 2"/>
          <p:cNvPicPr>
            <a:picLocks noChangeAspect="1"/>
          </p:cNvPicPr>
          <p:nvPr/>
        </p:nvPicPr>
        <p:blipFill>
          <a:blip r:embed="rId3"/>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379807317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31504" y="890589"/>
            <a:ext cx="9036496" cy="50768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Ovale 2"/>
          <p:cNvSpPr/>
          <p:nvPr/>
        </p:nvSpPr>
        <p:spPr>
          <a:xfrm>
            <a:off x="2999656" y="1196752"/>
            <a:ext cx="1872208" cy="72008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solidFill>
                <a:srgbClr val="FF0000"/>
              </a:solidFill>
            </a:endParaRPr>
          </a:p>
        </p:txBody>
      </p:sp>
      <p:pic>
        <p:nvPicPr>
          <p:cNvPr id="4" name="Immagine 3"/>
          <p:cNvPicPr>
            <a:picLocks noChangeAspect="1"/>
          </p:cNvPicPr>
          <p:nvPr/>
        </p:nvPicPr>
        <p:blipFill>
          <a:blip r:embed="rId3"/>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281438221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egnaposto numero diapositiva 5"/>
          <p:cNvSpPr>
            <a:spLocks noGrp="1"/>
          </p:cNvSpPr>
          <p:nvPr>
            <p:ph type="sldNum" sz="quarter" idx="12"/>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18CB865D-C70F-4A6E-82E3-05CE369C556C}" type="slidenum">
              <a:rPr lang="it-IT" smtClean="0">
                <a:solidFill>
                  <a:schemeClr val="tx1"/>
                </a:solidFill>
              </a:rPr>
              <a:pPr fontAlgn="base">
                <a:spcBef>
                  <a:spcPct val="0"/>
                </a:spcBef>
                <a:spcAft>
                  <a:spcPct val="0"/>
                </a:spcAft>
                <a:defRPr/>
              </a:pPr>
              <a:t>28</a:t>
            </a:fld>
            <a:endParaRPr lang="it-IT" smtClean="0">
              <a:solidFill>
                <a:schemeClr val="tx1"/>
              </a:solidFill>
            </a:endParaRPr>
          </a:p>
        </p:txBody>
      </p:sp>
      <p:sp>
        <p:nvSpPr>
          <p:cNvPr id="45059" name="Rectangle 4"/>
          <p:cNvSpPr>
            <a:spLocks noGrp="1" noChangeArrowheads="1"/>
          </p:cNvSpPr>
          <p:nvPr>
            <p:ph type="body" idx="1"/>
          </p:nvPr>
        </p:nvSpPr>
        <p:spPr>
          <a:xfrm>
            <a:off x="2087563" y="1340050"/>
            <a:ext cx="7993062" cy="5257303"/>
          </a:xfrm>
        </p:spPr>
        <p:txBody>
          <a:bodyPr/>
          <a:lstStyle/>
          <a:p>
            <a:pPr marL="174625" indent="-174625" algn="just">
              <a:lnSpc>
                <a:spcPct val="80000"/>
              </a:lnSpc>
              <a:spcBef>
                <a:spcPts val="2400"/>
              </a:spcBef>
            </a:pPr>
            <a:r>
              <a:rPr lang="en-GB" altLang="it-IT" sz="2400" b="1" dirty="0">
                <a:solidFill>
                  <a:srgbClr val="002060"/>
                </a:solidFill>
              </a:rPr>
              <a:t>Sending data to the Register is mandatory</a:t>
            </a:r>
          </a:p>
          <a:p>
            <a:pPr marL="174625" indent="-174625" algn="just">
              <a:lnSpc>
                <a:spcPct val="80000"/>
              </a:lnSpc>
              <a:spcBef>
                <a:spcPts val="2400"/>
              </a:spcBef>
            </a:pPr>
            <a:r>
              <a:rPr lang="en-GB" altLang="it-IT" sz="2400" b="1" dirty="0">
                <a:solidFill>
                  <a:srgbClr val="002060"/>
                </a:solidFill>
              </a:rPr>
              <a:t>The Italian Register collect summary data (clinic by clinic, not cycle by cycle)</a:t>
            </a:r>
          </a:p>
          <a:p>
            <a:pPr marL="0" indent="0" algn="just">
              <a:lnSpc>
                <a:spcPct val="80000"/>
              </a:lnSpc>
              <a:spcBef>
                <a:spcPts val="2400"/>
              </a:spcBef>
              <a:buNone/>
            </a:pPr>
            <a:r>
              <a:rPr lang="en-GB" altLang="it-IT" sz="2400" b="1" dirty="0">
                <a:solidFill>
                  <a:srgbClr val="002060"/>
                </a:solidFill>
              </a:rPr>
              <a:t>	</a:t>
            </a:r>
          </a:p>
          <a:p>
            <a:pPr marL="174625" indent="-174625" algn="just">
              <a:lnSpc>
                <a:spcPct val="80000"/>
              </a:lnSpc>
              <a:spcBef>
                <a:spcPts val="5400"/>
              </a:spcBef>
            </a:pPr>
            <a:r>
              <a:rPr lang="en-GB" altLang="it-IT" sz="2400" b="1" dirty="0">
                <a:solidFill>
                  <a:srgbClr val="002060"/>
                </a:solidFill>
              </a:rPr>
              <a:t>The Register’s  data collection is made on a specific web site (</a:t>
            </a:r>
            <a:r>
              <a:rPr lang="en-GB" altLang="it-IT" sz="2400" b="1" dirty="0">
                <a:solidFill>
                  <a:srgbClr val="002060"/>
                </a:solidFill>
                <a:hlinkClick r:id="rId2"/>
              </a:rPr>
              <a:t>www.iss.it/rpma</a:t>
            </a:r>
            <a:r>
              <a:rPr lang="en-GB" altLang="it-IT" sz="2400" b="1" dirty="0">
                <a:solidFill>
                  <a:srgbClr val="002060"/>
                </a:solidFill>
              </a:rPr>
              <a:t>)</a:t>
            </a:r>
          </a:p>
          <a:p>
            <a:pPr marL="174625" indent="-174625" algn="just">
              <a:lnSpc>
                <a:spcPct val="80000"/>
              </a:lnSpc>
              <a:spcBef>
                <a:spcPts val="2400"/>
              </a:spcBef>
            </a:pPr>
            <a:r>
              <a:rPr lang="en-GB" altLang="it-IT" sz="2400" b="1" dirty="0">
                <a:solidFill>
                  <a:srgbClr val="002060"/>
                </a:solidFill>
              </a:rPr>
              <a:t>Data covering treatments and births are usually available two years after the end of the treatment period</a:t>
            </a:r>
          </a:p>
          <a:p>
            <a:pPr marL="174625" indent="-174625" algn="just">
              <a:lnSpc>
                <a:spcPct val="80000"/>
              </a:lnSpc>
              <a:spcBef>
                <a:spcPts val="2400"/>
              </a:spcBef>
            </a:pPr>
            <a:r>
              <a:rPr lang="en-GB" altLang="it-IT" sz="2400" b="1" dirty="0">
                <a:solidFill>
                  <a:srgbClr val="002060"/>
                </a:solidFill>
              </a:rPr>
              <a:t>The Italian ART Register prepares an annual national report to the Ministry of Health, with all the data from ART clinics operating in Italy</a:t>
            </a:r>
          </a:p>
        </p:txBody>
      </p:sp>
      <p:sp>
        <p:nvSpPr>
          <p:cNvPr id="45060" name="Text Box 6"/>
          <p:cNvSpPr txBox="1">
            <a:spLocks noChangeArrowheads="1"/>
          </p:cNvSpPr>
          <p:nvPr/>
        </p:nvSpPr>
        <p:spPr bwMode="auto">
          <a:xfrm>
            <a:off x="1919289" y="756568"/>
            <a:ext cx="83534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GB" altLang="it-IT" b="1" dirty="0">
                <a:solidFill>
                  <a:srgbClr val="800000"/>
                </a:solidFill>
              </a:rPr>
              <a:t>Data Collection Process</a:t>
            </a:r>
            <a:endParaRPr lang="en-US" altLang="it-IT" b="1" dirty="0">
              <a:solidFill>
                <a:srgbClr val="800000"/>
              </a:solidFill>
            </a:endParaRPr>
          </a:p>
        </p:txBody>
      </p:sp>
      <p:sp>
        <p:nvSpPr>
          <p:cNvPr id="7" name="Text Box 4"/>
          <p:cNvSpPr txBox="1">
            <a:spLocks noChangeArrowheads="1"/>
          </p:cNvSpPr>
          <p:nvPr/>
        </p:nvSpPr>
        <p:spPr bwMode="auto">
          <a:xfrm>
            <a:off x="1524000" y="260351"/>
            <a:ext cx="9144000" cy="461963"/>
          </a:xfrm>
          <a:prstGeom prst="rect">
            <a:avLst/>
          </a:prstGeom>
          <a:noFill/>
          <a:ln w="9525">
            <a:noFill/>
            <a:miter lim="800000"/>
            <a:headEnd/>
            <a:tailEnd/>
          </a:ln>
        </p:spPr>
        <p:txBody>
          <a:bodyPr>
            <a:spAutoFit/>
          </a:bodyPr>
          <a:lstStyle/>
          <a:p>
            <a:pPr algn="ctr">
              <a:spcBef>
                <a:spcPct val="50000"/>
              </a:spcBef>
              <a:defRPr/>
            </a:pPr>
            <a:r>
              <a:rPr lang="en-US" sz="2400" b="1">
                <a:solidFill>
                  <a:srgbClr val="002060"/>
                </a:solidFill>
                <a:effectLst>
                  <a:outerShdw blurRad="38100" dist="38100" dir="2700000" algn="tl">
                    <a:srgbClr val="000000">
                      <a:alpha val="43137"/>
                    </a:srgbClr>
                  </a:outerShdw>
                </a:effectLst>
                <a:latin typeface="+mj-lt"/>
              </a:rPr>
              <a:t>THE ITALIAN NATIONAL ART REGISTER</a:t>
            </a:r>
          </a:p>
        </p:txBody>
      </p:sp>
      <p:sp>
        <p:nvSpPr>
          <p:cNvPr id="2" name="Rettangolo 1"/>
          <p:cNvSpPr/>
          <p:nvPr/>
        </p:nvSpPr>
        <p:spPr>
          <a:xfrm>
            <a:off x="3798290" y="2715884"/>
            <a:ext cx="2094778" cy="288032"/>
          </a:xfrm>
          <a:prstGeom prst="rect">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000" dirty="0" smtClean="0">
                <a:solidFill>
                  <a:srgbClr val="002060"/>
                </a:solidFill>
              </a:rPr>
              <a:t>133 </a:t>
            </a:r>
            <a:r>
              <a:rPr lang="it-IT" sz="2000" dirty="0">
                <a:solidFill>
                  <a:srgbClr val="002060"/>
                </a:solidFill>
              </a:rPr>
              <a:t>IUI clinics</a:t>
            </a:r>
          </a:p>
        </p:txBody>
      </p:sp>
      <p:sp>
        <p:nvSpPr>
          <p:cNvPr id="8" name="Rettangolo 7"/>
          <p:cNvSpPr/>
          <p:nvPr/>
        </p:nvSpPr>
        <p:spPr>
          <a:xfrm>
            <a:off x="3798290" y="3303279"/>
            <a:ext cx="2094778" cy="288032"/>
          </a:xfrm>
          <a:prstGeom prst="rect">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000" dirty="0">
                <a:solidFill>
                  <a:srgbClr val="002060"/>
                </a:solidFill>
              </a:rPr>
              <a:t> </a:t>
            </a:r>
            <a:r>
              <a:rPr lang="it-IT" sz="2000" dirty="0" smtClean="0">
                <a:solidFill>
                  <a:srgbClr val="002060"/>
                </a:solidFill>
              </a:rPr>
              <a:t>195 </a:t>
            </a:r>
            <a:r>
              <a:rPr lang="it-IT" sz="2000" dirty="0">
                <a:solidFill>
                  <a:srgbClr val="002060"/>
                </a:solidFill>
              </a:rPr>
              <a:t>ART clinics</a:t>
            </a:r>
          </a:p>
        </p:txBody>
      </p:sp>
      <p:sp>
        <p:nvSpPr>
          <p:cNvPr id="9" name="Rettangolo 8"/>
          <p:cNvSpPr/>
          <p:nvPr/>
        </p:nvSpPr>
        <p:spPr>
          <a:xfrm>
            <a:off x="1703512" y="3013057"/>
            <a:ext cx="2094778" cy="288032"/>
          </a:xfrm>
          <a:prstGeom prst="rect">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000" dirty="0" smtClean="0">
                <a:solidFill>
                  <a:srgbClr val="002060"/>
                </a:solidFill>
              </a:rPr>
              <a:t>328 </a:t>
            </a:r>
            <a:r>
              <a:rPr lang="it-IT" sz="2000" dirty="0">
                <a:solidFill>
                  <a:srgbClr val="002060"/>
                </a:solidFill>
              </a:rPr>
              <a:t>clinics</a:t>
            </a:r>
          </a:p>
        </p:txBody>
      </p:sp>
      <p:sp>
        <p:nvSpPr>
          <p:cNvPr id="10" name="Rettangolo 9"/>
          <p:cNvSpPr/>
          <p:nvPr/>
        </p:nvSpPr>
        <p:spPr>
          <a:xfrm>
            <a:off x="8354258" y="2741822"/>
            <a:ext cx="2094778" cy="288032"/>
          </a:xfrm>
          <a:prstGeom prst="rect">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000" dirty="0" smtClean="0">
                <a:solidFill>
                  <a:srgbClr val="002060"/>
                </a:solidFill>
              </a:rPr>
              <a:t>17,774 </a:t>
            </a:r>
            <a:r>
              <a:rPr lang="it-IT" sz="2000" dirty="0">
                <a:solidFill>
                  <a:srgbClr val="002060"/>
                </a:solidFill>
              </a:rPr>
              <a:t>IUI </a:t>
            </a:r>
            <a:r>
              <a:rPr lang="it-IT" sz="2000" dirty="0" err="1">
                <a:solidFill>
                  <a:srgbClr val="002060"/>
                </a:solidFill>
              </a:rPr>
              <a:t>cycles</a:t>
            </a:r>
            <a:endParaRPr lang="it-IT" sz="2000" dirty="0">
              <a:solidFill>
                <a:srgbClr val="002060"/>
              </a:solidFill>
            </a:endParaRPr>
          </a:p>
        </p:txBody>
      </p:sp>
      <p:sp>
        <p:nvSpPr>
          <p:cNvPr id="11" name="Rettangolo 10"/>
          <p:cNvSpPr/>
          <p:nvPr/>
        </p:nvSpPr>
        <p:spPr>
          <a:xfrm>
            <a:off x="8356261" y="3316810"/>
            <a:ext cx="2094778" cy="288032"/>
          </a:xfrm>
          <a:prstGeom prst="rect">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dirty="0">
                <a:solidFill>
                  <a:srgbClr val="002060"/>
                </a:solidFill>
              </a:rPr>
              <a:t>79.735</a:t>
            </a:r>
            <a:r>
              <a:rPr lang="it-IT" sz="2000" dirty="0" smtClean="0">
                <a:solidFill>
                  <a:srgbClr val="002060"/>
                </a:solidFill>
              </a:rPr>
              <a:t> </a:t>
            </a:r>
            <a:r>
              <a:rPr lang="it-IT" sz="2000" dirty="0">
                <a:solidFill>
                  <a:srgbClr val="002060"/>
                </a:solidFill>
              </a:rPr>
              <a:t>ART </a:t>
            </a:r>
            <a:r>
              <a:rPr lang="it-IT" sz="2000" dirty="0" err="1">
                <a:solidFill>
                  <a:srgbClr val="002060"/>
                </a:solidFill>
              </a:rPr>
              <a:t>cycles</a:t>
            </a:r>
            <a:endParaRPr lang="it-IT" sz="2000" dirty="0">
              <a:solidFill>
                <a:srgbClr val="002060"/>
              </a:solidFill>
            </a:endParaRPr>
          </a:p>
        </p:txBody>
      </p:sp>
      <p:sp>
        <p:nvSpPr>
          <p:cNvPr id="12" name="Rettangolo 11"/>
          <p:cNvSpPr/>
          <p:nvPr/>
        </p:nvSpPr>
        <p:spPr>
          <a:xfrm>
            <a:off x="6259480" y="3028778"/>
            <a:ext cx="2094778" cy="288032"/>
          </a:xfrm>
          <a:prstGeom prst="rect">
            <a:avLst/>
          </a:prstGeom>
          <a:no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000" dirty="0" smtClean="0">
                <a:solidFill>
                  <a:srgbClr val="002060"/>
                </a:solidFill>
              </a:rPr>
              <a:t>97,509 </a:t>
            </a:r>
            <a:r>
              <a:rPr lang="it-IT" sz="2000" dirty="0" err="1">
                <a:solidFill>
                  <a:srgbClr val="002060"/>
                </a:solidFill>
              </a:rPr>
              <a:t>cycles</a:t>
            </a:r>
            <a:endParaRPr lang="it-IT" sz="2000" dirty="0">
              <a:solidFill>
                <a:srgbClr val="002060"/>
              </a:solidFill>
            </a:endParaRPr>
          </a:p>
        </p:txBody>
      </p:sp>
      <p:pic>
        <p:nvPicPr>
          <p:cNvPr id="14" name="Immagine 13"/>
          <p:cNvPicPr>
            <a:picLocks noChangeAspect="1"/>
          </p:cNvPicPr>
          <p:nvPr/>
        </p:nvPicPr>
        <p:blipFill>
          <a:blip r:embed="rId3"/>
          <a:stretch>
            <a:fillRect/>
          </a:stretch>
        </p:blipFill>
        <p:spPr>
          <a:xfrm>
            <a:off x="151261" y="201468"/>
            <a:ext cx="1372739" cy="520846"/>
          </a:xfrm>
          <a:prstGeom prst="rect">
            <a:avLst/>
          </a:prstGeom>
        </p:spPr>
      </p:pic>
      <p:pic>
        <p:nvPicPr>
          <p:cNvPr id="13" name="Immagine 12"/>
          <p:cNvPicPr>
            <a:picLocks noChangeAspect="1"/>
          </p:cNvPicPr>
          <p:nvPr/>
        </p:nvPicPr>
        <p:blipFill>
          <a:blip r:embed="rId4"/>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194530352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5"/>
          <p:cNvSpPr txBox="1">
            <a:spLocks noChangeArrowheads="1"/>
          </p:cNvSpPr>
          <p:nvPr/>
        </p:nvSpPr>
        <p:spPr bwMode="auto">
          <a:xfrm>
            <a:off x="2927350" y="2564905"/>
            <a:ext cx="5905500" cy="461665"/>
          </a:xfrm>
          <a:prstGeom prst="rect">
            <a:avLst/>
          </a:prstGeom>
          <a:noFill/>
          <a:ln>
            <a:noFill/>
          </a:ln>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r>
              <a:rPr lang="it-IT" altLang="it-IT" sz="2400" b="1" dirty="0">
                <a:solidFill>
                  <a:srgbClr val="002060"/>
                </a:solidFill>
                <a:latin typeface="Calibri" pitchFamily="34" charset="0"/>
              </a:rPr>
              <a:t>Data are </a:t>
            </a:r>
            <a:r>
              <a:rPr lang="it-IT" altLang="it-IT" sz="2400" b="1" dirty="0" err="1">
                <a:solidFill>
                  <a:srgbClr val="002060"/>
                </a:solidFill>
                <a:latin typeface="Calibri" pitchFamily="34" charset="0"/>
              </a:rPr>
              <a:t>stratified</a:t>
            </a:r>
            <a:r>
              <a:rPr lang="it-IT" altLang="it-IT" sz="2400" b="1" dirty="0">
                <a:solidFill>
                  <a:srgbClr val="002060"/>
                </a:solidFill>
                <a:latin typeface="Calibri" pitchFamily="34" charset="0"/>
              </a:rPr>
              <a:t> by</a:t>
            </a:r>
          </a:p>
        </p:txBody>
      </p:sp>
      <p:sp>
        <p:nvSpPr>
          <p:cNvPr id="10" name="Rettangolo 9"/>
          <p:cNvSpPr/>
          <p:nvPr/>
        </p:nvSpPr>
        <p:spPr>
          <a:xfrm>
            <a:off x="1631504" y="5961474"/>
            <a:ext cx="8856984" cy="707886"/>
          </a:xfrm>
          <a:prstGeom prst="rect">
            <a:avLst/>
          </a:prstGeom>
          <a:noFill/>
          <a:ln>
            <a:solidFill>
              <a:srgbClr val="002060"/>
            </a:solidFill>
          </a:ln>
        </p:spPr>
        <p:txBody>
          <a:bodyPr wrap="square">
            <a:spAutoFit/>
          </a:bodyPr>
          <a:lstStyle/>
          <a:p>
            <a:pPr algn="ctr">
              <a:defRPr/>
            </a:pPr>
            <a:r>
              <a:rPr lang="en-GB" altLang="it-IT" sz="2000" b="1" dirty="0">
                <a:solidFill>
                  <a:srgbClr val="002060"/>
                </a:solidFill>
              </a:rPr>
              <a:t>All data are checked for accuracy and completeness and there are some controls in the data collection forms that guarantee data consistency</a:t>
            </a:r>
            <a:endParaRPr lang="it-IT" sz="2000" b="1" dirty="0">
              <a:solidFill>
                <a:srgbClr val="002060"/>
              </a:solidFill>
            </a:endParaRPr>
          </a:p>
        </p:txBody>
      </p:sp>
      <p:grpSp>
        <p:nvGrpSpPr>
          <p:cNvPr id="22536" name="Gruppo 24"/>
          <p:cNvGrpSpPr>
            <a:grpSpLocks/>
          </p:cNvGrpSpPr>
          <p:nvPr/>
        </p:nvGrpSpPr>
        <p:grpSpPr bwMode="auto">
          <a:xfrm>
            <a:off x="2711276" y="1052539"/>
            <a:ext cx="2160588" cy="1225551"/>
            <a:chOff x="4211960" y="1340768"/>
            <a:chExt cx="2016224" cy="720080"/>
          </a:xfrm>
        </p:grpSpPr>
        <p:sp>
          <p:nvSpPr>
            <p:cNvPr id="26" name="Ovale 25"/>
            <p:cNvSpPr/>
            <p:nvPr/>
          </p:nvSpPr>
          <p:spPr>
            <a:xfrm>
              <a:off x="4211960" y="1340768"/>
              <a:ext cx="2016224" cy="720080"/>
            </a:xfrm>
            <a:prstGeom prst="ellipse">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27" name="CasellaDiTesto 26"/>
            <p:cNvSpPr txBox="1"/>
            <p:nvPr/>
          </p:nvSpPr>
          <p:spPr>
            <a:xfrm>
              <a:off x="4346770" y="1340884"/>
              <a:ext cx="1727345" cy="705261"/>
            </a:xfrm>
            <a:prstGeom prst="rect">
              <a:avLst/>
            </a:prstGeom>
            <a:noFill/>
          </p:spPr>
          <p:txBody>
            <a:bodyPr>
              <a:spAutoFit/>
            </a:bodyPr>
            <a:lstStyle/>
            <a:p>
              <a:pPr algn="ctr">
                <a:defRPr/>
              </a:pPr>
              <a:r>
                <a:rPr lang="it-IT" sz="2400" b="1" dirty="0">
                  <a:solidFill>
                    <a:schemeClr val="bg1"/>
                  </a:solidFill>
                </a:rPr>
                <a:t>1,264 </a:t>
              </a:r>
            </a:p>
            <a:p>
              <a:pPr algn="ctr">
                <a:defRPr/>
              </a:pPr>
              <a:r>
                <a:rPr lang="it-IT" sz="2400" b="1" dirty="0" err="1">
                  <a:solidFill>
                    <a:schemeClr val="bg1"/>
                  </a:solidFill>
                </a:rPr>
                <a:t>Items</a:t>
              </a:r>
              <a:r>
                <a:rPr lang="it-IT" sz="2400" b="1" dirty="0">
                  <a:solidFill>
                    <a:schemeClr val="bg1"/>
                  </a:solidFill>
                </a:rPr>
                <a:t> </a:t>
              </a:r>
              <a:r>
                <a:rPr lang="it-IT" sz="2400" b="1" dirty="0" err="1">
                  <a:solidFill>
                    <a:schemeClr val="bg1"/>
                  </a:solidFill>
                </a:rPr>
                <a:t>collected</a:t>
              </a:r>
              <a:endParaRPr lang="it-IT" sz="2400" b="1" dirty="0">
                <a:solidFill>
                  <a:schemeClr val="bg1"/>
                </a:solidFill>
              </a:endParaRPr>
            </a:p>
          </p:txBody>
        </p:sp>
      </p:grpSp>
      <p:grpSp>
        <p:nvGrpSpPr>
          <p:cNvPr id="22537" name="Gruppo 27"/>
          <p:cNvGrpSpPr>
            <a:grpSpLocks/>
          </p:cNvGrpSpPr>
          <p:nvPr/>
        </p:nvGrpSpPr>
        <p:grpSpPr bwMode="auto">
          <a:xfrm>
            <a:off x="5447753" y="980529"/>
            <a:ext cx="3456559" cy="576262"/>
            <a:chOff x="3635895" y="1268760"/>
            <a:chExt cx="2353281" cy="576064"/>
          </a:xfrm>
        </p:grpSpPr>
        <p:sp>
          <p:nvSpPr>
            <p:cNvPr id="29" name="Rettangolo arrotondato 28"/>
            <p:cNvSpPr/>
            <p:nvPr/>
          </p:nvSpPr>
          <p:spPr>
            <a:xfrm>
              <a:off x="3635895" y="1268760"/>
              <a:ext cx="2304256" cy="576064"/>
            </a:xfrm>
            <a:prstGeom prst="round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30" name="CasellaDiTesto 29"/>
            <p:cNvSpPr txBox="1"/>
            <p:nvPr/>
          </p:nvSpPr>
          <p:spPr>
            <a:xfrm>
              <a:off x="3684920" y="1311135"/>
              <a:ext cx="2304256" cy="461506"/>
            </a:xfrm>
            <a:prstGeom prst="rect">
              <a:avLst/>
            </a:prstGeom>
            <a:noFill/>
          </p:spPr>
          <p:txBody>
            <a:bodyPr>
              <a:spAutoFit/>
            </a:bodyPr>
            <a:lstStyle/>
            <a:p>
              <a:pPr algn="ctr">
                <a:defRPr/>
              </a:pPr>
              <a:r>
                <a:rPr lang="it-IT" sz="2400" b="1" dirty="0">
                  <a:solidFill>
                    <a:schemeClr val="bg1"/>
                  </a:solidFill>
                </a:rPr>
                <a:t>222 for IUI-H and IUI-D</a:t>
              </a:r>
            </a:p>
          </p:txBody>
        </p:sp>
      </p:grpSp>
      <p:grpSp>
        <p:nvGrpSpPr>
          <p:cNvPr id="22538" name="Gruppo 30"/>
          <p:cNvGrpSpPr>
            <a:grpSpLocks/>
          </p:cNvGrpSpPr>
          <p:nvPr/>
        </p:nvGrpSpPr>
        <p:grpSpPr bwMode="auto">
          <a:xfrm>
            <a:off x="5448300" y="1772618"/>
            <a:ext cx="3455988" cy="576263"/>
            <a:chOff x="3635896" y="1268760"/>
            <a:chExt cx="2304256" cy="576364"/>
          </a:xfrm>
        </p:grpSpPr>
        <p:sp>
          <p:nvSpPr>
            <p:cNvPr id="32" name="Rettangolo arrotondato 31"/>
            <p:cNvSpPr/>
            <p:nvPr/>
          </p:nvSpPr>
          <p:spPr>
            <a:xfrm>
              <a:off x="3635896" y="1268760"/>
              <a:ext cx="2304256" cy="576364"/>
            </a:xfrm>
            <a:prstGeom prst="round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33" name="CasellaDiTesto 32"/>
            <p:cNvSpPr txBox="1"/>
            <p:nvPr/>
          </p:nvSpPr>
          <p:spPr>
            <a:xfrm>
              <a:off x="3635896" y="1311157"/>
              <a:ext cx="2304256" cy="461746"/>
            </a:xfrm>
            <a:prstGeom prst="rect">
              <a:avLst/>
            </a:prstGeom>
            <a:noFill/>
          </p:spPr>
          <p:txBody>
            <a:bodyPr>
              <a:spAutoFit/>
            </a:bodyPr>
            <a:lstStyle/>
            <a:p>
              <a:pPr algn="ctr">
                <a:defRPr/>
              </a:pPr>
              <a:r>
                <a:rPr lang="it-IT" sz="2400" b="1" dirty="0">
                  <a:solidFill>
                    <a:schemeClr val="bg1"/>
                  </a:solidFill>
                </a:rPr>
                <a:t>1,042 for ART </a:t>
              </a:r>
              <a:r>
                <a:rPr lang="it-IT" sz="2400" b="1" dirty="0" err="1">
                  <a:solidFill>
                    <a:schemeClr val="bg1"/>
                  </a:solidFill>
                </a:rPr>
                <a:t>techniques</a:t>
              </a:r>
              <a:endParaRPr lang="it-IT" sz="2400" b="1" dirty="0">
                <a:solidFill>
                  <a:schemeClr val="bg1"/>
                </a:solidFill>
              </a:endParaRPr>
            </a:p>
          </p:txBody>
        </p:sp>
      </p:grpSp>
      <p:grpSp>
        <p:nvGrpSpPr>
          <p:cNvPr id="22539" name="Gruppo 35"/>
          <p:cNvGrpSpPr>
            <a:grpSpLocks/>
          </p:cNvGrpSpPr>
          <p:nvPr/>
        </p:nvGrpSpPr>
        <p:grpSpPr bwMode="auto">
          <a:xfrm>
            <a:off x="2643680" y="3140969"/>
            <a:ext cx="1728787" cy="719137"/>
            <a:chOff x="323528" y="3573016"/>
            <a:chExt cx="1728192" cy="720080"/>
          </a:xfrm>
        </p:grpSpPr>
        <p:sp>
          <p:nvSpPr>
            <p:cNvPr id="34" name="Rettangolo 33"/>
            <p:cNvSpPr/>
            <p:nvPr/>
          </p:nvSpPr>
          <p:spPr>
            <a:xfrm>
              <a:off x="323528" y="3573016"/>
              <a:ext cx="1728192" cy="720080"/>
            </a:xfrm>
            <a:prstGeom prst="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35" name="CasellaDiTesto 34"/>
            <p:cNvSpPr txBox="1"/>
            <p:nvPr/>
          </p:nvSpPr>
          <p:spPr>
            <a:xfrm>
              <a:off x="467940" y="3611566"/>
              <a:ext cx="1439367" cy="647179"/>
            </a:xfrm>
            <a:prstGeom prst="rect">
              <a:avLst/>
            </a:prstGeom>
            <a:noFill/>
          </p:spPr>
          <p:txBody>
            <a:bodyPr>
              <a:spAutoFit/>
            </a:bodyPr>
            <a:lstStyle/>
            <a:p>
              <a:pPr algn="ctr">
                <a:defRPr/>
              </a:pPr>
              <a:r>
                <a:rPr lang="it-IT" b="1" dirty="0" err="1">
                  <a:solidFill>
                    <a:schemeClr val="bg1"/>
                  </a:solidFill>
                </a:rPr>
                <a:t>Women’s</a:t>
              </a:r>
              <a:r>
                <a:rPr lang="it-IT" b="1" dirty="0">
                  <a:solidFill>
                    <a:schemeClr val="bg1"/>
                  </a:solidFill>
                </a:rPr>
                <a:t> </a:t>
              </a:r>
              <a:r>
                <a:rPr lang="it-IT" b="1" dirty="0" err="1">
                  <a:solidFill>
                    <a:schemeClr val="bg1"/>
                  </a:solidFill>
                </a:rPr>
                <a:t>age</a:t>
              </a:r>
              <a:r>
                <a:rPr lang="it-IT" b="1" dirty="0">
                  <a:solidFill>
                    <a:schemeClr val="bg1"/>
                  </a:solidFill>
                </a:rPr>
                <a:t> </a:t>
              </a:r>
              <a:r>
                <a:rPr lang="it-IT" b="1" dirty="0" err="1">
                  <a:solidFill>
                    <a:schemeClr val="bg1"/>
                  </a:solidFill>
                </a:rPr>
                <a:t>classes</a:t>
              </a:r>
              <a:endParaRPr lang="it-IT" b="1" dirty="0">
                <a:solidFill>
                  <a:schemeClr val="bg1"/>
                </a:solidFill>
              </a:endParaRPr>
            </a:p>
          </p:txBody>
        </p:sp>
      </p:grpSp>
      <p:grpSp>
        <p:nvGrpSpPr>
          <p:cNvPr id="22540" name="Gruppo 36"/>
          <p:cNvGrpSpPr>
            <a:grpSpLocks/>
          </p:cNvGrpSpPr>
          <p:nvPr/>
        </p:nvGrpSpPr>
        <p:grpSpPr bwMode="auto">
          <a:xfrm>
            <a:off x="5017998" y="3140969"/>
            <a:ext cx="1728788" cy="719137"/>
            <a:chOff x="323528" y="3573016"/>
            <a:chExt cx="1728192" cy="720080"/>
          </a:xfrm>
        </p:grpSpPr>
        <p:sp>
          <p:nvSpPr>
            <p:cNvPr id="38" name="Rettangolo 37"/>
            <p:cNvSpPr/>
            <p:nvPr/>
          </p:nvSpPr>
          <p:spPr>
            <a:xfrm>
              <a:off x="323528" y="3573016"/>
              <a:ext cx="1728192" cy="720080"/>
            </a:xfrm>
            <a:prstGeom prst="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39" name="CasellaDiTesto 38"/>
            <p:cNvSpPr txBox="1"/>
            <p:nvPr/>
          </p:nvSpPr>
          <p:spPr>
            <a:xfrm>
              <a:off x="467941" y="3592290"/>
              <a:ext cx="1439366" cy="647179"/>
            </a:xfrm>
            <a:prstGeom prst="rect">
              <a:avLst/>
            </a:prstGeom>
            <a:noFill/>
          </p:spPr>
          <p:txBody>
            <a:bodyPr>
              <a:spAutoFit/>
            </a:bodyPr>
            <a:lstStyle/>
            <a:p>
              <a:pPr algn="ctr">
                <a:defRPr/>
              </a:pPr>
              <a:r>
                <a:rPr lang="it-IT" b="1" dirty="0" err="1">
                  <a:solidFill>
                    <a:schemeClr val="bg1"/>
                  </a:solidFill>
                </a:rPr>
                <a:t>Type</a:t>
              </a:r>
              <a:r>
                <a:rPr lang="it-IT" b="1" dirty="0">
                  <a:solidFill>
                    <a:schemeClr val="bg1"/>
                  </a:solidFill>
                </a:rPr>
                <a:t> of </a:t>
              </a:r>
              <a:r>
                <a:rPr lang="it-IT" b="1" dirty="0" err="1">
                  <a:solidFill>
                    <a:schemeClr val="bg1"/>
                  </a:solidFill>
                </a:rPr>
                <a:t>techniques</a:t>
              </a:r>
              <a:endParaRPr lang="it-IT" b="1" dirty="0">
                <a:solidFill>
                  <a:schemeClr val="bg1"/>
                </a:solidFill>
              </a:endParaRPr>
            </a:p>
          </p:txBody>
        </p:sp>
      </p:grpSp>
      <p:grpSp>
        <p:nvGrpSpPr>
          <p:cNvPr id="22541" name="Gruppo 39"/>
          <p:cNvGrpSpPr>
            <a:grpSpLocks/>
          </p:cNvGrpSpPr>
          <p:nvPr/>
        </p:nvGrpSpPr>
        <p:grpSpPr bwMode="auto">
          <a:xfrm>
            <a:off x="7382021" y="3140969"/>
            <a:ext cx="1728000" cy="720725"/>
            <a:chOff x="553534" y="3573016"/>
            <a:chExt cx="1439066" cy="720500"/>
          </a:xfrm>
        </p:grpSpPr>
        <p:sp>
          <p:nvSpPr>
            <p:cNvPr id="41" name="Rettangolo 40"/>
            <p:cNvSpPr/>
            <p:nvPr/>
          </p:nvSpPr>
          <p:spPr>
            <a:xfrm>
              <a:off x="562073" y="3573016"/>
              <a:ext cx="1430527" cy="720500"/>
            </a:xfrm>
            <a:prstGeom prst="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42" name="CasellaDiTesto 41"/>
            <p:cNvSpPr txBox="1"/>
            <p:nvPr/>
          </p:nvSpPr>
          <p:spPr>
            <a:xfrm>
              <a:off x="553534" y="3716987"/>
              <a:ext cx="1439065" cy="369217"/>
            </a:xfrm>
            <a:prstGeom prst="rect">
              <a:avLst/>
            </a:prstGeom>
            <a:noFill/>
          </p:spPr>
          <p:txBody>
            <a:bodyPr>
              <a:spAutoFit/>
            </a:bodyPr>
            <a:lstStyle/>
            <a:p>
              <a:pPr algn="ctr">
                <a:defRPr/>
              </a:pPr>
              <a:r>
                <a:rPr lang="it-IT" b="1" dirty="0" err="1">
                  <a:solidFill>
                    <a:schemeClr val="bg1"/>
                  </a:solidFill>
                </a:rPr>
                <a:t>Multiplicity</a:t>
              </a:r>
              <a:endParaRPr lang="it-IT" b="1" dirty="0">
                <a:solidFill>
                  <a:schemeClr val="bg1"/>
                </a:solidFill>
              </a:endParaRPr>
            </a:p>
          </p:txBody>
        </p:sp>
      </p:grpSp>
      <p:grpSp>
        <p:nvGrpSpPr>
          <p:cNvPr id="22542" name="Gruppo 35"/>
          <p:cNvGrpSpPr>
            <a:grpSpLocks/>
          </p:cNvGrpSpPr>
          <p:nvPr/>
        </p:nvGrpSpPr>
        <p:grpSpPr bwMode="auto">
          <a:xfrm>
            <a:off x="2639616" y="4172961"/>
            <a:ext cx="1728000" cy="1128102"/>
            <a:chOff x="323528" y="3409866"/>
            <a:chExt cx="1728191" cy="938899"/>
          </a:xfrm>
        </p:grpSpPr>
        <p:sp>
          <p:nvSpPr>
            <p:cNvPr id="31" name="Rettangolo 30"/>
            <p:cNvSpPr/>
            <p:nvPr/>
          </p:nvSpPr>
          <p:spPr>
            <a:xfrm>
              <a:off x="323528" y="3409866"/>
              <a:ext cx="1728191" cy="938899"/>
            </a:xfrm>
            <a:prstGeom prst="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36" name="CasellaDiTesto 35"/>
            <p:cNvSpPr txBox="1"/>
            <p:nvPr/>
          </p:nvSpPr>
          <p:spPr>
            <a:xfrm>
              <a:off x="402775" y="3424148"/>
              <a:ext cx="1504168" cy="896549"/>
            </a:xfrm>
            <a:prstGeom prst="rect">
              <a:avLst/>
            </a:prstGeom>
            <a:noFill/>
          </p:spPr>
          <p:txBody>
            <a:bodyPr>
              <a:spAutoFit/>
            </a:bodyPr>
            <a:lstStyle/>
            <a:p>
              <a:pPr algn="ctr">
                <a:defRPr/>
              </a:pPr>
              <a:r>
                <a:rPr lang="it-IT" sz="1600" b="1" dirty="0">
                  <a:solidFill>
                    <a:srgbClr val="002060"/>
                  </a:solidFill>
                </a:rPr>
                <a:t>≤34    </a:t>
              </a:r>
            </a:p>
            <a:p>
              <a:pPr algn="ctr">
                <a:defRPr/>
              </a:pPr>
              <a:r>
                <a:rPr lang="it-IT" sz="1600" b="1" dirty="0">
                  <a:solidFill>
                    <a:srgbClr val="002060"/>
                  </a:solidFill>
                </a:rPr>
                <a:t>35-39  </a:t>
              </a:r>
            </a:p>
            <a:p>
              <a:pPr algn="ctr">
                <a:defRPr/>
              </a:pPr>
              <a:r>
                <a:rPr lang="it-IT" sz="1600" b="1" dirty="0">
                  <a:solidFill>
                    <a:srgbClr val="002060"/>
                  </a:solidFill>
                </a:rPr>
                <a:t>40-42      </a:t>
              </a:r>
            </a:p>
            <a:p>
              <a:pPr algn="ctr">
                <a:defRPr/>
              </a:pPr>
              <a:r>
                <a:rPr lang="it-IT" sz="1600" b="1" dirty="0">
                  <a:solidFill>
                    <a:srgbClr val="002060"/>
                  </a:solidFill>
                </a:rPr>
                <a:t>≥43</a:t>
              </a:r>
              <a:endParaRPr lang="it-IT" sz="1600" b="1" dirty="0">
                <a:solidFill>
                  <a:schemeClr val="tx2">
                    <a:lumMod val="75000"/>
                  </a:schemeClr>
                </a:solidFill>
              </a:endParaRPr>
            </a:p>
          </p:txBody>
        </p:sp>
      </p:grpSp>
      <p:grpSp>
        <p:nvGrpSpPr>
          <p:cNvPr id="22543" name="Gruppo 35"/>
          <p:cNvGrpSpPr>
            <a:grpSpLocks/>
          </p:cNvGrpSpPr>
          <p:nvPr/>
        </p:nvGrpSpPr>
        <p:grpSpPr bwMode="auto">
          <a:xfrm>
            <a:off x="5011088" y="3913037"/>
            <a:ext cx="1737273" cy="2062103"/>
            <a:chOff x="323528" y="3209054"/>
            <a:chExt cx="1737466" cy="2305513"/>
          </a:xfrm>
        </p:grpSpPr>
        <p:sp>
          <p:nvSpPr>
            <p:cNvPr id="40" name="Rettangolo 39"/>
            <p:cNvSpPr/>
            <p:nvPr/>
          </p:nvSpPr>
          <p:spPr>
            <a:xfrm>
              <a:off x="323528" y="3231438"/>
              <a:ext cx="1728192" cy="1932186"/>
            </a:xfrm>
            <a:prstGeom prst="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43" name="CasellaDiTesto 42"/>
            <p:cNvSpPr txBox="1"/>
            <p:nvPr/>
          </p:nvSpPr>
          <p:spPr>
            <a:xfrm>
              <a:off x="323528" y="3209054"/>
              <a:ext cx="1737466" cy="2305513"/>
            </a:xfrm>
            <a:prstGeom prst="rect">
              <a:avLst/>
            </a:prstGeom>
            <a:noFill/>
          </p:spPr>
          <p:txBody>
            <a:bodyPr wrap="square">
              <a:spAutoFit/>
            </a:bodyPr>
            <a:lstStyle/>
            <a:p>
              <a:pPr algn="ctr">
                <a:defRPr/>
              </a:pPr>
              <a:r>
                <a:rPr lang="it-IT" sz="1600" b="1" dirty="0">
                  <a:solidFill>
                    <a:srgbClr val="002060"/>
                  </a:solidFill>
                </a:rPr>
                <a:t>IUI-H and IUI-D</a:t>
              </a:r>
            </a:p>
            <a:p>
              <a:pPr algn="ctr">
                <a:defRPr/>
              </a:pPr>
              <a:r>
                <a:rPr lang="it-IT" sz="1600" b="1" dirty="0">
                  <a:solidFill>
                    <a:srgbClr val="002060"/>
                  </a:solidFill>
                </a:rPr>
                <a:t>IVF </a:t>
              </a:r>
            </a:p>
            <a:p>
              <a:pPr algn="ctr">
                <a:defRPr/>
              </a:pPr>
              <a:r>
                <a:rPr lang="it-IT" sz="1600" b="1" dirty="0">
                  <a:solidFill>
                    <a:srgbClr val="002060"/>
                  </a:solidFill>
                </a:rPr>
                <a:t>ICSI     </a:t>
              </a:r>
            </a:p>
            <a:p>
              <a:pPr algn="ctr">
                <a:defRPr/>
              </a:pPr>
              <a:r>
                <a:rPr lang="it-IT" sz="1600" b="1" dirty="0">
                  <a:solidFill>
                    <a:srgbClr val="002060"/>
                  </a:solidFill>
                </a:rPr>
                <a:t>FER                     </a:t>
              </a:r>
            </a:p>
            <a:p>
              <a:pPr algn="ctr">
                <a:defRPr/>
              </a:pPr>
              <a:r>
                <a:rPr lang="it-IT" sz="1600" b="1" dirty="0">
                  <a:solidFill>
                    <a:srgbClr val="002060"/>
                  </a:solidFill>
                </a:rPr>
                <a:t>FOR</a:t>
              </a:r>
            </a:p>
            <a:p>
              <a:pPr algn="ctr">
                <a:defRPr/>
              </a:pPr>
              <a:r>
                <a:rPr lang="it-IT" sz="1600" b="1" dirty="0" err="1">
                  <a:solidFill>
                    <a:srgbClr val="002060"/>
                  </a:solidFill>
                </a:rPr>
                <a:t>Gametes</a:t>
              </a:r>
              <a:r>
                <a:rPr lang="it-IT" sz="1600" b="1" dirty="0">
                  <a:solidFill>
                    <a:srgbClr val="002060"/>
                  </a:solidFill>
                </a:rPr>
                <a:t> </a:t>
              </a:r>
              <a:r>
                <a:rPr lang="it-IT" sz="1600" b="1" dirty="0" err="1">
                  <a:solidFill>
                    <a:srgbClr val="002060"/>
                  </a:solidFill>
                </a:rPr>
                <a:t>Donation</a:t>
              </a:r>
              <a:endParaRPr lang="it-IT" sz="1600" b="1" dirty="0">
                <a:solidFill>
                  <a:srgbClr val="002060"/>
                </a:solidFill>
              </a:endParaRPr>
            </a:p>
            <a:p>
              <a:pPr algn="ctr">
                <a:defRPr/>
              </a:pPr>
              <a:endParaRPr lang="it-IT" sz="1600" b="1" dirty="0">
                <a:solidFill>
                  <a:schemeClr val="tx2">
                    <a:lumMod val="75000"/>
                  </a:schemeClr>
                </a:solidFill>
              </a:endParaRPr>
            </a:p>
          </p:txBody>
        </p:sp>
      </p:grpSp>
      <p:grpSp>
        <p:nvGrpSpPr>
          <p:cNvPr id="22544" name="Gruppo 35"/>
          <p:cNvGrpSpPr>
            <a:grpSpLocks/>
          </p:cNvGrpSpPr>
          <p:nvPr/>
        </p:nvGrpSpPr>
        <p:grpSpPr bwMode="auto">
          <a:xfrm>
            <a:off x="7382022" y="4005066"/>
            <a:ext cx="1738123" cy="1368151"/>
            <a:chOff x="560321" y="3573016"/>
            <a:chExt cx="1738316" cy="722603"/>
          </a:xfrm>
        </p:grpSpPr>
        <p:sp>
          <p:nvSpPr>
            <p:cNvPr id="45" name="Rettangolo 44"/>
            <p:cNvSpPr/>
            <p:nvPr/>
          </p:nvSpPr>
          <p:spPr>
            <a:xfrm>
              <a:off x="570445" y="3573016"/>
              <a:ext cx="1728192" cy="720080"/>
            </a:xfrm>
            <a:prstGeom prst="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46" name="CasellaDiTesto 45"/>
            <p:cNvSpPr txBox="1"/>
            <p:nvPr/>
          </p:nvSpPr>
          <p:spPr>
            <a:xfrm>
              <a:off x="560321" y="3596631"/>
              <a:ext cx="1738316" cy="698988"/>
            </a:xfrm>
            <a:prstGeom prst="rect">
              <a:avLst/>
            </a:prstGeom>
            <a:noFill/>
          </p:spPr>
          <p:txBody>
            <a:bodyPr wrap="square">
              <a:spAutoFit/>
            </a:bodyPr>
            <a:lstStyle/>
            <a:p>
              <a:pPr algn="ctr">
                <a:defRPr/>
              </a:pPr>
              <a:r>
                <a:rPr lang="it-IT" sz="1600" b="1" dirty="0">
                  <a:solidFill>
                    <a:srgbClr val="002060"/>
                  </a:solidFill>
                </a:rPr>
                <a:t>Singleton</a:t>
              </a:r>
            </a:p>
            <a:p>
              <a:pPr algn="ctr">
                <a:defRPr/>
              </a:pPr>
              <a:r>
                <a:rPr lang="it-IT" sz="1600" b="1" dirty="0">
                  <a:solidFill>
                    <a:srgbClr val="002060"/>
                  </a:solidFill>
                </a:rPr>
                <a:t>Twins</a:t>
              </a:r>
            </a:p>
            <a:p>
              <a:pPr algn="ctr">
                <a:defRPr/>
              </a:pPr>
              <a:r>
                <a:rPr lang="it-IT" sz="1600" b="1" dirty="0" err="1">
                  <a:solidFill>
                    <a:srgbClr val="002060"/>
                  </a:solidFill>
                </a:rPr>
                <a:t>Triplets</a:t>
              </a:r>
              <a:endParaRPr lang="it-IT" sz="1600" b="1" dirty="0">
                <a:solidFill>
                  <a:srgbClr val="002060"/>
                </a:solidFill>
              </a:endParaRPr>
            </a:p>
            <a:p>
              <a:pPr algn="ctr">
                <a:defRPr/>
              </a:pPr>
              <a:r>
                <a:rPr lang="it-IT" sz="1600" b="1" dirty="0" err="1">
                  <a:solidFill>
                    <a:srgbClr val="002060"/>
                  </a:solidFill>
                </a:rPr>
                <a:t>Quadruplets</a:t>
              </a:r>
              <a:r>
                <a:rPr lang="it-IT" sz="1600" b="1" dirty="0">
                  <a:solidFill>
                    <a:srgbClr val="002060"/>
                  </a:solidFill>
                </a:rPr>
                <a:t> or more</a:t>
              </a:r>
              <a:endParaRPr lang="it-IT" sz="1600" b="1" dirty="0">
                <a:solidFill>
                  <a:schemeClr val="tx2">
                    <a:lumMod val="75000"/>
                  </a:schemeClr>
                </a:solidFill>
              </a:endParaRPr>
            </a:p>
          </p:txBody>
        </p:sp>
      </p:grpSp>
      <p:sp>
        <p:nvSpPr>
          <p:cNvPr id="37" name="Segnaposto numero diapositiva 36"/>
          <p:cNvSpPr>
            <a:spLocks noGrp="1"/>
          </p:cNvSpPr>
          <p:nvPr>
            <p:ph type="sldNum" sz="quarter" idx="12"/>
          </p:nvPr>
        </p:nvSpPr>
        <p:spPr/>
        <p:txBody>
          <a:bodyPr/>
          <a:lstStyle/>
          <a:p>
            <a:pPr>
              <a:defRPr/>
            </a:pPr>
            <a:fld id="{28CEB388-4DD6-432E-9F51-7A7525385000}" type="slidenum">
              <a:rPr lang="it-IT" smtClean="0"/>
              <a:pPr>
                <a:defRPr/>
              </a:pPr>
              <a:t>29</a:t>
            </a:fld>
            <a:endParaRPr lang="it-IT"/>
          </a:p>
        </p:txBody>
      </p:sp>
      <p:sp>
        <p:nvSpPr>
          <p:cNvPr id="44" name="Text Box 4"/>
          <p:cNvSpPr txBox="1">
            <a:spLocks noChangeArrowheads="1"/>
          </p:cNvSpPr>
          <p:nvPr/>
        </p:nvSpPr>
        <p:spPr bwMode="auto">
          <a:xfrm>
            <a:off x="1524000" y="116633"/>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pic>
        <p:nvPicPr>
          <p:cNvPr id="48" name="Immagine 47"/>
          <p:cNvPicPr>
            <a:picLocks noChangeAspect="1"/>
          </p:cNvPicPr>
          <p:nvPr/>
        </p:nvPicPr>
        <p:blipFill>
          <a:blip r:embed="rId2"/>
          <a:stretch>
            <a:fillRect/>
          </a:stretch>
        </p:blipFill>
        <p:spPr>
          <a:xfrm>
            <a:off x="151261" y="201468"/>
            <a:ext cx="1372739" cy="520846"/>
          </a:xfrm>
          <a:prstGeom prst="rect">
            <a:avLst/>
          </a:prstGeom>
        </p:spPr>
      </p:pic>
      <p:pic>
        <p:nvPicPr>
          <p:cNvPr id="47" name="Immagine 46"/>
          <p:cNvPicPr>
            <a:picLocks noChangeAspect="1"/>
          </p:cNvPicPr>
          <p:nvPr/>
        </p:nvPicPr>
        <p:blipFill>
          <a:blip r:embed="rId3"/>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424256764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4"/>
          <p:cNvSpPr txBox="1">
            <a:spLocks noChangeArrowheads="1"/>
          </p:cNvSpPr>
          <p:nvPr/>
        </p:nvSpPr>
        <p:spPr bwMode="auto">
          <a:xfrm>
            <a:off x="1506159" y="765699"/>
            <a:ext cx="9144000" cy="523220"/>
          </a:xfrm>
          <a:prstGeom prst="rect">
            <a:avLst/>
          </a:prstGeom>
          <a:noFill/>
          <a:ln w="9525">
            <a:noFill/>
            <a:miter lim="800000"/>
            <a:headEnd/>
            <a:tailEnd/>
          </a:ln>
        </p:spPr>
        <p:txBody>
          <a:bodyPr>
            <a:spAutoFit/>
          </a:bodyPr>
          <a:lstStyle/>
          <a:p>
            <a:pPr algn="ctr">
              <a:spcBef>
                <a:spcPct val="50000"/>
              </a:spcBef>
              <a:defRPr/>
            </a:pPr>
            <a:r>
              <a:rPr lang="en-US" sz="2800" b="1" dirty="0">
                <a:solidFill>
                  <a:srgbClr val="002060"/>
                </a:solidFill>
                <a:latin typeface="+mj-lt"/>
              </a:rPr>
              <a:t>BEFORE THE REGISTER IS ESTABLISHED</a:t>
            </a:r>
            <a:endParaRPr lang="it-IT" sz="2800" b="1" dirty="0">
              <a:solidFill>
                <a:srgbClr val="002060"/>
              </a:solidFill>
              <a:latin typeface="+mj-lt"/>
            </a:endParaRPr>
          </a:p>
        </p:txBody>
      </p:sp>
      <p:sp>
        <p:nvSpPr>
          <p:cNvPr id="9220" name="CasellaDiTesto 35"/>
          <p:cNvSpPr txBox="1">
            <a:spLocks noChangeArrowheads="1"/>
          </p:cNvSpPr>
          <p:nvPr/>
        </p:nvSpPr>
        <p:spPr bwMode="auto">
          <a:xfrm>
            <a:off x="1758081" y="1374573"/>
            <a:ext cx="8388350" cy="707886"/>
          </a:xfrm>
          <a:prstGeom prst="rect">
            <a:avLst/>
          </a:prstGeom>
          <a:noFill/>
          <a:ln w="9525">
            <a:noFill/>
            <a:miter lim="800000"/>
            <a:headEnd/>
            <a:tailEnd/>
          </a:ln>
        </p:spPr>
        <p:txBody>
          <a:bodyPr>
            <a:spAutoFit/>
          </a:bodyPr>
          <a:lstStyle/>
          <a:p>
            <a:pPr marL="358775" indent="-180975" algn="just"/>
            <a:r>
              <a:rPr lang="en-US" altLang="it-IT" sz="2000" b="1" dirty="0">
                <a:solidFill>
                  <a:srgbClr val="002060"/>
                </a:solidFill>
              </a:rPr>
              <a:t>Dal 1997 </a:t>
            </a:r>
            <a:r>
              <a:rPr lang="en-US" altLang="it-IT" sz="2000" b="1" dirty="0" err="1">
                <a:solidFill>
                  <a:srgbClr val="002060"/>
                </a:solidFill>
              </a:rPr>
              <a:t>i</a:t>
            </a:r>
            <a:r>
              <a:rPr lang="en-US" altLang="it-IT" sz="2000" b="1" dirty="0">
                <a:solidFill>
                  <a:srgbClr val="002060"/>
                </a:solidFill>
              </a:rPr>
              <a:t> </a:t>
            </a:r>
            <a:r>
              <a:rPr lang="en-US" altLang="it-IT" sz="2000" b="1" dirty="0" err="1">
                <a:solidFill>
                  <a:srgbClr val="002060"/>
                </a:solidFill>
              </a:rPr>
              <a:t>dati</a:t>
            </a:r>
            <a:r>
              <a:rPr lang="en-US" altLang="it-IT" sz="2000" b="1" dirty="0">
                <a:solidFill>
                  <a:srgbClr val="002060"/>
                </a:solidFill>
              </a:rPr>
              <a:t> </a:t>
            </a:r>
            <a:r>
              <a:rPr lang="en-US" altLang="it-IT" sz="2000" b="1" dirty="0" err="1">
                <a:solidFill>
                  <a:srgbClr val="002060"/>
                </a:solidFill>
              </a:rPr>
              <a:t>Italiani</a:t>
            </a:r>
            <a:r>
              <a:rPr lang="en-US" altLang="it-IT" sz="2000" b="1" dirty="0">
                <a:solidFill>
                  <a:srgbClr val="002060"/>
                </a:solidFill>
              </a:rPr>
              <a:t> </a:t>
            </a:r>
            <a:r>
              <a:rPr lang="en-US" altLang="it-IT" sz="2000" b="1" dirty="0" err="1">
                <a:solidFill>
                  <a:srgbClr val="002060"/>
                </a:solidFill>
              </a:rPr>
              <a:t>venivano</a:t>
            </a:r>
            <a:r>
              <a:rPr lang="en-US" altLang="it-IT" sz="2000" b="1" dirty="0">
                <a:solidFill>
                  <a:srgbClr val="002060"/>
                </a:solidFill>
              </a:rPr>
              <a:t> </a:t>
            </a:r>
            <a:r>
              <a:rPr lang="en-US" altLang="it-IT" sz="2000" b="1" dirty="0" err="1">
                <a:solidFill>
                  <a:srgbClr val="002060"/>
                </a:solidFill>
              </a:rPr>
              <a:t>raccolti</a:t>
            </a:r>
            <a:r>
              <a:rPr lang="en-US" altLang="it-IT" sz="2000" b="1" dirty="0">
                <a:solidFill>
                  <a:srgbClr val="002060"/>
                </a:solidFill>
              </a:rPr>
              <a:t> </a:t>
            </a:r>
            <a:r>
              <a:rPr lang="en-US" altLang="it-IT" sz="2000" b="1" dirty="0" err="1">
                <a:solidFill>
                  <a:srgbClr val="002060"/>
                </a:solidFill>
              </a:rPr>
              <a:t>su</a:t>
            </a:r>
            <a:r>
              <a:rPr lang="en-US" altLang="it-IT" sz="2000" b="1" dirty="0">
                <a:solidFill>
                  <a:srgbClr val="002060"/>
                </a:solidFill>
              </a:rPr>
              <a:t> base </a:t>
            </a:r>
            <a:r>
              <a:rPr lang="en-US" altLang="it-IT" sz="2000" b="1" dirty="0" err="1">
                <a:solidFill>
                  <a:srgbClr val="002060"/>
                </a:solidFill>
              </a:rPr>
              <a:t>volontaria</a:t>
            </a:r>
            <a:r>
              <a:rPr lang="en-US" altLang="it-IT" sz="2000" b="1" dirty="0">
                <a:solidFill>
                  <a:srgbClr val="002060"/>
                </a:solidFill>
              </a:rPr>
              <a:t>, in forma </a:t>
            </a:r>
            <a:r>
              <a:rPr lang="en-US" altLang="it-IT" sz="2000" b="1" dirty="0" err="1">
                <a:solidFill>
                  <a:srgbClr val="002060"/>
                </a:solidFill>
              </a:rPr>
              <a:t>cartacea</a:t>
            </a:r>
            <a:r>
              <a:rPr lang="en-US" altLang="it-IT" sz="2000" b="1" dirty="0">
                <a:solidFill>
                  <a:srgbClr val="002060"/>
                </a:solidFill>
              </a:rPr>
              <a:t> </a:t>
            </a:r>
            <a:r>
              <a:rPr lang="en-US" altLang="it-IT" sz="2000" b="1" dirty="0" err="1">
                <a:solidFill>
                  <a:srgbClr val="002060"/>
                </a:solidFill>
              </a:rPr>
              <a:t>ed</a:t>
            </a:r>
            <a:r>
              <a:rPr lang="en-US" altLang="it-IT" sz="2000" b="1" dirty="0">
                <a:solidFill>
                  <a:srgbClr val="002060"/>
                </a:solidFill>
              </a:rPr>
              <a:t> </a:t>
            </a:r>
            <a:r>
              <a:rPr lang="en-US" altLang="it-IT" sz="2000" b="1" dirty="0" err="1">
                <a:solidFill>
                  <a:srgbClr val="002060"/>
                </a:solidFill>
              </a:rPr>
              <a:t>inviati</a:t>
            </a:r>
            <a:r>
              <a:rPr lang="en-US" altLang="it-IT" sz="2000" b="1" dirty="0">
                <a:solidFill>
                  <a:srgbClr val="002060"/>
                </a:solidFill>
              </a:rPr>
              <a:t> al </a:t>
            </a:r>
            <a:r>
              <a:rPr lang="en-US" altLang="it-IT" sz="2000" b="1" dirty="0" err="1">
                <a:solidFill>
                  <a:srgbClr val="002060"/>
                </a:solidFill>
              </a:rPr>
              <a:t>Registro</a:t>
            </a:r>
            <a:r>
              <a:rPr lang="en-US" altLang="it-IT" sz="2000" b="1" dirty="0">
                <a:solidFill>
                  <a:srgbClr val="002060"/>
                </a:solidFill>
              </a:rPr>
              <a:t> </a:t>
            </a:r>
            <a:r>
              <a:rPr lang="en-US" altLang="it-IT" sz="2000" b="1" dirty="0" err="1">
                <a:solidFill>
                  <a:srgbClr val="002060"/>
                </a:solidFill>
              </a:rPr>
              <a:t>Europeo</a:t>
            </a:r>
            <a:r>
              <a:rPr lang="en-US" altLang="it-IT" sz="2000" b="1" dirty="0">
                <a:solidFill>
                  <a:srgbClr val="002060"/>
                </a:solidFill>
              </a:rPr>
              <a:t> EIM (European IVF Monitoring) </a:t>
            </a:r>
            <a:endParaRPr lang="it-IT" altLang="it-IT" sz="2000" b="1" dirty="0"/>
          </a:p>
        </p:txBody>
      </p:sp>
      <p:grpSp>
        <p:nvGrpSpPr>
          <p:cNvPr id="2" name="Gruppo 35"/>
          <p:cNvGrpSpPr>
            <a:grpSpLocks/>
          </p:cNvGrpSpPr>
          <p:nvPr/>
        </p:nvGrpSpPr>
        <p:grpSpPr bwMode="auto">
          <a:xfrm>
            <a:off x="2135189" y="4437066"/>
            <a:ext cx="1728787" cy="648275"/>
            <a:chOff x="323528" y="3573016"/>
            <a:chExt cx="1728192" cy="726816"/>
          </a:xfrm>
        </p:grpSpPr>
        <p:sp>
          <p:nvSpPr>
            <p:cNvPr id="42" name="Rettangolo 41"/>
            <p:cNvSpPr/>
            <p:nvPr/>
          </p:nvSpPr>
          <p:spPr>
            <a:xfrm>
              <a:off x="323528" y="3573016"/>
              <a:ext cx="1728192" cy="720832"/>
            </a:xfrm>
            <a:prstGeom prst="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43" name="CasellaDiTesto 42"/>
            <p:cNvSpPr txBox="1"/>
            <p:nvPr/>
          </p:nvSpPr>
          <p:spPr>
            <a:xfrm>
              <a:off x="467940" y="3644209"/>
              <a:ext cx="1439367" cy="655623"/>
            </a:xfrm>
            <a:prstGeom prst="rect">
              <a:avLst/>
            </a:prstGeom>
            <a:noFill/>
          </p:spPr>
          <p:txBody>
            <a:bodyPr>
              <a:spAutoFit/>
            </a:bodyPr>
            <a:lstStyle/>
            <a:p>
              <a:pPr algn="ctr">
                <a:defRPr/>
              </a:pPr>
              <a:r>
                <a:rPr lang="it-IT" sz="1600" b="1" dirty="0">
                  <a:solidFill>
                    <a:schemeClr val="bg1"/>
                  </a:solidFill>
                </a:rPr>
                <a:t>Attività 2000 (</a:t>
              </a:r>
              <a:r>
                <a:rPr lang="it-IT" sz="1600" b="1" dirty="0" err="1">
                  <a:solidFill>
                    <a:schemeClr val="bg1"/>
                  </a:solidFill>
                </a:rPr>
                <a:t>II</a:t>
              </a:r>
              <a:r>
                <a:rPr lang="it-IT" sz="1600" b="1" dirty="0">
                  <a:solidFill>
                    <a:schemeClr val="bg1"/>
                  </a:solidFill>
                </a:rPr>
                <a:t> e III Livello)</a:t>
              </a:r>
            </a:p>
          </p:txBody>
        </p:sp>
      </p:grpSp>
      <p:grpSp>
        <p:nvGrpSpPr>
          <p:cNvPr id="3" name="Gruppo 35"/>
          <p:cNvGrpSpPr>
            <a:grpSpLocks/>
          </p:cNvGrpSpPr>
          <p:nvPr/>
        </p:nvGrpSpPr>
        <p:grpSpPr bwMode="auto">
          <a:xfrm>
            <a:off x="8328025" y="4437065"/>
            <a:ext cx="1728788" cy="685800"/>
            <a:chOff x="323528" y="3573016"/>
            <a:chExt cx="1728192" cy="720204"/>
          </a:xfrm>
        </p:grpSpPr>
        <p:sp>
          <p:nvSpPr>
            <p:cNvPr id="47" name="Rettangolo 46"/>
            <p:cNvSpPr/>
            <p:nvPr/>
          </p:nvSpPr>
          <p:spPr>
            <a:xfrm>
              <a:off x="323528" y="3573016"/>
              <a:ext cx="1728192" cy="720204"/>
            </a:xfrm>
            <a:prstGeom prst="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48" name="CasellaDiTesto 47"/>
            <p:cNvSpPr txBox="1"/>
            <p:nvPr/>
          </p:nvSpPr>
          <p:spPr>
            <a:xfrm>
              <a:off x="467941" y="3644702"/>
              <a:ext cx="1439366" cy="614111"/>
            </a:xfrm>
            <a:prstGeom prst="rect">
              <a:avLst/>
            </a:prstGeom>
            <a:noFill/>
          </p:spPr>
          <p:txBody>
            <a:bodyPr>
              <a:spAutoFit/>
            </a:bodyPr>
            <a:lstStyle/>
            <a:p>
              <a:pPr algn="ctr">
                <a:defRPr/>
              </a:pPr>
              <a:r>
                <a:rPr lang="it-IT" sz="1600" b="1" dirty="0">
                  <a:solidFill>
                    <a:schemeClr val="bg1"/>
                  </a:solidFill>
                </a:rPr>
                <a:t>Attività 2002 (</a:t>
              </a:r>
              <a:r>
                <a:rPr lang="it-IT" sz="1600" b="1" dirty="0" err="1">
                  <a:solidFill>
                    <a:schemeClr val="bg1"/>
                  </a:solidFill>
                </a:rPr>
                <a:t>II</a:t>
              </a:r>
              <a:r>
                <a:rPr lang="it-IT" sz="1600" b="1" dirty="0">
                  <a:solidFill>
                    <a:schemeClr val="bg1"/>
                  </a:solidFill>
                </a:rPr>
                <a:t> </a:t>
              </a:r>
              <a:r>
                <a:rPr lang="it-IT" sz="1600" b="1" dirty="0" err="1">
                  <a:solidFill>
                    <a:schemeClr val="bg1"/>
                  </a:solidFill>
                </a:rPr>
                <a:t>eIII</a:t>
              </a:r>
              <a:r>
                <a:rPr lang="it-IT" sz="1600" b="1" dirty="0">
                  <a:solidFill>
                    <a:schemeClr val="bg1"/>
                  </a:solidFill>
                </a:rPr>
                <a:t> </a:t>
              </a:r>
              <a:r>
                <a:rPr lang="it-IT" sz="1600" b="1" dirty="0" err="1">
                  <a:solidFill>
                    <a:schemeClr val="bg1"/>
                  </a:solidFill>
                </a:rPr>
                <a:t>Livelllo</a:t>
              </a:r>
              <a:r>
                <a:rPr lang="it-IT" sz="1600" b="1" dirty="0">
                  <a:solidFill>
                    <a:schemeClr val="bg1"/>
                  </a:solidFill>
                </a:rPr>
                <a:t>)</a:t>
              </a:r>
            </a:p>
          </p:txBody>
        </p:sp>
      </p:grpSp>
      <p:grpSp>
        <p:nvGrpSpPr>
          <p:cNvPr id="4" name="Gruppo 35"/>
          <p:cNvGrpSpPr>
            <a:grpSpLocks/>
          </p:cNvGrpSpPr>
          <p:nvPr/>
        </p:nvGrpSpPr>
        <p:grpSpPr bwMode="auto">
          <a:xfrm>
            <a:off x="5231905" y="4437721"/>
            <a:ext cx="1728787" cy="648071"/>
            <a:chOff x="323528" y="3573015"/>
            <a:chExt cx="1728192" cy="939817"/>
          </a:xfrm>
          <a:solidFill>
            <a:schemeClr val="accent3">
              <a:lumMod val="50000"/>
            </a:schemeClr>
          </a:solidFill>
        </p:grpSpPr>
        <p:sp>
          <p:nvSpPr>
            <p:cNvPr id="50" name="Rettangolo 49"/>
            <p:cNvSpPr/>
            <p:nvPr/>
          </p:nvSpPr>
          <p:spPr>
            <a:xfrm>
              <a:off x="323528" y="3573015"/>
              <a:ext cx="1728192" cy="939817"/>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51" name="CasellaDiTesto 50"/>
            <p:cNvSpPr txBox="1"/>
            <p:nvPr/>
          </p:nvSpPr>
          <p:spPr>
            <a:xfrm>
              <a:off x="395511" y="3573016"/>
              <a:ext cx="1439367" cy="848027"/>
            </a:xfrm>
            <a:prstGeom prst="rect">
              <a:avLst/>
            </a:prstGeom>
            <a:grpFill/>
          </p:spPr>
          <p:txBody>
            <a:bodyPr>
              <a:spAutoFit/>
            </a:bodyPr>
            <a:lstStyle/>
            <a:p>
              <a:pPr algn="ctr">
                <a:defRPr/>
              </a:pPr>
              <a:r>
                <a:rPr lang="it-IT" sz="1600" b="1" dirty="0">
                  <a:solidFill>
                    <a:schemeClr val="bg1"/>
                  </a:solidFill>
                </a:rPr>
                <a:t>Attività 2001 (</a:t>
              </a:r>
              <a:r>
                <a:rPr lang="it-IT" sz="1600" b="1" dirty="0" err="1">
                  <a:solidFill>
                    <a:schemeClr val="bg1"/>
                  </a:solidFill>
                </a:rPr>
                <a:t>II</a:t>
              </a:r>
              <a:r>
                <a:rPr lang="it-IT" sz="1600" b="1" dirty="0">
                  <a:solidFill>
                    <a:schemeClr val="bg1"/>
                  </a:solidFill>
                </a:rPr>
                <a:t> e III Livello)</a:t>
              </a:r>
            </a:p>
          </p:txBody>
        </p:sp>
      </p:grpSp>
      <p:grpSp>
        <p:nvGrpSpPr>
          <p:cNvPr id="5" name="Gruppo 35"/>
          <p:cNvGrpSpPr>
            <a:grpSpLocks/>
          </p:cNvGrpSpPr>
          <p:nvPr/>
        </p:nvGrpSpPr>
        <p:grpSpPr bwMode="auto">
          <a:xfrm>
            <a:off x="1847851" y="5267325"/>
            <a:ext cx="1152525" cy="865188"/>
            <a:chOff x="323528" y="3573016"/>
            <a:chExt cx="1728192" cy="720080"/>
          </a:xfrm>
        </p:grpSpPr>
        <p:sp>
          <p:nvSpPr>
            <p:cNvPr id="53" name="Rettangolo 52"/>
            <p:cNvSpPr/>
            <p:nvPr/>
          </p:nvSpPr>
          <p:spPr>
            <a:xfrm>
              <a:off x="323528" y="3573016"/>
              <a:ext cx="1728192" cy="720080"/>
            </a:xfrm>
            <a:prstGeom prst="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54" name="CasellaDiTesto 53"/>
            <p:cNvSpPr txBox="1"/>
            <p:nvPr/>
          </p:nvSpPr>
          <p:spPr>
            <a:xfrm>
              <a:off x="468735" y="3644363"/>
              <a:ext cx="1437780" cy="615701"/>
            </a:xfrm>
            <a:prstGeom prst="rect">
              <a:avLst/>
            </a:prstGeom>
            <a:noFill/>
          </p:spPr>
          <p:txBody>
            <a:bodyPr>
              <a:spAutoFit/>
            </a:bodyPr>
            <a:lstStyle/>
            <a:p>
              <a:pPr algn="ctr">
                <a:defRPr/>
              </a:pPr>
              <a:r>
                <a:rPr lang="it-IT" sz="1400" b="1" dirty="0">
                  <a:solidFill>
                    <a:schemeClr val="tx2">
                      <a:lumMod val="75000"/>
                    </a:schemeClr>
                  </a:solidFill>
                </a:rPr>
                <a:t>Copertura  centri            65%  (75)                    </a:t>
              </a:r>
            </a:p>
          </p:txBody>
        </p:sp>
      </p:grpSp>
      <p:grpSp>
        <p:nvGrpSpPr>
          <p:cNvPr id="6" name="Gruppo 35"/>
          <p:cNvGrpSpPr>
            <a:grpSpLocks/>
          </p:cNvGrpSpPr>
          <p:nvPr/>
        </p:nvGrpSpPr>
        <p:grpSpPr bwMode="auto">
          <a:xfrm>
            <a:off x="7824789" y="5267325"/>
            <a:ext cx="1150937" cy="865188"/>
            <a:chOff x="323528" y="3573016"/>
            <a:chExt cx="1728192" cy="720080"/>
          </a:xfrm>
        </p:grpSpPr>
        <p:sp>
          <p:nvSpPr>
            <p:cNvPr id="56" name="Rettangolo 55"/>
            <p:cNvSpPr/>
            <p:nvPr/>
          </p:nvSpPr>
          <p:spPr>
            <a:xfrm>
              <a:off x="323528" y="3573016"/>
              <a:ext cx="1728192" cy="720080"/>
            </a:xfrm>
            <a:prstGeom prst="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57" name="CasellaDiTesto 56"/>
            <p:cNvSpPr txBox="1"/>
            <p:nvPr/>
          </p:nvSpPr>
          <p:spPr>
            <a:xfrm>
              <a:off x="468934" y="3644363"/>
              <a:ext cx="1437380" cy="615701"/>
            </a:xfrm>
            <a:prstGeom prst="rect">
              <a:avLst/>
            </a:prstGeom>
            <a:noFill/>
          </p:spPr>
          <p:txBody>
            <a:bodyPr>
              <a:spAutoFit/>
            </a:bodyPr>
            <a:lstStyle/>
            <a:p>
              <a:pPr algn="ctr">
                <a:defRPr/>
              </a:pPr>
              <a:r>
                <a:rPr lang="it-IT" sz="1400" b="1" dirty="0">
                  <a:solidFill>
                    <a:schemeClr val="tx2">
                      <a:lumMod val="75000"/>
                    </a:schemeClr>
                  </a:solidFill>
                </a:rPr>
                <a:t>Copertura  centri            59%  (67)                    </a:t>
              </a:r>
            </a:p>
          </p:txBody>
        </p:sp>
      </p:grpSp>
      <p:grpSp>
        <p:nvGrpSpPr>
          <p:cNvPr id="7" name="Gruppo 35"/>
          <p:cNvGrpSpPr>
            <a:grpSpLocks/>
          </p:cNvGrpSpPr>
          <p:nvPr/>
        </p:nvGrpSpPr>
        <p:grpSpPr bwMode="auto">
          <a:xfrm>
            <a:off x="4871864" y="5268652"/>
            <a:ext cx="1152128" cy="864096"/>
            <a:chOff x="323528" y="3573016"/>
            <a:chExt cx="1728192" cy="720080"/>
          </a:xfrm>
          <a:solidFill>
            <a:schemeClr val="accent3">
              <a:lumMod val="60000"/>
              <a:lumOff val="40000"/>
            </a:schemeClr>
          </a:solidFill>
        </p:grpSpPr>
        <p:sp>
          <p:nvSpPr>
            <p:cNvPr id="59" name="Rettangolo 58"/>
            <p:cNvSpPr/>
            <p:nvPr/>
          </p:nvSpPr>
          <p:spPr>
            <a:xfrm>
              <a:off x="323528" y="3573016"/>
              <a:ext cx="1728192" cy="72008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60" name="CasellaDiTesto 59"/>
            <p:cNvSpPr txBox="1"/>
            <p:nvPr/>
          </p:nvSpPr>
          <p:spPr>
            <a:xfrm>
              <a:off x="467940" y="3644550"/>
              <a:ext cx="1439367" cy="615553"/>
            </a:xfrm>
            <a:prstGeom prst="rect">
              <a:avLst/>
            </a:prstGeom>
            <a:grpFill/>
          </p:spPr>
          <p:txBody>
            <a:bodyPr>
              <a:spAutoFit/>
            </a:bodyPr>
            <a:lstStyle/>
            <a:p>
              <a:pPr algn="ctr">
                <a:defRPr/>
              </a:pPr>
              <a:r>
                <a:rPr lang="it-IT" sz="1400" b="1" dirty="0">
                  <a:solidFill>
                    <a:schemeClr val="tx2">
                      <a:lumMod val="75000"/>
                    </a:schemeClr>
                  </a:solidFill>
                </a:rPr>
                <a:t>Copertura  centri            51% (59)                    </a:t>
              </a:r>
            </a:p>
          </p:txBody>
        </p:sp>
      </p:grpSp>
      <p:grpSp>
        <p:nvGrpSpPr>
          <p:cNvPr id="9" name="Gruppo 35"/>
          <p:cNvGrpSpPr>
            <a:grpSpLocks/>
          </p:cNvGrpSpPr>
          <p:nvPr/>
        </p:nvGrpSpPr>
        <p:grpSpPr bwMode="auto">
          <a:xfrm>
            <a:off x="3143250" y="5267324"/>
            <a:ext cx="1296988" cy="865187"/>
            <a:chOff x="323528" y="3573016"/>
            <a:chExt cx="1728192" cy="719984"/>
          </a:xfrm>
        </p:grpSpPr>
        <p:sp>
          <p:nvSpPr>
            <p:cNvPr id="62" name="Rettangolo 61"/>
            <p:cNvSpPr/>
            <p:nvPr/>
          </p:nvSpPr>
          <p:spPr>
            <a:xfrm>
              <a:off x="323528" y="3573016"/>
              <a:ext cx="1728192" cy="719984"/>
            </a:xfrm>
            <a:prstGeom prst="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63" name="CasellaDiTesto 62"/>
            <p:cNvSpPr txBox="1"/>
            <p:nvPr/>
          </p:nvSpPr>
          <p:spPr>
            <a:xfrm>
              <a:off x="467368" y="3644354"/>
              <a:ext cx="1440513" cy="614695"/>
            </a:xfrm>
            <a:prstGeom prst="rect">
              <a:avLst/>
            </a:prstGeom>
            <a:noFill/>
          </p:spPr>
          <p:txBody>
            <a:bodyPr>
              <a:spAutoFit/>
            </a:bodyPr>
            <a:lstStyle/>
            <a:p>
              <a:pPr algn="ctr">
                <a:defRPr/>
              </a:pPr>
              <a:r>
                <a:rPr lang="it-IT" sz="1400" b="1" dirty="0">
                  <a:solidFill>
                    <a:schemeClr val="tx2">
                      <a:lumMod val="75000"/>
                    </a:schemeClr>
                  </a:solidFill>
                </a:rPr>
                <a:t>Cicli monitorati           19.835                     </a:t>
              </a:r>
            </a:p>
          </p:txBody>
        </p:sp>
      </p:grpSp>
      <p:grpSp>
        <p:nvGrpSpPr>
          <p:cNvPr id="10" name="Gruppo 35"/>
          <p:cNvGrpSpPr>
            <a:grpSpLocks/>
          </p:cNvGrpSpPr>
          <p:nvPr/>
        </p:nvGrpSpPr>
        <p:grpSpPr bwMode="auto">
          <a:xfrm>
            <a:off x="6168008" y="5268650"/>
            <a:ext cx="1296144" cy="864096"/>
            <a:chOff x="323528" y="3573016"/>
            <a:chExt cx="1728192" cy="720080"/>
          </a:xfrm>
          <a:solidFill>
            <a:schemeClr val="accent3">
              <a:lumMod val="60000"/>
              <a:lumOff val="40000"/>
            </a:schemeClr>
          </a:solidFill>
        </p:grpSpPr>
        <p:sp>
          <p:nvSpPr>
            <p:cNvPr id="65" name="Rettangolo 64"/>
            <p:cNvSpPr/>
            <p:nvPr/>
          </p:nvSpPr>
          <p:spPr>
            <a:xfrm>
              <a:off x="323528" y="3573016"/>
              <a:ext cx="1728192" cy="72008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66" name="CasellaDiTesto 65"/>
            <p:cNvSpPr txBox="1"/>
            <p:nvPr/>
          </p:nvSpPr>
          <p:spPr>
            <a:xfrm>
              <a:off x="467940" y="3644550"/>
              <a:ext cx="1439367" cy="615553"/>
            </a:xfrm>
            <a:prstGeom prst="rect">
              <a:avLst/>
            </a:prstGeom>
            <a:grpFill/>
          </p:spPr>
          <p:txBody>
            <a:bodyPr>
              <a:spAutoFit/>
            </a:bodyPr>
            <a:lstStyle/>
            <a:p>
              <a:pPr algn="ctr">
                <a:defRPr/>
              </a:pPr>
              <a:r>
                <a:rPr lang="it-IT" sz="1400" b="1" dirty="0">
                  <a:solidFill>
                    <a:schemeClr val="tx2">
                      <a:lumMod val="75000"/>
                    </a:schemeClr>
                  </a:solidFill>
                </a:rPr>
                <a:t>Cicli monitorati           18.602</a:t>
              </a:r>
            </a:p>
          </p:txBody>
        </p:sp>
      </p:grpSp>
      <p:grpSp>
        <p:nvGrpSpPr>
          <p:cNvPr id="11" name="Gruppo 35"/>
          <p:cNvGrpSpPr>
            <a:grpSpLocks/>
          </p:cNvGrpSpPr>
          <p:nvPr/>
        </p:nvGrpSpPr>
        <p:grpSpPr bwMode="auto">
          <a:xfrm>
            <a:off x="9191625" y="5267325"/>
            <a:ext cx="1296988" cy="865188"/>
            <a:chOff x="323528" y="3573016"/>
            <a:chExt cx="1728192" cy="720080"/>
          </a:xfrm>
        </p:grpSpPr>
        <p:sp>
          <p:nvSpPr>
            <p:cNvPr id="68" name="Rettangolo 67"/>
            <p:cNvSpPr/>
            <p:nvPr/>
          </p:nvSpPr>
          <p:spPr>
            <a:xfrm>
              <a:off x="323528" y="3573016"/>
              <a:ext cx="1728192" cy="720080"/>
            </a:xfrm>
            <a:prstGeom prst="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69" name="CasellaDiTesto 68"/>
            <p:cNvSpPr txBox="1"/>
            <p:nvPr/>
          </p:nvSpPr>
          <p:spPr>
            <a:xfrm>
              <a:off x="467368" y="3644363"/>
              <a:ext cx="1440513" cy="615701"/>
            </a:xfrm>
            <a:prstGeom prst="rect">
              <a:avLst/>
            </a:prstGeom>
            <a:noFill/>
          </p:spPr>
          <p:txBody>
            <a:bodyPr>
              <a:spAutoFit/>
            </a:bodyPr>
            <a:lstStyle/>
            <a:p>
              <a:pPr algn="ctr">
                <a:defRPr/>
              </a:pPr>
              <a:r>
                <a:rPr lang="it-IT" sz="1400" b="1" dirty="0">
                  <a:solidFill>
                    <a:schemeClr val="tx2">
                      <a:lumMod val="75000"/>
                    </a:schemeClr>
                  </a:solidFill>
                </a:rPr>
                <a:t>Cicli monitorati           18.948</a:t>
              </a:r>
            </a:p>
          </p:txBody>
        </p:sp>
      </p:grpSp>
      <p:grpSp>
        <p:nvGrpSpPr>
          <p:cNvPr id="12" name="Gruppo 35"/>
          <p:cNvGrpSpPr>
            <a:grpSpLocks/>
          </p:cNvGrpSpPr>
          <p:nvPr/>
        </p:nvGrpSpPr>
        <p:grpSpPr bwMode="auto">
          <a:xfrm>
            <a:off x="5230814" y="2276475"/>
            <a:ext cx="1728787" cy="649288"/>
            <a:chOff x="323528" y="3573016"/>
            <a:chExt cx="1728192" cy="726816"/>
          </a:xfrm>
        </p:grpSpPr>
        <p:sp>
          <p:nvSpPr>
            <p:cNvPr id="34" name="Rettangolo 33"/>
            <p:cNvSpPr/>
            <p:nvPr/>
          </p:nvSpPr>
          <p:spPr>
            <a:xfrm>
              <a:off x="323528" y="3573016"/>
              <a:ext cx="1728192" cy="721484"/>
            </a:xfrm>
            <a:prstGeom prst="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35" name="CasellaDiTesto 34"/>
            <p:cNvSpPr txBox="1"/>
            <p:nvPr/>
          </p:nvSpPr>
          <p:spPr>
            <a:xfrm>
              <a:off x="467940" y="3644098"/>
              <a:ext cx="1439367" cy="655734"/>
            </a:xfrm>
            <a:prstGeom prst="rect">
              <a:avLst/>
            </a:prstGeom>
            <a:noFill/>
          </p:spPr>
          <p:txBody>
            <a:bodyPr>
              <a:spAutoFit/>
            </a:bodyPr>
            <a:lstStyle/>
            <a:p>
              <a:pPr algn="ctr">
                <a:defRPr/>
              </a:pPr>
              <a:r>
                <a:rPr lang="it-IT" sz="1600" b="1" dirty="0">
                  <a:solidFill>
                    <a:schemeClr val="bg1"/>
                  </a:solidFill>
                </a:rPr>
                <a:t>Attività 1998 (</a:t>
              </a:r>
              <a:r>
                <a:rPr lang="it-IT" sz="1600" b="1" dirty="0" err="1">
                  <a:solidFill>
                    <a:schemeClr val="bg1"/>
                  </a:solidFill>
                </a:rPr>
                <a:t>II</a:t>
              </a:r>
              <a:r>
                <a:rPr lang="it-IT" sz="1600" b="1" dirty="0">
                  <a:solidFill>
                    <a:schemeClr val="bg1"/>
                  </a:solidFill>
                </a:rPr>
                <a:t> e III Livello)</a:t>
              </a:r>
            </a:p>
          </p:txBody>
        </p:sp>
      </p:grpSp>
      <p:grpSp>
        <p:nvGrpSpPr>
          <p:cNvPr id="13" name="Gruppo 35"/>
          <p:cNvGrpSpPr>
            <a:grpSpLocks/>
          </p:cNvGrpSpPr>
          <p:nvPr/>
        </p:nvGrpSpPr>
        <p:grpSpPr bwMode="auto">
          <a:xfrm>
            <a:off x="4943476" y="3106739"/>
            <a:ext cx="1152525" cy="865187"/>
            <a:chOff x="323528" y="3573016"/>
            <a:chExt cx="1728192" cy="720080"/>
          </a:xfrm>
        </p:grpSpPr>
        <p:sp>
          <p:nvSpPr>
            <p:cNvPr id="37" name="Rettangolo 36"/>
            <p:cNvSpPr/>
            <p:nvPr/>
          </p:nvSpPr>
          <p:spPr>
            <a:xfrm>
              <a:off x="323528" y="3573016"/>
              <a:ext cx="1728192" cy="720080"/>
            </a:xfrm>
            <a:prstGeom prst="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38" name="CasellaDiTesto 37"/>
            <p:cNvSpPr txBox="1"/>
            <p:nvPr/>
          </p:nvSpPr>
          <p:spPr>
            <a:xfrm>
              <a:off x="468735" y="3644363"/>
              <a:ext cx="1437780" cy="615702"/>
            </a:xfrm>
            <a:prstGeom prst="rect">
              <a:avLst/>
            </a:prstGeom>
            <a:noFill/>
          </p:spPr>
          <p:txBody>
            <a:bodyPr>
              <a:spAutoFit/>
            </a:bodyPr>
            <a:lstStyle/>
            <a:p>
              <a:pPr algn="ctr">
                <a:defRPr/>
              </a:pPr>
              <a:r>
                <a:rPr lang="it-IT" sz="1400" b="1" dirty="0">
                  <a:solidFill>
                    <a:schemeClr val="tx2">
                      <a:lumMod val="75000"/>
                    </a:schemeClr>
                  </a:solidFill>
                </a:rPr>
                <a:t>Copertura  centri            54%  (54)                    </a:t>
              </a:r>
            </a:p>
          </p:txBody>
        </p:sp>
      </p:grpSp>
      <p:grpSp>
        <p:nvGrpSpPr>
          <p:cNvPr id="14" name="Gruppo 35"/>
          <p:cNvGrpSpPr>
            <a:grpSpLocks/>
          </p:cNvGrpSpPr>
          <p:nvPr/>
        </p:nvGrpSpPr>
        <p:grpSpPr bwMode="auto">
          <a:xfrm>
            <a:off x="6238875" y="3106739"/>
            <a:ext cx="1296988" cy="865187"/>
            <a:chOff x="323528" y="3573016"/>
            <a:chExt cx="1728192" cy="719984"/>
          </a:xfrm>
        </p:grpSpPr>
        <p:sp>
          <p:nvSpPr>
            <p:cNvPr id="40" name="Rettangolo 39"/>
            <p:cNvSpPr/>
            <p:nvPr/>
          </p:nvSpPr>
          <p:spPr>
            <a:xfrm>
              <a:off x="323528" y="3573016"/>
              <a:ext cx="1728192" cy="719984"/>
            </a:xfrm>
            <a:prstGeom prst="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41" name="CasellaDiTesto 40"/>
            <p:cNvSpPr txBox="1"/>
            <p:nvPr/>
          </p:nvSpPr>
          <p:spPr>
            <a:xfrm>
              <a:off x="467368" y="3644354"/>
              <a:ext cx="1440513" cy="614298"/>
            </a:xfrm>
            <a:prstGeom prst="rect">
              <a:avLst/>
            </a:prstGeom>
            <a:noFill/>
          </p:spPr>
          <p:txBody>
            <a:bodyPr>
              <a:spAutoFit/>
            </a:bodyPr>
            <a:lstStyle/>
            <a:p>
              <a:pPr algn="ctr">
                <a:defRPr/>
              </a:pPr>
              <a:r>
                <a:rPr lang="it-IT" sz="1400" b="1" dirty="0">
                  <a:solidFill>
                    <a:schemeClr val="tx2">
                      <a:lumMod val="75000"/>
                    </a:schemeClr>
                  </a:solidFill>
                </a:rPr>
                <a:t>Cicli monitorati           13.680                    </a:t>
              </a:r>
            </a:p>
          </p:txBody>
        </p:sp>
      </p:grpSp>
      <p:grpSp>
        <p:nvGrpSpPr>
          <p:cNvPr id="15" name="Gruppo 35"/>
          <p:cNvGrpSpPr>
            <a:grpSpLocks/>
          </p:cNvGrpSpPr>
          <p:nvPr/>
        </p:nvGrpSpPr>
        <p:grpSpPr bwMode="auto">
          <a:xfrm>
            <a:off x="2279577" y="2276873"/>
            <a:ext cx="1728787" cy="648071"/>
            <a:chOff x="323528" y="3573015"/>
            <a:chExt cx="1728192" cy="939817"/>
          </a:xfrm>
          <a:solidFill>
            <a:schemeClr val="accent3">
              <a:lumMod val="50000"/>
            </a:schemeClr>
          </a:solidFill>
        </p:grpSpPr>
        <p:sp>
          <p:nvSpPr>
            <p:cNvPr id="45" name="Rettangolo 44"/>
            <p:cNvSpPr/>
            <p:nvPr/>
          </p:nvSpPr>
          <p:spPr>
            <a:xfrm>
              <a:off x="323528" y="3573015"/>
              <a:ext cx="1728192" cy="939817"/>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46" name="CasellaDiTesto 45"/>
            <p:cNvSpPr txBox="1"/>
            <p:nvPr/>
          </p:nvSpPr>
          <p:spPr>
            <a:xfrm>
              <a:off x="395511" y="3573016"/>
              <a:ext cx="1439367" cy="848027"/>
            </a:xfrm>
            <a:prstGeom prst="rect">
              <a:avLst/>
            </a:prstGeom>
            <a:grpFill/>
          </p:spPr>
          <p:txBody>
            <a:bodyPr>
              <a:spAutoFit/>
            </a:bodyPr>
            <a:lstStyle/>
            <a:p>
              <a:pPr algn="ctr">
                <a:defRPr/>
              </a:pPr>
              <a:r>
                <a:rPr lang="it-IT" sz="1600" b="1" dirty="0">
                  <a:solidFill>
                    <a:schemeClr val="bg1"/>
                  </a:solidFill>
                </a:rPr>
                <a:t>Attività 1997 (</a:t>
              </a:r>
              <a:r>
                <a:rPr lang="it-IT" sz="1600" b="1" dirty="0" err="1">
                  <a:solidFill>
                    <a:schemeClr val="bg1"/>
                  </a:solidFill>
                </a:rPr>
                <a:t>II</a:t>
              </a:r>
              <a:r>
                <a:rPr lang="it-IT" sz="1600" b="1" dirty="0">
                  <a:solidFill>
                    <a:schemeClr val="bg1"/>
                  </a:solidFill>
                </a:rPr>
                <a:t> e III Livello)</a:t>
              </a:r>
            </a:p>
          </p:txBody>
        </p:sp>
      </p:grpSp>
      <p:grpSp>
        <p:nvGrpSpPr>
          <p:cNvPr id="16" name="Gruppo 35"/>
          <p:cNvGrpSpPr>
            <a:grpSpLocks/>
          </p:cNvGrpSpPr>
          <p:nvPr/>
        </p:nvGrpSpPr>
        <p:grpSpPr bwMode="auto">
          <a:xfrm>
            <a:off x="1919536" y="3107804"/>
            <a:ext cx="1152128" cy="864096"/>
            <a:chOff x="323528" y="3573016"/>
            <a:chExt cx="1728192" cy="720080"/>
          </a:xfrm>
          <a:solidFill>
            <a:schemeClr val="accent3">
              <a:lumMod val="60000"/>
              <a:lumOff val="40000"/>
            </a:schemeClr>
          </a:solidFill>
        </p:grpSpPr>
        <p:sp>
          <p:nvSpPr>
            <p:cNvPr id="52" name="Rettangolo 51"/>
            <p:cNvSpPr/>
            <p:nvPr/>
          </p:nvSpPr>
          <p:spPr>
            <a:xfrm>
              <a:off x="323528" y="3573016"/>
              <a:ext cx="1728192" cy="72008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55" name="CasellaDiTesto 54"/>
            <p:cNvSpPr txBox="1"/>
            <p:nvPr/>
          </p:nvSpPr>
          <p:spPr>
            <a:xfrm>
              <a:off x="467941" y="3644548"/>
              <a:ext cx="1439367" cy="615553"/>
            </a:xfrm>
            <a:prstGeom prst="rect">
              <a:avLst/>
            </a:prstGeom>
            <a:grpFill/>
          </p:spPr>
          <p:txBody>
            <a:bodyPr>
              <a:spAutoFit/>
            </a:bodyPr>
            <a:lstStyle/>
            <a:p>
              <a:pPr algn="ctr">
                <a:defRPr/>
              </a:pPr>
              <a:r>
                <a:rPr lang="it-IT" sz="1400" b="1" dirty="0">
                  <a:solidFill>
                    <a:schemeClr val="tx2">
                      <a:lumMod val="75000"/>
                    </a:schemeClr>
                  </a:solidFill>
                </a:rPr>
                <a:t>Copertura  centri            ND (37)                     </a:t>
              </a:r>
            </a:p>
          </p:txBody>
        </p:sp>
      </p:grpSp>
      <p:grpSp>
        <p:nvGrpSpPr>
          <p:cNvPr id="17" name="Gruppo 35"/>
          <p:cNvGrpSpPr>
            <a:grpSpLocks/>
          </p:cNvGrpSpPr>
          <p:nvPr/>
        </p:nvGrpSpPr>
        <p:grpSpPr bwMode="auto">
          <a:xfrm>
            <a:off x="3215680" y="3107802"/>
            <a:ext cx="1296144" cy="864096"/>
            <a:chOff x="323528" y="3573016"/>
            <a:chExt cx="1728192" cy="720080"/>
          </a:xfrm>
          <a:solidFill>
            <a:schemeClr val="accent3">
              <a:lumMod val="60000"/>
              <a:lumOff val="40000"/>
            </a:schemeClr>
          </a:solidFill>
        </p:grpSpPr>
        <p:sp>
          <p:nvSpPr>
            <p:cNvPr id="61" name="Rettangolo 60"/>
            <p:cNvSpPr/>
            <p:nvPr/>
          </p:nvSpPr>
          <p:spPr>
            <a:xfrm>
              <a:off x="323528" y="3573016"/>
              <a:ext cx="1728192" cy="72008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64" name="CasellaDiTesto 63"/>
            <p:cNvSpPr txBox="1"/>
            <p:nvPr/>
          </p:nvSpPr>
          <p:spPr>
            <a:xfrm>
              <a:off x="467940" y="3644550"/>
              <a:ext cx="1439367" cy="615553"/>
            </a:xfrm>
            <a:prstGeom prst="rect">
              <a:avLst/>
            </a:prstGeom>
            <a:grpFill/>
          </p:spPr>
          <p:txBody>
            <a:bodyPr>
              <a:spAutoFit/>
            </a:bodyPr>
            <a:lstStyle/>
            <a:p>
              <a:pPr algn="ctr">
                <a:defRPr/>
              </a:pPr>
              <a:r>
                <a:rPr lang="it-IT" sz="1400" b="1" dirty="0">
                  <a:solidFill>
                    <a:schemeClr val="tx2">
                      <a:lumMod val="75000"/>
                    </a:schemeClr>
                  </a:solidFill>
                </a:rPr>
                <a:t>Cicli monitorati           9.570</a:t>
              </a:r>
            </a:p>
          </p:txBody>
        </p:sp>
      </p:grpSp>
      <p:grpSp>
        <p:nvGrpSpPr>
          <p:cNvPr id="18" name="Gruppo 35"/>
          <p:cNvGrpSpPr>
            <a:grpSpLocks/>
          </p:cNvGrpSpPr>
          <p:nvPr/>
        </p:nvGrpSpPr>
        <p:grpSpPr bwMode="auto">
          <a:xfrm>
            <a:off x="8256241" y="2276873"/>
            <a:ext cx="1728787" cy="648071"/>
            <a:chOff x="323528" y="3573015"/>
            <a:chExt cx="1728192" cy="939817"/>
          </a:xfrm>
          <a:solidFill>
            <a:schemeClr val="accent3">
              <a:lumMod val="50000"/>
            </a:schemeClr>
          </a:solidFill>
        </p:grpSpPr>
        <p:sp>
          <p:nvSpPr>
            <p:cNvPr id="70" name="Rettangolo 69"/>
            <p:cNvSpPr/>
            <p:nvPr/>
          </p:nvSpPr>
          <p:spPr>
            <a:xfrm>
              <a:off x="323528" y="3573015"/>
              <a:ext cx="1728192" cy="939817"/>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sp>
          <p:nvSpPr>
            <p:cNvPr id="71" name="CasellaDiTesto 70"/>
            <p:cNvSpPr txBox="1"/>
            <p:nvPr/>
          </p:nvSpPr>
          <p:spPr>
            <a:xfrm>
              <a:off x="395511" y="3573016"/>
              <a:ext cx="1439367" cy="848027"/>
            </a:xfrm>
            <a:prstGeom prst="rect">
              <a:avLst/>
            </a:prstGeom>
            <a:grpFill/>
          </p:spPr>
          <p:txBody>
            <a:bodyPr>
              <a:spAutoFit/>
            </a:bodyPr>
            <a:lstStyle/>
            <a:p>
              <a:pPr algn="ctr">
                <a:defRPr/>
              </a:pPr>
              <a:r>
                <a:rPr lang="it-IT" sz="1600" b="1" dirty="0">
                  <a:solidFill>
                    <a:schemeClr val="bg1"/>
                  </a:solidFill>
                </a:rPr>
                <a:t>Attività 1999 (</a:t>
              </a:r>
              <a:r>
                <a:rPr lang="it-IT" sz="1600" b="1" dirty="0" err="1">
                  <a:solidFill>
                    <a:schemeClr val="bg1"/>
                  </a:solidFill>
                </a:rPr>
                <a:t>II</a:t>
              </a:r>
              <a:r>
                <a:rPr lang="it-IT" sz="1600" b="1" dirty="0">
                  <a:solidFill>
                    <a:schemeClr val="bg1"/>
                  </a:solidFill>
                </a:rPr>
                <a:t> e III Livello)</a:t>
              </a:r>
            </a:p>
          </p:txBody>
        </p:sp>
      </p:grpSp>
      <p:grpSp>
        <p:nvGrpSpPr>
          <p:cNvPr id="19" name="Gruppo 35"/>
          <p:cNvGrpSpPr>
            <a:grpSpLocks/>
          </p:cNvGrpSpPr>
          <p:nvPr/>
        </p:nvGrpSpPr>
        <p:grpSpPr bwMode="auto">
          <a:xfrm>
            <a:off x="7896200" y="3107804"/>
            <a:ext cx="1152128" cy="864096"/>
            <a:chOff x="323528" y="3573016"/>
            <a:chExt cx="1728192" cy="720080"/>
          </a:xfrm>
          <a:solidFill>
            <a:schemeClr val="accent3">
              <a:lumMod val="60000"/>
              <a:lumOff val="40000"/>
            </a:schemeClr>
          </a:solidFill>
        </p:grpSpPr>
        <p:sp>
          <p:nvSpPr>
            <p:cNvPr id="73" name="Rettangolo 72"/>
            <p:cNvSpPr/>
            <p:nvPr/>
          </p:nvSpPr>
          <p:spPr>
            <a:xfrm>
              <a:off x="323528" y="3573016"/>
              <a:ext cx="1728192" cy="72008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74" name="CasellaDiTesto 73"/>
            <p:cNvSpPr txBox="1"/>
            <p:nvPr/>
          </p:nvSpPr>
          <p:spPr>
            <a:xfrm>
              <a:off x="467940" y="3644550"/>
              <a:ext cx="1439367" cy="615553"/>
            </a:xfrm>
            <a:prstGeom prst="rect">
              <a:avLst/>
            </a:prstGeom>
            <a:grpFill/>
          </p:spPr>
          <p:txBody>
            <a:bodyPr>
              <a:spAutoFit/>
            </a:bodyPr>
            <a:lstStyle/>
            <a:p>
              <a:pPr algn="ctr">
                <a:defRPr/>
              </a:pPr>
              <a:r>
                <a:rPr lang="it-IT" sz="1400" b="1" dirty="0">
                  <a:solidFill>
                    <a:schemeClr val="tx2">
                      <a:lumMod val="75000"/>
                    </a:schemeClr>
                  </a:solidFill>
                </a:rPr>
                <a:t>Copertura  centri            ND (62)                     </a:t>
              </a:r>
            </a:p>
          </p:txBody>
        </p:sp>
      </p:grpSp>
      <p:grpSp>
        <p:nvGrpSpPr>
          <p:cNvPr id="20" name="Gruppo 35"/>
          <p:cNvGrpSpPr>
            <a:grpSpLocks/>
          </p:cNvGrpSpPr>
          <p:nvPr/>
        </p:nvGrpSpPr>
        <p:grpSpPr bwMode="auto">
          <a:xfrm>
            <a:off x="9192344" y="3107802"/>
            <a:ext cx="1296144" cy="864096"/>
            <a:chOff x="323528" y="3573016"/>
            <a:chExt cx="1728192" cy="720080"/>
          </a:xfrm>
          <a:solidFill>
            <a:schemeClr val="accent3">
              <a:lumMod val="60000"/>
              <a:lumOff val="40000"/>
            </a:schemeClr>
          </a:solidFill>
        </p:grpSpPr>
        <p:sp>
          <p:nvSpPr>
            <p:cNvPr id="76" name="Rettangolo 75"/>
            <p:cNvSpPr/>
            <p:nvPr/>
          </p:nvSpPr>
          <p:spPr>
            <a:xfrm>
              <a:off x="323528" y="3573016"/>
              <a:ext cx="1728192" cy="72008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1400" dirty="0"/>
            </a:p>
          </p:txBody>
        </p:sp>
        <p:sp>
          <p:nvSpPr>
            <p:cNvPr id="77" name="CasellaDiTesto 76"/>
            <p:cNvSpPr txBox="1"/>
            <p:nvPr/>
          </p:nvSpPr>
          <p:spPr>
            <a:xfrm>
              <a:off x="467940" y="3644550"/>
              <a:ext cx="1439367" cy="615553"/>
            </a:xfrm>
            <a:prstGeom prst="rect">
              <a:avLst/>
            </a:prstGeom>
            <a:grpFill/>
          </p:spPr>
          <p:txBody>
            <a:bodyPr>
              <a:spAutoFit/>
            </a:bodyPr>
            <a:lstStyle/>
            <a:p>
              <a:pPr algn="ctr">
                <a:defRPr/>
              </a:pPr>
              <a:r>
                <a:rPr lang="it-IT" sz="1400" b="1" dirty="0">
                  <a:solidFill>
                    <a:schemeClr val="tx2">
                      <a:lumMod val="75000"/>
                    </a:schemeClr>
                  </a:solidFill>
                </a:rPr>
                <a:t>Cicli monitorati           15.316</a:t>
              </a:r>
            </a:p>
          </p:txBody>
        </p:sp>
      </p:grpSp>
      <p:sp>
        <p:nvSpPr>
          <p:cNvPr id="67" name="Text Box 4"/>
          <p:cNvSpPr txBox="1">
            <a:spLocks noChangeArrowheads="1"/>
          </p:cNvSpPr>
          <p:nvPr/>
        </p:nvSpPr>
        <p:spPr bwMode="auto">
          <a:xfrm>
            <a:off x="1524000" y="190481"/>
            <a:ext cx="9144000" cy="461963"/>
          </a:xfrm>
          <a:prstGeom prst="rect">
            <a:avLst/>
          </a:prstGeom>
          <a:noFill/>
          <a:ln w="9525">
            <a:noFill/>
            <a:miter lim="800000"/>
            <a:headEnd/>
            <a:tailEnd/>
          </a:ln>
        </p:spPr>
        <p:txBody>
          <a:bodyPr wrap="square">
            <a:spAutoFit/>
          </a:bodyPr>
          <a:lstStyle>
            <a:defPPr>
              <a:defRPr lang="it-IT"/>
            </a:defPPr>
            <a:lvl1pPr algn="ctr">
              <a:spcBef>
                <a:spcPct val="50000"/>
              </a:spcBef>
              <a:defRPr sz="2400" b="1">
                <a:solidFill>
                  <a:schemeClr val="bg1"/>
                </a:solidFill>
                <a:effectLst>
                  <a:outerShdw blurRad="38100" dist="38100" dir="2700000" algn="tl">
                    <a:srgbClr val="000000">
                      <a:alpha val="43137"/>
                    </a:srgbClr>
                  </a:outerShdw>
                </a:effectLst>
                <a:latin typeface="+mj-lt"/>
              </a:defRPr>
            </a:lvl1pPr>
          </a:lstStyle>
          <a:p>
            <a:r>
              <a:rPr lang="en-US" dirty="0">
                <a:solidFill>
                  <a:srgbClr val="002060"/>
                </a:solidFill>
              </a:rPr>
              <a:t>THE ITALIAN NATIONAL ART REGISTER</a:t>
            </a:r>
          </a:p>
        </p:txBody>
      </p:sp>
      <p:pic>
        <p:nvPicPr>
          <p:cNvPr id="9219" name="Picture 3" descr="logo PMA"/>
          <p:cNvPicPr>
            <a:picLocks noChangeAspect="1" noChangeArrowheads="1"/>
          </p:cNvPicPr>
          <p:nvPr/>
        </p:nvPicPr>
        <p:blipFill>
          <a:blip r:embed="rId2" cstate="print"/>
          <a:srcRect/>
          <a:stretch>
            <a:fillRect/>
          </a:stretch>
        </p:blipFill>
        <p:spPr bwMode="auto">
          <a:xfrm>
            <a:off x="163634" y="89536"/>
            <a:ext cx="1228675" cy="562908"/>
          </a:xfrm>
          <a:prstGeom prst="rect">
            <a:avLst/>
          </a:prstGeom>
          <a:noFill/>
          <a:ln w="9525">
            <a:noFill/>
            <a:miter lim="800000"/>
            <a:headEnd/>
            <a:tailEnd/>
          </a:ln>
        </p:spPr>
      </p:pic>
      <p:pic>
        <p:nvPicPr>
          <p:cNvPr id="21" name="Immagine 20"/>
          <p:cNvPicPr>
            <a:picLocks noChangeAspect="1"/>
          </p:cNvPicPr>
          <p:nvPr/>
        </p:nvPicPr>
        <p:blipFill>
          <a:blip r:embed="rId3" cstate="print"/>
          <a:stretch>
            <a:fillRect/>
          </a:stretch>
        </p:blipFill>
        <p:spPr>
          <a:xfrm>
            <a:off x="10967184" y="87757"/>
            <a:ext cx="641837" cy="638231"/>
          </a:xfrm>
          <a:prstGeom prst="rect">
            <a:avLst/>
          </a:prstGeom>
        </p:spPr>
      </p:pic>
    </p:spTree>
    <p:extLst>
      <p:ext uri="{BB962C8B-B14F-4D97-AF65-F5344CB8AC3E}">
        <p14:creationId xmlns:p14="http://schemas.microsoft.com/office/powerpoint/2010/main" val="381468598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0" name="Text Box 5"/>
          <p:cNvSpPr txBox="1">
            <a:spLocks noChangeArrowheads="1"/>
          </p:cNvSpPr>
          <p:nvPr/>
        </p:nvSpPr>
        <p:spPr bwMode="auto">
          <a:xfrm>
            <a:off x="1610265" y="552452"/>
            <a:ext cx="9142413" cy="461962"/>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400" b="1" dirty="0">
                <a:solidFill>
                  <a:srgbClr val="002060"/>
                </a:solidFill>
              </a:rPr>
              <a:t>LE SCHEDE DI RACCOLTA DATI CONTENGONO INFORMAZIONE SU:</a:t>
            </a:r>
          </a:p>
        </p:txBody>
      </p:sp>
      <p:sp>
        <p:nvSpPr>
          <p:cNvPr id="29701" name="Text Box 5"/>
          <p:cNvSpPr txBox="1">
            <a:spLocks noChangeArrowheads="1"/>
          </p:cNvSpPr>
          <p:nvPr/>
        </p:nvSpPr>
        <p:spPr bwMode="auto">
          <a:xfrm>
            <a:off x="2424114" y="4718050"/>
            <a:ext cx="3024187" cy="40005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Tipo di tecniche utilizzate</a:t>
            </a:r>
          </a:p>
        </p:txBody>
      </p:sp>
      <p:sp>
        <p:nvSpPr>
          <p:cNvPr id="29702" name="Text Box 5"/>
          <p:cNvSpPr txBox="1">
            <a:spLocks noChangeArrowheads="1"/>
          </p:cNvSpPr>
          <p:nvPr/>
        </p:nvSpPr>
        <p:spPr bwMode="auto">
          <a:xfrm>
            <a:off x="6343651" y="5326063"/>
            <a:ext cx="3097213" cy="40005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Follow up delle gravidanze</a:t>
            </a:r>
          </a:p>
        </p:txBody>
      </p:sp>
      <p:sp>
        <p:nvSpPr>
          <p:cNvPr id="29703" name="Text Box 5"/>
          <p:cNvSpPr txBox="1">
            <a:spLocks noChangeArrowheads="1"/>
          </p:cNvSpPr>
          <p:nvPr/>
        </p:nvSpPr>
        <p:spPr bwMode="auto">
          <a:xfrm>
            <a:off x="6311901" y="3433764"/>
            <a:ext cx="3097213" cy="708025"/>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Esiti dell’applicazione delle tecniche</a:t>
            </a:r>
          </a:p>
        </p:txBody>
      </p:sp>
      <p:sp>
        <p:nvSpPr>
          <p:cNvPr id="29704" name="Text Box 5"/>
          <p:cNvSpPr txBox="1">
            <a:spLocks noChangeArrowheads="1"/>
          </p:cNvSpPr>
          <p:nvPr/>
        </p:nvSpPr>
        <p:spPr bwMode="auto">
          <a:xfrm>
            <a:off x="2432050" y="1382713"/>
            <a:ext cx="3016250" cy="40005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Caratteristiche dei centri</a:t>
            </a:r>
          </a:p>
        </p:txBody>
      </p:sp>
      <p:sp>
        <p:nvSpPr>
          <p:cNvPr id="29705" name="Text Box 5"/>
          <p:cNvSpPr txBox="1">
            <a:spLocks noChangeArrowheads="1"/>
          </p:cNvSpPr>
          <p:nvPr/>
        </p:nvSpPr>
        <p:spPr bwMode="auto">
          <a:xfrm>
            <a:off x="2424113" y="2630489"/>
            <a:ext cx="3016250" cy="708025"/>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Migrazione inter-regionale di pazienti</a:t>
            </a:r>
          </a:p>
        </p:txBody>
      </p:sp>
      <p:sp>
        <p:nvSpPr>
          <p:cNvPr id="29706" name="Text Box 5"/>
          <p:cNvSpPr txBox="1">
            <a:spLocks noChangeArrowheads="1"/>
          </p:cNvSpPr>
          <p:nvPr/>
        </p:nvSpPr>
        <p:spPr bwMode="auto">
          <a:xfrm>
            <a:off x="2424113" y="1976438"/>
            <a:ext cx="3016250" cy="40005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Numero di pazienti trattati</a:t>
            </a:r>
          </a:p>
        </p:txBody>
      </p:sp>
      <p:sp>
        <p:nvSpPr>
          <p:cNvPr id="29707" name="Text Box 5"/>
          <p:cNvSpPr txBox="1">
            <a:spLocks noChangeArrowheads="1"/>
          </p:cNvSpPr>
          <p:nvPr/>
        </p:nvSpPr>
        <p:spPr bwMode="auto">
          <a:xfrm>
            <a:off x="6311900" y="1333501"/>
            <a:ext cx="3168650" cy="708025"/>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Numero di embrioni formati trasferiti e congelati</a:t>
            </a:r>
          </a:p>
        </p:txBody>
      </p:sp>
      <p:sp>
        <p:nvSpPr>
          <p:cNvPr id="29708" name="Text Box 5"/>
          <p:cNvSpPr txBox="1">
            <a:spLocks noChangeArrowheads="1"/>
          </p:cNvSpPr>
          <p:nvPr/>
        </p:nvSpPr>
        <p:spPr bwMode="auto">
          <a:xfrm>
            <a:off x="2424113" y="3565525"/>
            <a:ext cx="3016250" cy="40005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Indicazione alla PMA</a:t>
            </a:r>
          </a:p>
        </p:txBody>
      </p:sp>
      <p:sp>
        <p:nvSpPr>
          <p:cNvPr id="29709" name="Text Box 5"/>
          <p:cNvSpPr txBox="1">
            <a:spLocks noChangeArrowheads="1"/>
          </p:cNvSpPr>
          <p:nvPr/>
        </p:nvSpPr>
        <p:spPr bwMode="auto">
          <a:xfrm>
            <a:off x="2424114" y="5365750"/>
            <a:ext cx="3024187" cy="101600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Informazioni relative al prelievo e ai gameti utilizzati</a:t>
            </a:r>
          </a:p>
        </p:txBody>
      </p:sp>
      <p:sp>
        <p:nvSpPr>
          <p:cNvPr id="29710" name="Text Box 5"/>
          <p:cNvSpPr txBox="1">
            <a:spLocks noChangeArrowheads="1"/>
          </p:cNvSpPr>
          <p:nvPr/>
        </p:nvSpPr>
        <p:spPr bwMode="auto">
          <a:xfrm>
            <a:off x="6311901" y="4370389"/>
            <a:ext cx="3097213" cy="708025"/>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Informazioni sulle gravidanze ottenute</a:t>
            </a:r>
          </a:p>
        </p:txBody>
      </p:sp>
      <p:sp>
        <p:nvSpPr>
          <p:cNvPr id="29711" name="Text Box 5"/>
          <p:cNvSpPr txBox="1">
            <a:spLocks noChangeArrowheads="1"/>
          </p:cNvSpPr>
          <p:nvPr/>
        </p:nvSpPr>
        <p:spPr bwMode="auto">
          <a:xfrm>
            <a:off x="2424113" y="4141788"/>
            <a:ext cx="3016250" cy="40005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Cicli iniziati e cicli sospesi</a:t>
            </a:r>
          </a:p>
        </p:txBody>
      </p:sp>
      <p:sp>
        <p:nvSpPr>
          <p:cNvPr id="29712" name="Text Box 5"/>
          <p:cNvSpPr txBox="1">
            <a:spLocks noChangeArrowheads="1"/>
          </p:cNvSpPr>
          <p:nvPr/>
        </p:nvSpPr>
        <p:spPr bwMode="auto">
          <a:xfrm>
            <a:off x="6311900" y="2209800"/>
            <a:ext cx="3168650" cy="40005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Trasferimenti eseguiti</a:t>
            </a:r>
          </a:p>
        </p:txBody>
      </p:sp>
      <p:sp>
        <p:nvSpPr>
          <p:cNvPr id="29713" name="Text Box 5"/>
          <p:cNvSpPr txBox="1">
            <a:spLocks noChangeArrowheads="1"/>
          </p:cNvSpPr>
          <p:nvPr/>
        </p:nvSpPr>
        <p:spPr bwMode="auto">
          <a:xfrm>
            <a:off x="6311900" y="2846388"/>
            <a:ext cx="3168650" cy="40005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eaLnBrk="1" hangingPunct="1">
              <a:lnSpc>
                <a:spcPct val="100000"/>
              </a:lnSpc>
              <a:spcAft>
                <a:spcPct val="0"/>
              </a:spcAft>
              <a:buClrTx/>
              <a:buSzTx/>
              <a:buFontTx/>
              <a:buNone/>
            </a:pPr>
            <a:r>
              <a:rPr lang="it-IT" altLang="it-IT" sz="2000" b="1">
                <a:solidFill>
                  <a:schemeClr val="bg1"/>
                </a:solidFill>
              </a:rPr>
              <a:t>Complicanze</a:t>
            </a:r>
          </a:p>
        </p:txBody>
      </p:sp>
      <p:pic>
        <p:nvPicPr>
          <p:cNvPr id="20"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0551" y="6127522"/>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 name="Group 6"/>
          <p:cNvGrpSpPr>
            <a:grpSpLocks/>
          </p:cNvGrpSpPr>
          <p:nvPr/>
        </p:nvGrpSpPr>
        <p:grpSpPr bwMode="auto">
          <a:xfrm>
            <a:off x="11059064" y="6098228"/>
            <a:ext cx="604180" cy="567043"/>
            <a:chOff x="860" y="2420"/>
            <a:chExt cx="9631" cy="9516"/>
          </a:xfrm>
        </p:grpSpPr>
        <p:sp>
          <p:nvSpPr>
            <p:cNvPr id="22"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3"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4"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5"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6"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7"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8"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9"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0"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2"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3"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4"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5"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6"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7"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8"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9"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0"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2"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3"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4"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5"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6"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7"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8"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Tree>
    <p:extLst>
      <p:ext uri="{BB962C8B-B14F-4D97-AF65-F5344CB8AC3E}">
        <p14:creationId xmlns:p14="http://schemas.microsoft.com/office/powerpoint/2010/main" val="1390901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5"/>
          <p:cNvSpPr/>
          <p:nvPr/>
        </p:nvSpPr>
        <p:spPr>
          <a:xfrm>
            <a:off x="2035834" y="553245"/>
            <a:ext cx="8074324" cy="461962"/>
          </a:xfrm>
          <a:prstGeom prst="rect">
            <a:avLst/>
          </a:prstGeom>
          <a:ln w="38100">
            <a:noFill/>
          </a:ln>
        </p:spPr>
        <p:txBody>
          <a:bodyPr wrap="square">
            <a:spAutoFit/>
          </a:bodyPr>
          <a:lstStyle/>
          <a:p>
            <a:pPr algn="ctr">
              <a:defRPr/>
            </a:pPr>
            <a:r>
              <a:rPr lang="it-IT" sz="2400" b="1" dirty="0">
                <a:solidFill>
                  <a:srgbClr val="002060"/>
                </a:solidFill>
              </a:rPr>
              <a:t>QUALI DATI SI RACCOLGONO SUI NATI?</a:t>
            </a:r>
          </a:p>
        </p:txBody>
      </p:sp>
      <p:sp>
        <p:nvSpPr>
          <p:cNvPr id="7" name="Rettangolo 6"/>
          <p:cNvSpPr/>
          <p:nvPr/>
        </p:nvSpPr>
        <p:spPr>
          <a:xfrm>
            <a:off x="2279651" y="3055938"/>
            <a:ext cx="3095625" cy="461962"/>
          </a:xfrm>
          <a:prstGeom prst="rect">
            <a:avLst/>
          </a:prstGeom>
          <a:solidFill>
            <a:srgbClr val="002060"/>
          </a:solidFill>
          <a:ln>
            <a:solidFill>
              <a:srgbClr val="002060"/>
            </a:solidFill>
          </a:ln>
        </p:spPr>
        <p:txBody>
          <a:bodyPr>
            <a:spAutoFit/>
          </a:bodyPr>
          <a:lstStyle/>
          <a:p>
            <a:pPr algn="ctr">
              <a:defRPr/>
            </a:pPr>
            <a:r>
              <a:rPr lang="it-IT" sz="2400" b="1" dirty="0">
                <a:solidFill>
                  <a:schemeClr val="bg1"/>
                </a:solidFill>
              </a:rPr>
              <a:t>Nati da parti plurimi</a:t>
            </a:r>
          </a:p>
        </p:txBody>
      </p:sp>
      <p:sp>
        <p:nvSpPr>
          <p:cNvPr id="8" name="Rettangolo 7"/>
          <p:cNvSpPr/>
          <p:nvPr/>
        </p:nvSpPr>
        <p:spPr>
          <a:xfrm>
            <a:off x="2254251" y="1593851"/>
            <a:ext cx="3095625" cy="830263"/>
          </a:xfrm>
          <a:prstGeom prst="rect">
            <a:avLst/>
          </a:prstGeom>
          <a:solidFill>
            <a:srgbClr val="002060"/>
          </a:solidFill>
          <a:ln>
            <a:solidFill>
              <a:srgbClr val="002060"/>
            </a:solidFill>
          </a:ln>
        </p:spPr>
        <p:txBody>
          <a:bodyPr>
            <a:spAutoFit/>
          </a:bodyPr>
          <a:lstStyle/>
          <a:p>
            <a:pPr algn="ctr">
              <a:defRPr/>
            </a:pPr>
            <a:r>
              <a:rPr lang="it-IT" sz="2400" b="1" dirty="0">
                <a:solidFill>
                  <a:schemeClr val="bg1"/>
                </a:solidFill>
              </a:rPr>
              <a:t>Parti spontanei e </a:t>
            </a:r>
          </a:p>
          <a:p>
            <a:pPr algn="ctr">
              <a:defRPr/>
            </a:pPr>
            <a:r>
              <a:rPr lang="it-IT" sz="2400" b="1" dirty="0">
                <a:solidFill>
                  <a:schemeClr val="bg1"/>
                </a:solidFill>
              </a:rPr>
              <a:t>Parti cesari</a:t>
            </a:r>
          </a:p>
        </p:txBody>
      </p:sp>
      <p:sp>
        <p:nvSpPr>
          <p:cNvPr id="9" name="Rettangolo 8"/>
          <p:cNvSpPr/>
          <p:nvPr/>
        </p:nvSpPr>
        <p:spPr>
          <a:xfrm>
            <a:off x="6880226" y="1408113"/>
            <a:ext cx="3097213" cy="400050"/>
          </a:xfrm>
          <a:prstGeom prst="rect">
            <a:avLst/>
          </a:prstGeom>
          <a:solidFill>
            <a:srgbClr val="002060"/>
          </a:solidFill>
          <a:ln>
            <a:solidFill>
              <a:srgbClr val="002060"/>
            </a:solidFill>
          </a:ln>
        </p:spPr>
        <p:txBody>
          <a:bodyPr>
            <a:spAutoFit/>
          </a:bodyPr>
          <a:lstStyle/>
          <a:p>
            <a:pPr algn="ctr">
              <a:defRPr/>
            </a:pPr>
            <a:r>
              <a:rPr lang="it-IT" sz="2000" b="1" dirty="0">
                <a:solidFill>
                  <a:schemeClr val="bg1"/>
                </a:solidFill>
              </a:rPr>
              <a:t>Nati vivi e nati morti</a:t>
            </a:r>
          </a:p>
        </p:txBody>
      </p:sp>
      <p:sp>
        <p:nvSpPr>
          <p:cNvPr id="10" name="Rettangolo 9"/>
          <p:cNvSpPr/>
          <p:nvPr/>
        </p:nvSpPr>
        <p:spPr>
          <a:xfrm>
            <a:off x="6880226" y="1911350"/>
            <a:ext cx="3097213" cy="400050"/>
          </a:xfrm>
          <a:prstGeom prst="rect">
            <a:avLst/>
          </a:prstGeom>
          <a:solidFill>
            <a:srgbClr val="002060"/>
          </a:solidFill>
          <a:ln>
            <a:solidFill>
              <a:srgbClr val="002060"/>
            </a:solidFill>
          </a:ln>
        </p:spPr>
        <p:txBody>
          <a:bodyPr>
            <a:spAutoFit/>
          </a:bodyPr>
          <a:lstStyle/>
          <a:p>
            <a:pPr algn="ctr">
              <a:defRPr/>
            </a:pPr>
            <a:r>
              <a:rPr lang="it-IT" sz="2000" b="1" dirty="0">
                <a:solidFill>
                  <a:schemeClr val="bg1"/>
                </a:solidFill>
              </a:rPr>
              <a:t>Nati vivi con malformazioni</a:t>
            </a:r>
          </a:p>
        </p:txBody>
      </p:sp>
      <p:sp>
        <p:nvSpPr>
          <p:cNvPr id="11" name="Rettangolo 10"/>
          <p:cNvSpPr/>
          <p:nvPr/>
        </p:nvSpPr>
        <p:spPr>
          <a:xfrm>
            <a:off x="6880226" y="2414588"/>
            <a:ext cx="3097213" cy="677862"/>
          </a:xfrm>
          <a:prstGeom prst="rect">
            <a:avLst/>
          </a:prstGeom>
          <a:solidFill>
            <a:srgbClr val="002060"/>
          </a:solidFill>
          <a:ln>
            <a:solidFill>
              <a:srgbClr val="002060"/>
            </a:solidFill>
          </a:ln>
        </p:spPr>
        <p:txBody>
          <a:bodyPr>
            <a:spAutoFit/>
          </a:bodyPr>
          <a:lstStyle/>
          <a:p>
            <a:pPr algn="ctr">
              <a:defRPr/>
            </a:pPr>
            <a:r>
              <a:rPr lang="it-IT" sz="2000" b="1" dirty="0">
                <a:solidFill>
                  <a:schemeClr val="bg1"/>
                </a:solidFill>
              </a:rPr>
              <a:t>Nati vivi sotto peso </a:t>
            </a:r>
            <a:r>
              <a:rPr lang="it-IT" dirty="0">
                <a:solidFill>
                  <a:schemeClr val="bg1"/>
                </a:solidFill>
              </a:rPr>
              <a:t>(inferiore a 2500 grammi)</a:t>
            </a:r>
          </a:p>
        </p:txBody>
      </p:sp>
      <p:sp>
        <p:nvSpPr>
          <p:cNvPr id="12" name="Rettangolo 11"/>
          <p:cNvSpPr/>
          <p:nvPr/>
        </p:nvSpPr>
        <p:spPr>
          <a:xfrm>
            <a:off x="6880226" y="3286126"/>
            <a:ext cx="3097213" cy="677863"/>
          </a:xfrm>
          <a:prstGeom prst="rect">
            <a:avLst/>
          </a:prstGeom>
          <a:solidFill>
            <a:srgbClr val="002060"/>
          </a:solidFill>
          <a:ln>
            <a:solidFill>
              <a:srgbClr val="002060"/>
            </a:solidFill>
          </a:ln>
        </p:spPr>
        <p:txBody>
          <a:bodyPr>
            <a:spAutoFit/>
          </a:bodyPr>
          <a:lstStyle/>
          <a:p>
            <a:pPr algn="ctr">
              <a:defRPr/>
            </a:pPr>
            <a:r>
              <a:rPr lang="it-IT" sz="2000" b="1" dirty="0">
                <a:solidFill>
                  <a:schemeClr val="bg1"/>
                </a:solidFill>
              </a:rPr>
              <a:t>Nati vivi </a:t>
            </a:r>
            <a:r>
              <a:rPr lang="it-IT" sz="2000" b="1" dirty="0" err="1">
                <a:solidFill>
                  <a:schemeClr val="bg1"/>
                </a:solidFill>
              </a:rPr>
              <a:t>pretermine</a:t>
            </a:r>
            <a:r>
              <a:rPr lang="it-IT" sz="2000" b="1" dirty="0">
                <a:solidFill>
                  <a:schemeClr val="bg1"/>
                </a:solidFill>
              </a:rPr>
              <a:t> </a:t>
            </a:r>
          </a:p>
          <a:p>
            <a:pPr algn="ctr">
              <a:defRPr/>
            </a:pPr>
            <a:r>
              <a:rPr lang="it-IT" dirty="0">
                <a:solidFill>
                  <a:schemeClr val="bg1"/>
                </a:solidFill>
              </a:rPr>
              <a:t>(prima della 37° settimana)</a:t>
            </a:r>
          </a:p>
        </p:txBody>
      </p:sp>
      <p:sp>
        <p:nvSpPr>
          <p:cNvPr id="13" name="CasellaDiTesto 13"/>
          <p:cNvSpPr txBox="1">
            <a:spLocks noChangeArrowheads="1"/>
          </p:cNvSpPr>
          <p:nvPr/>
        </p:nvSpPr>
        <p:spPr bwMode="auto">
          <a:xfrm>
            <a:off x="2614614" y="4054476"/>
            <a:ext cx="2376487" cy="923925"/>
          </a:xfrm>
          <a:prstGeom prst="rect">
            <a:avLst/>
          </a:prstGeom>
          <a:noFill/>
          <a:ln w="9525">
            <a:noFill/>
            <a:miter lim="800000"/>
            <a:headEnd/>
            <a:tailEnd/>
          </a:ln>
        </p:spPr>
        <p:txBody>
          <a:bodyPr>
            <a:spAutoFit/>
          </a:bodyPr>
          <a:lstStyle/>
          <a:p>
            <a:pPr algn="ctr">
              <a:defRPr/>
            </a:pPr>
            <a:r>
              <a:rPr lang="it-IT" b="1" dirty="0">
                <a:solidFill>
                  <a:srgbClr val="002060"/>
                </a:solidFill>
              </a:rPr>
              <a:t>Divisi per la tecnica applicata e per le classi di età delle pazienti</a:t>
            </a:r>
          </a:p>
        </p:txBody>
      </p:sp>
      <p:sp>
        <p:nvSpPr>
          <p:cNvPr id="14" name="CasellaDiTesto 14"/>
          <p:cNvSpPr txBox="1">
            <a:spLocks noChangeArrowheads="1"/>
          </p:cNvSpPr>
          <p:nvPr/>
        </p:nvSpPr>
        <p:spPr bwMode="auto">
          <a:xfrm>
            <a:off x="6794501" y="5410200"/>
            <a:ext cx="3097213" cy="922338"/>
          </a:xfrm>
          <a:prstGeom prst="rect">
            <a:avLst/>
          </a:prstGeom>
          <a:noFill/>
          <a:ln w="9525">
            <a:noFill/>
            <a:miter lim="800000"/>
            <a:headEnd/>
            <a:tailEnd/>
          </a:ln>
        </p:spPr>
        <p:txBody>
          <a:bodyPr>
            <a:spAutoFit/>
          </a:bodyPr>
          <a:lstStyle/>
          <a:p>
            <a:pPr algn="ctr">
              <a:defRPr/>
            </a:pPr>
            <a:r>
              <a:rPr lang="it-IT" b="1" dirty="0">
                <a:solidFill>
                  <a:srgbClr val="002060"/>
                </a:solidFill>
              </a:rPr>
              <a:t>Divisi per Maschio/Femmina, per genere di parto e per la tecnica applicata</a:t>
            </a:r>
          </a:p>
        </p:txBody>
      </p:sp>
      <p:cxnSp>
        <p:nvCxnSpPr>
          <p:cNvPr id="15" name="Connettore 1 21"/>
          <p:cNvCxnSpPr>
            <a:stCxn id="9" idx="2"/>
            <a:endCxn id="10" idx="0"/>
          </p:cNvCxnSpPr>
          <p:nvPr/>
        </p:nvCxnSpPr>
        <p:spPr>
          <a:xfrm>
            <a:off x="8429625" y="1808164"/>
            <a:ext cx="0" cy="103187"/>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 name="Connettore 1 24"/>
          <p:cNvCxnSpPr>
            <a:stCxn id="11" idx="0"/>
            <a:endCxn id="10" idx="2"/>
          </p:cNvCxnSpPr>
          <p:nvPr/>
        </p:nvCxnSpPr>
        <p:spPr>
          <a:xfrm flipV="1">
            <a:off x="8429625" y="2311400"/>
            <a:ext cx="0" cy="103188"/>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7" name="Connettore 1 29"/>
          <p:cNvCxnSpPr/>
          <p:nvPr/>
        </p:nvCxnSpPr>
        <p:spPr>
          <a:xfrm>
            <a:off x="8358189" y="3910013"/>
            <a:ext cx="3175" cy="190500"/>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8" name="Rettangolo 17"/>
          <p:cNvSpPr/>
          <p:nvPr/>
        </p:nvSpPr>
        <p:spPr>
          <a:xfrm>
            <a:off x="6894513" y="4144964"/>
            <a:ext cx="3097212" cy="954087"/>
          </a:xfrm>
          <a:prstGeom prst="rect">
            <a:avLst/>
          </a:prstGeom>
          <a:solidFill>
            <a:srgbClr val="002060"/>
          </a:solidFill>
          <a:ln>
            <a:solidFill>
              <a:srgbClr val="002060"/>
            </a:solidFill>
          </a:ln>
        </p:spPr>
        <p:txBody>
          <a:bodyPr>
            <a:spAutoFit/>
          </a:bodyPr>
          <a:lstStyle/>
          <a:p>
            <a:pPr algn="ctr">
              <a:defRPr/>
            </a:pPr>
            <a:r>
              <a:rPr lang="it-IT" sz="2000" b="1" dirty="0">
                <a:solidFill>
                  <a:schemeClr val="bg1"/>
                </a:solidFill>
              </a:rPr>
              <a:t>Morti neonatali </a:t>
            </a:r>
          </a:p>
          <a:p>
            <a:pPr algn="ctr">
              <a:defRPr/>
            </a:pPr>
            <a:r>
              <a:rPr lang="it-IT" dirty="0">
                <a:solidFill>
                  <a:schemeClr val="bg1"/>
                </a:solidFill>
              </a:rPr>
              <a:t>(prima del 28°giorno dalla nascita)</a:t>
            </a:r>
          </a:p>
        </p:txBody>
      </p:sp>
      <p:cxnSp>
        <p:nvCxnSpPr>
          <p:cNvPr id="19" name="Connettore 1 26"/>
          <p:cNvCxnSpPr>
            <a:stCxn id="12" idx="0"/>
            <a:endCxn id="11" idx="2"/>
          </p:cNvCxnSpPr>
          <p:nvPr/>
        </p:nvCxnSpPr>
        <p:spPr>
          <a:xfrm flipV="1">
            <a:off x="8429625" y="3092451"/>
            <a:ext cx="0" cy="193675"/>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pic>
        <p:nvPicPr>
          <p:cNvPr id="62"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0551" y="6127522"/>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 name="Group 6"/>
          <p:cNvGrpSpPr>
            <a:grpSpLocks/>
          </p:cNvGrpSpPr>
          <p:nvPr/>
        </p:nvGrpSpPr>
        <p:grpSpPr bwMode="auto">
          <a:xfrm>
            <a:off x="11059064" y="6098228"/>
            <a:ext cx="604180" cy="567043"/>
            <a:chOff x="860" y="2420"/>
            <a:chExt cx="9631" cy="9516"/>
          </a:xfrm>
        </p:grpSpPr>
        <p:sp>
          <p:nvSpPr>
            <p:cNvPr id="64"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8"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9"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0"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1"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2"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3"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4"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5"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6"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7"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8"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9"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0"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1"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2"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3"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Tree>
    <p:extLst>
      <p:ext uri="{BB962C8B-B14F-4D97-AF65-F5344CB8AC3E}">
        <p14:creationId xmlns:p14="http://schemas.microsoft.com/office/powerpoint/2010/main" val="24996173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1"/>
          <p:cNvSpPr>
            <a:spLocks noGrp="1"/>
          </p:cNvSpPr>
          <p:nvPr>
            <p:ph type="sldNum" sz="quarter" idx="12"/>
          </p:nvPr>
        </p:nvSpPr>
        <p:spPr>
          <a:xfrm>
            <a:off x="8221216" y="6520260"/>
            <a:ext cx="2133600" cy="365125"/>
          </a:xfrm>
        </p:spPr>
        <p:txBody>
          <a:bodyPr/>
          <a:lstStyle/>
          <a:p>
            <a:pPr>
              <a:defRPr/>
            </a:pPr>
            <a:fld id="{340E8AFE-2E1E-4DF9-8AB2-3D0026DC6CF8}" type="slidenum">
              <a:rPr lang="it-IT" sz="1600">
                <a:solidFill>
                  <a:prstClr val="black">
                    <a:tint val="75000"/>
                  </a:prstClr>
                </a:solidFill>
              </a:rPr>
              <a:pPr>
                <a:defRPr/>
              </a:pPr>
              <a:t>32</a:t>
            </a:fld>
            <a:endParaRPr lang="it-IT" sz="1600">
              <a:solidFill>
                <a:prstClr val="black">
                  <a:tint val="75000"/>
                </a:prstClr>
              </a:solidFill>
            </a:endParaRPr>
          </a:p>
        </p:txBody>
      </p:sp>
      <p:sp>
        <p:nvSpPr>
          <p:cNvPr id="4" name="CasellaDiTesto 3"/>
          <p:cNvSpPr txBox="1"/>
          <p:nvPr/>
        </p:nvSpPr>
        <p:spPr>
          <a:xfrm>
            <a:off x="2800386" y="572564"/>
            <a:ext cx="1836204" cy="830997"/>
          </a:xfrm>
          <a:prstGeom prst="rect">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ctr"/>
            <a:r>
              <a:rPr lang="it-IT" sz="1600" b="1" dirty="0">
                <a:solidFill>
                  <a:schemeClr val="bg1"/>
                </a:solidFill>
                <a:latin typeface="Arial" panose="020B0604020202020204" pitchFamily="34" charset="0"/>
                <a:cs typeface="Arial" panose="020B0604020202020204" pitchFamily="34" charset="0"/>
              </a:rPr>
              <a:t>Clinics’ </a:t>
            </a:r>
            <a:r>
              <a:rPr lang="it-IT" sz="1600" b="1" dirty="0" err="1">
                <a:solidFill>
                  <a:schemeClr val="bg1"/>
                </a:solidFill>
                <a:latin typeface="Arial" panose="020B0604020202020204" pitchFamily="34" charset="0"/>
                <a:cs typeface="Arial" panose="020B0604020202020204" pitchFamily="34" charset="0"/>
              </a:rPr>
              <a:t>Accreditation</a:t>
            </a:r>
            <a:r>
              <a:rPr lang="it-IT" sz="1600" b="1" dirty="0">
                <a:solidFill>
                  <a:schemeClr val="bg1"/>
                </a:solidFill>
                <a:latin typeface="Arial" panose="020B0604020202020204" pitchFamily="34" charset="0"/>
                <a:cs typeface="Arial" panose="020B0604020202020204" pitchFamily="34" charset="0"/>
              </a:rPr>
              <a:t> &amp; </a:t>
            </a:r>
            <a:r>
              <a:rPr lang="it-IT" sz="1600" b="1" dirty="0" err="1">
                <a:solidFill>
                  <a:schemeClr val="bg1"/>
                </a:solidFill>
                <a:latin typeface="Arial" panose="020B0604020202020204" pitchFamily="34" charset="0"/>
                <a:cs typeface="Arial" panose="020B0604020202020204" pitchFamily="34" charset="0"/>
              </a:rPr>
              <a:t>Registration</a:t>
            </a:r>
            <a:endParaRPr lang="it-IT" sz="1600" b="1" dirty="0">
              <a:solidFill>
                <a:schemeClr val="bg1"/>
              </a:solidFill>
              <a:latin typeface="Arial" panose="020B0604020202020204" pitchFamily="34" charset="0"/>
              <a:cs typeface="Arial" panose="020B0604020202020204" pitchFamily="34" charset="0"/>
            </a:endParaRPr>
          </a:p>
        </p:txBody>
      </p:sp>
      <p:sp>
        <p:nvSpPr>
          <p:cNvPr id="5" name="CasellaDiTesto 4"/>
          <p:cNvSpPr txBox="1"/>
          <p:nvPr/>
        </p:nvSpPr>
        <p:spPr>
          <a:xfrm>
            <a:off x="6023992" y="798545"/>
            <a:ext cx="1368152" cy="369332"/>
          </a:xfrm>
          <a:prstGeom prst="flowChartProcess">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ctr"/>
            <a:r>
              <a:rPr lang="it-IT" b="1" dirty="0" err="1">
                <a:solidFill>
                  <a:schemeClr val="bg1"/>
                </a:solidFill>
                <a:latin typeface="Arial" panose="020B0604020202020204" pitchFamily="34" charset="0"/>
                <a:cs typeface="Arial" panose="020B0604020202020204" pitchFamily="34" charset="0"/>
              </a:rPr>
              <a:t>Regions</a:t>
            </a:r>
            <a:endParaRPr lang="it-IT" b="1" dirty="0">
              <a:solidFill>
                <a:schemeClr val="bg1"/>
              </a:solidFill>
              <a:latin typeface="Arial" panose="020B0604020202020204" pitchFamily="34" charset="0"/>
              <a:cs typeface="Arial" panose="020B0604020202020204" pitchFamily="34" charset="0"/>
            </a:endParaRPr>
          </a:p>
        </p:txBody>
      </p:sp>
      <p:sp>
        <p:nvSpPr>
          <p:cNvPr id="6" name="CasellaDiTesto 5"/>
          <p:cNvSpPr txBox="1"/>
          <p:nvPr/>
        </p:nvSpPr>
        <p:spPr>
          <a:xfrm>
            <a:off x="2380460" y="1755802"/>
            <a:ext cx="2664297" cy="338554"/>
          </a:xfrm>
          <a:prstGeom prst="rect">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ctr"/>
            <a:r>
              <a:rPr lang="it-IT" sz="1600" b="1" dirty="0" err="1">
                <a:solidFill>
                  <a:schemeClr val="bg1"/>
                </a:solidFill>
                <a:latin typeface="Arial" panose="020B0604020202020204" pitchFamily="34" charset="0"/>
                <a:cs typeface="Arial" panose="020B0604020202020204" pitchFamily="34" charset="0"/>
              </a:rPr>
              <a:t>Italian</a:t>
            </a:r>
            <a:r>
              <a:rPr lang="it-IT" sz="1600" b="1" dirty="0">
                <a:solidFill>
                  <a:schemeClr val="bg1"/>
                </a:solidFill>
                <a:latin typeface="Arial" panose="020B0604020202020204" pitchFamily="34" charset="0"/>
                <a:cs typeface="Arial" panose="020B0604020202020204" pitchFamily="34" charset="0"/>
              </a:rPr>
              <a:t> National </a:t>
            </a:r>
            <a:r>
              <a:rPr lang="it-IT" sz="1600" b="1" dirty="0" err="1">
                <a:solidFill>
                  <a:schemeClr val="bg1"/>
                </a:solidFill>
                <a:latin typeface="Arial" panose="020B0604020202020204" pitchFamily="34" charset="0"/>
                <a:cs typeface="Arial" panose="020B0604020202020204" pitchFamily="34" charset="0"/>
              </a:rPr>
              <a:t>Registry</a:t>
            </a:r>
            <a:endParaRPr lang="it-IT" sz="1600" b="1" dirty="0">
              <a:solidFill>
                <a:schemeClr val="bg1"/>
              </a:solidFill>
              <a:latin typeface="Arial" panose="020B0604020202020204" pitchFamily="34" charset="0"/>
              <a:cs typeface="Arial" panose="020B0604020202020204" pitchFamily="34" charset="0"/>
            </a:endParaRPr>
          </a:p>
        </p:txBody>
      </p:sp>
      <p:sp>
        <p:nvSpPr>
          <p:cNvPr id="7" name="CasellaDiTesto 6"/>
          <p:cNvSpPr txBox="1"/>
          <p:nvPr/>
        </p:nvSpPr>
        <p:spPr>
          <a:xfrm>
            <a:off x="3113105" y="2633520"/>
            <a:ext cx="1224136" cy="338554"/>
          </a:xfrm>
          <a:prstGeom prst="rect">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ctr"/>
            <a:r>
              <a:rPr lang="it-IT" sz="1600" b="1" dirty="0">
                <a:solidFill>
                  <a:schemeClr val="bg1"/>
                </a:solidFill>
                <a:latin typeface="Arial" panose="020B0604020202020204" pitchFamily="34" charset="0"/>
                <a:cs typeface="Arial" panose="020B0604020202020204" pitchFamily="34" charset="0"/>
              </a:rPr>
              <a:t>Data entry</a:t>
            </a:r>
          </a:p>
        </p:txBody>
      </p:sp>
      <p:sp>
        <p:nvSpPr>
          <p:cNvPr id="8" name="CasellaDiTesto 7"/>
          <p:cNvSpPr txBox="1"/>
          <p:nvPr/>
        </p:nvSpPr>
        <p:spPr>
          <a:xfrm>
            <a:off x="6095999" y="2387381"/>
            <a:ext cx="2448273" cy="830997"/>
          </a:xfrm>
          <a:prstGeom prst="rect">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ctr"/>
            <a:r>
              <a:rPr lang="it-IT" sz="1600" b="1" dirty="0" err="1">
                <a:solidFill>
                  <a:schemeClr val="bg1"/>
                </a:solidFill>
                <a:latin typeface="Arial" panose="020B0604020202020204" pitchFamily="34" charset="0"/>
                <a:cs typeface="Arial" panose="020B0604020202020204" pitchFamily="34" charset="0"/>
              </a:rPr>
              <a:t>Check</a:t>
            </a:r>
            <a:r>
              <a:rPr lang="it-IT" sz="1600" b="1" dirty="0">
                <a:solidFill>
                  <a:schemeClr val="bg1"/>
                </a:solidFill>
                <a:latin typeface="Arial" panose="020B0604020202020204" pitchFamily="34" charset="0"/>
                <a:cs typeface="Arial" panose="020B0604020202020204" pitchFamily="34" charset="0"/>
              </a:rPr>
              <a:t> on data </a:t>
            </a:r>
            <a:r>
              <a:rPr lang="it-IT" sz="1600" b="1" dirty="0" err="1">
                <a:solidFill>
                  <a:schemeClr val="bg1"/>
                </a:solidFill>
                <a:latin typeface="Arial" panose="020B0604020202020204" pitchFamily="34" charset="0"/>
                <a:cs typeface="Arial" panose="020B0604020202020204" pitchFamily="34" charset="0"/>
              </a:rPr>
              <a:t>consistency</a:t>
            </a:r>
            <a:r>
              <a:rPr lang="it-IT" sz="1600" b="1" dirty="0">
                <a:solidFill>
                  <a:schemeClr val="bg1"/>
                </a:solidFill>
                <a:latin typeface="Arial" panose="020B0604020202020204" pitchFamily="34" charset="0"/>
                <a:cs typeface="Arial" panose="020B0604020202020204" pitchFamily="34" charset="0"/>
              </a:rPr>
              <a:t> </a:t>
            </a:r>
            <a:r>
              <a:rPr lang="it-IT" sz="1600" b="1" dirty="0" err="1">
                <a:solidFill>
                  <a:schemeClr val="bg1"/>
                </a:solidFill>
                <a:latin typeface="Arial" panose="020B0604020202020204" pitchFamily="34" charset="0"/>
                <a:cs typeface="Arial" panose="020B0604020202020204" pitchFamily="34" charset="0"/>
              </a:rPr>
              <a:t>before</a:t>
            </a:r>
            <a:r>
              <a:rPr lang="it-IT" sz="1600" b="1" dirty="0">
                <a:solidFill>
                  <a:schemeClr val="bg1"/>
                </a:solidFill>
                <a:latin typeface="Arial" panose="020B0604020202020204" pitchFamily="34" charset="0"/>
                <a:cs typeface="Arial" panose="020B0604020202020204" pitchFamily="34" charset="0"/>
              </a:rPr>
              <a:t> </a:t>
            </a:r>
            <a:r>
              <a:rPr lang="it-IT" sz="1600" b="1" dirty="0" err="1">
                <a:solidFill>
                  <a:schemeClr val="bg1"/>
                </a:solidFill>
                <a:latin typeface="Arial" panose="020B0604020202020204" pitchFamily="34" charset="0"/>
                <a:cs typeface="Arial" panose="020B0604020202020204" pitchFamily="34" charset="0"/>
              </a:rPr>
              <a:t>sending</a:t>
            </a:r>
            <a:endParaRPr lang="it-IT" sz="1600" b="1" dirty="0">
              <a:solidFill>
                <a:schemeClr val="bg1"/>
              </a:solidFill>
              <a:latin typeface="Arial" panose="020B0604020202020204" pitchFamily="34" charset="0"/>
              <a:cs typeface="Arial" panose="020B0604020202020204" pitchFamily="34" charset="0"/>
            </a:endParaRPr>
          </a:p>
        </p:txBody>
      </p:sp>
      <p:sp>
        <p:nvSpPr>
          <p:cNvPr id="9" name="CasellaDiTesto 8"/>
          <p:cNvSpPr txBox="1"/>
          <p:nvPr/>
        </p:nvSpPr>
        <p:spPr>
          <a:xfrm>
            <a:off x="2926400" y="3573017"/>
            <a:ext cx="1584176" cy="584775"/>
          </a:xfrm>
          <a:prstGeom prst="rect">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ctr"/>
            <a:r>
              <a:rPr lang="it-IT" sz="1600" b="1" dirty="0" err="1">
                <a:solidFill>
                  <a:schemeClr val="bg1"/>
                </a:solidFill>
                <a:latin typeface="Arial" panose="020B0604020202020204" pitchFamily="34" charset="0"/>
                <a:cs typeface="Arial" panose="020B0604020202020204" pitchFamily="34" charset="0"/>
              </a:rPr>
              <a:t>Sending</a:t>
            </a:r>
            <a:r>
              <a:rPr lang="it-IT" sz="1600" b="1" dirty="0">
                <a:solidFill>
                  <a:schemeClr val="bg1"/>
                </a:solidFill>
                <a:latin typeface="Arial" panose="020B0604020202020204" pitchFamily="34" charset="0"/>
                <a:cs typeface="Arial" panose="020B0604020202020204" pitchFamily="34" charset="0"/>
              </a:rPr>
              <a:t> data to </a:t>
            </a:r>
            <a:r>
              <a:rPr lang="it-IT" sz="1600" b="1" dirty="0" err="1">
                <a:solidFill>
                  <a:schemeClr val="bg1"/>
                </a:solidFill>
                <a:latin typeface="Arial" panose="020B0604020202020204" pitchFamily="34" charset="0"/>
                <a:cs typeface="Arial" panose="020B0604020202020204" pitchFamily="34" charset="0"/>
              </a:rPr>
              <a:t>Registry</a:t>
            </a:r>
            <a:endParaRPr lang="it-IT" sz="1600" b="1" dirty="0">
              <a:solidFill>
                <a:schemeClr val="bg1"/>
              </a:solidFill>
              <a:latin typeface="Arial" panose="020B0604020202020204" pitchFamily="34" charset="0"/>
              <a:cs typeface="Arial" panose="020B0604020202020204" pitchFamily="34" charset="0"/>
            </a:endParaRPr>
          </a:p>
        </p:txBody>
      </p:sp>
      <p:sp>
        <p:nvSpPr>
          <p:cNvPr id="10" name="CasellaDiTesto 9"/>
          <p:cNvSpPr txBox="1"/>
          <p:nvPr/>
        </p:nvSpPr>
        <p:spPr>
          <a:xfrm>
            <a:off x="2641086" y="4767769"/>
            <a:ext cx="2154804" cy="338554"/>
          </a:xfrm>
          <a:prstGeom prst="rect">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ctr"/>
            <a:r>
              <a:rPr lang="it-IT" sz="1600" b="1" dirty="0">
                <a:solidFill>
                  <a:schemeClr val="bg1"/>
                </a:solidFill>
                <a:latin typeface="Arial" panose="020B0604020202020204" pitchFamily="34" charset="0"/>
                <a:cs typeface="Arial" panose="020B0604020202020204" pitchFamily="34" charset="0"/>
              </a:rPr>
              <a:t>Export of Database</a:t>
            </a:r>
          </a:p>
        </p:txBody>
      </p:sp>
      <p:sp>
        <p:nvSpPr>
          <p:cNvPr id="11" name="CasellaDiTesto 10"/>
          <p:cNvSpPr txBox="1"/>
          <p:nvPr/>
        </p:nvSpPr>
        <p:spPr>
          <a:xfrm>
            <a:off x="2876619" y="5690338"/>
            <a:ext cx="1697109" cy="338554"/>
          </a:xfrm>
          <a:prstGeom prst="rect">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ctr"/>
            <a:r>
              <a:rPr lang="it-IT" sz="1600" b="1" dirty="0">
                <a:solidFill>
                  <a:schemeClr val="bg1"/>
                </a:solidFill>
                <a:latin typeface="Arial" panose="020B0604020202020204" pitchFamily="34" charset="0"/>
                <a:cs typeface="Arial" panose="020B0604020202020204" pitchFamily="34" charset="0"/>
              </a:rPr>
              <a:t>Data </a:t>
            </a:r>
            <a:r>
              <a:rPr lang="it-IT" sz="1600" b="1" dirty="0" err="1">
                <a:solidFill>
                  <a:schemeClr val="bg1"/>
                </a:solidFill>
                <a:latin typeface="Arial" panose="020B0604020202020204" pitchFamily="34" charset="0"/>
                <a:cs typeface="Arial" panose="020B0604020202020204" pitchFamily="34" charset="0"/>
              </a:rPr>
              <a:t>cleanup</a:t>
            </a:r>
            <a:endParaRPr lang="it-IT" sz="1600" b="1" dirty="0">
              <a:solidFill>
                <a:schemeClr val="bg1"/>
              </a:solidFill>
              <a:latin typeface="Arial" panose="020B0604020202020204" pitchFamily="34" charset="0"/>
              <a:cs typeface="Arial" panose="020B0604020202020204" pitchFamily="34" charset="0"/>
            </a:endParaRPr>
          </a:p>
        </p:txBody>
      </p:sp>
      <p:sp>
        <p:nvSpPr>
          <p:cNvPr id="12" name="CasellaDiTesto 11"/>
          <p:cNvSpPr txBox="1"/>
          <p:nvPr/>
        </p:nvSpPr>
        <p:spPr>
          <a:xfrm>
            <a:off x="5663952" y="5552842"/>
            <a:ext cx="1728192" cy="584775"/>
          </a:xfrm>
          <a:prstGeom prst="rect">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ctr"/>
            <a:r>
              <a:rPr lang="it-IT" sz="1600" b="1" dirty="0">
                <a:solidFill>
                  <a:schemeClr val="bg1"/>
                </a:solidFill>
                <a:latin typeface="Arial" panose="020B0604020202020204" pitchFamily="34" charset="0"/>
                <a:cs typeface="Arial" panose="020B0604020202020204" pitchFamily="34" charset="0"/>
              </a:rPr>
              <a:t>Data processing</a:t>
            </a:r>
          </a:p>
        </p:txBody>
      </p:sp>
      <p:sp>
        <p:nvSpPr>
          <p:cNvPr id="14" name="CasellaDiTesto 13"/>
          <p:cNvSpPr txBox="1"/>
          <p:nvPr/>
        </p:nvSpPr>
        <p:spPr>
          <a:xfrm>
            <a:off x="8399399" y="4813937"/>
            <a:ext cx="2016224" cy="584775"/>
          </a:xfrm>
          <a:prstGeom prst="rect">
            <a:avLst/>
          </a:prstGeom>
          <a:ln/>
        </p:spPr>
        <p:style>
          <a:lnRef idx="3">
            <a:schemeClr val="lt1"/>
          </a:lnRef>
          <a:fillRef idx="1">
            <a:schemeClr val="accent2"/>
          </a:fillRef>
          <a:effectRef idx="1">
            <a:schemeClr val="accent2"/>
          </a:effectRef>
          <a:fontRef idx="minor">
            <a:schemeClr val="lt1"/>
          </a:fontRef>
        </p:style>
        <p:txBody>
          <a:bodyPr wrap="square" rtlCol="0">
            <a:spAutoFit/>
          </a:bodyPr>
          <a:lstStyle/>
          <a:p>
            <a:pPr algn="ctr"/>
            <a:r>
              <a:rPr lang="it-IT" sz="1600" b="1" dirty="0">
                <a:solidFill>
                  <a:srgbClr val="002060"/>
                </a:solidFill>
                <a:latin typeface="Arial" panose="020B0604020202020204" pitchFamily="34" charset="0"/>
                <a:cs typeface="Arial" panose="020B0604020202020204" pitchFamily="34" charset="0"/>
              </a:rPr>
              <a:t>Report to the </a:t>
            </a:r>
            <a:r>
              <a:rPr lang="it-IT" sz="1600" b="1" dirty="0" err="1">
                <a:solidFill>
                  <a:srgbClr val="002060"/>
                </a:solidFill>
                <a:latin typeface="Arial" panose="020B0604020202020204" pitchFamily="34" charset="0"/>
                <a:cs typeface="Arial" panose="020B0604020202020204" pitchFamily="34" charset="0"/>
              </a:rPr>
              <a:t>Minister</a:t>
            </a:r>
            <a:r>
              <a:rPr lang="it-IT" sz="1600" b="1" dirty="0">
                <a:solidFill>
                  <a:srgbClr val="002060"/>
                </a:solidFill>
                <a:latin typeface="Arial" panose="020B0604020202020204" pitchFamily="34" charset="0"/>
                <a:cs typeface="Arial" panose="020B0604020202020204" pitchFamily="34" charset="0"/>
              </a:rPr>
              <a:t> of </a:t>
            </a:r>
            <a:r>
              <a:rPr lang="it-IT" sz="1600" b="1" dirty="0" err="1">
                <a:solidFill>
                  <a:srgbClr val="002060"/>
                </a:solidFill>
                <a:latin typeface="Arial" panose="020B0604020202020204" pitchFamily="34" charset="0"/>
                <a:cs typeface="Arial" panose="020B0604020202020204" pitchFamily="34" charset="0"/>
              </a:rPr>
              <a:t>health</a:t>
            </a:r>
            <a:endParaRPr lang="it-IT" sz="1600" b="1" dirty="0">
              <a:solidFill>
                <a:srgbClr val="002060"/>
              </a:solidFill>
              <a:latin typeface="Arial" panose="020B0604020202020204" pitchFamily="34" charset="0"/>
              <a:cs typeface="Arial" panose="020B0604020202020204" pitchFamily="34" charset="0"/>
            </a:endParaRPr>
          </a:p>
        </p:txBody>
      </p:sp>
      <p:sp>
        <p:nvSpPr>
          <p:cNvPr id="15" name="CasellaDiTesto 14"/>
          <p:cNvSpPr txBox="1"/>
          <p:nvPr/>
        </p:nvSpPr>
        <p:spPr>
          <a:xfrm>
            <a:off x="8400256" y="5508522"/>
            <a:ext cx="2016224" cy="584775"/>
          </a:xfrm>
          <a:prstGeom prst="rect">
            <a:avLst/>
          </a:prstGeom>
          <a:ln/>
        </p:spPr>
        <p:style>
          <a:lnRef idx="3">
            <a:schemeClr val="lt1"/>
          </a:lnRef>
          <a:fillRef idx="1">
            <a:schemeClr val="accent4"/>
          </a:fillRef>
          <a:effectRef idx="1">
            <a:schemeClr val="accent4"/>
          </a:effectRef>
          <a:fontRef idx="minor">
            <a:schemeClr val="lt1"/>
          </a:fontRef>
        </p:style>
        <p:txBody>
          <a:bodyPr wrap="square" rtlCol="0">
            <a:spAutoFit/>
          </a:bodyPr>
          <a:lstStyle/>
          <a:p>
            <a:pPr algn="ctr"/>
            <a:r>
              <a:rPr lang="it-IT" sz="1600" b="1" dirty="0">
                <a:solidFill>
                  <a:srgbClr val="002060"/>
                </a:solidFill>
                <a:latin typeface="Arial" panose="020B0604020202020204" pitchFamily="34" charset="0"/>
                <a:cs typeface="Arial" panose="020B0604020202020204" pitchFamily="34" charset="0"/>
              </a:rPr>
              <a:t>Report for </a:t>
            </a:r>
            <a:r>
              <a:rPr lang="it-IT" sz="1600" b="1" dirty="0" err="1">
                <a:solidFill>
                  <a:srgbClr val="002060"/>
                </a:solidFill>
                <a:latin typeface="Arial" panose="020B0604020202020204" pitchFamily="34" charset="0"/>
                <a:cs typeface="Arial" panose="020B0604020202020204" pitchFamily="34" charset="0"/>
              </a:rPr>
              <a:t>other</a:t>
            </a:r>
            <a:r>
              <a:rPr lang="it-IT" sz="1600" b="1" dirty="0">
                <a:solidFill>
                  <a:srgbClr val="002060"/>
                </a:solidFill>
                <a:latin typeface="Arial" panose="020B0604020202020204" pitchFamily="34" charset="0"/>
                <a:cs typeface="Arial" panose="020B0604020202020204" pitchFamily="34" charset="0"/>
              </a:rPr>
              <a:t> </a:t>
            </a:r>
            <a:r>
              <a:rPr lang="it-IT" sz="1600" b="1" dirty="0" err="1">
                <a:solidFill>
                  <a:srgbClr val="002060"/>
                </a:solidFill>
                <a:latin typeface="Arial" panose="020B0604020202020204" pitchFamily="34" charset="0"/>
                <a:cs typeface="Arial" panose="020B0604020202020204" pitchFamily="34" charset="0"/>
              </a:rPr>
              <a:t>stakeholders</a:t>
            </a:r>
            <a:endParaRPr lang="it-IT" sz="1600" b="1" dirty="0">
              <a:solidFill>
                <a:srgbClr val="002060"/>
              </a:solidFill>
              <a:latin typeface="Arial" panose="020B0604020202020204" pitchFamily="34" charset="0"/>
              <a:cs typeface="Arial" panose="020B0604020202020204" pitchFamily="34" charset="0"/>
            </a:endParaRPr>
          </a:p>
        </p:txBody>
      </p:sp>
      <p:sp>
        <p:nvSpPr>
          <p:cNvPr id="16" name="CasellaDiTesto 15"/>
          <p:cNvSpPr txBox="1"/>
          <p:nvPr/>
        </p:nvSpPr>
        <p:spPr>
          <a:xfrm>
            <a:off x="8400256" y="6165305"/>
            <a:ext cx="2016224" cy="584775"/>
          </a:xfrm>
          <a:prstGeom prst="rect">
            <a:avLst/>
          </a:prstGeom>
          <a:ln/>
        </p:spPr>
        <p:style>
          <a:lnRef idx="3">
            <a:schemeClr val="lt1"/>
          </a:lnRef>
          <a:fillRef idx="1">
            <a:schemeClr val="accent3"/>
          </a:fillRef>
          <a:effectRef idx="1">
            <a:schemeClr val="accent3"/>
          </a:effectRef>
          <a:fontRef idx="minor">
            <a:schemeClr val="lt1"/>
          </a:fontRef>
        </p:style>
        <p:txBody>
          <a:bodyPr wrap="square" rtlCol="0">
            <a:spAutoFit/>
          </a:bodyPr>
          <a:lstStyle/>
          <a:p>
            <a:pPr algn="ctr"/>
            <a:r>
              <a:rPr lang="it-IT" sz="1600" b="1" dirty="0">
                <a:solidFill>
                  <a:srgbClr val="002060"/>
                </a:solidFill>
                <a:latin typeface="Arial" panose="020B0604020202020204" pitchFamily="34" charset="0"/>
                <a:cs typeface="Arial" panose="020B0604020202020204" pitchFamily="34" charset="0"/>
              </a:rPr>
              <a:t>English executive </a:t>
            </a:r>
            <a:r>
              <a:rPr lang="it-IT" sz="1600" b="1" dirty="0" err="1">
                <a:solidFill>
                  <a:srgbClr val="002060"/>
                </a:solidFill>
                <a:latin typeface="Arial" panose="020B0604020202020204" pitchFamily="34" charset="0"/>
                <a:cs typeface="Arial" panose="020B0604020202020204" pitchFamily="34" charset="0"/>
              </a:rPr>
              <a:t>summary</a:t>
            </a:r>
            <a:endParaRPr lang="it-IT" sz="1600" b="1" dirty="0">
              <a:solidFill>
                <a:srgbClr val="002060"/>
              </a:solidFill>
              <a:latin typeface="Arial" panose="020B0604020202020204" pitchFamily="34" charset="0"/>
              <a:cs typeface="Arial" panose="020B0604020202020204" pitchFamily="34" charset="0"/>
            </a:endParaRPr>
          </a:p>
        </p:txBody>
      </p:sp>
      <p:sp>
        <p:nvSpPr>
          <p:cNvPr id="21" name="Freccia in giù 20"/>
          <p:cNvSpPr/>
          <p:nvPr/>
        </p:nvSpPr>
        <p:spPr>
          <a:xfrm>
            <a:off x="3527151" y="2230130"/>
            <a:ext cx="396044" cy="323186"/>
          </a:xfrm>
          <a:prstGeom prst="downArrow">
            <a:avLst/>
          </a:prstGeom>
          <a:solidFill>
            <a:schemeClr val="tx2">
              <a:lumMod val="60000"/>
              <a:lumOff val="4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600" b="1"/>
          </a:p>
        </p:txBody>
      </p:sp>
      <p:sp>
        <p:nvSpPr>
          <p:cNvPr id="23" name="Freccia in giù 22"/>
          <p:cNvSpPr/>
          <p:nvPr/>
        </p:nvSpPr>
        <p:spPr>
          <a:xfrm>
            <a:off x="3527151" y="3092843"/>
            <a:ext cx="396044" cy="323186"/>
          </a:xfrm>
          <a:prstGeom prst="downArrow">
            <a:avLst/>
          </a:prstGeom>
          <a:solidFill>
            <a:schemeClr val="tx2">
              <a:lumMod val="60000"/>
              <a:lumOff val="4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600" b="1"/>
          </a:p>
        </p:txBody>
      </p:sp>
      <p:sp>
        <p:nvSpPr>
          <p:cNvPr id="24" name="Freccia in giù 23"/>
          <p:cNvSpPr/>
          <p:nvPr/>
        </p:nvSpPr>
        <p:spPr>
          <a:xfrm>
            <a:off x="3520466" y="4280922"/>
            <a:ext cx="396044" cy="323186"/>
          </a:xfrm>
          <a:prstGeom prst="downArrow">
            <a:avLst/>
          </a:prstGeom>
          <a:solidFill>
            <a:schemeClr val="tx2">
              <a:lumMod val="60000"/>
              <a:lumOff val="4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600" b="1"/>
          </a:p>
        </p:txBody>
      </p:sp>
      <p:sp>
        <p:nvSpPr>
          <p:cNvPr id="25" name="Freccia in giù 24"/>
          <p:cNvSpPr/>
          <p:nvPr/>
        </p:nvSpPr>
        <p:spPr>
          <a:xfrm>
            <a:off x="3527151" y="5231334"/>
            <a:ext cx="396044" cy="323186"/>
          </a:xfrm>
          <a:prstGeom prst="downArrow">
            <a:avLst/>
          </a:prstGeom>
          <a:solidFill>
            <a:schemeClr val="tx2">
              <a:lumMod val="60000"/>
              <a:lumOff val="4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600" b="1"/>
          </a:p>
        </p:txBody>
      </p:sp>
      <p:sp>
        <p:nvSpPr>
          <p:cNvPr id="26" name="Freccia in giù 25"/>
          <p:cNvSpPr/>
          <p:nvPr/>
        </p:nvSpPr>
        <p:spPr>
          <a:xfrm rot="16200000">
            <a:off x="4964337" y="5477931"/>
            <a:ext cx="396044" cy="792088"/>
          </a:xfrm>
          <a:prstGeom prst="downArrow">
            <a:avLst/>
          </a:prstGeom>
          <a:solidFill>
            <a:schemeClr val="tx2">
              <a:lumMod val="60000"/>
              <a:lumOff val="4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600" b="1"/>
          </a:p>
        </p:txBody>
      </p:sp>
      <p:sp>
        <p:nvSpPr>
          <p:cNvPr id="28" name="Freccia a destra 27"/>
          <p:cNvSpPr/>
          <p:nvPr/>
        </p:nvSpPr>
        <p:spPr>
          <a:xfrm rot="19670789">
            <a:off x="7506310" y="5265714"/>
            <a:ext cx="774250" cy="265377"/>
          </a:xfrm>
          <a:prstGeom prst="rightArrow">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600" b="1"/>
          </a:p>
        </p:txBody>
      </p:sp>
      <p:sp>
        <p:nvSpPr>
          <p:cNvPr id="29" name="Freccia a destra 28"/>
          <p:cNvSpPr/>
          <p:nvPr/>
        </p:nvSpPr>
        <p:spPr>
          <a:xfrm>
            <a:off x="7579603" y="5661376"/>
            <a:ext cx="712196" cy="265377"/>
          </a:xfrm>
          <a:prstGeom prst="rightArrow">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600" b="1"/>
          </a:p>
        </p:txBody>
      </p:sp>
      <p:sp>
        <p:nvSpPr>
          <p:cNvPr id="30" name="Freccia a destra 29"/>
          <p:cNvSpPr/>
          <p:nvPr/>
        </p:nvSpPr>
        <p:spPr>
          <a:xfrm rot="1472505">
            <a:off x="7556300" y="6039152"/>
            <a:ext cx="774250" cy="265377"/>
          </a:xfrm>
          <a:prstGeom prst="rightArrow">
            <a:avLst/>
          </a:prstGeom>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600" b="1"/>
          </a:p>
        </p:txBody>
      </p:sp>
      <p:cxnSp>
        <p:nvCxnSpPr>
          <p:cNvPr id="32" name="Connettore 2 31"/>
          <p:cNvCxnSpPr>
            <a:stCxn id="4" idx="3"/>
            <a:endCxn id="5" idx="1"/>
          </p:cNvCxnSpPr>
          <p:nvPr/>
        </p:nvCxnSpPr>
        <p:spPr>
          <a:xfrm flipV="1">
            <a:off x="4636590" y="983212"/>
            <a:ext cx="1387402" cy="4851"/>
          </a:xfrm>
          <a:prstGeom prst="straightConnector1">
            <a:avLst/>
          </a:prstGeom>
          <a:ln w="38100">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45" name="Text Box 4"/>
          <p:cNvSpPr txBox="1">
            <a:spLocks noChangeArrowheads="1"/>
          </p:cNvSpPr>
          <p:nvPr/>
        </p:nvSpPr>
        <p:spPr bwMode="auto">
          <a:xfrm>
            <a:off x="1524000" y="44625"/>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 – data flow</a:t>
            </a:r>
          </a:p>
        </p:txBody>
      </p:sp>
      <p:cxnSp>
        <p:nvCxnSpPr>
          <p:cNvPr id="33" name="Connettore 2 32"/>
          <p:cNvCxnSpPr>
            <a:stCxn id="7" idx="3"/>
            <a:endCxn id="8" idx="1"/>
          </p:cNvCxnSpPr>
          <p:nvPr/>
        </p:nvCxnSpPr>
        <p:spPr>
          <a:xfrm>
            <a:off x="4337242" y="2802797"/>
            <a:ext cx="1758757" cy="82"/>
          </a:xfrm>
          <a:prstGeom prst="straightConnector1">
            <a:avLst/>
          </a:prstGeom>
          <a:ln w="38100">
            <a:solidFill>
              <a:srgbClr val="00206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8" name="Connettore 4 17"/>
          <p:cNvCxnSpPr>
            <a:stCxn id="6" idx="3"/>
            <a:endCxn id="5" idx="2"/>
          </p:cNvCxnSpPr>
          <p:nvPr/>
        </p:nvCxnSpPr>
        <p:spPr>
          <a:xfrm flipV="1">
            <a:off x="5044756" y="1167877"/>
            <a:ext cx="1663312" cy="757202"/>
          </a:xfrm>
          <a:prstGeom prst="bentConnector2">
            <a:avLst/>
          </a:prstGeom>
          <a:ln w="38100">
            <a:solidFill>
              <a:srgbClr val="00206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0" name="Connettore 2 19"/>
          <p:cNvCxnSpPr>
            <a:stCxn id="4" idx="2"/>
            <a:endCxn id="6" idx="0"/>
          </p:cNvCxnSpPr>
          <p:nvPr/>
        </p:nvCxnSpPr>
        <p:spPr>
          <a:xfrm flipH="1">
            <a:off x="3712608" y="1403560"/>
            <a:ext cx="5880" cy="352242"/>
          </a:xfrm>
          <a:prstGeom prst="straightConnector1">
            <a:avLst/>
          </a:prstGeom>
          <a:ln w="38100">
            <a:solidFill>
              <a:srgbClr val="002060"/>
            </a:solidFill>
            <a:tailEnd type="arrow"/>
          </a:ln>
        </p:spPr>
        <p:style>
          <a:lnRef idx="1">
            <a:schemeClr val="accent1"/>
          </a:lnRef>
          <a:fillRef idx="0">
            <a:schemeClr val="accent1"/>
          </a:fillRef>
          <a:effectRef idx="0">
            <a:schemeClr val="accent1"/>
          </a:effectRef>
          <a:fontRef idx="minor">
            <a:schemeClr val="tx1"/>
          </a:fontRef>
        </p:style>
      </p:cxnSp>
      <p:pic>
        <p:nvPicPr>
          <p:cNvPr id="31" name="Immagine 30"/>
          <p:cNvPicPr>
            <a:picLocks noChangeAspect="1"/>
          </p:cNvPicPr>
          <p:nvPr/>
        </p:nvPicPr>
        <p:blipFill>
          <a:blip r:embed="rId2"/>
          <a:stretch>
            <a:fillRect/>
          </a:stretch>
        </p:blipFill>
        <p:spPr>
          <a:xfrm>
            <a:off x="151261" y="201468"/>
            <a:ext cx="1372739" cy="520846"/>
          </a:xfrm>
          <a:prstGeom prst="rect">
            <a:avLst/>
          </a:prstGeom>
        </p:spPr>
      </p:pic>
      <p:pic>
        <p:nvPicPr>
          <p:cNvPr id="34" name="Immagine 33"/>
          <p:cNvPicPr>
            <a:picLocks noChangeAspect="1"/>
          </p:cNvPicPr>
          <p:nvPr/>
        </p:nvPicPr>
        <p:blipFill>
          <a:blip r:embed="rId3"/>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61100921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5"/>
          <p:cNvSpPr txBox="1">
            <a:spLocks noChangeArrowheads="1"/>
          </p:cNvSpPr>
          <p:nvPr/>
        </p:nvSpPr>
        <p:spPr bwMode="auto">
          <a:xfrm>
            <a:off x="1631504" y="1628801"/>
            <a:ext cx="3888432" cy="584775"/>
          </a:xfrm>
          <a:prstGeom prst="rect">
            <a:avLst/>
          </a:prstGeom>
          <a:solidFill>
            <a:srgbClr val="002060"/>
          </a:solidFill>
          <a:ln w="9525">
            <a:noFill/>
            <a:miter lim="800000"/>
            <a:headEnd/>
            <a:tailEnd/>
          </a:ln>
        </p:spPr>
        <p:txBody>
          <a:bodyPr wrap="square">
            <a:spAutoFit/>
          </a:bodyPr>
          <a:lstStyle/>
          <a:p>
            <a:pPr algn="ctr"/>
            <a:r>
              <a:rPr lang="it-IT" altLang="it-IT" sz="3200" b="1" dirty="0" err="1">
                <a:solidFill>
                  <a:schemeClr val="bg1"/>
                </a:solidFill>
                <a:latin typeface="Calibri" pitchFamily="34" charset="0"/>
              </a:rPr>
              <a:t>May-June</a:t>
            </a:r>
            <a:endParaRPr lang="it-IT" altLang="it-IT" sz="3200" b="1" dirty="0">
              <a:solidFill>
                <a:schemeClr val="bg1"/>
              </a:solidFill>
              <a:latin typeface="Calibri" pitchFamily="34" charset="0"/>
            </a:endParaRPr>
          </a:p>
        </p:txBody>
      </p:sp>
      <p:sp>
        <p:nvSpPr>
          <p:cNvPr id="7" name="Text Box 5"/>
          <p:cNvSpPr txBox="1">
            <a:spLocks noChangeArrowheads="1"/>
          </p:cNvSpPr>
          <p:nvPr/>
        </p:nvSpPr>
        <p:spPr bwMode="auto">
          <a:xfrm>
            <a:off x="1775520" y="4221089"/>
            <a:ext cx="3816424" cy="584775"/>
          </a:xfrm>
          <a:prstGeom prst="rect">
            <a:avLst/>
          </a:prstGeom>
          <a:solidFill>
            <a:srgbClr val="002060"/>
          </a:solidFill>
          <a:ln w="9525">
            <a:noFill/>
            <a:miter lim="800000"/>
            <a:headEnd/>
            <a:tailEnd/>
          </a:ln>
        </p:spPr>
        <p:txBody>
          <a:bodyPr wrap="square">
            <a:spAutoFit/>
          </a:bodyPr>
          <a:lstStyle/>
          <a:p>
            <a:pPr algn="ctr"/>
            <a:r>
              <a:rPr lang="it-IT" altLang="it-IT" sz="3200" b="1" dirty="0" err="1">
                <a:solidFill>
                  <a:schemeClr val="bg1"/>
                </a:solidFill>
                <a:latin typeface="Calibri" pitchFamily="34" charset="0"/>
              </a:rPr>
              <a:t>October</a:t>
            </a:r>
            <a:r>
              <a:rPr lang="it-IT" altLang="it-IT" sz="3200" b="1" dirty="0">
                <a:solidFill>
                  <a:schemeClr val="bg1"/>
                </a:solidFill>
                <a:latin typeface="Calibri" pitchFamily="34" charset="0"/>
              </a:rPr>
              <a:t>- </a:t>
            </a:r>
            <a:r>
              <a:rPr lang="it-IT" altLang="it-IT" sz="3200" b="1" dirty="0" err="1">
                <a:solidFill>
                  <a:schemeClr val="bg1"/>
                </a:solidFill>
                <a:latin typeface="Calibri" pitchFamily="34" charset="0"/>
              </a:rPr>
              <a:t>November</a:t>
            </a:r>
            <a:endParaRPr lang="it-IT" altLang="it-IT" sz="3200" b="1" dirty="0">
              <a:solidFill>
                <a:schemeClr val="bg1"/>
              </a:solidFill>
              <a:latin typeface="Calibri" pitchFamily="34" charset="0"/>
            </a:endParaRPr>
          </a:p>
        </p:txBody>
      </p:sp>
      <p:sp>
        <p:nvSpPr>
          <p:cNvPr id="8" name="Text Box 5"/>
          <p:cNvSpPr txBox="1">
            <a:spLocks noChangeArrowheads="1"/>
          </p:cNvSpPr>
          <p:nvPr/>
        </p:nvSpPr>
        <p:spPr bwMode="auto">
          <a:xfrm>
            <a:off x="2315580" y="620689"/>
            <a:ext cx="7560840" cy="830997"/>
          </a:xfrm>
          <a:prstGeom prst="rect">
            <a:avLst/>
          </a:prstGeom>
          <a:noFill/>
          <a:ln w="9525">
            <a:noFill/>
            <a:miter lim="800000"/>
            <a:headEnd/>
            <a:tailEnd/>
          </a:ln>
        </p:spPr>
        <p:txBody>
          <a:bodyPr wrap="square">
            <a:spAutoFit/>
          </a:bodyPr>
          <a:lstStyle/>
          <a:p>
            <a:pPr algn="ctr"/>
            <a:r>
              <a:rPr lang="en-US" sz="2400" b="1" dirty="0">
                <a:solidFill>
                  <a:srgbClr val="800000"/>
                </a:solidFill>
                <a:latin typeface="Calibri" pitchFamily="34" charset="0"/>
              </a:rPr>
              <a:t>data collection is divided in two different time frames during the same year</a:t>
            </a:r>
            <a:endParaRPr lang="it-IT" altLang="it-IT" sz="2400" b="1" dirty="0">
              <a:solidFill>
                <a:srgbClr val="800000"/>
              </a:solidFill>
              <a:latin typeface="Calibri" pitchFamily="34" charset="0"/>
            </a:endParaRPr>
          </a:p>
        </p:txBody>
      </p:sp>
      <p:sp>
        <p:nvSpPr>
          <p:cNvPr id="9" name="Text Box 5"/>
          <p:cNvSpPr txBox="1">
            <a:spLocks noChangeArrowheads="1"/>
          </p:cNvSpPr>
          <p:nvPr/>
        </p:nvSpPr>
        <p:spPr bwMode="auto">
          <a:xfrm>
            <a:off x="6528048" y="1628801"/>
            <a:ext cx="3888432" cy="584775"/>
          </a:xfrm>
          <a:prstGeom prst="rect">
            <a:avLst/>
          </a:prstGeom>
          <a:solidFill>
            <a:srgbClr val="002060"/>
          </a:solidFill>
          <a:ln w="9525">
            <a:noFill/>
            <a:miter lim="800000"/>
            <a:headEnd/>
            <a:tailEnd/>
          </a:ln>
        </p:spPr>
        <p:txBody>
          <a:bodyPr wrap="square">
            <a:spAutoFit/>
          </a:bodyPr>
          <a:lstStyle/>
          <a:p>
            <a:pPr algn="ctr"/>
            <a:r>
              <a:rPr lang="it-IT" altLang="it-IT" sz="3200" b="1" dirty="0">
                <a:solidFill>
                  <a:schemeClr val="bg1"/>
                </a:solidFill>
                <a:latin typeface="Calibri" pitchFamily="34" charset="0"/>
              </a:rPr>
              <a:t>Activity</a:t>
            </a:r>
          </a:p>
        </p:txBody>
      </p:sp>
      <p:sp>
        <p:nvSpPr>
          <p:cNvPr id="10" name="Text Box 5"/>
          <p:cNvSpPr txBox="1">
            <a:spLocks noChangeArrowheads="1"/>
          </p:cNvSpPr>
          <p:nvPr/>
        </p:nvSpPr>
        <p:spPr bwMode="auto">
          <a:xfrm>
            <a:off x="6528048" y="2348880"/>
            <a:ext cx="3888432" cy="369332"/>
          </a:xfrm>
          <a:prstGeom prst="rect">
            <a:avLst/>
          </a:prstGeom>
          <a:solidFill>
            <a:srgbClr val="00B050"/>
          </a:solidFill>
          <a:ln w="9525">
            <a:noFill/>
            <a:miter lim="800000"/>
            <a:headEnd/>
            <a:tailEnd/>
          </a:ln>
        </p:spPr>
        <p:txBody>
          <a:bodyPr wrap="square">
            <a:spAutoFit/>
          </a:bodyPr>
          <a:lstStyle/>
          <a:p>
            <a:pPr algn="ctr"/>
            <a:r>
              <a:rPr lang="it-IT" altLang="it-IT" b="1" dirty="0" err="1">
                <a:solidFill>
                  <a:schemeClr val="bg1"/>
                </a:solidFill>
                <a:latin typeface="Calibri" pitchFamily="34" charset="0"/>
              </a:rPr>
              <a:t>Cycles</a:t>
            </a:r>
            <a:r>
              <a:rPr lang="it-IT" altLang="it-IT" b="1" dirty="0">
                <a:solidFill>
                  <a:schemeClr val="bg1"/>
                </a:solidFill>
                <a:latin typeface="Calibri" pitchFamily="34" charset="0"/>
              </a:rPr>
              <a:t> - </a:t>
            </a:r>
            <a:r>
              <a:rPr lang="it-IT" altLang="it-IT" b="1" dirty="0" err="1">
                <a:solidFill>
                  <a:schemeClr val="bg1"/>
                </a:solidFill>
                <a:latin typeface="Calibri" pitchFamily="34" charset="0"/>
              </a:rPr>
              <a:t>Patients</a:t>
            </a:r>
            <a:endParaRPr lang="it-IT" altLang="it-IT" b="1" dirty="0">
              <a:solidFill>
                <a:schemeClr val="bg1"/>
              </a:solidFill>
              <a:latin typeface="Calibri" pitchFamily="34" charset="0"/>
            </a:endParaRPr>
          </a:p>
        </p:txBody>
      </p:sp>
      <p:sp>
        <p:nvSpPr>
          <p:cNvPr id="11" name="Text Box 5"/>
          <p:cNvSpPr txBox="1">
            <a:spLocks noChangeArrowheads="1"/>
          </p:cNvSpPr>
          <p:nvPr/>
        </p:nvSpPr>
        <p:spPr bwMode="auto">
          <a:xfrm>
            <a:off x="6528048" y="2900702"/>
            <a:ext cx="3888432" cy="369332"/>
          </a:xfrm>
          <a:prstGeom prst="rect">
            <a:avLst/>
          </a:prstGeom>
          <a:solidFill>
            <a:srgbClr val="00B050"/>
          </a:solidFill>
          <a:ln w="9525">
            <a:noFill/>
            <a:miter lim="800000"/>
            <a:headEnd/>
            <a:tailEnd/>
          </a:ln>
        </p:spPr>
        <p:txBody>
          <a:bodyPr wrap="square">
            <a:spAutoFit/>
          </a:bodyPr>
          <a:lstStyle/>
          <a:p>
            <a:pPr algn="ctr"/>
            <a:r>
              <a:rPr lang="it-IT" altLang="it-IT" b="1" dirty="0" err="1">
                <a:solidFill>
                  <a:schemeClr val="bg1"/>
                </a:solidFill>
                <a:latin typeface="Calibri" pitchFamily="34" charset="0"/>
              </a:rPr>
              <a:t>Retrievals</a:t>
            </a:r>
            <a:r>
              <a:rPr lang="it-IT" altLang="it-IT" b="1" dirty="0">
                <a:solidFill>
                  <a:schemeClr val="bg1"/>
                </a:solidFill>
                <a:latin typeface="Calibri" pitchFamily="34" charset="0"/>
              </a:rPr>
              <a:t> - </a:t>
            </a:r>
            <a:r>
              <a:rPr lang="it-IT" altLang="it-IT" b="1" dirty="0" err="1">
                <a:solidFill>
                  <a:schemeClr val="bg1"/>
                </a:solidFill>
                <a:latin typeface="Calibri" pitchFamily="34" charset="0"/>
              </a:rPr>
              <a:t>Transfers</a:t>
            </a:r>
            <a:endParaRPr lang="it-IT" altLang="it-IT" b="1" dirty="0">
              <a:solidFill>
                <a:schemeClr val="bg1"/>
              </a:solidFill>
              <a:latin typeface="Calibri" pitchFamily="34" charset="0"/>
            </a:endParaRPr>
          </a:p>
        </p:txBody>
      </p:sp>
      <p:sp>
        <p:nvSpPr>
          <p:cNvPr id="12" name="Text Box 5"/>
          <p:cNvSpPr txBox="1">
            <a:spLocks noChangeArrowheads="1"/>
          </p:cNvSpPr>
          <p:nvPr/>
        </p:nvSpPr>
        <p:spPr bwMode="auto">
          <a:xfrm>
            <a:off x="6528048" y="3429000"/>
            <a:ext cx="3888432" cy="369332"/>
          </a:xfrm>
          <a:prstGeom prst="rect">
            <a:avLst/>
          </a:prstGeom>
          <a:solidFill>
            <a:srgbClr val="00B050"/>
          </a:solidFill>
          <a:ln w="9525">
            <a:noFill/>
            <a:miter lim="800000"/>
            <a:headEnd/>
            <a:tailEnd/>
          </a:ln>
        </p:spPr>
        <p:txBody>
          <a:bodyPr wrap="square">
            <a:spAutoFit/>
          </a:bodyPr>
          <a:lstStyle/>
          <a:p>
            <a:pPr algn="ctr"/>
            <a:r>
              <a:rPr lang="it-IT" altLang="it-IT" b="1" dirty="0" err="1">
                <a:solidFill>
                  <a:schemeClr val="bg1"/>
                </a:solidFill>
                <a:latin typeface="Calibri" pitchFamily="34" charset="0"/>
              </a:rPr>
              <a:t>Pregnancies</a:t>
            </a:r>
            <a:endParaRPr lang="it-IT" altLang="it-IT" b="1" dirty="0">
              <a:solidFill>
                <a:schemeClr val="bg1"/>
              </a:solidFill>
              <a:latin typeface="Calibri" pitchFamily="34" charset="0"/>
            </a:endParaRPr>
          </a:p>
        </p:txBody>
      </p:sp>
      <p:sp>
        <p:nvSpPr>
          <p:cNvPr id="13" name="Text Box 5"/>
          <p:cNvSpPr txBox="1">
            <a:spLocks noChangeArrowheads="1"/>
          </p:cNvSpPr>
          <p:nvPr/>
        </p:nvSpPr>
        <p:spPr bwMode="auto">
          <a:xfrm>
            <a:off x="6456040" y="4149080"/>
            <a:ext cx="3888432" cy="1077218"/>
          </a:xfrm>
          <a:prstGeom prst="rect">
            <a:avLst/>
          </a:prstGeom>
          <a:solidFill>
            <a:srgbClr val="002060"/>
          </a:solidFill>
          <a:ln w="9525">
            <a:noFill/>
            <a:miter lim="800000"/>
            <a:headEnd/>
            <a:tailEnd/>
          </a:ln>
        </p:spPr>
        <p:txBody>
          <a:bodyPr wrap="square">
            <a:spAutoFit/>
          </a:bodyPr>
          <a:lstStyle/>
          <a:p>
            <a:pPr algn="ctr"/>
            <a:r>
              <a:rPr lang="it-IT" altLang="it-IT" sz="3200" b="1" dirty="0" err="1">
                <a:solidFill>
                  <a:schemeClr val="bg1"/>
                </a:solidFill>
                <a:latin typeface="Calibri" pitchFamily="34" charset="0"/>
              </a:rPr>
              <a:t>Monitoring</a:t>
            </a:r>
            <a:r>
              <a:rPr lang="it-IT" altLang="it-IT" sz="3200" b="1" dirty="0">
                <a:solidFill>
                  <a:schemeClr val="bg1"/>
                </a:solidFill>
                <a:latin typeface="Calibri" pitchFamily="34" charset="0"/>
              </a:rPr>
              <a:t> </a:t>
            </a:r>
            <a:r>
              <a:rPr lang="it-IT" altLang="it-IT" sz="3200" b="1" dirty="0" err="1">
                <a:solidFill>
                  <a:schemeClr val="bg1"/>
                </a:solidFill>
                <a:latin typeface="Calibri" pitchFamily="34" charset="0"/>
              </a:rPr>
              <a:t>pregnancies</a:t>
            </a:r>
            <a:endParaRPr lang="it-IT" altLang="it-IT" sz="3200" b="1" dirty="0">
              <a:solidFill>
                <a:schemeClr val="bg1"/>
              </a:solidFill>
              <a:latin typeface="Calibri" pitchFamily="34" charset="0"/>
            </a:endParaRPr>
          </a:p>
        </p:txBody>
      </p:sp>
      <p:sp>
        <p:nvSpPr>
          <p:cNvPr id="14" name="Text Box 5"/>
          <p:cNvSpPr txBox="1">
            <a:spLocks noChangeArrowheads="1"/>
          </p:cNvSpPr>
          <p:nvPr/>
        </p:nvSpPr>
        <p:spPr bwMode="auto">
          <a:xfrm>
            <a:off x="6456040" y="5805264"/>
            <a:ext cx="3888432" cy="369332"/>
          </a:xfrm>
          <a:prstGeom prst="rect">
            <a:avLst/>
          </a:prstGeom>
          <a:solidFill>
            <a:srgbClr val="00B050"/>
          </a:solidFill>
          <a:ln w="9525">
            <a:noFill/>
            <a:miter lim="800000"/>
            <a:headEnd/>
            <a:tailEnd/>
          </a:ln>
        </p:spPr>
        <p:txBody>
          <a:bodyPr wrap="square">
            <a:spAutoFit/>
          </a:bodyPr>
          <a:lstStyle/>
          <a:p>
            <a:pPr algn="ctr"/>
            <a:r>
              <a:rPr lang="it-IT" altLang="it-IT" b="1" dirty="0" err="1">
                <a:solidFill>
                  <a:schemeClr val="bg1"/>
                </a:solidFill>
                <a:latin typeface="Calibri" pitchFamily="34" charset="0"/>
              </a:rPr>
              <a:t>Deliveries</a:t>
            </a:r>
            <a:r>
              <a:rPr lang="it-IT" altLang="it-IT" b="1" dirty="0">
                <a:solidFill>
                  <a:schemeClr val="bg1"/>
                </a:solidFill>
                <a:latin typeface="Calibri" pitchFamily="34" charset="0"/>
              </a:rPr>
              <a:t> – </a:t>
            </a:r>
            <a:r>
              <a:rPr lang="it-IT" altLang="it-IT" b="1" dirty="0" err="1">
                <a:solidFill>
                  <a:schemeClr val="bg1"/>
                </a:solidFill>
                <a:latin typeface="Calibri" pitchFamily="34" charset="0"/>
              </a:rPr>
              <a:t>Pregnancy</a:t>
            </a:r>
            <a:r>
              <a:rPr lang="it-IT" altLang="it-IT" b="1" dirty="0">
                <a:solidFill>
                  <a:schemeClr val="bg1"/>
                </a:solidFill>
                <a:latin typeface="Calibri" pitchFamily="34" charset="0"/>
              </a:rPr>
              <a:t> </a:t>
            </a:r>
            <a:r>
              <a:rPr lang="it-IT" altLang="it-IT" b="1" dirty="0" err="1">
                <a:solidFill>
                  <a:schemeClr val="bg1"/>
                </a:solidFill>
                <a:latin typeface="Calibri" pitchFamily="34" charset="0"/>
              </a:rPr>
              <a:t>losses</a:t>
            </a:r>
            <a:endParaRPr lang="it-IT" altLang="it-IT" b="1" dirty="0">
              <a:solidFill>
                <a:schemeClr val="bg1"/>
              </a:solidFill>
              <a:latin typeface="Calibri" pitchFamily="34" charset="0"/>
            </a:endParaRPr>
          </a:p>
        </p:txBody>
      </p:sp>
      <p:sp>
        <p:nvSpPr>
          <p:cNvPr id="15" name="Text Box 5"/>
          <p:cNvSpPr txBox="1">
            <a:spLocks noChangeArrowheads="1"/>
          </p:cNvSpPr>
          <p:nvPr/>
        </p:nvSpPr>
        <p:spPr bwMode="auto">
          <a:xfrm>
            <a:off x="6456040" y="6357086"/>
            <a:ext cx="3888432" cy="369332"/>
          </a:xfrm>
          <a:prstGeom prst="rect">
            <a:avLst/>
          </a:prstGeom>
          <a:solidFill>
            <a:srgbClr val="00B050"/>
          </a:solidFill>
          <a:ln w="9525">
            <a:noFill/>
            <a:miter lim="800000"/>
            <a:headEnd/>
            <a:tailEnd/>
          </a:ln>
        </p:spPr>
        <p:txBody>
          <a:bodyPr wrap="square">
            <a:spAutoFit/>
          </a:bodyPr>
          <a:lstStyle/>
          <a:p>
            <a:pPr algn="ctr"/>
            <a:r>
              <a:rPr lang="it-IT" altLang="it-IT" b="1" dirty="0" err="1">
                <a:solidFill>
                  <a:schemeClr val="bg1"/>
                </a:solidFill>
                <a:latin typeface="Calibri" pitchFamily="34" charset="0"/>
              </a:rPr>
              <a:t>Births</a:t>
            </a:r>
            <a:r>
              <a:rPr lang="it-IT" altLang="it-IT" b="1" dirty="0">
                <a:solidFill>
                  <a:schemeClr val="bg1"/>
                </a:solidFill>
                <a:latin typeface="Calibri" pitchFamily="34" charset="0"/>
              </a:rPr>
              <a:t> – </a:t>
            </a:r>
            <a:r>
              <a:rPr lang="it-IT" altLang="it-IT" b="1" dirty="0" err="1">
                <a:solidFill>
                  <a:schemeClr val="bg1"/>
                </a:solidFill>
                <a:latin typeface="Calibri" pitchFamily="34" charset="0"/>
              </a:rPr>
              <a:t>Babies</a:t>
            </a:r>
            <a:r>
              <a:rPr lang="it-IT" altLang="it-IT" b="1" dirty="0">
                <a:solidFill>
                  <a:schemeClr val="bg1"/>
                </a:solidFill>
                <a:latin typeface="Calibri" pitchFamily="34" charset="0"/>
              </a:rPr>
              <a:t> </a:t>
            </a:r>
            <a:r>
              <a:rPr lang="it-IT" altLang="it-IT" b="1" dirty="0" err="1">
                <a:solidFill>
                  <a:schemeClr val="bg1"/>
                </a:solidFill>
                <a:latin typeface="Calibri" pitchFamily="34" charset="0"/>
              </a:rPr>
              <a:t>born</a:t>
            </a:r>
            <a:endParaRPr lang="it-IT" altLang="it-IT" b="1" dirty="0">
              <a:solidFill>
                <a:schemeClr val="bg1"/>
              </a:solidFill>
              <a:latin typeface="Calibri" pitchFamily="34" charset="0"/>
            </a:endParaRPr>
          </a:p>
        </p:txBody>
      </p:sp>
      <p:cxnSp>
        <p:nvCxnSpPr>
          <p:cNvPr id="17" name="Connettore 1 16"/>
          <p:cNvCxnSpPr/>
          <p:nvPr/>
        </p:nvCxnSpPr>
        <p:spPr>
          <a:xfrm>
            <a:off x="1631504" y="3933056"/>
            <a:ext cx="8856984"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Rettangolo 17"/>
          <p:cNvSpPr/>
          <p:nvPr/>
        </p:nvSpPr>
        <p:spPr>
          <a:xfrm>
            <a:off x="2855640" y="2420888"/>
            <a:ext cx="1296144" cy="792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6600" b="1" dirty="0">
                <a:solidFill>
                  <a:srgbClr val="FF0000"/>
                </a:solidFill>
              </a:rPr>
              <a:t>1</a:t>
            </a:r>
          </a:p>
        </p:txBody>
      </p:sp>
      <p:sp>
        <p:nvSpPr>
          <p:cNvPr id="19" name="Rettangolo 18"/>
          <p:cNvSpPr/>
          <p:nvPr/>
        </p:nvSpPr>
        <p:spPr>
          <a:xfrm>
            <a:off x="2927648" y="5013176"/>
            <a:ext cx="1296144" cy="792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6600" b="1" dirty="0">
                <a:solidFill>
                  <a:srgbClr val="FF0000"/>
                </a:solidFill>
              </a:rPr>
              <a:t>2</a:t>
            </a:r>
          </a:p>
        </p:txBody>
      </p:sp>
      <p:sp>
        <p:nvSpPr>
          <p:cNvPr id="20" name="Freccia a destra 19"/>
          <p:cNvSpPr/>
          <p:nvPr/>
        </p:nvSpPr>
        <p:spPr>
          <a:xfrm>
            <a:off x="5735960" y="1700808"/>
            <a:ext cx="648072" cy="360040"/>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1" name="Freccia a destra 20"/>
          <p:cNvSpPr/>
          <p:nvPr/>
        </p:nvSpPr>
        <p:spPr>
          <a:xfrm>
            <a:off x="5735960" y="4341221"/>
            <a:ext cx="648072" cy="360040"/>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2" name="Segnaposto numero diapositiva 21"/>
          <p:cNvSpPr>
            <a:spLocks noGrp="1"/>
          </p:cNvSpPr>
          <p:nvPr>
            <p:ph type="sldNum" sz="quarter" idx="12"/>
          </p:nvPr>
        </p:nvSpPr>
        <p:spPr/>
        <p:txBody>
          <a:bodyPr/>
          <a:lstStyle/>
          <a:p>
            <a:fld id="{D65F49E8-4942-48BA-A8ED-2E790E5B08D4}" type="slidenum">
              <a:rPr lang="it-IT" smtClean="0"/>
              <a:pPr/>
              <a:t>33</a:t>
            </a:fld>
            <a:endParaRPr lang="it-IT"/>
          </a:p>
        </p:txBody>
      </p:sp>
      <p:sp>
        <p:nvSpPr>
          <p:cNvPr id="23" name="Text Box 4"/>
          <p:cNvSpPr txBox="1">
            <a:spLocks noChangeArrowheads="1"/>
          </p:cNvSpPr>
          <p:nvPr/>
        </p:nvSpPr>
        <p:spPr bwMode="auto">
          <a:xfrm>
            <a:off x="1524000" y="116633"/>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
        <p:nvSpPr>
          <p:cNvPr id="24" name="Text Box 5"/>
          <p:cNvSpPr txBox="1">
            <a:spLocks noChangeArrowheads="1"/>
          </p:cNvSpPr>
          <p:nvPr/>
        </p:nvSpPr>
        <p:spPr bwMode="auto">
          <a:xfrm>
            <a:off x="6456040" y="5301208"/>
            <a:ext cx="3888432" cy="369332"/>
          </a:xfrm>
          <a:prstGeom prst="rect">
            <a:avLst/>
          </a:prstGeom>
          <a:solidFill>
            <a:srgbClr val="00B050"/>
          </a:solidFill>
          <a:ln w="9525">
            <a:noFill/>
            <a:miter lim="800000"/>
            <a:headEnd/>
            <a:tailEnd/>
          </a:ln>
        </p:spPr>
        <p:txBody>
          <a:bodyPr wrap="square">
            <a:spAutoFit/>
          </a:bodyPr>
          <a:lstStyle/>
          <a:p>
            <a:pPr algn="ctr"/>
            <a:r>
              <a:rPr lang="it-IT" altLang="it-IT" b="1" dirty="0" err="1">
                <a:solidFill>
                  <a:schemeClr val="bg1"/>
                </a:solidFill>
                <a:latin typeface="Calibri" pitchFamily="34" charset="0"/>
              </a:rPr>
              <a:t>Pregnancies</a:t>
            </a:r>
            <a:r>
              <a:rPr lang="it-IT" altLang="it-IT" b="1" dirty="0">
                <a:solidFill>
                  <a:schemeClr val="bg1"/>
                </a:solidFill>
                <a:latin typeface="Calibri" pitchFamily="34" charset="0"/>
              </a:rPr>
              <a:t> </a:t>
            </a:r>
            <a:r>
              <a:rPr lang="it-IT" altLang="it-IT" b="1" dirty="0" err="1" smtClean="0">
                <a:solidFill>
                  <a:schemeClr val="bg1"/>
                </a:solidFill>
                <a:latin typeface="Calibri" pitchFamily="34" charset="0"/>
              </a:rPr>
              <a:t>lost</a:t>
            </a:r>
            <a:r>
              <a:rPr lang="it-IT" altLang="it-IT" b="1" dirty="0" smtClean="0">
                <a:solidFill>
                  <a:schemeClr val="bg1"/>
                </a:solidFill>
                <a:latin typeface="Calibri" pitchFamily="34" charset="0"/>
              </a:rPr>
              <a:t> </a:t>
            </a:r>
            <a:r>
              <a:rPr lang="it-IT" altLang="it-IT" b="1" dirty="0">
                <a:solidFill>
                  <a:schemeClr val="bg1"/>
                </a:solidFill>
                <a:latin typeface="Calibri" pitchFamily="34" charset="0"/>
              </a:rPr>
              <a:t>to follow-up</a:t>
            </a:r>
          </a:p>
        </p:txBody>
      </p:sp>
      <p:pic>
        <p:nvPicPr>
          <p:cNvPr id="25" name="Immagine 24"/>
          <p:cNvPicPr>
            <a:picLocks noChangeAspect="1"/>
          </p:cNvPicPr>
          <p:nvPr/>
        </p:nvPicPr>
        <p:blipFill>
          <a:blip r:embed="rId2"/>
          <a:stretch>
            <a:fillRect/>
          </a:stretch>
        </p:blipFill>
        <p:spPr>
          <a:xfrm>
            <a:off x="151261" y="201468"/>
            <a:ext cx="1372739" cy="520846"/>
          </a:xfrm>
          <a:prstGeom prst="rect">
            <a:avLst/>
          </a:prstGeom>
        </p:spPr>
      </p:pic>
      <p:pic>
        <p:nvPicPr>
          <p:cNvPr id="26" name="Immagine 25"/>
          <p:cNvPicPr>
            <a:picLocks noChangeAspect="1"/>
          </p:cNvPicPr>
          <p:nvPr/>
        </p:nvPicPr>
        <p:blipFill>
          <a:blip r:embed="rId3"/>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40880594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R:\CONVEGNI PRESENTAZIONI\2016\22bis_05_11_2016 Bruxelles EIM meeting\Inserimento centro prova.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03512" y="708530"/>
            <a:ext cx="8820472" cy="5960831"/>
          </a:xfrm>
          <a:prstGeom prst="rect">
            <a:avLst/>
          </a:prstGeom>
          <a:noFill/>
          <a:extLst>
            <a:ext uri="{909E8E84-426E-40DD-AFC4-6F175D3DCCD1}">
              <a14:hiddenFill xmlns:a14="http://schemas.microsoft.com/office/drawing/2010/main">
                <a:solidFill>
                  <a:srgbClr val="FFFFFF"/>
                </a:solidFill>
              </a14:hiddenFill>
            </a:ext>
          </a:extLst>
        </p:spPr>
      </p:pic>
      <p:sp>
        <p:nvSpPr>
          <p:cNvPr id="2" name="Segnaposto numero diapositiva 1"/>
          <p:cNvSpPr>
            <a:spLocks noGrp="1"/>
          </p:cNvSpPr>
          <p:nvPr>
            <p:ph type="sldNum" sz="quarter" idx="12"/>
          </p:nvPr>
        </p:nvSpPr>
        <p:spPr/>
        <p:txBody>
          <a:bodyPr/>
          <a:lstStyle/>
          <a:p>
            <a:pPr>
              <a:defRPr/>
            </a:pPr>
            <a:fld id="{340E8AFE-2E1E-4DF9-8AB2-3D0026DC6CF8}" type="slidenum">
              <a:rPr lang="it-IT" smtClean="0">
                <a:solidFill>
                  <a:prstClr val="black">
                    <a:tint val="75000"/>
                  </a:prstClr>
                </a:solidFill>
              </a:rPr>
              <a:pPr>
                <a:defRPr/>
              </a:pPr>
              <a:t>34</a:t>
            </a:fld>
            <a:endParaRPr lang="it-IT">
              <a:solidFill>
                <a:prstClr val="black">
                  <a:tint val="75000"/>
                </a:prstClr>
              </a:solidFill>
            </a:endParaRPr>
          </a:p>
        </p:txBody>
      </p:sp>
      <p:sp>
        <p:nvSpPr>
          <p:cNvPr id="4" name="Ovale 3"/>
          <p:cNvSpPr/>
          <p:nvPr/>
        </p:nvSpPr>
        <p:spPr>
          <a:xfrm>
            <a:off x="2889507" y="1015059"/>
            <a:ext cx="2016224" cy="40734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 name="Ovale 4"/>
          <p:cNvSpPr/>
          <p:nvPr/>
        </p:nvSpPr>
        <p:spPr>
          <a:xfrm>
            <a:off x="6605766" y="1431293"/>
            <a:ext cx="1794490" cy="370311"/>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 name="Text Box 4"/>
          <p:cNvSpPr txBox="1">
            <a:spLocks noChangeArrowheads="1"/>
          </p:cNvSpPr>
          <p:nvPr/>
        </p:nvSpPr>
        <p:spPr bwMode="auto">
          <a:xfrm>
            <a:off x="1524000" y="116633"/>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
        <p:nvSpPr>
          <p:cNvPr id="3" name="Freccia a destra 2"/>
          <p:cNvSpPr/>
          <p:nvPr/>
        </p:nvSpPr>
        <p:spPr>
          <a:xfrm>
            <a:off x="4079776" y="2636912"/>
            <a:ext cx="576064" cy="216024"/>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 name="Freccia a destra 8"/>
          <p:cNvSpPr/>
          <p:nvPr/>
        </p:nvSpPr>
        <p:spPr>
          <a:xfrm>
            <a:off x="4079776" y="3789040"/>
            <a:ext cx="576064" cy="216024"/>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destra 9"/>
          <p:cNvSpPr/>
          <p:nvPr/>
        </p:nvSpPr>
        <p:spPr>
          <a:xfrm rot="10800000">
            <a:off x="9947920" y="2402592"/>
            <a:ext cx="576064" cy="216024"/>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 name="Freccia a destra 10"/>
          <p:cNvSpPr/>
          <p:nvPr/>
        </p:nvSpPr>
        <p:spPr>
          <a:xfrm rot="10800000">
            <a:off x="9947920" y="3776221"/>
            <a:ext cx="576064" cy="216024"/>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2" name="Freccia a destra 11"/>
          <p:cNvSpPr/>
          <p:nvPr/>
        </p:nvSpPr>
        <p:spPr>
          <a:xfrm rot="10800000">
            <a:off x="9947920" y="5013176"/>
            <a:ext cx="576064" cy="216024"/>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3" name="CasellaDiTesto 12"/>
          <p:cNvSpPr txBox="1"/>
          <p:nvPr/>
        </p:nvSpPr>
        <p:spPr>
          <a:xfrm>
            <a:off x="1681832" y="4509120"/>
            <a:ext cx="3766096" cy="1938992"/>
          </a:xfrm>
          <a:prstGeom prst="rect">
            <a:avLst/>
          </a:prstGeom>
          <a:noFill/>
        </p:spPr>
        <p:txBody>
          <a:bodyPr wrap="square" rtlCol="0">
            <a:spAutoFit/>
          </a:bodyPr>
          <a:lstStyle/>
          <a:p>
            <a:r>
              <a:rPr lang="it-IT" sz="2000" b="1" dirty="0">
                <a:solidFill>
                  <a:srgbClr val="002060"/>
                </a:solidFill>
              </a:rPr>
              <a:t>5 </a:t>
            </a:r>
            <a:r>
              <a:rPr lang="it-IT" sz="2000" b="1" dirty="0" err="1">
                <a:solidFill>
                  <a:srgbClr val="002060"/>
                </a:solidFill>
              </a:rPr>
              <a:t>different</a:t>
            </a:r>
            <a:r>
              <a:rPr lang="it-IT" sz="2000" b="1" dirty="0">
                <a:solidFill>
                  <a:srgbClr val="002060"/>
                </a:solidFill>
              </a:rPr>
              <a:t> data </a:t>
            </a:r>
            <a:r>
              <a:rPr lang="it-IT" sz="2000" b="1" dirty="0" err="1">
                <a:solidFill>
                  <a:srgbClr val="002060"/>
                </a:solidFill>
              </a:rPr>
              <a:t>collection</a:t>
            </a:r>
            <a:r>
              <a:rPr lang="it-IT" sz="2000" b="1" dirty="0">
                <a:solidFill>
                  <a:srgbClr val="002060"/>
                </a:solidFill>
              </a:rPr>
              <a:t> </a:t>
            </a:r>
            <a:r>
              <a:rPr lang="it-IT" sz="2000" b="1" dirty="0" err="1">
                <a:solidFill>
                  <a:srgbClr val="002060"/>
                </a:solidFill>
              </a:rPr>
              <a:t>forms</a:t>
            </a:r>
            <a:r>
              <a:rPr lang="it-IT" sz="2000" b="1" dirty="0">
                <a:solidFill>
                  <a:srgbClr val="002060"/>
                </a:solidFill>
              </a:rPr>
              <a:t>:</a:t>
            </a:r>
          </a:p>
          <a:p>
            <a:pPr marL="342900" indent="-342900">
              <a:buFont typeface="Arial" panose="020B0604020202020204" pitchFamily="34" charset="0"/>
              <a:buChar char="•"/>
            </a:pPr>
            <a:r>
              <a:rPr lang="it-IT" sz="2000" b="1" dirty="0">
                <a:solidFill>
                  <a:srgbClr val="002060"/>
                </a:solidFill>
              </a:rPr>
              <a:t>H-IUI</a:t>
            </a:r>
          </a:p>
          <a:p>
            <a:pPr marL="342900" indent="-342900">
              <a:buFont typeface="Arial" panose="020B0604020202020204" pitchFamily="34" charset="0"/>
              <a:buChar char="•"/>
            </a:pPr>
            <a:r>
              <a:rPr lang="it-IT" sz="2000" b="1" dirty="0">
                <a:solidFill>
                  <a:srgbClr val="002060"/>
                </a:solidFill>
              </a:rPr>
              <a:t>D-IUI</a:t>
            </a:r>
          </a:p>
          <a:p>
            <a:pPr marL="342900" indent="-342900">
              <a:buFont typeface="Arial" panose="020B0604020202020204" pitchFamily="34" charset="0"/>
              <a:buChar char="•"/>
            </a:pPr>
            <a:r>
              <a:rPr lang="it-IT" sz="2000" b="1" dirty="0">
                <a:solidFill>
                  <a:srgbClr val="002060"/>
                </a:solidFill>
              </a:rPr>
              <a:t>ART </a:t>
            </a:r>
            <a:r>
              <a:rPr lang="it-IT" sz="2000" b="1" dirty="0" err="1">
                <a:solidFill>
                  <a:srgbClr val="002060"/>
                </a:solidFill>
              </a:rPr>
              <a:t>without</a:t>
            </a:r>
            <a:r>
              <a:rPr lang="it-IT" sz="2000" b="1" dirty="0">
                <a:solidFill>
                  <a:srgbClr val="002060"/>
                </a:solidFill>
              </a:rPr>
              <a:t>  gamete </a:t>
            </a:r>
            <a:r>
              <a:rPr lang="it-IT" sz="2000" b="1" dirty="0" err="1">
                <a:solidFill>
                  <a:srgbClr val="002060"/>
                </a:solidFill>
              </a:rPr>
              <a:t>donation</a:t>
            </a:r>
            <a:endParaRPr lang="it-IT" sz="2000" b="1" dirty="0">
              <a:solidFill>
                <a:srgbClr val="002060"/>
              </a:solidFill>
            </a:endParaRPr>
          </a:p>
          <a:p>
            <a:pPr marL="342900" indent="-342900">
              <a:buFont typeface="Arial" panose="020B0604020202020204" pitchFamily="34" charset="0"/>
              <a:buChar char="•"/>
            </a:pPr>
            <a:r>
              <a:rPr lang="it-IT" sz="2000" b="1" dirty="0">
                <a:solidFill>
                  <a:srgbClr val="002060"/>
                </a:solidFill>
              </a:rPr>
              <a:t>ART with gamete </a:t>
            </a:r>
            <a:r>
              <a:rPr lang="it-IT" sz="2000" b="1" dirty="0" err="1">
                <a:solidFill>
                  <a:srgbClr val="002060"/>
                </a:solidFill>
              </a:rPr>
              <a:t>donation</a:t>
            </a:r>
            <a:endParaRPr lang="it-IT" sz="2000" b="1" dirty="0">
              <a:solidFill>
                <a:srgbClr val="002060"/>
              </a:solidFill>
            </a:endParaRPr>
          </a:p>
          <a:p>
            <a:pPr marL="342900" indent="-342900">
              <a:buFont typeface="Arial" panose="020B0604020202020204" pitchFamily="34" charset="0"/>
              <a:buChar char="•"/>
            </a:pPr>
            <a:r>
              <a:rPr lang="it-IT" sz="2000" b="1" dirty="0">
                <a:solidFill>
                  <a:srgbClr val="002060"/>
                </a:solidFill>
              </a:rPr>
              <a:t>PGD/PGS</a:t>
            </a:r>
          </a:p>
        </p:txBody>
      </p:sp>
      <p:pic>
        <p:nvPicPr>
          <p:cNvPr id="14" name="Immagine 13"/>
          <p:cNvPicPr>
            <a:picLocks noChangeAspect="1"/>
          </p:cNvPicPr>
          <p:nvPr/>
        </p:nvPicPr>
        <p:blipFill>
          <a:blip r:embed="rId3"/>
          <a:stretch>
            <a:fillRect/>
          </a:stretch>
        </p:blipFill>
        <p:spPr>
          <a:xfrm>
            <a:off x="151261" y="201468"/>
            <a:ext cx="1372739" cy="520846"/>
          </a:xfrm>
          <a:prstGeom prst="rect">
            <a:avLst/>
          </a:prstGeom>
        </p:spPr>
      </p:pic>
      <p:pic>
        <p:nvPicPr>
          <p:cNvPr id="15" name="Immagine 14"/>
          <p:cNvPicPr>
            <a:picLocks noChangeAspect="1"/>
          </p:cNvPicPr>
          <p:nvPr/>
        </p:nvPicPr>
        <p:blipFill>
          <a:blip r:embed="rId4"/>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2867346888"/>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1"/>
          <p:cNvSpPr>
            <a:spLocks noGrp="1"/>
          </p:cNvSpPr>
          <p:nvPr>
            <p:ph type="sldNum" sz="quarter" idx="12"/>
          </p:nvPr>
        </p:nvSpPr>
        <p:spPr/>
        <p:txBody>
          <a:bodyPr/>
          <a:lstStyle/>
          <a:p>
            <a:pPr>
              <a:defRPr/>
            </a:pPr>
            <a:fld id="{340E8AFE-2E1E-4DF9-8AB2-3D0026DC6CF8}" type="slidenum">
              <a:rPr lang="it-IT" smtClean="0">
                <a:solidFill>
                  <a:prstClr val="black">
                    <a:tint val="75000"/>
                  </a:prstClr>
                </a:solidFill>
              </a:rPr>
              <a:pPr>
                <a:defRPr/>
              </a:pPr>
              <a:t>35</a:t>
            </a:fld>
            <a:endParaRPr lang="it-IT">
              <a:solidFill>
                <a:prstClr val="black">
                  <a:tint val="75000"/>
                </a:prstClr>
              </a:solidFill>
            </a:endParaRPr>
          </a:p>
        </p:txBody>
      </p:sp>
      <p:pic>
        <p:nvPicPr>
          <p:cNvPr id="1026" name="Picture 2" descr="R:\CONVEGNI PRESENTAZIONI\2016\22bis_05_11_2016 Bruxelles EIM meeting\dati gravidanze.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91544" y="620688"/>
            <a:ext cx="8286048" cy="6104698"/>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4"/>
          <p:cNvSpPr txBox="1">
            <a:spLocks noChangeArrowheads="1"/>
          </p:cNvSpPr>
          <p:nvPr/>
        </p:nvSpPr>
        <p:spPr bwMode="auto">
          <a:xfrm>
            <a:off x="1524000" y="116633"/>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
        <p:nvSpPr>
          <p:cNvPr id="3" name="Parentesi graffa aperta 2"/>
          <p:cNvSpPr/>
          <p:nvPr/>
        </p:nvSpPr>
        <p:spPr>
          <a:xfrm>
            <a:off x="4871864" y="2636912"/>
            <a:ext cx="360040" cy="3960440"/>
          </a:xfrm>
          <a:prstGeom prst="leftBrace">
            <a:avLst>
              <a:gd name="adj1" fmla="val 176756"/>
              <a:gd name="adj2" fmla="val 49271"/>
            </a:avLst>
          </a:prstGeom>
          <a:ln w="25400">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5" name="CasellaDiTesto 4"/>
          <p:cNvSpPr txBox="1"/>
          <p:nvPr/>
        </p:nvSpPr>
        <p:spPr>
          <a:xfrm>
            <a:off x="2999656" y="4221088"/>
            <a:ext cx="1872208" cy="1754326"/>
          </a:xfrm>
          <a:prstGeom prst="rect">
            <a:avLst/>
          </a:prstGeom>
          <a:noFill/>
          <a:ln>
            <a:solidFill>
              <a:srgbClr val="002060"/>
            </a:solidFill>
          </a:ln>
        </p:spPr>
        <p:txBody>
          <a:bodyPr wrap="square" rtlCol="0">
            <a:spAutoFit/>
          </a:bodyPr>
          <a:lstStyle/>
          <a:p>
            <a:pPr algn="ctr"/>
            <a:r>
              <a:rPr lang="it-IT" dirty="0">
                <a:solidFill>
                  <a:srgbClr val="002060"/>
                </a:solidFill>
                <a:latin typeface="Arial" panose="020B0604020202020204" pitchFamily="34" charset="0"/>
                <a:cs typeface="Arial" panose="020B0604020202020204" pitchFamily="34" charset="0"/>
              </a:rPr>
              <a:t>Data on </a:t>
            </a:r>
            <a:r>
              <a:rPr lang="it-IT" dirty="0" err="1">
                <a:solidFill>
                  <a:srgbClr val="002060"/>
                </a:solidFill>
                <a:latin typeface="Arial" panose="020B0604020202020204" pitchFamily="34" charset="0"/>
                <a:cs typeface="Arial" panose="020B0604020202020204" pitchFamily="34" charset="0"/>
              </a:rPr>
              <a:t>pregnancies</a:t>
            </a:r>
            <a:r>
              <a:rPr lang="it-IT" dirty="0">
                <a:solidFill>
                  <a:srgbClr val="002060"/>
                </a:solidFill>
                <a:latin typeface="Arial" panose="020B0604020202020204" pitchFamily="34" charset="0"/>
                <a:cs typeface="Arial" panose="020B0604020202020204" pitchFamily="34" charset="0"/>
              </a:rPr>
              <a:t> </a:t>
            </a:r>
            <a:r>
              <a:rPr lang="it-IT" dirty="0" err="1">
                <a:solidFill>
                  <a:srgbClr val="002060"/>
                </a:solidFill>
                <a:latin typeface="Arial" panose="020B0604020202020204" pitchFamily="34" charset="0"/>
                <a:cs typeface="Arial" panose="020B0604020202020204" pitchFamily="34" charset="0"/>
              </a:rPr>
              <a:t>obtained</a:t>
            </a:r>
            <a:r>
              <a:rPr lang="it-IT" dirty="0">
                <a:solidFill>
                  <a:srgbClr val="002060"/>
                </a:solidFill>
                <a:latin typeface="Arial" panose="020B0604020202020204" pitchFamily="34" charset="0"/>
                <a:cs typeface="Arial" panose="020B0604020202020204" pitchFamily="34" charset="0"/>
              </a:rPr>
              <a:t> </a:t>
            </a:r>
            <a:r>
              <a:rPr lang="it-IT" dirty="0" err="1">
                <a:solidFill>
                  <a:srgbClr val="002060"/>
                </a:solidFill>
                <a:latin typeface="Arial" panose="020B0604020202020204" pitchFamily="34" charset="0"/>
                <a:cs typeface="Arial" panose="020B0604020202020204" pitchFamily="34" charset="0"/>
              </a:rPr>
              <a:t>reported</a:t>
            </a:r>
            <a:r>
              <a:rPr lang="it-IT" dirty="0">
                <a:solidFill>
                  <a:srgbClr val="002060"/>
                </a:solidFill>
                <a:latin typeface="Arial" panose="020B0604020202020204" pitchFamily="34" charset="0"/>
                <a:cs typeface="Arial" panose="020B0604020202020204" pitchFamily="34" charset="0"/>
              </a:rPr>
              <a:t> from the first </a:t>
            </a:r>
            <a:r>
              <a:rPr lang="it-IT" dirty="0" err="1">
                <a:solidFill>
                  <a:srgbClr val="002060"/>
                </a:solidFill>
                <a:latin typeface="Arial" panose="020B0604020202020204" pitchFamily="34" charset="0"/>
                <a:cs typeface="Arial" panose="020B0604020202020204" pitchFamily="34" charset="0"/>
              </a:rPr>
              <a:t>phase</a:t>
            </a:r>
            <a:r>
              <a:rPr lang="it-IT" dirty="0">
                <a:solidFill>
                  <a:srgbClr val="002060"/>
                </a:solidFill>
                <a:latin typeface="Arial" panose="020B0604020202020204" pitchFamily="34" charset="0"/>
                <a:cs typeface="Arial" panose="020B0604020202020204" pitchFamily="34" charset="0"/>
              </a:rPr>
              <a:t> of data </a:t>
            </a:r>
            <a:r>
              <a:rPr lang="it-IT" dirty="0" err="1">
                <a:solidFill>
                  <a:srgbClr val="002060"/>
                </a:solidFill>
                <a:latin typeface="Arial" panose="020B0604020202020204" pitchFamily="34" charset="0"/>
                <a:cs typeface="Arial" panose="020B0604020202020204" pitchFamily="34" charset="0"/>
              </a:rPr>
              <a:t>collection</a:t>
            </a:r>
            <a:endParaRPr lang="it-IT" dirty="0">
              <a:solidFill>
                <a:srgbClr val="002060"/>
              </a:solidFill>
              <a:latin typeface="Arial" panose="020B0604020202020204" pitchFamily="34" charset="0"/>
              <a:cs typeface="Arial" panose="020B0604020202020204" pitchFamily="34" charset="0"/>
            </a:endParaRPr>
          </a:p>
        </p:txBody>
      </p:sp>
      <p:sp>
        <p:nvSpPr>
          <p:cNvPr id="7" name="Rettangolo 6"/>
          <p:cNvSpPr/>
          <p:nvPr/>
        </p:nvSpPr>
        <p:spPr>
          <a:xfrm>
            <a:off x="6960096" y="2502111"/>
            <a:ext cx="2232248" cy="2880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600" b="1" dirty="0" err="1"/>
              <a:t>Pregnancies</a:t>
            </a:r>
            <a:r>
              <a:rPr lang="it-IT" sz="1600" b="1" dirty="0"/>
              <a:t> </a:t>
            </a:r>
            <a:r>
              <a:rPr lang="it-IT" sz="1600" b="1" dirty="0" err="1"/>
              <a:t>obtained</a:t>
            </a:r>
            <a:endParaRPr lang="it-IT" sz="1600" b="1" dirty="0"/>
          </a:p>
        </p:txBody>
      </p:sp>
      <p:pic>
        <p:nvPicPr>
          <p:cNvPr id="8" name="Immagine 7"/>
          <p:cNvPicPr>
            <a:picLocks noChangeAspect="1"/>
          </p:cNvPicPr>
          <p:nvPr/>
        </p:nvPicPr>
        <p:blipFill>
          <a:blip r:embed="rId3"/>
          <a:stretch>
            <a:fillRect/>
          </a:stretch>
        </p:blipFill>
        <p:spPr>
          <a:xfrm>
            <a:off x="151261" y="201468"/>
            <a:ext cx="1372739" cy="520846"/>
          </a:xfrm>
          <a:prstGeom prst="rect">
            <a:avLst/>
          </a:prstGeom>
        </p:spPr>
      </p:pic>
      <p:pic>
        <p:nvPicPr>
          <p:cNvPr id="9" name="Immagine 8"/>
          <p:cNvPicPr>
            <a:picLocks noChangeAspect="1"/>
          </p:cNvPicPr>
          <p:nvPr/>
        </p:nvPicPr>
        <p:blipFill>
          <a:blip r:embed="rId4"/>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75705184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1"/>
          <p:cNvSpPr>
            <a:spLocks noGrp="1"/>
          </p:cNvSpPr>
          <p:nvPr>
            <p:ph type="sldNum" sz="quarter" idx="12"/>
          </p:nvPr>
        </p:nvSpPr>
        <p:spPr/>
        <p:txBody>
          <a:bodyPr/>
          <a:lstStyle/>
          <a:p>
            <a:pPr>
              <a:defRPr/>
            </a:pPr>
            <a:fld id="{340E8AFE-2E1E-4DF9-8AB2-3D0026DC6CF8}" type="slidenum">
              <a:rPr lang="it-IT" smtClean="0">
                <a:solidFill>
                  <a:prstClr val="black">
                    <a:tint val="75000"/>
                  </a:prstClr>
                </a:solidFill>
              </a:rPr>
              <a:pPr>
                <a:defRPr/>
              </a:pPr>
              <a:t>36</a:t>
            </a:fld>
            <a:endParaRPr lang="it-IT">
              <a:solidFill>
                <a:prstClr val="black">
                  <a:tint val="75000"/>
                </a:prstClr>
              </a:solidFill>
            </a:endParaRPr>
          </a:p>
        </p:txBody>
      </p:sp>
      <p:pic>
        <p:nvPicPr>
          <p:cNvPr id="2050" name="Picture 2" descr="R:\CONVEGNI PRESENTAZIONI\2016\22bis_05_11_2016 Bruxelles EIM meeting\parti.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8956" y="630905"/>
            <a:ext cx="4936156" cy="6152452"/>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4"/>
          <p:cNvSpPr txBox="1">
            <a:spLocks noChangeArrowheads="1"/>
          </p:cNvSpPr>
          <p:nvPr/>
        </p:nvSpPr>
        <p:spPr bwMode="auto">
          <a:xfrm>
            <a:off x="1524000" y="14710"/>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
        <p:nvSpPr>
          <p:cNvPr id="3" name="Ovale 2"/>
          <p:cNvSpPr/>
          <p:nvPr/>
        </p:nvSpPr>
        <p:spPr>
          <a:xfrm>
            <a:off x="1847528" y="1340768"/>
            <a:ext cx="720080" cy="1224136"/>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 name="Ovale 5"/>
          <p:cNvSpPr/>
          <p:nvPr/>
        </p:nvSpPr>
        <p:spPr>
          <a:xfrm>
            <a:off x="1775520" y="3212976"/>
            <a:ext cx="792088" cy="129614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 name="Ovale 4"/>
          <p:cNvSpPr/>
          <p:nvPr/>
        </p:nvSpPr>
        <p:spPr>
          <a:xfrm>
            <a:off x="2567608" y="1279498"/>
            <a:ext cx="3240360" cy="23804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8" name="Ovale 7"/>
          <p:cNvSpPr/>
          <p:nvPr/>
        </p:nvSpPr>
        <p:spPr>
          <a:xfrm>
            <a:off x="2567608" y="3160219"/>
            <a:ext cx="3240360" cy="23804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9" name="Freccia a destra 18"/>
          <p:cNvSpPr/>
          <p:nvPr/>
        </p:nvSpPr>
        <p:spPr>
          <a:xfrm>
            <a:off x="6312024" y="1772817"/>
            <a:ext cx="792088" cy="291287"/>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3" name="Freccia a destra 22"/>
          <p:cNvSpPr/>
          <p:nvPr/>
        </p:nvSpPr>
        <p:spPr>
          <a:xfrm>
            <a:off x="6312024" y="3717033"/>
            <a:ext cx="792088" cy="291287"/>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7" name="Rettangolo 6"/>
          <p:cNvSpPr/>
          <p:nvPr/>
        </p:nvSpPr>
        <p:spPr>
          <a:xfrm>
            <a:off x="3719736" y="548680"/>
            <a:ext cx="2232248" cy="57606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600" b="1" dirty="0" err="1"/>
              <a:t>Deliveries</a:t>
            </a:r>
            <a:r>
              <a:rPr lang="it-IT" sz="1600" b="1" dirty="0"/>
              <a:t> by </a:t>
            </a:r>
            <a:r>
              <a:rPr lang="it-IT" sz="1600" b="1" dirty="0" err="1"/>
              <a:t>technique</a:t>
            </a:r>
            <a:r>
              <a:rPr lang="it-IT" sz="1600" b="1" dirty="0"/>
              <a:t> and </a:t>
            </a:r>
            <a:r>
              <a:rPr lang="it-IT" sz="1600" b="1" dirty="0" err="1"/>
              <a:t>female’s</a:t>
            </a:r>
            <a:r>
              <a:rPr lang="it-IT" sz="1600" b="1" dirty="0"/>
              <a:t> </a:t>
            </a:r>
            <a:r>
              <a:rPr lang="it-IT" sz="1600" b="1" dirty="0" err="1"/>
              <a:t>age</a:t>
            </a:r>
            <a:r>
              <a:rPr lang="it-IT" sz="1600" b="1" dirty="0"/>
              <a:t> </a:t>
            </a:r>
            <a:r>
              <a:rPr lang="it-IT" sz="1600" b="1" dirty="0" err="1"/>
              <a:t>classes</a:t>
            </a:r>
            <a:endParaRPr lang="it-IT" sz="1600" b="1" dirty="0"/>
          </a:p>
        </p:txBody>
      </p:sp>
      <p:sp>
        <p:nvSpPr>
          <p:cNvPr id="20" name="Rettangolo 19"/>
          <p:cNvSpPr/>
          <p:nvPr/>
        </p:nvSpPr>
        <p:spPr>
          <a:xfrm>
            <a:off x="3719736" y="2564904"/>
            <a:ext cx="2232248" cy="57606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600" b="1" dirty="0" err="1"/>
              <a:t>Deliveries</a:t>
            </a:r>
            <a:r>
              <a:rPr lang="it-IT" sz="1600" b="1" dirty="0"/>
              <a:t> by </a:t>
            </a:r>
            <a:r>
              <a:rPr lang="it-IT" sz="1600" b="1" dirty="0" err="1"/>
              <a:t>technique</a:t>
            </a:r>
            <a:r>
              <a:rPr lang="it-IT" sz="1600" b="1" dirty="0"/>
              <a:t> and </a:t>
            </a:r>
            <a:r>
              <a:rPr lang="it-IT" sz="1600" b="1" dirty="0" err="1"/>
              <a:t>multiplicity</a:t>
            </a:r>
            <a:endParaRPr lang="it-IT" sz="1600" b="1" dirty="0"/>
          </a:p>
        </p:txBody>
      </p:sp>
      <p:sp>
        <p:nvSpPr>
          <p:cNvPr id="21" name="Rettangolo 20"/>
          <p:cNvSpPr/>
          <p:nvPr/>
        </p:nvSpPr>
        <p:spPr>
          <a:xfrm>
            <a:off x="3503713" y="4762422"/>
            <a:ext cx="2343675" cy="57606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600" b="1" dirty="0" err="1"/>
              <a:t>Deliveries</a:t>
            </a:r>
            <a:r>
              <a:rPr lang="it-IT" sz="1600" b="1" dirty="0"/>
              <a:t> by </a:t>
            </a:r>
            <a:r>
              <a:rPr lang="it-IT" sz="1600" b="1" dirty="0" err="1"/>
              <a:t>multiplicity</a:t>
            </a:r>
            <a:r>
              <a:rPr lang="it-IT" sz="1600" b="1" dirty="0"/>
              <a:t> and </a:t>
            </a:r>
            <a:r>
              <a:rPr lang="it-IT" sz="1600" b="1" dirty="0" err="1"/>
              <a:t>female’s</a:t>
            </a:r>
            <a:r>
              <a:rPr lang="it-IT" sz="1600" b="1" dirty="0"/>
              <a:t> </a:t>
            </a:r>
            <a:r>
              <a:rPr lang="it-IT" sz="1600" b="1" dirty="0" err="1"/>
              <a:t>age</a:t>
            </a:r>
            <a:r>
              <a:rPr lang="it-IT" sz="1600" b="1" dirty="0"/>
              <a:t> </a:t>
            </a:r>
            <a:r>
              <a:rPr lang="it-IT" sz="1600" b="1" dirty="0" err="1"/>
              <a:t>classes</a:t>
            </a:r>
            <a:endParaRPr lang="it-IT" sz="1600" b="1" dirty="0"/>
          </a:p>
        </p:txBody>
      </p:sp>
      <p:sp>
        <p:nvSpPr>
          <p:cNvPr id="10" name="CasellaDiTesto 9"/>
          <p:cNvSpPr txBox="1"/>
          <p:nvPr/>
        </p:nvSpPr>
        <p:spPr>
          <a:xfrm>
            <a:off x="7392144" y="1762938"/>
            <a:ext cx="3024336" cy="3970318"/>
          </a:xfrm>
          <a:prstGeom prst="rect">
            <a:avLst/>
          </a:prstGeom>
          <a:noFill/>
        </p:spPr>
        <p:txBody>
          <a:bodyPr wrap="square" rtlCol="0">
            <a:spAutoFit/>
          </a:bodyPr>
          <a:lstStyle/>
          <a:p>
            <a:pPr algn="ctr">
              <a:lnSpc>
                <a:spcPct val="150000"/>
              </a:lnSpc>
            </a:pPr>
            <a:r>
              <a:rPr lang="it-IT" sz="2800" b="1" dirty="0">
                <a:solidFill>
                  <a:srgbClr val="002060"/>
                </a:solidFill>
              </a:rPr>
              <a:t>To </a:t>
            </a:r>
            <a:r>
              <a:rPr lang="it-IT" sz="2800" b="1" dirty="0" err="1">
                <a:solidFill>
                  <a:srgbClr val="002060"/>
                </a:solidFill>
              </a:rPr>
              <a:t>define</a:t>
            </a:r>
            <a:r>
              <a:rPr lang="it-IT" sz="2800" b="1" dirty="0">
                <a:solidFill>
                  <a:srgbClr val="002060"/>
                </a:solidFill>
              </a:rPr>
              <a:t> the </a:t>
            </a:r>
            <a:r>
              <a:rPr lang="it-IT" sz="2800" b="1" dirty="0" err="1">
                <a:solidFill>
                  <a:srgbClr val="002060"/>
                </a:solidFill>
              </a:rPr>
              <a:t>intersection</a:t>
            </a:r>
            <a:r>
              <a:rPr lang="it-IT" sz="2800" b="1" dirty="0">
                <a:solidFill>
                  <a:srgbClr val="002060"/>
                </a:solidFill>
              </a:rPr>
              <a:t> </a:t>
            </a:r>
            <a:r>
              <a:rPr lang="it-IT" sz="2800" b="1" dirty="0" err="1">
                <a:solidFill>
                  <a:srgbClr val="002060"/>
                </a:solidFill>
              </a:rPr>
              <a:t>between</a:t>
            </a:r>
            <a:r>
              <a:rPr lang="it-IT" sz="2800" b="1" dirty="0">
                <a:solidFill>
                  <a:srgbClr val="002060"/>
                </a:solidFill>
              </a:rPr>
              <a:t> </a:t>
            </a:r>
          </a:p>
          <a:p>
            <a:pPr algn="ctr">
              <a:lnSpc>
                <a:spcPct val="150000"/>
              </a:lnSpc>
            </a:pPr>
            <a:r>
              <a:rPr lang="it-IT" sz="2800" b="1" dirty="0">
                <a:solidFill>
                  <a:srgbClr val="002060"/>
                </a:solidFill>
              </a:rPr>
              <a:t>2 </a:t>
            </a:r>
            <a:r>
              <a:rPr lang="it-IT" sz="2800" b="1" dirty="0" err="1">
                <a:solidFill>
                  <a:srgbClr val="002060"/>
                </a:solidFill>
              </a:rPr>
              <a:t>variables</a:t>
            </a:r>
            <a:r>
              <a:rPr lang="it-IT" sz="2800" b="1" dirty="0">
                <a:solidFill>
                  <a:srgbClr val="002060"/>
                </a:solidFill>
              </a:rPr>
              <a:t> </a:t>
            </a:r>
          </a:p>
          <a:p>
            <a:pPr algn="ctr">
              <a:lnSpc>
                <a:spcPct val="150000"/>
              </a:lnSpc>
            </a:pPr>
            <a:r>
              <a:rPr lang="it-IT" sz="2800" b="1" dirty="0" err="1">
                <a:solidFill>
                  <a:srgbClr val="002060"/>
                </a:solidFill>
              </a:rPr>
              <a:t>we</a:t>
            </a:r>
            <a:r>
              <a:rPr lang="it-IT" sz="2800" b="1" dirty="0">
                <a:solidFill>
                  <a:srgbClr val="002060"/>
                </a:solidFill>
              </a:rPr>
              <a:t> </a:t>
            </a:r>
            <a:r>
              <a:rPr lang="it-IT" sz="2800" b="1" dirty="0" err="1">
                <a:solidFill>
                  <a:srgbClr val="002060"/>
                </a:solidFill>
              </a:rPr>
              <a:t>need</a:t>
            </a:r>
            <a:r>
              <a:rPr lang="it-IT" sz="2800" b="1" dirty="0">
                <a:solidFill>
                  <a:srgbClr val="002060"/>
                </a:solidFill>
              </a:rPr>
              <a:t> to </a:t>
            </a:r>
            <a:r>
              <a:rPr lang="it-IT" sz="2800" b="1" dirty="0" err="1">
                <a:solidFill>
                  <a:srgbClr val="002060"/>
                </a:solidFill>
              </a:rPr>
              <a:t>ask</a:t>
            </a:r>
            <a:r>
              <a:rPr lang="it-IT" sz="2800" b="1" dirty="0">
                <a:solidFill>
                  <a:srgbClr val="002060"/>
                </a:solidFill>
              </a:rPr>
              <a:t> for 24 </a:t>
            </a:r>
            <a:r>
              <a:rPr lang="it-IT" sz="2800" b="1" dirty="0" err="1">
                <a:solidFill>
                  <a:srgbClr val="002060"/>
                </a:solidFill>
              </a:rPr>
              <a:t>different</a:t>
            </a:r>
            <a:r>
              <a:rPr lang="it-IT" sz="2800" b="1" dirty="0">
                <a:solidFill>
                  <a:srgbClr val="002060"/>
                </a:solidFill>
              </a:rPr>
              <a:t> </a:t>
            </a:r>
            <a:r>
              <a:rPr lang="it-IT" sz="2800" b="1" dirty="0" err="1">
                <a:solidFill>
                  <a:srgbClr val="002060"/>
                </a:solidFill>
              </a:rPr>
              <a:t>items</a:t>
            </a:r>
            <a:endParaRPr lang="it-IT" sz="2800" b="1" dirty="0">
              <a:solidFill>
                <a:srgbClr val="002060"/>
              </a:solidFill>
            </a:endParaRPr>
          </a:p>
        </p:txBody>
      </p:sp>
      <p:sp>
        <p:nvSpPr>
          <p:cNvPr id="24" name="Freccia a destra 23"/>
          <p:cNvSpPr/>
          <p:nvPr/>
        </p:nvSpPr>
        <p:spPr>
          <a:xfrm>
            <a:off x="6306471" y="5805265"/>
            <a:ext cx="792088" cy="291287"/>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5" name="Ovale 24"/>
          <p:cNvSpPr/>
          <p:nvPr/>
        </p:nvSpPr>
        <p:spPr>
          <a:xfrm>
            <a:off x="1703512" y="5448479"/>
            <a:ext cx="792088" cy="129614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9" name="Ovale 28"/>
          <p:cNvSpPr/>
          <p:nvPr/>
        </p:nvSpPr>
        <p:spPr>
          <a:xfrm>
            <a:off x="2593392" y="5347051"/>
            <a:ext cx="2782528" cy="23804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8" name="Immagine 17"/>
          <p:cNvPicPr>
            <a:picLocks noChangeAspect="1"/>
          </p:cNvPicPr>
          <p:nvPr/>
        </p:nvPicPr>
        <p:blipFill>
          <a:blip r:embed="rId3"/>
          <a:stretch>
            <a:fillRect/>
          </a:stretch>
        </p:blipFill>
        <p:spPr>
          <a:xfrm>
            <a:off x="151261" y="201468"/>
            <a:ext cx="1372739" cy="520846"/>
          </a:xfrm>
          <a:prstGeom prst="rect">
            <a:avLst/>
          </a:prstGeom>
        </p:spPr>
      </p:pic>
      <p:pic>
        <p:nvPicPr>
          <p:cNvPr id="22" name="Immagine 21"/>
          <p:cNvPicPr>
            <a:picLocks noChangeAspect="1"/>
          </p:cNvPicPr>
          <p:nvPr/>
        </p:nvPicPr>
        <p:blipFill>
          <a:blip r:embed="rId4"/>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297724173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91544" y="1556792"/>
            <a:ext cx="7920880" cy="4799558"/>
          </a:xfrm>
          <a:prstGeom prst="rect">
            <a:avLst/>
          </a:prstGeom>
        </p:spPr>
      </p:pic>
      <p:sp>
        <p:nvSpPr>
          <p:cNvPr id="2" name="Segnaposto numero diapositiva 1"/>
          <p:cNvSpPr>
            <a:spLocks noGrp="1"/>
          </p:cNvSpPr>
          <p:nvPr>
            <p:ph type="sldNum" sz="quarter" idx="12"/>
          </p:nvPr>
        </p:nvSpPr>
        <p:spPr/>
        <p:txBody>
          <a:bodyPr/>
          <a:lstStyle/>
          <a:p>
            <a:pPr>
              <a:defRPr/>
            </a:pPr>
            <a:fld id="{340E8AFE-2E1E-4DF9-8AB2-3D0026DC6CF8}" type="slidenum">
              <a:rPr lang="it-IT" smtClean="0">
                <a:solidFill>
                  <a:prstClr val="black">
                    <a:tint val="75000"/>
                  </a:prstClr>
                </a:solidFill>
              </a:rPr>
              <a:pPr>
                <a:defRPr/>
              </a:pPr>
              <a:t>37</a:t>
            </a:fld>
            <a:endParaRPr lang="it-IT">
              <a:solidFill>
                <a:prstClr val="black">
                  <a:tint val="75000"/>
                </a:prstClr>
              </a:solidFill>
            </a:endParaRPr>
          </a:p>
        </p:txBody>
      </p:sp>
      <p:sp>
        <p:nvSpPr>
          <p:cNvPr id="3" name="Text Box 4"/>
          <p:cNvSpPr txBox="1">
            <a:spLocks noChangeArrowheads="1"/>
          </p:cNvSpPr>
          <p:nvPr/>
        </p:nvSpPr>
        <p:spPr bwMode="auto">
          <a:xfrm>
            <a:off x="1524000" y="14710"/>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
        <p:nvSpPr>
          <p:cNvPr id="4" name="Ovale 3"/>
          <p:cNvSpPr/>
          <p:nvPr/>
        </p:nvSpPr>
        <p:spPr>
          <a:xfrm>
            <a:off x="6744112" y="4221088"/>
            <a:ext cx="360000" cy="39354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 name="CasellaDiTesto 4"/>
          <p:cNvSpPr txBox="1"/>
          <p:nvPr/>
        </p:nvSpPr>
        <p:spPr>
          <a:xfrm>
            <a:off x="3935760" y="659189"/>
            <a:ext cx="4320480" cy="461665"/>
          </a:xfrm>
          <a:prstGeom prst="rect">
            <a:avLst/>
          </a:prstGeom>
          <a:noFill/>
        </p:spPr>
        <p:txBody>
          <a:bodyPr wrap="square" rtlCol="0">
            <a:spAutoFit/>
          </a:bodyPr>
          <a:lstStyle/>
          <a:p>
            <a:r>
              <a:rPr lang="it-IT" sz="2400" b="1" dirty="0">
                <a:solidFill>
                  <a:srgbClr val="C00000"/>
                </a:solidFill>
              </a:rPr>
              <a:t>List of </a:t>
            </a:r>
            <a:r>
              <a:rPr lang="it-IT" sz="2400" b="1" dirty="0" err="1">
                <a:solidFill>
                  <a:srgbClr val="C00000"/>
                </a:solidFill>
              </a:rPr>
              <a:t>all</a:t>
            </a:r>
            <a:r>
              <a:rPr lang="it-IT" sz="2400" b="1" dirty="0">
                <a:solidFill>
                  <a:srgbClr val="C00000"/>
                </a:solidFill>
              </a:rPr>
              <a:t> </a:t>
            </a:r>
            <a:r>
              <a:rPr lang="it-IT" sz="2400" b="1" dirty="0" err="1">
                <a:solidFill>
                  <a:srgbClr val="C00000"/>
                </a:solidFill>
              </a:rPr>
              <a:t>italian</a:t>
            </a:r>
            <a:r>
              <a:rPr lang="it-IT" sz="2400" b="1" dirty="0">
                <a:solidFill>
                  <a:srgbClr val="C00000"/>
                </a:solidFill>
              </a:rPr>
              <a:t> clinics by </a:t>
            </a:r>
            <a:r>
              <a:rPr lang="it-IT" sz="2400" b="1" dirty="0" err="1">
                <a:solidFill>
                  <a:srgbClr val="C00000"/>
                </a:solidFill>
              </a:rPr>
              <a:t>region</a:t>
            </a:r>
            <a:endParaRPr lang="it-IT" sz="2400" b="1" dirty="0">
              <a:solidFill>
                <a:srgbClr val="C00000"/>
              </a:solidFill>
            </a:endParaRPr>
          </a:p>
        </p:txBody>
      </p:sp>
      <p:sp>
        <p:nvSpPr>
          <p:cNvPr id="6" name="Rettangolo 5"/>
          <p:cNvSpPr/>
          <p:nvPr/>
        </p:nvSpPr>
        <p:spPr>
          <a:xfrm>
            <a:off x="3431704" y="2564904"/>
            <a:ext cx="1728192" cy="3600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dirty="0"/>
              <a:t>Lazio </a:t>
            </a:r>
            <a:r>
              <a:rPr lang="it-IT" dirty="0" err="1"/>
              <a:t>region</a:t>
            </a:r>
            <a:endParaRPr lang="it-IT" dirty="0"/>
          </a:p>
        </p:txBody>
      </p:sp>
      <p:pic>
        <p:nvPicPr>
          <p:cNvPr id="8" name="Immagine 7"/>
          <p:cNvPicPr>
            <a:picLocks noChangeAspect="1"/>
          </p:cNvPicPr>
          <p:nvPr/>
        </p:nvPicPr>
        <p:blipFill>
          <a:blip r:embed="rId3"/>
          <a:stretch>
            <a:fillRect/>
          </a:stretch>
        </p:blipFill>
        <p:spPr>
          <a:xfrm>
            <a:off x="151261" y="201468"/>
            <a:ext cx="1372739" cy="520846"/>
          </a:xfrm>
          <a:prstGeom prst="rect">
            <a:avLst/>
          </a:prstGeom>
        </p:spPr>
      </p:pic>
      <p:pic>
        <p:nvPicPr>
          <p:cNvPr id="9" name="Immagine 8"/>
          <p:cNvPicPr>
            <a:picLocks noChangeAspect="1"/>
          </p:cNvPicPr>
          <p:nvPr/>
        </p:nvPicPr>
        <p:blipFill>
          <a:blip r:embed="rId4"/>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376197009"/>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89050" y="476672"/>
            <a:ext cx="4572000" cy="6375950"/>
          </a:xfrm>
          <a:prstGeom prst="rect">
            <a:avLst/>
          </a:prstGeom>
          <a:noFill/>
          <a:ln w="9525">
            <a:solidFill>
              <a:srgbClr val="002060"/>
            </a:solidFill>
            <a:miter lim="800000"/>
            <a:headEnd/>
            <a:tailEnd/>
          </a:ln>
          <a:extLst>
            <a:ext uri="{909E8E84-426E-40DD-AFC4-6F175D3DCCD1}">
              <a14:hiddenFill xmlns:a14="http://schemas.microsoft.com/office/drawing/2010/main">
                <a:solidFill>
                  <a:schemeClr val="accent1"/>
                </a:solidFill>
              </a14:hiddenFill>
            </a:ext>
          </a:extLst>
        </p:spPr>
      </p:pic>
      <p:sp>
        <p:nvSpPr>
          <p:cNvPr id="2" name="Segnaposto numero diapositiva 1"/>
          <p:cNvSpPr>
            <a:spLocks noGrp="1"/>
          </p:cNvSpPr>
          <p:nvPr>
            <p:ph type="sldNum" sz="quarter" idx="12"/>
          </p:nvPr>
        </p:nvSpPr>
        <p:spPr/>
        <p:txBody>
          <a:bodyPr/>
          <a:lstStyle/>
          <a:p>
            <a:pPr>
              <a:defRPr/>
            </a:pPr>
            <a:fld id="{340E8AFE-2E1E-4DF9-8AB2-3D0026DC6CF8}" type="slidenum">
              <a:rPr lang="it-IT" smtClean="0">
                <a:solidFill>
                  <a:prstClr val="black">
                    <a:tint val="75000"/>
                  </a:prstClr>
                </a:solidFill>
              </a:rPr>
              <a:pPr>
                <a:defRPr/>
              </a:pPr>
              <a:t>38</a:t>
            </a:fld>
            <a:endParaRPr lang="it-IT">
              <a:solidFill>
                <a:prstClr val="black">
                  <a:tint val="75000"/>
                </a:prstClr>
              </a:solidFill>
            </a:endParaRPr>
          </a:p>
        </p:txBody>
      </p:sp>
      <p:sp>
        <p:nvSpPr>
          <p:cNvPr id="3" name="Text Box 4"/>
          <p:cNvSpPr txBox="1">
            <a:spLocks noChangeArrowheads="1"/>
          </p:cNvSpPr>
          <p:nvPr/>
        </p:nvSpPr>
        <p:spPr bwMode="auto">
          <a:xfrm>
            <a:off x="1524000" y="-4541"/>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
        <p:nvSpPr>
          <p:cNvPr id="5" name="Freccia a destra 4"/>
          <p:cNvSpPr/>
          <p:nvPr/>
        </p:nvSpPr>
        <p:spPr>
          <a:xfrm>
            <a:off x="6023992" y="1484784"/>
            <a:ext cx="792088" cy="144016"/>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8" name="Freccia a destra 7"/>
          <p:cNvSpPr/>
          <p:nvPr/>
        </p:nvSpPr>
        <p:spPr>
          <a:xfrm>
            <a:off x="6023992" y="3068960"/>
            <a:ext cx="792088" cy="144016"/>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9" name="Freccia a destra 8"/>
          <p:cNvSpPr/>
          <p:nvPr/>
        </p:nvSpPr>
        <p:spPr>
          <a:xfrm>
            <a:off x="6023992" y="3889923"/>
            <a:ext cx="792088" cy="144016"/>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Freccia a destra 9"/>
          <p:cNvSpPr/>
          <p:nvPr/>
        </p:nvSpPr>
        <p:spPr>
          <a:xfrm>
            <a:off x="6023992" y="4561878"/>
            <a:ext cx="792088" cy="144016"/>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 name="Freccia a destra 10"/>
          <p:cNvSpPr/>
          <p:nvPr/>
        </p:nvSpPr>
        <p:spPr>
          <a:xfrm>
            <a:off x="6023992" y="5262708"/>
            <a:ext cx="792088" cy="144016"/>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2" name="Freccia a destra 11"/>
          <p:cNvSpPr/>
          <p:nvPr/>
        </p:nvSpPr>
        <p:spPr>
          <a:xfrm>
            <a:off x="6023992" y="5949280"/>
            <a:ext cx="792088" cy="144016"/>
          </a:xfrm>
          <a:prstGeom prst="rightArrow">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 name="CasellaDiTesto 5"/>
          <p:cNvSpPr txBox="1"/>
          <p:nvPr/>
        </p:nvSpPr>
        <p:spPr>
          <a:xfrm>
            <a:off x="6941063" y="1372126"/>
            <a:ext cx="1956817" cy="369332"/>
          </a:xfrm>
          <a:prstGeom prst="rect">
            <a:avLst/>
          </a:prstGeom>
          <a:noFill/>
          <a:ln>
            <a:solidFill>
              <a:srgbClr val="002060"/>
            </a:solidFill>
          </a:ln>
        </p:spPr>
        <p:txBody>
          <a:bodyPr wrap="square" rtlCol="0">
            <a:spAutoFit/>
          </a:bodyPr>
          <a:lstStyle/>
          <a:p>
            <a:r>
              <a:rPr lang="it-IT" b="1" dirty="0" err="1">
                <a:solidFill>
                  <a:srgbClr val="002060"/>
                </a:solidFill>
                <a:latin typeface="Arial" panose="020B0604020202020204" pitchFamily="34" charset="0"/>
                <a:cs typeface="Arial" panose="020B0604020202020204" pitchFamily="34" charset="0"/>
              </a:rPr>
              <a:t>Clinic’s</a:t>
            </a:r>
            <a:r>
              <a:rPr lang="it-IT" b="1" dirty="0">
                <a:solidFill>
                  <a:srgbClr val="002060"/>
                </a:solidFill>
                <a:latin typeface="Arial" panose="020B0604020202020204" pitchFamily="34" charset="0"/>
                <a:cs typeface="Arial" panose="020B0604020202020204" pitchFamily="34" charset="0"/>
              </a:rPr>
              <a:t> </a:t>
            </a:r>
            <a:r>
              <a:rPr lang="it-IT" b="1" dirty="0" err="1">
                <a:solidFill>
                  <a:srgbClr val="002060"/>
                </a:solidFill>
                <a:latin typeface="Arial" panose="020B0604020202020204" pitchFamily="34" charset="0"/>
                <a:cs typeface="Arial" panose="020B0604020202020204" pitchFamily="34" charset="0"/>
              </a:rPr>
              <a:t>details</a:t>
            </a:r>
            <a:endParaRPr lang="it-IT" b="1" dirty="0">
              <a:solidFill>
                <a:srgbClr val="002060"/>
              </a:solidFill>
              <a:latin typeface="Arial" panose="020B0604020202020204" pitchFamily="34" charset="0"/>
              <a:cs typeface="Arial" panose="020B0604020202020204" pitchFamily="34" charset="0"/>
            </a:endParaRPr>
          </a:p>
        </p:txBody>
      </p:sp>
      <p:sp>
        <p:nvSpPr>
          <p:cNvPr id="14" name="CasellaDiTesto 13"/>
          <p:cNvSpPr txBox="1"/>
          <p:nvPr/>
        </p:nvSpPr>
        <p:spPr>
          <a:xfrm>
            <a:off x="6941063" y="2915652"/>
            <a:ext cx="3013535" cy="369332"/>
          </a:xfrm>
          <a:prstGeom prst="rect">
            <a:avLst/>
          </a:prstGeom>
          <a:noFill/>
          <a:ln>
            <a:solidFill>
              <a:srgbClr val="002060"/>
            </a:solidFill>
          </a:ln>
        </p:spPr>
        <p:txBody>
          <a:bodyPr wrap="square" rtlCol="0">
            <a:spAutoFit/>
          </a:bodyPr>
          <a:lstStyle/>
          <a:p>
            <a:r>
              <a:rPr lang="it-IT" b="1" dirty="0">
                <a:solidFill>
                  <a:srgbClr val="002060"/>
                </a:solidFill>
                <a:latin typeface="Arial" panose="020B0604020202020204" pitchFamily="34" charset="0"/>
                <a:cs typeface="Arial" panose="020B0604020202020204" pitchFamily="34" charset="0"/>
              </a:rPr>
              <a:t>ART </a:t>
            </a:r>
            <a:r>
              <a:rPr lang="it-IT" b="1" dirty="0" err="1">
                <a:solidFill>
                  <a:srgbClr val="002060"/>
                </a:solidFill>
                <a:latin typeface="Arial" panose="020B0604020202020204" pitchFamily="34" charset="0"/>
                <a:cs typeface="Arial" panose="020B0604020202020204" pitchFamily="34" charset="0"/>
              </a:rPr>
              <a:t>techniques</a:t>
            </a:r>
            <a:r>
              <a:rPr lang="it-IT" b="1" dirty="0">
                <a:solidFill>
                  <a:srgbClr val="002060"/>
                </a:solidFill>
                <a:latin typeface="Arial" panose="020B0604020202020204" pitchFamily="34" charset="0"/>
                <a:cs typeface="Arial" panose="020B0604020202020204" pitchFamily="34" charset="0"/>
              </a:rPr>
              <a:t> </a:t>
            </a:r>
            <a:r>
              <a:rPr lang="it-IT" b="1" dirty="0" err="1">
                <a:solidFill>
                  <a:srgbClr val="002060"/>
                </a:solidFill>
                <a:latin typeface="Arial" panose="020B0604020202020204" pitchFamily="34" charset="0"/>
                <a:cs typeface="Arial" panose="020B0604020202020204" pitchFamily="34" charset="0"/>
              </a:rPr>
              <a:t>applied</a:t>
            </a:r>
            <a:endParaRPr lang="it-IT" b="1" dirty="0">
              <a:solidFill>
                <a:srgbClr val="002060"/>
              </a:solidFill>
              <a:latin typeface="Arial" panose="020B0604020202020204" pitchFamily="34" charset="0"/>
              <a:cs typeface="Arial" panose="020B0604020202020204" pitchFamily="34" charset="0"/>
            </a:endParaRPr>
          </a:p>
        </p:txBody>
      </p:sp>
      <p:sp>
        <p:nvSpPr>
          <p:cNvPr id="15" name="CasellaDiTesto 14"/>
          <p:cNvSpPr txBox="1"/>
          <p:nvPr/>
        </p:nvSpPr>
        <p:spPr>
          <a:xfrm>
            <a:off x="6931293" y="3765157"/>
            <a:ext cx="2333059" cy="369332"/>
          </a:xfrm>
          <a:prstGeom prst="rect">
            <a:avLst/>
          </a:prstGeom>
          <a:noFill/>
          <a:ln>
            <a:solidFill>
              <a:srgbClr val="002060"/>
            </a:solidFill>
          </a:ln>
        </p:spPr>
        <p:txBody>
          <a:bodyPr wrap="square" rtlCol="0">
            <a:spAutoFit/>
          </a:bodyPr>
          <a:lstStyle/>
          <a:p>
            <a:r>
              <a:rPr lang="it-IT" b="1" dirty="0" err="1">
                <a:solidFill>
                  <a:srgbClr val="002060"/>
                </a:solidFill>
                <a:latin typeface="Arial" panose="020B0604020202020204" pitchFamily="34" charset="0"/>
                <a:cs typeface="Arial" panose="020B0604020202020204" pitchFamily="34" charset="0"/>
              </a:rPr>
              <a:t>Medical</a:t>
            </a:r>
            <a:r>
              <a:rPr lang="it-IT" b="1" dirty="0">
                <a:solidFill>
                  <a:srgbClr val="002060"/>
                </a:solidFill>
                <a:latin typeface="Arial" panose="020B0604020202020204" pitchFamily="34" charset="0"/>
                <a:cs typeface="Arial" panose="020B0604020202020204" pitchFamily="34" charset="0"/>
              </a:rPr>
              <a:t> manager</a:t>
            </a:r>
          </a:p>
        </p:txBody>
      </p:sp>
      <p:sp>
        <p:nvSpPr>
          <p:cNvPr id="16" name="CasellaDiTesto 15"/>
          <p:cNvSpPr txBox="1"/>
          <p:nvPr/>
        </p:nvSpPr>
        <p:spPr>
          <a:xfrm>
            <a:off x="6931292" y="4302722"/>
            <a:ext cx="3485188" cy="646331"/>
          </a:xfrm>
          <a:prstGeom prst="rect">
            <a:avLst/>
          </a:prstGeom>
          <a:noFill/>
          <a:ln>
            <a:solidFill>
              <a:srgbClr val="002060"/>
            </a:solidFill>
          </a:ln>
        </p:spPr>
        <p:txBody>
          <a:bodyPr wrap="square" rtlCol="0">
            <a:spAutoFit/>
          </a:bodyPr>
          <a:lstStyle/>
          <a:p>
            <a:r>
              <a:rPr lang="it-IT" b="1" dirty="0">
                <a:solidFill>
                  <a:srgbClr val="002060"/>
                </a:solidFill>
                <a:latin typeface="Arial" panose="020B0604020202020204" pitchFamily="34" charset="0"/>
                <a:cs typeface="Arial" panose="020B0604020202020204" pitchFamily="34" charset="0"/>
              </a:rPr>
              <a:t>Distribution of </a:t>
            </a:r>
            <a:r>
              <a:rPr lang="it-IT" b="1" dirty="0" err="1">
                <a:solidFill>
                  <a:srgbClr val="002060"/>
                </a:solidFill>
                <a:latin typeface="Arial" panose="020B0604020202020204" pitchFamily="34" charset="0"/>
                <a:cs typeface="Arial" panose="020B0604020202020204" pitchFamily="34" charset="0"/>
              </a:rPr>
              <a:t>couples</a:t>
            </a:r>
            <a:r>
              <a:rPr lang="it-IT" b="1" dirty="0">
                <a:solidFill>
                  <a:srgbClr val="002060"/>
                </a:solidFill>
                <a:latin typeface="Arial" panose="020B0604020202020204" pitchFamily="34" charset="0"/>
                <a:cs typeface="Arial" panose="020B0604020202020204" pitchFamily="34" charset="0"/>
              </a:rPr>
              <a:t>’ </a:t>
            </a:r>
            <a:r>
              <a:rPr lang="it-IT" b="1" dirty="0" err="1">
                <a:solidFill>
                  <a:srgbClr val="002060"/>
                </a:solidFill>
                <a:latin typeface="Arial" panose="020B0604020202020204" pitchFamily="34" charset="0"/>
                <a:cs typeface="Arial" panose="020B0604020202020204" pitchFamily="34" charset="0"/>
              </a:rPr>
              <a:t>infertility</a:t>
            </a:r>
            <a:r>
              <a:rPr lang="it-IT" b="1" dirty="0">
                <a:solidFill>
                  <a:srgbClr val="002060"/>
                </a:solidFill>
                <a:latin typeface="Arial" panose="020B0604020202020204" pitchFamily="34" charset="0"/>
                <a:cs typeface="Arial" panose="020B0604020202020204" pitchFamily="34" charset="0"/>
              </a:rPr>
              <a:t> </a:t>
            </a:r>
            <a:r>
              <a:rPr lang="it-IT" b="1" dirty="0" err="1">
                <a:solidFill>
                  <a:srgbClr val="002060"/>
                </a:solidFill>
                <a:latin typeface="Arial" panose="020B0604020202020204" pitchFamily="34" charset="0"/>
                <a:cs typeface="Arial" panose="020B0604020202020204" pitchFamily="34" charset="0"/>
              </a:rPr>
              <a:t>factors</a:t>
            </a:r>
            <a:endParaRPr lang="it-IT" b="1" dirty="0">
              <a:solidFill>
                <a:srgbClr val="002060"/>
              </a:solidFill>
              <a:latin typeface="Arial" panose="020B0604020202020204" pitchFamily="34" charset="0"/>
              <a:cs typeface="Arial" panose="020B0604020202020204" pitchFamily="34" charset="0"/>
            </a:endParaRPr>
          </a:p>
        </p:txBody>
      </p:sp>
      <p:sp>
        <p:nvSpPr>
          <p:cNvPr id="17" name="CasellaDiTesto 16"/>
          <p:cNvSpPr txBox="1"/>
          <p:nvPr/>
        </p:nvSpPr>
        <p:spPr>
          <a:xfrm>
            <a:off x="6931438" y="5013177"/>
            <a:ext cx="3485187" cy="646331"/>
          </a:xfrm>
          <a:prstGeom prst="rect">
            <a:avLst/>
          </a:prstGeom>
          <a:noFill/>
          <a:ln>
            <a:solidFill>
              <a:srgbClr val="002060"/>
            </a:solidFill>
          </a:ln>
        </p:spPr>
        <p:txBody>
          <a:bodyPr wrap="square" rtlCol="0">
            <a:spAutoFit/>
          </a:bodyPr>
          <a:lstStyle/>
          <a:p>
            <a:r>
              <a:rPr lang="it-IT" b="1" dirty="0" err="1">
                <a:solidFill>
                  <a:srgbClr val="002060"/>
                </a:solidFill>
                <a:latin typeface="Arial" panose="020B0604020202020204" pitchFamily="34" charset="0"/>
                <a:cs typeface="Arial" panose="020B0604020202020204" pitchFamily="34" charset="0"/>
              </a:rPr>
              <a:t>Number</a:t>
            </a:r>
            <a:r>
              <a:rPr lang="it-IT" b="1" dirty="0">
                <a:solidFill>
                  <a:srgbClr val="002060"/>
                </a:solidFill>
                <a:latin typeface="Arial" panose="020B0604020202020204" pitchFamily="34" charset="0"/>
                <a:cs typeface="Arial" panose="020B0604020202020204" pitchFamily="34" charset="0"/>
              </a:rPr>
              <a:t> of </a:t>
            </a:r>
            <a:r>
              <a:rPr lang="it-IT" b="1" dirty="0" err="1">
                <a:solidFill>
                  <a:srgbClr val="002060"/>
                </a:solidFill>
                <a:latin typeface="Arial" panose="020B0604020202020204" pitchFamily="34" charset="0"/>
                <a:cs typeface="Arial" panose="020B0604020202020204" pitchFamily="34" charset="0"/>
              </a:rPr>
              <a:t>cycles</a:t>
            </a:r>
            <a:r>
              <a:rPr lang="it-IT" b="1" dirty="0">
                <a:solidFill>
                  <a:srgbClr val="002060"/>
                </a:solidFill>
                <a:latin typeface="Arial" panose="020B0604020202020204" pitchFamily="34" charset="0"/>
                <a:cs typeface="Arial" panose="020B0604020202020204" pitchFamily="34" charset="0"/>
              </a:rPr>
              <a:t> </a:t>
            </a:r>
            <a:r>
              <a:rPr lang="it-IT" b="1" dirty="0" err="1">
                <a:solidFill>
                  <a:srgbClr val="002060"/>
                </a:solidFill>
                <a:latin typeface="Arial" panose="020B0604020202020204" pitchFamily="34" charset="0"/>
                <a:cs typeface="Arial" panose="020B0604020202020204" pitchFamily="34" charset="0"/>
              </a:rPr>
              <a:t>performed</a:t>
            </a:r>
            <a:r>
              <a:rPr lang="it-IT" b="1" dirty="0">
                <a:solidFill>
                  <a:srgbClr val="002060"/>
                </a:solidFill>
                <a:latin typeface="Arial" panose="020B0604020202020204" pitchFamily="34" charset="0"/>
                <a:cs typeface="Arial" panose="020B0604020202020204" pitchFamily="34" charset="0"/>
              </a:rPr>
              <a:t> by </a:t>
            </a:r>
            <a:r>
              <a:rPr lang="it-IT" b="1" dirty="0" err="1">
                <a:solidFill>
                  <a:srgbClr val="002060"/>
                </a:solidFill>
                <a:latin typeface="Arial" panose="020B0604020202020204" pitchFamily="34" charset="0"/>
                <a:cs typeface="Arial" panose="020B0604020202020204" pitchFamily="34" charset="0"/>
              </a:rPr>
              <a:t>techniques</a:t>
            </a:r>
            <a:endParaRPr lang="it-IT" b="1" dirty="0">
              <a:solidFill>
                <a:srgbClr val="002060"/>
              </a:solidFill>
              <a:latin typeface="Arial" panose="020B0604020202020204" pitchFamily="34" charset="0"/>
              <a:cs typeface="Arial" panose="020B0604020202020204" pitchFamily="34" charset="0"/>
            </a:endParaRPr>
          </a:p>
        </p:txBody>
      </p:sp>
      <p:sp>
        <p:nvSpPr>
          <p:cNvPr id="18" name="CasellaDiTesto 17"/>
          <p:cNvSpPr txBox="1"/>
          <p:nvPr/>
        </p:nvSpPr>
        <p:spPr>
          <a:xfrm>
            <a:off x="6941063" y="5786015"/>
            <a:ext cx="3485187" cy="646331"/>
          </a:xfrm>
          <a:prstGeom prst="rect">
            <a:avLst/>
          </a:prstGeom>
          <a:noFill/>
          <a:ln>
            <a:solidFill>
              <a:srgbClr val="002060"/>
            </a:solidFill>
          </a:ln>
        </p:spPr>
        <p:txBody>
          <a:bodyPr wrap="square" rtlCol="0">
            <a:spAutoFit/>
          </a:bodyPr>
          <a:lstStyle/>
          <a:p>
            <a:r>
              <a:rPr lang="it-IT" b="1" dirty="0" err="1">
                <a:solidFill>
                  <a:srgbClr val="002060"/>
                </a:solidFill>
                <a:latin typeface="Arial" panose="020B0604020202020204" pitchFamily="34" charset="0"/>
                <a:cs typeface="Arial" panose="020B0604020202020204" pitchFamily="34" charset="0"/>
              </a:rPr>
              <a:t>Number</a:t>
            </a:r>
            <a:r>
              <a:rPr lang="it-IT" b="1" dirty="0">
                <a:solidFill>
                  <a:srgbClr val="002060"/>
                </a:solidFill>
                <a:latin typeface="Arial" panose="020B0604020202020204" pitchFamily="34" charset="0"/>
                <a:cs typeface="Arial" panose="020B0604020202020204" pitchFamily="34" charset="0"/>
              </a:rPr>
              <a:t> of </a:t>
            </a:r>
            <a:r>
              <a:rPr lang="it-IT" b="1" dirty="0" err="1">
                <a:solidFill>
                  <a:srgbClr val="002060"/>
                </a:solidFill>
                <a:latin typeface="Arial" panose="020B0604020202020204" pitchFamily="34" charset="0"/>
                <a:cs typeface="Arial" panose="020B0604020202020204" pitchFamily="34" charset="0"/>
              </a:rPr>
              <a:t>fresh</a:t>
            </a:r>
            <a:r>
              <a:rPr lang="it-IT" b="1" dirty="0">
                <a:solidFill>
                  <a:srgbClr val="002060"/>
                </a:solidFill>
                <a:latin typeface="Arial" panose="020B0604020202020204" pitchFamily="34" charset="0"/>
                <a:cs typeface="Arial" panose="020B0604020202020204" pitchFamily="34" charset="0"/>
              </a:rPr>
              <a:t> and </a:t>
            </a:r>
            <a:r>
              <a:rPr lang="it-IT" b="1" dirty="0" err="1">
                <a:solidFill>
                  <a:srgbClr val="002060"/>
                </a:solidFill>
                <a:latin typeface="Arial" panose="020B0604020202020204" pitchFamily="34" charset="0"/>
                <a:cs typeface="Arial" panose="020B0604020202020204" pitchFamily="34" charset="0"/>
              </a:rPr>
              <a:t>cryo</a:t>
            </a:r>
            <a:r>
              <a:rPr lang="it-IT" b="1" dirty="0">
                <a:solidFill>
                  <a:srgbClr val="002060"/>
                </a:solidFill>
                <a:latin typeface="Arial" panose="020B0604020202020204" pitchFamily="34" charset="0"/>
                <a:cs typeface="Arial" panose="020B0604020202020204" pitchFamily="34" charset="0"/>
              </a:rPr>
              <a:t> </a:t>
            </a:r>
            <a:r>
              <a:rPr lang="it-IT" b="1" dirty="0" err="1">
                <a:solidFill>
                  <a:srgbClr val="002060"/>
                </a:solidFill>
                <a:latin typeface="Arial" panose="020B0604020202020204" pitchFamily="34" charset="0"/>
                <a:cs typeface="Arial" panose="020B0604020202020204" pitchFamily="34" charset="0"/>
              </a:rPr>
              <a:t>cycles</a:t>
            </a:r>
            <a:r>
              <a:rPr lang="it-IT" b="1" dirty="0">
                <a:solidFill>
                  <a:srgbClr val="002060"/>
                </a:solidFill>
                <a:latin typeface="Arial" panose="020B0604020202020204" pitchFamily="34" charset="0"/>
                <a:cs typeface="Arial" panose="020B0604020202020204" pitchFamily="34" charset="0"/>
              </a:rPr>
              <a:t>, by female’ </a:t>
            </a:r>
            <a:r>
              <a:rPr lang="it-IT" b="1" dirty="0" err="1">
                <a:solidFill>
                  <a:srgbClr val="002060"/>
                </a:solidFill>
                <a:latin typeface="Arial" panose="020B0604020202020204" pitchFamily="34" charset="0"/>
                <a:cs typeface="Arial" panose="020B0604020202020204" pitchFamily="34" charset="0"/>
              </a:rPr>
              <a:t>age</a:t>
            </a:r>
            <a:r>
              <a:rPr lang="it-IT" b="1" dirty="0">
                <a:solidFill>
                  <a:srgbClr val="002060"/>
                </a:solidFill>
                <a:latin typeface="Arial" panose="020B0604020202020204" pitchFamily="34" charset="0"/>
                <a:cs typeface="Arial" panose="020B0604020202020204" pitchFamily="34" charset="0"/>
              </a:rPr>
              <a:t> </a:t>
            </a:r>
            <a:r>
              <a:rPr lang="it-IT" b="1" dirty="0" err="1">
                <a:solidFill>
                  <a:srgbClr val="002060"/>
                </a:solidFill>
                <a:latin typeface="Arial" panose="020B0604020202020204" pitchFamily="34" charset="0"/>
                <a:cs typeface="Arial" panose="020B0604020202020204" pitchFamily="34" charset="0"/>
              </a:rPr>
              <a:t>classes</a:t>
            </a:r>
            <a:endParaRPr lang="it-IT" b="1" dirty="0">
              <a:solidFill>
                <a:srgbClr val="002060"/>
              </a:solidFill>
              <a:latin typeface="Arial" panose="020B0604020202020204" pitchFamily="34" charset="0"/>
              <a:cs typeface="Arial" panose="020B0604020202020204" pitchFamily="34" charset="0"/>
            </a:endParaRPr>
          </a:p>
        </p:txBody>
      </p:sp>
      <p:pic>
        <p:nvPicPr>
          <p:cNvPr id="19" name="Immagine 18"/>
          <p:cNvPicPr>
            <a:picLocks noChangeAspect="1"/>
          </p:cNvPicPr>
          <p:nvPr/>
        </p:nvPicPr>
        <p:blipFill>
          <a:blip r:embed="rId3"/>
          <a:stretch>
            <a:fillRect/>
          </a:stretch>
        </p:blipFill>
        <p:spPr>
          <a:xfrm>
            <a:off x="151261" y="201468"/>
            <a:ext cx="1372739" cy="520846"/>
          </a:xfrm>
          <a:prstGeom prst="rect">
            <a:avLst/>
          </a:prstGeom>
        </p:spPr>
      </p:pic>
      <p:pic>
        <p:nvPicPr>
          <p:cNvPr id="20" name="Immagine 19"/>
          <p:cNvPicPr>
            <a:picLocks noChangeAspect="1"/>
          </p:cNvPicPr>
          <p:nvPr/>
        </p:nvPicPr>
        <p:blipFill>
          <a:blip r:embed="rId4"/>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19760396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tangolo 3"/>
          <p:cNvSpPr>
            <a:spLocks noChangeArrowheads="1"/>
          </p:cNvSpPr>
          <p:nvPr/>
        </p:nvSpPr>
        <p:spPr bwMode="auto">
          <a:xfrm>
            <a:off x="1498600" y="15875"/>
            <a:ext cx="9144000" cy="585788"/>
          </a:xfrm>
          <a:prstGeom prst="rect">
            <a:avLst/>
          </a:prstGeom>
          <a:noFill/>
          <a:ln w="9525">
            <a:noFill/>
            <a:miter lim="800000"/>
            <a:headEnd/>
            <a:tailEnd/>
          </a:ln>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defRPr/>
            </a:pPr>
            <a:r>
              <a:rPr lang="it-IT" sz="3200" b="1" dirty="0">
                <a:solidFill>
                  <a:srgbClr val="002060"/>
                </a:solidFill>
                <a:effectLst>
                  <a:outerShdw blurRad="38100" dist="38100" dir="2700000" algn="tl">
                    <a:srgbClr val="000000">
                      <a:alpha val="43137"/>
                    </a:srgbClr>
                  </a:outerShdw>
                </a:effectLst>
                <a:latin typeface="+mj-lt"/>
              </a:rPr>
              <a:t>DECRETO LEGISLATIVO 10 ottobre 2012 </a:t>
            </a:r>
          </a:p>
        </p:txBody>
      </p:sp>
      <p:sp>
        <p:nvSpPr>
          <p:cNvPr id="5" name="CasellaDiTesto 4"/>
          <p:cNvSpPr txBox="1"/>
          <p:nvPr/>
        </p:nvSpPr>
        <p:spPr>
          <a:xfrm>
            <a:off x="1736047" y="692151"/>
            <a:ext cx="8662756" cy="954107"/>
          </a:xfrm>
          <a:prstGeom prst="rect">
            <a:avLst/>
          </a:prstGeom>
          <a:noFill/>
        </p:spPr>
        <p:txBody>
          <a:bodyPr wrap="none">
            <a:spAutoFit/>
          </a:bodyPr>
          <a:lstStyle/>
          <a:p>
            <a:pPr algn="ctr">
              <a:defRPr/>
            </a:pPr>
            <a:r>
              <a:rPr lang="it-IT" sz="2800" b="1" i="1" dirty="0">
                <a:solidFill>
                  <a:srgbClr val="002060"/>
                </a:solidFill>
                <a:effectLst>
                  <a:outerShdw blurRad="38100" dist="38100" dir="2700000" algn="tl">
                    <a:srgbClr val="000000">
                      <a:alpha val="43137"/>
                    </a:srgbClr>
                  </a:outerShdw>
                </a:effectLst>
                <a:latin typeface="+mj-lt"/>
              </a:rPr>
              <a:t>Capo II</a:t>
            </a:r>
          </a:p>
          <a:p>
            <a:pPr algn="ctr">
              <a:defRPr/>
            </a:pPr>
            <a:r>
              <a:rPr lang="it-IT" sz="2800" b="1" i="1" dirty="0">
                <a:solidFill>
                  <a:srgbClr val="002060"/>
                </a:solidFill>
                <a:effectLst>
                  <a:outerShdw blurRad="38100" dist="38100" dir="2700000" algn="tl">
                    <a:srgbClr val="000000">
                      <a:alpha val="43137"/>
                    </a:srgbClr>
                  </a:outerShdw>
                </a:effectLst>
                <a:latin typeface="+mj-lt"/>
              </a:rPr>
              <a:t>IMPORTAZIONE ED ESPORTAZIONE DI GAMETI ED EMBRIONI</a:t>
            </a:r>
          </a:p>
        </p:txBody>
      </p:sp>
      <p:sp>
        <p:nvSpPr>
          <p:cNvPr id="8" name="Rettangolo 10"/>
          <p:cNvSpPr>
            <a:spLocks noChangeArrowheads="1"/>
          </p:cNvSpPr>
          <p:nvPr/>
        </p:nvSpPr>
        <p:spPr bwMode="auto">
          <a:xfrm>
            <a:off x="3702050" y="1884363"/>
            <a:ext cx="47879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just" eaLnBrk="1" hangingPunct="1">
              <a:defRPr/>
            </a:pPr>
            <a:r>
              <a:rPr lang="it-IT" altLang="it-IT" sz="2400" b="1" dirty="0">
                <a:solidFill>
                  <a:srgbClr val="000066"/>
                </a:solidFill>
                <a:effectLst>
                  <a:outerShdw blurRad="38100" dist="38100" dir="2700000" algn="tl">
                    <a:srgbClr val="000000">
                      <a:alpha val="43137"/>
                    </a:srgbClr>
                  </a:outerShdw>
                </a:effectLst>
                <a:latin typeface="Calibri" pitchFamily="34" charset="0"/>
              </a:rPr>
              <a:t>Art. 7 Importazione ed esportazione</a:t>
            </a:r>
          </a:p>
          <a:p>
            <a:pPr algn="just" eaLnBrk="1" hangingPunct="1">
              <a:defRPr/>
            </a:pPr>
            <a:r>
              <a:rPr lang="it-IT" altLang="it-IT" sz="2400" b="1" i="1" dirty="0">
                <a:solidFill>
                  <a:srgbClr val="002060"/>
                </a:solidFill>
                <a:latin typeface="Calibri" pitchFamily="34" charset="0"/>
              </a:rPr>
              <a:t>   </a:t>
            </a:r>
          </a:p>
        </p:txBody>
      </p:sp>
      <p:sp>
        <p:nvSpPr>
          <p:cNvPr id="9" name="CasellaDiTesto 8"/>
          <p:cNvSpPr txBox="1"/>
          <p:nvPr/>
        </p:nvSpPr>
        <p:spPr>
          <a:xfrm>
            <a:off x="1774825" y="2492375"/>
            <a:ext cx="8713788" cy="4402138"/>
          </a:xfrm>
          <a:prstGeom prst="rect">
            <a:avLst/>
          </a:prstGeom>
          <a:noFill/>
        </p:spPr>
        <p:txBody>
          <a:bodyPr>
            <a:spAutoFit/>
          </a:bodyPr>
          <a:lstStyle/>
          <a:p>
            <a:pPr algn="just">
              <a:defRPr/>
            </a:pPr>
            <a:r>
              <a:rPr lang="it-IT" sz="2000" b="1" dirty="0">
                <a:solidFill>
                  <a:srgbClr val="000066"/>
                </a:solidFill>
              </a:rPr>
              <a:t>2.</a:t>
            </a:r>
            <a:r>
              <a:rPr lang="it-IT" dirty="0"/>
              <a:t> </a:t>
            </a:r>
            <a:r>
              <a:rPr lang="it-IT" sz="2000" b="1" dirty="0">
                <a:solidFill>
                  <a:srgbClr val="000066"/>
                </a:solidFill>
              </a:rPr>
              <a:t>L'importazione ed esportazione di gameti ed embrioni possono avvenire solo attraverso i centri italiani di cui al comma 1 del presente articolo ed i centri esteri appartenenti all'Unione europea, autorizzati dalla competente </a:t>
            </a:r>
            <a:r>
              <a:rPr lang="it-IT" sz="2000" b="1" dirty="0" err="1">
                <a:solidFill>
                  <a:srgbClr val="000066"/>
                </a:solidFill>
              </a:rPr>
              <a:t>autorita'</a:t>
            </a:r>
            <a:r>
              <a:rPr lang="it-IT" sz="2000" b="1" dirty="0">
                <a:solidFill>
                  <a:srgbClr val="000066"/>
                </a:solidFill>
              </a:rPr>
              <a:t> nazionale in </a:t>
            </a:r>
            <a:r>
              <a:rPr lang="it-IT" sz="2000" b="1" dirty="0" err="1">
                <a:solidFill>
                  <a:srgbClr val="000066"/>
                </a:solidFill>
              </a:rPr>
              <a:t>conformita'</a:t>
            </a:r>
            <a:r>
              <a:rPr lang="it-IT" sz="2000" b="1" dirty="0">
                <a:solidFill>
                  <a:srgbClr val="000066"/>
                </a:solidFill>
              </a:rPr>
              <a:t> alle norme di </a:t>
            </a:r>
            <a:r>
              <a:rPr lang="it-IT" sz="2000" b="1" dirty="0" err="1">
                <a:solidFill>
                  <a:srgbClr val="000066"/>
                </a:solidFill>
              </a:rPr>
              <a:t>qualita'</a:t>
            </a:r>
            <a:r>
              <a:rPr lang="it-IT" sz="2000" b="1" dirty="0">
                <a:solidFill>
                  <a:srgbClr val="000066"/>
                </a:solidFill>
              </a:rPr>
              <a:t> e sicurezza di cui alle direttive 2004/23/CE, 2006/17/C e 2006/86/CE, </a:t>
            </a:r>
            <a:r>
              <a:rPr lang="it-IT" sz="2000" b="1" dirty="0" err="1">
                <a:solidFill>
                  <a:srgbClr val="000066"/>
                </a:solidFill>
              </a:rPr>
              <a:t>nonche</a:t>
            </a:r>
            <a:r>
              <a:rPr lang="it-IT" sz="2000" b="1" dirty="0">
                <a:solidFill>
                  <a:srgbClr val="000066"/>
                </a:solidFill>
              </a:rPr>
              <a:t>' i centri esteri aventi sede in uno Stato extracomunitario autorizzati con riferimento alla </a:t>
            </a:r>
            <a:r>
              <a:rPr lang="it-IT" sz="2000" b="1" dirty="0" err="1">
                <a:solidFill>
                  <a:srgbClr val="000066"/>
                </a:solidFill>
              </a:rPr>
              <a:t>qualita'</a:t>
            </a:r>
            <a:r>
              <a:rPr lang="it-IT" sz="2000" b="1" dirty="0">
                <a:solidFill>
                  <a:srgbClr val="000066"/>
                </a:solidFill>
              </a:rPr>
              <a:t> e sicurezza dalla competente </a:t>
            </a:r>
            <a:r>
              <a:rPr lang="it-IT" sz="2000" b="1" dirty="0" err="1">
                <a:solidFill>
                  <a:srgbClr val="000066"/>
                </a:solidFill>
              </a:rPr>
              <a:t>autorita'</a:t>
            </a:r>
            <a:r>
              <a:rPr lang="it-IT" sz="2000" b="1" dirty="0">
                <a:solidFill>
                  <a:srgbClr val="000066"/>
                </a:solidFill>
              </a:rPr>
              <a:t>, in </a:t>
            </a:r>
            <a:r>
              <a:rPr lang="it-IT" sz="2000" b="1" dirty="0" err="1">
                <a:solidFill>
                  <a:srgbClr val="000066"/>
                </a:solidFill>
              </a:rPr>
              <a:t>conformita'</a:t>
            </a:r>
            <a:r>
              <a:rPr lang="it-IT" sz="2000" b="1" dirty="0">
                <a:solidFill>
                  <a:srgbClr val="000066"/>
                </a:solidFill>
              </a:rPr>
              <a:t> alla normativa europea vigente.</a:t>
            </a:r>
          </a:p>
          <a:p>
            <a:pPr algn="just">
              <a:defRPr/>
            </a:pPr>
            <a:endParaRPr lang="it-IT" sz="2000" b="1" dirty="0">
              <a:solidFill>
                <a:srgbClr val="000066"/>
              </a:solidFill>
            </a:endParaRPr>
          </a:p>
          <a:p>
            <a:pPr algn="just">
              <a:defRPr/>
            </a:pPr>
            <a:r>
              <a:rPr lang="it-IT" sz="2000" b="1" dirty="0">
                <a:solidFill>
                  <a:srgbClr val="000066"/>
                </a:solidFill>
              </a:rPr>
              <a:t>3. Il centro importatore garantisce la </a:t>
            </a:r>
            <a:r>
              <a:rPr lang="it-IT" sz="2000" b="1" dirty="0" err="1">
                <a:solidFill>
                  <a:srgbClr val="000066"/>
                </a:solidFill>
              </a:rPr>
              <a:t>tracciabilita'</a:t>
            </a:r>
            <a:r>
              <a:rPr lang="it-IT" sz="2000" b="1" dirty="0">
                <a:solidFill>
                  <a:srgbClr val="000066"/>
                </a:solidFill>
              </a:rPr>
              <a:t> dei campioni biologici in ogni fase del percorso, in </a:t>
            </a:r>
            <a:r>
              <a:rPr lang="it-IT" sz="2000" b="1" dirty="0" err="1">
                <a:solidFill>
                  <a:srgbClr val="000066"/>
                </a:solidFill>
              </a:rPr>
              <a:t>conformita'</a:t>
            </a:r>
            <a:r>
              <a:rPr lang="it-IT" sz="2000" b="1" dirty="0">
                <a:solidFill>
                  <a:srgbClr val="000066"/>
                </a:solidFill>
              </a:rPr>
              <a:t> a quanto previsto dall'articolo 8 del decreto legislativo 6 novembre 2007, n. 191, e dall'articolo 14 del decreto legislativo 25 gennaio 2010, n. 16, assicurandone la </a:t>
            </a:r>
            <a:r>
              <a:rPr lang="it-IT" sz="2000" b="1" dirty="0" err="1">
                <a:solidFill>
                  <a:srgbClr val="000066"/>
                </a:solidFill>
              </a:rPr>
              <a:t>conformita'</a:t>
            </a:r>
            <a:r>
              <a:rPr lang="it-IT" sz="2000" b="1" dirty="0">
                <a:solidFill>
                  <a:srgbClr val="000066"/>
                </a:solidFill>
              </a:rPr>
              <a:t> alle norme di </a:t>
            </a:r>
            <a:r>
              <a:rPr lang="it-IT" sz="2000" b="1" dirty="0" err="1">
                <a:solidFill>
                  <a:srgbClr val="000066"/>
                </a:solidFill>
              </a:rPr>
              <a:t>qualita'</a:t>
            </a:r>
            <a:r>
              <a:rPr lang="it-IT" sz="2000" b="1" dirty="0">
                <a:solidFill>
                  <a:srgbClr val="000066"/>
                </a:solidFill>
              </a:rPr>
              <a:t> e sicurezza previste dalle normative vigenti, europee e nazionali, e dalle linee guida specifiche del settore.</a:t>
            </a:r>
          </a:p>
        </p:txBody>
      </p:sp>
      <p:pic>
        <p:nvPicPr>
          <p:cNvPr id="6" name="Immagine 5"/>
          <p:cNvPicPr>
            <a:picLocks noChangeAspect="1"/>
          </p:cNvPicPr>
          <p:nvPr/>
        </p:nvPicPr>
        <p:blipFill>
          <a:blip r:embed="rId2"/>
          <a:stretch>
            <a:fillRect/>
          </a:stretch>
        </p:blipFill>
        <p:spPr>
          <a:xfrm>
            <a:off x="151261" y="201468"/>
            <a:ext cx="1372739" cy="520846"/>
          </a:xfrm>
          <a:prstGeom prst="rect">
            <a:avLst/>
          </a:prstGeom>
        </p:spPr>
      </p:pic>
      <p:pic>
        <p:nvPicPr>
          <p:cNvPr id="7" name="Immagine 6"/>
          <p:cNvPicPr>
            <a:picLocks noChangeAspect="1"/>
          </p:cNvPicPr>
          <p:nvPr/>
        </p:nvPicPr>
        <p:blipFill>
          <a:blip r:embed="rId3"/>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101884490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4"/>
          <p:cNvSpPr txBox="1">
            <a:spLocks noChangeArrowheads="1"/>
          </p:cNvSpPr>
          <p:nvPr/>
        </p:nvSpPr>
        <p:spPr bwMode="auto">
          <a:xfrm>
            <a:off x="1524000" y="249615"/>
            <a:ext cx="9144000" cy="461665"/>
          </a:xfrm>
          <a:prstGeom prst="rect">
            <a:avLst/>
          </a:prstGeom>
          <a:noFill/>
          <a:ln w="9525">
            <a:noFill/>
            <a:miter lim="800000"/>
            <a:headEnd/>
            <a:tailEnd/>
          </a:ln>
        </p:spPr>
        <p:txBody>
          <a:bodyPr wrap="square">
            <a:spAutoFit/>
          </a:bodyPr>
          <a:lstStyle>
            <a:defPPr>
              <a:defRPr lang="it-IT"/>
            </a:defPPr>
            <a:lvl1pPr algn="ctr">
              <a:spcBef>
                <a:spcPct val="50000"/>
              </a:spcBef>
              <a:defRPr sz="2400" b="1">
                <a:solidFill>
                  <a:schemeClr val="bg1"/>
                </a:solidFill>
                <a:effectLst>
                  <a:outerShdw blurRad="38100" dist="38100" dir="2700000" algn="tl">
                    <a:srgbClr val="000000">
                      <a:alpha val="43137"/>
                    </a:srgbClr>
                  </a:outerShdw>
                </a:effectLst>
                <a:latin typeface="+mj-lt"/>
              </a:defRPr>
            </a:lvl1pPr>
          </a:lstStyle>
          <a:p>
            <a:r>
              <a:rPr lang="en-US" dirty="0">
                <a:solidFill>
                  <a:srgbClr val="002060"/>
                </a:solidFill>
              </a:rPr>
              <a:t>BEFORE THE REGISTER IS ESTABLISHED</a:t>
            </a:r>
          </a:p>
        </p:txBody>
      </p:sp>
      <p:pic>
        <p:nvPicPr>
          <p:cNvPr id="10243" name="Picture 3" descr="logo PMA"/>
          <p:cNvPicPr>
            <a:picLocks noChangeAspect="1" noChangeArrowheads="1"/>
          </p:cNvPicPr>
          <p:nvPr/>
        </p:nvPicPr>
        <p:blipFill>
          <a:blip r:embed="rId2" cstate="print"/>
          <a:srcRect/>
          <a:stretch>
            <a:fillRect/>
          </a:stretch>
        </p:blipFill>
        <p:spPr bwMode="auto">
          <a:xfrm>
            <a:off x="395920" y="264222"/>
            <a:ext cx="1042988" cy="477837"/>
          </a:xfrm>
          <a:prstGeom prst="rect">
            <a:avLst/>
          </a:prstGeom>
          <a:noFill/>
          <a:ln w="9525">
            <a:noFill/>
            <a:miter lim="800000"/>
            <a:headEnd/>
            <a:tailEnd/>
          </a:ln>
        </p:spPr>
      </p:pic>
      <p:sp>
        <p:nvSpPr>
          <p:cNvPr id="10245" name="CasellaDiTesto 35"/>
          <p:cNvSpPr txBox="1">
            <a:spLocks noChangeArrowheads="1"/>
          </p:cNvSpPr>
          <p:nvPr/>
        </p:nvSpPr>
        <p:spPr bwMode="auto">
          <a:xfrm>
            <a:off x="2026737" y="980729"/>
            <a:ext cx="8243887" cy="5632311"/>
          </a:xfrm>
          <a:prstGeom prst="rect">
            <a:avLst/>
          </a:prstGeom>
          <a:noFill/>
          <a:ln w="9525">
            <a:noFill/>
            <a:miter lim="800000"/>
            <a:headEnd/>
            <a:tailEnd/>
          </a:ln>
        </p:spPr>
        <p:txBody>
          <a:bodyPr wrap="square">
            <a:spAutoFit/>
          </a:bodyPr>
          <a:lstStyle/>
          <a:p>
            <a:pPr algn="just">
              <a:lnSpc>
                <a:spcPct val="150000"/>
              </a:lnSpc>
            </a:pPr>
            <a:r>
              <a:rPr lang="it-IT" altLang="it-IT" sz="2400" b="1" dirty="0">
                <a:solidFill>
                  <a:srgbClr val="002060"/>
                </a:solidFill>
              </a:rPr>
              <a:t>Prima della promulgazione della legge 40/2004 l’Istituto Superiore di Sanità riconoscendo l’importanza della valutazione epidemiologica del fenomeno e la necessità di produrre dati nazionali, già nel 2003 e nel 2004 raccoglieva su base volontaria i dati  sui trattamenti eseguiti nel nostro Paese.</a:t>
            </a:r>
          </a:p>
          <a:p>
            <a:pPr algn="just">
              <a:lnSpc>
                <a:spcPct val="150000"/>
              </a:lnSpc>
            </a:pPr>
            <a:r>
              <a:rPr lang="it-IT" altLang="it-IT" sz="2400" b="1" dirty="0">
                <a:solidFill>
                  <a:srgbClr val="002060"/>
                </a:solidFill>
              </a:rPr>
              <a:t>Iniziava un percorso di collaborazione, studio e consultazione con i principali  esperti dei Registri Europei già esistenti, mettendo appunto la rete e predisponendo il sito web dedicato che sarebbe divenuto lo strumento operativo del futuro Registro Nazionale Italiano.  </a:t>
            </a:r>
          </a:p>
        </p:txBody>
      </p:sp>
      <p:pic>
        <p:nvPicPr>
          <p:cNvPr id="2" name="Immagine 1"/>
          <p:cNvPicPr>
            <a:picLocks noChangeAspect="1"/>
          </p:cNvPicPr>
          <p:nvPr/>
        </p:nvPicPr>
        <p:blipFill>
          <a:blip r:embed="rId3" cstate="print"/>
          <a:stretch>
            <a:fillRect/>
          </a:stretch>
        </p:blipFill>
        <p:spPr>
          <a:xfrm>
            <a:off x="10988632" y="93575"/>
            <a:ext cx="541449" cy="536341"/>
          </a:xfrm>
          <a:prstGeom prst="rect">
            <a:avLst/>
          </a:prstGeom>
        </p:spPr>
      </p:pic>
    </p:spTree>
    <p:extLst>
      <p:ext uri="{BB962C8B-B14F-4D97-AF65-F5344CB8AC3E}">
        <p14:creationId xmlns:p14="http://schemas.microsoft.com/office/powerpoint/2010/main" val="3205463243"/>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txBox="1">
            <a:spLocks noChangeArrowheads="1"/>
          </p:cNvSpPr>
          <p:nvPr/>
        </p:nvSpPr>
        <p:spPr>
          <a:xfrm>
            <a:off x="1803401" y="1565276"/>
            <a:ext cx="8569325" cy="639763"/>
          </a:xfrm>
          <a:prstGeom prst="rect">
            <a:avLst/>
          </a:prstGeom>
        </p:spPr>
        <p:txBody>
          <a:bodyPr/>
          <a:lstStyle/>
          <a:p>
            <a:pPr algn="ctr">
              <a:defRPr/>
            </a:pPr>
            <a:endParaRPr lang="it-IT" b="1" dirty="0">
              <a:solidFill>
                <a:srgbClr val="800000"/>
              </a:solidFill>
              <a:latin typeface="+mj-lt"/>
              <a:ea typeface="+mj-ea"/>
              <a:cs typeface="+mj-cs"/>
            </a:endParaRPr>
          </a:p>
        </p:txBody>
      </p:sp>
      <p:sp>
        <p:nvSpPr>
          <p:cNvPr id="32775" name="Rettangolo 10"/>
          <p:cNvSpPr>
            <a:spLocks noChangeArrowheads="1"/>
          </p:cNvSpPr>
          <p:nvPr/>
        </p:nvSpPr>
        <p:spPr bwMode="auto">
          <a:xfrm>
            <a:off x="1566864" y="1598613"/>
            <a:ext cx="919638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just" eaLnBrk="1" hangingPunct="1">
              <a:defRPr/>
            </a:pPr>
            <a:r>
              <a:rPr lang="it-IT" altLang="it-IT" sz="2400" b="1" dirty="0">
                <a:solidFill>
                  <a:srgbClr val="000066"/>
                </a:solidFill>
                <a:effectLst>
                  <a:outerShdw blurRad="38100" dist="38100" dir="2700000" algn="tl">
                    <a:srgbClr val="000000">
                      <a:alpha val="43137"/>
                    </a:srgbClr>
                  </a:outerShdw>
                </a:effectLst>
                <a:latin typeface="Calibri" pitchFamily="34" charset="0"/>
              </a:rPr>
              <a:t>Art. 8 Modalità di importazione ed esportazione di gameti ed embrioni</a:t>
            </a:r>
          </a:p>
          <a:p>
            <a:pPr algn="just" eaLnBrk="1" hangingPunct="1">
              <a:defRPr/>
            </a:pPr>
            <a:r>
              <a:rPr lang="it-IT" altLang="it-IT" sz="2400" b="1" i="1" dirty="0">
                <a:solidFill>
                  <a:srgbClr val="0033CC"/>
                </a:solidFill>
                <a:latin typeface="Calibri" pitchFamily="34" charset="0"/>
              </a:rPr>
              <a:t>   </a:t>
            </a:r>
          </a:p>
        </p:txBody>
      </p:sp>
      <p:sp>
        <p:nvSpPr>
          <p:cNvPr id="2" name="CasellaDiTesto 1"/>
          <p:cNvSpPr txBox="1"/>
          <p:nvPr/>
        </p:nvSpPr>
        <p:spPr>
          <a:xfrm>
            <a:off x="5602288" y="1041400"/>
            <a:ext cx="1156086" cy="523220"/>
          </a:xfrm>
          <a:prstGeom prst="rect">
            <a:avLst/>
          </a:prstGeom>
          <a:noFill/>
        </p:spPr>
        <p:txBody>
          <a:bodyPr wrap="none">
            <a:spAutoFit/>
          </a:bodyPr>
          <a:lstStyle/>
          <a:p>
            <a:pPr>
              <a:defRPr/>
            </a:pPr>
            <a:r>
              <a:rPr lang="it-IT" sz="2800" b="1" i="1" dirty="0">
                <a:solidFill>
                  <a:srgbClr val="000066"/>
                </a:solidFill>
                <a:effectLst>
                  <a:outerShdw blurRad="38100" dist="38100" dir="2700000" algn="tl">
                    <a:srgbClr val="000000">
                      <a:alpha val="43137"/>
                    </a:srgbClr>
                  </a:outerShdw>
                </a:effectLst>
                <a:latin typeface="+mj-lt"/>
              </a:rPr>
              <a:t>Capo II</a:t>
            </a:r>
          </a:p>
        </p:txBody>
      </p:sp>
      <p:sp>
        <p:nvSpPr>
          <p:cNvPr id="11" name="CasellaDiTesto 10"/>
          <p:cNvSpPr txBox="1"/>
          <p:nvPr/>
        </p:nvSpPr>
        <p:spPr>
          <a:xfrm>
            <a:off x="1803401" y="2014539"/>
            <a:ext cx="8569325" cy="3786187"/>
          </a:xfrm>
          <a:prstGeom prst="rect">
            <a:avLst/>
          </a:prstGeom>
          <a:noFill/>
        </p:spPr>
        <p:txBody>
          <a:bodyPr>
            <a:spAutoFit/>
          </a:bodyPr>
          <a:lstStyle/>
          <a:p>
            <a:pPr algn="just">
              <a:defRPr/>
            </a:pPr>
            <a:r>
              <a:rPr lang="it-IT" sz="2000" dirty="0">
                <a:solidFill>
                  <a:srgbClr val="000066"/>
                </a:solidFill>
              </a:rPr>
              <a:t> </a:t>
            </a:r>
            <a:r>
              <a:rPr lang="it-IT" sz="2400" b="1" dirty="0">
                <a:solidFill>
                  <a:srgbClr val="000066"/>
                </a:solidFill>
              </a:rPr>
              <a:t>4. </a:t>
            </a:r>
            <a:r>
              <a:rPr lang="it-IT" sz="2400" b="1" dirty="0">
                <a:solidFill>
                  <a:srgbClr val="A50021"/>
                </a:solidFill>
                <a:effectLst>
                  <a:outerShdw blurRad="38100" dist="38100" dir="2700000" algn="tl">
                    <a:srgbClr val="000000">
                      <a:alpha val="43137"/>
                    </a:srgbClr>
                  </a:outerShdw>
                </a:effectLst>
              </a:rPr>
              <a:t>In caso  di  utilizzo  di  vettore  aereo</a:t>
            </a:r>
            <a:r>
              <a:rPr lang="it-IT" sz="2400" b="1" dirty="0">
                <a:solidFill>
                  <a:srgbClr val="000066"/>
                </a:solidFill>
              </a:rPr>
              <a:t>,  il  centro  italiano </a:t>
            </a:r>
            <a:r>
              <a:rPr lang="it-IT" sz="2400" b="1" dirty="0">
                <a:solidFill>
                  <a:srgbClr val="A50021"/>
                </a:solidFill>
                <a:effectLst>
                  <a:outerShdw blurRad="38100" dist="38100" dir="2700000" algn="tl">
                    <a:srgbClr val="000000">
                      <a:alpha val="43137"/>
                    </a:srgbClr>
                  </a:outerShdw>
                </a:effectLst>
              </a:rPr>
              <a:t>comunica</a:t>
            </a:r>
            <a:r>
              <a:rPr lang="it-IT" sz="2400" b="1" dirty="0">
                <a:solidFill>
                  <a:srgbClr val="000066"/>
                </a:solidFill>
              </a:rPr>
              <a:t> i dati  relativi  all'importazione  o  all'esportazione,  in tempo utile, </a:t>
            </a:r>
            <a:r>
              <a:rPr lang="it-IT" sz="2400" b="1" dirty="0">
                <a:solidFill>
                  <a:srgbClr val="A50021"/>
                </a:solidFill>
                <a:effectLst>
                  <a:outerShdw blurRad="38100" dist="38100" dir="2700000" algn="tl">
                    <a:srgbClr val="000000">
                      <a:alpha val="43137"/>
                    </a:srgbClr>
                  </a:outerShdw>
                </a:effectLst>
              </a:rPr>
              <a:t>all'USMAF territorialmente competente</a:t>
            </a:r>
            <a:r>
              <a:rPr lang="it-IT" sz="2400" b="1" dirty="0">
                <a:solidFill>
                  <a:srgbClr val="000066"/>
                </a:solidFill>
              </a:rPr>
              <a:t>. </a:t>
            </a:r>
          </a:p>
          <a:p>
            <a:pPr algn="just">
              <a:defRPr/>
            </a:pPr>
            <a:r>
              <a:rPr lang="it-IT" sz="2400" b="1" dirty="0">
                <a:solidFill>
                  <a:srgbClr val="000066"/>
                </a:solidFill>
              </a:rPr>
              <a:t>  5. Ai sensi degli  articoli  8  e  10  del  </a:t>
            </a:r>
            <a:r>
              <a:rPr lang="it-IT" sz="2400" b="1" dirty="0" err="1">
                <a:solidFill>
                  <a:srgbClr val="000066"/>
                </a:solidFill>
              </a:rPr>
              <a:t>D.lgs</a:t>
            </a:r>
            <a:r>
              <a:rPr lang="it-IT" sz="2400" b="1" dirty="0">
                <a:solidFill>
                  <a:srgbClr val="000066"/>
                </a:solidFill>
              </a:rPr>
              <a:t> 191/2007, il  centro  italiano  comunica,  di  volta  in volta, entro  48  ore  dalla  ricezione  o  dall'invio  dei  campioni biologici, </a:t>
            </a:r>
            <a:r>
              <a:rPr lang="it-IT" sz="2400" b="1" dirty="0">
                <a:solidFill>
                  <a:srgbClr val="000066"/>
                </a:solidFill>
                <a:effectLst>
                  <a:outerShdw blurRad="38100" dist="38100" dir="2700000" algn="tl">
                    <a:srgbClr val="000000">
                      <a:alpha val="43137"/>
                    </a:srgbClr>
                  </a:outerShdw>
                </a:effectLst>
              </a:rPr>
              <a:t>al CNT e all'Istituto  superiore  di  sanità  </a:t>
            </a:r>
            <a:r>
              <a:rPr lang="it-IT" sz="2400" b="1" dirty="0">
                <a:solidFill>
                  <a:srgbClr val="000066"/>
                </a:solidFill>
              </a:rPr>
              <a:t>-  </a:t>
            </a:r>
            <a:r>
              <a:rPr lang="it-IT" sz="2400" b="1" dirty="0">
                <a:solidFill>
                  <a:srgbClr val="000066"/>
                </a:solidFill>
                <a:effectLst>
                  <a:outerShdw blurRad="38100" dist="38100" dir="2700000" algn="tl">
                    <a:srgbClr val="000000">
                      <a:alpha val="43137"/>
                    </a:srgbClr>
                  </a:outerShdw>
                </a:effectLst>
              </a:rPr>
              <a:t>Registro nazionale della PMA   </a:t>
            </a:r>
            <a:r>
              <a:rPr lang="it-IT" sz="2400" b="1" dirty="0">
                <a:solidFill>
                  <a:srgbClr val="000066"/>
                </a:solidFill>
              </a:rPr>
              <a:t>l'informazione   di   avvenuta importazione o esportazione di gameti ed embrioni,  specificandone  i codici identificativi, il centro di provenienza o di  destinazione  e il destino finale.</a:t>
            </a:r>
          </a:p>
        </p:txBody>
      </p:sp>
      <p:sp>
        <p:nvSpPr>
          <p:cNvPr id="9" name="Rettangolo 3"/>
          <p:cNvSpPr>
            <a:spLocks noChangeArrowheads="1"/>
          </p:cNvSpPr>
          <p:nvPr/>
        </p:nvSpPr>
        <p:spPr bwMode="auto">
          <a:xfrm>
            <a:off x="1487488" y="0"/>
            <a:ext cx="9180513" cy="584200"/>
          </a:xfrm>
          <a:prstGeom prst="rect">
            <a:avLst/>
          </a:prstGeom>
          <a:noFill/>
          <a:ln w="9525">
            <a:noFill/>
            <a:miter lim="800000"/>
            <a:headEnd/>
            <a:tailEnd/>
          </a:ln>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defRPr/>
            </a:pPr>
            <a:r>
              <a:rPr lang="it-IT" sz="3200" b="1" dirty="0">
                <a:solidFill>
                  <a:srgbClr val="002060"/>
                </a:solidFill>
                <a:effectLst>
                  <a:outerShdw blurRad="38100" dist="38100" dir="2700000" algn="tl">
                    <a:srgbClr val="000000">
                      <a:alpha val="43137"/>
                    </a:srgbClr>
                  </a:outerShdw>
                </a:effectLst>
                <a:latin typeface="+mj-lt"/>
              </a:rPr>
              <a:t>DECRETO LEGISLATIVO 10 ottobre 2012 </a:t>
            </a:r>
          </a:p>
        </p:txBody>
      </p:sp>
      <p:pic>
        <p:nvPicPr>
          <p:cNvPr id="11272" name="Picture 3" descr="logo PMA"/>
          <p:cNvPicPr>
            <a:picLocks noChangeAspect="1" noChangeArrowheads="1"/>
          </p:cNvPicPr>
          <p:nvPr/>
        </p:nvPicPr>
        <p:blipFill>
          <a:blip r:embed="rId3" cstate="print"/>
          <a:srcRect/>
          <a:stretch>
            <a:fillRect/>
          </a:stretch>
        </p:blipFill>
        <p:spPr bwMode="auto">
          <a:xfrm>
            <a:off x="369000" y="106362"/>
            <a:ext cx="1042987" cy="477838"/>
          </a:xfrm>
          <a:prstGeom prst="rect">
            <a:avLst/>
          </a:prstGeom>
          <a:noFill/>
          <a:ln w="9525">
            <a:noFill/>
            <a:miter lim="800000"/>
            <a:headEnd/>
            <a:tailEnd/>
          </a:ln>
        </p:spPr>
      </p:pic>
      <p:pic>
        <p:nvPicPr>
          <p:cNvPr id="8" name="Immagine 7"/>
          <p:cNvPicPr>
            <a:picLocks noChangeAspect="1"/>
          </p:cNvPicPr>
          <p:nvPr/>
        </p:nvPicPr>
        <p:blipFill>
          <a:blip r:embed="rId4"/>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382532829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egnaposto contenuto 5"/>
          <p:cNvPicPr>
            <a:picLocks noGrp="1" noChangeAspect="1"/>
          </p:cNvPicPr>
          <p:nvPr>
            <p:ph idx="1"/>
          </p:nvPr>
        </p:nvPicPr>
        <p:blipFill rotWithShape="1">
          <a:blip r:embed="rId2" cstate="print"/>
          <a:srcRect l="205" t="-10564" r="1185" b="36615"/>
          <a:stretch/>
        </p:blipFill>
        <p:spPr>
          <a:xfrm>
            <a:off x="2378422" y="1106747"/>
            <a:ext cx="7534003" cy="5357811"/>
          </a:xfrm>
          <a:prstGeom prst="rect">
            <a:avLst/>
          </a:prstGeom>
        </p:spPr>
      </p:pic>
      <p:sp>
        <p:nvSpPr>
          <p:cNvPr id="9" name="Rettangolo 8"/>
          <p:cNvSpPr/>
          <p:nvPr/>
        </p:nvSpPr>
        <p:spPr>
          <a:xfrm>
            <a:off x="2495600" y="844394"/>
            <a:ext cx="7272808" cy="300082"/>
          </a:xfrm>
          <a:prstGeom prst="rect">
            <a:avLst/>
          </a:prstGeom>
        </p:spPr>
        <p:txBody>
          <a:bodyPr wrap="square">
            <a:spAutoFit/>
          </a:bodyPr>
          <a:lstStyle/>
          <a:p>
            <a:r>
              <a:rPr lang="it-IT" sz="1350" dirty="0">
                <a:hlinkClick r:id="rId3"/>
              </a:rPr>
              <a:t>https://www.registronazionalepma.it/CentroNazionaleTrapianti/IEGE</a:t>
            </a:r>
            <a:r>
              <a:rPr lang="it-IT" sz="1350" dirty="0"/>
              <a:t>  </a:t>
            </a:r>
          </a:p>
        </p:txBody>
      </p:sp>
      <p:pic>
        <p:nvPicPr>
          <p:cNvPr id="4" name="Immagine 3"/>
          <p:cNvPicPr>
            <a:picLocks noChangeAspect="1"/>
          </p:cNvPicPr>
          <p:nvPr/>
        </p:nvPicPr>
        <p:blipFill>
          <a:blip r:embed="rId4"/>
          <a:stretch>
            <a:fillRect/>
          </a:stretch>
        </p:blipFill>
        <p:spPr>
          <a:xfrm>
            <a:off x="151261" y="201468"/>
            <a:ext cx="1372739" cy="520846"/>
          </a:xfrm>
          <a:prstGeom prst="rect">
            <a:avLst/>
          </a:prstGeom>
        </p:spPr>
      </p:pic>
      <p:pic>
        <p:nvPicPr>
          <p:cNvPr id="5" name="Immagine 4"/>
          <p:cNvPicPr>
            <a:picLocks noChangeAspect="1"/>
          </p:cNvPicPr>
          <p:nvPr/>
        </p:nvPicPr>
        <p:blipFill>
          <a:blip r:embed="rId5"/>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763848532"/>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1587" y="178744"/>
            <a:ext cx="12192000" cy="607539"/>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93000"/>
              </a:lnSpc>
              <a:spcBef>
                <a:spcPts val="0"/>
              </a:spcBef>
              <a:spcAft>
                <a:spcPts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002060"/>
                </a:solidFill>
                <a:effectLst/>
                <a:uLnTx/>
                <a:uFillTx/>
                <a:latin typeface="Calibri" pitchFamily="34" charset="0"/>
                <a:ea typeface="+mn-ea"/>
                <a:cs typeface="Arial" charset="0"/>
              </a:rPr>
              <a:t>KPI Definizione</a:t>
            </a:r>
            <a:endParaRPr kumimoji="0" lang="it-IT" sz="3600" b="1" i="0" u="none" strike="noStrike" kern="1200" cap="none" spc="0" normalizeH="0" baseline="0" noProof="0" dirty="0">
              <a:ln>
                <a:noFill/>
              </a:ln>
              <a:solidFill>
                <a:srgbClr val="002060"/>
              </a:solidFill>
              <a:effectLst/>
              <a:uLnTx/>
              <a:uFillTx/>
              <a:latin typeface="Calibri" pitchFamily="34" charset="0"/>
              <a:ea typeface="+mn-ea"/>
              <a:cs typeface="Arial" charset="0"/>
            </a:endParaRPr>
          </a:p>
        </p:txBody>
      </p:sp>
      <p:sp>
        <p:nvSpPr>
          <p:cNvPr id="7173" name="Text Box 4"/>
          <p:cNvSpPr txBox="1">
            <a:spLocks noChangeArrowheads="1"/>
          </p:cNvSpPr>
          <p:nvPr/>
        </p:nvSpPr>
        <p:spPr bwMode="auto">
          <a:xfrm>
            <a:off x="863862" y="962849"/>
            <a:ext cx="1889184" cy="646331"/>
          </a:xfrm>
          <a:prstGeom prst="rect">
            <a:avLst/>
          </a:prstGeom>
          <a:noFill/>
          <a:ln w="9525">
            <a:solidFill>
              <a:schemeClr val="accent1">
                <a:lumMod val="50000"/>
              </a:schemeClr>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marL="0" marR="0" lvl="0" indent="0" algn="ctr" defTabSz="914400" rtl="0" eaLnBrk="1" fontAlgn="auto" latinLnBrk="0" hangingPunct="1">
              <a:lnSpc>
                <a:spcPct val="100000"/>
              </a:lnSpc>
              <a:spcBef>
                <a:spcPts val="0"/>
              </a:spcBef>
              <a:spcAft>
                <a:spcPct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800000"/>
                </a:solidFill>
                <a:effectLst/>
                <a:uLnTx/>
                <a:uFillTx/>
                <a:latin typeface="Calibri" panose="020F0502020204030204" pitchFamily="34" charset="0"/>
                <a:ea typeface="Microsoft YaHei" panose="020B0503020204020204" pitchFamily="34" charset="-122"/>
                <a:cs typeface="+mn-cs"/>
              </a:rPr>
              <a:t>KPI</a:t>
            </a:r>
            <a:endParaRPr kumimoji="0" lang="it-IT" altLang="it-IT" sz="36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endParaRPr>
          </a:p>
        </p:txBody>
      </p:sp>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327" y="47948"/>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 name="Text Box 4"/>
          <p:cNvSpPr txBox="1">
            <a:spLocks noChangeArrowheads="1"/>
          </p:cNvSpPr>
          <p:nvPr/>
        </p:nvSpPr>
        <p:spPr bwMode="auto">
          <a:xfrm>
            <a:off x="3354404" y="993746"/>
            <a:ext cx="4017035" cy="57246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marL="0" marR="0" lvl="0" indent="0" algn="ctr" defTabSz="914400" rtl="0" eaLnBrk="1" fontAlgn="auto" latinLnBrk="0" hangingPunct="1">
              <a:lnSpc>
                <a:spcPct val="130000"/>
              </a:lnSpc>
              <a:spcBef>
                <a:spcPts val="0"/>
              </a:spcBef>
              <a:spcAft>
                <a:spcPct val="0"/>
              </a:spcAft>
              <a:buClr>
                <a:srgbClr val="000000"/>
              </a:buClr>
              <a:buSzPct val="100000"/>
              <a:buFont typeface="Times New Roman" panose="02020603050405020304" pitchFamily="18" charset="0"/>
              <a:buNone/>
              <a:tabLst/>
              <a:defRPr/>
            </a:pPr>
            <a:r>
              <a:rPr kumimoji="0" lang="it-IT" sz="2400" b="1" i="0" u="none" strike="noStrike" kern="1200" cap="none" spc="0" normalizeH="0" baseline="0" noProof="0" dirty="0" err="1" smtClean="0">
                <a:ln>
                  <a:noFill/>
                </a:ln>
                <a:solidFill>
                  <a:srgbClr val="800000"/>
                </a:solidFill>
                <a:effectLst/>
                <a:uLnTx/>
                <a:uFillTx/>
                <a:latin typeface="Calibri" panose="020F0502020204030204" pitchFamily="34" charset="0"/>
                <a:ea typeface="Microsoft YaHei" panose="020B0503020204020204" pitchFamily="34" charset="-122"/>
                <a:cs typeface="+mn-cs"/>
              </a:rPr>
              <a:t>key</a:t>
            </a:r>
            <a:r>
              <a:rPr kumimoji="0" lang="it-IT" sz="2400" b="1" i="0" u="none" strike="noStrike" kern="1200" cap="none" spc="0" normalizeH="0" baseline="0" noProof="0" dirty="0" smtClean="0">
                <a:ln>
                  <a:noFill/>
                </a:ln>
                <a:solidFill>
                  <a:srgbClr val="800000"/>
                </a:solidFill>
                <a:effectLst/>
                <a:uLnTx/>
                <a:uFillTx/>
                <a:latin typeface="Calibri" panose="020F0502020204030204" pitchFamily="34" charset="0"/>
                <a:ea typeface="Microsoft YaHei" panose="020B0503020204020204" pitchFamily="34" charset="-122"/>
                <a:cs typeface="+mn-cs"/>
              </a:rPr>
              <a:t> Performance </a:t>
            </a:r>
            <a:r>
              <a:rPr kumimoji="0" lang="it-IT" sz="2400" b="1" i="0" u="none" strike="noStrike" kern="1200" cap="none" spc="0" normalizeH="0" baseline="0" noProof="0" dirty="0" err="1" smtClean="0">
                <a:ln>
                  <a:noFill/>
                </a:ln>
                <a:solidFill>
                  <a:srgbClr val="800000"/>
                </a:solidFill>
                <a:effectLst/>
                <a:uLnTx/>
                <a:uFillTx/>
                <a:latin typeface="Calibri" panose="020F0502020204030204" pitchFamily="34" charset="0"/>
                <a:ea typeface="Microsoft YaHei" panose="020B0503020204020204" pitchFamily="34" charset="-122"/>
                <a:cs typeface="+mn-cs"/>
              </a:rPr>
              <a:t>Indicator</a:t>
            </a:r>
            <a:endParaRPr kumimoji="0" lang="it-IT" altLang="it-IT" sz="24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endParaRPr>
          </a:p>
        </p:txBody>
      </p:sp>
      <p:sp>
        <p:nvSpPr>
          <p:cNvPr id="54" name="Text Box 4"/>
          <p:cNvSpPr txBox="1">
            <a:spLocks noChangeArrowheads="1"/>
          </p:cNvSpPr>
          <p:nvPr/>
        </p:nvSpPr>
        <p:spPr bwMode="auto">
          <a:xfrm>
            <a:off x="295859" y="1757890"/>
            <a:ext cx="7602146" cy="201285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marL="0" marR="0" lvl="0" indent="0" algn="just" defTabSz="914400" rtl="0" eaLnBrk="1" fontAlgn="auto" latinLnBrk="0" hangingPunct="1">
              <a:lnSpc>
                <a:spcPct val="130000"/>
              </a:lnSpc>
              <a:spcBef>
                <a:spcPts val="0"/>
              </a:spcBef>
              <a:spcAft>
                <a:spcPct val="0"/>
              </a:spcAft>
              <a:buClr>
                <a:srgbClr val="000000"/>
              </a:buClr>
              <a:buSzPct val="100000"/>
              <a:buFont typeface="Times New Roman" panose="02020603050405020304" pitchFamily="18" charset="0"/>
              <a:buNone/>
              <a:tabLst/>
              <a:defRPr/>
            </a:pPr>
            <a:r>
              <a:rPr kumimoji="0" lang="it-IT" sz="2400" b="1" i="0" u="none" strike="noStrike" kern="1200" cap="none" spc="0" normalizeH="0" baseline="0" noProof="0" dirty="0" smtClean="0">
                <a:ln>
                  <a:noFill/>
                </a:ln>
                <a:solidFill>
                  <a:srgbClr val="800000"/>
                </a:solidFill>
                <a:effectLst/>
                <a:uLnTx/>
                <a:uFillTx/>
                <a:latin typeface="Calibri" panose="020F0502020204030204" pitchFamily="34" charset="0"/>
                <a:ea typeface="Microsoft YaHei" panose="020B0503020204020204" pitchFamily="34" charset="-122"/>
                <a:cs typeface="+mn-cs"/>
              </a:rPr>
              <a:t>Acronimo mutuato dal marketing, che si usa per definire un indicatore utile a monitorare </a:t>
            </a:r>
            <a:r>
              <a:rPr kumimoji="0" lang="it-IT" sz="24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l’andamento in termini di performance delle azioni compiute da un’azienda per il raggiungimento degli obiettivi di business.</a:t>
            </a:r>
            <a:endParaRPr kumimoji="0" lang="it-IT" altLang="it-IT" sz="24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endParaRPr>
          </a:p>
        </p:txBody>
      </p:sp>
      <p:sp>
        <p:nvSpPr>
          <p:cNvPr id="55" name="Text Box 4"/>
          <p:cNvSpPr txBox="1">
            <a:spLocks noChangeArrowheads="1"/>
          </p:cNvSpPr>
          <p:nvPr/>
        </p:nvSpPr>
        <p:spPr bwMode="auto">
          <a:xfrm>
            <a:off x="45234" y="4985035"/>
            <a:ext cx="6049179" cy="57246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marL="0" marR="0" lvl="0" indent="0" algn="ctr" defTabSz="914400" rtl="0" eaLnBrk="1" fontAlgn="auto" latinLnBrk="0" hangingPunct="1">
              <a:lnSpc>
                <a:spcPct val="130000"/>
              </a:lnSpc>
              <a:spcBef>
                <a:spcPts val="0"/>
              </a:spcBef>
              <a:spcAft>
                <a:spcPct val="0"/>
              </a:spcAft>
              <a:buClr>
                <a:srgbClr val="000000"/>
              </a:buClr>
              <a:buSzPct val="100000"/>
              <a:buFont typeface="Times New Roman" panose="02020603050405020304" pitchFamily="18" charset="0"/>
              <a:buNone/>
              <a:tabLst/>
              <a:defRPr/>
            </a:pPr>
            <a:r>
              <a:rPr kumimoji="0" lang="it-IT" sz="24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Le principali caratteristiche di un KPI sono</a:t>
            </a:r>
            <a:endParaRPr kumimoji="0" lang="it-IT" altLang="it-IT" sz="24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endParaRPr>
          </a:p>
        </p:txBody>
      </p:sp>
      <p:sp>
        <p:nvSpPr>
          <p:cNvPr id="56" name="Text Box 4"/>
          <p:cNvSpPr txBox="1">
            <a:spLocks noChangeArrowheads="1"/>
          </p:cNvSpPr>
          <p:nvPr/>
        </p:nvSpPr>
        <p:spPr bwMode="auto">
          <a:xfrm>
            <a:off x="6724109" y="3966999"/>
            <a:ext cx="5466304" cy="260853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marL="342900" marR="0" lvl="0" indent="-342900" algn="l" defTabSz="914400" rtl="0" eaLnBrk="1" fontAlgn="auto" latinLnBrk="0" hangingPunct="1">
              <a:lnSpc>
                <a:spcPct val="102000"/>
              </a:lnSpc>
              <a:spcBef>
                <a:spcPts val="0"/>
              </a:spcBef>
              <a:spcAft>
                <a:spcPts val="1425"/>
              </a:spcAft>
              <a:buClr>
                <a:srgbClr val="000000"/>
              </a:buClr>
              <a:buSzPct val="100000"/>
              <a:buFont typeface="Arial" panose="020B0604020202020204" pitchFamily="34" charset="0"/>
              <a:buChar char="•"/>
              <a:tabLst/>
              <a:defRPr/>
            </a:pPr>
            <a:r>
              <a:rPr kumimoji="0" lang="it-IT" sz="18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misurabilità</a:t>
            </a:r>
            <a:r>
              <a:rPr kumimoji="0" lang="it-IT" sz="1800" b="0"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 </a:t>
            </a:r>
            <a:r>
              <a:rPr kumimoji="0" lang="it-IT" sz="1800" b="0" i="0" u="none" strike="noStrike" kern="1200" cap="none" spc="0" normalizeH="0" baseline="0" noProof="0" dirty="0" smtClean="0">
                <a:ln>
                  <a:noFill/>
                </a:ln>
                <a:solidFill>
                  <a:srgbClr val="800000"/>
                </a:solidFill>
                <a:effectLst/>
                <a:uLnTx/>
                <a:uFillTx/>
                <a:latin typeface="Calibri" panose="020F0502020204030204" pitchFamily="34" charset="0"/>
                <a:ea typeface="Microsoft YaHei" panose="020B0503020204020204" pitchFamily="34" charset="-122"/>
                <a:cs typeface="+mn-cs"/>
              </a:rPr>
              <a:t>deve </a:t>
            </a:r>
            <a:r>
              <a:rPr kumimoji="0" lang="it-IT" sz="1800" b="0"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poter essere confrontabile nel tempo e con altre </a:t>
            </a:r>
            <a:r>
              <a:rPr kumimoji="0" lang="it-IT" sz="1800" b="0" i="0" u="none" strike="noStrike" kern="1200" cap="none" spc="0" normalizeH="0" baseline="0" noProof="0" dirty="0" smtClean="0">
                <a:ln>
                  <a:noFill/>
                </a:ln>
                <a:solidFill>
                  <a:srgbClr val="800000"/>
                </a:solidFill>
                <a:effectLst/>
                <a:uLnTx/>
                <a:uFillTx/>
                <a:latin typeface="Calibri" panose="020F0502020204030204" pitchFamily="34" charset="0"/>
                <a:ea typeface="Microsoft YaHei" panose="020B0503020204020204" pitchFamily="34" charset="-122"/>
                <a:cs typeface="+mn-cs"/>
              </a:rPr>
              <a:t>realtà</a:t>
            </a:r>
          </a:p>
          <a:p>
            <a:pPr marL="342900" marR="0" lvl="0" indent="-342900" algn="l" defTabSz="914400" rtl="0" eaLnBrk="1" fontAlgn="auto" latinLnBrk="0" hangingPunct="1">
              <a:lnSpc>
                <a:spcPct val="102000"/>
              </a:lnSpc>
              <a:spcBef>
                <a:spcPts val="0"/>
              </a:spcBef>
              <a:spcAft>
                <a:spcPts val="1425"/>
              </a:spcAft>
              <a:buClr>
                <a:srgbClr val="000000"/>
              </a:buClr>
              <a:buSzPct val="100000"/>
              <a:buFont typeface="Arial" panose="020B0604020202020204" pitchFamily="34" charset="0"/>
              <a:buChar char="•"/>
              <a:tabLst/>
              <a:defRPr/>
            </a:pPr>
            <a:r>
              <a:rPr kumimoji="0" lang="it-IT" sz="18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specificità: </a:t>
            </a:r>
            <a:r>
              <a:rPr kumimoji="0" lang="it-IT" sz="1800" b="0" i="0" u="none" strike="noStrike" kern="1200" cap="none" spc="0" normalizeH="0" baseline="0" noProof="0" dirty="0" smtClean="0">
                <a:ln>
                  <a:noFill/>
                </a:ln>
                <a:solidFill>
                  <a:srgbClr val="800000"/>
                </a:solidFill>
                <a:effectLst/>
                <a:uLnTx/>
                <a:uFillTx/>
                <a:latin typeface="Calibri" panose="020F0502020204030204" pitchFamily="34" charset="0"/>
                <a:ea typeface="Microsoft YaHei" panose="020B0503020204020204" pitchFamily="34" charset="-122"/>
                <a:cs typeface="+mn-cs"/>
              </a:rPr>
              <a:t>deve </a:t>
            </a:r>
            <a:r>
              <a:rPr kumimoji="0" lang="it-IT" sz="1800" b="0"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riguardare un solo aspetto e non essere </a:t>
            </a:r>
            <a:r>
              <a:rPr kumimoji="0" lang="it-IT" sz="1800" b="0" i="0" u="none" strike="noStrike" kern="1200" cap="none" spc="0" normalizeH="0" baseline="0" noProof="0" dirty="0" smtClean="0">
                <a:ln>
                  <a:noFill/>
                </a:ln>
                <a:solidFill>
                  <a:srgbClr val="800000"/>
                </a:solidFill>
                <a:effectLst/>
                <a:uLnTx/>
                <a:uFillTx/>
                <a:latin typeface="Calibri" panose="020F0502020204030204" pitchFamily="34" charset="0"/>
                <a:ea typeface="Microsoft YaHei" panose="020B0503020204020204" pitchFamily="34" charset="-122"/>
                <a:cs typeface="+mn-cs"/>
              </a:rPr>
              <a:t>generico</a:t>
            </a:r>
            <a:endParaRPr kumimoji="0" lang="it-IT" sz="18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endParaRPr>
          </a:p>
          <a:p>
            <a:pPr marL="342900" marR="0" lvl="0" indent="-342900" algn="l" defTabSz="914400" rtl="0" eaLnBrk="1" fontAlgn="auto" latinLnBrk="0" hangingPunct="1">
              <a:lnSpc>
                <a:spcPct val="102000"/>
              </a:lnSpc>
              <a:spcBef>
                <a:spcPts val="0"/>
              </a:spcBef>
              <a:spcAft>
                <a:spcPts val="1425"/>
              </a:spcAft>
              <a:buClr>
                <a:srgbClr val="000000"/>
              </a:buClr>
              <a:buSzPct val="100000"/>
              <a:buFont typeface="Arial" panose="020B0604020202020204" pitchFamily="34" charset="0"/>
              <a:buChar char="•"/>
              <a:tabLst/>
              <a:defRPr/>
            </a:pPr>
            <a:r>
              <a:rPr kumimoji="0" lang="it-IT" sz="18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accessibilità</a:t>
            </a:r>
            <a:r>
              <a:rPr kumimoji="0" lang="it-IT" sz="1800" b="0"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 </a:t>
            </a:r>
            <a:r>
              <a:rPr kumimoji="0" lang="it-IT" sz="1800" b="0" i="0" u="none" strike="noStrike" kern="1200" cap="none" spc="0" normalizeH="0" baseline="0" noProof="0" dirty="0" smtClean="0">
                <a:ln>
                  <a:noFill/>
                </a:ln>
                <a:solidFill>
                  <a:srgbClr val="800000"/>
                </a:solidFill>
                <a:effectLst/>
                <a:uLnTx/>
                <a:uFillTx/>
                <a:latin typeface="Calibri" panose="020F0502020204030204" pitchFamily="34" charset="0"/>
                <a:ea typeface="Microsoft YaHei" panose="020B0503020204020204" pitchFamily="34" charset="-122"/>
                <a:cs typeface="+mn-cs"/>
              </a:rPr>
              <a:t>deve </a:t>
            </a:r>
            <a:r>
              <a:rPr kumimoji="0" lang="it-IT" sz="1800" b="0"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essere facilmente </a:t>
            </a:r>
            <a:r>
              <a:rPr kumimoji="0" lang="it-IT" sz="1800" b="0" i="0" u="none" strike="noStrike" kern="1200" cap="none" spc="0" normalizeH="0" baseline="0" noProof="0" dirty="0" smtClean="0">
                <a:ln>
                  <a:noFill/>
                </a:ln>
                <a:solidFill>
                  <a:srgbClr val="800000"/>
                </a:solidFill>
                <a:effectLst/>
                <a:uLnTx/>
                <a:uFillTx/>
                <a:latin typeface="Calibri" panose="020F0502020204030204" pitchFamily="34" charset="0"/>
                <a:ea typeface="Microsoft YaHei" panose="020B0503020204020204" pitchFamily="34" charset="-122"/>
                <a:cs typeface="+mn-cs"/>
              </a:rPr>
              <a:t>reperibile</a:t>
            </a:r>
            <a:endParaRPr kumimoji="0" lang="it-IT" sz="1800" b="0"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endParaRPr>
          </a:p>
          <a:p>
            <a:pPr marL="342900" marR="0" lvl="0" indent="-342900" algn="l" defTabSz="914400" rtl="0" eaLnBrk="1" fontAlgn="auto" latinLnBrk="0" hangingPunct="1">
              <a:lnSpc>
                <a:spcPct val="102000"/>
              </a:lnSpc>
              <a:spcBef>
                <a:spcPts val="0"/>
              </a:spcBef>
              <a:spcAft>
                <a:spcPts val="1425"/>
              </a:spcAft>
              <a:buClr>
                <a:srgbClr val="000000"/>
              </a:buClr>
              <a:buSzPct val="100000"/>
              <a:buFont typeface="Arial" panose="020B0604020202020204" pitchFamily="34" charset="0"/>
              <a:buChar char="•"/>
              <a:tabLst/>
              <a:defRPr/>
            </a:pPr>
            <a:r>
              <a:rPr kumimoji="0" lang="it-IT" sz="18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rilevanza</a:t>
            </a:r>
            <a:r>
              <a:rPr kumimoji="0" lang="it-IT" sz="1800" b="0"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rPr>
              <a:t>: le informazioni fornite devono essere utili e </a:t>
            </a:r>
            <a:r>
              <a:rPr kumimoji="0" lang="it-IT" sz="1800" b="0" i="0" u="none" strike="noStrike" kern="1200" cap="none" spc="0" normalizeH="0" baseline="0" noProof="0" dirty="0" smtClean="0">
                <a:ln>
                  <a:noFill/>
                </a:ln>
                <a:solidFill>
                  <a:srgbClr val="800000"/>
                </a:solidFill>
                <a:effectLst/>
                <a:uLnTx/>
                <a:uFillTx/>
                <a:latin typeface="Calibri" panose="020F0502020204030204" pitchFamily="34" charset="0"/>
                <a:ea typeface="Microsoft YaHei" panose="020B0503020204020204" pitchFamily="34" charset="-122"/>
                <a:cs typeface="+mn-cs"/>
              </a:rPr>
              <a:t>pertinenti</a:t>
            </a:r>
            <a:endParaRPr kumimoji="0" lang="it-IT" sz="1800" b="0"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endParaRPr>
          </a:p>
        </p:txBody>
      </p:sp>
      <p:sp>
        <p:nvSpPr>
          <p:cNvPr id="3" name="Parentesi graffa aperta 2"/>
          <p:cNvSpPr/>
          <p:nvPr/>
        </p:nvSpPr>
        <p:spPr>
          <a:xfrm>
            <a:off x="6234506" y="3900552"/>
            <a:ext cx="497890" cy="2741430"/>
          </a:xfrm>
          <a:prstGeom prst="leftBrace">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42</a:t>
            </a:fld>
            <a:endParaRPr lang="it-IT" altLang="it-IT"/>
          </a:p>
        </p:txBody>
      </p:sp>
    </p:spTree>
    <p:extLst>
      <p:ext uri="{BB962C8B-B14F-4D97-AF65-F5344CB8AC3E}">
        <p14:creationId xmlns:p14="http://schemas.microsoft.com/office/powerpoint/2010/main" val="18051748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1587" y="178744"/>
            <a:ext cx="12192000" cy="607539"/>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93000"/>
              </a:lnSpc>
              <a:spcBef>
                <a:spcPts val="0"/>
              </a:spcBef>
              <a:spcAft>
                <a:spcPts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002060"/>
                </a:solidFill>
                <a:effectLst/>
                <a:uLnTx/>
                <a:uFillTx/>
                <a:latin typeface="Calibri" pitchFamily="34" charset="0"/>
                <a:ea typeface="+mn-ea"/>
                <a:cs typeface="Arial" charset="0"/>
              </a:rPr>
              <a:t>I KPI nel sistema nazionale</a:t>
            </a:r>
            <a:endParaRPr kumimoji="0" lang="it-IT" sz="3600" b="1" i="0" u="none" strike="noStrike" kern="1200" cap="none" spc="0" normalizeH="0" baseline="0" noProof="0" dirty="0">
              <a:ln>
                <a:noFill/>
              </a:ln>
              <a:solidFill>
                <a:srgbClr val="002060"/>
              </a:solidFill>
              <a:effectLst/>
              <a:uLnTx/>
              <a:uFillTx/>
              <a:latin typeface="Calibri" pitchFamily="34" charset="0"/>
              <a:ea typeface="+mn-ea"/>
              <a:cs typeface="Arial" charset="0"/>
            </a:endParaRPr>
          </a:p>
        </p:txBody>
      </p:sp>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327" y="47948"/>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6" name="Rettangolo 55"/>
          <p:cNvSpPr/>
          <p:nvPr/>
        </p:nvSpPr>
        <p:spPr>
          <a:xfrm>
            <a:off x="305643" y="1122016"/>
            <a:ext cx="6347083" cy="136381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rPr>
              <a:t>Il tema della modalità di comunicazione e pubblicazione dei dati che riguardano la PMA è dibattuto in tutto il mondo.</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rPr>
              <a:t>Appare sempre più chiaramente come l’analisi e la valutazione dei processi di cura sia lo strumento migliore per l’innalzamento dei livelli di qualità della cura stessa</a:t>
            </a:r>
            <a:r>
              <a:rPr kumimoji="0" lang="it-IT" sz="1800" b="1" i="0" u="none" strike="noStrike" kern="1200" cap="none" spc="0" normalizeH="0" baseline="0" noProof="0" dirty="0" smtClean="0">
                <a:ln>
                  <a:noFill/>
                </a:ln>
                <a:solidFill>
                  <a:srgbClr val="C00000"/>
                </a:solidFill>
                <a:effectLst/>
                <a:uLnTx/>
                <a:uFillTx/>
                <a:latin typeface="Calibri" panose="020F0502020204030204"/>
                <a:ea typeface="+mn-ea"/>
                <a:cs typeface="+mn-cs"/>
              </a:rPr>
              <a:t>.</a:t>
            </a:r>
            <a:endPar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53" name="Rettangolo 52"/>
          <p:cNvSpPr/>
          <p:nvPr/>
        </p:nvSpPr>
        <p:spPr>
          <a:xfrm>
            <a:off x="2388338" y="2764500"/>
            <a:ext cx="9330105" cy="109323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srgbClr val="C00000"/>
                </a:solidFill>
                <a:effectLst/>
                <a:uLnTx/>
                <a:uFillTx/>
                <a:latin typeface="Calibri" panose="020F0502020204030204"/>
                <a:ea typeface="+mn-ea"/>
                <a:cs typeface="+mn-cs"/>
              </a:rPr>
              <a:t>Compito </a:t>
            </a:r>
            <a:r>
              <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rPr>
              <a:t>imprescindibile di un sistema di sorveglianza come il Registro Nazionale PMA è quello di fornire elementi per poter attuare valutazioni, confronti, e promuovere così un miglioramento dei livelli di assistenza garantendo massima efficacia e sicurezza nei percorsi di PMA</a:t>
            </a:r>
            <a:r>
              <a:rPr kumimoji="0" lang="it-IT" sz="1800" b="1" i="0" u="none" strike="noStrike" kern="1200" cap="none" spc="0" normalizeH="0" baseline="0" noProof="0" dirty="0" smtClean="0">
                <a:ln>
                  <a:noFill/>
                </a:ln>
                <a:solidFill>
                  <a:srgbClr val="C00000"/>
                </a:solidFill>
                <a:effectLst/>
                <a:uLnTx/>
                <a:uFillTx/>
                <a:latin typeface="Calibri" panose="020F0502020204030204"/>
                <a:ea typeface="+mn-ea"/>
                <a:cs typeface="+mn-cs"/>
              </a:rPr>
              <a:t>.</a:t>
            </a:r>
            <a:endPar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54" name="Rettangolo 53"/>
          <p:cNvSpPr/>
          <p:nvPr/>
        </p:nvSpPr>
        <p:spPr>
          <a:xfrm>
            <a:off x="305643" y="4136398"/>
            <a:ext cx="8791703" cy="82264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srgbClr val="C00000"/>
                </a:solidFill>
                <a:effectLst/>
                <a:uLnTx/>
                <a:uFillTx/>
                <a:latin typeface="Calibri" panose="020F0502020204030204"/>
                <a:ea typeface="+mn-ea"/>
                <a:cs typeface="+mn-cs"/>
              </a:rPr>
              <a:t>La </a:t>
            </a:r>
            <a:r>
              <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rPr>
              <a:t>complessità dei cicli di riproduzione assistita con i loro molteplici </a:t>
            </a:r>
            <a:r>
              <a:rPr kumimoji="0" lang="it-IT" sz="1800" b="1" i="0" u="none" strike="noStrike" kern="1200" cap="none" spc="0" normalizeH="0" baseline="0" noProof="0" dirty="0" err="1">
                <a:ln>
                  <a:noFill/>
                </a:ln>
                <a:solidFill>
                  <a:srgbClr val="C00000"/>
                </a:solidFill>
                <a:effectLst/>
                <a:uLnTx/>
                <a:uFillTx/>
                <a:latin typeface="Calibri" panose="020F0502020204030204"/>
                <a:ea typeface="+mn-ea"/>
                <a:cs typeface="+mn-cs"/>
              </a:rPr>
              <a:t>step</a:t>
            </a:r>
            <a:r>
              <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rPr>
              <a:t> fa sì che ad oggi </a:t>
            </a:r>
            <a:r>
              <a:rPr kumimoji="0" lang="it-IT" sz="1800" b="1" i="0" u="none" strike="noStrike" kern="1200" cap="none" spc="0" normalizeH="0" baseline="0" noProof="0" dirty="0" smtClean="0">
                <a:ln>
                  <a:noFill/>
                </a:ln>
                <a:solidFill>
                  <a:srgbClr val="C00000"/>
                </a:solidFill>
                <a:effectLst/>
                <a:uLnTx/>
                <a:uFillTx/>
                <a:latin typeface="Calibri" panose="020F0502020204030204"/>
                <a:ea typeface="+mn-ea"/>
                <a:cs typeface="+mn-cs"/>
              </a:rPr>
              <a:t>sia ancora difficile definire i </a:t>
            </a:r>
            <a:r>
              <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rPr>
              <a:t>KPI (</a:t>
            </a:r>
            <a:r>
              <a:rPr kumimoji="0" lang="it-IT" sz="1800" b="1" i="0" u="none" strike="noStrike" kern="1200" cap="none" spc="0" normalizeH="0" baseline="0" noProof="0" dirty="0" err="1">
                <a:ln>
                  <a:noFill/>
                </a:ln>
                <a:solidFill>
                  <a:srgbClr val="C00000"/>
                </a:solidFill>
                <a:effectLst/>
                <a:uLnTx/>
                <a:uFillTx/>
                <a:latin typeface="Calibri" panose="020F0502020204030204"/>
                <a:ea typeface="+mn-ea"/>
                <a:cs typeface="+mn-cs"/>
              </a:rPr>
              <a:t>Key</a:t>
            </a:r>
            <a:r>
              <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rPr>
              <a:t> Performance </a:t>
            </a:r>
            <a:r>
              <a:rPr kumimoji="0" lang="it-IT" sz="1800" b="1" i="0" u="none" strike="noStrike" kern="1200" cap="none" spc="0" normalizeH="0" baseline="0" noProof="0" dirty="0" err="1">
                <a:ln>
                  <a:noFill/>
                </a:ln>
                <a:solidFill>
                  <a:srgbClr val="C00000"/>
                </a:solidFill>
                <a:effectLst/>
                <a:uLnTx/>
                <a:uFillTx/>
                <a:latin typeface="Calibri" panose="020F0502020204030204"/>
                <a:ea typeface="+mn-ea"/>
                <a:cs typeface="+mn-cs"/>
              </a:rPr>
              <a:t>Indicator</a:t>
            </a:r>
            <a:r>
              <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it-IT" sz="1800" b="1" i="0" u="none" strike="noStrike" kern="1200" cap="none" spc="0" normalizeH="0" baseline="0" noProof="0" dirty="0" smtClean="0">
                <a:ln>
                  <a:noFill/>
                </a:ln>
                <a:solidFill>
                  <a:srgbClr val="C00000"/>
                </a:solidFill>
                <a:effectLst/>
                <a:uLnTx/>
                <a:uFillTx/>
                <a:latin typeface="Calibri" panose="020F0502020204030204"/>
                <a:ea typeface="+mn-ea"/>
                <a:cs typeface="+mn-cs"/>
              </a:rPr>
              <a:t>più indicati.</a:t>
            </a:r>
            <a:endPar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55" name="Rettangolo 54"/>
          <p:cNvSpPr/>
          <p:nvPr/>
        </p:nvSpPr>
        <p:spPr>
          <a:xfrm>
            <a:off x="2440927" y="5237707"/>
            <a:ext cx="9153795" cy="82264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srgbClr val="C00000"/>
                </a:solidFill>
                <a:effectLst/>
                <a:uLnTx/>
                <a:uFillTx/>
                <a:latin typeface="Calibri" panose="020F0502020204030204"/>
                <a:ea typeface="+mn-ea"/>
                <a:cs typeface="+mn-cs"/>
              </a:rPr>
              <a:t>Per la costruzione di un valido sistema di KPI sono stati presi in considerazione </a:t>
            </a:r>
            <a:r>
              <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rPr>
              <a:t>quattro macro aspetti: </a:t>
            </a:r>
            <a:r>
              <a:rPr kumimoji="0" lang="it-IT" sz="1800" b="1"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l’efficacia</a:t>
            </a:r>
            <a:r>
              <a:rPr kumimoji="0" lang="it-IT" sz="1800" b="1" i="0" u="none" strike="noStrike" kern="1200" cap="none" spc="0" normalizeH="0" baseline="0" noProof="0" dirty="0">
                <a:ln>
                  <a:noFill/>
                </a:ln>
                <a:solidFill>
                  <a:srgbClr val="C00000"/>
                </a:solidFill>
                <a:effectLst/>
                <a:uLnTx/>
                <a:uFillTx/>
                <a:latin typeface="Calibri" panose="020F0502020204030204"/>
                <a:ea typeface="+mn-ea"/>
                <a:cs typeface="+mn-cs"/>
              </a:rPr>
              <a:t>,</a:t>
            </a:r>
            <a:r>
              <a:rPr kumimoji="0" lang="it-IT" sz="1800" b="1" i="0" u="none" strike="noStrike" kern="1200" cap="none" spc="0" normalizeH="0" baseline="0" noProof="0" dirty="0">
                <a:ln>
                  <a:noFill/>
                </a:ln>
                <a:solidFill>
                  <a:srgbClr val="5B9BD5">
                    <a:lumMod val="50000"/>
                  </a:srgbClr>
                </a:solidFill>
                <a:effectLst/>
                <a:uLnTx/>
                <a:uFillTx/>
                <a:latin typeface="Calibri" panose="020F0502020204030204"/>
                <a:ea typeface="+mn-ea"/>
                <a:cs typeface="+mn-cs"/>
              </a:rPr>
              <a:t> </a:t>
            </a:r>
            <a:r>
              <a:rPr kumimoji="0" lang="it-IT" sz="1800" b="1"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la </a:t>
            </a:r>
            <a:r>
              <a:rPr kumimoji="0" lang="it-IT" sz="1800" b="1" i="0" u="none" strike="noStrike" kern="1200" cap="none" spc="0" normalizeH="0" baseline="0" noProof="0" dirty="0" smtClean="0">
                <a:ln>
                  <a:noFill/>
                </a:ln>
                <a:solidFill>
                  <a:srgbClr val="70AD47">
                    <a:lumMod val="50000"/>
                  </a:srgbClr>
                </a:solidFill>
                <a:effectLst/>
                <a:uLnTx/>
                <a:uFillTx/>
                <a:latin typeface="Calibri" panose="020F0502020204030204"/>
                <a:ea typeface="+mn-ea"/>
                <a:cs typeface="+mn-cs"/>
              </a:rPr>
              <a:t>sicurezza</a:t>
            </a:r>
            <a:r>
              <a:rPr kumimoji="0" lang="it-IT" sz="1800" b="1" i="0" u="none" strike="noStrike" kern="1200" cap="none" spc="0" normalizeH="0" baseline="0" noProof="0" dirty="0" smtClean="0">
                <a:ln>
                  <a:noFill/>
                </a:ln>
                <a:solidFill>
                  <a:srgbClr val="C00000"/>
                </a:solidFill>
                <a:effectLst/>
                <a:uLnTx/>
                <a:uFillTx/>
                <a:latin typeface="Calibri" panose="020F0502020204030204"/>
                <a:ea typeface="+mn-ea"/>
                <a:cs typeface="+mn-cs"/>
              </a:rPr>
              <a:t>, </a:t>
            </a:r>
            <a:r>
              <a:rPr kumimoji="0" lang="it-IT" sz="1800" b="1" i="0" u="none" strike="noStrike" kern="1200" cap="none" spc="0" normalizeH="0" baseline="0" noProof="0" dirty="0" smtClean="0">
                <a:ln>
                  <a:noFill/>
                </a:ln>
                <a:solidFill>
                  <a:srgbClr val="44546A">
                    <a:lumMod val="60000"/>
                    <a:lumOff val="40000"/>
                  </a:srgbClr>
                </a:solidFill>
                <a:effectLst/>
                <a:uLnTx/>
                <a:uFillTx/>
                <a:latin typeface="Calibri" panose="020F0502020204030204"/>
                <a:ea typeface="+mn-ea"/>
                <a:cs typeface="+mn-cs"/>
              </a:rPr>
              <a:t>l’efficienza </a:t>
            </a:r>
            <a:r>
              <a:rPr kumimoji="0" lang="it-IT" sz="1800" b="1" i="0" u="none" strike="noStrike" kern="1200" cap="none" spc="0" normalizeH="0" baseline="0" noProof="0" dirty="0">
                <a:ln>
                  <a:noFill/>
                </a:ln>
                <a:solidFill>
                  <a:srgbClr val="44546A">
                    <a:lumMod val="60000"/>
                    <a:lumOff val="40000"/>
                  </a:srgbClr>
                </a:solidFill>
                <a:effectLst/>
                <a:uLnTx/>
                <a:uFillTx/>
                <a:latin typeface="Calibri" panose="020F0502020204030204"/>
                <a:ea typeface="+mn-ea"/>
                <a:cs typeface="+mn-cs"/>
              </a:rPr>
              <a:t>del laboratorio</a:t>
            </a:r>
            <a:r>
              <a:rPr kumimoji="0" lang="it-IT" sz="1800" b="1" i="0" u="none" strike="noStrike" kern="1200" cap="none" spc="0" normalizeH="0" baseline="0" noProof="0" dirty="0" smtClean="0">
                <a:ln>
                  <a:noFill/>
                </a:ln>
                <a:solidFill>
                  <a:srgbClr val="C00000"/>
                </a:solidFill>
                <a:effectLst/>
                <a:uLnTx/>
                <a:uFillTx/>
                <a:latin typeface="Calibri" panose="020F0502020204030204"/>
                <a:ea typeface="+mn-ea"/>
                <a:cs typeface="+mn-cs"/>
              </a:rPr>
              <a:t>, </a:t>
            </a:r>
            <a:r>
              <a:rPr kumimoji="0" lang="it-IT" sz="1800" b="1" i="0" u="none" strike="noStrike" kern="1200" cap="none" spc="0" normalizeH="0" baseline="0" noProof="0" dirty="0">
                <a:ln>
                  <a:noFill/>
                </a:ln>
                <a:solidFill>
                  <a:srgbClr val="FFC000">
                    <a:lumMod val="75000"/>
                  </a:srgbClr>
                </a:solidFill>
                <a:effectLst/>
                <a:uLnTx/>
                <a:uFillTx/>
                <a:latin typeface="Calibri" panose="020F0502020204030204"/>
                <a:ea typeface="+mn-ea"/>
                <a:cs typeface="+mn-cs"/>
              </a:rPr>
              <a:t>l’accuratezza della raccolta dati</a:t>
            </a:r>
            <a:r>
              <a:rPr kumimoji="0" lang="it-IT" sz="1800" b="0" i="0" u="none" strike="noStrike" kern="1200" cap="none" spc="0" normalizeH="0" baseline="0" noProof="0" dirty="0" smtClean="0">
                <a:ln>
                  <a:noFill/>
                </a:ln>
                <a:solidFill>
                  <a:srgbClr val="C00000"/>
                </a:solidFill>
                <a:effectLst/>
                <a:uLnTx/>
                <a:uFillTx/>
                <a:latin typeface="Calibri" panose="020F0502020204030204"/>
                <a:ea typeface="+mn-ea"/>
                <a:cs typeface="+mn-cs"/>
              </a:rPr>
              <a:t>.</a:t>
            </a:r>
            <a:r>
              <a:rPr kumimoji="0" lang="it-IT" sz="1800" b="0" i="0" u="none" strike="noStrike" kern="1200" cap="none" spc="0" normalizeH="0" baseline="0" noProof="0" dirty="0" smtClean="0">
                <a:ln>
                  <a:noFill/>
                </a:ln>
                <a:solidFill>
                  <a:srgbClr val="5B9BD5">
                    <a:lumMod val="50000"/>
                  </a:srgbClr>
                </a:solidFill>
                <a:effectLst/>
                <a:uLnTx/>
                <a:uFillTx/>
                <a:latin typeface="Calibri" panose="020F0502020204030204"/>
                <a:ea typeface="+mn-ea"/>
                <a:cs typeface="+mn-cs"/>
              </a:rPr>
              <a:t>  </a:t>
            </a:r>
            <a:endParaRPr kumimoji="0" lang="it-IT" sz="1800" b="0" i="0" u="none" strike="noStrike" kern="1200" cap="none" spc="0" normalizeH="0" baseline="0" noProof="0" dirty="0">
              <a:ln>
                <a:noFill/>
              </a:ln>
              <a:solidFill>
                <a:srgbClr val="5B9BD5">
                  <a:lumMod val="50000"/>
                </a:srgbClr>
              </a:solidFill>
              <a:effectLst/>
              <a:uLnTx/>
              <a:uFillTx/>
              <a:latin typeface="Calibri" panose="020F0502020204030204"/>
              <a:ea typeface="+mn-ea"/>
              <a:cs typeface="+mn-cs"/>
            </a:endParaRPr>
          </a:p>
        </p:txBody>
      </p:sp>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43</a:t>
            </a:fld>
            <a:endParaRPr lang="it-IT" altLang="it-IT"/>
          </a:p>
        </p:txBody>
      </p:sp>
    </p:spTree>
    <p:extLst>
      <p:ext uri="{BB962C8B-B14F-4D97-AF65-F5344CB8AC3E}">
        <p14:creationId xmlns:p14="http://schemas.microsoft.com/office/powerpoint/2010/main" val="27977742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1587" y="178744"/>
            <a:ext cx="12192000" cy="607539"/>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93000"/>
              </a:lnSpc>
              <a:spcBef>
                <a:spcPts val="0"/>
              </a:spcBef>
              <a:spcAft>
                <a:spcPts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002060"/>
                </a:solidFill>
                <a:effectLst/>
                <a:uLnTx/>
                <a:uFillTx/>
                <a:latin typeface="Calibri" pitchFamily="34" charset="0"/>
                <a:ea typeface="+mn-ea"/>
                <a:cs typeface="Arial" charset="0"/>
              </a:rPr>
              <a:t>Utilità dei KPI</a:t>
            </a:r>
            <a:endParaRPr kumimoji="0" lang="it-IT" sz="3600" b="1" i="0" u="none" strike="noStrike" kern="1200" cap="none" spc="0" normalizeH="0" baseline="0" noProof="0" dirty="0">
              <a:ln>
                <a:noFill/>
              </a:ln>
              <a:solidFill>
                <a:srgbClr val="002060"/>
              </a:solidFill>
              <a:effectLst/>
              <a:uLnTx/>
              <a:uFillTx/>
              <a:latin typeface="Calibri" pitchFamily="34" charset="0"/>
              <a:ea typeface="+mn-ea"/>
              <a:cs typeface="Arial" charset="0"/>
            </a:endParaRPr>
          </a:p>
        </p:txBody>
      </p:sp>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327" y="47948"/>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 name="Ovale 1"/>
          <p:cNvSpPr/>
          <p:nvPr/>
        </p:nvSpPr>
        <p:spPr>
          <a:xfrm>
            <a:off x="327217" y="1522182"/>
            <a:ext cx="2249214" cy="105103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3600" b="1" i="0" u="none" strike="noStrike" kern="1200" cap="none" spc="0" normalizeH="0" baseline="0" noProof="0" dirty="0" smtClean="0">
                <a:ln>
                  <a:noFill/>
                </a:ln>
                <a:solidFill>
                  <a:prstClr val="white"/>
                </a:solidFill>
                <a:effectLst/>
                <a:uLnTx/>
                <a:uFillTx/>
                <a:latin typeface="Calibri" panose="020F0502020204030204"/>
                <a:ea typeface="+mn-ea"/>
                <a:cs typeface="+mn-cs"/>
              </a:rPr>
              <a:t>KPI</a:t>
            </a:r>
            <a:endParaRPr kumimoji="0" lang="it-IT" sz="36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5" name="Connettore 2 4"/>
          <p:cNvCxnSpPr/>
          <p:nvPr/>
        </p:nvCxnSpPr>
        <p:spPr>
          <a:xfrm flipV="1">
            <a:off x="5575038" y="2570925"/>
            <a:ext cx="2786637" cy="117320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sp>
        <p:nvSpPr>
          <p:cNvPr id="7" name="Rettangolo arrotondato 6"/>
          <p:cNvSpPr/>
          <p:nvPr/>
        </p:nvSpPr>
        <p:spPr>
          <a:xfrm>
            <a:off x="8508813" y="2109268"/>
            <a:ext cx="2322786" cy="66215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Valutare la qualità di un sistema</a:t>
            </a:r>
            <a:endParaRPr kumimoji="0" lang="it-IT"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Rettangolo arrotondato 56"/>
          <p:cNvSpPr/>
          <p:nvPr/>
        </p:nvSpPr>
        <p:spPr>
          <a:xfrm>
            <a:off x="8508813" y="3157676"/>
            <a:ext cx="2322787" cy="66215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Monitorare l’evolversi di un sistema</a:t>
            </a:r>
            <a:endParaRPr kumimoji="0" lang="it-IT"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Rettangolo arrotondato 58"/>
          <p:cNvSpPr/>
          <p:nvPr/>
        </p:nvSpPr>
        <p:spPr>
          <a:xfrm>
            <a:off x="8508813" y="4239688"/>
            <a:ext cx="2322787" cy="66215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Definire </a:t>
            </a:r>
            <a:r>
              <a:rPr kumimoji="0" lang="it-IT" sz="1800" b="1" i="0" u="none" strike="noStrike" kern="1200" cap="none" spc="0" normalizeH="0" baseline="0" noProof="0" dirty="0" err="1" smtClean="0">
                <a:ln>
                  <a:noFill/>
                </a:ln>
                <a:solidFill>
                  <a:prstClr val="white"/>
                </a:solidFill>
                <a:effectLst/>
                <a:uLnTx/>
                <a:uFillTx/>
                <a:latin typeface="Calibri" panose="020F0502020204030204"/>
                <a:ea typeface="+mn-ea"/>
                <a:cs typeface="+mn-cs"/>
              </a:rPr>
              <a:t>endpoint</a:t>
            </a: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 di interesse</a:t>
            </a:r>
            <a:endParaRPr kumimoji="0" lang="it-IT"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Rettangolo arrotondato 59"/>
          <p:cNvSpPr/>
          <p:nvPr/>
        </p:nvSpPr>
        <p:spPr>
          <a:xfrm>
            <a:off x="8508813" y="5337403"/>
            <a:ext cx="2322787" cy="66215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Mettere in evidenza situazioni di criticità</a:t>
            </a:r>
            <a:endParaRPr kumimoji="0" lang="it-IT"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ttangolo 7"/>
          <p:cNvSpPr/>
          <p:nvPr/>
        </p:nvSpPr>
        <p:spPr>
          <a:xfrm>
            <a:off x="2885789" y="3383647"/>
            <a:ext cx="2575034" cy="1231703"/>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Attraverso la costruzione di appositi indicatori condivisi e facilmente ricostruibili</a:t>
            </a:r>
          </a:p>
        </p:txBody>
      </p:sp>
      <p:sp>
        <p:nvSpPr>
          <p:cNvPr id="9" name="Freccia angolare in su 8"/>
          <p:cNvSpPr/>
          <p:nvPr/>
        </p:nvSpPr>
        <p:spPr>
          <a:xfrm rot="5400000">
            <a:off x="1086505" y="2772381"/>
            <a:ext cx="1644867" cy="1432739"/>
          </a:xfrm>
          <a:prstGeom prst="bentUpArrow">
            <a:avLst>
              <a:gd name="adj1" fmla="val 31579"/>
              <a:gd name="adj2" fmla="val 25000"/>
              <a:gd name="adj3" fmla="val 25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5" name="Connettore 2 64"/>
          <p:cNvCxnSpPr/>
          <p:nvPr/>
        </p:nvCxnSpPr>
        <p:spPr>
          <a:xfrm flipV="1">
            <a:off x="5575038" y="3488751"/>
            <a:ext cx="2786637" cy="510748"/>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cxnSp>
        <p:nvCxnSpPr>
          <p:cNvPr id="68" name="Connettore 2 67"/>
          <p:cNvCxnSpPr/>
          <p:nvPr/>
        </p:nvCxnSpPr>
        <p:spPr>
          <a:xfrm>
            <a:off x="5591499" y="4229241"/>
            <a:ext cx="2770176" cy="341522"/>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cxnSp>
        <p:nvCxnSpPr>
          <p:cNvPr id="74" name="Connettore 2 73"/>
          <p:cNvCxnSpPr/>
          <p:nvPr/>
        </p:nvCxnSpPr>
        <p:spPr>
          <a:xfrm>
            <a:off x="5591499" y="4400002"/>
            <a:ext cx="2770176" cy="1200548"/>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sp>
        <p:nvSpPr>
          <p:cNvPr id="3" name="Segnaposto numero diapositiva 2"/>
          <p:cNvSpPr>
            <a:spLocks noGrp="1"/>
          </p:cNvSpPr>
          <p:nvPr>
            <p:ph type="sldNum" idx="11"/>
          </p:nvPr>
        </p:nvSpPr>
        <p:spPr/>
        <p:txBody>
          <a:bodyPr/>
          <a:lstStyle/>
          <a:p>
            <a:pPr>
              <a:defRPr/>
            </a:pPr>
            <a:fld id="{49E07CE8-0A7F-44BA-8026-C749A5DA72AD}" type="slidenum">
              <a:rPr lang="it-IT" altLang="it-IT" smtClean="0"/>
              <a:pPr>
                <a:defRPr/>
              </a:pPr>
              <a:t>44</a:t>
            </a:fld>
            <a:endParaRPr lang="it-IT" altLang="it-IT"/>
          </a:p>
        </p:txBody>
      </p:sp>
    </p:spTree>
    <p:extLst>
      <p:ext uri="{BB962C8B-B14F-4D97-AF65-F5344CB8AC3E}">
        <p14:creationId xmlns:p14="http://schemas.microsoft.com/office/powerpoint/2010/main" val="1303768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1587" y="178744"/>
            <a:ext cx="12192000" cy="607539"/>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93000"/>
              </a:lnSpc>
              <a:spcBef>
                <a:spcPts val="0"/>
              </a:spcBef>
              <a:spcAft>
                <a:spcPts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002060"/>
                </a:solidFill>
                <a:effectLst/>
                <a:uLnTx/>
                <a:uFillTx/>
                <a:latin typeface="Calibri" pitchFamily="34" charset="0"/>
                <a:ea typeface="+mn-ea"/>
                <a:cs typeface="Arial" charset="0"/>
              </a:rPr>
              <a:t>I KPI nel sistema nazionale</a:t>
            </a:r>
            <a:endParaRPr kumimoji="0" lang="it-IT" sz="3600" b="1" i="0" u="none" strike="noStrike" kern="1200" cap="none" spc="0" normalizeH="0" baseline="0" noProof="0" dirty="0">
              <a:ln>
                <a:noFill/>
              </a:ln>
              <a:solidFill>
                <a:srgbClr val="002060"/>
              </a:solidFill>
              <a:effectLst/>
              <a:uLnTx/>
              <a:uFillTx/>
              <a:latin typeface="Calibri" pitchFamily="34" charset="0"/>
              <a:ea typeface="+mn-ea"/>
              <a:cs typeface="Arial" charset="0"/>
            </a:endParaRPr>
          </a:p>
        </p:txBody>
      </p:sp>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327" y="47948"/>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 name="Ovale 1"/>
          <p:cNvSpPr/>
          <p:nvPr/>
        </p:nvSpPr>
        <p:spPr>
          <a:xfrm>
            <a:off x="3460390" y="888819"/>
            <a:ext cx="5050930" cy="1817577"/>
          </a:xfrm>
          <a:prstGeom prst="ellipse">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3600" b="1" i="0" u="none" strike="noStrike" kern="1200" cap="none" spc="0" normalizeH="0" baseline="0" noProof="0" dirty="0" smtClean="0">
                <a:ln>
                  <a:noFill/>
                </a:ln>
                <a:solidFill>
                  <a:prstClr val="white"/>
                </a:solidFill>
                <a:effectLst/>
                <a:uLnTx/>
                <a:uFillTx/>
                <a:latin typeface="Calibri" panose="020F0502020204030204"/>
                <a:ea typeface="+mn-ea"/>
                <a:cs typeface="+mn-cs"/>
              </a:rPr>
              <a:t>KPI in chiave epidemiologica</a:t>
            </a:r>
            <a:endParaRPr kumimoji="0" lang="it-IT" sz="36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ttangolo 7"/>
          <p:cNvSpPr/>
          <p:nvPr/>
        </p:nvSpPr>
        <p:spPr>
          <a:xfrm>
            <a:off x="185326" y="2821951"/>
            <a:ext cx="2637387" cy="1357909"/>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Fornire una visione completa del fenomeno in ambito nazionale</a:t>
            </a:r>
          </a:p>
        </p:txBody>
      </p:sp>
      <p:sp>
        <p:nvSpPr>
          <p:cNvPr id="56" name="Rettangolo 55"/>
          <p:cNvSpPr/>
          <p:nvPr/>
        </p:nvSpPr>
        <p:spPr>
          <a:xfrm>
            <a:off x="1708484" y="4785875"/>
            <a:ext cx="2637387" cy="1357909"/>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Favorire il confronto tra singole unità operative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(i centri)</a:t>
            </a:r>
          </a:p>
        </p:txBody>
      </p:sp>
      <p:sp>
        <p:nvSpPr>
          <p:cNvPr id="58" name="Rettangolo 57"/>
          <p:cNvSpPr/>
          <p:nvPr/>
        </p:nvSpPr>
        <p:spPr>
          <a:xfrm>
            <a:off x="9327900" y="2759022"/>
            <a:ext cx="2637387" cy="1357909"/>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Favorire il confronto tra differenti aree geografiche</a:t>
            </a:r>
          </a:p>
        </p:txBody>
      </p:sp>
      <p:sp>
        <p:nvSpPr>
          <p:cNvPr id="61" name="Rettangolo 60"/>
          <p:cNvSpPr/>
          <p:nvPr/>
        </p:nvSpPr>
        <p:spPr>
          <a:xfrm>
            <a:off x="4754045" y="4757615"/>
            <a:ext cx="3022402" cy="1414430"/>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Favorire il confronto tra gruppi di </a:t>
            </a:r>
            <a:r>
              <a:rPr kumimoji="0" lang="it-IT" sz="1800" b="1" i="0" u="none" strike="noStrike" kern="1200" cap="none" spc="0" normalizeH="0" baseline="0" noProof="0" dirty="0">
                <a:ln>
                  <a:noFill/>
                </a:ln>
                <a:solidFill>
                  <a:prstClr val="white"/>
                </a:solidFill>
                <a:effectLst/>
                <a:uLnTx/>
                <a:uFillTx/>
                <a:latin typeface="Calibri" panose="020F0502020204030204"/>
                <a:ea typeface="+mn-ea"/>
                <a:cs typeface="+mn-cs"/>
              </a:rPr>
              <a:t>singole unità operative  aggregate  </a:t>
            </a: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secondo specifiche caratteristiche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a:ln>
                  <a:noFill/>
                </a:ln>
                <a:solidFill>
                  <a:prstClr val="white"/>
                </a:solidFill>
                <a:effectLst/>
                <a:uLnTx/>
                <a:uFillTx/>
                <a:latin typeface="Calibri" panose="020F0502020204030204"/>
                <a:ea typeface="+mn-ea"/>
                <a:cs typeface="+mn-cs"/>
              </a:rPr>
              <a:t>e</a:t>
            </a: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s.  Pubblico /Privato</a:t>
            </a:r>
          </a:p>
        </p:txBody>
      </p:sp>
      <p:sp>
        <p:nvSpPr>
          <p:cNvPr id="62" name="Rettangolo 61"/>
          <p:cNvSpPr/>
          <p:nvPr/>
        </p:nvSpPr>
        <p:spPr>
          <a:xfrm>
            <a:off x="8303743" y="4721960"/>
            <a:ext cx="2637387" cy="1357909"/>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Monitorare l’evoluzione del fenomeno</a:t>
            </a:r>
          </a:p>
        </p:txBody>
      </p:sp>
      <p:sp>
        <p:nvSpPr>
          <p:cNvPr id="3" name="Freccia in giù 2"/>
          <p:cNvSpPr/>
          <p:nvPr/>
        </p:nvSpPr>
        <p:spPr>
          <a:xfrm rot="3799824">
            <a:off x="3457330" y="2187539"/>
            <a:ext cx="405401" cy="1670387"/>
          </a:xfrm>
          <a:prstGeom prst="downArrow">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Freccia in giù 62"/>
          <p:cNvSpPr/>
          <p:nvPr/>
        </p:nvSpPr>
        <p:spPr>
          <a:xfrm rot="2220009">
            <a:off x="3897573" y="2538553"/>
            <a:ext cx="421085" cy="2356469"/>
          </a:xfrm>
          <a:prstGeom prst="downArrow">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Freccia in giù 63"/>
          <p:cNvSpPr/>
          <p:nvPr/>
        </p:nvSpPr>
        <p:spPr>
          <a:xfrm>
            <a:off x="5976481" y="3033615"/>
            <a:ext cx="405401" cy="1670387"/>
          </a:xfrm>
          <a:prstGeom prst="downArrow">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Freccia in giù 65"/>
          <p:cNvSpPr/>
          <p:nvPr/>
        </p:nvSpPr>
        <p:spPr>
          <a:xfrm rot="18094729">
            <a:off x="8307532" y="2148246"/>
            <a:ext cx="405401" cy="1670387"/>
          </a:xfrm>
          <a:prstGeom prst="downArrow">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Freccia in giù 66"/>
          <p:cNvSpPr/>
          <p:nvPr/>
        </p:nvSpPr>
        <p:spPr>
          <a:xfrm rot="19087733">
            <a:off x="7997601" y="2480017"/>
            <a:ext cx="421085" cy="2338037"/>
          </a:xfrm>
          <a:prstGeom prst="downArrow">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Segnaposto numero diapositiva 3"/>
          <p:cNvSpPr>
            <a:spLocks noGrp="1"/>
          </p:cNvSpPr>
          <p:nvPr>
            <p:ph type="sldNum" idx="11"/>
          </p:nvPr>
        </p:nvSpPr>
        <p:spPr/>
        <p:txBody>
          <a:bodyPr/>
          <a:lstStyle/>
          <a:p>
            <a:pPr>
              <a:defRPr/>
            </a:pPr>
            <a:fld id="{49E07CE8-0A7F-44BA-8026-C749A5DA72AD}" type="slidenum">
              <a:rPr lang="it-IT" altLang="it-IT" smtClean="0"/>
              <a:pPr>
                <a:defRPr/>
              </a:pPr>
              <a:t>45</a:t>
            </a:fld>
            <a:endParaRPr lang="it-IT" altLang="it-IT"/>
          </a:p>
        </p:txBody>
      </p:sp>
    </p:spTree>
    <p:extLst>
      <p:ext uri="{BB962C8B-B14F-4D97-AF65-F5344CB8AC3E}">
        <p14:creationId xmlns:p14="http://schemas.microsoft.com/office/powerpoint/2010/main" val="3738615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511596" y="158611"/>
            <a:ext cx="12192000" cy="607539"/>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93000"/>
              </a:lnSpc>
              <a:spcBef>
                <a:spcPts val="0"/>
              </a:spcBef>
              <a:spcAft>
                <a:spcPts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002060"/>
                </a:solidFill>
                <a:effectLst/>
                <a:uLnTx/>
                <a:uFillTx/>
                <a:latin typeface="Calibri" pitchFamily="34" charset="0"/>
                <a:ea typeface="+mn-ea"/>
                <a:cs typeface="Arial" charset="0"/>
              </a:rPr>
              <a:t>Appendice A Relazione al Ministro 2019</a:t>
            </a:r>
            <a:endParaRPr kumimoji="0" lang="it-IT" sz="3600" b="1" i="0" u="none" strike="noStrike" kern="1200" cap="none" spc="0" normalizeH="0" baseline="0" noProof="0" dirty="0">
              <a:ln>
                <a:noFill/>
              </a:ln>
              <a:solidFill>
                <a:srgbClr val="002060"/>
              </a:solidFill>
              <a:effectLst/>
              <a:uLnTx/>
              <a:uFillTx/>
              <a:latin typeface="Calibri" pitchFamily="34" charset="0"/>
              <a:ea typeface="+mn-ea"/>
              <a:cs typeface="Arial" charset="0"/>
            </a:endParaRPr>
          </a:p>
        </p:txBody>
      </p:sp>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327" y="47948"/>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3" name="Immagine 2"/>
          <p:cNvPicPr>
            <a:picLocks noChangeAspect="1"/>
          </p:cNvPicPr>
          <p:nvPr/>
        </p:nvPicPr>
        <p:blipFill>
          <a:blip r:embed="rId4"/>
          <a:stretch>
            <a:fillRect/>
          </a:stretch>
        </p:blipFill>
        <p:spPr>
          <a:xfrm>
            <a:off x="339649" y="892273"/>
            <a:ext cx="2227309" cy="3120456"/>
          </a:xfrm>
          <a:prstGeom prst="rect">
            <a:avLst/>
          </a:prstGeom>
          <a:ln>
            <a:solidFill>
              <a:schemeClr val="tx1"/>
            </a:solidFill>
          </a:ln>
        </p:spPr>
      </p:pic>
      <p:sp>
        <p:nvSpPr>
          <p:cNvPr id="58" name="Rettangolo 57"/>
          <p:cNvSpPr/>
          <p:nvPr/>
        </p:nvSpPr>
        <p:spPr>
          <a:xfrm>
            <a:off x="511596" y="4048251"/>
            <a:ext cx="1840684" cy="347630"/>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Relazione 2018</a:t>
            </a:r>
          </a:p>
        </p:txBody>
      </p:sp>
      <p:sp>
        <p:nvSpPr>
          <p:cNvPr id="61" name="Text Box 4"/>
          <p:cNvSpPr txBox="1">
            <a:spLocks noChangeArrowheads="1"/>
          </p:cNvSpPr>
          <p:nvPr/>
        </p:nvSpPr>
        <p:spPr bwMode="auto">
          <a:xfrm>
            <a:off x="6096527" y="1686137"/>
            <a:ext cx="4017035" cy="153272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marL="0" marR="0" lvl="0" indent="0" algn="ctr" defTabSz="914400" rtl="0" eaLnBrk="1" fontAlgn="auto" latinLnBrk="0" hangingPunct="1">
              <a:lnSpc>
                <a:spcPct val="130000"/>
              </a:lnSpc>
              <a:spcBef>
                <a:spcPts val="0"/>
              </a:spcBef>
              <a:spcAft>
                <a:spcPct val="0"/>
              </a:spcAft>
              <a:buClr>
                <a:srgbClr val="000000"/>
              </a:buClr>
              <a:buSzPct val="100000"/>
              <a:buFont typeface="Times New Roman" panose="02020603050405020304" pitchFamily="18" charset="0"/>
              <a:buNone/>
              <a:tabLst/>
              <a:defRPr/>
            </a:pPr>
            <a:r>
              <a:rPr kumimoji="0" lang="it-IT" sz="2400" b="1" i="0" u="none" strike="noStrike" kern="1200" cap="none" spc="0" normalizeH="0" baseline="0" noProof="0" dirty="0" smtClean="0">
                <a:ln>
                  <a:noFill/>
                </a:ln>
                <a:solidFill>
                  <a:srgbClr val="800000"/>
                </a:solidFill>
                <a:effectLst/>
                <a:uLnTx/>
                <a:uFillTx/>
                <a:latin typeface="Calibri" panose="020F0502020204030204" pitchFamily="34" charset="0"/>
                <a:ea typeface="Microsoft YaHei" panose="020B0503020204020204" pitchFamily="34" charset="-122"/>
                <a:cs typeface="+mn-cs"/>
              </a:rPr>
              <a:t>Appendice A: Rappresentazione dell’attività dei centri</a:t>
            </a:r>
            <a:endParaRPr kumimoji="0" lang="it-IT" altLang="it-IT" sz="2400" b="1" i="0" u="none" strike="noStrike" kern="1200" cap="none" spc="0" normalizeH="0" baseline="0" noProof="0" dirty="0">
              <a:ln>
                <a:noFill/>
              </a:ln>
              <a:solidFill>
                <a:srgbClr val="800000"/>
              </a:solidFill>
              <a:effectLst/>
              <a:uLnTx/>
              <a:uFillTx/>
              <a:latin typeface="Calibri" panose="020F0502020204030204" pitchFamily="34" charset="0"/>
              <a:ea typeface="Microsoft YaHei" panose="020B0503020204020204" pitchFamily="34" charset="-122"/>
              <a:cs typeface="+mn-cs"/>
            </a:endParaRPr>
          </a:p>
        </p:txBody>
      </p:sp>
      <p:sp>
        <p:nvSpPr>
          <p:cNvPr id="53" name="Ovale 52"/>
          <p:cNvSpPr/>
          <p:nvPr/>
        </p:nvSpPr>
        <p:spPr>
          <a:xfrm>
            <a:off x="1489419" y="4759716"/>
            <a:ext cx="2654163" cy="971786"/>
          </a:xfrm>
          <a:prstGeom prst="ellipse">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400" b="1" i="0" u="none" strike="noStrike" kern="1200" cap="none" spc="0" normalizeH="0" baseline="0" noProof="0" dirty="0" smtClean="0">
                <a:ln>
                  <a:noFill/>
                </a:ln>
                <a:solidFill>
                  <a:prstClr val="white"/>
                </a:solidFill>
                <a:effectLst/>
                <a:uLnTx/>
                <a:uFillTx/>
                <a:latin typeface="Calibri" panose="020F0502020204030204"/>
                <a:ea typeface="+mn-ea"/>
                <a:cs typeface="+mn-cs"/>
              </a:rPr>
              <a:t>KPI clinici</a:t>
            </a:r>
            <a:endParaRPr kumimoji="0" lang="it-IT" sz="2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 name="Ovale 53"/>
          <p:cNvSpPr/>
          <p:nvPr/>
        </p:nvSpPr>
        <p:spPr>
          <a:xfrm>
            <a:off x="4815193" y="4678375"/>
            <a:ext cx="2654163" cy="971786"/>
          </a:xfrm>
          <a:prstGeom prst="ellipse">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400" b="1" i="0" u="none" strike="noStrike" kern="1200" cap="none" spc="0" normalizeH="0" baseline="0" noProof="0" dirty="0" smtClean="0">
                <a:ln>
                  <a:noFill/>
                </a:ln>
                <a:solidFill>
                  <a:prstClr val="white"/>
                </a:solidFill>
                <a:effectLst/>
                <a:uLnTx/>
                <a:uFillTx/>
                <a:latin typeface="Calibri" panose="020F0502020204030204"/>
                <a:ea typeface="+mn-ea"/>
                <a:cs typeface="+mn-cs"/>
              </a:rPr>
              <a:t>KPI di laboratorio</a:t>
            </a:r>
            <a:endParaRPr kumimoji="0" lang="it-IT" sz="2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 name="Ovale 54"/>
          <p:cNvSpPr/>
          <p:nvPr/>
        </p:nvSpPr>
        <p:spPr>
          <a:xfrm>
            <a:off x="8063117" y="4673196"/>
            <a:ext cx="2654163" cy="971786"/>
          </a:xfrm>
          <a:prstGeom prst="ellipse">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400" b="1" i="0" u="none" strike="noStrike" kern="1200" cap="none" spc="0" normalizeH="0" baseline="0" noProof="0" dirty="0" smtClean="0">
                <a:ln>
                  <a:noFill/>
                </a:ln>
                <a:solidFill>
                  <a:prstClr val="white"/>
                </a:solidFill>
                <a:effectLst/>
                <a:uLnTx/>
                <a:uFillTx/>
                <a:latin typeface="Calibri" panose="020F0502020204030204"/>
                <a:ea typeface="+mn-ea"/>
                <a:cs typeface="+mn-cs"/>
              </a:rPr>
              <a:t>KPI di accuratezza</a:t>
            </a:r>
            <a:endParaRPr kumimoji="0" lang="it-IT" sz="2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 name="Ovale 55"/>
          <p:cNvSpPr/>
          <p:nvPr/>
        </p:nvSpPr>
        <p:spPr>
          <a:xfrm>
            <a:off x="3135312" y="6109859"/>
            <a:ext cx="1497481" cy="629197"/>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Sicurezza</a:t>
            </a:r>
            <a:endParaRPr kumimoji="0" lang="it-IT"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Ovale 56"/>
          <p:cNvSpPr/>
          <p:nvPr/>
        </p:nvSpPr>
        <p:spPr>
          <a:xfrm>
            <a:off x="952227" y="6109859"/>
            <a:ext cx="1497481" cy="629197"/>
          </a:xfrm>
          <a:prstGeom prst="ellipse">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Efficacia</a:t>
            </a:r>
            <a:endParaRPr kumimoji="0" lang="it-IT"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5" name="Immagine 4"/>
          <p:cNvPicPr>
            <a:picLocks noChangeAspect="1"/>
          </p:cNvPicPr>
          <p:nvPr/>
        </p:nvPicPr>
        <p:blipFill>
          <a:blip r:embed="rId5"/>
          <a:stretch>
            <a:fillRect/>
          </a:stretch>
        </p:blipFill>
        <p:spPr>
          <a:xfrm>
            <a:off x="2963928" y="897093"/>
            <a:ext cx="2303604" cy="3120663"/>
          </a:xfrm>
          <a:prstGeom prst="rect">
            <a:avLst/>
          </a:prstGeom>
          <a:ln>
            <a:solidFill>
              <a:schemeClr val="tx1"/>
            </a:solidFill>
          </a:ln>
        </p:spPr>
      </p:pic>
      <p:sp>
        <p:nvSpPr>
          <p:cNvPr id="59" name="Rettangolo 58"/>
          <p:cNvSpPr/>
          <p:nvPr/>
        </p:nvSpPr>
        <p:spPr>
          <a:xfrm>
            <a:off x="3135312" y="4063096"/>
            <a:ext cx="1840684" cy="347630"/>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Relazione 2019</a:t>
            </a:r>
          </a:p>
        </p:txBody>
      </p:sp>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46</a:t>
            </a:fld>
            <a:endParaRPr lang="it-IT" altLang="it-IT"/>
          </a:p>
        </p:txBody>
      </p:sp>
    </p:spTree>
    <p:extLst>
      <p:ext uri="{BB962C8B-B14F-4D97-AF65-F5344CB8AC3E}">
        <p14:creationId xmlns:p14="http://schemas.microsoft.com/office/powerpoint/2010/main" val="15441230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magine 52"/>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2523" y="1345753"/>
            <a:ext cx="10974629" cy="5486400"/>
          </a:xfrm>
          <a:prstGeom prst="rect">
            <a:avLst/>
          </a:prstGeom>
          <a:noFill/>
          <a:ln>
            <a:noFill/>
          </a:ln>
        </p:spPr>
      </p:pic>
      <p:sp>
        <p:nvSpPr>
          <p:cNvPr id="6" name="Rettangolo 3"/>
          <p:cNvSpPr>
            <a:spLocks noChangeArrowheads="1"/>
          </p:cNvSpPr>
          <p:nvPr/>
        </p:nvSpPr>
        <p:spPr bwMode="auto">
          <a:xfrm>
            <a:off x="83977" y="176770"/>
            <a:ext cx="11989836" cy="607539"/>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93000"/>
              </a:lnSpc>
              <a:spcBef>
                <a:spcPts val="0"/>
              </a:spcBef>
              <a:spcAft>
                <a:spcPts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70AD47">
                    <a:lumMod val="75000"/>
                  </a:srgbClr>
                </a:solidFill>
                <a:effectLst/>
                <a:uLnTx/>
                <a:uFillTx/>
                <a:latin typeface="Calibri" pitchFamily="34" charset="0"/>
                <a:ea typeface="+mn-ea"/>
                <a:cs typeface="Arial" charset="0"/>
              </a:rPr>
              <a:t>KPI clinici - efficacia</a:t>
            </a:r>
            <a:endParaRPr kumimoji="0" lang="it-IT" sz="3600" b="1" i="0" u="none" strike="noStrike" kern="1200" cap="none" spc="0" normalizeH="0" baseline="0" noProof="0" dirty="0">
              <a:ln>
                <a:noFill/>
              </a:ln>
              <a:solidFill>
                <a:srgbClr val="70AD47">
                  <a:lumMod val="75000"/>
                </a:srgbClr>
              </a:solidFill>
              <a:effectLst/>
              <a:uLnTx/>
              <a:uFillTx/>
              <a:latin typeface="Calibri" pitchFamily="34" charset="0"/>
              <a:ea typeface="+mn-ea"/>
              <a:cs typeface="Arial" charset="0"/>
            </a:endParaRPr>
          </a:p>
        </p:txBody>
      </p:sp>
      <p:pic>
        <p:nvPicPr>
          <p:cNvPr id="11" name="Picture 3" descr="logo PM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5327" y="47948"/>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4" name="Rettangolo 53"/>
          <p:cNvSpPr>
            <a:spLocks noChangeArrowheads="1"/>
          </p:cNvSpPr>
          <p:nvPr/>
        </p:nvSpPr>
        <p:spPr bwMode="auto">
          <a:xfrm>
            <a:off x="1090042" y="4423252"/>
            <a:ext cx="3248693" cy="1921564"/>
          </a:xfrm>
          <a:prstGeom prst="rect">
            <a:avLst/>
          </a:prstGeom>
          <a:solidFill>
            <a:srgbClr val="FF0000">
              <a:alpha val="12941"/>
            </a:srgbClr>
          </a:solidFill>
          <a:ln w="28575">
            <a:solidFill>
              <a:srgbClr val="FF0000"/>
            </a:solidFill>
            <a:miter lim="800000"/>
            <a:headEnd/>
            <a:tailEnd/>
          </a:ln>
          <a:effectLst>
            <a:outerShdw blurRad="40000" dist="23000" dir="5400000" rotWithShape="0">
              <a:srgbClr val="808080">
                <a:alpha val="34999"/>
              </a:srgbClr>
            </a:outerShdw>
          </a:effectLst>
        </p:spPr>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1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Freccia giù 7"/>
          <p:cNvSpPr>
            <a:spLocks noChangeArrowheads="1"/>
          </p:cNvSpPr>
          <p:nvPr/>
        </p:nvSpPr>
        <p:spPr bwMode="auto">
          <a:xfrm>
            <a:off x="4645718" y="4535219"/>
            <a:ext cx="261087" cy="1698723"/>
          </a:xfrm>
          <a:prstGeom prst="downArrow">
            <a:avLst>
              <a:gd name="adj1" fmla="val 50000"/>
              <a:gd name="adj2" fmla="val 50020"/>
            </a:avLst>
          </a:prstGeom>
          <a:solidFill>
            <a:srgbClr val="FF0000"/>
          </a:solidFill>
          <a:ln w="9525">
            <a:solidFill>
              <a:srgbClr val="4A7EBB"/>
            </a:solidFill>
            <a:miter lim="800000"/>
            <a:headEnd/>
            <a:tailEnd/>
          </a:ln>
          <a:effectLst>
            <a:outerShdw blurRad="40000" dist="23000" dir="5400000" rotWithShape="0">
              <a:srgbClr val="808080">
                <a:alpha val="34999"/>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ttangolo 55"/>
          <p:cNvSpPr>
            <a:spLocks noChangeArrowheads="1"/>
          </p:cNvSpPr>
          <p:nvPr/>
        </p:nvSpPr>
        <p:spPr bwMode="auto">
          <a:xfrm>
            <a:off x="8705695" y="1642729"/>
            <a:ext cx="2101045" cy="3054497"/>
          </a:xfrm>
          <a:prstGeom prst="rect">
            <a:avLst/>
          </a:prstGeom>
          <a:solidFill>
            <a:srgbClr val="DCE6F2">
              <a:alpha val="30980"/>
            </a:srgbClr>
          </a:solidFill>
          <a:ln w="28575">
            <a:solidFill>
              <a:srgbClr val="0000FF"/>
            </a:solidFill>
            <a:miter lim="800000"/>
            <a:headEnd/>
            <a:tailEnd/>
          </a:ln>
          <a:effectLst>
            <a:outerShdw blurRad="40000" dist="23000" dir="5400000" rotWithShape="0">
              <a:srgbClr val="808080">
                <a:alpha val="34999"/>
              </a:srgbClr>
            </a:outerShdw>
          </a:effectLst>
        </p:spPr>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1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Freccia giù 9"/>
          <p:cNvSpPr>
            <a:spLocks noChangeArrowheads="1"/>
          </p:cNvSpPr>
          <p:nvPr/>
        </p:nvSpPr>
        <p:spPr bwMode="auto">
          <a:xfrm flipV="1">
            <a:off x="8390112" y="1642729"/>
            <a:ext cx="272267" cy="3054497"/>
          </a:xfrm>
          <a:prstGeom prst="downArrow">
            <a:avLst>
              <a:gd name="adj1" fmla="val 50000"/>
              <a:gd name="adj2" fmla="val 50025"/>
            </a:avLst>
          </a:prstGeom>
          <a:solidFill>
            <a:srgbClr val="0000FF"/>
          </a:solidFill>
          <a:ln w="9525">
            <a:solidFill>
              <a:srgbClr val="4A7EBB"/>
            </a:solidFill>
            <a:miter lim="800000"/>
            <a:headEnd/>
            <a:tailEnd/>
          </a:ln>
          <a:effectLst>
            <a:outerShdw blurRad="40000" dist="23000" dir="5400000" rotWithShape="0">
              <a:srgbClr val="808080">
                <a:alpha val="34999"/>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ttangolo 5"/>
          <p:cNvSpPr>
            <a:spLocks noChangeArrowheads="1"/>
          </p:cNvSpPr>
          <p:nvPr/>
        </p:nvSpPr>
        <p:spPr bwMode="auto">
          <a:xfrm>
            <a:off x="965649" y="3173851"/>
            <a:ext cx="2569276" cy="74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1" fontAlgn="auto" latinLnBrk="0" hangingPunct="1">
              <a:lnSpc>
                <a:spcPct val="120000"/>
              </a:lnSpc>
              <a:spcBef>
                <a:spcPct val="0"/>
              </a:spcBef>
              <a:spcAft>
                <a:spcPts val="0"/>
              </a:spcAft>
              <a:buClrTx/>
              <a:buSzTx/>
              <a:buFontTx/>
              <a:buNone/>
              <a:tabLst/>
              <a:defRPr/>
            </a:pPr>
            <a:r>
              <a:rPr kumimoji="0" lang="it-IT" altLang="it-IT" sz="1200" b="1" i="0" u="none" strike="noStrike" kern="1200" cap="none" spc="0" normalizeH="0" baseline="0" noProof="0" dirty="0">
                <a:ln>
                  <a:noFill/>
                </a:ln>
                <a:solidFill>
                  <a:srgbClr val="FF0000"/>
                </a:solidFill>
                <a:effectLst/>
                <a:uLnTx/>
                <a:uFillTx/>
                <a:latin typeface="Calibri" panose="020F0502020204030204" pitchFamily="34" charset="0"/>
                <a:ea typeface="MS PGothic" panose="020B0600070205080204" pitchFamily="34" charset="-128"/>
                <a:cs typeface="+mn-cs"/>
              </a:rPr>
              <a:t>tasso cumulativo di gravidanza significativamente inferiore alla media nazionale. </a:t>
            </a:r>
          </a:p>
        </p:txBody>
      </p:sp>
      <p:sp>
        <p:nvSpPr>
          <p:cNvPr id="59" name="Rettangolo 12"/>
          <p:cNvSpPr>
            <a:spLocks noChangeArrowheads="1"/>
          </p:cNvSpPr>
          <p:nvPr/>
        </p:nvSpPr>
        <p:spPr bwMode="auto">
          <a:xfrm>
            <a:off x="8382769" y="881710"/>
            <a:ext cx="2497267"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marL="0" marR="0" lvl="0" indent="0" algn="ctr" defTabSz="914400" rtl="0" eaLnBrk="1" fontAlgn="auto" latinLnBrk="0" hangingPunct="1">
              <a:lnSpc>
                <a:spcPct val="120000"/>
              </a:lnSpc>
              <a:spcBef>
                <a:spcPct val="0"/>
              </a:spcBef>
              <a:spcAft>
                <a:spcPts val="0"/>
              </a:spcAft>
              <a:buClrTx/>
              <a:buSzTx/>
              <a:buFontTx/>
              <a:buNone/>
              <a:tabLst/>
              <a:defRPr/>
            </a:pPr>
            <a:r>
              <a:rPr kumimoji="0" lang="it-IT" altLang="it-IT" sz="1200" b="1" i="0" u="none" strike="noStrike" kern="1200" cap="none" spc="0" normalizeH="0" baseline="0" noProof="0" dirty="0">
                <a:ln>
                  <a:noFill/>
                </a:ln>
                <a:solidFill>
                  <a:srgbClr val="0000FF"/>
                </a:solidFill>
                <a:effectLst/>
                <a:uLnTx/>
                <a:uFillTx/>
                <a:latin typeface="Calibri" panose="020F0502020204030204" pitchFamily="34" charset="0"/>
                <a:ea typeface="MS PGothic" panose="020B0600070205080204" pitchFamily="34" charset="-128"/>
                <a:cs typeface="+mn-cs"/>
              </a:rPr>
              <a:t>tasso di gravidanza cumulativo significativamente superiore alla media nazionale. </a:t>
            </a:r>
          </a:p>
          <a:p>
            <a:pPr marL="0" marR="0" lvl="0" indent="0" algn="ctr" defTabSz="914400" rtl="0" eaLnBrk="1" fontAlgn="auto" latinLnBrk="0" hangingPunct="1">
              <a:lnSpc>
                <a:spcPct val="120000"/>
              </a:lnSpc>
              <a:spcBef>
                <a:spcPct val="0"/>
              </a:spcBef>
              <a:spcAft>
                <a:spcPts val="0"/>
              </a:spcAft>
              <a:buClrTx/>
              <a:buSzTx/>
              <a:buFontTx/>
              <a:buNone/>
              <a:tabLst/>
              <a:defRPr/>
            </a:pPr>
            <a:endParaRPr kumimoji="0" lang="it-IT" altLang="it-IT" sz="1200" b="1" i="0" u="none" strike="noStrike" kern="1200" cap="none" spc="0" normalizeH="0" baseline="0" noProof="0" dirty="0">
              <a:ln>
                <a:noFill/>
              </a:ln>
              <a:solidFill>
                <a:srgbClr val="0000FF"/>
              </a:solidFill>
              <a:effectLst/>
              <a:uLnTx/>
              <a:uFillTx/>
              <a:latin typeface="Calibri" panose="020F0502020204030204" pitchFamily="34" charset="0"/>
              <a:ea typeface="MS PGothic" panose="020B0600070205080204" pitchFamily="34" charset="-128"/>
              <a:cs typeface="+mn-cs"/>
            </a:endParaRPr>
          </a:p>
        </p:txBody>
      </p:sp>
      <p:sp>
        <p:nvSpPr>
          <p:cNvPr id="60" name="Rettangolo 59"/>
          <p:cNvSpPr/>
          <p:nvPr/>
        </p:nvSpPr>
        <p:spPr>
          <a:xfrm>
            <a:off x="4511388" y="2451122"/>
            <a:ext cx="2902261" cy="978729"/>
          </a:xfrm>
          <a:prstGeom prst="rect">
            <a:avLst/>
          </a:prstGeom>
        </p:spPr>
        <p:txBody>
          <a:bodyPr wrap="square">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it-IT" sz="1200" b="1"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La maggior parte dei centri presenta un intervallo di confidenza che attraversa la </a:t>
            </a:r>
            <a:r>
              <a:rPr kumimoji="0" lang="it-IT" sz="1200" b="1" i="0" u="none" strike="noStrike" kern="1200" cap="none" spc="0" normalizeH="0" baseline="0" noProof="0" dirty="0">
                <a:ln>
                  <a:noFill/>
                </a:ln>
                <a:solidFill>
                  <a:prstClr val="black"/>
                </a:solidFill>
                <a:effectLst/>
                <a:uLnTx/>
                <a:uFillTx/>
                <a:latin typeface="Calibri" panose="020F0502020204030204"/>
                <a:ea typeface="ＭＳ Ｐゴシック" charset="0"/>
                <a:cs typeface="Calibri" panose="020F0502020204030204" pitchFamily="34" charset="0"/>
              </a:rPr>
              <a:t>media</a:t>
            </a:r>
            <a:r>
              <a:rPr kumimoji="0" lang="it-IT" sz="1200" b="1"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nazionale del tasso cumulativo di gravidanza </a:t>
            </a:r>
          </a:p>
        </p:txBody>
      </p:sp>
      <p:sp>
        <p:nvSpPr>
          <p:cNvPr id="2" name="Rettangolo 1"/>
          <p:cNvSpPr/>
          <p:nvPr/>
        </p:nvSpPr>
        <p:spPr>
          <a:xfrm>
            <a:off x="986763" y="821804"/>
            <a:ext cx="7578995"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1" i="0" u="none" strike="noStrike" kern="1200" cap="none" spc="0" normalizeH="0" baseline="0" noProof="0" dirty="0">
                <a:ln>
                  <a:noFill/>
                </a:ln>
                <a:solidFill>
                  <a:srgbClr val="C00000"/>
                </a:solidFill>
                <a:effectLst/>
                <a:uLnTx/>
                <a:uFillTx/>
                <a:latin typeface="Times New Roman" panose="02020603050405020304" pitchFamily="18" charset="0"/>
                <a:ea typeface="Calibri" panose="020F0502020204030204" pitchFamily="34" charset="0"/>
                <a:cs typeface="+mn-cs"/>
              </a:rPr>
              <a:t>Distribuzione dei centri secondo la percentuale </a:t>
            </a:r>
            <a:r>
              <a:rPr kumimoji="0" lang="it-IT" sz="1400" b="1" i="0" u="sng" strike="noStrike" kern="1200" cap="none" spc="0" normalizeH="0" baseline="0" noProof="0" dirty="0">
                <a:ln>
                  <a:noFill/>
                </a:ln>
                <a:solidFill>
                  <a:srgbClr val="C00000"/>
                </a:solidFill>
                <a:effectLst/>
                <a:uLnTx/>
                <a:uFillTx/>
                <a:latin typeface="Times New Roman" panose="02020603050405020304" pitchFamily="18" charset="0"/>
                <a:ea typeface="Calibri" panose="020F0502020204030204" pitchFamily="34" charset="0"/>
                <a:cs typeface="+mn-cs"/>
              </a:rPr>
              <a:t>CUMULATIVA DI GRAVIDANZE</a:t>
            </a:r>
            <a:r>
              <a:rPr kumimoji="0" lang="it-IT" sz="1400" b="1" i="0" u="none" strike="noStrike" kern="1200" cap="none" spc="0" normalizeH="0" baseline="0" noProof="0" dirty="0">
                <a:ln>
                  <a:noFill/>
                </a:ln>
                <a:solidFill>
                  <a:srgbClr val="C00000"/>
                </a:solidFill>
                <a:effectLst/>
                <a:uLnTx/>
                <a:uFillTx/>
                <a:latin typeface="Times New Roman" panose="02020603050405020304" pitchFamily="18" charset="0"/>
                <a:ea typeface="Calibri" panose="020F0502020204030204" pitchFamily="34" charset="0"/>
                <a:cs typeface="+mn-cs"/>
              </a:rPr>
              <a:t> (e relativi intervalli di confidenza al 95%) calcolate sui prelievi effettuati nel 2019 (189 centri)</a:t>
            </a:r>
            <a:endParaRPr kumimoji="0" lang="it-IT" sz="14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3" name="Segnaposto numero diapositiva 2"/>
          <p:cNvSpPr>
            <a:spLocks noGrp="1"/>
          </p:cNvSpPr>
          <p:nvPr>
            <p:ph type="sldNum" idx="11"/>
          </p:nvPr>
        </p:nvSpPr>
        <p:spPr/>
        <p:txBody>
          <a:bodyPr/>
          <a:lstStyle/>
          <a:p>
            <a:pPr>
              <a:defRPr/>
            </a:pPr>
            <a:fld id="{49E07CE8-0A7F-44BA-8026-C749A5DA72AD}" type="slidenum">
              <a:rPr lang="it-IT" altLang="it-IT" smtClean="0"/>
              <a:pPr>
                <a:defRPr/>
              </a:pPr>
              <a:t>47</a:t>
            </a:fld>
            <a:endParaRPr lang="it-IT" altLang="it-IT"/>
          </a:p>
        </p:txBody>
      </p:sp>
    </p:spTree>
    <p:extLst>
      <p:ext uri="{BB962C8B-B14F-4D97-AF65-F5344CB8AC3E}">
        <p14:creationId xmlns:p14="http://schemas.microsoft.com/office/powerpoint/2010/main" val="2330406537"/>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circle(in)">
                                      <p:cBhvr>
                                        <p:cTn id="12" dur="2000"/>
                                        <p:tgtEl>
                                          <p:spTgt spid="58"/>
                                        </p:tgtEl>
                                      </p:cBhvr>
                                    </p:animEffect>
                                  </p:childTnLst>
                                </p:cTn>
                              </p:par>
                              <p:par>
                                <p:cTn id="13" presetID="6" presetClass="entr" presetSubtype="16" fill="hold" grpId="0" nodeType="with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circle(in)">
                                      <p:cBhvr>
                                        <p:cTn id="15" dur="2000"/>
                                        <p:tgtEl>
                                          <p:spTgt spid="5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500"/>
                                        <p:tgtEl>
                                          <p:spTgt spid="56"/>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grpId="0" nodeType="click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circle(in)">
                                      <p:cBhvr>
                                        <p:cTn id="25" dur="2000"/>
                                        <p:tgtEl>
                                          <p:spTgt spid="57"/>
                                        </p:tgtEl>
                                      </p:cBhvr>
                                    </p:animEffect>
                                  </p:childTnLst>
                                </p:cTn>
                              </p:par>
                              <p:par>
                                <p:cTn id="26" presetID="6" presetClass="entr" presetSubtype="16" fill="hold" grpId="0" nodeType="with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circle(in)">
                                      <p:cBhvr>
                                        <p:cTn id="28" dur="2000"/>
                                        <p:tgtEl>
                                          <p:spTgt spid="59"/>
                                        </p:tgtEl>
                                      </p:cBhvr>
                                    </p:animEffect>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circle(in)">
                                      <p:cBhvr>
                                        <p:cTn id="33" dur="2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p:bldP spid="59" grpId="0"/>
      <p:bldP spid="6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83977" y="176770"/>
            <a:ext cx="11989836" cy="607539"/>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93000"/>
              </a:lnSpc>
              <a:spcBef>
                <a:spcPts val="0"/>
              </a:spcBef>
              <a:spcAft>
                <a:spcPts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70AD47">
                    <a:lumMod val="75000"/>
                  </a:srgbClr>
                </a:solidFill>
                <a:effectLst/>
                <a:uLnTx/>
                <a:uFillTx/>
                <a:latin typeface="Calibri" pitchFamily="34" charset="0"/>
                <a:ea typeface="+mn-ea"/>
                <a:cs typeface="Arial" charset="0"/>
              </a:rPr>
              <a:t>KPI clinici - efficacia</a:t>
            </a:r>
            <a:endParaRPr kumimoji="0" lang="it-IT" sz="3600" b="1" i="0" u="none" strike="noStrike" kern="1200" cap="none" spc="0" normalizeH="0" baseline="0" noProof="0" dirty="0">
              <a:ln>
                <a:noFill/>
              </a:ln>
              <a:solidFill>
                <a:srgbClr val="70AD47">
                  <a:lumMod val="75000"/>
                </a:srgbClr>
              </a:solidFill>
              <a:effectLst/>
              <a:uLnTx/>
              <a:uFillTx/>
              <a:latin typeface="Calibri" pitchFamily="34" charset="0"/>
              <a:ea typeface="+mn-ea"/>
              <a:cs typeface="Arial" charset="0"/>
            </a:endParaRPr>
          </a:p>
        </p:txBody>
      </p:sp>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327" y="47948"/>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 name="Rettangolo 1"/>
          <p:cNvSpPr/>
          <p:nvPr/>
        </p:nvSpPr>
        <p:spPr>
          <a:xfrm>
            <a:off x="986763" y="821804"/>
            <a:ext cx="8964061"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1" i="0" u="none" strike="noStrike" kern="1200" cap="none" spc="0" normalizeH="0" baseline="0" noProof="0" dirty="0">
                <a:ln>
                  <a:noFill/>
                </a:ln>
                <a:solidFill>
                  <a:srgbClr val="C00000"/>
                </a:solidFill>
                <a:effectLst/>
                <a:uLnTx/>
                <a:uFillTx/>
                <a:latin typeface="Times New Roman" panose="02020603050405020304" pitchFamily="18" charset="0"/>
                <a:ea typeface="Calibri" panose="020F0502020204030204" pitchFamily="34" charset="0"/>
                <a:cs typeface="+mn-cs"/>
              </a:rPr>
              <a:t>Distribuzione dei centri secondo la percentuale CUMULATIVA DI GRAVIDANZE STANDARDIZZATA secondo l’età delle pazienti (e relativi intervalli di confidenza al 95%) calcolate sui prelievi effettuati nel 2019 (189 centri)</a:t>
            </a:r>
            <a:endParaRPr kumimoji="0" lang="it-IT" sz="14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pic>
        <p:nvPicPr>
          <p:cNvPr id="61" name="Immagine 60"/>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5874" y="1339382"/>
            <a:ext cx="10974629" cy="5486400"/>
          </a:xfrm>
          <a:prstGeom prst="rect">
            <a:avLst/>
          </a:prstGeom>
          <a:noFill/>
          <a:ln>
            <a:noFill/>
          </a:ln>
        </p:spPr>
      </p:pic>
      <p:sp>
        <p:nvSpPr>
          <p:cNvPr id="3" name="Segnaposto numero diapositiva 2"/>
          <p:cNvSpPr>
            <a:spLocks noGrp="1"/>
          </p:cNvSpPr>
          <p:nvPr>
            <p:ph type="sldNum" idx="11"/>
          </p:nvPr>
        </p:nvSpPr>
        <p:spPr/>
        <p:txBody>
          <a:bodyPr/>
          <a:lstStyle/>
          <a:p>
            <a:pPr>
              <a:defRPr/>
            </a:pPr>
            <a:fld id="{49E07CE8-0A7F-44BA-8026-C749A5DA72AD}" type="slidenum">
              <a:rPr lang="it-IT" altLang="it-IT" smtClean="0"/>
              <a:pPr>
                <a:defRPr/>
              </a:pPr>
              <a:t>48</a:t>
            </a:fld>
            <a:endParaRPr lang="it-IT" altLang="it-IT"/>
          </a:p>
        </p:txBody>
      </p:sp>
    </p:spTree>
    <p:extLst>
      <p:ext uri="{BB962C8B-B14F-4D97-AF65-F5344CB8AC3E}">
        <p14:creationId xmlns:p14="http://schemas.microsoft.com/office/powerpoint/2010/main" val="3909798325"/>
      </p:ext>
    </p:extLst>
  </p:cSld>
  <p:clrMapOvr>
    <a:masterClrMapping/>
  </p:clrMapOvr>
  <p:transition spd="med"/>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83977" y="176770"/>
            <a:ext cx="11989836" cy="607539"/>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93000"/>
              </a:lnSpc>
              <a:spcBef>
                <a:spcPts val="0"/>
              </a:spcBef>
              <a:spcAft>
                <a:spcPts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70AD47">
                    <a:lumMod val="75000"/>
                  </a:srgbClr>
                </a:solidFill>
                <a:effectLst/>
                <a:uLnTx/>
                <a:uFillTx/>
                <a:latin typeface="Calibri" pitchFamily="34" charset="0"/>
                <a:ea typeface="+mn-ea"/>
                <a:cs typeface="Arial" charset="0"/>
              </a:rPr>
              <a:t>KPI clinici - efficacia</a:t>
            </a:r>
            <a:endParaRPr kumimoji="0" lang="it-IT" sz="3600" b="1" i="0" u="none" strike="noStrike" kern="1200" cap="none" spc="0" normalizeH="0" baseline="0" noProof="0" dirty="0">
              <a:ln>
                <a:noFill/>
              </a:ln>
              <a:solidFill>
                <a:srgbClr val="70AD47">
                  <a:lumMod val="75000"/>
                </a:srgbClr>
              </a:solidFill>
              <a:effectLst/>
              <a:uLnTx/>
              <a:uFillTx/>
              <a:latin typeface="Calibri" pitchFamily="34" charset="0"/>
              <a:ea typeface="+mn-ea"/>
              <a:cs typeface="Arial" charset="0"/>
            </a:endParaRPr>
          </a:p>
        </p:txBody>
      </p:sp>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327" y="47948"/>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 name="Rettangolo 1"/>
          <p:cNvSpPr/>
          <p:nvPr/>
        </p:nvSpPr>
        <p:spPr>
          <a:xfrm>
            <a:off x="986763" y="821804"/>
            <a:ext cx="8964061"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1" i="0" u="none" strike="noStrike" kern="1200" cap="none" spc="0" normalizeH="0" baseline="0" noProof="0" dirty="0">
                <a:ln>
                  <a:noFill/>
                </a:ln>
                <a:solidFill>
                  <a:srgbClr val="C00000"/>
                </a:solidFill>
                <a:effectLst/>
                <a:uLnTx/>
                <a:uFillTx/>
                <a:latin typeface="Times New Roman" panose="02020603050405020304" pitchFamily="18" charset="0"/>
                <a:ea typeface="Calibri" panose="020F0502020204030204" pitchFamily="34" charset="0"/>
                <a:cs typeface="+mn-cs"/>
              </a:rPr>
              <a:t>Distribuzione dei centri secondo le percentuali di </a:t>
            </a:r>
            <a:r>
              <a:rPr kumimoji="0" lang="it-IT" sz="1400" b="1" i="0" u="none" strike="noStrike" kern="1200" cap="none" spc="0" normalizeH="0" baseline="0" noProof="0" dirty="0" smtClean="0">
                <a:ln>
                  <a:noFill/>
                </a:ln>
                <a:solidFill>
                  <a:srgbClr val="C00000"/>
                </a:solidFill>
                <a:effectLst/>
                <a:uLnTx/>
                <a:uFillTx/>
                <a:latin typeface="Times New Roman" panose="02020603050405020304" pitchFamily="18" charset="0"/>
                <a:ea typeface="Calibri" panose="020F0502020204030204" pitchFamily="34" charset="0"/>
                <a:cs typeface="+mn-cs"/>
              </a:rPr>
              <a:t>PARTI </a:t>
            </a:r>
            <a:r>
              <a:rPr kumimoji="0" lang="it-IT" sz="1400" b="1" i="0" u="none" strike="noStrike" kern="1200" cap="none" spc="0" normalizeH="0" baseline="0" noProof="0" dirty="0">
                <a:ln>
                  <a:noFill/>
                </a:ln>
                <a:solidFill>
                  <a:srgbClr val="C00000"/>
                </a:solidFill>
                <a:effectLst/>
                <a:uLnTx/>
                <a:uFillTx/>
                <a:latin typeface="Times New Roman" panose="02020603050405020304" pitchFamily="18" charset="0"/>
                <a:ea typeface="Calibri" panose="020F0502020204030204" pitchFamily="34" charset="0"/>
                <a:cs typeface="+mn-cs"/>
              </a:rPr>
              <a:t>CON ALMENO UN NATO VIVO (e relativi intervalli di confidenza al 95%) calcolate sui prelievi effettuati nel 2019 (189 centri)</a:t>
            </a:r>
            <a:endParaRPr kumimoji="0" lang="it-IT" sz="14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pic>
        <p:nvPicPr>
          <p:cNvPr id="53" name="Immagine 52"/>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0093" y="1382519"/>
            <a:ext cx="10974629" cy="5486400"/>
          </a:xfrm>
          <a:prstGeom prst="rect">
            <a:avLst/>
          </a:prstGeom>
          <a:noFill/>
          <a:ln>
            <a:noFill/>
          </a:ln>
        </p:spPr>
      </p:pic>
      <p:sp>
        <p:nvSpPr>
          <p:cNvPr id="3" name="Segnaposto numero diapositiva 2"/>
          <p:cNvSpPr>
            <a:spLocks noGrp="1"/>
          </p:cNvSpPr>
          <p:nvPr>
            <p:ph type="sldNum" idx="11"/>
          </p:nvPr>
        </p:nvSpPr>
        <p:spPr/>
        <p:txBody>
          <a:bodyPr/>
          <a:lstStyle/>
          <a:p>
            <a:pPr>
              <a:defRPr/>
            </a:pPr>
            <a:fld id="{49E07CE8-0A7F-44BA-8026-C749A5DA72AD}" type="slidenum">
              <a:rPr lang="it-IT" altLang="it-IT" smtClean="0"/>
              <a:pPr>
                <a:defRPr/>
              </a:pPr>
              <a:t>49</a:t>
            </a:fld>
            <a:endParaRPr lang="it-IT" altLang="it-IT"/>
          </a:p>
        </p:txBody>
      </p:sp>
    </p:spTree>
    <p:extLst>
      <p:ext uri="{BB962C8B-B14F-4D97-AF65-F5344CB8AC3E}">
        <p14:creationId xmlns:p14="http://schemas.microsoft.com/office/powerpoint/2010/main" val="3196381075"/>
      </p:ext>
    </p:extLst>
  </p:cSld>
  <p:clrMapOvr>
    <a:masterClrMapping/>
  </p:clrMapOvr>
  <p:transition spd="med"/>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Segnaposto numero diapositiva 5"/>
          <p:cNvSpPr>
            <a:spLocks noGrp="1"/>
          </p:cNvSpPr>
          <p:nvPr>
            <p:ph type="sldNum" sz="quarter" idx="12"/>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6C4851D-A125-4828-8617-0CBA8EC7EC9E}" type="slidenum">
              <a:rPr lang="it-IT" smtClean="0">
                <a:solidFill>
                  <a:schemeClr val="tx1"/>
                </a:solidFill>
              </a:rPr>
              <a:pPr fontAlgn="base">
                <a:spcBef>
                  <a:spcPct val="0"/>
                </a:spcBef>
                <a:spcAft>
                  <a:spcPct val="0"/>
                </a:spcAft>
                <a:defRPr/>
              </a:pPr>
              <a:t>5</a:t>
            </a:fld>
            <a:endParaRPr lang="it-IT" dirty="0" smtClean="0">
              <a:solidFill>
                <a:schemeClr val="tx1"/>
              </a:solidFill>
            </a:endParaRPr>
          </a:p>
        </p:txBody>
      </p:sp>
      <p:sp>
        <p:nvSpPr>
          <p:cNvPr id="7" name="Text Box 4"/>
          <p:cNvSpPr txBox="1">
            <a:spLocks noChangeArrowheads="1"/>
          </p:cNvSpPr>
          <p:nvPr/>
        </p:nvSpPr>
        <p:spPr bwMode="auto">
          <a:xfrm>
            <a:off x="1636143" y="289792"/>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LAW 40/2004 ESTABLISHED THE REGISTER</a:t>
            </a:r>
          </a:p>
        </p:txBody>
      </p:sp>
      <p:sp>
        <p:nvSpPr>
          <p:cNvPr id="38916" name="Rettangolo 8"/>
          <p:cNvSpPr>
            <a:spLocks noChangeArrowheads="1"/>
          </p:cNvSpPr>
          <p:nvPr/>
        </p:nvSpPr>
        <p:spPr bwMode="auto">
          <a:xfrm>
            <a:off x="1847528" y="1264692"/>
            <a:ext cx="8496944"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eaLnBrk="0" hangingPunct="0">
              <a:spcBef>
                <a:spcPct val="20000"/>
              </a:spcBef>
              <a:buFont typeface="Arial" pitchFamily="34" charset="0"/>
              <a:buChar char="•"/>
              <a:defRPr sz="3200">
                <a:solidFill>
                  <a:schemeClr val="tx1"/>
                </a:solidFill>
                <a:latin typeface="Calibri" pitchFamily="34" charset="0"/>
              </a:defRPr>
            </a:lvl1pPr>
            <a:lvl2pPr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lvl="1" algn="just" eaLnBrk="1" hangingPunct="1">
              <a:lnSpc>
                <a:spcPct val="90000"/>
              </a:lnSpc>
              <a:spcBef>
                <a:spcPct val="0"/>
              </a:spcBef>
              <a:buNone/>
            </a:pPr>
            <a:r>
              <a:rPr lang="en-US" altLang="it-IT" sz="3200" dirty="0">
                <a:solidFill>
                  <a:srgbClr val="800000"/>
                </a:solidFill>
              </a:rPr>
              <a:t>“National Register of authorized clinics that perform medically assisted procreation procedures, of embryos created and children born after these procedures” </a:t>
            </a:r>
            <a:r>
              <a:rPr lang="en-US" altLang="it-IT" sz="3200" b="1" dirty="0">
                <a:solidFill>
                  <a:srgbClr val="800000"/>
                </a:solidFill>
              </a:rPr>
              <a:t>(N</a:t>
            </a:r>
            <a:r>
              <a:rPr lang="en-GB" altLang="it-IT" sz="3200" b="1" dirty="0" err="1">
                <a:solidFill>
                  <a:srgbClr val="800000"/>
                </a:solidFill>
              </a:rPr>
              <a:t>ational</a:t>
            </a:r>
            <a:r>
              <a:rPr lang="en-GB" altLang="it-IT" sz="3200" b="1" dirty="0">
                <a:solidFill>
                  <a:srgbClr val="800000"/>
                </a:solidFill>
              </a:rPr>
              <a:t> ART Register</a:t>
            </a:r>
            <a:r>
              <a:rPr lang="en-GB" altLang="it-IT" sz="3200" dirty="0">
                <a:solidFill>
                  <a:srgbClr val="800000"/>
                </a:solidFill>
              </a:rPr>
              <a:t>)</a:t>
            </a:r>
            <a:r>
              <a:rPr lang="en-GB" altLang="it-IT" sz="3200" b="1" dirty="0">
                <a:solidFill>
                  <a:srgbClr val="800000"/>
                </a:solidFill>
              </a:rPr>
              <a:t> </a:t>
            </a:r>
            <a:r>
              <a:rPr lang="en-GB" altLang="it-IT" sz="3200" dirty="0">
                <a:solidFill>
                  <a:srgbClr val="800000"/>
                </a:solidFill>
              </a:rPr>
              <a:t>at the </a:t>
            </a:r>
            <a:r>
              <a:rPr lang="en-GB" altLang="it-IT" sz="3200" b="1" dirty="0">
                <a:solidFill>
                  <a:srgbClr val="800000"/>
                </a:solidFill>
              </a:rPr>
              <a:t>National Health Institute</a:t>
            </a:r>
            <a:r>
              <a:rPr lang="en-GB" altLang="it-IT" sz="3200" dirty="0">
                <a:solidFill>
                  <a:srgbClr val="800000"/>
                </a:solidFill>
              </a:rPr>
              <a:t>.</a:t>
            </a:r>
          </a:p>
        </p:txBody>
      </p:sp>
      <p:sp>
        <p:nvSpPr>
          <p:cNvPr id="10" name="Rectangle 6"/>
          <p:cNvSpPr>
            <a:spLocks noChangeArrowheads="1"/>
          </p:cNvSpPr>
          <p:nvPr/>
        </p:nvSpPr>
        <p:spPr bwMode="auto">
          <a:xfrm>
            <a:off x="1992314" y="4664076"/>
            <a:ext cx="8207375" cy="1717675"/>
          </a:xfrm>
          <a:prstGeom prst="rect">
            <a:avLst/>
          </a:prstGeom>
          <a:noFill/>
          <a:ln w="9525" algn="ctr">
            <a:noFill/>
            <a:miter lim="800000"/>
            <a:headEnd/>
            <a:tailEnd/>
          </a:ln>
        </p:spPr>
        <p:txBody>
          <a:bodyPr>
            <a:spAutoFit/>
          </a:bodyPr>
          <a:lstStyle/>
          <a:p>
            <a:pPr algn="ctr">
              <a:lnSpc>
                <a:spcPct val="110000"/>
              </a:lnSpc>
              <a:defRPr/>
            </a:pPr>
            <a:r>
              <a:rPr lang="en-US" sz="2400" b="1" dirty="0">
                <a:solidFill>
                  <a:srgbClr val="002060"/>
                </a:solidFill>
                <a:latin typeface="+mj-lt"/>
              </a:rPr>
              <a:t>Ministerial Decree , October 7th 2005</a:t>
            </a:r>
          </a:p>
          <a:p>
            <a:pPr algn="ctr">
              <a:lnSpc>
                <a:spcPct val="110000"/>
              </a:lnSpc>
              <a:defRPr/>
            </a:pPr>
            <a:r>
              <a:rPr lang="en-US" sz="2400" b="1" dirty="0">
                <a:solidFill>
                  <a:srgbClr val="002060"/>
                </a:solidFill>
                <a:latin typeface="+mj-lt"/>
              </a:rPr>
              <a:t>At the National Health Institute, the National ART Register is configured as an operative center for the fulfillment of Law 40/2004 and has scientific and operative autonomy. </a:t>
            </a:r>
          </a:p>
        </p:txBody>
      </p:sp>
      <p:sp>
        <p:nvSpPr>
          <p:cNvPr id="11" name="Freccia in giù 10"/>
          <p:cNvSpPr/>
          <p:nvPr/>
        </p:nvSpPr>
        <p:spPr>
          <a:xfrm>
            <a:off x="5771742" y="3789041"/>
            <a:ext cx="648519" cy="728985"/>
          </a:xfrm>
          <a:prstGeom prst="downArrow">
            <a:avLst/>
          </a:prstGeom>
          <a:solidFill>
            <a:srgbClr val="002060"/>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a:p>
        </p:txBody>
      </p:sp>
      <p:pic>
        <p:nvPicPr>
          <p:cNvPr id="8" name="Immagine 7"/>
          <p:cNvPicPr>
            <a:picLocks noChangeAspect="1"/>
          </p:cNvPicPr>
          <p:nvPr/>
        </p:nvPicPr>
        <p:blipFill>
          <a:blip r:embed="rId2"/>
          <a:stretch>
            <a:fillRect/>
          </a:stretch>
        </p:blipFill>
        <p:spPr>
          <a:xfrm>
            <a:off x="90374" y="260351"/>
            <a:ext cx="1372739" cy="520846"/>
          </a:xfrm>
          <a:prstGeom prst="rect">
            <a:avLst/>
          </a:prstGeom>
          <a:ln>
            <a:noFill/>
          </a:ln>
        </p:spPr>
      </p:pic>
      <p:pic>
        <p:nvPicPr>
          <p:cNvPr id="9" name="Immagine 8"/>
          <p:cNvPicPr>
            <a:picLocks noChangeAspect="1"/>
          </p:cNvPicPr>
          <p:nvPr/>
        </p:nvPicPr>
        <p:blipFill>
          <a:blip r:embed="rId3"/>
          <a:stretch>
            <a:fillRect/>
          </a:stretch>
        </p:blipFill>
        <p:spPr>
          <a:xfrm>
            <a:off x="11150793" y="75656"/>
            <a:ext cx="731047" cy="731047"/>
          </a:xfrm>
          <a:prstGeom prst="rect">
            <a:avLst/>
          </a:prstGeom>
        </p:spPr>
      </p:pic>
    </p:spTree>
    <p:extLst>
      <p:ext uri="{BB962C8B-B14F-4D97-AF65-F5344CB8AC3E}">
        <p14:creationId xmlns:p14="http://schemas.microsoft.com/office/powerpoint/2010/main" val="316699955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0" y="204602"/>
            <a:ext cx="12192000" cy="607539"/>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93000"/>
              </a:lnSpc>
              <a:spcBef>
                <a:spcPts val="0"/>
              </a:spcBef>
              <a:spcAft>
                <a:spcPts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70AD47">
                    <a:lumMod val="50000"/>
                  </a:srgbClr>
                </a:solidFill>
                <a:effectLst/>
                <a:uLnTx/>
                <a:uFillTx/>
                <a:latin typeface="Calibri" pitchFamily="34" charset="0"/>
                <a:ea typeface="+mn-ea"/>
                <a:cs typeface="Arial" charset="0"/>
              </a:rPr>
              <a:t>KPI clinici - sicurezza</a:t>
            </a:r>
            <a:endParaRPr kumimoji="0" lang="it-IT" sz="3600" b="1" i="0" u="none" strike="noStrike" kern="1200" cap="none" spc="0" normalizeH="0" baseline="0" noProof="0" dirty="0">
              <a:ln>
                <a:noFill/>
              </a:ln>
              <a:solidFill>
                <a:srgbClr val="70AD47">
                  <a:lumMod val="50000"/>
                </a:srgbClr>
              </a:solidFill>
              <a:effectLst/>
              <a:uLnTx/>
              <a:uFillTx/>
              <a:latin typeface="Calibri" pitchFamily="34" charset="0"/>
              <a:ea typeface="+mn-ea"/>
              <a:cs typeface="Arial" charset="0"/>
            </a:endParaRPr>
          </a:p>
        </p:txBody>
      </p:sp>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327" y="47948"/>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9" name="Immagine 58"/>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884" y="1346514"/>
            <a:ext cx="10974629" cy="5486400"/>
          </a:xfrm>
          <a:prstGeom prst="rect">
            <a:avLst/>
          </a:prstGeom>
          <a:noFill/>
          <a:ln>
            <a:noFill/>
          </a:ln>
        </p:spPr>
      </p:pic>
      <p:sp>
        <p:nvSpPr>
          <p:cNvPr id="60" name="Rettangolo 59"/>
          <p:cNvSpPr/>
          <p:nvPr/>
        </p:nvSpPr>
        <p:spPr>
          <a:xfrm>
            <a:off x="986763" y="821804"/>
            <a:ext cx="8964061"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1" i="0" u="none" strike="noStrike" kern="1200" cap="none" spc="0" normalizeH="0" baseline="0" noProof="0" dirty="0">
                <a:ln>
                  <a:noFill/>
                </a:ln>
                <a:solidFill>
                  <a:srgbClr val="C00000"/>
                </a:solidFill>
                <a:effectLst/>
                <a:uLnTx/>
                <a:uFillTx/>
                <a:latin typeface="Times New Roman" panose="02020603050405020304" pitchFamily="18" charset="0"/>
                <a:ea typeface="Calibri" panose="020F0502020204030204" pitchFamily="34" charset="0"/>
                <a:cs typeface="+mn-cs"/>
              </a:rPr>
              <a:t>Distribuzione dei centri secondo le percentuali di GRAVIDANZE SINGOLE (e relativi intervalli di confidenza al 95%) calcolate sul totale delle gravidanze ottenute nel 2019. (185 centri</a:t>
            </a:r>
            <a:r>
              <a:rPr kumimoji="0" lang="it-IT" sz="1400" b="1" i="0" u="none" strike="noStrike" kern="1200" cap="none" spc="0" normalizeH="0" baseline="0" noProof="0" dirty="0" smtClean="0">
                <a:ln>
                  <a:noFill/>
                </a:ln>
                <a:solidFill>
                  <a:srgbClr val="C00000"/>
                </a:solidFill>
                <a:effectLst/>
                <a:uLnTx/>
                <a:uFillTx/>
                <a:latin typeface="Times New Roman" panose="02020603050405020304" pitchFamily="18" charset="0"/>
                <a:ea typeface="Calibri" panose="020F0502020204030204" pitchFamily="34" charset="0"/>
                <a:cs typeface="+mn-cs"/>
              </a:rPr>
              <a:t>)</a:t>
            </a:r>
            <a:endParaRPr kumimoji="0" lang="it-IT" sz="14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50</a:t>
            </a:fld>
            <a:endParaRPr lang="it-IT" altLang="it-IT"/>
          </a:p>
        </p:txBody>
      </p:sp>
    </p:spTree>
    <p:extLst>
      <p:ext uri="{BB962C8B-B14F-4D97-AF65-F5344CB8AC3E}">
        <p14:creationId xmlns:p14="http://schemas.microsoft.com/office/powerpoint/2010/main" val="2351643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0" y="204602"/>
            <a:ext cx="12192000" cy="607539"/>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93000"/>
              </a:lnSpc>
              <a:spcBef>
                <a:spcPts val="0"/>
              </a:spcBef>
              <a:spcAft>
                <a:spcPts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44546A">
                    <a:lumMod val="60000"/>
                    <a:lumOff val="40000"/>
                  </a:srgbClr>
                </a:solidFill>
                <a:effectLst/>
                <a:uLnTx/>
                <a:uFillTx/>
                <a:latin typeface="Calibri" pitchFamily="34" charset="0"/>
                <a:ea typeface="+mn-ea"/>
                <a:cs typeface="Arial" charset="0"/>
              </a:rPr>
              <a:t>KPI di laboratorio</a:t>
            </a:r>
            <a:endParaRPr kumimoji="0" lang="it-IT" sz="3600" b="1" i="0" u="none" strike="noStrike" kern="1200" cap="none" spc="0" normalizeH="0" baseline="0" noProof="0" dirty="0">
              <a:ln>
                <a:noFill/>
              </a:ln>
              <a:solidFill>
                <a:srgbClr val="44546A">
                  <a:lumMod val="60000"/>
                  <a:lumOff val="40000"/>
                </a:srgbClr>
              </a:solidFill>
              <a:effectLst/>
              <a:uLnTx/>
              <a:uFillTx/>
              <a:latin typeface="Calibri" pitchFamily="34" charset="0"/>
              <a:ea typeface="+mn-ea"/>
              <a:cs typeface="Arial" charset="0"/>
            </a:endParaRPr>
          </a:p>
        </p:txBody>
      </p:sp>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327" y="47948"/>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0" name="Rettangolo 59"/>
          <p:cNvSpPr/>
          <p:nvPr/>
        </p:nvSpPr>
        <p:spPr>
          <a:xfrm>
            <a:off x="986763" y="821804"/>
            <a:ext cx="8964061"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1" i="0" u="none" strike="noStrike" kern="1200" cap="none" spc="0" normalizeH="0" baseline="0" noProof="0" dirty="0">
                <a:ln>
                  <a:noFill/>
                </a:ln>
                <a:solidFill>
                  <a:srgbClr val="C00000"/>
                </a:solidFill>
                <a:effectLst/>
                <a:uLnTx/>
                <a:uFillTx/>
                <a:latin typeface="Times New Roman" panose="02020603050405020304" pitchFamily="18" charset="0"/>
                <a:ea typeface="Calibri" panose="020F0502020204030204" pitchFamily="34" charset="0"/>
                <a:cs typeface="+mn-cs"/>
              </a:rPr>
              <a:t>Distribuzione dei centri secondo il TASSO DI FERTILIZZAZIONE CON TECNICA ICSI (e relativi intervalli di confidenza al 95%) calcolate sul totale degli ovociti fecondati nel 2019. (186 centri)</a:t>
            </a:r>
            <a:endParaRPr kumimoji="0" lang="it-IT" sz="14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pic>
        <p:nvPicPr>
          <p:cNvPr id="53" name="Immagine 52"/>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9611" y="1371600"/>
            <a:ext cx="10974629" cy="5486400"/>
          </a:xfrm>
          <a:prstGeom prst="rect">
            <a:avLst/>
          </a:prstGeom>
          <a:noFill/>
          <a:ln>
            <a:noFill/>
          </a:ln>
        </p:spPr>
      </p:pic>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51</a:t>
            </a:fld>
            <a:endParaRPr lang="it-IT" altLang="it-IT"/>
          </a:p>
        </p:txBody>
      </p:sp>
    </p:spTree>
    <p:extLst>
      <p:ext uri="{BB962C8B-B14F-4D97-AF65-F5344CB8AC3E}">
        <p14:creationId xmlns:p14="http://schemas.microsoft.com/office/powerpoint/2010/main" val="5690989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0" y="204602"/>
            <a:ext cx="12192000" cy="607539"/>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93000"/>
              </a:lnSpc>
              <a:spcBef>
                <a:spcPts val="0"/>
              </a:spcBef>
              <a:spcAft>
                <a:spcPts val="0"/>
              </a:spcAft>
              <a:buClr>
                <a:srgbClr val="000000"/>
              </a:buClr>
              <a:buSzPct val="100000"/>
              <a:buFont typeface="Times New Roman" panose="02020603050405020304" pitchFamily="18" charset="0"/>
              <a:buNone/>
              <a:tabLst/>
              <a:defRPr/>
            </a:pPr>
            <a:r>
              <a:rPr kumimoji="0" lang="it-IT" sz="3600" b="1" i="0" u="none" strike="noStrike" kern="1200" cap="none" spc="0" normalizeH="0" baseline="0" noProof="0" dirty="0" smtClean="0">
                <a:ln>
                  <a:noFill/>
                </a:ln>
                <a:solidFill>
                  <a:srgbClr val="44546A">
                    <a:lumMod val="60000"/>
                    <a:lumOff val="40000"/>
                  </a:srgbClr>
                </a:solidFill>
                <a:effectLst/>
                <a:uLnTx/>
                <a:uFillTx/>
                <a:latin typeface="Calibri" pitchFamily="34" charset="0"/>
                <a:ea typeface="+mn-ea"/>
                <a:cs typeface="Arial" charset="0"/>
              </a:rPr>
              <a:t>KPI di laboratorio</a:t>
            </a:r>
            <a:endParaRPr kumimoji="0" lang="it-IT" sz="3600" b="1" i="0" u="none" strike="noStrike" kern="1200" cap="none" spc="0" normalizeH="0" baseline="0" noProof="0" dirty="0">
              <a:ln>
                <a:noFill/>
              </a:ln>
              <a:solidFill>
                <a:srgbClr val="44546A">
                  <a:lumMod val="60000"/>
                  <a:lumOff val="40000"/>
                </a:srgbClr>
              </a:solidFill>
              <a:effectLst/>
              <a:uLnTx/>
              <a:uFillTx/>
              <a:latin typeface="Calibri" pitchFamily="34" charset="0"/>
              <a:ea typeface="+mn-ea"/>
              <a:cs typeface="Arial" charset="0"/>
            </a:endParaRPr>
          </a:p>
        </p:txBody>
      </p:sp>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327" y="47948"/>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0" name="Rettangolo 59"/>
          <p:cNvSpPr/>
          <p:nvPr/>
        </p:nvSpPr>
        <p:spPr>
          <a:xfrm>
            <a:off x="986763" y="821804"/>
            <a:ext cx="8964061"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1" i="0" u="none" strike="noStrike" kern="1200" cap="none" spc="0" normalizeH="0" baseline="0" noProof="0" dirty="0">
                <a:ln>
                  <a:noFill/>
                </a:ln>
                <a:solidFill>
                  <a:srgbClr val="C00000"/>
                </a:solidFill>
                <a:effectLst/>
                <a:uLnTx/>
                <a:uFillTx/>
                <a:latin typeface="Times New Roman" panose="02020603050405020304" pitchFamily="18" charset="0"/>
                <a:ea typeface="Calibri" panose="020F0502020204030204" pitchFamily="34" charset="0"/>
                <a:cs typeface="+mn-cs"/>
              </a:rPr>
              <a:t>Distribuzione dei centri secondo la percentuale di EMBRIONI SOPRAVVISSUTI ALLO SCONGELAMENTO (e relativi intervalli di confidenza al 95%) calcolate sul totale degli embrioni scongelati nel 2019. (168 centri</a:t>
            </a:r>
            <a:r>
              <a:rPr kumimoji="0" lang="it-IT" sz="1400" b="1" i="0" u="none" strike="noStrike" kern="1200" cap="none" spc="0" normalizeH="0" baseline="0" noProof="0" dirty="0" smtClean="0">
                <a:ln>
                  <a:noFill/>
                </a:ln>
                <a:solidFill>
                  <a:srgbClr val="C00000"/>
                </a:solidFill>
                <a:effectLst/>
                <a:uLnTx/>
                <a:uFillTx/>
                <a:latin typeface="Times New Roman" panose="02020603050405020304" pitchFamily="18" charset="0"/>
                <a:ea typeface="Calibri" panose="020F0502020204030204" pitchFamily="34" charset="0"/>
                <a:cs typeface="+mn-cs"/>
              </a:rPr>
              <a:t>)</a:t>
            </a:r>
            <a:endParaRPr kumimoji="0" lang="it-IT" sz="14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pic>
        <p:nvPicPr>
          <p:cNvPr id="54" name="Immagine 53"/>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5777" y="1371600"/>
            <a:ext cx="10974629" cy="5486400"/>
          </a:xfrm>
          <a:prstGeom prst="rect">
            <a:avLst/>
          </a:prstGeom>
          <a:noFill/>
          <a:ln>
            <a:noFill/>
          </a:ln>
        </p:spPr>
      </p:pic>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52</a:t>
            </a:fld>
            <a:endParaRPr lang="it-IT" altLang="it-IT"/>
          </a:p>
        </p:txBody>
      </p:sp>
    </p:spTree>
    <p:extLst>
      <p:ext uri="{BB962C8B-B14F-4D97-AF65-F5344CB8AC3E}">
        <p14:creationId xmlns:p14="http://schemas.microsoft.com/office/powerpoint/2010/main" val="187369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magine 4"/>
          <p:cNvPicPr>
            <a:picLocks noChangeAspect="1"/>
          </p:cNvPicPr>
          <p:nvPr/>
        </p:nvPicPr>
        <p:blipFill>
          <a:blip r:embed="rId3"/>
          <a:stretch>
            <a:fillRect/>
          </a:stretch>
        </p:blipFill>
        <p:spPr>
          <a:xfrm>
            <a:off x="5273642" y="1010481"/>
            <a:ext cx="6754245" cy="4964542"/>
          </a:xfrm>
          <a:prstGeom prst="rect">
            <a:avLst/>
          </a:prstGeom>
        </p:spPr>
      </p:pic>
      <p:pic>
        <p:nvPicPr>
          <p:cNvPr id="11" name="Picture 3" descr="logo PM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401" y="10309"/>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 name="Rettangolo 3"/>
          <p:cNvSpPr>
            <a:spLocks noChangeArrowheads="1"/>
          </p:cNvSpPr>
          <p:nvPr/>
        </p:nvSpPr>
        <p:spPr bwMode="auto">
          <a:xfrm>
            <a:off x="-1587" y="178744"/>
            <a:ext cx="12192000" cy="607539"/>
          </a:xfrm>
          <a:prstGeom prst="rect">
            <a:avLst/>
          </a:prstGeom>
          <a:noFill/>
          <a:ln w="9525">
            <a:noFill/>
            <a:miter lim="800000"/>
            <a:headEnd/>
            <a:tailEnd/>
          </a:ln>
        </p:spPr>
        <p:txBody>
          <a:bodyPr wrap="square">
            <a:spAutoFit/>
          </a:bodyPr>
          <a:lstStyle/>
          <a:p>
            <a:pPr algn="ctr" eaLnBrk="1">
              <a:lnSpc>
                <a:spcPct val="93000"/>
              </a:lnSpc>
              <a:buClr>
                <a:srgbClr val="000000"/>
              </a:buClr>
              <a:buSzPct val="100000"/>
              <a:buFont typeface="Times New Roman" panose="02020603050405020304" pitchFamily="18" charset="0"/>
              <a:buNone/>
              <a:defRPr/>
            </a:pPr>
            <a:r>
              <a:rPr lang="it-IT" sz="3600" b="1" dirty="0" smtClean="0">
                <a:solidFill>
                  <a:srgbClr val="002060"/>
                </a:solidFill>
                <a:latin typeface="Calibri" pitchFamily="34" charset="0"/>
                <a:cs typeface="Arial" charset="0"/>
              </a:rPr>
              <a:t>Il sito web del Registro Nazionale</a:t>
            </a:r>
            <a:endParaRPr lang="it-IT" sz="3600" b="1" dirty="0">
              <a:solidFill>
                <a:srgbClr val="002060"/>
              </a:solidFill>
              <a:latin typeface="Calibri" pitchFamily="34" charset="0"/>
              <a:cs typeface="Arial" charset="0"/>
            </a:endParaRPr>
          </a:p>
        </p:txBody>
      </p:sp>
      <p:pic>
        <p:nvPicPr>
          <p:cNvPr id="54" name="Immagine 53"/>
          <p:cNvPicPr>
            <a:picLocks noChangeAspect="1"/>
          </p:cNvPicPr>
          <p:nvPr/>
        </p:nvPicPr>
        <p:blipFill>
          <a:blip r:embed="rId5"/>
          <a:stretch>
            <a:fillRect/>
          </a:stretch>
        </p:blipFill>
        <p:spPr>
          <a:xfrm>
            <a:off x="268536" y="1101080"/>
            <a:ext cx="2353284" cy="3210836"/>
          </a:xfrm>
          <a:prstGeom prst="rect">
            <a:avLst/>
          </a:prstGeom>
          <a:ln>
            <a:solidFill>
              <a:schemeClr val="tx1"/>
            </a:solidFill>
          </a:ln>
        </p:spPr>
      </p:pic>
      <p:sp>
        <p:nvSpPr>
          <p:cNvPr id="56" name="Rettangolo 55"/>
          <p:cNvSpPr/>
          <p:nvPr/>
        </p:nvSpPr>
        <p:spPr>
          <a:xfrm>
            <a:off x="2794422" y="4370644"/>
            <a:ext cx="2291819" cy="25875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400" b="1" dirty="0" smtClean="0">
                <a:solidFill>
                  <a:srgbClr val="C00000"/>
                </a:solidFill>
              </a:rPr>
              <a:t>Dati 2019</a:t>
            </a:r>
          </a:p>
        </p:txBody>
      </p:sp>
      <p:sp>
        <p:nvSpPr>
          <p:cNvPr id="57" name="Rettangolo 56"/>
          <p:cNvSpPr/>
          <p:nvPr/>
        </p:nvSpPr>
        <p:spPr>
          <a:xfrm>
            <a:off x="268536" y="4367955"/>
            <a:ext cx="2353284" cy="25875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400" b="1" dirty="0" smtClean="0">
                <a:solidFill>
                  <a:srgbClr val="C00000"/>
                </a:solidFill>
              </a:rPr>
              <a:t>Dati 2018</a:t>
            </a:r>
          </a:p>
        </p:txBody>
      </p:sp>
      <p:sp>
        <p:nvSpPr>
          <p:cNvPr id="58" name="Rettangolo 57"/>
          <p:cNvSpPr/>
          <p:nvPr/>
        </p:nvSpPr>
        <p:spPr>
          <a:xfrm>
            <a:off x="81401" y="4743320"/>
            <a:ext cx="5004840" cy="1231703"/>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b="1" dirty="0" smtClean="0"/>
              <a:t>I KPI sono presentati in appendice nelle ultime due Relazioni al Ministro della Salute</a:t>
            </a:r>
          </a:p>
        </p:txBody>
      </p:sp>
      <p:grpSp>
        <p:nvGrpSpPr>
          <p:cNvPr id="60" name="Gruppo 59"/>
          <p:cNvGrpSpPr/>
          <p:nvPr/>
        </p:nvGrpSpPr>
        <p:grpSpPr>
          <a:xfrm>
            <a:off x="7595118" y="1121222"/>
            <a:ext cx="4098690" cy="4808003"/>
            <a:chOff x="7595118" y="1121222"/>
            <a:chExt cx="4098690" cy="4808003"/>
          </a:xfrm>
        </p:grpSpPr>
        <p:sp>
          <p:nvSpPr>
            <p:cNvPr id="59" name="Rettangolo 58"/>
            <p:cNvSpPr/>
            <p:nvPr/>
          </p:nvSpPr>
          <p:spPr>
            <a:xfrm>
              <a:off x="8618500" y="3557415"/>
              <a:ext cx="3075308" cy="2371810"/>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b="1" dirty="0" smtClean="0"/>
                <a:t>Sul sito web del Registro Nazionale in area riservata sono disponibili una selezione di KPI in forma grafica interattiva a partire dalla raccolta dati 2016</a:t>
              </a:r>
            </a:p>
          </p:txBody>
        </p:sp>
        <p:sp>
          <p:nvSpPr>
            <p:cNvPr id="6" name="Ovale 5"/>
            <p:cNvSpPr/>
            <p:nvPr/>
          </p:nvSpPr>
          <p:spPr>
            <a:xfrm>
              <a:off x="7595118" y="1121222"/>
              <a:ext cx="924296" cy="707578"/>
            </a:xfrm>
            <a:prstGeom prst="ellipse">
              <a:avLst/>
            </a:prstGeom>
            <a:noFill/>
            <a:ln w="476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cxnSp>
          <p:nvCxnSpPr>
            <p:cNvPr id="10" name="Connettore 2 9"/>
            <p:cNvCxnSpPr/>
            <p:nvPr/>
          </p:nvCxnSpPr>
          <p:spPr>
            <a:xfrm>
              <a:off x="8453535" y="1745143"/>
              <a:ext cx="1288270" cy="1766474"/>
            </a:xfrm>
            <a:prstGeom prst="straightConnector1">
              <a:avLst/>
            </a:prstGeom>
            <a:ln w="476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grpSp>
      <p:pic>
        <p:nvPicPr>
          <p:cNvPr id="61" name="Immagine 60"/>
          <p:cNvPicPr>
            <a:picLocks noChangeAspect="1"/>
          </p:cNvPicPr>
          <p:nvPr/>
        </p:nvPicPr>
        <p:blipFill>
          <a:blip r:embed="rId6"/>
          <a:stretch>
            <a:fillRect/>
          </a:stretch>
        </p:blipFill>
        <p:spPr>
          <a:xfrm>
            <a:off x="2809221" y="1121222"/>
            <a:ext cx="2303604" cy="3190694"/>
          </a:xfrm>
          <a:prstGeom prst="rect">
            <a:avLst/>
          </a:prstGeom>
          <a:ln>
            <a:solidFill>
              <a:schemeClr val="tx1"/>
            </a:solidFill>
          </a:ln>
        </p:spPr>
      </p:pic>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53</a:t>
            </a:fld>
            <a:endParaRPr lang="it-IT" altLang="it-IT"/>
          </a:p>
        </p:txBody>
      </p:sp>
    </p:spTree>
    <p:extLst>
      <p:ext uri="{BB962C8B-B14F-4D97-AF65-F5344CB8AC3E}">
        <p14:creationId xmlns:p14="http://schemas.microsoft.com/office/powerpoint/2010/main" val="32151582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401" y="10309"/>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 name="Rettangolo 3"/>
          <p:cNvSpPr>
            <a:spLocks noChangeArrowheads="1"/>
          </p:cNvSpPr>
          <p:nvPr/>
        </p:nvSpPr>
        <p:spPr bwMode="auto">
          <a:xfrm>
            <a:off x="-1587" y="178744"/>
            <a:ext cx="12192000" cy="607539"/>
          </a:xfrm>
          <a:prstGeom prst="rect">
            <a:avLst/>
          </a:prstGeom>
          <a:noFill/>
          <a:ln w="9525">
            <a:noFill/>
            <a:miter lim="800000"/>
            <a:headEnd/>
            <a:tailEnd/>
          </a:ln>
        </p:spPr>
        <p:txBody>
          <a:bodyPr wrap="square">
            <a:spAutoFit/>
          </a:bodyPr>
          <a:lstStyle/>
          <a:p>
            <a:pPr algn="ctr" eaLnBrk="1">
              <a:lnSpc>
                <a:spcPct val="93000"/>
              </a:lnSpc>
              <a:buClr>
                <a:srgbClr val="000000"/>
              </a:buClr>
              <a:buSzPct val="100000"/>
              <a:buFont typeface="Times New Roman" panose="02020603050405020304" pitchFamily="18" charset="0"/>
              <a:buNone/>
              <a:defRPr/>
            </a:pPr>
            <a:r>
              <a:rPr lang="it-IT" sz="3600" b="1" dirty="0" smtClean="0">
                <a:solidFill>
                  <a:srgbClr val="002060"/>
                </a:solidFill>
                <a:latin typeface="Calibri" pitchFamily="34" charset="0"/>
                <a:cs typeface="Arial" charset="0"/>
              </a:rPr>
              <a:t>Il sito web del Registro Nazionale</a:t>
            </a:r>
            <a:endParaRPr lang="it-IT" sz="3600" b="1" dirty="0">
              <a:solidFill>
                <a:srgbClr val="002060"/>
              </a:solidFill>
              <a:latin typeface="Calibri" pitchFamily="34" charset="0"/>
              <a:cs typeface="Arial" charset="0"/>
            </a:endParaRPr>
          </a:p>
        </p:txBody>
      </p:sp>
      <p:grpSp>
        <p:nvGrpSpPr>
          <p:cNvPr id="63" name="Gruppo 62"/>
          <p:cNvGrpSpPr/>
          <p:nvPr/>
        </p:nvGrpSpPr>
        <p:grpSpPr>
          <a:xfrm>
            <a:off x="-1587" y="954717"/>
            <a:ext cx="7096761" cy="3076593"/>
            <a:chOff x="-1587" y="954717"/>
            <a:chExt cx="7096761" cy="3076593"/>
          </a:xfrm>
        </p:grpSpPr>
        <p:grpSp>
          <p:nvGrpSpPr>
            <p:cNvPr id="9" name="Gruppo 8"/>
            <p:cNvGrpSpPr/>
            <p:nvPr/>
          </p:nvGrpSpPr>
          <p:grpSpPr>
            <a:xfrm>
              <a:off x="81400" y="954717"/>
              <a:ext cx="7013774" cy="3076593"/>
              <a:chOff x="81400" y="954717"/>
              <a:chExt cx="7013774" cy="3076593"/>
            </a:xfrm>
          </p:grpSpPr>
          <p:pic>
            <p:nvPicPr>
              <p:cNvPr id="6" name="Immagine 5"/>
              <p:cNvPicPr>
                <a:picLocks noChangeAspect="1"/>
              </p:cNvPicPr>
              <p:nvPr/>
            </p:nvPicPr>
            <p:blipFill>
              <a:blip r:embed="rId4"/>
              <a:stretch>
                <a:fillRect/>
              </a:stretch>
            </p:blipFill>
            <p:spPr>
              <a:xfrm>
                <a:off x="81400" y="954717"/>
                <a:ext cx="6930787" cy="3076593"/>
              </a:xfrm>
              <a:prstGeom prst="rect">
                <a:avLst/>
              </a:prstGeom>
            </p:spPr>
          </p:pic>
          <p:sp>
            <p:nvSpPr>
              <p:cNvPr id="8" name="CasellaDiTesto 7"/>
              <p:cNvSpPr txBox="1"/>
              <p:nvPr/>
            </p:nvSpPr>
            <p:spPr>
              <a:xfrm>
                <a:off x="408991" y="1011188"/>
                <a:ext cx="6686183" cy="338554"/>
              </a:xfrm>
              <a:prstGeom prst="rect">
                <a:avLst/>
              </a:prstGeom>
              <a:solidFill>
                <a:schemeClr val="bg1"/>
              </a:solidFill>
            </p:spPr>
            <p:txBody>
              <a:bodyPr wrap="square" rtlCol="0">
                <a:spAutoFit/>
              </a:bodyPr>
              <a:lstStyle/>
              <a:p>
                <a:r>
                  <a:rPr lang="it-IT" sz="1600" b="1" dirty="0" smtClean="0">
                    <a:effectLst>
                      <a:outerShdw blurRad="38100" dist="38100" dir="2700000" algn="tl">
                        <a:srgbClr val="000000">
                          <a:alpha val="43137"/>
                        </a:srgbClr>
                      </a:outerShdw>
                    </a:effectLst>
                  </a:rPr>
                  <a:t>Centro di prova</a:t>
                </a:r>
                <a:endParaRPr lang="it-IT" sz="1600" b="1" dirty="0">
                  <a:effectLst>
                    <a:outerShdw blurRad="38100" dist="38100" dir="2700000" algn="tl">
                      <a:srgbClr val="000000">
                        <a:alpha val="43137"/>
                      </a:srgbClr>
                    </a:outerShdw>
                  </a:effectLst>
                </a:endParaRPr>
              </a:p>
            </p:txBody>
          </p:sp>
        </p:grpSp>
        <p:sp>
          <p:nvSpPr>
            <p:cNvPr id="61" name="Ovale 60"/>
            <p:cNvSpPr/>
            <p:nvPr/>
          </p:nvSpPr>
          <p:spPr>
            <a:xfrm>
              <a:off x="-1587" y="1725520"/>
              <a:ext cx="2083242" cy="2305789"/>
            </a:xfrm>
            <a:prstGeom prst="ellipse">
              <a:avLst/>
            </a:prstGeom>
            <a:noFill/>
            <a:ln w="476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grpSp>
      <p:grpSp>
        <p:nvGrpSpPr>
          <p:cNvPr id="65" name="Gruppo 64"/>
          <p:cNvGrpSpPr/>
          <p:nvPr/>
        </p:nvGrpSpPr>
        <p:grpSpPr>
          <a:xfrm>
            <a:off x="4700571" y="3285877"/>
            <a:ext cx="7230970" cy="3049609"/>
            <a:chOff x="4700571" y="3285877"/>
            <a:chExt cx="7230970" cy="3049609"/>
          </a:xfrm>
        </p:grpSpPr>
        <p:grpSp>
          <p:nvGrpSpPr>
            <p:cNvPr id="10" name="Gruppo 9"/>
            <p:cNvGrpSpPr/>
            <p:nvPr/>
          </p:nvGrpSpPr>
          <p:grpSpPr>
            <a:xfrm>
              <a:off x="4700571" y="3285877"/>
              <a:ext cx="7062036" cy="2917159"/>
              <a:chOff x="4869505" y="3458817"/>
              <a:chExt cx="7062036" cy="2917159"/>
            </a:xfrm>
          </p:grpSpPr>
          <p:pic>
            <p:nvPicPr>
              <p:cNvPr id="7" name="Immagine 6"/>
              <p:cNvPicPr>
                <a:picLocks noChangeAspect="1"/>
              </p:cNvPicPr>
              <p:nvPr/>
            </p:nvPicPr>
            <p:blipFill>
              <a:blip r:embed="rId5"/>
              <a:stretch>
                <a:fillRect/>
              </a:stretch>
            </p:blipFill>
            <p:spPr>
              <a:xfrm>
                <a:off x="4869505" y="3458817"/>
                <a:ext cx="6901795" cy="2917159"/>
              </a:xfrm>
              <a:prstGeom prst="rect">
                <a:avLst/>
              </a:prstGeom>
            </p:spPr>
          </p:pic>
          <p:sp>
            <p:nvSpPr>
              <p:cNvPr id="62" name="CasellaDiTesto 61"/>
              <p:cNvSpPr txBox="1"/>
              <p:nvPr/>
            </p:nvSpPr>
            <p:spPr>
              <a:xfrm>
                <a:off x="5245358" y="3487165"/>
                <a:ext cx="6686183" cy="338554"/>
              </a:xfrm>
              <a:prstGeom prst="rect">
                <a:avLst/>
              </a:prstGeom>
              <a:solidFill>
                <a:schemeClr val="bg1"/>
              </a:solidFill>
            </p:spPr>
            <p:txBody>
              <a:bodyPr wrap="square" rtlCol="0">
                <a:spAutoFit/>
              </a:bodyPr>
              <a:lstStyle/>
              <a:p>
                <a:r>
                  <a:rPr lang="it-IT" sz="1600" b="1" dirty="0" smtClean="0">
                    <a:effectLst>
                      <a:outerShdw blurRad="38100" dist="38100" dir="2700000" algn="tl">
                        <a:srgbClr val="000000">
                          <a:alpha val="43137"/>
                        </a:srgbClr>
                      </a:outerShdw>
                    </a:effectLst>
                  </a:rPr>
                  <a:t>Centro di prova</a:t>
                </a:r>
                <a:endParaRPr lang="it-IT" sz="1600" b="1" dirty="0">
                  <a:effectLst>
                    <a:outerShdw blurRad="38100" dist="38100" dir="2700000" algn="tl">
                      <a:srgbClr val="000000">
                        <a:alpha val="43137"/>
                      </a:srgbClr>
                    </a:outerShdw>
                  </a:effectLst>
                </a:endParaRPr>
              </a:p>
            </p:txBody>
          </p:sp>
        </p:grpSp>
        <p:sp>
          <p:nvSpPr>
            <p:cNvPr id="64" name="Ovale 63"/>
            <p:cNvSpPr/>
            <p:nvPr/>
          </p:nvSpPr>
          <p:spPr>
            <a:xfrm>
              <a:off x="7012187" y="4329403"/>
              <a:ext cx="4919354" cy="2006083"/>
            </a:xfrm>
            <a:prstGeom prst="ellipse">
              <a:avLst/>
            </a:prstGeom>
            <a:noFill/>
            <a:ln w="476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grpSp>
      <p:sp>
        <p:nvSpPr>
          <p:cNvPr id="66" name="Rettangolo 65"/>
          <p:cNvSpPr/>
          <p:nvPr/>
        </p:nvSpPr>
        <p:spPr>
          <a:xfrm>
            <a:off x="8156233" y="2707352"/>
            <a:ext cx="3075308" cy="681432"/>
          </a:xfrm>
          <a:prstGeom prst="rect">
            <a:avLst/>
          </a:prstGeom>
          <a:solidFill>
            <a:schemeClr val="bg1"/>
          </a:solidFill>
          <a:ln>
            <a:solidFill>
              <a:schemeClr val="accent1">
                <a:shade val="50000"/>
                <a:alpha val="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b="1" dirty="0" smtClean="0">
                <a:solidFill>
                  <a:srgbClr val="C00000"/>
                </a:solidFill>
              </a:rPr>
              <a:t>E’ possibile selezionare l’anno di attività </a:t>
            </a:r>
          </a:p>
        </p:txBody>
      </p:sp>
      <p:cxnSp>
        <p:nvCxnSpPr>
          <p:cNvPr id="67" name="Connettore 2 66"/>
          <p:cNvCxnSpPr/>
          <p:nvPr/>
        </p:nvCxnSpPr>
        <p:spPr>
          <a:xfrm>
            <a:off x="2226567" y="2806567"/>
            <a:ext cx="5952002" cy="234914"/>
          </a:xfrm>
          <a:prstGeom prst="straightConnector1">
            <a:avLst/>
          </a:prstGeom>
          <a:ln w="476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4" name="Rettangolo 73"/>
          <p:cNvSpPr/>
          <p:nvPr/>
        </p:nvSpPr>
        <p:spPr>
          <a:xfrm>
            <a:off x="688913" y="5149123"/>
            <a:ext cx="3075308" cy="681432"/>
          </a:xfrm>
          <a:prstGeom prst="rect">
            <a:avLst/>
          </a:prstGeom>
          <a:solidFill>
            <a:schemeClr val="bg1"/>
          </a:solidFill>
          <a:ln>
            <a:solidFill>
              <a:schemeClr val="accent1">
                <a:shade val="50000"/>
                <a:alpha val="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b="1" dirty="0" smtClean="0">
                <a:solidFill>
                  <a:srgbClr val="C00000"/>
                </a:solidFill>
              </a:rPr>
              <a:t>E’ possibile selezionare il KPI da rappresentare graficamente</a:t>
            </a:r>
          </a:p>
        </p:txBody>
      </p:sp>
      <p:cxnSp>
        <p:nvCxnSpPr>
          <p:cNvPr id="75" name="Connettore 2 74"/>
          <p:cNvCxnSpPr/>
          <p:nvPr/>
        </p:nvCxnSpPr>
        <p:spPr>
          <a:xfrm flipV="1">
            <a:off x="3645972" y="5508531"/>
            <a:ext cx="3247966" cy="25542"/>
          </a:xfrm>
          <a:prstGeom prst="straightConnector1">
            <a:avLst/>
          </a:prstGeom>
          <a:ln w="476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9" name="Rettangolo 78"/>
          <p:cNvSpPr/>
          <p:nvPr/>
        </p:nvSpPr>
        <p:spPr>
          <a:xfrm>
            <a:off x="7193902" y="1158081"/>
            <a:ext cx="4805265" cy="1003783"/>
          </a:xfrm>
          <a:prstGeom prst="rect">
            <a:avLst/>
          </a:prstGeom>
          <a:solidFill>
            <a:schemeClr val="bg1"/>
          </a:solidFill>
          <a:ln>
            <a:solidFill>
              <a:schemeClr val="accent1">
                <a:shade val="50000"/>
                <a:alpha val="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b="1" dirty="0" smtClean="0">
                <a:solidFill>
                  <a:schemeClr val="accent5">
                    <a:lumMod val="75000"/>
                  </a:schemeClr>
                </a:solidFill>
              </a:rPr>
              <a:t>Ogni centro entrando nella propria area riservata può visualizzare il valore del KPI del centro relativamente all’andamento nazionale</a:t>
            </a:r>
          </a:p>
        </p:txBody>
      </p:sp>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54</a:t>
            </a:fld>
            <a:endParaRPr lang="it-IT" altLang="it-IT"/>
          </a:p>
        </p:txBody>
      </p:sp>
    </p:spTree>
    <p:extLst>
      <p:ext uri="{BB962C8B-B14F-4D97-AF65-F5344CB8AC3E}">
        <p14:creationId xmlns:p14="http://schemas.microsoft.com/office/powerpoint/2010/main" val="30426387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401" y="10309"/>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 name="Rettangolo 3"/>
          <p:cNvSpPr>
            <a:spLocks noChangeArrowheads="1"/>
          </p:cNvSpPr>
          <p:nvPr/>
        </p:nvSpPr>
        <p:spPr bwMode="auto">
          <a:xfrm>
            <a:off x="-1587" y="178744"/>
            <a:ext cx="12192000" cy="607539"/>
          </a:xfrm>
          <a:prstGeom prst="rect">
            <a:avLst/>
          </a:prstGeom>
          <a:noFill/>
          <a:ln w="9525">
            <a:noFill/>
            <a:miter lim="800000"/>
            <a:headEnd/>
            <a:tailEnd/>
          </a:ln>
        </p:spPr>
        <p:txBody>
          <a:bodyPr wrap="square">
            <a:spAutoFit/>
          </a:bodyPr>
          <a:lstStyle/>
          <a:p>
            <a:pPr algn="ctr" eaLnBrk="1">
              <a:lnSpc>
                <a:spcPct val="93000"/>
              </a:lnSpc>
              <a:buClr>
                <a:srgbClr val="000000"/>
              </a:buClr>
              <a:buSzPct val="100000"/>
              <a:buFont typeface="Times New Roman" panose="02020603050405020304" pitchFamily="18" charset="0"/>
              <a:buNone/>
              <a:defRPr/>
            </a:pPr>
            <a:r>
              <a:rPr lang="it-IT" sz="3600" b="1" dirty="0" smtClean="0">
                <a:solidFill>
                  <a:srgbClr val="002060"/>
                </a:solidFill>
                <a:latin typeface="Calibri" pitchFamily="34" charset="0"/>
                <a:cs typeface="Arial" charset="0"/>
              </a:rPr>
              <a:t>Il sito web del Registro Nazionale</a:t>
            </a:r>
            <a:endParaRPr lang="it-IT" sz="3600" b="1" dirty="0">
              <a:solidFill>
                <a:srgbClr val="002060"/>
              </a:solidFill>
              <a:latin typeface="Calibri" pitchFamily="34" charset="0"/>
              <a:cs typeface="Arial" charset="0"/>
            </a:endParaRPr>
          </a:p>
        </p:txBody>
      </p:sp>
      <p:sp>
        <p:nvSpPr>
          <p:cNvPr id="59" name="Rettangolo 58"/>
          <p:cNvSpPr/>
          <p:nvPr/>
        </p:nvSpPr>
        <p:spPr>
          <a:xfrm>
            <a:off x="81401" y="1177789"/>
            <a:ext cx="5441269" cy="681432"/>
          </a:xfrm>
          <a:prstGeom prst="rect">
            <a:avLst/>
          </a:prstGeom>
          <a:solidFill>
            <a:schemeClr val="bg1"/>
          </a:solidFill>
          <a:ln>
            <a:solidFill>
              <a:schemeClr val="accent1">
                <a:shade val="50000"/>
                <a:alpha val="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200" b="1" dirty="0" smtClean="0">
                <a:solidFill>
                  <a:srgbClr val="C00000"/>
                </a:solidFill>
              </a:rPr>
              <a:t>Gli indicatori implementati</a:t>
            </a:r>
          </a:p>
        </p:txBody>
      </p:sp>
      <p:sp>
        <p:nvSpPr>
          <p:cNvPr id="60" name="Ovale 59"/>
          <p:cNvSpPr/>
          <p:nvPr/>
        </p:nvSpPr>
        <p:spPr>
          <a:xfrm>
            <a:off x="358309" y="2250727"/>
            <a:ext cx="2654163" cy="971786"/>
          </a:xfrm>
          <a:prstGeom prst="ellipse">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400" b="1" dirty="0" smtClean="0"/>
              <a:t>KPI clinici</a:t>
            </a:r>
            <a:endParaRPr lang="it-IT" sz="2400" b="1" dirty="0"/>
          </a:p>
        </p:txBody>
      </p:sp>
      <p:sp>
        <p:nvSpPr>
          <p:cNvPr id="68" name="Ovale 67"/>
          <p:cNvSpPr/>
          <p:nvPr/>
        </p:nvSpPr>
        <p:spPr>
          <a:xfrm>
            <a:off x="358309" y="3711482"/>
            <a:ext cx="2654163" cy="971786"/>
          </a:xfrm>
          <a:prstGeom prst="ellipse">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400" b="1" dirty="0" smtClean="0"/>
              <a:t>KPI di laboratorio</a:t>
            </a:r>
            <a:endParaRPr lang="it-IT" sz="2400" b="1" dirty="0"/>
          </a:p>
        </p:txBody>
      </p:sp>
      <p:sp>
        <p:nvSpPr>
          <p:cNvPr id="69" name="Ovale 68"/>
          <p:cNvSpPr/>
          <p:nvPr/>
        </p:nvSpPr>
        <p:spPr>
          <a:xfrm>
            <a:off x="358309" y="5277723"/>
            <a:ext cx="2654163" cy="971786"/>
          </a:xfrm>
          <a:prstGeom prst="ellipse">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400" b="1" dirty="0" smtClean="0"/>
              <a:t>KPI di accuratezza</a:t>
            </a:r>
            <a:endParaRPr lang="it-IT" sz="2400" b="1" dirty="0"/>
          </a:p>
        </p:txBody>
      </p:sp>
      <p:sp>
        <p:nvSpPr>
          <p:cNvPr id="70" name="Ovale 69"/>
          <p:cNvSpPr/>
          <p:nvPr/>
        </p:nvSpPr>
        <p:spPr>
          <a:xfrm>
            <a:off x="2022863" y="2736620"/>
            <a:ext cx="1497481" cy="629197"/>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b="1" dirty="0" smtClean="0"/>
              <a:t>Sicurezza</a:t>
            </a:r>
            <a:endParaRPr lang="it-IT" b="1" dirty="0"/>
          </a:p>
        </p:txBody>
      </p:sp>
      <p:sp>
        <p:nvSpPr>
          <p:cNvPr id="2" name="Rettangolo 1"/>
          <p:cNvSpPr/>
          <p:nvPr/>
        </p:nvSpPr>
        <p:spPr>
          <a:xfrm>
            <a:off x="3631996" y="2405599"/>
            <a:ext cx="765110" cy="662042"/>
          </a:xfrm>
          <a:prstGeom prst="rect">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800" b="1" dirty="0" smtClean="0"/>
              <a:t>1</a:t>
            </a:r>
            <a:endParaRPr lang="it-IT" sz="2800" b="1" dirty="0"/>
          </a:p>
        </p:txBody>
      </p:sp>
      <p:sp>
        <p:nvSpPr>
          <p:cNvPr id="71" name="Rettangolo 70"/>
          <p:cNvSpPr/>
          <p:nvPr/>
        </p:nvSpPr>
        <p:spPr>
          <a:xfrm>
            <a:off x="3631996" y="3866354"/>
            <a:ext cx="765110" cy="662042"/>
          </a:xfrm>
          <a:prstGeom prst="rect">
            <a:avLst/>
          </a:prstGeom>
          <a:solidFill>
            <a:schemeClr val="tx2">
              <a:lumMod val="60000"/>
              <a:lumOff val="4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800" b="1" dirty="0" smtClean="0"/>
              <a:t>2</a:t>
            </a:r>
            <a:endParaRPr lang="it-IT" sz="2800" b="1" dirty="0"/>
          </a:p>
        </p:txBody>
      </p:sp>
      <p:sp>
        <p:nvSpPr>
          <p:cNvPr id="72" name="Rettangolo 71"/>
          <p:cNvSpPr/>
          <p:nvPr/>
        </p:nvSpPr>
        <p:spPr>
          <a:xfrm>
            <a:off x="3631996" y="5432595"/>
            <a:ext cx="765110" cy="662042"/>
          </a:xfrm>
          <a:prstGeom prst="rect">
            <a:avLst/>
          </a:prstGeom>
          <a:solidFill>
            <a:schemeClr val="accent4">
              <a:lumMod val="75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2800" b="1" dirty="0" smtClean="0"/>
              <a:t>1</a:t>
            </a:r>
            <a:endParaRPr lang="it-IT" sz="2800" b="1" dirty="0"/>
          </a:p>
        </p:txBody>
      </p:sp>
      <p:sp>
        <p:nvSpPr>
          <p:cNvPr id="4" name="Rettangolo arrotondato 3"/>
          <p:cNvSpPr/>
          <p:nvPr/>
        </p:nvSpPr>
        <p:spPr>
          <a:xfrm>
            <a:off x="4917160" y="4199754"/>
            <a:ext cx="6932645" cy="328642"/>
          </a:xfrm>
          <a:prstGeom prst="round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b="1" dirty="0" smtClean="0"/>
              <a:t>PERCENTUALE DI </a:t>
            </a:r>
            <a:r>
              <a:rPr lang="it-IT" b="1" dirty="0"/>
              <a:t>EMBRIONI SOPRAVVISSUTI ALLO SCONGELAMENTO</a:t>
            </a:r>
          </a:p>
        </p:txBody>
      </p:sp>
      <p:sp>
        <p:nvSpPr>
          <p:cNvPr id="5" name="Rettangolo arrotondato 4"/>
          <p:cNvSpPr/>
          <p:nvPr/>
        </p:nvSpPr>
        <p:spPr>
          <a:xfrm>
            <a:off x="4917160" y="3810561"/>
            <a:ext cx="6932645" cy="298176"/>
          </a:xfrm>
          <a:prstGeom prst="roundRec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b="1" dirty="0"/>
              <a:t>TASSO DI FERTILIZZAZIONE CON TECNICA </a:t>
            </a:r>
            <a:r>
              <a:rPr lang="it-IT" b="1" dirty="0" smtClean="0"/>
              <a:t>ICSI*</a:t>
            </a:r>
            <a:endParaRPr lang="it-IT" b="1" dirty="0"/>
          </a:p>
        </p:txBody>
      </p:sp>
      <p:sp>
        <p:nvSpPr>
          <p:cNvPr id="73" name="Rettangolo arrotondato 72"/>
          <p:cNvSpPr/>
          <p:nvPr/>
        </p:nvSpPr>
        <p:spPr>
          <a:xfrm>
            <a:off x="4917160" y="2582223"/>
            <a:ext cx="6932645" cy="298176"/>
          </a:xfrm>
          <a:prstGeom prst="roundRect">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b="1" dirty="0" smtClean="0"/>
              <a:t>PERCENTUALE DI GRAVIDANZE </a:t>
            </a:r>
            <a:r>
              <a:rPr lang="it-IT" b="1" dirty="0"/>
              <a:t>SINGOLE </a:t>
            </a:r>
          </a:p>
        </p:txBody>
      </p:sp>
      <p:sp>
        <p:nvSpPr>
          <p:cNvPr id="76" name="Rettangolo arrotondato 75"/>
          <p:cNvSpPr/>
          <p:nvPr/>
        </p:nvSpPr>
        <p:spPr>
          <a:xfrm>
            <a:off x="4917160" y="5614528"/>
            <a:ext cx="6932645" cy="298176"/>
          </a:xfrm>
          <a:prstGeom prst="roundRect">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b="1" dirty="0" smtClean="0"/>
              <a:t>PERCENTUALE DI GRAVIDANZE </a:t>
            </a:r>
            <a:r>
              <a:rPr lang="it-IT" b="1" dirty="0"/>
              <a:t>PERSE AL FOLLOW-UP </a:t>
            </a:r>
          </a:p>
        </p:txBody>
      </p:sp>
      <p:sp>
        <p:nvSpPr>
          <p:cNvPr id="3" name="CasellaDiTesto 2"/>
          <p:cNvSpPr txBox="1"/>
          <p:nvPr/>
        </p:nvSpPr>
        <p:spPr>
          <a:xfrm>
            <a:off x="6077487" y="6165153"/>
            <a:ext cx="5725230" cy="646331"/>
          </a:xfrm>
          <a:prstGeom prst="rect">
            <a:avLst/>
          </a:prstGeom>
          <a:noFill/>
        </p:spPr>
        <p:txBody>
          <a:bodyPr wrap="square" rtlCol="0">
            <a:spAutoFit/>
          </a:bodyPr>
          <a:lstStyle/>
          <a:p>
            <a:r>
              <a:rPr lang="it-IT" sz="1200" dirty="0" smtClean="0">
                <a:solidFill>
                  <a:schemeClr val="accent5">
                    <a:lumMod val="75000"/>
                  </a:schemeClr>
                </a:solidFill>
              </a:rPr>
              <a:t>*Si è deciso di considerare soltanto la tecnica ICSI perché nella pratica clinica spesso con l’utilizzo della tecnica FIVET, vengono inseminati ovociti con scarsissima possibilità di fecondazione.</a:t>
            </a:r>
            <a:endParaRPr lang="it-IT" sz="1200" dirty="0">
              <a:solidFill>
                <a:schemeClr val="accent5">
                  <a:lumMod val="75000"/>
                </a:schemeClr>
              </a:solidFill>
            </a:endParaRPr>
          </a:p>
        </p:txBody>
      </p:sp>
      <p:sp>
        <p:nvSpPr>
          <p:cNvPr id="6" name="Segnaposto numero diapositiva 5"/>
          <p:cNvSpPr>
            <a:spLocks noGrp="1"/>
          </p:cNvSpPr>
          <p:nvPr>
            <p:ph type="sldNum" idx="11"/>
          </p:nvPr>
        </p:nvSpPr>
        <p:spPr>
          <a:xfrm>
            <a:off x="9225197" y="6378835"/>
            <a:ext cx="2743200" cy="365125"/>
          </a:xfrm>
        </p:spPr>
        <p:txBody>
          <a:bodyPr/>
          <a:lstStyle/>
          <a:p>
            <a:pPr>
              <a:defRPr/>
            </a:pPr>
            <a:fld id="{49E07CE8-0A7F-44BA-8026-C749A5DA72AD}" type="slidenum">
              <a:rPr lang="it-IT" altLang="it-IT" smtClean="0"/>
              <a:pPr>
                <a:defRPr/>
              </a:pPr>
              <a:t>55</a:t>
            </a:fld>
            <a:endParaRPr lang="it-IT" altLang="it-IT" dirty="0"/>
          </a:p>
        </p:txBody>
      </p:sp>
      <p:sp>
        <p:nvSpPr>
          <p:cNvPr id="61" name="Ovale 60"/>
          <p:cNvSpPr/>
          <p:nvPr/>
        </p:nvSpPr>
        <p:spPr>
          <a:xfrm>
            <a:off x="2078689" y="1906123"/>
            <a:ext cx="1497481" cy="629197"/>
          </a:xfrm>
          <a:prstGeom prst="ellipse">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smtClean="0">
                <a:ln>
                  <a:noFill/>
                </a:ln>
                <a:solidFill>
                  <a:prstClr val="white"/>
                </a:solidFill>
                <a:effectLst/>
                <a:uLnTx/>
                <a:uFillTx/>
                <a:latin typeface="Calibri" panose="020F0502020204030204"/>
                <a:ea typeface="+mn-ea"/>
                <a:cs typeface="+mn-cs"/>
              </a:rPr>
              <a:t>Efficacia</a:t>
            </a:r>
            <a:endParaRPr kumimoji="0" lang="it-IT"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46597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401" y="10309"/>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101627" y="171566"/>
            <a:ext cx="750829" cy="696971"/>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 name="Rettangolo 3"/>
          <p:cNvSpPr>
            <a:spLocks noChangeArrowheads="1"/>
          </p:cNvSpPr>
          <p:nvPr/>
        </p:nvSpPr>
        <p:spPr bwMode="auto">
          <a:xfrm>
            <a:off x="-1587" y="178744"/>
            <a:ext cx="12192000" cy="607539"/>
          </a:xfrm>
          <a:prstGeom prst="rect">
            <a:avLst/>
          </a:prstGeom>
          <a:noFill/>
          <a:ln w="9525">
            <a:noFill/>
            <a:miter lim="800000"/>
            <a:headEnd/>
            <a:tailEnd/>
          </a:ln>
        </p:spPr>
        <p:txBody>
          <a:bodyPr wrap="square">
            <a:spAutoFit/>
          </a:bodyPr>
          <a:lstStyle/>
          <a:p>
            <a:pPr algn="ctr" eaLnBrk="1">
              <a:lnSpc>
                <a:spcPct val="93000"/>
              </a:lnSpc>
              <a:buClr>
                <a:srgbClr val="000000"/>
              </a:buClr>
              <a:buSzPct val="100000"/>
              <a:buFont typeface="Times New Roman" panose="02020603050405020304" pitchFamily="18" charset="0"/>
              <a:buNone/>
              <a:defRPr/>
            </a:pPr>
            <a:r>
              <a:rPr lang="it-IT" sz="3600" b="1" dirty="0" smtClean="0">
                <a:solidFill>
                  <a:srgbClr val="002060"/>
                </a:solidFill>
                <a:latin typeface="Calibri" pitchFamily="34" charset="0"/>
                <a:cs typeface="Arial" charset="0"/>
              </a:rPr>
              <a:t>Il sito web del Registro Nazionale</a:t>
            </a:r>
            <a:endParaRPr lang="it-IT" sz="3600" b="1" dirty="0">
              <a:solidFill>
                <a:srgbClr val="002060"/>
              </a:solidFill>
              <a:latin typeface="Calibri" pitchFamily="34" charset="0"/>
              <a:cs typeface="Arial" charset="0"/>
            </a:endParaRPr>
          </a:p>
        </p:txBody>
      </p:sp>
      <p:grpSp>
        <p:nvGrpSpPr>
          <p:cNvPr id="54" name="Gruppo 53"/>
          <p:cNvGrpSpPr/>
          <p:nvPr/>
        </p:nvGrpSpPr>
        <p:grpSpPr>
          <a:xfrm>
            <a:off x="502741" y="792732"/>
            <a:ext cx="10831089" cy="5911155"/>
            <a:chOff x="502741" y="792732"/>
            <a:chExt cx="10831089" cy="5911155"/>
          </a:xfrm>
        </p:grpSpPr>
        <p:grpSp>
          <p:nvGrpSpPr>
            <p:cNvPr id="8" name="Gruppo 7"/>
            <p:cNvGrpSpPr/>
            <p:nvPr/>
          </p:nvGrpSpPr>
          <p:grpSpPr>
            <a:xfrm>
              <a:off x="502741" y="792732"/>
              <a:ext cx="10831089" cy="5911155"/>
              <a:chOff x="502741" y="792732"/>
              <a:chExt cx="10831089" cy="5911155"/>
            </a:xfrm>
          </p:grpSpPr>
          <p:grpSp>
            <p:nvGrpSpPr>
              <p:cNvPr id="6" name="Gruppo 5"/>
              <p:cNvGrpSpPr/>
              <p:nvPr/>
            </p:nvGrpSpPr>
            <p:grpSpPr>
              <a:xfrm>
                <a:off x="502741" y="792732"/>
                <a:ext cx="10831089" cy="5911155"/>
                <a:chOff x="502741" y="792732"/>
                <a:chExt cx="10831089" cy="5911155"/>
              </a:xfrm>
            </p:grpSpPr>
            <p:pic>
              <p:nvPicPr>
                <p:cNvPr id="3" name="Immagine 2"/>
                <p:cNvPicPr>
                  <a:picLocks noChangeAspect="1"/>
                </p:cNvPicPr>
                <p:nvPr/>
              </p:nvPicPr>
              <p:blipFill>
                <a:blip r:embed="rId4"/>
                <a:stretch>
                  <a:fillRect/>
                </a:stretch>
              </p:blipFill>
              <p:spPr>
                <a:xfrm>
                  <a:off x="502741" y="823933"/>
                  <a:ext cx="10831089" cy="5879954"/>
                </a:xfrm>
                <a:prstGeom prst="rect">
                  <a:avLst/>
                </a:prstGeom>
              </p:spPr>
            </p:pic>
            <p:sp>
              <p:nvSpPr>
                <p:cNvPr id="58" name="CasellaDiTesto 57"/>
                <p:cNvSpPr txBox="1"/>
                <p:nvPr/>
              </p:nvSpPr>
              <p:spPr>
                <a:xfrm rot="10800000" flipV="1">
                  <a:off x="716903" y="792732"/>
                  <a:ext cx="4797490" cy="253916"/>
                </a:xfrm>
                <a:prstGeom prst="rect">
                  <a:avLst/>
                </a:prstGeom>
                <a:solidFill>
                  <a:schemeClr val="bg1"/>
                </a:solidFill>
              </p:spPr>
              <p:txBody>
                <a:bodyPr wrap="square" rtlCol="0">
                  <a:spAutoFit/>
                </a:bodyPr>
                <a:lstStyle/>
                <a:p>
                  <a:r>
                    <a:rPr lang="it-IT" sz="1050" b="1" dirty="0" smtClean="0">
                      <a:effectLst>
                        <a:outerShdw blurRad="38100" dist="38100" dir="2700000" algn="tl">
                          <a:srgbClr val="000000">
                            <a:alpha val="43137"/>
                          </a:srgbClr>
                        </a:outerShdw>
                      </a:effectLst>
                    </a:rPr>
                    <a:t>Centro di prova</a:t>
                  </a:r>
                  <a:endParaRPr lang="it-IT" sz="1050" b="1" dirty="0">
                    <a:effectLst>
                      <a:outerShdw blurRad="38100" dist="38100" dir="2700000" algn="tl">
                        <a:srgbClr val="000000">
                          <a:alpha val="43137"/>
                        </a:srgbClr>
                      </a:outerShdw>
                    </a:effectLst>
                  </a:endParaRPr>
                </a:p>
              </p:txBody>
            </p:sp>
          </p:grpSp>
          <p:sp>
            <p:nvSpPr>
              <p:cNvPr id="7" name="CasellaDiTesto 6"/>
              <p:cNvSpPr txBox="1"/>
              <p:nvPr/>
            </p:nvSpPr>
            <p:spPr>
              <a:xfrm>
                <a:off x="2976466" y="3116424"/>
                <a:ext cx="587828" cy="184666"/>
              </a:xfrm>
              <a:prstGeom prst="rect">
                <a:avLst/>
              </a:prstGeom>
              <a:solidFill>
                <a:schemeClr val="bg1">
                  <a:lumMod val="95000"/>
                </a:schemeClr>
              </a:solidFill>
            </p:spPr>
            <p:txBody>
              <a:bodyPr wrap="square" rtlCol="0">
                <a:spAutoFit/>
              </a:bodyPr>
              <a:lstStyle/>
              <a:p>
                <a:r>
                  <a:rPr lang="it-IT" sz="600" b="1" dirty="0" smtClean="0"/>
                  <a:t>070000</a:t>
                </a:r>
                <a:endParaRPr lang="it-IT" sz="600" b="1" dirty="0"/>
              </a:p>
            </p:txBody>
          </p:sp>
        </p:grpSp>
        <p:sp>
          <p:nvSpPr>
            <p:cNvPr id="62" name="Rettangolo 61"/>
            <p:cNvSpPr/>
            <p:nvPr/>
          </p:nvSpPr>
          <p:spPr>
            <a:xfrm>
              <a:off x="5918285" y="4166278"/>
              <a:ext cx="3307136" cy="2371810"/>
            </a:xfrm>
            <a:prstGeom prst="rect">
              <a:avLst/>
            </a:prstGeom>
            <a:solidFill>
              <a:schemeClr val="tx2">
                <a:lumMod val="40000"/>
                <a:lumOff val="60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b="1" dirty="0" smtClean="0"/>
                <a:t>Viene evidenziato solo il codice del proprio centro. Con il puntatore del mouse è possibile evidenziare in modalità anonima, per tutti gli altri centri, indicazione del valore dell’indicatore e gli intervalli di confidenza.</a:t>
              </a:r>
            </a:p>
          </p:txBody>
        </p:sp>
        <p:cxnSp>
          <p:nvCxnSpPr>
            <p:cNvPr id="63" name="Connettore 2 62"/>
            <p:cNvCxnSpPr/>
            <p:nvPr/>
          </p:nvCxnSpPr>
          <p:spPr>
            <a:xfrm>
              <a:off x="4049486" y="3676580"/>
              <a:ext cx="1642187" cy="1128685"/>
            </a:xfrm>
            <a:prstGeom prst="straightConnector1">
              <a:avLst/>
            </a:prstGeom>
            <a:ln w="25400">
              <a:solidFill>
                <a:schemeClr val="tx2">
                  <a:lumMod val="60000"/>
                  <a:lumOff val="4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56</a:t>
            </a:fld>
            <a:endParaRPr lang="it-IT" altLang="it-IT"/>
          </a:p>
        </p:txBody>
      </p:sp>
    </p:spTree>
    <p:extLst>
      <p:ext uri="{BB962C8B-B14F-4D97-AF65-F5344CB8AC3E}">
        <p14:creationId xmlns:p14="http://schemas.microsoft.com/office/powerpoint/2010/main" val="29763752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a:xfrm>
            <a:off x="1981200" y="709514"/>
            <a:ext cx="8229600" cy="703263"/>
          </a:xfrm>
          <a:prstGeom prst="rect">
            <a:avLst/>
          </a:prstGeom>
        </p:spPr>
        <p:txBody>
          <a:bodyPr/>
          <a:lstStyle/>
          <a:p>
            <a:pPr algn="ctr">
              <a:defRPr/>
            </a:pPr>
            <a:r>
              <a:rPr lang="sv-SE" sz="4400" b="1" dirty="0">
                <a:solidFill>
                  <a:srgbClr val="800000"/>
                </a:solidFill>
                <a:latin typeface="+mj-lt"/>
                <a:ea typeface="+mj-ea"/>
                <a:cs typeface="+mj-cs"/>
              </a:rPr>
              <a:t>What kind of data are collected?</a:t>
            </a:r>
          </a:p>
        </p:txBody>
      </p:sp>
      <p:sp>
        <p:nvSpPr>
          <p:cNvPr id="13" name="Segnaposto numero diapositiva 12"/>
          <p:cNvSpPr>
            <a:spLocks noGrp="1"/>
          </p:cNvSpPr>
          <p:nvPr>
            <p:ph type="sldNum" sz="quarter" idx="12"/>
          </p:nvPr>
        </p:nvSpPr>
        <p:spPr/>
        <p:txBody>
          <a:bodyPr/>
          <a:lstStyle/>
          <a:p>
            <a:pPr>
              <a:defRPr/>
            </a:pPr>
            <a:fld id="{853CD5D6-88F4-4AE0-A153-D6272F743613}" type="slidenum">
              <a:rPr lang="it-IT" smtClean="0"/>
              <a:pPr>
                <a:defRPr/>
              </a:pPr>
              <a:t>57</a:t>
            </a:fld>
            <a:endParaRPr lang="it-IT" dirty="0"/>
          </a:p>
        </p:txBody>
      </p:sp>
      <p:sp>
        <p:nvSpPr>
          <p:cNvPr id="16" name="Text Box 4"/>
          <p:cNvSpPr txBox="1">
            <a:spLocks noChangeArrowheads="1"/>
          </p:cNvSpPr>
          <p:nvPr/>
        </p:nvSpPr>
        <p:spPr bwMode="auto">
          <a:xfrm>
            <a:off x="1524000" y="260351"/>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
        <p:nvSpPr>
          <p:cNvPr id="17" name="AutoShape 5"/>
          <p:cNvSpPr>
            <a:spLocks noChangeArrowheads="1"/>
          </p:cNvSpPr>
          <p:nvPr/>
        </p:nvSpPr>
        <p:spPr bwMode="auto">
          <a:xfrm>
            <a:off x="2063552" y="1628801"/>
            <a:ext cx="2054278" cy="1089025"/>
          </a:xfrm>
          <a:prstGeom prst="roundRect">
            <a:avLst>
              <a:gd name="adj" fmla="val 16667"/>
            </a:avLst>
          </a:prstGeom>
          <a:solidFill>
            <a:srgbClr val="92D050"/>
          </a:solidFill>
          <a:ln w="9525" algn="ctr">
            <a:noFill/>
            <a:round/>
            <a:headEnd/>
            <a:tailEnd/>
          </a:ln>
        </p:spPr>
        <p:txBody>
          <a:bodyPr anchor="ctr"/>
          <a:lstStyle/>
          <a:p>
            <a:pPr algn="ctr">
              <a:defRPr/>
            </a:pPr>
            <a:r>
              <a:rPr lang="en-US" sz="2400" b="1" dirty="0">
                <a:solidFill>
                  <a:schemeClr val="bg1"/>
                </a:solidFill>
                <a:latin typeface="Calibri" pitchFamily="34" charset="0"/>
              </a:rPr>
              <a:t>AVAILABILITY / ACCESS</a:t>
            </a:r>
          </a:p>
        </p:txBody>
      </p:sp>
      <p:sp>
        <p:nvSpPr>
          <p:cNvPr id="18" name="AutoShape 6"/>
          <p:cNvSpPr>
            <a:spLocks noChangeArrowheads="1"/>
          </p:cNvSpPr>
          <p:nvPr/>
        </p:nvSpPr>
        <p:spPr bwMode="auto">
          <a:xfrm>
            <a:off x="3935760" y="2842176"/>
            <a:ext cx="2057282" cy="1089025"/>
          </a:xfrm>
          <a:prstGeom prst="roundRect">
            <a:avLst>
              <a:gd name="adj" fmla="val 16667"/>
            </a:avLst>
          </a:prstGeom>
          <a:solidFill>
            <a:srgbClr val="F5750B"/>
          </a:solidFill>
          <a:ln w="9525" algn="ctr">
            <a:noFill/>
            <a:round/>
            <a:headEnd/>
            <a:tailEnd/>
          </a:ln>
        </p:spPr>
        <p:txBody>
          <a:bodyPr anchor="ctr"/>
          <a:lstStyle/>
          <a:p>
            <a:pPr algn="ctr">
              <a:defRPr/>
            </a:pPr>
            <a:r>
              <a:rPr lang="en-US" sz="2600" b="1" dirty="0">
                <a:solidFill>
                  <a:schemeClr val="bg1"/>
                </a:solidFill>
                <a:latin typeface="Arial" panose="020B0604020202020204" pitchFamily="34" charset="0"/>
                <a:cs typeface="Arial" panose="020B0604020202020204" pitchFamily="34" charset="0"/>
              </a:rPr>
              <a:t>EFFICACY</a:t>
            </a:r>
          </a:p>
        </p:txBody>
      </p:sp>
      <p:sp>
        <p:nvSpPr>
          <p:cNvPr id="19" name="AutoShape 5">
            <a:hlinkClick r:id="rId3" action="ppaction://hlinksldjump"/>
          </p:cNvPr>
          <p:cNvSpPr>
            <a:spLocks noChangeArrowheads="1"/>
          </p:cNvSpPr>
          <p:nvPr/>
        </p:nvSpPr>
        <p:spPr bwMode="auto">
          <a:xfrm>
            <a:off x="5777018" y="4077072"/>
            <a:ext cx="2088000" cy="1152000"/>
          </a:xfrm>
          <a:prstGeom prst="roundRect">
            <a:avLst>
              <a:gd name="adj" fmla="val 16667"/>
            </a:avLst>
          </a:prstGeom>
          <a:solidFill>
            <a:schemeClr val="accent5"/>
          </a:solidFill>
          <a:ln w="9525" algn="ctr">
            <a:noFill/>
            <a:round/>
            <a:headEnd/>
            <a:tailEnd/>
          </a:ln>
        </p:spPr>
        <p:txBody>
          <a:bodyPr anchor="ctr"/>
          <a:lstStyle/>
          <a:p>
            <a:pPr algn="ctr">
              <a:defRPr/>
            </a:pPr>
            <a:r>
              <a:rPr lang="en-US" sz="2400" b="1" dirty="0">
                <a:solidFill>
                  <a:schemeClr val="bg1"/>
                </a:solidFill>
                <a:latin typeface="Arial" panose="020B0604020202020204" pitchFamily="34" charset="0"/>
                <a:cs typeface="Arial" panose="020B0604020202020204" pitchFamily="34" charset="0"/>
              </a:rPr>
              <a:t>QUALITY</a:t>
            </a:r>
          </a:p>
        </p:txBody>
      </p:sp>
      <p:sp>
        <p:nvSpPr>
          <p:cNvPr id="20" name="AutoShape 7"/>
          <p:cNvSpPr>
            <a:spLocks noChangeArrowheads="1"/>
          </p:cNvSpPr>
          <p:nvPr/>
        </p:nvSpPr>
        <p:spPr bwMode="auto">
          <a:xfrm>
            <a:off x="7752184" y="5303211"/>
            <a:ext cx="2088000" cy="1152000"/>
          </a:xfrm>
          <a:prstGeom prst="roundRect">
            <a:avLst>
              <a:gd name="adj" fmla="val 16667"/>
            </a:avLst>
          </a:prstGeom>
          <a:solidFill>
            <a:schemeClr val="accent4"/>
          </a:solidFill>
          <a:ln w="9525" algn="ctr">
            <a:noFill/>
            <a:round/>
            <a:headEnd/>
            <a:tailEnd/>
          </a:ln>
        </p:spPr>
        <p:txBody>
          <a:bodyPr anchor="ctr"/>
          <a:lstStyle/>
          <a:p>
            <a:pPr algn="ctr">
              <a:defRPr/>
            </a:pPr>
            <a:r>
              <a:rPr lang="it-IT" sz="2400" b="1" dirty="0">
                <a:solidFill>
                  <a:schemeClr val="bg1"/>
                </a:solidFill>
                <a:latin typeface="Arial" panose="020B0604020202020204" pitchFamily="34" charset="0"/>
                <a:cs typeface="Arial" panose="020B0604020202020204" pitchFamily="34" charset="0"/>
              </a:rPr>
              <a:t>SAFETY</a:t>
            </a:r>
          </a:p>
        </p:txBody>
      </p:sp>
      <p:pic>
        <p:nvPicPr>
          <p:cNvPr id="9" name="Immagine 8"/>
          <p:cNvPicPr>
            <a:picLocks noChangeAspect="1"/>
          </p:cNvPicPr>
          <p:nvPr/>
        </p:nvPicPr>
        <p:blipFill>
          <a:blip r:embed="rId4"/>
          <a:stretch>
            <a:fillRect/>
          </a:stretch>
        </p:blipFill>
        <p:spPr>
          <a:xfrm>
            <a:off x="2054001" y="77458"/>
            <a:ext cx="8083997" cy="731583"/>
          </a:xfrm>
          <a:prstGeom prst="rect">
            <a:avLst/>
          </a:prstGeom>
          <a:noFill/>
          <a:ln>
            <a:noFill/>
          </a:ln>
        </p:spPr>
      </p:pic>
    </p:spTree>
    <p:extLst>
      <p:ext uri="{BB962C8B-B14F-4D97-AF65-F5344CB8AC3E}">
        <p14:creationId xmlns:p14="http://schemas.microsoft.com/office/powerpoint/2010/main" val="31480557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4" name="AutoShape 5"/>
          <p:cNvSpPr>
            <a:spLocks noChangeArrowheads="1"/>
          </p:cNvSpPr>
          <p:nvPr/>
        </p:nvSpPr>
        <p:spPr bwMode="auto">
          <a:xfrm>
            <a:off x="3572509" y="530269"/>
            <a:ext cx="4968875" cy="815452"/>
          </a:xfrm>
          <a:prstGeom prst="roundRect">
            <a:avLst>
              <a:gd name="adj" fmla="val 16667"/>
            </a:avLst>
          </a:prstGeom>
          <a:solidFill>
            <a:srgbClr val="92D050"/>
          </a:solidFill>
          <a:ln w="9525" algn="ctr">
            <a:solidFill>
              <a:srgbClr val="000000"/>
            </a:solidFill>
            <a:round/>
            <a:headEnd/>
            <a:tailEnd/>
          </a:ln>
        </p:spPr>
        <p:txBody>
          <a:bodyPr anchor="ct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a:defRPr/>
            </a:pPr>
            <a:r>
              <a:rPr lang="en-US" sz="2800" b="1" dirty="0">
                <a:solidFill>
                  <a:schemeClr val="bg1"/>
                </a:solidFill>
              </a:rPr>
              <a:t>AVAILABILITY / ACCESS</a:t>
            </a:r>
          </a:p>
        </p:txBody>
      </p:sp>
      <p:pic>
        <p:nvPicPr>
          <p:cNvPr id="35845" name="Immagin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716339" y="2852739"/>
            <a:ext cx="4757737" cy="2663825"/>
          </a:xfrm>
          <a:prstGeom prst="rect">
            <a:avLst/>
          </a:prstGeom>
          <a:noFill/>
          <a:ln w="76200">
            <a:solidFill>
              <a:srgbClr val="92D050"/>
            </a:solidFill>
            <a:miter lim="800000"/>
            <a:headEnd/>
            <a:tailEnd/>
          </a:ln>
          <a:extLst>
            <a:ext uri="{909E8E84-426E-40DD-AFC4-6F175D3DCCD1}">
              <a14:hiddenFill xmlns:a14="http://schemas.microsoft.com/office/drawing/2010/main">
                <a:solidFill>
                  <a:srgbClr val="FFFFFF"/>
                </a:solidFill>
              </a14:hiddenFill>
            </a:ext>
          </a:extLst>
        </p:spPr>
      </p:pic>
      <p:pic>
        <p:nvPicPr>
          <p:cNvPr id="8" name="Picture 3" descr="logo PM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5923" y="407442"/>
            <a:ext cx="2145166" cy="71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6"/>
          <p:cNvGrpSpPr>
            <a:grpSpLocks/>
          </p:cNvGrpSpPr>
          <p:nvPr/>
        </p:nvGrpSpPr>
        <p:grpSpPr bwMode="auto">
          <a:xfrm>
            <a:off x="10805705" y="519885"/>
            <a:ext cx="754022" cy="696971"/>
            <a:chOff x="860" y="2420"/>
            <a:chExt cx="9631" cy="9516"/>
          </a:xfrm>
        </p:grpSpPr>
        <p:sp>
          <p:nvSpPr>
            <p:cNvPr id="10"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2"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3"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4"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5"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6"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7"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8"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9"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0"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1"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2"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3"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4"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5"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6"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7"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8"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9"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0"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2"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3"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4"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5"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6"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7"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8"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9"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0"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2"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3"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4"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5"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6"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7"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8"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
        <p:nvSpPr>
          <p:cNvPr id="2" name="Rettangolo 1">
            <a:extLst>
              <a:ext uri="{FF2B5EF4-FFF2-40B4-BE49-F238E27FC236}">
                <a16:creationId xmlns:a16="http://schemas.microsoft.com/office/drawing/2014/main" xmlns="" id="{75F95480-483A-4F12-BF75-D7BA35E29D38}"/>
              </a:ext>
            </a:extLst>
          </p:cNvPr>
          <p:cNvSpPr/>
          <p:nvPr/>
        </p:nvSpPr>
        <p:spPr>
          <a:xfrm>
            <a:off x="5974813" y="3244334"/>
            <a:ext cx="242374" cy="369332"/>
          </a:xfrm>
          <a:prstGeom prst="rect">
            <a:avLst/>
          </a:prstGeom>
        </p:spPr>
        <p:txBody>
          <a:bodyPr wrap="none">
            <a:spAutoFit/>
          </a:bodyPr>
          <a:lstStyle/>
          <a:p>
            <a:r>
              <a:rPr lang="it-IT" dirty="0">
                <a:solidFill>
                  <a:srgbClr val="000000"/>
                </a:solidFill>
                <a:latin typeface="Times New Roman" panose="02020603050405020304" pitchFamily="18" charset="0"/>
              </a:rPr>
              <a:t> </a:t>
            </a:r>
            <a:endParaRPr lang="it-IT" dirty="0"/>
          </a:p>
        </p:txBody>
      </p:sp>
    </p:spTree>
    <p:extLst>
      <p:ext uri="{BB962C8B-B14F-4D97-AF65-F5344CB8AC3E}">
        <p14:creationId xmlns:p14="http://schemas.microsoft.com/office/powerpoint/2010/main" val="9855999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4"/>
          <p:cNvSpPr txBox="1">
            <a:spLocks noChangeArrowheads="1"/>
          </p:cNvSpPr>
          <p:nvPr/>
        </p:nvSpPr>
        <p:spPr bwMode="auto">
          <a:xfrm>
            <a:off x="465826" y="103695"/>
            <a:ext cx="10688775" cy="553998"/>
          </a:xfrm>
          <a:prstGeom prst="rect">
            <a:avLst/>
          </a:prstGeom>
          <a:noFill/>
          <a:ln w="9525">
            <a:noFill/>
            <a:miter lim="800000"/>
            <a:headEnd/>
            <a:tailEnd/>
          </a:ln>
        </p:spPr>
        <p:txBody>
          <a:bodyPr wrap="square">
            <a:spAutoFit/>
          </a:bodyPr>
          <a:lstStyle/>
          <a:p>
            <a:pPr algn="ctr">
              <a:spcBef>
                <a:spcPct val="50000"/>
              </a:spcBef>
              <a:defRPr/>
            </a:pPr>
            <a:r>
              <a:rPr lang="it-IT" sz="3000" b="1" dirty="0">
                <a:solidFill>
                  <a:srgbClr val="800000"/>
                </a:solidFill>
              </a:rPr>
              <a:t> </a:t>
            </a:r>
            <a:r>
              <a:rPr lang="it-IT" sz="2800" b="1" dirty="0">
                <a:solidFill>
                  <a:srgbClr val="800000"/>
                </a:solidFill>
                <a:latin typeface="Calibri" panose="020F0502020204030204" pitchFamily="34" charset="0"/>
              </a:rPr>
              <a:t>15 ANNI DI ATTIVITA’ DEL REGISTRO NAZIONALE 2005-2019</a:t>
            </a:r>
          </a:p>
        </p:txBody>
      </p:sp>
      <p:sp>
        <p:nvSpPr>
          <p:cNvPr id="17438" name="Rectangle 4"/>
          <p:cNvSpPr>
            <a:spLocks noChangeArrowheads="1"/>
          </p:cNvSpPr>
          <p:nvPr/>
        </p:nvSpPr>
        <p:spPr bwMode="auto">
          <a:xfrm>
            <a:off x="3419741" y="859870"/>
            <a:ext cx="4780944" cy="576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68288" indent="-268288"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ts val="4800"/>
              </a:spcBef>
            </a:pPr>
            <a:r>
              <a:rPr lang="it-IT" altLang="it-IT" b="1" dirty="0" smtClean="0">
                <a:solidFill>
                  <a:srgbClr val="002060"/>
                </a:solidFill>
              </a:rPr>
              <a:t>1.020.960 </a:t>
            </a:r>
            <a:r>
              <a:rPr lang="it-IT" altLang="it-IT" b="1" dirty="0">
                <a:solidFill>
                  <a:srgbClr val="002060"/>
                </a:solidFill>
              </a:rPr>
              <a:t>coppie trattate</a:t>
            </a:r>
          </a:p>
        </p:txBody>
      </p:sp>
      <p:sp>
        <p:nvSpPr>
          <p:cNvPr id="17433" name="Rectangle 4"/>
          <p:cNvSpPr>
            <a:spLocks noChangeArrowheads="1"/>
          </p:cNvSpPr>
          <p:nvPr/>
        </p:nvSpPr>
        <p:spPr bwMode="auto">
          <a:xfrm>
            <a:off x="3519488" y="1560981"/>
            <a:ext cx="4368800"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68288" indent="-268288"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ts val="4800"/>
              </a:spcBef>
            </a:pPr>
            <a:r>
              <a:rPr lang="it-IT" altLang="it-IT" b="1" dirty="0" smtClean="0">
                <a:solidFill>
                  <a:srgbClr val="002060"/>
                </a:solidFill>
              </a:rPr>
              <a:t>1.324.813 </a:t>
            </a:r>
            <a:r>
              <a:rPr lang="it-IT" altLang="it-IT" b="1" dirty="0">
                <a:solidFill>
                  <a:srgbClr val="002060"/>
                </a:solidFill>
              </a:rPr>
              <a:t>cicli iniziati</a:t>
            </a:r>
          </a:p>
        </p:txBody>
      </p:sp>
      <p:sp>
        <p:nvSpPr>
          <p:cNvPr id="17428" name="Rectangle 4"/>
          <p:cNvSpPr>
            <a:spLocks noChangeArrowheads="1"/>
          </p:cNvSpPr>
          <p:nvPr/>
        </p:nvSpPr>
        <p:spPr bwMode="auto">
          <a:xfrm>
            <a:off x="3519488" y="2381519"/>
            <a:ext cx="3822700" cy="576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68288" indent="-268288"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ts val="4800"/>
              </a:spcBef>
            </a:pPr>
            <a:r>
              <a:rPr lang="it-IT" altLang="it-IT" b="1" dirty="0" smtClean="0">
                <a:solidFill>
                  <a:srgbClr val="002060"/>
                </a:solidFill>
              </a:rPr>
              <a:t>228.704 </a:t>
            </a:r>
            <a:r>
              <a:rPr lang="it-IT" altLang="it-IT" b="1" dirty="0">
                <a:solidFill>
                  <a:srgbClr val="002060"/>
                </a:solidFill>
              </a:rPr>
              <a:t>gravidanze</a:t>
            </a:r>
            <a:endParaRPr lang="it-IT" altLang="it-IT" b="1" dirty="0">
              <a:solidFill>
                <a:srgbClr val="92D050"/>
              </a:solidFill>
            </a:endParaRPr>
          </a:p>
        </p:txBody>
      </p:sp>
      <p:sp>
        <p:nvSpPr>
          <p:cNvPr id="17423" name="Rectangle 4"/>
          <p:cNvSpPr>
            <a:spLocks noChangeArrowheads="1"/>
          </p:cNvSpPr>
          <p:nvPr/>
        </p:nvSpPr>
        <p:spPr bwMode="auto">
          <a:xfrm>
            <a:off x="3330341" y="3914619"/>
            <a:ext cx="7805912"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5600" indent="-268288"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pPr>
            <a:r>
              <a:rPr lang="it-IT" altLang="it-IT" b="1" dirty="0" smtClean="0">
                <a:solidFill>
                  <a:srgbClr val="002060"/>
                </a:solidFill>
              </a:rPr>
              <a:t>172.627 </a:t>
            </a:r>
            <a:r>
              <a:rPr lang="it-IT" altLang="it-IT" b="1" dirty="0">
                <a:solidFill>
                  <a:srgbClr val="002060"/>
                </a:solidFill>
              </a:rPr>
              <a:t>bambini nati </a:t>
            </a:r>
            <a:r>
              <a:rPr lang="it-IT" altLang="it-IT" b="1" dirty="0" smtClean="0">
                <a:solidFill>
                  <a:srgbClr val="002060"/>
                </a:solidFill>
              </a:rPr>
              <a:t>vivi </a:t>
            </a:r>
          </a:p>
          <a:p>
            <a:pPr marL="87312" indent="0" eaLnBrk="1" hangingPunct="1">
              <a:spcBef>
                <a:spcPct val="0"/>
              </a:spcBef>
              <a:buNone/>
            </a:pPr>
            <a:r>
              <a:rPr lang="it-IT" altLang="it-IT" b="1" dirty="0" smtClean="0">
                <a:solidFill>
                  <a:srgbClr val="002060"/>
                </a:solidFill>
              </a:rPr>
              <a:t>(</a:t>
            </a:r>
            <a:r>
              <a:rPr lang="it-IT" altLang="it-IT" sz="2400" b="1" dirty="0" smtClean="0">
                <a:solidFill>
                  <a:srgbClr val="002060"/>
                </a:solidFill>
              </a:rPr>
              <a:t>gli abitanti di PERUGIA, RAVENNA, REGGIO EMILIA</a:t>
            </a:r>
            <a:r>
              <a:rPr lang="it-IT" altLang="it-IT" b="1" dirty="0" smtClean="0">
                <a:solidFill>
                  <a:srgbClr val="002060"/>
                </a:solidFill>
              </a:rPr>
              <a:t>)</a:t>
            </a:r>
            <a:endParaRPr lang="it-IT" altLang="it-IT" b="1" dirty="0">
              <a:solidFill>
                <a:srgbClr val="92D050"/>
              </a:solidFill>
            </a:endParaRPr>
          </a:p>
        </p:txBody>
      </p:sp>
      <p:pic>
        <p:nvPicPr>
          <p:cNvPr id="17415" name="Picture 3" descr="logo PM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5792" y="6064333"/>
            <a:ext cx="1220612" cy="559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6" name="CasellaDiTesto 35"/>
          <p:cNvSpPr txBox="1">
            <a:spLocks noChangeArrowheads="1"/>
          </p:cNvSpPr>
          <p:nvPr/>
        </p:nvSpPr>
        <p:spPr bwMode="auto">
          <a:xfrm>
            <a:off x="1300613" y="6095386"/>
            <a:ext cx="9071918"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58775" indent="-180975"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it-IT" sz="1600" dirty="0">
                <a:solidFill>
                  <a:srgbClr val="002060"/>
                </a:solidFill>
                <a:latin typeface="Arial" pitchFamily="34" charset="0"/>
              </a:rPr>
              <a:t>(I </a:t>
            </a:r>
            <a:r>
              <a:rPr lang="en-US" altLang="it-IT" sz="1600" dirty="0" err="1">
                <a:solidFill>
                  <a:srgbClr val="002060"/>
                </a:solidFill>
                <a:latin typeface="Arial" pitchFamily="34" charset="0"/>
              </a:rPr>
              <a:t>dati</a:t>
            </a:r>
            <a:r>
              <a:rPr lang="en-US" altLang="it-IT" sz="1600" dirty="0">
                <a:solidFill>
                  <a:srgbClr val="002060"/>
                </a:solidFill>
                <a:latin typeface="Arial" pitchFamily="34" charset="0"/>
              </a:rPr>
              <a:t> sui </a:t>
            </a:r>
            <a:r>
              <a:rPr lang="en-US" altLang="it-IT" sz="1600" dirty="0" err="1">
                <a:solidFill>
                  <a:srgbClr val="002060"/>
                </a:solidFill>
                <a:latin typeface="Arial" pitchFamily="34" charset="0"/>
              </a:rPr>
              <a:t>parti</a:t>
            </a:r>
            <a:r>
              <a:rPr lang="en-US" altLang="it-IT" sz="1600" dirty="0">
                <a:solidFill>
                  <a:srgbClr val="002060"/>
                </a:solidFill>
                <a:latin typeface="Arial" pitchFamily="34" charset="0"/>
              </a:rPr>
              <a:t> e sui bambini </a:t>
            </a:r>
            <a:r>
              <a:rPr lang="en-US" altLang="it-IT" sz="1600" dirty="0" err="1">
                <a:solidFill>
                  <a:srgbClr val="002060"/>
                </a:solidFill>
                <a:latin typeface="Arial" pitchFamily="34" charset="0"/>
              </a:rPr>
              <a:t>nati</a:t>
            </a:r>
            <a:r>
              <a:rPr lang="en-US" altLang="it-IT" sz="1600" dirty="0">
                <a:solidFill>
                  <a:srgbClr val="002060"/>
                </a:solidFill>
                <a:latin typeface="Arial" pitchFamily="34" charset="0"/>
              </a:rPr>
              <a:t> </a:t>
            </a:r>
            <a:r>
              <a:rPr lang="en-US" altLang="it-IT" sz="1600" dirty="0" err="1">
                <a:solidFill>
                  <a:srgbClr val="002060"/>
                </a:solidFill>
                <a:latin typeface="Arial" pitchFamily="34" charset="0"/>
              </a:rPr>
              <a:t>vivi</a:t>
            </a:r>
            <a:r>
              <a:rPr lang="en-US" altLang="it-IT" sz="1600" dirty="0">
                <a:solidFill>
                  <a:srgbClr val="002060"/>
                </a:solidFill>
                <a:latin typeface="Arial" pitchFamily="34" charset="0"/>
              </a:rPr>
              <a:t> </a:t>
            </a:r>
            <a:r>
              <a:rPr lang="en-US" altLang="it-IT" sz="1600" dirty="0" err="1">
                <a:solidFill>
                  <a:srgbClr val="002060"/>
                </a:solidFill>
                <a:latin typeface="Arial" pitchFamily="34" charset="0"/>
              </a:rPr>
              <a:t>sono</a:t>
            </a:r>
            <a:r>
              <a:rPr lang="en-US" altLang="it-IT" sz="1600" dirty="0">
                <a:solidFill>
                  <a:srgbClr val="002060"/>
                </a:solidFill>
                <a:latin typeface="Arial" pitchFamily="34" charset="0"/>
              </a:rPr>
              <a:t> </a:t>
            </a:r>
            <a:r>
              <a:rPr lang="en-US" altLang="it-IT" sz="1600" dirty="0" err="1">
                <a:solidFill>
                  <a:srgbClr val="002060"/>
                </a:solidFill>
                <a:latin typeface="Arial" pitchFamily="34" charset="0"/>
              </a:rPr>
              <a:t>sottostimati</a:t>
            </a:r>
            <a:r>
              <a:rPr lang="en-US" altLang="it-IT" sz="1600" dirty="0">
                <a:solidFill>
                  <a:srgbClr val="002060"/>
                </a:solidFill>
                <a:latin typeface="Arial" pitchFamily="34" charset="0"/>
              </a:rPr>
              <a:t> </a:t>
            </a:r>
          </a:p>
          <a:p>
            <a:pPr algn="ctr" eaLnBrk="1" hangingPunct="1">
              <a:spcBef>
                <a:spcPct val="0"/>
              </a:spcBef>
              <a:buFontTx/>
              <a:buNone/>
            </a:pPr>
            <a:r>
              <a:rPr lang="en-US" altLang="it-IT" sz="1600" dirty="0">
                <a:solidFill>
                  <a:srgbClr val="002060"/>
                </a:solidFill>
                <a:latin typeface="Arial" pitchFamily="34" charset="0"/>
              </a:rPr>
              <a:t>a causa </a:t>
            </a:r>
            <a:r>
              <a:rPr lang="en-US" altLang="it-IT" sz="1600" dirty="0" err="1">
                <a:solidFill>
                  <a:srgbClr val="002060"/>
                </a:solidFill>
                <a:latin typeface="Arial" pitchFamily="34" charset="0"/>
              </a:rPr>
              <a:t>della</a:t>
            </a:r>
            <a:r>
              <a:rPr lang="en-US" altLang="it-IT" sz="1600" dirty="0">
                <a:solidFill>
                  <a:srgbClr val="002060"/>
                </a:solidFill>
                <a:latin typeface="Arial" pitchFamily="34" charset="0"/>
              </a:rPr>
              <a:t> </a:t>
            </a:r>
            <a:r>
              <a:rPr lang="en-US" altLang="it-IT" sz="1600" dirty="0" err="1">
                <a:solidFill>
                  <a:srgbClr val="002060"/>
                </a:solidFill>
                <a:latin typeface="Arial" pitchFamily="34" charset="0"/>
              </a:rPr>
              <a:t>perdita</a:t>
            </a:r>
            <a:r>
              <a:rPr lang="en-US" altLang="it-IT" sz="1600" dirty="0">
                <a:solidFill>
                  <a:srgbClr val="002060"/>
                </a:solidFill>
                <a:latin typeface="Arial" pitchFamily="34" charset="0"/>
              </a:rPr>
              <a:t> al follow-up </a:t>
            </a:r>
            <a:r>
              <a:rPr lang="en-US" altLang="it-IT" sz="1600" dirty="0" err="1">
                <a:solidFill>
                  <a:srgbClr val="002060"/>
                </a:solidFill>
                <a:latin typeface="Arial" pitchFamily="34" charset="0"/>
              </a:rPr>
              <a:t>delle</a:t>
            </a:r>
            <a:r>
              <a:rPr lang="en-US" altLang="it-IT" sz="1600" dirty="0">
                <a:solidFill>
                  <a:srgbClr val="002060"/>
                </a:solidFill>
                <a:latin typeface="Arial" pitchFamily="34" charset="0"/>
              </a:rPr>
              <a:t> </a:t>
            </a:r>
            <a:r>
              <a:rPr lang="en-US" altLang="it-IT" sz="1600" dirty="0" err="1">
                <a:solidFill>
                  <a:srgbClr val="002060"/>
                </a:solidFill>
                <a:latin typeface="Arial" pitchFamily="34" charset="0"/>
              </a:rPr>
              <a:t>gravidanze</a:t>
            </a:r>
            <a:r>
              <a:rPr lang="en-US" altLang="it-IT" sz="1600" dirty="0">
                <a:solidFill>
                  <a:srgbClr val="002060"/>
                </a:solidFill>
                <a:latin typeface="Arial" pitchFamily="34" charset="0"/>
              </a:rPr>
              <a:t>)</a:t>
            </a:r>
            <a:endParaRPr lang="it-IT" altLang="it-IT" sz="1600" dirty="0">
              <a:latin typeface="Arial" pitchFamily="34" charset="0"/>
            </a:endParaRPr>
          </a:p>
        </p:txBody>
      </p:sp>
      <p:sp>
        <p:nvSpPr>
          <p:cNvPr id="17418" name="Rectangle 4"/>
          <p:cNvSpPr>
            <a:spLocks noChangeArrowheads="1"/>
          </p:cNvSpPr>
          <p:nvPr/>
        </p:nvSpPr>
        <p:spPr bwMode="auto">
          <a:xfrm>
            <a:off x="3519488" y="3226119"/>
            <a:ext cx="4368800"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68288" indent="-268288"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ts val="4800"/>
              </a:spcBef>
            </a:pPr>
            <a:r>
              <a:rPr lang="it-IT" altLang="it-IT" b="1" dirty="0" smtClean="0">
                <a:solidFill>
                  <a:srgbClr val="002060"/>
                </a:solidFill>
              </a:rPr>
              <a:t>148.015 </a:t>
            </a:r>
            <a:r>
              <a:rPr lang="it-IT" altLang="it-IT" b="1" dirty="0">
                <a:solidFill>
                  <a:srgbClr val="002060"/>
                </a:solidFill>
              </a:rPr>
              <a:t>p</a:t>
            </a:r>
            <a:r>
              <a:rPr lang="it-IT" altLang="it-IT" b="1" dirty="0" smtClean="0">
                <a:solidFill>
                  <a:srgbClr val="002060"/>
                </a:solidFill>
              </a:rPr>
              <a:t>arti</a:t>
            </a:r>
            <a:endParaRPr lang="it-IT" altLang="it-IT" b="1" dirty="0">
              <a:solidFill>
                <a:srgbClr val="002060"/>
              </a:solidFill>
            </a:endParaRPr>
          </a:p>
        </p:txBody>
      </p:sp>
      <p:sp>
        <p:nvSpPr>
          <p:cNvPr id="77" name="Rettangolo 27"/>
          <p:cNvSpPr>
            <a:spLocks noChangeArrowheads="1"/>
          </p:cNvSpPr>
          <p:nvPr/>
        </p:nvSpPr>
        <p:spPr bwMode="auto">
          <a:xfrm>
            <a:off x="1954214" y="5076641"/>
            <a:ext cx="8174038" cy="919401"/>
          </a:xfrm>
          <a:prstGeom prst="roundRect">
            <a:avLst>
              <a:gd name="adj" fmla="val 16667"/>
            </a:avLst>
          </a:prstGeom>
          <a:solidFill>
            <a:srgbClr val="FFFF00"/>
          </a:solidFill>
          <a:ln w="28575">
            <a:solidFill>
              <a:srgbClr val="002060"/>
            </a:solidFill>
            <a:miter lim="800000"/>
            <a:headEnd/>
            <a:tailEnd/>
          </a:ln>
          <a:extLst/>
        </p:spPr>
        <p:txBody>
          <a:bodyPr wrap="square">
            <a:spAutoFit/>
          </a:bodyPr>
          <a:lstStyle>
            <a:lvl1pPr marL="268288" indent="-268288"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hangingPunct="1">
              <a:spcBef>
                <a:spcPct val="0"/>
              </a:spcBef>
              <a:buFontTx/>
              <a:buNone/>
            </a:pPr>
            <a:r>
              <a:rPr lang="it-IT" altLang="it-IT" sz="2400" b="1" dirty="0">
                <a:solidFill>
                  <a:srgbClr val="002060"/>
                </a:solidFill>
              </a:rPr>
              <a:t>Nel </a:t>
            </a:r>
            <a:r>
              <a:rPr lang="it-IT" altLang="it-IT" sz="2400" b="1" dirty="0" smtClean="0">
                <a:solidFill>
                  <a:srgbClr val="002060"/>
                </a:solidFill>
              </a:rPr>
              <a:t>2019 </a:t>
            </a:r>
            <a:r>
              <a:rPr lang="it-IT" altLang="it-IT" sz="2400" b="1" dirty="0">
                <a:solidFill>
                  <a:srgbClr val="002060"/>
                </a:solidFill>
              </a:rPr>
              <a:t>il </a:t>
            </a:r>
            <a:r>
              <a:rPr lang="it-IT" altLang="it-IT" sz="2400" b="1" dirty="0" smtClean="0">
                <a:solidFill>
                  <a:srgbClr val="002060"/>
                </a:solidFill>
              </a:rPr>
              <a:t>3,4% </a:t>
            </a:r>
            <a:r>
              <a:rPr lang="it-IT" altLang="it-IT" sz="2400" b="1" dirty="0">
                <a:solidFill>
                  <a:srgbClr val="002060"/>
                </a:solidFill>
              </a:rPr>
              <a:t>dei bambini nati in Italia sono nati grazie all’applicazione delle tecniche di PMA </a:t>
            </a:r>
          </a:p>
        </p:txBody>
      </p:sp>
      <p:grpSp>
        <p:nvGrpSpPr>
          <p:cNvPr id="78" name="Group 6"/>
          <p:cNvGrpSpPr>
            <a:grpSpLocks/>
          </p:cNvGrpSpPr>
          <p:nvPr/>
        </p:nvGrpSpPr>
        <p:grpSpPr bwMode="auto">
          <a:xfrm>
            <a:off x="10800271" y="5874829"/>
            <a:ext cx="655758" cy="649455"/>
            <a:chOff x="860" y="2420"/>
            <a:chExt cx="9631" cy="9516"/>
          </a:xfrm>
        </p:grpSpPr>
        <p:sp>
          <p:nvSpPr>
            <p:cNvPr id="79"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8"/>
            <p:cNvSpPr>
              <a:spLocks/>
            </p:cNvSpPr>
            <p:nvPr/>
          </p:nvSpPr>
          <p:spPr bwMode="auto">
            <a:xfrm>
              <a:off x="5138" y="4116"/>
              <a:ext cx="1313" cy="2892"/>
            </a:xfrm>
            <a:custGeom>
              <a:avLst/>
              <a:gdLst>
                <a:gd name="T0" fmla="*/ 155920236 w 1098"/>
                <a:gd name="T1" fmla="*/ 2892 h 2892"/>
                <a:gd name="T2" fmla="*/ 155920236 w 1098"/>
                <a:gd name="T3" fmla="*/ 155 h 2892"/>
                <a:gd name="T4" fmla="*/ 209778277 w 1098"/>
                <a:gd name="T5" fmla="*/ 155 h 2892"/>
                <a:gd name="T6" fmla="*/ 209778277 w 1098"/>
                <a:gd name="T7" fmla="*/ 0 h 2892"/>
                <a:gd name="T8" fmla="*/ 0 w 1098"/>
                <a:gd name="T9" fmla="*/ 0 h 2892"/>
                <a:gd name="T10" fmla="*/ 0 w 1098"/>
                <a:gd name="T11" fmla="*/ 155 h 2892"/>
                <a:gd name="T12" fmla="*/ 53845549 w 1098"/>
                <a:gd name="T13" fmla="*/ 155 h 2892"/>
                <a:gd name="T14" fmla="*/ 53845549 w 1098"/>
                <a:gd name="T15" fmla="*/ 2628 h 2892"/>
                <a:gd name="T16" fmla="*/ 155920236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8"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9"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0"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1"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2"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3"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4"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5"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6"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7"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8"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9"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0"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1"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2"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3"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4"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5"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6"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7"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8"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9"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0"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1"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2"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3"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4"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5"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6"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7"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8"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Tree>
    <p:extLst>
      <p:ext uri="{BB962C8B-B14F-4D97-AF65-F5344CB8AC3E}">
        <p14:creationId xmlns:p14="http://schemas.microsoft.com/office/powerpoint/2010/main" val="2194834689"/>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Segnaposto numero diapositiva 5"/>
          <p:cNvSpPr>
            <a:spLocks noGrp="1"/>
          </p:cNvSpPr>
          <p:nvPr>
            <p:ph type="sldNum" sz="quarter" idx="12"/>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9194BA3E-E45C-491F-BF77-5FECA1A8321D}" type="slidenum">
              <a:rPr lang="it-IT" smtClean="0">
                <a:solidFill>
                  <a:schemeClr val="tx1"/>
                </a:solidFill>
              </a:rPr>
              <a:pPr fontAlgn="base">
                <a:spcBef>
                  <a:spcPct val="0"/>
                </a:spcBef>
                <a:spcAft>
                  <a:spcPct val="0"/>
                </a:spcAft>
                <a:defRPr/>
              </a:pPr>
              <a:t>6</a:t>
            </a:fld>
            <a:endParaRPr lang="it-IT" smtClean="0">
              <a:solidFill>
                <a:schemeClr val="tx1"/>
              </a:solidFill>
            </a:endParaRPr>
          </a:p>
        </p:txBody>
      </p:sp>
      <p:sp>
        <p:nvSpPr>
          <p:cNvPr id="39939" name="Rectangle 4"/>
          <p:cNvSpPr>
            <a:spLocks noGrp="1" noChangeArrowheads="1"/>
          </p:cNvSpPr>
          <p:nvPr>
            <p:ph type="body" idx="1"/>
          </p:nvPr>
        </p:nvSpPr>
        <p:spPr>
          <a:xfrm>
            <a:off x="1811524" y="1556792"/>
            <a:ext cx="8568952" cy="4824536"/>
          </a:xfrm>
        </p:spPr>
        <p:txBody>
          <a:bodyPr/>
          <a:lstStyle/>
          <a:p>
            <a:pPr algn="just">
              <a:spcBef>
                <a:spcPts val="1800"/>
              </a:spcBef>
              <a:buFont typeface="Wingdings" panose="05000000000000000000" pitchFamily="2" charset="2"/>
              <a:buChar char="Ø"/>
            </a:pPr>
            <a:r>
              <a:rPr lang="en-GB" altLang="it-IT" sz="2400" b="1" u="sng" dirty="0">
                <a:solidFill>
                  <a:srgbClr val="002060"/>
                </a:solidFill>
              </a:rPr>
              <a:t>List</a:t>
            </a:r>
            <a:r>
              <a:rPr lang="en-GB" altLang="it-IT" sz="2400" b="1" dirty="0">
                <a:solidFill>
                  <a:srgbClr val="002060"/>
                </a:solidFill>
              </a:rPr>
              <a:t> all the authorized structures that apply ART procedures in Italy</a:t>
            </a:r>
          </a:p>
          <a:p>
            <a:pPr algn="just">
              <a:spcBef>
                <a:spcPts val="1800"/>
              </a:spcBef>
              <a:buFont typeface="Wingdings" panose="05000000000000000000" pitchFamily="2" charset="2"/>
              <a:buChar char="Ø"/>
            </a:pPr>
            <a:r>
              <a:rPr lang="en-US" altLang="it-IT" sz="2400" b="1" u="sng" dirty="0">
                <a:solidFill>
                  <a:srgbClr val="002060"/>
                </a:solidFill>
              </a:rPr>
              <a:t>Collect and disseminate</a:t>
            </a:r>
            <a:r>
              <a:rPr lang="en-US" altLang="it-IT" sz="2400" b="1" dirty="0">
                <a:solidFill>
                  <a:srgbClr val="002060"/>
                </a:solidFill>
              </a:rPr>
              <a:t>, in cooperation with the regional epidemiological authorities, transparent information about ART techniques and their application and outcomes</a:t>
            </a:r>
          </a:p>
          <a:p>
            <a:pPr algn="just">
              <a:spcBef>
                <a:spcPts val="1800"/>
              </a:spcBef>
              <a:buFont typeface="Wingdings" panose="05000000000000000000" pitchFamily="2" charset="2"/>
              <a:buChar char="Ø"/>
            </a:pPr>
            <a:r>
              <a:rPr lang="en-US" altLang="it-IT" sz="2400" b="1" u="sng" dirty="0">
                <a:solidFill>
                  <a:srgbClr val="002060"/>
                </a:solidFill>
              </a:rPr>
              <a:t>Collect and coordinate</a:t>
            </a:r>
            <a:r>
              <a:rPr lang="en-US" altLang="it-IT" sz="2400" b="1" dirty="0">
                <a:solidFill>
                  <a:srgbClr val="002060"/>
                </a:solidFill>
              </a:rPr>
              <a:t> information, suggestions and proposals from the scientific societies, patients associations and different ART stakeholders</a:t>
            </a:r>
          </a:p>
          <a:p>
            <a:pPr algn="just">
              <a:spcBef>
                <a:spcPts val="1800"/>
              </a:spcBef>
              <a:buFont typeface="Wingdings" panose="05000000000000000000" pitchFamily="2" charset="2"/>
              <a:buChar char="Ø"/>
            </a:pPr>
            <a:r>
              <a:rPr lang="en-GB" altLang="it-IT" sz="2400" b="1" u="sng" dirty="0">
                <a:solidFill>
                  <a:srgbClr val="002060"/>
                </a:solidFill>
              </a:rPr>
              <a:t>Disseminate</a:t>
            </a:r>
            <a:r>
              <a:rPr lang="en-GB" altLang="it-IT" sz="2400" b="1" dirty="0">
                <a:solidFill>
                  <a:srgbClr val="002060"/>
                </a:solidFill>
              </a:rPr>
              <a:t> the correct information to all citizens and infertile couples in particular on reproductive health, infertility prevention and possible therapeutic interventions</a:t>
            </a:r>
          </a:p>
          <a:p>
            <a:pPr marL="174625" indent="-174625" algn="just">
              <a:spcBef>
                <a:spcPts val="1200"/>
              </a:spcBef>
            </a:pPr>
            <a:endParaRPr lang="en-GB" altLang="it-IT" sz="2400" b="1" dirty="0">
              <a:solidFill>
                <a:srgbClr val="002060"/>
              </a:solidFill>
            </a:endParaRPr>
          </a:p>
        </p:txBody>
      </p:sp>
      <p:sp>
        <p:nvSpPr>
          <p:cNvPr id="12293" name="Text Box 5"/>
          <p:cNvSpPr txBox="1">
            <a:spLocks noChangeArrowheads="1"/>
          </p:cNvSpPr>
          <p:nvPr/>
        </p:nvSpPr>
        <p:spPr bwMode="auto">
          <a:xfrm>
            <a:off x="1919289" y="836712"/>
            <a:ext cx="8353425" cy="523220"/>
          </a:xfrm>
          <a:prstGeom prst="rect">
            <a:avLst/>
          </a:prstGeom>
          <a:noFill/>
          <a:ln w="9525">
            <a:noFill/>
            <a:miter lim="800000"/>
            <a:headEnd/>
            <a:tailEnd/>
          </a:ln>
          <a:effectLst/>
        </p:spPr>
        <p:txBody>
          <a:bodyPr>
            <a:spAutoFit/>
          </a:bodyPr>
          <a:lstStyle/>
          <a:p>
            <a:pPr algn="ctr">
              <a:defRPr/>
            </a:pPr>
            <a:r>
              <a:rPr lang="en-GB" sz="2800" b="1" dirty="0">
                <a:solidFill>
                  <a:srgbClr val="800000"/>
                </a:solidFill>
                <a:latin typeface="+mj-lt"/>
              </a:rPr>
              <a:t>The law establishes that the Register must</a:t>
            </a:r>
            <a:endParaRPr lang="en-US" sz="2800" b="1" dirty="0">
              <a:solidFill>
                <a:srgbClr val="800000"/>
              </a:solidFill>
              <a:latin typeface="+mj-lt"/>
            </a:endParaRPr>
          </a:p>
        </p:txBody>
      </p:sp>
      <p:sp>
        <p:nvSpPr>
          <p:cNvPr id="7" name="Text Box 4"/>
          <p:cNvSpPr txBox="1">
            <a:spLocks noChangeArrowheads="1"/>
          </p:cNvSpPr>
          <p:nvPr/>
        </p:nvSpPr>
        <p:spPr bwMode="auto">
          <a:xfrm>
            <a:off x="1524000" y="260351"/>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pic>
        <p:nvPicPr>
          <p:cNvPr id="6" name="Immagine 5"/>
          <p:cNvPicPr>
            <a:picLocks noChangeAspect="1"/>
          </p:cNvPicPr>
          <p:nvPr/>
        </p:nvPicPr>
        <p:blipFill>
          <a:blip r:embed="rId2"/>
          <a:stretch>
            <a:fillRect/>
          </a:stretch>
        </p:blipFill>
        <p:spPr>
          <a:xfrm>
            <a:off x="228512" y="154206"/>
            <a:ext cx="1138578" cy="432000"/>
          </a:xfrm>
          <a:prstGeom prst="rect">
            <a:avLst/>
          </a:prstGeom>
        </p:spPr>
      </p:pic>
      <p:pic>
        <p:nvPicPr>
          <p:cNvPr id="8" name="Immagine 7"/>
          <p:cNvPicPr>
            <a:picLocks noChangeAspect="1"/>
          </p:cNvPicPr>
          <p:nvPr/>
        </p:nvPicPr>
        <p:blipFill>
          <a:blip r:embed="rId3"/>
          <a:stretch>
            <a:fillRect/>
          </a:stretch>
        </p:blipFill>
        <p:spPr>
          <a:xfrm>
            <a:off x="10893809" y="105665"/>
            <a:ext cx="720000" cy="720000"/>
          </a:xfrm>
          <a:prstGeom prst="rect">
            <a:avLst/>
          </a:prstGeom>
        </p:spPr>
      </p:pic>
    </p:spTree>
    <p:extLst>
      <p:ext uri="{BB962C8B-B14F-4D97-AF65-F5344CB8AC3E}">
        <p14:creationId xmlns:p14="http://schemas.microsoft.com/office/powerpoint/2010/main" val="1803828588"/>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0" name="AutoShape 56"/>
          <p:cNvSpPr>
            <a:spLocks noChangeAspect="1" noChangeArrowheads="1"/>
          </p:cNvSpPr>
          <p:nvPr/>
        </p:nvSpPr>
        <p:spPr bwMode="auto">
          <a:xfrm>
            <a:off x="1647825" y="1649414"/>
            <a:ext cx="4376738" cy="4897437"/>
          </a:xfrm>
          <a:prstGeom prst="rect">
            <a:avLst/>
          </a:prstGeom>
          <a:noFill/>
          <a:ln w="9525">
            <a:noFill/>
            <a:miter lim="800000"/>
            <a:headEnd/>
            <a:tailEnd/>
          </a:ln>
        </p:spPr>
        <p:txBody>
          <a:bodyPr/>
          <a:lstStyle/>
          <a:p>
            <a:pPr>
              <a:defRPr/>
            </a:pPr>
            <a:endParaRPr lang="it-IT">
              <a:solidFill>
                <a:srgbClr val="002060"/>
              </a:solidFill>
              <a:cs typeface="Arial" pitchFamily="34" charset="0"/>
            </a:endParaRPr>
          </a:p>
        </p:txBody>
      </p:sp>
      <p:sp>
        <p:nvSpPr>
          <p:cNvPr id="16439" name="Rectangle 55"/>
          <p:cNvSpPr>
            <a:spLocks noChangeArrowheads="1"/>
          </p:cNvSpPr>
          <p:nvPr/>
        </p:nvSpPr>
        <p:spPr bwMode="auto">
          <a:xfrm>
            <a:off x="557349" y="121464"/>
            <a:ext cx="10147888" cy="1169551"/>
          </a:xfrm>
          <a:prstGeom prst="rect">
            <a:avLst/>
          </a:prstGeom>
          <a:solidFill>
            <a:schemeClr val="bg1"/>
          </a:solidFill>
          <a:ln w="28575">
            <a:noFill/>
            <a:miter lim="800000"/>
            <a:headEnd/>
            <a:tailEnd/>
          </a:ln>
        </p:spPr>
        <p:txBody>
          <a:bodyPr wrap="square">
            <a:spAutoFit/>
          </a:bodyPr>
          <a:lstStyle/>
          <a:p>
            <a:pPr algn="ctr">
              <a:spcBef>
                <a:spcPts val="600"/>
              </a:spcBef>
            </a:pPr>
            <a:r>
              <a:rPr lang="it-IT" sz="2000" b="1" dirty="0">
                <a:solidFill>
                  <a:srgbClr val="002060"/>
                </a:solidFill>
              </a:rPr>
              <a:t>I </a:t>
            </a:r>
            <a:r>
              <a:rPr lang="it-IT" sz="2000" b="1" dirty="0">
                <a:solidFill>
                  <a:srgbClr val="800000"/>
                </a:solidFill>
              </a:rPr>
              <a:t>CENTRI </a:t>
            </a:r>
            <a:r>
              <a:rPr lang="it-IT" sz="2000" b="1" dirty="0">
                <a:solidFill>
                  <a:srgbClr val="002060"/>
                </a:solidFill>
              </a:rPr>
              <a:t>CHE APPLICANO TECNICHE </a:t>
            </a:r>
            <a:r>
              <a:rPr lang="it-IT" sz="2000" b="1" dirty="0" err="1">
                <a:solidFill>
                  <a:srgbClr val="002060"/>
                </a:solidFill>
              </a:rPr>
              <a:t>DI</a:t>
            </a:r>
            <a:r>
              <a:rPr lang="it-IT" sz="2000" b="1" dirty="0">
                <a:solidFill>
                  <a:srgbClr val="002060"/>
                </a:solidFill>
              </a:rPr>
              <a:t> PMA IN ITALIA </a:t>
            </a:r>
          </a:p>
          <a:p>
            <a:pPr algn="ctr">
              <a:spcBef>
                <a:spcPts val="600"/>
              </a:spcBef>
            </a:pPr>
            <a:r>
              <a:rPr lang="it-IT" sz="2000" b="1" dirty="0">
                <a:solidFill>
                  <a:srgbClr val="002060"/>
                </a:solidFill>
              </a:rPr>
              <a:t>SECONDO IL LIVELLO DELLE </a:t>
            </a:r>
            <a:r>
              <a:rPr lang="it-IT" sz="2000" b="1" dirty="0">
                <a:solidFill>
                  <a:srgbClr val="800000"/>
                </a:solidFill>
              </a:rPr>
              <a:t>TECNICHE OFFERTE</a:t>
            </a:r>
            <a:r>
              <a:rPr lang="it-IT" sz="2000" b="1" dirty="0">
                <a:solidFill>
                  <a:srgbClr val="002060"/>
                </a:solidFill>
              </a:rPr>
              <a:t>: </a:t>
            </a:r>
            <a:r>
              <a:rPr lang="it-IT" sz="2000" b="1" dirty="0" smtClean="0">
                <a:solidFill>
                  <a:srgbClr val="800000"/>
                </a:solidFill>
              </a:rPr>
              <a:t>332</a:t>
            </a:r>
            <a:r>
              <a:rPr lang="it-IT" sz="2000" b="1" dirty="0" smtClean="0">
                <a:solidFill>
                  <a:srgbClr val="C00000"/>
                </a:solidFill>
              </a:rPr>
              <a:t> </a:t>
            </a:r>
            <a:r>
              <a:rPr lang="it-IT" sz="2000" b="1" dirty="0">
                <a:solidFill>
                  <a:srgbClr val="002060"/>
                </a:solidFill>
              </a:rPr>
              <a:t>CENTRI </a:t>
            </a:r>
          </a:p>
          <a:p>
            <a:pPr algn="ctr">
              <a:spcBef>
                <a:spcPts val="600"/>
              </a:spcBef>
            </a:pPr>
            <a:r>
              <a:rPr lang="it-IT" sz="2000" b="1" dirty="0">
                <a:solidFill>
                  <a:srgbClr val="002060"/>
                </a:solidFill>
              </a:rPr>
              <a:t>(dati aggiornati al 31 Gennaio </a:t>
            </a:r>
            <a:r>
              <a:rPr lang="it-IT" sz="2000" b="1" dirty="0" smtClean="0">
                <a:solidFill>
                  <a:srgbClr val="002060"/>
                </a:solidFill>
              </a:rPr>
              <a:t>2022)</a:t>
            </a:r>
            <a:endParaRPr lang="it-IT" sz="2000" b="1" dirty="0">
              <a:solidFill>
                <a:srgbClr val="002060"/>
              </a:solidFill>
            </a:endParaRPr>
          </a:p>
        </p:txBody>
      </p:sp>
      <p:sp>
        <p:nvSpPr>
          <p:cNvPr id="13322" name="Freeform 58"/>
          <p:cNvSpPr>
            <a:spLocks noChangeAspect="1"/>
          </p:cNvSpPr>
          <p:nvPr/>
        </p:nvSpPr>
        <p:spPr bwMode="auto">
          <a:xfrm>
            <a:off x="2667001" y="3313113"/>
            <a:ext cx="125413" cy="55562"/>
          </a:xfrm>
          <a:custGeom>
            <a:avLst/>
            <a:gdLst>
              <a:gd name="T0" fmla="*/ 60 w 250"/>
              <a:gd name="T1" fmla="*/ 0 h 135"/>
              <a:gd name="T2" fmla="*/ 45 w 250"/>
              <a:gd name="T3" fmla="*/ 2 h 135"/>
              <a:gd name="T4" fmla="*/ 20 w 250"/>
              <a:gd name="T5" fmla="*/ 2 h 135"/>
              <a:gd name="T6" fmla="*/ 0 w 250"/>
              <a:gd name="T7" fmla="*/ 2 h 135"/>
              <a:gd name="T8" fmla="*/ 10 w 250"/>
              <a:gd name="T9" fmla="*/ 2 h 135"/>
              <a:gd name="T10" fmla="*/ 20 w 250"/>
              <a:gd name="T11" fmla="*/ 2 h 135"/>
              <a:gd name="T12" fmla="*/ 55 w 250"/>
              <a:gd name="T13" fmla="*/ 2 h 135"/>
              <a:gd name="T14" fmla="*/ 97 w 250"/>
              <a:gd name="T15" fmla="*/ 2 h 135"/>
              <a:gd name="T16" fmla="*/ 121 w 250"/>
              <a:gd name="T17" fmla="*/ 2 h 135"/>
              <a:gd name="T18" fmla="*/ 132 w 250"/>
              <a:gd name="T19" fmla="*/ 2 h 135"/>
              <a:gd name="T20" fmla="*/ 142 w 250"/>
              <a:gd name="T21" fmla="*/ 2 h 135"/>
              <a:gd name="T22" fmla="*/ 142 w 250"/>
              <a:gd name="T23" fmla="*/ 2 h 135"/>
              <a:gd name="T24" fmla="*/ 132 w 250"/>
              <a:gd name="T25" fmla="*/ 0 h 135"/>
              <a:gd name="T26" fmla="*/ 115 w 250"/>
              <a:gd name="T27" fmla="*/ 0 h 135"/>
              <a:gd name="T28" fmla="*/ 92 w 250"/>
              <a:gd name="T29" fmla="*/ 2 h 135"/>
              <a:gd name="T30" fmla="*/ 60 w 250"/>
              <a:gd name="T31" fmla="*/ 0 h 1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0"/>
              <a:gd name="T49" fmla="*/ 0 h 135"/>
              <a:gd name="T50" fmla="*/ 250 w 250"/>
              <a:gd name="T51" fmla="*/ 135 h 1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0" h="135">
                <a:moveTo>
                  <a:pt x="105" y="0"/>
                </a:moveTo>
                <a:lnTo>
                  <a:pt x="75" y="30"/>
                </a:lnTo>
                <a:lnTo>
                  <a:pt x="40" y="30"/>
                </a:lnTo>
                <a:lnTo>
                  <a:pt x="0" y="30"/>
                </a:lnTo>
                <a:lnTo>
                  <a:pt x="10" y="65"/>
                </a:lnTo>
                <a:lnTo>
                  <a:pt x="20" y="85"/>
                </a:lnTo>
                <a:lnTo>
                  <a:pt x="95" y="105"/>
                </a:lnTo>
                <a:lnTo>
                  <a:pt x="170" y="125"/>
                </a:lnTo>
                <a:lnTo>
                  <a:pt x="210" y="135"/>
                </a:lnTo>
                <a:lnTo>
                  <a:pt x="230" y="105"/>
                </a:lnTo>
                <a:lnTo>
                  <a:pt x="250" y="85"/>
                </a:lnTo>
                <a:lnTo>
                  <a:pt x="250" y="40"/>
                </a:lnTo>
                <a:lnTo>
                  <a:pt x="230" y="0"/>
                </a:lnTo>
                <a:lnTo>
                  <a:pt x="200" y="0"/>
                </a:lnTo>
                <a:lnTo>
                  <a:pt x="160" y="20"/>
                </a:lnTo>
                <a:lnTo>
                  <a:pt x="105" y="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grpSp>
        <p:nvGrpSpPr>
          <p:cNvPr id="3078" name="Gruppo 112"/>
          <p:cNvGrpSpPr>
            <a:grpSpLocks/>
          </p:cNvGrpSpPr>
          <p:nvPr/>
        </p:nvGrpSpPr>
        <p:grpSpPr bwMode="auto">
          <a:xfrm>
            <a:off x="1647826" y="1649414"/>
            <a:ext cx="4371975" cy="4738687"/>
            <a:chOff x="123825" y="1649413"/>
            <a:chExt cx="4371975" cy="4738687"/>
          </a:xfrm>
        </p:grpSpPr>
        <p:grpSp>
          <p:nvGrpSpPr>
            <p:cNvPr id="3195" name="Group 60"/>
            <p:cNvGrpSpPr>
              <a:grpSpLocks noChangeAspect="1"/>
            </p:cNvGrpSpPr>
            <p:nvPr/>
          </p:nvGrpSpPr>
          <p:grpSpPr bwMode="auto">
            <a:xfrm>
              <a:off x="123825" y="1649413"/>
              <a:ext cx="4371975" cy="4738687"/>
              <a:chOff x="2304" y="6287"/>
              <a:chExt cx="5645" cy="5614"/>
            </a:xfrm>
          </p:grpSpPr>
          <p:sp>
            <p:nvSpPr>
              <p:cNvPr id="13347" name="Freeform 61"/>
              <p:cNvSpPr>
                <a:spLocks noChangeAspect="1"/>
              </p:cNvSpPr>
              <p:nvPr/>
            </p:nvSpPr>
            <p:spPr bwMode="auto">
              <a:xfrm>
                <a:off x="5567" y="9311"/>
                <a:ext cx="963" cy="797"/>
              </a:xfrm>
              <a:custGeom>
                <a:avLst/>
                <a:gdLst>
                  <a:gd name="T0" fmla="*/ 1 w 1309"/>
                  <a:gd name="T1" fmla="*/ 0 h 1394"/>
                  <a:gd name="T2" fmla="*/ 1 w 1309"/>
                  <a:gd name="T3" fmla="*/ 1 h 1394"/>
                  <a:gd name="T4" fmla="*/ 1 w 1309"/>
                  <a:gd name="T5" fmla="*/ 1 h 1394"/>
                  <a:gd name="T6" fmla="*/ 1 w 1309"/>
                  <a:gd name="T7" fmla="*/ 1 h 1394"/>
                  <a:gd name="T8" fmla="*/ 1 w 1309"/>
                  <a:gd name="T9" fmla="*/ 1 h 1394"/>
                  <a:gd name="T10" fmla="*/ 1 w 1309"/>
                  <a:gd name="T11" fmla="*/ 1 h 1394"/>
                  <a:gd name="T12" fmla="*/ 1 w 1309"/>
                  <a:gd name="T13" fmla="*/ 1 h 1394"/>
                  <a:gd name="T14" fmla="*/ 1 w 1309"/>
                  <a:gd name="T15" fmla="*/ 1 h 1394"/>
                  <a:gd name="T16" fmla="*/ 0 w 1309"/>
                  <a:gd name="T17" fmla="*/ 1 h 1394"/>
                  <a:gd name="T18" fmla="*/ 1 w 1309"/>
                  <a:gd name="T19" fmla="*/ 1 h 1394"/>
                  <a:gd name="T20" fmla="*/ 1 w 1309"/>
                  <a:gd name="T21" fmla="*/ 1 h 1394"/>
                  <a:gd name="T22" fmla="*/ 1 w 1309"/>
                  <a:gd name="T23" fmla="*/ 1 h 1394"/>
                  <a:gd name="T24" fmla="*/ 1 w 1309"/>
                  <a:gd name="T25" fmla="*/ 1 h 1394"/>
                  <a:gd name="T26" fmla="*/ 1 w 1309"/>
                  <a:gd name="T27" fmla="*/ 1 h 1394"/>
                  <a:gd name="T28" fmla="*/ 1 w 1309"/>
                  <a:gd name="T29" fmla="*/ 1 h 1394"/>
                  <a:gd name="T30" fmla="*/ 1 w 1309"/>
                  <a:gd name="T31" fmla="*/ 1 h 1394"/>
                  <a:gd name="T32" fmla="*/ 1 w 1309"/>
                  <a:gd name="T33" fmla="*/ 1 h 1394"/>
                  <a:gd name="T34" fmla="*/ 1 w 1309"/>
                  <a:gd name="T35" fmla="*/ 1 h 1394"/>
                  <a:gd name="T36" fmla="*/ 1 w 1309"/>
                  <a:gd name="T37" fmla="*/ 1 h 1394"/>
                  <a:gd name="T38" fmla="*/ 1 w 1309"/>
                  <a:gd name="T39" fmla="*/ 1 h 1394"/>
                  <a:gd name="T40" fmla="*/ 1 w 1309"/>
                  <a:gd name="T41" fmla="*/ 1 h 1394"/>
                  <a:gd name="T42" fmla="*/ 1 w 1309"/>
                  <a:gd name="T43" fmla="*/ 1 h 1394"/>
                  <a:gd name="T44" fmla="*/ 1 w 1309"/>
                  <a:gd name="T45" fmla="*/ 1 h 1394"/>
                  <a:gd name="T46" fmla="*/ 1 w 1309"/>
                  <a:gd name="T47" fmla="*/ 1 h 1394"/>
                  <a:gd name="T48" fmla="*/ 1 w 1309"/>
                  <a:gd name="T49" fmla="*/ 1 h 1394"/>
                  <a:gd name="T50" fmla="*/ 1 w 1309"/>
                  <a:gd name="T51" fmla="*/ 1 h 1394"/>
                  <a:gd name="T52" fmla="*/ 1 w 1309"/>
                  <a:gd name="T53" fmla="*/ 1 h 1394"/>
                  <a:gd name="T54" fmla="*/ 1 w 1309"/>
                  <a:gd name="T55" fmla="*/ 1 h 1394"/>
                  <a:gd name="T56" fmla="*/ 1 w 1309"/>
                  <a:gd name="T57" fmla="*/ 1 h 1394"/>
                  <a:gd name="T58" fmla="*/ 1 w 1309"/>
                  <a:gd name="T59" fmla="*/ 1 h 1394"/>
                  <a:gd name="T60" fmla="*/ 1 w 1309"/>
                  <a:gd name="T61" fmla="*/ 1 h 1394"/>
                  <a:gd name="T62" fmla="*/ 1 w 1309"/>
                  <a:gd name="T63" fmla="*/ 1 h 1394"/>
                  <a:gd name="T64" fmla="*/ 1 w 1309"/>
                  <a:gd name="T65" fmla="*/ 1 h 1394"/>
                  <a:gd name="T66" fmla="*/ 1 w 1309"/>
                  <a:gd name="T67" fmla="*/ 1 h 1394"/>
                  <a:gd name="T68" fmla="*/ 1 w 1309"/>
                  <a:gd name="T69" fmla="*/ 1 h 1394"/>
                  <a:gd name="T70" fmla="*/ 1 w 1309"/>
                  <a:gd name="T71" fmla="*/ 1 h 1394"/>
                  <a:gd name="T72" fmla="*/ 1 w 1309"/>
                  <a:gd name="T73" fmla="*/ 1 h 1394"/>
                  <a:gd name="T74" fmla="*/ 1 w 1309"/>
                  <a:gd name="T75" fmla="*/ 1 h 1394"/>
                  <a:gd name="T76" fmla="*/ 1 w 1309"/>
                  <a:gd name="T77" fmla="*/ 1 h 1394"/>
                  <a:gd name="T78" fmla="*/ 1 w 1309"/>
                  <a:gd name="T79" fmla="*/ 1 h 1394"/>
                  <a:gd name="T80" fmla="*/ 1 w 1309"/>
                  <a:gd name="T81" fmla="*/ 1 h 1394"/>
                  <a:gd name="T82" fmla="*/ 1 w 1309"/>
                  <a:gd name="T83" fmla="*/ 0 h 1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9"/>
                  <a:gd name="T127" fmla="*/ 0 h 1394"/>
                  <a:gd name="T128" fmla="*/ 1309 w 1309"/>
                  <a:gd name="T129" fmla="*/ 1394 h 13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9" h="1394">
                    <a:moveTo>
                      <a:pt x="769" y="0"/>
                    </a:moveTo>
                    <a:lnTo>
                      <a:pt x="704" y="0"/>
                    </a:lnTo>
                    <a:lnTo>
                      <a:pt x="664" y="60"/>
                    </a:lnTo>
                    <a:lnTo>
                      <a:pt x="599" y="85"/>
                    </a:lnTo>
                    <a:lnTo>
                      <a:pt x="524" y="70"/>
                    </a:lnTo>
                    <a:lnTo>
                      <a:pt x="474" y="20"/>
                    </a:lnTo>
                    <a:lnTo>
                      <a:pt x="409" y="10"/>
                    </a:lnTo>
                    <a:lnTo>
                      <a:pt x="334" y="30"/>
                    </a:lnTo>
                    <a:lnTo>
                      <a:pt x="269" y="50"/>
                    </a:lnTo>
                    <a:lnTo>
                      <a:pt x="229" y="70"/>
                    </a:lnTo>
                    <a:lnTo>
                      <a:pt x="199" y="30"/>
                    </a:lnTo>
                    <a:lnTo>
                      <a:pt x="159" y="30"/>
                    </a:lnTo>
                    <a:lnTo>
                      <a:pt x="124" y="50"/>
                    </a:lnTo>
                    <a:lnTo>
                      <a:pt x="79" y="60"/>
                    </a:lnTo>
                    <a:lnTo>
                      <a:pt x="59" y="105"/>
                    </a:lnTo>
                    <a:lnTo>
                      <a:pt x="79" y="170"/>
                    </a:lnTo>
                    <a:lnTo>
                      <a:pt x="39" y="220"/>
                    </a:lnTo>
                    <a:lnTo>
                      <a:pt x="0" y="280"/>
                    </a:lnTo>
                    <a:lnTo>
                      <a:pt x="10" y="380"/>
                    </a:lnTo>
                    <a:lnTo>
                      <a:pt x="44" y="474"/>
                    </a:lnTo>
                    <a:lnTo>
                      <a:pt x="104" y="539"/>
                    </a:lnTo>
                    <a:lnTo>
                      <a:pt x="104" y="579"/>
                    </a:lnTo>
                    <a:lnTo>
                      <a:pt x="54" y="609"/>
                    </a:lnTo>
                    <a:lnTo>
                      <a:pt x="20" y="644"/>
                    </a:lnTo>
                    <a:lnTo>
                      <a:pt x="20" y="694"/>
                    </a:lnTo>
                    <a:lnTo>
                      <a:pt x="79" y="734"/>
                    </a:lnTo>
                    <a:lnTo>
                      <a:pt x="114" y="734"/>
                    </a:lnTo>
                    <a:lnTo>
                      <a:pt x="199" y="674"/>
                    </a:lnTo>
                    <a:lnTo>
                      <a:pt x="264" y="684"/>
                    </a:lnTo>
                    <a:lnTo>
                      <a:pt x="354" y="704"/>
                    </a:lnTo>
                    <a:lnTo>
                      <a:pt x="354" y="769"/>
                    </a:lnTo>
                    <a:lnTo>
                      <a:pt x="314" y="814"/>
                    </a:lnTo>
                    <a:lnTo>
                      <a:pt x="334" y="854"/>
                    </a:lnTo>
                    <a:lnTo>
                      <a:pt x="374" y="894"/>
                    </a:lnTo>
                    <a:lnTo>
                      <a:pt x="419" y="834"/>
                    </a:lnTo>
                    <a:lnTo>
                      <a:pt x="434" y="819"/>
                    </a:lnTo>
                    <a:lnTo>
                      <a:pt x="504" y="874"/>
                    </a:lnTo>
                    <a:lnTo>
                      <a:pt x="579" y="844"/>
                    </a:lnTo>
                    <a:lnTo>
                      <a:pt x="644" y="854"/>
                    </a:lnTo>
                    <a:lnTo>
                      <a:pt x="694" y="959"/>
                    </a:lnTo>
                    <a:lnTo>
                      <a:pt x="749" y="1024"/>
                    </a:lnTo>
                    <a:lnTo>
                      <a:pt x="789" y="1084"/>
                    </a:lnTo>
                    <a:lnTo>
                      <a:pt x="779" y="1119"/>
                    </a:lnTo>
                    <a:lnTo>
                      <a:pt x="734" y="1169"/>
                    </a:lnTo>
                    <a:lnTo>
                      <a:pt x="749" y="1224"/>
                    </a:lnTo>
                    <a:lnTo>
                      <a:pt x="779" y="1244"/>
                    </a:lnTo>
                    <a:lnTo>
                      <a:pt x="834" y="1274"/>
                    </a:lnTo>
                    <a:lnTo>
                      <a:pt x="884" y="1339"/>
                    </a:lnTo>
                    <a:lnTo>
                      <a:pt x="929" y="1379"/>
                    </a:lnTo>
                    <a:lnTo>
                      <a:pt x="979" y="1394"/>
                    </a:lnTo>
                    <a:lnTo>
                      <a:pt x="1009" y="1359"/>
                    </a:lnTo>
                    <a:lnTo>
                      <a:pt x="1064" y="1394"/>
                    </a:lnTo>
                    <a:lnTo>
                      <a:pt x="1159" y="1394"/>
                    </a:lnTo>
                    <a:lnTo>
                      <a:pt x="1234" y="1359"/>
                    </a:lnTo>
                    <a:lnTo>
                      <a:pt x="1224" y="1374"/>
                    </a:lnTo>
                    <a:lnTo>
                      <a:pt x="1264" y="1309"/>
                    </a:lnTo>
                    <a:lnTo>
                      <a:pt x="1284" y="1269"/>
                    </a:lnTo>
                    <a:lnTo>
                      <a:pt x="1309" y="1224"/>
                    </a:lnTo>
                    <a:lnTo>
                      <a:pt x="1309" y="1149"/>
                    </a:lnTo>
                    <a:lnTo>
                      <a:pt x="1284" y="1074"/>
                    </a:lnTo>
                    <a:lnTo>
                      <a:pt x="1234" y="949"/>
                    </a:lnTo>
                    <a:lnTo>
                      <a:pt x="1104" y="819"/>
                    </a:lnTo>
                    <a:lnTo>
                      <a:pt x="1129" y="749"/>
                    </a:lnTo>
                    <a:lnTo>
                      <a:pt x="1169" y="684"/>
                    </a:lnTo>
                    <a:lnTo>
                      <a:pt x="1084" y="599"/>
                    </a:lnTo>
                    <a:lnTo>
                      <a:pt x="1104" y="559"/>
                    </a:lnTo>
                    <a:lnTo>
                      <a:pt x="1179" y="559"/>
                    </a:lnTo>
                    <a:lnTo>
                      <a:pt x="1234" y="474"/>
                    </a:lnTo>
                    <a:lnTo>
                      <a:pt x="1254" y="444"/>
                    </a:lnTo>
                    <a:lnTo>
                      <a:pt x="1294" y="400"/>
                    </a:lnTo>
                    <a:lnTo>
                      <a:pt x="1234" y="365"/>
                    </a:lnTo>
                    <a:lnTo>
                      <a:pt x="1189" y="390"/>
                    </a:lnTo>
                    <a:lnTo>
                      <a:pt x="1104" y="345"/>
                    </a:lnTo>
                    <a:lnTo>
                      <a:pt x="1084" y="325"/>
                    </a:lnTo>
                    <a:lnTo>
                      <a:pt x="1094" y="295"/>
                    </a:lnTo>
                    <a:lnTo>
                      <a:pt x="1094" y="275"/>
                    </a:lnTo>
                    <a:lnTo>
                      <a:pt x="1104" y="240"/>
                    </a:lnTo>
                    <a:lnTo>
                      <a:pt x="1054" y="210"/>
                    </a:lnTo>
                    <a:lnTo>
                      <a:pt x="1009" y="230"/>
                    </a:lnTo>
                    <a:lnTo>
                      <a:pt x="979" y="240"/>
                    </a:lnTo>
                    <a:lnTo>
                      <a:pt x="854" y="105"/>
                    </a:lnTo>
                    <a:lnTo>
                      <a:pt x="864" y="40"/>
                    </a:lnTo>
                    <a:lnTo>
                      <a:pt x="834" y="10"/>
                    </a:lnTo>
                    <a:lnTo>
                      <a:pt x="769" y="0"/>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pPr>
                  <a:defRPr/>
                </a:pPr>
                <a:endParaRPr lang="it-IT">
                  <a:cs typeface="Arial" pitchFamily="34" charset="0"/>
                </a:endParaRPr>
              </a:p>
            </p:txBody>
          </p:sp>
          <p:sp>
            <p:nvSpPr>
              <p:cNvPr id="13348" name="Freeform 62"/>
              <p:cNvSpPr>
                <a:spLocks noChangeAspect="1"/>
              </p:cNvSpPr>
              <p:nvPr/>
            </p:nvSpPr>
            <p:spPr bwMode="auto">
              <a:xfrm>
                <a:off x="3161" y="6515"/>
                <a:ext cx="1312" cy="1006"/>
              </a:xfrm>
              <a:custGeom>
                <a:avLst/>
                <a:gdLst>
                  <a:gd name="T0" fmla="*/ 2 w 1784"/>
                  <a:gd name="T1" fmla="*/ 1 h 1764"/>
                  <a:gd name="T2" fmla="*/ 2 w 1784"/>
                  <a:gd name="T3" fmla="*/ 1 h 1764"/>
                  <a:gd name="T4" fmla="*/ 3 w 1784"/>
                  <a:gd name="T5" fmla="*/ 1 h 1764"/>
                  <a:gd name="T6" fmla="*/ 4 w 1784"/>
                  <a:gd name="T7" fmla="*/ 1 h 1764"/>
                  <a:gd name="T8" fmla="*/ 4 w 1784"/>
                  <a:gd name="T9" fmla="*/ 1 h 1764"/>
                  <a:gd name="T10" fmla="*/ 5 w 1784"/>
                  <a:gd name="T11" fmla="*/ 1 h 1764"/>
                  <a:gd name="T12" fmla="*/ 5 w 1784"/>
                  <a:gd name="T13" fmla="*/ 1 h 1764"/>
                  <a:gd name="T14" fmla="*/ 6 w 1784"/>
                  <a:gd name="T15" fmla="*/ 1 h 1764"/>
                  <a:gd name="T16" fmla="*/ 7 w 1784"/>
                  <a:gd name="T17" fmla="*/ 1 h 1764"/>
                  <a:gd name="T18" fmla="*/ 7 w 1784"/>
                  <a:gd name="T19" fmla="*/ 1 h 1764"/>
                  <a:gd name="T20" fmla="*/ 9 w 1784"/>
                  <a:gd name="T21" fmla="*/ 0 h 1764"/>
                  <a:gd name="T22" fmla="*/ 10 w 1784"/>
                  <a:gd name="T23" fmla="*/ 1 h 1764"/>
                  <a:gd name="T24" fmla="*/ 10 w 1784"/>
                  <a:gd name="T25" fmla="*/ 1 h 1764"/>
                  <a:gd name="T26" fmla="*/ 10 w 1784"/>
                  <a:gd name="T27" fmla="*/ 1 h 1764"/>
                  <a:gd name="T28" fmla="*/ 10 w 1784"/>
                  <a:gd name="T29" fmla="*/ 1 h 1764"/>
                  <a:gd name="T30" fmla="*/ 10 w 1784"/>
                  <a:gd name="T31" fmla="*/ 1 h 1764"/>
                  <a:gd name="T32" fmla="*/ 11 w 1784"/>
                  <a:gd name="T33" fmla="*/ 1 h 1764"/>
                  <a:gd name="T34" fmla="*/ 11 w 1784"/>
                  <a:gd name="T35" fmla="*/ 1 h 1764"/>
                  <a:gd name="T36" fmla="*/ 10 w 1784"/>
                  <a:gd name="T37" fmla="*/ 1 h 1764"/>
                  <a:gd name="T38" fmla="*/ 11 w 1784"/>
                  <a:gd name="T39" fmla="*/ 1 h 1764"/>
                  <a:gd name="T40" fmla="*/ 11 w 1784"/>
                  <a:gd name="T41" fmla="*/ 1 h 1764"/>
                  <a:gd name="T42" fmla="*/ 12 w 1784"/>
                  <a:gd name="T43" fmla="*/ 1 h 1764"/>
                  <a:gd name="T44" fmla="*/ 13 w 1784"/>
                  <a:gd name="T45" fmla="*/ 1 h 1764"/>
                  <a:gd name="T46" fmla="*/ 11 w 1784"/>
                  <a:gd name="T47" fmla="*/ 1 h 1764"/>
                  <a:gd name="T48" fmla="*/ 10 w 1784"/>
                  <a:gd name="T49" fmla="*/ 1 h 1764"/>
                  <a:gd name="T50" fmla="*/ 10 w 1784"/>
                  <a:gd name="T51" fmla="*/ 1 h 1764"/>
                  <a:gd name="T52" fmla="*/ 8 w 1784"/>
                  <a:gd name="T53" fmla="*/ 1 h 1764"/>
                  <a:gd name="T54" fmla="*/ 7 w 1784"/>
                  <a:gd name="T55" fmla="*/ 1 h 1764"/>
                  <a:gd name="T56" fmla="*/ 6 w 1784"/>
                  <a:gd name="T57" fmla="*/ 1 h 1764"/>
                  <a:gd name="T58" fmla="*/ 5 w 1784"/>
                  <a:gd name="T59" fmla="*/ 1 h 1764"/>
                  <a:gd name="T60" fmla="*/ 4 w 1784"/>
                  <a:gd name="T61" fmla="*/ 1 h 1764"/>
                  <a:gd name="T62" fmla="*/ 4 w 1784"/>
                  <a:gd name="T63" fmla="*/ 1 h 1764"/>
                  <a:gd name="T64" fmla="*/ 4 w 1784"/>
                  <a:gd name="T65" fmla="*/ 1 h 1764"/>
                  <a:gd name="T66" fmla="*/ 3 w 1784"/>
                  <a:gd name="T67" fmla="*/ 1 h 1764"/>
                  <a:gd name="T68" fmla="*/ 2 w 1784"/>
                  <a:gd name="T69" fmla="*/ 1 h 1764"/>
                  <a:gd name="T70" fmla="*/ 1 w 1784"/>
                  <a:gd name="T71" fmla="*/ 1 h 1764"/>
                  <a:gd name="T72" fmla="*/ 1 w 1784"/>
                  <a:gd name="T73" fmla="*/ 1 h 1764"/>
                  <a:gd name="T74" fmla="*/ 1 w 1784"/>
                  <a:gd name="T75" fmla="*/ 1 h 1764"/>
                  <a:gd name="T76" fmla="*/ 1 w 1784"/>
                  <a:gd name="T77" fmla="*/ 1 h 1764"/>
                  <a:gd name="T78" fmla="*/ 1 w 1784"/>
                  <a:gd name="T79" fmla="*/ 1 h 1764"/>
                  <a:gd name="T80" fmla="*/ 1 w 1784"/>
                  <a:gd name="T81" fmla="*/ 1 h 1764"/>
                  <a:gd name="T82" fmla="*/ 1 w 1784"/>
                  <a:gd name="T83" fmla="*/ 1 h 1764"/>
                  <a:gd name="T84" fmla="*/ 1 w 1784"/>
                  <a:gd name="T85" fmla="*/ 1 h 1764"/>
                  <a:gd name="T86" fmla="*/ 1 w 1784"/>
                  <a:gd name="T87" fmla="*/ 1 h 1764"/>
                  <a:gd name="T88" fmla="*/ 1 w 1784"/>
                  <a:gd name="T89" fmla="*/ 1 h 1764"/>
                  <a:gd name="T90" fmla="*/ 1 w 1784"/>
                  <a:gd name="T91" fmla="*/ 1 h 1764"/>
                  <a:gd name="T92" fmla="*/ 1 w 1784"/>
                  <a:gd name="T93" fmla="*/ 1 h 17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84"/>
                  <a:gd name="T142" fmla="*/ 0 h 1764"/>
                  <a:gd name="T143" fmla="*/ 1784 w 1784"/>
                  <a:gd name="T144" fmla="*/ 1764 h 17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84" h="1764">
                    <a:moveTo>
                      <a:pt x="225" y="320"/>
                    </a:moveTo>
                    <a:lnTo>
                      <a:pt x="295" y="320"/>
                    </a:lnTo>
                    <a:lnTo>
                      <a:pt x="350" y="360"/>
                    </a:lnTo>
                    <a:lnTo>
                      <a:pt x="350" y="390"/>
                    </a:lnTo>
                    <a:lnTo>
                      <a:pt x="350" y="434"/>
                    </a:lnTo>
                    <a:lnTo>
                      <a:pt x="330" y="474"/>
                    </a:lnTo>
                    <a:lnTo>
                      <a:pt x="295" y="489"/>
                    </a:lnTo>
                    <a:lnTo>
                      <a:pt x="320" y="549"/>
                    </a:lnTo>
                    <a:lnTo>
                      <a:pt x="360" y="594"/>
                    </a:lnTo>
                    <a:lnTo>
                      <a:pt x="415" y="539"/>
                    </a:lnTo>
                    <a:lnTo>
                      <a:pt x="445" y="509"/>
                    </a:lnTo>
                    <a:lnTo>
                      <a:pt x="495" y="454"/>
                    </a:lnTo>
                    <a:lnTo>
                      <a:pt x="495" y="405"/>
                    </a:lnTo>
                    <a:lnTo>
                      <a:pt x="540" y="380"/>
                    </a:lnTo>
                    <a:lnTo>
                      <a:pt x="615" y="340"/>
                    </a:lnTo>
                    <a:lnTo>
                      <a:pt x="665" y="265"/>
                    </a:lnTo>
                    <a:lnTo>
                      <a:pt x="680" y="235"/>
                    </a:lnTo>
                    <a:lnTo>
                      <a:pt x="685" y="75"/>
                    </a:lnTo>
                    <a:lnTo>
                      <a:pt x="730" y="55"/>
                    </a:lnTo>
                    <a:lnTo>
                      <a:pt x="779" y="65"/>
                    </a:lnTo>
                    <a:lnTo>
                      <a:pt x="779" y="120"/>
                    </a:lnTo>
                    <a:lnTo>
                      <a:pt x="769" y="205"/>
                    </a:lnTo>
                    <a:lnTo>
                      <a:pt x="824" y="245"/>
                    </a:lnTo>
                    <a:lnTo>
                      <a:pt x="864" y="275"/>
                    </a:lnTo>
                    <a:lnTo>
                      <a:pt x="874" y="310"/>
                    </a:lnTo>
                    <a:lnTo>
                      <a:pt x="919" y="330"/>
                    </a:lnTo>
                    <a:lnTo>
                      <a:pt x="1004" y="235"/>
                    </a:lnTo>
                    <a:lnTo>
                      <a:pt x="1054" y="255"/>
                    </a:lnTo>
                    <a:lnTo>
                      <a:pt x="1089" y="210"/>
                    </a:lnTo>
                    <a:lnTo>
                      <a:pt x="1074" y="170"/>
                    </a:lnTo>
                    <a:lnTo>
                      <a:pt x="1129" y="65"/>
                    </a:lnTo>
                    <a:lnTo>
                      <a:pt x="1159" y="15"/>
                    </a:lnTo>
                    <a:lnTo>
                      <a:pt x="1214" y="0"/>
                    </a:lnTo>
                    <a:lnTo>
                      <a:pt x="1264" y="15"/>
                    </a:lnTo>
                    <a:lnTo>
                      <a:pt x="1299" y="85"/>
                    </a:lnTo>
                    <a:lnTo>
                      <a:pt x="1344" y="140"/>
                    </a:lnTo>
                    <a:lnTo>
                      <a:pt x="1404" y="180"/>
                    </a:lnTo>
                    <a:lnTo>
                      <a:pt x="1424" y="210"/>
                    </a:lnTo>
                    <a:lnTo>
                      <a:pt x="1414" y="265"/>
                    </a:lnTo>
                    <a:lnTo>
                      <a:pt x="1414" y="370"/>
                    </a:lnTo>
                    <a:lnTo>
                      <a:pt x="1414" y="424"/>
                    </a:lnTo>
                    <a:lnTo>
                      <a:pt x="1394" y="489"/>
                    </a:lnTo>
                    <a:lnTo>
                      <a:pt x="1394" y="549"/>
                    </a:lnTo>
                    <a:lnTo>
                      <a:pt x="1369" y="614"/>
                    </a:lnTo>
                    <a:lnTo>
                      <a:pt x="1369" y="719"/>
                    </a:lnTo>
                    <a:lnTo>
                      <a:pt x="1369" y="784"/>
                    </a:lnTo>
                    <a:lnTo>
                      <a:pt x="1394" y="859"/>
                    </a:lnTo>
                    <a:lnTo>
                      <a:pt x="1424" y="879"/>
                    </a:lnTo>
                    <a:lnTo>
                      <a:pt x="1474" y="834"/>
                    </a:lnTo>
                    <a:lnTo>
                      <a:pt x="1509" y="784"/>
                    </a:lnTo>
                    <a:lnTo>
                      <a:pt x="1554" y="814"/>
                    </a:lnTo>
                    <a:lnTo>
                      <a:pt x="1539" y="864"/>
                    </a:lnTo>
                    <a:lnTo>
                      <a:pt x="1554" y="964"/>
                    </a:lnTo>
                    <a:lnTo>
                      <a:pt x="1559" y="1004"/>
                    </a:lnTo>
                    <a:lnTo>
                      <a:pt x="1529" y="1029"/>
                    </a:lnTo>
                    <a:lnTo>
                      <a:pt x="1474" y="1079"/>
                    </a:lnTo>
                    <a:lnTo>
                      <a:pt x="1449" y="1134"/>
                    </a:lnTo>
                    <a:lnTo>
                      <a:pt x="1434" y="1184"/>
                    </a:lnTo>
                    <a:lnTo>
                      <a:pt x="1454" y="1259"/>
                    </a:lnTo>
                    <a:lnTo>
                      <a:pt x="1499" y="1289"/>
                    </a:lnTo>
                    <a:lnTo>
                      <a:pt x="1529" y="1259"/>
                    </a:lnTo>
                    <a:lnTo>
                      <a:pt x="1574" y="1269"/>
                    </a:lnTo>
                    <a:lnTo>
                      <a:pt x="1554" y="1299"/>
                    </a:lnTo>
                    <a:lnTo>
                      <a:pt x="1574" y="1374"/>
                    </a:lnTo>
                    <a:lnTo>
                      <a:pt x="1594" y="1404"/>
                    </a:lnTo>
                    <a:lnTo>
                      <a:pt x="1644" y="1449"/>
                    </a:lnTo>
                    <a:lnTo>
                      <a:pt x="1679" y="1479"/>
                    </a:lnTo>
                    <a:lnTo>
                      <a:pt x="1719" y="1524"/>
                    </a:lnTo>
                    <a:lnTo>
                      <a:pt x="1749" y="1564"/>
                    </a:lnTo>
                    <a:lnTo>
                      <a:pt x="1784" y="1584"/>
                    </a:lnTo>
                    <a:lnTo>
                      <a:pt x="1744" y="1609"/>
                    </a:lnTo>
                    <a:lnTo>
                      <a:pt x="1594" y="1609"/>
                    </a:lnTo>
                    <a:lnTo>
                      <a:pt x="1554" y="1629"/>
                    </a:lnTo>
                    <a:lnTo>
                      <a:pt x="1489" y="1619"/>
                    </a:lnTo>
                    <a:lnTo>
                      <a:pt x="1404" y="1554"/>
                    </a:lnTo>
                    <a:lnTo>
                      <a:pt x="1364" y="1574"/>
                    </a:lnTo>
                    <a:lnTo>
                      <a:pt x="1319" y="1594"/>
                    </a:lnTo>
                    <a:lnTo>
                      <a:pt x="1289" y="1584"/>
                    </a:lnTo>
                    <a:lnTo>
                      <a:pt x="1234" y="1534"/>
                    </a:lnTo>
                    <a:lnTo>
                      <a:pt x="1214" y="1544"/>
                    </a:lnTo>
                    <a:lnTo>
                      <a:pt x="1174" y="1554"/>
                    </a:lnTo>
                    <a:lnTo>
                      <a:pt x="1119" y="1534"/>
                    </a:lnTo>
                    <a:lnTo>
                      <a:pt x="1034" y="1489"/>
                    </a:lnTo>
                    <a:lnTo>
                      <a:pt x="959" y="1439"/>
                    </a:lnTo>
                    <a:lnTo>
                      <a:pt x="899" y="1374"/>
                    </a:lnTo>
                    <a:lnTo>
                      <a:pt x="864" y="1384"/>
                    </a:lnTo>
                    <a:lnTo>
                      <a:pt x="834" y="1404"/>
                    </a:lnTo>
                    <a:lnTo>
                      <a:pt x="794" y="1404"/>
                    </a:lnTo>
                    <a:lnTo>
                      <a:pt x="740" y="1364"/>
                    </a:lnTo>
                    <a:lnTo>
                      <a:pt x="700" y="1344"/>
                    </a:lnTo>
                    <a:lnTo>
                      <a:pt x="665" y="1354"/>
                    </a:lnTo>
                    <a:lnTo>
                      <a:pt x="635" y="1364"/>
                    </a:lnTo>
                    <a:lnTo>
                      <a:pt x="615" y="1384"/>
                    </a:lnTo>
                    <a:lnTo>
                      <a:pt x="595" y="1414"/>
                    </a:lnTo>
                    <a:lnTo>
                      <a:pt x="605" y="1479"/>
                    </a:lnTo>
                    <a:lnTo>
                      <a:pt x="595" y="1534"/>
                    </a:lnTo>
                    <a:lnTo>
                      <a:pt x="570" y="1619"/>
                    </a:lnTo>
                    <a:lnTo>
                      <a:pt x="550" y="1649"/>
                    </a:lnTo>
                    <a:lnTo>
                      <a:pt x="520" y="1699"/>
                    </a:lnTo>
                    <a:lnTo>
                      <a:pt x="510" y="1724"/>
                    </a:lnTo>
                    <a:lnTo>
                      <a:pt x="465" y="1764"/>
                    </a:lnTo>
                    <a:lnTo>
                      <a:pt x="455" y="1744"/>
                    </a:lnTo>
                    <a:lnTo>
                      <a:pt x="435" y="1724"/>
                    </a:lnTo>
                    <a:lnTo>
                      <a:pt x="435" y="1629"/>
                    </a:lnTo>
                    <a:lnTo>
                      <a:pt x="275" y="1449"/>
                    </a:lnTo>
                    <a:lnTo>
                      <a:pt x="245" y="1354"/>
                    </a:lnTo>
                    <a:lnTo>
                      <a:pt x="190" y="1354"/>
                    </a:lnTo>
                    <a:lnTo>
                      <a:pt x="150" y="1354"/>
                    </a:lnTo>
                    <a:lnTo>
                      <a:pt x="125" y="1364"/>
                    </a:lnTo>
                    <a:lnTo>
                      <a:pt x="95" y="1364"/>
                    </a:lnTo>
                    <a:lnTo>
                      <a:pt x="65" y="1329"/>
                    </a:lnTo>
                    <a:lnTo>
                      <a:pt x="40" y="1309"/>
                    </a:lnTo>
                    <a:lnTo>
                      <a:pt x="40" y="1259"/>
                    </a:lnTo>
                    <a:lnTo>
                      <a:pt x="40" y="1174"/>
                    </a:lnTo>
                    <a:lnTo>
                      <a:pt x="15" y="1154"/>
                    </a:lnTo>
                    <a:lnTo>
                      <a:pt x="0" y="1134"/>
                    </a:lnTo>
                    <a:lnTo>
                      <a:pt x="20" y="1109"/>
                    </a:lnTo>
                    <a:lnTo>
                      <a:pt x="55" y="1069"/>
                    </a:lnTo>
                    <a:lnTo>
                      <a:pt x="75" y="1054"/>
                    </a:lnTo>
                    <a:lnTo>
                      <a:pt x="125" y="1069"/>
                    </a:lnTo>
                    <a:lnTo>
                      <a:pt x="180" y="1099"/>
                    </a:lnTo>
                    <a:lnTo>
                      <a:pt x="210" y="1069"/>
                    </a:lnTo>
                    <a:lnTo>
                      <a:pt x="235" y="1034"/>
                    </a:lnTo>
                    <a:lnTo>
                      <a:pt x="235" y="1014"/>
                    </a:lnTo>
                    <a:lnTo>
                      <a:pt x="205" y="964"/>
                    </a:lnTo>
                    <a:lnTo>
                      <a:pt x="150" y="899"/>
                    </a:lnTo>
                    <a:lnTo>
                      <a:pt x="140" y="844"/>
                    </a:lnTo>
                    <a:lnTo>
                      <a:pt x="125" y="774"/>
                    </a:lnTo>
                    <a:lnTo>
                      <a:pt x="75" y="719"/>
                    </a:lnTo>
                    <a:lnTo>
                      <a:pt x="75" y="664"/>
                    </a:lnTo>
                    <a:lnTo>
                      <a:pt x="85" y="624"/>
                    </a:lnTo>
                    <a:lnTo>
                      <a:pt x="75" y="579"/>
                    </a:lnTo>
                    <a:lnTo>
                      <a:pt x="55" y="559"/>
                    </a:lnTo>
                    <a:lnTo>
                      <a:pt x="65" y="529"/>
                    </a:lnTo>
                    <a:lnTo>
                      <a:pt x="75" y="509"/>
                    </a:lnTo>
                    <a:lnTo>
                      <a:pt x="95" y="509"/>
                    </a:lnTo>
                    <a:lnTo>
                      <a:pt x="140" y="509"/>
                    </a:lnTo>
                    <a:lnTo>
                      <a:pt x="190" y="454"/>
                    </a:lnTo>
                    <a:lnTo>
                      <a:pt x="210" y="410"/>
                    </a:lnTo>
                    <a:lnTo>
                      <a:pt x="210" y="390"/>
                    </a:lnTo>
                    <a:lnTo>
                      <a:pt x="225" y="3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2" name="Freeform 63"/>
              <p:cNvSpPr>
                <a:spLocks noChangeAspect="1"/>
              </p:cNvSpPr>
              <p:nvPr/>
            </p:nvSpPr>
            <p:spPr bwMode="auto">
              <a:xfrm>
                <a:off x="4444" y="8578"/>
                <a:ext cx="1244" cy="920"/>
              </a:xfrm>
              <a:custGeom>
                <a:avLst/>
                <a:gdLst>
                  <a:gd name="T0" fmla="*/ 1 w 1698"/>
                  <a:gd name="T1" fmla="*/ 1 h 1614"/>
                  <a:gd name="T2" fmla="*/ 1 w 1698"/>
                  <a:gd name="T3" fmla="*/ 1 h 1614"/>
                  <a:gd name="T4" fmla="*/ 1 w 1698"/>
                  <a:gd name="T5" fmla="*/ 1 h 1614"/>
                  <a:gd name="T6" fmla="*/ 1 w 1698"/>
                  <a:gd name="T7" fmla="*/ 1 h 1614"/>
                  <a:gd name="T8" fmla="*/ 1 w 1698"/>
                  <a:gd name="T9" fmla="*/ 1 h 1614"/>
                  <a:gd name="T10" fmla="*/ 1 w 1698"/>
                  <a:gd name="T11" fmla="*/ 1 h 1614"/>
                  <a:gd name="T12" fmla="*/ 1 w 1698"/>
                  <a:gd name="T13" fmla="*/ 1 h 1614"/>
                  <a:gd name="T14" fmla="*/ 1 w 1698"/>
                  <a:gd name="T15" fmla="*/ 1 h 1614"/>
                  <a:gd name="T16" fmla="*/ 1 w 1698"/>
                  <a:gd name="T17" fmla="*/ 1 h 1614"/>
                  <a:gd name="T18" fmla="*/ 1 w 1698"/>
                  <a:gd name="T19" fmla="*/ 1 h 1614"/>
                  <a:gd name="T20" fmla="*/ 1 w 1698"/>
                  <a:gd name="T21" fmla="*/ 1 h 1614"/>
                  <a:gd name="T22" fmla="*/ 1 w 1698"/>
                  <a:gd name="T23" fmla="*/ 1 h 1614"/>
                  <a:gd name="T24" fmla="*/ 1 w 1698"/>
                  <a:gd name="T25" fmla="*/ 1 h 1614"/>
                  <a:gd name="T26" fmla="*/ 1 w 1698"/>
                  <a:gd name="T27" fmla="*/ 1 h 1614"/>
                  <a:gd name="T28" fmla="*/ 1 w 1698"/>
                  <a:gd name="T29" fmla="*/ 1 h 1614"/>
                  <a:gd name="T30" fmla="*/ 1 w 1698"/>
                  <a:gd name="T31" fmla="*/ 1 h 1614"/>
                  <a:gd name="T32" fmla="*/ 1 w 1698"/>
                  <a:gd name="T33" fmla="*/ 1 h 1614"/>
                  <a:gd name="T34" fmla="*/ 1 w 1698"/>
                  <a:gd name="T35" fmla="*/ 1 h 1614"/>
                  <a:gd name="T36" fmla="*/ 1 w 1698"/>
                  <a:gd name="T37" fmla="*/ 1 h 1614"/>
                  <a:gd name="T38" fmla="*/ 1 w 1698"/>
                  <a:gd name="T39" fmla="*/ 1 h 1614"/>
                  <a:gd name="T40" fmla="*/ 1 w 1698"/>
                  <a:gd name="T41" fmla="*/ 1 h 1614"/>
                  <a:gd name="T42" fmla="*/ 1 w 1698"/>
                  <a:gd name="T43" fmla="*/ 1 h 1614"/>
                  <a:gd name="T44" fmla="*/ 1 w 1698"/>
                  <a:gd name="T45" fmla="*/ 1 h 1614"/>
                  <a:gd name="T46" fmla="*/ 1 w 1698"/>
                  <a:gd name="T47" fmla="*/ 1 h 1614"/>
                  <a:gd name="T48" fmla="*/ 1 w 1698"/>
                  <a:gd name="T49" fmla="*/ 1 h 1614"/>
                  <a:gd name="T50" fmla="*/ 1 w 1698"/>
                  <a:gd name="T51" fmla="*/ 1 h 1614"/>
                  <a:gd name="T52" fmla="*/ 1 w 1698"/>
                  <a:gd name="T53" fmla="*/ 1 h 1614"/>
                  <a:gd name="T54" fmla="*/ 1 w 1698"/>
                  <a:gd name="T55" fmla="*/ 1 h 1614"/>
                  <a:gd name="T56" fmla="*/ 2 w 1698"/>
                  <a:gd name="T57" fmla="*/ 1 h 1614"/>
                  <a:gd name="T58" fmla="*/ 2 w 1698"/>
                  <a:gd name="T59" fmla="*/ 1 h 1614"/>
                  <a:gd name="T60" fmla="*/ 1 w 1698"/>
                  <a:gd name="T61" fmla="*/ 1 h 1614"/>
                  <a:gd name="T62" fmla="*/ 1 w 1698"/>
                  <a:gd name="T63" fmla="*/ 1 h 1614"/>
                  <a:gd name="T64" fmla="*/ 1 w 1698"/>
                  <a:gd name="T65" fmla="*/ 1 h 1614"/>
                  <a:gd name="T66" fmla="*/ 1 w 1698"/>
                  <a:gd name="T67" fmla="*/ 1 h 1614"/>
                  <a:gd name="T68" fmla="*/ 1 w 1698"/>
                  <a:gd name="T69" fmla="*/ 1 h 1614"/>
                  <a:gd name="T70" fmla="*/ 1 w 1698"/>
                  <a:gd name="T71" fmla="*/ 1 h 1614"/>
                  <a:gd name="T72" fmla="*/ 1 w 1698"/>
                  <a:gd name="T73" fmla="*/ 1 h 1614"/>
                  <a:gd name="T74" fmla="*/ 1 w 1698"/>
                  <a:gd name="T75" fmla="*/ 1 h 1614"/>
                  <a:gd name="T76" fmla="*/ 1 w 1698"/>
                  <a:gd name="T77" fmla="*/ 1 h 1614"/>
                  <a:gd name="T78" fmla="*/ 1 w 1698"/>
                  <a:gd name="T79" fmla="*/ 1 h 1614"/>
                  <a:gd name="T80" fmla="*/ 1 w 1698"/>
                  <a:gd name="T81" fmla="*/ 1 h 1614"/>
                  <a:gd name="T82" fmla="*/ 1 w 1698"/>
                  <a:gd name="T83" fmla="*/ 1 h 1614"/>
                  <a:gd name="T84" fmla="*/ 1 w 1698"/>
                  <a:gd name="T85" fmla="*/ 1 h 1614"/>
                  <a:gd name="T86" fmla="*/ 1 w 1698"/>
                  <a:gd name="T87" fmla="*/ 1 h 1614"/>
                  <a:gd name="T88" fmla="*/ 1 w 1698"/>
                  <a:gd name="T89" fmla="*/ 1 h 1614"/>
                  <a:gd name="T90" fmla="*/ 0 w 1698"/>
                  <a:gd name="T91" fmla="*/ 1 h 1614"/>
                  <a:gd name="T92" fmla="*/ 1 w 1698"/>
                  <a:gd name="T93" fmla="*/ 1 h 1614"/>
                  <a:gd name="T94" fmla="*/ 1 w 1698"/>
                  <a:gd name="T95" fmla="*/ 1 h 1614"/>
                  <a:gd name="T96" fmla="*/ 1 w 1698"/>
                  <a:gd name="T97" fmla="*/ 1 h 1614"/>
                  <a:gd name="T98" fmla="*/ 1 w 1698"/>
                  <a:gd name="T99" fmla="*/ 1 h 1614"/>
                  <a:gd name="T100" fmla="*/ 1 w 1698"/>
                  <a:gd name="T101" fmla="*/ 1 h 16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98"/>
                  <a:gd name="T154" fmla="*/ 0 h 1614"/>
                  <a:gd name="T155" fmla="*/ 1698 w 1698"/>
                  <a:gd name="T156" fmla="*/ 1614 h 161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98" h="1614">
                    <a:moveTo>
                      <a:pt x="299" y="35"/>
                    </a:moveTo>
                    <a:lnTo>
                      <a:pt x="349" y="55"/>
                    </a:lnTo>
                    <a:lnTo>
                      <a:pt x="349" y="85"/>
                    </a:lnTo>
                    <a:lnTo>
                      <a:pt x="309" y="134"/>
                    </a:lnTo>
                    <a:lnTo>
                      <a:pt x="339" y="199"/>
                    </a:lnTo>
                    <a:lnTo>
                      <a:pt x="379" y="179"/>
                    </a:lnTo>
                    <a:lnTo>
                      <a:pt x="444" y="179"/>
                    </a:lnTo>
                    <a:lnTo>
                      <a:pt x="464" y="179"/>
                    </a:lnTo>
                    <a:lnTo>
                      <a:pt x="499" y="214"/>
                    </a:lnTo>
                    <a:lnTo>
                      <a:pt x="519" y="264"/>
                    </a:lnTo>
                    <a:lnTo>
                      <a:pt x="519" y="299"/>
                    </a:lnTo>
                    <a:lnTo>
                      <a:pt x="539" y="319"/>
                    </a:lnTo>
                    <a:lnTo>
                      <a:pt x="559" y="319"/>
                    </a:lnTo>
                    <a:lnTo>
                      <a:pt x="594" y="369"/>
                    </a:lnTo>
                    <a:lnTo>
                      <a:pt x="614" y="404"/>
                    </a:lnTo>
                    <a:lnTo>
                      <a:pt x="634" y="409"/>
                    </a:lnTo>
                    <a:lnTo>
                      <a:pt x="699" y="404"/>
                    </a:lnTo>
                    <a:lnTo>
                      <a:pt x="719" y="409"/>
                    </a:lnTo>
                    <a:lnTo>
                      <a:pt x="759" y="409"/>
                    </a:lnTo>
                    <a:lnTo>
                      <a:pt x="814" y="369"/>
                    </a:lnTo>
                    <a:lnTo>
                      <a:pt x="859" y="324"/>
                    </a:lnTo>
                    <a:lnTo>
                      <a:pt x="889" y="324"/>
                    </a:lnTo>
                    <a:lnTo>
                      <a:pt x="944" y="324"/>
                    </a:lnTo>
                    <a:lnTo>
                      <a:pt x="969" y="304"/>
                    </a:lnTo>
                    <a:lnTo>
                      <a:pt x="1029" y="219"/>
                    </a:lnTo>
                    <a:lnTo>
                      <a:pt x="1049" y="219"/>
                    </a:lnTo>
                    <a:lnTo>
                      <a:pt x="1069" y="234"/>
                    </a:lnTo>
                    <a:lnTo>
                      <a:pt x="1109" y="219"/>
                    </a:lnTo>
                    <a:lnTo>
                      <a:pt x="1159" y="214"/>
                    </a:lnTo>
                    <a:lnTo>
                      <a:pt x="1184" y="199"/>
                    </a:lnTo>
                    <a:lnTo>
                      <a:pt x="1244" y="169"/>
                    </a:lnTo>
                    <a:lnTo>
                      <a:pt x="1269" y="199"/>
                    </a:lnTo>
                    <a:lnTo>
                      <a:pt x="1259" y="219"/>
                    </a:lnTo>
                    <a:lnTo>
                      <a:pt x="1224" y="239"/>
                    </a:lnTo>
                    <a:lnTo>
                      <a:pt x="1204" y="274"/>
                    </a:lnTo>
                    <a:lnTo>
                      <a:pt x="1154" y="274"/>
                    </a:lnTo>
                    <a:lnTo>
                      <a:pt x="1099" y="304"/>
                    </a:lnTo>
                    <a:lnTo>
                      <a:pt x="1079" y="349"/>
                    </a:lnTo>
                    <a:lnTo>
                      <a:pt x="1079" y="379"/>
                    </a:lnTo>
                    <a:lnTo>
                      <a:pt x="1089" y="409"/>
                    </a:lnTo>
                    <a:lnTo>
                      <a:pt x="1054" y="424"/>
                    </a:lnTo>
                    <a:lnTo>
                      <a:pt x="1049" y="454"/>
                    </a:lnTo>
                    <a:lnTo>
                      <a:pt x="1034" y="494"/>
                    </a:lnTo>
                    <a:lnTo>
                      <a:pt x="1079" y="569"/>
                    </a:lnTo>
                    <a:lnTo>
                      <a:pt x="1079" y="599"/>
                    </a:lnTo>
                    <a:lnTo>
                      <a:pt x="1079" y="644"/>
                    </a:lnTo>
                    <a:lnTo>
                      <a:pt x="1054" y="729"/>
                    </a:lnTo>
                    <a:lnTo>
                      <a:pt x="1054" y="794"/>
                    </a:lnTo>
                    <a:lnTo>
                      <a:pt x="1089" y="824"/>
                    </a:lnTo>
                    <a:lnTo>
                      <a:pt x="1154" y="814"/>
                    </a:lnTo>
                    <a:lnTo>
                      <a:pt x="1244" y="844"/>
                    </a:lnTo>
                    <a:lnTo>
                      <a:pt x="1299" y="879"/>
                    </a:lnTo>
                    <a:lnTo>
                      <a:pt x="1374" y="949"/>
                    </a:lnTo>
                    <a:lnTo>
                      <a:pt x="1499" y="1044"/>
                    </a:lnTo>
                    <a:lnTo>
                      <a:pt x="1544" y="1044"/>
                    </a:lnTo>
                    <a:lnTo>
                      <a:pt x="1608" y="1069"/>
                    </a:lnTo>
                    <a:lnTo>
                      <a:pt x="1668" y="1129"/>
                    </a:lnTo>
                    <a:lnTo>
                      <a:pt x="1688" y="1204"/>
                    </a:lnTo>
                    <a:lnTo>
                      <a:pt x="1698" y="1254"/>
                    </a:lnTo>
                    <a:lnTo>
                      <a:pt x="1688" y="1289"/>
                    </a:lnTo>
                    <a:lnTo>
                      <a:pt x="1688" y="1319"/>
                    </a:lnTo>
                    <a:lnTo>
                      <a:pt x="1658" y="1339"/>
                    </a:lnTo>
                    <a:lnTo>
                      <a:pt x="1633" y="1349"/>
                    </a:lnTo>
                    <a:lnTo>
                      <a:pt x="1613" y="1349"/>
                    </a:lnTo>
                    <a:lnTo>
                      <a:pt x="1608" y="1394"/>
                    </a:lnTo>
                    <a:lnTo>
                      <a:pt x="1608" y="1444"/>
                    </a:lnTo>
                    <a:lnTo>
                      <a:pt x="1583" y="1489"/>
                    </a:lnTo>
                    <a:lnTo>
                      <a:pt x="1554" y="1519"/>
                    </a:lnTo>
                    <a:lnTo>
                      <a:pt x="1534" y="1549"/>
                    </a:lnTo>
                    <a:lnTo>
                      <a:pt x="1534" y="1584"/>
                    </a:lnTo>
                    <a:lnTo>
                      <a:pt x="1489" y="1594"/>
                    </a:lnTo>
                    <a:lnTo>
                      <a:pt x="1414" y="1614"/>
                    </a:lnTo>
                    <a:lnTo>
                      <a:pt x="1384" y="1594"/>
                    </a:lnTo>
                    <a:lnTo>
                      <a:pt x="1329" y="1549"/>
                    </a:lnTo>
                    <a:lnTo>
                      <a:pt x="1259" y="1509"/>
                    </a:lnTo>
                    <a:lnTo>
                      <a:pt x="1194" y="1499"/>
                    </a:lnTo>
                    <a:lnTo>
                      <a:pt x="1099" y="1509"/>
                    </a:lnTo>
                    <a:lnTo>
                      <a:pt x="1014" y="1519"/>
                    </a:lnTo>
                    <a:lnTo>
                      <a:pt x="944" y="1434"/>
                    </a:lnTo>
                    <a:lnTo>
                      <a:pt x="949" y="1394"/>
                    </a:lnTo>
                    <a:lnTo>
                      <a:pt x="889" y="1329"/>
                    </a:lnTo>
                    <a:lnTo>
                      <a:pt x="794" y="1299"/>
                    </a:lnTo>
                    <a:lnTo>
                      <a:pt x="709" y="1234"/>
                    </a:lnTo>
                    <a:lnTo>
                      <a:pt x="604" y="1139"/>
                    </a:lnTo>
                    <a:lnTo>
                      <a:pt x="474" y="1004"/>
                    </a:lnTo>
                    <a:lnTo>
                      <a:pt x="434" y="919"/>
                    </a:lnTo>
                    <a:lnTo>
                      <a:pt x="369" y="864"/>
                    </a:lnTo>
                    <a:lnTo>
                      <a:pt x="319" y="779"/>
                    </a:lnTo>
                    <a:lnTo>
                      <a:pt x="265" y="694"/>
                    </a:lnTo>
                    <a:lnTo>
                      <a:pt x="180" y="599"/>
                    </a:lnTo>
                    <a:lnTo>
                      <a:pt x="110" y="509"/>
                    </a:lnTo>
                    <a:lnTo>
                      <a:pt x="0" y="409"/>
                    </a:lnTo>
                    <a:lnTo>
                      <a:pt x="65" y="349"/>
                    </a:lnTo>
                    <a:lnTo>
                      <a:pt x="110" y="299"/>
                    </a:lnTo>
                    <a:lnTo>
                      <a:pt x="130" y="234"/>
                    </a:lnTo>
                    <a:lnTo>
                      <a:pt x="130" y="179"/>
                    </a:lnTo>
                    <a:lnTo>
                      <a:pt x="180" y="159"/>
                    </a:lnTo>
                    <a:lnTo>
                      <a:pt x="215" y="114"/>
                    </a:lnTo>
                    <a:lnTo>
                      <a:pt x="235" y="94"/>
                    </a:lnTo>
                    <a:lnTo>
                      <a:pt x="215" y="35"/>
                    </a:lnTo>
                    <a:lnTo>
                      <a:pt x="245" y="0"/>
                    </a:lnTo>
                    <a:lnTo>
                      <a:pt x="299" y="3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pPr>
                  <a:defRPr/>
                </a:pPr>
                <a:endParaRPr lang="it-IT">
                  <a:cs typeface="Arial" pitchFamily="34" charset="0"/>
                </a:endParaRPr>
              </a:p>
            </p:txBody>
          </p:sp>
          <p:sp>
            <p:nvSpPr>
              <p:cNvPr id="13352" name="Freeform 64"/>
              <p:cNvSpPr>
                <a:spLocks noChangeAspect="1"/>
              </p:cNvSpPr>
              <p:nvPr/>
            </p:nvSpPr>
            <p:spPr bwMode="auto">
              <a:xfrm>
                <a:off x="2661" y="9287"/>
                <a:ext cx="867" cy="1288"/>
              </a:xfrm>
              <a:custGeom>
                <a:avLst/>
                <a:gdLst>
                  <a:gd name="T0" fmla="*/ 1 w 1184"/>
                  <a:gd name="T1" fmla="*/ 1 h 2263"/>
                  <a:gd name="T2" fmla="*/ 1 w 1184"/>
                  <a:gd name="T3" fmla="*/ 1 h 2263"/>
                  <a:gd name="T4" fmla="*/ 1 w 1184"/>
                  <a:gd name="T5" fmla="*/ 1 h 2263"/>
                  <a:gd name="T6" fmla="*/ 1 w 1184"/>
                  <a:gd name="T7" fmla="*/ 1 h 2263"/>
                  <a:gd name="T8" fmla="*/ 1 w 1184"/>
                  <a:gd name="T9" fmla="*/ 1 h 2263"/>
                  <a:gd name="T10" fmla="*/ 1 w 1184"/>
                  <a:gd name="T11" fmla="*/ 1 h 2263"/>
                  <a:gd name="T12" fmla="*/ 1 w 1184"/>
                  <a:gd name="T13" fmla="*/ 1 h 2263"/>
                  <a:gd name="T14" fmla="*/ 1 w 1184"/>
                  <a:gd name="T15" fmla="*/ 1 h 2263"/>
                  <a:gd name="T16" fmla="*/ 1 w 1184"/>
                  <a:gd name="T17" fmla="*/ 1 h 2263"/>
                  <a:gd name="T18" fmla="*/ 1 w 1184"/>
                  <a:gd name="T19" fmla="*/ 1 h 2263"/>
                  <a:gd name="T20" fmla="*/ 1 w 1184"/>
                  <a:gd name="T21" fmla="*/ 1 h 2263"/>
                  <a:gd name="T22" fmla="*/ 1 w 1184"/>
                  <a:gd name="T23" fmla="*/ 1 h 2263"/>
                  <a:gd name="T24" fmla="*/ 1 w 1184"/>
                  <a:gd name="T25" fmla="*/ 1 h 2263"/>
                  <a:gd name="T26" fmla="*/ 1 w 1184"/>
                  <a:gd name="T27" fmla="*/ 1 h 2263"/>
                  <a:gd name="T28" fmla="*/ 1 w 1184"/>
                  <a:gd name="T29" fmla="*/ 1 h 2263"/>
                  <a:gd name="T30" fmla="*/ 1 w 1184"/>
                  <a:gd name="T31" fmla="*/ 1 h 2263"/>
                  <a:gd name="T32" fmla="*/ 1 w 1184"/>
                  <a:gd name="T33" fmla="*/ 1 h 2263"/>
                  <a:gd name="T34" fmla="*/ 1 w 1184"/>
                  <a:gd name="T35" fmla="*/ 1 h 2263"/>
                  <a:gd name="T36" fmla="*/ 1 w 1184"/>
                  <a:gd name="T37" fmla="*/ 1 h 2263"/>
                  <a:gd name="T38" fmla="*/ 1 w 1184"/>
                  <a:gd name="T39" fmla="*/ 1 h 2263"/>
                  <a:gd name="T40" fmla="*/ 1 w 1184"/>
                  <a:gd name="T41" fmla="*/ 1 h 2263"/>
                  <a:gd name="T42" fmla="*/ 1 w 1184"/>
                  <a:gd name="T43" fmla="*/ 1 h 2263"/>
                  <a:gd name="T44" fmla="*/ 1 w 1184"/>
                  <a:gd name="T45" fmla="*/ 1 h 2263"/>
                  <a:gd name="T46" fmla="*/ 1 w 1184"/>
                  <a:gd name="T47" fmla="*/ 1 h 2263"/>
                  <a:gd name="T48" fmla="*/ 1 w 1184"/>
                  <a:gd name="T49" fmla="*/ 1 h 2263"/>
                  <a:gd name="T50" fmla="*/ 1 w 1184"/>
                  <a:gd name="T51" fmla="*/ 1 h 2263"/>
                  <a:gd name="T52" fmla="*/ 1 w 1184"/>
                  <a:gd name="T53" fmla="*/ 1 h 2263"/>
                  <a:gd name="T54" fmla="*/ 1 w 1184"/>
                  <a:gd name="T55" fmla="*/ 1 h 2263"/>
                  <a:gd name="T56" fmla="*/ 1 w 1184"/>
                  <a:gd name="T57" fmla="*/ 1 h 2263"/>
                  <a:gd name="T58" fmla="*/ 1 w 1184"/>
                  <a:gd name="T59" fmla="*/ 1 h 2263"/>
                  <a:gd name="T60" fmla="*/ 1 w 1184"/>
                  <a:gd name="T61" fmla="*/ 1 h 2263"/>
                  <a:gd name="T62" fmla="*/ 1 w 1184"/>
                  <a:gd name="T63" fmla="*/ 1 h 2263"/>
                  <a:gd name="T64" fmla="*/ 1 w 1184"/>
                  <a:gd name="T65" fmla="*/ 1 h 2263"/>
                  <a:gd name="T66" fmla="*/ 1 w 1184"/>
                  <a:gd name="T67" fmla="*/ 1 h 2263"/>
                  <a:gd name="T68" fmla="*/ 1 w 1184"/>
                  <a:gd name="T69" fmla="*/ 1 h 2263"/>
                  <a:gd name="T70" fmla="*/ 1 w 1184"/>
                  <a:gd name="T71" fmla="*/ 1 h 2263"/>
                  <a:gd name="T72" fmla="*/ 1 w 1184"/>
                  <a:gd name="T73" fmla="*/ 1 h 2263"/>
                  <a:gd name="T74" fmla="*/ 1 w 1184"/>
                  <a:gd name="T75" fmla="*/ 1 h 2263"/>
                  <a:gd name="T76" fmla="*/ 1 w 1184"/>
                  <a:gd name="T77" fmla="*/ 1 h 2263"/>
                  <a:gd name="T78" fmla="*/ 1 w 1184"/>
                  <a:gd name="T79" fmla="*/ 1 h 2263"/>
                  <a:gd name="T80" fmla="*/ 1 w 1184"/>
                  <a:gd name="T81" fmla="*/ 1 h 2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84"/>
                  <a:gd name="T124" fmla="*/ 0 h 2263"/>
                  <a:gd name="T125" fmla="*/ 1184 w 1184"/>
                  <a:gd name="T126" fmla="*/ 2263 h 2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84" h="2263">
                    <a:moveTo>
                      <a:pt x="95" y="235"/>
                    </a:moveTo>
                    <a:lnTo>
                      <a:pt x="40" y="275"/>
                    </a:lnTo>
                    <a:lnTo>
                      <a:pt x="40" y="340"/>
                    </a:lnTo>
                    <a:lnTo>
                      <a:pt x="55" y="390"/>
                    </a:lnTo>
                    <a:lnTo>
                      <a:pt x="15" y="445"/>
                    </a:lnTo>
                    <a:lnTo>
                      <a:pt x="35" y="499"/>
                    </a:lnTo>
                    <a:lnTo>
                      <a:pt x="15" y="569"/>
                    </a:lnTo>
                    <a:lnTo>
                      <a:pt x="40" y="584"/>
                    </a:lnTo>
                    <a:lnTo>
                      <a:pt x="120" y="569"/>
                    </a:lnTo>
                    <a:lnTo>
                      <a:pt x="145" y="644"/>
                    </a:lnTo>
                    <a:lnTo>
                      <a:pt x="169" y="759"/>
                    </a:lnTo>
                    <a:lnTo>
                      <a:pt x="159" y="844"/>
                    </a:lnTo>
                    <a:lnTo>
                      <a:pt x="199" y="919"/>
                    </a:lnTo>
                    <a:lnTo>
                      <a:pt x="179" y="994"/>
                    </a:lnTo>
                    <a:lnTo>
                      <a:pt x="169" y="1034"/>
                    </a:lnTo>
                    <a:lnTo>
                      <a:pt x="169" y="1099"/>
                    </a:lnTo>
                    <a:lnTo>
                      <a:pt x="120" y="1154"/>
                    </a:lnTo>
                    <a:lnTo>
                      <a:pt x="120" y="1229"/>
                    </a:lnTo>
                    <a:lnTo>
                      <a:pt x="120" y="1279"/>
                    </a:lnTo>
                    <a:lnTo>
                      <a:pt x="159" y="1334"/>
                    </a:lnTo>
                    <a:lnTo>
                      <a:pt x="169" y="1384"/>
                    </a:lnTo>
                    <a:lnTo>
                      <a:pt x="169" y="1449"/>
                    </a:lnTo>
                    <a:lnTo>
                      <a:pt x="105" y="1509"/>
                    </a:lnTo>
                    <a:lnTo>
                      <a:pt x="85" y="1544"/>
                    </a:lnTo>
                    <a:lnTo>
                      <a:pt x="75" y="1629"/>
                    </a:lnTo>
                    <a:lnTo>
                      <a:pt x="55" y="1659"/>
                    </a:lnTo>
                    <a:lnTo>
                      <a:pt x="20" y="1679"/>
                    </a:lnTo>
                    <a:lnTo>
                      <a:pt x="15" y="1784"/>
                    </a:lnTo>
                    <a:lnTo>
                      <a:pt x="0" y="1869"/>
                    </a:lnTo>
                    <a:lnTo>
                      <a:pt x="35" y="1914"/>
                    </a:lnTo>
                    <a:lnTo>
                      <a:pt x="85" y="1979"/>
                    </a:lnTo>
                    <a:lnTo>
                      <a:pt x="125" y="2009"/>
                    </a:lnTo>
                    <a:lnTo>
                      <a:pt x="155" y="2094"/>
                    </a:lnTo>
                    <a:lnTo>
                      <a:pt x="159" y="2188"/>
                    </a:lnTo>
                    <a:lnTo>
                      <a:pt x="199" y="2228"/>
                    </a:lnTo>
                    <a:lnTo>
                      <a:pt x="244" y="2178"/>
                    </a:lnTo>
                    <a:lnTo>
                      <a:pt x="284" y="2178"/>
                    </a:lnTo>
                    <a:lnTo>
                      <a:pt x="379" y="2263"/>
                    </a:lnTo>
                    <a:lnTo>
                      <a:pt x="424" y="2188"/>
                    </a:lnTo>
                    <a:lnTo>
                      <a:pt x="509" y="2138"/>
                    </a:lnTo>
                    <a:lnTo>
                      <a:pt x="559" y="2114"/>
                    </a:lnTo>
                    <a:lnTo>
                      <a:pt x="529" y="2039"/>
                    </a:lnTo>
                    <a:lnTo>
                      <a:pt x="519" y="1979"/>
                    </a:lnTo>
                    <a:lnTo>
                      <a:pt x="594" y="1989"/>
                    </a:lnTo>
                    <a:lnTo>
                      <a:pt x="684" y="1954"/>
                    </a:lnTo>
                    <a:lnTo>
                      <a:pt x="729" y="2029"/>
                    </a:lnTo>
                    <a:lnTo>
                      <a:pt x="769" y="2039"/>
                    </a:lnTo>
                    <a:lnTo>
                      <a:pt x="869" y="2084"/>
                    </a:lnTo>
                    <a:lnTo>
                      <a:pt x="899" y="2064"/>
                    </a:lnTo>
                    <a:lnTo>
                      <a:pt x="889" y="1714"/>
                    </a:lnTo>
                    <a:lnTo>
                      <a:pt x="954" y="1504"/>
                    </a:lnTo>
                    <a:lnTo>
                      <a:pt x="1034" y="1174"/>
                    </a:lnTo>
                    <a:lnTo>
                      <a:pt x="1044" y="974"/>
                    </a:lnTo>
                    <a:lnTo>
                      <a:pt x="1164" y="859"/>
                    </a:lnTo>
                    <a:lnTo>
                      <a:pt x="1184" y="814"/>
                    </a:lnTo>
                    <a:lnTo>
                      <a:pt x="1144" y="759"/>
                    </a:lnTo>
                    <a:lnTo>
                      <a:pt x="1129" y="674"/>
                    </a:lnTo>
                    <a:lnTo>
                      <a:pt x="1119" y="594"/>
                    </a:lnTo>
                    <a:lnTo>
                      <a:pt x="1064" y="509"/>
                    </a:lnTo>
                    <a:lnTo>
                      <a:pt x="1099" y="435"/>
                    </a:lnTo>
                    <a:lnTo>
                      <a:pt x="1024" y="370"/>
                    </a:lnTo>
                    <a:lnTo>
                      <a:pt x="1024" y="190"/>
                    </a:lnTo>
                    <a:lnTo>
                      <a:pt x="959" y="140"/>
                    </a:lnTo>
                    <a:lnTo>
                      <a:pt x="974" y="75"/>
                    </a:lnTo>
                    <a:lnTo>
                      <a:pt x="899" y="55"/>
                    </a:lnTo>
                    <a:lnTo>
                      <a:pt x="854" y="75"/>
                    </a:lnTo>
                    <a:lnTo>
                      <a:pt x="814" y="0"/>
                    </a:lnTo>
                    <a:lnTo>
                      <a:pt x="729" y="85"/>
                    </a:lnTo>
                    <a:lnTo>
                      <a:pt x="719" y="130"/>
                    </a:lnTo>
                    <a:lnTo>
                      <a:pt x="664" y="150"/>
                    </a:lnTo>
                    <a:lnTo>
                      <a:pt x="634" y="140"/>
                    </a:lnTo>
                    <a:lnTo>
                      <a:pt x="579" y="205"/>
                    </a:lnTo>
                    <a:lnTo>
                      <a:pt x="569" y="245"/>
                    </a:lnTo>
                    <a:lnTo>
                      <a:pt x="474" y="320"/>
                    </a:lnTo>
                    <a:lnTo>
                      <a:pt x="444" y="300"/>
                    </a:lnTo>
                    <a:lnTo>
                      <a:pt x="379" y="310"/>
                    </a:lnTo>
                    <a:lnTo>
                      <a:pt x="349" y="360"/>
                    </a:lnTo>
                    <a:lnTo>
                      <a:pt x="284" y="405"/>
                    </a:lnTo>
                    <a:lnTo>
                      <a:pt x="219" y="390"/>
                    </a:lnTo>
                    <a:lnTo>
                      <a:pt x="169" y="340"/>
                    </a:lnTo>
                    <a:lnTo>
                      <a:pt x="140" y="340"/>
                    </a:lnTo>
                    <a:lnTo>
                      <a:pt x="95" y="310"/>
                    </a:lnTo>
                    <a:lnTo>
                      <a:pt x="95" y="23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53" name="Freeform 65"/>
              <p:cNvSpPr>
                <a:spLocks noChangeAspect="1"/>
              </p:cNvSpPr>
              <p:nvPr/>
            </p:nvSpPr>
            <p:spPr bwMode="auto">
              <a:xfrm>
                <a:off x="6463" y="10065"/>
                <a:ext cx="773" cy="1194"/>
              </a:xfrm>
              <a:custGeom>
                <a:avLst/>
                <a:gdLst>
                  <a:gd name="T0" fmla="*/ 0 w 1059"/>
                  <a:gd name="T1" fmla="*/ 1 h 2094"/>
                  <a:gd name="T2" fmla="*/ 1 w 1059"/>
                  <a:gd name="T3" fmla="*/ 1 h 2094"/>
                  <a:gd name="T4" fmla="*/ 1 w 1059"/>
                  <a:gd name="T5" fmla="*/ 1 h 2094"/>
                  <a:gd name="T6" fmla="*/ 1 w 1059"/>
                  <a:gd name="T7" fmla="*/ 1 h 2094"/>
                  <a:gd name="T8" fmla="*/ 1 w 1059"/>
                  <a:gd name="T9" fmla="*/ 1 h 2094"/>
                  <a:gd name="T10" fmla="*/ 2 w 1059"/>
                  <a:gd name="T11" fmla="*/ 1 h 2094"/>
                  <a:gd name="T12" fmla="*/ 2 w 1059"/>
                  <a:gd name="T13" fmla="*/ 1 h 2094"/>
                  <a:gd name="T14" fmla="*/ 2 w 1059"/>
                  <a:gd name="T15" fmla="*/ 1 h 2094"/>
                  <a:gd name="T16" fmla="*/ 3 w 1059"/>
                  <a:gd name="T17" fmla="*/ 1 h 2094"/>
                  <a:gd name="T18" fmla="*/ 3 w 1059"/>
                  <a:gd name="T19" fmla="*/ 1 h 2094"/>
                  <a:gd name="T20" fmla="*/ 4 w 1059"/>
                  <a:gd name="T21" fmla="*/ 1 h 2094"/>
                  <a:gd name="T22" fmla="*/ 4 w 1059"/>
                  <a:gd name="T23" fmla="*/ 1 h 2094"/>
                  <a:gd name="T24" fmla="*/ 4 w 1059"/>
                  <a:gd name="T25" fmla="*/ 1 h 2094"/>
                  <a:gd name="T26" fmla="*/ 3 w 1059"/>
                  <a:gd name="T27" fmla="*/ 1 h 2094"/>
                  <a:gd name="T28" fmla="*/ 2 w 1059"/>
                  <a:gd name="T29" fmla="*/ 1 h 2094"/>
                  <a:gd name="T30" fmla="*/ 2 w 1059"/>
                  <a:gd name="T31" fmla="*/ 1 h 2094"/>
                  <a:gd name="T32" fmla="*/ 2 w 1059"/>
                  <a:gd name="T33" fmla="*/ 1 h 2094"/>
                  <a:gd name="T34" fmla="*/ 1 w 1059"/>
                  <a:gd name="T35" fmla="*/ 1 h 2094"/>
                  <a:gd name="T36" fmla="*/ 1 w 1059"/>
                  <a:gd name="T37" fmla="*/ 1 h 2094"/>
                  <a:gd name="T38" fmla="*/ 1 w 1059"/>
                  <a:gd name="T39" fmla="*/ 1 h 2094"/>
                  <a:gd name="T40" fmla="*/ 1 w 1059"/>
                  <a:gd name="T41" fmla="*/ 1 h 2094"/>
                  <a:gd name="T42" fmla="*/ 1 w 1059"/>
                  <a:gd name="T43" fmla="*/ 1 h 2094"/>
                  <a:gd name="T44" fmla="*/ 1 w 1059"/>
                  <a:gd name="T45" fmla="*/ 1 h 2094"/>
                  <a:gd name="T46" fmla="*/ 0 w 1059"/>
                  <a:gd name="T47" fmla="*/ 1 h 2094"/>
                  <a:gd name="T48" fmla="*/ 1 w 1059"/>
                  <a:gd name="T49" fmla="*/ 1 h 2094"/>
                  <a:gd name="T50" fmla="*/ 0 w 1059"/>
                  <a:gd name="T51" fmla="*/ 1 h 2094"/>
                  <a:gd name="T52" fmla="*/ 1 w 1059"/>
                  <a:gd name="T53" fmla="*/ 1 h 2094"/>
                  <a:gd name="T54" fmla="*/ 1 w 1059"/>
                  <a:gd name="T55" fmla="*/ 1 h 2094"/>
                  <a:gd name="T56" fmla="*/ 2 w 1059"/>
                  <a:gd name="T57" fmla="*/ 1 h 2094"/>
                  <a:gd name="T58" fmla="*/ 3 w 1059"/>
                  <a:gd name="T59" fmla="*/ 1 h 2094"/>
                  <a:gd name="T60" fmla="*/ 3 w 1059"/>
                  <a:gd name="T61" fmla="*/ 1 h 2094"/>
                  <a:gd name="T62" fmla="*/ 4 w 1059"/>
                  <a:gd name="T63" fmla="*/ 1 h 2094"/>
                  <a:gd name="T64" fmla="*/ 5 w 1059"/>
                  <a:gd name="T65" fmla="*/ 1 h 2094"/>
                  <a:gd name="T66" fmla="*/ 6 w 1059"/>
                  <a:gd name="T67" fmla="*/ 1 h 2094"/>
                  <a:gd name="T68" fmla="*/ 6 w 1059"/>
                  <a:gd name="T69" fmla="*/ 1 h 2094"/>
                  <a:gd name="T70" fmla="*/ 8 w 1059"/>
                  <a:gd name="T71" fmla="*/ 1 h 2094"/>
                  <a:gd name="T72" fmla="*/ 9 w 1059"/>
                  <a:gd name="T73" fmla="*/ 1 h 2094"/>
                  <a:gd name="T74" fmla="*/ 10 w 1059"/>
                  <a:gd name="T75" fmla="*/ 1 h 2094"/>
                  <a:gd name="T76" fmla="*/ 10 w 1059"/>
                  <a:gd name="T77" fmla="*/ 1 h 2094"/>
                  <a:gd name="T78" fmla="*/ 10 w 1059"/>
                  <a:gd name="T79" fmla="*/ 1 h 2094"/>
                  <a:gd name="T80" fmla="*/ 10 w 1059"/>
                  <a:gd name="T81" fmla="*/ 1 h 2094"/>
                  <a:gd name="T82" fmla="*/ 10 w 1059"/>
                  <a:gd name="T83" fmla="*/ 1 h 2094"/>
                  <a:gd name="T84" fmla="*/ 10 w 1059"/>
                  <a:gd name="T85" fmla="*/ 1 h 2094"/>
                  <a:gd name="T86" fmla="*/ 9 w 1059"/>
                  <a:gd name="T87" fmla="*/ 1 h 2094"/>
                  <a:gd name="T88" fmla="*/ 7 w 1059"/>
                  <a:gd name="T89" fmla="*/ 1 h 2094"/>
                  <a:gd name="T90" fmla="*/ 6 w 1059"/>
                  <a:gd name="T91" fmla="*/ 1 h 2094"/>
                  <a:gd name="T92" fmla="*/ 6 w 1059"/>
                  <a:gd name="T93" fmla="*/ 1 h 2094"/>
                  <a:gd name="T94" fmla="*/ 6 w 1059"/>
                  <a:gd name="T95" fmla="*/ 1 h 2094"/>
                  <a:gd name="T96" fmla="*/ 7 w 1059"/>
                  <a:gd name="T97" fmla="*/ 1 h 2094"/>
                  <a:gd name="T98" fmla="*/ 7 w 1059"/>
                  <a:gd name="T99" fmla="*/ 1 h 2094"/>
                  <a:gd name="T100" fmla="*/ 7 w 1059"/>
                  <a:gd name="T101" fmla="*/ 1 h 2094"/>
                  <a:gd name="T102" fmla="*/ 5 w 1059"/>
                  <a:gd name="T103" fmla="*/ 0 h 2094"/>
                  <a:gd name="T104" fmla="*/ 5 w 1059"/>
                  <a:gd name="T105" fmla="*/ 1 h 2094"/>
                  <a:gd name="T106" fmla="*/ 4 w 1059"/>
                  <a:gd name="T107" fmla="*/ 1 h 2094"/>
                  <a:gd name="T108" fmla="*/ 4 w 1059"/>
                  <a:gd name="T109" fmla="*/ 1 h 2094"/>
                  <a:gd name="T110" fmla="*/ 3 w 1059"/>
                  <a:gd name="T111" fmla="*/ 1 h 2094"/>
                  <a:gd name="T112" fmla="*/ 2 w 1059"/>
                  <a:gd name="T113" fmla="*/ 1 h 2094"/>
                  <a:gd name="T114" fmla="*/ 1 w 1059"/>
                  <a:gd name="T115" fmla="*/ 1 h 2094"/>
                  <a:gd name="T116" fmla="*/ 1 w 1059"/>
                  <a:gd name="T117" fmla="*/ 1 h 2094"/>
                  <a:gd name="T118" fmla="*/ 1 w 1059"/>
                  <a:gd name="T119" fmla="*/ 1 h 2094"/>
                  <a:gd name="T120" fmla="*/ 0 w 1059"/>
                  <a:gd name="T121" fmla="*/ 1 h 20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59"/>
                  <a:gd name="T184" fmla="*/ 0 h 2094"/>
                  <a:gd name="T185" fmla="*/ 1059 w 1059"/>
                  <a:gd name="T186" fmla="*/ 2094 h 209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59" h="2094">
                    <a:moveTo>
                      <a:pt x="0" y="55"/>
                    </a:moveTo>
                    <a:lnTo>
                      <a:pt x="50" y="150"/>
                    </a:lnTo>
                    <a:lnTo>
                      <a:pt x="40" y="225"/>
                    </a:lnTo>
                    <a:lnTo>
                      <a:pt x="60" y="295"/>
                    </a:lnTo>
                    <a:lnTo>
                      <a:pt x="144" y="455"/>
                    </a:lnTo>
                    <a:lnTo>
                      <a:pt x="229" y="605"/>
                    </a:lnTo>
                    <a:lnTo>
                      <a:pt x="249" y="665"/>
                    </a:lnTo>
                    <a:lnTo>
                      <a:pt x="249" y="814"/>
                    </a:lnTo>
                    <a:lnTo>
                      <a:pt x="269" y="889"/>
                    </a:lnTo>
                    <a:lnTo>
                      <a:pt x="344" y="1014"/>
                    </a:lnTo>
                    <a:lnTo>
                      <a:pt x="369" y="1054"/>
                    </a:lnTo>
                    <a:lnTo>
                      <a:pt x="374" y="1159"/>
                    </a:lnTo>
                    <a:lnTo>
                      <a:pt x="369" y="1224"/>
                    </a:lnTo>
                    <a:lnTo>
                      <a:pt x="269" y="1269"/>
                    </a:lnTo>
                    <a:lnTo>
                      <a:pt x="239" y="1289"/>
                    </a:lnTo>
                    <a:lnTo>
                      <a:pt x="239" y="1329"/>
                    </a:lnTo>
                    <a:lnTo>
                      <a:pt x="219" y="1329"/>
                    </a:lnTo>
                    <a:lnTo>
                      <a:pt x="134" y="1344"/>
                    </a:lnTo>
                    <a:lnTo>
                      <a:pt x="114" y="1404"/>
                    </a:lnTo>
                    <a:lnTo>
                      <a:pt x="134" y="1499"/>
                    </a:lnTo>
                    <a:lnTo>
                      <a:pt x="99" y="1604"/>
                    </a:lnTo>
                    <a:lnTo>
                      <a:pt x="70" y="1689"/>
                    </a:lnTo>
                    <a:lnTo>
                      <a:pt x="10" y="1744"/>
                    </a:lnTo>
                    <a:lnTo>
                      <a:pt x="0" y="1809"/>
                    </a:lnTo>
                    <a:lnTo>
                      <a:pt x="20" y="1904"/>
                    </a:lnTo>
                    <a:lnTo>
                      <a:pt x="0" y="1999"/>
                    </a:lnTo>
                    <a:lnTo>
                      <a:pt x="70" y="2094"/>
                    </a:lnTo>
                    <a:lnTo>
                      <a:pt x="164" y="2049"/>
                    </a:lnTo>
                    <a:lnTo>
                      <a:pt x="259" y="2049"/>
                    </a:lnTo>
                    <a:lnTo>
                      <a:pt x="334" y="1964"/>
                    </a:lnTo>
                    <a:lnTo>
                      <a:pt x="344" y="1819"/>
                    </a:lnTo>
                    <a:lnTo>
                      <a:pt x="459" y="1724"/>
                    </a:lnTo>
                    <a:lnTo>
                      <a:pt x="574" y="1619"/>
                    </a:lnTo>
                    <a:lnTo>
                      <a:pt x="649" y="1489"/>
                    </a:lnTo>
                    <a:lnTo>
                      <a:pt x="649" y="1329"/>
                    </a:lnTo>
                    <a:lnTo>
                      <a:pt x="884" y="1159"/>
                    </a:lnTo>
                    <a:lnTo>
                      <a:pt x="974" y="1139"/>
                    </a:lnTo>
                    <a:lnTo>
                      <a:pt x="1039" y="1079"/>
                    </a:lnTo>
                    <a:lnTo>
                      <a:pt x="1049" y="929"/>
                    </a:lnTo>
                    <a:lnTo>
                      <a:pt x="1019" y="854"/>
                    </a:lnTo>
                    <a:lnTo>
                      <a:pt x="1059" y="720"/>
                    </a:lnTo>
                    <a:lnTo>
                      <a:pt x="1059" y="635"/>
                    </a:lnTo>
                    <a:lnTo>
                      <a:pt x="1029" y="590"/>
                    </a:lnTo>
                    <a:lnTo>
                      <a:pt x="934" y="560"/>
                    </a:lnTo>
                    <a:lnTo>
                      <a:pt x="774" y="420"/>
                    </a:lnTo>
                    <a:lnTo>
                      <a:pt x="659" y="420"/>
                    </a:lnTo>
                    <a:lnTo>
                      <a:pt x="619" y="310"/>
                    </a:lnTo>
                    <a:lnTo>
                      <a:pt x="659" y="265"/>
                    </a:lnTo>
                    <a:lnTo>
                      <a:pt x="704" y="210"/>
                    </a:lnTo>
                    <a:lnTo>
                      <a:pt x="704" y="115"/>
                    </a:lnTo>
                    <a:lnTo>
                      <a:pt x="679" y="10"/>
                    </a:lnTo>
                    <a:lnTo>
                      <a:pt x="574" y="0"/>
                    </a:lnTo>
                    <a:lnTo>
                      <a:pt x="534" y="150"/>
                    </a:lnTo>
                    <a:lnTo>
                      <a:pt x="449" y="170"/>
                    </a:lnTo>
                    <a:lnTo>
                      <a:pt x="389" y="170"/>
                    </a:lnTo>
                    <a:lnTo>
                      <a:pt x="354" y="200"/>
                    </a:lnTo>
                    <a:lnTo>
                      <a:pt x="229" y="105"/>
                    </a:lnTo>
                    <a:lnTo>
                      <a:pt x="164" y="140"/>
                    </a:lnTo>
                    <a:lnTo>
                      <a:pt x="104" y="140"/>
                    </a:lnTo>
                    <a:lnTo>
                      <a:pt x="50" y="65"/>
                    </a:lnTo>
                    <a:lnTo>
                      <a:pt x="0" y="5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pPr>
                  <a:defRPr/>
                </a:pPr>
                <a:endParaRPr lang="it-IT">
                  <a:cs typeface="Arial" pitchFamily="34" charset="0"/>
                </a:endParaRPr>
              </a:p>
            </p:txBody>
          </p:sp>
          <p:sp>
            <p:nvSpPr>
              <p:cNvPr id="13354" name="Freeform 66"/>
              <p:cNvSpPr>
                <a:spLocks noChangeAspect="1"/>
              </p:cNvSpPr>
              <p:nvPr/>
            </p:nvSpPr>
            <p:spPr bwMode="auto">
              <a:xfrm>
                <a:off x="6369" y="9533"/>
                <a:ext cx="756" cy="651"/>
              </a:xfrm>
              <a:custGeom>
                <a:avLst/>
                <a:gdLst>
                  <a:gd name="T0" fmla="*/ 1 w 1034"/>
                  <a:gd name="T1" fmla="*/ 1 h 1139"/>
                  <a:gd name="T2" fmla="*/ 1 w 1034"/>
                  <a:gd name="T3" fmla="*/ 1 h 1139"/>
                  <a:gd name="T4" fmla="*/ 1 w 1034"/>
                  <a:gd name="T5" fmla="*/ 1 h 1139"/>
                  <a:gd name="T6" fmla="*/ 1 w 1034"/>
                  <a:gd name="T7" fmla="*/ 1 h 1139"/>
                  <a:gd name="T8" fmla="*/ 1 w 1034"/>
                  <a:gd name="T9" fmla="*/ 1 h 1139"/>
                  <a:gd name="T10" fmla="*/ 1 w 1034"/>
                  <a:gd name="T11" fmla="*/ 1 h 1139"/>
                  <a:gd name="T12" fmla="*/ 1 w 1034"/>
                  <a:gd name="T13" fmla="*/ 1 h 1139"/>
                  <a:gd name="T14" fmla="*/ 1 w 1034"/>
                  <a:gd name="T15" fmla="*/ 1 h 1139"/>
                  <a:gd name="T16" fmla="*/ 1 w 1034"/>
                  <a:gd name="T17" fmla="*/ 1 h 1139"/>
                  <a:gd name="T18" fmla="*/ 1 w 1034"/>
                  <a:gd name="T19" fmla="*/ 1 h 1139"/>
                  <a:gd name="T20" fmla="*/ 1 w 1034"/>
                  <a:gd name="T21" fmla="*/ 1 h 1139"/>
                  <a:gd name="T22" fmla="*/ 1 w 1034"/>
                  <a:gd name="T23" fmla="*/ 1 h 1139"/>
                  <a:gd name="T24" fmla="*/ 1 w 1034"/>
                  <a:gd name="T25" fmla="*/ 1 h 1139"/>
                  <a:gd name="T26" fmla="*/ 1 w 1034"/>
                  <a:gd name="T27" fmla="*/ 1 h 1139"/>
                  <a:gd name="T28" fmla="*/ 1 w 1034"/>
                  <a:gd name="T29" fmla="*/ 1 h 1139"/>
                  <a:gd name="T30" fmla="*/ 1 w 1034"/>
                  <a:gd name="T31" fmla="*/ 1 h 1139"/>
                  <a:gd name="T32" fmla="*/ 1 w 1034"/>
                  <a:gd name="T33" fmla="*/ 1 h 1139"/>
                  <a:gd name="T34" fmla="*/ 1 w 1034"/>
                  <a:gd name="T35" fmla="*/ 1 h 1139"/>
                  <a:gd name="T36" fmla="*/ 1 w 1034"/>
                  <a:gd name="T37" fmla="*/ 0 h 1139"/>
                  <a:gd name="T38" fmla="*/ 1 w 1034"/>
                  <a:gd name="T39" fmla="*/ 1 h 1139"/>
                  <a:gd name="T40" fmla="*/ 1 w 1034"/>
                  <a:gd name="T41" fmla="*/ 1 h 1139"/>
                  <a:gd name="T42" fmla="*/ 1 w 1034"/>
                  <a:gd name="T43" fmla="*/ 1 h 1139"/>
                  <a:gd name="T44" fmla="*/ 1 w 1034"/>
                  <a:gd name="T45" fmla="*/ 1 h 1139"/>
                  <a:gd name="T46" fmla="*/ 1 w 1034"/>
                  <a:gd name="T47" fmla="*/ 1 h 1139"/>
                  <a:gd name="T48" fmla="*/ 0 w 1034"/>
                  <a:gd name="T49" fmla="*/ 1 h 1139"/>
                  <a:gd name="T50" fmla="*/ 1 w 1034"/>
                  <a:gd name="T51" fmla="*/ 1 h 1139"/>
                  <a:gd name="T52" fmla="*/ 1 w 1034"/>
                  <a:gd name="T53" fmla="*/ 1 h 1139"/>
                  <a:gd name="T54" fmla="*/ 1 w 1034"/>
                  <a:gd name="T55" fmla="*/ 1 h 1139"/>
                  <a:gd name="T56" fmla="*/ 1 w 1034"/>
                  <a:gd name="T57" fmla="*/ 1 h 1139"/>
                  <a:gd name="T58" fmla="*/ 1 w 1034"/>
                  <a:gd name="T59" fmla="*/ 1 h 1139"/>
                  <a:gd name="T60" fmla="*/ 1 w 1034"/>
                  <a:gd name="T61" fmla="*/ 1 h 1139"/>
                  <a:gd name="T62" fmla="*/ 1 w 1034"/>
                  <a:gd name="T63" fmla="*/ 1 h 1139"/>
                  <a:gd name="T64" fmla="*/ 1 w 1034"/>
                  <a:gd name="T65" fmla="*/ 1 h 1139"/>
                  <a:gd name="T66" fmla="*/ 1 w 1034"/>
                  <a:gd name="T67" fmla="*/ 1 h 1139"/>
                  <a:gd name="T68" fmla="*/ 1 w 1034"/>
                  <a:gd name="T69" fmla="*/ 1 h 1139"/>
                  <a:gd name="T70" fmla="*/ 1 w 1034"/>
                  <a:gd name="T71" fmla="*/ 1 h 1139"/>
                  <a:gd name="T72" fmla="*/ 1 w 1034"/>
                  <a:gd name="T73" fmla="*/ 1 h 1139"/>
                  <a:gd name="T74" fmla="*/ 1 w 1034"/>
                  <a:gd name="T75" fmla="*/ 1 h 1139"/>
                  <a:gd name="T76" fmla="*/ 1 w 1034"/>
                  <a:gd name="T77" fmla="*/ 1 h 1139"/>
                  <a:gd name="T78" fmla="*/ 1 w 1034"/>
                  <a:gd name="T79" fmla="*/ 1 h 1139"/>
                  <a:gd name="T80" fmla="*/ 1 w 1034"/>
                  <a:gd name="T81" fmla="*/ 1 h 1139"/>
                  <a:gd name="T82" fmla="*/ 1 w 1034"/>
                  <a:gd name="T83" fmla="*/ 1 h 1139"/>
                  <a:gd name="T84" fmla="*/ 1 w 1034"/>
                  <a:gd name="T85" fmla="*/ 1 h 1139"/>
                  <a:gd name="T86" fmla="*/ 1 w 1034"/>
                  <a:gd name="T87" fmla="*/ 1 h 1139"/>
                  <a:gd name="T88" fmla="*/ 1 w 1034"/>
                  <a:gd name="T89" fmla="*/ 1 h 1139"/>
                  <a:gd name="T90" fmla="*/ 1 w 1034"/>
                  <a:gd name="T91" fmla="*/ 1 h 11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34"/>
                  <a:gd name="T139" fmla="*/ 0 h 1139"/>
                  <a:gd name="T140" fmla="*/ 1034 w 1034"/>
                  <a:gd name="T141" fmla="*/ 1139 h 11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34" h="1139">
                    <a:moveTo>
                      <a:pt x="809" y="959"/>
                    </a:moveTo>
                    <a:lnTo>
                      <a:pt x="914" y="824"/>
                    </a:lnTo>
                    <a:lnTo>
                      <a:pt x="904" y="779"/>
                    </a:lnTo>
                    <a:lnTo>
                      <a:pt x="979" y="694"/>
                    </a:lnTo>
                    <a:lnTo>
                      <a:pt x="1034" y="674"/>
                    </a:lnTo>
                    <a:lnTo>
                      <a:pt x="969" y="579"/>
                    </a:lnTo>
                    <a:lnTo>
                      <a:pt x="914" y="464"/>
                    </a:lnTo>
                    <a:lnTo>
                      <a:pt x="894" y="369"/>
                    </a:lnTo>
                    <a:lnTo>
                      <a:pt x="844" y="354"/>
                    </a:lnTo>
                    <a:lnTo>
                      <a:pt x="694" y="379"/>
                    </a:lnTo>
                    <a:lnTo>
                      <a:pt x="654" y="354"/>
                    </a:lnTo>
                    <a:lnTo>
                      <a:pt x="654" y="304"/>
                    </a:lnTo>
                    <a:lnTo>
                      <a:pt x="654" y="244"/>
                    </a:lnTo>
                    <a:lnTo>
                      <a:pt x="619" y="209"/>
                    </a:lnTo>
                    <a:lnTo>
                      <a:pt x="559" y="209"/>
                    </a:lnTo>
                    <a:lnTo>
                      <a:pt x="484" y="164"/>
                    </a:lnTo>
                    <a:lnTo>
                      <a:pt x="429" y="79"/>
                    </a:lnTo>
                    <a:lnTo>
                      <a:pt x="409" y="20"/>
                    </a:lnTo>
                    <a:lnTo>
                      <a:pt x="369" y="0"/>
                    </a:lnTo>
                    <a:lnTo>
                      <a:pt x="304" y="40"/>
                    </a:lnTo>
                    <a:lnTo>
                      <a:pt x="180" y="30"/>
                    </a:lnTo>
                    <a:lnTo>
                      <a:pt x="115" y="159"/>
                    </a:lnTo>
                    <a:lnTo>
                      <a:pt x="95" y="179"/>
                    </a:lnTo>
                    <a:lnTo>
                      <a:pt x="20" y="189"/>
                    </a:lnTo>
                    <a:lnTo>
                      <a:pt x="0" y="229"/>
                    </a:lnTo>
                    <a:lnTo>
                      <a:pt x="70" y="294"/>
                    </a:lnTo>
                    <a:lnTo>
                      <a:pt x="65" y="354"/>
                    </a:lnTo>
                    <a:lnTo>
                      <a:pt x="20" y="454"/>
                    </a:lnTo>
                    <a:lnTo>
                      <a:pt x="135" y="559"/>
                    </a:lnTo>
                    <a:lnTo>
                      <a:pt x="170" y="644"/>
                    </a:lnTo>
                    <a:lnTo>
                      <a:pt x="210" y="759"/>
                    </a:lnTo>
                    <a:lnTo>
                      <a:pt x="220" y="844"/>
                    </a:lnTo>
                    <a:lnTo>
                      <a:pt x="190" y="894"/>
                    </a:lnTo>
                    <a:lnTo>
                      <a:pt x="170" y="949"/>
                    </a:lnTo>
                    <a:lnTo>
                      <a:pt x="125" y="969"/>
                    </a:lnTo>
                    <a:lnTo>
                      <a:pt x="170" y="994"/>
                    </a:lnTo>
                    <a:lnTo>
                      <a:pt x="234" y="1064"/>
                    </a:lnTo>
                    <a:lnTo>
                      <a:pt x="304" y="1074"/>
                    </a:lnTo>
                    <a:lnTo>
                      <a:pt x="349" y="1044"/>
                    </a:lnTo>
                    <a:lnTo>
                      <a:pt x="474" y="1139"/>
                    </a:lnTo>
                    <a:lnTo>
                      <a:pt x="514" y="1104"/>
                    </a:lnTo>
                    <a:lnTo>
                      <a:pt x="609" y="1099"/>
                    </a:lnTo>
                    <a:lnTo>
                      <a:pt x="644" y="1074"/>
                    </a:lnTo>
                    <a:lnTo>
                      <a:pt x="674" y="999"/>
                    </a:lnTo>
                    <a:lnTo>
                      <a:pt x="704" y="929"/>
                    </a:lnTo>
                    <a:lnTo>
                      <a:pt x="809" y="959"/>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55" name="Freeform 67"/>
              <p:cNvSpPr>
                <a:spLocks noChangeAspect="1"/>
              </p:cNvSpPr>
              <p:nvPr/>
            </p:nvSpPr>
            <p:spPr bwMode="auto">
              <a:xfrm>
                <a:off x="6141" y="9102"/>
                <a:ext cx="1808" cy="1153"/>
              </a:xfrm>
              <a:custGeom>
                <a:avLst/>
                <a:gdLst>
                  <a:gd name="T0" fmla="*/ 1 w 2463"/>
                  <a:gd name="T1" fmla="*/ 1 h 2019"/>
                  <a:gd name="T2" fmla="*/ 1 w 2463"/>
                  <a:gd name="T3" fmla="*/ 1 h 2019"/>
                  <a:gd name="T4" fmla="*/ 1 w 2463"/>
                  <a:gd name="T5" fmla="*/ 1 h 2019"/>
                  <a:gd name="T6" fmla="*/ 1 w 2463"/>
                  <a:gd name="T7" fmla="*/ 1 h 2019"/>
                  <a:gd name="T8" fmla="*/ 1 w 2463"/>
                  <a:gd name="T9" fmla="*/ 1 h 2019"/>
                  <a:gd name="T10" fmla="*/ 1 w 2463"/>
                  <a:gd name="T11" fmla="*/ 1 h 2019"/>
                  <a:gd name="T12" fmla="*/ 1 w 2463"/>
                  <a:gd name="T13" fmla="*/ 1 h 2019"/>
                  <a:gd name="T14" fmla="*/ 1 w 2463"/>
                  <a:gd name="T15" fmla="*/ 1 h 2019"/>
                  <a:gd name="T16" fmla="*/ 1 w 2463"/>
                  <a:gd name="T17" fmla="*/ 1 h 2019"/>
                  <a:gd name="T18" fmla="*/ 1 w 2463"/>
                  <a:gd name="T19" fmla="*/ 1 h 2019"/>
                  <a:gd name="T20" fmla="*/ 1 w 2463"/>
                  <a:gd name="T21" fmla="*/ 1 h 2019"/>
                  <a:gd name="T22" fmla="*/ 1 w 2463"/>
                  <a:gd name="T23" fmla="*/ 1 h 2019"/>
                  <a:gd name="T24" fmla="*/ 1 w 2463"/>
                  <a:gd name="T25" fmla="*/ 1 h 2019"/>
                  <a:gd name="T26" fmla="*/ 1 w 2463"/>
                  <a:gd name="T27" fmla="*/ 1 h 2019"/>
                  <a:gd name="T28" fmla="*/ 1 w 2463"/>
                  <a:gd name="T29" fmla="*/ 1 h 2019"/>
                  <a:gd name="T30" fmla="*/ 1 w 2463"/>
                  <a:gd name="T31" fmla="*/ 1 h 2019"/>
                  <a:gd name="T32" fmla="*/ 1 w 2463"/>
                  <a:gd name="T33" fmla="*/ 1 h 2019"/>
                  <a:gd name="T34" fmla="*/ 1 w 2463"/>
                  <a:gd name="T35" fmla="*/ 1 h 2019"/>
                  <a:gd name="T36" fmla="*/ 1 w 2463"/>
                  <a:gd name="T37" fmla="*/ 1 h 2019"/>
                  <a:gd name="T38" fmla="*/ 1 w 2463"/>
                  <a:gd name="T39" fmla="*/ 1 h 2019"/>
                  <a:gd name="T40" fmla="*/ 1 w 2463"/>
                  <a:gd name="T41" fmla="*/ 1 h 2019"/>
                  <a:gd name="T42" fmla="*/ 1 w 2463"/>
                  <a:gd name="T43" fmla="*/ 1 h 2019"/>
                  <a:gd name="T44" fmla="*/ 1 w 2463"/>
                  <a:gd name="T45" fmla="*/ 1 h 2019"/>
                  <a:gd name="T46" fmla="*/ 1 w 2463"/>
                  <a:gd name="T47" fmla="*/ 1 h 2019"/>
                  <a:gd name="T48" fmla="*/ 1 w 2463"/>
                  <a:gd name="T49" fmla="*/ 1 h 2019"/>
                  <a:gd name="T50" fmla="*/ 1 w 2463"/>
                  <a:gd name="T51" fmla="*/ 1 h 2019"/>
                  <a:gd name="T52" fmla="*/ 1 w 2463"/>
                  <a:gd name="T53" fmla="*/ 1 h 2019"/>
                  <a:gd name="T54" fmla="*/ 1 w 2463"/>
                  <a:gd name="T55" fmla="*/ 1 h 2019"/>
                  <a:gd name="T56" fmla="*/ 2 w 2463"/>
                  <a:gd name="T57" fmla="*/ 1 h 2019"/>
                  <a:gd name="T58" fmla="*/ 2 w 2463"/>
                  <a:gd name="T59" fmla="*/ 1 h 2019"/>
                  <a:gd name="T60" fmla="*/ 2 w 2463"/>
                  <a:gd name="T61" fmla="*/ 1 h 2019"/>
                  <a:gd name="T62" fmla="*/ 2 w 2463"/>
                  <a:gd name="T63" fmla="*/ 1 h 2019"/>
                  <a:gd name="T64" fmla="*/ 2 w 2463"/>
                  <a:gd name="T65" fmla="*/ 1 h 2019"/>
                  <a:gd name="T66" fmla="*/ 1 w 2463"/>
                  <a:gd name="T67" fmla="*/ 1 h 2019"/>
                  <a:gd name="T68" fmla="*/ 1 w 2463"/>
                  <a:gd name="T69" fmla="*/ 1 h 2019"/>
                  <a:gd name="T70" fmla="*/ 1 w 2463"/>
                  <a:gd name="T71" fmla="*/ 1 h 2019"/>
                  <a:gd name="T72" fmla="*/ 1 w 2463"/>
                  <a:gd name="T73" fmla="*/ 1 h 2019"/>
                  <a:gd name="T74" fmla="*/ 1 w 2463"/>
                  <a:gd name="T75" fmla="*/ 1 h 2019"/>
                  <a:gd name="T76" fmla="*/ 1 w 2463"/>
                  <a:gd name="T77" fmla="*/ 1 h 2019"/>
                  <a:gd name="T78" fmla="*/ 1 w 2463"/>
                  <a:gd name="T79" fmla="*/ 1 h 2019"/>
                  <a:gd name="T80" fmla="*/ 1 w 2463"/>
                  <a:gd name="T81" fmla="*/ 1 h 2019"/>
                  <a:gd name="T82" fmla="*/ 1 w 2463"/>
                  <a:gd name="T83" fmla="*/ 1 h 2019"/>
                  <a:gd name="T84" fmla="*/ 1 w 2463"/>
                  <a:gd name="T85" fmla="*/ 1 h 2019"/>
                  <a:gd name="T86" fmla="*/ 1 w 2463"/>
                  <a:gd name="T87" fmla="*/ 1 h 2019"/>
                  <a:gd name="T88" fmla="*/ 1 w 2463"/>
                  <a:gd name="T89" fmla="*/ 1 h 2019"/>
                  <a:gd name="T90" fmla="*/ 1 w 2463"/>
                  <a:gd name="T91" fmla="*/ 0 h 2019"/>
                  <a:gd name="T92" fmla="*/ 1 w 2463"/>
                  <a:gd name="T93" fmla="*/ 1 h 2019"/>
                  <a:gd name="T94" fmla="*/ 1 w 2463"/>
                  <a:gd name="T95" fmla="*/ 1 h 2019"/>
                  <a:gd name="T96" fmla="*/ 1 w 2463"/>
                  <a:gd name="T97" fmla="*/ 0 h 2019"/>
                  <a:gd name="T98" fmla="*/ 1 w 2463"/>
                  <a:gd name="T99" fmla="*/ 1 h 201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63"/>
                  <a:gd name="T151" fmla="*/ 0 h 2019"/>
                  <a:gd name="T152" fmla="*/ 2463 w 2463"/>
                  <a:gd name="T153" fmla="*/ 2019 h 201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63" h="2019">
                    <a:moveTo>
                      <a:pt x="145" y="65"/>
                    </a:moveTo>
                    <a:lnTo>
                      <a:pt x="170" y="155"/>
                    </a:lnTo>
                    <a:lnTo>
                      <a:pt x="170" y="255"/>
                    </a:lnTo>
                    <a:lnTo>
                      <a:pt x="125" y="315"/>
                    </a:lnTo>
                    <a:lnTo>
                      <a:pt x="85" y="305"/>
                    </a:lnTo>
                    <a:lnTo>
                      <a:pt x="20" y="305"/>
                    </a:lnTo>
                    <a:lnTo>
                      <a:pt x="0" y="360"/>
                    </a:lnTo>
                    <a:lnTo>
                      <a:pt x="20" y="390"/>
                    </a:lnTo>
                    <a:lnTo>
                      <a:pt x="65" y="390"/>
                    </a:lnTo>
                    <a:lnTo>
                      <a:pt x="85" y="420"/>
                    </a:lnTo>
                    <a:lnTo>
                      <a:pt x="85" y="485"/>
                    </a:lnTo>
                    <a:lnTo>
                      <a:pt x="190" y="610"/>
                    </a:lnTo>
                    <a:lnTo>
                      <a:pt x="230" y="590"/>
                    </a:lnTo>
                    <a:lnTo>
                      <a:pt x="280" y="580"/>
                    </a:lnTo>
                    <a:lnTo>
                      <a:pt x="325" y="600"/>
                    </a:lnTo>
                    <a:lnTo>
                      <a:pt x="315" y="710"/>
                    </a:lnTo>
                    <a:lnTo>
                      <a:pt x="365" y="750"/>
                    </a:lnTo>
                    <a:lnTo>
                      <a:pt x="420" y="770"/>
                    </a:lnTo>
                    <a:lnTo>
                      <a:pt x="450" y="750"/>
                    </a:lnTo>
                    <a:lnTo>
                      <a:pt x="495" y="795"/>
                    </a:lnTo>
                    <a:lnTo>
                      <a:pt x="544" y="780"/>
                    </a:lnTo>
                    <a:lnTo>
                      <a:pt x="579" y="795"/>
                    </a:lnTo>
                    <a:lnTo>
                      <a:pt x="619" y="795"/>
                    </a:lnTo>
                    <a:lnTo>
                      <a:pt x="684" y="750"/>
                    </a:lnTo>
                    <a:lnTo>
                      <a:pt x="724" y="770"/>
                    </a:lnTo>
                    <a:lnTo>
                      <a:pt x="749" y="844"/>
                    </a:lnTo>
                    <a:lnTo>
                      <a:pt x="809" y="939"/>
                    </a:lnTo>
                    <a:lnTo>
                      <a:pt x="854" y="949"/>
                    </a:lnTo>
                    <a:lnTo>
                      <a:pt x="924" y="959"/>
                    </a:lnTo>
                    <a:lnTo>
                      <a:pt x="944" y="979"/>
                    </a:lnTo>
                    <a:lnTo>
                      <a:pt x="969" y="1054"/>
                    </a:lnTo>
                    <a:lnTo>
                      <a:pt x="969" y="1099"/>
                    </a:lnTo>
                    <a:lnTo>
                      <a:pt x="989" y="1129"/>
                    </a:lnTo>
                    <a:lnTo>
                      <a:pt x="1044" y="1119"/>
                    </a:lnTo>
                    <a:lnTo>
                      <a:pt x="1104" y="1109"/>
                    </a:lnTo>
                    <a:lnTo>
                      <a:pt x="1159" y="1099"/>
                    </a:lnTo>
                    <a:lnTo>
                      <a:pt x="1209" y="1119"/>
                    </a:lnTo>
                    <a:lnTo>
                      <a:pt x="1219" y="1189"/>
                    </a:lnTo>
                    <a:lnTo>
                      <a:pt x="1254" y="1269"/>
                    </a:lnTo>
                    <a:lnTo>
                      <a:pt x="1284" y="1329"/>
                    </a:lnTo>
                    <a:lnTo>
                      <a:pt x="1304" y="1359"/>
                    </a:lnTo>
                    <a:lnTo>
                      <a:pt x="1329" y="1404"/>
                    </a:lnTo>
                    <a:lnTo>
                      <a:pt x="1349" y="1424"/>
                    </a:lnTo>
                    <a:lnTo>
                      <a:pt x="1399" y="1444"/>
                    </a:lnTo>
                    <a:lnTo>
                      <a:pt x="1549" y="1434"/>
                    </a:lnTo>
                    <a:lnTo>
                      <a:pt x="1644" y="1489"/>
                    </a:lnTo>
                    <a:lnTo>
                      <a:pt x="1759" y="1564"/>
                    </a:lnTo>
                    <a:lnTo>
                      <a:pt x="1819" y="1574"/>
                    </a:lnTo>
                    <a:lnTo>
                      <a:pt x="1938" y="1564"/>
                    </a:lnTo>
                    <a:lnTo>
                      <a:pt x="2023" y="1584"/>
                    </a:lnTo>
                    <a:lnTo>
                      <a:pt x="2063" y="1639"/>
                    </a:lnTo>
                    <a:lnTo>
                      <a:pt x="2083" y="1689"/>
                    </a:lnTo>
                    <a:lnTo>
                      <a:pt x="2128" y="1774"/>
                    </a:lnTo>
                    <a:lnTo>
                      <a:pt x="2118" y="1869"/>
                    </a:lnTo>
                    <a:lnTo>
                      <a:pt x="2118" y="1914"/>
                    </a:lnTo>
                    <a:lnTo>
                      <a:pt x="2168" y="1934"/>
                    </a:lnTo>
                    <a:lnTo>
                      <a:pt x="2243" y="1999"/>
                    </a:lnTo>
                    <a:lnTo>
                      <a:pt x="2308" y="2019"/>
                    </a:lnTo>
                    <a:lnTo>
                      <a:pt x="2393" y="1999"/>
                    </a:lnTo>
                    <a:lnTo>
                      <a:pt x="2378" y="1899"/>
                    </a:lnTo>
                    <a:lnTo>
                      <a:pt x="2413" y="1744"/>
                    </a:lnTo>
                    <a:lnTo>
                      <a:pt x="2463" y="1699"/>
                    </a:lnTo>
                    <a:lnTo>
                      <a:pt x="2453" y="1614"/>
                    </a:lnTo>
                    <a:lnTo>
                      <a:pt x="2413" y="1564"/>
                    </a:lnTo>
                    <a:lnTo>
                      <a:pt x="2373" y="1554"/>
                    </a:lnTo>
                    <a:lnTo>
                      <a:pt x="2338" y="1509"/>
                    </a:lnTo>
                    <a:lnTo>
                      <a:pt x="2338" y="1459"/>
                    </a:lnTo>
                    <a:lnTo>
                      <a:pt x="2033" y="1129"/>
                    </a:lnTo>
                    <a:lnTo>
                      <a:pt x="1948" y="1129"/>
                    </a:lnTo>
                    <a:lnTo>
                      <a:pt x="1819" y="1054"/>
                    </a:lnTo>
                    <a:lnTo>
                      <a:pt x="1674" y="994"/>
                    </a:lnTo>
                    <a:lnTo>
                      <a:pt x="1634" y="959"/>
                    </a:lnTo>
                    <a:lnTo>
                      <a:pt x="1624" y="894"/>
                    </a:lnTo>
                    <a:lnTo>
                      <a:pt x="1569" y="854"/>
                    </a:lnTo>
                    <a:lnTo>
                      <a:pt x="1499" y="864"/>
                    </a:lnTo>
                    <a:lnTo>
                      <a:pt x="1419" y="834"/>
                    </a:lnTo>
                    <a:lnTo>
                      <a:pt x="1264" y="750"/>
                    </a:lnTo>
                    <a:lnTo>
                      <a:pt x="1104" y="685"/>
                    </a:lnTo>
                    <a:lnTo>
                      <a:pt x="989" y="610"/>
                    </a:lnTo>
                    <a:lnTo>
                      <a:pt x="894" y="560"/>
                    </a:lnTo>
                    <a:lnTo>
                      <a:pt x="799" y="505"/>
                    </a:lnTo>
                    <a:lnTo>
                      <a:pt x="714" y="400"/>
                    </a:lnTo>
                    <a:lnTo>
                      <a:pt x="704" y="340"/>
                    </a:lnTo>
                    <a:lnTo>
                      <a:pt x="789" y="340"/>
                    </a:lnTo>
                    <a:lnTo>
                      <a:pt x="854" y="295"/>
                    </a:lnTo>
                    <a:lnTo>
                      <a:pt x="854" y="230"/>
                    </a:lnTo>
                    <a:lnTo>
                      <a:pt x="894" y="200"/>
                    </a:lnTo>
                    <a:lnTo>
                      <a:pt x="939" y="135"/>
                    </a:lnTo>
                    <a:lnTo>
                      <a:pt x="914" y="85"/>
                    </a:lnTo>
                    <a:lnTo>
                      <a:pt x="854" y="40"/>
                    </a:lnTo>
                    <a:lnTo>
                      <a:pt x="799" y="20"/>
                    </a:lnTo>
                    <a:lnTo>
                      <a:pt x="749" y="0"/>
                    </a:lnTo>
                    <a:lnTo>
                      <a:pt x="684" y="30"/>
                    </a:lnTo>
                    <a:lnTo>
                      <a:pt x="644" y="40"/>
                    </a:lnTo>
                    <a:lnTo>
                      <a:pt x="544" y="20"/>
                    </a:lnTo>
                    <a:lnTo>
                      <a:pt x="440" y="20"/>
                    </a:lnTo>
                    <a:lnTo>
                      <a:pt x="365" y="40"/>
                    </a:lnTo>
                    <a:lnTo>
                      <a:pt x="305" y="0"/>
                    </a:lnTo>
                    <a:lnTo>
                      <a:pt x="260" y="0"/>
                    </a:lnTo>
                    <a:lnTo>
                      <a:pt x="145" y="6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3356" name="Freeform 68"/>
              <p:cNvSpPr>
                <a:spLocks noChangeAspect="1"/>
              </p:cNvSpPr>
              <p:nvPr/>
            </p:nvSpPr>
            <p:spPr bwMode="auto">
              <a:xfrm>
                <a:off x="5616" y="9005"/>
                <a:ext cx="652" cy="355"/>
              </a:xfrm>
              <a:custGeom>
                <a:avLst/>
                <a:gdLst>
                  <a:gd name="T0" fmla="*/ 1 w 890"/>
                  <a:gd name="T1" fmla="*/ 1 h 625"/>
                  <a:gd name="T2" fmla="*/ 1 w 890"/>
                  <a:gd name="T3" fmla="*/ 1 h 625"/>
                  <a:gd name="T4" fmla="*/ 1 w 890"/>
                  <a:gd name="T5" fmla="*/ 1 h 625"/>
                  <a:gd name="T6" fmla="*/ 1 w 890"/>
                  <a:gd name="T7" fmla="*/ 1 h 625"/>
                  <a:gd name="T8" fmla="*/ 1 w 890"/>
                  <a:gd name="T9" fmla="*/ 0 h 625"/>
                  <a:gd name="T10" fmla="*/ 1 w 890"/>
                  <a:gd name="T11" fmla="*/ 1 h 625"/>
                  <a:gd name="T12" fmla="*/ 1 w 890"/>
                  <a:gd name="T13" fmla="*/ 1 h 625"/>
                  <a:gd name="T14" fmla="*/ 1 w 890"/>
                  <a:gd name="T15" fmla="*/ 1 h 625"/>
                  <a:gd name="T16" fmla="*/ 1 w 890"/>
                  <a:gd name="T17" fmla="*/ 1 h 625"/>
                  <a:gd name="T18" fmla="*/ 1 w 890"/>
                  <a:gd name="T19" fmla="*/ 1 h 625"/>
                  <a:gd name="T20" fmla="*/ 1 w 890"/>
                  <a:gd name="T21" fmla="*/ 1 h 625"/>
                  <a:gd name="T22" fmla="*/ 1 w 890"/>
                  <a:gd name="T23" fmla="*/ 1 h 625"/>
                  <a:gd name="T24" fmla="*/ 1 w 890"/>
                  <a:gd name="T25" fmla="*/ 1 h 625"/>
                  <a:gd name="T26" fmla="*/ 1 w 890"/>
                  <a:gd name="T27" fmla="*/ 1 h 625"/>
                  <a:gd name="T28" fmla="*/ 1 w 890"/>
                  <a:gd name="T29" fmla="*/ 1 h 625"/>
                  <a:gd name="T30" fmla="*/ 1 w 890"/>
                  <a:gd name="T31" fmla="*/ 1 h 625"/>
                  <a:gd name="T32" fmla="*/ 1 w 890"/>
                  <a:gd name="T33" fmla="*/ 1 h 625"/>
                  <a:gd name="T34" fmla="*/ 1 w 890"/>
                  <a:gd name="T35" fmla="*/ 1 h 625"/>
                  <a:gd name="T36" fmla="*/ 1 w 890"/>
                  <a:gd name="T37" fmla="*/ 1 h 625"/>
                  <a:gd name="T38" fmla="*/ 1 w 890"/>
                  <a:gd name="T39" fmla="*/ 1 h 625"/>
                  <a:gd name="T40" fmla="*/ 1 w 890"/>
                  <a:gd name="T41" fmla="*/ 1 h 625"/>
                  <a:gd name="T42" fmla="*/ 1 w 890"/>
                  <a:gd name="T43" fmla="*/ 1 h 625"/>
                  <a:gd name="T44" fmla="*/ 1 w 890"/>
                  <a:gd name="T45" fmla="*/ 1 h 625"/>
                  <a:gd name="T46" fmla="*/ 1 w 890"/>
                  <a:gd name="T47" fmla="*/ 1 h 625"/>
                  <a:gd name="T48" fmla="*/ 0 w 890"/>
                  <a:gd name="T49" fmla="*/ 1 h 625"/>
                  <a:gd name="T50" fmla="*/ 1 w 890"/>
                  <a:gd name="T51" fmla="*/ 1 h 625"/>
                  <a:gd name="T52" fmla="*/ 1 w 890"/>
                  <a:gd name="T53" fmla="*/ 1 h 625"/>
                  <a:gd name="T54" fmla="*/ 1 w 890"/>
                  <a:gd name="T55" fmla="*/ 1 h 625"/>
                  <a:gd name="T56" fmla="*/ 1 w 890"/>
                  <a:gd name="T57" fmla="*/ 1 h 625"/>
                  <a:gd name="T58" fmla="*/ 1 w 890"/>
                  <a:gd name="T59" fmla="*/ 1 h 625"/>
                  <a:gd name="T60" fmla="*/ 1 w 890"/>
                  <a:gd name="T61" fmla="*/ 1 h 625"/>
                  <a:gd name="T62" fmla="*/ 1 w 890"/>
                  <a:gd name="T63" fmla="*/ 1 h 625"/>
                  <a:gd name="T64" fmla="*/ 1 w 890"/>
                  <a:gd name="T65" fmla="*/ 1 h 625"/>
                  <a:gd name="T66" fmla="*/ 1 w 890"/>
                  <a:gd name="T67" fmla="*/ 1 h 625"/>
                  <a:gd name="T68" fmla="*/ 1 w 890"/>
                  <a:gd name="T69" fmla="*/ 1 h 625"/>
                  <a:gd name="T70" fmla="*/ 1 w 890"/>
                  <a:gd name="T71" fmla="*/ 1 h 625"/>
                  <a:gd name="T72" fmla="*/ 1 w 890"/>
                  <a:gd name="T73" fmla="*/ 1 h 625"/>
                  <a:gd name="T74" fmla="*/ 1 w 890"/>
                  <a:gd name="T75" fmla="*/ 1 h 625"/>
                  <a:gd name="T76" fmla="*/ 1 w 890"/>
                  <a:gd name="T77" fmla="*/ 1 h 625"/>
                  <a:gd name="T78" fmla="*/ 1 w 890"/>
                  <a:gd name="T79" fmla="*/ 1 h 625"/>
                  <a:gd name="T80" fmla="*/ 1 w 890"/>
                  <a:gd name="T81" fmla="*/ 1 h 625"/>
                  <a:gd name="T82" fmla="*/ 1 w 890"/>
                  <a:gd name="T83" fmla="*/ 1 h 625"/>
                  <a:gd name="T84" fmla="*/ 1 w 890"/>
                  <a:gd name="T85" fmla="*/ 1 h 625"/>
                  <a:gd name="T86" fmla="*/ 1 w 890"/>
                  <a:gd name="T87" fmla="*/ 1 h 625"/>
                  <a:gd name="T88" fmla="*/ 1 w 890"/>
                  <a:gd name="T89" fmla="*/ 1 h 625"/>
                  <a:gd name="T90" fmla="*/ 1 w 890"/>
                  <a:gd name="T91" fmla="*/ 1 h 625"/>
                  <a:gd name="T92" fmla="*/ 1 w 890"/>
                  <a:gd name="T93" fmla="*/ 1 h 625"/>
                  <a:gd name="T94" fmla="*/ 1 w 890"/>
                  <a:gd name="T95" fmla="*/ 1 h 625"/>
                  <a:gd name="T96" fmla="*/ 1 w 890"/>
                  <a:gd name="T97" fmla="*/ 1 h 6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90"/>
                  <a:gd name="T148" fmla="*/ 0 h 625"/>
                  <a:gd name="T149" fmla="*/ 890 w 890"/>
                  <a:gd name="T150" fmla="*/ 625 h 6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90" h="625">
                    <a:moveTo>
                      <a:pt x="855" y="220"/>
                    </a:moveTo>
                    <a:lnTo>
                      <a:pt x="760" y="120"/>
                    </a:lnTo>
                    <a:lnTo>
                      <a:pt x="700" y="85"/>
                    </a:lnTo>
                    <a:lnTo>
                      <a:pt x="590" y="55"/>
                    </a:lnTo>
                    <a:lnTo>
                      <a:pt x="570" y="0"/>
                    </a:lnTo>
                    <a:lnTo>
                      <a:pt x="530" y="55"/>
                    </a:lnTo>
                    <a:lnTo>
                      <a:pt x="530" y="95"/>
                    </a:lnTo>
                    <a:lnTo>
                      <a:pt x="510" y="105"/>
                    </a:lnTo>
                    <a:lnTo>
                      <a:pt x="465" y="120"/>
                    </a:lnTo>
                    <a:lnTo>
                      <a:pt x="415" y="140"/>
                    </a:lnTo>
                    <a:lnTo>
                      <a:pt x="380" y="170"/>
                    </a:lnTo>
                    <a:lnTo>
                      <a:pt x="340" y="200"/>
                    </a:lnTo>
                    <a:lnTo>
                      <a:pt x="315" y="150"/>
                    </a:lnTo>
                    <a:lnTo>
                      <a:pt x="275" y="120"/>
                    </a:lnTo>
                    <a:lnTo>
                      <a:pt x="245" y="95"/>
                    </a:lnTo>
                    <a:lnTo>
                      <a:pt x="205" y="120"/>
                    </a:lnTo>
                    <a:lnTo>
                      <a:pt x="190" y="150"/>
                    </a:lnTo>
                    <a:lnTo>
                      <a:pt x="230" y="200"/>
                    </a:lnTo>
                    <a:lnTo>
                      <a:pt x="210" y="235"/>
                    </a:lnTo>
                    <a:lnTo>
                      <a:pt x="170" y="235"/>
                    </a:lnTo>
                    <a:lnTo>
                      <a:pt x="150" y="245"/>
                    </a:lnTo>
                    <a:lnTo>
                      <a:pt x="140" y="285"/>
                    </a:lnTo>
                    <a:lnTo>
                      <a:pt x="120" y="305"/>
                    </a:lnTo>
                    <a:lnTo>
                      <a:pt x="65" y="325"/>
                    </a:lnTo>
                    <a:lnTo>
                      <a:pt x="0" y="320"/>
                    </a:lnTo>
                    <a:lnTo>
                      <a:pt x="85" y="380"/>
                    </a:lnTo>
                    <a:lnTo>
                      <a:pt x="95" y="445"/>
                    </a:lnTo>
                    <a:lnTo>
                      <a:pt x="105" y="495"/>
                    </a:lnTo>
                    <a:lnTo>
                      <a:pt x="95" y="550"/>
                    </a:lnTo>
                    <a:lnTo>
                      <a:pt x="85" y="580"/>
                    </a:lnTo>
                    <a:lnTo>
                      <a:pt x="125" y="560"/>
                    </a:lnTo>
                    <a:lnTo>
                      <a:pt x="180" y="610"/>
                    </a:lnTo>
                    <a:lnTo>
                      <a:pt x="265" y="560"/>
                    </a:lnTo>
                    <a:lnTo>
                      <a:pt x="330" y="550"/>
                    </a:lnTo>
                    <a:lnTo>
                      <a:pt x="370" y="550"/>
                    </a:lnTo>
                    <a:lnTo>
                      <a:pt x="425" y="580"/>
                    </a:lnTo>
                    <a:lnTo>
                      <a:pt x="475" y="610"/>
                    </a:lnTo>
                    <a:lnTo>
                      <a:pt x="540" y="625"/>
                    </a:lnTo>
                    <a:lnTo>
                      <a:pt x="590" y="600"/>
                    </a:lnTo>
                    <a:lnTo>
                      <a:pt x="645" y="530"/>
                    </a:lnTo>
                    <a:lnTo>
                      <a:pt x="710" y="540"/>
                    </a:lnTo>
                    <a:lnTo>
                      <a:pt x="730" y="475"/>
                    </a:lnTo>
                    <a:lnTo>
                      <a:pt x="795" y="465"/>
                    </a:lnTo>
                    <a:lnTo>
                      <a:pt x="825" y="475"/>
                    </a:lnTo>
                    <a:lnTo>
                      <a:pt x="855" y="455"/>
                    </a:lnTo>
                    <a:lnTo>
                      <a:pt x="875" y="425"/>
                    </a:lnTo>
                    <a:lnTo>
                      <a:pt x="890" y="380"/>
                    </a:lnTo>
                    <a:lnTo>
                      <a:pt x="890" y="300"/>
                    </a:lnTo>
                    <a:lnTo>
                      <a:pt x="855" y="2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57" name="Freeform 69"/>
              <p:cNvSpPr>
                <a:spLocks noChangeAspect="1"/>
              </p:cNvSpPr>
              <p:nvPr/>
            </p:nvSpPr>
            <p:spPr bwMode="auto">
              <a:xfrm>
                <a:off x="5213" y="8583"/>
                <a:ext cx="830" cy="607"/>
              </a:xfrm>
              <a:custGeom>
                <a:avLst/>
                <a:gdLst>
                  <a:gd name="T0" fmla="*/ 1 w 1129"/>
                  <a:gd name="T1" fmla="*/ 0 h 1064"/>
                  <a:gd name="T2" fmla="*/ 1 w 1129"/>
                  <a:gd name="T3" fmla="*/ 1 h 1064"/>
                  <a:gd name="T4" fmla="*/ 1 w 1129"/>
                  <a:gd name="T5" fmla="*/ 1 h 1064"/>
                  <a:gd name="T6" fmla="*/ 1 w 1129"/>
                  <a:gd name="T7" fmla="*/ 1 h 1064"/>
                  <a:gd name="T8" fmla="*/ 1 w 1129"/>
                  <a:gd name="T9" fmla="*/ 1 h 1064"/>
                  <a:gd name="T10" fmla="*/ 1 w 1129"/>
                  <a:gd name="T11" fmla="*/ 1 h 1064"/>
                  <a:gd name="T12" fmla="*/ 1 w 1129"/>
                  <a:gd name="T13" fmla="*/ 1 h 1064"/>
                  <a:gd name="T14" fmla="*/ 1 w 1129"/>
                  <a:gd name="T15" fmla="*/ 1 h 1064"/>
                  <a:gd name="T16" fmla="*/ 1 w 1129"/>
                  <a:gd name="T17" fmla="*/ 1 h 1064"/>
                  <a:gd name="T18" fmla="*/ 1 w 1129"/>
                  <a:gd name="T19" fmla="*/ 1 h 1064"/>
                  <a:gd name="T20" fmla="*/ 1 w 1129"/>
                  <a:gd name="T21" fmla="*/ 1 h 1064"/>
                  <a:gd name="T22" fmla="*/ 1 w 1129"/>
                  <a:gd name="T23" fmla="*/ 1 h 1064"/>
                  <a:gd name="T24" fmla="*/ 1 w 1129"/>
                  <a:gd name="T25" fmla="*/ 1 h 1064"/>
                  <a:gd name="T26" fmla="*/ 1 w 1129"/>
                  <a:gd name="T27" fmla="*/ 1 h 1064"/>
                  <a:gd name="T28" fmla="*/ 1 w 1129"/>
                  <a:gd name="T29" fmla="*/ 1 h 1064"/>
                  <a:gd name="T30" fmla="*/ 1 w 1129"/>
                  <a:gd name="T31" fmla="*/ 1 h 1064"/>
                  <a:gd name="T32" fmla="*/ 1 w 1129"/>
                  <a:gd name="T33" fmla="*/ 1 h 1064"/>
                  <a:gd name="T34" fmla="*/ 1 w 1129"/>
                  <a:gd name="T35" fmla="*/ 1 h 1064"/>
                  <a:gd name="T36" fmla="*/ 1 w 1129"/>
                  <a:gd name="T37" fmla="*/ 1 h 1064"/>
                  <a:gd name="T38" fmla="*/ 1 w 1129"/>
                  <a:gd name="T39" fmla="*/ 1 h 1064"/>
                  <a:gd name="T40" fmla="*/ 1 w 1129"/>
                  <a:gd name="T41" fmla="*/ 1 h 1064"/>
                  <a:gd name="T42" fmla="*/ 1 w 1129"/>
                  <a:gd name="T43" fmla="*/ 1 h 1064"/>
                  <a:gd name="T44" fmla="*/ 1 w 1129"/>
                  <a:gd name="T45" fmla="*/ 1 h 1064"/>
                  <a:gd name="T46" fmla="*/ 1 w 1129"/>
                  <a:gd name="T47" fmla="*/ 1 h 1064"/>
                  <a:gd name="T48" fmla="*/ 1 w 1129"/>
                  <a:gd name="T49" fmla="*/ 1 h 1064"/>
                  <a:gd name="T50" fmla="*/ 1 w 1129"/>
                  <a:gd name="T51" fmla="*/ 1 h 1064"/>
                  <a:gd name="T52" fmla="*/ 1 w 1129"/>
                  <a:gd name="T53" fmla="*/ 1 h 1064"/>
                  <a:gd name="T54" fmla="*/ 1 w 1129"/>
                  <a:gd name="T55" fmla="*/ 1 h 1064"/>
                  <a:gd name="T56" fmla="*/ 1 w 1129"/>
                  <a:gd name="T57" fmla="*/ 1 h 1064"/>
                  <a:gd name="T58" fmla="*/ 1 w 1129"/>
                  <a:gd name="T59" fmla="*/ 1 h 1064"/>
                  <a:gd name="T60" fmla="*/ 1 w 1129"/>
                  <a:gd name="T61" fmla="*/ 1 h 1064"/>
                  <a:gd name="T62" fmla="*/ 1 w 1129"/>
                  <a:gd name="T63" fmla="*/ 1 h 1064"/>
                  <a:gd name="T64" fmla="*/ 1 w 1129"/>
                  <a:gd name="T65" fmla="*/ 1 h 1064"/>
                  <a:gd name="T66" fmla="*/ 1 w 1129"/>
                  <a:gd name="T67" fmla="*/ 1 h 1064"/>
                  <a:gd name="T68" fmla="*/ 1 w 1129"/>
                  <a:gd name="T69" fmla="*/ 1 h 1064"/>
                  <a:gd name="T70" fmla="*/ 1 w 1129"/>
                  <a:gd name="T71" fmla="*/ 1 h 1064"/>
                  <a:gd name="T72" fmla="*/ 1 w 1129"/>
                  <a:gd name="T73" fmla="*/ 1 h 1064"/>
                  <a:gd name="T74" fmla="*/ 1 w 1129"/>
                  <a:gd name="T75" fmla="*/ 1 h 1064"/>
                  <a:gd name="T76" fmla="*/ 1 w 1129"/>
                  <a:gd name="T77" fmla="*/ 1 h 1064"/>
                  <a:gd name="T78" fmla="*/ 1 w 1129"/>
                  <a:gd name="T79" fmla="*/ 1 h 1064"/>
                  <a:gd name="T80" fmla="*/ 1 w 1129"/>
                  <a:gd name="T81" fmla="*/ 1 h 1064"/>
                  <a:gd name="T82" fmla="*/ 1 w 1129"/>
                  <a:gd name="T83" fmla="*/ 1 h 1064"/>
                  <a:gd name="T84" fmla="*/ 1 w 1129"/>
                  <a:gd name="T85" fmla="*/ 1 h 1064"/>
                  <a:gd name="T86" fmla="*/ 1 w 1129"/>
                  <a:gd name="T87" fmla="*/ 1 h 1064"/>
                  <a:gd name="T88" fmla="*/ 1 w 1129"/>
                  <a:gd name="T89" fmla="*/ 1 h 1064"/>
                  <a:gd name="T90" fmla="*/ 1 w 1129"/>
                  <a:gd name="T91" fmla="*/ 1 h 1064"/>
                  <a:gd name="T92" fmla="*/ 0 w 1129"/>
                  <a:gd name="T93" fmla="*/ 1 h 1064"/>
                  <a:gd name="T94" fmla="*/ 0 w 1129"/>
                  <a:gd name="T95" fmla="*/ 1 h 1064"/>
                  <a:gd name="T96" fmla="*/ 1 w 1129"/>
                  <a:gd name="T97" fmla="*/ 1 h 1064"/>
                  <a:gd name="T98" fmla="*/ 1 w 1129"/>
                  <a:gd name="T99" fmla="*/ 1 h 1064"/>
                  <a:gd name="T100" fmla="*/ 1 w 1129"/>
                  <a:gd name="T101" fmla="*/ 1 h 1064"/>
                  <a:gd name="T102" fmla="*/ 1 w 1129"/>
                  <a:gd name="T103" fmla="*/ 1 h 1064"/>
                  <a:gd name="T104" fmla="*/ 1 w 1129"/>
                  <a:gd name="T105" fmla="*/ 1 h 1064"/>
                  <a:gd name="T106" fmla="*/ 1 w 1129"/>
                  <a:gd name="T107" fmla="*/ 1 h 1064"/>
                  <a:gd name="T108" fmla="*/ 1 w 1129"/>
                  <a:gd name="T109" fmla="*/ 1 h 1064"/>
                  <a:gd name="T110" fmla="*/ 1 w 1129"/>
                  <a:gd name="T111" fmla="*/ 1 h 1064"/>
                  <a:gd name="T112" fmla="*/ 1 w 1129"/>
                  <a:gd name="T113" fmla="*/ 1 h 1064"/>
                  <a:gd name="T114" fmla="*/ 1 w 1129"/>
                  <a:gd name="T115" fmla="*/ 1 h 1064"/>
                  <a:gd name="T116" fmla="*/ 1 w 1129"/>
                  <a:gd name="T117" fmla="*/ 1 h 1064"/>
                  <a:gd name="T118" fmla="*/ 1 w 1129"/>
                  <a:gd name="T119" fmla="*/ 1 h 1064"/>
                  <a:gd name="T120" fmla="*/ 1 w 1129"/>
                  <a:gd name="T121" fmla="*/ 1 h 1064"/>
                  <a:gd name="T122" fmla="*/ 1 w 1129"/>
                  <a:gd name="T123" fmla="*/ 1 h 1064"/>
                  <a:gd name="T124" fmla="*/ 1 w 1129"/>
                  <a:gd name="T125" fmla="*/ 0 h 10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29"/>
                  <a:gd name="T190" fmla="*/ 0 h 1064"/>
                  <a:gd name="T191" fmla="*/ 1129 w 1129"/>
                  <a:gd name="T192" fmla="*/ 1064 h 106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29" h="1064">
                    <a:moveTo>
                      <a:pt x="579" y="0"/>
                    </a:moveTo>
                    <a:lnTo>
                      <a:pt x="644" y="149"/>
                    </a:lnTo>
                    <a:lnTo>
                      <a:pt x="684" y="254"/>
                    </a:lnTo>
                    <a:lnTo>
                      <a:pt x="709" y="304"/>
                    </a:lnTo>
                    <a:lnTo>
                      <a:pt x="719" y="379"/>
                    </a:lnTo>
                    <a:lnTo>
                      <a:pt x="804" y="444"/>
                    </a:lnTo>
                    <a:lnTo>
                      <a:pt x="874" y="504"/>
                    </a:lnTo>
                    <a:lnTo>
                      <a:pt x="979" y="599"/>
                    </a:lnTo>
                    <a:lnTo>
                      <a:pt x="1079" y="664"/>
                    </a:lnTo>
                    <a:lnTo>
                      <a:pt x="1129" y="714"/>
                    </a:lnTo>
                    <a:lnTo>
                      <a:pt x="1109" y="759"/>
                    </a:lnTo>
                    <a:lnTo>
                      <a:pt x="1079" y="779"/>
                    </a:lnTo>
                    <a:lnTo>
                      <a:pt x="1059" y="789"/>
                    </a:lnTo>
                    <a:lnTo>
                      <a:pt x="1064" y="834"/>
                    </a:lnTo>
                    <a:lnTo>
                      <a:pt x="1034" y="854"/>
                    </a:lnTo>
                    <a:lnTo>
                      <a:pt x="1004" y="874"/>
                    </a:lnTo>
                    <a:lnTo>
                      <a:pt x="974" y="874"/>
                    </a:lnTo>
                    <a:lnTo>
                      <a:pt x="889" y="939"/>
                    </a:lnTo>
                    <a:lnTo>
                      <a:pt x="874" y="904"/>
                    </a:lnTo>
                    <a:lnTo>
                      <a:pt x="834" y="874"/>
                    </a:lnTo>
                    <a:lnTo>
                      <a:pt x="789" y="844"/>
                    </a:lnTo>
                    <a:lnTo>
                      <a:pt x="759" y="854"/>
                    </a:lnTo>
                    <a:lnTo>
                      <a:pt x="739" y="874"/>
                    </a:lnTo>
                    <a:lnTo>
                      <a:pt x="739" y="904"/>
                    </a:lnTo>
                    <a:lnTo>
                      <a:pt x="769" y="939"/>
                    </a:lnTo>
                    <a:lnTo>
                      <a:pt x="749" y="969"/>
                    </a:lnTo>
                    <a:lnTo>
                      <a:pt x="709" y="979"/>
                    </a:lnTo>
                    <a:lnTo>
                      <a:pt x="684" y="999"/>
                    </a:lnTo>
                    <a:lnTo>
                      <a:pt x="674" y="1034"/>
                    </a:lnTo>
                    <a:lnTo>
                      <a:pt x="644" y="1054"/>
                    </a:lnTo>
                    <a:lnTo>
                      <a:pt x="614" y="1064"/>
                    </a:lnTo>
                    <a:lnTo>
                      <a:pt x="549" y="1054"/>
                    </a:lnTo>
                    <a:lnTo>
                      <a:pt x="465" y="1044"/>
                    </a:lnTo>
                    <a:lnTo>
                      <a:pt x="400" y="999"/>
                    </a:lnTo>
                    <a:lnTo>
                      <a:pt x="340" y="949"/>
                    </a:lnTo>
                    <a:lnTo>
                      <a:pt x="255" y="874"/>
                    </a:lnTo>
                    <a:lnTo>
                      <a:pt x="225" y="844"/>
                    </a:lnTo>
                    <a:lnTo>
                      <a:pt x="180" y="834"/>
                    </a:lnTo>
                    <a:lnTo>
                      <a:pt x="95" y="819"/>
                    </a:lnTo>
                    <a:lnTo>
                      <a:pt x="40" y="819"/>
                    </a:lnTo>
                    <a:lnTo>
                      <a:pt x="20" y="789"/>
                    </a:lnTo>
                    <a:lnTo>
                      <a:pt x="10" y="734"/>
                    </a:lnTo>
                    <a:lnTo>
                      <a:pt x="20" y="664"/>
                    </a:lnTo>
                    <a:lnTo>
                      <a:pt x="40" y="609"/>
                    </a:lnTo>
                    <a:lnTo>
                      <a:pt x="30" y="589"/>
                    </a:lnTo>
                    <a:lnTo>
                      <a:pt x="20" y="539"/>
                    </a:lnTo>
                    <a:lnTo>
                      <a:pt x="0" y="484"/>
                    </a:lnTo>
                    <a:lnTo>
                      <a:pt x="0" y="444"/>
                    </a:lnTo>
                    <a:lnTo>
                      <a:pt x="20" y="424"/>
                    </a:lnTo>
                    <a:lnTo>
                      <a:pt x="40" y="409"/>
                    </a:lnTo>
                    <a:lnTo>
                      <a:pt x="30" y="359"/>
                    </a:lnTo>
                    <a:lnTo>
                      <a:pt x="40" y="324"/>
                    </a:lnTo>
                    <a:lnTo>
                      <a:pt x="95" y="274"/>
                    </a:lnTo>
                    <a:lnTo>
                      <a:pt x="150" y="274"/>
                    </a:lnTo>
                    <a:lnTo>
                      <a:pt x="200" y="254"/>
                    </a:lnTo>
                    <a:lnTo>
                      <a:pt x="230" y="214"/>
                    </a:lnTo>
                    <a:lnTo>
                      <a:pt x="225" y="179"/>
                    </a:lnTo>
                    <a:lnTo>
                      <a:pt x="295" y="104"/>
                    </a:lnTo>
                    <a:lnTo>
                      <a:pt x="380" y="114"/>
                    </a:lnTo>
                    <a:lnTo>
                      <a:pt x="415" y="75"/>
                    </a:lnTo>
                    <a:lnTo>
                      <a:pt x="485" y="65"/>
                    </a:lnTo>
                    <a:lnTo>
                      <a:pt x="529" y="35"/>
                    </a:lnTo>
                    <a:lnTo>
                      <a:pt x="579" y="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58" name="Freeform 70"/>
              <p:cNvSpPr>
                <a:spLocks noChangeAspect="1"/>
              </p:cNvSpPr>
              <p:nvPr/>
            </p:nvSpPr>
            <p:spPr bwMode="auto">
              <a:xfrm>
                <a:off x="4669" y="8187"/>
                <a:ext cx="687" cy="632"/>
              </a:xfrm>
              <a:custGeom>
                <a:avLst/>
                <a:gdLst>
                  <a:gd name="T0" fmla="*/ 1 w 935"/>
                  <a:gd name="T1" fmla="*/ 1 h 1109"/>
                  <a:gd name="T2" fmla="*/ 1 w 935"/>
                  <a:gd name="T3" fmla="*/ 1 h 1109"/>
                  <a:gd name="T4" fmla="*/ 1 w 935"/>
                  <a:gd name="T5" fmla="*/ 1 h 1109"/>
                  <a:gd name="T6" fmla="*/ 1 w 935"/>
                  <a:gd name="T7" fmla="*/ 1 h 1109"/>
                  <a:gd name="T8" fmla="*/ 1 w 935"/>
                  <a:gd name="T9" fmla="*/ 1 h 1109"/>
                  <a:gd name="T10" fmla="*/ 1 w 935"/>
                  <a:gd name="T11" fmla="*/ 1 h 1109"/>
                  <a:gd name="T12" fmla="*/ 1 w 935"/>
                  <a:gd name="T13" fmla="*/ 1 h 1109"/>
                  <a:gd name="T14" fmla="*/ 1 w 935"/>
                  <a:gd name="T15" fmla="*/ 1 h 1109"/>
                  <a:gd name="T16" fmla="*/ 1 w 935"/>
                  <a:gd name="T17" fmla="*/ 0 h 1109"/>
                  <a:gd name="T18" fmla="*/ 1 w 935"/>
                  <a:gd name="T19" fmla="*/ 1 h 1109"/>
                  <a:gd name="T20" fmla="*/ 1 w 935"/>
                  <a:gd name="T21" fmla="*/ 1 h 1109"/>
                  <a:gd name="T22" fmla="*/ 1 w 935"/>
                  <a:gd name="T23" fmla="*/ 1 h 1109"/>
                  <a:gd name="T24" fmla="*/ 1 w 935"/>
                  <a:gd name="T25" fmla="*/ 1 h 1109"/>
                  <a:gd name="T26" fmla="*/ 1 w 935"/>
                  <a:gd name="T27" fmla="*/ 1 h 1109"/>
                  <a:gd name="T28" fmla="*/ 1 w 935"/>
                  <a:gd name="T29" fmla="*/ 1 h 1109"/>
                  <a:gd name="T30" fmla="*/ 1 w 935"/>
                  <a:gd name="T31" fmla="*/ 1 h 1109"/>
                  <a:gd name="T32" fmla="*/ 1 w 935"/>
                  <a:gd name="T33" fmla="*/ 1 h 1109"/>
                  <a:gd name="T34" fmla="*/ 1 w 935"/>
                  <a:gd name="T35" fmla="*/ 1 h 1109"/>
                  <a:gd name="T36" fmla="*/ 0 w 935"/>
                  <a:gd name="T37" fmla="*/ 1 h 1109"/>
                  <a:gd name="T38" fmla="*/ 1 w 935"/>
                  <a:gd name="T39" fmla="*/ 1 h 1109"/>
                  <a:gd name="T40" fmla="*/ 0 w 935"/>
                  <a:gd name="T41" fmla="*/ 1 h 1109"/>
                  <a:gd name="T42" fmla="*/ 1 w 935"/>
                  <a:gd name="T43" fmla="*/ 1 h 1109"/>
                  <a:gd name="T44" fmla="*/ 1 w 935"/>
                  <a:gd name="T45" fmla="*/ 1 h 1109"/>
                  <a:gd name="T46" fmla="*/ 1 w 935"/>
                  <a:gd name="T47" fmla="*/ 1 h 1109"/>
                  <a:gd name="T48" fmla="*/ 1 w 935"/>
                  <a:gd name="T49" fmla="*/ 1 h 1109"/>
                  <a:gd name="T50" fmla="*/ 1 w 935"/>
                  <a:gd name="T51" fmla="*/ 1 h 1109"/>
                  <a:gd name="T52" fmla="*/ 1 w 935"/>
                  <a:gd name="T53" fmla="*/ 1 h 1109"/>
                  <a:gd name="T54" fmla="*/ 1 w 935"/>
                  <a:gd name="T55" fmla="*/ 1 h 1109"/>
                  <a:gd name="T56" fmla="*/ 1 w 935"/>
                  <a:gd name="T57" fmla="*/ 1 h 1109"/>
                  <a:gd name="T58" fmla="*/ 1 w 935"/>
                  <a:gd name="T59" fmla="*/ 1 h 1109"/>
                  <a:gd name="T60" fmla="*/ 1 w 935"/>
                  <a:gd name="T61" fmla="*/ 1 h 1109"/>
                  <a:gd name="T62" fmla="*/ 1 w 935"/>
                  <a:gd name="T63" fmla="*/ 1 h 1109"/>
                  <a:gd name="T64" fmla="*/ 1 w 935"/>
                  <a:gd name="T65" fmla="*/ 1 h 1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5"/>
                  <a:gd name="T100" fmla="*/ 0 h 1109"/>
                  <a:gd name="T101" fmla="*/ 935 w 935"/>
                  <a:gd name="T102" fmla="*/ 1109 h 1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5" h="1109">
                    <a:moveTo>
                      <a:pt x="935" y="844"/>
                    </a:moveTo>
                    <a:lnTo>
                      <a:pt x="915" y="789"/>
                    </a:lnTo>
                    <a:lnTo>
                      <a:pt x="865" y="750"/>
                    </a:lnTo>
                    <a:lnTo>
                      <a:pt x="790" y="685"/>
                    </a:lnTo>
                    <a:lnTo>
                      <a:pt x="725" y="655"/>
                    </a:lnTo>
                    <a:lnTo>
                      <a:pt x="680" y="625"/>
                    </a:lnTo>
                    <a:lnTo>
                      <a:pt x="695" y="520"/>
                    </a:lnTo>
                    <a:lnTo>
                      <a:pt x="675" y="455"/>
                    </a:lnTo>
                    <a:lnTo>
                      <a:pt x="660" y="390"/>
                    </a:lnTo>
                    <a:lnTo>
                      <a:pt x="660" y="285"/>
                    </a:lnTo>
                    <a:lnTo>
                      <a:pt x="600" y="245"/>
                    </a:lnTo>
                    <a:lnTo>
                      <a:pt x="525" y="190"/>
                    </a:lnTo>
                    <a:lnTo>
                      <a:pt x="470" y="180"/>
                    </a:lnTo>
                    <a:lnTo>
                      <a:pt x="410" y="115"/>
                    </a:lnTo>
                    <a:lnTo>
                      <a:pt x="380" y="55"/>
                    </a:lnTo>
                    <a:lnTo>
                      <a:pt x="325" y="55"/>
                    </a:lnTo>
                    <a:lnTo>
                      <a:pt x="280" y="55"/>
                    </a:lnTo>
                    <a:lnTo>
                      <a:pt x="280" y="0"/>
                    </a:lnTo>
                    <a:lnTo>
                      <a:pt x="250" y="30"/>
                    </a:lnTo>
                    <a:lnTo>
                      <a:pt x="210" y="20"/>
                    </a:lnTo>
                    <a:lnTo>
                      <a:pt x="190" y="75"/>
                    </a:lnTo>
                    <a:lnTo>
                      <a:pt x="220" y="140"/>
                    </a:lnTo>
                    <a:lnTo>
                      <a:pt x="250" y="210"/>
                    </a:lnTo>
                    <a:lnTo>
                      <a:pt x="260" y="250"/>
                    </a:lnTo>
                    <a:lnTo>
                      <a:pt x="240" y="275"/>
                    </a:lnTo>
                    <a:lnTo>
                      <a:pt x="175" y="285"/>
                    </a:lnTo>
                    <a:lnTo>
                      <a:pt x="125" y="315"/>
                    </a:lnTo>
                    <a:lnTo>
                      <a:pt x="90" y="360"/>
                    </a:lnTo>
                    <a:lnTo>
                      <a:pt x="115" y="420"/>
                    </a:lnTo>
                    <a:lnTo>
                      <a:pt x="115" y="465"/>
                    </a:lnTo>
                    <a:lnTo>
                      <a:pt x="90" y="465"/>
                    </a:lnTo>
                    <a:lnTo>
                      <a:pt x="105" y="495"/>
                    </a:lnTo>
                    <a:lnTo>
                      <a:pt x="50" y="540"/>
                    </a:lnTo>
                    <a:lnTo>
                      <a:pt x="70" y="580"/>
                    </a:lnTo>
                    <a:lnTo>
                      <a:pt x="60" y="615"/>
                    </a:lnTo>
                    <a:lnTo>
                      <a:pt x="10" y="655"/>
                    </a:lnTo>
                    <a:lnTo>
                      <a:pt x="20" y="700"/>
                    </a:lnTo>
                    <a:lnTo>
                      <a:pt x="0" y="720"/>
                    </a:lnTo>
                    <a:lnTo>
                      <a:pt x="50" y="740"/>
                    </a:lnTo>
                    <a:lnTo>
                      <a:pt x="50" y="770"/>
                    </a:lnTo>
                    <a:lnTo>
                      <a:pt x="30" y="789"/>
                    </a:lnTo>
                    <a:lnTo>
                      <a:pt x="0" y="834"/>
                    </a:lnTo>
                    <a:lnTo>
                      <a:pt x="30" y="899"/>
                    </a:lnTo>
                    <a:lnTo>
                      <a:pt x="85" y="864"/>
                    </a:lnTo>
                    <a:lnTo>
                      <a:pt x="155" y="864"/>
                    </a:lnTo>
                    <a:lnTo>
                      <a:pt x="190" y="884"/>
                    </a:lnTo>
                    <a:lnTo>
                      <a:pt x="200" y="939"/>
                    </a:lnTo>
                    <a:lnTo>
                      <a:pt x="220" y="989"/>
                    </a:lnTo>
                    <a:lnTo>
                      <a:pt x="260" y="1004"/>
                    </a:lnTo>
                    <a:lnTo>
                      <a:pt x="275" y="1034"/>
                    </a:lnTo>
                    <a:lnTo>
                      <a:pt x="295" y="1074"/>
                    </a:lnTo>
                    <a:lnTo>
                      <a:pt x="335" y="1094"/>
                    </a:lnTo>
                    <a:lnTo>
                      <a:pt x="385" y="1094"/>
                    </a:lnTo>
                    <a:lnTo>
                      <a:pt x="450" y="1109"/>
                    </a:lnTo>
                    <a:lnTo>
                      <a:pt x="470" y="1094"/>
                    </a:lnTo>
                    <a:lnTo>
                      <a:pt x="505" y="1054"/>
                    </a:lnTo>
                    <a:lnTo>
                      <a:pt x="535" y="1034"/>
                    </a:lnTo>
                    <a:lnTo>
                      <a:pt x="590" y="1014"/>
                    </a:lnTo>
                    <a:lnTo>
                      <a:pt x="640" y="1014"/>
                    </a:lnTo>
                    <a:lnTo>
                      <a:pt x="680" y="969"/>
                    </a:lnTo>
                    <a:lnTo>
                      <a:pt x="705" y="929"/>
                    </a:lnTo>
                    <a:lnTo>
                      <a:pt x="725" y="909"/>
                    </a:lnTo>
                    <a:lnTo>
                      <a:pt x="780" y="919"/>
                    </a:lnTo>
                    <a:lnTo>
                      <a:pt x="820" y="909"/>
                    </a:lnTo>
                    <a:lnTo>
                      <a:pt x="885" y="899"/>
                    </a:lnTo>
                    <a:lnTo>
                      <a:pt x="935" y="844"/>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pPr>
                  <a:defRPr/>
                </a:pPr>
                <a:endParaRPr lang="it-IT">
                  <a:cs typeface="Arial" pitchFamily="34" charset="0"/>
                </a:endParaRPr>
              </a:p>
            </p:txBody>
          </p:sp>
          <p:sp>
            <p:nvSpPr>
              <p:cNvPr id="13359" name="Freeform 71"/>
              <p:cNvSpPr>
                <a:spLocks noChangeAspect="1"/>
              </p:cNvSpPr>
              <p:nvPr/>
            </p:nvSpPr>
            <p:spPr bwMode="auto">
              <a:xfrm>
                <a:off x="4813" y="7957"/>
                <a:ext cx="816" cy="733"/>
              </a:xfrm>
              <a:custGeom>
                <a:avLst/>
                <a:gdLst>
                  <a:gd name="T0" fmla="*/ 1 w 1114"/>
                  <a:gd name="T1" fmla="*/ 1 h 1284"/>
                  <a:gd name="T2" fmla="*/ 1 w 1114"/>
                  <a:gd name="T3" fmla="*/ 1 h 1284"/>
                  <a:gd name="T4" fmla="*/ 1 w 1114"/>
                  <a:gd name="T5" fmla="*/ 1 h 1284"/>
                  <a:gd name="T6" fmla="*/ 1 w 1114"/>
                  <a:gd name="T7" fmla="*/ 1 h 1284"/>
                  <a:gd name="T8" fmla="*/ 1 w 1114"/>
                  <a:gd name="T9" fmla="*/ 1 h 1284"/>
                  <a:gd name="T10" fmla="*/ 1 w 1114"/>
                  <a:gd name="T11" fmla="*/ 1 h 1284"/>
                  <a:gd name="T12" fmla="*/ 1 w 1114"/>
                  <a:gd name="T13" fmla="*/ 1 h 1284"/>
                  <a:gd name="T14" fmla="*/ 1 w 1114"/>
                  <a:gd name="T15" fmla="*/ 1 h 1284"/>
                  <a:gd name="T16" fmla="*/ 1 w 1114"/>
                  <a:gd name="T17" fmla="*/ 1 h 1284"/>
                  <a:gd name="T18" fmla="*/ 1 w 1114"/>
                  <a:gd name="T19" fmla="*/ 1 h 1284"/>
                  <a:gd name="T20" fmla="*/ 1 w 1114"/>
                  <a:gd name="T21" fmla="*/ 1 h 1284"/>
                  <a:gd name="T22" fmla="*/ 1 w 1114"/>
                  <a:gd name="T23" fmla="*/ 1 h 1284"/>
                  <a:gd name="T24" fmla="*/ 1 w 1114"/>
                  <a:gd name="T25" fmla="*/ 0 h 1284"/>
                  <a:gd name="T26" fmla="*/ 1 w 1114"/>
                  <a:gd name="T27" fmla="*/ 1 h 1284"/>
                  <a:gd name="T28" fmla="*/ 1 w 1114"/>
                  <a:gd name="T29" fmla="*/ 1 h 1284"/>
                  <a:gd name="T30" fmla="*/ 1 w 1114"/>
                  <a:gd name="T31" fmla="*/ 1 h 1284"/>
                  <a:gd name="T32" fmla="*/ 1 w 1114"/>
                  <a:gd name="T33" fmla="*/ 1 h 1284"/>
                  <a:gd name="T34" fmla="*/ 1 w 1114"/>
                  <a:gd name="T35" fmla="*/ 1 h 1284"/>
                  <a:gd name="T36" fmla="*/ 1 w 1114"/>
                  <a:gd name="T37" fmla="*/ 1 h 1284"/>
                  <a:gd name="T38" fmla="*/ 1 w 1114"/>
                  <a:gd name="T39" fmla="*/ 1 h 1284"/>
                  <a:gd name="T40" fmla="*/ 1 w 1114"/>
                  <a:gd name="T41" fmla="*/ 1 h 1284"/>
                  <a:gd name="T42" fmla="*/ 1 w 1114"/>
                  <a:gd name="T43" fmla="*/ 1 h 1284"/>
                  <a:gd name="T44" fmla="*/ 1 w 1114"/>
                  <a:gd name="T45" fmla="*/ 1 h 1284"/>
                  <a:gd name="T46" fmla="*/ 1 w 1114"/>
                  <a:gd name="T47" fmla="*/ 1 h 1284"/>
                  <a:gd name="T48" fmla="*/ 0 w 1114"/>
                  <a:gd name="T49" fmla="*/ 1 h 1284"/>
                  <a:gd name="T50" fmla="*/ 0 w 1114"/>
                  <a:gd name="T51" fmla="*/ 1 h 1284"/>
                  <a:gd name="T52" fmla="*/ 1 w 1114"/>
                  <a:gd name="T53" fmla="*/ 1 h 1284"/>
                  <a:gd name="T54" fmla="*/ 1 w 1114"/>
                  <a:gd name="T55" fmla="*/ 1 h 1284"/>
                  <a:gd name="T56" fmla="*/ 1 w 1114"/>
                  <a:gd name="T57" fmla="*/ 1 h 1284"/>
                  <a:gd name="T58" fmla="*/ 1 w 1114"/>
                  <a:gd name="T59" fmla="*/ 1 h 1284"/>
                  <a:gd name="T60" fmla="*/ 1 w 1114"/>
                  <a:gd name="T61" fmla="*/ 1 h 1284"/>
                  <a:gd name="T62" fmla="*/ 1 w 1114"/>
                  <a:gd name="T63" fmla="*/ 1 h 1284"/>
                  <a:gd name="T64" fmla="*/ 1 w 1114"/>
                  <a:gd name="T65" fmla="*/ 1 h 1284"/>
                  <a:gd name="T66" fmla="*/ 1 w 1114"/>
                  <a:gd name="T67" fmla="*/ 1 h 1284"/>
                  <a:gd name="T68" fmla="*/ 1 w 1114"/>
                  <a:gd name="T69" fmla="*/ 1 h 1284"/>
                  <a:gd name="T70" fmla="*/ 1 w 1114"/>
                  <a:gd name="T71" fmla="*/ 1 h 1284"/>
                  <a:gd name="T72" fmla="*/ 1 w 1114"/>
                  <a:gd name="T73" fmla="*/ 1 h 1284"/>
                  <a:gd name="T74" fmla="*/ 1 w 1114"/>
                  <a:gd name="T75" fmla="*/ 1 h 1284"/>
                  <a:gd name="T76" fmla="*/ 1 w 1114"/>
                  <a:gd name="T77" fmla="*/ 1 h 1284"/>
                  <a:gd name="T78" fmla="*/ 1 w 1114"/>
                  <a:gd name="T79" fmla="*/ 1 h 1284"/>
                  <a:gd name="T80" fmla="*/ 1 w 1114"/>
                  <a:gd name="T81" fmla="*/ 1 h 1284"/>
                  <a:gd name="T82" fmla="*/ 1 w 1114"/>
                  <a:gd name="T83" fmla="*/ 1 h 1284"/>
                  <a:gd name="T84" fmla="*/ 1 w 1114"/>
                  <a:gd name="T85" fmla="*/ 1 h 1284"/>
                  <a:gd name="T86" fmla="*/ 1 w 1114"/>
                  <a:gd name="T87" fmla="*/ 1 h 1284"/>
                  <a:gd name="T88" fmla="*/ 1 w 1114"/>
                  <a:gd name="T89" fmla="*/ 1 h 1284"/>
                  <a:gd name="T90" fmla="*/ 1 w 1114"/>
                  <a:gd name="T91" fmla="*/ 1 h 1284"/>
                  <a:gd name="T92" fmla="*/ 1 w 1114"/>
                  <a:gd name="T93" fmla="*/ 1 h 1284"/>
                  <a:gd name="T94" fmla="*/ 1 w 1114"/>
                  <a:gd name="T95" fmla="*/ 1 h 1284"/>
                  <a:gd name="T96" fmla="*/ 1 w 1114"/>
                  <a:gd name="T97" fmla="*/ 1 h 1284"/>
                  <a:gd name="T98" fmla="*/ 1 w 1114"/>
                  <a:gd name="T99" fmla="*/ 1 h 1284"/>
                  <a:gd name="T100" fmla="*/ 1 w 1114"/>
                  <a:gd name="T101" fmla="*/ 1 h 1284"/>
                  <a:gd name="T102" fmla="*/ 1 w 1114"/>
                  <a:gd name="T103" fmla="*/ 1 h 1284"/>
                  <a:gd name="T104" fmla="*/ 1 w 1114"/>
                  <a:gd name="T105" fmla="*/ 1 h 1284"/>
                  <a:gd name="T106" fmla="*/ 1 w 1114"/>
                  <a:gd name="T107" fmla="*/ 1 h 1284"/>
                  <a:gd name="T108" fmla="*/ 1 w 1114"/>
                  <a:gd name="T109" fmla="*/ 1 h 1284"/>
                  <a:gd name="T110" fmla="*/ 1 w 1114"/>
                  <a:gd name="T111" fmla="*/ 1 h 1284"/>
                  <a:gd name="T112" fmla="*/ 1 w 1114"/>
                  <a:gd name="T113" fmla="*/ 1 h 1284"/>
                  <a:gd name="T114" fmla="*/ 1 w 1114"/>
                  <a:gd name="T115" fmla="*/ 1 h 1284"/>
                  <a:gd name="T116" fmla="*/ 1 w 1114"/>
                  <a:gd name="T117" fmla="*/ 1 h 1284"/>
                  <a:gd name="T118" fmla="*/ 1 w 1114"/>
                  <a:gd name="T119" fmla="*/ 1 h 12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4"/>
                  <a:gd name="T181" fmla="*/ 0 h 1284"/>
                  <a:gd name="T182" fmla="*/ 1114 w 1114"/>
                  <a:gd name="T183" fmla="*/ 1284 h 12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4" h="1284">
                    <a:moveTo>
                      <a:pt x="1114" y="1085"/>
                    </a:moveTo>
                    <a:lnTo>
                      <a:pt x="1094" y="1020"/>
                    </a:lnTo>
                    <a:lnTo>
                      <a:pt x="1079" y="865"/>
                    </a:lnTo>
                    <a:lnTo>
                      <a:pt x="1065" y="735"/>
                    </a:lnTo>
                    <a:lnTo>
                      <a:pt x="1020" y="580"/>
                    </a:lnTo>
                    <a:lnTo>
                      <a:pt x="980" y="515"/>
                    </a:lnTo>
                    <a:lnTo>
                      <a:pt x="905" y="420"/>
                    </a:lnTo>
                    <a:lnTo>
                      <a:pt x="820" y="380"/>
                    </a:lnTo>
                    <a:lnTo>
                      <a:pt x="725" y="295"/>
                    </a:lnTo>
                    <a:lnTo>
                      <a:pt x="630" y="210"/>
                    </a:lnTo>
                    <a:lnTo>
                      <a:pt x="535" y="115"/>
                    </a:lnTo>
                    <a:lnTo>
                      <a:pt x="465" y="40"/>
                    </a:lnTo>
                    <a:lnTo>
                      <a:pt x="410" y="0"/>
                    </a:lnTo>
                    <a:lnTo>
                      <a:pt x="420" y="65"/>
                    </a:lnTo>
                    <a:lnTo>
                      <a:pt x="385" y="115"/>
                    </a:lnTo>
                    <a:lnTo>
                      <a:pt x="345" y="135"/>
                    </a:lnTo>
                    <a:lnTo>
                      <a:pt x="305" y="115"/>
                    </a:lnTo>
                    <a:lnTo>
                      <a:pt x="255" y="70"/>
                    </a:lnTo>
                    <a:lnTo>
                      <a:pt x="230" y="65"/>
                    </a:lnTo>
                    <a:lnTo>
                      <a:pt x="175" y="65"/>
                    </a:lnTo>
                    <a:lnTo>
                      <a:pt x="125" y="85"/>
                    </a:lnTo>
                    <a:lnTo>
                      <a:pt x="70" y="65"/>
                    </a:lnTo>
                    <a:lnTo>
                      <a:pt x="50" y="105"/>
                    </a:lnTo>
                    <a:lnTo>
                      <a:pt x="50" y="170"/>
                    </a:lnTo>
                    <a:lnTo>
                      <a:pt x="0" y="180"/>
                    </a:lnTo>
                    <a:lnTo>
                      <a:pt x="0" y="210"/>
                    </a:lnTo>
                    <a:lnTo>
                      <a:pt x="40" y="250"/>
                    </a:lnTo>
                    <a:lnTo>
                      <a:pt x="85" y="230"/>
                    </a:lnTo>
                    <a:lnTo>
                      <a:pt x="135" y="240"/>
                    </a:lnTo>
                    <a:lnTo>
                      <a:pt x="145" y="275"/>
                    </a:lnTo>
                    <a:lnTo>
                      <a:pt x="135" y="305"/>
                    </a:lnTo>
                    <a:lnTo>
                      <a:pt x="90" y="315"/>
                    </a:lnTo>
                    <a:lnTo>
                      <a:pt x="85" y="345"/>
                    </a:lnTo>
                    <a:lnTo>
                      <a:pt x="85" y="380"/>
                    </a:lnTo>
                    <a:lnTo>
                      <a:pt x="90" y="400"/>
                    </a:lnTo>
                    <a:lnTo>
                      <a:pt x="90" y="440"/>
                    </a:lnTo>
                    <a:lnTo>
                      <a:pt x="155" y="455"/>
                    </a:lnTo>
                    <a:lnTo>
                      <a:pt x="175" y="455"/>
                    </a:lnTo>
                    <a:lnTo>
                      <a:pt x="255" y="545"/>
                    </a:lnTo>
                    <a:lnTo>
                      <a:pt x="280" y="590"/>
                    </a:lnTo>
                    <a:lnTo>
                      <a:pt x="325" y="580"/>
                    </a:lnTo>
                    <a:lnTo>
                      <a:pt x="410" y="645"/>
                    </a:lnTo>
                    <a:lnTo>
                      <a:pt x="470" y="695"/>
                    </a:lnTo>
                    <a:lnTo>
                      <a:pt x="470" y="800"/>
                    </a:lnTo>
                    <a:lnTo>
                      <a:pt x="485" y="875"/>
                    </a:lnTo>
                    <a:lnTo>
                      <a:pt x="495" y="980"/>
                    </a:lnTo>
                    <a:lnTo>
                      <a:pt x="505" y="1035"/>
                    </a:lnTo>
                    <a:lnTo>
                      <a:pt x="535" y="1065"/>
                    </a:lnTo>
                    <a:lnTo>
                      <a:pt x="590" y="1085"/>
                    </a:lnTo>
                    <a:lnTo>
                      <a:pt x="675" y="1150"/>
                    </a:lnTo>
                    <a:lnTo>
                      <a:pt x="715" y="1179"/>
                    </a:lnTo>
                    <a:lnTo>
                      <a:pt x="740" y="1219"/>
                    </a:lnTo>
                    <a:lnTo>
                      <a:pt x="745" y="1264"/>
                    </a:lnTo>
                    <a:lnTo>
                      <a:pt x="770" y="1284"/>
                    </a:lnTo>
                    <a:lnTo>
                      <a:pt x="780" y="1254"/>
                    </a:lnTo>
                    <a:lnTo>
                      <a:pt x="845" y="1179"/>
                    </a:lnTo>
                    <a:lnTo>
                      <a:pt x="915" y="1199"/>
                    </a:lnTo>
                    <a:lnTo>
                      <a:pt x="960" y="1150"/>
                    </a:lnTo>
                    <a:lnTo>
                      <a:pt x="1020" y="1160"/>
                    </a:lnTo>
                    <a:lnTo>
                      <a:pt x="1114" y="1085"/>
                    </a:lnTo>
                    <a:close/>
                  </a:path>
                </a:pathLst>
              </a:custGeom>
              <a:noFill/>
              <a:ln w="3175" cap="flat" cmpd="sng">
                <a:solidFill>
                  <a:srgbClr val="000000"/>
                </a:solidFill>
                <a:prstDash val="solid"/>
                <a:round/>
                <a:headEnd type="none" w="med" len="med"/>
                <a:tailEnd type="none" w="med" len="med"/>
              </a:ln>
              <a:scene3d>
                <a:camera prst="orthographicFront"/>
                <a:lightRig rig="threePt" dir="t"/>
              </a:scene3d>
              <a:sp3d>
                <a:bevelT/>
              </a:sp3d>
            </p:spPr>
            <p:txBody>
              <a:bodyPr/>
              <a:lstStyle/>
              <a:p>
                <a:pPr>
                  <a:defRPr/>
                </a:pPr>
                <a:endParaRPr lang="it-IT">
                  <a:cs typeface="Arial" pitchFamily="34" charset="0"/>
                </a:endParaRPr>
              </a:p>
            </p:txBody>
          </p:sp>
          <p:sp>
            <p:nvSpPr>
              <p:cNvPr id="13360" name="Freeform 72"/>
              <p:cNvSpPr>
                <a:spLocks noChangeAspect="1"/>
              </p:cNvSpPr>
              <p:nvPr/>
            </p:nvSpPr>
            <p:spPr bwMode="auto">
              <a:xfrm>
                <a:off x="3464" y="7288"/>
                <a:ext cx="1654" cy="777"/>
              </a:xfrm>
              <a:custGeom>
                <a:avLst/>
                <a:gdLst>
                  <a:gd name="T0" fmla="*/ 1 w 2258"/>
                  <a:gd name="T1" fmla="*/ 1 h 1359"/>
                  <a:gd name="T2" fmla="*/ 1 w 2258"/>
                  <a:gd name="T3" fmla="*/ 1 h 1359"/>
                  <a:gd name="T4" fmla="*/ 1 w 2258"/>
                  <a:gd name="T5" fmla="*/ 1 h 1359"/>
                  <a:gd name="T6" fmla="*/ 1 w 2258"/>
                  <a:gd name="T7" fmla="*/ 1 h 1359"/>
                  <a:gd name="T8" fmla="*/ 1 w 2258"/>
                  <a:gd name="T9" fmla="*/ 1 h 1359"/>
                  <a:gd name="T10" fmla="*/ 1 w 2258"/>
                  <a:gd name="T11" fmla="*/ 1 h 1359"/>
                  <a:gd name="T12" fmla="*/ 1 w 2258"/>
                  <a:gd name="T13" fmla="*/ 1 h 1359"/>
                  <a:gd name="T14" fmla="*/ 1 w 2258"/>
                  <a:gd name="T15" fmla="*/ 1 h 1359"/>
                  <a:gd name="T16" fmla="*/ 1 w 2258"/>
                  <a:gd name="T17" fmla="*/ 1 h 1359"/>
                  <a:gd name="T18" fmla="*/ 1 w 2258"/>
                  <a:gd name="T19" fmla="*/ 1 h 1359"/>
                  <a:gd name="T20" fmla="*/ 1 w 2258"/>
                  <a:gd name="T21" fmla="*/ 1 h 1359"/>
                  <a:gd name="T22" fmla="*/ 1 w 2258"/>
                  <a:gd name="T23" fmla="*/ 1 h 1359"/>
                  <a:gd name="T24" fmla="*/ 1 w 2258"/>
                  <a:gd name="T25" fmla="*/ 1 h 1359"/>
                  <a:gd name="T26" fmla="*/ 1 w 2258"/>
                  <a:gd name="T27" fmla="*/ 1 h 1359"/>
                  <a:gd name="T28" fmla="*/ 1 w 2258"/>
                  <a:gd name="T29" fmla="*/ 1 h 1359"/>
                  <a:gd name="T30" fmla="*/ 1 w 2258"/>
                  <a:gd name="T31" fmla="*/ 1 h 1359"/>
                  <a:gd name="T32" fmla="*/ 1 w 2258"/>
                  <a:gd name="T33" fmla="*/ 1 h 1359"/>
                  <a:gd name="T34" fmla="*/ 1 w 2258"/>
                  <a:gd name="T35" fmla="*/ 1 h 1359"/>
                  <a:gd name="T36" fmla="*/ 1 w 2258"/>
                  <a:gd name="T37" fmla="*/ 1 h 1359"/>
                  <a:gd name="T38" fmla="*/ 1 w 2258"/>
                  <a:gd name="T39" fmla="*/ 1 h 1359"/>
                  <a:gd name="T40" fmla="*/ 1 w 2258"/>
                  <a:gd name="T41" fmla="*/ 1 h 1359"/>
                  <a:gd name="T42" fmla="*/ 1 w 2258"/>
                  <a:gd name="T43" fmla="*/ 0 h 1359"/>
                  <a:gd name="T44" fmla="*/ 1 w 2258"/>
                  <a:gd name="T45" fmla="*/ 1 h 1359"/>
                  <a:gd name="T46" fmla="*/ 1 w 2258"/>
                  <a:gd name="T47" fmla="*/ 1 h 1359"/>
                  <a:gd name="T48" fmla="*/ 1 w 2258"/>
                  <a:gd name="T49" fmla="*/ 1 h 1359"/>
                  <a:gd name="T50" fmla="*/ 1 w 2258"/>
                  <a:gd name="T51" fmla="*/ 1 h 1359"/>
                  <a:gd name="T52" fmla="*/ 1 w 2258"/>
                  <a:gd name="T53" fmla="*/ 1 h 1359"/>
                  <a:gd name="T54" fmla="*/ 1 w 2258"/>
                  <a:gd name="T55" fmla="*/ 1 h 1359"/>
                  <a:gd name="T56" fmla="*/ 1 w 2258"/>
                  <a:gd name="T57" fmla="*/ 1 h 1359"/>
                  <a:gd name="T58" fmla="*/ 1 w 2258"/>
                  <a:gd name="T59" fmla="*/ 1 h 1359"/>
                  <a:gd name="T60" fmla="*/ 1 w 2258"/>
                  <a:gd name="T61" fmla="*/ 1 h 1359"/>
                  <a:gd name="T62" fmla="*/ 1 w 2258"/>
                  <a:gd name="T63" fmla="*/ 1 h 1359"/>
                  <a:gd name="T64" fmla="*/ 1 w 2258"/>
                  <a:gd name="T65" fmla="*/ 1 h 1359"/>
                  <a:gd name="T66" fmla="*/ 1 w 2258"/>
                  <a:gd name="T67" fmla="*/ 1 h 1359"/>
                  <a:gd name="T68" fmla="*/ 1 w 2258"/>
                  <a:gd name="T69" fmla="*/ 1 h 1359"/>
                  <a:gd name="T70" fmla="*/ 1 w 2258"/>
                  <a:gd name="T71" fmla="*/ 1 h 1359"/>
                  <a:gd name="T72" fmla="*/ 1 w 2258"/>
                  <a:gd name="T73" fmla="*/ 1 h 1359"/>
                  <a:gd name="T74" fmla="*/ 1 w 2258"/>
                  <a:gd name="T75" fmla="*/ 1 h 1359"/>
                  <a:gd name="T76" fmla="*/ 1 w 2258"/>
                  <a:gd name="T77" fmla="*/ 1 h 1359"/>
                  <a:gd name="T78" fmla="*/ 1 w 2258"/>
                  <a:gd name="T79" fmla="*/ 1 h 1359"/>
                  <a:gd name="T80" fmla="*/ 1 w 2258"/>
                  <a:gd name="T81" fmla="*/ 1 h 1359"/>
                  <a:gd name="T82" fmla="*/ 1 w 2258"/>
                  <a:gd name="T83" fmla="*/ 1 h 1359"/>
                  <a:gd name="T84" fmla="*/ 1 w 2258"/>
                  <a:gd name="T85" fmla="*/ 1 h 1359"/>
                  <a:gd name="T86" fmla="*/ 1 w 2258"/>
                  <a:gd name="T87" fmla="*/ 1 h 1359"/>
                  <a:gd name="T88" fmla="*/ 1 w 2258"/>
                  <a:gd name="T89" fmla="*/ 1 h 1359"/>
                  <a:gd name="T90" fmla="*/ 1 w 2258"/>
                  <a:gd name="T91" fmla="*/ 1 h 1359"/>
                  <a:gd name="T92" fmla="*/ 1 w 2258"/>
                  <a:gd name="T93" fmla="*/ 1 h 1359"/>
                  <a:gd name="T94" fmla="*/ 1 w 2258"/>
                  <a:gd name="T95" fmla="*/ 1 h 1359"/>
                  <a:gd name="T96" fmla="*/ 1 w 2258"/>
                  <a:gd name="T97" fmla="*/ 1 h 1359"/>
                  <a:gd name="T98" fmla="*/ 1 w 2258"/>
                  <a:gd name="T99" fmla="*/ 1 h 1359"/>
                  <a:gd name="T100" fmla="*/ 1 w 2258"/>
                  <a:gd name="T101" fmla="*/ 1 h 1359"/>
                  <a:gd name="T102" fmla="*/ 1 w 2258"/>
                  <a:gd name="T103" fmla="*/ 1 h 1359"/>
                  <a:gd name="T104" fmla="*/ 1 w 2258"/>
                  <a:gd name="T105" fmla="*/ 1 h 13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58"/>
                  <a:gd name="T160" fmla="*/ 0 h 1359"/>
                  <a:gd name="T161" fmla="*/ 2258 w 2258"/>
                  <a:gd name="T162" fmla="*/ 1359 h 13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58" h="1359">
                    <a:moveTo>
                      <a:pt x="2238" y="1169"/>
                    </a:moveTo>
                    <a:lnTo>
                      <a:pt x="2168" y="1119"/>
                    </a:lnTo>
                    <a:lnTo>
                      <a:pt x="2133" y="1064"/>
                    </a:lnTo>
                    <a:lnTo>
                      <a:pt x="2093" y="949"/>
                    </a:lnTo>
                    <a:lnTo>
                      <a:pt x="2068" y="904"/>
                    </a:lnTo>
                    <a:lnTo>
                      <a:pt x="2018" y="819"/>
                    </a:lnTo>
                    <a:lnTo>
                      <a:pt x="1983" y="779"/>
                    </a:lnTo>
                    <a:lnTo>
                      <a:pt x="1983" y="729"/>
                    </a:lnTo>
                    <a:lnTo>
                      <a:pt x="2028" y="685"/>
                    </a:lnTo>
                    <a:lnTo>
                      <a:pt x="2018" y="620"/>
                    </a:lnTo>
                    <a:lnTo>
                      <a:pt x="2018" y="535"/>
                    </a:lnTo>
                    <a:lnTo>
                      <a:pt x="2008" y="485"/>
                    </a:lnTo>
                    <a:lnTo>
                      <a:pt x="2038" y="445"/>
                    </a:lnTo>
                    <a:lnTo>
                      <a:pt x="2008" y="400"/>
                    </a:lnTo>
                    <a:lnTo>
                      <a:pt x="1953" y="315"/>
                    </a:lnTo>
                    <a:lnTo>
                      <a:pt x="1898" y="305"/>
                    </a:lnTo>
                    <a:lnTo>
                      <a:pt x="1828" y="280"/>
                    </a:lnTo>
                    <a:lnTo>
                      <a:pt x="1788" y="305"/>
                    </a:lnTo>
                    <a:lnTo>
                      <a:pt x="1753" y="335"/>
                    </a:lnTo>
                    <a:lnTo>
                      <a:pt x="1708" y="345"/>
                    </a:lnTo>
                    <a:lnTo>
                      <a:pt x="1668" y="325"/>
                    </a:lnTo>
                    <a:lnTo>
                      <a:pt x="1544" y="325"/>
                    </a:lnTo>
                    <a:lnTo>
                      <a:pt x="1469" y="295"/>
                    </a:lnTo>
                    <a:lnTo>
                      <a:pt x="1419" y="275"/>
                    </a:lnTo>
                    <a:lnTo>
                      <a:pt x="1374" y="230"/>
                    </a:lnTo>
                    <a:lnTo>
                      <a:pt x="1319" y="260"/>
                    </a:lnTo>
                    <a:lnTo>
                      <a:pt x="1229" y="260"/>
                    </a:lnTo>
                    <a:lnTo>
                      <a:pt x="1119" y="275"/>
                    </a:lnTo>
                    <a:lnTo>
                      <a:pt x="1059" y="260"/>
                    </a:lnTo>
                    <a:lnTo>
                      <a:pt x="994" y="200"/>
                    </a:lnTo>
                    <a:lnTo>
                      <a:pt x="954" y="230"/>
                    </a:lnTo>
                    <a:lnTo>
                      <a:pt x="909" y="240"/>
                    </a:lnTo>
                    <a:lnTo>
                      <a:pt x="854" y="210"/>
                    </a:lnTo>
                    <a:lnTo>
                      <a:pt x="834" y="190"/>
                    </a:lnTo>
                    <a:lnTo>
                      <a:pt x="769" y="200"/>
                    </a:lnTo>
                    <a:lnTo>
                      <a:pt x="709" y="190"/>
                    </a:lnTo>
                    <a:lnTo>
                      <a:pt x="659" y="155"/>
                    </a:lnTo>
                    <a:lnTo>
                      <a:pt x="574" y="90"/>
                    </a:lnTo>
                    <a:lnTo>
                      <a:pt x="494" y="30"/>
                    </a:lnTo>
                    <a:lnTo>
                      <a:pt x="444" y="40"/>
                    </a:lnTo>
                    <a:lnTo>
                      <a:pt x="384" y="60"/>
                    </a:lnTo>
                    <a:lnTo>
                      <a:pt x="340" y="30"/>
                    </a:lnTo>
                    <a:lnTo>
                      <a:pt x="295" y="0"/>
                    </a:lnTo>
                    <a:lnTo>
                      <a:pt x="245" y="0"/>
                    </a:lnTo>
                    <a:lnTo>
                      <a:pt x="205" y="30"/>
                    </a:lnTo>
                    <a:lnTo>
                      <a:pt x="190" y="50"/>
                    </a:lnTo>
                    <a:lnTo>
                      <a:pt x="190" y="145"/>
                    </a:lnTo>
                    <a:lnTo>
                      <a:pt x="170" y="240"/>
                    </a:lnTo>
                    <a:lnTo>
                      <a:pt x="150" y="305"/>
                    </a:lnTo>
                    <a:lnTo>
                      <a:pt x="120" y="345"/>
                    </a:lnTo>
                    <a:lnTo>
                      <a:pt x="85" y="410"/>
                    </a:lnTo>
                    <a:lnTo>
                      <a:pt x="40" y="450"/>
                    </a:lnTo>
                    <a:lnTo>
                      <a:pt x="0" y="485"/>
                    </a:lnTo>
                    <a:lnTo>
                      <a:pt x="55" y="525"/>
                    </a:lnTo>
                    <a:lnTo>
                      <a:pt x="105" y="535"/>
                    </a:lnTo>
                    <a:lnTo>
                      <a:pt x="170" y="550"/>
                    </a:lnTo>
                    <a:lnTo>
                      <a:pt x="160" y="630"/>
                    </a:lnTo>
                    <a:lnTo>
                      <a:pt x="225" y="665"/>
                    </a:lnTo>
                    <a:lnTo>
                      <a:pt x="310" y="695"/>
                    </a:lnTo>
                    <a:lnTo>
                      <a:pt x="330" y="709"/>
                    </a:lnTo>
                    <a:lnTo>
                      <a:pt x="340" y="749"/>
                    </a:lnTo>
                    <a:lnTo>
                      <a:pt x="345" y="834"/>
                    </a:lnTo>
                    <a:lnTo>
                      <a:pt x="359" y="884"/>
                    </a:lnTo>
                    <a:lnTo>
                      <a:pt x="409" y="904"/>
                    </a:lnTo>
                    <a:lnTo>
                      <a:pt x="454" y="894"/>
                    </a:lnTo>
                    <a:lnTo>
                      <a:pt x="464" y="854"/>
                    </a:lnTo>
                    <a:lnTo>
                      <a:pt x="464" y="809"/>
                    </a:lnTo>
                    <a:lnTo>
                      <a:pt x="519" y="769"/>
                    </a:lnTo>
                    <a:lnTo>
                      <a:pt x="539" y="749"/>
                    </a:lnTo>
                    <a:lnTo>
                      <a:pt x="559" y="779"/>
                    </a:lnTo>
                    <a:lnTo>
                      <a:pt x="614" y="819"/>
                    </a:lnTo>
                    <a:lnTo>
                      <a:pt x="684" y="844"/>
                    </a:lnTo>
                    <a:lnTo>
                      <a:pt x="784" y="864"/>
                    </a:lnTo>
                    <a:lnTo>
                      <a:pt x="854" y="874"/>
                    </a:lnTo>
                    <a:lnTo>
                      <a:pt x="954" y="914"/>
                    </a:lnTo>
                    <a:lnTo>
                      <a:pt x="1004" y="959"/>
                    </a:lnTo>
                    <a:lnTo>
                      <a:pt x="1064" y="1024"/>
                    </a:lnTo>
                    <a:lnTo>
                      <a:pt x="1099" y="1034"/>
                    </a:lnTo>
                    <a:lnTo>
                      <a:pt x="1184" y="1034"/>
                    </a:lnTo>
                    <a:lnTo>
                      <a:pt x="1229" y="1034"/>
                    </a:lnTo>
                    <a:lnTo>
                      <a:pt x="1289" y="1084"/>
                    </a:lnTo>
                    <a:lnTo>
                      <a:pt x="1339" y="1099"/>
                    </a:lnTo>
                    <a:lnTo>
                      <a:pt x="1404" y="1084"/>
                    </a:lnTo>
                    <a:lnTo>
                      <a:pt x="1449" y="1099"/>
                    </a:lnTo>
                    <a:lnTo>
                      <a:pt x="1479" y="1099"/>
                    </a:lnTo>
                    <a:lnTo>
                      <a:pt x="1554" y="1099"/>
                    </a:lnTo>
                    <a:lnTo>
                      <a:pt x="1574" y="1074"/>
                    </a:lnTo>
                    <a:lnTo>
                      <a:pt x="1629" y="1119"/>
                    </a:lnTo>
                    <a:lnTo>
                      <a:pt x="1629" y="1159"/>
                    </a:lnTo>
                    <a:lnTo>
                      <a:pt x="1629" y="1224"/>
                    </a:lnTo>
                    <a:lnTo>
                      <a:pt x="1658" y="1244"/>
                    </a:lnTo>
                    <a:lnTo>
                      <a:pt x="1733" y="1254"/>
                    </a:lnTo>
                    <a:lnTo>
                      <a:pt x="1773" y="1294"/>
                    </a:lnTo>
                    <a:lnTo>
                      <a:pt x="1808" y="1329"/>
                    </a:lnTo>
                    <a:lnTo>
                      <a:pt x="1838" y="1359"/>
                    </a:lnTo>
                    <a:lnTo>
                      <a:pt x="1878" y="1329"/>
                    </a:lnTo>
                    <a:lnTo>
                      <a:pt x="1893" y="1274"/>
                    </a:lnTo>
                    <a:lnTo>
                      <a:pt x="1908" y="1234"/>
                    </a:lnTo>
                    <a:lnTo>
                      <a:pt x="1958" y="1249"/>
                    </a:lnTo>
                    <a:lnTo>
                      <a:pt x="2018" y="1234"/>
                    </a:lnTo>
                    <a:lnTo>
                      <a:pt x="2058" y="1234"/>
                    </a:lnTo>
                    <a:lnTo>
                      <a:pt x="2123" y="1274"/>
                    </a:lnTo>
                    <a:lnTo>
                      <a:pt x="2168" y="1309"/>
                    </a:lnTo>
                    <a:lnTo>
                      <a:pt x="2198" y="1309"/>
                    </a:lnTo>
                    <a:lnTo>
                      <a:pt x="2238" y="1269"/>
                    </a:lnTo>
                    <a:lnTo>
                      <a:pt x="2258" y="1234"/>
                    </a:lnTo>
                    <a:lnTo>
                      <a:pt x="2238" y="1169"/>
                    </a:lnTo>
                    <a:close/>
                  </a:path>
                </a:pathLst>
              </a:custGeom>
              <a:solidFill>
                <a:schemeClr val="bg1">
                  <a:lumMod val="85000"/>
                </a:schemeClr>
              </a:soli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1" name="Freeform 73"/>
              <p:cNvSpPr>
                <a:spLocks noChangeAspect="1"/>
              </p:cNvSpPr>
              <p:nvPr/>
            </p:nvSpPr>
            <p:spPr bwMode="auto">
              <a:xfrm>
                <a:off x="2626" y="7541"/>
                <a:ext cx="1281" cy="391"/>
              </a:xfrm>
              <a:custGeom>
                <a:avLst/>
                <a:gdLst>
                  <a:gd name="T0" fmla="*/ 1 w 1753"/>
                  <a:gd name="T1" fmla="*/ 0 h 689"/>
                  <a:gd name="T2" fmla="*/ 1 w 1753"/>
                  <a:gd name="T3" fmla="*/ 1 h 689"/>
                  <a:gd name="T4" fmla="*/ 1 w 1753"/>
                  <a:gd name="T5" fmla="*/ 1 h 689"/>
                  <a:gd name="T6" fmla="*/ 1 w 1753"/>
                  <a:gd name="T7" fmla="*/ 1 h 689"/>
                  <a:gd name="T8" fmla="*/ 1 w 1753"/>
                  <a:gd name="T9" fmla="*/ 1 h 689"/>
                  <a:gd name="T10" fmla="*/ 1 w 1753"/>
                  <a:gd name="T11" fmla="*/ 1 h 689"/>
                  <a:gd name="T12" fmla="*/ 1 w 1753"/>
                  <a:gd name="T13" fmla="*/ 1 h 689"/>
                  <a:gd name="T14" fmla="*/ 1 w 1753"/>
                  <a:gd name="T15" fmla="*/ 1 h 689"/>
                  <a:gd name="T16" fmla="*/ 1 w 1753"/>
                  <a:gd name="T17" fmla="*/ 1 h 689"/>
                  <a:gd name="T18" fmla="*/ 1 w 1753"/>
                  <a:gd name="T19" fmla="*/ 1 h 689"/>
                  <a:gd name="T20" fmla="*/ 1 w 1753"/>
                  <a:gd name="T21" fmla="*/ 1 h 689"/>
                  <a:gd name="T22" fmla="*/ 1 w 1753"/>
                  <a:gd name="T23" fmla="*/ 1 h 689"/>
                  <a:gd name="T24" fmla="*/ 1 w 1753"/>
                  <a:gd name="T25" fmla="*/ 1 h 689"/>
                  <a:gd name="T26" fmla="*/ 0 w 1753"/>
                  <a:gd name="T27" fmla="*/ 1 h 689"/>
                  <a:gd name="T28" fmla="*/ 1 w 1753"/>
                  <a:gd name="T29" fmla="*/ 1 h 689"/>
                  <a:gd name="T30" fmla="*/ 1 w 1753"/>
                  <a:gd name="T31" fmla="*/ 1 h 689"/>
                  <a:gd name="T32" fmla="*/ 1 w 1753"/>
                  <a:gd name="T33" fmla="*/ 1 h 689"/>
                  <a:gd name="T34" fmla="*/ 1 w 1753"/>
                  <a:gd name="T35" fmla="*/ 1 h 689"/>
                  <a:gd name="T36" fmla="*/ 1 w 1753"/>
                  <a:gd name="T37" fmla="*/ 1 h 689"/>
                  <a:gd name="T38" fmla="*/ 1 w 1753"/>
                  <a:gd name="T39" fmla="*/ 1 h 689"/>
                  <a:gd name="T40" fmla="*/ 1 w 1753"/>
                  <a:gd name="T41" fmla="*/ 1 h 689"/>
                  <a:gd name="T42" fmla="*/ 1 w 1753"/>
                  <a:gd name="T43" fmla="*/ 1 h 689"/>
                  <a:gd name="T44" fmla="*/ 1 w 1753"/>
                  <a:gd name="T45" fmla="*/ 1 h 689"/>
                  <a:gd name="T46" fmla="*/ 1 w 1753"/>
                  <a:gd name="T47" fmla="*/ 1 h 689"/>
                  <a:gd name="T48" fmla="*/ 1 w 1753"/>
                  <a:gd name="T49" fmla="*/ 1 h 689"/>
                  <a:gd name="T50" fmla="*/ 1 w 1753"/>
                  <a:gd name="T51" fmla="*/ 1 h 689"/>
                  <a:gd name="T52" fmla="*/ 1 w 1753"/>
                  <a:gd name="T53" fmla="*/ 1 h 689"/>
                  <a:gd name="T54" fmla="*/ 1 w 1753"/>
                  <a:gd name="T55" fmla="*/ 1 h 689"/>
                  <a:gd name="T56" fmla="*/ 1 w 1753"/>
                  <a:gd name="T57" fmla="*/ 1 h 689"/>
                  <a:gd name="T58" fmla="*/ 1 w 1753"/>
                  <a:gd name="T59" fmla="*/ 1 h 689"/>
                  <a:gd name="T60" fmla="*/ 1 w 1753"/>
                  <a:gd name="T61" fmla="*/ 1 h 689"/>
                  <a:gd name="T62" fmla="*/ 1 w 1753"/>
                  <a:gd name="T63" fmla="*/ 1 h 689"/>
                  <a:gd name="T64" fmla="*/ 1 w 1753"/>
                  <a:gd name="T65" fmla="*/ 1 h 689"/>
                  <a:gd name="T66" fmla="*/ 1 w 1753"/>
                  <a:gd name="T67" fmla="*/ 1 h 689"/>
                  <a:gd name="T68" fmla="*/ 1 w 1753"/>
                  <a:gd name="T69" fmla="*/ 1 h 689"/>
                  <a:gd name="T70" fmla="*/ 1 w 1753"/>
                  <a:gd name="T71" fmla="*/ 1 h 6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53"/>
                  <a:gd name="T109" fmla="*/ 0 h 689"/>
                  <a:gd name="T110" fmla="*/ 1753 w 1753"/>
                  <a:gd name="T111" fmla="*/ 689 h 68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53" h="689">
                    <a:moveTo>
                      <a:pt x="1144" y="20"/>
                    </a:moveTo>
                    <a:lnTo>
                      <a:pt x="989" y="0"/>
                    </a:lnTo>
                    <a:lnTo>
                      <a:pt x="934" y="85"/>
                    </a:lnTo>
                    <a:lnTo>
                      <a:pt x="894" y="85"/>
                    </a:lnTo>
                    <a:lnTo>
                      <a:pt x="839" y="40"/>
                    </a:lnTo>
                    <a:lnTo>
                      <a:pt x="789" y="55"/>
                    </a:lnTo>
                    <a:lnTo>
                      <a:pt x="734" y="65"/>
                    </a:lnTo>
                    <a:lnTo>
                      <a:pt x="684" y="85"/>
                    </a:lnTo>
                    <a:lnTo>
                      <a:pt x="664" y="75"/>
                    </a:lnTo>
                    <a:lnTo>
                      <a:pt x="599" y="35"/>
                    </a:lnTo>
                    <a:lnTo>
                      <a:pt x="559" y="15"/>
                    </a:lnTo>
                    <a:lnTo>
                      <a:pt x="459" y="35"/>
                    </a:lnTo>
                    <a:lnTo>
                      <a:pt x="459" y="65"/>
                    </a:lnTo>
                    <a:lnTo>
                      <a:pt x="479" y="85"/>
                    </a:lnTo>
                    <a:lnTo>
                      <a:pt x="474" y="125"/>
                    </a:lnTo>
                    <a:lnTo>
                      <a:pt x="439" y="140"/>
                    </a:lnTo>
                    <a:lnTo>
                      <a:pt x="409" y="180"/>
                    </a:lnTo>
                    <a:lnTo>
                      <a:pt x="399" y="210"/>
                    </a:lnTo>
                    <a:lnTo>
                      <a:pt x="409" y="250"/>
                    </a:lnTo>
                    <a:lnTo>
                      <a:pt x="399" y="284"/>
                    </a:lnTo>
                    <a:lnTo>
                      <a:pt x="369" y="304"/>
                    </a:lnTo>
                    <a:lnTo>
                      <a:pt x="284" y="324"/>
                    </a:lnTo>
                    <a:lnTo>
                      <a:pt x="125" y="339"/>
                    </a:lnTo>
                    <a:lnTo>
                      <a:pt x="125" y="379"/>
                    </a:lnTo>
                    <a:lnTo>
                      <a:pt x="70" y="424"/>
                    </a:lnTo>
                    <a:lnTo>
                      <a:pt x="30" y="464"/>
                    </a:lnTo>
                    <a:lnTo>
                      <a:pt x="0" y="519"/>
                    </a:lnTo>
                    <a:lnTo>
                      <a:pt x="0" y="604"/>
                    </a:lnTo>
                    <a:lnTo>
                      <a:pt x="40" y="689"/>
                    </a:lnTo>
                    <a:lnTo>
                      <a:pt x="90" y="654"/>
                    </a:lnTo>
                    <a:lnTo>
                      <a:pt x="170" y="674"/>
                    </a:lnTo>
                    <a:lnTo>
                      <a:pt x="219" y="689"/>
                    </a:lnTo>
                    <a:lnTo>
                      <a:pt x="304" y="664"/>
                    </a:lnTo>
                    <a:lnTo>
                      <a:pt x="374" y="624"/>
                    </a:lnTo>
                    <a:lnTo>
                      <a:pt x="429" y="569"/>
                    </a:lnTo>
                    <a:lnTo>
                      <a:pt x="439" y="489"/>
                    </a:lnTo>
                    <a:lnTo>
                      <a:pt x="454" y="434"/>
                    </a:lnTo>
                    <a:lnTo>
                      <a:pt x="494" y="389"/>
                    </a:lnTo>
                    <a:lnTo>
                      <a:pt x="564" y="359"/>
                    </a:lnTo>
                    <a:lnTo>
                      <a:pt x="609" y="339"/>
                    </a:lnTo>
                    <a:lnTo>
                      <a:pt x="684" y="274"/>
                    </a:lnTo>
                    <a:lnTo>
                      <a:pt x="769" y="205"/>
                    </a:lnTo>
                    <a:lnTo>
                      <a:pt x="904" y="190"/>
                    </a:lnTo>
                    <a:lnTo>
                      <a:pt x="969" y="225"/>
                    </a:lnTo>
                    <a:lnTo>
                      <a:pt x="1054" y="274"/>
                    </a:lnTo>
                    <a:lnTo>
                      <a:pt x="1104" y="299"/>
                    </a:lnTo>
                    <a:lnTo>
                      <a:pt x="1199" y="304"/>
                    </a:lnTo>
                    <a:lnTo>
                      <a:pt x="1274" y="359"/>
                    </a:lnTo>
                    <a:lnTo>
                      <a:pt x="1379" y="424"/>
                    </a:lnTo>
                    <a:lnTo>
                      <a:pt x="1474" y="519"/>
                    </a:lnTo>
                    <a:lnTo>
                      <a:pt x="1598" y="634"/>
                    </a:lnTo>
                    <a:lnTo>
                      <a:pt x="1693" y="674"/>
                    </a:lnTo>
                    <a:lnTo>
                      <a:pt x="1718" y="654"/>
                    </a:lnTo>
                    <a:lnTo>
                      <a:pt x="1753" y="609"/>
                    </a:lnTo>
                    <a:lnTo>
                      <a:pt x="1708" y="529"/>
                    </a:lnTo>
                    <a:lnTo>
                      <a:pt x="1618" y="484"/>
                    </a:lnTo>
                    <a:lnTo>
                      <a:pt x="1583" y="429"/>
                    </a:lnTo>
                    <a:lnTo>
                      <a:pt x="1513" y="424"/>
                    </a:lnTo>
                    <a:lnTo>
                      <a:pt x="1489" y="389"/>
                    </a:lnTo>
                    <a:lnTo>
                      <a:pt x="1489" y="349"/>
                    </a:lnTo>
                    <a:lnTo>
                      <a:pt x="1484" y="304"/>
                    </a:lnTo>
                    <a:lnTo>
                      <a:pt x="1459" y="260"/>
                    </a:lnTo>
                    <a:lnTo>
                      <a:pt x="1439" y="235"/>
                    </a:lnTo>
                    <a:lnTo>
                      <a:pt x="1379" y="205"/>
                    </a:lnTo>
                    <a:lnTo>
                      <a:pt x="1314" y="170"/>
                    </a:lnTo>
                    <a:lnTo>
                      <a:pt x="1294" y="140"/>
                    </a:lnTo>
                    <a:lnTo>
                      <a:pt x="1304" y="105"/>
                    </a:lnTo>
                    <a:lnTo>
                      <a:pt x="1294" y="75"/>
                    </a:lnTo>
                    <a:lnTo>
                      <a:pt x="1264" y="75"/>
                    </a:lnTo>
                    <a:lnTo>
                      <a:pt x="1229" y="55"/>
                    </a:lnTo>
                    <a:lnTo>
                      <a:pt x="1199" y="65"/>
                    </a:lnTo>
                    <a:lnTo>
                      <a:pt x="1144" y="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2" name="Freeform 74"/>
              <p:cNvSpPr>
                <a:spLocks noChangeAspect="1"/>
              </p:cNvSpPr>
              <p:nvPr/>
            </p:nvSpPr>
            <p:spPr bwMode="auto">
              <a:xfrm>
                <a:off x="2441" y="6753"/>
                <a:ext cx="514" cy="312"/>
              </a:xfrm>
              <a:custGeom>
                <a:avLst/>
                <a:gdLst>
                  <a:gd name="T0" fmla="*/ 1 w 699"/>
                  <a:gd name="T1" fmla="*/ 1 h 549"/>
                  <a:gd name="T2" fmla="*/ 1 w 699"/>
                  <a:gd name="T3" fmla="*/ 1 h 549"/>
                  <a:gd name="T4" fmla="*/ 1 w 699"/>
                  <a:gd name="T5" fmla="*/ 1 h 549"/>
                  <a:gd name="T6" fmla="*/ 1 w 699"/>
                  <a:gd name="T7" fmla="*/ 1 h 549"/>
                  <a:gd name="T8" fmla="*/ 1 w 699"/>
                  <a:gd name="T9" fmla="*/ 1 h 549"/>
                  <a:gd name="T10" fmla="*/ 1 w 699"/>
                  <a:gd name="T11" fmla="*/ 1 h 549"/>
                  <a:gd name="T12" fmla="*/ 1 w 699"/>
                  <a:gd name="T13" fmla="*/ 1 h 549"/>
                  <a:gd name="T14" fmla="*/ 1 w 699"/>
                  <a:gd name="T15" fmla="*/ 1 h 549"/>
                  <a:gd name="T16" fmla="*/ 1 w 699"/>
                  <a:gd name="T17" fmla="*/ 1 h 549"/>
                  <a:gd name="T18" fmla="*/ 1 w 699"/>
                  <a:gd name="T19" fmla="*/ 0 h 549"/>
                  <a:gd name="T20" fmla="*/ 1 w 699"/>
                  <a:gd name="T21" fmla="*/ 1 h 549"/>
                  <a:gd name="T22" fmla="*/ 1 w 699"/>
                  <a:gd name="T23" fmla="*/ 1 h 549"/>
                  <a:gd name="T24" fmla="*/ 0 w 699"/>
                  <a:gd name="T25" fmla="*/ 1 h 549"/>
                  <a:gd name="T26" fmla="*/ 1 w 699"/>
                  <a:gd name="T27" fmla="*/ 1 h 549"/>
                  <a:gd name="T28" fmla="*/ 1 w 699"/>
                  <a:gd name="T29" fmla="*/ 1 h 549"/>
                  <a:gd name="T30" fmla="*/ 1 w 699"/>
                  <a:gd name="T31" fmla="*/ 1 h 549"/>
                  <a:gd name="T32" fmla="*/ 1 w 699"/>
                  <a:gd name="T33" fmla="*/ 1 h 549"/>
                  <a:gd name="T34" fmla="*/ 1 w 699"/>
                  <a:gd name="T35" fmla="*/ 1 h 549"/>
                  <a:gd name="T36" fmla="*/ 1 w 699"/>
                  <a:gd name="T37" fmla="*/ 1 h 549"/>
                  <a:gd name="T38" fmla="*/ 1 w 699"/>
                  <a:gd name="T39" fmla="*/ 1 h 549"/>
                  <a:gd name="T40" fmla="*/ 1 w 699"/>
                  <a:gd name="T41" fmla="*/ 1 h 549"/>
                  <a:gd name="T42" fmla="*/ 1 w 699"/>
                  <a:gd name="T43" fmla="*/ 1 h 549"/>
                  <a:gd name="T44" fmla="*/ 1 w 699"/>
                  <a:gd name="T45" fmla="*/ 1 h 549"/>
                  <a:gd name="T46" fmla="*/ 1 w 699"/>
                  <a:gd name="T47" fmla="*/ 1 h 549"/>
                  <a:gd name="T48" fmla="*/ 1 w 699"/>
                  <a:gd name="T49" fmla="*/ 1 h 549"/>
                  <a:gd name="T50" fmla="*/ 1 w 699"/>
                  <a:gd name="T51" fmla="*/ 1 h 549"/>
                  <a:gd name="T52" fmla="*/ 1 w 699"/>
                  <a:gd name="T53" fmla="*/ 1 h 549"/>
                  <a:gd name="T54" fmla="*/ 1 w 699"/>
                  <a:gd name="T55" fmla="*/ 1 h 549"/>
                  <a:gd name="T56" fmla="*/ 1 w 699"/>
                  <a:gd name="T57" fmla="*/ 1 h 549"/>
                  <a:gd name="T58" fmla="*/ 1 w 699"/>
                  <a:gd name="T59" fmla="*/ 1 h 549"/>
                  <a:gd name="T60" fmla="*/ 1 w 699"/>
                  <a:gd name="T61" fmla="*/ 1 h 549"/>
                  <a:gd name="T62" fmla="*/ 1 w 699"/>
                  <a:gd name="T63" fmla="*/ 1 h 549"/>
                  <a:gd name="T64" fmla="*/ 1 w 699"/>
                  <a:gd name="T65" fmla="*/ 1 h 549"/>
                  <a:gd name="T66" fmla="*/ 1 w 699"/>
                  <a:gd name="T67" fmla="*/ 1 h 549"/>
                  <a:gd name="T68" fmla="*/ 1 w 699"/>
                  <a:gd name="T69" fmla="*/ 1 h 549"/>
                  <a:gd name="T70" fmla="*/ 1 w 699"/>
                  <a:gd name="T71" fmla="*/ 1 h 549"/>
                  <a:gd name="T72" fmla="*/ 1 w 699"/>
                  <a:gd name="T73" fmla="*/ 1 h 549"/>
                  <a:gd name="T74" fmla="*/ 1 w 699"/>
                  <a:gd name="T75" fmla="*/ 1 h 549"/>
                  <a:gd name="T76" fmla="*/ 1 w 699"/>
                  <a:gd name="T77" fmla="*/ 1 h 5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9"/>
                  <a:gd name="T118" fmla="*/ 0 h 549"/>
                  <a:gd name="T119" fmla="*/ 699 w 699"/>
                  <a:gd name="T120" fmla="*/ 549 h 5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9" h="549">
                    <a:moveTo>
                      <a:pt x="654" y="24"/>
                    </a:moveTo>
                    <a:lnTo>
                      <a:pt x="549" y="4"/>
                    </a:lnTo>
                    <a:lnTo>
                      <a:pt x="494" y="4"/>
                    </a:lnTo>
                    <a:lnTo>
                      <a:pt x="440" y="74"/>
                    </a:lnTo>
                    <a:lnTo>
                      <a:pt x="415" y="119"/>
                    </a:lnTo>
                    <a:lnTo>
                      <a:pt x="360" y="129"/>
                    </a:lnTo>
                    <a:lnTo>
                      <a:pt x="285" y="99"/>
                    </a:lnTo>
                    <a:lnTo>
                      <a:pt x="245" y="64"/>
                    </a:lnTo>
                    <a:lnTo>
                      <a:pt x="180" y="14"/>
                    </a:lnTo>
                    <a:lnTo>
                      <a:pt x="150" y="0"/>
                    </a:lnTo>
                    <a:lnTo>
                      <a:pt x="95" y="44"/>
                    </a:lnTo>
                    <a:lnTo>
                      <a:pt x="55" y="99"/>
                    </a:lnTo>
                    <a:lnTo>
                      <a:pt x="0" y="149"/>
                    </a:lnTo>
                    <a:lnTo>
                      <a:pt x="40" y="244"/>
                    </a:lnTo>
                    <a:lnTo>
                      <a:pt x="85" y="309"/>
                    </a:lnTo>
                    <a:lnTo>
                      <a:pt x="95" y="339"/>
                    </a:lnTo>
                    <a:lnTo>
                      <a:pt x="65" y="394"/>
                    </a:lnTo>
                    <a:lnTo>
                      <a:pt x="75" y="459"/>
                    </a:lnTo>
                    <a:lnTo>
                      <a:pt x="75" y="519"/>
                    </a:lnTo>
                    <a:lnTo>
                      <a:pt x="95" y="549"/>
                    </a:lnTo>
                    <a:lnTo>
                      <a:pt x="140" y="499"/>
                    </a:lnTo>
                    <a:lnTo>
                      <a:pt x="210" y="479"/>
                    </a:lnTo>
                    <a:lnTo>
                      <a:pt x="245" y="459"/>
                    </a:lnTo>
                    <a:lnTo>
                      <a:pt x="295" y="464"/>
                    </a:lnTo>
                    <a:lnTo>
                      <a:pt x="360" y="459"/>
                    </a:lnTo>
                    <a:lnTo>
                      <a:pt x="415" y="464"/>
                    </a:lnTo>
                    <a:lnTo>
                      <a:pt x="464" y="479"/>
                    </a:lnTo>
                    <a:lnTo>
                      <a:pt x="504" y="459"/>
                    </a:lnTo>
                    <a:lnTo>
                      <a:pt x="579" y="434"/>
                    </a:lnTo>
                    <a:lnTo>
                      <a:pt x="599" y="379"/>
                    </a:lnTo>
                    <a:lnTo>
                      <a:pt x="624" y="354"/>
                    </a:lnTo>
                    <a:lnTo>
                      <a:pt x="654" y="359"/>
                    </a:lnTo>
                    <a:lnTo>
                      <a:pt x="699" y="354"/>
                    </a:lnTo>
                    <a:lnTo>
                      <a:pt x="684" y="309"/>
                    </a:lnTo>
                    <a:lnTo>
                      <a:pt x="684" y="224"/>
                    </a:lnTo>
                    <a:lnTo>
                      <a:pt x="664" y="189"/>
                    </a:lnTo>
                    <a:lnTo>
                      <a:pt x="664" y="129"/>
                    </a:lnTo>
                    <a:lnTo>
                      <a:pt x="654" y="84"/>
                    </a:lnTo>
                    <a:lnTo>
                      <a:pt x="654" y="24"/>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3" name="Freeform 75"/>
              <p:cNvSpPr>
                <a:spLocks noChangeAspect="1"/>
              </p:cNvSpPr>
              <p:nvPr/>
            </p:nvSpPr>
            <p:spPr bwMode="auto">
              <a:xfrm>
                <a:off x="2304" y="6522"/>
                <a:ext cx="1199" cy="1221"/>
              </a:xfrm>
              <a:custGeom>
                <a:avLst/>
                <a:gdLst>
                  <a:gd name="T0" fmla="*/ 1 w 1634"/>
                  <a:gd name="T1" fmla="*/ 1 h 2138"/>
                  <a:gd name="T2" fmla="*/ 1 w 1634"/>
                  <a:gd name="T3" fmla="*/ 1 h 2138"/>
                  <a:gd name="T4" fmla="*/ 1 w 1634"/>
                  <a:gd name="T5" fmla="*/ 1 h 2138"/>
                  <a:gd name="T6" fmla="*/ 1 w 1634"/>
                  <a:gd name="T7" fmla="*/ 1 h 2138"/>
                  <a:gd name="T8" fmla="*/ 1 w 1634"/>
                  <a:gd name="T9" fmla="*/ 0 h 2138"/>
                  <a:gd name="T10" fmla="*/ 1 w 1634"/>
                  <a:gd name="T11" fmla="*/ 1 h 2138"/>
                  <a:gd name="T12" fmla="*/ 1 w 1634"/>
                  <a:gd name="T13" fmla="*/ 1 h 2138"/>
                  <a:gd name="T14" fmla="*/ 1 w 1634"/>
                  <a:gd name="T15" fmla="*/ 1 h 2138"/>
                  <a:gd name="T16" fmla="*/ 1 w 1634"/>
                  <a:gd name="T17" fmla="*/ 1 h 2138"/>
                  <a:gd name="T18" fmla="*/ 1 w 1634"/>
                  <a:gd name="T19" fmla="*/ 1 h 2138"/>
                  <a:gd name="T20" fmla="*/ 1 w 1634"/>
                  <a:gd name="T21" fmla="*/ 1 h 2138"/>
                  <a:gd name="T22" fmla="*/ 1 w 1634"/>
                  <a:gd name="T23" fmla="*/ 1 h 2138"/>
                  <a:gd name="T24" fmla="*/ 1 w 1634"/>
                  <a:gd name="T25" fmla="*/ 1 h 2138"/>
                  <a:gd name="T26" fmla="*/ 1 w 1634"/>
                  <a:gd name="T27" fmla="*/ 1 h 2138"/>
                  <a:gd name="T28" fmla="*/ 1 w 1634"/>
                  <a:gd name="T29" fmla="*/ 1 h 2138"/>
                  <a:gd name="T30" fmla="*/ 1 w 1634"/>
                  <a:gd name="T31" fmla="*/ 1 h 2138"/>
                  <a:gd name="T32" fmla="*/ 1 w 1634"/>
                  <a:gd name="T33" fmla="*/ 1 h 2138"/>
                  <a:gd name="T34" fmla="*/ 1 w 1634"/>
                  <a:gd name="T35" fmla="*/ 1 h 2138"/>
                  <a:gd name="T36" fmla="*/ 1 w 1634"/>
                  <a:gd name="T37" fmla="*/ 1 h 2138"/>
                  <a:gd name="T38" fmla="*/ 1 w 1634"/>
                  <a:gd name="T39" fmla="*/ 1 h 2138"/>
                  <a:gd name="T40" fmla="*/ 1 w 1634"/>
                  <a:gd name="T41" fmla="*/ 1 h 2138"/>
                  <a:gd name="T42" fmla="*/ 1 w 1634"/>
                  <a:gd name="T43" fmla="*/ 1 h 2138"/>
                  <a:gd name="T44" fmla="*/ 1 w 1634"/>
                  <a:gd name="T45" fmla="*/ 1 h 2138"/>
                  <a:gd name="T46" fmla="*/ 1 w 1634"/>
                  <a:gd name="T47" fmla="*/ 1 h 2138"/>
                  <a:gd name="T48" fmla="*/ 1 w 1634"/>
                  <a:gd name="T49" fmla="*/ 1 h 2138"/>
                  <a:gd name="T50" fmla="*/ 1 w 1634"/>
                  <a:gd name="T51" fmla="*/ 1 h 2138"/>
                  <a:gd name="T52" fmla="*/ 1 w 1634"/>
                  <a:gd name="T53" fmla="*/ 1 h 2138"/>
                  <a:gd name="T54" fmla="*/ 1 w 1634"/>
                  <a:gd name="T55" fmla="*/ 1 h 2138"/>
                  <a:gd name="T56" fmla="*/ 1 w 1634"/>
                  <a:gd name="T57" fmla="*/ 1 h 2138"/>
                  <a:gd name="T58" fmla="*/ 1 w 1634"/>
                  <a:gd name="T59" fmla="*/ 1 h 2138"/>
                  <a:gd name="T60" fmla="*/ 1 w 1634"/>
                  <a:gd name="T61" fmla="*/ 1 h 2138"/>
                  <a:gd name="T62" fmla="*/ 1 w 1634"/>
                  <a:gd name="T63" fmla="*/ 1 h 2138"/>
                  <a:gd name="T64" fmla="*/ 1 w 1634"/>
                  <a:gd name="T65" fmla="*/ 1 h 2138"/>
                  <a:gd name="T66" fmla="*/ 1 w 1634"/>
                  <a:gd name="T67" fmla="*/ 1 h 2138"/>
                  <a:gd name="T68" fmla="*/ 1 w 1634"/>
                  <a:gd name="T69" fmla="*/ 1 h 2138"/>
                  <a:gd name="T70" fmla="*/ 1 w 1634"/>
                  <a:gd name="T71" fmla="*/ 1 h 2138"/>
                  <a:gd name="T72" fmla="*/ 1 w 1634"/>
                  <a:gd name="T73" fmla="*/ 1 h 2138"/>
                  <a:gd name="T74" fmla="*/ 1 w 1634"/>
                  <a:gd name="T75" fmla="*/ 1 h 2138"/>
                  <a:gd name="T76" fmla="*/ 1 w 1634"/>
                  <a:gd name="T77" fmla="*/ 1 h 2138"/>
                  <a:gd name="T78" fmla="*/ 1 w 1634"/>
                  <a:gd name="T79" fmla="*/ 1 h 2138"/>
                  <a:gd name="T80" fmla="*/ 1 w 1634"/>
                  <a:gd name="T81" fmla="*/ 1 h 2138"/>
                  <a:gd name="T82" fmla="*/ 1 w 1634"/>
                  <a:gd name="T83" fmla="*/ 1 h 2138"/>
                  <a:gd name="T84" fmla="*/ 1 w 1634"/>
                  <a:gd name="T85" fmla="*/ 1 h 2138"/>
                  <a:gd name="T86" fmla="*/ 1 w 1634"/>
                  <a:gd name="T87" fmla="*/ 1 h 2138"/>
                  <a:gd name="T88" fmla="*/ 1 w 1634"/>
                  <a:gd name="T89" fmla="*/ 1 h 2138"/>
                  <a:gd name="T90" fmla="*/ 1 w 1634"/>
                  <a:gd name="T91" fmla="*/ 1 h 2138"/>
                  <a:gd name="T92" fmla="*/ 1 w 1634"/>
                  <a:gd name="T93" fmla="*/ 1 h 2138"/>
                  <a:gd name="T94" fmla="*/ 1 w 1634"/>
                  <a:gd name="T95" fmla="*/ 1 h 2138"/>
                  <a:gd name="T96" fmla="*/ 0 w 1634"/>
                  <a:gd name="T97" fmla="*/ 1 h 2138"/>
                  <a:gd name="T98" fmla="*/ 1 w 1634"/>
                  <a:gd name="T99" fmla="*/ 1 h 2138"/>
                  <a:gd name="T100" fmla="*/ 1 w 1634"/>
                  <a:gd name="T101" fmla="*/ 1 h 2138"/>
                  <a:gd name="T102" fmla="*/ 1 w 1634"/>
                  <a:gd name="T103" fmla="*/ 1 h 2138"/>
                  <a:gd name="T104" fmla="*/ 1 w 1634"/>
                  <a:gd name="T105" fmla="*/ 1 h 2138"/>
                  <a:gd name="T106" fmla="*/ 1 w 1634"/>
                  <a:gd name="T107" fmla="*/ 1 h 2138"/>
                  <a:gd name="T108" fmla="*/ 1 w 1634"/>
                  <a:gd name="T109" fmla="*/ 1 h 2138"/>
                  <a:gd name="T110" fmla="*/ 1 w 1634"/>
                  <a:gd name="T111" fmla="*/ 1 h 2138"/>
                  <a:gd name="T112" fmla="*/ 1 w 1634"/>
                  <a:gd name="T113" fmla="*/ 1 h 2138"/>
                  <a:gd name="T114" fmla="*/ 1 w 1634"/>
                  <a:gd name="T115" fmla="*/ 1 h 2138"/>
                  <a:gd name="T116" fmla="*/ 1 w 1634"/>
                  <a:gd name="T117" fmla="*/ 1 h 2138"/>
                  <a:gd name="T118" fmla="*/ 1 w 1634"/>
                  <a:gd name="T119" fmla="*/ 1 h 2138"/>
                  <a:gd name="T120" fmla="*/ 1 w 1634"/>
                  <a:gd name="T121" fmla="*/ 1 h 2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4"/>
                  <a:gd name="T184" fmla="*/ 0 h 2138"/>
                  <a:gd name="T185" fmla="*/ 1634 w 1634"/>
                  <a:gd name="T186" fmla="*/ 2138 h 2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4" h="2138">
                    <a:moveTo>
                      <a:pt x="844" y="419"/>
                    </a:moveTo>
                    <a:lnTo>
                      <a:pt x="904" y="380"/>
                    </a:lnTo>
                    <a:lnTo>
                      <a:pt x="979" y="305"/>
                    </a:lnTo>
                    <a:lnTo>
                      <a:pt x="999" y="275"/>
                    </a:lnTo>
                    <a:lnTo>
                      <a:pt x="979" y="170"/>
                    </a:lnTo>
                    <a:lnTo>
                      <a:pt x="989" y="135"/>
                    </a:lnTo>
                    <a:lnTo>
                      <a:pt x="1104" y="85"/>
                    </a:lnTo>
                    <a:lnTo>
                      <a:pt x="1159" y="70"/>
                    </a:lnTo>
                    <a:lnTo>
                      <a:pt x="1224" y="0"/>
                    </a:lnTo>
                    <a:lnTo>
                      <a:pt x="1264" y="0"/>
                    </a:lnTo>
                    <a:lnTo>
                      <a:pt x="1274" y="50"/>
                    </a:lnTo>
                    <a:lnTo>
                      <a:pt x="1284" y="135"/>
                    </a:lnTo>
                    <a:lnTo>
                      <a:pt x="1349" y="230"/>
                    </a:lnTo>
                    <a:lnTo>
                      <a:pt x="1389" y="305"/>
                    </a:lnTo>
                    <a:lnTo>
                      <a:pt x="1389" y="380"/>
                    </a:lnTo>
                    <a:lnTo>
                      <a:pt x="1369" y="439"/>
                    </a:lnTo>
                    <a:lnTo>
                      <a:pt x="1319" y="494"/>
                    </a:lnTo>
                    <a:lnTo>
                      <a:pt x="1284" y="494"/>
                    </a:lnTo>
                    <a:lnTo>
                      <a:pt x="1254" y="494"/>
                    </a:lnTo>
                    <a:lnTo>
                      <a:pt x="1234" y="524"/>
                    </a:lnTo>
                    <a:lnTo>
                      <a:pt x="1254" y="589"/>
                    </a:lnTo>
                    <a:lnTo>
                      <a:pt x="1244" y="704"/>
                    </a:lnTo>
                    <a:lnTo>
                      <a:pt x="1294" y="759"/>
                    </a:lnTo>
                    <a:lnTo>
                      <a:pt x="1304" y="829"/>
                    </a:lnTo>
                    <a:lnTo>
                      <a:pt x="1339" y="929"/>
                    </a:lnTo>
                    <a:lnTo>
                      <a:pt x="1369" y="979"/>
                    </a:lnTo>
                    <a:lnTo>
                      <a:pt x="1404" y="1014"/>
                    </a:lnTo>
                    <a:lnTo>
                      <a:pt x="1389" y="1054"/>
                    </a:lnTo>
                    <a:lnTo>
                      <a:pt x="1369" y="1084"/>
                    </a:lnTo>
                    <a:lnTo>
                      <a:pt x="1349" y="1099"/>
                    </a:lnTo>
                    <a:lnTo>
                      <a:pt x="1294" y="1054"/>
                    </a:lnTo>
                    <a:lnTo>
                      <a:pt x="1234" y="1054"/>
                    </a:lnTo>
                    <a:lnTo>
                      <a:pt x="1189" y="1084"/>
                    </a:lnTo>
                    <a:lnTo>
                      <a:pt x="1169" y="1124"/>
                    </a:lnTo>
                    <a:lnTo>
                      <a:pt x="1209" y="1179"/>
                    </a:lnTo>
                    <a:lnTo>
                      <a:pt x="1209" y="1309"/>
                    </a:lnTo>
                    <a:lnTo>
                      <a:pt x="1244" y="1349"/>
                    </a:lnTo>
                    <a:lnTo>
                      <a:pt x="1274" y="1359"/>
                    </a:lnTo>
                    <a:lnTo>
                      <a:pt x="1339" y="1349"/>
                    </a:lnTo>
                    <a:lnTo>
                      <a:pt x="1409" y="1339"/>
                    </a:lnTo>
                    <a:lnTo>
                      <a:pt x="1464" y="1454"/>
                    </a:lnTo>
                    <a:lnTo>
                      <a:pt x="1529" y="1529"/>
                    </a:lnTo>
                    <a:lnTo>
                      <a:pt x="1569" y="1579"/>
                    </a:lnTo>
                    <a:lnTo>
                      <a:pt x="1599" y="1624"/>
                    </a:lnTo>
                    <a:lnTo>
                      <a:pt x="1599" y="1709"/>
                    </a:lnTo>
                    <a:lnTo>
                      <a:pt x="1634" y="1749"/>
                    </a:lnTo>
                    <a:lnTo>
                      <a:pt x="1634" y="1769"/>
                    </a:lnTo>
                    <a:lnTo>
                      <a:pt x="1594" y="1824"/>
                    </a:lnTo>
                    <a:lnTo>
                      <a:pt x="1424" y="1804"/>
                    </a:lnTo>
                    <a:lnTo>
                      <a:pt x="1404" y="1814"/>
                    </a:lnTo>
                    <a:lnTo>
                      <a:pt x="1369" y="1874"/>
                    </a:lnTo>
                    <a:lnTo>
                      <a:pt x="1319" y="1889"/>
                    </a:lnTo>
                    <a:lnTo>
                      <a:pt x="1254" y="1834"/>
                    </a:lnTo>
                    <a:lnTo>
                      <a:pt x="1244" y="1854"/>
                    </a:lnTo>
                    <a:lnTo>
                      <a:pt x="1199" y="1854"/>
                    </a:lnTo>
                    <a:lnTo>
                      <a:pt x="1169" y="1874"/>
                    </a:lnTo>
                    <a:lnTo>
                      <a:pt x="1104" y="1874"/>
                    </a:lnTo>
                    <a:lnTo>
                      <a:pt x="1064" y="1844"/>
                    </a:lnTo>
                    <a:lnTo>
                      <a:pt x="999" y="1824"/>
                    </a:lnTo>
                    <a:lnTo>
                      <a:pt x="969" y="1804"/>
                    </a:lnTo>
                    <a:lnTo>
                      <a:pt x="929" y="1824"/>
                    </a:lnTo>
                    <a:lnTo>
                      <a:pt x="894" y="1844"/>
                    </a:lnTo>
                    <a:lnTo>
                      <a:pt x="904" y="1869"/>
                    </a:lnTo>
                    <a:lnTo>
                      <a:pt x="914" y="1889"/>
                    </a:lnTo>
                    <a:lnTo>
                      <a:pt x="904" y="1919"/>
                    </a:lnTo>
                    <a:lnTo>
                      <a:pt x="849" y="1954"/>
                    </a:lnTo>
                    <a:lnTo>
                      <a:pt x="829" y="1984"/>
                    </a:lnTo>
                    <a:lnTo>
                      <a:pt x="829" y="2034"/>
                    </a:lnTo>
                    <a:lnTo>
                      <a:pt x="829" y="2068"/>
                    </a:lnTo>
                    <a:lnTo>
                      <a:pt x="809" y="2098"/>
                    </a:lnTo>
                    <a:lnTo>
                      <a:pt x="759" y="2118"/>
                    </a:lnTo>
                    <a:lnTo>
                      <a:pt x="640" y="2128"/>
                    </a:lnTo>
                    <a:lnTo>
                      <a:pt x="560" y="2138"/>
                    </a:lnTo>
                    <a:lnTo>
                      <a:pt x="525" y="2088"/>
                    </a:lnTo>
                    <a:lnTo>
                      <a:pt x="475" y="2048"/>
                    </a:lnTo>
                    <a:lnTo>
                      <a:pt x="420" y="2014"/>
                    </a:lnTo>
                    <a:lnTo>
                      <a:pt x="400" y="2034"/>
                    </a:lnTo>
                    <a:lnTo>
                      <a:pt x="355" y="2053"/>
                    </a:lnTo>
                    <a:lnTo>
                      <a:pt x="330" y="2088"/>
                    </a:lnTo>
                    <a:lnTo>
                      <a:pt x="305" y="2108"/>
                    </a:lnTo>
                    <a:lnTo>
                      <a:pt x="275" y="2068"/>
                    </a:lnTo>
                    <a:lnTo>
                      <a:pt x="220" y="2034"/>
                    </a:lnTo>
                    <a:lnTo>
                      <a:pt x="160" y="2014"/>
                    </a:lnTo>
                    <a:lnTo>
                      <a:pt x="125" y="1939"/>
                    </a:lnTo>
                    <a:lnTo>
                      <a:pt x="105" y="1854"/>
                    </a:lnTo>
                    <a:lnTo>
                      <a:pt x="85" y="1804"/>
                    </a:lnTo>
                    <a:lnTo>
                      <a:pt x="65" y="1769"/>
                    </a:lnTo>
                    <a:lnTo>
                      <a:pt x="65" y="1729"/>
                    </a:lnTo>
                    <a:lnTo>
                      <a:pt x="85" y="1679"/>
                    </a:lnTo>
                    <a:lnTo>
                      <a:pt x="145" y="1634"/>
                    </a:lnTo>
                    <a:lnTo>
                      <a:pt x="180" y="1569"/>
                    </a:lnTo>
                    <a:lnTo>
                      <a:pt x="190" y="1519"/>
                    </a:lnTo>
                    <a:lnTo>
                      <a:pt x="210" y="1464"/>
                    </a:lnTo>
                    <a:lnTo>
                      <a:pt x="200" y="1424"/>
                    </a:lnTo>
                    <a:lnTo>
                      <a:pt x="145" y="1369"/>
                    </a:lnTo>
                    <a:lnTo>
                      <a:pt x="75" y="1294"/>
                    </a:lnTo>
                    <a:lnTo>
                      <a:pt x="20" y="1254"/>
                    </a:lnTo>
                    <a:lnTo>
                      <a:pt x="0" y="1209"/>
                    </a:lnTo>
                    <a:lnTo>
                      <a:pt x="10" y="1179"/>
                    </a:lnTo>
                    <a:lnTo>
                      <a:pt x="105" y="1149"/>
                    </a:lnTo>
                    <a:lnTo>
                      <a:pt x="160" y="1149"/>
                    </a:lnTo>
                    <a:lnTo>
                      <a:pt x="160" y="1084"/>
                    </a:lnTo>
                    <a:lnTo>
                      <a:pt x="190" y="1054"/>
                    </a:lnTo>
                    <a:lnTo>
                      <a:pt x="250" y="1019"/>
                    </a:lnTo>
                    <a:lnTo>
                      <a:pt x="265" y="989"/>
                    </a:lnTo>
                    <a:lnTo>
                      <a:pt x="285" y="949"/>
                    </a:lnTo>
                    <a:lnTo>
                      <a:pt x="330" y="894"/>
                    </a:lnTo>
                    <a:lnTo>
                      <a:pt x="400" y="884"/>
                    </a:lnTo>
                    <a:lnTo>
                      <a:pt x="420" y="864"/>
                    </a:lnTo>
                    <a:lnTo>
                      <a:pt x="495" y="864"/>
                    </a:lnTo>
                    <a:lnTo>
                      <a:pt x="545" y="864"/>
                    </a:lnTo>
                    <a:lnTo>
                      <a:pt x="640" y="884"/>
                    </a:lnTo>
                    <a:lnTo>
                      <a:pt x="704" y="854"/>
                    </a:lnTo>
                    <a:lnTo>
                      <a:pt x="769" y="829"/>
                    </a:lnTo>
                    <a:lnTo>
                      <a:pt x="789" y="829"/>
                    </a:lnTo>
                    <a:lnTo>
                      <a:pt x="779" y="789"/>
                    </a:lnTo>
                    <a:lnTo>
                      <a:pt x="809" y="749"/>
                    </a:lnTo>
                    <a:lnTo>
                      <a:pt x="844" y="769"/>
                    </a:lnTo>
                    <a:lnTo>
                      <a:pt x="884" y="749"/>
                    </a:lnTo>
                    <a:lnTo>
                      <a:pt x="864" y="609"/>
                    </a:lnTo>
                    <a:lnTo>
                      <a:pt x="844" y="599"/>
                    </a:lnTo>
                    <a:lnTo>
                      <a:pt x="844" y="504"/>
                    </a:lnTo>
                    <a:lnTo>
                      <a:pt x="844" y="419"/>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4" name="Freeform 76"/>
              <p:cNvSpPr>
                <a:spLocks noChangeAspect="1"/>
              </p:cNvSpPr>
              <p:nvPr/>
            </p:nvSpPr>
            <p:spPr bwMode="auto">
              <a:xfrm>
                <a:off x="4095" y="6287"/>
                <a:ext cx="1023" cy="718"/>
              </a:xfrm>
              <a:custGeom>
                <a:avLst/>
                <a:gdLst>
                  <a:gd name="T0" fmla="*/ 1 w 1394"/>
                  <a:gd name="T1" fmla="*/ 1 h 1259"/>
                  <a:gd name="T2" fmla="*/ 1 w 1394"/>
                  <a:gd name="T3" fmla="*/ 1 h 1259"/>
                  <a:gd name="T4" fmla="*/ 1 w 1394"/>
                  <a:gd name="T5" fmla="*/ 1 h 1259"/>
                  <a:gd name="T6" fmla="*/ 1 w 1394"/>
                  <a:gd name="T7" fmla="*/ 1 h 1259"/>
                  <a:gd name="T8" fmla="*/ 1 w 1394"/>
                  <a:gd name="T9" fmla="*/ 1 h 1259"/>
                  <a:gd name="T10" fmla="*/ 1 w 1394"/>
                  <a:gd name="T11" fmla="*/ 1 h 1259"/>
                  <a:gd name="T12" fmla="*/ 1 w 1394"/>
                  <a:gd name="T13" fmla="*/ 1 h 1259"/>
                  <a:gd name="T14" fmla="*/ 1 w 1394"/>
                  <a:gd name="T15" fmla="*/ 1 h 1259"/>
                  <a:gd name="T16" fmla="*/ 1 w 1394"/>
                  <a:gd name="T17" fmla="*/ 1 h 1259"/>
                  <a:gd name="T18" fmla="*/ 1 w 1394"/>
                  <a:gd name="T19" fmla="*/ 1 h 1259"/>
                  <a:gd name="T20" fmla="*/ 1 w 1394"/>
                  <a:gd name="T21" fmla="*/ 1 h 1259"/>
                  <a:gd name="T22" fmla="*/ 1 w 1394"/>
                  <a:gd name="T23" fmla="*/ 1 h 1259"/>
                  <a:gd name="T24" fmla="*/ 1 w 1394"/>
                  <a:gd name="T25" fmla="*/ 1 h 1259"/>
                  <a:gd name="T26" fmla="*/ 1 w 1394"/>
                  <a:gd name="T27" fmla="*/ 1 h 1259"/>
                  <a:gd name="T28" fmla="*/ 1 w 1394"/>
                  <a:gd name="T29" fmla="*/ 1 h 1259"/>
                  <a:gd name="T30" fmla="*/ 1 w 1394"/>
                  <a:gd name="T31" fmla="*/ 1 h 1259"/>
                  <a:gd name="T32" fmla="*/ 1 w 1394"/>
                  <a:gd name="T33" fmla="*/ 1 h 1259"/>
                  <a:gd name="T34" fmla="*/ 1 w 1394"/>
                  <a:gd name="T35" fmla="*/ 1 h 1259"/>
                  <a:gd name="T36" fmla="*/ 1 w 1394"/>
                  <a:gd name="T37" fmla="*/ 1 h 1259"/>
                  <a:gd name="T38" fmla="*/ 1 w 1394"/>
                  <a:gd name="T39" fmla="*/ 1 h 1259"/>
                  <a:gd name="T40" fmla="*/ 1 w 1394"/>
                  <a:gd name="T41" fmla="*/ 1 h 1259"/>
                  <a:gd name="T42" fmla="*/ 1 w 1394"/>
                  <a:gd name="T43" fmla="*/ 1 h 1259"/>
                  <a:gd name="T44" fmla="*/ 1 w 1394"/>
                  <a:gd name="T45" fmla="*/ 1 h 1259"/>
                  <a:gd name="T46" fmla="*/ 1 w 1394"/>
                  <a:gd name="T47" fmla="*/ 1 h 1259"/>
                  <a:gd name="T48" fmla="*/ 1 w 1394"/>
                  <a:gd name="T49" fmla="*/ 1 h 1259"/>
                  <a:gd name="T50" fmla="*/ 1 w 1394"/>
                  <a:gd name="T51" fmla="*/ 1 h 1259"/>
                  <a:gd name="T52" fmla="*/ 1 w 1394"/>
                  <a:gd name="T53" fmla="*/ 1 h 1259"/>
                  <a:gd name="T54" fmla="*/ 1 w 1394"/>
                  <a:gd name="T55" fmla="*/ 1 h 1259"/>
                  <a:gd name="T56" fmla="*/ 1 w 1394"/>
                  <a:gd name="T57" fmla="*/ 1 h 1259"/>
                  <a:gd name="T58" fmla="*/ 1 w 1394"/>
                  <a:gd name="T59" fmla="*/ 1 h 1259"/>
                  <a:gd name="T60" fmla="*/ 1 w 1394"/>
                  <a:gd name="T61" fmla="*/ 1 h 1259"/>
                  <a:gd name="T62" fmla="*/ 1 w 1394"/>
                  <a:gd name="T63" fmla="*/ 1 h 1259"/>
                  <a:gd name="T64" fmla="*/ 1 w 1394"/>
                  <a:gd name="T65" fmla="*/ 1 h 1259"/>
                  <a:gd name="T66" fmla="*/ 1 w 1394"/>
                  <a:gd name="T67" fmla="*/ 1 h 1259"/>
                  <a:gd name="T68" fmla="*/ 1 w 1394"/>
                  <a:gd name="T69" fmla="*/ 1 h 1259"/>
                  <a:gd name="T70" fmla="*/ 1 w 1394"/>
                  <a:gd name="T71" fmla="*/ 1 h 1259"/>
                  <a:gd name="T72" fmla="*/ 1 w 1394"/>
                  <a:gd name="T73" fmla="*/ 1 h 1259"/>
                  <a:gd name="T74" fmla="*/ 1 w 1394"/>
                  <a:gd name="T75" fmla="*/ 1 h 1259"/>
                  <a:gd name="T76" fmla="*/ 1 w 1394"/>
                  <a:gd name="T77" fmla="*/ 1 h 1259"/>
                  <a:gd name="T78" fmla="*/ 1 w 1394"/>
                  <a:gd name="T79" fmla="*/ 1 h 1259"/>
                  <a:gd name="T80" fmla="*/ 1 w 1394"/>
                  <a:gd name="T81" fmla="*/ 1 h 1259"/>
                  <a:gd name="T82" fmla="*/ 1 w 1394"/>
                  <a:gd name="T83" fmla="*/ 1 h 1259"/>
                  <a:gd name="T84" fmla="*/ 1 w 1394"/>
                  <a:gd name="T85" fmla="*/ 1 h 12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94"/>
                  <a:gd name="T130" fmla="*/ 0 h 1259"/>
                  <a:gd name="T131" fmla="*/ 1394 w 1394"/>
                  <a:gd name="T132" fmla="*/ 1259 h 12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94" h="1259">
                    <a:moveTo>
                      <a:pt x="0" y="400"/>
                    </a:moveTo>
                    <a:lnTo>
                      <a:pt x="10" y="315"/>
                    </a:lnTo>
                    <a:lnTo>
                      <a:pt x="55" y="285"/>
                    </a:lnTo>
                    <a:lnTo>
                      <a:pt x="125" y="225"/>
                    </a:lnTo>
                    <a:lnTo>
                      <a:pt x="140" y="190"/>
                    </a:lnTo>
                    <a:lnTo>
                      <a:pt x="105" y="150"/>
                    </a:lnTo>
                    <a:lnTo>
                      <a:pt x="245" y="0"/>
                    </a:lnTo>
                    <a:lnTo>
                      <a:pt x="275" y="30"/>
                    </a:lnTo>
                    <a:lnTo>
                      <a:pt x="295" y="75"/>
                    </a:lnTo>
                    <a:lnTo>
                      <a:pt x="295" y="105"/>
                    </a:lnTo>
                    <a:lnTo>
                      <a:pt x="370" y="125"/>
                    </a:lnTo>
                    <a:lnTo>
                      <a:pt x="540" y="180"/>
                    </a:lnTo>
                    <a:lnTo>
                      <a:pt x="550" y="190"/>
                    </a:lnTo>
                    <a:lnTo>
                      <a:pt x="635" y="140"/>
                    </a:lnTo>
                    <a:lnTo>
                      <a:pt x="740" y="40"/>
                    </a:lnTo>
                    <a:lnTo>
                      <a:pt x="794" y="40"/>
                    </a:lnTo>
                    <a:lnTo>
                      <a:pt x="859" y="85"/>
                    </a:lnTo>
                    <a:lnTo>
                      <a:pt x="939" y="105"/>
                    </a:lnTo>
                    <a:lnTo>
                      <a:pt x="1049" y="75"/>
                    </a:lnTo>
                    <a:lnTo>
                      <a:pt x="1089" y="40"/>
                    </a:lnTo>
                    <a:lnTo>
                      <a:pt x="1144" y="40"/>
                    </a:lnTo>
                    <a:lnTo>
                      <a:pt x="1194" y="20"/>
                    </a:lnTo>
                    <a:lnTo>
                      <a:pt x="1229" y="75"/>
                    </a:lnTo>
                    <a:lnTo>
                      <a:pt x="1219" y="125"/>
                    </a:lnTo>
                    <a:lnTo>
                      <a:pt x="1229" y="190"/>
                    </a:lnTo>
                    <a:lnTo>
                      <a:pt x="1279" y="210"/>
                    </a:lnTo>
                    <a:lnTo>
                      <a:pt x="1324" y="265"/>
                    </a:lnTo>
                    <a:lnTo>
                      <a:pt x="1344" y="330"/>
                    </a:lnTo>
                    <a:lnTo>
                      <a:pt x="1394" y="400"/>
                    </a:lnTo>
                    <a:lnTo>
                      <a:pt x="1394" y="445"/>
                    </a:lnTo>
                    <a:lnTo>
                      <a:pt x="1324" y="455"/>
                    </a:lnTo>
                    <a:lnTo>
                      <a:pt x="1259" y="485"/>
                    </a:lnTo>
                    <a:lnTo>
                      <a:pt x="1194" y="550"/>
                    </a:lnTo>
                    <a:lnTo>
                      <a:pt x="1134" y="605"/>
                    </a:lnTo>
                    <a:lnTo>
                      <a:pt x="1079" y="645"/>
                    </a:lnTo>
                    <a:lnTo>
                      <a:pt x="1024" y="665"/>
                    </a:lnTo>
                    <a:lnTo>
                      <a:pt x="939" y="675"/>
                    </a:lnTo>
                    <a:lnTo>
                      <a:pt x="919" y="720"/>
                    </a:lnTo>
                    <a:lnTo>
                      <a:pt x="929" y="760"/>
                    </a:lnTo>
                    <a:lnTo>
                      <a:pt x="964" y="780"/>
                    </a:lnTo>
                    <a:lnTo>
                      <a:pt x="1004" y="805"/>
                    </a:lnTo>
                    <a:lnTo>
                      <a:pt x="1034" y="834"/>
                    </a:lnTo>
                    <a:lnTo>
                      <a:pt x="1014" y="854"/>
                    </a:lnTo>
                    <a:lnTo>
                      <a:pt x="974" y="894"/>
                    </a:lnTo>
                    <a:lnTo>
                      <a:pt x="929" y="909"/>
                    </a:lnTo>
                    <a:lnTo>
                      <a:pt x="899" y="919"/>
                    </a:lnTo>
                    <a:lnTo>
                      <a:pt x="909" y="959"/>
                    </a:lnTo>
                    <a:lnTo>
                      <a:pt x="889" y="1004"/>
                    </a:lnTo>
                    <a:lnTo>
                      <a:pt x="869" y="1034"/>
                    </a:lnTo>
                    <a:lnTo>
                      <a:pt x="824" y="1034"/>
                    </a:lnTo>
                    <a:lnTo>
                      <a:pt x="784" y="1024"/>
                    </a:lnTo>
                    <a:lnTo>
                      <a:pt x="740" y="1014"/>
                    </a:lnTo>
                    <a:lnTo>
                      <a:pt x="690" y="1014"/>
                    </a:lnTo>
                    <a:lnTo>
                      <a:pt x="670" y="1064"/>
                    </a:lnTo>
                    <a:lnTo>
                      <a:pt x="645" y="1119"/>
                    </a:lnTo>
                    <a:lnTo>
                      <a:pt x="605" y="1184"/>
                    </a:lnTo>
                    <a:lnTo>
                      <a:pt x="570" y="1214"/>
                    </a:lnTo>
                    <a:lnTo>
                      <a:pt x="540" y="1224"/>
                    </a:lnTo>
                    <a:lnTo>
                      <a:pt x="475" y="1244"/>
                    </a:lnTo>
                    <a:lnTo>
                      <a:pt x="415" y="1244"/>
                    </a:lnTo>
                    <a:lnTo>
                      <a:pt x="370" y="1224"/>
                    </a:lnTo>
                    <a:lnTo>
                      <a:pt x="340" y="1204"/>
                    </a:lnTo>
                    <a:lnTo>
                      <a:pt x="295" y="1214"/>
                    </a:lnTo>
                    <a:lnTo>
                      <a:pt x="265" y="1224"/>
                    </a:lnTo>
                    <a:lnTo>
                      <a:pt x="255" y="1204"/>
                    </a:lnTo>
                    <a:lnTo>
                      <a:pt x="225" y="1184"/>
                    </a:lnTo>
                    <a:lnTo>
                      <a:pt x="200" y="1204"/>
                    </a:lnTo>
                    <a:lnTo>
                      <a:pt x="180" y="1224"/>
                    </a:lnTo>
                    <a:lnTo>
                      <a:pt x="150" y="1259"/>
                    </a:lnTo>
                    <a:lnTo>
                      <a:pt x="115" y="1244"/>
                    </a:lnTo>
                    <a:lnTo>
                      <a:pt x="95" y="1204"/>
                    </a:lnTo>
                    <a:lnTo>
                      <a:pt x="85" y="1174"/>
                    </a:lnTo>
                    <a:lnTo>
                      <a:pt x="95" y="1109"/>
                    </a:lnTo>
                    <a:lnTo>
                      <a:pt x="95" y="1034"/>
                    </a:lnTo>
                    <a:lnTo>
                      <a:pt x="105" y="974"/>
                    </a:lnTo>
                    <a:lnTo>
                      <a:pt x="125" y="894"/>
                    </a:lnTo>
                    <a:lnTo>
                      <a:pt x="125" y="854"/>
                    </a:lnTo>
                    <a:lnTo>
                      <a:pt x="125" y="810"/>
                    </a:lnTo>
                    <a:lnTo>
                      <a:pt x="125" y="760"/>
                    </a:lnTo>
                    <a:lnTo>
                      <a:pt x="140" y="665"/>
                    </a:lnTo>
                    <a:lnTo>
                      <a:pt x="160" y="625"/>
                    </a:lnTo>
                    <a:lnTo>
                      <a:pt x="150" y="590"/>
                    </a:lnTo>
                    <a:lnTo>
                      <a:pt x="115" y="560"/>
                    </a:lnTo>
                    <a:lnTo>
                      <a:pt x="75" y="540"/>
                    </a:lnTo>
                    <a:lnTo>
                      <a:pt x="35" y="485"/>
                    </a:lnTo>
                    <a:lnTo>
                      <a:pt x="20" y="465"/>
                    </a:lnTo>
                    <a:lnTo>
                      <a:pt x="0" y="40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5" name="Freeform 77"/>
              <p:cNvSpPr>
                <a:spLocks noChangeAspect="1"/>
              </p:cNvSpPr>
              <p:nvPr/>
            </p:nvSpPr>
            <p:spPr bwMode="auto">
              <a:xfrm>
                <a:off x="5026" y="6582"/>
                <a:ext cx="691" cy="574"/>
              </a:xfrm>
              <a:custGeom>
                <a:avLst/>
                <a:gdLst>
                  <a:gd name="T0" fmla="*/ 1 w 939"/>
                  <a:gd name="T1" fmla="*/ 1 h 999"/>
                  <a:gd name="T2" fmla="*/ 1 w 939"/>
                  <a:gd name="T3" fmla="*/ 0 h 999"/>
                  <a:gd name="T4" fmla="*/ 1 w 939"/>
                  <a:gd name="T5" fmla="*/ 1 h 999"/>
                  <a:gd name="T6" fmla="*/ 1 w 939"/>
                  <a:gd name="T7" fmla="*/ 1 h 999"/>
                  <a:gd name="T8" fmla="*/ 1 w 939"/>
                  <a:gd name="T9" fmla="*/ 1 h 999"/>
                  <a:gd name="T10" fmla="*/ 1 w 939"/>
                  <a:gd name="T11" fmla="*/ 1 h 999"/>
                  <a:gd name="T12" fmla="*/ 1 w 939"/>
                  <a:gd name="T13" fmla="*/ 1 h 999"/>
                  <a:gd name="T14" fmla="*/ 1 w 939"/>
                  <a:gd name="T15" fmla="*/ 1 h 999"/>
                  <a:gd name="T16" fmla="*/ 1 w 939"/>
                  <a:gd name="T17" fmla="*/ 1 h 999"/>
                  <a:gd name="T18" fmla="*/ 1 w 939"/>
                  <a:gd name="T19" fmla="*/ 1 h 999"/>
                  <a:gd name="T20" fmla="*/ 1 w 939"/>
                  <a:gd name="T21" fmla="*/ 1 h 999"/>
                  <a:gd name="T22" fmla="*/ 1 w 939"/>
                  <a:gd name="T23" fmla="*/ 1 h 999"/>
                  <a:gd name="T24" fmla="*/ 1 w 939"/>
                  <a:gd name="T25" fmla="*/ 1 h 999"/>
                  <a:gd name="T26" fmla="*/ 1 w 939"/>
                  <a:gd name="T27" fmla="*/ 1 h 999"/>
                  <a:gd name="T28" fmla="*/ 1 w 939"/>
                  <a:gd name="T29" fmla="*/ 1 h 999"/>
                  <a:gd name="T30" fmla="*/ 1 w 939"/>
                  <a:gd name="T31" fmla="*/ 1 h 999"/>
                  <a:gd name="T32" fmla="*/ 1 w 939"/>
                  <a:gd name="T33" fmla="*/ 1 h 999"/>
                  <a:gd name="T34" fmla="*/ 1 w 939"/>
                  <a:gd name="T35" fmla="*/ 1 h 999"/>
                  <a:gd name="T36" fmla="*/ 1 w 939"/>
                  <a:gd name="T37" fmla="*/ 1 h 999"/>
                  <a:gd name="T38" fmla="*/ 1 w 939"/>
                  <a:gd name="T39" fmla="*/ 1 h 999"/>
                  <a:gd name="T40" fmla="*/ 1 w 939"/>
                  <a:gd name="T41" fmla="*/ 1 h 999"/>
                  <a:gd name="T42" fmla="*/ 1 w 939"/>
                  <a:gd name="T43" fmla="*/ 1 h 999"/>
                  <a:gd name="T44" fmla="*/ 1 w 939"/>
                  <a:gd name="T45" fmla="*/ 1 h 999"/>
                  <a:gd name="T46" fmla="*/ 1 w 939"/>
                  <a:gd name="T47" fmla="*/ 1 h 999"/>
                  <a:gd name="T48" fmla="*/ 1 w 939"/>
                  <a:gd name="T49" fmla="*/ 1 h 999"/>
                  <a:gd name="T50" fmla="*/ 1 w 939"/>
                  <a:gd name="T51" fmla="*/ 1 h 999"/>
                  <a:gd name="T52" fmla="*/ 1 w 939"/>
                  <a:gd name="T53" fmla="*/ 1 h 999"/>
                  <a:gd name="T54" fmla="*/ 1 w 939"/>
                  <a:gd name="T55" fmla="*/ 1 h 999"/>
                  <a:gd name="T56" fmla="*/ 1 w 939"/>
                  <a:gd name="T57" fmla="*/ 1 h 999"/>
                  <a:gd name="T58" fmla="*/ 1 w 939"/>
                  <a:gd name="T59" fmla="*/ 1 h 999"/>
                  <a:gd name="T60" fmla="*/ 1 w 939"/>
                  <a:gd name="T61" fmla="*/ 1 h 999"/>
                  <a:gd name="T62" fmla="*/ 1 w 939"/>
                  <a:gd name="T63" fmla="*/ 1 h 999"/>
                  <a:gd name="T64" fmla="*/ 1 w 939"/>
                  <a:gd name="T65" fmla="*/ 1 h 999"/>
                  <a:gd name="T66" fmla="*/ 1 w 939"/>
                  <a:gd name="T67" fmla="*/ 1 h 9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9"/>
                  <a:gd name="T103" fmla="*/ 0 h 999"/>
                  <a:gd name="T104" fmla="*/ 939 w 939"/>
                  <a:gd name="T105" fmla="*/ 999 h 9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9" h="999">
                    <a:moveTo>
                      <a:pt x="315" y="30"/>
                    </a:moveTo>
                    <a:lnTo>
                      <a:pt x="305" y="30"/>
                    </a:lnTo>
                    <a:lnTo>
                      <a:pt x="315" y="40"/>
                    </a:lnTo>
                    <a:lnTo>
                      <a:pt x="340" y="0"/>
                    </a:lnTo>
                    <a:lnTo>
                      <a:pt x="400" y="10"/>
                    </a:lnTo>
                    <a:lnTo>
                      <a:pt x="485" y="40"/>
                    </a:lnTo>
                    <a:lnTo>
                      <a:pt x="620" y="105"/>
                    </a:lnTo>
                    <a:lnTo>
                      <a:pt x="655" y="90"/>
                    </a:lnTo>
                    <a:lnTo>
                      <a:pt x="834" y="170"/>
                    </a:lnTo>
                    <a:lnTo>
                      <a:pt x="899" y="210"/>
                    </a:lnTo>
                    <a:lnTo>
                      <a:pt x="919" y="240"/>
                    </a:lnTo>
                    <a:lnTo>
                      <a:pt x="904" y="275"/>
                    </a:lnTo>
                    <a:lnTo>
                      <a:pt x="874" y="290"/>
                    </a:lnTo>
                    <a:lnTo>
                      <a:pt x="834" y="300"/>
                    </a:lnTo>
                    <a:lnTo>
                      <a:pt x="789" y="314"/>
                    </a:lnTo>
                    <a:lnTo>
                      <a:pt x="799" y="374"/>
                    </a:lnTo>
                    <a:lnTo>
                      <a:pt x="884" y="454"/>
                    </a:lnTo>
                    <a:lnTo>
                      <a:pt x="899" y="504"/>
                    </a:lnTo>
                    <a:lnTo>
                      <a:pt x="884" y="569"/>
                    </a:lnTo>
                    <a:lnTo>
                      <a:pt x="844" y="639"/>
                    </a:lnTo>
                    <a:lnTo>
                      <a:pt x="819" y="704"/>
                    </a:lnTo>
                    <a:lnTo>
                      <a:pt x="864" y="759"/>
                    </a:lnTo>
                    <a:lnTo>
                      <a:pt x="919" y="829"/>
                    </a:lnTo>
                    <a:lnTo>
                      <a:pt x="924" y="864"/>
                    </a:lnTo>
                    <a:lnTo>
                      <a:pt x="939" y="959"/>
                    </a:lnTo>
                    <a:lnTo>
                      <a:pt x="939" y="989"/>
                    </a:lnTo>
                    <a:lnTo>
                      <a:pt x="904" y="999"/>
                    </a:lnTo>
                    <a:lnTo>
                      <a:pt x="854" y="999"/>
                    </a:lnTo>
                    <a:lnTo>
                      <a:pt x="834" y="969"/>
                    </a:lnTo>
                    <a:lnTo>
                      <a:pt x="814" y="909"/>
                    </a:lnTo>
                    <a:lnTo>
                      <a:pt x="784" y="864"/>
                    </a:lnTo>
                    <a:lnTo>
                      <a:pt x="770" y="864"/>
                    </a:lnTo>
                    <a:lnTo>
                      <a:pt x="740" y="884"/>
                    </a:lnTo>
                    <a:lnTo>
                      <a:pt x="695" y="929"/>
                    </a:lnTo>
                    <a:lnTo>
                      <a:pt x="675" y="934"/>
                    </a:lnTo>
                    <a:lnTo>
                      <a:pt x="610" y="934"/>
                    </a:lnTo>
                    <a:lnTo>
                      <a:pt x="580" y="914"/>
                    </a:lnTo>
                    <a:lnTo>
                      <a:pt x="515" y="914"/>
                    </a:lnTo>
                    <a:lnTo>
                      <a:pt x="485" y="929"/>
                    </a:lnTo>
                    <a:lnTo>
                      <a:pt x="465" y="914"/>
                    </a:lnTo>
                    <a:lnTo>
                      <a:pt x="430" y="894"/>
                    </a:lnTo>
                    <a:lnTo>
                      <a:pt x="390" y="854"/>
                    </a:lnTo>
                    <a:lnTo>
                      <a:pt x="360" y="809"/>
                    </a:lnTo>
                    <a:lnTo>
                      <a:pt x="325" y="799"/>
                    </a:lnTo>
                    <a:lnTo>
                      <a:pt x="260" y="829"/>
                    </a:lnTo>
                    <a:lnTo>
                      <a:pt x="220" y="844"/>
                    </a:lnTo>
                    <a:lnTo>
                      <a:pt x="190" y="844"/>
                    </a:lnTo>
                    <a:lnTo>
                      <a:pt x="150" y="809"/>
                    </a:lnTo>
                    <a:lnTo>
                      <a:pt x="125" y="769"/>
                    </a:lnTo>
                    <a:lnTo>
                      <a:pt x="125" y="739"/>
                    </a:lnTo>
                    <a:lnTo>
                      <a:pt x="125" y="694"/>
                    </a:lnTo>
                    <a:lnTo>
                      <a:pt x="95" y="664"/>
                    </a:lnTo>
                    <a:lnTo>
                      <a:pt x="70" y="619"/>
                    </a:lnTo>
                    <a:lnTo>
                      <a:pt x="40" y="599"/>
                    </a:lnTo>
                    <a:lnTo>
                      <a:pt x="20" y="599"/>
                    </a:lnTo>
                    <a:lnTo>
                      <a:pt x="30" y="559"/>
                    </a:lnTo>
                    <a:lnTo>
                      <a:pt x="20" y="524"/>
                    </a:lnTo>
                    <a:lnTo>
                      <a:pt x="10" y="474"/>
                    </a:lnTo>
                    <a:lnTo>
                      <a:pt x="0" y="429"/>
                    </a:lnTo>
                    <a:lnTo>
                      <a:pt x="30" y="389"/>
                    </a:lnTo>
                    <a:lnTo>
                      <a:pt x="95" y="314"/>
                    </a:lnTo>
                    <a:lnTo>
                      <a:pt x="155" y="230"/>
                    </a:lnTo>
                    <a:lnTo>
                      <a:pt x="175" y="220"/>
                    </a:lnTo>
                    <a:lnTo>
                      <a:pt x="175" y="175"/>
                    </a:lnTo>
                    <a:lnTo>
                      <a:pt x="210" y="145"/>
                    </a:lnTo>
                    <a:lnTo>
                      <a:pt x="255" y="115"/>
                    </a:lnTo>
                    <a:lnTo>
                      <a:pt x="305" y="105"/>
                    </a:lnTo>
                    <a:lnTo>
                      <a:pt x="285" y="85"/>
                    </a:lnTo>
                    <a:lnTo>
                      <a:pt x="315" y="3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6" name="Freeform 78"/>
              <p:cNvSpPr>
                <a:spLocks noChangeAspect="1"/>
              </p:cNvSpPr>
              <p:nvPr/>
            </p:nvSpPr>
            <p:spPr bwMode="auto">
              <a:xfrm>
                <a:off x="4212" y="6528"/>
                <a:ext cx="1156" cy="1014"/>
              </a:xfrm>
              <a:custGeom>
                <a:avLst/>
                <a:gdLst>
                  <a:gd name="T0" fmla="*/ 1 w 1569"/>
                  <a:gd name="T1" fmla="*/ 1 h 1779"/>
                  <a:gd name="T2" fmla="*/ 1 w 1569"/>
                  <a:gd name="T3" fmla="*/ 1 h 1779"/>
                  <a:gd name="T4" fmla="*/ 1 w 1569"/>
                  <a:gd name="T5" fmla="*/ 1 h 1779"/>
                  <a:gd name="T6" fmla="*/ 1 w 1569"/>
                  <a:gd name="T7" fmla="*/ 1 h 1779"/>
                  <a:gd name="T8" fmla="*/ 1 w 1569"/>
                  <a:gd name="T9" fmla="*/ 1 h 1779"/>
                  <a:gd name="T10" fmla="*/ 1 w 1569"/>
                  <a:gd name="T11" fmla="*/ 1 h 1779"/>
                  <a:gd name="T12" fmla="*/ 1 w 1569"/>
                  <a:gd name="T13" fmla="*/ 1 h 1779"/>
                  <a:gd name="T14" fmla="*/ 1 w 1569"/>
                  <a:gd name="T15" fmla="*/ 1 h 1779"/>
                  <a:gd name="T16" fmla="*/ 1 w 1569"/>
                  <a:gd name="T17" fmla="*/ 1 h 1779"/>
                  <a:gd name="T18" fmla="*/ 1 w 1569"/>
                  <a:gd name="T19" fmla="*/ 1 h 1779"/>
                  <a:gd name="T20" fmla="*/ 1 w 1569"/>
                  <a:gd name="T21" fmla="*/ 1 h 1779"/>
                  <a:gd name="T22" fmla="*/ 1 w 1569"/>
                  <a:gd name="T23" fmla="*/ 1 h 1779"/>
                  <a:gd name="T24" fmla="*/ 1 w 1569"/>
                  <a:gd name="T25" fmla="*/ 1 h 1779"/>
                  <a:gd name="T26" fmla="*/ 1 w 1569"/>
                  <a:gd name="T27" fmla="*/ 1 h 1779"/>
                  <a:gd name="T28" fmla="*/ 1 w 1569"/>
                  <a:gd name="T29" fmla="*/ 1 h 1779"/>
                  <a:gd name="T30" fmla="*/ 1 w 1569"/>
                  <a:gd name="T31" fmla="*/ 1 h 1779"/>
                  <a:gd name="T32" fmla="*/ 1 w 1569"/>
                  <a:gd name="T33" fmla="*/ 1 h 1779"/>
                  <a:gd name="T34" fmla="*/ 1 w 1569"/>
                  <a:gd name="T35" fmla="*/ 1 h 1779"/>
                  <a:gd name="T36" fmla="*/ 1 w 1569"/>
                  <a:gd name="T37" fmla="*/ 1 h 1779"/>
                  <a:gd name="T38" fmla="*/ 1 w 1569"/>
                  <a:gd name="T39" fmla="*/ 1 h 1779"/>
                  <a:gd name="T40" fmla="*/ 1 w 1569"/>
                  <a:gd name="T41" fmla="*/ 1 h 1779"/>
                  <a:gd name="T42" fmla="*/ 1 w 1569"/>
                  <a:gd name="T43" fmla="*/ 1 h 1779"/>
                  <a:gd name="T44" fmla="*/ 1 w 1569"/>
                  <a:gd name="T45" fmla="*/ 1 h 1779"/>
                  <a:gd name="T46" fmla="*/ 1 w 1569"/>
                  <a:gd name="T47" fmla="*/ 1 h 1779"/>
                  <a:gd name="T48" fmla="*/ 1 w 1569"/>
                  <a:gd name="T49" fmla="*/ 1 h 1779"/>
                  <a:gd name="T50" fmla="*/ 1 w 1569"/>
                  <a:gd name="T51" fmla="*/ 1 h 1779"/>
                  <a:gd name="T52" fmla="*/ 1 w 1569"/>
                  <a:gd name="T53" fmla="*/ 1 h 1779"/>
                  <a:gd name="T54" fmla="*/ 1 w 1569"/>
                  <a:gd name="T55" fmla="*/ 1 h 1779"/>
                  <a:gd name="T56" fmla="*/ 1 w 1569"/>
                  <a:gd name="T57" fmla="*/ 1 h 1779"/>
                  <a:gd name="T58" fmla="*/ 1 w 1569"/>
                  <a:gd name="T59" fmla="*/ 1 h 1779"/>
                  <a:gd name="T60" fmla="*/ 1 w 1569"/>
                  <a:gd name="T61" fmla="*/ 1 h 1779"/>
                  <a:gd name="T62" fmla="*/ 1 w 1569"/>
                  <a:gd name="T63" fmla="*/ 1 h 1779"/>
                  <a:gd name="T64" fmla="*/ 1 w 1569"/>
                  <a:gd name="T65" fmla="*/ 1 h 1779"/>
                  <a:gd name="T66" fmla="*/ 1 w 1569"/>
                  <a:gd name="T67" fmla="*/ 1 h 1779"/>
                  <a:gd name="T68" fmla="*/ 1 w 1569"/>
                  <a:gd name="T69" fmla="*/ 1 h 1779"/>
                  <a:gd name="T70" fmla="*/ 1 w 1569"/>
                  <a:gd name="T71" fmla="*/ 1 h 1779"/>
                  <a:gd name="T72" fmla="*/ 1 w 1569"/>
                  <a:gd name="T73" fmla="*/ 1 h 1779"/>
                  <a:gd name="T74" fmla="*/ 1 w 1569"/>
                  <a:gd name="T75" fmla="*/ 1 h 1779"/>
                  <a:gd name="T76" fmla="*/ 1 w 1569"/>
                  <a:gd name="T77" fmla="*/ 1 h 1779"/>
                  <a:gd name="T78" fmla="*/ 1 w 1569"/>
                  <a:gd name="T79" fmla="*/ 1 h 1779"/>
                  <a:gd name="T80" fmla="*/ 1 w 1569"/>
                  <a:gd name="T81" fmla="*/ 1 h 1779"/>
                  <a:gd name="T82" fmla="*/ 1 w 1569"/>
                  <a:gd name="T83" fmla="*/ 1 h 1779"/>
                  <a:gd name="T84" fmla="*/ 1 w 1569"/>
                  <a:gd name="T85" fmla="*/ 1 h 1779"/>
                  <a:gd name="T86" fmla="*/ 1 w 1569"/>
                  <a:gd name="T87" fmla="*/ 1 h 1779"/>
                  <a:gd name="T88" fmla="*/ 1 w 1569"/>
                  <a:gd name="T89" fmla="*/ 1 h 1779"/>
                  <a:gd name="T90" fmla="*/ 1 w 1569"/>
                  <a:gd name="T91" fmla="*/ 1 h 1779"/>
                  <a:gd name="T92" fmla="*/ 1 w 1569"/>
                  <a:gd name="T93" fmla="*/ 1 h 17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69"/>
                  <a:gd name="T142" fmla="*/ 0 h 1779"/>
                  <a:gd name="T143" fmla="*/ 1569 w 1569"/>
                  <a:gd name="T144" fmla="*/ 1779 h 17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69" h="1779">
                    <a:moveTo>
                      <a:pt x="1224" y="20"/>
                    </a:moveTo>
                    <a:lnTo>
                      <a:pt x="1284" y="0"/>
                    </a:lnTo>
                    <a:lnTo>
                      <a:pt x="1329" y="15"/>
                    </a:lnTo>
                    <a:lnTo>
                      <a:pt x="1389" y="45"/>
                    </a:lnTo>
                    <a:lnTo>
                      <a:pt x="1454" y="75"/>
                    </a:lnTo>
                    <a:lnTo>
                      <a:pt x="1454" y="95"/>
                    </a:lnTo>
                    <a:lnTo>
                      <a:pt x="1434" y="120"/>
                    </a:lnTo>
                    <a:lnTo>
                      <a:pt x="1389" y="170"/>
                    </a:lnTo>
                    <a:lnTo>
                      <a:pt x="1399" y="190"/>
                    </a:lnTo>
                    <a:lnTo>
                      <a:pt x="1359" y="205"/>
                    </a:lnTo>
                    <a:lnTo>
                      <a:pt x="1329" y="235"/>
                    </a:lnTo>
                    <a:lnTo>
                      <a:pt x="1284" y="275"/>
                    </a:lnTo>
                    <a:lnTo>
                      <a:pt x="1274" y="300"/>
                    </a:lnTo>
                    <a:lnTo>
                      <a:pt x="1284" y="320"/>
                    </a:lnTo>
                    <a:lnTo>
                      <a:pt x="1254" y="330"/>
                    </a:lnTo>
                    <a:lnTo>
                      <a:pt x="1234" y="370"/>
                    </a:lnTo>
                    <a:lnTo>
                      <a:pt x="1199" y="400"/>
                    </a:lnTo>
                    <a:lnTo>
                      <a:pt x="1159" y="444"/>
                    </a:lnTo>
                    <a:lnTo>
                      <a:pt x="1129" y="489"/>
                    </a:lnTo>
                    <a:lnTo>
                      <a:pt x="1109" y="519"/>
                    </a:lnTo>
                    <a:lnTo>
                      <a:pt x="1114" y="574"/>
                    </a:lnTo>
                    <a:lnTo>
                      <a:pt x="1139" y="614"/>
                    </a:lnTo>
                    <a:lnTo>
                      <a:pt x="1129" y="644"/>
                    </a:lnTo>
                    <a:lnTo>
                      <a:pt x="1114" y="689"/>
                    </a:lnTo>
                    <a:lnTo>
                      <a:pt x="1169" y="719"/>
                    </a:lnTo>
                    <a:lnTo>
                      <a:pt x="1199" y="759"/>
                    </a:lnTo>
                    <a:lnTo>
                      <a:pt x="1224" y="784"/>
                    </a:lnTo>
                    <a:lnTo>
                      <a:pt x="1234" y="804"/>
                    </a:lnTo>
                    <a:lnTo>
                      <a:pt x="1224" y="844"/>
                    </a:lnTo>
                    <a:lnTo>
                      <a:pt x="1244" y="889"/>
                    </a:lnTo>
                    <a:lnTo>
                      <a:pt x="1264" y="929"/>
                    </a:lnTo>
                    <a:lnTo>
                      <a:pt x="1294" y="949"/>
                    </a:lnTo>
                    <a:lnTo>
                      <a:pt x="1349" y="929"/>
                    </a:lnTo>
                    <a:lnTo>
                      <a:pt x="1389" y="909"/>
                    </a:lnTo>
                    <a:lnTo>
                      <a:pt x="1424" y="889"/>
                    </a:lnTo>
                    <a:lnTo>
                      <a:pt x="1464" y="909"/>
                    </a:lnTo>
                    <a:lnTo>
                      <a:pt x="1499" y="949"/>
                    </a:lnTo>
                    <a:lnTo>
                      <a:pt x="1539" y="994"/>
                    </a:lnTo>
                    <a:lnTo>
                      <a:pt x="1569" y="1034"/>
                    </a:lnTo>
                    <a:lnTo>
                      <a:pt x="1519" y="1059"/>
                    </a:lnTo>
                    <a:lnTo>
                      <a:pt x="1424" y="1069"/>
                    </a:lnTo>
                    <a:lnTo>
                      <a:pt x="1369" y="1089"/>
                    </a:lnTo>
                    <a:lnTo>
                      <a:pt x="1234" y="1119"/>
                    </a:lnTo>
                    <a:lnTo>
                      <a:pt x="1139" y="1164"/>
                    </a:lnTo>
                    <a:lnTo>
                      <a:pt x="1064" y="1204"/>
                    </a:lnTo>
                    <a:lnTo>
                      <a:pt x="1029" y="1229"/>
                    </a:lnTo>
                    <a:lnTo>
                      <a:pt x="1029" y="1279"/>
                    </a:lnTo>
                    <a:lnTo>
                      <a:pt x="1029" y="1354"/>
                    </a:lnTo>
                    <a:lnTo>
                      <a:pt x="1004" y="1494"/>
                    </a:lnTo>
                    <a:lnTo>
                      <a:pt x="989" y="1534"/>
                    </a:lnTo>
                    <a:lnTo>
                      <a:pt x="1044" y="1574"/>
                    </a:lnTo>
                    <a:lnTo>
                      <a:pt x="1114" y="1649"/>
                    </a:lnTo>
                    <a:lnTo>
                      <a:pt x="1129" y="1694"/>
                    </a:lnTo>
                    <a:lnTo>
                      <a:pt x="1114" y="1734"/>
                    </a:lnTo>
                    <a:lnTo>
                      <a:pt x="1064" y="1759"/>
                    </a:lnTo>
                    <a:lnTo>
                      <a:pt x="1004" y="1779"/>
                    </a:lnTo>
                    <a:lnTo>
                      <a:pt x="1004" y="1764"/>
                    </a:lnTo>
                    <a:lnTo>
                      <a:pt x="969" y="1724"/>
                    </a:lnTo>
                    <a:lnTo>
                      <a:pt x="949" y="1674"/>
                    </a:lnTo>
                    <a:lnTo>
                      <a:pt x="924" y="1649"/>
                    </a:lnTo>
                    <a:lnTo>
                      <a:pt x="864" y="1629"/>
                    </a:lnTo>
                    <a:lnTo>
                      <a:pt x="799" y="1619"/>
                    </a:lnTo>
                    <a:lnTo>
                      <a:pt x="749" y="1639"/>
                    </a:lnTo>
                    <a:lnTo>
                      <a:pt x="729" y="1674"/>
                    </a:lnTo>
                    <a:lnTo>
                      <a:pt x="684" y="1684"/>
                    </a:lnTo>
                    <a:lnTo>
                      <a:pt x="644" y="1649"/>
                    </a:lnTo>
                    <a:lnTo>
                      <a:pt x="600" y="1649"/>
                    </a:lnTo>
                    <a:lnTo>
                      <a:pt x="550" y="1659"/>
                    </a:lnTo>
                    <a:lnTo>
                      <a:pt x="515" y="1649"/>
                    </a:lnTo>
                    <a:lnTo>
                      <a:pt x="475" y="1639"/>
                    </a:lnTo>
                    <a:lnTo>
                      <a:pt x="445" y="1629"/>
                    </a:lnTo>
                    <a:lnTo>
                      <a:pt x="435" y="1619"/>
                    </a:lnTo>
                    <a:lnTo>
                      <a:pt x="400" y="1609"/>
                    </a:lnTo>
                    <a:lnTo>
                      <a:pt x="360" y="1589"/>
                    </a:lnTo>
                    <a:lnTo>
                      <a:pt x="340" y="1554"/>
                    </a:lnTo>
                    <a:lnTo>
                      <a:pt x="285" y="1494"/>
                    </a:lnTo>
                    <a:lnTo>
                      <a:pt x="255" y="1459"/>
                    </a:lnTo>
                    <a:lnTo>
                      <a:pt x="210" y="1419"/>
                    </a:lnTo>
                    <a:lnTo>
                      <a:pt x="180" y="1394"/>
                    </a:lnTo>
                    <a:lnTo>
                      <a:pt x="150" y="1364"/>
                    </a:lnTo>
                    <a:lnTo>
                      <a:pt x="125" y="1334"/>
                    </a:lnTo>
                    <a:lnTo>
                      <a:pt x="125" y="1309"/>
                    </a:lnTo>
                    <a:lnTo>
                      <a:pt x="120" y="1259"/>
                    </a:lnTo>
                    <a:lnTo>
                      <a:pt x="120" y="1249"/>
                    </a:lnTo>
                    <a:lnTo>
                      <a:pt x="95" y="1239"/>
                    </a:lnTo>
                    <a:lnTo>
                      <a:pt x="65" y="1259"/>
                    </a:lnTo>
                    <a:lnTo>
                      <a:pt x="35" y="1229"/>
                    </a:lnTo>
                    <a:lnTo>
                      <a:pt x="20" y="1184"/>
                    </a:lnTo>
                    <a:lnTo>
                      <a:pt x="0" y="1144"/>
                    </a:lnTo>
                    <a:lnTo>
                      <a:pt x="15" y="1099"/>
                    </a:lnTo>
                    <a:lnTo>
                      <a:pt x="20" y="1069"/>
                    </a:lnTo>
                    <a:lnTo>
                      <a:pt x="55" y="1034"/>
                    </a:lnTo>
                    <a:lnTo>
                      <a:pt x="85" y="1009"/>
                    </a:lnTo>
                    <a:lnTo>
                      <a:pt x="125" y="974"/>
                    </a:lnTo>
                    <a:lnTo>
                      <a:pt x="120" y="944"/>
                    </a:lnTo>
                    <a:lnTo>
                      <a:pt x="105" y="909"/>
                    </a:lnTo>
                    <a:lnTo>
                      <a:pt x="105" y="869"/>
                    </a:lnTo>
                    <a:lnTo>
                      <a:pt x="105" y="839"/>
                    </a:lnTo>
                    <a:lnTo>
                      <a:pt x="120" y="814"/>
                    </a:lnTo>
                    <a:lnTo>
                      <a:pt x="170" y="774"/>
                    </a:lnTo>
                    <a:lnTo>
                      <a:pt x="210" y="814"/>
                    </a:lnTo>
                    <a:lnTo>
                      <a:pt x="235" y="824"/>
                    </a:lnTo>
                    <a:lnTo>
                      <a:pt x="295" y="824"/>
                    </a:lnTo>
                    <a:lnTo>
                      <a:pt x="380" y="804"/>
                    </a:lnTo>
                    <a:lnTo>
                      <a:pt x="410" y="784"/>
                    </a:lnTo>
                    <a:lnTo>
                      <a:pt x="445" y="754"/>
                    </a:lnTo>
                    <a:lnTo>
                      <a:pt x="475" y="709"/>
                    </a:lnTo>
                    <a:lnTo>
                      <a:pt x="510" y="644"/>
                    </a:lnTo>
                    <a:lnTo>
                      <a:pt x="515" y="594"/>
                    </a:lnTo>
                    <a:lnTo>
                      <a:pt x="580" y="584"/>
                    </a:lnTo>
                    <a:lnTo>
                      <a:pt x="609" y="604"/>
                    </a:lnTo>
                    <a:lnTo>
                      <a:pt x="654" y="614"/>
                    </a:lnTo>
                    <a:lnTo>
                      <a:pt x="684" y="614"/>
                    </a:lnTo>
                    <a:lnTo>
                      <a:pt x="709" y="614"/>
                    </a:lnTo>
                    <a:lnTo>
                      <a:pt x="749" y="529"/>
                    </a:lnTo>
                    <a:lnTo>
                      <a:pt x="729" y="509"/>
                    </a:lnTo>
                    <a:lnTo>
                      <a:pt x="749" y="489"/>
                    </a:lnTo>
                    <a:lnTo>
                      <a:pt x="769" y="489"/>
                    </a:lnTo>
                    <a:lnTo>
                      <a:pt x="789" y="489"/>
                    </a:lnTo>
                    <a:lnTo>
                      <a:pt x="874" y="414"/>
                    </a:lnTo>
                    <a:lnTo>
                      <a:pt x="864" y="400"/>
                    </a:lnTo>
                    <a:lnTo>
                      <a:pt x="844" y="385"/>
                    </a:lnTo>
                    <a:lnTo>
                      <a:pt x="799" y="360"/>
                    </a:lnTo>
                    <a:lnTo>
                      <a:pt x="779" y="340"/>
                    </a:lnTo>
                    <a:lnTo>
                      <a:pt x="769" y="330"/>
                    </a:lnTo>
                    <a:lnTo>
                      <a:pt x="769" y="310"/>
                    </a:lnTo>
                    <a:lnTo>
                      <a:pt x="759" y="300"/>
                    </a:lnTo>
                    <a:lnTo>
                      <a:pt x="759" y="265"/>
                    </a:lnTo>
                    <a:lnTo>
                      <a:pt x="769" y="255"/>
                    </a:lnTo>
                    <a:lnTo>
                      <a:pt x="789" y="255"/>
                    </a:lnTo>
                    <a:lnTo>
                      <a:pt x="844" y="235"/>
                    </a:lnTo>
                    <a:lnTo>
                      <a:pt x="874" y="235"/>
                    </a:lnTo>
                    <a:lnTo>
                      <a:pt x="919" y="225"/>
                    </a:lnTo>
                    <a:lnTo>
                      <a:pt x="939" y="205"/>
                    </a:lnTo>
                    <a:lnTo>
                      <a:pt x="969" y="180"/>
                    </a:lnTo>
                    <a:lnTo>
                      <a:pt x="1004" y="150"/>
                    </a:lnTo>
                    <a:lnTo>
                      <a:pt x="1044" y="120"/>
                    </a:lnTo>
                    <a:lnTo>
                      <a:pt x="1074" y="85"/>
                    </a:lnTo>
                    <a:lnTo>
                      <a:pt x="1094" y="65"/>
                    </a:lnTo>
                    <a:lnTo>
                      <a:pt x="1129" y="45"/>
                    </a:lnTo>
                    <a:lnTo>
                      <a:pt x="1169" y="45"/>
                    </a:lnTo>
                    <a:lnTo>
                      <a:pt x="1224" y="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7" name="Freeform 79"/>
              <p:cNvSpPr>
                <a:spLocks noChangeAspect="1"/>
              </p:cNvSpPr>
              <p:nvPr/>
            </p:nvSpPr>
            <p:spPr bwMode="auto">
              <a:xfrm>
                <a:off x="3804" y="7714"/>
                <a:ext cx="1125" cy="1093"/>
              </a:xfrm>
              <a:custGeom>
                <a:avLst/>
                <a:gdLst>
                  <a:gd name="T0" fmla="*/ 1 w 1534"/>
                  <a:gd name="T1" fmla="*/ 1 h 1919"/>
                  <a:gd name="T2" fmla="*/ 1 w 1534"/>
                  <a:gd name="T3" fmla="*/ 1 h 1919"/>
                  <a:gd name="T4" fmla="*/ 1 w 1534"/>
                  <a:gd name="T5" fmla="*/ 1 h 1919"/>
                  <a:gd name="T6" fmla="*/ 1 w 1534"/>
                  <a:gd name="T7" fmla="*/ 1 h 1919"/>
                  <a:gd name="T8" fmla="*/ 1 w 1534"/>
                  <a:gd name="T9" fmla="*/ 1 h 1919"/>
                  <a:gd name="T10" fmla="*/ 1 w 1534"/>
                  <a:gd name="T11" fmla="*/ 1 h 1919"/>
                  <a:gd name="T12" fmla="*/ 1 w 1534"/>
                  <a:gd name="T13" fmla="*/ 1 h 1919"/>
                  <a:gd name="T14" fmla="*/ 1 w 1534"/>
                  <a:gd name="T15" fmla="*/ 1 h 1919"/>
                  <a:gd name="T16" fmla="*/ 1 w 1534"/>
                  <a:gd name="T17" fmla="*/ 1 h 1919"/>
                  <a:gd name="T18" fmla="*/ 1 w 1534"/>
                  <a:gd name="T19" fmla="*/ 1 h 1919"/>
                  <a:gd name="T20" fmla="*/ 1 w 1534"/>
                  <a:gd name="T21" fmla="*/ 1 h 1919"/>
                  <a:gd name="T22" fmla="*/ 1 w 1534"/>
                  <a:gd name="T23" fmla="*/ 1 h 1919"/>
                  <a:gd name="T24" fmla="*/ 1 w 1534"/>
                  <a:gd name="T25" fmla="*/ 1 h 1919"/>
                  <a:gd name="T26" fmla="*/ 1 w 1534"/>
                  <a:gd name="T27" fmla="*/ 1 h 1919"/>
                  <a:gd name="T28" fmla="*/ 1 w 1534"/>
                  <a:gd name="T29" fmla="*/ 1 h 1919"/>
                  <a:gd name="T30" fmla="*/ 1 w 1534"/>
                  <a:gd name="T31" fmla="*/ 1 h 1919"/>
                  <a:gd name="T32" fmla="*/ 1 w 1534"/>
                  <a:gd name="T33" fmla="*/ 1 h 1919"/>
                  <a:gd name="T34" fmla="*/ 1 w 1534"/>
                  <a:gd name="T35" fmla="*/ 1 h 1919"/>
                  <a:gd name="T36" fmla="*/ 1 w 1534"/>
                  <a:gd name="T37" fmla="*/ 1 h 1919"/>
                  <a:gd name="T38" fmla="*/ 1 w 1534"/>
                  <a:gd name="T39" fmla="*/ 1 h 1919"/>
                  <a:gd name="T40" fmla="*/ 1 w 1534"/>
                  <a:gd name="T41" fmla="*/ 1 h 1919"/>
                  <a:gd name="T42" fmla="*/ 1 w 1534"/>
                  <a:gd name="T43" fmla="*/ 1 h 1919"/>
                  <a:gd name="T44" fmla="*/ 1 w 1534"/>
                  <a:gd name="T45" fmla="*/ 1 h 1919"/>
                  <a:gd name="T46" fmla="*/ 1 w 1534"/>
                  <a:gd name="T47" fmla="*/ 1 h 1919"/>
                  <a:gd name="T48" fmla="*/ 1 w 1534"/>
                  <a:gd name="T49" fmla="*/ 1 h 1919"/>
                  <a:gd name="T50" fmla="*/ 1 w 1534"/>
                  <a:gd name="T51" fmla="*/ 1 h 1919"/>
                  <a:gd name="T52" fmla="*/ 1 w 1534"/>
                  <a:gd name="T53" fmla="*/ 1 h 1919"/>
                  <a:gd name="T54" fmla="*/ 1 w 1534"/>
                  <a:gd name="T55" fmla="*/ 1 h 1919"/>
                  <a:gd name="T56" fmla="*/ 1 w 1534"/>
                  <a:gd name="T57" fmla="*/ 1 h 1919"/>
                  <a:gd name="T58" fmla="*/ 1 w 1534"/>
                  <a:gd name="T59" fmla="*/ 1 h 1919"/>
                  <a:gd name="T60" fmla="*/ 1 w 1534"/>
                  <a:gd name="T61" fmla="*/ 1 h 1919"/>
                  <a:gd name="T62" fmla="*/ 1 w 1534"/>
                  <a:gd name="T63" fmla="*/ 1 h 1919"/>
                  <a:gd name="T64" fmla="*/ 1 w 1534"/>
                  <a:gd name="T65" fmla="*/ 1 h 1919"/>
                  <a:gd name="T66" fmla="*/ 1 w 1534"/>
                  <a:gd name="T67" fmla="*/ 1 h 1919"/>
                  <a:gd name="T68" fmla="*/ 1 w 1534"/>
                  <a:gd name="T69" fmla="*/ 1 h 1919"/>
                  <a:gd name="T70" fmla="*/ 1 w 1534"/>
                  <a:gd name="T71" fmla="*/ 1 h 1919"/>
                  <a:gd name="T72" fmla="*/ 1 w 1534"/>
                  <a:gd name="T73" fmla="*/ 1 h 1919"/>
                  <a:gd name="T74" fmla="*/ 1 w 1534"/>
                  <a:gd name="T75" fmla="*/ 1 h 1919"/>
                  <a:gd name="T76" fmla="*/ 1 w 1534"/>
                  <a:gd name="T77" fmla="*/ 1 h 1919"/>
                  <a:gd name="T78" fmla="*/ 1 w 1534"/>
                  <a:gd name="T79" fmla="*/ 1 h 1919"/>
                  <a:gd name="T80" fmla="*/ 1 w 1534"/>
                  <a:gd name="T81" fmla="*/ 1 h 1919"/>
                  <a:gd name="T82" fmla="*/ 1 w 1534"/>
                  <a:gd name="T83" fmla="*/ 1 h 1919"/>
                  <a:gd name="T84" fmla="*/ 1 w 1534"/>
                  <a:gd name="T85" fmla="*/ 1 h 1919"/>
                  <a:gd name="T86" fmla="*/ 1 w 1534"/>
                  <a:gd name="T87" fmla="*/ 1 h 1919"/>
                  <a:gd name="T88" fmla="*/ 1 w 1534"/>
                  <a:gd name="T89" fmla="*/ 1 h 1919"/>
                  <a:gd name="T90" fmla="*/ 1 w 1534"/>
                  <a:gd name="T91" fmla="*/ 1 h 1919"/>
                  <a:gd name="T92" fmla="*/ 1 w 1534"/>
                  <a:gd name="T93" fmla="*/ 1 h 1919"/>
                  <a:gd name="T94" fmla="*/ 1 w 1534"/>
                  <a:gd name="T95" fmla="*/ 1 h 1919"/>
                  <a:gd name="T96" fmla="*/ 1 w 1534"/>
                  <a:gd name="T97" fmla="*/ 1 h 1919"/>
                  <a:gd name="T98" fmla="*/ 1 w 1534"/>
                  <a:gd name="T99" fmla="*/ 1 h 1919"/>
                  <a:gd name="T100" fmla="*/ 1 w 1534"/>
                  <a:gd name="T101" fmla="*/ 1 h 1919"/>
                  <a:gd name="T102" fmla="*/ 1 w 1534"/>
                  <a:gd name="T103" fmla="*/ 1 h 19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34"/>
                  <a:gd name="T157" fmla="*/ 0 h 1919"/>
                  <a:gd name="T158" fmla="*/ 1534 w 1534"/>
                  <a:gd name="T159" fmla="*/ 1919 h 191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34" h="1919">
                    <a:moveTo>
                      <a:pt x="95" y="335"/>
                    </a:moveTo>
                    <a:lnTo>
                      <a:pt x="80" y="380"/>
                    </a:lnTo>
                    <a:lnTo>
                      <a:pt x="135" y="420"/>
                    </a:lnTo>
                    <a:lnTo>
                      <a:pt x="180" y="525"/>
                    </a:lnTo>
                    <a:lnTo>
                      <a:pt x="165" y="610"/>
                    </a:lnTo>
                    <a:lnTo>
                      <a:pt x="145" y="675"/>
                    </a:lnTo>
                    <a:lnTo>
                      <a:pt x="135" y="705"/>
                    </a:lnTo>
                    <a:lnTo>
                      <a:pt x="200" y="835"/>
                    </a:lnTo>
                    <a:lnTo>
                      <a:pt x="250" y="960"/>
                    </a:lnTo>
                    <a:lnTo>
                      <a:pt x="290" y="1065"/>
                    </a:lnTo>
                    <a:lnTo>
                      <a:pt x="315" y="1130"/>
                    </a:lnTo>
                    <a:lnTo>
                      <a:pt x="290" y="1200"/>
                    </a:lnTo>
                    <a:lnTo>
                      <a:pt x="260" y="1265"/>
                    </a:lnTo>
                    <a:lnTo>
                      <a:pt x="270" y="1320"/>
                    </a:lnTo>
                    <a:lnTo>
                      <a:pt x="325" y="1350"/>
                    </a:lnTo>
                    <a:lnTo>
                      <a:pt x="365" y="1395"/>
                    </a:lnTo>
                    <a:lnTo>
                      <a:pt x="390" y="1425"/>
                    </a:lnTo>
                    <a:lnTo>
                      <a:pt x="390" y="1480"/>
                    </a:lnTo>
                    <a:lnTo>
                      <a:pt x="450" y="1520"/>
                    </a:lnTo>
                    <a:lnTo>
                      <a:pt x="505" y="1570"/>
                    </a:lnTo>
                    <a:lnTo>
                      <a:pt x="535" y="1614"/>
                    </a:lnTo>
                    <a:lnTo>
                      <a:pt x="555" y="1664"/>
                    </a:lnTo>
                    <a:lnTo>
                      <a:pt x="590" y="1699"/>
                    </a:lnTo>
                    <a:lnTo>
                      <a:pt x="630" y="1774"/>
                    </a:lnTo>
                    <a:lnTo>
                      <a:pt x="660" y="1834"/>
                    </a:lnTo>
                    <a:lnTo>
                      <a:pt x="685" y="1879"/>
                    </a:lnTo>
                    <a:lnTo>
                      <a:pt x="725" y="1879"/>
                    </a:lnTo>
                    <a:lnTo>
                      <a:pt x="790" y="1889"/>
                    </a:lnTo>
                    <a:lnTo>
                      <a:pt x="840" y="1899"/>
                    </a:lnTo>
                    <a:lnTo>
                      <a:pt x="895" y="1919"/>
                    </a:lnTo>
                    <a:lnTo>
                      <a:pt x="905" y="1899"/>
                    </a:lnTo>
                    <a:lnTo>
                      <a:pt x="950" y="1859"/>
                    </a:lnTo>
                    <a:lnTo>
                      <a:pt x="995" y="1794"/>
                    </a:lnTo>
                    <a:lnTo>
                      <a:pt x="1015" y="1744"/>
                    </a:lnTo>
                    <a:lnTo>
                      <a:pt x="1020" y="1679"/>
                    </a:lnTo>
                    <a:lnTo>
                      <a:pt x="1060" y="1679"/>
                    </a:lnTo>
                    <a:lnTo>
                      <a:pt x="1080" y="1644"/>
                    </a:lnTo>
                    <a:lnTo>
                      <a:pt x="1125" y="1600"/>
                    </a:lnTo>
                    <a:lnTo>
                      <a:pt x="1105" y="1540"/>
                    </a:lnTo>
                    <a:lnTo>
                      <a:pt x="1135" y="1510"/>
                    </a:lnTo>
                    <a:lnTo>
                      <a:pt x="1179" y="1540"/>
                    </a:lnTo>
                    <a:lnTo>
                      <a:pt x="1219" y="1520"/>
                    </a:lnTo>
                    <a:lnTo>
                      <a:pt x="1209" y="1490"/>
                    </a:lnTo>
                    <a:lnTo>
                      <a:pt x="1259" y="1425"/>
                    </a:lnTo>
                    <a:lnTo>
                      <a:pt x="1259" y="1360"/>
                    </a:lnTo>
                    <a:lnTo>
                      <a:pt x="1304" y="1320"/>
                    </a:lnTo>
                    <a:lnTo>
                      <a:pt x="1294" y="1285"/>
                    </a:lnTo>
                    <a:lnTo>
                      <a:pt x="1319" y="1265"/>
                    </a:lnTo>
                    <a:lnTo>
                      <a:pt x="1304" y="1215"/>
                    </a:lnTo>
                    <a:lnTo>
                      <a:pt x="1294" y="1175"/>
                    </a:lnTo>
                    <a:lnTo>
                      <a:pt x="1319" y="1140"/>
                    </a:lnTo>
                    <a:lnTo>
                      <a:pt x="1359" y="1110"/>
                    </a:lnTo>
                    <a:lnTo>
                      <a:pt x="1409" y="1095"/>
                    </a:lnTo>
                    <a:lnTo>
                      <a:pt x="1444" y="1075"/>
                    </a:lnTo>
                    <a:lnTo>
                      <a:pt x="1464" y="1055"/>
                    </a:lnTo>
                    <a:lnTo>
                      <a:pt x="1444" y="1005"/>
                    </a:lnTo>
                    <a:lnTo>
                      <a:pt x="1379" y="900"/>
                    </a:lnTo>
                    <a:lnTo>
                      <a:pt x="1409" y="845"/>
                    </a:lnTo>
                    <a:lnTo>
                      <a:pt x="1464" y="855"/>
                    </a:lnTo>
                    <a:lnTo>
                      <a:pt x="1494" y="865"/>
                    </a:lnTo>
                    <a:lnTo>
                      <a:pt x="1469" y="800"/>
                    </a:lnTo>
                    <a:lnTo>
                      <a:pt x="1464" y="770"/>
                    </a:lnTo>
                    <a:lnTo>
                      <a:pt x="1484" y="735"/>
                    </a:lnTo>
                    <a:lnTo>
                      <a:pt x="1514" y="715"/>
                    </a:lnTo>
                    <a:lnTo>
                      <a:pt x="1534" y="695"/>
                    </a:lnTo>
                    <a:lnTo>
                      <a:pt x="1514" y="665"/>
                    </a:lnTo>
                    <a:lnTo>
                      <a:pt x="1484" y="645"/>
                    </a:lnTo>
                    <a:lnTo>
                      <a:pt x="1464" y="665"/>
                    </a:lnTo>
                    <a:lnTo>
                      <a:pt x="1429" y="675"/>
                    </a:lnTo>
                    <a:lnTo>
                      <a:pt x="1389" y="630"/>
                    </a:lnTo>
                    <a:lnTo>
                      <a:pt x="1379" y="600"/>
                    </a:lnTo>
                    <a:lnTo>
                      <a:pt x="1359" y="570"/>
                    </a:lnTo>
                    <a:lnTo>
                      <a:pt x="1284" y="505"/>
                    </a:lnTo>
                    <a:lnTo>
                      <a:pt x="1239" y="495"/>
                    </a:lnTo>
                    <a:lnTo>
                      <a:pt x="1189" y="485"/>
                    </a:lnTo>
                    <a:lnTo>
                      <a:pt x="1169" y="465"/>
                    </a:lnTo>
                    <a:lnTo>
                      <a:pt x="1169" y="410"/>
                    </a:lnTo>
                    <a:lnTo>
                      <a:pt x="1169" y="380"/>
                    </a:lnTo>
                    <a:lnTo>
                      <a:pt x="1125" y="335"/>
                    </a:lnTo>
                    <a:lnTo>
                      <a:pt x="1095" y="345"/>
                    </a:lnTo>
                    <a:lnTo>
                      <a:pt x="1000" y="345"/>
                    </a:lnTo>
                    <a:lnTo>
                      <a:pt x="955" y="325"/>
                    </a:lnTo>
                    <a:lnTo>
                      <a:pt x="935" y="335"/>
                    </a:lnTo>
                    <a:lnTo>
                      <a:pt x="915" y="345"/>
                    </a:lnTo>
                    <a:lnTo>
                      <a:pt x="870" y="335"/>
                    </a:lnTo>
                    <a:lnTo>
                      <a:pt x="840" y="335"/>
                    </a:lnTo>
                    <a:lnTo>
                      <a:pt x="765" y="280"/>
                    </a:lnTo>
                    <a:lnTo>
                      <a:pt x="640" y="275"/>
                    </a:lnTo>
                    <a:lnTo>
                      <a:pt x="610" y="260"/>
                    </a:lnTo>
                    <a:lnTo>
                      <a:pt x="565" y="210"/>
                    </a:lnTo>
                    <a:lnTo>
                      <a:pt x="515" y="170"/>
                    </a:lnTo>
                    <a:lnTo>
                      <a:pt x="440" y="125"/>
                    </a:lnTo>
                    <a:lnTo>
                      <a:pt x="375" y="115"/>
                    </a:lnTo>
                    <a:lnTo>
                      <a:pt x="290" y="105"/>
                    </a:lnTo>
                    <a:lnTo>
                      <a:pt x="200" y="70"/>
                    </a:lnTo>
                    <a:lnTo>
                      <a:pt x="155" y="65"/>
                    </a:lnTo>
                    <a:lnTo>
                      <a:pt x="135" y="50"/>
                    </a:lnTo>
                    <a:lnTo>
                      <a:pt x="115" y="20"/>
                    </a:lnTo>
                    <a:lnTo>
                      <a:pt x="80" y="0"/>
                    </a:lnTo>
                    <a:lnTo>
                      <a:pt x="20" y="50"/>
                    </a:lnTo>
                    <a:lnTo>
                      <a:pt x="0" y="135"/>
                    </a:lnTo>
                    <a:lnTo>
                      <a:pt x="50" y="205"/>
                    </a:lnTo>
                    <a:lnTo>
                      <a:pt x="115" y="240"/>
                    </a:lnTo>
                    <a:lnTo>
                      <a:pt x="140" y="305"/>
                    </a:lnTo>
                    <a:lnTo>
                      <a:pt x="95" y="33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8" name="Freeform 80"/>
              <p:cNvSpPr>
                <a:spLocks noChangeAspect="1"/>
              </p:cNvSpPr>
              <p:nvPr/>
            </p:nvSpPr>
            <p:spPr bwMode="auto">
              <a:xfrm>
                <a:off x="4733" y="11030"/>
                <a:ext cx="1693" cy="871"/>
              </a:xfrm>
              <a:custGeom>
                <a:avLst/>
                <a:gdLst>
                  <a:gd name="T0" fmla="*/ 2 w 2309"/>
                  <a:gd name="T1" fmla="*/ 1 h 1529"/>
                  <a:gd name="T2" fmla="*/ 1 w 2309"/>
                  <a:gd name="T3" fmla="*/ 1 h 1529"/>
                  <a:gd name="T4" fmla="*/ 1 w 2309"/>
                  <a:gd name="T5" fmla="*/ 1 h 1529"/>
                  <a:gd name="T6" fmla="*/ 1 w 2309"/>
                  <a:gd name="T7" fmla="*/ 1 h 1529"/>
                  <a:gd name="T8" fmla="*/ 1 w 2309"/>
                  <a:gd name="T9" fmla="*/ 1 h 1529"/>
                  <a:gd name="T10" fmla="*/ 1 w 2309"/>
                  <a:gd name="T11" fmla="*/ 1 h 1529"/>
                  <a:gd name="T12" fmla="*/ 1 w 2309"/>
                  <a:gd name="T13" fmla="*/ 1 h 1529"/>
                  <a:gd name="T14" fmla="*/ 1 w 2309"/>
                  <a:gd name="T15" fmla="*/ 1 h 1529"/>
                  <a:gd name="T16" fmla="*/ 1 w 2309"/>
                  <a:gd name="T17" fmla="*/ 1 h 1529"/>
                  <a:gd name="T18" fmla="*/ 1 w 2309"/>
                  <a:gd name="T19" fmla="*/ 1 h 1529"/>
                  <a:gd name="T20" fmla="*/ 1 w 2309"/>
                  <a:gd name="T21" fmla="*/ 1 h 1529"/>
                  <a:gd name="T22" fmla="*/ 1 w 2309"/>
                  <a:gd name="T23" fmla="*/ 1 h 1529"/>
                  <a:gd name="T24" fmla="*/ 1 w 2309"/>
                  <a:gd name="T25" fmla="*/ 1 h 1529"/>
                  <a:gd name="T26" fmla="*/ 1 w 2309"/>
                  <a:gd name="T27" fmla="*/ 1 h 1529"/>
                  <a:gd name="T28" fmla="*/ 1 w 2309"/>
                  <a:gd name="T29" fmla="*/ 1 h 1529"/>
                  <a:gd name="T30" fmla="*/ 1 w 2309"/>
                  <a:gd name="T31" fmla="*/ 1 h 1529"/>
                  <a:gd name="T32" fmla="*/ 1 w 2309"/>
                  <a:gd name="T33" fmla="*/ 1 h 1529"/>
                  <a:gd name="T34" fmla="*/ 1 w 2309"/>
                  <a:gd name="T35" fmla="*/ 1 h 1529"/>
                  <a:gd name="T36" fmla="*/ 1 w 2309"/>
                  <a:gd name="T37" fmla="*/ 1 h 1529"/>
                  <a:gd name="T38" fmla="*/ 1 w 2309"/>
                  <a:gd name="T39" fmla="*/ 1 h 1529"/>
                  <a:gd name="T40" fmla="*/ 1 w 2309"/>
                  <a:gd name="T41" fmla="*/ 1 h 1529"/>
                  <a:gd name="T42" fmla="*/ 1 w 2309"/>
                  <a:gd name="T43" fmla="*/ 1 h 1529"/>
                  <a:gd name="T44" fmla="*/ 1 w 2309"/>
                  <a:gd name="T45" fmla="*/ 1 h 1529"/>
                  <a:gd name="T46" fmla="*/ 1 w 2309"/>
                  <a:gd name="T47" fmla="*/ 1 h 1529"/>
                  <a:gd name="T48" fmla="*/ 1 w 2309"/>
                  <a:gd name="T49" fmla="*/ 1 h 1529"/>
                  <a:gd name="T50" fmla="*/ 1 w 2309"/>
                  <a:gd name="T51" fmla="*/ 1 h 1529"/>
                  <a:gd name="T52" fmla="*/ 1 w 2309"/>
                  <a:gd name="T53" fmla="*/ 1 h 1529"/>
                  <a:gd name="T54" fmla="*/ 1 w 2309"/>
                  <a:gd name="T55" fmla="*/ 1 h 1529"/>
                  <a:gd name="T56" fmla="*/ 1 w 2309"/>
                  <a:gd name="T57" fmla="*/ 1 h 1529"/>
                  <a:gd name="T58" fmla="*/ 1 w 2309"/>
                  <a:gd name="T59" fmla="*/ 1 h 1529"/>
                  <a:gd name="T60" fmla="*/ 1 w 2309"/>
                  <a:gd name="T61" fmla="*/ 1 h 1529"/>
                  <a:gd name="T62" fmla="*/ 0 w 2309"/>
                  <a:gd name="T63" fmla="*/ 1 h 1529"/>
                  <a:gd name="T64" fmla="*/ 1 w 2309"/>
                  <a:gd name="T65" fmla="*/ 1 h 1529"/>
                  <a:gd name="T66" fmla="*/ 1 w 2309"/>
                  <a:gd name="T67" fmla="*/ 1 h 1529"/>
                  <a:gd name="T68" fmla="*/ 1 w 2309"/>
                  <a:gd name="T69" fmla="*/ 1 h 1529"/>
                  <a:gd name="T70" fmla="*/ 1 w 2309"/>
                  <a:gd name="T71" fmla="*/ 1 h 1529"/>
                  <a:gd name="T72" fmla="*/ 1 w 2309"/>
                  <a:gd name="T73" fmla="*/ 1 h 1529"/>
                  <a:gd name="T74" fmla="*/ 1 w 2309"/>
                  <a:gd name="T75" fmla="*/ 1 h 1529"/>
                  <a:gd name="T76" fmla="*/ 1 w 2309"/>
                  <a:gd name="T77" fmla="*/ 1 h 1529"/>
                  <a:gd name="T78" fmla="*/ 1 w 2309"/>
                  <a:gd name="T79" fmla="*/ 1 h 1529"/>
                  <a:gd name="T80" fmla="*/ 1 w 2309"/>
                  <a:gd name="T81" fmla="*/ 1 h 1529"/>
                  <a:gd name="T82" fmla="*/ 1 w 2309"/>
                  <a:gd name="T83" fmla="*/ 1 h 1529"/>
                  <a:gd name="T84" fmla="*/ 1 w 2309"/>
                  <a:gd name="T85" fmla="*/ 1 h 1529"/>
                  <a:gd name="T86" fmla="*/ 1 w 2309"/>
                  <a:gd name="T87" fmla="*/ 1 h 1529"/>
                  <a:gd name="T88" fmla="*/ 1 w 2309"/>
                  <a:gd name="T89" fmla="*/ 1 h 1529"/>
                  <a:gd name="T90" fmla="*/ 1 w 2309"/>
                  <a:gd name="T91" fmla="*/ 1 h 1529"/>
                  <a:gd name="T92" fmla="*/ 1 w 2309"/>
                  <a:gd name="T93" fmla="*/ 1 h 1529"/>
                  <a:gd name="T94" fmla="*/ 1 w 2309"/>
                  <a:gd name="T95" fmla="*/ 1 h 1529"/>
                  <a:gd name="T96" fmla="*/ 1 w 2309"/>
                  <a:gd name="T97" fmla="*/ 1 h 1529"/>
                  <a:gd name="T98" fmla="*/ 1 w 2309"/>
                  <a:gd name="T99" fmla="*/ 1 h 1529"/>
                  <a:gd name="T100" fmla="*/ 1 w 2309"/>
                  <a:gd name="T101" fmla="*/ 1 h 15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09"/>
                  <a:gd name="T154" fmla="*/ 0 h 1529"/>
                  <a:gd name="T155" fmla="*/ 2309 w 2309"/>
                  <a:gd name="T156" fmla="*/ 1529 h 15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09" h="1529">
                    <a:moveTo>
                      <a:pt x="2289" y="0"/>
                    </a:moveTo>
                    <a:lnTo>
                      <a:pt x="2309" y="45"/>
                    </a:lnTo>
                    <a:lnTo>
                      <a:pt x="2224" y="180"/>
                    </a:lnTo>
                    <a:lnTo>
                      <a:pt x="2184" y="300"/>
                    </a:lnTo>
                    <a:lnTo>
                      <a:pt x="2119" y="415"/>
                    </a:lnTo>
                    <a:lnTo>
                      <a:pt x="2054" y="540"/>
                    </a:lnTo>
                    <a:lnTo>
                      <a:pt x="2014" y="580"/>
                    </a:lnTo>
                    <a:lnTo>
                      <a:pt x="2034" y="685"/>
                    </a:lnTo>
                    <a:lnTo>
                      <a:pt x="1909" y="759"/>
                    </a:lnTo>
                    <a:lnTo>
                      <a:pt x="1929" y="834"/>
                    </a:lnTo>
                    <a:lnTo>
                      <a:pt x="1929" y="919"/>
                    </a:lnTo>
                    <a:lnTo>
                      <a:pt x="2004" y="984"/>
                    </a:lnTo>
                    <a:lnTo>
                      <a:pt x="1994" y="1034"/>
                    </a:lnTo>
                    <a:lnTo>
                      <a:pt x="2044" y="1119"/>
                    </a:lnTo>
                    <a:lnTo>
                      <a:pt x="2079" y="1139"/>
                    </a:lnTo>
                    <a:lnTo>
                      <a:pt x="2079" y="1204"/>
                    </a:lnTo>
                    <a:lnTo>
                      <a:pt x="1959" y="1319"/>
                    </a:lnTo>
                    <a:lnTo>
                      <a:pt x="1949" y="1374"/>
                    </a:lnTo>
                    <a:lnTo>
                      <a:pt x="1959" y="1439"/>
                    </a:lnTo>
                    <a:lnTo>
                      <a:pt x="1939" y="1499"/>
                    </a:lnTo>
                    <a:lnTo>
                      <a:pt x="1889" y="1529"/>
                    </a:lnTo>
                    <a:lnTo>
                      <a:pt x="1854" y="1529"/>
                    </a:lnTo>
                    <a:lnTo>
                      <a:pt x="1804" y="1489"/>
                    </a:lnTo>
                    <a:lnTo>
                      <a:pt x="1769" y="1459"/>
                    </a:lnTo>
                    <a:lnTo>
                      <a:pt x="1709" y="1459"/>
                    </a:lnTo>
                    <a:lnTo>
                      <a:pt x="1614" y="1439"/>
                    </a:lnTo>
                    <a:lnTo>
                      <a:pt x="1579" y="1444"/>
                    </a:lnTo>
                    <a:lnTo>
                      <a:pt x="1539" y="1404"/>
                    </a:lnTo>
                    <a:lnTo>
                      <a:pt x="1494" y="1359"/>
                    </a:lnTo>
                    <a:lnTo>
                      <a:pt x="1454" y="1359"/>
                    </a:lnTo>
                    <a:lnTo>
                      <a:pt x="1424" y="1339"/>
                    </a:lnTo>
                    <a:lnTo>
                      <a:pt x="1424" y="1289"/>
                    </a:lnTo>
                    <a:lnTo>
                      <a:pt x="1404" y="1224"/>
                    </a:lnTo>
                    <a:lnTo>
                      <a:pt x="1369" y="1194"/>
                    </a:lnTo>
                    <a:lnTo>
                      <a:pt x="1304" y="1129"/>
                    </a:lnTo>
                    <a:lnTo>
                      <a:pt x="1189" y="1044"/>
                    </a:lnTo>
                    <a:lnTo>
                      <a:pt x="1125" y="1044"/>
                    </a:lnTo>
                    <a:lnTo>
                      <a:pt x="1055" y="1044"/>
                    </a:lnTo>
                    <a:lnTo>
                      <a:pt x="1000" y="1004"/>
                    </a:lnTo>
                    <a:lnTo>
                      <a:pt x="915" y="969"/>
                    </a:lnTo>
                    <a:lnTo>
                      <a:pt x="885" y="939"/>
                    </a:lnTo>
                    <a:lnTo>
                      <a:pt x="810" y="909"/>
                    </a:lnTo>
                    <a:lnTo>
                      <a:pt x="725" y="899"/>
                    </a:lnTo>
                    <a:lnTo>
                      <a:pt x="685" y="899"/>
                    </a:lnTo>
                    <a:lnTo>
                      <a:pt x="620" y="824"/>
                    </a:lnTo>
                    <a:lnTo>
                      <a:pt x="600" y="799"/>
                    </a:lnTo>
                    <a:lnTo>
                      <a:pt x="555" y="794"/>
                    </a:lnTo>
                    <a:lnTo>
                      <a:pt x="550" y="759"/>
                    </a:lnTo>
                    <a:lnTo>
                      <a:pt x="505" y="685"/>
                    </a:lnTo>
                    <a:lnTo>
                      <a:pt x="450" y="685"/>
                    </a:lnTo>
                    <a:lnTo>
                      <a:pt x="400" y="665"/>
                    </a:lnTo>
                    <a:lnTo>
                      <a:pt x="360" y="600"/>
                    </a:lnTo>
                    <a:lnTo>
                      <a:pt x="345" y="595"/>
                    </a:lnTo>
                    <a:lnTo>
                      <a:pt x="295" y="595"/>
                    </a:lnTo>
                    <a:lnTo>
                      <a:pt x="240" y="615"/>
                    </a:lnTo>
                    <a:lnTo>
                      <a:pt x="190" y="615"/>
                    </a:lnTo>
                    <a:lnTo>
                      <a:pt x="145" y="580"/>
                    </a:lnTo>
                    <a:lnTo>
                      <a:pt x="145" y="540"/>
                    </a:lnTo>
                    <a:lnTo>
                      <a:pt x="125" y="495"/>
                    </a:lnTo>
                    <a:lnTo>
                      <a:pt x="70" y="510"/>
                    </a:lnTo>
                    <a:lnTo>
                      <a:pt x="50" y="490"/>
                    </a:lnTo>
                    <a:lnTo>
                      <a:pt x="70" y="470"/>
                    </a:lnTo>
                    <a:lnTo>
                      <a:pt x="0" y="415"/>
                    </a:lnTo>
                    <a:lnTo>
                      <a:pt x="0" y="370"/>
                    </a:lnTo>
                    <a:lnTo>
                      <a:pt x="20" y="340"/>
                    </a:lnTo>
                    <a:lnTo>
                      <a:pt x="50" y="305"/>
                    </a:lnTo>
                    <a:lnTo>
                      <a:pt x="50" y="275"/>
                    </a:lnTo>
                    <a:lnTo>
                      <a:pt x="20" y="245"/>
                    </a:lnTo>
                    <a:lnTo>
                      <a:pt x="30" y="200"/>
                    </a:lnTo>
                    <a:lnTo>
                      <a:pt x="60" y="160"/>
                    </a:lnTo>
                    <a:lnTo>
                      <a:pt x="200" y="55"/>
                    </a:lnTo>
                    <a:lnTo>
                      <a:pt x="260" y="65"/>
                    </a:lnTo>
                    <a:lnTo>
                      <a:pt x="280" y="95"/>
                    </a:lnTo>
                    <a:lnTo>
                      <a:pt x="365" y="140"/>
                    </a:lnTo>
                    <a:lnTo>
                      <a:pt x="410" y="95"/>
                    </a:lnTo>
                    <a:lnTo>
                      <a:pt x="440" y="45"/>
                    </a:lnTo>
                    <a:lnTo>
                      <a:pt x="695" y="45"/>
                    </a:lnTo>
                    <a:lnTo>
                      <a:pt x="705" y="85"/>
                    </a:lnTo>
                    <a:lnTo>
                      <a:pt x="790" y="130"/>
                    </a:lnTo>
                    <a:lnTo>
                      <a:pt x="810" y="170"/>
                    </a:lnTo>
                    <a:lnTo>
                      <a:pt x="845" y="190"/>
                    </a:lnTo>
                    <a:lnTo>
                      <a:pt x="875" y="170"/>
                    </a:lnTo>
                    <a:lnTo>
                      <a:pt x="980" y="225"/>
                    </a:lnTo>
                    <a:lnTo>
                      <a:pt x="1035" y="245"/>
                    </a:lnTo>
                    <a:lnTo>
                      <a:pt x="1095" y="225"/>
                    </a:lnTo>
                    <a:lnTo>
                      <a:pt x="1170" y="180"/>
                    </a:lnTo>
                    <a:lnTo>
                      <a:pt x="1234" y="180"/>
                    </a:lnTo>
                    <a:lnTo>
                      <a:pt x="1304" y="225"/>
                    </a:lnTo>
                    <a:lnTo>
                      <a:pt x="1349" y="235"/>
                    </a:lnTo>
                    <a:lnTo>
                      <a:pt x="1429" y="215"/>
                    </a:lnTo>
                    <a:lnTo>
                      <a:pt x="1514" y="225"/>
                    </a:lnTo>
                    <a:lnTo>
                      <a:pt x="1569" y="200"/>
                    </a:lnTo>
                    <a:lnTo>
                      <a:pt x="1634" y="180"/>
                    </a:lnTo>
                    <a:lnTo>
                      <a:pt x="1709" y="130"/>
                    </a:lnTo>
                    <a:lnTo>
                      <a:pt x="1769" y="105"/>
                    </a:lnTo>
                    <a:lnTo>
                      <a:pt x="1864" y="95"/>
                    </a:lnTo>
                    <a:lnTo>
                      <a:pt x="1939" y="105"/>
                    </a:lnTo>
                    <a:lnTo>
                      <a:pt x="2004" y="95"/>
                    </a:lnTo>
                    <a:lnTo>
                      <a:pt x="2069" y="35"/>
                    </a:lnTo>
                    <a:lnTo>
                      <a:pt x="2099" y="20"/>
                    </a:lnTo>
                    <a:lnTo>
                      <a:pt x="2139" y="35"/>
                    </a:lnTo>
                    <a:lnTo>
                      <a:pt x="2224" y="35"/>
                    </a:lnTo>
                    <a:lnTo>
                      <a:pt x="2289" y="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grpSp>
        <p:sp>
          <p:nvSpPr>
            <p:cNvPr id="13346" name="Freeform 81"/>
            <p:cNvSpPr>
              <a:spLocks noChangeAspect="1"/>
            </p:cNvSpPr>
            <p:nvPr/>
          </p:nvSpPr>
          <p:spPr bwMode="auto">
            <a:xfrm>
              <a:off x="1509713" y="1649413"/>
              <a:ext cx="792162" cy="360362"/>
            </a:xfrm>
            <a:custGeom>
              <a:avLst/>
              <a:gdLst>
                <a:gd name="T0" fmla="*/ 4354825 w 559"/>
                <a:gd name="T1" fmla="*/ 95488552 h 234"/>
                <a:gd name="T2" fmla="*/ 56109885 w 559"/>
                <a:gd name="T3" fmla="*/ 68409582 h 234"/>
                <a:gd name="T4" fmla="*/ 46709430 w 559"/>
                <a:gd name="T5" fmla="*/ 45738654 h 234"/>
                <a:gd name="T6" fmla="*/ 122713556 w 559"/>
                <a:gd name="T7" fmla="*/ 8459204 h 234"/>
                <a:gd name="T8" fmla="*/ 131271071 w 559"/>
                <a:gd name="T9" fmla="*/ 31595720 h 234"/>
                <a:gd name="T10" fmla="*/ 241737520 w 559"/>
                <a:gd name="T11" fmla="*/ 54169170 h 234"/>
                <a:gd name="T12" fmla="*/ 283549294 w 559"/>
                <a:gd name="T13" fmla="*/ 42511658 h 234"/>
                <a:gd name="T14" fmla="*/ 354052634 w 559"/>
                <a:gd name="T15" fmla="*/ 12826875 h 234"/>
                <a:gd name="T16" fmla="*/ 419822612 w 559"/>
                <a:gd name="T17" fmla="*/ 31595720 h 234"/>
                <a:gd name="T18" fmla="*/ 486408566 w 559"/>
                <a:gd name="T19" fmla="*/ 12826875 h 234"/>
                <a:gd name="T20" fmla="*/ 532968767 w 559"/>
                <a:gd name="T21" fmla="*/ 5781126 h 234"/>
                <a:gd name="T22" fmla="*/ 544246112 w 559"/>
                <a:gd name="T23" fmla="*/ 37577108 h 234"/>
                <a:gd name="T24" fmla="*/ 570999326 w 559"/>
                <a:gd name="T25" fmla="*/ 63501947 h 234"/>
                <a:gd name="T26" fmla="*/ 599583795 w 559"/>
                <a:gd name="T27" fmla="*/ 100127626 h 234"/>
                <a:gd name="T28" fmla="*/ 622202264 w 559"/>
                <a:gd name="T29" fmla="*/ 135086968 h 234"/>
                <a:gd name="T30" fmla="*/ 561720183 w 559"/>
                <a:gd name="T31" fmla="*/ 146772385 h 234"/>
                <a:gd name="T32" fmla="*/ 505997959 w 559"/>
                <a:gd name="T33" fmla="*/ 183400394 h 234"/>
                <a:gd name="T34" fmla="*/ 457278471 w 559"/>
                <a:gd name="T35" fmla="*/ 201484461 h 234"/>
                <a:gd name="T36" fmla="*/ 410607481 w 559"/>
                <a:gd name="T37" fmla="*/ 190637819 h 234"/>
                <a:gd name="T38" fmla="*/ 377442059 w 559"/>
                <a:gd name="T39" fmla="*/ 201484461 h 234"/>
                <a:gd name="T40" fmla="*/ 355851063 w 559"/>
                <a:gd name="T41" fmla="*/ 211406457 h 234"/>
                <a:gd name="T42" fmla="*/ 339659340 w 559"/>
                <a:gd name="T43" fmla="*/ 222154413 h 234"/>
                <a:gd name="T44" fmla="*/ 314103828 w 559"/>
                <a:gd name="T45" fmla="*/ 225910202 h 234"/>
                <a:gd name="T46" fmla="*/ 309037042 w 559"/>
                <a:gd name="T47" fmla="*/ 208208647 h 234"/>
                <a:gd name="T48" fmla="*/ 310528777 w 559"/>
                <a:gd name="T49" fmla="*/ 190445923 h 234"/>
                <a:gd name="T50" fmla="*/ 277037668 w 559"/>
                <a:gd name="T51" fmla="*/ 185530365 h 234"/>
                <a:gd name="T52" fmla="*/ 245953687 w 559"/>
                <a:gd name="T53" fmla="*/ 184537093 h 234"/>
                <a:gd name="T54" fmla="*/ 222165595 w 559"/>
                <a:gd name="T55" fmla="*/ 188056712 h 234"/>
                <a:gd name="T56" fmla="*/ 208953355 w 559"/>
                <a:gd name="T57" fmla="*/ 190445923 h 234"/>
                <a:gd name="T58" fmla="*/ 190082630 w 559"/>
                <a:gd name="T59" fmla="*/ 198803152 h 234"/>
                <a:gd name="T60" fmla="*/ 173824199 w 559"/>
                <a:gd name="T61" fmla="*/ 201484461 h 234"/>
                <a:gd name="T62" fmla="*/ 133611491 w 559"/>
                <a:gd name="T63" fmla="*/ 196457866 h 234"/>
                <a:gd name="T64" fmla="*/ 89827805 w 559"/>
                <a:gd name="T65" fmla="*/ 192998718 h 234"/>
                <a:gd name="T66" fmla="*/ 66989164 w 559"/>
                <a:gd name="T67" fmla="*/ 178757593 h 234"/>
                <a:gd name="T68" fmla="*/ 33519583 w 559"/>
                <a:gd name="T69" fmla="*/ 163282131 h 234"/>
                <a:gd name="T70" fmla="*/ 8892159 w 559"/>
                <a:gd name="T71" fmla="*/ 140894897 h 2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9"/>
                <a:gd name="T109" fmla="*/ 0 h 234"/>
                <a:gd name="T110" fmla="*/ 559 w 559"/>
                <a:gd name="T111" fmla="*/ 234 h 2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9" h="234">
                  <a:moveTo>
                    <a:pt x="0" y="125"/>
                  </a:moveTo>
                  <a:lnTo>
                    <a:pt x="4" y="99"/>
                  </a:lnTo>
                  <a:lnTo>
                    <a:pt x="22" y="89"/>
                  </a:lnTo>
                  <a:lnTo>
                    <a:pt x="50" y="71"/>
                  </a:lnTo>
                  <a:lnTo>
                    <a:pt x="56" y="60"/>
                  </a:lnTo>
                  <a:lnTo>
                    <a:pt x="42" y="47"/>
                  </a:lnTo>
                  <a:lnTo>
                    <a:pt x="98" y="0"/>
                  </a:lnTo>
                  <a:lnTo>
                    <a:pt x="110" y="9"/>
                  </a:lnTo>
                  <a:lnTo>
                    <a:pt x="118" y="24"/>
                  </a:lnTo>
                  <a:lnTo>
                    <a:pt x="118" y="33"/>
                  </a:lnTo>
                  <a:lnTo>
                    <a:pt x="148" y="39"/>
                  </a:lnTo>
                  <a:lnTo>
                    <a:pt x="217" y="56"/>
                  </a:lnTo>
                  <a:lnTo>
                    <a:pt x="221" y="60"/>
                  </a:lnTo>
                  <a:lnTo>
                    <a:pt x="255" y="44"/>
                  </a:lnTo>
                  <a:lnTo>
                    <a:pt x="297" y="13"/>
                  </a:lnTo>
                  <a:lnTo>
                    <a:pt x="318" y="13"/>
                  </a:lnTo>
                  <a:lnTo>
                    <a:pt x="344" y="27"/>
                  </a:lnTo>
                  <a:lnTo>
                    <a:pt x="377" y="33"/>
                  </a:lnTo>
                  <a:lnTo>
                    <a:pt x="421" y="24"/>
                  </a:lnTo>
                  <a:lnTo>
                    <a:pt x="437" y="13"/>
                  </a:lnTo>
                  <a:lnTo>
                    <a:pt x="459" y="13"/>
                  </a:lnTo>
                  <a:lnTo>
                    <a:pt x="479" y="6"/>
                  </a:lnTo>
                  <a:lnTo>
                    <a:pt x="493" y="24"/>
                  </a:lnTo>
                  <a:lnTo>
                    <a:pt x="489" y="39"/>
                  </a:lnTo>
                  <a:lnTo>
                    <a:pt x="493" y="60"/>
                  </a:lnTo>
                  <a:lnTo>
                    <a:pt x="513" y="66"/>
                  </a:lnTo>
                  <a:lnTo>
                    <a:pt x="531" y="83"/>
                  </a:lnTo>
                  <a:lnTo>
                    <a:pt x="539" y="104"/>
                  </a:lnTo>
                  <a:lnTo>
                    <a:pt x="559" y="125"/>
                  </a:lnTo>
                  <a:lnTo>
                    <a:pt x="559" y="140"/>
                  </a:lnTo>
                  <a:lnTo>
                    <a:pt x="531" y="143"/>
                  </a:lnTo>
                  <a:lnTo>
                    <a:pt x="505" y="152"/>
                  </a:lnTo>
                  <a:lnTo>
                    <a:pt x="479" y="173"/>
                  </a:lnTo>
                  <a:lnTo>
                    <a:pt x="455" y="190"/>
                  </a:lnTo>
                  <a:lnTo>
                    <a:pt x="433" y="202"/>
                  </a:lnTo>
                  <a:lnTo>
                    <a:pt x="411" y="209"/>
                  </a:lnTo>
                  <a:lnTo>
                    <a:pt x="390" y="206"/>
                  </a:lnTo>
                  <a:lnTo>
                    <a:pt x="369" y="198"/>
                  </a:lnTo>
                  <a:lnTo>
                    <a:pt x="351" y="203"/>
                  </a:lnTo>
                  <a:lnTo>
                    <a:pt x="339" y="209"/>
                  </a:lnTo>
                  <a:lnTo>
                    <a:pt x="332" y="215"/>
                  </a:lnTo>
                  <a:lnTo>
                    <a:pt x="320" y="219"/>
                  </a:lnTo>
                  <a:lnTo>
                    <a:pt x="311" y="222"/>
                  </a:lnTo>
                  <a:lnTo>
                    <a:pt x="305" y="230"/>
                  </a:lnTo>
                  <a:lnTo>
                    <a:pt x="294" y="233"/>
                  </a:lnTo>
                  <a:lnTo>
                    <a:pt x="282" y="234"/>
                  </a:lnTo>
                  <a:lnTo>
                    <a:pt x="276" y="225"/>
                  </a:lnTo>
                  <a:lnTo>
                    <a:pt x="278" y="216"/>
                  </a:lnTo>
                  <a:lnTo>
                    <a:pt x="284" y="207"/>
                  </a:lnTo>
                  <a:lnTo>
                    <a:pt x="279" y="197"/>
                  </a:lnTo>
                  <a:lnTo>
                    <a:pt x="267" y="194"/>
                  </a:lnTo>
                  <a:lnTo>
                    <a:pt x="249" y="192"/>
                  </a:lnTo>
                  <a:lnTo>
                    <a:pt x="236" y="191"/>
                  </a:lnTo>
                  <a:lnTo>
                    <a:pt x="221" y="191"/>
                  </a:lnTo>
                  <a:lnTo>
                    <a:pt x="209" y="189"/>
                  </a:lnTo>
                  <a:lnTo>
                    <a:pt x="200" y="195"/>
                  </a:lnTo>
                  <a:lnTo>
                    <a:pt x="192" y="194"/>
                  </a:lnTo>
                  <a:lnTo>
                    <a:pt x="188" y="197"/>
                  </a:lnTo>
                  <a:lnTo>
                    <a:pt x="182" y="203"/>
                  </a:lnTo>
                  <a:lnTo>
                    <a:pt x="171" y="206"/>
                  </a:lnTo>
                  <a:lnTo>
                    <a:pt x="164" y="206"/>
                  </a:lnTo>
                  <a:lnTo>
                    <a:pt x="156" y="209"/>
                  </a:lnTo>
                  <a:lnTo>
                    <a:pt x="138" y="207"/>
                  </a:lnTo>
                  <a:lnTo>
                    <a:pt x="120" y="204"/>
                  </a:lnTo>
                  <a:lnTo>
                    <a:pt x="96" y="201"/>
                  </a:lnTo>
                  <a:lnTo>
                    <a:pt x="81" y="200"/>
                  </a:lnTo>
                  <a:lnTo>
                    <a:pt x="64" y="196"/>
                  </a:lnTo>
                  <a:lnTo>
                    <a:pt x="60" y="185"/>
                  </a:lnTo>
                  <a:lnTo>
                    <a:pt x="46" y="176"/>
                  </a:lnTo>
                  <a:lnTo>
                    <a:pt x="30" y="169"/>
                  </a:lnTo>
                  <a:lnTo>
                    <a:pt x="14" y="152"/>
                  </a:lnTo>
                  <a:lnTo>
                    <a:pt x="8" y="146"/>
                  </a:lnTo>
                  <a:lnTo>
                    <a:pt x="0" y="12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grpSp>
      <p:sp>
        <p:nvSpPr>
          <p:cNvPr id="13324" name="Text Box 82"/>
          <p:cNvSpPr txBox="1">
            <a:spLocks noChangeArrowheads="1"/>
          </p:cNvSpPr>
          <p:nvPr/>
        </p:nvSpPr>
        <p:spPr bwMode="auto">
          <a:xfrm>
            <a:off x="1833564" y="2401889"/>
            <a:ext cx="542925"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9</a:t>
            </a:r>
            <a:endParaRPr lang="it-IT" dirty="0">
              <a:solidFill>
                <a:srgbClr val="002060"/>
              </a:solidFill>
              <a:cs typeface="Arial" pitchFamily="34" charset="0"/>
            </a:endParaRPr>
          </a:p>
        </p:txBody>
      </p:sp>
      <p:sp>
        <p:nvSpPr>
          <p:cNvPr id="13325" name="Text Box 83"/>
          <p:cNvSpPr txBox="1">
            <a:spLocks noChangeArrowheads="1"/>
          </p:cNvSpPr>
          <p:nvPr/>
        </p:nvSpPr>
        <p:spPr bwMode="auto">
          <a:xfrm>
            <a:off x="1887539" y="2800350"/>
            <a:ext cx="369887"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3</a:t>
            </a:r>
            <a:endParaRPr lang="it-IT" dirty="0">
              <a:solidFill>
                <a:srgbClr val="002060"/>
              </a:solidFill>
              <a:cs typeface="Arial" pitchFamily="34" charset="0"/>
            </a:endParaRPr>
          </a:p>
        </p:txBody>
      </p:sp>
      <p:sp>
        <p:nvSpPr>
          <p:cNvPr id="13326" name="Text Box 84"/>
          <p:cNvSpPr txBox="1">
            <a:spLocks noChangeArrowheads="1"/>
          </p:cNvSpPr>
          <p:nvPr/>
        </p:nvSpPr>
        <p:spPr bwMode="auto">
          <a:xfrm>
            <a:off x="1770063" y="2012951"/>
            <a:ext cx="247650" cy="339725"/>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0</a:t>
            </a:r>
            <a:endParaRPr lang="it-IT" dirty="0">
              <a:solidFill>
                <a:srgbClr val="002060"/>
              </a:solidFill>
              <a:cs typeface="Arial" pitchFamily="34" charset="0"/>
            </a:endParaRPr>
          </a:p>
        </p:txBody>
      </p:sp>
      <p:sp>
        <p:nvSpPr>
          <p:cNvPr id="13327" name="Text Box 85"/>
          <p:cNvSpPr txBox="1">
            <a:spLocks noChangeArrowheads="1"/>
          </p:cNvSpPr>
          <p:nvPr/>
        </p:nvSpPr>
        <p:spPr bwMode="auto">
          <a:xfrm>
            <a:off x="2640014" y="2092325"/>
            <a:ext cx="466725" cy="338138"/>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32</a:t>
            </a:r>
            <a:endParaRPr lang="it-IT" sz="1600" b="1" dirty="0">
              <a:solidFill>
                <a:srgbClr val="002060"/>
              </a:solidFill>
              <a:cs typeface="Arial" pitchFamily="34" charset="0"/>
            </a:endParaRPr>
          </a:p>
        </p:txBody>
      </p:sp>
      <p:sp>
        <p:nvSpPr>
          <p:cNvPr id="13328" name="Text Box 86"/>
          <p:cNvSpPr txBox="1">
            <a:spLocks noChangeArrowheads="1"/>
          </p:cNvSpPr>
          <p:nvPr/>
        </p:nvSpPr>
        <p:spPr bwMode="auto">
          <a:xfrm>
            <a:off x="3141663" y="1965326"/>
            <a:ext cx="277812" cy="339725"/>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0</a:t>
            </a:r>
            <a:endParaRPr lang="it-IT" dirty="0">
              <a:solidFill>
                <a:srgbClr val="002060"/>
              </a:solidFill>
              <a:cs typeface="Arial" pitchFamily="34" charset="0"/>
            </a:endParaRPr>
          </a:p>
        </p:txBody>
      </p:sp>
      <p:sp>
        <p:nvSpPr>
          <p:cNvPr id="13329" name="Text Box 87"/>
          <p:cNvSpPr txBox="1">
            <a:spLocks noChangeArrowheads="1"/>
          </p:cNvSpPr>
          <p:nvPr/>
        </p:nvSpPr>
        <p:spPr bwMode="auto">
          <a:xfrm>
            <a:off x="3327401" y="1704976"/>
            <a:ext cx="277813"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2</a:t>
            </a:r>
            <a:endParaRPr lang="it-IT" dirty="0">
              <a:solidFill>
                <a:srgbClr val="002060"/>
              </a:solidFill>
              <a:cs typeface="Arial" pitchFamily="34" charset="0"/>
            </a:endParaRPr>
          </a:p>
        </p:txBody>
      </p:sp>
      <p:sp>
        <p:nvSpPr>
          <p:cNvPr id="13330" name="Text Box 88"/>
          <p:cNvSpPr txBox="1">
            <a:spLocks noChangeArrowheads="1"/>
          </p:cNvSpPr>
          <p:nvPr/>
        </p:nvSpPr>
        <p:spPr bwMode="auto">
          <a:xfrm>
            <a:off x="3268023" y="2260380"/>
            <a:ext cx="657225"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16</a:t>
            </a:r>
            <a:endParaRPr lang="it-IT" dirty="0">
              <a:solidFill>
                <a:srgbClr val="002060"/>
              </a:solidFill>
              <a:cs typeface="Arial" pitchFamily="34" charset="0"/>
            </a:endParaRPr>
          </a:p>
        </p:txBody>
      </p:sp>
      <p:sp>
        <p:nvSpPr>
          <p:cNvPr id="13331" name="Text Box 89"/>
          <p:cNvSpPr txBox="1">
            <a:spLocks noChangeArrowheads="1"/>
          </p:cNvSpPr>
          <p:nvPr/>
        </p:nvSpPr>
        <p:spPr bwMode="auto">
          <a:xfrm>
            <a:off x="3902075" y="1989139"/>
            <a:ext cx="279400"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13332" name="Text Box 90"/>
          <p:cNvSpPr txBox="1">
            <a:spLocks noChangeArrowheads="1"/>
          </p:cNvSpPr>
          <p:nvPr/>
        </p:nvSpPr>
        <p:spPr bwMode="auto">
          <a:xfrm>
            <a:off x="3052763" y="2668588"/>
            <a:ext cx="628650" cy="369332"/>
          </a:xfrm>
          <a:prstGeom prst="rect">
            <a:avLst/>
          </a:prstGeom>
          <a:noFill/>
          <a:ln w="9525">
            <a:noFill/>
            <a:miter lim="800000"/>
            <a:headEnd/>
            <a:tailEnd/>
          </a:ln>
        </p:spPr>
        <p:txBody>
          <a:bodyPr>
            <a:spAutoFit/>
          </a:bodyPr>
          <a:lstStyle/>
          <a:p>
            <a:pPr>
              <a:spcAft>
                <a:spcPts val="1000"/>
              </a:spcAft>
              <a:defRPr/>
            </a:pPr>
            <a:r>
              <a:rPr lang="it-IT" b="1" dirty="0">
                <a:solidFill>
                  <a:srgbClr val="002060"/>
                </a:solidFill>
                <a:cs typeface="Arial" pitchFamily="34" charset="0"/>
              </a:rPr>
              <a:t>6</a:t>
            </a:r>
          </a:p>
        </p:txBody>
      </p:sp>
      <p:sp>
        <p:nvSpPr>
          <p:cNvPr id="13333" name="Text Box 91"/>
          <p:cNvSpPr txBox="1">
            <a:spLocks noChangeArrowheads="1"/>
          </p:cNvSpPr>
          <p:nvPr/>
        </p:nvSpPr>
        <p:spPr bwMode="auto">
          <a:xfrm>
            <a:off x="3017839" y="3154364"/>
            <a:ext cx="414337"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7</a:t>
            </a:r>
            <a:endParaRPr lang="it-IT" dirty="0">
              <a:solidFill>
                <a:srgbClr val="002060"/>
              </a:solidFill>
              <a:cs typeface="Arial" pitchFamily="34" charset="0"/>
            </a:endParaRPr>
          </a:p>
        </p:txBody>
      </p:sp>
      <p:sp>
        <p:nvSpPr>
          <p:cNvPr id="13334" name="Text Box 92"/>
          <p:cNvSpPr txBox="1">
            <a:spLocks noChangeArrowheads="1"/>
          </p:cNvSpPr>
          <p:nvPr/>
        </p:nvSpPr>
        <p:spPr bwMode="auto">
          <a:xfrm>
            <a:off x="3586164" y="3397250"/>
            <a:ext cx="350837"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0</a:t>
            </a:r>
            <a:endParaRPr lang="it-IT" dirty="0">
              <a:solidFill>
                <a:srgbClr val="002060"/>
              </a:solidFill>
              <a:cs typeface="Arial" pitchFamily="34" charset="0"/>
            </a:endParaRPr>
          </a:p>
        </p:txBody>
      </p:sp>
      <p:sp>
        <p:nvSpPr>
          <p:cNvPr id="13335" name="Text Box 93"/>
          <p:cNvSpPr txBox="1">
            <a:spLocks noChangeArrowheads="1"/>
          </p:cNvSpPr>
          <p:nvPr/>
        </p:nvSpPr>
        <p:spPr bwMode="auto">
          <a:xfrm>
            <a:off x="3819525" y="3179763"/>
            <a:ext cx="636588"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4</a:t>
            </a:r>
            <a:endParaRPr lang="it-IT" dirty="0">
              <a:solidFill>
                <a:srgbClr val="002060"/>
              </a:solidFill>
              <a:cs typeface="Arial" pitchFamily="34" charset="0"/>
            </a:endParaRPr>
          </a:p>
        </p:txBody>
      </p:sp>
      <p:sp>
        <p:nvSpPr>
          <p:cNvPr id="13336" name="Text Box 94"/>
          <p:cNvSpPr txBox="1">
            <a:spLocks noChangeArrowheads="1"/>
          </p:cNvSpPr>
          <p:nvPr/>
        </p:nvSpPr>
        <p:spPr bwMode="auto">
          <a:xfrm>
            <a:off x="3539564" y="3768797"/>
            <a:ext cx="628650"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8</a:t>
            </a:r>
          </a:p>
        </p:txBody>
      </p:sp>
      <p:sp>
        <p:nvSpPr>
          <p:cNvPr id="13337" name="Text Box 95"/>
          <p:cNvSpPr txBox="1">
            <a:spLocks noChangeArrowheads="1"/>
          </p:cNvSpPr>
          <p:nvPr/>
        </p:nvSpPr>
        <p:spPr bwMode="auto">
          <a:xfrm>
            <a:off x="4070351" y="3724275"/>
            <a:ext cx="525463"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p>
        </p:txBody>
      </p:sp>
      <p:sp>
        <p:nvSpPr>
          <p:cNvPr id="13338" name="Text Box 96"/>
          <p:cNvSpPr txBox="1">
            <a:spLocks noChangeArrowheads="1"/>
          </p:cNvSpPr>
          <p:nvPr/>
        </p:nvSpPr>
        <p:spPr bwMode="auto">
          <a:xfrm>
            <a:off x="4321175" y="3978275"/>
            <a:ext cx="369888"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13339" name="Text Box 97"/>
          <p:cNvSpPr txBox="1">
            <a:spLocks noChangeArrowheads="1"/>
          </p:cNvSpPr>
          <p:nvPr/>
        </p:nvSpPr>
        <p:spPr bwMode="auto">
          <a:xfrm>
            <a:off x="4376739" y="4279901"/>
            <a:ext cx="815975" cy="339725"/>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17</a:t>
            </a:r>
            <a:endParaRPr lang="it-IT" dirty="0">
              <a:solidFill>
                <a:srgbClr val="002060"/>
              </a:solidFill>
              <a:cs typeface="Arial" pitchFamily="34" charset="0"/>
            </a:endParaRPr>
          </a:p>
        </p:txBody>
      </p:sp>
      <p:sp>
        <p:nvSpPr>
          <p:cNvPr id="13340" name="Text Box 98"/>
          <p:cNvSpPr txBox="1">
            <a:spLocks noChangeArrowheads="1"/>
          </p:cNvSpPr>
          <p:nvPr/>
        </p:nvSpPr>
        <p:spPr bwMode="auto">
          <a:xfrm>
            <a:off x="4927600" y="4521200"/>
            <a:ext cx="369888"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13341" name="Text Box 99"/>
          <p:cNvSpPr txBox="1">
            <a:spLocks noChangeArrowheads="1"/>
          </p:cNvSpPr>
          <p:nvPr/>
        </p:nvSpPr>
        <p:spPr bwMode="auto">
          <a:xfrm>
            <a:off x="5283201" y="4384675"/>
            <a:ext cx="741363" cy="369332"/>
          </a:xfrm>
          <a:prstGeom prst="rect">
            <a:avLst/>
          </a:prstGeom>
          <a:noFill/>
          <a:ln w="9525">
            <a:noFill/>
            <a:miter lim="800000"/>
            <a:headEnd/>
            <a:tailEnd/>
          </a:ln>
        </p:spPr>
        <p:txBody>
          <a:bodyPr>
            <a:spAutoFit/>
          </a:bodyPr>
          <a:lstStyle/>
          <a:p>
            <a:pPr>
              <a:spcAft>
                <a:spcPts val="1000"/>
              </a:spcAft>
              <a:defRPr/>
            </a:pPr>
            <a:r>
              <a:rPr lang="it-IT" b="1" dirty="0">
                <a:solidFill>
                  <a:srgbClr val="002060"/>
                </a:solidFill>
                <a:cs typeface="Arial" pitchFamily="34" charset="0"/>
              </a:rPr>
              <a:t>7</a:t>
            </a:r>
          </a:p>
        </p:txBody>
      </p:sp>
      <p:sp>
        <p:nvSpPr>
          <p:cNvPr id="13342" name="Text Box 100"/>
          <p:cNvSpPr txBox="1">
            <a:spLocks noChangeArrowheads="1"/>
          </p:cNvSpPr>
          <p:nvPr/>
        </p:nvSpPr>
        <p:spPr bwMode="auto">
          <a:xfrm>
            <a:off x="5081589" y="5081588"/>
            <a:ext cx="555625"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7</a:t>
            </a:r>
            <a:endParaRPr lang="it-IT" dirty="0">
              <a:solidFill>
                <a:srgbClr val="002060"/>
              </a:solidFill>
              <a:cs typeface="Arial" pitchFamily="34" charset="0"/>
            </a:endParaRPr>
          </a:p>
        </p:txBody>
      </p:sp>
      <p:sp>
        <p:nvSpPr>
          <p:cNvPr id="13343" name="Text Box 101"/>
          <p:cNvSpPr txBox="1">
            <a:spLocks noChangeArrowheads="1"/>
          </p:cNvSpPr>
          <p:nvPr/>
        </p:nvSpPr>
        <p:spPr bwMode="auto">
          <a:xfrm>
            <a:off x="2103439" y="4608514"/>
            <a:ext cx="371475"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0</a:t>
            </a:r>
            <a:endParaRPr lang="it-IT" dirty="0">
              <a:solidFill>
                <a:srgbClr val="002060"/>
              </a:solidFill>
              <a:cs typeface="Arial" pitchFamily="34" charset="0"/>
            </a:endParaRPr>
          </a:p>
        </p:txBody>
      </p:sp>
      <p:sp>
        <p:nvSpPr>
          <p:cNvPr id="13344" name="Text Box 102"/>
          <p:cNvSpPr txBox="1">
            <a:spLocks noChangeArrowheads="1"/>
          </p:cNvSpPr>
          <p:nvPr/>
        </p:nvSpPr>
        <p:spPr bwMode="auto">
          <a:xfrm>
            <a:off x="3963989" y="5795964"/>
            <a:ext cx="619125" cy="338137"/>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13</a:t>
            </a:r>
            <a:endParaRPr lang="it-IT" dirty="0">
              <a:solidFill>
                <a:srgbClr val="002060"/>
              </a:solidFill>
              <a:cs typeface="Arial" pitchFamily="34" charset="0"/>
            </a:endParaRPr>
          </a:p>
        </p:txBody>
      </p:sp>
      <p:cxnSp>
        <p:nvCxnSpPr>
          <p:cNvPr id="61" name="Connettore 1 60"/>
          <p:cNvCxnSpPr/>
          <p:nvPr/>
        </p:nvCxnSpPr>
        <p:spPr>
          <a:xfrm>
            <a:off x="6081623" y="1291015"/>
            <a:ext cx="14377" cy="5378073"/>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62" name="CasellaDiTesto 61"/>
          <p:cNvSpPr txBox="1"/>
          <p:nvPr/>
        </p:nvSpPr>
        <p:spPr>
          <a:xfrm>
            <a:off x="3696210" y="1389056"/>
            <a:ext cx="2447925" cy="708025"/>
          </a:xfrm>
          <a:prstGeom prst="rect">
            <a:avLst/>
          </a:prstGeom>
          <a:noFill/>
        </p:spPr>
        <p:txBody>
          <a:bodyPr>
            <a:spAutoFit/>
          </a:bodyPr>
          <a:lstStyle/>
          <a:p>
            <a:pPr algn="ctr">
              <a:defRPr/>
            </a:pPr>
            <a:r>
              <a:rPr lang="it-IT" sz="2000" b="1" dirty="0">
                <a:solidFill>
                  <a:srgbClr val="002060"/>
                </a:solidFill>
                <a:cs typeface="Arial" pitchFamily="34" charset="0"/>
              </a:rPr>
              <a:t>Centri di I livello </a:t>
            </a:r>
          </a:p>
          <a:p>
            <a:pPr algn="ctr">
              <a:defRPr/>
            </a:pPr>
            <a:r>
              <a:rPr lang="it-IT" sz="2000" b="1" dirty="0" smtClean="0">
                <a:solidFill>
                  <a:srgbClr val="002060"/>
                </a:solidFill>
                <a:cs typeface="Arial" pitchFamily="34" charset="0"/>
              </a:rPr>
              <a:t>135</a:t>
            </a:r>
            <a:endParaRPr lang="it-IT" sz="2000" b="1" dirty="0">
              <a:solidFill>
                <a:srgbClr val="002060"/>
              </a:solidFill>
              <a:cs typeface="Arial" pitchFamily="34" charset="0"/>
            </a:endParaRPr>
          </a:p>
        </p:txBody>
      </p:sp>
      <p:sp>
        <p:nvSpPr>
          <p:cNvPr id="64" name="AutoShape 56"/>
          <p:cNvSpPr>
            <a:spLocks noChangeAspect="1" noChangeArrowheads="1"/>
          </p:cNvSpPr>
          <p:nvPr/>
        </p:nvSpPr>
        <p:spPr bwMode="auto">
          <a:xfrm>
            <a:off x="6219825" y="1660525"/>
            <a:ext cx="4376738" cy="4895850"/>
          </a:xfrm>
          <a:prstGeom prst="rect">
            <a:avLst/>
          </a:prstGeom>
          <a:noFill/>
          <a:ln w="9525">
            <a:noFill/>
            <a:miter lim="800000"/>
            <a:headEnd/>
            <a:tailEnd/>
          </a:ln>
        </p:spPr>
        <p:txBody>
          <a:bodyPr/>
          <a:lstStyle/>
          <a:p>
            <a:pPr>
              <a:defRPr/>
            </a:pPr>
            <a:endParaRPr lang="it-IT">
              <a:solidFill>
                <a:srgbClr val="002060"/>
              </a:solidFill>
              <a:cs typeface="Arial" pitchFamily="34" charset="0"/>
            </a:endParaRPr>
          </a:p>
        </p:txBody>
      </p:sp>
      <p:sp>
        <p:nvSpPr>
          <p:cNvPr id="66" name="Freeform 58"/>
          <p:cNvSpPr>
            <a:spLocks noChangeAspect="1"/>
          </p:cNvSpPr>
          <p:nvPr/>
        </p:nvSpPr>
        <p:spPr bwMode="auto">
          <a:xfrm>
            <a:off x="7239001" y="3322638"/>
            <a:ext cx="125413" cy="57150"/>
          </a:xfrm>
          <a:custGeom>
            <a:avLst/>
            <a:gdLst>
              <a:gd name="T0" fmla="*/ 60 w 250"/>
              <a:gd name="T1" fmla="*/ 0 h 135"/>
              <a:gd name="T2" fmla="*/ 45 w 250"/>
              <a:gd name="T3" fmla="*/ 2 h 135"/>
              <a:gd name="T4" fmla="*/ 20 w 250"/>
              <a:gd name="T5" fmla="*/ 2 h 135"/>
              <a:gd name="T6" fmla="*/ 0 w 250"/>
              <a:gd name="T7" fmla="*/ 2 h 135"/>
              <a:gd name="T8" fmla="*/ 10 w 250"/>
              <a:gd name="T9" fmla="*/ 2 h 135"/>
              <a:gd name="T10" fmla="*/ 20 w 250"/>
              <a:gd name="T11" fmla="*/ 2 h 135"/>
              <a:gd name="T12" fmla="*/ 55 w 250"/>
              <a:gd name="T13" fmla="*/ 2 h 135"/>
              <a:gd name="T14" fmla="*/ 97 w 250"/>
              <a:gd name="T15" fmla="*/ 2 h 135"/>
              <a:gd name="T16" fmla="*/ 121 w 250"/>
              <a:gd name="T17" fmla="*/ 2 h 135"/>
              <a:gd name="T18" fmla="*/ 132 w 250"/>
              <a:gd name="T19" fmla="*/ 2 h 135"/>
              <a:gd name="T20" fmla="*/ 142 w 250"/>
              <a:gd name="T21" fmla="*/ 2 h 135"/>
              <a:gd name="T22" fmla="*/ 142 w 250"/>
              <a:gd name="T23" fmla="*/ 2 h 135"/>
              <a:gd name="T24" fmla="*/ 132 w 250"/>
              <a:gd name="T25" fmla="*/ 0 h 135"/>
              <a:gd name="T26" fmla="*/ 115 w 250"/>
              <a:gd name="T27" fmla="*/ 0 h 135"/>
              <a:gd name="T28" fmla="*/ 92 w 250"/>
              <a:gd name="T29" fmla="*/ 2 h 135"/>
              <a:gd name="T30" fmla="*/ 60 w 250"/>
              <a:gd name="T31" fmla="*/ 0 h 1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0"/>
              <a:gd name="T49" fmla="*/ 0 h 135"/>
              <a:gd name="T50" fmla="*/ 250 w 250"/>
              <a:gd name="T51" fmla="*/ 135 h 1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0" h="135">
                <a:moveTo>
                  <a:pt x="105" y="0"/>
                </a:moveTo>
                <a:lnTo>
                  <a:pt x="75" y="30"/>
                </a:lnTo>
                <a:lnTo>
                  <a:pt x="40" y="30"/>
                </a:lnTo>
                <a:lnTo>
                  <a:pt x="0" y="30"/>
                </a:lnTo>
                <a:lnTo>
                  <a:pt x="10" y="65"/>
                </a:lnTo>
                <a:lnTo>
                  <a:pt x="20" y="85"/>
                </a:lnTo>
                <a:lnTo>
                  <a:pt x="95" y="105"/>
                </a:lnTo>
                <a:lnTo>
                  <a:pt x="170" y="125"/>
                </a:lnTo>
                <a:lnTo>
                  <a:pt x="210" y="135"/>
                </a:lnTo>
                <a:lnTo>
                  <a:pt x="230" y="105"/>
                </a:lnTo>
                <a:lnTo>
                  <a:pt x="250" y="85"/>
                </a:lnTo>
                <a:lnTo>
                  <a:pt x="250" y="40"/>
                </a:lnTo>
                <a:lnTo>
                  <a:pt x="230" y="0"/>
                </a:lnTo>
                <a:lnTo>
                  <a:pt x="200" y="0"/>
                </a:lnTo>
                <a:lnTo>
                  <a:pt x="160" y="20"/>
                </a:lnTo>
                <a:lnTo>
                  <a:pt x="105" y="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grpSp>
        <p:nvGrpSpPr>
          <p:cNvPr id="3149" name="Group 59"/>
          <p:cNvGrpSpPr>
            <a:grpSpLocks noChangeAspect="1"/>
          </p:cNvGrpSpPr>
          <p:nvPr/>
        </p:nvGrpSpPr>
        <p:grpSpPr bwMode="auto">
          <a:xfrm>
            <a:off x="6219826" y="1660526"/>
            <a:ext cx="4372619" cy="4737075"/>
            <a:chOff x="2304" y="6287"/>
            <a:chExt cx="5645" cy="5614"/>
          </a:xfrm>
        </p:grpSpPr>
        <p:grpSp>
          <p:nvGrpSpPr>
            <p:cNvPr id="3171" name="Group 60"/>
            <p:cNvGrpSpPr>
              <a:grpSpLocks noChangeAspect="1"/>
            </p:cNvGrpSpPr>
            <p:nvPr/>
          </p:nvGrpSpPr>
          <p:grpSpPr bwMode="auto">
            <a:xfrm>
              <a:off x="2304" y="6287"/>
              <a:ext cx="5645" cy="5614"/>
              <a:chOff x="2304" y="6287"/>
              <a:chExt cx="5645" cy="5614"/>
            </a:xfrm>
          </p:grpSpPr>
          <p:sp>
            <p:nvSpPr>
              <p:cNvPr id="91" name="Freeform 61"/>
              <p:cNvSpPr>
                <a:spLocks noChangeAspect="1"/>
              </p:cNvSpPr>
              <p:nvPr/>
            </p:nvSpPr>
            <p:spPr bwMode="auto">
              <a:xfrm>
                <a:off x="5567" y="9312"/>
                <a:ext cx="963" cy="796"/>
              </a:xfrm>
              <a:custGeom>
                <a:avLst/>
                <a:gdLst>
                  <a:gd name="T0" fmla="*/ 1 w 1309"/>
                  <a:gd name="T1" fmla="*/ 0 h 1394"/>
                  <a:gd name="T2" fmla="*/ 1 w 1309"/>
                  <a:gd name="T3" fmla="*/ 1 h 1394"/>
                  <a:gd name="T4" fmla="*/ 1 w 1309"/>
                  <a:gd name="T5" fmla="*/ 1 h 1394"/>
                  <a:gd name="T6" fmla="*/ 1 w 1309"/>
                  <a:gd name="T7" fmla="*/ 1 h 1394"/>
                  <a:gd name="T8" fmla="*/ 1 w 1309"/>
                  <a:gd name="T9" fmla="*/ 1 h 1394"/>
                  <a:gd name="T10" fmla="*/ 1 w 1309"/>
                  <a:gd name="T11" fmla="*/ 1 h 1394"/>
                  <a:gd name="T12" fmla="*/ 1 w 1309"/>
                  <a:gd name="T13" fmla="*/ 1 h 1394"/>
                  <a:gd name="T14" fmla="*/ 1 w 1309"/>
                  <a:gd name="T15" fmla="*/ 1 h 1394"/>
                  <a:gd name="T16" fmla="*/ 0 w 1309"/>
                  <a:gd name="T17" fmla="*/ 1 h 1394"/>
                  <a:gd name="T18" fmla="*/ 1 w 1309"/>
                  <a:gd name="T19" fmla="*/ 1 h 1394"/>
                  <a:gd name="T20" fmla="*/ 1 w 1309"/>
                  <a:gd name="T21" fmla="*/ 1 h 1394"/>
                  <a:gd name="T22" fmla="*/ 1 w 1309"/>
                  <a:gd name="T23" fmla="*/ 1 h 1394"/>
                  <a:gd name="T24" fmla="*/ 1 w 1309"/>
                  <a:gd name="T25" fmla="*/ 1 h 1394"/>
                  <a:gd name="T26" fmla="*/ 1 w 1309"/>
                  <a:gd name="T27" fmla="*/ 1 h 1394"/>
                  <a:gd name="T28" fmla="*/ 1 w 1309"/>
                  <a:gd name="T29" fmla="*/ 1 h 1394"/>
                  <a:gd name="T30" fmla="*/ 1 w 1309"/>
                  <a:gd name="T31" fmla="*/ 1 h 1394"/>
                  <a:gd name="T32" fmla="*/ 1 w 1309"/>
                  <a:gd name="T33" fmla="*/ 1 h 1394"/>
                  <a:gd name="T34" fmla="*/ 1 w 1309"/>
                  <a:gd name="T35" fmla="*/ 1 h 1394"/>
                  <a:gd name="T36" fmla="*/ 1 w 1309"/>
                  <a:gd name="T37" fmla="*/ 1 h 1394"/>
                  <a:gd name="T38" fmla="*/ 1 w 1309"/>
                  <a:gd name="T39" fmla="*/ 1 h 1394"/>
                  <a:gd name="T40" fmla="*/ 1 w 1309"/>
                  <a:gd name="T41" fmla="*/ 1 h 1394"/>
                  <a:gd name="T42" fmla="*/ 1 w 1309"/>
                  <a:gd name="T43" fmla="*/ 1 h 1394"/>
                  <a:gd name="T44" fmla="*/ 1 w 1309"/>
                  <a:gd name="T45" fmla="*/ 1 h 1394"/>
                  <a:gd name="T46" fmla="*/ 1 w 1309"/>
                  <a:gd name="T47" fmla="*/ 1 h 1394"/>
                  <a:gd name="T48" fmla="*/ 1 w 1309"/>
                  <a:gd name="T49" fmla="*/ 1 h 1394"/>
                  <a:gd name="T50" fmla="*/ 1 w 1309"/>
                  <a:gd name="T51" fmla="*/ 1 h 1394"/>
                  <a:gd name="T52" fmla="*/ 1 w 1309"/>
                  <a:gd name="T53" fmla="*/ 1 h 1394"/>
                  <a:gd name="T54" fmla="*/ 1 w 1309"/>
                  <a:gd name="T55" fmla="*/ 1 h 1394"/>
                  <a:gd name="T56" fmla="*/ 1 w 1309"/>
                  <a:gd name="T57" fmla="*/ 1 h 1394"/>
                  <a:gd name="T58" fmla="*/ 1 w 1309"/>
                  <a:gd name="T59" fmla="*/ 1 h 1394"/>
                  <a:gd name="T60" fmla="*/ 1 w 1309"/>
                  <a:gd name="T61" fmla="*/ 1 h 1394"/>
                  <a:gd name="T62" fmla="*/ 1 w 1309"/>
                  <a:gd name="T63" fmla="*/ 1 h 1394"/>
                  <a:gd name="T64" fmla="*/ 1 w 1309"/>
                  <a:gd name="T65" fmla="*/ 1 h 1394"/>
                  <a:gd name="T66" fmla="*/ 1 w 1309"/>
                  <a:gd name="T67" fmla="*/ 1 h 1394"/>
                  <a:gd name="T68" fmla="*/ 1 w 1309"/>
                  <a:gd name="T69" fmla="*/ 1 h 1394"/>
                  <a:gd name="T70" fmla="*/ 1 w 1309"/>
                  <a:gd name="T71" fmla="*/ 1 h 1394"/>
                  <a:gd name="T72" fmla="*/ 1 w 1309"/>
                  <a:gd name="T73" fmla="*/ 1 h 1394"/>
                  <a:gd name="T74" fmla="*/ 1 w 1309"/>
                  <a:gd name="T75" fmla="*/ 1 h 1394"/>
                  <a:gd name="T76" fmla="*/ 1 w 1309"/>
                  <a:gd name="T77" fmla="*/ 1 h 1394"/>
                  <a:gd name="T78" fmla="*/ 1 w 1309"/>
                  <a:gd name="T79" fmla="*/ 1 h 1394"/>
                  <a:gd name="T80" fmla="*/ 1 w 1309"/>
                  <a:gd name="T81" fmla="*/ 1 h 1394"/>
                  <a:gd name="T82" fmla="*/ 1 w 1309"/>
                  <a:gd name="T83" fmla="*/ 0 h 1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9"/>
                  <a:gd name="T127" fmla="*/ 0 h 1394"/>
                  <a:gd name="T128" fmla="*/ 1309 w 1309"/>
                  <a:gd name="T129" fmla="*/ 1394 h 13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9" h="1394">
                    <a:moveTo>
                      <a:pt x="769" y="0"/>
                    </a:moveTo>
                    <a:lnTo>
                      <a:pt x="704" y="0"/>
                    </a:lnTo>
                    <a:lnTo>
                      <a:pt x="664" y="60"/>
                    </a:lnTo>
                    <a:lnTo>
                      <a:pt x="599" y="85"/>
                    </a:lnTo>
                    <a:lnTo>
                      <a:pt x="524" y="70"/>
                    </a:lnTo>
                    <a:lnTo>
                      <a:pt x="474" y="20"/>
                    </a:lnTo>
                    <a:lnTo>
                      <a:pt x="409" y="10"/>
                    </a:lnTo>
                    <a:lnTo>
                      <a:pt x="334" y="30"/>
                    </a:lnTo>
                    <a:lnTo>
                      <a:pt x="269" y="50"/>
                    </a:lnTo>
                    <a:lnTo>
                      <a:pt x="229" y="70"/>
                    </a:lnTo>
                    <a:lnTo>
                      <a:pt x="199" y="30"/>
                    </a:lnTo>
                    <a:lnTo>
                      <a:pt x="159" y="30"/>
                    </a:lnTo>
                    <a:lnTo>
                      <a:pt x="124" y="50"/>
                    </a:lnTo>
                    <a:lnTo>
                      <a:pt x="79" y="60"/>
                    </a:lnTo>
                    <a:lnTo>
                      <a:pt x="59" y="105"/>
                    </a:lnTo>
                    <a:lnTo>
                      <a:pt x="79" y="170"/>
                    </a:lnTo>
                    <a:lnTo>
                      <a:pt x="39" y="220"/>
                    </a:lnTo>
                    <a:lnTo>
                      <a:pt x="0" y="280"/>
                    </a:lnTo>
                    <a:lnTo>
                      <a:pt x="10" y="380"/>
                    </a:lnTo>
                    <a:lnTo>
                      <a:pt x="44" y="474"/>
                    </a:lnTo>
                    <a:lnTo>
                      <a:pt x="104" y="539"/>
                    </a:lnTo>
                    <a:lnTo>
                      <a:pt x="104" y="579"/>
                    </a:lnTo>
                    <a:lnTo>
                      <a:pt x="54" y="609"/>
                    </a:lnTo>
                    <a:lnTo>
                      <a:pt x="20" y="644"/>
                    </a:lnTo>
                    <a:lnTo>
                      <a:pt x="20" y="694"/>
                    </a:lnTo>
                    <a:lnTo>
                      <a:pt x="79" y="734"/>
                    </a:lnTo>
                    <a:lnTo>
                      <a:pt x="114" y="734"/>
                    </a:lnTo>
                    <a:lnTo>
                      <a:pt x="199" y="674"/>
                    </a:lnTo>
                    <a:lnTo>
                      <a:pt x="264" y="684"/>
                    </a:lnTo>
                    <a:lnTo>
                      <a:pt x="354" y="704"/>
                    </a:lnTo>
                    <a:lnTo>
                      <a:pt x="354" y="769"/>
                    </a:lnTo>
                    <a:lnTo>
                      <a:pt x="314" y="814"/>
                    </a:lnTo>
                    <a:lnTo>
                      <a:pt x="334" y="854"/>
                    </a:lnTo>
                    <a:lnTo>
                      <a:pt x="374" y="894"/>
                    </a:lnTo>
                    <a:lnTo>
                      <a:pt x="419" y="834"/>
                    </a:lnTo>
                    <a:lnTo>
                      <a:pt x="434" y="819"/>
                    </a:lnTo>
                    <a:lnTo>
                      <a:pt x="504" y="874"/>
                    </a:lnTo>
                    <a:lnTo>
                      <a:pt x="579" y="844"/>
                    </a:lnTo>
                    <a:lnTo>
                      <a:pt x="644" y="854"/>
                    </a:lnTo>
                    <a:lnTo>
                      <a:pt x="694" y="959"/>
                    </a:lnTo>
                    <a:lnTo>
                      <a:pt x="749" y="1024"/>
                    </a:lnTo>
                    <a:lnTo>
                      <a:pt x="789" y="1084"/>
                    </a:lnTo>
                    <a:lnTo>
                      <a:pt x="779" y="1119"/>
                    </a:lnTo>
                    <a:lnTo>
                      <a:pt x="734" y="1169"/>
                    </a:lnTo>
                    <a:lnTo>
                      <a:pt x="749" y="1224"/>
                    </a:lnTo>
                    <a:lnTo>
                      <a:pt x="779" y="1244"/>
                    </a:lnTo>
                    <a:lnTo>
                      <a:pt x="834" y="1274"/>
                    </a:lnTo>
                    <a:lnTo>
                      <a:pt x="884" y="1339"/>
                    </a:lnTo>
                    <a:lnTo>
                      <a:pt x="929" y="1379"/>
                    </a:lnTo>
                    <a:lnTo>
                      <a:pt x="979" y="1394"/>
                    </a:lnTo>
                    <a:lnTo>
                      <a:pt x="1009" y="1359"/>
                    </a:lnTo>
                    <a:lnTo>
                      <a:pt x="1064" y="1394"/>
                    </a:lnTo>
                    <a:lnTo>
                      <a:pt x="1159" y="1394"/>
                    </a:lnTo>
                    <a:lnTo>
                      <a:pt x="1234" y="1359"/>
                    </a:lnTo>
                    <a:lnTo>
                      <a:pt x="1224" y="1374"/>
                    </a:lnTo>
                    <a:lnTo>
                      <a:pt x="1264" y="1309"/>
                    </a:lnTo>
                    <a:lnTo>
                      <a:pt x="1284" y="1269"/>
                    </a:lnTo>
                    <a:lnTo>
                      <a:pt x="1309" y="1224"/>
                    </a:lnTo>
                    <a:lnTo>
                      <a:pt x="1309" y="1149"/>
                    </a:lnTo>
                    <a:lnTo>
                      <a:pt x="1284" y="1074"/>
                    </a:lnTo>
                    <a:lnTo>
                      <a:pt x="1234" y="949"/>
                    </a:lnTo>
                    <a:lnTo>
                      <a:pt x="1104" y="819"/>
                    </a:lnTo>
                    <a:lnTo>
                      <a:pt x="1129" y="749"/>
                    </a:lnTo>
                    <a:lnTo>
                      <a:pt x="1169" y="684"/>
                    </a:lnTo>
                    <a:lnTo>
                      <a:pt x="1084" y="599"/>
                    </a:lnTo>
                    <a:lnTo>
                      <a:pt x="1104" y="559"/>
                    </a:lnTo>
                    <a:lnTo>
                      <a:pt x="1179" y="559"/>
                    </a:lnTo>
                    <a:lnTo>
                      <a:pt x="1234" y="474"/>
                    </a:lnTo>
                    <a:lnTo>
                      <a:pt x="1254" y="444"/>
                    </a:lnTo>
                    <a:lnTo>
                      <a:pt x="1294" y="400"/>
                    </a:lnTo>
                    <a:lnTo>
                      <a:pt x="1234" y="365"/>
                    </a:lnTo>
                    <a:lnTo>
                      <a:pt x="1189" y="390"/>
                    </a:lnTo>
                    <a:lnTo>
                      <a:pt x="1104" y="345"/>
                    </a:lnTo>
                    <a:lnTo>
                      <a:pt x="1084" y="325"/>
                    </a:lnTo>
                    <a:lnTo>
                      <a:pt x="1094" y="295"/>
                    </a:lnTo>
                    <a:lnTo>
                      <a:pt x="1094" y="275"/>
                    </a:lnTo>
                    <a:lnTo>
                      <a:pt x="1104" y="240"/>
                    </a:lnTo>
                    <a:lnTo>
                      <a:pt x="1054" y="210"/>
                    </a:lnTo>
                    <a:lnTo>
                      <a:pt x="1009" y="230"/>
                    </a:lnTo>
                    <a:lnTo>
                      <a:pt x="979" y="240"/>
                    </a:lnTo>
                    <a:lnTo>
                      <a:pt x="854" y="105"/>
                    </a:lnTo>
                    <a:lnTo>
                      <a:pt x="864" y="40"/>
                    </a:lnTo>
                    <a:lnTo>
                      <a:pt x="834" y="10"/>
                    </a:lnTo>
                    <a:lnTo>
                      <a:pt x="769" y="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92" name="Freeform 62"/>
              <p:cNvSpPr>
                <a:spLocks noChangeAspect="1"/>
              </p:cNvSpPr>
              <p:nvPr/>
            </p:nvSpPr>
            <p:spPr bwMode="auto">
              <a:xfrm>
                <a:off x="3161" y="6515"/>
                <a:ext cx="1312" cy="1007"/>
              </a:xfrm>
              <a:custGeom>
                <a:avLst/>
                <a:gdLst>
                  <a:gd name="T0" fmla="*/ 2 w 1784"/>
                  <a:gd name="T1" fmla="*/ 1 h 1764"/>
                  <a:gd name="T2" fmla="*/ 2 w 1784"/>
                  <a:gd name="T3" fmla="*/ 1 h 1764"/>
                  <a:gd name="T4" fmla="*/ 3 w 1784"/>
                  <a:gd name="T5" fmla="*/ 1 h 1764"/>
                  <a:gd name="T6" fmla="*/ 4 w 1784"/>
                  <a:gd name="T7" fmla="*/ 1 h 1764"/>
                  <a:gd name="T8" fmla="*/ 4 w 1784"/>
                  <a:gd name="T9" fmla="*/ 1 h 1764"/>
                  <a:gd name="T10" fmla="*/ 5 w 1784"/>
                  <a:gd name="T11" fmla="*/ 1 h 1764"/>
                  <a:gd name="T12" fmla="*/ 5 w 1784"/>
                  <a:gd name="T13" fmla="*/ 1 h 1764"/>
                  <a:gd name="T14" fmla="*/ 6 w 1784"/>
                  <a:gd name="T15" fmla="*/ 1 h 1764"/>
                  <a:gd name="T16" fmla="*/ 7 w 1784"/>
                  <a:gd name="T17" fmla="*/ 1 h 1764"/>
                  <a:gd name="T18" fmla="*/ 7 w 1784"/>
                  <a:gd name="T19" fmla="*/ 1 h 1764"/>
                  <a:gd name="T20" fmla="*/ 9 w 1784"/>
                  <a:gd name="T21" fmla="*/ 0 h 1764"/>
                  <a:gd name="T22" fmla="*/ 10 w 1784"/>
                  <a:gd name="T23" fmla="*/ 1 h 1764"/>
                  <a:gd name="T24" fmla="*/ 10 w 1784"/>
                  <a:gd name="T25" fmla="*/ 1 h 1764"/>
                  <a:gd name="T26" fmla="*/ 10 w 1784"/>
                  <a:gd name="T27" fmla="*/ 1 h 1764"/>
                  <a:gd name="T28" fmla="*/ 10 w 1784"/>
                  <a:gd name="T29" fmla="*/ 1 h 1764"/>
                  <a:gd name="T30" fmla="*/ 10 w 1784"/>
                  <a:gd name="T31" fmla="*/ 1 h 1764"/>
                  <a:gd name="T32" fmla="*/ 11 w 1784"/>
                  <a:gd name="T33" fmla="*/ 1 h 1764"/>
                  <a:gd name="T34" fmla="*/ 11 w 1784"/>
                  <a:gd name="T35" fmla="*/ 1 h 1764"/>
                  <a:gd name="T36" fmla="*/ 10 w 1784"/>
                  <a:gd name="T37" fmla="*/ 1 h 1764"/>
                  <a:gd name="T38" fmla="*/ 11 w 1784"/>
                  <a:gd name="T39" fmla="*/ 1 h 1764"/>
                  <a:gd name="T40" fmla="*/ 11 w 1784"/>
                  <a:gd name="T41" fmla="*/ 1 h 1764"/>
                  <a:gd name="T42" fmla="*/ 12 w 1784"/>
                  <a:gd name="T43" fmla="*/ 1 h 1764"/>
                  <a:gd name="T44" fmla="*/ 13 w 1784"/>
                  <a:gd name="T45" fmla="*/ 1 h 1764"/>
                  <a:gd name="T46" fmla="*/ 11 w 1784"/>
                  <a:gd name="T47" fmla="*/ 1 h 1764"/>
                  <a:gd name="T48" fmla="*/ 10 w 1784"/>
                  <a:gd name="T49" fmla="*/ 1 h 1764"/>
                  <a:gd name="T50" fmla="*/ 10 w 1784"/>
                  <a:gd name="T51" fmla="*/ 1 h 1764"/>
                  <a:gd name="T52" fmla="*/ 8 w 1784"/>
                  <a:gd name="T53" fmla="*/ 1 h 1764"/>
                  <a:gd name="T54" fmla="*/ 7 w 1784"/>
                  <a:gd name="T55" fmla="*/ 1 h 1764"/>
                  <a:gd name="T56" fmla="*/ 6 w 1784"/>
                  <a:gd name="T57" fmla="*/ 1 h 1764"/>
                  <a:gd name="T58" fmla="*/ 5 w 1784"/>
                  <a:gd name="T59" fmla="*/ 1 h 1764"/>
                  <a:gd name="T60" fmla="*/ 4 w 1784"/>
                  <a:gd name="T61" fmla="*/ 1 h 1764"/>
                  <a:gd name="T62" fmla="*/ 4 w 1784"/>
                  <a:gd name="T63" fmla="*/ 1 h 1764"/>
                  <a:gd name="T64" fmla="*/ 4 w 1784"/>
                  <a:gd name="T65" fmla="*/ 1 h 1764"/>
                  <a:gd name="T66" fmla="*/ 3 w 1784"/>
                  <a:gd name="T67" fmla="*/ 1 h 1764"/>
                  <a:gd name="T68" fmla="*/ 2 w 1784"/>
                  <a:gd name="T69" fmla="*/ 1 h 1764"/>
                  <a:gd name="T70" fmla="*/ 1 w 1784"/>
                  <a:gd name="T71" fmla="*/ 1 h 1764"/>
                  <a:gd name="T72" fmla="*/ 1 w 1784"/>
                  <a:gd name="T73" fmla="*/ 1 h 1764"/>
                  <a:gd name="T74" fmla="*/ 1 w 1784"/>
                  <a:gd name="T75" fmla="*/ 1 h 1764"/>
                  <a:gd name="T76" fmla="*/ 1 w 1784"/>
                  <a:gd name="T77" fmla="*/ 1 h 1764"/>
                  <a:gd name="T78" fmla="*/ 1 w 1784"/>
                  <a:gd name="T79" fmla="*/ 1 h 1764"/>
                  <a:gd name="T80" fmla="*/ 1 w 1784"/>
                  <a:gd name="T81" fmla="*/ 1 h 1764"/>
                  <a:gd name="T82" fmla="*/ 1 w 1784"/>
                  <a:gd name="T83" fmla="*/ 1 h 1764"/>
                  <a:gd name="T84" fmla="*/ 1 w 1784"/>
                  <a:gd name="T85" fmla="*/ 1 h 1764"/>
                  <a:gd name="T86" fmla="*/ 1 w 1784"/>
                  <a:gd name="T87" fmla="*/ 1 h 1764"/>
                  <a:gd name="T88" fmla="*/ 1 w 1784"/>
                  <a:gd name="T89" fmla="*/ 1 h 1764"/>
                  <a:gd name="T90" fmla="*/ 1 w 1784"/>
                  <a:gd name="T91" fmla="*/ 1 h 1764"/>
                  <a:gd name="T92" fmla="*/ 1 w 1784"/>
                  <a:gd name="T93" fmla="*/ 1 h 17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84"/>
                  <a:gd name="T142" fmla="*/ 0 h 1764"/>
                  <a:gd name="T143" fmla="*/ 1784 w 1784"/>
                  <a:gd name="T144" fmla="*/ 1764 h 17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84" h="1764">
                    <a:moveTo>
                      <a:pt x="225" y="320"/>
                    </a:moveTo>
                    <a:lnTo>
                      <a:pt x="295" y="320"/>
                    </a:lnTo>
                    <a:lnTo>
                      <a:pt x="350" y="360"/>
                    </a:lnTo>
                    <a:lnTo>
                      <a:pt x="350" y="390"/>
                    </a:lnTo>
                    <a:lnTo>
                      <a:pt x="350" y="434"/>
                    </a:lnTo>
                    <a:lnTo>
                      <a:pt x="330" y="474"/>
                    </a:lnTo>
                    <a:lnTo>
                      <a:pt x="295" y="489"/>
                    </a:lnTo>
                    <a:lnTo>
                      <a:pt x="320" y="549"/>
                    </a:lnTo>
                    <a:lnTo>
                      <a:pt x="360" y="594"/>
                    </a:lnTo>
                    <a:lnTo>
                      <a:pt x="415" y="539"/>
                    </a:lnTo>
                    <a:lnTo>
                      <a:pt x="445" y="509"/>
                    </a:lnTo>
                    <a:lnTo>
                      <a:pt x="495" y="454"/>
                    </a:lnTo>
                    <a:lnTo>
                      <a:pt x="495" y="405"/>
                    </a:lnTo>
                    <a:lnTo>
                      <a:pt x="540" y="380"/>
                    </a:lnTo>
                    <a:lnTo>
                      <a:pt x="615" y="340"/>
                    </a:lnTo>
                    <a:lnTo>
                      <a:pt x="665" y="265"/>
                    </a:lnTo>
                    <a:lnTo>
                      <a:pt x="680" y="235"/>
                    </a:lnTo>
                    <a:lnTo>
                      <a:pt x="685" y="75"/>
                    </a:lnTo>
                    <a:lnTo>
                      <a:pt x="730" y="55"/>
                    </a:lnTo>
                    <a:lnTo>
                      <a:pt x="779" y="65"/>
                    </a:lnTo>
                    <a:lnTo>
                      <a:pt x="779" y="120"/>
                    </a:lnTo>
                    <a:lnTo>
                      <a:pt x="769" y="205"/>
                    </a:lnTo>
                    <a:lnTo>
                      <a:pt x="824" y="245"/>
                    </a:lnTo>
                    <a:lnTo>
                      <a:pt x="864" y="275"/>
                    </a:lnTo>
                    <a:lnTo>
                      <a:pt x="874" y="310"/>
                    </a:lnTo>
                    <a:lnTo>
                      <a:pt x="919" y="330"/>
                    </a:lnTo>
                    <a:lnTo>
                      <a:pt x="1004" y="235"/>
                    </a:lnTo>
                    <a:lnTo>
                      <a:pt x="1054" y="255"/>
                    </a:lnTo>
                    <a:lnTo>
                      <a:pt x="1089" y="210"/>
                    </a:lnTo>
                    <a:lnTo>
                      <a:pt x="1074" y="170"/>
                    </a:lnTo>
                    <a:lnTo>
                      <a:pt x="1129" y="65"/>
                    </a:lnTo>
                    <a:lnTo>
                      <a:pt x="1159" y="15"/>
                    </a:lnTo>
                    <a:lnTo>
                      <a:pt x="1214" y="0"/>
                    </a:lnTo>
                    <a:lnTo>
                      <a:pt x="1264" y="15"/>
                    </a:lnTo>
                    <a:lnTo>
                      <a:pt x="1299" y="85"/>
                    </a:lnTo>
                    <a:lnTo>
                      <a:pt x="1344" y="140"/>
                    </a:lnTo>
                    <a:lnTo>
                      <a:pt x="1404" y="180"/>
                    </a:lnTo>
                    <a:lnTo>
                      <a:pt x="1424" y="210"/>
                    </a:lnTo>
                    <a:lnTo>
                      <a:pt x="1414" y="265"/>
                    </a:lnTo>
                    <a:lnTo>
                      <a:pt x="1414" y="370"/>
                    </a:lnTo>
                    <a:lnTo>
                      <a:pt x="1414" y="424"/>
                    </a:lnTo>
                    <a:lnTo>
                      <a:pt x="1394" y="489"/>
                    </a:lnTo>
                    <a:lnTo>
                      <a:pt x="1394" y="549"/>
                    </a:lnTo>
                    <a:lnTo>
                      <a:pt x="1369" y="614"/>
                    </a:lnTo>
                    <a:lnTo>
                      <a:pt x="1369" y="719"/>
                    </a:lnTo>
                    <a:lnTo>
                      <a:pt x="1369" y="784"/>
                    </a:lnTo>
                    <a:lnTo>
                      <a:pt x="1394" y="859"/>
                    </a:lnTo>
                    <a:lnTo>
                      <a:pt x="1424" y="879"/>
                    </a:lnTo>
                    <a:lnTo>
                      <a:pt x="1474" y="834"/>
                    </a:lnTo>
                    <a:lnTo>
                      <a:pt x="1509" y="784"/>
                    </a:lnTo>
                    <a:lnTo>
                      <a:pt x="1554" y="814"/>
                    </a:lnTo>
                    <a:lnTo>
                      <a:pt x="1539" y="864"/>
                    </a:lnTo>
                    <a:lnTo>
                      <a:pt x="1554" y="964"/>
                    </a:lnTo>
                    <a:lnTo>
                      <a:pt x="1559" y="1004"/>
                    </a:lnTo>
                    <a:lnTo>
                      <a:pt x="1529" y="1029"/>
                    </a:lnTo>
                    <a:lnTo>
                      <a:pt x="1474" y="1079"/>
                    </a:lnTo>
                    <a:lnTo>
                      <a:pt x="1449" y="1134"/>
                    </a:lnTo>
                    <a:lnTo>
                      <a:pt x="1434" y="1184"/>
                    </a:lnTo>
                    <a:lnTo>
                      <a:pt x="1454" y="1259"/>
                    </a:lnTo>
                    <a:lnTo>
                      <a:pt x="1499" y="1289"/>
                    </a:lnTo>
                    <a:lnTo>
                      <a:pt x="1529" y="1259"/>
                    </a:lnTo>
                    <a:lnTo>
                      <a:pt x="1574" y="1269"/>
                    </a:lnTo>
                    <a:lnTo>
                      <a:pt x="1554" y="1299"/>
                    </a:lnTo>
                    <a:lnTo>
                      <a:pt x="1574" y="1374"/>
                    </a:lnTo>
                    <a:lnTo>
                      <a:pt x="1594" y="1404"/>
                    </a:lnTo>
                    <a:lnTo>
                      <a:pt x="1644" y="1449"/>
                    </a:lnTo>
                    <a:lnTo>
                      <a:pt x="1679" y="1479"/>
                    </a:lnTo>
                    <a:lnTo>
                      <a:pt x="1719" y="1524"/>
                    </a:lnTo>
                    <a:lnTo>
                      <a:pt x="1749" y="1564"/>
                    </a:lnTo>
                    <a:lnTo>
                      <a:pt x="1784" y="1584"/>
                    </a:lnTo>
                    <a:lnTo>
                      <a:pt x="1744" y="1609"/>
                    </a:lnTo>
                    <a:lnTo>
                      <a:pt x="1594" y="1609"/>
                    </a:lnTo>
                    <a:lnTo>
                      <a:pt x="1554" y="1629"/>
                    </a:lnTo>
                    <a:lnTo>
                      <a:pt x="1489" y="1619"/>
                    </a:lnTo>
                    <a:lnTo>
                      <a:pt x="1404" y="1554"/>
                    </a:lnTo>
                    <a:lnTo>
                      <a:pt x="1364" y="1574"/>
                    </a:lnTo>
                    <a:lnTo>
                      <a:pt x="1319" y="1594"/>
                    </a:lnTo>
                    <a:lnTo>
                      <a:pt x="1289" y="1584"/>
                    </a:lnTo>
                    <a:lnTo>
                      <a:pt x="1234" y="1534"/>
                    </a:lnTo>
                    <a:lnTo>
                      <a:pt x="1214" y="1544"/>
                    </a:lnTo>
                    <a:lnTo>
                      <a:pt x="1174" y="1554"/>
                    </a:lnTo>
                    <a:lnTo>
                      <a:pt x="1119" y="1534"/>
                    </a:lnTo>
                    <a:lnTo>
                      <a:pt x="1034" y="1489"/>
                    </a:lnTo>
                    <a:lnTo>
                      <a:pt x="959" y="1439"/>
                    </a:lnTo>
                    <a:lnTo>
                      <a:pt x="899" y="1374"/>
                    </a:lnTo>
                    <a:lnTo>
                      <a:pt x="864" y="1384"/>
                    </a:lnTo>
                    <a:lnTo>
                      <a:pt x="834" y="1404"/>
                    </a:lnTo>
                    <a:lnTo>
                      <a:pt x="794" y="1404"/>
                    </a:lnTo>
                    <a:lnTo>
                      <a:pt x="740" y="1364"/>
                    </a:lnTo>
                    <a:lnTo>
                      <a:pt x="700" y="1344"/>
                    </a:lnTo>
                    <a:lnTo>
                      <a:pt x="665" y="1354"/>
                    </a:lnTo>
                    <a:lnTo>
                      <a:pt x="635" y="1364"/>
                    </a:lnTo>
                    <a:lnTo>
                      <a:pt x="615" y="1384"/>
                    </a:lnTo>
                    <a:lnTo>
                      <a:pt x="595" y="1414"/>
                    </a:lnTo>
                    <a:lnTo>
                      <a:pt x="605" y="1479"/>
                    </a:lnTo>
                    <a:lnTo>
                      <a:pt x="595" y="1534"/>
                    </a:lnTo>
                    <a:lnTo>
                      <a:pt x="570" y="1619"/>
                    </a:lnTo>
                    <a:lnTo>
                      <a:pt x="550" y="1649"/>
                    </a:lnTo>
                    <a:lnTo>
                      <a:pt x="520" y="1699"/>
                    </a:lnTo>
                    <a:lnTo>
                      <a:pt x="510" y="1724"/>
                    </a:lnTo>
                    <a:lnTo>
                      <a:pt x="465" y="1764"/>
                    </a:lnTo>
                    <a:lnTo>
                      <a:pt x="455" y="1744"/>
                    </a:lnTo>
                    <a:lnTo>
                      <a:pt x="435" y="1724"/>
                    </a:lnTo>
                    <a:lnTo>
                      <a:pt x="435" y="1629"/>
                    </a:lnTo>
                    <a:lnTo>
                      <a:pt x="275" y="1449"/>
                    </a:lnTo>
                    <a:lnTo>
                      <a:pt x="245" y="1354"/>
                    </a:lnTo>
                    <a:lnTo>
                      <a:pt x="190" y="1354"/>
                    </a:lnTo>
                    <a:lnTo>
                      <a:pt x="150" y="1354"/>
                    </a:lnTo>
                    <a:lnTo>
                      <a:pt x="125" y="1364"/>
                    </a:lnTo>
                    <a:lnTo>
                      <a:pt x="95" y="1364"/>
                    </a:lnTo>
                    <a:lnTo>
                      <a:pt x="65" y="1329"/>
                    </a:lnTo>
                    <a:lnTo>
                      <a:pt x="40" y="1309"/>
                    </a:lnTo>
                    <a:lnTo>
                      <a:pt x="40" y="1259"/>
                    </a:lnTo>
                    <a:lnTo>
                      <a:pt x="40" y="1174"/>
                    </a:lnTo>
                    <a:lnTo>
                      <a:pt x="15" y="1154"/>
                    </a:lnTo>
                    <a:lnTo>
                      <a:pt x="0" y="1134"/>
                    </a:lnTo>
                    <a:lnTo>
                      <a:pt x="20" y="1109"/>
                    </a:lnTo>
                    <a:lnTo>
                      <a:pt x="55" y="1069"/>
                    </a:lnTo>
                    <a:lnTo>
                      <a:pt x="75" y="1054"/>
                    </a:lnTo>
                    <a:lnTo>
                      <a:pt x="125" y="1069"/>
                    </a:lnTo>
                    <a:lnTo>
                      <a:pt x="180" y="1099"/>
                    </a:lnTo>
                    <a:lnTo>
                      <a:pt x="210" y="1069"/>
                    </a:lnTo>
                    <a:lnTo>
                      <a:pt x="235" y="1034"/>
                    </a:lnTo>
                    <a:lnTo>
                      <a:pt x="235" y="1014"/>
                    </a:lnTo>
                    <a:lnTo>
                      <a:pt x="205" y="964"/>
                    </a:lnTo>
                    <a:lnTo>
                      <a:pt x="150" y="899"/>
                    </a:lnTo>
                    <a:lnTo>
                      <a:pt x="140" y="844"/>
                    </a:lnTo>
                    <a:lnTo>
                      <a:pt x="125" y="774"/>
                    </a:lnTo>
                    <a:lnTo>
                      <a:pt x="75" y="719"/>
                    </a:lnTo>
                    <a:lnTo>
                      <a:pt x="75" y="664"/>
                    </a:lnTo>
                    <a:lnTo>
                      <a:pt x="85" y="624"/>
                    </a:lnTo>
                    <a:lnTo>
                      <a:pt x="75" y="579"/>
                    </a:lnTo>
                    <a:lnTo>
                      <a:pt x="55" y="559"/>
                    </a:lnTo>
                    <a:lnTo>
                      <a:pt x="65" y="529"/>
                    </a:lnTo>
                    <a:lnTo>
                      <a:pt x="75" y="509"/>
                    </a:lnTo>
                    <a:lnTo>
                      <a:pt x="95" y="509"/>
                    </a:lnTo>
                    <a:lnTo>
                      <a:pt x="140" y="509"/>
                    </a:lnTo>
                    <a:lnTo>
                      <a:pt x="190" y="454"/>
                    </a:lnTo>
                    <a:lnTo>
                      <a:pt x="210" y="410"/>
                    </a:lnTo>
                    <a:lnTo>
                      <a:pt x="210" y="390"/>
                    </a:lnTo>
                    <a:lnTo>
                      <a:pt x="225" y="3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93" name="Freeform 63"/>
              <p:cNvSpPr>
                <a:spLocks noChangeAspect="1"/>
              </p:cNvSpPr>
              <p:nvPr/>
            </p:nvSpPr>
            <p:spPr bwMode="auto">
              <a:xfrm>
                <a:off x="4444" y="8579"/>
                <a:ext cx="1244" cy="918"/>
              </a:xfrm>
              <a:custGeom>
                <a:avLst/>
                <a:gdLst>
                  <a:gd name="T0" fmla="*/ 1 w 1698"/>
                  <a:gd name="T1" fmla="*/ 1 h 1614"/>
                  <a:gd name="T2" fmla="*/ 1 w 1698"/>
                  <a:gd name="T3" fmla="*/ 1 h 1614"/>
                  <a:gd name="T4" fmla="*/ 1 w 1698"/>
                  <a:gd name="T5" fmla="*/ 1 h 1614"/>
                  <a:gd name="T6" fmla="*/ 1 w 1698"/>
                  <a:gd name="T7" fmla="*/ 1 h 1614"/>
                  <a:gd name="T8" fmla="*/ 1 w 1698"/>
                  <a:gd name="T9" fmla="*/ 1 h 1614"/>
                  <a:gd name="T10" fmla="*/ 1 w 1698"/>
                  <a:gd name="T11" fmla="*/ 1 h 1614"/>
                  <a:gd name="T12" fmla="*/ 1 w 1698"/>
                  <a:gd name="T13" fmla="*/ 1 h 1614"/>
                  <a:gd name="T14" fmla="*/ 1 w 1698"/>
                  <a:gd name="T15" fmla="*/ 1 h 1614"/>
                  <a:gd name="T16" fmla="*/ 1 w 1698"/>
                  <a:gd name="T17" fmla="*/ 1 h 1614"/>
                  <a:gd name="T18" fmla="*/ 1 w 1698"/>
                  <a:gd name="T19" fmla="*/ 1 h 1614"/>
                  <a:gd name="T20" fmla="*/ 1 w 1698"/>
                  <a:gd name="T21" fmla="*/ 1 h 1614"/>
                  <a:gd name="T22" fmla="*/ 1 w 1698"/>
                  <a:gd name="T23" fmla="*/ 1 h 1614"/>
                  <a:gd name="T24" fmla="*/ 1 w 1698"/>
                  <a:gd name="T25" fmla="*/ 1 h 1614"/>
                  <a:gd name="T26" fmla="*/ 1 w 1698"/>
                  <a:gd name="T27" fmla="*/ 1 h 1614"/>
                  <a:gd name="T28" fmla="*/ 1 w 1698"/>
                  <a:gd name="T29" fmla="*/ 1 h 1614"/>
                  <a:gd name="T30" fmla="*/ 1 w 1698"/>
                  <a:gd name="T31" fmla="*/ 1 h 1614"/>
                  <a:gd name="T32" fmla="*/ 1 w 1698"/>
                  <a:gd name="T33" fmla="*/ 1 h 1614"/>
                  <a:gd name="T34" fmla="*/ 1 w 1698"/>
                  <a:gd name="T35" fmla="*/ 1 h 1614"/>
                  <a:gd name="T36" fmla="*/ 1 w 1698"/>
                  <a:gd name="T37" fmla="*/ 1 h 1614"/>
                  <a:gd name="T38" fmla="*/ 1 w 1698"/>
                  <a:gd name="T39" fmla="*/ 1 h 1614"/>
                  <a:gd name="T40" fmla="*/ 1 w 1698"/>
                  <a:gd name="T41" fmla="*/ 1 h 1614"/>
                  <a:gd name="T42" fmla="*/ 1 w 1698"/>
                  <a:gd name="T43" fmla="*/ 1 h 1614"/>
                  <a:gd name="T44" fmla="*/ 1 w 1698"/>
                  <a:gd name="T45" fmla="*/ 1 h 1614"/>
                  <a:gd name="T46" fmla="*/ 1 w 1698"/>
                  <a:gd name="T47" fmla="*/ 1 h 1614"/>
                  <a:gd name="T48" fmla="*/ 1 w 1698"/>
                  <a:gd name="T49" fmla="*/ 1 h 1614"/>
                  <a:gd name="T50" fmla="*/ 1 w 1698"/>
                  <a:gd name="T51" fmla="*/ 1 h 1614"/>
                  <a:gd name="T52" fmla="*/ 1 w 1698"/>
                  <a:gd name="T53" fmla="*/ 1 h 1614"/>
                  <a:gd name="T54" fmla="*/ 1 w 1698"/>
                  <a:gd name="T55" fmla="*/ 1 h 1614"/>
                  <a:gd name="T56" fmla="*/ 2 w 1698"/>
                  <a:gd name="T57" fmla="*/ 1 h 1614"/>
                  <a:gd name="T58" fmla="*/ 2 w 1698"/>
                  <a:gd name="T59" fmla="*/ 1 h 1614"/>
                  <a:gd name="T60" fmla="*/ 1 w 1698"/>
                  <a:gd name="T61" fmla="*/ 1 h 1614"/>
                  <a:gd name="T62" fmla="*/ 1 w 1698"/>
                  <a:gd name="T63" fmla="*/ 1 h 1614"/>
                  <a:gd name="T64" fmla="*/ 1 w 1698"/>
                  <a:gd name="T65" fmla="*/ 1 h 1614"/>
                  <a:gd name="T66" fmla="*/ 1 w 1698"/>
                  <a:gd name="T67" fmla="*/ 1 h 1614"/>
                  <a:gd name="T68" fmla="*/ 1 w 1698"/>
                  <a:gd name="T69" fmla="*/ 1 h 1614"/>
                  <a:gd name="T70" fmla="*/ 1 w 1698"/>
                  <a:gd name="T71" fmla="*/ 1 h 1614"/>
                  <a:gd name="T72" fmla="*/ 1 w 1698"/>
                  <a:gd name="T73" fmla="*/ 1 h 1614"/>
                  <a:gd name="T74" fmla="*/ 1 w 1698"/>
                  <a:gd name="T75" fmla="*/ 1 h 1614"/>
                  <a:gd name="T76" fmla="*/ 1 w 1698"/>
                  <a:gd name="T77" fmla="*/ 1 h 1614"/>
                  <a:gd name="T78" fmla="*/ 1 w 1698"/>
                  <a:gd name="T79" fmla="*/ 1 h 1614"/>
                  <a:gd name="T80" fmla="*/ 1 w 1698"/>
                  <a:gd name="T81" fmla="*/ 1 h 1614"/>
                  <a:gd name="T82" fmla="*/ 1 w 1698"/>
                  <a:gd name="T83" fmla="*/ 1 h 1614"/>
                  <a:gd name="T84" fmla="*/ 1 w 1698"/>
                  <a:gd name="T85" fmla="*/ 1 h 1614"/>
                  <a:gd name="T86" fmla="*/ 1 w 1698"/>
                  <a:gd name="T87" fmla="*/ 1 h 1614"/>
                  <a:gd name="T88" fmla="*/ 1 w 1698"/>
                  <a:gd name="T89" fmla="*/ 1 h 1614"/>
                  <a:gd name="T90" fmla="*/ 0 w 1698"/>
                  <a:gd name="T91" fmla="*/ 1 h 1614"/>
                  <a:gd name="T92" fmla="*/ 1 w 1698"/>
                  <a:gd name="T93" fmla="*/ 1 h 1614"/>
                  <a:gd name="T94" fmla="*/ 1 w 1698"/>
                  <a:gd name="T95" fmla="*/ 1 h 1614"/>
                  <a:gd name="T96" fmla="*/ 1 w 1698"/>
                  <a:gd name="T97" fmla="*/ 1 h 1614"/>
                  <a:gd name="T98" fmla="*/ 1 w 1698"/>
                  <a:gd name="T99" fmla="*/ 1 h 1614"/>
                  <a:gd name="T100" fmla="*/ 1 w 1698"/>
                  <a:gd name="T101" fmla="*/ 1 h 16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98"/>
                  <a:gd name="T154" fmla="*/ 0 h 1614"/>
                  <a:gd name="T155" fmla="*/ 1698 w 1698"/>
                  <a:gd name="T156" fmla="*/ 1614 h 161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98" h="1614">
                    <a:moveTo>
                      <a:pt x="299" y="35"/>
                    </a:moveTo>
                    <a:lnTo>
                      <a:pt x="349" y="55"/>
                    </a:lnTo>
                    <a:lnTo>
                      <a:pt x="349" y="85"/>
                    </a:lnTo>
                    <a:lnTo>
                      <a:pt x="309" y="134"/>
                    </a:lnTo>
                    <a:lnTo>
                      <a:pt x="339" y="199"/>
                    </a:lnTo>
                    <a:lnTo>
                      <a:pt x="379" y="179"/>
                    </a:lnTo>
                    <a:lnTo>
                      <a:pt x="444" y="179"/>
                    </a:lnTo>
                    <a:lnTo>
                      <a:pt x="464" y="179"/>
                    </a:lnTo>
                    <a:lnTo>
                      <a:pt x="499" y="214"/>
                    </a:lnTo>
                    <a:lnTo>
                      <a:pt x="519" y="264"/>
                    </a:lnTo>
                    <a:lnTo>
                      <a:pt x="519" y="299"/>
                    </a:lnTo>
                    <a:lnTo>
                      <a:pt x="539" y="319"/>
                    </a:lnTo>
                    <a:lnTo>
                      <a:pt x="559" y="319"/>
                    </a:lnTo>
                    <a:lnTo>
                      <a:pt x="594" y="369"/>
                    </a:lnTo>
                    <a:lnTo>
                      <a:pt x="614" y="404"/>
                    </a:lnTo>
                    <a:lnTo>
                      <a:pt x="634" y="409"/>
                    </a:lnTo>
                    <a:lnTo>
                      <a:pt x="699" y="404"/>
                    </a:lnTo>
                    <a:lnTo>
                      <a:pt x="719" y="409"/>
                    </a:lnTo>
                    <a:lnTo>
                      <a:pt x="759" y="409"/>
                    </a:lnTo>
                    <a:lnTo>
                      <a:pt x="814" y="369"/>
                    </a:lnTo>
                    <a:lnTo>
                      <a:pt x="859" y="324"/>
                    </a:lnTo>
                    <a:lnTo>
                      <a:pt x="889" y="324"/>
                    </a:lnTo>
                    <a:lnTo>
                      <a:pt x="944" y="324"/>
                    </a:lnTo>
                    <a:lnTo>
                      <a:pt x="969" y="304"/>
                    </a:lnTo>
                    <a:lnTo>
                      <a:pt x="1029" y="219"/>
                    </a:lnTo>
                    <a:lnTo>
                      <a:pt x="1049" y="219"/>
                    </a:lnTo>
                    <a:lnTo>
                      <a:pt x="1069" y="234"/>
                    </a:lnTo>
                    <a:lnTo>
                      <a:pt x="1109" y="219"/>
                    </a:lnTo>
                    <a:lnTo>
                      <a:pt x="1159" y="214"/>
                    </a:lnTo>
                    <a:lnTo>
                      <a:pt x="1184" y="199"/>
                    </a:lnTo>
                    <a:lnTo>
                      <a:pt x="1244" y="169"/>
                    </a:lnTo>
                    <a:lnTo>
                      <a:pt x="1269" y="199"/>
                    </a:lnTo>
                    <a:lnTo>
                      <a:pt x="1259" y="219"/>
                    </a:lnTo>
                    <a:lnTo>
                      <a:pt x="1224" y="239"/>
                    </a:lnTo>
                    <a:lnTo>
                      <a:pt x="1204" y="274"/>
                    </a:lnTo>
                    <a:lnTo>
                      <a:pt x="1154" y="274"/>
                    </a:lnTo>
                    <a:lnTo>
                      <a:pt x="1099" y="304"/>
                    </a:lnTo>
                    <a:lnTo>
                      <a:pt x="1079" y="349"/>
                    </a:lnTo>
                    <a:lnTo>
                      <a:pt x="1079" y="379"/>
                    </a:lnTo>
                    <a:lnTo>
                      <a:pt x="1089" y="409"/>
                    </a:lnTo>
                    <a:lnTo>
                      <a:pt x="1054" y="424"/>
                    </a:lnTo>
                    <a:lnTo>
                      <a:pt x="1049" y="454"/>
                    </a:lnTo>
                    <a:lnTo>
                      <a:pt x="1034" y="494"/>
                    </a:lnTo>
                    <a:lnTo>
                      <a:pt x="1079" y="569"/>
                    </a:lnTo>
                    <a:lnTo>
                      <a:pt x="1079" y="599"/>
                    </a:lnTo>
                    <a:lnTo>
                      <a:pt x="1079" y="644"/>
                    </a:lnTo>
                    <a:lnTo>
                      <a:pt x="1054" y="729"/>
                    </a:lnTo>
                    <a:lnTo>
                      <a:pt x="1054" y="794"/>
                    </a:lnTo>
                    <a:lnTo>
                      <a:pt x="1089" y="824"/>
                    </a:lnTo>
                    <a:lnTo>
                      <a:pt x="1154" y="814"/>
                    </a:lnTo>
                    <a:lnTo>
                      <a:pt x="1244" y="844"/>
                    </a:lnTo>
                    <a:lnTo>
                      <a:pt x="1299" y="879"/>
                    </a:lnTo>
                    <a:lnTo>
                      <a:pt x="1374" y="949"/>
                    </a:lnTo>
                    <a:lnTo>
                      <a:pt x="1499" y="1044"/>
                    </a:lnTo>
                    <a:lnTo>
                      <a:pt x="1544" y="1044"/>
                    </a:lnTo>
                    <a:lnTo>
                      <a:pt x="1608" y="1069"/>
                    </a:lnTo>
                    <a:lnTo>
                      <a:pt x="1668" y="1129"/>
                    </a:lnTo>
                    <a:lnTo>
                      <a:pt x="1688" y="1204"/>
                    </a:lnTo>
                    <a:lnTo>
                      <a:pt x="1698" y="1254"/>
                    </a:lnTo>
                    <a:lnTo>
                      <a:pt x="1688" y="1289"/>
                    </a:lnTo>
                    <a:lnTo>
                      <a:pt x="1688" y="1319"/>
                    </a:lnTo>
                    <a:lnTo>
                      <a:pt x="1658" y="1339"/>
                    </a:lnTo>
                    <a:lnTo>
                      <a:pt x="1633" y="1349"/>
                    </a:lnTo>
                    <a:lnTo>
                      <a:pt x="1613" y="1349"/>
                    </a:lnTo>
                    <a:lnTo>
                      <a:pt x="1608" y="1394"/>
                    </a:lnTo>
                    <a:lnTo>
                      <a:pt x="1608" y="1444"/>
                    </a:lnTo>
                    <a:lnTo>
                      <a:pt x="1583" y="1489"/>
                    </a:lnTo>
                    <a:lnTo>
                      <a:pt x="1554" y="1519"/>
                    </a:lnTo>
                    <a:lnTo>
                      <a:pt x="1534" y="1549"/>
                    </a:lnTo>
                    <a:lnTo>
                      <a:pt x="1534" y="1584"/>
                    </a:lnTo>
                    <a:lnTo>
                      <a:pt x="1489" y="1594"/>
                    </a:lnTo>
                    <a:lnTo>
                      <a:pt x="1414" y="1614"/>
                    </a:lnTo>
                    <a:lnTo>
                      <a:pt x="1384" y="1594"/>
                    </a:lnTo>
                    <a:lnTo>
                      <a:pt x="1329" y="1549"/>
                    </a:lnTo>
                    <a:lnTo>
                      <a:pt x="1259" y="1509"/>
                    </a:lnTo>
                    <a:lnTo>
                      <a:pt x="1194" y="1499"/>
                    </a:lnTo>
                    <a:lnTo>
                      <a:pt x="1099" y="1509"/>
                    </a:lnTo>
                    <a:lnTo>
                      <a:pt x="1014" y="1519"/>
                    </a:lnTo>
                    <a:lnTo>
                      <a:pt x="944" y="1434"/>
                    </a:lnTo>
                    <a:lnTo>
                      <a:pt x="949" y="1394"/>
                    </a:lnTo>
                    <a:lnTo>
                      <a:pt x="889" y="1329"/>
                    </a:lnTo>
                    <a:lnTo>
                      <a:pt x="794" y="1299"/>
                    </a:lnTo>
                    <a:lnTo>
                      <a:pt x="709" y="1234"/>
                    </a:lnTo>
                    <a:lnTo>
                      <a:pt x="604" y="1139"/>
                    </a:lnTo>
                    <a:lnTo>
                      <a:pt x="474" y="1004"/>
                    </a:lnTo>
                    <a:lnTo>
                      <a:pt x="434" y="919"/>
                    </a:lnTo>
                    <a:lnTo>
                      <a:pt x="369" y="864"/>
                    </a:lnTo>
                    <a:lnTo>
                      <a:pt x="319" y="779"/>
                    </a:lnTo>
                    <a:lnTo>
                      <a:pt x="265" y="694"/>
                    </a:lnTo>
                    <a:lnTo>
                      <a:pt x="180" y="599"/>
                    </a:lnTo>
                    <a:lnTo>
                      <a:pt x="110" y="509"/>
                    </a:lnTo>
                    <a:lnTo>
                      <a:pt x="0" y="409"/>
                    </a:lnTo>
                    <a:lnTo>
                      <a:pt x="65" y="349"/>
                    </a:lnTo>
                    <a:lnTo>
                      <a:pt x="110" y="299"/>
                    </a:lnTo>
                    <a:lnTo>
                      <a:pt x="130" y="234"/>
                    </a:lnTo>
                    <a:lnTo>
                      <a:pt x="130" y="179"/>
                    </a:lnTo>
                    <a:lnTo>
                      <a:pt x="180" y="159"/>
                    </a:lnTo>
                    <a:lnTo>
                      <a:pt x="215" y="114"/>
                    </a:lnTo>
                    <a:lnTo>
                      <a:pt x="235" y="94"/>
                    </a:lnTo>
                    <a:lnTo>
                      <a:pt x="215" y="35"/>
                    </a:lnTo>
                    <a:lnTo>
                      <a:pt x="245" y="0"/>
                    </a:lnTo>
                    <a:lnTo>
                      <a:pt x="299" y="3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94" name="Freeform 64"/>
              <p:cNvSpPr>
                <a:spLocks noChangeAspect="1"/>
              </p:cNvSpPr>
              <p:nvPr/>
            </p:nvSpPr>
            <p:spPr bwMode="auto">
              <a:xfrm>
                <a:off x="2661" y="9286"/>
                <a:ext cx="867" cy="1291"/>
              </a:xfrm>
              <a:custGeom>
                <a:avLst/>
                <a:gdLst>
                  <a:gd name="T0" fmla="*/ 1 w 1184"/>
                  <a:gd name="T1" fmla="*/ 1 h 2263"/>
                  <a:gd name="T2" fmla="*/ 1 w 1184"/>
                  <a:gd name="T3" fmla="*/ 1 h 2263"/>
                  <a:gd name="T4" fmla="*/ 1 w 1184"/>
                  <a:gd name="T5" fmla="*/ 1 h 2263"/>
                  <a:gd name="T6" fmla="*/ 1 w 1184"/>
                  <a:gd name="T7" fmla="*/ 1 h 2263"/>
                  <a:gd name="T8" fmla="*/ 1 w 1184"/>
                  <a:gd name="T9" fmla="*/ 1 h 2263"/>
                  <a:gd name="T10" fmla="*/ 1 w 1184"/>
                  <a:gd name="T11" fmla="*/ 1 h 2263"/>
                  <a:gd name="T12" fmla="*/ 1 w 1184"/>
                  <a:gd name="T13" fmla="*/ 1 h 2263"/>
                  <a:gd name="T14" fmla="*/ 1 w 1184"/>
                  <a:gd name="T15" fmla="*/ 1 h 2263"/>
                  <a:gd name="T16" fmla="*/ 1 w 1184"/>
                  <a:gd name="T17" fmla="*/ 1 h 2263"/>
                  <a:gd name="T18" fmla="*/ 1 w 1184"/>
                  <a:gd name="T19" fmla="*/ 1 h 2263"/>
                  <a:gd name="T20" fmla="*/ 1 w 1184"/>
                  <a:gd name="T21" fmla="*/ 1 h 2263"/>
                  <a:gd name="T22" fmla="*/ 1 w 1184"/>
                  <a:gd name="T23" fmla="*/ 1 h 2263"/>
                  <a:gd name="T24" fmla="*/ 1 w 1184"/>
                  <a:gd name="T25" fmla="*/ 1 h 2263"/>
                  <a:gd name="T26" fmla="*/ 1 w 1184"/>
                  <a:gd name="T27" fmla="*/ 1 h 2263"/>
                  <a:gd name="T28" fmla="*/ 1 w 1184"/>
                  <a:gd name="T29" fmla="*/ 1 h 2263"/>
                  <a:gd name="T30" fmla="*/ 1 w 1184"/>
                  <a:gd name="T31" fmla="*/ 1 h 2263"/>
                  <a:gd name="T32" fmla="*/ 1 w 1184"/>
                  <a:gd name="T33" fmla="*/ 1 h 2263"/>
                  <a:gd name="T34" fmla="*/ 1 w 1184"/>
                  <a:gd name="T35" fmla="*/ 1 h 2263"/>
                  <a:gd name="T36" fmla="*/ 1 w 1184"/>
                  <a:gd name="T37" fmla="*/ 1 h 2263"/>
                  <a:gd name="T38" fmla="*/ 1 w 1184"/>
                  <a:gd name="T39" fmla="*/ 1 h 2263"/>
                  <a:gd name="T40" fmla="*/ 1 w 1184"/>
                  <a:gd name="T41" fmla="*/ 1 h 2263"/>
                  <a:gd name="T42" fmla="*/ 1 w 1184"/>
                  <a:gd name="T43" fmla="*/ 1 h 2263"/>
                  <a:gd name="T44" fmla="*/ 1 w 1184"/>
                  <a:gd name="T45" fmla="*/ 1 h 2263"/>
                  <a:gd name="T46" fmla="*/ 1 w 1184"/>
                  <a:gd name="T47" fmla="*/ 1 h 2263"/>
                  <a:gd name="T48" fmla="*/ 1 w 1184"/>
                  <a:gd name="T49" fmla="*/ 1 h 2263"/>
                  <a:gd name="T50" fmla="*/ 1 w 1184"/>
                  <a:gd name="T51" fmla="*/ 1 h 2263"/>
                  <a:gd name="T52" fmla="*/ 1 w 1184"/>
                  <a:gd name="T53" fmla="*/ 1 h 2263"/>
                  <a:gd name="T54" fmla="*/ 1 w 1184"/>
                  <a:gd name="T55" fmla="*/ 1 h 2263"/>
                  <a:gd name="T56" fmla="*/ 1 w 1184"/>
                  <a:gd name="T57" fmla="*/ 1 h 2263"/>
                  <a:gd name="T58" fmla="*/ 1 w 1184"/>
                  <a:gd name="T59" fmla="*/ 1 h 2263"/>
                  <a:gd name="T60" fmla="*/ 1 w 1184"/>
                  <a:gd name="T61" fmla="*/ 1 h 2263"/>
                  <a:gd name="T62" fmla="*/ 1 w 1184"/>
                  <a:gd name="T63" fmla="*/ 1 h 2263"/>
                  <a:gd name="T64" fmla="*/ 1 w 1184"/>
                  <a:gd name="T65" fmla="*/ 1 h 2263"/>
                  <a:gd name="T66" fmla="*/ 1 w 1184"/>
                  <a:gd name="T67" fmla="*/ 1 h 2263"/>
                  <a:gd name="T68" fmla="*/ 1 w 1184"/>
                  <a:gd name="T69" fmla="*/ 1 h 2263"/>
                  <a:gd name="T70" fmla="*/ 1 w 1184"/>
                  <a:gd name="T71" fmla="*/ 1 h 2263"/>
                  <a:gd name="T72" fmla="*/ 1 w 1184"/>
                  <a:gd name="T73" fmla="*/ 1 h 2263"/>
                  <a:gd name="T74" fmla="*/ 1 w 1184"/>
                  <a:gd name="T75" fmla="*/ 1 h 2263"/>
                  <a:gd name="T76" fmla="*/ 1 w 1184"/>
                  <a:gd name="T77" fmla="*/ 1 h 2263"/>
                  <a:gd name="T78" fmla="*/ 1 w 1184"/>
                  <a:gd name="T79" fmla="*/ 1 h 2263"/>
                  <a:gd name="T80" fmla="*/ 1 w 1184"/>
                  <a:gd name="T81" fmla="*/ 1 h 2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84"/>
                  <a:gd name="T124" fmla="*/ 0 h 2263"/>
                  <a:gd name="T125" fmla="*/ 1184 w 1184"/>
                  <a:gd name="T126" fmla="*/ 2263 h 2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84" h="2263">
                    <a:moveTo>
                      <a:pt x="95" y="235"/>
                    </a:moveTo>
                    <a:lnTo>
                      <a:pt x="40" y="275"/>
                    </a:lnTo>
                    <a:lnTo>
                      <a:pt x="40" y="340"/>
                    </a:lnTo>
                    <a:lnTo>
                      <a:pt x="55" y="390"/>
                    </a:lnTo>
                    <a:lnTo>
                      <a:pt x="15" y="445"/>
                    </a:lnTo>
                    <a:lnTo>
                      <a:pt x="35" y="499"/>
                    </a:lnTo>
                    <a:lnTo>
                      <a:pt x="15" y="569"/>
                    </a:lnTo>
                    <a:lnTo>
                      <a:pt x="40" y="584"/>
                    </a:lnTo>
                    <a:lnTo>
                      <a:pt x="120" y="569"/>
                    </a:lnTo>
                    <a:lnTo>
                      <a:pt x="145" y="644"/>
                    </a:lnTo>
                    <a:lnTo>
                      <a:pt x="169" y="759"/>
                    </a:lnTo>
                    <a:lnTo>
                      <a:pt x="159" y="844"/>
                    </a:lnTo>
                    <a:lnTo>
                      <a:pt x="199" y="919"/>
                    </a:lnTo>
                    <a:lnTo>
                      <a:pt x="179" y="994"/>
                    </a:lnTo>
                    <a:lnTo>
                      <a:pt x="169" y="1034"/>
                    </a:lnTo>
                    <a:lnTo>
                      <a:pt x="169" y="1099"/>
                    </a:lnTo>
                    <a:lnTo>
                      <a:pt x="120" y="1154"/>
                    </a:lnTo>
                    <a:lnTo>
                      <a:pt x="120" y="1229"/>
                    </a:lnTo>
                    <a:lnTo>
                      <a:pt x="120" y="1279"/>
                    </a:lnTo>
                    <a:lnTo>
                      <a:pt x="159" y="1334"/>
                    </a:lnTo>
                    <a:lnTo>
                      <a:pt x="169" y="1384"/>
                    </a:lnTo>
                    <a:lnTo>
                      <a:pt x="169" y="1449"/>
                    </a:lnTo>
                    <a:lnTo>
                      <a:pt x="105" y="1509"/>
                    </a:lnTo>
                    <a:lnTo>
                      <a:pt x="85" y="1544"/>
                    </a:lnTo>
                    <a:lnTo>
                      <a:pt x="75" y="1629"/>
                    </a:lnTo>
                    <a:lnTo>
                      <a:pt x="55" y="1659"/>
                    </a:lnTo>
                    <a:lnTo>
                      <a:pt x="20" y="1679"/>
                    </a:lnTo>
                    <a:lnTo>
                      <a:pt x="15" y="1784"/>
                    </a:lnTo>
                    <a:lnTo>
                      <a:pt x="0" y="1869"/>
                    </a:lnTo>
                    <a:lnTo>
                      <a:pt x="35" y="1914"/>
                    </a:lnTo>
                    <a:lnTo>
                      <a:pt x="85" y="1979"/>
                    </a:lnTo>
                    <a:lnTo>
                      <a:pt x="125" y="2009"/>
                    </a:lnTo>
                    <a:lnTo>
                      <a:pt x="155" y="2094"/>
                    </a:lnTo>
                    <a:lnTo>
                      <a:pt x="159" y="2188"/>
                    </a:lnTo>
                    <a:lnTo>
                      <a:pt x="199" y="2228"/>
                    </a:lnTo>
                    <a:lnTo>
                      <a:pt x="244" y="2178"/>
                    </a:lnTo>
                    <a:lnTo>
                      <a:pt x="284" y="2178"/>
                    </a:lnTo>
                    <a:lnTo>
                      <a:pt x="379" y="2263"/>
                    </a:lnTo>
                    <a:lnTo>
                      <a:pt x="424" y="2188"/>
                    </a:lnTo>
                    <a:lnTo>
                      <a:pt x="509" y="2138"/>
                    </a:lnTo>
                    <a:lnTo>
                      <a:pt x="559" y="2114"/>
                    </a:lnTo>
                    <a:lnTo>
                      <a:pt x="529" y="2039"/>
                    </a:lnTo>
                    <a:lnTo>
                      <a:pt x="519" y="1979"/>
                    </a:lnTo>
                    <a:lnTo>
                      <a:pt x="594" y="1989"/>
                    </a:lnTo>
                    <a:lnTo>
                      <a:pt x="684" y="1954"/>
                    </a:lnTo>
                    <a:lnTo>
                      <a:pt x="729" y="2029"/>
                    </a:lnTo>
                    <a:lnTo>
                      <a:pt x="769" y="2039"/>
                    </a:lnTo>
                    <a:lnTo>
                      <a:pt x="869" y="2084"/>
                    </a:lnTo>
                    <a:lnTo>
                      <a:pt x="899" y="2064"/>
                    </a:lnTo>
                    <a:lnTo>
                      <a:pt x="889" y="1714"/>
                    </a:lnTo>
                    <a:lnTo>
                      <a:pt x="954" y="1504"/>
                    </a:lnTo>
                    <a:lnTo>
                      <a:pt x="1034" y="1174"/>
                    </a:lnTo>
                    <a:lnTo>
                      <a:pt x="1044" y="974"/>
                    </a:lnTo>
                    <a:lnTo>
                      <a:pt x="1164" y="859"/>
                    </a:lnTo>
                    <a:lnTo>
                      <a:pt x="1184" y="814"/>
                    </a:lnTo>
                    <a:lnTo>
                      <a:pt x="1144" y="759"/>
                    </a:lnTo>
                    <a:lnTo>
                      <a:pt x="1129" y="674"/>
                    </a:lnTo>
                    <a:lnTo>
                      <a:pt x="1119" y="594"/>
                    </a:lnTo>
                    <a:lnTo>
                      <a:pt x="1064" y="509"/>
                    </a:lnTo>
                    <a:lnTo>
                      <a:pt x="1099" y="435"/>
                    </a:lnTo>
                    <a:lnTo>
                      <a:pt x="1024" y="370"/>
                    </a:lnTo>
                    <a:lnTo>
                      <a:pt x="1024" y="190"/>
                    </a:lnTo>
                    <a:lnTo>
                      <a:pt x="959" y="140"/>
                    </a:lnTo>
                    <a:lnTo>
                      <a:pt x="974" y="75"/>
                    </a:lnTo>
                    <a:lnTo>
                      <a:pt x="899" y="55"/>
                    </a:lnTo>
                    <a:lnTo>
                      <a:pt x="854" y="75"/>
                    </a:lnTo>
                    <a:lnTo>
                      <a:pt x="814" y="0"/>
                    </a:lnTo>
                    <a:lnTo>
                      <a:pt x="729" y="85"/>
                    </a:lnTo>
                    <a:lnTo>
                      <a:pt x="719" y="130"/>
                    </a:lnTo>
                    <a:lnTo>
                      <a:pt x="664" y="150"/>
                    </a:lnTo>
                    <a:lnTo>
                      <a:pt x="634" y="140"/>
                    </a:lnTo>
                    <a:lnTo>
                      <a:pt x="579" y="205"/>
                    </a:lnTo>
                    <a:lnTo>
                      <a:pt x="569" y="245"/>
                    </a:lnTo>
                    <a:lnTo>
                      <a:pt x="474" y="320"/>
                    </a:lnTo>
                    <a:lnTo>
                      <a:pt x="444" y="300"/>
                    </a:lnTo>
                    <a:lnTo>
                      <a:pt x="379" y="310"/>
                    </a:lnTo>
                    <a:lnTo>
                      <a:pt x="349" y="360"/>
                    </a:lnTo>
                    <a:lnTo>
                      <a:pt x="284" y="405"/>
                    </a:lnTo>
                    <a:lnTo>
                      <a:pt x="219" y="390"/>
                    </a:lnTo>
                    <a:lnTo>
                      <a:pt x="169" y="340"/>
                    </a:lnTo>
                    <a:lnTo>
                      <a:pt x="140" y="340"/>
                    </a:lnTo>
                    <a:lnTo>
                      <a:pt x="95" y="310"/>
                    </a:lnTo>
                    <a:lnTo>
                      <a:pt x="95" y="23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95" name="Freeform 65"/>
              <p:cNvSpPr>
                <a:spLocks noChangeAspect="1"/>
              </p:cNvSpPr>
              <p:nvPr/>
            </p:nvSpPr>
            <p:spPr bwMode="auto">
              <a:xfrm>
                <a:off x="6462" y="10067"/>
                <a:ext cx="773" cy="1193"/>
              </a:xfrm>
              <a:custGeom>
                <a:avLst/>
                <a:gdLst>
                  <a:gd name="T0" fmla="*/ 0 w 1059"/>
                  <a:gd name="T1" fmla="*/ 1 h 2094"/>
                  <a:gd name="T2" fmla="*/ 1 w 1059"/>
                  <a:gd name="T3" fmla="*/ 1 h 2094"/>
                  <a:gd name="T4" fmla="*/ 1 w 1059"/>
                  <a:gd name="T5" fmla="*/ 1 h 2094"/>
                  <a:gd name="T6" fmla="*/ 1 w 1059"/>
                  <a:gd name="T7" fmla="*/ 1 h 2094"/>
                  <a:gd name="T8" fmla="*/ 1 w 1059"/>
                  <a:gd name="T9" fmla="*/ 1 h 2094"/>
                  <a:gd name="T10" fmla="*/ 2 w 1059"/>
                  <a:gd name="T11" fmla="*/ 1 h 2094"/>
                  <a:gd name="T12" fmla="*/ 2 w 1059"/>
                  <a:gd name="T13" fmla="*/ 1 h 2094"/>
                  <a:gd name="T14" fmla="*/ 2 w 1059"/>
                  <a:gd name="T15" fmla="*/ 1 h 2094"/>
                  <a:gd name="T16" fmla="*/ 3 w 1059"/>
                  <a:gd name="T17" fmla="*/ 1 h 2094"/>
                  <a:gd name="T18" fmla="*/ 3 w 1059"/>
                  <a:gd name="T19" fmla="*/ 1 h 2094"/>
                  <a:gd name="T20" fmla="*/ 4 w 1059"/>
                  <a:gd name="T21" fmla="*/ 1 h 2094"/>
                  <a:gd name="T22" fmla="*/ 4 w 1059"/>
                  <a:gd name="T23" fmla="*/ 1 h 2094"/>
                  <a:gd name="T24" fmla="*/ 4 w 1059"/>
                  <a:gd name="T25" fmla="*/ 1 h 2094"/>
                  <a:gd name="T26" fmla="*/ 3 w 1059"/>
                  <a:gd name="T27" fmla="*/ 1 h 2094"/>
                  <a:gd name="T28" fmla="*/ 2 w 1059"/>
                  <a:gd name="T29" fmla="*/ 1 h 2094"/>
                  <a:gd name="T30" fmla="*/ 2 w 1059"/>
                  <a:gd name="T31" fmla="*/ 1 h 2094"/>
                  <a:gd name="T32" fmla="*/ 2 w 1059"/>
                  <a:gd name="T33" fmla="*/ 1 h 2094"/>
                  <a:gd name="T34" fmla="*/ 1 w 1059"/>
                  <a:gd name="T35" fmla="*/ 1 h 2094"/>
                  <a:gd name="T36" fmla="*/ 1 w 1059"/>
                  <a:gd name="T37" fmla="*/ 1 h 2094"/>
                  <a:gd name="T38" fmla="*/ 1 w 1059"/>
                  <a:gd name="T39" fmla="*/ 1 h 2094"/>
                  <a:gd name="T40" fmla="*/ 1 w 1059"/>
                  <a:gd name="T41" fmla="*/ 1 h 2094"/>
                  <a:gd name="T42" fmla="*/ 1 w 1059"/>
                  <a:gd name="T43" fmla="*/ 1 h 2094"/>
                  <a:gd name="T44" fmla="*/ 1 w 1059"/>
                  <a:gd name="T45" fmla="*/ 1 h 2094"/>
                  <a:gd name="T46" fmla="*/ 0 w 1059"/>
                  <a:gd name="T47" fmla="*/ 1 h 2094"/>
                  <a:gd name="T48" fmla="*/ 1 w 1059"/>
                  <a:gd name="T49" fmla="*/ 1 h 2094"/>
                  <a:gd name="T50" fmla="*/ 0 w 1059"/>
                  <a:gd name="T51" fmla="*/ 1 h 2094"/>
                  <a:gd name="T52" fmla="*/ 1 w 1059"/>
                  <a:gd name="T53" fmla="*/ 1 h 2094"/>
                  <a:gd name="T54" fmla="*/ 1 w 1059"/>
                  <a:gd name="T55" fmla="*/ 1 h 2094"/>
                  <a:gd name="T56" fmla="*/ 2 w 1059"/>
                  <a:gd name="T57" fmla="*/ 1 h 2094"/>
                  <a:gd name="T58" fmla="*/ 3 w 1059"/>
                  <a:gd name="T59" fmla="*/ 1 h 2094"/>
                  <a:gd name="T60" fmla="*/ 3 w 1059"/>
                  <a:gd name="T61" fmla="*/ 1 h 2094"/>
                  <a:gd name="T62" fmla="*/ 4 w 1059"/>
                  <a:gd name="T63" fmla="*/ 1 h 2094"/>
                  <a:gd name="T64" fmla="*/ 5 w 1059"/>
                  <a:gd name="T65" fmla="*/ 1 h 2094"/>
                  <a:gd name="T66" fmla="*/ 6 w 1059"/>
                  <a:gd name="T67" fmla="*/ 1 h 2094"/>
                  <a:gd name="T68" fmla="*/ 6 w 1059"/>
                  <a:gd name="T69" fmla="*/ 1 h 2094"/>
                  <a:gd name="T70" fmla="*/ 8 w 1059"/>
                  <a:gd name="T71" fmla="*/ 1 h 2094"/>
                  <a:gd name="T72" fmla="*/ 9 w 1059"/>
                  <a:gd name="T73" fmla="*/ 1 h 2094"/>
                  <a:gd name="T74" fmla="*/ 10 w 1059"/>
                  <a:gd name="T75" fmla="*/ 1 h 2094"/>
                  <a:gd name="T76" fmla="*/ 10 w 1059"/>
                  <a:gd name="T77" fmla="*/ 1 h 2094"/>
                  <a:gd name="T78" fmla="*/ 10 w 1059"/>
                  <a:gd name="T79" fmla="*/ 1 h 2094"/>
                  <a:gd name="T80" fmla="*/ 10 w 1059"/>
                  <a:gd name="T81" fmla="*/ 1 h 2094"/>
                  <a:gd name="T82" fmla="*/ 10 w 1059"/>
                  <a:gd name="T83" fmla="*/ 1 h 2094"/>
                  <a:gd name="T84" fmla="*/ 10 w 1059"/>
                  <a:gd name="T85" fmla="*/ 1 h 2094"/>
                  <a:gd name="T86" fmla="*/ 9 w 1059"/>
                  <a:gd name="T87" fmla="*/ 1 h 2094"/>
                  <a:gd name="T88" fmla="*/ 7 w 1059"/>
                  <a:gd name="T89" fmla="*/ 1 h 2094"/>
                  <a:gd name="T90" fmla="*/ 6 w 1059"/>
                  <a:gd name="T91" fmla="*/ 1 h 2094"/>
                  <a:gd name="T92" fmla="*/ 6 w 1059"/>
                  <a:gd name="T93" fmla="*/ 1 h 2094"/>
                  <a:gd name="T94" fmla="*/ 6 w 1059"/>
                  <a:gd name="T95" fmla="*/ 1 h 2094"/>
                  <a:gd name="T96" fmla="*/ 7 w 1059"/>
                  <a:gd name="T97" fmla="*/ 1 h 2094"/>
                  <a:gd name="T98" fmla="*/ 7 w 1059"/>
                  <a:gd name="T99" fmla="*/ 1 h 2094"/>
                  <a:gd name="T100" fmla="*/ 7 w 1059"/>
                  <a:gd name="T101" fmla="*/ 1 h 2094"/>
                  <a:gd name="T102" fmla="*/ 5 w 1059"/>
                  <a:gd name="T103" fmla="*/ 0 h 2094"/>
                  <a:gd name="T104" fmla="*/ 5 w 1059"/>
                  <a:gd name="T105" fmla="*/ 1 h 2094"/>
                  <a:gd name="T106" fmla="*/ 4 w 1059"/>
                  <a:gd name="T107" fmla="*/ 1 h 2094"/>
                  <a:gd name="T108" fmla="*/ 4 w 1059"/>
                  <a:gd name="T109" fmla="*/ 1 h 2094"/>
                  <a:gd name="T110" fmla="*/ 3 w 1059"/>
                  <a:gd name="T111" fmla="*/ 1 h 2094"/>
                  <a:gd name="T112" fmla="*/ 2 w 1059"/>
                  <a:gd name="T113" fmla="*/ 1 h 2094"/>
                  <a:gd name="T114" fmla="*/ 1 w 1059"/>
                  <a:gd name="T115" fmla="*/ 1 h 2094"/>
                  <a:gd name="T116" fmla="*/ 1 w 1059"/>
                  <a:gd name="T117" fmla="*/ 1 h 2094"/>
                  <a:gd name="T118" fmla="*/ 1 w 1059"/>
                  <a:gd name="T119" fmla="*/ 1 h 2094"/>
                  <a:gd name="T120" fmla="*/ 0 w 1059"/>
                  <a:gd name="T121" fmla="*/ 1 h 20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59"/>
                  <a:gd name="T184" fmla="*/ 0 h 2094"/>
                  <a:gd name="T185" fmla="*/ 1059 w 1059"/>
                  <a:gd name="T186" fmla="*/ 2094 h 209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59" h="2094">
                    <a:moveTo>
                      <a:pt x="0" y="55"/>
                    </a:moveTo>
                    <a:lnTo>
                      <a:pt x="50" y="150"/>
                    </a:lnTo>
                    <a:lnTo>
                      <a:pt x="40" y="225"/>
                    </a:lnTo>
                    <a:lnTo>
                      <a:pt x="60" y="295"/>
                    </a:lnTo>
                    <a:lnTo>
                      <a:pt x="144" y="455"/>
                    </a:lnTo>
                    <a:lnTo>
                      <a:pt x="229" y="605"/>
                    </a:lnTo>
                    <a:lnTo>
                      <a:pt x="249" y="665"/>
                    </a:lnTo>
                    <a:lnTo>
                      <a:pt x="249" y="814"/>
                    </a:lnTo>
                    <a:lnTo>
                      <a:pt x="269" y="889"/>
                    </a:lnTo>
                    <a:lnTo>
                      <a:pt x="344" y="1014"/>
                    </a:lnTo>
                    <a:lnTo>
                      <a:pt x="369" y="1054"/>
                    </a:lnTo>
                    <a:lnTo>
                      <a:pt x="374" y="1159"/>
                    </a:lnTo>
                    <a:lnTo>
                      <a:pt x="369" y="1224"/>
                    </a:lnTo>
                    <a:lnTo>
                      <a:pt x="269" y="1269"/>
                    </a:lnTo>
                    <a:lnTo>
                      <a:pt x="239" y="1289"/>
                    </a:lnTo>
                    <a:lnTo>
                      <a:pt x="239" y="1329"/>
                    </a:lnTo>
                    <a:lnTo>
                      <a:pt x="219" y="1329"/>
                    </a:lnTo>
                    <a:lnTo>
                      <a:pt x="134" y="1344"/>
                    </a:lnTo>
                    <a:lnTo>
                      <a:pt x="114" y="1404"/>
                    </a:lnTo>
                    <a:lnTo>
                      <a:pt x="134" y="1499"/>
                    </a:lnTo>
                    <a:lnTo>
                      <a:pt x="99" y="1604"/>
                    </a:lnTo>
                    <a:lnTo>
                      <a:pt x="70" y="1689"/>
                    </a:lnTo>
                    <a:lnTo>
                      <a:pt x="10" y="1744"/>
                    </a:lnTo>
                    <a:lnTo>
                      <a:pt x="0" y="1809"/>
                    </a:lnTo>
                    <a:lnTo>
                      <a:pt x="20" y="1904"/>
                    </a:lnTo>
                    <a:lnTo>
                      <a:pt x="0" y="1999"/>
                    </a:lnTo>
                    <a:lnTo>
                      <a:pt x="70" y="2094"/>
                    </a:lnTo>
                    <a:lnTo>
                      <a:pt x="164" y="2049"/>
                    </a:lnTo>
                    <a:lnTo>
                      <a:pt x="259" y="2049"/>
                    </a:lnTo>
                    <a:lnTo>
                      <a:pt x="334" y="1964"/>
                    </a:lnTo>
                    <a:lnTo>
                      <a:pt x="344" y="1819"/>
                    </a:lnTo>
                    <a:lnTo>
                      <a:pt x="459" y="1724"/>
                    </a:lnTo>
                    <a:lnTo>
                      <a:pt x="574" y="1619"/>
                    </a:lnTo>
                    <a:lnTo>
                      <a:pt x="649" y="1489"/>
                    </a:lnTo>
                    <a:lnTo>
                      <a:pt x="649" y="1329"/>
                    </a:lnTo>
                    <a:lnTo>
                      <a:pt x="884" y="1159"/>
                    </a:lnTo>
                    <a:lnTo>
                      <a:pt x="974" y="1139"/>
                    </a:lnTo>
                    <a:lnTo>
                      <a:pt x="1039" y="1079"/>
                    </a:lnTo>
                    <a:lnTo>
                      <a:pt x="1049" y="929"/>
                    </a:lnTo>
                    <a:lnTo>
                      <a:pt x="1019" y="854"/>
                    </a:lnTo>
                    <a:lnTo>
                      <a:pt x="1059" y="720"/>
                    </a:lnTo>
                    <a:lnTo>
                      <a:pt x="1059" y="635"/>
                    </a:lnTo>
                    <a:lnTo>
                      <a:pt x="1029" y="590"/>
                    </a:lnTo>
                    <a:lnTo>
                      <a:pt x="934" y="560"/>
                    </a:lnTo>
                    <a:lnTo>
                      <a:pt x="774" y="420"/>
                    </a:lnTo>
                    <a:lnTo>
                      <a:pt x="659" y="420"/>
                    </a:lnTo>
                    <a:lnTo>
                      <a:pt x="619" y="310"/>
                    </a:lnTo>
                    <a:lnTo>
                      <a:pt x="659" y="265"/>
                    </a:lnTo>
                    <a:lnTo>
                      <a:pt x="704" y="210"/>
                    </a:lnTo>
                    <a:lnTo>
                      <a:pt x="704" y="115"/>
                    </a:lnTo>
                    <a:lnTo>
                      <a:pt x="679" y="10"/>
                    </a:lnTo>
                    <a:lnTo>
                      <a:pt x="574" y="0"/>
                    </a:lnTo>
                    <a:lnTo>
                      <a:pt x="534" y="150"/>
                    </a:lnTo>
                    <a:lnTo>
                      <a:pt x="449" y="170"/>
                    </a:lnTo>
                    <a:lnTo>
                      <a:pt x="389" y="170"/>
                    </a:lnTo>
                    <a:lnTo>
                      <a:pt x="354" y="200"/>
                    </a:lnTo>
                    <a:lnTo>
                      <a:pt x="229" y="105"/>
                    </a:lnTo>
                    <a:lnTo>
                      <a:pt x="164" y="140"/>
                    </a:lnTo>
                    <a:lnTo>
                      <a:pt x="104" y="140"/>
                    </a:lnTo>
                    <a:lnTo>
                      <a:pt x="50" y="65"/>
                    </a:lnTo>
                    <a:lnTo>
                      <a:pt x="0" y="5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96" name="Freeform 66"/>
              <p:cNvSpPr>
                <a:spLocks noChangeAspect="1"/>
              </p:cNvSpPr>
              <p:nvPr/>
            </p:nvSpPr>
            <p:spPr bwMode="auto">
              <a:xfrm>
                <a:off x="6368" y="9532"/>
                <a:ext cx="756" cy="651"/>
              </a:xfrm>
              <a:custGeom>
                <a:avLst/>
                <a:gdLst>
                  <a:gd name="T0" fmla="*/ 1 w 1034"/>
                  <a:gd name="T1" fmla="*/ 1 h 1139"/>
                  <a:gd name="T2" fmla="*/ 1 w 1034"/>
                  <a:gd name="T3" fmla="*/ 1 h 1139"/>
                  <a:gd name="T4" fmla="*/ 1 w 1034"/>
                  <a:gd name="T5" fmla="*/ 1 h 1139"/>
                  <a:gd name="T6" fmla="*/ 1 w 1034"/>
                  <a:gd name="T7" fmla="*/ 1 h 1139"/>
                  <a:gd name="T8" fmla="*/ 1 w 1034"/>
                  <a:gd name="T9" fmla="*/ 1 h 1139"/>
                  <a:gd name="T10" fmla="*/ 1 w 1034"/>
                  <a:gd name="T11" fmla="*/ 1 h 1139"/>
                  <a:gd name="T12" fmla="*/ 1 w 1034"/>
                  <a:gd name="T13" fmla="*/ 1 h 1139"/>
                  <a:gd name="T14" fmla="*/ 1 w 1034"/>
                  <a:gd name="T15" fmla="*/ 1 h 1139"/>
                  <a:gd name="T16" fmla="*/ 1 w 1034"/>
                  <a:gd name="T17" fmla="*/ 1 h 1139"/>
                  <a:gd name="T18" fmla="*/ 1 w 1034"/>
                  <a:gd name="T19" fmla="*/ 1 h 1139"/>
                  <a:gd name="T20" fmla="*/ 1 w 1034"/>
                  <a:gd name="T21" fmla="*/ 1 h 1139"/>
                  <a:gd name="T22" fmla="*/ 1 w 1034"/>
                  <a:gd name="T23" fmla="*/ 1 h 1139"/>
                  <a:gd name="T24" fmla="*/ 1 w 1034"/>
                  <a:gd name="T25" fmla="*/ 1 h 1139"/>
                  <a:gd name="T26" fmla="*/ 1 w 1034"/>
                  <a:gd name="T27" fmla="*/ 1 h 1139"/>
                  <a:gd name="T28" fmla="*/ 1 w 1034"/>
                  <a:gd name="T29" fmla="*/ 1 h 1139"/>
                  <a:gd name="T30" fmla="*/ 1 w 1034"/>
                  <a:gd name="T31" fmla="*/ 1 h 1139"/>
                  <a:gd name="T32" fmla="*/ 1 w 1034"/>
                  <a:gd name="T33" fmla="*/ 1 h 1139"/>
                  <a:gd name="T34" fmla="*/ 1 w 1034"/>
                  <a:gd name="T35" fmla="*/ 1 h 1139"/>
                  <a:gd name="T36" fmla="*/ 1 w 1034"/>
                  <a:gd name="T37" fmla="*/ 0 h 1139"/>
                  <a:gd name="T38" fmla="*/ 1 w 1034"/>
                  <a:gd name="T39" fmla="*/ 1 h 1139"/>
                  <a:gd name="T40" fmla="*/ 1 w 1034"/>
                  <a:gd name="T41" fmla="*/ 1 h 1139"/>
                  <a:gd name="T42" fmla="*/ 1 w 1034"/>
                  <a:gd name="T43" fmla="*/ 1 h 1139"/>
                  <a:gd name="T44" fmla="*/ 1 w 1034"/>
                  <a:gd name="T45" fmla="*/ 1 h 1139"/>
                  <a:gd name="T46" fmla="*/ 1 w 1034"/>
                  <a:gd name="T47" fmla="*/ 1 h 1139"/>
                  <a:gd name="T48" fmla="*/ 0 w 1034"/>
                  <a:gd name="T49" fmla="*/ 1 h 1139"/>
                  <a:gd name="T50" fmla="*/ 1 w 1034"/>
                  <a:gd name="T51" fmla="*/ 1 h 1139"/>
                  <a:gd name="T52" fmla="*/ 1 w 1034"/>
                  <a:gd name="T53" fmla="*/ 1 h 1139"/>
                  <a:gd name="T54" fmla="*/ 1 w 1034"/>
                  <a:gd name="T55" fmla="*/ 1 h 1139"/>
                  <a:gd name="T56" fmla="*/ 1 w 1034"/>
                  <a:gd name="T57" fmla="*/ 1 h 1139"/>
                  <a:gd name="T58" fmla="*/ 1 w 1034"/>
                  <a:gd name="T59" fmla="*/ 1 h 1139"/>
                  <a:gd name="T60" fmla="*/ 1 w 1034"/>
                  <a:gd name="T61" fmla="*/ 1 h 1139"/>
                  <a:gd name="T62" fmla="*/ 1 w 1034"/>
                  <a:gd name="T63" fmla="*/ 1 h 1139"/>
                  <a:gd name="T64" fmla="*/ 1 w 1034"/>
                  <a:gd name="T65" fmla="*/ 1 h 1139"/>
                  <a:gd name="T66" fmla="*/ 1 w 1034"/>
                  <a:gd name="T67" fmla="*/ 1 h 1139"/>
                  <a:gd name="T68" fmla="*/ 1 w 1034"/>
                  <a:gd name="T69" fmla="*/ 1 h 1139"/>
                  <a:gd name="T70" fmla="*/ 1 w 1034"/>
                  <a:gd name="T71" fmla="*/ 1 h 1139"/>
                  <a:gd name="T72" fmla="*/ 1 w 1034"/>
                  <a:gd name="T73" fmla="*/ 1 h 1139"/>
                  <a:gd name="T74" fmla="*/ 1 w 1034"/>
                  <a:gd name="T75" fmla="*/ 1 h 1139"/>
                  <a:gd name="T76" fmla="*/ 1 w 1034"/>
                  <a:gd name="T77" fmla="*/ 1 h 1139"/>
                  <a:gd name="T78" fmla="*/ 1 w 1034"/>
                  <a:gd name="T79" fmla="*/ 1 h 1139"/>
                  <a:gd name="T80" fmla="*/ 1 w 1034"/>
                  <a:gd name="T81" fmla="*/ 1 h 1139"/>
                  <a:gd name="T82" fmla="*/ 1 w 1034"/>
                  <a:gd name="T83" fmla="*/ 1 h 1139"/>
                  <a:gd name="T84" fmla="*/ 1 w 1034"/>
                  <a:gd name="T85" fmla="*/ 1 h 1139"/>
                  <a:gd name="T86" fmla="*/ 1 w 1034"/>
                  <a:gd name="T87" fmla="*/ 1 h 1139"/>
                  <a:gd name="T88" fmla="*/ 1 w 1034"/>
                  <a:gd name="T89" fmla="*/ 1 h 1139"/>
                  <a:gd name="T90" fmla="*/ 1 w 1034"/>
                  <a:gd name="T91" fmla="*/ 1 h 11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34"/>
                  <a:gd name="T139" fmla="*/ 0 h 1139"/>
                  <a:gd name="T140" fmla="*/ 1034 w 1034"/>
                  <a:gd name="T141" fmla="*/ 1139 h 11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34" h="1139">
                    <a:moveTo>
                      <a:pt x="809" y="959"/>
                    </a:moveTo>
                    <a:lnTo>
                      <a:pt x="914" y="824"/>
                    </a:lnTo>
                    <a:lnTo>
                      <a:pt x="904" y="779"/>
                    </a:lnTo>
                    <a:lnTo>
                      <a:pt x="979" y="694"/>
                    </a:lnTo>
                    <a:lnTo>
                      <a:pt x="1034" y="674"/>
                    </a:lnTo>
                    <a:lnTo>
                      <a:pt x="969" y="579"/>
                    </a:lnTo>
                    <a:lnTo>
                      <a:pt x="914" y="464"/>
                    </a:lnTo>
                    <a:lnTo>
                      <a:pt x="894" y="369"/>
                    </a:lnTo>
                    <a:lnTo>
                      <a:pt x="844" y="354"/>
                    </a:lnTo>
                    <a:lnTo>
                      <a:pt x="694" y="379"/>
                    </a:lnTo>
                    <a:lnTo>
                      <a:pt x="654" y="354"/>
                    </a:lnTo>
                    <a:lnTo>
                      <a:pt x="654" y="304"/>
                    </a:lnTo>
                    <a:lnTo>
                      <a:pt x="654" y="244"/>
                    </a:lnTo>
                    <a:lnTo>
                      <a:pt x="619" y="209"/>
                    </a:lnTo>
                    <a:lnTo>
                      <a:pt x="559" y="209"/>
                    </a:lnTo>
                    <a:lnTo>
                      <a:pt x="484" y="164"/>
                    </a:lnTo>
                    <a:lnTo>
                      <a:pt x="429" y="79"/>
                    </a:lnTo>
                    <a:lnTo>
                      <a:pt x="409" y="20"/>
                    </a:lnTo>
                    <a:lnTo>
                      <a:pt x="369" y="0"/>
                    </a:lnTo>
                    <a:lnTo>
                      <a:pt x="304" y="40"/>
                    </a:lnTo>
                    <a:lnTo>
                      <a:pt x="180" y="30"/>
                    </a:lnTo>
                    <a:lnTo>
                      <a:pt x="115" y="159"/>
                    </a:lnTo>
                    <a:lnTo>
                      <a:pt x="95" y="179"/>
                    </a:lnTo>
                    <a:lnTo>
                      <a:pt x="20" y="189"/>
                    </a:lnTo>
                    <a:lnTo>
                      <a:pt x="0" y="229"/>
                    </a:lnTo>
                    <a:lnTo>
                      <a:pt x="70" y="294"/>
                    </a:lnTo>
                    <a:lnTo>
                      <a:pt x="65" y="354"/>
                    </a:lnTo>
                    <a:lnTo>
                      <a:pt x="20" y="454"/>
                    </a:lnTo>
                    <a:lnTo>
                      <a:pt x="135" y="559"/>
                    </a:lnTo>
                    <a:lnTo>
                      <a:pt x="170" y="644"/>
                    </a:lnTo>
                    <a:lnTo>
                      <a:pt x="210" y="759"/>
                    </a:lnTo>
                    <a:lnTo>
                      <a:pt x="220" y="844"/>
                    </a:lnTo>
                    <a:lnTo>
                      <a:pt x="190" y="894"/>
                    </a:lnTo>
                    <a:lnTo>
                      <a:pt x="170" y="949"/>
                    </a:lnTo>
                    <a:lnTo>
                      <a:pt x="125" y="969"/>
                    </a:lnTo>
                    <a:lnTo>
                      <a:pt x="170" y="994"/>
                    </a:lnTo>
                    <a:lnTo>
                      <a:pt x="234" y="1064"/>
                    </a:lnTo>
                    <a:lnTo>
                      <a:pt x="304" y="1074"/>
                    </a:lnTo>
                    <a:lnTo>
                      <a:pt x="349" y="1044"/>
                    </a:lnTo>
                    <a:lnTo>
                      <a:pt x="474" y="1139"/>
                    </a:lnTo>
                    <a:lnTo>
                      <a:pt x="514" y="1104"/>
                    </a:lnTo>
                    <a:lnTo>
                      <a:pt x="609" y="1099"/>
                    </a:lnTo>
                    <a:lnTo>
                      <a:pt x="644" y="1074"/>
                    </a:lnTo>
                    <a:lnTo>
                      <a:pt x="674" y="999"/>
                    </a:lnTo>
                    <a:lnTo>
                      <a:pt x="704" y="929"/>
                    </a:lnTo>
                    <a:lnTo>
                      <a:pt x="809" y="959"/>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97" name="Freeform 67"/>
              <p:cNvSpPr>
                <a:spLocks noChangeAspect="1"/>
              </p:cNvSpPr>
              <p:nvPr/>
            </p:nvSpPr>
            <p:spPr bwMode="auto">
              <a:xfrm>
                <a:off x="6141" y="9103"/>
                <a:ext cx="1808" cy="1151"/>
              </a:xfrm>
              <a:custGeom>
                <a:avLst/>
                <a:gdLst>
                  <a:gd name="T0" fmla="*/ 1 w 2463"/>
                  <a:gd name="T1" fmla="*/ 1 h 2019"/>
                  <a:gd name="T2" fmla="*/ 1 w 2463"/>
                  <a:gd name="T3" fmla="*/ 1 h 2019"/>
                  <a:gd name="T4" fmla="*/ 1 w 2463"/>
                  <a:gd name="T5" fmla="*/ 1 h 2019"/>
                  <a:gd name="T6" fmla="*/ 1 w 2463"/>
                  <a:gd name="T7" fmla="*/ 1 h 2019"/>
                  <a:gd name="T8" fmla="*/ 1 w 2463"/>
                  <a:gd name="T9" fmla="*/ 1 h 2019"/>
                  <a:gd name="T10" fmla="*/ 1 w 2463"/>
                  <a:gd name="T11" fmla="*/ 1 h 2019"/>
                  <a:gd name="T12" fmla="*/ 1 w 2463"/>
                  <a:gd name="T13" fmla="*/ 1 h 2019"/>
                  <a:gd name="T14" fmla="*/ 1 w 2463"/>
                  <a:gd name="T15" fmla="*/ 1 h 2019"/>
                  <a:gd name="T16" fmla="*/ 1 w 2463"/>
                  <a:gd name="T17" fmla="*/ 1 h 2019"/>
                  <a:gd name="T18" fmla="*/ 1 w 2463"/>
                  <a:gd name="T19" fmla="*/ 1 h 2019"/>
                  <a:gd name="T20" fmla="*/ 1 w 2463"/>
                  <a:gd name="T21" fmla="*/ 1 h 2019"/>
                  <a:gd name="T22" fmla="*/ 1 w 2463"/>
                  <a:gd name="T23" fmla="*/ 1 h 2019"/>
                  <a:gd name="T24" fmla="*/ 1 w 2463"/>
                  <a:gd name="T25" fmla="*/ 1 h 2019"/>
                  <a:gd name="T26" fmla="*/ 1 w 2463"/>
                  <a:gd name="T27" fmla="*/ 1 h 2019"/>
                  <a:gd name="T28" fmla="*/ 1 w 2463"/>
                  <a:gd name="T29" fmla="*/ 1 h 2019"/>
                  <a:gd name="T30" fmla="*/ 1 w 2463"/>
                  <a:gd name="T31" fmla="*/ 1 h 2019"/>
                  <a:gd name="T32" fmla="*/ 1 w 2463"/>
                  <a:gd name="T33" fmla="*/ 1 h 2019"/>
                  <a:gd name="T34" fmla="*/ 1 w 2463"/>
                  <a:gd name="T35" fmla="*/ 1 h 2019"/>
                  <a:gd name="T36" fmla="*/ 1 w 2463"/>
                  <a:gd name="T37" fmla="*/ 1 h 2019"/>
                  <a:gd name="T38" fmla="*/ 1 w 2463"/>
                  <a:gd name="T39" fmla="*/ 1 h 2019"/>
                  <a:gd name="T40" fmla="*/ 1 w 2463"/>
                  <a:gd name="T41" fmla="*/ 1 h 2019"/>
                  <a:gd name="T42" fmla="*/ 1 w 2463"/>
                  <a:gd name="T43" fmla="*/ 1 h 2019"/>
                  <a:gd name="T44" fmla="*/ 1 w 2463"/>
                  <a:gd name="T45" fmla="*/ 1 h 2019"/>
                  <a:gd name="T46" fmla="*/ 1 w 2463"/>
                  <a:gd name="T47" fmla="*/ 1 h 2019"/>
                  <a:gd name="T48" fmla="*/ 1 w 2463"/>
                  <a:gd name="T49" fmla="*/ 1 h 2019"/>
                  <a:gd name="T50" fmla="*/ 1 w 2463"/>
                  <a:gd name="T51" fmla="*/ 1 h 2019"/>
                  <a:gd name="T52" fmla="*/ 1 w 2463"/>
                  <a:gd name="T53" fmla="*/ 1 h 2019"/>
                  <a:gd name="T54" fmla="*/ 1 w 2463"/>
                  <a:gd name="T55" fmla="*/ 1 h 2019"/>
                  <a:gd name="T56" fmla="*/ 2 w 2463"/>
                  <a:gd name="T57" fmla="*/ 1 h 2019"/>
                  <a:gd name="T58" fmla="*/ 2 w 2463"/>
                  <a:gd name="T59" fmla="*/ 1 h 2019"/>
                  <a:gd name="T60" fmla="*/ 2 w 2463"/>
                  <a:gd name="T61" fmla="*/ 1 h 2019"/>
                  <a:gd name="T62" fmla="*/ 2 w 2463"/>
                  <a:gd name="T63" fmla="*/ 1 h 2019"/>
                  <a:gd name="T64" fmla="*/ 2 w 2463"/>
                  <a:gd name="T65" fmla="*/ 1 h 2019"/>
                  <a:gd name="T66" fmla="*/ 1 w 2463"/>
                  <a:gd name="T67" fmla="*/ 1 h 2019"/>
                  <a:gd name="T68" fmla="*/ 1 w 2463"/>
                  <a:gd name="T69" fmla="*/ 1 h 2019"/>
                  <a:gd name="T70" fmla="*/ 1 w 2463"/>
                  <a:gd name="T71" fmla="*/ 1 h 2019"/>
                  <a:gd name="T72" fmla="*/ 1 w 2463"/>
                  <a:gd name="T73" fmla="*/ 1 h 2019"/>
                  <a:gd name="T74" fmla="*/ 1 w 2463"/>
                  <a:gd name="T75" fmla="*/ 1 h 2019"/>
                  <a:gd name="T76" fmla="*/ 1 w 2463"/>
                  <a:gd name="T77" fmla="*/ 1 h 2019"/>
                  <a:gd name="T78" fmla="*/ 1 w 2463"/>
                  <a:gd name="T79" fmla="*/ 1 h 2019"/>
                  <a:gd name="T80" fmla="*/ 1 w 2463"/>
                  <a:gd name="T81" fmla="*/ 1 h 2019"/>
                  <a:gd name="T82" fmla="*/ 1 w 2463"/>
                  <a:gd name="T83" fmla="*/ 1 h 2019"/>
                  <a:gd name="T84" fmla="*/ 1 w 2463"/>
                  <a:gd name="T85" fmla="*/ 1 h 2019"/>
                  <a:gd name="T86" fmla="*/ 1 w 2463"/>
                  <a:gd name="T87" fmla="*/ 1 h 2019"/>
                  <a:gd name="T88" fmla="*/ 1 w 2463"/>
                  <a:gd name="T89" fmla="*/ 1 h 2019"/>
                  <a:gd name="T90" fmla="*/ 1 w 2463"/>
                  <a:gd name="T91" fmla="*/ 0 h 2019"/>
                  <a:gd name="T92" fmla="*/ 1 w 2463"/>
                  <a:gd name="T93" fmla="*/ 1 h 2019"/>
                  <a:gd name="T94" fmla="*/ 1 w 2463"/>
                  <a:gd name="T95" fmla="*/ 1 h 2019"/>
                  <a:gd name="T96" fmla="*/ 1 w 2463"/>
                  <a:gd name="T97" fmla="*/ 0 h 2019"/>
                  <a:gd name="T98" fmla="*/ 1 w 2463"/>
                  <a:gd name="T99" fmla="*/ 1 h 201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63"/>
                  <a:gd name="T151" fmla="*/ 0 h 2019"/>
                  <a:gd name="T152" fmla="*/ 2463 w 2463"/>
                  <a:gd name="T153" fmla="*/ 2019 h 201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63" h="2019">
                    <a:moveTo>
                      <a:pt x="145" y="65"/>
                    </a:moveTo>
                    <a:lnTo>
                      <a:pt x="170" y="155"/>
                    </a:lnTo>
                    <a:lnTo>
                      <a:pt x="170" y="255"/>
                    </a:lnTo>
                    <a:lnTo>
                      <a:pt x="125" y="315"/>
                    </a:lnTo>
                    <a:lnTo>
                      <a:pt x="85" y="305"/>
                    </a:lnTo>
                    <a:lnTo>
                      <a:pt x="20" y="305"/>
                    </a:lnTo>
                    <a:lnTo>
                      <a:pt x="0" y="360"/>
                    </a:lnTo>
                    <a:lnTo>
                      <a:pt x="20" y="390"/>
                    </a:lnTo>
                    <a:lnTo>
                      <a:pt x="65" y="390"/>
                    </a:lnTo>
                    <a:lnTo>
                      <a:pt x="85" y="420"/>
                    </a:lnTo>
                    <a:lnTo>
                      <a:pt x="85" y="485"/>
                    </a:lnTo>
                    <a:lnTo>
                      <a:pt x="190" y="610"/>
                    </a:lnTo>
                    <a:lnTo>
                      <a:pt x="230" y="590"/>
                    </a:lnTo>
                    <a:lnTo>
                      <a:pt x="280" y="580"/>
                    </a:lnTo>
                    <a:lnTo>
                      <a:pt x="325" y="600"/>
                    </a:lnTo>
                    <a:lnTo>
                      <a:pt x="315" y="710"/>
                    </a:lnTo>
                    <a:lnTo>
                      <a:pt x="365" y="750"/>
                    </a:lnTo>
                    <a:lnTo>
                      <a:pt x="420" y="770"/>
                    </a:lnTo>
                    <a:lnTo>
                      <a:pt x="450" y="750"/>
                    </a:lnTo>
                    <a:lnTo>
                      <a:pt x="495" y="795"/>
                    </a:lnTo>
                    <a:lnTo>
                      <a:pt x="544" y="780"/>
                    </a:lnTo>
                    <a:lnTo>
                      <a:pt x="579" y="795"/>
                    </a:lnTo>
                    <a:lnTo>
                      <a:pt x="619" y="795"/>
                    </a:lnTo>
                    <a:lnTo>
                      <a:pt x="684" y="750"/>
                    </a:lnTo>
                    <a:lnTo>
                      <a:pt x="724" y="770"/>
                    </a:lnTo>
                    <a:lnTo>
                      <a:pt x="749" y="844"/>
                    </a:lnTo>
                    <a:lnTo>
                      <a:pt x="809" y="939"/>
                    </a:lnTo>
                    <a:lnTo>
                      <a:pt x="854" y="949"/>
                    </a:lnTo>
                    <a:lnTo>
                      <a:pt x="924" y="959"/>
                    </a:lnTo>
                    <a:lnTo>
                      <a:pt x="944" y="979"/>
                    </a:lnTo>
                    <a:lnTo>
                      <a:pt x="969" y="1054"/>
                    </a:lnTo>
                    <a:lnTo>
                      <a:pt x="969" y="1099"/>
                    </a:lnTo>
                    <a:lnTo>
                      <a:pt x="989" y="1129"/>
                    </a:lnTo>
                    <a:lnTo>
                      <a:pt x="1044" y="1119"/>
                    </a:lnTo>
                    <a:lnTo>
                      <a:pt x="1104" y="1109"/>
                    </a:lnTo>
                    <a:lnTo>
                      <a:pt x="1159" y="1099"/>
                    </a:lnTo>
                    <a:lnTo>
                      <a:pt x="1209" y="1119"/>
                    </a:lnTo>
                    <a:lnTo>
                      <a:pt x="1219" y="1189"/>
                    </a:lnTo>
                    <a:lnTo>
                      <a:pt x="1254" y="1269"/>
                    </a:lnTo>
                    <a:lnTo>
                      <a:pt x="1284" y="1329"/>
                    </a:lnTo>
                    <a:lnTo>
                      <a:pt x="1304" y="1359"/>
                    </a:lnTo>
                    <a:lnTo>
                      <a:pt x="1329" y="1404"/>
                    </a:lnTo>
                    <a:lnTo>
                      <a:pt x="1349" y="1424"/>
                    </a:lnTo>
                    <a:lnTo>
                      <a:pt x="1399" y="1444"/>
                    </a:lnTo>
                    <a:lnTo>
                      <a:pt x="1549" y="1434"/>
                    </a:lnTo>
                    <a:lnTo>
                      <a:pt x="1644" y="1489"/>
                    </a:lnTo>
                    <a:lnTo>
                      <a:pt x="1759" y="1564"/>
                    </a:lnTo>
                    <a:lnTo>
                      <a:pt x="1819" y="1574"/>
                    </a:lnTo>
                    <a:lnTo>
                      <a:pt x="1938" y="1564"/>
                    </a:lnTo>
                    <a:lnTo>
                      <a:pt x="2023" y="1584"/>
                    </a:lnTo>
                    <a:lnTo>
                      <a:pt x="2063" y="1639"/>
                    </a:lnTo>
                    <a:lnTo>
                      <a:pt x="2083" y="1689"/>
                    </a:lnTo>
                    <a:lnTo>
                      <a:pt x="2128" y="1774"/>
                    </a:lnTo>
                    <a:lnTo>
                      <a:pt x="2118" y="1869"/>
                    </a:lnTo>
                    <a:lnTo>
                      <a:pt x="2118" y="1914"/>
                    </a:lnTo>
                    <a:lnTo>
                      <a:pt x="2168" y="1934"/>
                    </a:lnTo>
                    <a:lnTo>
                      <a:pt x="2243" y="1999"/>
                    </a:lnTo>
                    <a:lnTo>
                      <a:pt x="2308" y="2019"/>
                    </a:lnTo>
                    <a:lnTo>
                      <a:pt x="2393" y="1999"/>
                    </a:lnTo>
                    <a:lnTo>
                      <a:pt x="2378" y="1899"/>
                    </a:lnTo>
                    <a:lnTo>
                      <a:pt x="2413" y="1744"/>
                    </a:lnTo>
                    <a:lnTo>
                      <a:pt x="2463" y="1699"/>
                    </a:lnTo>
                    <a:lnTo>
                      <a:pt x="2453" y="1614"/>
                    </a:lnTo>
                    <a:lnTo>
                      <a:pt x="2413" y="1564"/>
                    </a:lnTo>
                    <a:lnTo>
                      <a:pt x="2373" y="1554"/>
                    </a:lnTo>
                    <a:lnTo>
                      <a:pt x="2338" y="1509"/>
                    </a:lnTo>
                    <a:lnTo>
                      <a:pt x="2338" y="1459"/>
                    </a:lnTo>
                    <a:lnTo>
                      <a:pt x="2033" y="1129"/>
                    </a:lnTo>
                    <a:lnTo>
                      <a:pt x="1948" y="1129"/>
                    </a:lnTo>
                    <a:lnTo>
                      <a:pt x="1819" y="1054"/>
                    </a:lnTo>
                    <a:lnTo>
                      <a:pt x="1674" y="994"/>
                    </a:lnTo>
                    <a:lnTo>
                      <a:pt x="1634" y="959"/>
                    </a:lnTo>
                    <a:lnTo>
                      <a:pt x="1624" y="894"/>
                    </a:lnTo>
                    <a:lnTo>
                      <a:pt x="1569" y="854"/>
                    </a:lnTo>
                    <a:lnTo>
                      <a:pt x="1499" y="864"/>
                    </a:lnTo>
                    <a:lnTo>
                      <a:pt x="1419" y="834"/>
                    </a:lnTo>
                    <a:lnTo>
                      <a:pt x="1264" y="750"/>
                    </a:lnTo>
                    <a:lnTo>
                      <a:pt x="1104" y="685"/>
                    </a:lnTo>
                    <a:lnTo>
                      <a:pt x="989" y="610"/>
                    </a:lnTo>
                    <a:lnTo>
                      <a:pt x="894" y="560"/>
                    </a:lnTo>
                    <a:lnTo>
                      <a:pt x="799" y="505"/>
                    </a:lnTo>
                    <a:lnTo>
                      <a:pt x="714" y="400"/>
                    </a:lnTo>
                    <a:lnTo>
                      <a:pt x="704" y="340"/>
                    </a:lnTo>
                    <a:lnTo>
                      <a:pt x="789" y="340"/>
                    </a:lnTo>
                    <a:lnTo>
                      <a:pt x="854" y="295"/>
                    </a:lnTo>
                    <a:lnTo>
                      <a:pt x="854" y="230"/>
                    </a:lnTo>
                    <a:lnTo>
                      <a:pt x="894" y="200"/>
                    </a:lnTo>
                    <a:lnTo>
                      <a:pt x="939" y="135"/>
                    </a:lnTo>
                    <a:lnTo>
                      <a:pt x="914" y="85"/>
                    </a:lnTo>
                    <a:lnTo>
                      <a:pt x="854" y="40"/>
                    </a:lnTo>
                    <a:lnTo>
                      <a:pt x="799" y="20"/>
                    </a:lnTo>
                    <a:lnTo>
                      <a:pt x="749" y="0"/>
                    </a:lnTo>
                    <a:lnTo>
                      <a:pt x="684" y="30"/>
                    </a:lnTo>
                    <a:lnTo>
                      <a:pt x="644" y="40"/>
                    </a:lnTo>
                    <a:lnTo>
                      <a:pt x="544" y="20"/>
                    </a:lnTo>
                    <a:lnTo>
                      <a:pt x="440" y="20"/>
                    </a:lnTo>
                    <a:lnTo>
                      <a:pt x="365" y="40"/>
                    </a:lnTo>
                    <a:lnTo>
                      <a:pt x="305" y="0"/>
                    </a:lnTo>
                    <a:lnTo>
                      <a:pt x="260" y="0"/>
                    </a:lnTo>
                    <a:lnTo>
                      <a:pt x="145" y="6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98" name="Freeform 68"/>
              <p:cNvSpPr>
                <a:spLocks noChangeAspect="1"/>
              </p:cNvSpPr>
              <p:nvPr/>
            </p:nvSpPr>
            <p:spPr bwMode="auto">
              <a:xfrm>
                <a:off x="5616" y="9004"/>
                <a:ext cx="652" cy="357"/>
              </a:xfrm>
              <a:custGeom>
                <a:avLst/>
                <a:gdLst>
                  <a:gd name="T0" fmla="*/ 1 w 890"/>
                  <a:gd name="T1" fmla="*/ 1 h 625"/>
                  <a:gd name="T2" fmla="*/ 1 w 890"/>
                  <a:gd name="T3" fmla="*/ 1 h 625"/>
                  <a:gd name="T4" fmla="*/ 1 w 890"/>
                  <a:gd name="T5" fmla="*/ 1 h 625"/>
                  <a:gd name="T6" fmla="*/ 1 w 890"/>
                  <a:gd name="T7" fmla="*/ 1 h 625"/>
                  <a:gd name="T8" fmla="*/ 1 w 890"/>
                  <a:gd name="T9" fmla="*/ 0 h 625"/>
                  <a:gd name="T10" fmla="*/ 1 w 890"/>
                  <a:gd name="T11" fmla="*/ 1 h 625"/>
                  <a:gd name="T12" fmla="*/ 1 w 890"/>
                  <a:gd name="T13" fmla="*/ 1 h 625"/>
                  <a:gd name="T14" fmla="*/ 1 w 890"/>
                  <a:gd name="T15" fmla="*/ 1 h 625"/>
                  <a:gd name="T16" fmla="*/ 1 w 890"/>
                  <a:gd name="T17" fmla="*/ 1 h 625"/>
                  <a:gd name="T18" fmla="*/ 1 w 890"/>
                  <a:gd name="T19" fmla="*/ 1 h 625"/>
                  <a:gd name="T20" fmla="*/ 1 w 890"/>
                  <a:gd name="T21" fmla="*/ 1 h 625"/>
                  <a:gd name="T22" fmla="*/ 1 w 890"/>
                  <a:gd name="T23" fmla="*/ 1 h 625"/>
                  <a:gd name="T24" fmla="*/ 1 w 890"/>
                  <a:gd name="T25" fmla="*/ 1 h 625"/>
                  <a:gd name="T26" fmla="*/ 1 w 890"/>
                  <a:gd name="T27" fmla="*/ 1 h 625"/>
                  <a:gd name="T28" fmla="*/ 1 w 890"/>
                  <a:gd name="T29" fmla="*/ 1 h 625"/>
                  <a:gd name="T30" fmla="*/ 1 w 890"/>
                  <a:gd name="T31" fmla="*/ 1 h 625"/>
                  <a:gd name="T32" fmla="*/ 1 w 890"/>
                  <a:gd name="T33" fmla="*/ 1 h 625"/>
                  <a:gd name="T34" fmla="*/ 1 w 890"/>
                  <a:gd name="T35" fmla="*/ 1 h 625"/>
                  <a:gd name="T36" fmla="*/ 1 w 890"/>
                  <a:gd name="T37" fmla="*/ 1 h 625"/>
                  <a:gd name="T38" fmla="*/ 1 w 890"/>
                  <a:gd name="T39" fmla="*/ 1 h 625"/>
                  <a:gd name="T40" fmla="*/ 1 w 890"/>
                  <a:gd name="T41" fmla="*/ 1 h 625"/>
                  <a:gd name="T42" fmla="*/ 1 w 890"/>
                  <a:gd name="T43" fmla="*/ 1 h 625"/>
                  <a:gd name="T44" fmla="*/ 1 w 890"/>
                  <a:gd name="T45" fmla="*/ 1 h 625"/>
                  <a:gd name="T46" fmla="*/ 1 w 890"/>
                  <a:gd name="T47" fmla="*/ 1 h 625"/>
                  <a:gd name="T48" fmla="*/ 0 w 890"/>
                  <a:gd name="T49" fmla="*/ 1 h 625"/>
                  <a:gd name="T50" fmla="*/ 1 w 890"/>
                  <a:gd name="T51" fmla="*/ 1 h 625"/>
                  <a:gd name="T52" fmla="*/ 1 w 890"/>
                  <a:gd name="T53" fmla="*/ 1 h 625"/>
                  <a:gd name="T54" fmla="*/ 1 w 890"/>
                  <a:gd name="T55" fmla="*/ 1 h 625"/>
                  <a:gd name="T56" fmla="*/ 1 w 890"/>
                  <a:gd name="T57" fmla="*/ 1 h 625"/>
                  <a:gd name="T58" fmla="*/ 1 w 890"/>
                  <a:gd name="T59" fmla="*/ 1 h 625"/>
                  <a:gd name="T60" fmla="*/ 1 w 890"/>
                  <a:gd name="T61" fmla="*/ 1 h 625"/>
                  <a:gd name="T62" fmla="*/ 1 w 890"/>
                  <a:gd name="T63" fmla="*/ 1 h 625"/>
                  <a:gd name="T64" fmla="*/ 1 w 890"/>
                  <a:gd name="T65" fmla="*/ 1 h 625"/>
                  <a:gd name="T66" fmla="*/ 1 w 890"/>
                  <a:gd name="T67" fmla="*/ 1 h 625"/>
                  <a:gd name="T68" fmla="*/ 1 w 890"/>
                  <a:gd name="T69" fmla="*/ 1 h 625"/>
                  <a:gd name="T70" fmla="*/ 1 w 890"/>
                  <a:gd name="T71" fmla="*/ 1 h 625"/>
                  <a:gd name="T72" fmla="*/ 1 w 890"/>
                  <a:gd name="T73" fmla="*/ 1 h 625"/>
                  <a:gd name="T74" fmla="*/ 1 w 890"/>
                  <a:gd name="T75" fmla="*/ 1 h 625"/>
                  <a:gd name="T76" fmla="*/ 1 w 890"/>
                  <a:gd name="T77" fmla="*/ 1 h 625"/>
                  <a:gd name="T78" fmla="*/ 1 w 890"/>
                  <a:gd name="T79" fmla="*/ 1 h 625"/>
                  <a:gd name="T80" fmla="*/ 1 w 890"/>
                  <a:gd name="T81" fmla="*/ 1 h 625"/>
                  <a:gd name="T82" fmla="*/ 1 w 890"/>
                  <a:gd name="T83" fmla="*/ 1 h 625"/>
                  <a:gd name="T84" fmla="*/ 1 w 890"/>
                  <a:gd name="T85" fmla="*/ 1 h 625"/>
                  <a:gd name="T86" fmla="*/ 1 w 890"/>
                  <a:gd name="T87" fmla="*/ 1 h 625"/>
                  <a:gd name="T88" fmla="*/ 1 w 890"/>
                  <a:gd name="T89" fmla="*/ 1 h 625"/>
                  <a:gd name="T90" fmla="*/ 1 w 890"/>
                  <a:gd name="T91" fmla="*/ 1 h 625"/>
                  <a:gd name="T92" fmla="*/ 1 w 890"/>
                  <a:gd name="T93" fmla="*/ 1 h 625"/>
                  <a:gd name="T94" fmla="*/ 1 w 890"/>
                  <a:gd name="T95" fmla="*/ 1 h 625"/>
                  <a:gd name="T96" fmla="*/ 1 w 890"/>
                  <a:gd name="T97" fmla="*/ 1 h 6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90"/>
                  <a:gd name="T148" fmla="*/ 0 h 625"/>
                  <a:gd name="T149" fmla="*/ 890 w 890"/>
                  <a:gd name="T150" fmla="*/ 625 h 6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90" h="625">
                    <a:moveTo>
                      <a:pt x="855" y="220"/>
                    </a:moveTo>
                    <a:lnTo>
                      <a:pt x="760" y="120"/>
                    </a:lnTo>
                    <a:lnTo>
                      <a:pt x="700" y="85"/>
                    </a:lnTo>
                    <a:lnTo>
                      <a:pt x="590" y="55"/>
                    </a:lnTo>
                    <a:lnTo>
                      <a:pt x="570" y="0"/>
                    </a:lnTo>
                    <a:lnTo>
                      <a:pt x="530" y="55"/>
                    </a:lnTo>
                    <a:lnTo>
                      <a:pt x="530" y="95"/>
                    </a:lnTo>
                    <a:lnTo>
                      <a:pt x="510" y="105"/>
                    </a:lnTo>
                    <a:lnTo>
                      <a:pt x="465" y="120"/>
                    </a:lnTo>
                    <a:lnTo>
                      <a:pt x="415" y="140"/>
                    </a:lnTo>
                    <a:lnTo>
                      <a:pt x="380" y="170"/>
                    </a:lnTo>
                    <a:lnTo>
                      <a:pt x="340" y="200"/>
                    </a:lnTo>
                    <a:lnTo>
                      <a:pt x="315" y="150"/>
                    </a:lnTo>
                    <a:lnTo>
                      <a:pt x="275" y="120"/>
                    </a:lnTo>
                    <a:lnTo>
                      <a:pt x="245" y="95"/>
                    </a:lnTo>
                    <a:lnTo>
                      <a:pt x="205" y="120"/>
                    </a:lnTo>
                    <a:lnTo>
                      <a:pt x="190" y="150"/>
                    </a:lnTo>
                    <a:lnTo>
                      <a:pt x="230" y="200"/>
                    </a:lnTo>
                    <a:lnTo>
                      <a:pt x="210" y="235"/>
                    </a:lnTo>
                    <a:lnTo>
                      <a:pt x="170" y="235"/>
                    </a:lnTo>
                    <a:lnTo>
                      <a:pt x="150" y="245"/>
                    </a:lnTo>
                    <a:lnTo>
                      <a:pt x="140" y="285"/>
                    </a:lnTo>
                    <a:lnTo>
                      <a:pt x="120" y="305"/>
                    </a:lnTo>
                    <a:lnTo>
                      <a:pt x="65" y="325"/>
                    </a:lnTo>
                    <a:lnTo>
                      <a:pt x="0" y="320"/>
                    </a:lnTo>
                    <a:lnTo>
                      <a:pt x="85" y="380"/>
                    </a:lnTo>
                    <a:lnTo>
                      <a:pt x="95" y="445"/>
                    </a:lnTo>
                    <a:lnTo>
                      <a:pt x="105" y="495"/>
                    </a:lnTo>
                    <a:lnTo>
                      <a:pt x="95" y="550"/>
                    </a:lnTo>
                    <a:lnTo>
                      <a:pt x="85" y="580"/>
                    </a:lnTo>
                    <a:lnTo>
                      <a:pt x="125" y="560"/>
                    </a:lnTo>
                    <a:lnTo>
                      <a:pt x="180" y="610"/>
                    </a:lnTo>
                    <a:lnTo>
                      <a:pt x="265" y="560"/>
                    </a:lnTo>
                    <a:lnTo>
                      <a:pt x="330" y="550"/>
                    </a:lnTo>
                    <a:lnTo>
                      <a:pt x="370" y="550"/>
                    </a:lnTo>
                    <a:lnTo>
                      <a:pt x="425" y="580"/>
                    </a:lnTo>
                    <a:lnTo>
                      <a:pt x="475" y="610"/>
                    </a:lnTo>
                    <a:lnTo>
                      <a:pt x="540" y="625"/>
                    </a:lnTo>
                    <a:lnTo>
                      <a:pt x="590" y="600"/>
                    </a:lnTo>
                    <a:lnTo>
                      <a:pt x="645" y="530"/>
                    </a:lnTo>
                    <a:lnTo>
                      <a:pt x="710" y="540"/>
                    </a:lnTo>
                    <a:lnTo>
                      <a:pt x="730" y="475"/>
                    </a:lnTo>
                    <a:lnTo>
                      <a:pt x="795" y="465"/>
                    </a:lnTo>
                    <a:lnTo>
                      <a:pt x="825" y="475"/>
                    </a:lnTo>
                    <a:lnTo>
                      <a:pt x="855" y="455"/>
                    </a:lnTo>
                    <a:lnTo>
                      <a:pt x="875" y="425"/>
                    </a:lnTo>
                    <a:lnTo>
                      <a:pt x="890" y="380"/>
                    </a:lnTo>
                    <a:lnTo>
                      <a:pt x="890" y="300"/>
                    </a:lnTo>
                    <a:lnTo>
                      <a:pt x="855" y="2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99" name="Freeform 69"/>
              <p:cNvSpPr>
                <a:spLocks noChangeAspect="1"/>
              </p:cNvSpPr>
              <p:nvPr/>
            </p:nvSpPr>
            <p:spPr bwMode="auto">
              <a:xfrm>
                <a:off x="5212" y="8584"/>
                <a:ext cx="830" cy="606"/>
              </a:xfrm>
              <a:custGeom>
                <a:avLst/>
                <a:gdLst>
                  <a:gd name="T0" fmla="*/ 1 w 1129"/>
                  <a:gd name="T1" fmla="*/ 0 h 1064"/>
                  <a:gd name="T2" fmla="*/ 1 w 1129"/>
                  <a:gd name="T3" fmla="*/ 1 h 1064"/>
                  <a:gd name="T4" fmla="*/ 1 w 1129"/>
                  <a:gd name="T5" fmla="*/ 1 h 1064"/>
                  <a:gd name="T6" fmla="*/ 1 w 1129"/>
                  <a:gd name="T7" fmla="*/ 1 h 1064"/>
                  <a:gd name="T8" fmla="*/ 1 w 1129"/>
                  <a:gd name="T9" fmla="*/ 1 h 1064"/>
                  <a:gd name="T10" fmla="*/ 1 w 1129"/>
                  <a:gd name="T11" fmla="*/ 1 h 1064"/>
                  <a:gd name="T12" fmla="*/ 1 w 1129"/>
                  <a:gd name="T13" fmla="*/ 1 h 1064"/>
                  <a:gd name="T14" fmla="*/ 1 w 1129"/>
                  <a:gd name="T15" fmla="*/ 1 h 1064"/>
                  <a:gd name="T16" fmla="*/ 1 w 1129"/>
                  <a:gd name="T17" fmla="*/ 1 h 1064"/>
                  <a:gd name="T18" fmla="*/ 1 w 1129"/>
                  <a:gd name="T19" fmla="*/ 1 h 1064"/>
                  <a:gd name="T20" fmla="*/ 1 w 1129"/>
                  <a:gd name="T21" fmla="*/ 1 h 1064"/>
                  <a:gd name="T22" fmla="*/ 1 w 1129"/>
                  <a:gd name="T23" fmla="*/ 1 h 1064"/>
                  <a:gd name="T24" fmla="*/ 1 w 1129"/>
                  <a:gd name="T25" fmla="*/ 1 h 1064"/>
                  <a:gd name="T26" fmla="*/ 1 w 1129"/>
                  <a:gd name="T27" fmla="*/ 1 h 1064"/>
                  <a:gd name="T28" fmla="*/ 1 w 1129"/>
                  <a:gd name="T29" fmla="*/ 1 h 1064"/>
                  <a:gd name="T30" fmla="*/ 1 w 1129"/>
                  <a:gd name="T31" fmla="*/ 1 h 1064"/>
                  <a:gd name="T32" fmla="*/ 1 w 1129"/>
                  <a:gd name="T33" fmla="*/ 1 h 1064"/>
                  <a:gd name="T34" fmla="*/ 1 w 1129"/>
                  <a:gd name="T35" fmla="*/ 1 h 1064"/>
                  <a:gd name="T36" fmla="*/ 1 w 1129"/>
                  <a:gd name="T37" fmla="*/ 1 h 1064"/>
                  <a:gd name="T38" fmla="*/ 1 w 1129"/>
                  <a:gd name="T39" fmla="*/ 1 h 1064"/>
                  <a:gd name="T40" fmla="*/ 1 w 1129"/>
                  <a:gd name="T41" fmla="*/ 1 h 1064"/>
                  <a:gd name="T42" fmla="*/ 1 w 1129"/>
                  <a:gd name="T43" fmla="*/ 1 h 1064"/>
                  <a:gd name="T44" fmla="*/ 1 w 1129"/>
                  <a:gd name="T45" fmla="*/ 1 h 1064"/>
                  <a:gd name="T46" fmla="*/ 1 w 1129"/>
                  <a:gd name="T47" fmla="*/ 1 h 1064"/>
                  <a:gd name="T48" fmla="*/ 1 w 1129"/>
                  <a:gd name="T49" fmla="*/ 1 h 1064"/>
                  <a:gd name="T50" fmla="*/ 1 w 1129"/>
                  <a:gd name="T51" fmla="*/ 1 h 1064"/>
                  <a:gd name="T52" fmla="*/ 1 w 1129"/>
                  <a:gd name="T53" fmla="*/ 1 h 1064"/>
                  <a:gd name="T54" fmla="*/ 1 w 1129"/>
                  <a:gd name="T55" fmla="*/ 1 h 1064"/>
                  <a:gd name="T56" fmla="*/ 1 w 1129"/>
                  <a:gd name="T57" fmla="*/ 1 h 1064"/>
                  <a:gd name="T58" fmla="*/ 1 w 1129"/>
                  <a:gd name="T59" fmla="*/ 1 h 1064"/>
                  <a:gd name="T60" fmla="*/ 1 w 1129"/>
                  <a:gd name="T61" fmla="*/ 1 h 1064"/>
                  <a:gd name="T62" fmla="*/ 1 w 1129"/>
                  <a:gd name="T63" fmla="*/ 1 h 1064"/>
                  <a:gd name="T64" fmla="*/ 1 w 1129"/>
                  <a:gd name="T65" fmla="*/ 1 h 1064"/>
                  <a:gd name="T66" fmla="*/ 1 w 1129"/>
                  <a:gd name="T67" fmla="*/ 1 h 1064"/>
                  <a:gd name="T68" fmla="*/ 1 w 1129"/>
                  <a:gd name="T69" fmla="*/ 1 h 1064"/>
                  <a:gd name="T70" fmla="*/ 1 w 1129"/>
                  <a:gd name="T71" fmla="*/ 1 h 1064"/>
                  <a:gd name="T72" fmla="*/ 1 w 1129"/>
                  <a:gd name="T73" fmla="*/ 1 h 1064"/>
                  <a:gd name="T74" fmla="*/ 1 w 1129"/>
                  <a:gd name="T75" fmla="*/ 1 h 1064"/>
                  <a:gd name="T76" fmla="*/ 1 w 1129"/>
                  <a:gd name="T77" fmla="*/ 1 h 1064"/>
                  <a:gd name="T78" fmla="*/ 1 w 1129"/>
                  <a:gd name="T79" fmla="*/ 1 h 1064"/>
                  <a:gd name="T80" fmla="*/ 1 w 1129"/>
                  <a:gd name="T81" fmla="*/ 1 h 1064"/>
                  <a:gd name="T82" fmla="*/ 1 w 1129"/>
                  <a:gd name="T83" fmla="*/ 1 h 1064"/>
                  <a:gd name="T84" fmla="*/ 1 w 1129"/>
                  <a:gd name="T85" fmla="*/ 1 h 1064"/>
                  <a:gd name="T86" fmla="*/ 1 w 1129"/>
                  <a:gd name="T87" fmla="*/ 1 h 1064"/>
                  <a:gd name="T88" fmla="*/ 1 w 1129"/>
                  <a:gd name="T89" fmla="*/ 1 h 1064"/>
                  <a:gd name="T90" fmla="*/ 1 w 1129"/>
                  <a:gd name="T91" fmla="*/ 1 h 1064"/>
                  <a:gd name="T92" fmla="*/ 0 w 1129"/>
                  <a:gd name="T93" fmla="*/ 1 h 1064"/>
                  <a:gd name="T94" fmla="*/ 0 w 1129"/>
                  <a:gd name="T95" fmla="*/ 1 h 1064"/>
                  <a:gd name="T96" fmla="*/ 1 w 1129"/>
                  <a:gd name="T97" fmla="*/ 1 h 1064"/>
                  <a:gd name="T98" fmla="*/ 1 w 1129"/>
                  <a:gd name="T99" fmla="*/ 1 h 1064"/>
                  <a:gd name="T100" fmla="*/ 1 w 1129"/>
                  <a:gd name="T101" fmla="*/ 1 h 1064"/>
                  <a:gd name="T102" fmla="*/ 1 w 1129"/>
                  <a:gd name="T103" fmla="*/ 1 h 1064"/>
                  <a:gd name="T104" fmla="*/ 1 w 1129"/>
                  <a:gd name="T105" fmla="*/ 1 h 1064"/>
                  <a:gd name="T106" fmla="*/ 1 w 1129"/>
                  <a:gd name="T107" fmla="*/ 1 h 1064"/>
                  <a:gd name="T108" fmla="*/ 1 w 1129"/>
                  <a:gd name="T109" fmla="*/ 1 h 1064"/>
                  <a:gd name="T110" fmla="*/ 1 w 1129"/>
                  <a:gd name="T111" fmla="*/ 1 h 1064"/>
                  <a:gd name="T112" fmla="*/ 1 w 1129"/>
                  <a:gd name="T113" fmla="*/ 1 h 1064"/>
                  <a:gd name="T114" fmla="*/ 1 w 1129"/>
                  <a:gd name="T115" fmla="*/ 1 h 1064"/>
                  <a:gd name="T116" fmla="*/ 1 w 1129"/>
                  <a:gd name="T117" fmla="*/ 1 h 1064"/>
                  <a:gd name="T118" fmla="*/ 1 w 1129"/>
                  <a:gd name="T119" fmla="*/ 1 h 1064"/>
                  <a:gd name="T120" fmla="*/ 1 w 1129"/>
                  <a:gd name="T121" fmla="*/ 1 h 1064"/>
                  <a:gd name="T122" fmla="*/ 1 w 1129"/>
                  <a:gd name="T123" fmla="*/ 1 h 1064"/>
                  <a:gd name="T124" fmla="*/ 1 w 1129"/>
                  <a:gd name="T125" fmla="*/ 0 h 10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29"/>
                  <a:gd name="T190" fmla="*/ 0 h 1064"/>
                  <a:gd name="T191" fmla="*/ 1129 w 1129"/>
                  <a:gd name="T192" fmla="*/ 1064 h 106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29" h="1064">
                    <a:moveTo>
                      <a:pt x="579" y="0"/>
                    </a:moveTo>
                    <a:lnTo>
                      <a:pt x="644" y="149"/>
                    </a:lnTo>
                    <a:lnTo>
                      <a:pt x="684" y="254"/>
                    </a:lnTo>
                    <a:lnTo>
                      <a:pt x="709" y="304"/>
                    </a:lnTo>
                    <a:lnTo>
                      <a:pt x="719" y="379"/>
                    </a:lnTo>
                    <a:lnTo>
                      <a:pt x="804" y="444"/>
                    </a:lnTo>
                    <a:lnTo>
                      <a:pt x="874" y="504"/>
                    </a:lnTo>
                    <a:lnTo>
                      <a:pt x="979" y="599"/>
                    </a:lnTo>
                    <a:lnTo>
                      <a:pt x="1079" y="664"/>
                    </a:lnTo>
                    <a:lnTo>
                      <a:pt x="1129" y="714"/>
                    </a:lnTo>
                    <a:lnTo>
                      <a:pt x="1109" y="759"/>
                    </a:lnTo>
                    <a:lnTo>
                      <a:pt x="1079" y="779"/>
                    </a:lnTo>
                    <a:lnTo>
                      <a:pt x="1059" y="789"/>
                    </a:lnTo>
                    <a:lnTo>
                      <a:pt x="1064" y="834"/>
                    </a:lnTo>
                    <a:lnTo>
                      <a:pt x="1034" y="854"/>
                    </a:lnTo>
                    <a:lnTo>
                      <a:pt x="1004" y="874"/>
                    </a:lnTo>
                    <a:lnTo>
                      <a:pt x="974" y="874"/>
                    </a:lnTo>
                    <a:lnTo>
                      <a:pt x="889" y="939"/>
                    </a:lnTo>
                    <a:lnTo>
                      <a:pt x="874" y="904"/>
                    </a:lnTo>
                    <a:lnTo>
                      <a:pt x="834" y="874"/>
                    </a:lnTo>
                    <a:lnTo>
                      <a:pt x="789" y="844"/>
                    </a:lnTo>
                    <a:lnTo>
                      <a:pt x="759" y="854"/>
                    </a:lnTo>
                    <a:lnTo>
                      <a:pt x="739" y="874"/>
                    </a:lnTo>
                    <a:lnTo>
                      <a:pt x="739" y="904"/>
                    </a:lnTo>
                    <a:lnTo>
                      <a:pt x="769" y="939"/>
                    </a:lnTo>
                    <a:lnTo>
                      <a:pt x="749" y="969"/>
                    </a:lnTo>
                    <a:lnTo>
                      <a:pt x="709" y="979"/>
                    </a:lnTo>
                    <a:lnTo>
                      <a:pt x="684" y="999"/>
                    </a:lnTo>
                    <a:lnTo>
                      <a:pt x="674" y="1034"/>
                    </a:lnTo>
                    <a:lnTo>
                      <a:pt x="644" y="1054"/>
                    </a:lnTo>
                    <a:lnTo>
                      <a:pt x="614" y="1064"/>
                    </a:lnTo>
                    <a:lnTo>
                      <a:pt x="549" y="1054"/>
                    </a:lnTo>
                    <a:lnTo>
                      <a:pt x="465" y="1044"/>
                    </a:lnTo>
                    <a:lnTo>
                      <a:pt x="400" y="999"/>
                    </a:lnTo>
                    <a:lnTo>
                      <a:pt x="340" y="949"/>
                    </a:lnTo>
                    <a:lnTo>
                      <a:pt x="255" y="874"/>
                    </a:lnTo>
                    <a:lnTo>
                      <a:pt x="225" y="844"/>
                    </a:lnTo>
                    <a:lnTo>
                      <a:pt x="180" y="834"/>
                    </a:lnTo>
                    <a:lnTo>
                      <a:pt x="95" y="819"/>
                    </a:lnTo>
                    <a:lnTo>
                      <a:pt x="40" y="819"/>
                    </a:lnTo>
                    <a:lnTo>
                      <a:pt x="20" y="789"/>
                    </a:lnTo>
                    <a:lnTo>
                      <a:pt x="10" y="734"/>
                    </a:lnTo>
                    <a:lnTo>
                      <a:pt x="20" y="664"/>
                    </a:lnTo>
                    <a:lnTo>
                      <a:pt x="40" y="609"/>
                    </a:lnTo>
                    <a:lnTo>
                      <a:pt x="30" y="589"/>
                    </a:lnTo>
                    <a:lnTo>
                      <a:pt x="20" y="539"/>
                    </a:lnTo>
                    <a:lnTo>
                      <a:pt x="0" y="484"/>
                    </a:lnTo>
                    <a:lnTo>
                      <a:pt x="0" y="444"/>
                    </a:lnTo>
                    <a:lnTo>
                      <a:pt x="20" y="424"/>
                    </a:lnTo>
                    <a:lnTo>
                      <a:pt x="40" y="409"/>
                    </a:lnTo>
                    <a:lnTo>
                      <a:pt x="30" y="359"/>
                    </a:lnTo>
                    <a:lnTo>
                      <a:pt x="40" y="324"/>
                    </a:lnTo>
                    <a:lnTo>
                      <a:pt x="95" y="274"/>
                    </a:lnTo>
                    <a:lnTo>
                      <a:pt x="150" y="274"/>
                    </a:lnTo>
                    <a:lnTo>
                      <a:pt x="200" y="254"/>
                    </a:lnTo>
                    <a:lnTo>
                      <a:pt x="230" y="214"/>
                    </a:lnTo>
                    <a:lnTo>
                      <a:pt x="225" y="179"/>
                    </a:lnTo>
                    <a:lnTo>
                      <a:pt x="295" y="104"/>
                    </a:lnTo>
                    <a:lnTo>
                      <a:pt x="380" y="114"/>
                    </a:lnTo>
                    <a:lnTo>
                      <a:pt x="415" y="75"/>
                    </a:lnTo>
                    <a:lnTo>
                      <a:pt x="485" y="65"/>
                    </a:lnTo>
                    <a:lnTo>
                      <a:pt x="529" y="35"/>
                    </a:lnTo>
                    <a:lnTo>
                      <a:pt x="579" y="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00" name="Freeform 70"/>
              <p:cNvSpPr>
                <a:spLocks noChangeAspect="1"/>
              </p:cNvSpPr>
              <p:nvPr/>
            </p:nvSpPr>
            <p:spPr bwMode="auto">
              <a:xfrm>
                <a:off x="4669" y="8187"/>
                <a:ext cx="687" cy="630"/>
              </a:xfrm>
              <a:custGeom>
                <a:avLst/>
                <a:gdLst>
                  <a:gd name="T0" fmla="*/ 1 w 935"/>
                  <a:gd name="T1" fmla="*/ 1 h 1109"/>
                  <a:gd name="T2" fmla="*/ 1 w 935"/>
                  <a:gd name="T3" fmla="*/ 1 h 1109"/>
                  <a:gd name="T4" fmla="*/ 1 w 935"/>
                  <a:gd name="T5" fmla="*/ 1 h 1109"/>
                  <a:gd name="T6" fmla="*/ 1 w 935"/>
                  <a:gd name="T7" fmla="*/ 1 h 1109"/>
                  <a:gd name="T8" fmla="*/ 1 w 935"/>
                  <a:gd name="T9" fmla="*/ 1 h 1109"/>
                  <a:gd name="T10" fmla="*/ 1 w 935"/>
                  <a:gd name="T11" fmla="*/ 1 h 1109"/>
                  <a:gd name="T12" fmla="*/ 1 w 935"/>
                  <a:gd name="T13" fmla="*/ 1 h 1109"/>
                  <a:gd name="T14" fmla="*/ 1 w 935"/>
                  <a:gd name="T15" fmla="*/ 1 h 1109"/>
                  <a:gd name="T16" fmla="*/ 1 w 935"/>
                  <a:gd name="T17" fmla="*/ 0 h 1109"/>
                  <a:gd name="T18" fmla="*/ 1 w 935"/>
                  <a:gd name="T19" fmla="*/ 1 h 1109"/>
                  <a:gd name="T20" fmla="*/ 1 w 935"/>
                  <a:gd name="T21" fmla="*/ 1 h 1109"/>
                  <a:gd name="T22" fmla="*/ 1 w 935"/>
                  <a:gd name="T23" fmla="*/ 1 h 1109"/>
                  <a:gd name="T24" fmla="*/ 1 w 935"/>
                  <a:gd name="T25" fmla="*/ 1 h 1109"/>
                  <a:gd name="T26" fmla="*/ 1 w 935"/>
                  <a:gd name="T27" fmla="*/ 1 h 1109"/>
                  <a:gd name="T28" fmla="*/ 1 w 935"/>
                  <a:gd name="T29" fmla="*/ 1 h 1109"/>
                  <a:gd name="T30" fmla="*/ 1 w 935"/>
                  <a:gd name="T31" fmla="*/ 1 h 1109"/>
                  <a:gd name="T32" fmla="*/ 1 w 935"/>
                  <a:gd name="T33" fmla="*/ 1 h 1109"/>
                  <a:gd name="T34" fmla="*/ 1 w 935"/>
                  <a:gd name="T35" fmla="*/ 1 h 1109"/>
                  <a:gd name="T36" fmla="*/ 0 w 935"/>
                  <a:gd name="T37" fmla="*/ 1 h 1109"/>
                  <a:gd name="T38" fmla="*/ 1 w 935"/>
                  <a:gd name="T39" fmla="*/ 1 h 1109"/>
                  <a:gd name="T40" fmla="*/ 0 w 935"/>
                  <a:gd name="T41" fmla="*/ 1 h 1109"/>
                  <a:gd name="T42" fmla="*/ 1 w 935"/>
                  <a:gd name="T43" fmla="*/ 1 h 1109"/>
                  <a:gd name="T44" fmla="*/ 1 w 935"/>
                  <a:gd name="T45" fmla="*/ 1 h 1109"/>
                  <a:gd name="T46" fmla="*/ 1 w 935"/>
                  <a:gd name="T47" fmla="*/ 1 h 1109"/>
                  <a:gd name="T48" fmla="*/ 1 w 935"/>
                  <a:gd name="T49" fmla="*/ 1 h 1109"/>
                  <a:gd name="T50" fmla="*/ 1 w 935"/>
                  <a:gd name="T51" fmla="*/ 1 h 1109"/>
                  <a:gd name="T52" fmla="*/ 1 w 935"/>
                  <a:gd name="T53" fmla="*/ 1 h 1109"/>
                  <a:gd name="T54" fmla="*/ 1 w 935"/>
                  <a:gd name="T55" fmla="*/ 1 h 1109"/>
                  <a:gd name="T56" fmla="*/ 1 w 935"/>
                  <a:gd name="T57" fmla="*/ 1 h 1109"/>
                  <a:gd name="T58" fmla="*/ 1 w 935"/>
                  <a:gd name="T59" fmla="*/ 1 h 1109"/>
                  <a:gd name="T60" fmla="*/ 1 w 935"/>
                  <a:gd name="T61" fmla="*/ 1 h 1109"/>
                  <a:gd name="T62" fmla="*/ 1 w 935"/>
                  <a:gd name="T63" fmla="*/ 1 h 1109"/>
                  <a:gd name="T64" fmla="*/ 1 w 935"/>
                  <a:gd name="T65" fmla="*/ 1 h 1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5"/>
                  <a:gd name="T100" fmla="*/ 0 h 1109"/>
                  <a:gd name="T101" fmla="*/ 935 w 935"/>
                  <a:gd name="T102" fmla="*/ 1109 h 1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5" h="1109">
                    <a:moveTo>
                      <a:pt x="935" y="844"/>
                    </a:moveTo>
                    <a:lnTo>
                      <a:pt x="915" y="789"/>
                    </a:lnTo>
                    <a:lnTo>
                      <a:pt x="865" y="750"/>
                    </a:lnTo>
                    <a:lnTo>
                      <a:pt x="790" y="685"/>
                    </a:lnTo>
                    <a:lnTo>
                      <a:pt x="725" y="655"/>
                    </a:lnTo>
                    <a:lnTo>
                      <a:pt x="680" y="625"/>
                    </a:lnTo>
                    <a:lnTo>
                      <a:pt x="695" y="520"/>
                    </a:lnTo>
                    <a:lnTo>
                      <a:pt x="675" y="455"/>
                    </a:lnTo>
                    <a:lnTo>
                      <a:pt x="660" y="390"/>
                    </a:lnTo>
                    <a:lnTo>
                      <a:pt x="660" y="285"/>
                    </a:lnTo>
                    <a:lnTo>
                      <a:pt x="600" y="245"/>
                    </a:lnTo>
                    <a:lnTo>
                      <a:pt x="525" y="190"/>
                    </a:lnTo>
                    <a:lnTo>
                      <a:pt x="470" y="180"/>
                    </a:lnTo>
                    <a:lnTo>
                      <a:pt x="410" y="115"/>
                    </a:lnTo>
                    <a:lnTo>
                      <a:pt x="380" y="55"/>
                    </a:lnTo>
                    <a:lnTo>
                      <a:pt x="325" y="55"/>
                    </a:lnTo>
                    <a:lnTo>
                      <a:pt x="280" y="55"/>
                    </a:lnTo>
                    <a:lnTo>
                      <a:pt x="280" y="0"/>
                    </a:lnTo>
                    <a:lnTo>
                      <a:pt x="250" y="30"/>
                    </a:lnTo>
                    <a:lnTo>
                      <a:pt x="210" y="20"/>
                    </a:lnTo>
                    <a:lnTo>
                      <a:pt x="190" y="75"/>
                    </a:lnTo>
                    <a:lnTo>
                      <a:pt x="220" y="140"/>
                    </a:lnTo>
                    <a:lnTo>
                      <a:pt x="250" y="210"/>
                    </a:lnTo>
                    <a:lnTo>
                      <a:pt x="260" y="250"/>
                    </a:lnTo>
                    <a:lnTo>
                      <a:pt x="240" y="275"/>
                    </a:lnTo>
                    <a:lnTo>
                      <a:pt x="175" y="285"/>
                    </a:lnTo>
                    <a:lnTo>
                      <a:pt x="125" y="315"/>
                    </a:lnTo>
                    <a:lnTo>
                      <a:pt x="90" y="360"/>
                    </a:lnTo>
                    <a:lnTo>
                      <a:pt x="115" y="420"/>
                    </a:lnTo>
                    <a:lnTo>
                      <a:pt x="115" y="465"/>
                    </a:lnTo>
                    <a:lnTo>
                      <a:pt x="90" y="465"/>
                    </a:lnTo>
                    <a:lnTo>
                      <a:pt x="105" y="495"/>
                    </a:lnTo>
                    <a:lnTo>
                      <a:pt x="50" y="540"/>
                    </a:lnTo>
                    <a:lnTo>
                      <a:pt x="70" y="580"/>
                    </a:lnTo>
                    <a:lnTo>
                      <a:pt x="60" y="615"/>
                    </a:lnTo>
                    <a:lnTo>
                      <a:pt x="10" y="655"/>
                    </a:lnTo>
                    <a:lnTo>
                      <a:pt x="20" y="700"/>
                    </a:lnTo>
                    <a:lnTo>
                      <a:pt x="0" y="720"/>
                    </a:lnTo>
                    <a:lnTo>
                      <a:pt x="50" y="740"/>
                    </a:lnTo>
                    <a:lnTo>
                      <a:pt x="50" y="770"/>
                    </a:lnTo>
                    <a:lnTo>
                      <a:pt x="30" y="789"/>
                    </a:lnTo>
                    <a:lnTo>
                      <a:pt x="0" y="834"/>
                    </a:lnTo>
                    <a:lnTo>
                      <a:pt x="30" y="899"/>
                    </a:lnTo>
                    <a:lnTo>
                      <a:pt x="85" y="864"/>
                    </a:lnTo>
                    <a:lnTo>
                      <a:pt x="155" y="864"/>
                    </a:lnTo>
                    <a:lnTo>
                      <a:pt x="190" y="884"/>
                    </a:lnTo>
                    <a:lnTo>
                      <a:pt x="200" y="939"/>
                    </a:lnTo>
                    <a:lnTo>
                      <a:pt x="220" y="989"/>
                    </a:lnTo>
                    <a:lnTo>
                      <a:pt x="260" y="1004"/>
                    </a:lnTo>
                    <a:lnTo>
                      <a:pt x="275" y="1034"/>
                    </a:lnTo>
                    <a:lnTo>
                      <a:pt x="295" y="1074"/>
                    </a:lnTo>
                    <a:lnTo>
                      <a:pt x="335" y="1094"/>
                    </a:lnTo>
                    <a:lnTo>
                      <a:pt x="385" y="1094"/>
                    </a:lnTo>
                    <a:lnTo>
                      <a:pt x="450" y="1109"/>
                    </a:lnTo>
                    <a:lnTo>
                      <a:pt x="470" y="1094"/>
                    </a:lnTo>
                    <a:lnTo>
                      <a:pt x="505" y="1054"/>
                    </a:lnTo>
                    <a:lnTo>
                      <a:pt x="535" y="1034"/>
                    </a:lnTo>
                    <a:lnTo>
                      <a:pt x="590" y="1014"/>
                    </a:lnTo>
                    <a:lnTo>
                      <a:pt x="640" y="1014"/>
                    </a:lnTo>
                    <a:lnTo>
                      <a:pt x="680" y="969"/>
                    </a:lnTo>
                    <a:lnTo>
                      <a:pt x="705" y="929"/>
                    </a:lnTo>
                    <a:lnTo>
                      <a:pt x="725" y="909"/>
                    </a:lnTo>
                    <a:lnTo>
                      <a:pt x="780" y="919"/>
                    </a:lnTo>
                    <a:lnTo>
                      <a:pt x="820" y="909"/>
                    </a:lnTo>
                    <a:lnTo>
                      <a:pt x="885" y="899"/>
                    </a:lnTo>
                    <a:lnTo>
                      <a:pt x="935" y="844"/>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01" name="Freeform 71"/>
              <p:cNvSpPr>
                <a:spLocks noChangeAspect="1"/>
              </p:cNvSpPr>
              <p:nvPr/>
            </p:nvSpPr>
            <p:spPr bwMode="auto">
              <a:xfrm>
                <a:off x="4813" y="7958"/>
                <a:ext cx="816" cy="734"/>
              </a:xfrm>
              <a:custGeom>
                <a:avLst/>
                <a:gdLst>
                  <a:gd name="T0" fmla="*/ 1 w 1114"/>
                  <a:gd name="T1" fmla="*/ 1 h 1284"/>
                  <a:gd name="T2" fmla="*/ 1 w 1114"/>
                  <a:gd name="T3" fmla="*/ 1 h 1284"/>
                  <a:gd name="T4" fmla="*/ 1 w 1114"/>
                  <a:gd name="T5" fmla="*/ 1 h 1284"/>
                  <a:gd name="T6" fmla="*/ 1 w 1114"/>
                  <a:gd name="T7" fmla="*/ 1 h 1284"/>
                  <a:gd name="T8" fmla="*/ 1 w 1114"/>
                  <a:gd name="T9" fmla="*/ 1 h 1284"/>
                  <a:gd name="T10" fmla="*/ 1 w 1114"/>
                  <a:gd name="T11" fmla="*/ 1 h 1284"/>
                  <a:gd name="T12" fmla="*/ 1 w 1114"/>
                  <a:gd name="T13" fmla="*/ 1 h 1284"/>
                  <a:gd name="T14" fmla="*/ 1 w 1114"/>
                  <a:gd name="T15" fmla="*/ 1 h 1284"/>
                  <a:gd name="T16" fmla="*/ 1 w 1114"/>
                  <a:gd name="T17" fmla="*/ 1 h 1284"/>
                  <a:gd name="T18" fmla="*/ 1 w 1114"/>
                  <a:gd name="T19" fmla="*/ 1 h 1284"/>
                  <a:gd name="T20" fmla="*/ 1 w 1114"/>
                  <a:gd name="T21" fmla="*/ 1 h 1284"/>
                  <a:gd name="T22" fmla="*/ 1 w 1114"/>
                  <a:gd name="T23" fmla="*/ 1 h 1284"/>
                  <a:gd name="T24" fmla="*/ 1 w 1114"/>
                  <a:gd name="T25" fmla="*/ 0 h 1284"/>
                  <a:gd name="T26" fmla="*/ 1 w 1114"/>
                  <a:gd name="T27" fmla="*/ 1 h 1284"/>
                  <a:gd name="T28" fmla="*/ 1 w 1114"/>
                  <a:gd name="T29" fmla="*/ 1 h 1284"/>
                  <a:gd name="T30" fmla="*/ 1 w 1114"/>
                  <a:gd name="T31" fmla="*/ 1 h 1284"/>
                  <a:gd name="T32" fmla="*/ 1 w 1114"/>
                  <a:gd name="T33" fmla="*/ 1 h 1284"/>
                  <a:gd name="T34" fmla="*/ 1 w 1114"/>
                  <a:gd name="T35" fmla="*/ 1 h 1284"/>
                  <a:gd name="T36" fmla="*/ 1 w 1114"/>
                  <a:gd name="T37" fmla="*/ 1 h 1284"/>
                  <a:gd name="T38" fmla="*/ 1 w 1114"/>
                  <a:gd name="T39" fmla="*/ 1 h 1284"/>
                  <a:gd name="T40" fmla="*/ 1 w 1114"/>
                  <a:gd name="T41" fmla="*/ 1 h 1284"/>
                  <a:gd name="T42" fmla="*/ 1 w 1114"/>
                  <a:gd name="T43" fmla="*/ 1 h 1284"/>
                  <a:gd name="T44" fmla="*/ 1 w 1114"/>
                  <a:gd name="T45" fmla="*/ 1 h 1284"/>
                  <a:gd name="T46" fmla="*/ 1 w 1114"/>
                  <a:gd name="T47" fmla="*/ 1 h 1284"/>
                  <a:gd name="T48" fmla="*/ 0 w 1114"/>
                  <a:gd name="T49" fmla="*/ 1 h 1284"/>
                  <a:gd name="T50" fmla="*/ 0 w 1114"/>
                  <a:gd name="T51" fmla="*/ 1 h 1284"/>
                  <a:gd name="T52" fmla="*/ 1 w 1114"/>
                  <a:gd name="T53" fmla="*/ 1 h 1284"/>
                  <a:gd name="T54" fmla="*/ 1 w 1114"/>
                  <a:gd name="T55" fmla="*/ 1 h 1284"/>
                  <a:gd name="T56" fmla="*/ 1 w 1114"/>
                  <a:gd name="T57" fmla="*/ 1 h 1284"/>
                  <a:gd name="T58" fmla="*/ 1 w 1114"/>
                  <a:gd name="T59" fmla="*/ 1 h 1284"/>
                  <a:gd name="T60" fmla="*/ 1 w 1114"/>
                  <a:gd name="T61" fmla="*/ 1 h 1284"/>
                  <a:gd name="T62" fmla="*/ 1 w 1114"/>
                  <a:gd name="T63" fmla="*/ 1 h 1284"/>
                  <a:gd name="T64" fmla="*/ 1 w 1114"/>
                  <a:gd name="T65" fmla="*/ 1 h 1284"/>
                  <a:gd name="T66" fmla="*/ 1 w 1114"/>
                  <a:gd name="T67" fmla="*/ 1 h 1284"/>
                  <a:gd name="T68" fmla="*/ 1 w 1114"/>
                  <a:gd name="T69" fmla="*/ 1 h 1284"/>
                  <a:gd name="T70" fmla="*/ 1 w 1114"/>
                  <a:gd name="T71" fmla="*/ 1 h 1284"/>
                  <a:gd name="T72" fmla="*/ 1 w 1114"/>
                  <a:gd name="T73" fmla="*/ 1 h 1284"/>
                  <a:gd name="T74" fmla="*/ 1 w 1114"/>
                  <a:gd name="T75" fmla="*/ 1 h 1284"/>
                  <a:gd name="T76" fmla="*/ 1 w 1114"/>
                  <a:gd name="T77" fmla="*/ 1 h 1284"/>
                  <a:gd name="T78" fmla="*/ 1 w 1114"/>
                  <a:gd name="T79" fmla="*/ 1 h 1284"/>
                  <a:gd name="T80" fmla="*/ 1 w 1114"/>
                  <a:gd name="T81" fmla="*/ 1 h 1284"/>
                  <a:gd name="T82" fmla="*/ 1 w 1114"/>
                  <a:gd name="T83" fmla="*/ 1 h 1284"/>
                  <a:gd name="T84" fmla="*/ 1 w 1114"/>
                  <a:gd name="T85" fmla="*/ 1 h 1284"/>
                  <a:gd name="T86" fmla="*/ 1 w 1114"/>
                  <a:gd name="T87" fmla="*/ 1 h 1284"/>
                  <a:gd name="T88" fmla="*/ 1 w 1114"/>
                  <a:gd name="T89" fmla="*/ 1 h 1284"/>
                  <a:gd name="T90" fmla="*/ 1 w 1114"/>
                  <a:gd name="T91" fmla="*/ 1 h 1284"/>
                  <a:gd name="T92" fmla="*/ 1 w 1114"/>
                  <a:gd name="T93" fmla="*/ 1 h 1284"/>
                  <a:gd name="T94" fmla="*/ 1 w 1114"/>
                  <a:gd name="T95" fmla="*/ 1 h 1284"/>
                  <a:gd name="T96" fmla="*/ 1 w 1114"/>
                  <a:gd name="T97" fmla="*/ 1 h 1284"/>
                  <a:gd name="T98" fmla="*/ 1 w 1114"/>
                  <a:gd name="T99" fmla="*/ 1 h 1284"/>
                  <a:gd name="T100" fmla="*/ 1 w 1114"/>
                  <a:gd name="T101" fmla="*/ 1 h 1284"/>
                  <a:gd name="T102" fmla="*/ 1 w 1114"/>
                  <a:gd name="T103" fmla="*/ 1 h 1284"/>
                  <a:gd name="T104" fmla="*/ 1 w 1114"/>
                  <a:gd name="T105" fmla="*/ 1 h 1284"/>
                  <a:gd name="T106" fmla="*/ 1 w 1114"/>
                  <a:gd name="T107" fmla="*/ 1 h 1284"/>
                  <a:gd name="T108" fmla="*/ 1 w 1114"/>
                  <a:gd name="T109" fmla="*/ 1 h 1284"/>
                  <a:gd name="T110" fmla="*/ 1 w 1114"/>
                  <a:gd name="T111" fmla="*/ 1 h 1284"/>
                  <a:gd name="T112" fmla="*/ 1 w 1114"/>
                  <a:gd name="T113" fmla="*/ 1 h 1284"/>
                  <a:gd name="T114" fmla="*/ 1 w 1114"/>
                  <a:gd name="T115" fmla="*/ 1 h 1284"/>
                  <a:gd name="T116" fmla="*/ 1 w 1114"/>
                  <a:gd name="T117" fmla="*/ 1 h 1284"/>
                  <a:gd name="T118" fmla="*/ 1 w 1114"/>
                  <a:gd name="T119" fmla="*/ 1 h 12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4"/>
                  <a:gd name="T181" fmla="*/ 0 h 1284"/>
                  <a:gd name="T182" fmla="*/ 1114 w 1114"/>
                  <a:gd name="T183" fmla="*/ 1284 h 12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4" h="1284">
                    <a:moveTo>
                      <a:pt x="1114" y="1085"/>
                    </a:moveTo>
                    <a:lnTo>
                      <a:pt x="1094" y="1020"/>
                    </a:lnTo>
                    <a:lnTo>
                      <a:pt x="1079" y="865"/>
                    </a:lnTo>
                    <a:lnTo>
                      <a:pt x="1065" y="735"/>
                    </a:lnTo>
                    <a:lnTo>
                      <a:pt x="1020" y="580"/>
                    </a:lnTo>
                    <a:lnTo>
                      <a:pt x="980" y="515"/>
                    </a:lnTo>
                    <a:lnTo>
                      <a:pt x="905" y="420"/>
                    </a:lnTo>
                    <a:lnTo>
                      <a:pt x="820" y="380"/>
                    </a:lnTo>
                    <a:lnTo>
                      <a:pt x="725" y="295"/>
                    </a:lnTo>
                    <a:lnTo>
                      <a:pt x="630" y="210"/>
                    </a:lnTo>
                    <a:lnTo>
                      <a:pt x="535" y="115"/>
                    </a:lnTo>
                    <a:lnTo>
                      <a:pt x="465" y="40"/>
                    </a:lnTo>
                    <a:lnTo>
                      <a:pt x="410" y="0"/>
                    </a:lnTo>
                    <a:lnTo>
                      <a:pt x="420" y="65"/>
                    </a:lnTo>
                    <a:lnTo>
                      <a:pt x="385" y="115"/>
                    </a:lnTo>
                    <a:lnTo>
                      <a:pt x="345" y="135"/>
                    </a:lnTo>
                    <a:lnTo>
                      <a:pt x="305" y="115"/>
                    </a:lnTo>
                    <a:lnTo>
                      <a:pt x="255" y="70"/>
                    </a:lnTo>
                    <a:lnTo>
                      <a:pt x="230" y="65"/>
                    </a:lnTo>
                    <a:lnTo>
                      <a:pt x="175" y="65"/>
                    </a:lnTo>
                    <a:lnTo>
                      <a:pt x="125" y="85"/>
                    </a:lnTo>
                    <a:lnTo>
                      <a:pt x="70" y="65"/>
                    </a:lnTo>
                    <a:lnTo>
                      <a:pt x="50" y="105"/>
                    </a:lnTo>
                    <a:lnTo>
                      <a:pt x="50" y="170"/>
                    </a:lnTo>
                    <a:lnTo>
                      <a:pt x="0" y="180"/>
                    </a:lnTo>
                    <a:lnTo>
                      <a:pt x="0" y="210"/>
                    </a:lnTo>
                    <a:lnTo>
                      <a:pt x="40" y="250"/>
                    </a:lnTo>
                    <a:lnTo>
                      <a:pt x="85" y="230"/>
                    </a:lnTo>
                    <a:lnTo>
                      <a:pt x="135" y="240"/>
                    </a:lnTo>
                    <a:lnTo>
                      <a:pt x="145" y="275"/>
                    </a:lnTo>
                    <a:lnTo>
                      <a:pt x="135" y="305"/>
                    </a:lnTo>
                    <a:lnTo>
                      <a:pt x="90" y="315"/>
                    </a:lnTo>
                    <a:lnTo>
                      <a:pt x="85" y="345"/>
                    </a:lnTo>
                    <a:lnTo>
                      <a:pt x="85" y="380"/>
                    </a:lnTo>
                    <a:lnTo>
                      <a:pt x="90" y="400"/>
                    </a:lnTo>
                    <a:lnTo>
                      <a:pt x="90" y="440"/>
                    </a:lnTo>
                    <a:lnTo>
                      <a:pt x="155" y="455"/>
                    </a:lnTo>
                    <a:lnTo>
                      <a:pt x="175" y="455"/>
                    </a:lnTo>
                    <a:lnTo>
                      <a:pt x="255" y="545"/>
                    </a:lnTo>
                    <a:lnTo>
                      <a:pt x="280" y="590"/>
                    </a:lnTo>
                    <a:lnTo>
                      <a:pt x="325" y="580"/>
                    </a:lnTo>
                    <a:lnTo>
                      <a:pt x="410" y="645"/>
                    </a:lnTo>
                    <a:lnTo>
                      <a:pt x="470" y="695"/>
                    </a:lnTo>
                    <a:lnTo>
                      <a:pt x="470" y="800"/>
                    </a:lnTo>
                    <a:lnTo>
                      <a:pt x="485" y="875"/>
                    </a:lnTo>
                    <a:lnTo>
                      <a:pt x="495" y="980"/>
                    </a:lnTo>
                    <a:lnTo>
                      <a:pt x="505" y="1035"/>
                    </a:lnTo>
                    <a:lnTo>
                      <a:pt x="535" y="1065"/>
                    </a:lnTo>
                    <a:lnTo>
                      <a:pt x="590" y="1085"/>
                    </a:lnTo>
                    <a:lnTo>
                      <a:pt x="675" y="1150"/>
                    </a:lnTo>
                    <a:lnTo>
                      <a:pt x="715" y="1179"/>
                    </a:lnTo>
                    <a:lnTo>
                      <a:pt x="740" y="1219"/>
                    </a:lnTo>
                    <a:lnTo>
                      <a:pt x="745" y="1264"/>
                    </a:lnTo>
                    <a:lnTo>
                      <a:pt x="770" y="1284"/>
                    </a:lnTo>
                    <a:lnTo>
                      <a:pt x="780" y="1254"/>
                    </a:lnTo>
                    <a:lnTo>
                      <a:pt x="845" y="1179"/>
                    </a:lnTo>
                    <a:lnTo>
                      <a:pt x="915" y="1199"/>
                    </a:lnTo>
                    <a:lnTo>
                      <a:pt x="960" y="1150"/>
                    </a:lnTo>
                    <a:lnTo>
                      <a:pt x="1020" y="1160"/>
                    </a:lnTo>
                    <a:lnTo>
                      <a:pt x="1114" y="108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02" name="Freeform 72"/>
              <p:cNvSpPr>
                <a:spLocks noChangeAspect="1"/>
              </p:cNvSpPr>
              <p:nvPr/>
            </p:nvSpPr>
            <p:spPr bwMode="auto">
              <a:xfrm>
                <a:off x="3464" y="7288"/>
                <a:ext cx="1654" cy="777"/>
              </a:xfrm>
              <a:custGeom>
                <a:avLst/>
                <a:gdLst>
                  <a:gd name="T0" fmla="*/ 1 w 2258"/>
                  <a:gd name="T1" fmla="*/ 1 h 1359"/>
                  <a:gd name="T2" fmla="*/ 1 w 2258"/>
                  <a:gd name="T3" fmla="*/ 1 h 1359"/>
                  <a:gd name="T4" fmla="*/ 1 w 2258"/>
                  <a:gd name="T5" fmla="*/ 1 h 1359"/>
                  <a:gd name="T6" fmla="*/ 1 w 2258"/>
                  <a:gd name="T7" fmla="*/ 1 h 1359"/>
                  <a:gd name="T8" fmla="*/ 1 w 2258"/>
                  <a:gd name="T9" fmla="*/ 1 h 1359"/>
                  <a:gd name="T10" fmla="*/ 1 w 2258"/>
                  <a:gd name="T11" fmla="*/ 1 h 1359"/>
                  <a:gd name="T12" fmla="*/ 1 w 2258"/>
                  <a:gd name="T13" fmla="*/ 1 h 1359"/>
                  <a:gd name="T14" fmla="*/ 1 w 2258"/>
                  <a:gd name="T15" fmla="*/ 1 h 1359"/>
                  <a:gd name="T16" fmla="*/ 1 w 2258"/>
                  <a:gd name="T17" fmla="*/ 1 h 1359"/>
                  <a:gd name="T18" fmla="*/ 1 w 2258"/>
                  <a:gd name="T19" fmla="*/ 1 h 1359"/>
                  <a:gd name="T20" fmla="*/ 1 w 2258"/>
                  <a:gd name="T21" fmla="*/ 1 h 1359"/>
                  <a:gd name="T22" fmla="*/ 1 w 2258"/>
                  <a:gd name="T23" fmla="*/ 1 h 1359"/>
                  <a:gd name="T24" fmla="*/ 1 w 2258"/>
                  <a:gd name="T25" fmla="*/ 1 h 1359"/>
                  <a:gd name="T26" fmla="*/ 1 w 2258"/>
                  <a:gd name="T27" fmla="*/ 1 h 1359"/>
                  <a:gd name="T28" fmla="*/ 1 w 2258"/>
                  <a:gd name="T29" fmla="*/ 1 h 1359"/>
                  <a:gd name="T30" fmla="*/ 1 w 2258"/>
                  <a:gd name="T31" fmla="*/ 1 h 1359"/>
                  <a:gd name="T32" fmla="*/ 1 w 2258"/>
                  <a:gd name="T33" fmla="*/ 1 h 1359"/>
                  <a:gd name="T34" fmla="*/ 1 w 2258"/>
                  <a:gd name="T35" fmla="*/ 1 h 1359"/>
                  <a:gd name="T36" fmla="*/ 1 w 2258"/>
                  <a:gd name="T37" fmla="*/ 1 h 1359"/>
                  <a:gd name="T38" fmla="*/ 1 w 2258"/>
                  <a:gd name="T39" fmla="*/ 1 h 1359"/>
                  <a:gd name="T40" fmla="*/ 1 w 2258"/>
                  <a:gd name="T41" fmla="*/ 1 h 1359"/>
                  <a:gd name="T42" fmla="*/ 1 w 2258"/>
                  <a:gd name="T43" fmla="*/ 0 h 1359"/>
                  <a:gd name="T44" fmla="*/ 1 w 2258"/>
                  <a:gd name="T45" fmla="*/ 1 h 1359"/>
                  <a:gd name="T46" fmla="*/ 1 w 2258"/>
                  <a:gd name="T47" fmla="*/ 1 h 1359"/>
                  <a:gd name="T48" fmla="*/ 1 w 2258"/>
                  <a:gd name="T49" fmla="*/ 1 h 1359"/>
                  <a:gd name="T50" fmla="*/ 1 w 2258"/>
                  <a:gd name="T51" fmla="*/ 1 h 1359"/>
                  <a:gd name="T52" fmla="*/ 1 w 2258"/>
                  <a:gd name="T53" fmla="*/ 1 h 1359"/>
                  <a:gd name="T54" fmla="*/ 1 w 2258"/>
                  <a:gd name="T55" fmla="*/ 1 h 1359"/>
                  <a:gd name="T56" fmla="*/ 1 w 2258"/>
                  <a:gd name="T57" fmla="*/ 1 h 1359"/>
                  <a:gd name="T58" fmla="*/ 1 w 2258"/>
                  <a:gd name="T59" fmla="*/ 1 h 1359"/>
                  <a:gd name="T60" fmla="*/ 1 w 2258"/>
                  <a:gd name="T61" fmla="*/ 1 h 1359"/>
                  <a:gd name="T62" fmla="*/ 1 w 2258"/>
                  <a:gd name="T63" fmla="*/ 1 h 1359"/>
                  <a:gd name="T64" fmla="*/ 1 w 2258"/>
                  <a:gd name="T65" fmla="*/ 1 h 1359"/>
                  <a:gd name="T66" fmla="*/ 1 w 2258"/>
                  <a:gd name="T67" fmla="*/ 1 h 1359"/>
                  <a:gd name="T68" fmla="*/ 1 w 2258"/>
                  <a:gd name="T69" fmla="*/ 1 h 1359"/>
                  <a:gd name="T70" fmla="*/ 1 w 2258"/>
                  <a:gd name="T71" fmla="*/ 1 h 1359"/>
                  <a:gd name="T72" fmla="*/ 1 w 2258"/>
                  <a:gd name="T73" fmla="*/ 1 h 1359"/>
                  <a:gd name="T74" fmla="*/ 1 w 2258"/>
                  <a:gd name="T75" fmla="*/ 1 h 1359"/>
                  <a:gd name="T76" fmla="*/ 1 w 2258"/>
                  <a:gd name="T77" fmla="*/ 1 h 1359"/>
                  <a:gd name="T78" fmla="*/ 1 w 2258"/>
                  <a:gd name="T79" fmla="*/ 1 h 1359"/>
                  <a:gd name="T80" fmla="*/ 1 w 2258"/>
                  <a:gd name="T81" fmla="*/ 1 h 1359"/>
                  <a:gd name="T82" fmla="*/ 1 w 2258"/>
                  <a:gd name="T83" fmla="*/ 1 h 1359"/>
                  <a:gd name="T84" fmla="*/ 1 w 2258"/>
                  <a:gd name="T85" fmla="*/ 1 h 1359"/>
                  <a:gd name="T86" fmla="*/ 1 w 2258"/>
                  <a:gd name="T87" fmla="*/ 1 h 1359"/>
                  <a:gd name="T88" fmla="*/ 1 w 2258"/>
                  <a:gd name="T89" fmla="*/ 1 h 1359"/>
                  <a:gd name="T90" fmla="*/ 1 w 2258"/>
                  <a:gd name="T91" fmla="*/ 1 h 1359"/>
                  <a:gd name="T92" fmla="*/ 1 w 2258"/>
                  <a:gd name="T93" fmla="*/ 1 h 1359"/>
                  <a:gd name="T94" fmla="*/ 1 w 2258"/>
                  <a:gd name="T95" fmla="*/ 1 h 1359"/>
                  <a:gd name="T96" fmla="*/ 1 w 2258"/>
                  <a:gd name="T97" fmla="*/ 1 h 1359"/>
                  <a:gd name="T98" fmla="*/ 1 w 2258"/>
                  <a:gd name="T99" fmla="*/ 1 h 1359"/>
                  <a:gd name="T100" fmla="*/ 1 w 2258"/>
                  <a:gd name="T101" fmla="*/ 1 h 1359"/>
                  <a:gd name="T102" fmla="*/ 1 w 2258"/>
                  <a:gd name="T103" fmla="*/ 1 h 1359"/>
                  <a:gd name="T104" fmla="*/ 1 w 2258"/>
                  <a:gd name="T105" fmla="*/ 1 h 13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58"/>
                  <a:gd name="T160" fmla="*/ 0 h 1359"/>
                  <a:gd name="T161" fmla="*/ 2258 w 2258"/>
                  <a:gd name="T162" fmla="*/ 1359 h 13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58" h="1359">
                    <a:moveTo>
                      <a:pt x="2238" y="1169"/>
                    </a:moveTo>
                    <a:lnTo>
                      <a:pt x="2168" y="1119"/>
                    </a:lnTo>
                    <a:lnTo>
                      <a:pt x="2133" y="1064"/>
                    </a:lnTo>
                    <a:lnTo>
                      <a:pt x="2093" y="949"/>
                    </a:lnTo>
                    <a:lnTo>
                      <a:pt x="2068" y="904"/>
                    </a:lnTo>
                    <a:lnTo>
                      <a:pt x="2018" y="819"/>
                    </a:lnTo>
                    <a:lnTo>
                      <a:pt x="1983" y="779"/>
                    </a:lnTo>
                    <a:lnTo>
                      <a:pt x="1983" y="729"/>
                    </a:lnTo>
                    <a:lnTo>
                      <a:pt x="2028" y="685"/>
                    </a:lnTo>
                    <a:lnTo>
                      <a:pt x="2018" y="620"/>
                    </a:lnTo>
                    <a:lnTo>
                      <a:pt x="2018" y="535"/>
                    </a:lnTo>
                    <a:lnTo>
                      <a:pt x="2008" y="485"/>
                    </a:lnTo>
                    <a:lnTo>
                      <a:pt x="2038" y="445"/>
                    </a:lnTo>
                    <a:lnTo>
                      <a:pt x="2008" y="400"/>
                    </a:lnTo>
                    <a:lnTo>
                      <a:pt x="1953" y="315"/>
                    </a:lnTo>
                    <a:lnTo>
                      <a:pt x="1898" y="305"/>
                    </a:lnTo>
                    <a:lnTo>
                      <a:pt x="1828" y="280"/>
                    </a:lnTo>
                    <a:lnTo>
                      <a:pt x="1788" y="305"/>
                    </a:lnTo>
                    <a:lnTo>
                      <a:pt x="1753" y="335"/>
                    </a:lnTo>
                    <a:lnTo>
                      <a:pt x="1708" y="345"/>
                    </a:lnTo>
                    <a:lnTo>
                      <a:pt x="1668" y="325"/>
                    </a:lnTo>
                    <a:lnTo>
                      <a:pt x="1544" y="325"/>
                    </a:lnTo>
                    <a:lnTo>
                      <a:pt x="1469" y="295"/>
                    </a:lnTo>
                    <a:lnTo>
                      <a:pt x="1419" y="275"/>
                    </a:lnTo>
                    <a:lnTo>
                      <a:pt x="1374" y="230"/>
                    </a:lnTo>
                    <a:lnTo>
                      <a:pt x="1319" y="260"/>
                    </a:lnTo>
                    <a:lnTo>
                      <a:pt x="1229" y="260"/>
                    </a:lnTo>
                    <a:lnTo>
                      <a:pt x="1119" y="275"/>
                    </a:lnTo>
                    <a:lnTo>
                      <a:pt x="1059" y="260"/>
                    </a:lnTo>
                    <a:lnTo>
                      <a:pt x="994" y="200"/>
                    </a:lnTo>
                    <a:lnTo>
                      <a:pt x="954" y="230"/>
                    </a:lnTo>
                    <a:lnTo>
                      <a:pt x="909" y="240"/>
                    </a:lnTo>
                    <a:lnTo>
                      <a:pt x="854" y="210"/>
                    </a:lnTo>
                    <a:lnTo>
                      <a:pt x="834" y="190"/>
                    </a:lnTo>
                    <a:lnTo>
                      <a:pt x="769" y="200"/>
                    </a:lnTo>
                    <a:lnTo>
                      <a:pt x="709" y="190"/>
                    </a:lnTo>
                    <a:lnTo>
                      <a:pt x="659" y="155"/>
                    </a:lnTo>
                    <a:lnTo>
                      <a:pt x="574" y="90"/>
                    </a:lnTo>
                    <a:lnTo>
                      <a:pt x="494" y="30"/>
                    </a:lnTo>
                    <a:lnTo>
                      <a:pt x="444" y="40"/>
                    </a:lnTo>
                    <a:lnTo>
                      <a:pt x="384" y="60"/>
                    </a:lnTo>
                    <a:lnTo>
                      <a:pt x="340" y="30"/>
                    </a:lnTo>
                    <a:lnTo>
                      <a:pt x="295" y="0"/>
                    </a:lnTo>
                    <a:lnTo>
                      <a:pt x="245" y="0"/>
                    </a:lnTo>
                    <a:lnTo>
                      <a:pt x="205" y="30"/>
                    </a:lnTo>
                    <a:lnTo>
                      <a:pt x="190" y="50"/>
                    </a:lnTo>
                    <a:lnTo>
                      <a:pt x="190" y="145"/>
                    </a:lnTo>
                    <a:lnTo>
                      <a:pt x="170" y="240"/>
                    </a:lnTo>
                    <a:lnTo>
                      <a:pt x="150" y="305"/>
                    </a:lnTo>
                    <a:lnTo>
                      <a:pt x="120" y="345"/>
                    </a:lnTo>
                    <a:lnTo>
                      <a:pt x="85" y="410"/>
                    </a:lnTo>
                    <a:lnTo>
                      <a:pt x="40" y="450"/>
                    </a:lnTo>
                    <a:lnTo>
                      <a:pt x="0" y="485"/>
                    </a:lnTo>
                    <a:lnTo>
                      <a:pt x="55" y="525"/>
                    </a:lnTo>
                    <a:lnTo>
                      <a:pt x="105" y="535"/>
                    </a:lnTo>
                    <a:lnTo>
                      <a:pt x="170" y="550"/>
                    </a:lnTo>
                    <a:lnTo>
                      <a:pt x="160" y="630"/>
                    </a:lnTo>
                    <a:lnTo>
                      <a:pt x="225" y="665"/>
                    </a:lnTo>
                    <a:lnTo>
                      <a:pt x="310" y="695"/>
                    </a:lnTo>
                    <a:lnTo>
                      <a:pt x="330" y="709"/>
                    </a:lnTo>
                    <a:lnTo>
                      <a:pt x="340" y="749"/>
                    </a:lnTo>
                    <a:lnTo>
                      <a:pt x="345" y="834"/>
                    </a:lnTo>
                    <a:lnTo>
                      <a:pt x="359" y="884"/>
                    </a:lnTo>
                    <a:lnTo>
                      <a:pt x="409" y="904"/>
                    </a:lnTo>
                    <a:lnTo>
                      <a:pt x="454" y="894"/>
                    </a:lnTo>
                    <a:lnTo>
                      <a:pt x="464" y="854"/>
                    </a:lnTo>
                    <a:lnTo>
                      <a:pt x="464" y="809"/>
                    </a:lnTo>
                    <a:lnTo>
                      <a:pt x="519" y="769"/>
                    </a:lnTo>
                    <a:lnTo>
                      <a:pt x="539" y="749"/>
                    </a:lnTo>
                    <a:lnTo>
                      <a:pt x="559" y="779"/>
                    </a:lnTo>
                    <a:lnTo>
                      <a:pt x="614" y="819"/>
                    </a:lnTo>
                    <a:lnTo>
                      <a:pt x="684" y="844"/>
                    </a:lnTo>
                    <a:lnTo>
                      <a:pt x="784" y="864"/>
                    </a:lnTo>
                    <a:lnTo>
                      <a:pt x="854" y="874"/>
                    </a:lnTo>
                    <a:lnTo>
                      <a:pt x="954" y="914"/>
                    </a:lnTo>
                    <a:lnTo>
                      <a:pt x="1004" y="959"/>
                    </a:lnTo>
                    <a:lnTo>
                      <a:pt x="1064" y="1024"/>
                    </a:lnTo>
                    <a:lnTo>
                      <a:pt x="1099" y="1034"/>
                    </a:lnTo>
                    <a:lnTo>
                      <a:pt x="1184" y="1034"/>
                    </a:lnTo>
                    <a:lnTo>
                      <a:pt x="1229" y="1034"/>
                    </a:lnTo>
                    <a:lnTo>
                      <a:pt x="1289" y="1084"/>
                    </a:lnTo>
                    <a:lnTo>
                      <a:pt x="1339" y="1099"/>
                    </a:lnTo>
                    <a:lnTo>
                      <a:pt x="1404" y="1084"/>
                    </a:lnTo>
                    <a:lnTo>
                      <a:pt x="1449" y="1099"/>
                    </a:lnTo>
                    <a:lnTo>
                      <a:pt x="1479" y="1099"/>
                    </a:lnTo>
                    <a:lnTo>
                      <a:pt x="1554" y="1099"/>
                    </a:lnTo>
                    <a:lnTo>
                      <a:pt x="1574" y="1074"/>
                    </a:lnTo>
                    <a:lnTo>
                      <a:pt x="1629" y="1119"/>
                    </a:lnTo>
                    <a:lnTo>
                      <a:pt x="1629" y="1159"/>
                    </a:lnTo>
                    <a:lnTo>
                      <a:pt x="1629" y="1224"/>
                    </a:lnTo>
                    <a:lnTo>
                      <a:pt x="1658" y="1244"/>
                    </a:lnTo>
                    <a:lnTo>
                      <a:pt x="1733" y="1254"/>
                    </a:lnTo>
                    <a:lnTo>
                      <a:pt x="1773" y="1294"/>
                    </a:lnTo>
                    <a:lnTo>
                      <a:pt x="1808" y="1329"/>
                    </a:lnTo>
                    <a:lnTo>
                      <a:pt x="1838" y="1359"/>
                    </a:lnTo>
                    <a:lnTo>
                      <a:pt x="1878" y="1329"/>
                    </a:lnTo>
                    <a:lnTo>
                      <a:pt x="1893" y="1274"/>
                    </a:lnTo>
                    <a:lnTo>
                      <a:pt x="1908" y="1234"/>
                    </a:lnTo>
                    <a:lnTo>
                      <a:pt x="1958" y="1249"/>
                    </a:lnTo>
                    <a:lnTo>
                      <a:pt x="2018" y="1234"/>
                    </a:lnTo>
                    <a:lnTo>
                      <a:pt x="2058" y="1234"/>
                    </a:lnTo>
                    <a:lnTo>
                      <a:pt x="2123" y="1274"/>
                    </a:lnTo>
                    <a:lnTo>
                      <a:pt x="2168" y="1309"/>
                    </a:lnTo>
                    <a:lnTo>
                      <a:pt x="2198" y="1309"/>
                    </a:lnTo>
                    <a:lnTo>
                      <a:pt x="2238" y="1269"/>
                    </a:lnTo>
                    <a:lnTo>
                      <a:pt x="2258" y="1234"/>
                    </a:lnTo>
                    <a:lnTo>
                      <a:pt x="2238" y="1169"/>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03" name="Freeform 73"/>
              <p:cNvSpPr>
                <a:spLocks noChangeAspect="1"/>
              </p:cNvSpPr>
              <p:nvPr/>
            </p:nvSpPr>
            <p:spPr bwMode="auto">
              <a:xfrm>
                <a:off x="2626" y="7542"/>
                <a:ext cx="1281" cy="391"/>
              </a:xfrm>
              <a:custGeom>
                <a:avLst/>
                <a:gdLst>
                  <a:gd name="T0" fmla="*/ 1 w 1753"/>
                  <a:gd name="T1" fmla="*/ 0 h 689"/>
                  <a:gd name="T2" fmla="*/ 1 w 1753"/>
                  <a:gd name="T3" fmla="*/ 1 h 689"/>
                  <a:gd name="T4" fmla="*/ 1 w 1753"/>
                  <a:gd name="T5" fmla="*/ 1 h 689"/>
                  <a:gd name="T6" fmla="*/ 1 w 1753"/>
                  <a:gd name="T7" fmla="*/ 1 h 689"/>
                  <a:gd name="T8" fmla="*/ 1 w 1753"/>
                  <a:gd name="T9" fmla="*/ 1 h 689"/>
                  <a:gd name="T10" fmla="*/ 1 w 1753"/>
                  <a:gd name="T11" fmla="*/ 1 h 689"/>
                  <a:gd name="T12" fmla="*/ 1 w 1753"/>
                  <a:gd name="T13" fmla="*/ 1 h 689"/>
                  <a:gd name="T14" fmla="*/ 1 w 1753"/>
                  <a:gd name="T15" fmla="*/ 1 h 689"/>
                  <a:gd name="T16" fmla="*/ 1 w 1753"/>
                  <a:gd name="T17" fmla="*/ 1 h 689"/>
                  <a:gd name="T18" fmla="*/ 1 w 1753"/>
                  <a:gd name="T19" fmla="*/ 1 h 689"/>
                  <a:gd name="T20" fmla="*/ 1 w 1753"/>
                  <a:gd name="T21" fmla="*/ 1 h 689"/>
                  <a:gd name="T22" fmla="*/ 1 w 1753"/>
                  <a:gd name="T23" fmla="*/ 1 h 689"/>
                  <a:gd name="T24" fmla="*/ 1 w 1753"/>
                  <a:gd name="T25" fmla="*/ 1 h 689"/>
                  <a:gd name="T26" fmla="*/ 0 w 1753"/>
                  <a:gd name="T27" fmla="*/ 1 h 689"/>
                  <a:gd name="T28" fmla="*/ 1 w 1753"/>
                  <a:gd name="T29" fmla="*/ 1 h 689"/>
                  <a:gd name="T30" fmla="*/ 1 w 1753"/>
                  <a:gd name="T31" fmla="*/ 1 h 689"/>
                  <a:gd name="T32" fmla="*/ 1 w 1753"/>
                  <a:gd name="T33" fmla="*/ 1 h 689"/>
                  <a:gd name="T34" fmla="*/ 1 w 1753"/>
                  <a:gd name="T35" fmla="*/ 1 h 689"/>
                  <a:gd name="T36" fmla="*/ 1 w 1753"/>
                  <a:gd name="T37" fmla="*/ 1 h 689"/>
                  <a:gd name="T38" fmla="*/ 1 w 1753"/>
                  <a:gd name="T39" fmla="*/ 1 h 689"/>
                  <a:gd name="T40" fmla="*/ 1 w 1753"/>
                  <a:gd name="T41" fmla="*/ 1 h 689"/>
                  <a:gd name="T42" fmla="*/ 1 w 1753"/>
                  <a:gd name="T43" fmla="*/ 1 h 689"/>
                  <a:gd name="T44" fmla="*/ 1 w 1753"/>
                  <a:gd name="T45" fmla="*/ 1 h 689"/>
                  <a:gd name="T46" fmla="*/ 1 w 1753"/>
                  <a:gd name="T47" fmla="*/ 1 h 689"/>
                  <a:gd name="T48" fmla="*/ 1 w 1753"/>
                  <a:gd name="T49" fmla="*/ 1 h 689"/>
                  <a:gd name="T50" fmla="*/ 1 w 1753"/>
                  <a:gd name="T51" fmla="*/ 1 h 689"/>
                  <a:gd name="T52" fmla="*/ 1 w 1753"/>
                  <a:gd name="T53" fmla="*/ 1 h 689"/>
                  <a:gd name="T54" fmla="*/ 1 w 1753"/>
                  <a:gd name="T55" fmla="*/ 1 h 689"/>
                  <a:gd name="T56" fmla="*/ 1 w 1753"/>
                  <a:gd name="T57" fmla="*/ 1 h 689"/>
                  <a:gd name="T58" fmla="*/ 1 w 1753"/>
                  <a:gd name="T59" fmla="*/ 1 h 689"/>
                  <a:gd name="T60" fmla="*/ 1 w 1753"/>
                  <a:gd name="T61" fmla="*/ 1 h 689"/>
                  <a:gd name="T62" fmla="*/ 1 w 1753"/>
                  <a:gd name="T63" fmla="*/ 1 h 689"/>
                  <a:gd name="T64" fmla="*/ 1 w 1753"/>
                  <a:gd name="T65" fmla="*/ 1 h 689"/>
                  <a:gd name="T66" fmla="*/ 1 w 1753"/>
                  <a:gd name="T67" fmla="*/ 1 h 689"/>
                  <a:gd name="T68" fmla="*/ 1 w 1753"/>
                  <a:gd name="T69" fmla="*/ 1 h 689"/>
                  <a:gd name="T70" fmla="*/ 1 w 1753"/>
                  <a:gd name="T71" fmla="*/ 1 h 6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53"/>
                  <a:gd name="T109" fmla="*/ 0 h 689"/>
                  <a:gd name="T110" fmla="*/ 1753 w 1753"/>
                  <a:gd name="T111" fmla="*/ 689 h 68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53" h="689">
                    <a:moveTo>
                      <a:pt x="1144" y="20"/>
                    </a:moveTo>
                    <a:lnTo>
                      <a:pt x="989" y="0"/>
                    </a:lnTo>
                    <a:lnTo>
                      <a:pt x="934" y="85"/>
                    </a:lnTo>
                    <a:lnTo>
                      <a:pt x="894" y="85"/>
                    </a:lnTo>
                    <a:lnTo>
                      <a:pt x="839" y="40"/>
                    </a:lnTo>
                    <a:lnTo>
                      <a:pt x="789" y="55"/>
                    </a:lnTo>
                    <a:lnTo>
                      <a:pt x="734" y="65"/>
                    </a:lnTo>
                    <a:lnTo>
                      <a:pt x="684" y="85"/>
                    </a:lnTo>
                    <a:lnTo>
                      <a:pt x="664" y="75"/>
                    </a:lnTo>
                    <a:lnTo>
                      <a:pt x="599" y="35"/>
                    </a:lnTo>
                    <a:lnTo>
                      <a:pt x="559" y="15"/>
                    </a:lnTo>
                    <a:lnTo>
                      <a:pt x="459" y="35"/>
                    </a:lnTo>
                    <a:lnTo>
                      <a:pt x="459" y="65"/>
                    </a:lnTo>
                    <a:lnTo>
                      <a:pt x="479" y="85"/>
                    </a:lnTo>
                    <a:lnTo>
                      <a:pt x="474" y="125"/>
                    </a:lnTo>
                    <a:lnTo>
                      <a:pt x="439" y="140"/>
                    </a:lnTo>
                    <a:lnTo>
                      <a:pt x="409" y="180"/>
                    </a:lnTo>
                    <a:lnTo>
                      <a:pt x="399" y="210"/>
                    </a:lnTo>
                    <a:lnTo>
                      <a:pt x="409" y="250"/>
                    </a:lnTo>
                    <a:lnTo>
                      <a:pt x="399" y="284"/>
                    </a:lnTo>
                    <a:lnTo>
                      <a:pt x="369" y="304"/>
                    </a:lnTo>
                    <a:lnTo>
                      <a:pt x="284" y="324"/>
                    </a:lnTo>
                    <a:lnTo>
                      <a:pt x="125" y="339"/>
                    </a:lnTo>
                    <a:lnTo>
                      <a:pt x="125" y="379"/>
                    </a:lnTo>
                    <a:lnTo>
                      <a:pt x="70" y="424"/>
                    </a:lnTo>
                    <a:lnTo>
                      <a:pt x="30" y="464"/>
                    </a:lnTo>
                    <a:lnTo>
                      <a:pt x="0" y="519"/>
                    </a:lnTo>
                    <a:lnTo>
                      <a:pt x="0" y="604"/>
                    </a:lnTo>
                    <a:lnTo>
                      <a:pt x="40" y="689"/>
                    </a:lnTo>
                    <a:lnTo>
                      <a:pt x="90" y="654"/>
                    </a:lnTo>
                    <a:lnTo>
                      <a:pt x="170" y="674"/>
                    </a:lnTo>
                    <a:lnTo>
                      <a:pt x="219" y="689"/>
                    </a:lnTo>
                    <a:lnTo>
                      <a:pt x="304" y="664"/>
                    </a:lnTo>
                    <a:lnTo>
                      <a:pt x="374" y="624"/>
                    </a:lnTo>
                    <a:lnTo>
                      <a:pt x="429" y="569"/>
                    </a:lnTo>
                    <a:lnTo>
                      <a:pt x="439" y="489"/>
                    </a:lnTo>
                    <a:lnTo>
                      <a:pt x="454" y="434"/>
                    </a:lnTo>
                    <a:lnTo>
                      <a:pt x="494" y="389"/>
                    </a:lnTo>
                    <a:lnTo>
                      <a:pt x="564" y="359"/>
                    </a:lnTo>
                    <a:lnTo>
                      <a:pt x="609" y="339"/>
                    </a:lnTo>
                    <a:lnTo>
                      <a:pt x="684" y="274"/>
                    </a:lnTo>
                    <a:lnTo>
                      <a:pt x="769" y="205"/>
                    </a:lnTo>
                    <a:lnTo>
                      <a:pt x="904" y="190"/>
                    </a:lnTo>
                    <a:lnTo>
                      <a:pt x="969" y="225"/>
                    </a:lnTo>
                    <a:lnTo>
                      <a:pt x="1054" y="274"/>
                    </a:lnTo>
                    <a:lnTo>
                      <a:pt x="1104" y="299"/>
                    </a:lnTo>
                    <a:lnTo>
                      <a:pt x="1199" y="304"/>
                    </a:lnTo>
                    <a:lnTo>
                      <a:pt x="1274" y="359"/>
                    </a:lnTo>
                    <a:lnTo>
                      <a:pt x="1379" y="424"/>
                    </a:lnTo>
                    <a:lnTo>
                      <a:pt x="1474" y="519"/>
                    </a:lnTo>
                    <a:lnTo>
                      <a:pt x="1598" y="634"/>
                    </a:lnTo>
                    <a:lnTo>
                      <a:pt x="1693" y="674"/>
                    </a:lnTo>
                    <a:lnTo>
                      <a:pt x="1718" y="654"/>
                    </a:lnTo>
                    <a:lnTo>
                      <a:pt x="1753" y="609"/>
                    </a:lnTo>
                    <a:lnTo>
                      <a:pt x="1708" y="529"/>
                    </a:lnTo>
                    <a:lnTo>
                      <a:pt x="1618" y="484"/>
                    </a:lnTo>
                    <a:lnTo>
                      <a:pt x="1583" y="429"/>
                    </a:lnTo>
                    <a:lnTo>
                      <a:pt x="1513" y="424"/>
                    </a:lnTo>
                    <a:lnTo>
                      <a:pt x="1489" y="389"/>
                    </a:lnTo>
                    <a:lnTo>
                      <a:pt x="1489" y="349"/>
                    </a:lnTo>
                    <a:lnTo>
                      <a:pt x="1484" y="304"/>
                    </a:lnTo>
                    <a:lnTo>
                      <a:pt x="1459" y="260"/>
                    </a:lnTo>
                    <a:lnTo>
                      <a:pt x="1439" y="235"/>
                    </a:lnTo>
                    <a:lnTo>
                      <a:pt x="1379" y="205"/>
                    </a:lnTo>
                    <a:lnTo>
                      <a:pt x="1314" y="170"/>
                    </a:lnTo>
                    <a:lnTo>
                      <a:pt x="1294" y="140"/>
                    </a:lnTo>
                    <a:lnTo>
                      <a:pt x="1304" y="105"/>
                    </a:lnTo>
                    <a:lnTo>
                      <a:pt x="1294" y="75"/>
                    </a:lnTo>
                    <a:lnTo>
                      <a:pt x="1264" y="75"/>
                    </a:lnTo>
                    <a:lnTo>
                      <a:pt x="1229" y="55"/>
                    </a:lnTo>
                    <a:lnTo>
                      <a:pt x="1199" y="65"/>
                    </a:lnTo>
                    <a:lnTo>
                      <a:pt x="1144" y="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04" name="Freeform 74"/>
              <p:cNvSpPr>
                <a:spLocks noChangeAspect="1"/>
              </p:cNvSpPr>
              <p:nvPr/>
            </p:nvSpPr>
            <p:spPr bwMode="auto">
              <a:xfrm>
                <a:off x="2441" y="6754"/>
                <a:ext cx="514" cy="312"/>
              </a:xfrm>
              <a:custGeom>
                <a:avLst/>
                <a:gdLst>
                  <a:gd name="T0" fmla="*/ 1 w 699"/>
                  <a:gd name="T1" fmla="*/ 1 h 549"/>
                  <a:gd name="T2" fmla="*/ 1 w 699"/>
                  <a:gd name="T3" fmla="*/ 1 h 549"/>
                  <a:gd name="T4" fmla="*/ 1 w 699"/>
                  <a:gd name="T5" fmla="*/ 1 h 549"/>
                  <a:gd name="T6" fmla="*/ 1 w 699"/>
                  <a:gd name="T7" fmla="*/ 1 h 549"/>
                  <a:gd name="T8" fmla="*/ 1 w 699"/>
                  <a:gd name="T9" fmla="*/ 1 h 549"/>
                  <a:gd name="T10" fmla="*/ 1 w 699"/>
                  <a:gd name="T11" fmla="*/ 1 h 549"/>
                  <a:gd name="T12" fmla="*/ 1 w 699"/>
                  <a:gd name="T13" fmla="*/ 1 h 549"/>
                  <a:gd name="T14" fmla="*/ 1 w 699"/>
                  <a:gd name="T15" fmla="*/ 1 h 549"/>
                  <a:gd name="T16" fmla="*/ 1 w 699"/>
                  <a:gd name="T17" fmla="*/ 1 h 549"/>
                  <a:gd name="T18" fmla="*/ 1 w 699"/>
                  <a:gd name="T19" fmla="*/ 0 h 549"/>
                  <a:gd name="T20" fmla="*/ 1 w 699"/>
                  <a:gd name="T21" fmla="*/ 1 h 549"/>
                  <a:gd name="T22" fmla="*/ 1 w 699"/>
                  <a:gd name="T23" fmla="*/ 1 h 549"/>
                  <a:gd name="T24" fmla="*/ 0 w 699"/>
                  <a:gd name="T25" fmla="*/ 1 h 549"/>
                  <a:gd name="T26" fmla="*/ 1 w 699"/>
                  <a:gd name="T27" fmla="*/ 1 h 549"/>
                  <a:gd name="T28" fmla="*/ 1 w 699"/>
                  <a:gd name="T29" fmla="*/ 1 h 549"/>
                  <a:gd name="T30" fmla="*/ 1 w 699"/>
                  <a:gd name="T31" fmla="*/ 1 h 549"/>
                  <a:gd name="T32" fmla="*/ 1 w 699"/>
                  <a:gd name="T33" fmla="*/ 1 h 549"/>
                  <a:gd name="T34" fmla="*/ 1 w 699"/>
                  <a:gd name="T35" fmla="*/ 1 h 549"/>
                  <a:gd name="T36" fmla="*/ 1 w 699"/>
                  <a:gd name="T37" fmla="*/ 1 h 549"/>
                  <a:gd name="T38" fmla="*/ 1 w 699"/>
                  <a:gd name="T39" fmla="*/ 1 h 549"/>
                  <a:gd name="T40" fmla="*/ 1 w 699"/>
                  <a:gd name="T41" fmla="*/ 1 h 549"/>
                  <a:gd name="T42" fmla="*/ 1 w 699"/>
                  <a:gd name="T43" fmla="*/ 1 h 549"/>
                  <a:gd name="T44" fmla="*/ 1 w 699"/>
                  <a:gd name="T45" fmla="*/ 1 h 549"/>
                  <a:gd name="T46" fmla="*/ 1 w 699"/>
                  <a:gd name="T47" fmla="*/ 1 h 549"/>
                  <a:gd name="T48" fmla="*/ 1 w 699"/>
                  <a:gd name="T49" fmla="*/ 1 h 549"/>
                  <a:gd name="T50" fmla="*/ 1 w 699"/>
                  <a:gd name="T51" fmla="*/ 1 h 549"/>
                  <a:gd name="T52" fmla="*/ 1 w 699"/>
                  <a:gd name="T53" fmla="*/ 1 h 549"/>
                  <a:gd name="T54" fmla="*/ 1 w 699"/>
                  <a:gd name="T55" fmla="*/ 1 h 549"/>
                  <a:gd name="T56" fmla="*/ 1 w 699"/>
                  <a:gd name="T57" fmla="*/ 1 h 549"/>
                  <a:gd name="T58" fmla="*/ 1 w 699"/>
                  <a:gd name="T59" fmla="*/ 1 h 549"/>
                  <a:gd name="T60" fmla="*/ 1 w 699"/>
                  <a:gd name="T61" fmla="*/ 1 h 549"/>
                  <a:gd name="T62" fmla="*/ 1 w 699"/>
                  <a:gd name="T63" fmla="*/ 1 h 549"/>
                  <a:gd name="T64" fmla="*/ 1 w 699"/>
                  <a:gd name="T65" fmla="*/ 1 h 549"/>
                  <a:gd name="T66" fmla="*/ 1 w 699"/>
                  <a:gd name="T67" fmla="*/ 1 h 549"/>
                  <a:gd name="T68" fmla="*/ 1 w 699"/>
                  <a:gd name="T69" fmla="*/ 1 h 549"/>
                  <a:gd name="T70" fmla="*/ 1 w 699"/>
                  <a:gd name="T71" fmla="*/ 1 h 549"/>
                  <a:gd name="T72" fmla="*/ 1 w 699"/>
                  <a:gd name="T73" fmla="*/ 1 h 549"/>
                  <a:gd name="T74" fmla="*/ 1 w 699"/>
                  <a:gd name="T75" fmla="*/ 1 h 549"/>
                  <a:gd name="T76" fmla="*/ 1 w 699"/>
                  <a:gd name="T77" fmla="*/ 1 h 5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9"/>
                  <a:gd name="T118" fmla="*/ 0 h 549"/>
                  <a:gd name="T119" fmla="*/ 699 w 699"/>
                  <a:gd name="T120" fmla="*/ 549 h 5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9" h="549">
                    <a:moveTo>
                      <a:pt x="654" y="24"/>
                    </a:moveTo>
                    <a:lnTo>
                      <a:pt x="549" y="4"/>
                    </a:lnTo>
                    <a:lnTo>
                      <a:pt x="494" y="4"/>
                    </a:lnTo>
                    <a:lnTo>
                      <a:pt x="440" y="74"/>
                    </a:lnTo>
                    <a:lnTo>
                      <a:pt x="415" y="119"/>
                    </a:lnTo>
                    <a:lnTo>
                      <a:pt x="360" y="129"/>
                    </a:lnTo>
                    <a:lnTo>
                      <a:pt x="285" y="99"/>
                    </a:lnTo>
                    <a:lnTo>
                      <a:pt x="245" y="64"/>
                    </a:lnTo>
                    <a:lnTo>
                      <a:pt x="180" y="14"/>
                    </a:lnTo>
                    <a:lnTo>
                      <a:pt x="150" y="0"/>
                    </a:lnTo>
                    <a:lnTo>
                      <a:pt x="95" y="44"/>
                    </a:lnTo>
                    <a:lnTo>
                      <a:pt x="55" y="99"/>
                    </a:lnTo>
                    <a:lnTo>
                      <a:pt x="0" y="149"/>
                    </a:lnTo>
                    <a:lnTo>
                      <a:pt x="40" y="244"/>
                    </a:lnTo>
                    <a:lnTo>
                      <a:pt x="85" y="309"/>
                    </a:lnTo>
                    <a:lnTo>
                      <a:pt x="95" y="339"/>
                    </a:lnTo>
                    <a:lnTo>
                      <a:pt x="65" y="394"/>
                    </a:lnTo>
                    <a:lnTo>
                      <a:pt x="75" y="459"/>
                    </a:lnTo>
                    <a:lnTo>
                      <a:pt x="75" y="519"/>
                    </a:lnTo>
                    <a:lnTo>
                      <a:pt x="95" y="549"/>
                    </a:lnTo>
                    <a:lnTo>
                      <a:pt x="140" y="499"/>
                    </a:lnTo>
                    <a:lnTo>
                      <a:pt x="210" y="479"/>
                    </a:lnTo>
                    <a:lnTo>
                      <a:pt x="245" y="459"/>
                    </a:lnTo>
                    <a:lnTo>
                      <a:pt x="295" y="464"/>
                    </a:lnTo>
                    <a:lnTo>
                      <a:pt x="360" y="459"/>
                    </a:lnTo>
                    <a:lnTo>
                      <a:pt x="415" y="464"/>
                    </a:lnTo>
                    <a:lnTo>
                      <a:pt x="464" y="479"/>
                    </a:lnTo>
                    <a:lnTo>
                      <a:pt x="504" y="459"/>
                    </a:lnTo>
                    <a:lnTo>
                      <a:pt x="579" y="434"/>
                    </a:lnTo>
                    <a:lnTo>
                      <a:pt x="599" y="379"/>
                    </a:lnTo>
                    <a:lnTo>
                      <a:pt x="624" y="354"/>
                    </a:lnTo>
                    <a:lnTo>
                      <a:pt x="654" y="359"/>
                    </a:lnTo>
                    <a:lnTo>
                      <a:pt x="699" y="354"/>
                    </a:lnTo>
                    <a:lnTo>
                      <a:pt x="684" y="309"/>
                    </a:lnTo>
                    <a:lnTo>
                      <a:pt x="684" y="224"/>
                    </a:lnTo>
                    <a:lnTo>
                      <a:pt x="664" y="189"/>
                    </a:lnTo>
                    <a:lnTo>
                      <a:pt x="664" y="129"/>
                    </a:lnTo>
                    <a:lnTo>
                      <a:pt x="654" y="84"/>
                    </a:lnTo>
                    <a:lnTo>
                      <a:pt x="654" y="24"/>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05" name="Freeform 75"/>
              <p:cNvSpPr>
                <a:spLocks noChangeAspect="1"/>
              </p:cNvSpPr>
              <p:nvPr/>
            </p:nvSpPr>
            <p:spPr bwMode="auto">
              <a:xfrm>
                <a:off x="2304" y="6522"/>
                <a:ext cx="1199" cy="1219"/>
              </a:xfrm>
              <a:custGeom>
                <a:avLst/>
                <a:gdLst>
                  <a:gd name="T0" fmla="*/ 1 w 1634"/>
                  <a:gd name="T1" fmla="*/ 1 h 2138"/>
                  <a:gd name="T2" fmla="*/ 1 w 1634"/>
                  <a:gd name="T3" fmla="*/ 1 h 2138"/>
                  <a:gd name="T4" fmla="*/ 1 w 1634"/>
                  <a:gd name="T5" fmla="*/ 1 h 2138"/>
                  <a:gd name="T6" fmla="*/ 1 w 1634"/>
                  <a:gd name="T7" fmla="*/ 1 h 2138"/>
                  <a:gd name="T8" fmla="*/ 1 w 1634"/>
                  <a:gd name="T9" fmla="*/ 0 h 2138"/>
                  <a:gd name="T10" fmla="*/ 1 w 1634"/>
                  <a:gd name="T11" fmla="*/ 1 h 2138"/>
                  <a:gd name="T12" fmla="*/ 1 w 1634"/>
                  <a:gd name="T13" fmla="*/ 1 h 2138"/>
                  <a:gd name="T14" fmla="*/ 1 w 1634"/>
                  <a:gd name="T15" fmla="*/ 1 h 2138"/>
                  <a:gd name="T16" fmla="*/ 1 w 1634"/>
                  <a:gd name="T17" fmla="*/ 1 h 2138"/>
                  <a:gd name="T18" fmla="*/ 1 w 1634"/>
                  <a:gd name="T19" fmla="*/ 1 h 2138"/>
                  <a:gd name="T20" fmla="*/ 1 w 1634"/>
                  <a:gd name="T21" fmla="*/ 1 h 2138"/>
                  <a:gd name="T22" fmla="*/ 1 w 1634"/>
                  <a:gd name="T23" fmla="*/ 1 h 2138"/>
                  <a:gd name="T24" fmla="*/ 1 w 1634"/>
                  <a:gd name="T25" fmla="*/ 1 h 2138"/>
                  <a:gd name="T26" fmla="*/ 1 w 1634"/>
                  <a:gd name="T27" fmla="*/ 1 h 2138"/>
                  <a:gd name="T28" fmla="*/ 1 w 1634"/>
                  <a:gd name="T29" fmla="*/ 1 h 2138"/>
                  <a:gd name="T30" fmla="*/ 1 w 1634"/>
                  <a:gd name="T31" fmla="*/ 1 h 2138"/>
                  <a:gd name="T32" fmla="*/ 1 w 1634"/>
                  <a:gd name="T33" fmla="*/ 1 h 2138"/>
                  <a:gd name="T34" fmla="*/ 1 w 1634"/>
                  <a:gd name="T35" fmla="*/ 1 h 2138"/>
                  <a:gd name="T36" fmla="*/ 1 w 1634"/>
                  <a:gd name="T37" fmla="*/ 1 h 2138"/>
                  <a:gd name="T38" fmla="*/ 1 w 1634"/>
                  <a:gd name="T39" fmla="*/ 1 h 2138"/>
                  <a:gd name="T40" fmla="*/ 1 w 1634"/>
                  <a:gd name="T41" fmla="*/ 1 h 2138"/>
                  <a:gd name="T42" fmla="*/ 1 w 1634"/>
                  <a:gd name="T43" fmla="*/ 1 h 2138"/>
                  <a:gd name="T44" fmla="*/ 1 w 1634"/>
                  <a:gd name="T45" fmla="*/ 1 h 2138"/>
                  <a:gd name="T46" fmla="*/ 1 w 1634"/>
                  <a:gd name="T47" fmla="*/ 1 h 2138"/>
                  <a:gd name="T48" fmla="*/ 1 w 1634"/>
                  <a:gd name="T49" fmla="*/ 1 h 2138"/>
                  <a:gd name="T50" fmla="*/ 1 w 1634"/>
                  <a:gd name="T51" fmla="*/ 1 h 2138"/>
                  <a:gd name="T52" fmla="*/ 1 w 1634"/>
                  <a:gd name="T53" fmla="*/ 1 h 2138"/>
                  <a:gd name="T54" fmla="*/ 1 w 1634"/>
                  <a:gd name="T55" fmla="*/ 1 h 2138"/>
                  <a:gd name="T56" fmla="*/ 1 w 1634"/>
                  <a:gd name="T57" fmla="*/ 1 h 2138"/>
                  <a:gd name="T58" fmla="*/ 1 w 1634"/>
                  <a:gd name="T59" fmla="*/ 1 h 2138"/>
                  <a:gd name="T60" fmla="*/ 1 w 1634"/>
                  <a:gd name="T61" fmla="*/ 1 h 2138"/>
                  <a:gd name="T62" fmla="*/ 1 w 1634"/>
                  <a:gd name="T63" fmla="*/ 1 h 2138"/>
                  <a:gd name="T64" fmla="*/ 1 w 1634"/>
                  <a:gd name="T65" fmla="*/ 1 h 2138"/>
                  <a:gd name="T66" fmla="*/ 1 w 1634"/>
                  <a:gd name="T67" fmla="*/ 1 h 2138"/>
                  <a:gd name="T68" fmla="*/ 1 w 1634"/>
                  <a:gd name="T69" fmla="*/ 1 h 2138"/>
                  <a:gd name="T70" fmla="*/ 1 w 1634"/>
                  <a:gd name="T71" fmla="*/ 1 h 2138"/>
                  <a:gd name="T72" fmla="*/ 1 w 1634"/>
                  <a:gd name="T73" fmla="*/ 1 h 2138"/>
                  <a:gd name="T74" fmla="*/ 1 w 1634"/>
                  <a:gd name="T75" fmla="*/ 1 h 2138"/>
                  <a:gd name="T76" fmla="*/ 1 w 1634"/>
                  <a:gd name="T77" fmla="*/ 1 h 2138"/>
                  <a:gd name="T78" fmla="*/ 1 w 1634"/>
                  <a:gd name="T79" fmla="*/ 1 h 2138"/>
                  <a:gd name="T80" fmla="*/ 1 w 1634"/>
                  <a:gd name="T81" fmla="*/ 1 h 2138"/>
                  <a:gd name="T82" fmla="*/ 1 w 1634"/>
                  <a:gd name="T83" fmla="*/ 1 h 2138"/>
                  <a:gd name="T84" fmla="*/ 1 w 1634"/>
                  <a:gd name="T85" fmla="*/ 1 h 2138"/>
                  <a:gd name="T86" fmla="*/ 1 w 1634"/>
                  <a:gd name="T87" fmla="*/ 1 h 2138"/>
                  <a:gd name="T88" fmla="*/ 1 w 1634"/>
                  <a:gd name="T89" fmla="*/ 1 h 2138"/>
                  <a:gd name="T90" fmla="*/ 1 w 1634"/>
                  <a:gd name="T91" fmla="*/ 1 h 2138"/>
                  <a:gd name="T92" fmla="*/ 1 w 1634"/>
                  <a:gd name="T93" fmla="*/ 1 h 2138"/>
                  <a:gd name="T94" fmla="*/ 1 w 1634"/>
                  <a:gd name="T95" fmla="*/ 1 h 2138"/>
                  <a:gd name="T96" fmla="*/ 0 w 1634"/>
                  <a:gd name="T97" fmla="*/ 1 h 2138"/>
                  <a:gd name="T98" fmla="*/ 1 w 1634"/>
                  <a:gd name="T99" fmla="*/ 1 h 2138"/>
                  <a:gd name="T100" fmla="*/ 1 w 1634"/>
                  <a:gd name="T101" fmla="*/ 1 h 2138"/>
                  <a:gd name="T102" fmla="*/ 1 w 1634"/>
                  <a:gd name="T103" fmla="*/ 1 h 2138"/>
                  <a:gd name="T104" fmla="*/ 1 w 1634"/>
                  <a:gd name="T105" fmla="*/ 1 h 2138"/>
                  <a:gd name="T106" fmla="*/ 1 w 1634"/>
                  <a:gd name="T107" fmla="*/ 1 h 2138"/>
                  <a:gd name="T108" fmla="*/ 1 w 1634"/>
                  <a:gd name="T109" fmla="*/ 1 h 2138"/>
                  <a:gd name="T110" fmla="*/ 1 w 1634"/>
                  <a:gd name="T111" fmla="*/ 1 h 2138"/>
                  <a:gd name="T112" fmla="*/ 1 w 1634"/>
                  <a:gd name="T113" fmla="*/ 1 h 2138"/>
                  <a:gd name="T114" fmla="*/ 1 w 1634"/>
                  <a:gd name="T115" fmla="*/ 1 h 2138"/>
                  <a:gd name="T116" fmla="*/ 1 w 1634"/>
                  <a:gd name="T117" fmla="*/ 1 h 2138"/>
                  <a:gd name="T118" fmla="*/ 1 w 1634"/>
                  <a:gd name="T119" fmla="*/ 1 h 2138"/>
                  <a:gd name="T120" fmla="*/ 1 w 1634"/>
                  <a:gd name="T121" fmla="*/ 1 h 2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4"/>
                  <a:gd name="T184" fmla="*/ 0 h 2138"/>
                  <a:gd name="T185" fmla="*/ 1634 w 1634"/>
                  <a:gd name="T186" fmla="*/ 2138 h 2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4" h="2138">
                    <a:moveTo>
                      <a:pt x="844" y="419"/>
                    </a:moveTo>
                    <a:lnTo>
                      <a:pt x="904" y="380"/>
                    </a:lnTo>
                    <a:lnTo>
                      <a:pt x="979" y="305"/>
                    </a:lnTo>
                    <a:lnTo>
                      <a:pt x="999" y="275"/>
                    </a:lnTo>
                    <a:lnTo>
                      <a:pt x="979" y="170"/>
                    </a:lnTo>
                    <a:lnTo>
                      <a:pt x="989" y="135"/>
                    </a:lnTo>
                    <a:lnTo>
                      <a:pt x="1104" y="85"/>
                    </a:lnTo>
                    <a:lnTo>
                      <a:pt x="1159" y="70"/>
                    </a:lnTo>
                    <a:lnTo>
                      <a:pt x="1224" y="0"/>
                    </a:lnTo>
                    <a:lnTo>
                      <a:pt x="1264" y="0"/>
                    </a:lnTo>
                    <a:lnTo>
                      <a:pt x="1274" y="50"/>
                    </a:lnTo>
                    <a:lnTo>
                      <a:pt x="1284" y="135"/>
                    </a:lnTo>
                    <a:lnTo>
                      <a:pt x="1349" y="230"/>
                    </a:lnTo>
                    <a:lnTo>
                      <a:pt x="1389" y="305"/>
                    </a:lnTo>
                    <a:lnTo>
                      <a:pt x="1389" y="380"/>
                    </a:lnTo>
                    <a:lnTo>
                      <a:pt x="1369" y="439"/>
                    </a:lnTo>
                    <a:lnTo>
                      <a:pt x="1319" y="494"/>
                    </a:lnTo>
                    <a:lnTo>
                      <a:pt x="1284" y="494"/>
                    </a:lnTo>
                    <a:lnTo>
                      <a:pt x="1254" y="494"/>
                    </a:lnTo>
                    <a:lnTo>
                      <a:pt x="1234" y="524"/>
                    </a:lnTo>
                    <a:lnTo>
                      <a:pt x="1254" y="589"/>
                    </a:lnTo>
                    <a:lnTo>
                      <a:pt x="1244" y="704"/>
                    </a:lnTo>
                    <a:lnTo>
                      <a:pt x="1294" y="759"/>
                    </a:lnTo>
                    <a:lnTo>
                      <a:pt x="1304" y="829"/>
                    </a:lnTo>
                    <a:lnTo>
                      <a:pt x="1339" y="929"/>
                    </a:lnTo>
                    <a:lnTo>
                      <a:pt x="1369" y="979"/>
                    </a:lnTo>
                    <a:lnTo>
                      <a:pt x="1404" y="1014"/>
                    </a:lnTo>
                    <a:lnTo>
                      <a:pt x="1389" y="1054"/>
                    </a:lnTo>
                    <a:lnTo>
                      <a:pt x="1369" y="1084"/>
                    </a:lnTo>
                    <a:lnTo>
                      <a:pt x="1349" y="1099"/>
                    </a:lnTo>
                    <a:lnTo>
                      <a:pt x="1294" y="1054"/>
                    </a:lnTo>
                    <a:lnTo>
                      <a:pt x="1234" y="1054"/>
                    </a:lnTo>
                    <a:lnTo>
                      <a:pt x="1189" y="1084"/>
                    </a:lnTo>
                    <a:lnTo>
                      <a:pt x="1169" y="1124"/>
                    </a:lnTo>
                    <a:lnTo>
                      <a:pt x="1209" y="1179"/>
                    </a:lnTo>
                    <a:lnTo>
                      <a:pt x="1209" y="1309"/>
                    </a:lnTo>
                    <a:lnTo>
                      <a:pt x="1244" y="1349"/>
                    </a:lnTo>
                    <a:lnTo>
                      <a:pt x="1274" y="1359"/>
                    </a:lnTo>
                    <a:lnTo>
                      <a:pt x="1339" y="1349"/>
                    </a:lnTo>
                    <a:lnTo>
                      <a:pt x="1409" y="1339"/>
                    </a:lnTo>
                    <a:lnTo>
                      <a:pt x="1464" y="1454"/>
                    </a:lnTo>
                    <a:lnTo>
                      <a:pt x="1529" y="1529"/>
                    </a:lnTo>
                    <a:lnTo>
                      <a:pt x="1569" y="1579"/>
                    </a:lnTo>
                    <a:lnTo>
                      <a:pt x="1599" y="1624"/>
                    </a:lnTo>
                    <a:lnTo>
                      <a:pt x="1599" y="1709"/>
                    </a:lnTo>
                    <a:lnTo>
                      <a:pt x="1634" y="1749"/>
                    </a:lnTo>
                    <a:lnTo>
                      <a:pt x="1634" y="1769"/>
                    </a:lnTo>
                    <a:lnTo>
                      <a:pt x="1594" y="1824"/>
                    </a:lnTo>
                    <a:lnTo>
                      <a:pt x="1424" y="1804"/>
                    </a:lnTo>
                    <a:lnTo>
                      <a:pt x="1404" y="1814"/>
                    </a:lnTo>
                    <a:lnTo>
                      <a:pt x="1369" y="1874"/>
                    </a:lnTo>
                    <a:lnTo>
                      <a:pt x="1319" y="1889"/>
                    </a:lnTo>
                    <a:lnTo>
                      <a:pt x="1254" y="1834"/>
                    </a:lnTo>
                    <a:lnTo>
                      <a:pt x="1244" y="1854"/>
                    </a:lnTo>
                    <a:lnTo>
                      <a:pt x="1199" y="1854"/>
                    </a:lnTo>
                    <a:lnTo>
                      <a:pt x="1169" y="1874"/>
                    </a:lnTo>
                    <a:lnTo>
                      <a:pt x="1104" y="1874"/>
                    </a:lnTo>
                    <a:lnTo>
                      <a:pt x="1064" y="1844"/>
                    </a:lnTo>
                    <a:lnTo>
                      <a:pt x="999" y="1824"/>
                    </a:lnTo>
                    <a:lnTo>
                      <a:pt x="969" y="1804"/>
                    </a:lnTo>
                    <a:lnTo>
                      <a:pt x="929" y="1824"/>
                    </a:lnTo>
                    <a:lnTo>
                      <a:pt x="894" y="1844"/>
                    </a:lnTo>
                    <a:lnTo>
                      <a:pt x="904" y="1869"/>
                    </a:lnTo>
                    <a:lnTo>
                      <a:pt x="914" y="1889"/>
                    </a:lnTo>
                    <a:lnTo>
                      <a:pt x="904" y="1919"/>
                    </a:lnTo>
                    <a:lnTo>
                      <a:pt x="849" y="1954"/>
                    </a:lnTo>
                    <a:lnTo>
                      <a:pt x="829" y="1984"/>
                    </a:lnTo>
                    <a:lnTo>
                      <a:pt x="829" y="2034"/>
                    </a:lnTo>
                    <a:lnTo>
                      <a:pt x="829" y="2068"/>
                    </a:lnTo>
                    <a:lnTo>
                      <a:pt x="809" y="2098"/>
                    </a:lnTo>
                    <a:lnTo>
                      <a:pt x="759" y="2118"/>
                    </a:lnTo>
                    <a:lnTo>
                      <a:pt x="640" y="2128"/>
                    </a:lnTo>
                    <a:lnTo>
                      <a:pt x="560" y="2138"/>
                    </a:lnTo>
                    <a:lnTo>
                      <a:pt x="525" y="2088"/>
                    </a:lnTo>
                    <a:lnTo>
                      <a:pt x="475" y="2048"/>
                    </a:lnTo>
                    <a:lnTo>
                      <a:pt x="420" y="2014"/>
                    </a:lnTo>
                    <a:lnTo>
                      <a:pt x="400" y="2034"/>
                    </a:lnTo>
                    <a:lnTo>
                      <a:pt x="355" y="2053"/>
                    </a:lnTo>
                    <a:lnTo>
                      <a:pt x="330" y="2088"/>
                    </a:lnTo>
                    <a:lnTo>
                      <a:pt x="305" y="2108"/>
                    </a:lnTo>
                    <a:lnTo>
                      <a:pt x="275" y="2068"/>
                    </a:lnTo>
                    <a:lnTo>
                      <a:pt x="220" y="2034"/>
                    </a:lnTo>
                    <a:lnTo>
                      <a:pt x="160" y="2014"/>
                    </a:lnTo>
                    <a:lnTo>
                      <a:pt x="125" y="1939"/>
                    </a:lnTo>
                    <a:lnTo>
                      <a:pt x="105" y="1854"/>
                    </a:lnTo>
                    <a:lnTo>
                      <a:pt x="85" y="1804"/>
                    </a:lnTo>
                    <a:lnTo>
                      <a:pt x="65" y="1769"/>
                    </a:lnTo>
                    <a:lnTo>
                      <a:pt x="65" y="1729"/>
                    </a:lnTo>
                    <a:lnTo>
                      <a:pt x="85" y="1679"/>
                    </a:lnTo>
                    <a:lnTo>
                      <a:pt x="145" y="1634"/>
                    </a:lnTo>
                    <a:lnTo>
                      <a:pt x="180" y="1569"/>
                    </a:lnTo>
                    <a:lnTo>
                      <a:pt x="190" y="1519"/>
                    </a:lnTo>
                    <a:lnTo>
                      <a:pt x="210" y="1464"/>
                    </a:lnTo>
                    <a:lnTo>
                      <a:pt x="200" y="1424"/>
                    </a:lnTo>
                    <a:lnTo>
                      <a:pt x="145" y="1369"/>
                    </a:lnTo>
                    <a:lnTo>
                      <a:pt x="75" y="1294"/>
                    </a:lnTo>
                    <a:lnTo>
                      <a:pt x="20" y="1254"/>
                    </a:lnTo>
                    <a:lnTo>
                      <a:pt x="0" y="1209"/>
                    </a:lnTo>
                    <a:lnTo>
                      <a:pt x="10" y="1179"/>
                    </a:lnTo>
                    <a:lnTo>
                      <a:pt x="105" y="1149"/>
                    </a:lnTo>
                    <a:lnTo>
                      <a:pt x="160" y="1149"/>
                    </a:lnTo>
                    <a:lnTo>
                      <a:pt x="160" y="1084"/>
                    </a:lnTo>
                    <a:lnTo>
                      <a:pt x="190" y="1054"/>
                    </a:lnTo>
                    <a:lnTo>
                      <a:pt x="250" y="1019"/>
                    </a:lnTo>
                    <a:lnTo>
                      <a:pt x="265" y="989"/>
                    </a:lnTo>
                    <a:lnTo>
                      <a:pt x="285" y="949"/>
                    </a:lnTo>
                    <a:lnTo>
                      <a:pt x="330" y="894"/>
                    </a:lnTo>
                    <a:lnTo>
                      <a:pt x="400" y="884"/>
                    </a:lnTo>
                    <a:lnTo>
                      <a:pt x="420" y="864"/>
                    </a:lnTo>
                    <a:lnTo>
                      <a:pt x="495" y="864"/>
                    </a:lnTo>
                    <a:lnTo>
                      <a:pt x="545" y="864"/>
                    </a:lnTo>
                    <a:lnTo>
                      <a:pt x="640" y="884"/>
                    </a:lnTo>
                    <a:lnTo>
                      <a:pt x="704" y="854"/>
                    </a:lnTo>
                    <a:lnTo>
                      <a:pt x="769" y="829"/>
                    </a:lnTo>
                    <a:lnTo>
                      <a:pt x="789" y="829"/>
                    </a:lnTo>
                    <a:lnTo>
                      <a:pt x="779" y="789"/>
                    </a:lnTo>
                    <a:lnTo>
                      <a:pt x="809" y="749"/>
                    </a:lnTo>
                    <a:lnTo>
                      <a:pt x="844" y="769"/>
                    </a:lnTo>
                    <a:lnTo>
                      <a:pt x="884" y="749"/>
                    </a:lnTo>
                    <a:lnTo>
                      <a:pt x="864" y="609"/>
                    </a:lnTo>
                    <a:lnTo>
                      <a:pt x="844" y="599"/>
                    </a:lnTo>
                    <a:lnTo>
                      <a:pt x="844" y="504"/>
                    </a:lnTo>
                    <a:lnTo>
                      <a:pt x="844" y="419"/>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06" name="Freeform 76"/>
              <p:cNvSpPr>
                <a:spLocks noChangeAspect="1"/>
              </p:cNvSpPr>
              <p:nvPr/>
            </p:nvSpPr>
            <p:spPr bwMode="auto">
              <a:xfrm>
                <a:off x="4095" y="6287"/>
                <a:ext cx="1023" cy="719"/>
              </a:xfrm>
              <a:custGeom>
                <a:avLst/>
                <a:gdLst>
                  <a:gd name="T0" fmla="*/ 1 w 1394"/>
                  <a:gd name="T1" fmla="*/ 1 h 1259"/>
                  <a:gd name="T2" fmla="*/ 1 w 1394"/>
                  <a:gd name="T3" fmla="*/ 1 h 1259"/>
                  <a:gd name="T4" fmla="*/ 1 w 1394"/>
                  <a:gd name="T5" fmla="*/ 1 h 1259"/>
                  <a:gd name="T6" fmla="*/ 1 w 1394"/>
                  <a:gd name="T7" fmla="*/ 1 h 1259"/>
                  <a:gd name="T8" fmla="*/ 1 w 1394"/>
                  <a:gd name="T9" fmla="*/ 1 h 1259"/>
                  <a:gd name="T10" fmla="*/ 1 w 1394"/>
                  <a:gd name="T11" fmla="*/ 1 h 1259"/>
                  <a:gd name="T12" fmla="*/ 1 w 1394"/>
                  <a:gd name="T13" fmla="*/ 1 h 1259"/>
                  <a:gd name="T14" fmla="*/ 1 w 1394"/>
                  <a:gd name="T15" fmla="*/ 1 h 1259"/>
                  <a:gd name="T16" fmla="*/ 1 w 1394"/>
                  <a:gd name="T17" fmla="*/ 1 h 1259"/>
                  <a:gd name="T18" fmla="*/ 1 w 1394"/>
                  <a:gd name="T19" fmla="*/ 1 h 1259"/>
                  <a:gd name="T20" fmla="*/ 1 w 1394"/>
                  <a:gd name="T21" fmla="*/ 1 h 1259"/>
                  <a:gd name="T22" fmla="*/ 1 w 1394"/>
                  <a:gd name="T23" fmla="*/ 1 h 1259"/>
                  <a:gd name="T24" fmla="*/ 1 w 1394"/>
                  <a:gd name="T25" fmla="*/ 1 h 1259"/>
                  <a:gd name="T26" fmla="*/ 1 w 1394"/>
                  <a:gd name="T27" fmla="*/ 1 h 1259"/>
                  <a:gd name="T28" fmla="*/ 1 w 1394"/>
                  <a:gd name="T29" fmla="*/ 1 h 1259"/>
                  <a:gd name="T30" fmla="*/ 1 w 1394"/>
                  <a:gd name="T31" fmla="*/ 1 h 1259"/>
                  <a:gd name="T32" fmla="*/ 1 w 1394"/>
                  <a:gd name="T33" fmla="*/ 1 h 1259"/>
                  <a:gd name="T34" fmla="*/ 1 w 1394"/>
                  <a:gd name="T35" fmla="*/ 1 h 1259"/>
                  <a:gd name="T36" fmla="*/ 1 w 1394"/>
                  <a:gd name="T37" fmla="*/ 1 h 1259"/>
                  <a:gd name="T38" fmla="*/ 1 w 1394"/>
                  <a:gd name="T39" fmla="*/ 1 h 1259"/>
                  <a:gd name="T40" fmla="*/ 1 w 1394"/>
                  <a:gd name="T41" fmla="*/ 1 h 1259"/>
                  <a:gd name="T42" fmla="*/ 1 w 1394"/>
                  <a:gd name="T43" fmla="*/ 1 h 1259"/>
                  <a:gd name="T44" fmla="*/ 1 w 1394"/>
                  <a:gd name="T45" fmla="*/ 1 h 1259"/>
                  <a:gd name="T46" fmla="*/ 1 w 1394"/>
                  <a:gd name="T47" fmla="*/ 1 h 1259"/>
                  <a:gd name="T48" fmla="*/ 1 w 1394"/>
                  <a:gd name="T49" fmla="*/ 1 h 1259"/>
                  <a:gd name="T50" fmla="*/ 1 w 1394"/>
                  <a:gd name="T51" fmla="*/ 1 h 1259"/>
                  <a:gd name="T52" fmla="*/ 1 w 1394"/>
                  <a:gd name="T53" fmla="*/ 1 h 1259"/>
                  <a:gd name="T54" fmla="*/ 1 w 1394"/>
                  <a:gd name="T55" fmla="*/ 1 h 1259"/>
                  <a:gd name="T56" fmla="*/ 1 w 1394"/>
                  <a:gd name="T57" fmla="*/ 1 h 1259"/>
                  <a:gd name="T58" fmla="*/ 1 w 1394"/>
                  <a:gd name="T59" fmla="*/ 1 h 1259"/>
                  <a:gd name="T60" fmla="*/ 1 w 1394"/>
                  <a:gd name="T61" fmla="*/ 1 h 1259"/>
                  <a:gd name="T62" fmla="*/ 1 w 1394"/>
                  <a:gd name="T63" fmla="*/ 1 h 1259"/>
                  <a:gd name="T64" fmla="*/ 1 w 1394"/>
                  <a:gd name="T65" fmla="*/ 1 h 1259"/>
                  <a:gd name="T66" fmla="*/ 1 w 1394"/>
                  <a:gd name="T67" fmla="*/ 1 h 1259"/>
                  <a:gd name="T68" fmla="*/ 1 w 1394"/>
                  <a:gd name="T69" fmla="*/ 1 h 1259"/>
                  <a:gd name="T70" fmla="*/ 1 w 1394"/>
                  <a:gd name="T71" fmla="*/ 1 h 1259"/>
                  <a:gd name="T72" fmla="*/ 1 w 1394"/>
                  <a:gd name="T73" fmla="*/ 1 h 1259"/>
                  <a:gd name="T74" fmla="*/ 1 w 1394"/>
                  <a:gd name="T75" fmla="*/ 1 h 1259"/>
                  <a:gd name="T76" fmla="*/ 1 w 1394"/>
                  <a:gd name="T77" fmla="*/ 1 h 1259"/>
                  <a:gd name="T78" fmla="*/ 1 w 1394"/>
                  <a:gd name="T79" fmla="*/ 1 h 1259"/>
                  <a:gd name="T80" fmla="*/ 1 w 1394"/>
                  <a:gd name="T81" fmla="*/ 1 h 1259"/>
                  <a:gd name="T82" fmla="*/ 1 w 1394"/>
                  <a:gd name="T83" fmla="*/ 1 h 1259"/>
                  <a:gd name="T84" fmla="*/ 1 w 1394"/>
                  <a:gd name="T85" fmla="*/ 1 h 12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94"/>
                  <a:gd name="T130" fmla="*/ 0 h 1259"/>
                  <a:gd name="T131" fmla="*/ 1394 w 1394"/>
                  <a:gd name="T132" fmla="*/ 1259 h 12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94" h="1259">
                    <a:moveTo>
                      <a:pt x="0" y="400"/>
                    </a:moveTo>
                    <a:lnTo>
                      <a:pt x="10" y="315"/>
                    </a:lnTo>
                    <a:lnTo>
                      <a:pt x="55" y="285"/>
                    </a:lnTo>
                    <a:lnTo>
                      <a:pt x="125" y="225"/>
                    </a:lnTo>
                    <a:lnTo>
                      <a:pt x="140" y="190"/>
                    </a:lnTo>
                    <a:lnTo>
                      <a:pt x="105" y="150"/>
                    </a:lnTo>
                    <a:lnTo>
                      <a:pt x="245" y="0"/>
                    </a:lnTo>
                    <a:lnTo>
                      <a:pt x="275" y="30"/>
                    </a:lnTo>
                    <a:lnTo>
                      <a:pt x="295" y="75"/>
                    </a:lnTo>
                    <a:lnTo>
                      <a:pt x="295" y="105"/>
                    </a:lnTo>
                    <a:lnTo>
                      <a:pt x="370" y="125"/>
                    </a:lnTo>
                    <a:lnTo>
                      <a:pt x="540" y="180"/>
                    </a:lnTo>
                    <a:lnTo>
                      <a:pt x="550" y="190"/>
                    </a:lnTo>
                    <a:lnTo>
                      <a:pt x="635" y="140"/>
                    </a:lnTo>
                    <a:lnTo>
                      <a:pt x="740" y="40"/>
                    </a:lnTo>
                    <a:lnTo>
                      <a:pt x="794" y="40"/>
                    </a:lnTo>
                    <a:lnTo>
                      <a:pt x="859" y="85"/>
                    </a:lnTo>
                    <a:lnTo>
                      <a:pt x="939" y="105"/>
                    </a:lnTo>
                    <a:lnTo>
                      <a:pt x="1049" y="75"/>
                    </a:lnTo>
                    <a:lnTo>
                      <a:pt x="1089" y="40"/>
                    </a:lnTo>
                    <a:lnTo>
                      <a:pt x="1144" y="40"/>
                    </a:lnTo>
                    <a:lnTo>
                      <a:pt x="1194" y="20"/>
                    </a:lnTo>
                    <a:lnTo>
                      <a:pt x="1229" y="75"/>
                    </a:lnTo>
                    <a:lnTo>
                      <a:pt x="1219" y="125"/>
                    </a:lnTo>
                    <a:lnTo>
                      <a:pt x="1229" y="190"/>
                    </a:lnTo>
                    <a:lnTo>
                      <a:pt x="1279" y="210"/>
                    </a:lnTo>
                    <a:lnTo>
                      <a:pt x="1324" y="265"/>
                    </a:lnTo>
                    <a:lnTo>
                      <a:pt x="1344" y="330"/>
                    </a:lnTo>
                    <a:lnTo>
                      <a:pt x="1394" y="400"/>
                    </a:lnTo>
                    <a:lnTo>
                      <a:pt x="1394" y="445"/>
                    </a:lnTo>
                    <a:lnTo>
                      <a:pt x="1324" y="455"/>
                    </a:lnTo>
                    <a:lnTo>
                      <a:pt x="1259" y="485"/>
                    </a:lnTo>
                    <a:lnTo>
                      <a:pt x="1194" y="550"/>
                    </a:lnTo>
                    <a:lnTo>
                      <a:pt x="1134" y="605"/>
                    </a:lnTo>
                    <a:lnTo>
                      <a:pt x="1079" y="645"/>
                    </a:lnTo>
                    <a:lnTo>
                      <a:pt x="1024" y="665"/>
                    </a:lnTo>
                    <a:lnTo>
                      <a:pt x="939" y="675"/>
                    </a:lnTo>
                    <a:lnTo>
                      <a:pt x="919" y="720"/>
                    </a:lnTo>
                    <a:lnTo>
                      <a:pt x="929" y="760"/>
                    </a:lnTo>
                    <a:lnTo>
                      <a:pt x="964" y="780"/>
                    </a:lnTo>
                    <a:lnTo>
                      <a:pt x="1004" y="805"/>
                    </a:lnTo>
                    <a:lnTo>
                      <a:pt x="1034" y="834"/>
                    </a:lnTo>
                    <a:lnTo>
                      <a:pt x="1014" y="854"/>
                    </a:lnTo>
                    <a:lnTo>
                      <a:pt x="974" y="894"/>
                    </a:lnTo>
                    <a:lnTo>
                      <a:pt x="929" y="909"/>
                    </a:lnTo>
                    <a:lnTo>
                      <a:pt x="899" y="919"/>
                    </a:lnTo>
                    <a:lnTo>
                      <a:pt x="909" y="959"/>
                    </a:lnTo>
                    <a:lnTo>
                      <a:pt x="889" y="1004"/>
                    </a:lnTo>
                    <a:lnTo>
                      <a:pt x="869" y="1034"/>
                    </a:lnTo>
                    <a:lnTo>
                      <a:pt x="824" y="1034"/>
                    </a:lnTo>
                    <a:lnTo>
                      <a:pt x="784" y="1024"/>
                    </a:lnTo>
                    <a:lnTo>
                      <a:pt x="740" y="1014"/>
                    </a:lnTo>
                    <a:lnTo>
                      <a:pt x="690" y="1014"/>
                    </a:lnTo>
                    <a:lnTo>
                      <a:pt x="670" y="1064"/>
                    </a:lnTo>
                    <a:lnTo>
                      <a:pt x="645" y="1119"/>
                    </a:lnTo>
                    <a:lnTo>
                      <a:pt x="605" y="1184"/>
                    </a:lnTo>
                    <a:lnTo>
                      <a:pt x="570" y="1214"/>
                    </a:lnTo>
                    <a:lnTo>
                      <a:pt x="540" y="1224"/>
                    </a:lnTo>
                    <a:lnTo>
                      <a:pt x="475" y="1244"/>
                    </a:lnTo>
                    <a:lnTo>
                      <a:pt x="415" y="1244"/>
                    </a:lnTo>
                    <a:lnTo>
                      <a:pt x="370" y="1224"/>
                    </a:lnTo>
                    <a:lnTo>
                      <a:pt x="340" y="1204"/>
                    </a:lnTo>
                    <a:lnTo>
                      <a:pt x="295" y="1214"/>
                    </a:lnTo>
                    <a:lnTo>
                      <a:pt x="265" y="1224"/>
                    </a:lnTo>
                    <a:lnTo>
                      <a:pt x="255" y="1204"/>
                    </a:lnTo>
                    <a:lnTo>
                      <a:pt x="225" y="1184"/>
                    </a:lnTo>
                    <a:lnTo>
                      <a:pt x="200" y="1204"/>
                    </a:lnTo>
                    <a:lnTo>
                      <a:pt x="180" y="1224"/>
                    </a:lnTo>
                    <a:lnTo>
                      <a:pt x="150" y="1259"/>
                    </a:lnTo>
                    <a:lnTo>
                      <a:pt x="115" y="1244"/>
                    </a:lnTo>
                    <a:lnTo>
                      <a:pt x="95" y="1204"/>
                    </a:lnTo>
                    <a:lnTo>
                      <a:pt x="85" y="1174"/>
                    </a:lnTo>
                    <a:lnTo>
                      <a:pt x="95" y="1109"/>
                    </a:lnTo>
                    <a:lnTo>
                      <a:pt x="95" y="1034"/>
                    </a:lnTo>
                    <a:lnTo>
                      <a:pt x="105" y="974"/>
                    </a:lnTo>
                    <a:lnTo>
                      <a:pt x="125" y="894"/>
                    </a:lnTo>
                    <a:lnTo>
                      <a:pt x="125" y="854"/>
                    </a:lnTo>
                    <a:lnTo>
                      <a:pt x="125" y="810"/>
                    </a:lnTo>
                    <a:lnTo>
                      <a:pt x="125" y="760"/>
                    </a:lnTo>
                    <a:lnTo>
                      <a:pt x="140" y="665"/>
                    </a:lnTo>
                    <a:lnTo>
                      <a:pt x="160" y="625"/>
                    </a:lnTo>
                    <a:lnTo>
                      <a:pt x="150" y="590"/>
                    </a:lnTo>
                    <a:lnTo>
                      <a:pt x="115" y="560"/>
                    </a:lnTo>
                    <a:lnTo>
                      <a:pt x="75" y="540"/>
                    </a:lnTo>
                    <a:lnTo>
                      <a:pt x="35" y="485"/>
                    </a:lnTo>
                    <a:lnTo>
                      <a:pt x="20" y="465"/>
                    </a:lnTo>
                    <a:lnTo>
                      <a:pt x="0" y="40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07" name="Freeform 77"/>
              <p:cNvSpPr>
                <a:spLocks noChangeAspect="1"/>
              </p:cNvSpPr>
              <p:nvPr/>
            </p:nvSpPr>
            <p:spPr bwMode="auto">
              <a:xfrm>
                <a:off x="5026" y="6582"/>
                <a:ext cx="691" cy="574"/>
              </a:xfrm>
              <a:custGeom>
                <a:avLst/>
                <a:gdLst>
                  <a:gd name="T0" fmla="*/ 1 w 939"/>
                  <a:gd name="T1" fmla="*/ 1 h 999"/>
                  <a:gd name="T2" fmla="*/ 1 w 939"/>
                  <a:gd name="T3" fmla="*/ 0 h 999"/>
                  <a:gd name="T4" fmla="*/ 1 w 939"/>
                  <a:gd name="T5" fmla="*/ 1 h 999"/>
                  <a:gd name="T6" fmla="*/ 1 w 939"/>
                  <a:gd name="T7" fmla="*/ 1 h 999"/>
                  <a:gd name="T8" fmla="*/ 1 w 939"/>
                  <a:gd name="T9" fmla="*/ 1 h 999"/>
                  <a:gd name="T10" fmla="*/ 1 w 939"/>
                  <a:gd name="T11" fmla="*/ 1 h 999"/>
                  <a:gd name="T12" fmla="*/ 1 w 939"/>
                  <a:gd name="T13" fmla="*/ 1 h 999"/>
                  <a:gd name="T14" fmla="*/ 1 w 939"/>
                  <a:gd name="T15" fmla="*/ 1 h 999"/>
                  <a:gd name="T16" fmla="*/ 1 w 939"/>
                  <a:gd name="T17" fmla="*/ 1 h 999"/>
                  <a:gd name="T18" fmla="*/ 1 w 939"/>
                  <a:gd name="T19" fmla="*/ 1 h 999"/>
                  <a:gd name="T20" fmla="*/ 1 w 939"/>
                  <a:gd name="T21" fmla="*/ 1 h 999"/>
                  <a:gd name="T22" fmla="*/ 1 w 939"/>
                  <a:gd name="T23" fmla="*/ 1 h 999"/>
                  <a:gd name="T24" fmla="*/ 1 w 939"/>
                  <a:gd name="T25" fmla="*/ 1 h 999"/>
                  <a:gd name="T26" fmla="*/ 1 w 939"/>
                  <a:gd name="T27" fmla="*/ 1 h 999"/>
                  <a:gd name="T28" fmla="*/ 1 w 939"/>
                  <a:gd name="T29" fmla="*/ 1 h 999"/>
                  <a:gd name="T30" fmla="*/ 1 w 939"/>
                  <a:gd name="T31" fmla="*/ 1 h 999"/>
                  <a:gd name="T32" fmla="*/ 1 w 939"/>
                  <a:gd name="T33" fmla="*/ 1 h 999"/>
                  <a:gd name="T34" fmla="*/ 1 w 939"/>
                  <a:gd name="T35" fmla="*/ 1 h 999"/>
                  <a:gd name="T36" fmla="*/ 1 w 939"/>
                  <a:gd name="T37" fmla="*/ 1 h 999"/>
                  <a:gd name="T38" fmla="*/ 1 w 939"/>
                  <a:gd name="T39" fmla="*/ 1 h 999"/>
                  <a:gd name="T40" fmla="*/ 1 w 939"/>
                  <a:gd name="T41" fmla="*/ 1 h 999"/>
                  <a:gd name="T42" fmla="*/ 1 w 939"/>
                  <a:gd name="T43" fmla="*/ 1 h 999"/>
                  <a:gd name="T44" fmla="*/ 1 w 939"/>
                  <a:gd name="T45" fmla="*/ 1 h 999"/>
                  <a:gd name="T46" fmla="*/ 1 w 939"/>
                  <a:gd name="T47" fmla="*/ 1 h 999"/>
                  <a:gd name="T48" fmla="*/ 1 w 939"/>
                  <a:gd name="T49" fmla="*/ 1 h 999"/>
                  <a:gd name="T50" fmla="*/ 1 w 939"/>
                  <a:gd name="T51" fmla="*/ 1 h 999"/>
                  <a:gd name="T52" fmla="*/ 1 w 939"/>
                  <a:gd name="T53" fmla="*/ 1 h 999"/>
                  <a:gd name="T54" fmla="*/ 1 w 939"/>
                  <a:gd name="T55" fmla="*/ 1 h 999"/>
                  <a:gd name="T56" fmla="*/ 1 w 939"/>
                  <a:gd name="T57" fmla="*/ 1 h 999"/>
                  <a:gd name="T58" fmla="*/ 1 w 939"/>
                  <a:gd name="T59" fmla="*/ 1 h 999"/>
                  <a:gd name="T60" fmla="*/ 1 w 939"/>
                  <a:gd name="T61" fmla="*/ 1 h 999"/>
                  <a:gd name="T62" fmla="*/ 1 w 939"/>
                  <a:gd name="T63" fmla="*/ 1 h 999"/>
                  <a:gd name="T64" fmla="*/ 1 w 939"/>
                  <a:gd name="T65" fmla="*/ 1 h 999"/>
                  <a:gd name="T66" fmla="*/ 1 w 939"/>
                  <a:gd name="T67" fmla="*/ 1 h 9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9"/>
                  <a:gd name="T103" fmla="*/ 0 h 999"/>
                  <a:gd name="T104" fmla="*/ 939 w 939"/>
                  <a:gd name="T105" fmla="*/ 999 h 9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9" h="999">
                    <a:moveTo>
                      <a:pt x="315" y="30"/>
                    </a:moveTo>
                    <a:lnTo>
                      <a:pt x="305" y="30"/>
                    </a:lnTo>
                    <a:lnTo>
                      <a:pt x="315" y="40"/>
                    </a:lnTo>
                    <a:lnTo>
                      <a:pt x="340" y="0"/>
                    </a:lnTo>
                    <a:lnTo>
                      <a:pt x="400" y="10"/>
                    </a:lnTo>
                    <a:lnTo>
                      <a:pt x="485" y="40"/>
                    </a:lnTo>
                    <a:lnTo>
                      <a:pt x="620" y="105"/>
                    </a:lnTo>
                    <a:lnTo>
                      <a:pt x="655" y="90"/>
                    </a:lnTo>
                    <a:lnTo>
                      <a:pt x="834" y="170"/>
                    </a:lnTo>
                    <a:lnTo>
                      <a:pt x="899" y="210"/>
                    </a:lnTo>
                    <a:lnTo>
                      <a:pt x="919" y="240"/>
                    </a:lnTo>
                    <a:lnTo>
                      <a:pt x="904" y="275"/>
                    </a:lnTo>
                    <a:lnTo>
                      <a:pt x="874" y="290"/>
                    </a:lnTo>
                    <a:lnTo>
                      <a:pt x="834" y="300"/>
                    </a:lnTo>
                    <a:lnTo>
                      <a:pt x="789" y="314"/>
                    </a:lnTo>
                    <a:lnTo>
                      <a:pt x="799" y="374"/>
                    </a:lnTo>
                    <a:lnTo>
                      <a:pt x="884" y="454"/>
                    </a:lnTo>
                    <a:lnTo>
                      <a:pt x="899" y="504"/>
                    </a:lnTo>
                    <a:lnTo>
                      <a:pt x="884" y="569"/>
                    </a:lnTo>
                    <a:lnTo>
                      <a:pt x="844" y="639"/>
                    </a:lnTo>
                    <a:lnTo>
                      <a:pt x="819" y="704"/>
                    </a:lnTo>
                    <a:lnTo>
                      <a:pt x="864" y="759"/>
                    </a:lnTo>
                    <a:lnTo>
                      <a:pt x="919" y="829"/>
                    </a:lnTo>
                    <a:lnTo>
                      <a:pt x="924" y="864"/>
                    </a:lnTo>
                    <a:lnTo>
                      <a:pt x="939" y="959"/>
                    </a:lnTo>
                    <a:lnTo>
                      <a:pt x="939" y="989"/>
                    </a:lnTo>
                    <a:lnTo>
                      <a:pt x="904" y="999"/>
                    </a:lnTo>
                    <a:lnTo>
                      <a:pt x="854" y="999"/>
                    </a:lnTo>
                    <a:lnTo>
                      <a:pt x="834" y="969"/>
                    </a:lnTo>
                    <a:lnTo>
                      <a:pt x="814" y="909"/>
                    </a:lnTo>
                    <a:lnTo>
                      <a:pt x="784" y="864"/>
                    </a:lnTo>
                    <a:lnTo>
                      <a:pt x="770" y="864"/>
                    </a:lnTo>
                    <a:lnTo>
                      <a:pt x="740" y="884"/>
                    </a:lnTo>
                    <a:lnTo>
                      <a:pt x="695" y="929"/>
                    </a:lnTo>
                    <a:lnTo>
                      <a:pt x="675" y="934"/>
                    </a:lnTo>
                    <a:lnTo>
                      <a:pt x="610" y="934"/>
                    </a:lnTo>
                    <a:lnTo>
                      <a:pt x="580" y="914"/>
                    </a:lnTo>
                    <a:lnTo>
                      <a:pt x="515" y="914"/>
                    </a:lnTo>
                    <a:lnTo>
                      <a:pt x="485" y="929"/>
                    </a:lnTo>
                    <a:lnTo>
                      <a:pt x="465" y="914"/>
                    </a:lnTo>
                    <a:lnTo>
                      <a:pt x="430" y="894"/>
                    </a:lnTo>
                    <a:lnTo>
                      <a:pt x="390" y="854"/>
                    </a:lnTo>
                    <a:lnTo>
                      <a:pt x="360" y="809"/>
                    </a:lnTo>
                    <a:lnTo>
                      <a:pt x="325" y="799"/>
                    </a:lnTo>
                    <a:lnTo>
                      <a:pt x="260" y="829"/>
                    </a:lnTo>
                    <a:lnTo>
                      <a:pt x="220" y="844"/>
                    </a:lnTo>
                    <a:lnTo>
                      <a:pt x="190" y="844"/>
                    </a:lnTo>
                    <a:lnTo>
                      <a:pt x="150" y="809"/>
                    </a:lnTo>
                    <a:lnTo>
                      <a:pt x="125" y="769"/>
                    </a:lnTo>
                    <a:lnTo>
                      <a:pt x="125" y="739"/>
                    </a:lnTo>
                    <a:lnTo>
                      <a:pt x="125" y="694"/>
                    </a:lnTo>
                    <a:lnTo>
                      <a:pt x="95" y="664"/>
                    </a:lnTo>
                    <a:lnTo>
                      <a:pt x="70" y="619"/>
                    </a:lnTo>
                    <a:lnTo>
                      <a:pt x="40" y="599"/>
                    </a:lnTo>
                    <a:lnTo>
                      <a:pt x="20" y="599"/>
                    </a:lnTo>
                    <a:lnTo>
                      <a:pt x="30" y="559"/>
                    </a:lnTo>
                    <a:lnTo>
                      <a:pt x="20" y="524"/>
                    </a:lnTo>
                    <a:lnTo>
                      <a:pt x="10" y="474"/>
                    </a:lnTo>
                    <a:lnTo>
                      <a:pt x="0" y="429"/>
                    </a:lnTo>
                    <a:lnTo>
                      <a:pt x="30" y="389"/>
                    </a:lnTo>
                    <a:lnTo>
                      <a:pt x="95" y="314"/>
                    </a:lnTo>
                    <a:lnTo>
                      <a:pt x="155" y="230"/>
                    </a:lnTo>
                    <a:lnTo>
                      <a:pt x="175" y="220"/>
                    </a:lnTo>
                    <a:lnTo>
                      <a:pt x="175" y="175"/>
                    </a:lnTo>
                    <a:lnTo>
                      <a:pt x="210" y="145"/>
                    </a:lnTo>
                    <a:lnTo>
                      <a:pt x="255" y="115"/>
                    </a:lnTo>
                    <a:lnTo>
                      <a:pt x="305" y="105"/>
                    </a:lnTo>
                    <a:lnTo>
                      <a:pt x="285" y="85"/>
                    </a:lnTo>
                    <a:lnTo>
                      <a:pt x="315" y="3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08" name="Freeform 78"/>
              <p:cNvSpPr>
                <a:spLocks noChangeAspect="1"/>
              </p:cNvSpPr>
              <p:nvPr/>
            </p:nvSpPr>
            <p:spPr bwMode="auto">
              <a:xfrm>
                <a:off x="4212" y="6528"/>
                <a:ext cx="1156" cy="1014"/>
              </a:xfrm>
              <a:custGeom>
                <a:avLst/>
                <a:gdLst>
                  <a:gd name="T0" fmla="*/ 1 w 1569"/>
                  <a:gd name="T1" fmla="*/ 1 h 1779"/>
                  <a:gd name="T2" fmla="*/ 1 w 1569"/>
                  <a:gd name="T3" fmla="*/ 1 h 1779"/>
                  <a:gd name="T4" fmla="*/ 1 w 1569"/>
                  <a:gd name="T5" fmla="*/ 1 h 1779"/>
                  <a:gd name="T6" fmla="*/ 1 w 1569"/>
                  <a:gd name="T7" fmla="*/ 1 h 1779"/>
                  <a:gd name="T8" fmla="*/ 1 w 1569"/>
                  <a:gd name="T9" fmla="*/ 1 h 1779"/>
                  <a:gd name="T10" fmla="*/ 1 w 1569"/>
                  <a:gd name="T11" fmla="*/ 1 h 1779"/>
                  <a:gd name="T12" fmla="*/ 1 w 1569"/>
                  <a:gd name="T13" fmla="*/ 1 h 1779"/>
                  <a:gd name="T14" fmla="*/ 1 w 1569"/>
                  <a:gd name="T15" fmla="*/ 1 h 1779"/>
                  <a:gd name="T16" fmla="*/ 1 w 1569"/>
                  <a:gd name="T17" fmla="*/ 1 h 1779"/>
                  <a:gd name="T18" fmla="*/ 1 w 1569"/>
                  <a:gd name="T19" fmla="*/ 1 h 1779"/>
                  <a:gd name="T20" fmla="*/ 1 w 1569"/>
                  <a:gd name="T21" fmla="*/ 1 h 1779"/>
                  <a:gd name="T22" fmla="*/ 1 w 1569"/>
                  <a:gd name="T23" fmla="*/ 1 h 1779"/>
                  <a:gd name="T24" fmla="*/ 1 w 1569"/>
                  <a:gd name="T25" fmla="*/ 1 h 1779"/>
                  <a:gd name="T26" fmla="*/ 1 w 1569"/>
                  <a:gd name="T27" fmla="*/ 1 h 1779"/>
                  <a:gd name="T28" fmla="*/ 1 w 1569"/>
                  <a:gd name="T29" fmla="*/ 1 h 1779"/>
                  <a:gd name="T30" fmla="*/ 1 w 1569"/>
                  <a:gd name="T31" fmla="*/ 1 h 1779"/>
                  <a:gd name="T32" fmla="*/ 1 w 1569"/>
                  <a:gd name="T33" fmla="*/ 1 h 1779"/>
                  <a:gd name="T34" fmla="*/ 1 w 1569"/>
                  <a:gd name="T35" fmla="*/ 1 h 1779"/>
                  <a:gd name="T36" fmla="*/ 1 w 1569"/>
                  <a:gd name="T37" fmla="*/ 1 h 1779"/>
                  <a:gd name="T38" fmla="*/ 1 w 1569"/>
                  <a:gd name="T39" fmla="*/ 1 h 1779"/>
                  <a:gd name="T40" fmla="*/ 1 w 1569"/>
                  <a:gd name="T41" fmla="*/ 1 h 1779"/>
                  <a:gd name="T42" fmla="*/ 1 w 1569"/>
                  <a:gd name="T43" fmla="*/ 1 h 1779"/>
                  <a:gd name="T44" fmla="*/ 1 w 1569"/>
                  <a:gd name="T45" fmla="*/ 1 h 1779"/>
                  <a:gd name="T46" fmla="*/ 1 w 1569"/>
                  <a:gd name="T47" fmla="*/ 1 h 1779"/>
                  <a:gd name="T48" fmla="*/ 1 w 1569"/>
                  <a:gd name="T49" fmla="*/ 1 h 1779"/>
                  <a:gd name="T50" fmla="*/ 1 w 1569"/>
                  <a:gd name="T51" fmla="*/ 1 h 1779"/>
                  <a:gd name="T52" fmla="*/ 1 w 1569"/>
                  <a:gd name="T53" fmla="*/ 1 h 1779"/>
                  <a:gd name="T54" fmla="*/ 1 w 1569"/>
                  <a:gd name="T55" fmla="*/ 1 h 1779"/>
                  <a:gd name="T56" fmla="*/ 1 w 1569"/>
                  <a:gd name="T57" fmla="*/ 1 h 1779"/>
                  <a:gd name="T58" fmla="*/ 1 w 1569"/>
                  <a:gd name="T59" fmla="*/ 1 h 1779"/>
                  <a:gd name="T60" fmla="*/ 1 w 1569"/>
                  <a:gd name="T61" fmla="*/ 1 h 1779"/>
                  <a:gd name="T62" fmla="*/ 1 w 1569"/>
                  <a:gd name="T63" fmla="*/ 1 h 1779"/>
                  <a:gd name="T64" fmla="*/ 1 w 1569"/>
                  <a:gd name="T65" fmla="*/ 1 h 1779"/>
                  <a:gd name="T66" fmla="*/ 1 w 1569"/>
                  <a:gd name="T67" fmla="*/ 1 h 1779"/>
                  <a:gd name="T68" fmla="*/ 1 w 1569"/>
                  <a:gd name="T69" fmla="*/ 1 h 1779"/>
                  <a:gd name="T70" fmla="*/ 1 w 1569"/>
                  <a:gd name="T71" fmla="*/ 1 h 1779"/>
                  <a:gd name="T72" fmla="*/ 1 w 1569"/>
                  <a:gd name="T73" fmla="*/ 1 h 1779"/>
                  <a:gd name="T74" fmla="*/ 1 w 1569"/>
                  <a:gd name="T75" fmla="*/ 1 h 1779"/>
                  <a:gd name="T76" fmla="*/ 1 w 1569"/>
                  <a:gd name="T77" fmla="*/ 1 h 1779"/>
                  <a:gd name="T78" fmla="*/ 1 w 1569"/>
                  <a:gd name="T79" fmla="*/ 1 h 1779"/>
                  <a:gd name="T80" fmla="*/ 1 w 1569"/>
                  <a:gd name="T81" fmla="*/ 1 h 1779"/>
                  <a:gd name="T82" fmla="*/ 1 w 1569"/>
                  <a:gd name="T83" fmla="*/ 1 h 1779"/>
                  <a:gd name="T84" fmla="*/ 1 w 1569"/>
                  <a:gd name="T85" fmla="*/ 1 h 1779"/>
                  <a:gd name="T86" fmla="*/ 1 w 1569"/>
                  <a:gd name="T87" fmla="*/ 1 h 1779"/>
                  <a:gd name="T88" fmla="*/ 1 w 1569"/>
                  <a:gd name="T89" fmla="*/ 1 h 1779"/>
                  <a:gd name="T90" fmla="*/ 1 w 1569"/>
                  <a:gd name="T91" fmla="*/ 1 h 1779"/>
                  <a:gd name="T92" fmla="*/ 1 w 1569"/>
                  <a:gd name="T93" fmla="*/ 1 h 17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69"/>
                  <a:gd name="T142" fmla="*/ 0 h 1779"/>
                  <a:gd name="T143" fmla="*/ 1569 w 1569"/>
                  <a:gd name="T144" fmla="*/ 1779 h 17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69" h="1779">
                    <a:moveTo>
                      <a:pt x="1224" y="20"/>
                    </a:moveTo>
                    <a:lnTo>
                      <a:pt x="1284" y="0"/>
                    </a:lnTo>
                    <a:lnTo>
                      <a:pt x="1329" y="15"/>
                    </a:lnTo>
                    <a:lnTo>
                      <a:pt x="1389" y="45"/>
                    </a:lnTo>
                    <a:lnTo>
                      <a:pt x="1454" y="75"/>
                    </a:lnTo>
                    <a:lnTo>
                      <a:pt x="1454" y="95"/>
                    </a:lnTo>
                    <a:lnTo>
                      <a:pt x="1434" y="120"/>
                    </a:lnTo>
                    <a:lnTo>
                      <a:pt x="1389" y="170"/>
                    </a:lnTo>
                    <a:lnTo>
                      <a:pt x="1399" y="190"/>
                    </a:lnTo>
                    <a:lnTo>
                      <a:pt x="1359" y="205"/>
                    </a:lnTo>
                    <a:lnTo>
                      <a:pt x="1329" y="235"/>
                    </a:lnTo>
                    <a:lnTo>
                      <a:pt x="1284" y="275"/>
                    </a:lnTo>
                    <a:lnTo>
                      <a:pt x="1274" y="300"/>
                    </a:lnTo>
                    <a:lnTo>
                      <a:pt x="1284" y="320"/>
                    </a:lnTo>
                    <a:lnTo>
                      <a:pt x="1254" y="330"/>
                    </a:lnTo>
                    <a:lnTo>
                      <a:pt x="1234" y="370"/>
                    </a:lnTo>
                    <a:lnTo>
                      <a:pt x="1199" y="400"/>
                    </a:lnTo>
                    <a:lnTo>
                      <a:pt x="1159" y="444"/>
                    </a:lnTo>
                    <a:lnTo>
                      <a:pt x="1129" y="489"/>
                    </a:lnTo>
                    <a:lnTo>
                      <a:pt x="1109" y="519"/>
                    </a:lnTo>
                    <a:lnTo>
                      <a:pt x="1114" y="574"/>
                    </a:lnTo>
                    <a:lnTo>
                      <a:pt x="1139" y="614"/>
                    </a:lnTo>
                    <a:lnTo>
                      <a:pt x="1129" y="644"/>
                    </a:lnTo>
                    <a:lnTo>
                      <a:pt x="1114" y="689"/>
                    </a:lnTo>
                    <a:lnTo>
                      <a:pt x="1169" y="719"/>
                    </a:lnTo>
                    <a:lnTo>
                      <a:pt x="1199" y="759"/>
                    </a:lnTo>
                    <a:lnTo>
                      <a:pt x="1224" y="784"/>
                    </a:lnTo>
                    <a:lnTo>
                      <a:pt x="1234" y="804"/>
                    </a:lnTo>
                    <a:lnTo>
                      <a:pt x="1224" y="844"/>
                    </a:lnTo>
                    <a:lnTo>
                      <a:pt x="1244" y="889"/>
                    </a:lnTo>
                    <a:lnTo>
                      <a:pt x="1264" y="929"/>
                    </a:lnTo>
                    <a:lnTo>
                      <a:pt x="1294" y="949"/>
                    </a:lnTo>
                    <a:lnTo>
                      <a:pt x="1349" y="929"/>
                    </a:lnTo>
                    <a:lnTo>
                      <a:pt x="1389" y="909"/>
                    </a:lnTo>
                    <a:lnTo>
                      <a:pt x="1424" y="889"/>
                    </a:lnTo>
                    <a:lnTo>
                      <a:pt x="1464" y="909"/>
                    </a:lnTo>
                    <a:lnTo>
                      <a:pt x="1499" y="949"/>
                    </a:lnTo>
                    <a:lnTo>
                      <a:pt x="1539" y="994"/>
                    </a:lnTo>
                    <a:lnTo>
                      <a:pt x="1569" y="1034"/>
                    </a:lnTo>
                    <a:lnTo>
                      <a:pt x="1519" y="1059"/>
                    </a:lnTo>
                    <a:lnTo>
                      <a:pt x="1424" y="1069"/>
                    </a:lnTo>
                    <a:lnTo>
                      <a:pt x="1369" y="1089"/>
                    </a:lnTo>
                    <a:lnTo>
                      <a:pt x="1234" y="1119"/>
                    </a:lnTo>
                    <a:lnTo>
                      <a:pt x="1139" y="1164"/>
                    </a:lnTo>
                    <a:lnTo>
                      <a:pt x="1064" y="1204"/>
                    </a:lnTo>
                    <a:lnTo>
                      <a:pt x="1029" y="1229"/>
                    </a:lnTo>
                    <a:lnTo>
                      <a:pt x="1029" y="1279"/>
                    </a:lnTo>
                    <a:lnTo>
                      <a:pt x="1029" y="1354"/>
                    </a:lnTo>
                    <a:lnTo>
                      <a:pt x="1004" y="1494"/>
                    </a:lnTo>
                    <a:lnTo>
                      <a:pt x="989" y="1534"/>
                    </a:lnTo>
                    <a:lnTo>
                      <a:pt x="1044" y="1574"/>
                    </a:lnTo>
                    <a:lnTo>
                      <a:pt x="1114" y="1649"/>
                    </a:lnTo>
                    <a:lnTo>
                      <a:pt x="1129" y="1694"/>
                    </a:lnTo>
                    <a:lnTo>
                      <a:pt x="1114" y="1734"/>
                    </a:lnTo>
                    <a:lnTo>
                      <a:pt x="1064" y="1759"/>
                    </a:lnTo>
                    <a:lnTo>
                      <a:pt x="1004" y="1779"/>
                    </a:lnTo>
                    <a:lnTo>
                      <a:pt x="1004" y="1764"/>
                    </a:lnTo>
                    <a:lnTo>
                      <a:pt x="969" y="1724"/>
                    </a:lnTo>
                    <a:lnTo>
                      <a:pt x="949" y="1674"/>
                    </a:lnTo>
                    <a:lnTo>
                      <a:pt x="924" y="1649"/>
                    </a:lnTo>
                    <a:lnTo>
                      <a:pt x="864" y="1629"/>
                    </a:lnTo>
                    <a:lnTo>
                      <a:pt x="799" y="1619"/>
                    </a:lnTo>
                    <a:lnTo>
                      <a:pt x="749" y="1639"/>
                    </a:lnTo>
                    <a:lnTo>
                      <a:pt x="729" y="1674"/>
                    </a:lnTo>
                    <a:lnTo>
                      <a:pt x="684" y="1684"/>
                    </a:lnTo>
                    <a:lnTo>
                      <a:pt x="644" y="1649"/>
                    </a:lnTo>
                    <a:lnTo>
                      <a:pt x="600" y="1649"/>
                    </a:lnTo>
                    <a:lnTo>
                      <a:pt x="550" y="1659"/>
                    </a:lnTo>
                    <a:lnTo>
                      <a:pt x="515" y="1649"/>
                    </a:lnTo>
                    <a:lnTo>
                      <a:pt x="475" y="1639"/>
                    </a:lnTo>
                    <a:lnTo>
                      <a:pt x="445" y="1629"/>
                    </a:lnTo>
                    <a:lnTo>
                      <a:pt x="435" y="1619"/>
                    </a:lnTo>
                    <a:lnTo>
                      <a:pt x="400" y="1609"/>
                    </a:lnTo>
                    <a:lnTo>
                      <a:pt x="360" y="1589"/>
                    </a:lnTo>
                    <a:lnTo>
                      <a:pt x="340" y="1554"/>
                    </a:lnTo>
                    <a:lnTo>
                      <a:pt x="285" y="1494"/>
                    </a:lnTo>
                    <a:lnTo>
                      <a:pt x="255" y="1459"/>
                    </a:lnTo>
                    <a:lnTo>
                      <a:pt x="210" y="1419"/>
                    </a:lnTo>
                    <a:lnTo>
                      <a:pt x="180" y="1394"/>
                    </a:lnTo>
                    <a:lnTo>
                      <a:pt x="150" y="1364"/>
                    </a:lnTo>
                    <a:lnTo>
                      <a:pt x="125" y="1334"/>
                    </a:lnTo>
                    <a:lnTo>
                      <a:pt x="125" y="1309"/>
                    </a:lnTo>
                    <a:lnTo>
                      <a:pt x="120" y="1259"/>
                    </a:lnTo>
                    <a:lnTo>
                      <a:pt x="120" y="1249"/>
                    </a:lnTo>
                    <a:lnTo>
                      <a:pt x="95" y="1239"/>
                    </a:lnTo>
                    <a:lnTo>
                      <a:pt x="65" y="1259"/>
                    </a:lnTo>
                    <a:lnTo>
                      <a:pt x="35" y="1229"/>
                    </a:lnTo>
                    <a:lnTo>
                      <a:pt x="20" y="1184"/>
                    </a:lnTo>
                    <a:lnTo>
                      <a:pt x="0" y="1144"/>
                    </a:lnTo>
                    <a:lnTo>
                      <a:pt x="15" y="1099"/>
                    </a:lnTo>
                    <a:lnTo>
                      <a:pt x="20" y="1069"/>
                    </a:lnTo>
                    <a:lnTo>
                      <a:pt x="55" y="1034"/>
                    </a:lnTo>
                    <a:lnTo>
                      <a:pt x="85" y="1009"/>
                    </a:lnTo>
                    <a:lnTo>
                      <a:pt x="125" y="974"/>
                    </a:lnTo>
                    <a:lnTo>
                      <a:pt x="120" y="944"/>
                    </a:lnTo>
                    <a:lnTo>
                      <a:pt x="105" y="909"/>
                    </a:lnTo>
                    <a:lnTo>
                      <a:pt x="105" y="869"/>
                    </a:lnTo>
                    <a:lnTo>
                      <a:pt x="105" y="839"/>
                    </a:lnTo>
                    <a:lnTo>
                      <a:pt x="120" y="814"/>
                    </a:lnTo>
                    <a:lnTo>
                      <a:pt x="170" y="774"/>
                    </a:lnTo>
                    <a:lnTo>
                      <a:pt x="210" y="814"/>
                    </a:lnTo>
                    <a:lnTo>
                      <a:pt x="235" y="824"/>
                    </a:lnTo>
                    <a:lnTo>
                      <a:pt x="295" y="824"/>
                    </a:lnTo>
                    <a:lnTo>
                      <a:pt x="380" y="804"/>
                    </a:lnTo>
                    <a:lnTo>
                      <a:pt x="410" y="784"/>
                    </a:lnTo>
                    <a:lnTo>
                      <a:pt x="445" y="754"/>
                    </a:lnTo>
                    <a:lnTo>
                      <a:pt x="475" y="709"/>
                    </a:lnTo>
                    <a:lnTo>
                      <a:pt x="510" y="644"/>
                    </a:lnTo>
                    <a:lnTo>
                      <a:pt x="515" y="594"/>
                    </a:lnTo>
                    <a:lnTo>
                      <a:pt x="580" y="584"/>
                    </a:lnTo>
                    <a:lnTo>
                      <a:pt x="609" y="604"/>
                    </a:lnTo>
                    <a:lnTo>
                      <a:pt x="654" y="614"/>
                    </a:lnTo>
                    <a:lnTo>
                      <a:pt x="684" y="614"/>
                    </a:lnTo>
                    <a:lnTo>
                      <a:pt x="709" y="614"/>
                    </a:lnTo>
                    <a:lnTo>
                      <a:pt x="749" y="529"/>
                    </a:lnTo>
                    <a:lnTo>
                      <a:pt x="729" y="509"/>
                    </a:lnTo>
                    <a:lnTo>
                      <a:pt x="749" y="489"/>
                    </a:lnTo>
                    <a:lnTo>
                      <a:pt x="769" y="489"/>
                    </a:lnTo>
                    <a:lnTo>
                      <a:pt x="789" y="489"/>
                    </a:lnTo>
                    <a:lnTo>
                      <a:pt x="874" y="414"/>
                    </a:lnTo>
                    <a:lnTo>
                      <a:pt x="864" y="400"/>
                    </a:lnTo>
                    <a:lnTo>
                      <a:pt x="844" y="385"/>
                    </a:lnTo>
                    <a:lnTo>
                      <a:pt x="799" y="360"/>
                    </a:lnTo>
                    <a:lnTo>
                      <a:pt x="779" y="340"/>
                    </a:lnTo>
                    <a:lnTo>
                      <a:pt x="769" y="330"/>
                    </a:lnTo>
                    <a:lnTo>
                      <a:pt x="769" y="310"/>
                    </a:lnTo>
                    <a:lnTo>
                      <a:pt x="759" y="300"/>
                    </a:lnTo>
                    <a:lnTo>
                      <a:pt x="759" y="265"/>
                    </a:lnTo>
                    <a:lnTo>
                      <a:pt x="769" y="255"/>
                    </a:lnTo>
                    <a:lnTo>
                      <a:pt x="789" y="255"/>
                    </a:lnTo>
                    <a:lnTo>
                      <a:pt x="844" y="235"/>
                    </a:lnTo>
                    <a:lnTo>
                      <a:pt x="874" y="235"/>
                    </a:lnTo>
                    <a:lnTo>
                      <a:pt x="919" y="225"/>
                    </a:lnTo>
                    <a:lnTo>
                      <a:pt x="939" y="205"/>
                    </a:lnTo>
                    <a:lnTo>
                      <a:pt x="969" y="180"/>
                    </a:lnTo>
                    <a:lnTo>
                      <a:pt x="1004" y="150"/>
                    </a:lnTo>
                    <a:lnTo>
                      <a:pt x="1044" y="120"/>
                    </a:lnTo>
                    <a:lnTo>
                      <a:pt x="1074" y="85"/>
                    </a:lnTo>
                    <a:lnTo>
                      <a:pt x="1094" y="65"/>
                    </a:lnTo>
                    <a:lnTo>
                      <a:pt x="1129" y="45"/>
                    </a:lnTo>
                    <a:lnTo>
                      <a:pt x="1169" y="45"/>
                    </a:lnTo>
                    <a:lnTo>
                      <a:pt x="1224" y="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09" name="Freeform 79"/>
              <p:cNvSpPr>
                <a:spLocks noChangeAspect="1"/>
              </p:cNvSpPr>
              <p:nvPr/>
            </p:nvSpPr>
            <p:spPr bwMode="auto">
              <a:xfrm>
                <a:off x="3804" y="7713"/>
                <a:ext cx="1125" cy="1093"/>
              </a:xfrm>
              <a:custGeom>
                <a:avLst/>
                <a:gdLst>
                  <a:gd name="T0" fmla="*/ 1 w 1534"/>
                  <a:gd name="T1" fmla="*/ 1 h 1919"/>
                  <a:gd name="T2" fmla="*/ 1 w 1534"/>
                  <a:gd name="T3" fmla="*/ 1 h 1919"/>
                  <a:gd name="T4" fmla="*/ 1 w 1534"/>
                  <a:gd name="T5" fmla="*/ 1 h 1919"/>
                  <a:gd name="T6" fmla="*/ 1 w 1534"/>
                  <a:gd name="T7" fmla="*/ 1 h 1919"/>
                  <a:gd name="T8" fmla="*/ 1 w 1534"/>
                  <a:gd name="T9" fmla="*/ 1 h 1919"/>
                  <a:gd name="T10" fmla="*/ 1 w 1534"/>
                  <a:gd name="T11" fmla="*/ 1 h 1919"/>
                  <a:gd name="T12" fmla="*/ 1 w 1534"/>
                  <a:gd name="T13" fmla="*/ 1 h 1919"/>
                  <a:gd name="T14" fmla="*/ 1 w 1534"/>
                  <a:gd name="T15" fmla="*/ 1 h 1919"/>
                  <a:gd name="T16" fmla="*/ 1 w 1534"/>
                  <a:gd name="T17" fmla="*/ 1 h 1919"/>
                  <a:gd name="T18" fmla="*/ 1 w 1534"/>
                  <a:gd name="T19" fmla="*/ 1 h 1919"/>
                  <a:gd name="T20" fmla="*/ 1 w 1534"/>
                  <a:gd name="T21" fmla="*/ 1 h 1919"/>
                  <a:gd name="T22" fmla="*/ 1 w 1534"/>
                  <a:gd name="T23" fmla="*/ 1 h 1919"/>
                  <a:gd name="T24" fmla="*/ 1 w 1534"/>
                  <a:gd name="T25" fmla="*/ 1 h 1919"/>
                  <a:gd name="T26" fmla="*/ 1 w 1534"/>
                  <a:gd name="T27" fmla="*/ 1 h 1919"/>
                  <a:gd name="T28" fmla="*/ 1 w 1534"/>
                  <a:gd name="T29" fmla="*/ 1 h 1919"/>
                  <a:gd name="T30" fmla="*/ 1 w 1534"/>
                  <a:gd name="T31" fmla="*/ 1 h 1919"/>
                  <a:gd name="T32" fmla="*/ 1 w 1534"/>
                  <a:gd name="T33" fmla="*/ 1 h 1919"/>
                  <a:gd name="T34" fmla="*/ 1 w 1534"/>
                  <a:gd name="T35" fmla="*/ 1 h 1919"/>
                  <a:gd name="T36" fmla="*/ 1 w 1534"/>
                  <a:gd name="T37" fmla="*/ 1 h 1919"/>
                  <a:gd name="T38" fmla="*/ 1 w 1534"/>
                  <a:gd name="T39" fmla="*/ 1 h 1919"/>
                  <a:gd name="T40" fmla="*/ 1 w 1534"/>
                  <a:gd name="T41" fmla="*/ 1 h 1919"/>
                  <a:gd name="T42" fmla="*/ 1 w 1534"/>
                  <a:gd name="T43" fmla="*/ 1 h 1919"/>
                  <a:gd name="T44" fmla="*/ 1 w 1534"/>
                  <a:gd name="T45" fmla="*/ 1 h 1919"/>
                  <a:gd name="T46" fmla="*/ 1 w 1534"/>
                  <a:gd name="T47" fmla="*/ 1 h 1919"/>
                  <a:gd name="T48" fmla="*/ 1 w 1534"/>
                  <a:gd name="T49" fmla="*/ 1 h 1919"/>
                  <a:gd name="T50" fmla="*/ 1 w 1534"/>
                  <a:gd name="T51" fmla="*/ 1 h 1919"/>
                  <a:gd name="T52" fmla="*/ 1 w 1534"/>
                  <a:gd name="T53" fmla="*/ 1 h 1919"/>
                  <a:gd name="T54" fmla="*/ 1 w 1534"/>
                  <a:gd name="T55" fmla="*/ 1 h 1919"/>
                  <a:gd name="T56" fmla="*/ 1 w 1534"/>
                  <a:gd name="T57" fmla="*/ 1 h 1919"/>
                  <a:gd name="T58" fmla="*/ 1 w 1534"/>
                  <a:gd name="T59" fmla="*/ 1 h 1919"/>
                  <a:gd name="T60" fmla="*/ 1 w 1534"/>
                  <a:gd name="T61" fmla="*/ 1 h 1919"/>
                  <a:gd name="T62" fmla="*/ 1 w 1534"/>
                  <a:gd name="T63" fmla="*/ 1 h 1919"/>
                  <a:gd name="T64" fmla="*/ 1 w 1534"/>
                  <a:gd name="T65" fmla="*/ 1 h 1919"/>
                  <a:gd name="T66" fmla="*/ 1 w 1534"/>
                  <a:gd name="T67" fmla="*/ 1 h 1919"/>
                  <a:gd name="T68" fmla="*/ 1 w 1534"/>
                  <a:gd name="T69" fmla="*/ 1 h 1919"/>
                  <a:gd name="T70" fmla="*/ 1 w 1534"/>
                  <a:gd name="T71" fmla="*/ 1 h 1919"/>
                  <a:gd name="T72" fmla="*/ 1 w 1534"/>
                  <a:gd name="T73" fmla="*/ 1 h 1919"/>
                  <a:gd name="T74" fmla="*/ 1 w 1534"/>
                  <a:gd name="T75" fmla="*/ 1 h 1919"/>
                  <a:gd name="T76" fmla="*/ 1 w 1534"/>
                  <a:gd name="T77" fmla="*/ 1 h 1919"/>
                  <a:gd name="T78" fmla="*/ 1 w 1534"/>
                  <a:gd name="T79" fmla="*/ 1 h 1919"/>
                  <a:gd name="T80" fmla="*/ 1 w 1534"/>
                  <a:gd name="T81" fmla="*/ 1 h 1919"/>
                  <a:gd name="T82" fmla="*/ 1 w 1534"/>
                  <a:gd name="T83" fmla="*/ 1 h 1919"/>
                  <a:gd name="T84" fmla="*/ 1 w 1534"/>
                  <a:gd name="T85" fmla="*/ 1 h 1919"/>
                  <a:gd name="T86" fmla="*/ 1 w 1534"/>
                  <a:gd name="T87" fmla="*/ 1 h 1919"/>
                  <a:gd name="T88" fmla="*/ 1 w 1534"/>
                  <a:gd name="T89" fmla="*/ 1 h 1919"/>
                  <a:gd name="T90" fmla="*/ 1 w 1534"/>
                  <a:gd name="T91" fmla="*/ 1 h 1919"/>
                  <a:gd name="T92" fmla="*/ 1 w 1534"/>
                  <a:gd name="T93" fmla="*/ 1 h 1919"/>
                  <a:gd name="T94" fmla="*/ 1 w 1534"/>
                  <a:gd name="T95" fmla="*/ 1 h 1919"/>
                  <a:gd name="T96" fmla="*/ 1 w 1534"/>
                  <a:gd name="T97" fmla="*/ 1 h 1919"/>
                  <a:gd name="T98" fmla="*/ 1 w 1534"/>
                  <a:gd name="T99" fmla="*/ 1 h 1919"/>
                  <a:gd name="T100" fmla="*/ 1 w 1534"/>
                  <a:gd name="T101" fmla="*/ 1 h 1919"/>
                  <a:gd name="T102" fmla="*/ 1 w 1534"/>
                  <a:gd name="T103" fmla="*/ 1 h 19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34"/>
                  <a:gd name="T157" fmla="*/ 0 h 1919"/>
                  <a:gd name="T158" fmla="*/ 1534 w 1534"/>
                  <a:gd name="T159" fmla="*/ 1919 h 191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34" h="1919">
                    <a:moveTo>
                      <a:pt x="95" y="335"/>
                    </a:moveTo>
                    <a:lnTo>
                      <a:pt x="80" y="380"/>
                    </a:lnTo>
                    <a:lnTo>
                      <a:pt x="135" y="420"/>
                    </a:lnTo>
                    <a:lnTo>
                      <a:pt x="180" y="525"/>
                    </a:lnTo>
                    <a:lnTo>
                      <a:pt x="165" y="610"/>
                    </a:lnTo>
                    <a:lnTo>
                      <a:pt x="145" y="675"/>
                    </a:lnTo>
                    <a:lnTo>
                      <a:pt x="135" y="705"/>
                    </a:lnTo>
                    <a:lnTo>
                      <a:pt x="200" y="835"/>
                    </a:lnTo>
                    <a:lnTo>
                      <a:pt x="250" y="960"/>
                    </a:lnTo>
                    <a:lnTo>
                      <a:pt x="290" y="1065"/>
                    </a:lnTo>
                    <a:lnTo>
                      <a:pt x="315" y="1130"/>
                    </a:lnTo>
                    <a:lnTo>
                      <a:pt x="290" y="1200"/>
                    </a:lnTo>
                    <a:lnTo>
                      <a:pt x="260" y="1265"/>
                    </a:lnTo>
                    <a:lnTo>
                      <a:pt x="270" y="1320"/>
                    </a:lnTo>
                    <a:lnTo>
                      <a:pt x="325" y="1350"/>
                    </a:lnTo>
                    <a:lnTo>
                      <a:pt x="365" y="1395"/>
                    </a:lnTo>
                    <a:lnTo>
                      <a:pt x="390" y="1425"/>
                    </a:lnTo>
                    <a:lnTo>
                      <a:pt x="390" y="1480"/>
                    </a:lnTo>
                    <a:lnTo>
                      <a:pt x="450" y="1520"/>
                    </a:lnTo>
                    <a:lnTo>
                      <a:pt x="505" y="1570"/>
                    </a:lnTo>
                    <a:lnTo>
                      <a:pt x="535" y="1614"/>
                    </a:lnTo>
                    <a:lnTo>
                      <a:pt x="555" y="1664"/>
                    </a:lnTo>
                    <a:lnTo>
                      <a:pt x="590" y="1699"/>
                    </a:lnTo>
                    <a:lnTo>
                      <a:pt x="630" y="1774"/>
                    </a:lnTo>
                    <a:lnTo>
                      <a:pt x="660" y="1834"/>
                    </a:lnTo>
                    <a:lnTo>
                      <a:pt x="685" y="1879"/>
                    </a:lnTo>
                    <a:lnTo>
                      <a:pt x="725" y="1879"/>
                    </a:lnTo>
                    <a:lnTo>
                      <a:pt x="790" y="1889"/>
                    </a:lnTo>
                    <a:lnTo>
                      <a:pt x="840" y="1899"/>
                    </a:lnTo>
                    <a:lnTo>
                      <a:pt x="895" y="1919"/>
                    </a:lnTo>
                    <a:lnTo>
                      <a:pt x="905" y="1899"/>
                    </a:lnTo>
                    <a:lnTo>
                      <a:pt x="950" y="1859"/>
                    </a:lnTo>
                    <a:lnTo>
                      <a:pt x="995" y="1794"/>
                    </a:lnTo>
                    <a:lnTo>
                      <a:pt x="1015" y="1744"/>
                    </a:lnTo>
                    <a:lnTo>
                      <a:pt x="1020" y="1679"/>
                    </a:lnTo>
                    <a:lnTo>
                      <a:pt x="1060" y="1679"/>
                    </a:lnTo>
                    <a:lnTo>
                      <a:pt x="1080" y="1644"/>
                    </a:lnTo>
                    <a:lnTo>
                      <a:pt x="1125" y="1600"/>
                    </a:lnTo>
                    <a:lnTo>
                      <a:pt x="1105" y="1540"/>
                    </a:lnTo>
                    <a:lnTo>
                      <a:pt x="1135" y="1510"/>
                    </a:lnTo>
                    <a:lnTo>
                      <a:pt x="1179" y="1540"/>
                    </a:lnTo>
                    <a:lnTo>
                      <a:pt x="1219" y="1520"/>
                    </a:lnTo>
                    <a:lnTo>
                      <a:pt x="1209" y="1490"/>
                    </a:lnTo>
                    <a:lnTo>
                      <a:pt x="1259" y="1425"/>
                    </a:lnTo>
                    <a:lnTo>
                      <a:pt x="1259" y="1360"/>
                    </a:lnTo>
                    <a:lnTo>
                      <a:pt x="1304" y="1320"/>
                    </a:lnTo>
                    <a:lnTo>
                      <a:pt x="1294" y="1285"/>
                    </a:lnTo>
                    <a:lnTo>
                      <a:pt x="1319" y="1265"/>
                    </a:lnTo>
                    <a:lnTo>
                      <a:pt x="1304" y="1215"/>
                    </a:lnTo>
                    <a:lnTo>
                      <a:pt x="1294" y="1175"/>
                    </a:lnTo>
                    <a:lnTo>
                      <a:pt x="1319" y="1140"/>
                    </a:lnTo>
                    <a:lnTo>
                      <a:pt x="1359" y="1110"/>
                    </a:lnTo>
                    <a:lnTo>
                      <a:pt x="1409" y="1095"/>
                    </a:lnTo>
                    <a:lnTo>
                      <a:pt x="1444" y="1075"/>
                    </a:lnTo>
                    <a:lnTo>
                      <a:pt x="1464" y="1055"/>
                    </a:lnTo>
                    <a:lnTo>
                      <a:pt x="1444" y="1005"/>
                    </a:lnTo>
                    <a:lnTo>
                      <a:pt x="1379" y="900"/>
                    </a:lnTo>
                    <a:lnTo>
                      <a:pt x="1409" y="845"/>
                    </a:lnTo>
                    <a:lnTo>
                      <a:pt x="1464" y="855"/>
                    </a:lnTo>
                    <a:lnTo>
                      <a:pt x="1494" y="865"/>
                    </a:lnTo>
                    <a:lnTo>
                      <a:pt x="1469" y="800"/>
                    </a:lnTo>
                    <a:lnTo>
                      <a:pt x="1464" y="770"/>
                    </a:lnTo>
                    <a:lnTo>
                      <a:pt x="1484" y="735"/>
                    </a:lnTo>
                    <a:lnTo>
                      <a:pt x="1514" y="715"/>
                    </a:lnTo>
                    <a:lnTo>
                      <a:pt x="1534" y="695"/>
                    </a:lnTo>
                    <a:lnTo>
                      <a:pt x="1514" y="665"/>
                    </a:lnTo>
                    <a:lnTo>
                      <a:pt x="1484" y="645"/>
                    </a:lnTo>
                    <a:lnTo>
                      <a:pt x="1464" y="665"/>
                    </a:lnTo>
                    <a:lnTo>
                      <a:pt x="1429" y="675"/>
                    </a:lnTo>
                    <a:lnTo>
                      <a:pt x="1389" y="630"/>
                    </a:lnTo>
                    <a:lnTo>
                      <a:pt x="1379" y="600"/>
                    </a:lnTo>
                    <a:lnTo>
                      <a:pt x="1359" y="570"/>
                    </a:lnTo>
                    <a:lnTo>
                      <a:pt x="1284" y="505"/>
                    </a:lnTo>
                    <a:lnTo>
                      <a:pt x="1239" y="495"/>
                    </a:lnTo>
                    <a:lnTo>
                      <a:pt x="1189" y="485"/>
                    </a:lnTo>
                    <a:lnTo>
                      <a:pt x="1169" y="465"/>
                    </a:lnTo>
                    <a:lnTo>
                      <a:pt x="1169" y="410"/>
                    </a:lnTo>
                    <a:lnTo>
                      <a:pt x="1169" y="380"/>
                    </a:lnTo>
                    <a:lnTo>
                      <a:pt x="1125" y="335"/>
                    </a:lnTo>
                    <a:lnTo>
                      <a:pt x="1095" y="345"/>
                    </a:lnTo>
                    <a:lnTo>
                      <a:pt x="1000" y="345"/>
                    </a:lnTo>
                    <a:lnTo>
                      <a:pt x="955" y="325"/>
                    </a:lnTo>
                    <a:lnTo>
                      <a:pt x="935" y="335"/>
                    </a:lnTo>
                    <a:lnTo>
                      <a:pt x="915" y="345"/>
                    </a:lnTo>
                    <a:lnTo>
                      <a:pt x="870" y="335"/>
                    </a:lnTo>
                    <a:lnTo>
                      <a:pt x="840" y="335"/>
                    </a:lnTo>
                    <a:lnTo>
                      <a:pt x="765" y="280"/>
                    </a:lnTo>
                    <a:lnTo>
                      <a:pt x="640" y="275"/>
                    </a:lnTo>
                    <a:lnTo>
                      <a:pt x="610" y="260"/>
                    </a:lnTo>
                    <a:lnTo>
                      <a:pt x="565" y="210"/>
                    </a:lnTo>
                    <a:lnTo>
                      <a:pt x="515" y="170"/>
                    </a:lnTo>
                    <a:lnTo>
                      <a:pt x="440" y="125"/>
                    </a:lnTo>
                    <a:lnTo>
                      <a:pt x="375" y="115"/>
                    </a:lnTo>
                    <a:lnTo>
                      <a:pt x="290" y="105"/>
                    </a:lnTo>
                    <a:lnTo>
                      <a:pt x="200" y="70"/>
                    </a:lnTo>
                    <a:lnTo>
                      <a:pt x="155" y="65"/>
                    </a:lnTo>
                    <a:lnTo>
                      <a:pt x="135" y="50"/>
                    </a:lnTo>
                    <a:lnTo>
                      <a:pt x="115" y="20"/>
                    </a:lnTo>
                    <a:lnTo>
                      <a:pt x="80" y="0"/>
                    </a:lnTo>
                    <a:lnTo>
                      <a:pt x="20" y="50"/>
                    </a:lnTo>
                    <a:lnTo>
                      <a:pt x="0" y="135"/>
                    </a:lnTo>
                    <a:lnTo>
                      <a:pt x="50" y="205"/>
                    </a:lnTo>
                    <a:lnTo>
                      <a:pt x="115" y="240"/>
                    </a:lnTo>
                    <a:lnTo>
                      <a:pt x="140" y="305"/>
                    </a:lnTo>
                    <a:lnTo>
                      <a:pt x="95" y="33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sp>
            <p:nvSpPr>
              <p:cNvPr id="110" name="Freeform 80"/>
              <p:cNvSpPr>
                <a:spLocks noChangeAspect="1"/>
              </p:cNvSpPr>
              <p:nvPr/>
            </p:nvSpPr>
            <p:spPr bwMode="auto">
              <a:xfrm>
                <a:off x="4733" y="11032"/>
                <a:ext cx="1693" cy="869"/>
              </a:xfrm>
              <a:custGeom>
                <a:avLst/>
                <a:gdLst>
                  <a:gd name="T0" fmla="*/ 2 w 2309"/>
                  <a:gd name="T1" fmla="*/ 1 h 1529"/>
                  <a:gd name="T2" fmla="*/ 1 w 2309"/>
                  <a:gd name="T3" fmla="*/ 1 h 1529"/>
                  <a:gd name="T4" fmla="*/ 1 w 2309"/>
                  <a:gd name="T5" fmla="*/ 1 h 1529"/>
                  <a:gd name="T6" fmla="*/ 1 w 2309"/>
                  <a:gd name="T7" fmla="*/ 1 h 1529"/>
                  <a:gd name="T8" fmla="*/ 1 w 2309"/>
                  <a:gd name="T9" fmla="*/ 1 h 1529"/>
                  <a:gd name="T10" fmla="*/ 1 w 2309"/>
                  <a:gd name="T11" fmla="*/ 1 h 1529"/>
                  <a:gd name="T12" fmla="*/ 1 w 2309"/>
                  <a:gd name="T13" fmla="*/ 1 h 1529"/>
                  <a:gd name="T14" fmla="*/ 1 w 2309"/>
                  <a:gd name="T15" fmla="*/ 1 h 1529"/>
                  <a:gd name="T16" fmla="*/ 1 w 2309"/>
                  <a:gd name="T17" fmla="*/ 1 h 1529"/>
                  <a:gd name="T18" fmla="*/ 1 w 2309"/>
                  <a:gd name="T19" fmla="*/ 1 h 1529"/>
                  <a:gd name="T20" fmla="*/ 1 w 2309"/>
                  <a:gd name="T21" fmla="*/ 1 h 1529"/>
                  <a:gd name="T22" fmla="*/ 1 w 2309"/>
                  <a:gd name="T23" fmla="*/ 1 h 1529"/>
                  <a:gd name="T24" fmla="*/ 1 w 2309"/>
                  <a:gd name="T25" fmla="*/ 1 h 1529"/>
                  <a:gd name="T26" fmla="*/ 1 w 2309"/>
                  <a:gd name="T27" fmla="*/ 1 h 1529"/>
                  <a:gd name="T28" fmla="*/ 1 w 2309"/>
                  <a:gd name="T29" fmla="*/ 1 h 1529"/>
                  <a:gd name="T30" fmla="*/ 1 w 2309"/>
                  <a:gd name="T31" fmla="*/ 1 h 1529"/>
                  <a:gd name="T32" fmla="*/ 1 w 2309"/>
                  <a:gd name="T33" fmla="*/ 1 h 1529"/>
                  <a:gd name="T34" fmla="*/ 1 w 2309"/>
                  <a:gd name="T35" fmla="*/ 1 h 1529"/>
                  <a:gd name="T36" fmla="*/ 1 w 2309"/>
                  <a:gd name="T37" fmla="*/ 1 h 1529"/>
                  <a:gd name="T38" fmla="*/ 1 w 2309"/>
                  <a:gd name="T39" fmla="*/ 1 h 1529"/>
                  <a:gd name="T40" fmla="*/ 1 w 2309"/>
                  <a:gd name="T41" fmla="*/ 1 h 1529"/>
                  <a:gd name="T42" fmla="*/ 1 w 2309"/>
                  <a:gd name="T43" fmla="*/ 1 h 1529"/>
                  <a:gd name="T44" fmla="*/ 1 w 2309"/>
                  <a:gd name="T45" fmla="*/ 1 h 1529"/>
                  <a:gd name="T46" fmla="*/ 1 w 2309"/>
                  <a:gd name="T47" fmla="*/ 1 h 1529"/>
                  <a:gd name="T48" fmla="*/ 1 w 2309"/>
                  <a:gd name="T49" fmla="*/ 1 h 1529"/>
                  <a:gd name="T50" fmla="*/ 1 w 2309"/>
                  <a:gd name="T51" fmla="*/ 1 h 1529"/>
                  <a:gd name="T52" fmla="*/ 1 w 2309"/>
                  <a:gd name="T53" fmla="*/ 1 h 1529"/>
                  <a:gd name="T54" fmla="*/ 1 w 2309"/>
                  <a:gd name="T55" fmla="*/ 1 h 1529"/>
                  <a:gd name="T56" fmla="*/ 1 w 2309"/>
                  <a:gd name="T57" fmla="*/ 1 h 1529"/>
                  <a:gd name="T58" fmla="*/ 1 w 2309"/>
                  <a:gd name="T59" fmla="*/ 1 h 1529"/>
                  <a:gd name="T60" fmla="*/ 1 w 2309"/>
                  <a:gd name="T61" fmla="*/ 1 h 1529"/>
                  <a:gd name="T62" fmla="*/ 0 w 2309"/>
                  <a:gd name="T63" fmla="*/ 1 h 1529"/>
                  <a:gd name="T64" fmla="*/ 1 w 2309"/>
                  <a:gd name="T65" fmla="*/ 1 h 1529"/>
                  <a:gd name="T66" fmla="*/ 1 w 2309"/>
                  <a:gd name="T67" fmla="*/ 1 h 1529"/>
                  <a:gd name="T68" fmla="*/ 1 w 2309"/>
                  <a:gd name="T69" fmla="*/ 1 h 1529"/>
                  <a:gd name="T70" fmla="*/ 1 w 2309"/>
                  <a:gd name="T71" fmla="*/ 1 h 1529"/>
                  <a:gd name="T72" fmla="*/ 1 w 2309"/>
                  <a:gd name="T73" fmla="*/ 1 h 1529"/>
                  <a:gd name="T74" fmla="*/ 1 w 2309"/>
                  <a:gd name="T75" fmla="*/ 1 h 1529"/>
                  <a:gd name="T76" fmla="*/ 1 w 2309"/>
                  <a:gd name="T77" fmla="*/ 1 h 1529"/>
                  <a:gd name="T78" fmla="*/ 1 w 2309"/>
                  <a:gd name="T79" fmla="*/ 1 h 1529"/>
                  <a:gd name="T80" fmla="*/ 1 w 2309"/>
                  <a:gd name="T81" fmla="*/ 1 h 1529"/>
                  <a:gd name="T82" fmla="*/ 1 w 2309"/>
                  <a:gd name="T83" fmla="*/ 1 h 1529"/>
                  <a:gd name="T84" fmla="*/ 1 w 2309"/>
                  <a:gd name="T85" fmla="*/ 1 h 1529"/>
                  <a:gd name="T86" fmla="*/ 1 w 2309"/>
                  <a:gd name="T87" fmla="*/ 1 h 1529"/>
                  <a:gd name="T88" fmla="*/ 1 w 2309"/>
                  <a:gd name="T89" fmla="*/ 1 h 1529"/>
                  <a:gd name="T90" fmla="*/ 1 w 2309"/>
                  <a:gd name="T91" fmla="*/ 1 h 1529"/>
                  <a:gd name="T92" fmla="*/ 1 w 2309"/>
                  <a:gd name="T93" fmla="*/ 1 h 1529"/>
                  <a:gd name="T94" fmla="*/ 1 w 2309"/>
                  <a:gd name="T95" fmla="*/ 1 h 1529"/>
                  <a:gd name="T96" fmla="*/ 1 w 2309"/>
                  <a:gd name="T97" fmla="*/ 1 h 1529"/>
                  <a:gd name="T98" fmla="*/ 1 w 2309"/>
                  <a:gd name="T99" fmla="*/ 1 h 1529"/>
                  <a:gd name="T100" fmla="*/ 1 w 2309"/>
                  <a:gd name="T101" fmla="*/ 1 h 15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09"/>
                  <a:gd name="T154" fmla="*/ 0 h 1529"/>
                  <a:gd name="T155" fmla="*/ 2309 w 2309"/>
                  <a:gd name="T156" fmla="*/ 1529 h 15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09" h="1529">
                    <a:moveTo>
                      <a:pt x="2289" y="0"/>
                    </a:moveTo>
                    <a:lnTo>
                      <a:pt x="2309" y="45"/>
                    </a:lnTo>
                    <a:lnTo>
                      <a:pt x="2224" y="180"/>
                    </a:lnTo>
                    <a:lnTo>
                      <a:pt x="2184" y="300"/>
                    </a:lnTo>
                    <a:lnTo>
                      <a:pt x="2119" y="415"/>
                    </a:lnTo>
                    <a:lnTo>
                      <a:pt x="2054" y="540"/>
                    </a:lnTo>
                    <a:lnTo>
                      <a:pt x="2014" y="580"/>
                    </a:lnTo>
                    <a:lnTo>
                      <a:pt x="2034" y="685"/>
                    </a:lnTo>
                    <a:lnTo>
                      <a:pt x="1909" y="759"/>
                    </a:lnTo>
                    <a:lnTo>
                      <a:pt x="1929" y="834"/>
                    </a:lnTo>
                    <a:lnTo>
                      <a:pt x="1929" y="919"/>
                    </a:lnTo>
                    <a:lnTo>
                      <a:pt x="2004" y="984"/>
                    </a:lnTo>
                    <a:lnTo>
                      <a:pt x="1994" y="1034"/>
                    </a:lnTo>
                    <a:lnTo>
                      <a:pt x="2044" y="1119"/>
                    </a:lnTo>
                    <a:lnTo>
                      <a:pt x="2079" y="1139"/>
                    </a:lnTo>
                    <a:lnTo>
                      <a:pt x="2079" y="1204"/>
                    </a:lnTo>
                    <a:lnTo>
                      <a:pt x="1959" y="1319"/>
                    </a:lnTo>
                    <a:lnTo>
                      <a:pt x="1949" y="1374"/>
                    </a:lnTo>
                    <a:lnTo>
                      <a:pt x="1959" y="1439"/>
                    </a:lnTo>
                    <a:lnTo>
                      <a:pt x="1939" y="1499"/>
                    </a:lnTo>
                    <a:lnTo>
                      <a:pt x="1889" y="1529"/>
                    </a:lnTo>
                    <a:lnTo>
                      <a:pt x="1854" y="1529"/>
                    </a:lnTo>
                    <a:lnTo>
                      <a:pt x="1804" y="1489"/>
                    </a:lnTo>
                    <a:lnTo>
                      <a:pt x="1769" y="1459"/>
                    </a:lnTo>
                    <a:lnTo>
                      <a:pt x="1709" y="1459"/>
                    </a:lnTo>
                    <a:lnTo>
                      <a:pt x="1614" y="1439"/>
                    </a:lnTo>
                    <a:lnTo>
                      <a:pt x="1579" y="1444"/>
                    </a:lnTo>
                    <a:lnTo>
                      <a:pt x="1539" y="1404"/>
                    </a:lnTo>
                    <a:lnTo>
                      <a:pt x="1494" y="1359"/>
                    </a:lnTo>
                    <a:lnTo>
                      <a:pt x="1454" y="1359"/>
                    </a:lnTo>
                    <a:lnTo>
                      <a:pt x="1424" y="1339"/>
                    </a:lnTo>
                    <a:lnTo>
                      <a:pt x="1424" y="1289"/>
                    </a:lnTo>
                    <a:lnTo>
                      <a:pt x="1404" y="1224"/>
                    </a:lnTo>
                    <a:lnTo>
                      <a:pt x="1369" y="1194"/>
                    </a:lnTo>
                    <a:lnTo>
                      <a:pt x="1304" y="1129"/>
                    </a:lnTo>
                    <a:lnTo>
                      <a:pt x="1189" y="1044"/>
                    </a:lnTo>
                    <a:lnTo>
                      <a:pt x="1125" y="1044"/>
                    </a:lnTo>
                    <a:lnTo>
                      <a:pt x="1055" y="1044"/>
                    </a:lnTo>
                    <a:lnTo>
                      <a:pt x="1000" y="1004"/>
                    </a:lnTo>
                    <a:lnTo>
                      <a:pt x="915" y="969"/>
                    </a:lnTo>
                    <a:lnTo>
                      <a:pt x="885" y="939"/>
                    </a:lnTo>
                    <a:lnTo>
                      <a:pt x="810" y="909"/>
                    </a:lnTo>
                    <a:lnTo>
                      <a:pt x="725" y="899"/>
                    </a:lnTo>
                    <a:lnTo>
                      <a:pt x="685" y="899"/>
                    </a:lnTo>
                    <a:lnTo>
                      <a:pt x="620" y="824"/>
                    </a:lnTo>
                    <a:lnTo>
                      <a:pt x="600" y="799"/>
                    </a:lnTo>
                    <a:lnTo>
                      <a:pt x="555" y="794"/>
                    </a:lnTo>
                    <a:lnTo>
                      <a:pt x="550" y="759"/>
                    </a:lnTo>
                    <a:lnTo>
                      <a:pt x="505" y="685"/>
                    </a:lnTo>
                    <a:lnTo>
                      <a:pt x="450" y="685"/>
                    </a:lnTo>
                    <a:lnTo>
                      <a:pt x="400" y="665"/>
                    </a:lnTo>
                    <a:lnTo>
                      <a:pt x="360" y="600"/>
                    </a:lnTo>
                    <a:lnTo>
                      <a:pt x="345" y="595"/>
                    </a:lnTo>
                    <a:lnTo>
                      <a:pt x="295" y="595"/>
                    </a:lnTo>
                    <a:lnTo>
                      <a:pt x="240" y="615"/>
                    </a:lnTo>
                    <a:lnTo>
                      <a:pt x="190" y="615"/>
                    </a:lnTo>
                    <a:lnTo>
                      <a:pt x="145" y="580"/>
                    </a:lnTo>
                    <a:lnTo>
                      <a:pt x="145" y="540"/>
                    </a:lnTo>
                    <a:lnTo>
                      <a:pt x="125" y="495"/>
                    </a:lnTo>
                    <a:lnTo>
                      <a:pt x="70" y="510"/>
                    </a:lnTo>
                    <a:lnTo>
                      <a:pt x="50" y="490"/>
                    </a:lnTo>
                    <a:lnTo>
                      <a:pt x="70" y="470"/>
                    </a:lnTo>
                    <a:lnTo>
                      <a:pt x="0" y="415"/>
                    </a:lnTo>
                    <a:lnTo>
                      <a:pt x="0" y="370"/>
                    </a:lnTo>
                    <a:lnTo>
                      <a:pt x="20" y="340"/>
                    </a:lnTo>
                    <a:lnTo>
                      <a:pt x="50" y="305"/>
                    </a:lnTo>
                    <a:lnTo>
                      <a:pt x="50" y="275"/>
                    </a:lnTo>
                    <a:lnTo>
                      <a:pt x="20" y="245"/>
                    </a:lnTo>
                    <a:lnTo>
                      <a:pt x="30" y="200"/>
                    </a:lnTo>
                    <a:lnTo>
                      <a:pt x="60" y="160"/>
                    </a:lnTo>
                    <a:lnTo>
                      <a:pt x="200" y="55"/>
                    </a:lnTo>
                    <a:lnTo>
                      <a:pt x="260" y="65"/>
                    </a:lnTo>
                    <a:lnTo>
                      <a:pt x="280" y="95"/>
                    </a:lnTo>
                    <a:lnTo>
                      <a:pt x="365" y="140"/>
                    </a:lnTo>
                    <a:lnTo>
                      <a:pt x="410" y="95"/>
                    </a:lnTo>
                    <a:lnTo>
                      <a:pt x="440" y="45"/>
                    </a:lnTo>
                    <a:lnTo>
                      <a:pt x="695" y="45"/>
                    </a:lnTo>
                    <a:lnTo>
                      <a:pt x="705" y="85"/>
                    </a:lnTo>
                    <a:lnTo>
                      <a:pt x="790" y="130"/>
                    </a:lnTo>
                    <a:lnTo>
                      <a:pt x="810" y="170"/>
                    </a:lnTo>
                    <a:lnTo>
                      <a:pt x="845" y="190"/>
                    </a:lnTo>
                    <a:lnTo>
                      <a:pt x="875" y="170"/>
                    </a:lnTo>
                    <a:lnTo>
                      <a:pt x="980" y="225"/>
                    </a:lnTo>
                    <a:lnTo>
                      <a:pt x="1035" y="245"/>
                    </a:lnTo>
                    <a:lnTo>
                      <a:pt x="1095" y="225"/>
                    </a:lnTo>
                    <a:lnTo>
                      <a:pt x="1170" y="180"/>
                    </a:lnTo>
                    <a:lnTo>
                      <a:pt x="1234" y="180"/>
                    </a:lnTo>
                    <a:lnTo>
                      <a:pt x="1304" y="225"/>
                    </a:lnTo>
                    <a:lnTo>
                      <a:pt x="1349" y="235"/>
                    </a:lnTo>
                    <a:lnTo>
                      <a:pt x="1429" y="215"/>
                    </a:lnTo>
                    <a:lnTo>
                      <a:pt x="1514" y="225"/>
                    </a:lnTo>
                    <a:lnTo>
                      <a:pt x="1569" y="200"/>
                    </a:lnTo>
                    <a:lnTo>
                      <a:pt x="1634" y="180"/>
                    </a:lnTo>
                    <a:lnTo>
                      <a:pt x="1709" y="130"/>
                    </a:lnTo>
                    <a:lnTo>
                      <a:pt x="1769" y="105"/>
                    </a:lnTo>
                    <a:lnTo>
                      <a:pt x="1864" y="95"/>
                    </a:lnTo>
                    <a:lnTo>
                      <a:pt x="1939" y="105"/>
                    </a:lnTo>
                    <a:lnTo>
                      <a:pt x="2004" y="95"/>
                    </a:lnTo>
                    <a:lnTo>
                      <a:pt x="2069" y="35"/>
                    </a:lnTo>
                    <a:lnTo>
                      <a:pt x="2099" y="20"/>
                    </a:lnTo>
                    <a:lnTo>
                      <a:pt x="2139" y="35"/>
                    </a:lnTo>
                    <a:lnTo>
                      <a:pt x="2224" y="35"/>
                    </a:lnTo>
                    <a:lnTo>
                      <a:pt x="2289" y="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grpSp>
        <p:sp>
          <p:nvSpPr>
            <p:cNvPr id="90" name="Freeform 81"/>
            <p:cNvSpPr>
              <a:spLocks noChangeAspect="1"/>
            </p:cNvSpPr>
            <p:nvPr/>
          </p:nvSpPr>
          <p:spPr bwMode="auto">
            <a:xfrm>
              <a:off x="4093" y="6287"/>
              <a:ext cx="1023" cy="425"/>
            </a:xfrm>
            <a:custGeom>
              <a:avLst/>
              <a:gdLst>
                <a:gd name="T0" fmla="*/ 4354825 w 559"/>
                <a:gd name="T1" fmla="*/ 95488552 h 234"/>
                <a:gd name="T2" fmla="*/ 56109885 w 559"/>
                <a:gd name="T3" fmla="*/ 68409582 h 234"/>
                <a:gd name="T4" fmla="*/ 46709430 w 559"/>
                <a:gd name="T5" fmla="*/ 45738654 h 234"/>
                <a:gd name="T6" fmla="*/ 122713556 w 559"/>
                <a:gd name="T7" fmla="*/ 8459204 h 234"/>
                <a:gd name="T8" fmla="*/ 131271071 w 559"/>
                <a:gd name="T9" fmla="*/ 31595720 h 234"/>
                <a:gd name="T10" fmla="*/ 241737520 w 559"/>
                <a:gd name="T11" fmla="*/ 54169170 h 234"/>
                <a:gd name="T12" fmla="*/ 283549294 w 559"/>
                <a:gd name="T13" fmla="*/ 42511658 h 234"/>
                <a:gd name="T14" fmla="*/ 354052634 w 559"/>
                <a:gd name="T15" fmla="*/ 12826875 h 234"/>
                <a:gd name="T16" fmla="*/ 419822612 w 559"/>
                <a:gd name="T17" fmla="*/ 31595720 h 234"/>
                <a:gd name="T18" fmla="*/ 486408566 w 559"/>
                <a:gd name="T19" fmla="*/ 12826875 h 234"/>
                <a:gd name="T20" fmla="*/ 532968767 w 559"/>
                <a:gd name="T21" fmla="*/ 5781126 h 234"/>
                <a:gd name="T22" fmla="*/ 544246112 w 559"/>
                <a:gd name="T23" fmla="*/ 37577108 h 234"/>
                <a:gd name="T24" fmla="*/ 570999326 w 559"/>
                <a:gd name="T25" fmla="*/ 63501947 h 234"/>
                <a:gd name="T26" fmla="*/ 599583795 w 559"/>
                <a:gd name="T27" fmla="*/ 100127626 h 234"/>
                <a:gd name="T28" fmla="*/ 622202264 w 559"/>
                <a:gd name="T29" fmla="*/ 135086968 h 234"/>
                <a:gd name="T30" fmla="*/ 561720183 w 559"/>
                <a:gd name="T31" fmla="*/ 146772385 h 234"/>
                <a:gd name="T32" fmla="*/ 505997959 w 559"/>
                <a:gd name="T33" fmla="*/ 183400394 h 234"/>
                <a:gd name="T34" fmla="*/ 457278471 w 559"/>
                <a:gd name="T35" fmla="*/ 201484461 h 234"/>
                <a:gd name="T36" fmla="*/ 410607481 w 559"/>
                <a:gd name="T37" fmla="*/ 190637819 h 234"/>
                <a:gd name="T38" fmla="*/ 377442059 w 559"/>
                <a:gd name="T39" fmla="*/ 201484461 h 234"/>
                <a:gd name="T40" fmla="*/ 355851063 w 559"/>
                <a:gd name="T41" fmla="*/ 211406457 h 234"/>
                <a:gd name="T42" fmla="*/ 339659340 w 559"/>
                <a:gd name="T43" fmla="*/ 222154413 h 234"/>
                <a:gd name="T44" fmla="*/ 314103828 w 559"/>
                <a:gd name="T45" fmla="*/ 225910202 h 234"/>
                <a:gd name="T46" fmla="*/ 309037042 w 559"/>
                <a:gd name="T47" fmla="*/ 208208647 h 234"/>
                <a:gd name="T48" fmla="*/ 310528777 w 559"/>
                <a:gd name="T49" fmla="*/ 190445923 h 234"/>
                <a:gd name="T50" fmla="*/ 277037668 w 559"/>
                <a:gd name="T51" fmla="*/ 185530365 h 234"/>
                <a:gd name="T52" fmla="*/ 245953687 w 559"/>
                <a:gd name="T53" fmla="*/ 184537093 h 234"/>
                <a:gd name="T54" fmla="*/ 222165595 w 559"/>
                <a:gd name="T55" fmla="*/ 188056712 h 234"/>
                <a:gd name="T56" fmla="*/ 208953355 w 559"/>
                <a:gd name="T57" fmla="*/ 190445923 h 234"/>
                <a:gd name="T58" fmla="*/ 190082630 w 559"/>
                <a:gd name="T59" fmla="*/ 198803152 h 234"/>
                <a:gd name="T60" fmla="*/ 173824199 w 559"/>
                <a:gd name="T61" fmla="*/ 201484461 h 234"/>
                <a:gd name="T62" fmla="*/ 133611491 w 559"/>
                <a:gd name="T63" fmla="*/ 196457866 h 234"/>
                <a:gd name="T64" fmla="*/ 89827805 w 559"/>
                <a:gd name="T65" fmla="*/ 192998718 h 234"/>
                <a:gd name="T66" fmla="*/ 66989164 w 559"/>
                <a:gd name="T67" fmla="*/ 178757593 h 234"/>
                <a:gd name="T68" fmla="*/ 33519583 w 559"/>
                <a:gd name="T69" fmla="*/ 163282131 h 234"/>
                <a:gd name="T70" fmla="*/ 8892159 w 559"/>
                <a:gd name="T71" fmla="*/ 140894897 h 2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9"/>
                <a:gd name="T109" fmla="*/ 0 h 234"/>
                <a:gd name="T110" fmla="*/ 559 w 559"/>
                <a:gd name="T111" fmla="*/ 234 h 2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9" h="234">
                  <a:moveTo>
                    <a:pt x="0" y="125"/>
                  </a:moveTo>
                  <a:lnTo>
                    <a:pt x="4" y="99"/>
                  </a:lnTo>
                  <a:lnTo>
                    <a:pt x="22" y="89"/>
                  </a:lnTo>
                  <a:lnTo>
                    <a:pt x="50" y="71"/>
                  </a:lnTo>
                  <a:lnTo>
                    <a:pt x="56" y="60"/>
                  </a:lnTo>
                  <a:lnTo>
                    <a:pt x="42" y="47"/>
                  </a:lnTo>
                  <a:lnTo>
                    <a:pt x="98" y="0"/>
                  </a:lnTo>
                  <a:lnTo>
                    <a:pt x="110" y="9"/>
                  </a:lnTo>
                  <a:lnTo>
                    <a:pt x="118" y="24"/>
                  </a:lnTo>
                  <a:lnTo>
                    <a:pt x="118" y="33"/>
                  </a:lnTo>
                  <a:lnTo>
                    <a:pt x="148" y="39"/>
                  </a:lnTo>
                  <a:lnTo>
                    <a:pt x="217" y="56"/>
                  </a:lnTo>
                  <a:lnTo>
                    <a:pt x="221" y="60"/>
                  </a:lnTo>
                  <a:lnTo>
                    <a:pt x="255" y="44"/>
                  </a:lnTo>
                  <a:lnTo>
                    <a:pt x="297" y="13"/>
                  </a:lnTo>
                  <a:lnTo>
                    <a:pt x="318" y="13"/>
                  </a:lnTo>
                  <a:lnTo>
                    <a:pt x="344" y="27"/>
                  </a:lnTo>
                  <a:lnTo>
                    <a:pt x="377" y="33"/>
                  </a:lnTo>
                  <a:lnTo>
                    <a:pt x="421" y="24"/>
                  </a:lnTo>
                  <a:lnTo>
                    <a:pt x="437" y="13"/>
                  </a:lnTo>
                  <a:lnTo>
                    <a:pt x="459" y="13"/>
                  </a:lnTo>
                  <a:lnTo>
                    <a:pt x="479" y="6"/>
                  </a:lnTo>
                  <a:lnTo>
                    <a:pt x="493" y="24"/>
                  </a:lnTo>
                  <a:lnTo>
                    <a:pt x="489" y="39"/>
                  </a:lnTo>
                  <a:lnTo>
                    <a:pt x="493" y="60"/>
                  </a:lnTo>
                  <a:lnTo>
                    <a:pt x="513" y="66"/>
                  </a:lnTo>
                  <a:lnTo>
                    <a:pt x="531" y="83"/>
                  </a:lnTo>
                  <a:lnTo>
                    <a:pt x="539" y="104"/>
                  </a:lnTo>
                  <a:lnTo>
                    <a:pt x="559" y="125"/>
                  </a:lnTo>
                  <a:lnTo>
                    <a:pt x="559" y="140"/>
                  </a:lnTo>
                  <a:lnTo>
                    <a:pt x="531" y="143"/>
                  </a:lnTo>
                  <a:lnTo>
                    <a:pt x="505" y="152"/>
                  </a:lnTo>
                  <a:lnTo>
                    <a:pt x="479" y="173"/>
                  </a:lnTo>
                  <a:lnTo>
                    <a:pt x="455" y="190"/>
                  </a:lnTo>
                  <a:lnTo>
                    <a:pt x="433" y="202"/>
                  </a:lnTo>
                  <a:lnTo>
                    <a:pt x="411" y="209"/>
                  </a:lnTo>
                  <a:lnTo>
                    <a:pt x="390" y="206"/>
                  </a:lnTo>
                  <a:lnTo>
                    <a:pt x="369" y="198"/>
                  </a:lnTo>
                  <a:lnTo>
                    <a:pt x="351" y="203"/>
                  </a:lnTo>
                  <a:lnTo>
                    <a:pt x="339" y="209"/>
                  </a:lnTo>
                  <a:lnTo>
                    <a:pt x="332" y="215"/>
                  </a:lnTo>
                  <a:lnTo>
                    <a:pt x="320" y="219"/>
                  </a:lnTo>
                  <a:lnTo>
                    <a:pt x="311" y="222"/>
                  </a:lnTo>
                  <a:lnTo>
                    <a:pt x="305" y="230"/>
                  </a:lnTo>
                  <a:lnTo>
                    <a:pt x="294" y="233"/>
                  </a:lnTo>
                  <a:lnTo>
                    <a:pt x="282" y="234"/>
                  </a:lnTo>
                  <a:lnTo>
                    <a:pt x="276" y="225"/>
                  </a:lnTo>
                  <a:lnTo>
                    <a:pt x="278" y="216"/>
                  </a:lnTo>
                  <a:lnTo>
                    <a:pt x="284" y="207"/>
                  </a:lnTo>
                  <a:lnTo>
                    <a:pt x="279" y="197"/>
                  </a:lnTo>
                  <a:lnTo>
                    <a:pt x="267" y="194"/>
                  </a:lnTo>
                  <a:lnTo>
                    <a:pt x="249" y="192"/>
                  </a:lnTo>
                  <a:lnTo>
                    <a:pt x="236" y="191"/>
                  </a:lnTo>
                  <a:lnTo>
                    <a:pt x="221" y="191"/>
                  </a:lnTo>
                  <a:lnTo>
                    <a:pt x="209" y="189"/>
                  </a:lnTo>
                  <a:lnTo>
                    <a:pt x="200" y="195"/>
                  </a:lnTo>
                  <a:lnTo>
                    <a:pt x="192" y="194"/>
                  </a:lnTo>
                  <a:lnTo>
                    <a:pt x="188" y="197"/>
                  </a:lnTo>
                  <a:lnTo>
                    <a:pt x="182" y="203"/>
                  </a:lnTo>
                  <a:lnTo>
                    <a:pt x="171" y="206"/>
                  </a:lnTo>
                  <a:lnTo>
                    <a:pt x="164" y="206"/>
                  </a:lnTo>
                  <a:lnTo>
                    <a:pt x="156" y="209"/>
                  </a:lnTo>
                  <a:lnTo>
                    <a:pt x="138" y="207"/>
                  </a:lnTo>
                  <a:lnTo>
                    <a:pt x="120" y="204"/>
                  </a:lnTo>
                  <a:lnTo>
                    <a:pt x="96" y="201"/>
                  </a:lnTo>
                  <a:lnTo>
                    <a:pt x="81" y="200"/>
                  </a:lnTo>
                  <a:lnTo>
                    <a:pt x="64" y="196"/>
                  </a:lnTo>
                  <a:lnTo>
                    <a:pt x="60" y="185"/>
                  </a:lnTo>
                  <a:lnTo>
                    <a:pt x="46" y="176"/>
                  </a:lnTo>
                  <a:lnTo>
                    <a:pt x="30" y="169"/>
                  </a:lnTo>
                  <a:lnTo>
                    <a:pt x="14" y="152"/>
                  </a:lnTo>
                  <a:lnTo>
                    <a:pt x="8" y="146"/>
                  </a:lnTo>
                  <a:lnTo>
                    <a:pt x="0" y="12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endParaRPr lang="it-IT">
                <a:cs typeface="Arial" pitchFamily="34" charset="0"/>
              </a:endParaRPr>
            </a:p>
          </p:txBody>
        </p:sp>
      </p:grpSp>
      <p:sp>
        <p:nvSpPr>
          <p:cNvPr id="68" name="Text Box 82"/>
          <p:cNvSpPr txBox="1">
            <a:spLocks noChangeArrowheads="1"/>
          </p:cNvSpPr>
          <p:nvPr/>
        </p:nvSpPr>
        <p:spPr bwMode="auto">
          <a:xfrm>
            <a:off x="6405564" y="2413000"/>
            <a:ext cx="542925" cy="338138"/>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12</a:t>
            </a:r>
            <a:endParaRPr lang="it-IT" dirty="0">
              <a:solidFill>
                <a:srgbClr val="002060"/>
              </a:solidFill>
              <a:cs typeface="Arial" pitchFamily="34" charset="0"/>
            </a:endParaRPr>
          </a:p>
        </p:txBody>
      </p:sp>
      <p:sp>
        <p:nvSpPr>
          <p:cNvPr id="69" name="Text Box 83"/>
          <p:cNvSpPr txBox="1">
            <a:spLocks noChangeArrowheads="1"/>
          </p:cNvSpPr>
          <p:nvPr/>
        </p:nvSpPr>
        <p:spPr bwMode="auto">
          <a:xfrm>
            <a:off x="6459539" y="2811464"/>
            <a:ext cx="369887"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2</a:t>
            </a:r>
            <a:endParaRPr lang="it-IT" dirty="0">
              <a:solidFill>
                <a:srgbClr val="002060"/>
              </a:solidFill>
              <a:cs typeface="Arial" pitchFamily="34" charset="0"/>
            </a:endParaRPr>
          </a:p>
        </p:txBody>
      </p:sp>
      <p:sp>
        <p:nvSpPr>
          <p:cNvPr id="70" name="Text Box 84"/>
          <p:cNvSpPr txBox="1">
            <a:spLocks noChangeArrowheads="1"/>
          </p:cNvSpPr>
          <p:nvPr/>
        </p:nvSpPr>
        <p:spPr bwMode="auto">
          <a:xfrm>
            <a:off x="6342063" y="2024064"/>
            <a:ext cx="247650" cy="339725"/>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71" name="Text Box 85"/>
          <p:cNvSpPr txBox="1">
            <a:spLocks noChangeArrowheads="1"/>
          </p:cNvSpPr>
          <p:nvPr/>
        </p:nvSpPr>
        <p:spPr bwMode="auto">
          <a:xfrm>
            <a:off x="7212014" y="2103439"/>
            <a:ext cx="466725" cy="338137"/>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23</a:t>
            </a:r>
            <a:endParaRPr lang="it-IT" sz="1600" b="1" dirty="0">
              <a:solidFill>
                <a:srgbClr val="002060"/>
              </a:solidFill>
              <a:cs typeface="Arial" pitchFamily="34" charset="0"/>
            </a:endParaRPr>
          </a:p>
        </p:txBody>
      </p:sp>
      <p:sp>
        <p:nvSpPr>
          <p:cNvPr id="72" name="Text Box 86"/>
          <p:cNvSpPr txBox="1">
            <a:spLocks noChangeArrowheads="1"/>
          </p:cNvSpPr>
          <p:nvPr/>
        </p:nvSpPr>
        <p:spPr bwMode="auto">
          <a:xfrm>
            <a:off x="7713663" y="1976439"/>
            <a:ext cx="277812" cy="339725"/>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73" name="Text Box 87"/>
          <p:cNvSpPr txBox="1">
            <a:spLocks noChangeArrowheads="1"/>
          </p:cNvSpPr>
          <p:nvPr/>
        </p:nvSpPr>
        <p:spPr bwMode="auto">
          <a:xfrm>
            <a:off x="7899401" y="1716088"/>
            <a:ext cx="277813" cy="369332"/>
          </a:xfrm>
          <a:prstGeom prst="rect">
            <a:avLst/>
          </a:prstGeom>
          <a:noFill/>
          <a:ln w="9525">
            <a:noFill/>
            <a:miter lim="800000"/>
            <a:headEnd/>
            <a:tailEnd/>
          </a:ln>
        </p:spPr>
        <p:txBody>
          <a:bodyPr>
            <a:spAutoFit/>
          </a:bodyPr>
          <a:lstStyle/>
          <a:p>
            <a:pPr>
              <a:spcAft>
                <a:spcPts val="1000"/>
              </a:spcAft>
              <a:defRPr/>
            </a:pPr>
            <a:r>
              <a:rPr lang="it-IT" b="1" dirty="0">
                <a:solidFill>
                  <a:srgbClr val="002060"/>
                </a:solidFill>
                <a:cs typeface="Arial" pitchFamily="34" charset="0"/>
              </a:rPr>
              <a:t>3</a:t>
            </a:r>
          </a:p>
        </p:txBody>
      </p:sp>
      <p:sp>
        <p:nvSpPr>
          <p:cNvPr id="74" name="Text Box 88"/>
          <p:cNvSpPr txBox="1">
            <a:spLocks noChangeArrowheads="1"/>
          </p:cNvSpPr>
          <p:nvPr/>
        </p:nvSpPr>
        <p:spPr bwMode="auto">
          <a:xfrm>
            <a:off x="7794626" y="2271714"/>
            <a:ext cx="657225" cy="338554"/>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19</a:t>
            </a:r>
            <a:endParaRPr lang="it-IT" dirty="0">
              <a:solidFill>
                <a:srgbClr val="002060"/>
              </a:solidFill>
              <a:cs typeface="Arial" pitchFamily="34" charset="0"/>
            </a:endParaRPr>
          </a:p>
        </p:txBody>
      </p:sp>
      <p:sp>
        <p:nvSpPr>
          <p:cNvPr id="75" name="Text Box 89"/>
          <p:cNvSpPr txBox="1">
            <a:spLocks noChangeArrowheads="1"/>
          </p:cNvSpPr>
          <p:nvPr/>
        </p:nvSpPr>
        <p:spPr bwMode="auto">
          <a:xfrm>
            <a:off x="8474075" y="2000250"/>
            <a:ext cx="279400"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3</a:t>
            </a:r>
            <a:endParaRPr lang="it-IT" dirty="0">
              <a:solidFill>
                <a:srgbClr val="002060"/>
              </a:solidFill>
              <a:cs typeface="Arial" pitchFamily="34" charset="0"/>
            </a:endParaRPr>
          </a:p>
        </p:txBody>
      </p:sp>
      <p:sp>
        <p:nvSpPr>
          <p:cNvPr id="76" name="Text Box 90"/>
          <p:cNvSpPr txBox="1">
            <a:spLocks noChangeArrowheads="1"/>
          </p:cNvSpPr>
          <p:nvPr/>
        </p:nvSpPr>
        <p:spPr bwMode="auto">
          <a:xfrm>
            <a:off x="7624763" y="2679700"/>
            <a:ext cx="628650" cy="338138"/>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16</a:t>
            </a:r>
            <a:endParaRPr lang="it-IT" dirty="0">
              <a:solidFill>
                <a:srgbClr val="002060"/>
              </a:solidFill>
              <a:cs typeface="Arial" pitchFamily="34" charset="0"/>
            </a:endParaRPr>
          </a:p>
        </p:txBody>
      </p:sp>
      <p:sp>
        <p:nvSpPr>
          <p:cNvPr id="77" name="Text Box 91"/>
          <p:cNvSpPr txBox="1">
            <a:spLocks noChangeArrowheads="1"/>
          </p:cNvSpPr>
          <p:nvPr/>
        </p:nvSpPr>
        <p:spPr bwMode="auto">
          <a:xfrm>
            <a:off x="7516813" y="3165475"/>
            <a:ext cx="781050"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15</a:t>
            </a:r>
            <a:endParaRPr lang="it-IT" dirty="0">
              <a:solidFill>
                <a:srgbClr val="002060"/>
              </a:solidFill>
              <a:cs typeface="Arial" pitchFamily="34" charset="0"/>
            </a:endParaRPr>
          </a:p>
        </p:txBody>
      </p:sp>
      <p:sp>
        <p:nvSpPr>
          <p:cNvPr id="78" name="Text Box 92"/>
          <p:cNvSpPr txBox="1">
            <a:spLocks noChangeArrowheads="1"/>
          </p:cNvSpPr>
          <p:nvPr/>
        </p:nvSpPr>
        <p:spPr bwMode="auto">
          <a:xfrm>
            <a:off x="8158164" y="3408364"/>
            <a:ext cx="350837"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2</a:t>
            </a:r>
            <a:endParaRPr lang="it-IT" dirty="0">
              <a:solidFill>
                <a:srgbClr val="002060"/>
              </a:solidFill>
              <a:cs typeface="Arial" pitchFamily="34" charset="0"/>
            </a:endParaRPr>
          </a:p>
        </p:txBody>
      </p:sp>
      <p:sp>
        <p:nvSpPr>
          <p:cNvPr id="79" name="Text Box 93"/>
          <p:cNvSpPr txBox="1">
            <a:spLocks noChangeArrowheads="1"/>
          </p:cNvSpPr>
          <p:nvPr/>
        </p:nvSpPr>
        <p:spPr bwMode="auto">
          <a:xfrm>
            <a:off x="8391525" y="3190875"/>
            <a:ext cx="636588"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effectLst>
                  <a:outerShdw blurRad="38100" dist="38100" dir="2700000" algn="tl">
                    <a:srgbClr val="000000">
                      <a:alpha val="43137"/>
                    </a:srgbClr>
                  </a:outerShdw>
                </a:effectLst>
                <a:cs typeface="Arial" pitchFamily="34" charset="0"/>
              </a:rPr>
              <a:t>4</a:t>
            </a:r>
            <a:endParaRPr lang="it-IT" dirty="0">
              <a:solidFill>
                <a:srgbClr val="002060"/>
              </a:solidFill>
              <a:effectLst>
                <a:outerShdw blurRad="38100" dist="38100" dir="2700000" algn="tl">
                  <a:srgbClr val="000000">
                    <a:alpha val="43137"/>
                  </a:srgbClr>
                </a:outerShdw>
              </a:effectLst>
              <a:cs typeface="Arial" pitchFamily="34" charset="0"/>
            </a:endParaRPr>
          </a:p>
        </p:txBody>
      </p:sp>
      <p:sp>
        <p:nvSpPr>
          <p:cNvPr id="80" name="Text Box 94"/>
          <p:cNvSpPr txBox="1">
            <a:spLocks noChangeArrowheads="1"/>
          </p:cNvSpPr>
          <p:nvPr/>
        </p:nvSpPr>
        <p:spPr bwMode="auto">
          <a:xfrm>
            <a:off x="8094663" y="3779839"/>
            <a:ext cx="628650" cy="338137"/>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28</a:t>
            </a:r>
            <a:endParaRPr lang="it-IT" sz="1600" b="1" dirty="0">
              <a:solidFill>
                <a:srgbClr val="002060"/>
              </a:solidFill>
              <a:cs typeface="Arial" pitchFamily="34" charset="0"/>
            </a:endParaRPr>
          </a:p>
        </p:txBody>
      </p:sp>
      <p:sp>
        <p:nvSpPr>
          <p:cNvPr id="81" name="Text Box 95"/>
          <p:cNvSpPr txBox="1">
            <a:spLocks noChangeArrowheads="1"/>
          </p:cNvSpPr>
          <p:nvPr/>
        </p:nvSpPr>
        <p:spPr bwMode="auto">
          <a:xfrm>
            <a:off x="8642351" y="3735389"/>
            <a:ext cx="525463"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4</a:t>
            </a:r>
            <a:endParaRPr lang="it-IT" dirty="0">
              <a:solidFill>
                <a:srgbClr val="002060"/>
              </a:solidFill>
              <a:cs typeface="Arial" pitchFamily="34" charset="0"/>
            </a:endParaRPr>
          </a:p>
        </p:txBody>
      </p:sp>
      <p:sp>
        <p:nvSpPr>
          <p:cNvPr id="82" name="Text Box 96"/>
          <p:cNvSpPr txBox="1">
            <a:spLocks noChangeArrowheads="1"/>
          </p:cNvSpPr>
          <p:nvPr/>
        </p:nvSpPr>
        <p:spPr bwMode="auto">
          <a:xfrm>
            <a:off x="8893175" y="3987801"/>
            <a:ext cx="369888" cy="339725"/>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83" name="Text Box 97"/>
          <p:cNvSpPr txBox="1">
            <a:spLocks noChangeArrowheads="1"/>
          </p:cNvSpPr>
          <p:nvPr/>
        </p:nvSpPr>
        <p:spPr bwMode="auto">
          <a:xfrm>
            <a:off x="8948739" y="4291014"/>
            <a:ext cx="815975" cy="338137"/>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26</a:t>
            </a:r>
            <a:endParaRPr lang="it-IT" dirty="0">
              <a:solidFill>
                <a:srgbClr val="002060"/>
              </a:solidFill>
              <a:cs typeface="Arial" pitchFamily="34" charset="0"/>
            </a:endParaRPr>
          </a:p>
        </p:txBody>
      </p:sp>
      <p:sp>
        <p:nvSpPr>
          <p:cNvPr id="84" name="Text Box 98"/>
          <p:cNvSpPr txBox="1">
            <a:spLocks noChangeArrowheads="1"/>
          </p:cNvSpPr>
          <p:nvPr/>
        </p:nvSpPr>
        <p:spPr bwMode="auto">
          <a:xfrm>
            <a:off x="9499600" y="4530726"/>
            <a:ext cx="369888" cy="339725"/>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85" name="Text Box 99"/>
          <p:cNvSpPr txBox="1">
            <a:spLocks noChangeArrowheads="1"/>
          </p:cNvSpPr>
          <p:nvPr/>
        </p:nvSpPr>
        <p:spPr bwMode="auto">
          <a:xfrm>
            <a:off x="9818688" y="4386264"/>
            <a:ext cx="741362"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11</a:t>
            </a:r>
            <a:endParaRPr lang="it-IT" dirty="0">
              <a:solidFill>
                <a:srgbClr val="002060"/>
              </a:solidFill>
              <a:cs typeface="Arial" pitchFamily="34" charset="0"/>
            </a:endParaRPr>
          </a:p>
        </p:txBody>
      </p:sp>
      <p:sp>
        <p:nvSpPr>
          <p:cNvPr id="86" name="Text Box 100"/>
          <p:cNvSpPr txBox="1">
            <a:spLocks noChangeArrowheads="1"/>
          </p:cNvSpPr>
          <p:nvPr/>
        </p:nvSpPr>
        <p:spPr bwMode="auto">
          <a:xfrm>
            <a:off x="9653589" y="5091113"/>
            <a:ext cx="555625"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5</a:t>
            </a:r>
            <a:endParaRPr lang="it-IT" dirty="0">
              <a:solidFill>
                <a:srgbClr val="002060"/>
              </a:solidFill>
              <a:cs typeface="Arial" pitchFamily="34" charset="0"/>
            </a:endParaRPr>
          </a:p>
        </p:txBody>
      </p:sp>
      <p:sp>
        <p:nvSpPr>
          <p:cNvPr id="87" name="Text Box 101"/>
          <p:cNvSpPr txBox="1">
            <a:spLocks noChangeArrowheads="1"/>
          </p:cNvSpPr>
          <p:nvPr/>
        </p:nvSpPr>
        <p:spPr bwMode="auto">
          <a:xfrm>
            <a:off x="6675439" y="4618039"/>
            <a:ext cx="371475"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3</a:t>
            </a:r>
            <a:endParaRPr lang="it-IT" dirty="0">
              <a:solidFill>
                <a:srgbClr val="002060"/>
              </a:solidFill>
              <a:cs typeface="Arial" pitchFamily="34" charset="0"/>
            </a:endParaRPr>
          </a:p>
        </p:txBody>
      </p:sp>
      <p:sp>
        <p:nvSpPr>
          <p:cNvPr id="88" name="Text Box 102"/>
          <p:cNvSpPr txBox="1">
            <a:spLocks noChangeArrowheads="1"/>
          </p:cNvSpPr>
          <p:nvPr/>
        </p:nvSpPr>
        <p:spPr bwMode="auto">
          <a:xfrm>
            <a:off x="8535989" y="5805489"/>
            <a:ext cx="619125" cy="338554"/>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17</a:t>
            </a:r>
            <a:endParaRPr lang="it-IT" dirty="0">
              <a:solidFill>
                <a:srgbClr val="002060"/>
              </a:solidFill>
              <a:cs typeface="Arial" pitchFamily="34" charset="0"/>
            </a:endParaRPr>
          </a:p>
        </p:txBody>
      </p:sp>
      <p:sp>
        <p:nvSpPr>
          <p:cNvPr id="111" name="CasellaDiTesto 110"/>
          <p:cNvSpPr txBox="1"/>
          <p:nvPr/>
        </p:nvSpPr>
        <p:spPr>
          <a:xfrm>
            <a:off x="8092086" y="1241763"/>
            <a:ext cx="2592387" cy="708025"/>
          </a:xfrm>
          <a:prstGeom prst="rect">
            <a:avLst/>
          </a:prstGeom>
          <a:noFill/>
        </p:spPr>
        <p:txBody>
          <a:bodyPr>
            <a:spAutoFit/>
          </a:bodyPr>
          <a:lstStyle/>
          <a:p>
            <a:pPr algn="ctr">
              <a:defRPr/>
            </a:pPr>
            <a:r>
              <a:rPr lang="it-IT" sz="2000" b="1" dirty="0">
                <a:solidFill>
                  <a:srgbClr val="002060"/>
                </a:solidFill>
                <a:cs typeface="Arial" pitchFamily="34" charset="0"/>
              </a:rPr>
              <a:t>Centri di </a:t>
            </a:r>
            <a:r>
              <a:rPr lang="it-IT" sz="2000" b="1" dirty="0" err="1">
                <a:solidFill>
                  <a:srgbClr val="002060"/>
                </a:solidFill>
                <a:cs typeface="Arial" pitchFamily="34" charset="0"/>
              </a:rPr>
              <a:t>II</a:t>
            </a:r>
            <a:r>
              <a:rPr lang="it-IT" sz="2000" b="1" dirty="0">
                <a:solidFill>
                  <a:srgbClr val="002060"/>
                </a:solidFill>
                <a:cs typeface="Arial" pitchFamily="34" charset="0"/>
              </a:rPr>
              <a:t> e III livello </a:t>
            </a:r>
          </a:p>
          <a:p>
            <a:pPr algn="ctr">
              <a:defRPr/>
            </a:pPr>
            <a:r>
              <a:rPr lang="it-IT" sz="2000" b="1" dirty="0" smtClean="0">
                <a:solidFill>
                  <a:srgbClr val="002060"/>
                </a:solidFill>
                <a:cs typeface="Arial" pitchFamily="34" charset="0"/>
              </a:rPr>
              <a:t>197</a:t>
            </a:r>
            <a:endParaRPr lang="it-IT" sz="2000" b="1" dirty="0">
              <a:solidFill>
                <a:srgbClr val="002060"/>
              </a:solidFill>
              <a:cs typeface="Arial" pitchFamily="34" charset="0"/>
            </a:endParaRPr>
          </a:p>
        </p:txBody>
      </p:sp>
      <p:grpSp>
        <p:nvGrpSpPr>
          <p:cNvPr id="3106" name="Group 6"/>
          <p:cNvGrpSpPr>
            <a:grpSpLocks/>
          </p:cNvGrpSpPr>
          <p:nvPr/>
        </p:nvGrpSpPr>
        <p:grpSpPr bwMode="auto">
          <a:xfrm>
            <a:off x="10754415" y="260588"/>
            <a:ext cx="728662" cy="647700"/>
            <a:chOff x="860" y="2420"/>
            <a:chExt cx="9631" cy="9516"/>
          </a:xfrm>
        </p:grpSpPr>
        <p:sp>
          <p:nvSpPr>
            <p:cNvPr id="3107"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08" name="Freeform 8"/>
            <p:cNvSpPr>
              <a:spLocks/>
            </p:cNvSpPr>
            <p:nvPr/>
          </p:nvSpPr>
          <p:spPr bwMode="auto">
            <a:xfrm>
              <a:off x="5138" y="4116"/>
              <a:ext cx="1313" cy="2892"/>
            </a:xfrm>
            <a:custGeom>
              <a:avLst/>
              <a:gdLst>
                <a:gd name="T0" fmla="*/ 11934 w 1098"/>
                <a:gd name="T1" fmla="*/ 2892 h 2892"/>
                <a:gd name="T2" fmla="*/ 11934 w 1098"/>
                <a:gd name="T3" fmla="*/ 155 h 2892"/>
                <a:gd name="T4" fmla="*/ 16057 w 1098"/>
                <a:gd name="T5" fmla="*/ 155 h 2892"/>
                <a:gd name="T6" fmla="*/ 16057 w 1098"/>
                <a:gd name="T7" fmla="*/ 0 h 2892"/>
                <a:gd name="T8" fmla="*/ 0 w 1098"/>
                <a:gd name="T9" fmla="*/ 0 h 2892"/>
                <a:gd name="T10" fmla="*/ 0 w 1098"/>
                <a:gd name="T11" fmla="*/ 155 h 2892"/>
                <a:gd name="T12" fmla="*/ 4121 w 1098"/>
                <a:gd name="T13" fmla="*/ 155 h 2892"/>
                <a:gd name="T14" fmla="*/ 4121 w 1098"/>
                <a:gd name="T15" fmla="*/ 2628 h 2892"/>
                <a:gd name="T16" fmla="*/ 1193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09"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10"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11"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12"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13"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14"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15"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16"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17"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18"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19"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20"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21"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22"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23"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24"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25"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26"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27"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28"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29"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30"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31"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32"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33"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34"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35"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36"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37"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38"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39"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40"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41"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42"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43"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44"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45"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46"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pic>
        <p:nvPicPr>
          <p:cNvPr id="143" name="Picture 3" descr="logo PM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5229" y="6143626"/>
            <a:ext cx="1357738" cy="53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Ovale 2"/>
          <p:cNvSpPr/>
          <p:nvPr/>
        </p:nvSpPr>
        <p:spPr>
          <a:xfrm>
            <a:off x="8069430" y="3740987"/>
            <a:ext cx="468000" cy="46797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41" name="Ovale 140"/>
          <p:cNvSpPr/>
          <p:nvPr/>
        </p:nvSpPr>
        <p:spPr>
          <a:xfrm>
            <a:off x="3422426" y="3716405"/>
            <a:ext cx="468000" cy="46797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 name="Segnaposto piè di pagina 3"/>
          <p:cNvSpPr>
            <a:spLocks noGrp="1"/>
          </p:cNvSpPr>
          <p:nvPr>
            <p:ph type="ftr" sz="quarter" idx="11"/>
          </p:nvPr>
        </p:nvSpPr>
        <p:spPr/>
        <p:txBody>
          <a:bodyPr/>
          <a:lstStyle/>
          <a:p>
            <a:endParaRPr lang="it-IT"/>
          </a:p>
        </p:txBody>
      </p:sp>
      <p:sp>
        <p:nvSpPr>
          <p:cNvPr id="5" name="Segnaposto numero diapositiva 4"/>
          <p:cNvSpPr>
            <a:spLocks noGrp="1"/>
          </p:cNvSpPr>
          <p:nvPr>
            <p:ph type="sldNum" sz="quarter" idx="12"/>
          </p:nvPr>
        </p:nvSpPr>
        <p:spPr/>
        <p:txBody>
          <a:bodyPr/>
          <a:lstStyle/>
          <a:p>
            <a:fld id="{7EBBF25E-1A01-4345-9D50-FC5B3FDDD50A}" type="slidenum">
              <a:rPr lang="it-IT" smtClean="0"/>
              <a:t>60</a:t>
            </a:fld>
            <a:endParaRPr lang="it-IT"/>
          </a:p>
        </p:txBody>
      </p:sp>
    </p:spTree>
    <p:extLst>
      <p:ext uri="{BB962C8B-B14F-4D97-AF65-F5344CB8AC3E}">
        <p14:creationId xmlns:p14="http://schemas.microsoft.com/office/powerpoint/2010/main" val="70660592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0" name="AutoShape 56"/>
          <p:cNvSpPr>
            <a:spLocks noChangeAspect="1" noChangeArrowheads="1"/>
          </p:cNvSpPr>
          <p:nvPr/>
        </p:nvSpPr>
        <p:spPr bwMode="auto">
          <a:xfrm>
            <a:off x="1647825" y="1649414"/>
            <a:ext cx="4376738" cy="4897437"/>
          </a:xfrm>
          <a:prstGeom prst="rect">
            <a:avLst/>
          </a:prstGeom>
          <a:noFill/>
          <a:ln w="9525">
            <a:noFill/>
            <a:miter lim="800000"/>
            <a:headEnd/>
            <a:tailEnd/>
          </a:ln>
        </p:spPr>
        <p:txBody>
          <a:bodyPr/>
          <a:lstStyle/>
          <a:p>
            <a:pPr>
              <a:defRPr/>
            </a:pPr>
            <a:endParaRPr lang="it-IT">
              <a:solidFill>
                <a:srgbClr val="002060"/>
              </a:solidFill>
              <a:cs typeface="Arial" pitchFamily="34" charset="0"/>
            </a:endParaRPr>
          </a:p>
        </p:txBody>
      </p:sp>
      <p:sp>
        <p:nvSpPr>
          <p:cNvPr id="16439" name="Rectangle 55"/>
          <p:cNvSpPr>
            <a:spLocks noChangeArrowheads="1"/>
          </p:cNvSpPr>
          <p:nvPr/>
        </p:nvSpPr>
        <p:spPr bwMode="auto">
          <a:xfrm>
            <a:off x="1501597" y="29420"/>
            <a:ext cx="9177036" cy="1169551"/>
          </a:xfrm>
          <a:prstGeom prst="rect">
            <a:avLst/>
          </a:prstGeom>
          <a:solidFill>
            <a:schemeClr val="bg1"/>
          </a:solidFill>
          <a:ln w="28575">
            <a:noFill/>
            <a:miter lim="800000"/>
            <a:headEnd/>
            <a:tailEnd/>
          </a:ln>
        </p:spPr>
        <p:txBody>
          <a:bodyPr>
            <a:spAutoFit/>
          </a:bodyPr>
          <a:lstStyle/>
          <a:p>
            <a:pPr algn="ctr">
              <a:spcBef>
                <a:spcPts val="600"/>
              </a:spcBef>
            </a:pPr>
            <a:r>
              <a:rPr lang="it-IT" sz="2000" b="1" dirty="0">
                <a:solidFill>
                  <a:srgbClr val="002060"/>
                </a:solidFill>
              </a:rPr>
              <a:t>I </a:t>
            </a:r>
            <a:r>
              <a:rPr lang="it-IT" sz="2000" b="1" dirty="0">
                <a:solidFill>
                  <a:srgbClr val="800000"/>
                </a:solidFill>
              </a:rPr>
              <a:t>CENTRI</a:t>
            </a:r>
            <a:r>
              <a:rPr lang="it-IT" sz="2000" b="1" dirty="0">
                <a:solidFill>
                  <a:srgbClr val="FF0000"/>
                </a:solidFill>
              </a:rPr>
              <a:t> </a:t>
            </a:r>
            <a:r>
              <a:rPr lang="it-IT" sz="2000" b="1" dirty="0">
                <a:solidFill>
                  <a:srgbClr val="002060"/>
                </a:solidFill>
              </a:rPr>
              <a:t>CHE APPLICANO TECNICHE DI PMA DI II E III LIVELLO</a:t>
            </a:r>
          </a:p>
          <a:p>
            <a:pPr algn="ctr">
              <a:spcBef>
                <a:spcPts val="600"/>
              </a:spcBef>
            </a:pPr>
            <a:r>
              <a:rPr lang="it-IT" sz="2000" b="1" dirty="0">
                <a:solidFill>
                  <a:srgbClr val="002060"/>
                </a:solidFill>
              </a:rPr>
              <a:t> IN ITALIA SECONDO IL </a:t>
            </a:r>
            <a:r>
              <a:rPr lang="it-IT" sz="2000" b="1" dirty="0">
                <a:solidFill>
                  <a:srgbClr val="800000"/>
                </a:solidFill>
              </a:rPr>
              <a:t>TIPO DI SERVIZIO OFFERTO</a:t>
            </a:r>
            <a:r>
              <a:rPr lang="it-IT" sz="2000" b="1" dirty="0">
                <a:solidFill>
                  <a:srgbClr val="002060"/>
                </a:solidFill>
              </a:rPr>
              <a:t>: </a:t>
            </a:r>
            <a:r>
              <a:rPr lang="it-IT" sz="2000" b="1" dirty="0" smtClean="0">
                <a:solidFill>
                  <a:srgbClr val="800000"/>
                </a:solidFill>
              </a:rPr>
              <a:t>197</a:t>
            </a:r>
            <a:r>
              <a:rPr lang="it-IT" sz="2000" b="1" dirty="0" smtClean="0">
                <a:solidFill>
                  <a:srgbClr val="FF0000"/>
                </a:solidFill>
              </a:rPr>
              <a:t> </a:t>
            </a:r>
            <a:r>
              <a:rPr lang="it-IT" sz="2000" b="1" dirty="0">
                <a:solidFill>
                  <a:srgbClr val="002060"/>
                </a:solidFill>
              </a:rPr>
              <a:t>CENTRI </a:t>
            </a:r>
          </a:p>
          <a:p>
            <a:pPr algn="ctr">
              <a:spcBef>
                <a:spcPts val="600"/>
              </a:spcBef>
            </a:pPr>
            <a:r>
              <a:rPr lang="it-IT" sz="2000" b="1" dirty="0">
                <a:solidFill>
                  <a:srgbClr val="002060"/>
                </a:solidFill>
              </a:rPr>
              <a:t>(DATI AGGIORNATI AL 31 GENNAIO </a:t>
            </a:r>
            <a:r>
              <a:rPr lang="it-IT" sz="2000" b="1" dirty="0" smtClean="0">
                <a:solidFill>
                  <a:srgbClr val="002060"/>
                </a:solidFill>
              </a:rPr>
              <a:t>2022)</a:t>
            </a:r>
            <a:endParaRPr lang="it-IT" sz="2000" b="1" dirty="0">
              <a:solidFill>
                <a:srgbClr val="002060"/>
              </a:solidFill>
            </a:endParaRPr>
          </a:p>
        </p:txBody>
      </p:sp>
      <p:sp>
        <p:nvSpPr>
          <p:cNvPr id="13322" name="Freeform 58"/>
          <p:cNvSpPr>
            <a:spLocks noChangeAspect="1"/>
          </p:cNvSpPr>
          <p:nvPr/>
        </p:nvSpPr>
        <p:spPr bwMode="auto">
          <a:xfrm>
            <a:off x="2667001" y="3313113"/>
            <a:ext cx="125413" cy="55562"/>
          </a:xfrm>
          <a:custGeom>
            <a:avLst/>
            <a:gdLst>
              <a:gd name="T0" fmla="*/ 60 w 250"/>
              <a:gd name="T1" fmla="*/ 0 h 135"/>
              <a:gd name="T2" fmla="*/ 45 w 250"/>
              <a:gd name="T3" fmla="*/ 2 h 135"/>
              <a:gd name="T4" fmla="*/ 20 w 250"/>
              <a:gd name="T5" fmla="*/ 2 h 135"/>
              <a:gd name="T6" fmla="*/ 0 w 250"/>
              <a:gd name="T7" fmla="*/ 2 h 135"/>
              <a:gd name="T8" fmla="*/ 10 w 250"/>
              <a:gd name="T9" fmla="*/ 2 h 135"/>
              <a:gd name="T10" fmla="*/ 20 w 250"/>
              <a:gd name="T11" fmla="*/ 2 h 135"/>
              <a:gd name="T12" fmla="*/ 55 w 250"/>
              <a:gd name="T13" fmla="*/ 2 h 135"/>
              <a:gd name="T14" fmla="*/ 97 w 250"/>
              <a:gd name="T15" fmla="*/ 2 h 135"/>
              <a:gd name="T16" fmla="*/ 121 w 250"/>
              <a:gd name="T17" fmla="*/ 2 h 135"/>
              <a:gd name="T18" fmla="*/ 132 w 250"/>
              <a:gd name="T19" fmla="*/ 2 h 135"/>
              <a:gd name="T20" fmla="*/ 142 w 250"/>
              <a:gd name="T21" fmla="*/ 2 h 135"/>
              <a:gd name="T22" fmla="*/ 142 w 250"/>
              <a:gd name="T23" fmla="*/ 2 h 135"/>
              <a:gd name="T24" fmla="*/ 132 w 250"/>
              <a:gd name="T25" fmla="*/ 0 h 135"/>
              <a:gd name="T26" fmla="*/ 115 w 250"/>
              <a:gd name="T27" fmla="*/ 0 h 135"/>
              <a:gd name="T28" fmla="*/ 92 w 250"/>
              <a:gd name="T29" fmla="*/ 2 h 135"/>
              <a:gd name="T30" fmla="*/ 60 w 250"/>
              <a:gd name="T31" fmla="*/ 0 h 1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0"/>
              <a:gd name="T49" fmla="*/ 0 h 135"/>
              <a:gd name="T50" fmla="*/ 250 w 250"/>
              <a:gd name="T51" fmla="*/ 135 h 1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0" h="135">
                <a:moveTo>
                  <a:pt x="105" y="0"/>
                </a:moveTo>
                <a:lnTo>
                  <a:pt x="75" y="30"/>
                </a:lnTo>
                <a:lnTo>
                  <a:pt x="40" y="30"/>
                </a:lnTo>
                <a:lnTo>
                  <a:pt x="0" y="30"/>
                </a:lnTo>
                <a:lnTo>
                  <a:pt x="10" y="65"/>
                </a:lnTo>
                <a:lnTo>
                  <a:pt x="20" y="85"/>
                </a:lnTo>
                <a:lnTo>
                  <a:pt x="95" y="105"/>
                </a:lnTo>
                <a:lnTo>
                  <a:pt x="170" y="125"/>
                </a:lnTo>
                <a:lnTo>
                  <a:pt x="210" y="135"/>
                </a:lnTo>
                <a:lnTo>
                  <a:pt x="230" y="105"/>
                </a:lnTo>
                <a:lnTo>
                  <a:pt x="250" y="85"/>
                </a:lnTo>
                <a:lnTo>
                  <a:pt x="250" y="40"/>
                </a:lnTo>
                <a:lnTo>
                  <a:pt x="230" y="0"/>
                </a:lnTo>
                <a:lnTo>
                  <a:pt x="200" y="0"/>
                </a:lnTo>
                <a:lnTo>
                  <a:pt x="160" y="20"/>
                </a:lnTo>
                <a:lnTo>
                  <a:pt x="105" y="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grpSp>
        <p:nvGrpSpPr>
          <p:cNvPr id="4218" name="Group 60"/>
          <p:cNvGrpSpPr>
            <a:grpSpLocks noChangeAspect="1"/>
          </p:cNvGrpSpPr>
          <p:nvPr/>
        </p:nvGrpSpPr>
        <p:grpSpPr bwMode="auto">
          <a:xfrm>
            <a:off x="1647826" y="1649414"/>
            <a:ext cx="4371975" cy="4738687"/>
            <a:chOff x="2304" y="6287"/>
            <a:chExt cx="5645" cy="5614"/>
          </a:xfrm>
        </p:grpSpPr>
        <p:sp>
          <p:nvSpPr>
            <p:cNvPr id="13347" name="Freeform 61"/>
            <p:cNvSpPr>
              <a:spLocks noChangeAspect="1"/>
            </p:cNvSpPr>
            <p:nvPr/>
          </p:nvSpPr>
          <p:spPr bwMode="auto">
            <a:xfrm>
              <a:off x="5567" y="9311"/>
              <a:ext cx="963" cy="797"/>
            </a:xfrm>
            <a:custGeom>
              <a:avLst/>
              <a:gdLst>
                <a:gd name="T0" fmla="*/ 1 w 1309"/>
                <a:gd name="T1" fmla="*/ 0 h 1394"/>
                <a:gd name="T2" fmla="*/ 1 w 1309"/>
                <a:gd name="T3" fmla="*/ 1 h 1394"/>
                <a:gd name="T4" fmla="*/ 1 w 1309"/>
                <a:gd name="T5" fmla="*/ 1 h 1394"/>
                <a:gd name="T6" fmla="*/ 1 w 1309"/>
                <a:gd name="T7" fmla="*/ 1 h 1394"/>
                <a:gd name="T8" fmla="*/ 1 w 1309"/>
                <a:gd name="T9" fmla="*/ 1 h 1394"/>
                <a:gd name="T10" fmla="*/ 1 w 1309"/>
                <a:gd name="T11" fmla="*/ 1 h 1394"/>
                <a:gd name="T12" fmla="*/ 1 w 1309"/>
                <a:gd name="T13" fmla="*/ 1 h 1394"/>
                <a:gd name="T14" fmla="*/ 1 w 1309"/>
                <a:gd name="T15" fmla="*/ 1 h 1394"/>
                <a:gd name="T16" fmla="*/ 0 w 1309"/>
                <a:gd name="T17" fmla="*/ 1 h 1394"/>
                <a:gd name="T18" fmla="*/ 1 w 1309"/>
                <a:gd name="T19" fmla="*/ 1 h 1394"/>
                <a:gd name="T20" fmla="*/ 1 w 1309"/>
                <a:gd name="T21" fmla="*/ 1 h 1394"/>
                <a:gd name="T22" fmla="*/ 1 w 1309"/>
                <a:gd name="T23" fmla="*/ 1 h 1394"/>
                <a:gd name="T24" fmla="*/ 1 w 1309"/>
                <a:gd name="T25" fmla="*/ 1 h 1394"/>
                <a:gd name="T26" fmla="*/ 1 w 1309"/>
                <a:gd name="T27" fmla="*/ 1 h 1394"/>
                <a:gd name="T28" fmla="*/ 1 w 1309"/>
                <a:gd name="T29" fmla="*/ 1 h 1394"/>
                <a:gd name="T30" fmla="*/ 1 w 1309"/>
                <a:gd name="T31" fmla="*/ 1 h 1394"/>
                <a:gd name="T32" fmla="*/ 1 w 1309"/>
                <a:gd name="T33" fmla="*/ 1 h 1394"/>
                <a:gd name="T34" fmla="*/ 1 w 1309"/>
                <a:gd name="T35" fmla="*/ 1 h 1394"/>
                <a:gd name="T36" fmla="*/ 1 w 1309"/>
                <a:gd name="T37" fmla="*/ 1 h 1394"/>
                <a:gd name="T38" fmla="*/ 1 w 1309"/>
                <a:gd name="T39" fmla="*/ 1 h 1394"/>
                <a:gd name="T40" fmla="*/ 1 w 1309"/>
                <a:gd name="T41" fmla="*/ 1 h 1394"/>
                <a:gd name="T42" fmla="*/ 1 w 1309"/>
                <a:gd name="T43" fmla="*/ 1 h 1394"/>
                <a:gd name="T44" fmla="*/ 1 w 1309"/>
                <a:gd name="T45" fmla="*/ 1 h 1394"/>
                <a:gd name="T46" fmla="*/ 1 w 1309"/>
                <a:gd name="T47" fmla="*/ 1 h 1394"/>
                <a:gd name="T48" fmla="*/ 1 w 1309"/>
                <a:gd name="T49" fmla="*/ 1 h 1394"/>
                <a:gd name="T50" fmla="*/ 1 w 1309"/>
                <a:gd name="T51" fmla="*/ 1 h 1394"/>
                <a:gd name="T52" fmla="*/ 1 w 1309"/>
                <a:gd name="T53" fmla="*/ 1 h 1394"/>
                <a:gd name="T54" fmla="*/ 1 w 1309"/>
                <a:gd name="T55" fmla="*/ 1 h 1394"/>
                <a:gd name="T56" fmla="*/ 1 w 1309"/>
                <a:gd name="T57" fmla="*/ 1 h 1394"/>
                <a:gd name="T58" fmla="*/ 1 w 1309"/>
                <a:gd name="T59" fmla="*/ 1 h 1394"/>
                <a:gd name="T60" fmla="*/ 1 w 1309"/>
                <a:gd name="T61" fmla="*/ 1 h 1394"/>
                <a:gd name="T62" fmla="*/ 1 w 1309"/>
                <a:gd name="T63" fmla="*/ 1 h 1394"/>
                <a:gd name="T64" fmla="*/ 1 w 1309"/>
                <a:gd name="T65" fmla="*/ 1 h 1394"/>
                <a:gd name="T66" fmla="*/ 1 w 1309"/>
                <a:gd name="T67" fmla="*/ 1 h 1394"/>
                <a:gd name="T68" fmla="*/ 1 w 1309"/>
                <a:gd name="T69" fmla="*/ 1 h 1394"/>
                <a:gd name="T70" fmla="*/ 1 w 1309"/>
                <a:gd name="T71" fmla="*/ 1 h 1394"/>
                <a:gd name="T72" fmla="*/ 1 w 1309"/>
                <a:gd name="T73" fmla="*/ 1 h 1394"/>
                <a:gd name="T74" fmla="*/ 1 w 1309"/>
                <a:gd name="T75" fmla="*/ 1 h 1394"/>
                <a:gd name="T76" fmla="*/ 1 w 1309"/>
                <a:gd name="T77" fmla="*/ 1 h 1394"/>
                <a:gd name="T78" fmla="*/ 1 w 1309"/>
                <a:gd name="T79" fmla="*/ 1 h 1394"/>
                <a:gd name="T80" fmla="*/ 1 w 1309"/>
                <a:gd name="T81" fmla="*/ 1 h 1394"/>
                <a:gd name="T82" fmla="*/ 1 w 1309"/>
                <a:gd name="T83" fmla="*/ 0 h 1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9"/>
                <a:gd name="T127" fmla="*/ 0 h 1394"/>
                <a:gd name="T128" fmla="*/ 1309 w 1309"/>
                <a:gd name="T129" fmla="*/ 1394 h 13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9" h="1394">
                  <a:moveTo>
                    <a:pt x="769" y="0"/>
                  </a:moveTo>
                  <a:lnTo>
                    <a:pt x="704" y="0"/>
                  </a:lnTo>
                  <a:lnTo>
                    <a:pt x="664" y="60"/>
                  </a:lnTo>
                  <a:lnTo>
                    <a:pt x="599" y="85"/>
                  </a:lnTo>
                  <a:lnTo>
                    <a:pt x="524" y="70"/>
                  </a:lnTo>
                  <a:lnTo>
                    <a:pt x="474" y="20"/>
                  </a:lnTo>
                  <a:lnTo>
                    <a:pt x="409" y="10"/>
                  </a:lnTo>
                  <a:lnTo>
                    <a:pt x="334" y="30"/>
                  </a:lnTo>
                  <a:lnTo>
                    <a:pt x="269" y="50"/>
                  </a:lnTo>
                  <a:lnTo>
                    <a:pt x="229" y="70"/>
                  </a:lnTo>
                  <a:lnTo>
                    <a:pt x="199" y="30"/>
                  </a:lnTo>
                  <a:lnTo>
                    <a:pt x="159" y="30"/>
                  </a:lnTo>
                  <a:lnTo>
                    <a:pt x="124" y="50"/>
                  </a:lnTo>
                  <a:lnTo>
                    <a:pt x="79" y="60"/>
                  </a:lnTo>
                  <a:lnTo>
                    <a:pt x="59" y="105"/>
                  </a:lnTo>
                  <a:lnTo>
                    <a:pt x="79" y="170"/>
                  </a:lnTo>
                  <a:lnTo>
                    <a:pt x="39" y="220"/>
                  </a:lnTo>
                  <a:lnTo>
                    <a:pt x="0" y="280"/>
                  </a:lnTo>
                  <a:lnTo>
                    <a:pt x="10" y="380"/>
                  </a:lnTo>
                  <a:lnTo>
                    <a:pt x="44" y="474"/>
                  </a:lnTo>
                  <a:lnTo>
                    <a:pt x="104" y="539"/>
                  </a:lnTo>
                  <a:lnTo>
                    <a:pt x="104" y="579"/>
                  </a:lnTo>
                  <a:lnTo>
                    <a:pt x="54" y="609"/>
                  </a:lnTo>
                  <a:lnTo>
                    <a:pt x="20" y="644"/>
                  </a:lnTo>
                  <a:lnTo>
                    <a:pt x="20" y="694"/>
                  </a:lnTo>
                  <a:lnTo>
                    <a:pt x="79" y="734"/>
                  </a:lnTo>
                  <a:lnTo>
                    <a:pt x="114" y="734"/>
                  </a:lnTo>
                  <a:lnTo>
                    <a:pt x="199" y="674"/>
                  </a:lnTo>
                  <a:lnTo>
                    <a:pt x="264" y="684"/>
                  </a:lnTo>
                  <a:lnTo>
                    <a:pt x="354" y="704"/>
                  </a:lnTo>
                  <a:lnTo>
                    <a:pt x="354" y="769"/>
                  </a:lnTo>
                  <a:lnTo>
                    <a:pt x="314" y="814"/>
                  </a:lnTo>
                  <a:lnTo>
                    <a:pt x="334" y="854"/>
                  </a:lnTo>
                  <a:lnTo>
                    <a:pt x="374" y="894"/>
                  </a:lnTo>
                  <a:lnTo>
                    <a:pt x="419" y="834"/>
                  </a:lnTo>
                  <a:lnTo>
                    <a:pt x="434" y="819"/>
                  </a:lnTo>
                  <a:lnTo>
                    <a:pt x="504" y="874"/>
                  </a:lnTo>
                  <a:lnTo>
                    <a:pt x="579" y="844"/>
                  </a:lnTo>
                  <a:lnTo>
                    <a:pt x="644" y="854"/>
                  </a:lnTo>
                  <a:lnTo>
                    <a:pt x="694" y="959"/>
                  </a:lnTo>
                  <a:lnTo>
                    <a:pt x="749" y="1024"/>
                  </a:lnTo>
                  <a:lnTo>
                    <a:pt x="789" y="1084"/>
                  </a:lnTo>
                  <a:lnTo>
                    <a:pt x="779" y="1119"/>
                  </a:lnTo>
                  <a:lnTo>
                    <a:pt x="734" y="1169"/>
                  </a:lnTo>
                  <a:lnTo>
                    <a:pt x="749" y="1224"/>
                  </a:lnTo>
                  <a:lnTo>
                    <a:pt x="779" y="1244"/>
                  </a:lnTo>
                  <a:lnTo>
                    <a:pt x="834" y="1274"/>
                  </a:lnTo>
                  <a:lnTo>
                    <a:pt x="884" y="1339"/>
                  </a:lnTo>
                  <a:lnTo>
                    <a:pt x="929" y="1379"/>
                  </a:lnTo>
                  <a:lnTo>
                    <a:pt x="979" y="1394"/>
                  </a:lnTo>
                  <a:lnTo>
                    <a:pt x="1009" y="1359"/>
                  </a:lnTo>
                  <a:lnTo>
                    <a:pt x="1064" y="1394"/>
                  </a:lnTo>
                  <a:lnTo>
                    <a:pt x="1159" y="1394"/>
                  </a:lnTo>
                  <a:lnTo>
                    <a:pt x="1234" y="1359"/>
                  </a:lnTo>
                  <a:lnTo>
                    <a:pt x="1224" y="1374"/>
                  </a:lnTo>
                  <a:lnTo>
                    <a:pt x="1264" y="1309"/>
                  </a:lnTo>
                  <a:lnTo>
                    <a:pt x="1284" y="1269"/>
                  </a:lnTo>
                  <a:lnTo>
                    <a:pt x="1309" y="1224"/>
                  </a:lnTo>
                  <a:lnTo>
                    <a:pt x="1309" y="1149"/>
                  </a:lnTo>
                  <a:lnTo>
                    <a:pt x="1284" y="1074"/>
                  </a:lnTo>
                  <a:lnTo>
                    <a:pt x="1234" y="949"/>
                  </a:lnTo>
                  <a:lnTo>
                    <a:pt x="1104" y="819"/>
                  </a:lnTo>
                  <a:lnTo>
                    <a:pt x="1129" y="749"/>
                  </a:lnTo>
                  <a:lnTo>
                    <a:pt x="1169" y="684"/>
                  </a:lnTo>
                  <a:lnTo>
                    <a:pt x="1084" y="599"/>
                  </a:lnTo>
                  <a:lnTo>
                    <a:pt x="1104" y="559"/>
                  </a:lnTo>
                  <a:lnTo>
                    <a:pt x="1179" y="559"/>
                  </a:lnTo>
                  <a:lnTo>
                    <a:pt x="1234" y="474"/>
                  </a:lnTo>
                  <a:lnTo>
                    <a:pt x="1254" y="444"/>
                  </a:lnTo>
                  <a:lnTo>
                    <a:pt x="1294" y="400"/>
                  </a:lnTo>
                  <a:lnTo>
                    <a:pt x="1234" y="365"/>
                  </a:lnTo>
                  <a:lnTo>
                    <a:pt x="1189" y="390"/>
                  </a:lnTo>
                  <a:lnTo>
                    <a:pt x="1104" y="345"/>
                  </a:lnTo>
                  <a:lnTo>
                    <a:pt x="1084" y="325"/>
                  </a:lnTo>
                  <a:lnTo>
                    <a:pt x="1094" y="295"/>
                  </a:lnTo>
                  <a:lnTo>
                    <a:pt x="1094" y="275"/>
                  </a:lnTo>
                  <a:lnTo>
                    <a:pt x="1104" y="240"/>
                  </a:lnTo>
                  <a:lnTo>
                    <a:pt x="1054" y="210"/>
                  </a:lnTo>
                  <a:lnTo>
                    <a:pt x="1009" y="230"/>
                  </a:lnTo>
                  <a:lnTo>
                    <a:pt x="979" y="240"/>
                  </a:lnTo>
                  <a:lnTo>
                    <a:pt x="854" y="105"/>
                  </a:lnTo>
                  <a:lnTo>
                    <a:pt x="864" y="40"/>
                  </a:lnTo>
                  <a:lnTo>
                    <a:pt x="834" y="10"/>
                  </a:lnTo>
                  <a:lnTo>
                    <a:pt x="769" y="0"/>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pPr>
                <a:defRPr/>
              </a:pPr>
              <a:endParaRPr lang="it-IT">
                <a:cs typeface="Arial" pitchFamily="34" charset="0"/>
              </a:endParaRPr>
            </a:p>
          </p:txBody>
        </p:sp>
        <p:sp>
          <p:nvSpPr>
            <p:cNvPr id="13348" name="Freeform 62"/>
            <p:cNvSpPr>
              <a:spLocks noChangeAspect="1"/>
            </p:cNvSpPr>
            <p:nvPr/>
          </p:nvSpPr>
          <p:spPr bwMode="auto">
            <a:xfrm>
              <a:off x="3161" y="6515"/>
              <a:ext cx="1312" cy="1006"/>
            </a:xfrm>
            <a:custGeom>
              <a:avLst/>
              <a:gdLst>
                <a:gd name="T0" fmla="*/ 2 w 1784"/>
                <a:gd name="T1" fmla="*/ 1 h 1764"/>
                <a:gd name="T2" fmla="*/ 2 w 1784"/>
                <a:gd name="T3" fmla="*/ 1 h 1764"/>
                <a:gd name="T4" fmla="*/ 3 w 1784"/>
                <a:gd name="T5" fmla="*/ 1 h 1764"/>
                <a:gd name="T6" fmla="*/ 4 w 1784"/>
                <a:gd name="T7" fmla="*/ 1 h 1764"/>
                <a:gd name="T8" fmla="*/ 4 w 1784"/>
                <a:gd name="T9" fmla="*/ 1 h 1764"/>
                <a:gd name="T10" fmla="*/ 5 w 1784"/>
                <a:gd name="T11" fmla="*/ 1 h 1764"/>
                <a:gd name="T12" fmla="*/ 5 w 1784"/>
                <a:gd name="T13" fmla="*/ 1 h 1764"/>
                <a:gd name="T14" fmla="*/ 6 w 1784"/>
                <a:gd name="T15" fmla="*/ 1 h 1764"/>
                <a:gd name="T16" fmla="*/ 7 w 1784"/>
                <a:gd name="T17" fmla="*/ 1 h 1764"/>
                <a:gd name="T18" fmla="*/ 7 w 1784"/>
                <a:gd name="T19" fmla="*/ 1 h 1764"/>
                <a:gd name="T20" fmla="*/ 9 w 1784"/>
                <a:gd name="T21" fmla="*/ 0 h 1764"/>
                <a:gd name="T22" fmla="*/ 10 w 1784"/>
                <a:gd name="T23" fmla="*/ 1 h 1764"/>
                <a:gd name="T24" fmla="*/ 10 w 1784"/>
                <a:gd name="T25" fmla="*/ 1 h 1764"/>
                <a:gd name="T26" fmla="*/ 10 w 1784"/>
                <a:gd name="T27" fmla="*/ 1 h 1764"/>
                <a:gd name="T28" fmla="*/ 10 w 1784"/>
                <a:gd name="T29" fmla="*/ 1 h 1764"/>
                <a:gd name="T30" fmla="*/ 10 w 1784"/>
                <a:gd name="T31" fmla="*/ 1 h 1764"/>
                <a:gd name="T32" fmla="*/ 11 w 1784"/>
                <a:gd name="T33" fmla="*/ 1 h 1764"/>
                <a:gd name="T34" fmla="*/ 11 w 1784"/>
                <a:gd name="T35" fmla="*/ 1 h 1764"/>
                <a:gd name="T36" fmla="*/ 10 w 1784"/>
                <a:gd name="T37" fmla="*/ 1 h 1764"/>
                <a:gd name="T38" fmla="*/ 11 w 1784"/>
                <a:gd name="T39" fmla="*/ 1 h 1764"/>
                <a:gd name="T40" fmla="*/ 11 w 1784"/>
                <a:gd name="T41" fmla="*/ 1 h 1764"/>
                <a:gd name="T42" fmla="*/ 12 w 1784"/>
                <a:gd name="T43" fmla="*/ 1 h 1764"/>
                <a:gd name="T44" fmla="*/ 13 w 1784"/>
                <a:gd name="T45" fmla="*/ 1 h 1764"/>
                <a:gd name="T46" fmla="*/ 11 w 1784"/>
                <a:gd name="T47" fmla="*/ 1 h 1764"/>
                <a:gd name="T48" fmla="*/ 10 w 1784"/>
                <a:gd name="T49" fmla="*/ 1 h 1764"/>
                <a:gd name="T50" fmla="*/ 10 w 1784"/>
                <a:gd name="T51" fmla="*/ 1 h 1764"/>
                <a:gd name="T52" fmla="*/ 8 w 1784"/>
                <a:gd name="T53" fmla="*/ 1 h 1764"/>
                <a:gd name="T54" fmla="*/ 7 w 1784"/>
                <a:gd name="T55" fmla="*/ 1 h 1764"/>
                <a:gd name="T56" fmla="*/ 6 w 1784"/>
                <a:gd name="T57" fmla="*/ 1 h 1764"/>
                <a:gd name="T58" fmla="*/ 5 w 1784"/>
                <a:gd name="T59" fmla="*/ 1 h 1764"/>
                <a:gd name="T60" fmla="*/ 4 w 1784"/>
                <a:gd name="T61" fmla="*/ 1 h 1764"/>
                <a:gd name="T62" fmla="*/ 4 w 1784"/>
                <a:gd name="T63" fmla="*/ 1 h 1764"/>
                <a:gd name="T64" fmla="*/ 4 w 1784"/>
                <a:gd name="T65" fmla="*/ 1 h 1764"/>
                <a:gd name="T66" fmla="*/ 3 w 1784"/>
                <a:gd name="T67" fmla="*/ 1 h 1764"/>
                <a:gd name="T68" fmla="*/ 2 w 1784"/>
                <a:gd name="T69" fmla="*/ 1 h 1764"/>
                <a:gd name="T70" fmla="*/ 1 w 1784"/>
                <a:gd name="T71" fmla="*/ 1 h 1764"/>
                <a:gd name="T72" fmla="*/ 1 w 1784"/>
                <a:gd name="T73" fmla="*/ 1 h 1764"/>
                <a:gd name="T74" fmla="*/ 1 w 1784"/>
                <a:gd name="T75" fmla="*/ 1 h 1764"/>
                <a:gd name="T76" fmla="*/ 1 w 1784"/>
                <a:gd name="T77" fmla="*/ 1 h 1764"/>
                <a:gd name="T78" fmla="*/ 1 w 1784"/>
                <a:gd name="T79" fmla="*/ 1 h 1764"/>
                <a:gd name="T80" fmla="*/ 1 w 1784"/>
                <a:gd name="T81" fmla="*/ 1 h 1764"/>
                <a:gd name="T82" fmla="*/ 1 w 1784"/>
                <a:gd name="T83" fmla="*/ 1 h 1764"/>
                <a:gd name="T84" fmla="*/ 1 w 1784"/>
                <a:gd name="T85" fmla="*/ 1 h 1764"/>
                <a:gd name="T86" fmla="*/ 1 w 1784"/>
                <a:gd name="T87" fmla="*/ 1 h 1764"/>
                <a:gd name="T88" fmla="*/ 1 w 1784"/>
                <a:gd name="T89" fmla="*/ 1 h 1764"/>
                <a:gd name="T90" fmla="*/ 1 w 1784"/>
                <a:gd name="T91" fmla="*/ 1 h 1764"/>
                <a:gd name="T92" fmla="*/ 1 w 1784"/>
                <a:gd name="T93" fmla="*/ 1 h 17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84"/>
                <a:gd name="T142" fmla="*/ 0 h 1764"/>
                <a:gd name="T143" fmla="*/ 1784 w 1784"/>
                <a:gd name="T144" fmla="*/ 1764 h 17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84" h="1764">
                  <a:moveTo>
                    <a:pt x="225" y="320"/>
                  </a:moveTo>
                  <a:lnTo>
                    <a:pt x="295" y="320"/>
                  </a:lnTo>
                  <a:lnTo>
                    <a:pt x="350" y="360"/>
                  </a:lnTo>
                  <a:lnTo>
                    <a:pt x="350" y="390"/>
                  </a:lnTo>
                  <a:lnTo>
                    <a:pt x="350" y="434"/>
                  </a:lnTo>
                  <a:lnTo>
                    <a:pt x="330" y="474"/>
                  </a:lnTo>
                  <a:lnTo>
                    <a:pt x="295" y="489"/>
                  </a:lnTo>
                  <a:lnTo>
                    <a:pt x="320" y="549"/>
                  </a:lnTo>
                  <a:lnTo>
                    <a:pt x="360" y="594"/>
                  </a:lnTo>
                  <a:lnTo>
                    <a:pt x="415" y="539"/>
                  </a:lnTo>
                  <a:lnTo>
                    <a:pt x="445" y="509"/>
                  </a:lnTo>
                  <a:lnTo>
                    <a:pt x="495" y="454"/>
                  </a:lnTo>
                  <a:lnTo>
                    <a:pt x="495" y="405"/>
                  </a:lnTo>
                  <a:lnTo>
                    <a:pt x="540" y="380"/>
                  </a:lnTo>
                  <a:lnTo>
                    <a:pt x="615" y="340"/>
                  </a:lnTo>
                  <a:lnTo>
                    <a:pt x="665" y="265"/>
                  </a:lnTo>
                  <a:lnTo>
                    <a:pt x="680" y="235"/>
                  </a:lnTo>
                  <a:lnTo>
                    <a:pt x="685" y="75"/>
                  </a:lnTo>
                  <a:lnTo>
                    <a:pt x="730" y="55"/>
                  </a:lnTo>
                  <a:lnTo>
                    <a:pt x="779" y="65"/>
                  </a:lnTo>
                  <a:lnTo>
                    <a:pt x="779" y="120"/>
                  </a:lnTo>
                  <a:lnTo>
                    <a:pt x="769" y="205"/>
                  </a:lnTo>
                  <a:lnTo>
                    <a:pt x="824" y="245"/>
                  </a:lnTo>
                  <a:lnTo>
                    <a:pt x="864" y="275"/>
                  </a:lnTo>
                  <a:lnTo>
                    <a:pt x="874" y="310"/>
                  </a:lnTo>
                  <a:lnTo>
                    <a:pt x="919" y="330"/>
                  </a:lnTo>
                  <a:lnTo>
                    <a:pt x="1004" y="235"/>
                  </a:lnTo>
                  <a:lnTo>
                    <a:pt x="1054" y="255"/>
                  </a:lnTo>
                  <a:lnTo>
                    <a:pt x="1089" y="210"/>
                  </a:lnTo>
                  <a:lnTo>
                    <a:pt x="1074" y="170"/>
                  </a:lnTo>
                  <a:lnTo>
                    <a:pt x="1129" y="65"/>
                  </a:lnTo>
                  <a:lnTo>
                    <a:pt x="1159" y="15"/>
                  </a:lnTo>
                  <a:lnTo>
                    <a:pt x="1214" y="0"/>
                  </a:lnTo>
                  <a:lnTo>
                    <a:pt x="1264" y="15"/>
                  </a:lnTo>
                  <a:lnTo>
                    <a:pt x="1299" y="85"/>
                  </a:lnTo>
                  <a:lnTo>
                    <a:pt x="1344" y="140"/>
                  </a:lnTo>
                  <a:lnTo>
                    <a:pt x="1404" y="180"/>
                  </a:lnTo>
                  <a:lnTo>
                    <a:pt x="1424" y="210"/>
                  </a:lnTo>
                  <a:lnTo>
                    <a:pt x="1414" y="265"/>
                  </a:lnTo>
                  <a:lnTo>
                    <a:pt x="1414" y="370"/>
                  </a:lnTo>
                  <a:lnTo>
                    <a:pt x="1414" y="424"/>
                  </a:lnTo>
                  <a:lnTo>
                    <a:pt x="1394" y="489"/>
                  </a:lnTo>
                  <a:lnTo>
                    <a:pt x="1394" y="549"/>
                  </a:lnTo>
                  <a:lnTo>
                    <a:pt x="1369" y="614"/>
                  </a:lnTo>
                  <a:lnTo>
                    <a:pt x="1369" y="719"/>
                  </a:lnTo>
                  <a:lnTo>
                    <a:pt x="1369" y="784"/>
                  </a:lnTo>
                  <a:lnTo>
                    <a:pt x="1394" y="859"/>
                  </a:lnTo>
                  <a:lnTo>
                    <a:pt x="1424" y="879"/>
                  </a:lnTo>
                  <a:lnTo>
                    <a:pt x="1474" y="834"/>
                  </a:lnTo>
                  <a:lnTo>
                    <a:pt x="1509" y="784"/>
                  </a:lnTo>
                  <a:lnTo>
                    <a:pt x="1554" y="814"/>
                  </a:lnTo>
                  <a:lnTo>
                    <a:pt x="1539" y="864"/>
                  </a:lnTo>
                  <a:lnTo>
                    <a:pt x="1554" y="964"/>
                  </a:lnTo>
                  <a:lnTo>
                    <a:pt x="1559" y="1004"/>
                  </a:lnTo>
                  <a:lnTo>
                    <a:pt x="1529" y="1029"/>
                  </a:lnTo>
                  <a:lnTo>
                    <a:pt x="1474" y="1079"/>
                  </a:lnTo>
                  <a:lnTo>
                    <a:pt x="1449" y="1134"/>
                  </a:lnTo>
                  <a:lnTo>
                    <a:pt x="1434" y="1184"/>
                  </a:lnTo>
                  <a:lnTo>
                    <a:pt x="1454" y="1259"/>
                  </a:lnTo>
                  <a:lnTo>
                    <a:pt x="1499" y="1289"/>
                  </a:lnTo>
                  <a:lnTo>
                    <a:pt x="1529" y="1259"/>
                  </a:lnTo>
                  <a:lnTo>
                    <a:pt x="1574" y="1269"/>
                  </a:lnTo>
                  <a:lnTo>
                    <a:pt x="1554" y="1299"/>
                  </a:lnTo>
                  <a:lnTo>
                    <a:pt x="1574" y="1374"/>
                  </a:lnTo>
                  <a:lnTo>
                    <a:pt x="1594" y="1404"/>
                  </a:lnTo>
                  <a:lnTo>
                    <a:pt x="1644" y="1449"/>
                  </a:lnTo>
                  <a:lnTo>
                    <a:pt x="1679" y="1479"/>
                  </a:lnTo>
                  <a:lnTo>
                    <a:pt x="1719" y="1524"/>
                  </a:lnTo>
                  <a:lnTo>
                    <a:pt x="1749" y="1564"/>
                  </a:lnTo>
                  <a:lnTo>
                    <a:pt x="1784" y="1584"/>
                  </a:lnTo>
                  <a:lnTo>
                    <a:pt x="1744" y="1609"/>
                  </a:lnTo>
                  <a:lnTo>
                    <a:pt x="1594" y="1609"/>
                  </a:lnTo>
                  <a:lnTo>
                    <a:pt x="1554" y="1629"/>
                  </a:lnTo>
                  <a:lnTo>
                    <a:pt x="1489" y="1619"/>
                  </a:lnTo>
                  <a:lnTo>
                    <a:pt x="1404" y="1554"/>
                  </a:lnTo>
                  <a:lnTo>
                    <a:pt x="1364" y="1574"/>
                  </a:lnTo>
                  <a:lnTo>
                    <a:pt x="1319" y="1594"/>
                  </a:lnTo>
                  <a:lnTo>
                    <a:pt x="1289" y="1584"/>
                  </a:lnTo>
                  <a:lnTo>
                    <a:pt x="1234" y="1534"/>
                  </a:lnTo>
                  <a:lnTo>
                    <a:pt x="1214" y="1544"/>
                  </a:lnTo>
                  <a:lnTo>
                    <a:pt x="1174" y="1554"/>
                  </a:lnTo>
                  <a:lnTo>
                    <a:pt x="1119" y="1534"/>
                  </a:lnTo>
                  <a:lnTo>
                    <a:pt x="1034" y="1489"/>
                  </a:lnTo>
                  <a:lnTo>
                    <a:pt x="959" y="1439"/>
                  </a:lnTo>
                  <a:lnTo>
                    <a:pt x="899" y="1374"/>
                  </a:lnTo>
                  <a:lnTo>
                    <a:pt x="864" y="1384"/>
                  </a:lnTo>
                  <a:lnTo>
                    <a:pt x="834" y="1404"/>
                  </a:lnTo>
                  <a:lnTo>
                    <a:pt x="794" y="1404"/>
                  </a:lnTo>
                  <a:lnTo>
                    <a:pt x="740" y="1364"/>
                  </a:lnTo>
                  <a:lnTo>
                    <a:pt x="700" y="1344"/>
                  </a:lnTo>
                  <a:lnTo>
                    <a:pt x="665" y="1354"/>
                  </a:lnTo>
                  <a:lnTo>
                    <a:pt x="635" y="1364"/>
                  </a:lnTo>
                  <a:lnTo>
                    <a:pt x="615" y="1384"/>
                  </a:lnTo>
                  <a:lnTo>
                    <a:pt x="595" y="1414"/>
                  </a:lnTo>
                  <a:lnTo>
                    <a:pt x="605" y="1479"/>
                  </a:lnTo>
                  <a:lnTo>
                    <a:pt x="595" y="1534"/>
                  </a:lnTo>
                  <a:lnTo>
                    <a:pt x="570" y="1619"/>
                  </a:lnTo>
                  <a:lnTo>
                    <a:pt x="550" y="1649"/>
                  </a:lnTo>
                  <a:lnTo>
                    <a:pt x="520" y="1699"/>
                  </a:lnTo>
                  <a:lnTo>
                    <a:pt x="510" y="1724"/>
                  </a:lnTo>
                  <a:lnTo>
                    <a:pt x="465" y="1764"/>
                  </a:lnTo>
                  <a:lnTo>
                    <a:pt x="455" y="1744"/>
                  </a:lnTo>
                  <a:lnTo>
                    <a:pt x="435" y="1724"/>
                  </a:lnTo>
                  <a:lnTo>
                    <a:pt x="435" y="1629"/>
                  </a:lnTo>
                  <a:lnTo>
                    <a:pt x="275" y="1449"/>
                  </a:lnTo>
                  <a:lnTo>
                    <a:pt x="245" y="1354"/>
                  </a:lnTo>
                  <a:lnTo>
                    <a:pt x="190" y="1354"/>
                  </a:lnTo>
                  <a:lnTo>
                    <a:pt x="150" y="1354"/>
                  </a:lnTo>
                  <a:lnTo>
                    <a:pt x="125" y="1364"/>
                  </a:lnTo>
                  <a:lnTo>
                    <a:pt x="95" y="1364"/>
                  </a:lnTo>
                  <a:lnTo>
                    <a:pt x="65" y="1329"/>
                  </a:lnTo>
                  <a:lnTo>
                    <a:pt x="40" y="1309"/>
                  </a:lnTo>
                  <a:lnTo>
                    <a:pt x="40" y="1259"/>
                  </a:lnTo>
                  <a:lnTo>
                    <a:pt x="40" y="1174"/>
                  </a:lnTo>
                  <a:lnTo>
                    <a:pt x="15" y="1154"/>
                  </a:lnTo>
                  <a:lnTo>
                    <a:pt x="0" y="1134"/>
                  </a:lnTo>
                  <a:lnTo>
                    <a:pt x="20" y="1109"/>
                  </a:lnTo>
                  <a:lnTo>
                    <a:pt x="55" y="1069"/>
                  </a:lnTo>
                  <a:lnTo>
                    <a:pt x="75" y="1054"/>
                  </a:lnTo>
                  <a:lnTo>
                    <a:pt x="125" y="1069"/>
                  </a:lnTo>
                  <a:lnTo>
                    <a:pt x="180" y="1099"/>
                  </a:lnTo>
                  <a:lnTo>
                    <a:pt x="210" y="1069"/>
                  </a:lnTo>
                  <a:lnTo>
                    <a:pt x="235" y="1034"/>
                  </a:lnTo>
                  <a:lnTo>
                    <a:pt x="235" y="1014"/>
                  </a:lnTo>
                  <a:lnTo>
                    <a:pt x="205" y="964"/>
                  </a:lnTo>
                  <a:lnTo>
                    <a:pt x="150" y="899"/>
                  </a:lnTo>
                  <a:lnTo>
                    <a:pt x="140" y="844"/>
                  </a:lnTo>
                  <a:lnTo>
                    <a:pt x="125" y="774"/>
                  </a:lnTo>
                  <a:lnTo>
                    <a:pt x="75" y="719"/>
                  </a:lnTo>
                  <a:lnTo>
                    <a:pt x="75" y="664"/>
                  </a:lnTo>
                  <a:lnTo>
                    <a:pt x="85" y="624"/>
                  </a:lnTo>
                  <a:lnTo>
                    <a:pt x="75" y="579"/>
                  </a:lnTo>
                  <a:lnTo>
                    <a:pt x="55" y="559"/>
                  </a:lnTo>
                  <a:lnTo>
                    <a:pt x="65" y="529"/>
                  </a:lnTo>
                  <a:lnTo>
                    <a:pt x="75" y="509"/>
                  </a:lnTo>
                  <a:lnTo>
                    <a:pt x="95" y="509"/>
                  </a:lnTo>
                  <a:lnTo>
                    <a:pt x="140" y="509"/>
                  </a:lnTo>
                  <a:lnTo>
                    <a:pt x="190" y="454"/>
                  </a:lnTo>
                  <a:lnTo>
                    <a:pt x="210" y="410"/>
                  </a:lnTo>
                  <a:lnTo>
                    <a:pt x="210" y="390"/>
                  </a:lnTo>
                  <a:lnTo>
                    <a:pt x="225" y="3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2" name="Freeform 63"/>
            <p:cNvSpPr>
              <a:spLocks noChangeAspect="1"/>
            </p:cNvSpPr>
            <p:nvPr/>
          </p:nvSpPr>
          <p:spPr bwMode="auto">
            <a:xfrm>
              <a:off x="4444" y="8578"/>
              <a:ext cx="1244" cy="920"/>
            </a:xfrm>
            <a:custGeom>
              <a:avLst/>
              <a:gdLst>
                <a:gd name="T0" fmla="*/ 1 w 1698"/>
                <a:gd name="T1" fmla="*/ 1 h 1614"/>
                <a:gd name="T2" fmla="*/ 1 w 1698"/>
                <a:gd name="T3" fmla="*/ 1 h 1614"/>
                <a:gd name="T4" fmla="*/ 1 w 1698"/>
                <a:gd name="T5" fmla="*/ 1 h 1614"/>
                <a:gd name="T6" fmla="*/ 1 w 1698"/>
                <a:gd name="T7" fmla="*/ 1 h 1614"/>
                <a:gd name="T8" fmla="*/ 1 w 1698"/>
                <a:gd name="T9" fmla="*/ 1 h 1614"/>
                <a:gd name="T10" fmla="*/ 1 w 1698"/>
                <a:gd name="T11" fmla="*/ 1 h 1614"/>
                <a:gd name="T12" fmla="*/ 1 w 1698"/>
                <a:gd name="T13" fmla="*/ 1 h 1614"/>
                <a:gd name="T14" fmla="*/ 1 w 1698"/>
                <a:gd name="T15" fmla="*/ 1 h 1614"/>
                <a:gd name="T16" fmla="*/ 1 w 1698"/>
                <a:gd name="T17" fmla="*/ 1 h 1614"/>
                <a:gd name="T18" fmla="*/ 1 w 1698"/>
                <a:gd name="T19" fmla="*/ 1 h 1614"/>
                <a:gd name="T20" fmla="*/ 1 w 1698"/>
                <a:gd name="T21" fmla="*/ 1 h 1614"/>
                <a:gd name="T22" fmla="*/ 1 w 1698"/>
                <a:gd name="T23" fmla="*/ 1 h 1614"/>
                <a:gd name="T24" fmla="*/ 1 w 1698"/>
                <a:gd name="T25" fmla="*/ 1 h 1614"/>
                <a:gd name="T26" fmla="*/ 1 w 1698"/>
                <a:gd name="T27" fmla="*/ 1 h 1614"/>
                <a:gd name="T28" fmla="*/ 1 w 1698"/>
                <a:gd name="T29" fmla="*/ 1 h 1614"/>
                <a:gd name="T30" fmla="*/ 1 w 1698"/>
                <a:gd name="T31" fmla="*/ 1 h 1614"/>
                <a:gd name="T32" fmla="*/ 1 w 1698"/>
                <a:gd name="T33" fmla="*/ 1 h 1614"/>
                <a:gd name="T34" fmla="*/ 1 w 1698"/>
                <a:gd name="T35" fmla="*/ 1 h 1614"/>
                <a:gd name="T36" fmla="*/ 1 w 1698"/>
                <a:gd name="T37" fmla="*/ 1 h 1614"/>
                <a:gd name="T38" fmla="*/ 1 w 1698"/>
                <a:gd name="T39" fmla="*/ 1 h 1614"/>
                <a:gd name="T40" fmla="*/ 1 w 1698"/>
                <a:gd name="T41" fmla="*/ 1 h 1614"/>
                <a:gd name="T42" fmla="*/ 1 w 1698"/>
                <a:gd name="T43" fmla="*/ 1 h 1614"/>
                <a:gd name="T44" fmla="*/ 1 w 1698"/>
                <a:gd name="T45" fmla="*/ 1 h 1614"/>
                <a:gd name="T46" fmla="*/ 1 w 1698"/>
                <a:gd name="T47" fmla="*/ 1 h 1614"/>
                <a:gd name="T48" fmla="*/ 1 w 1698"/>
                <a:gd name="T49" fmla="*/ 1 h 1614"/>
                <a:gd name="T50" fmla="*/ 1 w 1698"/>
                <a:gd name="T51" fmla="*/ 1 h 1614"/>
                <a:gd name="T52" fmla="*/ 1 w 1698"/>
                <a:gd name="T53" fmla="*/ 1 h 1614"/>
                <a:gd name="T54" fmla="*/ 1 w 1698"/>
                <a:gd name="T55" fmla="*/ 1 h 1614"/>
                <a:gd name="T56" fmla="*/ 2 w 1698"/>
                <a:gd name="T57" fmla="*/ 1 h 1614"/>
                <a:gd name="T58" fmla="*/ 2 w 1698"/>
                <a:gd name="T59" fmla="*/ 1 h 1614"/>
                <a:gd name="T60" fmla="*/ 1 w 1698"/>
                <a:gd name="T61" fmla="*/ 1 h 1614"/>
                <a:gd name="T62" fmla="*/ 1 w 1698"/>
                <a:gd name="T63" fmla="*/ 1 h 1614"/>
                <a:gd name="T64" fmla="*/ 1 w 1698"/>
                <a:gd name="T65" fmla="*/ 1 h 1614"/>
                <a:gd name="T66" fmla="*/ 1 w 1698"/>
                <a:gd name="T67" fmla="*/ 1 h 1614"/>
                <a:gd name="T68" fmla="*/ 1 w 1698"/>
                <a:gd name="T69" fmla="*/ 1 h 1614"/>
                <a:gd name="T70" fmla="*/ 1 w 1698"/>
                <a:gd name="T71" fmla="*/ 1 h 1614"/>
                <a:gd name="T72" fmla="*/ 1 w 1698"/>
                <a:gd name="T73" fmla="*/ 1 h 1614"/>
                <a:gd name="T74" fmla="*/ 1 w 1698"/>
                <a:gd name="T75" fmla="*/ 1 h 1614"/>
                <a:gd name="T76" fmla="*/ 1 w 1698"/>
                <a:gd name="T77" fmla="*/ 1 h 1614"/>
                <a:gd name="T78" fmla="*/ 1 w 1698"/>
                <a:gd name="T79" fmla="*/ 1 h 1614"/>
                <a:gd name="T80" fmla="*/ 1 w 1698"/>
                <a:gd name="T81" fmla="*/ 1 h 1614"/>
                <a:gd name="T82" fmla="*/ 1 w 1698"/>
                <a:gd name="T83" fmla="*/ 1 h 1614"/>
                <a:gd name="T84" fmla="*/ 1 w 1698"/>
                <a:gd name="T85" fmla="*/ 1 h 1614"/>
                <a:gd name="T86" fmla="*/ 1 w 1698"/>
                <a:gd name="T87" fmla="*/ 1 h 1614"/>
                <a:gd name="T88" fmla="*/ 1 w 1698"/>
                <a:gd name="T89" fmla="*/ 1 h 1614"/>
                <a:gd name="T90" fmla="*/ 0 w 1698"/>
                <a:gd name="T91" fmla="*/ 1 h 1614"/>
                <a:gd name="T92" fmla="*/ 1 w 1698"/>
                <a:gd name="T93" fmla="*/ 1 h 1614"/>
                <a:gd name="T94" fmla="*/ 1 w 1698"/>
                <a:gd name="T95" fmla="*/ 1 h 1614"/>
                <a:gd name="T96" fmla="*/ 1 w 1698"/>
                <a:gd name="T97" fmla="*/ 1 h 1614"/>
                <a:gd name="T98" fmla="*/ 1 w 1698"/>
                <a:gd name="T99" fmla="*/ 1 h 1614"/>
                <a:gd name="T100" fmla="*/ 1 w 1698"/>
                <a:gd name="T101" fmla="*/ 1 h 16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98"/>
                <a:gd name="T154" fmla="*/ 0 h 1614"/>
                <a:gd name="T155" fmla="*/ 1698 w 1698"/>
                <a:gd name="T156" fmla="*/ 1614 h 161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98" h="1614">
                  <a:moveTo>
                    <a:pt x="299" y="35"/>
                  </a:moveTo>
                  <a:lnTo>
                    <a:pt x="349" y="55"/>
                  </a:lnTo>
                  <a:lnTo>
                    <a:pt x="349" y="85"/>
                  </a:lnTo>
                  <a:lnTo>
                    <a:pt x="309" y="134"/>
                  </a:lnTo>
                  <a:lnTo>
                    <a:pt x="339" y="199"/>
                  </a:lnTo>
                  <a:lnTo>
                    <a:pt x="379" y="179"/>
                  </a:lnTo>
                  <a:lnTo>
                    <a:pt x="444" y="179"/>
                  </a:lnTo>
                  <a:lnTo>
                    <a:pt x="464" y="179"/>
                  </a:lnTo>
                  <a:lnTo>
                    <a:pt x="499" y="214"/>
                  </a:lnTo>
                  <a:lnTo>
                    <a:pt x="519" y="264"/>
                  </a:lnTo>
                  <a:lnTo>
                    <a:pt x="519" y="299"/>
                  </a:lnTo>
                  <a:lnTo>
                    <a:pt x="539" y="319"/>
                  </a:lnTo>
                  <a:lnTo>
                    <a:pt x="559" y="319"/>
                  </a:lnTo>
                  <a:lnTo>
                    <a:pt x="594" y="369"/>
                  </a:lnTo>
                  <a:lnTo>
                    <a:pt x="614" y="404"/>
                  </a:lnTo>
                  <a:lnTo>
                    <a:pt x="634" y="409"/>
                  </a:lnTo>
                  <a:lnTo>
                    <a:pt x="699" y="404"/>
                  </a:lnTo>
                  <a:lnTo>
                    <a:pt x="719" y="409"/>
                  </a:lnTo>
                  <a:lnTo>
                    <a:pt x="759" y="409"/>
                  </a:lnTo>
                  <a:lnTo>
                    <a:pt x="814" y="369"/>
                  </a:lnTo>
                  <a:lnTo>
                    <a:pt x="859" y="324"/>
                  </a:lnTo>
                  <a:lnTo>
                    <a:pt x="889" y="324"/>
                  </a:lnTo>
                  <a:lnTo>
                    <a:pt x="944" y="324"/>
                  </a:lnTo>
                  <a:lnTo>
                    <a:pt x="969" y="304"/>
                  </a:lnTo>
                  <a:lnTo>
                    <a:pt x="1029" y="219"/>
                  </a:lnTo>
                  <a:lnTo>
                    <a:pt x="1049" y="219"/>
                  </a:lnTo>
                  <a:lnTo>
                    <a:pt x="1069" y="234"/>
                  </a:lnTo>
                  <a:lnTo>
                    <a:pt x="1109" y="219"/>
                  </a:lnTo>
                  <a:lnTo>
                    <a:pt x="1159" y="214"/>
                  </a:lnTo>
                  <a:lnTo>
                    <a:pt x="1184" y="199"/>
                  </a:lnTo>
                  <a:lnTo>
                    <a:pt x="1244" y="169"/>
                  </a:lnTo>
                  <a:lnTo>
                    <a:pt x="1269" y="199"/>
                  </a:lnTo>
                  <a:lnTo>
                    <a:pt x="1259" y="219"/>
                  </a:lnTo>
                  <a:lnTo>
                    <a:pt x="1224" y="239"/>
                  </a:lnTo>
                  <a:lnTo>
                    <a:pt x="1204" y="274"/>
                  </a:lnTo>
                  <a:lnTo>
                    <a:pt x="1154" y="274"/>
                  </a:lnTo>
                  <a:lnTo>
                    <a:pt x="1099" y="304"/>
                  </a:lnTo>
                  <a:lnTo>
                    <a:pt x="1079" y="349"/>
                  </a:lnTo>
                  <a:lnTo>
                    <a:pt x="1079" y="379"/>
                  </a:lnTo>
                  <a:lnTo>
                    <a:pt x="1089" y="409"/>
                  </a:lnTo>
                  <a:lnTo>
                    <a:pt x="1054" y="424"/>
                  </a:lnTo>
                  <a:lnTo>
                    <a:pt x="1049" y="454"/>
                  </a:lnTo>
                  <a:lnTo>
                    <a:pt x="1034" y="494"/>
                  </a:lnTo>
                  <a:lnTo>
                    <a:pt x="1079" y="569"/>
                  </a:lnTo>
                  <a:lnTo>
                    <a:pt x="1079" y="599"/>
                  </a:lnTo>
                  <a:lnTo>
                    <a:pt x="1079" y="644"/>
                  </a:lnTo>
                  <a:lnTo>
                    <a:pt x="1054" y="729"/>
                  </a:lnTo>
                  <a:lnTo>
                    <a:pt x="1054" y="794"/>
                  </a:lnTo>
                  <a:lnTo>
                    <a:pt x="1089" y="824"/>
                  </a:lnTo>
                  <a:lnTo>
                    <a:pt x="1154" y="814"/>
                  </a:lnTo>
                  <a:lnTo>
                    <a:pt x="1244" y="844"/>
                  </a:lnTo>
                  <a:lnTo>
                    <a:pt x="1299" y="879"/>
                  </a:lnTo>
                  <a:lnTo>
                    <a:pt x="1374" y="949"/>
                  </a:lnTo>
                  <a:lnTo>
                    <a:pt x="1499" y="1044"/>
                  </a:lnTo>
                  <a:lnTo>
                    <a:pt x="1544" y="1044"/>
                  </a:lnTo>
                  <a:lnTo>
                    <a:pt x="1608" y="1069"/>
                  </a:lnTo>
                  <a:lnTo>
                    <a:pt x="1668" y="1129"/>
                  </a:lnTo>
                  <a:lnTo>
                    <a:pt x="1688" y="1204"/>
                  </a:lnTo>
                  <a:lnTo>
                    <a:pt x="1698" y="1254"/>
                  </a:lnTo>
                  <a:lnTo>
                    <a:pt x="1688" y="1289"/>
                  </a:lnTo>
                  <a:lnTo>
                    <a:pt x="1688" y="1319"/>
                  </a:lnTo>
                  <a:lnTo>
                    <a:pt x="1658" y="1339"/>
                  </a:lnTo>
                  <a:lnTo>
                    <a:pt x="1633" y="1349"/>
                  </a:lnTo>
                  <a:lnTo>
                    <a:pt x="1613" y="1349"/>
                  </a:lnTo>
                  <a:lnTo>
                    <a:pt x="1608" y="1394"/>
                  </a:lnTo>
                  <a:lnTo>
                    <a:pt x="1608" y="1444"/>
                  </a:lnTo>
                  <a:lnTo>
                    <a:pt x="1583" y="1489"/>
                  </a:lnTo>
                  <a:lnTo>
                    <a:pt x="1554" y="1519"/>
                  </a:lnTo>
                  <a:lnTo>
                    <a:pt x="1534" y="1549"/>
                  </a:lnTo>
                  <a:lnTo>
                    <a:pt x="1534" y="1584"/>
                  </a:lnTo>
                  <a:lnTo>
                    <a:pt x="1489" y="1594"/>
                  </a:lnTo>
                  <a:lnTo>
                    <a:pt x="1414" y="1614"/>
                  </a:lnTo>
                  <a:lnTo>
                    <a:pt x="1384" y="1594"/>
                  </a:lnTo>
                  <a:lnTo>
                    <a:pt x="1329" y="1549"/>
                  </a:lnTo>
                  <a:lnTo>
                    <a:pt x="1259" y="1509"/>
                  </a:lnTo>
                  <a:lnTo>
                    <a:pt x="1194" y="1499"/>
                  </a:lnTo>
                  <a:lnTo>
                    <a:pt x="1099" y="1509"/>
                  </a:lnTo>
                  <a:lnTo>
                    <a:pt x="1014" y="1519"/>
                  </a:lnTo>
                  <a:lnTo>
                    <a:pt x="944" y="1434"/>
                  </a:lnTo>
                  <a:lnTo>
                    <a:pt x="949" y="1394"/>
                  </a:lnTo>
                  <a:lnTo>
                    <a:pt x="889" y="1329"/>
                  </a:lnTo>
                  <a:lnTo>
                    <a:pt x="794" y="1299"/>
                  </a:lnTo>
                  <a:lnTo>
                    <a:pt x="709" y="1234"/>
                  </a:lnTo>
                  <a:lnTo>
                    <a:pt x="604" y="1139"/>
                  </a:lnTo>
                  <a:lnTo>
                    <a:pt x="474" y="1004"/>
                  </a:lnTo>
                  <a:lnTo>
                    <a:pt x="434" y="919"/>
                  </a:lnTo>
                  <a:lnTo>
                    <a:pt x="369" y="864"/>
                  </a:lnTo>
                  <a:lnTo>
                    <a:pt x="319" y="779"/>
                  </a:lnTo>
                  <a:lnTo>
                    <a:pt x="265" y="694"/>
                  </a:lnTo>
                  <a:lnTo>
                    <a:pt x="180" y="599"/>
                  </a:lnTo>
                  <a:lnTo>
                    <a:pt x="110" y="509"/>
                  </a:lnTo>
                  <a:lnTo>
                    <a:pt x="0" y="409"/>
                  </a:lnTo>
                  <a:lnTo>
                    <a:pt x="65" y="349"/>
                  </a:lnTo>
                  <a:lnTo>
                    <a:pt x="110" y="299"/>
                  </a:lnTo>
                  <a:lnTo>
                    <a:pt x="130" y="234"/>
                  </a:lnTo>
                  <a:lnTo>
                    <a:pt x="130" y="179"/>
                  </a:lnTo>
                  <a:lnTo>
                    <a:pt x="180" y="159"/>
                  </a:lnTo>
                  <a:lnTo>
                    <a:pt x="215" y="114"/>
                  </a:lnTo>
                  <a:lnTo>
                    <a:pt x="235" y="94"/>
                  </a:lnTo>
                  <a:lnTo>
                    <a:pt x="215" y="35"/>
                  </a:lnTo>
                  <a:lnTo>
                    <a:pt x="245" y="0"/>
                  </a:lnTo>
                  <a:lnTo>
                    <a:pt x="299" y="3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pPr>
                <a:defRPr/>
              </a:pPr>
              <a:endParaRPr lang="it-IT">
                <a:cs typeface="Arial" pitchFamily="34" charset="0"/>
              </a:endParaRPr>
            </a:p>
          </p:txBody>
        </p:sp>
        <p:sp>
          <p:nvSpPr>
            <p:cNvPr id="13352" name="Freeform 64"/>
            <p:cNvSpPr>
              <a:spLocks noChangeAspect="1"/>
            </p:cNvSpPr>
            <p:nvPr/>
          </p:nvSpPr>
          <p:spPr bwMode="auto">
            <a:xfrm>
              <a:off x="2661" y="9287"/>
              <a:ext cx="867" cy="1288"/>
            </a:xfrm>
            <a:custGeom>
              <a:avLst/>
              <a:gdLst>
                <a:gd name="T0" fmla="*/ 1 w 1184"/>
                <a:gd name="T1" fmla="*/ 1 h 2263"/>
                <a:gd name="T2" fmla="*/ 1 w 1184"/>
                <a:gd name="T3" fmla="*/ 1 h 2263"/>
                <a:gd name="T4" fmla="*/ 1 w 1184"/>
                <a:gd name="T5" fmla="*/ 1 h 2263"/>
                <a:gd name="T6" fmla="*/ 1 w 1184"/>
                <a:gd name="T7" fmla="*/ 1 h 2263"/>
                <a:gd name="T8" fmla="*/ 1 w 1184"/>
                <a:gd name="T9" fmla="*/ 1 h 2263"/>
                <a:gd name="T10" fmla="*/ 1 w 1184"/>
                <a:gd name="T11" fmla="*/ 1 h 2263"/>
                <a:gd name="T12" fmla="*/ 1 w 1184"/>
                <a:gd name="T13" fmla="*/ 1 h 2263"/>
                <a:gd name="T14" fmla="*/ 1 w 1184"/>
                <a:gd name="T15" fmla="*/ 1 h 2263"/>
                <a:gd name="T16" fmla="*/ 1 w 1184"/>
                <a:gd name="T17" fmla="*/ 1 h 2263"/>
                <a:gd name="T18" fmla="*/ 1 w 1184"/>
                <a:gd name="T19" fmla="*/ 1 h 2263"/>
                <a:gd name="T20" fmla="*/ 1 w 1184"/>
                <a:gd name="T21" fmla="*/ 1 h 2263"/>
                <a:gd name="T22" fmla="*/ 1 w 1184"/>
                <a:gd name="T23" fmla="*/ 1 h 2263"/>
                <a:gd name="T24" fmla="*/ 1 w 1184"/>
                <a:gd name="T25" fmla="*/ 1 h 2263"/>
                <a:gd name="T26" fmla="*/ 1 w 1184"/>
                <a:gd name="T27" fmla="*/ 1 h 2263"/>
                <a:gd name="T28" fmla="*/ 1 w 1184"/>
                <a:gd name="T29" fmla="*/ 1 h 2263"/>
                <a:gd name="T30" fmla="*/ 1 w 1184"/>
                <a:gd name="T31" fmla="*/ 1 h 2263"/>
                <a:gd name="T32" fmla="*/ 1 w 1184"/>
                <a:gd name="T33" fmla="*/ 1 h 2263"/>
                <a:gd name="T34" fmla="*/ 1 w 1184"/>
                <a:gd name="T35" fmla="*/ 1 h 2263"/>
                <a:gd name="T36" fmla="*/ 1 w 1184"/>
                <a:gd name="T37" fmla="*/ 1 h 2263"/>
                <a:gd name="T38" fmla="*/ 1 w 1184"/>
                <a:gd name="T39" fmla="*/ 1 h 2263"/>
                <a:gd name="T40" fmla="*/ 1 w 1184"/>
                <a:gd name="T41" fmla="*/ 1 h 2263"/>
                <a:gd name="T42" fmla="*/ 1 w 1184"/>
                <a:gd name="T43" fmla="*/ 1 h 2263"/>
                <a:gd name="T44" fmla="*/ 1 w 1184"/>
                <a:gd name="T45" fmla="*/ 1 h 2263"/>
                <a:gd name="T46" fmla="*/ 1 w 1184"/>
                <a:gd name="T47" fmla="*/ 1 h 2263"/>
                <a:gd name="T48" fmla="*/ 1 w 1184"/>
                <a:gd name="T49" fmla="*/ 1 h 2263"/>
                <a:gd name="T50" fmla="*/ 1 w 1184"/>
                <a:gd name="T51" fmla="*/ 1 h 2263"/>
                <a:gd name="T52" fmla="*/ 1 w 1184"/>
                <a:gd name="T53" fmla="*/ 1 h 2263"/>
                <a:gd name="T54" fmla="*/ 1 w 1184"/>
                <a:gd name="T55" fmla="*/ 1 h 2263"/>
                <a:gd name="T56" fmla="*/ 1 w 1184"/>
                <a:gd name="T57" fmla="*/ 1 h 2263"/>
                <a:gd name="T58" fmla="*/ 1 w 1184"/>
                <a:gd name="T59" fmla="*/ 1 h 2263"/>
                <a:gd name="T60" fmla="*/ 1 w 1184"/>
                <a:gd name="T61" fmla="*/ 1 h 2263"/>
                <a:gd name="T62" fmla="*/ 1 w 1184"/>
                <a:gd name="T63" fmla="*/ 1 h 2263"/>
                <a:gd name="T64" fmla="*/ 1 w 1184"/>
                <a:gd name="T65" fmla="*/ 1 h 2263"/>
                <a:gd name="T66" fmla="*/ 1 w 1184"/>
                <a:gd name="T67" fmla="*/ 1 h 2263"/>
                <a:gd name="T68" fmla="*/ 1 w 1184"/>
                <a:gd name="T69" fmla="*/ 1 h 2263"/>
                <a:gd name="T70" fmla="*/ 1 w 1184"/>
                <a:gd name="T71" fmla="*/ 1 h 2263"/>
                <a:gd name="T72" fmla="*/ 1 w 1184"/>
                <a:gd name="T73" fmla="*/ 1 h 2263"/>
                <a:gd name="T74" fmla="*/ 1 w 1184"/>
                <a:gd name="T75" fmla="*/ 1 h 2263"/>
                <a:gd name="T76" fmla="*/ 1 w 1184"/>
                <a:gd name="T77" fmla="*/ 1 h 2263"/>
                <a:gd name="T78" fmla="*/ 1 w 1184"/>
                <a:gd name="T79" fmla="*/ 1 h 2263"/>
                <a:gd name="T80" fmla="*/ 1 w 1184"/>
                <a:gd name="T81" fmla="*/ 1 h 2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84"/>
                <a:gd name="T124" fmla="*/ 0 h 2263"/>
                <a:gd name="T125" fmla="*/ 1184 w 1184"/>
                <a:gd name="T126" fmla="*/ 2263 h 2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84" h="2263">
                  <a:moveTo>
                    <a:pt x="95" y="235"/>
                  </a:moveTo>
                  <a:lnTo>
                    <a:pt x="40" y="275"/>
                  </a:lnTo>
                  <a:lnTo>
                    <a:pt x="40" y="340"/>
                  </a:lnTo>
                  <a:lnTo>
                    <a:pt x="55" y="390"/>
                  </a:lnTo>
                  <a:lnTo>
                    <a:pt x="15" y="445"/>
                  </a:lnTo>
                  <a:lnTo>
                    <a:pt x="35" y="499"/>
                  </a:lnTo>
                  <a:lnTo>
                    <a:pt x="15" y="569"/>
                  </a:lnTo>
                  <a:lnTo>
                    <a:pt x="40" y="584"/>
                  </a:lnTo>
                  <a:lnTo>
                    <a:pt x="120" y="569"/>
                  </a:lnTo>
                  <a:lnTo>
                    <a:pt x="145" y="644"/>
                  </a:lnTo>
                  <a:lnTo>
                    <a:pt x="169" y="759"/>
                  </a:lnTo>
                  <a:lnTo>
                    <a:pt x="159" y="844"/>
                  </a:lnTo>
                  <a:lnTo>
                    <a:pt x="199" y="919"/>
                  </a:lnTo>
                  <a:lnTo>
                    <a:pt x="179" y="994"/>
                  </a:lnTo>
                  <a:lnTo>
                    <a:pt x="169" y="1034"/>
                  </a:lnTo>
                  <a:lnTo>
                    <a:pt x="169" y="1099"/>
                  </a:lnTo>
                  <a:lnTo>
                    <a:pt x="120" y="1154"/>
                  </a:lnTo>
                  <a:lnTo>
                    <a:pt x="120" y="1229"/>
                  </a:lnTo>
                  <a:lnTo>
                    <a:pt x="120" y="1279"/>
                  </a:lnTo>
                  <a:lnTo>
                    <a:pt x="159" y="1334"/>
                  </a:lnTo>
                  <a:lnTo>
                    <a:pt x="169" y="1384"/>
                  </a:lnTo>
                  <a:lnTo>
                    <a:pt x="169" y="1449"/>
                  </a:lnTo>
                  <a:lnTo>
                    <a:pt x="105" y="1509"/>
                  </a:lnTo>
                  <a:lnTo>
                    <a:pt x="85" y="1544"/>
                  </a:lnTo>
                  <a:lnTo>
                    <a:pt x="75" y="1629"/>
                  </a:lnTo>
                  <a:lnTo>
                    <a:pt x="55" y="1659"/>
                  </a:lnTo>
                  <a:lnTo>
                    <a:pt x="20" y="1679"/>
                  </a:lnTo>
                  <a:lnTo>
                    <a:pt x="15" y="1784"/>
                  </a:lnTo>
                  <a:lnTo>
                    <a:pt x="0" y="1869"/>
                  </a:lnTo>
                  <a:lnTo>
                    <a:pt x="35" y="1914"/>
                  </a:lnTo>
                  <a:lnTo>
                    <a:pt x="85" y="1979"/>
                  </a:lnTo>
                  <a:lnTo>
                    <a:pt x="125" y="2009"/>
                  </a:lnTo>
                  <a:lnTo>
                    <a:pt x="155" y="2094"/>
                  </a:lnTo>
                  <a:lnTo>
                    <a:pt x="159" y="2188"/>
                  </a:lnTo>
                  <a:lnTo>
                    <a:pt x="199" y="2228"/>
                  </a:lnTo>
                  <a:lnTo>
                    <a:pt x="244" y="2178"/>
                  </a:lnTo>
                  <a:lnTo>
                    <a:pt x="284" y="2178"/>
                  </a:lnTo>
                  <a:lnTo>
                    <a:pt x="379" y="2263"/>
                  </a:lnTo>
                  <a:lnTo>
                    <a:pt x="424" y="2188"/>
                  </a:lnTo>
                  <a:lnTo>
                    <a:pt x="509" y="2138"/>
                  </a:lnTo>
                  <a:lnTo>
                    <a:pt x="559" y="2114"/>
                  </a:lnTo>
                  <a:lnTo>
                    <a:pt x="529" y="2039"/>
                  </a:lnTo>
                  <a:lnTo>
                    <a:pt x="519" y="1979"/>
                  </a:lnTo>
                  <a:lnTo>
                    <a:pt x="594" y="1989"/>
                  </a:lnTo>
                  <a:lnTo>
                    <a:pt x="684" y="1954"/>
                  </a:lnTo>
                  <a:lnTo>
                    <a:pt x="729" y="2029"/>
                  </a:lnTo>
                  <a:lnTo>
                    <a:pt x="769" y="2039"/>
                  </a:lnTo>
                  <a:lnTo>
                    <a:pt x="869" y="2084"/>
                  </a:lnTo>
                  <a:lnTo>
                    <a:pt x="899" y="2064"/>
                  </a:lnTo>
                  <a:lnTo>
                    <a:pt x="889" y="1714"/>
                  </a:lnTo>
                  <a:lnTo>
                    <a:pt x="954" y="1504"/>
                  </a:lnTo>
                  <a:lnTo>
                    <a:pt x="1034" y="1174"/>
                  </a:lnTo>
                  <a:lnTo>
                    <a:pt x="1044" y="974"/>
                  </a:lnTo>
                  <a:lnTo>
                    <a:pt x="1164" y="859"/>
                  </a:lnTo>
                  <a:lnTo>
                    <a:pt x="1184" y="814"/>
                  </a:lnTo>
                  <a:lnTo>
                    <a:pt x="1144" y="759"/>
                  </a:lnTo>
                  <a:lnTo>
                    <a:pt x="1129" y="674"/>
                  </a:lnTo>
                  <a:lnTo>
                    <a:pt x="1119" y="594"/>
                  </a:lnTo>
                  <a:lnTo>
                    <a:pt x="1064" y="509"/>
                  </a:lnTo>
                  <a:lnTo>
                    <a:pt x="1099" y="435"/>
                  </a:lnTo>
                  <a:lnTo>
                    <a:pt x="1024" y="370"/>
                  </a:lnTo>
                  <a:lnTo>
                    <a:pt x="1024" y="190"/>
                  </a:lnTo>
                  <a:lnTo>
                    <a:pt x="959" y="140"/>
                  </a:lnTo>
                  <a:lnTo>
                    <a:pt x="974" y="75"/>
                  </a:lnTo>
                  <a:lnTo>
                    <a:pt x="899" y="55"/>
                  </a:lnTo>
                  <a:lnTo>
                    <a:pt x="854" y="75"/>
                  </a:lnTo>
                  <a:lnTo>
                    <a:pt x="814" y="0"/>
                  </a:lnTo>
                  <a:lnTo>
                    <a:pt x="729" y="85"/>
                  </a:lnTo>
                  <a:lnTo>
                    <a:pt x="719" y="130"/>
                  </a:lnTo>
                  <a:lnTo>
                    <a:pt x="664" y="150"/>
                  </a:lnTo>
                  <a:lnTo>
                    <a:pt x="634" y="140"/>
                  </a:lnTo>
                  <a:lnTo>
                    <a:pt x="579" y="205"/>
                  </a:lnTo>
                  <a:lnTo>
                    <a:pt x="569" y="245"/>
                  </a:lnTo>
                  <a:lnTo>
                    <a:pt x="474" y="320"/>
                  </a:lnTo>
                  <a:lnTo>
                    <a:pt x="444" y="300"/>
                  </a:lnTo>
                  <a:lnTo>
                    <a:pt x="379" y="310"/>
                  </a:lnTo>
                  <a:lnTo>
                    <a:pt x="349" y="360"/>
                  </a:lnTo>
                  <a:lnTo>
                    <a:pt x="284" y="405"/>
                  </a:lnTo>
                  <a:lnTo>
                    <a:pt x="219" y="390"/>
                  </a:lnTo>
                  <a:lnTo>
                    <a:pt x="169" y="340"/>
                  </a:lnTo>
                  <a:lnTo>
                    <a:pt x="140" y="340"/>
                  </a:lnTo>
                  <a:lnTo>
                    <a:pt x="95" y="310"/>
                  </a:lnTo>
                  <a:lnTo>
                    <a:pt x="95" y="23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53" name="Freeform 65"/>
            <p:cNvSpPr>
              <a:spLocks noChangeAspect="1"/>
            </p:cNvSpPr>
            <p:nvPr/>
          </p:nvSpPr>
          <p:spPr bwMode="auto">
            <a:xfrm>
              <a:off x="6463" y="10065"/>
              <a:ext cx="773" cy="1194"/>
            </a:xfrm>
            <a:custGeom>
              <a:avLst/>
              <a:gdLst>
                <a:gd name="T0" fmla="*/ 0 w 1059"/>
                <a:gd name="T1" fmla="*/ 1 h 2094"/>
                <a:gd name="T2" fmla="*/ 1 w 1059"/>
                <a:gd name="T3" fmla="*/ 1 h 2094"/>
                <a:gd name="T4" fmla="*/ 1 w 1059"/>
                <a:gd name="T5" fmla="*/ 1 h 2094"/>
                <a:gd name="T6" fmla="*/ 1 w 1059"/>
                <a:gd name="T7" fmla="*/ 1 h 2094"/>
                <a:gd name="T8" fmla="*/ 1 w 1059"/>
                <a:gd name="T9" fmla="*/ 1 h 2094"/>
                <a:gd name="T10" fmla="*/ 2 w 1059"/>
                <a:gd name="T11" fmla="*/ 1 h 2094"/>
                <a:gd name="T12" fmla="*/ 2 w 1059"/>
                <a:gd name="T13" fmla="*/ 1 h 2094"/>
                <a:gd name="T14" fmla="*/ 2 w 1059"/>
                <a:gd name="T15" fmla="*/ 1 h 2094"/>
                <a:gd name="T16" fmla="*/ 3 w 1059"/>
                <a:gd name="T17" fmla="*/ 1 h 2094"/>
                <a:gd name="T18" fmla="*/ 3 w 1059"/>
                <a:gd name="T19" fmla="*/ 1 h 2094"/>
                <a:gd name="T20" fmla="*/ 4 w 1059"/>
                <a:gd name="T21" fmla="*/ 1 h 2094"/>
                <a:gd name="T22" fmla="*/ 4 w 1059"/>
                <a:gd name="T23" fmla="*/ 1 h 2094"/>
                <a:gd name="T24" fmla="*/ 4 w 1059"/>
                <a:gd name="T25" fmla="*/ 1 h 2094"/>
                <a:gd name="T26" fmla="*/ 3 w 1059"/>
                <a:gd name="T27" fmla="*/ 1 h 2094"/>
                <a:gd name="T28" fmla="*/ 2 w 1059"/>
                <a:gd name="T29" fmla="*/ 1 h 2094"/>
                <a:gd name="T30" fmla="*/ 2 w 1059"/>
                <a:gd name="T31" fmla="*/ 1 h 2094"/>
                <a:gd name="T32" fmla="*/ 2 w 1059"/>
                <a:gd name="T33" fmla="*/ 1 h 2094"/>
                <a:gd name="T34" fmla="*/ 1 w 1059"/>
                <a:gd name="T35" fmla="*/ 1 h 2094"/>
                <a:gd name="T36" fmla="*/ 1 w 1059"/>
                <a:gd name="T37" fmla="*/ 1 h 2094"/>
                <a:gd name="T38" fmla="*/ 1 w 1059"/>
                <a:gd name="T39" fmla="*/ 1 h 2094"/>
                <a:gd name="T40" fmla="*/ 1 w 1059"/>
                <a:gd name="T41" fmla="*/ 1 h 2094"/>
                <a:gd name="T42" fmla="*/ 1 w 1059"/>
                <a:gd name="T43" fmla="*/ 1 h 2094"/>
                <a:gd name="T44" fmla="*/ 1 w 1059"/>
                <a:gd name="T45" fmla="*/ 1 h 2094"/>
                <a:gd name="T46" fmla="*/ 0 w 1059"/>
                <a:gd name="T47" fmla="*/ 1 h 2094"/>
                <a:gd name="T48" fmla="*/ 1 w 1059"/>
                <a:gd name="T49" fmla="*/ 1 h 2094"/>
                <a:gd name="T50" fmla="*/ 0 w 1059"/>
                <a:gd name="T51" fmla="*/ 1 h 2094"/>
                <a:gd name="T52" fmla="*/ 1 w 1059"/>
                <a:gd name="T53" fmla="*/ 1 h 2094"/>
                <a:gd name="T54" fmla="*/ 1 w 1059"/>
                <a:gd name="T55" fmla="*/ 1 h 2094"/>
                <a:gd name="T56" fmla="*/ 2 w 1059"/>
                <a:gd name="T57" fmla="*/ 1 h 2094"/>
                <a:gd name="T58" fmla="*/ 3 w 1059"/>
                <a:gd name="T59" fmla="*/ 1 h 2094"/>
                <a:gd name="T60" fmla="*/ 3 w 1059"/>
                <a:gd name="T61" fmla="*/ 1 h 2094"/>
                <a:gd name="T62" fmla="*/ 4 w 1059"/>
                <a:gd name="T63" fmla="*/ 1 h 2094"/>
                <a:gd name="T64" fmla="*/ 5 w 1059"/>
                <a:gd name="T65" fmla="*/ 1 h 2094"/>
                <a:gd name="T66" fmla="*/ 6 w 1059"/>
                <a:gd name="T67" fmla="*/ 1 h 2094"/>
                <a:gd name="T68" fmla="*/ 6 w 1059"/>
                <a:gd name="T69" fmla="*/ 1 h 2094"/>
                <a:gd name="T70" fmla="*/ 8 w 1059"/>
                <a:gd name="T71" fmla="*/ 1 h 2094"/>
                <a:gd name="T72" fmla="*/ 9 w 1059"/>
                <a:gd name="T73" fmla="*/ 1 h 2094"/>
                <a:gd name="T74" fmla="*/ 10 w 1059"/>
                <a:gd name="T75" fmla="*/ 1 h 2094"/>
                <a:gd name="T76" fmla="*/ 10 w 1059"/>
                <a:gd name="T77" fmla="*/ 1 h 2094"/>
                <a:gd name="T78" fmla="*/ 10 w 1059"/>
                <a:gd name="T79" fmla="*/ 1 h 2094"/>
                <a:gd name="T80" fmla="*/ 10 w 1059"/>
                <a:gd name="T81" fmla="*/ 1 h 2094"/>
                <a:gd name="T82" fmla="*/ 10 w 1059"/>
                <a:gd name="T83" fmla="*/ 1 h 2094"/>
                <a:gd name="T84" fmla="*/ 10 w 1059"/>
                <a:gd name="T85" fmla="*/ 1 h 2094"/>
                <a:gd name="T86" fmla="*/ 9 w 1059"/>
                <a:gd name="T87" fmla="*/ 1 h 2094"/>
                <a:gd name="T88" fmla="*/ 7 w 1059"/>
                <a:gd name="T89" fmla="*/ 1 h 2094"/>
                <a:gd name="T90" fmla="*/ 6 w 1059"/>
                <a:gd name="T91" fmla="*/ 1 h 2094"/>
                <a:gd name="T92" fmla="*/ 6 w 1059"/>
                <a:gd name="T93" fmla="*/ 1 h 2094"/>
                <a:gd name="T94" fmla="*/ 6 w 1059"/>
                <a:gd name="T95" fmla="*/ 1 h 2094"/>
                <a:gd name="T96" fmla="*/ 7 w 1059"/>
                <a:gd name="T97" fmla="*/ 1 h 2094"/>
                <a:gd name="T98" fmla="*/ 7 w 1059"/>
                <a:gd name="T99" fmla="*/ 1 h 2094"/>
                <a:gd name="T100" fmla="*/ 7 w 1059"/>
                <a:gd name="T101" fmla="*/ 1 h 2094"/>
                <a:gd name="T102" fmla="*/ 5 w 1059"/>
                <a:gd name="T103" fmla="*/ 0 h 2094"/>
                <a:gd name="T104" fmla="*/ 5 w 1059"/>
                <a:gd name="T105" fmla="*/ 1 h 2094"/>
                <a:gd name="T106" fmla="*/ 4 w 1059"/>
                <a:gd name="T107" fmla="*/ 1 h 2094"/>
                <a:gd name="T108" fmla="*/ 4 w 1059"/>
                <a:gd name="T109" fmla="*/ 1 h 2094"/>
                <a:gd name="T110" fmla="*/ 3 w 1059"/>
                <a:gd name="T111" fmla="*/ 1 h 2094"/>
                <a:gd name="T112" fmla="*/ 2 w 1059"/>
                <a:gd name="T113" fmla="*/ 1 h 2094"/>
                <a:gd name="T114" fmla="*/ 1 w 1059"/>
                <a:gd name="T115" fmla="*/ 1 h 2094"/>
                <a:gd name="T116" fmla="*/ 1 w 1059"/>
                <a:gd name="T117" fmla="*/ 1 h 2094"/>
                <a:gd name="T118" fmla="*/ 1 w 1059"/>
                <a:gd name="T119" fmla="*/ 1 h 2094"/>
                <a:gd name="T120" fmla="*/ 0 w 1059"/>
                <a:gd name="T121" fmla="*/ 1 h 20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59"/>
                <a:gd name="T184" fmla="*/ 0 h 2094"/>
                <a:gd name="T185" fmla="*/ 1059 w 1059"/>
                <a:gd name="T186" fmla="*/ 2094 h 209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59" h="2094">
                  <a:moveTo>
                    <a:pt x="0" y="55"/>
                  </a:moveTo>
                  <a:lnTo>
                    <a:pt x="50" y="150"/>
                  </a:lnTo>
                  <a:lnTo>
                    <a:pt x="40" y="225"/>
                  </a:lnTo>
                  <a:lnTo>
                    <a:pt x="60" y="295"/>
                  </a:lnTo>
                  <a:lnTo>
                    <a:pt x="144" y="455"/>
                  </a:lnTo>
                  <a:lnTo>
                    <a:pt x="229" y="605"/>
                  </a:lnTo>
                  <a:lnTo>
                    <a:pt x="249" y="665"/>
                  </a:lnTo>
                  <a:lnTo>
                    <a:pt x="249" y="814"/>
                  </a:lnTo>
                  <a:lnTo>
                    <a:pt x="269" y="889"/>
                  </a:lnTo>
                  <a:lnTo>
                    <a:pt x="344" y="1014"/>
                  </a:lnTo>
                  <a:lnTo>
                    <a:pt x="369" y="1054"/>
                  </a:lnTo>
                  <a:lnTo>
                    <a:pt x="374" y="1159"/>
                  </a:lnTo>
                  <a:lnTo>
                    <a:pt x="369" y="1224"/>
                  </a:lnTo>
                  <a:lnTo>
                    <a:pt x="269" y="1269"/>
                  </a:lnTo>
                  <a:lnTo>
                    <a:pt x="239" y="1289"/>
                  </a:lnTo>
                  <a:lnTo>
                    <a:pt x="239" y="1329"/>
                  </a:lnTo>
                  <a:lnTo>
                    <a:pt x="219" y="1329"/>
                  </a:lnTo>
                  <a:lnTo>
                    <a:pt x="134" y="1344"/>
                  </a:lnTo>
                  <a:lnTo>
                    <a:pt x="114" y="1404"/>
                  </a:lnTo>
                  <a:lnTo>
                    <a:pt x="134" y="1499"/>
                  </a:lnTo>
                  <a:lnTo>
                    <a:pt x="99" y="1604"/>
                  </a:lnTo>
                  <a:lnTo>
                    <a:pt x="70" y="1689"/>
                  </a:lnTo>
                  <a:lnTo>
                    <a:pt x="10" y="1744"/>
                  </a:lnTo>
                  <a:lnTo>
                    <a:pt x="0" y="1809"/>
                  </a:lnTo>
                  <a:lnTo>
                    <a:pt x="20" y="1904"/>
                  </a:lnTo>
                  <a:lnTo>
                    <a:pt x="0" y="1999"/>
                  </a:lnTo>
                  <a:lnTo>
                    <a:pt x="70" y="2094"/>
                  </a:lnTo>
                  <a:lnTo>
                    <a:pt x="164" y="2049"/>
                  </a:lnTo>
                  <a:lnTo>
                    <a:pt x="259" y="2049"/>
                  </a:lnTo>
                  <a:lnTo>
                    <a:pt x="334" y="1964"/>
                  </a:lnTo>
                  <a:lnTo>
                    <a:pt x="344" y="1819"/>
                  </a:lnTo>
                  <a:lnTo>
                    <a:pt x="459" y="1724"/>
                  </a:lnTo>
                  <a:lnTo>
                    <a:pt x="574" y="1619"/>
                  </a:lnTo>
                  <a:lnTo>
                    <a:pt x="649" y="1489"/>
                  </a:lnTo>
                  <a:lnTo>
                    <a:pt x="649" y="1329"/>
                  </a:lnTo>
                  <a:lnTo>
                    <a:pt x="884" y="1159"/>
                  </a:lnTo>
                  <a:lnTo>
                    <a:pt x="974" y="1139"/>
                  </a:lnTo>
                  <a:lnTo>
                    <a:pt x="1039" y="1079"/>
                  </a:lnTo>
                  <a:lnTo>
                    <a:pt x="1049" y="929"/>
                  </a:lnTo>
                  <a:lnTo>
                    <a:pt x="1019" y="854"/>
                  </a:lnTo>
                  <a:lnTo>
                    <a:pt x="1059" y="720"/>
                  </a:lnTo>
                  <a:lnTo>
                    <a:pt x="1059" y="635"/>
                  </a:lnTo>
                  <a:lnTo>
                    <a:pt x="1029" y="590"/>
                  </a:lnTo>
                  <a:lnTo>
                    <a:pt x="934" y="560"/>
                  </a:lnTo>
                  <a:lnTo>
                    <a:pt x="774" y="420"/>
                  </a:lnTo>
                  <a:lnTo>
                    <a:pt x="659" y="420"/>
                  </a:lnTo>
                  <a:lnTo>
                    <a:pt x="619" y="310"/>
                  </a:lnTo>
                  <a:lnTo>
                    <a:pt x="659" y="265"/>
                  </a:lnTo>
                  <a:lnTo>
                    <a:pt x="704" y="210"/>
                  </a:lnTo>
                  <a:lnTo>
                    <a:pt x="704" y="115"/>
                  </a:lnTo>
                  <a:lnTo>
                    <a:pt x="679" y="10"/>
                  </a:lnTo>
                  <a:lnTo>
                    <a:pt x="574" y="0"/>
                  </a:lnTo>
                  <a:lnTo>
                    <a:pt x="534" y="150"/>
                  </a:lnTo>
                  <a:lnTo>
                    <a:pt x="449" y="170"/>
                  </a:lnTo>
                  <a:lnTo>
                    <a:pt x="389" y="170"/>
                  </a:lnTo>
                  <a:lnTo>
                    <a:pt x="354" y="200"/>
                  </a:lnTo>
                  <a:lnTo>
                    <a:pt x="229" y="105"/>
                  </a:lnTo>
                  <a:lnTo>
                    <a:pt x="164" y="140"/>
                  </a:lnTo>
                  <a:lnTo>
                    <a:pt x="104" y="140"/>
                  </a:lnTo>
                  <a:lnTo>
                    <a:pt x="50" y="65"/>
                  </a:lnTo>
                  <a:lnTo>
                    <a:pt x="0" y="5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pPr>
                <a:defRPr/>
              </a:pPr>
              <a:endParaRPr lang="it-IT">
                <a:cs typeface="Arial" pitchFamily="34" charset="0"/>
              </a:endParaRPr>
            </a:p>
          </p:txBody>
        </p:sp>
        <p:sp>
          <p:nvSpPr>
            <p:cNvPr id="13354" name="Freeform 66"/>
            <p:cNvSpPr>
              <a:spLocks noChangeAspect="1"/>
            </p:cNvSpPr>
            <p:nvPr/>
          </p:nvSpPr>
          <p:spPr bwMode="auto">
            <a:xfrm>
              <a:off x="6369" y="9533"/>
              <a:ext cx="756" cy="651"/>
            </a:xfrm>
            <a:custGeom>
              <a:avLst/>
              <a:gdLst>
                <a:gd name="T0" fmla="*/ 1 w 1034"/>
                <a:gd name="T1" fmla="*/ 1 h 1139"/>
                <a:gd name="T2" fmla="*/ 1 w 1034"/>
                <a:gd name="T3" fmla="*/ 1 h 1139"/>
                <a:gd name="T4" fmla="*/ 1 w 1034"/>
                <a:gd name="T5" fmla="*/ 1 h 1139"/>
                <a:gd name="T6" fmla="*/ 1 w 1034"/>
                <a:gd name="T7" fmla="*/ 1 h 1139"/>
                <a:gd name="T8" fmla="*/ 1 w 1034"/>
                <a:gd name="T9" fmla="*/ 1 h 1139"/>
                <a:gd name="T10" fmla="*/ 1 w 1034"/>
                <a:gd name="T11" fmla="*/ 1 h 1139"/>
                <a:gd name="T12" fmla="*/ 1 w 1034"/>
                <a:gd name="T13" fmla="*/ 1 h 1139"/>
                <a:gd name="T14" fmla="*/ 1 w 1034"/>
                <a:gd name="T15" fmla="*/ 1 h 1139"/>
                <a:gd name="T16" fmla="*/ 1 w 1034"/>
                <a:gd name="T17" fmla="*/ 1 h 1139"/>
                <a:gd name="T18" fmla="*/ 1 w 1034"/>
                <a:gd name="T19" fmla="*/ 1 h 1139"/>
                <a:gd name="T20" fmla="*/ 1 w 1034"/>
                <a:gd name="T21" fmla="*/ 1 h 1139"/>
                <a:gd name="T22" fmla="*/ 1 w 1034"/>
                <a:gd name="T23" fmla="*/ 1 h 1139"/>
                <a:gd name="T24" fmla="*/ 1 w 1034"/>
                <a:gd name="T25" fmla="*/ 1 h 1139"/>
                <a:gd name="T26" fmla="*/ 1 w 1034"/>
                <a:gd name="T27" fmla="*/ 1 h 1139"/>
                <a:gd name="T28" fmla="*/ 1 w 1034"/>
                <a:gd name="T29" fmla="*/ 1 h 1139"/>
                <a:gd name="T30" fmla="*/ 1 w 1034"/>
                <a:gd name="T31" fmla="*/ 1 h 1139"/>
                <a:gd name="T32" fmla="*/ 1 w 1034"/>
                <a:gd name="T33" fmla="*/ 1 h 1139"/>
                <a:gd name="T34" fmla="*/ 1 w 1034"/>
                <a:gd name="T35" fmla="*/ 1 h 1139"/>
                <a:gd name="T36" fmla="*/ 1 w 1034"/>
                <a:gd name="T37" fmla="*/ 0 h 1139"/>
                <a:gd name="T38" fmla="*/ 1 w 1034"/>
                <a:gd name="T39" fmla="*/ 1 h 1139"/>
                <a:gd name="T40" fmla="*/ 1 w 1034"/>
                <a:gd name="T41" fmla="*/ 1 h 1139"/>
                <a:gd name="T42" fmla="*/ 1 w 1034"/>
                <a:gd name="T43" fmla="*/ 1 h 1139"/>
                <a:gd name="T44" fmla="*/ 1 w 1034"/>
                <a:gd name="T45" fmla="*/ 1 h 1139"/>
                <a:gd name="T46" fmla="*/ 1 w 1034"/>
                <a:gd name="T47" fmla="*/ 1 h 1139"/>
                <a:gd name="T48" fmla="*/ 0 w 1034"/>
                <a:gd name="T49" fmla="*/ 1 h 1139"/>
                <a:gd name="T50" fmla="*/ 1 w 1034"/>
                <a:gd name="T51" fmla="*/ 1 h 1139"/>
                <a:gd name="T52" fmla="*/ 1 w 1034"/>
                <a:gd name="T53" fmla="*/ 1 h 1139"/>
                <a:gd name="T54" fmla="*/ 1 w 1034"/>
                <a:gd name="T55" fmla="*/ 1 h 1139"/>
                <a:gd name="T56" fmla="*/ 1 w 1034"/>
                <a:gd name="T57" fmla="*/ 1 h 1139"/>
                <a:gd name="T58" fmla="*/ 1 w 1034"/>
                <a:gd name="T59" fmla="*/ 1 h 1139"/>
                <a:gd name="T60" fmla="*/ 1 w 1034"/>
                <a:gd name="T61" fmla="*/ 1 h 1139"/>
                <a:gd name="T62" fmla="*/ 1 w 1034"/>
                <a:gd name="T63" fmla="*/ 1 h 1139"/>
                <a:gd name="T64" fmla="*/ 1 w 1034"/>
                <a:gd name="T65" fmla="*/ 1 h 1139"/>
                <a:gd name="T66" fmla="*/ 1 w 1034"/>
                <a:gd name="T67" fmla="*/ 1 h 1139"/>
                <a:gd name="T68" fmla="*/ 1 w 1034"/>
                <a:gd name="T69" fmla="*/ 1 h 1139"/>
                <a:gd name="T70" fmla="*/ 1 w 1034"/>
                <a:gd name="T71" fmla="*/ 1 h 1139"/>
                <a:gd name="T72" fmla="*/ 1 w 1034"/>
                <a:gd name="T73" fmla="*/ 1 h 1139"/>
                <a:gd name="T74" fmla="*/ 1 w 1034"/>
                <a:gd name="T75" fmla="*/ 1 h 1139"/>
                <a:gd name="T76" fmla="*/ 1 w 1034"/>
                <a:gd name="T77" fmla="*/ 1 h 1139"/>
                <a:gd name="T78" fmla="*/ 1 w 1034"/>
                <a:gd name="T79" fmla="*/ 1 h 1139"/>
                <a:gd name="T80" fmla="*/ 1 w 1034"/>
                <a:gd name="T81" fmla="*/ 1 h 1139"/>
                <a:gd name="T82" fmla="*/ 1 w 1034"/>
                <a:gd name="T83" fmla="*/ 1 h 1139"/>
                <a:gd name="T84" fmla="*/ 1 w 1034"/>
                <a:gd name="T85" fmla="*/ 1 h 1139"/>
                <a:gd name="T86" fmla="*/ 1 w 1034"/>
                <a:gd name="T87" fmla="*/ 1 h 1139"/>
                <a:gd name="T88" fmla="*/ 1 w 1034"/>
                <a:gd name="T89" fmla="*/ 1 h 1139"/>
                <a:gd name="T90" fmla="*/ 1 w 1034"/>
                <a:gd name="T91" fmla="*/ 1 h 11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34"/>
                <a:gd name="T139" fmla="*/ 0 h 1139"/>
                <a:gd name="T140" fmla="*/ 1034 w 1034"/>
                <a:gd name="T141" fmla="*/ 1139 h 11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34" h="1139">
                  <a:moveTo>
                    <a:pt x="809" y="959"/>
                  </a:moveTo>
                  <a:lnTo>
                    <a:pt x="914" y="824"/>
                  </a:lnTo>
                  <a:lnTo>
                    <a:pt x="904" y="779"/>
                  </a:lnTo>
                  <a:lnTo>
                    <a:pt x="979" y="694"/>
                  </a:lnTo>
                  <a:lnTo>
                    <a:pt x="1034" y="674"/>
                  </a:lnTo>
                  <a:lnTo>
                    <a:pt x="969" y="579"/>
                  </a:lnTo>
                  <a:lnTo>
                    <a:pt x="914" y="464"/>
                  </a:lnTo>
                  <a:lnTo>
                    <a:pt x="894" y="369"/>
                  </a:lnTo>
                  <a:lnTo>
                    <a:pt x="844" y="354"/>
                  </a:lnTo>
                  <a:lnTo>
                    <a:pt x="694" y="379"/>
                  </a:lnTo>
                  <a:lnTo>
                    <a:pt x="654" y="354"/>
                  </a:lnTo>
                  <a:lnTo>
                    <a:pt x="654" y="304"/>
                  </a:lnTo>
                  <a:lnTo>
                    <a:pt x="654" y="244"/>
                  </a:lnTo>
                  <a:lnTo>
                    <a:pt x="619" y="209"/>
                  </a:lnTo>
                  <a:lnTo>
                    <a:pt x="559" y="209"/>
                  </a:lnTo>
                  <a:lnTo>
                    <a:pt x="484" y="164"/>
                  </a:lnTo>
                  <a:lnTo>
                    <a:pt x="429" y="79"/>
                  </a:lnTo>
                  <a:lnTo>
                    <a:pt x="409" y="20"/>
                  </a:lnTo>
                  <a:lnTo>
                    <a:pt x="369" y="0"/>
                  </a:lnTo>
                  <a:lnTo>
                    <a:pt x="304" y="40"/>
                  </a:lnTo>
                  <a:lnTo>
                    <a:pt x="180" y="30"/>
                  </a:lnTo>
                  <a:lnTo>
                    <a:pt x="115" y="159"/>
                  </a:lnTo>
                  <a:lnTo>
                    <a:pt x="95" y="179"/>
                  </a:lnTo>
                  <a:lnTo>
                    <a:pt x="20" y="189"/>
                  </a:lnTo>
                  <a:lnTo>
                    <a:pt x="0" y="229"/>
                  </a:lnTo>
                  <a:lnTo>
                    <a:pt x="70" y="294"/>
                  </a:lnTo>
                  <a:lnTo>
                    <a:pt x="65" y="354"/>
                  </a:lnTo>
                  <a:lnTo>
                    <a:pt x="20" y="454"/>
                  </a:lnTo>
                  <a:lnTo>
                    <a:pt x="135" y="559"/>
                  </a:lnTo>
                  <a:lnTo>
                    <a:pt x="170" y="644"/>
                  </a:lnTo>
                  <a:lnTo>
                    <a:pt x="210" y="759"/>
                  </a:lnTo>
                  <a:lnTo>
                    <a:pt x="220" y="844"/>
                  </a:lnTo>
                  <a:lnTo>
                    <a:pt x="190" y="894"/>
                  </a:lnTo>
                  <a:lnTo>
                    <a:pt x="170" y="949"/>
                  </a:lnTo>
                  <a:lnTo>
                    <a:pt x="125" y="969"/>
                  </a:lnTo>
                  <a:lnTo>
                    <a:pt x="170" y="994"/>
                  </a:lnTo>
                  <a:lnTo>
                    <a:pt x="234" y="1064"/>
                  </a:lnTo>
                  <a:lnTo>
                    <a:pt x="304" y="1074"/>
                  </a:lnTo>
                  <a:lnTo>
                    <a:pt x="349" y="1044"/>
                  </a:lnTo>
                  <a:lnTo>
                    <a:pt x="474" y="1139"/>
                  </a:lnTo>
                  <a:lnTo>
                    <a:pt x="514" y="1104"/>
                  </a:lnTo>
                  <a:lnTo>
                    <a:pt x="609" y="1099"/>
                  </a:lnTo>
                  <a:lnTo>
                    <a:pt x="644" y="1074"/>
                  </a:lnTo>
                  <a:lnTo>
                    <a:pt x="674" y="999"/>
                  </a:lnTo>
                  <a:lnTo>
                    <a:pt x="704" y="929"/>
                  </a:lnTo>
                  <a:lnTo>
                    <a:pt x="809" y="959"/>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55" name="Freeform 67"/>
            <p:cNvSpPr>
              <a:spLocks noChangeAspect="1"/>
            </p:cNvSpPr>
            <p:nvPr/>
          </p:nvSpPr>
          <p:spPr bwMode="auto">
            <a:xfrm>
              <a:off x="6141" y="9102"/>
              <a:ext cx="1808" cy="1153"/>
            </a:xfrm>
            <a:custGeom>
              <a:avLst/>
              <a:gdLst>
                <a:gd name="T0" fmla="*/ 1 w 2463"/>
                <a:gd name="T1" fmla="*/ 1 h 2019"/>
                <a:gd name="T2" fmla="*/ 1 w 2463"/>
                <a:gd name="T3" fmla="*/ 1 h 2019"/>
                <a:gd name="T4" fmla="*/ 1 w 2463"/>
                <a:gd name="T5" fmla="*/ 1 h 2019"/>
                <a:gd name="T6" fmla="*/ 1 w 2463"/>
                <a:gd name="T7" fmla="*/ 1 h 2019"/>
                <a:gd name="T8" fmla="*/ 1 w 2463"/>
                <a:gd name="T9" fmla="*/ 1 h 2019"/>
                <a:gd name="T10" fmla="*/ 1 w 2463"/>
                <a:gd name="T11" fmla="*/ 1 h 2019"/>
                <a:gd name="T12" fmla="*/ 1 w 2463"/>
                <a:gd name="T13" fmla="*/ 1 h 2019"/>
                <a:gd name="T14" fmla="*/ 1 w 2463"/>
                <a:gd name="T15" fmla="*/ 1 h 2019"/>
                <a:gd name="T16" fmla="*/ 1 w 2463"/>
                <a:gd name="T17" fmla="*/ 1 h 2019"/>
                <a:gd name="T18" fmla="*/ 1 w 2463"/>
                <a:gd name="T19" fmla="*/ 1 h 2019"/>
                <a:gd name="T20" fmla="*/ 1 w 2463"/>
                <a:gd name="T21" fmla="*/ 1 h 2019"/>
                <a:gd name="T22" fmla="*/ 1 w 2463"/>
                <a:gd name="T23" fmla="*/ 1 h 2019"/>
                <a:gd name="T24" fmla="*/ 1 w 2463"/>
                <a:gd name="T25" fmla="*/ 1 h 2019"/>
                <a:gd name="T26" fmla="*/ 1 w 2463"/>
                <a:gd name="T27" fmla="*/ 1 h 2019"/>
                <a:gd name="T28" fmla="*/ 1 w 2463"/>
                <a:gd name="T29" fmla="*/ 1 h 2019"/>
                <a:gd name="T30" fmla="*/ 1 w 2463"/>
                <a:gd name="T31" fmla="*/ 1 h 2019"/>
                <a:gd name="T32" fmla="*/ 1 w 2463"/>
                <a:gd name="T33" fmla="*/ 1 h 2019"/>
                <a:gd name="T34" fmla="*/ 1 w 2463"/>
                <a:gd name="T35" fmla="*/ 1 h 2019"/>
                <a:gd name="T36" fmla="*/ 1 w 2463"/>
                <a:gd name="T37" fmla="*/ 1 h 2019"/>
                <a:gd name="T38" fmla="*/ 1 w 2463"/>
                <a:gd name="T39" fmla="*/ 1 h 2019"/>
                <a:gd name="T40" fmla="*/ 1 w 2463"/>
                <a:gd name="T41" fmla="*/ 1 h 2019"/>
                <a:gd name="T42" fmla="*/ 1 w 2463"/>
                <a:gd name="T43" fmla="*/ 1 h 2019"/>
                <a:gd name="T44" fmla="*/ 1 w 2463"/>
                <a:gd name="T45" fmla="*/ 1 h 2019"/>
                <a:gd name="T46" fmla="*/ 1 w 2463"/>
                <a:gd name="T47" fmla="*/ 1 h 2019"/>
                <a:gd name="T48" fmla="*/ 1 w 2463"/>
                <a:gd name="T49" fmla="*/ 1 h 2019"/>
                <a:gd name="T50" fmla="*/ 1 w 2463"/>
                <a:gd name="T51" fmla="*/ 1 h 2019"/>
                <a:gd name="T52" fmla="*/ 1 w 2463"/>
                <a:gd name="T53" fmla="*/ 1 h 2019"/>
                <a:gd name="T54" fmla="*/ 1 w 2463"/>
                <a:gd name="T55" fmla="*/ 1 h 2019"/>
                <a:gd name="T56" fmla="*/ 2 w 2463"/>
                <a:gd name="T57" fmla="*/ 1 h 2019"/>
                <a:gd name="T58" fmla="*/ 2 w 2463"/>
                <a:gd name="T59" fmla="*/ 1 h 2019"/>
                <a:gd name="T60" fmla="*/ 2 w 2463"/>
                <a:gd name="T61" fmla="*/ 1 h 2019"/>
                <a:gd name="T62" fmla="*/ 2 w 2463"/>
                <a:gd name="T63" fmla="*/ 1 h 2019"/>
                <a:gd name="T64" fmla="*/ 2 w 2463"/>
                <a:gd name="T65" fmla="*/ 1 h 2019"/>
                <a:gd name="T66" fmla="*/ 1 w 2463"/>
                <a:gd name="T67" fmla="*/ 1 h 2019"/>
                <a:gd name="T68" fmla="*/ 1 w 2463"/>
                <a:gd name="T69" fmla="*/ 1 h 2019"/>
                <a:gd name="T70" fmla="*/ 1 w 2463"/>
                <a:gd name="T71" fmla="*/ 1 h 2019"/>
                <a:gd name="T72" fmla="*/ 1 w 2463"/>
                <a:gd name="T73" fmla="*/ 1 h 2019"/>
                <a:gd name="T74" fmla="*/ 1 w 2463"/>
                <a:gd name="T75" fmla="*/ 1 h 2019"/>
                <a:gd name="T76" fmla="*/ 1 w 2463"/>
                <a:gd name="T77" fmla="*/ 1 h 2019"/>
                <a:gd name="T78" fmla="*/ 1 w 2463"/>
                <a:gd name="T79" fmla="*/ 1 h 2019"/>
                <a:gd name="T80" fmla="*/ 1 w 2463"/>
                <a:gd name="T81" fmla="*/ 1 h 2019"/>
                <a:gd name="T82" fmla="*/ 1 w 2463"/>
                <a:gd name="T83" fmla="*/ 1 h 2019"/>
                <a:gd name="T84" fmla="*/ 1 w 2463"/>
                <a:gd name="T85" fmla="*/ 1 h 2019"/>
                <a:gd name="T86" fmla="*/ 1 w 2463"/>
                <a:gd name="T87" fmla="*/ 1 h 2019"/>
                <a:gd name="T88" fmla="*/ 1 w 2463"/>
                <a:gd name="T89" fmla="*/ 1 h 2019"/>
                <a:gd name="T90" fmla="*/ 1 w 2463"/>
                <a:gd name="T91" fmla="*/ 0 h 2019"/>
                <a:gd name="T92" fmla="*/ 1 w 2463"/>
                <a:gd name="T93" fmla="*/ 1 h 2019"/>
                <a:gd name="T94" fmla="*/ 1 w 2463"/>
                <a:gd name="T95" fmla="*/ 1 h 2019"/>
                <a:gd name="T96" fmla="*/ 1 w 2463"/>
                <a:gd name="T97" fmla="*/ 0 h 2019"/>
                <a:gd name="T98" fmla="*/ 1 w 2463"/>
                <a:gd name="T99" fmla="*/ 1 h 201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63"/>
                <a:gd name="T151" fmla="*/ 0 h 2019"/>
                <a:gd name="T152" fmla="*/ 2463 w 2463"/>
                <a:gd name="T153" fmla="*/ 2019 h 201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63" h="2019">
                  <a:moveTo>
                    <a:pt x="145" y="65"/>
                  </a:moveTo>
                  <a:lnTo>
                    <a:pt x="170" y="155"/>
                  </a:lnTo>
                  <a:lnTo>
                    <a:pt x="170" y="255"/>
                  </a:lnTo>
                  <a:lnTo>
                    <a:pt x="125" y="315"/>
                  </a:lnTo>
                  <a:lnTo>
                    <a:pt x="85" y="305"/>
                  </a:lnTo>
                  <a:lnTo>
                    <a:pt x="20" y="305"/>
                  </a:lnTo>
                  <a:lnTo>
                    <a:pt x="0" y="360"/>
                  </a:lnTo>
                  <a:lnTo>
                    <a:pt x="20" y="390"/>
                  </a:lnTo>
                  <a:lnTo>
                    <a:pt x="65" y="390"/>
                  </a:lnTo>
                  <a:lnTo>
                    <a:pt x="85" y="420"/>
                  </a:lnTo>
                  <a:lnTo>
                    <a:pt x="85" y="485"/>
                  </a:lnTo>
                  <a:lnTo>
                    <a:pt x="190" y="610"/>
                  </a:lnTo>
                  <a:lnTo>
                    <a:pt x="230" y="590"/>
                  </a:lnTo>
                  <a:lnTo>
                    <a:pt x="280" y="580"/>
                  </a:lnTo>
                  <a:lnTo>
                    <a:pt x="325" y="600"/>
                  </a:lnTo>
                  <a:lnTo>
                    <a:pt x="315" y="710"/>
                  </a:lnTo>
                  <a:lnTo>
                    <a:pt x="365" y="750"/>
                  </a:lnTo>
                  <a:lnTo>
                    <a:pt x="420" y="770"/>
                  </a:lnTo>
                  <a:lnTo>
                    <a:pt x="450" y="750"/>
                  </a:lnTo>
                  <a:lnTo>
                    <a:pt x="495" y="795"/>
                  </a:lnTo>
                  <a:lnTo>
                    <a:pt x="544" y="780"/>
                  </a:lnTo>
                  <a:lnTo>
                    <a:pt x="579" y="795"/>
                  </a:lnTo>
                  <a:lnTo>
                    <a:pt x="619" y="795"/>
                  </a:lnTo>
                  <a:lnTo>
                    <a:pt x="684" y="750"/>
                  </a:lnTo>
                  <a:lnTo>
                    <a:pt x="724" y="770"/>
                  </a:lnTo>
                  <a:lnTo>
                    <a:pt x="749" y="844"/>
                  </a:lnTo>
                  <a:lnTo>
                    <a:pt x="809" y="939"/>
                  </a:lnTo>
                  <a:lnTo>
                    <a:pt x="854" y="949"/>
                  </a:lnTo>
                  <a:lnTo>
                    <a:pt x="924" y="959"/>
                  </a:lnTo>
                  <a:lnTo>
                    <a:pt x="944" y="979"/>
                  </a:lnTo>
                  <a:lnTo>
                    <a:pt x="969" y="1054"/>
                  </a:lnTo>
                  <a:lnTo>
                    <a:pt x="969" y="1099"/>
                  </a:lnTo>
                  <a:lnTo>
                    <a:pt x="989" y="1129"/>
                  </a:lnTo>
                  <a:lnTo>
                    <a:pt x="1044" y="1119"/>
                  </a:lnTo>
                  <a:lnTo>
                    <a:pt x="1104" y="1109"/>
                  </a:lnTo>
                  <a:lnTo>
                    <a:pt x="1159" y="1099"/>
                  </a:lnTo>
                  <a:lnTo>
                    <a:pt x="1209" y="1119"/>
                  </a:lnTo>
                  <a:lnTo>
                    <a:pt x="1219" y="1189"/>
                  </a:lnTo>
                  <a:lnTo>
                    <a:pt x="1254" y="1269"/>
                  </a:lnTo>
                  <a:lnTo>
                    <a:pt x="1284" y="1329"/>
                  </a:lnTo>
                  <a:lnTo>
                    <a:pt x="1304" y="1359"/>
                  </a:lnTo>
                  <a:lnTo>
                    <a:pt x="1329" y="1404"/>
                  </a:lnTo>
                  <a:lnTo>
                    <a:pt x="1349" y="1424"/>
                  </a:lnTo>
                  <a:lnTo>
                    <a:pt x="1399" y="1444"/>
                  </a:lnTo>
                  <a:lnTo>
                    <a:pt x="1549" y="1434"/>
                  </a:lnTo>
                  <a:lnTo>
                    <a:pt x="1644" y="1489"/>
                  </a:lnTo>
                  <a:lnTo>
                    <a:pt x="1759" y="1564"/>
                  </a:lnTo>
                  <a:lnTo>
                    <a:pt x="1819" y="1574"/>
                  </a:lnTo>
                  <a:lnTo>
                    <a:pt x="1938" y="1564"/>
                  </a:lnTo>
                  <a:lnTo>
                    <a:pt x="2023" y="1584"/>
                  </a:lnTo>
                  <a:lnTo>
                    <a:pt x="2063" y="1639"/>
                  </a:lnTo>
                  <a:lnTo>
                    <a:pt x="2083" y="1689"/>
                  </a:lnTo>
                  <a:lnTo>
                    <a:pt x="2128" y="1774"/>
                  </a:lnTo>
                  <a:lnTo>
                    <a:pt x="2118" y="1869"/>
                  </a:lnTo>
                  <a:lnTo>
                    <a:pt x="2118" y="1914"/>
                  </a:lnTo>
                  <a:lnTo>
                    <a:pt x="2168" y="1934"/>
                  </a:lnTo>
                  <a:lnTo>
                    <a:pt x="2243" y="1999"/>
                  </a:lnTo>
                  <a:lnTo>
                    <a:pt x="2308" y="2019"/>
                  </a:lnTo>
                  <a:lnTo>
                    <a:pt x="2393" y="1999"/>
                  </a:lnTo>
                  <a:lnTo>
                    <a:pt x="2378" y="1899"/>
                  </a:lnTo>
                  <a:lnTo>
                    <a:pt x="2413" y="1744"/>
                  </a:lnTo>
                  <a:lnTo>
                    <a:pt x="2463" y="1699"/>
                  </a:lnTo>
                  <a:lnTo>
                    <a:pt x="2453" y="1614"/>
                  </a:lnTo>
                  <a:lnTo>
                    <a:pt x="2413" y="1564"/>
                  </a:lnTo>
                  <a:lnTo>
                    <a:pt x="2373" y="1554"/>
                  </a:lnTo>
                  <a:lnTo>
                    <a:pt x="2338" y="1509"/>
                  </a:lnTo>
                  <a:lnTo>
                    <a:pt x="2338" y="1459"/>
                  </a:lnTo>
                  <a:lnTo>
                    <a:pt x="2033" y="1129"/>
                  </a:lnTo>
                  <a:lnTo>
                    <a:pt x="1948" y="1129"/>
                  </a:lnTo>
                  <a:lnTo>
                    <a:pt x="1819" y="1054"/>
                  </a:lnTo>
                  <a:lnTo>
                    <a:pt x="1674" y="994"/>
                  </a:lnTo>
                  <a:lnTo>
                    <a:pt x="1634" y="959"/>
                  </a:lnTo>
                  <a:lnTo>
                    <a:pt x="1624" y="894"/>
                  </a:lnTo>
                  <a:lnTo>
                    <a:pt x="1569" y="854"/>
                  </a:lnTo>
                  <a:lnTo>
                    <a:pt x="1499" y="864"/>
                  </a:lnTo>
                  <a:lnTo>
                    <a:pt x="1419" y="834"/>
                  </a:lnTo>
                  <a:lnTo>
                    <a:pt x="1264" y="750"/>
                  </a:lnTo>
                  <a:lnTo>
                    <a:pt x="1104" y="685"/>
                  </a:lnTo>
                  <a:lnTo>
                    <a:pt x="989" y="610"/>
                  </a:lnTo>
                  <a:lnTo>
                    <a:pt x="894" y="560"/>
                  </a:lnTo>
                  <a:lnTo>
                    <a:pt x="799" y="505"/>
                  </a:lnTo>
                  <a:lnTo>
                    <a:pt x="714" y="400"/>
                  </a:lnTo>
                  <a:lnTo>
                    <a:pt x="704" y="340"/>
                  </a:lnTo>
                  <a:lnTo>
                    <a:pt x="789" y="340"/>
                  </a:lnTo>
                  <a:lnTo>
                    <a:pt x="854" y="295"/>
                  </a:lnTo>
                  <a:lnTo>
                    <a:pt x="854" y="230"/>
                  </a:lnTo>
                  <a:lnTo>
                    <a:pt x="894" y="200"/>
                  </a:lnTo>
                  <a:lnTo>
                    <a:pt x="939" y="135"/>
                  </a:lnTo>
                  <a:lnTo>
                    <a:pt x="914" y="85"/>
                  </a:lnTo>
                  <a:lnTo>
                    <a:pt x="854" y="40"/>
                  </a:lnTo>
                  <a:lnTo>
                    <a:pt x="799" y="20"/>
                  </a:lnTo>
                  <a:lnTo>
                    <a:pt x="749" y="0"/>
                  </a:lnTo>
                  <a:lnTo>
                    <a:pt x="684" y="30"/>
                  </a:lnTo>
                  <a:lnTo>
                    <a:pt x="644" y="40"/>
                  </a:lnTo>
                  <a:lnTo>
                    <a:pt x="544" y="20"/>
                  </a:lnTo>
                  <a:lnTo>
                    <a:pt x="440" y="20"/>
                  </a:lnTo>
                  <a:lnTo>
                    <a:pt x="365" y="40"/>
                  </a:lnTo>
                  <a:lnTo>
                    <a:pt x="305" y="0"/>
                  </a:lnTo>
                  <a:lnTo>
                    <a:pt x="260" y="0"/>
                  </a:lnTo>
                  <a:lnTo>
                    <a:pt x="145" y="6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3356" name="Freeform 68"/>
            <p:cNvSpPr>
              <a:spLocks noChangeAspect="1"/>
            </p:cNvSpPr>
            <p:nvPr/>
          </p:nvSpPr>
          <p:spPr bwMode="auto">
            <a:xfrm>
              <a:off x="5616" y="9005"/>
              <a:ext cx="652" cy="355"/>
            </a:xfrm>
            <a:custGeom>
              <a:avLst/>
              <a:gdLst>
                <a:gd name="T0" fmla="*/ 1 w 890"/>
                <a:gd name="T1" fmla="*/ 1 h 625"/>
                <a:gd name="T2" fmla="*/ 1 w 890"/>
                <a:gd name="T3" fmla="*/ 1 h 625"/>
                <a:gd name="T4" fmla="*/ 1 w 890"/>
                <a:gd name="T5" fmla="*/ 1 h 625"/>
                <a:gd name="T6" fmla="*/ 1 w 890"/>
                <a:gd name="T7" fmla="*/ 1 h 625"/>
                <a:gd name="T8" fmla="*/ 1 w 890"/>
                <a:gd name="T9" fmla="*/ 0 h 625"/>
                <a:gd name="T10" fmla="*/ 1 w 890"/>
                <a:gd name="T11" fmla="*/ 1 h 625"/>
                <a:gd name="T12" fmla="*/ 1 w 890"/>
                <a:gd name="T13" fmla="*/ 1 h 625"/>
                <a:gd name="T14" fmla="*/ 1 w 890"/>
                <a:gd name="T15" fmla="*/ 1 h 625"/>
                <a:gd name="T16" fmla="*/ 1 w 890"/>
                <a:gd name="T17" fmla="*/ 1 h 625"/>
                <a:gd name="T18" fmla="*/ 1 w 890"/>
                <a:gd name="T19" fmla="*/ 1 h 625"/>
                <a:gd name="T20" fmla="*/ 1 w 890"/>
                <a:gd name="T21" fmla="*/ 1 h 625"/>
                <a:gd name="T22" fmla="*/ 1 w 890"/>
                <a:gd name="T23" fmla="*/ 1 h 625"/>
                <a:gd name="T24" fmla="*/ 1 w 890"/>
                <a:gd name="T25" fmla="*/ 1 h 625"/>
                <a:gd name="T26" fmla="*/ 1 w 890"/>
                <a:gd name="T27" fmla="*/ 1 h 625"/>
                <a:gd name="T28" fmla="*/ 1 w 890"/>
                <a:gd name="T29" fmla="*/ 1 h 625"/>
                <a:gd name="T30" fmla="*/ 1 w 890"/>
                <a:gd name="T31" fmla="*/ 1 h 625"/>
                <a:gd name="T32" fmla="*/ 1 w 890"/>
                <a:gd name="T33" fmla="*/ 1 h 625"/>
                <a:gd name="T34" fmla="*/ 1 w 890"/>
                <a:gd name="T35" fmla="*/ 1 h 625"/>
                <a:gd name="T36" fmla="*/ 1 w 890"/>
                <a:gd name="T37" fmla="*/ 1 h 625"/>
                <a:gd name="T38" fmla="*/ 1 w 890"/>
                <a:gd name="T39" fmla="*/ 1 h 625"/>
                <a:gd name="T40" fmla="*/ 1 w 890"/>
                <a:gd name="T41" fmla="*/ 1 h 625"/>
                <a:gd name="T42" fmla="*/ 1 w 890"/>
                <a:gd name="T43" fmla="*/ 1 h 625"/>
                <a:gd name="T44" fmla="*/ 1 w 890"/>
                <a:gd name="T45" fmla="*/ 1 h 625"/>
                <a:gd name="T46" fmla="*/ 1 w 890"/>
                <a:gd name="T47" fmla="*/ 1 h 625"/>
                <a:gd name="T48" fmla="*/ 0 w 890"/>
                <a:gd name="T49" fmla="*/ 1 h 625"/>
                <a:gd name="T50" fmla="*/ 1 w 890"/>
                <a:gd name="T51" fmla="*/ 1 h 625"/>
                <a:gd name="T52" fmla="*/ 1 w 890"/>
                <a:gd name="T53" fmla="*/ 1 h 625"/>
                <a:gd name="T54" fmla="*/ 1 w 890"/>
                <a:gd name="T55" fmla="*/ 1 h 625"/>
                <a:gd name="T56" fmla="*/ 1 w 890"/>
                <a:gd name="T57" fmla="*/ 1 h 625"/>
                <a:gd name="T58" fmla="*/ 1 w 890"/>
                <a:gd name="T59" fmla="*/ 1 h 625"/>
                <a:gd name="T60" fmla="*/ 1 w 890"/>
                <a:gd name="T61" fmla="*/ 1 h 625"/>
                <a:gd name="T62" fmla="*/ 1 w 890"/>
                <a:gd name="T63" fmla="*/ 1 h 625"/>
                <a:gd name="T64" fmla="*/ 1 w 890"/>
                <a:gd name="T65" fmla="*/ 1 h 625"/>
                <a:gd name="T66" fmla="*/ 1 w 890"/>
                <a:gd name="T67" fmla="*/ 1 h 625"/>
                <a:gd name="T68" fmla="*/ 1 w 890"/>
                <a:gd name="T69" fmla="*/ 1 h 625"/>
                <a:gd name="T70" fmla="*/ 1 w 890"/>
                <a:gd name="T71" fmla="*/ 1 h 625"/>
                <a:gd name="T72" fmla="*/ 1 w 890"/>
                <a:gd name="T73" fmla="*/ 1 h 625"/>
                <a:gd name="T74" fmla="*/ 1 w 890"/>
                <a:gd name="T75" fmla="*/ 1 h 625"/>
                <a:gd name="T76" fmla="*/ 1 w 890"/>
                <a:gd name="T77" fmla="*/ 1 h 625"/>
                <a:gd name="T78" fmla="*/ 1 w 890"/>
                <a:gd name="T79" fmla="*/ 1 h 625"/>
                <a:gd name="T80" fmla="*/ 1 w 890"/>
                <a:gd name="T81" fmla="*/ 1 h 625"/>
                <a:gd name="T82" fmla="*/ 1 w 890"/>
                <a:gd name="T83" fmla="*/ 1 h 625"/>
                <a:gd name="T84" fmla="*/ 1 w 890"/>
                <a:gd name="T85" fmla="*/ 1 h 625"/>
                <a:gd name="T86" fmla="*/ 1 w 890"/>
                <a:gd name="T87" fmla="*/ 1 h 625"/>
                <a:gd name="T88" fmla="*/ 1 w 890"/>
                <a:gd name="T89" fmla="*/ 1 h 625"/>
                <a:gd name="T90" fmla="*/ 1 w 890"/>
                <a:gd name="T91" fmla="*/ 1 h 625"/>
                <a:gd name="T92" fmla="*/ 1 w 890"/>
                <a:gd name="T93" fmla="*/ 1 h 625"/>
                <a:gd name="T94" fmla="*/ 1 w 890"/>
                <a:gd name="T95" fmla="*/ 1 h 625"/>
                <a:gd name="T96" fmla="*/ 1 w 890"/>
                <a:gd name="T97" fmla="*/ 1 h 6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90"/>
                <a:gd name="T148" fmla="*/ 0 h 625"/>
                <a:gd name="T149" fmla="*/ 890 w 890"/>
                <a:gd name="T150" fmla="*/ 625 h 6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90" h="625">
                  <a:moveTo>
                    <a:pt x="855" y="220"/>
                  </a:moveTo>
                  <a:lnTo>
                    <a:pt x="760" y="120"/>
                  </a:lnTo>
                  <a:lnTo>
                    <a:pt x="700" y="85"/>
                  </a:lnTo>
                  <a:lnTo>
                    <a:pt x="590" y="55"/>
                  </a:lnTo>
                  <a:lnTo>
                    <a:pt x="570" y="0"/>
                  </a:lnTo>
                  <a:lnTo>
                    <a:pt x="530" y="55"/>
                  </a:lnTo>
                  <a:lnTo>
                    <a:pt x="530" y="95"/>
                  </a:lnTo>
                  <a:lnTo>
                    <a:pt x="510" y="105"/>
                  </a:lnTo>
                  <a:lnTo>
                    <a:pt x="465" y="120"/>
                  </a:lnTo>
                  <a:lnTo>
                    <a:pt x="415" y="140"/>
                  </a:lnTo>
                  <a:lnTo>
                    <a:pt x="380" y="170"/>
                  </a:lnTo>
                  <a:lnTo>
                    <a:pt x="340" y="200"/>
                  </a:lnTo>
                  <a:lnTo>
                    <a:pt x="315" y="150"/>
                  </a:lnTo>
                  <a:lnTo>
                    <a:pt x="275" y="120"/>
                  </a:lnTo>
                  <a:lnTo>
                    <a:pt x="245" y="95"/>
                  </a:lnTo>
                  <a:lnTo>
                    <a:pt x="205" y="120"/>
                  </a:lnTo>
                  <a:lnTo>
                    <a:pt x="190" y="150"/>
                  </a:lnTo>
                  <a:lnTo>
                    <a:pt x="230" y="200"/>
                  </a:lnTo>
                  <a:lnTo>
                    <a:pt x="210" y="235"/>
                  </a:lnTo>
                  <a:lnTo>
                    <a:pt x="170" y="235"/>
                  </a:lnTo>
                  <a:lnTo>
                    <a:pt x="150" y="245"/>
                  </a:lnTo>
                  <a:lnTo>
                    <a:pt x="140" y="285"/>
                  </a:lnTo>
                  <a:lnTo>
                    <a:pt x="120" y="305"/>
                  </a:lnTo>
                  <a:lnTo>
                    <a:pt x="65" y="325"/>
                  </a:lnTo>
                  <a:lnTo>
                    <a:pt x="0" y="320"/>
                  </a:lnTo>
                  <a:lnTo>
                    <a:pt x="85" y="380"/>
                  </a:lnTo>
                  <a:lnTo>
                    <a:pt x="95" y="445"/>
                  </a:lnTo>
                  <a:lnTo>
                    <a:pt x="105" y="495"/>
                  </a:lnTo>
                  <a:lnTo>
                    <a:pt x="95" y="550"/>
                  </a:lnTo>
                  <a:lnTo>
                    <a:pt x="85" y="580"/>
                  </a:lnTo>
                  <a:lnTo>
                    <a:pt x="125" y="560"/>
                  </a:lnTo>
                  <a:lnTo>
                    <a:pt x="180" y="610"/>
                  </a:lnTo>
                  <a:lnTo>
                    <a:pt x="265" y="560"/>
                  </a:lnTo>
                  <a:lnTo>
                    <a:pt x="330" y="550"/>
                  </a:lnTo>
                  <a:lnTo>
                    <a:pt x="370" y="550"/>
                  </a:lnTo>
                  <a:lnTo>
                    <a:pt x="425" y="580"/>
                  </a:lnTo>
                  <a:lnTo>
                    <a:pt x="475" y="610"/>
                  </a:lnTo>
                  <a:lnTo>
                    <a:pt x="540" y="625"/>
                  </a:lnTo>
                  <a:lnTo>
                    <a:pt x="590" y="600"/>
                  </a:lnTo>
                  <a:lnTo>
                    <a:pt x="645" y="530"/>
                  </a:lnTo>
                  <a:lnTo>
                    <a:pt x="710" y="540"/>
                  </a:lnTo>
                  <a:lnTo>
                    <a:pt x="730" y="475"/>
                  </a:lnTo>
                  <a:lnTo>
                    <a:pt x="795" y="465"/>
                  </a:lnTo>
                  <a:lnTo>
                    <a:pt x="825" y="475"/>
                  </a:lnTo>
                  <a:lnTo>
                    <a:pt x="855" y="455"/>
                  </a:lnTo>
                  <a:lnTo>
                    <a:pt x="875" y="425"/>
                  </a:lnTo>
                  <a:lnTo>
                    <a:pt x="890" y="380"/>
                  </a:lnTo>
                  <a:lnTo>
                    <a:pt x="890" y="300"/>
                  </a:lnTo>
                  <a:lnTo>
                    <a:pt x="855" y="2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57" name="Freeform 69"/>
            <p:cNvSpPr>
              <a:spLocks noChangeAspect="1"/>
            </p:cNvSpPr>
            <p:nvPr/>
          </p:nvSpPr>
          <p:spPr bwMode="auto">
            <a:xfrm>
              <a:off x="5213" y="8583"/>
              <a:ext cx="830" cy="607"/>
            </a:xfrm>
            <a:custGeom>
              <a:avLst/>
              <a:gdLst>
                <a:gd name="T0" fmla="*/ 1 w 1129"/>
                <a:gd name="T1" fmla="*/ 0 h 1064"/>
                <a:gd name="T2" fmla="*/ 1 w 1129"/>
                <a:gd name="T3" fmla="*/ 1 h 1064"/>
                <a:gd name="T4" fmla="*/ 1 w 1129"/>
                <a:gd name="T5" fmla="*/ 1 h 1064"/>
                <a:gd name="T6" fmla="*/ 1 w 1129"/>
                <a:gd name="T7" fmla="*/ 1 h 1064"/>
                <a:gd name="T8" fmla="*/ 1 w 1129"/>
                <a:gd name="T9" fmla="*/ 1 h 1064"/>
                <a:gd name="T10" fmla="*/ 1 w 1129"/>
                <a:gd name="T11" fmla="*/ 1 h 1064"/>
                <a:gd name="T12" fmla="*/ 1 w 1129"/>
                <a:gd name="T13" fmla="*/ 1 h 1064"/>
                <a:gd name="T14" fmla="*/ 1 w 1129"/>
                <a:gd name="T15" fmla="*/ 1 h 1064"/>
                <a:gd name="T16" fmla="*/ 1 w 1129"/>
                <a:gd name="T17" fmla="*/ 1 h 1064"/>
                <a:gd name="T18" fmla="*/ 1 w 1129"/>
                <a:gd name="T19" fmla="*/ 1 h 1064"/>
                <a:gd name="T20" fmla="*/ 1 w 1129"/>
                <a:gd name="T21" fmla="*/ 1 h 1064"/>
                <a:gd name="T22" fmla="*/ 1 w 1129"/>
                <a:gd name="T23" fmla="*/ 1 h 1064"/>
                <a:gd name="T24" fmla="*/ 1 w 1129"/>
                <a:gd name="T25" fmla="*/ 1 h 1064"/>
                <a:gd name="T26" fmla="*/ 1 w 1129"/>
                <a:gd name="T27" fmla="*/ 1 h 1064"/>
                <a:gd name="T28" fmla="*/ 1 w 1129"/>
                <a:gd name="T29" fmla="*/ 1 h 1064"/>
                <a:gd name="T30" fmla="*/ 1 w 1129"/>
                <a:gd name="T31" fmla="*/ 1 h 1064"/>
                <a:gd name="T32" fmla="*/ 1 w 1129"/>
                <a:gd name="T33" fmla="*/ 1 h 1064"/>
                <a:gd name="T34" fmla="*/ 1 w 1129"/>
                <a:gd name="T35" fmla="*/ 1 h 1064"/>
                <a:gd name="T36" fmla="*/ 1 w 1129"/>
                <a:gd name="T37" fmla="*/ 1 h 1064"/>
                <a:gd name="T38" fmla="*/ 1 w 1129"/>
                <a:gd name="T39" fmla="*/ 1 h 1064"/>
                <a:gd name="T40" fmla="*/ 1 w 1129"/>
                <a:gd name="T41" fmla="*/ 1 h 1064"/>
                <a:gd name="T42" fmla="*/ 1 w 1129"/>
                <a:gd name="T43" fmla="*/ 1 h 1064"/>
                <a:gd name="T44" fmla="*/ 1 w 1129"/>
                <a:gd name="T45" fmla="*/ 1 h 1064"/>
                <a:gd name="T46" fmla="*/ 1 w 1129"/>
                <a:gd name="T47" fmla="*/ 1 h 1064"/>
                <a:gd name="T48" fmla="*/ 1 w 1129"/>
                <a:gd name="T49" fmla="*/ 1 h 1064"/>
                <a:gd name="T50" fmla="*/ 1 w 1129"/>
                <a:gd name="T51" fmla="*/ 1 h 1064"/>
                <a:gd name="T52" fmla="*/ 1 w 1129"/>
                <a:gd name="T53" fmla="*/ 1 h 1064"/>
                <a:gd name="T54" fmla="*/ 1 w 1129"/>
                <a:gd name="T55" fmla="*/ 1 h 1064"/>
                <a:gd name="T56" fmla="*/ 1 w 1129"/>
                <a:gd name="T57" fmla="*/ 1 h 1064"/>
                <a:gd name="T58" fmla="*/ 1 w 1129"/>
                <a:gd name="T59" fmla="*/ 1 h 1064"/>
                <a:gd name="T60" fmla="*/ 1 w 1129"/>
                <a:gd name="T61" fmla="*/ 1 h 1064"/>
                <a:gd name="T62" fmla="*/ 1 w 1129"/>
                <a:gd name="T63" fmla="*/ 1 h 1064"/>
                <a:gd name="T64" fmla="*/ 1 w 1129"/>
                <a:gd name="T65" fmla="*/ 1 h 1064"/>
                <a:gd name="T66" fmla="*/ 1 w 1129"/>
                <a:gd name="T67" fmla="*/ 1 h 1064"/>
                <a:gd name="T68" fmla="*/ 1 w 1129"/>
                <a:gd name="T69" fmla="*/ 1 h 1064"/>
                <a:gd name="T70" fmla="*/ 1 w 1129"/>
                <a:gd name="T71" fmla="*/ 1 h 1064"/>
                <a:gd name="T72" fmla="*/ 1 w 1129"/>
                <a:gd name="T73" fmla="*/ 1 h 1064"/>
                <a:gd name="T74" fmla="*/ 1 w 1129"/>
                <a:gd name="T75" fmla="*/ 1 h 1064"/>
                <a:gd name="T76" fmla="*/ 1 w 1129"/>
                <a:gd name="T77" fmla="*/ 1 h 1064"/>
                <a:gd name="T78" fmla="*/ 1 w 1129"/>
                <a:gd name="T79" fmla="*/ 1 h 1064"/>
                <a:gd name="T80" fmla="*/ 1 w 1129"/>
                <a:gd name="T81" fmla="*/ 1 h 1064"/>
                <a:gd name="T82" fmla="*/ 1 w 1129"/>
                <a:gd name="T83" fmla="*/ 1 h 1064"/>
                <a:gd name="T84" fmla="*/ 1 w 1129"/>
                <a:gd name="T85" fmla="*/ 1 h 1064"/>
                <a:gd name="T86" fmla="*/ 1 w 1129"/>
                <a:gd name="T87" fmla="*/ 1 h 1064"/>
                <a:gd name="T88" fmla="*/ 1 w 1129"/>
                <a:gd name="T89" fmla="*/ 1 h 1064"/>
                <a:gd name="T90" fmla="*/ 1 w 1129"/>
                <a:gd name="T91" fmla="*/ 1 h 1064"/>
                <a:gd name="T92" fmla="*/ 0 w 1129"/>
                <a:gd name="T93" fmla="*/ 1 h 1064"/>
                <a:gd name="T94" fmla="*/ 0 w 1129"/>
                <a:gd name="T95" fmla="*/ 1 h 1064"/>
                <a:gd name="T96" fmla="*/ 1 w 1129"/>
                <a:gd name="T97" fmla="*/ 1 h 1064"/>
                <a:gd name="T98" fmla="*/ 1 w 1129"/>
                <a:gd name="T99" fmla="*/ 1 h 1064"/>
                <a:gd name="T100" fmla="*/ 1 w 1129"/>
                <a:gd name="T101" fmla="*/ 1 h 1064"/>
                <a:gd name="T102" fmla="*/ 1 w 1129"/>
                <a:gd name="T103" fmla="*/ 1 h 1064"/>
                <a:gd name="T104" fmla="*/ 1 w 1129"/>
                <a:gd name="T105" fmla="*/ 1 h 1064"/>
                <a:gd name="T106" fmla="*/ 1 w 1129"/>
                <a:gd name="T107" fmla="*/ 1 h 1064"/>
                <a:gd name="T108" fmla="*/ 1 w 1129"/>
                <a:gd name="T109" fmla="*/ 1 h 1064"/>
                <a:gd name="T110" fmla="*/ 1 w 1129"/>
                <a:gd name="T111" fmla="*/ 1 h 1064"/>
                <a:gd name="T112" fmla="*/ 1 w 1129"/>
                <a:gd name="T113" fmla="*/ 1 h 1064"/>
                <a:gd name="T114" fmla="*/ 1 w 1129"/>
                <a:gd name="T115" fmla="*/ 1 h 1064"/>
                <a:gd name="T116" fmla="*/ 1 w 1129"/>
                <a:gd name="T117" fmla="*/ 1 h 1064"/>
                <a:gd name="T118" fmla="*/ 1 w 1129"/>
                <a:gd name="T119" fmla="*/ 1 h 1064"/>
                <a:gd name="T120" fmla="*/ 1 w 1129"/>
                <a:gd name="T121" fmla="*/ 1 h 1064"/>
                <a:gd name="T122" fmla="*/ 1 w 1129"/>
                <a:gd name="T123" fmla="*/ 1 h 1064"/>
                <a:gd name="T124" fmla="*/ 1 w 1129"/>
                <a:gd name="T125" fmla="*/ 0 h 10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29"/>
                <a:gd name="T190" fmla="*/ 0 h 1064"/>
                <a:gd name="T191" fmla="*/ 1129 w 1129"/>
                <a:gd name="T192" fmla="*/ 1064 h 106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29" h="1064">
                  <a:moveTo>
                    <a:pt x="579" y="0"/>
                  </a:moveTo>
                  <a:lnTo>
                    <a:pt x="644" y="149"/>
                  </a:lnTo>
                  <a:lnTo>
                    <a:pt x="684" y="254"/>
                  </a:lnTo>
                  <a:lnTo>
                    <a:pt x="709" y="304"/>
                  </a:lnTo>
                  <a:lnTo>
                    <a:pt x="719" y="379"/>
                  </a:lnTo>
                  <a:lnTo>
                    <a:pt x="804" y="444"/>
                  </a:lnTo>
                  <a:lnTo>
                    <a:pt x="874" y="504"/>
                  </a:lnTo>
                  <a:lnTo>
                    <a:pt x="979" y="599"/>
                  </a:lnTo>
                  <a:lnTo>
                    <a:pt x="1079" y="664"/>
                  </a:lnTo>
                  <a:lnTo>
                    <a:pt x="1129" y="714"/>
                  </a:lnTo>
                  <a:lnTo>
                    <a:pt x="1109" y="759"/>
                  </a:lnTo>
                  <a:lnTo>
                    <a:pt x="1079" y="779"/>
                  </a:lnTo>
                  <a:lnTo>
                    <a:pt x="1059" y="789"/>
                  </a:lnTo>
                  <a:lnTo>
                    <a:pt x="1064" y="834"/>
                  </a:lnTo>
                  <a:lnTo>
                    <a:pt x="1034" y="854"/>
                  </a:lnTo>
                  <a:lnTo>
                    <a:pt x="1004" y="874"/>
                  </a:lnTo>
                  <a:lnTo>
                    <a:pt x="974" y="874"/>
                  </a:lnTo>
                  <a:lnTo>
                    <a:pt x="889" y="939"/>
                  </a:lnTo>
                  <a:lnTo>
                    <a:pt x="874" y="904"/>
                  </a:lnTo>
                  <a:lnTo>
                    <a:pt x="834" y="874"/>
                  </a:lnTo>
                  <a:lnTo>
                    <a:pt x="789" y="844"/>
                  </a:lnTo>
                  <a:lnTo>
                    <a:pt x="759" y="854"/>
                  </a:lnTo>
                  <a:lnTo>
                    <a:pt x="739" y="874"/>
                  </a:lnTo>
                  <a:lnTo>
                    <a:pt x="739" y="904"/>
                  </a:lnTo>
                  <a:lnTo>
                    <a:pt x="769" y="939"/>
                  </a:lnTo>
                  <a:lnTo>
                    <a:pt x="749" y="969"/>
                  </a:lnTo>
                  <a:lnTo>
                    <a:pt x="709" y="979"/>
                  </a:lnTo>
                  <a:lnTo>
                    <a:pt x="684" y="999"/>
                  </a:lnTo>
                  <a:lnTo>
                    <a:pt x="674" y="1034"/>
                  </a:lnTo>
                  <a:lnTo>
                    <a:pt x="644" y="1054"/>
                  </a:lnTo>
                  <a:lnTo>
                    <a:pt x="614" y="1064"/>
                  </a:lnTo>
                  <a:lnTo>
                    <a:pt x="549" y="1054"/>
                  </a:lnTo>
                  <a:lnTo>
                    <a:pt x="465" y="1044"/>
                  </a:lnTo>
                  <a:lnTo>
                    <a:pt x="400" y="999"/>
                  </a:lnTo>
                  <a:lnTo>
                    <a:pt x="340" y="949"/>
                  </a:lnTo>
                  <a:lnTo>
                    <a:pt x="255" y="874"/>
                  </a:lnTo>
                  <a:lnTo>
                    <a:pt x="225" y="844"/>
                  </a:lnTo>
                  <a:lnTo>
                    <a:pt x="180" y="834"/>
                  </a:lnTo>
                  <a:lnTo>
                    <a:pt x="95" y="819"/>
                  </a:lnTo>
                  <a:lnTo>
                    <a:pt x="40" y="819"/>
                  </a:lnTo>
                  <a:lnTo>
                    <a:pt x="20" y="789"/>
                  </a:lnTo>
                  <a:lnTo>
                    <a:pt x="10" y="734"/>
                  </a:lnTo>
                  <a:lnTo>
                    <a:pt x="20" y="664"/>
                  </a:lnTo>
                  <a:lnTo>
                    <a:pt x="40" y="609"/>
                  </a:lnTo>
                  <a:lnTo>
                    <a:pt x="30" y="589"/>
                  </a:lnTo>
                  <a:lnTo>
                    <a:pt x="20" y="539"/>
                  </a:lnTo>
                  <a:lnTo>
                    <a:pt x="0" y="484"/>
                  </a:lnTo>
                  <a:lnTo>
                    <a:pt x="0" y="444"/>
                  </a:lnTo>
                  <a:lnTo>
                    <a:pt x="20" y="424"/>
                  </a:lnTo>
                  <a:lnTo>
                    <a:pt x="40" y="409"/>
                  </a:lnTo>
                  <a:lnTo>
                    <a:pt x="30" y="359"/>
                  </a:lnTo>
                  <a:lnTo>
                    <a:pt x="40" y="324"/>
                  </a:lnTo>
                  <a:lnTo>
                    <a:pt x="95" y="274"/>
                  </a:lnTo>
                  <a:lnTo>
                    <a:pt x="150" y="274"/>
                  </a:lnTo>
                  <a:lnTo>
                    <a:pt x="200" y="254"/>
                  </a:lnTo>
                  <a:lnTo>
                    <a:pt x="230" y="214"/>
                  </a:lnTo>
                  <a:lnTo>
                    <a:pt x="225" y="179"/>
                  </a:lnTo>
                  <a:lnTo>
                    <a:pt x="295" y="104"/>
                  </a:lnTo>
                  <a:lnTo>
                    <a:pt x="380" y="114"/>
                  </a:lnTo>
                  <a:lnTo>
                    <a:pt x="415" y="75"/>
                  </a:lnTo>
                  <a:lnTo>
                    <a:pt x="485" y="65"/>
                  </a:lnTo>
                  <a:lnTo>
                    <a:pt x="529" y="35"/>
                  </a:lnTo>
                  <a:lnTo>
                    <a:pt x="579" y="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58" name="Freeform 70"/>
            <p:cNvSpPr>
              <a:spLocks noChangeAspect="1"/>
            </p:cNvSpPr>
            <p:nvPr/>
          </p:nvSpPr>
          <p:spPr bwMode="auto">
            <a:xfrm>
              <a:off x="4669" y="8187"/>
              <a:ext cx="687" cy="632"/>
            </a:xfrm>
            <a:custGeom>
              <a:avLst/>
              <a:gdLst>
                <a:gd name="T0" fmla="*/ 1 w 935"/>
                <a:gd name="T1" fmla="*/ 1 h 1109"/>
                <a:gd name="T2" fmla="*/ 1 w 935"/>
                <a:gd name="T3" fmla="*/ 1 h 1109"/>
                <a:gd name="T4" fmla="*/ 1 w 935"/>
                <a:gd name="T5" fmla="*/ 1 h 1109"/>
                <a:gd name="T6" fmla="*/ 1 w 935"/>
                <a:gd name="T7" fmla="*/ 1 h 1109"/>
                <a:gd name="T8" fmla="*/ 1 w 935"/>
                <a:gd name="T9" fmla="*/ 1 h 1109"/>
                <a:gd name="T10" fmla="*/ 1 w 935"/>
                <a:gd name="T11" fmla="*/ 1 h 1109"/>
                <a:gd name="T12" fmla="*/ 1 w 935"/>
                <a:gd name="T13" fmla="*/ 1 h 1109"/>
                <a:gd name="T14" fmla="*/ 1 w 935"/>
                <a:gd name="T15" fmla="*/ 1 h 1109"/>
                <a:gd name="T16" fmla="*/ 1 w 935"/>
                <a:gd name="T17" fmla="*/ 0 h 1109"/>
                <a:gd name="T18" fmla="*/ 1 w 935"/>
                <a:gd name="T19" fmla="*/ 1 h 1109"/>
                <a:gd name="T20" fmla="*/ 1 w 935"/>
                <a:gd name="T21" fmla="*/ 1 h 1109"/>
                <a:gd name="T22" fmla="*/ 1 w 935"/>
                <a:gd name="T23" fmla="*/ 1 h 1109"/>
                <a:gd name="T24" fmla="*/ 1 w 935"/>
                <a:gd name="T25" fmla="*/ 1 h 1109"/>
                <a:gd name="T26" fmla="*/ 1 w 935"/>
                <a:gd name="T27" fmla="*/ 1 h 1109"/>
                <a:gd name="T28" fmla="*/ 1 w 935"/>
                <a:gd name="T29" fmla="*/ 1 h 1109"/>
                <a:gd name="T30" fmla="*/ 1 w 935"/>
                <a:gd name="T31" fmla="*/ 1 h 1109"/>
                <a:gd name="T32" fmla="*/ 1 w 935"/>
                <a:gd name="T33" fmla="*/ 1 h 1109"/>
                <a:gd name="T34" fmla="*/ 1 w 935"/>
                <a:gd name="T35" fmla="*/ 1 h 1109"/>
                <a:gd name="T36" fmla="*/ 0 w 935"/>
                <a:gd name="T37" fmla="*/ 1 h 1109"/>
                <a:gd name="T38" fmla="*/ 1 w 935"/>
                <a:gd name="T39" fmla="*/ 1 h 1109"/>
                <a:gd name="T40" fmla="*/ 0 w 935"/>
                <a:gd name="T41" fmla="*/ 1 h 1109"/>
                <a:gd name="T42" fmla="*/ 1 w 935"/>
                <a:gd name="T43" fmla="*/ 1 h 1109"/>
                <a:gd name="T44" fmla="*/ 1 w 935"/>
                <a:gd name="T45" fmla="*/ 1 h 1109"/>
                <a:gd name="T46" fmla="*/ 1 w 935"/>
                <a:gd name="T47" fmla="*/ 1 h 1109"/>
                <a:gd name="T48" fmla="*/ 1 w 935"/>
                <a:gd name="T49" fmla="*/ 1 h 1109"/>
                <a:gd name="T50" fmla="*/ 1 w 935"/>
                <a:gd name="T51" fmla="*/ 1 h 1109"/>
                <a:gd name="T52" fmla="*/ 1 w 935"/>
                <a:gd name="T53" fmla="*/ 1 h 1109"/>
                <a:gd name="T54" fmla="*/ 1 w 935"/>
                <a:gd name="T55" fmla="*/ 1 h 1109"/>
                <a:gd name="T56" fmla="*/ 1 w 935"/>
                <a:gd name="T57" fmla="*/ 1 h 1109"/>
                <a:gd name="T58" fmla="*/ 1 w 935"/>
                <a:gd name="T59" fmla="*/ 1 h 1109"/>
                <a:gd name="T60" fmla="*/ 1 w 935"/>
                <a:gd name="T61" fmla="*/ 1 h 1109"/>
                <a:gd name="T62" fmla="*/ 1 w 935"/>
                <a:gd name="T63" fmla="*/ 1 h 1109"/>
                <a:gd name="T64" fmla="*/ 1 w 935"/>
                <a:gd name="T65" fmla="*/ 1 h 1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5"/>
                <a:gd name="T100" fmla="*/ 0 h 1109"/>
                <a:gd name="T101" fmla="*/ 935 w 935"/>
                <a:gd name="T102" fmla="*/ 1109 h 1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5" h="1109">
                  <a:moveTo>
                    <a:pt x="935" y="844"/>
                  </a:moveTo>
                  <a:lnTo>
                    <a:pt x="915" y="789"/>
                  </a:lnTo>
                  <a:lnTo>
                    <a:pt x="865" y="750"/>
                  </a:lnTo>
                  <a:lnTo>
                    <a:pt x="790" y="685"/>
                  </a:lnTo>
                  <a:lnTo>
                    <a:pt x="725" y="655"/>
                  </a:lnTo>
                  <a:lnTo>
                    <a:pt x="680" y="625"/>
                  </a:lnTo>
                  <a:lnTo>
                    <a:pt x="695" y="520"/>
                  </a:lnTo>
                  <a:lnTo>
                    <a:pt x="675" y="455"/>
                  </a:lnTo>
                  <a:lnTo>
                    <a:pt x="660" y="390"/>
                  </a:lnTo>
                  <a:lnTo>
                    <a:pt x="660" y="285"/>
                  </a:lnTo>
                  <a:lnTo>
                    <a:pt x="600" y="245"/>
                  </a:lnTo>
                  <a:lnTo>
                    <a:pt x="525" y="190"/>
                  </a:lnTo>
                  <a:lnTo>
                    <a:pt x="470" y="180"/>
                  </a:lnTo>
                  <a:lnTo>
                    <a:pt x="410" y="115"/>
                  </a:lnTo>
                  <a:lnTo>
                    <a:pt x="380" y="55"/>
                  </a:lnTo>
                  <a:lnTo>
                    <a:pt x="325" y="55"/>
                  </a:lnTo>
                  <a:lnTo>
                    <a:pt x="280" y="55"/>
                  </a:lnTo>
                  <a:lnTo>
                    <a:pt x="280" y="0"/>
                  </a:lnTo>
                  <a:lnTo>
                    <a:pt x="250" y="30"/>
                  </a:lnTo>
                  <a:lnTo>
                    <a:pt x="210" y="20"/>
                  </a:lnTo>
                  <a:lnTo>
                    <a:pt x="190" y="75"/>
                  </a:lnTo>
                  <a:lnTo>
                    <a:pt x="220" y="140"/>
                  </a:lnTo>
                  <a:lnTo>
                    <a:pt x="250" y="210"/>
                  </a:lnTo>
                  <a:lnTo>
                    <a:pt x="260" y="250"/>
                  </a:lnTo>
                  <a:lnTo>
                    <a:pt x="240" y="275"/>
                  </a:lnTo>
                  <a:lnTo>
                    <a:pt x="175" y="285"/>
                  </a:lnTo>
                  <a:lnTo>
                    <a:pt x="125" y="315"/>
                  </a:lnTo>
                  <a:lnTo>
                    <a:pt x="90" y="360"/>
                  </a:lnTo>
                  <a:lnTo>
                    <a:pt x="115" y="420"/>
                  </a:lnTo>
                  <a:lnTo>
                    <a:pt x="115" y="465"/>
                  </a:lnTo>
                  <a:lnTo>
                    <a:pt x="90" y="465"/>
                  </a:lnTo>
                  <a:lnTo>
                    <a:pt x="105" y="495"/>
                  </a:lnTo>
                  <a:lnTo>
                    <a:pt x="50" y="540"/>
                  </a:lnTo>
                  <a:lnTo>
                    <a:pt x="70" y="580"/>
                  </a:lnTo>
                  <a:lnTo>
                    <a:pt x="60" y="615"/>
                  </a:lnTo>
                  <a:lnTo>
                    <a:pt x="10" y="655"/>
                  </a:lnTo>
                  <a:lnTo>
                    <a:pt x="20" y="700"/>
                  </a:lnTo>
                  <a:lnTo>
                    <a:pt x="0" y="720"/>
                  </a:lnTo>
                  <a:lnTo>
                    <a:pt x="50" y="740"/>
                  </a:lnTo>
                  <a:lnTo>
                    <a:pt x="50" y="770"/>
                  </a:lnTo>
                  <a:lnTo>
                    <a:pt x="30" y="789"/>
                  </a:lnTo>
                  <a:lnTo>
                    <a:pt x="0" y="834"/>
                  </a:lnTo>
                  <a:lnTo>
                    <a:pt x="30" y="899"/>
                  </a:lnTo>
                  <a:lnTo>
                    <a:pt x="85" y="864"/>
                  </a:lnTo>
                  <a:lnTo>
                    <a:pt x="155" y="864"/>
                  </a:lnTo>
                  <a:lnTo>
                    <a:pt x="190" y="884"/>
                  </a:lnTo>
                  <a:lnTo>
                    <a:pt x="200" y="939"/>
                  </a:lnTo>
                  <a:lnTo>
                    <a:pt x="220" y="989"/>
                  </a:lnTo>
                  <a:lnTo>
                    <a:pt x="260" y="1004"/>
                  </a:lnTo>
                  <a:lnTo>
                    <a:pt x="275" y="1034"/>
                  </a:lnTo>
                  <a:lnTo>
                    <a:pt x="295" y="1074"/>
                  </a:lnTo>
                  <a:lnTo>
                    <a:pt x="335" y="1094"/>
                  </a:lnTo>
                  <a:lnTo>
                    <a:pt x="385" y="1094"/>
                  </a:lnTo>
                  <a:lnTo>
                    <a:pt x="450" y="1109"/>
                  </a:lnTo>
                  <a:lnTo>
                    <a:pt x="470" y="1094"/>
                  </a:lnTo>
                  <a:lnTo>
                    <a:pt x="505" y="1054"/>
                  </a:lnTo>
                  <a:lnTo>
                    <a:pt x="535" y="1034"/>
                  </a:lnTo>
                  <a:lnTo>
                    <a:pt x="590" y="1014"/>
                  </a:lnTo>
                  <a:lnTo>
                    <a:pt x="640" y="1014"/>
                  </a:lnTo>
                  <a:lnTo>
                    <a:pt x="680" y="969"/>
                  </a:lnTo>
                  <a:lnTo>
                    <a:pt x="705" y="929"/>
                  </a:lnTo>
                  <a:lnTo>
                    <a:pt x="725" y="909"/>
                  </a:lnTo>
                  <a:lnTo>
                    <a:pt x="780" y="919"/>
                  </a:lnTo>
                  <a:lnTo>
                    <a:pt x="820" y="909"/>
                  </a:lnTo>
                  <a:lnTo>
                    <a:pt x="885" y="899"/>
                  </a:lnTo>
                  <a:lnTo>
                    <a:pt x="935" y="844"/>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pPr>
                <a:defRPr/>
              </a:pPr>
              <a:endParaRPr lang="it-IT">
                <a:cs typeface="Arial" pitchFamily="34" charset="0"/>
              </a:endParaRPr>
            </a:p>
          </p:txBody>
        </p:sp>
        <p:sp>
          <p:nvSpPr>
            <p:cNvPr id="13359" name="Freeform 71"/>
            <p:cNvSpPr>
              <a:spLocks noChangeAspect="1"/>
            </p:cNvSpPr>
            <p:nvPr/>
          </p:nvSpPr>
          <p:spPr bwMode="auto">
            <a:xfrm>
              <a:off x="4813" y="7957"/>
              <a:ext cx="816" cy="733"/>
            </a:xfrm>
            <a:custGeom>
              <a:avLst/>
              <a:gdLst>
                <a:gd name="T0" fmla="*/ 1 w 1114"/>
                <a:gd name="T1" fmla="*/ 1 h 1284"/>
                <a:gd name="T2" fmla="*/ 1 w 1114"/>
                <a:gd name="T3" fmla="*/ 1 h 1284"/>
                <a:gd name="T4" fmla="*/ 1 w 1114"/>
                <a:gd name="T5" fmla="*/ 1 h 1284"/>
                <a:gd name="T6" fmla="*/ 1 w 1114"/>
                <a:gd name="T7" fmla="*/ 1 h 1284"/>
                <a:gd name="T8" fmla="*/ 1 w 1114"/>
                <a:gd name="T9" fmla="*/ 1 h 1284"/>
                <a:gd name="T10" fmla="*/ 1 w 1114"/>
                <a:gd name="T11" fmla="*/ 1 h 1284"/>
                <a:gd name="T12" fmla="*/ 1 w 1114"/>
                <a:gd name="T13" fmla="*/ 1 h 1284"/>
                <a:gd name="T14" fmla="*/ 1 w 1114"/>
                <a:gd name="T15" fmla="*/ 1 h 1284"/>
                <a:gd name="T16" fmla="*/ 1 w 1114"/>
                <a:gd name="T17" fmla="*/ 1 h 1284"/>
                <a:gd name="T18" fmla="*/ 1 w 1114"/>
                <a:gd name="T19" fmla="*/ 1 h 1284"/>
                <a:gd name="T20" fmla="*/ 1 w 1114"/>
                <a:gd name="T21" fmla="*/ 1 h 1284"/>
                <a:gd name="T22" fmla="*/ 1 w 1114"/>
                <a:gd name="T23" fmla="*/ 1 h 1284"/>
                <a:gd name="T24" fmla="*/ 1 w 1114"/>
                <a:gd name="T25" fmla="*/ 0 h 1284"/>
                <a:gd name="T26" fmla="*/ 1 w 1114"/>
                <a:gd name="T27" fmla="*/ 1 h 1284"/>
                <a:gd name="T28" fmla="*/ 1 w 1114"/>
                <a:gd name="T29" fmla="*/ 1 h 1284"/>
                <a:gd name="T30" fmla="*/ 1 w 1114"/>
                <a:gd name="T31" fmla="*/ 1 h 1284"/>
                <a:gd name="T32" fmla="*/ 1 w 1114"/>
                <a:gd name="T33" fmla="*/ 1 h 1284"/>
                <a:gd name="T34" fmla="*/ 1 w 1114"/>
                <a:gd name="T35" fmla="*/ 1 h 1284"/>
                <a:gd name="T36" fmla="*/ 1 w 1114"/>
                <a:gd name="T37" fmla="*/ 1 h 1284"/>
                <a:gd name="T38" fmla="*/ 1 w 1114"/>
                <a:gd name="T39" fmla="*/ 1 h 1284"/>
                <a:gd name="T40" fmla="*/ 1 w 1114"/>
                <a:gd name="T41" fmla="*/ 1 h 1284"/>
                <a:gd name="T42" fmla="*/ 1 w 1114"/>
                <a:gd name="T43" fmla="*/ 1 h 1284"/>
                <a:gd name="T44" fmla="*/ 1 w 1114"/>
                <a:gd name="T45" fmla="*/ 1 h 1284"/>
                <a:gd name="T46" fmla="*/ 1 w 1114"/>
                <a:gd name="T47" fmla="*/ 1 h 1284"/>
                <a:gd name="T48" fmla="*/ 0 w 1114"/>
                <a:gd name="T49" fmla="*/ 1 h 1284"/>
                <a:gd name="T50" fmla="*/ 0 w 1114"/>
                <a:gd name="T51" fmla="*/ 1 h 1284"/>
                <a:gd name="T52" fmla="*/ 1 w 1114"/>
                <a:gd name="T53" fmla="*/ 1 h 1284"/>
                <a:gd name="T54" fmla="*/ 1 w 1114"/>
                <a:gd name="T55" fmla="*/ 1 h 1284"/>
                <a:gd name="T56" fmla="*/ 1 w 1114"/>
                <a:gd name="T57" fmla="*/ 1 h 1284"/>
                <a:gd name="T58" fmla="*/ 1 w 1114"/>
                <a:gd name="T59" fmla="*/ 1 h 1284"/>
                <a:gd name="T60" fmla="*/ 1 w 1114"/>
                <a:gd name="T61" fmla="*/ 1 h 1284"/>
                <a:gd name="T62" fmla="*/ 1 w 1114"/>
                <a:gd name="T63" fmla="*/ 1 h 1284"/>
                <a:gd name="T64" fmla="*/ 1 w 1114"/>
                <a:gd name="T65" fmla="*/ 1 h 1284"/>
                <a:gd name="T66" fmla="*/ 1 w 1114"/>
                <a:gd name="T67" fmla="*/ 1 h 1284"/>
                <a:gd name="T68" fmla="*/ 1 w 1114"/>
                <a:gd name="T69" fmla="*/ 1 h 1284"/>
                <a:gd name="T70" fmla="*/ 1 w 1114"/>
                <a:gd name="T71" fmla="*/ 1 h 1284"/>
                <a:gd name="T72" fmla="*/ 1 w 1114"/>
                <a:gd name="T73" fmla="*/ 1 h 1284"/>
                <a:gd name="T74" fmla="*/ 1 w 1114"/>
                <a:gd name="T75" fmla="*/ 1 h 1284"/>
                <a:gd name="T76" fmla="*/ 1 w 1114"/>
                <a:gd name="T77" fmla="*/ 1 h 1284"/>
                <a:gd name="T78" fmla="*/ 1 w 1114"/>
                <a:gd name="T79" fmla="*/ 1 h 1284"/>
                <a:gd name="T80" fmla="*/ 1 w 1114"/>
                <a:gd name="T81" fmla="*/ 1 h 1284"/>
                <a:gd name="T82" fmla="*/ 1 w 1114"/>
                <a:gd name="T83" fmla="*/ 1 h 1284"/>
                <a:gd name="T84" fmla="*/ 1 w 1114"/>
                <a:gd name="T85" fmla="*/ 1 h 1284"/>
                <a:gd name="T86" fmla="*/ 1 w 1114"/>
                <a:gd name="T87" fmla="*/ 1 h 1284"/>
                <a:gd name="T88" fmla="*/ 1 w 1114"/>
                <a:gd name="T89" fmla="*/ 1 h 1284"/>
                <a:gd name="T90" fmla="*/ 1 w 1114"/>
                <a:gd name="T91" fmla="*/ 1 h 1284"/>
                <a:gd name="T92" fmla="*/ 1 w 1114"/>
                <a:gd name="T93" fmla="*/ 1 h 1284"/>
                <a:gd name="T94" fmla="*/ 1 w 1114"/>
                <a:gd name="T95" fmla="*/ 1 h 1284"/>
                <a:gd name="T96" fmla="*/ 1 w 1114"/>
                <a:gd name="T97" fmla="*/ 1 h 1284"/>
                <a:gd name="T98" fmla="*/ 1 w 1114"/>
                <a:gd name="T99" fmla="*/ 1 h 1284"/>
                <a:gd name="T100" fmla="*/ 1 w 1114"/>
                <a:gd name="T101" fmla="*/ 1 h 1284"/>
                <a:gd name="T102" fmla="*/ 1 w 1114"/>
                <a:gd name="T103" fmla="*/ 1 h 1284"/>
                <a:gd name="T104" fmla="*/ 1 w 1114"/>
                <a:gd name="T105" fmla="*/ 1 h 1284"/>
                <a:gd name="T106" fmla="*/ 1 w 1114"/>
                <a:gd name="T107" fmla="*/ 1 h 1284"/>
                <a:gd name="T108" fmla="*/ 1 w 1114"/>
                <a:gd name="T109" fmla="*/ 1 h 1284"/>
                <a:gd name="T110" fmla="*/ 1 w 1114"/>
                <a:gd name="T111" fmla="*/ 1 h 1284"/>
                <a:gd name="T112" fmla="*/ 1 w 1114"/>
                <a:gd name="T113" fmla="*/ 1 h 1284"/>
                <a:gd name="T114" fmla="*/ 1 w 1114"/>
                <a:gd name="T115" fmla="*/ 1 h 1284"/>
                <a:gd name="T116" fmla="*/ 1 w 1114"/>
                <a:gd name="T117" fmla="*/ 1 h 1284"/>
                <a:gd name="T118" fmla="*/ 1 w 1114"/>
                <a:gd name="T119" fmla="*/ 1 h 12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4"/>
                <a:gd name="T181" fmla="*/ 0 h 1284"/>
                <a:gd name="T182" fmla="*/ 1114 w 1114"/>
                <a:gd name="T183" fmla="*/ 1284 h 12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4" h="1284">
                  <a:moveTo>
                    <a:pt x="1114" y="1085"/>
                  </a:moveTo>
                  <a:lnTo>
                    <a:pt x="1094" y="1020"/>
                  </a:lnTo>
                  <a:lnTo>
                    <a:pt x="1079" y="865"/>
                  </a:lnTo>
                  <a:lnTo>
                    <a:pt x="1065" y="735"/>
                  </a:lnTo>
                  <a:lnTo>
                    <a:pt x="1020" y="580"/>
                  </a:lnTo>
                  <a:lnTo>
                    <a:pt x="980" y="515"/>
                  </a:lnTo>
                  <a:lnTo>
                    <a:pt x="905" y="420"/>
                  </a:lnTo>
                  <a:lnTo>
                    <a:pt x="820" y="380"/>
                  </a:lnTo>
                  <a:lnTo>
                    <a:pt x="725" y="295"/>
                  </a:lnTo>
                  <a:lnTo>
                    <a:pt x="630" y="210"/>
                  </a:lnTo>
                  <a:lnTo>
                    <a:pt x="535" y="115"/>
                  </a:lnTo>
                  <a:lnTo>
                    <a:pt x="465" y="40"/>
                  </a:lnTo>
                  <a:lnTo>
                    <a:pt x="410" y="0"/>
                  </a:lnTo>
                  <a:lnTo>
                    <a:pt x="420" y="65"/>
                  </a:lnTo>
                  <a:lnTo>
                    <a:pt x="385" y="115"/>
                  </a:lnTo>
                  <a:lnTo>
                    <a:pt x="345" y="135"/>
                  </a:lnTo>
                  <a:lnTo>
                    <a:pt x="305" y="115"/>
                  </a:lnTo>
                  <a:lnTo>
                    <a:pt x="255" y="70"/>
                  </a:lnTo>
                  <a:lnTo>
                    <a:pt x="230" y="65"/>
                  </a:lnTo>
                  <a:lnTo>
                    <a:pt x="175" y="65"/>
                  </a:lnTo>
                  <a:lnTo>
                    <a:pt x="125" y="85"/>
                  </a:lnTo>
                  <a:lnTo>
                    <a:pt x="70" y="65"/>
                  </a:lnTo>
                  <a:lnTo>
                    <a:pt x="50" y="105"/>
                  </a:lnTo>
                  <a:lnTo>
                    <a:pt x="50" y="170"/>
                  </a:lnTo>
                  <a:lnTo>
                    <a:pt x="0" y="180"/>
                  </a:lnTo>
                  <a:lnTo>
                    <a:pt x="0" y="210"/>
                  </a:lnTo>
                  <a:lnTo>
                    <a:pt x="40" y="250"/>
                  </a:lnTo>
                  <a:lnTo>
                    <a:pt x="85" y="230"/>
                  </a:lnTo>
                  <a:lnTo>
                    <a:pt x="135" y="240"/>
                  </a:lnTo>
                  <a:lnTo>
                    <a:pt x="145" y="275"/>
                  </a:lnTo>
                  <a:lnTo>
                    <a:pt x="135" y="305"/>
                  </a:lnTo>
                  <a:lnTo>
                    <a:pt x="90" y="315"/>
                  </a:lnTo>
                  <a:lnTo>
                    <a:pt x="85" y="345"/>
                  </a:lnTo>
                  <a:lnTo>
                    <a:pt x="85" y="380"/>
                  </a:lnTo>
                  <a:lnTo>
                    <a:pt x="90" y="400"/>
                  </a:lnTo>
                  <a:lnTo>
                    <a:pt x="90" y="440"/>
                  </a:lnTo>
                  <a:lnTo>
                    <a:pt x="155" y="455"/>
                  </a:lnTo>
                  <a:lnTo>
                    <a:pt x="175" y="455"/>
                  </a:lnTo>
                  <a:lnTo>
                    <a:pt x="255" y="545"/>
                  </a:lnTo>
                  <a:lnTo>
                    <a:pt x="280" y="590"/>
                  </a:lnTo>
                  <a:lnTo>
                    <a:pt x="325" y="580"/>
                  </a:lnTo>
                  <a:lnTo>
                    <a:pt x="410" y="645"/>
                  </a:lnTo>
                  <a:lnTo>
                    <a:pt x="470" y="695"/>
                  </a:lnTo>
                  <a:lnTo>
                    <a:pt x="470" y="800"/>
                  </a:lnTo>
                  <a:lnTo>
                    <a:pt x="485" y="875"/>
                  </a:lnTo>
                  <a:lnTo>
                    <a:pt x="495" y="980"/>
                  </a:lnTo>
                  <a:lnTo>
                    <a:pt x="505" y="1035"/>
                  </a:lnTo>
                  <a:lnTo>
                    <a:pt x="535" y="1065"/>
                  </a:lnTo>
                  <a:lnTo>
                    <a:pt x="590" y="1085"/>
                  </a:lnTo>
                  <a:lnTo>
                    <a:pt x="675" y="1150"/>
                  </a:lnTo>
                  <a:lnTo>
                    <a:pt x="715" y="1179"/>
                  </a:lnTo>
                  <a:lnTo>
                    <a:pt x="740" y="1219"/>
                  </a:lnTo>
                  <a:lnTo>
                    <a:pt x="745" y="1264"/>
                  </a:lnTo>
                  <a:lnTo>
                    <a:pt x="770" y="1284"/>
                  </a:lnTo>
                  <a:lnTo>
                    <a:pt x="780" y="1254"/>
                  </a:lnTo>
                  <a:lnTo>
                    <a:pt x="845" y="1179"/>
                  </a:lnTo>
                  <a:lnTo>
                    <a:pt x="915" y="1199"/>
                  </a:lnTo>
                  <a:lnTo>
                    <a:pt x="960" y="1150"/>
                  </a:lnTo>
                  <a:lnTo>
                    <a:pt x="1020" y="1160"/>
                  </a:lnTo>
                  <a:lnTo>
                    <a:pt x="1114" y="1085"/>
                  </a:lnTo>
                  <a:close/>
                </a:path>
              </a:pathLst>
            </a:custGeom>
            <a:noFill/>
            <a:ln w="3175" cap="flat" cmpd="sng">
              <a:solidFill>
                <a:srgbClr val="000000"/>
              </a:solidFill>
              <a:prstDash val="solid"/>
              <a:round/>
              <a:headEnd type="none" w="med" len="med"/>
              <a:tailEnd type="none" w="med" len="med"/>
            </a:ln>
            <a:scene3d>
              <a:camera prst="orthographicFront"/>
              <a:lightRig rig="threePt" dir="t"/>
            </a:scene3d>
            <a:sp3d>
              <a:bevelT/>
            </a:sp3d>
          </p:spPr>
          <p:txBody>
            <a:bodyPr/>
            <a:lstStyle/>
            <a:p>
              <a:pPr>
                <a:defRPr/>
              </a:pPr>
              <a:endParaRPr lang="it-IT">
                <a:cs typeface="Arial" pitchFamily="34" charset="0"/>
              </a:endParaRPr>
            </a:p>
          </p:txBody>
        </p:sp>
        <p:sp>
          <p:nvSpPr>
            <p:cNvPr id="13360" name="Freeform 72"/>
            <p:cNvSpPr>
              <a:spLocks noChangeAspect="1"/>
            </p:cNvSpPr>
            <p:nvPr/>
          </p:nvSpPr>
          <p:spPr bwMode="auto">
            <a:xfrm>
              <a:off x="3464" y="7288"/>
              <a:ext cx="1654" cy="777"/>
            </a:xfrm>
            <a:custGeom>
              <a:avLst/>
              <a:gdLst>
                <a:gd name="T0" fmla="*/ 1 w 2258"/>
                <a:gd name="T1" fmla="*/ 1 h 1359"/>
                <a:gd name="T2" fmla="*/ 1 w 2258"/>
                <a:gd name="T3" fmla="*/ 1 h 1359"/>
                <a:gd name="T4" fmla="*/ 1 w 2258"/>
                <a:gd name="T5" fmla="*/ 1 h 1359"/>
                <a:gd name="T6" fmla="*/ 1 w 2258"/>
                <a:gd name="T7" fmla="*/ 1 h 1359"/>
                <a:gd name="T8" fmla="*/ 1 w 2258"/>
                <a:gd name="T9" fmla="*/ 1 h 1359"/>
                <a:gd name="T10" fmla="*/ 1 w 2258"/>
                <a:gd name="T11" fmla="*/ 1 h 1359"/>
                <a:gd name="T12" fmla="*/ 1 w 2258"/>
                <a:gd name="T13" fmla="*/ 1 h 1359"/>
                <a:gd name="T14" fmla="*/ 1 w 2258"/>
                <a:gd name="T15" fmla="*/ 1 h 1359"/>
                <a:gd name="T16" fmla="*/ 1 w 2258"/>
                <a:gd name="T17" fmla="*/ 1 h 1359"/>
                <a:gd name="T18" fmla="*/ 1 w 2258"/>
                <a:gd name="T19" fmla="*/ 1 h 1359"/>
                <a:gd name="T20" fmla="*/ 1 w 2258"/>
                <a:gd name="T21" fmla="*/ 1 h 1359"/>
                <a:gd name="T22" fmla="*/ 1 w 2258"/>
                <a:gd name="T23" fmla="*/ 1 h 1359"/>
                <a:gd name="T24" fmla="*/ 1 w 2258"/>
                <a:gd name="T25" fmla="*/ 1 h 1359"/>
                <a:gd name="T26" fmla="*/ 1 w 2258"/>
                <a:gd name="T27" fmla="*/ 1 h 1359"/>
                <a:gd name="T28" fmla="*/ 1 w 2258"/>
                <a:gd name="T29" fmla="*/ 1 h 1359"/>
                <a:gd name="T30" fmla="*/ 1 w 2258"/>
                <a:gd name="T31" fmla="*/ 1 h 1359"/>
                <a:gd name="T32" fmla="*/ 1 w 2258"/>
                <a:gd name="T33" fmla="*/ 1 h 1359"/>
                <a:gd name="T34" fmla="*/ 1 w 2258"/>
                <a:gd name="T35" fmla="*/ 1 h 1359"/>
                <a:gd name="T36" fmla="*/ 1 w 2258"/>
                <a:gd name="T37" fmla="*/ 1 h 1359"/>
                <a:gd name="T38" fmla="*/ 1 w 2258"/>
                <a:gd name="T39" fmla="*/ 1 h 1359"/>
                <a:gd name="T40" fmla="*/ 1 w 2258"/>
                <a:gd name="T41" fmla="*/ 1 h 1359"/>
                <a:gd name="T42" fmla="*/ 1 w 2258"/>
                <a:gd name="T43" fmla="*/ 0 h 1359"/>
                <a:gd name="T44" fmla="*/ 1 w 2258"/>
                <a:gd name="T45" fmla="*/ 1 h 1359"/>
                <a:gd name="T46" fmla="*/ 1 w 2258"/>
                <a:gd name="T47" fmla="*/ 1 h 1359"/>
                <a:gd name="T48" fmla="*/ 1 w 2258"/>
                <a:gd name="T49" fmla="*/ 1 h 1359"/>
                <a:gd name="T50" fmla="*/ 1 w 2258"/>
                <a:gd name="T51" fmla="*/ 1 h 1359"/>
                <a:gd name="T52" fmla="*/ 1 w 2258"/>
                <a:gd name="T53" fmla="*/ 1 h 1359"/>
                <a:gd name="T54" fmla="*/ 1 w 2258"/>
                <a:gd name="T55" fmla="*/ 1 h 1359"/>
                <a:gd name="T56" fmla="*/ 1 w 2258"/>
                <a:gd name="T57" fmla="*/ 1 h 1359"/>
                <a:gd name="T58" fmla="*/ 1 w 2258"/>
                <a:gd name="T59" fmla="*/ 1 h 1359"/>
                <a:gd name="T60" fmla="*/ 1 w 2258"/>
                <a:gd name="T61" fmla="*/ 1 h 1359"/>
                <a:gd name="T62" fmla="*/ 1 w 2258"/>
                <a:gd name="T63" fmla="*/ 1 h 1359"/>
                <a:gd name="T64" fmla="*/ 1 w 2258"/>
                <a:gd name="T65" fmla="*/ 1 h 1359"/>
                <a:gd name="T66" fmla="*/ 1 w 2258"/>
                <a:gd name="T67" fmla="*/ 1 h 1359"/>
                <a:gd name="T68" fmla="*/ 1 w 2258"/>
                <a:gd name="T69" fmla="*/ 1 h 1359"/>
                <a:gd name="T70" fmla="*/ 1 w 2258"/>
                <a:gd name="T71" fmla="*/ 1 h 1359"/>
                <a:gd name="T72" fmla="*/ 1 w 2258"/>
                <a:gd name="T73" fmla="*/ 1 h 1359"/>
                <a:gd name="T74" fmla="*/ 1 w 2258"/>
                <a:gd name="T75" fmla="*/ 1 h 1359"/>
                <a:gd name="T76" fmla="*/ 1 w 2258"/>
                <a:gd name="T77" fmla="*/ 1 h 1359"/>
                <a:gd name="T78" fmla="*/ 1 w 2258"/>
                <a:gd name="T79" fmla="*/ 1 h 1359"/>
                <a:gd name="T80" fmla="*/ 1 w 2258"/>
                <a:gd name="T81" fmla="*/ 1 h 1359"/>
                <a:gd name="T82" fmla="*/ 1 w 2258"/>
                <a:gd name="T83" fmla="*/ 1 h 1359"/>
                <a:gd name="T84" fmla="*/ 1 w 2258"/>
                <a:gd name="T85" fmla="*/ 1 h 1359"/>
                <a:gd name="T86" fmla="*/ 1 w 2258"/>
                <a:gd name="T87" fmla="*/ 1 h 1359"/>
                <a:gd name="T88" fmla="*/ 1 w 2258"/>
                <a:gd name="T89" fmla="*/ 1 h 1359"/>
                <a:gd name="T90" fmla="*/ 1 w 2258"/>
                <a:gd name="T91" fmla="*/ 1 h 1359"/>
                <a:gd name="T92" fmla="*/ 1 w 2258"/>
                <a:gd name="T93" fmla="*/ 1 h 1359"/>
                <a:gd name="T94" fmla="*/ 1 w 2258"/>
                <a:gd name="T95" fmla="*/ 1 h 1359"/>
                <a:gd name="T96" fmla="*/ 1 w 2258"/>
                <a:gd name="T97" fmla="*/ 1 h 1359"/>
                <a:gd name="T98" fmla="*/ 1 w 2258"/>
                <a:gd name="T99" fmla="*/ 1 h 1359"/>
                <a:gd name="T100" fmla="*/ 1 w 2258"/>
                <a:gd name="T101" fmla="*/ 1 h 1359"/>
                <a:gd name="T102" fmla="*/ 1 w 2258"/>
                <a:gd name="T103" fmla="*/ 1 h 1359"/>
                <a:gd name="T104" fmla="*/ 1 w 2258"/>
                <a:gd name="T105" fmla="*/ 1 h 13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58"/>
                <a:gd name="T160" fmla="*/ 0 h 1359"/>
                <a:gd name="T161" fmla="*/ 2258 w 2258"/>
                <a:gd name="T162" fmla="*/ 1359 h 13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58" h="1359">
                  <a:moveTo>
                    <a:pt x="2238" y="1169"/>
                  </a:moveTo>
                  <a:lnTo>
                    <a:pt x="2168" y="1119"/>
                  </a:lnTo>
                  <a:lnTo>
                    <a:pt x="2133" y="1064"/>
                  </a:lnTo>
                  <a:lnTo>
                    <a:pt x="2093" y="949"/>
                  </a:lnTo>
                  <a:lnTo>
                    <a:pt x="2068" y="904"/>
                  </a:lnTo>
                  <a:lnTo>
                    <a:pt x="2018" y="819"/>
                  </a:lnTo>
                  <a:lnTo>
                    <a:pt x="1983" y="779"/>
                  </a:lnTo>
                  <a:lnTo>
                    <a:pt x="1983" y="729"/>
                  </a:lnTo>
                  <a:lnTo>
                    <a:pt x="2028" y="685"/>
                  </a:lnTo>
                  <a:lnTo>
                    <a:pt x="2018" y="620"/>
                  </a:lnTo>
                  <a:lnTo>
                    <a:pt x="2018" y="535"/>
                  </a:lnTo>
                  <a:lnTo>
                    <a:pt x="2008" y="485"/>
                  </a:lnTo>
                  <a:lnTo>
                    <a:pt x="2038" y="445"/>
                  </a:lnTo>
                  <a:lnTo>
                    <a:pt x="2008" y="400"/>
                  </a:lnTo>
                  <a:lnTo>
                    <a:pt x="1953" y="315"/>
                  </a:lnTo>
                  <a:lnTo>
                    <a:pt x="1898" y="305"/>
                  </a:lnTo>
                  <a:lnTo>
                    <a:pt x="1828" y="280"/>
                  </a:lnTo>
                  <a:lnTo>
                    <a:pt x="1788" y="305"/>
                  </a:lnTo>
                  <a:lnTo>
                    <a:pt x="1753" y="335"/>
                  </a:lnTo>
                  <a:lnTo>
                    <a:pt x="1708" y="345"/>
                  </a:lnTo>
                  <a:lnTo>
                    <a:pt x="1668" y="325"/>
                  </a:lnTo>
                  <a:lnTo>
                    <a:pt x="1544" y="325"/>
                  </a:lnTo>
                  <a:lnTo>
                    <a:pt x="1469" y="295"/>
                  </a:lnTo>
                  <a:lnTo>
                    <a:pt x="1419" y="275"/>
                  </a:lnTo>
                  <a:lnTo>
                    <a:pt x="1374" y="230"/>
                  </a:lnTo>
                  <a:lnTo>
                    <a:pt x="1319" y="260"/>
                  </a:lnTo>
                  <a:lnTo>
                    <a:pt x="1229" y="260"/>
                  </a:lnTo>
                  <a:lnTo>
                    <a:pt x="1119" y="275"/>
                  </a:lnTo>
                  <a:lnTo>
                    <a:pt x="1059" y="260"/>
                  </a:lnTo>
                  <a:lnTo>
                    <a:pt x="994" y="200"/>
                  </a:lnTo>
                  <a:lnTo>
                    <a:pt x="954" y="230"/>
                  </a:lnTo>
                  <a:lnTo>
                    <a:pt x="909" y="240"/>
                  </a:lnTo>
                  <a:lnTo>
                    <a:pt x="854" y="210"/>
                  </a:lnTo>
                  <a:lnTo>
                    <a:pt x="834" y="190"/>
                  </a:lnTo>
                  <a:lnTo>
                    <a:pt x="769" y="200"/>
                  </a:lnTo>
                  <a:lnTo>
                    <a:pt x="709" y="190"/>
                  </a:lnTo>
                  <a:lnTo>
                    <a:pt x="659" y="155"/>
                  </a:lnTo>
                  <a:lnTo>
                    <a:pt x="574" y="90"/>
                  </a:lnTo>
                  <a:lnTo>
                    <a:pt x="494" y="30"/>
                  </a:lnTo>
                  <a:lnTo>
                    <a:pt x="444" y="40"/>
                  </a:lnTo>
                  <a:lnTo>
                    <a:pt x="384" y="60"/>
                  </a:lnTo>
                  <a:lnTo>
                    <a:pt x="340" y="30"/>
                  </a:lnTo>
                  <a:lnTo>
                    <a:pt x="295" y="0"/>
                  </a:lnTo>
                  <a:lnTo>
                    <a:pt x="245" y="0"/>
                  </a:lnTo>
                  <a:lnTo>
                    <a:pt x="205" y="30"/>
                  </a:lnTo>
                  <a:lnTo>
                    <a:pt x="190" y="50"/>
                  </a:lnTo>
                  <a:lnTo>
                    <a:pt x="190" y="145"/>
                  </a:lnTo>
                  <a:lnTo>
                    <a:pt x="170" y="240"/>
                  </a:lnTo>
                  <a:lnTo>
                    <a:pt x="150" y="305"/>
                  </a:lnTo>
                  <a:lnTo>
                    <a:pt x="120" y="345"/>
                  </a:lnTo>
                  <a:lnTo>
                    <a:pt x="85" y="410"/>
                  </a:lnTo>
                  <a:lnTo>
                    <a:pt x="40" y="450"/>
                  </a:lnTo>
                  <a:lnTo>
                    <a:pt x="0" y="485"/>
                  </a:lnTo>
                  <a:lnTo>
                    <a:pt x="55" y="525"/>
                  </a:lnTo>
                  <a:lnTo>
                    <a:pt x="105" y="535"/>
                  </a:lnTo>
                  <a:lnTo>
                    <a:pt x="170" y="550"/>
                  </a:lnTo>
                  <a:lnTo>
                    <a:pt x="160" y="630"/>
                  </a:lnTo>
                  <a:lnTo>
                    <a:pt x="225" y="665"/>
                  </a:lnTo>
                  <a:lnTo>
                    <a:pt x="310" y="695"/>
                  </a:lnTo>
                  <a:lnTo>
                    <a:pt x="330" y="709"/>
                  </a:lnTo>
                  <a:lnTo>
                    <a:pt x="340" y="749"/>
                  </a:lnTo>
                  <a:lnTo>
                    <a:pt x="345" y="834"/>
                  </a:lnTo>
                  <a:lnTo>
                    <a:pt x="359" y="884"/>
                  </a:lnTo>
                  <a:lnTo>
                    <a:pt x="409" y="904"/>
                  </a:lnTo>
                  <a:lnTo>
                    <a:pt x="454" y="894"/>
                  </a:lnTo>
                  <a:lnTo>
                    <a:pt x="464" y="854"/>
                  </a:lnTo>
                  <a:lnTo>
                    <a:pt x="464" y="809"/>
                  </a:lnTo>
                  <a:lnTo>
                    <a:pt x="519" y="769"/>
                  </a:lnTo>
                  <a:lnTo>
                    <a:pt x="539" y="749"/>
                  </a:lnTo>
                  <a:lnTo>
                    <a:pt x="559" y="779"/>
                  </a:lnTo>
                  <a:lnTo>
                    <a:pt x="614" y="819"/>
                  </a:lnTo>
                  <a:lnTo>
                    <a:pt x="684" y="844"/>
                  </a:lnTo>
                  <a:lnTo>
                    <a:pt x="784" y="864"/>
                  </a:lnTo>
                  <a:lnTo>
                    <a:pt x="854" y="874"/>
                  </a:lnTo>
                  <a:lnTo>
                    <a:pt x="954" y="914"/>
                  </a:lnTo>
                  <a:lnTo>
                    <a:pt x="1004" y="959"/>
                  </a:lnTo>
                  <a:lnTo>
                    <a:pt x="1064" y="1024"/>
                  </a:lnTo>
                  <a:lnTo>
                    <a:pt x="1099" y="1034"/>
                  </a:lnTo>
                  <a:lnTo>
                    <a:pt x="1184" y="1034"/>
                  </a:lnTo>
                  <a:lnTo>
                    <a:pt x="1229" y="1034"/>
                  </a:lnTo>
                  <a:lnTo>
                    <a:pt x="1289" y="1084"/>
                  </a:lnTo>
                  <a:lnTo>
                    <a:pt x="1339" y="1099"/>
                  </a:lnTo>
                  <a:lnTo>
                    <a:pt x="1404" y="1084"/>
                  </a:lnTo>
                  <a:lnTo>
                    <a:pt x="1449" y="1099"/>
                  </a:lnTo>
                  <a:lnTo>
                    <a:pt x="1479" y="1099"/>
                  </a:lnTo>
                  <a:lnTo>
                    <a:pt x="1554" y="1099"/>
                  </a:lnTo>
                  <a:lnTo>
                    <a:pt x="1574" y="1074"/>
                  </a:lnTo>
                  <a:lnTo>
                    <a:pt x="1629" y="1119"/>
                  </a:lnTo>
                  <a:lnTo>
                    <a:pt x="1629" y="1159"/>
                  </a:lnTo>
                  <a:lnTo>
                    <a:pt x="1629" y="1224"/>
                  </a:lnTo>
                  <a:lnTo>
                    <a:pt x="1658" y="1244"/>
                  </a:lnTo>
                  <a:lnTo>
                    <a:pt x="1733" y="1254"/>
                  </a:lnTo>
                  <a:lnTo>
                    <a:pt x="1773" y="1294"/>
                  </a:lnTo>
                  <a:lnTo>
                    <a:pt x="1808" y="1329"/>
                  </a:lnTo>
                  <a:lnTo>
                    <a:pt x="1838" y="1359"/>
                  </a:lnTo>
                  <a:lnTo>
                    <a:pt x="1878" y="1329"/>
                  </a:lnTo>
                  <a:lnTo>
                    <a:pt x="1893" y="1274"/>
                  </a:lnTo>
                  <a:lnTo>
                    <a:pt x="1908" y="1234"/>
                  </a:lnTo>
                  <a:lnTo>
                    <a:pt x="1958" y="1249"/>
                  </a:lnTo>
                  <a:lnTo>
                    <a:pt x="2018" y="1234"/>
                  </a:lnTo>
                  <a:lnTo>
                    <a:pt x="2058" y="1234"/>
                  </a:lnTo>
                  <a:lnTo>
                    <a:pt x="2123" y="1274"/>
                  </a:lnTo>
                  <a:lnTo>
                    <a:pt x="2168" y="1309"/>
                  </a:lnTo>
                  <a:lnTo>
                    <a:pt x="2198" y="1309"/>
                  </a:lnTo>
                  <a:lnTo>
                    <a:pt x="2238" y="1269"/>
                  </a:lnTo>
                  <a:lnTo>
                    <a:pt x="2258" y="1234"/>
                  </a:lnTo>
                  <a:lnTo>
                    <a:pt x="2238" y="1169"/>
                  </a:lnTo>
                  <a:close/>
                </a:path>
              </a:pathLst>
            </a:custGeom>
            <a:solidFill>
              <a:schemeClr val="bg1">
                <a:lumMod val="85000"/>
              </a:schemeClr>
            </a:soli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1" name="Freeform 73"/>
            <p:cNvSpPr>
              <a:spLocks noChangeAspect="1"/>
            </p:cNvSpPr>
            <p:nvPr/>
          </p:nvSpPr>
          <p:spPr bwMode="auto">
            <a:xfrm>
              <a:off x="2626" y="7541"/>
              <a:ext cx="1281" cy="391"/>
            </a:xfrm>
            <a:custGeom>
              <a:avLst/>
              <a:gdLst>
                <a:gd name="T0" fmla="*/ 1 w 1753"/>
                <a:gd name="T1" fmla="*/ 0 h 689"/>
                <a:gd name="T2" fmla="*/ 1 w 1753"/>
                <a:gd name="T3" fmla="*/ 1 h 689"/>
                <a:gd name="T4" fmla="*/ 1 w 1753"/>
                <a:gd name="T5" fmla="*/ 1 h 689"/>
                <a:gd name="T6" fmla="*/ 1 w 1753"/>
                <a:gd name="T7" fmla="*/ 1 h 689"/>
                <a:gd name="T8" fmla="*/ 1 w 1753"/>
                <a:gd name="T9" fmla="*/ 1 h 689"/>
                <a:gd name="T10" fmla="*/ 1 w 1753"/>
                <a:gd name="T11" fmla="*/ 1 h 689"/>
                <a:gd name="T12" fmla="*/ 1 w 1753"/>
                <a:gd name="T13" fmla="*/ 1 h 689"/>
                <a:gd name="T14" fmla="*/ 1 w 1753"/>
                <a:gd name="T15" fmla="*/ 1 h 689"/>
                <a:gd name="T16" fmla="*/ 1 w 1753"/>
                <a:gd name="T17" fmla="*/ 1 h 689"/>
                <a:gd name="T18" fmla="*/ 1 w 1753"/>
                <a:gd name="T19" fmla="*/ 1 h 689"/>
                <a:gd name="T20" fmla="*/ 1 w 1753"/>
                <a:gd name="T21" fmla="*/ 1 h 689"/>
                <a:gd name="T22" fmla="*/ 1 w 1753"/>
                <a:gd name="T23" fmla="*/ 1 h 689"/>
                <a:gd name="T24" fmla="*/ 1 w 1753"/>
                <a:gd name="T25" fmla="*/ 1 h 689"/>
                <a:gd name="T26" fmla="*/ 0 w 1753"/>
                <a:gd name="T27" fmla="*/ 1 h 689"/>
                <a:gd name="T28" fmla="*/ 1 w 1753"/>
                <a:gd name="T29" fmla="*/ 1 h 689"/>
                <a:gd name="T30" fmla="*/ 1 w 1753"/>
                <a:gd name="T31" fmla="*/ 1 h 689"/>
                <a:gd name="T32" fmla="*/ 1 w 1753"/>
                <a:gd name="T33" fmla="*/ 1 h 689"/>
                <a:gd name="T34" fmla="*/ 1 w 1753"/>
                <a:gd name="T35" fmla="*/ 1 h 689"/>
                <a:gd name="T36" fmla="*/ 1 w 1753"/>
                <a:gd name="T37" fmla="*/ 1 h 689"/>
                <a:gd name="T38" fmla="*/ 1 w 1753"/>
                <a:gd name="T39" fmla="*/ 1 h 689"/>
                <a:gd name="T40" fmla="*/ 1 w 1753"/>
                <a:gd name="T41" fmla="*/ 1 h 689"/>
                <a:gd name="T42" fmla="*/ 1 w 1753"/>
                <a:gd name="T43" fmla="*/ 1 h 689"/>
                <a:gd name="T44" fmla="*/ 1 w 1753"/>
                <a:gd name="T45" fmla="*/ 1 h 689"/>
                <a:gd name="T46" fmla="*/ 1 w 1753"/>
                <a:gd name="T47" fmla="*/ 1 h 689"/>
                <a:gd name="T48" fmla="*/ 1 w 1753"/>
                <a:gd name="T49" fmla="*/ 1 h 689"/>
                <a:gd name="T50" fmla="*/ 1 w 1753"/>
                <a:gd name="T51" fmla="*/ 1 h 689"/>
                <a:gd name="T52" fmla="*/ 1 w 1753"/>
                <a:gd name="T53" fmla="*/ 1 h 689"/>
                <a:gd name="T54" fmla="*/ 1 w 1753"/>
                <a:gd name="T55" fmla="*/ 1 h 689"/>
                <a:gd name="T56" fmla="*/ 1 w 1753"/>
                <a:gd name="T57" fmla="*/ 1 h 689"/>
                <a:gd name="T58" fmla="*/ 1 w 1753"/>
                <a:gd name="T59" fmla="*/ 1 h 689"/>
                <a:gd name="T60" fmla="*/ 1 w 1753"/>
                <a:gd name="T61" fmla="*/ 1 h 689"/>
                <a:gd name="T62" fmla="*/ 1 w 1753"/>
                <a:gd name="T63" fmla="*/ 1 h 689"/>
                <a:gd name="T64" fmla="*/ 1 w 1753"/>
                <a:gd name="T65" fmla="*/ 1 h 689"/>
                <a:gd name="T66" fmla="*/ 1 w 1753"/>
                <a:gd name="T67" fmla="*/ 1 h 689"/>
                <a:gd name="T68" fmla="*/ 1 w 1753"/>
                <a:gd name="T69" fmla="*/ 1 h 689"/>
                <a:gd name="T70" fmla="*/ 1 w 1753"/>
                <a:gd name="T71" fmla="*/ 1 h 6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53"/>
                <a:gd name="T109" fmla="*/ 0 h 689"/>
                <a:gd name="T110" fmla="*/ 1753 w 1753"/>
                <a:gd name="T111" fmla="*/ 689 h 68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53" h="689">
                  <a:moveTo>
                    <a:pt x="1144" y="20"/>
                  </a:moveTo>
                  <a:lnTo>
                    <a:pt x="989" y="0"/>
                  </a:lnTo>
                  <a:lnTo>
                    <a:pt x="934" y="85"/>
                  </a:lnTo>
                  <a:lnTo>
                    <a:pt x="894" y="85"/>
                  </a:lnTo>
                  <a:lnTo>
                    <a:pt x="839" y="40"/>
                  </a:lnTo>
                  <a:lnTo>
                    <a:pt x="789" y="55"/>
                  </a:lnTo>
                  <a:lnTo>
                    <a:pt x="734" y="65"/>
                  </a:lnTo>
                  <a:lnTo>
                    <a:pt x="684" y="85"/>
                  </a:lnTo>
                  <a:lnTo>
                    <a:pt x="664" y="75"/>
                  </a:lnTo>
                  <a:lnTo>
                    <a:pt x="599" y="35"/>
                  </a:lnTo>
                  <a:lnTo>
                    <a:pt x="559" y="15"/>
                  </a:lnTo>
                  <a:lnTo>
                    <a:pt x="459" y="35"/>
                  </a:lnTo>
                  <a:lnTo>
                    <a:pt x="459" y="65"/>
                  </a:lnTo>
                  <a:lnTo>
                    <a:pt x="479" y="85"/>
                  </a:lnTo>
                  <a:lnTo>
                    <a:pt x="474" y="125"/>
                  </a:lnTo>
                  <a:lnTo>
                    <a:pt x="439" y="140"/>
                  </a:lnTo>
                  <a:lnTo>
                    <a:pt x="409" y="180"/>
                  </a:lnTo>
                  <a:lnTo>
                    <a:pt x="399" y="210"/>
                  </a:lnTo>
                  <a:lnTo>
                    <a:pt x="409" y="250"/>
                  </a:lnTo>
                  <a:lnTo>
                    <a:pt x="399" y="284"/>
                  </a:lnTo>
                  <a:lnTo>
                    <a:pt x="369" y="304"/>
                  </a:lnTo>
                  <a:lnTo>
                    <a:pt x="284" y="324"/>
                  </a:lnTo>
                  <a:lnTo>
                    <a:pt x="125" y="339"/>
                  </a:lnTo>
                  <a:lnTo>
                    <a:pt x="125" y="379"/>
                  </a:lnTo>
                  <a:lnTo>
                    <a:pt x="70" y="424"/>
                  </a:lnTo>
                  <a:lnTo>
                    <a:pt x="30" y="464"/>
                  </a:lnTo>
                  <a:lnTo>
                    <a:pt x="0" y="519"/>
                  </a:lnTo>
                  <a:lnTo>
                    <a:pt x="0" y="604"/>
                  </a:lnTo>
                  <a:lnTo>
                    <a:pt x="40" y="689"/>
                  </a:lnTo>
                  <a:lnTo>
                    <a:pt x="90" y="654"/>
                  </a:lnTo>
                  <a:lnTo>
                    <a:pt x="170" y="674"/>
                  </a:lnTo>
                  <a:lnTo>
                    <a:pt x="219" y="689"/>
                  </a:lnTo>
                  <a:lnTo>
                    <a:pt x="304" y="664"/>
                  </a:lnTo>
                  <a:lnTo>
                    <a:pt x="374" y="624"/>
                  </a:lnTo>
                  <a:lnTo>
                    <a:pt x="429" y="569"/>
                  </a:lnTo>
                  <a:lnTo>
                    <a:pt x="439" y="489"/>
                  </a:lnTo>
                  <a:lnTo>
                    <a:pt x="454" y="434"/>
                  </a:lnTo>
                  <a:lnTo>
                    <a:pt x="494" y="389"/>
                  </a:lnTo>
                  <a:lnTo>
                    <a:pt x="564" y="359"/>
                  </a:lnTo>
                  <a:lnTo>
                    <a:pt x="609" y="339"/>
                  </a:lnTo>
                  <a:lnTo>
                    <a:pt x="684" y="274"/>
                  </a:lnTo>
                  <a:lnTo>
                    <a:pt x="769" y="205"/>
                  </a:lnTo>
                  <a:lnTo>
                    <a:pt x="904" y="190"/>
                  </a:lnTo>
                  <a:lnTo>
                    <a:pt x="969" y="225"/>
                  </a:lnTo>
                  <a:lnTo>
                    <a:pt x="1054" y="274"/>
                  </a:lnTo>
                  <a:lnTo>
                    <a:pt x="1104" y="299"/>
                  </a:lnTo>
                  <a:lnTo>
                    <a:pt x="1199" y="304"/>
                  </a:lnTo>
                  <a:lnTo>
                    <a:pt x="1274" y="359"/>
                  </a:lnTo>
                  <a:lnTo>
                    <a:pt x="1379" y="424"/>
                  </a:lnTo>
                  <a:lnTo>
                    <a:pt x="1474" y="519"/>
                  </a:lnTo>
                  <a:lnTo>
                    <a:pt x="1598" y="634"/>
                  </a:lnTo>
                  <a:lnTo>
                    <a:pt x="1693" y="674"/>
                  </a:lnTo>
                  <a:lnTo>
                    <a:pt x="1718" y="654"/>
                  </a:lnTo>
                  <a:lnTo>
                    <a:pt x="1753" y="609"/>
                  </a:lnTo>
                  <a:lnTo>
                    <a:pt x="1708" y="529"/>
                  </a:lnTo>
                  <a:lnTo>
                    <a:pt x="1618" y="484"/>
                  </a:lnTo>
                  <a:lnTo>
                    <a:pt x="1583" y="429"/>
                  </a:lnTo>
                  <a:lnTo>
                    <a:pt x="1513" y="424"/>
                  </a:lnTo>
                  <a:lnTo>
                    <a:pt x="1489" y="389"/>
                  </a:lnTo>
                  <a:lnTo>
                    <a:pt x="1489" y="349"/>
                  </a:lnTo>
                  <a:lnTo>
                    <a:pt x="1484" y="304"/>
                  </a:lnTo>
                  <a:lnTo>
                    <a:pt x="1459" y="260"/>
                  </a:lnTo>
                  <a:lnTo>
                    <a:pt x="1439" y="235"/>
                  </a:lnTo>
                  <a:lnTo>
                    <a:pt x="1379" y="205"/>
                  </a:lnTo>
                  <a:lnTo>
                    <a:pt x="1314" y="170"/>
                  </a:lnTo>
                  <a:lnTo>
                    <a:pt x="1294" y="140"/>
                  </a:lnTo>
                  <a:lnTo>
                    <a:pt x="1304" y="105"/>
                  </a:lnTo>
                  <a:lnTo>
                    <a:pt x="1294" y="75"/>
                  </a:lnTo>
                  <a:lnTo>
                    <a:pt x="1264" y="75"/>
                  </a:lnTo>
                  <a:lnTo>
                    <a:pt x="1229" y="55"/>
                  </a:lnTo>
                  <a:lnTo>
                    <a:pt x="1199" y="65"/>
                  </a:lnTo>
                  <a:lnTo>
                    <a:pt x="1144" y="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2" name="Freeform 74"/>
            <p:cNvSpPr>
              <a:spLocks noChangeAspect="1"/>
            </p:cNvSpPr>
            <p:nvPr/>
          </p:nvSpPr>
          <p:spPr bwMode="auto">
            <a:xfrm>
              <a:off x="2441" y="6753"/>
              <a:ext cx="514" cy="312"/>
            </a:xfrm>
            <a:custGeom>
              <a:avLst/>
              <a:gdLst>
                <a:gd name="T0" fmla="*/ 1 w 699"/>
                <a:gd name="T1" fmla="*/ 1 h 549"/>
                <a:gd name="T2" fmla="*/ 1 w 699"/>
                <a:gd name="T3" fmla="*/ 1 h 549"/>
                <a:gd name="T4" fmla="*/ 1 w 699"/>
                <a:gd name="T5" fmla="*/ 1 h 549"/>
                <a:gd name="T6" fmla="*/ 1 w 699"/>
                <a:gd name="T7" fmla="*/ 1 h 549"/>
                <a:gd name="T8" fmla="*/ 1 w 699"/>
                <a:gd name="T9" fmla="*/ 1 h 549"/>
                <a:gd name="T10" fmla="*/ 1 w 699"/>
                <a:gd name="T11" fmla="*/ 1 h 549"/>
                <a:gd name="T12" fmla="*/ 1 w 699"/>
                <a:gd name="T13" fmla="*/ 1 h 549"/>
                <a:gd name="T14" fmla="*/ 1 w 699"/>
                <a:gd name="T15" fmla="*/ 1 h 549"/>
                <a:gd name="T16" fmla="*/ 1 w 699"/>
                <a:gd name="T17" fmla="*/ 1 h 549"/>
                <a:gd name="T18" fmla="*/ 1 w 699"/>
                <a:gd name="T19" fmla="*/ 0 h 549"/>
                <a:gd name="T20" fmla="*/ 1 w 699"/>
                <a:gd name="T21" fmla="*/ 1 h 549"/>
                <a:gd name="T22" fmla="*/ 1 w 699"/>
                <a:gd name="T23" fmla="*/ 1 h 549"/>
                <a:gd name="T24" fmla="*/ 0 w 699"/>
                <a:gd name="T25" fmla="*/ 1 h 549"/>
                <a:gd name="T26" fmla="*/ 1 w 699"/>
                <a:gd name="T27" fmla="*/ 1 h 549"/>
                <a:gd name="T28" fmla="*/ 1 w 699"/>
                <a:gd name="T29" fmla="*/ 1 h 549"/>
                <a:gd name="T30" fmla="*/ 1 w 699"/>
                <a:gd name="T31" fmla="*/ 1 h 549"/>
                <a:gd name="T32" fmla="*/ 1 w 699"/>
                <a:gd name="T33" fmla="*/ 1 h 549"/>
                <a:gd name="T34" fmla="*/ 1 w 699"/>
                <a:gd name="T35" fmla="*/ 1 h 549"/>
                <a:gd name="T36" fmla="*/ 1 w 699"/>
                <a:gd name="T37" fmla="*/ 1 h 549"/>
                <a:gd name="T38" fmla="*/ 1 w 699"/>
                <a:gd name="T39" fmla="*/ 1 h 549"/>
                <a:gd name="T40" fmla="*/ 1 w 699"/>
                <a:gd name="T41" fmla="*/ 1 h 549"/>
                <a:gd name="T42" fmla="*/ 1 w 699"/>
                <a:gd name="T43" fmla="*/ 1 h 549"/>
                <a:gd name="T44" fmla="*/ 1 w 699"/>
                <a:gd name="T45" fmla="*/ 1 h 549"/>
                <a:gd name="T46" fmla="*/ 1 w 699"/>
                <a:gd name="T47" fmla="*/ 1 h 549"/>
                <a:gd name="T48" fmla="*/ 1 w 699"/>
                <a:gd name="T49" fmla="*/ 1 h 549"/>
                <a:gd name="T50" fmla="*/ 1 w 699"/>
                <a:gd name="T51" fmla="*/ 1 h 549"/>
                <a:gd name="T52" fmla="*/ 1 w 699"/>
                <a:gd name="T53" fmla="*/ 1 h 549"/>
                <a:gd name="T54" fmla="*/ 1 w 699"/>
                <a:gd name="T55" fmla="*/ 1 h 549"/>
                <a:gd name="T56" fmla="*/ 1 w 699"/>
                <a:gd name="T57" fmla="*/ 1 h 549"/>
                <a:gd name="T58" fmla="*/ 1 w 699"/>
                <a:gd name="T59" fmla="*/ 1 h 549"/>
                <a:gd name="T60" fmla="*/ 1 w 699"/>
                <a:gd name="T61" fmla="*/ 1 h 549"/>
                <a:gd name="T62" fmla="*/ 1 w 699"/>
                <a:gd name="T63" fmla="*/ 1 h 549"/>
                <a:gd name="T64" fmla="*/ 1 w 699"/>
                <a:gd name="T65" fmla="*/ 1 h 549"/>
                <a:gd name="T66" fmla="*/ 1 w 699"/>
                <a:gd name="T67" fmla="*/ 1 h 549"/>
                <a:gd name="T68" fmla="*/ 1 w 699"/>
                <a:gd name="T69" fmla="*/ 1 h 549"/>
                <a:gd name="T70" fmla="*/ 1 w 699"/>
                <a:gd name="T71" fmla="*/ 1 h 549"/>
                <a:gd name="T72" fmla="*/ 1 w 699"/>
                <a:gd name="T73" fmla="*/ 1 h 549"/>
                <a:gd name="T74" fmla="*/ 1 w 699"/>
                <a:gd name="T75" fmla="*/ 1 h 549"/>
                <a:gd name="T76" fmla="*/ 1 w 699"/>
                <a:gd name="T77" fmla="*/ 1 h 5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9"/>
                <a:gd name="T118" fmla="*/ 0 h 549"/>
                <a:gd name="T119" fmla="*/ 699 w 699"/>
                <a:gd name="T120" fmla="*/ 549 h 5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9" h="549">
                  <a:moveTo>
                    <a:pt x="654" y="24"/>
                  </a:moveTo>
                  <a:lnTo>
                    <a:pt x="549" y="4"/>
                  </a:lnTo>
                  <a:lnTo>
                    <a:pt x="494" y="4"/>
                  </a:lnTo>
                  <a:lnTo>
                    <a:pt x="440" y="74"/>
                  </a:lnTo>
                  <a:lnTo>
                    <a:pt x="415" y="119"/>
                  </a:lnTo>
                  <a:lnTo>
                    <a:pt x="360" y="129"/>
                  </a:lnTo>
                  <a:lnTo>
                    <a:pt x="285" y="99"/>
                  </a:lnTo>
                  <a:lnTo>
                    <a:pt x="245" y="64"/>
                  </a:lnTo>
                  <a:lnTo>
                    <a:pt x="180" y="14"/>
                  </a:lnTo>
                  <a:lnTo>
                    <a:pt x="150" y="0"/>
                  </a:lnTo>
                  <a:lnTo>
                    <a:pt x="95" y="44"/>
                  </a:lnTo>
                  <a:lnTo>
                    <a:pt x="55" y="99"/>
                  </a:lnTo>
                  <a:lnTo>
                    <a:pt x="0" y="149"/>
                  </a:lnTo>
                  <a:lnTo>
                    <a:pt x="40" y="244"/>
                  </a:lnTo>
                  <a:lnTo>
                    <a:pt x="85" y="309"/>
                  </a:lnTo>
                  <a:lnTo>
                    <a:pt x="95" y="339"/>
                  </a:lnTo>
                  <a:lnTo>
                    <a:pt x="65" y="394"/>
                  </a:lnTo>
                  <a:lnTo>
                    <a:pt x="75" y="459"/>
                  </a:lnTo>
                  <a:lnTo>
                    <a:pt x="75" y="519"/>
                  </a:lnTo>
                  <a:lnTo>
                    <a:pt x="95" y="549"/>
                  </a:lnTo>
                  <a:lnTo>
                    <a:pt x="140" y="499"/>
                  </a:lnTo>
                  <a:lnTo>
                    <a:pt x="210" y="479"/>
                  </a:lnTo>
                  <a:lnTo>
                    <a:pt x="245" y="459"/>
                  </a:lnTo>
                  <a:lnTo>
                    <a:pt x="295" y="464"/>
                  </a:lnTo>
                  <a:lnTo>
                    <a:pt x="360" y="459"/>
                  </a:lnTo>
                  <a:lnTo>
                    <a:pt x="415" y="464"/>
                  </a:lnTo>
                  <a:lnTo>
                    <a:pt x="464" y="479"/>
                  </a:lnTo>
                  <a:lnTo>
                    <a:pt x="504" y="459"/>
                  </a:lnTo>
                  <a:lnTo>
                    <a:pt x="579" y="434"/>
                  </a:lnTo>
                  <a:lnTo>
                    <a:pt x="599" y="379"/>
                  </a:lnTo>
                  <a:lnTo>
                    <a:pt x="624" y="354"/>
                  </a:lnTo>
                  <a:lnTo>
                    <a:pt x="654" y="359"/>
                  </a:lnTo>
                  <a:lnTo>
                    <a:pt x="699" y="354"/>
                  </a:lnTo>
                  <a:lnTo>
                    <a:pt x="684" y="309"/>
                  </a:lnTo>
                  <a:lnTo>
                    <a:pt x="684" y="224"/>
                  </a:lnTo>
                  <a:lnTo>
                    <a:pt x="664" y="189"/>
                  </a:lnTo>
                  <a:lnTo>
                    <a:pt x="664" y="129"/>
                  </a:lnTo>
                  <a:lnTo>
                    <a:pt x="654" y="84"/>
                  </a:lnTo>
                  <a:lnTo>
                    <a:pt x="654" y="24"/>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3" name="Freeform 75"/>
            <p:cNvSpPr>
              <a:spLocks noChangeAspect="1"/>
            </p:cNvSpPr>
            <p:nvPr/>
          </p:nvSpPr>
          <p:spPr bwMode="auto">
            <a:xfrm>
              <a:off x="2304" y="6522"/>
              <a:ext cx="1199" cy="1221"/>
            </a:xfrm>
            <a:custGeom>
              <a:avLst/>
              <a:gdLst>
                <a:gd name="T0" fmla="*/ 1 w 1634"/>
                <a:gd name="T1" fmla="*/ 1 h 2138"/>
                <a:gd name="T2" fmla="*/ 1 w 1634"/>
                <a:gd name="T3" fmla="*/ 1 h 2138"/>
                <a:gd name="T4" fmla="*/ 1 w 1634"/>
                <a:gd name="T5" fmla="*/ 1 h 2138"/>
                <a:gd name="T6" fmla="*/ 1 w 1634"/>
                <a:gd name="T7" fmla="*/ 1 h 2138"/>
                <a:gd name="T8" fmla="*/ 1 w 1634"/>
                <a:gd name="T9" fmla="*/ 0 h 2138"/>
                <a:gd name="T10" fmla="*/ 1 w 1634"/>
                <a:gd name="T11" fmla="*/ 1 h 2138"/>
                <a:gd name="T12" fmla="*/ 1 w 1634"/>
                <a:gd name="T13" fmla="*/ 1 h 2138"/>
                <a:gd name="T14" fmla="*/ 1 w 1634"/>
                <a:gd name="T15" fmla="*/ 1 h 2138"/>
                <a:gd name="T16" fmla="*/ 1 w 1634"/>
                <a:gd name="T17" fmla="*/ 1 h 2138"/>
                <a:gd name="T18" fmla="*/ 1 w 1634"/>
                <a:gd name="T19" fmla="*/ 1 h 2138"/>
                <a:gd name="T20" fmla="*/ 1 w 1634"/>
                <a:gd name="T21" fmla="*/ 1 h 2138"/>
                <a:gd name="T22" fmla="*/ 1 w 1634"/>
                <a:gd name="T23" fmla="*/ 1 h 2138"/>
                <a:gd name="T24" fmla="*/ 1 w 1634"/>
                <a:gd name="T25" fmla="*/ 1 h 2138"/>
                <a:gd name="T26" fmla="*/ 1 w 1634"/>
                <a:gd name="T27" fmla="*/ 1 h 2138"/>
                <a:gd name="T28" fmla="*/ 1 w 1634"/>
                <a:gd name="T29" fmla="*/ 1 h 2138"/>
                <a:gd name="T30" fmla="*/ 1 w 1634"/>
                <a:gd name="T31" fmla="*/ 1 h 2138"/>
                <a:gd name="T32" fmla="*/ 1 w 1634"/>
                <a:gd name="T33" fmla="*/ 1 h 2138"/>
                <a:gd name="T34" fmla="*/ 1 w 1634"/>
                <a:gd name="T35" fmla="*/ 1 h 2138"/>
                <a:gd name="T36" fmla="*/ 1 w 1634"/>
                <a:gd name="T37" fmla="*/ 1 h 2138"/>
                <a:gd name="T38" fmla="*/ 1 w 1634"/>
                <a:gd name="T39" fmla="*/ 1 h 2138"/>
                <a:gd name="T40" fmla="*/ 1 w 1634"/>
                <a:gd name="T41" fmla="*/ 1 h 2138"/>
                <a:gd name="T42" fmla="*/ 1 w 1634"/>
                <a:gd name="T43" fmla="*/ 1 h 2138"/>
                <a:gd name="T44" fmla="*/ 1 w 1634"/>
                <a:gd name="T45" fmla="*/ 1 h 2138"/>
                <a:gd name="T46" fmla="*/ 1 w 1634"/>
                <a:gd name="T47" fmla="*/ 1 h 2138"/>
                <a:gd name="T48" fmla="*/ 1 w 1634"/>
                <a:gd name="T49" fmla="*/ 1 h 2138"/>
                <a:gd name="T50" fmla="*/ 1 w 1634"/>
                <a:gd name="T51" fmla="*/ 1 h 2138"/>
                <a:gd name="T52" fmla="*/ 1 w 1634"/>
                <a:gd name="T53" fmla="*/ 1 h 2138"/>
                <a:gd name="T54" fmla="*/ 1 w 1634"/>
                <a:gd name="T55" fmla="*/ 1 h 2138"/>
                <a:gd name="T56" fmla="*/ 1 w 1634"/>
                <a:gd name="T57" fmla="*/ 1 h 2138"/>
                <a:gd name="T58" fmla="*/ 1 w 1634"/>
                <a:gd name="T59" fmla="*/ 1 h 2138"/>
                <a:gd name="T60" fmla="*/ 1 w 1634"/>
                <a:gd name="T61" fmla="*/ 1 h 2138"/>
                <a:gd name="T62" fmla="*/ 1 w 1634"/>
                <a:gd name="T63" fmla="*/ 1 h 2138"/>
                <a:gd name="T64" fmla="*/ 1 w 1634"/>
                <a:gd name="T65" fmla="*/ 1 h 2138"/>
                <a:gd name="T66" fmla="*/ 1 w 1634"/>
                <a:gd name="T67" fmla="*/ 1 h 2138"/>
                <a:gd name="T68" fmla="*/ 1 w 1634"/>
                <a:gd name="T69" fmla="*/ 1 h 2138"/>
                <a:gd name="T70" fmla="*/ 1 w 1634"/>
                <a:gd name="T71" fmla="*/ 1 h 2138"/>
                <a:gd name="T72" fmla="*/ 1 w 1634"/>
                <a:gd name="T73" fmla="*/ 1 h 2138"/>
                <a:gd name="T74" fmla="*/ 1 w 1634"/>
                <a:gd name="T75" fmla="*/ 1 h 2138"/>
                <a:gd name="T76" fmla="*/ 1 w 1634"/>
                <a:gd name="T77" fmla="*/ 1 h 2138"/>
                <a:gd name="T78" fmla="*/ 1 w 1634"/>
                <a:gd name="T79" fmla="*/ 1 h 2138"/>
                <a:gd name="T80" fmla="*/ 1 w 1634"/>
                <a:gd name="T81" fmla="*/ 1 h 2138"/>
                <a:gd name="T82" fmla="*/ 1 w 1634"/>
                <a:gd name="T83" fmla="*/ 1 h 2138"/>
                <a:gd name="T84" fmla="*/ 1 w 1634"/>
                <a:gd name="T85" fmla="*/ 1 h 2138"/>
                <a:gd name="T86" fmla="*/ 1 w 1634"/>
                <a:gd name="T87" fmla="*/ 1 h 2138"/>
                <a:gd name="T88" fmla="*/ 1 w 1634"/>
                <a:gd name="T89" fmla="*/ 1 h 2138"/>
                <a:gd name="T90" fmla="*/ 1 w 1634"/>
                <a:gd name="T91" fmla="*/ 1 h 2138"/>
                <a:gd name="T92" fmla="*/ 1 w 1634"/>
                <a:gd name="T93" fmla="*/ 1 h 2138"/>
                <a:gd name="T94" fmla="*/ 1 w 1634"/>
                <a:gd name="T95" fmla="*/ 1 h 2138"/>
                <a:gd name="T96" fmla="*/ 0 w 1634"/>
                <a:gd name="T97" fmla="*/ 1 h 2138"/>
                <a:gd name="T98" fmla="*/ 1 w 1634"/>
                <a:gd name="T99" fmla="*/ 1 h 2138"/>
                <a:gd name="T100" fmla="*/ 1 w 1634"/>
                <a:gd name="T101" fmla="*/ 1 h 2138"/>
                <a:gd name="T102" fmla="*/ 1 w 1634"/>
                <a:gd name="T103" fmla="*/ 1 h 2138"/>
                <a:gd name="T104" fmla="*/ 1 w 1634"/>
                <a:gd name="T105" fmla="*/ 1 h 2138"/>
                <a:gd name="T106" fmla="*/ 1 w 1634"/>
                <a:gd name="T107" fmla="*/ 1 h 2138"/>
                <a:gd name="T108" fmla="*/ 1 w 1634"/>
                <a:gd name="T109" fmla="*/ 1 h 2138"/>
                <a:gd name="T110" fmla="*/ 1 w 1634"/>
                <a:gd name="T111" fmla="*/ 1 h 2138"/>
                <a:gd name="T112" fmla="*/ 1 w 1634"/>
                <a:gd name="T113" fmla="*/ 1 h 2138"/>
                <a:gd name="T114" fmla="*/ 1 w 1634"/>
                <a:gd name="T115" fmla="*/ 1 h 2138"/>
                <a:gd name="T116" fmla="*/ 1 w 1634"/>
                <a:gd name="T117" fmla="*/ 1 h 2138"/>
                <a:gd name="T118" fmla="*/ 1 w 1634"/>
                <a:gd name="T119" fmla="*/ 1 h 2138"/>
                <a:gd name="T120" fmla="*/ 1 w 1634"/>
                <a:gd name="T121" fmla="*/ 1 h 2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4"/>
                <a:gd name="T184" fmla="*/ 0 h 2138"/>
                <a:gd name="T185" fmla="*/ 1634 w 1634"/>
                <a:gd name="T186" fmla="*/ 2138 h 2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4" h="2138">
                  <a:moveTo>
                    <a:pt x="844" y="419"/>
                  </a:moveTo>
                  <a:lnTo>
                    <a:pt x="904" y="380"/>
                  </a:lnTo>
                  <a:lnTo>
                    <a:pt x="979" y="305"/>
                  </a:lnTo>
                  <a:lnTo>
                    <a:pt x="999" y="275"/>
                  </a:lnTo>
                  <a:lnTo>
                    <a:pt x="979" y="170"/>
                  </a:lnTo>
                  <a:lnTo>
                    <a:pt x="989" y="135"/>
                  </a:lnTo>
                  <a:lnTo>
                    <a:pt x="1104" y="85"/>
                  </a:lnTo>
                  <a:lnTo>
                    <a:pt x="1159" y="70"/>
                  </a:lnTo>
                  <a:lnTo>
                    <a:pt x="1224" y="0"/>
                  </a:lnTo>
                  <a:lnTo>
                    <a:pt x="1264" y="0"/>
                  </a:lnTo>
                  <a:lnTo>
                    <a:pt x="1274" y="50"/>
                  </a:lnTo>
                  <a:lnTo>
                    <a:pt x="1284" y="135"/>
                  </a:lnTo>
                  <a:lnTo>
                    <a:pt x="1349" y="230"/>
                  </a:lnTo>
                  <a:lnTo>
                    <a:pt x="1389" y="305"/>
                  </a:lnTo>
                  <a:lnTo>
                    <a:pt x="1389" y="380"/>
                  </a:lnTo>
                  <a:lnTo>
                    <a:pt x="1369" y="439"/>
                  </a:lnTo>
                  <a:lnTo>
                    <a:pt x="1319" y="494"/>
                  </a:lnTo>
                  <a:lnTo>
                    <a:pt x="1284" y="494"/>
                  </a:lnTo>
                  <a:lnTo>
                    <a:pt x="1254" y="494"/>
                  </a:lnTo>
                  <a:lnTo>
                    <a:pt x="1234" y="524"/>
                  </a:lnTo>
                  <a:lnTo>
                    <a:pt x="1254" y="589"/>
                  </a:lnTo>
                  <a:lnTo>
                    <a:pt x="1244" y="704"/>
                  </a:lnTo>
                  <a:lnTo>
                    <a:pt x="1294" y="759"/>
                  </a:lnTo>
                  <a:lnTo>
                    <a:pt x="1304" y="829"/>
                  </a:lnTo>
                  <a:lnTo>
                    <a:pt x="1339" y="929"/>
                  </a:lnTo>
                  <a:lnTo>
                    <a:pt x="1369" y="979"/>
                  </a:lnTo>
                  <a:lnTo>
                    <a:pt x="1404" y="1014"/>
                  </a:lnTo>
                  <a:lnTo>
                    <a:pt x="1389" y="1054"/>
                  </a:lnTo>
                  <a:lnTo>
                    <a:pt x="1369" y="1084"/>
                  </a:lnTo>
                  <a:lnTo>
                    <a:pt x="1349" y="1099"/>
                  </a:lnTo>
                  <a:lnTo>
                    <a:pt x="1294" y="1054"/>
                  </a:lnTo>
                  <a:lnTo>
                    <a:pt x="1234" y="1054"/>
                  </a:lnTo>
                  <a:lnTo>
                    <a:pt x="1189" y="1084"/>
                  </a:lnTo>
                  <a:lnTo>
                    <a:pt x="1169" y="1124"/>
                  </a:lnTo>
                  <a:lnTo>
                    <a:pt x="1209" y="1179"/>
                  </a:lnTo>
                  <a:lnTo>
                    <a:pt x="1209" y="1309"/>
                  </a:lnTo>
                  <a:lnTo>
                    <a:pt x="1244" y="1349"/>
                  </a:lnTo>
                  <a:lnTo>
                    <a:pt x="1274" y="1359"/>
                  </a:lnTo>
                  <a:lnTo>
                    <a:pt x="1339" y="1349"/>
                  </a:lnTo>
                  <a:lnTo>
                    <a:pt x="1409" y="1339"/>
                  </a:lnTo>
                  <a:lnTo>
                    <a:pt x="1464" y="1454"/>
                  </a:lnTo>
                  <a:lnTo>
                    <a:pt x="1529" y="1529"/>
                  </a:lnTo>
                  <a:lnTo>
                    <a:pt x="1569" y="1579"/>
                  </a:lnTo>
                  <a:lnTo>
                    <a:pt x="1599" y="1624"/>
                  </a:lnTo>
                  <a:lnTo>
                    <a:pt x="1599" y="1709"/>
                  </a:lnTo>
                  <a:lnTo>
                    <a:pt x="1634" y="1749"/>
                  </a:lnTo>
                  <a:lnTo>
                    <a:pt x="1634" y="1769"/>
                  </a:lnTo>
                  <a:lnTo>
                    <a:pt x="1594" y="1824"/>
                  </a:lnTo>
                  <a:lnTo>
                    <a:pt x="1424" y="1804"/>
                  </a:lnTo>
                  <a:lnTo>
                    <a:pt x="1404" y="1814"/>
                  </a:lnTo>
                  <a:lnTo>
                    <a:pt x="1369" y="1874"/>
                  </a:lnTo>
                  <a:lnTo>
                    <a:pt x="1319" y="1889"/>
                  </a:lnTo>
                  <a:lnTo>
                    <a:pt x="1254" y="1834"/>
                  </a:lnTo>
                  <a:lnTo>
                    <a:pt x="1244" y="1854"/>
                  </a:lnTo>
                  <a:lnTo>
                    <a:pt x="1199" y="1854"/>
                  </a:lnTo>
                  <a:lnTo>
                    <a:pt x="1169" y="1874"/>
                  </a:lnTo>
                  <a:lnTo>
                    <a:pt x="1104" y="1874"/>
                  </a:lnTo>
                  <a:lnTo>
                    <a:pt x="1064" y="1844"/>
                  </a:lnTo>
                  <a:lnTo>
                    <a:pt x="999" y="1824"/>
                  </a:lnTo>
                  <a:lnTo>
                    <a:pt x="969" y="1804"/>
                  </a:lnTo>
                  <a:lnTo>
                    <a:pt x="929" y="1824"/>
                  </a:lnTo>
                  <a:lnTo>
                    <a:pt x="894" y="1844"/>
                  </a:lnTo>
                  <a:lnTo>
                    <a:pt x="904" y="1869"/>
                  </a:lnTo>
                  <a:lnTo>
                    <a:pt x="914" y="1889"/>
                  </a:lnTo>
                  <a:lnTo>
                    <a:pt x="904" y="1919"/>
                  </a:lnTo>
                  <a:lnTo>
                    <a:pt x="849" y="1954"/>
                  </a:lnTo>
                  <a:lnTo>
                    <a:pt x="829" y="1984"/>
                  </a:lnTo>
                  <a:lnTo>
                    <a:pt x="829" y="2034"/>
                  </a:lnTo>
                  <a:lnTo>
                    <a:pt x="829" y="2068"/>
                  </a:lnTo>
                  <a:lnTo>
                    <a:pt x="809" y="2098"/>
                  </a:lnTo>
                  <a:lnTo>
                    <a:pt x="759" y="2118"/>
                  </a:lnTo>
                  <a:lnTo>
                    <a:pt x="640" y="2128"/>
                  </a:lnTo>
                  <a:lnTo>
                    <a:pt x="560" y="2138"/>
                  </a:lnTo>
                  <a:lnTo>
                    <a:pt x="525" y="2088"/>
                  </a:lnTo>
                  <a:lnTo>
                    <a:pt x="475" y="2048"/>
                  </a:lnTo>
                  <a:lnTo>
                    <a:pt x="420" y="2014"/>
                  </a:lnTo>
                  <a:lnTo>
                    <a:pt x="400" y="2034"/>
                  </a:lnTo>
                  <a:lnTo>
                    <a:pt x="355" y="2053"/>
                  </a:lnTo>
                  <a:lnTo>
                    <a:pt x="330" y="2088"/>
                  </a:lnTo>
                  <a:lnTo>
                    <a:pt x="305" y="2108"/>
                  </a:lnTo>
                  <a:lnTo>
                    <a:pt x="275" y="2068"/>
                  </a:lnTo>
                  <a:lnTo>
                    <a:pt x="220" y="2034"/>
                  </a:lnTo>
                  <a:lnTo>
                    <a:pt x="160" y="2014"/>
                  </a:lnTo>
                  <a:lnTo>
                    <a:pt x="125" y="1939"/>
                  </a:lnTo>
                  <a:lnTo>
                    <a:pt x="105" y="1854"/>
                  </a:lnTo>
                  <a:lnTo>
                    <a:pt x="85" y="1804"/>
                  </a:lnTo>
                  <a:lnTo>
                    <a:pt x="65" y="1769"/>
                  </a:lnTo>
                  <a:lnTo>
                    <a:pt x="65" y="1729"/>
                  </a:lnTo>
                  <a:lnTo>
                    <a:pt x="85" y="1679"/>
                  </a:lnTo>
                  <a:lnTo>
                    <a:pt x="145" y="1634"/>
                  </a:lnTo>
                  <a:lnTo>
                    <a:pt x="180" y="1569"/>
                  </a:lnTo>
                  <a:lnTo>
                    <a:pt x="190" y="1519"/>
                  </a:lnTo>
                  <a:lnTo>
                    <a:pt x="210" y="1464"/>
                  </a:lnTo>
                  <a:lnTo>
                    <a:pt x="200" y="1424"/>
                  </a:lnTo>
                  <a:lnTo>
                    <a:pt x="145" y="1369"/>
                  </a:lnTo>
                  <a:lnTo>
                    <a:pt x="75" y="1294"/>
                  </a:lnTo>
                  <a:lnTo>
                    <a:pt x="20" y="1254"/>
                  </a:lnTo>
                  <a:lnTo>
                    <a:pt x="0" y="1209"/>
                  </a:lnTo>
                  <a:lnTo>
                    <a:pt x="10" y="1179"/>
                  </a:lnTo>
                  <a:lnTo>
                    <a:pt x="105" y="1149"/>
                  </a:lnTo>
                  <a:lnTo>
                    <a:pt x="160" y="1149"/>
                  </a:lnTo>
                  <a:lnTo>
                    <a:pt x="160" y="1084"/>
                  </a:lnTo>
                  <a:lnTo>
                    <a:pt x="190" y="1054"/>
                  </a:lnTo>
                  <a:lnTo>
                    <a:pt x="250" y="1019"/>
                  </a:lnTo>
                  <a:lnTo>
                    <a:pt x="265" y="989"/>
                  </a:lnTo>
                  <a:lnTo>
                    <a:pt x="285" y="949"/>
                  </a:lnTo>
                  <a:lnTo>
                    <a:pt x="330" y="894"/>
                  </a:lnTo>
                  <a:lnTo>
                    <a:pt x="400" y="884"/>
                  </a:lnTo>
                  <a:lnTo>
                    <a:pt x="420" y="864"/>
                  </a:lnTo>
                  <a:lnTo>
                    <a:pt x="495" y="864"/>
                  </a:lnTo>
                  <a:lnTo>
                    <a:pt x="545" y="864"/>
                  </a:lnTo>
                  <a:lnTo>
                    <a:pt x="640" y="884"/>
                  </a:lnTo>
                  <a:lnTo>
                    <a:pt x="704" y="854"/>
                  </a:lnTo>
                  <a:lnTo>
                    <a:pt x="769" y="829"/>
                  </a:lnTo>
                  <a:lnTo>
                    <a:pt x="789" y="829"/>
                  </a:lnTo>
                  <a:lnTo>
                    <a:pt x="779" y="789"/>
                  </a:lnTo>
                  <a:lnTo>
                    <a:pt x="809" y="749"/>
                  </a:lnTo>
                  <a:lnTo>
                    <a:pt x="844" y="769"/>
                  </a:lnTo>
                  <a:lnTo>
                    <a:pt x="884" y="749"/>
                  </a:lnTo>
                  <a:lnTo>
                    <a:pt x="864" y="609"/>
                  </a:lnTo>
                  <a:lnTo>
                    <a:pt x="844" y="599"/>
                  </a:lnTo>
                  <a:lnTo>
                    <a:pt x="844" y="504"/>
                  </a:lnTo>
                  <a:lnTo>
                    <a:pt x="844" y="419"/>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4" name="Freeform 76"/>
            <p:cNvSpPr>
              <a:spLocks noChangeAspect="1"/>
            </p:cNvSpPr>
            <p:nvPr/>
          </p:nvSpPr>
          <p:spPr bwMode="auto">
            <a:xfrm>
              <a:off x="4095" y="6287"/>
              <a:ext cx="1023" cy="718"/>
            </a:xfrm>
            <a:custGeom>
              <a:avLst/>
              <a:gdLst>
                <a:gd name="T0" fmla="*/ 1 w 1394"/>
                <a:gd name="T1" fmla="*/ 1 h 1259"/>
                <a:gd name="T2" fmla="*/ 1 w 1394"/>
                <a:gd name="T3" fmla="*/ 1 h 1259"/>
                <a:gd name="T4" fmla="*/ 1 w 1394"/>
                <a:gd name="T5" fmla="*/ 1 h 1259"/>
                <a:gd name="T6" fmla="*/ 1 w 1394"/>
                <a:gd name="T7" fmla="*/ 1 h 1259"/>
                <a:gd name="T8" fmla="*/ 1 w 1394"/>
                <a:gd name="T9" fmla="*/ 1 h 1259"/>
                <a:gd name="T10" fmla="*/ 1 w 1394"/>
                <a:gd name="T11" fmla="*/ 1 h 1259"/>
                <a:gd name="T12" fmla="*/ 1 w 1394"/>
                <a:gd name="T13" fmla="*/ 1 h 1259"/>
                <a:gd name="T14" fmla="*/ 1 w 1394"/>
                <a:gd name="T15" fmla="*/ 1 h 1259"/>
                <a:gd name="T16" fmla="*/ 1 w 1394"/>
                <a:gd name="T17" fmla="*/ 1 h 1259"/>
                <a:gd name="T18" fmla="*/ 1 w 1394"/>
                <a:gd name="T19" fmla="*/ 1 h 1259"/>
                <a:gd name="T20" fmla="*/ 1 w 1394"/>
                <a:gd name="T21" fmla="*/ 1 h 1259"/>
                <a:gd name="T22" fmla="*/ 1 w 1394"/>
                <a:gd name="T23" fmla="*/ 1 h 1259"/>
                <a:gd name="T24" fmla="*/ 1 w 1394"/>
                <a:gd name="T25" fmla="*/ 1 h 1259"/>
                <a:gd name="T26" fmla="*/ 1 w 1394"/>
                <a:gd name="T27" fmla="*/ 1 h 1259"/>
                <a:gd name="T28" fmla="*/ 1 w 1394"/>
                <a:gd name="T29" fmla="*/ 1 h 1259"/>
                <a:gd name="T30" fmla="*/ 1 w 1394"/>
                <a:gd name="T31" fmla="*/ 1 h 1259"/>
                <a:gd name="T32" fmla="*/ 1 w 1394"/>
                <a:gd name="T33" fmla="*/ 1 h 1259"/>
                <a:gd name="T34" fmla="*/ 1 w 1394"/>
                <a:gd name="T35" fmla="*/ 1 h 1259"/>
                <a:gd name="T36" fmla="*/ 1 w 1394"/>
                <a:gd name="T37" fmla="*/ 1 h 1259"/>
                <a:gd name="T38" fmla="*/ 1 w 1394"/>
                <a:gd name="T39" fmla="*/ 1 h 1259"/>
                <a:gd name="T40" fmla="*/ 1 w 1394"/>
                <a:gd name="T41" fmla="*/ 1 h 1259"/>
                <a:gd name="T42" fmla="*/ 1 w 1394"/>
                <a:gd name="T43" fmla="*/ 1 h 1259"/>
                <a:gd name="T44" fmla="*/ 1 w 1394"/>
                <a:gd name="T45" fmla="*/ 1 h 1259"/>
                <a:gd name="T46" fmla="*/ 1 w 1394"/>
                <a:gd name="T47" fmla="*/ 1 h 1259"/>
                <a:gd name="T48" fmla="*/ 1 w 1394"/>
                <a:gd name="T49" fmla="*/ 1 h 1259"/>
                <a:gd name="T50" fmla="*/ 1 w 1394"/>
                <a:gd name="T51" fmla="*/ 1 h 1259"/>
                <a:gd name="T52" fmla="*/ 1 w 1394"/>
                <a:gd name="T53" fmla="*/ 1 h 1259"/>
                <a:gd name="T54" fmla="*/ 1 w 1394"/>
                <a:gd name="T55" fmla="*/ 1 h 1259"/>
                <a:gd name="T56" fmla="*/ 1 w 1394"/>
                <a:gd name="T57" fmla="*/ 1 h 1259"/>
                <a:gd name="T58" fmla="*/ 1 w 1394"/>
                <a:gd name="T59" fmla="*/ 1 h 1259"/>
                <a:gd name="T60" fmla="*/ 1 w 1394"/>
                <a:gd name="T61" fmla="*/ 1 h 1259"/>
                <a:gd name="T62" fmla="*/ 1 w 1394"/>
                <a:gd name="T63" fmla="*/ 1 h 1259"/>
                <a:gd name="T64" fmla="*/ 1 w 1394"/>
                <a:gd name="T65" fmla="*/ 1 h 1259"/>
                <a:gd name="T66" fmla="*/ 1 w 1394"/>
                <a:gd name="T67" fmla="*/ 1 h 1259"/>
                <a:gd name="T68" fmla="*/ 1 w 1394"/>
                <a:gd name="T69" fmla="*/ 1 h 1259"/>
                <a:gd name="T70" fmla="*/ 1 w 1394"/>
                <a:gd name="T71" fmla="*/ 1 h 1259"/>
                <a:gd name="T72" fmla="*/ 1 w 1394"/>
                <a:gd name="T73" fmla="*/ 1 h 1259"/>
                <a:gd name="T74" fmla="*/ 1 w 1394"/>
                <a:gd name="T75" fmla="*/ 1 h 1259"/>
                <a:gd name="T76" fmla="*/ 1 w 1394"/>
                <a:gd name="T77" fmla="*/ 1 h 1259"/>
                <a:gd name="T78" fmla="*/ 1 w 1394"/>
                <a:gd name="T79" fmla="*/ 1 h 1259"/>
                <a:gd name="T80" fmla="*/ 1 w 1394"/>
                <a:gd name="T81" fmla="*/ 1 h 1259"/>
                <a:gd name="T82" fmla="*/ 1 w 1394"/>
                <a:gd name="T83" fmla="*/ 1 h 1259"/>
                <a:gd name="T84" fmla="*/ 1 w 1394"/>
                <a:gd name="T85" fmla="*/ 1 h 12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94"/>
                <a:gd name="T130" fmla="*/ 0 h 1259"/>
                <a:gd name="T131" fmla="*/ 1394 w 1394"/>
                <a:gd name="T132" fmla="*/ 1259 h 12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94" h="1259">
                  <a:moveTo>
                    <a:pt x="0" y="400"/>
                  </a:moveTo>
                  <a:lnTo>
                    <a:pt x="10" y="315"/>
                  </a:lnTo>
                  <a:lnTo>
                    <a:pt x="55" y="285"/>
                  </a:lnTo>
                  <a:lnTo>
                    <a:pt x="125" y="225"/>
                  </a:lnTo>
                  <a:lnTo>
                    <a:pt x="140" y="190"/>
                  </a:lnTo>
                  <a:lnTo>
                    <a:pt x="105" y="150"/>
                  </a:lnTo>
                  <a:lnTo>
                    <a:pt x="245" y="0"/>
                  </a:lnTo>
                  <a:lnTo>
                    <a:pt x="275" y="30"/>
                  </a:lnTo>
                  <a:lnTo>
                    <a:pt x="295" y="75"/>
                  </a:lnTo>
                  <a:lnTo>
                    <a:pt x="295" y="105"/>
                  </a:lnTo>
                  <a:lnTo>
                    <a:pt x="370" y="125"/>
                  </a:lnTo>
                  <a:lnTo>
                    <a:pt x="540" y="180"/>
                  </a:lnTo>
                  <a:lnTo>
                    <a:pt x="550" y="190"/>
                  </a:lnTo>
                  <a:lnTo>
                    <a:pt x="635" y="140"/>
                  </a:lnTo>
                  <a:lnTo>
                    <a:pt x="740" y="40"/>
                  </a:lnTo>
                  <a:lnTo>
                    <a:pt x="794" y="40"/>
                  </a:lnTo>
                  <a:lnTo>
                    <a:pt x="859" y="85"/>
                  </a:lnTo>
                  <a:lnTo>
                    <a:pt x="939" y="105"/>
                  </a:lnTo>
                  <a:lnTo>
                    <a:pt x="1049" y="75"/>
                  </a:lnTo>
                  <a:lnTo>
                    <a:pt x="1089" y="40"/>
                  </a:lnTo>
                  <a:lnTo>
                    <a:pt x="1144" y="40"/>
                  </a:lnTo>
                  <a:lnTo>
                    <a:pt x="1194" y="20"/>
                  </a:lnTo>
                  <a:lnTo>
                    <a:pt x="1229" y="75"/>
                  </a:lnTo>
                  <a:lnTo>
                    <a:pt x="1219" y="125"/>
                  </a:lnTo>
                  <a:lnTo>
                    <a:pt x="1229" y="190"/>
                  </a:lnTo>
                  <a:lnTo>
                    <a:pt x="1279" y="210"/>
                  </a:lnTo>
                  <a:lnTo>
                    <a:pt x="1324" y="265"/>
                  </a:lnTo>
                  <a:lnTo>
                    <a:pt x="1344" y="330"/>
                  </a:lnTo>
                  <a:lnTo>
                    <a:pt x="1394" y="400"/>
                  </a:lnTo>
                  <a:lnTo>
                    <a:pt x="1394" y="445"/>
                  </a:lnTo>
                  <a:lnTo>
                    <a:pt x="1324" y="455"/>
                  </a:lnTo>
                  <a:lnTo>
                    <a:pt x="1259" y="485"/>
                  </a:lnTo>
                  <a:lnTo>
                    <a:pt x="1194" y="550"/>
                  </a:lnTo>
                  <a:lnTo>
                    <a:pt x="1134" y="605"/>
                  </a:lnTo>
                  <a:lnTo>
                    <a:pt x="1079" y="645"/>
                  </a:lnTo>
                  <a:lnTo>
                    <a:pt x="1024" y="665"/>
                  </a:lnTo>
                  <a:lnTo>
                    <a:pt x="939" y="675"/>
                  </a:lnTo>
                  <a:lnTo>
                    <a:pt x="919" y="720"/>
                  </a:lnTo>
                  <a:lnTo>
                    <a:pt x="929" y="760"/>
                  </a:lnTo>
                  <a:lnTo>
                    <a:pt x="964" y="780"/>
                  </a:lnTo>
                  <a:lnTo>
                    <a:pt x="1004" y="805"/>
                  </a:lnTo>
                  <a:lnTo>
                    <a:pt x="1034" y="834"/>
                  </a:lnTo>
                  <a:lnTo>
                    <a:pt x="1014" y="854"/>
                  </a:lnTo>
                  <a:lnTo>
                    <a:pt x="974" y="894"/>
                  </a:lnTo>
                  <a:lnTo>
                    <a:pt x="929" y="909"/>
                  </a:lnTo>
                  <a:lnTo>
                    <a:pt x="899" y="919"/>
                  </a:lnTo>
                  <a:lnTo>
                    <a:pt x="909" y="959"/>
                  </a:lnTo>
                  <a:lnTo>
                    <a:pt x="889" y="1004"/>
                  </a:lnTo>
                  <a:lnTo>
                    <a:pt x="869" y="1034"/>
                  </a:lnTo>
                  <a:lnTo>
                    <a:pt x="824" y="1034"/>
                  </a:lnTo>
                  <a:lnTo>
                    <a:pt x="784" y="1024"/>
                  </a:lnTo>
                  <a:lnTo>
                    <a:pt x="740" y="1014"/>
                  </a:lnTo>
                  <a:lnTo>
                    <a:pt x="690" y="1014"/>
                  </a:lnTo>
                  <a:lnTo>
                    <a:pt x="670" y="1064"/>
                  </a:lnTo>
                  <a:lnTo>
                    <a:pt x="645" y="1119"/>
                  </a:lnTo>
                  <a:lnTo>
                    <a:pt x="605" y="1184"/>
                  </a:lnTo>
                  <a:lnTo>
                    <a:pt x="570" y="1214"/>
                  </a:lnTo>
                  <a:lnTo>
                    <a:pt x="540" y="1224"/>
                  </a:lnTo>
                  <a:lnTo>
                    <a:pt x="475" y="1244"/>
                  </a:lnTo>
                  <a:lnTo>
                    <a:pt x="415" y="1244"/>
                  </a:lnTo>
                  <a:lnTo>
                    <a:pt x="370" y="1224"/>
                  </a:lnTo>
                  <a:lnTo>
                    <a:pt x="340" y="1204"/>
                  </a:lnTo>
                  <a:lnTo>
                    <a:pt x="295" y="1214"/>
                  </a:lnTo>
                  <a:lnTo>
                    <a:pt x="265" y="1224"/>
                  </a:lnTo>
                  <a:lnTo>
                    <a:pt x="255" y="1204"/>
                  </a:lnTo>
                  <a:lnTo>
                    <a:pt x="225" y="1184"/>
                  </a:lnTo>
                  <a:lnTo>
                    <a:pt x="200" y="1204"/>
                  </a:lnTo>
                  <a:lnTo>
                    <a:pt x="180" y="1224"/>
                  </a:lnTo>
                  <a:lnTo>
                    <a:pt x="150" y="1259"/>
                  </a:lnTo>
                  <a:lnTo>
                    <a:pt x="115" y="1244"/>
                  </a:lnTo>
                  <a:lnTo>
                    <a:pt x="95" y="1204"/>
                  </a:lnTo>
                  <a:lnTo>
                    <a:pt x="85" y="1174"/>
                  </a:lnTo>
                  <a:lnTo>
                    <a:pt x="95" y="1109"/>
                  </a:lnTo>
                  <a:lnTo>
                    <a:pt x="95" y="1034"/>
                  </a:lnTo>
                  <a:lnTo>
                    <a:pt x="105" y="974"/>
                  </a:lnTo>
                  <a:lnTo>
                    <a:pt x="125" y="894"/>
                  </a:lnTo>
                  <a:lnTo>
                    <a:pt x="125" y="854"/>
                  </a:lnTo>
                  <a:lnTo>
                    <a:pt x="125" y="810"/>
                  </a:lnTo>
                  <a:lnTo>
                    <a:pt x="125" y="760"/>
                  </a:lnTo>
                  <a:lnTo>
                    <a:pt x="140" y="665"/>
                  </a:lnTo>
                  <a:lnTo>
                    <a:pt x="160" y="625"/>
                  </a:lnTo>
                  <a:lnTo>
                    <a:pt x="150" y="590"/>
                  </a:lnTo>
                  <a:lnTo>
                    <a:pt x="115" y="560"/>
                  </a:lnTo>
                  <a:lnTo>
                    <a:pt x="75" y="540"/>
                  </a:lnTo>
                  <a:lnTo>
                    <a:pt x="35" y="485"/>
                  </a:lnTo>
                  <a:lnTo>
                    <a:pt x="20" y="465"/>
                  </a:lnTo>
                  <a:lnTo>
                    <a:pt x="0" y="40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5" name="Freeform 77"/>
            <p:cNvSpPr>
              <a:spLocks noChangeAspect="1"/>
            </p:cNvSpPr>
            <p:nvPr/>
          </p:nvSpPr>
          <p:spPr bwMode="auto">
            <a:xfrm>
              <a:off x="5026" y="6582"/>
              <a:ext cx="691" cy="574"/>
            </a:xfrm>
            <a:custGeom>
              <a:avLst/>
              <a:gdLst>
                <a:gd name="T0" fmla="*/ 1 w 939"/>
                <a:gd name="T1" fmla="*/ 1 h 999"/>
                <a:gd name="T2" fmla="*/ 1 w 939"/>
                <a:gd name="T3" fmla="*/ 0 h 999"/>
                <a:gd name="T4" fmla="*/ 1 w 939"/>
                <a:gd name="T5" fmla="*/ 1 h 999"/>
                <a:gd name="T6" fmla="*/ 1 w 939"/>
                <a:gd name="T7" fmla="*/ 1 h 999"/>
                <a:gd name="T8" fmla="*/ 1 w 939"/>
                <a:gd name="T9" fmla="*/ 1 h 999"/>
                <a:gd name="T10" fmla="*/ 1 w 939"/>
                <a:gd name="T11" fmla="*/ 1 h 999"/>
                <a:gd name="T12" fmla="*/ 1 w 939"/>
                <a:gd name="T13" fmla="*/ 1 h 999"/>
                <a:gd name="T14" fmla="*/ 1 w 939"/>
                <a:gd name="T15" fmla="*/ 1 h 999"/>
                <a:gd name="T16" fmla="*/ 1 w 939"/>
                <a:gd name="T17" fmla="*/ 1 h 999"/>
                <a:gd name="T18" fmla="*/ 1 w 939"/>
                <a:gd name="T19" fmla="*/ 1 h 999"/>
                <a:gd name="T20" fmla="*/ 1 w 939"/>
                <a:gd name="T21" fmla="*/ 1 h 999"/>
                <a:gd name="T22" fmla="*/ 1 w 939"/>
                <a:gd name="T23" fmla="*/ 1 h 999"/>
                <a:gd name="T24" fmla="*/ 1 w 939"/>
                <a:gd name="T25" fmla="*/ 1 h 999"/>
                <a:gd name="T26" fmla="*/ 1 w 939"/>
                <a:gd name="T27" fmla="*/ 1 h 999"/>
                <a:gd name="T28" fmla="*/ 1 w 939"/>
                <a:gd name="T29" fmla="*/ 1 h 999"/>
                <a:gd name="T30" fmla="*/ 1 w 939"/>
                <a:gd name="T31" fmla="*/ 1 h 999"/>
                <a:gd name="T32" fmla="*/ 1 w 939"/>
                <a:gd name="T33" fmla="*/ 1 h 999"/>
                <a:gd name="T34" fmla="*/ 1 w 939"/>
                <a:gd name="T35" fmla="*/ 1 h 999"/>
                <a:gd name="T36" fmla="*/ 1 w 939"/>
                <a:gd name="T37" fmla="*/ 1 h 999"/>
                <a:gd name="T38" fmla="*/ 1 w 939"/>
                <a:gd name="T39" fmla="*/ 1 h 999"/>
                <a:gd name="T40" fmla="*/ 1 w 939"/>
                <a:gd name="T41" fmla="*/ 1 h 999"/>
                <a:gd name="T42" fmla="*/ 1 w 939"/>
                <a:gd name="T43" fmla="*/ 1 h 999"/>
                <a:gd name="T44" fmla="*/ 1 w 939"/>
                <a:gd name="T45" fmla="*/ 1 h 999"/>
                <a:gd name="T46" fmla="*/ 1 w 939"/>
                <a:gd name="T47" fmla="*/ 1 h 999"/>
                <a:gd name="T48" fmla="*/ 1 w 939"/>
                <a:gd name="T49" fmla="*/ 1 h 999"/>
                <a:gd name="T50" fmla="*/ 1 w 939"/>
                <a:gd name="T51" fmla="*/ 1 h 999"/>
                <a:gd name="T52" fmla="*/ 1 w 939"/>
                <a:gd name="T53" fmla="*/ 1 h 999"/>
                <a:gd name="T54" fmla="*/ 1 w 939"/>
                <a:gd name="T55" fmla="*/ 1 h 999"/>
                <a:gd name="T56" fmla="*/ 1 w 939"/>
                <a:gd name="T57" fmla="*/ 1 h 999"/>
                <a:gd name="T58" fmla="*/ 1 w 939"/>
                <a:gd name="T59" fmla="*/ 1 h 999"/>
                <a:gd name="T60" fmla="*/ 1 w 939"/>
                <a:gd name="T61" fmla="*/ 1 h 999"/>
                <a:gd name="T62" fmla="*/ 1 w 939"/>
                <a:gd name="T63" fmla="*/ 1 h 999"/>
                <a:gd name="T64" fmla="*/ 1 w 939"/>
                <a:gd name="T65" fmla="*/ 1 h 999"/>
                <a:gd name="T66" fmla="*/ 1 w 939"/>
                <a:gd name="T67" fmla="*/ 1 h 9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9"/>
                <a:gd name="T103" fmla="*/ 0 h 999"/>
                <a:gd name="T104" fmla="*/ 939 w 939"/>
                <a:gd name="T105" fmla="*/ 999 h 9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9" h="999">
                  <a:moveTo>
                    <a:pt x="315" y="30"/>
                  </a:moveTo>
                  <a:lnTo>
                    <a:pt x="305" y="30"/>
                  </a:lnTo>
                  <a:lnTo>
                    <a:pt x="315" y="40"/>
                  </a:lnTo>
                  <a:lnTo>
                    <a:pt x="340" y="0"/>
                  </a:lnTo>
                  <a:lnTo>
                    <a:pt x="400" y="10"/>
                  </a:lnTo>
                  <a:lnTo>
                    <a:pt x="485" y="40"/>
                  </a:lnTo>
                  <a:lnTo>
                    <a:pt x="620" y="105"/>
                  </a:lnTo>
                  <a:lnTo>
                    <a:pt x="655" y="90"/>
                  </a:lnTo>
                  <a:lnTo>
                    <a:pt x="834" y="170"/>
                  </a:lnTo>
                  <a:lnTo>
                    <a:pt x="899" y="210"/>
                  </a:lnTo>
                  <a:lnTo>
                    <a:pt x="919" y="240"/>
                  </a:lnTo>
                  <a:lnTo>
                    <a:pt x="904" y="275"/>
                  </a:lnTo>
                  <a:lnTo>
                    <a:pt x="874" y="290"/>
                  </a:lnTo>
                  <a:lnTo>
                    <a:pt x="834" y="300"/>
                  </a:lnTo>
                  <a:lnTo>
                    <a:pt x="789" y="314"/>
                  </a:lnTo>
                  <a:lnTo>
                    <a:pt x="799" y="374"/>
                  </a:lnTo>
                  <a:lnTo>
                    <a:pt x="884" y="454"/>
                  </a:lnTo>
                  <a:lnTo>
                    <a:pt x="899" y="504"/>
                  </a:lnTo>
                  <a:lnTo>
                    <a:pt x="884" y="569"/>
                  </a:lnTo>
                  <a:lnTo>
                    <a:pt x="844" y="639"/>
                  </a:lnTo>
                  <a:lnTo>
                    <a:pt x="819" y="704"/>
                  </a:lnTo>
                  <a:lnTo>
                    <a:pt x="864" y="759"/>
                  </a:lnTo>
                  <a:lnTo>
                    <a:pt x="919" y="829"/>
                  </a:lnTo>
                  <a:lnTo>
                    <a:pt x="924" y="864"/>
                  </a:lnTo>
                  <a:lnTo>
                    <a:pt x="939" y="959"/>
                  </a:lnTo>
                  <a:lnTo>
                    <a:pt x="939" y="989"/>
                  </a:lnTo>
                  <a:lnTo>
                    <a:pt x="904" y="999"/>
                  </a:lnTo>
                  <a:lnTo>
                    <a:pt x="854" y="999"/>
                  </a:lnTo>
                  <a:lnTo>
                    <a:pt x="834" y="969"/>
                  </a:lnTo>
                  <a:lnTo>
                    <a:pt x="814" y="909"/>
                  </a:lnTo>
                  <a:lnTo>
                    <a:pt x="784" y="864"/>
                  </a:lnTo>
                  <a:lnTo>
                    <a:pt x="770" y="864"/>
                  </a:lnTo>
                  <a:lnTo>
                    <a:pt x="740" y="884"/>
                  </a:lnTo>
                  <a:lnTo>
                    <a:pt x="695" y="929"/>
                  </a:lnTo>
                  <a:lnTo>
                    <a:pt x="675" y="934"/>
                  </a:lnTo>
                  <a:lnTo>
                    <a:pt x="610" y="934"/>
                  </a:lnTo>
                  <a:lnTo>
                    <a:pt x="580" y="914"/>
                  </a:lnTo>
                  <a:lnTo>
                    <a:pt x="515" y="914"/>
                  </a:lnTo>
                  <a:lnTo>
                    <a:pt x="485" y="929"/>
                  </a:lnTo>
                  <a:lnTo>
                    <a:pt x="465" y="914"/>
                  </a:lnTo>
                  <a:lnTo>
                    <a:pt x="430" y="894"/>
                  </a:lnTo>
                  <a:lnTo>
                    <a:pt x="390" y="854"/>
                  </a:lnTo>
                  <a:lnTo>
                    <a:pt x="360" y="809"/>
                  </a:lnTo>
                  <a:lnTo>
                    <a:pt x="325" y="799"/>
                  </a:lnTo>
                  <a:lnTo>
                    <a:pt x="260" y="829"/>
                  </a:lnTo>
                  <a:lnTo>
                    <a:pt x="220" y="844"/>
                  </a:lnTo>
                  <a:lnTo>
                    <a:pt x="190" y="844"/>
                  </a:lnTo>
                  <a:lnTo>
                    <a:pt x="150" y="809"/>
                  </a:lnTo>
                  <a:lnTo>
                    <a:pt x="125" y="769"/>
                  </a:lnTo>
                  <a:lnTo>
                    <a:pt x="125" y="739"/>
                  </a:lnTo>
                  <a:lnTo>
                    <a:pt x="125" y="694"/>
                  </a:lnTo>
                  <a:lnTo>
                    <a:pt x="95" y="664"/>
                  </a:lnTo>
                  <a:lnTo>
                    <a:pt x="70" y="619"/>
                  </a:lnTo>
                  <a:lnTo>
                    <a:pt x="40" y="599"/>
                  </a:lnTo>
                  <a:lnTo>
                    <a:pt x="20" y="599"/>
                  </a:lnTo>
                  <a:lnTo>
                    <a:pt x="30" y="559"/>
                  </a:lnTo>
                  <a:lnTo>
                    <a:pt x="20" y="524"/>
                  </a:lnTo>
                  <a:lnTo>
                    <a:pt x="10" y="474"/>
                  </a:lnTo>
                  <a:lnTo>
                    <a:pt x="0" y="429"/>
                  </a:lnTo>
                  <a:lnTo>
                    <a:pt x="30" y="389"/>
                  </a:lnTo>
                  <a:lnTo>
                    <a:pt x="95" y="314"/>
                  </a:lnTo>
                  <a:lnTo>
                    <a:pt x="155" y="230"/>
                  </a:lnTo>
                  <a:lnTo>
                    <a:pt x="175" y="220"/>
                  </a:lnTo>
                  <a:lnTo>
                    <a:pt x="175" y="175"/>
                  </a:lnTo>
                  <a:lnTo>
                    <a:pt x="210" y="145"/>
                  </a:lnTo>
                  <a:lnTo>
                    <a:pt x="255" y="115"/>
                  </a:lnTo>
                  <a:lnTo>
                    <a:pt x="305" y="105"/>
                  </a:lnTo>
                  <a:lnTo>
                    <a:pt x="285" y="85"/>
                  </a:lnTo>
                  <a:lnTo>
                    <a:pt x="315" y="3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6" name="Freeform 78"/>
            <p:cNvSpPr>
              <a:spLocks noChangeAspect="1"/>
            </p:cNvSpPr>
            <p:nvPr/>
          </p:nvSpPr>
          <p:spPr bwMode="auto">
            <a:xfrm>
              <a:off x="4212" y="6528"/>
              <a:ext cx="1156" cy="1014"/>
            </a:xfrm>
            <a:custGeom>
              <a:avLst/>
              <a:gdLst>
                <a:gd name="T0" fmla="*/ 1 w 1569"/>
                <a:gd name="T1" fmla="*/ 1 h 1779"/>
                <a:gd name="T2" fmla="*/ 1 w 1569"/>
                <a:gd name="T3" fmla="*/ 1 h 1779"/>
                <a:gd name="T4" fmla="*/ 1 w 1569"/>
                <a:gd name="T5" fmla="*/ 1 h 1779"/>
                <a:gd name="T6" fmla="*/ 1 w 1569"/>
                <a:gd name="T7" fmla="*/ 1 h 1779"/>
                <a:gd name="T8" fmla="*/ 1 w 1569"/>
                <a:gd name="T9" fmla="*/ 1 h 1779"/>
                <a:gd name="T10" fmla="*/ 1 w 1569"/>
                <a:gd name="T11" fmla="*/ 1 h 1779"/>
                <a:gd name="T12" fmla="*/ 1 w 1569"/>
                <a:gd name="T13" fmla="*/ 1 h 1779"/>
                <a:gd name="T14" fmla="*/ 1 w 1569"/>
                <a:gd name="T15" fmla="*/ 1 h 1779"/>
                <a:gd name="T16" fmla="*/ 1 w 1569"/>
                <a:gd name="T17" fmla="*/ 1 h 1779"/>
                <a:gd name="T18" fmla="*/ 1 w 1569"/>
                <a:gd name="T19" fmla="*/ 1 h 1779"/>
                <a:gd name="T20" fmla="*/ 1 w 1569"/>
                <a:gd name="T21" fmla="*/ 1 h 1779"/>
                <a:gd name="T22" fmla="*/ 1 w 1569"/>
                <a:gd name="T23" fmla="*/ 1 h 1779"/>
                <a:gd name="T24" fmla="*/ 1 w 1569"/>
                <a:gd name="T25" fmla="*/ 1 h 1779"/>
                <a:gd name="T26" fmla="*/ 1 w 1569"/>
                <a:gd name="T27" fmla="*/ 1 h 1779"/>
                <a:gd name="T28" fmla="*/ 1 w 1569"/>
                <a:gd name="T29" fmla="*/ 1 h 1779"/>
                <a:gd name="T30" fmla="*/ 1 w 1569"/>
                <a:gd name="T31" fmla="*/ 1 h 1779"/>
                <a:gd name="T32" fmla="*/ 1 w 1569"/>
                <a:gd name="T33" fmla="*/ 1 h 1779"/>
                <a:gd name="T34" fmla="*/ 1 w 1569"/>
                <a:gd name="T35" fmla="*/ 1 h 1779"/>
                <a:gd name="T36" fmla="*/ 1 w 1569"/>
                <a:gd name="T37" fmla="*/ 1 h 1779"/>
                <a:gd name="T38" fmla="*/ 1 w 1569"/>
                <a:gd name="T39" fmla="*/ 1 h 1779"/>
                <a:gd name="T40" fmla="*/ 1 w 1569"/>
                <a:gd name="T41" fmla="*/ 1 h 1779"/>
                <a:gd name="T42" fmla="*/ 1 w 1569"/>
                <a:gd name="T43" fmla="*/ 1 h 1779"/>
                <a:gd name="T44" fmla="*/ 1 w 1569"/>
                <a:gd name="T45" fmla="*/ 1 h 1779"/>
                <a:gd name="T46" fmla="*/ 1 w 1569"/>
                <a:gd name="T47" fmla="*/ 1 h 1779"/>
                <a:gd name="T48" fmla="*/ 1 w 1569"/>
                <a:gd name="T49" fmla="*/ 1 h 1779"/>
                <a:gd name="T50" fmla="*/ 1 w 1569"/>
                <a:gd name="T51" fmla="*/ 1 h 1779"/>
                <a:gd name="T52" fmla="*/ 1 w 1569"/>
                <a:gd name="T53" fmla="*/ 1 h 1779"/>
                <a:gd name="T54" fmla="*/ 1 w 1569"/>
                <a:gd name="T55" fmla="*/ 1 h 1779"/>
                <a:gd name="T56" fmla="*/ 1 w 1569"/>
                <a:gd name="T57" fmla="*/ 1 h 1779"/>
                <a:gd name="T58" fmla="*/ 1 w 1569"/>
                <a:gd name="T59" fmla="*/ 1 h 1779"/>
                <a:gd name="T60" fmla="*/ 1 w 1569"/>
                <a:gd name="T61" fmla="*/ 1 h 1779"/>
                <a:gd name="T62" fmla="*/ 1 w 1569"/>
                <a:gd name="T63" fmla="*/ 1 h 1779"/>
                <a:gd name="T64" fmla="*/ 1 w 1569"/>
                <a:gd name="T65" fmla="*/ 1 h 1779"/>
                <a:gd name="T66" fmla="*/ 1 w 1569"/>
                <a:gd name="T67" fmla="*/ 1 h 1779"/>
                <a:gd name="T68" fmla="*/ 1 w 1569"/>
                <a:gd name="T69" fmla="*/ 1 h 1779"/>
                <a:gd name="T70" fmla="*/ 1 w 1569"/>
                <a:gd name="T71" fmla="*/ 1 h 1779"/>
                <a:gd name="T72" fmla="*/ 1 w 1569"/>
                <a:gd name="T73" fmla="*/ 1 h 1779"/>
                <a:gd name="T74" fmla="*/ 1 w 1569"/>
                <a:gd name="T75" fmla="*/ 1 h 1779"/>
                <a:gd name="T76" fmla="*/ 1 w 1569"/>
                <a:gd name="T77" fmla="*/ 1 h 1779"/>
                <a:gd name="T78" fmla="*/ 1 w 1569"/>
                <a:gd name="T79" fmla="*/ 1 h 1779"/>
                <a:gd name="T80" fmla="*/ 1 w 1569"/>
                <a:gd name="T81" fmla="*/ 1 h 1779"/>
                <a:gd name="T82" fmla="*/ 1 w 1569"/>
                <a:gd name="T83" fmla="*/ 1 h 1779"/>
                <a:gd name="T84" fmla="*/ 1 w 1569"/>
                <a:gd name="T85" fmla="*/ 1 h 1779"/>
                <a:gd name="T86" fmla="*/ 1 w 1569"/>
                <a:gd name="T87" fmla="*/ 1 h 1779"/>
                <a:gd name="T88" fmla="*/ 1 w 1569"/>
                <a:gd name="T89" fmla="*/ 1 h 1779"/>
                <a:gd name="T90" fmla="*/ 1 w 1569"/>
                <a:gd name="T91" fmla="*/ 1 h 1779"/>
                <a:gd name="T92" fmla="*/ 1 w 1569"/>
                <a:gd name="T93" fmla="*/ 1 h 17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69"/>
                <a:gd name="T142" fmla="*/ 0 h 1779"/>
                <a:gd name="T143" fmla="*/ 1569 w 1569"/>
                <a:gd name="T144" fmla="*/ 1779 h 17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69" h="1779">
                  <a:moveTo>
                    <a:pt x="1224" y="20"/>
                  </a:moveTo>
                  <a:lnTo>
                    <a:pt x="1284" y="0"/>
                  </a:lnTo>
                  <a:lnTo>
                    <a:pt x="1329" y="15"/>
                  </a:lnTo>
                  <a:lnTo>
                    <a:pt x="1389" y="45"/>
                  </a:lnTo>
                  <a:lnTo>
                    <a:pt x="1454" y="75"/>
                  </a:lnTo>
                  <a:lnTo>
                    <a:pt x="1454" y="95"/>
                  </a:lnTo>
                  <a:lnTo>
                    <a:pt x="1434" y="120"/>
                  </a:lnTo>
                  <a:lnTo>
                    <a:pt x="1389" y="170"/>
                  </a:lnTo>
                  <a:lnTo>
                    <a:pt x="1399" y="190"/>
                  </a:lnTo>
                  <a:lnTo>
                    <a:pt x="1359" y="205"/>
                  </a:lnTo>
                  <a:lnTo>
                    <a:pt x="1329" y="235"/>
                  </a:lnTo>
                  <a:lnTo>
                    <a:pt x="1284" y="275"/>
                  </a:lnTo>
                  <a:lnTo>
                    <a:pt x="1274" y="300"/>
                  </a:lnTo>
                  <a:lnTo>
                    <a:pt x="1284" y="320"/>
                  </a:lnTo>
                  <a:lnTo>
                    <a:pt x="1254" y="330"/>
                  </a:lnTo>
                  <a:lnTo>
                    <a:pt x="1234" y="370"/>
                  </a:lnTo>
                  <a:lnTo>
                    <a:pt x="1199" y="400"/>
                  </a:lnTo>
                  <a:lnTo>
                    <a:pt x="1159" y="444"/>
                  </a:lnTo>
                  <a:lnTo>
                    <a:pt x="1129" y="489"/>
                  </a:lnTo>
                  <a:lnTo>
                    <a:pt x="1109" y="519"/>
                  </a:lnTo>
                  <a:lnTo>
                    <a:pt x="1114" y="574"/>
                  </a:lnTo>
                  <a:lnTo>
                    <a:pt x="1139" y="614"/>
                  </a:lnTo>
                  <a:lnTo>
                    <a:pt x="1129" y="644"/>
                  </a:lnTo>
                  <a:lnTo>
                    <a:pt x="1114" y="689"/>
                  </a:lnTo>
                  <a:lnTo>
                    <a:pt x="1169" y="719"/>
                  </a:lnTo>
                  <a:lnTo>
                    <a:pt x="1199" y="759"/>
                  </a:lnTo>
                  <a:lnTo>
                    <a:pt x="1224" y="784"/>
                  </a:lnTo>
                  <a:lnTo>
                    <a:pt x="1234" y="804"/>
                  </a:lnTo>
                  <a:lnTo>
                    <a:pt x="1224" y="844"/>
                  </a:lnTo>
                  <a:lnTo>
                    <a:pt x="1244" y="889"/>
                  </a:lnTo>
                  <a:lnTo>
                    <a:pt x="1264" y="929"/>
                  </a:lnTo>
                  <a:lnTo>
                    <a:pt x="1294" y="949"/>
                  </a:lnTo>
                  <a:lnTo>
                    <a:pt x="1349" y="929"/>
                  </a:lnTo>
                  <a:lnTo>
                    <a:pt x="1389" y="909"/>
                  </a:lnTo>
                  <a:lnTo>
                    <a:pt x="1424" y="889"/>
                  </a:lnTo>
                  <a:lnTo>
                    <a:pt x="1464" y="909"/>
                  </a:lnTo>
                  <a:lnTo>
                    <a:pt x="1499" y="949"/>
                  </a:lnTo>
                  <a:lnTo>
                    <a:pt x="1539" y="994"/>
                  </a:lnTo>
                  <a:lnTo>
                    <a:pt x="1569" y="1034"/>
                  </a:lnTo>
                  <a:lnTo>
                    <a:pt x="1519" y="1059"/>
                  </a:lnTo>
                  <a:lnTo>
                    <a:pt x="1424" y="1069"/>
                  </a:lnTo>
                  <a:lnTo>
                    <a:pt x="1369" y="1089"/>
                  </a:lnTo>
                  <a:lnTo>
                    <a:pt x="1234" y="1119"/>
                  </a:lnTo>
                  <a:lnTo>
                    <a:pt x="1139" y="1164"/>
                  </a:lnTo>
                  <a:lnTo>
                    <a:pt x="1064" y="1204"/>
                  </a:lnTo>
                  <a:lnTo>
                    <a:pt x="1029" y="1229"/>
                  </a:lnTo>
                  <a:lnTo>
                    <a:pt x="1029" y="1279"/>
                  </a:lnTo>
                  <a:lnTo>
                    <a:pt x="1029" y="1354"/>
                  </a:lnTo>
                  <a:lnTo>
                    <a:pt x="1004" y="1494"/>
                  </a:lnTo>
                  <a:lnTo>
                    <a:pt x="989" y="1534"/>
                  </a:lnTo>
                  <a:lnTo>
                    <a:pt x="1044" y="1574"/>
                  </a:lnTo>
                  <a:lnTo>
                    <a:pt x="1114" y="1649"/>
                  </a:lnTo>
                  <a:lnTo>
                    <a:pt x="1129" y="1694"/>
                  </a:lnTo>
                  <a:lnTo>
                    <a:pt x="1114" y="1734"/>
                  </a:lnTo>
                  <a:lnTo>
                    <a:pt x="1064" y="1759"/>
                  </a:lnTo>
                  <a:lnTo>
                    <a:pt x="1004" y="1779"/>
                  </a:lnTo>
                  <a:lnTo>
                    <a:pt x="1004" y="1764"/>
                  </a:lnTo>
                  <a:lnTo>
                    <a:pt x="969" y="1724"/>
                  </a:lnTo>
                  <a:lnTo>
                    <a:pt x="949" y="1674"/>
                  </a:lnTo>
                  <a:lnTo>
                    <a:pt x="924" y="1649"/>
                  </a:lnTo>
                  <a:lnTo>
                    <a:pt x="864" y="1629"/>
                  </a:lnTo>
                  <a:lnTo>
                    <a:pt x="799" y="1619"/>
                  </a:lnTo>
                  <a:lnTo>
                    <a:pt x="749" y="1639"/>
                  </a:lnTo>
                  <a:lnTo>
                    <a:pt x="729" y="1674"/>
                  </a:lnTo>
                  <a:lnTo>
                    <a:pt x="684" y="1684"/>
                  </a:lnTo>
                  <a:lnTo>
                    <a:pt x="644" y="1649"/>
                  </a:lnTo>
                  <a:lnTo>
                    <a:pt x="600" y="1649"/>
                  </a:lnTo>
                  <a:lnTo>
                    <a:pt x="550" y="1659"/>
                  </a:lnTo>
                  <a:lnTo>
                    <a:pt x="515" y="1649"/>
                  </a:lnTo>
                  <a:lnTo>
                    <a:pt x="475" y="1639"/>
                  </a:lnTo>
                  <a:lnTo>
                    <a:pt x="445" y="1629"/>
                  </a:lnTo>
                  <a:lnTo>
                    <a:pt x="435" y="1619"/>
                  </a:lnTo>
                  <a:lnTo>
                    <a:pt x="400" y="1609"/>
                  </a:lnTo>
                  <a:lnTo>
                    <a:pt x="360" y="1589"/>
                  </a:lnTo>
                  <a:lnTo>
                    <a:pt x="340" y="1554"/>
                  </a:lnTo>
                  <a:lnTo>
                    <a:pt x="285" y="1494"/>
                  </a:lnTo>
                  <a:lnTo>
                    <a:pt x="255" y="1459"/>
                  </a:lnTo>
                  <a:lnTo>
                    <a:pt x="210" y="1419"/>
                  </a:lnTo>
                  <a:lnTo>
                    <a:pt x="180" y="1394"/>
                  </a:lnTo>
                  <a:lnTo>
                    <a:pt x="150" y="1364"/>
                  </a:lnTo>
                  <a:lnTo>
                    <a:pt x="125" y="1334"/>
                  </a:lnTo>
                  <a:lnTo>
                    <a:pt x="125" y="1309"/>
                  </a:lnTo>
                  <a:lnTo>
                    <a:pt x="120" y="1259"/>
                  </a:lnTo>
                  <a:lnTo>
                    <a:pt x="120" y="1249"/>
                  </a:lnTo>
                  <a:lnTo>
                    <a:pt x="95" y="1239"/>
                  </a:lnTo>
                  <a:lnTo>
                    <a:pt x="65" y="1259"/>
                  </a:lnTo>
                  <a:lnTo>
                    <a:pt x="35" y="1229"/>
                  </a:lnTo>
                  <a:lnTo>
                    <a:pt x="20" y="1184"/>
                  </a:lnTo>
                  <a:lnTo>
                    <a:pt x="0" y="1144"/>
                  </a:lnTo>
                  <a:lnTo>
                    <a:pt x="15" y="1099"/>
                  </a:lnTo>
                  <a:lnTo>
                    <a:pt x="20" y="1069"/>
                  </a:lnTo>
                  <a:lnTo>
                    <a:pt x="55" y="1034"/>
                  </a:lnTo>
                  <a:lnTo>
                    <a:pt x="85" y="1009"/>
                  </a:lnTo>
                  <a:lnTo>
                    <a:pt x="125" y="974"/>
                  </a:lnTo>
                  <a:lnTo>
                    <a:pt x="120" y="944"/>
                  </a:lnTo>
                  <a:lnTo>
                    <a:pt x="105" y="909"/>
                  </a:lnTo>
                  <a:lnTo>
                    <a:pt x="105" y="869"/>
                  </a:lnTo>
                  <a:lnTo>
                    <a:pt x="105" y="839"/>
                  </a:lnTo>
                  <a:lnTo>
                    <a:pt x="120" y="814"/>
                  </a:lnTo>
                  <a:lnTo>
                    <a:pt x="170" y="774"/>
                  </a:lnTo>
                  <a:lnTo>
                    <a:pt x="210" y="814"/>
                  </a:lnTo>
                  <a:lnTo>
                    <a:pt x="235" y="824"/>
                  </a:lnTo>
                  <a:lnTo>
                    <a:pt x="295" y="824"/>
                  </a:lnTo>
                  <a:lnTo>
                    <a:pt x="380" y="804"/>
                  </a:lnTo>
                  <a:lnTo>
                    <a:pt x="410" y="784"/>
                  </a:lnTo>
                  <a:lnTo>
                    <a:pt x="445" y="754"/>
                  </a:lnTo>
                  <a:lnTo>
                    <a:pt x="475" y="709"/>
                  </a:lnTo>
                  <a:lnTo>
                    <a:pt x="510" y="644"/>
                  </a:lnTo>
                  <a:lnTo>
                    <a:pt x="515" y="594"/>
                  </a:lnTo>
                  <a:lnTo>
                    <a:pt x="580" y="584"/>
                  </a:lnTo>
                  <a:lnTo>
                    <a:pt x="609" y="604"/>
                  </a:lnTo>
                  <a:lnTo>
                    <a:pt x="654" y="614"/>
                  </a:lnTo>
                  <a:lnTo>
                    <a:pt x="684" y="614"/>
                  </a:lnTo>
                  <a:lnTo>
                    <a:pt x="709" y="614"/>
                  </a:lnTo>
                  <a:lnTo>
                    <a:pt x="749" y="529"/>
                  </a:lnTo>
                  <a:lnTo>
                    <a:pt x="729" y="509"/>
                  </a:lnTo>
                  <a:lnTo>
                    <a:pt x="749" y="489"/>
                  </a:lnTo>
                  <a:lnTo>
                    <a:pt x="769" y="489"/>
                  </a:lnTo>
                  <a:lnTo>
                    <a:pt x="789" y="489"/>
                  </a:lnTo>
                  <a:lnTo>
                    <a:pt x="874" y="414"/>
                  </a:lnTo>
                  <a:lnTo>
                    <a:pt x="864" y="400"/>
                  </a:lnTo>
                  <a:lnTo>
                    <a:pt x="844" y="385"/>
                  </a:lnTo>
                  <a:lnTo>
                    <a:pt x="799" y="360"/>
                  </a:lnTo>
                  <a:lnTo>
                    <a:pt x="779" y="340"/>
                  </a:lnTo>
                  <a:lnTo>
                    <a:pt x="769" y="330"/>
                  </a:lnTo>
                  <a:lnTo>
                    <a:pt x="769" y="310"/>
                  </a:lnTo>
                  <a:lnTo>
                    <a:pt x="759" y="300"/>
                  </a:lnTo>
                  <a:lnTo>
                    <a:pt x="759" y="265"/>
                  </a:lnTo>
                  <a:lnTo>
                    <a:pt x="769" y="255"/>
                  </a:lnTo>
                  <a:lnTo>
                    <a:pt x="789" y="255"/>
                  </a:lnTo>
                  <a:lnTo>
                    <a:pt x="844" y="235"/>
                  </a:lnTo>
                  <a:lnTo>
                    <a:pt x="874" y="235"/>
                  </a:lnTo>
                  <a:lnTo>
                    <a:pt x="919" y="225"/>
                  </a:lnTo>
                  <a:lnTo>
                    <a:pt x="939" y="205"/>
                  </a:lnTo>
                  <a:lnTo>
                    <a:pt x="969" y="180"/>
                  </a:lnTo>
                  <a:lnTo>
                    <a:pt x="1004" y="150"/>
                  </a:lnTo>
                  <a:lnTo>
                    <a:pt x="1044" y="120"/>
                  </a:lnTo>
                  <a:lnTo>
                    <a:pt x="1074" y="85"/>
                  </a:lnTo>
                  <a:lnTo>
                    <a:pt x="1094" y="65"/>
                  </a:lnTo>
                  <a:lnTo>
                    <a:pt x="1129" y="45"/>
                  </a:lnTo>
                  <a:lnTo>
                    <a:pt x="1169" y="45"/>
                  </a:lnTo>
                  <a:lnTo>
                    <a:pt x="1224" y="2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7" name="Freeform 79"/>
            <p:cNvSpPr>
              <a:spLocks noChangeAspect="1"/>
            </p:cNvSpPr>
            <p:nvPr/>
          </p:nvSpPr>
          <p:spPr bwMode="auto">
            <a:xfrm>
              <a:off x="3804" y="7714"/>
              <a:ext cx="1125" cy="1093"/>
            </a:xfrm>
            <a:custGeom>
              <a:avLst/>
              <a:gdLst>
                <a:gd name="T0" fmla="*/ 1 w 1534"/>
                <a:gd name="T1" fmla="*/ 1 h 1919"/>
                <a:gd name="T2" fmla="*/ 1 w 1534"/>
                <a:gd name="T3" fmla="*/ 1 h 1919"/>
                <a:gd name="T4" fmla="*/ 1 w 1534"/>
                <a:gd name="T5" fmla="*/ 1 h 1919"/>
                <a:gd name="T6" fmla="*/ 1 w 1534"/>
                <a:gd name="T7" fmla="*/ 1 h 1919"/>
                <a:gd name="T8" fmla="*/ 1 w 1534"/>
                <a:gd name="T9" fmla="*/ 1 h 1919"/>
                <a:gd name="T10" fmla="*/ 1 w 1534"/>
                <a:gd name="T11" fmla="*/ 1 h 1919"/>
                <a:gd name="T12" fmla="*/ 1 w 1534"/>
                <a:gd name="T13" fmla="*/ 1 h 1919"/>
                <a:gd name="T14" fmla="*/ 1 w 1534"/>
                <a:gd name="T15" fmla="*/ 1 h 1919"/>
                <a:gd name="T16" fmla="*/ 1 w 1534"/>
                <a:gd name="T17" fmla="*/ 1 h 1919"/>
                <a:gd name="T18" fmla="*/ 1 w 1534"/>
                <a:gd name="T19" fmla="*/ 1 h 1919"/>
                <a:gd name="T20" fmla="*/ 1 w 1534"/>
                <a:gd name="T21" fmla="*/ 1 h 1919"/>
                <a:gd name="T22" fmla="*/ 1 w 1534"/>
                <a:gd name="T23" fmla="*/ 1 h 1919"/>
                <a:gd name="T24" fmla="*/ 1 w 1534"/>
                <a:gd name="T25" fmla="*/ 1 h 1919"/>
                <a:gd name="T26" fmla="*/ 1 w 1534"/>
                <a:gd name="T27" fmla="*/ 1 h 1919"/>
                <a:gd name="T28" fmla="*/ 1 w 1534"/>
                <a:gd name="T29" fmla="*/ 1 h 1919"/>
                <a:gd name="T30" fmla="*/ 1 w 1534"/>
                <a:gd name="T31" fmla="*/ 1 h 1919"/>
                <a:gd name="T32" fmla="*/ 1 w 1534"/>
                <a:gd name="T33" fmla="*/ 1 h 1919"/>
                <a:gd name="T34" fmla="*/ 1 w 1534"/>
                <a:gd name="T35" fmla="*/ 1 h 1919"/>
                <a:gd name="T36" fmla="*/ 1 w 1534"/>
                <a:gd name="T37" fmla="*/ 1 h 1919"/>
                <a:gd name="T38" fmla="*/ 1 w 1534"/>
                <a:gd name="T39" fmla="*/ 1 h 1919"/>
                <a:gd name="T40" fmla="*/ 1 w 1534"/>
                <a:gd name="T41" fmla="*/ 1 h 1919"/>
                <a:gd name="T42" fmla="*/ 1 w 1534"/>
                <a:gd name="T43" fmla="*/ 1 h 1919"/>
                <a:gd name="T44" fmla="*/ 1 w 1534"/>
                <a:gd name="T45" fmla="*/ 1 h 1919"/>
                <a:gd name="T46" fmla="*/ 1 w 1534"/>
                <a:gd name="T47" fmla="*/ 1 h 1919"/>
                <a:gd name="T48" fmla="*/ 1 w 1534"/>
                <a:gd name="T49" fmla="*/ 1 h 1919"/>
                <a:gd name="T50" fmla="*/ 1 w 1534"/>
                <a:gd name="T51" fmla="*/ 1 h 1919"/>
                <a:gd name="T52" fmla="*/ 1 w 1534"/>
                <a:gd name="T53" fmla="*/ 1 h 1919"/>
                <a:gd name="T54" fmla="*/ 1 w 1534"/>
                <a:gd name="T55" fmla="*/ 1 h 1919"/>
                <a:gd name="T56" fmla="*/ 1 w 1534"/>
                <a:gd name="T57" fmla="*/ 1 h 1919"/>
                <a:gd name="T58" fmla="*/ 1 w 1534"/>
                <a:gd name="T59" fmla="*/ 1 h 1919"/>
                <a:gd name="T60" fmla="*/ 1 w 1534"/>
                <a:gd name="T61" fmla="*/ 1 h 1919"/>
                <a:gd name="T62" fmla="*/ 1 w 1534"/>
                <a:gd name="T63" fmla="*/ 1 h 1919"/>
                <a:gd name="T64" fmla="*/ 1 w 1534"/>
                <a:gd name="T65" fmla="*/ 1 h 1919"/>
                <a:gd name="T66" fmla="*/ 1 w 1534"/>
                <a:gd name="T67" fmla="*/ 1 h 1919"/>
                <a:gd name="T68" fmla="*/ 1 w 1534"/>
                <a:gd name="T69" fmla="*/ 1 h 1919"/>
                <a:gd name="T70" fmla="*/ 1 w 1534"/>
                <a:gd name="T71" fmla="*/ 1 h 1919"/>
                <a:gd name="T72" fmla="*/ 1 w 1534"/>
                <a:gd name="T73" fmla="*/ 1 h 1919"/>
                <a:gd name="T74" fmla="*/ 1 w 1534"/>
                <a:gd name="T75" fmla="*/ 1 h 1919"/>
                <a:gd name="T76" fmla="*/ 1 w 1534"/>
                <a:gd name="T77" fmla="*/ 1 h 1919"/>
                <a:gd name="T78" fmla="*/ 1 w 1534"/>
                <a:gd name="T79" fmla="*/ 1 h 1919"/>
                <a:gd name="T80" fmla="*/ 1 w 1534"/>
                <a:gd name="T81" fmla="*/ 1 h 1919"/>
                <a:gd name="T82" fmla="*/ 1 w 1534"/>
                <a:gd name="T83" fmla="*/ 1 h 1919"/>
                <a:gd name="T84" fmla="*/ 1 w 1534"/>
                <a:gd name="T85" fmla="*/ 1 h 1919"/>
                <a:gd name="T86" fmla="*/ 1 w 1534"/>
                <a:gd name="T87" fmla="*/ 1 h 1919"/>
                <a:gd name="T88" fmla="*/ 1 w 1534"/>
                <a:gd name="T89" fmla="*/ 1 h 1919"/>
                <a:gd name="T90" fmla="*/ 1 w 1534"/>
                <a:gd name="T91" fmla="*/ 1 h 1919"/>
                <a:gd name="T92" fmla="*/ 1 w 1534"/>
                <a:gd name="T93" fmla="*/ 1 h 1919"/>
                <a:gd name="T94" fmla="*/ 1 w 1534"/>
                <a:gd name="T95" fmla="*/ 1 h 1919"/>
                <a:gd name="T96" fmla="*/ 1 w 1534"/>
                <a:gd name="T97" fmla="*/ 1 h 1919"/>
                <a:gd name="T98" fmla="*/ 1 w 1534"/>
                <a:gd name="T99" fmla="*/ 1 h 1919"/>
                <a:gd name="T100" fmla="*/ 1 w 1534"/>
                <a:gd name="T101" fmla="*/ 1 h 1919"/>
                <a:gd name="T102" fmla="*/ 1 w 1534"/>
                <a:gd name="T103" fmla="*/ 1 h 19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34"/>
                <a:gd name="T157" fmla="*/ 0 h 1919"/>
                <a:gd name="T158" fmla="*/ 1534 w 1534"/>
                <a:gd name="T159" fmla="*/ 1919 h 191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34" h="1919">
                  <a:moveTo>
                    <a:pt x="95" y="335"/>
                  </a:moveTo>
                  <a:lnTo>
                    <a:pt x="80" y="380"/>
                  </a:lnTo>
                  <a:lnTo>
                    <a:pt x="135" y="420"/>
                  </a:lnTo>
                  <a:lnTo>
                    <a:pt x="180" y="525"/>
                  </a:lnTo>
                  <a:lnTo>
                    <a:pt x="165" y="610"/>
                  </a:lnTo>
                  <a:lnTo>
                    <a:pt x="145" y="675"/>
                  </a:lnTo>
                  <a:lnTo>
                    <a:pt x="135" y="705"/>
                  </a:lnTo>
                  <a:lnTo>
                    <a:pt x="200" y="835"/>
                  </a:lnTo>
                  <a:lnTo>
                    <a:pt x="250" y="960"/>
                  </a:lnTo>
                  <a:lnTo>
                    <a:pt x="290" y="1065"/>
                  </a:lnTo>
                  <a:lnTo>
                    <a:pt x="315" y="1130"/>
                  </a:lnTo>
                  <a:lnTo>
                    <a:pt x="290" y="1200"/>
                  </a:lnTo>
                  <a:lnTo>
                    <a:pt x="260" y="1265"/>
                  </a:lnTo>
                  <a:lnTo>
                    <a:pt x="270" y="1320"/>
                  </a:lnTo>
                  <a:lnTo>
                    <a:pt x="325" y="1350"/>
                  </a:lnTo>
                  <a:lnTo>
                    <a:pt x="365" y="1395"/>
                  </a:lnTo>
                  <a:lnTo>
                    <a:pt x="390" y="1425"/>
                  </a:lnTo>
                  <a:lnTo>
                    <a:pt x="390" y="1480"/>
                  </a:lnTo>
                  <a:lnTo>
                    <a:pt x="450" y="1520"/>
                  </a:lnTo>
                  <a:lnTo>
                    <a:pt x="505" y="1570"/>
                  </a:lnTo>
                  <a:lnTo>
                    <a:pt x="535" y="1614"/>
                  </a:lnTo>
                  <a:lnTo>
                    <a:pt x="555" y="1664"/>
                  </a:lnTo>
                  <a:lnTo>
                    <a:pt x="590" y="1699"/>
                  </a:lnTo>
                  <a:lnTo>
                    <a:pt x="630" y="1774"/>
                  </a:lnTo>
                  <a:lnTo>
                    <a:pt x="660" y="1834"/>
                  </a:lnTo>
                  <a:lnTo>
                    <a:pt x="685" y="1879"/>
                  </a:lnTo>
                  <a:lnTo>
                    <a:pt x="725" y="1879"/>
                  </a:lnTo>
                  <a:lnTo>
                    <a:pt x="790" y="1889"/>
                  </a:lnTo>
                  <a:lnTo>
                    <a:pt x="840" y="1899"/>
                  </a:lnTo>
                  <a:lnTo>
                    <a:pt x="895" y="1919"/>
                  </a:lnTo>
                  <a:lnTo>
                    <a:pt x="905" y="1899"/>
                  </a:lnTo>
                  <a:lnTo>
                    <a:pt x="950" y="1859"/>
                  </a:lnTo>
                  <a:lnTo>
                    <a:pt x="995" y="1794"/>
                  </a:lnTo>
                  <a:lnTo>
                    <a:pt x="1015" y="1744"/>
                  </a:lnTo>
                  <a:lnTo>
                    <a:pt x="1020" y="1679"/>
                  </a:lnTo>
                  <a:lnTo>
                    <a:pt x="1060" y="1679"/>
                  </a:lnTo>
                  <a:lnTo>
                    <a:pt x="1080" y="1644"/>
                  </a:lnTo>
                  <a:lnTo>
                    <a:pt x="1125" y="1600"/>
                  </a:lnTo>
                  <a:lnTo>
                    <a:pt x="1105" y="1540"/>
                  </a:lnTo>
                  <a:lnTo>
                    <a:pt x="1135" y="1510"/>
                  </a:lnTo>
                  <a:lnTo>
                    <a:pt x="1179" y="1540"/>
                  </a:lnTo>
                  <a:lnTo>
                    <a:pt x="1219" y="1520"/>
                  </a:lnTo>
                  <a:lnTo>
                    <a:pt x="1209" y="1490"/>
                  </a:lnTo>
                  <a:lnTo>
                    <a:pt x="1259" y="1425"/>
                  </a:lnTo>
                  <a:lnTo>
                    <a:pt x="1259" y="1360"/>
                  </a:lnTo>
                  <a:lnTo>
                    <a:pt x="1304" y="1320"/>
                  </a:lnTo>
                  <a:lnTo>
                    <a:pt x="1294" y="1285"/>
                  </a:lnTo>
                  <a:lnTo>
                    <a:pt x="1319" y="1265"/>
                  </a:lnTo>
                  <a:lnTo>
                    <a:pt x="1304" y="1215"/>
                  </a:lnTo>
                  <a:lnTo>
                    <a:pt x="1294" y="1175"/>
                  </a:lnTo>
                  <a:lnTo>
                    <a:pt x="1319" y="1140"/>
                  </a:lnTo>
                  <a:lnTo>
                    <a:pt x="1359" y="1110"/>
                  </a:lnTo>
                  <a:lnTo>
                    <a:pt x="1409" y="1095"/>
                  </a:lnTo>
                  <a:lnTo>
                    <a:pt x="1444" y="1075"/>
                  </a:lnTo>
                  <a:lnTo>
                    <a:pt x="1464" y="1055"/>
                  </a:lnTo>
                  <a:lnTo>
                    <a:pt x="1444" y="1005"/>
                  </a:lnTo>
                  <a:lnTo>
                    <a:pt x="1379" y="900"/>
                  </a:lnTo>
                  <a:lnTo>
                    <a:pt x="1409" y="845"/>
                  </a:lnTo>
                  <a:lnTo>
                    <a:pt x="1464" y="855"/>
                  </a:lnTo>
                  <a:lnTo>
                    <a:pt x="1494" y="865"/>
                  </a:lnTo>
                  <a:lnTo>
                    <a:pt x="1469" y="800"/>
                  </a:lnTo>
                  <a:lnTo>
                    <a:pt x="1464" y="770"/>
                  </a:lnTo>
                  <a:lnTo>
                    <a:pt x="1484" y="735"/>
                  </a:lnTo>
                  <a:lnTo>
                    <a:pt x="1514" y="715"/>
                  </a:lnTo>
                  <a:lnTo>
                    <a:pt x="1534" y="695"/>
                  </a:lnTo>
                  <a:lnTo>
                    <a:pt x="1514" y="665"/>
                  </a:lnTo>
                  <a:lnTo>
                    <a:pt x="1484" y="645"/>
                  </a:lnTo>
                  <a:lnTo>
                    <a:pt x="1464" y="665"/>
                  </a:lnTo>
                  <a:lnTo>
                    <a:pt x="1429" y="675"/>
                  </a:lnTo>
                  <a:lnTo>
                    <a:pt x="1389" y="630"/>
                  </a:lnTo>
                  <a:lnTo>
                    <a:pt x="1379" y="600"/>
                  </a:lnTo>
                  <a:lnTo>
                    <a:pt x="1359" y="570"/>
                  </a:lnTo>
                  <a:lnTo>
                    <a:pt x="1284" y="505"/>
                  </a:lnTo>
                  <a:lnTo>
                    <a:pt x="1239" y="495"/>
                  </a:lnTo>
                  <a:lnTo>
                    <a:pt x="1189" y="485"/>
                  </a:lnTo>
                  <a:lnTo>
                    <a:pt x="1169" y="465"/>
                  </a:lnTo>
                  <a:lnTo>
                    <a:pt x="1169" y="410"/>
                  </a:lnTo>
                  <a:lnTo>
                    <a:pt x="1169" y="380"/>
                  </a:lnTo>
                  <a:lnTo>
                    <a:pt x="1125" y="335"/>
                  </a:lnTo>
                  <a:lnTo>
                    <a:pt x="1095" y="345"/>
                  </a:lnTo>
                  <a:lnTo>
                    <a:pt x="1000" y="345"/>
                  </a:lnTo>
                  <a:lnTo>
                    <a:pt x="955" y="325"/>
                  </a:lnTo>
                  <a:lnTo>
                    <a:pt x="935" y="335"/>
                  </a:lnTo>
                  <a:lnTo>
                    <a:pt x="915" y="345"/>
                  </a:lnTo>
                  <a:lnTo>
                    <a:pt x="870" y="335"/>
                  </a:lnTo>
                  <a:lnTo>
                    <a:pt x="840" y="335"/>
                  </a:lnTo>
                  <a:lnTo>
                    <a:pt x="765" y="280"/>
                  </a:lnTo>
                  <a:lnTo>
                    <a:pt x="640" y="275"/>
                  </a:lnTo>
                  <a:lnTo>
                    <a:pt x="610" y="260"/>
                  </a:lnTo>
                  <a:lnTo>
                    <a:pt x="565" y="210"/>
                  </a:lnTo>
                  <a:lnTo>
                    <a:pt x="515" y="170"/>
                  </a:lnTo>
                  <a:lnTo>
                    <a:pt x="440" y="125"/>
                  </a:lnTo>
                  <a:lnTo>
                    <a:pt x="375" y="115"/>
                  </a:lnTo>
                  <a:lnTo>
                    <a:pt x="290" y="105"/>
                  </a:lnTo>
                  <a:lnTo>
                    <a:pt x="200" y="70"/>
                  </a:lnTo>
                  <a:lnTo>
                    <a:pt x="155" y="65"/>
                  </a:lnTo>
                  <a:lnTo>
                    <a:pt x="135" y="50"/>
                  </a:lnTo>
                  <a:lnTo>
                    <a:pt x="115" y="20"/>
                  </a:lnTo>
                  <a:lnTo>
                    <a:pt x="80" y="0"/>
                  </a:lnTo>
                  <a:lnTo>
                    <a:pt x="20" y="50"/>
                  </a:lnTo>
                  <a:lnTo>
                    <a:pt x="0" y="135"/>
                  </a:lnTo>
                  <a:lnTo>
                    <a:pt x="50" y="205"/>
                  </a:lnTo>
                  <a:lnTo>
                    <a:pt x="115" y="240"/>
                  </a:lnTo>
                  <a:lnTo>
                    <a:pt x="140" y="305"/>
                  </a:lnTo>
                  <a:lnTo>
                    <a:pt x="95" y="33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68" name="Freeform 80"/>
            <p:cNvSpPr>
              <a:spLocks noChangeAspect="1"/>
            </p:cNvSpPr>
            <p:nvPr/>
          </p:nvSpPr>
          <p:spPr bwMode="auto">
            <a:xfrm>
              <a:off x="4733" y="11030"/>
              <a:ext cx="1693" cy="871"/>
            </a:xfrm>
            <a:custGeom>
              <a:avLst/>
              <a:gdLst>
                <a:gd name="T0" fmla="*/ 2 w 2309"/>
                <a:gd name="T1" fmla="*/ 1 h 1529"/>
                <a:gd name="T2" fmla="*/ 1 w 2309"/>
                <a:gd name="T3" fmla="*/ 1 h 1529"/>
                <a:gd name="T4" fmla="*/ 1 w 2309"/>
                <a:gd name="T5" fmla="*/ 1 h 1529"/>
                <a:gd name="T6" fmla="*/ 1 w 2309"/>
                <a:gd name="T7" fmla="*/ 1 h 1529"/>
                <a:gd name="T8" fmla="*/ 1 w 2309"/>
                <a:gd name="T9" fmla="*/ 1 h 1529"/>
                <a:gd name="T10" fmla="*/ 1 w 2309"/>
                <a:gd name="T11" fmla="*/ 1 h 1529"/>
                <a:gd name="T12" fmla="*/ 1 w 2309"/>
                <a:gd name="T13" fmla="*/ 1 h 1529"/>
                <a:gd name="T14" fmla="*/ 1 w 2309"/>
                <a:gd name="T15" fmla="*/ 1 h 1529"/>
                <a:gd name="T16" fmla="*/ 1 w 2309"/>
                <a:gd name="T17" fmla="*/ 1 h 1529"/>
                <a:gd name="T18" fmla="*/ 1 w 2309"/>
                <a:gd name="T19" fmla="*/ 1 h 1529"/>
                <a:gd name="T20" fmla="*/ 1 w 2309"/>
                <a:gd name="T21" fmla="*/ 1 h 1529"/>
                <a:gd name="T22" fmla="*/ 1 w 2309"/>
                <a:gd name="T23" fmla="*/ 1 h 1529"/>
                <a:gd name="T24" fmla="*/ 1 w 2309"/>
                <a:gd name="T25" fmla="*/ 1 h 1529"/>
                <a:gd name="T26" fmla="*/ 1 w 2309"/>
                <a:gd name="T27" fmla="*/ 1 h 1529"/>
                <a:gd name="T28" fmla="*/ 1 w 2309"/>
                <a:gd name="T29" fmla="*/ 1 h 1529"/>
                <a:gd name="T30" fmla="*/ 1 w 2309"/>
                <a:gd name="T31" fmla="*/ 1 h 1529"/>
                <a:gd name="T32" fmla="*/ 1 w 2309"/>
                <a:gd name="T33" fmla="*/ 1 h 1529"/>
                <a:gd name="T34" fmla="*/ 1 w 2309"/>
                <a:gd name="T35" fmla="*/ 1 h 1529"/>
                <a:gd name="T36" fmla="*/ 1 w 2309"/>
                <a:gd name="T37" fmla="*/ 1 h 1529"/>
                <a:gd name="T38" fmla="*/ 1 w 2309"/>
                <a:gd name="T39" fmla="*/ 1 h 1529"/>
                <a:gd name="T40" fmla="*/ 1 w 2309"/>
                <a:gd name="T41" fmla="*/ 1 h 1529"/>
                <a:gd name="T42" fmla="*/ 1 w 2309"/>
                <a:gd name="T43" fmla="*/ 1 h 1529"/>
                <a:gd name="T44" fmla="*/ 1 w 2309"/>
                <a:gd name="T45" fmla="*/ 1 h 1529"/>
                <a:gd name="T46" fmla="*/ 1 w 2309"/>
                <a:gd name="T47" fmla="*/ 1 h 1529"/>
                <a:gd name="T48" fmla="*/ 1 w 2309"/>
                <a:gd name="T49" fmla="*/ 1 h 1529"/>
                <a:gd name="T50" fmla="*/ 1 w 2309"/>
                <a:gd name="T51" fmla="*/ 1 h 1529"/>
                <a:gd name="T52" fmla="*/ 1 w 2309"/>
                <a:gd name="T53" fmla="*/ 1 h 1529"/>
                <a:gd name="T54" fmla="*/ 1 w 2309"/>
                <a:gd name="T55" fmla="*/ 1 h 1529"/>
                <a:gd name="T56" fmla="*/ 1 w 2309"/>
                <a:gd name="T57" fmla="*/ 1 h 1529"/>
                <a:gd name="T58" fmla="*/ 1 w 2309"/>
                <a:gd name="T59" fmla="*/ 1 h 1529"/>
                <a:gd name="T60" fmla="*/ 1 w 2309"/>
                <a:gd name="T61" fmla="*/ 1 h 1529"/>
                <a:gd name="T62" fmla="*/ 0 w 2309"/>
                <a:gd name="T63" fmla="*/ 1 h 1529"/>
                <a:gd name="T64" fmla="*/ 1 w 2309"/>
                <a:gd name="T65" fmla="*/ 1 h 1529"/>
                <a:gd name="T66" fmla="*/ 1 w 2309"/>
                <a:gd name="T67" fmla="*/ 1 h 1529"/>
                <a:gd name="T68" fmla="*/ 1 w 2309"/>
                <a:gd name="T69" fmla="*/ 1 h 1529"/>
                <a:gd name="T70" fmla="*/ 1 w 2309"/>
                <a:gd name="T71" fmla="*/ 1 h 1529"/>
                <a:gd name="T72" fmla="*/ 1 w 2309"/>
                <a:gd name="T73" fmla="*/ 1 h 1529"/>
                <a:gd name="T74" fmla="*/ 1 w 2309"/>
                <a:gd name="T75" fmla="*/ 1 h 1529"/>
                <a:gd name="T76" fmla="*/ 1 w 2309"/>
                <a:gd name="T77" fmla="*/ 1 h 1529"/>
                <a:gd name="T78" fmla="*/ 1 w 2309"/>
                <a:gd name="T79" fmla="*/ 1 h 1529"/>
                <a:gd name="T80" fmla="*/ 1 w 2309"/>
                <a:gd name="T81" fmla="*/ 1 h 1529"/>
                <a:gd name="T82" fmla="*/ 1 w 2309"/>
                <a:gd name="T83" fmla="*/ 1 h 1529"/>
                <a:gd name="T84" fmla="*/ 1 w 2309"/>
                <a:gd name="T85" fmla="*/ 1 h 1529"/>
                <a:gd name="T86" fmla="*/ 1 w 2309"/>
                <a:gd name="T87" fmla="*/ 1 h 1529"/>
                <a:gd name="T88" fmla="*/ 1 w 2309"/>
                <a:gd name="T89" fmla="*/ 1 h 1529"/>
                <a:gd name="T90" fmla="*/ 1 w 2309"/>
                <a:gd name="T91" fmla="*/ 1 h 1529"/>
                <a:gd name="T92" fmla="*/ 1 w 2309"/>
                <a:gd name="T93" fmla="*/ 1 h 1529"/>
                <a:gd name="T94" fmla="*/ 1 w 2309"/>
                <a:gd name="T95" fmla="*/ 1 h 1529"/>
                <a:gd name="T96" fmla="*/ 1 w 2309"/>
                <a:gd name="T97" fmla="*/ 1 h 1529"/>
                <a:gd name="T98" fmla="*/ 1 w 2309"/>
                <a:gd name="T99" fmla="*/ 1 h 1529"/>
                <a:gd name="T100" fmla="*/ 1 w 2309"/>
                <a:gd name="T101" fmla="*/ 1 h 15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09"/>
                <a:gd name="T154" fmla="*/ 0 h 1529"/>
                <a:gd name="T155" fmla="*/ 2309 w 2309"/>
                <a:gd name="T156" fmla="*/ 1529 h 15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09" h="1529">
                  <a:moveTo>
                    <a:pt x="2289" y="0"/>
                  </a:moveTo>
                  <a:lnTo>
                    <a:pt x="2309" y="45"/>
                  </a:lnTo>
                  <a:lnTo>
                    <a:pt x="2224" y="180"/>
                  </a:lnTo>
                  <a:lnTo>
                    <a:pt x="2184" y="300"/>
                  </a:lnTo>
                  <a:lnTo>
                    <a:pt x="2119" y="415"/>
                  </a:lnTo>
                  <a:lnTo>
                    <a:pt x="2054" y="540"/>
                  </a:lnTo>
                  <a:lnTo>
                    <a:pt x="2014" y="580"/>
                  </a:lnTo>
                  <a:lnTo>
                    <a:pt x="2034" y="685"/>
                  </a:lnTo>
                  <a:lnTo>
                    <a:pt x="1909" y="759"/>
                  </a:lnTo>
                  <a:lnTo>
                    <a:pt x="1929" y="834"/>
                  </a:lnTo>
                  <a:lnTo>
                    <a:pt x="1929" y="919"/>
                  </a:lnTo>
                  <a:lnTo>
                    <a:pt x="2004" y="984"/>
                  </a:lnTo>
                  <a:lnTo>
                    <a:pt x="1994" y="1034"/>
                  </a:lnTo>
                  <a:lnTo>
                    <a:pt x="2044" y="1119"/>
                  </a:lnTo>
                  <a:lnTo>
                    <a:pt x="2079" y="1139"/>
                  </a:lnTo>
                  <a:lnTo>
                    <a:pt x="2079" y="1204"/>
                  </a:lnTo>
                  <a:lnTo>
                    <a:pt x="1959" y="1319"/>
                  </a:lnTo>
                  <a:lnTo>
                    <a:pt x="1949" y="1374"/>
                  </a:lnTo>
                  <a:lnTo>
                    <a:pt x="1959" y="1439"/>
                  </a:lnTo>
                  <a:lnTo>
                    <a:pt x="1939" y="1499"/>
                  </a:lnTo>
                  <a:lnTo>
                    <a:pt x="1889" y="1529"/>
                  </a:lnTo>
                  <a:lnTo>
                    <a:pt x="1854" y="1529"/>
                  </a:lnTo>
                  <a:lnTo>
                    <a:pt x="1804" y="1489"/>
                  </a:lnTo>
                  <a:lnTo>
                    <a:pt x="1769" y="1459"/>
                  </a:lnTo>
                  <a:lnTo>
                    <a:pt x="1709" y="1459"/>
                  </a:lnTo>
                  <a:lnTo>
                    <a:pt x="1614" y="1439"/>
                  </a:lnTo>
                  <a:lnTo>
                    <a:pt x="1579" y="1444"/>
                  </a:lnTo>
                  <a:lnTo>
                    <a:pt x="1539" y="1404"/>
                  </a:lnTo>
                  <a:lnTo>
                    <a:pt x="1494" y="1359"/>
                  </a:lnTo>
                  <a:lnTo>
                    <a:pt x="1454" y="1359"/>
                  </a:lnTo>
                  <a:lnTo>
                    <a:pt x="1424" y="1339"/>
                  </a:lnTo>
                  <a:lnTo>
                    <a:pt x="1424" y="1289"/>
                  </a:lnTo>
                  <a:lnTo>
                    <a:pt x="1404" y="1224"/>
                  </a:lnTo>
                  <a:lnTo>
                    <a:pt x="1369" y="1194"/>
                  </a:lnTo>
                  <a:lnTo>
                    <a:pt x="1304" y="1129"/>
                  </a:lnTo>
                  <a:lnTo>
                    <a:pt x="1189" y="1044"/>
                  </a:lnTo>
                  <a:lnTo>
                    <a:pt x="1125" y="1044"/>
                  </a:lnTo>
                  <a:lnTo>
                    <a:pt x="1055" y="1044"/>
                  </a:lnTo>
                  <a:lnTo>
                    <a:pt x="1000" y="1004"/>
                  </a:lnTo>
                  <a:lnTo>
                    <a:pt x="915" y="969"/>
                  </a:lnTo>
                  <a:lnTo>
                    <a:pt x="885" y="939"/>
                  </a:lnTo>
                  <a:lnTo>
                    <a:pt x="810" y="909"/>
                  </a:lnTo>
                  <a:lnTo>
                    <a:pt x="725" y="899"/>
                  </a:lnTo>
                  <a:lnTo>
                    <a:pt x="685" y="899"/>
                  </a:lnTo>
                  <a:lnTo>
                    <a:pt x="620" y="824"/>
                  </a:lnTo>
                  <a:lnTo>
                    <a:pt x="600" y="799"/>
                  </a:lnTo>
                  <a:lnTo>
                    <a:pt x="555" y="794"/>
                  </a:lnTo>
                  <a:lnTo>
                    <a:pt x="550" y="759"/>
                  </a:lnTo>
                  <a:lnTo>
                    <a:pt x="505" y="685"/>
                  </a:lnTo>
                  <a:lnTo>
                    <a:pt x="450" y="685"/>
                  </a:lnTo>
                  <a:lnTo>
                    <a:pt x="400" y="665"/>
                  </a:lnTo>
                  <a:lnTo>
                    <a:pt x="360" y="600"/>
                  </a:lnTo>
                  <a:lnTo>
                    <a:pt x="345" y="595"/>
                  </a:lnTo>
                  <a:lnTo>
                    <a:pt x="295" y="595"/>
                  </a:lnTo>
                  <a:lnTo>
                    <a:pt x="240" y="615"/>
                  </a:lnTo>
                  <a:lnTo>
                    <a:pt x="190" y="615"/>
                  </a:lnTo>
                  <a:lnTo>
                    <a:pt x="145" y="580"/>
                  </a:lnTo>
                  <a:lnTo>
                    <a:pt x="145" y="540"/>
                  </a:lnTo>
                  <a:lnTo>
                    <a:pt x="125" y="495"/>
                  </a:lnTo>
                  <a:lnTo>
                    <a:pt x="70" y="510"/>
                  </a:lnTo>
                  <a:lnTo>
                    <a:pt x="50" y="490"/>
                  </a:lnTo>
                  <a:lnTo>
                    <a:pt x="70" y="470"/>
                  </a:lnTo>
                  <a:lnTo>
                    <a:pt x="0" y="415"/>
                  </a:lnTo>
                  <a:lnTo>
                    <a:pt x="0" y="370"/>
                  </a:lnTo>
                  <a:lnTo>
                    <a:pt x="20" y="340"/>
                  </a:lnTo>
                  <a:lnTo>
                    <a:pt x="50" y="305"/>
                  </a:lnTo>
                  <a:lnTo>
                    <a:pt x="50" y="275"/>
                  </a:lnTo>
                  <a:lnTo>
                    <a:pt x="20" y="245"/>
                  </a:lnTo>
                  <a:lnTo>
                    <a:pt x="30" y="200"/>
                  </a:lnTo>
                  <a:lnTo>
                    <a:pt x="60" y="160"/>
                  </a:lnTo>
                  <a:lnTo>
                    <a:pt x="200" y="55"/>
                  </a:lnTo>
                  <a:lnTo>
                    <a:pt x="260" y="65"/>
                  </a:lnTo>
                  <a:lnTo>
                    <a:pt x="280" y="95"/>
                  </a:lnTo>
                  <a:lnTo>
                    <a:pt x="365" y="140"/>
                  </a:lnTo>
                  <a:lnTo>
                    <a:pt x="410" y="95"/>
                  </a:lnTo>
                  <a:lnTo>
                    <a:pt x="440" y="45"/>
                  </a:lnTo>
                  <a:lnTo>
                    <a:pt x="695" y="45"/>
                  </a:lnTo>
                  <a:lnTo>
                    <a:pt x="705" y="85"/>
                  </a:lnTo>
                  <a:lnTo>
                    <a:pt x="790" y="130"/>
                  </a:lnTo>
                  <a:lnTo>
                    <a:pt x="810" y="170"/>
                  </a:lnTo>
                  <a:lnTo>
                    <a:pt x="845" y="190"/>
                  </a:lnTo>
                  <a:lnTo>
                    <a:pt x="875" y="170"/>
                  </a:lnTo>
                  <a:lnTo>
                    <a:pt x="980" y="225"/>
                  </a:lnTo>
                  <a:lnTo>
                    <a:pt x="1035" y="245"/>
                  </a:lnTo>
                  <a:lnTo>
                    <a:pt x="1095" y="225"/>
                  </a:lnTo>
                  <a:lnTo>
                    <a:pt x="1170" y="180"/>
                  </a:lnTo>
                  <a:lnTo>
                    <a:pt x="1234" y="180"/>
                  </a:lnTo>
                  <a:lnTo>
                    <a:pt x="1304" y="225"/>
                  </a:lnTo>
                  <a:lnTo>
                    <a:pt x="1349" y="235"/>
                  </a:lnTo>
                  <a:lnTo>
                    <a:pt x="1429" y="215"/>
                  </a:lnTo>
                  <a:lnTo>
                    <a:pt x="1514" y="225"/>
                  </a:lnTo>
                  <a:lnTo>
                    <a:pt x="1569" y="200"/>
                  </a:lnTo>
                  <a:lnTo>
                    <a:pt x="1634" y="180"/>
                  </a:lnTo>
                  <a:lnTo>
                    <a:pt x="1709" y="130"/>
                  </a:lnTo>
                  <a:lnTo>
                    <a:pt x="1769" y="105"/>
                  </a:lnTo>
                  <a:lnTo>
                    <a:pt x="1864" y="95"/>
                  </a:lnTo>
                  <a:lnTo>
                    <a:pt x="1939" y="105"/>
                  </a:lnTo>
                  <a:lnTo>
                    <a:pt x="2004" y="95"/>
                  </a:lnTo>
                  <a:lnTo>
                    <a:pt x="2069" y="35"/>
                  </a:lnTo>
                  <a:lnTo>
                    <a:pt x="2099" y="20"/>
                  </a:lnTo>
                  <a:lnTo>
                    <a:pt x="2139" y="35"/>
                  </a:lnTo>
                  <a:lnTo>
                    <a:pt x="2224" y="35"/>
                  </a:lnTo>
                  <a:lnTo>
                    <a:pt x="2289" y="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grpSp>
      <p:sp>
        <p:nvSpPr>
          <p:cNvPr id="13346" name="Freeform 81"/>
          <p:cNvSpPr>
            <a:spLocks noChangeAspect="1"/>
          </p:cNvSpPr>
          <p:nvPr/>
        </p:nvSpPr>
        <p:spPr bwMode="auto">
          <a:xfrm>
            <a:off x="3033713" y="1649413"/>
            <a:ext cx="792162" cy="360362"/>
          </a:xfrm>
          <a:custGeom>
            <a:avLst/>
            <a:gdLst>
              <a:gd name="T0" fmla="*/ 4354825 w 559"/>
              <a:gd name="T1" fmla="*/ 95488552 h 234"/>
              <a:gd name="T2" fmla="*/ 56109885 w 559"/>
              <a:gd name="T3" fmla="*/ 68409582 h 234"/>
              <a:gd name="T4" fmla="*/ 46709430 w 559"/>
              <a:gd name="T5" fmla="*/ 45738654 h 234"/>
              <a:gd name="T6" fmla="*/ 122713556 w 559"/>
              <a:gd name="T7" fmla="*/ 8459204 h 234"/>
              <a:gd name="T8" fmla="*/ 131271071 w 559"/>
              <a:gd name="T9" fmla="*/ 31595720 h 234"/>
              <a:gd name="T10" fmla="*/ 241737520 w 559"/>
              <a:gd name="T11" fmla="*/ 54169170 h 234"/>
              <a:gd name="T12" fmla="*/ 283549294 w 559"/>
              <a:gd name="T13" fmla="*/ 42511658 h 234"/>
              <a:gd name="T14" fmla="*/ 354052634 w 559"/>
              <a:gd name="T15" fmla="*/ 12826875 h 234"/>
              <a:gd name="T16" fmla="*/ 419822612 w 559"/>
              <a:gd name="T17" fmla="*/ 31595720 h 234"/>
              <a:gd name="T18" fmla="*/ 486408566 w 559"/>
              <a:gd name="T19" fmla="*/ 12826875 h 234"/>
              <a:gd name="T20" fmla="*/ 532968767 w 559"/>
              <a:gd name="T21" fmla="*/ 5781126 h 234"/>
              <a:gd name="T22" fmla="*/ 544246112 w 559"/>
              <a:gd name="T23" fmla="*/ 37577108 h 234"/>
              <a:gd name="T24" fmla="*/ 570999326 w 559"/>
              <a:gd name="T25" fmla="*/ 63501947 h 234"/>
              <a:gd name="T26" fmla="*/ 599583795 w 559"/>
              <a:gd name="T27" fmla="*/ 100127626 h 234"/>
              <a:gd name="T28" fmla="*/ 622202264 w 559"/>
              <a:gd name="T29" fmla="*/ 135086968 h 234"/>
              <a:gd name="T30" fmla="*/ 561720183 w 559"/>
              <a:gd name="T31" fmla="*/ 146772385 h 234"/>
              <a:gd name="T32" fmla="*/ 505997959 w 559"/>
              <a:gd name="T33" fmla="*/ 183400394 h 234"/>
              <a:gd name="T34" fmla="*/ 457278471 w 559"/>
              <a:gd name="T35" fmla="*/ 201484461 h 234"/>
              <a:gd name="T36" fmla="*/ 410607481 w 559"/>
              <a:gd name="T37" fmla="*/ 190637819 h 234"/>
              <a:gd name="T38" fmla="*/ 377442059 w 559"/>
              <a:gd name="T39" fmla="*/ 201484461 h 234"/>
              <a:gd name="T40" fmla="*/ 355851063 w 559"/>
              <a:gd name="T41" fmla="*/ 211406457 h 234"/>
              <a:gd name="T42" fmla="*/ 339659340 w 559"/>
              <a:gd name="T43" fmla="*/ 222154413 h 234"/>
              <a:gd name="T44" fmla="*/ 314103828 w 559"/>
              <a:gd name="T45" fmla="*/ 225910202 h 234"/>
              <a:gd name="T46" fmla="*/ 309037042 w 559"/>
              <a:gd name="T47" fmla="*/ 208208647 h 234"/>
              <a:gd name="T48" fmla="*/ 310528777 w 559"/>
              <a:gd name="T49" fmla="*/ 190445923 h 234"/>
              <a:gd name="T50" fmla="*/ 277037668 w 559"/>
              <a:gd name="T51" fmla="*/ 185530365 h 234"/>
              <a:gd name="T52" fmla="*/ 245953687 w 559"/>
              <a:gd name="T53" fmla="*/ 184537093 h 234"/>
              <a:gd name="T54" fmla="*/ 222165595 w 559"/>
              <a:gd name="T55" fmla="*/ 188056712 h 234"/>
              <a:gd name="T56" fmla="*/ 208953355 w 559"/>
              <a:gd name="T57" fmla="*/ 190445923 h 234"/>
              <a:gd name="T58" fmla="*/ 190082630 w 559"/>
              <a:gd name="T59" fmla="*/ 198803152 h 234"/>
              <a:gd name="T60" fmla="*/ 173824199 w 559"/>
              <a:gd name="T61" fmla="*/ 201484461 h 234"/>
              <a:gd name="T62" fmla="*/ 133611491 w 559"/>
              <a:gd name="T63" fmla="*/ 196457866 h 234"/>
              <a:gd name="T64" fmla="*/ 89827805 w 559"/>
              <a:gd name="T65" fmla="*/ 192998718 h 234"/>
              <a:gd name="T66" fmla="*/ 66989164 w 559"/>
              <a:gd name="T67" fmla="*/ 178757593 h 234"/>
              <a:gd name="T68" fmla="*/ 33519583 w 559"/>
              <a:gd name="T69" fmla="*/ 163282131 h 234"/>
              <a:gd name="T70" fmla="*/ 8892159 w 559"/>
              <a:gd name="T71" fmla="*/ 140894897 h 2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9"/>
              <a:gd name="T109" fmla="*/ 0 h 234"/>
              <a:gd name="T110" fmla="*/ 559 w 559"/>
              <a:gd name="T111" fmla="*/ 234 h 2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9" h="234">
                <a:moveTo>
                  <a:pt x="0" y="125"/>
                </a:moveTo>
                <a:lnTo>
                  <a:pt x="4" y="99"/>
                </a:lnTo>
                <a:lnTo>
                  <a:pt x="22" y="89"/>
                </a:lnTo>
                <a:lnTo>
                  <a:pt x="50" y="71"/>
                </a:lnTo>
                <a:lnTo>
                  <a:pt x="56" y="60"/>
                </a:lnTo>
                <a:lnTo>
                  <a:pt x="42" y="47"/>
                </a:lnTo>
                <a:lnTo>
                  <a:pt x="98" y="0"/>
                </a:lnTo>
                <a:lnTo>
                  <a:pt x="110" y="9"/>
                </a:lnTo>
                <a:lnTo>
                  <a:pt x="118" y="24"/>
                </a:lnTo>
                <a:lnTo>
                  <a:pt x="118" y="33"/>
                </a:lnTo>
                <a:lnTo>
                  <a:pt x="148" y="39"/>
                </a:lnTo>
                <a:lnTo>
                  <a:pt x="217" y="56"/>
                </a:lnTo>
                <a:lnTo>
                  <a:pt x="221" y="60"/>
                </a:lnTo>
                <a:lnTo>
                  <a:pt x="255" y="44"/>
                </a:lnTo>
                <a:lnTo>
                  <a:pt x="297" y="13"/>
                </a:lnTo>
                <a:lnTo>
                  <a:pt x="318" y="13"/>
                </a:lnTo>
                <a:lnTo>
                  <a:pt x="344" y="27"/>
                </a:lnTo>
                <a:lnTo>
                  <a:pt x="377" y="33"/>
                </a:lnTo>
                <a:lnTo>
                  <a:pt x="421" y="24"/>
                </a:lnTo>
                <a:lnTo>
                  <a:pt x="437" y="13"/>
                </a:lnTo>
                <a:lnTo>
                  <a:pt x="459" y="13"/>
                </a:lnTo>
                <a:lnTo>
                  <a:pt x="479" y="6"/>
                </a:lnTo>
                <a:lnTo>
                  <a:pt x="493" y="24"/>
                </a:lnTo>
                <a:lnTo>
                  <a:pt x="489" y="39"/>
                </a:lnTo>
                <a:lnTo>
                  <a:pt x="493" y="60"/>
                </a:lnTo>
                <a:lnTo>
                  <a:pt x="513" y="66"/>
                </a:lnTo>
                <a:lnTo>
                  <a:pt x="531" y="83"/>
                </a:lnTo>
                <a:lnTo>
                  <a:pt x="539" y="104"/>
                </a:lnTo>
                <a:lnTo>
                  <a:pt x="559" y="125"/>
                </a:lnTo>
                <a:lnTo>
                  <a:pt x="559" y="140"/>
                </a:lnTo>
                <a:lnTo>
                  <a:pt x="531" y="143"/>
                </a:lnTo>
                <a:lnTo>
                  <a:pt x="505" y="152"/>
                </a:lnTo>
                <a:lnTo>
                  <a:pt x="479" y="173"/>
                </a:lnTo>
                <a:lnTo>
                  <a:pt x="455" y="190"/>
                </a:lnTo>
                <a:lnTo>
                  <a:pt x="433" y="202"/>
                </a:lnTo>
                <a:lnTo>
                  <a:pt x="411" y="209"/>
                </a:lnTo>
                <a:lnTo>
                  <a:pt x="390" y="206"/>
                </a:lnTo>
                <a:lnTo>
                  <a:pt x="369" y="198"/>
                </a:lnTo>
                <a:lnTo>
                  <a:pt x="351" y="203"/>
                </a:lnTo>
                <a:lnTo>
                  <a:pt x="339" y="209"/>
                </a:lnTo>
                <a:lnTo>
                  <a:pt x="332" y="215"/>
                </a:lnTo>
                <a:lnTo>
                  <a:pt x="320" y="219"/>
                </a:lnTo>
                <a:lnTo>
                  <a:pt x="311" y="222"/>
                </a:lnTo>
                <a:lnTo>
                  <a:pt x="305" y="230"/>
                </a:lnTo>
                <a:lnTo>
                  <a:pt x="294" y="233"/>
                </a:lnTo>
                <a:lnTo>
                  <a:pt x="282" y="234"/>
                </a:lnTo>
                <a:lnTo>
                  <a:pt x="276" y="225"/>
                </a:lnTo>
                <a:lnTo>
                  <a:pt x="278" y="216"/>
                </a:lnTo>
                <a:lnTo>
                  <a:pt x="284" y="207"/>
                </a:lnTo>
                <a:lnTo>
                  <a:pt x="279" y="197"/>
                </a:lnTo>
                <a:lnTo>
                  <a:pt x="267" y="194"/>
                </a:lnTo>
                <a:lnTo>
                  <a:pt x="249" y="192"/>
                </a:lnTo>
                <a:lnTo>
                  <a:pt x="236" y="191"/>
                </a:lnTo>
                <a:lnTo>
                  <a:pt x="221" y="191"/>
                </a:lnTo>
                <a:lnTo>
                  <a:pt x="209" y="189"/>
                </a:lnTo>
                <a:lnTo>
                  <a:pt x="200" y="195"/>
                </a:lnTo>
                <a:lnTo>
                  <a:pt x="192" y="194"/>
                </a:lnTo>
                <a:lnTo>
                  <a:pt x="188" y="197"/>
                </a:lnTo>
                <a:lnTo>
                  <a:pt x="182" y="203"/>
                </a:lnTo>
                <a:lnTo>
                  <a:pt x="171" y="206"/>
                </a:lnTo>
                <a:lnTo>
                  <a:pt x="164" y="206"/>
                </a:lnTo>
                <a:lnTo>
                  <a:pt x="156" y="209"/>
                </a:lnTo>
                <a:lnTo>
                  <a:pt x="138" y="207"/>
                </a:lnTo>
                <a:lnTo>
                  <a:pt x="120" y="204"/>
                </a:lnTo>
                <a:lnTo>
                  <a:pt x="96" y="201"/>
                </a:lnTo>
                <a:lnTo>
                  <a:pt x="81" y="200"/>
                </a:lnTo>
                <a:lnTo>
                  <a:pt x="64" y="196"/>
                </a:lnTo>
                <a:lnTo>
                  <a:pt x="60" y="185"/>
                </a:lnTo>
                <a:lnTo>
                  <a:pt x="46" y="176"/>
                </a:lnTo>
                <a:lnTo>
                  <a:pt x="30" y="169"/>
                </a:lnTo>
                <a:lnTo>
                  <a:pt x="14" y="152"/>
                </a:lnTo>
                <a:lnTo>
                  <a:pt x="8" y="146"/>
                </a:lnTo>
                <a:lnTo>
                  <a:pt x="0" y="125"/>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sp>
        <p:nvSpPr>
          <p:cNvPr id="13324" name="Text Box 82"/>
          <p:cNvSpPr txBox="1">
            <a:spLocks noChangeArrowheads="1"/>
          </p:cNvSpPr>
          <p:nvPr/>
        </p:nvSpPr>
        <p:spPr bwMode="auto">
          <a:xfrm>
            <a:off x="1833564" y="2401888"/>
            <a:ext cx="542925"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6</a:t>
            </a:r>
            <a:endParaRPr lang="it-IT" dirty="0">
              <a:solidFill>
                <a:srgbClr val="002060"/>
              </a:solidFill>
              <a:cs typeface="Arial" pitchFamily="34" charset="0"/>
            </a:endParaRPr>
          </a:p>
        </p:txBody>
      </p:sp>
      <p:sp>
        <p:nvSpPr>
          <p:cNvPr id="13325" name="Text Box 83"/>
          <p:cNvSpPr txBox="1">
            <a:spLocks noChangeArrowheads="1"/>
          </p:cNvSpPr>
          <p:nvPr/>
        </p:nvSpPr>
        <p:spPr bwMode="auto">
          <a:xfrm>
            <a:off x="1887539" y="2800350"/>
            <a:ext cx="369887"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2</a:t>
            </a:r>
            <a:endParaRPr lang="it-IT" dirty="0">
              <a:solidFill>
                <a:srgbClr val="002060"/>
              </a:solidFill>
              <a:cs typeface="Arial" pitchFamily="34" charset="0"/>
            </a:endParaRPr>
          </a:p>
        </p:txBody>
      </p:sp>
      <p:sp>
        <p:nvSpPr>
          <p:cNvPr id="13326" name="Text Box 84"/>
          <p:cNvSpPr txBox="1">
            <a:spLocks noChangeArrowheads="1"/>
          </p:cNvSpPr>
          <p:nvPr/>
        </p:nvSpPr>
        <p:spPr bwMode="auto">
          <a:xfrm>
            <a:off x="1770063" y="2012950"/>
            <a:ext cx="247650"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13327" name="Text Box 85"/>
          <p:cNvSpPr txBox="1">
            <a:spLocks noChangeArrowheads="1"/>
          </p:cNvSpPr>
          <p:nvPr/>
        </p:nvSpPr>
        <p:spPr bwMode="auto">
          <a:xfrm>
            <a:off x="2640014" y="2092325"/>
            <a:ext cx="466725" cy="338138"/>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21</a:t>
            </a:r>
            <a:endParaRPr lang="it-IT" sz="1600" b="1" dirty="0">
              <a:solidFill>
                <a:srgbClr val="002060"/>
              </a:solidFill>
              <a:cs typeface="Arial" pitchFamily="34" charset="0"/>
            </a:endParaRPr>
          </a:p>
        </p:txBody>
      </p:sp>
      <p:sp>
        <p:nvSpPr>
          <p:cNvPr id="13328" name="Text Box 86"/>
          <p:cNvSpPr txBox="1">
            <a:spLocks noChangeArrowheads="1"/>
          </p:cNvSpPr>
          <p:nvPr/>
        </p:nvSpPr>
        <p:spPr bwMode="auto">
          <a:xfrm>
            <a:off x="3141663" y="1965325"/>
            <a:ext cx="277812"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13329" name="Text Box 87"/>
          <p:cNvSpPr txBox="1">
            <a:spLocks noChangeArrowheads="1"/>
          </p:cNvSpPr>
          <p:nvPr/>
        </p:nvSpPr>
        <p:spPr bwMode="auto">
          <a:xfrm>
            <a:off x="3327401" y="1704975"/>
            <a:ext cx="277813" cy="338554"/>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1</a:t>
            </a:r>
            <a:endParaRPr lang="it-IT" dirty="0">
              <a:solidFill>
                <a:srgbClr val="002060"/>
              </a:solidFill>
              <a:cs typeface="Arial" pitchFamily="34" charset="0"/>
            </a:endParaRPr>
          </a:p>
        </p:txBody>
      </p:sp>
      <p:sp>
        <p:nvSpPr>
          <p:cNvPr id="13330" name="Text Box 88"/>
          <p:cNvSpPr txBox="1">
            <a:spLocks noChangeArrowheads="1"/>
          </p:cNvSpPr>
          <p:nvPr/>
        </p:nvSpPr>
        <p:spPr bwMode="auto">
          <a:xfrm>
            <a:off x="3222626" y="2260600"/>
            <a:ext cx="657225"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8</a:t>
            </a:r>
            <a:endParaRPr lang="it-IT" dirty="0">
              <a:solidFill>
                <a:srgbClr val="002060"/>
              </a:solidFill>
              <a:cs typeface="Arial" pitchFamily="34" charset="0"/>
            </a:endParaRPr>
          </a:p>
        </p:txBody>
      </p:sp>
      <p:sp>
        <p:nvSpPr>
          <p:cNvPr id="13331" name="Text Box 89"/>
          <p:cNvSpPr txBox="1">
            <a:spLocks noChangeArrowheads="1"/>
          </p:cNvSpPr>
          <p:nvPr/>
        </p:nvSpPr>
        <p:spPr bwMode="auto">
          <a:xfrm>
            <a:off x="3902075" y="1989139"/>
            <a:ext cx="279400"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3</a:t>
            </a:r>
            <a:endParaRPr lang="it-IT" dirty="0">
              <a:solidFill>
                <a:srgbClr val="002060"/>
              </a:solidFill>
              <a:cs typeface="Arial" pitchFamily="34" charset="0"/>
            </a:endParaRPr>
          </a:p>
        </p:txBody>
      </p:sp>
      <p:sp>
        <p:nvSpPr>
          <p:cNvPr id="13332" name="Text Box 90"/>
          <p:cNvSpPr txBox="1">
            <a:spLocks noChangeArrowheads="1"/>
          </p:cNvSpPr>
          <p:nvPr/>
        </p:nvSpPr>
        <p:spPr bwMode="auto">
          <a:xfrm>
            <a:off x="3052763" y="2668589"/>
            <a:ext cx="628650"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7</a:t>
            </a:r>
            <a:endParaRPr lang="it-IT" dirty="0">
              <a:solidFill>
                <a:srgbClr val="002060"/>
              </a:solidFill>
              <a:cs typeface="Arial" pitchFamily="34" charset="0"/>
            </a:endParaRPr>
          </a:p>
        </p:txBody>
      </p:sp>
      <p:sp>
        <p:nvSpPr>
          <p:cNvPr id="13333" name="Text Box 91"/>
          <p:cNvSpPr txBox="1">
            <a:spLocks noChangeArrowheads="1"/>
          </p:cNvSpPr>
          <p:nvPr/>
        </p:nvSpPr>
        <p:spPr bwMode="auto">
          <a:xfrm>
            <a:off x="3017839" y="3154364"/>
            <a:ext cx="414337" cy="338137"/>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10</a:t>
            </a:r>
            <a:endParaRPr lang="it-IT" dirty="0">
              <a:solidFill>
                <a:srgbClr val="002060"/>
              </a:solidFill>
              <a:cs typeface="Arial" pitchFamily="34" charset="0"/>
            </a:endParaRPr>
          </a:p>
        </p:txBody>
      </p:sp>
      <p:sp>
        <p:nvSpPr>
          <p:cNvPr id="13334" name="Text Box 92"/>
          <p:cNvSpPr txBox="1">
            <a:spLocks noChangeArrowheads="1"/>
          </p:cNvSpPr>
          <p:nvPr/>
        </p:nvSpPr>
        <p:spPr bwMode="auto">
          <a:xfrm>
            <a:off x="3586164" y="3397250"/>
            <a:ext cx="350837"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13335" name="Text Box 93"/>
          <p:cNvSpPr txBox="1">
            <a:spLocks noChangeArrowheads="1"/>
          </p:cNvSpPr>
          <p:nvPr/>
        </p:nvSpPr>
        <p:spPr bwMode="auto">
          <a:xfrm>
            <a:off x="3819525" y="3179764"/>
            <a:ext cx="636588"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effectLst>
                  <a:outerShdw blurRad="38100" dist="38100" dir="2700000" algn="tl">
                    <a:srgbClr val="000000">
                      <a:alpha val="43137"/>
                    </a:srgbClr>
                  </a:outerShdw>
                </a:effectLst>
                <a:cs typeface="Arial" pitchFamily="34" charset="0"/>
              </a:rPr>
              <a:t>2</a:t>
            </a:r>
            <a:endParaRPr lang="it-IT" dirty="0">
              <a:solidFill>
                <a:srgbClr val="002060"/>
              </a:solidFill>
              <a:effectLst>
                <a:outerShdw blurRad="38100" dist="38100" dir="2700000" algn="tl">
                  <a:srgbClr val="000000">
                    <a:alpha val="43137"/>
                  </a:srgbClr>
                </a:outerShdw>
              </a:effectLst>
              <a:cs typeface="Arial" pitchFamily="34" charset="0"/>
            </a:endParaRPr>
          </a:p>
        </p:txBody>
      </p:sp>
      <p:sp>
        <p:nvSpPr>
          <p:cNvPr id="13336" name="Text Box 94"/>
          <p:cNvSpPr txBox="1">
            <a:spLocks noChangeArrowheads="1"/>
          </p:cNvSpPr>
          <p:nvPr/>
        </p:nvSpPr>
        <p:spPr bwMode="auto">
          <a:xfrm>
            <a:off x="3522663" y="3768725"/>
            <a:ext cx="628650"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6</a:t>
            </a:r>
          </a:p>
        </p:txBody>
      </p:sp>
      <p:sp>
        <p:nvSpPr>
          <p:cNvPr id="13337" name="Text Box 95"/>
          <p:cNvSpPr txBox="1">
            <a:spLocks noChangeArrowheads="1"/>
          </p:cNvSpPr>
          <p:nvPr/>
        </p:nvSpPr>
        <p:spPr bwMode="auto">
          <a:xfrm>
            <a:off x="4070351" y="3724275"/>
            <a:ext cx="525463"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2</a:t>
            </a:r>
          </a:p>
        </p:txBody>
      </p:sp>
      <p:sp>
        <p:nvSpPr>
          <p:cNvPr id="13338" name="Text Box 96"/>
          <p:cNvSpPr txBox="1">
            <a:spLocks noChangeArrowheads="1"/>
          </p:cNvSpPr>
          <p:nvPr/>
        </p:nvSpPr>
        <p:spPr bwMode="auto">
          <a:xfrm>
            <a:off x="4321175" y="3978275"/>
            <a:ext cx="369888"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0</a:t>
            </a:r>
            <a:endParaRPr lang="it-IT" dirty="0">
              <a:solidFill>
                <a:srgbClr val="002060"/>
              </a:solidFill>
              <a:cs typeface="Arial" pitchFamily="34" charset="0"/>
            </a:endParaRPr>
          </a:p>
        </p:txBody>
      </p:sp>
      <p:sp>
        <p:nvSpPr>
          <p:cNvPr id="13339" name="Text Box 97"/>
          <p:cNvSpPr txBox="1">
            <a:spLocks noChangeArrowheads="1"/>
          </p:cNvSpPr>
          <p:nvPr/>
        </p:nvSpPr>
        <p:spPr bwMode="auto">
          <a:xfrm>
            <a:off x="4376739" y="4279900"/>
            <a:ext cx="815975"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6</a:t>
            </a:r>
            <a:endParaRPr lang="it-IT" dirty="0">
              <a:solidFill>
                <a:srgbClr val="002060"/>
              </a:solidFill>
              <a:cs typeface="Arial" pitchFamily="34" charset="0"/>
            </a:endParaRPr>
          </a:p>
        </p:txBody>
      </p:sp>
      <p:sp>
        <p:nvSpPr>
          <p:cNvPr id="13340" name="Text Box 98"/>
          <p:cNvSpPr txBox="1">
            <a:spLocks noChangeArrowheads="1"/>
          </p:cNvSpPr>
          <p:nvPr/>
        </p:nvSpPr>
        <p:spPr bwMode="auto">
          <a:xfrm>
            <a:off x="4927600" y="4521200"/>
            <a:ext cx="369888"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13341" name="Text Box 99"/>
          <p:cNvSpPr txBox="1">
            <a:spLocks noChangeArrowheads="1"/>
          </p:cNvSpPr>
          <p:nvPr/>
        </p:nvSpPr>
        <p:spPr bwMode="auto">
          <a:xfrm>
            <a:off x="5283201" y="4384675"/>
            <a:ext cx="741363"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2</a:t>
            </a:r>
          </a:p>
        </p:txBody>
      </p:sp>
      <p:sp>
        <p:nvSpPr>
          <p:cNvPr id="13342" name="Text Box 100"/>
          <p:cNvSpPr txBox="1">
            <a:spLocks noChangeArrowheads="1"/>
          </p:cNvSpPr>
          <p:nvPr/>
        </p:nvSpPr>
        <p:spPr bwMode="auto">
          <a:xfrm>
            <a:off x="5081589" y="5081589"/>
            <a:ext cx="555625"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13343" name="Text Box 101"/>
          <p:cNvSpPr txBox="1">
            <a:spLocks noChangeArrowheads="1"/>
          </p:cNvSpPr>
          <p:nvPr/>
        </p:nvSpPr>
        <p:spPr bwMode="auto">
          <a:xfrm>
            <a:off x="2103439" y="4608514"/>
            <a:ext cx="371475"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3</a:t>
            </a:r>
            <a:endParaRPr lang="it-IT" dirty="0">
              <a:solidFill>
                <a:srgbClr val="002060"/>
              </a:solidFill>
              <a:cs typeface="Arial" pitchFamily="34" charset="0"/>
            </a:endParaRPr>
          </a:p>
        </p:txBody>
      </p:sp>
      <p:sp>
        <p:nvSpPr>
          <p:cNvPr id="13344" name="Text Box 102"/>
          <p:cNvSpPr txBox="1">
            <a:spLocks noChangeArrowheads="1"/>
          </p:cNvSpPr>
          <p:nvPr/>
        </p:nvSpPr>
        <p:spPr bwMode="auto">
          <a:xfrm>
            <a:off x="3963989" y="5795963"/>
            <a:ext cx="619125" cy="369332"/>
          </a:xfrm>
          <a:prstGeom prst="rect">
            <a:avLst/>
          </a:prstGeom>
          <a:noFill/>
          <a:ln w="9525">
            <a:noFill/>
            <a:miter lim="800000"/>
            <a:headEnd/>
            <a:tailEnd/>
          </a:ln>
        </p:spPr>
        <p:txBody>
          <a:bodyPr>
            <a:spAutoFit/>
          </a:bodyPr>
          <a:lstStyle/>
          <a:p>
            <a:pPr>
              <a:spcAft>
                <a:spcPts val="1000"/>
              </a:spcAft>
              <a:defRPr/>
            </a:pPr>
            <a:r>
              <a:rPr lang="it-IT" b="1" dirty="0">
                <a:solidFill>
                  <a:srgbClr val="002060"/>
                </a:solidFill>
                <a:cs typeface="Arial" pitchFamily="34" charset="0"/>
              </a:rPr>
              <a:t>2</a:t>
            </a:r>
            <a:endParaRPr lang="it-IT" sz="1600" b="1" dirty="0">
              <a:solidFill>
                <a:srgbClr val="002060"/>
              </a:solidFill>
              <a:cs typeface="Arial" pitchFamily="34" charset="0"/>
            </a:endParaRPr>
          </a:p>
        </p:txBody>
      </p:sp>
      <p:cxnSp>
        <p:nvCxnSpPr>
          <p:cNvPr id="61" name="Connettore 1 60"/>
          <p:cNvCxnSpPr>
            <a:stCxn id="16439" idx="2"/>
          </p:cNvCxnSpPr>
          <p:nvPr/>
        </p:nvCxnSpPr>
        <p:spPr>
          <a:xfrm>
            <a:off x="6090115" y="1198971"/>
            <a:ext cx="5539" cy="5095808"/>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62" name="CasellaDiTesto 61"/>
          <p:cNvSpPr txBox="1"/>
          <p:nvPr/>
        </p:nvSpPr>
        <p:spPr>
          <a:xfrm>
            <a:off x="3710781" y="1209092"/>
            <a:ext cx="2447925" cy="923330"/>
          </a:xfrm>
          <a:prstGeom prst="rect">
            <a:avLst/>
          </a:prstGeom>
          <a:noFill/>
        </p:spPr>
        <p:txBody>
          <a:bodyPr>
            <a:spAutoFit/>
          </a:bodyPr>
          <a:lstStyle/>
          <a:p>
            <a:pPr algn="ctr">
              <a:defRPr/>
            </a:pPr>
            <a:r>
              <a:rPr lang="it-IT" b="1" dirty="0">
                <a:solidFill>
                  <a:srgbClr val="002060"/>
                </a:solidFill>
                <a:cs typeface="Arial" pitchFamily="34" charset="0"/>
              </a:rPr>
              <a:t>Centri pubblici o privati convenzionati </a:t>
            </a:r>
            <a:r>
              <a:rPr lang="it-IT" b="1" dirty="0" smtClean="0">
                <a:solidFill>
                  <a:srgbClr val="002060"/>
                </a:solidFill>
                <a:cs typeface="Arial" pitchFamily="34" charset="0"/>
              </a:rPr>
              <a:t>SSN</a:t>
            </a:r>
          </a:p>
          <a:p>
            <a:pPr algn="ctr">
              <a:defRPr/>
            </a:pPr>
            <a:r>
              <a:rPr lang="it-IT" b="1" dirty="0" smtClean="0">
                <a:solidFill>
                  <a:srgbClr val="002060"/>
                </a:solidFill>
                <a:cs typeface="Arial" pitchFamily="34" charset="0"/>
              </a:rPr>
              <a:t>86</a:t>
            </a:r>
            <a:endParaRPr lang="it-IT" b="1" dirty="0">
              <a:solidFill>
                <a:srgbClr val="002060"/>
              </a:solidFill>
              <a:cs typeface="Arial" pitchFamily="34" charset="0"/>
            </a:endParaRPr>
          </a:p>
        </p:txBody>
      </p:sp>
      <p:sp>
        <p:nvSpPr>
          <p:cNvPr id="64" name="AutoShape 56"/>
          <p:cNvSpPr>
            <a:spLocks noChangeAspect="1" noChangeArrowheads="1"/>
          </p:cNvSpPr>
          <p:nvPr/>
        </p:nvSpPr>
        <p:spPr bwMode="auto">
          <a:xfrm>
            <a:off x="6219825" y="1660525"/>
            <a:ext cx="4376738" cy="4895850"/>
          </a:xfrm>
          <a:prstGeom prst="rect">
            <a:avLst/>
          </a:prstGeom>
          <a:noFill/>
          <a:ln w="9525">
            <a:noFill/>
            <a:miter lim="800000"/>
            <a:headEnd/>
            <a:tailEnd/>
          </a:ln>
        </p:spPr>
        <p:txBody>
          <a:bodyPr/>
          <a:lstStyle/>
          <a:p>
            <a:pPr>
              <a:defRPr/>
            </a:pPr>
            <a:endParaRPr lang="it-IT">
              <a:solidFill>
                <a:srgbClr val="002060"/>
              </a:solidFill>
              <a:cs typeface="Arial" pitchFamily="34" charset="0"/>
            </a:endParaRPr>
          </a:p>
        </p:txBody>
      </p:sp>
      <p:sp>
        <p:nvSpPr>
          <p:cNvPr id="66" name="Freeform 58"/>
          <p:cNvSpPr>
            <a:spLocks noChangeAspect="1"/>
          </p:cNvSpPr>
          <p:nvPr/>
        </p:nvSpPr>
        <p:spPr bwMode="auto">
          <a:xfrm>
            <a:off x="7239001" y="3322638"/>
            <a:ext cx="125413" cy="57150"/>
          </a:xfrm>
          <a:custGeom>
            <a:avLst/>
            <a:gdLst>
              <a:gd name="T0" fmla="*/ 60 w 250"/>
              <a:gd name="T1" fmla="*/ 0 h 135"/>
              <a:gd name="T2" fmla="*/ 45 w 250"/>
              <a:gd name="T3" fmla="*/ 2 h 135"/>
              <a:gd name="T4" fmla="*/ 20 w 250"/>
              <a:gd name="T5" fmla="*/ 2 h 135"/>
              <a:gd name="T6" fmla="*/ 0 w 250"/>
              <a:gd name="T7" fmla="*/ 2 h 135"/>
              <a:gd name="T8" fmla="*/ 10 w 250"/>
              <a:gd name="T9" fmla="*/ 2 h 135"/>
              <a:gd name="T10" fmla="*/ 20 w 250"/>
              <a:gd name="T11" fmla="*/ 2 h 135"/>
              <a:gd name="T12" fmla="*/ 55 w 250"/>
              <a:gd name="T13" fmla="*/ 2 h 135"/>
              <a:gd name="T14" fmla="*/ 97 w 250"/>
              <a:gd name="T15" fmla="*/ 2 h 135"/>
              <a:gd name="T16" fmla="*/ 121 w 250"/>
              <a:gd name="T17" fmla="*/ 2 h 135"/>
              <a:gd name="T18" fmla="*/ 132 w 250"/>
              <a:gd name="T19" fmla="*/ 2 h 135"/>
              <a:gd name="T20" fmla="*/ 142 w 250"/>
              <a:gd name="T21" fmla="*/ 2 h 135"/>
              <a:gd name="T22" fmla="*/ 142 w 250"/>
              <a:gd name="T23" fmla="*/ 2 h 135"/>
              <a:gd name="T24" fmla="*/ 132 w 250"/>
              <a:gd name="T25" fmla="*/ 0 h 135"/>
              <a:gd name="T26" fmla="*/ 115 w 250"/>
              <a:gd name="T27" fmla="*/ 0 h 135"/>
              <a:gd name="T28" fmla="*/ 92 w 250"/>
              <a:gd name="T29" fmla="*/ 2 h 135"/>
              <a:gd name="T30" fmla="*/ 60 w 250"/>
              <a:gd name="T31" fmla="*/ 0 h 1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0"/>
              <a:gd name="T49" fmla="*/ 0 h 135"/>
              <a:gd name="T50" fmla="*/ 250 w 250"/>
              <a:gd name="T51" fmla="*/ 135 h 1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0" h="135">
                <a:moveTo>
                  <a:pt x="105" y="0"/>
                </a:moveTo>
                <a:lnTo>
                  <a:pt x="75" y="30"/>
                </a:lnTo>
                <a:lnTo>
                  <a:pt x="40" y="30"/>
                </a:lnTo>
                <a:lnTo>
                  <a:pt x="0" y="30"/>
                </a:lnTo>
                <a:lnTo>
                  <a:pt x="10" y="65"/>
                </a:lnTo>
                <a:lnTo>
                  <a:pt x="20" y="85"/>
                </a:lnTo>
                <a:lnTo>
                  <a:pt x="95" y="105"/>
                </a:lnTo>
                <a:lnTo>
                  <a:pt x="170" y="125"/>
                </a:lnTo>
                <a:lnTo>
                  <a:pt x="210" y="135"/>
                </a:lnTo>
                <a:lnTo>
                  <a:pt x="230" y="105"/>
                </a:lnTo>
                <a:lnTo>
                  <a:pt x="250" y="85"/>
                </a:lnTo>
                <a:lnTo>
                  <a:pt x="250" y="40"/>
                </a:lnTo>
                <a:lnTo>
                  <a:pt x="230" y="0"/>
                </a:lnTo>
                <a:lnTo>
                  <a:pt x="200" y="0"/>
                </a:lnTo>
                <a:lnTo>
                  <a:pt x="160" y="20"/>
                </a:lnTo>
                <a:lnTo>
                  <a:pt x="105" y="0"/>
                </a:lnTo>
                <a:close/>
              </a:path>
            </a:pathLst>
          </a:custGeom>
          <a:gradFill rotWithShape="0">
            <a:gsLst>
              <a:gs pos="0">
                <a:srgbClr val="C0C0C0"/>
              </a:gs>
              <a:gs pos="100000">
                <a:srgbClr val="FFFFFF"/>
              </a:gs>
            </a:gsLst>
            <a:lin ang="2700000" scaled="1"/>
          </a:gradFill>
          <a:ln w="3175" cap="flat" cmpd="sng">
            <a:solidFill>
              <a:srgbClr val="000000"/>
            </a:solidFill>
            <a:prstDash val="solid"/>
            <a:round/>
            <a:headEnd type="none" w="med" len="med"/>
            <a:tailEnd type="none" w="med" len="med"/>
          </a:ln>
        </p:spPr>
        <p:txBody>
          <a:bodyPr/>
          <a:lstStyle/>
          <a:p>
            <a:pPr>
              <a:defRPr/>
            </a:pPr>
            <a:endParaRPr lang="it-IT">
              <a:cs typeface="Arial" pitchFamily="34" charset="0"/>
            </a:endParaRPr>
          </a:p>
        </p:txBody>
      </p:sp>
      <p:grpSp>
        <p:nvGrpSpPr>
          <p:cNvPr id="4172" name="Group 59"/>
          <p:cNvGrpSpPr>
            <a:grpSpLocks noChangeAspect="1"/>
          </p:cNvGrpSpPr>
          <p:nvPr/>
        </p:nvGrpSpPr>
        <p:grpSpPr bwMode="auto">
          <a:xfrm>
            <a:off x="6219826" y="1660526"/>
            <a:ext cx="4372619" cy="4737075"/>
            <a:chOff x="2304" y="6287"/>
            <a:chExt cx="5645" cy="5614"/>
          </a:xfrm>
        </p:grpSpPr>
        <p:grpSp>
          <p:nvGrpSpPr>
            <p:cNvPr id="4194" name="Group 60"/>
            <p:cNvGrpSpPr>
              <a:grpSpLocks noChangeAspect="1"/>
            </p:cNvGrpSpPr>
            <p:nvPr/>
          </p:nvGrpSpPr>
          <p:grpSpPr bwMode="auto">
            <a:xfrm>
              <a:off x="2304" y="6287"/>
              <a:ext cx="5645" cy="5614"/>
              <a:chOff x="2304" y="6287"/>
              <a:chExt cx="5645" cy="5614"/>
            </a:xfrm>
          </p:grpSpPr>
          <p:sp>
            <p:nvSpPr>
              <p:cNvPr id="91" name="Freeform 61"/>
              <p:cNvSpPr>
                <a:spLocks noChangeAspect="1"/>
              </p:cNvSpPr>
              <p:nvPr/>
            </p:nvSpPr>
            <p:spPr bwMode="auto">
              <a:xfrm>
                <a:off x="5567" y="9312"/>
                <a:ext cx="963" cy="796"/>
              </a:xfrm>
              <a:custGeom>
                <a:avLst/>
                <a:gdLst>
                  <a:gd name="T0" fmla="*/ 1 w 1309"/>
                  <a:gd name="T1" fmla="*/ 0 h 1394"/>
                  <a:gd name="T2" fmla="*/ 1 w 1309"/>
                  <a:gd name="T3" fmla="*/ 1 h 1394"/>
                  <a:gd name="T4" fmla="*/ 1 w 1309"/>
                  <a:gd name="T5" fmla="*/ 1 h 1394"/>
                  <a:gd name="T6" fmla="*/ 1 w 1309"/>
                  <a:gd name="T7" fmla="*/ 1 h 1394"/>
                  <a:gd name="T8" fmla="*/ 1 w 1309"/>
                  <a:gd name="T9" fmla="*/ 1 h 1394"/>
                  <a:gd name="T10" fmla="*/ 1 w 1309"/>
                  <a:gd name="T11" fmla="*/ 1 h 1394"/>
                  <a:gd name="T12" fmla="*/ 1 w 1309"/>
                  <a:gd name="T13" fmla="*/ 1 h 1394"/>
                  <a:gd name="T14" fmla="*/ 1 w 1309"/>
                  <a:gd name="T15" fmla="*/ 1 h 1394"/>
                  <a:gd name="T16" fmla="*/ 0 w 1309"/>
                  <a:gd name="T17" fmla="*/ 1 h 1394"/>
                  <a:gd name="T18" fmla="*/ 1 w 1309"/>
                  <a:gd name="T19" fmla="*/ 1 h 1394"/>
                  <a:gd name="T20" fmla="*/ 1 w 1309"/>
                  <a:gd name="T21" fmla="*/ 1 h 1394"/>
                  <a:gd name="T22" fmla="*/ 1 w 1309"/>
                  <a:gd name="T23" fmla="*/ 1 h 1394"/>
                  <a:gd name="T24" fmla="*/ 1 w 1309"/>
                  <a:gd name="T25" fmla="*/ 1 h 1394"/>
                  <a:gd name="T26" fmla="*/ 1 w 1309"/>
                  <a:gd name="T27" fmla="*/ 1 h 1394"/>
                  <a:gd name="T28" fmla="*/ 1 w 1309"/>
                  <a:gd name="T29" fmla="*/ 1 h 1394"/>
                  <a:gd name="T30" fmla="*/ 1 w 1309"/>
                  <a:gd name="T31" fmla="*/ 1 h 1394"/>
                  <a:gd name="T32" fmla="*/ 1 w 1309"/>
                  <a:gd name="T33" fmla="*/ 1 h 1394"/>
                  <a:gd name="T34" fmla="*/ 1 w 1309"/>
                  <a:gd name="T35" fmla="*/ 1 h 1394"/>
                  <a:gd name="T36" fmla="*/ 1 w 1309"/>
                  <a:gd name="T37" fmla="*/ 1 h 1394"/>
                  <a:gd name="T38" fmla="*/ 1 w 1309"/>
                  <a:gd name="T39" fmla="*/ 1 h 1394"/>
                  <a:gd name="T40" fmla="*/ 1 w 1309"/>
                  <a:gd name="T41" fmla="*/ 1 h 1394"/>
                  <a:gd name="T42" fmla="*/ 1 w 1309"/>
                  <a:gd name="T43" fmla="*/ 1 h 1394"/>
                  <a:gd name="T44" fmla="*/ 1 w 1309"/>
                  <a:gd name="T45" fmla="*/ 1 h 1394"/>
                  <a:gd name="T46" fmla="*/ 1 w 1309"/>
                  <a:gd name="T47" fmla="*/ 1 h 1394"/>
                  <a:gd name="T48" fmla="*/ 1 w 1309"/>
                  <a:gd name="T49" fmla="*/ 1 h 1394"/>
                  <a:gd name="T50" fmla="*/ 1 w 1309"/>
                  <a:gd name="T51" fmla="*/ 1 h 1394"/>
                  <a:gd name="T52" fmla="*/ 1 w 1309"/>
                  <a:gd name="T53" fmla="*/ 1 h 1394"/>
                  <a:gd name="T54" fmla="*/ 1 w 1309"/>
                  <a:gd name="T55" fmla="*/ 1 h 1394"/>
                  <a:gd name="T56" fmla="*/ 1 w 1309"/>
                  <a:gd name="T57" fmla="*/ 1 h 1394"/>
                  <a:gd name="T58" fmla="*/ 1 w 1309"/>
                  <a:gd name="T59" fmla="*/ 1 h 1394"/>
                  <a:gd name="T60" fmla="*/ 1 w 1309"/>
                  <a:gd name="T61" fmla="*/ 1 h 1394"/>
                  <a:gd name="T62" fmla="*/ 1 w 1309"/>
                  <a:gd name="T63" fmla="*/ 1 h 1394"/>
                  <a:gd name="T64" fmla="*/ 1 w 1309"/>
                  <a:gd name="T65" fmla="*/ 1 h 1394"/>
                  <a:gd name="T66" fmla="*/ 1 w 1309"/>
                  <a:gd name="T67" fmla="*/ 1 h 1394"/>
                  <a:gd name="T68" fmla="*/ 1 w 1309"/>
                  <a:gd name="T69" fmla="*/ 1 h 1394"/>
                  <a:gd name="T70" fmla="*/ 1 w 1309"/>
                  <a:gd name="T71" fmla="*/ 1 h 1394"/>
                  <a:gd name="T72" fmla="*/ 1 w 1309"/>
                  <a:gd name="T73" fmla="*/ 1 h 1394"/>
                  <a:gd name="T74" fmla="*/ 1 w 1309"/>
                  <a:gd name="T75" fmla="*/ 1 h 1394"/>
                  <a:gd name="T76" fmla="*/ 1 w 1309"/>
                  <a:gd name="T77" fmla="*/ 1 h 1394"/>
                  <a:gd name="T78" fmla="*/ 1 w 1309"/>
                  <a:gd name="T79" fmla="*/ 1 h 1394"/>
                  <a:gd name="T80" fmla="*/ 1 w 1309"/>
                  <a:gd name="T81" fmla="*/ 1 h 1394"/>
                  <a:gd name="T82" fmla="*/ 1 w 1309"/>
                  <a:gd name="T83" fmla="*/ 0 h 1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9"/>
                  <a:gd name="T127" fmla="*/ 0 h 1394"/>
                  <a:gd name="T128" fmla="*/ 1309 w 1309"/>
                  <a:gd name="T129" fmla="*/ 1394 h 13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9" h="1394">
                    <a:moveTo>
                      <a:pt x="769" y="0"/>
                    </a:moveTo>
                    <a:lnTo>
                      <a:pt x="704" y="0"/>
                    </a:lnTo>
                    <a:lnTo>
                      <a:pt x="664" y="60"/>
                    </a:lnTo>
                    <a:lnTo>
                      <a:pt x="599" y="85"/>
                    </a:lnTo>
                    <a:lnTo>
                      <a:pt x="524" y="70"/>
                    </a:lnTo>
                    <a:lnTo>
                      <a:pt x="474" y="20"/>
                    </a:lnTo>
                    <a:lnTo>
                      <a:pt x="409" y="10"/>
                    </a:lnTo>
                    <a:lnTo>
                      <a:pt x="334" y="30"/>
                    </a:lnTo>
                    <a:lnTo>
                      <a:pt x="269" y="50"/>
                    </a:lnTo>
                    <a:lnTo>
                      <a:pt x="229" y="70"/>
                    </a:lnTo>
                    <a:lnTo>
                      <a:pt x="199" y="30"/>
                    </a:lnTo>
                    <a:lnTo>
                      <a:pt x="159" y="30"/>
                    </a:lnTo>
                    <a:lnTo>
                      <a:pt x="124" y="50"/>
                    </a:lnTo>
                    <a:lnTo>
                      <a:pt x="79" y="60"/>
                    </a:lnTo>
                    <a:lnTo>
                      <a:pt x="59" y="105"/>
                    </a:lnTo>
                    <a:lnTo>
                      <a:pt x="79" y="170"/>
                    </a:lnTo>
                    <a:lnTo>
                      <a:pt x="39" y="220"/>
                    </a:lnTo>
                    <a:lnTo>
                      <a:pt x="0" y="280"/>
                    </a:lnTo>
                    <a:lnTo>
                      <a:pt x="10" y="380"/>
                    </a:lnTo>
                    <a:lnTo>
                      <a:pt x="44" y="474"/>
                    </a:lnTo>
                    <a:lnTo>
                      <a:pt x="104" y="539"/>
                    </a:lnTo>
                    <a:lnTo>
                      <a:pt x="104" y="579"/>
                    </a:lnTo>
                    <a:lnTo>
                      <a:pt x="54" y="609"/>
                    </a:lnTo>
                    <a:lnTo>
                      <a:pt x="20" y="644"/>
                    </a:lnTo>
                    <a:lnTo>
                      <a:pt x="20" y="694"/>
                    </a:lnTo>
                    <a:lnTo>
                      <a:pt x="79" y="734"/>
                    </a:lnTo>
                    <a:lnTo>
                      <a:pt x="114" y="734"/>
                    </a:lnTo>
                    <a:lnTo>
                      <a:pt x="199" y="674"/>
                    </a:lnTo>
                    <a:lnTo>
                      <a:pt x="264" y="684"/>
                    </a:lnTo>
                    <a:lnTo>
                      <a:pt x="354" y="704"/>
                    </a:lnTo>
                    <a:lnTo>
                      <a:pt x="354" y="769"/>
                    </a:lnTo>
                    <a:lnTo>
                      <a:pt x="314" y="814"/>
                    </a:lnTo>
                    <a:lnTo>
                      <a:pt x="334" y="854"/>
                    </a:lnTo>
                    <a:lnTo>
                      <a:pt x="374" y="894"/>
                    </a:lnTo>
                    <a:lnTo>
                      <a:pt x="419" y="834"/>
                    </a:lnTo>
                    <a:lnTo>
                      <a:pt x="434" y="819"/>
                    </a:lnTo>
                    <a:lnTo>
                      <a:pt x="504" y="874"/>
                    </a:lnTo>
                    <a:lnTo>
                      <a:pt x="579" y="844"/>
                    </a:lnTo>
                    <a:lnTo>
                      <a:pt x="644" y="854"/>
                    </a:lnTo>
                    <a:lnTo>
                      <a:pt x="694" y="959"/>
                    </a:lnTo>
                    <a:lnTo>
                      <a:pt x="749" y="1024"/>
                    </a:lnTo>
                    <a:lnTo>
                      <a:pt x="789" y="1084"/>
                    </a:lnTo>
                    <a:lnTo>
                      <a:pt x="779" y="1119"/>
                    </a:lnTo>
                    <a:lnTo>
                      <a:pt x="734" y="1169"/>
                    </a:lnTo>
                    <a:lnTo>
                      <a:pt x="749" y="1224"/>
                    </a:lnTo>
                    <a:lnTo>
                      <a:pt x="779" y="1244"/>
                    </a:lnTo>
                    <a:lnTo>
                      <a:pt x="834" y="1274"/>
                    </a:lnTo>
                    <a:lnTo>
                      <a:pt x="884" y="1339"/>
                    </a:lnTo>
                    <a:lnTo>
                      <a:pt x="929" y="1379"/>
                    </a:lnTo>
                    <a:lnTo>
                      <a:pt x="979" y="1394"/>
                    </a:lnTo>
                    <a:lnTo>
                      <a:pt x="1009" y="1359"/>
                    </a:lnTo>
                    <a:lnTo>
                      <a:pt x="1064" y="1394"/>
                    </a:lnTo>
                    <a:lnTo>
                      <a:pt x="1159" y="1394"/>
                    </a:lnTo>
                    <a:lnTo>
                      <a:pt x="1234" y="1359"/>
                    </a:lnTo>
                    <a:lnTo>
                      <a:pt x="1224" y="1374"/>
                    </a:lnTo>
                    <a:lnTo>
                      <a:pt x="1264" y="1309"/>
                    </a:lnTo>
                    <a:lnTo>
                      <a:pt x="1284" y="1269"/>
                    </a:lnTo>
                    <a:lnTo>
                      <a:pt x="1309" y="1224"/>
                    </a:lnTo>
                    <a:lnTo>
                      <a:pt x="1309" y="1149"/>
                    </a:lnTo>
                    <a:lnTo>
                      <a:pt x="1284" y="1074"/>
                    </a:lnTo>
                    <a:lnTo>
                      <a:pt x="1234" y="949"/>
                    </a:lnTo>
                    <a:lnTo>
                      <a:pt x="1104" y="819"/>
                    </a:lnTo>
                    <a:lnTo>
                      <a:pt x="1129" y="749"/>
                    </a:lnTo>
                    <a:lnTo>
                      <a:pt x="1169" y="684"/>
                    </a:lnTo>
                    <a:lnTo>
                      <a:pt x="1084" y="599"/>
                    </a:lnTo>
                    <a:lnTo>
                      <a:pt x="1104" y="559"/>
                    </a:lnTo>
                    <a:lnTo>
                      <a:pt x="1179" y="559"/>
                    </a:lnTo>
                    <a:lnTo>
                      <a:pt x="1234" y="474"/>
                    </a:lnTo>
                    <a:lnTo>
                      <a:pt x="1254" y="444"/>
                    </a:lnTo>
                    <a:lnTo>
                      <a:pt x="1294" y="400"/>
                    </a:lnTo>
                    <a:lnTo>
                      <a:pt x="1234" y="365"/>
                    </a:lnTo>
                    <a:lnTo>
                      <a:pt x="1189" y="390"/>
                    </a:lnTo>
                    <a:lnTo>
                      <a:pt x="1104" y="345"/>
                    </a:lnTo>
                    <a:lnTo>
                      <a:pt x="1084" y="325"/>
                    </a:lnTo>
                    <a:lnTo>
                      <a:pt x="1094" y="295"/>
                    </a:lnTo>
                    <a:lnTo>
                      <a:pt x="1094" y="275"/>
                    </a:lnTo>
                    <a:lnTo>
                      <a:pt x="1104" y="240"/>
                    </a:lnTo>
                    <a:lnTo>
                      <a:pt x="1054" y="210"/>
                    </a:lnTo>
                    <a:lnTo>
                      <a:pt x="1009" y="230"/>
                    </a:lnTo>
                    <a:lnTo>
                      <a:pt x="979" y="240"/>
                    </a:lnTo>
                    <a:lnTo>
                      <a:pt x="854" y="105"/>
                    </a:lnTo>
                    <a:lnTo>
                      <a:pt x="864" y="40"/>
                    </a:lnTo>
                    <a:lnTo>
                      <a:pt x="834" y="10"/>
                    </a:lnTo>
                    <a:lnTo>
                      <a:pt x="769" y="0"/>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92" name="Freeform 62"/>
              <p:cNvSpPr>
                <a:spLocks noChangeAspect="1"/>
              </p:cNvSpPr>
              <p:nvPr/>
            </p:nvSpPr>
            <p:spPr bwMode="auto">
              <a:xfrm>
                <a:off x="3161" y="6515"/>
                <a:ext cx="1312" cy="1007"/>
              </a:xfrm>
              <a:custGeom>
                <a:avLst/>
                <a:gdLst>
                  <a:gd name="T0" fmla="*/ 2 w 1784"/>
                  <a:gd name="T1" fmla="*/ 1 h 1764"/>
                  <a:gd name="T2" fmla="*/ 2 w 1784"/>
                  <a:gd name="T3" fmla="*/ 1 h 1764"/>
                  <a:gd name="T4" fmla="*/ 3 w 1784"/>
                  <a:gd name="T5" fmla="*/ 1 h 1764"/>
                  <a:gd name="T6" fmla="*/ 4 w 1784"/>
                  <a:gd name="T7" fmla="*/ 1 h 1764"/>
                  <a:gd name="T8" fmla="*/ 4 w 1784"/>
                  <a:gd name="T9" fmla="*/ 1 h 1764"/>
                  <a:gd name="T10" fmla="*/ 5 w 1784"/>
                  <a:gd name="T11" fmla="*/ 1 h 1764"/>
                  <a:gd name="T12" fmla="*/ 5 w 1784"/>
                  <a:gd name="T13" fmla="*/ 1 h 1764"/>
                  <a:gd name="T14" fmla="*/ 6 w 1784"/>
                  <a:gd name="T15" fmla="*/ 1 h 1764"/>
                  <a:gd name="T16" fmla="*/ 7 w 1784"/>
                  <a:gd name="T17" fmla="*/ 1 h 1764"/>
                  <a:gd name="T18" fmla="*/ 7 w 1784"/>
                  <a:gd name="T19" fmla="*/ 1 h 1764"/>
                  <a:gd name="T20" fmla="*/ 9 w 1784"/>
                  <a:gd name="T21" fmla="*/ 0 h 1764"/>
                  <a:gd name="T22" fmla="*/ 10 w 1784"/>
                  <a:gd name="T23" fmla="*/ 1 h 1764"/>
                  <a:gd name="T24" fmla="*/ 10 w 1784"/>
                  <a:gd name="T25" fmla="*/ 1 h 1764"/>
                  <a:gd name="T26" fmla="*/ 10 w 1784"/>
                  <a:gd name="T27" fmla="*/ 1 h 1764"/>
                  <a:gd name="T28" fmla="*/ 10 w 1784"/>
                  <a:gd name="T29" fmla="*/ 1 h 1764"/>
                  <a:gd name="T30" fmla="*/ 10 w 1784"/>
                  <a:gd name="T31" fmla="*/ 1 h 1764"/>
                  <a:gd name="T32" fmla="*/ 11 w 1784"/>
                  <a:gd name="T33" fmla="*/ 1 h 1764"/>
                  <a:gd name="T34" fmla="*/ 11 w 1784"/>
                  <a:gd name="T35" fmla="*/ 1 h 1764"/>
                  <a:gd name="T36" fmla="*/ 10 w 1784"/>
                  <a:gd name="T37" fmla="*/ 1 h 1764"/>
                  <a:gd name="T38" fmla="*/ 11 w 1784"/>
                  <a:gd name="T39" fmla="*/ 1 h 1764"/>
                  <a:gd name="T40" fmla="*/ 11 w 1784"/>
                  <a:gd name="T41" fmla="*/ 1 h 1764"/>
                  <a:gd name="T42" fmla="*/ 12 w 1784"/>
                  <a:gd name="T43" fmla="*/ 1 h 1764"/>
                  <a:gd name="T44" fmla="*/ 13 w 1784"/>
                  <a:gd name="T45" fmla="*/ 1 h 1764"/>
                  <a:gd name="T46" fmla="*/ 11 w 1784"/>
                  <a:gd name="T47" fmla="*/ 1 h 1764"/>
                  <a:gd name="T48" fmla="*/ 10 w 1784"/>
                  <a:gd name="T49" fmla="*/ 1 h 1764"/>
                  <a:gd name="T50" fmla="*/ 10 w 1784"/>
                  <a:gd name="T51" fmla="*/ 1 h 1764"/>
                  <a:gd name="T52" fmla="*/ 8 w 1784"/>
                  <a:gd name="T53" fmla="*/ 1 h 1764"/>
                  <a:gd name="T54" fmla="*/ 7 w 1784"/>
                  <a:gd name="T55" fmla="*/ 1 h 1764"/>
                  <a:gd name="T56" fmla="*/ 6 w 1784"/>
                  <a:gd name="T57" fmla="*/ 1 h 1764"/>
                  <a:gd name="T58" fmla="*/ 5 w 1784"/>
                  <a:gd name="T59" fmla="*/ 1 h 1764"/>
                  <a:gd name="T60" fmla="*/ 4 w 1784"/>
                  <a:gd name="T61" fmla="*/ 1 h 1764"/>
                  <a:gd name="T62" fmla="*/ 4 w 1784"/>
                  <a:gd name="T63" fmla="*/ 1 h 1764"/>
                  <a:gd name="T64" fmla="*/ 4 w 1784"/>
                  <a:gd name="T65" fmla="*/ 1 h 1764"/>
                  <a:gd name="T66" fmla="*/ 3 w 1784"/>
                  <a:gd name="T67" fmla="*/ 1 h 1764"/>
                  <a:gd name="T68" fmla="*/ 2 w 1784"/>
                  <a:gd name="T69" fmla="*/ 1 h 1764"/>
                  <a:gd name="T70" fmla="*/ 1 w 1784"/>
                  <a:gd name="T71" fmla="*/ 1 h 1764"/>
                  <a:gd name="T72" fmla="*/ 1 w 1784"/>
                  <a:gd name="T73" fmla="*/ 1 h 1764"/>
                  <a:gd name="T74" fmla="*/ 1 w 1784"/>
                  <a:gd name="T75" fmla="*/ 1 h 1764"/>
                  <a:gd name="T76" fmla="*/ 1 w 1784"/>
                  <a:gd name="T77" fmla="*/ 1 h 1764"/>
                  <a:gd name="T78" fmla="*/ 1 w 1784"/>
                  <a:gd name="T79" fmla="*/ 1 h 1764"/>
                  <a:gd name="T80" fmla="*/ 1 w 1784"/>
                  <a:gd name="T81" fmla="*/ 1 h 1764"/>
                  <a:gd name="T82" fmla="*/ 1 w 1784"/>
                  <a:gd name="T83" fmla="*/ 1 h 1764"/>
                  <a:gd name="T84" fmla="*/ 1 w 1784"/>
                  <a:gd name="T85" fmla="*/ 1 h 1764"/>
                  <a:gd name="T86" fmla="*/ 1 w 1784"/>
                  <a:gd name="T87" fmla="*/ 1 h 1764"/>
                  <a:gd name="T88" fmla="*/ 1 w 1784"/>
                  <a:gd name="T89" fmla="*/ 1 h 1764"/>
                  <a:gd name="T90" fmla="*/ 1 w 1784"/>
                  <a:gd name="T91" fmla="*/ 1 h 1764"/>
                  <a:gd name="T92" fmla="*/ 1 w 1784"/>
                  <a:gd name="T93" fmla="*/ 1 h 17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84"/>
                  <a:gd name="T142" fmla="*/ 0 h 1764"/>
                  <a:gd name="T143" fmla="*/ 1784 w 1784"/>
                  <a:gd name="T144" fmla="*/ 1764 h 17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84" h="1764">
                    <a:moveTo>
                      <a:pt x="225" y="320"/>
                    </a:moveTo>
                    <a:lnTo>
                      <a:pt x="295" y="320"/>
                    </a:lnTo>
                    <a:lnTo>
                      <a:pt x="350" y="360"/>
                    </a:lnTo>
                    <a:lnTo>
                      <a:pt x="350" y="390"/>
                    </a:lnTo>
                    <a:lnTo>
                      <a:pt x="350" y="434"/>
                    </a:lnTo>
                    <a:lnTo>
                      <a:pt x="330" y="474"/>
                    </a:lnTo>
                    <a:lnTo>
                      <a:pt x="295" y="489"/>
                    </a:lnTo>
                    <a:lnTo>
                      <a:pt x="320" y="549"/>
                    </a:lnTo>
                    <a:lnTo>
                      <a:pt x="360" y="594"/>
                    </a:lnTo>
                    <a:lnTo>
                      <a:pt x="415" y="539"/>
                    </a:lnTo>
                    <a:lnTo>
                      <a:pt x="445" y="509"/>
                    </a:lnTo>
                    <a:lnTo>
                      <a:pt x="495" y="454"/>
                    </a:lnTo>
                    <a:lnTo>
                      <a:pt x="495" y="405"/>
                    </a:lnTo>
                    <a:lnTo>
                      <a:pt x="540" y="380"/>
                    </a:lnTo>
                    <a:lnTo>
                      <a:pt x="615" y="340"/>
                    </a:lnTo>
                    <a:lnTo>
                      <a:pt x="665" y="265"/>
                    </a:lnTo>
                    <a:lnTo>
                      <a:pt x="680" y="235"/>
                    </a:lnTo>
                    <a:lnTo>
                      <a:pt x="685" y="75"/>
                    </a:lnTo>
                    <a:lnTo>
                      <a:pt x="730" y="55"/>
                    </a:lnTo>
                    <a:lnTo>
                      <a:pt x="779" y="65"/>
                    </a:lnTo>
                    <a:lnTo>
                      <a:pt x="779" y="120"/>
                    </a:lnTo>
                    <a:lnTo>
                      <a:pt x="769" y="205"/>
                    </a:lnTo>
                    <a:lnTo>
                      <a:pt x="824" y="245"/>
                    </a:lnTo>
                    <a:lnTo>
                      <a:pt x="864" y="275"/>
                    </a:lnTo>
                    <a:lnTo>
                      <a:pt x="874" y="310"/>
                    </a:lnTo>
                    <a:lnTo>
                      <a:pt x="919" y="330"/>
                    </a:lnTo>
                    <a:lnTo>
                      <a:pt x="1004" y="235"/>
                    </a:lnTo>
                    <a:lnTo>
                      <a:pt x="1054" y="255"/>
                    </a:lnTo>
                    <a:lnTo>
                      <a:pt x="1089" y="210"/>
                    </a:lnTo>
                    <a:lnTo>
                      <a:pt x="1074" y="170"/>
                    </a:lnTo>
                    <a:lnTo>
                      <a:pt x="1129" y="65"/>
                    </a:lnTo>
                    <a:lnTo>
                      <a:pt x="1159" y="15"/>
                    </a:lnTo>
                    <a:lnTo>
                      <a:pt x="1214" y="0"/>
                    </a:lnTo>
                    <a:lnTo>
                      <a:pt x="1264" y="15"/>
                    </a:lnTo>
                    <a:lnTo>
                      <a:pt x="1299" y="85"/>
                    </a:lnTo>
                    <a:lnTo>
                      <a:pt x="1344" y="140"/>
                    </a:lnTo>
                    <a:lnTo>
                      <a:pt x="1404" y="180"/>
                    </a:lnTo>
                    <a:lnTo>
                      <a:pt x="1424" y="210"/>
                    </a:lnTo>
                    <a:lnTo>
                      <a:pt x="1414" y="265"/>
                    </a:lnTo>
                    <a:lnTo>
                      <a:pt x="1414" y="370"/>
                    </a:lnTo>
                    <a:lnTo>
                      <a:pt x="1414" y="424"/>
                    </a:lnTo>
                    <a:lnTo>
                      <a:pt x="1394" y="489"/>
                    </a:lnTo>
                    <a:lnTo>
                      <a:pt x="1394" y="549"/>
                    </a:lnTo>
                    <a:lnTo>
                      <a:pt x="1369" y="614"/>
                    </a:lnTo>
                    <a:lnTo>
                      <a:pt x="1369" y="719"/>
                    </a:lnTo>
                    <a:lnTo>
                      <a:pt x="1369" y="784"/>
                    </a:lnTo>
                    <a:lnTo>
                      <a:pt x="1394" y="859"/>
                    </a:lnTo>
                    <a:lnTo>
                      <a:pt x="1424" y="879"/>
                    </a:lnTo>
                    <a:lnTo>
                      <a:pt x="1474" y="834"/>
                    </a:lnTo>
                    <a:lnTo>
                      <a:pt x="1509" y="784"/>
                    </a:lnTo>
                    <a:lnTo>
                      <a:pt x="1554" y="814"/>
                    </a:lnTo>
                    <a:lnTo>
                      <a:pt x="1539" y="864"/>
                    </a:lnTo>
                    <a:lnTo>
                      <a:pt x="1554" y="964"/>
                    </a:lnTo>
                    <a:lnTo>
                      <a:pt x="1559" y="1004"/>
                    </a:lnTo>
                    <a:lnTo>
                      <a:pt x="1529" y="1029"/>
                    </a:lnTo>
                    <a:lnTo>
                      <a:pt x="1474" y="1079"/>
                    </a:lnTo>
                    <a:lnTo>
                      <a:pt x="1449" y="1134"/>
                    </a:lnTo>
                    <a:lnTo>
                      <a:pt x="1434" y="1184"/>
                    </a:lnTo>
                    <a:lnTo>
                      <a:pt x="1454" y="1259"/>
                    </a:lnTo>
                    <a:lnTo>
                      <a:pt x="1499" y="1289"/>
                    </a:lnTo>
                    <a:lnTo>
                      <a:pt x="1529" y="1259"/>
                    </a:lnTo>
                    <a:lnTo>
                      <a:pt x="1574" y="1269"/>
                    </a:lnTo>
                    <a:lnTo>
                      <a:pt x="1554" y="1299"/>
                    </a:lnTo>
                    <a:lnTo>
                      <a:pt x="1574" y="1374"/>
                    </a:lnTo>
                    <a:lnTo>
                      <a:pt x="1594" y="1404"/>
                    </a:lnTo>
                    <a:lnTo>
                      <a:pt x="1644" y="1449"/>
                    </a:lnTo>
                    <a:lnTo>
                      <a:pt x="1679" y="1479"/>
                    </a:lnTo>
                    <a:lnTo>
                      <a:pt x="1719" y="1524"/>
                    </a:lnTo>
                    <a:lnTo>
                      <a:pt x="1749" y="1564"/>
                    </a:lnTo>
                    <a:lnTo>
                      <a:pt x="1784" y="1584"/>
                    </a:lnTo>
                    <a:lnTo>
                      <a:pt x="1744" y="1609"/>
                    </a:lnTo>
                    <a:lnTo>
                      <a:pt x="1594" y="1609"/>
                    </a:lnTo>
                    <a:lnTo>
                      <a:pt x="1554" y="1629"/>
                    </a:lnTo>
                    <a:lnTo>
                      <a:pt x="1489" y="1619"/>
                    </a:lnTo>
                    <a:lnTo>
                      <a:pt x="1404" y="1554"/>
                    </a:lnTo>
                    <a:lnTo>
                      <a:pt x="1364" y="1574"/>
                    </a:lnTo>
                    <a:lnTo>
                      <a:pt x="1319" y="1594"/>
                    </a:lnTo>
                    <a:lnTo>
                      <a:pt x="1289" y="1584"/>
                    </a:lnTo>
                    <a:lnTo>
                      <a:pt x="1234" y="1534"/>
                    </a:lnTo>
                    <a:lnTo>
                      <a:pt x="1214" y="1544"/>
                    </a:lnTo>
                    <a:lnTo>
                      <a:pt x="1174" y="1554"/>
                    </a:lnTo>
                    <a:lnTo>
                      <a:pt x="1119" y="1534"/>
                    </a:lnTo>
                    <a:lnTo>
                      <a:pt x="1034" y="1489"/>
                    </a:lnTo>
                    <a:lnTo>
                      <a:pt x="959" y="1439"/>
                    </a:lnTo>
                    <a:lnTo>
                      <a:pt x="899" y="1374"/>
                    </a:lnTo>
                    <a:lnTo>
                      <a:pt x="864" y="1384"/>
                    </a:lnTo>
                    <a:lnTo>
                      <a:pt x="834" y="1404"/>
                    </a:lnTo>
                    <a:lnTo>
                      <a:pt x="794" y="1404"/>
                    </a:lnTo>
                    <a:lnTo>
                      <a:pt x="740" y="1364"/>
                    </a:lnTo>
                    <a:lnTo>
                      <a:pt x="700" y="1344"/>
                    </a:lnTo>
                    <a:lnTo>
                      <a:pt x="665" y="1354"/>
                    </a:lnTo>
                    <a:lnTo>
                      <a:pt x="635" y="1364"/>
                    </a:lnTo>
                    <a:lnTo>
                      <a:pt x="615" y="1384"/>
                    </a:lnTo>
                    <a:lnTo>
                      <a:pt x="595" y="1414"/>
                    </a:lnTo>
                    <a:lnTo>
                      <a:pt x="605" y="1479"/>
                    </a:lnTo>
                    <a:lnTo>
                      <a:pt x="595" y="1534"/>
                    </a:lnTo>
                    <a:lnTo>
                      <a:pt x="570" y="1619"/>
                    </a:lnTo>
                    <a:lnTo>
                      <a:pt x="550" y="1649"/>
                    </a:lnTo>
                    <a:lnTo>
                      <a:pt x="520" y="1699"/>
                    </a:lnTo>
                    <a:lnTo>
                      <a:pt x="510" y="1724"/>
                    </a:lnTo>
                    <a:lnTo>
                      <a:pt x="465" y="1764"/>
                    </a:lnTo>
                    <a:lnTo>
                      <a:pt x="455" y="1744"/>
                    </a:lnTo>
                    <a:lnTo>
                      <a:pt x="435" y="1724"/>
                    </a:lnTo>
                    <a:lnTo>
                      <a:pt x="435" y="1629"/>
                    </a:lnTo>
                    <a:lnTo>
                      <a:pt x="275" y="1449"/>
                    </a:lnTo>
                    <a:lnTo>
                      <a:pt x="245" y="1354"/>
                    </a:lnTo>
                    <a:lnTo>
                      <a:pt x="190" y="1354"/>
                    </a:lnTo>
                    <a:lnTo>
                      <a:pt x="150" y="1354"/>
                    </a:lnTo>
                    <a:lnTo>
                      <a:pt x="125" y="1364"/>
                    </a:lnTo>
                    <a:lnTo>
                      <a:pt x="95" y="1364"/>
                    </a:lnTo>
                    <a:lnTo>
                      <a:pt x="65" y="1329"/>
                    </a:lnTo>
                    <a:lnTo>
                      <a:pt x="40" y="1309"/>
                    </a:lnTo>
                    <a:lnTo>
                      <a:pt x="40" y="1259"/>
                    </a:lnTo>
                    <a:lnTo>
                      <a:pt x="40" y="1174"/>
                    </a:lnTo>
                    <a:lnTo>
                      <a:pt x="15" y="1154"/>
                    </a:lnTo>
                    <a:lnTo>
                      <a:pt x="0" y="1134"/>
                    </a:lnTo>
                    <a:lnTo>
                      <a:pt x="20" y="1109"/>
                    </a:lnTo>
                    <a:lnTo>
                      <a:pt x="55" y="1069"/>
                    </a:lnTo>
                    <a:lnTo>
                      <a:pt x="75" y="1054"/>
                    </a:lnTo>
                    <a:lnTo>
                      <a:pt x="125" y="1069"/>
                    </a:lnTo>
                    <a:lnTo>
                      <a:pt x="180" y="1099"/>
                    </a:lnTo>
                    <a:lnTo>
                      <a:pt x="210" y="1069"/>
                    </a:lnTo>
                    <a:lnTo>
                      <a:pt x="235" y="1034"/>
                    </a:lnTo>
                    <a:lnTo>
                      <a:pt x="235" y="1014"/>
                    </a:lnTo>
                    <a:lnTo>
                      <a:pt x="205" y="964"/>
                    </a:lnTo>
                    <a:lnTo>
                      <a:pt x="150" y="899"/>
                    </a:lnTo>
                    <a:lnTo>
                      <a:pt x="140" y="844"/>
                    </a:lnTo>
                    <a:lnTo>
                      <a:pt x="125" y="774"/>
                    </a:lnTo>
                    <a:lnTo>
                      <a:pt x="75" y="719"/>
                    </a:lnTo>
                    <a:lnTo>
                      <a:pt x="75" y="664"/>
                    </a:lnTo>
                    <a:lnTo>
                      <a:pt x="85" y="624"/>
                    </a:lnTo>
                    <a:lnTo>
                      <a:pt x="75" y="579"/>
                    </a:lnTo>
                    <a:lnTo>
                      <a:pt x="55" y="559"/>
                    </a:lnTo>
                    <a:lnTo>
                      <a:pt x="65" y="529"/>
                    </a:lnTo>
                    <a:lnTo>
                      <a:pt x="75" y="509"/>
                    </a:lnTo>
                    <a:lnTo>
                      <a:pt x="95" y="509"/>
                    </a:lnTo>
                    <a:lnTo>
                      <a:pt x="140" y="509"/>
                    </a:lnTo>
                    <a:lnTo>
                      <a:pt x="190" y="454"/>
                    </a:lnTo>
                    <a:lnTo>
                      <a:pt x="210" y="410"/>
                    </a:lnTo>
                    <a:lnTo>
                      <a:pt x="210" y="390"/>
                    </a:lnTo>
                    <a:lnTo>
                      <a:pt x="225" y="320"/>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93" name="Freeform 63"/>
              <p:cNvSpPr>
                <a:spLocks noChangeAspect="1"/>
              </p:cNvSpPr>
              <p:nvPr/>
            </p:nvSpPr>
            <p:spPr bwMode="auto">
              <a:xfrm>
                <a:off x="4444" y="8579"/>
                <a:ext cx="1244" cy="918"/>
              </a:xfrm>
              <a:custGeom>
                <a:avLst/>
                <a:gdLst>
                  <a:gd name="T0" fmla="*/ 1 w 1698"/>
                  <a:gd name="T1" fmla="*/ 1 h 1614"/>
                  <a:gd name="T2" fmla="*/ 1 w 1698"/>
                  <a:gd name="T3" fmla="*/ 1 h 1614"/>
                  <a:gd name="T4" fmla="*/ 1 w 1698"/>
                  <a:gd name="T5" fmla="*/ 1 h 1614"/>
                  <a:gd name="T6" fmla="*/ 1 w 1698"/>
                  <a:gd name="T7" fmla="*/ 1 h 1614"/>
                  <a:gd name="T8" fmla="*/ 1 w 1698"/>
                  <a:gd name="T9" fmla="*/ 1 h 1614"/>
                  <a:gd name="T10" fmla="*/ 1 w 1698"/>
                  <a:gd name="T11" fmla="*/ 1 h 1614"/>
                  <a:gd name="T12" fmla="*/ 1 w 1698"/>
                  <a:gd name="T13" fmla="*/ 1 h 1614"/>
                  <a:gd name="T14" fmla="*/ 1 w 1698"/>
                  <a:gd name="T15" fmla="*/ 1 h 1614"/>
                  <a:gd name="T16" fmla="*/ 1 w 1698"/>
                  <a:gd name="T17" fmla="*/ 1 h 1614"/>
                  <a:gd name="T18" fmla="*/ 1 w 1698"/>
                  <a:gd name="T19" fmla="*/ 1 h 1614"/>
                  <a:gd name="T20" fmla="*/ 1 w 1698"/>
                  <a:gd name="T21" fmla="*/ 1 h 1614"/>
                  <a:gd name="T22" fmla="*/ 1 w 1698"/>
                  <a:gd name="T23" fmla="*/ 1 h 1614"/>
                  <a:gd name="T24" fmla="*/ 1 w 1698"/>
                  <a:gd name="T25" fmla="*/ 1 h 1614"/>
                  <a:gd name="T26" fmla="*/ 1 w 1698"/>
                  <a:gd name="T27" fmla="*/ 1 h 1614"/>
                  <a:gd name="T28" fmla="*/ 1 w 1698"/>
                  <a:gd name="T29" fmla="*/ 1 h 1614"/>
                  <a:gd name="T30" fmla="*/ 1 w 1698"/>
                  <a:gd name="T31" fmla="*/ 1 h 1614"/>
                  <a:gd name="T32" fmla="*/ 1 w 1698"/>
                  <a:gd name="T33" fmla="*/ 1 h 1614"/>
                  <a:gd name="T34" fmla="*/ 1 w 1698"/>
                  <a:gd name="T35" fmla="*/ 1 h 1614"/>
                  <a:gd name="T36" fmla="*/ 1 w 1698"/>
                  <a:gd name="T37" fmla="*/ 1 h 1614"/>
                  <a:gd name="T38" fmla="*/ 1 w 1698"/>
                  <a:gd name="T39" fmla="*/ 1 h 1614"/>
                  <a:gd name="T40" fmla="*/ 1 w 1698"/>
                  <a:gd name="T41" fmla="*/ 1 h 1614"/>
                  <a:gd name="T42" fmla="*/ 1 w 1698"/>
                  <a:gd name="T43" fmla="*/ 1 h 1614"/>
                  <a:gd name="T44" fmla="*/ 1 w 1698"/>
                  <a:gd name="T45" fmla="*/ 1 h 1614"/>
                  <a:gd name="T46" fmla="*/ 1 w 1698"/>
                  <a:gd name="T47" fmla="*/ 1 h 1614"/>
                  <a:gd name="T48" fmla="*/ 1 w 1698"/>
                  <a:gd name="T49" fmla="*/ 1 h 1614"/>
                  <a:gd name="T50" fmla="*/ 1 w 1698"/>
                  <a:gd name="T51" fmla="*/ 1 h 1614"/>
                  <a:gd name="T52" fmla="*/ 1 w 1698"/>
                  <a:gd name="T53" fmla="*/ 1 h 1614"/>
                  <a:gd name="T54" fmla="*/ 1 w 1698"/>
                  <a:gd name="T55" fmla="*/ 1 h 1614"/>
                  <a:gd name="T56" fmla="*/ 2 w 1698"/>
                  <a:gd name="T57" fmla="*/ 1 h 1614"/>
                  <a:gd name="T58" fmla="*/ 2 w 1698"/>
                  <a:gd name="T59" fmla="*/ 1 h 1614"/>
                  <a:gd name="T60" fmla="*/ 1 w 1698"/>
                  <a:gd name="T61" fmla="*/ 1 h 1614"/>
                  <a:gd name="T62" fmla="*/ 1 w 1698"/>
                  <a:gd name="T63" fmla="*/ 1 h 1614"/>
                  <a:gd name="T64" fmla="*/ 1 w 1698"/>
                  <a:gd name="T65" fmla="*/ 1 h 1614"/>
                  <a:gd name="T66" fmla="*/ 1 w 1698"/>
                  <a:gd name="T67" fmla="*/ 1 h 1614"/>
                  <a:gd name="T68" fmla="*/ 1 w 1698"/>
                  <a:gd name="T69" fmla="*/ 1 h 1614"/>
                  <a:gd name="T70" fmla="*/ 1 w 1698"/>
                  <a:gd name="T71" fmla="*/ 1 h 1614"/>
                  <a:gd name="T72" fmla="*/ 1 w 1698"/>
                  <a:gd name="T73" fmla="*/ 1 h 1614"/>
                  <a:gd name="T74" fmla="*/ 1 w 1698"/>
                  <a:gd name="T75" fmla="*/ 1 h 1614"/>
                  <a:gd name="T76" fmla="*/ 1 w 1698"/>
                  <a:gd name="T77" fmla="*/ 1 h 1614"/>
                  <a:gd name="T78" fmla="*/ 1 w 1698"/>
                  <a:gd name="T79" fmla="*/ 1 h 1614"/>
                  <a:gd name="T80" fmla="*/ 1 w 1698"/>
                  <a:gd name="T81" fmla="*/ 1 h 1614"/>
                  <a:gd name="T82" fmla="*/ 1 w 1698"/>
                  <a:gd name="T83" fmla="*/ 1 h 1614"/>
                  <a:gd name="T84" fmla="*/ 1 w 1698"/>
                  <a:gd name="T85" fmla="*/ 1 h 1614"/>
                  <a:gd name="T86" fmla="*/ 1 w 1698"/>
                  <a:gd name="T87" fmla="*/ 1 h 1614"/>
                  <a:gd name="T88" fmla="*/ 1 w 1698"/>
                  <a:gd name="T89" fmla="*/ 1 h 1614"/>
                  <a:gd name="T90" fmla="*/ 0 w 1698"/>
                  <a:gd name="T91" fmla="*/ 1 h 1614"/>
                  <a:gd name="T92" fmla="*/ 1 w 1698"/>
                  <a:gd name="T93" fmla="*/ 1 h 1614"/>
                  <a:gd name="T94" fmla="*/ 1 w 1698"/>
                  <a:gd name="T95" fmla="*/ 1 h 1614"/>
                  <a:gd name="T96" fmla="*/ 1 w 1698"/>
                  <a:gd name="T97" fmla="*/ 1 h 1614"/>
                  <a:gd name="T98" fmla="*/ 1 w 1698"/>
                  <a:gd name="T99" fmla="*/ 1 h 1614"/>
                  <a:gd name="T100" fmla="*/ 1 w 1698"/>
                  <a:gd name="T101" fmla="*/ 1 h 16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98"/>
                  <a:gd name="T154" fmla="*/ 0 h 1614"/>
                  <a:gd name="T155" fmla="*/ 1698 w 1698"/>
                  <a:gd name="T156" fmla="*/ 1614 h 161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98" h="1614">
                    <a:moveTo>
                      <a:pt x="299" y="35"/>
                    </a:moveTo>
                    <a:lnTo>
                      <a:pt x="349" y="55"/>
                    </a:lnTo>
                    <a:lnTo>
                      <a:pt x="349" y="85"/>
                    </a:lnTo>
                    <a:lnTo>
                      <a:pt x="309" y="134"/>
                    </a:lnTo>
                    <a:lnTo>
                      <a:pt x="339" y="199"/>
                    </a:lnTo>
                    <a:lnTo>
                      <a:pt x="379" y="179"/>
                    </a:lnTo>
                    <a:lnTo>
                      <a:pt x="444" y="179"/>
                    </a:lnTo>
                    <a:lnTo>
                      <a:pt x="464" y="179"/>
                    </a:lnTo>
                    <a:lnTo>
                      <a:pt x="499" y="214"/>
                    </a:lnTo>
                    <a:lnTo>
                      <a:pt x="519" y="264"/>
                    </a:lnTo>
                    <a:lnTo>
                      <a:pt x="519" y="299"/>
                    </a:lnTo>
                    <a:lnTo>
                      <a:pt x="539" y="319"/>
                    </a:lnTo>
                    <a:lnTo>
                      <a:pt x="559" y="319"/>
                    </a:lnTo>
                    <a:lnTo>
                      <a:pt x="594" y="369"/>
                    </a:lnTo>
                    <a:lnTo>
                      <a:pt x="614" y="404"/>
                    </a:lnTo>
                    <a:lnTo>
                      <a:pt x="634" y="409"/>
                    </a:lnTo>
                    <a:lnTo>
                      <a:pt x="699" y="404"/>
                    </a:lnTo>
                    <a:lnTo>
                      <a:pt x="719" y="409"/>
                    </a:lnTo>
                    <a:lnTo>
                      <a:pt x="759" y="409"/>
                    </a:lnTo>
                    <a:lnTo>
                      <a:pt x="814" y="369"/>
                    </a:lnTo>
                    <a:lnTo>
                      <a:pt x="859" y="324"/>
                    </a:lnTo>
                    <a:lnTo>
                      <a:pt x="889" y="324"/>
                    </a:lnTo>
                    <a:lnTo>
                      <a:pt x="944" y="324"/>
                    </a:lnTo>
                    <a:lnTo>
                      <a:pt x="969" y="304"/>
                    </a:lnTo>
                    <a:lnTo>
                      <a:pt x="1029" y="219"/>
                    </a:lnTo>
                    <a:lnTo>
                      <a:pt x="1049" y="219"/>
                    </a:lnTo>
                    <a:lnTo>
                      <a:pt x="1069" y="234"/>
                    </a:lnTo>
                    <a:lnTo>
                      <a:pt x="1109" y="219"/>
                    </a:lnTo>
                    <a:lnTo>
                      <a:pt x="1159" y="214"/>
                    </a:lnTo>
                    <a:lnTo>
                      <a:pt x="1184" y="199"/>
                    </a:lnTo>
                    <a:lnTo>
                      <a:pt x="1244" y="169"/>
                    </a:lnTo>
                    <a:lnTo>
                      <a:pt x="1269" y="199"/>
                    </a:lnTo>
                    <a:lnTo>
                      <a:pt x="1259" y="219"/>
                    </a:lnTo>
                    <a:lnTo>
                      <a:pt x="1224" y="239"/>
                    </a:lnTo>
                    <a:lnTo>
                      <a:pt x="1204" y="274"/>
                    </a:lnTo>
                    <a:lnTo>
                      <a:pt x="1154" y="274"/>
                    </a:lnTo>
                    <a:lnTo>
                      <a:pt x="1099" y="304"/>
                    </a:lnTo>
                    <a:lnTo>
                      <a:pt x="1079" y="349"/>
                    </a:lnTo>
                    <a:lnTo>
                      <a:pt x="1079" y="379"/>
                    </a:lnTo>
                    <a:lnTo>
                      <a:pt x="1089" y="409"/>
                    </a:lnTo>
                    <a:lnTo>
                      <a:pt x="1054" y="424"/>
                    </a:lnTo>
                    <a:lnTo>
                      <a:pt x="1049" y="454"/>
                    </a:lnTo>
                    <a:lnTo>
                      <a:pt x="1034" y="494"/>
                    </a:lnTo>
                    <a:lnTo>
                      <a:pt x="1079" y="569"/>
                    </a:lnTo>
                    <a:lnTo>
                      <a:pt x="1079" y="599"/>
                    </a:lnTo>
                    <a:lnTo>
                      <a:pt x="1079" y="644"/>
                    </a:lnTo>
                    <a:lnTo>
                      <a:pt x="1054" y="729"/>
                    </a:lnTo>
                    <a:lnTo>
                      <a:pt x="1054" y="794"/>
                    </a:lnTo>
                    <a:lnTo>
                      <a:pt x="1089" y="824"/>
                    </a:lnTo>
                    <a:lnTo>
                      <a:pt x="1154" y="814"/>
                    </a:lnTo>
                    <a:lnTo>
                      <a:pt x="1244" y="844"/>
                    </a:lnTo>
                    <a:lnTo>
                      <a:pt x="1299" y="879"/>
                    </a:lnTo>
                    <a:lnTo>
                      <a:pt x="1374" y="949"/>
                    </a:lnTo>
                    <a:lnTo>
                      <a:pt x="1499" y="1044"/>
                    </a:lnTo>
                    <a:lnTo>
                      <a:pt x="1544" y="1044"/>
                    </a:lnTo>
                    <a:lnTo>
                      <a:pt x="1608" y="1069"/>
                    </a:lnTo>
                    <a:lnTo>
                      <a:pt x="1668" y="1129"/>
                    </a:lnTo>
                    <a:lnTo>
                      <a:pt x="1688" y="1204"/>
                    </a:lnTo>
                    <a:lnTo>
                      <a:pt x="1698" y="1254"/>
                    </a:lnTo>
                    <a:lnTo>
                      <a:pt x="1688" y="1289"/>
                    </a:lnTo>
                    <a:lnTo>
                      <a:pt x="1688" y="1319"/>
                    </a:lnTo>
                    <a:lnTo>
                      <a:pt x="1658" y="1339"/>
                    </a:lnTo>
                    <a:lnTo>
                      <a:pt x="1633" y="1349"/>
                    </a:lnTo>
                    <a:lnTo>
                      <a:pt x="1613" y="1349"/>
                    </a:lnTo>
                    <a:lnTo>
                      <a:pt x="1608" y="1394"/>
                    </a:lnTo>
                    <a:lnTo>
                      <a:pt x="1608" y="1444"/>
                    </a:lnTo>
                    <a:lnTo>
                      <a:pt x="1583" y="1489"/>
                    </a:lnTo>
                    <a:lnTo>
                      <a:pt x="1554" y="1519"/>
                    </a:lnTo>
                    <a:lnTo>
                      <a:pt x="1534" y="1549"/>
                    </a:lnTo>
                    <a:lnTo>
                      <a:pt x="1534" y="1584"/>
                    </a:lnTo>
                    <a:lnTo>
                      <a:pt x="1489" y="1594"/>
                    </a:lnTo>
                    <a:lnTo>
                      <a:pt x="1414" y="1614"/>
                    </a:lnTo>
                    <a:lnTo>
                      <a:pt x="1384" y="1594"/>
                    </a:lnTo>
                    <a:lnTo>
                      <a:pt x="1329" y="1549"/>
                    </a:lnTo>
                    <a:lnTo>
                      <a:pt x="1259" y="1509"/>
                    </a:lnTo>
                    <a:lnTo>
                      <a:pt x="1194" y="1499"/>
                    </a:lnTo>
                    <a:lnTo>
                      <a:pt x="1099" y="1509"/>
                    </a:lnTo>
                    <a:lnTo>
                      <a:pt x="1014" y="1519"/>
                    </a:lnTo>
                    <a:lnTo>
                      <a:pt x="944" y="1434"/>
                    </a:lnTo>
                    <a:lnTo>
                      <a:pt x="949" y="1394"/>
                    </a:lnTo>
                    <a:lnTo>
                      <a:pt x="889" y="1329"/>
                    </a:lnTo>
                    <a:lnTo>
                      <a:pt x="794" y="1299"/>
                    </a:lnTo>
                    <a:lnTo>
                      <a:pt x="709" y="1234"/>
                    </a:lnTo>
                    <a:lnTo>
                      <a:pt x="604" y="1139"/>
                    </a:lnTo>
                    <a:lnTo>
                      <a:pt x="474" y="1004"/>
                    </a:lnTo>
                    <a:lnTo>
                      <a:pt x="434" y="919"/>
                    </a:lnTo>
                    <a:lnTo>
                      <a:pt x="369" y="864"/>
                    </a:lnTo>
                    <a:lnTo>
                      <a:pt x="319" y="779"/>
                    </a:lnTo>
                    <a:lnTo>
                      <a:pt x="265" y="694"/>
                    </a:lnTo>
                    <a:lnTo>
                      <a:pt x="180" y="599"/>
                    </a:lnTo>
                    <a:lnTo>
                      <a:pt x="110" y="509"/>
                    </a:lnTo>
                    <a:lnTo>
                      <a:pt x="0" y="409"/>
                    </a:lnTo>
                    <a:lnTo>
                      <a:pt x="65" y="349"/>
                    </a:lnTo>
                    <a:lnTo>
                      <a:pt x="110" y="299"/>
                    </a:lnTo>
                    <a:lnTo>
                      <a:pt x="130" y="234"/>
                    </a:lnTo>
                    <a:lnTo>
                      <a:pt x="130" y="179"/>
                    </a:lnTo>
                    <a:lnTo>
                      <a:pt x="180" y="159"/>
                    </a:lnTo>
                    <a:lnTo>
                      <a:pt x="215" y="114"/>
                    </a:lnTo>
                    <a:lnTo>
                      <a:pt x="235" y="94"/>
                    </a:lnTo>
                    <a:lnTo>
                      <a:pt x="215" y="35"/>
                    </a:lnTo>
                    <a:lnTo>
                      <a:pt x="245" y="0"/>
                    </a:lnTo>
                    <a:lnTo>
                      <a:pt x="299" y="3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94" name="Freeform 64"/>
              <p:cNvSpPr>
                <a:spLocks noChangeAspect="1"/>
              </p:cNvSpPr>
              <p:nvPr/>
            </p:nvSpPr>
            <p:spPr bwMode="auto">
              <a:xfrm>
                <a:off x="2661" y="9286"/>
                <a:ext cx="867" cy="1291"/>
              </a:xfrm>
              <a:custGeom>
                <a:avLst/>
                <a:gdLst>
                  <a:gd name="T0" fmla="*/ 1 w 1184"/>
                  <a:gd name="T1" fmla="*/ 1 h 2263"/>
                  <a:gd name="T2" fmla="*/ 1 w 1184"/>
                  <a:gd name="T3" fmla="*/ 1 h 2263"/>
                  <a:gd name="T4" fmla="*/ 1 w 1184"/>
                  <a:gd name="T5" fmla="*/ 1 h 2263"/>
                  <a:gd name="T6" fmla="*/ 1 w 1184"/>
                  <a:gd name="T7" fmla="*/ 1 h 2263"/>
                  <a:gd name="T8" fmla="*/ 1 w 1184"/>
                  <a:gd name="T9" fmla="*/ 1 h 2263"/>
                  <a:gd name="T10" fmla="*/ 1 w 1184"/>
                  <a:gd name="T11" fmla="*/ 1 h 2263"/>
                  <a:gd name="T12" fmla="*/ 1 w 1184"/>
                  <a:gd name="T13" fmla="*/ 1 h 2263"/>
                  <a:gd name="T14" fmla="*/ 1 w 1184"/>
                  <a:gd name="T15" fmla="*/ 1 h 2263"/>
                  <a:gd name="T16" fmla="*/ 1 w 1184"/>
                  <a:gd name="T17" fmla="*/ 1 h 2263"/>
                  <a:gd name="T18" fmla="*/ 1 w 1184"/>
                  <a:gd name="T19" fmla="*/ 1 h 2263"/>
                  <a:gd name="T20" fmla="*/ 1 w 1184"/>
                  <a:gd name="T21" fmla="*/ 1 h 2263"/>
                  <a:gd name="T22" fmla="*/ 1 w 1184"/>
                  <a:gd name="T23" fmla="*/ 1 h 2263"/>
                  <a:gd name="T24" fmla="*/ 1 w 1184"/>
                  <a:gd name="T25" fmla="*/ 1 h 2263"/>
                  <a:gd name="T26" fmla="*/ 1 w 1184"/>
                  <a:gd name="T27" fmla="*/ 1 h 2263"/>
                  <a:gd name="T28" fmla="*/ 1 w 1184"/>
                  <a:gd name="T29" fmla="*/ 1 h 2263"/>
                  <a:gd name="T30" fmla="*/ 1 w 1184"/>
                  <a:gd name="T31" fmla="*/ 1 h 2263"/>
                  <a:gd name="T32" fmla="*/ 1 w 1184"/>
                  <a:gd name="T33" fmla="*/ 1 h 2263"/>
                  <a:gd name="T34" fmla="*/ 1 w 1184"/>
                  <a:gd name="T35" fmla="*/ 1 h 2263"/>
                  <a:gd name="T36" fmla="*/ 1 w 1184"/>
                  <a:gd name="T37" fmla="*/ 1 h 2263"/>
                  <a:gd name="T38" fmla="*/ 1 w 1184"/>
                  <a:gd name="T39" fmla="*/ 1 h 2263"/>
                  <a:gd name="T40" fmla="*/ 1 w 1184"/>
                  <a:gd name="T41" fmla="*/ 1 h 2263"/>
                  <a:gd name="T42" fmla="*/ 1 w 1184"/>
                  <a:gd name="T43" fmla="*/ 1 h 2263"/>
                  <a:gd name="T44" fmla="*/ 1 w 1184"/>
                  <a:gd name="T45" fmla="*/ 1 h 2263"/>
                  <a:gd name="T46" fmla="*/ 1 w 1184"/>
                  <a:gd name="T47" fmla="*/ 1 h 2263"/>
                  <a:gd name="T48" fmla="*/ 1 w 1184"/>
                  <a:gd name="T49" fmla="*/ 1 h 2263"/>
                  <a:gd name="T50" fmla="*/ 1 w 1184"/>
                  <a:gd name="T51" fmla="*/ 1 h 2263"/>
                  <a:gd name="T52" fmla="*/ 1 w 1184"/>
                  <a:gd name="T53" fmla="*/ 1 h 2263"/>
                  <a:gd name="T54" fmla="*/ 1 w 1184"/>
                  <a:gd name="T55" fmla="*/ 1 h 2263"/>
                  <a:gd name="T56" fmla="*/ 1 w 1184"/>
                  <a:gd name="T57" fmla="*/ 1 h 2263"/>
                  <a:gd name="T58" fmla="*/ 1 w 1184"/>
                  <a:gd name="T59" fmla="*/ 1 h 2263"/>
                  <a:gd name="T60" fmla="*/ 1 w 1184"/>
                  <a:gd name="T61" fmla="*/ 1 h 2263"/>
                  <a:gd name="T62" fmla="*/ 1 w 1184"/>
                  <a:gd name="T63" fmla="*/ 1 h 2263"/>
                  <a:gd name="T64" fmla="*/ 1 w 1184"/>
                  <a:gd name="T65" fmla="*/ 1 h 2263"/>
                  <a:gd name="T66" fmla="*/ 1 w 1184"/>
                  <a:gd name="T67" fmla="*/ 1 h 2263"/>
                  <a:gd name="T68" fmla="*/ 1 w 1184"/>
                  <a:gd name="T69" fmla="*/ 1 h 2263"/>
                  <a:gd name="T70" fmla="*/ 1 w 1184"/>
                  <a:gd name="T71" fmla="*/ 1 h 2263"/>
                  <a:gd name="T72" fmla="*/ 1 w 1184"/>
                  <a:gd name="T73" fmla="*/ 1 h 2263"/>
                  <a:gd name="T74" fmla="*/ 1 w 1184"/>
                  <a:gd name="T75" fmla="*/ 1 h 2263"/>
                  <a:gd name="T76" fmla="*/ 1 w 1184"/>
                  <a:gd name="T77" fmla="*/ 1 h 2263"/>
                  <a:gd name="T78" fmla="*/ 1 w 1184"/>
                  <a:gd name="T79" fmla="*/ 1 h 2263"/>
                  <a:gd name="T80" fmla="*/ 1 w 1184"/>
                  <a:gd name="T81" fmla="*/ 1 h 2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84"/>
                  <a:gd name="T124" fmla="*/ 0 h 2263"/>
                  <a:gd name="T125" fmla="*/ 1184 w 1184"/>
                  <a:gd name="T126" fmla="*/ 2263 h 2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84" h="2263">
                    <a:moveTo>
                      <a:pt x="95" y="235"/>
                    </a:moveTo>
                    <a:lnTo>
                      <a:pt x="40" y="275"/>
                    </a:lnTo>
                    <a:lnTo>
                      <a:pt x="40" y="340"/>
                    </a:lnTo>
                    <a:lnTo>
                      <a:pt x="55" y="390"/>
                    </a:lnTo>
                    <a:lnTo>
                      <a:pt x="15" y="445"/>
                    </a:lnTo>
                    <a:lnTo>
                      <a:pt x="35" y="499"/>
                    </a:lnTo>
                    <a:lnTo>
                      <a:pt x="15" y="569"/>
                    </a:lnTo>
                    <a:lnTo>
                      <a:pt x="40" y="584"/>
                    </a:lnTo>
                    <a:lnTo>
                      <a:pt x="120" y="569"/>
                    </a:lnTo>
                    <a:lnTo>
                      <a:pt x="145" y="644"/>
                    </a:lnTo>
                    <a:lnTo>
                      <a:pt x="169" y="759"/>
                    </a:lnTo>
                    <a:lnTo>
                      <a:pt x="159" y="844"/>
                    </a:lnTo>
                    <a:lnTo>
                      <a:pt x="199" y="919"/>
                    </a:lnTo>
                    <a:lnTo>
                      <a:pt x="179" y="994"/>
                    </a:lnTo>
                    <a:lnTo>
                      <a:pt x="169" y="1034"/>
                    </a:lnTo>
                    <a:lnTo>
                      <a:pt x="169" y="1099"/>
                    </a:lnTo>
                    <a:lnTo>
                      <a:pt x="120" y="1154"/>
                    </a:lnTo>
                    <a:lnTo>
                      <a:pt x="120" y="1229"/>
                    </a:lnTo>
                    <a:lnTo>
                      <a:pt x="120" y="1279"/>
                    </a:lnTo>
                    <a:lnTo>
                      <a:pt x="159" y="1334"/>
                    </a:lnTo>
                    <a:lnTo>
                      <a:pt x="169" y="1384"/>
                    </a:lnTo>
                    <a:lnTo>
                      <a:pt x="169" y="1449"/>
                    </a:lnTo>
                    <a:lnTo>
                      <a:pt x="105" y="1509"/>
                    </a:lnTo>
                    <a:lnTo>
                      <a:pt x="85" y="1544"/>
                    </a:lnTo>
                    <a:lnTo>
                      <a:pt x="75" y="1629"/>
                    </a:lnTo>
                    <a:lnTo>
                      <a:pt x="55" y="1659"/>
                    </a:lnTo>
                    <a:lnTo>
                      <a:pt x="20" y="1679"/>
                    </a:lnTo>
                    <a:lnTo>
                      <a:pt x="15" y="1784"/>
                    </a:lnTo>
                    <a:lnTo>
                      <a:pt x="0" y="1869"/>
                    </a:lnTo>
                    <a:lnTo>
                      <a:pt x="35" y="1914"/>
                    </a:lnTo>
                    <a:lnTo>
                      <a:pt x="85" y="1979"/>
                    </a:lnTo>
                    <a:lnTo>
                      <a:pt x="125" y="2009"/>
                    </a:lnTo>
                    <a:lnTo>
                      <a:pt x="155" y="2094"/>
                    </a:lnTo>
                    <a:lnTo>
                      <a:pt x="159" y="2188"/>
                    </a:lnTo>
                    <a:lnTo>
                      <a:pt x="199" y="2228"/>
                    </a:lnTo>
                    <a:lnTo>
                      <a:pt x="244" y="2178"/>
                    </a:lnTo>
                    <a:lnTo>
                      <a:pt x="284" y="2178"/>
                    </a:lnTo>
                    <a:lnTo>
                      <a:pt x="379" y="2263"/>
                    </a:lnTo>
                    <a:lnTo>
                      <a:pt x="424" y="2188"/>
                    </a:lnTo>
                    <a:lnTo>
                      <a:pt x="509" y="2138"/>
                    </a:lnTo>
                    <a:lnTo>
                      <a:pt x="559" y="2114"/>
                    </a:lnTo>
                    <a:lnTo>
                      <a:pt x="529" y="2039"/>
                    </a:lnTo>
                    <a:lnTo>
                      <a:pt x="519" y="1979"/>
                    </a:lnTo>
                    <a:lnTo>
                      <a:pt x="594" y="1989"/>
                    </a:lnTo>
                    <a:lnTo>
                      <a:pt x="684" y="1954"/>
                    </a:lnTo>
                    <a:lnTo>
                      <a:pt x="729" y="2029"/>
                    </a:lnTo>
                    <a:lnTo>
                      <a:pt x="769" y="2039"/>
                    </a:lnTo>
                    <a:lnTo>
                      <a:pt x="869" y="2084"/>
                    </a:lnTo>
                    <a:lnTo>
                      <a:pt x="899" y="2064"/>
                    </a:lnTo>
                    <a:lnTo>
                      <a:pt x="889" y="1714"/>
                    </a:lnTo>
                    <a:lnTo>
                      <a:pt x="954" y="1504"/>
                    </a:lnTo>
                    <a:lnTo>
                      <a:pt x="1034" y="1174"/>
                    </a:lnTo>
                    <a:lnTo>
                      <a:pt x="1044" y="974"/>
                    </a:lnTo>
                    <a:lnTo>
                      <a:pt x="1164" y="859"/>
                    </a:lnTo>
                    <a:lnTo>
                      <a:pt x="1184" y="814"/>
                    </a:lnTo>
                    <a:lnTo>
                      <a:pt x="1144" y="759"/>
                    </a:lnTo>
                    <a:lnTo>
                      <a:pt x="1129" y="674"/>
                    </a:lnTo>
                    <a:lnTo>
                      <a:pt x="1119" y="594"/>
                    </a:lnTo>
                    <a:lnTo>
                      <a:pt x="1064" y="509"/>
                    </a:lnTo>
                    <a:lnTo>
                      <a:pt x="1099" y="435"/>
                    </a:lnTo>
                    <a:lnTo>
                      <a:pt x="1024" y="370"/>
                    </a:lnTo>
                    <a:lnTo>
                      <a:pt x="1024" y="190"/>
                    </a:lnTo>
                    <a:lnTo>
                      <a:pt x="959" y="140"/>
                    </a:lnTo>
                    <a:lnTo>
                      <a:pt x="974" y="75"/>
                    </a:lnTo>
                    <a:lnTo>
                      <a:pt x="899" y="55"/>
                    </a:lnTo>
                    <a:lnTo>
                      <a:pt x="854" y="75"/>
                    </a:lnTo>
                    <a:lnTo>
                      <a:pt x="814" y="0"/>
                    </a:lnTo>
                    <a:lnTo>
                      <a:pt x="729" y="85"/>
                    </a:lnTo>
                    <a:lnTo>
                      <a:pt x="719" y="130"/>
                    </a:lnTo>
                    <a:lnTo>
                      <a:pt x="664" y="150"/>
                    </a:lnTo>
                    <a:lnTo>
                      <a:pt x="634" y="140"/>
                    </a:lnTo>
                    <a:lnTo>
                      <a:pt x="579" y="205"/>
                    </a:lnTo>
                    <a:lnTo>
                      <a:pt x="569" y="245"/>
                    </a:lnTo>
                    <a:lnTo>
                      <a:pt x="474" y="320"/>
                    </a:lnTo>
                    <a:lnTo>
                      <a:pt x="444" y="300"/>
                    </a:lnTo>
                    <a:lnTo>
                      <a:pt x="379" y="310"/>
                    </a:lnTo>
                    <a:lnTo>
                      <a:pt x="349" y="360"/>
                    </a:lnTo>
                    <a:lnTo>
                      <a:pt x="284" y="405"/>
                    </a:lnTo>
                    <a:lnTo>
                      <a:pt x="219" y="390"/>
                    </a:lnTo>
                    <a:lnTo>
                      <a:pt x="169" y="340"/>
                    </a:lnTo>
                    <a:lnTo>
                      <a:pt x="140" y="340"/>
                    </a:lnTo>
                    <a:lnTo>
                      <a:pt x="95" y="310"/>
                    </a:lnTo>
                    <a:lnTo>
                      <a:pt x="95" y="23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95" name="Freeform 65"/>
              <p:cNvSpPr>
                <a:spLocks noChangeAspect="1"/>
              </p:cNvSpPr>
              <p:nvPr/>
            </p:nvSpPr>
            <p:spPr bwMode="auto">
              <a:xfrm>
                <a:off x="6462" y="10067"/>
                <a:ext cx="773" cy="1193"/>
              </a:xfrm>
              <a:custGeom>
                <a:avLst/>
                <a:gdLst>
                  <a:gd name="T0" fmla="*/ 0 w 1059"/>
                  <a:gd name="T1" fmla="*/ 1 h 2094"/>
                  <a:gd name="T2" fmla="*/ 1 w 1059"/>
                  <a:gd name="T3" fmla="*/ 1 h 2094"/>
                  <a:gd name="T4" fmla="*/ 1 w 1059"/>
                  <a:gd name="T5" fmla="*/ 1 h 2094"/>
                  <a:gd name="T6" fmla="*/ 1 w 1059"/>
                  <a:gd name="T7" fmla="*/ 1 h 2094"/>
                  <a:gd name="T8" fmla="*/ 1 w 1059"/>
                  <a:gd name="T9" fmla="*/ 1 h 2094"/>
                  <a:gd name="T10" fmla="*/ 2 w 1059"/>
                  <a:gd name="T11" fmla="*/ 1 h 2094"/>
                  <a:gd name="T12" fmla="*/ 2 w 1059"/>
                  <a:gd name="T13" fmla="*/ 1 h 2094"/>
                  <a:gd name="T14" fmla="*/ 2 w 1059"/>
                  <a:gd name="T15" fmla="*/ 1 h 2094"/>
                  <a:gd name="T16" fmla="*/ 3 w 1059"/>
                  <a:gd name="T17" fmla="*/ 1 h 2094"/>
                  <a:gd name="T18" fmla="*/ 3 w 1059"/>
                  <a:gd name="T19" fmla="*/ 1 h 2094"/>
                  <a:gd name="T20" fmla="*/ 4 w 1059"/>
                  <a:gd name="T21" fmla="*/ 1 h 2094"/>
                  <a:gd name="T22" fmla="*/ 4 w 1059"/>
                  <a:gd name="T23" fmla="*/ 1 h 2094"/>
                  <a:gd name="T24" fmla="*/ 4 w 1059"/>
                  <a:gd name="T25" fmla="*/ 1 h 2094"/>
                  <a:gd name="T26" fmla="*/ 3 w 1059"/>
                  <a:gd name="T27" fmla="*/ 1 h 2094"/>
                  <a:gd name="T28" fmla="*/ 2 w 1059"/>
                  <a:gd name="T29" fmla="*/ 1 h 2094"/>
                  <a:gd name="T30" fmla="*/ 2 w 1059"/>
                  <a:gd name="T31" fmla="*/ 1 h 2094"/>
                  <a:gd name="T32" fmla="*/ 2 w 1059"/>
                  <a:gd name="T33" fmla="*/ 1 h 2094"/>
                  <a:gd name="T34" fmla="*/ 1 w 1059"/>
                  <a:gd name="T35" fmla="*/ 1 h 2094"/>
                  <a:gd name="T36" fmla="*/ 1 w 1059"/>
                  <a:gd name="T37" fmla="*/ 1 h 2094"/>
                  <a:gd name="T38" fmla="*/ 1 w 1059"/>
                  <a:gd name="T39" fmla="*/ 1 h 2094"/>
                  <a:gd name="T40" fmla="*/ 1 w 1059"/>
                  <a:gd name="T41" fmla="*/ 1 h 2094"/>
                  <a:gd name="T42" fmla="*/ 1 w 1059"/>
                  <a:gd name="T43" fmla="*/ 1 h 2094"/>
                  <a:gd name="T44" fmla="*/ 1 w 1059"/>
                  <a:gd name="T45" fmla="*/ 1 h 2094"/>
                  <a:gd name="T46" fmla="*/ 0 w 1059"/>
                  <a:gd name="T47" fmla="*/ 1 h 2094"/>
                  <a:gd name="T48" fmla="*/ 1 w 1059"/>
                  <a:gd name="T49" fmla="*/ 1 h 2094"/>
                  <a:gd name="T50" fmla="*/ 0 w 1059"/>
                  <a:gd name="T51" fmla="*/ 1 h 2094"/>
                  <a:gd name="T52" fmla="*/ 1 w 1059"/>
                  <a:gd name="T53" fmla="*/ 1 h 2094"/>
                  <a:gd name="T54" fmla="*/ 1 w 1059"/>
                  <a:gd name="T55" fmla="*/ 1 h 2094"/>
                  <a:gd name="T56" fmla="*/ 2 w 1059"/>
                  <a:gd name="T57" fmla="*/ 1 h 2094"/>
                  <a:gd name="T58" fmla="*/ 3 w 1059"/>
                  <a:gd name="T59" fmla="*/ 1 h 2094"/>
                  <a:gd name="T60" fmla="*/ 3 w 1059"/>
                  <a:gd name="T61" fmla="*/ 1 h 2094"/>
                  <a:gd name="T62" fmla="*/ 4 w 1059"/>
                  <a:gd name="T63" fmla="*/ 1 h 2094"/>
                  <a:gd name="T64" fmla="*/ 5 w 1059"/>
                  <a:gd name="T65" fmla="*/ 1 h 2094"/>
                  <a:gd name="T66" fmla="*/ 6 w 1059"/>
                  <a:gd name="T67" fmla="*/ 1 h 2094"/>
                  <a:gd name="T68" fmla="*/ 6 w 1059"/>
                  <a:gd name="T69" fmla="*/ 1 h 2094"/>
                  <a:gd name="T70" fmla="*/ 8 w 1059"/>
                  <a:gd name="T71" fmla="*/ 1 h 2094"/>
                  <a:gd name="T72" fmla="*/ 9 w 1059"/>
                  <a:gd name="T73" fmla="*/ 1 h 2094"/>
                  <a:gd name="T74" fmla="*/ 10 w 1059"/>
                  <a:gd name="T75" fmla="*/ 1 h 2094"/>
                  <a:gd name="T76" fmla="*/ 10 w 1059"/>
                  <a:gd name="T77" fmla="*/ 1 h 2094"/>
                  <a:gd name="T78" fmla="*/ 10 w 1059"/>
                  <a:gd name="T79" fmla="*/ 1 h 2094"/>
                  <a:gd name="T80" fmla="*/ 10 w 1059"/>
                  <a:gd name="T81" fmla="*/ 1 h 2094"/>
                  <a:gd name="T82" fmla="*/ 10 w 1059"/>
                  <a:gd name="T83" fmla="*/ 1 h 2094"/>
                  <a:gd name="T84" fmla="*/ 10 w 1059"/>
                  <a:gd name="T85" fmla="*/ 1 h 2094"/>
                  <a:gd name="T86" fmla="*/ 9 w 1059"/>
                  <a:gd name="T87" fmla="*/ 1 h 2094"/>
                  <a:gd name="T88" fmla="*/ 7 w 1059"/>
                  <a:gd name="T89" fmla="*/ 1 h 2094"/>
                  <a:gd name="T90" fmla="*/ 6 w 1059"/>
                  <a:gd name="T91" fmla="*/ 1 h 2094"/>
                  <a:gd name="T92" fmla="*/ 6 w 1059"/>
                  <a:gd name="T93" fmla="*/ 1 h 2094"/>
                  <a:gd name="T94" fmla="*/ 6 w 1059"/>
                  <a:gd name="T95" fmla="*/ 1 h 2094"/>
                  <a:gd name="T96" fmla="*/ 7 w 1059"/>
                  <a:gd name="T97" fmla="*/ 1 h 2094"/>
                  <a:gd name="T98" fmla="*/ 7 w 1059"/>
                  <a:gd name="T99" fmla="*/ 1 h 2094"/>
                  <a:gd name="T100" fmla="*/ 7 w 1059"/>
                  <a:gd name="T101" fmla="*/ 1 h 2094"/>
                  <a:gd name="T102" fmla="*/ 5 w 1059"/>
                  <a:gd name="T103" fmla="*/ 0 h 2094"/>
                  <a:gd name="T104" fmla="*/ 5 w 1059"/>
                  <a:gd name="T105" fmla="*/ 1 h 2094"/>
                  <a:gd name="T106" fmla="*/ 4 w 1059"/>
                  <a:gd name="T107" fmla="*/ 1 h 2094"/>
                  <a:gd name="T108" fmla="*/ 4 w 1059"/>
                  <a:gd name="T109" fmla="*/ 1 h 2094"/>
                  <a:gd name="T110" fmla="*/ 3 w 1059"/>
                  <a:gd name="T111" fmla="*/ 1 h 2094"/>
                  <a:gd name="T112" fmla="*/ 2 w 1059"/>
                  <a:gd name="T113" fmla="*/ 1 h 2094"/>
                  <a:gd name="T114" fmla="*/ 1 w 1059"/>
                  <a:gd name="T115" fmla="*/ 1 h 2094"/>
                  <a:gd name="T116" fmla="*/ 1 w 1059"/>
                  <a:gd name="T117" fmla="*/ 1 h 2094"/>
                  <a:gd name="T118" fmla="*/ 1 w 1059"/>
                  <a:gd name="T119" fmla="*/ 1 h 2094"/>
                  <a:gd name="T120" fmla="*/ 0 w 1059"/>
                  <a:gd name="T121" fmla="*/ 1 h 20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59"/>
                  <a:gd name="T184" fmla="*/ 0 h 2094"/>
                  <a:gd name="T185" fmla="*/ 1059 w 1059"/>
                  <a:gd name="T186" fmla="*/ 2094 h 209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59" h="2094">
                    <a:moveTo>
                      <a:pt x="0" y="55"/>
                    </a:moveTo>
                    <a:lnTo>
                      <a:pt x="50" y="150"/>
                    </a:lnTo>
                    <a:lnTo>
                      <a:pt x="40" y="225"/>
                    </a:lnTo>
                    <a:lnTo>
                      <a:pt x="60" y="295"/>
                    </a:lnTo>
                    <a:lnTo>
                      <a:pt x="144" y="455"/>
                    </a:lnTo>
                    <a:lnTo>
                      <a:pt x="229" y="605"/>
                    </a:lnTo>
                    <a:lnTo>
                      <a:pt x="249" y="665"/>
                    </a:lnTo>
                    <a:lnTo>
                      <a:pt x="249" y="814"/>
                    </a:lnTo>
                    <a:lnTo>
                      <a:pt x="269" y="889"/>
                    </a:lnTo>
                    <a:lnTo>
                      <a:pt x="344" y="1014"/>
                    </a:lnTo>
                    <a:lnTo>
                      <a:pt x="369" y="1054"/>
                    </a:lnTo>
                    <a:lnTo>
                      <a:pt x="374" y="1159"/>
                    </a:lnTo>
                    <a:lnTo>
                      <a:pt x="369" y="1224"/>
                    </a:lnTo>
                    <a:lnTo>
                      <a:pt x="269" y="1269"/>
                    </a:lnTo>
                    <a:lnTo>
                      <a:pt x="239" y="1289"/>
                    </a:lnTo>
                    <a:lnTo>
                      <a:pt x="239" y="1329"/>
                    </a:lnTo>
                    <a:lnTo>
                      <a:pt x="219" y="1329"/>
                    </a:lnTo>
                    <a:lnTo>
                      <a:pt x="134" y="1344"/>
                    </a:lnTo>
                    <a:lnTo>
                      <a:pt x="114" y="1404"/>
                    </a:lnTo>
                    <a:lnTo>
                      <a:pt x="134" y="1499"/>
                    </a:lnTo>
                    <a:lnTo>
                      <a:pt x="99" y="1604"/>
                    </a:lnTo>
                    <a:lnTo>
                      <a:pt x="70" y="1689"/>
                    </a:lnTo>
                    <a:lnTo>
                      <a:pt x="10" y="1744"/>
                    </a:lnTo>
                    <a:lnTo>
                      <a:pt x="0" y="1809"/>
                    </a:lnTo>
                    <a:lnTo>
                      <a:pt x="20" y="1904"/>
                    </a:lnTo>
                    <a:lnTo>
                      <a:pt x="0" y="1999"/>
                    </a:lnTo>
                    <a:lnTo>
                      <a:pt x="70" y="2094"/>
                    </a:lnTo>
                    <a:lnTo>
                      <a:pt x="164" y="2049"/>
                    </a:lnTo>
                    <a:lnTo>
                      <a:pt x="259" y="2049"/>
                    </a:lnTo>
                    <a:lnTo>
                      <a:pt x="334" y="1964"/>
                    </a:lnTo>
                    <a:lnTo>
                      <a:pt x="344" y="1819"/>
                    </a:lnTo>
                    <a:lnTo>
                      <a:pt x="459" y="1724"/>
                    </a:lnTo>
                    <a:lnTo>
                      <a:pt x="574" y="1619"/>
                    </a:lnTo>
                    <a:lnTo>
                      <a:pt x="649" y="1489"/>
                    </a:lnTo>
                    <a:lnTo>
                      <a:pt x="649" y="1329"/>
                    </a:lnTo>
                    <a:lnTo>
                      <a:pt x="884" y="1159"/>
                    </a:lnTo>
                    <a:lnTo>
                      <a:pt x="974" y="1139"/>
                    </a:lnTo>
                    <a:lnTo>
                      <a:pt x="1039" y="1079"/>
                    </a:lnTo>
                    <a:lnTo>
                      <a:pt x="1049" y="929"/>
                    </a:lnTo>
                    <a:lnTo>
                      <a:pt x="1019" y="854"/>
                    </a:lnTo>
                    <a:lnTo>
                      <a:pt x="1059" y="720"/>
                    </a:lnTo>
                    <a:lnTo>
                      <a:pt x="1059" y="635"/>
                    </a:lnTo>
                    <a:lnTo>
                      <a:pt x="1029" y="590"/>
                    </a:lnTo>
                    <a:lnTo>
                      <a:pt x="934" y="560"/>
                    </a:lnTo>
                    <a:lnTo>
                      <a:pt x="774" y="420"/>
                    </a:lnTo>
                    <a:lnTo>
                      <a:pt x="659" y="420"/>
                    </a:lnTo>
                    <a:lnTo>
                      <a:pt x="619" y="310"/>
                    </a:lnTo>
                    <a:lnTo>
                      <a:pt x="659" y="265"/>
                    </a:lnTo>
                    <a:lnTo>
                      <a:pt x="704" y="210"/>
                    </a:lnTo>
                    <a:lnTo>
                      <a:pt x="704" y="115"/>
                    </a:lnTo>
                    <a:lnTo>
                      <a:pt x="679" y="10"/>
                    </a:lnTo>
                    <a:lnTo>
                      <a:pt x="574" y="0"/>
                    </a:lnTo>
                    <a:lnTo>
                      <a:pt x="534" y="150"/>
                    </a:lnTo>
                    <a:lnTo>
                      <a:pt x="449" y="170"/>
                    </a:lnTo>
                    <a:lnTo>
                      <a:pt x="389" y="170"/>
                    </a:lnTo>
                    <a:lnTo>
                      <a:pt x="354" y="200"/>
                    </a:lnTo>
                    <a:lnTo>
                      <a:pt x="229" y="105"/>
                    </a:lnTo>
                    <a:lnTo>
                      <a:pt x="164" y="140"/>
                    </a:lnTo>
                    <a:lnTo>
                      <a:pt x="104" y="140"/>
                    </a:lnTo>
                    <a:lnTo>
                      <a:pt x="50" y="65"/>
                    </a:lnTo>
                    <a:lnTo>
                      <a:pt x="0" y="5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96" name="Freeform 66"/>
              <p:cNvSpPr>
                <a:spLocks noChangeAspect="1"/>
              </p:cNvSpPr>
              <p:nvPr/>
            </p:nvSpPr>
            <p:spPr bwMode="auto">
              <a:xfrm>
                <a:off x="6368" y="9532"/>
                <a:ext cx="756" cy="651"/>
              </a:xfrm>
              <a:custGeom>
                <a:avLst/>
                <a:gdLst>
                  <a:gd name="T0" fmla="*/ 1 w 1034"/>
                  <a:gd name="T1" fmla="*/ 1 h 1139"/>
                  <a:gd name="T2" fmla="*/ 1 w 1034"/>
                  <a:gd name="T3" fmla="*/ 1 h 1139"/>
                  <a:gd name="T4" fmla="*/ 1 w 1034"/>
                  <a:gd name="T5" fmla="*/ 1 h 1139"/>
                  <a:gd name="T6" fmla="*/ 1 w 1034"/>
                  <a:gd name="T7" fmla="*/ 1 h 1139"/>
                  <a:gd name="T8" fmla="*/ 1 w 1034"/>
                  <a:gd name="T9" fmla="*/ 1 h 1139"/>
                  <a:gd name="T10" fmla="*/ 1 w 1034"/>
                  <a:gd name="T11" fmla="*/ 1 h 1139"/>
                  <a:gd name="T12" fmla="*/ 1 w 1034"/>
                  <a:gd name="T13" fmla="*/ 1 h 1139"/>
                  <a:gd name="T14" fmla="*/ 1 w 1034"/>
                  <a:gd name="T15" fmla="*/ 1 h 1139"/>
                  <a:gd name="T16" fmla="*/ 1 w 1034"/>
                  <a:gd name="T17" fmla="*/ 1 h 1139"/>
                  <a:gd name="T18" fmla="*/ 1 w 1034"/>
                  <a:gd name="T19" fmla="*/ 1 h 1139"/>
                  <a:gd name="T20" fmla="*/ 1 w 1034"/>
                  <a:gd name="T21" fmla="*/ 1 h 1139"/>
                  <a:gd name="T22" fmla="*/ 1 w 1034"/>
                  <a:gd name="T23" fmla="*/ 1 h 1139"/>
                  <a:gd name="T24" fmla="*/ 1 w 1034"/>
                  <a:gd name="T25" fmla="*/ 1 h 1139"/>
                  <a:gd name="T26" fmla="*/ 1 w 1034"/>
                  <a:gd name="T27" fmla="*/ 1 h 1139"/>
                  <a:gd name="T28" fmla="*/ 1 w 1034"/>
                  <a:gd name="T29" fmla="*/ 1 h 1139"/>
                  <a:gd name="T30" fmla="*/ 1 w 1034"/>
                  <a:gd name="T31" fmla="*/ 1 h 1139"/>
                  <a:gd name="T32" fmla="*/ 1 w 1034"/>
                  <a:gd name="T33" fmla="*/ 1 h 1139"/>
                  <a:gd name="T34" fmla="*/ 1 w 1034"/>
                  <a:gd name="T35" fmla="*/ 1 h 1139"/>
                  <a:gd name="T36" fmla="*/ 1 w 1034"/>
                  <a:gd name="T37" fmla="*/ 0 h 1139"/>
                  <a:gd name="T38" fmla="*/ 1 w 1034"/>
                  <a:gd name="T39" fmla="*/ 1 h 1139"/>
                  <a:gd name="T40" fmla="*/ 1 w 1034"/>
                  <a:gd name="T41" fmla="*/ 1 h 1139"/>
                  <a:gd name="T42" fmla="*/ 1 w 1034"/>
                  <a:gd name="T43" fmla="*/ 1 h 1139"/>
                  <a:gd name="T44" fmla="*/ 1 w 1034"/>
                  <a:gd name="T45" fmla="*/ 1 h 1139"/>
                  <a:gd name="T46" fmla="*/ 1 w 1034"/>
                  <a:gd name="T47" fmla="*/ 1 h 1139"/>
                  <a:gd name="T48" fmla="*/ 0 w 1034"/>
                  <a:gd name="T49" fmla="*/ 1 h 1139"/>
                  <a:gd name="T50" fmla="*/ 1 w 1034"/>
                  <a:gd name="T51" fmla="*/ 1 h 1139"/>
                  <a:gd name="T52" fmla="*/ 1 w 1034"/>
                  <a:gd name="T53" fmla="*/ 1 h 1139"/>
                  <a:gd name="T54" fmla="*/ 1 w 1034"/>
                  <a:gd name="T55" fmla="*/ 1 h 1139"/>
                  <a:gd name="T56" fmla="*/ 1 w 1034"/>
                  <a:gd name="T57" fmla="*/ 1 h 1139"/>
                  <a:gd name="T58" fmla="*/ 1 w 1034"/>
                  <a:gd name="T59" fmla="*/ 1 h 1139"/>
                  <a:gd name="T60" fmla="*/ 1 w 1034"/>
                  <a:gd name="T61" fmla="*/ 1 h 1139"/>
                  <a:gd name="T62" fmla="*/ 1 w 1034"/>
                  <a:gd name="T63" fmla="*/ 1 h 1139"/>
                  <a:gd name="T64" fmla="*/ 1 w 1034"/>
                  <a:gd name="T65" fmla="*/ 1 h 1139"/>
                  <a:gd name="T66" fmla="*/ 1 w 1034"/>
                  <a:gd name="T67" fmla="*/ 1 h 1139"/>
                  <a:gd name="T68" fmla="*/ 1 w 1034"/>
                  <a:gd name="T69" fmla="*/ 1 h 1139"/>
                  <a:gd name="T70" fmla="*/ 1 w 1034"/>
                  <a:gd name="T71" fmla="*/ 1 h 1139"/>
                  <a:gd name="T72" fmla="*/ 1 w 1034"/>
                  <a:gd name="T73" fmla="*/ 1 h 1139"/>
                  <a:gd name="T74" fmla="*/ 1 w 1034"/>
                  <a:gd name="T75" fmla="*/ 1 h 1139"/>
                  <a:gd name="T76" fmla="*/ 1 w 1034"/>
                  <a:gd name="T77" fmla="*/ 1 h 1139"/>
                  <a:gd name="T78" fmla="*/ 1 w 1034"/>
                  <a:gd name="T79" fmla="*/ 1 h 1139"/>
                  <a:gd name="T80" fmla="*/ 1 w 1034"/>
                  <a:gd name="T81" fmla="*/ 1 h 1139"/>
                  <a:gd name="T82" fmla="*/ 1 w 1034"/>
                  <a:gd name="T83" fmla="*/ 1 h 1139"/>
                  <a:gd name="T84" fmla="*/ 1 w 1034"/>
                  <a:gd name="T85" fmla="*/ 1 h 1139"/>
                  <a:gd name="T86" fmla="*/ 1 w 1034"/>
                  <a:gd name="T87" fmla="*/ 1 h 1139"/>
                  <a:gd name="T88" fmla="*/ 1 w 1034"/>
                  <a:gd name="T89" fmla="*/ 1 h 1139"/>
                  <a:gd name="T90" fmla="*/ 1 w 1034"/>
                  <a:gd name="T91" fmla="*/ 1 h 11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34"/>
                  <a:gd name="T139" fmla="*/ 0 h 1139"/>
                  <a:gd name="T140" fmla="*/ 1034 w 1034"/>
                  <a:gd name="T141" fmla="*/ 1139 h 11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34" h="1139">
                    <a:moveTo>
                      <a:pt x="809" y="959"/>
                    </a:moveTo>
                    <a:lnTo>
                      <a:pt x="914" y="824"/>
                    </a:lnTo>
                    <a:lnTo>
                      <a:pt x="904" y="779"/>
                    </a:lnTo>
                    <a:lnTo>
                      <a:pt x="979" y="694"/>
                    </a:lnTo>
                    <a:lnTo>
                      <a:pt x="1034" y="674"/>
                    </a:lnTo>
                    <a:lnTo>
                      <a:pt x="969" y="579"/>
                    </a:lnTo>
                    <a:lnTo>
                      <a:pt x="914" y="464"/>
                    </a:lnTo>
                    <a:lnTo>
                      <a:pt x="894" y="369"/>
                    </a:lnTo>
                    <a:lnTo>
                      <a:pt x="844" y="354"/>
                    </a:lnTo>
                    <a:lnTo>
                      <a:pt x="694" y="379"/>
                    </a:lnTo>
                    <a:lnTo>
                      <a:pt x="654" y="354"/>
                    </a:lnTo>
                    <a:lnTo>
                      <a:pt x="654" y="304"/>
                    </a:lnTo>
                    <a:lnTo>
                      <a:pt x="654" y="244"/>
                    </a:lnTo>
                    <a:lnTo>
                      <a:pt x="619" y="209"/>
                    </a:lnTo>
                    <a:lnTo>
                      <a:pt x="559" y="209"/>
                    </a:lnTo>
                    <a:lnTo>
                      <a:pt x="484" y="164"/>
                    </a:lnTo>
                    <a:lnTo>
                      <a:pt x="429" y="79"/>
                    </a:lnTo>
                    <a:lnTo>
                      <a:pt x="409" y="20"/>
                    </a:lnTo>
                    <a:lnTo>
                      <a:pt x="369" y="0"/>
                    </a:lnTo>
                    <a:lnTo>
                      <a:pt x="304" y="40"/>
                    </a:lnTo>
                    <a:lnTo>
                      <a:pt x="180" y="30"/>
                    </a:lnTo>
                    <a:lnTo>
                      <a:pt x="115" y="159"/>
                    </a:lnTo>
                    <a:lnTo>
                      <a:pt x="95" y="179"/>
                    </a:lnTo>
                    <a:lnTo>
                      <a:pt x="20" y="189"/>
                    </a:lnTo>
                    <a:lnTo>
                      <a:pt x="0" y="229"/>
                    </a:lnTo>
                    <a:lnTo>
                      <a:pt x="70" y="294"/>
                    </a:lnTo>
                    <a:lnTo>
                      <a:pt x="65" y="354"/>
                    </a:lnTo>
                    <a:lnTo>
                      <a:pt x="20" y="454"/>
                    </a:lnTo>
                    <a:lnTo>
                      <a:pt x="135" y="559"/>
                    </a:lnTo>
                    <a:lnTo>
                      <a:pt x="170" y="644"/>
                    </a:lnTo>
                    <a:lnTo>
                      <a:pt x="210" y="759"/>
                    </a:lnTo>
                    <a:lnTo>
                      <a:pt x="220" y="844"/>
                    </a:lnTo>
                    <a:lnTo>
                      <a:pt x="190" y="894"/>
                    </a:lnTo>
                    <a:lnTo>
                      <a:pt x="170" y="949"/>
                    </a:lnTo>
                    <a:lnTo>
                      <a:pt x="125" y="969"/>
                    </a:lnTo>
                    <a:lnTo>
                      <a:pt x="170" y="994"/>
                    </a:lnTo>
                    <a:lnTo>
                      <a:pt x="234" y="1064"/>
                    </a:lnTo>
                    <a:lnTo>
                      <a:pt x="304" y="1074"/>
                    </a:lnTo>
                    <a:lnTo>
                      <a:pt x="349" y="1044"/>
                    </a:lnTo>
                    <a:lnTo>
                      <a:pt x="474" y="1139"/>
                    </a:lnTo>
                    <a:lnTo>
                      <a:pt x="514" y="1104"/>
                    </a:lnTo>
                    <a:lnTo>
                      <a:pt x="609" y="1099"/>
                    </a:lnTo>
                    <a:lnTo>
                      <a:pt x="644" y="1074"/>
                    </a:lnTo>
                    <a:lnTo>
                      <a:pt x="674" y="999"/>
                    </a:lnTo>
                    <a:lnTo>
                      <a:pt x="704" y="929"/>
                    </a:lnTo>
                    <a:lnTo>
                      <a:pt x="809" y="959"/>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97" name="Freeform 67"/>
              <p:cNvSpPr>
                <a:spLocks noChangeAspect="1"/>
              </p:cNvSpPr>
              <p:nvPr/>
            </p:nvSpPr>
            <p:spPr bwMode="auto">
              <a:xfrm>
                <a:off x="6141" y="9103"/>
                <a:ext cx="1808" cy="1151"/>
              </a:xfrm>
              <a:custGeom>
                <a:avLst/>
                <a:gdLst>
                  <a:gd name="T0" fmla="*/ 1 w 2463"/>
                  <a:gd name="T1" fmla="*/ 1 h 2019"/>
                  <a:gd name="T2" fmla="*/ 1 w 2463"/>
                  <a:gd name="T3" fmla="*/ 1 h 2019"/>
                  <a:gd name="T4" fmla="*/ 1 w 2463"/>
                  <a:gd name="T5" fmla="*/ 1 h 2019"/>
                  <a:gd name="T6" fmla="*/ 1 w 2463"/>
                  <a:gd name="T7" fmla="*/ 1 h 2019"/>
                  <a:gd name="T8" fmla="*/ 1 w 2463"/>
                  <a:gd name="T9" fmla="*/ 1 h 2019"/>
                  <a:gd name="T10" fmla="*/ 1 w 2463"/>
                  <a:gd name="T11" fmla="*/ 1 h 2019"/>
                  <a:gd name="T12" fmla="*/ 1 w 2463"/>
                  <a:gd name="T13" fmla="*/ 1 h 2019"/>
                  <a:gd name="T14" fmla="*/ 1 w 2463"/>
                  <a:gd name="T15" fmla="*/ 1 h 2019"/>
                  <a:gd name="T16" fmla="*/ 1 w 2463"/>
                  <a:gd name="T17" fmla="*/ 1 h 2019"/>
                  <a:gd name="T18" fmla="*/ 1 w 2463"/>
                  <a:gd name="T19" fmla="*/ 1 h 2019"/>
                  <a:gd name="T20" fmla="*/ 1 w 2463"/>
                  <a:gd name="T21" fmla="*/ 1 h 2019"/>
                  <a:gd name="T22" fmla="*/ 1 w 2463"/>
                  <a:gd name="T23" fmla="*/ 1 h 2019"/>
                  <a:gd name="T24" fmla="*/ 1 w 2463"/>
                  <a:gd name="T25" fmla="*/ 1 h 2019"/>
                  <a:gd name="T26" fmla="*/ 1 w 2463"/>
                  <a:gd name="T27" fmla="*/ 1 h 2019"/>
                  <a:gd name="T28" fmla="*/ 1 w 2463"/>
                  <a:gd name="T29" fmla="*/ 1 h 2019"/>
                  <a:gd name="T30" fmla="*/ 1 w 2463"/>
                  <a:gd name="T31" fmla="*/ 1 h 2019"/>
                  <a:gd name="T32" fmla="*/ 1 w 2463"/>
                  <a:gd name="T33" fmla="*/ 1 h 2019"/>
                  <a:gd name="T34" fmla="*/ 1 w 2463"/>
                  <a:gd name="T35" fmla="*/ 1 h 2019"/>
                  <a:gd name="T36" fmla="*/ 1 w 2463"/>
                  <a:gd name="T37" fmla="*/ 1 h 2019"/>
                  <a:gd name="T38" fmla="*/ 1 w 2463"/>
                  <a:gd name="T39" fmla="*/ 1 h 2019"/>
                  <a:gd name="T40" fmla="*/ 1 w 2463"/>
                  <a:gd name="T41" fmla="*/ 1 h 2019"/>
                  <a:gd name="T42" fmla="*/ 1 w 2463"/>
                  <a:gd name="T43" fmla="*/ 1 h 2019"/>
                  <a:gd name="T44" fmla="*/ 1 w 2463"/>
                  <a:gd name="T45" fmla="*/ 1 h 2019"/>
                  <a:gd name="T46" fmla="*/ 1 w 2463"/>
                  <a:gd name="T47" fmla="*/ 1 h 2019"/>
                  <a:gd name="T48" fmla="*/ 1 w 2463"/>
                  <a:gd name="T49" fmla="*/ 1 h 2019"/>
                  <a:gd name="T50" fmla="*/ 1 w 2463"/>
                  <a:gd name="T51" fmla="*/ 1 h 2019"/>
                  <a:gd name="T52" fmla="*/ 1 w 2463"/>
                  <a:gd name="T53" fmla="*/ 1 h 2019"/>
                  <a:gd name="T54" fmla="*/ 1 w 2463"/>
                  <a:gd name="T55" fmla="*/ 1 h 2019"/>
                  <a:gd name="T56" fmla="*/ 2 w 2463"/>
                  <a:gd name="T57" fmla="*/ 1 h 2019"/>
                  <a:gd name="T58" fmla="*/ 2 w 2463"/>
                  <a:gd name="T59" fmla="*/ 1 h 2019"/>
                  <a:gd name="T60" fmla="*/ 2 w 2463"/>
                  <a:gd name="T61" fmla="*/ 1 h 2019"/>
                  <a:gd name="T62" fmla="*/ 2 w 2463"/>
                  <a:gd name="T63" fmla="*/ 1 h 2019"/>
                  <a:gd name="T64" fmla="*/ 2 w 2463"/>
                  <a:gd name="T65" fmla="*/ 1 h 2019"/>
                  <a:gd name="T66" fmla="*/ 1 w 2463"/>
                  <a:gd name="T67" fmla="*/ 1 h 2019"/>
                  <a:gd name="T68" fmla="*/ 1 w 2463"/>
                  <a:gd name="T69" fmla="*/ 1 h 2019"/>
                  <a:gd name="T70" fmla="*/ 1 w 2463"/>
                  <a:gd name="T71" fmla="*/ 1 h 2019"/>
                  <a:gd name="T72" fmla="*/ 1 w 2463"/>
                  <a:gd name="T73" fmla="*/ 1 h 2019"/>
                  <a:gd name="T74" fmla="*/ 1 w 2463"/>
                  <a:gd name="T75" fmla="*/ 1 h 2019"/>
                  <a:gd name="T76" fmla="*/ 1 w 2463"/>
                  <a:gd name="T77" fmla="*/ 1 h 2019"/>
                  <a:gd name="T78" fmla="*/ 1 w 2463"/>
                  <a:gd name="T79" fmla="*/ 1 h 2019"/>
                  <a:gd name="T80" fmla="*/ 1 w 2463"/>
                  <a:gd name="T81" fmla="*/ 1 h 2019"/>
                  <a:gd name="T82" fmla="*/ 1 w 2463"/>
                  <a:gd name="T83" fmla="*/ 1 h 2019"/>
                  <a:gd name="T84" fmla="*/ 1 w 2463"/>
                  <a:gd name="T85" fmla="*/ 1 h 2019"/>
                  <a:gd name="T86" fmla="*/ 1 w 2463"/>
                  <a:gd name="T87" fmla="*/ 1 h 2019"/>
                  <a:gd name="T88" fmla="*/ 1 w 2463"/>
                  <a:gd name="T89" fmla="*/ 1 h 2019"/>
                  <a:gd name="T90" fmla="*/ 1 w 2463"/>
                  <a:gd name="T91" fmla="*/ 0 h 2019"/>
                  <a:gd name="T92" fmla="*/ 1 w 2463"/>
                  <a:gd name="T93" fmla="*/ 1 h 2019"/>
                  <a:gd name="T94" fmla="*/ 1 w 2463"/>
                  <a:gd name="T95" fmla="*/ 1 h 2019"/>
                  <a:gd name="T96" fmla="*/ 1 w 2463"/>
                  <a:gd name="T97" fmla="*/ 0 h 2019"/>
                  <a:gd name="T98" fmla="*/ 1 w 2463"/>
                  <a:gd name="T99" fmla="*/ 1 h 201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63"/>
                  <a:gd name="T151" fmla="*/ 0 h 2019"/>
                  <a:gd name="T152" fmla="*/ 2463 w 2463"/>
                  <a:gd name="T153" fmla="*/ 2019 h 201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63" h="2019">
                    <a:moveTo>
                      <a:pt x="145" y="65"/>
                    </a:moveTo>
                    <a:lnTo>
                      <a:pt x="170" y="155"/>
                    </a:lnTo>
                    <a:lnTo>
                      <a:pt x="170" y="255"/>
                    </a:lnTo>
                    <a:lnTo>
                      <a:pt x="125" y="315"/>
                    </a:lnTo>
                    <a:lnTo>
                      <a:pt x="85" y="305"/>
                    </a:lnTo>
                    <a:lnTo>
                      <a:pt x="20" y="305"/>
                    </a:lnTo>
                    <a:lnTo>
                      <a:pt x="0" y="360"/>
                    </a:lnTo>
                    <a:lnTo>
                      <a:pt x="20" y="390"/>
                    </a:lnTo>
                    <a:lnTo>
                      <a:pt x="65" y="390"/>
                    </a:lnTo>
                    <a:lnTo>
                      <a:pt x="85" y="420"/>
                    </a:lnTo>
                    <a:lnTo>
                      <a:pt x="85" y="485"/>
                    </a:lnTo>
                    <a:lnTo>
                      <a:pt x="190" y="610"/>
                    </a:lnTo>
                    <a:lnTo>
                      <a:pt x="230" y="590"/>
                    </a:lnTo>
                    <a:lnTo>
                      <a:pt x="280" y="580"/>
                    </a:lnTo>
                    <a:lnTo>
                      <a:pt x="325" y="600"/>
                    </a:lnTo>
                    <a:lnTo>
                      <a:pt x="315" y="710"/>
                    </a:lnTo>
                    <a:lnTo>
                      <a:pt x="365" y="750"/>
                    </a:lnTo>
                    <a:lnTo>
                      <a:pt x="420" y="770"/>
                    </a:lnTo>
                    <a:lnTo>
                      <a:pt x="450" y="750"/>
                    </a:lnTo>
                    <a:lnTo>
                      <a:pt x="495" y="795"/>
                    </a:lnTo>
                    <a:lnTo>
                      <a:pt x="544" y="780"/>
                    </a:lnTo>
                    <a:lnTo>
                      <a:pt x="579" y="795"/>
                    </a:lnTo>
                    <a:lnTo>
                      <a:pt x="619" y="795"/>
                    </a:lnTo>
                    <a:lnTo>
                      <a:pt x="684" y="750"/>
                    </a:lnTo>
                    <a:lnTo>
                      <a:pt x="724" y="770"/>
                    </a:lnTo>
                    <a:lnTo>
                      <a:pt x="749" y="844"/>
                    </a:lnTo>
                    <a:lnTo>
                      <a:pt x="809" y="939"/>
                    </a:lnTo>
                    <a:lnTo>
                      <a:pt x="854" y="949"/>
                    </a:lnTo>
                    <a:lnTo>
                      <a:pt x="924" y="959"/>
                    </a:lnTo>
                    <a:lnTo>
                      <a:pt x="944" y="979"/>
                    </a:lnTo>
                    <a:lnTo>
                      <a:pt x="969" y="1054"/>
                    </a:lnTo>
                    <a:lnTo>
                      <a:pt x="969" y="1099"/>
                    </a:lnTo>
                    <a:lnTo>
                      <a:pt x="989" y="1129"/>
                    </a:lnTo>
                    <a:lnTo>
                      <a:pt x="1044" y="1119"/>
                    </a:lnTo>
                    <a:lnTo>
                      <a:pt x="1104" y="1109"/>
                    </a:lnTo>
                    <a:lnTo>
                      <a:pt x="1159" y="1099"/>
                    </a:lnTo>
                    <a:lnTo>
                      <a:pt x="1209" y="1119"/>
                    </a:lnTo>
                    <a:lnTo>
                      <a:pt x="1219" y="1189"/>
                    </a:lnTo>
                    <a:lnTo>
                      <a:pt x="1254" y="1269"/>
                    </a:lnTo>
                    <a:lnTo>
                      <a:pt x="1284" y="1329"/>
                    </a:lnTo>
                    <a:lnTo>
                      <a:pt x="1304" y="1359"/>
                    </a:lnTo>
                    <a:lnTo>
                      <a:pt x="1329" y="1404"/>
                    </a:lnTo>
                    <a:lnTo>
                      <a:pt x="1349" y="1424"/>
                    </a:lnTo>
                    <a:lnTo>
                      <a:pt x="1399" y="1444"/>
                    </a:lnTo>
                    <a:lnTo>
                      <a:pt x="1549" y="1434"/>
                    </a:lnTo>
                    <a:lnTo>
                      <a:pt x="1644" y="1489"/>
                    </a:lnTo>
                    <a:lnTo>
                      <a:pt x="1759" y="1564"/>
                    </a:lnTo>
                    <a:lnTo>
                      <a:pt x="1819" y="1574"/>
                    </a:lnTo>
                    <a:lnTo>
                      <a:pt x="1938" y="1564"/>
                    </a:lnTo>
                    <a:lnTo>
                      <a:pt x="2023" y="1584"/>
                    </a:lnTo>
                    <a:lnTo>
                      <a:pt x="2063" y="1639"/>
                    </a:lnTo>
                    <a:lnTo>
                      <a:pt x="2083" y="1689"/>
                    </a:lnTo>
                    <a:lnTo>
                      <a:pt x="2128" y="1774"/>
                    </a:lnTo>
                    <a:lnTo>
                      <a:pt x="2118" y="1869"/>
                    </a:lnTo>
                    <a:lnTo>
                      <a:pt x="2118" y="1914"/>
                    </a:lnTo>
                    <a:lnTo>
                      <a:pt x="2168" y="1934"/>
                    </a:lnTo>
                    <a:lnTo>
                      <a:pt x="2243" y="1999"/>
                    </a:lnTo>
                    <a:lnTo>
                      <a:pt x="2308" y="2019"/>
                    </a:lnTo>
                    <a:lnTo>
                      <a:pt x="2393" y="1999"/>
                    </a:lnTo>
                    <a:lnTo>
                      <a:pt x="2378" y="1899"/>
                    </a:lnTo>
                    <a:lnTo>
                      <a:pt x="2413" y="1744"/>
                    </a:lnTo>
                    <a:lnTo>
                      <a:pt x="2463" y="1699"/>
                    </a:lnTo>
                    <a:lnTo>
                      <a:pt x="2453" y="1614"/>
                    </a:lnTo>
                    <a:lnTo>
                      <a:pt x="2413" y="1564"/>
                    </a:lnTo>
                    <a:lnTo>
                      <a:pt x="2373" y="1554"/>
                    </a:lnTo>
                    <a:lnTo>
                      <a:pt x="2338" y="1509"/>
                    </a:lnTo>
                    <a:lnTo>
                      <a:pt x="2338" y="1459"/>
                    </a:lnTo>
                    <a:lnTo>
                      <a:pt x="2033" y="1129"/>
                    </a:lnTo>
                    <a:lnTo>
                      <a:pt x="1948" y="1129"/>
                    </a:lnTo>
                    <a:lnTo>
                      <a:pt x="1819" y="1054"/>
                    </a:lnTo>
                    <a:lnTo>
                      <a:pt x="1674" y="994"/>
                    </a:lnTo>
                    <a:lnTo>
                      <a:pt x="1634" y="959"/>
                    </a:lnTo>
                    <a:lnTo>
                      <a:pt x="1624" y="894"/>
                    </a:lnTo>
                    <a:lnTo>
                      <a:pt x="1569" y="854"/>
                    </a:lnTo>
                    <a:lnTo>
                      <a:pt x="1499" y="864"/>
                    </a:lnTo>
                    <a:lnTo>
                      <a:pt x="1419" y="834"/>
                    </a:lnTo>
                    <a:lnTo>
                      <a:pt x="1264" y="750"/>
                    </a:lnTo>
                    <a:lnTo>
                      <a:pt x="1104" y="685"/>
                    </a:lnTo>
                    <a:lnTo>
                      <a:pt x="989" y="610"/>
                    </a:lnTo>
                    <a:lnTo>
                      <a:pt x="894" y="560"/>
                    </a:lnTo>
                    <a:lnTo>
                      <a:pt x="799" y="505"/>
                    </a:lnTo>
                    <a:lnTo>
                      <a:pt x="714" y="400"/>
                    </a:lnTo>
                    <a:lnTo>
                      <a:pt x="704" y="340"/>
                    </a:lnTo>
                    <a:lnTo>
                      <a:pt x="789" y="340"/>
                    </a:lnTo>
                    <a:lnTo>
                      <a:pt x="854" y="295"/>
                    </a:lnTo>
                    <a:lnTo>
                      <a:pt x="854" y="230"/>
                    </a:lnTo>
                    <a:lnTo>
                      <a:pt x="894" y="200"/>
                    </a:lnTo>
                    <a:lnTo>
                      <a:pt x="939" y="135"/>
                    </a:lnTo>
                    <a:lnTo>
                      <a:pt x="914" y="85"/>
                    </a:lnTo>
                    <a:lnTo>
                      <a:pt x="854" y="40"/>
                    </a:lnTo>
                    <a:lnTo>
                      <a:pt x="799" y="20"/>
                    </a:lnTo>
                    <a:lnTo>
                      <a:pt x="749" y="0"/>
                    </a:lnTo>
                    <a:lnTo>
                      <a:pt x="684" y="30"/>
                    </a:lnTo>
                    <a:lnTo>
                      <a:pt x="644" y="40"/>
                    </a:lnTo>
                    <a:lnTo>
                      <a:pt x="544" y="20"/>
                    </a:lnTo>
                    <a:lnTo>
                      <a:pt x="440" y="20"/>
                    </a:lnTo>
                    <a:lnTo>
                      <a:pt x="365" y="40"/>
                    </a:lnTo>
                    <a:lnTo>
                      <a:pt x="305" y="0"/>
                    </a:lnTo>
                    <a:lnTo>
                      <a:pt x="260" y="0"/>
                    </a:lnTo>
                    <a:lnTo>
                      <a:pt x="145" y="6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98" name="Freeform 68"/>
              <p:cNvSpPr>
                <a:spLocks noChangeAspect="1"/>
              </p:cNvSpPr>
              <p:nvPr/>
            </p:nvSpPr>
            <p:spPr bwMode="auto">
              <a:xfrm>
                <a:off x="5616" y="9004"/>
                <a:ext cx="652" cy="357"/>
              </a:xfrm>
              <a:custGeom>
                <a:avLst/>
                <a:gdLst>
                  <a:gd name="T0" fmla="*/ 1 w 890"/>
                  <a:gd name="T1" fmla="*/ 1 h 625"/>
                  <a:gd name="T2" fmla="*/ 1 w 890"/>
                  <a:gd name="T3" fmla="*/ 1 h 625"/>
                  <a:gd name="T4" fmla="*/ 1 w 890"/>
                  <a:gd name="T5" fmla="*/ 1 h 625"/>
                  <a:gd name="T6" fmla="*/ 1 w 890"/>
                  <a:gd name="T7" fmla="*/ 1 h 625"/>
                  <a:gd name="T8" fmla="*/ 1 w 890"/>
                  <a:gd name="T9" fmla="*/ 0 h 625"/>
                  <a:gd name="T10" fmla="*/ 1 w 890"/>
                  <a:gd name="T11" fmla="*/ 1 h 625"/>
                  <a:gd name="T12" fmla="*/ 1 w 890"/>
                  <a:gd name="T13" fmla="*/ 1 h 625"/>
                  <a:gd name="T14" fmla="*/ 1 w 890"/>
                  <a:gd name="T15" fmla="*/ 1 h 625"/>
                  <a:gd name="T16" fmla="*/ 1 w 890"/>
                  <a:gd name="T17" fmla="*/ 1 h 625"/>
                  <a:gd name="T18" fmla="*/ 1 w 890"/>
                  <a:gd name="T19" fmla="*/ 1 h 625"/>
                  <a:gd name="T20" fmla="*/ 1 w 890"/>
                  <a:gd name="T21" fmla="*/ 1 h 625"/>
                  <a:gd name="T22" fmla="*/ 1 w 890"/>
                  <a:gd name="T23" fmla="*/ 1 h 625"/>
                  <a:gd name="T24" fmla="*/ 1 w 890"/>
                  <a:gd name="T25" fmla="*/ 1 h 625"/>
                  <a:gd name="T26" fmla="*/ 1 w 890"/>
                  <a:gd name="T27" fmla="*/ 1 h 625"/>
                  <a:gd name="T28" fmla="*/ 1 w 890"/>
                  <a:gd name="T29" fmla="*/ 1 h 625"/>
                  <a:gd name="T30" fmla="*/ 1 w 890"/>
                  <a:gd name="T31" fmla="*/ 1 h 625"/>
                  <a:gd name="T32" fmla="*/ 1 w 890"/>
                  <a:gd name="T33" fmla="*/ 1 h 625"/>
                  <a:gd name="T34" fmla="*/ 1 w 890"/>
                  <a:gd name="T35" fmla="*/ 1 h 625"/>
                  <a:gd name="T36" fmla="*/ 1 w 890"/>
                  <a:gd name="T37" fmla="*/ 1 h 625"/>
                  <a:gd name="T38" fmla="*/ 1 w 890"/>
                  <a:gd name="T39" fmla="*/ 1 h 625"/>
                  <a:gd name="T40" fmla="*/ 1 w 890"/>
                  <a:gd name="T41" fmla="*/ 1 h 625"/>
                  <a:gd name="T42" fmla="*/ 1 w 890"/>
                  <a:gd name="T43" fmla="*/ 1 h 625"/>
                  <a:gd name="T44" fmla="*/ 1 w 890"/>
                  <a:gd name="T45" fmla="*/ 1 h 625"/>
                  <a:gd name="T46" fmla="*/ 1 w 890"/>
                  <a:gd name="T47" fmla="*/ 1 h 625"/>
                  <a:gd name="T48" fmla="*/ 0 w 890"/>
                  <a:gd name="T49" fmla="*/ 1 h 625"/>
                  <a:gd name="T50" fmla="*/ 1 w 890"/>
                  <a:gd name="T51" fmla="*/ 1 h 625"/>
                  <a:gd name="T52" fmla="*/ 1 w 890"/>
                  <a:gd name="T53" fmla="*/ 1 h 625"/>
                  <a:gd name="T54" fmla="*/ 1 w 890"/>
                  <a:gd name="T55" fmla="*/ 1 h 625"/>
                  <a:gd name="T56" fmla="*/ 1 w 890"/>
                  <a:gd name="T57" fmla="*/ 1 h 625"/>
                  <a:gd name="T58" fmla="*/ 1 w 890"/>
                  <a:gd name="T59" fmla="*/ 1 h 625"/>
                  <a:gd name="T60" fmla="*/ 1 w 890"/>
                  <a:gd name="T61" fmla="*/ 1 h 625"/>
                  <a:gd name="T62" fmla="*/ 1 w 890"/>
                  <a:gd name="T63" fmla="*/ 1 h 625"/>
                  <a:gd name="T64" fmla="*/ 1 w 890"/>
                  <a:gd name="T65" fmla="*/ 1 h 625"/>
                  <a:gd name="T66" fmla="*/ 1 w 890"/>
                  <a:gd name="T67" fmla="*/ 1 h 625"/>
                  <a:gd name="T68" fmla="*/ 1 w 890"/>
                  <a:gd name="T69" fmla="*/ 1 h 625"/>
                  <a:gd name="T70" fmla="*/ 1 w 890"/>
                  <a:gd name="T71" fmla="*/ 1 h 625"/>
                  <a:gd name="T72" fmla="*/ 1 w 890"/>
                  <a:gd name="T73" fmla="*/ 1 h 625"/>
                  <a:gd name="T74" fmla="*/ 1 w 890"/>
                  <a:gd name="T75" fmla="*/ 1 h 625"/>
                  <a:gd name="T76" fmla="*/ 1 w 890"/>
                  <a:gd name="T77" fmla="*/ 1 h 625"/>
                  <a:gd name="T78" fmla="*/ 1 w 890"/>
                  <a:gd name="T79" fmla="*/ 1 h 625"/>
                  <a:gd name="T80" fmla="*/ 1 w 890"/>
                  <a:gd name="T81" fmla="*/ 1 h 625"/>
                  <a:gd name="T82" fmla="*/ 1 w 890"/>
                  <a:gd name="T83" fmla="*/ 1 h 625"/>
                  <a:gd name="T84" fmla="*/ 1 w 890"/>
                  <a:gd name="T85" fmla="*/ 1 h 625"/>
                  <a:gd name="T86" fmla="*/ 1 w 890"/>
                  <a:gd name="T87" fmla="*/ 1 h 625"/>
                  <a:gd name="T88" fmla="*/ 1 w 890"/>
                  <a:gd name="T89" fmla="*/ 1 h 625"/>
                  <a:gd name="T90" fmla="*/ 1 w 890"/>
                  <a:gd name="T91" fmla="*/ 1 h 625"/>
                  <a:gd name="T92" fmla="*/ 1 w 890"/>
                  <a:gd name="T93" fmla="*/ 1 h 625"/>
                  <a:gd name="T94" fmla="*/ 1 w 890"/>
                  <a:gd name="T95" fmla="*/ 1 h 625"/>
                  <a:gd name="T96" fmla="*/ 1 w 890"/>
                  <a:gd name="T97" fmla="*/ 1 h 6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90"/>
                  <a:gd name="T148" fmla="*/ 0 h 625"/>
                  <a:gd name="T149" fmla="*/ 890 w 890"/>
                  <a:gd name="T150" fmla="*/ 625 h 6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90" h="625">
                    <a:moveTo>
                      <a:pt x="855" y="220"/>
                    </a:moveTo>
                    <a:lnTo>
                      <a:pt x="760" y="120"/>
                    </a:lnTo>
                    <a:lnTo>
                      <a:pt x="700" y="85"/>
                    </a:lnTo>
                    <a:lnTo>
                      <a:pt x="590" y="55"/>
                    </a:lnTo>
                    <a:lnTo>
                      <a:pt x="570" y="0"/>
                    </a:lnTo>
                    <a:lnTo>
                      <a:pt x="530" y="55"/>
                    </a:lnTo>
                    <a:lnTo>
                      <a:pt x="530" y="95"/>
                    </a:lnTo>
                    <a:lnTo>
                      <a:pt x="510" y="105"/>
                    </a:lnTo>
                    <a:lnTo>
                      <a:pt x="465" y="120"/>
                    </a:lnTo>
                    <a:lnTo>
                      <a:pt x="415" y="140"/>
                    </a:lnTo>
                    <a:lnTo>
                      <a:pt x="380" y="170"/>
                    </a:lnTo>
                    <a:lnTo>
                      <a:pt x="340" y="200"/>
                    </a:lnTo>
                    <a:lnTo>
                      <a:pt x="315" y="150"/>
                    </a:lnTo>
                    <a:lnTo>
                      <a:pt x="275" y="120"/>
                    </a:lnTo>
                    <a:lnTo>
                      <a:pt x="245" y="95"/>
                    </a:lnTo>
                    <a:lnTo>
                      <a:pt x="205" y="120"/>
                    </a:lnTo>
                    <a:lnTo>
                      <a:pt x="190" y="150"/>
                    </a:lnTo>
                    <a:lnTo>
                      <a:pt x="230" y="200"/>
                    </a:lnTo>
                    <a:lnTo>
                      <a:pt x="210" y="235"/>
                    </a:lnTo>
                    <a:lnTo>
                      <a:pt x="170" y="235"/>
                    </a:lnTo>
                    <a:lnTo>
                      <a:pt x="150" y="245"/>
                    </a:lnTo>
                    <a:lnTo>
                      <a:pt x="140" y="285"/>
                    </a:lnTo>
                    <a:lnTo>
                      <a:pt x="120" y="305"/>
                    </a:lnTo>
                    <a:lnTo>
                      <a:pt x="65" y="325"/>
                    </a:lnTo>
                    <a:lnTo>
                      <a:pt x="0" y="320"/>
                    </a:lnTo>
                    <a:lnTo>
                      <a:pt x="85" y="380"/>
                    </a:lnTo>
                    <a:lnTo>
                      <a:pt x="95" y="445"/>
                    </a:lnTo>
                    <a:lnTo>
                      <a:pt x="105" y="495"/>
                    </a:lnTo>
                    <a:lnTo>
                      <a:pt x="95" y="550"/>
                    </a:lnTo>
                    <a:lnTo>
                      <a:pt x="85" y="580"/>
                    </a:lnTo>
                    <a:lnTo>
                      <a:pt x="125" y="560"/>
                    </a:lnTo>
                    <a:lnTo>
                      <a:pt x="180" y="610"/>
                    </a:lnTo>
                    <a:lnTo>
                      <a:pt x="265" y="560"/>
                    </a:lnTo>
                    <a:lnTo>
                      <a:pt x="330" y="550"/>
                    </a:lnTo>
                    <a:lnTo>
                      <a:pt x="370" y="550"/>
                    </a:lnTo>
                    <a:lnTo>
                      <a:pt x="425" y="580"/>
                    </a:lnTo>
                    <a:lnTo>
                      <a:pt x="475" y="610"/>
                    </a:lnTo>
                    <a:lnTo>
                      <a:pt x="540" y="625"/>
                    </a:lnTo>
                    <a:lnTo>
                      <a:pt x="590" y="600"/>
                    </a:lnTo>
                    <a:lnTo>
                      <a:pt x="645" y="530"/>
                    </a:lnTo>
                    <a:lnTo>
                      <a:pt x="710" y="540"/>
                    </a:lnTo>
                    <a:lnTo>
                      <a:pt x="730" y="475"/>
                    </a:lnTo>
                    <a:lnTo>
                      <a:pt x="795" y="465"/>
                    </a:lnTo>
                    <a:lnTo>
                      <a:pt x="825" y="475"/>
                    </a:lnTo>
                    <a:lnTo>
                      <a:pt x="855" y="455"/>
                    </a:lnTo>
                    <a:lnTo>
                      <a:pt x="875" y="425"/>
                    </a:lnTo>
                    <a:lnTo>
                      <a:pt x="890" y="380"/>
                    </a:lnTo>
                    <a:lnTo>
                      <a:pt x="890" y="300"/>
                    </a:lnTo>
                    <a:lnTo>
                      <a:pt x="855" y="220"/>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99" name="Freeform 69"/>
              <p:cNvSpPr>
                <a:spLocks noChangeAspect="1"/>
              </p:cNvSpPr>
              <p:nvPr/>
            </p:nvSpPr>
            <p:spPr bwMode="auto">
              <a:xfrm>
                <a:off x="5212" y="8584"/>
                <a:ext cx="830" cy="606"/>
              </a:xfrm>
              <a:custGeom>
                <a:avLst/>
                <a:gdLst>
                  <a:gd name="T0" fmla="*/ 1 w 1129"/>
                  <a:gd name="T1" fmla="*/ 0 h 1064"/>
                  <a:gd name="T2" fmla="*/ 1 w 1129"/>
                  <a:gd name="T3" fmla="*/ 1 h 1064"/>
                  <a:gd name="T4" fmla="*/ 1 w 1129"/>
                  <a:gd name="T5" fmla="*/ 1 h 1064"/>
                  <a:gd name="T6" fmla="*/ 1 w 1129"/>
                  <a:gd name="T7" fmla="*/ 1 h 1064"/>
                  <a:gd name="T8" fmla="*/ 1 w 1129"/>
                  <a:gd name="T9" fmla="*/ 1 h 1064"/>
                  <a:gd name="T10" fmla="*/ 1 w 1129"/>
                  <a:gd name="T11" fmla="*/ 1 h 1064"/>
                  <a:gd name="T12" fmla="*/ 1 w 1129"/>
                  <a:gd name="T13" fmla="*/ 1 h 1064"/>
                  <a:gd name="T14" fmla="*/ 1 w 1129"/>
                  <a:gd name="T15" fmla="*/ 1 h 1064"/>
                  <a:gd name="T16" fmla="*/ 1 w 1129"/>
                  <a:gd name="T17" fmla="*/ 1 h 1064"/>
                  <a:gd name="T18" fmla="*/ 1 w 1129"/>
                  <a:gd name="T19" fmla="*/ 1 h 1064"/>
                  <a:gd name="T20" fmla="*/ 1 w 1129"/>
                  <a:gd name="T21" fmla="*/ 1 h 1064"/>
                  <a:gd name="T22" fmla="*/ 1 w 1129"/>
                  <a:gd name="T23" fmla="*/ 1 h 1064"/>
                  <a:gd name="T24" fmla="*/ 1 w 1129"/>
                  <a:gd name="T25" fmla="*/ 1 h 1064"/>
                  <a:gd name="T26" fmla="*/ 1 w 1129"/>
                  <a:gd name="T27" fmla="*/ 1 h 1064"/>
                  <a:gd name="T28" fmla="*/ 1 w 1129"/>
                  <a:gd name="T29" fmla="*/ 1 h 1064"/>
                  <a:gd name="T30" fmla="*/ 1 w 1129"/>
                  <a:gd name="T31" fmla="*/ 1 h 1064"/>
                  <a:gd name="T32" fmla="*/ 1 w 1129"/>
                  <a:gd name="T33" fmla="*/ 1 h 1064"/>
                  <a:gd name="T34" fmla="*/ 1 w 1129"/>
                  <a:gd name="T35" fmla="*/ 1 h 1064"/>
                  <a:gd name="T36" fmla="*/ 1 w 1129"/>
                  <a:gd name="T37" fmla="*/ 1 h 1064"/>
                  <a:gd name="T38" fmla="*/ 1 w 1129"/>
                  <a:gd name="T39" fmla="*/ 1 h 1064"/>
                  <a:gd name="T40" fmla="*/ 1 w 1129"/>
                  <a:gd name="T41" fmla="*/ 1 h 1064"/>
                  <a:gd name="T42" fmla="*/ 1 w 1129"/>
                  <a:gd name="T43" fmla="*/ 1 h 1064"/>
                  <a:gd name="T44" fmla="*/ 1 w 1129"/>
                  <a:gd name="T45" fmla="*/ 1 h 1064"/>
                  <a:gd name="T46" fmla="*/ 1 w 1129"/>
                  <a:gd name="T47" fmla="*/ 1 h 1064"/>
                  <a:gd name="T48" fmla="*/ 1 w 1129"/>
                  <a:gd name="T49" fmla="*/ 1 h 1064"/>
                  <a:gd name="T50" fmla="*/ 1 w 1129"/>
                  <a:gd name="T51" fmla="*/ 1 h 1064"/>
                  <a:gd name="T52" fmla="*/ 1 w 1129"/>
                  <a:gd name="T53" fmla="*/ 1 h 1064"/>
                  <a:gd name="T54" fmla="*/ 1 w 1129"/>
                  <a:gd name="T55" fmla="*/ 1 h 1064"/>
                  <a:gd name="T56" fmla="*/ 1 w 1129"/>
                  <a:gd name="T57" fmla="*/ 1 h 1064"/>
                  <a:gd name="T58" fmla="*/ 1 w 1129"/>
                  <a:gd name="T59" fmla="*/ 1 h 1064"/>
                  <a:gd name="T60" fmla="*/ 1 w 1129"/>
                  <a:gd name="T61" fmla="*/ 1 h 1064"/>
                  <a:gd name="T62" fmla="*/ 1 w 1129"/>
                  <a:gd name="T63" fmla="*/ 1 h 1064"/>
                  <a:gd name="T64" fmla="*/ 1 w 1129"/>
                  <a:gd name="T65" fmla="*/ 1 h 1064"/>
                  <a:gd name="T66" fmla="*/ 1 w 1129"/>
                  <a:gd name="T67" fmla="*/ 1 h 1064"/>
                  <a:gd name="T68" fmla="*/ 1 w 1129"/>
                  <a:gd name="T69" fmla="*/ 1 h 1064"/>
                  <a:gd name="T70" fmla="*/ 1 w 1129"/>
                  <a:gd name="T71" fmla="*/ 1 h 1064"/>
                  <a:gd name="T72" fmla="*/ 1 w 1129"/>
                  <a:gd name="T73" fmla="*/ 1 h 1064"/>
                  <a:gd name="T74" fmla="*/ 1 w 1129"/>
                  <a:gd name="T75" fmla="*/ 1 h 1064"/>
                  <a:gd name="T76" fmla="*/ 1 w 1129"/>
                  <a:gd name="T77" fmla="*/ 1 h 1064"/>
                  <a:gd name="T78" fmla="*/ 1 w 1129"/>
                  <a:gd name="T79" fmla="*/ 1 h 1064"/>
                  <a:gd name="T80" fmla="*/ 1 w 1129"/>
                  <a:gd name="T81" fmla="*/ 1 h 1064"/>
                  <a:gd name="T82" fmla="*/ 1 w 1129"/>
                  <a:gd name="T83" fmla="*/ 1 h 1064"/>
                  <a:gd name="T84" fmla="*/ 1 w 1129"/>
                  <a:gd name="T85" fmla="*/ 1 h 1064"/>
                  <a:gd name="T86" fmla="*/ 1 w 1129"/>
                  <a:gd name="T87" fmla="*/ 1 h 1064"/>
                  <a:gd name="T88" fmla="*/ 1 w 1129"/>
                  <a:gd name="T89" fmla="*/ 1 h 1064"/>
                  <a:gd name="T90" fmla="*/ 1 w 1129"/>
                  <a:gd name="T91" fmla="*/ 1 h 1064"/>
                  <a:gd name="T92" fmla="*/ 0 w 1129"/>
                  <a:gd name="T93" fmla="*/ 1 h 1064"/>
                  <a:gd name="T94" fmla="*/ 0 w 1129"/>
                  <a:gd name="T95" fmla="*/ 1 h 1064"/>
                  <a:gd name="T96" fmla="*/ 1 w 1129"/>
                  <a:gd name="T97" fmla="*/ 1 h 1064"/>
                  <a:gd name="T98" fmla="*/ 1 w 1129"/>
                  <a:gd name="T99" fmla="*/ 1 h 1064"/>
                  <a:gd name="T100" fmla="*/ 1 w 1129"/>
                  <a:gd name="T101" fmla="*/ 1 h 1064"/>
                  <a:gd name="T102" fmla="*/ 1 w 1129"/>
                  <a:gd name="T103" fmla="*/ 1 h 1064"/>
                  <a:gd name="T104" fmla="*/ 1 w 1129"/>
                  <a:gd name="T105" fmla="*/ 1 h 1064"/>
                  <a:gd name="T106" fmla="*/ 1 w 1129"/>
                  <a:gd name="T107" fmla="*/ 1 h 1064"/>
                  <a:gd name="T108" fmla="*/ 1 w 1129"/>
                  <a:gd name="T109" fmla="*/ 1 h 1064"/>
                  <a:gd name="T110" fmla="*/ 1 w 1129"/>
                  <a:gd name="T111" fmla="*/ 1 h 1064"/>
                  <a:gd name="T112" fmla="*/ 1 w 1129"/>
                  <a:gd name="T113" fmla="*/ 1 h 1064"/>
                  <a:gd name="T114" fmla="*/ 1 w 1129"/>
                  <a:gd name="T115" fmla="*/ 1 h 1064"/>
                  <a:gd name="T116" fmla="*/ 1 w 1129"/>
                  <a:gd name="T117" fmla="*/ 1 h 1064"/>
                  <a:gd name="T118" fmla="*/ 1 w 1129"/>
                  <a:gd name="T119" fmla="*/ 1 h 1064"/>
                  <a:gd name="T120" fmla="*/ 1 w 1129"/>
                  <a:gd name="T121" fmla="*/ 1 h 1064"/>
                  <a:gd name="T122" fmla="*/ 1 w 1129"/>
                  <a:gd name="T123" fmla="*/ 1 h 1064"/>
                  <a:gd name="T124" fmla="*/ 1 w 1129"/>
                  <a:gd name="T125" fmla="*/ 0 h 10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29"/>
                  <a:gd name="T190" fmla="*/ 0 h 1064"/>
                  <a:gd name="T191" fmla="*/ 1129 w 1129"/>
                  <a:gd name="T192" fmla="*/ 1064 h 106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29" h="1064">
                    <a:moveTo>
                      <a:pt x="579" y="0"/>
                    </a:moveTo>
                    <a:lnTo>
                      <a:pt x="644" y="149"/>
                    </a:lnTo>
                    <a:lnTo>
                      <a:pt x="684" y="254"/>
                    </a:lnTo>
                    <a:lnTo>
                      <a:pt x="709" y="304"/>
                    </a:lnTo>
                    <a:lnTo>
                      <a:pt x="719" y="379"/>
                    </a:lnTo>
                    <a:lnTo>
                      <a:pt x="804" y="444"/>
                    </a:lnTo>
                    <a:lnTo>
                      <a:pt x="874" y="504"/>
                    </a:lnTo>
                    <a:lnTo>
                      <a:pt x="979" y="599"/>
                    </a:lnTo>
                    <a:lnTo>
                      <a:pt x="1079" y="664"/>
                    </a:lnTo>
                    <a:lnTo>
                      <a:pt x="1129" y="714"/>
                    </a:lnTo>
                    <a:lnTo>
                      <a:pt x="1109" y="759"/>
                    </a:lnTo>
                    <a:lnTo>
                      <a:pt x="1079" y="779"/>
                    </a:lnTo>
                    <a:lnTo>
                      <a:pt x="1059" y="789"/>
                    </a:lnTo>
                    <a:lnTo>
                      <a:pt x="1064" y="834"/>
                    </a:lnTo>
                    <a:lnTo>
                      <a:pt x="1034" y="854"/>
                    </a:lnTo>
                    <a:lnTo>
                      <a:pt x="1004" y="874"/>
                    </a:lnTo>
                    <a:lnTo>
                      <a:pt x="974" y="874"/>
                    </a:lnTo>
                    <a:lnTo>
                      <a:pt x="889" y="939"/>
                    </a:lnTo>
                    <a:lnTo>
                      <a:pt x="874" y="904"/>
                    </a:lnTo>
                    <a:lnTo>
                      <a:pt x="834" y="874"/>
                    </a:lnTo>
                    <a:lnTo>
                      <a:pt x="789" y="844"/>
                    </a:lnTo>
                    <a:lnTo>
                      <a:pt x="759" y="854"/>
                    </a:lnTo>
                    <a:lnTo>
                      <a:pt x="739" y="874"/>
                    </a:lnTo>
                    <a:lnTo>
                      <a:pt x="739" y="904"/>
                    </a:lnTo>
                    <a:lnTo>
                      <a:pt x="769" y="939"/>
                    </a:lnTo>
                    <a:lnTo>
                      <a:pt x="749" y="969"/>
                    </a:lnTo>
                    <a:lnTo>
                      <a:pt x="709" y="979"/>
                    </a:lnTo>
                    <a:lnTo>
                      <a:pt x="684" y="999"/>
                    </a:lnTo>
                    <a:lnTo>
                      <a:pt x="674" y="1034"/>
                    </a:lnTo>
                    <a:lnTo>
                      <a:pt x="644" y="1054"/>
                    </a:lnTo>
                    <a:lnTo>
                      <a:pt x="614" y="1064"/>
                    </a:lnTo>
                    <a:lnTo>
                      <a:pt x="549" y="1054"/>
                    </a:lnTo>
                    <a:lnTo>
                      <a:pt x="465" y="1044"/>
                    </a:lnTo>
                    <a:lnTo>
                      <a:pt x="400" y="999"/>
                    </a:lnTo>
                    <a:lnTo>
                      <a:pt x="340" y="949"/>
                    </a:lnTo>
                    <a:lnTo>
                      <a:pt x="255" y="874"/>
                    </a:lnTo>
                    <a:lnTo>
                      <a:pt x="225" y="844"/>
                    </a:lnTo>
                    <a:lnTo>
                      <a:pt x="180" y="834"/>
                    </a:lnTo>
                    <a:lnTo>
                      <a:pt x="95" y="819"/>
                    </a:lnTo>
                    <a:lnTo>
                      <a:pt x="40" y="819"/>
                    </a:lnTo>
                    <a:lnTo>
                      <a:pt x="20" y="789"/>
                    </a:lnTo>
                    <a:lnTo>
                      <a:pt x="10" y="734"/>
                    </a:lnTo>
                    <a:lnTo>
                      <a:pt x="20" y="664"/>
                    </a:lnTo>
                    <a:lnTo>
                      <a:pt x="40" y="609"/>
                    </a:lnTo>
                    <a:lnTo>
                      <a:pt x="30" y="589"/>
                    </a:lnTo>
                    <a:lnTo>
                      <a:pt x="20" y="539"/>
                    </a:lnTo>
                    <a:lnTo>
                      <a:pt x="0" y="484"/>
                    </a:lnTo>
                    <a:lnTo>
                      <a:pt x="0" y="444"/>
                    </a:lnTo>
                    <a:lnTo>
                      <a:pt x="20" y="424"/>
                    </a:lnTo>
                    <a:lnTo>
                      <a:pt x="40" y="409"/>
                    </a:lnTo>
                    <a:lnTo>
                      <a:pt x="30" y="359"/>
                    </a:lnTo>
                    <a:lnTo>
                      <a:pt x="40" y="324"/>
                    </a:lnTo>
                    <a:lnTo>
                      <a:pt x="95" y="274"/>
                    </a:lnTo>
                    <a:lnTo>
                      <a:pt x="150" y="274"/>
                    </a:lnTo>
                    <a:lnTo>
                      <a:pt x="200" y="254"/>
                    </a:lnTo>
                    <a:lnTo>
                      <a:pt x="230" y="214"/>
                    </a:lnTo>
                    <a:lnTo>
                      <a:pt x="225" y="179"/>
                    </a:lnTo>
                    <a:lnTo>
                      <a:pt x="295" y="104"/>
                    </a:lnTo>
                    <a:lnTo>
                      <a:pt x="380" y="114"/>
                    </a:lnTo>
                    <a:lnTo>
                      <a:pt x="415" y="75"/>
                    </a:lnTo>
                    <a:lnTo>
                      <a:pt x="485" y="65"/>
                    </a:lnTo>
                    <a:lnTo>
                      <a:pt x="529" y="35"/>
                    </a:lnTo>
                    <a:lnTo>
                      <a:pt x="579" y="0"/>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00" name="Freeform 70"/>
              <p:cNvSpPr>
                <a:spLocks noChangeAspect="1"/>
              </p:cNvSpPr>
              <p:nvPr/>
            </p:nvSpPr>
            <p:spPr bwMode="auto">
              <a:xfrm>
                <a:off x="4669" y="8187"/>
                <a:ext cx="687" cy="630"/>
              </a:xfrm>
              <a:custGeom>
                <a:avLst/>
                <a:gdLst>
                  <a:gd name="T0" fmla="*/ 1 w 935"/>
                  <a:gd name="T1" fmla="*/ 1 h 1109"/>
                  <a:gd name="T2" fmla="*/ 1 w 935"/>
                  <a:gd name="T3" fmla="*/ 1 h 1109"/>
                  <a:gd name="T4" fmla="*/ 1 w 935"/>
                  <a:gd name="T5" fmla="*/ 1 h 1109"/>
                  <a:gd name="T6" fmla="*/ 1 w 935"/>
                  <a:gd name="T7" fmla="*/ 1 h 1109"/>
                  <a:gd name="T8" fmla="*/ 1 w 935"/>
                  <a:gd name="T9" fmla="*/ 1 h 1109"/>
                  <a:gd name="T10" fmla="*/ 1 w 935"/>
                  <a:gd name="T11" fmla="*/ 1 h 1109"/>
                  <a:gd name="T12" fmla="*/ 1 w 935"/>
                  <a:gd name="T13" fmla="*/ 1 h 1109"/>
                  <a:gd name="T14" fmla="*/ 1 w 935"/>
                  <a:gd name="T15" fmla="*/ 1 h 1109"/>
                  <a:gd name="T16" fmla="*/ 1 w 935"/>
                  <a:gd name="T17" fmla="*/ 0 h 1109"/>
                  <a:gd name="T18" fmla="*/ 1 w 935"/>
                  <a:gd name="T19" fmla="*/ 1 h 1109"/>
                  <a:gd name="T20" fmla="*/ 1 w 935"/>
                  <a:gd name="T21" fmla="*/ 1 h 1109"/>
                  <a:gd name="T22" fmla="*/ 1 w 935"/>
                  <a:gd name="T23" fmla="*/ 1 h 1109"/>
                  <a:gd name="T24" fmla="*/ 1 w 935"/>
                  <a:gd name="T25" fmla="*/ 1 h 1109"/>
                  <a:gd name="T26" fmla="*/ 1 w 935"/>
                  <a:gd name="T27" fmla="*/ 1 h 1109"/>
                  <a:gd name="T28" fmla="*/ 1 w 935"/>
                  <a:gd name="T29" fmla="*/ 1 h 1109"/>
                  <a:gd name="T30" fmla="*/ 1 w 935"/>
                  <a:gd name="T31" fmla="*/ 1 h 1109"/>
                  <a:gd name="T32" fmla="*/ 1 w 935"/>
                  <a:gd name="T33" fmla="*/ 1 h 1109"/>
                  <a:gd name="T34" fmla="*/ 1 w 935"/>
                  <a:gd name="T35" fmla="*/ 1 h 1109"/>
                  <a:gd name="T36" fmla="*/ 0 w 935"/>
                  <a:gd name="T37" fmla="*/ 1 h 1109"/>
                  <a:gd name="T38" fmla="*/ 1 w 935"/>
                  <a:gd name="T39" fmla="*/ 1 h 1109"/>
                  <a:gd name="T40" fmla="*/ 0 w 935"/>
                  <a:gd name="T41" fmla="*/ 1 h 1109"/>
                  <a:gd name="T42" fmla="*/ 1 w 935"/>
                  <a:gd name="T43" fmla="*/ 1 h 1109"/>
                  <a:gd name="T44" fmla="*/ 1 w 935"/>
                  <a:gd name="T45" fmla="*/ 1 h 1109"/>
                  <a:gd name="T46" fmla="*/ 1 w 935"/>
                  <a:gd name="T47" fmla="*/ 1 h 1109"/>
                  <a:gd name="T48" fmla="*/ 1 w 935"/>
                  <a:gd name="T49" fmla="*/ 1 h 1109"/>
                  <a:gd name="T50" fmla="*/ 1 w 935"/>
                  <a:gd name="T51" fmla="*/ 1 h 1109"/>
                  <a:gd name="T52" fmla="*/ 1 w 935"/>
                  <a:gd name="T53" fmla="*/ 1 h 1109"/>
                  <a:gd name="T54" fmla="*/ 1 w 935"/>
                  <a:gd name="T55" fmla="*/ 1 h 1109"/>
                  <a:gd name="T56" fmla="*/ 1 w 935"/>
                  <a:gd name="T57" fmla="*/ 1 h 1109"/>
                  <a:gd name="T58" fmla="*/ 1 w 935"/>
                  <a:gd name="T59" fmla="*/ 1 h 1109"/>
                  <a:gd name="T60" fmla="*/ 1 w 935"/>
                  <a:gd name="T61" fmla="*/ 1 h 1109"/>
                  <a:gd name="T62" fmla="*/ 1 w 935"/>
                  <a:gd name="T63" fmla="*/ 1 h 1109"/>
                  <a:gd name="T64" fmla="*/ 1 w 935"/>
                  <a:gd name="T65" fmla="*/ 1 h 1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5"/>
                  <a:gd name="T100" fmla="*/ 0 h 1109"/>
                  <a:gd name="T101" fmla="*/ 935 w 935"/>
                  <a:gd name="T102" fmla="*/ 1109 h 1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5" h="1109">
                    <a:moveTo>
                      <a:pt x="935" y="844"/>
                    </a:moveTo>
                    <a:lnTo>
                      <a:pt x="915" y="789"/>
                    </a:lnTo>
                    <a:lnTo>
                      <a:pt x="865" y="750"/>
                    </a:lnTo>
                    <a:lnTo>
                      <a:pt x="790" y="685"/>
                    </a:lnTo>
                    <a:lnTo>
                      <a:pt x="725" y="655"/>
                    </a:lnTo>
                    <a:lnTo>
                      <a:pt x="680" y="625"/>
                    </a:lnTo>
                    <a:lnTo>
                      <a:pt x="695" y="520"/>
                    </a:lnTo>
                    <a:lnTo>
                      <a:pt x="675" y="455"/>
                    </a:lnTo>
                    <a:lnTo>
                      <a:pt x="660" y="390"/>
                    </a:lnTo>
                    <a:lnTo>
                      <a:pt x="660" y="285"/>
                    </a:lnTo>
                    <a:lnTo>
                      <a:pt x="600" y="245"/>
                    </a:lnTo>
                    <a:lnTo>
                      <a:pt x="525" y="190"/>
                    </a:lnTo>
                    <a:lnTo>
                      <a:pt x="470" y="180"/>
                    </a:lnTo>
                    <a:lnTo>
                      <a:pt x="410" y="115"/>
                    </a:lnTo>
                    <a:lnTo>
                      <a:pt x="380" y="55"/>
                    </a:lnTo>
                    <a:lnTo>
                      <a:pt x="325" y="55"/>
                    </a:lnTo>
                    <a:lnTo>
                      <a:pt x="280" y="55"/>
                    </a:lnTo>
                    <a:lnTo>
                      <a:pt x="280" y="0"/>
                    </a:lnTo>
                    <a:lnTo>
                      <a:pt x="250" y="30"/>
                    </a:lnTo>
                    <a:lnTo>
                      <a:pt x="210" y="20"/>
                    </a:lnTo>
                    <a:lnTo>
                      <a:pt x="190" y="75"/>
                    </a:lnTo>
                    <a:lnTo>
                      <a:pt x="220" y="140"/>
                    </a:lnTo>
                    <a:lnTo>
                      <a:pt x="250" y="210"/>
                    </a:lnTo>
                    <a:lnTo>
                      <a:pt x="260" y="250"/>
                    </a:lnTo>
                    <a:lnTo>
                      <a:pt x="240" y="275"/>
                    </a:lnTo>
                    <a:lnTo>
                      <a:pt x="175" y="285"/>
                    </a:lnTo>
                    <a:lnTo>
                      <a:pt x="125" y="315"/>
                    </a:lnTo>
                    <a:lnTo>
                      <a:pt x="90" y="360"/>
                    </a:lnTo>
                    <a:lnTo>
                      <a:pt x="115" y="420"/>
                    </a:lnTo>
                    <a:lnTo>
                      <a:pt x="115" y="465"/>
                    </a:lnTo>
                    <a:lnTo>
                      <a:pt x="90" y="465"/>
                    </a:lnTo>
                    <a:lnTo>
                      <a:pt x="105" y="495"/>
                    </a:lnTo>
                    <a:lnTo>
                      <a:pt x="50" y="540"/>
                    </a:lnTo>
                    <a:lnTo>
                      <a:pt x="70" y="580"/>
                    </a:lnTo>
                    <a:lnTo>
                      <a:pt x="60" y="615"/>
                    </a:lnTo>
                    <a:lnTo>
                      <a:pt x="10" y="655"/>
                    </a:lnTo>
                    <a:lnTo>
                      <a:pt x="20" y="700"/>
                    </a:lnTo>
                    <a:lnTo>
                      <a:pt x="0" y="720"/>
                    </a:lnTo>
                    <a:lnTo>
                      <a:pt x="50" y="740"/>
                    </a:lnTo>
                    <a:lnTo>
                      <a:pt x="50" y="770"/>
                    </a:lnTo>
                    <a:lnTo>
                      <a:pt x="30" y="789"/>
                    </a:lnTo>
                    <a:lnTo>
                      <a:pt x="0" y="834"/>
                    </a:lnTo>
                    <a:lnTo>
                      <a:pt x="30" y="899"/>
                    </a:lnTo>
                    <a:lnTo>
                      <a:pt x="85" y="864"/>
                    </a:lnTo>
                    <a:lnTo>
                      <a:pt x="155" y="864"/>
                    </a:lnTo>
                    <a:lnTo>
                      <a:pt x="190" y="884"/>
                    </a:lnTo>
                    <a:lnTo>
                      <a:pt x="200" y="939"/>
                    </a:lnTo>
                    <a:lnTo>
                      <a:pt x="220" y="989"/>
                    </a:lnTo>
                    <a:lnTo>
                      <a:pt x="260" y="1004"/>
                    </a:lnTo>
                    <a:lnTo>
                      <a:pt x="275" y="1034"/>
                    </a:lnTo>
                    <a:lnTo>
                      <a:pt x="295" y="1074"/>
                    </a:lnTo>
                    <a:lnTo>
                      <a:pt x="335" y="1094"/>
                    </a:lnTo>
                    <a:lnTo>
                      <a:pt x="385" y="1094"/>
                    </a:lnTo>
                    <a:lnTo>
                      <a:pt x="450" y="1109"/>
                    </a:lnTo>
                    <a:lnTo>
                      <a:pt x="470" y="1094"/>
                    </a:lnTo>
                    <a:lnTo>
                      <a:pt x="505" y="1054"/>
                    </a:lnTo>
                    <a:lnTo>
                      <a:pt x="535" y="1034"/>
                    </a:lnTo>
                    <a:lnTo>
                      <a:pt x="590" y="1014"/>
                    </a:lnTo>
                    <a:lnTo>
                      <a:pt x="640" y="1014"/>
                    </a:lnTo>
                    <a:lnTo>
                      <a:pt x="680" y="969"/>
                    </a:lnTo>
                    <a:lnTo>
                      <a:pt x="705" y="929"/>
                    </a:lnTo>
                    <a:lnTo>
                      <a:pt x="725" y="909"/>
                    </a:lnTo>
                    <a:lnTo>
                      <a:pt x="780" y="919"/>
                    </a:lnTo>
                    <a:lnTo>
                      <a:pt x="820" y="909"/>
                    </a:lnTo>
                    <a:lnTo>
                      <a:pt x="885" y="899"/>
                    </a:lnTo>
                    <a:lnTo>
                      <a:pt x="935" y="844"/>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01" name="Freeform 71"/>
              <p:cNvSpPr>
                <a:spLocks noChangeAspect="1"/>
              </p:cNvSpPr>
              <p:nvPr/>
            </p:nvSpPr>
            <p:spPr bwMode="auto">
              <a:xfrm>
                <a:off x="4813" y="7958"/>
                <a:ext cx="816" cy="734"/>
              </a:xfrm>
              <a:custGeom>
                <a:avLst/>
                <a:gdLst>
                  <a:gd name="T0" fmla="*/ 1 w 1114"/>
                  <a:gd name="T1" fmla="*/ 1 h 1284"/>
                  <a:gd name="T2" fmla="*/ 1 w 1114"/>
                  <a:gd name="T3" fmla="*/ 1 h 1284"/>
                  <a:gd name="T4" fmla="*/ 1 w 1114"/>
                  <a:gd name="T5" fmla="*/ 1 h 1284"/>
                  <a:gd name="T6" fmla="*/ 1 w 1114"/>
                  <a:gd name="T7" fmla="*/ 1 h 1284"/>
                  <a:gd name="T8" fmla="*/ 1 w 1114"/>
                  <a:gd name="T9" fmla="*/ 1 h 1284"/>
                  <a:gd name="T10" fmla="*/ 1 w 1114"/>
                  <a:gd name="T11" fmla="*/ 1 h 1284"/>
                  <a:gd name="T12" fmla="*/ 1 w 1114"/>
                  <a:gd name="T13" fmla="*/ 1 h 1284"/>
                  <a:gd name="T14" fmla="*/ 1 w 1114"/>
                  <a:gd name="T15" fmla="*/ 1 h 1284"/>
                  <a:gd name="T16" fmla="*/ 1 w 1114"/>
                  <a:gd name="T17" fmla="*/ 1 h 1284"/>
                  <a:gd name="T18" fmla="*/ 1 w 1114"/>
                  <a:gd name="T19" fmla="*/ 1 h 1284"/>
                  <a:gd name="T20" fmla="*/ 1 w 1114"/>
                  <a:gd name="T21" fmla="*/ 1 h 1284"/>
                  <a:gd name="T22" fmla="*/ 1 w 1114"/>
                  <a:gd name="T23" fmla="*/ 1 h 1284"/>
                  <a:gd name="T24" fmla="*/ 1 w 1114"/>
                  <a:gd name="T25" fmla="*/ 0 h 1284"/>
                  <a:gd name="T26" fmla="*/ 1 w 1114"/>
                  <a:gd name="T27" fmla="*/ 1 h 1284"/>
                  <a:gd name="T28" fmla="*/ 1 w 1114"/>
                  <a:gd name="T29" fmla="*/ 1 h 1284"/>
                  <a:gd name="T30" fmla="*/ 1 w 1114"/>
                  <a:gd name="T31" fmla="*/ 1 h 1284"/>
                  <a:gd name="T32" fmla="*/ 1 w 1114"/>
                  <a:gd name="T33" fmla="*/ 1 h 1284"/>
                  <a:gd name="T34" fmla="*/ 1 w 1114"/>
                  <a:gd name="T35" fmla="*/ 1 h 1284"/>
                  <a:gd name="T36" fmla="*/ 1 w 1114"/>
                  <a:gd name="T37" fmla="*/ 1 h 1284"/>
                  <a:gd name="T38" fmla="*/ 1 w 1114"/>
                  <a:gd name="T39" fmla="*/ 1 h 1284"/>
                  <a:gd name="T40" fmla="*/ 1 w 1114"/>
                  <a:gd name="T41" fmla="*/ 1 h 1284"/>
                  <a:gd name="T42" fmla="*/ 1 w 1114"/>
                  <a:gd name="T43" fmla="*/ 1 h 1284"/>
                  <a:gd name="T44" fmla="*/ 1 w 1114"/>
                  <a:gd name="T45" fmla="*/ 1 h 1284"/>
                  <a:gd name="T46" fmla="*/ 1 w 1114"/>
                  <a:gd name="T47" fmla="*/ 1 h 1284"/>
                  <a:gd name="T48" fmla="*/ 0 w 1114"/>
                  <a:gd name="T49" fmla="*/ 1 h 1284"/>
                  <a:gd name="T50" fmla="*/ 0 w 1114"/>
                  <a:gd name="T51" fmla="*/ 1 h 1284"/>
                  <a:gd name="T52" fmla="*/ 1 w 1114"/>
                  <a:gd name="T53" fmla="*/ 1 h 1284"/>
                  <a:gd name="T54" fmla="*/ 1 w 1114"/>
                  <a:gd name="T55" fmla="*/ 1 h 1284"/>
                  <a:gd name="T56" fmla="*/ 1 w 1114"/>
                  <a:gd name="T57" fmla="*/ 1 h 1284"/>
                  <a:gd name="T58" fmla="*/ 1 w 1114"/>
                  <a:gd name="T59" fmla="*/ 1 h 1284"/>
                  <a:gd name="T60" fmla="*/ 1 w 1114"/>
                  <a:gd name="T61" fmla="*/ 1 h 1284"/>
                  <a:gd name="T62" fmla="*/ 1 w 1114"/>
                  <a:gd name="T63" fmla="*/ 1 h 1284"/>
                  <a:gd name="T64" fmla="*/ 1 w 1114"/>
                  <a:gd name="T65" fmla="*/ 1 h 1284"/>
                  <a:gd name="T66" fmla="*/ 1 w 1114"/>
                  <a:gd name="T67" fmla="*/ 1 h 1284"/>
                  <a:gd name="T68" fmla="*/ 1 w 1114"/>
                  <a:gd name="T69" fmla="*/ 1 h 1284"/>
                  <a:gd name="T70" fmla="*/ 1 w 1114"/>
                  <a:gd name="T71" fmla="*/ 1 h 1284"/>
                  <a:gd name="T72" fmla="*/ 1 w 1114"/>
                  <a:gd name="T73" fmla="*/ 1 h 1284"/>
                  <a:gd name="T74" fmla="*/ 1 w 1114"/>
                  <a:gd name="T75" fmla="*/ 1 h 1284"/>
                  <a:gd name="T76" fmla="*/ 1 w 1114"/>
                  <a:gd name="T77" fmla="*/ 1 h 1284"/>
                  <a:gd name="T78" fmla="*/ 1 w 1114"/>
                  <a:gd name="T79" fmla="*/ 1 h 1284"/>
                  <a:gd name="T80" fmla="*/ 1 w 1114"/>
                  <a:gd name="T81" fmla="*/ 1 h 1284"/>
                  <a:gd name="T82" fmla="*/ 1 w 1114"/>
                  <a:gd name="T83" fmla="*/ 1 h 1284"/>
                  <a:gd name="T84" fmla="*/ 1 w 1114"/>
                  <a:gd name="T85" fmla="*/ 1 h 1284"/>
                  <a:gd name="T86" fmla="*/ 1 w 1114"/>
                  <a:gd name="T87" fmla="*/ 1 h 1284"/>
                  <a:gd name="T88" fmla="*/ 1 w 1114"/>
                  <a:gd name="T89" fmla="*/ 1 h 1284"/>
                  <a:gd name="T90" fmla="*/ 1 w 1114"/>
                  <a:gd name="T91" fmla="*/ 1 h 1284"/>
                  <a:gd name="T92" fmla="*/ 1 w 1114"/>
                  <a:gd name="T93" fmla="*/ 1 h 1284"/>
                  <a:gd name="T94" fmla="*/ 1 w 1114"/>
                  <a:gd name="T95" fmla="*/ 1 h 1284"/>
                  <a:gd name="T96" fmla="*/ 1 w 1114"/>
                  <a:gd name="T97" fmla="*/ 1 h 1284"/>
                  <a:gd name="T98" fmla="*/ 1 w 1114"/>
                  <a:gd name="T99" fmla="*/ 1 h 1284"/>
                  <a:gd name="T100" fmla="*/ 1 w 1114"/>
                  <a:gd name="T101" fmla="*/ 1 h 1284"/>
                  <a:gd name="T102" fmla="*/ 1 w 1114"/>
                  <a:gd name="T103" fmla="*/ 1 h 1284"/>
                  <a:gd name="T104" fmla="*/ 1 w 1114"/>
                  <a:gd name="T105" fmla="*/ 1 h 1284"/>
                  <a:gd name="T106" fmla="*/ 1 w 1114"/>
                  <a:gd name="T107" fmla="*/ 1 h 1284"/>
                  <a:gd name="T108" fmla="*/ 1 w 1114"/>
                  <a:gd name="T109" fmla="*/ 1 h 1284"/>
                  <a:gd name="T110" fmla="*/ 1 w 1114"/>
                  <a:gd name="T111" fmla="*/ 1 h 1284"/>
                  <a:gd name="T112" fmla="*/ 1 w 1114"/>
                  <a:gd name="T113" fmla="*/ 1 h 1284"/>
                  <a:gd name="T114" fmla="*/ 1 w 1114"/>
                  <a:gd name="T115" fmla="*/ 1 h 1284"/>
                  <a:gd name="T116" fmla="*/ 1 w 1114"/>
                  <a:gd name="T117" fmla="*/ 1 h 1284"/>
                  <a:gd name="T118" fmla="*/ 1 w 1114"/>
                  <a:gd name="T119" fmla="*/ 1 h 12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4"/>
                  <a:gd name="T181" fmla="*/ 0 h 1284"/>
                  <a:gd name="T182" fmla="*/ 1114 w 1114"/>
                  <a:gd name="T183" fmla="*/ 1284 h 12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4" h="1284">
                    <a:moveTo>
                      <a:pt x="1114" y="1085"/>
                    </a:moveTo>
                    <a:lnTo>
                      <a:pt x="1094" y="1020"/>
                    </a:lnTo>
                    <a:lnTo>
                      <a:pt x="1079" y="865"/>
                    </a:lnTo>
                    <a:lnTo>
                      <a:pt x="1065" y="735"/>
                    </a:lnTo>
                    <a:lnTo>
                      <a:pt x="1020" y="580"/>
                    </a:lnTo>
                    <a:lnTo>
                      <a:pt x="980" y="515"/>
                    </a:lnTo>
                    <a:lnTo>
                      <a:pt x="905" y="420"/>
                    </a:lnTo>
                    <a:lnTo>
                      <a:pt x="820" y="380"/>
                    </a:lnTo>
                    <a:lnTo>
                      <a:pt x="725" y="295"/>
                    </a:lnTo>
                    <a:lnTo>
                      <a:pt x="630" y="210"/>
                    </a:lnTo>
                    <a:lnTo>
                      <a:pt x="535" y="115"/>
                    </a:lnTo>
                    <a:lnTo>
                      <a:pt x="465" y="40"/>
                    </a:lnTo>
                    <a:lnTo>
                      <a:pt x="410" y="0"/>
                    </a:lnTo>
                    <a:lnTo>
                      <a:pt x="420" y="65"/>
                    </a:lnTo>
                    <a:lnTo>
                      <a:pt x="385" y="115"/>
                    </a:lnTo>
                    <a:lnTo>
                      <a:pt x="345" y="135"/>
                    </a:lnTo>
                    <a:lnTo>
                      <a:pt x="305" y="115"/>
                    </a:lnTo>
                    <a:lnTo>
                      <a:pt x="255" y="70"/>
                    </a:lnTo>
                    <a:lnTo>
                      <a:pt x="230" y="65"/>
                    </a:lnTo>
                    <a:lnTo>
                      <a:pt x="175" y="65"/>
                    </a:lnTo>
                    <a:lnTo>
                      <a:pt x="125" y="85"/>
                    </a:lnTo>
                    <a:lnTo>
                      <a:pt x="70" y="65"/>
                    </a:lnTo>
                    <a:lnTo>
                      <a:pt x="50" y="105"/>
                    </a:lnTo>
                    <a:lnTo>
                      <a:pt x="50" y="170"/>
                    </a:lnTo>
                    <a:lnTo>
                      <a:pt x="0" y="180"/>
                    </a:lnTo>
                    <a:lnTo>
                      <a:pt x="0" y="210"/>
                    </a:lnTo>
                    <a:lnTo>
                      <a:pt x="40" y="250"/>
                    </a:lnTo>
                    <a:lnTo>
                      <a:pt x="85" y="230"/>
                    </a:lnTo>
                    <a:lnTo>
                      <a:pt x="135" y="240"/>
                    </a:lnTo>
                    <a:lnTo>
                      <a:pt x="145" y="275"/>
                    </a:lnTo>
                    <a:lnTo>
                      <a:pt x="135" y="305"/>
                    </a:lnTo>
                    <a:lnTo>
                      <a:pt x="90" y="315"/>
                    </a:lnTo>
                    <a:lnTo>
                      <a:pt x="85" y="345"/>
                    </a:lnTo>
                    <a:lnTo>
                      <a:pt x="85" y="380"/>
                    </a:lnTo>
                    <a:lnTo>
                      <a:pt x="90" y="400"/>
                    </a:lnTo>
                    <a:lnTo>
                      <a:pt x="90" y="440"/>
                    </a:lnTo>
                    <a:lnTo>
                      <a:pt x="155" y="455"/>
                    </a:lnTo>
                    <a:lnTo>
                      <a:pt x="175" y="455"/>
                    </a:lnTo>
                    <a:lnTo>
                      <a:pt x="255" y="545"/>
                    </a:lnTo>
                    <a:lnTo>
                      <a:pt x="280" y="590"/>
                    </a:lnTo>
                    <a:lnTo>
                      <a:pt x="325" y="580"/>
                    </a:lnTo>
                    <a:lnTo>
                      <a:pt x="410" y="645"/>
                    </a:lnTo>
                    <a:lnTo>
                      <a:pt x="470" y="695"/>
                    </a:lnTo>
                    <a:lnTo>
                      <a:pt x="470" y="800"/>
                    </a:lnTo>
                    <a:lnTo>
                      <a:pt x="485" y="875"/>
                    </a:lnTo>
                    <a:lnTo>
                      <a:pt x="495" y="980"/>
                    </a:lnTo>
                    <a:lnTo>
                      <a:pt x="505" y="1035"/>
                    </a:lnTo>
                    <a:lnTo>
                      <a:pt x="535" y="1065"/>
                    </a:lnTo>
                    <a:lnTo>
                      <a:pt x="590" y="1085"/>
                    </a:lnTo>
                    <a:lnTo>
                      <a:pt x="675" y="1150"/>
                    </a:lnTo>
                    <a:lnTo>
                      <a:pt x="715" y="1179"/>
                    </a:lnTo>
                    <a:lnTo>
                      <a:pt x="740" y="1219"/>
                    </a:lnTo>
                    <a:lnTo>
                      <a:pt x="745" y="1264"/>
                    </a:lnTo>
                    <a:lnTo>
                      <a:pt x="770" y="1284"/>
                    </a:lnTo>
                    <a:lnTo>
                      <a:pt x="780" y="1254"/>
                    </a:lnTo>
                    <a:lnTo>
                      <a:pt x="845" y="1179"/>
                    </a:lnTo>
                    <a:lnTo>
                      <a:pt x="915" y="1199"/>
                    </a:lnTo>
                    <a:lnTo>
                      <a:pt x="960" y="1150"/>
                    </a:lnTo>
                    <a:lnTo>
                      <a:pt x="1020" y="1160"/>
                    </a:lnTo>
                    <a:lnTo>
                      <a:pt x="1114" y="108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02" name="Freeform 72"/>
              <p:cNvSpPr>
                <a:spLocks noChangeAspect="1"/>
              </p:cNvSpPr>
              <p:nvPr/>
            </p:nvSpPr>
            <p:spPr bwMode="auto">
              <a:xfrm>
                <a:off x="3464" y="7288"/>
                <a:ext cx="1654" cy="777"/>
              </a:xfrm>
              <a:custGeom>
                <a:avLst/>
                <a:gdLst>
                  <a:gd name="T0" fmla="*/ 1 w 2258"/>
                  <a:gd name="T1" fmla="*/ 1 h 1359"/>
                  <a:gd name="T2" fmla="*/ 1 w 2258"/>
                  <a:gd name="T3" fmla="*/ 1 h 1359"/>
                  <a:gd name="T4" fmla="*/ 1 w 2258"/>
                  <a:gd name="T5" fmla="*/ 1 h 1359"/>
                  <a:gd name="T6" fmla="*/ 1 w 2258"/>
                  <a:gd name="T7" fmla="*/ 1 h 1359"/>
                  <a:gd name="T8" fmla="*/ 1 w 2258"/>
                  <a:gd name="T9" fmla="*/ 1 h 1359"/>
                  <a:gd name="T10" fmla="*/ 1 w 2258"/>
                  <a:gd name="T11" fmla="*/ 1 h 1359"/>
                  <a:gd name="T12" fmla="*/ 1 w 2258"/>
                  <a:gd name="T13" fmla="*/ 1 h 1359"/>
                  <a:gd name="T14" fmla="*/ 1 w 2258"/>
                  <a:gd name="T15" fmla="*/ 1 h 1359"/>
                  <a:gd name="T16" fmla="*/ 1 w 2258"/>
                  <a:gd name="T17" fmla="*/ 1 h 1359"/>
                  <a:gd name="T18" fmla="*/ 1 w 2258"/>
                  <a:gd name="T19" fmla="*/ 1 h 1359"/>
                  <a:gd name="T20" fmla="*/ 1 w 2258"/>
                  <a:gd name="T21" fmla="*/ 1 h 1359"/>
                  <a:gd name="T22" fmla="*/ 1 w 2258"/>
                  <a:gd name="T23" fmla="*/ 1 h 1359"/>
                  <a:gd name="T24" fmla="*/ 1 w 2258"/>
                  <a:gd name="T25" fmla="*/ 1 h 1359"/>
                  <a:gd name="T26" fmla="*/ 1 w 2258"/>
                  <a:gd name="T27" fmla="*/ 1 h 1359"/>
                  <a:gd name="T28" fmla="*/ 1 w 2258"/>
                  <a:gd name="T29" fmla="*/ 1 h 1359"/>
                  <a:gd name="T30" fmla="*/ 1 w 2258"/>
                  <a:gd name="T31" fmla="*/ 1 h 1359"/>
                  <a:gd name="T32" fmla="*/ 1 w 2258"/>
                  <a:gd name="T33" fmla="*/ 1 h 1359"/>
                  <a:gd name="T34" fmla="*/ 1 w 2258"/>
                  <a:gd name="T35" fmla="*/ 1 h 1359"/>
                  <a:gd name="T36" fmla="*/ 1 w 2258"/>
                  <a:gd name="T37" fmla="*/ 1 h 1359"/>
                  <a:gd name="T38" fmla="*/ 1 w 2258"/>
                  <a:gd name="T39" fmla="*/ 1 h 1359"/>
                  <a:gd name="T40" fmla="*/ 1 w 2258"/>
                  <a:gd name="T41" fmla="*/ 1 h 1359"/>
                  <a:gd name="T42" fmla="*/ 1 w 2258"/>
                  <a:gd name="T43" fmla="*/ 0 h 1359"/>
                  <a:gd name="T44" fmla="*/ 1 w 2258"/>
                  <a:gd name="T45" fmla="*/ 1 h 1359"/>
                  <a:gd name="T46" fmla="*/ 1 w 2258"/>
                  <a:gd name="T47" fmla="*/ 1 h 1359"/>
                  <a:gd name="T48" fmla="*/ 1 w 2258"/>
                  <a:gd name="T49" fmla="*/ 1 h 1359"/>
                  <a:gd name="T50" fmla="*/ 1 w 2258"/>
                  <a:gd name="T51" fmla="*/ 1 h 1359"/>
                  <a:gd name="T52" fmla="*/ 1 w 2258"/>
                  <a:gd name="T53" fmla="*/ 1 h 1359"/>
                  <a:gd name="T54" fmla="*/ 1 w 2258"/>
                  <a:gd name="T55" fmla="*/ 1 h 1359"/>
                  <a:gd name="T56" fmla="*/ 1 w 2258"/>
                  <a:gd name="T57" fmla="*/ 1 h 1359"/>
                  <a:gd name="T58" fmla="*/ 1 w 2258"/>
                  <a:gd name="T59" fmla="*/ 1 h 1359"/>
                  <a:gd name="T60" fmla="*/ 1 w 2258"/>
                  <a:gd name="T61" fmla="*/ 1 h 1359"/>
                  <a:gd name="T62" fmla="*/ 1 w 2258"/>
                  <a:gd name="T63" fmla="*/ 1 h 1359"/>
                  <a:gd name="T64" fmla="*/ 1 w 2258"/>
                  <a:gd name="T65" fmla="*/ 1 h 1359"/>
                  <a:gd name="T66" fmla="*/ 1 w 2258"/>
                  <a:gd name="T67" fmla="*/ 1 h 1359"/>
                  <a:gd name="T68" fmla="*/ 1 w 2258"/>
                  <a:gd name="T69" fmla="*/ 1 h 1359"/>
                  <a:gd name="T70" fmla="*/ 1 w 2258"/>
                  <a:gd name="T71" fmla="*/ 1 h 1359"/>
                  <a:gd name="T72" fmla="*/ 1 w 2258"/>
                  <a:gd name="T73" fmla="*/ 1 h 1359"/>
                  <a:gd name="T74" fmla="*/ 1 w 2258"/>
                  <a:gd name="T75" fmla="*/ 1 h 1359"/>
                  <a:gd name="T76" fmla="*/ 1 w 2258"/>
                  <a:gd name="T77" fmla="*/ 1 h 1359"/>
                  <a:gd name="T78" fmla="*/ 1 w 2258"/>
                  <a:gd name="T79" fmla="*/ 1 h 1359"/>
                  <a:gd name="T80" fmla="*/ 1 w 2258"/>
                  <a:gd name="T81" fmla="*/ 1 h 1359"/>
                  <a:gd name="T82" fmla="*/ 1 w 2258"/>
                  <a:gd name="T83" fmla="*/ 1 h 1359"/>
                  <a:gd name="T84" fmla="*/ 1 w 2258"/>
                  <a:gd name="T85" fmla="*/ 1 h 1359"/>
                  <a:gd name="T86" fmla="*/ 1 w 2258"/>
                  <a:gd name="T87" fmla="*/ 1 h 1359"/>
                  <a:gd name="T88" fmla="*/ 1 w 2258"/>
                  <a:gd name="T89" fmla="*/ 1 h 1359"/>
                  <a:gd name="T90" fmla="*/ 1 w 2258"/>
                  <a:gd name="T91" fmla="*/ 1 h 1359"/>
                  <a:gd name="T92" fmla="*/ 1 w 2258"/>
                  <a:gd name="T93" fmla="*/ 1 h 1359"/>
                  <a:gd name="T94" fmla="*/ 1 w 2258"/>
                  <a:gd name="T95" fmla="*/ 1 h 1359"/>
                  <a:gd name="T96" fmla="*/ 1 w 2258"/>
                  <a:gd name="T97" fmla="*/ 1 h 1359"/>
                  <a:gd name="T98" fmla="*/ 1 w 2258"/>
                  <a:gd name="T99" fmla="*/ 1 h 1359"/>
                  <a:gd name="T100" fmla="*/ 1 w 2258"/>
                  <a:gd name="T101" fmla="*/ 1 h 1359"/>
                  <a:gd name="T102" fmla="*/ 1 w 2258"/>
                  <a:gd name="T103" fmla="*/ 1 h 1359"/>
                  <a:gd name="T104" fmla="*/ 1 w 2258"/>
                  <a:gd name="T105" fmla="*/ 1 h 13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58"/>
                  <a:gd name="T160" fmla="*/ 0 h 1359"/>
                  <a:gd name="T161" fmla="*/ 2258 w 2258"/>
                  <a:gd name="T162" fmla="*/ 1359 h 13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58" h="1359">
                    <a:moveTo>
                      <a:pt x="2238" y="1169"/>
                    </a:moveTo>
                    <a:lnTo>
                      <a:pt x="2168" y="1119"/>
                    </a:lnTo>
                    <a:lnTo>
                      <a:pt x="2133" y="1064"/>
                    </a:lnTo>
                    <a:lnTo>
                      <a:pt x="2093" y="949"/>
                    </a:lnTo>
                    <a:lnTo>
                      <a:pt x="2068" y="904"/>
                    </a:lnTo>
                    <a:lnTo>
                      <a:pt x="2018" y="819"/>
                    </a:lnTo>
                    <a:lnTo>
                      <a:pt x="1983" y="779"/>
                    </a:lnTo>
                    <a:lnTo>
                      <a:pt x="1983" y="729"/>
                    </a:lnTo>
                    <a:lnTo>
                      <a:pt x="2028" y="685"/>
                    </a:lnTo>
                    <a:lnTo>
                      <a:pt x="2018" y="620"/>
                    </a:lnTo>
                    <a:lnTo>
                      <a:pt x="2018" y="535"/>
                    </a:lnTo>
                    <a:lnTo>
                      <a:pt x="2008" y="485"/>
                    </a:lnTo>
                    <a:lnTo>
                      <a:pt x="2038" y="445"/>
                    </a:lnTo>
                    <a:lnTo>
                      <a:pt x="2008" y="400"/>
                    </a:lnTo>
                    <a:lnTo>
                      <a:pt x="1953" y="315"/>
                    </a:lnTo>
                    <a:lnTo>
                      <a:pt x="1898" y="305"/>
                    </a:lnTo>
                    <a:lnTo>
                      <a:pt x="1828" y="280"/>
                    </a:lnTo>
                    <a:lnTo>
                      <a:pt x="1788" y="305"/>
                    </a:lnTo>
                    <a:lnTo>
                      <a:pt x="1753" y="335"/>
                    </a:lnTo>
                    <a:lnTo>
                      <a:pt x="1708" y="345"/>
                    </a:lnTo>
                    <a:lnTo>
                      <a:pt x="1668" y="325"/>
                    </a:lnTo>
                    <a:lnTo>
                      <a:pt x="1544" y="325"/>
                    </a:lnTo>
                    <a:lnTo>
                      <a:pt x="1469" y="295"/>
                    </a:lnTo>
                    <a:lnTo>
                      <a:pt x="1419" y="275"/>
                    </a:lnTo>
                    <a:lnTo>
                      <a:pt x="1374" y="230"/>
                    </a:lnTo>
                    <a:lnTo>
                      <a:pt x="1319" y="260"/>
                    </a:lnTo>
                    <a:lnTo>
                      <a:pt x="1229" y="260"/>
                    </a:lnTo>
                    <a:lnTo>
                      <a:pt x="1119" y="275"/>
                    </a:lnTo>
                    <a:lnTo>
                      <a:pt x="1059" y="260"/>
                    </a:lnTo>
                    <a:lnTo>
                      <a:pt x="994" y="200"/>
                    </a:lnTo>
                    <a:lnTo>
                      <a:pt x="954" y="230"/>
                    </a:lnTo>
                    <a:lnTo>
                      <a:pt x="909" y="240"/>
                    </a:lnTo>
                    <a:lnTo>
                      <a:pt x="854" y="210"/>
                    </a:lnTo>
                    <a:lnTo>
                      <a:pt x="834" y="190"/>
                    </a:lnTo>
                    <a:lnTo>
                      <a:pt x="769" y="200"/>
                    </a:lnTo>
                    <a:lnTo>
                      <a:pt x="709" y="190"/>
                    </a:lnTo>
                    <a:lnTo>
                      <a:pt x="659" y="155"/>
                    </a:lnTo>
                    <a:lnTo>
                      <a:pt x="574" y="90"/>
                    </a:lnTo>
                    <a:lnTo>
                      <a:pt x="494" y="30"/>
                    </a:lnTo>
                    <a:lnTo>
                      <a:pt x="444" y="40"/>
                    </a:lnTo>
                    <a:lnTo>
                      <a:pt x="384" y="60"/>
                    </a:lnTo>
                    <a:lnTo>
                      <a:pt x="340" y="30"/>
                    </a:lnTo>
                    <a:lnTo>
                      <a:pt x="295" y="0"/>
                    </a:lnTo>
                    <a:lnTo>
                      <a:pt x="245" y="0"/>
                    </a:lnTo>
                    <a:lnTo>
                      <a:pt x="205" y="30"/>
                    </a:lnTo>
                    <a:lnTo>
                      <a:pt x="190" y="50"/>
                    </a:lnTo>
                    <a:lnTo>
                      <a:pt x="190" y="145"/>
                    </a:lnTo>
                    <a:lnTo>
                      <a:pt x="170" y="240"/>
                    </a:lnTo>
                    <a:lnTo>
                      <a:pt x="150" y="305"/>
                    </a:lnTo>
                    <a:lnTo>
                      <a:pt x="120" y="345"/>
                    </a:lnTo>
                    <a:lnTo>
                      <a:pt x="85" y="410"/>
                    </a:lnTo>
                    <a:lnTo>
                      <a:pt x="40" y="450"/>
                    </a:lnTo>
                    <a:lnTo>
                      <a:pt x="0" y="485"/>
                    </a:lnTo>
                    <a:lnTo>
                      <a:pt x="55" y="525"/>
                    </a:lnTo>
                    <a:lnTo>
                      <a:pt x="105" y="535"/>
                    </a:lnTo>
                    <a:lnTo>
                      <a:pt x="170" y="550"/>
                    </a:lnTo>
                    <a:lnTo>
                      <a:pt x="160" y="630"/>
                    </a:lnTo>
                    <a:lnTo>
                      <a:pt x="225" y="665"/>
                    </a:lnTo>
                    <a:lnTo>
                      <a:pt x="310" y="695"/>
                    </a:lnTo>
                    <a:lnTo>
                      <a:pt x="330" y="709"/>
                    </a:lnTo>
                    <a:lnTo>
                      <a:pt x="340" y="749"/>
                    </a:lnTo>
                    <a:lnTo>
                      <a:pt x="345" y="834"/>
                    </a:lnTo>
                    <a:lnTo>
                      <a:pt x="359" y="884"/>
                    </a:lnTo>
                    <a:lnTo>
                      <a:pt x="409" y="904"/>
                    </a:lnTo>
                    <a:lnTo>
                      <a:pt x="454" y="894"/>
                    </a:lnTo>
                    <a:lnTo>
                      <a:pt x="464" y="854"/>
                    </a:lnTo>
                    <a:lnTo>
                      <a:pt x="464" y="809"/>
                    </a:lnTo>
                    <a:lnTo>
                      <a:pt x="519" y="769"/>
                    </a:lnTo>
                    <a:lnTo>
                      <a:pt x="539" y="749"/>
                    </a:lnTo>
                    <a:lnTo>
                      <a:pt x="559" y="779"/>
                    </a:lnTo>
                    <a:lnTo>
                      <a:pt x="614" y="819"/>
                    </a:lnTo>
                    <a:lnTo>
                      <a:pt x="684" y="844"/>
                    </a:lnTo>
                    <a:lnTo>
                      <a:pt x="784" y="864"/>
                    </a:lnTo>
                    <a:lnTo>
                      <a:pt x="854" y="874"/>
                    </a:lnTo>
                    <a:lnTo>
                      <a:pt x="954" y="914"/>
                    </a:lnTo>
                    <a:lnTo>
                      <a:pt x="1004" y="959"/>
                    </a:lnTo>
                    <a:lnTo>
                      <a:pt x="1064" y="1024"/>
                    </a:lnTo>
                    <a:lnTo>
                      <a:pt x="1099" y="1034"/>
                    </a:lnTo>
                    <a:lnTo>
                      <a:pt x="1184" y="1034"/>
                    </a:lnTo>
                    <a:lnTo>
                      <a:pt x="1229" y="1034"/>
                    </a:lnTo>
                    <a:lnTo>
                      <a:pt x="1289" y="1084"/>
                    </a:lnTo>
                    <a:lnTo>
                      <a:pt x="1339" y="1099"/>
                    </a:lnTo>
                    <a:lnTo>
                      <a:pt x="1404" y="1084"/>
                    </a:lnTo>
                    <a:lnTo>
                      <a:pt x="1449" y="1099"/>
                    </a:lnTo>
                    <a:lnTo>
                      <a:pt x="1479" y="1099"/>
                    </a:lnTo>
                    <a:lnTo>
                      <a:pt x="1554" y="1099"/>
                    </a:lnTo>
                    <a:lnTo>
                      <a:pt x="1574" y="1074"/>
                    </a:lnTo>
                    <a:lnTo>
                      <a:pt x="1629" y="1119"/>
                    </a:lnTo>
                    <a:lnTo>
                      <a:pt x="1629" y="1159"/>
                    </a:lnTo>
                    <a:lnTo>
                      <a:pt x="1629" y="1224"/>
                    </a:lnTo>
                    <a:lnTo>
                      <a:pt x="1658" y="1244"/>
                    </a:lnTo>
                    <a:lnTo>
                      <a:pt x="1733" y="1254"/>
                    </a:lnTo>
                    <a:lnTo>
                      <a:pt x="1773" y="1294"/>
                    </a:lnTo>
                    <a:lnTo>
                      <a:pt x="1808" y="1329"/>
                    </a:lnTo>
                    <a:lnTo>
                      <a:pt x="1838" y="1359"/>
                    </a:lnTo>
                    <a:lnTo>
                      <a:pt x="1878" y="1329"/>
                    </a:lnTo>
                    <a:lnTo>
                      <a:pt x="1893" y="1274"/>
                    </a:lnTo>
                    <a:lnTo>
                      <a:pt x="1908" y="1234"/>
                    </a:lnTo>
                    <a:lnTo>
                      <a:pt x="1958" y="1249"/>
                    </a:lnTo>
                    <a:lnTo>
                      <a:pt x="2018" y="1234"/>
                    </a:lnTo>
                    <a:lnTo>
                      <a:pt x="2058" y="1234"/>
                    </a:lnTo>
                    <a:lnTo>
                      <a:pt x="2123" y="1274"/>
                    </a:lnTo>
                    <a:lnTo>
                      <a:pt x="2168" y="1309"/>
                    </a:lnTo>
                    <a:lnTo>
                      <a:pt x="2198" y="1309"/>
                    </a:lnTo>
                    <a:lnTo>
                      <a:pt x="2238" y="1269"/>
                    </a:lnTo>
                    <a:lnTo>
                      <a:pt x="2258" y="1234"/>
                    </a:lnTo>
                    <a:lnTo>
                      <a:pt x="2238" y="1169"/>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03" name="Freeform 73"/>
              <p:cNvSpPr>
                <a:spLocks noChangeAspect="1"/>
              </p:cNvSpPr>
              <p:nvPr/>
            </p:nvSpPr>
            <p:spPr bwMode="auto">
              <a:xfrm>
                <a:off x="2626" y="7542"/>
                <a:ext cx="1281" cy="391"/>
              </a:xfrm>
              <a:custGeom>
                <a:avLst/>
                <a:gdLst>
                  <a:gd name="T0" fmla="*/ 1 w 1753"/>
                  <a:gd name="T1" fmla="*/ 0 h 689"/>
                  <a:gd name="T2" fmla="*/ 1 w 1753"/>
                  <a:gd name="T3" fmla="*/ 1 h 689"/>
                  <a:gd name="T4" fmla="*/ 1 w 1753"/>
                  <a:gd name="T5" fmla="*/ 1 h 689"/>
                  <a:gd name="T6" fmla="*/ 1 w 1753"/>
                  <a:gd name="T7" fmla="*/ 1 h 689"/>
                  <a:gd name="T8" fmla="*/ 1 w 1753"/>
                  <a:gd name="T9" fmla="*/ 1 h 689"/>
                  <a:gd name="T10" fmla="*/ 1 w 1753"/>
                  <a:gd name="T11" fmla="*/ 1 h 689"/>
                  <a:gd name="T12" fmla="*/ 1 w 1753"/>
                  <a:gd name="T13" fmla="*/ 1 h 689"/>
                  <a:gd name="T14" fmla="*/ 1 w 1753"/>
                  <a:gd name="T15" fmla="*/ 1 h 689"/>
                  <a:gd name="T16" fmla="*/ 1 w 1753"/>
                  <a:gd name="T17" fmla="*/ 1 h 689"/>
                  <a:gd name="T18" fmla="*/ 1 w 1753"/>
                  <a:gd name="T19" fmla="*/ 1 h 689"/>
                  <a:gd name="T20" fmla="*/ 1 w 1753"/>
                  <a:gd name="T21" fmla="*/ 1 h 689"/>
                  <a:gd name="T22" fmla="*/ 1 w 1753"/>
                  <a:gd name="T23" fmla="*/ 1 h 689"/>
                  <a:gd name="T24" fmla="*/ 1 w 1753"/>
                  <a:gd name="T25" fmla="*/ 1 h 689"/>
                  <a:gd name="T26" fmla="*/ 0 w 1753"/>
                  <a:gd name="T27" fmla="*/ 1 h 689"/>
                  <a:gd name="T28" fmla="*/ 1 w 1753"/>
                  <a:gd name="T29" fmla="*/ 1 h 689"/>
                  <a:gd name="T30" fmla="*/ 1 w 1753"/>
                  <a:gd name="T31" fmla="*/ 1 h 689"/>
                  <a:gd name="T32" fmla="*/ 1 w 1753"/>
                  <a:gd name="T33" fmla="*/ 1 h 689"/>
                  <a:gd name="T34" fmla="*/ 1 w 1753"/>
                  <a:gd name="T35" fmla="*/ 1 h 689"/>
                  <a:gd name="T36" fmla="*/ 1 w 1753"/>
                  <a:gd name="T37" fmla="*/ 1 h 689"/>
                  <a:gd name="T38" fmla="*/ 1 w 1753"/>
                  <a:gd name="T39" fmla="*/ 1 h 689"/>
                  <a:gd name="T40" fmla="*/ 1 w 1753"/>
                  <a:gd name="T41" fmla="*/ 1 h 689"/>
                  <a:gd name="T42" fmla="*/ 1 w 1753"/>
                  <a:gd name="T43" fmla="*/ 1 h 689"/>
                  <a:gd name="T44" fmla="*/ 1 w 1753"/>
                  <a:gd name="T45" fmla="*/ 1 h 689"/>
                  <a:gd name="T46" fmla="*/ 1 w 1753"/>
                  <a:gd name="T47" fmla="*/ 1 h 689"/>
                  <a:gd name="T48" fmla="*/ 1 w 1753"/>
                  <a:gd name="T49" fmla="*/ 1 h 689"/>
                  <a:gd name="T50" fmla="*/ 1 w 1753"/>
                  <a:gd name="T51" fmla="*/ 1 h 689"/>
                  <a:gd name="T52" fmla="*/ 1 w 1753"/>
                  <a:gd name="T53" fmla="*/ 1 h 689"/>
                  <a:gd name="T54" fmla="*/ 1 w 1753"/>
                  <a:gd name="T55" fmla="*/ 1 h 689"/>
                  <a:gd name="T56" fmla="*/ 1 w 1753"/>
                  <a:gd name="T57" fmla="*/ 1 h 689"/>
                  <a:gd name="T58" fmla="*/ 1 w 1753"/>
                  <a:gd name="T59" fmla="*/ 1 h 689"/>
                  <a:gd name="T60" fmla="*/ 1 w 1753"/>
                  <a:gd name="T61" fmla="*/ 1 h 689"/>
                  <a:gd name="T62" fmla="*/ 1 w 1753"/>
                  <a:gd name="T63" fmla="*/ 1 h 689"/>
                  <a:gd name="T64" fmla="*/ 1 w 1753"/>
                  <a:gd name="T65" fmla="*/ 1 h 689"/>
                  <a:gd name="T66" fmla="*/ 1 w 1753"/>
                  <a:gd name="T67" fmla="*/ 1 h 689"/>
                  <a:gd name="T68" fmla="*/ 1 w 1753"/>
                  <a:gd name="T69" fmla="*/ 1 h 689"/>
                  <a:gd name="T70" fmla="*/ 1 w 1753"/>
                  <a:gd name="T71" fmla="*/ 1 h 6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53"/>
                  <a:gd name="T109" fmla="*/ 0 h 689"/>
                  <a:gd name="T110" fmla="*/ 1753 w 1753"/>
                  <a:gd name="T111" fmla="*/ 689 h 68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53" h="689">
                    <a:moveTo>
                      <a:pt x="1144" y="20"/>
                    </a:moveTo>
                    <a:lnTo>
                      <a:pt x="989" y="0"/>
                    </a:lnTo>
                    <a:lnTo>
                      <a:pt x="934" y="85"/>
                    </a:lnTo>
                    <a:lnTo>
                      <a:pt x="894" y="85"/>
                    </a:lnTo>
                    <a:lnTo>
                      <a:pt x="839" y="40"/>
                    </a:lnTo>
                    <a:lnTo>
                      <a:pt x="789" y="55"/>
                    </a:lnTo>
                    <a:lnTo>
                      <a:pt x="734" y="65"/>
                    </a:lnTo>
                    <a:lnTo>
                      <a:pt x="684" y="85"/>
                    </a:lnTo>
                    <a:lnTo>
                      <a:pt x="664" y="75"/>
                    </a:lnTo>
                    <a:lnTo>
                      <a:pt x="599" y="35"/>
                    </a:lnTo>
                    <a:lnTo>
                      <a:pt x="559" y="15"/>
                    </a:lnTo>
                    <a:lnTo>
                      <a:pt x="459" y="35"/>
                    </a:lnTo>
                    <a:lnTo>
                      <a:pt x="459" y="65"/>
                    </a:lnTo>
                    <a:lnTo>
                      <a:pt x="479" y="85"/>
                    </a:lnTo>
                    <a:lnTo>
                      <a:pt x="474" y="125"/>
                    </a:lnTo>
                    <a:lnTo>
                      <a:pt x="439" y="140"/>
                    </a:lnTo>
                    <a:lnTo>
                      <a:pt x="409" y="180"/>
                    </a:lnTo>
                    <a:lnTo>
                      <a:pt x="399" y="210"/>
                    </a:lnTo>
                    <a:lnTo>
                      <a:pt x="409" y="250"/>
                    </a:lnTo>
                    <a:lnTo>
                      <a:pt x="399" y="284"/>
                    </a:lnTo>
                    <a:lnTo>
                      <a:pt x="369" y="304"/>
                    </a:lnTo>
                    <a:lnTo>
                      <a:pt x="284" y="324"/>
                    </a:lnTo>
                    <a:lnTo>
                      <a:pt x="125" y="339"/>
                    </a:lnTo>
                    <a:lnTo>
                      <a:pt x="125" y="379"/>
                    </a:lnTo>
                    <a:lnTo>
                      <a:pt x="70" y="424"/>
                    </a:lnTo>
                    <a:lnTo>
                      <a:pt x="30" y="464"/>
                    </a:lnTo>
                    <a:lnTo>
                      <a:pt x="0" y="519"/>
                    </a:lnTo>
                    <a:lnTo>
                      <a:pt x="0" y="604"/>
                    </a:lnTo>
                    <a:lnTo>
                      <a:pt x="40" y="689"/>
                    </a:lnTo>
                    <a:lnTo>
                      <a:pt x="90" y="654"/>
                    </a:lnTo>
                    <a:lnTo>
                      <a:pt x="170" y="674"/>
                    </a:lnTo>
                    <a:lnTo>
                      <a:pt x="219" y="689"/>
                    </a:lnTo>
                    <a:lnTo>
                      <a:pt x="304" y="664"/>
                    </a:lnTo>
                    <a:lnTo>
                      <a:pt x="374" y="624"/>
                    </a:lnTo>
                    <a:lnTo>
                      <a:pt x="429" y="569"/>
                    </a:lnTo>
                    <a:lnTo>
                      <a:pt x="439" y="489"/>
                    </a:lnTo>
                    <a:lnTo>
                      <a:pt x="454" y="434"/>
                    </a:lnTo>
                    <a:lnTo>
                      <a:pt x="494" y="389"/>
                    </a:lnTo>
                    <a:lnTo>
                      <a:pt x="564" y="359"/>
                    </a:lnTo>
                    <a:lnTo>
                      <a:pt x="609" y="339"/>
                    </a:lnTo>
                    <a:lnTo>
                      <a:pt x="684" y="274"/>
                    </a:lnTo>
                    <a:lnTo>
                      <a:pt x="769" y="205"/>
                    </a:lnTo>
                    <a:lnTo>
                      <a:pt x="904" y="190"/>
                    </a:lnTo>
                    <a:lnTo>
                      <a:pt x="969" y="225"/>
                    </a:lnTo>
                    <a:lnTo>
                      <a:pt x="1054" y="274"/>
                    </a:lnTo>
                    <a:lnTo>
                      <a:pt x="1104" y="299"/>
                    </a:lnTo>
                    <a:lnTo>
                      <a:pt x="1199" y="304"/>
                    </a:lnTo>
                    <a:lnTo>
                      <a:pt x="1274" y="359"/>
                    </a:lnTo>
                    <a:lnTo>
                      <a:pt x="1379" y="424"/>
                    </a:lnTo>
                    <a:lnTo>
                      <a:pt x="1474" y="519"/>
                    </a:lnTo>
                    <a:lnTo>
                      <a:pt x="1598" y="634"/>
                    </a:lnTo>
                    <a:lnTo>
                      <a:pt x="1693" y="674"/>
                    </a:lnTo>
                    <a:lnTo>
                      <a:pt x="1718" y="654"/>
                    </a:lnTo>
                    <a:lnTo>
                      <a:pt x="1753" y="609"/>
                    </a:lnTo>
                    <a:lnTo>
                      <a:pt x="1708" y="529"/>
                    </a:lnTo>
                    <a:lnTo>
                      <a:pt x="1618" y="484"/>
                    </a:lnTo>
                    <a:lnTo>
                      <a:pt x="1583" y="429"/>
                    </a:lnTo>
                    <a:lnTo>
                      <a:pt x="1513" y="424"/>
                    </a:lnTo>
                    <a:lnTo>
                      <a:pt x="1489" y="389"/>
                    </a:lnTo>
                    <a:lnTo>
                      <a:pt x="1489" y="349"/>
                    </a:lnTo>
                    <a:lnTo>
                      <a:pt x="1484" y="304"/>
                    </a:lnTo>
                    <a:lnTo>
                      <a:pt x="1459" y="260"/>
                    </a:lnTo>
                    <a:lnTo>
                      <a:pt x="1439" y="235"/>
                    </a:lnTo>
                    <a:lnTo>
                      <a:pt x="1379" y="205"/>
                    </a:lnTo>
                    <a:lnTo>
                      <a:pt x="1314" y="170"/>
                    </a:lnTo>
                    <a:lnTo>
                      <a:pt x="1294" y="140"/>
                    </a:lnTo>
                    <a:lnTo>
                      <a:pt x="1304" y="105"/>
                    </a:lnTo>
                    <a:lnTo>
                      <a:pt x="1294" y="75"/>
                    </a:lnTo>
                    <a:lnTo>
                      <a:pt x="1264" y="75"/>
                    </a:lnTo>
                    <a:lnTo>
                      <a:pt x="1229" y="55"/>
                    </a:lnTo>
                    <a:lnTo>
                      <a:pt x="1199" y="65"/>
                    </a:lnTo>
                    <a:lnTo>
                      <a:pt x="1144" y="20"/>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04" name="Freeform 74"/>
              <p:cNvSpPr>
                <a:spLocks noChangeAspect="1"/>
              </p:cNvSpPr>
              <p:nvPr/>
            </p:nvSpPr>
            <p:spPr bwMode="auto">
              <a:xfrm>
                <a:off x="2441" y="6754"/>
                <a:ext cx="514" cy="312"/>
              </a:xfrm>
              <a:custGeom>
                <a:avLst/>
                <a:gdLst>
                  <a:gd name="T0" fmla="*/ 1 w 699"/>
                  <a:gd name="T1" fmla="*/ 1 h 549"/>
                  <a:gd name="T2" fmla="*/ 1 w 699"/>
                  <a:gd name="T3" fmla="*/ 1 h 549"/>
                  <a:gd name="T4" fmla="*/ 1 w 699"/>
                  <a:gd name="T5" fmla="*/ 1 h 549"/>
                  <a:gd name="T6" fmla="*/ 1 w 699"/>
                  <a:gd name="T7" fmla="*/ 1 h 549"/>
                  <a:gd name="T8" fmla="*/ 1 w 699"/>
                  <a:gd name="T9" fmla="*/ 1 h 549"/>
                  <a:gd name="T10" fmla="*/ 1 w 699"/>
                  <a:gd name="T11" fmla="*/ 1 h 549"/>
                  <a:gd name="T12" fmla="*/ 1 w 699"/>
                  <a:gd name="T13" fmla="*/ 1 h 549"/>
                  <a:gd name="T14" fmla="*/ 1 w 699"/>
                  <a:gd name="T15" fmla="*/ 1 h 549"/>
                  <a:gd name="T16" fmla="*/ 1 w 699"/>
                  <a:gd name="T17" fmla="*/ 1 h 549"/>
                  <a:gd name="T18" fmla="*/ 1 w 699"/>
                  <a:gd name="T19" fmla="*/ 0 h 549"/>
                  <a:gd name="T20" fmla="*/ 1 w 699"/>
                  <a:gd name="T21" fmla="*/ 1 h 549"/>
                  <a:gd name="T22" fmla="*/ 1 w 699"/>
                  <a:gd name="T23" fmla="*/ 1 h 549"/>
                  <a:gd name="T24" fmla="*/ 0 w 699"/>
                  <a:gd name="T25" fmla="*/ 1 h 549"/>
                  <a:gd name="T26" fmla="*/ 1 w 699"/>
                  <a:gd name="T27" fmla="*/ 1 h 549"/>
                  <a:gd name="T28" fmla="*/ 1 w 699"/>
                  <a:gd name="T29" fmla="*/ 1 h 549"/>
                  <a:gd name="T30" fmla="*/ 1 w 699"/>
                  <a:gd name="T31" fmla="*/ 1 h 549"/>
                  <a:gd name="T32" fmla="*/ 1 w 699"/>
                  <a:gd name="T33" fmla="*/ 1 h 549"/>
                  <a:gd name="T34" fmla="*/ 1 w 699"/>
                  <a:gd name="T35" fmla="*/ 1 h 549"/>
                  <a:gd name="T36" fmla="*/ 1 w 699"/>
                  <a:gd name="T37" fmla="*/ 1 h 549"/>
                  <a:gd name="T38" fmla="*/ 1 w 699"/>
                  <a:gd name="T39" fmla="*/ 1 h 549"/>
                  <a:gd name="T40" fmla="*/ 1 w 699"/>
                  <a:gd name="T41" fmla="*/ 1 h 549"/>
                  <a:gd name="T42" fmla="*/ 1 w 699"/>
                  <a:gd name="T43" fmla="*/ 1 h 549"/>
                  <a:gd name="T44" fmla="*/ 1 w 699"/>
                  <a:gd name="T45" fmla="*/ 1 h 549"/>
                  <a:gd name="T46" fmla="*/ 1 w 699"/>
                  <a:gd name="T47" fmla="*/ 1 h 549"/>
                  <a:gd name="T48" fmla="*/ 1 w 699"/>
                  <a:gd name="T49" fmla="*/ 1 h 549"/>
                  <a:gd name="T50" fmla="*/ 1 w 699"/>
                  <a:gd name="T51" fmla="*/ 1 h 549"/>
                  <a:gd name="T52" fmla="*/ 1 w 699"/>
                  <a:gd name="T53" fmla="*/ 1 h 549"/>
                  <a:gd name="T54" fmla="*/ 1 w 699"/>
                  <a:gd name="T55" fmla="*/ 1 h 549"/>
                  <a:gd name="T56" fmla="*/ 1 w 699"/>
                  <a:gd name="T57" fmla="*/ 1 h 549"/>
                  <a:gd name="T58" fmla="*/ 1 w 699"/>
                  <a:gd name="T59" fmla="*/ 1 h 549"/>
                  <a:gd name="T60" fmla="*/ 1 w 699"/>
                  <a:gd name="T61" fmla="*/ 1 h 549"/>
                  <a:gd name="T62" fmla="*/ 1 w 699"/>
                  <a:gd name="T63" fmla="*/ 1 h 549"/>
                  <a:gd name="T64" fmla="*/ 1 w 699"/>
                  <a:gd name="T65" fmla="*/ 1 h 549"/>
                  <a:gd name="T66" fmla="*/ 1 w 699"/>
                  <a:gd name="T67" fmla="*/ 1 h 549"/>
                  <a:gd name="T68" fmla="*/ 1 w 699"/>
                  <a:gd name="T69" fmla="*/ 1 h 549"/>
                  <a:gd name="T70" fmla="*/ 1 w 699"/>
                  <a:gd name="T71" fmla="*/ 1 h 549"/>
                  <a:gd name="T72" fmla="*/ 1 w 699"/>
                  <a:gd name="T73" fmla="*/ 1 h 549"/>
                  <a:gd name="T74" fmla="*/ 1 w 699"/>
                  <a:gd name="T75" fmla="*/ 1 h 549"/>
                  <a:gd name="T76" fmla="*/ 1 w 699"/>
                  <a:gd name="T77" fmla="*/ 1 h 5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9"/>
                  <a:gd name="T118" fmla="*/ 0 h 549"/>
                  <a:gd name="T119" fmla="*/ 699 w 699"/>
                  <a:gd name="T120" fmla="*/ 549 h 5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9" h="549">
                    <a:moveTo>
                      <a:pt x="654" y="24"/>
                    </a:moveTo>
                    <a:lnTo>
                      <a:pt x="549" y="4"/>
                    </a:lnTo>
                    <a:lnTo>
                      <a:pt x="494" y="4"/>
                    </a:lnTo>
                    <a:lnTo>
                      <a:pt x="440" y="74"/>
                    </a:lnTo>
                    <a:lnTo>
                      <a:pt x="415" y="119"/>
                    </a:lnTo>
                    <a:lnTo>
                      <a:pt x="360" y="129"/>
                    </a:lnTo>
                    <a:lnTo>
                      <a:pt x="285" y="99"/>
                    </a:lnTo>
                    <a:lnTo>
                      <a:pt x="245" y="64"/>
                    </a:lnTo>
                    <a:lnTo>
                      <a:pt x="180" y="14"/>
                    </a:lnTo>
                    <a:lnTo>
                      <a:pt x="150" y="0"/>
                    </a:lnTo>
                    <a:lnTo>
                      <a:pt x="95" y="44"/>
                    </a:lnTo>
                    <a:lnTo>
                      <a:pt x="55" y="99"/>
                    </a:lnTo>
                    <a:lnTo>
                      <a:pt x="0" y="149"/>
                    </a:lnTo>
                    <a:lnTo>
                      <a:pt x="40" y="244"/>
                    </a:lnTo>
                    <a:lnTo>
                      <a:pt x="85" y="309"/>
                    </a:lnTo>
                    <a:lnTo>
                      <a:pt x="95" y="339"/>
                    </a:lnTo>
                    <a:lnTo>
                      <a:pt x="65" y="394"/>
                    </a:lnTo>
                    <a:lnTo>
                      <a:pt x="75" y="459"/>
                    </a:lnTo>
                    <a:lnTo>
                      <a:pt x="75" y="519"/>
                    </a:lnTo>
                    <a:lnTo>
                      <a:pt x="95" y="549"/>
                    </a:lnTo>
                    <a:lnTo>
                      <a:pt x="140" y="499"/>
                    </a:lnTo>
                    <a:lnTo>
                      <a:pt x="210" y="479"/>
                    </a:lnTo>
                    <a:lnTo>
                      <a:pt x="245" y="459"/>
                    </a:lnTo>
                    <a:lnTo>
                      <a:pt x="295" y="464"/>
                    </a:lnTo>
                    <a:lnTo>
                      <a:pt x="360" y="459"/>
                    </a:lnTo>
                    <a:lnTo>
                      <a:pt x="415" y="464"/>
                    </a:lnTo>
                    <a:lnTo>
                      <a:pt x="464" y="479"/>
                    </a:lnTo>
                    <a:lnTo>
                      <a:pt x="504" y="459"/>
                    </a:lnTo>
                    <a:lnTo>
                      <a:pt x="579" y="434"/>
                    </a:lnTo>
                    <a:lnTo>
                      <a:pt x="599" y="379"/>
                    </a:lnTo>
                    <a:lnTo>
                      <a:pt x="624" y="354"/>
                    </a:lnTo>
                    <a:lnTo>
                      <a:pt x="654" y="359"/>
                    </a:lnTo>
                    <a:lnTo>
                      <a:pt x="699" y="354"/>
                    </a:lnTo>
                    <a:lnTo>
                      <a:pt x="684" y="309"/>
                    </a:lnTo>
                    <a:lnTo>
                      <a:pt x="684" y="224"/>
                    </a:lnTo>
                    <a:lnTo>
                      <a:pt x="664" y="189"/>
                    </a:lnTo>
                    <a:lnTo>
                      <a:pt x="664" y="129"/>
                    </a:lnTo>
                    <a:lnTo>
                      <a:pt x="654" y="84"/>
                    </a:lnTo>
                    <a:lnTo>
                      <a:pt x="654" y="24"/>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05" name="Freeform 75"/>
              <p:cNvSpPr>
                <a:spLocks noChangeAspect="1"/>
              </p:cNvSpPr>
              <p:nvPr/>
            </p:nvSpPr>
            <p:spPr bwMode="auto">
              <a:xfrm>
                <a:off x="2304" y="6522"/>
                <a:ext cx="1199" cy="1219"/>
              </a:xfrm>
              <a:custGeom>
                <a:avLst/>
                <a:gdLst>
                  <a:gd name="T0" fmla="*/ 1 w 1634"/>
                  <a:gd name="T1" fmla="*/ 1 h 2138"/>
                  <a:gd name="T2" fmla="*/ 1 w 1634"/>
                  <a:gd name="T3" fmla="*/ 1 h 2138"/>
                  <a:gd name="T4" fmla="*/ 1 w 1634"/>
                  <a:gd name="T5" fmla="*/ 1 h 2138"/>
                  <a:gd name="T6" fmla="*/ 1 w 1634"/>
                  <a:gd name="T7" fmla="*/ 1 h 2138"/>
                  <a:gd name="T8" fmla="*/ 1 w 1634"/>
                  <a:gd name="T9" fmla="*/ 0 h 2138"/>
                  <a:gd name="T10" fmla="*/ 1 w 1634"/>
                  <a:gd name="T11" fmla="*/ 1 h 2138"/>
                  <a:gd name="T12" fmla="*/ 1 w 1634"/>
                  <a:gd name="T13" fmla="*/ 1 h 2138"/>
                  <a:gd name="T14" fmla="*/ 1 w 1634"/>
                  <a:gd name="T15" fmla="*/ 1 h 2138"/>
                  <a:gd name="T16" fmla="*/ 1 w 1634"/>
                  <a:gd name="T17" fmla="*/ 1 h 2138"/>
                  <a:gd name="T18" fmla="*/ 1 w 1634"/>
                  <a:gd name="T19" fmla="*/ 1 h 2138"/>
                  <a:gd name="T20" fmla="*/ 1 w 1634"/>
                  <a:gd name="T21" fmla="*/ 1 h 2138"/>
                  <a:gd name="T22" fmla="*/ 1 w 1634"/>
                  <a:gd name="T23" fmla="*/ 1 h 2138"/>
                  <a:gd name="T24" fmla="*/ 1 w 1634"/>
                  <a:gd name="T25" fmla="*/ 1 h 2138"/>
                  <a:gd name="T26" fmla="*/ 1 w 1634"/>
                  <a:gd name="T27" fmla="*/ 1 h 2138"/>
                  <a:gd name="T28" fmla="*/ 1 w 1634"/>
                  <a:gd name="T29" fmla="*/ 1 h 2138"/>
                  <a:gd name="T30" fmla="*/ 1 w 1634"/>
                  <a:gd name="T31" fmla="*/ 1 h 2138"/>
                  <a:gd name="T32" fmla="*/ 1 w 1634"/>
                  <a:gd name="T33" fmla="*/ 1 h 2138"/>
                  <a:gd name="T34" fmla="*/ 1 w 1634"/>
                  <a:gd name="T35" fmla="*/ 1 h 2138"/>
                  <a:gd name="T36" fmla="*/ 1 w 1634"/>
                  <a:gd name="T37" fmla="*/ 1 h 2138"/>
                  <a:gd name="T38" fmla="*/ 1 w 1634"/>
                  <a:gd name="T39" fmla="*/ 1 h 2138"/>
                  <a:gd name="T40" fmla="*/ 1 w 1634"/>
                  <a:gd name="T41" fmla="*/ 1 h 2138"/>
                  <a:gd name="T42" fmla="*/ 1 w 1634"/>
                  <a:gd name="T43" fmla="*/ 1 h 2138"/>
                  <a:gd name="T44" fmla="*/ 1 w 1634"/>
                  <a:gd name="T45" fmla="*/ 1 h 2138"/>
                  <a:gd name="T46" fmla="*/ 1 w 1634"/>
                  <a:gd name="T47" fmla="*/ 1 h 2138"/>
                  <a:gd name="T48" fmla="*/ 1 w 1634"/>
                  <a:gd name="T49" fmla="*/ 1 h 2138"/>
                  <a:gd name="T50" fmla="*/ 1 w 1634"/>
                  <a:gd name="T51" fmla="*/ 1 h 2138"/>
                  <a:gd name="T52" fmla="*/ 1 w 1634"/>
                  <a:gd name="T53" fmla="*/ 1 h 2138"/>
                  <a:gd name="T54" fmla="*/ 1 w 1634"/>
                  <a:gd name="T55" fmla="*/ 1 h 2138"/>
                  <a:gd name="T56" fmla="*/ 1 w 1634"/>
                  <a:gd name="T57" fmla="*/ 1 h 2138"/>
                  <a:gd name="T58" fmla="*/ 1 w 1634"/>
                  <a:gd name="T59" fmla="*/ 1 h 2138"/>
                  <a:gd name="T60" fmla="*/ 1 w 1634"/>
                  <a:gd name="T61" fmla="*/ 1 h 2138"/>
                  <a:gd name="T62" fmla="*/ 1 w 1634"/>
                  <a:gd name="T63" fmla="*/ 1 h 2138"/>
                  <a:gd name="T64" fmla="*/ 1 w 1634"/>
                  <a:gd name="T65" fmla="*/ 1 h 2138"/>
                  <a:gd name="T66" fmla="*/ 1 w 1634"/>
                  <a:gd name="T67" fmla="*/ 1 h 2138"/>
                  <a:gd name="T68" fmla="*/ 1 w 1634"/>
                  <a:gd name="T69" fmla="*/ 1 h 2138"/>
                  <a:gd name="T70" fmla="*/ 1 w 1634"/>
                  <a:gd name="T71" fmla="*/ 1 h 2138"/>
                  <a:gd name="T72" fmla="*/ 1 w 1634"/>
                  <a:gd name="T73" fmla="*/ 1 h 2138"/>
                  <a:gd name="T74" fmla="*/ 1 w 1634"/>
                  <a:gd name="T75" fmla="*/ 1 h 2138"/>
                  <a:gd name="T76" fmla="*/ 1 w 1634"/>
                  <a:gd name="T77" fmla="*/ 1 h 2138"/>
                  <a:gd name="T78" fmla="*/ 1 w 1634"/>
                  <a:gd name="T79" fmla="*/ 1 h 2138"/>
                  <a:gd name="T80" fmla="*/ 1 w 1634"/>
                  <a:gd name="T81" fmla="*/ 1 h 2138"/>
                  <a:gd name="T82" fmla="*/ 1 w 1634"/>
                  <a:gd name="T83" fmla="*/ 1 h 2138"/>
                  <a:gd name="T84" fmla="*/ 1 w 1634"/>
                  <a:gd name="T85" fmla="*/ 1 h 2138"/>
                  <a:gd name="T86" fmla="*/ 1 w 1634"/>
                  <a:gd name="T87" fmla="*/ 1 h 2138"/>
                  <a:gd name="T88" fmla="*/ 1 w 1634"/>
                  <a:gd name="T89" fmla="*/ 1 h 2138"/>
                  <a:gd name="T90" fmla="*/ 1 w 1634"/>
                  <a:gd name="T91" fmla="*/ 1 h 2138"/>
                  <a:gd name="T92" fmla="*/ 1 w 1634"/>
                  <a:gd name="T93" fmla="*/ 1 h 2138"/>
                  <a:gd name="T94" fmla="*/ 1 w 1634"/>
                  <a:gd name="T95" fmla="*/ 1 h 2138"/>
                  <a:gd name="T96" fmla="*/ 0 w 1634"/>
                  <a:gd name="T97" fmla="*/ 1 h 2138"/>
                  <a:gd name="T98" fmla="*/ 1 w 1634"/>
                  <a:gd name="T99" fmla="*/ 1 h 2138"/>
                  <a:gd name="T100" fmla="*/ 1 w 1634"/>
                  <a:gd name="T101" fmla="*/ 1 h 2138"/>
                  <a:gd name="T102" fmla="*/ 1 w 1634"/>
                  <a:gd name="T103" fmla="*/ 1 h 2138"/>
                  <a:gd name="T104" fmla="*/ 1 w 1634"/>
                  <a:gd name="T105" fmla="*/ 1 h 2138"/>
                  <a:gd name="T106" fmla="*/ 1 w 1634"/>
                  <a:gd name="T107" fmla="*/ 1 h 2138"/>
                  <a:gd name="T108" fmla="*/ 1 w 1634"/>
                  <a:gd name="T109" fmla="*/ 1 h 2138"/>
                  <a:gd name="T110" fmla="*/ 1 w 1634"/>
                  <a:gd name="T111" fmla="*/ 1 h 2138"/>
                  <a:gd name="T112" fmla="*/ 1 w 1634"/>
                  <a:gd name="T113" fmla="*/ 1 h 2138"/>
                  <a:gd name="T114" fmla="*/ 1 w 1634"/>
                  <a:gd name="T115" fmla="*/ 1 h 2138"/>
                  <a:gd name="T116" fmla="*/ 1 w 1634"/>
                  <a:gd name="T117" fmla="*/ 1 h 2138"/>
                  <a:gd name="T118" fmla="*/ 1 w 1634"/>
                  <a:gd name="T119" fmla="*/ 1 h 2138"/>
                  <a:gd name="T120" fmla="*/ 1 w 1634"/>
                  <a:gd name="T121" fmla="*/ 1 h 2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4"/>
                  <a:gd name="T184" fmla="*/ 0 h 2138"/>
                  <a:gd name="T185" fmla="*/ 1634 w 1634"/>
                  <a:gd name="T186" fmla="*/ 2138 h 2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4" h="2138">
                    <a:moveTo>
                      <a:pt x="844" y="419"/>
                    </a:moveTo>
                    <a:lnTo>
                      <a:pt x="904" y="380"/>
                    </a:lnTo>
                    <a:lnTo>
                      <a:pt x="979" y="305"/>
                    </a:lnTo>
                    <a:lnTo>
                      <a:pt x="999" y="275"/>
                    </a:lnTo>
                    <a:lnTo>
                      <a:pt x="979" y="170"/>
                    </a:lnTo>
                    <a:lnTo>
                      <a:pt x="989" y="135"/>
                    </a:lnTo>
                    <a:lnTo>
                      <a:pt x="1104" y="85"/>
                    </a:lnTo>
                    <a:lnTo>
                      <a:pt x="1159" y="70"/>
                    </a:lnTo>
                    <a:lnTo>
                      <a:pt x="1224" y="0"/>
                    </a:lnTo>
                    <a:lnTo>
                      <a:pt x="1264" y="0"/>
                    </a:lnTo>
                    <a:lnTo>
                      <a:pt x="1274" y="50"/>
                    </a:lnTo>
                    <a:lnTo>
                      <a:pt x="1284" y="135"/>
                    </a:lnTo>
                    <a:lnTo>
                      <a:pt x="1349" y="230"/>
                    </a:lnTo>
                    <a:lnTo>
                      <a:pt x="1389" y="305"/>
                    </a:lnTo>
                    <a:lnTo>
                      <a:pt x="1389" y="380"/>
                    </a:lnTo>
                    <a:lnTo>
                      <a:pt x="1369" y="439"/>
                    </a:lnTo>
                    <a:lnTo>
                      <a:pt x="1319" y="494"/>
                    </a:lnTo>
                    <a:lnTo>
                      <a:pt x="1284" y="494"/>
                    </a:lnTo>
                    <a:lnTo>
                      <a:pt x="1254" y="494"/>
                    </a:lnTo>
                    <a:lnTo>
                      <a:pt x="1234" y="524"/>
                    </a:lnTo>
                    <a:lnTo>
                      <a:pt x="1254" y="589"/>
                    </a:lnTo>
                    <a:lnTo>
                      <a:pt x="1244" y="704"/>
                    </a:lnTo>
                    <a:lnTo>
                      <a:pt x="1294" y="759"/>
                    </a:lnTo>
                    <a:lnTo>
                      <a:pt x="1304" y="829"/>
                    </a:lnTo>
                    <a:lnTo>
                      <a:pt x="1339" y="929"/>
                    </a:lnTo>
                    <a:lnTo>
                      <a:pt x="1369" y="979"/>
                    </a:lnTo>
                    <a:lnTo>
                      <a:pt x="1404" y="1014"/>
                    </a:lnTo>
                    <a:lnTo>
                      <a:pt x="1389" y="1054"/>
                    </a:lnTo>
                    <a:lnTo>
                      <a:pt x="1369" y="1084"/>
                    </a:lnTo>
                    <a:lnTo>
                      <a:pt x="1349" y="1099"/>
                    </a:lnTo>
                    <a:lnTo>
                      <a:pt x="1294" y="1054"/>
                    </a:lnTo>
                    <a:lnTo>
                      <a:pt x="1234" y="1054"/>
                    </a:lnTo>
                    <a:lnTo>
                      <a:pt x="1189" y="1084"/>
                    </a:lnTo>
                    <a:lnTo>
                      <a:pt x="1169" y="1124"/>
                    </a:lnTo>
                    <a:lnTo>
                      <a:pt x="1209" y="1179"/>
                    </a:lnTo>
                    <a:lnTo>
                      <a:pt x="1209" y="1309"/>
                    </a:lnTo>
                    <a:lnTo>
                      <a:pt x="1244" y="1349"/>
                    </a:lnTo>
                    <a:lnTo>
                      <a:pt x="1274" y="1359"/>
                    </a:lnTo>
                    <a:lnTo>
                      <a:pt x="1339" y="1349"/>
                    </a:lnTo>
                    <a:lnTo>
                      <a:pt x="1409" y="1339"/>
                    </a:lnTo>
                    <a:lnTo>
                      <a:pt x="1464" y="1454"/>
                    </a:lnTo>
                    <a:lnTo>
                      <a:pt x="1529" y="1529"/>
                    </a:lnTo>
                    <a:lnTo>
                      <a:pt x="1569" y="1579"/>
                    </a:lnTo>
                    <a:lnTo>
                      <a:pt x="1599" y="1624"/>
                    </a:lnTo>
                    <a:lnTo>
                      <a:pt x="1599" y="1709"/>
                    </a:lnTo>
                    <a:lnTo>
                      <a:pt x="1634" y="1749"/>
                    </a:lnTo>
                    <a:lnTo>
                      <a:pt x="1634" y="1769"/>
                    </a:lnTo>
                    <a:lnTo>
                      <a:pt x="1594" y="1824"/>
                    </a:lnTo>
                    <a:lnTo>
                      <a:pt x="1424" y="1804"/>
                    </a:lnTo>
                    <a:lnTo>
                      <a:pt x="1404" y="1814"/>
                    </a:lnTo>
                    <a:lnTo>
                      <a:pt x="1369" y="1874"/>
                    </a:lnTo>
                    <a:lnTo>
                      <a:pt x="1319" y="1889"/>
                    </a:lnTo>
                    <a:lnTo>
                      <a:pt x="1254" y="1834"/>
                    </a:lnTo>
                    <a:lnTo>
                      <a:pt x="1244" y="1854"/>
                    </a:lnTo>
                    <a:lnTo>
                      <a:pt x="1199" y="1854"/>
                    </a:lnTo>
                    <a:lnTo>
                      <a:pt x="1169" y="1874"/>
                    </a:lnTo>
                    <a:lnTo>
                      <a:pt x="1104" y="1874"/>
                    </a:lnTo>
                    <a:lnTo>
                      <a:pt x="1064" y="1844"/>
                    </a:lnTo>
                    <a:lnTo>
                      <a:pt x="999" y="1824"/>
                    </a:lnTo>
                    <a:lnTo>
                      <a:pt x="969" y="1804"/>
                    </a:lnTo>
                    <a:lnTo>
                      <a:pt x="929" y="1824"/>
                    </a:lnTo>
                    <a:lnTo>
                      <a:pt x="894" y="1844"/>
                    </a:lnTo>
                    <a:lnTo>
                      <a:pt x="904" y="1869"/>
                    </a:lnTo>
                    <a:lnTo>
                      <a:pt x="914" y="1889"/>
                    </a:lnTo>
                    <a:lnTo>
                      <a:pt x="904" y="1919"/>
                    </a:lnTo>
                    <a:lnTo>
                      <a:pt x="849" y="1954"/>
                    </a:lnTo>
                    <a:lnTo>
                      <a:pt x="829" y="1984"/>
                    </a:lnTo>
                    <a:lnTo>
                      <a:pt x="829" y="2034"/>
                    </a:lnTo>
                    <a:lnTo>
                      <a:pt x="829" y="2068"/>
                    </a:lnTo>
                    <a:lnTo>
                      <a:pt x="809" y="2098"/>
                    </a:lnTo>
                    <a:lnTo>
                      <a:pt x="759" y="2118"/>
                    </a:lnTo>
                    <a:lnTo>
                      <a:pt x="640" y="2128"/>
                    </a:lnTo>
                    <a:lnTo>
                      <a:pt x="560" y="2138"/>
                    </a:lnTo>
                    <a:lnTo>
                      <a:pt x="525" y="2088"/>
                    </a:lnTo>
                    <a:lnTo>
                      <a:pt x="475" y="2048"/>
                    </a:lnTo>
                    <a:lnTo>
                      <a:pt x="420" y="2014"/>
                    </a:lnTo>
                    <a:lnTo>
                      <a:pt x="400" y="2034"/>
                    </a:lnTo>
                    <a:lnTo>
                      <a:pt x="355" y="2053"/>
                    </a:lnTo>
                    <a:lnTo>
                      <a:pt x="330" y="2088"/>
                    </a:lnTo>
                    <a:lnTo>
                      <a:pt x="305" y="2108"/>
                    </a:lnTo>
                    <a:lnTo>
                      <a:pt x="275" y="2068"/>
                    </a:lnTo>
                    <a:lnTo>
                      <a:pt x="220" y="2034"/>
                    </a:lnTo>
                    <a:lnTo>
                      <a:pt x="160" y="2014"/>
                    </a:lnTo>
                    <a:lnTo>
                      <a:pt x="125" y="1939"/>
                    </a:lnTo>
                    <a:lnTo>
                      <a:pt x="105" y="1854"/>
                    </a:lnTo>
                    <a:lnTo>
                      <a:pt x="85" y="1804"/>
                    </a:lnTo>
                    <a:lnTo>
                      <a:pt x="65" y="1769"/>
                    </a:lnTo>
                    <a:lnTo>
                      <a:pt x="65" y="1729"/>
                    </a:lnTo>
                    <a:lnTo>
                      <a:pt x="85" y="1679"/>
                    </a:lnTo>
                    <a:lnTo>
                      <a:pt x="145" y="1634"/>
                    </a:lnTo>
                    <a:lnTo>
                      <a:pt x="180" y="1569"/>
                    </a:lnTo>
                    <a:lnTo>
                      <a:pt x="190" y="1519"/>
                    </a:lnTo>
                    <a:lnTo>
                      <a:pt x="210" y="1464"/>
                    </a:lnTo>
                    <a:lnTo>
                      <a:pt x="200" y="1424"/>
                    </a:lnTo>
                    <a:lnTo>
                      <a:pt x="145" y="1369"/>
                    </a:lnTo>
                    <a:lnTo>
                      <a:pt x="75" y="1294"/>
                    </a:lnTo>
                    <a:lnTo>
                      <a:pt x="20" y="1254"/>
                    </a:lnTo>
                    <a:lnTo>
                      <a:pt x="0" y="1209"/>
                    </a:lnTo>
                    <a:lnTo>
                      <a:pt x="10" y="1179"/>
                    </a:lnTo>
                    <a:lnTo>
                      <a:pt x="105" y="1149"/>
                    </a:lnTo>
                    <a:lnTo>
                      <a:pt x="160" y="1149"/>
                    </a:lnTo>
                    <a:lnTo>
                      <a:pt x="160" y="1084"/>
                    </a:lnTo>
                    <a:lnTo>
                      <a:pt x="190" y="1054"/>
                    </a:lnTo>
                    <a:lnTo>
                      <a:pt x="250" y="1019"/>
                    </a:lnTo>
                    <a:lnTo>
                      <a:pt x="265" y="989"/>
                    </a:lnTo>
                    <a:lnTo>
                      <a:pt x="285" y="949"/>
                    </a:lnTo>
                    <a:lnTo>
                      <a:pt x="330" y="894"/>
                    </a:lnTo>
                    <a:lnTo>
                      <a:pt x="400" y="884"/>
                    </a:lnTo>
                    <a:lnTo>
                      <a:pt x="420" y="864"/>
                    </a:lnTo>
                    <a:lnTo>
                      <a:pt x="495" y="864"/>
                    </a:lnTo>
                    <a:lnTo>
                      <a:pt x="545" y="864"/>
                    </a:lnTo>
                    <a:lnTo>
                      <a:pt x="640" y="884"/>
                    </a:lnTo>
                    <a:lnTo>
                      <a:pt x="704" y="854"/>
                    </a:lnTo>
                    <a:lnTo>
                      <a:pt x="769" y="829"/>
                    </a:lnTo>
                    <a:lnTo>
                      <a:pt x="789" y="829"/>
                    </a:lnTo>
                    <a:lnTo>
                      <a:pt x="779" y="789"/>
                    </a:lnTo>
                    <a:lnTo>
                      <a:pt x="809" y="749"/>
                    </a:lnTo>
                    <a:lnTo>
                      <a:pt x="844" y="769"/>
                    </a:lnTo>
                    <a:lnTo>
                      <a:pt x="884" y="749"/>
                    </a:lnTo>
                    <a:lnTo>
                      <a:pt x="864" y="609"/>
                    </a:lnTo>
                    <a:lnTo>
                      <a:pt x="844" y="599"/>
                    </a:lnTo>
                    <a:lnTo>
                      <a:pt x="844" y="504"/>
                    </a:lnTo>
                    <a:lnTo>
                      <a:pt x="844" y="419"/>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06" name="Freeform 76"/>
              <p:cNvSpPr>
                <a:spLocks noChangeAspect="1"/>
              </p:cNvSpPr>
              <p:nvPr/>
            </p:nvSpPr>
            <p:spPr bwMode="auto">
              <a:xfrm>
                <a:off x="4095" y="6287"/>
                <a:ext cx="1023" cy="719"/>
              </a:xfrm>
              <a:custGeom>
                <a:avLst/>
                <a:gdLst>
                  <a:gd name="T0" fmla="*/ 1 w 1394"/>
                  <a:gd name="T1" fmla="*/ 1 h 1259"/>
                  <a:gd name="T2" fmla="*/ 1 w 1394"/>
                  <a:gd name="T3" fmla="*/ 1 h 1259"/>
                  <a:gd name="T4" fmla="*/ 1 w 1394"/>
                  <a:gd name="T5" fmla="*/ 1 h 1259"/>
                  <a:gd name="T6" fmla="*/ 1 w 1394"/>
                  <a:gd name="T7" fmla="*/ 1 h 1259"/>
                  <a:gd name="T8" fmla="*/ 1 w 1394"/>
                  <a:gd name="T9" fmla="*/ 1 h 1259"/>
                  <a:gd name="T10" fmla="*/ 1 w 1394"/>
                  <a:gd name="T11" fmla="*/ 1 h 1259"/>
                  <a:gd name="T12" fmla="*/ 1 w 1394"/>
                  <a:gd name="T13" fmla="*/ 1 h 1259"/>
                  <a:gd name="T14" fmla="*/ 1 w 1394"/>
                  <a:gd name="T15" fmla="*/ 1 h 1259"/>
                  <a:gd name="T16" fmla="*/ 1 w 1394"/>
                  <a:gd name="T17" fmla="*/ 1 h 1259"/>
                  <a:gd name="T18" fmla="*/ 1 w 1394"/>
                  <a:gd name="T19" fmla="*/ 1 h 1259"/>
                  <a:gd name="T20" fmla="*/ 1 w 1394"/>
                  <a:gd name="T21" fmla="*/ 1 h 1259"/>
                  <a:gd name="T22" fmla="*/ 1 w 1394"/>
                  <a:gd name="T23" fmla="*/ 1 h 1259"/>
                  <a:gd name="T24" fmla="*/ 1 w 1394"/>
                  <a:gd name="T25" fmla="*/ 1 h 1259"/>
                  <a:gd name="T26" fmla="*/ 1 w 1394"/>
                  <a:gd name="T27" fmla="*/ 1 h 1259"/>
                  <a:gd name="T28" fmla="*/ 1 w 1394"/>
                  <a:gd name="T29" fmla="*/ 1 h 1259"/>
                  <a:gd name="T30" fmla="*/ 1 w 1394"/>
                  <a:gd name="T31" fmla="*/ 1 h 1259"/>
                  <a:gd name="T32" fmla="*/ 1 w 1394"/>
                  <a:gd name="T33" fmla="*/ 1 h 1259"/>
                  <a:gd name="T34" fmla="*/ 1 w 1394"/>
                  <a:gd name="T35" fmla="*/ 1 h 1259"/>
                  <a:gd name="T36" fmla="*/ 1 w 1394"/>
                  <a:gd name="T37" fmla="*/ 1 h 1259"/>
                  <a:gd name="T38" fmla="*/ 1 w 1394"/>
                  <a:gd name="T39" fmla="*/ 1 h 1259"/>
                  <a:gd name="T40" fmla="*/ 1 w 1394"/>
                  <a:gd name="T41" fmla="*/ 1 h 1259"/>
                  <a:gd name="T42" fmla="*/ 1 w 1394"/>
                  <a:gd name="T43" fmla="*/ 1 h 1259"/>
                  <a:gd name="T44" fmla="*/ 1 w 1394"/>
                  <a:gd name="T45" fmla="*/ 1 h 1259"/>
                  <a:gd name="T46" fmla="*/ 1 w 1394"/>
                  <a:gd name="T47" fmla="*/ 1 h 1259"/>
                  <a:gd name="T48" fmla="*/ 1 w 1394"/>
                  <a:gd name="T49" fmla="*/ 1 h 1259"/>
                  <a:gd name="T50" fmla="*/ 1 w 1394"/>
                  <a:gd name="T51" fmla="*/ 1 h 1259"/>
                  <a:gd name="T52" fmla="*/ 1 w 1394"/>
                  <a:gd name="T53" fmla="*/ 1 h 1259"/>
                  <a:gd name="T54" fmla="*/ 1 w 1394"/>
                  <a:gd name="T55" fmla="*/ 1 h 1259"/>
                  <a:gd name="T56" fmla="*/ 1 w 1394"/>
                  <a:gd name="T57" fmla="*/ 1 h 1259"/>
                  <a:gd name="T58" fmla="*/ 1 w 1394"/>
                  <a:gd name="T59" fmla="*/ 1 h 1259"/>
                  <a:gd name="T60" fmla="*/ 1 w 1394"/>
                  <a:gd name="T61" fmla="*/ 1 h 1259"/>
                  <a:gd name="T62" fmla="*/ 1 w 1394"/>
                  <a:gd name="T63" fmla="*/ 1 h 1259"/>
                  <a:gd name="T64" fmla="*/ 1 w 1394"/>
                  <a:gd name="T65" fmla="*/ 1 h 1259"/>
                  <a:gd name="T66" fmla="*/ 1 w 1394"/>
                  <a:gd name="T67" fmla="*/ 1 h 1259"/>
                  <a:gd name="T68" fmla="*/ 1 w 1394"/>
                  <a:gd name="T69" fmla="*/ 1 h 1259"/>
                  <a:gd name="T70" fmla="*/ 1 w 1394"/>
                  <a:gd name="T71" fmla="*/ 1 h 1259"/>
                  <a:gd name="T72" fmla="*/ 1 w 1394"/>
                  <a:gd name="T73" fmla="*/ 1 h 1259"/>
                  <a:gd name="T74" fmla="*/ 1 w 1394"/>
                  <a:gd name="T75" fmla="*/ 1 h 1259"/>
                  <a:gd name="T76" fmla="*/ 1 w 1394"/>
                  <a:gd name="T77" fmla="*/ 1 h 1259"/>
                  <a:gd name="T78" fmla="*/ 1 w 1394"/>
                  <a:gd name="T79" fmla="*/ 1 h 1259"/>
                  <a:gd name="T80" fmla="*/ 1 w 1394"/>
                  <a:gd name="T81" fmla="*/ 1 h 1259"/>
                  <a:gd name="T82" fmla="*/ 1 w 1394"/>
                  <a:gd name="T83" fmla="*/ 1 h 1259"/>
                  <a:gd name="T84" fmla="*/ 1 w 1394"/>
                  <a:gd name="T85" fmla="*/ 1 h 12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94"/>
                  <a:gd name="T130" fmla="*/ 0 h 1259"/>
                  <a:gd name="T131" fmla="*/ 1394 w 1394"/>
                  <a:gd name="T132" fmla="*/ 1259 h 12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94" h="1259">
                    <a:moveTo>
                      <a:pt x="0" y="400"/>
                    </a:moveTo>
                    <a:lnTo>
                      <a:pt x="10" y="315"/>
                    </a:lnTo>
                    <a:lnTo>
                      <a:pt x="55" y="285"/>
                    </a:lnTo>
                    <a:lnTo>
                      <a:pt x="125" y="225"/>
                    </a:lnTo>
                    <a:lnTo>
                      <a:pt x="140" y="190"/>
                    </a:lnTo>
                    <a:lnTo>
                      <a:pt x="105" y="150"/>
                    </a:lnTo>
                    <a:lnTo>
                      <a:pt x="245" y="0"/>
                    </a:lnTo>
                    <a:lnTo>
                      <a:pt x="275" y="30"/>
                    </a:lnTo>
                    <a:lnTo>
                      <a:pt x="295" y="75"/>
                    </a:lnTo>
                    <a:lnTo>
                      <a:pt x="295" y="105"/>
                    </a:lnTo>
                    <a:lnTo>
                      <a:pt x="370" y="125"/>
                    </a:lnTo>
                    <a:lnTo>
                      <a:pt x="540" y="180"/>
                    </a:lnTo>
                    <a:lnTo>
                      <a:pt x="550" y="190"/>
                    </a:lnTo>
                    <a:lnTo>
                      <a:pt x="635" y="140"/>
                    </a:lnTo>
                    <a:lnTo>
                      <a:pt x="740" y="40"/>
                    </a:lnTo>
                    <a:lnTo>
                      <a:pt x="794" y="40"/>
                    </a:lnTo>
                    <a:lnTo>
                      <a:pt x="859" y="85"/>
                    </a:lnTo>
                    <a:lnTo>
                      <a:pt x="939" y="105"/>
                    </a:lnTo>
                    <a:lnTo>
                      <a:pt x="1049" y="75"/>
                    </a:lnTo>
                    <a:lnTo>
                      <a:pt x="1089" y="40"/>
                    </a:lnTo>
                    <a:lnTo>
                      <a:pt x="1144" y="40"/>
                    </a:lnTo>
                    <a:lnTo>
                      <a:pt x="1194" y="20"/>
                    </a:lnTo>
                    <a:lnTo>
                      <a:pt x="1229" y="75"/>
                    </a:lnTo>
                    <a:lnTo>
                      <a:pt x="1219" y="125"/>
                    </a:lnTo>
                    <a:lnTo>
                      <a:pt x="1229" y="190"/>
                    </a:lnTo>
                    <a:lnTo>
                      <a:pt x="1279" y="210"/>
                    </a:lnTo>
                    <a:lnTo>
                      <a:pt x="1324" y="265"/>
                    </a:lnTo>
                    <a:lnTo>
                      <a:pt x="1344" y="330"/>
                    </a:lnTo>
                    <a:lnTo>
                      <a:pt x="1394" y="400"/>
                    </a:lnTo>
                    <a:lnTo>
                      <a:pt x="1394" y="445"/>
                    </a:lnTo>
                    <a:lnTo>
                      <a:pt x="1324" y="455"/>
                    </a:lnTo>
                    <a:lnTo>
                      <a:pt x="1259" y="485"/>
                    </a:lnTo>
                    <a:lnTo>
                      <a:pt x="1194" y="550"/>
                    </a:lnTo>
                    <a:lnTo>
                      <a:pt x="1134" y="605"/>
                    </a:lnTo>
                    <a:lnTo>
                      <a:pt x="1079" y="645"/>
                    </a:lnTo>
                    <a:lnTo>
                      <a:pt x="1024" y="665"/>
                    </a:lnTo>
                    <a:lnTo>
                      <a:pt x="939" y="675"/>
                    </a:lnTo>
                    <a:lnTo>
                      <a:pt x="919" y="720"/>
                    </a:lnTo>
                    <a:lnTo>
                      <a:pt x="929" y="760"/>
                    </a:lnTo>
                    <a:lnTo>
                      <a:pt x="964" y="780"/>
                    </a:lnTo>
                    <a:lnTo>
                      <a:pt x="1004" y="805"/>
                    </a:lnTo>
                    <a:lnTo>
                      <a:pt x="1034" y="834"/>
                    </a:lnTo>
                    <a:lnTo>
                      <a:pt x="1014" y="854"/>
                    </a:lnTo>
                    <a:lnTo>
                      <a:pt x="974" y="894"/>
                    </a:lnTo>
                    <a:lnTo>
                      <a:pt x="929" y="909"/>
                    </a:lnTo>
                    <a:lnTo>
                      <a:pt x="899" y="919"/>
                    </a:lnTo>
                    <a:lnTo>
                      <a:pt x="909" y="959"/>
                    </a:lnTo>
                    <a:lnTo>
                      <a:pt x="889" y="1004"/>
                    </a:lnTo>
                    <a:lnTo>
                      <a:pt x="869" y="1034"/>
                    </a:lnTo>
                    <a:lnTo>
                      <a:pt x="824" y="1034"/>
                    </a:lnTo>
                    <a:lnTo>
                      <a:pt x="784" y="1024"/>
                    </a:lnTo>
                    <a:lnTo>
                      <a:pt x="740" y="1014"/>
                    </a:lnTo>
                    <a:lnTo>
                      <a:pt x="690" y="1014"/>
                    </a:lnTo>
                    <a:lnTo>
                      <a:pt x="670" y="1064"/>
                    </a:lnTo>
                    <a:lnTo>
                      <a:pt x="645" y="1119"/>
                    </a:lnTo>
                    <a:lnTo>
                      <a:pt x="605" y="1184"/>
                    </a:lnTo>
                    <a:lnTo>
                      <a:pt x="570" y="1214"/>
                    </a:lnTo>
                    <a:lnTo>
                      <a:pt x="540" y="1224"/>
                    </a:lnTo>
                    <a:lnTo>
                      <a:pt x="475" y="1244"/>
                    </a:lnTo>
                    <a:lnTo>
                      <a:pt x="415" y="1244"/>
                    </a:lnTo>
                    <a:lnTo>
                      <a:pt x="370" y="1224"/>
                    </a:lnTo>
                    <a:lnTo>
                      <a:pt x="340" y="1204"/>
                    </a:lnTo>
                    <a:lnTo>
                      <a:pt x="295" y="1214"/>
                    </a:lnTo>
                    <a:lnTo>
                      <a:pt x="265" y="1224"/>
                    </a:lnTo>
                    <a:lnTo>
                      <a:pt x="255" y="1204"/>
                    </a:lnTo>
                    <a:lnTo>
                      <a:pt x="225" y="1184"/>
                    </a:lnTo>
                    <a:lnTo>
                      <a:pt x="200" y="1204"/>
                    </a:lnTo>
                    <a:lnTo>
                      <a:pt x="180" y="1224"/>
                    </a:lnTo>
                    <a:lnTo>
                      <a:pt x="150" y="1259"/>
                    </a:lnTo>
                    <a:lnTo>
                      <a:pt x="115" y="1244"/>
                    </a:lnTo>
                    <a:lnTo>
                      <a:pt x="95" y="1204"/>
                    </a:lnTo>
                    <a:lnTo>
                      <a:pt x="85" y="1174"/>
                    </a:lnTo>
                    <a:lnTo>
                      <a:pt x="95" y="1109"/>
                    </a:lnTo>
                    <a:lnTo>
                      <a:pt x="95" y="1034"/>
                    </a:lnTo>
                    <a:lnTo>
                      <a:pt x="105" y="974"/>
                    </a:lnTo>
                    <a:lnTo>
                      <a:pt x="125" y="894"/>
                    </a:lnTo>
                    <a:lnTo>
                      <a:pt x="125" y="854"/>
                    </a:lnTo>
                    <a:lnTo>
                      <a:pt x="125" y="810"/>
                    </a:lnTo>
                    <a:lnTo>
                      <a:pt x="125" y="760"/>
                    </a:lnTo>
                    <a:lnTo>
                      <a:pt x="140" y="665"/>
                    </a:lnTo>
                    <a:lnTo>
                      <a:pt x="160" y="625"/>
                    </a:lnTo>
                    <a:lnTo>
                      <a:pt x="150" y="590"/>
                    </a:lnTo>
                    <a:lnTo>
                      <a:pt x="115" y="560"/>
                    </a:lnTo>
                    <a:lnTo>
                      <a:pt x="75" y="540"/>
                    </a:lnTo>
                    <a:lnTo>
                      <a:pt x="35" y="485"/>
                    </a:lnTo>
                    <a:lnTo>
                      <a:pt x="20" y="465"/>
                    </a:lnTo>
                    <a:lnTo>
                      <a:pt x="0" y="400"/>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07" name="Freeform 77"/>
              <p:cNvSpPr>
                <a:spLocks noChangeAspect="1"/>
              </p:cNvSpPr>
              <p:nvPr/>
            </p:nvSpPr>
            <p:spPr bwMode="auto">
              <a:xfrm>
                <a:off x="5026" y="6582"/>
                <a:ext cx="691" cy="574"/>
              </a:xfrm>
              <a:custGeom>
                <a:avLst/>
                <a:gdLst>
                  <a:gd name="T0" fmla="*/ 1 w 939"/>
                  <a:gd name="T1" fmla="*/ 1 h 999"/>
                  <a:gd name="T2" fmla="*/ 1 w 939"/>
                  <a:gd name="T3" fmla="*/ 0 h 999"/>
                  <a:gd name="T4" fmla="*/ 1 w 939"/>
                  <a:gd name="T5" fmla="*/ 1 h 999"/>
                  <a:gd name="T6" fmla="*/ 1 w 939"/>
                  <a:gd name="T7" fmla="*/ 1 h 999"/>
                  <a:gd name="T8" fmla="*/ 1 w 939"/>
                  <a:gd name="T9" fmla="*/ 1 h 999"/>
                  <a:gd name="T10" fmla="*/ 1 w 939"/>
                  <a:gd name="T11" fmla="*/ 1 h 999"/>
                  <a:gd name="T12" fmla="*/ 1 w 939"/>
                  <a:gd name="T13" fmla="*/ 1 h 999"/>
                  <a:gd name="T14" fmla="*/ 1 w 939"/>
                  <a:gd name="T15" fmla="*/ 1 h 999"/>
                  <a:gd name="T16" fmla="*/ 1 w 939"/>
                  <a:gd name="T17" fmla="*/ 1 h 999"/>
                  <a:gd name="T18" fmla="*/ 1 w 939"/>
                  <a:gd name="T19" fmla="*/ 1 h 999"/>
                  <a:gd name="T20" fmla="*/ 1 w 939"/>
                  <a:gd name="T21" fmla="*/ 1 h 999"/>
                  <a:gd name="T22" fmla="*/ 1 w 939"/>
                  <a:gd name="T23" fmla="*/ 1 h 999"/>
                  <a:gd name="T24" fmla="*/ 1 w 939"/>
                  <a:gd name="T25" fmla="*/ 1 h 999"/>
                  <a:gd name="T26" fmla="*/ 1 w 939"/>
                  <a:gd name="T27" fmla="*/ 1 h 999"/>
                  <a:gd name="T28" fmla="*/ 1 w 939"/>
                  <a:gd name="T29" fmla="*/ 1 h 999"/>
                  <a:gd name="T30" fmla="*/ 1 w 939"/>
                  <a:gd name="T31" fmla="*/ 1 h 999"/>
                  <a:gd name="T32" fmla="*/ 1 w 939"/>
                  <a:gd name="T33" fmla="*/ 1 h 999"/>
                  <a:gd name="T34" fmla="*/ 1 w 939"/>
                  <a:gd name="T35" fmla="*/ 1 h 999"/>
                  <a:gd name="T36" fmla="*/ 1 w 939"/>
                  <a:gd name="T37" fmla="*/ 1 h 999"/>
                  <a:gd name="T38" fmla="*/ 1 w 939"/>
                  <a:gd name="T39" fmla="*/ 1 h 999"/>
                  <a:gd name="T40" fmla="*/ 1 w 939"/>
                  <a:gd name="T41" fmla="*/ 1 h 999"/>
                  <a:gd name="T42" fmla="*/ 1 w 939"/>
                  <a:gd name="T43" fmla="*/ 1 h 999"/>
                  <a:gd name="T44" fmla="*/ 1 w 939"/>
                  <a:gd name="T45" fmla="*/ 1 h 999"/>
                  <a:gd name="T46" fmla="*/ 1 w 939"/>
                  <a:gd name="T47" fmla="*/ 1 h 999"/>
                  <a:gd name="T48" fmla="*/ 1 w 939"/>
                  <a:gd name="T49" fmla="*/ 1 h 999"/>
                  <a:gd name="T50" fmla="*/ 1 w 939"/>
                  <a:gd name="T51" fmla="*/ 1 h 999"/>
                  <a:gd name="T52" fmla="*/ 1 w 939"/>
                  <a:gd name="T53" fmla="*/ 1 h 999"/>
                  <a:gd name="T54" fmla="*/ 1 w 939"/>
                  <a:gd name="T55" fmla="*/ 1 h 999"/>
                  <a:gd name="T56" fmla="*/ 1 w 939"/>
                  <a:gd name="T57" fmla="*/ 1 h 999"/>
                  <a:gd name="T58" fmla="*/ 1 w 939"/>
                  <a:gd name="T59" fmla="*/ 1 h 999"/>
                  <a:gd name="T60" fmla="*/ 1 w 939"/>
                  <a:gd name="T61" fmla="*/ 1 h 999"/>
                  <a:gd name="T62" fmla="*/ 1 w 939"/>
                  <a:gd name="T63" fmla="*/ 1 h 999"/>
                  <a:gd name="T64" fmla="*/ 1 w 939"/>
                  <a:gd name="T65" fmla="*/ 1 h 999"/>
                  <a:gd name="T66" fmla="*/ 1 w 939"/>
                  <a:gd name="T67" fmla="*/ 1 h 9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9"/>
                  <a:gd name="T103" fmla="*/ 0 h 999"/>
                  <a:gd name="T104" fmla="*/ 939 w 939"/>
                  <a:gd name="T105" fmla="*/ 999 h 9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9" h="999">
                    <a:moveTo>
                      <a:pt x="315" y="30"/>
                    </a:moveTo>
                    <a:lnTo>
                      <a:pt x="305" y="30"/>
                    </a:lnTo>
                    <a:lnTo>
                      <a:pt x="315" y="40"/>
                    </a:lnTo>
                    <a:lnTo>
                      <a:pt x="340" y="0"/>
                    </a:lnTo>
                    <a:lnTo>
                      <a:pt x="400" y="10"/>
                    </a:lnTo>
                    <a:lnTo>
                      <a:pt x="485" y="40"/>
                    </a:lnTo>
                    <a:lnTo>
                      <a:pt x="620" y="105"/>
                    </a:lnTo>
                    <a:lnTo>
                      <a:pt x="655" y="90"/>
                    </a:lnTo>
                    <a:lnTo>
                      <a:pt x="834" y="170"/>
                    </a:lnTo>
                    <a:lnTo>
                      <a:pt x="899" y="210"/>
                    </a:lnTo>
                    <a:lnTo>
                      <a:pt x="919" y="240"/>
                    </a:lnTo>
                    <a:lnTo>
                      <a:pt x="904" y="275"/>
                    </a:lnTo>
                    <a:lnTo>
                      <a:pt x="874" y="290"/>
                    </a:lnTo>
                    <a:lnTo>
                      <a:pt x="834" y="300"/>
                    </a:lnTo>
                    <a:lnTo>
                      <a:pt x="789" y="314"/>
                    </a:lnTo>
                    <a:lnTo>
                      <a:pt x="799" y="374"/>
                    </a:lnTo>
                    <a:lnTo>
                      <a:pt x="884" y="454"/>
                    </a:lnTo>
                    <a:lnTo>
                      <a:pt x="899" y="504"/>
                    </a:lnTo>
                    <a:lnTo>
                      <a:pt x="884" y="569"/>
                    </a:lnTo>
                    <a:lnTo>
                      <a:pt x="844" y="639"/>
                    </a:lnTo>
                    <a:lnTo>
                      <a:pt x="819" y="704"/>
                    </a:lnTo>
                    <a:lnTo>
                      <a:pt x="864" y="759"/>
                    </a:lnTo>
                    <a:lnTo>
                      <a:pt x="919" y="829"/>
                    </a:lnTo>
                    <a:lnTo>
                      <a:pt x="924" y="864"/>
                    </a:lnTo>
                    <a:lnTo>
                      <a:pt x="939" y="959"/>
                    </a:lnTo>
                    <a:lnTo>
                      <a:pt x="939" y="989"/>
                    </a:lnTo>
                    <a:lnTo>
                      <a:pt x="904" y="999"/>
                    </a:lnTo>
                    <a:lnTo>
                      <a:pt x="854" y="999"/>
                    </a:lnTo>
                    <a:lnTo>
                      <a:pt x="834" y="969"/>
                    </a:lnTo>
                    <a:lnTo>
                      <a:pt x="814" y="909"/>
                    </a:lnTo>
                    <a:lnTo>
                      <a:pt x="784" y="864"/>
                    </a:lnTo>
                    <a:lnTo>
                      <a:pt x="770" y="864"/>
                    </a:lnTo>
                    <a:lnTo>
                      <a:pt x="740" y="884"/>
                    </a:lnTo>
                    <a:lnTo>
                      <a:pt x="695" y="929"/>
                    </a:lnTo>
                    <a:lnTo>
                      <a:pt x="675" y="934"/>
                    </a:lnTo>
                    <a:lnTo>
                      <a:pt x="610" y="934"/>
                    </a:lnTo>
                    <a:lnTo>
                      <a:pt x="580" y="914"/>
                    </a:lnTo>
                    <a:lnTo>
                      <a:pt x="515" y="914"/>
                    </a:lnTo>
                    <a:lnTo>
                      <a:pt x="485" y="929"/>
                    </a:lnTo>
                    <a:lnTo>
                      <a:pt x="465" y="914"/>
                    </a:lnTo>
                    <a:lnTo>
                      <a:pt x="430" y="894"/>
                    </a:lnTo>
                    <a:lnTo>
                      <a:pt x="390" y="854"/>
                    </a:lnTo>
                    <a:lnTo>
                      <a:pt x="360" y="809"/>
                    </a:lnTo>
                    <a:lnTo>
                      <a:pt x="325" y="799"/>
                    </a:lnTo>
                    <a:lnTo>
                      <a:pt x="260" y="829"/>
                    </a:lnTo>
                    <a:lnTo>
                      <a:pt x="220" y="844"/>
                    </a:lnTo>
                    <a:lnTo>
                      <a:pt x="190" y="844"/>
                    </a:lnTo>
                    <a:lnTo>
                      <a:pt x="150" y="809"/>
                    </a:lnTo>
                    <a:lnTo>
                      <a:pt x="125" y="769"/>
                    </a:lnTo>
                    <a:lnTo>
                      <a:pt x="125" y="739"/>
                    </a:lnTo>
                    <a:lnTo>
                      <a:pt x="125" y="694"/>
                    </a:lnTo>
                    <a:lnTo>
                      <a:pt x="95" y="664"/>
                    </a:lnTo>
                    <a:lnTo>
                      <a:pt x="70" y="619"/>
                    </a:lnTo>
                    <a:lnTo>
                      <a:pt x="40" y="599"/>
                    </a:lnTo>
                    <a:lnTo>
                      <a:pt x="20" y="599"/>
                    </a:lnTo>
                    <a:lnTo>
                      <a:pt x="30" y="559"/>
                    </a:lnTo>
                    <a:lnTo>
                      <a:pt x="20" y="524"/>
                    </a:lnTo>
                    <a:lnTo>
                      <a:pt x="10" y="474"/>
                    </a:lnTo>
                    <a:lnTo>
                      <a:pt x="0" y="429"/>
                    </a:lnTo>
                    <a:lnTo>
                      <a:pt x="30" y="389"/>
                    </a:lnTo>
                    <a:lnTo>
                      <a:pt x="95" y="314"/>
                    </a:lnTo>
                    <a:lnTo>
                      <a:pt x="155" y="230"/>
                    </a:lnTo>
                    <a:lnTo>
                      <a:pt x="175" y="220"/>
                    </a:lnTo>
                    <a:lnTo>
                      <a:pt x="175" y="175"/>
                    </a:lnTo>
                    <a:lnTo>
                      <a:pt x="210" y="145"/>
                    </a:lnTo>
                    <a:lnTo>
                      <a:pt x="255" y="115"/>
                    </a:lnTo>
                    <a:lnTo>
                      <a:pt x="305" y="105"/>
                    </a:lnTo>
                    <a:lnTo>
                      <a:pt x="285" y="85"/>
                    </a:lnTo>
                    <a:lnTo>
                      <a:pt x="315" y="30"/>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08" name="Freeform 78"/>
              <p:cNvSpPr>
                <a:spLocks noChangeAspect="1"/>
              </p:cNvSpPr>
              <p:nvPr/>
            </p:nvSpPr>
            <p:spPr bwMode="auto">
              <a:xfrm>
                <a:off x="4212" y="6528"/>
                <a:ext cx="1156" cy="1014"/>
              </a:xfrm>
              <a:custGeom>
                <a:avLst/>
                <a:gdLst>
                  <a:gd name="T0" fmla="*/ 1 w 1569"/>
                  <a:gd name="T1" fmla="*/ 1 h 1779"/>
                  <a:gd name="T2" fmla="*/ 1 w 1569"/>
                  <a:gd name="T3" fmla="*/ 1 h 1779"/>
                  <a:gd name="T4" fmla="*/ 1 w 1569"/>
                  <a:gd name="T5" fmla="*/ 1 h 1779"/>
                  <a:gd name="T6" fmla="*/ 1 w 1569"/>
                  <a:gd name="T7" fmla="*/ 1 h 1779"/>
                  <a:gd name="T8" fmla="*/ 1 w 1569"/>
                  <a:gd name="T9" fmla="*/ 1 h 1779"/>
                  <a:gd name="T10" fmla="*/ 1 w 1569"/>
                  <a:gd name="T11" fmla="*/ 1 h 1779"/>
                  <a:gd name="T12" fmla="*/ 1 w 1569"/>
                  <a:gd name="T13" fmla="*/ 1 h 1779"/>
                  <a:gd name="T14" fmla="*/ 1 w 1569"/>
                  <a:gd name="T15" fmla="*/ 1 h 1779"/>
                  <a:gd name="T16" fmla="*/ 1 w 1569"/>
                  <a:gd name="T17" fmla="*/ 1 h 1779"/>
                  <a:gd name="T18" fmla="*/ 1 w 1569"/>
                  <a:gd name="T19" fmla="*/ 1 h 1779"/>
                  <a:gd name="T20" fmla="*/ 1 w 1569"/>
                  <a:gd name="T21" fmla="*/ 1 h 1779"/>
                  <a:gd name="T22" fmla="*/ 1 w 1569"/>
                  <a:gd name="T23" fmla="*/ 1 h 1779"/>
                  <a:gd name="T24" fmla="*/ 1 w 1569"/>
                  <a:gd name="T25" fmla="*/ 1 h 1779"/>
                  <a:gd name="T26" fmla="*/ 1 w 1569"/>
                  <a:gd name="T27" fmla="*/ 1 h 1779"/>
                  <a:gd name="T28" fmla="*/ 1 w 1569"/>
                  <a:gd name="T29" fmla="*/ 1 h 1779"/>
                  <a:gd name="T30" fmla="*/ 1 w 1569"/>
                  <a:gd name="T31" fmla="*/ 1 h 1779"/>
                  <a:gd name="T32" fmla="*/ 1 w 1569"/>
                  <a:gd name="T33" fmla="*/ 1 h 1779"/>
                  <a:gd name="T34" fmla="*/ 1 w 1569"/>
                  <a:gd name="T35" fmla="*/ 1 h 1779"/>
                  <a:gd name="T36" fmla="*/ 1 w 1569"/>
                  <a:gd name="T37" fmla="*/ 1 h 1779"/>
                  <a:gd name="T38" fmla="*/ 1 w 1569"/>
                  <a:gd name="T39" fmla="*/ 1 h 1779"/>
                  <a:gd name="T40" fmla="*/ 1 w 1569"/>
                  <a:gd name="T41" fmla="*/ 1 h 1779"/>
                  <a:gd name="T42" fmla="*/ 1 w 1569"/>
                  <a:gd name="T43" fmla="*/ 1 h 1779"/>
                  <a:gd name="T44" fmla="*/ 1 w 1569"/>
                  <a:gd name="T45" fmla="*/ 1 h 1779"/>
                  <a:gd name="T46" fmla="*/ 1 w 1569"/>
                  <a:gd name="T47" fmla="*/ 1 h 1779"/>
                  <a:gd name="T48" fmla="*/ 1 w 1569"/>
                  <a:gd name="T49" fmla="*/ 1 h 1779"/>
                  <a:gd name="T50" fmla="*/ 1 w 1569"/>
                  <a:gd name="T51" fmla="*/ 1 h 1779"/>
                  <a:gd name="T52" fmla="*/ 1 w 1569"/>
                  <a:gd name="T53" fmla="*/ 1 h 1779"/>
                  <a:gd name="T54" fmla="*/ 1 w 1569"/>
                  <a:gd name="T55" fmla="*/ 1 h 1779"/>
                  <a:gd name="T56" fmla="*/ 1 w 1569"/>
                  <a:gd name="T57" fmla="*/ 1 h 1779"/>
                  <a:gd name="T58" fmla="*/ 1 w 1569"/>
                  <a:gd name="T59" fmla="*/ 1 h 1779"/>
                  <a:gd name="T60" fmla="*/ 1 w 1569"/>
                  <a:gd name="T61" fmla="*/ 1 h 1779"/>
                  <a:gd name="T62" fmla="*/ 1 w 1569"/>
                  <a:gd name="T63" fmla="*/ 1 h 1779"/>
                  <a:gd name="T64" fmla="*/ 1 w 1569"/>
                  <a:gd name="T65" fmla="*/ 1 h 1779"/>
                  <a:gd name="T66" fmla="*/ 1 w 1569"/>
                  <a:gd name="T67" fmla="*/ 1 h 1779"/>
                  <a:gd name="T68" fmla="*/ 1 w 1569"/>
                  <a:gd name="T69" fmla="*/ 1 h 1779"/>
                  <a:gd name="T70" fmla="*/ 1 w 1569"/>
                  <a:gd name="T71" fmla="*/ 1 h 1779"/>
                  <a:gd name="T72" fmla="*/ 1 w 1569"/>
                  <a:gd name="T73" fmla="*/ 1 h 1779"/>
                  <a:gd name="T74" fmla="*/ 1 w 1569"/>
                  <a:gd name="T75" fmla="*/ 1 h 1779"/>
                  <a:gd name="T76" fmla="*/ 1 w 1569"/>
                  <a:gd name="T77" fmla="*/ 1 h 1779"/>
                  <a:gd name="T78" fmla="*/ 1 w 1569"/>
                  <a:gd name="T79" fmla="*/ 1 h 1779"/>
                  <a:gd name="T80" fmla="*/ 1 w 1569"/>
                  <a:gd name="T81" fmla="*/ 1 h 1779"/>
                  <a:gd name="T82" fmla="*/ 1 w 1569"/>
                  <a:gd name="T83" fmla="*/ 1 h 1779"/>
                  <a:gd name="T84" fmla="*/ 1 w 1569"/>
                  <a:gd name="T85" fmla="*/ 1 h 1779"/>
                  <a:gd name="T86" fmla="*/ 1 w 1569"/>
                  <a:gd name="T87" fmla="*/ 1 h 1779"/>
                  <a:gd name="T88" fmla="*/ 1 w 1569"/>
                  <a:gd name="T89" fmla="*/ 1 h 1779"/>
                  <a:gd name="T90" fmla="*/ 1 w 1569"/>
                  <a:gd name="T91" fmla="*/ 1 h 1779"/>
                  <a:gd name="T92" fmla="*/ 1 w 1569"/>
                  <a:gd name="T93" fmla="*/ 1 h 17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69"/>
                  <a:gd name="T142" fmla="*/ 0 h 1779"/>
                  <a:gd name="T143" fmla="*/ 1569 w 1569"/>
                  <a:gd name="T144" fmla="*/ 1779 h 17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69" h="1779">
                    <a:moveTo>
                      <a:pt x="1224" y="20"/>
                    </a:moveTo>
                    <a:lnTo>
                      <a:pt x="1284" y="0"/>
                    </a:lnTo>
                    <a:lnTo>
                      <a:pt x="1329" y="15"/>
                    </a:lnTo>
                    <a:lnTo>
                      <a:pt x="1389" y="45"/>
                    </a:lnTo>
                    <a:lnTo>
                      <a:pt x="1454" y="75"/>
                    </a:lnTo>
                    <a:lnTo>
                      <a:pt x="1454" y="95"/>
                    </a:lnTo>
                    <a:lnTo>
                      <a:pt x="1434" y="120"/>
                    </a:lnTo>
                    <a:lnTo>
                      <a:pt x="1389" y="170"/>
                    </a:lnTo>
                    <a:lnTo>
                      <a:pt x="1399" y="190"/>
                    </a:lnTo>
                    <a:lnTo>
                      <a:pt x="1359" y="205"/>
                    </a:lnTo>
                    <a:lnTo>
                      <a:pt x="1329" y="235"/>
                    </a:lnTo>
                    <a:lnTo>
                      <a:pt x="1284" y="275"/>
                    </a:lnTo>
                    <a:lnTo>
                      <a:pt x="1274" y="300"/>
                    </a:lnTo>
                    <a:lnTo>
                      <a:pt x="1284" y="320"/>
                    </a:lnTo>
                    <a:lnTo>
                      <a:pt x="1254" y="330"/>
                    </a:lnTo>
                    <a:lnTo>
                      <a:pt x="1234" y="370"/>
                    </a:lnTo>
                    <a:lnTo>
                      <a:pt x="1199" y="400"/>
                    </a:lnTo>
                    <a:lnTo>
                      <a:pt x="1159" y="444"/>
                    </a:lnTo>
                    <a:lnTo>
                      <a:pt x="1129" y="489"/>
                    </a:lnTo>
                    <a:lnTo>
                      <a:pt x="1109" y="519"/>
                    </a:lnTo>
                    <a:lnTo>
                      <a:pt x="1114" y="574"/>
                    </a:lnTo>
                    <a:lnTo>
                      <a:pt x="1139" y="614"/>
                    </a:lnTo>
                    <a:lnTo>
                      <a:pt x="1129" y="644"/>
                    </a:lnTo>
                    <a:lnTo>
                      <a:pt x="1114" y="689"/>
                    </a:lnTo>
                    <a:lnTo>
                      <a:pt x="1169" y="719"/>
                    </a:lnTo>
                    <a:lnTo>
                      <a:pt x="1199" y="759"/>
                    </a:lnTo>
                    <a:lnTo>
                      <a:pt x="1224" y="784"/>
                    </a:lnTo>
                    <a:lnTo>
                      <a:pt x="1234" y="804"/>
                    </a:lnTo>
                    <a:lnTo>
                      <a:pt x="1224" y="844"/>
                    </a:lnTo>
                    <a:lnTo>
                      <a:pt x="1244" y="889"/>
                    </a:lnTo>
                    <a:lnTo>
                      <a:pt x="1264" y="929"/>
                    </a:lnTo>
                    <a:lnTo>
                      <a:pt x="1294" y="949"/>
                    </a:lnTo>
                    <a:lnTo>
                      <a:pt x="1349" y="929"/>
                    </a:lnTo>
                    <a:lnTo>
                      <a:pt x="1389" y="909"/>
                    </a:lnTo>
                    <a:lnTo>
                      <a:pt x="1424" y="889"/>
                    </a:lnTo>
                    <a:lnTo>
                      <a:pt x="1464" y="909"/>
                    </a:lnTo>
                    <a:lnTo>
                      <a:pt x="1499" y="949"/>
                    </a:lnTo>
                    <a:lnTo>
                      <a:pt x="1539" y="994"/>
                    </a:lnTo>
                    <a:lnTo>
                      <a:pt x="1569" y="1034"/>
                    </a:lnTo>
                    <a:lnTo>
                      <a:pt x="1519" y="1059"/>
                    </a:lnTo>
                    <a:lnTo>
                      <a:pt x="1424" y="1069"/>
                    </a:lnTo>
                    <a:lnTo>
                      <a:pt x="1369" y="1089"/>
                    </a:lnTo>
                    <a:lnTo>
                      <a:pt x="1234" y="1119"/>
                    </a:lnTo>
                    <a:lnTo>
                      <a:pt x="1139" y="1164"/>
                    </a:lnTo>
                    <a:lnTo>
                      <a:pt x="1064" y="1204"/>
                    </a:lnTo>
                    <a:lnTo>
                      <a:pt x="1029" y="1229"/>
                    </a:lnTo>
                    <a:lnTo>
                      <a:pt x="1029" y="1279"/>
                    </a:lnTo>
                    <a:lnTo>
                      <a:pt x="1029" y="1354"/>
                    </a:lnTo>
                    <a:lnTo>
                      <a:pt x="1004" y="1494"/>
                    </a:lnTo>
                    <a:lnTo>
                      <a:pt x="989" y="1534"/>
                    </a:lnTo>
                    <a:lnTo>
                      <a:pt x="1044" y="1574"/>
                    </a:lnTo>
                    <a:lnTo>
                      <a:pt x="1114" y="1649"/>
                    </a:lnTo>
                    <a:lnTo>
                      <a:pt x="1129" y="1694"/>
                    </a:lnTo>
                    <a:lnTo>
                      <a:pt x="1114" y="1734"/>
                    </a:lnTo>
                    <a:lnTo>
                      <a:pt x="1064" y="1759"/>
                    </a:lnTo>
                    <a:lnTo>
                      <a:pt x="1004" y="1779"/>
                    </a:lnTo>
                    <a:lnTo>
                      <a:pt x="1004" y="1764"/>
                    </a:lnTo>
                    <a:lnTo>
                      <a:pt x="969" y="1724"/>
                    </a:lnTo>
                    <a:lnTo>
                      <a:pt x="949" y="1674"/>
                    </a:lnTo>
                    <a:lnTo>
                      <a:pt x="924" y="1649"/>
                    </a:lnTo>
                    <a:lnTo>
                      <a:pt x="864" y="1629"/>
                    </a:lnTo>
                    <a:lnTo>
                      <a:pt x="799" y="1619"/>
                    </a:lnTo>
                    <a:lnTo>
                      <a:pt x="749" y="1639"/>
                    </a:lnTo>
                    <a:lnTo>
                      <a:pt x="729" y="1674"/>
                    </a:lnTo>
                    <a:lnTo>
                      <a:pt x="684" y="1684"/>
                    </a:lnTo>
                    <a:lnTo>
                      <a:pt x="644" y="1649"/>
                    </a:lnTo>
                    <a:lnTo>
                      <a:pt x="600" y="1649"/>
                    </a:lnTo>
                    <a:lnTo>
                      <a:pt x="550" y="1659"/>
                    </a:lnTo>
                    <a:lnTo>
                      <a:pt x="515" y="1649"/>
                    </a:lnTo>
                    <a:lnTo>
                      <a:pt x="475" y="1639"/>
                    </a:lnTo>
                    <a:lnTo>
                      <a:pt x="445" y="1629"/>
                    </a:lnTo>
                    <a:lnTo>
                      <a:pt x="435" y="1619"/>
                    </a:lnTo>
                    <a:lnTo>
                      <a:pt x="400" y="1609"/>
                    </a:lnTo>
                    <a:lnTo>
                      <a:pt x="360" y="1589"/>
                    </a:lnTo>
                    <a:lnTo>
                      <a:pt x="340" y="1554"/>
                    </a:lnTo>
                    <a:lnTo>
                      <a:pt x="285" y="1494"/>
                    </a:lnTo>
                    <a:lnTo>
                      <a:pt x="255" y="1459"/>
                    </a:lnTo>
                    <a:lnTo>
                      <a:pt x="210" y="1419"/>
                    </a:lnTo>
                    <a:lnTo>
                      <a:pt x="180" y="1394"/>
                    </a:lnTo>
                    <a:lnTo>
                      <a:pt x="150" y="1364"/>
                    </a:lnTo>
                    <a:lnTo>
                      <a:pt x="125" y="1334"/>
                    </a:lnTo>
                    <a:lnTo>
                      <a:pt x="125" y="1309"/>
                    </a:lnTo>
                    <a:lnTo>
                      <a:pt x="120" y="1259"/>
                    </a:lnTo>
                    <a:lnTo>
                      <a:pt x="120" y="1249"/>
                    </a:lnTo>
                    <a:lnTo>
                      <a:pt x="95" y="1239"/>
                    </a:lnTo>
                    <a:lnTo>
                      <a:pt x="65" y="1259"/>
                    </a:lnTo>
                    <a:lnTo>
                      <a:pt x="35" y="1229"/>
                    </a:lnTo>
                    <a:lnTo>
                      <a:pt x="20" y="1184"/>
                    </a:lnTo>
                    <a:lnTo>
                      <a:pt x="0" y="1144"/>
                    </a:lnTo>
                    <a:lnTo>
                      <a:pt x="15" y="1099"/>
                    </a:lnTo>
                    <a:lnTo>
                      <a:pt x="20" y="1069"/>
                    </a:lnTo>
                    <a:lnTo>
                      <a:pt x="55" y="1034"/>
                    </a:lnTo>
                    <a:lnTo>
                      <a:pt x="85" y="1009"/>
                    </a:lnTo>
                    <a:lnTo>
                      <a:pt x="125" y="974"/>
                    </a:lnTo>
                    <a:lnTo>
                      <a:pt x="120" y="944"/>
                    </a:lnTo>
                    <a:lnTo>
                      <a:pt x="105" y="909"/>
                    </a:lnTo>
                    <a:lnTo>
                      <a:pt x="105" y="869"/>
                    </a:lnTo>
                    <a:lnTo>
                      <a:pt x="105" y="839"/>
                    </a:lnTo>
                    <a:lnTo>
                      <a:pt x="120" y="814"/>
                    </a:lnTo>
                    <a:lnTo>
                      <a:pt x="170" y="774"/>
                    </a:lnTo>
                    <a:lnTo>
                      <a:pt x="210" y="814"/>
                    </a:lnTo>
                    <a:lnTo>
                      <a:pt x="235" y="824"/>
                    </a:lnTo>
                    <a:lnTo>
                      <a:pt x="295" y="824"/>
                    </a:lnTo>
                    <a:lnTo>
                      <a:pt x="380" y="804"/>
                    </a:lnTo>
                    <a:lnTo>
                      <a:pt x="410" y="784"/>
                    </a:lnTo>
                    <a:lnTo>
                      <a:pt x="445" y="754"/>
                    </a:lnTo>
                    <a:lnTo>
                      <a:pt x="475" y="709"/>
                    </a:lnTo>
                    <a:lnTo>
                      <a:pt x="510" y="644"/>
                    </a:lnTo>
                    <a:lnTo>
                      <a:pt x="515" y="594"/>
                    </a:lnTo>
                    <a:lnTo>
                      <a:pt x="580" y="584"/>
                    </a:lnTo>
                    <a:lnTo>
                      <a:pt x="609" y="604"/>
                    </a:lnTo>
                    <a:lnTo>
                      <a:pt x="654" y="614"/>
                    </a:lnTo>
                    <a:lnTo>
                      <a:pt x="684" y="614"/>
                    </a:lnTo>
                    <a:lnTo>
                      <a:pt x="709" y="614"/>
                    </a:lnTo>
                    <a:lnTo>
                      <a:pt x="749" y="529"/>
                    </a:lnTo>
                    <a:lnTo>
                      <a:pt x="729" y="509"/>
                    </a:lnTo>
                    <a:lnTo>
                      <a:pt x="749" y="489"/>
                    </a:lnTo>
                    <a:lnTo>
                      <a:pt x="769" y="489"/>
                    </a:lnTo>
                    <a:lnTo>
                      <a:pt x="789" y="489"/>
                    </a:lnTo>
                    <a:lnTo>
                      <a:pt x="874" y="414"/>
                    </a:lnTo>
                    <a:lnTo>
                      <a:pt x="864" y="400"/>
                    </a:lnTo>
                    <a:lnTo>
                      <a:pt x="844" y="385"/>
                    </a:lnTo>
                    <a:lnTo>
                      <a:pt x="799" y="360"/>
                    </a:lnTo>
                    <a:lnTo>
                      <a:pt x="779" y="340"/>
                    </a:lnTo>
                    <a:lnTo>
                      <a:pt x="769" y="330"/>
                    </a:lnTo>
                    <a:lnTo>
                      <a:pt x="769" y="310"/>
                    </a:lnTo>
                    <a:lnTo>
                      <a:pt x="759" y="300"/>
                    </a:lnTo>
                    <a:lnTo>
                      <a:pt x="759" y="265"/>
                    </a:lnTo>
                    <a:lnTo>
                      <a:pt x="769" y="255"/>
                    </a:lnTo>
                    <a:lnTo>
                      <a:pt x="789" y="255"/>
                    </a:lnTo>
                    <a:lnTo>
                      <a:pt x="844" y="235"/>
                    </a:lnTo>
                    <a:lnTo>
                      <a:pt x="874" y="235"/>
                    </a:lnTo>
                    <a:lnTo>
                      <a:pt x="919" y="225"/>
                    </a:lnTo>
                    <a:lnTo>
                      <a:pt x="939" y="205"/>
                    </a:lnTo>
                    <a:lnTo>
                      <a:pt x="969" y="180"/>
                    </a:lnTo>
                    <a:lnTo>
                      <a:pt x="1004" y="150"/>
                    </a:lnTo>
                    <a:lnTo>
                      <a:pt x="1044" y="120"/>
                    </a:lnTo>
                    <a:lnTo>
                      <a:pt x="1074" y="85"/>
                    </a:lnTo>
                    <a:lnTo>
                      <a:pt x="1094" y="65"/>
                    </a:lnTo>
                    <a:lnTo>
                      <a:pt x="1129" y="45"/>
                    </a:lnTo>
                    <a:lnTo>
                      <a:pt x="1169" y="45"/>
                    </a:lnTo>
                    <a:lnTo>
                      <a:pt x="1224" y="20"/>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09" name="Freeform 79"/>
              <p:cNvSpPr>
                <a:spLocks noChangeAspect="1"/>
              </p:cNvSpPr>
              <p:nvPr/>
            </p:nvSpPr>
            <p:spPr bwMode="auto">
              <a:xfrm>
                <a:off x="3804" y="7713"/>
                <a:ext cx="1125" cy="1093"/>
              </a:xfrm>
              <a:custGeom>
                <a:avLst/>
                <a:gdLst>
                  <a:gd name="T0" fmla="*/ 1 w 1534"/>
                  <a:gd name="T1" fmla="*/ 1 h 1919"/>
                  <a:gd name="T2" fmla="*/ 1 w 1534"/>
                  <a:gd name="T3" fmla="*/ 1 h 1919"/>
                  <a:gd name="T4" fmla="*/ 1 w 1534"/>
                  <a:gd name="T5" fmla="*/ 1 h 1919"/>
                  <a:gd name="T6" fmla="*/ 1 w 1534"/>
                  <a:gd name="T7" fmla="*/ 1 h 1919"/>
                  <a:gd name="T8" fmla="*/ 1 w 1534"/>
                  <a:gd name="T9" fmla="*/ 1 h 1919"/>
                  <a:gd name="T10" fmla="*/ 1 w 1534"/>
                  <a:gd name="T11" fmla="*/ 1 h 1919"/>
                  <a:gd name="T12" fmla="*/ 1 w 1534"/>
                  <a:gd name="T13" fmla="*/ 1 h 1919"/>
                  <a:gd name="T14" fmla="*/ 1 w 1534"/>
                  <a:gd name="T15" fmla="*/ 1 h 1919"/>
                  <a:gd name="T16" fmla="*/ 1 w 1534"/>
                  <a:gd name="T17" fmla="*/ 1 h 1919"/>
                  <a:gd name="T18" fmla="*/ 1 w 1534"/>
                  <a:gd name="T19" fmla="*/ 1 h 1919"/>
                  <a:gd name="T20" fmla="*/ 1 w 1534"/>
                  <a:gd name="T21" fmla="*/ 1 h 1919"/>
                  <a:gd name="T22" fmla="*/ 1 w 1534"/>
                  <a:gd name="T23" fmla="*/ 1 h 1919"/>
                  <a:gd name="T24" fmla="*/ 1 w 1534"/>
                  <a:gd name="T25" fmla="*/ 1 h 1919"/>
                  <a:gd name="T26" fmla="*/ 1 w 1534"/>
                  <a:gd name="T27" fmla="*/ 1 h 1919"/>
                  <a:gd name="T28" fmla="*/ 1 w 1534"/>
                  <a:gd name="T29" fmla="*/ 1 h 1919"/>
                  <a:gd name="T30" fmla="*/ 1 w 1534"/>
                  <a:gd name="T31" fmla="*/ 1 h 1919"/>
                  <a:gd name="T32" fmla="*/ 1 w 1534"/>
                  <a:gd name="T33" fmla="*/ 1 h 1919"/>
                  <a:gd name="T34" fmla="*/ 1 w 1534"/>
                  <a:gd name="T35" fmla="*/ 1 h 1919"/>
                  <a:gd name="T36" fmla="*/ 1 w 1534"/>
                  <a:gd name="T37" fmla="*/ 1 h 1919"/>
                  <a:gd name="T38" fmla="*/ 1 w 1534"/>
                  <a:gd name="T39" fmla="*/ 1 h 1919"/>
                  <a:gd name="T40" fmla="*/ 1 w 1534"/>
                  <a:gd name="T41" fmla="*/ 1 h 1919"/>
                  <a:gd name="T42" fmla="*/ 1 w 1534"/>
                  <a:gd name="T43" fmla="*/ 1 h 1919"/>
                  <a:gd name="T44" fmla="*/ 1 w 1534"/>
                  <a:gd name="T45" fmla="*/ 1 h 1919"/>
                  <a:gd name="T46" fmla="*/ 1 w 1534"/>
                  <a:gd name="T47" fmla="*/ 1 h 1919"/>
                  <a:gd name="T48" fmla="*/ 1 w 1534"/>
                  <a:gd name="T49" fmla="*/ 1 h 1919"/>
                  <a:gd name="T50" fmla="*/ 1 w 1534"/>
                  <a:gd name="T51" fmla="*/ 1 h 1919"/>
                  <a:gd name="T52" fmla="*/ 1 w 1534"/>
                  <a:gd name="T53" fmla="*/ 1 h 1919"/>
                  <a:gd name="T54" fmla="*/ 1 w 1534"/>
                  <a:gd name="T55" fmla="*/ 1 h 1919"/>
                  <a:gd name="T56" fmla="*/ 1 w 1534"/>
                  <a:gd name="T57" fmla="*/ 1 h 1919"/>
                  <a:gd name="T58" fmla="*/ 1 w 1534"/>
                  <a:gd name="T59" fmla="*/ 1 h 1919"/>
                  <a:gd name="T60" fmla="*/ 1 w 1534"/>
                  <a:gd name="T61" fmla="*/ 1 h 1919"/>
                  <a:gd name="T62" fmla="*/ 1 w 1534"/>
                  <a:gd name="T63" fmla="*/ 1 h 1919"/>
                  <a:gd name="T64" fmla="*/ 1 w 1534"/>
                  <a:gd name="T65" fmla="*/ 1 h 1919"/>
                  <a:gd name="T66" fmla="*/ 1 w 1534"/>
                  <a:gd name="T67" fmla="*/ 1 h 1919"/>
                  <a:gd name="T68" fmla="*/ 1 w 1534"/>
                  <a:gd name="T69" fmla="*/ 1 h 1919"/>
                  <a:gd name="T70" fmla="*/ 1 w 1534"/>
                  <a:gd name="T71" fmla="*/ 1 h 1919"/>
                  <a:gd name="T72" fmla="*/ 1 w 1534"/>
                  <a:gd name="T73" fmla="*/ 1 h 1919"/>
                  <a:gd name="T74" fmla="*/ 1 w 1534"/>
                  <a:gd name="T75" fmla="*/ 1 h 1919"/>
                  <a:gd name="T76" fmla="*/ 1 w 1534"/>
                  <a:gd name="T77" fmla="*/ 1 h 1919"/>
                  <a:gd name="T78" fmla="*/ 1 w 1534"/>
                  <a:gd name="T79" fmla="*/ 1 h 1919"/>
                  <a:gd name="T80" fmla="*/ 1 w 1534"/>
                  <a:gd name="T81" fmla="*/ 1 h 1919"/>
                  <a:gd name="T82" fmla="*/ 1 w 1534"/>
                  <a:gd name="T83" fmla="*/ 1 h 1919"/>
                  <a:gd name="T84" fmla="*/ 1 w 1534"/>
                  <a:gd name="T85" fmla="*/ 1 h 1919"/>
                  <a:gd name="T86" fmla="*/ 1 w 1534"/>
                  <a:gd name="T87" fmla="*/ 1 h 1919"/>
                  <a:gd name="T88" fmla="*/ 1 w 1534"/>
                  <a:gd name="T89" fmla="*/ 1 h 1919"/>
                  <a:gd name="T90" fmla="*/ 1 w 1534"/>
                  <a:gd name="T91" fmla="*/ 1 h 1919"/>
                  <a:gd name="T92" fmla="*/ 1 w 1534"/>
                  <a:gd name="T93" fmla="*/ 1 h 1919"/>
                  <a:gd name="T94" fmla="*/ 1 w 1534"/>
                  <a:gd name="T95" fmla="*/ 1 h 1919"/>
                  <a:gd name="T96" fmla="*/ 1 w 1534"/>
                  <a:gd name="T97" fmla="*/ 1 h 1919"/>
                  <a:gd name="T98" fmla="*/ 1 w 1534"/>
                  <a:gd name="T99" fmla="*/ 1 h 1919"/>
                  <a:gd name="T100" fmla="*/ 1 w 1534"/>
                  <a:gd name="T101" fmla="*/ 1 h 1919"/>
                  <a:gd name="T102" fmla="*/ 1 w 1534"/>
                  <a:gd name="T103" fmla="*/ 1 h 19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34"/>
                  <a:gd name="T157" fmla="*/ 0 h 1919"/>
                  <a:gd name="T158" fmla="*/ 1534 w 1534"/>
                  <a:gd name="T159" fmla="*/ 1919 h 191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34" h="1919">
                    <a:moveTo>
                      <a:pt x="95" y="335"/>
                    </a:moveTo>
                    <a:lnTo>
                      <a:pt x="80" y="380"/>
                    </a:lnTo>
                    <a:lnTo>
                      <a:pt x="135" y="420"/>
                    </a:lnTo>
                    <a:lnTo>
                      <a:pt x="180" y="525"/>
                    </a:lnTo>
                    <a:lnTo>
                      <a:pt x="165" y="610"/>
                    </a:lnTo>
                    <a:lnTo>
                      <a:pt x="145" y="675"/>
                    </a:lnTo>
                    <a:lnTo>
                      <a:pt x="135" y="705"/>
                    </a:lnTo>
                    <a:lnTo>
                      <a:pt x="200" y="835"/>
                    </a:lnTo>
                    <a:lnTo>
                      <a:pt x="250" y="960"/>
                    </a:lnTo>
                    <a:lnTo>
                      <a:pt x="290" y="1065"/>
                    </a:lnTo>
                    <a:lnTo>
                      <a:pt x="315" y="1130"/>
                    </a:lnTo>
                    <a:lnTo>
                      <a:pt x="290" y="1200"/>
                    </a:lnTo>
                    <a:lnTo>
                      <a:pt x="260" y="1265"/>
                    </a:lnTo>
                    <a:lnTo>
                      <a:pt x="270" y="1320"/>
                    </a:lnTo>
                    <a:lnTo>
                      <a:pt x="325" y="1350"/>
                    </a:lnTo>
                    <a:lnTo>
                      <a:pt x="365" y="1395"/>
                    </a:lnTo>
                    <a:lnTo>
                      <a:pt x="390" y="1425"/>
                    </a:lnTo>
                    <a:lnTo>
                      <a:pt x="390" y="1480"/>
                    </a:lnTo>
                    <a:lnTo>
                      <a:pt x="450" y="1520"/>
                    </a:lnTo>
                    <a:lnTo>
                      <a:pt x="505" y="1570"/>
                    </a:lnTo>
                    <a:lnTo>
                      <a:pt x="535" y="1614"/>
                    </a:lnTo>
                    <a:lnTo>
                      <a:pt x="555" y="1664"/>
                    </a:lnTo>
                    <a:lnTo>
                      <a:pt x="590" y="1699"/>
                    </a:lnTo>
                    <a:lnTo>
                      <a:pt x="630" y="1774"/>
                    </a:lnTo>
                    <a:lnTo>
                      <a:pt x="660" y="1834"/>
                    </a:lnTo>
                    <a:lnTo>
                      <a:pt x="685" y="1879"/>
                    </a:lnTo>
                    <a:lnTo>
                      <a:pt x="725" y="1879"/>
                    </a:lnTo>
                    <a:lnTo>
                      <a:pt x="790" y="1889"/>
                    </a:lnTo>
                    <a:lnTo>
                      <a:pt x="840" y="1899"/>
                    </a:lnTo>
                    <a:lnTo>
                      <a:pt x="895" y="1919"/>
                    </a:lnTo>
                    <a:lnTo>
                      <a:pt x="905" y="1899"/>
                    </a:lnTo>
                    <a:lnTo>
                      <a:pt x="950" y="1859"/>
                    </a:lnTo>
                    <a:lnTo>
                      <a:pt x="995" y="1794"/>
                    </a:lnTo>
                    <a:lnTo>
                      <a:pt x="1015" y="1744"/>
                    </a:lnTo>
                    <a:lnTo>
                      <a:pt x="1020" y="1679"/>
                    </a:lnTo>
                    <a:lnTo>
                      <a:pt x="1060" y="1679"/>
                    </a:lnTo>
                    <a:lnTo>
                      <a:pt x="1080" y="1644"/>
                    </a:lnTo>
                    <a:lnTo>
                      <a:pt x="1125" y="1600"/>
                    </a:lnTo>
                    <a:lnTo>
                      <a:pt x="1105" y="1540"/>
                    </a:lnTo>
                    <a:lnTo>
                      <a:pt x="1135" y="1510"/>
                    </a:lnTo>
                    <a:lnTo>
                      <a:pt x="1179" y="1540"/>
                    </a:lnTo>
                    <a:lnTo>
                      <a:pt x="1219" y="1520"/>
                    </a:lnTo>
                    <a:lnTo>
                      <a:pt x="1209" y="1490"/>
                    </a:lnTo>
                    <a:lnTo>
                      <a:pt x="1259" y="1425"/>
                    </a:lnTo>
                    <a:lnTo>
                      <a:pt x="1259" y="1360"/>
                    </a:lnTo>
                    <a:lnTo>
                      <a:pt x="1304" y="1320"/>
                    </a:lnTo>
                    <a:lnTo>
                      <a:pt x="1294" y="1285"/>
                    </a:lnTo>
                    <a:lnTo>
                      <a:pt x="1319" y="1265"/>
                    </a:lnTo>
                    <a:lnTo>
                      <a:pt x="1304" y="1215"/>
                    </a:lnTo>
                    <a:lnTo>
                      <a:pt x="1294" y="1175"/>
                    </a:lnTo>
                    <a:lnTo>
                      <a:pt x="1319" y="1140"/>
                    </a:lnTo>
                    <a:lnTo>
                      <a:pt x="1359" y="1110"/>
                    </a:lnTo>
                    <a:lnTo>
                      <a:pt x="1409" y="1095"/>
                    </a:lnTo>
                    <a:lnTo>
                      <a:pt x="1444" y="1075"/>
                    </a:lnTo>
                    <a:lnTo>
                      <a:pt x="1464" y="1055"/>
                    </a:lnTo>
                    <a:lnTo>
                      <a:pt x="1444" y="1005"/>
                    </a:lnTo>
                    <a:lnTo>
                      <a:pt x="1379" y="900"/>
                    </a:lnTo>
                    <a:lnTo>
                      <a:pt x="1409" y="845"/>
                    </a:lnTo>
                    <a:lnTo>
                      <a:pt x="1464" y="855"/>
                    </a:lnTo>
                    <a:lnTo>
                      <a:pt x="1494" y="865"/>
                    </a:lnTo>
                    <a:lnTo>
                      <a:pt x="1469" y="800"/>
                    </a:lnTo>
                    <a:lnTo>
                      <a:pt x="1464" y="770"/>
                    </a:lnTo>
                    <a:lnTo>
                      <a:pt x="1484" y="735"/>
                    </a:lnTo>
                    <a:lnTo>
                      <a:pt x="1514" y="715"/>
                    </a:lnTo>
                    <a:lnTo>
                      <a:pt x="1534" y="695"/>
                    </a:lnTo>
                    <a:lnTo>
                      <a:pt x="1514" y="665"/>
                    </a:lnTo>
                    <a:lnTo>
                      <a:pt x="1484" y="645"/>
                    </a:lnTo>
                    <a:lnTo>
                      <a:pt x="1464" y="665"/>
                    </a:lnTo>
                    <a:lnTo>
                      <a:pt x="1429" y="675"/>
                    </a:lnTo>
                    <a:lnTo>
                      <a:pt x="1389" y="630"/>
                    </a:lnTo>
                    <a:lnTo>
                      <a:pt x="1379" y="600"/>
                    </a:lnTo>
                    <a:lnTo>
                      <a:pt x="1359" y="570"/>
                    </a:lnTo>
                    <a:lnTo>
                      <a:pt x="1284" y="505"/>
                    </a:lnTo>
                    <a:lnTo>
                      <a:pt x="1239" y="495"/>
                    </a:lnTo>
                    <a:lnTo>
                      <a:pt x="1189" y="485"/>
                    </a:lnTo>
                    <a:lnTo>
                      <a:pt x="1169" y="465"/>
                    </a:lnTo>
                    <a:lnTo>
                      <a:pt x="1169" y="410"/>
                    </a:lnTo>
                    <a:lnTo>
                      <a:pt x="1169" y="380"/>
                    </a:lnTo>
                    <a:lnTo>
                      <a:pt x="1125" y="335"/>
                    </a:lnTo>
                    <a:lnTo>
                      <a:pt x="1095" y="345"/>
                    </a:lnTo>
                    <a:lnTo>
                      <a:pt x="1000" y="345"/>
                    </a:lnTo>
                    <a:lnTo>
                      <a:pt x="955" y="325"/>
                    </a:lnTo>
                    <a:lnTo>
                      <a:pt x="935" y="335"/>
                    </a:lnTo>
                    <a:lnTo>
                      <a:pt x="915" y="345"/>
                    </a:lnTo>
                    <a:lnTo>
                      <a:pt x="870" y="335"/>
                    </a:lnTo>
                    <a:lnTo>
                      <a:pt x="840" y="335"/>
                    </a:lnTo>
                    <a:lnTo>
                      <a:pt x="765" y="280"/>
                    </a:lnTo>
                    <a:lnTo>
                      <a:pt x="640" y="275"/>
                    </a:lnTo>
                    <a:lnTo>
                      <a:pt x="610" y="260"/>
                    </a:lnTo>
                    <a:lnTo>
                      <a:pt x="565" y="210"/>
                    </a:lnTo>
                    <a:lnTo>
                      <a:pt x="515" y="170"/>
                    </a:lnTo>
                    <a:lnTo>
                      <a:pt x="440" y="125"/>
                    </a:lnTo>
                    <a:lnTo>
                      <a:pt x="375" y="115"/>
                    </a:lnTo>
                    <a:lnTo>
                      <a:pt x="290" y="105"/>
                    </a:lnTo>
                    <a:lnTo>
                      <a:pt x="200" y="70"/>
                    </a:lnTo>
                    <a:lnTo>
                      <a:pt x="155" y="65"/>
                    </a:lnTo>
                    <a:lnTo>
                      <a:pt x="135" y="50"/>
                    </a:lnTo>
                    <a:lnTo>
                      <a:pt x="115" y="20"/>
                    </a:lnTo>
                    <a:lnTo>
                      <a:pt x="80" y="0"/>
                    </a:lnTo>
                    <a:lnTo>
                      <a:pt x="20" y="50"/>
                    </a:lnTo>
                    <a:lnTo>
                      <a:pt x="0" y="135"/>
                    </a:lnTo>
                    <a:lnTo>
                      <a:pt x="50" y="205"/>
                    </a:lnTo>
                    <a:lnTo>
                      <a:pt x="115" y="240"/>
                    </a:lnTo>
                    <a:lnTo>
                      <a:pt x="140" y="305"/>
                    </a:lnTo>
                    <a:lnTo>
                      <a:pt x="95" y="33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sp>
            <p:nvSpPr>
              <p:cNvPr id="110" name="Freeform 80"/>
              <p:cNvSpPr>
                <a:spLocks noChangeAspect="1"/>
              </p:cNvSpPr>
              <p:nvPr/>
            </p:nvSpPr>
            <p:spPr bwMode="auto">
              <a:xfrm>
                <a:off x="4733" y="11032"/>
                <a:ext cx="1693" cy="869"/>
              </a:xfrm>
              <a:custGeom>
                <a:avLst/>
                <a:gdLst>
                  <a:gd name="T0" fmla="*/ 2 w 2309"/>
                  <a:gd name="T1" fmla="*/ 1 h 1529"/>
                  <a:gd name="T2" fmla="*/ 1 w 2309"/>
                  <a:gd name="T3" fmla="*/ 1 h 1529"/>
                  <a:gd name="T4" fmla="*/ 1 w 2309"/>
                  <a:gd name="T5" fmla="*/ 1 h 1529"/>
                  <a:gd name="T6" fmla="*/ 1 w 2309"/>
                  <a:gd name="T7" fmla="*/ 1 h 1529"/>
                  <a:gd name="T8" fmla="*/ 1 w 2309"/>
                  <a:gd name="T9" fmla="*/ 1 h 1529"/>
                  <a:gd name="T10" fmla="*/ 1 w 2309"/>
                  <a:gd name="T11" fmla="*/ 1 h 1529"/>
                  <a:gd name="T12" fmla="*/ 1 w 2309"/>
                  <a:gd name="T13" fmla="*/ 1 h 1529"/>
                  <a:gd name="T14" fmla="*/ 1 w 2309"/>
                  <a:gd name="T15" fmla="*/ 1 h 1529"/>
                  <a:gd name="T16" fmla="*/ 1 w 2309"/>
                  <a:gd name="T17" fmla="*/ 1 h 1529"/>
                  <a:gd name="T18" fmla="*/ 1 w 2309"/>
                  <a:gd name="T19" fmla="*/ 1 h 1529"/>
                  <a:gd name="T20" fmla="*/ 1 w 2309"/>
                  <a:gd name="T21" fmla="*/ 1 h 1529"/>
                  <a:gd name="T22" fmla="*/ 1 w 2309"/>
                  <a:gd name="T23" fmla="*/ 1 h 1529"/>
                  <a:gd name="T24" fmla="*/ 1 w 2309"/>
                  <a:gd name="T25" fmla="*/ 1 h 1529"/>
                  <a:gd name="T26" fmla="*/ 1 w 2309"/>
                  <a:gd name="T27" fmla="*/ 1 h 1529"/>
                  <a:gd name="T28" fmla="*/ 1 w 2309"/>
                  <a:gd name="T29" fmla="*/ 1 h 1529"/>
                  <a:gd name="T30" fmla="*/ 1 w 2309"/>
                  <a:gd name="T31" fmla="*/ 1 h 1529"/>
                  <a:gd name="T32" fmla="*/ 1 w 2309"/>
                  <a:gd name="T33" fmla="*/ 1 h 1529"/>
                  <a:gd name="T34" fmla="*/ 1 w 2309"/>
                  <a:gd name="T35" fmla="*/ 1 h 1529"/>
                  <a:gd name="T36" fmla="*/ 1 w 2309"/>
                  <a:gd name="T37" fmla="*/ 1 h 1529"/>
                  <a:gd name="T38" fmla="*/ 1 w 2309"/>
                  <a:gd name="T39" fmla="*/ 1 h 1529"/>
                  <a:gd name="T40" fmla="*/ 1 w 2309"/>
                  <a:gd name="T41" fmla="*/ 1 h 1529"/>
                  <a:gd name="T42" fmla="*/ 1 w 2309"/>
                  <a:gd name="T43" fmla="*/ 1 h 1529"/>
                  <a:gd name="T44" fmla="*/ 1 w 2309"/>
                  <a:gd name="T45" fmla="*/ 1 h 1529"/>
                  <a:gd name="T46" fmla="*/ 1 w 2309"/>
                  <a:gd name="T47" fmla="*/ 1 h 1529"/>
                  <a:gd name="T48" fmla="*/ 1 w 2309"/>
                  <a:gd name="T49" fmla="*/ 1 h 1529"/>
                  <a:gd name="T50" fmla="*/ 1 w 2309"/>
                  <a:gd name="T51" fmla="*/ 1 h 1529"/>
                  <a:gd name="T52" fmla="*/ 1 w 2309"/>
                  <a:gd name="T53" fmla="*/ 1 h 1529"/>
                  <a:gd name="T54" fmla="*/ 1 w 2309"/>
                  <a:gd name="T55" fmla="*/ 1 h 1529"/>
                  <a:gd name="T56" fmla="*/ 1 w 2309"/>
                  <a:gd name="T57" fmla="*/ 1 h 1529"/>
                  <a:gd name="T58" fmla="*/ 1 w 2309"/>
                  <a:gd name="T59" fmla="*/ 1 h 1529"/>
                  <a:gd name="T60" fmla="*/ 1 w 2309"/>
                  <a:gd name="T61" fmla="*/ 1 h 1529"/>
                  <a:gd name="T62" fmla="*/ 0 w 2309"/>
                  <a:gd name="T63" fmla="*/ 1 h 1529"/>
                  <a:gd name="T64" fmla="*/ 1 w 2309"/>
                  <a:gd name="T65" fmla="*/ 1 h 1529"/>
                  <a:gd name="T66" fmla="*/ 1 w 2309"/>
                  <a:gd name="T67" fmla="*/ 1 h 1529"/>
                  <a:gd name="T68" fmla="*/ 1 w 2309"/>
                  <a:gd name="T69" fmla="*/ 1 h 1529"/>
                  <a:gd name="T70" fmla="*/ 1 w 2309"/>
                  <a:gd name="T71" fmla="*/ 1 h 1529"/>
                  <a:gd name="T72" fmla="*/ 1 w 2309"/>
                  <a:gd name="T73" fmla="*/ 1 h 1529"/>
                  <a:gd name="T74" fmla="*/ 1 w 2309"/>
                  <a:gd name="T75" fmla="*/ 1 h 1529"/>
                  <a:gd name="T76" fmla="*/ 1 w 2309"/>
                  <a:gd name="T77" fmla="*/ 1 h 1529"/>
                  <a:gd name="T78" fmla="*/ 1 w 2309"/>
                  <a:gd name="T79" fmla="*/ 1 h 1529"/>
                  <a:gd name="T80" fmla="*/ 1 w 2309"/>
                  <a:gd name="T81" fmla="*/ 1 h 1529"/>
                  <a:gd name="T82" fmla="*/ 1 w 2309"/>
                  <a:gd name="T83" fmla="*/ 1 h 1529"/>
                  <a:gd name="T84" fmla="*/ 1 w 2309"/>
                  <a:gd name="T85" fmla="*/ 1 h 1529"/>
                  <a:gd name="T86" fmla="*/ 1 w 2309"/>
                  <a:gd name="T87" fmla="*/ 1 h 1529"/>
                  <a:gd name="T88" fmla="*/ 1 w 2309"/>
                  <a:gd name="T89" fmla="*/ 1 h 1529"/>
                  <a:gd name="T90" fmla="*/ 1 w 2309"/>
                  <a:gd name="T91" fmla="*/ 1 h 1529"/>
                  <a:gd name="T92" fmla="*/ 1 w 2309"/>
                  <a:gd name="T93" fmla="*/ 1 h 1529"/>
                  <a:gd name="T94" fmla="*/ 1 w 2309"/>
                  <a:gd name="T95" fmla="*/ 1 h 1529"/>
                  <a:gd name="T96" fmla="*/ 1 w 2309"/>
                  <a:gd name="T97" fmla="*/ 1 h 1529"/>
                  <a:gd name="T98" fmla="*/ 1 w 2309"/>
                  <a:gd name="T99" fmla="*/ 1 h 1529"/>
                  <a:gd name="T100" fmla="*/ 1 w 2309"/>
                  <a:gd name="T101" fmla="*/ 1 h 15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09"/>
                  <a:gd name="T154" fmla="*/ 0 h 1529"/>
                  <a:gd name="T155" fmla="*/ 2309 w 2309"/>
                  <a:gd name="T156" fmla="*/ 1529 h 15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09" h="1529">
                    <a:moveTo>
                      <a:pt x="2289" y="0"/>
                    </a:moveTo>
                    <a:lnTo>
                      <a:pt x="2309" y="45"/>
                    </a:lnTo>
                    <a:lnTo>
                      <a:pt x="2224" y="180"/>
                    </a:lnTo>
                    <a:lnTo>
                      <a:pt x="2184" y="300"/>
                    </a:lnTo>
                    <a:lnTo>
                      <a:pt x="2119" y="415"/>
                    </a:lnTo>
                    <a:lnTo>
                      <a:pt x="2054" y="540"/>
                    </a:lnTo>
                    <a:lnTo>
                      <a:pt x="2014" y="580"/>
                    </a:lnTo>
                    <a:lnTo>
                      <a:pt x="2034" y="685"/>
                    </a:lnTo>
                    <a:lnTo>
                      <a:pt x="1909" y="759"/>
                    </a:lnTo>
                    <a:lnTo>
                      <a:pt x="1929" y="834"/>
                    </a:lnTo>
                    <a:lnTo>
                      <a:pt x="1929" y="919"/>
                    </a:lnTo>
                    <a:lnTo>
                      <a:pt x="2004" y="984"/>
                    </a:lnTo>
                    <a:lnTo>
                      <a:pt x="1994" y="1034"/>
                    </a:lnTo>
                    <a:lnTo>
                      <a:pt x="2044" y="1119"/>
                    </a:lnTo>
                    <a:lnTo>
                      <a:pt x="2079" y="1139"/>
                    </a:lnTo>
                    <a:lnTo>
                      <a:pt x="2079" y="1204"/>
                    </a:lnTo>
                    <a:lnTo>
                      <a:pt x="1959" y="1319"/>
                    </a:lnTo>
                    <a:lnTo>
                      <a:pt x="1949" y="1374"/>
                    </a:lnTo>
                    <a:lnTo>
                      <a:pt x="1959" y="1439"/>
                    </a:lnTo>
                    <a:lnTo>
                      <a:pt x="1939" y="1499"/>
                    </a:lnTo>
                    <a:lnTo>
                      <a:pt x="1889" y="1529"/>
                    </a:lnTo>
                    <a:lnTo>
                      <a:pt x="1854" y="1529"/>
                    </a:lnTo>
                    <a:lnTo>
                      <a:pt x="1804" y="1489"/>
                    </a:lnTo>
                    <a:lnTo>
                      <a:pt x="1769" y="1459"/>
                    </a:lnTo>
                    <a:lnTo>
                      <a:pt x="1709" y="1459"/>
                    </a:lnTo>
                    <a:lnTo>
                      <a:pt x="1614" y="1439"/>
                    </a:lnTo>
                    <a:lnTo>
                      <a:pt x="1579" y="1444"/>
                    </a:lnTo>
                    <a:lnTo>
                      <a:pt x="1539" y="1404"/>
                    </a:lnTo>
                    <a:lnTo>
                      <a:pt x="1494" y="1359"/>
                    </a:lnTo>
                    <a:lnTo>
                      <a:pt x="1454" y="1359"/>
                    </a:lnTo>
                    <a:lnTo>
                      <a:pt x="1424" y="1339"/>
                    </a:lnTo>
                    <a:lnTo>
                      <a:pt x="1424" y="1289"/>
                    </a:lnTo>
                    <a:lnTo>
                      <a:pt x="1404" y="1224"/>
                    </a:lnTo>
                    <a:lnTo>
                      <a:pt x="1369" y="1194"/>
                    </a:lnTo>
                    <a:lnTo>
                      <a:pt x="1304" y="1129"/>
                    </a:lnTo>
                    <a:lnTo>
                      <a:pt x="1189" y="1044"/>
                    </a:lnTo>
                    <a:lnTo>
                      <a:pt x="1125" y="1044"/>
                    </a:lnTo>
                    <a:lnTo>
                      <a:pt x="1055" y="1044"/>
                    </a:lnTo>
                    <a:lnTo>
                      <a:pt x="1000" y="1004"/>
                    </a:lnTo>
                    <a:lnTo>
                      <a:pt x="915" y="969"/>
                    </a:lnTo>
                    <a:lnTo>
                      <a:pt x="885" y="939"/>
                    </a:lnTo>
                    <a:lnTo>
                      <a:pt x="810" y="909"/>
                    </a:lnTo>
                    <a:lnTo>
                      <a:pt x="725" y="899"/>
                    </a:lnTo>
                    <a:lnTo>
                      <a:pt x="685" y="899"/>
                    </a:lnTo>
                    <a:lnTo>
                      <a:pt x="620" y="824"/>
                    </a:lnTo>
                    <a:lnTo>
                      <a:pt x="600" y="799"/>
                    </a:lnTo>
                    <a:lnTo>
                      <a:pt x="555" y="794"/>
                    </a:lnTo>
                    <a:lnTo>
                      <a:pt x="550" y="759"/>
                    </a:lnTo>
                    <a:lnTo>
                      <a:pt x="505" y="685"/>
                    </a:lnTo>
                    <a:lnTo>
                      <a:pt x="450" y="685"/>
                    </a:lnTo>
                    <a:lnTo>
                      <a:pt x="400" y="665"/>
                    </a:lnTo>
                    <a:lnTo>
                      <a:pt x="360" y="600"/>
                    </a:lnTo>
                    <a:lnTo>
                      <a:pt x="345" y="595"/>
                    </a:lnTo>
                    <a:lnTo>
                      <a:pt x="295" y="595"/>
                    </a:lnTo>
                    <a:lnTo>
                      <a:pt x="240" y="615"/>
                    </a:lnTo>
                    <a:lnTo>
                      <a:pt x="190" y="615"/>
                    </a:lnTo>
                    <a:lnTo>
                      <a:pt x="145" y="580"/>
                    </a:lnTo>
                    <a:lnTo>
                      <a:pt x="145" y="540"/>
                    </a:lnTo>
                    <a:lnTo>
                      <a:pt x="125" y="495"/>
                    </a:lnTo>
                    <a:lnTo>
                      <a:pt x="70" y="510"/>
                    </a:lnTo>
                    <a:lnTo>
                      <a:pt x="50" y="490"/>
                    </a:lnTo>
                    <a:lnTo>
                      <a:pt x="70" y="470"/>
                    </a:lnTo>
                    <a:lnTo>
                      <a:pt x="0" y="415"/>
                    </a:lnTo>
                    <a:lnTo>
                      <a:pt x="0" y="370"/>
                    </a:lnTo>
                    <a:lnTo>
                      <a:pt x="20" y="340"/>
                    </a:lnTo>
                    <a:lnTo>
                      <a:pt x="50" y="305"/>
                    </a:lnTo>
                    <a:lnTo>
                      <a:pt x="50" y="275"/>
                    </a:lnTo>
                    <a:lnTo>
                      <a:pt x="20" y="245"/>
                    </a:lnTo>
                    <a:lnTo>
                      <a:pt x="30" y="200"/>
                    </a:lnTo>
                    <a:lnTo>
                      <a:pt x="60" y="160"/>
                    </a:lnTo>
                    <a:lnTo>
                      <a:pt x="200" y="55"/>
                    </a:lnTo>
                    <a:lnTo>
                      <a:pt x="260" y="65"/>
                    </a:lnTo>
                    <a:lnTo>
                      <a:pt x="280" y="95"/>
                    </a:lnTo>
                    <a:lnTo>
                      <a:pt x="365" y="140"/>
                    </a:lnTo>
                    <a:lnTo>
                      <a:pt x="410" y="95"/>
                    </a:lnTo>
                    <a:lnTo>
                      <a:pt x="440" y="45"/>
                    </a:lnTo>
                    <a:lnTo>
                      <a:pt x="695" y="45"/>
                    </a:lnTo>
                    <a:lnTo>
                      <a:pt x="705" y="85"/>
                    </a:lnTo>
                    <a:lnTo>
                      <a:pt x="790" y="130"/>
                    </a:lnTo>
                    <a:lnTo>
                      <a:pt x="810" y="170"/>
                    </a:lnTo>
                    <a:lnTo>
                      <a:pt x="845" y="190"/>
                    </a:lnTo>
                    <a:lnTo>
                      <a:pt x="875" y="170"/>
                    </a:lnTo>
                    <a:lnTo>
                      <a:pt x="980" y="225"/>
                    </a:lnTo>
                    <a:lnTo>
                      <a:pt x="1035" y="245"/>
                    </a:lnTo>
                    <a:lnTo>
                      <a:pt x="1095" y="225"/>
                    </a:lnTo>
                    <a:lnTo>
                      <a:pt x="1170" y="180"/>
                    </a:lnTo>
                    <a:lnTo>
                      <a:pt x="1234" y="180"/>
                    </a:lnTo>
                    <a:lnTo>
                      <a:pt x="1304" y="225"/>
                    </a:lnTo>
                    <a:lnTo>
                      <a:pt x="1349" y="235"/>
                    </a:lnTo>
                    <a:lnTo>
                      <a:pt x="1429" y="215"/>
                    </a:lnTo>
                    <a:lnTo>
                      <a:pt x="1514" y="225"/>
                    </a:lnTo>
                    <a:lnTo>
                      <a:pt x="1569" y="200"/>
                    </a:lnTo>
                    <a:lnTo>
                      <a:pt x="1634" y="180"/>
                    </a:lnTo>
                    <a:lnTo>
                      <a:pt x="1709" y="130"/>
                    </a:lnTo>
                    <a:lnTo>
                      <a:pt x="1769" y="105"/>
                    </a:lnTo>
                    <a:lnTo>
                      <a:pt x="1864" y="95"/>
                    </a:lnTo>
                    <a:lnTo>
                      <a:pt x="1939" y="105"/>
                    </a:lnTo>
                    <a:lnTo>
                      <a:pt x="2004" y="95"/>
                    </a:lnTo>
                    <a:lnTo>
                      <a:pt x="2069" y="35"/>
                    </a:lnTo>
                    <a:lnTo>
                      <a:pt x="2099" y="20"/>
                    </a:lnTo>
                    <a:lnTo>
                      <a:pt x="2139" y="35"/>
                    </a:lnTo>
                    <a:lnTo>
                      <a:pt x="2224" y="35"/>
                    </a:lnTo>
                    <a:lnTo>
                      <a:pt x="2289" y="0"/>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grpSp>
        <p:sp>
          <p:nvSpPr>
            <p:cNvPr id="90" name="Freeform 81"/>
            <p:cNvSpPr>
              <a:spLocks noChangeAspect="1"/>
            </p:cNvSpPr>
            <p:nvPr/>
          </p:nvSpPr>
          <p:spPr bwMode="auto">
            <a:xfrm>
              <a:off x="4093" y="6287"/>
              <a:ext cx="1023" cy="425"/>
            </a:xfrm>
            <a:custGeom>
              <a:avLst/>
              <a:gdLst>
                <a:gd name="T0" fmla="*/ 4354825 w 559"/>
                <a:gd name="T1" fmla="*/ 95488552 h 234"/>
                <a:gd name="T2" fmla="*/ 56109885 w 559"/>
                <a:gd name="T3" fmla="*/ 68409582 h 234"/>
                <a:gd name="T4" fmla="*/ 46709430 w 559"/>
                <a:gd name="T5" fmla="*/ 45738654 h 234"/>
                <a:gd name="T6" fmla="*/ 122713556 w 559"/>
                <a:gd name="T7" fmla="*/ 8459204 h 234"/>
                <a:gd name="T8" fmla="*/ 131271071 w 559"/>
                <a:gd name="T9" fmla="*/ 31595720 h 234"/>
                <a:gd name="T10" fmla="*/ 241737520 w 559"/>
                <a:gd name="T11" fmla="*/ 54169170 h 234"/>
                <a:gd name="T12" fmla="*/ 283549294 w 559"/>
                <a:gd name="T13" fmla="*/ 42511658 h 234"/>
                <a:gd name="T14" fmla="*/ 354052634 w 559"/>
                <a:gd name="T15" fmla="*/ 12826875 h 234"/>
                <a:gd name="T16" fmla="*/ 419822612 w 559"/>
                <a:gd name="T17" fmla="*/ 31595720 h 234"/>
                <a:gd name="T18" fmla="*/ 486408566 w 559"/>
                <a:gd name="T19" fmla="*/ 12826875 h 234"/>
                <a:gd name="T20" fmla="*/ 532968767 w 559"/>
                <a:gd name="T21" fmla="*/ 5781126 h 234"/>
                <a:gd name="T22" fmla="*/ 544246112 w 559"/>
                <a:gd name="T23" fmla="*/ 37577108 h 234"/>
                <a:gd name="T24" fmla="*/ 570999326 w 559"/>
                <a:gd name="T25" fmla="*/ 63501947 h 234"/>
                <a:gd name="T26" fmla="*/ 599583795 w 559"/>
                <a:gd name="T27" fmla="*/ 100127626 h 234"/>
                <a:gd name="T28" fmla="*/ 622202264 w 559"/>
                <a:gd name="T29" fmla="*/ 135086968 h 234"/>
                <a:gd name="T30" fmla="*/ 561720183 w 559"/>
                <a:gd name="T31" fmla="*/ 146772385 h 234"/>
                <a:gd name="T32" fmla="*/ 505997959 w 559"/>
                <a:gd name="T33" fmla="*/ 183400394 h 234"/>
                <a:gd name="T34" fmla="*/ 457278471 w 559"/>
                <a:gd name="T35" fmla="*/ 201484461 h 234"/>
                <a:gd name="T36" fmla="*/ 410607481 w 559"/>
                <a:gd name="T37" fmla="*/ 190637819 h 234"/>
                <a:gd name="T38" fmla="*/ 377442059 w 559"/>
                <a:gd name="T39" fmla="*/ 201484461 h 234"/>
                <a:gd name="T40" fmla="*/ 355851063 w 559"/>
                <a:gd name="T41" fmla="*/ 211406457 h 234"/>
                <a:gd name="T42" fmla="*/ 339659340 w 559"/>
                <a:gd name="T43" fmla="*/ 222154413 h 234"/>
                <a:gd name="T44" fmla="*/ 314103828 w 559"/>
                <a:gd name="T45" fmla="*/ 225910202 h 234"/>
                <a:gd name="T46" fmla="*/ 309037042 w 559"/>
                <a:gd name="T47" fmla="*/ 208208647 h 234"/>
                <a:gd name="T48" fmla="*/ 310528777 w 559"/>
                <a:gd name="T49" fmla="*/ 190445923 h 234"/>
                <a:gd name="T50" fmla="*/ 277037668 w 559"/>
                <a:gd name="T51" fmla="*/ 185530365 h 234"/>
                <a:gd name="T52" fmla="*/ 245953687 w 559"/>
                <a:gd name="T53" fmla="*/ 184537093 h 234"/>
                <a:gd name="T54" fmla="*/ 222165595 w 559"/>
                <a:gd name="T55" fmla="*/ 188056712 h 234"/>
                <a:gd name="T56" fmla="*/ 208953355 w 559"/>
                <a:gd name="T57" fmla="*/ 190445923 h 234"/>
                <a:gd name="T58" fmla="*/ 190082630 w 559"/>
                <a:gd name="T59" fmla="*/ 198803152 h 234"/>
                <a:gd name="T60" fmla="*/ 173824199 w 559"/>
                <a:gd name="T61" fmla="*/ 201484461 h 234"/>
                <a:gd name="T62" fmla="*/ 133611491 w 559"/>
                <a:gd name="T63" fmla="*/ 196457866 h 234"/>
                <a:gd name="T64" fmla="*/ 89827805 w 559"/>
                <a:gd name="T65" fmla="*/ 192998718 h 234"/>
                <a:gd name="T66" fmla="*/ 66989164 w 559"/>
                <a:gd name="T67" fmla="*/ 178757593 h 234"/>
                <a:gd name="T68" fmla="*/ 33519583 w 559"/>
                <a:gd name="T69" fmla="*/ 163282131 h 234"/>
                <a:gd name="T70" fmla="*/ 8892159 w 559"/>
                <a:gd name="T71" fmla="*/ 140894897 h 2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9"/>
                <a:gd name="T109" fmla="*/ 0 h 234"/>
                <a:gd name="T110" fmla="*/ 559 w 559"/>
                <a:gd name="T111" fmla="*/ 234 h 2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9" h="234">
                  <a:moveTo>
                    <a:pt x="0" y="125"/>
                  </a:moveTo>
                  <a:lnTo>
                    <a:pt x="4" y="99"/>
                  </a:lnTo>
                  <a:lnTo>
                    <a:pt x="22" y="89"/>
                  </a:lnTo>
                  <a:lnTo>
                    <a:pt x="50" y="71"/>
                  </a:lnTo>
                  <a:lnTo>
                    <a:pt x="56" y="60"/>
                  </a:lnTo>
                  <a:lnTo>
                    <a:pt x="42" y="47"/>
                  </a:lnTo>
                  <a:lnTo>
                    <a:pt x="98" y="0"/>
                  </a:lnTo>
                  <a:lnTo>
                    <a:pt x="110" y="9"/>
                  </a:lnTo>
                  <a:lnTo>
                    <a:pt x="118" y="24"/>
                  </a:lnTo>
                  <a:lnTo>
                    <a:pt x="118" y="33"/>
                  </a:lnTo>
                  <a:lnTo>
                    <a:pt x="148" y="39"/>
                  </a:lnTo>
                  <a:lnTo>
                    <a:pt x="217" y="56"/>
                  </a:lnTo>
                  <a:lnTo>
                    <a:pt x="221" y="60"/>
                  </a:lnTo>
                  <a:lnTo>
                    <a:pt x="255" y="44"/>
                  </a:lnTo>
                  <a:lnTo>
                    <a:pt x="297" y="13"/>
                  </a:lnTo>
                  <a:lnTo>
                    <a:pt x="318" y="13"/>
                  </a:lnTo>
                  <a:lnTo>
                    <a:pt x="344" y="27"/>
                  </a:lnTo>
                  <a:lnTo>
                    <a:pt x="377" y="33"/>
                  </a:lnTo>
                  <a:lnTo>
                    <a:pt x="421" y="24"/>
                  </a:lnTo>
                  <a:lnTo>
                    <a:pt x="437" y="13"/>
                  </a:lnTo>
                  <a:lnTo>
                    <a:pt x="459" y="13"/>
                  </a:lnTo>
                  <a:lnTo>
                    <a:pt x="479" y="6"/>
                  </a:lnTo>
                  <a:lnTo>
                    <a:pt x="493" y="24"/>
                  </a:lnTo>
                  <a:lnTo>
                    <a:pt x="489" y="39"/>
                  </a:lnTo>
                  <a:lnTo>
                    <a:pt x="493" y="60"/>
                  </a:lnTo>
                  <a:lnTo>
                    <a:pt x="513" y="66"/>
                  </a:lnTo>
                  <a:lnTo>
                    <a:pt x="531" y="83"/>
                  </a:lnTo>
                  <a:lnTo>
                    <a:pt x="539" y="104"/>
                  </a:lnTo>
                  <a:lnTo>
                    <a:pt x="559" y="125"/>
                  </a:lnTo>
                  <a:lnTo>
                    <a:pt x="559" y="140"/>
                  </a:lnTo>
                  <a:lnTo>
                    <a:pt x="531" y="143"/>
                  </a:lnTo>
                  <a:lnTo>
                    <a:pt x="505" y="152"/>
                  </a:lnTo>
                  <a:lnTo>
                    <a:pt x="479" y="173"/>
                  </a:lnTo>
                  <a:lnTo>
                    <a:pt x="455" y="190"/>
                  </a:lnTo>
                  <a:lnTo>
                    <a:pt x="433" y="202"/>
                  </a:lnTo>
                  <a:lnTo>
                    <a:pt x="411" y="209"/>
                  </a:lnTo>
                  <a:lnTo>
                    <a:pt x="390" y="206"/>
                  </a:lnTo>
                  <a:lnTo>
                    <a:pt x="369" y="198"/>
                  </a:lnTo>
                  <a:lnTo>
                    <a:pt x="351" y="203"/>
                  </a:lnTo>
                  <a:lnTo>
                    <a:pt x="339" y="209"/>
                  </a:lnTo>
                  <a:lnTo>
                    <a:pt x="332" y="215"/>
                  </a:lnTo>
                  <a:lnTo>
                    <a:pt x="320" y="219"/>
                  </a:lnTo>
                  <a:lnTo>
                    <a:pt x="311" y="222"/>
                  </a:lnTo>
                  <a:lnTo>
                    <a:pt x="305" y="230"/>
                  </a:lnTo>
                  <a:lnTo>
                    <a:pt x="294" y="233"/>
                  </a:lnTo>
                  <a:lnTo>
                    <a:pt x="282" y="234"/>
                  </a:lnTo>
                  <a:lnTo>
                    <a:pt x="276" y="225"/>
                  </a:lnTo>
                  <a:lnTo>
                    <a:pt x="278" y="216"/>
                  </a:lnTo>
                  <a:lnTo>
                    <a:pt x="284" y="207"/>
                  </a:lnTo>
                  <a:lnTo>
                    <a:pt x="279" y="197"/>
                  </a:lnTo>
                  <a:lnTo>
                    <a:pt x="267" y="194"/>
                  </a:lnTo>
                  <a:lnTo>
                    <a:pt x="249" y="192"/>
                  </a:lnTo>
                  <a:lnTo>
                    <a:pt x="236" y="191"/>
                  </a:lnTo>
                  <a:lnTo>
                    <a:pt x="221" y="191"/>
                  </a:lnTo>
                  <a:lnTo>
                    <a:pt x="209" y="189"/>
                  </a:lnTo>
                  <a:lnTo>
                    <a:pt x="200" y="195"/>
                  </a:lnTo>
                  <a:lnTo>
                    <a:pt x="192" y="194"/>
                  </a:lnTo>
                  <a:lnTo>
                    <a:pt x="188" y="197"/>
                  </a:lnTo>
                  <a:lnTo>
                    <a:pt x="182" y="203"/>
                  </a:lnTo>
                  <a:lnTo>
                    <a:pt x="171" y="206"/>
                  </a:lnTo>
                  <a:lnTo>
                    <a:pt x="164" y="206"/>
                  </a:lnTo>
                  <a:lnTo>
                    <a:pt x="156" y="209"/>
                  </a:lnTo>
                  <a:lnTo>
                    <a:pt x="138" y="207"/>
                  </a:lnTo>
                  <a:lnTo>
                    <a:pt x="120" y="204"/>
                  </a:lnTo>
                  <a:lnTo>
                    <a:pt x="96" y="201"/>
                  </a:lnTo>
                  <a:lnTo>
                    <a:pt x="81" y="200"/>
                  </a:lnTo>
                  <a:lnTo>
                    <a:pt x="64" y="196"/>
                  </a:lnTo>
                  <a:lnTo>
                    <a:pt x="60" y="185"/>
                  </a:lnTo>
                  <a:lnTo>
                    <a:pt x="46" y="176"/>
                  </a:lnTo>
                  <a:lnTo>
                    <a:pt x="30" y="169"/>
                  </a:lnTo>
                  <a:lnTo>
                    <a:pt x="14" y="152"/>
                  </a:lnTo>
                  <a:lnTo>
                    <a:pt x="8" y="146"/>
                  </a:lnTo>
                  <a:lnTo>
                    <a:pt x="0" y="125"/>
                  </a:lnTo>
                  <a:close/>
                </a:path>
              </a:pathLst>
            </a:custGeom>
            <a:gradFill rotWithShape="0">
              <a:gsLst>
                <a:gs pos="0">
                  <a:srgbClr val="C0C0C0"/>
                </a:gs>
                <a:gs pos="100000">
                  <a:srgbClr val="FFFFFF"/>
                </a:gs>
              </a:gsLst>
              <a:lin ang="2700000" scaled="1"/>
            </a:gradFill>
            <a:ln w="3175" cmpd="sng">
              <a:solidFill>
                <a:srgbClr val="000000"/>
              </a:solidFill>
              <a:prstDash val="solid"/>
              <a:round/>
              <a:headEnd/>
              <a:tailEnd/>
            </a:ln>
          </p:spPr>
          <p:txBody>
            <a:bodyPr/>
            <a:lstStyle/>
            <a:p>
              <a:endParaRPr lang="it-IT">
                <a:cs typeface="Arial" pitchFamily="34" charset="0"/>
              </a:endParaRPr>
            </a:p>
          </p:txBody>
        </p:sp>
      </p:grpSp>
      <p:sp>
        <p:nvSpPr>
          <p:cNvPr id="68" name="Text Box 82"/>
          <p:cNvSpPr txBox="1">
            <a:spLocks noChangeArrowheads="1"/>
          </p:cNvSpPr>
          <p:nvPr/>
        </p:nvSpPr>
        <p:spPr bwMode="auto">
          <a:xfrm>
            <a:off x="6405564" y="2413000"/>
            <a:ext cx="542925"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6</a:t>
            </a:r>
            <a:endParaRPr lang="it-IT" dirty="0">
              <a:solidFill>
                <a:srgbClr val="002060"/>
              </a:solidFill>
              <a:cs typeface="Arial" pitchFamily="34" charset="0"/>
            </a:endParaRPr>
          </a:p>
        </p:txBody>
      </p:sp>
      <p:sp>
        <p:nvSpPr>
          <p:cNvPr id="69" name="Text Box 83"/>
          <p:cNvSpPr txBox="1">
            <a:spLocks noChangeArrowheads="1"/>
          </p:cNvSpPr>
          <p:nvPr/>
        </p:nvSpPr>
        <p:spPr bwMode="auto">
          <a:xfrm>
            <a:off x="6459539" y="2811464"/>
            <a:ext cx="369887"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0</a:t>
            </a:r>
            <a:endParaRPr lang="it-IT" dirty="0">
              <a:solidFill>
                <a:srgbClr val="002060"/>
              </a:solidFill>
              <a:cs typeface="Arial" pitchFamily="34" charset="0"/>
            </a:endParaRPr>
          </a:p>
        </p:txBody>
      </p:sp>
      <p:sp>
        <p:nvSpPr>
          <p:cNvPr id="70" name="Text Box 84"/>
          <p:cNvSpPr txBox="1">
            <a:spLocks noChangeArrowheads="1"/>
          </p:cNvSpPr>
          <p:nvPr/>
        </p:nvSpPr>
        <p:spPr bwMode="auto">
          <a:xfrm>
            <a:off x="6342063" y="2024064"/>
            <a:ext cx="247650"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0</a:t>
            </a:r>
            <a:endParaRPr lang="it-IT" dirty="0">
              <a:solidFill>
                <a:srgbClr val="002060"/>
              </a:solidFill>
              <a:cs typeface="Arial" pitchFamily="34" charset="0"/>
            </a:endParaRPr>
          </a:p>
        </p:txBody>
      </p:sp>
      <p:sp>
        <p:nvSpPr>
          <p:cNvPr id="71" name="Text Box 85"/>
          <p:cNvSpPr txBox="1">
            <a:spLocks noChangeArrowheads="1"/>
          </p:cNvSpPr>
          <p:nvPr/>
        </p:nvSpPr>
        <p:spPr bwMode="auto">
          <a:xfrm>
            <a:off x="7212014" y="2103439"/>
            <a:ext cx="466725"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2</a:t>
            </a:r>
          </a:p>
        </p:txBody>
      </p:sp>
      <p:sp>
        <p:nvSpPr>
          <p:cNvPr id="72" name="Text Box 86"/>
          <p:cNvSpPr txBox="1">
            <a:spLocks noChangeArrowheads="1"/>
          </p:cNvSpPr>
          <p:nvPr/>
        </p:nvSpPr>
        <p:spPr bwMode="auto">
          <a:xfrm>
            <a:off x="7713663" y="1976439"/>
            <a:ext cx="277812"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0</a:t>
            </a:r>
            <a:endParaRPr lang="it-IT" dirty="0">
              <a:solidFill>
                <a:srgbClr val="002060"/>
              </a:solidFill>
              <a:cs typeface="Arial" pitchFamily="34" charset="0"/>
            </a:endParaRPr>
          </a:p>
        </p:txBody>
      </p:sp>
      <p:sp>
        <p:nvSpPr>
          <p:cNvPr id="73" name="Text Box 87"/>
          <p:cNvSpPr txBox="1">
            <a:spLocks noChangeArrowheads="1"/>
          </p:cNvSpPr>
          <p:nvPr/>
        </p:nvSpPr>
        <p:spPr bwMode="auto">
          <a:xfrm>
            <a:off x="7899333" y="1673561"/>
            <a:ext cx="277813" cy="369332"/>
          </a:xfrm>
          <a:prstGeom prst="rect">
            <a:avLst/>
          </a:prstGeom>
          <a:noFill/>
          <a:ln w="9525">
            <a:noFill/>
            <a:miter lim="800000"/>
            <a:headEnd/>
            <a:tailEnd/>
          </a:ln>
        </p:spPr>
        <p:txBody>
          <a:bodyPr>
            <a:spAutoFit/>
          </a:bodyPr>
          <a:lstStyle/>
          <a:p>
            <a:pPr>
              <a:spcAft>
                <a:spcPts val="1000"/>
              </a:spcAft>
              <a:defRPr/>
            </a:pPr>
            <a:r>
              <a:rPr lang="it-IT" b="1" dirty="0">
                <a:solidFill>
                  <a:srgbClr val="002060"/>
                </a:solidFill>
                <a:cs typeface="Arial" pitchFamily="34" charset="0"/>
              </a:rPr>
              <a:t>2</a:t>
            </a:r>
          </a:p>
        </p:txBody>
      </p:sp>
      <p:sp>
        <p:nvSpPr>
          <p:cNvPr id="74" name="Text Box 88"/>
          <p:cNvSpPr txBox="1">
            <a:spLocks noChangeArrowheads="1"/>
          </p:cNvSpPr>
          <p:nvPr/>
        </p:nvSpPr>
        <p:spPr bwMode="auto">
          <a:xfrm>
            <a:off x="7794626" y="2271714"/>
            <a:ext cx="657225" cy="338554"/>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11</a:t>
            </a:r>
            <a:endParaRPr lang="it-IT" dirty="0">
              <a:solidFill>
                <a:srgbClr val="002060"/>
              </a:solidFill>
              <a:cs typeface="Arial" pitchFamily="34" charset="0"/>
            </a:endParaRPr>
          </a:p>
        </p:txBody>
      </p:sp>
      <p:sp>
        <p:nvSpPr>
          <p:cNvPr id="75" name="Text Box 89"/>
          <p:cNvSpPr txBox="1">
            <a:spLocks noChangeArrowheads="1"/>
          </p:cNvSpPr>
          <p:nvPr/>
        </p:nvSpPr>
        <p:spPr bwMode="auto">
          <a:xfrm>
            <a:off x="8474075" y="2000250"/>
            <a:ext cx="279400"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0</a:t>
            </a:r>
            <a:endParaRPr lang="it-IT" dirty="0">
              <a:solidFill>
                <a:srgbClr val="002060"/>
              </a:solidFill>
              <a:cs typeface="Arial" pitchFamily="34" charset="0"/>
            </a:endParaRPr>
          </a:p>
        </p:txBody>
      </p:sp>
      <p:sp>
        <p:nvSpPr>
          <p:cNvPr id="76" name="Text Box 90"/>
          <p:cNvSpPr txBox="1">
            <a:spLocks noChangeArrowheads="1"/>
          </p:cNvSpPr>
          <p:nvPr/>
        </p:nvSpPr>
        <p:spPr bwMode="auto">
          <a:xfrm>
            <a:off x="7624763" y="2679700"/>
            <a:ext cx="628650"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9</a:t>
            </a:r>
            <a:endParaRPr lang="it-IT" dirty="0">
              <a:solidFill>
                <a:srgbClr val="002060"/>
              </a:solidFill>
              <a:cs typeface="Arial" pitchFamily="34" charset="0"/>
            </a:endParaRPr>
          </a:p>
        </p:txBody>
      </p:sp>
      <p:sp>
        <p:nvSpPr>
          <p:cNvPr id="77" name="Text Box 91"/>
          <p:cNvSpPr txBox="1">
            <a:spLocks noChangeArrowheads="1"/>
          </p:cNvSpPr>
          <p:nvPr/>
        </p:nvSpPr>
        <p:spPr bwMode="auto">
          <a:xfrm>
            <a:off x="7516813" y="3165475"/>
            <a:ext cx="781050"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   5</a:t>
            </a:r>
            <a:endParaRPr lang="it-IT" dirty="0">
              <a:solidFill>
                <a:srgbClr val="002060"/>
              </a:solidFill>
              <a:cs typeface="Arial" pitchFamily="34" charset="0"/>
            </a:endParaRPr>
          </a:p>
        </p:txBody>
      </p:sp>
      <p:sp>
        <p:nvSpPr>
          <p:cNvPr id="78" name="Text Box 92"/>
          <p:cNvSpPr txBox="1">
            <a:spLocks noChangeArrowheads="1"/>
          </p:cNvSpPr>
          <p:nvPr/>
        </p:nvSpPr>
        <p:spPr bwMode="auto">
          <a:xfrm>
            <a:off x="8158164" y="3408364"/>
            <a:ext cx="350837"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79" name="Text Box 93"/>
          <p:cNvSpPr txBox="1">
            <a:spLocks noChangeArrowheads="1"/>
          </p:cNvSpPr>
          <p:nvPr/>
        </p:nvSpPr>
        <p:spPr bwMode="auto">
          <a:xfrm>
            <a:off x="8391525" y="3190875"/>
            <a:ext cx="636588"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2</a:t>
            </a:r>
            <a:endParaRPr lang="it-IT" dirty="0">
              <a:solidFill>
                <a:srgbClr val="002060"/>
              </a:solidFill>
              <a:cs typeface="Arial" pitchFamily="34" charset="0"/>
            </a:endParaRPr>
          </a:p>
        </p:txBody>
      </p:sp>
      <p:sp>
        <p:nvSpPr>
          <p:cNvPr id="80" name="Text Box 94"/>
          <p:cNvSpPr txBox="1">
            <a:spLocks noChangeArrowheads="1"/>
          </p:cNvSpPr>
          <p:nvPr/>
        </p:nvSpPr>
        <p:spPr bwMode="auto">
          <a:xfrm>
            <a:off x="8094663" y="3779839"/>
            <a:ext cx="628650" cy="338137"/>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22</a:t>
            </a:r>
            <a:endParaRPr lang="it-IT" sz="1600" b="1" dirty="0">
              <a:solidFill>
                <a:srgbClr val="002060"/>
              </a:solidFill>
              <a:cs typeface="Arial" pitchFamily="34" charset="0"/>
            </a:endParaRPr>
          </a:p>
        </p:txBody>
      </p:sp>
      <p:sp>
        <p:nvSpPr>
          <p:cNvPr id="81" name="Text Box 95"/>
          <p:cNvSpPr txBox="1">
            <a:spLocks noChangeArrowheads="1"/>
          </p:cNvSpPr>
          <p:nvPr/>
        </p:nvSpPr>
        <p:spPr bwMode="auto">
          <a:xfrm>
            <a:off x="8642351" y="3735389"/>
            <a:ext cx="525463"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2</a:t>
            </a:r>
            <a:endParaRPr lang="it-IT" dirty="0">
              <a:solidFill>
                <a:srgbClr val="002060"/>
              </a:solidFill>
              <a:cs typeface="Arial" pitchFamily="34" charset="0"/>
            </a:endParaRPr>
          </a:p>
        </p:txBody>
      </p:sp>
      <p:sp>
        <p:nvSpPr>
          <p:cNvPr id="82" name="Text Box 96"/>
          <p:cNvSpPr txBox="1">
            <a:spLocks noChangeArrowheads="1"/>
          </p:cNvSpPr>
          <p:nvPr/>
        </p:nvSpPr>
        <p:spPr bwMode="auto">
          <a:xfrm>
            <a:off x="8925775" y="3928855"/>
            <a:ext cx="369888"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1</a:t>
            </a:r>
            <a:endParaRPr lang="it-IT" dirty="0">
              <a:solidFill>
                <a:srgbClr val="002060"/>
              </a:solidFill>
              <a:cs typeface="Arial" pitchFamily="34" charset="0"/>
            </a:endParaRPr>
          </a:p>
        </p:txBody>
      </p:sp>
      <p:sp>
        <p:nvSpPr>
          <p:cNvPr id="83" name="Text Box 97"/>
          <p:cNvSpPr txBox="1">
            <a:spLocks noChangeArrowheads="1"/>
          </p:cNvSpPr>
          <p:nvPr/>
        </p:nvSpPr>
        <p:spPr bwMode="auto">
          <a:xfrm>
            <a:off x="8948739" y="4291014"/>
            <a:ext cx="815975" cy="338554"/>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20</a:t>
            </a:r>
            <a:endParaRPr lang="it-IT" dirty="0">
              <a:solidFill>
                <a:srgbClr val="002060"/>
              </a:solidFill>
              <a:cs typeface="Arial" pitchFamily="34" charset="0"/>
            </a:endParaRPr>
          </a:p>
        </p:txBody>
      </p:sp>
      <p:sp>
        <p:nvSpPr>
          <p:cNvPr id="84" name="Text Box 98"/>
          <p:cNvSpPr txBox="1">
            <a:spLocks noChangeArrowheads="1"/>
          </p:cNvSpPr>
          <p:nvPr/>
        </p:nvSpPr>
        <p:spPr bwMode="auto">
          <a:xfrm>
            <a:off x="9499600" y="4530725"/>
            <a:ext cx="369888" cy="338138"/>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0</a:t>
            </a:r>
            <a:endParaRPr lang="it-IT" dirty="0">
              <a:solidFill>
                <a:srgbClr val="002060"/>
              </a:solidFill>
              <a:cs typeface="Arial" pitchFamily="34" charset="0"/>
            </a:endParaRPr>
          </a:p>
        </p:txBody>
      </p:sp>
      <p:sp>
        <p:nvSpPr>
          <p:cNvPr id="85" name="Text Box 99"/>
          <p:cNvSpPr txBox="1">
            <a:spLocks noChangeArrowheads="1"/>
          </p:cNvSpPr>
          <p:nvPr/>
        </p:nvSpPr>
        <p:spPr bwMode="auto">
          <a:xfrm>
            <a:off x="9818688" y="4386263"/>
            <a:ext cx="741362"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9</a:t>
            </a:r>
            <a:endParaRPr lang="it-IT" dirty="0">
              <a:solidFill>
                <a:srgbClr val="002060"/>
              </a:solidFill>
              <a:cs typeface="Arial" pitchFamily="34" charset="0"/>
            </a:endParaRPr>
          </a:p>
        </p:txBody>
      </p:sp>
      <p:sp>
        <p:nvSpPr>
          <p:cNvPr id="86" name="Text Box 100"/>
          <p:cNvSpPr txBox="1">
            <a:spLocks noChangeArrowheads="1"/>
          </p:cNvSpPr>
          <p:nvPr/>
        </p:nvSpPr>
        <p:spPr bwMode="auto">
          <a:xfrm>
            <a:off x="9653589" y="5091113"/>
            <a:ext cx="555625" cy="338554"/>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4</a:t>
            </a:r>
            <a:endParaRPr lang="it-IT" dirty="0">
              <a:solidFill>
                <a:srgbClr val="002060"/>
              </a:solidFill>
              <a:cs typeface="Arial" pitchFamily="34" charset="0"/>
            </a:endParaRPr>
          </a:p>
        </p:txBody>
      </p:sp>
      <p:sp>
        <p:nvSpPr>
          <p:cNvPr id="87" name="Text Box 101"/>
          <p:cNvSpPr txBox="1">
            <a:spLocks noChangeArrowheads="1"/>
          </p:cNvSpPr>
          <p:nvPr/>
        </p:nvSpPr>
        <p:spPr bwMode="auto">
          <a:xfrm>
            <a:off x="6675439" y="4618039"/>
            <a:ext cx="371475" cy="338137"/>
          </a:xfrm>
          <a:prstGeom prst="rect">
            <a:avLst/>
          </a:prstGeom>
          <a:noFill/>
          <a:ln w="9525">
            <a:noFill/>
            <a:miter lim="800000"/>
            <a:headEnd/>
            <a:tailEnd/>
          </a:ln>
        </p:spPr>
        <p:txBody>
          <a:bodyPr>
            <a:spAutoFit/>
          </a:bodyPr>
          <a:lstStyle/>
          <a:p>
            <a:pPr>
              <a:spcAft>
                <a:spcPts val="1000"/>
              </a:spcAft>
              <a:defRPr/>
            </a:pPr>
            <a:r>
              <a:rPr lang="it-IT" sz="1600" b="1" dirty="0">
                <a:solidFill>
                  <a:srgbClr val="002060"/>
                </a:solidFill>
                <a:cs typeface="Arial" pitchFamily="34" charset="0"/>
              </a:rPr>
              <a:t>0</a:t>
            </a:r>
            <a:endParaRPr lang="it-IT" dirty="0">
              <a:solidFill>
                <a:srgbClr val="002060"/>
              </a:solidFill>
              <a:cs typeface="Arial" pitchFamily="34" charset="0"/>
            </a:endParaRPr>
          </a:p>
        </p:txBody>
      </p:sp>
      <p:sp>
        <p:nvSpPr>
          <p:cNvPr id="88" name="Text Box 102"/>
          <p:cNvSpPr txBox="1">
            <a:spLocks noChangeArrowheads="1"/>
          </p:cNvSpPr>
          <p:nvPr/>
        </p:nvSpPr>
        <p:spPr bwMode="auto">
          <a:xfrm>
            <a:off x="8535989" y="5805489"/>
            <a:ext cx="619125" cy="338554"/>
          </a:xfrm>
          <a:prstGeom prst="rect">
            <a:avLst/>
          </a:prstGeom>
          <a:noFill/>
          <a:ln w="9525">
            <a:noFill/>
            <a:miter lim="800000"/>
            <a:headEnd/>
            <a:tailEnd/>
          </a:ln>
        </p:spPr>
        <p:txBody>
          <a:bodyPr>
            <a:spAutoFit/>
          </a:bodyPr>
          <a:lstStyle/>
          <a:p>
            <a:pPr>
              <a:spcAft>
                <a:spcPts val="1000"/>
              </a:spcAft>
              <a:defRPr/>
            </a:pPr>
            <a:r>
              <a:rPr lang="it-IT" sz="1600" b="1" dirty="0" smtClean="0">
                <a:solidFill>
                  <a:srgbClr val="002060"/>
                </a:solidFill>
                <a:cs typeface="Arial" pitchFamily="34" charset="0"/>
              </a:rPr>
              <a:t>15</a:t>
            </a:r>
            <a:endParaRPr lang="it-IT" dirty="0">
              <a:solidFill>
                <a:srgbClr val="002060"/>
              </a:solidFill>
              <a:cs typeface="Arial" pitchFamily="34" charset="0"/>
            </a:endParaRPr>
          </a:p>
        </p:txBody>
      </p:sp>
      <p:sp>
        <p:nvSpPr>
          <p:cNvPr id="111" name="CasellaDiTesto 110"/>
          <p:cNvSpPr txBox="1"/>
          <p:nvPr/>
        </p:nvSpPr>
        <p:spPr>
          <a:xfrm>
            <a:off x="8075614" y="1268414"/>
            <a:ext cx="2592387" cy="708025"/>
          </a:xfrm>
          <a:prstGeom prst="rect">
            <a:avLst/>
          </a:prstGeom>
          <a:noFill/>
        </p:spPr>
        <p:txBody>
          <a:bodyPr>
            <a:spAutoFit/>
          </a:bodyPr>
          <a:lstStyle/>
          <a:p>
            <a:pPr algn="ctr">
              <a:defRPr/>
            </a:pPr>
            <a:r>
              <a:rPr lang="it-IT" sz="2000" b="1" dirty="0">
                <a:solidFill>
                  <a:srgbClr val="002060"/>
                </a:solidFill>
                <a:cs typeface="Arial" pitchFamily="34" charset="0"/>
              </a:rPr>
              <a:t>Centri privati </a:t>
            </a:r>
          </a:p>
          <a:p>
            <a:pPr algn="ctr">
              <a:defRPr/>
            </a:pPr>
            <a:r>
              <a:rPr lang="it-IT" sz="2000" b="1" dirty="0" smtClean="0">
                <a:solidFill>
                  <a:srgbClr val="002060"/>
                </a:solidFill>
                <a:cs typeface="Arial" pitchFamily="34" charset="0"/>
              </a:rPr>
              <a:t>111</a:t>
            </a:r>
            <a:endParaRPr lang="it-IT" sz="2000" b="1" dirty="0">
              <a:solidFill>
                <a:srgbClr val="002060"/>
              </a:solidFill>
              <a:cs typeface="Arial" pitchFamily="34" charset="0"/>
            </a:endParaRPr>
          </a:p>
        </p:txBody>
      </p:sp>
      <p:grpSp>
        <p:nvGrpSpPr>
          <p:cNvPr id="4129" name="Group 6"/>
          <p:cNvGrpSpPr>
            <a:grpSpLocks/>
          </p:cNvGrpSpPr>
          <p:nvPr/>
        </p:nvGrpSpPr>
        <p:grpSpPr bwMode="auto">
          <a:xfrm>
            <a:off x="11058011" y="290345"/>
            <a:ext cx="728663" cy="647700"/>
            <a:chOff x="860" y="2420"/>
            <a:chExt cx="9631" cy="9516"/>
          </a:xfrm>
        </p:grpSpPr>
        <p:sp>
          <p:nvSpPr>
            <p:cNvPr id="4130"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31" name="Freeform 8"/>
            <p:cNvSpPr>
              <a:spLocks/>
            </p:cNvSpPr>
            <p:nvPr/>
          </p:nvSpPr>
          <p:spPr bwMode="auto">
            <a:xfrm>
              <a:off x="5138" y="4116"/>
              <a:ext cx="1313" cy="2892"/>
            </a:xfrm>
            <a:custGeom>
              <a:avLst/>
              <a:gdLst>
                <a:gd name="T0" fmla="*/ 11934 w 1098"/>
                <a:gd name="T1" fmla="*/ 2892 h 2892"/>
                <a:gd name="T2" fmla="*/ 11934 w 1098"/>
                <a:gd name="T3" fmla="*/ 155 h 2892"/>
                <a:gd name="T4" fmla="*/ 16057 w 1098"/>
                <a:gd name="T5" fmla="*/ 155 h 2892"/>
                <a:gd name="T6" fmla="*/ 16057 w 1098"/>
                <a:gd name="T7" fmla="*/ 0 h 2892"/>
                <a:gd name="T8" fmla="*/ 0 w 1098"/>
                <a:gd name="T9" fmla="*/ 0 h 2892"/>
                <a:gd name="T10" fmla="*/ 0 w 1098"/>
                <a:gd name="T11" fmla="*/ 155 h 2892"/>
                <a:gd name="T12" fmla="*/ 4121 w 1098"/>
                <a:gd name="T13" fmla="*/ 155 h 2892"/>
                <a:gd name="T14" fmla="*/ 4121 w 1098"/>
                <a:gd name="T15" fmla="*/ 2628 h 2892"/>
                <a:gd name="T16" fmla="*/ 1193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32"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33"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34"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35"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36"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37"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38"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39"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40"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41"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42"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43"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44"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45"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46"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47"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48"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49"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50"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51"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52"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53"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54"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55"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56"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57"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58"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59"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60"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61"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62"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63"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64"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65"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66"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67"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68"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69"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pic>
        <p:nvPicPr>
          <p:cNvPr id="142" name="Picture 3" descr="logo PM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6344" y="6143626"/>
            <a:ext cx="1541219" cy="602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Ovale 138"/>
          <p:cNvSpPr/>
          <p:nvPr/>
        </p:nvSpPr>
        <p:spPr>
          <a:xfrm>
            <a:off x="8066777" y="3723834"/>
            <a:ext cx="468000" cy="4680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40" name="Ovale 139"/>
          <p:cNvSpPr/>
          <p:nvPr/>
        </p:nvSpPr>
        <p:spPr>
          <a:xfrm>
            <a:off x="3438769" y="3728210"/>
            <a:ext cx="468000" cy="46797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3" name="Segnaposto piè di pagina 2"/>
          <p:cNvSpPr>
            <a:spLocks noGrp="1"/>
          </p:cNvSpPr>
          <p:nvPr>
            <p:ph type="ftr" sz="quarter" idx="11"/>
          </p:nvPr>
        </p:nvSpPr>
        <p:spPr/>
        <p:txBody>
          <a:bodyPr/>
          <a:lstStyle/>
          <a:p>
            <a:endParaRPr lang="it-IT"/>
          </a:p>
        </p:txBody>
      </p:sp>
      <p:sp>
        <p:nvSpPr>
          <p:cNvPr id="4" name="Segnaposto numero diapositiva 3"/>
          <p:cNvSpPr>
            <a:spLocks noGrp="1"/>
          </p:cNvSpPr>
          <p:nvPr>
            <p:ph type="sldNum" sz="quarter" idx="12"/>
          </p:nvPr>
        </p:nvSpPr>
        <p:spPr/>
        <p:txBody>
          <a:bodyPr/>
          <a:lstStyle/>
          <a:p>
            <a:fld id="{7EBBF25E-1A01-4345-9D50-FC5B3FDDD50A}" type="slidenum">
              <a:rPr lang="it-IT" smtClean="0"/>
              <a:t>61</a:t>
            </a:fld>
            <a:endParaRPr lang="it-IT"/>
          </a:p>
        </p:txBody>
      </p:sp>
    </p:spTree>
    <p:extLst>
      <p:ext uri="{BB962C8B-B14F-4D97-AF65-F5344CB8AC3E}">
        <p14:creationId xmlns:p14="http://schemas.microsoft.com/office/powerpoint/2010/main" val="255083266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3"/>
          <p:cNvSpPr>
            <a:spLocks noChangeArrowheads="1"/>
          </p:cNvSpPr>
          <p:nvPr/>
        </p:nvSpPr>
        <p:spPr bwMode="auto">
          <a:xfrm>
            <a:off x="6547846" y="6537450"/>
            <a:ext cx="4193777" cy="800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indent="450850">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nSpc>
                <a:spcPct val="100000"/>
              </a:lnSpc>
              <a:spcAft>
                <a:spcPct val="0"/>
              </a:spcAft>
              <a:buClrTx/>
              <a:buSzTx/>
            </a:pPr>
            <a:r>
              <a:rPr lang="en-US" altLang="it-IT" sz="1000" dirty="0">
                <a:solidFill>
                  <a:srgbClr val="002060"/>
                </a:solidFill>
                <a:latin typeface="Arial" panose="020B0604020202020204" pitchFamily="34" charset="0"/>
                <a:ea typeface="Times New Roman" panose="02020603050405020304" pitchFamily="18" charset="0"/>
                <a:cs typeface="Arial" panose="020B0604020202020204" pitchFamily="34" charset="0"/>
              </a:rPr>
              <a:t>*</a:t>
            </a:r>
            <a:r>
              <a:rPr lang="en-US" altLang="it-IT" sz="1000" dirty="0" err="1">
                <a:solidFill>
                  <a:srgbClr val="002060"/>
                </a:solidFill>
                <a:latin typeface="Arial" panose="020B0604020202020204" pitchFamily="34" charset="0"/>
                <a:ea typeface="Times New Roman" panose="02020603050405020304" pitchFamily="18" charset="0"/>
                <a:cs typeface="Arial" panose="020B0604020202020204" pitchFamily="34" charset="0"/>
              </a:rPr>
              <a:t>Popolazione</a:t>
            </a:r>
            <a:r>
              <a:rPr lang="en-US" altLang="it-IT" sz="1000" dirty="0">
                <a:solidFill>
                  <a:srgbClr val="002060"/>
                </a:solidFill>
                <a:latin typeface="Arial" panose="020B0604020202020204" pitchFamily="34" charset="0"/>
                <a:ea typeface="Times New Roman" panose="02020603050405020304" pitchFamily="18" charset="0"/>
                <a:cs typeface="Arial" panose="020B0604020202020204" pitchFamily="34" charset="0"/>
              </a:rPr>
              <a:t> media </a:t>
            </a:r>
            <a:r>
              <a:rPr lang="en-US" altLang="it-IT" sz="1000" dirty="0" err="1">
                <a:solidFill>
                  <a:srgbClr val="002060"/>
                </a:solidFill>
                <a:latin typeface="Arial" panose="020B0604020202020204" pitchFamily="34" charset="0"/>
                <a:ea typeface="Times New Roman" panose="02020603050405020304" pitchFamily="18" charset="0"/>
                <a:cs typeface="Arial" panose="020B0604020202020204" pitchFamily="34" charset="0"/>
              </a:rPr>
              <a:t>residente</a:t>
            </a:r>
            <a:r>
              <a:rPr lang="en-US" altLang="it-IT" sz="1000" dirty="0">
                <a:solidFill>
                  <a:srgbClr val="002060"/>
                </a:solidFill>
                <a:latin typeface="Arial" panose="020B0604020202020204" pitchFamily="34" charset="0"/>
                <a:ea typeface="Times New Roman" panose="02020603050405020304" pitchFamily="18" charset="0"/>
                <a:cs typeface="Arial" panose="020B0604020202020204" pitchFamily="34" charset="0"/>
              </a:rPr>
              <a:t> in Italia </a:t>
            </a:r>
            <a:r>
              <a:rPr lang="en-US" altLang="it-IT" sz="1000" dirty="0" err="1">
                <a:solidFill>
                  <a:srgbClr val="002060"/>
                </a:solidFill>
                <a:latin typeface="Arial" panose="020B0604020202020204" pitchFamily="34" charset="0"/>
                <a:ea typeface="Times New Roman" panose="02020603050405020304" pitchFamily="18" charset="0"/>
                <a:cs typeface="Arial" panose="020B0604020202020204" pitchFamily="34" charset="0"/>
              </a:rPr>
              <a:t>nel</a:t>
            </a:r>
            <a:r>
              <a:rPr lang="en-US" altLang="it-IT" sz="1000" dirty="0">
                <a:solidFill>
                  <a:srgbClr val="002060"/>
                </a:solidFill>
                <a:latin typeface="Arial" panose="020B0604020202020204" pitchFamily="34" charset="0"/>
                <a:ea typeface="Times New Roman" panose="02020603050405020304" pitchFamily="18" charset="0"/>
                <a:cs typeface="Arial" panose="020B0604020202020204" pitchFamily="34" charset="0"/>
              </a:rPr>
              <a:t>  </a:t>
            </a:r>
            <a:r>
              <a:rPr lang="en-US" altLang="it-IT" sz="1000" dirty="0" smtClean="0">
                <a:solidFill>
                  <a:srgbClr val="002060"/>
                </a:solidFill>
                <a:latin typeface="Arial" panose="020B0604020202020204" pitchFamily="34" charset="0"/>
                <a:ea typeface="Times New Roman" panose="02020603050405020304" pitchFamily="18" charset="0"/>
                <a:cs typeface="Arial" panose="020B0604020202020204" pitchFamily="34" charset="0"/>
              </a:rPr>
              <a:t>2019. </a:t>
            </a:r>
            <a:r>
              <a:rPr lang="en-US" altLang="it-IT" sz="1000" dirty="0">
                <a:solidFill>
                  <a:srgbClr val="002060"/>
                </a:solidFill>
                <a:latin typeface="Arial" panose="020B0604020202020204" pitchFamily="34" charset="0"/>
                <a:ea typeface="Times New Roman" panose="02020603050405020304" pitchFamily="18" charset="0"/>
                <a:cs typeface="Arial" panose="020B0604020202020204" pitchFamily="34" charset="0"/>
              </a:rPr>
              <a:t>Fonte  ISTAT.</a:t>
            </a:r>
            <a:endParaRPr lang="it-IT" altLang="it-IT" sz="600" dirty="0">
              <a:solidFill>
                <a:srgbClr val="002060"/>
              </a:solidFill>
              <a:latin typeface="Arial" panose="020B0604020202020204" pitchFamily="34" charset="0"/>
              <a:ea typeface="Times New Roman" panose="02020603050405020304" pitchFamily="18" charset="0"/>
              <a:cs typeface="Arial" panose="020B0604020202020204" pitchFamily="34" charset="0"/>
            </a:endParaRPr>
          </a:p>
          <a:p>
            <a:pPr>
              <a:lnSpc>
                <a:spcPct val="100000"/>
              </a:lnSpc>
              <a:spcAft>
                <a:spcPct val="0"/>
              </a:spcAft>
              <a:buClrTx/>
              <a:buSzTx/>
            </a:pPr>
            <a:r>
              <a:rPr lang="en-US" altLang="it-IT" sz="1200" dirty="0">
                <a:solidFill>
                  <a:schemeClr val="tx1"/>
                </a:solidFill>
                <a:latin typeface="Arial" panose="020B0604020202020204" pitchFamily="34" charset="0"/>
                <a:ea typeface="Times New Roman" panose="02020603050405020304" pitchFamily="18" charset="0"/>
                <a:cs typeface="Arial" panose="020B0604020202020204" pitchFamily="34" charset="0"/>
              </a:rPr>
              <a:t/>
            </a:r>
            <a:br>
              <a:rPr lang="en-US" altLang="it-IT" sz="1200" dirty="0">
                <a:solidFill>
                  <a:schemeClr val="tx1"/>
                </a:solidFill>
                <a:latin typeface="Arial" panose="020B0604020202020204" pitchFamily="34" charset="0"/>
                <a:ea typeface="Times New Roman" panose="02020603050405020304" pitchFamily="18" charset="0"/>
                <a:cs typeface="Arial" panose="020B0604020202020204" pitchFamily="34" charset="0"/>
              </a:rPr>
            </a:br>
            <a:endParaRPr lang="it-IT" altLang="it-IT" sz="600" dirty="0">
              <a:solidFill>
                <a:schemeClr val="tx1"/>
              </a:solidFill>
              <a:latin typeface="Arial" panose="020B0604020202020204" pitchFamily="34" charset="0"/>
              <a:ea typeface="Times New Roman" panose="02020603050405020304" pitchFamily="18" charset="0"/>
              <a:cs typeface="Arial" panose="020B0604020202020204" pitchFamily="34" charset="0"/>
            </a:endParaRPr>
          </a:p>
          <a:p>
            <a:pPr>
              <a:lnSpc>
                <a:spcPct val="100000"/>
              </a:lnSpc>
              <a:spcAft>
                <a:spcPct val="0"/>
              </a:spcAft>
              <a:buClrTx/>
              <a:buSzTx/>
            </a:pPr>
            <a:endParaRPr lang="it-IT" altLang="it-IT" sz="1800" dirty="0">
              <a:solidFill>
                <a:schemeClr val="tx1"/>
              </a:solidFill>
              <a:latin typeface="Arial" panose="020B0604020202020204" pitchFamily="34" charset="0"/>
              <a:ea typeface="Times New Roman" panose="02020603050405020304" pitchFamily="18" charset="0"/>
              <a:cs typeface="Arial" panose="020B0604020202020204" pitchFamily="34" charset="0"/>
            </a:endParaRPr>
          </a:p>
        </p:txBody>
      </p:sp>
      <p:sp>
        <p:nvSpPr>
          <p:cNvPr id="2" name="Rettangolo 1"/>
          <p:cNvSpPr/>
          <p:nvPr/>
        </p:nvSpPr>
        <p:spPr>
          <a:xfrm>
            <a:off x="1889102" y="478392"/>
            <a:ext cx="8567738" cy="707886"/>
          </a:xfrm>
          <a:prstGeom prst="rect">
            <a:avLst/>
          </a:prstGeom>
          <a:ln w="38100">
            <a:solidFill>
              <a:srgbClr val="92D050"/>
            </a:solidFill>
          </a:ln>
        </p:spPr>
        <p:txBody>
          <a:bodyPr>
            <a:spAutoFit/>
          </a:bodyPr>
          <a:lstStyle/>
          <a:p>
            <a:pPr algn="ctr">
              <a:defRPr/>
            </a:pPr>
            <a:r>
              <a:rPr lang="it-IT" sz="2000" b="1" dirty="0">
                <a:solidFill>
                  <a:srgbClr val="002060"/>
                </a:solidFill>
              </a:rPr>
              <a:t>DISTRIBUZIONE REGIONALE DEL NUMERO DI CICLI INIZIATI</a:t>
            </a:r>
          </a:p>
          <a:p>
            <a:pPr algn="ctr">
              <a:defRPr/>
            </a:pPr>
            <a:r>
              <a:rPr lang="it-IT" sz="2000" b="1" dirty="0">
                <a:solidFill>
                  <a:srgbClr val="002060"/>
                </a:solidFill>
              </a:rPr>
              <a:t>PER MILIONE DI DONNE IN ETÀ RIPRODUTTIVA (15-45 ANNI)* </a:t>
            </a:r>
            <a:r>
              <a:rPr lang="it-IT" sz="2000" b="1" dirty="0" smtClean="0">
                <a:solidFill>
                  <a:srgbClr val="002060"/>
                </a:solidFill>
              </a:rPr>
              <a:t>2019</a:t>
            </a:r>
            <a:endParaRPr lang="it-IT" sz="2000" b="1" dirty="0">
              <a:solidFill>
                <a:srgbClr val="002060"/>
              </a:solidFill>
            </a:endParaRPr>
          </a:p>
        </p:txBody>
      </p:sp>
      <p:pic>
        <p:nvPicPr>
          <p:cNvPr id="5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4247" y="492279"/>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2" name="Group 6"/>
          <p:cNvGrpSpPr>
            <a:grpSpLocks/>
          </p:cNvGrpSpPr>
          <p:nvPr/>
        </p:nvGrpSpPr>
        <p:grpSpPr bwMode="auto">
          <a:xfrm>
            <a:off x="11034355" y="492279"/>
            <a:ext cx="604180" cy="567043"/>
            <a:chOff x="860" y="2420"/>
            <a:chExt cx="9631" cy="9516"/>
          </a:xfrm>
        </p:grpSpPr>
        <p:sp>
          <p:nvSpPr>
            <p:cNvPr id="5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graphicFrame>
        <p:nvGraphicFramePr>
          <p:cNvPr id="4" name="Tabella 3">
            <a:extLst>
              <a:ext uri="{FF2B5EF4-FFF2-40B4-BE49-F238E27FC236}">
                <a16:creationId xmlns:a16="http://schemas.microsoft.com/office/drawing/2014/main" xmlns="" id="{93BA9C89-4E0D-4C1F-A06A-59B8DAAC180D}"/>
              </a:ext>
            </a:extLst>
          </p:cNvPr>
          <p:cNvGraphicFramePr>
            <a:graphicFrameLocks noGrp="1"/>
          </p:cNvGraphicFramePr>
          <p:nvPr>
            <p:extLst/>
          </p:nvPr>
        </p:nvGraphicFramePr>
        <p:xfrm>
          <a:off x="1828799" y="1557174"/>
          <a:ext cx="2705447" cy="4697462"/>
        </p:xfrm>
        <a:graphic>
          <a:graphicData uri="http://schemas.openxmlformats.org/drawingml/2006/table">
            <a:tbl>
              <a:tblPr firstRow="1" firstCol="1" bandRow="1">
                <a:tableStyleId>{5C22544A-7EE6-4342-B048-85BDC9FD1C3A}</a:tableStyleId>
              </a:tblPr>
              <a:tblGrid>
                <a:gridCol w="914401">
                  <a:extLst>
                    <a:ext uri="{9D8B030D-6E8A-4147-A177-3AD203B41FA5}">
                      <a16:colId xmlns:a16="http://schemas.microsoft.com/office/drawing/2014/main" xmlns="" val="4147839684"/>
                    </a:ext>
                  </a:extLst>
                </a:gridCol>
                <a:gridCol w="842690">
                  <a:extLst>
                    <a:ext uri="{9D8B030D-6E8A-4147-A177-3AD203B41FA5}">
                      <a16:colId xmlns:a16="http://schemas.microsoft.com/office/drawing/2014/main" xmlns="" val="15284301"/>
                    </a:ext>
                  </a:extLst>
                </a:gridCol>
                <a:gridCol w="948356">
                  <a:extLst>
                    <a:ext uri="{9D8B030D-6E8A-4147-A177-3AD203B41FA5}">
                      <a16:colId xmlns:a16="http://schemas.microsoft.com/office/drawing/2014/main" xmlns="" val="1654046381"/>
                    </a:ext>
                  </a:extLst>
                </a:gridCol>
              </a:tblGrid>
              <a:tr h="597717">
                <a:tc rowSpan="2">
                  <a:txBody>
                    <a:bodyPr/>
                    <a:lstStyle/>
                    <a:p>
                      <a:pPr>
                        <a:lnSpc>
                          <a:spcPct val="115000"/>
                        </a:lnSpc>
                        <a:spcAft>
                          <a:spcPts val="600"/>
                        </a:spcAft>
                      </a:pPr>
                      <a:r>
                        <a:rPr lang="it-IT" sz="1400" dirty="0">
                          <a:effectLst/>
                        </a:rPr>
                        <a:t>Anni di rilevazione</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gridSpan="2">
                  <a:txBody>
                    <a:bodyPr/>
                    <a:lstStyle/>
                    <a:p>
                      <a:pPr algn="ctr">
                        <a:lnSpc>
                          <a:spcPct val="115000"/>
                        </a:lnSpc>
                        <a:spcAft>
                          <a:spcPts val="0"/>
                        </a:spcAft>
                      </a:pPr>
                      <a:r>
                        <a:rPr lang="it-IT" sz="1400" dirty="0">
                          <a:effectLst/>
                        </a:rPr>
                        <a:t>cicli di PMA per milioni di donne </a:t>
                      </a:r>
                    </a:p>
                    <a:p>
                      <a:pPr algn="ctr">
                        <a:lnSpc>
                          <a:spcPct val="115000"/>
                        </a:lnSpc>
                        <a:spcAft>
                          <a:spcPts val="0"/>
                        </a:spcAft>
                      </a:pPr>
                      <a:r>
                        <a:rPr lang="it-IT" sz="1400" dirty="0">
                          <a:effectLst/>
                        </a:rPr>
                        <a:t>(15 - 45 anni)</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hMerge="1">
                  <a:txBody>
                    <a:bodyPr/>
                    <a:lstStyle/>
                    <a:p>
                      <a:endParaRPr lang="it-IT"/>
                    </a:p>
                  </a:txBody>
                  <a:tcPr/>
                </a:tc>
                <a:extLst>
                  <a:ext uri="{0D108BD9-81ED-4DB2-BD59-A6C34878D82A}">
                    <a16:rowId xmlns:a16="http://schemas.microsoft.com/office/drawing/2014/main" xmlns="" val="3533420681"/>
                  </a:ext>
                </a:extLst>
              </a:tr>
              <a:tr h="280910">
                <a:tc vMerge="1">
                  <a:txBody>
                    <a:bodyPr/>
                    <a:lstStyle/>
                    <a:p>
                      <a:endParaRPr lang="it-IT"/>
                    </a:p>
                  </a:txBody>
                  <a:tcPr/>
                </a:tc>
                <a:tc>
                  <a:txBody>
                    <a:bodyPr/>
                    <a:lstStyle/>
                    <a:p>
                      <a:pPr algn="ctr">
                        <a:lnSpc>
                          <a:spcPct val="115000"/>
                        </a:lnSpc>
                        <a:spcAft>
                          <a:spcPts val="0"/>
                        </a:spcAft>
                      </a:pPr>
                      <a:r>
                        <a:rPr lang="it-IT" sz="1400" b="1" dirty="0">
                          <a:solidFill>
                            <a:srgbClr val="002060"/>
                          </a:solidFill>
                          <a:effectLst/>
                        </a:rPr>
                        <a:t>Italia</a:t>
                      </a:r>
                      <a:endParaRPr lang="it-IT" sz="1400" b="1"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b="1" dirty="0" err="1">
                          <a:solidFill>
                            <a:srgbClr val="002060"/>
                          </a:solidFill>
                          <a:effectLst/>
                        </a:rPr>
                        <a:t>Europa</a:t>
                      </a:r>
                      <a:r>
                        <a:rPr lang="it-IT" sz="1400" b="1" baseline="30000" dirty="0" err="1">
                          <a:solidFill>
                            <a:srgbClr val="002060"/>
                          </a:solidFill>
                          <a:effectLst/>
                        </a:rPr>
                        <a:t>a</a:t>
                      </a:r>
                      <a:endParaRPr lang="it-IT" sz="1400" b="1"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998551433"/>
                  </a:ext>
                </a:extLst>
              </a:tr>
              <a:tr h="243646">
                <a:tc>
                  <a:txBody>
                    <a:bodyPr/>
                    <a:lstStyle/>
                    <a:p>
                      <a:pPr>
                        <a:lnSpc>
                          <a:spcPct val="115000"/>
                        </a:lnSpc>
                        <a:spcAft>
                          <a:spcPts val="0"/>
                        </a:spcAft>
                      </a:pPr>
                      <a:r>
                        <a:rPr lang="it-IT" sz="1400" dirty="0">
                          <a:effectLst/>
                        </a:rPr>
                        <a:t>2005</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2.683</a:t>
                      </a:r>
                      <a:r>
                        <a:rPr lang="it-IT" sz="1400" baseline="30000" dirty="0">
                          <a:solidFill>
                            <a:srgbClr val="002060"/>
                          </a:solidFill>
                          <a:effectLst/>
                        </a:rPr>
                        <a:t>b</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4.008</a:t>
                      </a:r>
                      <a:r>
                        <a:rPr lang="it-IT" sz="1400" baseline="30000" dirty="0">
                          <a:solidFill>
                            <a:srgbClr val="002060"/>
                          </a:solidFill>
                          <a:effectLst/>
                        </a:rPr>
                        <a:t>b</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3782839128"/>
                  </a:ext>
                </a:extLst>
              </a:tr>
              <a:tr h="243646">
                <a:tc>
                  <a:txBody>
                    <a:bodyPr/>
                    <a:lstStyle/>
                    <a:p>
                      <a:pPr>
                        <a:lnSpc>
                          <a:spcPct val="115000"/>
                        </a:lnSpc>
                        <a:spcAft>
                          <a:spcPts val="0"/>
                        </a:spcAft>
                      </a:pPr>
                      <a:r>
                        <a:rPr lang="it-IT" sz="1400" dirty="0">
                          <a:effectLst/>
                        </a:rPr>
                        <a:t>2006</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a:solidFill>
                            <a:srgbClr val="002060"/>
                          </a:solidFill>
                          <a:effectLst/>
                        </a:rPr>
                        <a:t>3.328</a:t>
                      </a:r>
                      <a:endParaRPr lang="it-IT" sz="140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3.503</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2384969945"/>
                  </a:ext>
                </a:extLst>
              </a:tr>
              <a:tr h="243646">
                <a:tc>
                  <a:txBody>
                    <a:bodyPr/>
                    <a:lstStyle/>
                    <a:p>
                      <a:pPr>
                        <a:lnSpc>
                          <a:spcPct val="115000"/>
                        </a:lnSpc>
                        <a:spcAft>
                          <a:spcPts val="0"/>
                        </a:spcAft>
                      </a:pPr>
                      <a:r>
                        <a:rPr lang="it-IT" sz="1400" dirty="0">
                          <a:effectLst/>
                        </a:rPr>
                        <a:t>2007</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a:solidFill>
                            <a:srgbClr val="002060"/>
                          </a:solidFill>
                          <a:effectLst/>
                        </a:rPr>
                        <a:t>3.569</a:t>
                      </a:r>
                      <a:endParaRPr lang="it-IT" sz="140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4.320</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638367764"/>
                  </a:ext>
                </a:extLst>
              </a:tr>
              <a:tr h="243646">
                <a:tc>
                  <a:txBody>
                    <a:bodyPr/>
                    <a:lstStyle/>
                    <a:p>
                      <a:pPr>
                        <a:lnSpc>
                          <a:spcPct val="115000"/>
                        </a:lnSpc>
                        <a:spcAft>
                          <a:spcPts val="0"/>
                        </a:spcAft>
                      </a:pPr>
                      <a:r>
                        <a:rPr lang="it-IT" sz="1400" dirty="0">
                          <a:effectLst/>
                        </a:rPr>
                        <a:t>2008</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a:solidFill>
                            <a:srgbClr val="002060"/>
                          </a:solidFill>
                          <a:effectLst/>
                        </a:rPr>
                        <a:t>3.905</a:t>
                      </a:r>
                      <a:endParaRPr lang="it-IT" sz="140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4.661</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2378720351"/>
                  </a:ext>
                </a:extLst>
              </a:tr>
              <a:tr h="243646">
                <a:tc>
                  <a:txBody>
                    <a:bodyPr/>
                    <a:lstStyle/>
                    <a:p>
                      <a:pPr>
                        <a:lnSpc>
                          <a:spcPct val="115000"/>
                        </a:lnSpc>
                        <a:spcAft>
                          <a:spcPts val="0"/>
                        </a:spcAft>
                      </a:pPr>
                      <a:r>
                        <a:rPr lang="it-IT" sz="1400" dirty="0">
                          <a:effectLst/>
                        </a:rPr>
                        <a:t>2009</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a:solidFill>
                            <a:srgbClr val="002060"/>
                          </a:solidFill>
                          <a:effectLst/>
                        </a:rPr>
                        <a:t>4.265</a:t>
                      </a:r>
                      <a:endParaRPr lang="it-IT" sz="140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5.455</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2273217947"/>
                  </a:ext>
                </a:extLst>
              </a:tr>
              <a:tr h="243646">
                <a:tc>
                  <a:txBody>
                    <a:bodyPr/>
                    <a:lstStyle/>
                    <a:p>
                      <a:pPr>
                        <a:lnSpc>
                          <a:spcPct val="115000"/>
                        </a:lnSpc>
                        <a:spcAft>
                          <a:spcPts val="0"/>
                        </a:spcAft>
                      </a:pPr>
                      <a:r>
                        <a:rPr lang="it-IT" sz="1400" dirty="0">
                          <a:effectLst/>
                        </a:rPr>
                        <a:t>2010</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a:solidFill>
                            <a:srgbClr val="002060"/>
                          </a:solidFill>
                          <a:effectLst/>
                        </a:rPr>
                        <a:t>4.863</a:t>
                      </a:r>
                      <a:endParaRPr lang="it-IT" sz="140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6.258</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4197855747"/>
                  </a:ext>
                </a:extLst>
              </a:tr>
              <a:tr h="243646">
                <a:tc>
                  <a:txBody>
                    <a:bodyPr/>
                    <a:lstStyle/>
                    <a:p>
                      <a:pPr>
                        <a:lnSpc>
                          <a:spcPct val="115000"/>
                        </a:lnSpc>
                        <a:spcAft>
                          <a:spcPts val="0"/>
                        </a:spcAft>
                      </a:pPr>
                      <a:r>
                        <a:rPr lang="it-IT" sz="1400" dirty="0">
                          <a:effectLst/>
                        </a:rPr>
                        <a:t>2011</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a:solidFill>
                            <a:srgbClr val="002060"/>
                          </a:solidFill>
                          <a:effectLst/>
                        </a:rPr>
                        <a:t>5.392</a:t>
                      </a:r>
                      <a:endParaRPr lang="it-IT" sz="140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6.556</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1378653322"/>
                  </a:ext>
                </a:extLst>
              </a:tr>
              <a:tr h="243646">
                <a:tc>
                  <a:txBody>
                    <a:bodyPr/>
                    <a:lstStyle/>
                    <a:p>
                      <a:pPr>
                        <a:lnSpc>
                          <a:spcPct val="115000"/>
                        </a:lnSpc>
                        <a:spcAft>
                          <a:spcPts val="0"/>
                        </a:spcAft>
                      </a:pPr>
                      <a:r>
                        <a:rPr lang="it-IT" sz="1400" dirty="0">
                          <a:effectLst/>
                        </a:rPr>
                        <a:t>2012</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a:solidFill>
                            <a:srgbClr val="002060"/>
                          </a:solidFill>
                          <a:effectLst/>
                        </a:rPr>
                        <a:t>5.562</a:t>
                      </a:r>
                      <a:endParaRPr lang="it-IT" sz="140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6.519</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3722779884"/>
                  </a:ext>
                </a:extLst>
              </a:tr>
              <a:tr h="243646">
                <a:tc>
                  <a:txBody>
                    <a:bodyPr/>
                    <a:lstStyle/>
                    <a:p>
                      <a:pPr>
                        <a:lnSpc>
                          <a:spcPct val="115000"/>
                        </a:lnSpc>
                        <a:spcAft>
                          <a:spcPts val="0"/>
                        </a:spcAft>
                      </a:pPr>
                      <a:r>
                        <a:rPr lang="it-IT" sz="1400" dirty="0">
                          <a:effectLst/>
                        </a:rPr>
                        <a:t>2013</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a:solidFill>
                            <a:srgbClr val="002060"/>
                          </a:solidFill>
                          <a:effectLst/>
                        </a:rPr>
                        <a:t>5.601</a:t>
                      </a:r>
                      <a:endParaRPr lang="it-IT" sz="140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6.210</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1418998387"/>
                  </a:ext>
                </a:extLst>
              </a:tr>
              <a:tr h="243646">
                <a:tc>
                  <a:txBody>
                    <a:bodyPr/>
                    <a:lstStyle/>
                    <a:p>
                      <a:pPr>
                        <a:lnSpc>
                          <a:spcPct val="115000"/>
                        </a:lnSpc>
                        <a:spcAft>
                          <a:spcPts val="0"/>
                        </a:spcAft>
                      </a:pPr>
                      <a:r>
                        <a:rPr lang="it-IT" sz="1400" dirty="0">
                          <a:effectLst/>
                        </a:rPr>
                        <a:t>2014</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a:solidFill>
                            <a:srgbClr val="002060"/>
                          </a:solidFill>
                          <a:effectLst/>
                        </a:rPr>
                        <a:t>5.855</a:t>
                      </a:r>
                      <a:endParaRPr lang="it-IT" sz="140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7.608</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228836495"/>
                  </a:ext>
                </a:extLst>
              </a:tr>
              <a:tr h="243646">
                <a:tc>
                  <a:txBody>
                    <a:bodyPr/>
                    <a:lstStyle/>
                    <a:p>
                      <a:pPr>
                        <a:lnSpc>
                          <a:spcPct val="115000"/>
                        </a:lnSpc>
                        <a:spcAft>
                          <a:spcPts val="0"/>
                        </a:spcAft>
                      </a:pPr>
                      <a:r>
                        <a:rPr lang="it-IT" sz="1400" dirty="0">
                          <a:effectLst/>
                        </a:rPr>
                        <a:t>2015</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6.341</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7.795</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1616631306"/>
                  </a:ext>
                </a:extLst>
              </a:tr>
              <a:tr h="243646">
                <a:tc>
                  <a:txBody>
                    <a:bodyPr/>
                    <a:lstStyle/>
                    <a:p>
                      <a:pPr>
                        <a:lnSpc>
                          <a:spcPct val="115000"/>
                        </a:lnSpc>
                        <a:spcAft>
                          <a:spcPts val="0"/>
                        </a:spcAft>
                      </a:pPr>
                      <a:r>
                        <a:rPr lang="it-IT" sz="1400" dirty="0">
                          <a:effectLst/>
                        </a:rPr>
                        <a:t>2016</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6.781</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smtClean="0">
                          <a:solidFill>
                            <a:srgbClr val="002060"/>
                          </a:solidFill>
                          <a:effectLst/>
                          <a:latin typeface="+mn-lt"/>
                          <a:ea typeface="+mn-ea"/>
                          <a:cs typeface="+mn-cs"/>
                        </a:rPr>
                        <a:t>7.794</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3198531138"/>
                  </a:ext>
                </a:extLst>
              </a:tr>
              <a:tr h="243646">
                <a:tc>
                  <a:txBody>
                    <a:bodyPr/>
                    <a:lstStyle/>
                    <a:p>
                      <a:pPr>
                        <a:lnSpc>
                          <a:spcPct val="115000"/>
                        </a:lnSpc>
                        <a:spcAft>
                          <a:spcPts val="0"/>
                        </a:spcAft>
                      </a:pPr>
                      <a:r>
                        <a:rPr lang="it-IT" sz="1400" dirty="0">
                          <a:effectLst/>
                        </a:rPr>
                        <a:t>2017</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7.106</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3583662478"/>
                  </a:ext>
                </a:extLst>
              </a:tr>
              <a:tr h="243646">
                <a:tc>
                  <a:txBody>
                    <a:bodyPr/>
                    <a:lstStyle/>
                    <a:p>
                      <a:pPr>
                        <a:lnSpc>
                          <a:spcPct val="115000"/>
                        </a:lnSpc>
                        <a:spcAft>
                          <a:spcPts val="0"/>
                        </a:spcAft>
                      </a:pPr>
                      <a:r>
                        <a:rPr lang="it-IT" sz="1400" dirty="0">
                          <a:effectLst/>
                        </a:rPr>
                        <a:t>2018</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7.341</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a:solidFill>
                            <a:srgbClr val="002060"/>
                          </a:solidFill>
                          <a:effectLst/>
                        </a:rPr>
                        <a:t>-</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480163686"/>
                  </a:ext>
                </a:extLst>
              </a:tr>
              <a:tr h="243646">
                <a:tc>
                  <a:txBody>
                    <a:bodyPr/>
                    <a:lstStyle/>
                    <a:p>
                      <a:pPr>
                        <a:lnSpc>
                          <a:spcPct val="115000"/>
                        </a:lnSpc>
                        <a:spcAft>
                          <a:spcPts val="0"/>
                        </a:spcAft>
                      </a:pPr>
                      <a:r>
                        <a:rPr lang="it-IT" sz="1400" dirty="0" smtClean="0">
                          <a:effectLst/>
                          <a:latin typeface="Calibri" panose="020F0502020204030204" pitchFamily="34" charset="0"/>
                          <a:ea typeface="Calibri" panose="020F0502020204030204" pitchFamily="34" charset="0"/>
                          <a:cs typeface="Times New Roman" panose="02020603050405020304" pitchFamily="18" charset="0"/>
                        </a:rPr>
                        <a:t>2019</a:t>
                      </a:r>
                      <a:endParaRPr lang="it-IT"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smtClean="0">
                          <a:solidFill>
                            <a:srgbClr val="002060"/>
                          </a:solidFill>
                          <a:effectLst/>
                          <a:latin typeface="Calibri" panose="020F0502020204030204" pitchFamily="34" charset="0"/>
                          <a:ea typeface="Calibri" panose="020F0502020204030204" pitchFamily="34" charset="0"/>
                          <a:cs typeface="Times New Roman" panose="02020603050405020304" pitchFamily="18" charset="0"/>
                        </a:rPr>
                        <a:t>7,697</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15000"/>
                        </a:lnSpc>
                        <a:spcAft>
                          <a:spcPts val="0"/>
                        </a:spcAft>
                      </a:pPr>
                      <a:r>
                        <a:rPr lang="it-IT" sz="1400" dirty="0" smtClean="0">
                          <a:solidFill>
                            <a:srgbClr val="002060"/>
                          </a:solidFill>
                          <a:effectLst/>
                          <a:latin typeface="Calibri" panose="020F0502020204030204" pitchFamily="34" charset="0"/>
                          <a:ea typeface="Calibri" panose="020F0502020204030204" pitchFamily="34" charset="0"/>
                          <a:cs typeface="Times New Roman" panose="02020603050405020304" pitchFamily="18" charset="0"/>
                        </a:rPr>
                        <a:t>-</a:t>
                      </a:r>
                      <a:endParaRPr lang="it-IT" sz="1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xmlns="" val="2666277651"/>
                  </a:ext>
                </a:extLst>
              </a:tr>
            </a:tbl>
          </a:graphicData>
        </a:graphic>
      </p:graphicFrame>
      <p:grpSp>
        <p:nvGrpSpPr>
          <p:cNvPr id="150" name="Gruppo 149"/>
          <p:cNvGrpSpPr/>
          <p:nvPr/>
        </p:nvGrpSpPr>
        <p:grpSpPr>
          <a:xfrm>
            <a:off x="4870759" y="1373562"/>
            <a:ext cx="6577500" cy="5061300"/>
            <a:chOff x="-1621566" y="-79621"/>
            <a:chExt cx="7625319" cy="6375645"/>
          </a:xfrm>
        </p:grpSpPr>
        <p:grpSp>
          <p:nvGrpSpPr>
            <p:cNvPr id="151" name="Gruppo 150"/>
            <p:cNvGrpSpPr/>
            <p:nvPr/>
          </p:nvGrpSpPr>
          <p:grpSpPr>
            <a:xfrm>
              <a:off x="-1621566" y="38099"/>
              <a:ext cx="7625319" cy="6257925"/>
              <a:chOff x="-1621566" y="38099"/>
              <a:chExt cx="7625319" cy="6162675"/>
            </a:xfrm>
          </p:grpSpPr>
          <p:grpSp>
            <p:nvGrpSpPr>
              <p:cNvPr id="153" name="Gruppo 152"/>
              <p:cNvGrpSpPr/>
              <p:nvPr/>
            </p:nvGrpSpPr>
            <p:grpSpPr>
              <a:xfrm>
                <a:off x="-1621566" y="38099"/>
                <a:ext cx="7173562" cy="6162675"/>
                <a:chOff x="-1609454" y="38099"/>
                <a:chExt cx="7119978" cy="6162675"/>
              </a:xfrm>
              <a:effectLst>
                <a:outerShdw blurRad="254000" dist="127000" dir="2700000" algn="tl" rotWithShape="0">
                  <a:prstClr val="black">
                    <a:alpha val="40000"/>
                  </a:prstClr>
                </a:outerShdw>
              </a:effectLst>
            </p:grpSpPr>
            <p:grpSp>
              <p:nvGrpSpPr>
                <p:cNvPr id="155" name="Gruppo 154"/>
                <p:cNvGrpSpPr/>
                <p:nvPr/>
              </p:nvGrpSpPr>
              <p:grpSpPr>
                <a:xfrm>
                  <a:off x="0" y="38099"/>
                  <a:ext cx="5510524" cy="6162675"/>
                  <a:chOff x="0" y="38099"/>
                  <a:chExt cx="5551996" cy="6042025"/>
                </a:xfrm>
              </p:grpSpPr>
              <p:grpSp>
                <p:nvGrpSpPr>
                  <p:cNvPr id="157" name="Group 49"/>
                  <p:cNvGrpSpPr>
                    <a:grpSpLocks noChangeAspect="1"/>
                  </p:cNvGrpSpPr>
                  <p:nvPr/>
                </p:nvGrpSpPr>
                <p:grpSpPr bwMode="auto">
                  <a:xfrm>
                    <a:off x="0" y="38099"/>
                    <a:ext cx="5400675" cy="6042025"/>
                    <a:chOff x="0" y="38099"/>
                    <a:chExt cx="8501" cy="8509"/>
                  </a:xfrm>
                </p:grpSpPr>
                <p:sp>
                  <p:nvSpPr>
                    <p:cNvPr id="162" name="AutoShape 96"/>
                    <p:cNvSpPr>
                      <a:spLocks noChangeAspect="1" noChangeArrowheads="1" noTextEdit="1"/>
                    </p:cNvSpPr>
                    <p:nvPr/>
                  </p:nvSpPr>
                  <p:spPr bwMode="auto">
                    <a:xfrm>
                      <a:off x="0" y="38099"/>
                      <a:ext cx="8501" cy="8509"/>
                    </a:xfrm>
                    <a:prstGeom prst="rect">
                      <a:avLst/>
                    </a:prstGeom>
                    <a:noFill/>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63" name="Freeform 95"/>
                    <p:cNvSpPr>
                      <a:spLocks noChangeAspect="1"/>
                    </p:cNvSpPr>
                    <p:nvPr/>
                  </p:nvSpPr>
                  <p:spPr bwMode="auto">
                    <a:xfrm>
                      <a:off x="2841" y="41159"/>
                      <a:ext cx="1649" cy="1226"/>
                    </a:xfrm>
                    <a:custGeom>
                      <a:avLst/>
                      <a:gdLst>
                        <a:gd name="T0" fmla="*/ 349 w 1698"/>
                        <a:gd name="T1" fmla="*/ 55 h 1614"/>
                        <a:gd name="T2" fmla="*/ 309 w 1698"/>
                        <a:gd name="T3" fmla="*/ 134 h 1614"/>
                        <a:gd name="T4" fmla="*/ 379 w 1698"/>
                        <a:gd name="T5" fmla="*/ 179 h 1614"/>
                        <a:gd name="T6" fmla="*/ 464 w 1698"/>
                        <a:gd name="T7" fmla="*/ 179 h 1614"/>
                        <a:gd name="T8" fmla="*/ 519 w 1698"/>
                        <a:gd name="T9" fmla="*/ 264 h 1614"/>
                        <a:gd name="T10" fmla="*/ 539 w 1698"/>
                        <a:gd name="T11" fmla="*/ 319 h 1614"/>
                        <a:gd name="T12" fmla="*/ 594 w 1698"/>
                        <a:gd name="T13" fmla="*/ 369 h 1614"/>
                        <a:gd name="T14" fmla="*/ 634 w 1698"/>
                        <a:gd name="T15" fmla="*/ 409 h 1614"/>
                        <a:gd name="T16" fmla="*/ 719 w 1698"/>
                        <a:gd name="T17" fmla="*/ 409 h 1614"/>
                        <a:gd name="T18" fmla="*/ 814 w 1698"/>
                        <a:gd name="T19" fmla="*/ 369 h 1614"/>
                        <a:gd name="T20" fmla="*/ 889 w 1698"/>
                        <a:gd name="T21" fmla="*/ 324 h 1614"/>
                        <a:gd name="T22" fmla="*/ 969 w 1698"/>
                        <a:gd name="T23" fmla="*/ 304 h 1614"/>
                        <a:gd name="T24" fmla="*/ 1049 w 1698"/>
                        <a:gd name="T25" fmla="*/ 219 h 1614"/>
                        <a:gd name="T26" fmla="*/ 1109 w 1698"/>
                        <a:gd name="T27" fmla="*/ 219 h 1614"/>
                        <a:gd name="T28" fmla="*/ 1184 w 1698"/>
                        <a:gd name="T29" fmla="*/ 199 h 1614"/>
                        <a:gd name="T30" fmla="*/ 1269 w 1698"/>
                        <a:gd name="T31" fmla="*/ 199 h 1614"/>
                        <a:gd name="T32" fmla="*/ 1224 w 1698"/>
                        <a:gd name="T33" fmla="*/ 239 h 1614"/>
                        <a:gd name="T34" fmla="*/ 1154 w 1698"/>
                        <a:gd name="T35" fmla="*/ 274 h 1614"/>
                        <a:gd name="T36" fmla="*/ 1079 w 1698"/>
                        <a:gd name="T37" fmla="*/ 349 h 1614"/>
                        <a:gd name="T38" fmla="*/ 1089 w 1698"/>
                        <a:gd name="T39" fmla="*/ 409 h 1614"/>
                        <a:gd name="T40" fmla="*/ 1049 w 1698"/>
                        <a:gd name="T41" fmla="*/ 454 h 1614"/>
                        <a:gd name="T42" fmla="*/ 1079 w 1698"/>
                        <a:gd name="T43" fmla="*/ 569 h 1614"/>
                        <a:gd name="T44" fmla="*/ 1079 w 1698"/>
                        <a:gd name="T45" fmla="*/ 644 h 1614"/>
                        <a:gd name="T46" fmla="*/ 1054 w 1698"/>
                        <a:gd name="T47" fmla="*/ 794 h 1614"/>
                        <a:gd name="T48" fmla="*/ 1154 w 1698"/>
                        <a:gd name="T49" fmla="*/ 814 h 1614"/>
                        <a:gd name="T50" fmla="*/ 1299 w 1698"/>
                        <a:gd name="T51" fmla="*/ 879 h 1614"/>
                        <a:gd name="T52" fmla="*/ 1499 w 1698"/>
                        <a:gd name="T53" fmla="*/ 1044 h 1614"/>
                        <a:gd name="T54" fmla="*/ 1608 w 1698"/>
                        <a:gd name="T55" fmla="*/ 1069 h 1614"/>
                        <a:gd name="T56" fmla="*/ 1688 w 1698"/>
                        <a:gd name="T57" fmla="*/ 1204 h 1614"/>
                        <a:gd name="T58" fmla="*/ 1688 w 1698"/>
                        <a:gd name="T59" fmla="*/ 1289 h 1614"/>
                        <a:gd name="T60" fmla="*/ 1658 w 1698"/>
                        <a:gd name="T61" fmla="*/ 1339 h 1614"/>
                        <a:gd name="T62" fmla="*/ 1613 w 1698"/>
                        <a:gd name="T63" fmla="*/ 1349 h 1614"/>
                        <a:gd name="T64" fmla="*/ 1608 w 1698"/>
                        <a:gd name="T65" fmla="*/ 1444 h 1614"/>
                        <a:gd name="T66" fmla="*/ 1554 w 1698"/>
                        <a:gd name="T67" fmla="*/ 1519 h 1614"/>
                        <a:gd name="T68" fmla="*/ 1534 w 1698"/>
                        <a:gd name="T69" fmla="*/ 1584 h 1614"/>
                        <a:gd name="T70" fmla="*/ 1414 w 1698"/>
                        <a:gd name="T71" fmla="*/ 1614 h 1614"/>
                        <a:gd name="T72" fmla="*/ 1329 w 1698"/>
                        <a:gd name="T73" fmla="*/ 1549 h 1614"/>
                        <a:gd name="T74" fmla="*/ 1194 w 1698"/>
                        <a:gd name="T75" fmla="*/ 1499 h 1614"/>
                        <a:gd name="T76" fmla="*/ 1014 w 1698"/>
                        <a:gd name="T77" fmla="*/ 1519 h 1614"/>
                        <a:gd name="T78" fmla="*/ 949 w 1698"/>
                        <a:gd name="T79" fmla="*/ 1394 h 1614"/>
                        <a:gd name="T80" fmla="*/ 794 w 1698"/>
                        <a:gd name="T81" fmla="*/ 1299 h 1614"/>
                        <a:gd name="T82" fmla="*/ 604 w 1698"/>
                        <a:gd name="T83" fmla="*/ 1139 h 1614"/>
                        <a:gd name="T84" fmla="*/ 434 w 1698"/>
                        <a:gd name="T85" fmla="*/ 919 h 1614"/>
                        <a:gd name="T86" fmla="*/ 319 w 1698"/>
                        <a:gd name="T87" fmla="*/ 779 h 1614"/>
                        <a:gd name="T88" fmla="*/ 180 w 1698"/>
                        <a:gd name="T89" fmla="*/ 599 h 1614"/>
                        <a:gd name="T90" fmla="*/ 0 w 1698"/>
                        <a:gd name="T91" fmla="*/ 409 h 1614"/>
                        <a:gd name="T92" fmla="*/ 110 w 1698"/>
                        <a:gd name="T93" fmla="*/ 299 h 1614"/>
                        <a:gd name="T94" fmla="*/ 130 w 1698"/>
                        <a:gd name="T95" fmla="*/ 179 h 1614"/>
                        <a:gd name="T96" fmla="*/ 215 w 1698"/>
                        <a:gd name="T97" fmla="*/ 114 h 1614"/>
                        <a:gd name="T98" fmla="*/ 215 w 1698"/>
                        <a:gd name="T99" fmla="*/ 35 h 1614"/>
                        <a:gd name="T100" fmla="*/ 299 w 1698"/>
                        <a:gd name="T101" fmla="*/ 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98" h="1614">
                          <a:moveTo>
                            <a:pt x="299" y="35"/>
                          </a:moveTo>
                          <a:lnTo>
                            <a:pt x="349" y="55"/>
                          </a:lnTo>
                          <a:lnTo>
                            <a:pt x="349" y="85"/>
                          </a:lnTo>
                          <a:lnTo>
                            <a:pt x="309" y="134"/>
                          </a:lnTo>
                          <a:lnTo>
                            <a:pt x="339" y="199"/>
                          </a:lnTo>
                          <a:lnTo>
                            <a:pt x="379" y="179"/>
                          </a:lnTo>
                          <a:lnTo>
                            <a:pt x="444" y="179"/>
                          </a:lnTo>
                          <a:lnTo>
                            <a:pt x="464" y="179"/>
                          </a:lnTo>
                          <a:lnTo>
                            <a:pt x="499" y="214"/>
                          </a:lnTo>
                          <a:lnTo>
                            <a:pt x="519" y="264"/>
                          </a:lnTo>
                          <a:lnTo>
                            <a:pt x="519" y="299"/>
                          </a:lnTo>
                          <a:lnTo>
                            <a:pt x="539" y="319"/>
                          </a:lnTo>
                          <a:lnTo>
                            <a:pt x="559" y="319"/>
                          </a:lnTo>
                          <a:lnTo>
                            <a:pt x="594" y="369"/>
                          </a:lnTo>
                          <a:lnTo>
                            <a:pt x="614" y="404"/>
                          </a:lnTo>
                          <a:lnTo>
                            <a:pt x="634" y="409"/>
                          </a:lnTo>
                          <a:lnTo>
                            <a:pt x="699" y="404"/>
                          </a:lnTo>
                          <a:lnTo>
                            <a:pt x="719" y="409"/>
                          </a:lnTo>
                          <a:lnTo>
                            <a:pt x="759" y="409"/>
                          </a:lnTo>
                          <a:lnTo>
                            <a:pt x="814" y="369"/>
                          </a:lnTo>
                          <a:lnTo>
                            <a:pt x="859" y="324"/>
                          </a:lnTo>
                          <a:lnTo>
                            <a:pt x="889" y="324"/>
                          </a:lnTo>
                          <a:lnTo>
                            <a:pt x="944" y="324"/>
                          </a:lnTo>
                          <a:lnTo>
                            <a:pt x="969" y="304"/>
                          </a:lnTo>
                          <a:lnTo>
                            <a:pt x="1029" y="219"/>
                          </a:lnTo>
                          <a:lnTo>
                            <a:pt x="1049" y="219"/>
                          </a:lnTo>
                          <a:lnTo>
                            <a:pt x="1069" y="234"/>
                          </a:lnTo>
                          <a:lnTo>
                            <a:pt x="1109" y="219"/>
                          </a:lnTo>
                          <a:lnTo>
                            <a:pt x="1159" y="214"/>
                          </a:lnTo>
                          <a:lnTo>
                            <a:pt x="1184" y="199"/>
                          </a:lnTo>
                          <a:lnTo>
                            <a:pt x="1244" y="169"/>
                          </a:lnTo>
                          <a:lnTo>
                            <a:pt x="1269" y="199"/>
                          </a:lnTo>
                          <a:lnTo>
                            <a:pt x="1259" y="219"/>
                          </a:lnTo>
                          <a:lnTo>
                            <a:pt x="1224" y="239"/>
                          </a:lnTo>
                          <a:lnTo>
                            <a:pt x="1204" y="274"/>
                          </a:lnTo>
                          <a:lnTo>
                            <a:pt x="1154" y="274"/>
                          </a:lnTo>
                          <a:lnTo>
                            <a:pt x="1099" y="304"/>
                          </a:lnTo>
                          <a:lnTo>
                            <a:pt x="1079" y="349"/>
                          </a:lnTo>
                          <a:lnTo>
                            <a:pt x="1079" y="379"/>
                          </a:lnTo>
                          <a:lnTo>
                            <a:pt x="1089" y="409"/>
                          </a:lnTo>
                          <a:lnTo>
                            <a:pt x="1054" y="424"/>
                          </a:lnTo>
                          <a:lnTo>
                            <a:pt x="1049" y="454"/>
                          </a:lnTo>
                          <a:lnTo>
                            <a:pt x="1034" y="494"/>
                          </a:lnTo>
                          <a:lnTo>
                            <a:pt x="1079" y="569"/>
                          </a:lnTo>
                          <a:lnTo>
                            <a:pt x="1079" y="599"/>
                          </a:lnTo>
                          <a:lnTo>
                            <a:pt x="1079" y="644"/>
                          </a:lnTo>
                          <a:lnTo>
                            <a:pt x="1054" y="729"/>
                          </a:lnTo>
                          <a:lnTo>
                            <a:pt x="1054" y="794"/>
                          </a:lnTo>
                          <a:lnTo>
                            <a:pt x="1089" y="824"/>
                          </a:lnTo>
                          <a:lnTo>
                            <a:pt x="1154" y="814"/>
                          </a:lnTo>
                          <a:lnTo>
                            <a:pt x="1244" y="844"/>
                          </a:lnTo>
                          <a:lnTo>
                            <a:pt x="1299" y="879"/>
                          </a:lnTo>
                          <a:lnTo>
                            <a:pt x="1374" y="949"/>
                          </a:lnTo>
                          <a:lnTo>
                            <a:pt x="1499" y="1044"/>
                          </a:lnTo>
                          <a:lnTo>
                            <a:pt x="1544" y="1044"/>
                          </a:lnTo>
                          <a:lnTo>
                            <a:pt x="1608" y="1069"/>
                          </a:lnTo>
                          <a:lnTo>
                            <a:pt x="1668" y="1129"/>
                          </a:lnTo>
                          <a:lnTo>
                            <a:pt x="1688" y="1204"/>
                          </a:lnTo>
                          <a:lnTo>
                            <a:pt x="1698" y="1254"/>
                          </a:lnTo>
                          <a:lnTo>
                            <a:pt x="1688" y="1289"/>
                          </a:lnTo>
                          <a:lnTo>
                            <a:pt x="1688" y="1319"/>
                          </a:lnTo>
                          <a:lnTo>
                            <a:pt x="1658" y="1339"/>
                          </a:lnTo>
                          <a:lnTo>
                            <a:pt x="1633" y="1349"/>
                          </a:lnTo>
                          <a:lnTo>
                            <a:pt x="1613" y="1349"/>
                          </a:lnTo>
                          <a:lnTo>
                            <a:pt x="1608" y="1394"/>
                          </a:lnTo>
                          <a:lnTo>
                            <a:pt x="1608" y="1444"/>
                          </a:lnTo>
                          <a:lnTo>
                            <a:pt x="1583" y="1489"/>
                          </a:lnTo>
                          <a:lnTo>
                            <a:pt x="1554" y="1519"/>
                          </a:lnTo>
                          <a:lnTo>
                            <a:pt x="1534" y="1549"/>
                          </a:lnTo>
                          <a:lnTo>
                            <a:pt x="1534" y="1584"/>
                          </a:lnTo>
                          <a:lnTo>
                            <a:pt x="1489" y="1594"/>
                          </a:lnTo>
                          <a:lnTo>
                            <a:pt x="1414" y="1614"/>
                          </a:lnTo>
                          <a:lnTo>
                            <a:pt x="1384" y="1594"/>
                          </a:lnTo>
                          <a:lnTo>
                            <a:pt x="1329" y="1549"/>
                          </a:lnTo>
                          <a:lnTo>
                            <a:pt x="1259" y="1509"/>
                          </a:lnTo>
                          <a:lnTo>
                            <a:pt x="1194" y="1499"/>
                          </a:lnTo>
                          <a:lnTo>
                            <a:pt x="1099" y="1509"/>
                          </a:lnTo>
                          <a:lnTo>
                            <a:pt x="1014" y="1519"/>
                          </a:lnTo>
                          <a:lnTo>
                            <a:pt x="944" y="1434"/>
                          </a:lnTo>
                          <a:lnTo>
                            <a:pt x="949" y="1394"/>
                          </a:lnTo>
                          <a:lnTo>
                            <a:pt x="889" y="1329"/>
                          </a:lnTo>
                          <a:lnTo>
                            <a:pt x="794" y="1299"/>
                          </a:lnTo>
                          <a:lnTo>
                            <a:pt x="709" y="1234"/>
                          </a:lnTo>
                          <a:lnTo>
                            <a:pt x="604" y="1139"/>
                          </a:lnTo>
                          <a:lnTo>
                            <a:pt x="474" y="1004"/>
                          </a:lnTo>
                          <a:lnTo>
                            <a:pt x="434" y="919"/>
                          </a:lnTo>
                          <a:lnTo>
                            <a:pt x="369" y="864"/>
                          </a:lnTo>
                          <a:lnTo>
                            <a:pt x="319" y="779"/>
                          </a:lnTo>
                          <a:lnTo>
                            <a:pt x="265" y="694"/>
                          </a:lnTo>
                          <a:lnTo>
                            <a:pt x="180" y="599"/>
                          </a:lnTo>
                          <a:lnTo>
                            <a:pt x="110" y="509"/>
                          </a:lnTo>
                          <a:lnTo>
                            <a:pt x="0" y="409"/>
                          </a:lnTo>
                          <a:lnTo>
                            <a:pt x="65" y="349"/>
                          </a:lnTo>
                          <a:lnTo>
                            <a:pt x="110" y="299"/>
                          </a:lnTo>
                          <a:lnTo>
                            <a:pt x="130" y="234"/>
                          </a:lnTo>
                          <a:lnTo>
                            <a:pt x="130" y="179"/>
                          </a:lnTo>
                          <a:lnTo>
                            <a:pt x="180" y="159"/>
                          </a:lnTo>
                          <a:lnTo>
                            <a:pt x="215" y="114"/>
                          </a:lnTo>
                          <a:lnTo>
                            <a:pt x="235" y="94"/>
                          </a:lnTo>
                          <a:lnTo>
                            <a:pt x="215" y="35"/>
                          </a:lnTo>
                          <a:lnTo>
                            <a:pt x="245" y="0"/>
                          </a:lnTo>
                          <a:lnTo>
                            <a:pt x="299" y="35"/>
                          </a:lnTo>
                          <a:close/>
                        </a:path>
                      </a:pathLst>
                    </a:custGeom>
                    <a:gradFill rotWithShape="0">
                      <a:gsLst>
                        <a:gs pos="0">
                          <a:srgbClr val="C0C0C0"/>
                        </a:gs>
                        <a:gs pos="100000">
                          <a:srgbClr val="D00068"/>
                        </a:gs>
                      </a:gsLst>
                      <a:lin ang="2700000" scaled="1"/>
                    </a:gra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grpSp>
                  <p:nvGrpSpPr>
                    <p:cNvPr id="164" name="Group 71"/>
                    <p:cNvGrpSpPr>
                      <a:grpSpLocks noChangeAspect="1"/>
                    </p:cNvGrpSpPr>
                    <p:nvPr/>
                  </p:nvGrpSpPr>
                  <p:grpSpPr bwMode="auto">
                    <a:xfrm>
                      <a:off x="21" y="38117"/>
                      <a:ext cx="8435" cy="8491"/>
                      <a:chOff x="21" y="38117"/>
                      <a:chExt cx="5608" cy="5606"/>
                    </a:xfrm>
                  </p:grpSpPr>
                  <p:grpSp>
                    <p:nvGrpSpPr>
                      <p:cNvPr id="186" name="Group 73"/>
                      <p:cNvGrpSpPr>
                        <a:grpSpLocks noChangeAspect="1"/>
                      </p:cNvGrpSpPr>
                      <p:nvPr/>
                    </p:nvGrpSpPr>
                    <p:grpSpPr bwMode="auto">
                      <a:xfrm>
                        <a:off x="21" y="38118"/>
                        <a:ext cx="5608" cy="5605"/>
                        <a:chOff x="21" y="38118"/>
                        <a:chExt cx="5608" cy="5605"/>
                      </a:xfrm>
                    </p:grpSpPr>
                    <p:sp>
                      <p:nvSpPr>
                        <p:cNvPr id="188" name="Freeform 93"/>
                        <p:cNvSpPr>
                          <a:spLocks noChangeAspect="1"/>
                        </p:cNvSpPr>
                        <p:nvPr/>
                      </p:nvSpPr>
                      <p:spPr bwMode="auto">
                        <a:xfrm>
                          <a:off x="3267" y="41101"/>
                          <a:ext cx="962" cy="796"/>
                        </a:xfrm>
                        <a:custGeom>
                          <a:avLst/>
                          <a:gdLst>
                            <a:gd name="T0" fmla="*/ 704 w 1309"/>
                            <a:gd name="T1" fmla="*/ 0 h 1394"/>
                            <a:gd name="T2" fmla="*/ 599 w 1309"/>
                            <a:gd name="T3" fmla="*/ 85 h 1394"/>
                            <a:gd name="T4" fmla="*/ 474 w 1309"/>
                            <a:gd name="T5" fmla="*/ 20 h 1394"/>
                            <a:gd name="T6" fmla="*/ 334 w 1309"/>
                            <a:gd name="T7" fmla="*/ 30 h 1394"/>
                            <a:gd name="T8" fmla="*/ 229 w 1309"/>
                            <a:gd name="T9" fmla="*/ 70 h 1394"/>
                            <a:gd name="T10" fmla="*/ 159 w 1309"/>
                            <a:gd name="T11" fmla="*/ 30 h 1394"/>
                            <a:gd name="T12" fmla="*/ 79 w 1309"/>
                            <a:gd name="T13" fmla="*/ 60 h 1394"/>
                            <a:gd name="T14" fmla="*/ 79 w 1309"/>
                            <a:gd name="T15" fmla="*/ 170 h 1394"/>
                            <a:gd name="T16" fmla="*/ 0 w 1309"/>
                            <a:gd name="T17" fmla="*/ 280 h 1394"/>
                            <a:gd name="T18" fmla="*/ 44 w 1309"/>
                            <a:gd name="T19" fmla="*/ 474 h 1394"/>
                            <a:gd name="T20" fmla="*/ 104 w 1309"/>
                            <a:gd name="T21" fmla="*/ 579 h 1394"/>
                            <a:gd name="T22" fmla="*/ 20 w 1309"/>
                            <a:gd name="T23" fmla="*/ 644 h 1394"/>
                            <a:gd name="T24" fmla="*/ 79 w 1309"/>
                            <a:gd name="T25" fmla="*/ 734 h 1394"/>
                            <a:gd name="T26" fmla="*/ 199 w 1309"/>
                            <a:gd name="T27" fmla="*/ 674 h 1394"/>
                            <a:gd name="T28" fmla="*/ 354 w 1309"/>
                            <a:gd name="T29" fmla="*/ 704 h 1394"/>
                            <a:gd name="T30" fmla="*/ 314 w 1309"/>
                            <a:gd name="T31" fmla="*/ 814 h 1394"/>
                            <a:gd name="T32" fmla="*/ 374 w 1309"/>
                            <a:gd name="T33" fmla="*/ 894 h 1394"/>
                            <a:gd name="T34" fmla="*/ 434 w 1309"/>
                            <a:gd name="T35" fmla="*/ 819 h 1394"/>
                            <a:gd name="T36" fmla="*/ 579 w 1309"/>
                            <a:gd name="T37" fmla="*/ 844 h 1394"/>
                            <a:gd name="T38" fmla="*/ 694 w 1309"/>
                            <a:gd name="T39" fmla="*/ 959 h 1394"/>
                            <a:gd name="T40" fmla="*/ 789 w 1309"/>
                            <a:gd name="T41" fmla="*/ 1084 h 1394"/>
                            <a:gd name="T42" fmla="*/ 734 w 1309"/>
                            <a:gd name="T43" fmla="*/ 1169 h 1394"/>
                            <a:gd name="T44" fmla="*/ 779 w 1309"/>
                            <a:gd name="T45" fmla="*/ 1244 h 1394"/>
                            <a:gd name="T46" fmla="*/ 884 w 1309"/>
                            <a:gd name="T47" fmla="*/ 1339 h 1394"/>
                            <a:gd name="T48" fmla="*/ 979 w 1309"/>
                            <a:gd name="T49" fmla="*/ 1394 h 1394"/>
                            <a:gd name="T50" fmla="*/ 1064 w 1309"/>
                            <a:gd name="T51" fmla="*/ 1394 h 1394"/>
                            <a:gd name="T52" fmla="*/ 1234 w 1309"/>
                            <a:gd name="T53" fmla="*/ 1359 h 1394"/>
                            <a:gd name="T54" fmla="*/ 1264 w 1309"/>
                            <a:gd name="T55" fmla="*/ 1309 h 1394"/>
                            <a:gd name="T56" fmla="*/ 1309 w 1309"/>
                            <a:gd name="T57" fmla="*/ 1224 h 1394"/>
                            <a:gd name="T58" fmla="*/ 1284 w 1309"/>
                            <a:gd name="T59" fmla="*/ 1074 h 1394"/>
                            <a:gd name="T60" fmla="*/ 1104 w 1309"/>
                            <a:gd name="T61" fmla="*/ 819 h 1394"/>
                            <a:gd name="T62" fmla="*/ 1169 w 1309"/>
                            <a:gd name="T63" fmla="*/ 684 h 1394"/>
                            <a:gd name="T64" fmla="*/ 1104 w 1309"/>
                            <a:gd name="T65" fmla="*/ 559 h 1394"/>
                            <a:gd name="T66" fmla="*/ 1234 w 1309"/>
                            <a:gd name="T67" fmla="*/ 474 h 1394"/>
                            <a:gd name="T68" fmla="*/ 1294 w 1309"/>
                            <a:gd name="T69" fmla="*/ 400 h 1394"/>
                            <a:gd name="T70" fmla="*/ 1189 w 1309"/>
                            <a:gd name="T71" fmla="*/ 390 h 1394"/>
                            <a:gd name="T72" fmla="*/ 1084 w 1309"/>
                            <a:gd name="T73" fmla="*/ 325 h 1394"/>
                            <a:gd name="T74" fmla="*/ 1094 w 1309"/>
                            <a:gd name="T75" fmla="*/ 275 h 1394"/>
                            <a:gd name="T76" fmla="*/ 1054 w 1309"/>
                            <a:gd name="T77" fmla="*/ 210 h 1394"/>
                            <a:gd name="T78" fmla="*/ 979 w 1309"/>
                            <a:gd name="T79" fmla="*/ 240 h 1394"/>
                            <a:gd name="T80" fmla="*/ 864 w 1309"/>
                            <a:gd name="T81" fmla="*/ 40 h 1394"/>
                            <a:gd name="T82" fmla="*/ 769 w 1309"/>
                            <a:gd name="T83" fmla="*/ 0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09" h="1394">
                              <a:moveTo>
                                <a:pt x="769" y="0"/>
                              </a:moveTo>
                              <a:lnTo>
                                <a:pt x="704" y="0"/>
                              </a:lnTo>
                              <a:lnTo>
                                <a:pt x="664" y="60"/>
                              </a:lnTo>
                              <a:lnTo>
                                <a:pt x="599" y="85"/>
                              </a:lnTo>
                              <a:lnTo>
                                <a:pt x="524" y="70"/>
                              </a:lnTo>
                              <a:lnTo>
                                <a:pt x="474" y="20"/>
                              </a:lnTo>
                              <a:lnTo>
                                <a:pt x="409" y="10"/>
                              </a:lnTo>
                              <a:lnTo>
                                <a:pt x="334" y="30"/>
                              </a:lnTo>
                              <a:lnTo>
                                <a:pt x="269" y="50"/>
                              </a:lnTo>
                              <a:lnTo>
                                <a:pt x="229" y="70"/>
                              </a:lnTo>
                              <a:lnTo>
                                <a:pt x="199" y="30"/>
                              </a:lnTo>
                              <a:lnTo>
                                <a:pt x="159" y="30"/>
                              </a:lnTo>
                              <a:lnTo>
                                <a:pt x="124" y="50"/>
                              </a:lnTo>
                              <a:lnTo>
                                <a:pt x="79" y="60"/>
                              </a:lnTo>
                              <a:lnTo>
                                <a:pt x="59" y="105"/>
                              </a:lnTo>
                              <a:lnTo>
                                <a:pt x="79" y="170"/>
                              </a:lnTo>
                              <a:lnTo>
                                <a:pt x="39" y="220"/>
                              </a:lnTo>
                              <a:lnTo>
                                <a:pt x="0" y="280"/>
                              </a:lnTo>
                              <a:lnTo>
                                <a:pt x="10" y="380"/>
                              </a:lnTo>
                              <a:lnTo>
                                <a:pt x="44" y="474"/>
                              </a:lnTo>
                              <a:lnTo>
                                <a:pt x="104" y="539"/>
                              </a:lnTo>
                              <a:lnTo>
                                <a:pt x="104" y="579"/>
                              </a:lnTo>
                              <a:lnTo>
                                <a:pt x="54" y="609"/>
                              </a:lnTo>
                              <a:lnTo>
                                <a:pt x="20" y="644"/>
                              </a:lnTo>
                              <a:lnTo>
                                <a:pt x="20" y="694"/>
                              </a:lnTo>
                              <a:lnTo>
                                <a:pt x="79" y="734"/>
                              </a:lnTo>
                              <a:lnTo>
                                <a:pt x="114" y="734"/>
                              </a:lnTo>
                              <a:lnTo>
                                <a:pt x="199" y="674"/>
                              </a:lnTo>
                              <a:lnTo>
                                <a:pt x="264" y="684"/>
                              </a:lnTo>
                              <a:lnTo>
                                <a:pt x="354" y="704"/>
                              </a:lnTo>
                              <a:lnTo>
                                <a:pt x="354" y="769"/>
                              </a:lnTo>
                              <a:lnTo>
                                <a:pt x="314" y="814"/>
                              </a:lnTo>
                              <a:lnTo>
                                <a:pt x="334" y="854"/>
                              </a:lnTo>
                              <a:lnTo>
                                <a:pt x="374" y="894"/>
                              </a:lnTo>
                              <a:lnTo>
                                <a:pt x="419" y="834"/>
                              </a:lnTo>
                              <a:lnTo>
                                <a:pt x="434" y="819"/>
                              </a:lnTo>
                              <a:lnTo>
                                <a:pt x="504" y="874"/>
                              </a:lnTo>
                              <a:lnTo>
                                <a:pt x="579" y="844"/>
                              </a:lnTo>
                              <a:lnTo>
                                <a:pt x="644" y="854"/>
                              </a:lnTo>
                              <a:lnTo>
                                <a:pt x="694" y="959"/>
                              </a:lnTo>
                              <a:lnTo>
                                <a:pt x="749" y="1024"/>
                              </a:lnTo>
                              <a:lnTo>
                                <a:pt x="789" y="1084"/>
                              </a:lnTo>
                              <a:lnTo>
                                <a:pt x="779" y="1119"/>
                              </a:lnTo>
                              <a:lnTo>
                                <a:pt x="734" y="1169"/>
                              </a:lnTo>
                              <a:lnTo>
                                <a:pt x="749" y="1224"/>
                              </a:lnTo>
                              <a:lnTo>
                                <a:pt x="779" y="1244"/>
                              </a:lnTo>
                              <a:lnTo>
                                <a:pt x="834" y="1274"/>
                              </a:lnTo>
                              <a:lnTo>
                                <a:pt x="884" y="1339"/>
                              </a:lnTo>
                              <a:lnTo>
                                <a:pt x="929" y="1379"/>
                              </a:lnTo>
                              <a:lnTo>
                                <a:pt x="979" y="1394"/>
                              </a:lnTo>
                              <a:lnTo>
                                <a:pt x="1009" y="1359"/>
                              </a:lnTo>
                              <a:lnTo>
                                <a:pt x="1064" y="1394"/>
                              </a:lnTo>
                              <a:lnTo>
                                <a:pt x="1159" y="1394"/>
                              </a:lnTo>
                              <a:lnTo>
                                <a:pt x="1234" y="1359"/>
                              </a:lnTo>
                              <a:lnTo>
                                <a:pt x="1224" y="1374"/>
                              </a:lnTo>
                              <a:lnTo>
                                <a:pt x="1264" y="1309"/>
                              </a:lnTo>
                              <a:lnTo>
                                <a:pt x="1284" y="1269"/>
                              </a:lnTo>
                              <a:lnTo>
                                <a:pt x="1309" y="1224"/>
                              </a:lnTo>
                              <a:lnTo>
                                <a:pt x="1309" y="1149"/>
                              </a:lnTo>
                              <a:lnTo>
                                <a:pt x="1284" y="1074"/>
                              </a:lnTo>
                              <a:lnTo>
                                <a:pt x="1234" y="949"/>
                              </a:lnTo>
                              <a:lnTo>
                                <a:pt x="1104" y="819"/>
                              </a:lnTo>
                              <a:lnTo>
                                <a:pt x="1129" y="749"/>
                              </a:lnTo>
                              <a:lnTo>
                                <a:pt x="1169" y="684"/>
                              </a:lnTo>
                              <a:lnTo>
                                <a:pt x="1084" y="599"/>
                              </a:lnTo>
                              <a:lnTo>
                                <a:pt x="1104" y="559"/>
                              </a:lnTo>
                              <a:lnTo>
                                <a:pt x="1179" y="559"/>
                              </a:lnTo>
                              <a:lnTo>
                                <a:pt x="1234" y="474"/>
                              </a:lnTo>
                              <a:lnTo>
                                <a:pt x="1254" y="444"/>
                              </a:lnTo>
                              <a:lnTo>
                                <a:pt x="1294" y="400"/>
                              </a:lnTo>
                              <a:lnTo>
                                <a:pt x="1234" y="365"/>
                              </a:lnTo>
                              <a:lnTo>
                                <a:pt x="1189" y="390"/>
                              </a:lnTo>
                              <a:lnTo>
                                <a:pt x="1104" y="345"/>
                              </a:lnTo>
                              <a:lnTo>
                                <a:pt x="1084" y="325"/>
                              </a:lnTo>
                              <a:lnTo>
                                <a:pt x="1094" y="295"/>
                              </a:lnTo>
                              <a:lnTo>
                                <a:pt x="1094" y="275"/>
                              </a:lnTo>
                              <a:lnTo>
                                <a:pt x="1104" y="240"/>
                              </a:lnTo>
                              <a:lnTo>
                                <a:pt x="1054" y="210"/>
                              </a:lnTo>
                              <a:lnTo>
                                <a:pt x="1009" y="230"/>
                              </a:lnTo>
                              <a:lnTo>
                                <a:pt x="979" y="240"/>
                              </a:lnTo>
                              <a:lnTo>
                                <a:pt x="854" y="105"/>
                              </a:lnTo>
                              <a:lnTo>
                                <a:pt x="864" y="40"/>
                              </a:lnTo>
                              <a:lnTo>
                                <a:pt x="834" y="10"/>
                              </a:lnTo>
                              <a:lnTo>
                                <a:pt x="769" y="0"/>
                              </a:lnTo>
                              <a:close/>
                            </a:path>
                          </a:pathLst>
                        </a:custGeom>
                        <a:solidFill>
                          <a:srgbClr val="92D050"/>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89" name="Freeform 92"/>
                        <p:cNvSpPr>
                          <a:spLocks noChangeAspect="1"/>
                        </p:cNvSpPr>
                        <p:nvPr/>
                      </p:nvSpPr>
                      <p:spPr bwMode="auto">
                        <a:xfrm>
                          <a:off x="869" y="38336"/>
                          <a:ext cx="1311" cy="1007"/>
                        </a:xfrm>
                        <a:custGeom>
                          <a:avLst/>
                          <a:gdLst>
                            <a:gd name="T0" fmla="*/ 350 w 1784"/>
                            <a:gd name="T1" fmla="*/ 360 h 1764"/>
                            <a:gd name="T2" fmla="*/ 330 w 1784"/>
                            <a:gd name="T3" fmla="*/ 474 h 1764"/>
                            <a:gd name="T4" fmla="*/ 360 w 1784"/>
                            <a:gd name="T5" fmla="*/ 594 h 1764"/>
                            <a:gd name="T6" fmla="*/ 495 w 1784"/>
                            <a:gd name="T7" fmla="*/ 454 h 1764"/>
                            <a:gd name="T8" fmla="*/ 615 w 1784"/>
                            <a:gd name="T9" fmla="*/ 340 h 1764"/>
                            <a:gd name="T10" fmla="*/ 685 w 1784"/>
                            <a:gd name="T11" fmla="*/ 75 h 1764"/>
                            <a:gd name="T12" fmla="*/ 779 w 1784"/>
                            <a:gd name="T13" fmla="*/ 120 h 1764"/>
                            <a:gd name="T14" fmla="*/ 864 w 1784"/>
                            <a:gd name="T15" fmla="*/ 275 h 1764"/>
                            <a:gd name="T16" fmla="*/ 1004 w 1784"/>
                            <a:gd name="T17" fmla="*/ 235 h 1764"/>
                            <a:gd name="T18" fmla="*/ 1074 w 1784"/>
                            <a:gd name="T19" fmla="*/ 170 h 1764"/>
                            <a:gd name="T20" fmla="*/ 1214 w 1784"/>
                            <a:gd name="T21" fmla="*/ 0 h 1764"/>
                            <a:gd name="T22" fmla="*/ 1344 w 1784"/>
                            <a:gd name="T23" fmla="*/ 140 h 1764"/>
                            <a:gd name="T24" fmla="*/ 1414 w 1784"/>
                            <a:gd name="T25" fmla="*/ 265 h 1764"/>
                            <a:gd name="T26" fmla="*/ 1394 w 1784"/>
                            <a:gd name="T27" fmla="*/ 489 h 1764"/>
                            <a:gd name="T28" fmla="*/ 1369 w 1784"/>
                            <a:gd name="T29" fmla="*/ 719 h 1764"/>
                            <a:gd name="T30" fmla="*/ 1424 w 1784"/>
                            <a:gd name="T31" fmla="*/ 879 h 1764"/>
                            <a:gd name="T32" fmla="*/ 1554 w 1784"/>
                            <a:gd name="T33" fmla="*/ 814 h 1764"/>
                            <a:gd name="T34" fmla="*/ 1559 w 1784"/>
                            <a:gd name="T35" fmla="*/ 1004 h 1764"/>
                            <a:gd name="T36" fmla="*/ 1449 w 1784"/>
                            <a:gd name="T37" fmla="*/ 1134 h 1764"/>
                            <a:gd name="T38" fmla="*/ 1499 w 1784"/>
                            <a:gd name="T39" fmla="*/ 1289 h 1764"/>
                            <a:gd name="T40" fmla="*/ 1554 w 1784"/>
                            <a:gd name="T41" fmla="*/ 1299 h 1764"/>
                            <a:gd name="T42" fmla="*/ 1644 w 1784"/>
                            <a:gd name="T43" fmla="*/ 1449 h 1764"/>
                            <a:gd name="T44" fmla="*/ 1749 w 1784"/>
                            <a:gd name="T45" fmla="*/ 1564 h 1764"/>
                            <a:gd name="T46" fmla="*/ 1594 w 1784"/>
                            <a:gd name="T47" fmla="*/ 1609 h 1764"/>
                            <a:gd name="T48" fmla="*/ 1404 w 1784"/>
                            <a:gd name="T49" fmla="*/ 1554 h 1764"/>
                            <a:gd name="T50" fmla="*/ 1289 w 1784"/>
                            <a:gd name="T51" fmla="*/ 1584 h 1764"/>
                            <a:gd name="T52" fmla="*/ 1174 w 1784"/>
                            <a:gd name="T53" fmla="*/ 1554 h 1764"/>
                            <a:gd name="T54" fmla="*/ 959 w 1784"/>
                            <a:gd name="T55" fmla="*/ 1439 h 1764"/>
                            <a:gd name="T56" fmla="*/ 834 w 1784"/>
                            <a:gd name="T57" fmla="*/ 1404 h 1764"/>
                            <a:gd name="T58" fmla="*/ 700 w 1784"/>
                            <a:gd name="T59" fmla="*/ 1344 h 1764"/>
                            <a:gd name="T60" fmla="*/ 615 w 1784"/>
                            <a:gd name="T61" fmla="*/ 1384 h 1764"/>
                            <a:gd name="T62" fmla="*/ 595 w 1784"/>
                            <a:gd name="T63" fmla="*/ 1534 h 1764"/>
                            <a:gd name="T64" fmla="*/ 520 w 1784"/>
                            <a:gd name="T65" fmla="*/ 1699 h 1764"/>
                            <a:gd name="T66" fmla="*/ 455 w 1784"/>
                            <a:gd name="T67" fmla="*/ 1744 h 1764"/>
                            <a:gd name="T68" fmla="*/ 275 w 1784"/>
                            <a:gd name="T69" fmla="*/ 1449 h 1764"/>
                            <a:gd name="T70" fmla="*/ 150 w 1784"/>
                            <a:gd name="T71" fmla="*/ 1354 h 1764"/>
                            <a:gd name="T72" fmla="*/ 65 w 1784"/>
                            <a:gd name="T73" fmla="*/ 1329 h 1764"/>
                            <a:gd name="T74" fmla="*/ 40 w 1784"/>
                            <a:gd name="T75" fmla="*/ 1174 h 1764"/>
                            <a:gd name="T76" fmla="*/ 20 w 1784"/>
                            <a:gd name="T77" fmla="*/ 1109 h 1764"/>
                            <a:gd name="T78" fmla="*/ 125 w 1784"/>
                            <a:gd name="T79" fmla="*/ 1069 h 1764"/>
                            <a:gd name="T80" fmla="*/ 235 w 1784"/>
                            <a:gd name="T81" fmla="*/ 1034 h 1764"/>
                            <a:gd name="T82" fmla="*/ 150 w 1784"/>
                            <a:gd name="T83" fmla="*/ 899 h 1764"/>
                            <a:gd name="T84" fmla="*/ 75 w 1784"/>
                            <a:gd name="T85" fmla="*/ 719 h 1764"/>
                            <a:gd name="T86" fmla="*/ 75 w 1784"/>
                            <a:gd name="T87" fmla="*/ 579 h 1764"/>
                            <a:gd name="T88" fmla="*/ 75 w 1784"/>
                            <a:gd name="T89" fmla="*/ 509 h 1764"/>
                            <a:gd name="T90" fmla="*/ 190 w 1784"/>
                            <a:gd name="T91" fmla="*/ 454 h 1764"/>
                            <a:gd name="T92" fmla="*/ 225 w 1784"/>
                            <a:gd name="T93" fmla="*/ 320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84" h="1764">
                              <a:moveTo>
                                <a:pt x="225" y="320"/>
                              </a:moveTo>
                              <a:lnTo>
                                <a:pt x="295" y="320"/>
                              </a:lnTo>
                              <a:lnTo>
                                <a:pt x="350" y="360"/>
                              </a:lnTo>
                              <a:lnTo>
                                <a:pt x="350" y="390"/>
                              </a:lnTo>
                              <a:lnTo>
                                <a:pt x="350" y="434"/>
                              </a:lnTo>
                              <a:lnTo>
                                <a:pt x="330" y="474"/>
                              </a:lnTo>
                              <a:lnTo>
                                <a:pt x="295" y="489"/>
                              </a:lnTo>
                              <a:lnTo>
                                <a:pt x="320" y="549"/>
                              </a:lnTo>
                              <a:lnTo>
                                <a:pt x="360" y="594"/>
                              </a:lnTo>
                              <a:lnTo>
                                <a:pt x="415" y="539"/>
                              </a:lnTo>
                              <a:lnTo>
                                <a:pt x="445" y="509"/>
                              </a:lnTo>
                              <a:lnTo>
                                <a:pt x="495" y="454"/>
                              </a:lnTo>
                              <a:lnTo>
                                <a:pt x="495" y="405"/>
                              </a:lnTo>
                              <a:lnTo>
                                <a:pt x="540" y="380"/>
                              </a:lnTo>
                              <a:lnTo>
                                <a:pt x="615" y="340"/>
                              </a:lnTo>
                              <a:lnTo>
                                <a:pt x="665" y="265"/>
                              </a:lnTo>
                              <a:lnTo>
                                <a:pt x="680" y="235"/>
                              </a:lnTo>
                              <a:lnTo>
                                <a:pt x="685" y="75"/>
                              </a:lnTo>
                              <a:lnTo>
                                <a:pt x="730" y="55"/>
                              </a:lnTo>
                              <a:lnTo>
                                <a:pt x="779" y="65"/>
                              </a:lnTo>
                              <a:lnTo>
                                <a:pt x="779" y="120"/>
                              </a:lnTo>
                              <a:lnTo>
                                <a:pt x="769" y="205"/>
                              </a:lnTo>
                              <a:lnTo>
                                <a:pt x="824" y="245"/>
                              </a:lnTo>
                              <a:lnTo>
                                <a:pt x="864" y="275"/>
                              </a:lnTo>
                              <a:lnTo>
                                <a:pt x="874" y="310"/>
                              </a:lnTo>
                              <a:lnTo>
                                <a:pt x="919" y="330"/>
                              </a:lnTo>
                              <a:lnTo>
                                <a:pt x="1004" y="235"/>
                              </a:lnTo>
                              <a:lnTo>
                                <a:pt x="1054" y="255"/>
                              </a:lnTo>
                              <a:lnTo>
                                <a:pt x="1089" y="210"/>
                              </a:lnTo>
                              <a:lnTo>
                                <a:pt x="1074" y="170"/>
                              </a:lnTo>
                              <a:lnTo>
                                <a:pt x="1129" y="65"/>
                              </a:lnTo>
                              <a:lnTo>
                                <a:pt x="1159" y="15"/>
                              </a:lnTo>
                              <a:lnTo>
                                <a:pt x="1214" y="0"/>
                              </a:lnTo>
                              <a:lnTo>
                                <a:pt x="1264" y="15"/>
                              </a:lnTo>
                              <a:lnTo>
                                <a:pt x="1299" y="85"/>
                              </a:lnTo>
                              <a:lnTo>
                                <a:pt x="1344" y="140"/>
                              </a:lnTo>
                              <a:lnTo>
                                <a:pt x="1404" y="180"/>
                              </a:lnTo>
                              <a:lnTo>
                                <a:pt x="1424" y="210"/>
                              </a:lnTo>
                              <a:lnTo>
                                <a:pt x="1414" y="265"/>
                              </a:lnTo>
                              <a:lnTo>
                                <a:pt x="1414" y="370"/>
                              </a:lnTo>
                              <a:lnTo>
                                <a:pt x="1414" y="424"/>
                              </a:lnTo>
                              <a:lnTo>
                                <a:pt x="1394" y="489"/>
                              </a:lnTo>
                              <a:lnTo>
                                <a:pt x="1394" y="549"/>
                              </a:lnTo>
                              <a:lnTo>
                                <a:pt x="1369" y="614"/>
                              </a:lnTo>
                              <a:lnTo>
                                <a:pt x="1369" y="719"/>
                              </a:lnTo>
                              <a:lnTo>
                                <a:pt x="1369" y="784"/>
                              </a:lnTo>
                              <a:lnTo>
                                <a:pt x="1394" y="859"/>
                              </a:lnTo>
                              <a:lnTo>
                                <a:pt x="1424" y="879"/>
                              </a:lnTo>
                              <a:lnTo>
                                <a:pt x="1474" y="834"/>
                              </a:lnTo>
                              <a:lnTo>
                                <a:pt x="1509" y="784"/>
                              </a:lnTo>
                              <a:lnTo>
                                <a:pt x="1554" y="814"/>
                              </a:lnTo>
                              <a:lnTo>
                                <a:pt x="1539" y="864"/>
                              </a:lnTo>
                              <a:lnTo>
                                <a:pt x="1554" y="964"/>
                              </a:lnTo>
                              <a:lnTo>
                                <a:pt x="1559" y="1004"/>
                              </a:lnTo>
                              <a:lnTo>
                                <a:pt x="1529" y="1029"/>
                              </a:lnTo>
                              <a:lnTo>
                                <a:pt x="1474" y="1079"/>
                              </a:lnTo>
                              <a:lnTo>
                                <a:pt x="1449" y="1134"/>
                              </a:lnTo>
                              <a:lnTo>
                                <a:pt x="1434" y="1184"/>
                              </a:lnTo>
                              <a:lnTo>
                                <a:pt x="1454" y="1259"/>
                              </a:lnTo>
                              <a:lnTo>
                                <a:pt x="1499" y="1289"/>
                              </a:lnTo>
                              <a:lnTo>
                                <a:pt x="1529" y="1259"/>
                              </a:lnTo>
                              <a:lnTo>
                                <a:pt x="1574" y="1269"/>
                              </a:lnTo>
                              <a:lnTo>
                                <a:pt x="1554" y="1299"/>
                              </a:lnTo>
                              <a:lnTo>
                                <a:pt x="1574" y="1374"/>
                              </a:lnTo>
                              <a:lnTo>
                                <a:pt x="1594" y="1404"/>
                              </a:lnTo>
                              <a:lnTo>
                                <a:pt x="1644" y="1449"/>
                              </a:lnTo>
                              <a:lnTo>
                                <a:pt x="1679" y="1479"/>
                              </a:lnTo>
                              <a:lnTo>
                                <a:pt x="1719" y="1524"/>
                              </a:lnTo>
                              <a:lnTo>
                                <a:pt x="1749" y="1564"/>
                              </a:lnTo>
                              <a:lnTo>
                                <a:pt x="1784" y="1584"/>
                              </a:lnTo>
                              <a:lnTo>
                                <a:pt x="1744" y="1609"/>
                              </a:lnTo>
                              <a:lnTo>
                                <a:pt x="1594" y="1609"/>
                              </a:lnTo>
                              <a:lnTo>
                                <a:pt x="1554" y="1629"/>
                              </a:lnTo>
                              <a:lnTo>
                                <a:pt x="1489" y="1619"/>
                              </a:lnTo>
                              <a:lnTo>
                                <a:pt x="1404" y="1554"/>
                              </a:lnTo>
                              <a:lnTo>
                                <a:pt x="1364" y="1574"/>
                              </a:lnTo>
                              <a:lnTo>
                                <a:pt x="1319" y="1594"/>
                              </a:lnTo>
                              <a:lnTo>
                                <a:pt x="1289" y="1584"/>
                              </a:lnTo>
                              <a:lnTo>
                                <a:pt x="1234" y="1534"/>
                              </a:lnTo>
                              <a:lnTo>
                                <a:pt x="1214" y="1544"/>
                              </a:lnTo>
                              <a:lnTo>
                                <a:pt x="1174" y="1554"/>
                              </a:lnTo>
                              <a:lnTo>
                                <a:pt x="1119" y="1534"/>
                              </a:lnTo>
                              <a:lnTo>
                                <a:pt x="1034" y="1489"/>
                              </a:lnTo>
                              <a:lnTo>
                                <a:pt x="959" y="1439"/>
                              </a:lnTo>
                              <a:lnTo>
                                <a:pt x="899" y="1374"/>
                              </a:lnTo>
                              <a:lnTo>
                                <a:pt x="864" y="1384"/>
                              </a:lnTo>
                              <a:lnTo>
                                <a:pt x="834" y="1404"/>
                              </a:lnTo>
                              <a:lnTo>
                                <a:pt x="794" y="1404"/>
                              </a:lnTo>
                              <a:lnTo>
                                <a:pt x="740" y="1364"/>
                              </a:lnTo>
                              <a:lnTo>
                                <a:pt x="700" y="1344"/>
                              </a:lnTo>
                              <a:lnTo>
                                <a:pt x="665" y="1354"/>
                              </a:lnTo>
                              <a:lnTo>
                                <a:pt x="635" y="1364"/>
                              </a:lnTo>
                              <a:lnTo>
                                <a:pt x="615" y="1384"/>
                              </a:lnTo>
                              <a:lnTo>
                                <a:pt x="595" y="1414"/>
                              </a:lnTo>
                              <a:lnTo>
                                <a:pt x="605" y="1479"/>
                              </a:lnTo>
                              <a:lnTo>
                                <a:pt x="595" y="1534"/>
                              </a:lnTo>
                              <a:lnTo>
                                <a:pt x="570" y="1619"/>
                              </a:lnTo>
                              <a:lnTo>
                                <a:pt x="550" y="1649"/>
                              </a:lnTo>
                              <a:lnTo>
                                <a:pt x="520" y="1699"/>
                              </a:lnTo>
                              <a:lnTo>
                                <a:pt x="510" y="1724"/>
                              </a:lnTo>
                              <a:lnTo>
                                <a:pt x="465" y="1764"/>
                              </a:lnTo>
                              <a:lnTo>
                                <a:pt x="455" y="1744"/>
                              </a:lnTo>
                              <a:lnTo>
                                <a:pt x="435" y="1724"/>
                              </a:lnTo>
                              <a:lnTo>
                                <a:pt x="435" y="1629"/>
                              </a:lnTo>
                              <a:lnTo>
                                <a:pt x="275" y="1449"/>
                              </a:lnTo>
                              <a:lnTo>
                                <a:pt x="245" y="1354"/>
                              </a:lnTo>
                              <a:lnTo>
                                <a:pt x="190" y="1354"/>
                              </a:lnTo>
                              <a:lnTo>
                                <a:pt x="150" y="1354"/>
                              </a:lnTo>
                              <a:lnTo>
                                <a:pt x="125" y="1364"/>
                              </a:lnTo>
                              <a:lnTo>
                                <a:pt x="95" y="1364"/>
                              </a:lnTo>
                              <a:lnTo>
                                <a:pt x="65" y="1329"/>
                              </a:lnTo>
                              <a:lnTo>
                                <a:pt x="40" y="1309"/>
                              </a:lnTo>
                              <a:lnTo>
                                <a:pt x="40" y="1259"/>
                              </a:lnTo>
                              <a:lnTo>
                                <a:pt x="40" y="1174"/>
                              </a:lnTo>
                              <a:lnTo>
                                <a:pt x="15" y="1154"/>
                              </a:lnTo>
                              <a:lnTo>
                                <a:pt x="0" y="1134"/>
                              </a:lnTo>
                              <a:lnTo>
                                <a:pt x="20" y="1109"/>
                              </a:lnTo>
                              <a:lnTo>
                                <a:pt x="55" y="1069"/>
                              </a:lnTo>
                              <a:lnTo>
                                <a:pt x="75" y="1054"/>
                              </a:lnTo>
                              <a:lnTo>
                                <a:pt x="125" y="1069"/>
                              </a:lnTo>
                              <a:lnTo>
                                <a:pt x="180" y="1099"/>
                              </a:lnTo>
                              <a:lnTo>
                                <a:pt x="210" y="1069"/>
                              </a:lnTo>
                              <a:lnTo>
                                <a:pt x="235" y="1034"/>
                              </a:lnTo>
                              <a:lnTo>
                                <a:pt x="235" y="1014"/>
                              </a:lnTo>
                              <a:lnTo>
                                <a:pt x="205" y="964"/>
                              </a:lnTo>
                              <a:lnTo>
                                <a:pt x="150" y="899"/>
                              </a:lnTo>
                              <a:lnTo>
                                <a:pt x="140" y="844"/>
                              </a:lnTo>
                              <a:lnTo>
                                <a:pt x="125" y="774"/>
                              </a:lnTo>
                              <a:lnTo>
                                <a:pt x="75" y="719"/>
                              </a:lnTo>
                              <a:lnTo>
                                <a:pt x="75" y="664"/>
                              </a:lnTo>
                              <a:lnTo>
                                <a:pt x="85" y="624"/>
                              </a:lnTo>
                              <a:lnTo>
                                <a:pt x="75" y="579"/>
                              </a:lnTo>
                              <a:lnTo>
                                <a:pt x="55" y="559"/>
                              </a:lnTo>
                              <a:lnTo>
                                <a:pt x="65" y="529"/>
                              </a:lnTo>
                              <a:lnTo>
                                <a:pt x="75" y="509"/>
                              </a:lnTo>
                              <a:lnTo>
                                <a:pt x="95" y="509"/>
                              </a:lnTo>
                              <a:lnTo>
                                <a:pt x="140" y="509"/>
                              </a:lnTo>
                              <a:lnTo>
                                <a:pt x="190" y="454"/>
                              </a:lnTo>
                              <a:lnTo>
                                <a:pt x="210" y="410"/>
                              </a:lnTo>
                              <a:lnTo>
                                <a:pt x="210" y="390"/>
                              </a:lnTo>
                              <a:lnTo>
                                <a:pt x="225" y="320"/>
                              </a:lnTo>
                              <a:close/>
                            </a:path>
                          </a:pathLst>
                        </a:custGeom>
                        <a:solidFill>
                          <a:srgbClr val="00B050"/>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90" name="Freeform 91"/>
                        <p:cNvSpPr>
                          <a:spLocks noChangeAspect="1"/>
                        </p:cNvSpPr>
                        <p:nvPr/>
                      </p:nvSpPr>
                      <p:spPr bwMode="auto">
                        <a:xfrm>
                          <a:off x="2161" y="40392"/>
                          <a:ext cx="1245" cy="919"/>
                        </a:xfrm>
                        <a:custGeom>
                          <a:avLst/>
                          <a:gdLst>
                            <a:gd name="T0" fmla="*/ 349 w 1698"/>
                            <a:gd name="T1" fmla="*/ 55 h 1614"/>
                            <a:gd name="T2" fmla="*/ 309 w 1698"/>
                            <a:gd name="T3" fmla="*/ 134 h 1614"/>
                            <a:gd name="T4" fmla="*/ 379 w 1698"/>
                            <a:gd name="T5" fmla="*/ 179 h 1614"/>
                            <a:gd name="T6" fmla="*/ 464 w 1698"/>
                            <a:gd name="T7" fmla="*/ 179 h 1614"/>
                            <a:gd name="T8" fmla="*/ 519 w 1698"/>
                            <a:gd name="T9" fmla="*/ 264 h 1614"/>
                            <a:gd name="T10" fmla="*/ 539 w 1698"/>
                            <a:gd name="T11" fmla="*/ 319 h 1614"/>
                            <a:gd name="T12" fmla="*/ 594 w 1698"/>
                            <a:gd name="T13" fmla="*/ 369 h 1614"/>
                            <a:gd name="T14" fmla="*/ 634 w 1698"/>
                            <a:gd name="T15" fmla="*/ 409 h 1614"/>
                            <a:gd name="T16" fmla="*/ 719 w 1698"/>
                            <a:gd name="T17" fmla="*/ 409 h 1614"/>
                            <a:gd name="T18" fmla="*/ 814 w 1698"/>
                            <a:gd name="T19" fmla="*/ 369 h 1614"/>
                            <a:gd name="T20" fmla="*/ 889 w 1698"/>
                            <a:gd name="T21" fmla="*/ 324 h 1614"/>
                            <a:gd name="T22" fmla="*/ 969 w 1698"/>
                            <a:gd name="T23" fmla="*/ 304 h 1614"/>
                            <a:gd name="T24" fmla="*/ 1049 w 1698"/>
                            <a:gd name="T25" fmla="*/ 219 h 1614"/>
                            <a:gd name="T26" fmla="*/ 1109 w 1698"/>
                            <a:gd name="T27" fmla="*/ 219 h 1614"/>
                            <a:gd name="T28" fmla="*/ 1184 w 1698"/>
                            <a:gd name="T29" fmla="*/ 199 h 1614"/>
                            <a:gd name="T30" fmla="*/ 1269 w 1698"/>
                            <a:gd name="T31" fmla="*/ 199 h 1614"/>
                            <a:gd name="T32" fmla="*/ 1224 w 1698"/>
                            <a:gd name="T33" fmla="*/ 239 h 1614"/>
                            <a:gd name="T34" fmla="*/ 1154 w 1698"/>
                            <a:gd name="T35" fmla="*/ 274 h 1614"/>
                            <a:gd name="T36" fmla="*/ 1079 w 1698"/>
                            <a:gd name="T37" fmla="*/ 349 h 1614"/>
                            <a:gd name="T38" fmla="*/ 1089 w 1698"/>
                            <a:gd name="T39" fmla="*/ 409 h 1614"/>
                            <a:gd name="T40" fmla="*/ 1049 w 1698"/>
                            <a:gd name="T41" fmla="*/ 454 h 1614"/>
                            <a:gd name="T42" fmla="*/ 1079 w 1698"/>
                            <a:gd name="T43" fmla="*/ 569 h 1614"/>
                            <a:gd name="T44" fmla="*/ 1079 w 1698"/>
                            <a:gd name="T45" fmla="*/ 644 h 1614"/>
                            <a:gd name="T46" fmla="*/ 1054 w 1698"/>
                            <a:gd name="T47" fmla="*/ 794 h 1614"/>
                            <a:gd name="T48" fmla="*/ 1154 w 1698"/>
                            <a:gd name="T49" fmla="*/ 814 h 1614"/>
                            <a:gd name="T50" fmla="*/ 1299 w 1698"/>
                            <a:gd name="T51" fmla="*/ 879 h 1614"/>
                            <a:gd name="T52" fmla="*/ 1499 w 1698"/>
                            <a:gd name="T53" fmla="*/ 1044 h 1614"/>
                            <a:gd name="T54" fmla="*/ 1608 w 1698"/>
                            <a:gd name="T55" fmla="*/ 1069 h 1614"/>
                            <a:gd name="T56" fmla="*/ 1688 w 1698"/>
                            <a:gd name="T57" fmla="*/ 1204 h 1614"/>
                            <a:gd name="T58" fmla="*/ 1688 w 1698"/>
                            <a:gd name="T59" fmla="*/ 1289 h 1614"/>
                            <a:gd name="T60" fmla="*/ 1658 w 1698"/>
                            <a:gd name="T61" fmla="*/ 1339 h 1614"/>
                            <a:gd name="T62" fmla="*/ 1613 w 1698"/>
                            <a:gd name="T63" fmla="*/ 1349 h 1614"/>
                            <a:gd name="T64" fmla="*/ 1608 w 1698"/>
                            <a:gd name="T65" fmla="*/ 1444 h 1614"/>
                            <a:gd name="T66" fmla="*/ 1554 w 1698"/>
                            <a:gd name="T67" fmla="*/ 1519 h 1614"/>
                            <a:gd name="T68" fmla="*/ 1534 w 1698"/>
                            <a:gd name="T69" fmla="*/ 1584 h 1614"/>
                            <a:gd name="T70" fmla="*/ 1414 w 1698"/>
                            <a:gd name="T71" fmla="*/ 1614 h 1614"/>
                            <a:gd name="T72" fmla="*/ 1329 w 1698"/>
                            <a:gd name="T73" fmla="*/ 1549 h 1614"/>
                            <a:gd name="T74" fmla="*/ 1194 w 1698"/>
                            <a:gd name="T75" fmla="*/ 1499 h 1614"/>
                            <a:gd name="T76" fmla="*/ 1014 w 1698"/>
                            <a:gd name="T77" fmla="*/ 1519 h 1614"/>
                            <a:gd name="T78" fmla="*/ 949 w 1698"/>
                            <a:gd name="T79" fmla="*/ 1394 h 1614"/>
                            <a:gd name="T80" fmla="*/ 794 w 1698"/>
                            <a:gd name="T81" fmla="*/ 1299 h 1614"/>
                            <a:gd name="T82" fmla="*/ 604 w 1698"/>
                            <a:gd name="T83" fmla="*/ 1139 h 1614"/>
                            <a:gd name="T84" fmla="*/ 434 w 1698"/>
                            <a:gd name="T85" fmla="*/ 919 h 1614"/>
                            <a:gd name="T86" fmla="*/ 319 w 1698"/>
                            <a:gd name="T87" fmla="*/ 779 h 1614"/>
                            <a:gd name="T88" fmla="*/ 180 w 1698"/>
                            <a:gd name="T89" fmla="*/ 599 h 1614"/>
                            <a:gd name="T90" fmla="*/ 0 w 1698"/>
                            <a:gd name="T91" fmla="*/ 409 h 1614"/>
                            <a:gd name="T92" fmla="*/ 110 w 1698"/>
                            <a:gd name="T93" fmla="*/ 299 h 1614"/>
                            <a:gd name="T94" fmla="*/ 130 w 1698"/>
                            <a:gd name="T95" fmla="*/ 179 h 1614"/>
                            <a:gd name="T96" fmla="*/ 215 w 1698"/>
                            <a:gd name="T97" fmla="*/ 114 h 1614"/>
                            <a:gd name="T98" fmla="*/ 215 w 1698"/>
                            <a:gd name="T99" fmla="*/ 35 h 1614"/>
                            <a:gd name="T100" fmla="*/ 299 w 1698"/>
                            <a:gd name="T101" fmla="*/ 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98" h="1614">
                              <a:moveTo>
                                <a:pt x="299" y="35"/>
                              </a:moveTo>
                              <a:lnTo>
                                <a:pt x="349" y="55"/>
                              </a:lnTo>
                              <a:lnTo>
                                <a:pt x="349" y="85"/>
                              </a:lnTo>
                              <a:lnTo>
                                <a:pt x="309" y="134"/>
                              </a:lnTo>
                              <a:lnTo>
                                <a:pt x="339" y="199"/>
                              </a:lnTo>
                              <a:lnTo>
                                <a:pt x="379" y="179"/>
                              </a:lnTo>
                              <a:lnTo>
                                <a:pt x="444" y="179"/>
                              </a:lnTo>
                              <a:lnTo>
                                <a:pt x="464" y="179"/>
                              </a:lnTo>
                              <a:lnTo>
                                <a:pt x="499" y="214"/>
                              </a:lnTo>
                              <a:lnTo>
                                <a:pt x="519" y="264"/>
                              </a:lnTo>
                              <a:lnTo>
                                <a:pt x="519" y="299"/>
                              </a:lnTo>
                              <a:lnTo>
                                <a:pt x="539" y="319"/>
                              </a:lnTo>
                              <a:lnTo>
                                <a:pt x="559" y="319"/>
                              </a:lnTo>
                              <a:lnTo>
                                <a:pt x="594" y="369"/>
                              </a:lnTo>
                              <a:lnTo>
                                <a:pt x="614" y="404"/>
                              </a:lnTo>
                              <a:lnTo>
                                <a:pt x="634" y="409"/>
                              </a:lnTo>
                              <a:lnTo>
                                <a:pt x="699" y="404"/>
                              </a:lnTo>
                              <a:lnTo>
                                <a:pt x="719" y="409"/>
                              </a:lnTo>
                              <a:lnTo>
                                <a:pt x="759" y="409"/>
                              </a:lnTo>
                              <a:lnTo>
                                <a:pt x="814" y="369"/>
                              </a:lnTo>
                              <a:lnTo>
                                <a:pt x="859" y="324"/>
                              </a:lnTo>
                              <a:lnTo>
                                <a:pt x="889" y="324"/>
                              </a:lnTo>
                              <a:lnTo>
                                <a:pt x="944" y="324"/>
                              </a:lnTo>
                              <a:lnTo>
                                <a:pt x="969" y="304"/>
                              </a:lnTo>
                              <a:lnTo>
                                <a:pt x="1029" y="219"/>
                              </a:lnTo>
                              <a:lnTo>
                                <a:pt x="1049" y="219"/>
                              </a:lnTo>
                              <a:lnTo>
                                <a:pt x="1069" y="234"/>
                              </a:lnTo>
                              <a:lnTo>
                                <a:pt x="1109" y="219"/>
                              </a:lnTo>
                              <a:lnTo>
                                <a:pt x="1159" y="214"/>
                              </a:lnTo>
                              <a:lnTo>
                                <a:pt x="1184" y="199"/>
                              </a:lnTo>
                              <a:lnTo>
                                <a:pt x="1244" y="169"/>
                              </a:lnTo>
                              <a:lnTo>
                                <a:pt x="1269" y="199"/>
                              </a:lnTo>
                              <a:lnTo>
                                <a:pt x="1259" y="219"/>
                              </a:lnTo>
                              <a:lnTo>
                                <a:pt x="1224" y="239"/>
                              </a:lnTo>
                              <a:lnTo>
                                <a:pt x="1204" y="274"/>
                              </a:lnTo>
                              <a:lnTo>
                                <a:pt x="1154" y="274"/>
                              </a:lnTo>
                              <a:lnTo>
                                <a:pt x="1099" y="304"/>
                              </a:lnTo>
                              <a:lnTo>
                                <a:pt x="1079" y="349"/>
                              </a:lnTo>
                              <a:lnTo>
                                <a:pt x="1079" y="379"/>
                              </a:lnTo>
                              <a:lnTo>
                                <a:pt x="1089" y="409"/>
                              </a:lnTo>
                              <a:lnTo>
                                <a:pt x="1054" y="424"/>
                              </a:lnTo>
                              <a:lnTo>
                                <a:pt x="1049" y="454"/>
                              </a:lnTo>
                              <a:lnTo>
                                <a:pt x="1034" y="494"/>
                              </a:lnTo>
                              <a:lnTo>
                                <a:pt x="1079" y="569"/>
                              </a:lnTo>
                              <a:lnTo>
                                <a:pt x="1079" y="599"/>
                              </a:lnTo>
                              <a:lnTo>
                                <a:pt x="1079" y="644"/>
                              </a:lnTo>
                              <a:lnTo>
                                <a:pt x="1054" y="729"/>
                              </a:lnTo>
                              <a:lnTo>
                                <a:pt x="1054" y="794"/>
                              </a:lnTo>
                              <a:lnTo>
                                <a:pt x="1089" y="824"/>
                              </a:lnTo>
                              <a:lnTo>
                                <a:pt x="1154" y="814"/>
                              </a:lnTo>
                              <a:lnTo>
                                <a:pt x="1244" y="844"/>
                              </a:lnTo>
                              <a:lnTo>
                                <a:pt x="1299" y="879"/>
                              </a:lnTo>
                              <a:lnTo>
                                <a:pt x="1374" y="949"/>
                              </a:lnTo>
                              <a:lnTo>
                                <a:pt x="1499" y="1044"/>
                              </a:lnTo>
                              <a:lnTo>
                                <a:pt x="1544" y="1044"/>
                              </a:lnTo>
                              <a:lnTo>
                                <a:pt x="1608" y="1069"/>
                              </a:lnTo>
                              <a:lnTo>
                                <a:pt x="1668" y="1129"/>
                              </a:lnTo>
                              <a:lnTo>
                                <a:pt x="1688" y="1204"/>
                              </a:lnTo>
                              <a:lnTo>
                                <a:pt x="1698" y="1254"/>
                              </a:lnTo>
                              <a:lnTo>
                                <a:pt x="1688" y="1289"/>
                              </a:lnTo>
                              <a:lnTo>
                                <a:pt x="1688" y="1319"/>
                              </a:lnTo>
                              <a:lnTo>
                                <a:pt x="1658" y="1339"/>
                              </a:lnTo>
                              <a:lnTo>
                                <a:pt x="1633" y="1349"/>
                              </a:lnTo>
                              <a:lnTo>
                                <a:pt x="1613" y="1349"/>
                              </a:lnTo>
                              <a:lnTo>
                                <a:pt x="1608" y="1394"/>
                              </a:lnTo>
                              <a:lnTo>
                                <a:pt x="1608" y="1444"/>
                              </a:lnTo>
                              <a:lnTo>
                                <a:pt x="1583" y="1489"/>
                              </a:lnTo>
                              <a:lnTo>
                                <a:pt x="1554" y="1519"/>
                              </a:lnTo>
                              <a:lnTo>
                                <a:pt x="1534" y="1549"/>
                              </a:lnTo>
                              <a:lnTo>
                                <a:pt x="1534" y="1584"/>
                              </a:lnTo>
                              <a:lnTo>
                                <a:pt x="1489" y="1594"/>
                              </a:lnTo>
                              <a:lnTo>
                                <a:pt x="1414" y="1614"/>
                              </a:lnTo>
                              <a:lnTo>
                                <a:pt x="1384" y="1594"/>
                              </a:lnTo>
                              <a:lnTo>
                                <a:pt x="1329" y="1549"/>
                              </a:lnTo>
                              <a:lnTo>
                                <a:pt x="1259" y="1509"/>
                              </a:lnTo>
                              <a:lnTo>
                                <a:pt x="1194" y="1499"/>
                              </a:lnTo>
                              <a:lnTo>
                                <a:pt x="1099" y="1509"/>
                              </a:lnTo>
                              <a:lnTo>
                                <a:pt x="1014" y="1519"/>
                              </a:lnTo>
                              <a:lnTo>
                                <a:pt x="944" y="1434"/>
                              </a:lnTo>
                              <a:lnTo>
                                <a:pt x="949" y="1394"/>
                              </a:lnTo>
                              <a:lnTo>
                                <a:pt x="889" y="1329"/>
                              </a:lnTo>
                              <a:lnTo>
                                <a:pt x="794" y="1299"/>
                              </a:lnTo>
                              <a:lnTo>
                                <a:pt x="709" y="1234"/>
                              </a:lnTo>
                              <a:lnTo>
                                <a:pt x="604" y="1139"/>
                              </a:lnTo>
                              <a:lnTo>
                                <a:pt x="474" y="1004"/>
                              </a:lnTo>
                              <a:lnTo>
                                <a:pt x="434" y="919"/>
                              </a:lnTo>
                              <a:lnTo>
                                <a:pt x="369" y="864"/>
                              </a:lnTo>
                              <a:lnTo>
                                <a:pt x="319" y="779"/>
                              </a:lnTo>
                              <a:lnTo>
                                <a:pt x="265" y="694"/>
                              </a:lnTo>
                              <a:lnTo>
                                <a:pt x="180" y="599"/>
                              </a:lnTo>
                              <a:lnTo>
                                <a:pt x="110" y="509"/>
                              </a:lnTo>
                              <a:lnTo>
                                <a:pt x="0" y="409"/>
                              </a:lnTo>
                              <a:lnTo>
                                <a:pt x="65" y="349"/>
                              </a:lnTo>
                              <a:lnTo>
                                <a:pt x="110" y="299"/>
                              </a:lnTo>
                              <a:lnTo>
                                <a:pt x="130" y="234"/>
                              </a:lnTo>
                              <a:lnTo>
                                <a:pt x="130" y="179"/>
                              </a:lnTo>
                              <a:lnTo>
                                <a:pt x="180" y="159"/>
                              </a:lnTo>
                              <a:lnTo>
                                <a:pt x="215" y="114"/>
                              </a:lnTo>
                              <a:lnTo>
                                <a:pt x="235" y="94"/>
                              </a:lnTo>
                              <a:lnTo>
                                <a:pt x="215" y="35"/>
                              </a:lnTo>
                              <a:lnTo>
                                <a:pt x="245" y="0"/>
                              </a:lnTo>
                              <a:lnTo>
                                <a:pt x="299" y="35"/>
                              </a:lnTo>
                              <a:close/>
                            </a:path>
                          </a:pathLst>
                        </a:custGeom>
                        <a:solidFill>
                          <a:srgbClr val="92D050"/>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91" name="Freeform 90"/>
                        <p:cNvSpPr>
                          <a:spLocks noChangeAspect="1"/>
                        </p:cNvSpPr>
                        <p:nvPr/>
                      </p:nvSpPr>
                      <p:spPr bwMode="auto">
                        <a:xfrm>
                          <a:off x="369" y="41108"/>
                          <a:ext cx="866" cy="1290"/>
                        </a:xfrm>
                        <a:custGeom>
                          <a:avLst/>
                          <a:gdLst>
                            <a:gd name="T0" fmla="*/ 40 w 1184"/>
                            <a:gd name="T1" fmla="*/ 275 h 2263"/>
                            <a:gd name="T2" fmla="*/ 55 w 1184"/>
                            <a:gd name="T3" fmla="*/ 390 h 2263"/>
                            <a:gd name="T4" fmla="*/ 35 w 1184"/>
                            <a:gd name="T5" fmla="*/ 499 h 2263"/>
                            <a:gd name="T6" fmla="*/ 40 w 1184"/>
                            <a:gd name="T7" fmla="*/ 584 h 2263"/>
                            <a:gd name="T8" fmla="*/ 145 w 1184"/>
                            <a:gd name="T9" fmla="*/ 644 h 2263"/>
                            <a:gd name="T10" fmla="*/ 159 w 1184"/>
                            <a:gd name="T11" fmla="*/ 844 h 2263"/>
                            <a:gd name="T12" fmla="*/ 179 w 1184"/>
                            <a:gd name="T13" fmla="*/ 994 h 2263"/>
                            <a:gd name="T14" fmla="*/ 169 w 1184"/>
                            <a:gd name="T15" fmla="*/ 1099 h 2263"/>
                            <a:gd name="T16" fmla="*/ 120 w 1184"/>
                            <a:gd name="T17" fmla="*/ 1229 h 2263"/>
                            <a:gd name="T18" fmla="*/ 159 w 1184"/>
                            <a:gd name="T19" fmla="*/ 1334 h 2263"/>
                            <a:gd name="T20" fmla="*/ 169 w 1184"/>
                            <a:gd name="T21" fmla="*/ 1449 h 2263"/>
                            <a:gd name="T22" fmla="*/ 85 w 1184"/>
                            <a:gd name="T23" fmla="*/ 1544 h 2263"/>
                            <a:gd name="T24" fmla="*/ 55 w 1184"/>
                            <a:gd name="T25" fmla="*/ 1659 h 2263"/>
                            <a:gd name="T26" fmla="*/ 15 w 1184"/>
                            <a:gd name="T27" fmla="*/ 1784 h 2263"/>
                            <a:gd name="T28" fmla="*/ 35 w 1184"/>
                            <a:gd name="T29" fmla="*/ 1914 h 2263"/>
                            <a:gd name="T30" fmla="*/ 125 w 1184"/>
                            <a:gd name="T31" fmla="*/ 2009 h 2263"/>
                            <a:gd name="T32" fmla="*/ 159 w 1184"/>
                            <a:gd name="T33" fmla="*/ 2188 h 2263"/>
                            <a:gd name="T34" fmla="*/ 244 w 1184"/>
                            <a:gd name="T35" fmla="*/ 2178 h 2263"/>
                            <a:gd name="T36" fmla="*/ 379 w 1184"/>
                            <a:gd name="T37" fmla="*/ 2263 h 2263"/>
                            <a:gd name="T38" fmla="*/ 509 w 1184"/>
                            <a:gd name="T39" fmla="*/ 2138 h 2263"/>
                            <a:gd name="T40" fmla="*/ 529 w 1184"/>
                            <a:gd name="T41" fmla="*/ 2039 h 2263"/>
                            <a:gd name="T42" fmla="*/ 594 w 1184"/>
                            <a:gd name="T43" fmla="*/ 1989 h 2263"/>
                            <a:gd name="T44" fmla="*/ 729 w 1184"/>
                            <a:gd name="T45" fmla="*/ 2029 h 2263"/>
                            <a:gd name="T46" fmla="*/ 869 w 1184"/>
                            <a:gd name="T47" fmla="*/ 2084 h 2263"/>
                            <a:gd name="T48" fmla="*/ 889 w 1184"/>
                            <a:gd name="T49" fmla="*/ 1714 h 2263"/>
                            <a:gd name="T50" fmla="*/ 1034 w 1184"/>
                            <a:gd name="T51" fmla="*/ 1174 h 2263"/>
                            <a:gd name="T52" fmla="*/ 1164 w 1184"/>
                            <a:gd name="T53" fmla="*/ 859 h 2263"/>
                            <a:gd name="T54" fmla="*/ 1144 w 1184"/>
                            <a:gd name="T55" fmla="*/ 759 h 2263"/>
                            <a:gd name="T56" fmla="*/ 1119 w 1184"/>
                            <a:gd name="T57" fmla="*/ 594 h 2263"/>
                            <a:gd name="T58" fmla="*/ 1099 w 1184"/>
                            <a:gd name="T59" fmla="*/ 435 h 2263"/>
                            <a:gd name="T60" fmla="*/ 1024 w 1184"/>
                            <a:gd name="T61" fmla="*/ 190 h 2263"/>
                            <a:gd name="T62" fmla="*/ 974 w 1184"/>
                            <a:gd name="T63" fmla="*/ 75 h 2263"/>
                            <a:gd name="T64" fmla="*/ 854 w 1184"/>
                            <a:gd name="T65" fmla="*/ 75 h 2263"/>
                            <a:gd name="T66" fmla="*/ 729 w 1184"/>
                            <a:gd name="T67" fmla="*/ 85 h 2263"/>
                            <a:gd name="T68" fmla="*/ 664 w 1184"/>
                            <a:gd name="T69" fmla="*/ 150 h 2263"/>
                            <a:gd name="T70" fmla="*/ 579 w 1184"/>
                            <a:gd name="T71" fmla="*/ 205 h 2263"/>
                            <a:gd name="T72" fmla="*/ 474 w 1184"/>
                            <a:gd name="T73" fmla="*/ 320 h 2263"/>
                            <a:gd name="T74" fmla="*/ 379 w 1184"/>
                            <a:gd name="T75" fmla="*/ 310 h 2263"/>
                            <a:gd name="T76" fmla="*/ 284 w 1184"/>
                            <a:gd name="T77" fmla="*/ 405 h 2263"/>
                            <a:gd name="T78" fmla="*/ 169 w 1184"/>
                            <a:gd name="T79" fmla="*/ 340 h 2263"/>
                            <a:gd name="T80" fmla="*/ 95 w 1184"/>
                            <a:gd name="T81" fmla="*/ 31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4" h="2263">
                              <a:moveTo>
                                <a:pt x="95" y="235"/>
                              </a:moveTo>
                              <a:lnTo>
                                <a:pt x="40" y="275"/>
                              </a:lnTo>
                              <a:lnTo>
                                <a:pt x="40" y="340"/>
                              </a:lnTo>
                              <a:lnTo>
                                <a:pt x="55" y="390"/>
                              </a:lnTo>
                              <a:lnTo>
                                <a:pt x="15" y="445"/>
                              </a:lnTo>
                              <a:lnTo>
                                <a:pt x="35" y="499"/>
                              </a:lnTo>
                              <a:lnTo>
                                <a:pt x="15" y="569"/>
                              </a:lnTo>
                              <a:lnTo>
                                <a:pt x="40" y="584"/>
                              </a:lnTo>
                              <a:lnTo>
                                <a:pt x="120" y="569"/>
                              </a:lnTo>
                              <a:lnTo>
                                <a:pt x="145" y="644"/>
                              </a:lnTo>
                              <a:lnTo>
                                <a:pt x="169" y="759"/>
                              </a:lnTo>
                              <a:lnTo>
                                <a:pt x="159" y="844"/>
                              </a:lnTo>
                              <a:lnTo>
                                <a:pt x="199" y="919"/>
                              </a:lnTo>
                              <a:lnTo>
                                <a:pt x="179" y="994"/>
                              </a:lnTo>
                              <a:lnTo>
                                <a:pt x="169" y="1034"/>
                              </a:lnTo>
                              <a:lnTo>
                                <a:pt x="169" y="1099"/>
                              </a:lnTo>
                              <a:lnTo>
                                <a:pt x="120" y="1154"/>
                              </a:lnTo>
                              <a:lnTo>
                                <a:pt x="120" y="1229"/>
                              </a:lnTo>
                              <a:lnTo>
                                <a:pt x="120" y="1279"/>
                              </a:lnTo>
                              <a:lnTo>
                                <a:pt x="159" y="1334"/>
                              </a:lnTo>
                              <a:lnTo>
                                <a:pt x="169" y="1384"/>
                              </a:lnTo>
                              <a:lnTo>
                                <a:pt x="169" y="1449"/>
                              </a:lnTo>
                              <a:lnTo>
                                <a:pt x="105" y="1509"/>
                              </a:lnTo>
                              <a:lnTo>
                                <a:pt x="85" y="1544"/>
                              </a:lnTo>
                              <a:lnTo>
                                <a:pt x="75" y="1629"/>
                              </a:lnTo>
                              <a:lnTo>
                                <a:pt x="55" y="1659"/>
                              </a:lnTo>
                              <a:lnTo>
                                <a:pt x="20" y="1679"/>
                              </a:lnTo>
                              <a:lnTo>
                                <a:pt x="15" y="1784"/>
                              </a:lnTo>
                              <a:lnTo>
                                <a:pt x="0" y="1869"/>
                              </a:lnTo>
                              <a:lnTo>
                                <a:pt x="35" y="1914"/>
                              </a:lnTo>
                              <a:lnTo>
                                <a:pt x="85" y="1979"/>
                              </a:lnTo>
                              <a:lnTo>
                                <a:pt x="125" y="2009"/>
                              </a:lnTo>
                              <a:lnTo>
                                <a:pt x="155" y="2094"/>
                              </a:lnTo>
                              <a:lnTo>
                                <a:pt x="159" y="2188"/>
                              </a:lnTo>
                              <a:lnTo>
                                <a:pt x="199" y="2228"/>
                              </a:lnTo>
                              <a:lnTo>
                                <a:pt x="244" y="2178"/>
                              </a:lnTo>
                              <a:lnTo>
                                <a:pt x="284" y="2178"/>
                              </a:lnTo>
                              <a:lnTo>
                                <a:pt x="379" y="2263"/>
                              </a:lnTo>
                              <a:lnTo>
                                <a:pt x="424" y="2188"/>
                              </a:lnTo>
                              <a:lnTo>
                                <a:pt x="509" y="2138"/>
                              </a:lnTo>
                              <a:lnTo>
                                <a:pt x="559" y="2114"/>
                              </a:lnTo>
                              <a:lnTo>
                                <a:pt x="529" y="2039"/>
                              </a:lnTo>
                              <a:lnTo>
                                <a:pt x="519" y="1979"/>
                              </a:lnTo>
                              <a:lnTo>
                                <a:pt x="594" y="1989"/>
                              </a:lnTo>
                              <a:lnTo>
                                <a:pt x="684" y="1954"/>
                              </a:lnTo>
                              <a:lnTo>
                                <a:pt x="729" y="2029"/>
                              </a:lnTo>
                              <a:lnTo>
                                <a:pt x="769" y="2039"/>
                              </a:lnTo>
                              <a:lnTo>
                                <a:pt x="869" y="2084"/>
                              </a:lnTo>
                              <a:lnTo>
                                <a:pt x="899" y="2064"/>
                              </a:lnTo>
                              <a:lnTo>
                                <a:pt x="889" y="1714"/>
                              </a:lnTo>
                              <a:lnTo>
                                <a:pt x="954" y="1504"/>
                              </a:lnTo>
                              <a:lnTo>
                                <a:pt x="1034" y="1174"/>
                              </a:lnTo>
                              <a:lnTo>
                                <a:pt x="1044" y="974"/>
                              </a:lnTo>
                              <a:lnTo>
                                <a:pt x="1164" y="859"/>
                              </a:lnTo>
                              <a:lnTo>
                                <a:pt x="1184" y="814"/>
                              </a:lnTo>
                              <a:lnTo>
                                <a:pt x="1144" y="759"/>
                              </a:lnTo>
                              <a:lnTo>
                                <a:pt x="1129" y="674"/>
                              </a:lnTo>
                              <a:lnTo>
                                <a:pt x="1119" y="594"/>
                              </a:lnTo>
                              <a:lnTo>
                                <a:pt x="1064" y="509"/>
                              </a:lnTo>
                              <a:lnTo>
                                <a:pt x="1099" y="435"/>
                              </a:lnTo>
                              <a:lnTo>
                                <a:pt x="1024" y="370"/>
                              </a:lnTo>
                              <a:lnTo>
                                <a:pt x="1024" y="190"/>
                              </a:lnTo>
                              <a:lnTo>
                                <a:pt x="959" y="140"/>
                              </a:lnTo>
                              <a:lnTo>
                                <a:pt x="974" y="75"/>
                              </a:lnTo>
                              <a:lnTo>
                                <a:pt x="899" y="55"/>
                              </a:lnTo>
                              <a:lnTo>
                                <a:pt x="854" y="75"/>
                              </a:lnTo>
                              <a:lnTo>
                                <a:pt x="814" y="0"/>
                              </a:lnTo>
                              <a:lnTo>
                                <a:pt x="729" y="85"/>
                              </a:lnTo>
                              <a:lnTo>
                                <a:pt x="719" y="130"/>
                              </a:lnTo>
                              <a:lnTo>
                                <a:pt x="664" y="150"/>
                              </a:lnTo>
                              <a:lnTo>
                                <a:pt x="634" y="140"/>
                              </a:lnTo>
                              <a:lnTo>
                                <a:pt x="579" y="205"/>
                              </a:lnTo>
                              <a:lnTo>
                                <a:pt x="569" y="245"/>
                              </a:lnTo>
                              <a:lnTo>
                                <a:pt x="474" y="320"/>
                              </a:lnTo>
                              <a:lnTo>
                                <a:pt x="444" y="300"/>
                              </a:lnTo>
                              <a:lnTo>
                                <a:pt x="379" y="310"/>
                              </a:lnTo>
                              <a:lnTo>
                                <a:pt x="349" y="360"/>
                              </a:lnTo>
                              <a:lnTo>
                                <a:pt x="284" y="405"/>
                              </a:lnTo>
                              <a:lnTo>
                                <a:pt x="219" y="390"/>
                              </a:lnTo>
                              <a:lnTo>
                                <a:pt x="169" y="340"/>
                              </a:lnTo>
                              <a:lnTo>
                                <a:pt x="140" y="340"/>
                              </a:lnTo>
                              <a:lnTo>
                                <a:pt x="95" y="310"/>
                              </a:lnTo>
                              <a:lnTo>
                                <a:pt x="95" y="235"/>
                              </a:lnTo>
                              <a:close/>
                            </a:path>
                          </a:pathLst>
                        </a:custGeom>
                        <a:solidFill>
                          <a:srgbClr val="70AD47">
                            <a:lumMod val="40000"/>
                            <a:lumOff val="60000"/>
                          </a:srgbClr>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92" name="Freeform 89"/>
                        <p:cNvSpPr>
                          <a:spLocks noChangeAspect="1"/>
                        </p:cNvSpPr>
                        <p:nvPr/>
                      </p:nvSpPr>
                      <p:spPr bwMode="auto">
                        <a:xfrm>
                          <a:off x="4151" y="41838"/>
                          <a:ext cx="774" cy="1194"/>
                        </a:xfrm>
                        <a:custGeom>
                          <a:avLst/>
                          <a:gdLst>
                            <a:gd name="T0" fmla="*/ 0 w 1059"/>
                            <a:gd name="T1" fmla="*/ 55 h 2094"/>
                            <a:gd name="T2" fmla="*/ 50 w 1059"/>
                            <a:gd name="T3" fmla="*/ 150 h 2094"/>
                            <a:gd name="T4" fmla="*/ 40 w 1059"/>
                            <a:gd name="T5" fmla="*/ 225 h 2094"/>
                            <a:gd name="T6" fmla="*/ 60 w 1059"/>
                            <a:gd name="T7" fmla="*/ 295 h 2094"/>
                            <a:gd name="T8" fmla="*/ 144 w 1059"/>
                            <a:gd name="T9" fmla="*/ 455 h 2094"/>
                            <a:gd name="T10" fmla="*/ 229 w 1059"/>
                            <a:gd name="T11" fmla="*/ 605 h 2094"/>
                            <a:gd name="T12" fmla="*/ 249 w 1059"/>
                            <a:gd name="T13" fmla="*/ 665 h 2094"/>
                            <a:gd name="T14" fmla="*/ 249 w 1059"/>
                            <a:gd name="T15" fmla="*/ 814 h 2094"/>
                            <a:gd name="T16" fmla="*/ 269 w 1059"/>
                            <a:gd name="T17" fmla="*/ 889 h 2094"/>
                            <a:gd name="T18" fmla="*/ 344 w 1059"/>
                            <a:gd name="T19" fmla="*/ 1014 h 2094"/>
                            <a:gd name="T20" fmla="*/ 369 w 1059"/>
                            <a:gd name="T21" fmla="*/ 1054 h 2094"/>
                            <a:gd name="T22" fmla="*/ 374 w 1059"/>
                            <a:gd name="T23" fmla="*/ 1159 h 2094"/>
                            <a:gd name="T24" fmla="*/ 369 w 1059"/>
                            <a:gd name="T25" fmla="*/ 1224 h 2094"/>
                            <a:gd name="T26" fmla="*/ 269 w 1059"/>
                            <a:gd name="T27" fmla="*/ 1269 h 2094"/>
                            <a:gd name="T28" fmla="*/ 239 w 1059"/>
                            <a:gd name="T29" fmla="*/ 1289 h 2094"/>
                            <a:gd name="T30" fmla="*/ 239 w 1059"/>
                            <a:gd name="T31" fmla="*/ 1329 h 2094"/>
                            <a:gd name="T32" fmla="*/ 219 w 1059"/>
                            <a:gd name="T33" fmla="*/ 1329 h 2094"/>
                            <a:gd name="T34" fmla="*/ 134 w 1059"/>
                            <a:gd name="T35" fmla="*/ 1344 h 2094"/>
                            <a:gd name="T36" fmla="*/ 114 w 1059"/>
                            <a:gd name="T37" fmla="*/ 1404 h 2094"/>
                            <a:gd name="T38" fmla="*/ 134 w 1059"/>
                            <a:gd name="T39" fmla="*/ 1499 h 2094"/>
                            <a:gd name="T40" fmla="*/ 99 w 1059"/>
                            <a:gd name="T41" fmla="*/ 1604 h 2094"/>
                            <a:gd name="T42" fmla="*/ 70 w 1059"/>
                            <a:gd name="T43" fmla="*/ 1689 h 2094"/>
                            <a:gd name="T44" fmla="*/ 10 w 1059"/>
                            <a:gd name="T45" fmla="*/ 1744 h 2094"/>
                            <a:gd name="T46" fmla="*/ 0 w 1059"/>
                            <a:gd name="T47" fmla="*/ 1809 h 2094"/>
                            <a:gd name="T48" fmla="*/ 20 w 1059"/>
                            <a:gd name="T49" fmla="*/ 1904 h 2094"/>
                            <a:gd name="T50" fmla="*/ 0 w 1059"/>
                            <a:gd name="T51" fmla="*/ 1999 h 2094"/>
                            <a:gd name="T52" fmla="*/ 70 w 1059"/>
                            <a:gd name="T53" fmla="*/ 2094 h 2094"/>
                            <a:gd name="T54" fmla="*/ 164 w 1059"/>
                            <a:gd name="T55" fmla="*/ 2049 h 2094"/>
                            <a:gd name="T56" fmla="*/ 259 w 1059"/>
                            <a:gd name="T57" fmla="*/ 2049 h 2094"/>
                            <a:gd name="T58" fmla="*/ 334 w 1059"/>
                            <a:gd name="T59" fmla="*/ 1964 h 2094"/>
                            <a:gd name="T60" fmla="*/ 344 w 1059"/>
                            <a:gd name="T61" fmla="*/ 1819 h 2094"/>
                            <a:gd name="T62" fmla="*/ 459 w 1059"/>
                            <a:gd name="T63" fmla="*/ 1724 h 2094"/>
                            <a:gd name="T64" fmla="*/ 574 w 1059"/>
                            <a:gd name="T65" fmla="*/ 1619 h 2094"/>
                            <a:gd name="T66" fmla="*/ 649 w 1059"/>
                            <a:gd name="T67" fmla="*/ 1489 h 2094"/>
                            <a:gd name="T68" fmla="*/ 649 w 1059"/>
                            <a:gd name="T69" fmla="*/ 1329 h 2094"/>
                            <a:gd name="T70" fmla="*/ 884 w 1059"/>
                            <a:gd name="T71" fmla="*/ 1159 h 2094"/>
                            <a:gd name="T72" fmla="*/ 974 w 1059"/>
                            <a:gd name="T73" fmla="*/ 1139 h 2094"/>
                            <a:gd name="T74" fmla="*/ 1039 w 1059"/>
                            <a:gd name="T75" fmla="*/ 1079 h 2094"/>
                            <a:gd name="T76" fmla="*/ 1049 w 1059"/>
                            <a:gd name="T77" fmla="*/ 929 h 2094"/>
                            <a:gd name="T78" fmla="*/ 1019 w 1059"/>
                            <a:gd name="T79" fmla="*/ 854 h 2094"/>
                            <a:gd name="T80" fmla="*/ 1059 w 1059"/>
                            <a:gd name="T81" fmla="*/ 720 h 2094"/>
                            <a:gd name="T82" fmla="*/ 1059 w 1059"/>
                            <a:gd name="T83" fmla="*/ 635 h 2094"/>
                            <a:gd name="T84" fmla="*/ 1029 w 1059"/>
                            <a:gd name="T85" fmla="*/ 590 h 2094"/>
                            <a:gd name="T86" fmla="*/ 934 w 1059"/>
                            <a:gd name="T87" fmla="*/ 560 h 2094"/>
                            <a:gd name="T88" fmla="*/ 774 w 1059"/>
                            <a:gd name="T89" fmla="*/ 420 h 2094"/>
                            <a:gd name="T90" fmla="*/ 659 w 1059"/>
                            <a:gd name="T91" fmla="*/ 420 h 2094"/>
                            <a:gd name="T92" fmla="*/ 619 w 1059"/>
                            <a:gd name="T93" fmla="*/ 310 h 2094"/>
                            <a:gd name="T94" fmla="*/ 659 w 1059"/>
                            <a:gd name="T95" fmla="*/ 265 h 2094"/>
                            <a:gd name="T96" fmla="*/ 704 w 1059"/>
                            <a:gd name="T97" fmla="*/ 210 h 2094"/>
                            <a:gd name="T98" fmla="*/ 704 w 1059"/>
                            <a:gd name="T99" fmla="*/ 115 h 2094"/>
                            <a:gd name="T100" fmla="*/ 679 w 1059"/>
                            <a:gd name="T101" fmla="*/ 10 h 2094"/>
                            <a:gd name="T102" fmla="*/ 574 w 1059"/>
                            <a:gd name="T103" fmla="*/ 0 h 2094"/>
                            <a:gd name="T104" fmla="*/ 534 w 1059"/>
                            <a:gd name="T105" fmla="*/ 150 h 2094"/>
                            <a:gd name="T106" fmla="*/ 449 w 1059"/>
                            <a:gd name="T107" fmla="*/ 170 h 2094"/>
                            <a:gd name="T108" fmla="*/ 389 w 1059"/>
                            <a:gd name="T109" fmla="*/ 170 h 2094"/>
                            <a:gd name="T110" fmla="*/ 354 w 1059"/>
                            <a:gd name="T111" fmla="*/ 200 h 2094"/>
                            <a:gd name="T112" fmla="*/ 229 w 1059"/>
                            <a:gd name="T113" fmla="*/ 105 h 2094"/>
                            <a:gd name="T114" fmla="*/ 164 w 1059"/>
                            <a:gd name="T115" fmla="*/ 140 h 2094"/>
                            <a:gd name="T116" fmla="*/ 104 w 1059"/>
                            <a:gd name="T117" fmla="*/ 140 h 2094"/>
                            <a:gd name="T118" fmla="*/ 50 w 1059"/>
                            <a:gd name="T119" fmla="*/ 65 h 2094"/>
                            <a:gd name="T120" fmla="*/ 0 w 1059"/>
                            <a:gd name="T121" fmla="*/ 55 h 2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9" h="2094">
                              <a:moveTo>
                                <a:pt x="0" y="55"/>
                              </a:moveTo>
                              <a:lnTo>
                                <a:pt x="50" y="150"/>
                              </a:lnTo>
                              <a:lnTo>
                                <a:pt x="40" y="225"/>
                              </a:lnTo>
                              <a:lnTo>
                                <a:pt x="60" y="295"/>
                              </a:lnTo>
                              <a:lnTo>
                                <a:pt x="144" y="455"/>
                              </a:lnTo>
                              <a:lnTo>
                                <a:pt x="229" y="605"/>
                              </a:lnTo>
                              <a:lnTo>
                                <a:pt x="249" y="665"/>
                              </a:lnTo>
                              <a:lnTo>
                                <a:pt x="249" y="814"/>
                              </a:lnTo>
                              <a:lnTo>
                                <a:pt x="269" y="889"/>
                              </a:lnTo>
                              <a:lnTo>
                                <a:pt x="344" y="1014"/>
                              </a:lnTo>
                              <a:lnTo>
                                <a:pt x="369" y="1054"/>
                              </a:lnTo>
                              <a:lnTo>
                                <a:pt x="374" y="1159"/>
                              </a:lnTo>
                              <a:lnTo>
                                <a:pt x="369" y="1224"/>
                              </a:lnTo>
                              <a:lnTo>
                                <a:pt x="269" y="1269"/>
                              </a:lnTo>
                              <a:lnTo>
                                <a:pt x="239" y="1289"/>
                              </a:lnTo>
                              <a:lnTo>
                                <a:pt x="239" y="1329"/>
                              </a:lnTo>
                              <a:lnTo>
                                <a:pt x="219" y="1329"/>
                              </a:lnTo>
                              <a:lnTo>
                                <a:pt x="134" y="1344"/>
                              </a:lnTo>
                              <a:lnTo>
                                <a:pt x="114" y="1404"/>
                              </a:lnTo>
                              <a:lnTo>
                                <a:pt x="134" y="1499"/>
                              </a:lnTo>
                              <a:lnTo>
                                <a:pt x="99" y="1604"/>
                              </a:lnTo>
                              <a:lnTo>
                                <a:pt x="70" y="1689"/>
                              </a:lnTo>
                              <a:lnTo>
                                <a:pt x="10" y="1744"/>
                              </a:lnTo>
                              <a:lnTo>
                                <a:pt x="0" y="1809"/>
                              </a:lnTo>
                              <a:lnTo>
                                <a:pt x="20" y="1904"/>
                              </a:lnTo>
                              <a:lnTo>
                                <a:pt x="0" y="1999"/>
                              </a:lnTo>
                              <a:lnTo>
                                <a:pt x="70" y="2094"/>
                              </a:lnTo>
                              <a:lnTo>
                                <a:pt x="164" y="2049"/>
                              </a:lnTo>
                              <a:lnTo>
                                <a:pt x="259" y="2049"/>
                              </a:lnTo>
                              <a:lnTo>
                                <a:pt x="334" y="1964"/>
                              </a:lnTo>
                              <a:lnTo>
                                <a:pt x="344" y="1819"/>
                              </a:lnTo>
                              <a:lnTo>
                                <a:pt x="459" y="1724"/>
                              </a:lnTo>
                              <a:lnTo>
                                <a:pt x="574" y="1619"/>
                              </a:lnTo>
                              <a:lnTo>
                                <a:pt x="649" y="1489"/>
                              </a:lnTo>
                              <a:lnTo>
                                <a:pt x="649" y="1329"/>
                              </a:lnTo>
                              <a:lnTo>
                                <a:pt x="884" y="1159"/>
                              </a:lnTo>
                              <a:lnTo>
                                <a:pt x="974" y="1139"/>
                              </a:lnTo>
                              <a:lnTo>
                                <a:pt x="1039" y="1079"/>
                              </a:lnTo>
                              <a:lnTo>
                                <a:pt x="1049" y="929"/>
                              </a:lnTo>
                              <a:lnTo>
                                <a:pt x="1019" y="854"/>
                              </a:lnTo>
                              <a:lnTo>
                                <a:pt x="1059" y="720"/>
                              </a:lnTo>
                              <a:lnTo>
                                <a:pt x="1059" y="635"/>
                              </a:lnTo>
                              <a:lnTo>
                                <a:pt x="1029" y="590"/>
                              </a:lnTo>
                              <a:lnTo>
                                <a:pt x="934" y="560"/>
                              </a:lnTo>
                              <a:lnTo>
                                <a:pt x="774" y="420"/>
                              </a:lnTo>
                              <a:lnTo>
                                <a:pt x="659" y="420"/>
                              </a:lnTo>
                              <a:lnTo>
                                <a:pt x="619" y="310"/>
                              </a:lnTo>
                              <a:lnTo>
                                <a:pt x="659" y="265"/>
                              </a:lnTo>
                              <a:lnTo>
                                <a:pt x="704" y="210"/>
                              </a:lnTo>
                              <a:lnTo>
                                <a:pt x="704" y="115"/>
                              </a:lnTo>
                              <a:lnTo>
                                <a:pt x="679" y="10"/>
                              </a:lnTo>
                              <a:lnTo>
                                <a:pt x="574" y="0"/>
                              </a:lnTo>
                              <a:lnTo>
                                <a:pt x="534" y="150"/>
                              </a:lnTo>
                              <a:lnTo>
                                <a:pt x="449" y="170"/>
                              </a:lnTo>
                              <a:lnTo>
                                <a:pt x="389" y="170"/>
                              </a:lnTo>
                              <a:lnTo>
                                <a:pt x="354" y="200"/>
                              </a:lnTo>
                              <a:lnTo>
                                <a:pt x="229" y="105"/>
                              </a:lnTo>
                              <a:lnTo>
                                <a:pt x="164" y="140"/>
                              </a:lnTo>
                              <a:lnTo>
                                <a:pt x="104" y="140"/>
                              </a:lnTo>
                              <a:lnTo>
                                <a:pt x="50" y="65"/>
                              </a:lnTo>
                              <a:lnTo>
                                <a:pt x="0" y="55"/>
                              </a:lnTo>
                              <a:close/>
                            </a:path>
                          </a:pathLst>
                        </a:custGeom>
                        <a:solidFill>
                          <a:srgbClr val="70AD47">
                            <a:lumMod val="40000"/>
                            <a:lumOff val="60000"/>
                          </a:srgbClr>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93" name="Freeform 88"/>
                        <p:cNvSpPr>
                          <a:spLocks noChangeAspect="1"/>
                        </p:cNvSpPr>
                        <p:nvPr/>
                      </p:nvSpPr>
                      <p:spPr bwMode="auto">
                        <a:xfrm>
                          <a:off x="4057" y="41314"/>
                          <a:ext cx="761" cy="650"/>
                        </a:xfrm>
                        <a:custGeom>
                          <a:avLst/>
                          <a:gdLst>
                            <a:gd name="T0" fmla="*/ 809 w 1034"/>
                            <a:gd name="T1" fmla="*/ 959 h 1139"/>
                            <a:gd name="T2" fmla="*/ 914 w 1034"/>
                            <a:gd name="T3" fmla="*/ 824 h 1139"/>
                            <a:gd name="T4" fmla="*/ 904 w 1034"/>
                            <a:gd name="T5" fmla="*/ 779 h 1139"/>
                            <a:gd name="T6" fmla="*/ 979 w 1034"/>
                            <a:gd name="T7" fmla="*/ 694 h 1139"/>
                            <a:gd name="T8" fmla="*/ 1034 w 1034"/>
                            <a:gd name="T9" fmla="*/ 674 h 1139"/>
                            <a:gd name="T10" fmla="*/ 969 w 1034"/>
                            <a:gd name="T11" fmla="*/ 579 h 1139"/>
                            <a:gd name="T12" fmla="*/ 914 w 1034"/>
                            <a:gd name="T13" fmla="*/ 464 h 1139"/>
                            <a:gd name="T14" fmla="*/ 894 w 1034"/>
                            <a:gd name="T15" fmla="*/ 369 h 1139"/>
                            <a:gd name="T16" fmla="*/ 844 w 1034"/>
                            <a:gd name="T17" fmla="*/ 354 h 1139"/>
                            <a:gd name="T18" fmla="*/ 694 w 1034"/>
                            <a:gd name="T19" fmla="*/ 379 h 1139"/>
                            <a:gd name="T20" fmla="*/ 654 w 1034"/>
                            <a:gd name="T21" fmla="*/ 354 h 1139"/>
                            <a:gd name="T22" fmla="*/ 654 w 1034"/>
                            <a:gd name="T23" fmla="*/ 304 h 1139"/>
                            <a:gd name="T24" fmla="*/ 654 w 1034"/>
                            <a:gd name="T25" fmla="*/ 244 h 1139"/>
                            <a:gd name="T26" fmla="*/ 619 w 1034"/>
                            <a:gd name="T27" fmla="*/ 209 h 1139"/>
                            <a:gd name="T28" fmla="*/ 559 w 1034"/>
                            <a:gd name="T29" fmla="*/ 209 h 1139"/>
                            <a:gd name="T30" fmla="*/ 484 w 1034"/>
                            <a:gd name="T31" fmla="*/ 164 h 1139"/>
                            <a:gd name="T32" fmla="*/ 429 w 1034"/>
                            <a:gd name="T33" fmla="*/ 79 h 1139"/>
                            <a:gd name="T34" fmla="*/ 409 w 1034"/>
                            <a:gd name="T35" fmla="*/ 20 h 1139"/>
                            <a:gd name="T36" fmla="*/ 369 w 1034"/>
                            <a:gd name="T37" fmla="*/ 0 h 1139"/>
                            <a:gd name="T38" fmla="*/ 304 w 1034"/>
                            <a:gd name="T39" fmla="*/ 40 h 1139"/>
                            <a:gd name="T40" fmla="*/ 180 w 1034"/>
                            <a:gd name="T41" fmla="*/ 30 h 1139"/>
                            <a:gd name="T42" fmla="*/ 115 w 1034"/>
                            <a:gd name="T43" fmla="*/ 159 h 1139"/>
                            <a:gd name="T44" fmla="*/ 95 w 1034"/>
                            <a:gd name="T45" fmla="*/ 179 h 1139"/>
                            <a:gd name="T46" fmla="*/ 20 w 1034"/>
                            <a:gd name="T47" fmla="*/ 189 h 1139"/>
                            <a:gd name="T48" fmla="*/ 0 w 1034"/>
                            <a:gd name="T49" fmla="*/ 229 h 1139"/>
                            <a:gd name="T50" fmla="*/ 70 w 1034"/>
                            <a:gd name="T51" fmla="*/ 294 h 1139"/>
                            <a:gd name="T52" fmla="*/ 65 w 1034"/>
                            <a:gd name="T53" fmla="*/ 354 h 1139"/>
                            <a:gd name="T54" fmla="*/ 20 w 1034"/>
                            <a:gd name="T55" fmla="*/ 454 h 1139"/>
                            <a:gd name="T56" fmla="*/ 135 w 1034"/>
                            <a:gd name="T57" fmla="*/ 559 h 1139"/>
                            <a:gd name="T58" fmla="*/ 170 w 1034"/>
                            <a:gd name="T59" fmla="*/ 644 h 1139"/>
                            <a:gd name="T60" fmla="*/ 210 w 1034"/>
                            <a:gd name="T61" fmla="*/ 759 h 1139"/>
                            <a:gd name="T62" fmla="*/ 220 w 1034"/>
                            <a:gd name="T63" fmla="*/ 844 h 1139"/>
                            <a:gd name="T64" fmla="*/ 190 w 1034"/>
                            <a:gd name="T65" fmla="*/ 894 h 1139"/>
                            <a:gd name="T66" fmla="*/ 170 w 1034"/>
                            <a:gd name="T67" fmla="*/ 949 h 1139"/>
                            <a:gd name="T68" fmla="*/ 125 w 1034"/>
                            <a:gd name="T69" fmla="*/ 969 h 1139"/>
                            <a:gd name="T70" fmla="*/ 170 w 1034"/>
                            <a:gd name="T71" fmla="*/ 994 h 1139"/>
                            <a:gd name="T72" fmla="*/ 234 w 1034"/>
                            <a:gd name="T73" fmla="*/ 1064 h 1139"/>
                            <a:gd name="T74" fmla="*/ 304 w 1034"/>
                            <a:gd name="T75" fmla="*/ 1074 h 1139"/>
                            <a:gd name="T76" fmla="*/ 349 w 1034"/>
                            <a:gd name="T77" fmla="*/ 1044 h 1139"/>
                            <a:gd name="T78" fmla="*/ 474 w 1034"/>
                            <a:gd name="T79" fmla="*/ 1139 h 1139"/>
                            <a:gd name="T80" fmla="*/ 514 w 1034"/>
                            <a:gd name="T81" fmla="*/ 1104 h 1139"/>
                            <a:gd name="T82" fmla="*/ 609 w 1034"/>
                            <a:gd name="T83" fmla="*/ 1099 h 1139"/>
                            <a:gd name="T84" fmla="*/ 644 w 1034"/>
                            <a:gd name="T85" fmla="*/ 1074 h 1139"/>
                            <a:gd name="T86" fmla="*/ 674 w 1034"/>
                            <a:gd name="T87" fmla="*/ 999 h 1139"/>
                            <a:gd name="T88" fmla="*/ 704 w 1034"/>
                            <a:gd name="T89" fmla="*/ 929 h 1139"/>
                            <a:gd name="T90" fmla="*/ 809 w 1034"/>
                            <a:gd name="T91" fmla="*/ 959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4" h="1139">
                              <a:moveTo>
                                <a:pt x="809" y="959"/>
                              </a:moveTo>
                              <a:lnTo>
                                <a:pt x="914" y="824"/>
                              </a:lnTo>
                              <a:lnTo>
                                <a:pt x="904" y="779"/>
                              </a:lnTo>
                              <a:lnTo>
                                <a:pt x="979" y="694"/>
                              </a:lnTo>
                              <a:lnTo>
                                <a:pt x="1034" y="674"/>
                              </a:lnTo>
                              <a:lnTo>
                                <a:pt x="969" y="579"/>
                              </a:lnTo>
                              <a:lnTo>
                                <a:pt x="914" y="464"/>
                              </a:lnTo>
                              <a:lnTo>
                                <a:pt x="894" y="369"/>
                              </a:lnTo>
                              <a:lnTo>
                                <a:pt x="844" y="354"/>
                              </a:lnTo>
                              <a:lnTo>
                                <a:pt x="694" y="379"/>
                              </a:lnTo>
                              <a:lnTo>
                                <a:pt x="654" y="354"/>
                              </a:lnTo>
                              <a:lnTo>
                                <a:pt x="654" y="304"/>
                              </a:lnTo>
                              <a:lnTo>
                                <a:pt x="654" y="244"/>
                              </a:lnTo>
                              <a:lnTo>
                                <a:pt x="619" y="209"/>
                              </a:lnTo>
                              <a:lnTo>
                                <a:pt x="559" y="209"/>
                              </a:lnTo>
                              <a:lnTo>
                                <a:pt x="484" y="164"/>
                              </a:lnTo>
                              <a:lnTo>
                                <a:pt x="429" y="79"/>
                              </a:lnTo>
                              <a:lnTo>
                                <a:pt x="409" y="20"/>
                              </a:lnTo>
                              <a:lnTo>
                                <a:pt x="369" y="0"/>
                              </a:lnTo>
                              <a:lnTo>
                                <a:pt x="304" y="40"/>
                              </a:lnTo>
                              <a:lnTo>
                                <a:pt x="180" y="30"/>
                              </a:lnTo>
                              <a:lnTo>
                                <a:pt x="115" y="159"/>
                              </a:lnTo>
                              <a:lnTo>
                                <a:pt x="95" y="179"/>
                              </a:lnTo>
                              <a:lnTo>
                                <a:pt x="20" y="189"/>
                              </a:lnTo>
                              <a:lnTo>
                                <a:pt x="0" y="229"/>
                              </a:lnTo>
                              <a:lnTo>
                                <a:pt x="70" y="294"/>
                              </a:lnTo>
                              <a:lnTo>
                                <a:pt x="65" y="354"/>
                              </a:lnTo>
                              <a:lnTo>
                                <a:pt x="20" y="454"/>
                              </a:lnTo>
                              <a:lnTo>
                                <a:pt x="135" y="559"/>
                              </a:lnTo>
                              <a:lnTo>
                                <a:pt x="170" y="644"/>
                              </a:lnTo>
                              <a:lnTo>
                                <a:pt x="210" y="759"/>
                              </a:lnTo>
                              <a:lnTo>
                                <a:pt x="220" y="844"/>
                              </a:lnTo>
                              <a:lnTo>
                                <a:pt x="190" y="894"/>
                              </a:lnTo>
                              <a:lnTo>
                                <a:pt x="170" y="949"/>
                              </a:lnTo>
                              <a:lnTo>
                                <a:pt x="125" y="969"/>
                              </a:lnTo>
                              <a:lnTo>
                                <a:pt x="170" y="994"/>
                              </a:lnTo>
                              <a:lnTo>
                                <a:pt x="234" y="1064"/>
                              </a:lnTo>
                              <a:lnTo>
                                <a:pt x="304" y="1074"/>
                              </a:lnTo>
                              <a:lnTo>
                                <a:pt x="349" y="1044"/>
                              </a:lnTo>
                              <a:lnTo>
                                <a:pt x="474" y="1139"/>
                              </a:lnTo>
                              <a:lnTo>
                                <a:pt x="514" y="1104"/>
                              </a:lnTo>
                              <a:lnTo>
                                <a:pt x="609" y="1099"/>
                              </a:lnTo>
                              <a:lnTo>
                                <a:pt x="644" y="1074"/>
                              </a:lnTo>
                              <a:lnTo>
                                <a:pt x="674" y="999"/>
                              </a:lnTo>
                              <a:lnTo>
                                <a:pt x="704" y="929"/>
                              </a:lnTo>
                              <a:lnTo>
                                <a:pt x="809" y="959"/>
                              </a:lnTo>
                              <a:close/>
                            </a:path>
                          </a:pathLst>
                        </a:custGeom>
                        <a:solidFill>
                          <a:srgbClr val="70AD47">
                            <a:lumMod val="40000"/>
                            <a:lumOff val="60000"/>
                          </a:srgbClr>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94" name="Freeform 87"/>
                        <p:cNvSpPr>
                          <a:spLocks noChangeAspect="1"/>
                        </p:cNvSpPr>
                        <p:nvPr/>
                      </p:nvSpPr>
                      <p:spPr bwMode="auto">
                        <a:xfrm>
                          <a:off x="3822" y="40893"/>
                          <a:ext cx="1807" cy="1152"/>
                        </a:xfrm>
                        <a:custGeom>
                          <a:avLst/>
                          <a:gdLst>
                            <a:gd name="T0" fmla="*/ 170 w 2463"/>
                            <a:gd name="T1" fmla="*/ 155 h 2019"/>
                            <a:gd name="T2" fmla="*/ 125 w 2463"/>
                            <a:gd name="T3" fmla="*/ 315 h 2019"/>
                            <a:gd name="T4" fmla="*/ 20 w 2463"/>
                            <a:gd name="T5" fmla="*/ 305 h 2019"/>
                            <a:gd name="T6" fmla="*/ 20 w 2463"/>
                            <a:gd name="T7" fmla="*/ 390 h 2019"/>
                            <a:gd name="T8" fmla="*/ 85 w 2463"/>
                            <a:gd name="T9" fmla="*/ 420 h 2019"/>
                            <a:gd name="T10" fmla="*/ 190 w 2463"/>
                            <a:gd name="T11" fmla="*/ 610 h 2019"/>
                            <a:gd name="T12" fmla="*/ 280 w 2463"/>
                            <a:gd name="T13" fmla="*/ 580 h 2019"/>
                            <a:gd name="T14" fmla="*/ 315 w 2463"/>
                            <a:gd name="T15" fmla="*/ 710 h 2019"/>
                            <a:gd name="T16" fmla="*/ 420 w 2463"/>
                            <a:gd name="T17" fmla="*/ 770 h 2019"/>
                            <a:gd name="T18" fmla="*/ 495 w 2463"/>
                            <a:gd name="T19" fmla="*/ 795 h 2019"/>
                            <a:gd name="T20" fmla="*/ 579 w 2463"/>
                            <a:gd name="T21" fmla="*/ 795 h 2019"/>
                            <a:gd name="T22" fmla="*/ 684 w 2463"/>
                            <a:gd name="T23" fmla="*/ 750 h 2019"/>
                            <a:gd name="T24" fmla="*/ 749 w 2463"/>
                            <a:gd name="T25" fmla="*/ 844 h 2019"/>
                            <a:gd name="T26" fmla="*/ 854 w 2463"/>
                            <a:gd name="T27" fmla="*/ 949 h 2019"/>
                            <a:gd name="T28" fmla="*/ 944 w 2463"/>
                            <a:gd name="T29" fmla="*/ 979 h 2019"/>
                            <a:gd name="T30" fmla="*/ 969 w 2463"/>
                            <a:gd name="T31" fmla="*/ 1099 h 2019"/>
                            <a:gd name="T32" fmla="*/ 1044 w 2463"/>
                            <a:gd name="T33" fmla="*/ 1119 h 2019"/>
                            <a:gd name="T34" fmla="*/ 1159 w 2463"/>
                            <a:gd name="T35" fmla="*/ 1099 h 2019"/>
                            <a:gd name="T36" fmla="*/ 1219 w 2463"/>
                            <a:gd name="T37" fmla="*/ 1189 h 2019"/>
                            <a:gd name="T38" fmla="*/ 1284 w 2463"/>
                            <a:gd name="T39" fmla="*/ 1329 h 2019"/>
                            <a:gd name="T40" fmla="*/ 1329 w 2463"/>
                            <a:gd name="T41" fmla="*/ 1404 h 2019"/>
                            <a:gd name="T42" fmla="*/ 1399 w 2463"/>
                            <a:gd name="T43" fmla="*/ 1444 h 2019"/>
                            <a:gd name="T44" fmla="*/ 1644 w 2463"/>
                            <a:gd name="T45" fmla="*/ 1489 h 2019"/>
                            <a:gd name="T46" fmla="*/ 1819 w 2463"/>
                            <a:gd name="T47" fmla="*/ 1574 h 2019"/>
                            <a:gd name="T48" fmla="*/ 2023 w 2463"/>
                            <a:gd name="T49" fmla="*/ 1584 h 2019"/>
                            <a:gd name="T50" fmla="*/ 2083 w 2463"/>
                            <a:gd name="T51" fmla="*/ 1689 h 2019"/>
                            <a:gd name="T52" fmla="*/ 2118 w 2463"/>
                            <a:gd name="T53" fmla="*/ 1869 h 2019"/>
                            <a:gd name="T54" fmla="*/ 2168 w 2463"/>
                            <a:gd name="T55" fmla="*/ 1934 h 2019"/>
                            <a:gd name="T56" fmla="*/ 2308 w 2463"/>
                            <a:gd name="T57" fmla="*/ 2019 h 2019"/>
                            <a:gd name="T58" fmla="*/ 2378 w 2463"/>
                            <a:gd name="T59" fmla="*/ 1899 h 2019"/>
                            <a:gd name="T60" fmla="*/ 2463 w 2463"/>
                            <a:gd name="T61" fmla="*/ 1699 h 2019"/>
                            <a:gd name="T62" fmla="*/ 2413 w 2463"/>
                            <a:gd name="T63" fmla="*/ 1564 h 2019"/>
                            <a:gd name="T64" fmla="*/ 2338 w 2463"/>
                            <a:gd name="T65" fmla="*/ 1509 h 2019"/>
                            <a:gd name="T66" fmla="*/ 2033 w 2463"/>
                            <a:gd name="T67" fmla="*/ 1129 h 2019"/>
                            <a:gd name="T68" fmla="*/ 1819 w 2463"/>
                            <a:gd name="T69" fmla="*/ 1054 h 2019"/>
                            <a:gd name="T70" fmla="*/ 1634 w 2463"/>
                            <a:gd name="T71" fmla="*/ 959 h 2019"/>
                            <a:gd name="T72" fmla="*/ 1569 w 2463"/>
                            <a:gd name="T73" fmla="*/ 854 h 2019"/>
                            <a:gd name="T74" fmla="*/ 1419 w 2463"/>
                            <a:gd name="T75" fmla="*/ 834 h 2019"/>
                            <a:gd name="T76" fmla="*/ 1104 w 2463"/>
                            <a:gd name="T77" fmla="*/ 685 h 2019"/>
                            <a:gd name="T78" fmla="*/ 894 w 2463"/>
                            <a:gd name="T79" fmla="*/ 560 h 2019"/>
                            <a:gd name="T80" fmla="*/ 714 w 2463"/>
                            <a:gd name="T81" fmla="*/ 400 h 2019"/>
                            <a:gd name="T82" fmla="*/ 789 w 2463"/>
                            <a:gd name="T83" fmla="*/ 340 h 2019"/>
                            <a:gd name="T84" fmla="*/ 854 w 2463"/>
                            <a:gd name="T85" fmla="*/ 230 h 2019"/>
                            <a:gd name="T86" fmla="*/ 939 w 2463"/>
                            <a:gd name="T87" fmla="*/ 135 h 2019"/>
                            <a:gd name="T88" fmla="*/ 854 w 2463"/>
                            <a:gd name="T89" fmla="*/ 40 h 2019"/>
                            <a:gd name="T90" fmla="*/ 749 w 2463"/>
                            <a:gd name="T91" fmla="*/ 0 h 2019"/>
                            <a:gd name="T92" fmla="*/ 644 w 2463"/>
                            <a:gd name="T93" fmla="*/ 40 h 2019"/>
                            <a:gd name="T94" fmla="*/ 440 w 2463"/>
                            <a:gd name="T95" fmla="*/ 20 h 2019"/>
                            <a:gd name="T96" fmla="*/ 305 w 2463"/>
                            <a:gd name="T97" fmla="*/ 0 h 2019"/>
                            <a:gd name="T98" fmla="*/ 145 w 2463"/>
                            <a:gd name="T99" fmla="*/ 65 h 2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63" h="2019">
                              <a:moveTo>
                                <a:pt x="145" y="65"/>
                              </a:moveTo>
                              <a:lnTo>
                                <a:pt x="170" y="155"/>
                              </a:lnTo>
                              <a:lnTo>
                                <a:pt x="170" y="255"/>
                              </a:lnTo>
                              <a:lnTo>
                                <a:pt x="125" y="315"/>
                              </a:lnTo>
                              <a:lnTo>
                                <a:pt x="85" y="305"/>
                              </a:lnTo>
                              <a:lnTo>
                                <a:pt x="20" y="305"/>
                              </a:lnTo>
                              <a:lnTo>
                                <a:pt x="0" y="360"/>
                              </a:lnTo>
                              <a:lnTo>
                                <a:pt x="20" y="390"/>
                              </a:lnTo>
                              <a:lnTo>
                                <a:pt x="65" y="390"/>
                              </a:lnTo>
                              <a:lnTo>
                                <a:pt x="85" y="420"/>
                              </a:lnTo>
                              <a:lnTo>
                                <a:pt x="85" y="485"/>
                              </a:lnTo>
                              <a:lnTo>
                                <a:pt x="190" y="610"/>
                              </a:lnTo>
                              <a:lnTo>
                                <a:pt x="230" y="590"/>
                              </a:lnTo>
                              <a:lnTo>
                                <a:pt x="280" y="580"/>
                              </a:lnTo>
                              <a:lnTo>
                                <a:pt x="325" y="600"/>
                              </a:lnTo>
                              <a:lnTo>
                                <a:pt x="315" y="710"/>
                              </a:lnTo>
                              <a:lnTo>
                                <a:pt x="365" y="750"/>
                              </a:lnTo>
                              <a:lnTo>
                                <a:pt x="420" y="770"/>
                              </a:lnTo>
                              <a:lnTo>
                                <a:pt x="450" y="750"/>
                              </a:lnTo>
                              <a:lnTo>
                                <a:pt x="495" y="795"/>
                              </a:lnTo>
                              <a:lnTo>
                                <a:pt x="544" y="780"/>
                              </a:lnTo>
                              <a:lnTo>
                                <a:pt x="579" y="795"/>
                              </a:lnTo>
                              <a:lnTo>
                                <a:pt x="619" y="795"/>
                              </a:lnTo>
                              <a:lnTo>
                                <a:pt x="684" y="750"/>
                              </a:lnTo>
                              <a:lnTo>
                                <a:pt x="724" y="770"/>
                              </a:lnTo>
                              <a:lnTo>
                                <a:pt x="749" y="844"/>
                              </a:lnTo>
                              <a:lnTo>
                                <a:pt x="809" y="939"/>
                              </a:lnTo>
                              <a:lnTo>
                                <a:pt x="854" y="949"/>
                              </a:lnTo>
                              <a:lnTo>
                                <a:pt x="924" y="959"/>
                              </a:lnTo>
                              <a:lnTo>
                                <a:pt x="944" y="979"/>
                              </a:lnTo>
                              <a:lnTo>
                                <a:pt x="969" y="1054"/>
                              </a:lnTo>
                              <a:lnTo>
                                <a:pt x="969" y="1099"/>
                              </a:lnTo>
                              <a:lnTo>
                                <a:pt x="989" y="1129"/>
                              </a:lnTo>
                              <a:lnTo>
                                <a:pt x="1044" y="1119"/>
                              </a:lnTo>
                              <a:lnTo>
                                <a:pt x="1104" y="1109"/>
                              </a:lnTo>
                              <a:lnTo>
                                <a:pt x="1159" y="1099"/>
                              </a:lnTo>
                              <a:lnTo>
                                <a:pt x="1209" y="1119"/>
                              </a:lnTo>
                              <a:lnTo>
                                <a:pt x="1219" y="1189"/>
                              </a:lnTo>
                              <a:lnTo>
                                <a:pt x="1254" y="1269"/>
                              </a:lnTo>
                              <a:lnTo>
                                <a:pt x="1284" y="1329"/>
                              </a:lnTo>
                              <a:lnTo>
                                <a:pt x="1304" y="1359"/>
                              </a:lnTo>
                              <a:lnTo>
                                <a:pt x="1329" y="1404"/>
                              </a:lnTo>
                              <a:lnTo>
                                <a:pt x="1349" y="1424"/>
                              </a:lnTo>
                              <a:lnTo>
                                <a:pt x="1399" y="1444"/>
                              </a:lnTo>
                              <a:lnTo>
                                <a:pt x="1549" y="1434"/>
                              </a:lnTo>
                              <a:lnTo>
                                <a:pt x="1644" y="1489"/>
                              </a:lnTo>
                              <a:lnTo>
                                <a:pt x="1759" y="1564"/>
                              </a:lnTo>
                              <a:lnTo>
                                <a:pt x="1819" y="1574"/>
                              </a:lnTo>
                              <a:lnTo>
                                <a:pt x="1938" y="1564"/>
                              </a:lnTo>
                              <a:lnTo>
                                <a:pt x="2023" y="1584"/>
                              </a:lnTo>
                              <a:lnTo>
                                <a:pt x="2063" y="1639"/>
                              </a:lnTo>
                              <a:lnTo>
                                <a:pt x="2083" y="1689"/>
                              </a:lnTo>
                              <a:lnTo>
                                <a:pt x="2128" y="1774"/>
                              </a:lnTo>
                              <a:lnTo>
                                <a:pt x="2118" y="1869"/>
                              </a:lnTo>
                              <a:lnTo>
                                <a:pt x="2118" y="1914"/>
                              </a:lnTo>
                              <a:lnTo>
                                <a:pt x="2168" y="1934"/>
                              </a:lnTo>
                              <a:lnTo>
                                <a:pt x="2243" y="1999"/>
                              </a:lnTo>
                              <a:lnTo>
                                <a:pt x="2308" y="2019"/>
                              </a:lnTo>
                              <a:lnTo>
                                <a:pt x="2393" y="1999"/>
                              </a:lnTo>
                              <a:lnTo>
                                <a:pt x="2378" y="1899"/>
                              </a:lnTo>
                              <a:lnTo>
                                <a:pt x="2413" y="1744"/>
                              </a:lnTo>
                              <a:lnTo>
                                <a:pt x="2463" y="1699"/>
                              </a:lnTo>
                              <a:lnTo>
                                <a:pt x="2453" y="1614"/>
                              </a:lnTo>
                              <a:lnTo>
                                <a:pt x="2413" y="1564"/>
                              </a:lnTo>
                              <a:lnTo>
                                <a:pt x="2373" y="1554"/>
                              </a:lnTo>
                              <a:lnTo>
                                <a:pt x="2338" y="1509"/>
                              </a:lnTo>
                              <a:lnTo>
                                <a:pt x="2338" y="1459"/>
                              </a:lnTo>
                              <a:lnTo>
                                <a:pt x="2033" y="1129"/>
                              </a:lnTo>
                              <a:lnTo>
                                <a:pt x="1948" y="1129"/>
                              </a:lnTo>
                              <a:lnTo>
                                <a:pt x="1819" y="1054"/>
                              </a:lnTo>
                              <a:lnTo>
                                <a:pt x="1674" y="994"/>
                              </a:lnTo>
                              <a:lnTo>
                                <a:pt x="1634" y="959"/>
                              </a:lnTo>
                              <a:lnTo>
                                <a:pt x="1624" y="894"/>
                              </a:lnTo>
                              <a:lnTo>
                                <a:pt x="1569" y="854"/>
                              </a:lnTo>
                              <a:lnTo>
                                <a:pt x="1499" y="864"/>
                              </a:lnTo>
                              <a:lnTo>
                                <a:pt x="1419" y="834"/>
                              </a:lnTo>
                              <a:lnTo>
                                <a:pt x="1264" y="750"/>
                              </a:lnTo>
                              <a:lnTo>
                                <a:pt x="1104" y="685"/>
                              </a:lnTo>
                              <a:lnTo>
                                <a:pt x="989" y="610"/>
                              </a:lnTo>
                              <a:lnTo>
                                <a:pt x="894" y="560"/>
                              </a:lnTo>
                              <a:lnTo>
                                <a:pt x="799" y="505"/>
                              </a:lnTo>
                              <a:lnTo>
                                <a:pt x="714" y="400"/>
                              </a:lnTo>
                              <a:lnTo>
                                <a:pt x="704" y="340"/>
                              </a:lnTo>
                              <a:lnTo>
                                <a:pt x="789" y="340"/>
                              </a:lnTo>
                              <a:lnTo>
                                <a:pt x="854" y="295"/>
                              </a:lnTo>
                              <a:lnTo>
                                <a:pt x="854" y="230"/>
                              </a:lnTo>
                              <a:lnTo>
                                <a:pt x="894" y="200"/>
                              </a:lnTo>
                              <a:lnTo>
                                <a:pt x="939" y="135"/>
                              </a:lnTo>
                              <a:lnTo>
                                <a:pt x="914" y="85"/>
                              </a:lnTo>
                              <a:lnTo>
                                <a:pt x="854" y="40"/>
                              </a:lnTo>
                              <a:lnTo>
                                <a:pt x="799" y="20"/>
                              </a:lnTo>
                              <a:lnTo>
                                <a:pt x="749" y="0"/>
                              </a:lnTo>
                              <a:lnTo>
                                <a:pt x="684" y="30"/>
                              </a:lnTo>
                              <a:lnTo>
                                <a:pt x="644" y="40"/>
                              </a:lnTo>
                              <a:lnTo>
                                <a:pt x="544" y="20"/>
                              </a:lnTo>
                              <a:lnTo>
                                <a:pt x="440" y="20"/>
                              </a:lnTo>
                              <a:lnTo>
                                <a:pt x="365" y="40"/>
                              </a:lnTo>
                              <a:lnTo>
                                <a:pt x="305" y="0"/>
                              </a:lnTo>
                              <a:lnTo>
                                <a:pt x="260" y="0"/>
                              </a:lnTo>
                              <a:lnTo>
                                <a:pt x="145" y="65"/>
                              </a:lnTo>
                              <a:close/>
                            </a:path>
                          </a:pathLst>
                        </a:custGeom>
                        <a:solidFill>
                          <a:srgbClr val="70AD47">
                            <a:lumMod val="40000"/>
                            <a:lumOff val="60000"/>
                          </a:srgbClr>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95" name="Freeform 86"/>
                        <p:cNvSpPr>
                          <a:spLocks noChangeAspect="1"/>
                        </p:cNvSpPr>
                        <p:nvPr/>
                      </p:nvSpPr>
                      <p:spPr bwMode="auto">
                        <a:xfrm>
                          <a:off x="3305" y="40794"/>
                          <a:ext cx="652" cy="357"/>
                        </a:xfrm>
                        <a:custGeom>
                          <a:avLst/>
                          <a:gdLst>
                            <a:gd name="T0" fmla="*/ 855 w 890"/>
                            <a:gd name="T1" fmla="*/ 220 h 625"/>
                            <a:gd name="T2" fmla="*/ 760 w 890"/>
                            <a:gd name="T3" fmla="*/ 120 h 625"/>
                            <a:gd name="T4" fmla="*/ 700 w 890"/>
                            <a:gd name="T5" fmla="*/ 85 h 625"/>
                            <a:gd name="T6" fmla="*/ 590 w 890"/>
                            <a:gd name="T7" fmla="*/ 55 h 625"/>
                            <a:gd name="T8" fmla="*/ 570 w 890"/>
                            <a:gd name="T9" fmla="*/ 0 h 625"/>
                            <a:gd name="T10" fmla="*/ 530 w 890"/>
                            <a:gd name="T11" fmla="*/ 55 h 625"/>
                            <a:gd name="T12" fmla="*/ 530 w 890"/>
                            <a:gd name="T13" fmla="*/ 95 h 625"/>
                            <a:gd name="T14" fmla="*/ 510 w 890"/>
                            <a:gd name="T15" fmla="*/ 105 h 625"/>
                            <a:gd name="T16" fmla="*/ 465 w 890"/>
                            <a:gd name="T17" fmla="*/ 120 h 625"/>
                            <a:gd name="T18" fmla="*/ 415 w 890"/>
                            <a:gd name="T19" fmla="*/ 140 h 625"/>
                            <a:gd name="T20" fmla="*/ 380 w 890"/>
                            <a:gd name="T21" fmla="*/ 170 h 625"/>
                            <a:gd name="T22" fmla="*/ 340 w 890"/>
                            <a:gd name="T23" fmla="*/ 200 h 625"/>
                            <a:gd name="T24" fmla="*/ 315 w 890"/>
                            <a:gd name="T25" fmla="*/ 150 h 625"/>
                            <a:gd name="T26" fmla="*/ 275 w 890"/>
                            <a:gd name="T27" fmla="*/ 120 h 625"/>
                            <a:gd name="T28" fmla="*/ 245 w 890"/>
                            <a:gd name="T29" fmla="*/ 95 h 625"/>
                            <a:gd name="T30" fmla="*/ 205 w 890"/>
                            <a:gd name="T31" fmla="*/ 120 h 625"/>
                            <a:gd name="T32" fmla="*/ 190 w 890"/>
                            <a:gd name="T33" fmla="*/ 150 h 625"/>
                            <a:gd name="T34" fmla="*/ 230 w 890"/>
                            <a:gd name="T35" fmla="*/ 200 h 625"/>
                            <a:gd name="T36" fmla="*/ 210 w 890"/>
                            <a:gd name="T37" fmla="*/ 235 h 625"/>
                            <a:gd name="T38" fmla="*/ 170 w 890"/>
                            <a:gd name="T39" fmla="*/ 235 h 625"/>
                            <a:gd name="T40" fmla="*/ 150 w 890"/>
                            <a:gd name="T41" fmla="*/ 245 h 625"/>
                            <a:gd name="T42" fmla="*/ 140 w 890"/>
                            <a:gd name="T43" fmla="*/ 285 h 625"/>
                            <a:gd name="T44" fmla="*/ 120 w 890"/>
                            <a:gd name="T45" fmla="*/ 305 h 625"/>
                            <a:gd name="T46" fmla="*/ 65 w 890"/>
                            <a:gd name="T47" fmla="*/ 325 h 625"/>
                            <a:gd name="T48" fmla="*/ 0 w 890"/>
                            <a:gd name="T49" fmla="*/ 320 h 625"/>
                            <a:gd name="T50" fmla="*/ 85 w 890"/>
                            <a:gd name="T51" fmla="*/ 380 h 625"/>
                            <a:gd name="T52" fmla="*/ 95 w 890"/>
                            <a:gd name="T53" fmla="*/ 445 h 625"/>
                            <a:gd name="T54" fmla="*/ 105 w 890"/>
                            <a:gd name="T55" fmla="*/ 495 h 625"/>
                            <a:gd name="T56" fmla="*/ 95 w 890"/>
                            <a:gd name="T57" fmla="*/ 550 h 625"/>
                            <a:gd name="T58" fmla="*/ 85 w 890"/>
                            <a:gd name="T59" fmla="*/ 580 h 625"/>
                            <a:gd name="T60" fmla="*/ 125 w 890"/>
                            <a:gd name="T61" fmla="*/ 560 h 625"/>
                            <a:gd name="T62" fmla="*/ 180 w 890"/>
                            <a:gd name="T63" fmla="*/ 610 h 625"/>
                            <a:gd name="T64" fmla="*/ 265 w 890"/>
                            <a:gd name="T65" fmla="*/ 560 h 625"/>
                            <a:gd name="T66" fmla="*/ 330 w 890"/>
                            <a:gd name="T67" fmla="*/ 550 h 625"/>
                            <a:gd name="T68" fmla="*/ 370 w 890"/>
                            <a:gd name="T69" fmla="*/ 550 h 625"/>
                            <a:gd name="T70" fmla="*/ 425 w 890"/>
                            <a:gd name="T71" fmla="*/ 580 h 625"/>
                            <a:gd name="T72" fmla="*/ 475 w 890"/>
                            <a:gd name="T73" fmla="*/ 610 h 625"/>
                            <a:gd name="T74" fmla="*/ 540 w 890"/>
                            <a:gd name="T75" fmla="*/ 625 h 625"/>
                            <a:gd name="T76" fmla="*/ 590 w 890"/>
                            <a:gd name="T77" fmla="*/ 600 h 625"/>
                            <a:gd name="T78" fmla="*/ 645 w 890"/>
                            <a:gd name="T79" fmla="*/ 530 h 625"/>
                            <a:gd name="T80" fmla="*/ 710 w 890"/>
                            <a:gd name="T81" fmla="*/ 540 h 625"/>
                            <a:gd name="T82" fmla="*/ 730 w 890"/>
                            <a:gd name="T83" fmla="*/ 475 h 625"/>
                            <a:gd name="T84" fmla="*/ 795 w 890"/>
                            <a:gd name="T85" fmla="*/ 465 h 625"/>
                            <a:gd name="T86" fmla="*/ 825 w 890"/>
                            <a:gd name="T87" fmla="*/ 475 h 625"/>
                            <a:gd name="T88" fmla="*/ 855 w 890"/>
                            <a:gd name="T89" fmla="*/ 455 h 625"/>
                            <a:gd name="T90" fmla="*/ 875 w 890"/>
                            <a:gd name="T91" fmla="*/ 425 h 625"/>
                            <a:gd name="T92" fmla="*/ 890 w 890"/>
                            <a:gd name="T93" fmla="*/ 380 h 625"/>
                            <a:gd name="T94" fmla="*/ 890 w 890"/>
                            <a:gd name="T95" fmla="*/ 300 h 625"/>
                            <a:gd name="T96" fmla="*/ 855 w 890"/>
                            <a:gd name="T97" fmla="*/ 22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0" h="625">
                              <a:moveTo>
                                <a:pt x="855" y="220"/>
                              </a:moveTo>
                              <a:lnTo>
                                <a:pt x="760" y="120"/>
                              </a:lnTo>
                              <a:lnTo>
                                <a:pt x="700" y="85"/>
                              </a:lnTo>
                              <a:lnTo>
                                <a:pt x="590" y="55"/>
                              </a:lnTo>
                              <a:lnTo>
                                <a:pt x="570" y="0"/>
                              </a:lnTo>
                              <a:lnTo>
                                <a:pt x="530" y="55"/>
                              </a:lnTo>
                              <a:lnTo>
                                <a:pt x="530" y="95"/>
                              </a:lnTo>
                              <a:lnTo>
                                <a:pt x="510" y="105"/>
                              </a:lnTo>
                              <a:lnTo>
                                <a:pt x="465" y="120"/>
                              </a:lnTo>
                              <a:lnTo>
                                <a:pt x="415" y="140"/>
                              </a:lnTo>
                              <a:lnTo>
                                <a:pt x="380" y="170"/>
                              </a:lnTo>
                              <a:lnTo>
                                <a:pt x="340" y="200"/>
                              </a:lnTo>
                              <a:lnTo>
                                <a:pt x="315" y="150"/>
                              </a:lnTo>
                              <a:lnTo>
                                <a:pt x="275" y="120"/>
                              </a:lnTo>
                              <a:lnTo>
                                <a:pt x="245" y="95"/>
                              </a:lnTo>
                              <a:lnTo>
                                <a:pt x="205" y="120"/>
                              </a:lnTo>
                              <a:lnTo>
                                <a:pt x="190" y="150"/>
                              </a:lnTo>
                              <a:lnTo>
                                <a:pt x="230" y="200"/>
                              </a:lnTo>
                              <a:lnTo>
                                <a:pt x="210" y="235"/>
                              </a:lnTo>
                              <a:lnTo>
                                <a:pt x="170" y="235"/>
                              </a:lnTo>
                              <a:lnTo>
                                <a:pt x="150" y="245"/>
                              </a:lnTo>
                              <a:lnTo>
                                <a:pt x="140" y="285"/>
                              </a:lnTo>
                              <a:lnTo>
                                <a:pt x="120" y="305"/>
                              </a:lnTo>
                              <a:lnTo>
                                <a:pt x="65" y="325"/>
                              </a:lnTo>
                              <a:lnTo>
                                <a:pt x="0" y="320"/>
                              </a:lnTo>
                              <a:lnTo>
                                <a:pt x="85" y="380"/>
                              </a:lnTo>
                              <a:lnTo>
                                <a:pt x="95" y="445"/>
                              </a:lnTo>
                              <a:lnTo>
                                <a:pt x="105" y="495"/>
                              </a:lnTo>
                              <a:lnTo>
                                <a:pt x="95" y="550"/>
                              </a:lnTo>
                              <a:lnTo>
                                <a:pt x="85" y="580"/>
                              </a:lnTo>
                              <a:lnTo>
                                <a:pt x="125" y="560"/>
                              </a:lnTo>
                              <a:lnTo>
                                <a:pt x="180" y="610"/>
                              </a:lnTo>
                              <a:lnTo>
                                <a:pt x="265" y="560"/>
                              </a:lnTo>
                              <a:lnTo>
                                <a:pt x="330" y="550"/>
                              </a:lnTo>
                              <a:lnTo>
                                <a:pt x="370" y="550"/>
                              </a:lnTo>
                              <a:lnTo>
                                <a:pt x="425" y="580"/>
                              </a:lnTo>
                              <a:lnTo>
                                <a:pt x="475" y="610"/>
                              </a:lnTo>
                              <a:lnTo>
                                <a:pt x="540" y="625"/>
                              </a:lnTo>
                              <a:lnTo>
                                <a:pt x="590" y="600"/>
                              </a:lnTo>
                              <a:lnTo>
                                <a:pt x="645" y="530"/>
                              </a:lnTo>
                              <a:lnTo>
                                <a:pt x="710" y="540"/>
                              </a:lnTo>
                              <a:lnTo>
                                <a:pt x="730" y="475"/>
                              </a:lnTo>
                              <a:lnTo>
                                <a:pt x="795" y="465"/>
                              </a:lnTo>
                              <a:lnTo>
                                <a:pt x="825" y="475"/>
                              </a:lnTo>
                              <a:lnTo>
                                <a:pt x="855" y="455"/>
                              </a:lnTo>
                              <a:lnTo>
                                <a:pt x="875" y="425"/>
                              </a:lnTo>
                              <a:lnTo>
                                <a:pt x="890" y="380"/>
                              </a:lnTo>
                              <a:lnTo>
                                <a:pt x="890" y="300"/>
                              </a:lnTo>
                              <a:lnTo>
                                <a:pt x="855" y="220"/>
                              </a:lnTo>
                              <a:close/>
                            </a:path>
                          </a:pathLst>
                        </a:custGeom>
                        <a:solidFill>
                          <a:srgbClr val="70AD47">
                            <a:lumMod val="40000"/>
                            <a:lumOff val="60000"/>
                          </a:srgbClr>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96" name="Freeform 85"/>
                        <p:cNvSpPr>
                          <a:spLocks noChangeAspect="1"/>
                        </p:cNvSpPr>
                        <p:nvPr/>
                      </p:nvSpPr>
                      <p:spPr bwMode="auto">
                        <a:xfrm>
                          <a:off x="2911" y="40384"/>
                          <a:ext cx="830" cy="606"/>
                        </a:xfrm>
                        <a:custGeom>
                          <a:avLst/>
                          <a:gdLst>
                            <a:gd name="T0" fmla="*/ 579 w 1129"/>
                            <a:gd name="T1" fmla="*/ 0 h 1064"/>
                            <a:gd name="T2" fmla="*/ 644 w 1129"/>
                            <a:gd name="T3" fmla="*/ 149 h 1064"/>
                            <a:gd name="T4" fmla="*/ 684 w 1129"/>
                            <a:gd name="T5" fmla="*/ 254 h 1064"/>
                            <a:gd name="T6" fmla="*/ 709 w 1129"/>
                            <a:gd name="T7" fmla="*/ 304 h 1064"/>
                            <a:gd name="T8" fmla="*/ 719 w 1129"/>
                            <a:gd name="T9" fmla="*/ 379 h 1064"/>
                            <a:gd name="T10" fmla="*/ 804 w 1129"/>
                            <a:gd name="T11" fmla="*/ 444 h 1064"/>
                            <a:gd name="T12" fmla="*/ 874 w 1129"/>
                            <a:gd name="T13" fmla="*/ 504 h 1064"/>
                            <a:gd name="T14" fmla="*/ 979 w 1129"/>
                            <a:gd name="T15" fmla="*/ 599 h 1064"/>
                            <a:gd name="T16" fmla="*/ 1079 w 1129"/>
                            <a:gd name="T17" fmla="*/ 664 h 1064"/>
                            <a:gd name="T18" fmla="*/ 1129 w 1129"/>
                            <a:gd name="T19" fmla="*/ 714 h 1064"/>
                            <a:gd name="T20" fmla="*/ 1109 w 1129"/>
                            <a:gd name="T21" fmla="*/ 759 h 1064"/>
                            <a:gd name="T22" fmla="*/ 1079 w 1129"/>
                            <a:gd name="T23" fmla="*/ 779 h 1064"/>
                            <a:gd name="T24" fmla="*/ 1059 w 1129"/>
                            <a:gd name="T25" fmla="*/ 789 h 1064"/>
                            <a:gd name="T26" fmla="*/ 1064 w 1129"/>
                            <a:gd name="T27" fmla="*/ 834 h 1064"/>
                            <a:gd name="T28" fmla="*/ 1034 w 1129"/>
                            <a:gd name="T29" fmla="*/ 854 h 1064"/>
                            <a:gd name="T30" fmla="*/ 1004 w 1129"/>
                            <a:gd name="T31" fmla="*/ 874 h 1064"/>
                            <a:gd name="T32" fmla="*/ 974 w 1129"/>
                            <a:gd name="T33" fmla="*/ 874 h 1064"/>
                            <a:gd name="T34" fmla="*/ 889 w 1129"/>
                            <a:gd name="T35" fmla="*/ 939 h 1064"/>
                            <a:gd name="T36" fmla="*/ 874 w 1129"/>
                            <a:gd name="T37" fmla="*/ 904 h 1064"/>
                            <a:gd name="T38" fmla="*/ 834 w 1129"/>
                            <a:gd name="T39" fmla="*/ 874 h 1064"/>
                            <a:gd name="T40" fmla="*/ 789 w 1129"/>
                            <a:gd name="T41" fmla="*/ 844 h 1064"/>
                            <a:gd name="T42" fmla="*/ 759 w 1129"/>
                            <a:gd name="T43" fmla="*/ 854 h 1064"/>
                            <a:gd name="T44" fmla="*/ 739 w 1129"/>
                            <a:gd name="T45" fmla="*/ 874 h 1064"/>
                            <a:gd name="T46" fmla="*/ 739 w 1129"/>
                            <a:gd name="T47" fmla="*/ 904 h 1064"/>
                            <a:gd name="T48" fmla="*/ 769 w 1129"/>
                            <a:gd name="T49" fmla="*/ 939 h 1064"/>
                            <a:gd name="T50" fmla="*/ 749 w 1129"/>
                            <a:gd name="T51" fmla="*/ 969 h 1064"/>
                            <a:gd name="T52" fmla="*/ 709 w 1129"/>
                            <a:gd name="T53" fmla="*/ 979 h 1064"/>
                            <a:gd name="T54" fmla="*/ 684 w 1129"/>
                            <a:gd name="T55" fmla="*/ 999 h 1064"/>
                            <a:gd name="T56" fmla="*/ 674 w 1129"/>
                            <a:gd name="T57" fmla="*/ 1034 h 1064"/>
                            <a:gd name="T58" fmla="*/ 644 w 1129"/>
                            <a:gd name="T59" fmla="*/ 1054 h 1064"/>
                            <a:gd name="T60" fmla="*/ 614 w 1129"/>
                            <a:gd name="T61" fmla="*/ 1064 h 1064"/>
                            <a:gd name="T62" fmla="*/ 549 w 1129"/>
                            <a:gd name="T63" fmla="*/ 1054 h 1064"/>
                            <a:gd name="T64" fmla="*/ 465 w 1129"/>
                            <a:gd name="T65" fmla="*/ 1044 h 1064"/>
                            <a:gd name="T66" fmla="*/ 400 w 1129"/>
                            <a:gd name="T67" fmla="*/ 999 h 1064"/>
                            <a:gd name="T68" fmla="*/ 340 w 1129"/>
                            <a:gd name="T69" fmla="*/ 949 h 1064"/>
                            <a:gd name="T70" fmla="*/ 255 w 1129"/>
                            <a:gd name="T71" fmla="*/ 874 h 1064"/>
                            <a:gd name="T72" fmla="*/ 225 w 1129"/>
                            <a:gd name="T73" fmla="*/ 844 h 1064"/>
                            <a:gd name="T74" fmla="*/ 180 w 1129"/>
                            <a:gd name="T75" fmla="*/ 834 h 1064"/>
                            <a:gd name="T76" fmla="*/ 95 w 1129"/>
                            <a:gd name="T77" fmla="*/ 819 h 1064"/>
                            <a:gd name="T78" fmla="*/ 40 w 1129"/>
                            <a:gd name="T79" fmla="*/ 819 h 1064"/>
                            <a:gd name="T80" fmla="*/ 20 w 1129"/>
                            <a:gd name="T81" fmla="*/ 789 h 1064"/>
                            <a:gd name="T82" fmla="*/ 10 w 1129"/>
                            <a:gd name="T83" fmla="*/ 734 h 1064"/>
                            <a:gd name="T84" fmla="*/ 20 w 1129"/>
                            <a:gd name="T85" fmla="*/ 664 h 1064"/>
                            <a:gd name="T86" fmla="*/ 40 w 1129"/>
                            <a:gd name="T87" fmla="*/ 609 h 1064"/>
                            <a:gd name="T88" fmla="*/ 30 w 1129"/>
                            <a:gd name="T89" fmla="*/ 589 h 1064"/>
                            <a:gd name="T90" fmla="*/ 20 w 1129"/>
                            <a:gd name="T91" fmla="*/ 539 h 1064"/>
                            <a:gd name="T92" fmla="*/ 0 w 1129"/>
                            <a:gd name="T93" fmla="*/ 484 h 1064"/>
                            <a:gd name="T94" fmla="*/ 0 w 1129"/>
                            <a:gd name="T95" fmla="*/ 444 h 1064"/>
                            <a:gd name="T96" fmla="*/ 20 w 1129"/>
                            <a:gd name="T97" fmla="*/ 424 h 1064"/>
                            <a:gd name="T98" fmla="*/ 40 w 1129"/>
                            <a:gd name="T99" fmla="*/ 409 h 1064"/>
                            <a:gd name="T100" fmla="*/ 30 w 1129"/>
                            <a:gd name="T101" fmla="*/ 359 h 1064"/>
                            <a:gd name="T102" fmla="*/ 40 w 1129"/>
                            <a:gd name="T103" fmla="*/ 324 h 1064"/>
                            <a:gd name="T104" fmla="*/ 95 w 1129"/>
                            <a:gd name="T105" fmla="*/ 274 h 1064"/>
                            <a:gd name="T106" fmla="*/ 150 w 1129"/>
                            <a:gd name="T107" fmla="*/ 274 h 1064"/>
                            <a:gd name="T108" fmla="*/ 200 w 1129"/>
                            <a:gd name="T109" fmla="*/ 254 h 1064"/>
                            <a:gd name="T110" fmla="*/ 230 w 1129"/>
                            <a:gd name="T111" fmla="*/ 214 h 1064"/>
                            <a:gd name="T112" fmla="*/ 225 w 1129"/>
                            <a:gd name="T113" fmla="*/ 179 h 1064"/>
                            <a:gd name="T114" fmla="*/ 295 w 1129"/>
                            <a:gd name="T115" fmla="*/ 104 h 1064"/>
                            <a:gd name="T116" fmla="*/ 380 w 1129"/>
                            <a:gd name="T117" fmla="*/ 114 h 1064"/>
                            <a:gd name="T118" fmla="*/ 415 w 1129"/>
                            <a:gd name="T119" fmla="*/ 75 h 1064"/>
                            <a:gd name="T120" fmla="*/ 485 w 1129"/>
                            <a:gd name="T121" fmla="*/ 65 h 1064"/>
                            <a:gd name="T122" fmla="*/ 529 w 1129"/>
                            <a:gd name="T123" fmla="*/ 35 h 1064"/>
                            <a:gd name="T124" fmla="*/ 579 w 1129"/>
                            <a:gd name="T125" fmla="*/ 0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9" h="1064">
                              <a:moveTo>
                                <a:pt x="579" y="0"/>
                              </a:moveTo>
                              <a:lnTo>
                                <a:pt x="644" y="149"/>
                              </a:lnTo>
                              <a:lnTo>
                                <a:pt x="684" y="254"/>
                              </a:lnTo>
                              <a:lnTo>
                                <a:pt x="709" y="304"/>
                              </a:lnTo>
                              <a:lnTo>
                                <a:pt x="719" y="379"/>
                              </a:lnTo>
                              <a:lnTo>
                                <a:pt x="804" y="444"/>
                              </a:lnTo>
                              <a:lnTo>
                                <a:pt x="874" y="504"/>
                              </a:lnTo>
                              <a:lnTo>
                                <a:pt x="979" y="599"/>
                              </a:lnTo>
                              <a:lnTo>
                                <a:pt x="1079" y="664"/>
                              </a:lnTo>
                              <a:lnTo>
                                <a:pt x="1129" y="714"/>
                              </a:lnTo>
                              <a:lnTo>
                                <a:pt x="1109" y="759"/>
                              </a:lnTo>
                              <a:lnTo>
                                <a:pt x="1079" y="779"/>
                              </a:lnTo>
                              <a:lnTo>
                                <a:pt x="1059" y="789"/>
                              </a:lnTo>
                              <a:lnTo>
                                <a:pt x="1064" y="834"/>
                              </a:lnTo>
                              <a:lnTo>
                                <a:pt x="1034" y="854"/>
                              </a:lnTo>
                              <a:lnTo>
                                <a:pt x="1004" y="874"/>
                              </a:lnTo>
                              <a:lnTo>
                                <a:pt x="974" y="874"/>
                              </a:lnTo>
                              <a:lnTo>
                                <a:pt x="889" y="939"/>
                              </a:lnTo>
                              <a:lnTo>
                                <a:pt x="874" y="904"/>
                              </a:lnTo>
                              <a:lnTo>
                                <a:pt x="834" y="874"/>
                              </a:lnTo>
                              <a:lnTo>
                                <a:pt x="789" y="844"/>
                              </a:lnTo>
                              <a:lnTo>
                                <a:pt x="759" y="854"/>
                              </a:lnTo>
                              <a:lnTo>
                                <a:pt x="739" y="874"/>
                              </a:lnTo>
                              <a:lnTo>
                                <a:pt x="739" y="904"/>
                              </a:lnTo>
                              <a:lnTo>
                                <a:pt x="769" y="939"/>
                              </a:lnTo>
                              <a:lnTo>
                                <a:pt x="749" y="969"/>
                              </a:lnTo>
                              <a:lnTo>
                                <a:pt x="709" y="979"/>
                              </a:lnTo>
                              <a:lnTo>
                                <a:pt x="684" y="999"/>
                              </a:lnTo>
                              <a:lnTo>
                                <a:pt x="674" y="1034"/>
                              </a:lnTo>
                              <a:lnTo>
                                <a:pt x="644" y="1054"/>
                              </a:lnTo>
                              <a:lnTo>
                                <a:pt x="614" y="1064"/>
                              </a:lnTo>
                              <a:lnTo>
                                <a:pt x="549" y="1054"/>
                              </a:lnTo>
                              <a:lnTo>
                                <a:pt x="465" y="1044"/>
                              </a:lnTo>
                              <a:lnTo>
                                <a:pt x="400" y="999"/>
                              </a:lnTo>
                              <a:lnTo>
                                <a:pt x="340" y="949"/>
                              </a:lnTo>
                              <a:lnTo>
                                <a:pt x="255" y="874"/>
                              </a:lnTo>
                              <a:lnTo>
                                <a:pt x="225" y="844"/>
                              </a:lnTo>
                              <a:lnTo>
                                <a:pt x="180" y="834"/>
                              </a:lnTo>
                              <a:lnTo>
                                <a:pt x="95" y="819"/>
                              </a:lnTo>
                              <a:lnTo>
                                <a:pt x="40" y="819"/>
                              </a:lnTo>
                              <a:lnTo>
                                <a:pt x="20" y="789"/>
                              </a:lnTo>
                              <a:lnTo>
                                <a:pt x="10" y="734"/>
                              </a:lnTo>
                              <a:lnTo>
                                <a:pt x="20" y="664"/>
                              </a:lnTo>
                              <a:lnTo>
                                <a:pt x="40" y="609"/>
                              </a:lnTo>
                              <a:lnTo>
                                <a:pt x="30" y="589"/>
                              </a:lnTo>
                              <a:lnTo>
                                <a:pt x="20" y="539"/>
                              </a:lnTo>
                              <a:lnTo>
                                <a:pt x="0" y="484"/>
                              </a:lnTo>
                              <a:lnTo>
                                <a:pt x="0" y="444"/>
                              </a:lnTo>
                              <a:lnTo>
                                <a:pt x="20" y="424"/>
                              </a:lnTo>
                              <a:lnTo>
                                <a:pt x="40" y="409"/>
                              </a:lnTo>
                              <a:lnTo>
                                <a:pt x="30" y="359"/>
                              </a:lnTo>
                              <a:lnTo>
                                <a:pt x="40" y="324"/>
                              </a:lnTo>
                              <a:lnTo>
                                <a:pt x="95" y="274"/>
                              </a:lnTo>
                              <a:lnTo>
                                <a:pt x="150" y="274"/>
                              </a:lnTo>
                              <a:lnTo>
                                <a:pt x="200" y="254"/>
                              </a:lnTo>
                              <a:lnTo>
                                <a:pt x="230" y="214"/>
                              </a:lnTo>
                              <a:lnTo>
                                <a:pt x="225" y="179"/>
                              </a:lnTo>
                              <a:lnTo>
                                <a:pt x="295" y="104"/>
                              </a:lnTo>
                              <a:lnTo>
                                <a:pt x="380" y="114"/>
                              </a:lnTo>
                              <a:lnTo>
                                <a:pt x="415" y="75"/>
                              </a:lnTo>
                              <a:lnTo>
                                <a:pt x="485" y="65"/>
                              </a:lnTo>
                              <a:lnTo>
                                <a:pt x="529" y="35"/>
                              </a:lnTo>
                              <a:lnTo>
                                <a:pt x="579" y="0"/>
                              </a:lnTo>
                              <a:close/>
                            </a:path>
                          </a:pathLst>
                        </a:custGeom>
                        <a:solidFill>
                          <a:srgbClr val="70AD47">
                            <a:lumMod val="40000"/>
                            <a:lumOff val="60000"/>
                          </a:srgbClr>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97" name="Freeform 84"/>
                        <p:cNvSpPr>
                          <a:spLocks noChangeAspect="1"/>
                        </p:cNvSpPr>
                        <p:nvPr/>
                      </p:nvSpPr>
                      <p:spPr bwMode="auto">
                        <a:xfrm>
                          <a:off x="2378" y="40001"/>
                          <a:ext cx="687" cy="631"/>
                        </a:xfrm>
                        <a:custGeom>
                          <a:avLst/>
                          <a:gdLst>
                            <a:gd name="T0" fmla="*/ 915 w 935"/>
                            <a:gd name="T1" fmla="*/ 789 h 1109"/>
                            <a:gd name="T2" fmla="*/ 790 w 935"/>
                            <a:gd name="T3" fmla="*/ 685 h 1109"/>
                            <a:gd name="T4" fmla="*/ 680 w 935"/>
                            <a:gd name="T5" fmla="*/ 625 h 1109"/>
                            <a:gd name="T6" fmla="*/ 675 w 935"/>
                            <a:gd name="T7" fmla="*/ 455 h 1109"/>
                            <a:gd name="T8" fmla="*/ 660 w 935"/>
                            <a:gd name="T9" fmla="*/ 285 h 1109"/>
                            <a:gd name="T10" fmla="*/ 525 w 935"/>
                            <a:gd name="T11" fmla="*/ 190 h 1109"/>
                            <a:gd name="T12" fmla="*/ 410 w 935"/>
                            <a:gd name="T13" fmla="*/ 115 h 1109"/>
                            <a:gd name="T14" fmla="*/ 325 w 935"/>
                            <a:gd name="T15" fmla="*/ 55 h 1109"/>
                            <a:gd name="T16" fmla="*/ 280 w 935"/>
                            <a:gd name="T17" fmla="*/ 0 h 1109"/>
                            <a:gd name="T18" fmla="*/ 210 w 935"/>
                            <a:gd name="T19" fmla="*/ 20 h 1109"/>
                            <a:gd name="T20" fmla="*/ 220 w 935"/>
                            <a:gd name="T21" fmla="*/ 140 h 1109"/>
                            <a:gd name="T22" fmla="*/ 260 w 935"/>
                            <a:gd name="T23" fmla="*/ 250 h 1109"/>
                            <a:gd name="T24" fmla="*/ 175 w 935"/>
                            <a:gd name="T25" fmla="*/ 285 h 1109"/>
                            <a:gd name="T26" fmla="*/ 90 w 935"/>
                            <a:gd name="T27" fmla="*/ 360 h 1109"/>
                            <a:gd name="T28" fmla="*/ 115 w 935"/>
                            <a:gd name="T29" fmla="*/ 465 h 1109"/>
                            <a:gd name="T30" fmla="*/ 105 w 935"/>
                            <a:gd name="T31" fmla="*/ 495 h 1109"/>
                            <a:gd name="T32" fmla="*/ 70 w 935"/>
                            <a:gd name="T33" fmla="*/ 580 h 1109"/>
                            <a:gd name="T34" fmla="*/ 10 w 935"/>
                            <a:gd name="T35" fmla="*/ 655 h 1109"/>
                            <a:gd name="T36" fmla="*/ 0 w 935"/>
                            <a:gd name="T37" fmla="*/ 720 h 1109"/>
                            <a:gd name="T38" fmla="*/ 50 w 935"/>
                            <a:gd name="T39" fmla="*/ 770 h 1109"/>
                            <a:gd name="T40" fmla="*/ 0 w 935"/>
                            <a:gd name="T41" fmla="*/ 834 h 1109"/>
                            <a:gd name="T42" fmla="*/ 85 w 935"/>
                            <a:gd name="T43" fmla="*/ 864 h 1109"/>
                            <a:gd name="T44" fmla="*/ 190 w 935"/>
                            <a:gd name="T45" fmla="*/ 884 h 1109"/>
                            <a:gd name="T46" fmla="*/ 220 w 935"/>
                            <a:gd name="T47" fmla="*/ 989 h 1109"/>
                            <a:gd name="T48" fmla="*/ 275 w 935"/>
                            <a:gd name="T49" fmla="*/ 1034 h 1109"/>
                            <a:gd name="T50" fmla="*/ 335 w 935"/>
                            <a:gd name="T51" fmla="*/ 1094 h 1109"/>
                            <a:gd name="T52" fmla="*/ 450 w 935"/>
                            <a:gd name="T53" fmla="*/ 1109 h 1109"/>
                            <a:gd name="T54" fmla="*/ 505 w 935"/>
                            <a:gd name="T55" fmla="*/ 1054 h 1109"/>
                            <a:gd name="T56" fmla="*/ 590 w 935"/>
                            <a:gd name="T57" fmla="*/ 1014 h 1109"/>
                            <a:gd name="T58" fmla="*/ 680 w 935"/>
                            <a:gd name="T59" fmla="*/ 969 h 1109"/>
                            <a:gd name="T60" fmla="*/ 725 w 935"/>
                            <a:gd name="T61" fmla="*/ 909 h 1109"/>
                            <a:gd name="T62" fmla="*/ 820 w 935"/>
                            <a:gd name="T63" fmla="*/ 909 h 1109"/>
                            <a:gd name="T64" fmla="*/ 935 w 935"/>
                            <a:gd name="T65" fmla="*/ 844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5" h="1109">
                              <a:moveTo>
                                <a:pt x="935" y="844"/>
                              </a:moveTo>
                              <a:lnTo>
                                <a:pt x="915" y="789"/>
                              </a:lnTo>
                              <a:lnTo>
                                <a:pt x="865" y="750"/>
                              </a:lnTo>
                              <a:lnTo>
                                <a:pt x="790" y="685"/>
                              </a:lnTo>
                              <a:lnTo>
                                <a:pt x="725" y="655"/>
                              </a:lnTo>
                              <a:lnTo>
                                <a:pt x="680" y="625"/>
                              </a:lnTo>
                              <a:lnTo>
                                <a:pt x="695" y="520"/>
                              </a:lnTo>
                              <a:lnTo>
                                <a:pt x="675" y="455"/>
                              </a:lnTo>
                              <a:lnTo>
                                <a:pt x="660" y="390"/>
                              </a:lnTo>
                              <a:lnTo>
                                <a:pt x="660" y="285"/>
                              </a:lnTo>
                              <a:lnTo>
                                <a:pt x="600" y="245"/>
                              </a:lnTo>
                              <a:lnTo>
                                <a:pt x="525" y="190"/>
                              </a:lnTo>
                              <a:lnTo>
                                <a:pt x="470" y="180"/>
                              </a:lnTo>
                              <a:lnTo>
                                <a:pt x="410" y="115"/>
                              </a:lnTo>
                              <a:lnTo>
                                <a:pt x="380" y="55"/>
                              </a:lnTo>
                              <a:lnTo>
                                <a:pt x="325" y="55"/>
                              </a:lnTo>
                              <a:lnTo>
                                <a:pt x="280" y="55"/>
                              </a:lnTo>
                              <a:lnTo>
                                <a:pt x="280" y="0"/>
                              </a:lnTo>
                              <a:lnTo>
                                <a:pt x="250" y="30"/>
                              </a:lnTo>
                              <a:lnTo>
                                <a:pt x="210" y="20"/>
                              </a:lnTo>
                              <a:lnTo>
                                <a:pt x="190" y="75"/>
                              </a:lnTo>
                              <a:lnTo>
                                <a:pt x="220" y="140"/>
                              </a:lnTo>
                              <a:lnTo>
                                <a:pt x="250" y="210"/>
                              </a:lnTo>
                              <a:lnTo>
                                <a:pt x="260" y="250"/>
                              </a:lnTo>
                              <a:lnTo>
                                <a:pt x="240" y="275"/>
                              </a:lnTo>
                              <a:lnTo>
                                <a:pt x="175" y="285"/>
                              </a:lnTo>
                              <a:lnTo>
                                <a:pt x="125" y="315"/>
                              </a:lnTo>
                              <a:lnTo>
                                <a:pt x="90" y="360"/>
                              </a:lnTo>
                              <a:lnTo>
                                <a:pt x="115" y="420"/>
                              </a:lnTo>
                              <a:lnTo>
                                <a:pt x="115" y="465"/>
                              </a:lnTo>
                              <a:lnTo>
                                <a:pt x="90" y="465"/>
                              </a:lnTo>
                              <a:lnTo>
                                <a:pt x="105" y="495"/>
                              </a:lnTo>
                              <a:lnTo>
                                <a:pt x="50" y="540"/>
                              </a:lnTo>
                              <a:lnTo>
                                <a:pt x="70" y="580"/>
                              </a:lnTo>
                              <a:lnTo>
                                <a:pt x="60" y="615"/>
                              </a:lnTo>
                              <a:lnTo>
                                <a:pt x="10" y="655"/>
                              </a:lnTo>
                              <a:lnTo>
                                <a:pt x="20" y="700"/>
                              </a:lnTo>
                              <a:lnTo>
                                <a:pt x="0" y="720"/>
                              </a:lnTo>
                              <a:lnTo>
                                <a:pt x="50" y="740"/>
                              </a:lnTo>
                              <a:lnTo>
                                <a:pt x="50" y="770"/>
                              </a:lnTo>
                              <a:lnTo>
                                <a:pt x="30" y="789"/>
                              </a:lnTo>
                              <a:lnTo>
                                <a:pt x="0" y="834"/>
                              </a:lnTo>
                              <a:lnTo>
                                <a:pt x="30" y="899"/>
                              </a:lnTo>
                              <a:lnTo>
                                <a:pt x="85" y="864"/>
                              </a:lnTo>
                              <a:lnTo>
                                <a:pt x="155" y="864"/>
                              </a:lnTo>
                              <a:lnTo>
                                <a:pt x="190" y="884"/>
                              </a:lnTo>
                              <a:lnTo>
                                <a:pt x="200" y="939"/>
                              </a:lnTo>
                              <a:lnTo>
                                <a:pt x="220" y="989"/>
                              </a:lnTo>
                              <a:lnTo>
                                <a:pt x="260" y="1004"/>
                              </a:lnTo>
                              <a:lnTo>
                                <a:pt x="275" y="1034"/>
                              </a:lnTo>
                              <a:lnTo>
                                <a:pt x="295" y="1074"/>
                              </a:lnTo>
                              <a:lnTo>
                                <a:pt x="335" y="1094"/>
                              </a:lnTo>
                              <a:lnTo>
                                <a:pt x="385" y="1094"/>
                              </a:lnTo>
                              <a:lnTo>
                                <a:pt x="450" y="1109"/>
                              </a:lnTo>
                              <a:lnTo>
                                <a:pt x="470" y="1094"/>
                              </a:lnTo>
                              <a:lnTo>
                                <a:pt x="505" y="1054"/>
                              </a:lnTo>
                              <a:lnTo>
                                <a:pt x="535" y="1034"/>
                              </a:lnTo>
                              <a:lnTo>
                                <a:pt x="590" y="1014"/>
                              </a:lnTo>
                              <a:lnTo>
                                <a:pt x="640" y="1014"/>
                              </a:lnTo>
                              <a:lnTo>
                                <a:pt x="680" y="969"/>
                              </a:lnTo>
                              <a:lnTo>
                                <a:pt x="705" y="929"/>
                              </a:lnTo>
                              <a:lnTo>
                                <a:pt x="725" y="909"/>
                              </a:lnTo>
                              <a:lnTo>
                                <a:pt x="780" y="919"/>
                              </a:lnTo>
                              <a:lnTo>
                                <a:pt x="820" y="909"/>
                              </a:lnTo>
                              <a:lnTo>
                                <a:pt x="885" y="899"/>
                              </a:lnTo>
                              <a:lnTo>
                                <a:pt x="935" y="844"/>
                              </a:lnTo>
                              <a:close/>
                            </a:path>
                          </a:pathLst>
                        </a:custGeom>
                        <a:solidFill>
                          <a:srgbClr val="70AD47">
                            <a:lumMod val="40000"/>
                            <a:lumOff val="60000"/>
                          </a:srgbClr>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98" name="Freeform 83"/>
                        <p:cNvSpPr>
                          <a:spLocks noChangeAspect="1"/>
                        </p:cNvSpPr>
                        <p:nvPr/>
                      </p:nvSpPr>
                      <p:spPr bwMode="auto">
                        <a:xfrm>
                          <a:off x="2511" y="39772"/>
                          <a:ext cx="816" cy="733"/>
                        </a:xfrm>
                        <a:custGeom>
                          <a:avLst/>
                          <a:gdLst>
                            <a:gd name="T0" fmla="*/ 1114 w 1114"/>
                            <a:gd name="T1" fmla="*/ 1085 h 1284"/>
                            <a:gd name="T2" fmla="*/ 1094 w 1114"/>
                            <a:gd name="T3" fmla="*/ 1020 h 1284"/>
                            <a:gd name="T4" fmla="*/ 1079 w 1114"/>
                            <a:gd name="T5" fmla="*/ 865 h 1284"/>
                            <a:gd name="T6" fmla="*/ 1065 w 1114"/>
                            <a:gd name="T7" fmla="*/ 735 h 1284"/>
                            <a:gd name="T8" fmla="*/ 1020 w 1114"/>
                            <a:gd name="T9" fmla="*/ 580 h 1284"/>
                            <a:gd name="T10" fmla="*/ 980 w 1114"/>
                            <a:gd name="T11" fmla="*/ 515 h 1284"/>
                            <a:gd name="T12" fmla="*/ 905 w 1114"/>
                            <a:gd name="T13" fmla="*/ 420 h 1284"/>
                            <a:gd name="T14" fmla="*/ 820 w 1114"/>
                            <a:gd name="T15" fmla="*/ 380 h 1284"/>
                            <a:gd name="T16" fmla="*/ 725 w 1114"/>
                            <a:gd name="T17" fmla="*/ 295 h 1284"/>
                            <a:gd name="T18" fmla="*/ 630 w 1114"/>
                            <a:gd name="T19" fmla="*/ 210 h 1284"/>
                            <a:gd name="T20" fmla="*/ 535 w 1114"/>
                            <a:gd name="T21" fmla="*/ 115 h 1284"/>
                            <a:gd name="T22" fmla="*/ 465 w 1114"/>
                            <a:gd name="T23" fmla="*/ 40 h 1284"/>
                            <a:gd name="T24" fmla="*/ 410 w 1114"/>
                            <a:gd name="T25" fmla="*/ 0 h 1284"/>
                            <a:gd name="T26" fmla="*/ 420 w 1114"/>
                            <a:gd name="T27" fmla="*/ 65 h 1284"/>
                            <a:gd name="T28" fmla="*/ 385 w 1114"/>
                            <a:gd name="T29" fmla="*/ 115 h 1284"/>
                            <a:gd name="T30" fmla="*/ 345 w 1114"/>
                            <a:gd name="T31" fmla="*/ 135 h 1284"/>
                            <a:gd name="T32" fmla="*/ 305 w 1114"/>
                            <a:gd name="T33" fmla="*/ 115 h 1284"/>
                            <a:gd name="T34" fmla="*/ 255 w 1114"/>
                            <a:gd name="T35" fmla="*/ 70 h 1284"/>
                            <a:gd name="T36" fmla="*/ 230 w 1114"/>
                            <a:gd name="T37" fmla="*/ 65 h 1284"/>
                            <a:gd name="T38" fmla="*/ 175 w 1114"/>
                            <a:gd name="T39" fmla="*/ 65 h 1284"/>
                            <a:gd name="T40" fmla="*/ 125 w 1114"/>
                            <a:gd name="T41" fmla="*/ 85 h 1284"/>
                            <a:gd name="T42" fmla="*/ 70 w 1114"/>
                            <a:gd name="T43" fmla="*/ 65 h 1284"/>
                            <a:gd name="T44" fmla="*/ 50 w 1114"/>
                            <a:gd name="T45" fmla="*/ 105 h 1284"/>
                            <a:gd name="T46" fmla="*/ 50 w 1114"/>
                            <a:gd name="T47" fmla="*/ 170 h 1284"/>
                            <a:gd name="T48" fmla="*/ 0 w 1114"/>
                            <a:gd name="T49" fmla="*/ 180 h 1284"/>
                            <a:gd name="T50" fmla="*/ 0 w 1114"/>
                            <a:gd name="T51" fmla="*/ 210 h 1284"/>
                            <a:gd name="T52" fmla="*/ 40 w 1114"/>
                            <a:gd name="T53" fmla="*/ 250 h 1284"/>
                            <a:gd name="T54" fmla="*/ 85 w 1114"/>
                            <a:gd name="T55" fmla="*/ 230 h 1284"/>
                            <a:gd name="T56" fmla="*/ 135 w 1114"/>
                            <a:gd name="T57" fmla="*/ 240 h 1284"/>
                            <a:gd name="T58" fmla="*/ 145 w 1114"/>
                            <a:gd name="T59" fmla="*/ 275 h 1284"/>
                            <a:gd name="T60" fmla="*/ 135 w 1114"/>
                            <a:gd name="T61" fmla="*/ 305 h 1284"/>
                            <a:gd name="T62" fmla="*/ 90 w 1114"/>
                            <a:gd name="T63" fmla="*/ 315 h 1284"/>
                            <a:gd name="T64" fmla="*/ 85 w 1114"/>
                            <a:gd name="T65" fmla="*/ 345 h 1284"/>
                            <a:gd name="T66" fmla="*/ 85 w 1114"/>
                            <a:gd name="T67" fmla="*/ 380 h 1284"/>
                            <a:gd name="T68" fmla="*/ 90 w 1114"/>
                            <a:gd name="T69" fmla="*/ 400 h 1284"/>
                            <a:gd name="T70" fmla="*/ 90 w 1114"/>
                            <a:gd name="T71" fmla="*/ 440 h 1284"/>
                            <a:gd name="T72" fmla="*/ 155 w 1114"/>
                            <a:gd name="T73" fmla="*/ 455 h 1284"/>
                            <a:gd name="T74" fmla="*/ 175 w 1114"/>
                            <a:gd name="T75" fmla="*/ 455 h 1284"/>
                            <a:gd name="T76" fmla="*/ 255 w 1114"/>
                            <a:gd name="T77" fmla="*/ 545 h 1284"/>
                            <a:gd name="T78" fmla="*/ 280 w 1114"/>
                            <a:gd name="T79" fmla="*/ 590 h 1284"/>
                            <a:gd name="T80" fmla="*/ 325 w 1114"/>
                            <a:gd name="T81" fmla="*/ 580 h 1284"/>
                            <a:gd name="T82" fmla="*/ 410 w 1114"/>
                            <a:gd name="T83" fmla="*/ 645 h 1284"/>
                            <a:gd name="T84" fmla="*/ 470 w 1114"/>
                            <a:gd name="T85" fmla="*/ 695 h 1284"/>
                            <a:gd name="T86" fmla="*/ 470 w 1114"/>
                            <a:gd name="T87" fmla="*/ 800 h 1284"/>
                            <a:gd name="T88" fmla="*/ 485 w 1114"/>
                            <a:gd name="T89" fmla="*/ 875 h 1284"/>
                            <a:gd name="T90" fmla="*/ 495 w 1114"/>
                            <a:gd name="T91" fmla="*/ 980 h 1284"/>
                            <a:gd name="T92" fmla="*/ 505 w 1114"/>
                            <a:gd name="T93" fmla="*/ 1035 h 1284"/>
                            <a:gd name="T94" fmla="*/ 535 w 1114"/>
                            <a:gd name="T95" fmla="*/ 1065 h 1284"/>
                            <a:gd name="T96" fmla="*/ 590 w 1114"/>
                            <a:gd name="T97" fmla="*/ 1085 h 1284"/>
                            <a:gd name="T98" fmla="*/ 675 w 1114"/>
                            <a:gd name="T99" fmla="*/ 1150 h 1284"/>
                            <a:gd name="T100" fmla="*/ 715 w 1114"/>
                            <a:gd name="T101" fmla="*/ 1179 h 1284"/>
                            <a:gd name="T102" fmla="*/ 740 w 1114"/>
                            <a:gd name="T103" fmla="*/ 1219 h 1284"/>
                            <a:gd name="T104" fmla="*/ 745 w 1114"/>
                            <a:gd name="T105" fmla="*/ 1264 h 1284"/>
                            <a:gd name="T106" fmla="*/ 770 w 1114"/>
                            <a:gd name="T107" fmla="*/ 1284 h 1284"/>
                            <a:gd name="T108" fmla="*/ 780 w 1114"/>
                            <a:gd name="T109" fmla="*/ 1254 h 1284"/>
                            <a:gd name="T110" fmla="*/ 845 w 1114"/>
                            <a:gd name="T111" fmla="*/ 1179 h 1284"/>
                            <a:gd name="T112" fmla="*/ 915 w 1114"/>
                            <a:gd name="T113" fmla="*/ 1199 h 1284"/>
                            <a:gd name="T114" fmla="*/ 960 w 1114"/>
                            <a:gd name="T115" fmla="*/ 1150 h 1284"/>
                            <a:gd name="T116" fmla="*/ 1020 w 1114"/>
                            <a:gd name="T117" fmla="*/ 1160 h 1284"/>
                            <a:gd name="T118" fmla="*/ 1114 w 1114"/>
                            <a:gd name="T11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4" h="1284">
                              <a:moveTo>
                                <a:pt x="1114" y="1085"/>
                              </a:moveTo>
                              <a:lnTo>
                                <a:pt x="1094" y="1020"/>
                              </a:lnTo>
                              <a:lnTo>
                                <a:pt x="1079" y="865"/>
                              </a:lnTo>
                              <a:lnTo>
                                <a:pt x="1065" y="735"/>
                              </a:lnTo>
                              <a:lnTo>
                                <a:pt x="1020" y="580"/>
                              </a:lnTo>
                              <a:lnTo>
                                <a:pt x="980" y="515"/>
                              </a:lnTo>
                              <a:lnTo>
                                <a:pt x="905" y="420"/>
                              </a:lnTo>
                              <a:lnTo>
                                <a:pt x="820" y="380"/>
                              </a:lnTo>
                              <a:lnTo>
                                <a:pt x="725" y="295"/>
                              </a:lnTo>
                              <a:lnTo>
                                <a:pt x="630" y="210"/>
                              </a:lnTo>
                              <a:lnTo>
                                <a:pt x="535" y="115"/>
                              </a:lnTo>
                              <a:lnTo>
                                <a:pt x="465" y="40"/>
                              </a:lnTo>
                              <a:lnTo>
                                <a:pt x="410" y="0"/>
                              </a:lnTo>
                              <a:lnTo>
                                <a:pt x="420" y="65"/>
                              </a:lnTo>
                              <a:lnTo>
                                <a:pt x="385" y="115"/>
                              </a:lnTo>
                              <a:lnTo>
                                <a:pt x="345" y="135"/>
                              </a:lnTo>
                              <a:lnTo>
                                <a:pt x="305" y="115"/>
                              </a:lnTo>
                              <a:lnTo>
                                <a:pt x="255" y="70"/>
                              </a:lnTo>
                              <a:lnTo>
                                <a:pt x="230" y="65"/>
                              </a:lnTo>
                              <a:lnTo>
                                <a:pt x="175" y="65"/>
                              </a:lnTo>
                              <a:lnTo>
                                <a:pt x="125" y="85"/>
                              </a:lnTo>
                              <a:lnTo>
                                <a:pt x="70" y="65"/>
                              </a:lnTo>
                              <a:lnTo>
                                <a:pt x="50" y="105"/>
                              </a:lnTo>
                              <a:lnTo>
                                <a:pt x="50" y="170"/>
                              </a:lnTo>
                              <a:lnTo>
                                <a:pt x="0" y="180"/>
                              </a:lnTo>
                              <a:lnTo>
                                <a:pt x="0" y="210"/>
                              </a:lnTo>
                              <a:lnTo>
                                <a:pt x="40" y="250"/>
                              </a:lnTo>
                              <a:lnTo>
                                <a:pt x="85" y="230"/>
                              </a:lnTo>
                              <a:lnTo>
                                <a:pt x="135" y="240"/>
                              </a:lnTo>
                              <a:lnTo>
                                <a:pt x="145" y="275"/>
                              </a:lnTo>
                              <a:lnTo>
                                <a:pt x="135" y="305"/>
                              </a:lnTo>
                              <a:lnTo>
                                <a:pt x="90" y="315"/>
                              </a:lnTo>
                              <a:lnTo>
                                <a:pt x="85" y="345"/>
                              </a:lnTo>
                              <a:lnTo>
                                <a:pt x="85" y="380"/>
                              </a:lnTo>
                              <a:lnTo>
                                <a:pt x="90" y="400"/>
                              </a:lnTo>
                              <a:lnTo>
                                <a:pt x="90" y="440"/>
                              </a:lnTo>
                              <a:lnTo>
                                <a:pt x="155" y="455"/>
                              </a:lnTo>
                              <a:lnTo>
                                <a:pt x="175" y="455"/>
                              </a:lnTo>
                              <a:lnTo>
                                <a:pt x="255" y="545"/>
                              </a:lnTo>
                              <a:lnTo>
                                <a:pt x="280" y="590"/>
                              </a:lnTo>
                              <a:lnTo>
                                <a:pt x="325" y="580"/>
                              </a:lnTo>
                              <a:lnTo>
                                <a:pt x="410" y="645"/>
                              </a:lnTo>
                              <a:lnTo>
                                <a:pt x="470" y="695"/>
                              </a:lnTo>
                              <a:lnTo>
                                <a:pt x="470" y="800"/>
                              </a:lnTo>
                              <a:lnTo>
                                <a:pt x="485" y="875"/>
                              </a:lnTo>
                              <a:lnTo>
                                <a:pt x="495" y="980"/>
                              </a:lnTo>
                              <a:lnTo>
                                <a:pt x="505" y="1035"/>
                              </a:lnTo>
                              <a:lnTo>
                                <a:pt x="535" y="1065"/>
                              </a:lnTo>
                              <a:lnTo>
                                <a:pt x="590" y="1085"/>
                              </a:lnTo>
                              <a:lnTo>
                                <a:pt x="675" y="1150"/>
                              </a:lnTo>
                              <a:lnTo>
                                <a:pt x="715" y="1179"/>
                              </a:lnTo>
                              <a:lnTo>
                                <a:pt x="740" y="1219"/>
                              </a:lnTo>
                              <a:lnTo>
                                <a:pt x="745" y="1264"/>
                              </a:lnTo>
                              <a:lnTo>
                                <a:pt x="770" y="1284"/>
                              </a:lnTo>
                              <a:lnTo>
                                <a:pt x="780" y="1254"/>
                              </a:lnTo>
                              <a:lnTo>
                                <a:pt x="845" y="1179"/>
                              </a:lnTo>
                              <a:lnTo>
                                <a:pt x="915" y="1199"/>
                              </a:lnTo>
                              <a:lnTo>
                                <a:pt x="960" y="1150"/>
                              </a:lnTo>
                              <a:lnTo>
                                <a:pt x="1020" y="1160"/>
                              </a:lnTo>
                              <a:lnTo>
                                <a:pt x="1114" y="1085"/>
                              </a:lnTo>
                              <a:close/>
                            </a:path>
                          </a:pathLst>
                        </a:custGeom>
                        <a:solidFill>
                          <a:srgbClr val="70AD47">
                            <a:lumMod val="20000"/>
                            <a:lumOff val="80000"/>
                          </a:srgbClr>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199" name="Freeform 82"/>
                        <p:cNvSpPr>
                          <a:spLocks noChangeAspect="1"/>
                        </p:cNvSpPr>
                        <p:nvPr/>
                      </p:nvSpPr>
                      <p:spPr bwMode="auto">
                        <a:xfrm>
                          <a:off x="1164" y="39102"/>
                          <a:ext cx="1654" cy="777"/>
                        </a:xfrm>
                        <a:custGeom>
                          <a:avLst/>
                          <a:gdLst>
                            <a:gd name="T0" fmla="*/ 2168 w 2258"/>
                            <a:gd name="T1" fmla="*/ 1119 h 1359"/>
                            <a:gd name="T2" fmla="*/ 2093 w 2258"/>
                            <a:gd name="T3" fmla="*/ 949 h 1359"/>
                            <a:gd name="T4" fmla="*/ 2018 w 2258"/>
                            <a:gd name="T5" fmla="*/ 819 h 1359"/>
                            <a:gd name="T6" fmla="*/ 1983 w 2258"/>
                            <a:gd name="T7" fmla="*/ 729 h 1359"/>
                            <a:gd name="T8" fmla="*/ 2018 w 2258"/>
                            <a:gd name="T9" fmla="*/ 620 h 1359"/>
                            <a:gd name="T10" fmla="*/ 2008 w 2258"/>
                            <a:gd name="T11" fmla="*/ 485 h 1359"/>
                            <a:gd name="T12" fmla="*/ 2008 w 2258"/>
                            <a:gd name="T13" fmla="*/ 400 h 1359"/>
                            <a:gd name="T14" fmla="*/ 1898 w 2258"/>
                            <a:gd name="T15" fmla="*/ 305 h 1359"/>
                            <a:gd name="T16" fmla="*/ 1788 w 2258"/>
                            <a:gd name="T17" fmla="*/ 305 h 1359"/>
                            <a:gd name="T18" fmla="*/ 1708 w 2258"/>
                            <a:gd name="T19" fmla="*/ 345 h 1359"/>
                            <a:gd name="T20" fmla="*/ 1544 w 2258"/>
                            <a:gd name="T21" fmla="*/ 325 h 1359"/>
                            <a:gd name="T22" fmla="*/ 1419 w 2258"/>
                            <a:gd name="T23" fmla="*/ 275 h 1359"/>
                            <a:gd name="T24" fmla="*/ 1319 w 2258"/>
                            <a:gd name="T25" fmla="*/ 260 h 1359"/>
                            <a:gd name="T26" fmla="*/ 1119 w 2258"/>
                            <a:gd name="T27" fmla="*/ 275 h 1359"/>
                            <a:gd name="T28" fmla="*/ 994 w 2258"/>
                            <a:gd name="T29" fmla="*/ 200 h 1359"/>
                            <a:gd name="T30" fmla="*/ 909 w 2258"/>
                            <a:gd name="T31" fmla="*/ 240 h 1359"/>
                            <a:gd name="T32" fmla="*/ 834 w 2258"/>
                            <a:gd name="T33" fmla="*/ 190 h 1359"/>
                            <a:gd name="T34" fmla="*/ 709 w 2258"/>
                            <a:gd name="T35" fmla="*/ 190 h 1359"/>
                            <a:gd name="T36" fmla="*/ 574 w 2258"/>
                            <a:gd name="T37" fmla="*/ 90 h 1359"/>
                            <a:gd name="T38" fmla="*/ 444 w 2258"/>
                            <a:gd name="T39" fmla="*/ 40 h 1359"/>
                            <a:gd name="T40" fmla="*/ 340 w 2258"/>
                            <a:gd name="T41" fmla="*/ 30 h 1359"/>
                            <a:gd name="T42" fmla="*/ 245 w 2258"/>
                            <a:gd name="T43" fmla="*/ 0 h 1359"/>
                            <a:gd name="T44" fmla="*/ 190 w 2258"/>
                            <a:gd name="T45" fmla="*/ 50 h 1359"/>
                            <a:gd name="T46" fmla="*/ 170 w 2258"/>
                            <a:gd name="T47" fmla="*/ 240 h 1359"/>
                            <a:gd name="T48" fmla="*/ 120 w 2258"/>
                            <a:gd name="T49" fmla="*/ 345 h 1359"/>
                            <a:gd name="T50" fmla="*/ 40 w 2258"/>
                            <a:gd name="T51" fmla="*/ 450 h 1359"/>
                            <a:gd name="T52" fmla="*/ 55 w 2258"/>
                            <a:gd name="T53" fmla="*/ 525 h 1359"/>
                            <a:gd name="T54" fmla="*/ 170 w 2258"/>
                            <a:gd name="T55" fmla="*/ 550 h 1359"/>
                            <a:gd name="T56" fmla="*/ 225 w 2258"/>
                            <a:gd name="T57" fmla="*/ 665 h 1359"/>
                            <a:gd name="T58" fmla="*/ 330 w 2258"/>
                            <a:gd name="T59" fmla="*/ 709 h 1359"/>
                            <a:gd name="T60" fmla="*/ 345 w 2258"/>
                            <a:gd name="T61" fmla="*/ 834 h 1359"/>
                            <a:gd name="T62" fmla="*/ 409 w 2258"/>
                            <a:gd name="T63" fmla="*/ 904 h 1359"/>
                            <a:gd name="T64" fmla="*/ 464 w 2258"/>
                            <a:gd name="T65" fmla="*/ 854 h 1359"/>
                            <a:gd name="T66" fmla="*/ 519 w 2258"/>
                            <a:gd name="T67" fmla="*/ 769 h 1359"/>
                            <a:gd name="T68" fmla="*/ 559 w 2258"/>
                            <a:gd name="T69" fmla="*/ 779 h 1359"/>
                            <a:gd name="T70" fmla="*/ 684 w 2258"/>
                            <a:gd name="T71" fmla="*/ 844 h 1359"/>
                            <a:gd name="T72" fmla="*/ 854 w 2258"/>
                            <a:gd name="T73" fmla="*/ 874 h 1359"/>
                            <a:gd name="T74" fmla="*/ 1004 w 2258"/>
                            <a:gd name="T75" fmla="*/ 959 h 1359"/>
                            <a:gd name="T76" fmla="*/ 1099 w 2258"/>
                            <a:gd name="T77" fmla="*/ 1034 h 1359"/>
                            <a:gd name="T78" fmla="*/ 1229 w 2258"/>
                            <a:gd name="T79" fmla="*/ 1034 h 1359"/>
                            <a:gd name="T80" fmla="*/ 1339 w 2258"/>
                            <a:gd name="T81" fmla="*/ 1099 h 1359"/>
                            <a:gd name="T82" fmla="*/ 1449 w 2258"/>
                            <a:gd name="T83" fmla="*/ 1099 h 1359"/>
                            <a:gd name="T84" fmla="*/ 1554 w 2258"/>
                            <a:gd name="T85" fmla="*/ 1099 h 1359"/>
                            <a:gd name="T86" fmla="*/ 1629 w 2258"/>
                            <a:gd name="T87" fmla="*/ 1119 h 1359"/>
                            <a:gd name="T88" fmla="*/ 1629 w 2258"/>
                            <a:gd name="T89" fmla="*/ 1224 h 1359"/>
                            <a:gd name="T90" fmla="*/ 1733 w 2258"/>
                            <a:gd name="T91" fmla="*/ 1254 h 1359"/>
                            <a:gd name="T92" fmla="*/ 1808 w 2258"/>
                            <a:gd name="T93" fmla="*/ 1329 h 1359"/>
                            <a:gd name="T94" fmla="*/ 1878 w 2258"/>
                            <a:gd name="T95" fmla="*/ 1329 h 1359"/>
                            <a:gd name="T96" fmla="*/ 1908 w 2258"/>
                            <a:gd name="T97" fmla="*/ 1234 h 1359"/>
                            <a:gd name="T98" fmla="*/ 2018 w 2258"/>
                            <a:gd name="T99" fmla="*/ 1234 h 1359"/>
                            <a:gd name="T100" fmla="*/ 2123 w 2258"/>
                            <a:gd name="T101" fmla="*/ 1274 h 1359"/>
                            <a:gd name="T102" fmla="*/ 2198 w 2258"/>
                            <a:gd name="T103" fmla="*/ 1309 h 1359"/>
                            <a:gd name="T104" fmla="*/ 2258 w 2258"/>
                            <a:gd name="T105" fmla="*/ 1234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8" h="1359">
                              <a:moveTo>
                                <a:pt x="2238" y="1169"/>
                              </a:moveTo>
                              <a:lnTo>
                                <a:pt x="2168" y="1119"/>
                              </a:lnTo>
                              <a:lnTo>
                                <a:pt x="2133" y="1064"/>
                              </a:lnTo>
                              <a:lnTo>
                                <a:pt x="2093" y="949"/>
                              </a:lnTo>
                              <a:lnTo>
                                <a:pt x="2068" y="904"/>
                              </a:lnTo>
                              <a:lnTo>
                                <a:pt x="2018" y="819"/>
                              </a:lnTo>
                              <a:lnTo>
                                <a:pt x="1983" y="779"/>
                              </a:lnTo>
                              <a:lnTo>
                                <a:pt x="1983" y="729"/>
                              </a:lnTo>
                              <a:lnTo>
                                <a:pt x="2028" y="685"/>
                              </a:lnTo>
                              <a:lnTo>
                                <a:pt x="2018" y="620"/>
                              </a:lnTo>
                              <a:lnTo>
                                <a:pt x="2018" y="535"/>
                              </a:lnTo>
                              <a:lnTo>
                                <a:pt x="2008" y="485"/>
                              </a:lnTo>
                              <a:lnTo>
                                <a:pt x="2038" y="445"/>
                              </a:lnTo>
                              <a:lnTo>
                                <a:pt x="2008" y="400"/>
                              </a:lnTo>
                              <a:lnTo>
                                <a:pt x="1953" y="315"/>
                              </a:lnTo>
                              <a:lnTo>
                                <a:pt x="1898" y="305"/>
                              </a:lnTo>
                              <a:lnTo>
                                <a:pt x="1828" y="280"/>
                              </a:lnTo>
                              <a:lnTo>
                                <a:pt x="1788" y="305"/>
                              </a:lnTo>
                              <a:lnTo>
                                <a:pt x="1753" y="335"/>
                              </a:lnTo>
                              <a:lnTo>
                                <a:pt x="1708" y="345"/>
                              </a:lnTo>
                              <a:lnTo>
                                <a:pt x="1668" y="325"/>
                              </a:lnTo>
                              <a:lnTo>
                                <a:pt x="1544" y="325"/>
                              </a:lnTo>
                              <a:lnTo>
                                <a:pt x="1469" y="295"/>
                              </a:lnTo>
                              <a:lnTo>
                                <a:pt x="1419" y="275"/>
                              </a:lnTo>
                              <a:lnTo>
                                <a:pt x="1374" y="230"/>
                              </a:lnTo>
                              <a:lnTo>
                                <a:pt x="1319" y="260"/>
                              </a:lnTo>
                              <a:lnTo>
                                <a:pt x="1229" y="260"/>
                              </a:lnTo>
                              <a:lnTo>
                                <a:pt x="1119" y="275"/>
                              </a:lnTo>
                              <a:lnTo>
                                <a:pt x="1059" y="260"/>
                              </a:lnTo>
                              <a:lnTo>
                                <a:pt x="994" y="200"/>
                              </a:lnTo>
                              <a:lnTo>
                                <a:pt x="954" y="230"/>
                              </a:lnTo>
                              <a:lnTo>
                                <a:pt x="909" y="240"/>
                              </a:lnTo>
                              <a:lnTo>
                                <a:pt x="854" y="210"/>
                              </a:lnTo>
                              <a:lnTo>
                                <a:pt x="834" y="190"/>
                              </a:lnTo>
                              <a:lnTo>
                                <a:pt x="769" y="200"/>
                              </a:lnTo>
                              <a:lnTo>
                                <a:pt x="709" y="190"/>
                              </a:lnTo>
                              <a:lnTo>
                                <a:pt x="659" y="155"/>
                              </a:lnTo>
                              <a:lnTo>
                                <a:pt x="574" y="90"/>
                              </a:lnTo>
                              <a:lnTo>
                                <a:pt x="494" y="30"/>
                              </a:lnTo>
                              <a:lnTo>
                                <a:pt x="444" y="40"/>
                              </a:lnTo>
                              <a:lnTo>
                                <a:pt x="384" y="60"/>
                              </a:lnTo>
                              <a:lnTo>
                                <a:pt x="340" y="30"/>
                              </a:lnTo>
                              <a:lnTo>
                                <a:pt x="295" y="0"/>
                              </a:lnTo>
                              <a:lnTo>
                                <a:pt x="245" y="0"/>
                              </a:lnTo>
                              <a:lnTo>
                                <a:pt x="205" y="30"/>
                              </a:lnTo>
                              <a:lnTo>
                                <a:pt x="190" y="50"/>
                              </a:lnTo>
                              <a:lnTo>
                                <a:pt x="190" y="145"/>
                              </a:lnTo>
                              <a:lnTo>
                                <a:pt x="170" y="240"/>
                              </a:lnTo>
                              <a:lnTo>
                                <a:pt x="150" y="305"/>
                              </a:lnTo>
                              <a:lnTo>
                                <a:pt x="120" y="345"/>
                              </a:lnTo>
                              <a:lnTo>
                                <a:pt x="85" y="410"/>
                              </a:lnTo>
                              <a:lnTo>
                                <a:pt x="40" y="450"/>
                              </a:lnTo>
                              <a:lnTo>
                                <a:pt x="0" y="485"/>
                              </a:lnTo>
                              <a:lnTo>
                                <a:pt x="55" y="525"/>
                              </a:lnTo>
                              <a:lnTo>
                                <a:pt x="105" y="535"/>
                              </a:lnTo>
                              <a:lnTo>
                                <a:pt x="170" y="550"/>
                              </a:lnTo>
                              <a:lnTo>
                                <a:pt x="160" y="630"/>
                              </a:lnTo>
                              <a:lnTo>
                                <a:pt x="225" y="665"/>
                              </a:lnTo>
                              <a:lnTo>
                                <a:pt x="310" y="695"/>
                              </a:lnTo>
                              <a:lnTo>
                                <a:pt x="330" y="709"/>
                              </a:lnTo>
                              <a:lnTo>
                                <a:pt x="340" y="749"/>
                              </a:lnTo>
                              <a:lnTo>
                                <a:pt x="345" y="834"/>
                              </a:lnTo>
                              <a:lnTo>
                                <a:pt x="359" y="884"/>
                              </a:lnTo>
                              <a:lnTo>
                                <a:pt x="409" y="904"/>
                              </a:lnTo>
                              <a:lnTo>
                                <a:pt x="454" y="894"/>
                              </a:lnTo>
                              <a:lnTo>
                                <a:pt x="464" y="854"/>
                              </a:lnTo>
                              <a:lnTo>
                                <a:pt x="464" y="809"/>
                              </a:lnTo>
                              <a:lnTo>
                                <a:pt x="519" y="769"/>
                              </a:lnTo>
                              <a:lnTo>
                                <a:pt x="539" y="749"/>
                              </a:lnTo>
                              <a:lnTo>
                                <a:pt x="559" y="779"/>
                              </a:lnTo>
                              <a:lnTo>
                                <a:pt x="614" y="819"/>
                              </a:lnTo>
                              <a:lnTo>
                                <a:pt x="684" y="844"/>
                              </a:lnTo>
                              <a:lnTo>
                                <a:pt x="784" y="864"/>
                              </a:lnTo>
                              <a:lnTo>
                                <a:pt x="854" y="874"/>
                              </a:lnTo>
                              <a:lnTo>
                                <a:pt x="954" y="914"/>
                              </a:lnTo>
                              <a:lnTo>
                                <a:pt x="1004" y="959"/>
                              </a:lnTo>
                              <a:lnTo>
                                <a:pt x="1064" y="1024"/>
                              </a:lnTo>
                              <a:lnTo>
                                <a:pt x="1099" y="1034"/>
                              </a:lnTo>
                              <a:lnTo>
                                <a:pt x="1184" y="1034"/>
                              </a:lnTo>
                              <a:lnTo>
                                <a:pt x="1229" y="1034"/>
                              </a:lnTo>
                              <a:lnTo>
                                <a:pt x="1289" y="1084"/>
                              </a:lnTo>
                              <a:lnTo>
                                <a:pt x="1339" y="1099"/>
                              </a:lnTo>
                              <a:lnTo>
                                <a:pt x="1404" y="1084"/>
                              </a:lnTo>
                              <a:lnTo>
                                <a:pt x="1449" y="1099"/>
                              </a:lnTo>
                              <a:lnTo>
                                <a:pt x="1479" y="1099"/>
                              </a:lnTo>
                              <a:lnTo>
                                <a:pt x="1554" y="1099"/>
                              </a:lnTo>
                              <a:lnTo>
                                <a:pt x="1574" y="1074"/>
                              </a:lnTo>
                              <a:lnTo>
                                <a:pt x="1629" y="1119"/>
                              </a:lnTo>
                              <a:lnTo>
                                <a:pt x="1629" y="1159"/>
                              </a:lnTo>
                              <a:lnTo>
                                <a:pt x="1629" y="1224"/>
                              </a:lnTo>
                              <a:lnTo>
                                <a:pt x="1658" y="1244"/>
                              </a:lnTo>
                              <a:lnTo>
                                <a:pt x="1733" y="1254"/>
                              </a:lnTo>
                              <a:lnTo>
                                <a:pt x="1773" y="1294"/>
                              </a:lnTo>
                              <a:lnTo>
                                <a:pt x="1808" y="1329"/>
                              </a:lnTo>
                              <a:lnTo>
                                <a:pt x="1838" y="1359"/>
                              </a:lnTo>
                              <a:lnTo>
                                <a:pt x="1878" y="1329"/>
                              </a:lnTo>
                              <a:lnTo>
                                <a:pt x="1893" y="1274"/>
                              </a:lnTo>
                              <a:lnTo>
                                <a:pt x="1908" y="1234"/>
                              </a:lnTo>
                              <a:lnTo>
                                <a:pt x="1958" y="1249"/>
                              </a:lnTo>
                              <a:lnTo>
                                <a:pt x="2018" y="1234"/>
                              </a:lnTo>
                              <a:lnTo>
                                <a:pt x="2058" y="1234"/>
                              </a:lnTo>
                              <a:lnTo>
                                <a:pt x="2123" y="1274"/>
                              </a:lnTo>
                              <a:lnTo>
                                <a:pt x="2168" y="1309"/>
                              </a:lnTo>
                              <a:lnTo>
                                <a:pt x="2198" y="1309"/>
                              </a:lnTo>
                              <a:lnTo>
                                <a:pt x="2238" y="1269"/>
                              </a:lnTo>
                              <a:lnTo>
                                <a:pt x="2258" y="1234"/>
                              </a:lnTo>
                              <a:lnTo>
                                <a:pt x="2238" y="1169"/>
                              </a:lnTo>
                              <a:close/>
                            </a:path>
                          </a:pathLst>
                        </a:custGeom>
                        <a:solidFill>
                          <a:srgbClr val="92D050"/>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200" name="Freeform 81"/>
                        <p:cNvSpPr>
                          <a:spLocks noChangeAspect="1"/>
                        </p:cNvSpPr>
                        <p:nvPr/>
                      </p:nvSpPr>
                      <p:spPr bwMode="auto">
                        <a:xfrm>
                          <a:off x="333" y="39356"/>
                          <a:ext cx="1281" cy="391"/>
                        </a:xfrm>
                        <a:custGeom>
                          <a:avLst/>
                          <a:gdLst>
                            <a:gd name="T0" fmla="*/ 989 w 1753"/>
                            <a:gd name="T1" fmla="*/ 0 h 689"/>
                            <a:gd name="T2" fmla="*/ 894 w 1753"/>
                            <a:gd name="T3" fmla="*/ 85 h 689"/>
                            <a:gd name="T4" fmla="*/ 789 w 1753"/>
                            <a:gd name="T5" fmla="*/ 55 h 689"/>
                            <a:gd name="T6" fmla="*/ 684 w 1753"/>
                            <a:gd name="T7" fmla="*/ 85 h 689"/>
                            <a:gd name="T8" fmla="*/ 599 w 1753"/>
                            <a:gd name="T9" fmla="*/ 35 h 689"/>
                            <a:gd name="T10" fmla="*/ 459 w 1753"/>
                            <a:gd name="T11" fmla="*/ 35 h 689"/>
                            <a:gd name="T12" fmla="*/ 479 w 1753"/>
                            <a:gd name="T13" fmla="*/ 85 h 689"/>
                            <a:gd name="T14" fmla="*/ 439 w 1753"/>
                            <a:gd name="T15" fmla="*/ 140 h 689"/>
                            <a:gd name="T16" fmla="*/ 399 w 1753"/>
                            <a:gd name="T17" fmla="*/ 210 h 689"/>
                            <a:gd name="T18" fmla="*/ 399 w 1753"/>
                            <a:gd name="T19" fmla="*/ 284 h 689"/>
                            <a:gd name="T20" fmla="*/ 284 w 1753"/>
                            <a:gd name="T21" fmla="*/ 324 h 689"/>
                            <a:gd name="T22" fmla="*/ 125 w 1753"/>
                            <a:gd name="T23" fmla="*/ 379 h 689"/>
                            <a:gd name="T24" fmla="*/ 30 w 1753"/>
                            <a:gd name="T25" fmla="*/ 464 h 689"/>
                            <a:gd name="T26" fmla="*/ 0 w 1753"/>
                            <a:gd name="T27" fmla="*/ 604 h 689"/>
                            <a:gd name="T28" fmla="*/ 90 w 1753"/>
                            <a:gd name="T29" fmla="*/ 654 h 689"/>
                            <a:gd name="T30" fmla="*/ 219 w 1753"/>
                            <a:gd name="T31" fmla="*/ 689 h 689"/>
                            <a:gd name="T32" fmla="*/ 374 w 1753"/>
                            <a:gd name="T33" fmla="*/ 624 h 689"/>
                            <a:gd name="T34" fmla="*/ 439 w 1753"/>
                            <a:gd name="T35" fmla="*/ 489 h 689"/>
                            <a:gd name="T36" fmla="*/ 494 w 1753"/>
                            <a:gd name="T37" fmla="*/ 389 h 689"/>
                            <a:gd name="T38" fmla="*/ 609 w 1753"/>
                            <a:gd name="T39" fmla="*/ 339 h 689"/>
                            <a:gd name="T40" fmla="*/ 769 w 1753"/>
                            <a:gd name="T41" fmla="*/ 205 h 689"/>
                            <a:gd name="T42" fmla="*/ 969 w 1753"/>
                            <a:gd name="T43" fmla="*/ 225 h 689"/>
                            <a:gd name="T44" fmla="*/ 1104 w 1753"/>
                            <a:gd name="T45" fmla="*/ 299 h 689"/>
                            <a:gd name="T46" fmla="*/ 1274 w 1753"/>
                            <a:gd name="T47" fmla="*/ 359 h 689"/>
                            <a:gd name="T48" fmla="*/ 1474 w 1753"/>
                            <a:gd name="T49" fmla="*/ 519 h 689"/>
                            <a:gd name="T50" fmla="*/ 1693 w 1753"/>
                            <a:gd name="T51" fmla="*/ 674 h 689"/>
                            <a:gd name="T52" fmla="*/ 1753 w 1753"/>
                            <a:gd name="T53" fmla="*/ 609 h 689"/>
                            <a:gd name="T54" fmla="*/ 1618 w 1753"/>
                            <a:gd name="T55" fmla="*/ 484 h 689"/>
                            <a:gd name="T56" fmla="*/ 1513 w 1753"/>
                            <a:gd name="T57" fmla="*/ 424 h 689"/>
                            <a:gd name="T58" fmla="*/ 1489 w 1753"/>
                            <a:gd name="T59" fmla="*/ 349 h 689"/>
                            <a:gd name="T60" fmla="*/ 1459 w 1753"/>
                            <a:gd name="T61" fmla="*/ 260 h 689"/>
                            <a:gd name="T62" fmla="*/ 1379 w 1753"/>
                            <a:gd name="T63" fmla="*/ 205 h 689"/>
                            <a:gd name="T64" fmla="*/ 1294 w 1753"/>
                            <a:gd name="T65" fmla="*/ 140 h 689"/>
                            <a:gd name="T66" fmla="*/ 1294 w 1753"/>
                            <a:gd name="T67" fmla="*/ 75 h 689"/>
                            <a:gd name="T68" fmla="*/ 1229 w 1753"/>
                            <a:gd name="T69" fmla="*/ 55 h 689"/>
                            <a:gd name="T70" fmla="*/ 1144 w 1753"/>
                            <a:gd name="T71" fmla="*/ 2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3" h="689">
                              <a:moveTo>
                                <a:pt x="1144" y="20"/>
                              </a:moveTo>
                              <a:lnTo>
                                <a:pt x="989" y="0"/>
                              </a:lnTo>
                              <a:lnTo>
                                <a:pt x="934" y="85"/>
                              </a:lnTo>
                              <a:lnTo>
                                <a:pt x="894" y="85"/>
                              </a:lnTo>
                              <a:lnTo>
                                <a:pt x="839" y="40"/>
                              </a:lnTo>
                              <a:lnTo>
                                <a:pt x="789" y="55"/>
                              </a:lnTo>
                              <a:lnTo>
                                <a:pt x="734" y="65"/>
                              </a:lnTo>
                              <a:lnTo>
                                <a:pt x="684" y="85"/>
                              </a:lnTo>
                              <a:lnTo>
                                <a:pt x="664" y="75"/>
                              </a:lnTo>
                              <a:lnTo>
                                <a:pt x="599" y="35"/>
                              </a:lnTo>
                              <a:lnTo>
                                <a:pt x="559" y="15"/>
                              </a:lnTo>
                              <a:lnTo>
                                <a:pt x="459" y="35"/>
                              </a:lnTo>
                              <a:lnTo>
                                <a:pt x="459" y="65"/>
                              </a:lnTo>
                              <a:lnTo>
                                <a:pt x="479" y="85"/>
                              </a:lnTo>
                              <a:lnTo>
                                <a:pt x="474" y="125"/>
                              </a:lnTo>
                              <a:lnTo>
                                <a:pt x="439" y="140"/>
                              </a:lnTo>
                              <a:lnTo>
                                <a:pt x="409" y="180"/>
                              </a:lnTo>
                              <a:lnTo>
                                <a:pt x="399" y="210"/>
                              </a:lnTo>
                              <a:lnTo>
                                <a:pt x="409" y="250"/>
                              </a:lnTo>
                              <a:lnTo>
                                <a:pt x="399" y="284"/>
                              </a:lnTo>
                              <a:lnTo>
                                <a:pt x="369" y="304"/>
                              </a:lnTo>
                              <a:lnTo>
                                <a:pt x="284" y="324"/>
                              </a:lnTo>
                              <a:lnTo>
                                <a:pt x="125" y="339"/>
                              </a:lnTo>
                              <a:lnTo>
                                <a:pt x="125" y="379"/>
                              </a:lnTo>
                              <a:lnTo>
                                <a:pt x="70" y="424"/>
                              </a:lnTo>
                              <a:lnTo>
                                <a:pt x="30" y="464"/>
                              </a:lnTo>
                              <a:lnTo>
                                <a:pt x="0" y="519"/>
                              </a:lnTo>
                              <a:lnTo>
                                <a:pt x="0" y="604"/>
                              </a:lnTo>
                              <a:lnTo>
                                <a:pt x="40" y="689"/>
                              </a:lnTo>
                              <a:lnTo>
                                <a:pt x="90" y="654"/>
                              </a:lnTo>
                              <a:lnTo>
                                <a:pt x="170" y="674"/>
                              </a:lnTo>
                              <a:lnTo>
                                <a:pt x="219" y="689"/>
                              </a:lnTo>
                              <a:lnTo>
                                <a:pt x="304" y="664"/>
                              </a:lnTo>
                              <a:lnTo>
                                <a:pt x="374" y="624"/>
                              </a:lnTo>
                              <a:lnTo>
                                <a:pt x="429" y="569"/>
                              </a:lnTo>
                              <a:lnTo>
                                <a:pt x="439" y="489"/>
                              </a:lnTo>
                              <a:lnTo>
                                <a:pt x="454" y="434"/>
                              </a:lnTo>
                              <a:lnTo>
                                <a:pt x="494" y="389"/>
                              </a:lnTo>
                              <a:lnTo>
                                <a:pt x="564" y="359"/>
                              </a:lnTo>
                              <a:lnTo>
                                <a:pt x="609" y="339"/>
                              </a:lnTo>
                              <a:lnTo>
                                <a:pt x="684" y="274"/>
                              </a:lnTo>
                              <a:lnTo>
                                <a:pt x="769" y="205"/>
                              </a:lnTo>
                              <a:lnTo>
                                <a:pt x="904" y="190"/>
                              </a:lnTo>
                              <a:lnTo>
                                <a:pt x="969" y="225"/>
                              </a:lnTo>
                              <a:lnTo>
                                <a:pt x="1054" y="274"/>
                              </a:lnTo>
                              <a:lnTo>
                                <a:pt x="1104" y="299"/>
                              </a:lnTo>
                              <a:lnTo>
                                <a:pt x="1199" y="304"/>
                              </a:lnTo>
                              <a:lnTo>
                                <a:pt x="1274" y="359"/>
                              </a:lnTo>
                              <a:lnTo>
                                <a:pt x="1379" y="424"/>
                              </a:lnTo>
                              <a:lnTo>
                                <a:pt x="1474" y="519"/>
                              </a:lnTo>
                              <a:lnTo>
                                <a:pt x="1598" y="634"/>
                              </a:lnTo>
                              <a:lnTo>
                                <a:pt x="1693" y="674"/>
                              </a:lnTo>
                              <a:lnTo>
                                <a:pt x="1718" y="654"/>
                              </a:lnTo>
                              <a:lnTo>
                                <a:pt x="1753" y="609"/>
                              </a:lnTo>
                              <a:lnTo>
                                <a:pt x="1708" y="529"/>
                              </a:lnTo>
                              <a:lnTo>
                                <a:pt x="1618" y="484"/>
                              </a:lnTo>
                              <a:lnTo>
                                <a:pt x="1583" y="429"/>
                              </a:lnTo>
                              <a:lnTo>
                                <a:pt x="1513" y="424"/>
                              </a:lnTo>
                              <a:lnTo>
                                <a:pt x="1489" y="389"/>
                              </a:lnTo>
                              <a:lnTo>
                                <a:pt x="1489" y="349"/>
                              </a:lnTo>
                              <a:lnTo>
                                <a:pt x="1484" y="304"/>
                              </a:lnTo>
                              <a:lnTo>
                                <a:pt x="1459" y="260"/>
                              </a:lnTo>
                              <a:lnTo>
                                <a:pt x="1439" y="235"/>
                              </a:lnTo>
                              <a:lnTo>
                                <a:pt x="1379" y="205"/>
                              </a:lnTo>
                              <a:lnTo>
                                <a:pt x="1314" y="170"/>
                              </a:lnTo>
                              <a:lnTo>
                                <a:pt x="1294" y="140"/>
                              </a:lnTo>
                              <a:lnTo>
                                <a:pt x="1304" y="105"/>
                              </a:lnTo>
                              <a:lnTo>
                                <a:pt x="1294" y="75"/>
                              </a:lnTo>
                              <a:lnTo>
                                <a:pt x="1264" y="75"/>
                              </a:lnTo>
                              <a:lnTo>
                                <a:pt x="1229" y="55"/>
                              </a:lnTo>
                              <a:lnTo>
                                <a:pt x="1199" y="65"/>
                              </a:lnTo>
                              <a:lnTo>
                                <a:pt x="1144" y="20"/>
                              </a:lnTo>
                              <a:close/>
                            </a:path>
                          </a:pathLst>
                        </a:custGeom>
                        <a:solidFill>
                          <a:srgbClr val="70AD47">
                            <a:lumMod val="40000"/>
                            <a:lumOff val="60000"/>
                          </a:srgbClr>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201" name="Freeform 80"/>
                        <p:cNvSpPr>
                          <a:spLocks noChangeAspect="1"/>
                        </p:cNvSpPr>
                        <p:nvPr/>
                      </p:nvSpPr>
                      <p:spPr bwMode="auto">
                        <a:xfrm>
                          <a:off x="150" y="38576"/>
                          <a:ext cx="513" cy="312"/>
                        </a:xfrm>
                        <a:custGeom>
                          <a:avLst/>
                          <a:gdLst>
                            <a:gd name="T0" fmla="*/ 654 w 699"/>
                            <a:gd name="T1" fmla="*/ 24 h 549"/>
                            <a:gd name="T2" fmla="*/ 549 w 699"/>
                            <a:gd name="T3" fmla="*/ 4 h 549"/>
                            <a:gd name="T4" fmla="*/ 494 w 699"/>
                            <a:gd name="T5" fmla="*/ 4 h 549"/>
                            <a:gd name="T6" fmla="*/ 440 w 699"/>
                            <a:gd name="T7" fmla="*/ 74 h 549"/>
                            <a:gd name="T8" fmla="*/ 415 w 699"/>
                            <a:gd name="T9" fmla="*/ 119 h 549"/>
                            <a:gd name="T10" fmla="*/ 360 w 699"/>
                            <a:gd name="T11" fmla="*/ 129 h 549"/>
                            <a:gd name="T12" fmla="*/ 285 w 699"/>
                            <a:gd name="T13" fmla="*/ 99 h 549"/>
                            <a:gd name="T14" fmla="*/ 245 w 699"/>
                            <a:gd name="T15" fmla="*/ 64 h 549"/>
                            <a:gd name="T16" fmla="*/ 180 w 699"/>
                            <a:gd name="T17" fmla="*/ 14 h 549"/>
                            <a:gd name="T18" fmla="*/ 150 w 699"/>
                            <a:gd name="T19" fmla="*/ 0 h 549"/>
                            <a:gd name="T20" fmla="*/ 95 w 699"/>
                            <a:gd name="T21" fmla="*/ 44 h 549"/>
                            <a:gd name="T22" fmla="*/ 55 w 699"/>
                            <a:gd name="T23" fmla="*/ 99 h 549"/>
                            <a:gd name="T24" fmla="*/ 0 w 699"/>
                            <a:gd name="T25" fmla="*/ 149 h 549"/>
                            <a:gd name="T26" fmla="*/ 40 w 699"/>
                            <a:gd name="T27" fmla="*/ 244 h 549"/>
                            <a:gd name="T28" fmla="*/ 85 w 699"/>
                            <a:gd name="T29" fmla="*/ 309 h 549"/>
                            <a:gd name="T30" fmla="*/ 95 w 699"/>
                            <a:gd name="T31" fmla="*/ 339 h 549"/>
                            <a:gd name="T32" fmla="*/ 65 w 699"/>
                            <a:gd name="T33" fmla="*/ 394 h 549"/>
                            <a:gd name="T34" fmla="*/ 75 w 699"/>
                            <a:gd name="T35" fmla="*/ 459 h 549"/>
                            <a:gd name="T36" fmla="*/ 75 w 699"/>
                            <a:gd name="T37" fmla="*/ 519 h 549"/>
                            <a:gd name="T38" fmla="*/ 95 w 699"/>
                            <a:gd name="T39" fmla="*/ 549 h 549"/>
                            <a:gd name="T40" fmla="*/ 140 w 699"/>
                            <a:gd name="T41" fmla="*/ 499 h 549"/>
                            <a:gd name="T42" fmla="*/ 210 w 699"/>
                            <a:gd name="T43" fmla="*/ 479 h 549"/>
                            <a:gd name="T44" fmla="*/ 245 w 699"/>
                            <a:gd name="T45" fmla="*/ 459 h 549"/>
                            <a:gd name="T46" fmla="*/ 295 w 699"/>
                            <a:gd name="T47" fmla="*/ 464 h 549"/>
                            <a:gd name="T48" fmla="*/ 360 w 699"/>
                            <a:gd name="T49" fmla="*/ 459 h 549"/>
                            <a:gd name="T50" fmla="*/ 415 w 699"/>
                            <a:gd name="T51" fmla="*/ 464 h 549"/>
                            <a:gd name="T52" fmla="*/ 464 w 699"/>
                            <a:gd name="T53" fmla="*/ 479 h 549"/>
                            <a:gd name="T54" fmla="*/ 504 w 699"/>
                            <a:gd name="T55" fmla="*/ 459 h 549"/>
                            <a:gd name="T56" fmla="*/ 579 w 699"/>
                            <a:gd name="T57" fmla="*/ 434 h 549"/>
                            <a:gd name="T58" fmla="*/ 599 w 699"/>
                            <a:gd name="T59" fmla="*/ 379 h 549"/>
                            <a:gd name="T60" fmla="*/ 624 w 699"/>
                            <a:gd name="T61" fmla="*/ 354 h 549"/>
                            <a:gd name="T62" fmla="*/ 654 w 699"/>
                            <a:gd name="T63" fmla="*/ 359 h 549"/>
                            <a:gd name="T64" fmla="*/ 699 w 699"/>
                            <a:gd name="T65" fmla="*/ 354 h 549"/>
                            <a:gd name="T66" fmla="*/ 684 w 699"/>
                            <a:gd name="T67" fmla="*/ 309 h 549"/>
                            <a:gd name="T68" fmla="*/ 684 w 699"/>
                            <a:gd name="T69" fmla="*/ 224 h 549"/>
                            <a:gd name="T70" fmla="*/ 664 w 699"/>
                            <a:gd name="T71" fmla="*/ 189 h 549"/>
                            <a:gd name="T72" fmla="*/ 664 w 699"/>
                            <a:gd name="T73" fmla="*/ 129 h 549"/>
                            <a:gd name="T74" fmla="*/ 654 w 699"/>
                            <a:gd name="T75" fmla="*/ 84 h 549"/>
                            <a:gd name="T76" fmla="*/ 654 w 699"/>
                            <a:gd name="T77" fmla="*/ 24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9" h="549">
                              <a:moveTo>
                                <a:pt x="654" y="24"/>
                              </a:moveTo>
                              <a:lnTo>
                                <a:pt x="549" y="4"/>
                              </a:lnTo>
                              <a:lnTo>
                                <a:pt x="494" y="4"/>
                              </a:lnTo>
                              <a:lnTo>
                                <a:pt x="440" y="74"/>
                              </a:lnTo>
                              <a:lnTo>
                                <a:pt x="415" y="119"/>
                              </a:lnTo>
                              <a:lnTo>
                                <a:pt x="360" y="129"/>
                              </a:lnTo>
                              <a:lnTo>
                                <a:pt x="285" y="99"/>
                              </a:lnTo>
                              <a:lnTo>
                                <a:pt x="245" y="64"/>
                              </a:lnTo>
                              <a:lnTo>
                                <a:pt x="180" y="14"/>
                              </a:lnTo>
                              <a:lnTo>
                                <a:pt x="150" y="0"/>
                              </a:lnTo>
                              <a:lnTo>
                                <a:pt x="95" y="44"/>
                              </a:lnTo>
                              <a:lnTo>
                                <a:pt x="55" y="99"/>
                              </a:lnTo>
                              <a:lnTo>
                                <a:pt x="0" y="149"/>
                              </a:lnTo>
                              <a:lnTo>
                                <a:pt x="40" y="244"/>
                              </a:lnTo>
                              <a:lnTo>
                                <a:pt x="85" y="309"/>
                              </a:lnTo>
                              <a:lnTo>
                                <a:pt x="95" y="339"/>
                              </a:lnTo>
                              <a:lnTo>
                                <a:pt x="65" y="394"/>
                              </a:lnTo>
                              <a:lnTo>
                                <a:pt x="75" y="459"/>
                              </a:lnTo>
                              <a:lnTo>
                                <a:pt x="75" y="519"/>
                              </a:lnTo>
                              <a:lnTo>
                                <a:pt x="95" y="549"/>
                              </a:lnTo>
                              <a:lnTo>
                                <a:pt x="140" y="499"/>
                              </a:lnTo>
                              <a:lnTo>
                                <a:pt x="210" y="479"/>
                              </a:lnTo>
                              <a:lnTo>
                                <a:pt x="245" y="459"/>
                              </a:lnTo>
                              <a:lnTo>
                                <a:pt x="295" y="464"/>
                              </a:lnTo>
                              <a:lnTo>
                                <a:pt x="360" y="459"/>
                              </a:lnTo>
                              <a:lnTo>
                                <a:pt x="415" y="464"/>
                              </a:lnTo>
                              <a:lnTo>
                                <a:pt x="464" y="479"/>
                              </a:lnTo>
                              <a:lnTo>
                                <a:pt x="504" y="459"/>
                              </a:lnTo>
                              <a:lnTo>
                                <a:pt x="579" y="434"/>
                              </a:lnTo>
                              <a:lnTo>
                                <a:pt x="599" y="379"/>
                              </a:lnTo>
                              <a:lnTo>
                                <a:pt x="624" y="354"/>
                              </a:lnTo>
                              <a:lnTo>
                                <a:pt x="654" y="359"/>
                              </a:lnTo>
                              <a:lnTo>
                                <a:pt x="699" y="354"/>
                              </a:lnTo>
                              <a:lnTo>
                                <a:pt x="684" y="309"/>
                              </a:lnTo>
                              <a:lnTo>
                                <a:pt x="684" y="224"/>
                              </a:lnTo>
                              <a:lnTo>
                                <a:pt x="664" y="189"/>
                              </a:lnTo>
                              <a:lnTo>
                                <a:pt x="664" y="129"/>
                              </a:lnTo>
                              <a:lnTo>
                                <a:pt x="654" y="84"/>
                              </a:lnTo>
                              <a:lnTo>
                                <a:pt x="654" y="24"/>
                              </a:lnTo>
                              <a:close/>
                            </a:path>
                          </a:pathLst>
                        </a:custGeom>
                        <a:solidFill>
                          <a:srgbClr val="00B050"/>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202" name="Freeform 79"/>
                        <p:cNvSpPr>
                          <a:spLocks noChangeAspect="1"/>
                        </p:cNvSpPr>
                        <p:nvPr/>
                      </p:nvSpPr>
                      <p:spPr bwMode="auto">
                        <a:xfrm>
                          <a:off x="21" y="38337"/>
                          <a:ext cx="1200" cy="1219"/>
                        </a:xfrm>
                        <a:custGeom>
                          <a:avLst/>
                          <a:gdLst>
                            <a:gd name="T0" fmla="*/ 904 w 1634"/>
                            <a:gd name="T1" fmla="*/ 380 h 2138"/>
                            <a:gd name="T2" fmla="*/ 999 w 1634"/>
                            <a:gd name="T3" fmla="*/ 275 h 2138"/>
                            <a:gd name="T4" fmla="*/ 989 w 1634"/>
                            <a:gd name="T5" fmla="*/ 135 h 2138"/>
                            <a:gd name="T6" fmla="*/ 1159 w 1634"/>
                            <a:gd name="T7" fmla="*/ 70 h 2138"/>
                            <a:gd name="T8" fmla="*/ 1264 w 1634"/>
                            <a:gd name="T9" fmla="*/ 0 h 2138"/>
                            <a:gd name="T10" fmla="*/ 1284 w 1634"/>
                            <a:gd name="T11" fmla="*/ 135 h 2138"/>
                            <a:gd name="T12" fmla="*/ 1389 w 1634"/>
                            <a:gd name="T13" fmla="*/ 305 h 2138"/>
                            <a:gd name="T14" fmla="*/ 1369 w 1634"/>
                            <a:gd name="T15" fmla="*/ 439 h 2138"/>
                            <a:gd name="T16" fmla="*/ 1284 w 1634"/>
                            <a:gd name="T17" fmla="*/ 494 h 2138"/>
                            <a:gd name="T18" fmla="*/ 1234 w 1634"/>
                            <a:gd name="T19" fmla="*/ 524 h 2138"/>
                            <a:gd name="T20" fmla="*/ 1244 w 1634"/>
                            <a:gd name="T21" fmla="*/ 704 h 2138"/>
                            <a:gd name="T22" fmla="*/ 1304 w 1634"/>
                            <a:gd name="T23" fmla="*/ 829 h 2138"/>
                            <a:gd name="T24" fmla="*/ 1369 w 1634"/>
                            <a:gd name="T25" fmla="*/ 979 h 2138"/>
                            <a:gd name="T26" fmla="*/ 1389 w 1634"/>
                            <a:gd name="T27" fmla="*/ 1054 h 2138"/>
                            <a:gd name="T28" fmla="*/ 1349 w 1634"/>
                            <a:gd name="T29" fmla="*/ 1099 h 2138"/>
                            <a:gd name="T30" fmla="*/ 1234 w 1634"/>
                            <a:gd name="T31" fmla="*/ 1054 h 2138"/>
                            <a:gd name="T32" fmla="*/ 1169 w 1634"/>
                            <a:gd name="T33" fmla="*/ 1124 h 2138"/>
                            <a:gd name="T34" fmla="*/ 1209 w 1634"/>
                            <a:gd name="T35" fmla="*/ 1309 h 2138"/>
                            <a:gd name="T36" fmla="*/ 1274 w 1634"/>
                            <a:gd name="T37" fmla="*/ 1359 h 2138"/>
                            <a:gd name="T38" fmla="*/ 1409 w 1634"/>
                            <a:gd name="T39" fmla="*/ 1339 h 2138"/>
                            <a:gd name="T40" fmla="*/ 1529 w 1634"/>
                            <a:gd name="T41" fmla="*/ 1529 h 2138"/>
                            <a:gd name="T42" fmla="*/ 1599 w 1634"/>
                            <a:gd name="T43" fmla="*/ 1624 h 2138"/>
                            <a:gd name="T44" fmla="*/ 1634 w 1634"/>
                            <a:gd name="T45" fmla="*/ 1749 h 2138"/>
                            <a:gd name="T46" fmla="*/ 1594 w 1634"/>
                            <a:gd name="T47" fmla="*/ 1824 h 2138"/>
                            <a:gd name="T48" fmla="*/ 1404 w 1634"/>
                            <a:gd name="T49" fmla="*/ 1814 h 2138"/>
                            <a:gd name="T50" fmla="*/ 1319 w 1634"/>
                            <a:gd name="T51" fmla="*/ 1889 h 2138"/>
                            <a:gd name="T52" fmla="*/ 1244 w 1634"/>
                            <a:gd name="T53" fmla="*/ 1854 h 2138"/>
                            <a:gd name="T54" fmla="*/ 1169 w 1634"/>
                            <a:gd name="T55" fmla="*/ 1874 h 2138"/>
                            <a:gd name="T56" fmla="*/ 1064 w 1634"/>
                            <a:gd name="T57" fmla="*/ 1844 h 2138"/>
                            <a:gd name="T58" fmla="*/ 969 w 1634"/>
                            <a:gd name="T59" fmla="*/ 1804 h 2138"/>
                            <a:gd name="T60" fmla="*/ 894 w 1634"/>
                            <a:gd name="T61" fmla="*/ 1844 h 2138"/>
                            <a:gd name="T62" fmla="*/ 914 w 1634"/>
                            <a:gd name="T63" fmla="*/ 1889 h 2138"/>
                            <a:gd name="T64" fmla="*/ 849 w 1634"/>
                            <a:gd name="T65" fmla="*/ 1954 h 2138"/>
                            <a:gd name="T66" fmla="*/ 829 w 1634"/>
                            <a:gd name="T67" fmla="*/ 2034 h 2138"/>
                            <a:gd name="T68" fmla="*/ 809 w 1634"/>
                            <a:gd name="T69" fmla="*/ 2098 h 2138"/>
                            <a:gd name="T70" fmla="*/ 640 w 1634"/>
                            <a:gd name="T71" fmla="*/ 2128 h 2138"/>
                            <a:gd name="T72" fmla="*/ 525 w 1634"/>
                            <a:gd name="T73" fmla="*/ 2088 h 2138"/>
                            <a:gd name="T74" fmla="*/ 420 w 1634"/>
                            <a:gd name="T75" fmla="*/ 2014 h 2138"/>
                            <a:gd name="T76" fmla="*/ 355 w 1634"/>
                            <a:gd name="T77" fmla="*/ 2053 h 2138"/>
                            <a:gd name="T78" fmla="*/ 305 w 1634"/>
                            <a:gd name="T79" fmla="*/ 2108 h 2138"/>
                            <a:gd name="T80" fmla="*/ 220 w 1634"/>
                            <a:gd name="T81" fmla="*/ 2034 h 2138"/>
                            <a:gd name="T82" fmla="*/ 125 w 1634"/>
                            <a:gd name="T83" fmla="*/ 1939 h 2138"/>
                            <a:gd name="T84" fmla="*/ 85 w 1634"/>
                            <a:gd name="T85" fmla="*/ 1804 h 2138"/>
                            <a:gd name="T86" fmla="*/ 65 w 1634"/>
                            <a:gd name="T87" fmla="*/ 1729 h 2138"/>
                            <a:gd name="T88" fmla="*/ 145 w 1634"/>
                            <a:gd name="T89" fmla="*/ 1634 h 2138"/>
                            <a:gd name="T90" fmla="*/ 190 w 1634"/>
                            <a:gd name="T91" fmla="*/ 1519 h 2138"/>
                            <a:gd name="T92" fmla="*/ 200 w 1634"/>
                            <a:gd name="T93" fmla="*/ 1424 h 2138"/>
                            <a:gd name="T94" fmla="*/ 75 w 1634"/>
                            <a:gd name="T95" fmla="*/ 1294 h 2138"/>
                            <a:gd name="T96" fmla="*/ 0 w 1634"/>
                            <a:gd name="T97" fmla="*/ 1209 h 2138"/>
                            <a:gd name="T98" fmla="*/ 105 w 1634"/>
                            <a:gd name="T99" fmla="*/ 1149 h 2138"/>
                            <a:gd name="T100" fmla="*/ 160 w 1634"/>
                            <a:gd name="T101" fmla="*/ 1084 h 2138"/>
                            <a:gd name="T102" fmla="*/ 250 w 1634"/>
                            <a:gd name="T103" fmla="*/ 1019 h 2138"/>
                            <a:gd name="T104" fmla="*/ 285 w 1634"/>
                            <a:gd name="T105" fmla="*/ 949 h 2138"/>
                            <a:gd name="T106" fmla="*/ 400 w 1634"/>
                            <a:gd name="T107" fmla="*/ 884 h 2138"/>
                            <a:gd name="T108" fmla="*/ 495 w 1634"/>
                            <a:gd name="T109" fmla="*/ 864 h 2138"/>
                            <a:gd name="T110" fmla="*/ 640 w 1634"/>
                            <a:gd name="T111" fmla="*/ 884 h 2138"/>
                            <a:gd name="T112" fmla="*/ 769 w 1634"/>
                            <a:gd name="T113" fmla="*/ 829 h 2138"/>
                            <a:gd name="T114" fmla="*/ 779 w 1634"/>
                            <a:gd name="T115" fmla="*/ 789 h 2138"/>
                            <a:gd name="T116" fmla="*/ 844 w 1634"/>
                            <a:gd name="T117" fmla="*/ 769 h 2138"/>
                            <a:gd name="T118" fmla="*/ 864 w 1634"/>
                            <a:gd name="T119" fmla="*/ 609 h 2138"/>
                            <a:gd name="T120" fmla="*/ 844 w 1634"/>
                            <a:gd name="T121" fmla="*/ 504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34" h="2138">
                              <a:moveTo>
                                <a:pt x="844" y="419"/>
                              </a:moveTo>
                              <a:lnTo>
                                <a:pt x="904" y="380"/>
                              </a:lnTo>
                              <a:lnTo>
                                <a:pt x="979" y="305"/>
                              </a:lnTo>
                              <a:lnTo>
                                <a:pt x="999" y="275"/>
                              </a:lnTo>
                              <a:lnTo>
                                <a:pt x="979" y="170"/>
                              </a:lnTo>
                              <a:lnTo>
                                <a:pt x="989" y="135"/>
                              </a:lnTo>
                              <a:lnTo>
                                <a:pt x="1104" y="85"/>
                              </a:lnTo>
                              <a:lnTo>
                                <a:pt x="1159" y="70"/>
                              </a:lnTo>
                              <a:lnTo>
                                <a:pt x="1224" y="0"/>
                              </a:lnTo>
                              <a:lnTo>
                                <a:pt x="1264" y="0"/>
                              </a:lnTo>
                              <a:lnTo>
                                <a:pt x="1274" y="50"/>
                              </a:lnTo>
                              <a:lnTo>
                                <a:pt x="1284" y="135"/>
                              </a:lnTo>
                              <a:lnTo>
                                <a:pt x="1349" y="230"/>
                              </a:lnTo>
                              <a:lnTo>
                                <a:pt x="1389" y="305"/>
                              </a:lnTo>
                              <a:lnTo>
                                <a:pt x="1389" y="380"/>
                              </a:lnTo>
                              <a:lnTo>
                                <a:pt x="1369" y="439"/>
                              </a:lnTo>
                              <a:lnTo>
                                <a:pt x="1319" y="494"/>
                              </a:lnTo>
                              <a:lnTo>
                                <a:pt x="1284" y="494"/>
                              </a:lnTo>
                              <a:lnTo>
                                <a:pt x="1254" y="494"/>
                              </a:lnTo>
                              <a:lnTo>
                                <a:pt x="1234" y="524"/>
                              </a:lnTo>
                              <a:lnTo>
                                <a:pt x="1254" y="589"/>
                              </a:lnTo>
                              <a:lnTo>
                                <a:pt x="1244" y="704"/>
                              </a:lnTo>
                              <a:lnTo>
                                <a:pt x="1294" y="759"/>
                              </a:lnTo>
                              <a:lnTo>
                                <a:pt x="1304" y="829"/>
                              </a:lnTo>
                              <a:lnTo>
                                <a:pt x="1339" y="929"/>
                              </a:lnTo>
                              <a:lnTo>
                                <a:pt x="1369" y="979"/>
                              </a:lnTo>
                              <a:lnTo>
                                <a:pt x="1404" y="1014"/>
                              </a:lnTo>
                              <a:lnTo>
                                <a:pt x="1389" y="1054"/>
                              </a:lnTo>
                              <a:lnTo>
                                <a:pt x="1369" y="1084"/>
                              </a:lnTo>
                              <a:lnTo>
                                <a:pt x="1349" y="1099"/>
                              </a:lnTo>
                              <a:lnTo>
                                <a:pt x="1294" y="1054"/>
                              </a:lnTo>
                              <a:lnTo>
                                <a:pt x="1234" y="1054"/>
                              </a:lnTo>
                              <a:lnTo>
                                <a:pt x="1189" y="1084"/>
                              </a:lnTo>
                              <a:lnTo>
                                <a:pt x="1169" y="1124"/>
                              </a:lnTo>
                              <a:lnTo>
                                <a:pt x="1209" y="1179"/>
                              </a:lnTo>
                              <a:lnTo>
                                <a:pt x="1209" y="1309"/>
                              </a:lnTo>
                              <a:lnTo>
                                <a:pt x="1244" y="1349"/>
                              </a:lnTo>
                              <a:lnTo>
                                <a:pt x="1274" y="1359"/>
                              </a:lnTo>
                              <a:lnTo>
                                <a:pt x="1339" y="1349"/>
                              </a:lnTo>
                              <a:lnTo>
                                <a:pt x="1409" y="1339"/>
                              </a:lnTo>
                              <a:lnTo>
                                <a:pt x="1464" y="1454"/>
                              </a:lnTo>
                              <a:lnTo>
                                <a:pt x="1529" y="1529"/>
                              </a:lnTo>
                              <a:lnTo>
                                <a:pt x="1569" y="1579"/>
                              </a:lnTo>
                              <a:lnTo>
                                <a:pt x="1599" y="1624"/>
                              </a:lnTo>
                              <a:lnTo>
                                <a:pt x="1599" y="1709"/>
                              </a:lnTo>
                              <a:lnTo>
                                <a:pt x="1634" y="1749"/>
                              </a:lnTo>
                              <a:lnTo>
                                <a:pt x="1634" y="1769"/>
                              </a:lnTo>
                              <a:lnTo>
                                <a:pt x="1594" y="1824"/>
                              </a:lnTo>
                              <a:lnTo>
                                <a:pt x="1424" y="1804"/>
                              </a:lnTo>
                              <a:lnTo>
                                <a:pt x="1404" y="1814"/>
                              </a:lnTo>
                              <a:lnTo>
                                <a:pt x="1369" y="1874"/>
                              </a:lnTo>
                              <a:lnTo>
                                <a:pt x="1319" y="1889"/>
                              </a:lnTo>
                              <a:lnTo>
                                <a:pt x="1254" y="1834"/>
                              </a:lnTo>
                              <a:lnTo>
                                <a:pt x="1244" y="1854"/>
                              </a:lnTo>
                              <a:lnTo>
                                <a:pt x="1199" y="1854"/>
                              </a:lnTo>
                              <a:lnTo>
                                <a:pt x="1169" y="1874"/>
                              </a:lnTo>
                              <a:lnTo>
                                <a:pt x="1104" y="1874"/>
                              </a:lnTo>
                              <a:lnTo>
                                <a:pt x="1064" y="1844"/>
                              </a:lnTo>
                              <a:lnTo>
                                <a:pt x="999" y="1824"/>
                              </a:lnTo>
                              <a:lnTo>
                                <a:pt x="969" y="1804"/>
                              </a:lnTo>
                              <a:lnTo>
                                <a:pt x="929" y="1824"/>
                              </a:lnTo>
                              <a:lnTo>
                                <a:pt x="894" y="1844"/>
                              </a:lnTo>
                              <a:lnTo>
                                <a:pt x="904" y="1869"/>
                              </a:lnTo>
                              <a:lnTo>
                                <a:pt x="914" y="1889"/>
                              </a:lnTo>
                              <a:lnTo>
                                <a:pt x="904" y="1919"/>
                              </a:lnTo>
                              <a:lnTo>
                                <a:pt x="849" y="1954"/>
                              </a:lnTo>
                              <a:lnTo>
                                <a:pt x="829" y="1984"/>
                              </a:lnTo>
                              <a:lnTo>
                                <a:pt x="829" y="2034"/>
                              </a:lnTo>
                              <a:lnTo>
                                <a:pt x="829" y="2068"/>
                              </a:lnTo>
                              <a:lnTo>
                                <a:pt x="809" y="2098"/>
                              </a:lnTo>
                              <a:lnTo>
                                <a:pt x="759" y="2118"/>
                              </a:lnTo>
                              <a:lnTo>
                                <a:pt x="640" y="2128"/>
                              </a:lnTo>
                              <a:lnTo>
                                <a:pt x="560" y="2138"/>
                              </a:lnTo>
                              <a:lnTo>
                                <a:pt x="525" y="2088"/>
                              </a:lnTo>
                              <a:lnTo>
                                <a:pt x="475" y="2048"/>
                              </a:lnTo>
                              <a:lnTo>
                                <a:pt x="420" y="2014"/>
                              </a:lnTo>
                              <a:lnTo>
                                <a:pt x="400" y="2034"/>
                              </a:lnTo>
                              <a:lnTo>
                                <a:pt x="355" y="2053"/>
                              </a:lnTo>
                              <a:lnTo>
                                <a:pt x="330" y="2088"/>
                              </a:lnTo>
                              <a:lnTo>
                                <a:pt x="305" y="2108"/>
                              </a:lnTo>
                              <a:lnTo>
                                <a:pt x="275" y="2068"/>
                              </a:lnTo>
                              <a:lnTo>
                                <a:pt x="220" y="2034"/>
                              </a:lnTo>
                              <a:lnTo>
                                <a:pt x="160" y="2014"/>
                              </a:lnTo>
                              <a:lnTo>
                                <a:pt x="125" y="1939"/>
                              </a:lnTo>
                              <a:lnTo>
                                <a:pt x="105" y="1854"/>
                              </a:lnTo>
                              <a:lnTo>
                                <a:pt x="85" y="1804"/>
                              </a:lnTo>
                              <a:lnTo>
                                <a:pt x="65" y="1769"/>
                              </a:lnTo>
                              <a:lnTo>
                                <a:pt x="65" y="1729"/>
                              </a:lnTo>
                              <a:lnTo>
                                <a:pt x="85" y="1679"/>
                              </a:lnTo>
                              <a:lnTo>
                                <a:pt x="145" y="1634"/>
                              </a:lnTo>
                              <a:lnTo>
                                <a:pt x="180" y="1569"/>
                              </a:lnTo>
                              <a:lnTo>
                                <a:pt x="190" y="1519"/>
                              </a:lnTo>
                              <a:lnTo>
                                <a:pt x="210" y="1464"/>
                              </a:lnTo>
                              <a:lnTo>
                                <a:pt x="200" y="1424"/>
                              </a:lnTo>
                              <a:lnTo>
                                <a:pt x="145" y="1369"/>
                              </a:lnTo>
                              <a:lnTo>
                                <a:pt x="75" y="1294"/>
                              </a:lnTo>
                              <a:lnTo>
                                <a:pt x="20" y="1254"/>
                              </a:lnTo>
                              <a:lnTo>
                                <a:pt x="0" y="1209"/>
                              </a:lnTo>
                              <a:lnTo>
                                <a:pt x="10" y="1179"/>
                              </a:lnTo>
                              <a:lnTo>
                                <a:pt x="105" y="1149"/>
                              </a:lnTo>
                              <a:lnTo>
                                <a:pt x="160" y="1149"/>
                              </a:lnTo>
                              <a:lnTo>
                                <a:pt x="160" y="1084"/>
                              </a:lnTo>
                              <a:lnTo>
                                <a:pt x="190" y="1054"/>
                              </a:lnTo>
                              <a:lnTo>
                                <a:pt x="250" y="1019"/>
                              </a:lnTo>
                              <a:lnTo>
                                <a:pt x="265" y="989"/>
                              </a:lnTo>
                              <a:lnTo>
                                <a:pt x="285" y="949"/>
                              </a:lnTo>
                              <a:lnTo>
                                <a:pt x="330" y="894"/>
                              </a:lnTo>
                              <a:lnTo>
                                <a:pt x="400" y="884"/>
                              </a:lnTo>
                              <a:lnTo>
                                <a:pt x="420" y="864"/>
                              </a:lnTo>
                              <a:lnTo>
                                <a:pt x="495" y="864"/>
                              </a:lnTo>
                              <a:lnTo>
                                <a:pt x="545" y="864"/>
                              </a:lnTo>
                              <a:lnTo>
                                <a:pt x="640" y="884"/>
                              </a:lnTo>
                              <a:lnTo>
                                <a:pt x="704" y="854"/>
                              </a:lnTo>
                              <a:lnTo>
                                <a:pt x="769" y="829"/>
                              </a:lnTo>
                              <a:lnTo>
                                <a:pt x="789" y="829"/>
                              </a:lnTo>
                              <a:lnTo>
                                <a:pt x="779" y="789"/>
                              </a:lnTo>
                              <a:lnTo>
                                <a:pt x="809" y="749"/>
                              </a:lnTo>
                              <a:lnTo>
                                <a:pt x="844" y="769"/>
                              </a:lnTo>
                              <a:lnTo>
                                <a:pt x="884" y="749"/>
                              </a:lnTo>
                              <a:lnTo>
                                <a:pt x="864" y="609"/>
                              </a:lnTo>
                              <a:lnTo>
                                <a:pt x="844" y="599"/>
                              </a:lnTo>
                              <a:lnTo>
                                <a:pt x="844" y="504"/>
                              </a:lnTo>
                              <a:lnTo>
                                <a:pt x="844" y="419"/>
                              </a:lnTo>
                              <a:close/>
                            </a:path>
                          </a:pathLst>
                        </a:custGeom>
                        <a:solidFill>
                          <a:srgbClr val="92D050"/>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203" name="Freeform 78"/>
                        <p:cNvSpPr>
                          <a:spLocks noChangeAspect="1"/>
                        </p:cNvSpPr>
                        <p:nvPr/>
                      </p:nvSpPr>
                      <p:spPr bwMode="auto">
                        <a:xfrm>
                          <a:off x="1803" y="38118"/>
                          <a:ext cx="1024" cy="719"/>
                        </a:xfrm>
                        <a:custGeom>
                          <a:avLst/>
                          <a:gdLst>
                            <a:gd name="T0" fmla="*/ 10 w 1394"/>
                            <a:gd name="T1" fmla="*/ 315 h 1259"/>
                            <a:gd name="T2" fmla="*/ 125 w 1394"/>
                            <a:gd name="T3" fmla="*/ 225 h 1259"/>
                            <a:gd name="T4" fmla="*/ 105 w 1394"/>
                            <a:gd name="T5" fmla="*/ 150 h 1259"/>
                            <a:gd name="T6" fmla="*/ 275 w 1394"/>
                            <a:gd name="T7" fmla="*/ 30 h 1259"/>
                            <a:gd name="T8" fmla="*/ 295 w 1394"/>
                            <a:gd name="T9" fmla="*/ 105 h 1259"/>
                            <a:gd name="T10" fmla="*/ 540 w 1394"/>
                            <a:gd name="T11" fmla="*/ 180 h 1259"/>
                            <a:gd name="T12" fmla="*/ 635 w 1394"/>
                            <a:gd name="T13" fmla="*/ 140 h 1259"/>
                            <a:gd name="T14" fmla="*/ 794 w 1394"/>
                            <a:gd name="T15" fmla="*/ 40 h 1259"/>
                            <a:gd name="T16" fmla="*/ 939 w 1394"/>
                            <a:gd name="T17" fmla="*/ 105 h 1259"/>
                            <a:gd name="T18" fmla="*/ 1089 w 1394"/>
                            <a:gd name="T19" fmla="*/ 40 h 1259"/>
                            <a:gd name="T20" fmla="*/ 1194 w 1394"/>
                            <a:gd name="T21" fmla="*/ 20 h 1259"/>
                            <a:gd name="T22" fmla="*/ 1219 w 1394"/>
                            <a:gd name="T23" fmla="*/ 125 h 1259"/>
                            <a:gd name="T24" fmla="*/ 1279 w 1394"/>
                            <a:gd name="T25" fmla="*/ 210 h 1259"/>
                            <a:gd name="T26" fmla="*/ 1344 w 1394"/>
                            <a:gd name="T27" fmla="*/ 330 h 1259"/>
                            <a:gd name="T28" fmla="*/ 1394 w 1394"/>
                            <a:gd name="T29" fmla="*/ 445 h 1259"/>
                            <a:gd name="T30" fmla="*/ 1259 w 1394"/>
                            <a:gd name="T31" fmla="*/ 485 h 1259"/>
                            <a:gd name="T32" fmla="*/ 1134 w 1394"/>
                            <a:gd name="T33" fmla="*/ 605 h 1259"/>
                            <a:gd name="T34" fmla="*/ 1024 w 1394"/>
                            <a:gd name="T35" fmla="*/ 665 h 1259"/>
                            <a:gd name="T36" fmla="*/ 919 w 1394"/>
                            <a:gd name="T37" fmla="*/ 720 h 1259"/>
                            <a:gd name="T38" fmla="*/ 964 w 1394"/>
                            <a:gd name="T39" fmla="*/ 780 h 1259"/>
                            <a:gd name="T40" fmla="*/ 1034 w 1394"/>
                            <a:gd name="T41" fmla="*/ 834 h 1259"/>
                            <a:gd name="T42" fmla="*/ 974 w 1394"/>
                            <a:gd name="T43" fmla="*/ 894 h 1259"/>
                            <a:gd name="T44" fmla="*/ 899 w 1394"/>
                            <a:gd name="T45" fmla="*/ 919 h 1259"/>
                            <a:gd name="T46" fmla="*/ 889 w 1394"/>
                            <a:gd name="T47" fmla="*/ 1004 h 1259"/>
                            <a:gd name="T48" fmla="*/ 824 w 1394"/>
                            <a:gd name="T49" fmla="*/ 1034 h 1259"/>
                            <a:gd name="T50" fmla="*/ 740 w 1394"/>
                            <a:gd name="T51" fmla="*/ 1014 h 1259"/>
                            <a:gd name="T52" fmla="*/ 670 w 1394"/>
                            <a:gd name="T53" fmla="*/ 1064 h 1259"/>
                            <a:gd name="T54" fmla="*/ 605 w 1394"/>
                            <a:gd name="T55" fmla="*/ 1184 h 1259"/>
                            <a:gd name="T56" fmla="*/ 540 w 1394"/>
                            <a:gd name="T57" fmla="*/ 1224 h 1259"/>
                            <a:gd name="T58" fmla="*/ 415 w 1394"/>
                            <a:gd name="T59" fmla="*/ 1244 h 1259"/>
                            <a:gd name="T60" fmla="*/ 340 w 1394"/>
                            <a:gd name="T61" fmla="*/ 1204 h 1259"/>
                            <a:gd name="T62" fmla="*/ 265 w 1394"/>
                            <a:gd name="T63" fmla="*/ 1224 h 1259"/>
                            <a:gd name="T64" fmla="*/ 225 w 1394"/>
                            <a:gd name="T65" fmla="*/ 1184 h 1259"/>
                            <a:gd name="T66" fmla="*/ 180 w 1394"/>
                            <a:gd name="T67" fmla="*/ 1224 h 1259"/>
                            <a:gd name="T68" fmla="*/ 115 w 1394"/>
                            <a:gd name="T69" fmla="*/ 1244 h 1259"/>
                            <a:gd name="T70" fmla="*/ 85 w 1394"/>
                            <a:gd name="T71" fmla="*/ 1174 h 1259"/>
                            <a:gd name="T72" fmla="*/ 95 w 1394"/>
                            <a:gd name="T73" fmla="*/ 1034 h 1259"/>
                            <a:gd name="T74" fmla="*/ 125 w 1394"/>
                            <a:gd name="T75" fmla="*/ 894 h 1259"/>
                            <a:gd name="T76" fmla="*/ 125 w 1394"/>
                            <a:gd name="T77" fmla="*/ 810 h 1259"/>
                            <a:gd name="T78" fmla="*/ 140 w 1394"/>
                            <a:gd name="T79" fmla="*/ 665 h 1259"/>
                            <a:gd name="T80" fmla="*/ 150 w 1394"/>
                            <a:gd name="T81" fmla="*/ 590 h 1259"/>
                            <a:gd name="T82" fmla="*/ 75 w 1394"/>
                            <a:gd name="T83" fmla="*/ 540 h 1259"/>
                            <a:gd name="T84" fmla="*/ 20 w 1394"/>
                            <a:gd name="T85" fmla="*/ 465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4" h="1259">
                              <a:moveTo>
                                <a:pt x="0" y="400"/>
                              </a:moveTo>
                              <a:lnTo>
                                <a:pt x="10" y="315"/>
                              </a:lnTo>
                              <a:lnTo>
                                <a:pt x="55" y="285"/>
                              </a:lnTo>
                              <a:lnTo>
                                <a:pt x="125" y="225"/>
                              </a:lnTo>
                              <a:lnTo>
                                <a:pt x="140" y="190"/>
                              </a:lnTo>
                              <a:lnTo>
                                <a:pt x="105" y="150"/>
                              </a:lnTo>
                              <a:lnTo>
                                <a:pt x="245" y="0"/>
                              </a:lnTo>
                              <a:lnTo>
                                <a:pt x="275" y="30"/>
                              </a:lnTo>
                              <a:lnTo>
                                <a:pt x="295" y="75"/>
                              </a:lnTo>
                              <a:lnTo>
                                <a:pt x="295" y="105"/>
                              </a:lnTo>
                              <a:lnTo>
                                <a:pt x="370" y="125"/>
                              </a:lnTo>
                              <a:lnTo>
                                <a:pt x="540" y="180"/>
                              </a:lnTo>
                              <a:lnTo>
                                <a:pt x="550" y="190"/>
                              </a:lnTo>
                              <a:lnTo>
                                <a:pt x="635" y="140"/>
                              </a:lnTo>
                              <a:lnTo>
                                <a:pt x="740" y="40"/>
                              </a:lnTo>
                              <a:lnTo>
                                <a:pt x="794" y="40"/>
                              </a:lnTo>
                              <a:lnTo>
                                <a:pt x="859" y="85"/>
                              </a:lnTo>
                              <a:lnTo>
                                <a:pt x="939" y="105"/>
                              </a:lnTo>
                              <a:lnTo>
                                <a:pt x="1049" y="75"/>
                              </a:lnTo>
                              <a:lnTo>
                                <a:pt x="1089" y="40"/>
                              </a:lnTo>
                              <a:lnTo>
                                <a:pt x="1144" y="40"/>
                              </a:lnTo>
                              <a:lnTo>
                                <a:pt x="1194" y="20"/>
                              </a:lnTo>
                              <a:lnTo>
                                <a:pt x="1229" y="75"/>
                              </a:lnTo>
                              <a:lnTo>
                                <a:pt x="1219" y="125"/>
                              </a:lnTo>
                              <a:lnTo>
                                <a:pt x="1229" y="190"/>
                              </a:lnTo>
                              <a:lnTo>
                                <a:pt x="1279" y="210"/>
                              </a:lnTo>
                              <a:lnTo>
                                <a:pt x="1324" y="265"/>
                              </a:lnTo>
                              <a:lnTo>
                                <a:pt x="1344" y="330"/>
                              </a:lnTo>
                              <a:lnTo>
                                <a:pt x="1394" y="400"/>
                              </a:lnTo>
                              <a:lnTo>
                                <a:pt x="1394" y="445"/>
                              </a:lnTo>
                              <a:lnTo>
                                <a:pt x="1324" y="455"/>
                              </a:lnTo>
                              <a:lnTo>
                                <a:pt x="1259" y="485"/>
                              </a:lnTo>
                              <a:lnTo>
                                <a:pt x="1194" y="550"/>
                              </a:lnTo>
                              <a:lnTo>
                                <a:pt x="1134" y="605"/>
                              </a:lnTo>
                              <a:lnTo>
                                <a:pt x="1079" y="645"/>
                              </a:lnTo>
                              <a:lnTo>
                                <a:pt x="1024" y="665"/>
                              </a:lnTo>
                              <a:lnTo>
                                <a:pt x="939" y="675"/>
                              </a:lnTo>
                              <a:lnTo>
                                <a:pt x="919" y="720"/>
                              </a:lnTo>
                              <a:lnTo>
                                <a:pt x="929" y="760"/>
                              </a:lnTo>
                              <a:lnTo>
                                <a:pt x="964" y="780"/>
                              </a:lnTo>
                              <a:lnTo>
                                <a:pt x="1004" y="805"/>
                              </a:lnTo>
                              <a:lnTo>
                                <a:pt x="1034" y="834"/>
                              </a:lnTo>
                              <a:lnTo>
                                <a:pt x="1014" y="854"/>
                              </a:lnTo>
                              <a:lnTo>
                                <a:pt x="974" y="894"/>
                              </a:lnTo>
                              <a:lnTo>
                                <a:pt x="929" y="909"/>
                              </a:lnTo>
                              <a:lnTo>
                                <a:pt x="899" y="919"/>
                              </a:lnTo>
                              <a:lnTo>
                                <a:pt x="909" y="959"/>
                              </a:lnTo>
                              <a:lnTo>
                                <a:pt x="889" y="1004"/>
                              </a:lnTo>
                              <a:lnTo>
                                <a:pt x="869" y="1034"/>
                              </a:lnTo>
                              <a:lnTo>
                                <a:pt x="824" y="1034"/>
                              </a:lnTo>
                              <a:lnTo>
                                <a:pt x="784" y="1024"/>
                              </a:lnTo>
                              <a:lnTo>
                                <a:pt x="740" y="1014"/>
                              </a:lnTo>
                              <a:lnTo>
                                <a:pt x="690" y="1014"/>
                              </a:lnTo>
                              <a:lnTo>
                                <a:pt x="670" y="1064"/>
                              </a:lnTo>
                              <a:lnTo>
                                <a:pt x="645" y="1119"/>
                              </a:lnTo>
                              <a:lnTo>
                                <a:pt x="605" y="1184"/>
                              </a:lnTo>
                              <a:lnTo>
                                <a:pt x="570" y="1214"/>
                              </a:lnTo>
                              <a:lnTo>
                                <a:pt x="540" y="1224"/>
                              </a:lnTo>
                              <a:lnTo>
                                <a:pt x="475" y="1244"/>
                              </a:lnTo>
                              <a:lnTo>
                                <a:pt x="415" y="1244"/>
                              </a:lnTo>
                              <a:lnTo>
                                <a:pt x="370" y="1224"/>
                              </a:lnTo>
                              <a:lnTo>
                                <a:pt x="340" y="1204"/>
                              </a:lnTo>
                              <a:lnTo>
                                <a:pt x="295" y="1214"/>
                              </a:lnTo>
                              <a:lnTo>
                                <a:pt x="265" y="1224"/>
                              </a:lnTo>
                              <a:lnTo>
                                <a:pt x="255" y="1204"/>
                              </a:lnTo>
                              <a:lnTo>
                                <a:pt x="225" y="1184"/>
                              </a:lnTo>
                              <a:lnTo>
                                <a:pt x="200" y="1204"/>
                              </a:lnTo>
                              <a:lnTo>
                                <a:pt x="180" y="1224"/>
                              </a:lnTo>
                              <a:lnTo>
                                <a:pt x="150" y="1259"/>
                              </a:lnTo>
                              <a:lnTo>
                                <a:pt x="115" y="1244"/>
                              </a:lnTo>
                              <a:lnTo>
                                <a:pt x="95" y="1204"/>
                              </a:lnTo>
                              <a:lnTo>
                                <a:pt x="85" y="1174"/>
                              </a:lnTo>
                              <a:lnTo>
                                <a:pt x="95" y="1109"/>
                              </a:lnTo>
                              <a:lnTo>
                                <a:pt x="95" y="1034"/>
                              </a:lnTo>
                              <a:lnTo>
                                <a:pt x="105" y="974"/>
                              </a:lnTo>
                              <a:lnTo>
                                <a:pt x="125" y="894"/>
                              </a:lnTo>
                              <a:lnTo>
                                <a:pt x="125" y="854"/>
                              </a:lnTo>
                              <a:lnTo>
                                <a:pt x="125" y="810"/>
                              </a:lnTo>
                              <a:lnTo>
                                <a:pt x="125" y="760"/>
                              </a:lnTo>
                              <a:lnTo>
                                <a:pt x="140" y="665"/>
                              </a:lnTo>
                              <a:lnTo>
                                <a:pt x="160" y="625"/>
                              </a:lnTo>
                              <a:lnTo>
                                <a:pt x="150" y="590"/>
                              </a:lnTo>
                              <a:lnTo>
                                <a:pt x="115" y="560"/>
                              </a:lnTo>
                              <a:lnTo>
                                <a:pt x="75" y="540"/>
                              </a:lnTo>
                              <a:lnTo>
                                <a:pt x="35" y="485"/>
                              </a:lnTo>
                              <a:lnTo>
                                <a:pt x="20" y="465"/>
                              </a:lnTo>
                              <a:lnTo>
                                <a:pt x="0" y="400"/>
                              </a:lnTo>
                              <a:close/>
                            </a:path>
                          </a:pathLst>
                        </a:custGeom>
                        <a:solidFill>
                          <a:srgbClr val="92D050"/>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204" name="Freeform 77"/>
                        <p:cNvSpPr>
                          <a:spLocks noChangeAspect="1"/>
                        </p:cNvSpPr>
                        <p:nvPr/>
                      </p:nvSpPr>
                      <p:spPr bwMode="auto">
                        <a:xfrm>
                          <a:off x="2726" y="38404"/>
                          <a:ext cx="690" cy="574"/>
                        </a:xfrm>
                        <a:custGeom>
                          <a:avLst/>
                          <a:gdLst>
                            <a:gd name="T0" fmla="*/ 305 w 939"/>
                            <a:gd name="T1" fmla="*/ 30 h 999"/>
                            <a:gd name="T2" fmla="*/ 340 w 939"/>
                            <a:gd name="T3" fmla="*/ 0 h 999"/>
                            <a:gd name="T4" fmla="*/ 485 w 939"/>
                            <a:gd name="T5" fmla="*/ 40 h 999"/>
                            <a:gd name="T6" fmla="*/ 655 w 939"/>
                            <a:gd name="T7" fmla="*/ 90 h 999"/>
                            <a:gd name="T8" fmla="*/ 899 w 939"/>
                            <a:gd name="T9" fmla="*/ 210 h 999"/>
                            <a:gd name="T10" fmla="*/ 904 w 939"/>
                            <a:gd name="T11" fmla="*/ 275 h 999"/>
                            <a:gd name="T12" fmla="*/ 834 w 939"/>
                            <a:gd name="T13" fmla="*/ 300 h 999"/>
                            <a:gd name="T14" fmla="*/ 799 w 939"/>
                            <a:gd name="T15" fmla="*/ 374 h 999"/>
                            <a:gd name="T16" fmla="*/ 899 w 939"/>
                            <a:gd name="T17" fmla="*/ 504 h 999"/>
                            <a:gd name="T18" fmla="*/ 844 w 939"/>
                            <a:gd name="T19" fmla="*/ 639 h 999"/>
                            <a:gd name="T20" fmla="*/ 864 w 939"/>
                            <a:gd name="T21" fmla="*/ 759 h 999"/>
                            <a:gd name="T22" fmla="*/ 924 w 939"/>
                            <a:gd name="T23" fmla="*/ 864 h 999"/>
                            <a:gd name="T24" fmla="*/ 939 w 939"/>
                            <a:gd name="T25" fmla="*/ 989 h 999"/>
                            <a:gd name="T26" fmla="*/ 854 w 939"/>
                            <a:gd name="T27" fmla="*/ 999 h 999"/>
                            <a:gd name="T28" fmla="*/ 814 w 939"/>
                            <a:gd name="T29" fmla="*/ 909 h 999"/>
                            <a:gd name="T30" fmla="*/ 770 w 939"/>
                            <a:gd name="T31" fmla="*/ 864 h 999"/>
                            <a:gd name="T32" fmla="*/ 695 w 939"/>
                            <a:gd name="T33" fmla="*/ 929 h 999"/>
                            <a:gd name="T34" fmla="*/ 610 w 939"/>
                            <a:gd name="T35" fmla="*/ 934 h 999"/>
                            <a:gd name="T36" fmla="*/ 515 w 939"/>
                            <a:gd name="T37" fmla="*/ 914 h 999"/>
                            <a:gd name="T38" fmla="*/ 465 w 939"/>
                            <a:gd name="T39" fmla="*/ 914 h 999"/>
                            <a:gd name="T40" fmla="*/ 390 w 939"/>
                            <a:gd name="T41" fmla="*/ 854 h 999"/>
                            <a:gd name="T42" fmla="*/ 325 w 939"/>
                            <a:gd name="T43" fmla="*/ 799 h 999"/>
                            <a:gd name="T44" fmla="*/ 220 w 939"/>
                            <a:gd name="T45" fmla="*/ 844 h 999"/>
                            <a:gd name="T46" fmla="*/ 150 w 939"/>
                            <a:gd name="T47" fmla="*/ 809 h 999"/>
                            <a:gd name="T48" fmla="*/ 125 w 939"/>
                            <a:gd name="T49" fmla="*/ 739 h 999"/>
                            <a:gd name="T50" fmla="*/ 95 w 939"/>
                            <a:gd name="T51" fmla="*/ 664 h 999"/>
                            <a:gd name="T52" fmla="*/ 40 w 939"/>
                            <a:gd name="T53" fmla="*/ 599 h 999"/>
                            <a:gd name="T54" fmla="*/ 30 w 939"/>
                            <a:gd name="T55" fmla="*/ 559 h 999"/>
                            <a:gd name="T56" fmla="*/ 10 w 939"/>
                            <a:gd name="T57" fmla="*/ 474 h 999"/>
                            <a:gd name="T58" fmla="*/ 30 w 939"/>
                            <a:gd name="T59" fmla="*/ 389 h 999"/>
                            <a:gd name="T60" fmla="*/ 155 w 939"/>
                            <a:gd name="T61" fmla="*/ 230 h 999"/>
                            <a:gd name="T62" fmla="*/ 175 w 939"/>
                            <a:gd name="T63" fmla="*/ 175 h 999"/>
                            <a:gd name="T64" fmla="*/ 255 w 939"/>
                            <a:gd name="T65" fmla="*/ 115 h 999"/>
                            <a:gd name="T66" fmla="*/ 285 w 939"/>
                            <a:gd name="T67" fmla="*/ 85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9" h="999">
                              <a:moveTo>
                                <a:pt x="315" y="30"/>
                              </a:moveTo>
                              <a:lnTo>
                                <a:pt x="305" y="30"/>
                              </a:lnTo>
                              <a:lnTo>
                                <a:pt x="315" y="40"/>
                              </a:lnTo>
                              <a:lnTo>
                                <a:pt x="340" y="0"/>
                              </a:lnTo>
                              <a:lnTo>
                                <a:pt x="400" y="10"/>
                              </a:lnTo>
                              <a:lnTo>
                                <a:pt x="485" y="40"/>
                              </a:lnTo>
                              <a:lnTo>
                                <a:pt x="620" y="105"/>
                              </a:lnTo>
                              <a:lnTo>
                                <a:pt x="655" y="90"/>
                              </a:lnTo>
                              <a:lnTo>
                                <a:pt x="834" y="170"/>
                              </a:lnTo>
                              <a:lnTo>
                                <a:pt x="899" y="210"/>
                              </a:lnTo>
                              <a:lnTo>
                                <a:pt x="919" y="240"/>
                              </a:lnTo>
                              <a:lnTo>
                                <a:pt x="904" y="275"/>
                              </a:lnTo>
                              <a:lnTo>
                                <a:pt x="874" y="290"/>
                              </a:lnTo>
                              <a:lnTo>
                                <a:pt x="834" y="300"/>
                              </a:lnTo>
                              <a:lnTo>
                                <a:pt x="789" y="314"/>
                              </a:lnTo>
                              <a:lnTo>
                                <a:pt x="799" y="374"/>
                              </a:lnTo>
                              <a:lnTo>
                                <a:pt x="884" y="454"/>
                              </a:lnTo>
                              <a:lnTo>
                                <a:pt x="899" y="504"/>
                              </a:lnTo>
                              <a:lnTo>
                                <a:pt x="884" y="569"/>
                              </a:lnTo>
                              <a:lnTo>
                                <a:pt x="844" y="639"/>
                              </a:lnTo>
                              <a:lnTo>
                                <a:pt x="819" y="704"/>
                              </a:lnTo>
                              <a:lnTo>
                                <a:pt x="864" y="759"/>
                              </a:lnTo>
                              <a:lnTo>
                                <a:pt x="919" y="829"/>
                              </a:lnTo>
                              <a:lnTo>
                                <a:pt x="924" y="864"/>
                              </a:lnTo>
                              <a:lnTo>
                                <a:pt x="939" y="959"/>
                              </a:lnTo>
                              <a:lnTo>
                                <a:pt x="939" y="989"/>
                              </a:lnTo>
                              <a:lnTo>
                                <a:pt x="904" y="999"/>
                              </a:lnTo>
                              <a:lnTo>
                                <a:pt x="854" y="999"/>
                              </a:lnTo>
                              <a:lnTo>
                                <a:pt x="834" y="969"/>
                              </a:lnTo>
                              <a:lnTo>
                                <a:pt x="814" y="909"/>
                              </a:lnTo>
                              <a:lnTo>
                                <a:pt x="784" y="864"/>
                              </a:lnTo>
                              <a:lnTo>
                                <a:pt x="770" y="864"/>
                              </a:lnTo>
                              <a:lnTo>
                                <a:pt x="740" y="884"/>
                              </a:lnTo>
                              <a:lnTo>
                                <a:pt x="695" y="929"/>
                              </a:lnTo>
                              <a:lnTo>
                                <a:pt x="675" y="934"/>
                              </a:lnTo>
                              <a:lnTo>
                                <a:pt x="610" y="934"/>
                              </a:lnTo>
                              <a:lnTo>
                                <a:pt x="580" y="914"/>
                              </a:lnTo>
                              <a:lnTo>
                                <a:pt x="515" y="914"/>
                              </a:lnTo>
                              <a:lnTo>
                                <a:pt x="485" y="929"/>
                              </a:lnTo>
                              <a:lnTo>
                                <a:pt x="465" y="914"/>
                              </a:lnTo>
                              <a:lnTo>
                                <a:pt x="430" y="894"/>
                              </a:lnTo>
                              <a:lnTo>
                                <a:pt x="390" y="854"/>
                              </a:lnTo>
                              <a:lnTo>
                                <a:pt x="360" y="809"/>
                              </a:lnTo>
                              <a:lnTo>
                                <a:pt x="325" y="799"/>
                              </a:lnTo>
                              <a:lnTo>
                                <a:pt x="260" y="829"/>
                              </a:lnTo>
                              <a:lnTo>
                                <a:pt x="220" y="844"/>
                              </a:lnTo>
                              <a:lnTo>
                                <a:pt x="190" y="844"/>
                              </a:lnTo>
                              <a:lnTo>
                                <a:pt x="150" y="809"/>
                              </a:lnTo>
                              <a:lnTo>
                                <a:pt x="125" y="769"/>
                              </a:lnTo>
                              <a:lnTo>
                                <a:pt x="125" y="739"/>
                              </a:lnTo>
                              <a:lnTo>
                                <a:pt x="125" y="694"/>
                              </a:lnTo>
                              <a:lnTo>
                                <a:pt x="95" y="664"/>
                              </a:lnTo>
                              <a:lnTo>
                                <a:pt x="70" y="619"/>
                              </a:lnTo>
                              <a:lnTo>
                                <a:pt x="40" y="599"/>
                              </a:lnTo>
                              <a:lnTo>
                                <a:pt x="20" y="599"/>
                              </a:lnTo>
                              <a:lnTo>
                                <a:pt x="30" y="559"/>
                              </a:lnTo>
                              <a:lnTo>
                                <a:pt x="20" y="524"/>
                              </a:lnTo>
                              <a:lnTo>
                                <a:pt x="10" y="474"/>
                              </a:lnTo>
                              <a:lnTo>
                                <a:pt x="0" y="429"/>
                              </a:lnTo>
                              <a:lnTo>
                                <a:pt x="30" y="389"/>
                              </a:lnTo>
                              <a:lnTo>
                                <a:pt x="95" y="314"/>
                              </a:lnTo>
                              <a:lnTo>
                                <a:pt x="155" y="230"/>
                              </a:lnTo>
                              <a:lnTo>
                                <a:pt x="175" y="220"/>
                              </a:lnTo>
                              <a:lnTo>
                                <a:pt x="175" y="175"/>
                              </a:lnTo>
                              <a:lnTo>
                                <a:pt x="210" y="145"/>
                              </a:lnTo>
                              <a:lnTo>
                                <a:pt x="255" y="115"/>
                              </a:lnTo>
                              <a:lnTo>
                                <a:pt x="305" y="105"/>
                              </a:lnTo>
                              <a:lnTo>
                                <a:pt x="285" y="85"/>
                              </a:lnTo>
                              <a:lnTo>
                                <a:pt x="315" y="30"/>
                              </a:lnTo>
                              <a:close/>
                            </a:path>
                          </a:pathLst>
                        </a:custGeom>
                        <a:solidFill>
                          <a:srgbClr val="92D050"/>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205" name="Freeform 76"/>
                        <p:cNvSpPr>
                          <a:spLocks noChangeAspect="1"/>
                        </p:cNvSpPr>
                        <p:nvPr/>
                      </p:nvSpPr>
                      <p:spPr bwMode="auto">
                        <a:xfrm>
                          <a:off x="1912" y="38349"/>
                          <a:ext cx="1155" cy="1015"/>
                        </a:xfrm>
                        <a:custGeom>
                          <a:avLst/>
                          <a:gdLst>
                            <a:gd name="T0" fmla="*/ 1329 w 1569"/>
                            <a:gd name="T1" fmla="*/ 15 h 1779"/>
                            <a:gd name="T2" fmla="*/ 1454 w 1569"/>
                            <a:gd name="T3" fmla="*/ 95 h 1779"/>
                            <a:gd name="T4" fmla="*/ 1399 w 1569"/>
                            <a:gd name="T5" fmla="*/ 190 h 1779"/>
                            <a:gd name="T6" fmla="*/ 1284 w 1569"/>
                            <a:gd name="T7" fmla="*/ 275 h 1779"/>
                            <a:gd name="T8" fmla="*/ 1254 w 1569"/>
                            <a:gd name="T9" fmla="*/ 330 h 1779"/>
                            <a:gd name="T10" fmla="*/ 1159 w 1569"/>
                            <a:gd name="T11" fmla="*/ 444 h 1779"/>
                            <a:gd name="T12" fmla="*/ 1114 w 1569"/>
                            <a:gd name="T13" fmla="*/ 574 h 1779"/>
                            <a:gd name="T14" fmla="*/ 1114 w 1569"/>
                            <a:gd name="T15" fmla="*/ 689 h 1779"/>
                            <a:gd name="T16" fmla="*/ 1224 w 1569"/>
                            <a:gd name="T17" fmla="*/ 784 h 1779"/>
                            <a:gd name="T18" fmla="*/ 1244 w 1569"/>
                            <a:gd name="T19" fmla="*/ 889 h 1779"/>
                            <a:gd name="T20" fmla="*/ 1349 w 1569"/>
                            <a:gd name="T21" fmla="*/ 929 h 1779"/>
                            <a:gd name="T22" fmla="*/ 1464 w 1569"/>
                            <a:gd name="T23" fmla="*/ 909 h 1779"/>
                            <a:gd name="T24" fmla="*/ 1569 w 1569"/>
                            <a:gd name="T25" fmla="*/ 1034 h 1779"/>
                            <a:gd name="T26" fmla="*/ 1369 w 1569"/>
                            <a:gd name="T27" fmla="*/ 1089 h 1779"/>
                            <a:gd name="T28" fmla="*/ 1064 w 1569"/>
                            <a:gd name="T29" fmla="*/ 1204 h 1779"/>
                            <a:gd name="T30" fmla="*/ 1029 w 1569"/>
                            <a:gd name="T31" fmla="*/ 1354 h 1779"/>
                            <a:gd name="T32" fmla="*/ 1044 w 1569"/>
                            <a:gd name="T33" fmla="*/ 1574 h 1779"/>
                            <a:gd name="T34" fmla="*/ 1114 w 1569"/>
                            <a:gd name="T35" fmla="*/ 1734 h 1779"/>
                            <a:gd name="T36" fmla="*/ 1004 w 1569"/>
                            <a:gd name="T37" fmla="*/ 1764 h 1779"/>
                            <a:gd name="T38" fmla="*/ 924 w 1569"/>
                            <a:gd name="T39" fmla="*/ 1649 h 1779"/>
                            <a:gd name="T40" fmla="*/ 749 w 1569"/>
                            <a:gd name="T41" fmla="*/ 1639 h 1779"/>
                            <a:gd name="T42" fmla="*/ 644 w 1569"/>
                            <a:gd name="T43" fmla="*/ 1649 h 1779"/>
                            <a:gd name="T44" fmla="*/ 515 w 1569"/>
                            <a:gd name="T45" fmla="*/ 1649 h 1779"/>
                            <a:gd name="T46" fmla="*/ 435 w 1569"/>
                            <a:gd name="T47" fmla="*/ 1619 h 1779"/>
                            <a:gd name="T48" fmla="*/ 340 w 1569"/>
                            <a:gd name="T49" fmla="*/ 1554 h 1779"/>
                            <a:gd name="T50" fmla="*/ 210 w 1569"/>
                            <a:gd name="T51" fmla="*/ 1419 h 1779"/>
                            <a:gd name="T52" fmla="*/ 125 w 1569"/>
                            <a:gd name="T53" fmla="*/ 1334 h 1779"/>
                            <a:gd name="T54" fmla="*/ 120 w 1569"/>
                            <a:gd name="T55" fmla="*/ 1249 h 1779"/>
                            <a:gd name="T56" fmla="*/ 35 w 1569"/>
                            <a:gd name="T57" fmla="*/ 1229 h 1779"/>
                            <a:gd name="T58" fmla="*/ 15 w 1569"/>
                            <a:gd name="T59" fmla="*/ 1099 h 1779"/>
                            <a:gd name="T60" fmla="*/ 85 w 1569"/>
                            <a:gd name="T61" fmla="*/ 1009 h 1779"/>
                            <a:gd name="T62" fmla="*/ 105 w 1569"/>
                            <a:gd name="T63" fmla="*/ 909 h 1779"/>
                            <a:gd name="T64" fmla="*/ 120 w 1569"/>
                            <a:gd name="T65" fmla="*/ 814 h 1779"/>
                            <a:gd name="T66" fmla="*/ 235 w 1569"/>
                            <a:gd name="T67" fmla="*/ 824 h 1779"/>
                            <a:gd name="T68" fmla="*/ 410 w 1569"/>
                            <a:gd name="T69" fmla="*/ 784 h 1779"/>
                            <a:gd name="T70" fmla="*/ 510 w 1569"/>
                            <a:gd name="T71" fmla="*/ 644 h 1779"/>
                            <a:gd name="T72" fmla="*/ 609 w 1569"/>
                            <a:gd name="T73" fmla="*/ 604 h 1779"/>
                            <a:gd name="T74" fmla="*/ 709 w 1569"/>
                            <a:gd name="T75" fmla="*/ 614 h 1779"/>
                            <a:gd name="T76" fmla="*/ 749 w 1569"/>
                            <a:gd name="T77" fmla="*/ 489 h 1779"/>
                            <a:gd name="T78" fmla="*/ 874 w 1569"/>
                            <a:gd name="T79" fmla="*/ 414 h 1779"/>
                            <a:gd name="T80" fmla="*/ 799 w 1569"/>
                            <a:gd name="T81" fmla="*/ 360 h 1779"/>
                            <a:gd name="T82" fmla="*/ 769 w 1569"/>
                            <a:gd name="T83" fmla="*/ 310 h 1779"/>
                            <a:gd name="T84" fmla="*/ 769 w 1569"/>
                            <a:gd name="T85" fmla="*/ 255 h 1779"/>
                            <a:gd name="T86" fmla="*/ 874 w 1569"/>
                            <a:gd name="T87" fmla="*/ 235 h 1779"/>
                            <a:gd name="T88" fmla="*/ 969 w 1569"/>
                            <a:gd name="T89" fmla="*/ 180 h 1779"/>
                            <a:gd name="T90" fmla="*/ 1074 w 1569"/>
                            <a:gd name="T91" fmla="*/ 85 h 1779"/>
                            <a:gd name="T92" fmla="*/ 1169 w 1569"/>
                            <a:gd name="T93" fmla="*/ 45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9" h="1779">
                              <a:moveTo>
                                <a:pt x="1224" y="20"/>
                              </a:moveTo>
                              <a:lnTo>
                                <a:pt x="1284" y="0"/>
                              </a:lnTo>
                              <a:lnTo>
                                <a:pt x="1329" y="15"/>
                              </a:lnTo>
                              <a:lnTo>
                                <a:pt x="1389" y="45"/>
                              </a:lnTo>
                              <a:lnTo>
                                <a:pt x="1454" y="75"/>
                              </a:lnTo>
                              <a:lnTo>
                                <a:pt x="1454" y="95"/>
                              </a:lnTo>
                              <a:lnTo>
                                <a:pt x="1434" y="120"/>
                              </a:lnTo>
                              <a:lnTo>
                                <a:pt x="1389" y="170"/>
                              </a:lnTo>
                              <a:lnTo>
                                <a:pt x="1399" y="190"/>
                              </a:lnTo>
                              <a:lnTo>
                                <a:pt x="1359" y="205"/>
                              </a:lnTo>
                              <a:lnTo>
                                <a:pt x="1329" y="235"/>
                              </a:lnTo>
                              <a:lnTo>
                                <a:pt x="1284" y="275"/>
                              </a:lnTo>
                              <a:lnTo>
                                <a:pt x="1274" y="300"/>
                              </a:lnTo>
                              <a:lnTo>
                                <a:pt x="1284" y="320"/>
                              </a:lnTo>
                              <a:lnTo>
                                <a:pt x="1254" y="330"/>
                              </a:lnTo>
                              <a:lnTo>
                                <a:pt x="1234" y="370"/>
                              </a:lnTo>
                              <a:lnTo>
                                <a:pt x="1199" y="400"/>
                              </a:lnTo>
                              <a:lnTo>
                                <a:pt x="1159" y="444"/>
                              </a:lnTo>
                              <a:lnTo>
                                <a:pt x="1129" y="489"/>
                              </a:lnTo>
                              <a:lnTo>
                                <a:pt x="1109" y="519"/>
                              </a:lnTo>
                              <a:lnTo>
                                <a:pt x="1114" y="574"/>
                              </a:lnTo>
                              <a:lnTo>
                                <a:pt x="1139" y="614"/>
                              </a:lnTo>
                              <a:lnTo>
                                <a:pt x="1129" y="644"/>
                              </a:lnTo>
                              <a:lnTo>
                                <a:pt x="1114" y="689"/>
                              </a:lnTo>
                              <a:lnTo>
                                <a:pt x="1169" y="719"/>
                              </a:lnTo>
                              <a:lnTo>
                                <a:pt x="1199" y="759"/>
                              </a:lnTo>
                              <a:lnTo>
                                <a:pt x="1224" y="784"/>
                              </a:lnTo>
                              <a:lnTo>
                                <a:pt x="1234" y="804"/>
                              </a:lnTo>
                              <a:lnTo>
                                <a:pt x="1224" y="844"/>
                              </a:lnTo>
                              <a:lnTo>
                                <a:pt x="1244" y="889"/>
                              </a:lnTo>
                              <a:lnTo>
                                <a:pt x="1264" y="929"/>
                              </a:lnTo>
                              <a:lnTo>
                                <a:pt x="1294" y="949"/>
                              </a:lnTo>
                              <a:lnTo>
                                <a:pt x="1349" y="929"/>
                              </a:lnTo>
                              <a:lnTo>
                                <a:pt x="1389" y="909"/>
                              </a:lnTo>
                              <a:lnTo>
                                <a:pt x="1424" y="889"/>
                              </a:lnTo>
                              <a:lnTo>
                                <a:pt x="1464" y="909"/>
                              </a:lnTo>
                              <a:lnTo>
                                <a:pt x="1499" y="949"/>
                              </a:lnTo>
                              <a:lnTo>
                                <a:pt x="1539" y="994"/>
                              </a:lnTo>
                              <a:lnTo>
                                <a:pt x="1569" y="1034"/>
                              </a:lnTo>
                              <a:lnTo>
                                <a:pt x="1519" y="1059"/>
                              </a:lnTo>
                              <a:lnTo>
                                <a:pt x="1424" y="1069"/>
                              </a:lnTo>
                              <a:lnTo>
                                <a:pt x="1369" y="1089"/>
                              </a:lnTo>
                              <a:lnTo>
                                <a:pt x="1234" y="1119"/>
                              </a:lnTo>
                              <a:lnTo>
                                <a:pt x="1139" y="1164"/>
                              </a:lnTo>
                              <a:lnTo>
                                <a:pt x="1064" y="1204"/>
                              </a:lnTo>
                              <a:lnTo>
                                <a:pt x="1029" y="1229"/>
                              </a:lnTo>
                              <a:lnTo>
                                <a:pt x="1029" y="1279"/>
                              </a:lnTo>
                              <a:lnTo>
                                <a:pt x="1029" y="1354"/>
                              </a:lnTo>
                              <a:lnTo>
                                <a:pt x="1004" y="1494"/>
                              </a:lnTo>
                              <a:lnTo>
                                <a:pt x="989" y="1534"/>
                              </a:lnTo>
                              <a:lnTo>
                                <a:pt x="1044" y="1574"/>
                              </a:lnTo>
                              <a:lnTo>
                                <a:pt x="1114" y="1649"/>
                              </a:lnTo>
                              <a:lnTo>
                                <a:pt x="1129" y="1694"/>
                              </a:lnTo>
                              <a:lnTo>
                                <a:pt x="1114" y="1734"/>
                              </a:lnTo>
                              <a:lnTo>
                                <a:pt x="1064" y="1759"/>
                              </a:lnTo>
                              <a:lnTo>
                                <a:pt x="1004" y="1779"/>
                              </a:lnTo>
                              <a:lnTo>
                                <a:pt x="1004" y="1764"/>
                              </a:lnTo>
                              <a:lnTo>
                                <a:pt x="969" y="1724"/>
                              </a:lnTo>
                              <a:lnTo>
                                <a:pt x="949" y="1674"/>
                              </a:lnTo>
                              <a:lnTo>
                                <a:pt x="924" y="1649"/>
                              </a:lnTo>
                              <a:lnTo>
                                <a:pt x="864" y="1629"/>
                              </a:lnTo>
                              <a:lnTo>
                                <a:pt x="799" y="1619"/>
                              </a:lnTo>
                              <a:lnTo>
                                <a:pt x="749" y="1639"/>
                              </a:lnTo>
                              <a:lnTo>
                                <a:pt x="729" y="1674"/>
                              </a:lnTo>
                              <a:lnTo>
                                <a:pt x="684" y="1684"/>
                              </a:lnTo>
                              <a:lnTo>
                                <a:pt x="644" y="1649"/>
                              </a:lnTo>
                              <a:lnTo>
                                <a:pt x="600" y="1649"/>
                              </a:lnTo>
                              <a:lnTo>
                                <a:pt x="550" y="1659"/>
                              </a:lnTo>
                              <a:lnTo>
                                <a:pt x="515" y="1649"/>
                              </a:lnTo>
                              <a:lnTo>
                                <a:pt x="475" y="1639"/>
                              </a:lnTo>
                              <a:lnTo>
                                <a:pt x="445" y="1629"/>
                              </a:lnTo>
                              <a:lnTo>
                                <a:pt x="435" y="1619"/>
                              </a:lnTo>
                              <a:lnTo>
                                <a:pt x="400" y="1609"/>
                              </a:lnTo>
                              <a:lnTo>
                                <a:pt x="360" y="1589"/>
                              </a:lnTo>
                              <a:lnTo>
                                <a:pt x="340" y="1554"/>
                              </a:lnTo>
                              <a:lnTo>
                                <a:pt x="285" y="1494"/>
                              </a:lnTo>
                              <a:lnTo>
                                <a:pt x="255" y="1459"/>
                              </a:lnTo>
                              <a:lnTo>
                                <a:pt x="210" y="1419"/>
                              </a:lnTo>
                              <a:lnTo>
                                <a:pt x="180" y="1394"/>
                              </a:lnTo>
                              <a:lnTo>
                                <a:pt x="150" y="1364"/>
                              </a:lnTo>
                              <a:lnTo>
                                <a:pt x="125" y="1334"/>
                              </a:lnTo>
                              <a:lnTo>
                                <a:pt x="125" y="1309"/>
                              </a:lnTo>
                              <a:lnTo>
                                <a:pt x="120" y="1259"/>
                              </a:lnTo>
                              <a:lnTo>
                                <a:pt x="120" y="1249"/>
                              </a:lnTo>
                              <a:lnTo>
                                <a:pt x="95" y="1239"/>
                              </a:lnTo>
                              <a:lnTo>
                                <a:pt x="65" y="1259"/>
                              </a:lnTo>
                              <a:lnTo>
                                <a:pt x="35" y="1229"/>
                              </a:lnTo>
                              <a:lnTo>
                                <a:pt x="20" y="1184"/>
                              </a:lnTo>
                              <a:lnTo>
                                <a:pt x="0" y="1144"/>
                              </a:lnTo>
                              <a:lnTo>
                                <a:pt x="15" y="1099"/>
                              </a:lnTo>
                              <a:lnTo>
                                <a:pt x="20" y="1069"/>
                              </a:lnTo>
                              <a:lnTo>
                                <a:pt x="55" y="1034"/>
                              </a:lnTo>
                              <a:lnTo>
                                <a:pt x="85" y="1009"/>
                              </a:lnTo>
                              <a:lnTo>
                                <a:pt x="125" y="974"/>
                              </a:lnTo>
                              <a:lnTo>
                                <a:pt x="120" y="944"/>
                              </a:lnTo>
                              <a:lnTo>
                                <a:pt x="105" y="909"/>
                              </a:lnTo>
                              <a:lnTo>
                                <a:pt x="105" y="869"/>
                              </a:lnTo>
                              <a:lnTo>
                                <a:pt x="105" y="839"/>
                              </a:lnTo>
                              <a:lnTo>
                                <a:pt x="120" y="814"/>
                              </a:lnTo>
                              <a:lnTo>
                                <a:pt x="170" y="774"/>
                              </a:lnTo>
                              <a:lnTo>
                                <a:pt x="210" y="814"/>
                              </a:lnTo>
                              <a:lnTo>
                                <a:pt x="235" y="824"/>
                              </a:lnTo>
                              <a:lnTo>
                                <a:pt x="295" y="824"/>
                              </a:lnTo>
                              <a:lnTo>
                                <a:pt x="380" y="804"/>
                              </a:lnTo>
                              <a:lnTo>
                                <a:pt x="410" y="784"/>
                              </a:lnTo>
                              <a:lnTo>
                                <a:pt x="445" y="754"/>
                              </a:lnTo>
                              <a:lnTo>
                                <a:pt x="475" y="709"/>
                              </a:lnTo>
                              <a:lnTo>
                                <a:pt x="510" y="644"/>
                              </a:lnTo>
                              <a:lnTo>
                                <a:pt x="515" y="594"/>
                              </a:lnTo>
                              <a:lnTo>
                                <a:pt x="580" y="584"/>
                              </a:lnTo>
                              <a:lnTo>
                                <a:pt x="609" y="604"/>
                              </a:lnTo>
                              <a:lnTo>
                                <a:pt x="654" y="614"/>
                              </a:lnTo>
                              <a:lnTo>
                                <a:pt x="684" y="614"/>
                              </a:lnTo>
                              <a:lnTo>
                                <a:pt x="709" y="614"/>
                              </a:lnTo>
                              <a:lnTo>
                                <a:pt x="749" y="529"/>
                              </a:lnTo>
                              <a:lnTo>
                                <a:pt x="729" y="509"/>
                              </a:lnTo>
                              <a:lnTo>
                                <a:pt x="749" y="489"/>
                              </a:lnTo>
                              <a:lnTo>
                                <a:pt x="769" y="489"/>
                              </a:lnTo>
                              <a:lnTo>
                                <a:pt x="789" y="489"/>
                              </a:lnTo>
                              <a:lnTo>
                                <a:pt x="874" y="414"/>
                              </a:lnTo>
                              <a:lnTo>
                                <a:pt x="864" y="400"/>
                              </a:lnTo>
                              <a:lnTo>
                                <a:pt x="844" y="385"/>
                              </a:lnTo>
                              <a:lnTo>
                                <a:pt x="799" y="360"/>
                              </a:lnTo>
                              <a:lnTo>
                                <a:pt x="779" y="340"/>
                              </a:lnTo>
                              <a:lnTo>
                                <a:pt x="769" y="330"/>
                              </a:lnTo>
                              <a:lnTo>
                                <a:pt x="769" y="310"/>
                              </a:lnTo>
                              <a:lnTo>
                                <a:pt x="759" y="300"/>
                              </a:lnTo>
                              <a:lnTo>
                                <a:pt x="759" y="265"/>
                              </a:lnTo>
                              <a:lnTo>
                                <a:pt x="769" y="255"/>
                              </a:lnTo>
                              <a:lnTo>
                                <a:pt x="789" y="255"/>
                              </a:lnTo>
                              <a:lnTo>
                                <a:pt x="844" y="235"/>
                              </a:lnTo>
                              <a:lnTo>
                                <a:pt x="874" y="235"/>
                              </a:lnTo>
                              <a:lnTo>
                                <a:pt x="919" y="225"/>
                              </a:lnTo>
                              <a:lnTo>
                                <a:pt x="939" y="205"/>
                              </a:lnTo>
                              <a:lnTo>
                                <a:pt x="969" y="180"/>
                              </a:lnTo>
                              <a:lnTo>
                                <a:pt x="1004" y="150"/>
                              </a:lnTo>
                              <a:lnTo>
                                <a:pt x="1044" y="120"/>
                              </a:lnTo>
                              <a:lnTo>
                                <a:pt x="1074" y="85"/>
                              </a:lnTo>
                              <a:lnTo>
                                <a:pt x="1094" y="65"/>
                              </a:lnTo>
                              <a:lnTo>
                                <a:pt x="1129" y="45"/>
                              </a:lnTo>
                              <a:lnTo>
                                <a:pt x="1169" y="45"/>
                              </a:lnTo>
                              <a:lnTo>
                                <a:pt x="1224" y="20"/>
                              </a:lnTo>
                              <a:close/>
                            </a:path>
                          </a:pathLst>
                        </a:custGeom>
                        <a:solidFill>
                          <a:srgbClr val="92D050"/>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206" name="Freeform 75"/>
                        <p:cNvSpPr>
                          <a:spLocks noChangeAspect="1"/>
                        </p:cNvSpPr>
                        <p:nvPr/>
                      </p:nvSpPr>
                      <p:spPr bwMode="auto">
                        <a:xfrm>
                          <a:off x="1503" y="39528"/>
                          <a:ext cx="1125" cy="1093"/>
                        </a:xfrm>
                        <a:custGeom>
                          <a:avLst/>
                          <a:gdLst>
                            <a:gd name="T0" fmla="*/ 80 w 1534"/>
                            <a:gd name="T1" fmla="*/ 380 h 1919"/>
                            <a:gd name="T2" fmla="*/ 180 w 1534"/>
                            <a:gd name="T3" fmla="*/ 525 h 1919"/>
                            <a:gd name="T4" fmla="*/ 145 w 1534"/>
                            <a:gd name="T5" fmla="*/ 675 h 1919"/>
                            <a:gd name="T6" fmla="*/ 200 w 1534"/>
                            <a:gd name="T7" fmla="*/ 835 h 1919"/>
                            <a:gd name="T8" fmla="*/ 290 w 1534"/>
                            <a:gd name="T9" fmla="*/ 1065 h 1919"/>
                            <a:gd name="T10" fmla="*/ 290 w 1534"/>
                            <a:gd name="T11" fmla="*/ 1200 h 1919"/>
                            <a:gd name="T12" fmla="*/ 270 w 1534"/>
                            <a:gd name="T13" fmla="*/ 1320 h 1919"/>
                            <a:gd name="T14" fmla="*/ 365 w 1534"/>
                            <a:gd name="T15" fmla="*/ 1395 h 1919"/>
                            <a:gd name="T16" fmla="*/ 390 w 1534"/>
                            <a:gd name="T17" fmla="*/ 1480 h 1919"/>
                            <a:gd name="T18" fmla="*/ 505 w 1534"/>
                            <a:gd name="T19" fmla="*/ 1570 h 1919"/>
                            <a:gd name="T20" fmla="*/ 555 w 1534"/>
                            <a:gd name="T21" fmla="*/ 1664 h 1919"/>
                            <a:gd name="T22" fmla="*/ 630 w 1534"/>
                            <a:gd name="T23" fmla="*/ 1774 h 1919"/>
                            <a:gd name="T24" fmla="*/ 685 w 1534"/>
                            <a:gd name="T25" fmla="*/ 1879 h 1919"/>
                            <a:gd name="T26" fmla="*/ 790 w 1534"/>
                            <a:gd name="T27" fmla="*/ 1889 h 1919"/>
                            <a:gd name="T28" fmla="*/ 895 w 1534"/>
                            <a:gd name="T29" fmla="*/ 1919 h 1919"/>
                            <a:gd name="T30" fmla="*/ 950 w 1534"/>
                            <a:gd name="T31" fmla="*/ 1859 h 1919"/>
                            <a:gd name="T32" fmla="*/ 1015 w 1534"/>
                            <a:gd name="T33" fmla="*/ 1744 h 1919"/>
                            <a:gd name="T34" fmla="*/ 1060 w 1534"/>
                            <a:gd name="T35" fmla="*/ 1679 h 1919"/>
                            <a:gd name="T36" fmla="*/ 1125 w 1534"/>
                            <a:gd name="T37" fmla="*/ 1600 h 1919"/>
                            <a:gd name="T38" fmla="*/ 1135 w 1534"/>
                            <a:gd name="T39" fmla="*/ 1510 h 1919"/>
                            <a:gd name="T40" fmla="*/ 1219 w 1534"/>
                            <a:gd name="T41" fmla="*/ 1520 h 1919"/>
                            <a:gd name="T42" fmla="*/ 1259 w 1534"/>
                            <a:gd name="T43" fmla="*/ 1425 h 1919"/>
                            <a:gd name="T44" fmla="*/ 1304 w 1534"/>
                            <a:gd name="T45" fmla="*/ 1320 h 1919"/>
                            <a:gd name="T46" fmla="*/ 1319 w 1534"/>
                            <a:gd name="T47" fmla="*/ 1265 h 1919"/>
                            <a:gd name="T48" fmla="*/ 1294 w 1534"/>
                            <a:gd name="T49" fmla="*/ 1175 h 1919"/>
                            <a:gd name="T50" fmla="*/ 1359 w 1534"/>
                            <a:gd name="T51" fmla="*/ 1110 h 1919"/>
                            <a:gd name="T52" fmla="*/ 1444 w 1534"/>
                            <a:gd name="T53" fmla="*/ 1075 h 1919"/>
                            <a:gd name="T54" fmla="*/ 1444 w 1534"/>
                            <a:gd name="T55" fmla="*/ 1005 h 1919"/>
                            <a:gd name="T56" fmla="*/ 1409 w 1534"/>
                            <a:gd name="T57" fmla="*/ 845 h 1919"/>
                            <a:gd name="T58" fmla="*/ 1494 w 1534"/>
                            <a:gd name="T59" fmla="*/ 865 h 1919"/>
                            <a:gd name="T60" fmla="*/ 1464 w 1534"/>
                            <a:gd name="T61" fmla="*/ 770 h 1919"/>
                            <a:gd name="T62" fmla="*/ 1514 w 1534"/>
                            <a:gd name="T63" fmla="*/ 715 h 1919"/>
                            <a:gd name="T64" fmla="*/ 1514 w 1534"/>
                            <a:gd name="T65" fmla="*/ 665 h 1919"/>
                            <a:gd name="T66" fmla="*/ 1464 w 1534"/>
                            <a:gd name="T67" fmla="*/ 665 h 1919"/>
                            <a:gd name="T68" fmla="*/ 1389 w 1534"/>
                            <a:gd name="T69" fmla="*/ 630 h 1919"/>
                            <a:gd name="T70" fmla="*/ 1359 w 1534"/>
                            <a:gd name="T71" fmla="*/ 570 h 1919"/>
                            <a:gd name="T72" fmla="*/ 1239 w 1534"/>
                            <a:gd name="T73" fmla="*/ 495 h 1919"/>
                            <a:gd name="T74" fmla="*/ 1169 w 1534"/>
                            <a:gd name="T75" fmla="*/ 465 h 1919"/>
                            <a:gd name="T76" fmla="*/ 1169 w 1534"/>
                            <a:gd name="T77" fmla="*/ 380 h 1919"/>
                            <a:gd name="T78" fmla="*/ 1095 w 1534"/>
                            <a:gd name="T79" fmla="*/ 345 h 1919"/>
                            <a:gd name="T80" fmla="*/ 955 w 1534"/>
                            <a:gd name="T81" fmla="*/ 325 h 1919"/>
                            <a:gd name="T82" fmla="*/ 915 w 1534"/>
                            <a:gd name="T83" fmla="*/ 345 h 1919"/>
                            <a:gd name="T84" fmla="*/ 840 w 1534"/>
                            <a:gd name="T85" fmla="*/ 335 h 1919"/>
                            <a:gd name="T86" fmla="*/ 640 w 1534"/>
                            <a:gd name="T87" fmla="*/ 275 h 1919"/>
                            <a:gd name="T88" fmla="*/ 565 w 1534"/>
                            <a:gd name="T89" fmla="*/ 210 h 1919"/>
                            <a:gd name="T90" fmla="*/ 440 w 1534"/>
                            <a:gd name="T91" fmla="*/ 125 h 1919"/>
                            <a:gd name="T92" fmla="*/ 290 w 1534"/>
                            <a:gd name="T93" fmla="*/ 105 h 1919"/>
                            <a:gd name="T94" fmla="*/ 155 w 1534"/>
                            <a:gd name="T95" fmla="*/ 65 h 1919"/>
                            <a:gd name="T96" fmla="*/ 115 w 1534"/>
                            <a:gd name="T97" fmla="*/ 20 h 1919"/>
                            <a:gd name="T98" fmla="*/ 20 w 1534"/>
                            <a:gd name="T99" fmla="*/ 50 h 1919"/>
                            <a:gd name="T100" fmla="*/ 50 w 1534"/>
                            <a:gd name="T101" fmla="*/ 205 h 1919"/>
                            <a:gd name="T102" fmla="*/ 140 w 1534"/>
                            <a:gd name="T103" fmla="*/ 305 h 1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34" h="1919">
                              <a:moveTo>
                                <a:pt x="95" y="335"/>
                              </a:moveTo>
                              <a:lnTo>
                                <a:pt x="80" y="380"/>
                              </a:lnTo>
                              <a:lnTo>
                                <a:pt x="135" y="420"/>
                              </a:lnTo>
                              <a:lnTo>
                                <a:pt x="180" y="525"/>
                              </a:lnTo>
                              <a:lnTo>
                                <a:pt x="165" y="610"/>
                              </a:lnTo>
                              <a:lnTo>
                                <a:pt x="145" y="675"/>
                              </a:lnTo>
                              <a:lnTo>
                                <a:pt x="135" y="705"/>
                              </a:lnTo>
                              <a:lnTo>
                                <a:pt x="200" y="835"/>
                              </a:lnTo>
                              <a:lnTo>
                                <a:pt x="250" y="960"/>
                              </a:lnTo>
                              <a:lnTo>
                                <a:pt x="290" y="1065"/>
                              </a:lnTo>
                              <a:lnTo>
                                <a:pt x="315" y="1130"/>
                              </a:lnTo>
                              <a:lnTo>
                                <a:pt x="290" y="1200"/>
                              </a:lnTo>
                              <a:lnTo>
                                <a:pt x="260" y="1265"/>
                              </a:lnTo>
                              <a:lnTo>
                                <a:pt x="270" y="1320"/>
                              </a:lnTo>
                              <a:lnTo>
                                <a:pt x="325" y="1350"/>
                              </a:lnTo>
                              <a:lnTo>
                                <a:pt x="365" y="1395"/>
                              </a:lnTo>
                              <a:lnTo>
                                <a:pt x="390" y="1425"/>
                              </a:lnTo>
                              <a:lnTo>
                                <a:pt x="390" y="1480"/>
                              </a:lnTo>
                              <a:lnTo>
                                <a:pt x="450" y="1520"/>
                              </a:lnTo>
                              <a:lnTo>
                                <a:pt x="505" y="1570"/>
                              </a:lnTo>
                              <a:lnTo>
                                <a:pt x="535" y="1614"/>
                              </a:lnTo>
                              <a:lnTo>
                                <a:pt x="555" y="1664"/>
                              </a:lnTo>
                              <a:lnTo>
                                <a:pt x="590" y="1699"/>
                              </a:lnTo>
                              <a:lnTo>
                                <a:pt x="630" y="1774"/>
                              </a:lnTo>
                              <a:lnTo>
                                <a:pt x="660" y="1834"/>
                              </a:lnTo>
                              <a:lnTo>
                                <a:pt x="685" y="1879"/>
                              </a:lnTo>
                              <a:lnTo>
                                <a:pt x="725" y="1879"/>
                              </a:lnTo>
                              <a:lnTo>
                                <a:pt x="790" y="1889"/>
                              </a:lnTo>
                              <a:lnTo>
                                <a:pt x="840" y="1899"/>
                              </a:lnTo>
                              <a:lnTo>
                                <a:pt x="895" y="1919"/>
                              </a:lnTo>
                              <a:lnTo>
                                <a:pt x="905" y="1899"/>
                              </a:lnTo>
                              <a:lnTo>
                                <a:pt x="950" y="1859"/>
                              </a:lnTo>
                              <a:lnTo>
                                <a:pt x="995" y="1794"/>
                              </a:lnTo>
                              <a:lnTo>
                                <a:pt x="1015" y="1744"/>
                              </a:lnTo>
                              <a:lnTo>
                                <a:pt x="1020" y="1679"/>
                              </a:lnTo>
                              <a:lnTo>
                                <a:pt x="1060" y="1679"/>
                              </a:lnTo>
                              <a:lnTo>
                                <a:pt x="1080" y="1644"/>
                              </a:lnTo>
                              <a:lnTo>
                                <a:pt x="1125" y="1600"/>
                              </a:lnTo>
                              <a:lnTo>
                                <a:pt x="1105" y="1540"/>
                              </a:lnTo>
                              <a:lnTo>
                                <a:pt x="1135" y="1510"/>
                              </a:lnTo>
                              <a:lnTo>
                                <a:pt x="1179" y="1540"/>
                              </a:lnTo>
                              <a:lnTo>
                                <a:pt x="1219" y="1520"/>
                              </a:lnTo>
                              <a:lnTo>
                                <a:pt x="1209" y="1490"/>
                              </a:lnTo>
                              <a:lnTo>
                                <a:pt x="1259" y="1425"/>
                              </a:lnTo>
                              <a:lnTo>
                                <a:pt x="1259" y="1360"/>
                              </a:lnTo>
                              <a:lnTo>
                                <a:pt x="1304" y="1320"/>
                              </a:lnTo>
                              <a:lnTo>
                                <a:pt x="1294" y="1285"/>
                              </a:lnTo>
                              <a:lnTo>
                                <a:pt x="1319" y="1265"/>
                              </a:lnTo>
                              <a:lnTo>
                                <a:pt x="1304" y="1215"/>
                              </a:lnTo>
                              <a:lnTo>
                                <a:pt x="1294" y="1175"/>
                              </a:lnTo>
                              <a:lnTo>
                                <a:pt x="1319" y="1140"/>
                              </a:lnTo>
                              <a:lnTo>
                                <a:pt x="1359" y="1110"/>
                              </a:lnTo>
                              <a:lnTo>
                                <a:pt x="1409" y="1095"/>
                              </a:lnTo>
                              <a:lnTo>
                                <a:pt x="1444" y="1075"/>
                              </a:lnTo>
                              <a:lnTo>
                                <a:pt x="1464" y="1055"/>
                              </a:lnTo>
                              <a:lnTo>
                                <a:pt x="1444" y="1005"/>
                              </a:lnTo>
                              <a:lnTo>
                                <a:pt x="1379" y="900"/>
                              </a:lnTo>
                              <a:lnTo>
                                <a:pt x="1409" y="845"/>
                              </a:lnTo>
                              <a:lnTo>
                                <a:pt x="1464" y="855"/>
                              </a:lnTo>
                              <a:lnTo>
                                <a:pt x="1494" y="865"/>
                              </a:lnTo>
                              <a:lnTo>
                                <a:pt x="1469" y="800"/>
                              </a:lnTo>
                              <a:lnTo>
                                <a:pt x="1464" y="770"/>
                              </a:lnTo>
                              <a:lnTo>
                                <a:pt x="1484" y="735"/>
                              </a:lnTo>
                              <a:lnTo>
                                <a:pt x="1514" y="715"/>
                              </a:lnTo>
                              <a:lnTo>
                                <a:pt x="1534" y="695"/>
                              </a:lnTo>
                              <a:lnTo>
                                <a:pt x="1514" y="665"/>
                              </a:lnTo>
                              <a:lnTo>
                                <a:pt x="1484" y="645"/>
                              </a:lnTo>
                              <a:lnTo>
                                <a:pt x="1464" y="665"/>
                              </a:lnTo>
                              <a:lnTo>
                                <a:pt x="1429" y="675"/>
                              </a:lnTo>
                              <a:lnTo>
                                <a:pt x="1389" y="630"/>
                              </a:lnTo>
                              <a:lnTo>
                                <a:pt x="1379" y="600"/>
                              </a:lnTo>
                              <a:lnTo>
                                <a:pt x="1359" y="570"/>
                              </a:lnTo>
                              <a:lnTo>
                                <a:pt x="1284" y="505"/>
                              </a:lnTo>
                              <a:lnTo>
                                <a:pt x="1239" y="495"/>
                              </a:lnTo>
                              <a:lnTo>
                                <a:pt x="1189" y="485"/>
                              </a:lnTo>
                              <a:lnTo>
                                <a:pt x="1169" y="465"/>
                              </a:lnTo>
                              <a:lnTo>
                                <a:pt x="1169" y="410"/>
                              </a:lnTo>
                              <a:lnTo>
                                <a:pt x="1169" y="380"/>
                              </a:lnTo>
                              <a:lnTo>
                                <a:pt x="1125" y="335"/>
                              </a:lnTo>
                              <a:lnTo>
                                <a:pt x="1095" y="345"/>
                              </a:lnTo>
                              <a:lnTo>
                                <a:pt x="1000" y="345"/>
                              </a:lnTo>
                              <a:lnTo>
                                <a:pt x="955" y="325"/>
                              </a:lnTo>
                              <a:lnTo>
                                <a:pt x="935" y="335"/>
                              </a:lnTo>
                              <a:lnTo>
                                <a:pt x="915" y="345"/>
                              </a:lnTo>
                              <a:lnTo>
                                <a:pt x="870" y="335"/>
                              </a:lnTo>
                              <a:lnTo>
                                <a:pt x="840" y="335"/>
                              </a:lnTo>
                              <a:lnTo>
                                <a:pt x="765" y="280"/>
                              </a:lnTo>
                              <a:lnTo>
                                <a:pt x="640" y="275"/>
                              </a:lnTo>
                              <a:lnTo>
                                <a:pt x="610" y="260"/>
                              </a:lnTo>
                              <a:lnTo>
                                <a:pt x="565" y="210"/>
                              </a:lnTo>
                              <a:lnTo>
                                <a:pt x="515" y="170"/>
                              </a:lnTo>
                              <a:lnTo>
                                <a:pt x="440" y="125"/>
                              </a:lnTo>
                              <a:lnTo>
                                <a:pt x="375" y="115"/>
                              </a:lnTo>
                              <a:lnTo>
                                <a:pt x="290" y="105"/>
                              </a:lnTo>
                              <a:lnTo>
                                <a:pt x="200" y="70"/>
                              </a:lnTo>
                              <a:lnTo>
                                <a:pt x="155" y="65"/>
                              </a:lnTo>
                              <a:lnTo>
                                <a:pt x="135" y="50"/>
                              </a:lnTo>
                              <a:lnTo>
                                <a:pt x="115" y="20"/>
                              </a:lnTo>
                              <a:lnTo>
                                <a:pt x="80" y="0"/>
                              </a:lnTo>
                              <a:lnTo>
                                <a:pt x="20" y="50"/>
                              </a:lnTo>
                              <a:lnTo>
                                <a:pt x="0" y="135"/>
                              </a:lnTo>
                              <a:lnTo>
                                <a:pt x="50" y="205"/>
                              </a:lnTo>
                              <a:lnTo>
                                <a:pt x="115" y="240"/>
                              </a:lnTo>
                              <a:lnTo>
                                <a:pt x="140" y="305"/>
                              </a:lnTo>
                              <a:lnTo>
                                <a:pt x="95" y="335"/>
                              </a:lnTo>
                              <a:close/>
                            </a:path>
                          </a:pathLst>
                        </a:custGeom>
                        <a:solidFill>
                          <a:srgbClr val="00B050"/>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sp>
                      <p:nvSpPr>
                        <p:cNvPr id="207" name="Freeform 74"/>
                        <p:cNvSpPr>
                          <a:spLocks noChangeAspect="1"/>
                        </p:cNvSpPr>
                        <p:nvPr/>
                      </p:nvSpPr>
                      <p:spPr bwMode="auto">
                        <a:xfrm>
                          <a:off x="2441" y="42853"/>
                          <a:ext cx="1694" cy="870"/>
                        </a:xfrm>
                        <a:custGeom>
                          <a:avLst/>
                          <a:gdLst>
                            <a:gd name="T0" fmla="*/ 2309 w 2309"/>
                            <a:gd name="T1" fmla="*/ 45 h 1529"/>
                            <a:gd name="T2" fmla="*/ 2184 w 2309"/>
                            <a:gd name="T3" fmla="*/ 300 h 1529"/>
                            <a:gd name="T4" fmla="*/ 2054 w 2309"/>
                            <a:gd name="T5" fmla="*/ 540 h 1529"/>
                            <a:gd name="T6" fmla="*/ 2034 w 2309"/>
                            <a:gd name="T7" fmla="*/ 685 h 1529"/>
                            <a:gd name="T8" fmla="*/ 1929 w 2309"/>
                            <a:gd name="T9" fmla="*/ 834 h 1529"/>
                            <a:gd name="T10" fmla="*/ 2004 w 2309"/>
                            <a:gd name="T11" fmla="*/ 984 h 1529"/>
                            <a:gd name="T12" fmla="*/ 2044 w 2309"/>
                            <a:gd name="T13" fmla="*/ 1119 h 1529"/>
                            <a:gd name="T14" fmla="*/ 2079 w 2309"/>
                            <a:gd name="T15" fmla="*/ 1204 h 1529"/>
                            <a:gd name="T16" fmla="*/ 1949 w 2309"/>
                            <a:gd name="T17" fmla="*/ 1374 h 1529"/>
                            <a:gd name="T18" fmla="*/ 1939 w 2309"/>
                            <a:gd name="T19" fmla="*/ 1499 h 1529"/>
                            <a:gd name="T20" fmla="*/ 1854 w 2309"/>
                            <a:gd name="T21" fmla="*/ 1529 h 1529"/>
                            <a:gd name="T22" fmla="*/ 1769 w 2309"/>
                            <a:gd name="T23" fmla="*/ 1459 h 1529"/>
                            <a:gd name="T24" fmla="*/ 1614 w 2309"/>
                            <a:gd name="T25" fmla="*/ 1439 h 1529"/>
                            <a:gd name="T26" fmla="*/ 1539 w 2309"/>
                            <a:gd name="T27" fmla="*/ 1404 h 1529"/>
                            <a:gd name="T28" fmla="*/ 1454 w 2309"/>
                            <a:gd name="T29" fmla="*/ 1359 h 1529"/>
                            <a:gd name="T30" fmla="*/ 1424 w 2309"/>
                            <a:gd name="T31" fmla="*/ 1289 h 1529"/>
                            <a:gd name="T32" fmla="*/ 1369 w 2309"/>
                            <a:gd name="T33" fmla="*/ 1194 h 1529"/>
                            <a:gd name="T34" fmla="*/ 1189 w 2309"/>
                            <a:gd name="T35" fmla="*/ 1044 h 1529"/>
                            <a:gd name="T36" fmla="*/ 1055 w 2309"/>
                            <a:gd name="T37" fmla="*/ 1044 h 1529"/>
                            <a:gd name="T38" fmla="*/ 915 w 2309"/>
                            <a:gd name="T39" fmla="*/ 969 h 1529"/>
                            <a:gd name="T40" fmla="*/ 810 w 2309"/>
                            <a:gd name="T41" fmla="*/ 909 h 1529"/>
                            <a:gd name="T42" fmla="*/ 685 w 2309"/>
                            <a:gd name="T43" fmla="*/ 899 h 1529"/>
                            <a:gd name="T44" fmla="*/ 600 w 2309"/>
                            <a:gd name="T45" fmla="*/ 799 h 1529"/>
                            <a:gd name="T46" fmla="*/ 550 w 2309"/>
                            <a:gd name="T47" fmla="*/ 759 h 1529"/>
                            <a:gd name="T48" fmla="*/ 450 w 2309"/>
                            <a:gd name="T49" fmla="*/ 685 h 1529"/>
                            <a:gd name="T50" fmla="*/ 360 w 2309"/>
                            <a:gd name="T51" fmla="*/ 600 h 1529"/>
                            <a:gd name="T52" fmla="*/ 295 w 2309"/>
                            <a:gd name="T53" fmla="*/ 595 h 1529"/>
                            <a:gd name="T54" fmla="*/ 190 w 2309"/>
                            <a:gd name="T55" fmla="*/ 615 h 1529"/>
                            <a:gd name="T56" fmla="*/ 145 w 2309"/>
                            <a:gd name="T57" fmla="*/ 540 h 1529"/>
                            <a:gd name="T58" fmla="*/ 70 w 2309"/>
                            <a:gd name="T59" fmla="*/ 510 h 1529"/>
                            <a:gd name="T60" fmla="*/ 70 w 2309"/>
                            <a:gd name="T61" fmla="*/ 470 h 1529"/>
                            <a:gd name="T62" fmla="*/ 0 w 2309"/>
                            <a:gd name="T63" fmla="*/ 370 h 1529"/>
                            <a:gd name="T64" fmla="*/ 50 w 2309"/>
                            <a:gd name="T65" fmla="*/ 305 h 1529"/>
                            <a:gd name="T66" fmla="*/ 20 w 2309"/>
                            <a:gd name="T67" fmla="*/ 245 h 1529"/>
                            <a:gd name="T68" fmla="*/ 60 w 2309"/>
                            <a:gd name="T69" fmla="*/ 160 h 1529"/>
                            <a:gd name="T70" fmla="*/ 260 w 2309"/>
                            <a:gd name="T71" fmla="*/ 65 h 1529"/>
                            <a:gd name="T72" fmla="*/ 365 w 2309"/>
                            <a:gd name="T73" fmla="*/ 140 h 1529"/>
                            <a:gd name="T74" fmla="*/ 440 w 2309"/>
                            <a:gd name="T75" fmla="*/ 45 h 1529"/>
                            <a:gd name="T76" fmla="*/ 705 w 2309"/>
                            <a:gd name="T77" fmla="*/ 85 h 1529"/>
                            <a:gd name="T78" fmla="*/ 810 w 2309"/>
                            <a:gd name="T79" fmla="*/ 170 h 1529"/>
                            <a:gd name="T80" fmla="*/ 875 w 2309"/>
                            <a:gd name="T81" fmla="*/ 170 h 1529"/>
                            <a:gd name="T82" fmla="*/ 1035 w 2309"/>
                            <a:gd name="T83" fmla="*/ 245 h 1529"/>
                            <a:gd name="T84" fmla="*/ 1170 w 2309"/>
                            <a:gd name="T85" fmla="*/ 180 h 1529"/>
                            <a:gd name="T86" fmla="*/ 1304 w 2309"/>
                            <a:gd name="T87" fmla="*/ 225 h 1529"/>
                            <a:gd name="T88" fmla="*/ 1429 w 2309"/>
                            <a:gd name="T89" fmla="*/ 215 h 1529"/>
                            <a:gd name="T90" fmla="*/ 1569 w 2309"/>
                            <a:gd name="T91" fmla="*/ 200 h 1529"/>
                            <a:gd name="T92" fmla="*/ 1709 w 2309"/>
                            <a:gd name="T93" fmla="*/ 130 h 1529"/>
                            <a:gd name="T94" fmla="*/ 1864 w 2309"/>
                            <a:gd name="T95" fmla="*/ 95 h 1529"/>
                            <a:gd name="T96" fmla="*/ 2004 w 2309"/>
                            <a:gd name="T97" fmla="*/ 95 h 1529"/>
                            <a:gd name="T98" fmla="*/ 2099 w 2309"/>
                            <a:gd name="T99" fmla="*/ 20 h 1529"/>
                            <a:gd name="T100" fmla="*/ 2224 w 2309"/>
                            <a:gd name="T101" fmla="*/ 35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09" h="1529">
                              <a:moveTo>
                                <a:pt x="2289" y="0"/>
                              </a:moveTo>
                              <a:lnTo>
                                <a:pt x="2309" y="45"/>
                              </a:lnTo>
                              <a:lnTo>
                                <a:pt x="2224" y="180"/>
                              </a:lnTo>
                              <a:lnTo>
                                <a:pt x="2184" y="300"/>
                              </a:lnTo>
                              <a:lnTo>
                                <a:pt x="2119" y="415"/>
                              </a:lnTo>
                              <a:lnTo>
                                <a:pt x="2054" y="540"/>
                              </a:lnTo>
                              <a:lnTo>
                                <a:pt x="2014" y="580"/>
                              </a:lnTo>
                              <a:lnTo>
                                <a:pt x="2034" y="685"/>
                              </a:lnTo>
                              <a:lnTo>
                                <a:pt x="1909" y="759"/>
                              </a:lnTo>
                              <a:lnTo>
                                <a:pt x="1929" y="834"/>
                              </a:lnTo>
                              <a:lnTo>
                                <a:pt x="1929" y="919"/>
                              </a:lnTo>
                              <a:lnTo>
                                <a:pt x="2004" y="984"/>
                              </a:lnTo>
                              <a:lnTo>
                                <a:pt x="1994" y="1034"/>
                              </a:lnTo>
                              <a:lnTo>
                                <a:pt x="2044" y="1119"/>
                              </a:lnTo>
                              <a:lnTo>
                                <a:pt x="2079" y="1139"/>
                              </a:lnTo>
                              <a:lnTo>
                                <a:pt x="2079" y="1204"/>
                              </a:lnTo>
                              <a:lnTo>
                                <a:pt x="1959" y="1319"/>
                              </a:lnTo>
                              <a:lnTo>
                                <a:pt x="1949" y="1374"/>
                              </a:lnTo>
                              <a:lnTo>
                                <a:pt x="1959" y="1439"/>
                              </a:lnTo>
                              <a:lnTo>
                                <a:pt x="1939" y="1499"/>
                              </a:lnTo>
                              <a:lnTo>
                                <a:pt x="1889" y="1529"/>
                              </a:lnTo>
                              <a:lnTo>
                                <a:pt x="1854" y="1529"/>
                              </a:lnTo>
                              <a:lnTo>
                                <a:pt x="1804" y="1489"/>
                              </a:lnTo>
                              <a:lnTo>
                                <a:pt x="1769" y="1459"/>
                              </a:lnTo>
                              <a:lnTo>
                                <a:pt x="1709" y="1459"/>
                              </a:lnTo>
                              <a:lnTo>
                                <a:pt x="1614" y="1439"/>
                              </a:lnTo>
                              <a:lnTo>
                                <a:pt x="1579" y="1444"/>
                              </a:lnTo>
                              <a:lnTo>
                                <a:pt x="1539" y="1404"/>
                              </a:lnTo>
                              <a:lnTo>
                                <a:pt x="1494" y="1359"/>
                              </a:lnTo>
                              <a:lnTo>
                                <a:pt x="1454" y="1359"/>
                              </a:lnTo>
                              <a:lnTo>
                                <a:pt x="1424" y="1339"/>
                              </a:lnTo>
                              <a:lnTo>
                                <a:pt x="1424" y="1289"/>
                              </a:lnTo>
                              <a:lnTo>
                                <a:pt x="1404" y="1224"/>
                              </a:lnTo>
                              <a:lnTo>
                                <a:pt x="1369" y="1194"/>
                              </a:lnTo>
                              <a:lnTo>
                                <a:pt x="1304" y="1129"/>
                              </a:lnTo>
                              <a:lnTo>
                                <a:pt x="1189" y="1044"/>
                              </a:lnTo>
                              <a:lnTo>
                                <a:pt x="1125" y="1044"/>
                              </a:lnTo>
                              <a:lnTo>
                                <a:pt x="1055" y="1044"/>
                              </a:lnTo>
                              <a:lnTo>
                                <a:pt x="1000" y="1004"/>
                              </a:lnTo>
                              <a:lnTo>
                                <a:pt x="915" y="969"/>
                              </a:lnTo>
                              <a:lnTo>
                                <a:pt x="885" y="939"/>
                              </a:lnTo>
                              <a:lnTo>
                                <a:pt x="810" y="909"/>
                              </a:lnTo>
                              <a:lnTo>
                                <a:pt x="725" y="899"/>
                              </a:lnTo>
                              <a:lnTo>
                                <a:pt x="685" y="899"/>
                              </a:lnTo>
                              <a:lnTo>
                                <a:pt x="620" y="824"/>
                              </a:lnTo>
                              <a:lnTo>
                                <a:pt x="600" y="799"/>
                              </a:lnTo>
                              <a:lnTo>
                                <a:pt x="555" y="794"/>
                              </a:lnTo>
                              <a:lnTo>
                                <a:pt x="550" y="759"/>
                              </a:lnTo>
                              <a:lnTo>
                                <a:pt x="505" y="685"/>
                              </a:lnTo>
                              <a:lnTo>
                                <a:pt x="450" y="685"/>
                              </a:lnTo>
                              <a:lnTo>
                                <a:pt x="400" y="665"/>
                              </a:lnTo>
                              <a:lnTo>
                                <a:pt x="360" y="600"/>
                              </a:lnTo>
                              <a:lnTo>
                                <a:pt x="345" y="595"/>
                              </a:lnTo>
                              <a:lnTo>
                                <a:pt x="295" y="595"/>
                              </a:lnTo>
                              <a:lnTo>
                                <a:pt x="240" y="615"/>
                              </a:lnTo>
                              <a:lnTo>
                                <a:pt x="190" y="615"/>
                              </a:lnTo>
                              <a:lnTo>
                                <a:pt x="145" y="580"/>
                              </a:lnTo>
                              <a:lnTo>
                                <a:pt x="145" y="540"/>
                              </a:lnTo>
                              <a:lnTo>
                                <a:pt x="125" y="495"/>
                              </a:lnTo>
                              <a:lnTo>
                                <a:pt x="70" y="510"/>
                              </a:lnTo>
                              <a:lnTo>
                                <a:pt x="50" y="490"/>
                              </a:lnTo>
                              <a:lnTo>
                                <a:pt x="70" y="470"/>
                              </a:lnTo>
                              <a:lnTo>
                                <a:pt x="0" y="415"/>
                              </a:lnTo>
                              <a:lnTo>
                                <a:pt x="0" y="370"/>
                              </a:lnTo>
                              <a:lnTo>
                                <a:pt x="20" y="340"/>
                              </a:lnTo>
                              <a:lnTo>
                                <a:pt x="50" y="305"/>
                              </a:lnTo>
                              <a:lnTo>
                                <a:pt x="50" y="275"/>
                              </a:lnTo>
                              <a:lnTo>
                                <a:pt x="20" y="245"/>
                              </a:lnTo>
                              <a:lnTo>
                                <a:pt x="30" y="200"/>
                              </a:lnTo>
                              <a:lnTo>
                                <a:pt x="60" y="160"/>
                              </a:lnTo>
                              <a:lnTo>
                                <a:pt x="200" y="55"/>
                              </a:lnTo>
                              <a:lnTo>
                                <a:pt x="260" y="65"/>
                              </a:lnTo>
                              <a:lnTo>
                                <a:pt x="280" y="95"/>
                              </a:lnTo>
                              <a:lnTo>
                                <a:pt x="365" y="140"/>
                              </a:lnTo>
                              <a:lnTo>
                                <a:pt x="410" y="95"/>
                              </a:lnTo>
                              <a:lnTo>
                                <a:pt x="440" y="45"/>
                              </a:lnTo>
                              <a:lnTo>
                                <a:pt x="695" y="45"/>
                              </a:lnTo>
                              <a:lnTo>
                                <a:pt x="705" y="85"/>
                              </a:lnTo>
                              <a:lnTo>
                                <a:pt x="790" y="130"/>
                              </a:lnTo>
                              <a:lnTo>
                                <a:pt x="810" y="170"/>
                              </a:lnTo>
                              <a:lnTo>
                                <a:pt x="845" y="190"/>
                              </a:lnTo>
                              <a:lnTo>
                                <a:pt x="875" y="170"/>
                              </a:lnTo>
                              <a:lnTo>
                                <a:pt x="980" y="225"/>
                              </a:lnTo>
                              <a:lnTo>
                                <a:pt x="1035" y="245"/>
                              </a:lnTo>
                              <a:lnTo>
                                <a:pt x="1095" y="225"/>
                              </a:lnTo>
                              <a:lnTo>
                                <a:pt x="1170" y="180"/>
                              </a:lnTo>
                              <a:lnTo>
                                <a:pt x="1234" y="180"/>
                              </a:lnTo>
                              <a:lnTo>
                                <a:pt x="1304" y="225"/>
                              </a:lnTo>
                              <a:lnTo>
                                <a:pt x="1349" y="235"/>
                              </a:lnTo>
                              <a:lnTo>
                                <a:pt x="1429" y="215"/>
                              </a:lnTo>
                              <a:lnTo>
                                <a:pt x="1514" y="225"/>
                              </a:lnTo>
                              <a:lnTo>
                                <a:pt x="1569" y="200"/>
                              </a:lnTo>
                              <a:lnTo>
                                <a:pt x="1634" y="180"/>
                              </a:lnTo>
                              <a:lnTo>
                                <a:pt x="1709" y="130"/>
                              </a:lnTo>
                              <a:lnTo>
                                <a:pt x="1769" y="105"/>
                              </a:lnTo>
                              <a:lnTo>
                                <a:pt x="1864" y="95"/>
                              </a:lnTo>
                              <a:lnTo>
                                <a:pt x="1939" y="105"/>
                              </a:lnTo>
                              <a:lnTo>
                                <a:pt x="2004" y="95"/>
                              </a:lnTo>
                              <a:lnTo>
                                <a:pt x="2069" y="35"/>
                              </a:lnTo>
                              <a:lnTo>
                                <a:pt x="2099" y="20"/>
                              </a:lnTo>
                              <a:lnTo>
                                <a:pt x="2139" y="35"/>
                              </a:lnTo>
                              <a:lnTo>
                                <a:pt x="2224" y="35"/>
                              </a:lnTo>
                              <a:lnTo>
                                <a:pt x="2289" y="0"/>
                              </a:lnTo>
                              <a:close/>
                            </a:path>
                          </a:pathLst>
                        </a:custGeom>
                        <a:solidFill>
                          <a:srgbClr val="70AD47">
                            <a:lumMod val="40000"/>
                            <a:lumOff val="60000"/>
                          </a:srgbClr>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grpSp>
                  <p:sp>
                    <p:nvSpPr>
                      <p:cNvPr id="187" name="Freeform 72"/>
                      <p:cNvSpPr>
                        <a:spLocks noChangeAspect="1"/>
                      </p:cNvSpPr>
                      <p:nvPr/>
                    </p:nvSpPr>
                    <p:spPr bwMode="auto">
                      <a:xfrm>
                        <a:off x="1801" y="38117"/>
                        <a:ext cx="1024" cy="426"/>
                      </a:xfrm>
                      <a:custGeom>
                        <a:avLst/>
                        <a:gdLst>
                          <a:gd name="T0" fmla="*/ 4 w 559"/>
                          <a:gd name="T1" fmla="*/ 99 h 234"/>
                          <a:gd name="T2" fmla="*/ 50 w 559"/>
                          <a:gd name="T3" fmla="*/ 71 h 234"/>
                          <a:gd name="T4" fmla="*/ 42 w 559"/>
                          <a:gd name="T5" fmla="*/ 47 h 234"/>
                          <a:gd name="T6" fmla="*/ 110 w 559"/>
                          <a:gd name="T7" fmla="*/ 9 h 234"/>
                          <a:gd name="T8" fmla="*/ 118 w 559"/>
                          <a:gd name="T9" fmla="*/ 33 h 234"/>
                          <a:gd name="T10" fmla="*/ 217 w 559"/>
                          <a:gd name="T11" fmla="*/ 56 h 234"/>
                          <a:gd name="T12" fmla="*/ 255 w 559"/>
                          <a:gd name="T13" fmla="*/ 44 h 234"/>
                          <a:gd name="T14" fmla="*/ 318 w 559"/>
                          <a:gd name="T15" fmla="*/ 13 h 234"/>
                          <a:gd name="T16" fmla="*/ 377 w 559"/>
                          <a:gd name="T17" fmla="*/ 33 h 234"/>
                          <a:gd name="T18" fmla="*/ 437 w 559"/>
                          <a:gd name="T19" fmla="*/ 13 h 234"/>
                          <a:gd name="T20" fmla="*/ 479 w 559"/>
                          <a:gd name="T21" fmla="*/ 6 h 234"/>
                          <a:gd name="T22" fmla="*/ 489 w 559"/>
                          <a:gd name="T23" fmla="*/ 39 h 234"/>
                          <a:gd name="T24" fmla="*/ 513 w 559"/>
                          <a:gd name="T25" fmla="*/ 66 h 234"/>
                          <a:gd name="T26" fmla="*/ 539 w 559"/>
                          <a:gd name="T27" fmla="*/ 104 h 234"/>
                          <a:gd name="T28" fmla="*/ 559 w 559"/>
                          <a:gd name="T29" fmla="*/ 140 h 234"/>
                          <a:gd name="T30" fmla="*/ 505 w 559"/>
                          <a:gd name="T31" fmla="*/ 152 h 234"/>
                          <a:gd name="T32" fmla="*/ 455 w 559"/>
                          <a:gd name="T33" fmla="*/ 190 h 234"/>
                          <a:gd name="T34" fmla="*/ 411 w 559"/>
                          <a:gd name="T35" fmla="*/ 209 h 234"/>
                          <a:gd name="T36" fmla="*/ 369 w 559"/>
                          <a:gd name="T37" fmla="*/ 198 h 234"/>
                          <a:gd name="T38" fmla="*/ 339 w 559"/>
                          <a:gd name="T39" fmla="*/ 209 h 234"/>
                          <a:gd name="T40" fmla="*/ 320 w 559"/>
                          <a:gd name="T41" fmla="*/ 219 h 234"/>
                          <a:gd name="T42" fmla="*/ 305 w 559"/>
                          <a:gd name="T43" fmla="*/ 230 h 234"/>
                          <a:gd name="T44" fmla="*/ 282 w 559"/>
                          <a:gd name="T45" fmla="*/ 234 h 234"/>
                          <a:gd name="T46" fmla="*/ 278 w 559"/>
                          <a:gd name="T47" fmla="*/ 216 h 234"/>
                          <a:gd name="T48" fmla="*/ 279 w 559"/>
                          <a:gd name="T49" fmla="*/ 197 h 234"/>
                          <a:gd name="T50" fmla="*/ 249 w 559"/>
                          <a:gd name="T51" fmla="*/ 192 h 234"/>
                          <a:gd name="T52" fmla="*/ 221 w 559"/>
                          <a:gd name="T53" fmla="*/ 191 h 234"/>
                          <a:gd name="T54" fmla="*/ 200 w 559"/>
                          <a:gd name="T55" fmla="*/ 195 h 234"/>
                          <a:gd name="T56" fmla="*/ 188 w 559"/>
                          <a:gd name="T57" fmla="*/ 197 h 234"/>
                          <a:gd name="T58" fmla="*/ 171 w 559"/>
                          <a:gd name="T59" fmla="*/ 206 h 234"/>
                          <a:gd name="T60" fmla="*/ 156 w 559"/>
                          <a:gd name="T61" fmla="*/ 209 h 234"/>
                          <a:gd name="T62" fmla="*/ 120 w 559"/>
                          <a:gd name="T63" fmla="*/ 204 h 234"/>
                          <a:gd name="T64" fmla="*/ 81 w 559"/>
                          <a:gd name="T65" fmla="*/ 200 h 234"/>
                          <a:gd name="T66" fmla="*/ 60 w 559"/>
                          <a:gd name="T67" fmla="*/ 185 h 234"/>
                          <a:gd name="T68" fmla="*/ 30 w 559"/>
                          <a:gd name="T69" fmla="*/ 169 h 234"/>
                          <a:gd name="T70" fmla="*/ 8 w 559"/>
                          <a:gd name="T71" fmla="*/ 14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9" h="234">
                            <a:moveTo>
                              <a:pt x="0" y="125"/>
                            </a:moveTo>
                            <a:lnTo>
                              <a:pt x="4" y="99"/>
                            </a:lnTo>
                            <a:lnTo>
                              <a:pt x="22" y="89"/>
                            </a:lnTo>
                            <a:lnTo>
                              <a:pt x="50" y="71"/>
                            </a:lnTo>
                            <a:lnTo>
                              <a:pt x="56" y="60"/>
                            </a:lnTo>
                            <a:lnTo>
                              <a:pt x="42" y="47"/>
                            </a:lnTo>
                            <a:lnTo>
                              <a:pt x="98" y="0"/>
                            </a:lnTo>
                            <a:lnTo>
                              <a:pt x="110" y="9"/>
                            </a:lnTo>
                            <a:lnTo>
                              <a:pt x="118" y="24"/>
                            </a:lnTo>
                            <a:lnTo>
                              <a:pt x="118" y="33"/>
                            </a:lnTo>
                            <a:lnTo>
                              <a:pt x="148" y="39"/>
                            </a:lnTo>
                            <a:lnTo>
                              <a:pt x="217" y="56"/>
                            </a:lnTo>
                            <a:lnTo>
                              <a:pt x="221" y="60"/>
                            </a:lnTo>
                            <a:lnTo>
                              <a:pt x="255" y="44"/>
                            </a:lnTo>
                            <a:lnTo>
                              <a:pt x="297" y="13"/>
                            </a:lnTo>
                            <a:lnTo>
                              <a:pt x="318" y="13"/>
                            </a:lnTo>
                            <a:lnTo>
                              <a:pt x="344" y="27"/>
                            </a:lnTo>
                            <a:lnTo>
                              <a:pt x="377" y="33"/>
                            </a:lnTo>
                            <a:lnTo>
                              <a:pt x="421" y="24"/>
                            </a:lnTo>
                            <a:lnTo>
                              <a:pt x="437" y="13"/>
                            </a:lnTo>
                            <a:lnTo>
                              <a:pt x="459" y="13"/>
                            </a:lnTo>
                            <a:lnTo>
                              <a:pt x="479" y="6"/>
                            </a:lnTo>
                            <a:lnTo>
                              <a:pt x="493" y="24"/>
                            </a:lnTo>
                            <a:lnTo>
                              <a:pt x="489" y="39"/>
                            </a:lnTo>
                            <a:lnTo>
                              <a:pt x="493" y="60"/>
                            </a:lnTo>
                            <a:lnTo>
                              <a:pt x="513" y="66"/>
                            </a:lnTo>
                            <a:lnTo>
                              <a:pt x="531" y="83"/>
                            </a:lnTo>
                            <a:lnTo>
                              <a:pt x="539" y="104"/>
                            </a:lnTo>
                            <a:lnTo>
                              <a:pt x="559" y="125"/>
                            </a:lnTo>
                            <a:lnTo>
                              <a:pt x="559" y="140"/>
                            </a:lnTo>
                            <a:lnTo>
                              <a:pt x="531" y="143"/>
                            </a:lnTo>
                            <a:lnTo>
                              <a:pt x="505" y="152"/>
                            </a:lnTo>
                            <a:lnTo>
                              <a:pt x="479" y="173"/>
                            </a:lnTo>
                            <a:lnTo>
                              <a:pt x="455" y="190"/>
                            </a:lnTo>
                            <a:lnTo>
                              <a:pt x="433" y="202"/>
                            </a:lnTo>
                            <a:lnTo>
                              <a:pt x="411" y="209"/>
                            </a:lnTo>
                            <a:lnTo>
                              <a:pt x="390" y="206"/>
                            </a:lnTo>
                            <a:lnTo>
                              <a:pt x="369" y="198"/>
                            </a:lnTo>
                            <a:lnTo>
                              <a:pt x="351" y="203"/>
                            </a:lnTo>
                            <a:lnTo>
                              <a:pt x="339" y="209"/>
                            </a:lnTo>
                            <a:lnTo>
                              <a:pt x="332" y="215"/>
                            </a:lnTo>
                            <a:lnTo>
                              <a:pt x="320" y="219"/>
                            </a:lnTo>
                            <a:lnTo>
                              <a:pt x="311" y="222"/>
                            </a:lnTo>
                            <a:lnTo>
                              <a:pt x="305" y="230"/>
                            </a:lnTo>
                            <a:lnTo>
                              <a:pt x="294" y="233"/>
                            </a:lnTo>
                            <a:lnTo>
                              <a:pt x="282" y="234"/>
                            </a:lnTo>
                            <a:lnTo>
                              <a:pt x="276" y="225"/>
                            </a:lnTo>
                            <a:lnTo>
                              <a:pt x="278" y="216"/>
                            </a:lnTo>
                            <a:lnTo>
                              <a:pt x="284" y="207"/>
                            </a:lnTo>
                            <a:lnTo>
                              <a:pt x="279" y="197"/>
                            </a:lnTo>
                            <a:lnTo>
                              <a:pt x="267" y="194"/>
                            </a:lnTo>
                            <a:lnTo>
                              <a:pt x="249" y="192"/>
                            </a:lnTo>
                            <a:lnTo>
                              <a:pt x="236" y="191"/>
                            </a:lnTo>
                            <a:lnTo>
                              <a:pt x="221" y="191"/>
                            </a:lnTo>
                            <a:lnTo>
                              <a:pt x="209" y="189"/>
                            </a:lnTo>
                            <a:lnTo>
                              <a:pt x="200" y="195"/>
                            </a:lnTo>
                            <a:lnTo>
                              <a:pt x="192" y="194"/>
                            </a:lnTo>
                            <a:lnTo>
                              <a:pt x="188" y="197"/>
                            </a:lnTo>
                            <a:lnTo>
                              <a:pt x="182" y="203"/>
                            </a:lnTo>
                            <a:lnTo>
                              <a:pt x="171" y="206"/>
                            </a:lnTo>
                            <a:lnTo>
                              <a:pt x="164" y="206"/>
                            </a:lnTo>
                            <a:lnTo>
                              <a:pt x="156" y="209"/>
                            </a:lnTo>
                            <a:lnTo>
                              <a:pt x="138" y="207"/>
                            </a:lnTo>
                            <a:lnTo>
                              <a:pt x="120" y="204"/>
                            </a:lnTo>
                            <a:lnTo>
                              <a:pt x="96" y="201"/>
                            </a:lnTo>
                            <a:lnTo>
                              <a:pt x="81" y="200"/>
                            </a:lnTo>
                            <a:lnTo>
                              <a:pt x="64" y="196"/>
                            </a:lnTo>
                            <a:lnTo>
                              <a:pt x="60" y="185"/>
                            </a:lnTo>
                            <a:lnTo>
                              <a:pt x="46" y="176"/>
                            </a:lnTo>
                            <a:lnTo>
                              <a:pt x="30" y="169"/>
                            </a:lnTo>
                            <a:lnTo>
                              <a:pt x="14" y="152"/>
                            </a:lnTo>
                            <a:lnTo>
                              <a:pt x="8" y="146"/>
                            </a:lnTo>
                            <a:lnTo>
                              <a:pt x="0" y="125"/>
                            </a:lnTo>
                            <a:close/>
                          </a:path>
                        </a:pathLst>
                      </a:custGeom>
                      <a:solidFill>
                        <a:srgbClr val="00B050"/>
                      </a:solidFill>
                      <a:ln w="317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endParaRPr>
                      </a:p>
                    </p:txBody>
                  </p:sp>
                </p:grpSp>
                <p:sp>
                  <p:nvSpPr>
                    <p:cNvPr id="165" name="Text Box 70"/>
                    <p:cNvSpPr txBox="1">
                      <a:spLocks noChangeArrowheads="1"/>
                    </p:cNvSpPr>
                    <p:nvPr/>
                  </p:nvSpPr>
                  <p:spPr bwMode="auto">
                    <a:xfrm>
                      <a:off x="481" y="40285"/>
                      <a:ext cx="945"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4.177</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(7,3%)</a:t>
                      </a:r>
                    </a:p>
                  </p:txBody>
                </p:sp>
                <p:sp>
                  <p:nvSpPr>
                    <p:cNvPr id="166" name="Text Box 69"/>
                    <p:cNvSpPr txBox="1">
                      <a:spLocks noChangeArrowheads="1"/>
                    </p:cNvSpPr>
                    <p:nvPr/>
                  </p:nvSpPr>
                  <p:spPr bwMode="auto">
                    <a:xfrm>
                      <a:off x="131" y="38784"/>
                      <a:ext cx="1032" cy="539"/>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t" upright="1">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ysClr val="window" lastClr="FFFFFF"/>
                          </a:solidFill>
                          <a:effectLst/>
                          <a:uLnTx/>
                          <a:uFillTx/>
                          <a:latin typeface="Helvetica" panose="020B0604020202020204" pitchFamily="34" charset="0"/>
                          <a:ea typeface="+mn-ea"/>
                          <a:cs typeface="Arial" panose="020B0604020202020204" pitchFamily="34" charset="0"/>
                        </a:rPr>
                        <a:t>22.251</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ysClr val="window" lastClr="FFFFFF"/>
                          </a:solidFill>
                          <a:effectLst/>
                          <a:uLnTx/>
                          <a:uFillTx/>
                          <a:latin typeface="Helvetica" panose="020B0604020202020204" pitchFamily="34" charset="0"/>
                          <a:ea typeface="+mn-ea"/>
                          <a:cs typeface="Arial" panose="020B0604020202020204" pitchFamily="34" charset="0"/>
                        </a:rPr>
                        <a:t>(72,9%)</a:t>
                      </a:r>
                    </a:p>
                  </p:txBody>
                </p:sp>
                <p:sp>
                  <p:nvSpPr>
                    <p:cNvPr id="167" name="Text Box 68"/>
                    <p:cNvSpPr txBox="1">
                      <a:spLocks noChangeArrowheads="1"/>
                    </p:cNvSpPr>
                    <p:nvPr/>
                  </p:nvSpPr>
                  <p:spPr bwMode="auto">
                    <a:xfrm>
                      <a:off x="1665" y="38948"/>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ysClr val="window" lastClr="FFFFFF"/>
                          </a:solidFill>
                          <a:effectLst/>
                          <a:uLnTx/>
                          <a:uFillTx/>
                          <a:latin typeface="Helvetica" panose="020B0604020202020204" pitchFamily="34" charset="0"/>
                          <a:ea typeface="+mn-ea"/>
                          <a:cs typeface="Arial" panose="020B0604020202020204" pitchFamily="34" charset="0"/>
                        </a:rPr>
                        <a:t>13.040</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ysClr val="window" lastClr="FFFFFF"/>
                          </a:solidFill>
                          <a:effectLst/>
                          <a:uLnTx/>
                          <a:uFillTx/>
                          <a:latin typeface="Helvetica" panose="020B0604020202020204" pitchFamily="34" charset="0"/>
                          <a:ea typeface="+mn-ea"/>
                          <a:cs typeface="Arial" panose="020B0604020202020204" pitchFamily="34" charset="0"/>
                        </a:rPr>
                        <a:t>(33,4%)</a:t>
                      </a:r>
                    </a:p>
                  </p:txBody>
                </p:sp>
                <p:sp>
                  <p:nvSpPr>
                    <p:cNvPr id="168" name="Text Box 67"/>
                    <p:cNvSpPr txBox="1">
                      <a:spLocks noChangeArrowheads="1"/>
                    </p:cNvSpPr>
                    <p:nvPr/>
                  </p:nvSpPr>
                  <p:spPr bwMode="auto">
                    <a:xfrm>
                      <a:off x="2661" y="38627"/>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8.207</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(22,1%)</a:t>
                      </a:r>
                    </a:p>
                  </p:txBody>
                </p:sp>
                <p:sp>
                  <p:nvSpPr>
                    <p:cNvPr id="169" name="Text Box 66"/>
                    <p:cNvSpPr txBox="1">
                      <a:spLocks noChangeArrowheads="1"/>
                    </p:cNvSpPr>
                    <p:nvPr/>
                  </p:nvSpPr>
                  <p:spPr bwMode="auto">
                    <a:xfrm>
                      <a:off x="2917" y="38170"/>
                      <a:ext cx="1109"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ysClr val="window" lastClr="FFFFFF"/>
                          </a:solidFill>
                          <a:effectLst/>
                          <a:uLnTx/>
                          <a:uFillTx/>
                          <a:latin typeface="Helvetica" panose="020B0604020202020204" pitchFamily="34" charset="0"/>
                          <a:ea typeface="+mn-ea"/>
                          <a:cs typeface="Arial" panose="020B0604020202020204" pitchFamily="34" charset="0"/>
                        </a:rPr>
                        <a:t>20.474</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ysClr val="window" lastClr="FFFFFF"/>
                          </a:solidFill>
                          <a:effectLst/>
                          <a:uLnTx/>
                          <a:uFillTx/>
                          <a:latin typeface="Helvetica" panose="020B0604020202020204" pitchFamily="34" charset="0"/>
                          <a:ea typeface="+mn-ea"/>
                          <a:cs typeface="Arial" panose="020B0604020202020204" pitchFamily="34" charset="0"/>
                        </a:rPr>
                        <a:t>(31,8%)</a:t>
                      </a:r>
                    </a:p>
                  </p:txBody>
                </p:sp>
                <p:sp>
                  <p:nvSpPr>
                    <p:cNvPr id="170" name="Text Box 65"/>
                    <p:cNvSpPr txBox="1">
                      <a:spLocks noChangeArrowheads="1"/>
                    </p:cNvSpPr>
                    <p:nvPr/>
                  </p:nvSpPr>
                  <p:spPr bwMode="auto">
                    <a:xfrm>
                      <a:off x="3060" y="39244"/>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5.590</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(10,0%)</a:t>
                      </a:r>
                    </a:p>
                  </p:txBody>
                </p:sp>
                <p:sp>
                  <p:nvSpPr>
                    <p:cNvPr id="171" name="Text Box 64"/>
                    <p:cNvSpPr txBox="1">
                      <a:spLocks noChangeArrowheads="1"/>
                    </p:cNvSpPr>
                    <p:nvPr/>
                  </p:nvSpPr>
                  <p:spPr bwMode="auto">
                    <a:xfrm>
                      <a:off x="4092" y="38677"/>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7.754</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(21,7%)</a:t>
                      </a:r>
                    </a:p>
                  </p:txBody>
                </p:sp>
                <p:sp>
                  <p:nvSpPr>
                    <p:cNvPr id="172" name="Text Box 63"/>
                    <p:cNvSpPr txBox="1">
                      <a:spLocks noChangeArrowheads="1"/>
                    </p:cNvSpPr>
                    <p:nvPr/>
                  </p:nvSpPr>
                  <p:spPr bwMode="auto">
                    <a:xfrm>
                      <a:off x="2456" y="39739"/>
                      <a:ext cx="1317" cy="791"/>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200" b="1" i="0" u="none" strike="noStrike" kern="0" cap="none" spc="0" normalizeH="0" baseline="0" noProof="0" dirty="0">
                          <a:ln>
                            <a:noFill/>
                          </a:ln>
                          <a:solidFill>
                            <a:srgbClr val="002060"/>
                          </a:solidFill>
                          <a:effectLst/>
                          <a:uLnTx/>
                          <a:uFillTx/>
                          <a:latin typeface="Helvetica" panose="020B0604020202020204" pitchFamily="34" charset="0"/>
                          <a:ea typeface="+mn-ea"/>
                          <a:cs typeface="Arial" panose="020B0604020202020204" pitchFamily="34" charset="0"/>
                        </a:rPr>
                        <a:t>8.982</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200" b="0" i="0" u="none" strike="noStrike" kern="0" cap="none" spc="0" normalizeH="0" baseline="0" noProof="0" dirty="0">
                          <a:ln>
                            <a:noFill/>
                          </a:ln>
                          <a:solidFill>
                            <a:srgbClr val="002060"/>
                          </a:solidFill>
                          <a:effectLst/>
                          <a:uLnTx/>
                          <a:uFillTx/>
                          <a:latin typeface="Helvetica" panose="020B0604020202020204" pitchFamily="34" charset="0"/>
                          <a:ea typeface="+mn-ea"/>
                          <a:cs typeface="Arial" panose="020B0604020202020204" pitchFamily="34" charset="0"/>
                        </a:rPr>
                        <a:t>(25,1%)</a:t>
                      </a:r>
                    </a:p>
                  </p:txBody>
                </p:sp>
                <p:sp>
                  <p:nvSpPr>
                    <p:cNvPr id="173" name="Text Box 62"/>
                    <p:cNvSpPr txBox="1">
                      <a:spLocks noChangeArrowheads="1"/>
                    </p:cNvSpPr>
                    <p:nvPr/>
                  </p:nvSpPr>
                  <p:spPr bwMode="auto">
                    <a:xfrm>
                      <a:off x="2520" y="40765"/>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ysClr val="window" lastClr="FFFFFF"/>
                          </a:solidFill>
                          <a:effectLst/>
                          <a:uLnTx/>
                          <a:uFillTx/>
                          <a:latin typeface="Helvetica" panose="020B0604020202020204" pitchFamily="34" charset="0"/>
                          <a:ea typeface="+mn-ea"/>
                          <a:cs typeface="Arial" panose="020B0604020202020204" pitchFamily="34" charset="0"/>
                        </a:rPr>
                        <a:t>15.405</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ysClr val="window" lastClr="FFFFFF"/>
                          </a:solidFill>
                          <a:effectLst/>
                          <a:uLnTx/>
                          <a:uFillTx/>
                          <a:latin typeface="Helvetica" panose="020B0604020202020204" pitchFamily="34" charset="0"/>
                          <a:ea typeface="+mn-ea"/>
                          <a:cs typeface="Arial" panose="020B0604020202020204" pitchFamily="34" charset="0"/>
                        </a:rPr>
                        <a:t>(55,2%)</a:t>
                      </a:r>
                    </a:p>
                  </p:txBody>
                </p:sp>
                <p:sp>
                  <p:nvSpPr>
                    <p:cNvPr id="174" name="Text Box 61"/>
                    <p:cNvSpPr txBox="1">
                      <a:spLocks noChangeArrowheads="1"/>
                    </p:cNvSpPr>
                    <p:nvPr/>
                  </p:nvSpPr>
                  <p:spPr bwMode="auto">
                    <a:xfrm>
                      <a:off x="3474" y="41220"/>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3.456</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(16,1%)</a:t>
                      </a:r>
                    </a:p>
                  </p:txBody>
                </p:sp>
                <p:sp>
                  <p:nvSpPr>
                    <p:cNvPr id="175" name="Text Box 60"/>
                    <p:cNvSpPr txBox="1">
                      <a:spLocks noChangeArrowheads="1"/>
                    </p:cNvSpPr>
                    <p:nvPr/>
                  </p:nvSpPr>
                  <p:spPr bwMode="auto">
                    <a:xfrm>
                      <a:off x="4101" y="40904"/>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740</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(13,8%)</a:t>
                      </a:r>
                    </a:p>
                  </p:txBody>
                </p:sp>
                <p:sp>
                  <p:nvSpPr>
                    <p:cNvPr id="176" name="Text Box 59"/>
                    <p:cNvSpPr txBox="1">
                      <a:spLocks noChangeArrowheads="1"/>
                    </p:cNvSpPr>
                    <p:nvPr/>
                  </p:nvSpPr>
                  <p:spPr bwMode="auto">
                    <a:xfrm>
                      <a:off x="3531" y="41965"/>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8.199</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(40,5%)</a:t>
                      </a:r>
                    </a:p>
                  </p:txBody>
                </p:sp>
                <p:sp>
                  <p:nvSpPr>
                    <p:cNvPr id="177" name="Text Box 58"/>
                    <p:cNvSpPr txBox="1">
                      <a:spLocks noChangeArrowheads="1"/>
                    </p:cNvSpPr>
                    <p:nvPr/>
                  </p:nvSpPr>
                  <p:spPr bwMode="auto">
                    <a:xfrm>
                      <a:off x="4380" y="41716"/>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4.666</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(18,9%)</a:t>
                      </a:r>
                    </a:p>
                  </p:txBody>
                </p:sp>
                <p:sp>
                  <p:nvSpPr>
                    <p:cNvPr id="178" name="Text Box 57"/>
                    <p:cNvSpPr txBox="1">
                      <a:spLocks noChangeArrowheads="1"/>
                    </p:cNvSpPr>
                    <p:nvPr/>
                  </p:nvSpPr>
                  <p:spPr bwMode="auto">
                    <a:xfrm>
                      <a:off x="5031" y="42173"/>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1.535</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(75,8%)</a:t>
                      </a:r>
                    </a:p>
                  </p:txBody>
                </p:sp>
                <p:sp>
                  <p:nvSpPr>
                    <p:cNvPr id="179" name="Text Box 56"/>
                    <p:cNvSpPr txBox="1">
                      <a:spLocks noChangeArrowheads="1"/>
                    </p:cNvSpPr>
                    <p:nvPr/>
                  </p:nvSpPr>
                  <p:spPr bwMode="auto">
                    <a:xfrm>
                      <a:off x="5148" y="42797"/>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6.225</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(11,2%)</a:t>
                      </a:r>
                    </a:p>
                  </p:txBody>
                </p:sp>
                <p:sp>
                  <p:nvSpPr>
                    <p:cNvPr id="180" name="Text Box 55"/>
                    <p:cNvSpPr txBox="1">
                      <a:spLocks noChangeArrowheads="1"/>
                    </p:cNvSpPr>
                    <p:nvPr/>
                  </p:nvSpPr>
                  <p:spPr bwMode="auto">
                    <a:xfrm>
                      <a:off x="6150" y="43195"/>
                      <a:ext cx="1068"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4.516</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(51,9%)</a:t>
                      </a:r>
                    </a:p>
                  </p:txBody>
                </p:sp>
                <p:sp>
                  <p:nvSpPr>
                    <p:cNvPr id="181" name="Text Box 54"/>
                    <p:cNvSpPr txBox="1">
                      <a:spLocks noChangeArrowheads="1"/>
                    </p:cNvSpPr>
                    <p:nvPr/>
                  </p:nvSpPr>
                  <p:spPr bwMode="auto">
                    <a:xfrm>
                      <a:off x="6950" y="43004"/>
                      <a:ext cx="945"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4.131</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(6,7%)</a:t>
                      </a:r>
                    </a:p>
                  </p:txBody>
                </p:sp>
                <p:sp>
                  <p:nvSpPr>
                    <p:cNvPr id="182" name="Text Box 53"/>
                    <p:cNvSpPr txBox="1">
                      <a:spLocks noChangeArrowheads="1"/>
                    </p:cNvSpPr>
                    <p:nvPr/>
                  </p:nvSpPr>
                  <p:spPr bwMode="auto">
                    <a:xfrm>
                      <a:off x="6519" y="44191"/>
                      <a:ext cx="945"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2.527</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(2,7%)</a:t>
                      </a:r>
                    </a:p>
                  </p:txBody>
                </p:sp>
                <p:sp>
                  <p:nvSpPr>
                    <p:cNvPr id="183" name="Text Box 52"/>
                    <p:cNvSpPr txBox="1">
                      <a:spLocks noChangeArrowheads="1"/>
                    </p:cNvSpPr>
                    <p:nvPr/>
                  </p:nvSpPr>
                  <p:spPr bwMode="auto">
                    <a:xfrm>
                      <a:off x="764" y="43184"/>
                      <a:ext cx="945"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3.625</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(0,2%)</a:t>
                      </a:r>
                    </a:p>
                  </p:txBody>
                </p:sp>
                <p:sp>
                  <p:nvSpPr>
                    <p:cNvPr id="184" name="Text Box 51"/>
                    <p:cNvSpPr txBox="1">
                      <a:spLocks noChangeArrowheads="1"/>
                    </p:cNvSpPr>
                    <p:nvPr/>
                  </p:nvSpPr>
                  <p:spPr bwMode="auto">
                    <a:xfrm>
                      <a:off x="4696" y="45553"/>
                      <a:ext cx="945"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4.632</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(2,9%)</a:t>
                      </a:r>
                    </a:p>
                  </p:txBody>
                </p:sp>
                <p:sp>
                  <p:nvSpPr>
                    <p:cNvPr id="185" name="Text Box 50"/>
                    <p:cNvSpPr txBox="1">
                      <a:spLocks noChangeArrowheads="1"/>
                    </p:cNvSpPr>
                    <p:nvPr/>
                  </p:nvSpPr>
                  <p:spPr bwMode="auto">
                    <a:xfrm>
                      <a:off x="398" y="39479"/>
                      <a:ext cx="1104" cy="576"/>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6.601</a:t>
                      </a:r>
                    </a:p>
                    <a:p>
                      <a:pPr marL="0" marR="0" lvl="0" indent="0" algn="ctr" defTabSz="914400" rtl="0" eaLnBrk="1" fontAlgn="auto" latinLnBrk="0" hangingPunct="1">
                        <a:lnSpc>
                          <a:spcPct val="100000"/>
                        </a:lnSpc>
                        <a:spcBef>
                          <a:spcPts val="0"/>
                        </a:spcBef>
                        <a:spcAft>
                          <a:spcPts val="0"/>
                        </a:spcAft>
                        <a:buClrTx/>
                        <a:buSzTx/>
                        <a:buFontTx/>
                        <a:buNone/>
                        <a:tabLst/>
                        <a:defRPr sz="1000"/>
                      </a:pPr>
                      <a:r>
                        <a:rPr kumimoji="0" lang="it-IT" sz="1100" b="0"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(11,7%)</a:t>
                      </a:r>
                    </a:p>
                  </p:txBody>
                </p:sp>
              </p:grpSp>
              <p:sp>
                <p:nvSpPr>
                  <p:cNvPr id="158" name="CasellaDiTesto 102"/>
                  <p:cNvSpPr txBox="1"/>
                  <p:nvPr/>
                </p:nvSpPr>
                <p:spPr>
                  <a:xfrm>
                    <a:off x="3695017" y="443917"/>
                    <a:ext cx="1800000" cy="281650"/>
                  </a:xfrm>
                  <a:prstGeom prst="rect">
                    <a:avLst/>
                  </a:prstGeom>
                  <a:solidFill>
                    <a:srgbClr val="70AD47">
                      <a:lumMod val="20000"/>
                      <a:lumOff val="80000"/>
                    </a:srgbClr>
                  </a:solidFill>
                  <a:ln>
                    <a:solidFill>
                      <a:srgbClr val="002060"/>
                    </a:solidFill>
                  </a:ln>
                </p:spPr>
                <p:txBody>
                  <a:bodyPr wrap="square"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1 - 1.000 cicli</a:t>
                    </a:r>
                  </a:p>
                </p:txBody>
              </p:sp>
              <p:sp>
                <p:nvSpPr>
                  <p:cNvPr id="159" name="CasellaDiTesto 104"/>
                  <p:cNvSpPr txBox="1"/>
                  <p:nvPr/>
                </p:nvSpPr>
                <p:spPr>
                  <a:xfrm>
                    <a:off x="3723913" y="802181"/>
                    <a:ext cx="1800000" cy="281650"/>
                  </a:xfrm>
                  <a:prstGeom prst="rect">
                    <a:avLst/>
                  </a:prstGeom>
                  <a:solidFill>
                    <a:srgbClr val="70AD47">
                      <a:lumMod val="40000"/>
                      <a:lumOff val="60000"/>
                    </a:srgbClr>
                  </a:solidFill>
                  <a:ln>
                    <a:solidFill>
                      <a:srgbClr val="002060"/>
                    </a:solidFill>
                  </a:ln>
                </p:spPr>
                <p:txBody>
                  <a:bodyPr wrap="square"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1.001 - 5.000 </a:t>
                    </a:r>
                    <a:r>
                      <a:rPr kumimoji="0" lang="it-IT" sz="1100" b="1" i="0" u="none" strike="noStrike" kern="1200" cap="none" spc="0" normalizeH="0" baseline="0" noProof="0">
                        <a:ln>
                          <a:noFill/>
                        </a:ln>
                        <a:solidFill>
                          <a:srgbClr val="002060"/>
                        </a:solidFill>
                        <a:effectLst/>
                        <a:uLnTx/>
                        <a:uFillTx/>
                        <a:latin typeface="Helvetica" panose="020B0604020202020204" pitchFamily="34" charset="0"/>
                        <a:ea typeface="+mn-ea"/>
                        <a:cs typeface="Arial" charset="0"/>
                      </a:rPr>
                      <a:t>cicli</a:t>
                    </a:r>
                    <a:endPar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endParaRPr>
                  </a:p>
                </p:txBody>
              </p:sp>
              <p:sp>
                <p:nvSpPr>
                  <p:cNvPr id="160" name="CasellaDiTesto 106"/>
                  <p:cNvSpPr txBox="1"/>
                  <p:nvPr/>
                </p:nvSpPr>
                <p:spPr>
                  <a:xfrm>
                    <a:off x="3723913" y="1133563"/>
                    <a:ext cx="1800000" cy="284825"/>
                  </a:xfrm>
                  <a:prstGeom prst="rect">
                    <a:avLst/>
                  </a:prstGeom>
                  <a:solidFill>
                    <a:srgbClr val="92D050"/>
                  </a:solidFill>
                  <a:ln>
                    <a:solidFill>
                      <a:srgbClr val="002060"/>
                    </a:solidFill>
                  </a:ln>
                </p:spPr>
                <p:txBody>
                  <a:bodyPr wrap="square"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rPr>
                      <a:t>5.001 - 10.000</a:t>
                    </a:r>
                    <a:r>
                      <a:rPr kumimoji="0" lang="it-IT" sz="1100" b="1" i="0" u="none" strike="noStrike" kern="1200" cap="none" spc="0" normalizeH="0" baseline="0" noProof="0">
                        <a:ln>
                          <a:noFill/>
                        </a:ln>
                        <a:solidFill>
                          <a:srgbClr val="002060"/>
                        </a:solidFill>
                        <a:effectLst/>
                        <a:uLnTx/>
                        <a:uFillTx/>
                        <a:latin typeface="Helvetica" panose="020B0604020202020204" pitchFamily="34" charset="0"/>
                        <a:ea typeface="+mn-ea"/>
                        <a:cs typeface="Arial" charset="0"/>
                      </a:rPr>
                      <a:t> cicli</a:t>
                    </a:r>
                    <a:endParaRPr kumimoji="0" lang="it-IT" sz="1100" b="1" i="0" u="none" strike="noStrike" kern="0" cap="none" spc="0" normalizeH="0" baseline="0" noProof="0">
                      <a:ln>
                        <a:noFill/>
                      </a:ln>
                      <a:solidFill>
                        <a:srgbClr val="002060"/>
                      </a:solidFill>
                      <a:effectLst/>
                      <a:uLnTx/>
                      <a:uFillTx/>
                      <a:latin typeface="Helvetica" panose="020B0604020202020204" pitchFamily="34" charset="0"/>
                      <a:ea typeface="+mn-ea"/>
                      <a:cs typeface="Arial" panose="020B0604020202020204" pitchFamily="34" charset="0"/>
                    </a:endParaRPr>
                  </a:p>
                </p:txBody>
              </p:sp>
              <p:sp>
                <p:nvSpPr>
                  <p:cNvPr id="161" name="CasellaDiTesto 108"/>
                  <p:cNvSpPr txBox="1"/>
                  <p:nvPr/>
                </p:nvSpPr>
                <p:spPr>
                  <a:xfrm>
                    <a:off x="3751996" y="1540386"/>
                    <a:ext cx="1800000" cy="281650"/>
                  </a:xfrm>
                  <a:prstGeom prst="rect">
                    <a:avLst/>
                  </a:prstGeom>
                  <a:solidFill>
                    <a:srgbClr val="00B050"/>
                  </a:solidFill>
                  <a:ln>
                    <a:solidFill>
                      <a:srgbClr val="002060"/>
                    </a:solidFill>
                  </a:ln>
                </p:spPr>
                <p:txBody>
                  <a:bodyPr wrap="square"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t-IT" sz="1100" b="1" i="0" u="none" strike="noStrike" kern="0" cap="none" spc="0" normalizeH="0" baseline="0" noProof="0">
                        <a:ln>
                          <a:noFill/>
                        </a:ln>
                        <a:solidFill>
                          <a:sysClr val="window" lastClr="FFFFFF"/>
                        </a:solidFill>
                        <a:effectLst/>
                        <a:uLnTx/>
                        <a:uFillTx/>
                        <a:latin typeface="Helvetica" panose="020B0604020202020204" pitchFamily="34" charset="0"/>
                        <a:ea typeface="+mn-ea"/>
                        <a:cs typeface="Arial" panose="020B0604020202020204" pitchFamily="34" charset="0"/>
                      </a:rPr>
                      <a:t>≥ 10.000</a:t>
                    </a:r>
                    <a:r>
                      <a:rPr kumimoji="0" lang="it-IT" sz="1100" b="1" i="0" u="none" strike="noStrike" kern="1200" cap="none" spc="0" normalizeH="0" baseline="0" noProof="0">
                        <a:ln>
                          <a:noFill/>
                        </a:ln>
                        <a:solidFill>
                          <a:sysClr val="window" lastClr="FFFFFF"/>
                        </a:solidFill>
                        <a:effectLst/>
                        <a:uLnTx/>
                        <a:uFillTx/>
                        <a:latin typeface="Helvetica" panose="020B0604020202020204" pitchFamily="34" charset="0"/>
                        <a:ea typeface="+mn-ea"/>
                        <a:cs typeface="Arial" charset="0"/>
                      </a:rPr>
                      <a:t> cicli</a:t>
                    </a:r>
                    <a:endParaRPr kumimoji="0" lang="it-IT" sz="1100" b="1" i="0" u="none" strike="noStrike" kern="0" cap="none" spc="0" normalizeH="0" baseline="0" noProof="0">
                      <a:ln>
                        <a:noFill/>
                      </a:ln>
                      <a:solidFill>
                        <a:sysClr val="window" lastClr="FFFFFF"/>
                      </a:solidFill>
                      <a:effectLst/>
                      <a:uLnTx/>
                      <a:uFillTx/>
                      <a:latin typeface="Helvetica" panose="020B0604020202020204" pitchFamily="34" charset="0"/>
                      <a:ea typeface="+mn-ea"/>
                      <a:cs typeface="Arial" panose="020B0604020202020204" pitchFamily="34" charset="0"/>
                    </a:endParaRPr>
                  </a:p>
                </p:txBody>
              </p:sp>
            </p:grpSp>
            <p:sp>
              <p:nvSpPr>
                <p:cNvPr id="156" name="CasellaDiTesto 60"/>
                <p:cNvSpPr txBox="1"/>
                <p:nvPr/>
              </p:nvSpPr>
              <p:spPr>
                <a:xfrm>
                  <a:off x="-1609454" y="4658968"/>
                  <a:ext cx="1886769" cy="863885"/>
                </a:xfrm>
                <a:prstGeom prst="rect">
                  <a:avLst/>
                </a:prstGeom>
                <a:solidFill>
                  <a:sysClr val="window" lastClr="FFFFFF">
                    <a:lumMod val="95000"/>
                  </a:sysClr>
                </a:solidFill>
                <a:ln w="9525" cmpd="sng">
                  <a:solidFill>
                    <a:srgbClr val="002060"/>
                  </a:solidFill>
                </a:ln>
                <a:effectLst>
                  <a:outerShdw blurRad="177800" dist="38100" dir="2700000" sx="103000" sy="103000" algn="tl" rotWithShape="0">
                    <a:prstClr val="black">
                      <a:alpha val="47000"/>
                    </a:prstClr>
                  </a:outerShdw>
                </a:effectLst>
              </p:spPr>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t-IT" sz="1800" b="1" i="0" u="none" strike="noStrike" kern="0" cap="none" spc="0" normalizeH="0" baseline="0" noProof="0" dirty="0">
                      <a:ln>
                        <a:noFill/>
                      </a:ln>
                      <a:solidFill>
                        <a:srgbClr val="002060"/>
                      </a:solidFill>
                      <a:effectLst/>
                      <a:uLnTx/>
                      <a:uFillTx/>
                      <a:latin typeface="Helvetica" panose="020B0604020202020204" pitchFamily="34" charset="0"/>
                      <a:ea typeface="+mn-ea"/>
                      <a:cs typeface="Arial" panose="020B0604020202020204" pitchFamily="34" charset="0"/>
                    </a:rPr>
                    <a:t>Italia 7.697</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it-IT" sz="1800" b="0" i="0" u="none" strike="noStrike" kern="0" cap="none" spc="0" normalizeH="0" baseline="0" noProof="0" dirty="0">
                      <a:ln>
                        <a:noFill/>
                      </a:ln>
                      <a:solidFill>
                        <a:srgbClr val="002060"/>
                      </a:solidFill>
                      <a:effectLst/>
                      <a:uLnTx/>
                      <a:uFillTx/>
                      <a:latin typeface="Helvetica" panose="020B0604020202020204" pitchFamily="34" charset="0"/>
                      <a:ea typeface="+mn-ea"/>
                      <a:cs typeface="Arial" panose="020B0604020202020204" pitchFamily="34" charset="0"/>
                    </a:rPr>
                    <a:t>(27,3%)</a:t>
                  </a:r>
                </a:p>
              </p:txBody>
            </p:sp>
          </p:grpSp>
          <p:sp>
            <p:nvSpPr>
              <p:cNvPr id="154" name="CasellaDiTesto 58"/>
              <p:cNvSpPr txBox="1"/>
              <p:nvPr/>
            </p:nvSpPr>
            <p:spPr>
              <a:xfrm>
                <a:off x="3431358" y="2069528"/>
                <a:ext cx="2572395" cy="552450"/>
              </a:xfrm>
              <a:prstGeom prst="rect">
                <a:avLst/>
              </a:prstGeom>
              <a:solidFill>
                <a:sysClr val="window" lastClr="FFFFFF"/>
              </a:solidFill>
              <a:ln>
                <a:noFill/>
              </a:ln>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t-IT" sz="1200" b="0" i="0" u="none" strike="noStrike" kern="0" cap="none" spc="0" normalizeH="0" baseline="0" noProof="0" dirty="0">
                    <a:ln>
                      <a:noFill/>
                    </a:ln>
                    <a:solidFill>
                      <a:srgbClr val="002060"/>
                    </a:solidFill>
                    <a:effectLst/>
                    <a:uLnTx/>
                    <a:uFillTx/>
                    <a:latin typeface="Helvetica" panose="020B0604020202020204" pitchFamily="34" charset="0"/>
                    <a:ea typeface="+mn-ea"/>
                    <a:cs typeface="Arial" panose="020B0604020202020204" pitchFamily="34" charset="0"/>
                  </a:rPr>
                  <a:t>(in parentesi la % di cicli effettuati su pazienti residenti in altre regioni)</a:t>
                </a:r>
              </a:p>
            </p:txBody>
          </p:sp>
        </p:grpSp>
        <p:sp>
          <p:nvSpPr>
            <p:cNvPr id="152" name="CasellaDiTesto 112"/>
            <p:cNvSpPr txBox="1"/>
            <p:nvPr/>
          </p:nvSpPr>
          <p:spPr>
            <a:xfrm>
              <a:off x="3157134" y="-79621"/>
              <a:ext cx="2773892" cy="409574"/>
            </a:xfrm>
            <a:prstGeom prst="rect">
              <a:avLst/>
            </a:prstGeom>
            <a:solidFill>
              <a:sysClr val="window" lastClr="FFFFFF"/>
            </a:solidFill>
            <a:ln>
              <a:noFill/>
            </a:ln>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t-IT" sz="1100" b="0" i="0" u="none" strike="noStrike" kern="0" cap="none" spc="0" normalizeH="0" baseline="0" noProof="0" dirty="0">
                  <a:ln>
                    <a:noFill/>
                  </a:ln>
                  <a:solidFill>
                    <a:srgbClr val="002060"/>
                  </a:solidFill>
                  <a:effectLst/>
                  <a:uLnTx/>
                  <a:uFillTx/>
                  <a:latin typeface="Helvetica" panose="020B0604020202020204" pitchFamily="34" charset="0"/>
                  <a:ea typeface="+mn-ea"/>
                  <a:cs typeface="Arial" panose="020B0604020202020204" pitchFamily="34" charset="0"/>
                </a:rPr>
                <a:t>N° di cicli per milioni di donne in età fertile (15-45 anni)</a:t>
              </a:r>
            </a:p>
          </p:txBody>
        </p:sp>
      </p:grpSp>
      <p:sp>
        <p:nvSpPr>
          <p:cNvPr id="3" name="Segnaposto numero diapositiva 2"/>
          <p:cNvSpPr>
            <a:spLocks noGrp="1"/>
          </p:cNvSpPr>
          <p:nvPr>
            <p:ph type="sldNum" idx="11"/>
          </p:nvPr>
        </p:nvSpPr>
        <p:spPr/>
        <p:txBody>
          <a:bodyPr/>
          <a:lstStyle/>
          <a:p>
            <a:pPr>
              <a:defRPr/>
            </a:pPr>
            <a:fld id="{49E07CE8-0A7F-44BA-8026-C749A5DA72AD}" type="slidenum">
              <a:rPr lang="it-IT" altLang="it-IT" smtClean="0"/>
              <a:pPr>
                <a:defRPr/>
              </a:pPr>
              <a:t>62</a:t>
            </a:fld>
            <a:endParaRPr lang="it-IT" altLang="it-IT"/>
          </a:p>
        </p:txBody>
      </p:sp>
    </p:spTree>
    <p:extLst>
      <p:ext uri="{BB962C8B-B14F-4D97-AF65-F5344CB8AC3E}">
        <p14:creationId xmlns:p14="http://schemas.microsoft.com/office/powerpoint/2010/main" val="28159936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afico 2"/>
          <p:cNvGraphicFramePr>
            <a:graphicFrameLocks noChangeAspect="1"/>
          </p:cNvGraphicFramePr>
          <p:nvPr>
            <p:extLst/>
          </p:nvPr>
        </p:nvGraphicFramePr>
        <p:xfrm>
          <a:off x="1279414" y="945682"/>
          <a:ext cx="9633172" cy="5779481"/>
        </p:xfrm>
        <a:graphic>
          <a:graphicData uri="http://schemas.openxmlformats.org/drawingml/2006/chart">
            <c:chart xmlns:c="http://schemas.openxmlformats.org/drawingml/2006/chart" xmlns:r="http://schemas.openxmlformats.org/officeDocument/2006/relationships" r:id="rId2"/>
          </a:graphicData>
        </a:graphic>
      </p:graphicFrame>
      <p:sp>
        <p:nvSpPr>
          <p:cNvPr id="4" name="Rettangolo 3"/>
          <p:cNvSpPr/>
          <p:nvPr/>
        </p:nvSpPr>
        <p:spPr>
          <a:xfrm>
            <a:off x="1014983" y="134035"/>
            <a:ext cx="10996907" cy="784830"/>
          </a:xfrm>
          <a:prstGeom prst="rect">
            <a:avLst/>
          </a:prstGeom>
          <a:ln w="28575">
            <a:solidFill>
              <a:srgbClr val="92D050"/>
            </a:solidFill>
          </a:ln>
        </p:spPr>
        <p:txBody>
          <a:bodyPr wrap="square">
            <a:spAutoFit/>
          </a:bodyPr>
          <a:lstStyle/>
          <a:p>
            <a:pPr algn="ctr">
              <a:spcAft>
                <a:spcPts val="600"/>
              </a:spcAft>
            </a:pPr>
            <a:r>
              <a:rPr lang="it-IT" sz="2000" b="1" dirty="0" smtClean="0">
                <a:solidFill>
                  <a:srgbClr val="002060"/>
                </a:solidFill>
                <a:cs typeface="Arial" charset="0"/>
              </a:rPr>
              <a:t>DISTRIBUZIONE DI TUTTI I CICLI DI II E III LIVELLO SECONDO LA TECNICA UTILIZZATA. </a:t>
            </a:r>
          </a:p>
          <a:p>
            <a:pPr algn="ctr">
              <a:spcAft>
                <a:spcPts val="600"/>
              </a:spcAft>
            </a:pPr>
            <a:r>
              <a:rPr lang="it-IT" sz="2000" b="1" dirty="0" smtClean="0">
                <a:solidFill>
                  <a:srgbClr val="002060"/>
                </a:solidFill>
                <a:cs typeface="Arial" charset="0"/>
              </a:rPr>
              <a:t>ANNO 2019 </a:t>
            </a:r>
            <a:endParaRPr lang="it-IT" sz="2000" b="1" dirty="0">
              <a:solidFill>
                <a:srgbClr val="002060"/>
              </a:solidFill>
              <a:cs typeface="Arial" charset="0"/>
            </a:endParaRPr>
          </a:p>
        </p:txBody>
      </p:sp>
      <p:pic>
        <p:nvPicPr>
          <p:cNvPr id="6"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0551" y="6127522"/>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6"/>
          <p:cNvGrpSpPr>
            <a:grpSpLocks/>
          </p:cNvGrpSpPr>
          <p:nvPr/>
        </p:nvGrpSpPr>
        <p:grpSpPr bwMode="auto">
          <a:xfrm>
            <a:off x="11059064" y="6098228"/>
            <a:ext cx="604180" cy="567043"/>
            <a:chOff x="860" y="2420"/>
            <a:chExt cx="9631" cy="9516"/>
          </a:xfrm>
        </p:grpSpPr>
        <p:sp>
          <p:nvSpPr>
            <p:cNvPr id="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
        <p:nvSpPr>
          <p:cNvPr id="2" name="Segnaposto numero diapositiva 1"/>
          <p:cNvSpPr>
            <a:spLocks noGrp="1"/>
          </p:cNvSpPr>
          <p:nvPr>
            <p:ph type="sldNum" idx="11"/>
          </p:nvPr>
        </p:nvSpPr>
        <p:spPr>
          <a:xfrm>
            <a:off x="9268690" y="6371330"/>
            <a:ext cx="2743200" cy="365125"/>
          </a:xfrm>
        </p:spPr>
        <p:txBody>
          <a:bodyPr/>
          <a:lstStyle/>
          <a:p>
            <a:pPr>
              <a:defRPr/>
            </a:pPr>
            <a:fld id="{49E07CE8-0A7F-44BA-8026-C749A5DA72AD}" type="slidenum">
              <a:rPr lang="it-IT" altLang="it-IT" smtClean="0"/>
              <a:pPr>
                <a:defRPr/>
              </a:pPr>
              <a:t>63</a:t>
            </a:fld>
            <a:endParaRPr lang="it-IT" altLang="it-IT" dirty="0"/>
          </a:p>
        </p:txBody>
      </p:sp>
    </p:spTree>
    <p:extLst>
      <p:ext uri="{BB962C8B-B14F-4D97-AF65-F5344CB8AC3E}">
        <p14:creationId xmlns:p14="http://schemas.microsoft.com/office/powerpoint/2010/main" val="43348834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CasellaDiTesto 21"/>
          <p:cNvSpPr txBox="1"/>
          <p:nvPr/>
        </p:nvSpPr>
        <p:spPr>
          <a:xfrm>
            <a:off x="9962561" y="1429002"/>
            <a:ext cx="1606550" cy="307975"/>
          </a:xfrm>
          <a:prstGeom prst="rect">
            <a:avLst/>
          </a:prstGeom>
          <a:noFill/>
        </p:spPr>
        <p:txBody>
          <a:bodyPr>
            <a:spAutoFit/>
          </a:bodyPr>
          <a:lstStyle/>
          <a:p>
            <a:pPr>
              <a:defRPr/>
            </a:pPr>
            <a:r>
              <a:rPr lang="it-IT" sz="1400" b="1" dirty="0">
                <a:solidFill>
                  <a:srgbClr val="002060"/>
                </a:solidFill>
              </a:rPr>
              <a:t>Italia </a:t>
            </a:r>
            <a:r>
              <a:rPr lang="it-IT" sz="1400" b="1" dirty="0" smtClean="0">
                <a:solidFill>
                  <a:srgbClr val="002060"/>
                </a:solidFill>
              </a:rPr>
              <a:t>50.324 </a:t>
            </a:r>
            <a:r>
              <a:rPr lang="it-IT" sz="1400" b="1" dirty="0">
                <a:solidFill>
                  <a:srgbClr val="002060"/>
                </a:solidFill>
              </a:rPr>
              <a:t>cicli</a:t>
            </a:r>
          </a:p>
        </p:txBody>
      </p:sp>
      <p:sp>
        <p:nvSpPr>
          <p:cNvPr id="5" name="Rettangolo 4"/>
          <p:cNvSpPr/>
          <p:nvPr/>
        </p:nvSpPr>
        <p:spPr>
          <a:xfrm>
            <a:off x="1524000" y="151750"/>
            <a:ext cx="9144000" cy="708025"/>
          </a:xfrm>
          <a:prstGeom prst="rect">
            <a:avLst/>
          </a:prstGeom>
          <a:noFill/>
          <a:ln w="28575">
            <a:solidFill>
              <a:srgbClr val="92D050"/>
            </a:solidFill>
          </a:ln>
        </p:spPr>
        <p:txBody>
          <a:bodyPr>
            <a:spAutoFit/>
          </a:bodyPr>
          <a:lstStyle/>
          <a:p>
            <a:pPr algn="ctr">
              <a:defRPr/>
            </a:pPr>
            <a:r>
              <a:rPr lang="it-IT" sz="2000" b="1" kern="0" dirty="0">
                <a:solidFill>
                  <a:srgbClr val="002060"/>
                </a:solidFill>
                <a:latin typeface="Calibri" panose="020F0502020204030204"/>
                <a:ea typeface="+mj-ea"/>
                <a:cs typeface="Arial" charset="0"/>
              </a:rPr>
              <a:t>DISTRIBUZIONE DEI CICLI INIZIATI CON TECNICHE A FRESCO </a:t>
            </a:r>
            <a:br>
              <a:rPr lang="it-IT" sz="2000" b="1" kern="0" dirty="0">
                <a:solidFill>
                  <a:srgbClr val="002060"/>
                </a:solidFill>
                <a:latin typeface="Calibri" panose="020F0502020204030204"/>
                <a:ea typeface="+mj-ea"/>
                <a:cs typeface="Arial" charset="0"/>
              </a:rPr>
            </a:br>
            <a:r>
              <a:rPr lang="it-IT" sz="2000" b="1" kern="0" dirty="0">
                <a:solidFill>
                  <a:srgbClr val="002060"/>
                </a:solidFill>
                <a:latin typeface="Calibri" panose="020F0502020204030204"/>
                <a:ea typeface="+mj-ea"/>
                <a:cs typeface="Arial" charset="0"/>
              </a:rPr>
              <a:t>PER TIPO DI SERVIZIO SECONDO LA REGIONE  ANNO </a:t>
            </a:r>
            <a:r>
              <a:rPr lang="it-IT" sz="2000" b="1" kern="0" dirty="0" smtClean="0">
                <a:solidFill>
                  <a:srgbClr val="002060"/>
                </a:solidFill>
                <a:latin typeface="Calibri" panose="020F0502020204030204"/>
                <a:ea typeface="+mj-ea"/>
                <a:cs typeface="Arial" charset="0"/>
              </a:rPr>
              <a:t>2019</a:t>
            </a:r>
            <a:endParaRPr lang="it-IT" sz="2000" kern="0" dirty="0">
              <a:solidFill>
                <a:sysClr val="windowText" lastClr="000000"/>
              </a:solidFill>
            </a:endParaRPr>
          </a:p>
        </p:txBody>
      </p:sp>
      <p:pic>
        <p:nvPicPr>
          <p:cNvPr id="65"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0936" y="6321953"/>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6" name="Group 6"/>
          <p:cNvGrpSpPr>
            <a:grpSpLocks/>
          </p:cNvGrpSpPr>
          <p:nvPr/>
        </p:nvGrpSpPr>
        <p:grpSpPr bwMode="auto">
          <a:xfrm>
            <a:off x="11059064" y="6098228"/>
            <a:ext cx="604180" cy="567043"/>
            <a:chOff x="860" y="2420"/>
            <a:chExt cx="9631" cy="9516"/>
          </a:xfrm>
        </p:grpSpPr>
        <p:sp>
          <p:nvSpPr>
            <p:cNvPr id="67"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8"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9"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0"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1"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2"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3"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4"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5"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6"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7"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8"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9"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0"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1"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2"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3"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4"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5"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6"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
        <p:nvSpPr>
          <p:cNvPr id="2" name="Rettangolo 1">
            <a:extLst>
              <a:ext uri="{FF2B5EF4-FFF2-40B4-BE49-F238E27FC236}">
                <a16:creationId xmlns:a16="http://schemas.microsoft.com/office/drawing/2014/main" xmlns="" id="{5E6C18F9-7A58-4034-9FDD-878635F56277}"/>
              </a:ext>
            </a:extLst>
          </p:cNvPr>
          <p:cNvSpPr/>
          <p:nvPr/>
        </p:nvSpPr>
        <p:spPr>
          <a:xfrm>
            <a:off x="9839453" y="2288700"/>
            <a:ext cx="963725" cy="307777"/>
          </a:xfrm>
          <a:prstGeom prst="rect">
            <a:avLst/>
          </a:prstGeom>
        </p:spPr>
        <p:txBody>
          <a:bodyPr wrap="none">
            <a:spAutoFit/>
          </a:bodyPr>
          <a:lstStyle/>
          <a:p>
            <a:r>
              <a:rPr lang="en-GB" sz="1400" b="1" dirty="0" smtClean="0">
                <a:solidFill>
                  <a:srgbClr val="002060"/>
                </a:solidFill>
                <a:ea typeface="Calibri" panose="020F0502020204030204" pitchFamily="34" charset="0"/>
              </a:rPr>
              <a:t>4.695 </a:t>
            </a:r>
            <a:r>
              <a:rPr lang="en-GB" sz="1400" b="1" dirty="0" err="1">
                <a:solidFill>
                  <a:srgbClr val="002060"/>
                </a:solidFill>
                <a:ea typeface="Calibri" panose="020F0502020204030204" pitchFamily="34" charset="0"/>
              </a:rPr>
              <a:t>cicli</a:t>
            </a:r>
            <a:r>
              <a:rPr lang="en-GB" sz="1400" b="1" dirty="0">
                <a:solidFill>
                  <a:srgbClr val="002060"/>
                </a:solidFill>
                <a:ea typeface="Calibri" panose="020F0502020204030204" pitchFamily="34" charset="0"/>
              </a:rPr>
              <a:t> </a:t>
            </a:r>
            <a:endParaRPr lang="it-IT" sz="1400" b="1" dirty="0">
              <a:solidFill>
                <a:srgbClr val="002060"/>
              </a:solidFill>
            </a:endParaRPr>
          </a:p>
        </p:txBody>
      </p:sp>
      <p:sp>
        <p:nvSpPr>
          <p:cNvPr id="3" name="Rettangolo 2">
            <a:extLst>
              <a:ext uri="{FF2B5EF4-FFF2-40B4-BE49-F238E27FC236}">
                <a16:creationId xmlns:a16="http://schemas.microsoft.com/office/drawing/2014/main" xmlns="" id="{8088D455-1EDD-4241-81E5-7158D2175ADC}"/>
              </a:ext>
            </a:extLst>
          </p:cNvPr>
          <p:cNvSpPr/>
          <p:nvPr/>
        </p:nvSpPr>
        <p:spPr>
          <a:xfrm>
            <a:off x="9788157" y="4659337"/>
            <a:ext cx="1015021" cy="307777"/>
          </a:xfrm>
          <a:prstGeom prst="rect">
            <a:avLst/>
          </a:prstGeom>
        </p:spPr>
        <p:txBody>
          <a:bodyPr wrap="none">
            <a:spAutoFit/>
          </a:bodyPr>
          <a:lstStyle/>
          <a:p>
            <a:r>
              <a:rPr lang="en-GB" sz="1400" b="1" dirty="0" smtClean="0">
                <a:solidFill>
                  <a:srgbClr val="002060"/>
                </a:solidFill>
                <a:ea typeface="Calibri" panose="020F0502020204030204" pitchFamily="34" charset="0"/>
              </a:rPr>
              <a:t>15.067 </a:t>
            </a:r>
            <a:r>
              <a:rPr lang="en-GB" sz="1400" b="1" dirty="0" err="1">
                <a:solidFill>
                  <a:srgbClr val="002060"/>
                </a:solidFill>
                <a:ea typeface="Calibri" panose="020F0502020204030204" pitchFamily="34" charset="0"/>
              </a:rPr>
              <a:t>cicli</a:t>
            </a:r>
            <a:endParaRPr lang="it-IT" sz="1400" b="1" dirty="0">
              <a:solidFill>
                <a:srgbClr val="002060"/>
              </a:solidFill>
            </a:endParaRPr>
          </a:p>
        </p:txBody>
      </p:sp>
      <p:sp>
        <p:nvSpPr>
          <p:cNvPr id="6" name="Rettangolo 5">
            <a:extLst>
              <a:ext uri="{FF2B5EF4-FFF2-40B4-BE49-F238E27FC236}">
                <a16:creationId xmlns:a16="http://schemas.microsoft.com/office/drawing/2014/main" xmlns="" id="{C2FD6227-640C-4B6B-98A7-CAA8F840F93C}"/>
              </a:ext>
            </a:extLst>
          </p:cNvPr>
          <p:cNvSpPr/>
          <p:nvPr/>
        </p:nvSpPr>
        <p:spPr>
          <a:xfrm>
            <a:off x="9865861" y="4465889"/>
            <a:ext cx="963725" cy="307777"/>
          </a:xfrm>
          <a:prstGeom prst="rect">
            <a:avLst/>
          </a:prstGeom>
        </p:spPr>
        <p:txBody>
          <a:bodyPr wrap="none">
            <a:spAutoFit/>
          </a:bodyPr>
          <a:lstStyle/>
          <a:p>
            <a:r>
              <a:rPr lang="en-GB" sz="1400" b="1" dirty="0" smtClean="0">
                <a:solidFill>
                  <a:srgbClr val="002060"/>
                </a:solidFill>
                <a:ea typeface="Calibri" panose="020F0502020204030204" pitchFamily="34" charset="0"/>
              </a:rPr>
              <a:t>5.932 </a:t>
            </a:r>
            <a:r>
              <a:rPr lang="en-GB" sz="1400" b="1" dirty="0" err="1">
                <a:solidFill>
                  <a:srgbClr val="002060"/>
                </a:solidFill>
                <a:ea typeface="Calibri" panose="020F0502020204030204" pitchFamily="34" charset="0"/>
              </a:rPr>
              <a:t>cicli</a:t>
            </a:r>
            <a:r>
              <a:rPr lang="en-GB" sz="1400" b="1" dirty="0">
                <a:solidFill>
                  <a:srgbClr val="002060"/>
                </a:solidFill>
                <a:ea typeface="Calibri" panose="020F0502020204030204" pitchFamily="34" charset="0"/>
              </a:rPr>
              <a:t> </a:t>
            </a:r>
            <a:endParaRPr lang="it-IT" sz="1400" b="1" dirty="0">
              <a:solidFill>
                <a:srgbClr val="002060"/>
              </a:solidFill>
            </a:endParaRPr>
          </a:p>
        </p:txBody>
      </p:sp>
      <p:sp>
        <p:nvSpPr>
          <p:cNvPr id="52" name="Rettangolo 4">
            <a:extLst>
              <a:ext uri="{FF2B5EF4-FFF2-40B4-BE49-F238E27FC236}">
                <a16:creationId xmlns:a16="http://schemas.microsoft.com/office/drawing/2014/main" xmlns="" id="{0A1B32DB-E657-4E91-9BB5-701CF67666F9}"/>
              </a:ext>
            </a:extLst>
          </p:cNvPr>
          <p:cNvSpPr>
            <a:spLocks noChangeArrowheads="1"/>
          </p:cNvSpPr>
          <p:nvPr/>
        </p:nvSpPr>
        <p:spPr bwMode="auto">
          <a:xfrm>
            <a:off x="2416927" y="2334502"/>
            <a:ext cx="7371230" cy="215917"/>
          </a:xfrm>
          <a:prstGeom prst="rect">
            <a:avLst/>
          </a:prstGeom>
          <a:noFill/>
          <a:ln w="28575" algn="ctr">
            <a:solidFill>
              <a:srgbClr val="CC3300"/>
            </a:solidFill>
            <a:round/>
            <a:headEnd/>
            <a:tailEnd/>
          </a:ln>
          <a:extLst>
            <a:ext uri="{909E8E84-426E-40DD-AFC4-6F175D3DCCD1}">
              <a14:hiddenFill xmlns:a14="http://schemas.microsoft.com/office/drawing/2010/main">
                <a:solidFill>
                  <a:srgbClr val="FFFFFF"/>
                </a:solidFill>
              </a14:hiddenFill>
            </a:ext>
          </a:extLst>
        </p:spPr>
        <p:txBody>
          <a:bodyPr/>
          <a:lstStyle/>
          <a:p>
            <a:pPr eaLnBrk="1">
              <a:lnSpc>
                <a:spcPct val="93000"/>
              </a:lnSpc>
              <a:buClr>
                <a:srgbClr val="000000"/>
              </a:buClr>
              <a:buSzPct val="100000"/>
              <a:buFont typeface="Times New Roman" panose="02020603050405020304" pitchFamily="18" charset="0"/>
              <a:buNone/>
            </a:pPr>
            <a:endParaRPr lang="it-IT" altLang="it-IT"/>
          </a:p>
        </p:txBody>
      </p:sp>
      <p:sp>
        <p:nvSpPr>
          <p:cNvPr id="4" name="Segnaposto numero diapositiva 3"/>
          <p:cNvSpPr>
            <a:spLocks noGrp="1"/>
          </p:cNvSpPr>
          <p:nvPr>
            <p:ph type="sldNum" idx="11"/>
          </p:nvPr>
        </p:nvSpPr>
        <p:spPr>
          <a:xfrm>
            <a:off x="9288170" y="6423872"/>
            <a:ext cx="2743200" cy="365125"/>
          </a:xfrm>
        </p:spPr>
        <p:txBody>
          <a:bodyPr/>
          <a:lstStyle/>
          <a:p>
            <a:pPr>
              <a:defRPr/>
            </a:pPr>
            <a:fld id="{49E07CE8-0A7F-44BA-8026-C749A5DA72AD}" type="slidenum">
              <a:rPr lang="it-IT" altLang="it-IT" smtClean="0"/>
              <a:pPr>
                <a:defRPr/>
              </a:pPr>
              <a:t>64</a:t>
            </a:fld>
            <a:endParaRPr lang="it-IT" altLang="it-IT"/>
          </a:p>
        </p:txBody>
      </p:sp>
      <p:graphicFrame>
        <p:nvGraphicFramePr>
          <p:cNvPr id="54" name="Grafico 53">
            <a:extLst>
              <a:ext uri="{FF2B5EF4-FFF2-40B4-BE49-F238E27FC236}">
                <a16:creationId xmlns:a16="http://schemas.microsoft.com/office/drawing/2014/main" xmlns="" id="{00000000-0008-0000-0100-000007000000}"/>
              </a:ext>
            </a:extLst>
          </p:cNvPr>
          <p:cNvGraphicFramePr>
            <a:graphicFrameLocks/>
          </p:cNvGraphicFramePr>
          <p:nvPr>
            <p:extLst/>
          </p:nvPr>
        </p:nvGraphicFramePr>
        <p:xfrm>
          <a:off x="677246" y="1228289"/>
          <a:ext cx="9360000" cy="5760000"/>
        </p:xfrm>
        <a:graphic>
          <a:graphicData uri="http://schemas.openxmlformats.org/drawingml/2006/chart">
            <c:chart xmlns:c="http://schemas.openxmlformats.org/drawingml/2006/chart" xmlns:r="http://schemas.openxmlformats.org/officeDocument/2006/relationships" r:id="rId4"/>
          </a:graphicData>
        </a:graphic>
      </p:graphicFrame>
      <p:sp>
        <p:nvSpPr>
          <p:cNvPr id="46093" name="Rettangolo 4"/>
          <p:cNvSpPr>
            <a:spLocks noChangeArrowheads="1"/>
          </p:cNvSpPr>
          <p:nvPr/>
        </p:nvSpPr>
        <p:spPr bwMode="auto">
          <a:xfrm>
            <a:off x="2416927" y="4730134"/>
            <a:ext cx="7337661" cy="206257"/>
          </a:xfrm>
          <a:prstGeom prst="rect">
            <a:avLst/>
          </a:prstGeom>
          <a:noFill/>
          <a:ln w="28575" algn="ctr">
            <a:solidFill>
              <a:srgbClr val="CC3300"/>
            </a:solidFill>
            <a:round/>
            <a:headEnd/>
            <a:tailEnd/>
          </a:ln>
          <a:extLst>
            <a:ext uri="{909E8E84-426E-40DD-AFC4-6F175D3DCCD1}">
              <a14:hiddenFill xmlns:a14="http://schemas.microsoft.com/office/drawing/2010/main">
                <a:solidFill>
                  <a:srgbClr val="FFFFFF"/>
                </a:solidFill>
              </a14:hiddenFill>
            </a:ext>
          </a:extLst>
        </p:spPr>
        <p:txBody>
          <a:bodyPr/>
          <a:lstStyle/>
          <a:p>
            <a:pPr eaLnBrk="1">
              <a:lnSpc>
                <a:spcPct val="93000"/>
              </a:lnSpc>
              <a:buClr>
                <a:srgbClr val="000000"/>
              </a:buClr>
              <a:buSzPct val="100000"/>
              <a:buFont typeface="Times New Roman" panose="02020603050405020304" pitchFamily="18" charset="0"/>
              <a:buNone/>
            </a:pPr>
            <a:endParaRPr lang="it-IT" altLang="it-IT"/>
          </a:p>
        </p:txBody>
      </p:sp>
      <p:sp>
        <p:nvSpPr>
          <p:cNvPr id="51" name="Rettangolo 4">
            <a:extLst>
              <a:ext uri="{FF2B5EF4-FFF2-40B4-BE49-F238E27FC236}">
                <a16:creationId xmlns:a16="http://schemas.microsoft.com/office/drawing/2014/main" xmlns="" id="{96C11A26-9F44-4C2E-A727-D88612F32878}"/>
              </a:ext>
            </a:extLst>
          </p:cNvPr>
          <p:cNvSpPr>
            <a:spLocks noChangeArrowheads="1"/>
          </p:cNvSpPr>
          <p:nvPr/>
        </p:nvSpPr>
        <p:spPr bwMode="auto">
          <a:xfrm>
            <a:off x="2421459" y="4517155"/>
            <a:ext cx="7333129" cy="212979"/>
          </a:xfrm>
          <a:prstGeom prst="rect">
            <a:avLst/>
          </a:prstGeom>
          <a:noFill/>
          <a:ln w="28575" algn="ctr">
            <a:solidFill>
              <a:srgbClr val="CC3300"/>
            </a:solidFill>
            <a:round/>
            <a:headEnd/>
            <a:tailEnd/>
          </a:ln>
          <a:extLst>
            <a:ext uri="{909E8E84-426E-40DD-AFC4-6F175D3DCCD1}">
              <a14:hiddenFill xmlns:a14="http://schemas.microsoft.com/office/drawing/2010/main">
                <a:solidFill>
                  <a:srgbClr val="FFFFFF"/>
                </a:solidFill>
              </a14:hiddenFill>
            </a:ext>
          </a:extLst>
        </p:spPr>
        <p:txBody>
          <a:bodyPr/>
          <a:lstStyle/>
          <a:p>
            <a:pPr eaLnBrk="1">
              <a:lnSpc>
                <a:spcPct val="93000"/>
              </a:lnSpc>
              <a:buClr>
                <a:srgbClr val="000000"/>
              </a:buClr>
              <a:buSzPct val="100000"/>
              <a:buFont typeface="Times New Roman" panose="02020603050405020304" pitchFamily="18" charset="0"/>
              <a:buNone/>
            </a:pPr>
            <a:endParaRPr lang="it-IT" altLang="it-IT"/>
          </a:p>
        </p:txBody>
      </p:sp>
    </p:spTree>
    <p:extLst>
      <p:ext uri="{BB962C8B-B14F-4D97-AF65-F5344CB8AC3E}">
        <p14:creationId xmlns:p14="http://schemas.microsoft.com/office/powerpoint/2010/main" val="23031242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olo 1"/>
          <p:cNvSpPr>
            <a:spLocks noGrp="1"/>
          </p:cNvSpPr>
          <p:nvPr>
            <p:ph type="title"/>
          </p:nvPr>
        </p:nvSpPr>
        <p:spPr>
          <a:xfrm>
            <a:off x="914400" y="104554"/>
            <a:ext cx="10515600" cy="870333"/>
          </a:xfrm>
          <a:noFill/>
          <a:ln w="28575">
            <a:solidFill>
              <a:srgbClr val="92D050"/>
            </a:solidFill>
          </a:ln>
        </p:spPr>
        <p:txBody>
          <a:bodyPr>
            <a:normAutofit/>
          </a:bodyPr>
          <a:lstStyle/>
          <a:p>
            <a:pPr algn="ctr"/>
            <a:r>
              <a:rPr lang="it-IT" sz="2000" b="1" dirty="0">
                <a:solidFill>
                  <a:srgbClr val="002060"/>
                </a:solidFill>
                <a:latin typeface="+mn-lt"/>
                <a:ea typeface="+mn-ea"/>
                <a:cs typeface="Arial" charset="0"/>
              </a:rPr>
              <a:t>DISTRIBUZIONE DEI CICLI INIZIATI CON TECNICHE A FRESCO </a:t>
            </a:r>
            <a:br>
              <a:rPr lang="it-IT" sz="2000" b="1" dirty="0">
                <a:solidFill>
                  <a:srgbClr val="002060"/>
                </a:solidFill>
                <a:latin typeface="+mn-lt"/>
                <a:ea typeface="+mn-ea"/>
                <a:cs typeface="Arial" charset="0"/>
              </a:rPr>
            </a:br>
            <a:r>
              <a:rPr lang="it-IT" sz="2000" b="1" dirty="0">
                <a:solidFill>
                  <a:srgbClr val="002060"/>
                </a:solidFill>
                <a:latin typeface="+mn-lt"/>
                <a:ea typeface="+mn-ea"/>
                <a:cs typeface="Arial" charset="0"/>
              </a:rPr>
              <a:t>PER RESIDENZA DEI PAZIENTI SECONDO LA REGIONE  ANNO </a:t>
            </a:r>
            <a:r>
              <a:rPr lang="it-IT" sz="2000" b="1" dirty="0" smtClean="0">
                <a:solidFill>
                  <a:srgbClr val="002060"/>
                </a:solidFill>
                <a:latin typeface="+mn-lt"/>
                <a:ea typeface="+mn-ea"/>
                <a:cs typeface="Arial" charset="0"/>
              </a:rPr>
              <a:t>2019. Tot. 50,324</a:t>
            </a:r>
            <a:endParaRPr lang="it-IT" sz="2000" dirty="0"/>
          </a:p>
        </p:txBody>
      </p:sp>
      <p:pic>
        <p:nvPicPr>
          <p:cNvPr id="8" name="Picture 3" descr="logo PM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0551" y="6127522"/>
            <a:ext cx="1362974" cy="456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6"/>
          <p:cNvGrpSpPr>
            <a:grpSpLocks/>
          </p:cNvGrpSpPr>
          <p:nvPr/>
        </p:nvGrpSpPr>
        <p:grpSpPr bwMode="auto">
          <a:xfrm>
            <a:off x="11059064" y="6098228"/>
            <a:ext cx="542389" cy="477933"/>
            <a:chOff x="860" y="2420"/>
            <a:chExt cx="9631" cy="9516"/>
          </a:xfrm>
        </p:grpSpPr>
        <p:sp>
          <p:nvSpPr>
            <p:cNvPr id="10"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2"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3"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4"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5"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6"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7"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8"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9"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0"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1"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2"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3"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4"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5"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6"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7"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8"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9"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0"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2"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3"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4"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5"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6"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7"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8"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9"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0"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2"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3"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4"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5"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6"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7"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8"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
        <p:nvSpPr>
          <p:cNvPr id="57" name="Ovale 56">
            <a:extLst>
              <a:ext uri="{FF2B5EF4-FFF2-40B4-BE49-F238E27FC236}">
                <a16:creationId xmlns:a16="http://schemas.microsoft.com/office/drawing/2014/main" xmlns="" id="{E254080C-4A4F-4DB2-8515-128228EA783C}"/>
              </a:ext>
            </a:extLst>
          </p:cNvPr>
          <p:cNvSpPr/>
          <p:nvPr/>
        </p:nvSpPr>
        <p:spPr>
          <a:xfrm>
            <a:off x="2246066" y="2054299"/>
            <a:ext cx="914400" cy="2160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8" name="Ovale 57">
            <a:extLst>
              <a:ext uri="{FF2B5EF4-FFF2-40B4-BE49-F238E27FC236}">
                <a16:creationId xmlns:a16="http://schemas.microsoft.com/office/drawing/2014/main" xmlns="" id="{349CFD5E-C954-4AA9-9C85-FB4442D607D3}"/>
              </a:ext>
            </a:extLst>
          </p:cNvPr>
          <p:cNvSpPr/>
          <p:nvPr/>
        </p:nvSpPr>
        <p:spPr>
          <a:xfrm>
            <a:off x="2212255" y="1838299"/>
            <a:ext cx="914400" cy="2160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graphicFrame>
        <p:nvGraphicFramePr>
          <p:cNvPr id="61" name="Grafico 60"/>
          <p:cNvGraphicFramePr>
            <a:graphicFrameLocks/>
          </p:cNvGraphicFramePr>
          <p:nvPr>
            <p:extLst/>
          </p:nvPr>
        </p:nvGraphicFramePr>
        <p:xfrm>
          <a:off x="1767476" y="1080073"/>
          <a:ext cx="8667939" cy="5282811"/>
        </p:xfrm>
        <a:graphic>
          <a:graphicData uri="http://schemas.openxmlformats.org/drawingml/2006/chart">
            <c:chart xmlns:c="http://schemas.openxmlformats.org/drawingml/2006/chart" xmlns:r="http://schemas.openxmlformats.org/officeDocument/2006/relationships" r:id="rId3"/>
          </a:graphicData>
        </a:graphic>
      </p:graphicFrame>
      <p:sp>
        <p:nvSpPr>
          <p:cNvPr id="59" name="Ovale 58">
            <a:extLst>
              <a:ext uri="{FF2B5EF4-FFF2-40B4-BE49-F238E27FC236}">
                <a16:creationId xmlns:a16="http://schemas.microsoft.com/office/drawing/2014/main" xmlns="" id="{6F6EEAE6-44FA-403C-9431-712665BF471E}"/>
              </a:ext>
            </a:extLst>
          </p:cNvPr>
          <p:cNvSpPr/>
          <p:nvPr/>
        </p:nvSpPr>
        <p:spPr>
          <a:xfrm flipV="1">
            <a:off x="2246066" y="1395748"/>
            <a:ext cx="914400" cy="2520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Segnaposto numero diapositiva 1"/>
          <p:cNvSpPr>
            <a:spLocks noGrp="1"/>
          </p:cNvSpPr>
          <p:nvPr>
            <p:ph type="sldNum" idx="11"/>
          </p:nvPr>
        </p:nvSpPr>
        <p:spPr>
          <a:xfrm>
            <a:off x="9292969" y="6431166"/>
            <a:ext cx="2743200" cy="365125"/>
          </a:xfrm>
        </p:spPr>
        <p:txBody>
          <a:bodyPr/>
          <a:lstStyle/>
          <a:p>
            <a:pPr>
              <a:defRPr/>
            </a:pPr>
            <a:fld id="{49E07CE8-0A7F-44BA-8026-C749A5DA72AD}" type="slidenum">
              <a:rPr lang="it-IT" altLang="it-IT" smtClean="0"/>
              <a:pPr>
                <a:defRPr/>
              </a:pPr>
              <a:t>65</a:t>
            </a:fld>
            <a:endParaRPr lang="it-IT" altLang="it-IT" dirty="0"/>
          </a:p>
        </p:txBody>
      </p:sp>
      <p:sp>
        <p:nvSpPr>
          <p:cNvPr id="3" name="CasellaDiTesto 2"/>
          <p:cNvSpPr txBox="1"/>
          <p:nvPr/>
        </p:nvSpPr>
        <p:spPr>
          <a:xfrm>
            <a:off x="10213149" y="1352471"/>
            <a:ext cx="699230" cy="338554"/>
          </a:xfrm>
          <a:prstGeom prst="rect">
            <a:avLst/>
          </a:prstGeom>
          <a:noFill/>
          <a:ln>
            <a:noFill/>
          </a:ln>
        </p:spPr>
        <p:txBody>
          <a:bodyPr wrap="none" rtlCol="0">
            <a:spAutoFit/>
          </a:bodyPr>
          <a:lstStyle/>
          <a:p>
            <a:r>
              <a:rPr lang="it-IT" sz="1600" dirty="0" smtClean="0">
                <a:solidFill>
                  <a:srgbClr val="002060"/>
                </a:solidFill>
              </a:rPr>
              <a:t>3,274 </a:t>
            </a:r>
            <a:endParaRPr lang="it-IT" sz="1600" dirty="0">
              <a:solidFill>
                <a:srgbClr val="002060"/>
              </a:solidFill>
            </a:endParaRPr>
          </a:p>
        </p:txBody>
      </p:sp>
      <p:sp>
        <p:nvSpPr>
          <p:cNvPr id="62" name="CasellaDiTesto 61"/>
          <p:cNvSpPr txBox="1"/>
          <p:nvPr/>
        </p:nvSpPr>
        <p:spPr>
          <a:xfrm>
            <a:off x="10236603" y="1990423"/>
            <a:ext cx="699230" cy="338554"/>
          </a:xfrm>
          <a:prstGeom prst="rect">
            <a:avLst/>
          </a:prstGeom>
          <a:noFill/>
          <a:ln>
            <a:noFill/>
          </a:ln>
        </p:spPr>
        <p:txBody>
          <a:bodyPr wrap="none" rtlCol="0">
            <a:spAutoFit/>
          </a:bodyPr>
          <a:lstStyle/>
          <a:p>
            <a:r>
              <a:rPr lang="it-IT" sz="1600" dirty="0" smtClean="0">
                <a:solidFill>
                  <a:srgbClr val="002060"/>
                </a:solidFill>
              </a:rPr>
              <a:t>5,027 </a:t>
            </a:r>
            <a:endParaRPr lang="it-IT" sz="1600" dirty="0">
              <a:solidFill>
                <a:srgbClr val="002060"/>
              </a:solidFill>
            </a:endParaRPr>
          </a:p>
        </p:txBody>
      </p:sp>
      <p:sp>
        <p:nvSpPr>
          <p:cNvPr id="63" name="CasellaDiTesto 62"/>
          <p:cNvSpPr txBox="1"/>
          <p:nvPr/>
        </p:nvSpPr>
        <p:spPr>
          <a:xfrm>
            <a:off x="10236603" y="1756197"/>
            <a:ext cx="699230" cy="338554"/>
          </a:xfrm>
          <a:prstGeom prst="rect">
            <a:avLst/>
          </a:prstGeom>
          <a:noFill/>
          <a:ln>
            <a:noFill/>
          </a:ln>
        </p:spPr>
        <p:txBody>
          <a:bodyPr wrap="none" rtlCol="0">
            <a:spAutoFit/>
          </a:bodyPr>
          <a:lstStyle/>
          <a:p>
            <a:r>
              <a:rPr lang="it-IT" sz="1600" dirty="0" smtClean="0">
                <a:solidFill>
                  <a:srgbClr val="002060"/>
                </a:solidFill>
              </a:rPr>
              <a:t>1,900 </a:t>
            </a:r>
            <a:endParaRPr lang="it-IT" sz="1600" dirty="0">
              <a:solidFill>
                <a:srgbClr val="002060"/>
              </a:solidFill>
            </a:endParaRPr>
          </a:p>
        </p:txBody>
      </p:sp>
      <p:sp>
        <p:nvSpPr>
          <p:cNvPr id="64" name="CasellaDiTesto 63"/>
          <p:cNvSpPr txBox="1"/>
          <p:nvPr/>
        </p:nvSpPr>
        <p:spPr>
          <a:xfrm>
            <a:off x="10173893" y="1022343"/>
            <a:ext cx="1532856" cy="461665"/>
          </a:xfrm>
          <a:prstGeom prst="rect">
            <a:avLst/>
          </a:prstGeom>
          <a:noFill/>
          <a:ln>
            <a:noFill/>
          </a:ln>
        </p:spPr>
        <p:txBody>
          <a:bodyPr wrap="none" rtlCol="0">
            <a:spAutoFit/>
          </a:bodyPr>
          <a:lstStyle/>
          <a:p>
            <a:r>
              <a:rPr lang="it-IT" sz="1200" b="1" dirty="0" smtClean="0">
                <a:solidFill>
                  <a:srgbClr val="002060"/>
                </a:solidFill>
              </a:rPr>
              <a:t>Cicli di </a:t>
            </a:r>
            <a:r>
              <a:rPr lang="it-IT" sz="1200" b="1" dirty="0" err="1" smtClean="0">
                <a:solidFill>
                  <a:srgbClr val="002060"/>
                </a:solidFill>
              </a:rPr>
              <a:t>paz</a:t>
            </a:r>
            <a:r>
              <a:rPr lang="it-IT" sz="1200" b="1" dirty="0" smtClean="0">
                <a:solidFill>
                  <a:srgbClr val="002060"/>
                </a:solidFill>
              </a:rPr>
              <a:t>. residenti </a:t>
            </a:r>
          </a:p>
          <a:p>
            <a:r>
              <a:rPr lang="it-IT" sz="1200" b="1" dirty="0" smtClean="0">
                <a:solidFill>
                  <a:srgbClr val="002060"/>
                </a:solidFill>
              </a:rPr>
              <a:t>fuori regione  </a:t>
            </a:r>
            <a:endParaRPr lang="it-IT" sz="1200" b="1" dirty="0">
              <a:solidFill>
                <a:srgbClr val="002060"/>
              </a:solidFill>
            </a:endParaRPr>
          </a:p>
        </p:txBody>
      </p:sp>
    </p:spTree>
    <p:extLst>
      <p:ext uri="{BB962C8B-B14F-4D97-AF65-F5344CB8AC3E}">
        <p14:creationId xmlns:p14="http://schemas.microsoft.com/office/powerpoint/2010/main" val="2703306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0" name="Text Box 3"/>
          <p:cNvSpPr txBox="1">
            <a:spLocks noChangeArrowheads="1"/>
          </p:cNvSpPr>
          <p:nvPr/>
        </p:nvSpPr>
        <p:spPr bwMode="auto">
          <a:xfrm>
            <a:off x="1479103" y="128938"/>
            <a:ext cx="8937626" cy="723275"/>
          </a:xfrm>
          <a:prstGeom prst="rect">
            <a:avLst/>
          </a:prstGeom>
          <a:noFill/>
          <a:ln w="28575">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ctr">
              <a:lnSpc>
                <a:spcPct val="90000"/>
              </a:lnSpc>
              <a:spcBef>
                <a:spcPts val="600"/>
              </a:spcBef>
            </a:pPr>
            <a:r>
              <a:rPr lang="it-IT" altLang="it-IT" sz="2000" b="1" dirty="0">
                <a:solidFill>
                  <a:srgbClr val="002060"/>
                </a:solidFill>
                <a:latin typeface="Calibri" panose="020F0502020204030204" pitchFamily="34" charset="0"/>
              </a:rPr>
              <a:t>% BAMBINI NATI DA TECNICHE DI PMA SUL TOTALE DEI NATI</a:t>
            </a:r>
          </a:p>
          <a:p>
            <a:pPr algn="ctr">
              <a:lnSpc>
                <a:spcPct val="90000"/>
              </a:lnSpc>
              <a:spcBef>
                <a:spcPts val="600"/>
              </a:spcBef>
            </a:pPr>
            <a:r>
              <a:rPr lang="it-IT" altLang="it-IT" sz="2000" b="1" dirty="0">
                <a:solidFill>
                  <a:srgbClr val="002060"/>
                </a:solidFill>
                <a:latin typeface="Calibri" panose="020F0502020204030204" pitchFamily="34" charset="0"/>
              </a:rPr>
              <a:t>IN ITALIA Dal 2005 al </a:t>
            </a:r>
            <a:r>
              <a:rPr lang="it-IT" altLang="it-IT" sz="2000" b="1" dirty="0" smtClean="0">
                <a:solidFill>
                  <a:srgbClr val="002060"/>
                </a:solidFill>
                <a:latin typeface="Calibri" panose="020F0502020204030204" pitchFamily="34" charset="0"/>
              </a:rPr>
              <a:t>2019</a:t>
            </a:r>
            <a:endParaRPr lang="it-IT" altLang="it-IT" sz="2000" b="1" dirty="0">
              <a:solidFill>
                <a:srgbClr val="002060"/>
              </a:solidFill>
              <a:latin typeface="Calibri" panose="020F0502020204030204" pitchFamily="34" charset="0"/>
            </a:endParaRPr>
          </a:p>
        </p:txBody>
      </p:sp>
      <p:pic>
        <p:nvPicPr>
          <p:cNvPr id="50"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1906" y="6248456"/>
            <a:ext cx="1357197"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6"/>
          <p:cNvGrpSpPr>
            <a:grpSpLocks/>
          </p:cNvGrpSpPr>
          <p:nvPr/>
        </p:nvGrpSpPr>
        <p:grpSpPr bwMode="auto">
          <a:xfrm>
            <a:off x="11059064" y="6098228"/>
            <a:ext cx="604180" cy="567043"/>
            <a:chOff x="860" y="2420"/>
            <a:chExt cx="9631" cy="9516"/>
          </a:xfrm>
        </p:grpSpPr>
        <p:sp>
          <p:nvSpPr>
            <p:cNvPr id="52"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8"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9"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0"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1"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
        <p:nvSpPr>
          <p:cNvPr id="2" name="Segnaposto numero diapositiva 1"/>
          <p:cNvSpPr>
            <a:spLocks noGrp="1"/>
          </p:cNvSpPr>
          <p:nvPr>
            <p:ph type="sldNum" idx="11"/>
          </p:nvPr>
        </p:nvSpPr>
        <p:spPr>
          <a:xfrm>
            <a:off x="9377641" y="6438059"/>
            <a:ext cx="2743200" cy="365125"/>
          </a:xfrm>
        </p:spPr>
        <p:txBody>
          <a:bodyPr/>
          <a:lstStyle/>
          <a:p>
            <a:pPr>
              <a:defRPr/>
            </a:pPr>
            <a:fld id="{49E07CE8-0A7F-44BA-8026-C749A5DA72AD}" type="slidenum">
              <a:rPr lang="it-IT" altLang="it-IT" smtClean="0"/>
              <a:pPr>
                <a:defRPr/>
              </a:pPr>
              <a:t>66</a:t>
            </a:fld>
            <a:endParaRPr lang="it-IT" altLang="it-IT"/>
          </a:p>
        </p:txBody>
      </p:sp>
      <p:pic>
        <p:nvPicPr>
          <p:cNvPr id="1026" name="Picture 2">
            <a:extLst>
              <a:ext uri="{FF2B5EF4-FFF2-40B4-BE49-F238E27FC236}">
                <a16:creationId xmlns:a16="http://schemas.microsoft.com/office/drawing/2014/main" xmlns="" id="{4EDE7937-6894-4795-B5C0-B681D936CB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43016" y="877613"/>
            <a:ext cx="2209800" cy="9144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49" name="Grafico 48"/>
          <p:cNvGraphicFramePr>
            <a:graphicFrameLocks noGrp="1"/>
          </p:cNvGraphicFramePr>
          <p:nvPr>
            <p:extLst/>
          </p:nvPr>
        </p:nvGraphicFramePr>
        <p:xfrm>
          <a:off x="1930550" y="1424335"/>
          <a:ext cx="8034731" cy="5240936"/>
        </p:xfrm>
        <a:graphic>
          <a:graphicData uri="http://schemas.openxmlformats.org/drawingml/2006/chart">
            <c:chart xmlns:c="http://schemas.openxmlformats.org/drawingml/2006/chart" xmlns:r="http://schemas.openxmlformats.org/officeDocument/2006/relationships" r:id="rId5"/>
          </a:graphicData>
        </a:graphic>
      </p:graphicFrame>
      <p:sp>
        <p:nvSpPr>
          <p:cNvPr id="3" name="CasellaDiTesto 2"/>
          <p:cNvSpPr txBox="1"/>
          <p:nvPr/>
        </p:nvSpPr>
        <p:spPr>
          <a:xfrm>
            <a:off x="1103085" y="3193702"/>
            <a:ext cx="438550" cy="369332"/>
          </a:xfrm>
          <a:prstGeom prst="rect">
            <a:avLst/>
          </a:prstGeom>
          <a:noFill/>
        </p:spPr>
        <p:txBody>
          <a:bodyPr wrap="square" rtlCol="0">
            <a:spAutoFit/>
          </a:bodyPr>
          <a:lstStyle/>
          <a:p>
            <a:pPr algn="ctr"/>
            <a:r>
              <a:rPr lang="it-IT" b="1" dirty="0" smtClean="0">
                <a:solidFill>
                  <a:srgbClr val="002060"/>
                </a:solidFill>
              </a:rPr>
              <a:t>%</a:t>
            </a:r>
            <a:endParaRPr lang="it-IT" b="1" dirty="0">
              <a:solidFill>
                <a:srgbClr val="002060"/>
              </a:solidFill>
            </a:endParaRPr>
          </a:p>
        </p:txBody>
      </p:sp>
    </p:spTree>
    <p:extLst>
      <p:ext uri="{BB962C8B-B14F-4D97-AF65-F5344CB8AC3E}">
        <p14:creationId xmlns:p14="http://schemas.microsoft.com/office/powerpoint/2010/main" val="27303685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afico 2"/>
          <p:cNvGraphicFramePr>
            <a:graphicFrameLocks noGrp="1"/>
          </p:cNvGraphicFramePr>
          <p:nvPr>
            <p:extLst/>
          </p:nvPr>
        </p:nvGraphicFramePr>
        <p:xfrm>
          <a:off x="1507654" y="1060704"/>
          <a:ext cx="9176691" cy="5660136"/>
        </p:xfrm>
        <a:graphic>
          <a:graphicData uri="http://schemas.openxmlformats.org/drawingml/2006/chart">
            <c:chart xmlns:c="http://schemas.openxmlformats.org/drawingml/2006/chart" xmlns:r="http://schemas.openxmlformats.org/officeDocument/2006/relationships" r:id="rId2"/>
          </a:graphicData>
        </a:graphic>
      </p:graphicFrame>
      <p:sp>
        <p:nvSpPr>
          <p:cNvPr id="4" name="Rettangolo 3"/>
          <p:cNvSpPr/>
          <p:nvPr/>
        </p:nvSpPr>
        <p:spPr>
          <a:xfrm>
            <a:off x="344423" y="201168"/>
            <a:ext cx="11503152" cy="646331"/>
          </a:xfrm>
          <a:prstGeom prst="rect">
            <a:avLst/>
          </a:prstGeom>
          <a:noFill/>
          <a:ln w="28575">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ctr">
              <a:lnSpc>
                <a:spcPct val="90000"/>
              </a:lnSpc>
              <a:spcBef>
                <a:spcPts val="600"/>
              </a:spcBef>
            </a:pPr>
            <a:r>
              <a:rPr lang="it-IT" sz="2000" b="1" kern="0" dirty="0" smtClean="0">
                <a:solidFill>
                  <a:srgbClr val="002060"/>
                </a:solidFill>
                <a:latin typeface="Calibri" panose="020F0502020204030204"/>
                <a:ea typeface="+mj-ea"/>
                <a:cs typeface="Arial" charset="0"/>
              </a:rPr>
              <a:t>TREND % DI BAMBINI NATI VIVI DA TUTTE LE TECNICHE DI PMA DI II E III LIVELLO IN RELAZIONE AL NUMERO DI BAMBINI NATI VIVI NELLA POPOLAZIONE GENERALE IN ITALIA ED IN EUROPA. 2005-2019</a:t>
            </a:r>
            <a:endParaRPr lang="it-IT" sz="2000" b="1" kern="0" dirty="0">
              <a:solidFill>
                <a:srgbClr val="002060"/>
              </a:solidFill>
              <a:latin typeface="Calibri" panose="020F0502020204030204"/>
              <a:ea typeface="+mj-ea"/>
              <a:cs typeface="Arial" charset="0"/>
            </a:endParaRPr>
          </a:p>
        </p:txBody>
      </p:sp>
      <p:pic>
        <p:nvPicPr>
          <p:cNvPr id="5" name="Immagine 4"/>
          <p:cNvPicPr>
            <a:picLocks noChangeAspect="1"/>
          </p:cNvPicPr>
          <p:nvPr/>
        </p:nvPicPr>
        <p:blipFill>
          <a:blip r:embed="rId3"/>
          <a:stretch>
            <a:fillRect/>
          </a:stretch>
        </p:blipFill>
        <p:spPr>
          <a:xfrm>
            <a:off x="10157096" y="2141362"/>
            <a:ext cx="1744276" cy="722766"/>
          </a:xfrm>
          <a:prstGeom prst="rect">
            <a:avLst/>
          </a:prstGeom>
        </p:spPr>
      </p:pic>
      <p:grpSp>
        <p:nvGrpSpPr>
          <p:cNvPr id="6" name="Group 6"/>
          <p:cNvGrpSpPr>
            <a:grpSpLocks/>
          </p:cNvGrpSpPr>
          <p:nvPr/>
        </p:nvGrpSpPr>
        <p:grpSpPr bwMode="auto">
          <a:xfrm>
            <a:off x="11059064" y="6098228"/>
            <a:ext cx="604180" cy="567043"/>
            <a:chOff x="860" y="2420"/>
            <a:chExt cx="9631" cy="9516"/>
          </a:xfrm>
        </p:grpSpPr>
        <p:sp>
          <p:nvSpPr>
            <p:cNvPr id="7"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2"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3"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4"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5"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6"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7"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8"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9"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0"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1"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2"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3"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4"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5"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6"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7"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8"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9"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0"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2"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3"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4"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5"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6"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7"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8"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9"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0"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2"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3"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4"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5"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6"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pic>
        <p:nvPicPr>
          <p:cNvPr id="47" name="Picture 3" descr="logo PM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0457" y="6238713"/>
            <a:ext cx="1357197"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egnaposto numero diapositiva 1"/>
          <p:cNvSpPr>
            <a:spLocks noGrp="1"/>
          </p:cNvSpPr>
          <p:nvPr>
            <p:ph type="sldNum" idx="11"/>
          </p:nvPr>
        </p:nvSpPr>
        <p:spPr>
          <a:xfrm>
            <a:off x="9312745" y="6402128"/>
            <a:ext cx="2743200" cy="365125"/>
          </a:xfrm>
        </p:spPr>
        <p:txBody>
          <a:bodyPr/>
          <a:lstStyle/>
          <a:p>
            <a:pPr>
              <a:defRPr/>
            </a:pPr>
            <a:fld id="{49E07CE8-0A7F-44BA-8026-C749A5DA72AD}" type="slidenum">
              <a:rPr lang="it-IT" altLang="it-IT" smtClean="0"/>
              <a:pPr>
                <a:defRPr/>
              </a:pPr>
              <a:t>67</a:t>
            </a:fld>
            <a:endParaRPr lang="it-IT" altLang="it-IT" dirty="0"/>
          </a:p>
        </p:txBody>
      </p:sp>
    </p:spTree>
    <p:extLst>
      <p:ext uri="{BB962C8B-B14F-4D97-AF65-F5344CB8AC3E}">
        <p14:creationId xmlns:p14="http://schemas.microsoft.com/office/powerpoint/2010/main" val="267036028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1662113" y="444814"/>
            <a:ext cx="9144001" cy="723275"/>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ctr">
              <a:lnSpc>
                <a:spcPct val="90000"/>
              </a:lnSpc>
              <a:spcBef>
                <a:spcPts val="600"/>
              </a:spcBef>
            </a:pPr>
            <a:r>
              <a:rPr lang="sv-SE" sz="2000" b="1" dirty="0">
                <a:solidFill>
                  <a:srgbClr val="002060"/>
                </a:solidFill>
                <a:latin typeface="Calibri" panose="020F0502020204030204" pitchFamily="34" charset="0"/>
              </a:rPr>
              <a:t>DATI FONDAMENTALI RACCOLTI DAL REGISTRO DELLA PMA </a:t>
            </a:r>
          </a:p>
          <a:p>
            <a:pPr algn="ctr">
              <a:lnSpc>
                <a:spcPct val="90000"/>
              </a:lnSpc>
              <a:spcBef>
                <a:spcPts val="600"/>
              </a:spcBef>
            </a:pPr>
            <a:r>
              <a:rPr lang="sv-SE" sz="2000" b="1" dirty="0">
                <a:solidFill>
                  <a:srgbClr val="002060"/>
                </a:solidFill>
                <a:latin typeface="Calibri" panose="020F0502020204030204" pitchFamily="34" charset="0"/>
              </a:rPr>
              <a:t>O ”KEY DATA”</a:t>
            </a:r>
          </a:p>
        </p:txBody>
      </p:sp>
      <p:sp>
        <p:nvSpPr>
          <p:cNvPr id="7" name="AutoShape 7"/>
          <p:cNvSpPr>
            <a:spLocks noChangeArrowheads="1"/>
          </p:cNvSpPr>
          <p:nvPr/>
        </p:nvSpPr>
        <p:spPr bwMode="auto">
          <a:xfrm>
            <a:off x="1627188" y="4244976"/>
            <a:ext cx="2087562" cy="1331913"/>
          </a:xfrm>
          <a:prstGeom prst="roundRect">
            <a:avLst>
              <a:gd name="adj" fmla="val 16667"/>
            </a:avLst>
          </a:prstGeom>
          <a:solidFill>
            <a:srgbClr val="7030A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p>
            <a:pPr algn="ctr">
              <a:defRPr/>
            </a:pPr>
            <a:r>
              <a:rPr lang="it-IT" altLang="it-IT" sz="2400" b="1">
                <a:solidFill>
                  <a:schemeClr val="bg1"/>
                </a:solidFill>
                <a:cs typeface="Arial" panose="020B0604020202020204" pitchFamily="34" charset="0"/>
              </a:rPr>
              <a:t>SICUREZZA</a:t>
            </a:r>
          </a:p>
        </p:txBody>
      </p:sp>
      <p:sp>
        <p:nvSpPr>
          <p:cNvPr id="8" name="Rectangle 7"/>
          <p:cNvSpPr txBox="1">
            <a:spLocks noChangeArrowheads="1"/>
          </p:cNvSpPr>
          <p:nvPr/>
        </p:nvSpPr>
        <p:spPr bwMode="auto">
          <a:xfrm>
            <a:off x="3835400" y="3741738"/>
            <a:ext cx="6762750" cy="2292350"/>
          </a:xfrm>
          <a:prstGeom prst="rect">
            <a:avLst/>
          </a:prstGeom>
          <a:noFill/>
          <a:ln w="9525" algn="ctr">
            <a:solidFill>
              <a:srgbClr val="00206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marL="250825" indent="-250825">
              <a:defRPr>
                <a:solidFill>
                  <a:schemeClr val="tx1"/>
                </a:solidFill>
                <a:latin typeface="Arial" panose="020B0604020202020204" pitchFamily="34" charset="0"/>
                <a:ea typeface="Microsoft YaHei" panose="020B0503020204020204" pitchFamily="34" charset="-122"/>
              </a:defRPr>
            </a:lvl1pPr>
            <a:lvl2pPr>
              <a:defRPr>
                <a:solidFill>
                  <a:schemeClr val="tx1"/>
                </a:solidFill>
                <a:latin typeface="Arial" panose="020B0604020202020204" pitchFamily="34" charset="0"/>
                <a:ea typeface="Microsoft YaHei" panose="020B0503020204020204" pitchFamily="34" charset="-122"/>
              </a:defRPr>
            </a:lvl2pPr>
            <a:lvl3pPr>
              <a:defRPr>
                <a:solidFill>
                  <a:schemeClr val="tx1"/>
                </a:solidFill>
                <a:latin typeface="Arial" panose="020B0604020202020204" pitchFamily="34" charset="0"/>
                <a:ea typeface="Microsoft YaHei" panose="020B0503020204020204" pitchFamily="34" charset="-122"/>
              </a:defRPr>
            </a:lvl3pPr>
            <a:lvl4pPr>
              <a:defRPr>
                <a:solidFill>
                  <a:schemeClr val="tx1"/>
                </a:solidFill>
                <a:latin typeface="Arial" panose="020B0604020202020204" pitchFamily="34" charset="0"/>
                <a:ea typeface="Microsoft YaHei" panose="020B0503020204020204" pitchFamily="34" charset="-122"/>
              </a:defRPr>
            </a:lvl4pPr>
            <a:lvl5pPr>
              <a:defRPr>
                <a:solidFill>
                  <a:schemeClr val="tx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9pPr>
          </a:lstStyle>
          <a:p>
            <a:pPr>
              <a:spcBef>
                <a:spcPts val="600"/>
              </a:spcBef>
              <a:buFont typeface="Wingdings" panose="05000000000000000000" pitchFamily="2" charset="2"/>
              <a:buChar char="ü"/>
              <a:defRPr/>
            </a:pPr>
            <a:r>
              <a:rPr lang="en-US" altLang="it-IT" sz="2000" b="1">
                <a:solidFill>
                  <a:srgbClr val="002060"/>
                </a:solidFill>
                <a:latin typeface="+mn-lt"/>
                <a:cs typeface="Arial" panose="020B0604020202020204" pitchFamily="34" charset="0"/>
              </a:rPr>
              <a:t>Complicanze sulle pazienti</a:t>
            </a:r>
          </a:p>
          <a:p>
            <a:pPr>
              <a:spcBef>
                <a:spcPts val="600"/>
              </a:spcBef>
              <a:buFont typeface="Wingdings" panose="05000000000000000000" pitchFamily="2" charset="2"/>
              <a:buChar char="ü"/>
              <a:defRPr/>
            </a:pPr>
            <a:r>
              <a:rPr lang="en-US" altLang="it-IT" sz="2000" b="1">
                <a:solidFill>
                  <a:srgbClr val="002060"/>
                </a:solidFill>
                <a:latin typeface="+mn-lt"/>
                <a:cs typeface="Arial" panose="020B0604020202020204" pitchFamily="34" charset="0"/>
              </a:rPr>
              <a:t>Gravidanze e parti multipli</a:t>
            </a:r>
          </a:p>
          <a:p>
            <a:pPr>
              <a:spcBef>
                <a:spcPts val="600"/>
              </a:spcBef>
              <a:buFont typeface="Wingdings" panose="05000000000000000000" pitchFamily="2" charset="2"/>
              <a:buChar char="ü"/>
              <a:defRPr/>
            </a:pPr>
            <a:r>
              <a:rPr lang="en-US" altLang="it-IT" sz="2000" b="1">
                <a:solidFill>
                  <a:srgbClr val="002060"/>
                </a:solidFill>
                <a:latin typeface="+mn-lt"/>
                <a:cs typeface="Arial" panose="020B0604020202020204" pitchFamily="34" charset="0"/>
              </a:rPr>
              <a:t>Nati prematuri (prima della 37</a:t>
            </a:r>
            <a:r>
              <a:rPr lang="en-US" altLang="it-IT" sz="2000" b="1" baseline="30000">
                <a:solidFill>
                  <a:srgbClr val="002060"/>
                </a:solidFill>
                <a:latin typeface="+mn-lt"/>
                <a:cs typeface="Arial" panose="020B0604020202020204" pitchFamily="34" charset="0"/>
              </a:rPr>
              <a:t>a</a:t>
            </a:r>
            <a:r>
              <a:rPr lang="en-US" altLang="it-IT" sz="2000" b="1">
                <a:solidFill>
                  <a:srgbClr val="002060"/>
                </a:solidFill>
                <a:latin typeface="+mn-lt"/>
                <a:cs typeface="Arial" panose="020B0604020202020204" pitchFamily="34" charset="0"/>
              </a:rPr>
              <a:t> settimana) e sottopeso (inferiore ai 2.500 grammi)</a:t>
            </a:r>
          </a:p>
          <a:p>
            <a:pPr>
              <a:spcBef>
                <a:spcPts val="600"/>
              </a:spcBef>
              <a:buFont typeface="Wingdings" panose="05000000000000000000" pitchFamily="2" charset="2"/>
              <a:buChar char="ü"/>
              <a:defRPr/>
            </a:pPr>
            <a:r>
              <a:rPr lang="en-US" altLang="it-IT" sz="2000" b="1">
                <a:solidFill>
                  <a:srgbClr val="002060"/>
                </a:solidFill>
                <a:latin typeface="+mn-lt"/>
                <a:cs typeface="Arial" panose="020B0604020202020204" pitchFamily="34" charset="0"/>
              </a:rPr>
              <a:t>Natimortalità</a:t>
            </a:r>
          </a:p>
        </p:txBody>
      </p:sp>
      <p:sp>
        <p:nvSpPr>
          <p:cNvPr id="9" name="AutoShape 6"/>
          <p:cNvSpPr>
            <a:spLocks noChangeArrowheads="1"/>
          </p:cNvSpPr>
          <p:nvPr/>
        </p:nvSpPr>
        <p:spPr bwMode="auto">
          <a:xfrm>
            <a:off x="1662113" y="1866901"/>
            <a:ext cx="2057400" cy="1089025"/>
          </a:xfrm>
          <a:prstGeom prst="roundRect">
            <a:avLst>
              <a:gd name="adj" fmla="val 16667"/>
            </a:avLst>
          </a:prstGeom>
          <a:solidFill>
            <a:srgbClr val="F5750B"/>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p>
            <a:pPr algn="ctr">
              <a:defRPr/>
            </a:pPr>
            <a:r>
              <a:rPr lang="en-US" altLang="it-IT" sz="2600" b="1" dirty="0">
                <a:solidFill>
                  <a:schemeClr val="bg1"/>
                </a:solidFill>
                <a:cs typeface="Arial" panose="020B0604020202020204" pitchFamily="34" charset="0"/>
              </a:rPr>
              <a:t>EFFICACIA</a:t>
            </a:r>
          </a:p>
        </p:txBody>
      </p:sp>
      <p:sp>
        <p:nvSpPr>
          <p:cNvPr id="10" name="Rectangle 4"/>
          <p:cNvSpPr>
            <a:spLocks noChangeArrowheads="1"/>
          </p:cNvSpPr>
          <p:nvPr/>
        </p:nvSpPr>
        <p:spPr bwMode="auto">
          <a:xfrm>
            <a:off x="3749675" y="1628776"/>
            <a:ext cx="6840538" cy="1565275"/>
          </a:xfrm>
          <a:prstGeom prst="rect">
            <a:avLst/>
          </a:prstGeom>
          <a:noFill/>
          <a:ln w="9525">
            <a:solidFill>
              <a:srgbClr val="000066"/>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250825" indent="-250825">
              <a:defRPr>
                <a:solidFill>
                  <a:schemeClr val="tx1"/>
                </a:solidFill>
                <a:latin typeface="Arial" panose="020B0604020202020204" pitchFamily="34" charset="0"/>
                <a:ea typeface="Microsoft YaHei" panose="020B0503020204020204" pitchFamily="34" charset="-122"/>
              </a:defRPr>
            </a:lvl1pPr>
            <a:lvl2pPr>
              <a:defRPr>
                <a:solidFill>
                  <a:schemeClr val="tx1"/>
                </a:solidFill>
                <a:latin typeface="Arial" panose="020B0604020202020204" pitchFamily="34" charset="0"/>
                <a:ea typeface="Microsoft YaHei" panose="020B0503020204020204" pitchFamily="34" charset="-122"/>
              </a:defRPr>
            </a:lvl2pPr>
            <a:lvl3pPr>
              <a:defRPr>
                <a:solidFill>
                  <a:schemeClr val="tx1"/>
                </a:solidFill>
                <a:latin typeface="Arial" panose="020B0604020202020204" pitchFamily="34" charset="0"/>
                <a:ea typeface="Microsoft YaHei" panose="020B0503020204020204" pitchFamily="34" charset="-122"/>
              </a:defRPr>
            </a:lvl3pPr>
            <a:lvl4pPr>
              <a:defRPr>
                <a:solidFill>
                  <a:schemeClr val="tx1"/>
                </a:solidFill>
                <a:latin typeface="Arial" panose="020B0604020202020204" pitchFamily="34" charset="0"/>
                <a:ea typeface="Microsoft YaHei" panose="020B0503020204020204" pitchFamily="34" charset="-122"/>
              </a:defRPr>
            </a:lvl4pPr>
            <a:lvl5pPr>
              <a:defRPr>
                <a:solidFill>
                  <a:schemeClr val="tx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defRPr>
                <a:solidFill>
                  <a:schemeClr val="tx1"/>
                </a:solidFill>
                <a:latin typeface="Arial" panose="020B0604020202020204" pitchFamily="34" charset="0"/>
                <a:ea typeface="Microsoft YaHei" panose="020B0503020204020204" pitchFamily="34" charset="-122"/>
              </a:defRPr>
            </a:lvl9pPr>
          </a:lstStyle>
          <a:p>
            <a:pPr>
              <a:spcBef>
                <a:spcPts val="600"/>
              </a:spcBef>
              <a:buFont typeface="Wingdings" panose="05000000000000000000" pitchFamily="2" charset="2"/>
              <a:buChar char="ü"/>
              <a:defRPr/>
            </a:pPr>
            <a:r>
              <a:rPr lang="en-US" altLang="it-IT" sz="2000" b="1" dirty="0" err="1">
                <a:solidFill>
                  <a:srgbClr val="002060"/>
                </a:solidFill>
                <a:latin typeface="+mn-lt"/>
                <a:cs typeface="Arial" panose="020B0604020202020204" pitchFamily="34" charset="0"/>
              </a:rPr>
              <a:t>Tassi</a:t>
            </a:r>
            <a:r>
              <a:rPr lang="en-US" altLang="it-IT" sz="2000" b="1" dirty="0">
                <a:solidFill>
                  <a:srgbClr val="002060"/>
                </a:solidFill>
                <a:latin typeface="+mn-lt"/>
                <a:cs typeface="Arial" panose="020B0604020202020204" pitchFamily="34" charset="0"/>
              </a:rPr>
              <a:t> di </a:t>
            </a:r>
            <a:r>
              <a:rPr lang="en-US" altLang="it-IT" sz="2000" b="1" dirty="0" err="1">
                <a:solidFill>
                  <a:srgbClr val="002060"/>
                </a:solidFill>
                <a:latin typeface="+mn-lt"/>
                <a:cs typeface="Arial" panose="020B0604020202020204" pitchFamily="34" charset="0"/>
              </a:rPr>
              <a:t>gravidanza</a:t>
            </a:r>
            <a:r>
              <a:rPr lang="en-US" altLang="it-IT" sz="2000" b="1" dirty="0">
                <a:solidFill>
                  <a:srgbClr val="002060"/>
                </a:solidFill>
                <a:latin typeface="+mn-lt"/>
                <a:cs typeface="Arial" panose="020B0604020202020204" pitchFamily="34" charset="0"/>
              </a:rPr>
              <a:t> (per </a:t>
            </a:r>
            <a:r>
              <a:rPr lang="en-US" altLang="it-IT" sz="2000" b="1" dirty="0" err="1">
                <a:solidFill>
                  <a:srgbClr val="002060"/>
                </a:solidFill>
                <a:latin typeface="+mn-lt"/>
                <a:cs typeface="Arial" panose="020B0604020202020204" pitchFamily="34" charset="0"/>
              </a:rPr>
              <a:t>ciclo</a:t>
            </a:r>
            <a:r>
              <a:rPr lang="en-US" altLang="it-IT" sz="2000" b="1" dirty="0">
                <a:solidFill>
                  <a:srgbClr val="002060"/>
                </a:solidFill>
                <a:latin typeface="+mn-lt"/>
                <a:cs typeface="Arial" panose="020B0604020202020204" pitchFamily="34" charset="0"/>
              </a:rPr>
              <a:t> </a:t>
            </a:r>
            <a:r>
              <a:rPr lang="en-US" altLang="it-IT" sz="2000" b="1" dirty="0" err="1">
                <a:solidFill>
                  <a:srgbClr val="002060"/>
                </a:solidFill>
                <a:latin typeface="+mn-lt"/>
                <a:cs typeface="Arial" panose="020B0604020202020204" pitchFamily="34" charset="0"/>
              </a:rPr>
              <a:t>iniziato</a:t>
            </a:r>
            <a:r>
              <a:rPr lang="en-US" altLang="it-IT" sz="2000" b="1" dirty="0">
                <a:solidFill>
                  <a:srgbClr val="002060"/>
                </a:solidFill>
                <a:latin typeface="+mn-lt"/>
                <a:cs typeface="Arial" panose="020B0604020202020204" pitchFamily="34" charset="0"/>
              </a:rPr>
              <a:t>, per </a:t>
            </a:r>
            <a:r>
              <a:rPr lang="en-US" altLang="it-IT" sz="2000" b="1" dirty="0" err="1">
                <a:solidFill>
                  <a:srgbClr val="002060"/>
                </a:solidFill>
                <a:latin typeface="+mn-lt"/>
                <a:cs typeface="Arial" panose="020B0604020202020204" pitchFamily="34" charset="0"/>
              </a:rPr>
              <a:t>prelievo</a:t>
            </a:r>
            <a:r>
              <a:rPr lang="en-US" altLang="it-IT" sz="2000" b="1" dirty="0">
                <a:solidFill>
                  <a:srgbClr val="002060"/>
                </a:solidFill>
                <a:latin typeface="+mn-lt"/>
                <a:cs typeface="Arial" panose="020B0604020202020204" pitchFamily="34" charset="0"/>
              </a:rPr>
              <a:t> e per </a:t>
            </a:r>
            <a:r>
              <a:rPr lang="en-US" altLang="it-IT" sz="2000" b="1" dirty="0" err="1">
                <a:solidFill>
                  <a:srgbClr val="002060"/>
                </a:solidFill>
                <a:latin typeface="+mn-lt"/>
                <a:cs typeface="Arial" panose="020B0604020202020204" pitchFamily="34" charset="0"/>
              </a:rPr>
              <a:t>trasferimento</a:t>
            </a:r>
            <a:r>
              <a:rPr lang="en-US" altLang="it-IT" sz="2000" b="1" dirty="0">
                <a:solidFill>
                  <a:srgbClr val="002060"/>
                </a:solidFill>
                <a:latin typeface="+mn-lt"/>
                <a:cs typeface="Arial" panose="020B0604020202020204" pitchFamily="34" charset="0"/>
              </a:rPr>
              <a:t>)</a:t>
            </a:r>
          </a:p>
          <a:p>
            <a:pPr>
              <a:spcBef>
                <a:spcPts val="600"/>
              </a:spcBef>
              <a:buFont typeface="Wingdings" panose="05000000000000000000" pitchFamily="2" charset="2"/>
              <a:buChar char="ü"/>
              <a:defRPr/>
            </a:pPr>
            <a:r>
              <a:rPr lang="en-US" altLang="it-IT" sz="2000" b="1" dirty="0">
                <a:solidFill>
                  <a:srgbClr val="002060"/>
                </a:solidFill>
                <a:latin typeface="+mn-lt"/>
                <a:cs typeface="Arial" panose="020B0604020202020204" pitchFamily="34" charset="0"/>
              </a:rPr>
              <a:t>Tasso </a:t>
            </a:r>
            <a:r>
              <a:rPr lang="en-US" altLang="it-IT" sz="2000" b="1" dirty="0" err="1">
                <a:solidFill>
                  <a:srgbClr val="002060"/>
                </a:solidFill>
                <a:latin typeface="+mn-lt"/>
                <a:cs typeface="Arial" panose="020B0604020202020204" pitchFamily="34" charset="0"/>
              </a:rPr>
              <a:t>cumulativo</a:t>
            </a:r>
            <a:r>
              <a:rPr lang="en-US" altLang="it-IT" sz="2000" b="1" dirty="0">
                <a:solidFill>
                  <a:srgbClr val="002060"/>
                </a:solidFill>
                <a:latin typeface="+mn-lt"/>
                <a:cs typeface="Arial" panose="020B0604020202020204" pitchFamily="34" charset="0"/>
              </a:rPr>
              <a:t> di </a:t>
            </a:r>
            <a:r>
              <a:rPr lang="en-US" altLang="it-IT" sz="2000" b="1" dirty="0" err="1">
                <a:solidFill>
                  <a:srgbClr val="002060"/>
                </a:solidFill>
                <a:latin typeface="+mn-lt"/>
                <a:cs typeface="Arial" panose="020B0604020202020204" pitchFamily="34" charset="0"/>
              </a:rPr>
              <a:t>gravidanza</a:t>
            </a:r>
            <a:r>
              <a:rPr lang="en-US" altLang="it-IT" sz="2000" b="1" dirty="0">
                <a:solidFill>
                  <a:srgbClr val="002060"/>
                </a:solidFill>
                <a:latin typeface="+mn-lt"/>
                <a:cs typeface="Arial" panose="020B0604020202020204" pitchFamily="34" charset="0"/>
              </a:rPr>
              <a:t> </a:t>
            </a:r>
          </a:p>
          <a:p>
            <a:pPr>
              <a:spcBef>
                <a:spcPts val="600"/>
              </a:spcBef>
              <a:buFont typeface="Wingdings" panose="05000000000000000000" pitchFamily="2" charset="2"/>
              <a:buChar char="ü"/>
              <a:defRPr/>
            </a:pPr>
            <a:r>
              <a:rPr lang="en-US" altLang="it-IT" sz="2000" b="1" dirty="0" err="1">
                <a:solidFill>
                  <a:srgbClr val="002060"/>
                </a:solidFill>
                <a:latin typeface="+mn-lt"/>
                <a:cs typeface="Arial" panose="020B0604020202020204" pitchFamily="34" charset="0"/>
              </a:rPr>
              <a:t>Tassi</a:t>
            </a:r>
            <a:r>
              <a:rPr lang="en-US" altLang="it-IT" sz="2000" b="1" dirty="0">
                <a:solidFill>
                  <a:srgbClr val="002060"/>
                </a:solidFill>
                <a:latin typeface="+mn-lt"/>
                <a:cs typeface="Arial" panose="020B0604020202020204" pitchFamily="34" charset="0"/>
              </a:rPr>
              <a:t> di </a:t>
            </a:r>
            <a:r>
              <a:rPr lang="en-US" altLang="it-IT" sz="2000" b="1" dirty="0" err="1">
                <a:solidFill>
                  <a:srgbClr val="002060"/>
                </a:solidFill>
                <a:latin typeface="+mn-lt"/>
                <a:cs typeface="Arial" panose="020B0604020202020204" pitchFamily="34" charset="0"/>
              </a:rPr>
              <a:t>parto</a:t>
            </a:r>
            <a:endParaRPr lang="en-US" altLang="it-IT" sz="2000" b="1" dirty="0">
              <a:solidFill>
                <a:srgbClr val="002060"/>
              </a:solidFill>
              <a:latin typeface="+mn-lt"/>
              <a:cs typeface="Arial" panose="020B0604020202020204" pitchFamily="34" charset="0"/>
            </a:endParaRPr>
          </a:p>
        </p:txBody>
      </p:sp>
      <p:pic>
        <p:nvPicPr>
          <p:cNvPr id="11"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0551" y="6127522"/>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6"/>
          <p:cNvGrpSpPr>
            <a:grpSpLocks/>
          </p:cNvGrpSpPr>
          <p:nvPr/>
        </p:nvGrpSpPr>
        <p:grpSpPr bwMode="auto">
          <a:xfrm>
            <a:off x="11059064" y="6098228"/>
            <a:ext cx="604180" cy="567043"/>
            <a:chOff x="860" y="2420"/>
            <a:chExt cx="9631" cy="9516"/>
          </a:xfrm>
        </p:grpSpPr>
        <p:sp>
          <p:nvSpPr>
            <p:cNvPr id="13"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4"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5"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6"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7"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8"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9"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0"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1"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2"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3"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4"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5"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6"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7"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8"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9"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0"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2"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3"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4"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5"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6"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7"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8"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9"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0"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2"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3"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4"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5"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6"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7"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8"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Tree>
    <p:extLst>
      <p:ext uri="{BB962C8B-B14F-4D97-AF65-F5344CB8AC3E}">
        <p14:creationId xmlns:p14="http://schemas.microsoft.com/office/powerpoint/2010/main" val="19759294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6" name="AutoShape 5"/>
          <p:cNvSpPr>
            <a:spLocks noChangeArrowheads="1"/>
          </p:cNvSpPr>
          <p:nvPr/>
        </p:nvSpPr>
        <p:spPr bwMode="auto">
          <a:xfrm>
            <a:off x="3950480" y="380697"/>
            <a:ext cx="4364845" cy="697605"/>
          </a:xfrm>
          <a:prstGeom prst="roundRect">
            <a:avLst>
              <a:gd name="adj" fmla="val 16667"/>
            </a:avLst>
          </a:prstGeom>
          <a:solidFill>
            <a:srgbClr val="F5750B"/>
          </a:solidFill>
          <a:ln w="9525" algn="ctr">
            <a:solidFill>
              <a:srgbClr val="000000"/>
            </a:solidFill>
            <a:round/>
            <a:headEnd/>
            <a:tailEnd/>
          </a:ln>
        </p:spPr>
        <p:txBody>
          <a:bodyPr anchor="ct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a:lnSpc>
                <a:spcPct val="100000"/>
              </a:lnSpc>
              <a:spcAft>
                <a:spcPct val="0"/>
              </a:spcAft>
              <a:buClrTx/>
              <a:buSzTx/>
              <a:buFontTx/>
              <a:buNone/>
            </a:pPr>
            <a:r>
              <a:rPr lang="en-US" altLang="it-IT" sz="2000" b="1" dirty="0" err="1" smtClean="0">
                <a:solidFill>
                  <a:schemeClr val="bg1"/>
                </a:solidFill>
                <a:latin typeface="Arial" panose="020B0604020202020204" pitchFamily="34" charset="0"/>
              </a:rPr>
              <a:t>EFFiCACY</a:t>
            </a:r>
            <a:r>
              <a:rPr lang="en-US" altLang="it-IT" sz="2000" b="1" dirty="0" smtClean="0">
                <a:solidFill>
                  <a:schemeClr val="bg1"/>
                </a:solidFill>
                <a:latin typeface="Arial" panose="020B0604020202020204" pitchFamily="34" charset="0"/>
              </a:rPr>
              <a:t> </a:t>
            </a:r>
            <a:endParaRPr lang="en-US" altLang="it-IT" sz="2000" b="1" dirty="0">
              <a:solidFill>
                <a:schemeClr val="bg1"/>
              </a:solidFill>
              <a:latin typeface="Arial" panose="020B0604020202020204" pitchFamily="34" charset="0"/>
            </a:endParaRPr>
          </a:p>
        </p:txBody>
      </p:sp>
      <p:pic>
        <p:nvPicPr>
          <p:cNvPr id="54277" name="Immagin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049713" y="2315235"/>
            <a:ext cx="4265612" cy="2663825"/>
          </a:xfrm>
          <a:prstGeom prst="rect">
            <a:avLst/>
          </a:prstGeom>
          <a:noFill/>
          <a:ln w="57150">
            <a:solidFill>
              <a:srgbClr val="E66F3A"/>
            </a:solidFill>
            <a:miter lim="800000"/>
            <a:headEnd/>
            <a:tailEnd/>
          </a:ln>
          <a:extLst>
            <a:ext uri="{909E8E84-426E-40DD-AFC4-6F175D3DCCD1}">
              <a14:hiddenFill xmlns:a14="http://schemas.microsoft.com/office/drawing/2010/main">
                <a:solidFill>
                  <a:srgbClr val="FFFFFF"/>
                </a:solidFill>
              </a14:hiddenFill>
            </a:ext>
          </a:extLst>
        </p:spPr>
      </p:pic>
      <p:pic>
        <p:nvPicPr>
          <p:cNvPr id="8" name="Picture 3" descr="logo PM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5441" y="235680"/>
            <a:ext cx="2516067" cy="842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6"/>
          <p:cNvGrpSpPr>
            <a:grpSpLocks/>
          </p:cNvGrpSpPr>
          <p:nvPr/>
        </p:nvGrpSpPr>
        <p:grpSpPr bwMode="auto">
          <a:xfrm>
            <a:off x="10636370" y="323079"/>
            <a:ext cx="854345" cy="844254"/>
            <a:chOff x="860" y="2420"/>
            <a:chExt cx="9631" cy="9516"/>
          </a:xfrm>
        </p:grpSpPr>
        <p:sp>
          <p:nvSpPr>
            <p:cNvPr id="10"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2"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3"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4"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5"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6"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7"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8"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9"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0"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1"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2"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3"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4"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5"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6"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7"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8"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9"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0"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2"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3"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4"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5"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6"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7"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8"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9"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0"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2"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3"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4"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5"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6"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7"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8"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Tree>
    <p:extLst>
      <p:ext uri="{BB962C8B-B14F-4D97-AF65-F5344CB8AC3E}">
        <p14:creationId xmlns:p14="http://schemas.microsoft.com/office/powerpoint/2010/main" val="31044241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egnaposto numero diapositiva 3"/>
          <p:cNvSpPr>
            <a:spLocks noGrp="1"/>
          </p:cNvSpPr>
          <p:nvPr>
            <p:ph type="sldNum" sz="quarter" idx="12"/>
          </p:nvPr>
        </p:nvSpPr>
        <p:spPr/>
        <p:txBody>
          <a:bodyPr/>
          <a:lstStyle/>
          <a:p>
            <a:pPr>
              <a:defRPr/>
            </a:pPr>
            <a:fld id="{9041BD20-AC52-412E-BD46-19C04EBF5236}" type="slidenum">
              <a:rPr lang="it-IT" smtClean="0">
                <a:solidFill>
                  <a:prstClr val="black">
                    <a:tint val="75000"/>
                  </a:prstClr>
                </a:solidFill>
              </a:rPr>
              <a:pPr>
                <a:defRPr/>
              </a:pPr>
              <a:t>7</a:t>
            </a:fld>
            <a:endParaRPr lang="it-IT">
              <a:solidFill>
                <a:prstClr val="black">
                  <a:tint val="75000"/>
                </a:prstClr>
              </a:solidFill>
            </a:endParaRPr>
          </a:p>
        </p:txBody>
      </p:sp>
      <p:sp>
        <p:nvSpPr>
          <p:cNvPr id="5" name="Text Box 4"/>
          <p:cNvSpPr txBox="1">
            <a:spLocks noChangeArrowheads="1"/>
          </p:cNvSpPr>
          <p:nvPr/>
        </p:nvSpPr>
        <p:spPr bwMode="auto">
          <a:xfrm>
            <a:off x="1524000" y="260351"/>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
        <p:nvSpPr>
          <p:cNvPr id="6" name="Rettangolo 5"/>
          <p:cNvSpPr/>
          <p:nvPr/>
        </p:nvSpPr>
        <p:spPr>
          <a:xfrm>
            <a:off x="1739257" y="908721"/>
            <a:ext cx="8749231" cy="2400657"/>
          </a:xfrm>
          <a:prstGeom prst="rect">
            <a:avLst/>
          </a:prstGeom>
        </p:spPr>
        <p:txBody>
          <a:bodyPr wrap="square">
            <a:spAutoFit/>
          </a:bodyPr>
          <a:lstStyle/>
          <a:p>
            <a:pPr algn="just">
              <a:lnSpc>
                <a:spcPct val="150000"/>
              </a:lnSpc>
              <a:spcBef>
                <a:spcPts val="600"/>
              </a:spcBef>
            </a:pPr>
            <a:r>
              <a:rPr lang="en-US" sz="2000" b="1" dirty="0">
                <a:solidFill>
                  <a:srgbClr val="002060"/>
                </a:solidFill>
                <a:latin typeface="+mj-lt"/>
              </a:rPr>
              <a:t>The IARTR is linked to the European IVF Monitoring (EIM) Consortium which collects data on ART from about 39 European countries. In turn, the EIM sends data to the World Register ICMART (International Committee Monitoring Assisted Reproductive Technologies). The activity of IARTR was audited since 2018 by Professor Jacques de </a:t>
            </a:r>
            <a:r>
              <a:rPr lang="en-US" sz="2000" b="1" dirty="0" err="1">
                <a:solidFill>
                  <a:srgbClr val="002060"/>
                </a:solidFill>
                <a:latin typeface="+mj-lt"/>
              </a:rPr>
              <a:t>Mouzon</a:t>
            </a:r>
            <a:r>
              <a:rPr lang="en-US" sz="2000" b="1" dirty="0">
                <a:solidFill>
                  <a:srgbClr val="002060"/>
                </a:solidFill>
                <a:latin typeface="+mj-lt"/>
              </a:rPr>
              <a:t>, Secretary of the ART World Register (ICMART).</a:t>
            </a:r>
            <a:endParaRPr lang="it-IT" sz="2000" b="1" dirty="0">
              <a:solidFill>
                <a:srgbClr val="002060"/>
              </a:solidFill>
              <a:latin typeface="+mj-lt"/>
            </a:endParaRPr>
          </a:p>
        </p:txBody>
      </p:sp>
      <p:pic>
        <p:nvPicPr>
          <p:cNvPr id="7" name="Immagine 6"/>
          <p:cNvPicPr>
            <a:picLocks noChangeAspect="1"/>
          </p:cNvPicPr>
          <p:nvPr/>
        </p:nvPicPr>
        <p:blipFill>
          <a:blip r:embed="rId2"/>
          <a:stretch>
            <a:fillRect/>
          </a:stretch>
        </p:blipFill>
        <p:spPr>
          <a:xfrm>
            <a:off x="2063552" y="4395787"/>
            <a:ext cx="2520280" cy="1329468"/>
          </a:xfrm>
          <a:prstGeom prst="rect">
            <a:avLst/>
          </a:prstGeom>
        </p:spPr>
      </p:pic>
      <p:pic>
        <p:nvPicPr>
          <p:cNvPr id="8" name="Immagine 7"/>
          <p:cNvPicPr>
            <a:picLocks noChangeAspect="1"/>
          </p:cNvPicPr>
          <p:nvPr/>
        </p:nvPicPr>
        <p:blipFill>
          <a:blip r:embed="rId3"/>
          <a:stretch>
            <a:fillRect/>
          </a:stretch>
        </p:blipFill>
        <p:spPr>
          <a:xfrm>
            <a:off x="8024402" y="4293097"/>
            <a:ext cx="1733839" cy="1733839"/>
          </a:xfrm>
          <a:prstGeom prst="rect">
            <a:avLst/>
          </a:prstGeom>
        </p:spPr>
      </p:pic>
      <p:pic>
        <p:nvPicPr>
          <p:cNvPr id="9" name="Immagine 8"/>
          <p:cNvPicPr>
            <a:picLocks noChangeAspect="1"/>
          </p:cNvPicPr>
          <p:nvPr/>
        </p:nvPicPr>
        <p:blipFill>
          <a:blip r:embed="rId4"/>
          <a:stretch>
            <a:fillRect/>
          </a:stretch>
        </p:blipFill>
        <p:spPr>
          <a:xfrm>
            <a:off x="4780749" y="3472713"/>
            <a:ext cx="2566306" cy="973711"/>
          </a:xfrm>
          <a:prstGeom prst="rect">
            <a:avLst/>
          </a:prstGeom>
        </p:spPr>
      </p:pic>
      <p:sp>
        <p:nvSpPr>
          <p:cNvPr id="2" name="Rettangolo 1"/>
          <p:cNvSpPr/>
          <p:nvPr/>
        </p:nvSpPr>
        <p:spPr>
          <a:xfrm>
            <a:off x="2063552" y="6007912"/>
            <a:ext cx="2496774" cy="400110"/>
          </a:xfrm>
          <a:prstGeom prst="rect">
            <a:avLst/>
          </a:prstGeom>
        </p:spPr>
        <p:txBody>
          <a:bodyPr wrap="none">
            <a:spAutoFit/>
          </a:bodyPr>
          <a:lstStyle/>
          <a:p>
            <a:r>
              <a:rPr lang="it-IT" sz="2000" b="1" dirty="0">
                <a:solidFill>
                  <a:srgbClr val="002060"/>
                </a:solidFill>
                <a:latin typeface="+mj-lt"/>
              </a:rPr>
              <a:t>https://www.eshre.eu/</a:t>
            </a:r>
          </a:p>
        </p:txBody>
      </p:sp>
      <p:sp>
        <p:nvSpPr>
          <p:cNvPr id="3" name="Rettangolo 2"/>
          <p:cNvSpPr/>
          <p:nvPr/>
        </p:nvSpPr>
        <p:spPr>
          <a:xfrm>
            <a:off x="7341858" y="5970109"/>
            <a:ext cx="2894447" cy="400110"/>
          </a:xfrm>
          <a:prstGeom prst="rect">
            <a:avLst/>
          </a:prstGeom>
        </p:spPr>
        <p:txBody>
          <a:bodyPr wrap="none">
            <a:spAutoFit/>
          </a:bodyPr>
          <a:lstStyle/>
          <a:p>
            <a:r>
              <a:rPr lang="it-IT" sz="2000" b="1" dirty="0">
                <a:solidFill>
                  <a:srgbClr val="002060"/>
                </a:solidFill>
                <a:latin typeface="+mj-lt"/>
              </a:rPr>
              <a:t>https://www.icmartivf.org</a:t>
            </a:r>
            <a:r>
              <a:rPr lang="it-IT" b="1" dirty="0"/>
              <a:t>/</a:t>
            </a:r>
          </a:p>
        </p:txBody>
      </p:sp>
      <p:sp>
        <p:nvSpPr>
          <p:cNvPr id="10" name="Rettangolo 9"/>
          <p:cNvSpPr/>
          <p:nvPr/>
        </p:nvSpPr>
        <p:spPr>
          <a:xfrm>
            <a:off x="5248154" y="4501243"/>
            <a:ext cx="1836465" cy="400110"/>
          </a:xfrm>
          <a:prstGeom prst="rect">
            <a:avLst/>
          </a:prstGeom>
        </p:spPr>
        <p:txBody>
          <a:bodyPr wrap="none">
            <a:spAutoFit/>
          </a:bodyPr>
          <a:lstStyle/>
          <a:p>
            <a:r>
              <a:rPr lang="it-IT" sz="2000" b="1" dirty="0">
                <a:solidFill>
                  <a:srgbClr val="002060"/>
                </a:solidFill>
                <a:latin typeface="+mj-lt"/>
              </a:rPr>
              <a:t>www.iss.it/rpma</a:t>
            </a:r>
          </a:p>
        </p:txBody>
      </p:sp>
    </p:spTree>
    <p:extLst>
      <p:ext uri="{BB962C8B-B14F-4D97-AF65-F5344CB8AC3E}">
        <p14:creationId xmlns:p14="http://schemas.microsoft.com/office/powerpoint/2010/main" val="398532048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5"/>
          <p:cNvSpPr/>
          <p:nvPr/>
        </p:nvSpPr>
        <p:spPr>
          <a:xfrm>
            <a:off x="1892438" y="244180"/>
            <a:ext cx="9028113" cy="1015663"/>
          </a:xfrm>
          <a:prstGeom prst="rect">
            <a:avLst/>
          </a:prstGeom>
          <a:ln w="28575">
            <a:solidFill>
              <a:srgbClr val="EC7524"/>
            </a:solidFill>
          </a:ln>
        </p:spPr>
        <p:txBody>
          <a:bodyPr>
            <a:spAutoFit/>
          </a:bodyPr>
          <a:lstStyle/>
          <a:p>
            <a:pPr algn="ctr">
              <a:defRPr/>
            </a:pPr>
            <a:r>
              <a:rPr lang="it-IT" sz="2000" b="1" kern="0" dirty="0">
                <a:solidFill>
                  <a:srgbClr val="002060"/>
                </a:solidFill>
                <a:latin typeface="Calibri" panose="020F0502020204030204"/>
                <a:ea typeface="+mj-ea"/>
                <a:cs typeface="Arial" charset="0"/>
              </a:rPr>
              <a:t>TREND DEI </a:t>
            </a:r>
            <a:r>
              <a:rPr lang="it-IT" sz="2000" b="1" cap="small" dirty="0" smtClean="0">
                <a:solidFill>
                  <a:srgbClr val="002060"/>
                </a:solidFill>
              </a:rPr>
              <a:t>RISULTATI DEI CICLI INIZIATI/SCONGELAMENTI CON TUTTE LE TECNICHE DI II E III LIVELLO CHE UTILIZZANO GAMETI DELLA COPPIA E DEI CICLI E TRASFERIMENTI CON TECNICHE A FRESCO.  ANNI 2005-2019</a:t>
            </a:r>
            <a:endParaRPr lang="it-IT" sz="2000" b="1" cap="small" dirty="0">
              <a:solidFill>
                <a:srgbClr val="002060"/>
              </a:solidFill>
            </a:endParaRPr>
          </a:p>
        </p:txBody>
      </p:sp>
      <p:pic>
        <p:nvPicPr>
          <p:cNvPr id="46"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652" y="448112"/>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 name="Group 6"/>
          <p:cNvGrpSpPr>
            <a:grpSpLocks/>
          </p:cNvGrpSpPr>
          <p:nvPr/>
        </p:nvGrpSpPr>
        <p:grpSpPr bwMode="auto">
          <a:xfrm>
            <a:off x="11324240" y="448112"/>
            <a:ext cx="604180" cy="567043"/>
            <a:chOff x="860" y="2420"/>
            <a:chExt cx="9631" cy="9516"/>
          </a:xfrm>
        </p:grpSpPr>
        <p:sp>
          <p:nvSpPr>
            <p:cNvPr id="4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graphicFrame>
        <p:nvGraphicFramePr>
          <p:cNvPr id="88" name="Grafico 87"/>
          <p:cNvGraphicFramePr/>
          <p:nvPr>
            <p:extLst/>
          </p:nvPr>
        </p:nvGraphicFramePr>
        <p:xfrm>
          <a:off x="703729" y="1283143"/>
          <a:ext cx="10699868" cy="5395176"/>
        </p:xfrm>
        <a:graphic>
          <a:graphicData uri="http://schemas.openxmlformats.org/drawingml/2006/chart">
            <c:chart xmlns:c="http://schemas.openxmlformats.org/drawingml/2006/chart" xmlns:r="http://schemas.openxmlformats.org/officeDocument/2006/relationships" r:id="rId4"/>
          </a:graphicData>
        </a:graphic>
      </p:graphicFrame>
      <p:sp>
        <p:nvSpPr>
          <p:cNvPr id="2" name="Segnaposto numero diapositiva 1"/>
          <p:cNvSpPr>
            <a:spLocks noGrp="1"/>
          </p:cNvSpPr>
          <p:nvPr>
            <p:ph type="sldNum" idx="11"/>
          </p:nvPr>
        </p:nvSpPr>
        <p:spPr>
          <a:xfrm>
            <a:off x="9144560" y="6336494"/>
            <a:ext cx="2743200" cy="365125"/>
          </a:xfrm>
        </p:spPr>
        <p:txBody>
          <a:bodyPr/>
          <a:lstStyle/>
          <a:p>
            <a:pPr>
              <a:defRPr/>
            </a:pPr>
            <a:fld id="{49E07CE8-0A7F-44BA-8026-C749A5DA72AD}" type="slidenum">
              <a:rPr lang="it-IT" altLang="it-IT" smtClean="0"/>
              <a:pPr>
                <a:defRPr/>
              </a:pPr>
              <a:t>70</a:t>
            </a:fld>
            <a:endParaRPr lang="it-IT" altLang="it-IT" dirty="0"/>
          </a:p>
        </p:txBody>
      </p:sp>
    </p:spTree>
    <p:extLst>
      <p:ext uri="{BB962C8B-B14F-4D97-AF65-F5344CB8AC3E}">
        <p14:creationId xmlns:p14="http://schemas.microsoft.com/office/powerpoint/2010/main" val="4711859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4"/>
          <p:cNvSpPr txBox="1">
            <a:spLocks noChangeArrowheads="1"/>
          </p:cNvSpPr>
          <p:nvPr/>
        </p:nvSpPr>
        <p:spPr bwMode="auto">
          <a:xfrm>
            <a:off x="1625250" y="159107"/>
            <a:ext cx="9144000" cy="646331"/>
          </a:xfrm>
          <a:prstGeom prst="rect">
            <a:avLst/>
          </a:prstGeom>
          <a:solidFill>
            <a:schemeClr val="bg1"/>
          </a:solidFill>
          <a:ln w="28575">
            <a:solidFill>
              <a:srgbClr val="EC7524"/>
            </a:solidFill>
            <a:miter lim="800000"/>
            <a:headEnd/>
            <a:tailEnd/>
          </a:ln>
        </p:spPr>
        <p:txBody>
          <a:bodyPr>
            <a:spAutoFit/>
          </a:bodyPr>
          <a:lstStyle/>
          <a:p>
            <a:pPr algn="ctr">
              <a:spcAft>
                <a:spcPts val="600"/>
              </a:spcAft>
            </a:pPr>
            <a:r>
              <a:rPr lang="it-IT" b="1" dirty="0" smtClean="0">
                <a:solidFill>
                  <a:srgbClr val="002060"/>
                </a:solidFill>
                <a:latin typeface="Arial" panose="020B0604020202020204" pitchFamily="34" charset="0"/>
                <a:ea typeface="Times New Roman" panose="02020603050405020304" pitchFamily="18" charset="0"/>
                <a:cs typeface="Times New Roman" panose="02020603050405020304" pitchFamily="18" charset="0"/>
              </a:rPr>
              <a:t>DISTRIBUZIONE DEI CICLI A FRESCO (FIVET-ICSI) CHE UTILIZZANO GAMETI DELLA COPPIA SECONDO LE CLASSI DI ETÀ DELLE PAZIENTI. ANNI 2005-2019</a:t>
            </a:r>
            <a:endParaRPr lang="it-IT" b="1" dirty="0">
              <a:solidFill>
                <a:srgbClr val="002060"/>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47"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552" y="292139"/>
            <a:ext cx="1210113"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6"/>
          <p:cNvGrpSpPr>
            <a:grpSpLocks/>
          </p:cNvGrpSpPr>
          <p:nvPr/>
        </p:nvGrpSpPr>
        <p:grpSpPr bwMode="auto">
          <a:xfrm>
            <a:off x="11170177" y="412735"/>
            <a:ext cx="604180" cy="567043"/>
            <a:chOff x="860" y="2420"/>
            <a:chExt cx="9631" cy="9516"/>
          </a:xfrm>
        </p:grpSpPr>
        <p:sp>
          <p:nvSpPr>
            <p:cNvPr id="49"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8"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pic>
        <p:nvPicPr>
          <p:cNvPr id="3" name="Immagine 2" descr="Immagine che contiene abbigliamento&#10;&#10;Descrizione generata automaticamente">
            <a:extLst>
              <a:ext uri="{FF2B5EF4-FFF2-40B4-BE49-F238E27FC236}">
                <a16:creationId xmlns:a16="http://schemas.microsoft.com/office/drawing/2014/main" xmlns="" id="{12A7E56E-62E4-4379-8F46-224788AAE16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459629" y="2856547"/>
            <a:ext cx="1260000" cy="1260000"/>
          </a:xfrm>
          <a:prstGeom prst="rect">
            <a:avLst/>
          </a:prstGeom>
          <a:ln>
            <a:noFill/>
          </a:ln>
        </p:spPr>
      </p:pic>
      <p:pic>
        <p:nvPicPr>
          <p:cNvPr id="8" name="Immagine 7" descr="Immagine che contiene maglietta&#10;&#10;Descrizione generata automaticamente">
            <a:extLst>
              <a:ext uri="{FF2B5EF4-FFF2-40B4-BE49-F238E27FC236}">
                <a16:creationId xmlns:a16="http://schemas.microsoft.com/office/drawing/2014/main" xmlns="" id="{455CBE03-C5D2-457D-9BED-9C6178B5F9E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406519" y="4116547"/>
            <a:ext cx="1260000" cy="1260000"/>
          </a:xfrm>
          <a:prstGeom prst="rect">
            <a:avLst/>
          </a:prstGeom>
          <a:ln>
            <a:noFill/>
          </a:ln>
        </p:spPr>
      </p:pic>
      <p:graphicFrame>
        <p:nvGraphicFramePr>
          <p:cNvPr id="89" name="Grafico 88"/>
          <p:cNvGraphicFramePr/>
          <p:nvPr>
            <p:extLst/>
          </p:nvPr>
        </p:nvGraphicFramePr>
        <p:xfrm>
          <a:off x="371061" y="1097280"/>
          <a:ext cx="10075059" cy="5475798"/>
        </p:xfrm>
        <a:graphic>
          <a:graphicData uri="http://schemas.openxmlformats.org/drawingml/2006/chart">
            <c:chart xmlns:c="http://schemas.openxmlformats.org/drawingml/2006/chart" xmlns:r="http://schemas.openxmlformats.org/officeDocument/2006/relationships" r:id="rId6"/>
          </a:graphicData>
        </a:graphic>
      </p:graphicFrame>
      <p:pic>
        <p:nvPicPr>
          <p:cNvPr id="4" name="Immagin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461009" y="1275802"/>
            <a:ext cx="1260000" cy="1260000"/>
          </a:xfrm>
          <a:prstGeom prst="rect">
            <a:avLst/>
          </a:prstGeom>
        </p:spPr>
      </p:pic>
      <p:sp>
        <p:nvSpPr>
          <p:cNvPr id="5" name="Segnaposto numero diapositiva 4"/>
          <p:cNvSpPr>
            <a:spLocks noGrp="1"/>
          </p:cNvSpPr>
          <p:nvPr>
            <p:ph type="sldNum" idx="11"/>
          </p:nvPr>
        </p:nvSpPr>
        <p:spPr/>
        <p:txBody>
          <a:bodyPr/>
          <a:lstStyle/>
          <a:p>
            <a:pPr>
              <a:defRPr/>
            </a:pPr>
            <a:fld id="{49E07CE8-0A7F-44BA-8026-C749A5DA72AD}" type="slidenum">
              <a:rPr lang="it-IT" altLang="it-IT" smtClean="0"/>
              <a:pPr>
                <a:defRPr/>
              </a:pPr>
              <a:t>71</a:t>
            </a:fld>
            <a:endParaRPr lang="it-IT" altLang="it-IT"/>
          </a:p>
        </p:txBody>
      </p:sp>
    </p:spTree>
    <p:extLst>
      <p:ext uri="{BB962C8B-B14F-4D97-AF65-F5344CB8AC3E}">
        <p14:creationId xmlns:p14="http://schemas.microsoft.com/office/powerpoint/2010/main" val="9799694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afico 2"/>
          <p:cNvGraphicFramePr/>
          <p:nvPr>
            <p:extLst/>
          </p:nvPr>
        </p:nvGraphicFramePr>
        <p:xfrm>
          <a:off x="265176" y="1430653"/>
          <a:ext cx="11375136" cy="5313307"/>
        </p:xfrm>
        <a:graphic>
          <a:graphicData uri="http://schemas.openxmlformats.org/drawingml/2006/chart">
            <c:chart xmlns:c="http://schemas.openxmlformats.org/drawingml/2006/chart" xmlns:r="http://schemas.openxmlformats.org/officeDocument/2006/relationships" r:id="rId2"/>
          </a:graphicData>
        </a:graphic>
      </p:graphicFrame>
      <p:sp>
        <p:nvSpPr>
          <p:cNvPr id="4" name="Rettangolo 3"/>
          <p:cNvSpPr/>
          <p:nvPr/>
        </p:nvSpPr>
        <p:spPr>
          <a:xfrm>
            <a:off x="265176" y="113068"/>
            <a:ext cx="11731752" cy="1107996"/>
          </a:xfrm>
          <a:prstGeom prst="rect">
            <a:avLst/>
          </a:prstGeom>
          <a:solidFill>
            <a:schemeClr val="bg1"/>
          </a:solidFill>
          <a:ln w="28575">
            <a:solidFill>
              <a:srgbClr val="EC7524"/>
            </a:solidFill>
            <a:miter lim="800000"/>
            <a:headEnd/>
            <a:tailEnd/>
          </a:ln>
        </p:spPr>
        <p:txBody>
          <a:bodyPr wrap="square">
            <a:spAutoFit/>
          </a:bodyPr>
          <a:lstStyle/>
          <a:p>
            <a:pPr algn="ctr">
              <a:spcAft>
                <a:spcPts val="600"/>
              </a:spcAft>
            </a:pPr>
            <a:r>
              <a:rPr lang="it-IT" b="1" dirty="0">
                <a:solidFill>
                  <a:srgbClr val="002060"/>
                </a:solidFill>
                <a:latin typeface="Arial" panose="020B0604020202020204" pitchFamily="34" charset="0"/>
                <a:ea typeface="Times New Roman" panose="02020603050405020304" pitchFamily="18" charset="0"/>
                <a:cs typeface="Times New Roman" panose="02020603050405020304" pitchFamily="18" charset="0"/>
              </a:rPr>
              <a:t>% DI GRAVIDANZE OTTENUTE PER CICLO INIZIATO CON TECNICHE A FRESCO </a:t>
            </a:r>
          </a:p>
          <a:p>
            <a:pPr algn="ctr">
              <a:spcAft>
                <a:spcPts val="600"/>
              </a:spcAft>
            </a:pPr>
            <a:r>
              <a:rPr lang="it-IT" b="1" dirty="0">
                <a:solidFill>
                  <a:srgbClr val="002060"/>
                </a:solidFill>
                <a:latin typeface="Arial" panose="020B0604020202020204" pitchFamily="34" charset="0"/>
                <a:ea typeface="Times New Roman" panose="02020603050405020304" pitchFamily="18" charset="0"/>
                <a:cs typeface="Times New Roman" panose="02020603050405020304" pitchFamily="18" charset="0"/>
              </a:rPr>
              <a:t>(ANCHE SENZA FREEZE-ALL) E % DI GRAVIDANZA CUMULATIVA (CPR) CALCOLATA SUI CICLI INIZIATI. </a:t>
            </a:r>
          </a:p>
          <a:p>
            <a:pPr algn="ctr">
              <a:spcAft>
                <a:spcPts val="600"/>
              </a:spcAft>
            </a:pPr>
            <a:r>
              <a:rPr lang="it-IT" b="1" dirty="0">
                <a:solidFill>
                  <a:srgbClr val="002060"/>
                </a:solidFill>
                <a:latin typeface="Arial" panose="020B0604020202020204" pitchFamily="34" charset="0"/>
                <a:ea typeface="Times New Roman" panose="02020603050405020304" pitchFamily="18" charset="0"/>
                <a:cs typeface="Times New Roman" panose="02020603050405020304" pitchFamily="18" charset="0"/>
              </a:rPr>
              <a:t>ANNI </a:t>
            </a:r>
            <a:r>
              <a:rPr lang="it-IT" b="1" dirty="0" smtClean="0">
                <a:solidFill>
                  <a:srgbClr val="002060"/>
                </a:solidFill>
                <a:latin typeface="Arial" panose="020B0604020202020204" pitchFamily="34" charset="0"/>
                <a:ea typeface="Times New Roman" panose="02020603050405020304" pitchFamily="18" charset="0"/>
                <a:cs typeface="Times New Roman" panose="02020603050405020304" pitchFamily="18" charset="0"/>
              </a:rPr>
              <a:t>2005-2019</a:t>
            </a:r>
            <a:endParaRPr lang="it-IT" b="1" dirty="0">
              <a:solidFill>
                <a:srgbClr val="002060"/>
              </a:solidFill>
              <a:latin typeface="Arial" panose="020B0604020202020204" pitchFamily="34" charset="0"/>
              <a:ea typeface="Times New Roman" panose="02020603050405020304" pitchFamily="18" charset="0"/>
              <a:cs typeface="Times New Roman" panose="02020603050405020304" pitchFamily="18" charset="0"/>
            </a:endParaRPr>
          </a:p>
        </p:txBody>
      </p:sp>
      <p:sp>
        <p:nvSpPr>
          <p:cNvPr id="5" name="Segnaposto numero diapositiva 4"/>
          <p:cNvSpPr>
            <a:spLocks noGrp="1"/>
          </p:cNvSpPr>
          <p:nvPr>
            <p:ph type="sldNum" idx="11"/>
          </p:nvPr>
        </p:nvSpPr>
        <p:spPr>
          <a:xfrm>
            <a:off x="9253728" y="6378836"/>
            <a:ext cx="2743200" cy="365125"/>
          </a:xfrm>
        </p:spPr>
        <p:txBody>
          <a:bodyPr/>
          <a:lstStyle/>
          <a:p>
            <a:pPr>
              <a:defRPr/>
            </a:pPr>
            <a:fld id="{49E07CE8-0A7F-44BA-8026-C749A5DA72AD}" type="slidenum">
              <a:rPr lang="it-IT" altLang="it-IT" smtClean="0"/>
              <a:pPr>
                <a:defRPr/>
              </a:pPr>
              <a:t>72</a:t>
            </a:fld>
            <a:endParaRPr lang="it-IT" altLang="it-IT" dirty="0"/>
          </a:p>
        </p:txBody>
      </p:sp>
    </p:spTree>
    <p:extLst>
      <p:ext uri="{BB962C8B-B14F-4D97-AF65-F5344CB8AC3E}">
        <p14:creationId xmlns:p14="http://schemas.microsoft.com/office/powerpoint/2010/main" val="195691689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5"/>
          <p:cNvSpPr/>
          <p:nvPr/>
        </p:nvSpPr>
        <p:spPr>
          <a:xfrm>
            <a:off x="131696" y="310051"/>
            <a:ext cx="11928608" cy="1016000"/>
          </a:xfrm>
          <a:prstGeom prst="rect">
            <a:avLst/>
          </a:prstGeom>
          <a:ln w="28575">
            <a:solidFill>
              <a:srgbClr val="EC7524"/>
            </a:solidFill>
          </a:ln>
        </p:spPr>
        <p:txBody>
          <a:bodyPr wrap="square">
            <a:spAutoFit/>
          </a:bodyPr>
          <a:lstStyle/>
          <a:p>
            <a:pPr algn="ctr">
              <a:defRPr/>
            </a:pPr>
            <a:r>
              <a:rPr lang="it-IT" sz="2000" b="1" cap="small" dirty="0">
                <a:solidFill>
                  <a:srgbClr val="002060"/>
                </a:solidFill>
              </a:rPr>
              <a:t>% DI GRAVIDANZE SU CICLI INIZIATI A FRESCO E </a:t>
            </a:r>
          </a:p>
          <a:p>
            <a:pPr algn="ctr">
              <a:defRPr/>
            </a:pPr>
            <a:r>
              <a:rPr lang="it-IT" sz="2000" b="1" cap="small" dirty="0">
                <a:solidFill>
                  <a:srgbClr val="002060"/>
                </a:solidFill>
              </a:rPr>
              <a:t>% DI GRAVIDANZA CUMULATIVA PER CLASSI DI ETÀ DELLE PAZIENTI </a:t>
            </a:r>
          </a:p>
          <a:p>
            <a:pPr algn="ctr">
              <a:defRPr/>
            </a:pPr>
            <a:r>
              <a:rPr lang="it-IT" sz="2000" b="1" cap="small" dirty="0">
                <a:solidFill>
                  <a:srgbClr val="002060"/>
                </a:solidFill>
              </a:rPr>
              <a:t>ANNO </a:t>
            </a:r>
            <a:r>
              <a:rPr lang="it-IT" sz="2000" b="1" cap="small" dirty="0" smtClean="0">
                <a:solidFill>
                  <a:srgbClr val="002060"/>
                </a:solidFill>
              </a:rPr>
              <a:t>2019</a:t>
            </a:r>
            <a:endParaRPr lang="it-IT" sz="2000" b="1" cap="small" dirty="0">
              <a:solidFill>
                <a:srgbClr val="002060"/>
              </a:solidFill>
            </a:endParaRPr>
          </a:p>
        </p:txBody>
      </p:sp>
      <p:pic>
        <p:nvPicPr>
          <p:cNvPr id="46"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661" y="477468"/>
            <a:ext cx="1368000" cy="458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 name="Group 6"/>
          <p:cNvGrpSpPr>
            <a:grpSpLocks/>
          </p:cNvGrpSpPr>
          <p:nvPr/>
        </p:nvGrpSpPr>
        <p:grpSpPr bwMode="auto">
          <a:xfrm>
            <a:off x="11133879" y="477468"/>
            <a:ext cx="604180" cy="567043"/>
            <a:chOff x="860" y="2420"/>
            <a:chExt cx="9631" cy="9516"/>
          </a:xfrm>
        </p:grpSpPr>
        <p:sp>
          <p:nvSpPr>
            <p:cNvPr id="4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
        <p:nvSpPr>
          <p:cNvPr id="2" name="Segnaposto numero diapositiva 1"/>
          <p:cNvSpPr>
            <a:spLocks noGrp="1"/>
          </p:cNvSpPr>
          <p:nvPr>
            <p:ph type="sldNum" idx="11"/>
          </p:nvPr>
        </p:nvSpPr>
        <p:spPr>
          <a:xfrm>
            <a:off x="8992726" y="6390514"/>
            <a:ext cx="2743200" cy="365125"/>
          </a:xfrm>
        </p:spPr>
        <p:txBody>
          <a:bodyPr/>
          <a:lstStyle/>
          <a:p>
            <a:pPr>
              <a:defRPr/>
            </a:pPr>
            <a:fld id="{49E07CE8-0A7F-44BA-8026-C749A5DA72AD}" type="slidenum">
              <a:rPr lang="it-IT" altLang="it-IT" smtClean="0"/>
              <a:pPr>
                <a:defRPr/>
              </a:pPr>
              <a:t>73</a:t>
            </a:fld>
            <a:endParaRPr lang="it-IT" altLang="it-IT"/>
          </a:p>
        </p:txBody>
      </p:sp>
      <p:graphicFrame>
        <p:nvGraphicFramePr>
          <p:cNvPr id="88" name="Grafico 87"/>
          <p:cNvGraphicFramePr>
            <a:graphicFrameLocks/>
          </p:cNvGraphicFramePr>
          <p:nvPr>
            <p:extLst/>
          </p:nvPr>
        </p:nvGraphicFramePr>
        <p:xfrm>
          <a:off x="563415" y="1429198"/>
          <a:ext cx="10919792" cy="51115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649441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4"/>
          <p:cNvSpPr txBox="1">
            <a:spLocks noChangeArrowheads="1"/>
          </p:cNvSpPr>
          <p:nvPr/>
        </p:nvSpPr>
        <p:spPr bwMode="auto">
          <a:xfrm>
            <a:off x="260124" y="249895"/>
            <a:ext cx="11835384" cy="1015663"/>
          </a:xfrm>
          <a:prstGeom prst="rect">
            <a:avLst/>
          </a:prstGeom>
          <a:noFill/>
          <a:ln w="38100">
            <a:solidFill>
              <a:srgbClr val="EC7524"/>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defRPr/>
            </a:pPr>
            <a:r>
              <a:rPr lang="it-IT" altLang="it-IT" sz="2000" b="1" cap="small" dirty="0">
                <a:solidFill>
                  <a:srgbClr val="002060"/>
                </a:solidFill>
                <a:latin typeface="+mn-lt"/>
              </a:rPr>
              <a:t>%</a:t>
            </a:r>
            <a:r>
              <a:rPr lang="it-IT" altLang="it-IT" sz="2000" b="1" cap="small" dirty="0" smtClean="0">
                <a:solidFill>
                  <a:srgbClr val="002060"/>
                </a:solidFill>
                <a:latin typeface="+mn-lt"/>
              </a:rPr>
              <a:t> </a:t>
            </a:r>
            <a:r>
              <a:rPr lang="it-IT" altLang="it-IT" sz="2000" b="1" cap="small" dirty="0">
                <a:solidFill>
                  <a:srgbClr val="002060"/>
                </a:solidFill>
                <a:latin typeface="+mn-lt"/>
              </a:rPr>
              <a:t>DI GRAVIDANZA </a:t>
            </a:r>
            <a:r>
              <a:rPr lang="it-IT" altLang="it-IT" sz="2000" b="1" cap="small" dirty="0" smtClean="0">
                <a:solidFill>
                  <a:srgbClr val="002060"/>
                </a:solidFill>
                <a:latin typeface="+mn-lt"/>
              </a:rPr>
              <a:t>OTTENUTE SUI </a:t>
            </a:r>
            <a:r>
              <a:rPr lang="it-IT" altLang="it-IT" sz="2000" b="1" cap="small" dirty="0">
                <a:solidFill>
                  <a:srgbClr val="002060"/>
                </a:solidFill>
                <a:latin typeface="+mn-lt"/>
              </a:rPr>
              <a:t>TRASFERIMENTI CON TECNICHE A FRESCO (FIVET E ICSI</a:t>
            </a:r>
            <a:r>
              <a:rPr lang="it-IT" altLang="it-IT" sz="2000" b="1" cap="small" dirty="0" smtClean="0">
                <a:solidFill>
                  <a:srgbClr val="002060"/>
                </a:solidFill>
                <a:latin typeface="+mn-lt"/>
              </a:rPr>
              <a:t>) E DA SCONGELAMENTO (FER E FO) </a:t>
            </a:r>
            <a:endParaRPr lang="it-IT" altLang="it-IT" sz="2000" b="1" cap="small" dirty="0">
              <a:solidFill>
                <a:srgbClr val="002060"/>
              </a:solidFill>
              <a:latin typeface="+mn-lt"/>
            </a:endParaRPr>
          </a:p>
          <a:p>
            <a:pPr algn="ctr">
              <a:spcBef>
                <a:spcPct val="0"/>
              </a:spcBef>
              <a:buFontTx/>
              <a:buNone/>
              <a:defRPr/>
            </a:pPr>
            <a:r>
              <a:rPr lang="it-IT" altLang="it-IT" sz="2000" b="1" cap="small" dirty="0">
                <a:solidFill>
                  <a:srgbClr val="002060"/>
                </a:solidFill>
                <a:latin typeface="+mn-lt"/>
              </a:rPr>
              <a:t>ANNI </a:t>
            </a:r>
            <a:r>
              <a:rPr lang="it-IT" altLang="it-IT" sz="2000" b="1" cap="small" dirty="0" smtClean="0">
                <a:solidFill>
                  <a:srgbClr val="002060"/>
                </a:solidFill>
                <a:latin typeface="+mn-lt"/>
              </a:rPr>
              <a:t>2005-2019</a:t>
            </a:r>
            <a:endParaRPr lang="it-IT" altLang="it-IT" sz="2000" b="1" cap="small" dirty="0">
              <a:solidFill>
                <a:srgbClr val="002060"/>
              </a:solidFill>
              <a:latin typeface="+mn-lt"/>
            </a:endParaRPr>
          </a:p>
        </p:txBody>
      </p:sp>
      <p:pic>
        <p:nvPicPr>
          <p:cNvPr id="46"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3746" y="716619"/>
            <a:ext cx="1368000" cy="458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 name="Group 6"/>
          <p:cNvGrpSpPr>
            <a:grpSpLocks/>
          </p:cNvGrpSpPr>
          <p:nvPr/>
        </p:nvGrpSpPr>
        <p:grpSpPr bwMode="auto">
          <a:xfrm>
            <a:off x="11333384" y="573062"/>
            <a:ext cx="604180" cy="567043"/>
            <a:chOff x="860" y="2420"/>
            <a:chExt cx="9631" cy="9516"/>
          </a:xfrm>
        </p:grpSpPr>
        <p:sp>
          <p:nvSpPr>
            <p:cNvPr id="4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graphicFrame>
        <p:nvGraphicFramePr>
          <p:cNvPr id="89" name="Grafico 88"/>
          <p:cNvGraphicFramePr/>
          <p:nvPr>
            <p:extLst/>
          </p:nvPr>
        </p:nvGraphicFramePr>
        <p:xfrm>
          <a:off x="1688427" y="1371599"/>
          <a:ext cx="8978779" cy="5191895"/>
        </p:xfrm>
        <a:graphic>
          <a:graphicData uri="http://schemas.openxmlformats.org/drawingml/2006/chart">
            <c:chart xmlns:c="http://schemas.openxmlformats.org/drawingml/2006/chart" xmlns:r="http://schemas.openxmlformats.org/officeDocument/2006/relationships" r:id="rId4"/>
          </a:graphicData>
        </a:graphic>
      </p:graphicFrame>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74</a:t>
            </a:fld>
            <a:endParaRPr lang="it-IT" altLang="it-IT"/>
          </a:p>
        </p:txBody>
      </p:sp>
    </p:spTree>
    <p:extLst>
      <p:ext uri="{BB962C8B-B14F-4D97-AF65-F5344CB8AC3E}">
        <p14:creationId xmlns:p14="http://schemas.microsoft.com/office/powerpoint/2010/main" val="25689667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tangolo 1"/>
          <p:cNvSpPr/>
          <p:nvPr/>
        </p:nvSpPr>
        <p:spPr>
          <a:xfrm>
            <a:off x="164870" y="399491"/>
            <a:ext cx="11862261" cy="1016000"/>
          </a:xfrm>
          <a:prstGeom prst="rect">
            <a:avLst/>
          </a:prstGeom>
          <a:ln w="28575">
            <a:solidFill>
              <a:srgbClr val="EC7524"/>
            </a:solidFill>
          </a:ln>
        </p:spPr>
        <p:txBody>
          <a:bodyPr wrap="square">
            <a:spAutoFit/>
          </a:bodyPr>
          <a:lstStyle/>
          <a:p>
            <a:pPr algn="ctr">
              <a:defRPr/>
            </a:pPr>
            <a:r>
              <a:rPr lang="it-IT" sz="2000" b="1" dirty="0">
                <a:solidFill>
                  <a:srgbClr val="002060"/>
                </a:solidFill>
                <a:ea typeface="Times New Roman" panose="02020603050405020304" pitchFamily="18" charset="0"/>
              </a:rPr>
              <a:t>ESITI DELLE GRAVIDANZE MONITORATE OTTENUTE DA TECNICHE A FRESCO E DA TECNICHE DI SCONGELAMENTO SENZA DONAZIONE DI GAMETI ANNO </a:t>
            </a:r>
            <a:r>
              <a:rPr lang="it-IT" sz="2000" b="1" dirty="0" smtClean="0">
                <a:solidFill>
                  <a:srgbClr val="002060"/>
                </a:solidFill>
                <a:ea typeface="Times New Roman" panose="02020603050405020304" pitchFamily="18" charset="0"/>
              </a:rPr>
              <a:t>2019</a:t>
            </a:r>
            <a:endParaRPr lang="it-IT" sz="2000" b="1" dirty="0">
              <a:solidFill>
                <a:srgbClr val="002060"/>
              </a:solidFill>
              <a:ea typeface="Times New Roman" panose="02020603050405020304" pitchFamily="18" charset="0"/>
            </a:endParaRPr>
          </a:p>
          <a:p>
            <a:pPr algn="ctr">
              <a:defRPr/>
            </a:pPr>
            <a:r>
              <a:rPr lang="it-IT" sz="2000" b="1" dirty="0">
                <a:solidFill>
                  <a:srgbClr val="002060"/>
                </a:solidFill>
                <a:ea typeface="Times New Roman" panose="02020603050405020304" pitchFamily="18" charset="0"/>
              </a:rPr>
              <a:t>(</a:t>
            </a:r>
            <a:r>
              <a:rPr lang="it-IT" sz="2000" b="1" dirty="0" smtClean="0">
                <a:solidFill>
                  <a:srgbClr val="002060"/>
                </a:solidFill>
                <a:ea typeface="Times New Roman" panose="02020603050405020304" pitchFamily="18" charset="0"/>
              </a:rPr>
              <a:t>13.237 </a:t>
            </a:r>
            <a:r>
              <a:rPr lang="it-IT" sz="2000" b="1" dirty="0">
                <a:solidFill>
                  <a:srgbClr val="002060"/>
                </a:solidFill>
                <a:ea typeface="Times New Roman" panose="02020603050405020304" pitchFamily="18" charset="0"/>
              </a:rPr>
              <a:t>GRAVIDANZE MONITORATE)</a:t>
            </a:r>
            <a:endParaRPr lang="it-IT" sz="2000" dirty="0">
              <a:solidFill>
                <a:srgbClr val="002060"/>
              </a:solidFill>
            </a:endParaRPr>
          </a:p>
        </p:txBody>
      </p:sp>
      <p:pic>
        <p:nvPicPr>
          <p:cNvPr id="46"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1205" y="840627"/>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 name="Group 6"/>
          <p:cNvGrpSpPr>
            <a:grpSpLocks/>
          </p:cNvGrpSpPr>
          <p:nvPr/>
        </p:nvGrpSpPr>
        <p:grpSpPr bwMode="auto">
          <a:xfrm>
            <a:off x="11266882" y="606548"/>
            <a:ext cx="604180" cy="567043"/>
            <a:chOff x="860" y="2420"/>
            <a:chExt cx="9631" cy="9516"/>
          </a:xfrm>
        </p:grpSpPr>
        <p:sp>
          <p:nvSpPr>
            <p:cNvPr id="4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
        <p:nvSpPr>
          <p:cNvPr id="3" name="Segnaposto numero diapositiva 2"/>
          <p:cNvSpPr>
            <a:spLocks noGrp="1"/>
          </p:cNvSpPr>
          <p:nvPr>
            <p:ph type="sldNum" idx="11"/>
          </p:nvPr>
        </p:nvSpPr>
        <p:spPr/>
        <p:txBody>
          <a:bodyPr/>
          <a:lstStyle/>
          <a:p>
            <a:pPr>
              <a:defRPr/>
            </a:pPr>
            <a:fld id="{49E07CE8-0A7F-44BA-8026-C749A5DA72AD}" type="slidenum">
              <a:rPr lang="it-IT" altLang="it-IT" smtClean="0"/>
              <a:pPr>
                <a:defRPr/>
              </a:pPr>
              <a:t>75</a:t>
            </a:fld>
            <a:endParaRPr lang="it-IT" altLang="it-IT"/>
          </a:p>
        </p:txBody>
      </p:sp>
      <p:graphicFrame>
        <p:nvGraphicFramePr>
          <p:cNvPr id="89" name="Grafico 88"/>
          <p:cNvGraphicFramePr>
            <a:graphicFrameLocks/>
          </p:cNvGraphicFramePr>
          <p:nvPr>
            <p:extLst/>
          </p:nvPr>
        </p:nvGraphicFramePr>
        <p:xfrm>
          <a:off x="1823706" y="1523999"/>
          <a:ext cx="8418251" cy="523325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210479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xmlns="" id="{0CC472D5-C069-43D3-A1BF-8CECD8068140}"/>
              </a:ext>
            </a:extLst>
          </p:cNvPr>
          <p:cNvSpPr>
            <a:spLocks noGrp="1"/>
          </p:cNvSpPr>
          <p:nvPr>
            <p:ph type="title"/>
          </p:nvPr>
        </p:nvSpPr>
        <p:spPr>
          <a:xfrm>
            <a:off x="838200" y="843240"/>
            <a:ext cx="10515600" cy="369332"/>
          </a:xfrm>
          <a:solidFill>
            <a:schemeClr val="bg1"/>
          </a:solidFill>
          <a:ln w="38100">
            <a:solidFill>
              <a:srgbClr val="EC7524"/>
            </a:solidFill>
            <a:miter lim="800000"/>
            <a:headEnd/>
            <a:tailEnd/>
          </a:ln>
        </p:spPr>
        <p:txBody>
          <a:bodyPr>
            <a:spAutoFit/>
          </a:bodyPr>
          <a:lstStyle/>
          <a:p>
            <a:pPr algn="ctr">
              <a:spcBef>
                <a:spcPct val="50000"/>
              </a:spcBef>
            </a:pPr>
            <a:r>
              <a:rPr lang="it-IT" sz="2000" b="1" dirty="0">
                <a:solidFill>
                  <a:srgbClr val="002060"/>
                </a:solidFill>
                <a:latin typeface="+mn-lt"/>
                <a:ea typeface="+mn-ea"/>
                <a:cs typeface="Arial" charset="0"/>
              </a:rPr>
              <a:t> Indagini Genetiche Preimpianto (PGT)</a:t>
            </a:r>
          </a:p>
        </p:txBody>
      </p:sp>
      <p:sp>
        <p:nvSpPr>
          <p:cNvPr id="3" name="Segnaposto contenuto 2">
            <a:extLst>
              <a:ext uri="{FF2B5EF4-FFF2-40B4-BE49-F238E27FC236}">
                <a16:creationId xmlns:a16="http://schemas.microsoft.com/office/drawing/2014/main" xmlns="" id="{C93ED822-795E-4959-88B1-6E1BDA00D255}"/>
              </a:ext>
            </a:extLst>
          </p:cNvPr>
          <p:cNvSpPr>
            <a:spLocks noGrp="1"/>
          </p:cNvSpPr>
          <p:nvPr>
            <p:ph idx="1"/>
          </p:nvPr>
        </p:nvSpPr>
        <p:spPr>
          <a:xfrm>
            <a:off x="838199" y="1825624"/>
            <a:ext cx="10729823" cy="4739077"/>
          </a:xfrm>
        </p:spPr>
        <p:txBody>
          <a:bodyPr>
            <a:normAutofit/>
          </a:bodyPr>
          <a:lstStyle/>
          <a:p>
            <a:pPr algn="just">
              <a:lnSpc>
                <a:spcPct val="115000"/>
              </a:lnSpc>
              <a:spcAft>
                <a:spcPts val="600"/>
              </a:spcAft>
            </a:pPr>
            <a:r>
              <a:rPr lang="it-IT" sz="24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La diagnosi o test genetico preimpianto (PGT) è un “test eseguito per analizzare il DNA in ovociti (globuli polari) o in embrioni (allo stadio di clivaggio o allo stadio di blastocisti) per la tipizzazione HLA o per determinare anomalie genetiche. Questi test includono:</a:t>
            </a:r>
          </a:p>
          <a:p>
            <a:pPr marL="342900" lvl="0" indent="-342900" algn="just">
              <a:lnSpc>
                <a:spcPct val="115000"/>
              </a:lnSpc>
              <a:buFont typeface="Symbol" panose="05050102010706020507" pitchFamily="18" charset="2"/>
              <a:buChar char=""/>
            </a:pPr>
            <a:r>
              <a:rPr lang="it-IT" sz="24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PGT-A:</a:t>
            </a:r>
            <a:r>
              <a:rPr lang="it-IT" sz="24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test per valutare la presenza di </a:t>
            </a:r>
            <a:r>
              <a:rPr lang="it-IT" sz="24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aneuploidie</a:t>
            </a:r>
            <a:r>
              <a:rPr lang="it-IT" sz="24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(identificare anomalie del numero dei cromosomi)</a:t>
            </a:r>
          </a:p>
          <a:p>
            <a:pPr marL="342900" lvl="0" indent="-342900" algn="just">
              <a:lnSpc>
                <a:spcPct val="115000"/>
              </a:lnSpc>
              <a:buFont typeface="Symbol" panose="05050102010706020507" pitchFamily="18" charset="2"/>
              <a:buChar char=""/>
            </a:pPr>
            <a:r>
              <a:rPr lang="it-IT" sz="24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PGT-M:</a:t>
            </a:r>
            <a:r>
              <a:rPr lang="it-IT" sz="24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test per valutare la presenza di malattie monogeniche (es. fibrosi cistica, beta talassemia, ecc.)</a:t>
            </a:r>
          </a:p>
          <a:p>
            <a:pPr marL="342900" lvl="0" indent="-342900" algn="just">
              <a:lnSpc>
                <a:spcPct val="115000"/>
              </a:lnSpc>
              <a:spcAft>
                <a:spcPts val="600"/>
              </a:spcAft>
              <a:buFont typeface="Symbol" panose="05050102010706020507" pitchFamily="18" charset="2"/>
              <a:buChar char=""/>
            </a:pPr>
            <a:r>
              <a:rPr lang="it-IT" sz="24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PGT-SR:</a:t>
            </a:r>
            <a:r>
              <a:rPr lang="it-IT" sz="24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test per valutare la presenza di anomalie cromosomiche e strutturali.”</a:t>
            </a:r>
          </a:p>
        </p:txBody>
      </p:sp>
    </p:spTree>
    <p:extLst>
      <p:ext uri="{BB962C8B-B14F-4D97-AF65-F5344CB8AC3E}">
        <p14:creationId xmlns:p14="http://schemas.microsoft.com/office/powerpoint/2010/main" val="291560309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4"/>
          <p:cNvSpPr txBox="1">
            <a:spLocks noChangeArrowheads="1"/>
          </p:cNvSpPr>
          <p:nvPr/>
        </p:nvSpPr>
        <p:spPr bwMode="auto">
          <a:xfrm>
            <a:off x="1524793" y="275844"/>
            <a:ext cx="9142413" cy="707886"/>
          </a:xfrm>
          <a:prstGeom prst="rect">
            <a:avLst/>
          </a:prstGeom>
          <a:noFill/>
          <a:ln w="38100">
            <a:solidFill>
              <a:srgbClr val="EC752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defRPr/>
            </a:pPr>
            <a:r>
              <a:rPr lang="it-IT" altLang="it-IT" sz="2000" b="1" cap="small" dirty="0" smtClean="0">
                <a:solidFill>
                  <a:srgbClr val="002060"/>
                </a:solidFill>
                <a:latin typeface="+mn-lt"/>
              </a:rPr>
              <a:t>PREGNANCY RATE </a:t>
            </a:r>
            <a:r>
              <a:rPr lang="en-GB" sz="2000" b="1" dirty="0" smtClean="0">
                <a:solidFill>
                  <a:srgbClr val="002060"/>
                </a:solidFill>
                <a:latin typeface="+mn-lt"/>
              </a:rPr>
              <a:t>PER TRANSFER FOR </a:t>
            </a:r>
            <a:r>
              <a:rPr lang="en-GB" sz="2000" b="1" smtClean="0">
                <a:solidFill>
                  <a:srgbClr val="002060"/>
                </a:solidFill>
                <a:latin typeface="+mn-lt"/>
              </a:rPr>
              <a:t>FRESH  CYCLES </a:t>
            </a:r>
            <a:r>
              <a:rPr lang="it-IT" altLang="it-IT" sz="2000" b="1" cap="small" smtClean="0">
                <a:solidFill>
                  <a:srgbClr val="002060"/>
                </a:solidFill>
                <a:latin typeface="+mn-lt"/>
              </a:rPr>
              <a:t>(IVF </a:t>
            </a:r>
            <a:r>
              <a:rPr lang="it-IT" altLang="it-IT" sz="2000" b="1" cap="small" dirty="0" smtClean="0">
                <a:solidFill>
                  <a:srgbClr val="002060"/>
                </a:solidFill>
                <a:latin typeface="+mn-lt"/>
              </a:rPr>
              <a:t>AND  ICSI) </a:t>
            </a:r>
          </a:p>
          <a:p>
            <a:pPr algn="ctr">
              <a:spcBef>
                <a:spcPct val="0"/>
              </a:spcBef>
              <a:buFontTx/>
              <a:buNone/>
              <a:defRPr/>
            </a:pPr>
            <a:r>
              <a:rPr lang="it-IT" altLang="it-IT" sz="2000" b="1" cap="small" dirty="0" smtClean="0">
                <a:solidFill>
                  <a:srgbClr val="002060"/>
                </a:solidFill>
                <a:latin typeface="+mn-lt"/>
              </a:rPr>
              <a:t> 2005-2018</a:t>
            </a:r>
            <a:endParaRPr lang="it-IT" altLang="it-IT" sz="2000" b="1" cap="small" dirty="0">
              <a:solidFill>
                <a:srgbClr val="002060"/>
              </a:solidFill>
              <a:latin typeface="+mn-lt"/>
            </a:endParaRPr>
          </a:p>
        </p:txBody>
      </p:sp>
      <p:pic>
        <p:nvPicPr>
          <p:cNvPr id="46"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755" y="6280230"/>
            <a:ext cx="1368000" cy="458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 name="Group 6"/>
          <p:cNvGrpSpPr>
            <a:grpSpLocks/>
          </p:cNvGrpSpPr>
          <p:nvPr/>
        </p:nvGrpSpPr>
        <p:grpSpPr bwMode="auto">
          <a:xfrm>
            <a:off x="11059064" y="6098228"/>
            <a:ext cx="604180" cy="567043"/>
            <a:chOff x="860" y="2420"/>
            <a:chExt cx="9631" cy="9516"/>
          </a:xfrm>
        </p:grpSpPr>
        <p:sp>
          <p:nvSpPr>
            <p:cNvPr id="4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graphicFrame>
        <p:nvGraphicFramePr>
          <p:cNvPr id="88" name="Grafico 87">
            <a:extLst>
              <a:ext uri="{FF2B5EF4-FFF2-40B4-BE49-F238E27FC236}">
                <a16:creationId xmlns:a16="http://schemas.microsoft.com/office/drawing/2014/main" xmlns="" id="{00000000-0008-0000-6900-000002000000}"/>
              </a:ext>
            </a:extLst>
          </p:cNvPr>
          <p:cNvGraphicFramePr>
            <a:graphicFrameLocks noGrp="1"/>
          </p:cNvGraphicFramePr>
          <p:nvPr>
            <p:extLst>
              <p:ext uri="{D42A27DB-BD31-4B8C-83A1-F6EECF244321}">
                <p14:modId xmlns:p14="http://schemas.microsoft.com/office/powerpoint/2010/main" val="3868487094"/>
              </p:ext>
            </p:extLst>
          </p:nvPr>
        </p:nvGraphicFramePr>
        <p:xfrm>
          <a:off x="1639361" y="1082778"/>
          <a:ext cx="9202208" cy="5609167"/>
        </p:xfrm>
        <a:graphic>
          <a:graphicData uri="http://schemas.openxmlformats.org/drawingml/2006/chart">
            <c:chart xmlns:c="http://schemas.openxmlformats.org/drawingml/2006/chart" xmlns:r="http://schemas.openxmlformats.org/officeDocument/2006/relationships" r:id="rId4"/>
          </a:graphicData>
        </a:graphic>
      </p:graphicFrame>
      <p:sp>
        <p:nvSpPr>
          <p:cNvPr id="2" name="CasellaDiTesto 1"/>
          <p:cNvSpPr txBox="1"/>
          <p:nvPr/>
        </p:nvSpPr>
        <p:spPr>
          <a:xfrm>
            <a:off x="7167006" y="6390249"/>
            <a:ext cx="2373536" cy="180000"/>
          </a:xfrm>
          <a:prstGeom prst="rect">
            <a:avLst/>
          </a:prstGeom>
          <a:solidFill>
            <a:schemeClr val="bg1"/>
          </a:solidFill>
        </p:spPr>
        <p:txBody>
          <a:bodyPr wrap="square" rtlCol="0" anchor="ctr">
            <a:spAutoFit/>
          </a:bodyPr>
          <a:lstStyle/>
          <a:p>
            <a:r>
              <a:rPr lang="it-IT" sz="1600" b="1" dirty="0" smtClean="0">
                <a:solidFill>
                  <a:srgbClr val="002060"/>
                </a:solidFill>
              </a:rPr>
              <a:t>Total </a:t>
            </a:r>
            <a:r>
              <a:rPr lang="it-IT" sz="1600" b="1" dirty="0" err="1" smtClean="0">
                <a:solidFill>
                  <a:srgbClr val="002060"/>
                </a:solidFill>
              </a:rPr>
              <a:t>fresh</a:t>
            </a:r>
            <a:r>
              <a:rPr lang="it-IT" sz="1600" b="1" dirty="0" smtClean="0">
                <a:solidFill>
                  <a:srgbClr val="002060"/>
                </a:solidFill>
              </a:rPr>
              <a:t> </a:t>
            </a:r>
            <a:r>
              <a:rPr lang="it-IT" sz="1600" b="1" dirty="0" err="1" smtClean="0">
                <a:solidFill>
                  <a:srgbClr val="002060"/>
                </a:solidFill>
              </a:rPr>
              <a:t>cycles</a:t>
            </a:r>
            <a:endParaRPr lang="it-IT" sz="1600" b="1" dirty="0">
              <a:solidFill>
                <a:srgbClr val="002060"/>
              </a:solidFill>
            </a:endParaRPr>
          </a:p>
        </p:txBody>
      </p:sp>
      <p:sp>
        <p:nvSpPr>
          <p:cNvPr id="3" name="CasellaDiTesto 2"/>
          <p:cNvSpPr txBox="1"/>
          <p:nvPr/>
        </p:nvSpPr>
        <p:spPr>
          <a:xfrm>
            <a:off x="11502710" y="2636779"/>
            <a:ext cx="184731" cy="338554"/>
          </a:xfrm>
          <a:prstGeom prst="rect">
            <a:avLst/>
          </a:prstGeom>
          <a:solidFill>
            <a:schemeClr val="bg1"/>
          </a:solidFill>
        </p:spPr>
        <p:txBody>
          <a:bodyPr wrap="none" rtlCol="0" anchor="ctr">
            <a:spAutoFit/>
          </a:bodyPr>
          <a:lstStyle/>
          <a:p>
            <a:endParaRPr lang="it-IT" sz="1600" dirty="0">
              <a:solidFill>
                <a:srgbClr val="002060"/>
              </a:solidFill>
            </a:endParaRPr>
          </a:p>
        </p:txBody>
      </p:sp>
    </p:spTree>
    <p:extLst>
      <p:ext uri="{BB962C8B-B14F-4D97-AF65-F5344CB8AC3E}">
        <p14:creationId xmlns:p14="http://schemas.microsoft.com/office/powerpoint/2010/main" val="1238370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60" name="AutoShape 5"/>
          <p:cNvSpPr>
            <a:spLocks noChangeArrowheads="1"/>
          </p:cNvSpPr>
          <p:nvPr/>
        </p:nvSpPr>
        <p:spPr bwMode="auto">
          <a:xfrm>
            <a:off x="3867150" y="339330"/>
            <a:ext cx="4248150" cy="753567"/>
          </a:xfrm>
          <a:prstGeom prst="roundRect">
            <a:avLst>
              <a:gd name="adj" fmla="val 16667"/>
            </a:avLst>
          </a:prstGeom>
          <a:solidFill>
            <a:srgbClr val="7030A0"/>
          </a:solidFill>
          <a:ln w="9525" algn="ctr">
            <a:solidFill>
              <a:srgbClr val="000000"/>
            </a:solidFill>
            <a:round/>
            <a:headEnd/>
            <a:tailEnd/>
          </a:ln>
        </p:spPr>
        <p:txBody>
          <a:bodyPr anchor="ctr"/>
          <a:lstStyle>
            <a:lvl1pPr>
              <a:lnSpc>
                <a:spcPct val="102000"/>
              </a:lnSpc>
              <a:spcAft>
                <a:spcPts val="1425"/>
              </a:spcAft>
              <a:buClr>
                <a:srgbClr val="000000"/>
              </a:buClr>
              <a:buSzPct val="100000"/>
              <a:buFont typeface="Times New Roman" panose="02020603050405020304" pitchFamily="18" charset="0"/>
              <a:defRPr sz="3200">
                <a:solidFill>
                  <a:srgbClr val="000000"/>
                </a:solidFill>
                <a:latin typeface="Calibri" panose="020F0502020204030204" pitchFamily="34" charset="0"/>
                <a:ea typeface="Microsoft YaHei" panose="020B0503020204020204" pitchFamily="34" charset="-122"/>
              </a:defRPr>
            </a:lvl1pPr>
            <a:lvl2pPr>
              <a:lnSpc>
                <a:spcPct val="102000"/>
              </a:lnSpc>
              <a:spcAft>
                <a:spcPts val="1138"/>
              </a:spcAft>
              <a:buClr>
                <a:srgbClr val="000000"/>
              </a:buClr>
              <a:buSzPct val="100000"/>
              <a:buFont typeface="Times New Roman" panose="02020603050405020304" pitchFamily="18" charset="0"/>
              <a:defRPr sz="2400">
                <a:solidFill>
                  <a:srgbClr val="000000"/>
                </a:solidFill>
                <a:latin typeface="Calibri" panose="020F0502020204030204" pitchFamily="34" charset="0"/>
                <a:ea typeface="Microsoft YaHei" panose="020B0503020204020204" pitchFamily="34" charset="-122"/>
              </a:defRPr>
            </a:lvl2pPr>
            <a:lvl3pPr>
              <a:lnSpc>
                <a:spcPct val="102000"/>
              </a:lnSpc>
              <a:spcAft>
                <a:spcPts val="850"/>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3pPr>
            <a:lvl4pPr>
              <a:lnSpc>
                <a:spcPct val="102000"/>
              </a:lnSpc>
              <a:spcAft>
                <a:spcPts val="575"/>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4pPr>
            <a:lvl5pPr>
              <a:lnSpc>
                <a:spcPct val="102000"/>
              </a:lnSpc>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5pPr>
            <a:lvl6pPr marL="25146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6pPr>
            <a:lvl7pPr marL="29718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7pPr>
            <a:lvl8pPr marL="34290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8pPr>
            <a:lvl9pPr marL="3886200" indent="-228600" defTabSz="449263" eaLnBrk="0" fontAlgn="base" hangingPunct="0">
              <a:lnSpc>
                <a:spcPct val="102000"/>
              </a:lnSpc>
              <a:spcBef>
                <a:spcPct val="0"/>
              </a:spcBef>
              <a:spcAft>
                <a:spcPts val="288"/>
              </a:spcAft>
              <a:buClr>
                <a:srgbClr val="000000"/>
              </a:buClr>
              <a:buSzPct val="100000"/>
              <a:buFont typeface="Times New Roman" panose="02020603050405020304" pitchFamily="18" charset="0"/>
              <a:defRPr sz="2000">
                <a:solidFill>
                  <a:srgbClr val="000000"/>
                </a:solidFill>
                <a:latin typeface="Calibri" panose="020F0502020204030204" pitchFamily="34" charset="0"/>
                <a:ea typeface="Microsoft YaHei" panose="020B0503020204020204" pitchFamily="34" charset="-122"/>
              </a:defRPr>
            </a:lvl9pPr>
          </a:lstStyle>
          <a:p>
            <a:pPr algn="ctr">
              <a:lnSpc>
                <a:spcPct val="100000"/>
              </a:lnSpc>
              <a:spcAft>
                <a:spcPct val="0"/>
              </a:spcAft>
              <a:buClrTx/>
              <a:buSzTx/>
              <a:buFontTx/>
              <a:buNone/>
            </a:pPr>
            <a:r>
              <a:rPr lang="en-US" altLang="it-IT" sz="1500" b="1">
                <a:solidFill>
                  <a:schemeClr val="bg1"/>
                </a:solidFill>
                <a:latin typeface="Arial" panose="020B0604020202020204" pitchFamily="34" charset="0"/>
              </a:rPr>
              <a:t>SICUREZZA</a:t>
            </a:r>
          </a:p>
        </p:txBody>
      </p:sp>
      <p:pic>
        <p:nvPicPr>
          <p:cNvPr id="70661" name="Immagin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992563" y="2311400"/>
            <a:ext cx="4122737" cy="2743200"/>
          </a:xfrm>
          <a:prstGeom prst="rect">
            <a:avLst/>
          </a:prstGeom>
          <a:noFill/>
          <a:ln w="57150">
            <a:solidFill>
              <a:srgbClr val="7030A0"/>
            </a:solidFill>
            <a:miter lim="800000"/>
            <a:headEnd/>
            <a:tailEnd/>
          </a:ln>
          <a:extLst>
            <a:ext uri="{909E8E84-426E-40DD-AFC4-6F175D3DCCD1}">
              <a14:hiddenFill xmlns:a14="http://schemas.microsoft.com/office/drawing/2010/main">
                <a:solidFill>
                  <a:srgbClr val="FFFFFF"/>
                </a:solidFill>
              </a14:hiddenFill>
            </a:ext>
          </a:extLst>
        </p:spPr>
      </p:pic>
      <p:pic>
        <p:nvPicPr>
          <p:cNvPr id="47" name="Picture 3" descr="logo PM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5441" y="235680"/>
            <a:ext cx="2516067" cy="842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6"/>
          <p:cNvGrpSpPr>
            <a:grpSpLocks/>
          </p:cNvGrpSpPr>
          <p:nvPr/>
        </p:nvGrpSpPr>
        <p:grpSpPr bwMode="auto">
          <a:xfrm>
            <a:off x="10636370" y="323079"/>
            <a:ext cx="854345" cy="844254"/>
            <a:chOff x="860" y="2420"/>
            <a:chExt cx="9631" cy="9516"/>
          </a:xfrm>
        </p:grpSpPr>
        <p:sp>
          <p:nvSpPr>
            <p:cNvPr id="49"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8"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Tree>
    <p:extLst>
      <p:ext uri="{BB962C8B-B14F-4D97-AF65-F5344CB8AC3E}">
        <p14:creationId xmlns:p14="http://schemas.microsoft.com/office/powerpoint/2010/main" val="2533758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tangolo 1"/>
          <p:cNvSpPr/>
          <p:nvPr/>
        </p:nvSpPr>
        <p:spPr>
          <a:xfrm>
            <a:off x="166255" y="295276"/>
            <a:ext cx="11937076" cy="1015663"/>
          </a:xfrm>
          <a:prstGeom prst="rect">
            <a:avLst/>
          </a:prstGeom>
          <a:ln w="28575">
            <a:solidFill>
              <a:srgbClr val="7030A0"/>
            </a:solidFill>
          </a:ln>
        </p:spPr>
        <p:txBody>
          <a:bodyPr wrap="square">
            <a:spAutoFit/>
          </a:bodyPr>
          <a:lstStyle/>
          <a:p>
            <a:pPr algn="ctr">
              <a:defRPr/>
            </a:pPr>
            <a:r>
              <a:rPr lang="it-IT" sz="2000" b="1" dirty="0">
                <a:solidFill>
                  <a:srgbClr val="002060"/>
                </a:solidFill>
                <a:cs typeface="Arial" charset="0"/>
              </a:rPr>
              <a:t>% DI ESITI NEGATIVI DELLE GRAVIDANZE MONITORATE PER TUTTE LE TECNICHE DI II E III  LIVELLO </a:t>
            </a:r>
            <a:r>
              <a:rPr lang="it-IT" sz="2000" b="1" dirty="0">
                <a:solidFill>
                  <a:srgbClr val="002060"/>
                </a:solidFill>
              </a:rPr>
              <a:t>SENZA DONAZIONE DI GAMETI </a:t>
            </a:r>
            <a:r>
              <a:rPr lang="it-IT" sz="2000" b="1" dirty="0">
                <a:solidFill>
                  <a:srgbClr val="002060"/>
                </a:solidFill>
                <a:cs typeface="Arial" charset="0"/>
              </a:rPr>
              <a:t>PER CLASSI DI ETÀ DELLE PAZIENTI</a:t>
            </a:r>
          </a:p>
          <a:p>
            <a:pPr algn="ctr">
              <a:defRPr/>
            </a:pPr>
            <a:r>
              <a:rPr lang="it-IT" sz="2000" b="1" dirty="0">
                <a:solidFill>
                  <a:srgbClr val="002060"/>
                </a:solidFill>
                <a:cs typeface="Arial" charset="0"/>
              </a:rPr>
              <a:t>ANNO </a:t>
            </a:r>
            <a:r>
              <a:rPr lang="it-IT" sz="2000" b="1" dirty="0" smtClean="0">
                <a:solidFill>
                  <a:srgbClr val="002060"/>
                </a:solidFill>
                <a:cs typeface="Arial" charset="0"/>
              </a:rPr>
              <a:t>2019</a:t>
            </a:r>
            <a:endParaRPr lang="it-IT" sz="2000" b="1" dirty="0">
              <a:solidFill>
                <a:srgbClr val="002060"/>
              </a:solidFill>
              <a:cs typeface="Arial" charset="0"/>
            </a:endParaRPr>
          </a:p>
        </p:txBody>
      </p:sp>
      <p:pic>
        <p:nvPicPr>
          <p:cNvPr id="46"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5503" y="689692"/>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 name="Group 6"/>
          <p:cNvGrpSpPr>
            <a:grpSpLocks/>
          </p:cNvGrpSpPr>
          <p:nvPr/>
        </p:nvGrpSpPr>
        <p:grpSpPr bwMode="auto">
          <a:xfrm>
            <a:off x="11059064" y="6098228"/>
            <a:ext cx="604180" cy="567043"/>
            <a:chOff x="860" y="2420"/>
            <a:chExt cx="9631" cy="9516"/>
          </a:xfrm>
        </p:grpSpPr>
        <p:sp>
          <p:nvSpPr>
            <p:cNvPr id="4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
        <p:nvSpPr>
          <p:cNvPr id="3" name="Segnaposto numero diapositiva 2"/>
          <p:cNvSpPr>
            <a:spLocks noGrp="1"/>
          </p:cNvSpPr>
          <p:nvPr>
            <p:ph type="sldNum" idx="11"/>
          </p:nvPr>
        </p:nvSpPr>
        <p:spPr>
          <a:xfrm>
            <a:off x="9285157" y="6454096"/>
            <a:ext cx="2743200" cy="365125"/>
          </a:xfrm>
        </p:spPr>
        <p:txBody>
          <a:bodyPr/>
          <a:lstStyle/>
          <a:p>
            <a:pPr>
              <a:defRPr/>
            </a:pPr>
            <a:fld id="{49E07CE8-0A7F-44BA-8026-C749A5DA72AD}" type="slidenum">
              <a:rPr lang="it-IT" altLang="it-IT" smtClean="0"/>
              <a:pPr>
                <a:defRPr/>
              </a:pPr>
              <a:t>79</a:t>
            </a:fld>
            <a:endParaRPr lang="it-IT" altLang="it-IT" dirty="0"/>
          </a:p>
        </p:txBody>
      </p:sp>
      <p:graphicFrame>
        <p:nvGraphicFramePr>
          <p:cNvPr id="88" name="Grafico 87"/>
          <p:cNvGraphicFramePr>
            <a:graphicFrameLocks/>
          </p:cNvGraphicFramePr>
          <p:nvPr>
            <p:extLst/>
          </p:nvPr>
        </p:nvGraphicFramePr>
        <p:xfrm>
          <a:off x="794630" y="1745722"/>
          <a:ext cx="9491310" cy="486790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7884669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egnaposto numero diapositiva 5"/>
          <p:cNvSpPr>
            <a:spLocks noGrp="1"/>
          </p:cNvSpPr>
          <p:nvPr>
            <p:ph type="sldNum" sz="quarter" idx="12"/>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22FA772D-EFD2-4719-AFE4-E4247BBEAFB4}" type="slidenum">
              <a:rPr lang="it-IT" smtClean="0">
                <a:solidFill>
                  <a:schemeClr val="tx1"/>
                </a:solidFill>
              </a:rPr>
              <a:pPr fontAlgn="base">
                <a:spcBef>
                  <a:spcPct val="0"/>
                </a:spcBef>
                <a:spcAft>
                  <a:spcPct val="0"/>
                </a:spcAft>
                <a:defRPr/>
              </a:pPr>
              <a:t>8</a:t>
            </a:fld>
            <a:endParaRPr lang="it-IT" smtClean="0">
              <a:solidFill>
                <a:schemeClr val="tx1"/>
              </a:solidFill>
            </a:endParaRPr>
          </a:p>
        </p:txBody>
      </p:sp>
      <p:sp>
        <p:nvSpPr>
          <p:cNvPr id="12293" name="Text Box 5"/>
          <p:cNvSpPr txBox="1">
            <a:spLocks noChangeArrowheads="1"/>
          </p:cNvSpPr>
          <p:nvPr/>
        </p:nvSpPr>
        <p:spPr bwMode="auto">
          <a:xfrm>
            <a:off x="1919289" y="836712"/>
            <a:ext cx="8353425" cy="523220"/>
          </a:xfrm>
          <a:prstGeom prst="rect">
            <a:avLst/>
          </a:prstGeom>
          <a:noFill/>
          <a:ln w="9525">
            <a:noFill/>
            <a:miter lim="800000"/>
            <a:headEnd/>
            <a:tailEnd/>
          </a:ln>
          <a:effectLst/>
        </p:spPr>
        <p:txBody>
          <a:bodyPr>
            <a:spAutoFit/>
          </a:bodyPr>
          <a:lstStyle/>
          <a:p>
            <a:pPr algn="ctr">
              <a:defRPr/>
            </a:pPr>
            <a:r>
              <a:rPr lang="en-GB" sz="2800" b="1" dirty="0">
                <a:solidFill>
                  <a:srgbClr val="800000"/>
                </a:solidFill>
                <a:latin typeface="+mj-lt"/>
              </a:rPr>
              <a:t>The law establishes that the Register must also</a:t>
            </a:r>
            <a:endParaRPr lang="en-US" sz="2800" b="1" dirty="0">
              <a:solidFill>
                <a:srgbClr val="800000"/>
              </a:solidFill>
              <a:latin typeface="+mj-lt"/>
            </a:endParaRPr>
          </a:p>
        </p:txBody>
      </p:sp>
      <p:sp>
        <p:nvSpPr>
          <p:cNvPr id="7" name="Text Box 4"/>
          <p:cNvSpPr txBox="1">
            <a:spLocks noChangeArrowheads="1"/>
          </p:cNvSpPr>
          <p:nvPr/>
        </p:nvSpPr>
        <p:spPr bwMode="auto">
          <a:xfrm>
            <a:off x="1524000" y="260351"/>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sp>
        <p:nvSpPr>
          <p:cNvPr id="40966" name="Rectangle 4"/>
          <p:cNvSpPr txBox="1">
            <a:spLocks noChangeArrowheads="1"/>
          </p:cNvSpPr>
          <p:nvPr/>
        </p:nvSpPr>
        <p:spPr bwMode="auto">
          <a:xfrm>
            <a:off x="1986756" y="1844824"/>
            <a:ext cx="8229600" cy="1512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174625" indent="-174625"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355600" indent="-355600" algn="just" eaLnBrk="1" hangingPunct="1">
              <a:buFont typeface="Wingdings" panose="05000000000000000000" pitchFamily="2" charset="2"/>
              <a:buChar char="Ø"/>
            </a:pPr>
            <a:r>
              <a:rPr lang="en-US" altLang="it-IT" sz="2400" b="1" u="sng" dirty="0">
                <a:solidFill>
                  <a:srgbClr val="002060"/>
                </a:solidFill>
              </a:rPr>
              <a:t>Produce</a:t>
            </a:r>
            <a:r>
              <a:rPr lang="en-US" altLang="it-IT" sz="2400" b="1" dirty="0">
                <a:solidFill>
                  <a:srgbClr val="002060"/>
                </a:solidFill>
              </a:rPr>
              <a:t> each year within February 28</a:t>
            </a:r>
            <a:r>
              <a:rPr lang="en-US" altLang="it-IT" sz="2400" b="1" baseline="30000" dirty="0">
                <a:solidFill>
                  <a:srgbClr val="002060"/>
                </a:solidFill>
              </a:rPr>
              <a:t>th</a:t>
            </a:r>
            <a:r>
              <a:rPr lang="en-US" altLang="it-IT" sz="2400" b="1" dirty="0">
                <a:solidFill>
                  <a:srgbClr val="002060"/>
                </a:solidFill>
              </a:rPr>
              <a:t>, an annual report to the Minister of Health, with particular reference to epidemiological assessment of all procedures applied by Italian ART clinics</a:t>
            </a:r>
          </a:p>
        </p:txBody>
      </p:sp>
      <p:sp>
        <p:nvSpPr>
          <p:cNvPr id="9" name="Freccia in giù 8"/>
          <p:cNvSpPr/>
          <p:nvPr/>
        </p:nvSpPr>
        <p:spPr>
          <a:xfrm>
            <a:off x="5879306" y="3429000"/>
            <a:ext cx="433388" cy="1025658"/>
          </a:xfrm>
          <a:prstGeom prst="downArrow">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t-IT" sz="2000"/>
          </a:p>
        </p:txBody>
      </p:sp>
      <p:sp>
        <p:nvSpPr>
          <p:cNvPr id="40968" name="Rettangolo 9"/>
          <p:cNvSpPr>
            <a:spLocks noChangeArrowheads="1"/>
          </p:cNvSpPr>
          <p:nvPr/>
        </p:nvSpPr>
        <p:spPr bwMode="auto">
          <a:xfrm>
            <a:off x="3470486" y="4627074"/>
            <a:ext cx="5251028" cy="1384995"/>
          </a:xfrm>
          <a:prstGeom prst="rect">
            <a:avLst/>
          </a:prstGeom>
          <a:noFill/>
          <a:ln w="9525">
            <a:solidFill>
              <a:srgbClr val="00206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it-IT" sz="2800" b="1" dirty="0">
                <a:solidFill>
                  <a:srgbClr val="002060"/>
                </a:solidFill>
              </a:rPr>
              <a:t>The Minister of Health report this information to the Parliament,  within June 30</a:t>
            </a:r>
            <a:r>
              <a:rPr lang="en-US" altLang="it-IT" sz="2800" b="1" baseline="30000" dirty="0">
                <a:solidFill>
                  <a:srgbClr val="002060"/>
                </a:solidFill>
              </a:rPr>
              <a:t>th</a:t>
            </a:r>
            <a:r>
              <a:rPr lang="en-US" altLang="it-IT" sz="2800" b="1" dirty="0">
                <a:solidFill>
                  <a:srgbClr val="002060"/>
                </a:solidFill>
              </a:rPr>
              <a:t> of each year</a:t>
            </a:r>
            <a:endParaRPr lang="it-IT" altLang="it-IT" sz="2800" b="1" dirty="0">
              <a:solidFill>
                <a:srgbClr val="002060"/>
              </a:solidFill>
            </a:endParaRPr>
          </a:p>
        </p:txBody>
      </p:sp>
      <p:pic>
        <p:nvPicPr>
          <p:cNvPr id="8" name="Immagine 7"/>
          <p:cNvPicPr>
            <a:picLocks noChangeAspect="1"/>
          </p:cNvPicPr>
          <p:nvPr/>
        </p:nvPicPr>
        <p:blipFill>
          <a:blip r:embed="rId2"/>
          <a:stretch>
            <a:fillRect/>
          </a:stretch>
        </p:blipFill>
        <p:spPr>
          <a:xfrm>
            <a:off x="151261" y="230909"/>
            <a:ext cx="1372739" cy="520846"/>
          </a:xfrm>
          <a:prstGeom prst="rect">
            <a:avLst/>
          </a:prstGeom>
        </p:spPr>
      </p:pic>
      <p:pic>
        <p:nvPicPr>
          <p:cNvPr id="11" name="Immagine 10"/>
          <p:cNvPicPr>
            <a:picLocks noChangeAspect="1"/>
          </p:cNvPicPr>
          <p:nvPr/>
        </p:nvPicPr>
        <p:blipFill>
          <a:blip r:embed="rId3"/>
          <a:stretch>
            <a:fillRect/>
          </a:stretch>
        </p:blipFill>
        <p:spPr>
          <a:xfrm>
            <a:off x="11216919" y="105665"/>
            <a:ext cx="731047" cy="731047"/>
          </a:xfrm>
          <a:prstGeom prst="rect">
            <a:avLst/>
          </a:prstGeom>
        </p:spPr>
      </p:pic>
    </p:spTree>
    <p:extLst>
      <p:ext uri="{BB962C8B-B14F-4D97-AF65-F5344CB8AC3E}">
        <p14:creationId xmlns:p14="http://schemas.microsoft.com/office/powerpoint/2010/main" val="1382248222"/>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afico 2"/>
          <p:cNvGraphicFramePr>
            <a:graphicFrameLocks noChangeAspect="1"/>
          </p:cNvGraphicFramePr>
          <p:nvPr>
            <p:extLst/>
          </p:nvPr>
        </p:nvGraphicFramePr>
        <p:xfrm>
          <a:off x="1153668" y="1418843"/>
          <a:ext cx="9884664" cy="5439157"/>
        </p:xfrm>
        <a:graphic>
          <a:graphicData uri="http://schemas.openxmlformats.org/drawingml/2006/chart">
            <c:chart xmlns:c="http://schemas.openxmlformats.org/drawingml/2006/chart" xmlns:r="http://schemas.openxmlformats.org/officeDocument/2006/relationships" r:id="rId2"/>
          </a:graphicData>
        </a:graphic>
      </p:graphicFrame>
      <p:sp>
        <p:nvSpPr>
          <p:cNvPr id="4" name="Rettangolo 3"/>
          <p:cNvSpPr/>
          <p:nvPr/>
        </p:nvSpPr>
        <p:spPr>
          <a:xfrm>
            <a:off x="527304" y="110572"/>
            <a:ext cx="11137392" cy="1015663"/>
          </a:xfrm>
          <a:prstGeom prst="rect">
            <a:avLst/>
          </a:prstGeom>
          <a:ln w="28575">
            <a:solidFill>
              <a:srgbClr val="7030A0"/>
            </a:solidFill>
          </a:ln>
        </p:spPr>
        <p:txBody>
          <a:bodyPr wrap="square">
            <a:spAutoFit/>
          </a:bodyPr>
          <a:lstStyle/>
          <a:p>
            <a:pPr algn="ctr"/>
            <a:r>
              <a:rPr lang="it-IT" sz="2000" b="1" cap="small" dirty="0" smtClean="0">
                <a:solidFill>
                  <a:srgbClr val="002060"/>
                </a:solidFill>
              </a:rPr>
              <a:t>% DEI CICLI A FRESCO, CHE UTILIZZANO GAMETI DELLA COPPIA, ANNULLATI PRIMA DEL TRASFERIMENTO DIVISI PER CICLI SOSPESI (PRIMA DEL PRELIEVO OVOCITARIO) E CICLI INTERROTTI (DOPO IL PRELIEVO OVOCITARIO). ANNI 2005-2019</a:t>
            </a:r>
            <a:endParaRPr lang="it-IT" sz="2000" b="1" cap="small" dirty="0">
              <a:solidFill>
                <a:srgbClr val="002060"/>
              </a:solidFill>
            </a:endParaRPr>
          </a:p>
        </p:txBody>
      </p:sp>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80</a:t>
            </a:fld>
            <a:endParaRPr lang="it-IT" altLang="it-IT"/>
          </a:p>
        </p:txBody>
      </p:sp>
    </p:spTree>
    <p:extLst>
      <p:ext uri="{BB962C8B-B14F-4D97-AF65-F5344CB8AC3E}">
        <p14:creationId xmlns:p14="http://schemas.microsoft.com/office/powerpoint/2010/main" val="71338197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a:spLocks noChangeArrowheads="1"/>
          </p:cNvSpPr>
          <p:nvPr/>
        </p:nvSpPr>
        <p:spPr bwMode="auto">
          <a:xfrm>
            <a:off x="132027" y="177167"/>
            <a:ext cx="11971303" cy="756000"/>
          </a:xfrm>
          <a:prstGeom prst="rect">
            <a:avLst/>
          </a:prstGeom>
          <a:noFill/>
          <a:ln w="28575">
            <a:solidFill>
              <a:srgbClr val="7030A0"/>
            </a:solidFill>
          </a:ln>
        </p:spPr>
        <p:txBody>
          <a:bodyPr wrap="square">
            <a:spAutoFit/>
          </a:bodyPr>
          <a:lstStyle/>
          <a:p>
            <a:pPr algn="ctr">
              <a:defRPr/>
            </a:pPr>
            <a:r>
              <a:rPr lang="en-US" sz="2000" b="1" cap="small" dirty="0">
                <a:solidFill>
                  <a:srgbClr val="002060"/>
                </a:solidFill>
              </a:rPr>
              <a:t>NUMERO DI EMBRIONI TRASFERITI DA CICLI A FRESCO</a:t>
            </a:r>
          </a:p>
          <a:p>
            <a:pPr algn="ctr">
              <a:defRPr/>
            </a:pPr>
            <a:r>
              <a:rPr lang="en-US" sz="2000" b="1" cap="small" dirty="0">
                <a:solidFill>
                  <a:srgbClr val="002060"/>
                </a:solidFill>
              </a:rPr>
              <a:t>ANNI 2005 - </a:t>
            </a:r>
            <a:r>
              <a:rPr lang="en-US" sz="2000" b="1" cap="small" dirty="0" smtClean="0">
                <a:solidFill>
                  <a:srgbClr val="002060"/>
                </a:solidFill>
              </a:rPr>
              <a:t>2019</a:t>
            </a:r>
            <a:endParaRPr lang="en-US" sz="2000" b="1" cap="small" dirty="0">
              <a:solidFill>
                <a:srgbClr val="002060"/>
              </a:solidFill>
            </a:endParaRPr>
          </a:p>
        </p:txBody>
      </p:sp>
      <p:pic>
        <p:nvPicPr>
          <p:cNvPr id="7"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1316" y="315978"/>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 name="Group 6"/>
          <p:cNvGrpSpPr>
            <a:grpSpLocks/>
          </p:cNvGrpSpPr>
          <p:nvPr/>
        </p:nvGrpSpPr>
        <p:grpSpPr bwMode="auto">
          <a:xfrm>
            <a:off x="11324240" y="307385"/>
            <a:ext cx="604180" cy="567043"/>
            <a:chOff x="860" y="2420"/>
            <a:chExt cx="9631" cy="9516"/>
          </a:xfrm>
        </p:grpSpPr>
        <p:sp>
          <p:nvSpPr>
            <p:cNvPr id="9"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2"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3"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4"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5"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6"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7"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8"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9"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0"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1"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2"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3"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4"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5"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6"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7"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8"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9"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0"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2"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3"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4"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5"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6"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7"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8"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9"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0"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2"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3"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4"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5"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6"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7"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8"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graphicFrame>
        <p:nvGraphicFramePr>
          <p:cNvPr id="50" name="Grafico 49"/>
          <p:cNvGraphicFramePr>
            <a:graphicFrameLocks noGrp="1"/>
          </p:cNvGraphicFramePr>
          <p:nvPr>
            <p:extLst/>
          </p:nvPr>
        </p:nvGraphicFramePr>
        <p:xfrm>
          <a:off x="848139" y="934129"/>
          <a:ext cx="10045148" cy="5787346"/>
        </p:xfrm>
        <a:graphic>
          <a:graphicData uri="http://schemas.openxmlformats.org/drawingml/2006/chart">
            <c:chart xmlns:c="http://schemas.openxmlformats.org/drawingml/2006/chart" xmlns:r="http://schemas.openxmlformats.org/officeDocument/2006/relationships" r:id="rId4"/>
          </a:graphicData>
        </a:graphic>
      </p:graphicFrame>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81</a:t>
            </a:fld>
            <a:endParaRPr lang="it-IT" altLang="it-IT"/>
          </a:p>
        </p:txBody>
      </p:sp>
    </p:spTree>
    <p:extLst>
      <p:ext uri="{BB962C8B-B14F-4D97-AF65-F5344CB8AC3E}">
        <p14:creationId xmlns:p14="http://schemas.microsoft.com/office/powerpoint/2010/main" val="29940756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tangolo 1"/>
          <p:cNvSpPr/>
          <p:nvPr/>
        </p:nvSpPr>
        <p:spPr>
          <a:xfrm>
            <a:off x="199505" y="258049"/>
            <a:ext cx="11903826" cy="707886"/>
          </a:xfrm>
          <a:prstGeom prst="rect">
            <a:avLst/>
          </a:prstGeom>
          <a:ln w="28575">
            <a:solidFill>
              <a:srgbClr val="7030A0"/>
            </a:solidFill>
          </a:ln>
        </p:spPr>
        <p:txBody>
          <a:bodyPr wrap="square">
            <a:spAutoFit/>
          </a:bodyPr>
          <a:lstStyle/>
          <a:p>
            <a:pPr algn="ctr">
              <a:defRPr/>
            </a:pPr>
            <a:r>
              <a:rPr lang="it-IT" sz="2000" b="1" dirty="0">
                <a:solidFill>
                  <a:srgbClr val="002060"/>
                </a:solidFill>
                <a:cs typeface="Arial" charset="0"/>
              </a:rPr>
              <a:t>PERCENTUALI DI PARTI </a:t>
            </a:r>
            <a:r>
              <a:rPr lang="it-IT" sz="2000" b="1" dirty="0" smtClean="0">
                <a:solidFill>
                  <a:srgbClr val="002060"/>
                </a:solidFill>
                <a:cs typeface="Arial" charset="0"/>
              </a:rPr>
              <a:t>GEMELLARI SUL </a:t>
            </a:r>
            <a:r>
              <a:rPr lang="it-IT" sz="2000" b="1" dirty="0">
                <a:solidFill>
                  <a:srgbClr val="002060"/>
                </a:solidFill>
                <a:cs typeface="Arial" charset="0"/>
              </a:rPr>
              <a:t>TOTALE DELLE GRAVIDANZE OTTENUTE DA TUTTE LE TECNICHE DI II E III LIVELLO SECONDO LE CLASSI DI ETÀ DELLE </a:t>
            </a:r>
            <a:r>
              <a:rPr lang="it-IT" sz="2000" b="1" dirty="0" smtClean="0">
                <a:solidFill>
                  <a:srgbClr val="002060"/>
                </a:solidFill>
                <a:cs typeface="Arial" charset="0"/>
              </a:rPr>
              <a:t>PAZIENTI. ANNI  2009-2019</a:t>
            </a:r>
            <a:endParaRPr lang="it-IT" sz="2000" b="1" dirty="0">
              <a:solidFill>
                <a:srgbClr val="002060"/>
              </a:solidFill>
              <a:cs typeface="Arial" charset="0"/>
            </a:endParaRPr>
          </a:p>
        </p:txBody>
      </p:sp>
      <p:pic>
        <p:nvPicPr>
          <p:cNvPr id="46"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85" y="6217976"/>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 name="Group 6"/>
          <p:cNvGrpSpPr>
            <a:grpSpLocks/>
          </p:cNvGrpSpPr>
          <p:nvPr/>
        </p:nvGrpSpPr>
        <p:grpSpPr bwMode="auto">
          <a:xfrm>
            <a:off x="11059064" y="6098228"/>
            <a:ext cx="604180" cy="567043"/>
            <a:chOff x="860" y="2420"/>
            <a:chExt cx="9631" cy="9516"/>
          </a:xfrm>
        </p:grpSpPr>
        <p:sp>
          <p:nvSpPr>
            <p:cNvPr id="4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graphicFrame>
        <p:nvGraphicFramePr>
          <p:cNvPr id="89" name="Grafico 88"/>
          <p:cNvGraphicFramePr>
            <a:graphicFrameLocks noGrp="1"/>
          </p:cNvGraphicFramePr>
          <p:nvPr>
            <p:extLst/>
          </p:nvPr>
        </p:nvGraphicFramePr>
        <p:xfrm>
          <a:off x="1642195" y="1494019"/>
          <a:ext cx="9129265" cy="4952324"/>
        </p:xfrm>
        <a:graphic>
          <a:graphicData uri="http://schemas.openxmlformats.org/drawingml/2006/chart">
            <c:chart xmlns:c="http://schemas.openxmlformats.org/drawingml/2006/chart" xmlns:r="http://schemas.openxmlformats.org/officeDocument/2006/relationships" r:id="rId4"/>
          </a:graphicData>
        </a:graphic>
      </p:graphicFrame>
      <p:sp>
        <p:nvSpPr>
          <p:cNvPr id="4" name="Segnaposto numero diapositiva 3"/>
          <p:cNvSpPr>
            <a:spLocks noGrp="1"/>
          </p:cNvSpPr>
          <p:nvPr>
            <p:ph type="sldNum" idx="11"/>
          </p:nvPr>
        </p:nvSpPr>
        <p:spPr>
          <a:xfrm>
            <a:off x="9376148" y="6422957"/>
            <a:ext cx="2743200" cy="365125"/>
          </a:xfrm>
        </p:spPr>
        <p:txBody>
          <a:bodyPr/>
          <a:lstStyle/>
          <a:p>
            <a:pPr>
              <a:defRPr/>
            </a:pPr>
            <a:fld id="{49E07CE8-0A7F-44BA-8026-C749A5DA72AD}" type="slidenum">
              <a:rPr lang="it-IT" altLang="it-IT" smtClean="0"/>
              <a:pPr>
                <a:defRPr/>
              </a:pPr>
              <a:t>82</a:t>
            </a:fld>
            <a:endParaRPr lang="it-IT" altLang="it-IT" dirty="0"/>
          </a:p>
        </p:txBody>
      </p:sp>
    </p:spTree>
    <p:extLst>
      <p:ext uri="{BB962C8B-B14F-4D97-AF65-F5344CB8AC3E}">
        <p14:creationId xmlns:p14="http://schemas.microsoft.com/office/powerpoint/2010/main" val="1673390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 name="Immagine 8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29958" y="1581435"/>
            <a:ext cx="373993" cy="648000"/>
          </a:xfrm>
          <a:prstGeom prst="rect">
            <a:avLst/>
          </a:prstGeom>
        </p:spPr>
      </p:pic>
      <p:pic>
        <p:nvPicPr>
          <p:cNvPr id="6" name="Immagine 5"/>
          <p:cNvPicPr>
            <a:picLocks noChangeAspect="1"/>
          </p:cNvPicPr>
          <p:nvPr/>
        </p:nvPicPr>
        <p:blipFill>
          <a:blip r:embed="rId4"/>
          <a:stretch>
            <a:fillRect/>
          </a:stretch>
        </p:blipFill>
        <p:spPr>
          <a:xfrm>
            <a:off x="10072996" y="1312621"/>
            <a:ext cx="1034534" cy="915622"/>
          </a:xfrm>
          <a:prstGeom prst="rect">
            <a:avLst/>
          </a:prstGeom>
        </p:spPr>
      </p:pic>
      <p:sp>
        <p:nvSpPr>
          <p:cNvPr id="2" name="Rettangolo 1"/>
          <p:cNvSpPr/>
          <p:nvPr/>
        </p:nvSpPr>
        <p:spPr>
          <a:xfrm>
            <a:off x="144087" y="258049"/>
            <a:ext cx="11903826" cy="707886"/>
          </a:xfrm>
          <a:prstGeom prst="rect">
            <a:avLst/>
          </a:prstGeom>
          <a:noFill/>
          <a:ln w="28575">
            <a:solidFill>
              <a:srgbClr val="7030A0"/>
            </a:solidFill>
          </a:ln>
        </p:spPr>
        <p:txBody>
          <a:bodyPr wrap="square">
            <a:spAutoFit/>
          </a:bodyPr>
          <a:lstStyle/>
          <a:p>
            <a:pPr algn="ctr">
              <a:defRPr/>
            </a:pPr>
            <a:r>
              <a:rPr lang="it-IT" sz="2000" b="1" dirty="0">
                <a:solidFill>
                  <a:srgbClr val="002060"/>
                </a:solidFill>
                <a:cs typeface="Arial" charset="0"/>
              </a:rPr>
              <a:t>PERCENTUALI DI PARTI TRIGEMINI SUL TOTALE DELLE GRAVIDANZE OTTENUTE DA TUTTE LE TECNICHE DI II E III LIVELLO SECONDO LE CLASSI DI ETÀ DELLE </a:t>
            </a:r>
            <a:r>
              <a:rPr lang="it-IT" sz="2000" b="1" dirty="0" smtClean="0">
                <a:solidFill>
                  <a:srgbClr val="002060"/>
                </a:solidFill>
                <a:cs typeface="Arial" charset="0"/>
              </a:rPr>
              <a:t>PAZIENTI. ANNI 2009-2019</a:t>
            </a:r>
            <a:endParaRPr lang="it-IT" sz="2000" b="1" dirty="0">
              <a:solidFill>
                <a:srgbClr val="002060"/>
              </a:solidFill>
              <a:cs typeface="Arial" charset="0"/>
            </a:endParaRPr>
          </a:p>
        </p:txBody>
      </p:sp>
      <p:pic>
        <p:nvPicPr>
          <p:cNvPr id="46" name="Picture 3" descr="logo PMA"/>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4087" y="1132805"/>
            <a:ext cx="1326392" cy="444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 name="Group 6"/>
          <p:cNvGrpSpPr>
            <a:grpSpLocks/>
          </p:cNvGrpSpPr>
          <p:nvPr/>
        </p:nvGrpSpPr>
        <p:grpSpPr bwMode="auto">
          <a:xfrm>
            <a:off x="11059064" y="6098228"/>
            <a:ext cx="604180" cy="567043"/>
            <a:chOff x="860" y="2420"/>
            <a:chExt cx="9631" cy="9516"/>
          </a:xfrm>
        </p:grpSpPr>
        <p:sp>
          <p:nvSpPr>
            <p:cNvPr id="4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
        <p:nvSpPr>
          <p:cNvPr id="3" name="Segnaposto numero diapositiva 2"/>
          <p:cNvSpPr>
            <a:spLocks noGrp="1"/>
          </p:cNvSpPr>
          <p:nvPr>
            <p:ph type="sldNum" idx="11"/>
          </p:nvPr>
        </p:nvSpPr>
        <p:spPr>
          <a:xfrm>
            <a:off x="9335673" y="6386222"/>
            <a:ext cx="2743200" cy="365125"/>
          </a:xfrm>
        </p:spPr>
        <p:txBody>
          <a:bodyPr/>
          <a:lstStyle/>
          <a:p>
            <a:pPr>
              <a:defRPr/>
            </a:pPr>
            <a:fld id="{49E07CE8-0A7F-44BA-8026-C749A5DA72AD}" type="slidenum">
              <a:rPr lang="it-IT" altLang="it-IT" smtClean="0"/>
              <a:pPr>
                <a:defRPr/>
              </a:pPr>
              <a:t>83</a:t>
            </a:fld>
            <a:endParaRPr lang="it-IT" altLang="it-IT" dirty="0"/>
          </a:p>
        </p:txBody>
      </p:sp>
      <p:graphicFrame>
        <p:nvGraphicFramePr>
          <p:cNvPr id="89" name="Grafico 88"/>
          <p:cNvGraphicFramePr>
            <a:graphicFrameLocks/>
          </p:cNvGraphicFramePr>
          <p:nvPr>
            <p:extLst/>
          </p:nvPr>
        </p:nvGraphicFramePr>
        <p:xfrm>
          <a:off x="1202197" y="1137076"/>
          <a:ext cx="9649357" cy="5343173"/>
        </p:xfrm>
        <a:graphic>
          <a:graphicData uri="http://schemas.openxmlformats.org/drawingml/2006/chart">
            <c:chart xmlns:c="http://schemas.openxmlformats.org/drawingml/2006/chart" xmlns:r="http://schemas.openxmlformats.org/officeDocument/2006/relationships" r:id="rId6"/>
          </a:graphicData>
        </a:graphic>
      </p:graphicFrame>
      <p:pic>
        <p:nvPicPr>
          <p:cNvPr id="5" name="Immagine 4"/>
          <p:cNvPicPr>
            <a:picLocks noChangeAspect="1"/>
          </p:cNvPicPr>
          <p:nvPr/>
        </p:nvPicPr>
        <p:blipFill>
          <a:blip r:embed="rId7"/>
          <a:stretch>
            <a:fillRect/>
          </a:stretch>
        </p:blipFill>
        <p:spPr>
          <a:xfrm>
            <a:off x="9105489" y="1150341"/>
            <a:ext cx="2801038" cy="2359663"/>
          </a:xfrm>
          <a:prstGeom prst="rect">
            <a:avLst/>
          </a:prstGeom>
        </p:spPr>
      </p:pic>
    </p:spTree>
    <p:extLst>
      <p:ext uri="{BB962C8B-B14F-4D97-AF65-F5344CB8AC3E}">
        <p14:creationId xmlns:p14="http://schemas.microsoft.com/office/powerpoint/2010/main" val="16861466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tangolo 1"/>
          <p:cNvSpPr/>
          <p:nvPr/>
        </p:nvSpPr>
        <p:spPr>
          <a:xfrm>
            <a:off x="144087" y="258049"/>
            <a:ext cx="11903826" cy="707886"/>
          </a:xfrm>
          <a:prstGeom prst="rect">
            <a:avLst/>
          </a:prstGeom>
          <a:noFill/>
          <a:ln w="28575">
            <a:solidFill>
              <a:srgbClr val="7030A0"/>
            </a:solidFill>
          </a:ln>
        </p:spPr>
        <p:txBody>
          <a:bodyPr wrap="square">
            <a:spAutoFit/>
          </a:bodyPr>
          <a:lstStyle/>
          <a:p>
            <a:pPr algn="ctr">
              <a:defRPr/>
            </a:pPr>
            <a:r>
              <a:rPr lang="it-IT" sz="2000" b="1" dirty="0">
                <a:solidFill>
                  <a:srgbClr val="002060"/>
                </a:solidFill>
                <a:cs typeface="Arial" charset="0"/>
              </a:rPr>
              <a:t>PERCENTUALI DI PARTI </a:t>
            </a:r>
            <a:r>
              <a:rPr lang="it-IT" sz="2000" b="1" dirty="0" smtClean="0">
                <a:solidFill>
                  <a:srgbClr val="002060"/>
                </a:solidFill>
                <a:cs typeface="Arial" charset="0"/>
              </a:rPr>
              <a:t>MULTIPLI SUL </a:t>
            </a:r>
            <a:r>
              <a:rPr lang="it-IT" sz="2000" b="1" dirty="0">
                <a:solidFill>
                  <a:srgbClr val="002060"/>
                </a:solidFill>
                <a:cs typeface="Arial" charset="0"/>
              </a:rPr>
              <a:t>TOTALE DELLE GRAVIDANZE OTTENUTE DA TUTTE LE TECNICHE DI II E III LIVELLO SECONDO LE CLASSI DI ETÀ DELLE </a:t>
            </a:r>
            <a:r>
              <a:rPr lang="it-IT" sz="2000" b="1" dirty="0" smtClean="0">
                <a:solidFill>
                  <a:srgbClr val="002060"/>
                </a:solidFill>
                <a:cs typeface="Arial" charset="0"/>
              </a:rPr>
              <a:t>PAZIENTI. ANNI 2009-2019</a:t>
            </a:r>
            <a:endParaRPr lang="it-IT" sz="2000" b="1" dirty="0">
              <a:solidFill>
                <a:srgbClr val="002060"/>
              </a:solidFill>
              <a:cs typeface="Arial" charset="0"/>
            </a:endParaRPr>
          </a:p>
        </p:txBody>
      </p:sp>
      <p:pic>
        <p:nvPicPr>
          <p:cNvPr id="46"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60625" y="1058774"/>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 name="Group 6"/>
          <p:cNvGrpSpPr>
            <a:grpSpLocks/>
          </p:cNvGrpSpPr>
          <p:nvPr/>
        </p:nvGrpSpPr>
        <p:grpSpPr bwMode="auto">
          <a:xfrm>
            <a:off x="11059064" y="6098228"/>
            <a:ext cx="604180" cy="567043"/>
            <a:chOff x="860" y="2420"/>
            <a:chExt cx="9631" cy="9516"/>
          </a:xfrm>
        </p:grpSpPr>
        <p:sp>
          <p:nvSpPr>
            <p:cNvPr id="4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5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6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
        <p:nvSpPr>
          <p:cNvPr id="3" name="Segnaposto numero diapositiva 2"/>
          <p:cNvSpPr>
            <a:spLocks noGrp="1"/>
          </p:cNvSpPr>
          <p:nvPr>
            <p:ph type="sldNum" idx="11"/>
          </p:nvPr>
        </p:nvSpPr>
        <p:spPr>
          <a:xfrm>
            <a:off x="9335673" y="6386222"/>
            <a:ext cx="2743200" cy="365125"/>
          </a:xfrm>
        </p:spPr>
        <p:txBody>
          <a:bodyPr/>
          <a:lstStyle/>
          <a:p>
            <a:pPr>
              <a:defRPr/>
            </a:pPr>
            <a:fld id="{49E07CE8-0A7F-44BA-8026-C749A5DA72AD}" type="slidenum">
              <a:rPr lang="it-IT" altLang="it-IT" smtClean="0"/>
              <a:pPr>
                <a:defRPr/>
              </a:pPr>
              <a:t>84</a:t>
            </a:fld>
            <a:endParaRPr lang="it-IT" altLang="it-IT" dirty="0"/>
          </a:p>
        </p:txBody>
      </p:sp>
      <p:graphicFrame>
        <p:nvGraphicFramePr>
          <p:cNvPr id="88" name="Grafico 87"/>
          <p:cNvGraphicFramePr>
            <a:graphicFrameLocks/>
          </p:cNvGraphicFramePr>
          <p:nvPr>
            <p:extLst/>
          </p:nvPr>
        </p:nvGraphicFramePr>
        <p:xfrm>
          <a:off x="861391" y="1099457"/>
          <a:ext cx="10242507" cy="556581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7812514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Immagine 2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90627" y="669154"/>
            <a:ext cx="373993" cy="648000"/>
          </a:xfrm>
          <a:prstGeom prst="rect">
            <a:avLst/>
          </a:prstGeom>
        </p:spPr>
      </p:pic>
      <p:pic>
        <p:nvPicPr>
          <p:cNvPr id="16" name="Immagine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18478" y="484401"/>
            <a:ext cx="1060800" cy="936000"/>
          </a:xfrm>
          <a:prstGeom prst="rect">
            <a:avLst/>
          </a:prstGeom>
        </p:spPr>
      </p:pic>
      <p:pic>
        <p:nvPicPr>
          <p:cNvPr id="35" name="Immagine 34"/>
          <p:cNvPicPr>
            <a:picLocks noChangeAspect="1"/>
          </p:cNvPicPr>
          <p:nvPr/>
        </p:nvPicPr>
        <p:blipFill rotWithShape="1">
          <a:blip r:embed="rId4">
            <a:extLst>
              <a:ext uri="{28A0092B-C50C-407E-A947-70E740481C1C}">
                <a14:useLocalDpi xmlns:a14="http://schemas.microsoft.com/office/drawing/2010/main" val="0"/>
              </a:ext>
            </a:extLst>
          </a:blip>
          <a:srcRect t="28429" r="23654" b="2198"/>
          <a:stretch/>
        </p:blipFill>
        <p:spPr>
          <a:xfrm>
            <a:off x="3830758" y="472321"/>
            <a:ext cx="1862110" cy="1692000"/>
          </a:xfrm>
          <a:prstGeom prst="rect">
            <a:avLst/>
          </a:prstGeom>
        </p:spPr>
      </p:pic>
      <p:pic>
        <p:nvPicPr>
          <p:cNvPr id="20" name="Immagine 1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414835" y="367231"/>
            <a:ext cx="1342290" cy="936000"/>
          </a:xfrm>
          <a:prstGeom prst="rect">
            <a:avLst/>
          </a:prstGeom>
        </p:spPr>
      </p:pic>
      <p:pic>
        <p:nvPicPr>
          <p:cNvPr id="12" name="Immagine 11"/>
          <p:cNvPicPr>
            <a:picLocks noChangeAspect="1"/>
          </p:cNvPicPr>
          <p:nvPr/>
        </p:nvPicPr>
        <p:blipFill rotWithShape="1">
          <a:blip r:embed="rId4">
            <a:extLst>
              <a:ext uri="{28A0092B-C50C-407E-A947-70E740481C1C}">
                <a14:useLocalDpi xmlns:a14="http://schemas.microsoft.com/office/drawing/2010/main" val="0"/>
              </a:ext>
            </a:extLst>
          </a:blip>
          <a:srcRect t="28429" r="23654" b="2198"/>
          <a:stretch/>
        </p:blipFill>
        <p:spPr>
          <a:xfrm>
            <a:off x="1833200" y="268569"/>
            <a:ext cx="2179062" cy="1980000"/>
          </a:xfrm>
          <a:prstGeom prst="rect">
            <a:avLst/>
          </a:prstGeom>
        </p:spPr>
      </p:pic>
      <p:pic>
        <p:nvPicPr>
          <p:cNvPr id="8" name="Immagin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8341" y="4463165"/>
            <a:ext cx="900000" cy="900000"/>
          </a:xfrm>
          <a:prstGeom prst="rect">
            <a:avLst/>
          </a:prstGeom>
        </p:spPr>
      </p:pic>
      <p:pic>
        <p:nvPicPr>
          <p:cNvPr id="22" name="Immagine 2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10674" y="3167904"/>
            <a:ext cx="900000" cy="900000"/>
          </a:xfrm>
          <a:prstGeom prst="rect">
            <a:avLst/>
          </a:prstGeom>
        </p:spPr>
      </p:pic>
      <p:sp>
        <p:nvSpPr>
          <p:cNvPr id="21" name="CasellaDiTesto 20"/>
          <p:cNvSpPr txBox="1"/>
          <p:nvPr/>
        </p:nvSpPr>
        <p:spPr>
          <a:xfrm>
            <a:off x="373747" y="2769993"/>
            <a:ext cx="1162498" cy="369332"/>
          </a:xfrm>
          <a:prstGeom prst="rect">
            <a:avLst/>
          </a:prstGeom>
          <a:noFill/>
          <a:ln>
            <a:noFill/>
          </a:ln>
        </p:spPr>
        <p:txBody>
          <a:bodyPr wrap="none" rtlCol="0">
            <a:spAutoFit/>
          </a:bodyPr>
          <a:lstStyle/>
          <a:p>
            <a:r>
              <a:rPr lang="it-IT" b="1" dirty="0" smtClean="0">
                <a:ln w="0"/>
                <a:solidFill>
                  <a:srgbClr val="0070C0"/>
                </a:solidFill>
                <a:effectLst>
                  <a:outerShdw blurRad="38100" dist="19050" dir="2700000" algn="tl" rotWithShape="0">
                    <a:schemeClr val="dk1">
                      <a:alpha val="40000"/>
                    </a:schemeClr>
                  </a:outerShdw>
                </a:effectLst>
              </a:rPr>
              <a:t>≤ 34 anni  </a:t>
            </a:r>
            <a:endParaRPr lang="it-IT" b="1" dirty="0">
              <a:ln w="0"/>
              <a:solidFill>
                <a:srgbClr val="0070C0"/>
              </a:solidFill>
              <a:effectLst>
                <a:outerShdw blurRad="38100" dist="19050" dir="2700000" algn="tl" rotWithShape="0">
                  <a:schemeClr val="dk1">
                    <a:alpha val="40000"/>
                  </a:schemeClr>
                </a:outerShdw>
              </a:effectLst>
            </a:endParaRPr>
          </a:p>
        </p:txBody>
      </p:sp>
      <p:sp>
        <p:nvSpPr>
          <p:cNvPr id="25" name="CasellaDiTesto 24"/>
          <p:cNvSpPr txBox="1"/>
          <p:nvPr/>
        </p:nvSpPr>
        <p:spPr>
          <a:xfrm>
            <a:off x="371241" y="4072494"/>
            <a:ext cx="1298753" cy="369332"/>
          </a:xfrm>
          <a:prstGeom prst="rect">
            <a:avLst/>
          </a:prstGeom>
          <a:noFill/>
          <a:ln>
            <a:noFill/>
          </a:ln>
        </p:spPr>
        <p:txBody>
          <a:bodyPr wrap="none" rtlCol="0">
            <a:spAutoFit/>
          </a:bodyPr>
          <a:lstStyle/>
          <a:p>
            <a:r>
              <a:rPr lang="it-IT" b="1" dirty="0" smtClean="0">
                <a:ln w="0"/>
                <a:solidFill>
                  <a:srgbClr val="0070C0"/>
                </a:solidFill>
                <a:effectLst>
                  <a:outerShdw blurRad="38100" dist="19050" dir="2700000" algn="tl" rotWithShape="0">
                    <a:schemeClr val="dk1">
                      <a:alpha val="40000"/>
                    </a:schemeClr>
                  </a:outerShdw>
                </a:effectLst>
              </a:rPr>
              <a:t>35-39 anni  </a:t>
            </a:r>
            <a:endParaRPr lang="it-IT" b="1" dirty="0">
              <a:ln w="0"/>
              <a:solidFill>
                <a:srgbClr val="0070C0"/>
              </a:solidFill>
              <a:effectLst>
                <a:outerShdw blurRad="38100" dist="19050" dir="2700000" algn="tl" rotWithShape="0">
                  <a:schemeClr val="dk1">
                    <a:alpha val="40000"/>
                  </a:schemeClr>
                </a:outerShdw>
              </a:effectLst>
            </a:endParaRPr>
          </a:p>
        </p:txBody>
      </p:sp>
      <p:sp>
        <p:nvSpPr>
          <p:cNvPr id="28" name="CasellaDiTesto 27"/>
          <p:cNvSpPr txBox="1"/>
          <p:nvPr/>
        </p:nvSpPr>
        <p:spPr>
          <a:xfrm>
            <a:off x="357315" y="5331320"/>
            <a:ext cx="1298753" cy="369332"/>
          </a:xfrm>
          <a:prstGeom prst="rect">
            <a:avLst/>
          </a:prstGeom>
          <a:noFill/>
          <a:ln>
            <a:noFill/>
          </a:ln>
        </p:spPr>
        <p:txBody>
          <a:bodyPr wrap="none" rtlCol="0">
            <a:spAutoFit/>
          </a:bodyPr>
          <a:lstStyle/>
          <a:p>
            <a:r>
              <a:rPr lang="it-IT" b="1" dirty="0" smtClean="0">
                <a:ln w="0"/>
                <a:solidFill>
                  <a:srgbClr val="0070C0"/>
                </a:solidFill>
                <a:effectLst>
                  <a:outerShdw blurRad="38100" dist="19050" dir="2700000" algn="tl" rotWithShape="0">
                    <a:schemeClr val="dk1">
                      <a:alpha val="40000"/>
                    </a:schemeClr>
                  </a:outerShdw>
                </a:effectLst>
              </a:rPr>
              <a:t>40-42 anni  </a:t>
            </a:r>
            <a:endParaRPr lang="it-IT" b="1" dirty="0">
              <a:ln w="0"/>
              <a:solidFill>
                <a:srgbClr val="0070C0"/>
              </a:solidFill>
              <a:effectLst>
                <a:outerShdw blurRad="38100" dist="19050" dir="2700000" algn="tl" rotWithShape="0">
                  <a:schemeClr val="dk1">
                    <a:alpha val="40000"/>
                  </a:schemeClr>
                </a:outerShdw>
              </a:effectLst>
            </a:endParaRPr>
          </a:p>
        </p:txBody>
      </p:sp>
      <p:sp>
        <p:nvSpPr>
          <p:cNvPr id="4" name="Rettangolo 3"/>
          <p:cNvSpPr/>
          <p:nvPr/>
        </p:nvSpPr>
        <p:spPr>
          <a:xfrm>
            <a:off x="394540" y="6506863"/>
            <a:ext cx="1003801" cy="369332"/>
          </a:xfrm>
          <a:prstGeom prst="rect">
            <a:avLst/>
          </a:prstGeom>
          <a:ln>
            <a:noFill/>
          </a:ln>
        </p:spPr>
        <p:txBody>
          <a:bodyPr wrap="none">
            <a:spAutoFit/>
          </a:bodyPr>
          <a:lstStyle/>
          <a:p>
            <a:r>
              <a:rPr lang="it-IT" b="1" dirty="0">
                <a:ln w="0"/>
                <a:solidFill>
                  <a:srgbClr val="0070C0"/>
                </a:solidFill>
                <a:effectLst>
                  <a:outerShdw blurRad="38100" dist="19050" dir="2700000" algn="tl" rotWithShape="0">
                    <a:schemeClr val="dk1">
                      <a:alpha val="40000"/>
                    </a:schemeClr>
                  </a:outerShdw>
                </a:effectLst>
              </a:rPr>
              <a:t>≥43 anni</a:t>
            </a:r>
          </a:p>
        </p:txBody>
      </p:sp>
      <p:pic>
        <p:nvPicPr>
          <p:cNvPr id="33" name="Immagine 32"/>
          <p:cNvPicPr>
            <a:picLocks noChangeAspect="1"/>
          </p:cNvPicPr>
          <p:nvPr/>
        </p:nvPicPr>
        <p:blipFill>
          <a:blip r:embed="rId8"/>
          <a:stretch>
            <a:fillRect/>
          </a:stretch>
        </p:blipFill>
        <p:spPr>
          <a:xfrm>
            <a:off x="462534" y="1714322"/>
            <a:ext cx="971613" cy="900000"/>
          </a:xfrm>
          <a:prstGeom prst="rect">
            <a:avLst/>
          </a:prstGeom>
        </p:spPr>
      </p:pic>
      <p:pic>
        <p:nvPicPr>
          <p:cNvPr id="9" name="Immagine 8"/>
          <p:cNvPicPr>
            <a:picLocks noChangeAspect="1"/>
          </p:cNvPicPr>
          <p:nvPr/>
        </p:nvPicPr>
        <p:blipFill>
          <a:blip r:embed="rId9"/>
          <a:stretch>
            <a:fillRect/>
          </a:stretch>
        </p:blipFill>
        <p:spPr>
          <a:xfrm>
            <a:off x="399612" y="5674451"/>
            <a:ext cx="903051" cy="900000"/>
          </a:xfrm>
          <a:prstGeom prst="rect">
            <a:avLst/>
          </a:prstGeom>
        </p:spPr>
      </p:pic>
      <p:sp>
        <p:nvSpPr>
          <p:cNvPr id="37" name="Rettangolo 36"/>
          <p:cNvSpPr/>
          <p:nvPr/>
        </p:nvSpPr>
        <p:spPr>
          <a:xfrm>
            <a:off x="2361221" y="2164321"/>
            <a:ext cx="1342034" cy="646331"/>
          </a:xfrm>
          <a:prstGeom prst="rect">
            <a:avLst/>
          </a:prstGeom>
          <a:noFill/>
        </p:spPr>
        <p:txBody>
          <a:bodyPr wrap="none" lIns="91440" tIns="45720" rIns="91440" bIns="45720">
            <a:spAutoFit/>
          </a:bodyPr>
          <a:lstStyle/>
          <a:p>
            <a:pPr algn="ctr"/>
            <a:r>
              <a:rPr lang="it-IT" sz="3600" b="1" dirty="0" smtClean="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rPr>
              <a:t>10,2</a:t>
            </a:r>
            <a:r>
              <a:rPr lang="it-IT" sz="3600" b="1" cap="none" spc="0" dirty="0" smtClean="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rPr>
              <a:t>%</a:t>
            </a:r>
            <a:endParaRPr lang="it-IT" sz="3600" b="1" cap="none" spc="0" dirty="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endParaRPr>
          </a:p>
        </p:txBody>
      </p:sp>
      <p:sp>
        <p:nvSpPr>
          <p:cNvPr id="38" name="Rettangolo 37"/>
          <p:cNvSpPr/>
          <p:nvPr/>
        </p:nvSpPr>
        <p:spPr>
          <a:xfrm>
            <a:off x="4271282" y="2164321"/>
            <a:ext cx="1107996" cy="646331"/>
          </a:xfrm>
          <a:prstGeom prst="rect">
            <a:avLst/>
          </a:prstGeom>
          <a:noFill/>
        </p:spPr>
        <p:txBody>
          <a:bodyPr wrap="none" lIns="91440" tIns="45720" rIns="91440" bIns="45720">
            <a:spAutoFit/>
          </a:bodyPr>
          <a:lstStyle/>
          <a:p>
            <a:pPr algn="ctr"/>
            <a:r>
              <a:rPr lang="it-IT" sz="3600" b="1" dirty="0" smtClean="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rPr>
              <a:t>0,2</a:t>
            </a:r>
            <a:r>
              <a:rPr lang="it-IT" sz="3600" b="1" cap="none" spc="0" dirty="0" smtClean="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rPr>
              <a:t>%</a:t>
            </a:r>
            <a:endParaRPr lang="it-IT" sz="3600" b="1" cap="none" spc="0" dirty="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endParaRPr>
          </a:p>
        </p:txBody>
      </p:sp>
      <p:sp>
        <p:nvSpPr>
          <p:cNvPr id="41" name="Rettangolo 40"/>
          <p:cNvSpPr/>
          <p:nvPr/>
        </p:nvSpPr>
        <p:spPr>
          <a:xfrm>
            <a:off x="2467499" y="3371832"/>
            <a:ext cx="1107996" cy="646331"/>
          </a:xfrm>
          <a:prstGeom prst="rect">
            <a:avLst/>
          </a:prstGeom>
          <a:noFill/>
        </p:spPr>
        <p:txBody>
          <a:bodyPr wrap="none" lIns="91440" tIns="45720" rIns="91440" bIns="45720">
            <a:spAutoFit/>
          </a:bodyPr>
          <a:lstStyle/>
          <a:p>
            <a:pPr algn="ctr"/>
            <a:r>
              <a:rPr lang="it-IT" sz="3600" b="1" dirty="0" smtClean="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rPr>
              <a:t>9,2</a:t>
            </a:r>
            <a:r>
              <a:rPr lang="it-IT" sz="3600" b="1" cap="none" spc="0" dirty="0" smtClean="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rPr>
              <a:t>%</a:t>
            </a:r>
            <a:endParaRPr lang="it-IT" sz="3600" b="1" cap="none" spc="0" dirty="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endParaRPr>
          </a:p>
        </p:txBody>
      </p:sp>
      <p:sp>
        <p:nvSpPr>
          <p:cNvPr id="42" name="Rettangolo 41"/>
          <p:cNvSpPr/>
          <p:nvPr/>
        </p:nvSpPr>
        <p:spPr>
          <a:xfrm>
            <a:off x="4271282" y="3231406"/>
            <a:ext cx="1107996" cy="646331"/>
          </a:xfrm>
          <a:prstGeom prst="rect">
            <a:avLst/>
          </a:prstGeom>
          <a:noFill/>
        </p:spPr>
        <p:txBody>
          <a:bodyPr wrap="none" lIns="91440" tIns="45720" rIns="91440" bIns="45720">
            <a:spAutoFit/>
          </a:bodyPr>
          <a:lstStyle/>
          <a:p>
            <a:pPr algn="ctr"/>
            <a:r>
              <a:rPr lang="it-IT" sz="3600" b="1" dirty="0" smtClean="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rPr>
              <a:t>0,3</a:t>
            </a:r>
            <a:r>
              <a:rPr lang="it-IT" sz="3600" b="1" cap="none" spc="0" dirty="0" smtClean="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rPr>
              <a:t>%</a:t>
            </a:r>
            <a:endParaRPr lang="it-IT" sz="3600" b="1" cap="none" spc="0" dirty="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endParaRPr>
          </a:p>
        </p:txBody>
      </p:sp>
      <p:sp>
        <p:nvSpPr>
          <p:cNvPr id="45" name="Rettangolo 44"/>
          <p:cNvSpPr/>
          <p:nvPr/>
        </p:nvSpPr>
        <p:spPr>
          <a:xfrm>
            <a:off x="2435813" y="4701364"/>
            <a:ext cx="1107996" cy="646331"/>
          </a:xfrm>
          <a:prstGeom prst="rect">
            <a:avLst/>
          </a:prstGeom>
          <a:noFill/>
        </p:spPr>
        <p:txBody>
          <a:bodyPr wrap="none" lIns="91440" tIns="45720" rIns="91440" bIns="45720">
            <a:spAutoFit/>
          </a:bodyPr>
          <a:lstStyle/>
          <a:p>
            <a:pPr algn="ctr"/>
            <a:r>
              <a:rPr lang="it-IT" sz="3600" b="1" dirty="0" smtClean="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rPr>
              <a:t>5,3</a:t>
            </a:r>
            <a:r>
              <a:rPr lang="it-IT" sz="3600" b="1" cap="none" spc="0" dirty="0" smtClean="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rPr>
              <a:t>%</a:t>
            </a:r>
            <a:endParaRPr lang="it-IT" sz="3600" b="1" cap="none" spc="0" dirty="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endParaRPr>
          </a:p>
        </p:txBody>
      </p:sp>
      <p:sp>
        <p:nvSpPr>
          <p:cNvPr id="46" name="Rettangolo 45"/>
          <p:cNvSpPr/>
          <p:nvPr/>
        </p:nvSpPr>
        <p:spPr>
          <a:xfrm>
            <a:off x="4114775" y="4590255"/>
            <a:ext cx="1107996" cy="646331"/>
          </a:xfrm>
          <a:prstGeom prst="rect">
            <a:avLst/>
          </a:prstGeom>
          <a:noFill/>
        </p:spPr>
        <p:txBody>
          <a:bodyPr wrap="none" lIns="91440" tIns="45720" rIns="91440" bIns="45720">
            <a:spAutoFit/>
          </a:bodyPr>
          <a:lstStyle/>
          <a:p>
            <a:pPr algn="ctr"/>
            <a:r>
              <a:rPr lang="it-IT" sz="3600" b="1" dirty="0" smtClean="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rPr>
              <a:t>0,2</a:t>
            </a:r>
            <a:r>
              <a:rPr lang="it-IT" sz="3600" b="1" cap="none" spc="0" dirty="0" smtClean="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rPr>
              <a:t>%</a:t>
            </a:r>
            <a:endParaRPr lang="it-IT" sz="3600" b="1" cap="none" spc="0" dirty="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endParaRPr>
          </a:p>
        </p:txBody>
      </p:sp>
      <p:sp>
        <p:nvSpPr>
          <p:cNvPr id="51" name="Rettangolo 50"/>
          <p:cNvSpPr/>
          <p:nvPr/>
        </p:nvSpPr>
        <p:spPr>
          <a:xfrm>
            <a:off x="2478240" y="6030896"/>
            <a:ext cx="1107996" cy="646331"/>
          </a:xfrm>
          <a:prstGeom prst="rect">
            <a:avLst/>
          </a:prstGeom>
          <a:noFill/>
        </p:spPr>
        <p:txBody>
          <a:bodyPr wrap="none" lIns="91440" tIns="45720" rIns="91440" bIns="45720">
            <a:spAutoFit/>
          </a:bodyPr>
          <a:lstStyle/>
          <a:p>
            <a:pPr algn="ctr"/>
            <a:r>
              <a:rPr lang="it-IT" sz="3600" b="1" dirty="0" smtClean="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rPr>
              <a:t>1</a:t>
            </a:r>
            <a:r>
              <a:rPr lang="it-IT" sz="3600" b="1" cap="none" spc="0" dirty="0" smtClean="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rPr>
              <a:t>,4%</a:t>
            </a:r>
            <a:endParaRPr lang="it-IT" sz="3600" b="1" cap="none" spc="0" dirty="0">
              <a:ln w="9525">
                <a:solidFill>
                  <a:schemeClr val="bg1"/>
                </a:solidFill>
                <a:prstDash val="solid"/>
              </a:ln>
              <a:solidFill>
                <a:srgbClr val="5B9BD5"/>
              </a:solidFill>
              <a:effectLst>
                <a:outerShdw blurRad="12700" dist="38100" dir="2700000" algn="tl" rotWithShape="0">
                  <a:schemeClr val="accent5">
                    <a:lumMod val="60000"/>
                    <a:lumOff val="40000"/>
                  </a:schemeClr>
                </a:outerShdw>
              </a:effectLst>
            </a:endParaRPr>
          </a:p>
        </p:txBody>
      </p:sp>
      <p:sp>
        <p:nvSpPr>
          <p:cNvPr id="52" name="Rettangolo 51"/>
          <p:cNvSpPr/>
          <p:nvPr/>
        </p:nvSpPr>
        <p:spPr>
          <a:xfrm>
            <a:off x="4271282" y="5928120"/>
            <a:ext cx="755336" cy="646331"/>
          </a:xfrm>
          <a:prstGeom prst="rect">
            <a:avLst/>
          </a:prstGeom>
          <a:noFill/>
        </p:spPr>
        <p:txBody>
          <a:bodyPr wrap="none" lIns="91440" tIns="45720" rIns="91440" bIns="45720">
            <a:spAutoFit/>
          </a:bodyPr>
          <a:lstStyle/>
          <a:p>
            <a:pPr algn="ctr"/>
            <a:r>
              <a:rPr lang="it-IT" sz="3600" b="1" dirty="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rPr>
              <a:t>0</a:t>
            </a:r>
            <a:r>
              <a:rPr lang="it-IT" sz="3600" b="1" cap="none" spc="0" dirty="0" smtClean="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rPr>
              <a:t>%</a:t>
            </a:r>
            <a:endParaRPr lang="it-IT" sz="3600" b="1" cap="none" spc="0" dirty="0">
              <a:ln w="9525">
                <a:solidFill>
                  <a:schemeClr val="bg1"/>
                </a:solidFill>
                <a:prstDash val="solid"/>
              </a:ln>
              <a:solidFill>
                <a:srgbClr val="F08482"/>
              </a:solidFill>
              <a:effectLst>
                <a:outerShdw blurRad="12700" dist="38100" dir="2700000" algn="tl" rotWithShape="0">
                  <a:schemeClr val="accent5">
                    <a:lumMod val="60000"/>
                    <a:lumOff val="40000"/>
                  </a:schemeClr>
                </a:outerShdw>
              </a:effectLst>
            </a:endParaRPr>
          </a:p>
        </p:txBody>
      </p:sp>
      <p:sp>
        <p:nvSpPr>
          <p:cNvPr id="5" name="Rettangolo 4"/>
          <p:cNvSpPr/>
          <p:nvPr/>
        </p:nvSpPr>
        <p:spPr>
          <a:xfrm>
            <a:off x="0" y="65745"/>
            <a:ext cx="12192000" cy="707886"/>
          </a:xfrm>
          <a:prstGeom prst="rect">
            <a:avLst/>
          </a:prstGeom>
        </p:spPr>
        <p:txBody>
          <a:bodyPr wrap="square">
            <a:spAutoFit/>
          </a:bodyPr>
          <a:lstStyle/>
          <a:p>
            <a:pPr algn="ctr"/>
            <a:r>
              <a:rPr lang="it-IT" sz="2000" b="1" dirty="0">
                <a:solidFill>
                  <a:srgbClr val="002060"/>
                </a:solidFill>
                <a:cs typeface="Arial" charset="0"/>
              </a:rPr>
              <a:t>COME VARIA IL RISCHIO DI AVERE UN  PARTO GEMELLARE O PLURIMO SECONDO L’ETÀ DELLA DONNA CON GAMETI DELLA COPPIA? </a:t>
            </a:r>
            <a:r>
              <a:rPr lang="it-IT" sz="2000" b="1" dirty="0" smtClean="0">
                <a:solidFill>
                  <a:srgbClr val="002060"/>
                </a:solidFill>
                <a:cs typeface="Arial" charset="0"/>
              </a:rPr>
              <a:t>ANNO 2019 </a:t>
            </a:r>
            <a:endParaRPr lang="it-IT" sz="2000" b="1" dirty="0">
              <a:solidFill>
                <a:srgbClr val="002060"/>
              </a:solidFill>
              <a:cs typeface="Arial" charset="0"/>
            </a:endParaRPr>
          </a:p>
        </p:txBody>
      </p:sp>
      <p:sp>
        <p:nvSpPr>
          <p:cNvPr id="7" name="CasellaDiTesto 6"/>
          <p:cNvSpPr txBox="1"/>
          <p:nvPr/>
        </p:nvSpPr>
        <p:spPr>
          <a:xfrm>
            <a:off x="263528" y="795400"/>
            <a:ext cx="1923925" cy="1015663"/>
          </a:xfrm>
          <a:prstGeom prst="rect">
            <a:avLst/>
          </a:prstGeom>
          <a:noFill/>
        </p:spPr>
        <p:txBody>
          <a:bodyPr wrap="none" rtlCol="0">
            <a:spAutoFit/>
          </a:bodyPr>
          <a:lstStyle/>
          <a:p>
            <a:r>
              <a:rPr lang="it-IT" b="1" dirty="0">
                <a:ln w="0"/>
                <a:solidFill>
                  <a:srgbClr val="0070C0"/>
                </a:solidFill>
                <a:effectLst>
                  <a:outerShdw blurRad="38100" dist="19050" dir="2700000" algn="tl" rotWithShape="0">
                    <a:schemeClr val="dk1">
                      <a:alpha val="40000"/>
                    </a:schemeClr>
                  </a:outerShdw>
                </a:effectLst>
              </a:rPr>
              <a:t>Su 100 donne che </a:t>
            </a:r>
            <a:endParaRPr lang="it-IT" b="1" dirty="0" smtClean="0">
              <a:ln w="0"/>
              <a:solidFill>
                <a:srgbClr val="0070C0"/>
              </a:solidFill>
              <a:effectLst>
                <a:outerShdw blurRad="38100" dist="19050" dir="2700000" algn="tl" rotWithShape="0">
                  <a:schemeClr val="dk1">
                    <a:alpha val="40000"/>
                  </a:schemeClr>
                </a:outerShdw>
              </a:effectLst>
            </a:endParaRPr>
          </a:p>
          <a:p>
            <a:r>
              <a:rPr lang="it-IT" b="1" dirty="0" smtClean="0">
                <a:ln w="0"/>
                <a:solidFill>
                  <a:srgbClr val="0070C0"/>
                </a:solidFill>
                <a:effectLst>
                  <a:outerShdw blurRad="38100" dist="19050" dir="2700000" algn="tl" rotWithShape="0">
                    <a:schemeClr val="dk1">
                      <a:alpha val="40000"/>
                    </a:schemeClr>
                  </a:outerShdw>
                </a:effectLst>
              </a:rPr>
              <a:t>arrivano </a:t>
            </a:r>
            <a:r>
              <a:rPr lang="it-IT" b="1" dirty="0">
                <a:ln w="0"/>
                <a:solidFill>
                  <a:srgbClr val="0070C0"/>
                </a:solidFill>
                <a:effectLst>
                  <a:outerShdw blurRad="38100" dist="19050" dir="2700000" algn="tl" rotWithShape="0">
                    <a:schemeClr val="dk1">
                      <a:alpha val="40000"/>
                    </a:schemeClr>
                  </a:outerShdw>
                </a:effectLst>
              </a:rPr>
              <a:t>al parto</a:t>
            </a:r>
          </a:p>
          <a:p>
            <a:endParaRPr lang="it-IT" sz="2400" b="1" dirty="0">
              <a:ln w="9525">
                <a:solidFill>
                  <a:schemeClr val="bg1"/>
                </a:solidFill>
                <a:prstDash val="solid"/>
              </a:ln>
              <a:solidFill>
                <a:srgbClr val="5B9BD5"/>
              </a:solidFill>
              <a:effectLst>
                <a:outerShdw blurRad="38100" dist="38100" dir="2700000" algn="tl">
                  <a:srgbClr val="000000">
                    <a:alpha val="43137"/>
                  </a:srgbClr>
                </a:outerShdw>
              </a:effectLst>
            </a:endParaRPr>
          </a:p>
        </p:txBody>
      </p:sp>
      <p:pic>
        <p:nvPicPr>
          <p:cNvPr id="26" name="Immagine 2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304869" y="419971"/>
            <a:ext cx="540000" cy="540000"/>
          </a:xfrm>
          <a:prstGeom prst="rect">
            <a:avLst/>
          </a:prstGeom>
        </p:spPr>
      </p:pic>
      <p:pic>
        <p:nvPicPr>
          <p:cNvPr id="2" name="Immagine 1"/>
          <p:cNvPicPr>
            <a:picLocks noChangeAspect="1"/>
          </p:cNvPicPr>
          <p:nvPr/>
        </p:nvPicPr>
        <p:blipFill>
          <a:blip r:embed="rId11"/>
          <a:stretch>
            <a:fillRect/>
          </a:stretch>
        </p:blipFill>
        <p:spPr>
          <a:xfrm>
            <a:off x="10845424" y="452727"/>
            <a:ext cx="1140051" cy="432854"/>
          </a:xfrm>
          <a:prstGeom prst="rect">
            <a:avLst/>
          </a:prstGeom>
        </p:spPr>
      </p:pic>
    </p:spTree>
    <p:extLst>
      <p:ext uri="{BB962C8B-B14F-4D97-AF65-F5344CB8AC3E}">
        <p14:creationId xmlns:p14="http://schemas.microsoft.com/office/powerpoint/2010/main" val="733356720"/>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Immagine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99907" y="1058815"/>
            <a:ext cx="734400" cy="648000"/>
          </a:xfrm>
          <a:prstGeom prst="rect">
            <a:avLst/>
          </a:prstGeom>
        </p:spPr>
      </p:pic>
      <p:pic>
        <p:nvPicPr>
          <p:cNvPr id="4" name="Immagine 3"/>
          <p:cNvPicPr>
            <a:picLocks noChangeAspect="1"/>
          </p:cNvPicPr>
          <p:nvPr/>
        </p:nvPicPr>
        <p:blipFill>
          <a:blip r:embed="rId3"/>
          <a:stretch>
            <a:fillRect/>
          </a:stretch>
        </p:blipFill>
        <p:spPr>
          <a:xfrm>
            <a:off x="9926177" y="1185449"/>
            <a:ext cx="310923" cy="536494"/>
          </a:xfrm>
          <a:prstGeom prst="rect">
            <a:avLst/>
          </a:prstGeom>
        </p:spPr>
      </p:pic>
      <p:pic>
        <p:nvPicPr>
          <p:cNvPr id="26" name="Immagine 2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71063" y="2332972"/>
            <a:ext cx="929277" cy="648000"/>
          </a:xfrm>
          <a:prstGeom prst="rect">
            <a:avLst/>
          </a:prstGeom>
        </p:spPr>
      </p:pic>
      <p:pic>
        <p:nvPicPr>
          <p:cNvPr id="24" name="Immagine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0330455">
            <a:off x="4009858" y="3432862"/>
            <a:ext cx="373993" cy="648000"/>
          </a:xfrm>
          <a:prstGeom prst="rect">
            <a:avLst/>
          </a:prstGeom>
        </p:spPr>
      </p:pic>
      <p:pic>
        <p:nvPicPr>
          <p:cNvPr id="12" name="Immagine 11"/>
          <p:cNvPicPr>
            <a:picLocks noChangeAspect="1"/>
          </p:cNvPicPr>
          <p:nvPr/>
        </p:nvPicPr>
        <p:blipFill rotWithShape="1">
          <a:blip r:embed="rId6">
            <a:extLst>
              <a:ext uri="{28A0092B-C50C-407E-A947-70E740481C1C}">
                <a14:useLocalDpi xmlns:a14="http://schemas.microsoft.com/office/drawing/2010/main" val="0"/>
              </a:ext>
            </a:extLst>
          </a:blip>
          <a:srcRect t="28429" r="23654" b="2198"/>
          <a:stretch/>
        </p:blipFill>
        <p:spPr>
          <a:xfrm>
            <a:off x="5459684" y="1993134"/>
            <a:ext cx="2575252" cy="2340000"/>
          </a:xfrm>
          <a:prstGeom prst="rect">
            <a:avLst/>
          </a:prstGeom>
        </p:spPr>
      </p:pic>
      <p:graphicFrame>
        <p:nvGraphicFramePr>
          <p:cNvPr id="6" name="Diagramma 5"/>
          <p:cNvGraphicFramePr/>
          <p:nvPr>
            <p:extLst/>
          </p:nvPr>
        </p:nvGraphicFramePr>
        <p:xfrm>
          <a:off x="2870258" y="2558119"/>
          <a:ext cx="8128000" cy="541866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pSp>
        <p:nvGrpSpPr>
          <p:cNvPr id="9" name="Gruppo 8"/>
          <p:cNvGrpSpPr/>
          <p:nvPr/>
        </p:nvGrpSpPr>
        <p:grpSpPr>
          <a:xfrm>
            <a:off x="7871143" y="1058815"/>
            <a:ext cx="3304939" cy="2627106"/>
            <a:chOff x="7590699" y="2696427"/>
            <a:chExt cx="2263150" cy="1634644"/>
          </a:xfrm>
        </p:grpSpPr>
        <p:pic>
          <p:nvPicPr>
            <p:cNvPr id="35" name="Immagine 34"/>
            <p:cNvPicPr>
              <a:picLocks noChangeAspect="1"/>
            </p:cNvPicPr>
            <p:nvPr/>
          </p:nvPicPr>
          <p:blipFill rotWithShape="1">
            <a:blip r:embed="rId6">
              <a:extLst>
                <a:ext uri="{28A0092B-C50C-407E-A947-70E740481C1C}">
                  <a14:useLocalDpi xmlns:a14="http://schemas.microsoft.com/office/drawing/2010/main" val="0"/>
                </a:ext>
              </a:extLst>
            </a:blip>
            <a:srcRect t="41552" r="22123" b="2198"/>
            <a:stretch/>
          </p:blipFill>
          <p:spPr>
            <a:xfrm>
              <a:off x="7590699" y="2696427"/>
              <a:ext cx="2263150" cy="1634644"/>
            </a:xfrm>
            <a:prstGeom prst="rect">
              <a:avLst/>
            </a:prstGeom>
          </p:spPr>
        </p:pic>
        <p:sp>
          <p:nvSpPr>
            <p:cNvPr id="38" name="Rettangolo 37"/>
            <p:cNvSpPr/>
            <p:nvPr/>
          </p:nvSpPr>
          <p:spPr>
            <a:xfrm>
              <a:off x="8567619" y="3091622"/>
              <a:ext cx="654450" cy="287258"/>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87,3%</a:t>
              </a:r>
              <a:endParaRPr lang="it-IT" sz="2400" b="1"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grpSp>
      <p:grpSp>
        <p:nvGrpSpPr>
          <p:cNvPr id="7" name="Gruppo 6"/>
          <p:cNvGrpSpPr/>
          <p:nvPr/>
        </p:nvGrpSpPr>
        <p:grpSpPr>
          <a:xfrm>
            <a:off x="2937112" y="2975286"/>
            <a:ext cx="2055295" cy="2016000"/>
            <a:chOff x="3581127" y="1416367"/>
            <a:chExt cx="2055295" cy="2016000"/>
          </a:xfrm>
        </p:grpSpPr>
        <p:pic>
          <p:nvPicPr>
            <p:cNvPr id="10" name="Immagine 9"/>
            <p:cNvPicPr>
              <a:picLocks noChangeAspect="1"/>
            </p:cNvPicPr>
            <p:nvPr/>
          </p:nvPicPr>
          <p:blipFill rotWithShape="1">
            <a:blip r:embed="rId12">
              <a:extLst>
                <a:ext uri="{28A0092B-C50C-407E-A947-70E740481C1C}">
                  <a14:useLocalDpi xmlns:a14="http://schemas.microsoft.com/office/drawing/2010/main" val="0"/>
                </a:ext>
              </a:extLst>
            </a:blip>
            <a:srcRect t="22506" r="20996"/>
            <a:stretch/>
          </p:blipFill>
          <p:spPr>
            <a:xfrm>
              <a:off x="3581127" y="1416367"/>
              <a:ext cx="2055295" cy="2016000"/>
            </a:xfrm>
            <a:prstGeom prst="rect">
              <a:avLst/>
            </a:prstGeom>
          </p:spPr>
        </p:pic>
        <p:sp>
          <p:nvSpPr>
            <p:cNvPr id="3" name="Rettangolo 2"/>
            <p:cNvSpPr/>
            <p:nvPr/>
          </p:nvSpPr>
          <p:spPr>
            <a:xfrm>
              <a:off x="4302861" y="2177998"/>
              <a:ext cx="800220" cy="461665"/>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8,4</a:t>
              </a:r>
              <a:r>
                <a:rPr lang="it-IT" sz="2400" b="1" cap="none" spc="0"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a:t>
              </a:r>
              <a:endParaRPr lang="it-IT" sz="2400" b="1" cap="none" spc="0"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grpSp>
      <p:sp>
        <p:nvSpPr>
          <p:cNvPr id="37" name="Rettangolo 36"/>
          <p:cNvSpPr/>
          <p:nvPr/>
        </p:nvSpPr>
        <p:spPr>
          <a:xfrm>
            <a:off x="6440808" y="2843307"/>
            <a:ext cx="955711" cy="461665"/>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53,3%</a:t>
            </a:r>
            <a:endParaRPr lang="it-IT" sz="2400" b="1"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pic>
        <p:nvPicPr>
          <p:cNvPr id="13" name="Immagine 1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18724" y="123078"/>
            <a:ext cx="540000" cy="540000"/>
          </a:xfrm>
          <a:prstGeom prst="rect">
            <a:avLst/>
          </a:prstGeom>
        </p:spPr>
      </p:pic>
      <p:pic>
        <p:nvPicPr>
          <p:cNvPr id="14" name="Immagine 13"/>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3996" y="716084"/>
            <a:ext cx="1142875" cy="432000"/>
          </a:xfrm>
          <a:prstGeom prst="rect">
            <a:avLst/>
          </a:prstGeom>
        </p:spPr>
      </p:pic>
      <p:sp>
        <p:nvSpPr>
          <p:cNvPr id="11" name="CasellaDiTesto 10"/>
          <p:cNvSpPr txBox="1"/>
          <p:nvPr/>
        </p:nvSpPr>
        <p:spPr>
          <a:xfrm>
            <a:off x="-108203" y="5251994"/>
            <a:ext cx="2306209" cy="1015663"/>
          </a:xfrm>
          <a:prstGeom prst="rect">
            <a:avLst/>
          </a:prstGeom>
          <a:noFill/>
        </p:spPr>
        <p:txBody>
          <a:bodyPr wrap="none" rtlCol="0">
            <a:spAutoFit/>
          </a:bodyPr>
          <a:lstStyle/>
          <a:p>
            <a:pPr algn="ctr"/>
            <a:r>
              <a:rPr lang="it-IT" sz="2000" b="1" dirty="0">
                <a:solidFill>
                  <a:srgbClr val="002060"/>
                </a:solidFill>
                <a:cs typeface="Arial" panose="020B0604020202020204" pitchFamily="34" charset="0"/>
              </a:rPr>
              <a:t>% di nati con peso </a:t>
            </a:r>
          </a:p>
          <a:p>
            <a:pPr algn="ctr"/>
            <a:r>
              <a:rPr lang="it-IT" sz="2000" b="1" dirty="0">
                <a:solidFill>
                  <a:srgbClr val="002060"/>
                </a:solidFill>
                <a:cs typeface="Arial" panose="020B0604020202020204" pitchFamily="34" charset="0"/>
              </a:rPr>
              <a:t>inferiore a 2.500 gr. </a:t>
            </a:r>
          </a:p>
          <a:p>
            <a:pPr algn="ctr"/>
            <a:r>
              <a:rPr lang="it-IT" sz="2000" b="1" dirty="0">
                <a:solidFill>
                  <a:srgbClr val="002060"/>
                </a:solidFill>
                <a:cs typeface="Arial" panose="020B0604020202020204" pitchFamily="34" charset="0"/>
              </a:rPr>
              <a:t>per tipo di parto </a:t>
            </a:r>
          </a:p>
        </p:txBody>
      </p:sp>
      <p:sp>
        <p:nvSpPr>
          <p:cNvPr id="25" name="Triangolo isoscele 24"/>
          <p:cNvSpPr/>
          <p:nvPr/>
        </p:nvSpPr>
        <p:spPr>
          <a:xfrm>
            <a:off x="10745339" y="2956564"/>
            <a:ext cx="430644" cy="430644"/>
          </a:xfrm>
          <a:prstGeom prst="triangle">
            <a:avLst>
              <a:gd name="adj" fmla="val 100000"/>
            </a:avLst>
          </a:prstGeom>
          <a:solidFill>
            <a:schemeClr val="accent2"/>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 name="Rettangolo 1"/>
          <p:cNvSpPr/>
          <p:nvPr/>
        </p:nvSpPr>
        <p:spPr>
          <a:xfrm>
            <a:off x="1355018" y="123078"/>
            <a:ext cx="10047550" cy="707886"/>
          </a:xfrm>
          <a:prstGeom prst="rect">
            <a:avLst/>
          </a:prstGeom>
          <a:ln w="28575">
            <a:solidFill>
              <a:srgbClr val="C00000"/>
            </a:solidFill>
          </a:ln>
        </p:spPr>
        <p:txBody>
          <a:bodyPr wrap="square">
            <a:spAutoFit/>
          </a:bodyPr>
          <a:lstStyle/>
          <a:p>
            <a:pPr algn="ctr"/>
            <a:r>
              <a:rPr lang="it-IT" sz="2000" b="1" dirty="0">
                <a:solidFill>
                  <a:srgbClr val="002060"/>
                </a:solidFill>
                <a:cs typeface="Arial" charset="0"/>
              </a:rPr>
              <a:t>QUAL E’ LA PERCENTUALE DI BAMBINI NATI SOTTOPESO (INFERIORE AI 2500 GR.) </a:t>
            </a:r>
          </a:p>
          <a:p>
            <a:pPr algn="ctr"/>
            <a:r>
              <a:rPr lang="it-IT" sz="2000" b="1" dirty="0">
                <a:solidFill>
                  <a:srgbClr val="002060"/>
                </a:solidFill>
                <a:cs typeface="Arial" charset="0"/>
              </a:rPr>
              <a:t>PER TIPO DI PARTO CON TECNICHE DI PMA CON GAMETI DELLA COPPIA? </a:t>
            </a:r>
            <a:r>
              <a:rPr lang="it-IT" sz="2000" b="1" dirty="0" smtClean="0">
                <a:solidFill>
                  <a:srgbClr val="002060"/>
                </a:solidFill>
                <a:cs typeface="Arial" charset="0"/>
              </a:rPr>
              <a:t>ANNO 2019 </a:t>
            </a:r>
            <a:endParaRPr lang="it-IT" sz="2000" b="1" dirty="0">
              <a:solidFill>
                <a:srgbClr val="002060"/>
              </a:solidFill>
              <a:cs typeface="Arial" charset="0"/>
            </a:endParaRPr>
          </a:p>
        </p:txBody>
      </p:sp>
      <p:pic>
        <p:nvPicPr>
          <p:cNvPr id="5" name="Immagine 4"/>
          <p:cNvPicPr>
            <a:picLocks noChangeAspect="1"/>
          </p:cNvPicPr>
          <p:nvPr/>
        </p:nvPicPr>
        <p:blipFill>
          <a:blip r:embed="rId15"/>
          <a:stretch>
            <a:fillRect/>
          </a:stretch>
        </p:blipFill>
        <p:spPr>
          <a:xfrm>
            <a:off x="2089803" y="5352005"/>
            <a:ext cx="634039" cy="792549"/>
          </a:xfrm>
          <a:prstGeom prst="rect">
            <a:avLst/>
          </a:prstGeom>
        </p:spPr>
      </p:pic>
    </p:spTree>
    <p:extLst>
      <p:ext uri="{BB962C8B-B14F-4D97-AF65-F5344CB8AC3E}">
        <p14:creationId xmlns:p14="http://schemas.microsoft.com/office/powerpoint/2010/main" val="3614628015"/>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Immagine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99907" y="1058815"/>
            <a:ext cx="734400" cy="648000"/>
          </a:xfrm>
          <a:prstGeom prst="rect">
            <a:avLst/>
          </a:prstGeom>
        </p:spPr>
      </p:pic>
      <p:pic>
        <p:nvPicPr>
          <p:cNvPr id="4" name="Immagine 3"/>
          <p:cNvPicPr>
            <a:picLocks noChangeAspect="1"/>
          </p:cNvPicPr>
          <p:nvPr/>
        </p:nvPicPr>
        <p:blipFill>
          <a:blip r:embed="rId3"/>
          <a:stretch>
            <a:fillRect/>
          </a:stretch>
        </p:blipFill>
        <p:spPr>
          <a:xfrm>
            <a:off x="9926177" y="1185449"/>
            <a:ext cx="310923" cy="536494"/>
          </a:xfrm>
          <a:prstGeom prst="rect">
            <a:avLst/>
          </a:prstGeom>
        </p:spPr>
      </p:pic>
      <p:pic>
        <p:nvPicPr>
          <p:cNvPr id="26" name="Immagine 2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71063" y="2332972"/>
            <a:ext cx="929277" cy="648000"/>
          </a:xfrm>
          <a:prstGeom prst="rect">
            <a:avLst/>
          </a:prstGeom>
        </p:spPr>
      </p:pic>
      <p:pic>
        <p:nvPicPr>
          <p:cNvPr id="24" name="Immagine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0330455">
            <a:off x="4009858" y="3432862"/>
            <a:ext cx="373993" cy="648000"/>
          </a:xfrm>
          <a:prstGeom prst="rect">
            <a:avLst/>
          </a:prstGeom>
        </p:spPr>
      </p:pic>
      <p:pic>
        <p:nvPicPr>
          <p:cNvPr id="12" name="Immagine 11"/>
          <p:cNvPicPr>
            <a:picLocks noChangeAspect="1"/>
          </p:cNvPicPr>
          <p:nvPr/>
        </p:nvPicPr>
        <p:blipFill rotWithShape="1">
          <a:blip r:embed="rId6">
            <a:extLst>
              <a:ext uri="{28A0092B-C50C-407E-A947-70E740481C1C}">
                <a14:useLocalDpi xmlns:a14="http://schemas.microsoft.com/office/drawing/2010/main" val="0"/>
              </a:ext>
            </a:extLst>
          </a:blip>
          <a:srcRect t="28429" r="23654" b="2198"/>
          <a:stretch/>
        </p:blipFill>
        <p:spPr>
          <a:xfrm>
            <a:off x="5459684" y="1993134"/>
            <a:ext cx="2575252" cy="2340000"/>
          </a:xfrm>
          <a:prstGeom prst="rect">
            <a:avLst/>
          </a:prstGeom>
        </p:spPr>
      </p:pic>
      <p:graphicFrame>
        <p:nvGraphicFramePr>
          <p:cNvPr id="6" name="Diagramma 5"/>
          <p:cNvGraphicFramePr/>
          <p:nvPr>
            <p:extLst/>
          </p:nvPr>
        </p:nvGraphicFramePr>
        <p:xfrm>
          <a:off x="2835753" y="2656972"/>
          <a:ext cx="8128000" cy="541866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pSp>
        <p:nvGrpSpPr>
          <p:cNvPr id="9" name="Gruppo 8"/>
          <p:cNvGrpSpPr/>
          <p:nvPr/>
        </p:nvGrpSpPr>
        <p:grpSpPr>
          <a:xfrm>
            <a:off x="7871143" y="1058815"/>
            <a:ext cx="3304939" cy="2627106"/>
            <a:chOff x="7590699" y="2696427"/>
            <a:chExt cx="2263150" cy="1634644"/>
          </a:xfrm>
        </p:grpSpPr>
        <p:pic>
          <p:nvPicPr>
            <p:cNvPr id="35" name="Immagine 34"/>
            <p:cNvPicPr>
              <a:picLocks noChangeAspect="1"/>
            </p:cNvPicPr>
            <p:nvPr/>
          </p:nvPicPr>
          <p:blipFill rotWithShape="1">
            <a:blip r:embed="rId6">
              <a:extLst>
                <a:ext uri="{28A0092B-C50C-407E-A947-70E740481C1C}">
                  <a14:useLocalDpi xmlns:a14="http://schemas.microsoft.com/office/drawing/2010/main" val="0"/>
                </a:ext>
              </a:extLst>
            </a:blip>
            <a:srcRect t="41552" r="22123" b="2198"/>
            <a:stretch/>
          </p:blipFill>
          <p:spPr>
            <a:xfrm>
              <a:off x="7590699" y="2696427"/>
              <a:ext cx="2263150" cy="1634644"/>
            </a:xfrm>
            <a:prstGeom prst="rect">
              <a:avLst/>
            </a:prstGeom>
          </p:spPr>
        </p:pic>
        <p:sp>
          <p:nvSpPr>
            <p:cNvPr id="38" name="Rettangolo 37"/>
            <p:cNvSpPr/>
            <p:nvPr/>
          </p:nvSpPr>
          <p:spPr>
            <a:xfrm>
              <a:off x="8567620" y="3091622"/>
              <a:ext cx="654450" cy="287258"/>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88,9%</a:t>
              </a:r>
              <a:endParaRPr lang="it-IT" sz="2400" b="1"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grpSp>
      <p:grpSp>
        <p:nvGrpSpPr>
          <p:cNvPr id="7" name="Gruppo 6"/>
          <p:cNvGrpSpPr/>
          <p:nvPr/>
        </p:nvGrpSpPr>
        <p:grpSpPr>
          <a:xfrm>
            <a:off x="2902607" y="3074139"/>
            <a:ext cx="2055295" cy="2016000"/>
            <a:chOff x="3581127" y="1416367"/>
            <a:chExt cx="2055295" cy="2016000"/>
          </a:xfrm>
        </p:grpSpPr>
        <p:pic>
          <p:nvPicPr>
            <p:cNvPr id="10" name="Immagine 9"/>
            <p:cNvPicPr>
              <a:picLocks noChangeAspect="1"/>
            </p:cNvPicPr>
            <p:nvPr/>
          </p:nvPicPr>
          <p:blipFill rotWithShape="1">
            <a:blip r:embed="rId12">
              <a:extLst>
                <a:ext uri="{28A0092B-C50C-407E-A947-70E740481C1C}">
                  <a14:useLocalDpi xmlns:a14="http://schemas.microsoft.com/office/drawing/2010/main" val="0"/>
                </a:ext>
              </a:extLst>
            </a:blip>
            <a:srcRect t="22506" r="20996"/>
            <a:stretch/>
          </p:blipFill>
          <p:spPr>
            <a:xfrm>
              <a:off x="3581127" y="1416367"/>
              <a:ext cx="2055295" cy="2016000"/>
            </a:xfrm>
            <a:prstGeom prst="rect">
              <a:avLst/>
            </a:prstGeom>
          </p:spPr>
        </p:pic>
        <p:sp>
          <p:nvSpPr>
            <p:cNvPr id="3" name="Rettangolo 2"/>
            <p:cNvSpPr/>
            <p:nvPr/>
          </p:nvSpPr>
          <p:spPr>
            <a:xfrm>
              <a:off x="4302861" y="2177998"/>
              <a:ext cx="800220" cy="461665"/>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8,0</a:t>
              </a:r>
              <a:r>
                <a:rPr lang="it-IT" sz="2400" b="1" cap="none" spc="0"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a:t>
              </a:r>
              <a:endParaRPr lang="it-IT" sz="2400" b="1" cap="none" spc="0"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grpSp>
      <p:sp>
        <p:nvSpPr>
          <p:cNvPr id="37" name="Rettangolo 36"/>
          <p:cNvSpPr/>
          <p:nvPr/>
        </p:nvSpPr>
        <p:spPr>
          <a:xfrm>
            <a:off x="6440808" y="2843307"/>
            <a:ext cx="955711" cy="461665"/>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47,8%</a:t>
            </a:r>
            <a:endParaRPr lang="it-IT" sz="2400" b="1"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pic>
        <p:nvPicPr>
          <p:cNvPr id="13" name="Immagine 1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254822" y="350372"/>
            <a:ext cx="540000" cy="540000"/>
          </a:xfrm>
          <a:prstGeom prst="rect">
            <a:avLst/>
          </a:prstGeom>
        </p:spPr>
      </p:pic>
      <p:pic>
        <p:nvPicPr>
          <p:cNvPr id="14" name="Immagine 13"/>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26685" y="905752"/>
            <a:ext cx="1142875" cy="432000"/>
          </a:xfrm>
          <a:prstGeom prst="rect">
            <a:avLst/>
          </a:prstGeom>
        </p:spPr>
      </p:pic>
      <p:sp>
        <p:nvSpPr>
          <p:cNvPr id="25" name="Triangolo isoscele 24"/>
          <p:cNvSpPr/>
          <p:nvPr/>
        </p:nvSpPr>
        <p:spPr>
          <a:xfrm>
            <a:off x="10745339" y="2956564"/>
            <a:ext cx="430644" cy="430644"/>
          </a:xfrm>
          <a:prstGeom prst="triangle">
            <a:avLst>
              <a:gd name="adj" fmla="val 100000"/>
            </a:avLst>
          </a:prstGeom>
          <a:solidFill>
            <a:schemeClr val="accent2"/>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0" name="CasellaDiTesto 19"/>
          <p:cNvSpPr txBox="1"/>
          <p:nvPr/>
        </p:nvSpPr>
        <p:spPr>
          <a:xfrm>
            <a:off x="45662" y="5154940"/>
            <a:ext cx="2247795" cy="1015663"/>
          </a:xfrm>
          <a:prstGeom prst="rect">
            <a:avLst/>
          </a:prstGeom>
          <a:noFill/>
        </p:spPr>
        <p:txBody>
          <a:bodyPr wrap="none" rtlCol="0">
            <a:spAutoFit/>
          </a:bodyPr>
          <a:lstStyle/>
          <a:p>
            <a:pPr algn="ctr"/>
            <a:r>
              <a:rPr lang="it-IT" sz="2000" b="1" dirty="0">
                <a:solidFill>
                  <a:srgbClr val="002060"/>
                </a:solidFill>
                <a:cs typeface="Arial" panose="020B0604020202020204" pitchFamily="34" charset="0"/>
              </a:rPr>
              <a:t>% di nati prima </a:t>
            </a:r>
          </a:p>
          <a:p>
            <a:pPr algn="ctr"/>
            <a:r>
              <a:rPr lang="it-IT" sz="2000" b="1" dirty="0">
                <a:solidFill>
                  <a:srgbClr val="002060"/>
                </a:solidFill>
                <a:cs typeface="Arial" panose="020B0604020202020204" pitchFamily="34" charset="0"/>
              </a:rPr>
              <a:t>della 37° settimana</a:t>
            </a:r>
          </a:p>
          <a:p>
            <a:pPr algn="ctr"/>
            <a:r>
              <a:rPr lang="it-IT" sz="2000" b="1" dirty="0">
                <a:solidFill>
                  <a:srgbClr val="002060"/>
                </a:solidFill>
                <a:cs typeface="Arial" panose="020B0604020202020204" pitchFamily="34" charset="0"/>
              </a:rPr>
              <a:t>per tipo di parto </a:t>
            </a:r>
          </a:p>
        </p:txBody>
      </p:sp>
      <p:pic>
        <p:nvPicPr>
          <p:cNvPr id="5" name="Immagine 4"/>
          <p:cNvPicPr>
            <a:picLocks noChangeAspect="1"/>
          </p:cNvPicPr>
          <p:nvPr/>
        </p:nvPicPr>
        <p:blipFill>
          <a:blip r:embed="rId15"/>
          <a:stretch>
            <a:fillRect/>
          </a:stretch>
        </p:blipFill>
        <p:spPr>
          <a:xfrm>
            <a:off x="2220004" y="5259431"/>
            <a:ext cx="615749" cy="1085182"/>
          </a:xfrm>
          <a:prstGeom prst="rect">
            <a:avLst/>
          </a:prstGeom>
        </p:spPr>
      </p:pic>
      <p:sp>
        <p:nvSpPr>
          <p:cNvPr id="8" name="Rettangolo 7"/>
          <p:cNvSpPr/>
          <p:nvPr/>
        </p:nvSpPr>
        <p:spPr>
          <a:xfrm>
            <a:off x="958724" y="182486"/>
            <a:ext cx="10827892" cy="707886"/>
          </a:xfrm>
          <a:prstGeom prst="rect">
            <a:avLst/>
          </a:prstGeom>
          <a:ln w="28575">
            <a:solidFill>
              <a:srgbClr val="C00000"/>
            </a:solidFill>
          </a:ln>
        </p:spPr>
        <p:txBody>
          <a:bodyPr wrap="square">
            <a:spAutoFit/>
          </a:bodyPr>
          <a:lstStyle/>
          <a:p>
            <a:r>
              <a:rPr lang="it-IT" sz="2000" b="1" dirty="0">
                <a:solidFill>
                  <a:srgbClr val="002060"/>
                </a:solidFill>
                <a:cs typeface="Arial" charset="0"/>
              </a:rPr>
              <a:t>QUAL E’ LA PERCENTUALE DI BAMBINI NATI PRETERMINE (PRIMA DELLA 37° SETTIMANA DI GESTAZIONE) CON TECNICHE DI PMA CON GAMETI DELLA </a:t>
            </a:r>
            <a:r>
              <a:rPr lang="it-IT" sz="2000" b="1" dirty="0" smtClean="0">
                <a:solidFill>
                  <a:srgbClr val="002060"/>
                </a:solidFill>
                <a:cs typeface="Arial" charset="0"/>
              </a:rPr>
              <a:t>COPPIA PER </a:t>
            </a:r>
            <a:r>
              <a:rPr lang="it-IT" sz="2000" b="1" dirty="0">
                <a:solidFill>
                  <a:srgbClr val="002060"/>
                </a:solidFill>
                <a:cs typeface="Arial" charset="0"/>
              </a:rPr>
              <a:t>TIPO DI PARTO? </a:t>
            </a:r>
            <a:r>
              <a:rPr lang="it-IT" sz="2000" b="1" dirty="0" smtClean="0">
                <a:solidFill>
                  <a:srgbClr val="002060"/>
                </a:solidFill>
                <a:cs typeface="Arial" charset="0"/>
              </a:rPr>
              <a:t>ANNO 2019</a:t>
            </a:r>
            <a:endParaRPr lang="it-IT" sz="2000" b="1" dirty="0">
              <a:solidFill>
                <a:srgbClr val="002060"/>
              </a:solidFill>
              <a:cs typeface="Arial" charset="0"/>
            </a:endParaRPr>
          </a:p>
        </p:txBody>
      </p:sp>
    </p:spTree>
    <p:extLst>
      <p:ext uri="{BB962C8B-B14F-4D97-AF65-F5344CB8AC3E}">
        <p14:creationId xmlns:p14="http://schemas.microsoft.com/office/powerpoint/2010/main" val="85253332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8" name="Immagin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721164" y="2232024"/>
            <a:ext cx="4800540" cy="2854325"/>
          </a:xfrm>
          <a:prstGeom prst="rect">
            <a:avLst/>
          </a:prstGeom>
          <a:noFill/>
          <a:ln w="57150">
            <a:solidFill>
              <a:srgbClr val="A50021"/>
            </a:solidFill>
            <a:miter lim="800000"/>
            <a:headEnd/>
            <a:tailEnd/>
          </a:ln>
          <a:extLst>
            <a:ext uri="{909E8E84-426E-40DD-AFC4-6F175D3DCCD1}">
              <a14:hiddenFill xmlns:a14="http://schemas.microsoft.com/office/drawing/2010/main">
                <a:solidFill>
                  <a:srgbClr val="FFFFFF"/>
                </a:solidFill>
              </a14:hiddenFill>
            </a:ext>
          </a:extLst>
        </p:spPr>
      </p:pic>
      <p:sp>
        <p:nvSpPr>
          <p:cNvPr id="7" name="CasellaDiTesto 6"/>
          <p:cNvSpPr txBox="1"/>
          <p:nvPr/>
        </p:nvSpPr>
        <p:spPr>
          <a:xfrm>
            <a:off x="1498525" y="414004"/>
            <a:ext cx="9142413" cy="830262"/>
          </a:xfrm>
          <a:prstGeom prst="rect">
            <a:avLst/>
          </a:prstGeom>
          <a:noFill/>
        </p:spPr>
        <p:txBody>
          <a:bodyPr>
            <a:spAutoFit/>
          </a:bodyPr>
          <a:lstStyle/>
          <a:p>
            <a:pPr algn="ctr">
              <a:defRPr/>
            </a:pPr>
            <a:r>
              <a:rPr lang="it-IT" sz="2400" b="1" dirty="0">
                <a:solidFill>
                  <a:srgbClr val="C00000"/>
                </a:solidFill>
              </a:rPr>
              <a:t>LA DONAZIONE DI GAMETI IN ITALIA</a:t>
            </a:r>
          </a:p>
          <a:p>
            <a:pPr algn="ctr">
              <a:defRPr/>
            </a:pPr>
            <a:r>
              <a:rPr lang="it-IT" sz="2400" b="1" dirty="0">
                <a:solidFill>
                  <a:srgbClr val="C00000"/>
                </a:solidFill>
              </a:rPr>
              <a:t>ATTIVITÀ 2014-2018</a:t>
            </a:r>
          </a:p>
        </p:txBody>
      </p:sp>
      <p:pic>
        <p:nvPicPr>
          <p:cNvPr id="5" name="Picture 3" descr="logo PM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5441" y="235680"/>
            <a:ext cx="2516067" cy="842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6"/>
          <p:cNvGrpSpPr>
            <a:grpSpLocks/>
          </p:cNvGrpSpPr>
          <p:nvPr/>
        </p:nvGrpSpPr>
        <p:grpSpPr bwMode="auto">
          <a:xfrm>
            <a:off x="10636370" y="323079"/>
            <a:ext cx="854345" cy="844254"/>
            <a:chOff x="860" y="2420"/>
            <a:chExt cx="9631" cy="9516"/>
          </a:xfrm>
        </p:grpSpPr>
        <p:sp>
          <p:nvSpPr>
            <p:cNvPr id="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spTree>
    <p:extLst>
      <p:ext uri="{BB962C8B-B14F-4D97-AF65-F5344CB8AC3E}">
        <p14:creationId xmlns:p14="http://schemas.microsoft.com/office/powerpoint/2010/main" val="22156265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193963" y="312503"/>
            <a:ext cx="11804073" cy="1015663"/>
          </a:xfrm>
          <a:prstGeom prst="rect">
            <a:avLst/>
          </a:prstGeom>
          <a:noFill/>
          <a:ln w="28575">
            <a:solidFill>
              <a:srgbClr val="C00000"/>
            </a:solid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1" i="0" u="none" strike="noStrike" kern="1200" cap="none" spc="0" normalizeH="0" baseline="0" noProof="0" dirty="0">
                <a:ln>
                  <a:noFill/>
                </a:ln>
                <a:solidFill>
                  <a:srgbClr val="000066"/>
                </a:solidFill>
                <a:effectLst/>
                <a:uLnTx/>
                <a:uFillTx/>
                <a:latin typeface="Calibri" panose="020F0502020204030204"/>
                <a:ea typeface="+mn-ea"/>
                <a:cs typeface="Arial" charset="0"/>
              </a:rPr>
              <a:t>SINTESI DELL'ATTIVITÀ, RISULTATI E MONITORAGGIO DELLE GRAVIDANZE PER LE TECNICHE APPLICATE CON DONAZIONE DEI GAMETI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1" i="0" u="none" strike="noStrike" kern="1200" cap="none" spc="0" normalizeH="0" baseline="0" noProof="0" dirty="0">
                <a:ln>
                  <a:noFill/>
                </a:ln>
                <a:solidFill>
                  <a:srgbClr val="000066"/>
                </a:solidFill>
                <a:effectLst/>
                <a:uLnTx/>
                <a:uFillTx/>
                <a:latin typeface="Calibri" panose="020F0502020204030204"/>
                <a:ea typeface="+mn-ea"/>
                <a:cs typeface="Arial" charset="0"/>
              </a:rPr>
              <a:t>ANNI </a:t>
            </a:r>
            <a:r>
              <a:rPr kumimoji="0" lang="it-IT" sz="2000" b="1" i="0" u="none" strike="noStrike" kern="1200" cap="none" spc="0" normalizeH="0" baseline="0" noProof="0" dirty="0" smtClean="0">
                <a:ln>
                  <a:noFill/>
                </a:ln>
                <a:solidFill>
                  <a:srgbClr val="000066"/>
                </a:solidFill>
                <a:effectLst/>
                <a:uLnTx/>
                <a:uFillTx/>
                <a:latin typeface="Calibri" panose="020F0502020204030204"/>
                <a:ea typeface="+mn-ea"/>
                <a:cs typeface="Arial" charset="0"/>
              </a:rPr>
              <a:t>2014-2019</a:t>
            </a:r>
            <a:endParaRPr kumimoji="0" lang="it-IT" sz="2000" b="1" i="0" u="none" strike="noStrike" kern="1200" cap="none" spc="0" normalizeH="0" baseline="0" noProof="0" dirty="0">
              <a:ln>
                <a:noFill/>
              </a:ln>
              <a:solidFill>
                <a:srgbClr val="C00000"/>
              </a:solidFill>
              <a:effectLst/>
              <a:uLnTx/>
              <a:uFillTx/>
              <a:latin typeface="Calibri" panose="020F0502020204030204"/>
              <a:ea typeface="+mn-ea"/>
              <a:cs typeface="Arial" charset="0"/>
            </a:endParaRPr>
          </a:p>
        </p:txBody>
      </p:sp>
      <p:graphicFrame>
        <p:nvGraphicFramePr>
          <p:cNvPr id="7" name="Tabella 6"/>
          <p:cNvGraphicFramePr>
            <a:graphicFrameLocks noGrp="1"/>
          </p:cNvGraphicFramePr>
          <p:nvPr>
            <p:extLst/>
          </p:nvPr>
        </p:nvGraphicFramePr>
        <p:xfrm>
          <a:off x="1182692" y="1760539"/>
          <a:ext cx="9826617" cy="3881439"/>
        </p:xfrm>
        <a:graphic>
          <a:graphicData uri="http://schemas.openxmlformats.org/drawingml/2006/table">
            <a:tbl>
              <a:tblPr firstRow="1" firstCol="1" bandRow="1">
                <a:tableStyleId>{9D7B26C5-4107-4FEC-AEDC-1716B250A1EF}</a:tableStyleId>
              </a:tblPr>
              <a:tblGrid>
                <a:gridCol w="3976434">
                  <a:extLst>
                    <a:ext uri="{9D8B030D-6E8A-4147-A177-3AD203B41FA5}">
                      <a16:colId xmlns:a16="http://schemas.microsoft.com/office/drawing/2014/main" xmlns="" val="20000"/>
                    </a:ext>
                  </a:extLst>
                </a:gridCol>
                <a:gridCol w="828277">
                  <a:extLst>
                    <a:ext uri="{9D8B030D-6E8A-4147-A177-3AD203B41FA5}">
                      <a16:colId xmlns:a16="http://schemas.microsoft.com/office/drawing/2014/main" xmlns="" val="20001"/>
                    </a:ext>
                  </a:extLst>
                </a:gridCol>
                <a:gridCol w="828277">
                  <a:extLst>
                    <a:ext uri="{9D8B030D-6E8A-4147-A177-3AD203B41FA5}">
                      <a16:colId xmlns:a16="http://schemas.microsoft.com/office/drawing/2014/main" xmlns="" val="20002"/>
                    </a:ext>
                  </a:extLst>
                </a:gridCol>
                <a:gridCol w="828277">
                  <a:extLst>
                    <a:ext uri="{9D8B030D-6E8A-4147-A177-3AD203B41FA5}">
                      <a16:colId xmlns:a16="http://schemas.microsoft.com/office/drawing/2014/main" xmlns="" val="20003"/>
                    </a:ext>
                  </a:extLst>
                </a:gridCol>
                <a:gridCol w="828277">
                  <a:extLst>
                    <a:ext uri="{9D8B030D-6E8A-4147-A177-3AD203B41FA5}">
                      <a16:colId xmlns:a16="http://schemas.microsoft.com/office/drawing/2014/main" xmlns="" val="20005"/>
                    </a:ext>
                  </a:extLst>
                </a:gridCol>
                <a:gridCol w="828277">
                  <a:extLst>
                    <a:ext uri="{9D8B030D-6E8A-4147-A177-3AD203B41FA5}">
                      <a16:colId xmlns:a16="http://schemas.microsoft.com/office/drawing/2014/main" xmlns="" val="827270085"/>
                    </a:ext>
                  </a:extLst>
                </a:gridCol>
                <a:gridCol w="828277">
                  <a:extLst>
                    <a:ext uri="{9D8B030D-6E8A-4147-A177-3AD203B41FA5}">
                      <a16:colId xmlns:a16="http://schemas.microsoft.com/office/drawing/2014/main" xmlns="" val="3642541609"/>
                    </a:ext>
                  </a:extLst>
                </a:gridCol>
                <a:gridCol w="880521">
                  <a:extLst>
                    <a:ext uri="{9D8B030D-6E8A-4147-A177-3AD203B41FA5}">
                      <a16:colId xmlns:a16="http://schemas.microsoft.com/office/drawing/2014/main" xmlns="" val="20004"/>
                    </a:ext>
                  </a:extLst>
                </a:gridCol>
              </a:tblGrid>
              <a:tr h="466062">
                <a:tc>
                  <a:txBody>
                    <a:bodyPr/>
                    <a:lstStyle/>
                    <a:p>
                      <a:pPr algn="ctr">
                        <a:lnSpc>
                          <a:spcPct val="115000"/>
                        </a:lnSpc>
                        <a:spcAft>
                          <a:spcPts val="0"/>
                        </a:spcAft>
                      </a:pPr>
                      <a:r>
                        <a:rPr lang="it-IT" sz="1400" dirty="0">
                          <a:solidFill>
                            <a:srgbClr val="002060"/>
                          </a:solidFill>
                          <a:effectLst/>
                          <a:latin typeface="Arial" panose="020B0604020202020204" pitchFamily="34" charset="0"/>
                          <a:cs typeface="Arial" panose="020B0604020202020204" pitchFamily="34" charset="0"/>
                        </a:rPr>
                        <a:t> </a:t>
                      </a:r>
                      <a:endParaRPr lang="it-IT" sz="14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2014</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2015</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2016</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b="1" kern="1200" dirty="0">
                          <a:solidFill>
                            <a:srgbClr val="002060"/>
                          </a:solidFill>
                          <a:effectLst/>
                          <a:latin typeface="Arial" panose="020B0604020202020204" pitchFamily="34" charset="0"/>
                          <a:ea typeface="+mn-ea"/>
                          <a:cs typeface="Arial" panose="020B0604020202020204" pitchFamily="34" charset="0"/>
                        </a:rPr>
                        <a:t>2017</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b="1" kern="1200" dirty="0">
                          <a:solidFill>
                            <a:srgbClr val="002060"/>
                          </a:solidFill>
                          <a:effectLst/>
                          <a:latin typeface="Arial" panose="020B0604020202020204" pitchFamily="34" charset="0"/>
                          <a:ea typeface="+mn-ea"/>
                          <a:cs typeface="Arial" panose="020B0604020202020204" pitchFamily="34" charset="0"/>
                        </a:rPr>
                        <a:t>2018</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b="1" kern="1200" dirty="0" smtClean="0">
                          <a:solidFill>
                            <a:srgbClr val="002060"/>
                          </a:solidFill>
                          <a:effectLst/>
                          <a:latin typeface="Arial" panose="020B0604020202020204" pitchFamily="34" charset="0"/>
                          <a:ea typeface="+mn-ea"/>
                          <a:cs typeface="Arial" panose="020B0604020202020204" pitchFamily="34" charset="0"/>
                        </a:rPr>
                        <a:t>2019</a:t>
                      </a:r>
                      <a:endParaRPr lang="it-IT" sz="1600" b="1" kern="1200" dirty="0">
                        <a:solidFill>
                          <a:srgbClr val="002060"/>
                        </a:solidFill>
                        <a:effectLst/>
                        <a:latin typeface="Arial" panose="020B0604020202020204" pitchFamily="34" charset="0"/>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400" kern="1200" dirty="0" smtClean="0">
                          <a:solidFill>
                            <a:srgbClr val="002060"/>
                          </a:solidFill>
                          <a:effectLst/>
                          <a:latin typeface="Arial" panose="020B0604020202020204" pitchFamily="34" charset="0"/>
                          <a:cs typeface="Arial" panose="020B0604020202020204" pitchFamily="34" charset="0"/>
                        </a:rPr>
                        <a:t>TOTALE</a:t>
                      </a:r>
                      <a:endParaRPr lang="it-IT" sz="1400" b="1" kern="12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400639">
                <a:tc gridSpan="8">
                  <a:txBody>
                    <a:bodyPr/>
                    <a:lstStyle/>
                    <a:p>
                      <a:pPr algn="ctr">
                        <a:lnSpc>
                          <a:spcPct val="115000"/>
                        </a:lnSpc>
                        <a:spcAft>
                          <a:spcPts val="0"/>
                        </a:spcAft>
                      </a:pPr>
                      <a:r>
                        <a:rPr lang="it-IT" sz="1800" dirty="0">
                          <a:solidFill>
                            <a:srgbClr val="002060"/>
                          </a:solidFill>
                          <a:effectLst/>
                          <a:latin typeface="Arial" panose="020B0604020202020204" pitchFamily="34" charset="0"/>
                          <a:cs typeface="Arial" panose="020B0604020202020204" pitchFamily="34" charset="0"/>
                        </a:rPr>
                        <a:t>Tecniche di I livello con donazione di gameti</a:t>
                      </a:r>
                      <a:endParaRPr lang="it-IT" sz="18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hMerge="1">
                  <a:txBody>
                    <a:bodyPr/>
                    <a:lstStyle/>
                    <a:p>
                      <a:endParaRPr lang="en-GB"/>
                    </a:p>
                  </a:txBody>
                  <a:tcPr/>
                </a:tc>
                <a:tc hMerge="1">
                  <a:txBody>
                    <a:bodyPr/>
                    <a:lstStyle/>
                    <a:p>
                      <a:endParaRPr lang="en-GB"/>
                    </a:p>
                  </a:txBody>
                  <a:tcPr/>
                </a:tc>
                <a:tc hMerge="1">
                  <a:txBody>
                    <a:bodyPr/>
                    <a:lstStyle/>
                    <a:p>
                      <a:pPr algn="ctr">
                        <a:lnSpc>
                          <a:spcPct val="115000"/>
                        </a:lnSpc>
                        <a:spcAft>
                          <a:spcPts val="0"/>
                        </a:spcAft>
                      </a:pPr>
                      <a:endParaRPr lang="it-IT" sz="1200" dirty="0">
                        <a:effectLst/>
                        <a:latin typeface="Times New Roman"/>
                        <a:ea typeface="Times New Roman"/>
                      </a:endParaRPr>
                    </a:p>
                  </a:txBody>
                  <a:tcPr marL="44450" marR="444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it-IT"/>
                    </a:p>
                  </a:txBody>
                  <a:tcPr/>
                </a:tc>
                <a:tc hMerge="1">
                  <a:txBody>
                    <a:bodyPr/>
                    <a:lstStyle/>
                    <a:p>
                      <a:endParaRPr lang="it-IT"/>
                    </a:p>
                  </a:txBody>
                  <a:tcPr/>
                </a:tc>
                <a:tc hMerge="1">
                  <a:txBody>
                    <a:bodyPr/>
                    <a:lstStyle/>
                    <a:p>
                      <a:pPr algn="ctr">
                        <a:lnSpc>
                          <a:spcPct val="115000"/>
                        </a:lnSpc>
                        <a:spcAft>
                          <a:spcPts val="0"/>
                        </a:spcAft>
                      </a:pPr>
                      <a:endParaRPr lang="it-IT" sz="1200" dirty="0">
                        <a:effectLst/>
                        <a:latin typeface="Times New Roman"/>
                        <a:ea typeface="Times New Roman"/>
                      </a:endParaRPr>
                    </a:p>
                  </a:txBody>
                  <a:tcPr marL="44450" marR="44450"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560832">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N° di centri partecipanti all’indagine </a:t>
                      </a:r>
                    </a:p>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(con almeno 1 ciclo)</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13</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52</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65</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62</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73</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76</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350558">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N° di coppie trattate</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32</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379</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517</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487</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488</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514</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smtClean="0">
                          <a:solidFill>
                            <a:srgbClr val="002060"/>
                          </a:solidFill>
                          <a:effectLst/>
                          <a:latin typeface="Arial" panose="020B0604020202020204" pitchFamily="34" charset="0"/>
                          <a:ea typeface="+mn-ea"/>
                          <a:cs typeface="Arial" panose="020B0604020202020204" pitchFamily="34" charset="0"/>
                        </a:rPr>
                        <a:t>2.417</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extLst>
                  <a:ext uri="{0D108BD9-81ED-4DB2-BD59-A6C34878D82A}">
                    <a16:rowId xmlns:a16="http://schemas.microsoft.com/office/drawing/2014/main" xmlns="" val="10003"/>
                  </a:ext>
                </a:extLst>
              </a:tr>
              <a:tr h="350558">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N° di cicli iniziati</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37</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513</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714</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743</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691</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691</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smtClean="0">
                          <a:solidFill>
                            <a:srgbClr val="002060"/>
                          </a:solidFill>
                          <a:effectLst/>
                          <a:latin typeface="Arial" panose="020B0604020202020204" pitchFamily="34" charset="0"/>
                          <a:ea typeface="+mn-ea"/>
                          <a:cs typeface="Arial" panose="020B0604020202020204" pitchFamily="34" charset="0"/>
                        </a:rPr>
                        <a:t>3.389</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350558">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N° di gravidanze ottenute</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a:solidFill>
                            <a:srgbClr val="002060"/>
                          </a:solidFill>
                          <a:effectLst/>
                          <a:latin typeface="Arial" panose="020B0604020202020204" pitchFamily="34" charset="0"/>
                          <a:cs typeface="Arial" panose="020B0604020202020204" pitchFamily="34" charset="0"/>
                        </a:rPr>
                        <a:t>7</a:t>
                      </a:r>
                      <a:endParaRPr lang="it-IT" sz="160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103</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137</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154</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139</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129</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ea typeface="Times New Roman"/>
                          <a:cs typeface="Arial" panose="020B0604020202020204" pitchFamily="34" charset="0"/>
                        </a:rPr>
                        <a:t>  </a:t>
                      </a:r>
                      <a:r>
                        <a:rPr lang="it-IT" sz="1600" dirty="0" smtClean="0">
                          <a:solidFill>
                            <a:srgbClr val="002060"/>
                          </a:solidFill>
                          <a:effectLst/>
                          <a:latin typeface="Arial" panose="020B0604020202020204" pitchFamily="34" charset="0"/>
                          <a:ea typeface="Times New Roman"/>
                          <a:cs typeface="Arial" panose="020B0604020202020204" pitchFamily="34" charset="0"/>
                        </a:rPr>
                        <a:t>669</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extLst>
                  <a:ext uri="{0D108BD9-81ED-4DB2-BD59-A6C34878D82A}">
                    <a16:rowId xmlns:a16="http://schemas.microsoft.com/office/drawing/2014/main" xmlns="" val="10005"/>
                  </a:ext>
                </a:extLst>
              </a:tr>
              <a:tr h="350558">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 di gravidanze su cicli iniziati</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a:solidFill>
                            <a:srgbClr val="002060"/>
                          </a:solidFill>
                          <a:effectLst/>
                          <a:latin typeface="Arial" panose="020B0604020202020204" pitchFamily="34" charset="0"/>
                          <a:cs typeface="Arial" panose="020B0604020202020204" pitchFamily="34" charset="0"/>
                        </a:rPr>
                        <a:t>18,9</a:t>
                      </a:r>
                      <a:endParaRPr lang="it-IT" sz="160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20,1</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19,2</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20,7</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20,1</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18,7</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smtClean="0">
                          <a:solidFill>
                            <a:srgbClr val="002060"/>
                          </a:solidFill>
                          <a:effectLst/>
                          <a:latin typeface="Arial" panose="020B0604020202020204" pitchFamily="34" charset="0"/>
                          <a:ea typeface="Times New Roman"/>
                          <a:cs typeface="Arial" panose="020B0604020202020204" pitchFamily="34" charset="0"/>
                        </a:rPr>
                        <a:t>-</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350558">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 di gravidanze perse al follow-up</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a:solidFill>
                            <a:srgbClr val="002060"/>
                          </a:solidFill>
                          <a:effectLst/>
                          <a:latin typeface="Arial" panose="020B0604020202020204" pitchFamily="34" charset="0"/>
                          <a:cs typeface="Arial" panose="020B0604020202020204" pitchFamily="34" charset="0"/>
                        </a:rPr>
                        <a:t>6/7</a:t>
                      </a:r>
                      <a:endParaRPr lang="it-IT" sz="160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a:solidFill>
                            <a:srgbClr val="002060"/>
                          </a:solidFill>
                          <a:effectLst/>
                          <a:latin typeface="Arial" panose="020B0604020202020204" pitchFamily="34" charset="0"/>
                          <a:cs typeface="Arial" panose="020B0604020202020204" pitchFamily="34" charset="0"/>
                        </a:rPr>
                        <a:t>30,1</a:t>
                      </a:r>
                      <a:endParaRPr lang="it-IT" sz="160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16,8</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16,9</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16,5</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12,4</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Times New Roman"/>
                          <a:cs typeface="Arial" panose="020B0604020202020204" pitchFamily="34" charset="0"/>
                        </a:rPr>
                        <a:t>-</a:t>
                      </a:r>
                      <a:endParaRPr lang="it-IT" sz="1600" kern="12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B0F0">
                        <a:alpha val="20000"/>
                      </a:srgbClr>
                    </a:solidFill>
                  </a:tcPr>
                </a:tc>
                <a:extLst>
                  <a:ext uri="{0D108BD9-81ED-4DB2-BD59-A6C34878D82A}">
                    <a16:rowId xmlns:a16="http://schemas.microsoft.com/office/drawing/2014/main" xmlns="" val="10007"/>
                  </a:ext>
                </a:extLst>
              </a:tr>
              <a:tr h="350558">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Parti</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a:solidFill>
                            <a:srgbClr val="002060"/>
                          </a:solidFill>
                          <a:effectLst/>
                          <a:latin typeface="Arial" panose="020B0604020202020204" pitchFamily="34" charset="0"/>
                          <a:cs typeface="Arial" panose="020B0604020202020204" pitchFamily="34" charset="0"/>
                        </a:rPr>
                        <a:t>1</a:t>
                      </a:r>
                      <a:endParaRPr lang="it-IT" sz="160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a:solidFill>
                            <a:srgbClr val="002060"/>
                          </a:solidFill>
                          <a:effectLst/>
                          <a:latin typeface="Arial" panose="020B0604020202020204" pitchFamily="34" charset="0"/>
                          <a:cs typeface="Arial" panose="020B0604020202020204" pitchFamily="34" charset="0"/>
                        </a:rPr>
                        <a:t>61</a:t>
                      </a:r>
                      <a:endParaRPr lang="it-IT" sz="160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98</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110</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93</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90</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it-IT" sz="1600" dirty="0" smtClean="0">
                          <a:solidFill>
                            <a:srgbClr val="002060"/>
                          </a:solidFill>
                          <a:effectLst/>
                          <a:latin typeface="Arial" panose="020B0604020202020204" pitchFamily="34" charset="0"/>
                          <a:ea typeface="Times New Roman"/>
                          <a:cs typeface="Arial" panose="020B0604020202020204" pitchFamily="34" charset="0"/>
                        </a:rPr>
                        <a:t>453</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350558">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N° di nati vivi</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69</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119</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127</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107</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F0">
                        <a:alpha val="20000"/>
                      </a:srgbClr>
                    </a:solid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99</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F0">
                        <a:alpha val="20000"/>
                      </a:srgbClr>
                    </a:solidFill>
                  </a:tcPr>
                </a:tc>
                <a:tc>
                  <a:txBody>
                    <a:bodyPr/>
                    <a:lstStyle/>
                    <a:p>
                      <a:pPr algn="ctr">
                        <a:lnSpc>
                          <a:spcPct val="115000"/>
                        </a:lnSpc>
                        <a:spcAft>
                          <a:spcPts val="0"/>
                        </a:spcAft>
                      </a:pPr>
                      <a:r>
                        <a:rPr lang="it-IT" sz="1600" dirty="0" smtClean="0">
                          <a:solidFill>
                            <a:srgbClr val="002060"/>
                          </a:solidFill>
                          <a:effectLst/>
                          <a:latin typeface="Arial" panose="020B0604020202020204" pitchFamily="34" charset="0"/>
                          <a:ea typeface="Times New Roman"/>
                          <a:cs typeface="Arial" panose="020B0604020202020204" pitchFamily="34" charset="0"/>
                        </a:rPr>
                        <a:t>522</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F0">
                        <a:alpha val="20000"/>
                      </a:srgbClr>
                    </a:solidFill>
                  </a:tcPr>
                </a:tc>
                <a:extLst>
                  <a:ext uri="{0D108BD9-81ED-4DB2-BD59-A6C34878D82A}">
                    <a16:rowId xmlns:a16="http://schemas.microsoft.com/office/drawing/2014/main" xmlns="" val="10009"/>
                  </a:ext>
                </a:extLst>
              </a:tr>
            </a:tbl>
          </a:graphicData>
        </a:graphic>
      </p:graphicFrame>
      <p:pic>
        <p:nvPicPr>
          <p:cNvPr id="4"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3963" y="6202469"/>
            <a:ext cx="1285493" cy="430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6"/>
          <p:cNvGrpSpPr>
            <a:grpSpLocks/>
          </p:cNvGrpSpPr>
          <p:nvPr/>
        </p:nvGrpSpPr>
        <p:grpSpPr bwMode="auto">
          <a:xfrm>
            <a:off x="11350010" y="6118167"/>
            <a:ext cx="528878" cy="514809"/>
            <a:chOff x="860" y="2420"/>
            <a:chExt cx="9631" cy="9516"/>
          </a:xfrm>
        </p:grpSpPr>
        <p:sp>
          <p:nvSpPr>
            <p:cNvPr id="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89</a:t>
            </a:fld>
            <a:endParaRPr lang="it-IT" altLang="it-IT"/>
          </a:p>
        </p:txBody>
      </p:sp>
    </p:spTree>
    <p:extLst>
      <p:ext uri="{BB962C8B-B14F-4D97-AF65-F5344CB8AC3E}">
        <p14:creationId xmlns:p14="http://schemas.microsoft.com/office/powerpoint/2010/main" val="974310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1"/>
          <p:cNvSpPr>
            <a:spLocks noGrp="1"/>
          </p:cNvSpPr>
          <p:nvPr>
            <p:ph type="sldNum" sz="quarter" idx="12"/>
          </p:nvPr>
        </p:nvSpPr>
        <p:spPr/>
        <p:txBody>
          <a:bodyPr/>
          <a:lstStyle/>
          <a:p>
            <a:pPr>
              <a:defRPr/>
            </a:pPr>
            <a:fld id="{340E8AFE-2E1E-4DF9-8AB2-3D0026DC6CF8}" type="slidenum">
              <a:rPr lang="it-IT" smtClean="0">
                <a:solidFill>
                  <a:prstClr val="black">
                    <a:tint val="75000"/>
                  </a:prstClr>
                </a:solidFill>
              </a:rPr>
              <a:pPr>
                <a:defRPr/>
              </a:pPr>
              <a:t>9</a:t>
            </a:fld>
            <a:endParaRPr lang="it-IT">
              <a:solidFill>
                <a:prstClr val="black">
                  <a:tint val="75000"/>
                </a:prstClr>
              </a:solidFill>
            </a:endParaRPr>
          </a:p>
        </p:txBody>
      </p:sp>
      <p:grpSp>
        <p:nvGrpSpPr>
          <p:cNvPr id="3" name="Gruppo 2"/>
          <p:cNvGrpSpPr/>
          <p:nvPr/>
        </p:nvGrpSpPr>
        <p:grpSpPr>
          <a:xfrm rot="19842223">
            <a:off x="2119585" y="1416944"/>
            <a:ext cx="2629938" cy="1852413"/>
            <a:chOff x="448591" y="2584987"/>
            <a:chExt cx="3436671" cy="2664296"/>
          </a:xfrm>
        </p:grpSpPr>
        <p:pic>
          <p:nvPicPr>
            <p:cNvPr id="4"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20173513">
              <a:off x="448591" y="2660364"/>
              <a:ext cx="1761717" cy="2495103"/>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5"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11982" y="2598272"/>
              <a:ext cx="1762056" cy="2530354"/>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6"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147049">
              <a:off x="2004084" y="2584987"/>
              <a:ext cx="1881178" cy="2664296"/>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grpSp>
      <p:sp>
        <p:nvSpPr>
          <p:cNvPr id="23" name="Text Box 4"/>
          <p:cNvSpPr txBox="1">
            <a:spLocks noChangeArrowheads="1"/>
          </p:cNvSpPr>
          <p:nvPr/>
        </p:nvSpPr>
        <p:spPr bwMode="auto">
          <a:xfrm>
            <a:off x="1525240" y="272152"/>
            <a:ext cx="9144000" cy="461963"/>
          </a:xfrm>
          <a:prstGeom prst="rect">
            <a:avLst/>
          </a:prstGeom>
          <a:noFill/>
          <a:ln w="9525">
            <a:noFill/>
            <a:miter lim="800000"/>
            <a:headEnd/>
            <a:tailEnd/>
          </a:ln>
        </p:spPr>
        <p:txBody>
          <a:bodyPr>
            <a:spAutoFit/>
          </a:bodyPr>
          <a:lstStyle/>
          <a:p>
            <a:pPr algn="ctr">
              <a:spcBef>
                <a:spcPct val="50000"/>
              </a:spcBef>
              <a:defRPr/>
            </a:pPr>
            <a:r>
              <a:rPr lang="en-US" sz="2400" b="1" dirty="0">
                <a:solidFill>
                  <a:srgbClr val="002060"/>
                </a:solidFill>
                <a:effectLst>
                  <a:outerShdw blurRad="38100" dist="38100" dir="2700000" algn="tl">
                    <a:srgbClr val="000000">
                      <a:alpha val="43137"/>
                    </a:srgbClr>
                  </a:outerShdw>
                </a:effectLst>
                <a:latin typeface="+mj-lt"/>
              </a:rPr>
              <a:t>THE ITALIAN NATIONAL ART REGISTER</a:t>
            </a:r>
          </a:p>
        </p:txBody>
      </p:sp>
      <p:grpSp>
        <p:nvGrpSpPr>
          <p:cNvPr id="7" name="Gruppo 6"/>
          <p:cNvGrpSpPr/>
          <p:nvPr/>
        </p:nvGrpSpPr>
        <p:grpSpPr>
          <a:xfrm rot="20927286">
            <a:off x="6279530" y="1125924"/>
            <a:ext cx="3600105" cy="2391066"/>
            <a:chOff x="3882468" y="1008411"/>
            <a:chExt cx="5019921" cy="3076205"/>
          </a:xfrm>
        </p:grpSpPr>
        <p:grpSp>
          <p:nvGrpSpPr>
            <p:cNvPr id="12" name="Gruppo 11"/>
            <p:cNvGrpSpPr/>
            <p:nvPr/>
          </p:nvGrpSpPr>
          <p:grpSpPr>
            <a:xfrm rot="480067">
              <a:off x="3882468" y="1008411"/>
              <a:ext cx="5019921" cy="2569169"/>
              <a:chOff x="1538055" y="2770314"/>
              <a:chExt cx="5019921" cy="2569169"/>
            </a:xfrm>
          </p:grpSpPr>
          <p:pic>
            <p:nvPicPr>
              <p:cNvPr id="13"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7983350">
                <a:off x="1782907" y="3468488"/>
                <a:ext cx="1310296" cy="1800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9167928">
                <a:off x="2161246" y="3068164"/>
                <a:ext cx="1330148" cy="1800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 name="Picture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20137982">
                <a:off x="2604788" y="2906672"/>
                <a:ext cx="1327944" cy="1800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6"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21105544">
                <a:off x="3053270" y="2848545"/>
                <a:ext cx="1323535" cy="1800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7"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31509" y="2770314"/>
                <a:ext cx="1276444" cy="1800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8" name="Picture 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644946">
                <a:off x="3792307" y="2828235"/>
                <a:ext cx="1304663" cy="1800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9" name="Picture 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448637">
                <a:off x="4255407" y="3023824"/>
                <a:ext cx="1301465" cy="1800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0" name="Picture 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2505262">
                <a:off x="4523390" y="3273716"/>
                <a:ext cx="1301467" cy="1800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1" name="Picture 2" descr="R:\RIORDINO\materiale\Report 2013.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3101290">
                <a:off x="4842780" y="3536193"/>
                <a:ext cx="1183984" cy="1800000"/>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22" name="Picture 3" descr="R:\CONVEGNI PRESENTAZIONI\2016\22bis_05_11_2016 Bruxelles EIM meeting\Report 2014.PNG"/>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rot="3437349">
                <a:off x="5025055" y="3806562"/>
                <a:ext cx="1265842" cy="1800000"/>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grpSp>
        <p:pic>
          <p:nvPicPr>
            <p:cNvPr id="7170" name="Picture 2" descr="C:\Users\deluca_roberto\Downloads\Screenshot-2017-10-18 11_Report_attivit_del_Registro_nazionale_della_PMA__Dati_anno_2015 pdf(1).pn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rot="4958181">
              <a:off x="7259704" y="2548310"/>
              <a:ext cx="1272612" cy="1800000"/>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grpSp>
      <p:grpSp>
        <p:nvGrpSpPr>
          <p:cNvPr id="10" name="Gruppo 9"/>
          <p:cNvGrpSpPr/>
          <p:nvPr/>
        </p:nvGrpSpPr>
        <p:grpSpPr>
          <a:xfrm>
            <a:off x="3987628" y="3672130"/>
            <a:ext cx="3934565" cy="2639396"/>
            <a:chOff x="2475284" y="3903599"/>
            <a:chExt cx="3934565" cy="2639396"/>
          </a:xfrm>
        </p:grpSpPr>
        <p:pic>
          <p:nvPicPr>
            <p:cNvPr id="3074" name="Picture 2" descr="R:\CONVEGNI PRESENTAZIONI\2016\22bis_05_11_2016 Bruxelles EIM meeting\Summary 2013.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rot="19756455">
              <a:off x="2475284" y="4168815"/>
              <a:ext cx="1578321" cy="223885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3075" name="Picture 3" descr="R:\CONVEGNI PRESENTAZIONI\2016\22bis_05_11_2016 Bruxelles EIM meeting\Summary 2014.PNG"/>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3348439" y="3989377"/>
              <a:ext cx="1651099" cy="235400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7172" name="Picture 4"/>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rot="825782">
              <a:off x="3759002" y="3903599"/>
              <a:ext cx="1625995" cy="2292241"/>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9" name="Immagine 8"/>
            <p:cNvPicPr>
              <a:picLocks noChangeAspect="1"/>
            </p:cNvPicPr>
            <p:nvPr/>
          </p:nvPicPr>
          <p:blipFill>
            <a:blip r:embed="rId19"/>
            <a:stretch>
              <a:fillRect/>
            </a:stretch>
          </p:blipFill>
          <p:spPr>
            <a:xfrm rot="1773184">
              <a:off x="4797787" y="4274168"/>
              <a:ext cx="1612062" cy="2268827"/>
            </a:xfrm>
            <a:prstGeom prst="rect">
              <a:avLst/>
            </a:prstGeom>
            <a:ln w="9525">
              <a:solidFill>
                <a:schemeClr val="tx1"/>
              </a:solidFill>
            </a:ln>
          </p:spPr>
        </p:pic>
      </p:grpSp>
      <p:pic>
        <p:nvPicPr>
          <p:cNvPr id="27" name="Immagine 26"/>
          <p:cNvPicPr>
            <a:picLocks noChangeAspect="1"/>
          </p:cNvPicPr>
          <p:nvPr/>
        </p:nvPicPr>
        <p:blipFill>
          <a:blip r:embed="rId20"/>
          <a:stretch>
            <a:fillRect/>
          </a:stretch>
        </p:blipFill>
        <p:spPr>
          <a:xfrm>
            <a:off x="97430" y="242710"/>
            <a:ext cx="1372739" cy="520846"/>
          </a:xfrm>
          <a:prstGeom prst="rect">
            <a:avLst/>
          </a:prstGeom>
          <a:ln>
            <a:noFill/>
          </a:ln>
        </p:spPr>
      </p:pic>
      <p:pic>
        <p:nvPicPr>
          <p:cNvPr id="28" name="Immagine 27"/>
          <p:cNvPicPr>
            <a:picLocks noChangeAspect="1"/>
          </p:cNvPicPr>
          <p:nvPr/>
        </p:nvPicPr>
        <p:blipFill>
          <a:blip r:embed="rId21"/>
          <a:stretch>
            <a:fillRect/>
          </a:stretch>
        </p:blipFill>
        <p:spPr>
          <a:xfrm>
            <a:off x="11059813" y="102775"/>
            <a:ext cx="731047" cy="731047"/>
          </a:xfrm>
          <a:prstGeom prst="rect">
            <a:avLst/>
          </a:prstGeom>
        </p:spPr>
      </p:pic>
    </p:spTree>
    <p:extLst>
      <p:ext uri="{BB962C8B-B14F-4D97-AF65-F5344CB8AC3E}">
        <p14:creationId xmlns:p14="http://schemas.microsoft.com/office/powerpoint/2010/main" val="3757491740"/>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3"/>
          <p:cNvSpPr>
            <a:spLocks noChangeArrowheads="1"/>
          </p:cNvSpPr>
          <p:nvPr/>
        </p:nvSpPr>
        <p:spPr bwMode="auto">
          <a:xfrm>
            <a:off x="139931" y="346093"/>
            <a:ext cx="11912138" cy="707886"/>
          </a:xfrm>
          <a:prstGeom prst="rect">
            <a:avLst/>
          </a:prstGeom>
          <a:noFill/>
          <a:ln w="28575">
            <a:solidFill>
              <a:srgbClr val="C00000"/>
            </a:solid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1" i="0" u="none" strike="noStrike" kern="1200" cap="none" spc="0" normalizeH="0" baseline="0" noProof="0" dirty="0">
                <a:ln>
                  <a:noFill/>
                </a:ln>
                <a:solidFill>
                  <a:srgbClr val="000066"/>
                </a:solidFill>
                <a:effectLst/>
                <a:uLnTx/>
                <a:uFillTx/>
                <a:latin typeface="Calibri" panose="020F0502020204030204"/>
                <a:ea typeface="+mn-ea"/>
                <a:cs typeface="Arial" charset="0"/>
              </a:rPr>
              <a:t>SINTESI DELL'ATTIVITÀ, RISULTATI E MONITORAGGIO DELLE GRAVIDANZE PER LE TECNICHE APPLICATE CON DONAZIONE DEI GAMETI. ANNI </a:t>
            </a:r>
            <a:r>
              <a:rPr kumimoji="0" lang="it-IT" sz="2000" b="1" i="0" u="none" strike="noStrike" kern="1200" cap="none" spc="0" normalizeH="0" baseline="0" noProof="0" dirty="0" smtClean="0">
                <a:ln>
                  <a:noFill/>
                </a:ln>
                <a:solidFill>
                  <a:srgbClr val="000066"/>
                </a:solidFill>
                <a:effectLst/>
                <a:uLnTx/>
                <a:uFillTx/>
                <a:latin typeface="Calibri" panose="020F0502020204030204"/>
                <a:ea typeface="+mn-ea"/>
                <a:cs typeface="Arial" charset="0"/>
              </a:rPr>
              <a:t>2014-2019</a:t>
            </a:r>
            <a:endParaRPr kumimoji="0" lang="it-IT" sz="2000" b="1" i="0" u="none" strike="noStrike" kern="1200" cap="none" spc="0" normalizeH="0" baseline="0" noProof="0" dirty="0">
              <a:ln>
                <a:noFill/>
              </a:ln>
              <a:solidFill>
                <a:srgbClr val="000066"/>
              </a:solidFill>
              <a:effectLst/>
              <a:uLnTx/>
              <a:uFillTx/>
              <a:latin typeface="Calibri" panose="020F0502020204030204"/>
              <a:ea typeface="+mn-ea"/>
              <a:cs typeface="Arial" charset="0"/>
            </a:endParaRPr>
          </a:p>
        </p:txBody>
      </p:sp>
      <p:graphicFrame>
        <p:nvGraphicFramePr>
          <p:cNvPr id="7" name="Tabella 6"/>
          <p:cNvGraphicFramePr>
            <a:graphicFrameLocks noGrp="1"/>
          </p:cNvGraphicFramePr>
          <p:nvPr>
            <p:extLst/>
          </p:nvPr>
        </p:nvGraphicFramePr>
        <p:xfrm>
          <a:off x="1699675" y="1484314"/>
          <a:ext cx="8792651" cy="4049709"/>
        </p:xfrm>
        <a:graphic>
          <a:graphicData uri="http://schemas.openxmlformats.org/drawingml/2006/table">
            <a:tbl>
              <a:tblPr firstRow="1" firstCol="1" bandRow="1">
                <a:tableStyleId>{9D7B26C5-4107-4FEC-AEDC-1716B250A1EF}</a:tableStyleId>
              </a:tblPr>
              <a:tblGrid>
                <a:gridCol w="3471336">
                  <a:extLst>
                    <a:ext uri="{9D8B030D-6E8A-4147-A177-3AD203B41FA5}">
                      <a16:colId xmlns:a16="http://schemas.microsoft.com/office/drawing/2014/main" xmlns="" val="20000"/>
                    </a:ext>
                  </a:extLst>
                </a:gridCol>
                <a:gridCol w="749675">
                  <a:extLst>
                    <a:ext uri="{9D8B030D-6E8A-4147-A177-3AD203B41FA5}">
                      <a16:colId xmlns:a16="http://schemas.microsoft.com/office/drawing/2014/main" xmlns="" val="20001"/>
                    </a:ext>
                  </a:extLst>
                </a:gridCol>
                <a:gridCol w="749675">
                  <a:extLst>
                    <a:ext uri="{9D8B030D-6E8A-4147-A177-3AD203B41FA5}">
                      <a16:colId xmlns:a16="http://schemas.microsoft.com/office/drawing/2014/main" xmlns="" val="20002"/>
                    </a:ext>
                  </a:extLst>
                </a:gridCol>
                <a:gridCol w="749675">
                  <a:extLst>
                    <a:ext uri="{9D8B030D-6E8A-4147-A177-3AD203B41FA5}">
                      <a16:colId xmlns:a16="http://schemas.microsoft.com/office/drawing/2014/main" xmlns="" val="20003"/>
                    </a:ext>
                  </a:extLst>
                </a:gridCol>
                <a:gridCol w="749675">
                  <a:extLst>
                    <a:ext uri="{9D8B030D-6E8A-4147-A177-3AD203B41FA5}">
                      <a16:colId xmlns:a16="http://schemas.microsoft.com/office/drawing/2014/main" xmlns="" val="20005"/>
                    </a:ext>
                  </a:extLst>
                </a:gridCol>
                <a:gridCol w="749675">
                  <a:extLst>
                    <a:ext uri="{9D8B030D-6E8A-4147-A177-3AD203B41FA5}">
                      <a16:colId xmlns:a16="http://schemas.microsoft.com/office/drawing/2014/main" xmlns="" val="2801423945"/>
                    </a:ext>
                  </a:extLst>
                </a:gridCol>
                <a:gridCol w="749675">
                  <a:extLst>
                    <a:ext uri="{9D8B030D-6E8A-4147-A177-3AD203B41FA5}">
                      <a16:colId xmlns:a16="http://schemas.microsoft.com/office/drawing/2014/main" xmlns="" val="1356375438"/>
                    </a:ext>
                  </a:extLst>
                </a:gridCol>
                <a:gridCol w="823265">
                  <a:extLst>
                    <a:ext uri="{9D8B030D-6E8A-4147-A177-3AD203B41FA5}">
                      <a16:colId xmlns:a16="http://schemas.microsoft.com/office/drawing/2014/main" xmlns="" val="20004"/>
                    </a:ext>
                  </a:extLst>
                </a:gridCol>
              </a:tblGrid>
              <a:tr h="560786">
                <a:tc>
                  <a:txBody>
                    <a:bodyPr/>
                    <a:lstStyle/>
                    <a:p>
                      <a:pPr algn="ctr">
                        <a:lnSpc>
                          <a:spcPct val="115000"/>
                        </a:lnSpc>
                        <a:spcAft>
                          <a:spcPts val="0"/>
                        </a:spcAft>
                      </a:pPr>
                      <a:r>
                        <a:rPr lang="it-IT" sz="1400" dirty="0">
                          <a:solidFill>
                            <a:srgbClr val="002060"/>
                          </a:solidFill>
                          <a:effectLst/>
                          <a:latin typeface="Arial" panose="020B0604020202020204" pitchFamily="34" charset="0"/>
                          <a:cs typeface="Arial" panose="020B0604020202020204" pitchFamily="34" charset="0"/>
                        </a:rPr>
                        <a:t> </a:t>
                      </a:r>
                      <a:endParaRPr lang="it-IT" sz="14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Times New Roman"/>
                          <a:cs typeface="Arial" panose="020B0604020202020204" pitchFamily="34" charset="0"/>
                        </a:rPr>
                        <a:t>2014</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Times New Roman"/>
                          <a:cs typeface="Arial" panose="020B0604020202020204" pitchFamily="34" charset="0"/>
                        </a:rPr>
                        <a:t>2015</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Times New Roman"/>
                          <a:cs typeface="Arial" panose="020B0604020202020204" pitchFamily="34" charset="0"/>
                        </a:rPr>
                        <a:t>2016</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ctr" defTabSz="914400" rtl="0" eaLnBrk="1" latinLnBrk="0" hangingPunct="1">
                        <a:lnSpc>
                          <a:spcPct val="115000"/>
                        </a:lnSpc>
                        <a:spcAft>
                          <a:spcPts val="0"/>
                        </a:spcAft>
                      </a:pPr>
                      <a:r>
                        <a:rPr lang="it-IT" sz="1600" b="1" kern="1200" dirty="0">
                          <a:solidFill>
                            <a:srgbClr val="002060"/>
                          </a:solidFill>
                          <a:effectLst/>
                          <a:latin typeface="Arial" panose="020B0604020202020204" pitchFamily="34" charset="0"/>
                          <a:ea typeface="Times New Roman"/>
                          <a:cs typeface="Arial" panose="020B0604020202020204" pitchFamily="34" charset="0"/>
                        </a:rPr>
                        <a:t>2017</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ctr" defTabSz="914400" rtl="0" eaLnBrk="1" latinLnBrk="0" hangingPunct="1">
                        <a:lnSpc>
                          <a:spcPct val="115000"/>
                        </a:lnSpc>
                        <a:spcAft>
                          <a:spcPts val="0"/>
                        </a:spcAft>
                      </a:pPr>
                      <a:r>
                        <a:rPr lang="it-IT" sz="1600" b="1" kern="1200" dirty="0">
                          <a:solidFill>
                            <a:srgbClr val="002060"/>
                          </a:solidFill>
                          <a:effectLst/>
                          <a:latin typeface="Arial" panose="020B0604020202020204" pitchFamily="34" charset="0"/>
                          <a:ea typeface="Times New Roman"/>
                          <a:cs typeface="Arial" panose="020B0604020202020204" pitchFamily="34" charset="0"/>
                        </a:rPr>
                        <a:t>2018</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ctr" defTabSz="914400" rtl="0" eaLnBrk="1" latinLnBrk="0" hangingPunct="1">
                        <a:lnSpc>
                          <a:spcPct val="115000"/>
                        </a:lnSpc>
                        <a:spcAft>
                          <a:spcPts val="0"/>
                        </a:spcAft>
                      </a:pPr>
                      <a:r>
                        <a:rPr lang="it-IT" sz="1600" b="1" kern="1200" dirty="0" smtClean="0">
                          <a:solidFill>
                            <a:srgbClr val="002060"/>
                          </a:solidFill>
                          <a:effectLst/>
                          <a:latin typeface="Arial" panose="020B0604020202020204" pitchFamily="34" charset="0"/>
                          <a:ea typeface="Times New Roman"/>
                          <a:cs typeface="Arial" panose="020B0604020202020204" pitchFamily="34" charset="0"/>
                        </a:rPr>
                        <a:t>2019</a:t>
                      </a:r>
                      <a:endParaRPr lang="it-IT" sz="1600" b="1" kern="12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ctr" defTabSz="914400" rtl="0" eaLnBrk="1" latinLnBrk="0" hangingPunct="1">
                        <a:lnSpc>
                          <a:spcPct val="115000"/>
                        </a:lnSpc>
                        <a:spcAft>
                          <a:spcPts val="0"/>
                        </a:spcAft>
                      </a:pPr>
                      <a:r>
                        <a:rPr lang="it-IT" sz="1400" kern="1200" dirty="0">
                          <a:solidFill>
                            <a:srgbClr val="002060"/>
                          </a:solidFill>
                          <a:effectLst/>
                          <a:latin typeface="Arial" panose="020B0604020202020204" pitchFamily="34" charset="0"/>
                          <a:ea typeface="Times New Roman"/>
                          <a:cs typeface="Arial" panose="020B0604020202020204" pitchFamily="34" charset="0"/>
                        </a:rPr>
                        <a:t>TOTALE</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xmlns="" val="10000"/>
                  </a:ext>
                </a:extLst>
              </a:tr>
              <a:tr h="444265">
                <a:tc gridSpan="8">
                  <a:txBody>
                    <a:bodyPr/>
                    <a:lstStyle/>
                    <a:p>
                      <a:pPr algn="ctr">
                        <a:lnSpc>
                          <a:spcPct val="115000"/>
                        </a:lnSpc>
                        <a:spcAft>
                          <a:spcPts val="0"/>
                        </a:spcAft>
                      </a:pPr>
                      <a:r>
                        <a:rPr lang="it-IT" sz="1800" dirty="0">
                          <a:solidFill>
                            <a:srgbClr val="002060"/>
                          </a:solidFill>
                          <a:effectLst/>
                          <a:latin typeface="Arial" panose="020B0604020202020204" pitchFamily="34" charset="0"/>
                          <a:cs typeface="Arial" panose="020B0604020202020204" pitchFamily="34" charset="0"/>
                        </a:rPr>
                        <a:t>Tecniche di II e III livello con donazione di gameti</a:t>
                      </a:r>
                      <a:endParaRPr lang="it-IT" sz="18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hMerge="1">
                  <a:txBody>
                    <a:bodyPr/>
                    <a:lstStyle/>
                    <a:p>
                      <a:endParaRPr lang="en-GB"/>
                    </a:p>
                  </a:txBody>
                  <a:tcPr/>
                </a:tc>
                <a:tc hMerge="1">
                  <a:txBody>
                    <a:bodyPr/>
                    <a:lstStyle/>
                    <a:p>
                      <a:endParaRPr lang="en-GB"/>
                    </a:p>
                  </a:txBody>
                  <a:tcPr/>
                </a:tc>
                <a:tc hMerge="1">
                  <a:txBody>
                    <a:bodyPr/>
                    <a:lstStyle/>
                    <a:p>
                      <a:pPr algn="ctr">
                        <a:lnSpc>
                          <a:spcPct val="115000"/>
                        </a:lnSpc>
                        <a:spcAft>
                          <a:spcPts val="0"/>
                        </a:spcAft>
                      </a:pPr>
                      <a:endParaRPr lang="it-IT" sz="1200" dirty="0">
                        <a:effectLst/>
                        <a:latin typeface="Times New Roman"/>
                        <a:ea typeface="Times New Roman"/>
                      </a:endParaRPr>
                    </a:p>
                  </a:txBody>
                  <a:tcPr marL="44450" marR="444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it-IT"/>
                    </a:p>
                  </a:txBody>
                  <a:tcPr/>
                </a:tc>
                <a:tc hMerge="1">
                  <a:txBody>
                    <a:bodyPr/>
                    <a:lstStyle/>
                    <a:p>
                      <a:endParaRPr lang="it-IT"/>
                    </a:p>
                  </a:txBody>
                  <a:tcPr/>
                </a:tc>
                <a:tc hMerge="1">
                  <a:txBody>
                    <a:bodyPr/>
                    <a:lstStyle/>
                    <a:p>
                      <a:pPr algn="ctr">
                        <a:lnSpc>
                          <a:spcPct val="115000"/>
                        </a:lnSpc>
                        <a:spcAft>
                          <a:spcPts val="0"/>
                        </a:spcAft>
                      </a:pPr>
                      <a:endParaRPr lang="it-IT" sz="1200" dirty="0">
                        <a:effectLst/>
                        <a:latin typeface="Times New Roman"/>
                        <a:ea typeface="Times New Roman"/>
                      </a:endParaRPr>
                    </a:p>
                  </a:txBody>
                  <a:tcPr marL="44450" marR="44450" marT="0"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560832">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N° di centri partecipanti all’indagine </a:t>
                      </a:r>
                    </a:p>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(con almeno 1 ciclo)</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17</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69</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83</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91</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101</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96</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xmlns="" val="10011"/>
                  </a:ext>
                </a:extLst>
              </a:tr>
              <a:tr h="413971">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N° di coppie trattate</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205</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2.083</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4.933</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5.942</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6.725</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7.674</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smtClean="0">
                          <a:solidFill>
                            <a:srgbClr val="002060"/>
                          </a:solidFill>
                          <a:effectLst/>
                          <a:latin typeface="Arial" panose="020B0604020202020204" pitchFamily="34" charset="0"/>
                          <a:ea typeface="+mn-ea"/>
                          <a:cs typeface="Arial" panose="020B0604020202020204" pitchFamily="34" charset="0"/>
                        </a:rPr>
                        <a:t>27.562</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12"/>
                  </a:ext>
                </a:extLst>
              </a:tr>
              <a:tr h="413971">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N° di cicli iniziati</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209</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a:solidFill>
                            <a:srgbClr val="002060"/>
                          </a:solidFill>
                          <a:effectLst/>
                          <a:latin typeface="Arial" panose="020B0604020202020204" pitchFamily="34" charset="0"/>
                          <a:cs typeface="Arial" panose="020B0604020202020204" pitchFamily="34" charset="0"/>
                        </a:rPr>
                        <a:t>2.287</a:t>
                      </a:r>
                      <a:endParaRPr lang="it-IT" sz="160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5.533</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6.771</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7.743</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8.995</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dirty="0" smtClean="0">
                          <a:solidFill>
                            <a:srgbClr val="002060"/>
                          </a:solidFill>
                          <a:effectLst/>
                          <a:latin typeface="Arial" panose="020B0604020202020204" pitchFamily="34" charset="0"/>
                          <a:ea typeface="Times New Roman"/>
                          <a:cs typeface="Arial" panose="020B0604020202020204" pitchFamily="34" charset="0"/>
                        </a:rPr>
                        <a:t>31.538</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xmlns="" val="10013"/>
                  </a:ext>
                </a:extLst>
              </a:tr>
              <a:tr h="413971">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N° di gravidanze ottenute</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87</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677</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1.713</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2.189</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2.517</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3.034</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smtClean="0">
                          <a:solidFill>
                            <a:srgbClr val="002060"/>
                          </a:solidFill>
                          <a:effectLst/>
                          <a:latin typeface="Arial" panose="020B0604020202020204" pitchFamily="34" charset="0"/>
                          <a:ea typeface="Times New Roman"/>
                          <a:cs typeface="Arial" panose="020B0604020202020204" pitchFamily="34" charset="0"/>
                        </a:rPr>
                        <a:t>10.217</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14"/>
                  </a:ext>
                </a:extLst>
              </a:tr>
              <a:tr h="413971">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 di gravidanze perse al follow-up</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a:solidFill>
                            <a:srgbClr val="002060"/>
                          </a:solidFill>
                          <a:effectLst/>
                          <a:latin typeface="Arial" panose="020B0604020202020204" pitchFamily="34" charset="0"/>
                          <a:cs typeface="Arial" panose="020B0604020202020204" pitchFamily="34" charset="0"/>
                        </a:rPr>
                        <a:t>26,4</a:t>
                      </a:r>
                      <a:endParaRPr lang="it-IT" sz="160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15,7</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13,9</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15,5</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13,7</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12,1</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xmlns="" val="10015"/>
                  </a:ext>
                </a:extLst>
              </a:tr>
              <a:tr h="413971">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N° Parti</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49</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441</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1.146</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1.414</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1.690</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2.042</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0"/>
                        </a:spcAft>
                      </a:pPr>
                      <a:r>
                        <a:rPr lang="it-IT" sz="1600" dirty="0" smtClean="0">
                          <a:solidFill>
                            <a:srgbClr val="002060"/>
                          </a:solidFill>
                          <a:effectLst/>
                          <a:latin typeface="Arial" panose="020B0604020202020204" pitchFamily="34" charset="0"/>
                          <a:ea typeface="Times New Roman"/>
                          <a:cs typeface="Arial" panose="020B0604020202020204" pitchFamily="34" charset="0"/>
                        </a:rPr>
                        <a:t>6.782</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16"/>
                  </a:ext>
                </a:extLst>
              </a:tr>
              <a:tr h="413971">
                <a:tc>
                  <a:txBody>
                    <a:bodyPr/>
                    <a:lstStyle/>
                    <a:p>
                      <a:pPr>
                        <a:lnSpc>
                          <a:spcPct val="115000"/>
                        </a:lnSpc>
                        <a:spcAft>
                          <a:spcPts val="0"/>
                        </a:spcAft>
                      </a:pPr>
                      <a:r>
                        <a:rPr lang="it-IT" sz="1600" b="0" dirty="0">
                          <a:solidFill>
                            <a:srgbClr val="002060"/>
                          </a:solidFill>
                          <a:effectLst/>
                          <a:latin typeface="Arial" panose="020B0604020202020204" pitchFamily="34" charset="0"/>
                          <a:cs typeface="Arial" panose="020B0604020202020204" pitchFamily="34" charset="0"/>
                        </a:rPr>
                        <a:t>N° di nati vivi</a:t>
                      </a:r>
                      <a:endParaRPr lang="it-IT" sz="1600" b="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a:solidFill>
                            <a:srgbClr val="002060"/>
                          </a:solidFill>
                          <a:effectLst/>
                          <a:latin typeface="Arial" panose="020B0604020202020204" pitchFamily="34" charset="0"/>
                          <a:cs typeface="Arial" panose="020B0604020202020204" pitchFamily="34" charset="0"/>
                        </a:rPr>
                        <a:t>61</a:t>
                      </a:r>
                      <a:endParaRPr lang="it-IT" sz="160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a:solidFill>
                            <a:srgbClr val="002060"/>
                          </a:solidFill>
                          <a:effectLst/>
                          <a:latin typeface="Arial" panose="020B0604020202020204" pitchFamily="34" charset="0"/>
                          <a:cs typeface="Arial" panose="020B0604020202020204" pitchFamily="34" charset="0"/>
                        </a:rPr>
                        <a:t>532</a:t>
                      </a:r>
                      <a:endParaRPr lang="it-IT" sz="160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dirty="0">
                          <a:solidFill>
                            <a:srgbClr val="002060"/>
                          </a:solidFill>
                          <a:effectLst/>
                          <a:latin typeface="Arial" panose="020B0604020202020204" pitchFamily="34" charset="0"/>
                          <a:cs typeface="Arial" panose="020B0604020202020204" pitchFamily="34" charset="0"/>
                        </a:rPr>
                        <a:t>1.338</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1.610</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a:solidFill>
                            <a:srgbClr val="002060"/>
                          </a:solidFill>
                          <a:effectLst/>
                          <a:latin typeface="Arial" panose="020B0604020202020204" pitchFamily="34" charset="0"/>
                          <a:ea typeface="+mn-ea"/>
                          <a:cs typeface="Arial" panose="020B0604020202020204" pitchFamily="34" charset="0"/>
                        </a:rPr>
                        <a:t>1.895</a:t>
                      </a: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latinLnBrk="0" hangingPunct="1">
                        <a:lnSpc>
                          <a:spcPct val="115000"/>
                        </a:lnSpc>
                        <a:spcAft>
                          <a:spcPts val="0"/>
                        </a:spcAft>
                      </a:pPr>
                      <a:r>
                        <a:rPr lang="it-IT" sz="1600" kern="1200" dirty="0" smtClean="0">
                          <a:solidFill>
                            <a:srgbClr val="002060"/>
                          </a:solidFill>
                          <a:effectLst/>
                          <a:latin typeface="Arial" panose="020B0604020202020204" pitchFamily="34" charset="0"/>
                          <a:ea typeface="+mn-ea"/>
                          <a:cs typeface="Arial" panose="020B0604020202020204" pitchFamily="34" charset="0"/>
                        </a:rPr>
                        <a:t>2.190</a:t>
                      </a:r>
                      <a:endParaRPr lang="it-IT" sz="1600" kern="1200" dirty="0">
                        <a:solidFill>
                          <a:srgbClr val="002060"/>
                        </a:solidFill>
                        <a:effectLst/>
                        <a:latin typeface="Arial" panose="020B0604020202020204" pitchFamily="34" charset="0"/>
                        <a:ea typeface="+mn-ea"/>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lnSpc>
                          <a:spcPct val="115000"/>
                        </a:lnSpc>
                        <a:spcAft>
                          <a:spcPts val="0"/>
                        </a:spcAft>
                      </a:pPr>
                      <a:r>
                        <a:rPr lang="it-IT" sz="1600" dirty="0" smtClean="0">
                          <a:solidFill>
                            <a:srgbClr val="002060"/>
                          </a:solidFill>
                          <a:effectLst/>
                          <a:latin typeface="Arial" panose="020B0604020202020204" pitchFamily="34" charset="0"/>
                          <a:ea typeface="Times New Roman"/>
                          <a:cs typeface="Arial" panose="020B0604020202020204" pitchFamily="34" charset="0"/>
                        </a:rPr>
                        <a:t>7.626</a:t>
                      </a:r>
                      <a:endParaRPr lang="it-IT" sz="1600" dirty="0">
                        <a:solidFill>
                          <a:srgbClr val="002060"/>
                        </a:solidFill>
                        <a:effectLst/>
                        <a:latin typeface="Arial" panose="020B0604020202020204" pitchFamily="34" charset="0"/>
                        <a:ea typeface="Times New Roman"/>
                        <a:cs typeface="Arial" panose="020B0604020202020204" pitchFamily="34" charset="0"/>
                      </a:endParaRPr>
                    </a:p>
                  </a:txBody>
                  <a:tcPr marL="44451" marR="4445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xmlns="" val="10017"/>
                  </a:ext>
                </a:extLst>
              </a:tr>
            </a:tbl>
          </a:graphicData>
        </a:graphic>
      </p:graphicFrame>
      <p:pic>
        <p:nvPicPr>
          <p:cNvPr id="4"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0551" y="6127522"/>
            <a:ext cx="1518248" cy="50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6"/>
          <p:cNvGrpSpPr>
            <a:grpSpLocks/>
          </p:cNvGrpSpPr>
          <p:nvPr/>
        </p:nvGrpSpPr>
        <p:grpSpPr bwMode="auto">
          <a:xfrm>
            <a:off x="11059064" y="6098228"/>
            <a:ext cx="604180" cy="567043"/>
            <a:chOff x="860" y="2420"/>
            <a:chExt cx="9631" cy="9516"/>
          </a:xfrm>
        </p:grpSpPr>
        <p:sp>
          <p:nvSpPr>
            <p:cNvPr id="8"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90</a:t>
            </a:fld>
            <a:endParaRPr lang="it-IT" altLang="it-IT"/>
          </a:p>
        </p:txBody>
      </p:sp>
    </p:spTree>
    <p:extLst>
      <p:ext uri="{BB962C8B-B14F-4D97-AF65-F5344CB8AC3E}">
        <p14:creationId xmlns:p14="http://schemas.microsoft.com/office/powerpoint/2010/main" val="15787135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2" name="CasellaDiTesto 5"/>
          <p:cNvSpPr txBox="1">
            <a:spLocks noChangeArrowheads="1"/>
          </p:cNvSpPr>
          <p:nvPr/>
        </p:nvSpPr>
        <p:spPr bwMode="auto">
          <a:xfrm>
            <a:off x="207819" y="405608"/>
            <a:ext cx="11804072" cy="707886"/>
          </a:xfrm>
          <a:prstGeom prst="rect">
            <a:avLst/>
          </a:prstGeom>
          <a:noFill/>
          <a:ln w="2857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ctr"/>
            <a:r>
              <a:rPr lang="it-IT" altLang="it-IT" sz="2000" b="1" dirty="0">
                <a:solidFill>
                  <a:srgbClr val="002060"/>
                </a:solidFill>
                <a:cs typeface="Arial" panose="020B0604020202020204" pitchFamily="34" charset="0"/>
              </a:rPr>
              <a:t>DONAZIONE DI GAMETI IN ITALIA TREND DELLA DISTRIBUZIONE DELLE PROCEDURE PMA  </a:t>
            </a:r>
            <a:endParaRPr lang="it-IT" altLang="it-IT" sz="2000" b="1" dirty="0" smtClean="0">
              <a:solidFill>
                <a:srgbClr val="002060"/>
              </a:solidFill>
              <a:cs typeface="Arial" panose="020B0604020202020204" pitchFamily="34" charset="0"/>
            </a:endParaRPr>
          </a:p>
          <a:p>
            <a:pPr algn="ctr"/>
            <a:r>
              <a:rPr lang="it-IT" altLang="it-IT" sz="2000" b="1" dirty="0" smtClean="0">
                <a:solidFill>
                  <a:srgbClr val="002060"/>
                </a:solidFill>
                <a:cs typeface="Arial" panose="020B0604020202020204" pitchFamily="34" charset="0"/>
              </a:rPr>
              <a:t>ANNI </a:t>
            </a:r>
            <a:r>
              <a:rPr lang="it-IT" altLang="it-IT" sz="2000" b="1" dirty="0">
                <a:solidFill>
                  <a:srgbClr val="002060"/>
                </a:solidFill>
                <a:cs typeface="Arial" panose="020B0604020202020204" pitchFamily="34" charset="0"/>
              </a:rPr>
              <a:t>2005-2018</a:t>
            </a:r>
          </a:p>
        </p:txBody>
      </p:sp>
      <p:pic>
        <p:nvPicPr>
          <p:cNvPr id="4" name="Picture 3" descr="logo PM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0551" y="6127522"/>
            <a:ext cx="1260000" cy="4219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6"/>
          <p:cNvGrpSpPr>
            <a:grpSpLocks/>
          </p:cNvGrpSpPr>
          <p:nvPr/>
        </p:nvGrpSpPr>
        <p:grpSpPr bwMode="auto">
          <a:xfrm>
            <a:off x="11059064" y="6098228"/>
            <a:ext cx="604180" cy="567043"/>
            <a:chOff x="860" y="2420"/>
            <a:chExt cx="9631" cy="9516"/>
          </a:xfrm>
        </p:grpSpPr>
        <p:sp>
          <p:nvSpPr>
            <p:cNvPr id="6" name="Freeform 7"/>
            <p:cNvSpPr>
              <a:spLocks/>
            </p:cNvSpPr>
            <p:nvPr/>
          </p:nvSpPr>
          <p:spPr bwMode="auto">
            <a:xfrm>
              <a:off x="5420" y="7526"/>
              <a:ext cx="534" cy="1029"/>
            </a:xfrm>
            <a:custGeom>
              <a:avLst/>
              <a:gdLst>
                <a:gd name="T0" fmla="*/ 534 w 534"/>
                <a:gd name="T1" fmla="*/ 1029 h 1029"/>
                <a:gd name="T2" fmla="*/ 534 w 534"/>
                <a:gd name="T3" fmla="*/ 253 h 1029"/>
                <a:gd name="T4" fmla="*/ 0 w 534"/>
                <a:gd name="T5" fmla="*/ 0 h 1029"/>
                <a:gd name="T6" fmla="*/ 0 w 534"/>
                <a:gd name="T7" fmla="*/ 776 h 1029"/>
                <a:gd name="T8" fmla="*/ 534 w 534"/>
                <a:gd name="T9" fmla="*/ 1029 h 1029"/>
                <a:gd name="T10" fmla="*/ 0 60000 65536"/>
                <a:gd name="T11" fmla="*/ 0 60000 65536"/>
                <a:gd name="T12" fmla="*/ 0 60000 65536"/>
                <a:gd name="T13" fmla="*/ 0 60000 65536"/>
                <a:gd name="T14" fmla="*/ 0 60000 65536"/>
                <a:gd name="T15" fmla="*/ 0 w 534"/>
                <a:gd name="T16" fmla="*/ 0 h 1029"/>
                <a:gd name="T17" fmla="*/ 534 w 534"/>
                <a:gd name="T18" fmla="*/ 1029 h 1029"/>
              </a:gdLst>
              <a:ahLst/>
              <a:cxnLst>
                <a:cxn ang="T10">
                  <a:pos x="T0" y="T1"/>
                </a:cxn>
                <a:cxn ang="T11">
                  <a:pos x="T2" y="T3"/>
                </a:cxn>
                <a:cxn ang="T12">
                  <a:pos x="T4" y="T5"/>
                </a:cxn>
                <a:cxn ang="T13">
                  <a:pos x="T6" y="T7"/>
                </a:cxn>
                <a:cxn ang="T14">
                  <a:pos x="T8" y="T9"/>
                </a:cxn>
              </a:cxnLst>
              <a:rect l="T15" t="T16" r="T17" b="T18"/>
              <a:pathLst>
                <a:path w="534" h="1029">
                  <a:moveTo>
                    <a:pt x="534" y="1029"/>
                  </a:moveTo>
                  <a:lnTo>
                    <a:pt x="534" y="253"/>
                  </a:lnTo>
                  <a:lnTo>
                    <a:pt x="0" y="0"/>
                  </a:lnTo>
                  <a:lnTo>
                    <a:pt x="0" y="776"/>
                  </a:lnTo>
                  <a:lnTo>
                    <a:pt x="534" y="1029"/>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7" name="Freeform 8"/>
            <p:cNvSpPr>
              <a:spLocks/>
            </p:cNvSpPr>
            <p:nvPr/>
          </p:nvSpPr>
          <p:spPr bwMode="auto">
            <a:xfrm>
              <a:off x="5138" y="4116"/>
              <a:ext cx="1313" cy="2892"/>
            </a:xfrm>
            <a:custGeom>
              <a:avLst/>
              <a:gdLst>
                <a:gd name="T0" fmla="*/ 610054 w 1098"/>
                <a:gd name="T1" fmla="*/ 2892 h 2892"/>
                <a:gd name="T2" fmla="*/ 610054 w 1098"/>
                <a:gd name="T3" fmla="*/ 155 h 2892"/>
                <a:gd name="T4" fmla="*/ 820780 w 1098"/>
                <a:gd name="T5" fmla="*/ 155 h 2892"/>
                <a:gd name="T6" fmla="*/ 820780 w 1098"/>
                <a:gd name="T7" fmla="*/ 0 h 2892"/>
                <a:gd name="T8" fmla="*/ 0 w 1098"/>
                <a:gd name="T9" fmla="*/ 0 h 2892"/>
                <a:gd name="T10" fmla="*/ 0 w 1098"/>
                <a:gd name="T11" fmla="*/ 155 h 2892"/>
                <a:gd name="T12" fmla="*/ 210676 w 1098"/>
                <a:gd name="T13" fmla="*/ 155 h 2892"/>
                <a:gd name="T14" fmla="*/ 210676 w 1098"/>
                <a:gd name="T15" fmla="*/ 2628 h 2892"/>
                <a:gd name="T16" fmla="*/ 610054 w 1098"/>
                <a:gd name="T17" fmla="*/ 2892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8"/>
                <a:gd name="T28" fmla="*/ 0 h 2892"/>
                <a:gd name="T29" fmla="*/ 1098 w 1098"/>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8" h="2892">
                  <a:moveTo>
                    <a:pt x="816" y="2892"/>
                  </a:moveTo>
                  <a:lnTo>
                    <a:pt x="816" y="155"/>
                  </a:lnTo>
                  <a:lnTo>
                    <a:pt x="1098" y="155"/>
                  </a:lnTo>
                  <a:lnTo>
                    <a:pt x="1098" y="0"/>
                  </a:lnTo>
                  <a:lnTo>
                    <a:pt x="0" y="0"/>
                  </a:lnTo>
                  <a:lnTo>
                    <a:pt x="0" y="155"/>
                  </a:lnTo>
                  <a:lnTo>
                    <a:pt x="282" y="155"/>
                  </a:lnTo>
                  <a:lnTo>
                    <a:pt x="282" y="2628"/>
                  </a:lnTo>
                  <a:lnTo>
                    <a:pt x="816" y="28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8" name="Freeform 9"/>
            <p:cNvSpPr>
              <a:spLocks/>
            </p:cNvSpPr>
            <p:nvPr/>
          </p:nvSpPr>
          <p:spPr bwMode="auto">
            <a:xfrm>
              <a:off x="6064" y="4254"/>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9" name="Freeform 10"/>
            <p:cNvSpPr>
              <a:spLocks/>
            </p:cNvSpPr>
            <p:nvPr/>
          </p:nvSpPr>
          <p:spPr bwMode="auto">
            <a:xfrm>
              <a:off x="4609" y="9423"/>
              <a:ext cx="730" cy="903"/>
            </a:xfrm>
            <a:custGeom>
              <a:avLst/>
              <a:gdLst>
                <a:gd name="T0" fmla="*/ 730 w 730"/>
                <a:gd name="T1" fmla="*/ 0 h 903"/>
                <a:gd name="T2" fmla="*/ 0 w 730"/>
                <a:gd name="T3" fmla="*/ 368 h 903"/>
                <a:gd name="T4" fmla="*/ 0 w 730"/>
                <a:gd name="T5" fmla="*/ 903 h 903"/>
                <a:gd name="T6" fmla="*/ 730 w 730"/>
                <a:gd name="T7" fmla="*/ 547 h 903"/>
                <a:gd name="T8" fmla="*/ 730 w 730"/>
                <a:gd name="T9" fmla="*/ 0 h 903"/>
                <a:gd name="T10" fmla="*/ 0 60000 65536"/>
                <a:gd name="T11" fmla="*/ 0 60000 65536"/>
                <a:gd name="T12" fmla="*/ 0 60000 65536"/>
                <a:gd name="T13" fmla="*/ 0 60000 65536"/>
                <a:gd name="T14" fmla="*/ 0 60000 65536"/>
                <a:gd name="T15" fmla="*/ 0 w 730"/>
                <a:gd name="T16" fmla="*/ 0 h 903"/>
                <a:gd name="T17" fmla="*/ 730 w 730"/>
                <a:gd name="T18" fmla="*/ 903 h 903"/>
              </a:gdLst>
              <a:ahLst/>
              <a:cxnLst>
                <a:cxn ang="T10">
                  <a:pos x="T0" y="T1"/>
                </a:cxn>
                <a:cxn ang="T11">
                  <a:pos x="T2" y="T3"/>
                </a:cxn>
                <a:cxn ang="T12">
                  <a:pos x="T4" y="T5"/>
                </a:cxn>
                <a:cxn ang="T13">
                  <a:pos x="T6" y="T7"/>
                </a:cxn>
                <a:cxn ang="T14">
                  <a:pos x="T8" y="T9"/>
                </a:cxn>
              </a:cxnLst>
              <a:rect l="T15" t="T16" r="T17" b="T18"/>
              <a:pathLst>
                <a:path w="730" h="903">
                  <a:moveTo>
                    <a:pt x="730" y="0"/>
                  </a:moveTo>
                  <a:lnTo>
                    <a:pt x="0" y="368"/>
                  </a:lnTo>
                  <a:lnTo>
                    <a:pt x="0" y="903"/>
                  </a:lnTo>
                  <a:lnTo>
                    <a:pt x="730" y="547"/>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0" name="Freeform 11"/>
            <p:cNvSpPr>
              <a:spLocks/>
            </p:cNvSpPr>
            <p:nvPr/>
          </p:nvSpPr>
          <p:spPr bwMode="auto">
            <a:xfrm>
              <a:off x="4609" y="10901"/>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1" name="Freeform 12"/>
            <p:cNvSpPr>
              <a:spLocks/>
            </p:cNvSpPr>
            <p:nvPr/>
          </p:nvSpPr>
          <p:spPr bwMode="auto">
            <a:xfrm>
              <a:off x="6064" y="5720"/>
              <a:ext cx="730" cy="909"/>
            </a:xfrm>
            <a:custGeom>
              <a:avLst/>
              <a:gdLst>
                <a:gd name="T0" fmla="*/ 730 w 730"/>
                <a:gd name="T1" fmla="*/ 0 h 909"/>
                <a:gd name="T2" fmla="*/ 0 w 730"/>
                <a:gd name="T3" fmla="*/ 368 h 909"/>
                <a:gd name="T4" fmla="*/ 0 w 730"/>
                <a:gd name="T5" fmla="*/ 909 h 909"/>
                <a:gd name="T6" fmla="*/ 730 w 730"/>
                <a:gd name="T7" fmla="*/ 552 h 909"/>
                <a:gd name="T8" fmla="*/ 730 w 730"/>
                <a:gd name="T9" fmla="*/ 0 h 909"/>
                <a:gd name="T10" fmla="*/ 0 60000 65536"/>
                <a:gd name="T11" fmla="*/ 0 60000 65536"/>
                <a:gd name="T12" fmla="*/ 0 60000 65536"/>
                <a:gd name="T13" fmla="*/ 0 60000 65536"/>
                <a:gd name="T14" fmla="*/ 0 60000 65536"/>
                <a:gd name="T15" fmla="*/ 0 w 730"/>
                <a:gd name="T16" fmla="*/ 0 h 909"/>
                <a:gd name="T17" fmla="*/ 730 w 730"/>
                <a:gd name="T18" fmla="*/ 909 h 909"/>
              </a:gdLst>
              <a:ahLst/>
              <a:cxnLst>
                <a:cxn ang="T10">
                  <a:pos x="T0" y="T1"/>
                </a:cxn>
                <a:cxn ang="T11">
                  <a:pos x="T2" y="T3"/>
                </a:cxn>
                <a:cxn ang="T12">
                  <a:pos x="T4" y="T5"/>
                </a:cxn>
                <a:cxn ang="T13">
                  <a:pos x="T6" y="T7"/>
                </a:cxn>
                <a:cxn ang="T14">
                  <a:pos x="T8" y="T9"/>
                </a:cxn>
              </a:cxnLst>
              <a:rect l="T15" t="T16" r="T17" b="T18"/>
              <a:pathLst>
                <a:path w="730" h="909">
                  <a:moveTo>
                    <a:pt x="730" y="0"/>
                  </a:moveTo>
                  <a:lnTo>
                    <a:pt x="0" y="368"/>
                  </a:lnTo>
                  <a:lnTo>
                    <a:pt x="0" y="909"/>
                  </a:lnTo>
                  <a:lnTo>
                    <a:pt x="730" y="552"/>
                  </a:lnTo>
                  <a:lnTo>
                    <a:pt x="730"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2" name="Freeform 13"/>
            <p:cNvSpPr>
              <a:spLocks/>
            </p:cNvSpPr>
            <p:nvPr/>
          </p:nvSpPr>
          <p:spPr bwMode="auto">
            <a:xfrm>
              <a:off x="4569" y="4984"/>
              <a:ext cx="759" cy="1070"/>
            </a:xfrm>
            <a:custGeom>
              <a:avLst/>
              <a:gdLst>
                <a:gd name="T0" fmla="*/ 759 w 759"/>
                <a:gd name="T1" fmla="*/ 0 h 1070"/>
                <a:gd name="T2" fmla="*/ 678 w 759"/>
                <a:gd name="T3" fmla="*/ 29 h 1070"/>
                <a:gd name="T4" fmla="*/ 598 w 759"/>
                <a:gd name="T5" fmla="*/ 69 h 1070"/>
                <a:gd name="T6" fmla="*/ 494 w 759"/>
                <a:gd name="T7" fmla="*/ 121 h 1070"/>
                <a:gd name="T8" fmla="*/ 385 w 759"/>
                <a:gd name="T9" fmla="*/ 184 h 1070"/>
                <a:gd name="T10" fmla="*/ 327 w 759"/>
                <a:gd name="T11" fmla="*/ 225 h 1070"/>
                <a:gd name="T12" fmla="*/ 276 w 759"/>
                <a:gd name="T13" fmla="*/ 271 h 1070"/>
                <a:gd name="T14" fmla="*/ 224 w 759"/>
                <a:gd name="T15" fmla="*/ 317 h 1070"/>
                <a:gd name="T16" fmla="*/ 184 w 759"/>
                <a:gd name="T17" fmla="*/ 368 h 1070"/>
                <a:gd name="T18" fmla="*/ 138 w 759"/>
                <a:gd name="T19" fmla="*/ 420 h 1070"/>
                <a:gd name="T20" fmla="*/ 109 w 759"/>
                <a:gd name="T21" fmla="*/ 478 h 1070"/>
                <a:gd name="T22" fmla="*/ 80 w 759"/>
                <a:gd name="T23" fmla="*/ 541 h 1070"/>
                <a:gd name="T24" fmla="*/ 57 w 759"/>
                <a:gd name="T25" fmla="*/ 598 h 1070"/>
                <a:gd name="T26" fmla="*/ 23 w 759"/>
                <a:gd name="T27" fmla="*/ 708 h 1070"/>
                <a:gd name="T28" fmla="*/ 5 w 759"/>
                <a:gd name="T29" fmla="*/ 805 h 1070"/>
                <a:gd name="T30" fmla="*/ 0 w 759"/>
                <a:gd name="T31" fmla="*/ 892 h 1070"/>
                <a:gd name="T32" fmla="*/ 0 w 759"/>
                <a:gd name="T33" fmla="*/ 966 h 1070"/>
                <a:gd name="T34" fmla="*/ 5 w 759"/>
                <a:gd name="T35" fmla="*/ 1018 h 1070"/>
                <a:gd name="T36" fmla="*/ 11 w 759"/>
                <a:gd name="T37" fmla="*/ 1070 h 1070"/>
                <a:gd name="T38" fmla="*/ 57 w 759"/>
                <a:gd name="T39" fmla="*/ 1018 h 1070"/>
                <a:gd name="T40" fmla="*/ 172 w 759"/>
                <a:gd name="T41" fmla="*/ 903 h 1070"/>
                <a:gd name="T42" fmla="*/ 253 w 759"/>
                <a:gd name="T43" fmla="*/ 834 h 1070"/>
                <a:gd name="T44" fmla="*/ 339 w 759"/>
                <a:gd name="T45" fmla="*/ 765 h 1070"/>
                <a:gd name="T46" fmla="*/ 431 w 759"/>
                <a:gd name="T47" fmla="*/ 702 h 1070"/>
                <a:gd name="T48" fmla="*/ 529 w 759"/>
                <a:gd name="T49" fmla="*/ 644 h 1070"/>
                <a:gd name="T50" fmla="*/ 741 w 759"/>
                <a:gd name="T51" fmla="*/ 547 h 1070"/>
                <a:gd name="T52" fmla="*/ 759 w 759"/>
                <a:gd name="T53" fmla="*/ 541 h 1070"/>
                <a:gd name="T54" fmla="*/ 759 w 759"/>
                <a:gd name="T55" fmla="*/ 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59"/>
                <a:gd name="T85" fmla="*/ 0 h 1070"/>
                <a:gd name="T86" fmla="*/ 759 w 759"/>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59" h="1070">
                  <a:moveTo>
                    <a:pt x="759" y="0"/>
                  </a:moveTo>
                  <a:lnTo>
                    <a:pt x="678" y="29"/>
                  </a:lnTo>
                  <a:lnTo>
                    <a:pt x="598" y="69"/>
                  </a:lnTo>
                  <a:lnTo>
                    <a:pt x="494" y="121"/>
                  </a:lnTo>
                  <a:lnTo>
                    <a:pt x="385" y="184"/>
                  </a:lnTo>
                  <a:lnTo>
                    <a:pt x="327" y="225"/>
                  </a:lnTo>
                  <a:lnTo>
                    <a:pt x="276" y="271"/>
                  </a:lnTo>
                  <a:lnTo>
                    <a:pt x="224" y="317"/>
                  </a:lnTo>
                  <a:lnTo>
                    <a:pt x="184" y="368"/>
                  </a:lnTo>
                  <a:lnTo>
                    <a:pt x="138" y="420"/>
                  </a:lnTo>
                  <a:lnTo>
                    <a:pt x="109" y="478"/>
                  </a:lnTo>
                  <a:lnTo>
                    <a:pt x="80" y="541"/>
                  </a:lnTo>
                  <a:lnTo>
                    <a:pt x="57" y="598"/>
                  </a:lnTo>
                  <a:lnTo>
                    <a:pt x="23" y="708"/>
                  </a:lnTo>
                  <a:lnTo>
                    <a:pt x="5" y="805"/>
                  </a:lnTo>
                  <a:lnTo>
                    <a:pt x="0" y="892"/>
                  </a:lnTo>
                  <a:lnTo>
                    <a:pt x="0" y="966"/>
                  </a:lnTo>
                  <a:lnTo>
                    <a:pt x="5" y="1018"/>
                  </a:lnTo>
                  <a:lnTo>
                    <a:pt x="11" y="1070"/>
                  </a:lnTo>
                  <a:lnTo>
                    <a:pt x="57" y="1018"/>
                  </a:lnTo>
                  <a:lnTo>
                    <a:pt x="172" y="903"/>
                  </a:lnTo>
                  <a:lnTo>
                    <a:pt x="253" y="834"/>
                  </a:lnTo>
                  <a:lnTo>
                    <a:pt x="339" y="765"/>
                  </a:lnTo>
                  <a:lnTo>
                    <a:pt x="431" y="702"/>
                  </a:lnTo>
                  <a:lnTo>
                    <a:pt x="529" y="644"/>
                  </a:lnTo>
                  <a:lnTo>
                    <a:pt x="741" y="547"/>
                  </a:lnTo>
                  <a:lnTo>
                    <a:pt x="759" y="541"/>
                  </a:lnTo>
                  <a:lnTo>
                    <a:pt x="759"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3" name="Freeform 14"/>
            <p:cNvSpPr>
              <a:spLocks/>
            </p:cNvSpPr>
            <p:nvPr/>
          </p:nvSpPr>
          <p:spPr bwMode="auto">
            <a:xfrm>
              <a:off x="6046" y="10027"/>
              <a:ext cx="765" cy="1070"/>
            </a:xfrm>
            <a:custGeom>
              <a:avLst/>
              <a:gdLst>
                <a:gd name="T0" fmla="*/ 0 w 765"/>
                <a:gd name="T1" fmla="*/ 1070 h 1070"/>
                <a:gd name="T2" fmla="*/ 81 w 765"/>
                <a:gd name="T3" fmla="*/ 1041 h 1070"/>
                <a:gd name="T4" fmla="*/ 167 w 765"/>
                <a:gd name="T5" fmla="*/ 1001 h 1070"/>
                <a:gd name="T6" fmla="*/ 271 w 765"/>
                <a:gd name="T7" fmla="*/ 949 h 1070"/>
                <a:gd name="T8" fmla="*/ 380 w 765"/>
                <a:gd name="T9" fmla="*/ 886 h 1070"/>
                <a:gd name="T10" fmla="*/ 432 w 765"/>
                <a:gd name="T11" fmla="*/ 845 h 1070"/>
                <a:gd name="T12" fmla="*/ 483 w 765"/>
                <a:gd name="T13" fmla="*/ 799 h 1070"/>
                <a:gd name="T14" fmla="*/ 535 w 765"/>
                <a:gd name="T15" fmla="*/ 753 h 1070"/>
                <a:gd name="T16" fmla="*/ 581 w 765"/>
                <a:gd name="T17" fmla="*/ 702 h 1070"/>
                <a:gd name="T18" fmla="*/ 621 w 765"/>
                <a:gd name="T19" fmla="*/ 650 h 1070"/>
                <a:gd name="T20" fmla="*/ 656 w 765"/>
                <a:gd name="T21" fmla="*/ 592 h 1070"/>
                <a:gd name="T22" fmla="*/ 685 w 765"/>
                <a:gd name="T23" fmla="*/ 529 h 1070"/>
                <a:gd name="T24" fmla="*/ 708 w 765"/>
                <a:gd name="T25" fmla="*/ 472 h 1070"/>
                <a:gd name="T26" fmla="*/ 736 w 765"/>
                <a:gd name="T27" fmla="*/ 362 h 1070"/>
                <a:gd name="T28" fmla="*/ 759 w 765"/>
                <a:gd name="T29" fmla="*/ 265 h 1070"/>
                <a:gd name="T30" fmla="*/ 765 w 765"/>
                <a:gd name="T31" fmla="*/ 178 h 1070"/>
                <a:gd name="T32" fmla="*/ 765 w 765"/>
                <a:gd name="T33" fmla="*/ 104 h 1070"/>
                <a:gd name="T34" fmla="*/ 759 w 765"/>
                <a:gd name="T35" fmla="*/ 52 h 1070"/>
                <a:gd name="T36" fmla="*/ 754 w 765"/>
                <a:gd name="T37" fmla="*/ 0 h 1070"/>
                <a:gd name="T38" fmla="*/ 708 w 765"/>
                <a:gd name="T39" fmla="*/ 52 h 1070"/>
                <a:gd name="T40" fmla="*/ 587 w 765"/>
                <a:gd name="T41" fmla="*/ 167 h 1070"/>
                <a:gd name="T42" fmla="*/ 512 w 765"/>
                <a:gd name="T43" fmla="*/ 236 h 1070"/>
                <a:gd name="T44" fmla="*/ 420 w 765"/>
                <a:gd name="T45" fmla="*/ 305 h 1070"/>
                <a:gd name="T46" fmla="*/ 328 w 765"/>
                <a:gd name="T47" fmla="*/ 368 h 1070"/>
                <a:gd name="T48" fmla="*/ 230 w 765"/>
                <a:gd name="T49" fmla="*/ 426 h 1070"/>
                <a:gd name="T50" fmla="*/ 23 w 765"/>
                <a:gd name="T51" fmla="*/ 523 h 1070"/>
                <a:gd name="T52" fmla="*/ 0 w 765"/>
                <a:gd name="T53" fmla="*/ 529 h 1070"/>
                <a:gd name="T54" fmla="*/ 0 w 765"/>
                <a:gd name="T55" fmla="*/ 1070 h 10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070"/>
                <a:gd name="T86" fmla="*/ 765 w 765"/>
                <a:gd name="T87" fmla="*/ 1070 h 10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070">
                  <a:moveTo>
                    <a:pt x="0" y="1070"/>
                  </a:moveTo>
                  <a:lnTo>
                    <a:pt x="81" y="1041"/>
                  </a:lnTo>
                  <a:lnTo>
                    <a:pt x="167" y="1001"/>
                  </a:lnTo>
                  <a:lnTo>
                    <a:pt x="271" y="949"/>
                  </a:lnTo>
                  <a:lnTo>
                    <a:pt x="380" y="886"/>
                  </a:lnTo>
                  <a:lnTo>
                    <a:pt x="432" y="845"/>
                  </a:lnTo>
                  <a:lnTo>
                    <a:pt x="483" y="799"/>
                  </a:lnTo>
                  <a:lnTo>
                    <a:pt x="535" y="753"/>
                  </a:lnTo>
                  <a:lnTo>
                    <a:pt x="581" y="702"/>
                  </a:lnTo>
                  <a:lnTo>
                    <a:pt x="621" y="650"/>
                  </a:lnTo>
                  <a:lnTo>
                    <a:pt x="656" y="592"/>
                  </a:lnTo>
                  <a:lnTo>
                    <a:pt x="685" y="529"/>
                  </a:lnTo>
                  <a:lnTo>
                    <a:pt x="708" y="472"/>
                  </a:lnTo>
                  <a:lnTo>
                    <a:pt x="736" y="362"/>
                  </a:lnTo>
                  <a:lnTo>
                    <a:pt x="759" y="265"/>
                  </a:lnTo>
                  <a:lnTo>
                    <a:pt x="765" y="178"/>
                  </a:lnTo>
                  <a:lnTo>
                    <a:pt x="765" y="104"/>
                  </a:lnTo>
                  <a:lnTo>
                    <a:pt x="759" y="52"/>
                  </a:lnTo>
                  <a:lnTo>
                    <a:pt x="754" y="0"/>
                  </a:lnTo>
                  <a:lnTo>
                    <a:pt x="708" y="52"/>
                  </a:lnTo>
                  <a:lnTo>
                    <a:pt x="587" y="167"/>
                  </a:lnTo>
                  <a:lnTo>
                    <a:pt x="512" y="236"/>
                  </a:lnTo>
                  <a:lnTo>
                    <a:pt x="420" y="305"/>
                  </a:lnTo>
                  <a:lnTo>
                    <a:pt x="328" y="368"/>
                  </a:lnTo>
                  <a:lnTo>
                    <a:pt x="230" y="426"/>
                  </a:lnTo>
                  <a:lnTo>
                    <a:pt x="23" y="523"/>
                  </a:lnTo>
                  <a:lnTo>
                    <a:pt x="0" y="529"/>
                  </a:lnTo>
                  <a:lnTo>
                    <a:pt x="0" y="107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4" name="Freeform 15"/>
            <p:cNvSpPr>
              <a:spLocks/>
            </p:cNvSpPr>
            <p:nvPr/>
          </p:nvSpPr>
          <p:spPr bwMode="auto">
            <a:xfrm>
              <a:off x="5132" y="6462"/>
              <a:ext cx="196" cy="224"/>
            </a:xfrm>
            <a:custGeom>
              <a:avLst/>
              <a:gdLst>
                <a:gd name="T0" fmla="*/ 196 w 196"/>
                <a:gd name="T1" fmla="*/ 0 h 224"/>
                <a:gd name="T2" fmla="*/ 196 w 196"/>
                <a:gd name="T3" fmla="*/ 224 h 224"/>
                <a:gd name="T4" fmla="*/ 0 w 196"/>
                <a:gd name="T5" fmla="*/ 109 h 224"/>
                <a:gd name="T6" fmla="*/ 196 w 196"/>
                <a:gd name="T7" fmla="*/ 0 h 224"/>
                <a:gd name="T8" fmla="*/ 0 60000 65536"/>
                <a:gd name="T9" fmla="*/ 0 60000 65536"/>
                <a:gd name="T10" fmla="*/ 0 60000 65536"/>
                <a:gd name="T11" fmla="*/ 0 60000 65536"/>
                <a:gd name="T12" fmla="*/ 0 w 196"/>
                <a:gd name="T13" fmla="*/ 0 h 224"/>
                <a:gd name="T14" fmla="*/ 196 w 196"/>
                <a:gd name="T15" fmla="*/ 224 h 224"/>
              </a:gdLst>
              <a:ahLst/>
              <a:cxnLst>
                <a:cxn ang="T8">
                  <a:pos x="T0" y="T1"/>
                </a:cxn>
                <a:cxn ang="T9">
                  <a:pos x="T2" y="T3"/>
                </a:cxn>
                <a:cxn ang="T10">
                  <a:pos x="T4" y="T5"/>
                </a:cxn>
                <a:cxn ang="T11">
                  <a:pos x="T6" y="T7"/>
                </a:cxn>
              </a:cxnLst>
              <a:rect l="T12" t="T13" r="T14" b="T15"/>
              <a:pathLst>
                <a:path w="196" h="224">
                  <a:moveTo>
                    <a:pt x="196" y="0"/>
                  </a:moveTo>
                  <a:lnTo>
                    <a:pt x="196" y="224"/>
                  </a:lnTo>
                  <a:lnTo>
                    <a:pt x="0" y="109"/>
                  </a:lnTo>
                  <a:lnTo>
                    <a:pt x="19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5" name="Freeform 16"/>
            <p:cNvSpPr>
              <a:spLocks/>
            </p:cNvSpPr>
            <p:nvPr/>
          </p:nvSpPr>
          <p:spPr bwMode="auto">
            <a:xfrm>
              <a:off x="6064" y="9372"/>
              <a:ext cx="195" cy="224"/>
            </a:xfrm>
            <a:custGeom>
              <a:avLst/>
              <a:gdLst>
                <a:gd name="T0" fmla="*/ 0 w 195"/>
                <a:gd name="T1" fmla="*/ 224 h 224"/>
                <a:gd name="T2" fmla="*/ 0 w 195"/>
                <a:gd name="T3" fmla="*/ 0 h 224"/>
                <a:gd name="T4" fmla="*/ 195 w 195"/>
                <a:gd name="T5" fmla="*/ 109 h 224"/>
                <a:gd name="T6" fmla="*/ 0 w 195"/>
                <a:gd name="T7" fmla="*/ 224 h 224"/>
                <a:gd name="T8" fmla="*/ 0 60000 65536"/>
                <a:gd name="T9" fmla="*/ 0 60000 65536"/>
                <a:gd name="T10" fmla="*/ 0 60000 65536"/>
                <a:gd name="T11" fmla="*/ 0 60000 65536"/>
                <a:gd name="T12" fmla="*/ 0 w 195"/>
                <a:gd name="T13" fmla="*/ 0 h 224"/>
                <a:gd name="T14" fmla="*/ 195 w 195"/>
                <a:gd name="T15" fmla="*/ 224 h 224"/>
              </a:gdLst>
              <a:ahLst/>
              <a:cxnLst>
                <a:cxn ang="T8">
                  <a:pos x="T0" y="T1"/>
                </a:cxn>
                <a:cxn ang="T9">
                  <a:pos x="T2" y="T3"/>
                </a:cxn>
                <a:cxn ang="T10">
                  <a:pos x="T4" y="T5"/>
                </a:cxn>
                <a:cxn ang="T11">
                  <a:pos x="T6" y="T7"/>
                </a:cxn>
              </a:cxnLst>
              <a:rect l="T12" t="T13" r="T14" b="T15"/>
              <a:pathLst>
                <a:path w="195" h="224">
                  <a:moveTo>
                    <a:pt x="0" y="224"/>
                  </a:moveTo>
                  <a:lnTo>
                    <a:pt x="0" y="0"/>
                  </a:lnTo>
                  <a:lnTo>
                    <a:pt x="195" y="109"/>
                  </a:lnTo>
                  <a:lnTo>
                    <a:pt x="0"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6" name="Freeform 17"/>
            <p:cNvSpPr>
              <a:spLocks/>
            </p:cNvSpPr>
            <p:nvPr/>
          </p:nvSpPr>
          <p:spPr bwMode="auto">
            <a:xfrm>
              <a:off x="4603" y="6313"/>
              <a:ext cx="2202" cy="1983"/>
            </a:xfrm>
            <a:custGeom>
              <a:avLst/>
              <a:gdLst>
                <a:gd name="T0" fmla="*/ 2197 w 2202"/>
                <a:gd name="T1" fmla="*/ 1983 h 1983"/>
                <a:gd name="T2" fmla="*/ 2185 w 2202"/>
                <a:gd name="T3" fmla="*/ 1949 h 1983"/>
                <a:gd name="T4" fmla="*/ 2174 w 2202"/>
                <a:gd name="T5" fmla="*/ 1914 h 1983"/>
                <a:gd name="T6" fmla="*/ 2133 w 2202"/>
                <a:gd name="T7" fmla="*/ 1851 h 1983"/>
                <a:gd name="T8" fmla="*/ 2082 w 2202"/>
                <a:gd name="T9" fmla="*/ 1794 h 1983"/>
                <a:gd name="T10" fmla="*/ 2024 w 2202"/>
                <a:gd name="T11" fmla="*/ 1742 h 1983"/>
                <a:gd name="T12" fmla="*/ 1961 w 2202"/>
                <a:gd name="T13" fmla="*/ 1690 h 1983"/>
                <a:gd name="T14" fmla="*/ 1892 w 2202"/>
                <a:gd name="T15" fmla="*/ 1644 h 1983"/>
                <a:gd name="T16" fmla="*/ 1737 w 2202"/>
                <a:gd name="T17" fmla="*/ 1546 h 1983"/>
                <a:gd name="T18" fmla="*/ 1604 w 2202"/>
                <a:gd name="T19" fmla="*/ 1472 h 1983"/>
                <a:gd name="T20" fmla="*/ 1461 w 2202"/>
                <a:gd name="T21" fmla="*/ 1403 h 1983"/>
                <a:gd name="T22" fmla="*/ 1317 w 2202"/>
                <a:gd name="T23" fmla="*/ 1334 h 1983"/>
                <a:gd name="T24" fmla="*/ 1173 w 2202"/>
                <a:gd name="T25" fmla="*/ 1276 h 1983"/>
                <a:gd name="T26" fmla="*/ 909 w 2202"/>
                <a:gd name="T27" fmla="*/ 1161 h 1983"/>
                <a:gd name="T28" fmla="*/ 794 w 2202"/>
                <a:gd name="T29" fmla="*/ 1109 h 1983"/>
                <a:gd name="T30" fmla="*/ 690 w 2202"/>
                <a:gd name="T31" fmla="*/ 1063 h 1983"/>
                <a:gd name="T32" fmla="*/ 564 w 2202"/>
                <a:gd name="T33" fmla="*/ 989 h 1983"/>
                <a:gd name="T34" fmla="*/ 443 w 2202"/>
                <a:gd name="T35" fmla="*/ 914 h 1983"/>
                <a:gd name="T36" fmla="*/ 339 w 2202"/>
                <a:gd name="T37" fmla="*/ 839 h 1983"/>
                <a:gd name="T38" fmla="*/ 247 w 2202"/>
                <a:gd name="T39" fmla="*/ 759 h 1983"/>
                <a:gd name="T40" fmla="*/ 184 w 2202"/>
                <a:gd name="T41" fmla="*/ 690 h 1983"/>
                <a:gd name="T42" fmla="*/ 127 w 2202"/>
                <a:gd name="T43" fmla="*/ 615 h 1983"/>
                <a:gd name="T44" fmla="*/ 81 w 2202"/>
                <a:gd name="T45" fmla="*/ 534 h 1983"/>
                <a:gd name="T46" fmla="*/ 46 w 2202"/>
                <a:gd name="T47" fmla="*/ 448 h 1983"/>
                <a:gd name="T48" fmla="*/ 17 w 2202"/>
                <a:gd name="T49" fmla="*/ 350 h 1983"/>
                <a:gd name="T50" fmla="*/ 6 w 2202"/>
                <a:gd name="T51" fmla="*/ 247 h 1983"/>
                <a:gd name="T52" fmla="*/ 0 w 2202"/>
                <a:gd name="T53" fmla="*/ 126 h 1983"/>
                <a:gd name="T54" fmla="*/ 6 w 2202"/>
                <a:gd name="T55" fmla="*/ 0 h 1983"/>
                <a:gd name="T56" fmla="*/ 52 w 2202"/>
                <a:gd name="T57" fmla="*/ 57 h 1983"/>
                <a:gd name="T58" fmla="*/ 109 w 2202"/>
                <a:gd name="T59" fmla="*/ 109 h 1983"/>
                <a:gd name="T60" fmla="*/ 173 w 2202"/>
                <a:gd name="T61" fmla="*/ 161 h 1983"/>
                <a:gd name="T62" fmla="*/ 236 w 2202"/>
                <a:gd name="T63" fmla="*/ 207 h 1983"/>
                <a:gd name="T64" fmla="*/ 374 w 2202"/>
                <a:gd name="T65" fmla="*/ 304 h 1983"/>
                <a:gd name="T66" fmla="*/ 523 w 2202"/>
                <a:gd name="T67" fmla="*/ 391 h 1983"/>
                <a:gd name="T68" fmla="*/ 684 w 2202"/>
                <a:gd name="T69" fmla="*/ 471 h 1983"/>
                <a:gd name="T70" fmla="*/ 851 w 2202"/>
                <a:gd name="T71" fmla="*/ 557 h 1983"/>
                <a:gd name="T72" fmla="*/ 1185 w 2202"/>
                <a:gd name="T73" fmla="*/ 718 h 1983"/>
                <a:gd name="T74" fmla="*/ 1380 w 2202"/>
                <a:gd name="T75" fmla="*/ 816 h 1983"/>
                <a:gd name="T76" fmla="*/ 1570 w 2202"/>
                <a:gd name="T77" fmla="*/ 920 h 1983"/>
                <a:gd name="T78" fmla="*/ 1662 w 2202"/>
                <a:gd name="T79" fmla="*/ 971 h 1983"/>
                <a:gd name="T80" fmla="*/ 1748 w 2202"/>
                <a:gd name="T81" fmla="*/ 1029 h 1983"/>
                <a:gd name="T82" fmla="*/ 1829 w 2202"/>
                <a:gd name="T83" fmla="*/ 1086 h 1983"/>
                <a:gd name="T84" fmla="*/ 1903 w 2202"/>
                <a:gd name="T85" fmla="*/ 1150 h 1983"/>
                <a:gd name="T86" fmla="*/ 1967 w 2202"/>
                <a:gd name="T87" fmla="*/ 1213 h 1983"/>
                <a:gd name="T88" fmla="*/ 2030 w 2202"/>
                <a:gd name="T89" fmla="*/ 1282 h 1983"/>
                <a:gd name="T90" fmla="*/ 2082 w 2202"/>
                <a:gd name="T91" fmla="*/ 1357 h 1983"/>
                <a:gd name="T92" fmla="*/ 2128 w 2202"/>
                <a:gd name="T93" fmla="*/ 1437 h 1983"/>
                <a:gd name="T94" fmla="*/ 2162 w 2202"/>
                <a:gd name="T95" fmla="*/ 1518 h 1983"/>
                <a:gd name="T96" fmla="*/ 2185 w 2202"/>
                <a:gd name="T97" fmla="*/ 1610 h 1983"/>
                <a:gd name="T98" fmla="*/ 2197 w 2202"/>
                <a:gd name="T99" fmla="*/ 1702 h 1983"/>
                <a:gd name="T100" fmla="*/ 2197 w 2202"/>
                <a:gd name="T101" fmla="*/ 1805 h 1983"/>
                <a:gd name="T102" fmla="*/ 2202 w 2202"/>
                <a:gd name="T103" fmla="*/ 1891 h 1983"/>
                <a:gd name="T104" fmla="*/ 2202 w 2202"/>
                <a:gd name="T105" fmla="*/ 1943 h 1983"/>
                <a:gd name="T106" fmla="*/ 2197 w 2202"/>
                <a:gd name="T107" fmla="*/ 1983 h 19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3"/>
                <a:gd name="T164" fmla="*/ 2202 w 2202"/>
                <a:gd name="T165" fmla="*/ 1983 h 19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3">
                  <a:moveTo>
                    <a:pt x="2197" y="1983"/>
                  </a:moveTo>
                  <a:lnTo>
                    <a:pt x="2185" y="1949"/>
                  </a:lnTo>
                  <a:lnTo>
                    <a:pt x="2174" y="1914"/>
                  </a:lnTo>
                  <a:lnTo>
                    <a:pt x="2133" y="1851"/>
                  </a:lnTo>
                  <a:lnTo>
                    <a:pt x="2082" y="1794"/>
                  </a:lnTo>
                  <a:lnTo>
                    <a:pt x="2024" y="1742"/>
                  </a:lnTo>
                  <a:lnTo>
                    <a:pt x="1961" y="1690"/>
                  </a:lnTo>
                  <a:lnTo>
                    <a:pt x="1892" y="1644"/>
                  </a:lnTo>
                  <a:lnTo>
                    <a:pt x="1737" y="1546"/>
                  </a:lnTo>
                  <a:lnTo>
                    <a:pt x="1604" y="1472"/>
                  </a:lnTo>
                  <a:lnTo>
                    <a:pt x="1461" y="1403"/>
                  </a:lnTo>
                  <a:lnTo>
                    <a:pt x="1317" y="1334"/>
                  </a:lnTo>
                  <a:lnTo>
                    <a:pt x="1173" y="1276"/>
                  </a:lnTo>
                  <a:lnTo>
                    <a:pt x="909" y="1161"/>
                  </a:lnTo>
                  <a:lnTo>
                    <a:pt x="794" y="1109"/>
                  </a:lnTo>
                  <a:lnTo>
                    <a:pt x="690" y="1063"/>
                  </a:lnTo>
                  <a:lnTo>
                    <a:pt x="564" y="989"/>
                  </a:lnTo>
                  <a:lnTo>
                    <a:pt x="443" y="914"/>
                  </a:lnTo>
                  <a:lnTo>
                    <a:pt x="339" y="839"/>
                  </a:lnTo>
                  <a:lnTo>
                    <a:pt x="247" y="759"/>
                  </a:lnTo>
                  <a:lnTo>
                    <a:pt x="184" y="690"/>
                  </a:lnTo>
                  <a:lnTo>
                    <a:pt x="127" y="615"/>
                  </a:lnTo>
                  <a:lnTo>
                    <a:pt x="81" y="534"/>
                  </a:lnTo>
                  <a:lnTo>
                    <a:pt x="46" y="448"/>
                  </a:lnTo>
                  <a:lnTo>
                    <a:pt x="17" y="350"/>
                  </a:lnTo>
                  <a:lnTo>
                    <a:pt x="6" y="247"/>
                  </a:lnTo>
                  <a:lnTo>
                    <a:pt x="0" y="126"/>
                  </a:lnTo>
                  <a:lnTo>
                    <a:pt x="6" y="0"/>
                  </a:lnTo>
                  <a:lnTo>
                    <a:pt x="52" y="57"/>
                  </a:lnTo>
                  <a:lnTo>
                    <a:pt x="109" y="109"/>
                  </a:lnTo>
                  <a:lnTo>
                    <a:pt x="173" y="161"/>
                  </a:lnTo>
                  <a:lnTo>
                    <a:pt x="236" y="207"/>
                  </a:lnTo>
                  <a:lnTo>
                    <a:pt x="374" y="304"/>
                  </a:lnTo>
                  <a:lnTo>
                    <a:pt x="523" y="391"/>
                  </a:lnTo>
                  <a:lnTo>
                    <a:pt x="684" y="471"/>
                  </a:lnTo>
                  <a:lnTo>
                    <a:pt x="851" y="557"/>
                  </a:lnTo>
                  <a:lnTo>
                    <a:pt x="1185" y="718"/>
                  </a:lnTo>
                  <a:lnTo>
                    <a:pt x="1380" y="816"/>
                  </a:lnTo>
                  <a:lnTo>
                    <a:pt x="1570" y="920"/>
                  </a:lnTo>
                  <a:lnTo>
                    <a:pt x="1662" y="971"/>
                  </a:lnTo>
                  <a:lnTo>
                    <a:pt x="1748" y="1029"/>
                  </a:lnTo>
                  <a:lnTo>
                    <a:pt x="1829" y="1086"/>
                  </a:lnTo>
                  <a:lnTo>
                    <a:pt x="1903" y="1150"/>
                  </a:lnTo>
                  <a:lnTo>
                    <a:pt x="1967" y="1213"/>
                  </a:lnTo>
                  <a:lnTo>
                    <a:pt x="2030" y="1282"/>
                  </a:lnTo>
                  <a:lnTo>
                    <a:pt x="2082" y="1357"/>
                  </a:lnTo>
                  <a:lnTo>
                    <a:pt x="2128" y="1437"/>
                  </a:lnTo>
                  <a:lnTo>
                    <a:pt x="2162" y="1518"/>
                  </a:lnTo>
                  <a:lnTo>
                    <a:pt x="2185" y="1610"/>
                  </a:lnTo>
                  <a:lnTo>
                    <a:pt x="2197" y="1702"/>
                  </a:lnTo>
                  <a:lnTo>
                    <a:pt x="2197" y="1805"/>
                  </a:lnTo>
                  <a:lnTo>
                    <a:pt x="2202" y="1891"/>
                  </a:lnTo>
                  <a:lnTo>
                    <a:pt x="2202" y="1943"/>
                  </a:lnTo>
                  <a:lnTo>
                    <a:pt x="2197" y="19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7" name="Freeform 18"/>
            <p:cNvSpPr>
              <a:spLocks/>
            </p:cNvSpPr>
            <p:nvPr/>
          </p:nvSpPr>
          <p:spPr bwMode="auto">
            <a:xfrm>
              <a:off x="4603" y="7842"/>
              <a:ext cx="2202" cy="1984"/>
            </a:xfrm>
            <a:custGeom>
              <a:avLst/>
              <a:gdLst>
                <a:gd name="T0" fmla="*/ 2197 w 2202"/>
                <a:gd name="T1" fmla="*/ 1984 h 1984"/>
                <a:gd name="T2" fmla="*/ 2185 w 2202"/>
                <a:gd name="T3" fmla="*/ 1949 h 1984"/>
                <a:gd name="T4" fmla="*/ 2174 w 2202"/>
                <a:gd name="T5" fmla="*/ 1915 h 1984"/>
                <a:gd name="T6" fmla="*/ 2133 w 2202"/>
                <a:gd name="T7" fmla="*/ 1852 h 1984"/>
                <a:gd name="T8" fmla="*/ 2082 w 2202"/>
                <a:gd name="T9" fmla="*/ 1794 h 1984"/>
                <a:gd name="T10" fmla="*/ 2024 w 2202"/>
                <a:gd name="T11" fmla="*/ 1742 h 1984"/>
                <a:gd name="T12" fmla="*/ 1961 w 2202"/>
                <a:gd name="T13" fmla="*/ 1696 h 1984"/>
                <a:gd name="T14" fmla="*/ 1892 w 2202"/>
                <a:gd name="T15" fmla="*/ 1645 h 1984"/>
                <a:gd name="T16" fmla="*/ 1737 w 2202"/>
                <a:gd name="T17" fmla="*/ 1553 h 1984"/>
                <a:gd name="T18" fmla="*/ 1604 w 2202"/>
                <a:gd name="T19" fmla="*/ 1472 h 1984"/>
                <a:gd name="T20" fmla="*/ 1461 w 2202"/>
                <a:gd name="T21" fmla="*/ 1403 h 1984"/>
                <a:gd name="T22" fmla="*/ 1317 w 2202"/>
                <a:gd name="T23" fmla="*/ 1340 h 1984"/>
                <a:gd name="T24" fmla="*/ 1173 w 2202"/>
                <a:gd name="T25" fmla="*/ 1277 h 1984"/>
                <a:gd name="T26" fmla="*/ 909 w 2202"/>
                <a:gd name="T27" fmla="*/ 1167 h 1984"/>
                <a:gd name="T28" fmla="*/ 794 w 2202"/>
                <a:gd name="T29" fmla="*/ 1116 h 1984"/>
                <a:gd name="T30" fmla="*/ 690 w 2202"/>
                <a:gd name="T31" fmla="*/ 1064 h 1984"/>
                <a:gd name="T32" fmla="*/ 564 w 2202"/>
                <a:gd name="T33" fmla="*/ 989 h 1984"/>
                <a:gd name="T34" fmla="*/ 443 w 2202"/>
                <a:gd name="T35" fmla="*/ 914 h 1984"/>
                <a:gd name="T36" fmla="*/ 339 w 2202"/>
                <a:gd name="T37" fmla="*/ 840 h 1984"/>
                <a:gd name="T38" fmla="*/ 247 w 2202"/>
                <a:gd name="T39" fmla="*/ 765 h 1984"/>
                <a:gd name="T40" fmla="*/ 184 w 2202"/>
                <a:gd name="T41" fmla="*/ 696 h 1984"/>
                <a:gd name="T42" fmla="*/ 127 w 2202"/>
                <a:gd name="T43" fmla="*/ 621 h 1984"/>
                <a:gd name="T44" fmla="*/ 81 w 2202"/>
                <a:gd name="T45" fmla="*/ 541 h 1984"/>
                <a:gd name="T46" fmla="*/ 46 w 2202"/>
                <a:gd name="T47" fmla="*/ 449 h 1984"/>
                <a:gd name="T48" fmla="*/ 17 w 2202"/>
                <a:gd name="T49" fmla="*/ 357 h 1984"/>
                <a:gd name="T50" fmla="*/ 6 w 2202"/>
                <a:gd name="T51" fmla="*/ 247 h 1984"/>
                <a:gd name="T52" fmla="*/ 0 w 2202"/>
                <a:gd name="T53" fmla="*/ 132 h 1984"/>
                <a:gd name="T54" fmla="*/ 6 w 2202"/>
                <a:gd name="T55" fmla="*/ 0 h 1984"/>
                <a:gd name="T56" fmla="*/ 52 w 2202"/>
                <a:gd name="T57" fmla="*/ 58 h 1984"/>
                <a:gd name="T58" fmla="*/ 109 w 2202"/>
                <a:gd name="T59" fmla="*/ 109 h 1984"/>
                <a:gd name="T60" fmla="*/ 173 w 2202"/>
                <a:gd name="T61" fmla="*/ 161 h 1984"/>
                <a:gd name="T62" fmla="*/ 236 w 2202"/>
                <a:gd name="T63" fmla="*/ 213 h 1984"/>
                <a:gd name="T64" fmla="*/ 374 w 2202"/>
                <a:gd name="T65" fmla="*/ 305 h 1984"/>
                <a:gd name="T66" fmla="*/ 523 w 2202"/>
                <a:gd name="T67" fmla="*/ 391 h 1984"/>
                <a:gd name="T68" fmla="*/ 684 w 2202"/>
                <a:gd name="T69" fmla="*/ 477 h 1984"/>
                <a:gd name="T70" fmla="*/ 851 w 2202"/>
                <a:gd name="T71" fmla="*/ 558 h 1984"/>
                <a:gd name="T72" fmla="*/ 1185 w 2202"/>
                <a:gd name="T73" fmla="*/ 719 h 1984"/>
                <a:gd name="T74" fmla="*/ 1380 w 2202"/>
                <a:gd name="T75" fmla="*/ 817 h 1984"/>
                <a:gd name="T76" fmla="*/ 1570 w 2202"/>
                <a:gd name="T77" fmla="*/ 920 h 1984"/>
                <a:gd name="T78" fmla="*/ 1662 w 2202"/>
                <a:gd name="T79" fmla="*/ 972 h 1984"/>
                <a:gd name="T80" fmla="*/ 1748 w 2202"/>
                <a:gd name="T81" fmla="*/ 1029 h 1984"/>
                <a:gd name="T82" fmla="*/ 1829 w 2202"/>
                <a:gd name="T83" fmla="*/ 1087 h 1984"/>
                <a:gd name="T84" fmla="*/ 1903 w 2202"/>
                <a:gd name="T85" fmla="*/ 1150 h 1984"/>
                <a:gd name="T86" fmla="*/ 1967 w 2202"/>
                <a:gd name="T87" fmla="*/ 1213 h 1984"/>
                <a:gd name="T88" fmla="*/ 2030 w 2202"/>
                <a:gd name="T89" fmla="*/ 1282 h 1984"/>
                <a:gd name="T90" fmla="*/ 2082 w 2202"/>
                <a:gd name="T91" fmla="*/ 1357 h 1984"/>
                <a:gd name="T92" fmla="*/ 2128 w 2202"/>
                <a:gd name="T93" fmla="*/ 1438 h 1984"/>
                <a:gd name="T94" fmla="*/ 2162 w 2202"/>
                <a:gd name="T95" fmla="*/ 1518 h 1984"/>
                <a:gd name="T96" fmla="*/ 2185 w 2202"/>
                <a:gd name="T97" fmla="*/ 1610 h 1984"/>
                <a:gd name="T98" fmla="*/ 2197 w 2202"/>
                <a:gd name="T99" fmla="*/ 1708 h 1984"/>
                <a:gd name="T100" fmla="*/ 2197 w 2202"/>
                <a:gd name="T101" fmla="*/ 1806 h 1984"/>
                <a:gd name="T102" fmla="*/ 2202 w 2202"/>
                <a:gd name="T103" fmla="*/ 1892 h 1984"/>
                <a:gd name="T104" fmla="*/ 2202 w 2202"/>
                <a:gd name="T105" fmla="*/ 1944 h 1984"/>
                <a:gd name="T106" fmla="*/ 2197 w 2202"/>
                <a:gd name="T107" fmla="*/ 1984 h 19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2"/>
                <a:gd name="T163" fmla="*/ 0 h 1984"/>
                <a:gd name="T164" fmla="*/ 2202 w 2202"/>
                <a:gd name="T165" fmla="*/ 1984 h 19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2" h="1984">
                  <a:moveTo>
                    <a:pt x="2197" y="1984"/>
                  </a:moveTo>
                  <a:lnTo>
                    <a:pt x="2185" y="1949"/>
                  </a:lnTo>
                  <a:lnTo>
                    <a:pt x="2174" y="1915"/>
                  </a:lnTo>
                  <a:lnTo>
                    <a:pt x="2133" y="1852"/>
                  </a:lnTo>
                  <a:lnTo>
                    <a:pt x="2082" y="1794"/>
                  </a:lnTo>
                  <a:lnTo>
                    <a:pt x="2024" y="1742"/>
                  </a:lnTo>
                  <a:lnTo>
                    <a:pt x="1961" y="1696"/>
                  </a:lnTo>
                  <a:lnTo>
                    <a:pt x="1892" y="1645"/>
                  </a:lnTo>
                  <a:lnTo>
                    <a:pt x="1737" y="1553"/>
                  </a:lnTo>
                  <a:lnTo>
                    <a:pt x="1604" y="1472"/>
                  </a:lnTo>
                  <a:lnTo>
                    <a:pt x="1461" y="1403"/>
                  </a:lnTo>
                  <a:lnTo>
                    <a:pt x="1317" y="1340"/>
                  </a:lnTo>
                  <a:lnTo>
                    <a:pt x="1173" y="1277"/>
                  </a:lnTo>
                  <a:lnTo>
                    <a:pt x="909" y="1167"/>
                  </a:lnTo>
                  <a:lnTo>
                    <a:pt x="794" y="1116"/>
                  </a:lnTo>
                  <a:lnTo>
                    <a:pt x="690" y="1064"/>
                  </a:lnTo>
                  <a:lnTo>
                    <a:pt x="564" y="989"/>
                  </a:lnTo>
                  <a:lnTo>
                    <a:pt x="443" y="914"/>
                  </a:lnTo>
                  <a:lnTo>
                    <a:pt x="339" y="840"/>
                  </a:lnTo>
                  <a:lnTo>
                    <a:pt x="247" y="765"/>
                  </a:lnTo>
                  <a:lnTo>
                    <a:pt x="184" y="696"/>
                  </a:lnTo>
                  <a:lnTo>
                    <a:pt x="127" y="621"/>
                  </a:lnTo>
                  <a:lnTo>
                    <a:pt x="81" y="541"/>
                  </a:lnTo>
                  <a:lnTo>
                    <a:pt x="46" y="449"/>
                  </a:lnTo>
                  <a:lnTo>
                    <a:pt x="17" y="357"/>
                  </a:lnTo>
                  <a:lnTo>
                    <a:pt x="6" y="247"/>
                  </a:lnTo>
                  <a:lnTo>
                    <a:pt x="0" y="132"/>
                  </a:lnTo>
                  <a:lnTo>
                    <a:pt x="6" y="0"/>
                  </a:lnTo>
                  <a:lnTo>
                    <a:pt x="52" y="58"/>
                  </a:lnTo>
                  <a:lnTo>
                    <a:pt x="109" y="109"/>
                  </a:lnTo>
                  <a:lnTo>
                    <a:pt x="173" y="161"/>
                  </a:lnTo>
                  <a:lnTo>
                    <a:pt x="236" y="213"/>
                  </a:lnTo>
                  <a:lnTo>
                    <a:pt x="374" y="305"/>
                  </a:lnTo>
                  <a:lnTo>
                    <a:pt x="523" y="391"/>
                  </a:lnTo>
                  <a:lnTo>
                    <a:pt x="684" y="477"/>
                  </a:lnTo>
                  <a:lnTo>
                    <a:pt x="851" y="558"/>
                  </a:lnTo>
                  <a:lnTo>
                    <a:pt x="1185" y="719"/>
                  </a:lnTo>
                  <a:lnTo>
                    <a:pt x="1380" y="817"/>
                  </a:lnTo>
                  <a:lnTo>
                    <a:pt x="1570" y="920"/>
                  </a:lnTo>
                  <a:lnTo>
                    <a:pt x="1662" y="972"/>
                  </a:lnTo>
                  <a:lnTo>
                    <a:pt x="1748" y="1029"/>
                  </a:lnTo>
                  <a:lnTo>
                    <a:pt x="1829" y="1087"/>
                  </a:lnTo>
                  <a:lnTo>
                    <a:pt x="1903" y="1150"/>
                  </a:lnTo>
                  <a:lnTo>
                    <a:pt x="1967" y="1213"/>
                  </a:lnTo>
                  <a:lnTo>
                    <a:pt x="2030" y="1282"/>
                  </a:lnTo>
                  <a:lnTo>
                    <a:pt x="2082" y="1357"/>
                  </a:lnTo>
                  <a:lnTo>
                    <a:pt x="2128" y="1438"/>
                  </a:lnTo>
                  <a:lnTo>
                    <a:pt x="2162" y="1518"/>
                  </a:lnTo>
                  <a:lnTo>
                    <a:pt x="2185" y="1610"/>
                  </a:lnTo>
                  <a:lnTo>
                    <a:pt x="2197" y="1708"/>
                  </a:lnTo>
                  <a:lnTo>
                    <a:pt x="2197" y="1806"/>
                  </a:lnTo>
                  <a:lnTo>
                    <a:pt x="2202" y="1892"/>
                  </a:lnTo>
                  <a:lnTo>
                    <a:pt x="2202" y="1944"/>
                  </a:lnTo>
                  <a:lnTo>
                    <a:pt x="2197" y="198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8" name="Freeform 19"/>
            <p:cNvSpPr>
              <a:spLocks/>
            </p:cNvSpPr>
            <p:nvPr/>
          </p:nvSpPr>
          <p:spPr bwMode="auto">
            <a:xfrm>
              <a:off x="4580" y="6991"/>
              <a:ext cx="311" cy="529"/>
            </a:xfrm>
            <a:custGeom>
              <a:avLst/>
              <a:gdLst>
                <a:gd name="T0" fmla="*/ 190 w 311"/>
                <a:gd name="T1" fmla="*/ 132 h 529"/>
                <a:gd name="T2" fmla="*/ 132 w 311"/>
                <a:gd name="T3" fmla="*/ 75 h 529"/>
                <a:gd name="T4" fmla="*/ 98 w 311"/>
                <a:gd name="T5" fmla="*/ 35 h 529"/>
                <a:gd name="T6" fmla="*/ 75 w 311"/>
                <a:gd name="T7" fmla="*/ 0 h 529"/>
                <a:gd name="T8" fmla="*/ 52 w 311"/>
                <a:gd name="T9" fmla="*/ 69 h 529"/>
                <a:gd name="T10" fmla="*/ 29 w 311"/>
                <a:gd name="T11" fmla="*/ 144 h 529"/>
                <a:gd name="T12" fmla="*/ 17 w 311"/>
                <a:gd name="T13" fmla="*/ 230 h 529"/>
                <a:gd name="T14" fmla="*/ 6 w 311"/>
                <a:gd name="T15" fmla="*/ 334 h 529"/>
                <a:gd name="T16" fmla="*/ 0 w 311"/>
                <a:gd name="T17" fmla="*/ 431 h 529"/>
                <a:gd name="T18" fmla="*/ 0 w 311"/>
                <a:gd name="T19" fmla="*/ 529 h 529"/>
                <a:gd name="T20" fmla="*/ 46 w 311"/>
                <a:gd name="T21" fmla="*/ 483 h 529"/>
                <a:gd name="T22" fmla="*/ 167 w 311"/>
                <a:gd name="T23" fmla="*/ 362 h 529"/>
                <a:gd name="T24" fmla="*/ 230 w 311"/>
                <a:gd name="T25" fmla="*/ 299 h 529"/>
                <a:gd name="T26" fmla="*/ 276 w 311"/>
                <a:gd name="T27" fmla="*/ 259 h 529"/>
                <a:gd name="T28" fmla="*/ 311 w 311"/>
                <a:gd name="T29" fmla="*/ 236 h 529"/>
                <a:gd name="T30" fmla="*/ 288 w 311"/>
                <a:gd name="T31" fmla="*/ 224 h 529"/>
                <a:gd name="T32" fmla="*/ 247 w 311"/>
                <a:gd name="T33" fmla="*/ 190 h 529"/>
                <a:gd name="T34" fmla="*/ 190 w 311"/>
                <a:gd name="T35" fmla="*/ 132 h 5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1"/>
                <a:gd name="T55" fmla="*/ 0 h 529"/>
                <a:gd name="T56" fmla="*/ 311 w 311"/>
                <a:gd name="T57" fmla="*/ 529 h 5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1" h="529">
                  <a:moveTo>
                    <a:pt x="190" y="132"/>
                  </a:moveTo>
                  <a:lnTo>
                    <a:pt x="132" y="75"/>
                  </a:lnTo>
                  <a:lnTo>
                    <a:pt x="98" y="35"/>
                  </a:lnTo>
                  <a:lnTo>
                    <a:pt x="75" y="0"/>
                  </a:lnTo>
                  <a:lnTo>
                    <a:pt x="52" y="69"/>
                  </a:lnTo>
                  <a:lnTo>
                    <a:pt x="29" y="144"/>
                  </a:lnTo>
                  <a:lnTo>
                    <a:pt x="17" y="230"/>
                  </a:lnTo>
                  <a:lnTo>
                    <a:pt x="6" y="334"/>
                  </a:lnTo>
                  <a:lnTo>
                    <a:pt x="0" y="431"/>
                  </a:lnTo>
                  <a:lnTo>
                    <a:pt x="0" y="529"/>
                  </a:lnTo>
                  <a:lnTo>
                    <a:pt x="46" y="483"/>
                  </a:lnTo>
                  <a:lnTo>
                    <a:pt x="167" y="362"/>
                  </a:lnTo>
                  <a:lnTo>
                    <a:pt x="230" y="299"/>
                  </a:lnTo>
                  <a:lnTo>
                    <a:pt x="276" y="259"/>
                  </a:lnTo>
                  <a:lnTo>
                    <a:pt x="311" y="236"/>
                  </a:lnTo>
                  <a:lnTo>
                    <a:pt x="288" y="224"/>
                  </a:lnTo>
                  <a:lnTo>
                    <a:pt x="247" y="190"/>
                  </a:lnTo>
                  <a:lnTo>
                    <a:pt x="190" y="13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19" name="Freeform 20"/>
            <p:cNvSpPr>
              <a:spLocks/>
            </p:cNvSpPr>
            <p:nvPr/>
          </p:nvSpPr>
          <p:spPr bwMode="auto">
            <a:xfrm>
              <a:off x="6501" y="8538"/>
              <a:ext cx="304" cy="523"/>
            </a:xfrm>
            <a:custGeom>
              <a:avLst/>
              <a:gdLst>
                <a:gd name="T0" fmla="*/ 115 w 304"/>
                <a:gd name="T1" fmla="*/ 391 h 523"/>
                <a:gd name="T2" fmla="*/ 178 w 304"/>
                <a:gd name="T3" fmla="*/ 454 h 523"/>
                <a:gd name="T4" fmla="*/ 212 w 304"/>
                <a:gd name="T5" fmla="*/ 494 h 523"/>
                <a:gd name="T6" fmla="*/ 235 w 304"/>
                <a:gd name="T7" fmla="*/ 523 h 523"/>
                <a:gd name="T8" fmla="*/ 258 w 304"/>
                <a:gd name="T9" fmla="*/ 460 h 523"/>
                <a:gd name="T10" fmla="*/ 276 w 304"/>
                <a:gd name="T11" fmla="*/ 385 h 523"/>
                <a:gd name="T12" fmla="*/ 293 w 304"/>
                <a:gd name="T13" fmla="*/ 293 h 523"/>
                <a:gd name="T14" fmla="*/ 304 w 304"/>
                <a:gd name="T15" fmla="*/ 195 h 523"/>
                <a:gd name="T16" fmla="*/ 304 w 304"/>
                <a:gd name="T17" fmla="*/ 98 h 523"/>
                <a:gd name="T18" fmla="*/ 304 w 304"/>
                <a:gd name="T19" fmla="*/ 0 h 523"/>
                <a:gd name="T20" fmla="*/ 264 w 304"/>
                <a:gd name="T21" fmla="*/ 46 h 523"/>
                <a:gd name="T22" fmla="*/ 143 w 304"/>
                <a:gd name="T23" fmla="*/ 167 h 523"/>
                <a:gd name="T24" fmla="*/ 80 w 304"/>
                <a:gd name="T25" fmla="*/ 230 h 523"/>
                <a:gd name="T26" fmla="*/ 34 w 304"/>
                <a:gd name="T27" fmla="*/ 264 h 523"/>
                <a:gd name="T28" fmla="*/ 0 w 304"/>
                <a:gd name="T29" fmla="*/ 293 h 523"/>
                <a:gd name="T30" fmla="*/ 23 w 304"/>
                <a:gd name="T31" fmla="*/ 305 h 523"/>
                <a:gd name="T32" fmla="*/ 57 w 304"/>
                <a:gd name="T33" fmla="*/ 333 h 523"/>
                <a:gd name="T34" fmla="*/ 115 w 304"/>
                <a:gd name="T35" fmla="*/ 391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4"/>
                <a:gd name="T55" fmla="*/ 0 h 523"/>
                <a:gd name="T56" fmla="*/ 304 w 304"/>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4" h="523">
                  <a:moveTo>
                    <a:pt x="115" y="391"/>
                  </a:moveTo>
                  <a:lnTo>
                    <a:pt x="178" y="454"/>
                  </a:lnTo>
                  <a:lnTo>
                    <a:pt x="212" y="494"/>
                  </a:lnTo>
                  <a:lnTo>
                    <a:pt x="235" y="523"/>
                  </a:lnTo>
                  <a:lnTo>
                    <a:pt x="258" y="460"/>
                  </a:lnTo>
                  <a:lnTo>
                    <a:pt x="276" y="385"/>
                  </a:lnTo>
                  <a:lnTo>
                    <a:pt x="293" y="293"/>
                  </a:lnTo>
                  <a:lnTo>
                    <a:pt x="304" y="195"/>
                  </a:lnTo>
                  <a:lnTo>
                    <a:pt x="304" y="98"/>
                  </a:lnTo>
                  <a:lnTo>
                    <a:pt x="304" y="0"/>
                  </a:lnTo>
                  <a:lnTo>
                    <a:pt x="264" y="46"/>
                  </a:lnTo>
                  <a:lnTo>
                    <a:pt x="143" y="167"/>
                  </a:lnTo>
                  <a:lnTo>
                    <a:pt x="80" y="230"/>
                  </a:lnTo>
                  <a:lnTo>
                    <a:pt x="34" y="264"/>
                  </a:lnTo>
                  <a:lnTo>
                    <a:pt x="0" y="293"/>
                  </a:lnTo>
                  <a:lnTo>
                    <a:pt x="23" y="305"/>
                  </a:lnTo>
                  <a:lnTo>
                    <a:pt x="57" y="333"/>
                  </a:lnTo>
                  <a:lnTo>
                    <a:pt x="115" y="39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0" name="Freeform 21"/>
            <p:cNvSpPr>
              <a:spLocks/>
            </p:cNvSpPr>
            <p:nvPr/>
          </p:nvSpPr>
          <p:spPr bwMode="auto">
            <a:xfrm>
              <a:off x="2775" y="10228"/>
              <a:ext cx="839" cy="972"/>
            </a:xfrm>
            <a:custGeom>
              <a:avLst/>
              <a:gdLst>
                <a:gd name="T0" fmla="*/ 322 w 839"/>
                <a:gd name="T1" fmla="*/ 725 h 972"/>
                <a:gd name="T2" fmla="*/ 270 w 839"/>
                <a:gd name="T3" fmla="*/ 800 h 972"/>
                <a:gd name="T4" fmla="*/ 253 w 839"/>
                <a:gd name="T5" fmla="*/ 828 h 972"/>
                <a:gd name="T6" fmla="*/ 247 w 839"/>
                <a:gd name="T7" fmla="*/ 851 h 972"/>
                <a:gd name="T8" fmla="*/ 247 w 839"/>
                <a:gd name="T9" fmla="*/ 869 h 972"/>
                <a:gd name="T10" fmla="*/ 253 w 839"/>
                <a:gd name="T11" fmla="*/ 886 h 972"/>
                <a:gd name="T12" fmla="*/ 264 w 839"/>
                <a:gd name="T13" fmla="*/ 903 h 972"/>
                <a:gd name="T14" fmla="*/ 287 w 839"/>
                <a:gd name="T15" fmla="*/ 920 h 972"/>
                <a:gd name="T16" fmla="*/ 310 w 839"/>
                <a:gd name="T17" fmla="*/ 943 h 972"/>
                <a:gd name="T18" fmla="*/ 310 w 839"/>
                <a:gd name="T19" fmla="*/ 955 h 972"/>
                <a:gd name="T20" fmla="*/ 304 w 839"/>
                <a:gd name="T21" fmla="*/ 961 h 972"/>
                <a:gd name="T22" fmla="*/ 299 w 839"/>
                <a:gd name="T23" fmla="*/ 972 h 972"/>
                <a:gd name="T24" fmla="*/ 287 w 839"/>
                <a:gd name="T25" fmla="*/ 972 h 972"/>
                <a:gd name="T26" fmla="*/ 149 w 839"/>
                <a:gd name="T27" fmla="*/ 863 h 972"/>
                <a:gd name="T28" fmla="*/ 0 w 839"/>
                <a:gd name="T29" fmla="*/ 765 h 972"/>
                <a:gd name="T30" fmla="*/ 0 w 839"/>
                <a:gd name="T31" fmla="*/ 759 h 972"/>
                <a:gd name="T32" fmla="*/ 5 w 839"/>
                <a:gd name="T33" fmla="*/ 748 h 972"/>
                <a:gd name="T34" fmla="*/ 11 w 839"/>
                <a:gd name="T35" fmla="*/ 742 h 972"/>
                <a:gd name="T36" fmla="*/ 17 w 839"/>
                <a:gd name="T37" fmla="*/ 736 h 972"/>
                <a:gd name="T38" fmla="*/ 51 w 839"/>
                <a:gd name="T39" fmla="*/ 754 h 972"/>
                <a:gd name="T40" fmla="*/ 74 w 839"/>
                <a:gd name="T41" fmla="*/ 765 h 972"/>
                <a:gd name="T42" fmla="*/ 97 w 839"/>
                <a:gd name="T43" fmla="*/ 777 h 972"/>
                <a:gd name="T44" fmla="*/ 115 w 839"/>
                <a:gd name="T45" fmla="*/ 777 h 972"/>
                <a:gd name="T46" fmla="*/ 132 w 839"/>
                <a:gd name="T47" fmla="*/ 765 h 972"/>
                <a:gd name="T48" fmla="*/ 149 w 839"/>
                <a:gd name="T49" fmla="*/ 754 h 972"/>
                <a:gd name="T50" fmla="*/ 172 w 839"/>
                <a:gd name="T51" fmla="*/ 731 h 972"/>
                <a:gd name="T52" fmla="*/ 224 w 839"/>
                <a:gd name="T53" fmla="*/ 656 h 972"/>
                <a:gd name="T54" fmla="*/ 517 w 839"/>
                <a:gd name="T55" fmla="*/ 248 h 972"/>
                <a:gd name="T56" fmla="*/ 569 w 839"/>
                <a:gd name="T57" fmla="*/ 173 h 972"/>
                <a:gd name="T58" fmla="*/ 586 w 839"/>
                <a:gd name="T59" fmla="*/ 150 h 972"/>
                <a:gd name="T60" fmla="*/ 592 w 839"/>
                <a:gd name="T61" fmla="*/ 127 h 972"/>
                <a:gd name="T62" fmla="*/ 592 w 839"/>
                <a:gd name="T63" fmla="*/ 104 h 972"/>
                <a:gd name="T64" fmla="*/ 586 w 839"/>
                <a:gd name="T65" fmla="*/ 87 h 972"/>
                <a:gd name="T66" fmla="*/ 575 w 839"/>
                <a:gd name="T67" fmla="*/ 69 h 972"/>
                <a:gd name="T68" fmla="*/ 552 w 839"/>
                <a:gd name="T69" fmla="*/ 52 h 972"/>
                <a:gd name="T70" fmla="*/ 529 w 839"/>
                <a:gd name="T71" fmla="*/ 29 h 972"/>
                <a:gd name="T72" fmla="*/ 529 w 839"/>
                <a:gd name="T73" fmla="*/ 18 h 972"/>
                <a:gd name="T74" fmla="*/ 534 w 839"/>
                <a:gd name="T75" fmla="*/ 12 h 972"/>
                <a:gd name="T76" fmla="*/ 540 w 839"/>
                <a:gd name="T77" fmla="*/ 0 h 972"/>
                <a:gd name="T78" fmla="*/ 552 w 839"/>
                <a:gd name="T79" fmla="*/ 0 h 972"/>
                <a:gd name="T80" fmla="*/ 690 w 839"/>
                <a:gd name="T81" fmla="*/ 104 h 972"/>
                <a:gd name="T82" fmla="*/ 839 w 839"/>
                <a:gd name="T83" fmla="*/ 207 h 972"/>
                <a:gd name="T84" fmla="*/ 839 w 839"/>
                <a:gd name="T85" fmla="*/ 213 h 972"/>
                <a:gd name="T86" fmla="*/ 833 w 839"/>
                <a:gd name="T87" fmla="*/ 225 h 972"/>
                <a:gd name="T88" fmla="*/ 828 w 839"/>
                <a:gd name="T89" fmla="*/ 230 h 972"/>
                <a:gd name="T90" fmla="*/ 816 w 839"/>
                <a:gd name="T91" fmla="*/ 236 h 972"/>
                <a:gd name="T92" fmla="*/ 787 w 839"/>
                <a:gd name="T93" fmla="*/ 219 h 972"/>
                <a:gd name="T94" fmla="*/ 764 w 839"/>
                <a:gd name="T95" fmla="*/ 207 h 972"/>
                <a:gd name="T96" fmla="*/ 741 w 839"/>
                <a:gd name="T97" fmla="*/ 202 h 972"/>
                <a:gd name="T98" fmla="*/ 724 w 839"/>
                <a:gd name="T99" fmla="*/ 202 h 972"/>
                <a:gd name="T100" fmla="*/ 707 w 839"/>
                <a:gd name="T101" fmla="*/ 207 h 972"/>
                <a:gd name="T102" fmla="*/ 690 w 839"/>
                <a:gd name="T103" fmla="*/ 219 h 972"/>
                <a:gd name="T104" fmla="*/ 667 w 839"/>
                <a:gd name="T105" fmla="*/ 242 h 972"/>
                <a:gd name="T106" fmla="*/ 615 w 839"/>
                <a:gd name="T107" fmla="*/ 317 h 972"/>
                <a:gd name="T108" fmla="*/ 322 w 839"/>
                <a:gd name="T109" fmla="*/ 725 h 9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9"/>
                <a:gd name="T166" fmla="*/ 0 h 972"/>
                <a:gd name="T167" fmla="*/ 839 w 839"/>
                <a:gd name="T168" fmla="*/ 972 h 9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9" h="972">
                  <a:moveTo>
                    <a:pt x="322" y="725"/>
                  </a:moveTo>
                  <a:lnTo>
                    <a:pt x="270" y="800"/>
                  </a:lnTo>
                  <a:lnTo>
                    <a:pt x="253" y="828"/>
                  </a:lnTo>
                  <a:lnTo>
                    <a:pt x="247" y="851"/>
                  </a:lnTo>
                  <a:lnTo>
                    <a:pt x="247" y="869"/>
                  </a:lnTo>
                  <a:lnTo>
                    <a:pt x="253" y="886"/>
                  </a:lnTo>
                  <a:lnTo>
                    <a:pt x="264" y="903"/>
                  </a:lnTo>
                  <a:lnTo>
                    <a:pt x="287" y="920"/>
                  </a:lnTo>
                  <a:lnTo>
                    <a:pt x="310" y="943"/>
                  </a:lnTo>
                  <a:lnTo>
                    <a:pt x="310" y="955"/>
                  </a:lnTo>
                  <a:lnTo>
                    <a:pt x="304" y="961"/>
                  </a:lnTo>
                  <a:lnTo>
                    <a:pt x="299" y="972"/>
                  </a:lnTo>
                  <a:lnTo>
                    <a:pt x="287" y="972"/>
                  </a:lnTo>
                  <a:lnTo>
                    <a:pt x="149" y="863"/>
                  </a:lnTo>
                  <a:lnTo>
                    <a:pt x="0" y="765"/>
                  </a:lnTo>
                  <a:lnTo>
                    <a:pt x="0" y="759"/>
                  </a:lnTo>
                  <a:lnTo>
                    <a:pt x="5" y="748"/>
                  </a:lnTo>
                  <a:lnTo>
                    <a:pt x="11" y="742"/>
                  </a:lnTo>
                  <a:lnTo>
                    <a:pt x="17" y="736"/>
                  </a:lnTo>
                  <a:lnTo>
                    <a:pt x="51" y="754"/>
                  </a:lnTo>
                  <a:lnTo>
                    <a:pt x="74" y="765"/>
                  </a:lnTo>
                  <a:lnTo>
                    <a:pt x="97" y="777"/>
                  </a:lnTo>
                  <a:lnTo>
                    <a:pt x="115" y="777"/>
                  </a:lnTo>
                  <a:lnTo>
                    <a:pt x="132" y="765"/>
                  </a:lnTo>
                  <a:lnTo>
                    <a:pt x="149" y="754"/>
                  </a:lnTo>
                  <a:lnTo>
                    <a:pt x="172" y="731"/>
                  </a:lnTo>
                  <a:lnTo>
                    <a:pt x="224" y="656"/>
                  </a:lnTo>
                  <a:lnTo>
                    <a:pt x="517" y="248"/>
                  </a:lnTo>
                  <a:lnTo>
                    <a:pt x="569" y="173"/>
                  </a:lnTo>
                  <a:lnTo>
                    <a:pt x="586" y="150"/>
                  </a:lnTo>
                  <a:lnTo>
                    <a:pt x="592" y="127"/>
                  </a:lnTo>
                  <a:lnTo>
                    <a:pt x="592" y="104"/>
                  </a:lnTo>
                  <a:lnTo>
                    <a:pt x="586" y="87"/>
                  </a:lnTo>
                  <a:lnTo>
                    <a:pt x="575" y="69"/>
                  </a:lnTo>
                  <a:lnTo>
                    <a:pt x="552" y="52"/>
                  </a:lnTo>
                  <a:lnTo>
                    <a:pt x="529" y="29"/>
                  </a:lnTo>
                  <a:lnTo>
                    <a:pt x="529" y="18"/>
                  </a:lnTo>
                  <a:lnTo>
                    <a:pt x="534" y="12"/>
                  </a:lnTo>
                  <a:lnTo>
                    <a:pt x="540" y="0"/>
                  </a:lnTo>
                  <a:lnTo>
                    <a:pt x="552" y="0"/>
                  </a:lnTo>
                  <a:lnTo>
                    <a:pt x="690" y="104"/>
                  </a:lnTo>
                  <a:lnTo>
                    <a:pt x="839" y="207"/>
                  </a:lnTo>
                  <a:lnTo>
                    <a:pt x="839" y="213"/>
                  </a:lnTo>
                  <a:lnTo>
                    <a:pt x="833" y="225"/>
                  </a:lnTo>
                  <a:lnTo>
                    <a:pt x="828" y="230"/>
                  </a:lnTo>
                  <a:lnTo>
                    <a:pt x="816" y="236"/>
                  </a:lnTo>
                  <a:lnTo>
                    <a:pt x="787" y="219"/>
                  </a:lnTo>
                  <a:lnTo>
                    <a:pt x="764" y="207"/>
                  </a:lnTo>
                  <a:lnTo>
                    <a:pt x="741" y="202"/>
                  </a:lnTo>
                  <a:lnTo>
                    <a:pt x="724" y="202"/>
                  </a:lnTo>
                  <a:lnTo>
                    <a:pt x="707" y="207"/>
                  </a:lnTo>
                  <a:lnTo>
                    <a:pt x="690" y="219"/>
                  </a:lnTo>
                  <a:lnTo>
                    <a:pt x="667" y="242"/>
                  </a:lnTo>
                  <a:lnTo>
                    <a:pt x="615" y="317"/>
                  </a:lnTo>
                  <a:lnTo>
                    <a:pt x="322" y="72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1" name="Freeform 22"/>
            <p:cNvSpPr>
              <a:spLocks/>
            </p:cNvSpPr>
            <p:nvPr/>
          </p:nvSpPr>
          <p:spPr bwMode="auto">
            <a:xfrm>
              <a:off x="2286" y="9935"/>
              <a:ext cx="966" cy="851"/>
            </a:xfrm>
            <a:custGeom>
              <a:avLst/>
              <a:gdLst>
                <a:gd name="T0" fmla="*/ 891 w 966"/>
                <a:gd name="T1" fmla="*/ 155 h 851"/>
                <a:gd name="T2" fmla="*/ 954 w 966"/>
                <a:gd name="T3" fmla="*/ 253 h 851"/>
                <a:gd name="T4" fmla="*/ 949 w 966"/>
                <a:gd name="T5" fmla="*/ 316 h 851"/>
                <a:gd name="T6" fmla="*/ 891 w 966"/>
                <a:gd name="T7" fmla="*/ 408 h 851"/>
                <a:gd name="T8" fmla="*/ 845 w 966"/>
                <a:gd name="T9" fmla="*/ 454 h 851"/>
                <a:gd name="T10" fmla="*/ 834 w 966"/>
                <a:gd name="T11" fmla="*/ 443 h 851"/>
                <a:gd name="T12" fmla="*/ 857 w 966"/>
                <a:gd name="T13" fmla="*/ 368 h 851"/>
                <a:gd name="T14" fmla="*/ 868 w 966"/>
                <a:gd name="T15" fmla="*/ 288 h 851"/>
                <a:gd name="T16" fmla="*/ 857 w 966"/>
                <a:gd name="T17" fmla="*/ 201 h 851"/>
                <a:gd name="T18" fmla="*/ 793 w 966"/>
                <a:gd name="T19" fmla="*/ 115 h 851"/>
                <a:gd name="T20" fmla="*/ 730 w 966"/>
                <a:gd name="T21" fmla="*/ 69 h 851"/>
                <a:gd name="T22" fmla="*/ 661 w 966"/>
                <a:gd name="T23" fmla="*/ 58 h 851"/>
                <a:gd name="T24" fmla="*/ 604 w 966"/>
                <a:gd name="T25" fmla="*/ 75 h 851"/>
                <a:gd name="T26" fmla="*/ 552 w 966"/>
                <a:gd name="T27" fmla="*/ 115 h 851"/>
                <a:gd name="T28" fmla="*/ 512 w 966"/>
                <a:gd name="T29" fmla="*/ 173 h 851"/>
                <a:gd name="T30" fmla="*/ 494 w 966"/>
                <a:gd name="T31" fmla="*/ 224 h 851"/>
                <a:gd name="T32" fmla="*/ 494 w 966"/>
                <a:gd name="T33" fmla="*/ 293 h 851"/>
                <a:gd name="T34" fmla="*/ 540 w 966"/>
                <a:gd name="T35" fmla="*/ 495 h 851"/>
                <a:gd name="T36" fmla="*/ 558 w 966"/>
                <a:gd name="T37" fmla="*/ 598 h 851"/>
                <a:gd name="T38" fmla="*/ 546 w 966"/>
                <a:gd name="T39" fmla="*/ 667 h 851"/>
                <a:gd name="T40" fmla="*/ 517 w 966"/>
                <a:gd name="T41" fmla="*/ 742 h 851"/>
                <a:gd name="T42" fmla="*/ 454 w 966"/>
                <a:gd name="T43" fmla="*/ 805 h 851"/>
                <a:gd name="T44" fmla="*/ 368 w 966"/>
                <a:gd name="T45" fmla="*/ 845 h 851"/>
                <a:gd name="T46" fmla="*/ 264 w 966"/>
                <a:gd name="T47" fmla="*/ 845 h 851"/>
                <a:gd name="T48" fmla="*/ 167 w 966"/>
                <a:gd name="T49" fmla="*/ 799 h 851"/>
                <a:gd name="T50" fmla="*/ 63 w 966"/>
                <a:gd name="T51" fmla="*/ 707 h 851"/>
                <a:gd name="T52" fmla="*/ 0 w 966"/>
                <a:gd name="T53" fmla="*/ 615 h 851"/>
                <a:gd name="T54" fmla="*/ 40 w 966"/>
                <a:gd name="T55" fmla="*/ 546 h 851"/>
                <a:gd name="T56" fmla="*/ 98 w 966"/>
                <a:gd name="T57" fmla="*/ 472 h 851"/>
                <a:gd name="T58" fmla="*/ 115 w 966"/>
                <a:gd name="T59" fmla="*/ 477 h 851"/>
                <a:gd name="T60" fmla="*/ 126 w 966"/>
                <a:gd name="T61" fmla="*/ 489 h 851"/>
                <a:gd name="T62" fmla="*/ 98 w 966"/>
                <a:gd name="T63" fmla="*/ 575 h 851"/>
                <a:gd name="T64" fmla="*/ 98 w 966"/>
                <a:gd name="T65" fmla="*/ 638 h 851"/>
                <a:gd name="T66" fmla="*/ 126 w 966"/>
                <a:gd name="T67" fmla="*/ 702 h 851"/>
                <a:gd name="T68" fmla="*/ 195 w 966"/>
                <a:gd name="T69" fmla="*/ 771 h 851"/>
                <a:gd name="T70" fmla="*/ 264 w 966"/>
                <a:gd name="T71" fmla="*/ 794 h 851"/>
                <a:gd name="T72" fmla="*/ 322 w 966"/>
                <a:gd name="T73" fmla="*/ 782 h 851"/>
                <a:gd name="T74" fmla="*/ 368 w 966"/>
                <a:gd name="T75" fmla="*/ 753 h 851"/>
                <a:gd name="T76" fmla="*/ 408 w 966"/>
                <a:gd name="T77" fmla="*/ 713 h 851"/>
                <a:gd name="T78" fmla="*/ 425 w 966"/>
                <a:gd name="T79" fmla="*/ 661 h 851"/>
                <a:gd name="T80" fmla="*/ 425 w 966"/>
                <a:gd name="T81" fmla="*/ 581 h 851"/>
                <a:gd name="T82" fmla="*/ 385 w 966"/>
                <a:gd name="T83" fmla="*/ 403 h 851"/>
                <a:gd name="T84" fmla="*/ 362 w 966"/>
                <a:gd name="T85" fmla="*/ 282 h 851"/>
                <a:gd name="T86" fmla="*/ 374 w 966"/>
                <a:gd name="T87" fmla="*/ 201 h 851"/>
                <a:gd name="T88" fmla="*/ 408 w 966"/>
                <a:gd name="T89" fmla="*/ 121 h 851"/>
                <a:gd name="T90" fmla="*/ 483 w 966"/>
                <a:gd name="T91" fmla="*/ 46 h 851"/>
                <a:gd name="T92" fmla="*/ 575 w 966"/>
                <a:gd name="T93" fmla="*/ 0 h 851"/>
                <a:gd name="T94" fmla="*/ 678 w 966"/>
                <a:gd name="T95" fmla="*/ 6 h 851"/>
                <a:gd name="T96" fmla="*/ 788 w 966"/>
                <a:gd name="T97" fmla="*/ 52 h 8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6"/>
                <a:gd name="T148" fmla="*/ 0 h 851"/>
                <a:gd name="T149" fmla="*/ 966 w 966"/>
                <a:gd name="T150" fmla="*/ 851 h 8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6" h="851">
                  <a:moveTo>
                    <a:pt x="839" y="92"/>
                  </a:moveTo>
                  <a:lnTo>
                    <a:pt x="891" y="155"/>
                  </a:lnTo>
                  <a:lnTo>
                    <a:pt x="931" y="207"/>
                  </a:lnTo>
                  <a:lnTo>
                    <a:pt x="954" y="253"/>
                  </a:lnTo>
                  <a:lnTo>
                    <a:pt x="966" y="282"/>
                  </a:lnTo>
                  <a:lnTo>
                    <a:pt x="949" y="316"/>
                  </a:lnTo>
                  <a:lnTo>
                    <a:pt x="926" y="362"/>
                  </a:lnTo>
                  <a:lnTo>
                    <a:pt x="891" y="408"/>
                  </a:lnTo>
                  <a:lnTo>
                    <a:pt x="857" y="454"/>
                  </a:lnTo>
                  <a:lnTo>
                    <a:pt x="845" y="454"/>
                  </a:lnTo>
                  <a:lnTo>
                    <a:pt x="839" y="449"/>
                  </a:lnTo>
                  <a:lnTo>
                    <a:pt x="834" y="443"/>
                  </a:lnTo>
                  <a:lnTo>
                    <a:pt x="828" y="431"/>
                  </a:lnTo>
                  <a:lnTo>
                    <a:pt x="857" y="368"/>
                  </a:lnTo>
                  <a:lnTo>
                    <a:pt x="862" y="334"/>
                  </a:lnTo>
                  <a:lnTo>
                    <a:pt x="868" y="288"/>
                  </a:lnTo>
                  <a:lnTo>
                    <a:pt x="868" y="247"/>
                  </a:lnTo>
                  <a:lnTo>
                    <a:pt x="857" y="201"/>
                  </a:lnTo>
                  <a:lnTo>
                    <a:pt x="834" y="155"/>
                  </a:lnTo>
                  <a:lnTo>
                    <a:pt x="793" y="115"/>
                  </a:lnTo>
                  <a:lnTo>
                    <a:pt x="759" y="86"/>
                  </a:lnTo>
                  <a:lnTo>
                    <a:pt x="730" y="69"/>
                  </a:lnTo>
                  <a:lnTo>
                    <a:pt x="696" y="63"/>
                  </a:lnTo>
                  <a:lnTo>
                    <a:pt x="661" y="58"/>
                  </a:lnTo>
                  <a:lnTo>
                    <a:pt x="632" y="63"/>
                  </a:lnTo>
                  <a:lnTo>
                    <a:pt x="604" y="75"/>
                  </a:lnTo>
                  <a:lnTo>
                    <a:pt x="575" y="92"/>
                  </a:lnTo>
                  <a:lnTo>
                    <a:pt x="552" y="115"/>
                  </a:lnTo>
                  <a:lnTo>
                    <a:pt x="523" y="150"/>
                  </a:lnTo>
                  <a:lnTo>
                    <a:pt x="512" y="173"/>
                  </a:lnTo>
                  <a:lnTo>
                    <a:pt x="500" y="196"/>
                  </a:lnTo>
                  <a:lnTo>
                    <a:pt x="494" y="224"/>
                  </a:lnTo>
                  <a:lnTo>
                    <a:pt x="494" y="259"/>
                  </a:lnTo>
                  <a:lnTo>
                    <a:pt x="494" y="293"/>
                  </a:lnTo>
                  <a:lnTo>
                    <a:pt x="506" y="339"/>
                  </a:lnTo>
                  <a:lnTo>
                    <a:pt x="540" y="495"/>
                  </a:lnTo>
                  <a:lnTo>
                    <a:pt x="552" y="558"/>
                  </a:lnTo>
                  <a:lnTo>
                    <a:pt x="558" y="598"/>
                  </a:lnTo>
                  <a:lnTo>
                    <a:pt x="552" y="633"/>
                  </a:lnTo>
                  <a:lnTo>
                    <a:pt x="546" y="667"/>
                  </a:lnTo>
                  <a:lnTo>
                    <a:pt x="535" y="707"/>
                  </a:lnTo>
                  <a:lnTo>
                    <a:pt x="517" y="742"/>
                  </a:lnTo>
                  <a:lnTo>
                    <a:pt x="489" y="776"/>
                  </a:lnTo>
                  <a:lnTo>
                    <a:pt x="454" y="805"/>
                  </a:lnTo>
                  <a:lnTo>
                    <a:pt x="414" y="828"/>
                  </a:lnTo>
                  <a:lnTo>
                    <a:pt x="368" y="845"/>
                  </a:lnTo>
                  <a:lnTo>
                    <a:pt x="316" y="851"/>
                  </a:lnTo>
                  <a:lnTo>
                    <a:pt x="264" y="845"/>
                  </a:lnTo>
                  <a:lnTo>
                    <a:pt x="218" y="828"/>
                  </a:lnTo>
                  <a:lnTo>
                    <a:pt x="167" y="799"/>
                  </a:lnTo>
                  <a:lnTo>
                    <a:pt x="115" y="759"/>
                  </a:lnTo>
                  <a:lnTo>
                    <a:pt x="63" y="707"/>
                  </a:lnTo>
                  <a:lnTo>
                    <a:pt x="29" y="656"/>
                  </a:lnTo>
                  <a:lnTo>
                    <a:pt x="0" y="615"/>
                  </a:lnTo>
                  <a:lnTo>
                    <a:pt x="11" y="581"/>
                  </a:lnTo>
                  <a:lnTo>
                    <a:pt x="40" y="546"/>
                  </a:lnTo>
                  <a:lnTo>
                    <a:pt x="69" y="506"/>
                  </a:lnTo>
                  <a:lnTo>
                    <a:pt x="98" y="472"/>
                  </a:lnTo>
                  <a:lnTo>
                    <a:pt x="103" y="472"/>
                  </a:lnTo>
                  <a:lnTo>
                    <a:pt x="115" y="477"/>
                  </a:lnTo>
                  <a:lnTo>
                    <a:pt x="121" y="483"/>
                  </a:lnTo>
                  <a:lnTo>
                    <a:pt x="126" y="489"/>
                  </a:lnTo>
                  <a:lnTo>
                    <a:pt x="103" y="541"/>
                  </a:lnTo>
                  <a:lnTo>
                    <a:pt x="98" y="575"/>
                  </a:lnTo>
                  <a:lnTo>
                    <a:pt x="92" y="604"/>
                  </a:lnTo>
                  <a:lnTo>
                    <a:pt x="98" y="638"/>
                  </a:lnTo>
                  <a:lnTo>
                    <a:pt x="109" y="673"/>
                  </a:lnTo>
                  <a:lnTo>
                    <a:pt x="126" y="702"/>
                  </a:lnTo>
                  <a:lnTo>
                    <a:pt x="161" y="736"/>
                  </a:lnTo>
                  <a:lnTo>
                    <a:pt x="195" y="771"/>
                  </a:lnTo>
                  <a:lnTo>
                    <a:pt x="230" y="788"/>
                  </a:lnTo>
                  <a:lnTo>
                    <a:pt x="264" y="794"/>
                  </a:lnTo>
                  <a:lnTo>
                    <a:pt x="293" y="794"/>
                  </a:lnTo>
                  <a:lnTo>
                    <a:pt x="322" y="782"/>
                  </a:lnTo>
                  <a:lnTo>
                    <a:pt x="351" y="771"/>
                  </a:lnTo>
                  <a:lnTo>
                    <a:pt x="368" y="753"/>
                  </a:lnTo>
                  <a:lnTo>
                    <a:pt x="391" y="736"/>
                  </a:lnTo>
                  <a:lnTo>
                    <a:pt x="408" y="713"/>
                  </a:lnTo>
                  <a:lnTo>
                    <a:pt x="420" y="690"/>
                  </a:lnTo>
                  <a:lnTo>
                    <a:pt x="425" y="661"/>
                  </a:lnTo>
                  <a:lnTo>
                    <a:pt x="431" y="633"/>
                  </a:lnTo>
                  <a:lnTo>
                    <a:pt x="425" y="581"/>
                  </a:lnTo>
                  <a:lnTo>
                    <a:pt x="420" y="529"/>
                  </a:lnTo>
                  <a:lnTo>
                    <a:pt x="385" y="403"/>
                  </a:lnTo>
                  <a:lnTo>
                    <a:pt x="368" y="322"/>
                  </a:lnTo>
                  <a:lnTo>
                    <a:pt x="362" y="282"/>
                  </a:lnTo>
                  <a:lnTo>
                    <a:pt x="368" y="242"/>
                  </a:lnTo>
                  <a:lnTo>
                    <a:pt x="374" y="201"/>
                  </a:lnTo>
                  <a:lnTo>
                    <a:pt x="385" y="155"/>
                  </a:lnTo>
                  <a:lnTo>
                    <a:pt x="408" y="121"/>
                  </a:lnTo>
                  <a:lnTo>
                    <a:pt x="437" y="81"/>
                  </a:lnTo>
                  <a:lnTo>
                    <a:pt x="483" y="46"/>
                  </a:lnTo>
                  <a:lnTo>
                    <a:pt x="529" y="17"/>
                  </a:lnTo>
                  <a:lnTo>
                    <a:pt x="575" y="0"/>
                  </a:lnTo>
                  <a:lnTo>
                    <a:pt x="627" y="0"/>
                  </a:lnTo>
                  <a:lnTo>
                    <a:pt x="678" y="6"/>
                  </a:lnTo>
                  <a:lnTo>
                    <a:pt x="730" y="23"/>
                  </a:lnTo>
                  <a:lnTo>
                    <a:pt x="788" y="52"/>
                  </a:lnTo>
                  <a:lnTo>
                    <a:pt x="839" y="9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2" name="Freeform 23"/>
            <p:cNvSpPr>
              <a:spLocks/>
            </p:cNvSpPr>
            <p:nvPr/>
          </p:nvSpPr>
          <p:spPr bwMode="auto">
            <a:xfrm>
              <a:off x="1567" y="9354"/>
              <a:ext cx="1173" cy="1053"/>
            </a:xfrm>
            <a:custGeom>
              <a:avLst/>
              <a:gdLst>
                <a:gd name="T0" fmla="*/ 914 w 1173"/>
                <a:gd name="T1" fmla="*/ 179 h 1053"/>
                <a:gd name="T2" fmla="*/ 955 w 1173"/>
                <a:gd name="T3" fmla="*/ 138 h 1053"/>
                <a:gd name="T4" fmla="*/ 960 w 1173"/>
                <a:gd name="T5" fmla="*/ 104 h 1053"/>
                <a:gd name="T6" fmla="*/ 937 w 1173"/>
                <a:gd name="T7" fmla="*/ 58 h 1053"/>
                <a:gd name="T8" fmla="*/ 914 w 1173"/>
                <a:gd name="T9" fmla="*/ 12 h 1053"/>
                <a:gd name="T10" fmla="*/ 937 w 1173"/>
                <a:gd name="T11" fmla="*/ 0 h 1053"/>
                <a:gd name="T12" fmla="*/ 1052 w 1173"/>
                <a:gd name="T13" fmla="*/ 150 h 1053"/>
                <a:gd name="T14" fmla="*/ 1167 w 1173"/>
                <a:gd name="T15" fmla="*/ 317 h 1053"/>
                <a:gd name="T16" fmla="*/ 1156 w 1173"/>
                <a:gd name="T17" fmla="*/ 328 h 1053"/>
                <a:gd name="T18" fmla="*/ 1110 w 1173"/>
                <a:gd name="T19" fmla="*/ 288 h 1053"/>
                <a:gd name="T20" fmla="*/ 1075 w 1173"/>
                <a:gd name="T21" fmla="*/ 259 h 1053"/>
                <a:gd name="T22" fmla="*/ 1035 w 1173"/>
                <a:gd name="T23" fmla="*/ 253 h 1053"/>
                <a:gd name="T24" fmla="*/ 989 w 1173"/>
                <a:gd name="T25" fmla="*/ 271 h 1053"/>
                <a:gd name="T26" fmla="*/ 408 w 1173"/>
                <a:gd name="T27" fmla="*/ 702 h 1053"/>
                <a:gd name="T28" fmla="*/ 380 w 1173"/>
                <a:gd name="T29" fmla="*/ 731 h 1053"/>
                <a:gd name="T30" fmla="*/ 397 w 1173"/>
                <a:gd name="T31" fmla="*/ 765 h 1053"/>
                <a:gd name="T32" fmla="*/ 472 w 1173"/>
                <a:gd name="T33" fmla="*/ 863 h 1053"/>
                <a:gd name="T34" fmla="*/ 541 w 1173"/>
                <a:gd name="T35" fmla="*/ 926 h 1053"/>
                <a:gd name="T36" fmla="*/ 575 w 1173"/>
                <a:gd name="T37" fmla="*/ 943 h 1053"/>
                <a:gd name="T38" fmla="*/ 638 w 1173"/>
                <a:gd name="T39" fmla="*/ 949 h 1053"/>
                <a:gd name="T40" fmla="*/ 702 w 1173"/>
                <a:gd name="T41" fmla="*/ 943 h 1053"/>
                <a:gd name="T42" fmla="*/ 707 w 1173"/>
                <a:gd name="T43" fmla="*/ 961 h 1053"/>
                <a:gd name="T44" fmla="*/ 604 w 1173"/>
                <a:gd name="T45" fmla="*/ 1012 h 1053"/>
                <a:gd name="T46" fmla="*/ 495 w 1173"/>
                <a:gd name="T47" fmla="*/ 1047 h 1053"/>
                <a:gd name="T48" fmla="*/ 500 w 1173"/>
                <a:gd name="T49" fmla="*/ 1018 h 1053"/>
                <a:gd name="T50" fmla="*/ 500 w 1173"/>
                <a:gd name="T51" fmla="*/ 995 h 1053"/>
                <a:gd name="T52" fmla="*/ 477 w 1173"/>
                <a:gd name="T53" fmla="*/ 949 h 1053"/>
                <a:gd name="T54" fmla="*/ 109 w 1173"/>
                <a:gd name="T55" fmla="*/ 449 h 1053"/>
                <a:gd name="T56" fmla="*/ 63 w 1173"/>
                <a:gd name="T57" fmla="*/ 397 h 1053"/>
                <a:gd name="T58" fmla="*/ 12 w 1173"/>
                <a:gd name="T59" fmla="*/ 386 h 1053"/>
                <a:gd name="T60" fmla="*/ 0 w 1173"/>
                <a:gd name="T61" fmla="*/ 363 h 1053"/>
                <a:gd name="T62" fmla="*/ 104 w 1173"/>
                <a:gd name="T63" fmla="*/ 311 h 1053"/>
                <a:gd name="T64" fmla="*/ 184 w 1173"/>
                <a:gd name="T65" fmla="*/ 253 h 1053"/>
                <a:gd name="T66" fmla="*/ 201 w 1173"/>
                <a:gd name="T67" fmla="*/ 259 h 1053"/>
                <a:gd name="T68" fmla="*/ 213 w 1173"/>
                <a:gd name="T69" fmla="*/ 282 h 1053"/>
                <a:gd name="T70" fmla="*/ 155 w 1173"/>
                <a:gd name="T71" fmla="*/ 351 h 1053"/>
                <a:gd name="T72" fmla="*/ 155 w 1173"/>
                <a:gd name="T73" fmla="*/ 403 h 1053"/>
                <a:gd name="T74" fmla="*/ 190 w 1173"/>
                <a:gd name="T75" fmla="*/ 478 h 1053"/>
                <a:gd name="T76" fmla="*/ 276 w 1173"/>
                <a:gd name="T77" fmla="*/ 604 h 1053"/>
                <a:gd name="T78" fmla="*/ 305 w 1173"/>
                <a:gd name="T79" fmla="*/ 627 h 1053"/>
                <a:gd name="T80" fmla="*/ 339 w 1173"/>
                <a:gd name="T81" fmla="*/ 610 h 10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3"/>
                <a:gd name="T124" fmla="*/ 0 h 1053"/>
                <a:gd name="T125" fmla="*/ 1173 w 1173"/>
                <a:gd name="T126" fmla="*/ 1053 h 10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3" h="1053">
                  <a:moveTo>
                    <a:pt x="845" y="230"/>
                  </a:moveTo>
                  <a:lnTo>
                    <a:pt x="914" y="179"/>
                  </a:lnTo>
                  <a:lnTo>
                    <a:pt x="937" y="156"/>
                  </a:lnTo>
                  <a:lnTo>
                    <a:pt x="955" y="138"/>
                  </a:lnTo>
                  <a:lnTo>
                    <a:pt x="960" y="121"/>
                  </a:lnTo>
                  <a:lnTo>
                    <a:pt x="960" y="104"/>
                  </a:lnTo>
                  <a:lnTo>
                    <a:pt x="949" y="81"/>
                  </a:lnTo>
                  <a:lnTo>
                    <a:pt x="937" y="58"/>
                  </a:lnTo>
                  <a:lnTo>
                    <a:pt x="914" y="18"/>
                  </a:lnTo>
                  <a:lnTo>
                    <a:pt x="914" y="12"/>
                  </a:lnTo>
                  <a:lnTo>
                    <a:pt x="926" y="6"/>
                  </a:lnTo>
                  <a:lnTo>
                    <a:pt x="937" y="0"/>
                  </a:lnTo>
                  <a:lnTo>
                    <a:pt x="943" y="0"/>
                  </a:lnTo>
                  <a:lnTo>
                    <a:pt x="1052" y="150"/>
                  </a:lnTo>
                  <a:lnTo>
                    <a:pt x="1173" y="305"/>
                  </a:lnTo>
                  <a:lnTo>
                    <a:pt x="1167" y="317"/>
                  </a:lnTo>
                  <a:lnTo>
                    <a:pt x="1162" y="322"/>
                  </a:lnTo>
                  <a:lnTo>
                    <a:pt x="1156" y="328"/>
                  </a:lnTo>
                  <a:lnTo>
                    <a:pt x="1144" y="328"/>
                  </a:lnTo>
                  <a:lnTo>
                    <a:pt x="1110" y="288"/>
                  </a:lnTo>
                  <a:lnTo>
                    <a:pt x="1093" y="271"/>
                  </a:lnTo>
                  <a:lnTo>
                    <a:pt x="1075" y="259"/>
                  </a:lnTo>
                  <a:lnTo>
                    <a:pt x="1058" y="248"/>
                  </a:lnTo>
                  <a:lnTo>
                    <a:pt x="1035" y="253"/>
                  </a:lnTo>
                  <a:lnTo>
                    <a:pt x="1018" y="259"/>
                  </a:lnTo>
                  <a:lnTo>
                    <a:pt x="989" y="271"/>
                  </a:lnTo>
                  <a:lnTo>
                    <a:pt x="914" y="322"/>
                  </a:lnTo>
                  <a:lnTo>
                    <a:pt x="408" y="702"/>
                  </a:lnTo>
                  <a:lnTo>
                    <a:pt x="391" y="719"/>
                  </a:lnTo>
                  <a:lnTo>
                    <a:pt x="380" y="731"/>
                  </a:lnTo>
                  <a:lnTo>
                    <a:pt x="385" y="742"/>
                  </a:lnTo>
                  <a:lnTo>
                    <a:pt x="397" y="765"/>
                  </a:lnTo>
                  <a:lnTo>
                    <a:pt x="443" y="828"/>
                  </a:lnTo>
                  <a:lnTo>
                    <a:pt x="472" y="863"/>
                  </a:lnTo>
                  <a:lnTo>
                    <a:pt x="506" y="897"/>
                  </a:lnTo>
                  <a:lnTo>
                    <a:pt x="541" y="926"/>
                  </a:lnTo>
                  <a:lnTo>
                    <a:pt x="558" y="938"/>
                  </a:lnTo>
                  <a:lnTo>
                    <a:pt x="575" y="943"/>
                  </a:lnTo>
                  <a:lnTo>
                    <a:pt x="610" y="949"/>
                  </a:lnTo>
                  <a:lnTo>
                    <a:pt x="638" y="949"/>
                  </a:lnTo>
                  <a:lnTo>
                    <a:pt x="696" y="938"/>
                  </a:lnTo>
                  <a:lnTo>
                    <a:pt x="702" y="943"/>
                  </a:lnTo>
                  <a:lnTo>
                    <a:pt x="707" y="949"/>
                  </a:lnTo>
                  <a:lnTo>
                    <a:pt x="707" y="961"/>
                  </a:lnTo>
                  <a:lnTo>
                    <a:pt x="707" y="972"/>
                  </a:lnTo>
                  <a:lnTo>
                    <a:pt x="604" y="1012"/>
                  </a:lnTo>
                  <a:lnTo>
                    <a:pt x="506" y="1053"/>
                  </a:lnTo>
                  <a:lnTo>
                    <a:pt x="495" y="1047"/>
                  </a:lnTo>
                  <a:lnTo>
                    <a:pt x="489" y="1035"/>
                  </a:lnTo>
                  <a:lnTo>
                    <a:pt x="500" y="1018"/>
                  </a:lnTo>
                  <a:lnTo>
                    <a:pt x="500" y="1007"/>
                  </a:lnTo>
                  <a:lnTo>
                    <a:pt x="500" y="995"/>
                  </a:lnTo>
                  <a:lnTo>
                    <a:pt x="500" y="978"/>
                  </a:lnTo>
                  <a:lnTo>
                    <a:pt x="477" y="949"/>
                  </a:lnTo>
                  <a:lnTo>
                    <a:pt x="454" y="909"/>
                  </a:lnTo>
                  <a:lnTo>
                    <a:pt x="109" y="449"/>
                  </a:lnTo>
                  <a:lnTo>
                    <a:pt x="81" y="414"/>
                  </a:lnTo>
                  <a:lnTo>
                    <a:pt x="63" y="397"/>
                  </a:lnTo>
                  <a:lnTo>
                    <a:pt x="40" y="386"/>
                  </a:lnTo>
                  <a:lnTo>
                    <a:pt x="12" y="386"/>
                  </a:lnTo>
                  <a:lnTo>
                    <a:pt x="6" y="374"/>
                  </a:lnTo>
                  <a:lnTo>
                    <a:pt x="0" y="363"/>
                  </a:lnTo>
                  <a:lnTo>
                    <a:pt x="52" y="340"/>
                  </a:lnTo>
                  <a:lnTo>
                    <a:pt x="104" y="311"/>
                  </a:lnTo>
                  <a:lnTo>
                    <a:pt x="150" y="276"/>
                  </a:lnTo>
                  <a:lnTo>
                    <a:pt x="184" y="253"/>
                  </a:lnTo>
                  <a:lnTo>
                    <a:pt x="196" y="253"/>
                  </a:lnTo>
                  <a:lnTo>
                    <a:pt x="201" y="259"/>
                  </a:lnTo>
                  <a:lnTo>
                    <a:pt x="207" y="271"/>
                  </a:lnTo>
                  <a:lnTo>
                    <a:pt x="213" y="282"/>
                  </a:lnTo>
                  <a:lnTo>
                    <a:pt x="173" y="322"/>
                  </a:lnTo>
                  <a:lnTo>
                    <a:pt x="155" y="351"/>
                  </a:lnTo>
                  <a:lnTo>
                    <a:pt x="150" y="368"/>
                  </a:lnTo>
                  <a:lnTo>
                    <a:pt x="155" y="403"/>
                  </a:lnTo>
                  <a:lnTo>
                    <a:pt x="167" y="437"/>
                  </a:lnTo>
                  <a:lnTo>
                    <a:pt x="190" y="478"/>
                  </a:lnTo>
                  <a:lnTo>
                    <a:pt x="219" y="524"/>
                  </a:lnTo>
                  <a:lnTo>
                    <a:pt x="276" y="604"/>
                  </a:lnTo>
                  <a:lnTo>
                    <a:pt x="293" y="621"/>
                  </a:lnTo>
                  <a:lnTo>
                    <a:pt x="305" y="627"/>
                  </a:lnTo>
                  <a:lnTo>
                    <a:pt x="322" y="621"/>
                  </a:lnTo>
                  <a:lnTo>
                    <a:pt x="339" y="610"/>
                  </a:lnTo>
                  <a:lnTo>
                    <a:pt x="845" y="23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3" name="Freeform 24"/>
            <p:cNvSpPr>
              <a:spLocks/>
            </p:cNvSpPr>
            <p:nvPr/>
          </p:nvSpPr>
          <p:spPr bwMode="auto">
            <a:xfrm>
              <a:off x="1383" y="8831"/>
              <a:ext cx="995" cy="753"/>
            </a:xfrm>
            <a:custGeom>
              <a:avLst/>
              <a:gdLst>
                <a:gd name="T0" fmla="*/ 305 w 995"/>
                <a:gd name="T1" fmla="*/ 546 h 753"/>
                <a:gd name="T2" fmla="*/ 224 w 995"/>
                <a:gd name="T3" fmla="*/ 592 h 753"/>
                <a:gd name="T4" fmla="*/ 196 w 995"/>
                <a:gd name="T5" fmla="*/ 610 h 753"/>
                <a:gd name="T6" fmla="*/ 178 w 995"/>
                <a:gd name="T7" fmla="*/ 627 h 753"/>
                <a:gd name="T8" fmla="*/ 173 w 995"/>
                <a:gd name="T9" fmla="*/ 638 h 753"/>
                <a:gd name="T10" fmla="*/ 167 w 995"/>
                <a:gd name="T11" fmla="*/ 661 h 753"/>
                <a:gd name="T12" fmla="*/ 173 w 995"/>
                <a:gd name="T13" fmla="*/ 679 h 753"/>
                <a:gd name="T14" fmla="*/ 184 w 995"/>
                <a:gd name="T15" fmla="*/ 707 h 753"/>
                <a:gd name="T16" fmla="*/ 196 w 995"/>
                <a:gd name="T17" fmla="*/ 742 h 753"/>
                <a:gd name="T18" fmla="*/ 190 w 995"/>
                <a:gd name="T19" fmla="*/ 748 h 753"/>
                <a:gd name="T20" fmla="*/ 184 w 995"/>
                <a:gd name="T21" fmla="*/ 753 h 753"/>
                <a:gd name="T22" fmla="*/ 173 w 995"/>
                <a:gd name="T23" fmla="*/ 753 h 753"/>
                <a:gd name="T24" fmla="*/ 161 w 995"/>
                <a:gd name="T25" fmla="*/ 753 h 753"/>
                <a:gd name="T26" fmla="*/ 86 w 995"/>
                <a:gd name="T27" fmla="*/ 592 h 753"/>
                <a:gd name="T28" fmla="*/ 0 w 995"/>
                <a:gd name="T29" fmla="*/ 443 h 753"/>
                <a:gd name="T30" fmla="*/ 0 w 995"/>
                <a:gd name="T31" fmla="*/ 431 h 753"/>
                <a:gd name="T32" fmla="*/ 12 w 995"/>
                <a:gd name="T33" fmla="*/ 426 h 753"/>
                <a:gd name="T34" fmla="*/ 23 w 995"/>
                <a:gd name="T35" fmla="*/ 420 h 753"/>
                <a:gd name="T36" fmla="*/ 29 w 995"/>
                <a:gd name="T37" fmla="*/ 420 h 753"/>
                <a:gd name="T38" fmla="*/ 46 w 995"/>
                <a:gd name="T39" fmla="*/ 454 h 753"/>
                <a:gd name="T40" fmla="*/ 63 w 995"/>
                <a:gd name="T41" fmla="*/ 477 h 753"/>
                <a:gd name="T42" fmla="*/ 81 w 995"/>
                <a:gd name="T43" fmla="*/ 489 h 753"/>
                <a:gd name="T44" fmla="*/ 98 w 995"/>
                <a:gd name="T45" fmla="*/ 500 h 753"/>
                <a:gd name="T46" fmla="*/ 115 w 995"/>
                <a:gd name="T47" fmla="*/ 500 h 753"/>
                <a:gd name="T48" fmla="*/ 138 w 995"/>
                <a:gd name="T49" fmla="*/ 495 h 753"/>
                <a:gd name="T50" fmla="*/ 167 w 995"/>
                <a:gd name="T51" fmla="*/ 483 h 753"/>
                <a:gd name="T52" fmla="*/ 247 w 995"/>
                <a:gd name="T53" fmla="*/ 443 h 753"/>
                <a:gd name="T54" fmla="*/ 696 w 995"/>
                <a:gd name="T55" fmla="*/ 207 h 753"/>
                <a:gd name="T56" fmla="*/ 771 w 995"/>
                <a:gd name="T57" fmla="*/ 167 h 753"/>
                <a:gd name="T58" fmla="*/ 799 w 995"/>
                <a:gd name="T59" fmla="*/ 150 h 753"/>
                <a:gd name="T60" fmla="*/ 817 w 995"/>
                <a:gd name="T61" fmla="*/ 132 h 753"/>
                <a:gd name="T62" fmla="*/ 822 w 995"/>
                <a:gd name="T63" fmla="*/ 115 h 753"/>
                <a:gd name="T64" fmla="*/ 828 w 995"/>
                <a:gd name="T65" fmla="*/ 98 h 753"/>
                <a:gd name="T66" fmla="*/ 822 w 995"/>
                <a:gd name="T67" fmla="*/ 75 h 753"/>
                <a:gd name="T68" fmla="*/ 811 w 995"/>
                <a:gd name="T69" fmla="*/ 52 h 753"/>
                <a:gd name="T70" fmla="*/ 799 w 995"/>
                <a:gd name="T71" fmla="*/ 17 h 753"/>
                <a:gd name="T72" fmla="*/ 805 w 995"/>
                <a:gd name="T73" fmla="*/ 12 h 753"/>
                <a:gd name="T74" fmla="*/ 817 w 995"/>
                <a:gd name="T75" fmla="*/ 6 h 753"/>
                <a:gd name="T76" fmla="*/ 822 w 995"/>
                <a:gd name="T77" fmla="*/ 0 h 753"/>
                <a:gd name="T78" fmla="*/ 834 w 995"/>
                <a:gd name="T79" fmla="*/ 0 h 753"/>
                <a:gd name="T80" fmla="*/ 909 w 995"/>
                <a:gd name="T81" fmla="*/ 161 h 753"/>
                <a:gd name="T82" fmla="*/ 995 w 995"/>
                <a:gd name="T83" fmla="*/ 316 h 753"/>
                <a:gd name="T84" fmla="*/ 995 w 995"/>
                <a:gd name="T85" fmla="*/ 322 h 753"/>
                <a:gd name="T86" fmla="*/ 989 w 995"/>
                <a:gd name="T87" fmla="*/ 328 h 753"/>
                <a:gd name="T88" fmla="*/ 978 w 995"/>
                <a:gd name="T89" fmla="*/ 334 h 753"/>
                <a:gd name="T90" fmla="*/ 966 w 995"/>
                <a:gd name="T91" fmla="*/ 334 h 753"/>
                <a:gd name="T92" fmla="*/ 949 w 995"/>
                <a:gd name="T93" fmla="*/ 305 h 753"/>
                <a:gd name="T94" fmla="*/ 932 w 995"/>
                <a:gd name="T95" fmla="*/ 282 h 753"/>
                <a:gd name="T96" fmla="*/ 914 w 995"/>
                <a:gd name="T97" fmla="*/ 265 h 753"/>
                <a:gd name="T98" fmla="*/ 897 w 995"/>
                <a:gd name="T99" fmla="*/ 259 h 753"/>
                <a:gd name="T100" fmla="*/ 880 w 995"/>
                <a:gd name="T101" fmla="*/ 259 h 753"/>
                <a:gd name="T102" fmla="*/ 857 w 995"/>
                <a:gd name="T103" fmla="*/ 259 h 753"/>
                <a:gd name="T104" fmla="*/ 828 w 995"/>
                <a:gd name="T105" fmla="*/ 270 h 753"/>
                <a:gd name="T106" fmla="*/ 748 w 995"/>
                <a:gd name="T107" fmla="*/ 311 h 753"/>
                <a:gd name="T108" fmla="*/ 305 w 995"/>
                <a:gd name="T109" fmla="*/ 546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95"/>
                <a:gd name="T166" fmla="*/ 0 h 753"/>
                <a:gd name="T167" fmla="*/ 995 w 995"/>
                <a:gd name="T168" fmla="*/ 753 h 7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95" h="753">
                  <a:moveTo>
                    <a:pt x="305" y="546"/>
                  </a:moveTo>
                  <a:lnTo>
                    <a:pt x="224" y="592"/>
                  </a:lnTo>
                  <a:lnTo>
                    <a:pt x="196" y="610"/>
                  </a:lnTo>
                  <a:lnTo>
                    <a:pt x="178" y="627"/>
                  </a:lnTo>
                  <a:lnTo>
                    <a:pt x="173" y="638"/>
                  </a:lnTo>
                  <a:lnTo>
                    <a:pt x="167" y="661"/>
                  </a:lnTo>
                  <a:lnTo>
                    <a:pt x="173" y="679"/>
                  </a:lnTo>
                  <a:lnTo>
                    <a:pt x="184" y="707"/>
                  </a:lnTo>
                  <a:lnTo>
                    <a:pt x="196" y="742"/>
                  </a:lnTo>
                  <a:lnTo>
                    <a:pt x="190" y="748"/>
                  </a:lnTo>
                  <a:lnTo>
                    <a:pt x="184" y="753"/>
                  </a:lnTo>
                  <a:lnTo>
                    <a:pt x="173" y="753"/>
                  </a:lnTo>
                  <a:lnTo>
                    <a:pt x="161" y="753"/>
                  </a:lnTo>
                  <a:lnTo>
                    <a:pt x="86" y="592"/>
                  </a:lnTo>
                  <a:lnTo>
                    <a:pt x="0" y="443"/>
                  </a:lnTo>
                  <a:lnTo>
                    <a:pt x="0" y="431"/>
                  </a:lnTo>
                  <a:lnTo>
                    <a:pt x="12" y="426"/>
                  </a:lnTo>
                  <a:lnTo>
                    <a:pt x="23" y="420"/>
                  </a:lnTo>
                  <a:lnTo>
                    <a:pt x="29" y="420"/>
                  </a:lnTo>
                  <a:lnTo>
                    <a:pt x="46" y="454"/>
                  </a:lnTo>
                  <a:lnTo>
                    <a:pt x="63" y="477"/>
                  </a:lnTo>
                  <a:lnTo>
                    <a:pt x="81" y="489"/>
                  </a:lnTo>
                  <a:lnTo>
                    <a:pt x="98" y="500"/>
                  </a:lnTo>
                  <a:lnTo>
                    <a:pt x="115" y="500"/>
                  </a:lnTo>
                  <a:lnTo>
                    <a:pt x="138" y="495"/>
                  </a:lnTo>
                  <a:lnTo>
                    <a:pt x="167" y="483"/>
                  </a:lnTo>
                  <a:lnTo>
                    <a:pt x="247" y="443"/>
                  </a:lnTo>
                  <a:lnTo>
                    <a:pt x="696" y="207"/>
                  </a:lnTo>
                  <a:lnTo>
                    <a:pt x="771" y="167"/>
                  </a:lnTo>
                  <a:lnTo>
                    <a:pt x="799" y="150"/>
                  </a:lnTo>
                  <a:lnTo>
                    <a:pt x="817" y="132"/>
                  </a:lnTo>
                  <a:lnTo>
                    <a:pt x="822" y="115"/>
                  </a:lnTo>
                  <a:lnTo>
                    <a:pt x="828" y="98"/>
                  </a:lnTo>
                  <a:lnTo>
                    <a:pt x="822" y="75"/>
                  </a:lnTo>
                  <a:lnTo>
                    <a:pt x="811" y="52"/>
                  </a:lnTo>
                  <a:lnTo>
                    <a:pt x="799" y="17"/>
                  </a:lnTo>
                  <a:lnTo>
                    <a:pt x="805" y="12"/>
                  </a:lnTo>
                  <a:lnTo>
                    <a:pt x="817" y="6"/>
                  </a:lnTo>
                  <a:lnTo>
                    <a:pt x="822" y="0"/>
                  </a:lnTo>
                  <a:lnTo>
                    <a:pt x="834" y="0"/>
                  </a:lnTo>
                  <a:lnTo>
                    <a:pt x="909" y="161"/>
                  </a:lnTo>
                  <a:lnTo>
                    <a:pt x="995" y="316"/>
                  </a:lnTo>
                  <a:lnTo>
                    <a:pt x="995" y="322"/>
                  </a:lnTo>
                  <a:lnTo>
                    <a:pt x="989" y="328"/>
                  </a:lnTo>
                  <a:lnTo>
                    <a:pt x="978" y="334"/>
                  </a:lnTo>
                  <a:lnTo>
                    <a:pt x="966" y="334"/>
                  </a:lnTo>
                  <a:lnTo>
                    <a:pt x="949" y="305"/>
                  </a:lnTo>
                  <a:lnTo>
                    <a:pt x="932" y="282"/>
                  </a:lnTo>
                  <a:lnTo>
                    <a:pt x="914" y="265"/>
                  </a:lnTo>
                  <a:lnTo>
                    <a:pt x="897" y="259"/>
                  </a:lnTo>
                  <a:lnTo>
                    <a:pt x="880" y="259"/>
                  </a:lnTo>
                  <a:lnTo>
                    <a:pt x="857" y="259"/>
                  </a:lnTo>
                  <a:lnTo>
                    <a:pt x="828" y="270"/>
                  </a:lnTo>
                  <a:lnTo>
                    <a:pt x="748" y="311"/>
                  </a:lnTo>
                  <a:lnTo>
                    <a:pt x="305" y="54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4" name="Freeform 25"/>
            <p:cNvSpPr>
              <a:spLocks/>
            </p:cNvSpPr>
            <p:nvPr/>
          </p:nvSpPr>
          <p:spPr bwMode="auto">
            <a:xfrm>
              <a:off x="992" y="8262"/>
              <a:ext cx="1133" cy="868"/>
            </a:xfrm>
            <a:custGeom>
              <a:avLst/>
              <a:gdLst>
                <a:gd name="T0" fmla="*/ 932 w 1133"/>
                <a:gd name="T1" fmla="*/ 161 h 868"/>
                <a:gd name="T2" fmla="*/ 978 w 1133"/>
                <a:gd name="T3" fmla="*/ 132 h 868"/>
                <a:gd name="T4" fmla="*/ 989 w 1133"/>
                <a:gd name="T5" fmla="*/ 103 h 868"/>
                <a:gd name="T6" fmla="*/ 983 w 1133"/>
                <a:gd name="T7" fmla="*/ 52 h 868"/>
                <a:gd name="T8" fmla="*/ 983 w 1133"/>
                <a:gd name="T9" fmla="*/ 6 h 868"/>
                <a:gd name="T10" fmla="*/ 1001 w 1133"/>
                <a:gd name="T11" fmla="*/ 0 h 868"/>
                <a:gd name="T12" fmla="*/ 1064 w 1133"/>
                <a:gd name="T13" fmla="*/ 178 h 868"/>
                <a:gd name="T14" fmla="*/ 1127 w 1133"/>
                <a:gd name="T15" fmla="*/ 368 h 868"/>
                <a:gd name="T16" fmla="*/ 1110 w 1133"/>
                <a:gd name="T17" fmla="*/ 379 h 868"/>
                <a:gd name="T18" fmla="*/ 1081 w 1133"/>
                <a:gd name="T19" fmla="*/ 328 h 868"/>
                <a:gd name="T20" fmla="*/ 1052 w 1133"/>
                <a:gd name="T21" fmla="*/ 287 h 868"/>
                <a:gd name="T22" fmla="*/ 1024 w 1133"/>
                <a:gd name="T23" fmla="*/ 270 h 868"/>
                <a:gd name="T24" fmla="*/ 966 w 1133"/>
                <a:gd name="T25" fmla="*/ 276 h 868"/>
                <a:gd name="T26" fmla="*/ 282 w 1133"/>
                <a:gd name="T27" fmla="*/ 506 h 868"/>
                <a:gd name="T28" fmla="*/ 247 w 1133"/>
                <a:gd name="T29" fmla="*/ 523 h 868"/>
                <a:gd name="T30" fmla="*/ 253 w 1133"/>
                <a:gd name="T31" fmla="*/ 558 h 868"/>
                <a:gd name="T32" fmla="*/ 293 w 1133"/>
                <a:gd name="T33" fmla="*/ 678 h 868"/>
                <a:gd name="T34" fmla="*/ 339 w 1133"/>
                <a:gd name="T35" fmla="*/ 759 h 868"/>
                <a:gd name="T36" fmla="*/ 368 w 1133"/>
                <a:gd name="T37" fmla="*/ 788 h 868"/>
                <a:gd name="T38" fmla="*/ 426 w 1133"/>
                <a:gd name="T39" fmla="*/ 805 h 868"/>
                <a:gd name="T40" fmla="*/ 489 w 1133"/>
                <a:gd name="T41" fmla="*/ 822 h 868"/>
                <a:gd name="T42" fmla="*/ 489 w 1133"/>
                <a:gd name="T43" fmla="*/ 845 h 868"/>
                <a:gd name="T44" fmla="*/ 374 w 1133"/>
                <a:gd name="T45" fmla="*/ 857 h 868"/>
                <a:gd name="T46" fmla="*/ 259 w 1133"/>
                <a:gd name="T47" fmla="*/ 857 h 868"/>
                <a:gd name="T48" fmla="*/ 270 w 1133"/>
                <a:gd name="T49" fmla="*/ 834 h 868"/>
                <a:gd name="T50" fmla="*/ 282 w 1133"/>
                <a:gd name="T51" fmla="*/ 811 h 868"/>
                <a:gd name="T52" fmla="*/ 276 w 1133"/>
                <a:gd name="T53" fmla="*/ 759 h 868"/>
                <a:gd name="T54" fmla="*/ 81 w 1133"/>
                <a:gd name="T55" fmla="*/ 172 h 868"/>
                <a:gd name="T56" fmla="*/ 46 w 1133"/>
                <a:gd name="T57" fmla="*/ 103 h 868"/>
                <a:gd name="T58" fmla="*/ 6 w 1133"/>
                <a:gd name="T59" fmla="*/ 80 h 868"/>
                <a:gd name="T60" fmla="*/ 0 w 1133"/>
                <a:gd name="T61" fmla="*/ 57 h 868"/>
                <a:gd name="T62" fmla="*/ 115 w 1133"/>
                <a:gd name="T63" fmla="*/ 34 h 868"/>
                <a:gd name="T64" fmla="*/ 213 w 1133"/>
                <a:gd name="T65" fmla="*/ 6 h 868"/>
                <a:gd name="T66" fmla="*/ 224 w 1133"/>
                <a:gd name="T67" fmla="*/ 23 h 868"/>
                <a:gd name="T68" fmla="*/ 224 w 1133"/>
                <a:gd name="T69" fmla="*/ 40 h 868"/>
                <a:gd name="T70" fmla="*/ 150 w 1133"/>
                <a:gd name="T71" fmla="*/ 86 h 868"/>
                <a:gd name="T72" fmla="*/ 132 w 1133"/>
                <a:gd name="T73" fmla="*/ 138 h 868"/>
                <a:gd name="T74" fmla="*/ 144 w 1133"/>
                <a:gd name="T75" fmla="*/ 224 h 868"/>
                <a:gd name="T76" fmla="*/ 190 w 1133"/>
                <a:gd name="T77" fmla="*/ 368 h 868"/>
                <a:gd name="T78" fmla="*/ 207 w 1133"/>
                <a:gd name="T79" fmla="*/ 402 h 868"/>
                <a:gd name="T80" fmla="*/ 247 w 1133"/>
                <a:gd name="T81" fmla="*/ 391 h 8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3"/>
                <a:gd name="T124" fmla="*/ 0 h 868"/>
                <a:gd name="T125" fmla="*/ 1133 w 1133"/>
                <a:gd name="T126" fmla="*/ 868 h 8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3" h="868">
                  <a:moveTo>
                    <a:pt x="845" y="190"/>
                  </a:moveTo>
                  <a:lnTo>
                    <a:pt x="932" y="161"/>
                  </a:lnTo>
                  <a:lnTo>
                    <a:pt x="955" y="149"/>
                  </a:lnTo>
                  <a:lnTo>
                    <a:pt x="978" y="132"/>
                  </a:lnTo>
                  <a:lnTo>
                    <a:pt x="989" y="121"/>
                  </a:lnTo>
                  <a:lnTo>
                    <a:pt x="989" y="103"/>
                  </a:lnTo>
                  <a:lnTo>
                    <a:pt x="989" y="80"/>
                  </a:lnTo>
                  <a:lnTo>
                    <a:pt x="983" y="52"/>
                  </a:lnTo>
                  <a:lnTo>
                    <a:pt x="978" y="11"/>
                  </a:lnTo>
                  <a:lnTo>
                    <a:pt x="983" y="6"/>
                  </a:lnTo>
                  <a:lnTo>
                    <a:pt x="989" y="0"/>
                  </a:lnTo>
                  <a:lnTo>
                    <a:pt x="1001" y="0"/>
                  </a:lnTo>
                  <a:lnTo>
                    <a:pt x="1012" y="0"/>
                  </a:lnTo>
                  <a:lnTo>
                    <a:pt x="1064" y="178"/>
                  </a:lnTo>
                  <a:lnTo>
                    <a:pt x="1133" y="362"/>
                  </a:lnTo>
                  <a:lnTo>
                    <a:pt x="1127" y="368"/>
                  </a:lnTo>
                  <a:lnTo>
                    <a:pt x="1121" y="374"/>
                  </a:lnTo>
                  <a:lnTo>
                    <a:pt x="1110" y="379"/>
                  </a:lnTo>
                  <a:lnTo>
                    <a:pt x="1098" y="374"/>
                  </a:lnTo>
                  <a:lnTo>
                    <a:pt x="1081" y="328"/>
                  </a:lnTo>
                  <a:lnTo>
                    <a:pt x="1064" y="305"/>
                  </a:lnTo>
                  <a:lnTo>
                    <a:pt x="1052" y="287"/>
                  </a:lnTo>
                  <a:lnTo>
                    <a:pt x="1041" y="276"/>
                  </a:lnTo>
                  <a:lnTo>
                    <a:pt x="1024" y="270"/>
                  </a:lnTo>
                  <a:lnTo>
                    <a:pt x="1001" y="270"/>
                  </a:lnTo>
                  <a:lnTo>
                    <a:pt x="966" y="276"/>
                  </a:lnTo>
                  <a:lnTo>
                    <a:pt x="886" y="299"/>
                  </a:lnTo>
                  <a:lnTo>
                    <a:pt x="282" y="506"/>
                  </a:lnTo>
                  <a:lnTo>
                    <a:pt x="259" y="512"/>
                  </a:lnTo>
                  <a:lnTo>
                    <a:pt x="247" y="523"/>
                  </a:lnTo>
                  <a:lnTo>
                    <a:pt x="247" y="535"/>
                  </a:lnTo>
                  <a:lnTo>
                    <a:pt x="253" y="558"/>
                  </a:lnTo>
                  <a:lnTo>
                    <a:pt x="282" y="632"/>
                  </a:lnTo>
                  <a:lnTo>
                    <a:pt x="293" y="678"/>
                  </a:lnTo>
                  <a:lnTo>
                    <a:pt x="316" y="719"/>
                  </a:lnTo>
                  <a:lnTo>
                    <a:pt x="339" y="759"/>
                  </a:lnTo>
                  <a:lnTo>
                    <a:pt x="351" y="776"/>
                  </a:lnTo>
                  <a:lnTo>
                    <a:pt x="368" y="788"/>
                  </a:lnTo>
                  <a:lnTo>
                    <a:pt x="397" y="799"/>
                  </a:lnTo>
                  <a:lnTo>
                    <a:pt x="426" y="805"/>
                  </a:lnTo>
                  <a:lnTo>
                    <a:pt x="483" y="816"/>
                  </a:lnTo>
                  <a:lnTo>
                    <a:pt x="489" y="822"/>
                  </a:lnTo>
                  <a:lnTo>
                    <a:pt x="489" y="834"/>
                  </a:lnTo>
                  <a:lnTo>
                    <a:pt x="489" y="845"/>
                  </a:lnTo>
                  <a:lnTo>
                    <a:pt x="483" y="851"/>
                  </a:lnTo>
                  <a:lnTo>
                    <a:pt x="374" y="857"/>
                  </a:lnTo>
                  <a:lnTo>
                    <a:pt x="265" y="868"/>
                  </a:lnTo>
                  <a:lnTo>
                    <a:pt x="259" y="857"/>
                  </a:lnTo>
                  <a:lnTo>
                    <a:pt x="259" y="845"/>
                  </a:lnTo>
                  <a:lnTo>
                    <a:pt x="270" y="834"/>
                  </a:lnTo>
                  <a:lnTo>
                    <a:pt x="276" y="822"/>
                  </a:lnTo>
                  <a:lnTo>
                    <a:pt x="282" y="811"/>
                  </a:lnTo>
                  <a:lnTo>
                    <a:pt x="282" y="793"/>
                  </a:lnTo>
                  <a:lnTo>
                    <a:pt x="276" y="759"/>
                  </a:lnTo>
                  <a:lnTo>
                    <a:pt x="259" y="713"/>
                  </a:lnTo>
                  <a:lnTo>
                    <a:pt x="81" y="172"/>
                  </a:lnTo>
                  <a:lnTo>
                    <a:pt x="63" y="126"/>
                  </a:lnTo>
                  <a:lnTo>
                    <a:pt x="46" y="103"/>
                  </a:lnTo>
                  <a:lnTo>
                    <a:pt x="29" y="86"/>
                  </a:lnTo>
                  <a:lnTo>
                    <a:pt x="6" y="80"/>
                  </a:lnTo>
                  <a:lnTo>
                    <a:pt x="0" y="69"/>
                  </a:lnTo>
                  <a:lnTo>
                    <a:pt x="0" y="57"/>
                  </a:lnTo>
                  <a:lnTo>
                    <a:pt x="52" y="46"/>
                  </a:lnTo>
                  <a:lnTo>
                    <a:pt x="115" y="34"/>
                  </a:lnTo>
                  <a:lnTo>
                    <a:pt x="173" y="23"/>
                  </a:lnTo>
                  <a:lnTo>
                    <a:pt x="213" y="6"/>
                  </a:lnTo>
                  <a:lnTo>
                    <a:pt x="219" y="11"/>
                  </a:lnTo>
                  <a:lnTo>
                    <a:pt x="224" y="23"/>
                  </a:lnTo>
                  <a:lnTo>
                    <a:pt x="230" y="29"/>
                  </a:lnTo>
                  <a:lnTo>
                    <a:pt x="224" y="40"/>
                  </a:lnTo>
                  <a:lnTo>
                    <a:pt x="173" y="69"/>
                  </a:lnTo>
                  <a:lnTo>
                    <a:pt x="150" y="86"/>
                  </a:lnTo>
                  <a:lnTo>
                    <a:pt x="138" y="109"/>
                  </a:lnTo>
                  <a:lnTo>
                    <a:pt x="132" y="138"/>
                  </a:lnTo>
                  <a:lnTo>
                    <a:pt x="132" y="178"/>
                  </a:lnTo>
                  <a:lnTo>
                    <a:pt x="144" y="224"/>
                  </a:lnTo>
                  <a:lnTo>
                    <a:pt x="161" y="276"/>
                  </a:lnTo>
                  <a:lnTo>
                    <a:pt x="190" y="368"/>
                  </a:lnTo>
                  <a:lnTo>
                    <a:pt x="201" y="391"/>
                  </a:lnTo>
                  <a:lnTo>
                    <a:pt x="207" y="402"/>
                  </a:lnTo>
                  <a:lnTo>
                    <a:pt x="224" y="402"/>
                  </a:lnTo>
                  <a:lnTo>
                    <a:pt x="247" y="391"/>
                  </a:lnTo>
                  <a:lnTo>
                    <a:pt x="845"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5" name="Freeform 26"/>
            <p:cNvSpPr>
              <a:spLocks/>
            </p:cNvSpPr>
            <p:nvPr/>
          </p:nvSpPr>
          <p:spPr bwMode="auto">
            <a:xfrm>
              <a:off x="1142" y="5266"/>
              <a:ext cx="983" cy="1001"/>
            </a:xfrm>
            <a:custGeom>
              <a:avLst/>
              <a:gdLst>
                <a:gd name="T0" fmla="*/ 287 w 983"/>
                <a:gd name="T1" fmla="*/ 949 h 1001"/>
                <a:gd name="T2" fmla="*/ 201 w 983"/>
                <a:gd name="T3" fmla="*/ 897 h 1001"/>
                <a:gd name="T4" fmla="*/ 126 w 983"/>
                <a:gd name="T5" fmla="*/ 834 h 1001"/>
                <a:gd name="T6" fmla="*/ 69 w 983"/>
                <a:gd name="T7" fmla="*/ 759 h 1001"/>
                <a:gd name="T8" fmla="*/ 28 w 983"/>
                <a:gd name="T9" fmla="*/ 673 h 1001"/>
                <a:gd name="T10" fmla="*/ 5 w 983"/>
                <a:gd name="T11" fmla="*/ 581 h 1001"/>
                <a:gd name="T12" fmla="*/ 0 w 983"/>
                <a:gd name="T13" fmla="*/ 483 h 1001"/>
                <a:gd name="T14" fmla="*/ 17 w 983"/>
                <a:gd name="T15" fmla="*/ 380 h 1001"/>
                <a:gd name="T16" fmla="*/ 57 w 983"/>
                <a:gd name="T17" fmla="*/ 276 h 1001"/>
                <a:gd name="T18" fmla="*/ 109 w 983"/>
                <a:gd name="T19" fmla="*/ 178 h 1001"/>
                <a:gd name="T20" fmla="*/ 178 w 983"/>
                <a:gd name="T21" fmla="*/ 104 h 1001"/>
                <a:gd name="T22" fmla="*/ 258 w 983"/>
                <a:gd name="T23" fmla="*/ 52 h 1001"/>
                <a:gd name="T24" fmla="*/ 339 w 983"/>
                <a:gd name="T25" fmla="*/ 17 h 1001"/>
                <a:gd name="T26" fmla="*/ 431 w 983"/>
                <a:gd name="T27" fmla="*/ 0 h 1001"/>
                <a:gd name="T28" fmla="*/ 517 w 983"/>
                <a:gd name="T29" fmla="*/ 0 h 1001"/>
                <a:gd name="T30" fmla="*/ 609 w 983"/>
                <a:gd name="T31" fmla="*/ 17 h 1001"/>
                <a:gd name="T32" fmla="*/ 701 w 983"/>
                <a:gd name="T33" fmla="*/ 46 h 1001"/>
                <a:gd name="T34" fmla="*/ 793 w 983"/>
                <a:gd name="T35" fmla="*/ 98 h 1001"/>
                <a:gd name="T36" fmla="*/ 862 w 983"/>
                <a:gd name="T37" fmla="*/ 167 h 1001"/>
                <a:gd name="T38" fmla="*/ 920 w 983"/>
                <a:gd name="T39" fmla="*/ 242 h 1001"/>
                <a:gd name="T40" fmla="*/ 960 w 983"/>
                <a:gd name="T41" fmla="*/ 322 h 1001"/>
                <a:gd name="T42" fmla="*/ 983 w 983"/>
                <a:gd name="T43" fmla="*/ 414 h 1001"/>
                <a:gd name="T44" fmla="*/ 983 w 983"/>
                <a:gd name="T45" fmla="*/ 512 h 1001"/>
                <a:gd name="T46" fmla="*/ 971 w 983"/>
                <a:gd name="T47" fmla="*/ 610 h 1001"/>
                <a:gd name="T48" fmla="*/ 937 w 983"/>
                <a:gd name="T49" fmla="*/ 707 h 1001"/>
                <a:gd name="T50" fmla="*/ 879 w 983"/>
                <a:gd name="T51" fmla="*/ 805 h 1001"/>
                <a:gd name="T52" fmla="*/ 816 w 983"/>
                <a:gd name="T53" fmla="*/ 880 h 1001"/>
                <a:gd name="T54" fmla="*/ 736 w 983"/>
                <a:gd name="T55" fmla="*/ 932 h 1001"/>
                <a:gd name="T56" fmla="*/ 655 w 983"/>
                <a:gd name="T57" fmla="*/ 972 h 1001"/>
                <a:gd name="T58" fmla="*/ 563 w 983"/>
                <a:gd name="T59" fmla="*/ 995 h 1001"/>
                <a:gd name="T60" fmla="*/ 471 w 983"/>
                <a:gd name="T61" fmla="*/ 1001 h 1001"/>
                <a:gd name="T62" fmla="*/ 379 w 983"/>
                <a:gd name="T63" fmla="*/ 983 h 1001"/>
                <a:gd name="T64" fmla="*/ 649 w 983"/>
                <a:gd name="T65" fmla="*/ 178 h 1001"/>
                <a:gd name="T66" fmla="*/ 477 w 983"/>
                <a:gd name="T67" fmla="*/ 138 h 1001"/>
                <a:gd name="T68" fmla="*/ 350 w 983"/>
                <a:gd name="T69" fmla="*/ 138 h 1001"/>
                <a:gd name="T70" fmla="*/ 270 w 983"/>
                <a:gd name="T71" fmla="*/ 161 h 1001"/>
                <a:gd name="T72" fmla="*/ 195 w 983"/>
                <a:gd name="T73" fmla="*/ 196 h 1001"/>
                <a:gd name="T74" fmla="*/ 138 w 983"/>
                <a:gd name="T75" fmla="*/ 247 h 1001"/>
                <a:gd name="T76" fmla="*/ 86 w 983"/>
                <a:gd name="T77" fmla="*/ 322 h 1001"/>
                <a:gd name="T78" fmla="*/ 51 w 983"/>
                <a:gd name="T79" fmla="*/ 420 h 1001"/>
                <a:gd name="T80" fmla="*/ 57 w 983"/>
                <a:gd name="T81" fmla="*/ 546 h 1001"/>
                <a:gd name="T82" fmla="*/ 74 w 983"/>
                <a:gd name="T83" fmla="*/ 610 h 1001"/>
                <a:gd name="T84" fmla="*/ 115 w 983"/>
                <a:gd name="T85" fmla="*/ 667 h 1001"/>
                <a:gd name="T86" fmla="*/ 166 w 983"/>
                <a:gd name="T87" fmla="*/ 725 h 1001"/>
                <a:gd name="T88" fmla="*/ 241 w 983"/>
                <a:gd name="T89" fmla="*/ 776 h 1001"/>
                <a:gd name="T90" fmla="*/ 339 w 983"/>
                <a:gd name="T91" fmla="*/ 822 h 1001"/>
                <a:gd name="T92" fmla="*/ 500 w 983"/>
                <a:gd name="T93" fmla="*/ 857 h 1001"/>
                <a:gd name="T94" fmla="*/ 626 w 983"/>
                <a:gd name="T95" fmla="*/ 857 h 1001"/>
                <a:gd name="T96" fmla="*/ 713 w 983"/>
                <a:gd name="T97" fmla="*/ 834 h 1001"/>
                <a:gd name="T98" fmla="*/ 787 w 983"/>
                <a:gd name="T99" fmla="*/ 799 h 1001"/>
                <a:gd name="T100" fmla="*/ 851 w 983"/>
                <a:gd name="T101" fmla="*/ 748 h 1001"/>
                <a:gd name="T102" fmla="*/ 902 w 983"/>
                <a:gd name="T103" fmla="*/ 673 h 1001"/>
                <a:gd name="T104" fmla="*/ 937 w 983"/>
                <a:gd name="T105" fmla="*/ 564 h 1001"/>
                <a:gd name="T106" fmla="*/ 937 w 983"/>
                <a:gd name="T107" fmla="*/ 466 h 1001"/>
                <a:gd name="T108" fmla="*/ 920 w 983"/>
                <a:gd name="T109" fmla="*/ 408 h 1001"/>
                <a:gd name="T110" fmla="*/ 885 w 983"/>
                <a:gd name="T111" fmla="*/ 345 h 1001"/>
                <a:gd name="T112" fmla="*/ 839 w 983"/>
                <a:gd name="T113" fmla="*/ 288 h 1001"/>
                <a:gd name="T114" fmla="*/ 776 w 983"/>
                <a:gd name="T115" fmla="*/ 242 h 1001"/>
                <a:gd name="T116" fmla="*/ 695 w 983"/>
                <a:gd name="T117" fmla="*/ 196 h 1001"/>
                <a:gd name="T118" fmla="*/ 333 w 983"/>
                <a:gd name="T119" fmla="*/ 972 h 10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3"/>
                <a:gd name="T181" fmla="*/ 0 h 1001"/>
                <a:gd name="T182" fmla="*/ 983 w 983"/>
                <a:gd name="T183" fmla="*/ 1001 h 10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3" h="1001">
                  <a:moveTo>
                    <a:pt x="333" y="972"/>
                  </a:moveTo>
                  <a:lnTo>
                    <a:pt x="287" y="949"/>
                  </a:lnTo>
                  <a:lnTo>
                    <a:pt x="241" y="926"/>
                  </a:lnTo>
                  <a:lnTo>
                    <a:pt x="201" y="897"/>
                  </a:lnTo>
                  <a:lnTo>
                    <a:pt x="161" y="868"/>
                  </a:lnTo>
                  <a:lnTo>
                    <a:pt x="126" y="834"/>
                  </a:lnTo>
                  <a:lnTo>
                    <a:pt x="97" y="799"/>
                  </a:lnTo>
                  <a:lnTo>
                    <a:pt x="69" y="759"/>
                  </a:lnTo>
                  <a:lnTo>
                    <a:pt x="46" y="719"/>
                  </a:lnTo>
                  <a:lnTo>
                    <a:pt x="28" y="673"/>
                  </a:lnTo>
                  <a:lnTo>
                    <a:pt x="17" y="627"/>
                  </a:lnTo>
                  <a:lnTo>
                    <a:pt x="5" y="581"/>
                  </a:lnTo>
                  <a:lnTo>
                    <a:pt x="0" y="535"/>
                  </a:lnTo>
                  <a:lnTo>
                    <a:pt x="0" y="483"/>
                  </a:lnTo>
                  <a:lnTo>
                    <a:pt x="5" y="431"/>
                  </a:lnTo>
                  <a:lnTo>
                    <a:pt x="17" y="380"/>
                  </a:lnTo>
                  <a:lnTo>
                    <a:pt x="34" y="328"/>
                  </a:lnTo>
                  <a:lnTo>
                    <a:pt x="57" y="276"/>
                  </a:lnTo>
                  <a:lnTo>
                    <a:pt x="80" y="224"/>
                  </a:lnTo>
                  <a:lnTo>
                    <a:pt x="109" y="178"/>
                  </a:lnTo>
                  <a:lnTo>
                    <a:pt x="143" y="138"/>
                  </a:lnTo>
                  <a:lnTo>
                    <a:pt x="178" y="104"/>
                  </a:lnTo>
                  <a:lnTo>
                    <a:pt x="218" y="75"/>
                  </a:lnTo>
                  <a:lnTo>
                    <a:pt x="258" y="52"/>
                  </a:lnTo>
                  <a:lnTo>
                    <a:pt x="299" y="35"/>
                  </a:lnTo>
                  <a:lnTo>
                    <a:pt x="339" y="17"/>
                  </a:lnTo>
                  <a:lnTo>
                    <a:pt x="385" y="6"/>
                  </a:lnTo>
                  <a:lnTo>
                    <a:pt x="431" y="0"/>
                  </a:lnTo>
                  <a:lnTo>
                    <a:pt x="471" y="0"/>
                  </a:lnTo>
                  <a:lnTo>
                    <a:pt x="517" y="0"/>
                  </a:lnTo>
                  <a:lnTo>
                    <a:pt x="563" y="6"/>
                  </a:lnTo>
                  <a:lnTo>
                    <a:pt x="609" y="17"/>
                  </a:lnTo>
                  <a:lnTo>
                    <a:pt x="655" y="29"/>
                  </a:lnTo>
                  <a:lnTo>
                    <a:pt x="701" y="46"/>
                  </a:lnTo>
                  <a:lnTo>
                    <a:pt x="747" y="75"/>
                  </a:lnTo>
                  <a:lnTo>
                    <a:pt x="793" y="98"/>
                  </a:lnTo>
                  <a:lnTo>
                    <a:pt x="828" y="132"/>
                  </a:lnTo>
                  <a:lnTo>
                    <a:pt x="862" y="167"/>
                  </a:lnTo>
                  <a:lnTo>
                    <a:pt x="891" y="201"/>
                  </a:lnTo>
                  <a:lnTo>
                    <a:pt x="920" y="242"/>
                  </a:lnTo>
                  <a:lnTo>
                    <a:pt x="943" y="282"/>
                  </a:lnTo>
                  <a:lnTo>
                    <a:pt x="960" y="322"/>
                  </a:lnTo>
                  <a:lnTo>
                    <a:pt x="971" y="368"/>
                  </a:lnTo>
                  <a:lnTo>
                    <a:pt x="983" y="414"/>
                  </a:lnTo>
                  <a:lnTo>
                    <a:pt x="983" y="466"/>
                  </a:lnTo>
                  <a:lnTo>
                    <a:pt x="983" y="512"/>
                  </a:lnTo>
                  <a:lnTo>
                    <a:pt x="983" y="558"/>
                  </a:lnTo>
                  <a:lnTo>
                    <a:pt x="971" y="610"/>
                  </a:lnTo>
                  <a:lnTo>
                    <a:pt x="954" y="656"/>
                  </a:lnTo>
                  <a:lnTo>
                    <a:pt x="937" y="707"/>
                  </a:lnTo>
                  <a:lnTo>
                    <a:pt x="908" y="759"/>
                  </a:lnTo>
                  <a:lnTo>
                    <a:pt x="879" y="805"/>
                  </a:lnTo>
                  <a:lnTo>
                    <a:pt x="851" y="840"/>
                  </a:lnTo>
                  <a:lnTo>
                    <a:pt x="816" y="880"/>
                  </a:lnTo>
                  <a:lnTo>
                    <a:pt x="776" y="909"/>
                  </a:lnTo>
                  <a:lnTo>
                    <a:pt x="736" y="932"/>
                  </a:lnTo>
                  <a:lnTo>
                    <a:pt x="695" y="955"/>
                  </a:lnTo>
                  <a:lnTo>
                    <a:pt x="655" y="972"/>
                  </a:lnTo>
                  <a:lnTo>
                    <a:pt x="609" y="989"/>
                  </a:lnTo>
                  <a:lnTo>
                    <a:pt x="563" y="995"/>
                  </a:lnTo>
                  <a:lnTo>
                    <a:pt x="517" y="1001"/>
                  </a:lnTo>
                  <a:lnTo>
                    <a:pt x="471" y="1001"/>
                  </a:lnTo>
                  <a:lnTo>
                    <a:pt x="425" y="995"/>
                  </a:lnTo>
                  <a:lnTo>
                    <a:pt x="379" y="983"/>
                  </a:lnTo>
                  <a:lnTo>
                    <a:pt x="333" y="972"/>
                  </a:lnTo>
                  <a:lnTo>
                    <a:pt x="649" y="178"/>
                  </a:lnTo>
                  <a:lnTo>
                    <a:pt x="563" y="150"/>
                  </a:lnTo>
                  <a:lnTo>
                    <a:pt x="477" y="138"/>
                  </a:lnTo>
                  <a:lnTo>
                    <a:pt x="391" y="138"/>
                  </a:lnTo>
                  <a:lnTo>
                    <a:pt x="350" y="138"/>
                  </a:lnTo>
                  <a:lnTo>
                    <a:pt x="310" y="150"/>
                  </a:lnTo>
                  <a:lnTo>
                    <a:pt x="270" y="161"/>
                  </a:lnTo>
                  <a:lnTo>
                    <a:pt x="235" y="173"/>
                  </a:lnTo>
                  <a:lnTo>
                    <a:pt x="195" y="196"/>
                  </a:lnTo>
                  <a:lnTo>
                    <a:pt x="166" y="219"/>
                  </a:lnTo>
                  <a:lnTo>
                    <a:pt x="138" y="247"/>
                  </a:lnTo>
                  <a:lnTo>
                    <a:pt x="109" y="282"/>
                  </a:lnTo>
                  <a:lnTo>
                    <a:pt x="86" y="322"/>
                  </a:lnTo>
                  <a:lnTo>
                    <a:pt x="69" y="368"/>
                  </a:lnTo>
                  <a:lnTo>
                    <a:pt x="51" y="420"/>
                  </a:lnTo>
                  <a:lnTo>
                    <a:pt x="46" y="483"/>
                  </a:lnTo>
                  <a:lnTo>
                    <a:pt x="57" y="546"/>
                  </a:lnTo>
                  <a:lnTo>
                    <a:pt x="63" y="575"/>
                  </a:lnTo>
                  <a:lnTo>
                    <a:pt x="74" y="610"/>
                  </a:lnTo>
                  <a:lnTo>
                    <a:pt x="92" y="638"/>
                  </a:lnTo>
                  <a:lnTo>
                    <a:pt x="115" y="667"/>
                  </a:lnTo>
                  <a:lnTo>
                    <a:pt x="138" y="696"/>
                  </a:lnTo>
                  <a:lnTo>
                    <a:pt x="166" y="725"/>
                  </a:lnTo>
                  <a:lnTo>
                    <a:pt x="201" y="753"/>
                  </a:lnTo>
                  <a:lnTo>
                    <a:pt x="241" y="776"/>
                  </a:lnTo>
                  <a:lnTo>
                    <a:pt x="287" y="799"/>
                  </a:lnTo>
                  <a:lnTo>
                    <a:pt x="339" y="822"/>
                  </a:lnTo>
                  <a:lnTo>
                    <a:pt x="419" y="845"/>
                  </a:lnTo>
                  <a:lnTo>
                    <a:pt x="500" y="857"/>
                  </a:lnTo>
                  <a:lnTo>
                    <a:pt x="586" y="857"/>
                  </a:lnTo>
                  <a:lnTo>
                    <a:pt x="626" y="857"/>
                  </a:lnTo>
                  <a:lnTo>
                    <a:pt x="672" y="845"/>
                  </a:lnTo>
                  <a:lnTo>
                    <a:pt x="713" y="834"/>
                  </a:lnTo>
                  <a:lnTo>
                    <a:pt x="747" y="822"/>
                  </a:lnTo>
                  <a:lnTo>
                    <a:pt x="787" y="799"/>
                  </a:lnTo>
                  <a:lnTo>
                    <a:pt x="816" y="776"/>
                  </a:lnTo>
                  <a:lnTo>
                    <a:pt x="851" y="748"/>
                  </a:lnTo>
                  <a:lnTo>
                    <a:pt x="879" y="713"/>
                  </a:lnTo>
                  <a:lnTo>
                    <a:pt x="902" y="673"/>
                  </a:lnTo>
                  <a:lnTo>
                    <a:pt x="920" y="627"/>
                  </a:lnTo>
                  <a:lnTo>
                    <a:pt x="937" y="564"/>
                  </a:lnTo>
                  <a:lnTo>
                    <a:pt x="937" y="500"/>
                  </a:lnTo>
                  <a:lnTo>
                    <a:pt x="937" y="466"/>
                  </a:lnTo>
                  <a:lnTo>
                    <a:pt x="931" y="437"/>
                  </a:lnTo>
                  <a:lnTo>
                    <a:pt x="920" y="408"/>
                  </a:lnTo>
                  <a:lnTo>
                    <a:pt x="902" y="374"/>
                  </a:lnTo>
                  <a:lnTo>
                    <a:pt x="885" y="345"/>
                  </a:lnTo>
                  <a:lnTo>
                    <a:pt x="868" y="316"/>
                  </a:lnTo>
                  <a:lnTo>
                    <a:pt x="839" y="288"/>
                  </a:lnTo>
                  <a:lnTo>
                    <a:pt x="810" y="265"/>
                  </a:lnTo>
                  <a:lnTo>
                    <a:pt x="776" y="242"/>
                  </a:lnTo>
                  <a:lnTo>
                    <a:pt x="736" y="219"/>
                  </a:lnTo>
                  <a:lnTo>
                    <a:pt x="695" y="196"/>
                  </a:lnTo>
                  <a:lnTo>
                    <a:pt x="649" y="178"/>
                  </a:lnTo>
                  <a:lnTo>
                    <a:pt x="333" y="9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6" name="Freeform 27"/>
            <p:cNvSpPr>
              <a:spLocks/>
            </p:cNvSpPr>
            <p:nvPr/>
          </p:nvSpPr>
          <p:spPr bwMode="auto">
            <a:xfrm>
              <a:off x="1998" y="3926"/>
              <a:ext cx="863" cy="949"/>
            </a:xfrm>
            <a:custGeom>
              <a:avLst/>
              <a:gdLst>
                <a:gd name="T0" fmla="*/ 719 w 863"/>
                <a:gd name="T1" fmla="*/ 874 h 949"/>
                <a:gd name="T2" fmla="*/ 627 w 863"/>
                <a:gd name="T3" fmla="*/ 938 h 949"/>
                <a:gd name="T4" fmla="*/ 558 w 863"/>
                <a:gd name="T5" fmla="*/ 938 h 949"/>
                <a:gd name="T6" fmla="*/ 466 w 863"/>
                <a:gd name="T7" fmla="*/ 880 h 949"/>
                <a:gd name="T8" fmla="*/ 420 w 863"/>
                <a:gd name="T9" fmla="*/ 840 h 949"/>
                <a:gd name="T10" fmla="*/ 432 w 863"/>
                <a:gd name="T11" fmla="*/ 823 h 949"/>
                <a:gd name="T12" fmla="*/ 501 w 863"/>
                <a:gd name="T13" fmla="*/ 846 h 949"/>
                <a:gd name="T14" fmla="*/ 581 w 863"/>
                <a:gd name="T15" fmla="*/ 857 h 949"/>
                <a:gd name="T16" fmla="*/ 673 w 863"/>
                <a:gd name="T17" fmla="*/ 840 h 949"/>
                <a:gd name="T18" fmla="*/ 759 w 863"/>
                <a:gd name="T19" fmla="*/ 777 h 949"/>
                <a:gd name="T20" fmla="*/ 800 w 863"/>
                <a:gd name="T21" fmla="*/ 708 h 949"/>
                <a:gd name="T22" fmla="*/ 805 w 863"/>
                <a:gd name="T23" fmla="*/ 639 h 949"/>
                <a:gd name="T24" fmla="*/ 788 w 863"/>
                <a:gd name="T25" fmla="*/ 581 h 949"/>
                <a:gd name="T26" fmla="*/ 748 w 863"/>
                <a:gd name="T27" fmla="*/ 535 h 949"/>
                <a:gd name="T28" fmla="*/ 685 w 863"/>
                <a:gd name="T29" fmla="*/ 495 h 949"/>
                <a:gd name="T30" fmla="*/ 633 w 863"/>
                <a:gd name="T31" fmla="*/ 478 h 949"/>
                <a:gd name="T32" fmla="*/ 564 w 863"/>
                <a:gd name="T33" fmla="*/ 483 h 949"/>
                <a:gd name="T34" fmla="*/ 368 w 863"/>
                <a:gd name="T35" fmla="*/ 541 h 949"/>
                <a:gd name="T36" fmla="*/ 265 w 863"/>
                <a:gd name="T37" fmla="*/ 558 h 949"/>
                <a:gd name="T38" fmla="*/ 190 w 863"/>
                <a:gd name="T39" fmla="*/ 547 h 949"/>
                <a:gd name="T40" fmla="*/ 115 w 863"/>
                <a:gd name="T41" fmla="*/ 524 h 949"/>
                <a:gd name="T42" fmla="*/ 52 w 863"/>
                <a:gd name="T43" fmla="*/ 460 h 949"/>
                <a:gd name="T44" fmla="*/ 6 w 863"/>
                <a:gd name="T45" fmla="*/ 374 h 949"/>
                <a:gd name="T46" fmla="*/ 6 w 863"/>
                <a:gd name="T47" fmla="*/ 276 h 949"/>
                <a:gd name="T48" fmla="*/ 46 w 863"/>
                <a:gd name="T49" fmla="*/ 173 h 949"/>
                <a:gd name="T50" fmla="*/ 133 w 863"/>
                <a:gd name="T51" fmla="*/ 69 h 949"/>
                <a:gd name="T52" fmla="*/ 225 w 863"/>
                <a:gd name="T53" fmla="*/ 0 h 949"/>
                <a:gd name="T54" fmla="*/ 294 w 863"/>
                <a:gd name="T55" fmla="*/ 35 h 949"/>
                <a:gd name="T56" fmla="*/ 374 w 863"/>
                <a:gd name="T57" fmla="*/ 92 h 949"/>
                <a:gd name="T58" fmla="*/ 368 w 863"/>
                <a:gd name="T59" fmla="*/ 110 h 949"/>
                <a:gd name="T60" fmla="*/ 351 w 863"/>
                <a:gd name="T61" fmla="*/ 121 h 949"/>
                <a:gd name="T62" fmla="*/ 271 w 863"/>
                <a:gd name="T63" fmla="*/ 92 h 949"/>
                <a:gd name="T64" fmla="*/ 207 w 863"/>
                <a:gd name="T65" fmla="*/ 98 h 949"/>
                <a:gd name="T66" fmla="*/ 138 w 863"/>
                <a:gd name="T67" fmla="*/ 133 h 949"/>
                <a:gd name="T68" fmla="*/ 81 w 863"/>
                <a:gd name="T69" fmla="*/ 202 h 949"/>
                <a:gd name="T70" fmla="*/ 58 w 863"/>
                <a:gd name="T71" fmla="*/ 271 h 949"/>
                <a:gd name="T72" fmla="*/ 69 w 863"/>
                <a:gd name="T73" fmla="*/ 328 h 949"/>
                <a:gd name="T74" fmla="*/ 98 w 863"/>
                <a:gd name="T75" fmla="*/ 374 h 949"/>
                <a:gd name="T76" fmla="*/ 138 w 863"/>
                <a:gd name="T77" fmla="*/ 409 h 949"/>
                <a:gd name="T78" fmla="*/ 196 w 863"/>
                <a:gd name="T79" fmla="*/ 426 h 949"/>
                <a:gd name="T80" fmla="*/ 276 w 863"/>
                <a:gd name="T81" fmla="*/ 426 h 949"/>
                <a:gd name="T82" fmla="*/ 455 w 863"/>
                <a:gd name="T83" fmla="*/ 374 h 949"/>
                <a:gd name="T84" fmla="*/ 570 w 863"/>
                <a:gd name="T85" fmla="*/ 351 h 949"/>
                <a:gd name="T86" fmla="*/ 656 w 863"/>
                <a:gd name="T87" fmla="*/ 357 h 949"/>
                <a:gd name="T88" fmla="*/ 736 w 863"/>
                <a:gd name="T89" fmla="*/ 391 h 949"/>
                <a:gd name="T90" fmla="*/ 817 w 863"/>
                <a:gd name="T91" fmla="*/ 460 h 949"/>
                <a:gd name="T92" fmla="*/ 857 w 863"/>
                <a:gd name="T93" fmla="*/ 552 h 949"/>
                <a:gd name="T94" fmla="*/ 863 w 863"/>
                <a:gd name="T95" fmla="*/ 656 h 949"/>
                <a:gd name="T96" fmla="*/ 817 w 863"/>
                <a:gd name="T97" fmla="*/ 765 h 9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3"/>
                <a:gd name="T148" fmla="*/ 0 h 949"/>
                <a:gd name="T149" fmla="*/ 863 w 863"/>
                <a:gd name="T150" fmla="*/ 949 h 9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3" h="949">
                  <a:moveTo>
                    <a:pt x="777" y="817"/>
                  </a:moveTo>
                  <a:lnTo>
                    <a:pt x="719" y="874"/>
                  </a:lnTo>
                  <a:lnTo>
                    <a:pt x="667" y="915"/>
                  </a:lnTo>
                  <a:lnTo>
                    <a:pt x="627" y="938"/>
                  </a:lnTo>
                  <a:lnTo>
                    <a:pt x="593" y="949"/>
                  </a:lnTo>
                  <a:lnTo>
                    <a:pt x="558" y="938"/>
                  </a:lnTo>
                  <a:lnTo>
                    <a:pt x="512" y="915"/>
                  </a:lnTo>
                  <a:lnTo>
                    <a:pt x="466" y="880"/>
                  </a:lnTo>
                  <a:lnTo>
                    <a:pt x="420" y="851"/>
                  </a:lnTo>
                  <a:lnTo>
                    <a:pt x="420" y="840"/>
                  </a:lnTo>
                  <a:lnTo>
                    <a:pt x="426" y="834"/>
                  </a:lnTo>
                  <a:lnTo>
                    <a:pt x="432" y="823"/>
                  </a:lnTo>
                  <a:lnTo>
                    <a:pt x="437" y="823"/>
                  </a:lnTo>
                  <a:lnTo>
                    <a:pt x="501" y="846"/>
                  </a:lnTo>
                  <a:lnTo>
                    <a:pt x="541" y="851"/>
                  </a:lnTo>
                  <a:lnTo>
                    <a:pt x="581" y="857"/>
                  </a:lnTo>
                  <a:lnTo>
                    <a:pt x="627" y="851"/>
                  </a:lnTo>
                  <a:lnTo>
                    <a:pt x="673" y="840"/>
                  </a:lnTo>
                  <a:lnTo>
                    <a:pt x="713" y="811"/>
                  </a:lnTo>
                  <a:lnTo>
                    <a:pt x="759" y="777"/>
                  </a:lnTo>
                  <a:lnTo>
                    <a:pt x="782" y="742"/>
                  </a:lnTo>
                  <a:lnTo>
                    <a:pt x="800" y="708"/>
                  </a:lnTo>
                  <a:lnTo>
                    <a:pt x="805" y="673"/>
                  </a:lnTo>
                  <a:lnTo>
                    <a:pt x="805" y="639"/>
                  </a:lnTo>
                  <a:lnTo>
                    <a:pt x="800" y="610"/>
                  </a:lnTo>
                  <a:lnTo>
                    <a:pt x="788" y="581"/>
                  </a:lnTo>
                  <a:lnTo>
                    <a:pt x="771" y="558"/>
                  </a:lnTo>
                  <a:lnTo>
                    <a:pt x="748" y="535"/>
                  </a:lnTo>
                  <a:lnTo>
                    <a:pt x="708" y="506"/>
                  </a:lnTo>
                  <a:lnTo>
                    <a:pt x="685" y="495"/>
                  </a:lnTo>
                  <a:lnTo>
                    <a:pt x="662" y="483"/>
                  </a:lnTo>
                  <a:lnTo>
                    <a:pt x="633" y="478"/>
                  </a:lnTo>
                  <a:lnTo>
                    <a:pt x="598" y="478"/>
                  </a:lnTo>
                  <a:lnTo>
                    <a:pt x="564" y="483"/>
                  </a:lnTo>
                  <a:lnTo>
                    <a:pt x="524" y="495"/>
                  </a:lnTo>
                  <a:lnTo>
                    <a:pt x="368" y="541"/>
                  </a:lnTo>
                  <a:lnTo>
                    <a:pt x="299" y="552"/>
                  </a:lnTo>
                  <a:lnTo>
                    <a:pt x="265" y="558"/>
                  </a:lnTo>
                  <a:lnTo>
                    <a:pt x="230" y="552"/>
                  </a:lnTo>
                  <a:lnTo>
                    <a:pt x="190" y="547"/>
                  </a:lnTo>
                  <a:lnTo>
                    <a:pt x="156" y="541"/>
                  </a:lnTo>
                  <a:lnTo>
                    <a:pt x="115" y="524"/>
                  </a:lnTo>
                  <a:lnTo>
                    <a:pt x="87" y="495"/>
                  </a:lnTo>
                  <a:lnTo>
                    <a:pt x="52" y="460"/>
                  </a:lnTo>
                  <a:lnTo>
                    <a:pt x="23" y="420"/>
                  </a:lnTo>
                  <a:lnTo>
                    <a:pt x="6" y="374"/>
                  </a:lnTo>
                  <a:lnTo>
                    <a:pt x="0" y="328"/>
                  </a:lnTo>
                  <a:lnTo>
                    <a:pt x="6" y="276"/>
                  </a:lnTo>
                  <a:lnTo>
                    <a:pt x="23" y="225"/>
                  </a:lnTo>
                  <a:lnTo>
                    <a:pt x="46" y="173"/>
                  </a:lnTo>
                  <a:lnTo>
                    <a:pt x="87" y="121"/>
                  </a:lnTo>
                  <a:lnTo>
                    <a:pt x="133" y="69"/>
                  </a:lnTo>
                  <a:lnTo>
                    <a:pt x="184" y="29"/>
                  </a:lnTo>
                  <a:lnTo>
                    <a:pt x="225" y="0"/>
                  </a:lnTo>
                  <a:lnTo>
                    <a:pt x="253" y="12"/>
                  </a:lnTo>
                  <a:lnTo>
                    <a:pt x="294" y="35"/>
                  </a:lnTo>
                  <a:lnTo>
                    <a:pt x="334" y="64"/>
                  </a:lnTo>
                  <a:lnTo>
                    <a:pt x="374" y="92"/>
                  </a:lnTo>
                  <a:lnTo>
                    <a:pt x="374" y="98"/>
                  </a:lnTo>
                  <a:lnTo>
                    <a:pt x="368" y="110"/>
                  </a:lnTo>
                  <a:lnTo>
                    <a:pt x="363" y="121"/>
                  </a:lnTo>
                  <a:lnTo>
                    <a:pt x="351" y="121"/>
                  </a:lnTo>
                  <a:lnTo>
                    <a:pt x="299" y="98"/>
                  </a:lnTo>
                  <a:lnTo>
                    <a:pt x="271" y="92"/>
                  </a:lnTo>
                  <a:lnTo>
                    <a:pt x="236" y="92"/>
                  </a:lnTo>
                  <a:lnTo>
                    <a:pt x="207" y="98"/>
                  </a:lnTo>
                  <a:lnTo>
                    <a:pt x="173" y="110"/>
                  </a:lnTo>
                  <a:lnTo>
                    <a:pt x="138" y="133"/>
                  </a:lnTo>
                  <a:lnTo>
                    <a:pt x="104" y="161"/>
                  </a:lnTo>
                  <a:lnTo>
                    <a:pt x="81" y="202"/>
                  </a:lnTo>
                  <a:lnTo>
                    <a:pt x="64" y="236"/>
                  </a:lnTo>
                  <a:lnTo>
                    <a:pt x="58" y="271"/>
                  </a:lnTo>
                  <a:lnTo>
                    <a:pt x="58" y="305"/>
                  </a:lnTo>
                  <a:lnTo>
                    <a:pt x="69" y="328"/>
                  </a:lnTo>
                  <a:lnTo>
                    <a:pt x="81" y="357"/>
                  </a:lnTo>
                  <a:lnTo>
                    <a:pt x="98" y="374"/>
                  </a:lnTo>
                  <a:lnTo>
                    <a:pt x="115" y="391"/>
                  </a:lnTo>
                  <a:lnTo>
                    <a:pt x="138" y="409"/>
                  </a:lnTo>
                  <a:lnTo>
                    <a:pt x="167" y="420"/>
                  </a:lnTo>
                  <a:lnTo>
                    <a:pt x="196" y="426"/>
                  </a:lnTo>
                  <a:lnTo>
                    <a:pt x="225" y="432"/>
                  </a:lnTo>
                  <a:lnTo>
                    <a:pt x="276" y="426"/>
                  </a:lnTo>
                  <a:lnTo>
                    <a:pt x="328" y="414"/>
                  </a:lnTo>
                  <a:lnTo>
                    <a:pt x="455" y="374"/>
                  </a:lnTo>
                  <a:lnTo>
                    <a:pt x="529" y="357"/>
                  </a:lnTo>
                  <a:lnTo>
                    <a:pt x="570" y="351"/>
                  </a:lnTo>
                  <a:lnTo>
                    <a:pt x="616" y="351"/>
                  </a:lnTo>
                  <a:lnTo>
                    <a:pt x="656" y="357"/>
                  </a:lnTo>
                  <a:lnTo>
                    <a:pt x="696" y="368"/>
                  </a:lnTo>
                  <a:lnTo>
                    <a:pt x="736" y="391"/>
                  </a:lnTo>
                  <a:lnTo>
                    <a:pt x="777" y="420"/>
                  </a:lnTo>
                  <a:lnTo>
                    <a:pt x="817" y="460"/>
                  </a:lnTo>
                  <a:lnTo>
                    <a:pt x="840" y="501"/>
                  </a:lnTo>
                  <a:lnTo>
                    <a:pt x="857" y="552"/>
                  </a:lnTo>
                  <a:lnTo>
                    <a:pt x="863" y="604"/>
                  </a:lnTo>
                  <a:lnTo>
                    <a:pt x="863" y="656"/>
                  </a:lnTo>
                  <a:lnTo>
                    <a:pt x="846" y="708"/>
                  </a:lnTo>
                  <a:lnTo>
                    <a:pt x="817" y="765"/>
                  </a:lnTo>
                  <a:lnTo>
                    <a:pt x="777" y="81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7" name="Freeform 28"/>
            <p:cNvSpPr>
              <a:spLocks/>
            </p:cNvSpPr>
            <p:nvPr/>
          </p:nvSpPr>
          <p:spPr bwMode="auto">
            <a:xfrm>
              <a:off x="2332" y="3156"/>
              <a:ext cx="983" cy="1081"/>
            </a:xfrm>
            <a:custGeom>
              <a:avLst/>
              <a:gdLst>
                <a:gd name="T0" fmla="*/ 207 w 983"/>
                <a:gd name="T1" fmla="*/ 655 h 1081"/>
                <a:gd name="T2" fmla="*/ 155 w 983"/>
                <a:gd name="T3" fmla="*/ 627 h 1081"/>
                <a:gd name="T4" fmla="*/ 115 w 983"/>
                <a:gd name="T5" fmla="*/ 615 h 1081"/>
                <a:gd name="T6" fmla="*/ 98 w 983"/>
                <a:gd name="T7" fmla="*/ 615 h 1081"/>
                <a:gd name="T8" fmla="*/ 80 w 983"/>
                <a:gd name="T9" fmla="*/ 615 h 1081"/>
                <a:gd name="T10" fmla="*/ 46 w 983"/>
                <a:gd name="T11" fmla="*/ 632 h 1081"/>
                <a:gd name="T12" fmla="*/ 23 w 983"/>
                <a:gd name="T13" fmla="*/ 650 h 1081"/>
                <a:gd name="T14" fmla="*/ 11 w 983"/>
                <a:gd name="T15" fmla="*/ 644 h 1081"/>
                <a:gd name="T16" fmla="*/ 6 w 983"/>
                <a:gd name="T17" fmla="*/ 638 h 1081"/>
                <a:gd name="T18" fmla="*/ 0 w 983"/>
                <a:gd name="T19" fmla="*/ 627 h 1081"/>
                <a:gd name="T20" fmla="*/ 0 w 983"/>
                <a:gd name="T21" fmla="*/ 621 h 1081"/>
                <a:gd name="T22" fmla="*/ 121 w 983"/>
                <a:gd name="T23" fmla="*/ 529 h 1081"/>
                <a:gd name="T24" fmla="*/ 247 w 983"/>
                <a:gd name="T25" fmla="*/ 420 h 1081"/>
                <a:gd name="T26" fmla="*/ 259 w 983"/>
                <a:gd name="T27" fmla="*/ 420 h 1081"/>
                <a:gd name="T28" fmla="*/ 264 w 983"/>
                <a:gd name="T29" fmla="*/ 425 h 1081"/>
                <a:gd name="T30" fmla="*/ 276 w 983"/>
                <a:gd name="T31" fmla="*/ 437 h 1081"/>
                <a:gd name="T32" fmla="*/ 276 w 983"/>
                <a:gd name="T33" fmla="*/ 443 h 1081"/>
                <a:gd name="T34" fmla="*/ 259 w 983"/>
                <a:gd name="T35" fmla="*/ 460 h 1081"/>
                <a:gd name="T36" fmla="*/ 236 w 983"/>
                <a:gd name="T37" fmla="*/ 483 h 1081"/>
                <a:gd name="T38" fmla="*/ 224 w 983"/>
                <a:gd name="T39" fmla="*/ 500 h 1081"/>
                <a:gd name="T40" fmla="*/ 224 w 983"/>
                <a:gd name="T41" fmla="*/ 517 h 1081"/>
                <a:gd name="T42" fmla="*/ 224 w 983"/>
                <a:gd name="T43" fmla="*/ 523 h 1081"/>
                <a:gd name="T44" fmla="*/ 282 w 983"/>
                <a:gd name="T45" fmla="*/ 558 h 1081"/>
                <a:gd name="T46" fmla="*/ 402 w 983"/>
                <a:gd name="T47" fmla="*/ 632 h 1081"/>
                <a:gd name="T48" fmla="*/ 632 w 983"/>
                <a:gd name="T49" fmla="*/ 765 h 1081"/>
                <a:gd name="T50" fmla="*/ 868 w 983"/>
                <a:gd name="T51" fmla="*/ 885 h 1081"/>
                <a:gd name="T52" fmla="*/ 822 w 983"/>
                <a:gd name="T53" fmla="*/ 713 h 1081"/>
                <a:gd name="T54" fmla="*/ 776 w 983"/>
                <a:gd name="T55" fmla="*/ 558 h 1081"/>
                <a:gd name="T56" fmla="*/ 724 w 983"/>
                <a:gd name="T57" fmla="*/ 379 h 1081"/>
                <a:gd name="T58" fmla="*/ 678 w 983"/>
                <a:gd name="T59" fmla="*/ 230 h 1081"/>
                <a:gd name="T60" fmla="*/ 667 w 983"/>
                <a:gd name="T61" fmla="*/ 195 h 1081"/>
                <a:gd name="T62" fmla="*/ 655 w 983"/>
                <a:gd name="T63" fmla="*/ 178 h 1081"/>
                <a:gd name="T64" fmla="*/ 650 w 983"/>
                <a:gd name="T65" fmla="*/ 172 h 1081"/>
                <a:gd name="T66" fmla="*/ 632 w 983"/>
                <a:gd name="T67" fmla="*/ 172 h 1081"/>
                <a:gd name="T68" fmla="*/ 615 w 983"/>
                <a:gd name="T69" fmla="*/ 178 h 1081"/>
                <a:gd name="T70" fmla="*/ 586 w 983"/>
                <a:gd name="T71" fmla="*/ 195 h 1081"/>
                <a:gd name="T72" fmla="*/ 569 w 983"/>
                <a:gd name="T73" fmla="*/ 213 h 1081"/>
                <a:gd name="T74" fmla="*/ 558 w 983"/>
                <a:gd name="T75" fmla="*/ 207 h 1081"/>
                <a:gd name="T76" fmla="*/ 552 w 983"/>
                <a:gd name="T77" fmla="*/ 201 h 1081"/>
                <a:gd name="T78" fmla="*/ 546 w 983"/>
                <a:gd name="T79" fmla="*/ 190 h 1081"/>
                <a:gd name="T80" fmla="*/ 546 w 983"/>
                <a:gd name="T81" fmla="*/ 178 h 1081"/>
                <a:gd name="T82" fmla="*/ 661 w 983"/>
                <a:gd name="T83" fmla="*/ 92 h 1081"/>
                <a:gd name="T84" fmla="*/ 770 w 983"/>
                <a:gd name="T85" fmla="*/ 0 h 1081"/>
                <a:gd name="T86" fmla="*/ 776 w 983"/>
                <a:gd name="T87" fmla="*/ 6 h 1081"/>
                <a:gd name="T88" fmla="*/ 782 w 983"/>
                <a:gd name="T89" fmla="*/ 11 h 1081"/>
                <a:gd name="T90" fmla="*/ 788 w 983"/>
                <a:gd name="T91" fmla="*/ 17 h 1081"/>
                <a:gd name="T92" fmla="*/ 793 w 983"/>
                <a:gd name="T93" fmla="*/ 29 h 1081"/>
                <a:gd name="T94" fmla="*/ 759 w 983"/>
                <a:gd name="T95" fmla="*/ 57 h 1081"/>
                <a:gd name="T96" fmla="*/ 747 w 983"/>
                <a:gd name="T97" fmla="*/ 75 h 1081"/>
                <a:gd name="T98" fmla="*/ 736 w 983"/>
                <a:gd name="T99" fmla="*/ 98 h 1081"/>
                <a:gd name="T100" fmla="*/ 736 w 983"/>
                <a:gd name="T101" fmla="*/ 115 h 1081"/>
                <a:gd name="T102" fmla="*/ 736 w 983"/>
                <a:gd name="T103" fmla="*/ 144 h 1081"/>
                <a:gd name="T104" fmla="*/ 765 w 983"/>
                <a:gd name="T105" fmla="*/ 287 h 1081"/>
                <a:gd name="T106" fmla="*/ 816 w 983"/>
                <a:gd name="T107" fmla="*/ 494 h 1081"/>
                <a:gd name="T108" fmla="*/ 862 w 983"/>
                <a:gd name="T109" fmla="*/ 678 h 1081"/>
                <a:gd name="T110" fmla="*/ 926 w 983"/>
                <a:gd name="T111" fmla="*/ 891 h 1081"/>
                <a:gd name="T112" fmla="*/ 983 w 983"/>
                <a:gd name="T113" fmla="*/ 1058 h 1081"/>
                <a:gd name="T114" fmla="*/ 972 w 983"/>
                <a:gd name="T115" fmla="*/ 1069 h 1081"/>
                <a:gd name="T116" fmla="*/ 954 w 983"/>
                <a:gd name="T117" fmla="*/ 1081 h 1081"/>
                <a:gd name="T118" fmla="*/ 874 w 983"/>
                <a:gd name="T119" fmla="*/ 1023 h 1081"/>
                <a:gd name="T120" fmla="*/ 782 w 983"/>
                <a:gd name="T121" fmla="*/ 977 h 1081"/>
                <a:gd name="T122" fmla="*/ 207 w 983"/>
                <a:gd name="T123" fmla="*/ 655 h 10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1081"/>
                <a:gd name="T188" fmla="*/ 983 w 983"/>
                <a:gd name="T189" fmla="*/ 1081 h 10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1081">
                  <a:moveTo>
                    <a:pt x="207" y="655"/>
                  </a:moveTo>
                  <a:lnTo>
                    <a:pt x="155" y="627"/>
                  </a:lnTo>
                  <a:lnTo>
                    <a:pt x="115" y="615"/>
                  </a:lnTo>
                  <a:lnTo>
                    <a:pt x="98" y="615"/>
                  </a:lnTo>
                  <a:lnTo>
                    <a:pt x="80" y="615"/>
                  </a:lnTo>
                  <a:lnTo>
                    <a:pt x="46" y="632"/>
                  </a:lnTo>
                  <a:lnTo>
                    <a:pt x="23" y="650"/>
                  </a:lnTo>
                  <a:lnTo>
                    <a:pt x="11" y="644"/>
                  </a:lnTo>
                  <a:lnTo>
                    <a:pt x="6" y="638"/>
                  </a:lnTo>
                  <a:lnTo>
                    <a:pt x="0" y="627"/>
                  </a:lnTo>
                  <a:lnTo>
                    <a:pt x="0" y="621"/>
                  </a:lnTo>
                  <a:lnTo>
                    <a:pt x="121" y="529"/>
                  </a:lnTo>
                  <a:lnTo>
                    <a:pt x="247" y="420"/>
                  </a:lnTo>
                  <a:lnTo>
                    <a:pt x="259" y="420"/>
                  </a:lnTo>
                  <a:lnTo>
                    <a:pt x="264" y="425"/>
                  </a:lnTo>
                  <a:lnTo>
                    <a:pt x="276" y="437"/>
                  </a:lnTo>
                  <a:lnTo>
                    <a:pt x="276" y="443"/>
                  </a:lnTo>
                  <a:lnTo>
                    <a:pt x="259" y="460"/>
                  </a:lnTo>
                  <a:lnTo>
                    <a:pt x="236" y="483"/>
                  </a:lnTo>
                  <a:lnTo>
                    <a:pt x="224" y="500"/>
                  </a:lnTo>
                  <a:lnTo>
                    <a:pt x="224" y="517"/>
                  </a:lnTo>
                  <a:lnTo>
                    <a:pt x="224" y="523"/>
                  </a:lnTo>
                  <a:lnTo>
                    <a:pt x="282" y="558"/>
                  </a:lnTo>
                  <a:lnTo>
                    <a:pt x="402" y="632"/>
                  </a:lnTo>
                  <a:lnTo>
                    <a:pt x="632" y="765"/>
                  </a:lnTo>
                  <a:lnTo>
                    <a:pt x="868" y="885"/>
                  </a:lnTo>
                  <a:lnTo>
                    <a:pt x="822" y="713"/>
                  </a:lnTo>
                  <a:lnTo>
                    <a:pt x="776" y="558"/>
                  </a:lnTo>
                  <a:lnTo>
                    <a:pt x="724" y="379"/>
                  </a:lnTo>
                  <a:lnTo>
                    <a:pt x="678" y="230"/>
                  </a:lnTo>
                  <a:lnTo>
                    <a:pt x="667" y="195"/>
                  </a:lnTo>
                  <a:lnTo>
                    <a:pt x="655" y="178"/>
                  </a:lnTo>
                  <a:lnTo>
                    <a:pt x="650" y="172"/>
                  </a:lnTo>
                  <a:lnTo>
                    <a:pt x="632" y="172"/>
                  </a:lnTo>
                  <a:lnTo>
                    <a:pt x="615" y="178"/>
                  </a:lnTo>
                  <a:lnTo>
                    <a:pt x="586" y="195"/>
                  </a:lnTo>
                  <a:lnTo>
                    <a:pt x="569" y="213"/>
                  </a:lnTo>
                  <a:lnTo>
                    <a:pt x="558" y="207"/>
                  </a:lnTo>
                  <a:lnTo>
                    <a:pt x="552" y="201"/>
                  </a:lnTo>
                  <a:lnTo>
                    <a:pt x="546" y="190"/>
                  </a:lnTo>
                  <a:lnTo>
                    <a:pt x="546" y="178"/>
                  </a:lnTo>
                  <a:lnTo>
                    <a:pt x="661" y="92"/>
                  </a:lnTo>
                  <a:lnTo>
                    <a:pt x="770" y="0"/>
                  </a:lnTo>
                  <a:lnTo>
                    <a:pt x="776" y="6"/>
                  </a:lnTo>
                  <a:lnTo>
                    <a:pt x="782" y="11"/>
                  </a:lnTo>
                  <a:lnTo>
                    <a:pt x="788" y="17"/>
                  </a:lnTo>
                  <a:lnTo>
                    <a:pt x="793" y="29"/>
                  </a:lnTo>
                  <a:lnTo>
                    <a:pt x="759" y="57"/>
                  </a:lnTo>
                  <a:lnTo>
                    <a:pt x="747" y="75"/>
                  </a:lnTo>
                  <a:lnTo>
                    <a:pt x="736" y="98"/>
                  </a:lnTo>
                  <a:lnTo>
                    <a:pt x="736" y="115"/>
                  </a:lnTo>
                  <a:lnTo>
                    <a:pt x="736" y="144"/>
                  </a:lnTo>
                  <a:lnTo>
                    <a:pt x="765" y="287"/>
                  </a:lnTo>
                  <a:lnTo>
                    <a:pt x="816" y="494"/>
                  </a:lnTo>
                  <a:lnTo>
                    <a:pt x="862" y="678"/>
                  </a:lnTo>
                  <a:lnTo>
                    <a:pt x="926" y="891"/>
                  </a:lnTo>
                  <a:lnTo>
                    <a:pt x="983" y="1058"/>
                  </a:lnTo>
                  <a:lnTo>
                    <a:pt x="972" y="1069"/>
                  </a:lnTo>
                  <a:lnTo>
                    <a:pt x="954" y="1081"/>
                  </a:lnTo>
                  <a:lnTo>
                    <a:pt x="874" y="1023"/>
                  </a:lnTo>
                  <a:lnTo>
                    <a:pt x="782" y="977"/>
                  </a:lnTo>
                  <a:lnTo>
                    <a:pt x="207" y="65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8" name="Freeform 29"/>
            <p:cNvSpPr>
              <a:spLocks/>
            </p:cNvSpPr>
            <p:nvPr/>
          </p:nvSpPr>
          <p:spPr bwMode="auto">
            <a:xfrm>
              <a:off x="3206" y="2909"/>
              <a:ext cx="753" cy="1040"/>
            </a:xfrm>
            <a:custGeom>
              <a:avLst/>
              <a:gdLst>
                <a:gd name="T0" fmla="*/ 581 w 753"/>
                <a:gd name="T1" fmla="*/ 816 h 1040"/>
                <a:gd name="T2" fmla="*/ 609 w 753"/>
                <a:gd name="T3" fmla="*/ 862 h 1040"/>
                <a:gd name="T4" fmla="*/ 650 w 753"/>
                <a:gd name="T5" fmla="*/ 868 h 1040"/>
                <a:gd name="T6" fmla="*/ 701 w 753"/>
                <a:gd name="T7" fmla="*/ 856 h 1040"/>
                <a:gd name="T8" fmla="*/ 742 w 753"/>
                <a:gd name="T9" fmla="*/ 845 h 1040"/>
                <a:gd name="T10" fmla="*/ 753 w 753"/>
                <a:gd name="T11" fmla="*/ 868 h 1040"/>
                <a:gd name="T12" fmla="*/ 586 w 753"/>
                <a:gd name="T13" fmla="*/ 954 h 1040"/>
                <a:gd name="T14" fmla="*/ 425 w 753"/>
                <a:gd name="T15" fmla="*/ 1035 h 1040"/>
                <a:gd name="T16" fmla="*/ 414 w 753"/>
                <a:gd name="T17" fmla="*/ 1017 h 1040"/>
                <a:gd name="T18" fmla="*/ 437 w 753"/>
                <a:gd name="T19" fmla="*/ 989 h 1040"/>
                <a:gd name="T20" fmla="*/ 477 w 753"/>
                <a:gd name="T21" fmla="*/ 960 h 1040"/>
                <a:gd name="T22" fmla="*/ 489 w 753"/>
                <a:gd name="T23" fmla="*/ 925 h 1040"/>
                <a:gd name="T24" fmla="*/ 471 w 753"/>
                <a:gd name="T25" fmla="*/ 874 h 1040"/>
                <a:gd name="T26" fmla="*/ 190 w 753"/>
                <a:gd name="T27" fmla="*/ 333 h 1040"/>
                <a:gd name="T28" fmla="*/ 144 w 753"/>
                <a:gd name="T29" fmla="*/ 247 h 1040"/>
                <a:gd name="T30" fmla="*/ 115 w 753"/>
                <a:gd name="T31" fmla="*/ 224 h 1040"/>
                <a:gd name="T32" fmla="*/ 80 w 753"/>
                <a:gd name="T33" fmla="*/ 224 h 1040"/>
                <a:gd name="T34" fmla="*/ 11 w 753"/>
                <a:gd name="T35" fmla="*/ 247 h 1040"/>
                <a:gd name="T36" fmla="*/ 0 w 753"/>
                <a:gd name="T37" fmla="*/ 235 h 1040"/>
                <a:gd name="T38" fmla="*/ 0 w 753"/>
                <a:gd name="T39" fmla="*/ 212 h 1040"/>
                <a:gd name="T40" fmla="*/ 241 w 753"/>
                <a:gd name="T41" fmla="*/ 74 h 1040"/>
                <a:gd name="T42" fmla="*/ 385 w 753"/>
                <a:gd name="T43" fmla="*/ 17 h 1040"/>
                <a:gd name="T44" fmla="*/ 512 w 753"/>
                <a:gd name="T45" fmla="*/ 0 h 1040"/>
                <a:gd name="T46" fmla="*/ 569 w 753"/>
                <a:gd name="T47" fmla="*/ 11 h 1040"/>
                <a:gd name="T48" fmla="*/ 621 w 753"/>
                <a:gd name="T49" fmla="*/ 34 h 1040"/>
                <a:gd name="T50" fmla="*/ 667 w 753"/>
                <a:gd name="T51" fmla="*/ 80 h 1040"/>
                <a:gd name="T52" fmla="*/ 707 w 753"/>
                <a:gd name="T53" fmla="*/ 138 h 1040"/>
                <a:gd name="T54" fmla="*/ 736 w 753"/>
                <a:gd name="T55" fmla="*/ 218 h 1040"/>
                <a:gd name="T56" fmla="*/ 736 w 753"/>
                <a:gd name="T57" fmla="*/ 293 h 1040"/>
                <a:gd name="T58" fmla="*/ 719 w 753"/>
                <a:gd name="T59" fmla="*/ 350 h 1040"/>
                <a:gd name="T60" fmla="*/ 655 w 753"/>
                <a:gd name="T61" fmla="*/ 437 h 1040"/>
                <a:gd name="T62" fmla="*/ 575 w 753"/>
                <a:gd name="T63" fmla="*/ 506 h 1040"/>
                <a:gd name="T64" fmla="*/ 529 w 753"/>
                <a:gd name="T65" fmla="*/ 523 h 1040"/>
                <a:gd name="T66" fmla="*/ 517 w 753"/>
                <a:gd name="T67" fmla="*/ 511 h 1040"/>
                <a:gd name="T68" fmla="*/ 563 w 753"/>
                <a:gd name="T69" fmla="*/ 465 h 1040"/>
                <a:gd name="T70" fmla="*/ 609 w 753"/>
                <a:gd name="T71" fmla="*/ 391 h 1040"/>
                <a:gd name="T72" fmla="*/ 627 w 753"/>
                <a:gd name="T73" fmla="*/ 316 h 1040"/>
                <a:gd name="T74" fmla="*/ 609 w 753"/>
                <a:gd name="T75" fmla="*/ 235 h 1040"/>
                <a:gd name="T76" fmla="*/ 569 w 753"/>
                <a:gd name="T77" fmla="*/ 155 h 1040"/>
                <a:gd name="T78" fmla="*/ 506 w 753"/>
                <a:gd name="T79" fmla="*/ 97 h 1040"/>
                <a:gd name="T80" fmla="*/ 425 w 753"/>
                <a:gd name="T81" fmla="*/ 69 h 1040"/>
                <a:gd name="T82" fmla="*/ 333 w 753"/>
                <a:gd name="T83" fmla="*/ 80 h 1040"/>
                <a:gd name="T84" fmla="*/ 247 w 753"/>
                <a:gd name="T85" fmla="*/ 120 h 1040"/>
                <a:gd name="T86" fmla="*/ 230 w 753"/>
                <a:gd name="T87" fmla="*/ 149 h 1040"/>
                <a:gd name="T88" fmla="*/ 241 w 753"/>
                <a:gd name="T89" fmla="*/ 184 h 10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3"/>
                <a:gd name="T136" fmla="*/ 0 h 1040"/>
                <a:gd name="T137" fmla="*/ 753 w 753"/>
                <a:gd name="T138" fmla="*/ 1040 h 104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3" h="1040">
                  <a:moveTo>
                    <a:pt x="535" y="741"/>
                  </a:moveTo>
                  <a:lnTo>
                    <a:pt x="581" y="816"/>
                  </a:lnTo>
                  <a:lnTo>
                    <a:pt x="598" y="845"/>
                  </a:lnTo>
                  <a:lnTo>
                    <a:pt x="609" y="862"/>
                  </a:lnTo>
                  <a:lnTo>
                    <a:pt x="627" y="868"/>
                  </a:lnTo>
                  <a:lnTo>
                    <a:pt x="650" y="868"/>
                  </a:lnTo>
                  <a:lnTo>
                    <a:pt x="673" y="862"/>
                  </a:lnTo>
                  <a:lnTo>
                    <a:pt x="701" y="856"/>
                  </a:lnTo>
                  <a:lnTo>
                    <a:pt x="736" y="839"/>
                  </a:lnTo>
                  <a:lnTo>
                    <a:pt x="742" y="845"/>
                  </a:lnTo>
                  <a:lnTo>
                    <a:pt x="747" y="856"/>
                  </a:lnTo>
                  <a:lnTo>
                    <a:pt x="753" y="868"/>
                  </a:lnTo>
                  <a:lnTo>
                    <a:pt x="747" y="874"/>
                  </a:lnTo>
                  <a:lnTo>
                    <a:pt x="586" y="954"/>
                  </a:lnTo>
                  <a:lnTo>
                    <a:pt x="437" y="1040"/>
                  </a:lnTo>
                  <a:lnTo>
                    <a:pt x="425" y="1035"/>
                  </a:lnTo>
                  <a:lnTo>
                    <a:pt x="420" y="1029"/>
                  </a:lnTo>
                  <a:lnTo>
                    <a:pt x="414" y="1017"/>
                  </a:lnTo>
                  <a:lnTo>
                    <a:pt x="414" y="1006"/>
                  </a:lnTo>
                  <a:lnTo>
                    <a:pt x="437" y="989"/>
                  </a:lnTo>
                  <a:lnTo>
                    <a:pt x="460" y="971"/>
                  </a:lnTo>
                  <a:lnTo>
                    <a:pt x="477" y="960"/>
                  </a:lnTo>
                  <a:lnTo>
                    <a:pt x="483" y="943"/>
                  </a:lnTo>
                  <a:lnTo>
                    <a:pt x="489" y="925"/>
                  </a:lnTo>
                  <a:lnTo>
                    <a:pt x="483" y="902"/>
                  </a:lnTo>
                  <a:lnTo>
                    <a:pt x="471" y="874"/>
                  </a:lnTo>
                  <a:lnTo>
                    <a:pt x="431" y="793"/>
                  </a:lnTo>
                  <a:lnTo>
                    <a:pt x="190" y="333"/>
                  </a:lnTo>
                  <a:lnTo>
                    <a:pt x="155" y="270"/>
                  </a:lnTo>
                  <a:lnTo>
                    <a:pt x="144" y="247"/>
                  </a:lnTo>
                  <a:lnTo>
                    <a:pt x="126" y="230"/>
                  </a:lnTo>
                  <a:lnTo>
                    <a:pt x="115" y="224"/>
                  </a:lnTo>
                  <a:lnTo>
                    <a:pt x="98" y="218"/>
                  </a:lnTo>
                  <a:lnTo>
                    <a:pt x="80" y="224"/>
                  </a:lnTo>
                  <a:lnTo>
                    <a:pt x="63" y="230"/>
                  </a:lnTo>
                  <a:lnTo>
                    <a:pt x="11" y="247"/>
                  </a:lnTo>
                  <a:lnTo>
                    <a:pt x="6" y="241"/>
                  </a:lnTo>
                  <a:lnTo>
                    <a:pt x="0" y="235"/>
                  </a:lnTo>
                  <a:lnTo>
                    <a:pt x="0" y="224"/>
                  </a:lnTo>
                  <a:lnTo>
                    <a:pt x="0" y="212"/>
                  </a:lnTo>
                  <a:lnTo>
                    <a:pt x="103" y="149"/>
                  </a:lnTo>
                  <a:lnTo>
                    <a:pt x="241" y="74"/>
                  </a:lnTo>
                  <a:lnTo>
                    <a:pt x="316" y="40"/>
                  </a:lnTo>
                  <a:lnTo>
                    <a:pt x="385" y="17"/>
                  </a:lnTo>
                  <a:lnTo>
                    <a:pt x="448" y="0"/>
                  </a:lnTo>
                  <a:lnTo>
                    <a:pt x="512" y="0"/>
                  </a:lnTo>
                  <a:lnTo>
                    <a:pt x="540" y="5"/>
                  </a:lnTo>
                  <a:lnTo>
                    <a:pt x="569" y="11"/>
                  </a:lnTo>
                  <a:lnTo>
                    <a:pt x="592" y="23"/>
                  </a:lnTo>
                  <a:lnTo>
                    <a:pt x="621" y="34"/>
                  </a:lnTo>
                  <a:lnTo>
                    <a:pt x="644" y="57"/>
                  </a:lnTo>
                  <a:lnTo>
                    <a:pt x="667" y="80"/>
                  </a:lnTo>
                  <a:lnTo>
                    <a:pt x="690" y="103"/>
                  </a:lnTo>
                  <a:lnTo>
                    <a:pt x="707" y="138"/>
                  </a:lnTo>
                  <a:lnTo>
                    <a:pt x="724" y="178"/>
                  </a:lnTo>
                  <a:lnTo>
                    <a:pt x="736" y="218"/>
                  </a:lnTo>
                  <a:lnTo>
                    <a:pt x="742" y="253"/>
                  </a:lnTo>
                  <a:lnTo>
                    <a:pt x="736" y="293"/>
                  </a:lnTo>
                  <a:lnTo>
                    <a:pt x="730" y="322"/>
                  </a:lnTo>
                  <a:lnTo>
                    <a:pt x="719" y="350"/>
                  </a:lnTo>
                  <a:lnTo>
                    <a:pt x="690" y="402"/>
                  </a:lnTo>
                  <a:lnTo>
                    <a:pt x="655" y="437"/>
                  </a:lnTo>
                  <a:lnTo>
                    <a:pt x="615" y="477"/>
                  </a:lnTo>
                  <a:lnTo>
                    <a:pt x="575" y="506"/>
                  </a:lnTo>
                  <a:lnTo>
                    <a:pt x="535" y="529"/>
                  </a:lnTo>
                  <a:lnTo>
                    <a:pt x="529" y="523"/>
                  </a:lnTo>
                  <a:lnTo>
                    <a:pt x="523" y="517"/>
                  </a:lnTo>
                  <a:lnTo>
                    <a:pt x="517" y="511"/>
                  </a:lnTo>
                  <a:lnTo>
                    <a:pt x="517" y="506"/>
                  </a:lnTo>
                  <a:lnTo>
                    <a:pt x="563" y="465"/>
                  </a:lnTo>
                  <a:lnTo>
                    <a:pt x="592" y="431"/>
                  </a:lnTo>
                  <a:lnTo>
                    <a:pt x="609" y="391"/>
                  </a:lnTo>
                  <a:lnTo>
                    <a:pt x="627" y="356"/>
                  </a:lnTo>
                  <a:lnTo>
                    <a:pt x="627" y="316"/>
                  </a:lnTo>
                  <a:lnTo>
                    <a:pt x="621" y="276"/>
                  </a:lnTo>
                  <a:lnTo>
                    <a:pt x="609" y="235"/>
                  </a:lnTo>
                  <a:lnTo>
                    <a:pt x="592" y="195"/>
                  </a:lnTo>
                  <a:lnTo>
                    <a:pt x="569" y="155"/>
                  </a:lnTo>
                  <a:lnTo>
                    <a:pt x="540" y="120"/>
                  </a:lnTo>
                  <a:lnTo>
                    <a:pt x="506" y="97"/>
                  </a:lnTo>
                  <a:lnTo>
                    <a:pt x="466" y="80"/>
                  </a:lnTo>
                  <a:lnTo>
                    <a:pt x="425" y="69"/>
                  </a:lnTo>
                  <a:lnTo>
                    <a:pt x="379" y="69"/>
                  </a:lnTo>
                  <a:lnTo>
                    <a:pt x="333" y="80"/>
                  </a:lnTo>
                  <a:lnTo>
                    <a:pt x="287" y="103"/>
                  </a:lnTo>
                  <a:lnTo>
                    <a:pt x="247" y="120"/>
                  </a:lnTo>
                  <a:lnTo>
                    <a:pt x="230" y="138"/>
                  </a:lnTo>
                  <a:lnTo>
                    <a:pt x="230" y="149"/>
                  </a:lnTo>
                  <a:lnTo>
                    <a:pt x="230" y="155"/>
                  </a:lnTo>
                  <a:lnTo>
                    <a:pt x="241" y="184"/>
                  </a:lnTo>
                  <a:lnTo>
                    <a:pt x="535" y="7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29" name="Freeform 30"/>
            <p:cNvSpPr>
              <a:spLocks/>
            </p:cNvSpPr>
            <p:nvPr/>
          </p:nvSpPr>
          <p:spPr bwMode="auto">
            <a:xfrm>
              <a:off x="3959" y="2552"/>
              <a:ext cx="932" cy="1093"/>
            </a:xfrm>
            <a:custGeom>
              <a:avLst/>
              <a:gdLst>
                <a:gd name="T0" fmla="*/ 138 w 932"/>
                <a:gd name="T1" fmla="*/ 276 h 1093"/>
                <a:gd name="T2" fmla="*/ 115 w 932"/>
                <a:gd name="T3" fmla="*/ 230 h 1093"/>
                <a:gd name="T4" fmla="*/ 81 w 932"/>
                <a:gd name="T5" fmla="*/ 213 h 1093"/>
                <a:gd name="T6" fmla="*/ 35 w 932"/>
                <a:gd name="T7" fmla="*/ 213 h 1093"/>
                <a:gd name="T8" fmla="*/ 6 w 932"/>
                <a:gd name="T9" fmla="*/ 213 h 1093"/>
                <a:gd name="T10" fmla="*/ 0 w 932"/>
                <a:gd name="T11" fmla="*/ 190 h 1093"/>
                <a:gd name="T12" fmla="*/ 161 w 932"/>
                <a:gd name="T13" fmla="*/ 138 h 1093"/>
                <a:gd name="T14" fmla="*/ 535 w 932"/>
                <a:gd name="T15" fmla="*/ 23 h 1093"/>
                <a:gd name="T16" fmla="*/ 615 w 932"/>
                <a:gd name="T17" fmla="*/ 29 h 1093"/>
                <a:gd name="T18" fmla="*/ 673 w 932"/>
                <a:gd name="T19" fmla="*/ 173 h 1093"/>
                <a:gd name="T20" fmla="*/ 661 w 932"/>
                <a:gd name="T21" fmla="*/ 184 h 1093"/>
                <a:gd name="T22" fmla="*/ 644 w 932"/>
                <a:gd name="T23" fmla="*/ 184 h 1093"/>
                <a:gd name="T24" fmla="*/ 587 w 932"/>
                <a:gd name="T25" fmla="*/ 115 h 1093"/>
                <a:gd name="T26" fmla="*/ 546 w 932"/>
                <a:gd name="T27" fmla="*/ 92 h 1093"/>
                <a:gd name="T28" fmla="*/ 500 w 932"/>
                <a:gd name="T29" fmla="*/ 86 h 1093"/>
                <a:gd name="T30" fmla="*/ 368 w 932"/>
                <a:gd name="T31" fmla="*/ 121 h 1093"/>
                <a:gd name="T32" fmla="*/ 247 w 932"/>
                <a:gd name="T33" fmla="*/ 161 h 1093"/>
                <a:gd name="T34" fmla="*/ 236 w 932"/>
                <a:gd name="T35" fmla="*/ 190 h 1093"/>
                <a:gd name="T36" fmla="*/ 328 w 932"/>
                <a:gd name="T37" fmla="*/ 489 h 1093"/>
                <a:gd name="T38" fmla="*/ 345 w 932"/>
                <a:gd name="T39" fmla="*/ 518 h 1093"/>
                <a:gd name="T40" fmla="*/ 385 w 932"/>
                <a:gd name="T41" fmla="*/ 512 h 1093"/>
                <a:gd name="T42" fmla="*/ 535 w 932"/>
                <a:gd name="T43" fmla="*/ 466 h 1093"/>
                <a:gd name="T44" fmla="*/ 587 w 932"/>
                <a:gd name="T45" fmla="*/ 437 h 1093"/>
                <a:gd name="T46" fmla="*/ 592 w 932"/>
                <a:gd name="T47" fmla="*/ 408 h 1093"/>
                <a:gd name="T48" fmla="*/ 587 w 932"/>
                <a:gd name="T49" fmla="*/ 328 h 1093"/>
                <a:gd name="T50" fmla="*/ 604 w 932"/>
                <a:gd name="T51" fmla="*/ 316 h 1093"/>
                <a:gd name="T52" fmla="*/ 621 w 932"/>
                <a:gd name="T53" fmla="*/ 316 h 1093"/>
                <a:gd name="T54" fmla="*/ 707 w 932"/>
                <a:gd name="T55" fmla="*/ 587 h 1093"/>
                <a:gd name="T56" fmla="*/ 690 w 932"/>
                <a:gd name="T57" fmla="*/ 598 h 1093"/>
                <a:gd name="T58" fmla="*/ 673 w 932"/>
                <a:gd name="T59" fmla="*/ 598 h 1093"/>
                <a:gd name="T60" fmla="*/ 633 w 932"/>
                <a:gd name="T61" fmla="*/ 535 h 1093"/>
                <a:gd name="T62" fmla="*/ 604 w 932"/>
                <a:gd name="T63" fmla="*/ 512 h 1093"/>
                <a:gd name="T64" fmla="*/ 541 w 932"/>
                <a:gd name="T65" fmla="*/ 518 h 1093"/>
                <a:gd name="T66" fmla="*/ 397 w 932"/>
                <a:gd name="T67" fmla="*/ 558 h 1093"/>
                <a:gd name="T68" fmla="*/ 362 w 932"/>
                <a:gd name="T69" fmla="*/ 575 h 1093"/>
                <a:gd name="T70" fmla="*/ 368 w 932"/>
                <a:gd name="T71" fmla="*/ 610 h 1093"/>
                <a:gd name="T72" fmla="*/ 443 w 932"/>
                <a:gd name="T73" fmla="*/ 851 h 1093"/>
                <a:gd name="T74" fmla="*/ 477 w 932"/>
                <a:gd name="T75" fmla="*/ 914 h 1093"/>
                <a:gd name="T76" fmla="*/ 512 w 932"/>
                <a:gd name="T77" fmla="*/ 937 h 1093"/>
                <a:gd name="T78" fmla="*/ 592 w 932"/>
                <a:gd name="T79" fmla="*/ 932 h 1093"/>
                <a:gd name="T80" fmla="*/ 782 w 932"/>
                <a:gd name="T81" fmla="*/ 874 h 1093"/>
                <a:gd name="T82" fmla="*/ 834 w 932"/>
                <a:gd name="T83" fmla="*/ 840 h 1093"/>
                <a:gd name="T84" fmla="*/ 863 w 932"/>
                <a:gd name="T85" fmla="*/ 782 h 1093"/>
                <a:gd name="T86" fmla="*/ 891 w 932"/>
                <a:gd name="T87" fmla="*/ 679 h 1093"/>
                <a:gd name="T88" fmla="*/ 909 w 932"/>
                <a:gd name="T89" fmla="*/ 673 h 1093"/>
                <a:gd name="T90" fmla="*/ 926 w 932"/>
                <a:gd name="T91" fmla="*/ 679 h 1093"/>
                <a:gd name="T92" fmla="*/ 926 w 932"/>
                <a:gd name="T93" fmla="*/ 886 h 1093"/>
                <a:gd name="T94" fmla="*/ 437 w 932"/>
                <a:gd name="T95" fmla="*/ 1029 h 1093"/>
                <a:gd name="T96" fmla="*/ 247 w 932"/>
                <a:gd name="T97" fmla="*/ 1087 h 1093"/>
                <a:gd name="T98" fmla="*/ 242 w 932"/>
                <a:gd name="T99" fmla="*/ 1070 h 1093"/>
                <a:gd name="T100" fmla="*/ 288 w 932"/>
                <a:gd name="T101" fmla="*/ 1041 h 1093"/>
                <a:gd name="T102" fmla="*/ 328 w 932"/>
                <a:gd name="T103" fmla="*/ 1018 h 1093"/>
                <a:gd name="T104" fmla="*/ 345 w 932"/>
                <a:gd name="T105" fmla="*/ 983 h 1093"/>
                <a:gd name="T106" fmla="*/ 339 w 932"/>
                <a:gd name="T107" fmla="*/ 932 h 1093"/>
                <a:gd name="T108" fmla="*/ 167 w 932"/>
                <a:gd name="T109" fmla="*/ 357 h 10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2"/>
                <a:gd name="T166" fmla="*/ 0 h 1093"/>
                <a:gd name="T167" fmla="*/ 932 w 932"/>
                <a:gd name="T168" fmla="*/ 1093 h 10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2" h="1093">
                  <a:moveTo>
                    <a:pt x="167" y="357"/>
                  </a:moveTo>
                  <a:lnTo>
                    <a:pt x="138" y="276"/>
                  </a:lnTo>
                  <a:lnTo>
                    <a:pt x="127" y="247"/>
                  </a:lnTo>
                  <a:lnTo>
                    <a:pt x="115" y="230"/>
                  </a:lnTo>
                  <a:lnTo>
                    <a:pt x="98" y="219"/>
                  </a:lnTo>
                  <a:lnTo>
                    <a:pt x="81" y="213"/>
                  </a:lnTo>
                  <a:lnTo>
                    <a:pt x="58" y="213"/>
                  </a:lnTo>
                  <a:lnTo>
                    <a:pt x="35" y="213"/>
                  </a:lnTo>
                  <a:lnTo>
                    <a:pt x="12" y="219"/>
                  </a:lnTo>
                  <a:lnTo>
                    <a:pt x="6" y="213"/>
                  </a:lnTo>
                  <a:lnTo>
                    <a:pt x="0" y="201"/>
                  </a:lnTo>
                  <a:lnTo>
                    <a:pt x="0" y="190"/>
                  </a:lnTo>
                  <a:lnTo>
                    <a:pt x="0" y="184"/>
                  </a:lnTo>
                  <a:lnTo>
                    <a:pt x="161" y="138"/>
                  </a:lnTo>
                  <a:lnTo>
                    <a:pt x="414" y="58"/>
                  </a:lnTo>
                  <a:lnTo>
                    <a:pt x="535" y="23"/>
                  </a:lnTo>
                  <a:lnTo>
                    <a:pt x="598" y="0"/>
                  </a:lnTo>
                  <a:lnTo>
                    <a:pt x="615" y="29"/>
                  </a:lnTo>
                  <a:lnTo>
                    <a:pt x="633" y="69"/>
                  </a:lnTo>
                  <a:lnTo>
                    <a:pt x="673" y="173"/>
                  </a:lnTo>
                  <a:lnTo>
                    <a:pt x="673" y="178"/>
                  </a:lnTo>
                  <a:lnTo>
                    <a:pt x="661" y="184"/>
                  </a:lnTo>
                  <a:lnTo>
                    <a:pt x="650" y="190"/>
                  </a:lnTo>
                  <a:lnTo>
                    <a:pt x="644" y="184"/>
                  </a:lnTo>
                  <a:lnTo>
                    <a:pt x="615" y="144"/>
                  </a:lnTo>
                  <a:lnTo>
                    <a:pt x="587" y="115"/>
                  </a:lnTo>
                  <a:lnTo>
                    <a:pt x="569" y="104"/>
                  </a:lnTo>
                  <a:lnTo>
                    <a:pt x="546" y="92"/>
                  </a:lnTo>
                  <a:lnTo>
                    <a:pt x="523" y="92"/>
                  </a:lnTo>
                  <a:lnTo>
                    <a:pt x="500" y="86"/>
                  </a:lnTo>
                  <a:lnTo>
                    <a:pt x="443" y="98"/>
                  </a:lnTo>
                  <a:lnTo>
                    <a:pt x="368" y="121"/>
                  </a:lnTo>
                  <a:lnTo>
                    <a:pt x="270" y="150"/>
                  </a:lnTo>
                  <a:lnTo>
                    <a:pt x="247" y="161"/>
                  </a:lnTo>
                  <a:lnTo>
                    <a:pt x="236" y="173"/>
                  </a:lnTo>
                  <a:lnTo>
                    <a:pt x="236" y="190"/>
                  </a:lnTo>
                  <a:lnTo>
                    <a:pt x="247" y="219"/>
                  </a:lnTo>
                  <a:lnTo>
                    <a:pt x="328" y="489"/>
                  </a:lnTo>
                  <a:lnTo>
                    <a:pt x="339" y="512"/>
                  </a:lnTo>
                  <a:lnTo>
                    <a:pt x="345" y="518"/>
                  </a:lnTo>
                  <a:lnTo>
                    <a:pt x="362" y="518"/>
                  </a:lnTo>
                  <a:lnTo>
                    <a:pt x="385" y="512"/>
                  </a:lnTo>
                  <a:lnTo>
                    <a:pt x="466" y="489"/>
                  </a:lnTo>
                  <a:lnTo>
                    <a:pt x="535" y="466"/>
                  </a:lnTo>
                  <a:lnTo>
                    <a:pt x="575" y="443"/>
                  </a:lnTo>
                  <a:lnTo>
                    <a:pt x="587" y="437"/>
                  </a:lnTo>
                  <a:lnTo>
                    <a:pt x="592" y="426"/>
                  </a:lnTo>
                  <a:lnTo>
                    <a:pt x="592" y="408"/>
                  </a:lnTo>
                  <a:lnTo>
                    <a:pt x="592" y="385"/>
                  </a:lnTo>
                  <a:lnTo>
                    <a:pt x="587" y="328"/>
                  </a:lnTo>
                  <a:lnTo>
                    <a:pt x="592" y="322"/>
                  </a:lnTo>
                  <a:lnTo>
                    <a:pt x="604" y="316"/>
                  </a:lnTo>
                  <a:lnTo>
                    <a:pt x="615" y="316"/>
                  </a:lnTo>
                  <a:lnTo>
                    <a:pt x="621" y="316"/>
                  </a:lnTo>
                  <a:lnTo>
                    <a:pt x="661" y="454"/>
                  </a:lnTo>
                  <a:lnTo>
                    <a:pt x="707" y="587"/>
                  </a:lnTo>
                  <a:lnTo>
                    <a:pt x="702" y="592"/>
                  </a:lnTo>
                  <a:lnTo>
                    <a:pt x="690" y="598"/>
                  </a:lnTo>
                  <a:lnTo>
                    <a:pt x="679" y="598"/>
                  </a:lnTo>
                  <a:lnTo>
                    <a:pt x="673" y="598"/>
                  </a:lnTo>
                  <a:lnTo>
                    <a:pt x="644" y="546"/>
                  </a:lnTo>
                  <a:lnTo>
                    <a:pt x="633" y="535"/>
                  </a:lnTo>
                  <a:lnTo>
                    <a:pt x="621" y="518"/>
                  </a:lnTo>
                  <a:lnTo>
                    <a:pt x="604" y="512"/>
                  </a:lnTo>
                  <a:lnTo>
                    <a:pt x="587" y="512"/>
                  </a:lnTo>
                  <a:lnTo>
                    <a:pt x="541" y="518"/>
                  </a:lnTo>
                  <a:lnTo>
                    <a:pt x="477" y="535"/>
                  </a:lnTo>
                  <a:lnTo>
                    <a:pt x="397" y="558"/>
                  </a:lnTo>
                  <a:lnTo>
                    <a:pt x="374" y="569"/>
                  </a:lnTo>
                  <a:lnTo>
                    <a:pt x="362" y="575"/>
                  </a:lnTo>
                  <a:lnTo>
                    <a:pt x="362" y="587"/>
                  </a:lnTo>
                  <a:lnTo>
                    <a:pt x="368" y="610"/>
                  </a:lnTo>
                  <a:lnTo>
                    <a:pt x="426" y="799"/>
                  </a:lnTo>
                  <a:lnTo>
                    <a:pt x="443" y="851"/>
                  </a:lnTo>
                  <a:lnTo>
                    <a:pt x="460" y="886"/>
                  </a:lnTo>
                  <a:lnTo>
                    <a:pt x="477" y="914"/>
                  </a:lnTo>
                  <a:lnTo>
                    <a:pt x="495" y="932"/>
                  </a:lnTo>
                  <a:lnTo>
                    <a:pt x="512" y="937"/>
                  </a:lnTo>
                  <a:lnTo>
                    <a:pt x="546" y="943"/>
                  </a:lnTo>
                  <a:lnTo>
                    <a:pt x="592" y="932"/>
                  </a:lnTo>
                  <a:lnTo>
                    <a:pt x="667" y="914"/>
                  </a:lnTo>
                  <a:lnTo>
                    <a:pt x="782" y="874"/>
                  </a:lnTo>
                  <a:lnTo>
                    <a:pt x="811" y="857"/>
                  </a:lnTo>
                  <a:lnTo>
                    <a:pt x="834" y="840"/>
                  </a:lnTo>
                  <a:lnTo>
                    <a:pt x="851" y="817"/>
                  </a:lnTo>
                  <a:lnTo>
                    <a:pt x="863" y="782"/>
                  </a:lnTo>
                  <a:lnTo>
                    <a:pt x="880" y="736"/>
                  </a:lnTo>
                  <a:lnTo>
                    <a:pt x="891" y="679"/>
                  </a:lnTo>
                  <a:lnTo>
                    <a:pt x="897" y="673"/>
                  </a:lnTo>
                  <a:lnTo>
                    <a:pt x="909" y="673"/>
                  </a:lnTo>
                  <a:lnTo>
                    <a:pt x="920" y="673"/>
                  </a:lnTo>
                  <a:lnTo>
                    <a:pt x="926" y="679"/>
                  </a:lnTo>
                  <a:lnTo>
                    <a:pt x="932" y="782"/>
                  </a:lnTo>
                  <a:lnTo>
                    <a:pt x="926" y="886"/>
                  </a:lnTo>
                  <a:lnTo>
                    <a:pt x="558" y="995"/>
                  </a:lnTo>
                  <a:lnTo>
                    <a:pt x="437" y="1029"/>
                  </a:lnTo>
                  <a:lnTo>
                    <a:pt x="259" y="1093"/>
                  </a:lnTo>
                  <a:lnTo>
                    <a:pt x="247" y="1087"/>
                  </a:lnTo>
                  <a:lnTo>
                    <a:pt x="242" y="1075"/>
                  </a:lnTo>
                  <a:lnTo>
                    <a:pt x="242" y="1070"/>
                  </a:lnTo>
                  <a:lnTo>
                    <a:pt x="242" y="1058"/>
                  </a:lnTo>
                  <a:lnTo>
                    <a:pt x="288" y="1041"/>
                  </a:lnTo>
                  <a:lnTo>
                    <a:pt x="311" y="1029"/>
                  </a:lnTo>
                  <a:lnTo>
                    <a:pt x="328" y="1018"/>
                  </a:lnTo>
                  <a:lnTo>
                    <a:pt x="339" y="1001"/>
                  </a:lnTo>
                  <a:lnTo>
                    <a:pt x="345" y="983"/>
                  </a:lnTo>
                  <a:lnTo>
                    <a:pt x="345" y="960"/>
                  </a:lnTo>
                  <a:lnTo>
                    <a:pt x="339" y="932"/>
                  </a:lnTo>
                  <a:lnTo>
                    <a:pt x="316" y="845"/>
                  </a:lnTo>
                  <a:lnTo>
                    <a:pt x="167" y="357"/>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0" name="Freeform 31"/>
            <p:cNvSpPr>
              <a:spLocks/>
            </p:cNvSpPr>
            <p:nvPr/>
          </p:nvSpPr>
          <p:spPr bwMode="auto">
            <a:xfrm>
              <a:off x="4822" y="2449"/>
              <a:ext cx="983" cy="977"/>
            </a:xfrm>
            <a:custGeom>
              <a:avLst/>
              <a:gdLst>
                <a:gd name="T0" fmla="*/ 120 w 983"/>
                <a:gd name="T1" fmla="*/ 161 h 977"/>
                <a:gd name="T2" fmla="*/ 103 w 983"/>
                <a:gd name="T3" fmla="*/ 103 h 977"/>
                <a:gd name="T4" fmla="*/ 74 w 983"/>
                <a:gd name="T5" fmla="*/ 86 h 977"/>
                <a:gd name="T6" fmla="*/ 11 w 983"/>
                <a:gd name="T7" fmla="*/ 86 h 977"/>
                <a:gd name="T8" fmla="*/ 0 w 983"/>
                <a:gd name="T9" fmla="*/ 69 h 977"/>
                <a:gd name="T10" fmla="*/ 5 w 983"/>
                <a:gd name="T11" fmla="*/ 51 h 977"/>
                <a:gd name="T12" fmla="*/ 322 w 983"/>
                <a:gd name="T13" fmla="*/ 5 h 977"/>
                <a:gd name="T14" fmla="*/ 448 w 983"/>
                <a:gd name="T15" fmla="*/ 0 h 977"/>
                <a:gd name="T16" fmla="*/ 557 w 983"/>
                <a:gd name="T17" fmla="*/ 23 h 977"/>
                <a:gd name="T18" fmla="*/ 609 w 983"/>
                <a:gd name="T19" fmla="*/ 51 h 977"/>
                <a:gd name="T20" fmla="*/ 649 w 983"/>
                <a:gd name="T21" fmla="*/ 92 h 977"/>
                <a:gd name="T22" fmla="*/ 678 w 983"/>
                <a:gd name="T23" fmla="*/ 143 h 977"/>
                <a:gd name="T24" fmla="*/ 695 w 983"/>
                <a:gd name="T25" fmla="*/ 207 h 977"/>
                <a:gd name="T26" fmla="*/ 690 w 983"/>
                <a:gd name="T27" fmla="*/ 299 h 977"/>
                <a:gd name="T28" fmla="*/ 649 w 983"/>
                <a:gd name="T29" fmla="*/ 373 h 977"/>
                <a:gd name="T30" fmla="*/ 598 w 983"/>
                <a:gd name="T31" fmla="*/ 425 h 977"/>
                <a:gd name="T32" fmla="*/ 546 w 983"/>
                <a:gd name="T33" fmla="*/ 460 h 977"/>
                <a:gd name="T34" fmla="*/ 546 w 983"/>
                <a:gd name="T35" fmla="*/ 477 h 977"/>
                <a:gd name="T36" fmla="*/ 644 w 983"/>
                <a:gd name="T37" fmla="*/ 609 h 977"/>
                <a:gd name="T38" fmla="*/ 799 w 983"/>
                <a:gd name="T39" fmla="*/ 782 h 977"/>
                <a:gd name="T40" fmla="*/ 874 w 983"/>
                <a:gd name="T41" fmla="*/ 839 h 977"/>
                <a:gd name="T42" fmla="*/ 920 w 983"/>
                <a:gd name="T43" fmla="*/ 862 h 977"/>
                <a:gd name="T44" fmla="*/ 977 w 983"/>
                <a:gd name="T45" fmla="*/ 868 h 977"/>
                <a:gd name="T46" fmla="*/ 977 w 983"/>
                <a:gd name="T47" fmla="*/ 891 h 977"/>
                <a:gd name="T48" fmla="*/ 920 w 983"/>
                <a:gd name="T49" fmla="*/ 902 h 977"/>
                <a:gd name="T50" fmla="*/ 833 w 983"/>
                <a:gd name="T51" fmla="*/ 902 h 977"/>
                <a:gd name="T52" fmla="*/ 764 w 983"/>
                <a:gd name="T53" fmla="*/ 885 h 977"/>
                <a:gd name="T54" fmla="*/ 690 w 983"/>
                <a:gd name="T55" fmla="*/ 833 h 977"/>
                <a:gd name="T56" fmla="*/ 609 w 983"/>
                <a:gd name="T57" fmla="*/ 753 h 977"/>
                <a:gd name="T58" fmla="*/ 448 w 983"/>
                <a:gd name="T59" fmla="*/ 557 h 977"/>
                <a:gd name="T60" fmla="*/ 408 w 983"/>
                <a:gd name="T61" fmla="*/ 529 h 977"/>
                <a:gd name="T62" fmla="*/ 345 w 983"/>
                <a:gd name="T63" fmla="*/ 523 h 977"/>
                <a:gd name="T64" fmla="*/ 287 w 983"/>
                <a:gd name="T65" fmla="*/ 534 h 977"/>
                <a:gd name="T66" fmla="*/ 281 w 983"/>
                <a:gd name="T67" fmla="*/ 557 h 977"/>
                <a:gd name="T68" fmla="*/ 310 w 983"/>
                <a:gd name="T69" fmla="*/ 828 h 977"/>
                <a:gd name="T70" fmla="*/ 327 w 983"/>
                <a:gd name="T71" fmla="*/ 874 h 977"/>
                <a:gd name="T72" fmla="*/ 356 w 983"/>
                <a:gd name="T73" fmla="*/ 897 h 977"/>
                <a:gd name="T74" fmla="*/ 402 w 983"/>
                <a:gd name="T75" fmla="*/ 902 h 977"/>
                <a:gd name="T76" fmla="*/ 437 w 983"/>
                <a:gd name="T77" fmla="*/ 914 h 977"/>
                <a:gd name="T78" fmla="*/ 437 w 983"/>
                <a:gd name="T79" fmla="*/ 931 h 977"/>
                <a:gd name="T80" fmla="*/ 264 w 983"/>
                <a:gd name="T81" fmla="*/ 954 h 977"/>
                <a:gd name="T82" fmla="*/ 86 w 983"/>
                <a:gd name="T83" fmla="*/ 971 h 977"/>
                <a:gd name="T84" fmla="*/ 80 w 983"/>
                <a:gd name="T85" fmla="*/ 948 h 977"/>
                <a:gd name="T86" fmla="*/ 120 w 983"/>
                <a:gd name="T87" fmla="*/ 931 h 977"/>
                <a:gd name="T88" fmla="*/ 166 w 983"/>
                <a:gd name="T89" fmla="*/ 920 h 977"/>
                <a:gd name="T90" fmla="*/ 189 w 983"/>
                <a:gd name="T91" fmla="*/ 891 h 977"/>
                <a:gd name="T92" fmla="*/ 195 w 983"/>
                <a:gd name="T93" fmla="*/ 839 h 977"/>
                <a:gd name="T94" fmla="*/ 132 w 983"/>
                <a:gd name="T95" fmla="*/ 241 h 977"/>
                <a:gd name="T96" fmla="*/ 276 w 983"/>
                <a:gd name="T97" fmla="*/ 465 h 977"/>
                <a:gd name="T98" fmla="*/ 304 w 983"/>
                <a:gd name="T99" fmla="*/ 483 h 977"/>
                <a:gd name="T100" fmla="*/ 414 w 983"/>
                <a:gd name="T101" fmla="*/ 471 h 977"/>
                <a:gd name="T102" fmla="*/ 488 w 983"/>
                <a:gd name="T103" fmla="*/ 448 h 977"/>
                <a:gd name="T104" fmla="*/ 540 w 983"/>
                <a:gd name="T105" fmla="*/ 396 h 977"/>
                <a:gd name="T106" fmla="*/ 569 w 983"/>
                <a:gd name="T107" fmla="*/ 304 h 977"/>
                <a:gd name="T108" fmla="*/ 563 w 983"/>
                <a:gd name="T109" fmla="*/ 201 h 977"/>
                <a:gd name="T110" fmla="*/ 529 w 983"/>
                <a:gd name="T111" fmla="*/ 126 h 977"/>
                <a:gd name="T112" fmla="*/ 465 w 983"/>
                <a:gd name="T113" fmla="*/ 74 h 977"/>
                <a:gd name="T114" fmla="*/ 379 w 983"/>
                <a:gd name="T115" fmla="*/ 46 h 977"/>
                <a:gd name="T116" fmla="*/ 270 w 983"/>
                <a:gd name="T117" fmla="*/ 57 h 977"/>
                <a:gd name="T118" fmla="*/ 235 w 983"/>
                <a:gd name="T119" fmla="*/ 69 h 977"/>
                <a:gd name="T120" fmla="*/ 235 w 983"/>
                <a:gd name="T121" fmla="*/ 103 h 977"/>
                <a:gd name="T122" fmla="*/ 132 w 983"/>
                <a:gd name="T123" fmla="*/ 241 h 9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3"/>
                <a:gd name="T187" fmla="*/ 0 h 977"/>
                <a:gd name="T188" fmla="*/ 983 w 983"/>
                <a:gd name="T189" fmla="*/ 977 h 9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3" h="977">
                  <a:moveTo>
                    <a:pt x="132" y="241"/>
                  </a:moveTo>
                  <a:lnTo>
                    <a:pt x="120" y="161"/>
                  </a:lnTo>
                  <a:lnTo>
                    <a:pt x="109" y="115"/>
                  </a:lnTo>
                  <a:lnTo>
                    <a:pt x="103" y="103"/>
                  </a:lnTo>
                  <a:lnTo>
                    <a:pt x="92" y="92"/>
                  </a:lnTo>
                  <a:lnTo>
                    <a:pt x="74" y="86"/>
                  </a:lnTo>
                  <a:lnTo>
                    <a:pt x="51" y="86"/>
                  </a:lnTo>
                  <a:lnTo>
                    <a:pt x="11" y="86"/>
                  </a:lnTo>
                  <a:lnTo>
                    <a:pt x="0" y="74"/>
                  </a:lnTo>
                  <a:lnTo>
                    <a:pt x="0" y="69"/>
                  </a:lnTo>
                  <a:lnTo>
                    <a:pt x="0" y="57"/>
                  </a:lnTo>
                  <a:lnTo>
                    <a:pt x="5" y="51"/>
                  </a:lnTo>
                  <a:lnTo>
                    <a:pt x="138" y="28"/>
                  </a:lnTo>
                  <a:lnTo>
                    <a:pt x="322" y="5"/>
                  </a:lnTo>
                  <a:lnTo>
                    <a:pt x="385" y="0"/>
                  </a:lnTo>
                  <a:lnTo>
                    <a:pt x="448" y="0"/>
                  </a:lnTo>
                  <a:lnTo>
                    <a:pt x="506" y="5"/>
                  </a:lnTo>
                  <a:lnTo>
                    <a:pt x="557" y="23"/>
                  </a:lnTo>
                  <a:lnTo>
                    <a:pt x="586" y="34"/>
                  </a:lnTo>
                  <a:lnTo>
                    <a:pt x="609" y="51"/>
                  </a:lnTo>
                  <a:lnTo>
                    <a:pt x="632" y="69"/>
                  </a:lnTo>
                  <a:lnTo>
                    <a:pt x="649" y="92"/>
                  </a:lnTo>
                  <a:lnTo>
                    <a:pt x="667" y="115"/>
                  </a:lnTo>
                  <a:lnTo>
                    <a:pt x="678" y="143"/>
                  </a:lnTo>
                  <a:lnTo>
                    <a:pt x="690" y="172"/>
                  </a:lnTo>
                  <a:lnTo>
                    <a:pt x="695" y="207"/>
                  </a:lnTo>
                  <a:lnTo>
                    <a:pt x="695" y="258"/>
                  </a:lnTo>
                  <a:lnTo>
                    <a:pt x="690" y="299"/>
                  </a:lnTo>
                  <a:lnTo>
                    <a:pt x="672" y="339"/>
                  </a:lnTo>
                  <a:lnTo>
                    <a:pt x="649" y="373"/>
                  </a:lnTo>
                  <a:lnTo>
                    <a:pt x="626" y="402"/>
                  </a:lnTo>
                  <a:lnTo>
                    <a:pt x="598" y="425"/>
                  </a:lnTo>
                  <a:lnTo>
                    <a:pt x="569" y="448"/>
                  </a:lnTo>
                  <a:lnTo>
                    <a:pt x="546" y="460"/>
                  </a:lnTo>
                  <a:lnTo>
                    <a:pt x="540" y="471"/>
                  </a:lnTo>
                  <a:lnTo>
                    <a:pt x="546" y="477"/>
                  </a:lnTo>
                  <a:lnTo>
                    <a:pt x="552" y="494"/>
                  </a:lnTo>
                  <a:lnTo>
                    <a:pt x="644" y="609"/>
                  </a:lnTo>
                  <a:lnTo>
                    <a:pt x="724" y="707"/>
                  </a:lnTo>
                  <a:lnTo>
                    <a:pt x="799" y="782"/>
                  </a:lnTo>
                  <a:lnTo>
                    <a:pt x="839" y="810"/>
                  </a:lnTo>
                  <a:lnTo>
                    <a:pt x="874" y="839"/>
                  </a:lnTo>
                  <a:lnTo>
                    <a:pt x="897" y="851"/>
                  </a:lnTo>
                  <a:lnTo>
                    <a:pt x="920" y="862"/>
                  </a:lnTo>
                  <a:lnTo>
                    <a:pt x="948" y="868"/>
                  </a:lnTo>
                  <a:lnTo>
                    <a:pt x="977" y="868"/>
                  </a:lnTo>
                  <a:lnTo>
                    <a:pt x="983" y="879"/>
                  </a:lnTo>
                  <a:lnTo>
                    <a:pt x="977" y="891"/>
                  </a:lnTo>
                  <a:lnTo>
                    <a:pt x="954" y="897"/>
                  </a:lnTo>
                  <a:lnTo>
                    <a:pt x="920" y="902"/>
                  </a:lnTo>
                  <a:lnTo>
                    <a:pt x="874" y="902"/>
                  </a:lnTo>
                  <a:lnTo>
                    <a:pt x="833" y="902"/>
                  </a:lnTo>
                  <a:lnTo>
                    <a:pt x="799" y="897"/>
                  </a:lnTo>
                  <a:lnTo>
                    <a:pt x="764" y="885"/>
                  </a:lnTo>
                  <a:lnTo>
                    <a:pt x="724" y="862"/>
                  </a:lnTo>
                  <a:lnTo>
                    <a:pt x="690" y="833"/>
                  </a:lnTo>
                  <a:lnTo>
                    <a:pt x="649" y="799"/>
                  </a:lnTo>
                  <a:lnTo>
                    <a:pt x="609" y="753"/>
                  </a:lnTo>
                  <a:lnTo>
                    <a:pt x="534" y="661"/>
                  </a:lnTo>
                  <a:lnTo>
                    <a:pt x="448" y="557"/>
                  </a:lnTo>
                  <a:lnTo>
                    <a:pt x="431" y="540"/>
                  </a:lnTo>
                  <a:lnTo>
                    <a:pt x="408" y="529"/>
                  </a:lnTo>
                  <a:lnTo>
                    <a:pt x="379" y="523"/>
                  </a:lnTo>
                  <a:lnTo>
                    <a:pt x="345" y="523"/>
                  </a:lnTo>
                  <a:lnTo>
                    <a:pt x="310" y="529"/>
                  </a:lnTo>
                  <a:lnTo>
                    <a:pt x="287" y="534"/>
                  </a:lnTo>
                  <a:lnTo>
                    <a:pt x="281" y="540"/>
                  </a:lnTo>
                  <a:lnTo>
                    <a:pt x="281" y="557"/>
                  </a:lnTo>
                  <a:lnTo>
                    <a:pt x="299" y="736"/>
                  </a:lnTo>
                  <a:lnTo>
                    <a:pt x="310" y="828"/>
                  </a:lnTo>
                  <a:lnTo>
                    <a:pt x="316" y="856"/>
                  </a:lnTo>
                  <a:lnTo>
                    <a:pt x="327" y="874"/>
                  </a:lnTo>
                  <a:lnTo>
                    <a:pt x="339" y="891"/>
                  </a:lnTo>
                  <a:lnTo>
                    <a:pt x="356" y="897"/>
                  </a:lnTo>
                  <a:lnTo>
                    <a:pt x="373" y="902"/>
                  </a:lnTo>
                  <a:lnTo>
                    <a:pt x="402" y="902"/>
                  </a:lnTo>
                  <a:lnTo>
                    <a:pt x="431" y="902"/>
                  </a:lnTo>
                  <a:lnTo>
                    <a:pt x="437" y="914"/>
                  </a:lnTo>
                  <a:lnTo>
                    <a:pt x="442" y="925"/>
                  </a:lnTo>
                  <a:lnTo>
                    <a:pt x="437" y="931"/>
                  </a:lnTo>
                  <a:lnTo>
                    <a:pt x="431" y="943"/>
                  </a:lnTo>
                  <a:lnTo>
                    <a:pt x="264" y="954"/>
                  </a:lnTo>
                  <a:lnTo>
                    <a:pt x="92" y="977"/>
                  </a:lnTo>
                  <a:lnTo>
                    <a:pt x="86" y="971"/>
                  </a:lnTo>
                  <a:lnTo>
                    <a:pt x="80" y="960"/>
                  </a:lnTo>
                  <a:lnTo>
                    <a:pt x="80" y="948"/>
                  </a:lnTo>
                  <a:lnTo>
                    <a:pt x="86" y="943"/>
                  </a:lnTo>
                  <a:lnTo>
                    <a:pt x="120" y="931"/>
                  </a:lnTo>
                  <a:lnTo>
                    <a:pt x="143" y="925"/>
                  </a:lnTo>
                  <a:lnTo>
                    <a:pt x="166" y="920"/>
                  </a:lnTo>
                  <a:lnTo>
                    <a:pt x="178" y="908"/>
                  </a:lnTo>
                  <a:lnTo>
                    <a:pt x="189" y="891"/>
                  </a:lnTo>
                  <a:lnTo>
                    <a:pt x="189" y="868"/>
                  </a:lnTo>
                  <a:lnTo>
                    <a:pt x="195" y="839"/>
                  </a:lnTo>
                  <a:lnTo>
                    <a:pt x="184" y="747"/>
                  </a:lnTo>
                  <a:lnTo>
                    <a:pt x="132" y="241"/>
                  </a:lnTo>
                  <a:lnTo>
                    <a:pt x="270" y="431"/>
                  </a:lnTo>
                  <a:lnTo>
                    <a:pt x="276" y="465"/>
                  </a:lnTo>
                  <a:lnTo>
                    <a:pt x="276" y="477"/>
                  </a:lnTo>
                  <a:lnTo>
                    <a:pt x="304" y="483"/>
                  </a:lnTo>
                  <a:lnTo>
                    <a:pt x="373" y="477"/>
                  </a:lnTo>
                  <a:lnTo>
                    <a:pt x="414" y="471"/>
                  </a:lnTo>
                  <a:lnTo>
                    <a:pt x="454" y="460"/>
                  </a:lnTo>
                  <a:lnTo>
                    <a:pt x="488" y="448"/>
                  </a:lnTo>
                  <a:lnTo>
                    <a:pt x="517" y="425"/>
                  </a:lnTo>
                  <a:lnTo>
                    <a:pt x="540" y="396"/>
                  </a:lnTo>
                  <a:lnTo>
                    <a:pt x="557" y="356"/>
                  </a:lnTo>
                  <a:lnTo>
                    <a:pt x="569" y="304"/>
                  </a:lnTo>
                  <a:lnTo>
                    <a:pt x="569" y="241"/>
                  </a:lnTo>
                  <a:lnTo>
                    <a:pt x="563" y="201"/>
                  </a:lnTo>
                  <a:lnTo>
                    <a:pt x="546" y="161"/>
                  </a:lnTo>
                  <a:lnTo>
                    <a:pt x="529" y="126"/>
                  </a:lnTo>
                  <a:lnTo>
                    <a:pt x="500" y="97"/>
                  </a:lnTo>
                  <a:lnTo>
                    <a:pt x="465" y="74"/>
                  </a:lnTo>
                  <a:lnTo>
                    <a:pt x="425" y="57"/>
                  </a:lnTo>
                  <a:lnTo>
                    <a:pt x="379" y="46"/>
                  </a:lnTo>
                  <a:lnTo>
                    <a:pt x="322" y="51"/>
                  </a:lnTo>
                  <a:lnTo>
                    <a:pt x="270" y="57"/>
                  </a:lnTo>
                  <a:lnTo>
                    <a:pt x="247" y="63"/>
                  </a:lnTo>
                  <a:lnTo>
                    <a:pt x="235" y="69"/>
                  </a:lnTo>
                  <a:lnTo>
                    <a:pt x="235" y="80"/>
                  </a:lnTo>
                  <a:lnTo>
                    <a:pt x="235" y="103"/>
                  </a:lnTo>
                  <a:lnTo>
                    <a:pt x="270" y="431"/>
                  </a:lnTo>
                  <a:lnTo>
                    <a:pt x="132" y="241"/>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1" name="Freeform 32"/>
            <p:cNvSpPr>
              <a:spLocks/>
            </p:cNvSpPr>
            <p:nvPr/>
          </p:nvSpPr>
          <p:spPr bwMode="auto">
            <a:xfrm>
              <a:off x="5713" y="2420"/>
              <a:ext cx="414" cy="960"/>
            </a:xfrm>
            <a:custGeom>
              <a:avLst/>
              <a:gdLst>
                <a:gd name="T0" fmla="*/ 161 w 414"/>
                <a:gd name="T1" fmla="*/ 224 h 960"/>
                <a:gd name="T2" fmla="*/ 161 w 414"/>
                <a:gd name="T3" fmla="*/ 132 h 960"/>
                <a:gd name="T4" fmla="*/ 161 w 414"/>
                <a:gd name="T5" fmla="*/ 103 h 960"/>
                <a:gd name="T6" fmla="*/ 155 w 414"/>
                <a:gd name="T7" fmla="*/ 80 h 960"/>
                <a:gd name="T8" fmla="*/ 144 w 414"/>
                <a:gd name="T9" fmla="*/ 63 h 960"/>
                <a:gd name="T10" fmla="*/ 132 w 414"/>
                <a:gd name="T11" fmla="*/ 52 h 960"/>
                <a:gd name="T12" fmla="*/ 109 w 414"/>
                <a:gd name="T13" fmla="*/ 46 h 960"/>
                <a:gd name="T14" fmla="*/ 80 w 414"/>
                <a:gd name="T15" fmla="*/ 40 h 960"/>
                <a:gd name="T16" fmla="*/ 46 w 414"/>
                <a:gd name="T17" fmla="*/ 34 h 960"/>
                <a:gd name="T18" fmla="*/ 40 w 414"/>
                <a:gd name="T19" fmla="*/ 29 h 960"/>
                <a:gd name="T20" fmla="*/ 40 w 414"/>
                <a:gd name="T21" fmla="*/ 17 h 960"/>
                <a:gd name="T22" fmla="*/ 46 w 414"/>
                <a:gd name="T23" fmla="*/ 6 h 960"/>
                <a:gd name="T24" fmla="*/ 52 w 414"/>
                <a:gd name="T25" fmla="*/ 0 h 960"/>
                <a:gd name="T26" fmla="*/ 230 w 414"/>
                <a:gd name="T27" fmla="*/ 11 h 960"/>
                <a:gd name="T28" fmla="*/ 402 w 414"/>
                <a:gd name="T29" fmla="*/ 17 h 960"/>
                <a:gd name="T30" fmla="*/ 408 w 414"/>
                <a:gd name="T31" fmla="*/ 23 h 960"/>
                <a:gd name="T32" fmla="*/ 414 w 414"/>
                <a:gd name="T33" fmla="*/ 34 h 960"/>
                <a:gd name="T34" fmla="*/ 408 w 414"/>
                <a:gd name="T35" fmla="*/ 46 h 960"/>
                <a:gd name="T36" fmla="*/ 408 w 414"/>
                <a:gd name="T37" fmla="*/ 52 h 960"/>
                <a:gd name="T38" fmla="*/ 368 w 414"/>
                <a:gd name="T39" fmla="*/ 52 h 960"/>
                <a:gd name="T40" fmla="*/ 345 w 414"/>
                <a:gd name="T41" fmla="*/ 57 h 960"/>
                <a:gd name="T42" fmla="*/ 322 w 414"/>
                <a:gd name="T43" fmla="*/ 63 h 960"/>
                <a:gd name="T44" fmla="*/ 305 w 414"/>
                <a:gd name="T45" fmla="*/ 69 h 960"/>
                <a:gd name="T46" fmla="*/ 293 w 414"/>
                <a:gd name="T47" fmla="*/ 86 h 960"/>
                <a:gd name="T48" fmla="*/ 287 w 414"/>
                <a:gd name="T49" fmla="*/ 109 h 960"/>
                <a:gd name="T50" fmla="*/ 282 w 414"/>
                <a:gd name="T51" fmla="*/ 138 h 960"/>
                <a:gd name="T52" fmla="*/ 276 w 414"/>
                <a:gd name="T53" fmla="*/ 230 h 960"/>
                <a:gd name="T54" fmla="*/ 247 w 414"/>
                <a:gd name="T55" fmla="*/ 736 h 960"/>
                <a:gd name="T56" fmla="*/ 247 w 414"/>
                <a:gd name="T57" fmla="*/ 822 h 960"/>
                <a:gd name="T58" fmla="*/ 247 w 414"/>
                <a:gd name="T59" fmla="*/ 851 h 960"/>
                <a:gd name="T60" fmla="*/ 253 w 414"/>
                <a:gd name="T61" fmla="*/ 874 h 960"/>
                <a:gd name="T62" fmla="*/ 264 w 414"/>
                <a:gd name="T63" fmla="*/ 891 h 960"/>
                <a:gd name="T64" fmla="*/ 282 w 414"/>
                <a:gd name="T65" fmla="*/ 903 h 960"/>
                <a:gd name="T66" fmla="*/ 299 w 414"/>
                <a:gd name="T67" fmla="*/ 908 h 960"/>
                <a:gd name="T68" fmla="*/ 328 w 414"/>
                <a:gd name="T69" fmla="*/ 914 h 960"/>
                <a:gd name="T70" fmla="*/ 362 w 414"/>
                <a:gd name="T71" fmla="*/ 926 h 960"/>
                <a:gd name="T72" fmla="*/ 368 w 414"/>
                <a:gd name="T73" fmla="*/ 931 h 960"/>
                <a:gd name="T74" fmla="*/ 368 w 414"/>
                <a:gd name="T75" fmla="*/ 943 h 960"/>
                <a:gd name="T76" fmla="*/ 362 w 414"/>
                <a:gd name="T77" fmla="*/ 954 h 960"/>
                <a:gd name="T78" fmla="*/ 356 w 414"/>
                <a:gd name="T79" fmla="*/ 960 h 960"/>
                <a:gd name="T80" fmla="*/ 184 w 414"/>
                <a:gd name="T81" fmla="*/ 943 h 960"/>
                <a:gd name="T82" fmla="*/ 6 w 414"/>
                <a:gd name="T83" fmla="*/ 943 h 960"/>
                <a:gd name="T84" fmla="*/ 0 w 414"/>
                <a:gd name="T85" fmla="*/ 931 h 960"/>
                <a:gd name="T86" fmla="*/ 0 w 414"/>
                <a:gd name="T87" fmla="*/ 926 h 960"/>
                <a:gd name="T88" fmla="*/ 0 w 414"/>
                <a:gd name="T89" fmla="*/ 914 h 960"/>
                <a:gd name="T90" fmla="*/ 6 w 414"/>
                <a:gd name="T91" fmla="*/ 903 h 960"/>
                <a:gd name="T92" fmla="*/ 40 w 414"/>
                <a:gd name="T93" fmla="*/ 903 h 960"/>
                <a:gd name="T94" fmla="*/ 69 w 414"/>
                <a:gd name="T95" fmla="*/ 897 h 960"/>
                <a:gd name="T96" fmla="*/ 86 w 414"/>
                <a:gd name="T97" fmla="*/ 891 h 960"/>
                <a:gd name="T98" fmla="*/ 103 w 414"/>
                <a:gd name="T99" fmla="*/ 885 h 960"/>
                <a:gd name="T100" fmla="*/ 115 w 414"/>
                <a:gd name="T101" fmla="*/ 868 h 960"/>
                <a:gd name="T102" fmla="*/ 121 w 414"/>
                <a:gd name="T103" fmla="*/ 845 h 960"/>
                <a:gd name="T104" fmla="*/ 126 w 414"/>
                <a:gd name="T105" fmla="*/ 816 h 960"/>
                <a:gd name="T106" fmla="*/ 132 w 414"/>
                <a:gd name="T107" fmla="*/ 730 h 960"/>
                <a:gd name="T108" fmla="*/ 161 w 414"/>
                <a:gd name="T109" fmla="*/ 224 h 9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4"/>
                <a:gd name="T166" fmla="*/ 0 h 960"/>
                <a:gd name="T167" fmla="*/ 414 w 414"/>
                <a:gd name="T168" fmla="*/ 960 h 9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4" h="960">
                  <a:moveTo>
                    <a:pt x="161" y="224"/>
                  </a:moveTo>
                  <a:lnTo>
                    <a:pt x="161" y="132"/>
                  </a:lnTo>
                  <a:lnTo>
                    <a:pt x="161" y="103"/>
                  </a:lnTo>
                  <a:lnTo>
                    <a:pt x="155" y="80"/>
                  </a:lnTo>
                  <a:lnTo>
                    <a:pt x="144" y="63"/>
                  </a:lnTo>
                  <a:lnTo>
                    <a:pt x="132" y="52"/>
                  </a:lnTo>
                  <a:lnTo>
                    <a:pt x="109" y="46"/>
                  </a:lnTo>
                  <a:lnTo>
                    <a:pt x="80" y="40"/>
                  </a:lnTo>
                  <a:lnTo>
                    <a:pt x="46" y="34"/>
                  </a:lnTo>
                  <a:lnTo>
                    <a:pt x="40" y="29"/>
                  </a:lnTo>
                  <a:lnTo>
                    <a:pt x="40" y="17"/>
                  </a:lnTo>
                  <a:lnTo>
                    <a:pt x="46" y="6"/>
                  </a:lnTo>
                  <a:lnTo>
                    <a:pt x="52" y="0"/>
                  </a:lnTo>
                  <a:lnTo>
                    <a:pt x="230" y="11"/>
                  </a:lnTo>
                  <a:lnTo>
                    <a:pt x="402" y="17"/>
                  </a:lnTo>
                  <a:lnTo>
                    <a:pt x="408" y="23"/>
                  </a:lnTo>
                  <a:lnTo>
                    <a:pt x="414" y="34"/>
                  </a:lnTo>
                  <a:lnTo>
                    <a:pt x="408" y="46"/>
                  </a:lnTo>
                  <a:lnTo>
                    <a:pt x="408" y="52"/>
                  </a:lnTo>
                  <a:lnTo>
                    <a:pt x="368" y="52"/>
                  </a:lnTo>
                  <a:lnTo>
                    <a:pt x="345" y="57"/>
                  </a:lnTo>
                  <a:lnTo>
                    <a:pt x="322" y="63"/>
                  </a:lnTo>
                  <a:lnTo>
                    <a:pt x="305" y="69"/>
                  </a:lnTo>
                  <a:lnTo>
                    <a:pt x="293" y="86"/>
                  </a:lnTo>
                  <a:lnTo>
                    <a:pt x="287" y="109"/>
                  </a:lnTo>
                  <a:lnTo>
                    <a:pt x="282" y="138"/>
                  </a:lnTo>
                  <a:lnTo>
                    <a:pt x="276" y="230"/>
                  </a:lnTo>
                  <a:lnTo>
                    <a:pt x="247" y="736"/>
                  </a:lnTo>
                  <a:lnTo>
                    <a:pt x="247" y="822"/>
                  </a:lnTo>
                  <a:lnTo>
                    <a:pt x="247" y="851"/>
                  </a:lnTo>
                  <a:lnTo>
                    <a:pt x="253" y="874"/>
                  </a:lnTo>
                  <a:lnTo>
                    <a:pt x="264" y="891"/>
                  </a:lnTo>
                  <a:lnTo>
                    <a:pt x="282" y="903"/>
                  </a:lnTo>
                  <a:lnTo>
                    <a:pt x="299" y="908"/>
                  </a:lnTo>
                  <a:lnTo>
                    <a:pt x="328" y="914"/>
                  </a:lnTo>
                  <a:lnTo>
                    <a:pt x="362" y="926"/>
                  </a:lnTo>
                  <a:lnTo>
                    <a:pt x="368" y="931"/>
                  </a:lnTo>
                  <a:lnTo>
                    <a:pt x="368" y="943"/>
                  </a:lnTo>
                  <a:lnTo>
                    <a:pt x="362" y="954"/>
                  </a:lnTo>
                  <a:lnTo>
                    <a:pt x="356" y="960"/>
                  </a:lnTo>
                  <a:lnTo>
                    <a:pt x="184" y="943"/>
                  </a:lnTo>
                  <a:lnTo>
                    <a:pt x="6" y="943"/>
                  </a:lnTo>
                  <a:lnTo>
                    <a:pt x="0" y="931"/>
                  </a:lnTo>
                  <a:lnTo>
                    <a:pt x="0" y="926"/>
                  </a:lnTo>
                  <a:lnTo>
                    <a:pt x="0" y="914"/>
                  </a:lnTo>
                  <a:lnTo>
                    <a:pt x="6" y="903"/>
                  </a:lnTo>
                  <a:lnTo>
                    <a:pt x="40" y="903"/>
                  </a:lnTo>
                  <a:lnTo>
                    <a:pt x="69" y="897"/>
                  </a:lnTo>
                  <a:lnTo>
                    <a:pt x="86" y="891"/>
                  </a:lnTo>
                  <a:lnTo>
                    <a:pt x="103" y="885"/>
                  </a:lnTo>
                  <a:lnTo>
                    <a:pt x="115" y="868"/>
                  </a:lnTo>
                  <a:lnTo>
                    <a:pt x="121" y="845"/>
                  </a:lnTo>
                  <a:lnTo>
                    <a:pt x="126" y="816"/>
                  </a:lnTo>
                  <a:lnTo>
                    <a:pt x="132" y="730"/>
                  </a:lnTo>
                  <a:lnTo>
                    <a:pt x="161" y="224"/>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2" name="Freeform 33"/>
            <p:cNvSpPr>
              <a:spLocks/>
            </p:cNvSpPr>
            <p:nvPr/>
          </p:nvSpPr>
          <p:spPr bwMode="auto">
            <a:xfrm>
              <a:off x="6190" y="2518"/>
              <a:ext cx="995" cy="983"/>
            </a:xfrm>
            <a:custGeom>
              <a:avLst/>
              <a:gdLst>
                <a:gd name="T0" fmla="*/ 23 w 995"/>
                <a:gd name="T1" fmla="*/ 333 h 983"/>
                <a:gd name="T2" fmla="*/ 69 w 995"/>
                <a:gd name="T3" fmla="*/ 241 h 983"/>
                <a:gd name="T4" fmla="*/ 121 w 995"/>
                <a:gd name="T5" fmla="*/ 166 h 983"/>
                <a:gd name="T6" fmla="*/ 190 w 995"/>
                <a:gd name="T7" fmla="*/ 97 h 983"/>
                <a:gd name="T8" fmla="*/ 270 w 995"/>
                <a:gd name="T9" fmla="*/ 51 h 983"/>
                <a:gd name="T10" fmla="*/ 362 w 995"/>
                <a:gd name="T11" fmla="*/ 17 h 983"/>
                <a:gd name="T12" fmla="*/ 460 w 995"/>
                <a:gd name="T13" fmla="*/ 0 h 983"/>
                <a:gd name="T14" fmla="*/ 564 w 995"/>
                <a:gd name="T15" fmla="*/ 5 h 983"/>
                <a:gd name="T16" fmla="*/ 673 w 995"/>
                <a:gd name="T17" fmla="*/ 28 h 983"/>
                <a:gd name="T18" fmla="*/ 771 w 995"/>
                <a:gd name="T19" fmla="*/ 74 h 983"/>
                <a:gd name="T20" fmla="*/ 851 w 995"/>
                <a:gd name="T21" fmla="*/ 132 h 983"/>
                <a:gd name="T22" fmla="*/ 914 w 995"/>
                <a:gd name="T23" fmla="*/ 207 h 983"/>
                <a:gd name="T24" fmla="*/ 960 w 995"/>
                <a:gd name="T25" fmla="*/ 287 h 983"/>
                <a:gd name="T26" fmla="*/ 989 w 995"/>
                <a:gd name="T27" fmla="*/ 373 h 983"/>
                <a:gd name="T28" fmla="*/ 995 w 995"/>
                <a:gd name="T29" fmla="*/ 460 h 983"/>
                <a:gd name="T30" fmla="*/ 989 w 995"/>
                <a:gd name="T31" fmla="*/ 552 h 983"/>
                <a:gd name="T32" fmla="*/ 966 w 995"/>
                <a:gd name="T33" fmla="*/ 649 h 983"/>
                <a:gd name="T34" fmla="*/ 926 w 995"/>
                <a:gd name="T35" fmla="*/ 741 h 983"/>
                <a:gd name="T36" fmla="*/ 868 w 995"/>
                <a:gd name="T37" fmla="*/ 822 h 983"/>
                <a:gd name="T38" fmla="*/ 799 w 995"/>
                <a:gd name="T39" fmla="*/ 885 h 983"/>
                <a:gd name="T40" fmla="*/ 725 w 995"/>
                <a:gd name="T41" fmla="*/ 931 h 983"/>
                <a:gd name="T42" fmla="*/ 633 w 995"/>
                <a:gd name="T43" fmla="*/ 966 h 983"/>
                <a:gd name="T44" fmla="*/ 541 w 995"/>
                <a:gd name="T45" fmla="*/ 983 h 983"/>
                <a:gd name="T46" fmla="*/ 443 w 995"/>
                <a:gd name="T47" fmla="*/ 977 h 983"/>
                <a:gd name="T48" fmla="*/ 339 w 995"/>
                <a:gd name="T49" fmla="*/ 954 h 983"/>
                <a:gd name="T50" fmla="*/ 236 w 995"/>
                <a:gd name="T51" fmla="*/ 908 h 983"/>
                <a:gd name="T52" fmla="*/ 155 w 995"/>
                <a:gd name="T53" fmla="*/ 851 h 983"/>
                <a:gd name="T54" fmla="*/ 92 w 995"/>
                <a:gd name="T55" fmla="*/ 782 h 983"/>
                <a:gd name="T56" fmla="*/ 46 w 995"/>
                <a:gd name="T57" fmla="*/ 701 h 983"/>
                <a:gd name="T58" fmla="*/ 12 w 995"/>
                <a:gd name="T59" fmla="*/ 615 h 983"/>
                <a:gd name="T60" fmla="*/ 0 w 995"/>
                <a:gd name="T61" fmla="*/ 523 h 983"/>
                <a:gd name="T62" fmla="*/ 0 w 995"/>
                <a:gd name="T63" fmla="*/ 431 h 983"/>
                <a:gd name="T64" fmla="*/ 834 w 995"/>
                <a:gd name="T65" fmla="*/ 609 h 983"/>
                <a:gd name="T66" fmla="*/ 857 w 995"/>
                <a:gd name="T67" fmla="*/ 437 h 983"/>
                <a:gd name="T68" fmla="*/ 840 w 995"/>
                <a:gd name="T69" fmla="*/ 310 h 983"/>
                <a:gd name="T70" fmla="*/ 811 w 995"/>
                <a:gd name="T71" fmla="*/ 230 h 983"/>
                <a:gd name="T72" fmla="*/ 771 w 995"/>
                <a:gd name="T73" fmla="*/ 161 h 983"/>
                <a:gd name="T74" fmla="*/ 707 w 995"/>
                <a:gd name="T75" fmla="*/ 109 h 983"/>
                <a:gd name="T76" fmla="*/ 627 w 995"/>
                <a:gd name="T77" fmla="*/ 63 h 983"/>
                <a:gd name="T78" fmla="*/ 523 w 995"/>
                <a:gd name="T79" fmla="*/ 46 h 983"/>
                <a:gd name="T80" fmla="*/ 403 w 995"/>
                <a:gd name="T81" fmla="*/ 57 h 983"/>
                <a:gd name="T82" fmla="*/ 345 w 995"/>
                <a:gd name="T83" fmla="*/ 86 h 983"/>
                <a:gd name="T84" fmla="*/ 288 w 995"/>
                <a:gd name="T85" fmla="*/ 132 h 983"/>
                <a:gd name="T86" fmla="*/ 236 w 995"/>
                <a:gd name="T87" fmla="*/ 189 h 983"/>
                <a:gd name="T88" fmla="*/ 190 w 995"/>
                <a:gd name="T89" fmla="*/ 270 h 983"/>
                <a:gd name="T90" fmla="*/ 161 w 995"/>
                <a:gd name="T91" fmla="*/ 373 h 983"/>
                <a:gd name="T92" fmla="*/ 144 w 995"/>
                <a:gd name="T93" fmla="*/ 540 h 983"/>
                <a:gd name="T94" fmla="*/ 155 w 995"/>
                <a:gd name="T95" fmla="*/ 661 h 983"/>
                <a:gd name="T96" fmla="*/ 184 w 995"/>
                <a:gd name="T97" fmla="*/ 741 h 983"/>
                <a:gd name="T98" fmla="*/ 230 w 995"/>
                <a:gd name="T99" fmla="*/ 810 h 983"/>
                <a:gd name="T100" fmla="*/ 293 w 995"/>
                <a:gd name="T101" fmla="*/ 874 h 983"/>
                <a:gd name="T102" fmla="*/ 374 w 995"/>
                <a:gd name="T103" fmla="*/ 914 h 983"/>
                <a:gd name="T104" fmla="*/ 483 w 995"/>
                <a:gd name="T105" fmla="*/ 937 h 983"/>
                <a:gd name="T106" fmla="*/ 610 w 995"/>
                <a:gd name="T107" fmla="*/ 914 h 983"/>
                <a:gd name="T108" fmla="*/ 667 w 995"/>
                <a:gd name="T109" fmla="*/ 885 h 983"/>
                <a:gd name="T110" fmla="*/ 719 w 995"/>
                <a:gd name="T111" fmla="*/ 839 h 983"/>
                <a:gd name="T112" fmla="*/ 765 w 995"/>
                <a:gd name="T113" fmla="*/ 782 h 983"/>
                <a:gd name="T114" fmla="*/ 805 w 995"/>
                <a:gd name="T115" fmla="*/ 701 h 983"/>
                <a:gd name="T116" fmla="*/ 834 w 995"/>
                <a:gd name="T117" fmla="*/ 609 h 9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983"/>
                <a:gd name="T179" fmla="*/ 995 w 995"/>
                <a:gd name="T180" fmla="*/ 983 h 9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983">
                  <a:moveTo>
                    <a:pt x="12" y="385"/>
                  </a:moveTo>
                  <a:lnTo>
                    <a:pt x="23" y="333"/>
                  </a:lnTo>
                  <a:lnTo>
                    <a:pt x="46" y="287"/>
                  </a:lnTo>
                  <a:lnTo>
                    <a:pt x="69" y="241"/>
                  </a:lnTo>
                  <a:lnTo>
                    <a:pt x="92" y="201"/>
                  </a:lnTo>
                  <a:lnTo>
                    <a:pt x="121" y="166"/>
                  </a:lnTo>
                  <a:lnTo>
                    <a:pt x="155" y="132"/>
                  </a:lnTo>
                  <a:lnTo>
                    <a:pt x="190" y="97"/>
                  </a:lnTo>
                  <a:lnTo>
                    <a:pt x="230" y="74"/>
                  </a:lnTo>
                  <a:lnTo>
                    <a:pt x="270" y="51"/>
                  </a:lnTo>
                  <a:lnTo>
                    <a:pt x="316" y="28"/>
                  </a:lnTo>
                  <a:lnTo>
                    <a:pt x="362" y="17"/>
                  </a:lnTo>
                  <a:lnTo>
                    <a:pt x="408" y="5"/>
                  </a:lnTo>
                  <a:lnTo>
                    <a:pt x="460" y="0"/>
                  </a:lnTo>
                  <a:lnTo>
                    <a:pt x="512" y="0"/>
                  </a:lnTo>
                  <a:lnTo>
                    <a:pt x="564" y="5"/>
                  </a:lnTo>
                  <a:lnTo>
                    <a:pt x="615" y="17"/>
                  </a:lnTo>
                  <a:lnTo>
                    <a:pt x="673" y="28"/>
                  </a:lnTo>
                  <a:lnTo>
                    <a:pt x="725" y="51"/>
                  </a:lnTo>
                  <a:lnTo>
                    <a:pt x="771" y="74"/>
                  </a:lnTo>
                  <a:lnTo>
                    <a:pt x="817" y="103"/>
                  </a:lnTo>
                  <a:lnTo>
                    <a:pt x="851" y="132"/>
                  </a:lnTo>
                  <a:lnTo>
                    <a:pt x="886" y="166"/>
                  </a:lnTo>
                  <a:lnTo>
                    <a:pt x="914" y="207"/>
                  </a:lnTo>
                  <a:lnTo>
                    <a:pt x="937" y="241"/>
                  </a:lnTo>
                  <a:lnTo>
                    <a:pt x="960" y="287"/>
                  </a:lnTo>
                  <a:lnTo>
                    <a:pt x="978" y="327"/>
                  </a:lnTo>
                  <a:lnTo>
                    <a:pt x="989" y="373"/>
                  </a:lnTo>
                  <a:lnTo>
                    <a:pt x="995" y="414"/>
                  </a:lnTo>
                  <a:lnTo>
                    <a:pt x="995" y="460"/>
                  </a:lnTo>
                  <a:lnTo>
                    <a:pt x="995" y="506"/>
                  </a:lnTo>
                  <a:lnTo>
                    <a:pt x="989" y="552"/>
                  </a:lnTo>
                  <a:lnTo>
                    <a:pt x="983" y="598"/>
                  </a:lnTo>
                  <a:lnTo>
                    <a:pt x="966" y="649"/>
                  </a:lnTo>
                  <a:lnTo>
                    <a:pt x="949" y="695"/>
                  </a:lnTo>
                  <a:lnTo>
                    <a:pt x="926" y="741"/>
                  </a:lnTo>
                  <a:lnTo>
                    <a:pt x="903" y="782"/>
                  </a:lnTo>
                  <a:lnTo>
                    <a:pt x="868" y="822"/>
                  </a:lnTo>
                  <a:lnTo>
                    <a:pt x="840" y="856"/>
                  </a:lnTo>
                  <a:lnTo>
                    <a:pt x="799" y="885"/>
                  </a:lnTo>
                  <a:lnTo>
                    <a:pt x="765" y="908"/>
                  </a:lnTo>
                  <a:lnTo>
                    <a:pt x="725" y="931"/>
                  </a:lnTo>
                  <a:lnTo>
                    <a:pt x="679" y="954"/>
                  </a:lnTo>
                  <a:lnTo>
                    <a:pt x="633" y="966"/>
                  </a:lnTo>
                  <a:lnTo>
                    <a:pt x="587" y="977"/>
                  </a:lnTo>
                  <a:lnTo>
                    <a:pt x="541" y="983"/>
                  </a:lnTo>
                  <a:lnTo>
                    <a:pt x="489" y="983"/>
                  </a:lnTo>
                  <a:lnTo>
                    <a:pt x="443" y="977"/>
                  </a:lnTo>
                  <a:lnTo>
                    <a:pt x="391" y="966"/>
                  </a:lnTo>
                  <a:lnTo>
                    <a:pt x="339" y="954"/>
                  </a:lnTo>
                  <a:lnTo>
                    <a:pt x="288" y="931"/>
                  </a:lnTo>
                  <a:lnTo>
                    <a:pt x="236" y="908"/>
                  </a:lnTo>
                  <a:lnTo>
                    <a:pt x="196" y="879"/>
                  </a:lnTo>
                  <a:lnTo>
                    <a:pt x="155" y="851"/>
                  </a:lnTo>
                  <a:lnTo>
                    <a:pt x="121" y="816"/>
                  </a:lnTo>
                  <a:lnTo>
                    <a:pt x="92" y="782"/>
                  </a:lnTo>
                  <a:lnTo>
                    <a:pt x="63" y="741"/>
                  </a:lnTo>
                  <a:lnTo>
                    <a:pt x="46" y="701"/>
                  </a:lnTo>
                  <a:lnTo>
                    <a:pt x="23" y="661"/>
                  </a:lnTo>
                  <a:lnTo>
                    <a:pt x="12" y="615"/>
                  </a:lnTo>
                  <a:lnTo>
                    <a:pt x="6" y="569"/>
                  </a:lnTo>
                  <a:lnTo>
                    <a:pt x="0" y="523"/>
                  </a:lnTo>
                  <a:lnTo>
                    <a:pt x="0" y="477"/>
                  </a:lnTo>
                  <a:lnTo>
                    <a:pt x="0" y="431"/>
                  </a:lnTo>
                  <a:lnTo>
                    <a:pt x="12" y="385"/>
                  </a:lnTo>
                  <a:lnTo>
                    <a:pt x="834" y="609"/>
                  </a:lnTo>
                  <a:lnTo>
                    <a:pt x="851" y="523"/>
                  </a:lnTo>
                  <a:lnTo>
                    <a:pt x="857" y="437"/>
                  </a:lnTo>
                  <a:lnTo>
                    <a:pt x="845" y="350"/>
                  </a:lnTo>
                  <a:lnTo>
                    <a:pt x="840" y="310"/>
                  </a:lnTo>
                  <a:lnTo>
                    <a:pt x="828" y="270"/>
                  </a:lnTo>
                  <a:lnTo>
                    <a:pt x="811" y="230"/>
                  </a:lnTo>
                  <a:lnTo>
                    <a:pt x="794" y="195"/>
                  </a:lnTo>
                  <a:lnTo>
                    <a:pt x="771" y="161"/>
                  </a:lnTo>
                  <a:lnTo>
                    <a:pt x="742" y="132"/>
                  </a:lnTo>
                  <a:lnTo>
                    <a:pt x="707" y="109"/>
                  </a:lnTo>
                  <a:lnTo>
                    <a:pt x="673" y="86"/>
                  </a:lnTo>
                  <a:lnTo>
                    <a:pt x="627" y="63"/>
                  </a:lnTo>
                  <a:lnTo>
                    <a:pt x="581" y="51"/>
                  </a:lnTo>
                  <a:lnTo>
                    <a:pt x="523" y="46"/>
                  </a:lnTo>
                  <a:lnTo>
                    <a:pt x="466" y="46"/>
                  </a:lnTo>
                  <a:lnTo>
                    <a:pt x="403" y="57"/>
                  </a:lnTo>
                  <a:lnTo>
                    <a:pt x="374" y="69"/>
                  </a:lnTo>
                  <a:lnTo>
                    <a:pt x="345" y="86"/>
                  </a:lnTo>
                  <a:lnTo>
                    <a:pt x="316" y="109"/>
                  </a:lnTo>
                  <a:lnTo>
                    <a:pt x="288" y="132"/>
                  </a:lnTo>
                  <a:lnTo>
                    <a:pt x="259" y="161"/>
                  </a:lnTo>
                  <a:lnTo>
                    <a:pt x="236" y="189"/>
                  </a:lnTo>
                  <a:lnTo>
                    <a:pt x="213" y="230"/>
                  </a:lnTo>
                  <a:lnTo>
                    <a:pt x="190" y="270"/>
                  </a:lnTo>
                  <a:lnTo>
                    <a:pt x="173" y="322"/>
                  </a:lnTo>
                  <a:lnTo>
                    <a:pt x="161" y="373"/>
                  </a:lnTo>
                  <a:lnTo>
                    <a:pt x="144" y="454"/>
                  </a:lnTo>
                  <a:lnTo>
                    <a:pt x="144" y="540"/>
                  </a:lnTo>
                  <a:lnTo>
                    <a:pt x="150" y="621"/>
                  </a:lnTo>
                  <a:lnTo>
                    <a:pt x="155" y="661"/>
                  </a:lnTo>
                  <a:lnTo>
                    <a:pt x="173" y="701"/>
                  </a:lnTo>
                  <a:lnTo>
                    <a:pt x="184" y="741"/>
                  </a:lnTo>
                  <a:lnTo>
                    <a:pt x="207" y="782"/>
                  </a:lnTo>
                  <a:lnTo>
                    <a:pt x="230" y="810"/>
                  </a:lnTo>
                  <a:lnTo>
                    <a:pt x="259" y="845"/>
                  </a:lnTo>
                  <a:lnTo>
                    <a:pt x="293" y="874"/>
                  </a:lnTo>
                  <a:lnTo>
                    <a:pt x="328" y="897"/>
                  </a:lnTo>
                  <a:lnTo>
                    <a:pt x="374" y="914"/>
                  </a:lnTo>
                  <a:lnTo>
                    <a:pt x="420" y="931"/>
                  </a:lnTo>
                  <a:lnTo>
                    <a:pt x="483" y="937"/>
                  </a:lnTo>
                  <a:lnTo>
                    <a:pt x="546" y="931"/>
                  </a:lnTo>
                  <a:lnTo>
                    <a:pt x="610" y="914"/>
                  </a:lnTo>
                  <a:lnTo>
                    <a:pt x="638" y="902"/>
                  </a:lnTo>
                  <a:lnTo>
                    <a:pt x="667" y="885"/>
                  </a:lnTo>
                  <a:lnTo>
                    <a:pt x="696" y="862"/>
                  </a:lnTo>
                  <a:lnTo>
                    <a:pt x="719" y="839"/>
                  </a:lnTo>
                  <a:lnTo>
                    <a:pt x="742" y="810"/>
                  </a:lnTo>
                  <a:lnTo>
                    <a:pt x="765" y="782"/>
                  </a:lnTo>
                  <a:lnTo>
                    <a:pt x="788" y="741"/>
                  </a:lnTo>
                  <a:lnTo>
                    <a:pt x="805" y="701"/>
                  </a:lnTo>
                  <a:lnTo>
                    <a:pt x="822" y="655"/>
                  </a:lnTo>
                  <a:lnTo>
                    <a:pt x="834" y="609"/>
                  </a:lnTo>
                  <a:lnTo>
                    <a:pt x="12" y="385"/>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3" name="Freeform 34"/>
            <p:cNvSpPr>
              <a:spLocks/>
            </p:cNvSpPr>
            <p:nvPr/>
          </p:nvSpPr>
          <p:spPr bwMode="auto">
            <a:xfrm>
              <a:off x="7064" y="2765"/>
              <a:ext cx="955" cy="1230"/>
            </a:xfrm>
            <a:custGeom>
              <a:avLst/>
              <a:gdLst>
                <a:gd name="T0" fmla="*/ 466 w 955"/>
                <a:gd name="T1" fmla="*/ 161 h 1230"/>
                <a:gd name="T2" fmla="*/ 483 w 955"/>
                <a:gd name="T3" fmla="*/ 98 h 1230"/>
                <a:gd name="T4" fmla="*/ 466 w 955"/>
                <a:gd name="T5" fmla="*/ 69 h 1230"/>
                <a:gd name="T6" fmla="*/ 414 w 955"/>
                <a:gd name="T7" fmla="*/ 34 h 1230"/>
                <a:gd name="T8" fmla="*/ 414 w 955"/>
                <a:gd name="T9" fmla="*/ 11 h 1230"/>
                <a:gd name="T10" fmla="*/ 431 w 955"/>
                <a:gd name="T11" fmla="*/ 0 h 1230"/>
                <a:gd name="T12" fmla="*/ 719 w 955"/>
                <a:gd name="T13" fmla="*/ 132 h 1230"/>
                <a:gd name="T14" fmla="*/ 828 w 955"/>
                <a:gd name="T15" fmla="*/ 195 h 1230"/>
                <a:gd name="T16" fmla="*/ 909 w 955"/>
                <a:gd name="T17" fmla="*/ 276 h 1230"/>
                <a:gd name="T18" fmla="*/ 937 w 955"/>
                <a:gd name="T19" fmla="*/ 328 h 1230"/>
                <a:gd name="T20" fmla="*/ 955 w 955"/>
                <a:gd name="T21" fmla="*/ 379 h 1230"/>
                <a:gd name="T22" fmla="*/ 949 w 955"/>
                <a:gd name="T23" fmla="*/ 443 h 1230"/>
                <a:gd name="T24" fmla="*/ 926 w 955"/>
                <a:gd name="T25" fmla="*/ 506 h 1230"/>
                <a:gd name="T26" fmla="*/ 868 w 955"/>
                <a:gd name="T27" fmla="*/ 581 h 1230"/>
                <a:gd name="T28" fmla="*/ 799 w 955"/>
                <a:gd name="T29" fmla="*/ 621 h 1230"/>
                <a:gd name="T30" fmla="*/ 725 w 955"/>
                <a:gd name="T31" fmla="*/ 638 h 1230"/>
                <a:gd name="T32" fmla="*/ 661 w 955"/>
                <a:gd name="T33" fmla="*/ 638 h 1230"/>
                <a:gd name="T34" fmla="*/ 656 w 955"/>
                <a:gd name="T35" fmla="*/ 650 h 1230"/>
                <a:gd name="T36" fmla="*/ 667 w 955"/>
                <a:gd name="T37" fmla="*/ 816 h 1230"/>
                <a:gd name="T38" fmla="*/ 707 w 955"/>
                <a:gd name="T39" fmla="*/ 1046 h 1230"/>
                <a:gd name="T40" fmla="*/ 742 w 955"/>
                <a:gd name="T41" fmla="*/ 1138 h 1230"/>
                <a:gd name="T42" fmla="*/ 765 w 955"/>
                <a:gd name="T43" fmla="*/ 1179 h 1230"/>
                <a:gd name="T44" fmla="*/ 811 w 955"/>
                <a:gd name="T45" fmla="*/ 1213 h 1230"/>
                <a:gd name="T46" fmla="*/ 799 w 955"/>
                <a:gd name="T47" fmla="*/ 1230 h 1230"/>
                <a:gd name="T48" fmla="*/ 742 w 955"/>
                <a:gd name="T49" fmla="*/ 1213 h 1230"/>
                <a:gd name="T50" fmla="*/ 673 w 955"/>
                <a:gd name="T51" fmla="*/ 1167 h 1230"/>
                <a:gd name="T52" fmla="*/ 621 w 955"/>
                <a:gd name="T53" fmla="*/ 1110 h 1230"/>
                <a:gd name="T54" fmla="*/ 587 w 955"/>
                <a:gd name="T55" fmla="*/ 1029 h 1230"/>
                <a:gd name="T56" fmla="*/ 558 w 955"/>
                <a:gd name="T57" fmla="*/ 920 h 1230"/>
                <a:gd name="T58" fmla="*/ 535 w 955"/>
                <a:gd name="T59" fmla="*/ 667 h 1230"/>
                <a:gd name="T60" fmla="*/ 512 w 955"/>
                <a:gd name="T61" fmla="*/ 621 h 1230"/>
                <a:gd name="T62" fmla="*/ 460 w 955"/>
                <a:gd name="T63" fmla="*/ 581 h 1230"/>
                <a:gd name="T64" fmla="*/ 408 w 955"/>
                <a:gd name="T65" fmla="*/ 563 h 1230"/>
                <a:gd name="T66" fmla="*/ 391 w 955"/>
                <a:gd name="T67" fmla="*/ 581 h 1230"/>
                <a:gd name="T68" fmla="*/ 270 w 955"/>
                <a:gd name="T69" fmla="*/ 822 h 1230"/>
                <a:gd name="T70" fmla="*/ 259 w 955"/>
                <a:gd name="T71" fmla="*/ 868 h 1230"/>
                <a:gd name="T72" fmla="*/ 270 w 955"/>
                <a:gd name="T73" fmla="*/ 903 h 1230"/>
                <a:gd name="T74" fmla="*/ 305 w 955"/>
                <a:gd name="T75" fmla="*/ 937 h 1230"/>
                <a:gd name="T76" fmla="*/ 334 w 955"/>
                <a:gd name="T77" fmla="*/ 960 h 1230"/>
                <a:gd name="T78" fmla="*/ 322 w 955"/>
                <a:gd name="T79" fmla="*/ 977 h 1230"/>
                <a:gd name="T80" fmla="*/ 161 w 955"/>
                <a:gd name="T81" fmla="*/ 903 h 1230"/>
                <a:gd name="T82" fmla="*/ 0 w 955"/>
                <a:gd name="T83" fmla="*/ 822 h 1230"/>
                <a:gd name="T84" fmla="*/ 12 w 955"/>
                <a:gd name="T85" fmla="*/ 805 h 1230"/>
                <a:gd name="T86" fmla="*/ 52 w 955"/>
                <a:gd name="T87" fmla="*/ 811 h 1230"/>
                <a:gd name="T88" fmla="*/ 98 w 955"/>
                <a:gd name="T89" fmla="*/ 822 h 1230"/>
                <a:gd name="T90" fmla="*/ 132 w 955"/>
                <a:gd name="T91" fmla="*/ 811 h 1230"/>
                <a:gd name="T92" fmla="*/ 167 w 955"/>
                <a:gd name="T93" fmla="*/ 765 h 1230"/>
                <a:gd name="T94" fmla="*/ 431 w 955"/>
                <a:gd name="T95" fmla="*/ 236 h 1230"/>
                <a:gd name="T96" fmla="*/ 431 w 955"/>
                <a:gd name="T97" fmla="*/ 494 h 1230"/>
                <a:gd name="T98" fmla="*/ 449 w 955"/>
                <a:gd name="T99" fmla="*/ 523 h 1230"/>
                <a:gd name="T100" fmla="*/ 546 w 955"/>
                <a:gd name="T101" fmla="*/ 575 h 1230"/>
                <a:gd name="T102" fmla="*/ 621 w 955"/>
                <a:gd name="T103" fmla="*/ 598 h 1230"/>
                <a:gd name="T104" fmla="*/ 696 w 955"/>
                <a:gd name="T105" fmla="*/ 581 h 1230"/>
                <a:gd name="T106" fmla="*/ 771 w 955"/>
                <a:gd name="T107" fmla="*/ 523 h 1230"/>
                <a:gd name="T108" fmla="*/ 817 w 955"/>
                <a:gd name="T109" fmla="*/ 431 h 1230"/>
                <a:gd name="T110" fmla="*/ 828 w 955"/>
                <a:gd name="T111" fmla="*/ 351 h 1230"/>
                <a:gd name="T112" fmla="*/ 805 w 955"/>
                <a:gd name="T113" fmla="*/ 270 h 1230"/>
                <a:gd name="T114" fmla="*/ 742 w 955"/>
                <a:gd name="T115" fmla="*/ 201 h 1230"/>
                <a:gd name="T116" fmla="*/ 650 w 955"/>
                <a:gd name="T117" fmla="*/ 149 h 1230"/>
                <a:gd name="T118" fmla="*/ 615 w 955"/>
                <a:gd name="T119" fmla="*/ 144 h 1230"/>
                <a:gd name="T120" fmla="*/ 592 w 955"/>
                <a:gd name="T121" fmla="*/ 172 h 1230"/>
                <a:gd name="T122" fmla="*/ 431 w 955"/>
                <a:gd name="T123" fmla="*/ 236 h 1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5"/>
                <a:gd name="T187" fmla="*/ 0 h 1230"/>
                <a:gd name="T188" fmla="*/ 955 w 955"/>
                <a:gd name="T189" fmla="*/ 1230 h 1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5" h="1230">
                  <a:moveTo>
                    <a:pt x="431" y="236"/>
                  </a:moveTo>
                  <a:lnTo>
                    <a:pt x="466" y="161"/>
                  </a:lnTo>
                  <a:lnTo>
                    <a:pt x="483" y="115"/>
                  </a:lnTo>
                  <a:lnTo>
                    <a:pt x="483" y="98"/>
                  </a:lnTo>
                  <a:lnTo>
                    <a:pt x="477" y="80"/>
                  </a:lnTo>
                  <a:lnTo>
                    <a:pt x="466" y="69"/>
                  </a:lnTo>
                  <a:lnTo>
                    <a:pt x="454" y="57"/>
                  </a:lnTo>
                  <a:lnTo>
                    <a:pt x="414" y="34"/>
                  </a:lnTo>
                  <a:lnTo>
                    <a:pt x="414" y="23"/>
                  </a:lnTo>
                  <a:lnTo>
                    <a:pt x="414" y="11"/>
                  </a:lnTo>
                  <a:lnTo>
                    <a:pt x="420" y="6"/>
                  </a:lnTo>
                  <a:lnTo>
                    <a:pt x="431" y="0"/>
                  </a:lnTo>
                  <a:lnTo>
                    <a:pt x="558" y="57"/>
                  </a:lnTo>
                  <a:lnTo>
                    <a:pt x="719" y="132"/>
                  </a:lnTo>
                  <a:lnTo>
                    <a:pt x="776" y="161"/>
                  </a:lnTo>
                  <a:lnTo>
                    <a:pt x="828" y="195"/>
                  </a:lnTo>
                  <a:lnTo>
                    <a:pt x="874" y="236"/>
                  </a:lnTo>
                  <a:lnTo>
                    <a:pt x="909" y="276"/>
                  </a:lnTo>
                  <a:lnTo>
                    <a:pt x="926" y="299"/>
                  </a:lnTo>
                  <a:lnTo>
                    <a:pt x="937" y="328"/>
                  </a:lnTo>
                  <a:lnTo>
                    <a:pt x="949" y="351"/>
                  </a:lnTo>
                  <a:lnTo>
                    <a:pt x="955" y="379"/>
                  </a:lnTo>
                  <a:lnTo>
                    <a:pt x="955" y="414"/>
                  </a:lnTo>
                  <a:lnTo>
                    <a:pt x="949" y="443"/>
                  </a:lnTo>
                  <a:lnTo>
                    <a:pt x="943" y="471"/>
                  </a:lnTo>
                  <a:lnTo>
                    <a:pt x="926" y="506"/>
                  </a:lnTo>
                  <a:lnTo>
                    <a:pt x="903" y="546"/>
                  </a:lnTo>
                  <a:lnTo>
                    <a:pt x="868" y="581"/>
                  </a:lnTo>
                  <a:lnTo>
                    <a:pt x="834" y="604"/>
                  </a:lnTo>
                  <a:lnTo>
                    <a:pt x="799" y="621"/>
                  </a:lnTo>
                  <a:lnTo>
                    <a:pt x="765" y="632"/>
                  </a:lnTo>
                  <a:lnTo>
                    <a:pt x="725" y="638"/>
                  </a:lnTo>
                  <a:lnTo>
                    <a:pt x="696" y="638"/>
                  </a:lnTo>
                  <a:lnTo>
                    <a:pt x="661" y="638"/>
                  </a:lnTo>
                  <a:lnTo>
                    <a:pt x="656" y="644"/>
                  </a:lnTo>
                  <a:lnTo>
                    <a:pt x="656" y="650"/>
                  </a:lnTo>
                  <a:lnTo>
                    <a:pt x="656" y="673"/>
                  </a:lnTo>
                  <a:lnTo>
                    <a:pt x="667" y="816"/>
                  </a:lnTo>
                  <a:lnTo>
                    <a:pt x="684" y="943"/>
                  </a:lnTo>
                  <a:lnTo>
                    <a:pt x="707" y="1046"/>
                  </a:lnTo>
                  <a:lnTo>
                    <a:pt x="725" y="1092"/>
                  </a:lnTo>
                  <a:lnTo>
                    <a:pt x="742" y="1138"/>
                  </a:lnTo>
                  <a:lnTo>
                    <a:pt x="748" y="1156"/>
                  </a:lnTo>
                  <a:lnTo>
                    <a:pt x="765" y="1179"/>
                  </a:lnTo>
                  <a:lnTo>
                    <a:pt x="788" y="1196"/>
                  </a:lnTo>
                  <a:lnTo>
                    <a:pt x="811" y="1213"/>
                  </a:lnTo>
                  <a:lnTo>
                    <a:pt x="811" y="1225"/>
                  </a:lnTo>
                  <a:lnTo>
                    <a:pt x="799" y="1230"/>
                  </a:lnTo>
                  <a:lnTo>
                    <a:pt x="776" y="1225"/>
                  </a:lnTo>
                  <a:lnTo>
                    <a:pt x="742" y="1213"/>
                  </a:lnTo>
                  <a:lnTo>
                    <a:pt x="707" y="1190"/>
                  </a:lnTo>
                  <a:lnTo>
                    <a:pt x="673" y="1167"/>
                  </a:lnTo>
                  <a:lnTo>
                    <a:pt x="644" y="1144"/>
                  </a:lnTo>
                  <a:lnTo>
                    <a:pt x="621" y="1110"/>
                  </a:lnTo>
                  <a:lnTo>
                    <a:pt x="598" y="1075"/>
                  </a:lnTo>
                  <a:lnTo>
                    <a:pt x="587" y="1029"/>
                  </a:lnTo>
                  <a:lnTo>
                    <a:pt x="569" y="983"/>
                  </a:lnTo>
                  <a:lnTo>
                    <a:pt x="558" y="920"/>
                  </a:lnTo>
                  <a:lnTo>
                    <a:pt x="546" y="799"/>
                  </a:lnTo>
                  <a:lnTo>
                    <a:pt x="535" y="667"/>
                  </a:lnTo>
                  <a:lnTo>
                    <a:pt x="529" y="644"/>
                  </a:lnTo>
                  <a:lnTo>
                    <a:pt x="512" y="621"/>
                  </a:lnTo>
                  <a:lnTo>
                    <a:pt x="495" y="604"/>
                  </a:lnTo>
                  <a:lnTo>
                    <a:pt x="460" y="581"/>
                  </a:lnTo>
                  <a:lnTo>
                    <a:pt x="431" y="569"/>
                  </a:lnTo>
                  <a:lnTo>
                    <a:pt x="408" y="563"/>
                  </a:lnTo>
                  <a:lnTo>
                    <a:pt x="397" y="563"/>
                  </a:lnTo>
                  <a:lnTo>
                    <a:pt x="391" y="581"/>
                  </a:lnTo>
                  <a:lnTo>
                    <a:pt x="311" y="742"/>
                  </a:lnTo>
                  <a:lnTo>
                    <a:pt x="270" y="822"/>
                  </a:lnTo>
                  <a:lnTo>
                    <a:pt x="259" y="845"/>
                  </a:lnTo>
                  <a:lnTo>
                    <a:pt x="259" y="868"/>
                  </a:lnTo>
                  <a:lnTo>
                    <a:pt x="259" y="891"/>
                  </a:lnTo>
                  <a:lnTo>
                    <a:pt x="270" y="903"/>
                  </a:lnTo>
                  <a:lnTo>
                    <a:pt x="282" y="920"/>
                  </a:lnTo>
                  <a:lnTo>
                    <a:pt x="305" y="937"/>
                  </a:lnTo>
                  <a:lnTo>
                    <a:pt x="328" y="954"/>
                  </a:lnTo>
                  <a:lnTo>
                    <a:pt x="334" y="960"/>
                  </a:lnTo>
                  <a:lnTo>
                    <a:pt x="328" y="972"/>
                  </a:lnTo>
                  <a:lnTo>
                    <a:pt x="322" y="977"/>
                  </a:lnTo>
                  <a:lnTo>
                    <a:pt x="311" y="983"/>
                  </a:lnTo>
                  <a:lnTo>
                    <a:pt x="161" y="903"/>
                  </a:lnTo>
                  <a:lnTo>
                    <a:pt x="6" y="828"/>
                  </a:lnTo>
                  <a:lnTo>
                    <a:pt x="0" y="822"/>
                  </a:lnTo>
                  <a:lnTo>
                    <a:pt x="6" y="811"/>
                  </a:lnTo>
                  <a:lnTo>
                    <a:pt x="12" y="805"/>
                  </a:lnTo>
                  <a:lnTo>
                    <a:pt x="17" y="793"/>
                  </a:lnTo>
                  <a:lnTo>
                    <a:pt x="52" y="811"/>
                  </a:lnTo>
                  <a:lnTo>
                    <a:pt x="75" y="816"/>
                  </a:lnTo>
                  <a:lnTo>
                    <a:pt x="98" y="822"/>
                  </a:lnTo>
                  <a:lnTo>
                    <a:pt x="115" y="816"/>
                  </a:lnTo>
                  <a:lnTo>
                    <a:pt x="132" y="811"/>
                  </a:lnTo>
                  <a:lnTo>
                    <a:pt x="150" y="793"/>
                  </a:lnTo>
                  <a:lnTo>
                    <a:pt x="167" y="765"/>
                  </a:lnTo>
                  <a:lnTo>
                    <a:pt x="207" y="690"/>
                  </a:lnTo>
                  <a:lnTo>
                    <a:pt x="431" y="236"/>
                  </a:lnTo>
                  <a:lnTo>
                    <a:pt x="449" y="466"/>
                  </a:lnTo>
                  <a:lnTo>
                    <a:pt x="431" y="494"/>
                  </a:lnTo>
                  <a:lnTo>
                    <a:pt x="431" y="512"/>
                  </a:lnTo>
                  <a:lnTo>
                    <a:pt x="449" y="523"/>
                  </a:lnTo>
                  <a:lnTo>
                    <a:pt x="512" y="558"/>
                  </a:lnTo>
                  <a:lnTo>
                    <a:pt x="546" y="575"/>
                  </a:lnTo>
                  <a:lnTo>
                    <a:pt x="587" y="586"/>
                  </a:lnTo>
                  <a:lnTo>
                    <a:pt x="621" y="598"/>
                  </a:lnTo>
                  <a:lnTo>
                    <a:pt x="661" y="592"/>
                  </a:lnTo>
                  <a:lnTo>
                    <a:pt x="696" y="581"/>
                  </a:lnTo>
                  <a:lnTo>
                    <a:pt x="730" y="558"/>
                  </a:lnTo>
                  <a:lnTo>
                    <a:pt x="771" y="523"/>
                  </a:lnTo>
                  <a:lnTo>
                    <a:pt x="799" y="466"/>
                  </a:lnTo>
                  <a:lnTo>
                    <a:pt x="817" y="431"/>
                  </a:lnTo>
                  <a:lnTo>
                    <a:pt x="828" y="391"/>
                  </a:lnTo>
                  <a:lnTo>
                    <a:pt x="828" y="351"/>
                  </a:lnTo>
                  <a:lnTo>
                    <a:pt x="822" y="310"/>
                  </a:lnTo>
                  <a:lnTo>
                    <a:pt x="805" y="270"/>
                  </a:lnTo>
                  <a:lnTo>
                    <a:pt x="782" y="236"/>
                  </a:lnTo>
                  <a:lnTo>
                    <a:pt x="742" y="201"/>
                  </a:lnTo>
                  <a:lnTo>
                    <a:pt x="696" y="172"/>
                  </a:lnTo>
                  <a:lnTo>
                    <a:pt x="650" y="149"/>
                  </a:lnTo>
                  <a:lnTo>
                    <a:pt x="621" y="144"/>
                  </a:lnTo>
                  <a:lnTo>
                    <a:pt x="615" y="144"/>
                  </a:lnTo>
                  <a:lnTo>
                    <a:pt x="610" y="149"/>
                  </a:lnTo>
                  <a:lnTo>
                    <a:pt x="592" y="172"/>
                  </a:lnTo>
                  <a:lnTo>
                    <a:pt x="449" y="466"/>
                  </a:lnTo>
                  <a:lnTo>
                    <a:pt x="431"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4" name="Freeform 35"/>
            <p:cNvSpPr>
              <a:spLocks/>
            </p:cNvSpPr>
            <p:nvPr/>
          </p:nvSpPr>
          <p:spPr bwMode="auto">
            <a:xfrm>
              <a:off x="7771" y="3219"/>
              <a:ext cx="1093" cy="1162"/>
            </a:xfrm>
            <a:custGeom>
              <a:avLst/>
              <a:gdLst>
                <a:gd name="T0" fmla="*/ 604 w 1093"/>
                <a:gd name="T1" fmla="*/ 167 h 1162"/>
                <a:gd name="T2" fmla="*/ 627 w 1093"/>
                <a:gd name="T3" fmla="*/ 121 h 1162"/>
                <a:gd name="T4" fmla="*/ 621 w 1093"/>
                <a:gd name="T5" fmla="*/ 86 h 1162"/>
                <a:gd name="T6" fmla="*/ 593 w 1093"/>
                <a:gd name="T7" fmla="*/ 46 h 1162"/>
                <a:gd name="T8" fmla="*/ 575 w 1093"/>
                <a:gd name="T9" fmla="*/ 23 h 1162"/>
                <a:gd name="T10" fmla="*/ 587 w 1093"/>
                <a:gd name="T11" fmla="*/ 6 h 1162"/>
                <a:gd name="T12" fmla="*/ 725 w 1093"/>
                <a:gd name="T13" fmla="*/ 109 h 1162"/>
                <a:gd name="T14" fmla="*/ 1035 w 1093"/>
                <a:gd name="T15" fmla="*/ 345 h 1162"/>
                <a:gd name="T16" fmla="*/ 1076 w 1093"/>
                <a:gd name="T17" fmla="*/ 414 h 1162"/>
                <a:gd name="T18" fmla="*/ 995 w 1093"/>
                <a:gd name="T19" fmla="*/ 546 h 1162"/>
                <a:gd name="T20" fmla="*/ 972 w 1093"/>
                <a:gd name="T21" fmla="*/ 546 h 1162"/>
                <a:gd name="T22" fmla="*/ 961 w 1093"/>
                <a:gd name="T23" fmla="*/ 529 h 1162"/>
                <a:gd name="T24" fmla="*/ 989 w 1093"/>
                <a:gd name="T25" fmla="*/ 443 h 1162"/>
                <a:gd name="T26" fmla="*/ 984 w 1093"/>
                <a:gd name="T27" fmla="*/ 397 h 1162"/>
                <a:gd name="T28" fmla="*/ 961 w 1093"/>
                <a:gd name="T29" fmla="*/ 357 h 1162"/>
                <a:gd name="T30" fmla="*/ 857 w 1093"/>
                <a:gd name="T31" fmla="*/ 265 h 1162"/>
                <a:gd name="T32" fmla="*/ 759 w 1093"/>
                <a:gd name="T33" fmla="*/ 190 h 1162"/>
                <a:gd name="T34" fmla="*/ 731 w 1093"/>
                <a:gd name="T35" fmla="*/ 196 h 1162"/>
                <a:gd name="T36" fmla="*/ 535 w 1093"/>
                <a:gd name="T37" fmla="*/ 443 h 1162"/>
                <a:gd name="T38" fmla="*/ 518 w 1093"/>
                <a:gd name="T39" fmla="*/ 477 h 1162"/>
                <a:gd name="T40" fmla="*/ 547 w 1093"/>
                <a:gd name="T41" fmla="*/ 506 h 1162"/>
                <a:gd name="T42" fmla="*/ 673 w 1093"/>
                <a:gd name="T43" fmla="*/ 598 h 1162"/>
                <a:gd name="T44" fmla="*/ 725 w 1093"/>
                <a:gd name="T45" fmla="*/ 627 h 1162"/>
                <a:gd name="T46" fmla="*/ 754 w 1093"/>
                <a:gd name="T47" fmla="*/ 615 h 1162"/>
                <a:gd name="T48" fmla="*/ 817 w 1093"/>
                <a:gd name="T49" fmla="*/ 564 h 1162"/>
                <a:gd name="T50" fmla="*/ 834 w 1093"/>
                <a:gd name="T51" fmla="*/ 569 h 1162"/>
                <a:gd name="T52" fmla="*/ 840 w 1093"/>
                <a:gd name="T53" fmla="*/ 587 h 1162"/>
                <a:gd name="T54" fmla="*/ 673 w 1093"/>
                <a:gd name="T55" fmla="*/ 811 h 1162"/>
                <a:gd name="T56" fmla="*/ 650 w 1093"/>
                <a:gd name="T57" fmla="*/ 805 h 1162"/>
                <a:gd name="T58" fmla="*/ 639 w 1093"/>
                <a:gd name="T59" fmla="*/ 788 h 1162"/>
                <a:gd name="T60" fmla="*/ 673 w 1093"/>
                <a:gd name="T61" fmla="*/ 719 h 1162"/>
                <a:gd name="T62" fmla="*/ 673 w 1093"/>
                <a:gd name="T63" fmla="*/ 684 h 1162"/>
                <a:gd name="T64" fmla="*/ 633 w 1093"/>
                <a:gd name="T65" fmla="*/ 638 h 1162"/>
                <a:gd name="T66" fmla="*/ 518 w 1093"/>
                <a:gd name="T67" fmla="*/ 546 h 1162"/>
                <a:gd name="T68" fmla="*/ 483 w 1093"/>
                <a:gd name="T69" fmla="*/ 523 h 1162"/>
                <a:gd name="T70" fmla="*/ 455 w 1093"/>
                <a:gd name="T71" fmla="*/ 546 h 1162"/>
                <a:gd name="T72" fmla="*/ 305 w 1093"/>
                <a:gd name="T73" fmla="*/ 742 h 1162"/>
                <a:gd name="T74" fmla="*/ 271 w 1093"/>
                <a:gd name="T75" fmla="*/ 811 h 1162"/>
                <a:gd name="T76" fmla="*/ 271 w 1093"/>
                <a:gd name="T77" fmla="*/ 857 h 1162"/>
                <a:gd name="T78" fmla="*/ 322 w 1093"/>
                <a:gd name="T79" fmla="*/ 914 h 1162"/>
                <a:gd name="T80" fmla="*/ 478 w 1093"/>
                <a:gd name="T81" fmla="*/ 1035 h 1162"/>
                <a:gd name="T82" fmla="*/ 535 w 1093"/>
                <a:gd name="T83" fmla="*/ 1058 h 1162"/>
                <a:gd name="T84" fmla="*/ 598 w 1093"/>
                <a:gd name="T85" fmla="*/ 1052 h 1162"/>
                <a:gd name="T86" fmla="*/ 702 w 1093"/>
                <a:gd name="T87" fmla="*/ 1012 h 1162"/>
                <a:gd name="T88" fmla="*/ 719 w 1093"/>
                <a:gd name="T89" fmla="*/ 1024 h 1162"/>
                <a:gd name="T90" fmla="*/ 719 w 1093"/>
                <a:gd name="T91" fmla="*/ 1041 h 1162"/>
                <a:gd name="T92" fmla="*/ 552 w 1093"/>
                <a:gd name="T93" fmla="*/ 1162 h 1162"/>
                <a:gd name="T94" fmla="*/ 156 w 1093"/>
                <a:gd name="T95" fmla="*/ 845 h 1162"/>
                <a:gd name="T96" fmla="*/ 0 w 1093"/>
                <a:gd name="T97" fmla="*/ 725 h 1162"/>
                <a:gd name="T98" fmla="*/ 12 w 1093"/>
                <a:gd name="T99" fmla="*/ 707 h 1162"/>
                <a:gd name="T100" fmla="*/ 58 w 1093"/>
                <a:gd name="T101" fmla="*/ 725 h 1162"/>
                <a:gd name="T102" fmla="*/ 104 w 1093"/>
                <a:gd name="T103" fmla="*/ 748 h 1162"/>
                <a:gd name="T104" fmla="*/ 138 w 1093"/>
                <a:gd name="T105" fmla="*/ 742 h 1162"/>
                <a:gd name="T106" fmla="*/ 179 w 1093"/>
                <a:gd name="T107" fmla="*/ 707 h 1162"/>
                <a:gd name="T108" fmla="*/ 547 w 1093"/>
                <a:gd name="T109" fmla="*/ 236 h 11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3"/>
                <a:gd name="T166" fmla="*/ 0 h 1162"/>
                <a:gd name="T167" fmla="*/ 1093 w 1093"/>
                <a:gd name="T168" fmla="*/ 1162 h 11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3" h="1162">
                  <a:moveTo>
                    <a:pt x="547" y="236"/>
                  </a:moveTo>
                  <a:lnTo>
                    <a:pt x="604" y="167"/>
                  </a:lnTo>
                  <a:lnTo>
                    <a:pt x="616" y="144"/>
                  </a:lnTo>
                  <a:lnTo>
                    <a:pt x="627" y="121"/>
                  </a:lnTo>
                  <a:lnTo>
                    <a:pt x="627" y="104"/>
                  </a:lnTo>
                  <a:lnTo>
                    <a:pt x="621" y="86"/>
                  </a:lnTo>
                  <a:lnTo>
                    <a:pt x="610" y="63"/>
                  </a:lnTo>
                  <a:lnTo>
                    <a:pt x="593" y="46"/>
                  </a:lnTo>
                  <a:lnTo>
                    <a:pt x="575" y="29"/>
                  </a:lnTo>
                  <a:lnTo>
                    <a:pt x="575" y="23"/>
                  </a:lnTo>
                  <a:lnTo>
                    <a:pt x="581" y="12"/>
                  </a:lnTo>
                  <a:lnTo>
                    <a:pt x="587" y="6"/>
                  </a:lnTo>
                  <a:lnTo>
                    <a:pt x="598" y="0"/>
                  </a:lnTo>
                  <a:lnTo>
                    <a:pt x="725" y="109"/>
                  </a:lnTo>
                  <a:lnTo>
                    <a:pt x="938" y="270"/>
                  </a:lnTo>
                  <a:lnTo>
                    <a:pt x="1035" y="345"/>
                  </a:lnTo>
                  <a:lnTo>
                    <a:pt x="1093" y="385"/>
                  </a:lnTo>
                  <a:lnTo>
                    <a:pt x="1076" y="414"/>
                  </a:lnTo>
                  <a:lnTo>
                    <a:pt x="1053" y="454"/>
                  </a:lnTo>
                  <a:lnTo>
                    <a:pt x="995" y="546"/>
                  </a:lnTo>
                  <a:lnTo>
                    <a:pt x="984" y="546"/>
                  </a:lnTo>
                  <a:lnTo>
                    <a:pt x="972" y="546"/>
                  </a:lnTo>
                  <a:lnTo>
                    <a:pt x="966" y="535"/>
                  </a:lnTo>
                  <a:lnTo>
                    <a:pt x="961" y="529"/>
                  </a:lnTo>
                  <a:lnTo>
                    <a:pt x="978" y="483"/>
                  </a:lnTo>
                  <a:lnTo>
                    <a:pt x="989" y="443"/>
                  </a:lnTo>
                  <a:lnTo>
                    <a:pt x="989" y="420"/>
                  </a:lnTo>
                  <a:lnTo>
                    <a:pt x="984" y="397"/>
                  </a:lnTo>
                  <a:lnTo>
                    <a:pt x="972" y="380"/>
                  </a:lnTo>
                  <a:lnTo>
                    <a:pt x="961" y="357"/>
                  </a:lnTo>
                  <a:lnTo>
                    <a:pt x="920" y="316"/>
                  </a:lnTo>
                  <a:lnTo>
                    <a:pt x="857" y="265"/>
                  </a:lnTo>
                  <a:lnTo>
                    <a:pt x="777" y="201"/>
                  </a:lnTo>
                  <a:lnTo>
                    <a:pt x="759" y="190"/>
                  </a:lnTo>
                  <a:lnTo>
                    <a:pt x="742" y="184"/>
                  </a:lnTo>
                  <a:lnTo>
                    <a:pt x="731" y="196"/>
                  </a:lnTo>
                  <a:lnTo>
                    <a:pt x="708" y="224"/>
                  </a:lnTo>
                  <a:lnTo>
                    <a:pt x="535" y="443"/>
                  </a:lnTo>
                  <a:lnTo>
                    <a:pt x="524" y="466"/>
                  </a:lnTo>
                  <a:lnTo>
                    <a:pt x="518" y="477"/>
                  </a:lnTo>
                  <a:lnTo>
                    <a:pt x="529" y="489"/>
                  </a:lnTo>
                  <a:lnTo>
                    <a:pt x="547" y="506"/>
                  </a:lnTo>
                  <a:lnTo>
                    <a:pt x="610" y="558"/>
                  </a:lnTo>
                  <a:lnTo>
                    <a:pt x="673" y="598"/>
                  </a:lnTo>
                  <a:lnTo>
                    <a:pt x="713" y="621"/>
                  </a:lnTo>
                  <a:lnTo>
                    <a:pt x="725" y="627"/>
                  </a:lnTo>
                  <a:lnTo>
                    <a:pt x="736" y="627"/>
                  </a:lnTo>
                  <a:lnTo>
                    <a:pt x="754" y="615"/>
                  </a:lnTo>
                  <a:lnTo>
                    <a:pt x="771" y="604"/>
                  </a:lnTo>
                  <a:lnTo>
                    <a:pt x="817" y="564"/>
                  </a:lnTo>
                  <a:lnTo>
                    <a:pt x="823" y="569"/>
                  </a:lnTo>
                  <a:lnTo>
                    <a:pt x="834" y="569"/>
                  </a:lnTo>
                  <a:lnTo>
                    <a:pt x="840" y="581"/>
                  </a:lnTo>
                  <a:lnTo>
                    <a:pt x="840" y="587"/>
                  </a:lnTo>
                  <a:lnTo>
                    <a:pt x="748" y="696"/>
                  </a:lnTo>
                  <a:lnTo>
                    <a:pt x="673" y="811"/>
                  </a:lnTo>
                  <a:lnTo>
                    <a:pt x="662" y="811"/>
                  </a:lnTo>
                  <a:lnTo>
                    <a:pt x="650" y="805"/>
                  </a:lnTo>
                  <a:lnTo>
                    <a:pt x="644" y="794"/>
                  </a:lnTo>
                  <a:lnTo>
                    <a:pt x="639" y="788"/>
                  </a:lnTo>
                  <a:lnTo>
                    <a:pt x="667" y="736"/>
                  </a:lnTo>
                  <a:lnTo>
                    <a:pt x="673" y="719"/>
                  </a:lnTo>
                  <a:lnTo>
                    <a:pt x="673" y="702"/>
                  </a:lnTo>
                  <a:lnTo>
                    <a:pt x="673" y="684"/>
                  </a:lnTo>
                  <a:lnTo>
                    <a:pt x="662" y="667"/>
                  </a:lnTo>
                  <a:lnTo>
                    <a:pt x="633" y="638"/>
                  </a:lnTo>
                  <a:lnTo>
                    <a:pt x="581" y="592"/>
                  </a:lnTo>
                  <a:lnTo>
                    <a:pt x="518" y="546"/>
                  </a:lnTo>
                  <a:lnTo>
                    <a:pt x="495" y="529"/>
                  </a:lnTo>
                  <a:lnTo>
                    <a:pt x="483" y="523"/>
                  </a:lnTo>
                  <a:lnTo>
                    <a:pt x="472" y="529"/>
                  </a:lnTo>
                  <a:lnTo>
                    <a:pt x="455" y="546"/>
                  </a:lnTo>
                  <a:lnTo>
                    <a:pt x="334" y="702"/>
                  </a:lnTo>
                  <a:lnTo>
                    <a:pt x="305" y="742"/>
                  </a:lnTo>
                  <a:lnTo>
                    <a:pt x="282" y="776"/>
                  </a:lnTo>
                  <a:lnTo>
                    <a:pt x="271" y="811"/>
                  </a:lnTo>
                  <a:lnTo>
                    <a:pt x="265" y="834"/>
                  </a:lnTo>
                  <a:lnTo>
                    <a:pt x="271" y="857"/>
                  </a:lnTo>
                  <a:lnTo>
                    <a:pt x="288" y="880"/>
                  </a:lnTo>
                  <a:lnTo>
                    <a:pt x="322" y="914"/>
                  </a:lnTo>
                  <a:lnTo>
                    <a:pt x="380" y="966"/>
                  </a:lnTo>
                  <a:lnTo>
                    <a:pt x="478" y="1035"/>
                  </a:lnTo>
                  <a:lnTo>
                    <a:pt x="512" y="1052"/>
                  </a:lnTo>
                  <a:lnTo>
                    <a:pt x="535" y="1058"/>
                  </a:lnTo>
                  <a:lnTo>
                    <a:pt x="564" y="1058"/>
                  </a:lnTo>
                  <a:lnTo>
                    <a:pt x="598" y="1052"/>
                  </a:lnTo>
                  <a:lnTo>
                    <a:pt x="644" y="1035"/>
                  </a:lnTo>
                  <a:lnTo>
                    <a:pt x="702" y="1012"/>
                  </a:lnTo>
                  <a:lnTo>
                    <a:pt x="708" y="1018"/>
                  </a:lnTo>
                  <a:lnTo>
                    <a:pt x="719" y="1024"/>
                  </a:lnTo>
                  <a:lnTo>
                    <a:pt x="719" y="1035"/>
                  </a:lnTo>
                  <a:lnTo>
                    <a:pt x="719" y="1041"/>
                  </a:lnTo>
                  <a:lnTo>
                    <a:pt x="639" y="1104"/>
                  </a:lnTo>
                  <a:lnTo>
                    <a:pt x="552" y="1162"/>
                  </a:lnTo>
                  <a:lnTo>
                    <a:pt x="253" y="926"/>
                  </a:lnTo>
                  <a:lnTo>
                    <a:pt x="156" y="845"/>
                  </a:lnTo>
                  <a:lnTo>
                    <a:pt x="0" y="730"/>
                  </a:lnTo>
                  <a:lnTo>
                    <a:pt x="0" y="725"/>
                  </a:lnTo>
                  <a:lnTo>
                    <a:pt x="0" y="713"/>
                  </a:lnTo>
                  <a:lnTo>
                    <a:pt x="12" y="707"/>
                  </a:lnTo>
                  <a:lnTo>
                    <a:pt x="18" y="702"/>
                  </a:lnTo>
                  <a:lnTo>
                    <a:pt x="58" y="725"/>
                  </a:lnTo>
                  <a:lnTo>
                    <a:pt x="81" y="742"/>
                  </a:lnTo>
                  <a:lnTo>
                    <a:pt x="104" y="748"/>
                  </a:lnTo>
                  <a:lnTo>
                    <a:pt x="121" y="748"/>
                  </a:lnTo>
                  <a:lnTo>
                    <a:pt x="138" y="742"/>
                  </a:lnTo>
                  <a:lnTo>
                    <a:pt x="156" y="730"/>
                  </a:lnTo>
                  <a:lnTo>
                    <a:pt x="179" y="707"/>
                  </a:lnTo>
                  <a:lnTo>
                    <a:pt x="236" y="638"/>
                  </a:lnTo>
                  <a:lnTo>
                    <a:pt x="547" y="23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5" name="Freeform 36"/>
            <p:cNvSpPr>
              <a:spLocks/>
            </p:cNvSpPr>
            <p:nvPr/>
          </p:nvSpPr>
          <p:spPr bwMode="auto">
            <a:xfrm>
              <a:off x="8772" y="4398"/>
              <a:ext cx="1133" cy="1121"/>
            </a:xfrm>
            <a:custGeom>
              <a:avLst/>
              <a:gdLst>
                <a:gd name="T0" fmla="*/ 765 w 1133"/>
                <a:gd name="T1" fmla="*/ 138 h 1121"/>
                <a:gd name="T2" fmla="*/ 799 w 1133"/>
                <a:gd name="T3" fmla="*/ 98 h 1121"/>
                <a:gd name="T4" fmla="*/ 805 w 1133"/>
                <a:gd name="T5" fmla="*/ 69 h 1121"/>
                <a:gd name="T6" fmla="*/ 782 w 1133"/>
                <a:gd name="T7" fmla="*/ 17 h 1121"/>
                <a:gd name="T8" fmla="*/ 793 w 1133"/>
                <a:gd name="T9" fmla="*/ 0 h 1121"/>
                <a:gd name="T10" fmla="*/ 816 w 1133"/>
                <a:gd name="T11" fmla="*/ 0 h 1121"/>
                <a:gd name="T12" fmla="*/ 1006 w 1133"/>
                <a:gd name="T13" fmla="*/ 305 h 1121"/>
                <a:gd name="T14" fmla="*/ 1081 w 1133"/>
                <a:gd name="T15" fmla="*/ 448 h 1121"/>
                <a:gd name="T16" fmla="*/ 1127 w 1133"/>
                <a:gd name="T17" fmla="*/ 592 h 1121"/>
                <a:gd name="T18" fmla="*/ 1127 w 1133"/>
                <a:gd name="T19" fmla="*/ 736 h 1121"/>
                <a:gd name="T20" fmla="*/ 1092 w 1133"/>
                <a:gd name="T21" fmla="*/ 862 h 1121"/>
                <a:gd name="T22" fmla="*/ 1018 w 1133"/>
                <a:gd name="T23" fmla="*/ 966 h 1121"/>
                <a:gd name="T24" fmla="*/ 908 w 1133"/>
                <a:gd name="T25" fmla="*/ 1052 h 1121"/>
                <a:gd name="T26" fmla="*/ 788 w 1133"/>
                <a:gd name="T27" fmla="*/ 1104 h 1121"/>
                <a:gd name="T28" fmla="*/ 667 w 1133"/>
                <a:gd name="T29" fmla="*/ 1121 h 1121"/>
                <a:gd name="T30" fmla="*/ 540 w 1133"/>
                <a:gd name="T31" fmla="*/ 1104 h 1121"/>
                <a:gd name="T32" fmla="*/ 420 w 1133"/>
                <a:gd name="T33" fmla="*/ 1052 h 1121"/>
                <a:gd name="T34" fmla="*/ 299 w 1133"/>
                <a:gd name="T35" fmla="*/ 943 h 1121"/>
                <a:gd name="T36" fmla="*/ 201 w 1133"/>
                <a:gd name="T37" fmla="*/ 811 h 1121"/>
                <a:gd name="T38" fmla="*/ 98 w 1133"/>
                <a:gd name="T39" fmla="*/ 604 h 1121"/>
                <a:gd name="T40" fmla="*/ 6 w 1133"/>
                <a:gd name="T41" fmla="*/ 448 h 1121"/>
                <a:gd name="T42" fmla="*/ 23 w 1133"/>
                <a:gd name="T43" fmla="*/ 437 h 1121"/>
                <a:gd name="T44" fmla="*/ 52 w 1133"/>
                <a:gd name="T45" fmla="*/ 460 h 1121"/>
                <a:gd name="T46" fmla="*/ 86 w 1133"/>
                <a:gd name="T47" fmla="*/ 494 h 1121"/>
                <a:gd name="T48" fmla="*/ 121 w 1133"/>
                <a:gd name="T49" fmla="*/ 506 h 1121"/>
                <a:gd name="T50" fmla="*/ 167 w 1133"/>
                <a:gd name="T51" fmla="*/ 489 h 1121"/>
                <a:gd name="T52" fmla="*/ 713 w 1133"/>
                <a:gd name="T53" fmla="*/ 172 h 1121"/>
                <a:gd name="T54" fmla="*/ 287 w 1133"/>
                <a:gd name="T55" fmla="*/ 558 h 1121"/>
                <a:gd name="T56" fmla="*/ 230 w 1133"/>
                <a:gd name="T57" fmla="*/ 604 h 1121"/>
                <a:gd name="T58" fmla="*/ 207 w 1133"/>
                <a:gd name="T59" fmla="*/ 650 h 1121"/>
                <a:gd name="T60" fmla="*/ 207 w 1133"/>
                <a:gd name="T61" fmla="*/ 707 h 1121"/>
                <a:gd name="T62" fmla="*/ 253 w 1133"/>
                <a:gd name="T63" fmla="*/ 811 h 1121"/>
                <a:gd name="T64" fmla="*/ 310 w 1133"/>
                <a:gd name="T65" fmla="*/ 891 h 1121"/>
                <a:gd name="T66" fmla="*/ 368 w 1133"/>
                <a:gd name="T67" fmla="*/ 949 h 1121"/>
                <a:gd name="T68" fmla="*/ 437 w 1133"/>
                <a:gd name="T69" fmla="*/ 989 h 1121"/>
                <a:gd name="T70" fmla="*/ 512 w 1133"/>
                <a:gd name="T71" fmla="*/ 1006 h 1121"/>
                <a:gd name="T72" fmla="*/ 586 w 1133"/>
                <a:gd name="T73" fmla="*/ 1012 h 1121"/>
                <a:gd name="T74" fmla="*/ 667 w 1133"/>
                <a:gd name="T75" fmla="*/ 1000 h 1121"/>
                <a:gd name="T76" fmla="*/ 753 w 1133"/>
                <a:gd name="T77" fmla="*/ 972 h 1121"/>
                <a:gd name="T78" fmla="*/ 885 w 1133"/>
                <a:gd name="T79" fmla="*/ 897 h 1121"/>
                <a:gd name="T80" fmla="*/ 989 w 1133"/>
                <a:gd name="T81" fmla="*/ 793 h 1121"/>
                <a:gd name="T82" fmla="*/ 1023 w 1133"/>
                <a:gd name="T83" fmla="*/ 724 h 1121"/>
                <a:gd name="T84" fmla="*/ 1046 w 1133"/>
                <a:gd name="T85" fmla="*/ 644 h 1121"/>
                <a:gd name="T86" fmla="*/ 1046 w 1133"/>
                <a:gd name="T87" fmla="*/ 552 h 1121"/>
                <a:gd name="T88" fmla="*/ 1023 w 1133"/>
                <a:gd name="T89" fmla="*/ 448 h 1121"/>
                <a:gd name="T90" fmla="*/ 972 w 1133"/>
                <a:gd name="T91" fmla="*/ 333 h 1121"/>
                <a:gd name="T92" fmla="*/ 920 w 1133"/>
                <a:gd name="T93" fmla="*/ 253 h 1121"/>
                <a:gd name="T94" fmla="*/ 885 w 1133"/>
                <a:gd name="T95" fmla="*/ 224 h 1121"/>
                <a:gd name="T96" fmla="*/ 851 w 1133"/>
                <a:gd name="T97" fmla="*/ 230 h 1121"/>
                <a:gd name="T98" fmla="*/ 333 w 1133"/>
                <a:gd name="T99" fmla="*/ 529 h 1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3"/>
                <a:gd name="T151" fmla="*/ 0 h 1121"/>
                <a:gd name="T152" fmla="*/ 1133 w 1133"/>
                <a:gd name="T153" fmla="*/ 1121 h 1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3" h="1121">
                  <a:moveTo>
                    <a:pt x="713" y="172"/>
                  </a:moveTo>
                  <a:lnTo>
                    <a:pt x="765" y="138"/>
                  </a:lnTo>
                  <a:lnTo>
                    <a:pt x="793" y="115"/>
                  </a:lnTo>
                  <a:lnTo>
                    <a:pt x="799" y="98"/>
                  </a:lnTo>
                  <a:lnTo>
                    <a:pt x="805" y="80"/>
                  </a:lnTo>
                  <a:lnTo>
                    <a:pt x="805" y="69"/>
                  </a:lnTo>
                  <a:lnTo>
                    <a:pt x="793" y="46"/>
                  </a:lnTo>
                  <a:lnTo>
                    <a:pt x="782" y="17"/>
                  </a:lnTo>
                  <a:lnTo>
                    <a:pt x="788" y="6"/>
                  </a:lnTo>
                  <a:lnTo>
                    <a:pt x="793" y="0"/>
                  </a:lnTo>
                  <a:lnTo>
                    <a:pt x="805" y="0"/>
                  </a:lnTo>
                  <a:lnTo>
                    <a:pt x="816" y="0"/>
                  </a:lnTo>
                  <a:lnTo>
                    <a:pt x="914" y="149"/>
                  </a:lnTo>
                  <a:lnTo>
                    <a:pt x="1006" y="305"/>
                  </a:lnTo>
                  <a:lnTo>
                    <a:pt x="1046" y="379"/>
                  </a:lnTo>
                  <a:lnTo>
                    <a:pt x="1081" y="448"/>
                  </a:lnTo>
                  <a:lnTo>
                    <a:pt x="1104" y="523"/>
                  </a:lnTo>
                  <a:lnTo>
                    <a:pt x="1127" y="592"/>
                  </a:lnTo>
                  <a:lnTo>
                    <a:pt x="1133" y="667"/>
                  </a:lnTo>
                  <a:lnTo>
                    <a:pt x="1127" y="736"/>
                  </a:lnTo>
                  <a:lnTo>
                    <a:pt x="1115" y="799"/>
                  </a:lnTo>
                  <a:lnTo>
                    <a:pt x="1092" y="862"/>
                  </a:lnTo>
                  <a:lnTo>
                    <a:pt x="1058" y="914"/>
                  </a:lnTo>
                  <a:lnTo>
                    <a:pt x="1018" y="966"/>
                  </a:lnTo>
                  <a:lnTo>
                    <a:pt x="966" y="1012"/>
                  </a:lnTo>
                  <a:lnTo>
                    <a:pt x="908" y="1052"/>
                  </a:lnTo>
                  <a:lnTo>
                    <a:pt x="851" y="1081"/>
                  </a:lnTo>
                  <a:lnTo>
                    <a:pt x="788" y="1104"/>
                  </a:lnTo>
                  <a:lnTo>
                    <a:pt x="724" y="1115"/>
                  </a:lnTo>
                  <a:lnTo>
                    <a:pt x="667" y="1121"/>
                  </a:lnTo>
                  <a:lnTo>
                    <a:pt x="604" y="1115"/>
                  </a:lnTo>
                  <a:lnTo>
                    <a:pt x="540" y="1104"/>
                  </a:lnTo>
                  <a:lnTo>
                    <a:pt x="477" y="1081"/>
                  </a:lnTo>
                  <a:lnTo>
                    <a:pt x="420" y="1052"/>
                  </a:lnTo>
                  <a:lnTo>
                    <a:pt x="356" y="1000"/>
                  </a:lnTo>
                  <a:lnTo>
                    <a:pt x="299" y="943"/>
                  </a:lnTo>
                  <a:lnTo>
                    <a:pt x="247" y="880"/>
                  </a:lnTo>
                  <a:lnTo>
                    <a:pt x="201" y="811"/>
                  </a:lnTo>
                  <a:lnTo>
                    <a:pt x="138" y="696"/>
                  </a:lnTo>
                  <a:lnTo>
                    <a:pt x="98" y="604"/>
                  </a:lnTo>
                  <a:lnTo>
                    <a:pt x="0" y="454"/>
                  </a:lnTo>
                  <a:lnTo>
                    <a:pt x="6" y="448"/>
                  </a:lnTo>
                  <a:lnTo>
                    <a:pt x="11" y="443"/>
                  </a:lnTo>
                  <a:lnTo>
                    <a:pt x="23" y="437"/>
                  </a:lnTo>
                  <a:lnTo>
                    <a:pt x="29" y="437"/>
                  </a:lnTo>
                  <a:lnTo>
                    <a:pt x="52" y="460"/>
                  </a:lnTo>
                  <a:lnTo>
                    <a:pt x="69" y="483"/>
                  </a:lnTo>
                  <a:lnTo>
                    <a:pt x="86" y="494"/>
                  </a:lnTo>
                  <a:lnTo>
                    <a:pt x="103" y="506"/>
                  </a:lnTo>
                  <a:lnTo>
                    <a:pt x="121" y="506"/>
                  </a:lnTo>
                  <a:lnTo>
                    <a:pt x="144" y="500"/>
                  </a:lnTo>
                  <a:lnTo>
                    <a:pt x="167" y="489"/>
                  </a:lnTo>
                  <a:lnTo>
                    <a:pt x="247" y="443"/>
                  </a:lnTo>
                  <a:lnTo>
                    <a:pt x="713" y="172"/>
                  </a:lnTo>
                  <a:lnTo>
                    <a:pt x="333" y="529"/>
                  </a:lnTo>
                  <a:lnTo>
                    <a:pt x="287" y="558"/>
                  </a:lnTo>
                  <a:lnTo>
                    <a:pt x="259" y="581"/>
                  </a:lnTo>
                  <a:lnTo>
                    <a:pt x="230" y="604"/>
                  </a:lnTo>
                  <a:lnTo>
                    <a:pt x="213" y="632"/>
                  </a:lnTo>
                  <a:lnTo>
                    <a:pt x="207" y="650"/>
                  </a:lnTo>
                  <a:lnTo>
                    <a:pt x="207" y="667"/>
                  </a:lnTo>
                  <a:lnTo>
                    <a:pt x="207" y="707"/>
                  </a:lnTo>
                  <a:lnTo>
                    <a:pt x="224" y="759"/>
                  </a:lnTo>
                  <a:lnTo>
                    <a:pt x="253" y="811"/>
                  </a:lnTo>
                  <a:lnTo>
                    <a:pt x="282" y="851"/>
                  </a:lnTo>
                  <a:lnTo>
                    <a:pt x="310" y="891"/>
                  </a:lnTo>
                  <a:lnTo>
                    <a:pt x="339" y="920"/>
                  </a:lnTo>
                  <a:lnTo>
                    <a:pt x="368" y="949"/>
                  </a:lnTo>
                  <a:lnTo>
                    <a:pt x="402" y="972"/>
                  </a:lnTo>
                  <a:lnTo>
                    <a:pt x="437" y="989"/>
                  </a:lnTo>
                  <a:lnTo>
                    <a:pt x="471" y="1000"/>
                  </a:lnTo>
                  <a:lnTo>
                    <a:pt x="512" y="1006"/>
                  </a:lnTo>
                  <a:lnTo>
                    <a:pt x="546" y="1012"/>
                  </a:lnTo>
                  <a:lnTo>
                    <a:pt x="586" y="1012"/>
                  </a:lnTo>
                  <a:lnTo>
                    <a:pt x="627" y="1006"/>
                  </a:lnTo>
                  <a:lnTo>
                    <a:pt x="667" y="1000"/>
                  </a:lnTo>
                  <a:lnTo>
                    <a:pt x="707" y="989"/>
                  </a:lnTo>
                  <a:lnTo>
                    <a:pt x="753" y="972"/>
                  </a:lnTo>
                  <a:lnTo>
                    <a:pt x="834" y="931"/>
                  </a:lnTo>
                  <a:lnTo>
                    <a:pt x="885" y="897"/>
                  </a:lnTo>
                  <a:lnTo>
                    <a:pt x="937" y="851"/>
                  </a:lnTo>
                  <a:lnTo>
                    <a:pt x="989" y="793"/>
                  </a:lnTo>
                  <a:lnTo>
                    <a:pt x="1006" y="759"/>
                  </a:lnTo>
                  <a:lnTo>
                    <a:pt x="1023" y="724"/>
                  </a:lnTo>
                  <a:lnTo>
                    <a:pt x="1035" y="684"/>
                  </a:lnTo>
                  <a:lnTo>
                    <a:pt x="1046" y="644"/>
                  </a:lnTo>
                  <a:lnTo>
                    <a:pt x="1052" y="598"/>
                  </a:lnTo>
                  <a:lnTo>
                    <a:pt x="1046" y="552"/>
                  </a:lnTo>
                  <a:lnTo>
                    <a:pt x="1041" y="500"/>
                  </a:lnTo>
                  <a:lnTo>
                    <a:pt x="1023" y="448"/>
                  </a:lnTo>
                  <a:lnTo>
                    <a:pt x="1000" y="391"/>
                  </a:lnTo>
                  <a:lnTo>
                    <a:pt x="972" y="333"/>
                  </a:lnTo>
                  <a:lnTo>
                    <a:pt x="943" y="287"/>
                  </a:lnTo>
                  <a:lnTo>
                    <a:pt x="920" y="253"/>
                  </a:lnTo>
                  <a:lnTo>
                    <a:pt x="897" y="230"/>
                  </a:lnTo>
                  <a:lnTo>
                    <a:pt x="885" y="224"/>
                  </a:lnTo>
                  <a:lnTo>
                    <a:pt x="868" y="224"/>
                  </a:lnTo>
                  <a:lnTo>
                    <a:pt x="851" y="230"/>
                  </a:lnTo>
                  <a:lnTo>
                    <a:pt x="782" y="264"/>
                  </a:lnTo>
                  <a:lnTo>
                    <a:pt x="333" y="529"/>
                  </a:lnTo>
                  <a:lnTo>
                    <a:pt x="713" y="172"/>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6" name="Freeform 37"/>
            <p:cNvSpPr>
              <a:spLocks/>
            </p:cNvSpPr>
            <p:nvPr/>
          </p:nvSpPr>
          <p:spPr bwMode="auto">
            <a:xfrm>
              <a:off x="9450" y="7221"/>
              <a:ext cx="1007" cy="937"/>
            </a:xfrm>
            <a:custGeom>
              <a:avLst/>
              <a:gdLst>
                <a:gd name="T0" fmla="*/ 391 w 1007"/>
                <a:gd name="T1" fmla="*/ 644 h 937"/>
                <a:gd name="T2" fmla="*/ 409 w 1007"/>
                <a:gd name="T3" fmla="*/ 621 h 937"/>
                <a:gd name="T4" fmla="*/ 443 w 1007"/>
                <a:gd name="T5" fmla="*/ 385 h 937"/>
                <a:gd name="T6" fmla="*/ 443 w 1007"/>
                <a:gd name="T7" fmla="*/ 345 h 937"/>
                <a:gd name="T8" fmla="*/ 414 w 1007"/>
                <a:gd name="T9" fmla="*/ 328 h 937"/>
                <a:gd name="T10" fmla="*/ 202 w 1007"/>
                <a:gd name="T11" fmla="*/ 224 h 937"/>
                <a:gd name="T12" fmla="*/ 150 w 1007"/>
                <a:gd name="T13" fmla="*/ 213 h 937"/>
                <a:gd name="T14" fmla="*/ 133 w 1007"/>
                <a:gd name="T15" fmla="*/ 230 h 937"/>
                <a:gd name="T16" fmla="*/ 115 w 1007"/>
                <a:gd name="T17" fmla="*/ 293 h 937"/>
                <a:gd name="T18" fmla="*/ 98 w 1007"/>
                <a:gd name="T19" fmla="*/ 299 h 937"/>
                <a:gd name="T20" fmla="*/ 81 w 1007"/>
                <a:gd name="T21" fmla="*/ 288 h 937"/>
                <a:gd name="T22" fmla="*/ 121 w 1007"/>
                <a:gd name="T23" fmla="*/ 6 h 937"/>
                <a:gd name="T24" fmla="*/ 138 w 1007"/>
                <a:gd name="T25" fmla="*/ 0 h 937"/>
                <a:gd name="T26" fmla="*/ 156 w 1007"/>
                <a:gd name="T27" fmla="*/ 6 h 937"/>
                <a:gd name="T28" fmla="*/ 156 w 1007"/>
                <a:gd name="T29" fmla="*/ 81 h 937"/>
                <a:gd name="T30" fmla="*/ 179 w 1007"/>
                <a:gd name="T31" fmla="*/ 127 h 937"/>
                <a:gd name="T32" fmla="*/ 328 w 1007"/>
                <a:gd name="T33" fmla="*/ 213 h 937"/>
                <a:gd name="T34" fmla="*/ 869 w 1007"/>
                <a:gd name="T35" fmla="*/ 500 h 937"/>
                <a:gd name="T36" fmla="*/ 949 w 1007"/>
                <a:gd name="T37" fmla="*/ 535 h 937"/>
                <a:gd name="T38" fmla="*/ 972 w 1007"/>
                <a:gd name="T39" fmla="*/ 564 h 937"/>
                <a:gd name="T40" fmla="*/ 1007 w 1007"/>
                <a:gd name="T41" fmla="*/ 621 h 937"/>
                <a:gd name="T42" fmla="*/ 995 w 1007"/>
                <a:gd name="T43" fmla="*/ 638 h 937"/>
                <a:gd name="T44" fmla="*/ 207 w 1007"/>
                <a:gd name="T45" fmla="*/ 799 h 937"/>
                <a:gd name="T46" fmla="*/ 87 w 1007"/>
                <a:gd name="T47" fmla="*/ 834 h 937"/>
                <a:gd name="T48" fmla="*/ 58 w 1007"/>
                <a:gd name="T49" fmla="*/ 863 h 937"/>
                <a:gd name="T50" fmla="*/ 35 w 1007"/>
                <a:gd name="T51" fmla="*/ 937 h 937"/>
                <a:gd name="T52" fmla="*/ 18 w 1007"/>
                <a:gd name="T53" fmla="*/ 937 h 937"/>
                <a:gd name="T54" fmla="*/ 0 w 1007"/>
                <a:gd name="T55" fmla="*/ 932 h 937"/>
                <a:gd name="T56" fmla="*/ 46 w 1007"/>
                <a:gd name="T57" fmla="*/ 598 h 937"/>
                <a:gd name="T58" fmla="*/ 64 w 1007"/>
                <a:gd name="T59" fmla="*/ 592 h 937"/>
                <a:gd name="T60" fmla="*/ 81 w 1007"/>
                <a:gd name="T61" fmla="*/ 598 h 937"/>
                <a:gd name="T62" fmla="*/ 81 w 1007"/>
                <a:gd name="T63" fmla="*/ 679 h 937"/>
                <a:gd name="T64" fmla="*/ 98 w 1007"/>
                <a:gd name="T65" fmla="*/ 696 h 937"/>
                <a:gd name="T66" fmla="*/ 173 w 1007"/>
                <a:gd name="T67" fmla="*/ 684 h 937"/>
                <a:gd name="T68" fmla="*/ 535 w 1007"/>
                <a:gd name="T69" fmla="*/ 385 h 937"/>
                <a:gd name="T70" fmla="*/ 506 w 1007"/>
                <a:gd name="T71" fmla="*/ 380 h 937"/>
                <a:gd name="T72" fmla="*/ 495 w 1007"/>
                <a:gd name="T73" fmla="*/ 408 h 937"/>
                <a:gd name="T74" fmla="*/ 472 w 1007"/>
                <a:gd name="T75" fmla="*/ 610 h 937"/>
                <a:gd name="T76" fmla="*/ 489 w 1007"/>
                <a:gd name="T77" fmla="*/ 621 h 937"/>
                <a:gd name="T78" fmla="*/ 754 w 1007"/>
                <a:gd name="T79" fmla="*/ 575 h 937"/>
                <a:gd name="T80" fmla="*/ 765 w 1007"/>
                <a:gd name="T81" fmla="*/ 506 h 937"/>
                <a:gd name="T82" fmla="*/ 374 w 1007"/>
                <a:gd name="T83" fmla="*/ 650 h 9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7"/>
                <a:gd name="T127" fmla="*/ 0 h 937"/>
                <a:gd name="T128" fmla="*/ 1007 w 1007"/>
                <a:gd name="T129" fmla="*/ 937 h 9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7" h="937">
                  <a:moveTo>
                    <a:pt x="374" y="650"/>
                  </a:moveTo>
                  <a:lnTo>
                    <a:pt x="391" y="644"/>
                  </a:lnTo>
                  <a:lnTo>
                    <a:pt x="403" y="633"/>
                  </a:lnTo>
                  <a:lnTo>
                    <a:pt x="409" y="621"/>
                  </a:lnTo>
                  <a:lnTo>
                    <a:pt x="414" y="592"/>
                  </a:lnTo>
                  <a:lnTo>
                    <a:pt x="443" y="385"/>
                  </a:lnTo>
                  <a:lnTo>
                    <a:pt x="443" y="362"/>
                  </a:lnTo>
                  <a:lnTo>
                    <a:pt x="443" y="345"/>
                  </a:lnTo>
                  <a:lnTo>
                    <a:pt x="432" y="334"/>
                  </a:lnTo>
                  <a:lnTo>
                    <a:pt x="414" y="328"/>
                  </a:lnTo>
                  <a:lnTo>
                    <a:pt x="276" y="259"/>
                  </a:lnTo>
                  <a:lnTo>
                    <a:pt x="202" y="224"/>
                  </a:lnTo>
                  <a:lnTo>
                    <a:pt x="161" y="213"/>
                  </a:lnTo>
                  <a:lnTo>
                    <a:pt x="150" y="213"/>
                  </a:lnTo>
                  <a:lnTo>
                    <a:pt x="138" y="219"/>
                  </a:lnTo>
                  <a:lnTo>
                    <a:pt x="133" y="230"/>
                  </a:lnTo>
                  <a:lnTo>
                    <a:pt x="127" y="247"/>
                  </a:lnTo>
                  <a:lnTo>
                    <a:pt x="115" y="293"/>
                  </a:lnTo>
                  <a:lnTo>
                    <a:pt x="110" y="299"/>
                  </a:lnTo>
                  <a:lnTo>
                    <a:pt x="98" y="299"/>
                  </a:lnTo>
                  <a:lnTo>
                    <a:pt x="87" y="293"/>
                  </a:lnTo>
                  <a:lnTo>
                    <a:pt x="81" y="288"/>
                  </a:lnTo>
                  <a:lnTo>
                    <a:pt x="104" y="144"/>
                  </a:lnTo>
                  <a:lnTo>
                    <a:pt x="121" y="6"/>
                  </a:lnTo>
                  <a:lnTo>
                    <a:pt x="127" y="0"/>
                  </a:lnTo>
                  <a:lnTo>
                    <a:pt x="138" y="0"/>
                  </a:lnTo>
                  <a:lnTo>
                    <a:pt x="144" y="6"/>
                  </a:lnTo>
                  <a:lnTo>
                    <a:pt x="156" y="6"/>
                  </a:lnTo>
                  <a:lnTo>
                    <a:pt x="150" y="58"/>
                  </a:lnTo>
                  <a:lnTo>
                    <a:pt x="156" y="81"/>
                  </a:lnTo>
                  <a:lnTo>
                    <a:pt x="161" y="104"/>
                  </a:lnTo>
                  <a:lnTo>
                    <a:pt x="179" y="127"/>
                  </a:lnTo>
                  <a:lnTo>
                    <a:pt x="213" y="150"/>
                  </a:lnTo>
                  <a:lnTo>
                    <a:pt x="328" y="213"/>
                  </a:lnTo>
                  <a:lnTo>
                    <a:pt x="506" y="311"/>
                  </a:lnTo>
                  <a:lnTo>
                    <a:pt x="869" y="500"/>
                  </a:lnTo>
                  <a:lnTo>
                    <a:pt x="926" y="529"/>
                  </a:lnTo>
                  <a:lnTo>
                    <a:pt x="949" y="535"/>
                  </a:lnTo>
                  <a:lnTo>
                    <a:pt x="966" y="541"/>
                  </a:lnTo>
                  <a:lnTo>
                    <a:pt x="972" y="564"/>
                  </a:lnTo>
                  <a:lnTo>
                    <a:pt x="984" y="587"/>
                  </a:lnTo>
                  <a:lnTo>
                    <a:pt x="1007" y="621"/>
                  </a:lnTo>
                  <a:lnTo>
                    <a:pt x="1007" y="633"/>
                  </a:lnTo>
                  <a:lnTo>
                    <a:pt x="995" y="638"/>
                  </a:lnTo>
                  <a:lnTo>
                    <a:pt x="800" y="679"/>
                  </a:lnTo>
                  <a:lnTo>
                    <a:pt x="207" y="799"/>
                  </a:lnTo>
                  <a:lnTo>
                    <a:pt x="133" y="817"/>
                  </a:lnTo>
                  <a:lnTo>
                    <a:pt x="87" y="834"/>
                  </a:lnTo>
                  <a:lnTo>
                    <a:pt x="69" y="845"/>
                  </a:lnTo>
                  <a:lnTo>
                    <a:pt x="58" y="863"/>
                  </a:lnTo>
                  <a:lnTo>
                    <a:pt x="46" y="897"/>
                  </a:lnTo>
                  <a:lnTo>
                    <a:pt x="35" y="937"/>
                  </a:lnTo>
                  <a:lnTo>
                    <a:pt x="29" y="937"/>
                  </a:lnTo>
                  <a:lnTo>
                    <a:pt x="18" y="937"/>
                  </a:lnTo>
                  <a:lnTo>
                    <a:pt x="6" y="937"/>
                  </a:lnTo>
                  <a:lnTo>
                    <a:pt x="0" y="932"/>
                  </a:lnTo>
                  <a:lnTo>
                    <a:pt x="29" y="759"/>
                  </a:lnTo>
                  <a:lnTo>
                    <a:pt x="46" y="598"/>
                  </a:lnTo>
                  <a:lnTo>
                    <a:pt x="52" y="592"/>
                  </a:lnTo>
                  <a:lnTo>
                    <a:pt x="64" y="592"/>
                  </a:lnTo>
                  <a:lnTo>
                    <a:pt x="69" y="592"/>
                  </a:lnTo>
                  <a:lnTo>
                    <a:pt x="81" y="598"/>
                  </a:lnTo>
                  <a:lnTo>
                    <a:pt x="75" y="644"/>
                  </a:lnTo>
                  <a:lnTo>
                    <a:pt x="81" y="679"/>
                  </a:lnTo>
                  <a:lnTo>
                    <a:pt x="87" y="690"/>
                  </a:lnTo>
                  <a:lnTo>
                    <a:pt x="98" y="696"/>
                  </a:lnTo>
                  <a:lnTo>
                    <a:pt x="127" y="696"/>
                  </a:lnTo>
                  <a:lnTo>
                    <a:pt x="173" y="684"/>
                  </a:lnTo>
                  <a:lnTo>
                    <a:pt x="374" y="650"/>
                  </a:lnTo>
                  <a:lnTo>
                    <a:pt x="535" y="385"/>
                  </a:lnTo>
                  <a:lnTo>
                    <a:pt x="512" y="380"/>
                  </a:lnTo>
                  <a:lnTo>
                    <a:pt x="506" y="380"/>
                  </a:lnTo>
                  <a:lnTo>
                    <a:pt x="501" y="391"/>
                  </a:lnTo>
                  <a:lnTo>
                    <a:pt x="495" y="408"/>
                  </a:lnTo>
                  <a:lnTo>
                    <a:pt x="472" y="581"/>
                  </a:lnTo>
                  <a:lnTo>
                    <a:pt x="472" y="610"/>
                  </a:lnTo>
                  <a:lnTo>
                    <a:pt x="478" y="621"/>
                  </a:lnTo>
                  <a:lnTo>
                    <a:pt x="489" y="621"/>
                  </a:lnTo>
                  <a:lnTo>
                    <a:pt x="512" y="621"/>
                  </a:lnTo>
                  <a:lnTo>
                    <a:pt x="754" y="575"/>
                  </a:lnTo>
                  <a:lnTo>
                    <a:pt x="846" y="552"/>
                  </a:lnTo>
                  <a:lnTo>
                    <a:pt x="765" y="506"/>
                  </a:lnTo>
                  <a:lnTo>
                    <a:pt x="535" y="385"/>
                  </a:lnTo>
                  <a:lnTo>
                    <a:pt x="374" y="65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7" name="Freeform 38"/>
            <p:cNvSpPr>
              <a:spLocks/>
            </p:cNvSpPr>
            <p:nvPr/>
          </p:nvSpPr>
          <p:spPr bwMode="auto">
            <a:xfrm>
              <a:off x="9134" y="8124"/>
              <a:ext cx="1213" cy="1271"/>
            </a:xfrm>
            <a:custGeom>
              <a:avLst/>
              <a:gdLst>
                <a:gd name="T0" fmla="*/ 121 w 1213"/>
                <a:gd name="T1" fmla="*/ 862 h 1271"/>
                <a:gd name="T2" fmla="*/ 0 w 1213"/>
                <a:gd name="T3" fmla="*/ 811 h 1271"/>
                <a:gd name="T4" fmla="*/ 81 w 1213"/>
                <a:gd name="T5" fmla="*/ 770 h 1271"/>
                <a:gd name="T6" fmla="*/ 736 w 1213"/>
                <a:gd name="T7" fmla="*/ 529 h 1271"/>
                <a:gd name="T8" fmla="*/ 943 w 1213"/>
                <a:gd name="T9" fmla="*/ 425 h 1271"/>
                <a:gd name="T10" fmla="*/ 604 w 1213"/>
                <a:gd name="T11" fmla="*/ 293 h 1271"/>
                <a:gd name="T12" fmla="*/ 374 w 1213"/>
                <a:gd name="T13" fmla="*/ 218 h 1271"/>
                <a:gd name="T14" fmla="*/ 316 w 1213"/>
                <a:gd name="T15" fmla="*/ 213 h 1271"/>
                <a:gd name="T16" fmla="*/ 293 w 1213"/>
                <a:gd name="T17" fmla="*/ 230 h 1271"/>
                <a:gd name="T18" fmla="*/ 247 w 1213"/>
                <a:gd name="T19" fmla="*/ 305 h 1271"/>
                <a:gd name="T20" fmla="*/ 230 w 1213"/>
                <a:gd name="T21" fmla="*/ 305 h 1271"/>
                <a:gd name="T22" fmla="*/ 219 w 1213"/>
                <a:gd name="T23" fmla="*/ 293 h 1271"/>
                <a:gd name="T24" fmla="*/ 328 w 1213"/>
                <a:gd name="T25" fmla="*/ 0 h 1271"/>
                <a:gd name="T26" fmla="*/ 345 w 1213"/>
                <a:gd name="T27" fmla="*/ 0 h 1271"/>
                <a:gd name="T28" fmla="*/ 362 w 1213"/>
                <a:gd name="T29" fmla="*/ 11 h 1271"/>
                <a:gd name="T30" fmla="*/ 345 w 1213"/>
                <a:gd name="T31" fmla="*/ 86 h 1271"/>
                <a:gd name="T32" fmla="*/ 357 w 1213"/>
                <a:gd name="T33" fmla="*/ 115 h 1271"/>
                <a:gd name="T34" fmla="*/ 408 w 1213"/>
                <a:gd name="T35" fmla="*/ 144 h 1271"/>
                <a:gd name="T36" fmla="*/ 621 w 1213"/>
                <a:gd name="T37" fmla="*/ 236 h 1271"/>
                <a:gd name="T38" fmla="*/ 1029 w 1213"/>
                <a:gd name="T39" fmla="*/ 391 h 1271"/>
                <a:gd name="T40" fmla="*/ 1081 w 1213"/>
                <a:gd name="T41" fmla="*/ 397 h 1271"/>
                <a:gd name="T42" fmla="*/ 1127 w 1213"/>
                <a:gd name="T43" fmla="*/ 379 h 1271"/>
                <a:gd name="T44" fmla="*/ 1173 w 1213"/>
                <a:gd name="T45" fmla="*/ 322 h 1271"/>
                <a:gd name="T46" fmla="*/ 1196 w 1213"/>
                <a:gd name="T47" fmla="*/ 299 h 1271"/>
                <a:gd name="T48" fmla="*/ 1213 w 1213"/>
                <a:gd name="T49" fmla="*/ 305 h 1271"/>
                <a:gd name="T50" fmla="*/ 1179 w 1213"/>
                <a:gd name="T51" fmla="*/ 402 h 1271"/>
                <a:gd name="T52" fmla="*/ 1133 w 1213"/>
                <a:gd name="T53" fmla="*/ 523 h 1271"/>
                <a:gd name="T54" fmla="*/ 1052 w 1213"/>
                <a:gd name="T55" fmla="*/ 540 h 1271"/>
                <a:gd name="T56" fmla="*/ 759 w 1213"/>
                <a:gd name="T57" fmla="*/ 638 h 1271"/>
                <a:gd name="T58" fmla="*/ 385 w 1213"/>
                <a:gd name="T59" fmla="*/ 782 h 1271"/>
                <a:gd name="T60" fmla="*/ 259 w 1213"/>
                <a:gd name="T61" fmla="*/ 851 h 1271"/>
                <a:gd name="T62" fmla="*/ 575 w 1213"/>
                <a:gd name="T63" fmla="*/ 977 h 1271"/>
                <a:gd name="T64" fmla="*/ 805 w 1213"/>
                <a:gd name="T65" fmla="*/ 1052 h 1271"/>
                <a:gd name="T66" fmla="*/ 863 w 1213"/>
                <a:gd name="T67" fmla="*/ 1052 h 1271"/>
                <a:gd name="T68" fmla="*/ 886 w 1213"/>
                <a:gd name="T69" fmla="*/ 1035 h 1271"/>
                <a:gd name="T70" fmla="*/ 932 w 1213"/>
                <a:gd name="T71" fmla="*/ 960 h 1271"/>
                <a:gd name="T72" fmla="*/ 949 w 1213"/>
                <a:gd name="T73" fmla="*/ 960 h 1271"/>
                <a:gd name="T74" fmla="*/ 960 w 1213"/>
                <a:gd name="T75" fmla="*/ 977 h 1271"/>
                <a:gd name="T76" fmla="*/ 851 w 1213"/>
                <a:gd name="T77" fmla="*/ 1271 h 1271"/>
                <a:gd name="T78" fmla="*/ 828 w 1213"/>
                <a:gd name="T79" fmla="*/ 1271 h 1271"/>
                <a:gd name="T80" fmla="*/ 817 w 1213"/>
                <a:gd name="T81" fmla="*/ 1259 h 1271"/>
                <a:gd name="T82" fmla="*/ 828 w 1213"/>
                <a:gd name="T83" fmla="*/ 1184 h 1271"/>
                <a:gd name="T84" fmla="*/ 822 w 1213"/>
                <a:gd name="T85" fmla="*/ 1156 h 1271"/>
                <a:gd name="T86" fmla="*/ 771 w 1213"/>
                <a:gd name="T87" fmla="*/ 1121 h 1271"/>
                <a:gd name="T88" fmla="*/ 558 w 1213"/>
                <a:gd name="T89" fmla="*/ 1029 h 127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3"/>
                <a:gd name="T136" fmla="*/ 0 h 1271"/>
                <a:gd name="T137" fmla="*/ 1213 w 1213"/>
                <a:gd name="T138" fmla="*/ 1271 h 127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3" h="1271">
                  <a:moveTo>
                    <a:pt x="242" y="908"/>
                  </a:moveTo>
                  <a:lnTo>
                    <a:pt x="121" y="862"/>
                  </a:lnTo>
                  <a:lnTo>
                    <a:pt x="6" y="822"/>
                  </a:lnTo>
                  <a:lnTo>
                    <a:pt x="0" y="811"/>
                  </a:lnTo>
                  <a:lnTo>
                    <a:pt x="6" y="793"/>
                  </a:lnTo>
                  <a:lnTo>
                    <a:pt x="81" y="770"/>
                  </a:lnTo>
                  <a:lnTo>
                    <a:pt x="270" y="701"/>
                  </a:lnTo>
                  <a:lnTo>
                    <a:pt x="736" y="529"/>
                  </a:lnTo>
                  <a:lnTo>
                    <a:pt x="972" y="443"/>
                  </a:lnTo>
                  <a:lnTo>
                    <a:pt x="943" y="425"/>
                  </a:lnTo>
                  <a:lnTo>
                    <a:pt x="891" y="402"/>
                  </a:lnTo>
                  <a:lnTo>
                    <a:pt x="604" y="293"/>
                  </a:lnTo>
                  <a:lnTo>
                    <a:pt x="454" y="241"/>
                  </a:lnTo>
                  <a:lnTo>
                    <a:pt x="374" y="218"/>
                  </a:lnTo>
                  <a:lnTo>
                    <a:pt x="339" y="213"/>
                  </a:lnTo>
                  <a:lnTo>
                    <a:pt x="316" y="213"/>
                  </a:lnTo>
                  <a:lnTo>
                    <a:pt x="305" y="218"/>
                  </a:lnTo>
                  <a:lnTo>
                    <a:pt x="293" y="230"/>
                  </a:lnTo>
                  <a:lnTo>
                    <a:pt x="270" y="270"/>
                  </a:lnTo>
                  <a:lnTo>
                    <a:pt x="247" y="305"/>
                  </a:lnTo>
                  <a:lnTo>
                    <a:pt x="236" y="310"/>
                  </a:lnTo>
                  <a:lnTo>
                    <a:pt x="230" y="305"/>
                  </a:lnTo>
                  <a:lnTo>
                    <a:pt x="219" y="299"/>
                  </a:lnTo>
                  <a:lnTo>
                    <a:pt x="219" y="293"/>
                  </a:lnTo>
                  <a:lnTo>
                    <a:pt x="282" y="138"/>
                  </a:lnTo>
                  <a:lnTo>
                    <a:pt x="328" y="0"/>
                  </a:lnTo>
                  <a:lnTo>
                    <a:pt x="339" y="0"/>
                  </a:lnTo>
                  <a:lnTo>
                    <a:pt x="345" y="0"/>
                  </a:lnTo>
                  <a:lnTo>
                    <a:pt x="357" y="6"/>
                  </a:lnTo>
                  <a:lnTo>
                    <a:pt x="362" y="11"/>
                  </a:lnTo>
                  <a:lnTo>
                    <a:pt x="351" y="46"/>
                  </a:lnTo>
                  <a:lnTo>
                    <a:pt x="345" y="86"/>
                  </a:lnTo>
                  <a:lnTo>
                    <a:pt x="351" y="103"/>
                  </a:lnTo>
                  <a:lnTo>
                    <a:pt x="357" y="115"/>
                  </a:lnTo>
                  <a:lnTo>
                    <a:pt x="380" y="132"/>
                  </a:lnTo>
                  <a:lnTo>
                    <a:pt x="408" y="144"/>
                  </a:lnTo>
                  <a:lnTo>
                    <a:pt x="483" y="178"/>
                  </a:lnTo>
                  <a:lnTo>
                    <a:pt x="621" y="236"/>
                  </a:lnTo>
                  <a:lnTo>
                    <a:pt x="1006" y="385"/>
                  </a:lnTo>
                  <a:lnTo>
                    <a:pt x="1029" y="391"/>
                  </a:lnTo>
                  <a:lnTo>
                    <a:pt x="1052" y="397"/>
                  </a:lnTo>
                  <a:lnTo>
                    <a:pt x="1081" y="397"/>
                  </a:lnTo>
                  <a:lnTo>
                    <a:pt x="1110" y="391"/>
                  </a:lnTo>
                  <a:lnTo>
                    <a:pt x="1127" y="379"/>
                  </a:lnTo>
                  <a:lnTo>
                    <a:pt x="1144" y="362"/>
                  </a:lnTo>
                  <a:lnTo>
                    <a:pt x="1173" y="322"/>
                  </a:lnTo>
                  <a:lnTo>
                    <a:pt x="1185" y="299"/>
                  </a:lnTo>
                  <a:lnTo>
                    <a:pt x="1196" y="299"/>
                  </a:lnTo>
                  <a:lnTo>
                    <a:pt x="1202" y="299"/>
                  </a:lnTo>
                  <a:lnTo>
                    <a:pt x="1213" y="305"/>
                  </a:lnTo>
                  <a:lnTo>
                    <a:pt x="1213" y="316"/>
                  </a:lnTo>
                  <a:lnTo>
                    <a:pt x="1179" y="402"/>
                  </a:lnTo>
                  <a:lnTo>
                    <a:pt x="1156" y="466"/>
                  </a:lnTo>
                  <a:lnTo>
                    <a:pt x="1133" y="523"/>
                  </a:lnTo>
                  <a:lnTo>
                    <a:pt x="1098" y="529"/>
                  </a:lnTo>
                  <a:lnTo>
                    <a:pt x="1052" y="540"/>
                  </a:lnTo>
                  <a:lnTo>
                    <a:pt x="943" y="575"/>
                  </a:lnTo>
                  <a:lnTo>
                    <a:pt x="759" y="638"/>
                  </a:lnTo>
                  <a:lnTo>
                    <a:pt x="564" y="713"/>
                  </a:lnTo>
                  <a:lnTo>
                    <a:pt x="385" y="782"/>
                  </a:lnTo>
                  <a:lnTo>
                    <a:pt x="242" y="839"/>
                  </a:lnTo>
                  <a:lnTo>
                    <a:pt x="259" y="851"/>
                  </a:lnTo>
                  <a:lnTo>
                    <a:pt x="293" y="868"/>
                  </a:lnTo>
                  <a:lnTo>
                    <a:pt x="575" y="977"/>
                  </a:lnTo>
                  <a:lnTo>
                    <a:pt x="725" y="1029"/>
                  </a:lnTo>
                  <a:lnTo>
                    <a:pt x="805" y="1052"/>
                  </a:lnTo>
                  <a:lnTo>
                    <a:pt x="840" y="1058"/>
                  </a:lnTo>
                  <a:lnTo>
                    <a:pt x="863" y="1052"/>
                  </a:lnTo>
                  <a:lnTo>
                    <a:pt x="874" y="1046"/>
                  </a:lnTo>
                  <a:lnTo>
                    <a:pt x="886" y="1035"/>
                  </a:lnTo>
                  <a:lnTo>
                    <a:pt x="920" y="983"/>
                  </a:lnTo>
                  <a:lnTo>
                    <a:pt x="932" y="960"/>
                  </a:lnTo>
                  <a:lnTo>
                    <a:pt x="937" y="960"/>
                  </a:lnTo>
                  <a:lnTo>
                    <a:pt x="949" y="960"/>
                  </a:lnTo>
                  <a:lnTo>
                    <a:pt x="960" y="966"/>
                  </a:lnTo>
                  <a:lnTo>
                    <a:pt x="960" y="977"/>
                  </a:lnTo>
                  <a:lnTo>
                    <a:pt x="897" y="1133"/>
                  </a:lnTo>
                  <a:lnTo>
                    <a:pt x="851" y="1271"/>
                  </a:lnTo>
                  <a:lnTo>
                    <a:pt x="840" y="1271"/>
                  </a:lnTo>
                  <a:lnTo>
                    <a:pt x="828" y="1271"/>
                  </a:lnTo>
                  <a:lnTo>
                    <a:pt x="822" y="1265"/>
                  </a:lnTo>
                  <a:lnTo>
                    <a:pt x="817" y="1259"/>
                  </a:lnTo>
                  <a:lnTo>
                    <a:pt x="822" y="1242"/>
                  </a:lnTo>
                  <a:lnTo>
                    <a:pt x="828" y="1184"/>
                  </a:lnTo>
                  <a:lnTo>
                    <a:pt x="828" y="1167"/>
                  </a:lnTo>
                  <a:lnTo>
                    <a:pt x="822" y="1156"/>
                  </a:lnTo>
                  <a:lnTo>
                    <a:pt x="799" y="1138"/>
                  </a:lnTo>
                  <a:lnTo>
                    <a:pt x="771" y="1121"/>
                  </a:lnTo>
                  <a:lnTo>
                    <a:pt x="696" y="1087"/>
                  </a:lnTo>
                  <a:lnTo>
                    <a:pt x="558" y="1029"/>
                  </a:lnTo>
                  <a:lnTo>
                    <a:pt x="242" y="90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8" name="Freeform 39"/>
            <p:cNvSpPr>
              <a:spLocks/>
            </p:cNvSpPr>
            <p:nvPr/>
          </p:nvSpPr>
          <p:spPr bwMode="auto">
            <a:xfrm>
              <a:off x="8870" y="9084"/>
              <a:ext cx="983" cy="799"/>
            </a:xfrm>
            <a:custGeom>
              <a:avLst/>
              <a:gdLst>
                <a:gd name="T0" fmla="*/ 736 w 983"/>
                <a:gd name="T1" fmla="*/ 483 h 799"/>
                <a:gd name="T2" fmla="*/ 816 w 983"/>
                <a:gd name="T3" fmla="*/ 529 h 799"/>
                <a:gd name="T4" fmla="*/ 839 w 983"/>
                <a:gd name="T5" fmla="*/ 541 h 799"/>
                <a:gd name="T6" fmla="*/ 862 w 983"/>
                <a:gd name="T7" fmla="*/ 546 h 799"/>
                <a:gd name="T8" fmla="*/ 885 w 983"/>
                <a:gd name="T9" fmla="*/ 546 h 799"/>
                <a:gd name="T10" fmla="*/ 902 w 983"/>
                <a:gd name="T11" fmla="*/ 541 h 799"/>
                <a:gd name="T12" fmla="*/ 920 w 983"/>
                <a:gd name="T13" fmla="*/ 529 h 799"/>
                <a:gd name="T14" fmla="*/ 937 w 983"/>
                <a:gd name="T15" fmla="*/ 506 h 799"/>
                <a:gd name="T16" fmla="*/ 954 w 983"/>
                <a:gd name="T17" fmla="*/ 477 h 799"/>
                <a:gd name="T18" fmla="*/ 966 w 983"/>
                <a:gd name="T19" fmla="*/ 477 h 799"/>
                <a:gd name="T20" fmla="*/ 971 w 983"/>
                <a:gd name="T21" fmla="*/ 483 h 799"/>
                <a:gd name="T22" fmla="*/ 983 w 983"/>
                <a:gd name="T23" fmla="*/ 489 h 799"/>
                <a:gd name="T24" fmla="*/ 983 w 983"/>
                <a:gd name="T25" fmla="*/ 500 h 799"/>
                <a:gd name="T26" fmla="*/ 885 w 983"/>
                <a:gd name="T27" fmla="*/ 644 h 799"/>
                <a:gd name="T28" fmla="*/ 799 w 983"/>
                <a:gd name="T29" fmla="*/ 799 h 799"/>
                <a:gd name="T30" fmla="*/ 787 w 983"/>
                <a:gd name="T31" fmla="*/ 799 h 799"/>
                <a:gd name="T32" fmla="*/ 782 w 983"/>
                <a:gd name="T33" fmla="*/ 794 h 799"/>
                <a:gd name="T34" fmla="*/ 770 w 983"/>
                <a:gd name="T35" fmla="*/ 788 h 799"/>
                <a:gd name="T36" fmla="*/ 764 w 983"/>
                <a:gd name="T37" fmla="*/ 782 h 799"/>
                <a:gd name="T38" fmla="*/ 782 w 983"/>
                <a:gd name="T39" fmla="*/ 748 h 799"/>
                <a:gd name="T40" fmla="*/ 793 w 983"/>
                <a:gd name="T41" fmla="*/ 725 h 799"/>
                <a:gd name="T42" fmla="*/ 799 w 983"/>
                <a:gd name="T43" fmla="*/ 702 h 799"/>
                <a:gd name="T44" fmla="*/ 799 w 983"/>
                <a:gd name="T45" fmla="*/ 684 h 799"/>
                <a:gd name="T46" fmla="*/ 793 w 983"/>
                <a:gd name="T47" fmla="*/ 667 h 799"/>
                <a:gd name="T48" fmla="*/ 776 w 983"/>
                <a:gd name="T49" fmla="*/ 650 h 799"/>
                <a:gd name="T50" fmla="*/ 753 w 983"/>
                <a:gd name="T51" fmla="*/ 633 h 799"/>
                <a:gd name="T52" fmla="*/ 672 w 983"/>
                <a:gd name="T53" fmla="*/ 581 h 799"/>
                <a:gd name="T54" fmla="*/ 247 w 983"/>
                <a:gd name="T55" fmla="*/ 316 h 799"/>
                <a:gd name="T56" fmla="*/ 172 w 983"/>
                <a:gd name="T57" fmla="*/ 270 h 799"/>
                <a:gd name="T58" fmla="*/ 143 w 983"/>
                <a:gd name="T59" fmla="*/ 253 h 799"/>
                <a:gd name="T60" fmla="*/ 120 w 983"/>
                <a:gd name="T61" fmla="*/ 247 h 799"/>
                <a:gd name="T62" fmla="*/ 103 w 983"/>
                <a:gd name="T63" fmla="*/ 247 h 799"/>
                <a:gd name="T64" fmla="*/ 86 w 983"/>
                <a:gd name="T65" fmla="*/ 259 h 799"/>
                <a:gd name="T66" fmla="*/ 69 w 983"/>
                <a:gd name="T67" fmla="*/ 270 h 799"/>
                <a:gd name="T68" fmla="*/ 51 w 983"/>
                <a:gd name="T69" fmla="*/ 293 h 799"/>
                <a:gd name="T70" fmla="*/ 28 w 983"/>
                <a:gd name="T71" fmla="*/ 322 h 799"/>
                <a:gd name="T72" fmla="*/ 17 w 983"/>
                <a:gd name="T73" fmla="*/ 322 h 799"/>
                <a:gd name="T74" fmla="*/ 11 w 983"/>
                <a:gd name="T75" fmla="*/ 316 h 799"/>
                <a:gd name="T76" fmla="*/ 0 w 983"/>
                <a:gd name="T77" fmla="*/ 305 h 799"/>
                <a:gd name="T78" fmla="*/ 0 w 983"/>
                <a:gd name="T79" fmla="*/ 299 h 799"/>
                <a:gd name="T80" fmla="*/ 92 w 983"/>
                <a:gd name="T81" fmla="*/ 155 h 799"/>
                <a:gd name="T82" fmla="*/ 184 w 983"/>
                <a:gd name="T83" fmla="*/ 0 h 799"/>
                <a:gd name="T84" fmla="*/ 195 w 983"/>
                <a:gd name="T85" fmla="*/ 0 h 799"/>
                <a:gd name="T86" fmla="*/ 201 w 983"/>
                <a:gd name="T87" fmla="*/ 0 h 799"/>
                <a:gd name="T88" fmla="*/ 212 w 983"/>
                <a:gd name="T89" fmla="*/ 6 h 799"/>
                <a:gd name="T90" fmla="*/ 218 w 983"/>
                <a:gd name="T91" fmla="*/ 17 h 799"/>
                <a:gd name="T92" fmla="*/ 201 w 983"/>
                <a:gd name="T93" fmla="*/ 46 h 799"/>
                <a:gd name="T94" fmla="*/ 189 w 983"/>
                <a:gd name="T95" fmla="*/ 75 h 799"/>
                <a:gd name="T96" fmla="*/ 184 w 983"/>
                <a:gd name="T97" fmla="*/ 98 h 799"/>
                <a:gd name="T98" fmla="*/ 184 w 983"/>
                <a:gd name="T99" fmla="*/ 115 h 799"/>
                <a:gd name="T100" fmla="*/ 195 w 983"/>
                <a:gd name="T101" fmla="*/ 132 h 799"/>
                <a:gd name="T102" fmla="*/ 207 w 983"/>
                <a:gd name="T103" fmla="*/ 150 h 799"/>
                <a:gd name="T104" fmla="*/ 235 w 983"/>
                <a:gd name="T105" fmla="*/ 167 h 799"/>
                <a:gd name="T106" fmla="*/ 310 w 983"/>
                <a:gd name="T107" fmla="*/ 219 h 799"/>
                <a:gd name="T108" fmla="*/ 736 w 983"/>
                <a:gd name="T109" fmla="*/ 483 h 7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83"/>
                <a:gd name="T166" fmla="*/ 0 h 799"/>
                <a:gd name="T167" fmla="*/ 983 w 983"/>
                <a:gd name="T168" fmla="*/ 799 h 7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83" h="799">
                  <a:moveTo>
                    <a:pt x="736" y="483"/>
                  </a:moveTo>
                  <a:lnTo>
                    <a:pt x="816" y="529"/>
                  </a:lnTo>
                  <a:lnTo>
                    <a:pt x="839" y="541"/>
                  </a:lnTo>
                  <a:lnTo>
                    <a:pt x="862" y="546"/>
                  </a:lnTo>
                  <a:lnTo>
                    <a:pt x="885" y="546"/>
                  </a:lnTo>
                  <a:lnTo>
                    <a:pt x="902" y="541"/>
                  </a:lnTo>
                  <a:lnTo>
                    <a:pt x="920" y="529"/>
                  </a:lnTo>
                  <a:lnTo>
                    <a:pt x="937" y="506"/>
                  </a:lnTo>
                  <a:lnTo>
                    <a:pt x="954" y="477"/>
                  </a:lnTo>
                  <a:lnTo>
                    <a:pt x="966" y="477"/>
                  </a:lnTo>
                  <a:lnTo>
                    <a:pt x="971" y="483"/>
                  </a:lnTo>
                  <a:lnTo>
                    <a:pt x="983" y="489"/>
                  </a:lnTo>
                  <a:lnTo>
                    <a:pt x="983" y="500"/>
                  </a:lnTo>
                  <a:lnTo>
                    <a:pt x="885" y="644"/>
                  </a:lnTo>
                  <a:lnTo>
                    <a:pt x="799" y="799"/>
                  </a:lnTo>
                  <a:lnTo>
                    <a:pt x="787" y="799"/>
                  </a:lnTo>
                  <a:lnTo>
                    <a:pt x="782" y="794"/>
                  </a:lnTo>
                  <a:lnTo>
                    <a:pt x="770" y="788"/>
                  </a:lnTo>
                  <a:lnTo>
                    <a:pt x="764" y="782"/>
                  </a:lnTo>
                  <a:lnTo>
                    <a:pt x="782" y="748"/>
                  </a:lnTo>
                  <a:lnTo>
                    <a:pt x="793" y="725"/>
                  </a:lnTo>
                  <a:lnTo>
                    <a:pt x="799" y="702"/>
                  </a:lnTo>
                  <a:lnTo>
                    <a:pt x="799" y="684"/>
                  </a:lnTo>
                  <a:lnTo>
                    <a:pt x="793" y="667"/>
                  </a:lnTo>
                  <a:lnTo>
                    <a:pt x="776" y="650"/>
                  </a:lnTo>
                  <a:lnTo>
                    <a:pt x="753" y="633"/>
                  </a:lnTo>
                  <a:lnTo>
                    <a:pt x="672" y="581"/>
                  </a:lnTo>
                  <a:lnTo>
                    <a:pt x="247" y="316"/>
                  </a:lnTo>
                  <a:lnTo>
                    <a:pt x="172" y="270"/>
                  </a:lnTo>
                  <a:lnTo>
                    <a:pt x="143" y="253"/>
                  </a:lnTo>
                  <a:lnTo>
                    <a:pt x="120" y="247"/>
                  </a:lnTo>
                  <a:lnTo>
                    <a:pt x="103" y="247"/>
                  </a:lnTo>
                  <a:lnTo>
                    <a:pt x="86" y="259"/>
                  </a:lnTo>
                  <a:lnTo>
                    <a:pt x="69" y="270"/>
                  </a:lnTo>
                  <a:lnTo>
                    <a:pt x="51" y="293"/>
                  </a:lnTo>
                  <a:lnTo>
                    <a:pt x="28" y="322"/>
                  </a:lnTo>
                  <a:lnTo>
                    <a:pt x="17" y="322"/>
                  </a:lnTo>
                  <a:lnTo>
                    <a:pt x="11" y="316"/>
                  </a:lnTo>
                  <a:lnTo>
                    <a:pt x="0" y="305"/>
                  </a:lnTo>
                  <a:lnTo>
                    <a:pt x="0" y="299"/>
                  </a:lnTo>
                  <a:lnTo>
                    <a:pt x="92" y="155"/>
                  </a:lnTo>
                  <a:lnTo>
                    <a:pt x="184" y="0"/>
                  </a:lnTo>
                  <a:lnTo>
                    <a:pt x="195" y="0"/>
                  </a:lnTo>
                  <a:lnTo>
                    <a:pt x="201" y="0"/>
                  </a:lnTo>
                  <a:lnTo>
                    <a:pt x="212" y="6"/>
                  </a:lnTo>
                  <a:lnTo>
                    <a:pt x="218" y="17"/>
                  </a:lnTo>
                  <a:lnTo>
                    <a:pt x="201" y="46"/>
                  </a:lnTo>
                  <a:lnTo>
                    <a:pt x="189" y="75"/>
                  </a:lnTo>
                  <a:lnTo>
                    <a:pt x="184" y="98"/>
                  </a:lnTo>
                  <a:lnTo>
                    <a:pt x="184" y="115"/>
                  </a:lnTo>
                  <a:lnTo>
                    <a:pt x="195" y="132"/>
                  </a:lnTo>
                  <a:lnTo>
                    <a:pt x="207" y="150"/>
                  </a:lnTo>
                  <a:lnTo>
                    <a:pt x="235" y="167"/>
                  </a:lnTo>
                  <a:lnTo>
                    <a:pt x="310" y="219"/>
                  </a:lnTo>
                  <a:lnTo>
                    <a:pt x="736" y="48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39" name="Freeform 40"/>
            <p:cNvSpPr>
              <a:spLocks/>
            </p:cNvSpPr>
            <p:nvPr/>
          </p:nvSpPr>
          <p:spPr bwMode="auto">
            <a:xfrm>
              <a:off x="8456" y="9602"/>
              <a:ext cx="1121" cy="1138"/>
            </a:xfrm>
            <a:custGeom>
              <a:avLst/>
              <a:gdLst>
                <a:gd name="T0" fmla="*/ 178 w 1121"/>
                <a:gd name="T1" fmla="*/ 276 h 1138"/>
                <a:gd name="T2" fmla="*/ 132 w 1121"/>
                <a:gd name="T3" fmla="*/ 253 h 1138"/>
                <a:gd name="T4" fmla="*/ 97 w 1121"/>
                <a:gd name="T5" fmla="*/ 253 h 1138"/>
                <a:gd name="T6" fmla="*/ 57 w 1121"/>
                <a:gd name="T7" fmla="*/ 281 h 1138"/>
                <a:gd name="T8" fmla="*/ 11 w 1121"/>
                <a:gd name="T9" fmla="*/ 310 h 1138"/>
                <a:gd name="T10" fmla="*/ 0 w 1121"/>
                <a:gd name="T11" fmla="*/ 293 h 1138"/>
                <a:gd name="T12" fmla="*/ 126 w 1121"/>
                <a:gd name="T13" fmla="*/ 149 h 1138"/>
                <a:gd name="T14" fmla="*/ 258 w 1121"/>
                <a:gd name="T15" fmla="*/ 0 h 1138"/>
                <a:gd name="T16" fmla="*/ 276 w 1121"/>
                <a:gd name="T17" fmla="*/ 17 h 1138"/>
                <a:gd name="T18" fmla="*/ 247 w 1121"/>
                <a:gd name="T19" fmla="*/ 63 h 1138"/>
                <a:gd name="T20" fmla="*/ 224 w 1121"/>
                <a:gd name="T21" fmla="*/ 109 h 1138"/>
                <a:gd name="T22" fmla="*/ 224 w 1121"/>
                <a:gd name="T23" fmla="*/ 143 h 1138"/>
                <a:gd name="T24" fmla="*/ 258 w 1121"/>
                <a:gd name="T25" fmla="*/ 189 h 1138"/>
                <a:gd name="T26" fmla="*/ 793 w 1121"/>
                <a:gd name="T27" fmla="*/ 667 h 1138"/>
                <a:gd name="T28" fmla="*/ 828 w 1121"/>
                <a:gd name="T29" fmla="*/ 690 h 1138"/>
                <a:gd name="T30" fmla="*/ 856 w 1121"/>
                <a:gd name="T31" fmla="*/ 667 h 1138"/>
                <a:gd name="T32" fmla="*/ 937 w 1121"/>
                <a:gd name="T33" fmla="*/ 569 h 1138"/>
                <a:gd name="T34" fmla="*/ 989 w 1121"/>
                <a:gd name="T35" fmla="*/ 494 h 1138"/>
                <a:gd name="T36" fmla="*/ 994 w 1121"/>
                <a:gd name="T37" fmla="*/ 454 h 1138"/>
                <a:gd name="T38" fmla="*/ 989 w 1121"/>
                <a:gd name="T39" fmla="*/ 396 h 1138"/>
                <a:gd name="T40" fmla="*/ 971 w 1121"/>
                <a:gd name="T41" fmla="*/ 333 h 1138"/>
                <a:gd name="T42" fmla="*/ 989 w 1121"/>
                <a:gd name="T43" fmla="*/ 322 h 1138"/>
                <a:gd name="T44" fmla="*/ 1058 w 1121"/>
                <a:gd name="T45" fmla="*/ 414 h 1138"/>
                <a:gd name="T46" fmla="*/ 1115 w 1121"/>
                <a:gd name="T47" fmla="*/ 511 h 1138"/>
                <a:gd name="T48" fmla="*/ 1086 w 1121"/>
                <a:gd name="T49" fmla="*/ 517 h 1138"/>
                <a:gd name="T50" fmla="*/ 1058 w 1121"/>
                <a:gd name="T51" fmla="*/ 517 h 1138"/>
                <a:gd name="T52" fmla="*/ 1017 w 1121"/>
                <a:gd name="T53" fmla="*/ 546 h 1138"/>
                <a:gd name="T54" fmla="*/ 609 w 1121"/>
                <a:gd name="T55" fmla="*/ 1012 h 1138"/>
                <a:gd name="T56" fmla="*/ 563 w 1121"/>
                <a:gd name="T57" fmla="*/ 1069 h 1138"/>
                <a:gd name="T58" fmla="*/ 563 w 1121"/>
                <a:gd name="T59" fmla="*/ 1121 h 1138"/>
                <a:gd name="T60" fmla="*/ 546 w 1121"/>
                <a:gd name="T61" fmla="*/ 1138 h 1138"/>
                <a:gd name="T62" fmla="*/ 471 w 1121"/>
                <a:gd name="T63" fmla="*/ 1046 h 1138"/>
                <a:gd name="T64" fmla="*/ 396 w 1121"/>
                <a:gd name="T65" fmla="*/ 977 h 1138"/>
                <a:gd name="T66" fmla="*/ 402 w 1121"/>
                <a:gd name="T67" fmla="*/ 960 h 1138"/>
                <a:gd name="T68" fmla="*/ 419 w 1121"/>
                <a:gd name="T69" fmla="*/ 948 h 1138"/>
                <a:gd name="T70" fmla="*/ 500 w 1121"/>
                <a:gd name="T71" fmla="*/ 989 h 1138"/>
                <a:gd name="T72" fmla="*/ 552 w 1121"/>
                <a:gd name="T73" fmla="*/ 977 h 1138"/>
                <a:gd name="T74" fmla="*/ 621 w 1121"/>
                <a:gd name="T75" fmla="*/ 931 h 1138"/>
                <a:gd name="T76" fmla="*/ 724 w 1121"/>
                <a:gd name="T77" fmla="*/ 816 h 1138"/>
                <a:gd name="T78" fmla="*/ 741 w 1121"/>
                <a:gd name="T79" fmla="*/ 782 h 1138"/>
                <a:gd name="T80" fmla="*/ 713 w 1121"/>
                <a:gd name="T81" fmla="*/ 753 h 11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21"/>
                <a:gd name="T124" fmla="*/ 0 h 1138"/>
                <a:gd name="T125" fmla="*/ 1121 w 1121"/>
                <a:gd name="T126" fmla="*/ 1138 h 11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21" h="1138">
                  <a:moveTo>
                    <a:pt x="241" y="333"/>
                  </a:moveTo>
                  <a:lnTo>
                    <a:pt x="178" y="276"/>
                  </a:lnTo>
                  <a:lnTo>
                    <a:pt x="149" y="258"/>
                  </a:lnTo>
                  <a:lnTo>
                    <a:pt x="132" y="253"/>
                  </a:lnTo>
                  <a:lnTo>
                    <a:pt x="115" y="247"/>
                  </a:lnTo>
                  <a:lnTo>
                    <a:pt x="97" y="253"/>
                  </a:lnTo>
                  <a:lnTo>
                    <a:pt x="74" y="264"/>
                  </a:lnTo>
                  <a:lnTo>
                    <a:pt x="57" y="281"/>
                  </a:lnTo>
                  <a:lnTo>
                    <a:pt x="23" y="310"/>
                  </a:lnTo>
                  <a:lnTo>
                    <a:pt x="11" y="310"/>
                  </a:lnTo>
                  <a:lnTo>
                    <a:pt x="5" y="304"/>
                  </a:lnTo>
                  <a:lnTo>
                    <a:pt x="0" y="293"/>
                  </a:lnTo>
                  <a:lnTo>
                    <a:pt x="0" y="287"/>
                  </a:lnTo>
                  <a:lnTo>
                    <a:pt x="126" y="149"/>
                  </a:lnTo>
                  <a:lnTo>
                    <a:pt x="253" y="0"/>
                  </a:lnTo>
                  <a:lnTo>
                    <a:pt x="258" y="0"/>
                  </a:lnTo>
                  <a:lnTo>
                    <a:pt x="270" y="5"/>
                  </a:lnTo>
                  <a:lnTo>
                    <a:pt x="276" y="17"/>
                  </a:lnTo>
                  <a:lnTo>
                    <a:pt x="276" y="23"/>
                  </a:lnTo>
                  <a:lnTo>
                    <a:pt x="247" y="63"/>
                  </a:lnTo>
                  <a:lnTo>
                    <a:pt x="230" y="86"/>
                  </a:lnTo>
                  <a:lnTo>
                    <a:pt x="224" y="109"/>
                  </a:lnTo>
                  <a:lnTo>
                    <a:pt x="218" y="126"/>
                  </a:lnTo>
                  <a:lnTo>
                    <a:pt x="224" y="143"/>
                  </a:lnTo>
                  <a:lnTo>
                    <a:pt x="235" y="166"/>
                  </a:lnTo>
                  <a:lnTo>
                    <a:pt x="258" y="189"/>
                  </a:lnTo>
                  <a:lnTo>
                    <a:pt x="322" y="247"/>
                  </a:lnTo>
                  <a:lnTo>
                    <a:pt x="793" y="667"/>
                  </a:lnTo>
                  <a:lnTo>
                    <a:pt x="816" y="684"/>
                  </a:lnTo>
                  <a:lnTo>
                    <a:pt x="828" y="690"/>
                  </a:lnTo>
                  <a:lnTo>
                    <a:pt x="839" y="684"/>
                  </a:lnTo>
                  <a:lnTo>
                    <a:pt x="856" y="667"/>
                  </a:lnTo>
                  <a:lnTo>
                    <a:pt x="908" y="609"/>
                  </a:lnTo>
                  <a:lnTo>
                    <a:pt x="937" y="569"/>
                  </a:lnTo>
                  <a:lnTo>
                    <a:pt x="966" y="534"/>
                  </a:lnTo>
                  <a:lnTo>
                    <a:pt x="989" y="494"/>
                  </a:lnTo>
                  <a:lnTo>
                    <a:pt x="994" y="471"/>
                  </a:lnTo>
                  <a:lnTo>
                    <a:pt x="994" y="454"/>
                  </a:lnTo>
                  <a:lnTo>
                    <a:pt x="994" y="419"/>
                  </a:lnTo>
                  <a:lnTo>
                    <a:pt x="989" y="396"/>
                  </a:lnTo>
                  <a:lnTo>
                    <a:pt x="966" y="339"/>
                  </a:lnTo>
                  <a:lnTo>
                    <a:pt x="971" y="333"/>
                  </a:lnTo>
                  <a:lnTo>
                    <a:pt x="977" y="327"/>
                  </a:lnTo>
                  <a:lnTo>
                    <a:pt x="989" y="322"/>
                  </a:lnTo>
                  <a:lnTo>
                    <a:pt x="1000" y="322"/>
                  </a:lnTo>
                  <a:lnTo>
                    <a:pt x="1058" y="414"/>
                  </a:lnTo>
                  <a:lnTo>
                    <a:pt x="1121" y="500"/>
                  </a:lnTo>
                  <a:lnTo>
                    <a:pt x="1115" y="511"/>
                  </a:lnTo>
                  <a:lnTo>
                    <a:pt x="1104" y="523"/>
                  </a:lnTo>
                  <a:lnTo>
                    <a:pt x="1086" y="517"/>
                  </a:lnTo>
                  <a:lnTo>
                    <a:pt x="1075" y="511"/>
                  </a:lnTo>
                  <a:lnTo>
                    <a:pt x="1058" y="517"/>
                  </a:lnTo>
                  <a:lnTo>
                    <a:pt x="1046" y="523"/>
                  </a:lnTo>
                  <a:lnTo>
                    <a:pt x="1017" y="546"/>
                  </a:lnTo>
                  <a:lnTo>
                    <a:pt x="989" y="580"/>
                  </a:lnTo>
                  <a:lnTo>
                    <a:pt x="609" y="1012"/>
                  </a:lnTo>
                  <a:lnTo>
                    <a:pt x="580" y="1046"/>
                  </a:lnTo>
                  <a:lnTo>
                    <a:pt x="563" y="1069"/>
                  </a:lnTo>
                  <a:lnTo>
                    <a:pt x="557" y="1092"/>
                  </a:lnTo>
                  <a:lnTo>
                    <a:pt x="563" y="1121"/>
                  </a:lnTo>
                  <a:lnTo>
                    <a:pt x="557" y="1132"/>
                  </a:lnTo>
                  <a:lnTo>
                    <a:pt x="546" y="1138"/>
                  </a:lnTo>
                  <a:lnTo>
                    <a:pt x="511" y="1092"/>
                  </a:lnTo>
                  <a:lnTo>
                    <a:pt x="471" y="1046"/>
                  </a:lnTo>
                  <a:lnTo>
                    <a:pt x="431" y="1006"/>
                  </a:lnTo>
                  <a:lnTo>
                    <a:pt x="396" y="977"/>
                  </a:lnTo>
                  <a:lnTo>
                    <a:pt x="396" y="966"/>
                  </a:lnTo>
                  <a:lnTo>
                    <a:pt x="402" y="960"/>
                  </a:lnTo>
                  <a:lnTo>
                    <a:pt x="414" y="948"/>
                  </a:lnTo>
                  <a:lnTo>
                    <a:pt x="419" y="948"/>
                  </a:lnTo>
                  <a:lnTo>
                    <a:pt x="471" y="977"/>
                  </a:lnTo>
                  <a:lnTo>
                    <a:pt x="500" y="989"/>
                  </a:lnTo>
                  <a:lnTo>
                    <a:pt x="523" y="989"/>
                  </a:lnTo>
                  <a:lnTo>
                    <a:pt x="552" y="977"/>
                  </a:lnTo>
                  <a:lnTo>
                    <a:pt x="586" y="960"/>
                  </a:lnTo>
                  <a:lnTo>
                    <a:pt x="621" y="931"/>
                  </a:lnTo>
                  <a:lnTo>
                    <a:pt x="655" y="891"/>
                  </a:lnTo>
                  <a:lnTo>
                    <a:pt x="724" y="816"/>
                  </a:lnTo>
                  <a:lnTo>
                    <a:pt x="741" y="799"/>
                  </a:lnTo>
                  <a:lnTo>
                    <a:pt x="741" y="782"/>
                  </a:lnTo>
                  <a:lnTo>
                    <a:pt x="736" y="770"/>
                  </a:lnTo>
                  <a:lnTo>
                    <a:pt x="713" y="753"/>
                  </a:lnTo>
                  <a:lnTo>
                    <a:pt x="241" y="333"/>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0" name="Freeform 41"/>
            <p:cNvSpPr>
              <a:spLocks/>
            </p:cNvSpPr>
            <p:nvPr/>
          </p:nvSpPr>
          <p:spPr bwMode="auto">
            <a:xfrm>
              <a:off x="7582" y="10039"/>
              <a:ext cx="1247" cy="1127"/>
            </a:xfrm>
            <a:custGeom>
              <a:avLst/>
              <a:gdLst>
                <a:gd name="T0" fmla="*/ 477 w 1247"/>
                <a:gd name="T1" fmla="*/ 632 h 1127"/>
                <a:gd name="T2" fmla="*/ 506 w 1247"/>
                <a:gd name="T3" fmla="*/ 632 h 1127"/>
                <a:gd name="T4" fmla="*/ 701 w 1247"/>
                <a:gd name="T5" fmla="*/ 494 h 1127"/>
                <a:gd name="T6" fmla="*/ 724 w 1247"/>
                <a:gd name="T7" fmla="*/ 465 h 1127"/>
                <a:gd name="T8" fmla="*/ 724 w 1247"/>
                <a:gd name="T9" fmla="*/ 437 h 1127"/>
                <a:gd name="T10" fmla="*/ 649 w 1247"/>
                <a:gd name="T11" fmla="*/ 207 h 1127"/>
                <a:gd name="T12" fmla="*/ 621 w 1247"/>
                <a:gd name="T13" fmla="*/ 161 h 1127"/>
                <a:gd name="T14" fmla="*/ 598 w 1247"/>
                <a:gd name="T15" fmla="*/ 161 h 1127"/>
                <a:gd name="T16" fmla="*/ 540 w 1247"/>
                <a:gd name="T17" fmla="*/ 195 h 1127"/>
                <a:gd name="T18" fmla="*/ 523 w 1247"/>
                <a:gd name="T19" fmla="*/ 184 h 1127"/>
                <a:gd name="T20" fmla="*/ 523 w 1247"/>
                <a:gd name="T21" fmla="*/ 166 h 1127"/>
                <a:gd name="T22" fmla="*/ 753 w 1247"/>
                <a:gd name="T23" fmla="*/ 0 h 1127"/>
                <a:gd name="T24" fmla="*/ 770 w 1247"/>
                <a:gd name="T25" fmla="*/ 11 h 1127"/>
                <a:gd name="T26" fmla="*/ 776 w 1247"/>
                <a:gd name="T27" fmla="*/ 28 h 1127"/>
                <a:gd name="T28" fmla="*/ 724 w 1247"/>
                <a:gd name="T29" fmla="*/ 74 h 1127"/>
                <a:gd name="T30" fmla="*/ 707 w 1247"/>
                <a:gd name="T31" fmla="*/ 126 h 1127"/>
                <a:gd name="T32" fmla="*/ 741 w 1247"/>
                <a:gd name="T33" fmla="*/ 293 h 1127"/>
                <a:gd name="T34" fmla="*/ 902 w 1247"/>
                <a:gd name="T35" fmla="*/ 885 h 1127"/>
                <a:gd name="T36" fmla="*/ 931 w 1247"/>
                <a:gd name="T37" fmla="*/ 966 h 1127"/>
                <a:gd name="T38" fmla="*/ 931 w 1247"/>
                <a:gd name="T39" fmla="*/ 1006 h 1127"/>
                <a:gd name="T40" fmla="*/ 914 w 1247"/>
                <a:gd name="T41" fmla="*/ 1069 h 1127"/>
                <a:gd name="T42" fmla="*/ 891 w 1247"/>
                <a:gd name="T43" fmla="*/ 1069 h 1127"/>
                <a:gd name="T44" fmla="*/ 235 w 1247"/>
                <a:gd name="T45" fmla="*/ 609 h 1127"/>
                <a:gd name="T46" fmla="*/ 126 w 1247"/>
                <a:gd name="T47" fmla="*/ 540 h 1127"/>
                <a:gd name="T48" fmla="*/ 92 w 1247"/>
                <a:gd name="T49" fmla="*/ 540 h 1127"/>
                <a:gd name="T50" fmla="*/ 17 w 1247"/>
                <a:gd name="T51" fmla="*/ 575 h 1127"/>
                <a:gd name="T52" fmla="*/ 5 w 1247"/>
                <a:gd name="T53" fmla="*/ 563 h 1127"/>
                <a:gd name="T54" fmla="*/ 0 w 1247"/>
                <a:gd name="T55" fmla="*/ 546 h 1127"/>
                <a:gd name="T56" fmla="*/ 270 w 1247"/>
                <a:gd name="T57" fmla="*/ 350 h 1127"/>
                <a:gd name="T58" fmla="*/ 287 w 1247"/>
                <a:gd name="T59" fmla="*/ 362 h 1127"/>
                <a:gd name="T60" fmla="*/ 293 w 1247"/>
                <a:gd name="T61" fmla="*/ 379 h 1127"/>
                <a:gd name="T62" fmla="*/ 235 w 1247"/>
                <a:gd name="T63" fmla="*/ 431 h 1127"/>
                <a:gd name="T64" fmla="*/ 235 w 1247"/>
                <a:gd name="T65" fmla="*/ 454 h 1127"/>
                <a:gd name="T66" fmla="*/ 293 w 1247"/>
                <a:gd name="T67" fmla="*/ 506 h 1127"/>
                <a:gd name="T68" fmla="*/ 759 w 1247"/>
                <a:gd name="T69" fmla="*/ 563 h 1127"/>
                <a:gd name="T70" fmla="*/ 747 w 1247"/>
                <a:gd name="T71" fmla="*/ 534 h 1127"/>
                <a:gd name="T72" fmla="*/ 713 w 1247"/>
                <a:gd name="T73" fmla="*/ 552 h 1127"/>
                <a:gd name="T74" fmla="*/ 557 w 1247"/>
                <a:gd name="T75" fmla="*/ 667 h 1127"/>
                <a:gd name="T76" fmla="*/ 557 w 1247"/>
                <a:gd name="T77" fmla="*/ 690 h 1127"/>
                <a:gd name="T78" fmla="*/ 770 w 1247"/>
                <a:gd name="T79" fmla="*/ 851 h 1127"/>
                <a:gd name="T80" fmla="*/ 833 w 1247"/>
                <a:gd name="T81" fmla="*/ 810 h 1127"/>
                <a:gd name="T82" fmla="*/ 460 w 1247"/>
                <a:gd name="T83" fmla="*/ 626 h 1127"/>
                <a:gd name="T84" fmla="*/ 1213 w 1247"/>
                <a:gd name="T85" fmla="*/ 1029 h 1127"/>
                <a:gd name="T86" fmla="*/ 1242 w 1247"/>
                <a:gd name="T87" fmla="*/ 1046 h 1127"/>
                <a:gd name="T88" fmla="*/ 1247 w 1247"/>
                <a:gd name="T89" fmla="*/ 1104 h 1127"/>
                <a:gd name="T90" fmla="*/ 1242 w 1247"/>
                <a:gd name="T91" fmla="*/ 1121 h 1127"/>
                <a:gd name="T92" fmla="*/ 1196 w 1247"/>
                <a:gd name="T93" fmla="*/ 1127 h 1127"/>
                <a:gd name="T94" fmla="*/ 914 w 1247"/>
                <a:gd name="T95" fmla="*/ 1115 h 1127"/>
                <a:gd name="T96" fmla="*/ 914 w 1247"/>
                <a:gd name="T97" fmla="*/ 1092 h 1127"/>
                <a:gd name="T98" fmla="*/ 460 w 1247"/>
                <a:gd name="T99" fmla="*/ 626 h 1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7"/>
                <a:gd name="T151" fmla="*/ 0 h 1127"/>
                <a:gd name="T152" fmla="*/ 1247 w 1247"/>
                <a:gd name="T153" fmla="*/ 1127 h 1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7" h="1127">
                  <a:moveTo>
                    <a:pt x="460" y="626"/>
                  </a:moveTo>
                  <a:lnTo>
                    <a:pt x="477" y="632"/>
                  </a:lnTo>
                  <a:lnTo>
                    <a:pt x="488" y="638"/>
                  </a:lnTo>
                  <a:lnTo>
                    <a:pt x="506" y="632"/>
                  </a:lnTo>
                  <a:lnTo>
                    <a:pt x="529" y="621"/>
                  </a:lnTo>
                  <a:lnTo>
                    <a:pt x="701" y="494"/>
                  </a:lnTo>
                  <a:lnTo>
                    <a:pt x="718" y="477"/>
                  </a:lnTo>
                  <a:lnTo>
                    <a:pt x="724" y="465"/>
                  </a:lnTo>
                  <a:lnTo>
                    <a:pt x="724" y="454"/>
                  </a:lnTo>
                  <a:lnTo>
                    <a:pt x="724" y="437"/>
                  </a:lnTo>
                  <a:lnTo>
                    <a:pt x="672" y="287"/>
                  </a:lnTo>
                  <a:lnTo>
                    <a:pt x="649" y="207"/>
                  </a:lnTo>
                  <a:lnTo>
                    <a:pt x="632" y="172"/>
                  </a:lnTo>
                  <a:lnTo>
                    <a:pt x="621" y="161"/>
                  </a:lnTo>
                  <a:lnTo>
                    <a:pt x="615" y="161"/>
                  </a:lnTo>
                  <a:lnTo>
                    <a:pt x="598" y="161"/>
                  </a:lnTo>
                  <a:lnTo>
                    <a:pt x="580" y="172"/>
                  </a:lnTo>
                  <a:lnTo>
                    <a:pt x="540" y="195"/>
                  </a:lnTo>
                  <a:lnTo>
                    <a:pt x="534" y="195"/>
                  </a:lnTo>
                  <a:lnTo>
                    <a:pt x="523" y="184"/>
                  </a:lnTo>
                  <a:lnTo>
                    <a:pt x="523" y="178"/>
                  </a:lnTo>
                  <a:lnTo>
                    <a:pt x="523" y="166"/>
                  </a:lnTo>
                  <a:lnTo>
                    <a:pt x="644" y="86"/>
                  </a:lnTo>
                  <a:lnTo>
                    <a:pt x="753" y="0"/>
                  </a:lnTo>
                  <a:lnTo>
                    <a:pt x="759" y="5"/>
                  </a:lnTo>
                  <a:lnTo>
                    <a:pt x="770" y="11"/>
                  </a:lnTo>
                  <a:lnTo>
                    <a:pt x="776" y="17"/>
                  </a:lnTo>
                  <a:lnTo>
                    <a:pt x="776" y="28"/>
                  </a:lnTo>
                  <a:lnTo>
                    <a:pt x="741" y="57"/>
                  </a:lnTo>
                  <a:lnTo>
                    <a:pt x="724" y="74"/>
                  </a:lnTo>
                  <a:lnTo>
                    <a:pt x="713" y="97"/>
                  </a:lnTo>
                  <a:lnTo>
                    <a:pt x="707" y="126"/>
                  </a:lnTo>
                  <a:lnTo>
                    <a:pt x="713" y="166"/>
                  </a:lnTo>
                  <a:lnTo>
                    <a:pt x="741" y="293"/>
                  </a:lnTo>
                  <a:lnTo>
                    <a:pt x="799" y="494"/>
                  </a:lnTo>
                  <a:lnTo>
                    <a:pt x="902" y="885"/>
                  </a:lnTo>
                  <a:lnTo>
                    <a:pt x="925" y="948"/>
                  </a:lnTo>
                  <a:lnTo>
                    <a:pt x="931" y="966"/>
                  </a:lnTo>
                  <a:lnTo>
                    <a:pt x="943" y="983"/>
                  </a:lnTo>
                  <a:lnTo>
                    <a:pt x="931" y="1006"/>
                  </a:lnTo>
                  <a:lnTo>
                    <a:pt x="920" y="1029"/>
                  </a:lnTo>
                  <a:lnTo>
                    <a:pt x="914" y="1069"/>
                  </a:lnTo>
                  <a:lnTo>
                    <a:pt x="902" y="1075"/>
                  </a:lnTo>
                  <a:lnTo>
                    <a:pt x="891" y="1069"/>
                  </a:lnTo>
                  <a:lnTo>
                    <a:pt x="730" y="954"/>
                  </a:lnTo>
                  <a:lnTo>
                    <a:pt x="235" y="609"/>
                  </a:lnTo>
                  <a:lnTo>
                    <a:pt x="172" y="563"/>
                  </a:lnTo>
                  <a:lnTo>
                    <a:pt x="126" y="540"/>
                  </a:lnTo>
                  <a:lnTo>
                    <a:pt x="109" y="540"/>
                  </a:lnTo>
                  <a:lnTo>
                    <a:pt x="92" y="540"/>
                  </a:lnTo>
                  <a:lnTo>
                    <a:pt x="51" y="557"/>
                  </a:lnTo>
                  <a:lnTo>
                    <a:pt x="17" y="575"/>
                  </a:lnTo>
                  <a:lnTo>
                    <a:pt x="11" y="575"/>
                  </a:lnTo>
                  <a:lnTo>
                    <a:pt x="5" y="563"/>
                  </a:lnTo>
                  <a:lnTo>
                    <a:pt x="0" y="557"/>
                  </a:lnTo>
                  <a:lnTo>
                    <a:pt x="0" y="546"/>
                  </a:lnTo>
                  <a:lnTo>
                    <a:pt x="138" y="448"/>
                  </a:lnTo>
                  <a:lnTo>
                    <a:pt x="270" y="350"/>
                  </a:lnTo>
                  <a:lnTo>
                    <a:pt x="276" y="350"/>
                  </a:lnTo>
                  <a:lnTo>
                    <a:pt x="287" y="362"/>
                  </a:lnTo>
                  <a:lnTo>
                    <a:pt x="293" y="368"/>
                  </a:lnTo>
                  <a:lnTo>
                    <a:pt x="293" y="379"/>
                  </a:lnTo>
                  <a:lnTo>
                    <a:pt x="258" y="408"/>
                  </a:lnTo>
                  <a:lnTo>
                    <a:pt x="235" y="431"/>
                  </a:lnTo>
                  <a:lnTo>
                    <a:pt x="235" y="442"/>
                  </a:lnTo>
                  <a:lnTo>
                    <a:pt x="235" y="454"/>
                  </a:lnTo>
                  <a:lnTo>
                    <a:pt x="258" y="477"/>
                  </a:lnTo>
                  <a:lnTo>
                    <a:pt x="293" y="506"/>
                  </a:lnTo>
                  <a:lnTo>
                    <a:pt x="460" y="626"/>
                  </a:lnTo>
                  <a:lnTo>
                    <a:pt x="759" y="563"/>
                  </a:lnTo>
                  <a:lnTo>
                    <a:pt x="753" y="540"/>
                  </a:lnTo>
                  <a:lnTo>
                    <a:pt x="747" y="534"/>
                  </a:lnTo>
                  <a:lnTo>
                    <a:pt x="736" y="540"/>
                  </a:lnTo>
                  <a:lnTo>
                    <a:pt x="713" y="552"/>
                  </a:lnTo>
                  <a:lnTo>
                    <a:pt x="575" y="655"/>
                  </a:lnTo>
                  <a:lnTo>
                    <a:pt x="557" y="667"/>
                  </a:lnTo>
                  <a:lnTo>
                    <a:pt x="552" y="678"/>
                  </a:lnTo>
                  <a:lnTo>
                    <a:pt x="557" y="690"/>
                  </a:lnTo>
                  <a:lnTo>
                    <a:pt x="575" y="707"/>
                  </a:lnTo>
                  <a:lnTo>
                    <a:pt x="770" y="851"/>
                  </a:lnTo>
                  <a:lnTo>
                    <a:pt x="851" y="902"/>
                  </a:lnTo>
                  <a:lnTo>
                    <a:pt x="833" y="810"/>
                  </a:lnTo>
                  <a:lnTo>
                    <a:pt x="759" y="563"/>
                  </a:lnTo>
                  <a:lnTo>
                    <a:pt x="460" y="626"/>
                  </a:lnTo>
                  <a:lnTo>
                    <a:pt x="1190" y="1035"/>
                  </a:lnTo>
                  <a:lnTo>
                    <a:pt x="1213" y="1029"/>
                  </a:lnTo>
                  <a:lnTo>
                    <a:pt x="1230" y="1035"/>
                  </a:lnTo>
                  <a:lnTo>
                    <a:pt x="1242" y="1046"/>
                  </a:lnTo>
                  <a:lnTo>
                    <a:pt x="1247" y="1075"/>
                  </a:lnTo>
                  <a:lnTo>
                    <a:pt x="1247" y="1104"/>
                  </a:lnTo>
                  <a:lnTo>
                    <a:pt x="1242" y="1115"/>
                  </a:lnTo>
                  <a:lnTo>
                    <a:pt x="1242" y="1121"/>
                  </a:lnTo>
                  <a:lnTo>
                    <a:pt x="1224" y="1127"/>
                  </a:lnTo>
                  <a:lnTo>
                    <a:pt x="1196" y="1127"/>
                  </a:lnTo>
                  <a:lnTo>
                    <a:pt x="920" y="1121"/>
                  </a:lnTo>
                  <a:lnTo>
                    <a:pt x="914" y="1115"/>
                  </a:lnTo>
                  <a:lnTo>
                    <a:pt x="914" y="1109"/>
                  </a:lnTo>
                  <a:lnTo>
                    <a:pt x="914" y="1092"/>
                  </a:lnTo>
                  <a:lnTo>
                    <a:pt x="1190" y="1035"/>
                  </a:lnTo>
                  <a:lnTo>
                    <a:pt x="460" y="626"/>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1" name="Freeform 42"/>
            <p:cNvSpPr>
              <a:spLocks/>
            </p:cNvSpPr>
            <p:nvPr/>
          </p:nvSpPr>
          <p:spPr bwMode="auto">
            <a:xfrm>
              <a:off x="5155" y="9044"/>
              <a:ext cx="1093" cy="2892"/>
            </a:xfrm>
            <a:custGeom>
              <a:avLst/>
              <a:gdLst>
                <a:gd name="T0" fmla="*/ 282 w 1093"/>
                <a:gd name="T1" fmla="*/ 0 h 2892"/>
                <a:gd name="T2" fmla="*/ 282 w 1093"/>
                <a:gd name="T3" fmla="*/ 2737 h 2892"/>
                <a:gd name="T4" fmla="*/ 0 w 1093"/>
                <a:gd name="T5" fmla="*/ 2737 h 2892"/>
                <a:gd name="T6" fmla="*/ 0 w 1093"/>
                <a:gd name="T7" fmla="*/ 2892 h 2892"/>
                <a:gd name="T8" fmla="*/ 1093 w 1093"/>
                <a:gd name="T9" fmla="*/ 2892 h 2892"/>
                <a:gd name="T10" fmla="*/ 1093 w 1093"/>
                <a:gd name="T11" fmla="*/ 2737 h 2892"/>
                <a:gd name="T12" fmla="*/ 811 w 1093"/>
                <a:gd name="T13" fmla="*/ 2737 h 2892"/>
                <a:gd name="T14" fmla="*/ 811 w 1093"/>
                <a:gd name="T15" fmla="*/ 264 h 2892"/>
                <a:gd name="T16" fmla="*/ 282 w 1093"/>
                <a:gd name="T17" fmla="*/ 0 h 28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3"/>
                <a:gd name="T28" fmla="*/ 0 h 2892"/>
                <a:gd name="T29" fmla="*/ 1093 w 1093"/>
                <a:gd name="T30" fmla="*/ 2892 h 28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3" h="2892">
                  <a:moveTo>
                    <a:pt x="282" y="0"/>
                  </a:moveTo>
                  <a:lnTo>
                    <a:pt x="282" y="2737"/>
                  </a:lnTo>
                  <a:lnTo>
                    <a:pt x="0" y="2737"/>
                  </a:lnTo>
                  <a:lnTo>
                    <a:pt x="0" y="2892"/>
                  </a:lnTo>
                  <a:lnTo>
                    <a:pt x="1093" y="2892"/>
                  </a:lnTo>
                  <a:lnTo>
                    <a:pt x="1093" y="2737"/>
                  </a:lnTo>
                  <a:lnTo>
                    <a:pt x="811" y="2737"/>
                  </a:lnTo>
                  <a:lnTo>
                    <a:pt x="811" y="264"/>
                  </a:lnTo>
                  <a:lnTo>
                    <a:pt x="282"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2" name="Freeform 43"/>
            <p:cNvSpPr>
              <a:spLocks/>
            </p:cNvSpPr>
            <p:nvPr/>
          </p:nvSpPr>
          <p:spPr bwMode="auto">
            <a:xfrm>
              <a:off x="900" y="7215"/>
              <a:ext cx="1006" cy="1001"/>
            </a:xfrm>
            <a:custGeom>
              <a:avLst/>
              <a:gdLst>
                <a:gd name="T0" fmla="*/ 236 w 1006"/>
                <a:gd name="T1" fmla="*/ 840 h 1001"/>
                <a:gd name="T2" fmla="*/ 190 w 1006"/>
                <a:gd name="T3" fmla="*/ 869 h 1001"/>
                <a:gd name="T4" fmla="*/ 155 w 1006"/>
                <a:gd name="T5" fmla="*/ 892 h 1001"/>
                <a:gd name="T6" fmla="*/ 144 w 1006"/>
                <a:gd name="T7" fmla="*/ 909 h 1001"/>
                <a:gd name="T8" fmla="*/ 138 w 1006"/>
                <a:gd name="T9" fmla="*/ 926 h 1001"/>
                <a:gd name="T10" fmla="*/ 132 w 1006"/>
                <a:gd name="T11" fmla="*/ 966 h 1001"/>
                <a:gd name="T12" fmla="*/ 132 w 1006"/>
                <a:gd name="T13" fmla="*/ 989 h 1001"/>
                <a:gd name="T14" fmla="*/ 121 w 1006"/>
                <a:gd name="T15" fmla="*/ 995 h 1001"/>
                <a:gd name="T16" fmla="*/ 115 w 1006"/>
                <a:gd name="T17" fmla="*/ 1001 h 1001"/>
                <a:gd name="T18" fmla="*/ 104 w 1006"/>
                <a:gd name="T19" fmla="*/ 995 h 1001"/>
                <a:gd name="T20" fmla="*/ 98 w 1006"/>
                <a:gd name="T21" fmla="*/ 989 h 1001"/>
                <a:gd name="T22" fmla="*/ 86 w 1006"/>
                <a:gd name="T23" fmla="*/ 846 h 1001"/>
                <a:gd name="T24" fmla="*/ 63 w 1006"/>
                <a:gd name="T25" fmla="*/ 673 h 1001"/>
                <a:gd name="T26" fmla="*/ 69 w 1006"/>
                <a:gd name="T27" fmla="*/ 667 h 1001"/>
                <a:gd name="T28" fmla="*/ 81 w 1006"/>
                <a:gd name="T29" fmla="*/ 662 h 1001"/>
                <a:gd name="T30" fmla="*/ 92 w 1006"/>
                <a:gd name="T31" fmla="*/ 662 h 1001"/>
                <a:gd name="T32" fmla="*/ 98 w 1006"/>
                <a:gd name="T33" fmla="*/ 667 h 1001"/>
                <a:gd name="T34" fmla="*/ 104 w 1006"/>
                <a:gd name="T35" fmla="*/ 690 h 1001"/>
                <a:gd name="T36" fmla="*/ 115 w 1006"/>
                <a:gd name="T37" fmla="*/ 719 h 1001"/>
                <a:gd name="T38" fmla="*/ 121 w 1006"/>
                <a:gd name="T39" fmla="*/ 742 h 1001"/>
                <a:gd name="T40" fmla="*/ 132 w 1006"/>
                <a:gd name="T41" fmla="*/ 748 h 1001"/>
                <a:gd name="T42" fmla="*/ 138 w 1006"/>
                <a:gd name="T43" fmla="*/ 754 h 1001"/>
                <a:gd name="T44" fmla="*/ 201 w 1006"/>
                <a:gd name="T45" fmla="*/ 725 h 1001"/>
                <a:gd name="T46" fmla="*/ 328 w 1006"/>
                <a:gd name="T47" fmla="*/ 662 h 1001"/>
                <a:gd name="T48" fmla="*/ 564 w 1006"/>
                <a:gd name="T49" fmla="*/ 541 h 1001"/>
                <a:gd name="T50" fmla="*/ 794 w 1006"/>
                <a:gd name="T51" fmla="*/ 414 h 1001"/>
                <a:gd name="T52" fmla="*/ 627 w 1006"/>
                <a:gd name="T53" fmla="*/ 357 h 1001"/>
                <a:gd name="T54" fmla="*/ 472 w 1006"/>
                <a:gd name="T55" fmla="*/ 311 h 1001"/>
                <a:gd name="T56" fmla="*/ 293 w 1006"/>
                <a:gd name="T57" fmla="*/ 253 h 1001"/>
                <a:gd name="T58" fmla="*/ 144 w 1006"/>
                <a:gd name="T59" fmla="*/ 207 h 1001"/>
                <a:gd name="T60" fmla="*/ 104 w 1006"/>
                <a:gd name="T61" fmla="*/ 202 h 1001"/>
                <a:gd name="T62" fmla="*/ 86 w 1006"/>
                <a:gd name="T63" fmla="*/ 202 h 1001"/>
                <a:gd name="T64" fmla="*/ 81 w 1006"/>
                <a:gd name="T65" fmla="*/ 207 h 1001"/>
                <a:gd name="T66" fmla="*/ 75 w 1006"/>
                <a:gd name="T67" fmla="*/ 219 h 1001"/>
                <a:gd name="T68" fmla="*/ 69 w 1006"/>
                <a:gd name="T69" fmla="*/ 236 h 1001"/>
                <a:gd name="T70" fmla="*/ 63 w 1006"/>
                <a:gd name="T71" fmla="*/ 271 h 1001"/>
                <a:gd name="T72" fmla="*/ 63 w 1006"/>
                <a:gd name="T73" fmla="*/ 294 h 1001"/>
                <a:gd name="T74" fmla="*/ 58 w 1006"/>
                <a:gd name="T75" fmla="*/ 299 h 1001"/>
                <a:gd name="T76" fmla="*/ 46 w 1006"/>
                <a:gd name="T77" fmla="*/ 299 h 1001"/>
                <a:gd name="T78" fmla="*/ 35 w 1006"/>
                <a:gd name="T79" fmla="*/ 299 h 1001"/>
                <a:gd name="T80" fmla="*/ 29 w 1006"/>
                <a:gd name="T81" fmla="*/ 294 h 1001"/>
                <a:gd name="T82" fmla="*/ 17 w 1006"/>
                <a:gd name="T83" fmla="*/ 150 h 1001"/>
                <a:gd name="T84" fmla="*/ 0 w 1006"/>
                <a:gd name="T85" fmla="*/ 12 h 1001"/>
                <a:gd name="T86" fmla="*/ 6 w 1006"/>
                <a:gd name="T87" fmla="*/ 6 h 1001"/>
                <a:gd name="T88" fmla="*/ 17 w 1006"/>
                <a:gd name="T89" fmla="*/ 0 h 1001"/>
                <a:gd name="T90" fmla="*/ 29 w 1006"/>
                <a:gd name="T91" fmla="*/ 0 h 1001"/>
                <a:gd name="T92" fmla="*/ 35 w 1006"/>
                <a:gd name="T93" fmla="*/ 6 h 1001"/>
                <a:gd name="T94" fmla="*/ 46 w 1006"/>
                <a:gd name="T95" fmla="*/ 46 h 1001"/>
                <a:gd name="T96" fmla="*/ 52 w 1006"/>
                <a:gd name="T97" fmla="*/ 69 h 1001"/>
                <a:gd name="T98" fmla="*/ 63 w 1006"/>
                <a:gd name="T99" fmla="*/ 87 h 1001"/>
                <a:gd name="T100" fmla="*/ 81 w 1006"/>
                <a:gd name="T101" fmla="*/ 104 h 1001"/>
                <a:gd name="T102" fmla="*/ 98 w 1006"/>
                <a:gd name="T103" fmla="*/ 115 h 1001"/>
                <a:gd name="T104" fmla="*/ 242 w 1006"/>
                <a:gd name="T105" fmla="*/ 173 h 1001"/>
                <a:gd name="T106" fmla="*/ 437 w 1006"/>
                <a:gd name="T107" fmla="*/ 242 h 1001"/>
                <a:gd name="T108" fmla="*/ 621 w 1006"/>
                <a:gd name="T109" fmla="*/ 305 h 1001"/>
                <a:gd name="T110" fmla="*/ 834 w 1006"/>
                <a:gd name="T111" fmla="*/ 368 h 1001"/>
                <a:gd name="T112" fmla="*/ 1001 w 1006"/>
                <a:gd name="T113" fmla="*/ 414 h 1001"/>
                <a:gd name="T114" fmla="*/ 1006 w 1006"/>
                <a:gd name="T115" fmla="*/ 432 h 1001"/>
                <a:gd name="T116" fmla="*/ 1006 w 1006"/>
                <a:gd name="T117" fmla="*/ 449 h 1001"/>
                <a:gd name="T118" fmla="*/ 914 w 1006"/>
                <a:gd name="T119" fmla="*/ 489 h 1001"/>
                <a:gd name="T120" fmla="*/ 822 w 1006"/>
                <a:gd name="T121" fmla="*/ 535 h 1001"/>
                <a:gd name="T122" fmla="*/ 236 w 1006"/>
                <a:gd name="T123" fmla="*/ 840 h 10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6"/>
                <a:gd name="T187" fmla="*/ 0 h 1001"/>
                <a:gd name="T188" fmla="*/ 1006 w 1006"/>
                <a:gd name="T189" fmla="*/ 1001 h 10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6" h="1001">
                  <a:moveTo>
                    <a:pt x="236" y="840"/>
                  </a:moveTo>
                  <a:lnTo>
                    <a:pt x="190" y="869"/>
                  </a:lnTo>
                  <a:lnTo>
                    <a:pt x="155" y="892"/>
                  </a:lnTo>
                  <a:lnTo>
                    <a:pt x="144" y="909"/>
                  </a:lnTo>
                  <a:lnTo>
                    <a:pt x="138" y="926"/>
                  </a:lnTo>
                  <a:lnTo>
                    <a:pt x="132" y="966"/>
                  </a:lnTo>
                  <a:lnTo>
                    <a:pt x="132" y="989"/>
                  </a:lnTo>
                  <a:lnTo>
                    <a:pt x="121" y="995"/>
                  </a:lnTo>
                  <a:lnTo>
                    <a:pt x="115" y="1001"/>
                  </a:lnTo>
                  <a:lnTo>
                    <a:pt x="104" y="995"/>
                  </a:lnTo>
                  <a:lnTo>
                    <a:pt x="98" y="989"/>
                  </a:lnTo>
                  <a:lnTo>
                    <a:pt x="86" y="846"/>
                  </a:lnTo>
                  <a:lnTo>
                    <a:pt x="63" y="673"/>
                  </a:lnTo>
                  <a:lnTo>
                    <a:pt x="69" y="667"/>
                  </a:lnTo>
                  <a:lnTo>
                    <a:pt x="81" y="662"/>
                  </a:lnTo>
                  <a:lnTo>
                    <a:pt x="92" y="662"/>
                  </a:lnTo>
                  <a:lnTo>
                    <a:pt x="98" y="667"/>
                  </a:lnTo>
                  <a:lnTo>
                    <a:pt x="104" y="690"/>
                  </a:lnTo>
                  <a:lnTo>
                    <a:pt x="115" y="719"/>
                  </a:lnTo>
                  <a:lnTo>
                    <a:pt x="121" y="742"/>
                  </a:lnTo>
                  <a:lnTo>
                    <a:pt x="132" y="748"/>
                  </a:lnTo>
                  <a:lnTo>
                    <a:pt x="138" y="754"/>
                  </a:lnTo>
                  <a:lnTo>
                    <a:pt x="201" y="725"/>
                  </a:lnTo>
                  <a:lnTo>
                    <a:pt x="328" y="662"/>
                  </a:lnTo>
                  <a:lnTo>
                    <a:pt x="564" y="541"/>
                  </a:lnTo>
                  <a:lnTo>
                    <a:pt x="794" y="414"/>
                  </a:lnTo>
                  <a:lnTo>
                    <a:pt x="627" y="357"/>
                  </a:lnTo>
                  <a:lnTo>
                    <a:pt x="472" y="311"/>
                  </a:lnTo>
                  <a:lnTo>
                    <a:pt x="293" y="253"/>
                  </a:lnTo>
                  <a:lnTo>
                    <a:pt x="144" y="207"/>
                  </a:lnTo>
                  <a:lnTo>
                    <a:pt x="104" y="202"/>
                  </a:lnTo>
                  <a:lnTo>
                    <a:pt x="86" y="202"/>
                  </a:lnTo>
                  <a:lnTo>
                    <a:pt x="81" y="207"/>
                  </a:lnTo>
                  <a:lnTo>
                    <a:pt x="75" y="219"/>
                  </a:lnTo>
                  <a:lnTo>
                    <a:pt x="69" y="236"/>
                  </a:lnTo>
                  <a:lnTo>
                    <a:pt x="63" y="271"/>
                  </a:lnTo>
                  <a:lnTo>
                    <a:pt x="63" y="294"/>
                  </a:lnTo>
                  <a:lnTo>
                    <a:pt x="58" y="299"/>
                  </a:lnTo>
                  <a:lnTo>
                    <a:pt x="46" y="299"/>
                  </a:lnTo>
                  <a:lnTo>
                    <a:pt x="35" y="299"/>
                  </a:lnTo>
                  <a:lnTo>
                    <a:pt x="29" y="294"/>
                  </a:lnTo>
                  <a:lnTo>
                    <a:pt x="17" y="150"/>
                  </a:lnTo>
                  <a:lnTo>
                    <a:pt x="0" y="12"/>
                  </a:lnTo>
                  <a:lnTo>
                    <a:pt x="6" y="6"/>
                  </a:lnTo>
                  <a:lnTo>
                    <a:pt x="17" y="0"/>
                  </a:lnTo>
                  <a:lnTo>
                    <a:pt x="29" y="0"/>
                  </a:lnTo>
                  <a:lnTo>
                    <a:pt x="35" y="6"/>
                  </a:lnTo>
                  <a:lnTo>
                    <a:pt x="46" y="46"/>
                  </a:lnTo>
                  <a:lnTo>
                    <a:pt x="52" y="69"/>
                  </a:lnTo>
                  <a:lnTo>
                    <a:pt x="63" y="87"/>
                  </a:lnTo>
                  <a:lnTo>
                    <a:pt x="81" y="104"/>
                  </a:lnTo>
                  <a:lnTo>
                    <a:pt x="98" y="115"/>
                  </a:lnTo>
                  <a:lnTo>
                    <a:pt x="242" y="173"/>
                  </a:lnTo>
                  <a:lnTo>
                    <a:pt x="437" y="242"/>
                  </a:lnTo>
                  <a:lnTo>
                    <a:pt x="621" y="305"/>
                  </a:lnTo>
                  <a:lnTo>
                    <a:pt x="834" y="368"/>
                  </a:lnTo>
                  <a:lnTo>
                    <a:pt x="1001" y="414"/>
                  </a:lnTo>
                  <a:lnTo>
                    <a:pt x="1006" y="432"/>
                  </a:lnTo>
                  <a:lnTo>
                    <a:pt x="1006" y="449"/>
                  </a:lnTo>
                  <a:lnTo>
                    <a:pt x="914" y="489"/>
                  </a:lnTo>
                  <a:lnTo>
                    <a:pt x="822" y="535"/>
                  </a:lnTo>
                  <a:lnTo>
                    <a:pt x="236" y="84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3" name="Freeform 44"/>
            <p:cNvSpPr>
              <a:spLocks/>
            </p:cNvSpPr>
            <p:nvPr/>
          </p:nvSpPr>
          <p:spPr bwMode="auto">
            <a:xfrm>
              <a:off x="860" y="6255"/>
              <a:ext cx="1023" cy="920"/>
            </a:xfrm>
            <a:custGeom>
              <a:avLst/>
              <a:gdLst>
                <a:gd name="T0" fmla="*/ 891 w 1023"/>
                <a:gd name="T1" fmla="*/ 466 h 920"/>
                <a:gd name="T2" fmla="*/ 943 w 1023"/>
                <a:gd name="T3" fmla="*/ 460 h 920"/>
                <a:gd name="T4" fmla="*/ 966 w 1023"/>
                <a:gd name="T5" fmla="*/ 437 h 920"/>
                <a:gd name="T6" fmla="*/ 983 w 1023"/>
                <a:gd name="T7" fmla="*/ 385 h 920"/>
                <a:gd name="T8" fmla="*/ 1000 w 1023"/>
                <a:gd name="T9" fmla="*/ 339 h 920"/>
                <a:gd name="T10" fmla="*/ 1018 w 1023"/>
                <a:gd name="T11" fmla="*/ 345 h 920"/>
                <a:gd name="T12" fmla="*/ 1006 w 1023"/>
                <a:gd name="T13" fmla="*/ 535 h 920"/>
                <a:gd name="T14" fmla="*/ 989 w 1023"/>
                <a:gd name="T15" fmla="*/ 736 h 920"/>
                <a:gd name="T16" fmla="*/ 966 w 1023"/>
                <a:gd name="T17" fmla="*/ 730 h 920"/>
                <a:gd name="T18" fmla="*/ 960 w 1023"/>
                <a:gd name="T19" fmla="*/ 673 h 920"/>
                <a:gd name="T20" fmla="*/ 954 w 1023"/>
                <a:gd name="T21" fmla="*/ 627 h 920"/>
                <a:gd name="T22" fmla="*/ 931 w 1023"/>
                <a:gd name="T23" fmla="*/ 598 h 920"/>
                <a:gd name="T24" fmla="*/ 880 w 1023"/>
                <a:gd name="T25" fmla="*/ 581 h 920"/>
                <a:gd name="T26" fmla="*/ 161 w 1023"/>
                <a:gd name="T27" fmla="*/ 523 h 920"/>
                <a:gd name="T28" fmla="*/ 121 w 1023"/>
                <a:gd name="T29" fmla="*/ 523 h 920"/>
                <a:gd name="T30" fmla="*/ 109 w 1023"/>
                <a:gd name="T31" fmla="*/ 558 h 920"/>
                <a:gd name="T32" fmla="*/ 103 w 1023"/>
                <a:gd name="T33" fmla="*/ 684 h 920"/>
                <a:gd name="T34" fmla="*/ 109 w 1023"/>
                <a:gd name="T35" fmla="*/ 782 h 920"/>
                <a:gd name="T36" fmla="*/ 126 w 1023"/>
                <a:gd name="T37" fmla="*/ 817 h 920"/>
                <a:gd name="T38" fmla="*/ 172 w 1023"/>
                <a:gd name="T39" fmla="*/ 857 h 920"/>
                <a:gd name="T40" fmla="*/ 218 w 1023"/>
                <a:gd name="T41" fmla="*/ 897 h 920"/>
                <a:gd name="T42" fmla="*/ 213 w 1023"/>
                <a:gd name="T43" fmla="*/ 914 h 920"/>
                <a:gd name="T44" fmla="*/ 98 w 1023"/>
                <a:gd name="T45" fmla="*/ 880 h 920"/>
                <a:gd name="T46" fmla="*/ 0 w 1023"/>
                <a:gd name="T47" fmla="*/ 840 h 920"/>
                <a:gd name="T48" fmla="*/ 17 w 1023"/>
                <a:gd name="T49" fmla="*/ 822 h 920"/>
                <a:gd name="T50" fmla="*/ 40 w 1023"/>
                <a:gd name="T51" fmla="*/ 805 h 920"/>
                <a:gd name="T52" fmla="*/ 52 w 1023"/>
                <a:gd name="T53" fmla="*/ 753 h 920"/>
                <a:gd name="T54" fmla="*/ 103 w 1023"/>
                <a:gd name="T55" fmla="*/ 138 h 920"/>
                <a:gd name="T56" fmla="*/ 103 w 1023"/>
                <a:gd name="T57" fmla="*/ 63 h 920"/>
                <a:gd name="T58" fmla="*/ 69 w 1023"/>
                <a:gd name="T59" fmla="*/ 23 h 920"/>
                <a:gd name="T60" fmla="*/ 75 w 1023"/>
                <a:gd name="T61" fmla="*/ 0 h 920"/>
                <a:gd name="T62" fmla="*/ 190 w 1023"/>
                <a:gd name="T63" fmla="*/ 23 h 920"/>
                <a:gd name="T64" fmla="*/ 287 w 1023"/>
                <a:gd name="T65" fmla="*/ 35 h 920"/>
                <a:gd name="T66" fmla="*/ 299 w 1023"/>
                <a:gd name="T67" fmla="*/ 58 h 920"/>
                <a:gd name="T68" fmla="*/ 287 w 1023"/>
                <a:gd name="T69" fmla="*/ 75 h 920"/>
                <a:gd name="T70" fmla="*/ 201 w 1023"/>
                <a:gd name="T71" fmla="*/ 86 h 920"/>
                <a:gd name="T72" fmla="*/ 167 w 1023"/>
                <a:gd name="T73" fmla="*/ 127 h 920"/>
                <a:gd name="T74" fmla="*/ 144 w 1023"/>
                <a:gd name="T75" fmla="*/ 207 h 920"/>
                <a:gd name="T76" fmla="*/ 126 w 1023"/>
                <a:gd name="T77" fmla="*/ 362 h 920"/>
                <a:gd name="T78" fmla="*/ 132 w 1023"/>
                <a:gd name="T79" fmla="*/ 397 h 920"/>
                <a:gd name="T80" fmla="*/ 172 w 1023"/>
                <a:gd name="T81" fmla="*/ 408 h 9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3"/>
                <a:gd name="T124" fmla="*/ 0 h 920"/>
                <a:gd name="T125" fmla="*/ 1023 w 1023"/>
                <a:gd name="T126" fmla="*/ 920 h 9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3" h="920">
                  <a:moveTo>
                    <a:pt x="799" y="460"/>
                  </a:moveTo>
                  <a:lnTo>
                    <a:pt x="891" y="466"/>
                  </a:lnTo>
                  <a:lnTo>
                    <a:pt x="920" y="460"/>
                  </a:lnTo>
                  <a:lnTo>
                    <a:pt x="943" y="460"/>
                  </a:lnTo>
                  <a:lnTo>
                    <a:pt x="954" y="449"/>
                  </a:lnTo>
                  <a:lnTo>
                    <a:pt x="966" y="437"/>
                  </a:lnTo>
                  <a:lnTo>
                    <a:pt x="977" y="414"/>
                  </a:lnTo>
                  <a:lnTo>
                    <a:pt x="983" y="385"/>
                  </a:lnTo>
                  <a:lnTo>
                    <a:pt x="989" y="345"/>
                  </a:lnTo>
                  <a:lnTo>
                    <a:pt x="1000" y="339"/>
                  </a:lnTo>
                  <a:lnTo>
                    <a:pt x="1006" y="339"/>
                  </a:lnTo>
                  <a:lnTo>
                    <a:pt x="1018" y="345"/>
                  </a:lnTo>
                  <a:lnTo>
                    <a:pt x="1023" y="351"/>
                  </a:lnTo>
                  <a:lnTo>
                    <a:pt x="1006" y="535"/>
                  </a:lnTo>
                  <a:lnTo>
                    <a:pt x="995" y="730"/>
                  </a:lnTo>
                  <a:lnTo>
                    <a:pt x="989" y="736"/>
                  </a:lnTo>
                  <a:lnTo>
                    <a:pt x="977" y="736"/>
                  </a:lnTo>
                  <a:lnTo>
                    <a:pt x="966" y="730"/>
                  </a:lnTo>
                  <a:lnTo>
                    <a:pt x="960" y="725"/>
                  </a:lnTo>
                  <a:lnTo>
                    <a:pt x="960" y="673"/>
                  </a:lnTo>
                  <a:lnTo>
                    <a:pt x="960" y="650"/>
                  </a:lnTo>
                  <a:lnTo>
                    <a:pt x="954" y="627"/>
                  </a:lnTo>
                  <a:lnTo>
                    <a:pt x="943" y="610"/>
                  </a:lnTo>
                  <a:lnTo>
                    <a:pt x="931" y="598"/>
                  </a:lnTo>
                  <a:lnTo>
                    <a:pt x="908" y="587"/>
                  </a:lnTo>
                  <a:lnTo>
                    <a:pt x="880" y="581"/>
                  </a:lnTo>
                  <a:lnTo>
                    <a:pt x="788" y="575"/>
                  </a:lnTo>
                  <a:lnTo>
                    <a:pt x="161" y="523"/>
                  </a:lnTo>
                  <a:lnTo>
                    <a:pt x="132" y="518"/>
                  </a:lnTo>
                  <a:lnTo>
                    <a:pt x="121" y="523"/>
                  </a:lnTo>
                  <a:lnTo>
                    <a:pt x="115" y="535"/>
                  </a:lnTo>
                  <a:lnTo>
                    <a:pt x="109" y="558"/>
                  </a:lnTo>
                  <a:lnTo>
                    <a:pt x="103" y="638"/>
                  </a:lnTo>
                  <a:lnTo>
                    <a:pt x="103" y="684"/>
                  </a:lnTo>
                  <a:lnTo>
                    <a:pt x="103" y="736"/>
                  </a:lnTo>
                  <a:lnTo>
                    <a:pt x="109" y="782"/>
                  </a:lnTo>
                  <a:lnTo>
                    <a:pt x="115" y="799"/>
                  </a:lnTo>
                  <a:lnTo>
                    <a:pt x="126" y="817"/>
                  </a:lnTo>
                  <a:lnTo>
                    <a:pt x="149" y="840"/>
                  </a:lnTo>
                  <a:lnTo>
                    <a:pt x="172" y="857"/>
                  </a:lnTo>
                  <a:lnTo>
                    <a:pt x="218" y="886"/>
                  </a:lnTo>
                  <a:lnTo>
                    <a:pt x="218" y="897"/>
                  </a:lnTo>
                  <a:lnTo>
                    <a:pt x="218" y="909"/>
                  </a:lnTo>
                  <a:lnTo>
                    <a:pt x="213" y="914"/>
                  </a:lnTo>
                  <a:lnTo>
                    <a:pt x="207" y="920"/>
                  </a:lnTo>
                  <a:lnTo>
                    <a:pt x="98" y="880"/>
                  </a:lnTo>
                  <a:lnTo>
                    <a:pt x="0" y="851"/>
                  </a:lnTo>
                  <a:lnTo>
                    <a:pt x="0" y="840"/>
                  </a:lnTo>
                  <a:lnTo>
                    <a:pt x="0" y="822"/>
                  </a:lnTo>
                  <a:lnTo>
                    <a:pt x="17" y="822"/>
                  </a:lnTo>
                  <a:lnTo>
                    <a:pt x="29" y="811"/>
                  </a:lnTo>
                  <a:lnTo>
                    <a:pt x="40" y="805"/>
                  </a:lnTo>
                  <a:lnTo>
                    <a:pt x="46" y="788"/>
                  </a:lnTo>
                  <a:lnTo>
                    <a:pt x="52" y="753"/>
                  </a:lnTo>
                  <a:lnTo>
                    <a:pt x="57" y="707"/>
                  </a:lnTo>
                  <a:lnTo>
                    <a:pt x="103" y="138"/>
                  </a:lnTo>
                  <a:lnTo>
                    <a:pt x="103" y="92"/>
                  </a:lnTo>
                  <a:lnTo>
                    <a:pt x="103" y="63"/>
                  </a:lnTo>
                  <a:lnTo>
                    <a:pt x="92" y="40"/>
                  </a:lnTo>
                  <a:lnTo>
                    <a:pt x="69" y="23"/>
                  </a:lnTo>
                  <a:lnTo>
                    <a:pt x="69" y="12"/>
                  </a:lnTo>
                  <a:lnTo>
                    <a:pt x="75" y="0"/>
                  </a:lnTo>
                  <a:lnTo>
                    <a:pt x="126" y="12"/>
                  </a:lnTo>
                  <a:lnTo>
                    <a:pt x="190" y="23"/>
                  </a:lnTo>
                  <a:lnTo>
                    <a:pt x="247" y="35"/>
                  </a:lnTo>
                  <a:lnTo>
                    <a:pt x="287" y="35"/>
                  </a:lnTo>
                  <a:lnTo>
                    <a:pt x="293" y="46"/>
                  </a:lnTo>
                  <a:lnTo>
                    <a:pt x="299" y="58"/>
                  </a:lnTo>
                  <a:lnTo>
                    <a:pt x="293" y="69"/>
                  </a:lnTo>
                  <a:lnTo>
                    <a:pt x="287" y="75"/>
                  </a:lnTo>
                  <a:lnTo>
                    <a:pt x="230" y="81"/>
                  </a:lnTo>
                  <a:lnTo>
                    <a:pt x="201" y="86"/>
                  </a:lnTo>
                  <a:lnTo>
                    <a:pt x="184" y="104"/>
                  </a:lnTo>
                  <a:lnTo>
                    <a:pt x="167" y="127"/>
                  </a:lnTo>
                  <a:lnTo>
                    <a:pt x="149" y="161"/>
                  </a:lnTo>
                  <a:lnTo>
                    <a:pt x="144" y="207"/>
                  </a:lnTo>
                  <a:lnTo>
                    <a:pt x="138" y="259"/>
                  </a:lnTo>
                  <a:lnTo>
                    <a:pt x="126" y="362"/>
                  </a:lnTo>
                  <a:lnTo>
                    <a:pt x="126" y="385"/>
                  </a:lnTo>
                  <a:lnTo>
                    <a:pt x="132" y="397"/>
                  </a:lnTo>
                  <a:lnTo>
                    <a:pt x="144" y="403"/>
                  </a:lnTo>
                  <a:lnTo>
                    <a:pt x="172" y="408"/>
                  </a:lnTo>
                  <a:lnTo>
                    <a:pt x="799" y="46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4" name="Freeform 45"/>
            <p:cNvSpPr>
              <a:spLocks/>
            </p:cNvSpPr>
            <p:nvPr/>
          </p:nvSpPr>
          <p:spPr bwMode="auto">
            <a:xfrm>
              <a:off x="9514" y="6658"/>
              <a:ext cx="977" cy="563"/>
            </a:xfrm>
            <a:custGeom>
              <a:avLst/>
              <a:gdLst>
                <a:gd name="T0" fmla="*/ 5 w 977"/>
                <a:gd name="T1" fmla="*/ 178 h 563"/>
                <a:gd name="T2" fmla="*/ 40 w 977"/>
                <a:gd name="T3" fmla="*/ 69 h 563"/>
                <a:gd name="T4" fmla="*/ 92 w 977"/>
                <a:gd name="T5" fmla="*/ 23 h 563"/>
                <a:gd name="T6" fmla="*/ 201 w 977"/>
                <a:gd name="T7" fmla="*/ 5 h 563"/>
                <a:gd name="T8" fmla="*/ 258 w 977"/>
                <a:gd name="T9" fmla="*/ 11 h 563"/>
                <a:gd name="T10" fmla="*/ 264 w 977"/>
                <a:gd name="T11" fmla="*/ 28 h 563"/>
                <a:gd name="T12" fmla="*/ 195 w 977"/>
                <a:gd name="T13" fmla="*/ 57 h 563"/>
                <a:gd name="T14" fmla="*/ 126 w 977"/>
                <a:gd name="T15" fmla="*/ 103 h 563"/>
                <a:gd name="T16" fmla="*/ 69 w 977"/>
                <a:gd name="T17" fmla="*/ 172 h 563"/>
                <a:gd name="T18" fmla="*/ 46 w 977"/>
                <a:gd name="T19" fmla="*/ 276 h 563"/>
                <a:gd name="T20" fmla="*/ 57 w 977"/>
                <a:gd name="T21" fmla="*/ 356 h 563"/>
                <a:gd name="T22" fmla="*/ 92 w 977"/>
                <a:gd name="T23" fmla="*/ 408 h 563"/>
                <a:gd name="T24" fmla="*/ 143 w 977"/>
                <a:gd name="T25" fmla="*/ 442 h 563"/>
                <a:gd name="T26" fmla="*/ 207 w 977"/>
                <a:gd name="T27" fmla="*/ 454 h 563"/>
                <a:gd name="T28" fmla="*/ 276 w 977"/>
                <a:gd name="T29" fmla="*/ 448 h 563"/>
                <a:gd name="T30" fmla="*/ 327 w 977"/>
                <a:gd name="T31" fmla="*/ 419 h 563"/>
                <a:gd name="T32" fmla="*/ 379 w 977"/>
                <a:gd name="T33" fmla="*/ 373 h 563"/>
                <a:gd name="T34" fmla="*/ 494 w 977"/>
                <a:gd name="T35" fmla="*/ 207 h 563"/>
                <a:gd name="T36" fmla="*/ 563 w 977"/>
                <a:gd name="T37" fmla="*/ 126 h 563"/>
                <a:gd name="T38" fmla="*/ 621 w 977"/>
                <a:gd name="T39" fmla="*/ 86 h 563"/>
                <a:gd name="T40" fmla="*/ 695 w 977"/>
                <a:gd name="T41" fmla="*/ 63 h 563"/>
                <a:gd name="T42" fmla="*/ 787 w 977"/>
                <a:gd name="T43" fmla="*/ 63 h 563"/>
                <a:gd name="T44" fmla="*/ 874 w 977"/>
                <a:gd name="T45" fmla="*/ 103 h 563"/>
                <a:gd name="T46" fmla="*/ 937 w 977"/>
                <a:gd name="T47" fmla="*/ 178 h 563"/>
                <a:gd name="T48" fmla="*/ 977 w 977"/>
                <a:gd name="T49" fmla="*/ 281 h 563"/>
                <a:gd name="T50" fmla="*/ 971 w 977"/>
                <a:gd name="T51" fmla="*/ 419 h 563"/>
                <a:gd name="T52" fmla="*/ 948 w 977"/>
                <a:gd name="T53" fmla="*/ 529 h 563"/>
                <a:gd name="T54" fmla="*/ 874 w 977"/>
                <a:gd name="T55" fmla="*/ 546 h 563"/>
                <a:gd name="T56" fmla="*/ 776 w 977"/>
                <a:gd name="T57" fmla="*/ 552 h 563"/>
                <a:gd name="T58" fmla="*/ 770 w 977"/>
                <a:gd name="T59" fmla="*/ 534 h 563"/>
                <a:gd name="T60" fmla="*/ 776 w 977"/>
                <a:gd name="T61" fmla="*/ 517 h 563"/>
                <a:gd name="T62" fmla="*/ 856 w 977"/>
                <a:gd name="T63" fmla="*/ 483 h 563"/>
                <a:gd name="T64" fmla="*/ 902 w 977"/>
                <a:gd name="T65" fmla="*/ 442 h 563"/>
                <a:gd name="T66" fmla="*/ 931 w 977"/>
                <a:gd name="T67" fmla="*/ 373 h 563"/>
                <a:gd name="T68" fmla="*/ 931 w 977"/>
                <a:gd name="T69" fmla="*/ 281 h 563"/>
                <a:gd name="T70" fmla="*/ 902 w 977"/>
                <a:gd name="T71" fmla="*/ 212 h 563"/>
                <a:gd name="T72" fmla="*/ 856 w 977"/>
                <a:gd name="T73" fmla="*/ 172 h 563"/>
                <a:gd name="T74" fmla="*/ 805 w 977"/>
                <a:gd name="T75" fmla="*/ 161 h 563"/>
                <a:gd name="T76" fmla="*/ 753 w 977"/>
                <a:gd name="T77" fmla="*/ 161 h 563"/>
                <a:gd name="T78" fmla="*/ 695 w 977"/>
                <a:gd name="T79" fmla="*/ 178 h 563"/>
                <a:gd name="T80" fmla="*/ 638 w 977"/>
                <a:gd name="T81" fmla="*/ 235 h 563"/>
                <a:gd name="T82" fmla="*/ 534 w 977"/>
                <a:gd name="T83" fmla="*/ 385 h 563"/>
                <a:gd name="T84" fmla="*/ 460 w 977"/>
                <a:gd name="T85" fmla="*/ 483 h 563"/>
                <a:gd name="T86" fmla="*/ 391 w 977"/>
                <a:gd name="T87" fmla="*/ 529 h 563"/>
                <a:gd name="T88" fmla="*/ 310 w 977"/>
                <a:gd name="T89" fmla="*/ 557 h 563"/>
                <a:gd name="T90" fmla="*/ 201 w 977"/>
                <a:gd name="T91" fmla="*/ 557 h 563"/>
                <a:gd name="T92" fmla="*/ 109 w 977"/>
                <a:gd name="T93" fmla="*/ 511 h 563"/>
                <a:gd name="T94" fmla="*/ 40 w 977"/>
                <a:gd name="T95" fmla="*/ 437 h 563"/>
                <a:gd name="T96" fmla="*/ 5 w 977"/>
                <a:gd name="T97" fmla="*/ 322 h 5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563"/>
                <a:gd name="T149" fmla="*/ 977 w 977"/>
                <a:gd name="T150" fmla="*/ 563 h 5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563">
                  <a:moveTo>
                    <a:pt x="0" y="258"/>
                  </a:moveTo>
                  <a:lnTo>
                    <a:pt x="5" y="178"/>
                  </a:lnTo>
                  <a:lnTo>
                    <a:pt x="23" y="115"/>
                  </a:lnTo>
                  <a:lnTo>
                    <a:pt x="40" y="69"/>
                  </a:lnTo>
                  <a:lnTo>
                    <a:pt x="57" y="40"/>
                  </a:lnTo>
                  <a:lnTo>
                    <a:pt x="92" y="23"/>
                  </a:lnTo>
                  <a:lnTo>
                    <a:pt x="143" y="11"/>
                  </a:lnTo>
                  <a:lnTo>
                    <a:pt x="201" y="5"/>
                  </a:lnTo>
                  <a:lnTo>
                    <a:pt x="253" y="0"/>
                  </a:lnTo>
                  <a:lnTo>
                    <a:pt x="258" y="11"/>
                  </a:lnTo>
                  <a:lnTo>
                    <a:pt x="264" y="17"/>
                  </a:lnTo>
                  <a:lnTo>
                    <a:pt x="264" y="28"/>
                  </a:lnTo>
                  <a:lnTo>
                    <a:pt x="258" y="34"/>
                  </a:lnTo>
                  <a:lnTo>
                    <a:pt x="195" y="57"/>
                  </a:lnTo>
                  <a:lnTo>
                    <a:pt x="161" y="74"/>
                  </a:lnTo>
                  <a:lnTo>
                    <a:pt x="126" y="103"/>
                  </a:lnTo>
                  <a:lnTo>
                    <a:pt x="92" y="132"/>
                  </a:lnTo>
                  <a:lnTo>
                    <a:pt x="69" y="172"/>
                  </a:lnTo>
                  <a:lnTo>
                    <a:pt x="51" y="218"/>
                  </a:lnTo>
                  <a:lnTo>
                    <a:pt x="46" y="276"/>
                  </a:lnTo>
                  <a:lnTo>
                    <a:pt x="46" y="316"/>
                  </a:lnTo>
                  <a:lnTo>
                    <a:pt x="57" y="356"/>
                  </a:lnTo>
                  <a:lnTo>
                    <a:pt x="74" y="385"/>
                  </a:lnTo>
                  <a:lnTo>
                    <a:pt x="92" y="408"/>
                  </a:lnTo>
                  <a:lnTo>
                    <a:pt x="115" y="431"/>
                  </a:lnTo>
                  <a:lnTo>
                    <a:pt x="143" y="442"/>
                  </a:lnTo>
                  <a:lnTo>
                    <a:pt x="172" y="454"/>
                  </a:lnTo>
                  <a:lnTo>
                    <a:pt x="207" y="454"/>
                  </a:lnTo>
                  <a:lnTo>
                    <a:pt x="253" y="454"/>
                  </a:lnTo>
                  <a:lnTo>
                    <a:pt x="276" y="448"/>
                  </a:lnTo>
                  <a:lnTo>
                    <a:pt x="304" y="437"/>
                  </a:lnTo>
                  <a:lnTo>
                    <a:pt x="327" y="419"/>
                  </a:lnTo>
                  <a:lnTo>
                    <a:pt x="356" y="402"/>
                  </a:lnTo>
                  <a:lnTo>
                    <a:pt x="379" y="373"/>
                  </a:lnTo>
                  <a:lnTo>
                    <a:pt x="402" y="339"/>
                  </a:lnTo>
                  <a:lnTo>
                    <a:pt x="494" y="207"/>
                  </a:lnTo>
                  <a:lnTo>
                    <a:pt x="534" y="155"/>
                  </a:lnTo>
                  <a:lnTo>
                    <a:pt x="563" y="126"/>
                  </a:lnTo>
                  <a:lnTo>
                    <a:pt x="592" y="103"/>
                  </a:lnTo>
                  <a:lnTo>
                    <a:pt x="621" y="86"/>
                  </a:lnTo>
                  <a:lnTo>
                    <a:pt x="661" y="69"/>
                  </a:lnTo>
                  <a:lnTo>
                    <a:pt x="695" y="63"/>
                  </a:lnTo>
                  <a:lnTo>
                    <a:pt x="741" y="57"/>
                  </a:lnTo>
                  <a:lnTo>
                    <a:pt x="787" y="63"/>
                  </a:lnTo>
                  <a:lnTo>
                    <a:pt x="833" y="80"/>
                  </a:lnTo>
                  <a:lnTo>
                    <a:pt x="874" y="103"/>
                  </a:lnTo>
                  <a:lnTo>
                    <a:pt x="908" y="132"/>
                  </a:lnTo>
                  <a:lnTo>
                    <a:pt x="937" y="178"/>
                  </a:lnTo>
                  <a:lnTo>
                    <a:pt x="960" y="224"/>
                  </a:lnTo>
                  <a:lnTo>
                    <a:pt x="977" y="281"/>
                  </a:lnTo>
                  <a:lnTo>
                    <a:pt x="977" y="350"/>
                  </a:lnTo>
                  <a:lnTo>
                    <a:pt x="971" y="419"/>
                  </a:lnTo>
                  <a:lnTo>
                    <a:pt x="960" y="477"/>
                  </a:lnTo>
                  <a:lnTo>
                    <a:pt x="948" y="529"/>
                  </a:lnTo>
                  <a:lnTo>
                    <a:pt x="920" y="540"/>
                  </a:lnTo>
                  <a:lnTo>
                    <a:pt x="874" y="546"/>
                  </a:lnTo>
                  <a:lnTo>
                    <a:pt x="822" y="552"/>
                  </a:lnTo>
                  <a:lnTo>
                    <a:pt x="776" y="552"/>
                  </a:lnTo>
                  <a:lnTo>
                    <a:pt x="770" y="546"/>
                  </a:lnTo>
                  <a:lnTo>
                    <a:pt x="770" y="534"/>
                  </a:lnTo>
                  <a:lnTo>
                    <a:pt x="770" y="523"/>
                  </a:lnTo>
                  <a:lnTo>
                    <a:pt x="776" y="517"/>
                  </a:lnTo>
                  <a:lnTo>
                    <a:pt x="828" y="500"/>
                  </a:lnTo>
                  <a:lnTo>
                    <a:pt x="856" y="483"/>
                  </a:lnTo>
                  <a:lnTo>
                    <a:pt x="879" y="465"/>
                  </a:lnTo>
                  <a:lnTo>
                    <a:pt x="902" y="442"/>
                  </a:lnTo>
                  <a:lnTo>
                    <a:pt x="920" y="414"/>
                  </a:lnTo>
                  <a:lnTo>
                    <a:pt x="931" y="373"/>
                  </a:lnTo>
                  <a:lnTo>
                    <a:pt x="937" y="327"/>
                  </a:lnTo>
                  <a:lnTo>
                    <a:pt x="931" y="281"/>
                  </a:lnTo>
                  <a:lnTo>
                    <a:pt x="920" y="241"/>
                  </a:lnTo>
                  <a:lnTo>
                    <a:pt x="902" y="212"/>
                  </a:lnTo>
                  <a:lnTo>
                    <a:pt x="885" y="189"/>
                  </a:lnTo>
                  <a:lnTo>
                    <a:pt x="856" y="172"/>
                  </a:lnTo>
                  <a:lnTo>
                    <a:pt x="833" y="166"/>
                  </a:lnTo>
                  <a:lnTo>
                    <a:pt x="805" y="161"/>
                  </a:lnTo>
                  <a:lnTo>
                    <a:pt x="782" y="155"/>
                  </a:lnTo>
                  <a:lnTo>
                    <a:pt x="753" y="161"/>
                  </a:lnTo>
                  <a:lnTo>
                    <a:pt x="724" y="166"/>
                  </a:lnTo>
                  <a:lnTo>
                    <a:pt x="695" y="178"/>
                  </a:lnTo>
                  <a:lnTo>
                    <a:pt x="672" y="195"/>
                  </a:lnTo>
                  <a:lnTo>
                    <a:pt x="638" y="235"/>
                  </a:lnTo>
                  <a:lnTo>
                    <a:pt x="603" y="276"/>
                  </a:lnTo>
                  <a:lnTo>
                    <a:pt x="534" y="385"/>
                  </a:lnTo>
                  <a:lnTo>
                    <a:pt x="483" y="454"/>
                  </a:lnTo>
                  <a:lnTo>
                    <a:pt x="460" y="483"/>
                  </a:lnTo>
                  <a:lnTo>
                    <a:pt x="425" y="506"/>
                  </a:lnTo>
                  <a:lnTo>
                    <a:pt x="391" y="529"/>
                  </a:lnTo>
                  <a:lnTo>
                    <a:pt x="350" y="546"/>
                  </a:lnTo>
                  <a:lnTo>
                    <a:pt x="310" y="557"/>
                  </a:lnTo>
                  <a:lnTo>
                    <a:pt x="258" y="563"/>
                  </a:lnTo>
                  <a:lnTo>
                    <a:pt x="201" y="557"/>
                  </a:lnTo>
                  <a:lnTo>
                    <a:pt x="155" y="540"/>
                  </a:lnTo>
                  <a:lnTo>
                    <a:pt x="109" y="511"/>
                  </a:lnTo>
                  <a:lnTo>
                    <a:pt x="69" y="477"/>
                  </a:lnTo>
                  <a:lnTo>
                    <a:pt x="40" y="437"/>
                  </a:lnTo>
                  <a:lnTo>
                    <a:pt x="17" y="385"/>
                  </a:lnTo>
                  <a:lnTo>
                    <a:pt x="5" y="322"/>
                  </a:lnTo>
                  <a:lnTo>
                    <a:pt x="0" y="25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sp>
          <p:nvSpPr>
            <p:cNvPr id="45" name="Freeform 46"/>
            <p:cNvSpPr>
              <a:spLocks/>
            </p:cNvSpPr>
            <p:nvPr/>
          </p:nvSpPr>
          <p:spPr bwMode="auto">
            <a:xfrm>
              <a:off x="9255" y="5375"/>
              <a:ext cx="1000" cy="679"/>
            </a:xfrm>
            <a:custGeom>
              <a:avLst/>
              <a:gdLst>
                <a:gd name="T0" fmla="*/ 713 w 1000"/>
                <a:gd name="T1" fmla="*/ 190 h 679"/>
                <a:gd name="T2" fmla="*/ 793 w 1000"/>
                <a:gd name="T3" fmla="*/ 156 h 679"/>
                <a:gd name="T4" fmla="*/ 822 w 1000"/>
                <a:gd name="T5" fmla="*/ 144 h 679"/>
                <a:gd name="T6" fmla="*/ 839 w 1000"/>
                <a:gd name="T7" fmla="*/ 127 h 679"/>
                <a:gd name="T8" fmla="*/ 851 w 1000"/>
                <a:gd name="T9" fmla="*/ 110 h 679"/>
                <a:gd name="T10" fmla="*/ 857 w 1000"/>
                <a:gd name="T11" fmla="*/ 92 h 679"/>
                <a:gd name="T12" fmla="*/ 857 w 1000"/>
                <a:gd name="T13" fmla="*/ 69 h 679"/>
                <a:gd name="T14" fmla="*/ 851 w 1000"/>
                <a:gd name="T15" fmla="*/ 46 h 679"/>
                <a:gd name="T16" fmla="*/ 839 w 1000"/>
                <a:gd name="T17" fmla="*/ 12 h 679"/>
                <a:gd name="T18" fmla="*/ 845 w 1000"/>
                <a:gd name="T19" fmla="*/ 6 h 679"/>
                <a:gd name="T20" fmla="*/ 851 w 1000"/>
                <a:gd name="T21" fmla="*/ 0 h 679"/>
                <a:gd name="T22" fmla="*/ 862 w 1000"/>
                <a:gd name="T23" fmla="*/ 0 h 679"/>
                <a:gd name="T24" fmla="*/ 874 w 1000"/>
                <a:gd name="T25" fmla="*/ 0 h 679"/>
                <a:gd name="T26" fmla="*/ 931 w 1000"/>
                <a:gd name="T27" fmla="*/ 167 h 679"/>
                <a:gd name="T28" fmla="*/ 1000 w 1000"/>
                <a:gd name="T29" fmla="*/ 328 h 679"/>
                <a:gd name="T30" fmla="*/ 1000 w 1000"/>
                <a:gd name="T31" fmla="*/ 334 h 679"/>
                <a:gd name="T32" fmla="*/ 989 w 1000"/>
                <a:gd name="T33" fmla="*/ 340 h 679"/>
                <a:gd name="T34" fmla="*/ 977 w 1000"/>
                <a:gd name="T35" fmla="*/ 345 h 679"/>
                <a:gd name="T36" fmla="*/ 972 w 1000"/>
                <a:gd name="T37" fmla="*/ 345 h 679"/>
                <a:gd name="T38" fmla="*/ 954 w 1000"/>
                <a:gd name="T39" fmla="*/ 311 h 679"/>
                <a:gd name="T40" fmla="*/ 943 w 1000"/>
                <a:gd name="T41" fmla="*/ 288 h 679"/>
                <a:gd name="T42" fmla="*/ 926 w 1000"/>
                <a:gd name="T43" fmla="*/ 271 h 679"/>
                <a:gd name="T44" fmla="*/ 914 w 1000"/>
                <a:gd name="T45" fmla="*/ 259 h 679"/>
                <a:gd name="T46" fmla="*/ 891 w 1000"/>
                <a:gd name="T47" fmla="*/ 259 h 679"/>
                <a:gd name="T48" fmla="*/ 868 w 1000"/>
                <a:gd name="T49" fmla="*/ 259 h 679"/>
                <a:gd name="T50" fmla="*/ 839 w 1000"/>
                <a:gd name="T51" fmla="*/ 265 h 679"/>
                <a:gd name="T52" fmla="*/ 753 w 1000"/>
                <a:gd name="T53" fmla="*/ 299 h 679"/>
                <a:gd name="T54" fmla="*/ 287 w 1000"/>
                <a:gd name="T55" fmla="*/ 489 h 679"/>
                <a:gd name="T56" fmla="*/ 207 w 1000"/>
                <a:gd name="T57" fmla="*/ 524 h 679"/>
                <a:gd name="T58" fmla="*/ 178 w 1000"/>
                <a:gd name="T59" fmla="*/ 535 h 679"/>
                <a:gd name="T60" fmla="*/ 161 w 1000"/>
                <a:gd name="T61" fmla="*/ 552 h 679"/>
                <a:gd name="T62" fmla="*/ 149 w 1000"/>
                <a:gd name="T63" fmla="*/ 570 h 679"/>
                <a:gd name="T64" fmla="*/ 144 w 1000"/>
                <a:gd name="T65" fmla="*/ 587 h 679"/>
                <a:gd name="T66" fmla="*/ 149 w 1000"/>
                <a:gd name="T67" fmla="*/ 604 h 679"/>
                <a:gd name="T68" fmla="*/ 155 w 1000"/>
                <a:gd name="T69" fmla="*/ 633 h 679"/>
                <a:gd name="T70" fmla="*/ 161 w 1000"/>
                <a:gd name="T71" fmla="*/ 667 h 679"/>
                <a:gd name="T72" fmla="*/ 155 w 1000"/>
                <a:gd name="T73" fmla="*/ 673 h 679"/>
                <a:gd name="T74" fmla="*/ 149 w 1000"/>
                <a:gd name="T75" fmla="*/ 679 h 679"/>
                <a:gd name="T76" fmla="*/ 138 w 1000"/>
                <a:gd name="T77" fmla="*/ 679 h 679"/>
                <a:gd name="T78" fmla="*/ 126 w 1000"/>
                <a:gd name="T79" fmla="*/ 679 h 679"/>
                <a:gd name="T80" fmla="*/ 69 w 1000"/>
                <a:gd name="T81" fmla="*/ 512 h 679"/>
                <a:gd name="T82" fmla="*/ 0 w 1000"/>
                <a:gd name="T83" fmla="*/ 351 h 679"/>
                <a:gd name="T84" fmla="*/ 0 w 1000"/>
                <a:gd name="T85" fmla="*/ 345 h 679"/>
                <a:gd name="T86" fmla="*/ 11 w 1000"/>
                <a:gd name="T87" fmla="*/ 340 h 679"/>
                <a:gd name="T88" fmla="*/ 17 w 1000"/>
                <a:gd name="T89" fmla="*/ 334 h 679"/>
                <a:gd name="T90" fmla="*/ 29 w 1000"/>
                <a:gd name="T91" fmla="*/ 334 h 679"/>
                <a:gd name="T92" fmla="*/ 46 w 1000"/>
                <a:gd name="T93" fmla="*/ 368 h 679"/>
                <a:gd name="T94" fmla="*/ 63 w 1000"/>
                <a:gd name="T95" fmla="*/ 391 h 679"/>
                <a:gd name="T96" fmla="*/ 75 w 1000"/>
                <a:gd name="T97" fmla="*/ 409 h 679"/>
                <a:gd name="T98" fmla="*/ 92 w 1000"/>
                <a:gd name="T99" fmla="*/ 420 h 679"/>
                <a:gd name="T100" fmla="*/ 109 w 1000"/>
                <a:gd name="T101" fmla="*/ 420 h 679"/>
                <a:gd name="T102" fmla="*/ 132 w 1000"/>
                <a:gd name="T103" fmla="*/ 420 h 679"/>
                <a:gd name="T104" fmla="*/ 161 w 1000"/>
                <a:gd name="T105" fmla="*/ 414 h 679"/>
                <a:gd name="T106" fmla="*/ 247 w 1000"/>
                <a:gd name="T107" fmla="*/ 380 h 679"/>
                <a:gd name="T108" fmla="*/ 713 w 1000"/>
                <a:gd name="T109" fmla="*/ 190 h 6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0"/>
                <a:gd name="T166" fmla="*/ 0 h 679"/>
                <a:gd name="T167" fmla="*/ 1000 w 1000"/>
                <a:gd name="T168" fmla="*/ 679 h 6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0" h="679">
                  <a:moveTo>
                    <a:pt x="713" y="190"/>
                  </a:moveTo>
                  <a:lnTo>
                    <a:pt x="793" y="156"/>
                  </a:lnTo>
                  <a:lnTo>
                    <a:pt x="822" y="144"/>
                  </a:lnTo>
                  <a:lnTo>
                    <a:pt x="839" y="127"/>
                  </a:lnTo>
                  <a:lnTo>
                    <a:pt x="851" y="110"/>
                  </a:lnTo>
                  <a:lnTo>
                    <a:pt x="857" y="92"/>
                  </a:lnTo>
                  <a:lnTo>
                    <a:pt x="857" y="69"/>
                  </a:lnTo>
                  <a:lnTo>
                    <a:pt x="851" y="46"/>
                  </a:lnTo>
                  <a:lnTo>
                    <a:pt x="839" y="12"/>
                  </a:lnTo>
                  <a:lnTo>
                    <a:pt x="845" y="6"/>
                  </a:lnTo>
                  <a:lnTo>
                    <a:pt x="851" y="0"/>
                  </a:lnTo>
                  <a:lnTo>
                    <a:pt x="862" y="0"/>
                  </a:lnTo>
                  <a:lnTo>
                    <a:pt x="874" y="0"/>
                  </a:lnTo>
                  <a:lnTo>
                    <a:pt x="931" y="167"/>
                  </a:lnTo>
                  <a:lnTo>
                    <a:pt x="1000" y="328"/>
                  </a:lnTo>
                  <a:lnTo>
                    <a:pt x="1000" y="334"/>
                  </a:lnTo>
                  <a:lnTo>
                    <a:pt x="989" y="340"/>
                  </a:lnTo>
                  <a:lnTo>
                    <a:pt x="977" y="345"/>
                  </a:lnTo>
                  <a:lnTo>
                    <a:pt x="972" y="345"/>
                  </a:lnTo>
                  <a:lnTo>
                    <a:pt x="954" y="311"/>
                  </a:lnTo>
                  <a:lnTo>
                    <a:pt x="943" y="288"/>
                  </a:lnTo>
                  <a:lnTo>
                    <a:pt x="926" y="271"/>
                  </a:lnTo>
                  <a:lnTo>
                    <a:pt x="914" y="259"/>
                  </a:lnTo>
                  <a:lnTo>
                    <a:pt x="891" y="259"/>
                  </a:lnTo>
                  <a:lnTo>
                    <a:pt x="868" y="259"/>
                  </a:lnTo>
                  <a:lnTo>
                    <a:pt x="839" y="265"/>
                  </a:lnTo>
                  <a:lnTo>
                    <a:pt x="753" y="299"/>
                  </a:lnTo>
                  <a:lnTo>
                    <a:pt x="287" y="489"/>
                  </a:lnTo>
                  <a:lnTo>
                    <a:pt x="207" y="524"/>
                  </a:lnTo>
                  <a:lnTo>
                    <a:pt x="178" y="535"/>
                  </a:lnTo>
                  <a:lnTo>
                    <a:pt x="161" y="552"/>
                  </a:lnTo>
                  <a:lnTo>
                    <a:pt x="149" y="570"/>
                  </a:lnTo>
                  <a:lnTo>
                    <a:pt x="144" y="587"/>
                  </a:lnTo>
                  <a:lnTo>
                    <a:pt x="149" y="604"/>
                  </a:lnTo>
                  <a:lnTo>
                    <a:pt x="155" y="633"/>
                  </a:lnTo>
                  <a:lnTo>
                    <a:pt x="161" y="667"/>
                  </a:lnTo>
                  <a:lnTo>
                    <a:pt x="155" y="673"/>
                  </a:lnTo>
                  <a:lnTo>
                    <a:pt x="149" y="679"/>
                  </a:lnTo>
                  <a:lnTo>
                    <a:pt x="138" y="679"/>
                  </a:lnTo>
                  <a:lnTo>
                    <a:pt x="126" y="679"/>
                  </a:lnTo>
                  <a:lnTo>
                    <a:pt x="69" y="512"/>
                  </a:lnTo>
                  <a:lnTo>
                    <a:pt x="0" y="351"/>
                  </a:lnTo>
                  <a:lnTo>
                    <a:pt x="0" y="345"/>
                  </a:lnTo>
                  <a:lnTo>
                    <a:pt x="11" y="340"/>
                  </a:lnTo>
                  <a:lnTo>
                    <a:pt x="17" y="334"/>
                  </a:lnTo>
                  <a:lnTo>
                    <a:pt x="29" y="334"/>
                  </a:lnTo>
                  <a:lnTo>
                    <a:pt x="46" y="368"/>
                  </a:lnTo>
                  <a:lnTo>
                    <a:pt x="63" y="391"/>
                  </a:lnTo>
                  <a:lnTo>
                    <a:pt x="75" y="409"/>
                  </a:lnTo>
                  <a:lnTo>
                    <a:pt x="92" y="420"/>
                  </a:lnTo>
                  <a:lnTo>
                    <a:pt x="109" y="420"/>
                  </a:lnTo>
                  <a:lnTo>
                    <a:pt x="132" y="420"/>
                  </a:lnTo>
                  <a:lnTo>
                    <a:pt x="161" y="414"/>
                  </a:lnTo>
                  <a:lnTo>
                    <a:pt x="247" y="380"/>
                  </a:lnTo>
                  <a:lnTo>
                    <a:pt x="713" y="19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it-IT"/>
            </a:p>
          </p:txBody>
        </p:sp>
      </p:grpSp>
      <p:graphicFrame>
        <p:nvGraphicFramePr>
          <p:cNvPr id="46" name="Grafico 45">
            <a:extLst>
              <a:ext uri="{FF2B5EF4-FFF2-40B4-BE49-F238E27FC236}">
                <a16:creationId xmlns:a16="http://schemas.microsoft.com/office/drawing/2014/main" xmlns="" id="{00000000-0008-0000-0C00-000002000000}"/>
              </a:ext>
            </a:extLst>
          </p:cNvPr>
          <p:cNvGraphicFramePr>
            <a:graphicFrameLocks noGrp="1"/>
          </p:cNvGraphicFramePr>
          <p:nvPr>
            <p:extLst/>
          </p:nvPr>
        </p:nvGraphicFramePr>
        <p:xfrm>
          <a:off x="1500827" y="1229271"/>
          <a:ext cx="9307015" cy="5436000"/>
        </p:xfrm>
        <a:graphic>
          <a:graphicData uri="http://schemas.openxmlformats.org/drawingml/2006/chart">
            <c:chart xmlns:c="http://schemas.openxmlformats.org/drawingml/2006/chart" xmlns:r="http://schemas.openxmlformats.org/officeDocument/2006/relationships" r:id="rId4"/>
          </a:graphicData>
        </a:graphic>
      </p:graphicFrame>
      <p:sp>
        <p:nvSpPr>
          <p:cNvPr id="2" name="Segnaposto numero diapositiva 1"/>
          <p:cNvSpPr>
            <a:spLocks noGrp="1"/>
          </p:cNvSpPr>
          <p:nvPr>
            <p:ph type="sldNum" idx="11"/>
          </p:nvPr>
        </p:nvSpPr>
        <p:spPr>
          <a:xfrm>
            <a:off x="9411258" y="6401843"/>
            <a:ext cx="2743200" cy="365125"/>
          </a:xfrm>
        </p:spPr>
        <p:txBody>
          <a:bodyPr/>
          <a:lstStyle/>
          <a:p>
            <a:pPr>
              <a:defRPr/>
            </a:pPr>
            <a:fld id="{49E07CE8-0A7F-44BA-8026-C749A5DA72AD}" type="slidenum">
              <a:rPr lang="it-IT" altLang="it-IT" smtClean="0"/>
              <a:pPr>
                <a:defRPr/>
              </a:pPr>
              <a:t>91</a:t>
            </a:fld>
            <a:endParaRPr lang="it-IT" altLang="it-IT" dirty="0"/>
          </a:p>
        </p:txBody>
      </p:sp>
    </p:spTree>
    <p:extLst>
      <p:ext uri="{BB962C8B-B14F-4D97-AF65-F5344CB8AC3E}">
        <p14:creationId xmlns:p14="http://schemas.microsoft.com/office/powerpoint/2010/main" val="33132270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afico 2"/>
          <p:cNvGraphicFramePr>
            <a:graphicFrameLocks/>
          </p:cNvGraphicFramePr>
          <p:nvPr>
            <p:extLst/>
          </p:nvPr>
        </p:nvGraphicFramePr>
        <p:xfrm>
          <a:off x="2596896" y="1508760"/>
          <a:ext cx="7479792" cy="5047488"/>
        </p:xfrm>
        <a:graphic>
          <a:graphicData uri="http://schemas.openxmlformats.org/drawingml/2006/chart">
            <c:chart xmlns:c="http://schemas.openxmlformats.org/drawingml/2006/chart" xmlns:r="http://schemas.openxmlformats.org/officeDocument/2006/relationships" r:id="rId2"/>
          </a:graphicData>
        </a:graphic>
      </p:graphicFrame>
      <p:sp>
        <p:nvSpPr>
          <p:cNvPr id="4" name="Rettangolo 3"/>
          <p:cNvSpPr/>
          <p:nvPr/>
        </p:nvSpPr>
        <p:spPr>
          <a:xfrm>
            <a:off x="256032" y="280339"/>
            <a:ext cx="11420856" cy="707886"/>
          </a:xfrm>
          <a:prstGeom prst="rect">
            <a:avLst/>
          </a:prstGeom>
          <a:ln w="28575">
            <a:solidFill>
              <a:srgbClr val="C00000"/>
            </a:solidFill>
          </a:ln>
        </p:spPr>
        <p:txBody>
          <a:bodyPr wrap="square">
            <a:spAutoFit/>
          </a:bodyPr>
          <a:lstStyle/>
          <a:p>
            <a:pPr algn="ctr"/>
            <a:r>
              <a:rPr lang="it-IT" sz="2000" b="1" dirty="0" smtClean="0">
                <a:solidFill>
                  <a:srgbClr val="002060"/>
                </a:solidFill>
                <a:cs typeface="Arial" panose="020B0604020202020204" pitchFamily="34" charset="0"/>
              </a:rPr>
              <a:t>DISTRIBUZIONE PERCENTUALE SECONDO I GAMETI UTILIZZATI DI TUTTI I CICLI DI II-III LIVELLO CON DONAZIONE DI GAMETI. ANNO 2019</a:t>
            </a:r>
            <a:endParaRPr lang="x-none" sz="2000" b="1" dirty="0">
              <a:solidFill>
                <a:srgbClr val="002060"/>
              </a:solidFill>
              <a:cs typeface="Arial" panose="020B0604020202020204" pitchFamily="34" charset="0"/>
            </a:endParaRPr>
          </a:p>
        </p:txBody>
      </p:sp>
      <p:pic>
        <p:nvPicPr>
          <p:cNvPr id="2" name="Immagine 1"/>
          <p:cNvPicPr>
            <a:picLocks noChangeAspect="1"/>
          </p:cNvPicPr>
          <p:nvPr/>
        </p:nvPicPr>
        <p:blipFill>
          <a:blip r:embed="rId3"/>
          <a:stretch>
            <a:fillRect/>
          </a:stretch>
        </p:blipFill>
        <p:spPr>
          <a:xfrm>
            <a:off x="385933" y="6135588"/>
            <a:ext cx="1261981" cy="420660"/>
          </a:xfrm>
          <a:prstGeom prst="rect">
            <a:avLst/>
          </a:prstGeom>
        </p:spPr>
      </p:pic>
      <p:pic>
        <p:nvPicPr>
          <p:cNvPr id="5" name="Immagine 4"/>
          <p:cNvPicPr>
            <a:picLocks noChangeAspect="1"/>
          </p:cNvPicPr>
          <p:nvPr/>
        </p:nvPicPr>
        <p:blipFill>
          <a:blip r:embed="rId4"/>
          <a:stretch>
            <a:fillRect/>
          </a:stretch>
        </p:blipFill>
        <p:spPr>
          <a:xfrm>
            <a:off x="11197495" y="6135588"/>
            <a:ext cx="603556" cy="566977"/>
          </a:xfrm>
          <a:prstGeom prst="rect">
            <a:avLst/>
          </a:prstGeom>
        </p:spPr>
      </p:pic>
      <p:sp>
        <p:nvSpPr>
          <p:cNvPr id="6" name="Segnaposto numero diapositiva 5"/>
          <p:cNvSpPr>
            <a:spLocks noGrp="1"/>
          </p:cNvSpPr>
          <p:nvPr>
            <p:ph type="sldNum" idx="11"/>
          </p:nvPr>
        </p:nvSpPr>
        <p:spPr>
          <a:xfrm>
            <a:off x="9448800" y="6419076"/>
            <a:ext cx="2743200" cy="365125"/>
          </a:xfrm>
        </p:spPr>
        <p:txBody>
          <a:bodyPr/>
          <a:lstStyle/>
          <a:p>
            <a:pPr>
              <a:defRPr/>
            </a:pPr>
            <a:fld id="{49E07CE8-0A7F-44BA-8026-C749A5DA72AD}" type="slidenum">
              <a:rPr lang="it-IT" altLang="it-IT" smtClean="0"/>
              <a:pPr>
                <a:defRPr/>
              </a:pPr>
              <a:t>92</a:t>
            </a:fld>
            <a:endParaRPr lang="it-IT" altLang="it-IT" dirty="0"/>
          </a:p>
        </p:txBody>
      </p:sp>
    </p:spTree>
    <p:extLst>
      <p:ext uri="{BB962C8B-B14F-4D97-AF65-F5344CB8AC3E}">
        <p14:creationId xmlns:p14="http://schemas.microsoft.com/office/powerpoint/2010/main" val="25543320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tangolo 2"/>
          <p:cNvSpPr/>
          <p:nvPr/>
        </p:nvSpPr>
        <p:spPr>
          <a:xfrm>
            <a:off x="5165084" y="680442"/>
            <a:ext cx="2233688" cy="369332"/>
          </a:xfrm>
          <a:prstGeom prst="rect">
            <a:avLst/>
          </a:prstGeom>
        </p:spPr>
        <p:txBody>
          <a:bodyPr wrap="none">
            <a:spAutoFit/>
          </a:bodyPr>
          <a:lstStyle/>
          <a:p>
            <a:r>
              <a:rPr lang="it-IT" b="1" dirty="0">
                <a:solidFill>
                  <a:srgbClr val="002060"/>
                </a:solidFill>
              </a:rPr>
              <a:t>Donazione di ovociti  </a:t>
            </a:r>
          </a:p>
        </p:txBody>
      </p:sp>
      <p:graphicFrame>
        <p:nvGraphicFramePr>
          <p:cNvPr id="4" name="Grafico 3"/>
          <p:cNvGraphicFramePr>
            <a:graphicFrameLocks/>
          </p:cNvGraphicFramePr>
          <p:nvPr>
            <p:extLst/>
          </p:nvPr>
        </p:nvGraphicFramePr>
        <p:xfrm>
          <a:off x="1691640" y="1316736"/>
          <a:ext cx="9180576" cy="5120640"/>
        </p:xfrm>
        <a:graphic>
          <a:graphicData uri="http://schemas.openxmlformats.org/drawingml/2006/chart">
            <c:chart xmlns:c="http://schemas.openxmlformats.org/drawingml/2006/chart" xmlns:r="http://schemas.openxmlformats.org/officeDocument/2006/relationships" r:id="rId2"/>
          </a:graphicData>
        </a:graphic>
      </p:graphicFrame>
      <p:sp>
        <p:nvSpPr>
          <p:cNvPr id="5" name="Rettangolo 4"/>
          <p:cNvSpPr/>
          <p:nvPr/>
        </p:nvSpPr>
        <p:spPr>
          <a:xfrm>
            <a:off x="211836" y="126444"/>
            <a:ext cx="11768328" cy="1015663"/>
          </a:xfrm>
          <a:prstGeom prst="rect">
            <a:avLst/>
          </a:prstGeom>
          <a:ln w="28575">
            <a:solidFill>
              <a:srgbClr val="C00000"/>
            </a:solidFill>
          </a:ln>
        </p:spPr>
        <p:txBody>
          <a:bodyPr wrap="square">
            <a:spAutoFit/>
          </a:bodyPr>
          <a:lstStyle/>
          <a:p>
            <a:pPr algn="ctr"/>
            <a:r>
              <a:rPr lang="it-IT" sz="2000" b="1" dirty="0" smtClean="0">
                <a:solidFill>
                  <a:srgbClr val="002060"/>
                </a:solidFill>
                <a:cs typeface="Arial" panose="020B0604020202020204" pitchFamily="34" charset="0"/>
              </a:rPr>
              <a:t>DISTRIBUZIONE </a:t>
            </a:r>
            <a:r>
              <a:rPr lang="it-IT" sz="2000" b="1" dirty="0">
                <a:solidFill>
                  <a:srgbClr val="002060"/>
                </a:solidFill>
                <a:cs typeface="Arial" panose="020B0604020202020204" pitchFamily="34" charset="0"/>
              </a:rPr>
              <a:t>PERCENTUALE DEI CICLI </a:t>
            </a:r>
            <a:r>
              <a:rPr lang="it-IT" sz="2000" b="1" dirty="0" smtClean="0">
                <a:solidFill>
                  <a:srgbClr val="002060"/>
                </a:solidFill>
                <a:cs typeface="Arial" panose="020B0604020202020204" pitchFamily="34" charset="0"/>
              </a:rPr>
              <a:t>CON </a:t>
            </a:r>
            <a:r>
              <a:rPr lang="it-IT" sz="2000" b="1" dirty="0">
                <a:solidFill>
                  <a:srgbClr val="002060"/>
                </a:solidFill>
                <a:cs typeface="Arial" panose="020B0604020202020204" pitchFamily="34" charset="0"/>
              </a:rPr>
              <a:t>DONAZIONE DI GAMETI SECONDO LA PROVENIENZA DEI GAMETI  I</a:t>
            </a:r>
            <a:r>
              <a:rPr lang="it-IT" sz="2000" b="1" dirty="0" smtClean="0">
                <a:solidFill>
                  <a:srgbClr val="002060"/>
                </a:solidFill>
                <a:cs typeface="Arial" panose="020B0604020202020204" pitchFamily="34" charset="0"/>
              </a:rPr>
              <a:t>N </a:t>
            </a:r>
            <a:r>
              <a:rPr lang="it-IT" sz="2000" b="1" dirty="0">
                <a:solidFill>
                  <a:srgbClr val="002060"/>
                </a:solidFill>
                <a:cs typeface="Arial" panose="020B0604020202020204" pitchFamily="34" charset="0"/>
              </a:rPr>
              <a:t>ITALIA. ANNO </a:t>
            </a:r>
            <a:r>
              <a:rPr lang="it-IT" sz="2000" b="1" dirty="0" smtClean="0">
                <a:solidFill>
                  <a:srgbClr val="002060"/>
                </a:solidFill>
                <a:cs typeface="Arial" panose="020B0604020202020204" pitchFamily="34" charset="0"/>
              </a:rPr>
              <a:t>2019</a:t>
            </a:r>
            <a:endParaRPr lang="it-IT" sz="2000" b="1" dirty="0">
              <a:solidFill>
                <a:srgbClr val="002060"/>
              </a:solidFill>
              <a:cs typeface="Arial" panose="020B0604020202020204" pitchFamily="34" charset="0"/>
            </a:endParaRPr>
          </a:p>
          <a:p>
            <a:pPr algn="ctr"/>
            <a:endParaRPr lang="it-IT" sz="2000" b="1" dirty="0">
              <a:solidFill>
                <a:srgbClr val="002060"/>
              </a:solidFill>
              <a:cs typeface="Arial" panose="020B0604020202020204" pitchFamily="34" charset="0"/>
            </a:endParaRPr>
          </a:p>
        </p:txBody>
      </p:sp>
      <p:pic>
        <p:nvPicPr>
          <p:cNvPr id="2" name="Immagine 1"/>
          <p:cNvPicPr>
            <a:picLocks noChangeAspect="1"/>
          </p:cNvPicPr>
          <p:nvPr/>
        </p:nvPicPr>
        <p:blipFill>
          <a:blip r:embed="rId3"/>
          <a:stretch>
            <a:fillRect/>
          </a:stretch>
        </p:blipFill>
        <p:spPr>
          <a:xfrm>
            <a:off x="10872216" y="6054965"/>
            <a:ext cx="603556" cy="566977"/>
          </a:xfrm>
          <a:prstGeom prst="rect">
            <a:avLst/>
          </a:prstGeom>
        </p:spPr>
      </p:pic>
      <p:pic>
        <p:nvPicPr>
          <p:cNvPr id="6" name="Immagine 5"/>
          <p:cNvPicPr>
            <a:picLocks noChangeAspect="1"/>
          </p:cNvPicPr>
          <p:nvPr/>
        </p:nvPicPr>
        <p:blipFill>
          <a:blip r:embed="rId4"/>
          <a:stretch>
            <a:fillRect/>
          </a:stretch>
        </p:blipFill>
        <p:spPr>
          <a:xfrm>
            <a:off x="429659" y="6054965"/>
            <a:ext cx="1261981" cy="426757"/>
          </a:xfrm>
          <a:prstGeom prst="rect">
            <a:avLst/>
          </a:prstGeom>
        </p:spPr>
      </p:pic>
      <p:sp>
        <p:nvSpPr>
          <p:cNvPr id="7" name="Segnaposto numero diapositiva 6"/>
          <p:cNvSpPr>
            <a:spLocks noGrp="1"/>
          </p:cNvSpPr>
          <p:nvPr>
            <p:ph type="sldNum" idx="11"/>
          </p:nvPr>
        </p:nvSpPr>
        <p:spPr>
          <a:xfrm>
            <a:off x="9236964" y="6347097"/>
            <a:ext cx="2743200" cy="365125"/>
          </a:xfrm>
        </p:spPr>
        <p:txBody>
          <a:bodyPr/>
          <a:lstStyle/>
          <a:p>
            <a:pPr>
              <a:defRPr/>
            </a:pPr>
            <a:fld id="{49E07CE8-0A7F-44BA-8026-C749A5DA72AD}" type="slidenum">
              <a:rPr lang="it-IT" altLang="it-IT" smtClean="0"/>
              <a:pPr>
                <a:defRPr/>
              </a:pPr>
              <a:t>93</a:t>
            </a:fld>
            <a:endParaRPr lang="it-IT" altLang="it-IT" dirty="0"/>
          </a:p>
        </p:txBody>
      </p:sp>
    </p:spTree>
    <p:extLst>
      <p:ext uri="{BB962C8B-B14F-4D97-AF65-F5344CB8AC3E}">
        <p14:creationId xmlns:p14="http://schemas.microsoft.com/office/powerpoint/2010/main" val="221122224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afico 2"/>
          <p:cNvGraphicFramePr>
            <a:graphicFrameLocks/>
          </p:cNvGraphicFramePr>
          <p:nvPr>
            <p:extLst/>
          </p:nvPr>
        </p:nvGraphicFramePr>
        <p:xfrm>
          <a:off x="2020824" y="1316736"/>
          <a:ext cx="8567928" cy="5129784"/>
        </p:xfrm>
        <a:graphic>
          <a:graphicData uri="http://schemas.openxmlformats.org/drawingml/2006/chart">
            <c:chart xmlns:c="http://schemas.openxmlformats.org/drawingml/2006/chart" xmlns:r="http://schemas.openxmlformats.org/officeDocument/2006/relationships" r:id="rId2"/>
          </a:graphicData>
        </a:graphic>
      </p:graphicFrame>
      <p:sp>
        <p:nvSpPr>
          <p:cNvPr id="4" name="Rettangolo 3"/>
          <p:cNvSpPr/>
          <p:nvPr/>
        </p:nvSpPr>
        <p:spPr>
          <a:xfrm>
            <a:off x="256032" y="105263"/>
            <a:ext cx="11612880" cy="1015663"/>
          </a:xfrm>
          <a:prstGeom prst="rect">
            <a:avLst/>
          </a:prstGeom>
          <a:ln w="28575">
            <a:solidFill>
              <a:srgbClr val="C00000"/>
            </a:solidFill>
          </a:ln>
        </p:spPr>
        <p:txBody>
          <a:bodyPr wrap="square">
            <a:spAutoFit/>
          </a:bodyPr>
          <a:lstStyle/>
          <a:p>
            <a:pPr algn="ctr"/>
            <a:r>
              <a:rPr lang="it-IT" sz="2000" b="1" dirty="0">
                <a:solidFill>
                  <a:srgbClr val="002060"/>
                </a:solidFill>
                <a:cs typeface="Arial" panose="020B0604020202020204" pitchFamily="34" charset="0"/>
              </a:rPr>
              <a:t>DISTRIBUZIONE PERCENTUALE DEI CICLI CON DONAZIONE DI GAMETI SECONDO LA PROVENIENZA DEI GAMETI  N ITALIA. ANNO 2019</a:t>
            </a:r>
          </a:p>
          <a:p>
            <a:pPr algn="ctr"/>
            <a:r>
              <a:rPr lang="it-IT" sz="2000" b="1" dirty="0">
                <a:solidFill>
                  <a:srgbClr val="002060"/>
                </a:solidFill>
                <a:cs typeface="Arial" panose="020B0604020202020204" pitchFamily="34" charset="0"/>
              </a:rPr>
              <a:t>Embrioni ottenuti dopo donazione  </a:t>
            </a:r>
          </a:p>
        </p:txBody>
      </p:sp>
      <p:pic>
        <p:nvPicPr>
          <p:cNvPr id="5" name="Immagine 4"/>
          <p:cNvPicPr>
            <a:picLocks noChangeAspect="1"/>
          </p:cNvPicPr>
          <p:nvPr/>
        </p:nvPicPr>
        <p:blipFill>
          <a:blip r:embed="rId3"/>
          <a:stretch>
            <a:fillRect/>
          </a:stretch>
        </p:blipFill>
        <p:spPr>
          <a:xfrm>
            <a:off x="256032" y="6019763"/>
            <a:ext cx="1261981" cy="426757"/>
          </a:xfrm>
          <a:prstGeom prst="rect">
            <a:avLst/>
          </a:prstGeom>
        </p:spPr>
      </p:pic>
      <p:pic>
        <p:nvPicPr>
          <p:cNvPr id="6" name="Immagine 5"/>
          <p:cNvPicPr>
            <a:picLocks noChangeAspect="1"/>
          </p:cNvPicPr>
          <p:nvPr/>
        </p:nvPicPr>
        <p:blipFill>
          <a:blip r:embed="rId4"/>
          <a:stretch>
            <a:fillRect/>
          </a:stretch>
        </p:blipFill>
        <p:spPr>
          <a:xfrm>
            <a:off x="10872216" y="6054965"/>
            <a:ext cx="603556" cy="566977"/>
          </a:xfrm>
          <a:prstGeom prst="rect">
            <a:avLst/>
          </a:prstGeom>
        </p:spPr>
      </p:pic>
      <p:sp>
        <p:nvSpPr>
          <p:cNvPr id="2" name="Segnaposto numero diapositiva 1"/>
          <p:cNvSpPr>
            <a:spLocks noGrp="1"/>
          </p:cNvSpPr>
          <p:nvPr>
            <p:ph type="sldNum" idx="11"/>
          </p:nvPr>
        </p:nvSpPr>
        <p:spPr/>
        <p:txBody>
          <a:bodyPr/>
          <a:lstStyle/>
          <a:p>
            <a:pPr>
              <a:defRPr/>
            </a:pPr>
            <a:fld id="{49E07CE8-0A7F-44BA-8026-C749A5DA72AD}" type="slidenum">
              <a:rPr lang="it-IT" altLang="it-IT" smtClean="0"/>
              <a:pPr>
                <a:defRPr/>
              </a:pPr>
              <a:t>94</a:t>
            </a:fld>
            <a:endParaRPr lang="it-IT" altLang="it-IT"/>
          </a:p>
        </p:txBody>
      </p:sp>
      <p:sp>
        <p:nvSpPr>
          <p:cNvPr id="7" name="Segnaposto numero diapositiva 2"/>
          <p:cNvSpPr txBox="1">
            <a:spLocks/>
          </p:cNvSpPr>
          <p:nvPr/>
        </p:nvSpPr>
        <p:spPr>
          <a:xfrm>
            <a:off x="9335673" y="6386222"/>
            <a:ext cx="2743200" cy="365125"/>
          </a:xfrm>
          <a:prstGeom prst="rect">
            <a:avLst/>
          </a:prstGeom>
          <a:ln/>
        </p:spPr>
        <p:txBody>
          <a:bodyPr vert="horz" lIns="91440" tIns="45720" rIns="91440" bIns="45720" rtlCol="0" anchor="ctr"/>
          <a:lstStyle>
            <a:defPPr>
              <a:defRPr lang="it-IT"/>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49E07CE8-0A7F-44BA-8026-C749A5DA72AD}" type="slidenum">
              <a:rPr lang="it-IT" altLang="it-IT" smtClean="0"/>
              <a:pPr>
                <a:defRPr/>
              </a:pPr>
              <a:t>94</a:t>
            </a:fld>
            <a:endParaRPr lang="it-IT" altLang="it-IT" dirty="0"/>
          </a:p>
        </p:txBody>
      </p:sp>
    </p:spTree>
    <p:extLst>
      <p:ext uri="{BB962C8B-B14F-4D97-AF65-F5344CB8AC3E}">
        <p14:creationId xmlns:p14="http://schemas.microsoft.com/office/powerpoint/2010/main" val="114413726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afico 2"/>
          <p:cNvGraphicFramePr>
            <a:graphicFrameLocks/>
          </p:cNvGraphicFramePr>
          <p:nvPr>
            <p:extLst/>
          </p:nvPr>
        </p:nvGraphicFramePr>
        <p:xfrm>
          <a:off x="2788920" y="1719072"/>
          <a:ext cx="7159752" cy="4791456"/>
        </p:xfrm>
        <a:graphic>
          <a:graphicData uri="http://schemas.openxmlformats.org/drawingml/2006/chart">
            <c:chart xmlns:c="http://schemas.openxmlformats.org/drawingml/2006/chart" xmlns:r="http://schemas.openxmlformats.org/officeDocument/2006/relationships" r:id="rId2"/>
          </a:graphicData>
        </a:graphic>
      </p:graphicFrame>
      <p:sp>
        <p:nvSpPr>
          <p:cNvPr id="4" name="Rettangolo 3"/>
          <p:cNvSpPr/>
          <p:nvPr/>
        </p:nvSpPr>
        <p:spPr>
          <a:xfrm>
            <a:off x="289560" y="338328"/>
            <a:ext cx="11612880" cy="1015663"/>
          </a:xfrm>
          <a:prstGeom prst="rect">
            <a:avLst/>
          </a:prstGeom>
          <a:ln w="28575">
            <a:solidFill>
              <a:srgbClr val="C00000"/>
            </a:solidFill>
          </a:ln>
        </p:spPr>
        <p:txBody>
          <a:bodyPr wrap="square">
            <a:spAutoFit/>
          </a:bodyPr>
          <a:lstStyle/>
          <a:p>
            <a:pPr algn="ctr"/>
            <a:r>
              <a:rPr lang="it-IT" sz="2000" b="1" dirty="0">
                <a:solidFill>
                  <a:srgbClr val="002060"/>
                </a:solidFill>
                <a:cs typeface="Arial" panose="020B0604020202020204" pitchFamily="34" charset="0"/>
              </a:rPr>
              <a:t>DISTRIBUZIONE PERCENTUALE DEI CICLI CON DONAZIONE DI GAMETI SECONDO LA PROVENIENZA DEI GAMETI  N ITALIA. ANNO 2019</a:t>
            </a:r>
          </a:p>
          <a:p>
            <a:pPr algn="ctr"/>
            <a:r>
              <a:rPr lang="it-IT" sz="2000" b="1" dirty="0">
                <a:solidFill>
                  <a:srgbClr val="002060"/>
                </a:solidFill>
                <a:cs typeface="Arial" panose="020B0604020202020204" pitchFamily="34" charset="0"/>
              </a:rPr>
              <a:t>Donazione di seme </a:t>
            </a:r>
          </a:p>
        </p:txBody>
      </p:sp>
      <p:pic>
        <p:nvPicPr>
          <p:cNvPr id="5" name="Immagine 4"/>
          <p:cNvPicPr>
            <a:picLocks noChangeAspect="1"/>
          </p:cNvPicPr>
          <p:nvPr/>
        </p:nvPicPr>
        <p:blipFill>
          <a:blip r:embed="rId3"/>
          <a:stretch>
            <a:fillRect/>
          </a:stretch>
        </p:blipFill>
        <p:spPr>
          <a:xfrm>
            <a:off x="289560" y="6191577"/>
            <a:ext cx="1261981" cy="426757"/>
          </a:xfrm>
          <a:prstGeom prst="rect">
            <a:avLst/>
          </a:prstGeom>
        </p:spPr>
      </p:pic>
      <p:pic>
        <p:nvPicPr>
          <p:cNvPr id="6" name="Immagine 5"/>
          <p:cNvPicPr>
            <a:picLocks noChangeAspect="1"/>
          </p:cNvPicPr>
          <p:nvPr/>
        </p:nvPicPr>
        <p:blipFill>
          <a:blip r:embed="rId4"/>
          <a:stretch>
            <a:fillRect/>
          </a:stretch>
        </p:blipFill>
        <p:spPr>
          <a:xfrm>
            <a:off x="10872216" y="6054965"/>
            <a:ext cx="603556" cy="566977"/>
          </a:xfrm>
          <a:prstGeom prst="rect">
            <a:avLst/>
          </a:prstGeom>
        </p:spPr>
      </p:pic>
      <p:sp>
        <p:nvSpPr>
          <p:cNvPr id="2" name="Segnaposto numero diapositiva 1"/>
          <p:cNvSpPr>
            <a:spLocks noGrp="1"/>
          </p:cNvSpPr>
          <p:nvPr>
            <p:ph type="sldNum" idx="11"/>
          </p:nvPr>
        </p:nvSpPr>
        <p:spPr>
          <a:xfrm>
            <a:off x="9159240" y="6404955"/>
            <a:ext cx="2743200" cy="365125"/>
          </a:xfrm>
        </p:spPr>
        <p:txBody>
          <a:bodyPr/>
          <a:lstStyle/>
          <a:p>
            <a:pPr>
              <a:defRPr/>
            </a:pPr>
            <a:fld id="{49E07CE8-0A7F-44BA-8026-C749A5DA72AD}" type="slidenum">
              <a:rPr lang="it-IT" altLang="it-IT" smtClean="0"/>
              <a:pPr>
                <a:defRPr/>
              </a:pPr>
              <a:t>95</a:t>
            </a:fld>
            <a:endParaRPr lang="it-IT" altLang="it-IT"/>
          </a:p>
        </p:txBody>
      </p:sp>
    </p:spTree>
    <p:extLst>
      <p:ext uri="{BB962C8B-B14F-4D97-AF65-F5344CB8AC3E}">
        <p14:creationId xmlns:p14="http://schemas.microsoft.com/office/powerpoint/2010/main" val="3539570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p:cNvPicPr>
            <a:picLocks noChangeAspect="1"/>
          </p:cNvPicPr>
          <p:nvPr/>
        </p:nvPicPr>
        <p:blipFill rotWithShape="1">
          <a:blip r:embed="rId2" cstate="print">
            <a:extLst>
              <a:ext uri="{28A0092B-C50C-407E-A947-70E740481C1C}">
                <a14:useLocalDpi xmlns:a14="http://schemas.microsoft.com/office/drawing/2010/main" val="0"/>
              </a:ext>
            </a:extLst>
          </a:blip>
          <a:srcRect l="30853" t="23559" r="28976" b="29138"/>
          <a:stretch/>
        </p:blipFill>
        <p:spPr>
          <a:xfrm>
            <a:off x="2122448" y="1256483"/>
            <a:ext cx="1250062" cy="828000"/>
          </a:xfrm>
          <a:prstGeom prst="rect">
            <a:avLst/>
          </a:prstGeom>
        </p:spPr>
      </p:pic>
      <p:sp>
        <p:nvSpPr>
          <p:cNvPr id="26" name="CasellaDiTesto 25"/>
          <p:cNvSpPr txBox="1"/>
          <p:nvPr/>
        </p:nvSpPr>
        <p:spPr>
          <a:xfrm>
            <a:off x="24000" y="-26353"/>
            <a:ext cx="12168000" cy="707886"/>
          </a:xfrm>
          <a:prstGeom prst="rect">
            <a:avLst/>
          </a:prstGeom>
          <a:solidFill>
            <a:schemeClr val="bg1"/>
          </a:solidFill>
          <a:ln w="28575">
            <a:solidFill>
              <a:srgbClr val="C00000"/>
            </a:solidFill>
          </a:ln>
        </p:spPr>
        <p:txBody>
          <a:bodyPr wrap="square" rtlCol="0">
            <a:spAutoFit/>
          </a:bodyPr>
          <a:lstStyle/>
          <a:p>
            <a:pPr marL="1976438" algn="ctr">
              <a:tabLst>
                <a:tab pos="10496550" algn="l"/>
              </a:tabLst>
            </a:pPr>
            <a:r>
              <a:rPr lang="it-IT" sz="2000" b="1" dirty="0">
                <a:solidFill>
                  <a:srgbClr val="002060"/>
                </a:solidFill>
                <a:cs typeface="Arial" panose="020B0604020202020204" pitchFamily="34" charset="0"/>
              </a:rPr>
              <a:t>COME VARIA LA POSSIBILITÀ DI OTTENERE UNA GRAVIDANZA SU TRASFERIMENTO SECONDO L’ETÀ DELLA DONNA RICEVENTE  PER  TIPO DI GAMETE DONATO? </a:t>
            </a:r>
            <a:r>
              <a:rPr lang="it-IT" sz="2000" b="1" dirty="0" smtClean="0">
                <a:solidFill>
                  <a:srgbClr val="002060"/>
                </a:solidFill>
                <a:cs typeface="Arial" panose="020B0604020202020204" pitchFamily="34" charset="0"/>
              </a:rPr>
              <a:t>ANNO 2019</a:t>
            </a:r>
            <a:endParaRPr lang="it-IT" sz="2000" b="1" dirty="0">
              <a:solidFill>
                <a:srgbClr val="002060"/>
              </a:solidFill>
              <a:cs typeface="Arial" panose="020B0604020202020204" pitchFamily="34" charset="0"/>
            </a:endParaRPr>
          </a:p>
        </p:txBody>
      </p:sp>
      <p:pic>
        <p:nvPicPr>
          <p:cNvPr id="8" name="Immagin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17156" y="4357134"/>
            <a:ext cx="720000" cy="720000"/>
          </a:xfrm>
          <a:prstGeom prst="rect">
            <a:avLst/>
          </a:prstGeom>
        </p:spPr>
      </p:pic>
      <p:pic>
        <p:nvPicPr>
          <p:cNvPr id="13" name="Immagin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39353" y="126781"/>
            <a:ext cx="540000" cy="540000"/>
          </a:xfrm>
          <a:prstGeom prst="rect">
            <a:avLst/>
          </a:prstGeom>
        </p:spPr>
      </p:pic>
      <p:pic>
        <p:nvPicPr>
          <p:cNvPr id="14" name="Immagine 1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4067" y="166052"/>
            <a:ext cx="1142875" cy="432000"/>
          </a:xfrm>
          <a:prstGeom prst="rect">
            <a:avLst/>
          </a:prstGeom>
        </p:spPr>
      </p:pic>
      <p:pic>
        <p:nvPicPr>
          <p:cNvPr id="22" name="Immagine 2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04555" y="3189593"/>
            <a:ext cx="720000" cy="720000"/>
          </a:xfrm>
          <a:prstGeom prst="rect">
            <a:avLst/>
          </a:prstGeom>
        </p:spPr>
      </p:pic>
      <p:sp>
        <p:nvSpPr>
          <p:cNvPr id="21" name="CasellaDiTesto 20"/>
          <p:cNvSpPr txBox="1"/>
          <p:nvPr/>
        </p:nvSpPr>
        <p:spPr>
          <a:xfrm>
            <a:off x="409755" y="2676573"/>
            <a:ext cx="1109599" cy="369332"/>
          </a:xfrm>
          <a:prstGeom prst="rect">
            <a:avLst/>
          </a:prstGeom>
          <a:noFill/>
        </p:spPr>
        <p:txBody>
          <a:bodyPr wrap="none" rtlCol="0">
            <a:spAutoFit/>
          </a:bodyPr>
          <a:lstStyle/>
          <a:p>
            <a:r>
              <a:rPr lang="it-IT" b="1" dirty="0">
                <a:ln w="0"/>
                <a:solidFill>
                  <a:srgbClr val="0070C0"/>
                </a:solidFill>
                <a:effectLst>
                  <a:outerShdw blurRad="38100" dist="19050" dir="2700000" algn="tl" rotWithShape="0">
                    <a:schemeClr val="dk1">
                      <a:alpha val="40000"/>
                    </a:schemeClr>
                  </a:outerShdw>
                </a:effectLst>
              </a:rPr>
              <a:t>≤ 34anni  </a:t>
            </a:r>
          </a:p>
        </p:txBody>
      </p:sp>
      <p:sp>
        <p:nvSpPr>
          <p:cNvPr id="25" name="CasellaDiTesto 24"/>
          <p:cNvSpPr txBox="1"/>
          <p:nvPr/>
        </p:nvSpPr>
        <p:spPr>
          <a:xfrm>
            <a:off x="345849" y="3945115"/>
            <a:ext cx="1298753" cy="369332"/>
          </a:xfrm>
          <a:prstGeom prst="rect">
            <a:avLst/>
          </a:prstGeom>
          <a:noFill/>
        </p:spPr>
        <p:txBody>
          <a:bodyPr wrap="none" rtlCol="0">
            <a:spAutoFit/>
          </a:bodyPr>
          <a:lstStyle/>
          <a:p>
            <a:r>
              <a:rPr lang="it-IT" b="1" dirty="0">
                <a:ln w="0"/>
                <a:solidFill>
                  <a:srgbClr val="0070C0"/>
                </a:solidFill>
                <a:effectLst>
                  <a:outerShdw blurRad="38100" dist="19050" dir="2700000" algn="tl" rotWithShape="0">
                    <a:schemeClr val="dk1">
                      <a:alpha val="40000"/>
                    </a:schemeClr>
                  </a:outerShdw>
                </a:effectLst>
              </a:rPr>
              <a:t>35-39 anni  </a:t>
            </a:r>
          </a:p>
        </p:txBody>
      </p:sp>
      <p:sp>
        <p:nvSpPr>
          <p:cNvPr id="28" name="CasellaDiTesto 27"/>
          <p:cNvSpPr txBox="1"/>
          <p:nvPr/>
        </p:nvSpPr>
        <p:spPr>
          <a:xfrm>
            <a:off x="327779" y="5026699"/>
            <a:ext cx="1298753" cy="369332"/>
          </a:xfrm>
          <a:prstGeom prst="rect">
            <a:avLst/>
          </a:prstGeom>
          <a:noFill/>
        </p:spPr>
        <p:txBody>
          <a:bodyPr wrap="none" rtlCol="0">
            <a:spAutoFit/>
          </a:bodyPr>
          <a:lstStyle/>
          <a:p>
            <a:r>
              <a:rPr lang="it-IT" b="1" dirty="0">
                <a:ln w="0"/>
                <a:solidFill>
                  <a:srgbClr val="0070C0"/>
                </a:solidFill>
                <a:effectLst>
                  <a:outerShdw blurRad="38100" dist="19050" dir="2700000" algn="tl" rotWithShape="0">
                    <a:schemeClr val="dk1">
                      <a:alpha val="40000"/>
                    </a:schemeClr>
                  </a:outerShdw>
                </a:effectLst>
              </a:rPr>
              <a:t>40-42 anni  </a:t>
            </a:r>
          </a:p>
        </p:txBody>
      </p:sp>
      <p:sp>
        <p:nvSpPr>
          <p:cNvPr id="4" name="Rettangolo 3"/>
          <p:cNvSpPr/>
          <p:nvPr/>
        </p:nvSpPr>
        <p:spPr>
          <a:xfrm>
            <a:off x="369361" y="6177336"/>
            <a:ext cx="1003801" cy="369332"/>
          </a:xfrm>
          <a:prstGeom prst="rect">
            <a:avLst/>
          </a:prstGeom>
        </p:spPr>
        <p:txBody>
          <a:bodyPr wrap="none">
            <a:spAutoFit/>
          </a:bodyPr>
          <a:lstStyle/>
          <a:p>
            <a:r>
              <a:rPr lang="it-IT" b="1" dirty="0">
                <a:ln w="0"/>
                <a:solidFill>
                  <a:srgbClr val="0070C0"/>
                </a:solidFill>
                <a:effectLst>
                  <a:outerShdw blurRad="38100" dist="19050" dir="2700000" algn="tl" rotWithShape="0">
                    <a:schemeClr val="dk1">
                      <a:alpha val="40000"/>
                    </a:schemeClr>
                  </a:outerShdw>
                </a:effectLst>
              </a:rPr>
              <a:t>≥43 anni</a:t>
            </a:r>
          </a:p>
        </p:txBody>
      </p:sp>
      <p:pic>
        <p:nvPicPr>
          <p:cNvPr id="33" name="Immagine 32"/>
          <p:cNvPicPr>
            <a:picLocks noChangeAspect="1"/>
          </p:cNvPicPr>
          <p:nvPr/>
        </p:nvPicPr>
        <p:blipFill>
          <a:blip r:embed="rId7"/>
          <a:stretch>
            <a:fillRect/>
          </a:stretch>
        </p:blipFill>
        <p:spPr>
          <a:xfrm>
            <a:off x="604555" y="1981790"/>
            <a:ext cx="777290" cy="720000"/>
          </a:xfrm>
          <a:prstGeom prst="rect">
            <a:avLst/>
          </a:prstGeom>
        </p:spPr>
      </p:pic>
      <p:pic>
        <p:nvPicPr>
          <p:cNvPr id="9" name="Immagine 8"/>
          <p:cNvPicPr>
            <a:picLocks noChangeAspect="1"/>
          </p:cNvPicPr>
          <p:nvPr/>
        </p:nvPicPr>
        <p:blipFill>
          <a:blip r:embed="rId8"/>
          <a:stretch>
            <a:fillRect/>
          </a:stretch>
        </p:blipFill>
        <p:spPr>
          <a:xfrm>
            <a:off x="544655" y="5480030"/>
            <a:ext cx="722441" cy="720000"/>
          </a:xfrm>
          <a:prstGeom prst="rect">
            <a:avLst/>
          </a:prstGeom>
        </p:spPr>
      </p:pic>
      <p:sp>
        <p:nvSpPr>
          <p:cNvPr id="11" name="Rettangolo arrotondato 10"/>
          <p:cNvSpPr/>
          <p:nvPr/>
        </p:nvSpPr>
        <p:spPr>
          <a:xfrm>
            <a:off x="2036095" y="2315345"/>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42,9%</a:t>
            </a:r>
            <a:endParaRPr lang="it-IT" sz="3600" b="1" dirty="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endParaRPr>
          </a:p>
        </p:txBody>
      </p:sp>
      <p:sp>
        <p:nvSpPr>
          <p:cNvPr id="56" name="Rettangolo arrotondato 55"/>
          <p:cNvSpPr/>
          <p:nvPr/>
        </p:nvSpPr>
        <p:spPr>
          <a:xfrm>
            <a:off x="2092350" y="3531533"/>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38,8%</a:t>
            </a:r>
            <a:endParaRPr lang="it-IT" sz="3600" b="1" dirty="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endParaRPr>
          </a:p>
        </p:txBody>
      </p:sp>
      <p:sp>
        <p:nvSpPr>
          <p:cNvPr id="60" name="Rettangolo arrotondato 59"/>
          <p:cNvSpPr/>
          <p:nvPr/>
        </p:nvSpPr>
        <p:spPr>
          <a:xfrm>
            <a:off x="2092350" y="4722047"/>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23,0%</a:t>
            </a:r>
            <a:endParaRPr lang="it-IT" sz="3600" b="1" dirty="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endParaRPr>
          </a:p>
        </p:txBody>
      </p:sp>
      <p:sp>
        <p:nvSpPr>
          <p:cNvPr id="64" name="Rettangolo arrotondato 63"/>
          <p:cNvSpPr/>
          <p:nvPr/>
        </p:nvSpPr>
        <p:spPr>
          <a:xfrm>
            <a:off x="2132949" y="5840030"/>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25,0</a:t>
            </a:r>
            <a:r>
              <a:rPr lang="it-IT" sz="3600" b="1" dirty="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a:t>
            </a:r>
          </a:p>
        </p:txBody>
      </p:sp>
      <p:sp>
        <p:nvSpPr>
          <p:cNvPr id="65" name="Rettangolo arrotondato 64"/>
          <p:cNvSpPr/>
          <p:nvPr/>
        </p:nvSpPr>
        <p:spPr>
          <a:xfrm>
            <a:off x="7636011" y="3458909"/>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50,</a:t>
            </a: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6</a:t>
            </a:r>
            <a:r>
              <a:rPr lang="it-IT" sz="3600" b="1" dirty="0" smtClean="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a:t>
            </a:r>
            <a:endParaRPr lang="it-IT" sz="3600" b="1" dirty="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endParaRPr>
          </a:p>
        </p:txBody>
      </p:sp>
      <p:sp>
        <p:nvSpPr>
          <p:cNvPr id="66" name="Rettangolo arrotondato 65"/>
          <p:cNvSpPr/>
          <p:nvPr/>
        </p:nvSpPr>
        <p:spPr>
          <a:xfrm>
            <a:off x="4848300" y="3471147"/>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36,3%</a:t>
            </a:r>
            <a:endParaRPr lang="it-IT" sz="3600" b="1" dirty="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endParaRPr>
          </a:p>
        </p:txBody>
      </p:sp>
      <p:sp>
        <p:nvSpPr>
          <p:cNvPr id="68" name="Rettangolo arrotondato 67"/>
          <p:cNvSpPr/>
          <p:nvPr/>
        </p:nvSpPr>
        <p:spPr>
          <a:xfrm>
            <a:off x="4884480" y="4607858"/>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36,5%</a:t>
            </a:r>
            <a:endParaRPr lang="it-IT" sz="3600" b="1" dirty="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endParaRPr>
          </a:p>
        </p:txBody>
      </p:sp>
      <p:sp>
        <p:nvSpPr>
          <p:cNvPr id="72" name="Rettangolo arrotondato 71"/>
          <p:cNvSpPr/>
          <p:nvPr/>
        </p:nvSpPr>
        <p:spPr>
          <a:xfrm>
            <a:off x="4884480" y="5805654"/>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37,2%</a:t>
            </a:r>
            <a:endParaRPr lang="it-IT" sz="3600" b="1" dirty="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endParaRPr>
          </a:p>
        </p:txBody>
      </p:sp>
      <p:sp>
        <p:nvSpPr>
          <p:cNvPr id="73" name="CasellaDiTesto 72"/>
          <p:cNvSpPr txBox="1"/>
          <p:nvPr/>
        </p:nvSpPr>
        <p:spPr>
          <a:xfrm>
            <a:off x="5078919" y="840065"/>
            <a:ext cx="1051122" cy="400110"/>
          </a:xfrm>
          <a:prstGeom prst="rect">
            <a:avLst/>
          </a:prstGeom>
          <a:noFill/>
        </p:spPr>
        <p:txBody>
          <a:bodyPr wrap="none" rtlCol="0">
            <a:spAutoFit/>
          </a:bodyPr>
          <a:lstStyle/>
          <a:p>
            <a:r>
              <a:rPr lang="it-IT" sz="2000" b="1" dirty="0">
                <a:solidFill>
                  <a:srgbClr val="0070C0"/>
                </a:solidFill>
                <a:effectLst>
                  <a:outerShdw blurRad="38100" dist="38100" dir="2700000" algn="tl">
                    <a:srgbClr val="000000">
                      <a:alpha val="43137"/>
                    </a:srgbClr>
                  </a:outerShdw>
                </a:effectLst>
              </a:rPr>
              <a:t>Ovociti  </a:t>
            </a:r>
          </a:p>
        </p:txBody>
      </p:sp>
      <p:sp>
        <p:nvSpPr>
          <p:cNvPr id="82" name="CasellaDiTesto 81"/>
          <p:cNvSpPr txBox="1"/>
          <p:nvPr/>
        </p:nvSpPr>
        <p:spPr>
          <a:xfrm>
            <a:off x="7856350" y="839321"/>
            <a:ext cx="1122423" cy="400110"/>
          </a:xfrm>
          <a:prstGeom prst="rect">
            <a:avLst/>
          </a:prstGeom>
          <a:noFill/>
        </p:spPr>
        <p:txBody>
          <a:bodyPr wrap="none" rtlCol="0">
            <a:spAutoFit/>
          </a:bodyPr>
          <a:lstStyle/>
          <a:p>
            <a:r>
              <a:rPr lang="it-IT" sz="2000" b="1" dirty="0">
                <a:solidFill>
                  <a:srgbClr val="0070C0"/>
                </a:solidFill>
                <a:effectLst>
                  <a:outerShdw blurRad="38100" dist="38100" dir="2700000" algn="tl">
                    <a:srgbClr val="000000">
                      <a:alpha val="43137"/>
                    </a:srgbClr>
                  </a:outerShdw>
                </a:effectLst>
              </a:rPr>
              <a:t>Doppia   </a:t>
            </a:r>
          </a:p>
        </p:txBody>
      </p:sp>
      <p:sp>
        <p:nvSpPr>
          <p:cNvPr id="83" name="Rettangolo arrotondato 82"/>
          <p:cNvSpPr/>
          <p:nvPr/>
        </p:nvSpPr>
        <p:spPr>
          <a:xfrm>
            <a:off x="7636011" y="2294247"/>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5</a:t>
            </a:r>
            <a:r>
              <a:rPr lang="it-IT" sz="3600" b="1" dirty="0" smtClean="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0</a:t>
            </a: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a:t>
            </a:r>
            <a:r>
              <a:rPr lang="it-IT" sz="3600" b="1" dirty="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0</a:t>
            </a: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a:t>
            </a:r>
            <a:endParaRPr lang="it-IT" sz="3600" b="1" dirty="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endParaRPr>
          </a:p>
        </p:txBody>
      </p:sp>
      <p:sp>
        <p:nvSpPr>
          <p:cNvPr id="84" name="Rettangolo arrotondato 83"/>
          <p:cNvSpPr/>
          <p:nvPr/>
        </p:nvSpPr>
        <p:spPr>
          <a:xfrm>
            <a:off x="7636011" y="5801391"/>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4</a:t>
            </a: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0</a:t>
            </a:r>
            <a:r>
              <a:rPr lang="it-IT" sz="3600" b="1" dirty="0" smtClean="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a:t>
            </a:r>
            <a:r>
              <a:rPr lang="it-IT" sz="3600" b="1" dirty="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6</a:t>
            </a:r>
            <a:r>
              <a:rPr lang="it-IT" sz="3600" b="1" dirty="0" smtClean="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a:t>
            </a:r>
            <a:endParaRPr lang="it-IT" sz="3600" b="1" dirty="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endParaRPr>
          </a:p>
        </p:txBody>
      </p:sp>
      <p:sp>
        <p:nvSpPr>
          <p:cNvPr id="85" name="Rettangolo arrotondato 84"/>
          <p:cNvSpPr/>
          <p:nvPr/>
        </p:nvSpPr>
        <p:spPr>
          <a:xfrm>
            <a:off x="7636011" y="4635365"/>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3</a:t>
            </a:r>
            <a:r>
              <a:rPr lang="it-IT" sz="3600" b="1" dirty="0" smtClean="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6</a:t>
            </a: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a:t>
            </a:r>
            <a:r>
              <a:rPr lang="it-IT" sz="3600" b="1" dirty="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9</a:t>
            </a: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a:t>
            </a:r>
            <a:endParaRPr lang="it-IT" sz="3600" b="1" dirty="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endParaRPr>
          </a:p>
        </p:txBody>
      </p:sp>
      <p:sp>
        <p:nvSpPr>
          <p:cNvPr id="86" name="Rettangolo arrotondato 85"/>
          <p:cNvSpPr/>
          <p:nvPr/>
        </p:nvSpPr>
        <p:spPr>
          <a:xfrm>
            <a:off x="4848300" y="2259158"/>
            <a:ext cx="1440000" cy="576000"/>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3600" b="1" dirty="0" smtClean="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43,0</a:t>
            </a:r>
            <a:r>
              <a:rPr lang="it-IT" sz="3600" b="1" dirty="0">
                <a:ln w="9525">
                  <a:solidFill>
                    <a:schemeClr val="bg1"/>
                  </a:solidFill>
                  <a:prstDash val="solid"/>
                </a:ln>
                <a:solidFill>
                  <a:srgbClr val="FF99BD"/>
                </a:solidFill>
                <a:effectLst>
                  <a:outerShdw blurRad="12700" dist="38100" dir="2700000" algn="tl" rotWithShape="0">
                    <a:schemeClr val="accent5">
                      <a:lumMod val="60000"/>
                      <a:lumOff val="40000"/>
                    </a:schemeClr>
                  </a:outerShdw>
                </a:effectLst>
              </a:rPr>
              <a:t>%</a:t>
            </a:r>
          </a:p>
        </p:txBody>
      </p:sp>
      <p:pic>
        <p:nvPicPr>
          <p:cNvPr id="7" name="Immagine 6"/>
          <p:cNvPicPr>
            <a:picLocks noChangeAspect="1"/>
          </p:cNvPicPr>
          <p:nvPr/>
        </p:nvPicPr>
        <p:blipFill rotWithShape="1">
          <a:blip r:embed="rId9" cstate="print">
            <a:extLst>
              <a:ext uri="{28A0092B-C50C-407E-A947-70E740481C1C}">
                <a14:useLocalDpi xmlns:a14="http://schemas.microsoft.com/office/drawing/2010/main" val="0"/>
              </a:ext>
            </a:extLst>
          </a:blip>
          <a:srcRect l="37456" t="29253" r="37727" b="29213"/>
          <a:stretch/>
        </p:blipFill>
        <p:spPr>
          <a:xfrm>
            <a:off x="5244434" y="1359571"/>
            <a:ext cx="305932" cy="288000"/>
          </a:xfrm>
          <a:prstGeom prst="rect">
            <a:avLst/>
          </a:prstGeom>
        </p:spPr>
      </p:pic>
      <p:pic>
        <p:nvPicPr>
          <p:cNvPr id="43" name="Immagine 42"/>
          <p:cNvPicPr>
            <a:picLocks noChangeAspect="1"/>
          </p:cNvPicPr>
          <p:nvPr/>
        </p:nvPicPr>
        <p:blipFill rotWithShape="1">
          <a:blip r:embed="rId9" cstate="print">
            <a:extLst>
              <a:ext uri="{28A0092B-C50C-407E-A947-70E740481C1C}">
                <a14:useLocalDpi xmlns:a14="http://schemas.microsoft.com/office/drawing/2010/main" val="0"/>
              </a:ext>
            </a:extLst>
          </a:blip>
          <a:srcRect l="37456" t="29253" r="37727" b="29213"/>
          <a:stretch/>
        </p:blipFill>
        <p:spPr>
          <a:xfrm>
            <a:off x="5507009" y="1393522"/>
            <a:ext cx="305932" cy="288000"/>
          </a:xfrm>
          <a:prstGeom prst="rect">
            <a:avLst/>
          </a:prstGeom>
        </p:spPr>
      </p:pic>
      <p:grpSp>
        <p:nvGrpSpPr>
          <p:cNvPr id="10" name="Gruppo 9"/>
          <p:cNvGrpSpPr/>
          <p:nvPr/>
        </p:nvGrpSpPr>
        <p:grpSpPr>
          <a:xfrm>
            <a:off x="4943269" y="1357562"/>
            <a:ext cx="1250062" cy="828000"/>
            <a:chOff x="3736857" y="1209169"/>
            <a:chExt cx="1250062" cy="828000"/>
          </a:xfrm>
        </p:grpSpPr>
        <p:pic>
          <p:nvPicPr>
            <p:cNvPr id="38" name="Immagine 37"/>
            <p:cNvPicPr>
              <a:picLocks noChangeAspect="1"/>
            </p:cNvPicPr>
            <p:nvPr/>
          </p:nvPicPr>
          <p:blipFill rotWithShape="1">
            <a:blip r:embed="rId2" cstate="print">
              <a:extLst>
                <a:ext uri="{28A0092B-C50C-407E-A947-70E740481C1C}">
                  <a14:useLocalDpi xmlns:a14="http://schemas.microsoft.com/office/drawing/2010/main" val="0"/>
                </a:ext>
              </a:extLst>
            </a:blip>
            <a:srcRect l="30853" t="23559" r="28976" b="29138"/>
            <a:stretch/>
          </p:blipFill>
          <p:spPr>
            <a:xfrm>
              <a:off x="3736857" y="1209169"/>
              <a:ext cx="1250062" cy="828000"/>
            </a:xfrm>
            <a:prstGeom prst="rect">
              <a:avLst/>
            </a:prstGeom>
          </p:spPr>
        </p:pic>
        <p:pic>
          <p:nvPicPr>
            <p:cNvPr id="42" name="Immagine 41"/>
            <p:cNvPicPr>
              <a:picLocks noChangeAspect="1"/>
            </p:cNvPicPr>
            <p:nvPr/>
          </p:nvPicPr>
          <p:blipFill rotWithShape="1">
            <a:blip r:embed="rId9" cstate="print">
              <a:extLst>
                <a:ext uri="{28A0092B-C50C-407E-A947-70E740481C1C}">
                  <a14:useLocalDpi xmlns:a14="http://schemas.microsoft.com/office/drawing/2010/main" val="0"/>
                </a:ext>
              </a:extLst>
            </a:blip>
            <a:srcRect l="37456" t="29253" r="37727" b="29213"/>
            <a:stretch/>
          </p:blipFill>
          <p:spPr>
            <a:xfrm>
              <a:off x="4358640" y="1371375"/>
              <a:ext cx="305932" cy="288000"/>
            </a:xfrm>
            <a:prstGeom prst="rect">
              <a:avLst/>
            </a:prstGeom>
          </p:spPr>
        </p:pic>
        <p:pic>
          <p:nvPicPr>
            <p:cNvPr id="44" name="Immagine 43"/>
            <p:cNvPicPr>
              <a:picLocks noChangeAspect="1"/>
            </p:cNvPicPr>
            <p:nvPr/>
          </p:nvPicPr>
          <p:blipFill rotWithShape="1">
            <a:blip r:embed="rId9" cstate="print">
              <a:extLst>
                <a:ext uri="{28A0092B-C50C-407E-A947-70E740481C1C}">
                  <a14:useLocalDpi xmlns:a14="http://schemas.microsoft.com/office/drawing/2010/main" val="0"/>
                </a:ext>
              </a:extLst>
            </a:blip>
            <a:srcRect l="37456" t="29253" r="37727" b="29213"/>
            <a:stretch/>
          </p:blipFill>
          <p:spPr>
            <a:xfrm>
              <a:off x="3935274" y="1383355"/>
              <a:ext cx="305932" cy="288000"/>
            </a:xfrm>
            <a:prstGeom prst="rect">
              <a:avLst/>
            </a:prstGeom>
          </p:spPr>
        </p:pic>
      </p:grpSp>
      <p:pic>
        <p:nvPicPr>
          <p:cNvPr id="45" name="Immagine 44"/>
          <p:cNvPicPr>
            <a:picLocks noChangeAspect="1"/>
          </p:cNvPicPr>
          <p:nvPr/>
        </p:nvPicPr>
        <p:blipFill rotWithShape="1">
          <a:blip r:embed="rId9" cstate="print">
            <a:extLst>
              <a:ext uri="{28A0092B-C50C-407E-A947-70E740481C1C}">
                <a14:useLocalDpi xmlns:a14="http://schemas.microsoft.com/office/drawing/2010/main" val="0"/>
              </a:ext>
            </a:extLst>
          </a:blip>
          <a:srcRect l="37456" t="29253" r="37727" b="29213"/>
          <a:stretch/>
        </p:blipFill>
        <p:spPr>
          <a:xfrm>
            <a:off x="5389549" y="1496299"/>
            <a:ext cx="305932" cy="288000"/>
          </a:xfrm>
          <a:prstGeom prst="rect">
            <a:avLst/>
          </a:prstGeom>
        </p:spPr>
      </p:pic>
      <p:pic>
        <p:nvPicPr>
          <p:cNvPr id="47" name="Immagine 46"/>
          <p:cNvPicPr>
            <a:picLocks noChangeAspect="1"/>
          </p:cNvPicPr>
          <p:nvPr/>
        </p:nvPicPr>
        <p:blipFill rotWithShape="1">
          <a:blip r:embed="rId2" cstate="print">
            <a:extLst>
              <a:ext uri="{28A0092B-C50C-407E-A947-70E740481C1C}">
                <a14:useLocalDpi xmlns:a14="http://schemas.microsoft.com/office/drawing/2010/main" val="0"/>
              </a:ext>
            </a:extLst>
          </a:blip>
          <a:srcRect l="30853" t="23559" r="28976" b="29138"/>
          <a:stretch/>
        </p:blipFill>
        <p:spPr>
          <a:xfrm>
            <a:off x="7730980" y="1352805"/>
            <a:ext cx="1250062" cy="828000"/>
          </a:xfrm>
          <a:prstGeom prst="rect">
            <a:avLst/>
          </a:prstGeom>
        </p:spPr>
      </p:pic>
      <p:pic>
        <p:nvPicPr>
          <p:cNvPr id="49" name="Immagine 48"/>
          <p:cNvPicPr>
            <a:picLocks noChangeAspect="1"/>
          </p:cNvPicPr>
          <p:nvPr/>
        </p:nvPicPr>
        <p:blipFill rotWithShape="1">
          <a:blip r:embed="rId9" cstate="print">
            <a:extLst>
              <a:ext uri="{28A0092B-C50C-407E-A947-70E740481C1C}">
                <a14:useLocalDpi xmlns:a14="http://schemas.microsoft.com/office/drawing/2010/main" val="0"/>
              </a:ext>
            </a:extLst>
          </a:blip>
          <a:srcRect l="37456" t="29253" r="37727" b="29213"/>
          <a:stretch/>
        </p:blipFill>
        <p:spPr>
          <a:xfrm>
            <a:off x="8349378" y="1531748"/>
            <a:ext cx="305932" cy="288000"/>
          </a:xfrm>
          <a:prstGeom prst="rect">
            <a:avLst/>
          </a:prstGeom>
        </p:spPr>
      </p:pic>
      <p:pic>
        <p:nvPicPr>
          <p:cNvPr id="51" name="Immagine 50"/>
          <p:cNvPicPr>
            <a:picLocks noChangeAspect="1"/>
          </p:cNvPicPr>
          <p:nvPr/>
        </p:nvPicPr>
        <p:blipFill rotWithShape="1">
          <a:blip r:embed="rId9" cstate="print">
            <a:extLst>
              <a:ext uri="{28A0092B-C50C-407E-A947-70E740481C1C}">
                <a14:useLocalDpi xmlns:a14="http://schemas.microsoft.com/office/drawing/2010/main" val="0"/>
              </a:ext>
            </a:extLst>
          </a:blip>
          <a:srcRect l="37456" t="29253" r="37727" b="29213"/>
          <a:stretch/>
        </p:blipFill>
        <p:spPr>
          <a:xfrm>
            <a:off x="8043446" y="1516238"/>
            <a:ext cx="305932" cy="288000"/>
          </a:xfrm>
          <a:prstGeom prst="rect">
            <a:avLst/>
          </a:prstGeom>
        </p:spPr>
      </p:pic>
      <p:pic>
        <p:nvPicPr>
          <p:cNvPr id="52" name="Immagine 51"/>
          <p:cNvPicPr>
            <a:picLocks noChangeAspect="1"/>
          </p:cNvPicPr>
          <p:nvPr/>
        </p:nvPicPr>
        <p:blipFill rotWithShape="1">
          <a:blip r:embed="rId9" cstate="print">
            <a:extLst>
              <a:ext uri="{28A0092B-C50C-407E-A947-70E740481C1C}">
                <a14:useLocalDpi xmlns:a14="http://schemas.microsoft.com/office/drawing/2010/main" val="0"/>
              </a:ext>
            </a:extLst>
          </a:blip>
          <a:srcRect l="37456" t="29253" r="37727" b="29213"/>
          <a:stretch/>
        </p:blipFill>
        <p:spPr>
          <a:xfrm>
            <a:off x="8196412" y="1415943"/>
            <a:ext cx="305932" cy="288000"/>
          </a:xfrm>
          <a:prstGeom prst="rect">
            <a:avLst/>
          </a:prstGeom>
        </p:spPr>
      </p:pic>
      <p:pic>
        <p:nvPicPr>
          <p:cNvPr id="53" name="Immagine 5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10583834">
            <a:off x="8283762" y="1115863"/>
            <a:ext cx="443666" cy="468000"/>
          </a:xfrm>
          <a:prstGeom prst="rect">
            <a:avLst/>
          </a:prstGeom>
        </p:spPr>
      </p:pic>
      <p:sp>
        <p:nvSpPr>
          <p:cNvPr id="55" name="CasellaDiTesto 54"/>
          <p:cNvSpPr txBox="1"/>
          <p:nvPr/>
        </p:nvSpPr>
        <p:spPr>
          <a:xfrm>
            <a:off x="2282585" y="769022"/>
            <a:ext cx="889987" cy="400110"/>
          </a:xfrm>
          <a:prstGeom prst="rect">
            <a:avLst/>
          </a:prstGeom>
          <a:noFill/>
        </p:spPr>
        <p:txBody>
          <a:bodyPr wrap="none" rtlCol="0">
            <a:spAutoFit/>
          </a:bodyPr>
          <a:lstStyle/>
          <a:p>
            <a:r>
              <a:rPr lang="it-IT" sz="2000" b="1" dirty="0">
                <a:solidFill>
                  <a:srgbClr val="0070C0"/>
                </a:solidFill>
                <a:effectLst>
                  <a:outerShdw blurRad="38100" dist="38100" dir="2700000" algn="tl">
                    <a:srgbClr val="000000">
                      <a:alpha val="43137"/>
                    </a:srgbClr>
                  </a:outerShdw>
                </a:effectLst>
              </a:rPr>
              <a:t>Seme  </a:t>
            </a:r>
          </a:p>
        </p:txBody>
      </p:sp>
      <p:pic>
        <p:nvPicPr>
          <p:cNvPr id="5" name="Immagine 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rot="4275688">
            <a:off x="2228410" y="1179571"/>
            <a:ext cx="614295" cy="648000"/>
          </a:xfrm>
          <a:prstGeom prst="rect">
            <a:avLst/>
          </a:prstGeom>
        </p:spPr>
      </p:pic>
    </p:spTree>
    <p:extLst>
      <p:ext uri="{BB962C8B-B14F-4D97-AF65-F5344CB8AC3E}">
        <p14:creationId xmlns:p14="http://schemas.microsoft.com/office/powerpoint/2010/main" val="145582712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asellaDiTesto 25"/>
          <p:cNvSpPr txBox="1"/>
          <p:nvPr/>
        </p:nvSpPr>
        <p:spPr>
          <a:xfrm>
            <a:off x="32895" y="198982"/>
            <a:ext cx="12168000" cy="707886"/>
          </a:xfrm>
          <a:prstGeom prst="rect">
            <a:avLst/>
          </a:prstGeom>
          <a:solidFill>
            <a:schemeClr val="bg1"/>
          </a:solidFill>
          <a:ln w="28575">
            <a:solidFill>
              <a:srgbClr val="C00000"/>
            </a:solidFill>
            <a:prstDash val="solid"/>
          </a:ln>
        </p:spPr>
        <p:txBody>
          <a:bodyPr wrap="square" lIns="91440" tIns="45720" rIns="91440" bIns="45720" rtlCol="0" anchor="ctr">
            <a:spAutoFit/>
          </a:bodyPr>
          <a:lstStyle/>
          <a:p>
            <a:pPr marL="2153920" algn="ctr"/>
            <a:r>
              <a:rPr lang="it-IT" sz="2000" b="1" dirty="0">
                <a:solidFill>
                  <a:srgbClr val="002060"/>
                </a:solidFill>
                <a:cs typeface="Arial" panose="020B0604020202020204" pitchFamily="34" charset="0"/>
              </a:rPr>
              <a:t>QUANTI BAMBINI NASCONO DA TECNICHE  DI PMA  DI II E III LIVELLO APPLICATE  CON GAMETI DONATI? </a:t>
            </a:r>
            <a:r>
              <a:rPr lang="it-IT" sz="2000" b="1" dirty="0" smtClean="0">
                <a:solidFill>
                  <a:srgbClr val="002060"/>
                </a:solidFill>
                <a:cs typeface="Arial" panose="020B0604020202020204" pitchFamily="34" charset="0"/>
              </a:rPr>
              <a:t>ANNO 2019</a:t>
            </a:r>
            <a:endParaRPr lang="it-IT" sz="2000" b="1" dirty="0">
              <a:solidFill>
                <a:srgbClr val="002060"/>
              </a:solidFill>
              <a:cs typeface="Arial" panose="020B0604020202020204" pitchFamily="34" charset="0"/>
            </a:endParaRPr>
          </a:p>
        </p:txBody>
      </p:sp>
      <p:pic>
        <p:nvPicPr>
          <p:cNvPr id="3" name="Immagine 2"/>
          <p:cNvPicPr>
            <a:picLocks noChangeAspect="1"/>
          </p:cNvPicPr>
          <p:nvPr/>
        </p:nvPicPr>
        <p:blipFill rotWithShape="1">
          <a:blip r:embed="rId2">
            <a:extLst>
              <a:ext uri="{28A0092B-C50C-407E-A947-70E740481C1C}">
                <a14:useLocalDpi xmlns:a14="http://schemas.microsoft.com/office/drawing/2010/main" val="0"/>
              </a:ext>
            </a:extLst>
          </a:blip>
          <a:srcRect l="12860" t="5564" r="17181" b="2050"/>
          <a:stretch/>
        </p:blipFill>
        <p:spPr>
          <a:xfrm>
            <a:off x="201822" y="1390291"/>
            <a:ext cx="2409541" cy="4578400"/>
          </a:xfrm>
          <a:prstGeom prst="rect">
            <a:avLst/>
          </a:prstGeom>
        </p:spPr>
      </p:pic>
      <p:sp>
        <p:nvSpPr>
          <p:cNvPr id="6" name="CasellaDiTesto 5"/>
          <p:cNvSpPr txBox="1"/>
          <p:nvPr/>
        </p:nvSpPr>
        <p:spPr>
          <a:xfrm>
            <a:off x="5130832" y="2181354"/>
            <a:ext cx="1930337" cy="923330"/>
          </a:xfrm>
          <a:prstGeom prst="rect">
            <a:avLst/>
          </a:prstGeom>
          <a:noFill/>
        </p:spPr>
        <p:txBody>
          <a:bodyPr wrap="none" rtlCol="0">
            <a:spAutoFit/>
          </a:bodyPr>
          <a:lstStyle/>
          <a:p>
            <a:r>
              <a:rPr lang="it-IT" sz="5400" b="1" dirty="0" smtClean="0">
                <a:ln w="9525">
                  <a:solidFill>
                    <a:schemeClr val="bg1"/>
                  </a:solidFill>
                  <a:prstDash val="solid"/>
                </a:ln>
                <a:solidFill>
                  <a:srgbClr val="92D050"/>
                </a:solidFill>
                <a:effectLst>
                  <a:outerShdw blurRad="12700" dist="38100" dir="2700000" algn="tl" rotWithShape="0">
                    <a:schemeClr val="accent5">
                      <a:lumMod val="60000"/>
                      <a:lumOff val="40000"/>
                    </a:schemeClr>
                  </a:outerShdw>
                </a:effectLst>
              </a:rPr>
              <a:t>2.190 </a:t>
            </a:r>
            <a:endParaRPr lang="it-IT" sz="5400" b="1" dirty="0">
              <a:ln w="9525">
                <a:solidFill>
                  <a:schemeClr val="bg1"/>
                </a:solidFill>
                <a:prstDash val="solid"/>
              </a:ln>
              <a:solidFill>
                <a:srgbClr val="92D050"/>
              </a:solidFill>
              <a:effectLst>
                <a:outerShdw blurRad="12700" dist="38100" dir="2700000" algn="tl" rotWithShape="0">
                  <a:schemeClr val="accent5">
                    <a:lumMod val="60000"/>
                    <a:lumOff val="40000"/>
                  </a:schemeClr>
                </a:outerShdw>
              </a:effectLst>
            </a:endParaRPr>
          </a:p>
        </p:txBody>
      </p:sp>
      <p:pic>
        <p:nvPicPr>
          <p:cNvPr id="8" name="Immagin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3387" y="227070"/>
            <a:ext cx="540000" cy="540000"/>
          </a:xfrm>
          <a:prstGeom prst="rect">
            <a:avLst/>
          </a:prstGeom>
        </p:spPr>
      </p:pic>
      <p:pic>
        <p:nvPicPr>
          <p:cNvPr id="9" name="Immagine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3387" y="281070"/>
            <a:ext cx="1142875" cy="432000"/>
          </a:xfrm>
          <a:prstGeom prst="rect">
            <a:avLst/>
          </a:prstGeom>
        </p:spPr>
      </p:pic>
      <p:sp>
        <p:nvSpPr>
          <p:cNvPr id="7" name="CasellaDiTesto 6"/>
          <p:cNvSpPr txBox="1"/>
          <p:nvPr/>
        </p:nvSpPr>
        <p:spPr>
          <a:xfrm>
            <a:off x="3869717" y="3320917"/>
            <a:ext cx="4452566" cy="1569660"/>
          </a:xfrm>
          <a:prstGeom prst="rect">
            <a:avLst/>
          </a:prstGeom>
          <a:noFill/>
        </p:spPr>
        <p:txBody>
          <a:bodyPr wrap="none" rtlCol="0">
            <a:spAutoFit/>
          </a:bodyPr>
          <a:lstStyle/>
          <a:p>
            <a:pPr algn="ctr"/>
            <a:r>
              <a:rPr lang="it-IT" sz="4800" b="1" dirty="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Bambini nati vivi</a:t>
            </a:r>
          </a:p>
          <a:p>
            <a:pPr algn="ctr"/>
            <a:r>
              <a:rPr lang="it-IT" sz="4800" b="1" dirty="0">
                <a:ln w="9525">
                  <a:solidFill>
                    <a:schemeClr val="bg1"/>
                  </a:solidFill>
                  <a:prstDash val="solid"/>
                </a:ln>
                <a:solidFill>
                  <a:srgbClr val="0070C0"/>
                </a:solidFill>
                <a:effectLst>
                  <a:outerShdw blurRad="12700" dist="38100" dir="2700000" algn="tl" rotWithShape="0">
                    <a:schemeClr val="accent5">
                      <a:lumMod val="60000"/>
                      <a:lumOff val="40000"/>
                    </a:schemeClr>
                  </a:outerShdw>
                </a:effectLst>
              </a:rPr>
              <a:t>da donazione </a:t>
            </a:r>
          </a:p>
        </p:txBody>
      </p:sp>
    </p:spTree>
    <p:extLst>
      <p:ext uri="{BB962C8B-B14F-4D97-AF65-F5344CB8AC3E}">
        <p14:creationId xmlns:p14="http://schemas.microsoft.com/office/powerpoint/2010/main" val="195315777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Immagine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99907" y="1058815"/>
            <a:ext cx="734400" cy="648000"/>
          </a:xfrm>
          <a:prstGeom prst="rect">
            <a:avLst/>
          </a:prstGeom>
        </p:spPr>
      </p:pic>
      <p:pic>
        <p:nvPicPr>
          <p:cNvPr id="4" name="Immagine 3"/>
          <p:cNvPicPr>
            <a:picLocks noChangeAspect="1"/>
          </p:cNvPicPr>
          <p:nvPr/>
        </p:nvPicPr>
        <p:blipFill>
          <a:blip r:embed="rId3"/>
          <a:stretch>
            <a:fillRect/>
          </a:stretch>
        </p:blipFill>
        <p:spPr>
          <a:xfrm>
            <a:off x="9926177" y="1185449"/>
            <a:ext cx="310923" cy="536494"/>
          </a:xfrm>
          <a:prstGeom prst="rect">
            <a:avLst/>
          </a:prstGeom>
        </p:spPr>
      </p:pic>
      <p:pic>
        <p:nvPicPr>
          <p:cNvPr id="26" name="Immagine 2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71063" y="2332972"/>
            <a:ext cx="929277" cy="648000"/>
          </a:xfrm>
          <a:prstGeom prst="rect">
            <a:avLst/>
          </a:prstGeom>
        </p:spPr>
      </p:pic>
      <p:pic>
        <p:nvPicPr>
          <p:cNvPr id="24" name="Immagine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0330455">
            <a:off x="4009858" y="3432862"/>
            <a:ext cx="373993" cy="648000"/>
          </a:xfrm>
          <a:prstGeom prst="rect">
            <a:avLst/>
          </a:prstGeom>
        </p:spPr>
      </p:pic>
      <p:pic>
        <p:nvPicPr>
          <p:cNvPr id="12" name="Immagine 11"/>
          <p:cNvPicPr>
            <a:picLocks noChangeAspect="1"/>
          </p:cNvPicPr>
          <p:nvPr/>
        </p:nvPicPr>
        <p:blipFill rotWithShape="1">
          <a:blip r:embed="rId6">
            <a:extLst>
              <a:ext uri="{28A0092B-C50C-407E-A947-70E740481C1C}">
                <a14:useLocalDpi xmlns:a14="http://schemas.microsoft.com/office/drawing/2010/main" val="0"/>
              </a:ext>
            </a:extLst>
          </a:blip>
          <a:srcRect t="28429" r="23654" b="2198"/>
          <a:stretch/>
        </p:blipFill>
        <p:spPr>
          <a:xfrm>
            <a:off x="5459684" y="1993134"/>
            <a:ext cx="2575252" cy="2340000"/>
          </a:xfrm>
          <a:prstGeom prst="rect">
            <a:avLst/>
          </a:prstGeom>
        </p:spPr>
      </p:pic>
      <p:graphicFrame>
        <p:nvGraphicFramePr>
          <p:cNvPr id="6" name="Diagramma 5"/>
          <p:cNvGraphicFramePr/>
          <p:nvPr>
            <p:extLst/>
          </p:nvPr>
        </p:nvGraphicFramePr>
        <p:xfrm>
          <a:off x="2835753" y="2656972"/>
          <a:ext cx="8128000" cy="541866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pSp>
        <p:nvGrpSpPr>
          <p:cNvPr id="9" name="Gruppo 8"/>
          <p:cNvGrpSpPr/>
          <p:nvPr/>
        </p:nvGrpSpPr>
        <p:grpSpPr>
          <a:xfrm>
            <a:off x="7871143" y="1058815"/>
            <a:ext cx="3304939" cy="2627106"/>
            <a:chOff x="7590699" y="2696427"/>
            <a:chExt cx="2263150" cy="1634644"/>
          </a:xfrm>
        </p:grpSpPr>
        <p:pic>
          <p:nvPicPr>
            <p:cNvPr id="35" name="Immagine 34"/>
            <p:cNvPicPr>
              <a:picLocks noChangeAspect="1"/>
            </p:cNvPicPr>
            <p:nvPr/>
          </p:nvPicPr>
          <p:blipFill rotWithShape="1">
            <a:blip r:embed="rId6">
              <a:extLst>
                <a:ext uri="{28A0092B-C50C-407E-A947-70E740481C1C}">
                  <a14:useLocalDpi xmlns:a14="http://schemas.microsoft.com/office/drawing/2010/main" val="0"/>
                </a:ext>
              </a:extLst>
            </a:blip>
            <a:srcRect t="41552" r="22123" b="2198"/>
            <a:stretch/>
          </p:blipFill>
          <p:spPr>
            <a:xfrm>
              <a:off x="7590699" y="2696427"/>
              <a:ext cx="2263150" cy="1634644"/>
            </a:xfrm>
            <a:prstGeom prst="rect">
              <a:avLst/>
            </a:prstGeom>
          </p:spPr>
        </p:pic>
        <p:sp>
          <p:nvSpPr>
            <p:cNvPr id="38" name="Rettangolo 37"/>
            <p:cNvSpPr/>
            <p:nvPr/>
          </p:nvSpPr>
          <p:spPr>
            <a:xfrm>
              <a:off x="8595062" y="3091622"/>
              <a:ext cx="599565" cy="287258"/>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100%</a:t>
              </a:r>
              <a:endParaRPr lang="it-IT" sz="2400" b="1"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grpSp>
      <p:grpSp>
        <p:nvGrpSpPr>
          <p:cNvPr id="7" name="Gruppo 6"/>
          <p:cNvGrpSpPr/>
          <p:nvPr/>
        </p:nvGrpSpPr>
        <p:grpSpPr>
          <a:xfrm>
            <a:off x="2902607" y="3074139"/>
            <a:ext cx="2055295" cy="2016000"/>
            <a:chOff x="3581127" y="1416367"/>
            <a:chExt cx="2055295" cy="2016000"/>
          </a:xfrm>
        </p:grpSpPr>
        <p:pic>
          <p:nvPicPr>
            <p:cNvPr id="10" name="Immagine 9"/>
            <p:cNvPicPr>
              <a:picLocks noChangeAspect="1"/>
            </p:cNvPicPr>
            <p:nvPr/>
          </p:nvPicPr>
          <p:blipFill rotWithShape="1">
            <a:blip r:embed="rId12">
              <a:extLst>
                <a:ext uri="{28A0092B-C50C-407E-A947-70E740481C1C}">
                  <a14:useLocalDpi xmlns:a14="http://schemas.microsoft.com/office/drawing/2010/main" val="0"/>
                </a:ext>
              </a:extLst>
            </a:blip>
            <a:srcRect t="22506" r="20996"/>
            <a:stretch/>
          </p:blipFill>
          <p:spPr>
            <a:xfrm>
              <a:off x="3581127" y="1416367"/>
              <a:ext cx="2055295" cy="2016000"/>
            </a:xfrm>
            <a:prstGeom prst="rect">
              <a:avLst/>
            </a:prstGeom>
          </p:spPr>
        </p:pic>
        <p:sp>
          <p:nvSpPr>
            <p:cNvPr id="3" name="Rettangolo 2"/>
            <p:cNvSpPr/>
            <p:nvPr/>
          </p:nvSpPr>
          <p:spPr>
            <a:xfrm>
              <a:off x="4302861" y="2177998"/>
              <a:ext cx="800220" cy="461665"/>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9,7</a:t>
              </a:r>
              <a:r>
                <a:rPr lang="it-IT" sz="2400" b="1" cap="none" spc="0"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a:t>
              </a:r>
              <a:endParaRPr lang="it-IT" sz="2400" b="1" cap="none" spc="0"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grpSp>
      <p:sp>
        <p:nvSpPr>
          <p:cNvPr id="37" name="Rettangolo 36"/>
          <p:cNvSpPr/>
          <p:nvPr/>
        </p:nvSpPr>
        <p:spPr>
          <a:xfrm>
            <a:off x="6440809" y="2843307"/>
            <a:ext cx="955711" cy="461665"/>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64,9%</a:t>
            </a:r>
            <a:endParaRPr lang="it-IT" sz="2400" b="1"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pic>
        <p:nvPicPr>
          <p:cNvPr id="13" name="Immagine 1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46156" y="137168"/>
            <a:ext cx="540000" cy="540000"/>
          </a:xfrm>
          <a:prstGeom prst="rect">
            <a:avLst/>
          </a:prstGeom>
        </p:spPr>
      </p:pic>
      <p:pic>
        <p:nvPicPr>
          <p:cNvPr id="14" name="Immagine 13"/>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16861" y="715815"/>
            <a:ext cx="1142875" cy="432000"/>
          </a:xfrm>
          <a:prstGeom prst="rect">
            <a:avLst/>
          </a:prstGeom>
        </p:spPr>
      </p:pic>
      <p:sp>
        <p:nvSpPr>
          <p:cNvPr id="11" name="CasellaDiTesto 10"/>
          <p:cNvSpPr txBox="1"/>
          <p:nvPr/>
        </p:nvSpPr>
        <p:spPr>
          <a:xfrm>
            <a:off x="106631" y="5282664"/>
            <a:ext cx="2306209" cy="1015663"/>
          </a:xfrm>
          <a:prstGeom prst="rect">
            <a:avLst/>
          </a:prstGeom>
          <a:noFill/>
        </p:spPr>
        <p:txBody>
          <a:bodyPr wrap="none" rtlCol="0">
            <a:spAutoFit/>
          </a:bodyPr>
          <a:lstStyle/>
          <a:p>
            <a:pPr algn="ctr"/>
            <a:r>
              <a:rPr lang="it-IT" sz="2000" b="1" dirty="0">
                <a:solidFill>
                  <a:srgbClr val="002060"/>
                </a:solidFill>
                <a:cs typeface="Arial" panose="020B0604020202020204" pitchFamily="34" charset="0"/>
              </a:rPr>
              <a:t>% di nati con peso </a:t>
            </a:r>
          </a:p>
          <a:p>
            <a:pPr algn="ctr"/>
            <a:r>
              <a:rPr lang="it-IT" sz="2000" b="1" dirty="0">
                <a:solidFill>
                  <a:srgbClr val="002060"/>
                </a:solidFill>
                <a:cs typeface="Arial" panose="020B0604020202020204" pitchFamily="34" charset="0"/>
              </a:rPr>
              <a:t>inferiore a 2.500 gr. </a:t>
            </a:r>
          </a:p>
          <a:p>
            <a:pPr algn="ctr"/>
            <a:r>
              <a:rPr lang="it-IT" sz="2000" b="1" dirty="0">
                <a:solidFill>
                  <a:srgbClr val="002060"/>
                </a:solidFill>
                <a:cs typeface="Arial" panose="020B0604020202020204" pitchFamily="34" charset="0"/>
              </a:rPr>
              <a:t>per tipo di parto </a:t>
            </a:r>
          </a:p>
        </p:txBody>
      </p:sp>
      <p:sp>
        <p:nvSpPr>
          <p:cNvPr id="25" name="Triangolo isoscele 24"/>
          <p:cNvSpPr/>
          <p:nvPr/>
        </p:nvSpPr>
        <p:spPr>
          <a:xfrm>
            <a:off x="10745339" y="2956564"/>
            <a:ext cx="430644" cy="430644"/>
          </a:xfrm>
          <a:prstGeom prst="triangle">
            <a:avLst>
              <a:gd name="adj" fmla="val 100000"/>
            </a:avLst>
          </a:prstGeom>
          <a:solidFill>
            <a:schemeClr val="accent2"/>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pic>
        <p:nvPicPr>
          <p:cNvPr id="20" name="Immagine 19"/>
          <p:cNvPicPr>
            <a:picLocks noChangeAspect="1"/>
          </p:cNvPicPr>
          <p:nvPr/>
        </p:nvPicPr>
        <p:blipFill rotWithShape="1">
          <a:blip r:embed="rId15">
            <a:extLst>
              <a:ext uri="{28A0092B-C50C-407E-A947-70E740481C1C}">
                <a14:useLocalDpi xmlns:a14="http://schemas.microsoft.com/office/drawing/2010/main" val="0"/>
              </a:ext>
            </a:extLst>
          </a:blip>
          <a:srcRect l="27777" t="43867" r="25222" b="32800"/>
          <a:stretch/>
        </p:blipFill>
        <p:spPr>
          <a:xfrm>
            <a:off x="2264486" y="5507306"/>
            <a:ext cx="638121" cy="792000"/>
          </a:xfrm>
          <a:prstGeom prst="rect">
            <a:avLst/>
          </a:prstGeom>
        </p:spPr>
      </p:pic>
      <p:sp>
        <p:nvSpPr>
          <p:cNvPr id="21" name="Rettangolo 20"/>
          <p:cNvSpPr/>
          <p:nvPr/>
        </p:nvSpPr>
        <p:spPr>
          <a:xfrm>
            <a:off x="1355018" y="123078"/>
            <a:ext cx="10047550" cy="707886"/>
          </a:xfrm>
          <a:prstGeom prst="rect">
            <a:avLst/>
          </a:prstGeom>
          <a:ln w="28575">
            <a:solidFill>
              <a:srgbClr val="C00000"/>
            </a:solidFill>
          </a:ln>
        </p:spPr>
        <p:txBody>
          <a:bodyPr wrap="square">
            <a:spAutoFit/>
          </a:bodyPr>
          <a:lstStyle/>
          <a:p>
            <a:pPr algn="ctr"/>
            <a:r>
              <a:rPr lang="it-IT" sz="2000" b="1" dirty="0">
                <a:solidFill>
                  <a:srgbClr val="002060"/>
                </a:solidFill>
                <a:cs typeface="Arial" panose="020B0604020202020204" pitchFamily="34" charset="0"/>
              </a:rPr>
              <a:t>QUAL E’ LA PERCENTUALE DI BAMBINI NATI SOTTOPESO (INFERIORE AI 2500 GR.) </a:t>
            </a:r>
          </a:p>
          <a:p>
            <a:pPr algn="ctr"/>
            <a:r>
              <a:rPr lang="it-IT" sz="2000" b="1" dirty="0">
                <a:solidFill>
                  <a:srgbClr val="002060"/>
                </a:solidFill>
                <a:cs typeface="Arial" panose="020B0604020202020204" pitchFamily="34" charset="0"/>
              </a:rPr>
              <a:t>PER TIPO DI PARTO CON TECNICHE DI PMA CON GAMETI DONATI? </a:t>
            </a:r>
          </a:p>
        </p:txBody>
      </p:sp>
    </p:spTree>
    <p:extLst>
      <p:ext uri="{BB962C8B-B14F-4D97-AF65-F5344CB8AC3E}">
        <p14:creationId xmlns:p14="http://schemas.microsoft.com/office/powerpoint/2010/main" val="1288661818"/>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Immagine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99907" y="1058815"/>
            <a:ext cx="734400" cy="648000"/>
          </a:xfrm>
          <a:prstGeom prst="rect">
            <a:avLst/>
          </a:prstGeom>
        </p:spPr>
      </p:pic>
      <p:pic>
        <p:nvPicPr>
          <p:cNvPr id="4" name="Immagine 3"/>
          <p:cNvPicPr>
            <a:picLocks noChangeAspect="1"/>
          </p:cNvPicPr>
          <p:nvPr/>
        </p:nvPicPr>
        <p:blipFill>
          <a:blip r:embed="rId3"/>
          <a:stretch>
            <a:fillRect/>
          </a:stretch>
        </p:blipFill>
        <p:spPr>
          <a:xfrm>
            <a:off x="9926177" y="1185449"/>
            <a:ext cx="310923" cy="536494"/>
          </a:xfrm>
          <a:prstGeom prst="rect">
            <a:avLst/>
          </a:prstGeom>
        </p:spPr>
      </p:pic>
      <p:pic>
        <p:nvPicPr>
          <p:cNvPr id="26" name="Immagine 2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71063" y="2332972"/>
            <a:ext cx="929277" cy="648000"/>
          </a:xfrm>
          <a:prstGeom prst="rect">
            <a:avLst/>
          </a:prstGeom>
        </p:spPr>
      </p:pic>
      <p:pic>
        <p:nvPicPr>
          <p:cNvPr id="24" name="Immagine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0330455">
            <a:off x="4009858" y="3432862"/>
            <a:ext cx="373993" cy="648000"/>
          </a:xfrm>
          <a:prstGeom prst="rect">
            <a:avLst/>
          </a:prstGeom>
        </p:spPr>
      </p:pic>
      <p:pic>
        <p:nvPicPr>
          <p:cNvPr id="12" name="Immagine 11"/>
          <p:cNvPicPr>
            <a:picLocks noChangeAspect="1"/>
          </p:cNvPicPr>
          <p:nvPr/>
        </p:nvPicPr>
        <p:blipFill rotWithShape="1">
          <a:blip r:embed="rId6">
            <a:extLst>
              <a:ext uri="{28A0092B-C50C-407E-A947-70E740481C1C}">
                <a14:useLocalDpi xmlns:a14="http://schemas.microsoft.com/office/drawing/2010/main" val="0"/>
              </a:ext>
            </a:extLst>
          </a:blip>
          <a:srcRect t="28429" r="23654" b="2198"/>
          <a:stretch/>
        </p:blipFill>
        <p:spPr>
          <a:xfrm>
            <a:off x="5459684" y="1993134"/>
            <a:ext cx="2575252" cy="2340000"/>
          </a:xfrm>
          <a:prstGeom prst="rect">
            <a:avLst/>
          </a:prstGeom>
        </p:spPr>
      </p:pic>
      <p:graphicFrame>
        <p:nvGraphicFramePr>
          <p:cNvPr id="6" name="Diagramma 5"/>
          <p:cNvGraphicFramePr/>
          <p:nvPr>
            <p:extLst/>
          </p:nvPr>
        </p:nvGraphicFramePr>
        <p:xfrm>
          <a:off x="2835753" y="2656972"/>
          <a:ext cx="8128000" cy="541866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pSp>
        <p:nvGrpSpPr>
          <p:cNvPr id="9" name="Gruppo 8"/>
          <p:cNvGrpSpPr/>
          <p:nvPr/>
        </p:nvGrpSpPr>
        <p:grpSpPr>
          <a:xfrm>
            <a:off x="7871143" y="1058815"/>
            <a:ext cx="3304939" cy="2627106"/>
            <a:chOff x="7590699" y="2696427"/>
            <a:chExt cx="2263150" cy="1634644"/>
          </a:xfrm>
        </p:grpSpPr>
        <p:pic>
          <p:nvPicPr>
            <p:cNvPr id="35" name="Immagine 34"/>
            <p:cNvPicPr>
              <a:picLocks noChangeAspect="1"/>
            </p:cNvPicPr>
            <p:nvPr/>
          </p:nvPicPr>
          <p:blipFill rotWithShape="1">
            <a:blip r:embed="rId6">
              <a:extLst>
                <a:ext uri="{28A0092B-C50C-407E-A947-70E740481C1C}">
                  <a14:useLocalDpi xmlns:a14="http://schemas.microsoft.com/office/drawing/2010/main" val="0"/>
                </a:ext>
              </a:extLst>
            </a:blip>
            <a:srcRect t="41552" r="22123" b="2198"/>
            <a:stretch/>
          </p:blipFill>
          <p:spPr>
            <a:xfrm>
              <a:off x="7590699" y="2696427"/>
              <a:ext cx="2263150" cy="1634644"/>
            </a:xfrm>
            <a:prstGeom prst="rect">
              <a:avLst/>
            </a:prstGeom>
          </p:spPr>
        </p:pic>
        <p:sp>
          <p:nvSpPr>
            <p:cNvPr id="38" name="Rettangolo 37"/>
            <p:cNvSpPr/>
            <p:nvPr/>
          </p:nvSpPr>
          <p:spPr>
            <a:xfrm>
              <a:off x="8595062" y="3091622"/>
              <a:ext cx="599565" cy="287258"/>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100%</a:t>
              </a:r>
              <a:endParaRPr lang="it-IT" sz="2400" b="1"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grpSp>
      <p:grpSp>
        <p:nvGrpSpPr>
          <p:cNvPr id="7" name="Gruppo 6"/>
          <p:cNvGrpSpPr/>
          <p:nvPr/>
        </p:nvGrpSpPr>
        <p:grpSpPr>
          <a:xfrm>
            <a:off x="2902607" y="3074139"/>
            <a:ext cx="2055295" cy="2016000"/>
            <a:chOff x="3581127" y="1416367"/>
            <a:chExt cx="2055295" cy="2016000"/>
          </a:xfrm>
        </p:grpSpPr>
        <p:pic>
          <p:nvPicPr>
            <p:cNvPr id="10" name="Immagine 9"/>
            <p:cNvPicPr>
              <a:picLocks noChangeAspect="1"/>
            </p:cNvPicPr>
            <p:nvPr/>
          </p:nvPicPr>
          <p:blipFill rotWithShape="1">
            <a:blip r:embed="rId12">
              <a:extLst>
                <a:ext uri="{28A0092B-C50C-407E-A947-70E740481C1C}">
                  <a14:useLocalDpi xmlns:a14="http://schemas.microsoft.com/office/drawing/2010/main" val="0"/>
                </a:ext>
              </a:extLst>
            </a:blip>
            <a:srcRect t="22506" r="20996"/>
            <a:stretch/>
          </p:blipFill>
          <p:spPr>
            <a:xfrm>
              <a:off x="3581127" y="1416367"/>
              <a:ext cx="2055295" cy="2016000"/>
            </a:xfrm>
            <a:prstGeom prst="rect">
              <a:avLst/>
            </a:prstGeom>
          </p:spPr>
        </p:pic>
        <p:sp>
          <p:nvSpPr>
            <p:cNvPr id="3" name="Rettangolo 2"/>
            <p:cNvSpPr/>
            <p:nvPr/>
          </p:nvSpPr>
          <p:spPr>
            <a:xfrm>
              <a:off x="4225116" y="2177998"/>
              <a:ext cx="955711" cy="461665"/>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12,2</a:t>
              </a:r>
              <a:r>
                <a:rPr lang="it-IT" sz="2400" b="1" cap="none" spc="0"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a:t>
              </a:r>
              <a:endParaRPr lang="it-IT" sz="2400" b="1" cap="none" spc="0"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grpSp>
      <p:sp>
        <p:nvSpPr>
          <p:cNvPr id="37" name="Rettangolo 36"/>
          <p:cNvSpPr/>
          <p:nvPr/>
        </p:nvSpPr>
        <p:spPr>
          <a:xfrm>
            <a:off x="6440808" y="2843307"/>
            <a:ext cx="955711" cy="461665"/>
          </a:xfrm>
          <a:prstGeom prst="rect">
            <a:avLst/>
          </a:prstGeom>
          <a:noFill/>
        </p:spPr>
        <p:txBody>
          <a:bodyPr wrap="none" lIns="91440" tIns="45720" rIns="91440" bIns="45720">
            <a:spAutoFit/>
          </a:bodyPr>
          <a:lstStyle/>
          <a:p>
            <a:pPr algn="ctr"/>
            <a:r>
              <a:rPr lang="it-IT" sz="2400" b="1" dirty="0" smtClean="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rPr>
              <a:t>50,7%</a:t>
            </a:r>
            <a:endParaRPr lang="it-IT" sz="2400" b="1" dirty="0">
              <a:ln w="9525">
                <a:solidFill>
                  <a:schemeClr val="bg1"/>
                </a:solidFill>
                <a:prstDash val="solid"/>
              </a:ln>
              <a:solidFill>
                <a:schemeClr val="bg1"/>
              </a:solidFill>
              <a:effectLst>
                <a:outerShdw blurRad="12700" dist="38100" dir="2700000" algn="tl" rotWithShape="0">
                  <a:schemeClr val="accent5">
                    <a:lumMod val="60000"/>
                    <a:lumOff val="40000"/>
                  </a:schemeClr>
                </a:outerShdw>
              </a:effectLst>
            </a:endParaRPr>
          </a:p>
        </p:txBody>
      </p:sp>
      <p:pic>
        <p:nvPicPr>
          <p:cNvPr id="13" name="Immagine 1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00370" y="321187"/>
            <a:ext cx="540000" cy="540000"/>
          </a:xfrm>
          <a:prstGeom prst="rect">
            <a:avLst/>
          </a:prstGeom>
        </p:spPr>
      </p:pic>
      <p:pic>
        <p:nvPicPr>
          <p:cNvPr id="14" name="Immagine 13"/>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8932" y="1058815"/>
            <a:ext cx="1142875" cy="432000"/>
          </a:xfrm>
          <a:prstGeom prst="rect">
            <a:avLst/>
          </a:prstGeom>
        </p:spPr>
      </p:pic>
      <p:sp>
        <p:nvSpPr>
          <p:cNvPr id="25" name="Triangolo isoscele 24"/>
          <p:cNvSpPr/>
          <p:nvPr/>
        </p:nvSpPr>
        <p:spPr>
          <a:xfrm>
            <a:off x="10745339" y="2956564"/>
            <a:ext cx="430644" cy="430644"/>
          </a:xfrm>
          <a:prstGeom prst="triangle">
            <a:avLst>
              <a:gd name="adj" fmla="val 100000"/>
            </a:avLst>
          </a:prstGeom>
          <a:solidFill>
            <a:schemeClr val="accent2"/>
          </a:solidFill>
        </p:spPr>
        <p:style>
          <a:lnRef idx="2">
            <a:schemeClr val="accen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0" name="CasellaDiTesto 19"/>
          <p:cNvSpPr txBox="1"/>
          <p:nvPr/>
        </p:nvSpPr>
        <p:spPr>
          <a:xfrm>
            <a:off x="45662" y="5154940"/>
            <a:ext cx="2247795" cy="1015663"/>
          </a:xfrm>
          <a:prstGeom prst="rect">
            <a:avLst/>
          </a:prstGeom>
          <a:noFill/>
        </p:spPr>
        <p:txBody>
          <a:bodyPr wrap="none" rtlCol="0">
            <a:spAutoFit/>
          </a:bodyPr>
          <a:lstStyle/>
          <a:p>
            <a:pPr algn="ctr"/>
            <a:r>
              <a:rPr lang="it-IT" sz="2000" b="1" dirty="0">
                <a:solidFill>
                  <a:srgbClr val="002060"/>
                </a:solidFill>
                <a:cs typeface="Arial" panose="020B0604020202020204" pitchFamily="34" charset="0"/>
              </a:rPr>
              <a:t>% di nati prima </a:t>
            </a:r>
          </a:p>
          <a:p>
            <a:pPr algn="ctr"/>
            <a:r>
              <a:rPr lang="it-IT" sz="2000" b="1" dirty="0">
                <a:solidFill>
                  <a:srgbClr val="002060"/>
                </a:solidFill>
                <a:cs typeface="Arial" panose="020B0604020202020204" pitchFamily="34" charset="0"/>
              </a:rPr>
              <a:t>della 37° settimana</a:t>
            </a:r>
          </a:p>
          <a:p>
            <a:pPr algn="ctr"/>
            <a:r>
              <a:rPr lang="it-IT" sz="2000" b="1" dirty="0">
                <a:solidFill>
                  <a:srgbClr val="002060"/>
                </a:solidFill>
                <a:cs typeface="Arial" panose="020B0604020202020204" pitchFamily="34" charset="0"/>
              </a:rPr>
              <a:t>per tipo di parto </a:t>
            </a:r>
          </a:p>
        </p:txBody>
      </p:sp>
      <p:pic>
        <p:nvPicPr>
          <p:cNvPr id="5" name="Immagine 4"/>
          <p:cNvPicPr>
            <a:picLocks noChangeAspect="1"/>
          </p:cNvPicPr>
          <p:nvPr/>
        </p:nvPicPr>
        <p:blipFill>
          <a:blip r:embed="rId15"/>
          <a:stretch>
            <a:fillRect/>
          </a:stretch>
        </p:blipFill>
        <p:spPr>
          <a:xfrm>
            <a:off x="2220004" y="5259431"/>
            <a:ext cx="615749" cy="1085182"/>
          </a:xfrm>
          <a:prstGeom prst="rect">
            <a:avLst/>
          </a:prstGeom>
        </p:spPr>
      </p:pic>
      <p:sp>
        <p:nvSpPr>
          <p:cNvPr id="21" name="Rettangolo 20"/>
          <p:cNvSpPr/>
          <p:nvPr/>
        </p:nvSpPr>
        <p:spPr>
          <a:xfrm>
            <a:off x="940370" y="237244"/>
            <a:ext cx="11171117" cy="707886"/>
          </a:xfrm>
          <a:prstGeom prst="rect">
            <a:avLst/>
          </a:prstGeom>
          <a:ln w="28575">
            <a:solidFill>
              <a:srgbClr val="C00000"/>
            </a:solidFill>
          </a:ln>
        </p:spPr>
        <p:txBody>
          <a:bodyPr wrap="square">
            <a:spAutoFit/>
          </a:bodyPr>
          <a:lstStyle/>
          <a:p>
            <a:pPr algn="ctr"/>
            <a:r>
              <a:rPr lang="it-IT" sz="2000" b="1" dirty="0">
                <a:solidFill>
                  <a:srgbClr val="002060"/>
                </a:solidFill>
                <a:cs typeface="Arial" panose="020B0604020202020204" pitchFamily="34" charset="0"/>
              </a:rPr>
              <a:t>QUAL E’ LA PERCENTUALE DI BAMBINI NATI PRETERMINE (PRIMA DELLA 37° SETTIMANA DI GESTAZIONE) CON TECNICHE DI PMA CON GAMETI DONATI PER TIPO DI PARTO? </a:t>
            </a:r>
            <a:r>
              <a:rPr lang="it-IT" sz="2000" b="1" dirty="0" smtClean="0">
                <a:solidFill>
                  <a:srgbClr val="002060"/>
                </a:solidFill>
                <a:cs typeface="Arial" panose="020B0604020202020204" pitchFamily="34" charset="0"/>
              </a:rPr>
              <a:t>ANNO 2019 </a:t>
            </a:r>
            <a:endParaRPr lang="it-IT" sz="2000" b="1" dirty="0">
              <a:solidFill>
                <a:srgbClr val="002060"/>
              </a:solidFill>
              <a:cs typeface="Arial" panose="020B0604020202020204" pitchFamily="34" charset="0"/>
            </a:endParaRPr>
          </a:p>
        </p:txBody>
      </p:sp>
    </p:spTree>
    <p:extLst>
      <p:ext uri="{BB962C8B-B14F-4D97-AF65-F5344CB8AC3E}">
        <p14:creationId xmlns:p14="http://schemas.microsoft.com/office/powerpoint/2010/main" val="3597749608"/>
      </p:ext>
    </p:extLst>
  </p:cSld>
  <p:clrMapOvr>
    <a:masterClrMapping/>
  </p:clrMapOvr>
  <p:timing>
    <p:tnLst>
      <p:par>
        <p:cTn id="1" dur="indefinite" restart="never" nodeType="tmRoot"/>
      </p:par>
    </p:tnLst>
  </p:timing>
</p:sld>
</file>

<file path=ppt/theme/theme1.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Tema di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3275</TotalTime>
  <Words>5101</Words>
  <Application>Microsoft Macintosh PowerPoint</Application>
  <PresentationFormat>Widescreen</PresentationFormat>
  <Paragraphs>1000</Paragraphs>
  <Slides>101</Slides>
  <Notes>46</Notes>
  <HiddenSlides>0</HiddenSlides>
  <MMClips>0</MMClips>
  <ScaleCrop>false</ScaleCrop>
  <HeadingPairs>
    <vt:vector size="6" baseType="variant">
      <vt:variant>
        <vt:lpstr>Caratteri utilizzati</vt:lpstr>
      </vt:variant>
      <vt:variant>
        <vt:i4>11</vt:i4>
      </vt:variant>
      <vt:variant>
        <vt:lpstr>Tema</vt:lpstr>
      </vt:variant>
      <vt:variant>
        <vt:i4>2</vt:i4>
      </vt:variant>
      <vt:variant>
        <vt:lpstr>Titoli diapositive</vt:lpstr>
      </vt:variant>
      <vt:variant>
        <vt:i4>101</vt:i4>
      </vt:variant>
    </vt:vector>
  </HeadingPairs>
  <TitlesOfParts>
    <vt:vector size="114" baseType="lpstr">
      <vt:lpstr>Arial</vt:lpstr>
      <vt:lpstr>Calibri</vt:lpstr>
      <vt:lpstr>Calibri Light</vt:lpstr>
      <vt:lpstr>Helvetica</vt:lpstr>
      <vt:lpstr>Microsoft YaHei</vt:lpstr>
      <vt:lpstr>MS PGothic</vt:lpstr>
      <vt:lpstr>ＭＳ Ｐゴシック</vt:lpstr>
      <vt:lpstr>Symbol</vt:lpstr>
      <vt:lpstr>Times New Roman</vt:lpstr>
      <vt:lpstr>Wingdings</vt:lpstr>
      <vt:lpstr>宋体</vt:lpstr>
      <vt:lpstr>Tema di Office</vt:lpstr>
      <vt:lpstr>2_Tema di Office</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DISTRIBUZIONE DEI CICLI INIZIATI CON TECNICHE A FRESCO  PER RESIDENZA DEI PAZIENTI SECONDO LA REGIONE  ANNO 2019. Tot. 50,324</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 Indagini Genetiche Preimpianto (PGT)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vector>
  </TitlesOfParts>
  <Company>Istituto Superiore di Sanità</Company>
  <LinksUpToDate>false</LinksUpToDate>
  <SharedDoc>false</SharedDoc>
  <HyperlinksChanged>false</HyperlinksChanged>
  <AppVersion>15.0040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Presentazione standard di PowerPoint</dc:title>
  <dc:creator>Roberta Spoletini</dc:creator>
  <cp:lastModifiedBy>Ida Parisi</cp:lastModifiedBy>
  <cp:revision>122</cp:revision>
  <dcterms:created xsi:type="dcterms:W3CDTF">2019-09-18T09:54:09Z</dcterms:created>
  <dcterms:modified xsi:type="dcterms:W3CDTF">2022-05-30T09:22:09Z</dcterms:modified>
</cp:coreProperties>
</file>