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7"/>
  </p:notesMasterIdLst>
  <p:sldIdLst>
    <p:sldId id="433" r:id="rId4"/>
    <p:sldId id="440" r:id="rId5"/>
    <p:sldId id="487" r:id="rId6"/>
    <p:sldId id="488" r:id="rId7"/>
    <p:sldId id="449" r:id="rId8"/>
    <p:sldId id="450" r:id="rId9"/>
    <p:sldId id="451" r:id="rId10"/>
    <p:sldId id="452" r:id="rId11"/>
    <p:sldId id="453" r:id="rId12"/>
    <p:sldId id="454" r:id="rId13"/>
    <p:sldId id="458" r:id="rId14"/>
    <p:sldId id="489" r:id="rId15"/>
    <p:sldId id="477" r:id="rId16"/>
    <p:sldId id="478" r:id="rId17"/>
    <p:sldId id="480" r:id="rId18"/>
    <p:sldId id="479" r:id="rId19"/>
    <p:sldId id="481" r:id="rId20"/>
    <p:sldId id="482" r:id="rId21"/>
    <p:sldId id="483" r:id="rId22"/>
    <p:sldId id="485" r:id="rId23"/>
    <p:sldId id="473" r:id="rId24"/>
    <p:sldId id="443" r:id="rId25"/>
    <p:sldId id="476" r:id="rId26"/>
    <p:sldId id="448" r:id="rId27"/>
    <p:sldId id="468" r:id="rId28"/>
    <p:sldId id="444" r:id="rId29"/>
    <p:sldId id="445" r:id="rId30"/>
    <p:sldId id="446" r:id="rId31"/>
    <p:sldId id="447" r:id="rId32"/>
    <p:sldId id="474" r:id="rId33"/>
    <p:sldId id="470" r:id="rId34"/>
    <p:sldId id="486" r:id="rId35"/>
    <p:sldId id="475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008AC1D-407C-4EB0-A3BC-C7AE77FB89C2}">
          <p14:sldIdLst>
            <p14:sldId id="433"/>
            <p14:sldId id="440"/>
            <p14:sldId id="487"/>
            <p14:sldId id="488"/>
            <p14:sldId id="449"/>
            <p14:sldId id="450"/>
            <p14:sldId id="451"/>
            <p14:sldId id="452"/>
            <p14:sldId id="453"/>
            <p14:sldId id="454"/>
            <p14:sldId id="458"/>
            <p14:sldId id="489"/>
            <p14:sldId id="477"/>
            <p14:sldId id="478"/>
            <p14:sldId id="480"/>
            <p14:sldId id="479"/>
            <p14:sldId id="481"/>
            <p14:sldId id="482"/>
            <p14:sldId id="483"/>
            <p14:sldId id="485"/>
            <p14:sldId id="473"/>
            <p14:sldId id="443"/>
            <p14:sldId id="476"/>
            <p14:sldId id="448"/>
            <p14:sldId id="468"/>
            <p14:sldId id="444"/>
            <p14:sldId id="445"/>
            <p14:sldId id="446"/>
            <p14:sldId id="447"/>
            <p14:sldId id="474"/>
            <p14:sldId id="470"/>
            <p14:sldId id="486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66"/>
    <a:srgbClr val="D42412"/>
    <a:srgbClr val="0033CC"/>
    <a:srgbClr val="009900"/>
    <a:srgbClr val="ED412F"/>
    <a:srgbClr val="003399"/>
    <a:srgbClr val="A6407A"/>
    <a:srgbClr val="0000FF"/>
    <a:srgbClr val="28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2992" autoAdjust="0"/>
  </p:normalViewPr>
  <p:slideViewPr>
    <p:cSldViewPr>
      <p:cViewPr varScale="1">
        <p:scale>
          <a:sx n="54" d="100"/>
          <a:sy n="54" d="100"/>
        </p:scale>
        <p:origin x="16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A22C3-FB56-4EC8-971F-333CAEF1D67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106A90-07D9-489C-8F76-4A5DF15AED3C}">
      <dgm:prSet/>
      <dgm:spPr/>
      <dgm:t>
        <a:bodyPr/>
        <a:lstStyle/>
        <a:p>
          <a:pPr>
            <a:defRPr cap="all"/>
          </a:pPr>
          <a:r>
            <a:rPr lang="it-IT" dirty="0">
              <a:solidFill>
                <a:srgbClr val="002060"/>
              </a:solidFill>
            </a:rPr>
            <a:t>Media and consumables</a:t>
          </a:r>
          <a:endParaRPr lang="en-US" dirty="0">
            <a:solidFill>
              <a:srgbClr val="002060"/>
            </a:solidFill>
          </a:endParaRPr>
        </a:p>
      </dgm:t>
    </dgm:pt>
    <dgm:pt modelId="{EFB3721C-4567-479E-9D62-BD3070B42C78}" type="parTrans" cxnId="{172E15B3-2593-48EC-BE5E-53B5EF2D11DD}">
      <dgm:prSet/>
      <dgm:spPr/>
      <dgm:t>
        <a:bodyPr/>
        <a:lstStyle/>
        <a:p>
          <a:endParaRPr lang="en-US"/>
        </a:p>
      </dgm:t>
    </dgm:pt>
    <dgm:pt modelId="{19692108-0CA8-4E30-BFF3-C87D13EB1762}" type="sibTrans" cxnId="{172E15B3-2593-48EC-BE5E-53B5EF2D11DD}">
      <dgm:prSet/>
      <dgm:spPr/>
      <dgm:t>
        <a:bodyPr/>
        <a:lstStyle/>
        <a:p>
          <a:endParaRPr lang="en-US"/>
        </a:p>
      </dgm:t>
    </dgm:pt>
    <dgm:pt modelId="{C4085BF4-E930-405E-AC24-222E916916DD}">
      <dgm:prSet/>
      <dgm:spPr/>
      <dgm:t>
        <a:bodyPr/>
        <a:lstStyle/>
        <a:p>
          <a:pPr>
            <a:defRPr cap="all"/>
          </a:pPr>
          <a:r>
            <a:rPr lang="it-IT" dirty="0">
              <a:solidFill>
                <a:srgbClr val="002060"/>
              </a:solidFill>
            </a:rPr>
            <a:t>Media PH and Co2 concentration</a:t>
          </a:r>
          <a:endParaRPr lang="en-US" dirty="0">
            <a:solidFill>
              <a:srgbClr val="002060"/>
            </a:solidFill>
          </a:endParaRPr>
        </a:p>
      </dgm:t>
    </dgm:pt>
    <dgm:pt modelId="{A5D5F04A-1C2B-4768-BA5D-9E5528B6FAF5}" type="parTrans" cxnId="{371D9984-76EA-4225-B091-0C1160F7D458}">
      <dgm:prSet/>
      <dgm:spPr/>
      <dgm:t>
        <a:bodyPr/>
        <a:lstStyle/>
        <a:p>
          <a:endParaRPr lang="en-US"/>
        </a:p>
      </dgm:t>
    </dgm:pt>
    <dgm:pt modelId="{56B90516-4FAC-49A9-89B1-38EA491702CC}" type="sibTrans" cxnId="{371D9984-76EA-4225-B091-0C1160F7D458}">
      <dgm:prSet/>
      <dgm:spPr/>
      <dgm:t>
        <a:bodyPr/>
        <a:lstStyle/>
        <a:p>
          <a:endParaRPr lang="en-US"/>
        </a:p>
      </dgm:t>
    </dgm:pt>
    <dgm:pt modelId="{9BA7022C-C9B9-49D2-B8DD-F419EBF5EEE9}">
      <dgm:prSet/>
      <dgm:spPr/>
      <dgm:t>
        <a:bodyPr/>
        <a:lstStyle/>
        <a:p>
          <a:pPr>
            <a:defRPr cap="all"/>
          </a:pPr>
          <a:r>
            <a:rPr lang="it-IT">
              <a:solidFill>
                <a:srgbClr val="002060"/>
              </a:solidFill>
            </a:rPr>
            <a:t>Oil and osmolarity</a:t>
          </a:r>
          <a:endParaRPr lang="en-US">
            <a:solidFill>
              <a:srgbClr val="002060"/>
            </a:solidFill>
          </a:endParaRPr>
        </a:p>
      </dgm:t>
    </dgm:pt>
    <dgm:pt modelId="{2533F061-F9EF-41E4-B9F8-471F6091D6C3}" type="parTrans" cxnId="{3D3C7F18-8FDC-4058-A20E-F017999D1EDF}">
      <dgm:prSet/>
      <dgm:spPr/>
      <dgm:t>
        <a:bodyPr/>
        <a:lstStyle/>
        <a:p>
          <a:endParaRPr lang="en-US"/>
        </a:p>
      </dgm:t>
    </dgm:pt>
    <dgm:pt modelId="{9D353B68-A405-4EEE-95BA-19003673F10A}" type="sibTrans" cxnId="{3D3C7F18-8FDC-4058-A20E-F017999D1EDF}">
      <dgm:prSet/>
      <dgm:spPr/>
      <dgm:t>
        <a:bodyPr/>
        <a:lstStyle/>
        <a:p>
          <a:endParaRPr lang="en-US"/>
        </a:p>
      </dgm:t>
    </dgm:pt>
    <dgm:pt modelId="{A3EA15ED-3DDF-445F-B246-7A9AC409737B}" type="pres">
      <dgm:prSet presAssocID="{8D1A22C3-FB56-4EC8-971F-333CAEF1D675}" presName="root" presStyleCnt="0">
        <dgm:presLayoutVars>
          <dgm:dir/>
          <dgm:resizeHandles val="exact"/>
        </dgm:presLayoutVars>
      </dgm:prSet>
      <dgm:spPr/>
    </dgm:pt>
    <dgm:pt modelId="{D39835F7-8383-426D-B15A-CFA6E8FF5A7C}" type="pres">
      <dgm:prSet presAssocID="{AF106A90-07D9-489C-8F76-4A5DF15AED3C}" presName="compNode" presStyleCnt="0"/>
      <dgm:spPr/>
    </dgm:pt>
    <dgm:pt modelId="{C110B77F-6B7B-40DD-9A75-BA2706D4AE50}" type="pres">
      <dgm:prSet presAssocID="{AF106A90-07D9-489C-8F76-4A5DF15AED3C}" presName="iconBgRect" presStyleLbl="bgShp" presStyleIdx="0" presStyleCnt="3"/>
      <dgm:spPr/>
    </dgm:pt>
    <dgm:pt modelId="{0A1FA539-C94D-42D8-B574-6D9DDAA91497}" type="pres">
      <dgm:prSet presAssocID="{AF106A90-07D9-489C-8F76-4A5DF15AED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7E573D8C-0036-4F29-B94A-52F533108D3E}" type="pres">
      <dgm:prSet presAssocID="{AF106A90-07D9-489C-8F76-4A5DF15AED3C}" presName="spaceRect" presStyleCnt="0"/>
      <dgm:spPr/>
    </dgm:pt>
    <dgm:pt modelId="{D667B3FA-B4EE-47B0-98FC-44C7C9E61DBE}" type="pres">
      <dgm:prSet presAssocID="{AF106A90-07D9-489C-8F76-4A5DF15AED3C}" presName="textRect" presStyleLbl="revTx" presStyleIdx="0" presStyleCnt="3">
        <dgm:presLayoutVars>
          <dgm:chMax val="1"/>
          <dgm:chPref val="1"/>
        </dgm:presLayoutVars>
      </dgm:prSet>
      <dgm:spPr/>
    </dgm:pt>
    <dgm:pt modelId="{7C8E537F-DB29-4D05-A6EE-2F8933D8C643}" type="pres">
      <dgm:prSet presAssocID="{19692108-0CA8-4E30-BFF3-C87D13EB1762}" presName="sibTrans" presStyleCnt="0"/>
      <dgm:spPr/>
    </dgm:pt>
    <dgm:pt modelId="{847C3FEE-695D-4390-B3AC-859FE8F92413}" type="pres">
      <dgm:prSet presAssocID="{C4085BF4-E930-405E-AC24-222E916916DD}" presName="compNode" presStyleCnt="0"/>
      <dgm:spPr/>
    </dgm:pt>
    <dgm:pt modelId="{BCFE1691-9D3B-40A0-B335-47C42FE18FA8}" type="pres">
      <dgm:prSet presAssocID="{C4085BF4-E930-405E-AC24-222E916916DD}" presName="iconBgRect" presStyleLbl="bgShp" presStyleIdx="1" presStyleCnt="3"/>
      <dgm:spPr/>
    </dgm:pt>
    <dgm:pt modelId="{4C1A686C-F559-4253-8DA0-0D15F2C41197}" type="pres">
      <dgm:prSet presAssocID="{C4085BF4-E930-405E-AC24-222E916916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F25B34A-9B40-4CD2-8A62-EAD5220DB183}" type="pres">
      <dgm:prSet presAssocID="{C4085BF4-E930-405E-AC24-222E916916DD}" presName="spaceRect" presStyleCnt="0"/>
      <dgm:spPr/>
    </dgm:pt>
    <dgm:pt modelId="{826D24D2-7E77-40F4-B7F0-7556CB486CA4}" type="pres">
      <dgm:prSet presAssocID="{C4085BF4-E930-405E-AC24-222E916916DD}" presName="textRect" presStyleLbl="revTx" presStyleIdx="1" presStyleCnt="3">
        <dgm:presLayoutVars>
          <dgm:chMax val="1"/>
          <dgm:chPref val="1"/>
        </dgm:presLayoutVars>
      </dgm:prSet>
      <dgm:spPr/>
    </dgm:pt>
    <dgm:pt modelId="{E8D0CC66-78C9-44BB-A114-E11F4D1F0B91}" type="pres">
      <dgm:prSet presAssocID="{56B90516-4FAC-49A9-89B1-38EA491702CC}" presName="sibTrans" presStyleCnt="0"/>
      <dgm:spPr/>
    </dgm:pt>
    <dgm:pt modelId="{E5783FBF-CAE7-482F-B8F7-26B896CEEF89}" type="pres">
      <dgm:prSet presAssocID="{9BA7022C-C9B9-49D2-B8DD-F419EBF5EEE9}" presName="compNode" presStyleCnt="0"/>
      <dgm:spPr/>
    </dgm:pt>
    <dgm:pt modelId="{CCE58E23-EF68-4F03-B55C-C0B91ACBB28E}" type="pres">
      <dgm:prSet presAssocID="{9BA7022C-C9B9-49D2-B8DD-F419EBF5EEE9}" presName="iconBgRect" presStyleLbl="bgShp" presStyleIdx="2" presStyleCnt="3"/>
      <dgm:spPr/>
    </dgm:pt>
    <dgm:pt modelId="{B64FEEE8-885F-4CA6-8595-1B1F5825AB4F}" type="pres">
      <dgm:prSet presAssocID="{9BA7022C-C9B9-49D2-B8DD-F419EBF5EE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78C29417-5AEF-4F79-8DF7-F29F267B1AFD}" type="pres">
      <dgm:prSet presAssocID="{9BA7022C-C9B9-49D2-B8DD-F419EBF5EEE9}" presName="spaceRect" presStyleCnt="0"/>
      <dgm:spPr/>
    </dgm:pt>
    <dgm:pt modelId="{BD952894-E096-4ECD-8D39-C5A7F5AC2B90}" type="pres">
      <dgm:prSet presAssocID="{9BA7022C-C9B9-49D2-B8DD-F419EBF5EEE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D3C7F18-8FDC-4058-A20E-F017999D1EDF}" srcId="{8D1A22C3-FB56-4EC8-971F-333CAEF1D675}" destId="{9BA7022C-C9B9-49D2-B8DD-F419EBF5EEE9}" srcOrd="2" destOrd="0" parTransId="{2533F061-F9EF-41E4-B9F8-471F6091D6C3}" sibTransId="{9D353B68-A405-4EEE-95BA-19003673F10A}"/>
    <dgm:cxn modelId="{558CCC3D-5464-4519-8F52-FDD8EE6B8866}" type="presOf" srcId="{C4085BF4-E930-405E-AC24-222E916916DD}" destId="{826D24D2-7E77-40F4-B7F0-7556CB486CA4}" srcOrd="0" destOrd="0" presId="urn:microsoft.com/office/officeart/2018/5/layout/IconCircleLabelList"/>
    <dgm:cxn modelId="{2CCFA850-FC7E-4331-A42E-AF084BFB1746}" type="presOf" srcId="{AF106A90-07D9-489C-8F76-4A5DF15AED3C}" destId="{D667B3FA-B4EE-47B0-98FC-44C7C9E61DBE}" srcOrd="0" destOrd="0" presId="urn:microsoft.com/office/officeart/2018/5/layout/IconCircleLabelList"/>
    <dgm:cxn modelId="{04E7907B-29B0-49C3-88C5-A28831B85054}" type="presOf" srcId="{8D1A22C3-FB56-4EC8-971F-333CAEF1D675}" destId="{A3EA15ED-3DDF-445F-B246-7A9AC409737B}" srcOrd="0" destOrd="0" presId="urn:microsoft.com/office/officeart/2018/5/layout/IconCircleLabelList"/>
    <dgm:cxn modelId="{371D9984-76EA-4225-B091-0C1160F7D458}" srcId="{8D1A22C3-FB56-4EC8-971F-333CAEF1D675}" destId="{C4085BF4-E930-405E-AC24-222E916916DD}" srcOrd="1" destOrd="0" parTransId="{A5D5F04A-1C2B-4768-BA5D-9E5528B6FAF5}" sibTransId="{56B90516-4FAC-49A9-89B1-38EA491702CC}"/>
    <dgm:cxn modelId="{5A9CA7AA-2FBF-4921-974A-E15ED84C0F98}" type="presOf" srcId="{9BA7022C-C9B9-49D2-B8DD-F419EBF5EEE9}" destId="{BD952894-E096-4ECD-8D39-C5A7F5AC2B90}" srcOrd="0" destOrd="0" presId="urn:microsoft.com/office/officeart/2018/5/layout/IconCircleLabelList"/>
    <dgm:cxn modelId="{172E15B3-2593-48EC-BE5E-53B5EF2D11DD}" srcId="{8D1A22C3-FB56-4EC8-971F-333CAEF1D675}" destId="{AF106A90-07D9-489C-8F76-4A5DF15AED3C}" srcOrd="0" destOrd="0" parTransId="{EFB3721C-4567-479E-9D62-BD3070B42C78}" sibTransId="{19692108-0CA8-4E30-BFF3-C87D13EB1762}"/>
    <dgm:cxn modelId="{6DF946FB-96A4-4EC3-84F7-4CCA0C194A03}" type="presParOf" srcId="{A3EA15ED-3DDF-445F-B246-7A9AC409737B}" destId="{D39835F7-8383-426D-B15A-CFA6E8FF5A7C}" srcOrd="0" destOrd="0" presId="urn:microsoft.com/office/officeart/2018/5/layout/IconCircleLabelList"/>
    <dgm:cxn modelId="{AC6D90A6-0AB0-470C-BEED-4E3855647DE6}" type="presParOf" srcId="{D39835F7-8383-426D-B15A-CFA6E8FF5A7C}" destId="{C110B77F-6B7B-40DD-9A75-BA2706D4AE50}" srcOrd="0" destOrd="0" presId="urn:microsoft.com/office/officeart/2018/5/layout/IconCircleLabelList"/>
    <dgm:cxn modelId="{428C34A0-9F79-4DAE-AECD-5BF1D63D7CBB}" type="presParOf" srcId="{D39835F7-8383-426D-B15A-CFA6E8FF5A7C}" destId="{0A1FA539-C94D-42D8-B574-6D9DDAA91497}" srcOrd="1" destOrd="0" presId="urn:microsoft.com/office/officeart/2018/5/layout/IconCircleLabelList"/>
    <dgm:cxn modelId="{2B8C1A5A-09CB-4DEB-B970-C8A23BA65750}" type="presParOf" srcId="{D39835F7-8383-426D-B15A-CFA6E8FF5A7C}" destId="{7E573D8C-0036-4F29-B94A-52F533108D3E}" srcOrd="2" destOrd="0" presId="urn:microsoft.com/office/officeart/2018/5/layout/IconCircleLabelList"/>
    <dgm:cxn modelId="{B22A68F5-0630-4ACD-B201-AED09935DAE3}" type="presParOf" srcId="{D39835F7-8383-426D-B15A-CFA6E8FF5A7C}" destId="{D667B3FA-B4EE-47B0-98FC-44C7C9E61DBE}" srcOrd="3" destOrd="0" presId="urn:microsoft.com/office/officeart/2018/5/layout/IconCircleLabelList"/>
    <dgm:cxn modelId="{CD764106-B6AF-4E56-B68B-602CC964097D}" type="presParOf" srcId="{A3EA15ED-3DDF-445F-B246-7A9AC409737B}" destId="{7C8E537F-DB29-4D05-A6EE-2F8933D8C643}" srcOrd="1" destOrd="0" presId="urn:microsoft.com/office/officeart/2018/5/layout/IconCircleLabelList"/>
    <dgm:cxn modelId="{6FD45D21-073F-4FCA-8FE8-B365E656F639}" type="presParOf" srcId="{A3EA15ED-3DDF-445F-B246-7A9AC409737B}" destId="{847C3FEE-695D-4390-B3AC-859FE8F92413}" srcOrd="2" destOrd="0" presId="urn:microsoft.com/office/officeart/2018/5/layout/IconCircleLabelList"/>
    <dgm:cxn modelId="{5EB6DF50-532E-4B92-8C4C-95E3FB67CA8E}" type="presParOf" srcId="{847C3FEE-695D-4390-B3AC-859FE8F92413}" destId="{BCFE1691-9D3B-40A0-B335-47C42FE18FA8}" srcOrd="0" destOrd="0" presId="urn:microsoft.com/office/officeart/2018/5/layout/IconCircleLabelList"/>
    <dgm:cxn modelId="{DF0A38E7-9F62-4E4E-AA51-3BD0B8E09CF5}" type="presParOf" srcId="{847C3FEE-695D-4390-B3AC-859FE8F92413}" destId="{4C1A686C-F559-4253-8DA0-0D15F2C41197}" srcOrd="1" destOrd="0" presId="urn:microsoft.com/office/officeart/2018/5/layout/IconCircleLabelList"/>
    <dgm:cxn modelId="{351B1515-4AB2-452A-892E-21FEEC481B82}" type="presParOf" srcId="{847C3FEE-695D-4390-B3AC-859FE8F92413}" destId="{EF25B34A-9B40-4CD2-8A62-EAD5220DB183}" srcOrd="2" destOrd="0" presId="urn:microsoft.com/office/officeart/2018/5/layout/IconCircleLabelList"/>
    <dgm:cxn modelId="{3C9AF6F5-F4F5-4C02-93B2-50306525C777}" type="presParOf" srcId="{847C3FEE-695D-4390-B3AC-859FE8F92413}" destId="{826D24D2-7E77-40F4-B7F0-7556CB486CA4}" srcOrd="3" destOrd="0" presId="urn:microsoft.com/office/officeart/2018/5/layout/IconCircleLabelList"/>
    <dgm:cxn modelId="{D9ABE2D6-8534-4A6B-890B-4B795E14116F}" type="presParOf" srcId="{A3EA15ED-3DDF-445F-B246-7A9AC409737B}" destId="{E8D0CC66-78C9-44BB-A114-E11F4D1F0B91}" srcOrd="3" destOrd="0" presId="urn:microsoft.com/office/officeart/2018/5/layout/IconCircleLabelList"/>
    <dgm:cxn modelId="{46DD6370-4319-4A45-AB02-149029DAB6A0}" type="presParOf" srcId="{A3EA15ED-3DDF-445F-B246-7A9AC409737B}" destId="{E5783FBF-CAE7-482F-B8F7-26B896CEEF89}" srcOrd="4" destOrd="0" presId="urn:microsoft.com/office/officeart/2018/5/layout/IconCircleLabelList"/>
    <dgm:cxn modelId="{D9D718BF-C25F-474C-8203-72971C664949}" type="presParOf" srcId="{E5783FBF-CAE7-482F-B8F7-26B896CEEF89}" destId="{CCE58E23-EF68-4F03-B55C-C0B91ACBB28E}" srcOrd="0" destOrd="0" presId="urn:microsoft.com/office/officeart/2018/5/layout/IconCircleLabelList"/>
    <dgm:cxn modelId="{491F36F0-DE61-43E1-B4D1-69D5BFC35DDC}" type="presParOf" srcId="{E5783FBF-CAE7-482F-B8F7-26B896CEEF89}" destId="{B64FEEE8-885F-4CA6-8595-1B1F5825AB4F}" srcOrd="1" destOrd="0" presId="urn:microsoft.com/office/officeart/2018/5/layout/IconCircleLabelList"/>
    <dgm:cxn modelId="{8736D21F-30EA-4722-94D3-32A47F44AAEC}" type="presParOf" srcId="{E5783FBF-CAE7-482F-B8F7-26B896CEEF89}" destId="{78C29417-5AEF-4F79-8DF7-F29F267B1AFD}" srcOrd="2" destOrd="0" presId="urn:microsoft.com/office/officeart/2018/5/layout/IconCircleLabelList"/>
    <dgm:cxn modelId="{1FFFB080-4C3A-491A-B623-EA542B6235FF}" type="presParOf" srcId="{E5783FBF-CAE7-482F-B8F7-26B896CEEF89}" destId="{BD952894-E096-4ECD-8D39-C5A7F5AC2B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0B77F-6B7B-40DD-9A75-BA2706D4AE50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FA539-C94D-42D8-B574-6D9DDAA91497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7B3FA-B4EE-47B0-98FC-44C7C9E61DBE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300" kern="1200" dirty="0">
              <a:solidFill>
                <a:srgbClr val="002060"/>
              </a:solidFill>
            </a:rPr>
            <a:t>Media and consumables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46529" y="2703902"/>
        <a:ext cx="2418750" cy="720000"/>
      </dsp:txXfrm>
    </dsp:sp>
    <dsp:sp modelId="{BCFE1691-9D3B-40A0-B335-47C42FE18FA8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A686C-F559-4253-8DA0-0D15F2C41197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D24D2-7E77-40F4-B7F0-7556CB486CA4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300" kern="1200" dirty="0">
              <a:solidFill>
                <a:srgbClr val="002060"/>
              </a:solidFill>
            </a:rPr>
            <a:t>Media PH and Co2 concentration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2888560" y="2703902"/>
        <a:ext cx="2418750" cy="720000"/>
      </dsp:txXfrm>
    </dsp:sp>
    <dsp:sp modelId="{CCE58E23-EF68-4F03-B55C-C0B91ACBB28E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FEEE8-885F-4CA6-8595-1B1F5825AB4F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52894-E096-4ECD-8D39-C5A7F5AC2B90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300" kern="1200">
              <a:solidFill>
                <a:srgbClr val="002060"/>
              </a:solidFill>
            </a:rPr>
            <a:t>Oil and osmolarity</a:t>
          </a:r>
          <a:endParaRPr lang="en-US" sz="2300" kern="1200">
            <a:solidFill>
              <a:srgbClr val="002060"/>
            </a:solidFill>
          </a:endParaRPr>
        </a:p>
      </dsp:txBody>
      <dsp:txXfrm>
        <a:off x="5730591" y="2703902"/>
        <a:ext cx="24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12AF-0911-454F-BA90-04E37F8F326F}" type="datetimeFigureOut">
              <a:rPr lang="it-IT" smtClean="0"/>
              <a:pPr/>
              <a:t>28/03/2023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6DF7-3589-49E3-A196-A67DBD3484E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14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6DF7-3589-49E3-A196-A67DBD3484E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05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1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6DF7-3589-49E3-A196-A67DBD3484E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78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5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5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5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0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6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9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2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0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4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9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6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8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69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96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09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02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5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57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76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4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1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5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7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51F7-FD43-4046-A962-4C42B2C04B3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E39FF-2C92-4291-B16D-960A1B70A8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A079-8957-478D-BC73-42E4C59FDF7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A344-96F0-481A-B1E8-C0645DD0346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A4AE-3A90-4B9C-BF27-2D1138FFB1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318A-1B0A-4D8F-BF2F-D6DC0EE2A3C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it/url?sa=i&amp;rct=j&amp;q=&amp;esrc=s&amp;source=images&amp;cd=&amp;cad=rja&amp;uact=8&amp;ved=0CAcQjRw&amp;url=http://www.feliceadesso.com/2012/11/la-gestione-dello-stress-i-rimedi.html&amp;ei=OfQSVbakGM6HPd3ggYAD&amp;bvm=bv.89184060,d.ZWU&amp;psig=AFQjCNGu3h8-3f8XCjbfG9An__SAHJRjJQ&amp;ust=142738925039349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jpeg"/><Relationship Id="rId3" Type="http://schemas.openxmlformats.org/officeDocument/2006/relationships/hyperlink" Target="http://www.google.it/url?sa=i&amp;rct=j&amp;q=&amp;esrc=s&amp;source=images&amp;cd=&amp;cad=rja&amp;uact=8&amp;ved=0CAcQjRw&amp;url=http://www.travancoretradelinks.com/&amp;ei=WFzzVOmMMM-WoQSJ_YHIDg&amp;bvm=bv.87269000,d.cGU&amp;psig=AFQjCNFHTgblOucgujzX6TZugmUdxtfmPA&amp;ust=1425321400644493" TargetMode="External"/><Relationship Id="rId7" Type="http://schemas.openxmlformats.org/officeDocument/2006/relationships/hyperlink" Target="http://www.google.it/url?sa=i&amp;rct=j&amp;q=&amp;esrc=s&amp;source=images&amp;cd=&amp;cad=rja&amp;uact=8&amp;ved=0CAcQjRw&amp;url=http://www.ultident.com/scientific/products.php?product=DL-351008&amp;ei=wFzzVIk8z9KgBLOUgrgL&amp;bvm=bv.87269000,d.cGU&amp;psig=AFQjCNEtSNEk74MXT58GNAlZerc6H25vqA&amp;ust=1425321526334831" TargetMode="External"/><Relationship Id="rId12" Type="http://schemas.openxmlformats.org/officeDocument/2006/relationships/hyperlink" Target="http://www.google.it/url?sa=i&amp;rct=j&amp;q=&amp;esrc=s&amp;source=images&amp;cd=&amp;cad=rja&amp;uact=8&amp;ved=0CAcQjRw&amp;url=http://www.qrbiz.com/buy_number-reading-variable-volume-pipette&amp;ei=ZyUTVYGjNMr2PO2LgIAL&amp;bvm=bv.89217033,d.bGQ&amp;psig=AFQjCNFDUv-BxrPB_BsSvFljCPQQQw93hg&amp;ust=1427404505536395" TargetMode="External"/><Relationship Id="rId2" Type="http://schemas.openxmlformats.org/officeDocument/2006/relationships/hyperlink" Target="http://www.google.it/url?sa=i&amp;rct=j&amp;q=&amp;esrc=s&amp;source=images&amp;cd=&amp;cad=rja&amp;uact=8&amp;ved=0CAcQjRw&amp;url=http://www.vitrolife.com/en/Fertility/Products/OVOIL/&amp;ei=PFzzVJX2NZK4oQSui4DwAw&amp;bvm=bv.87269000,d.cGU&amp;psig=AFQjCNFHTgblOucgujzX6TZugmUdxtfmPA&amp;ust=142532140064449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35.jpeg"/><Relationship Id="rId5" Type="http://schemas.openxmlformats.org/officeDocument/2006/relationships/hyperlink" Target="http://www.google.it/url?sa=i&amp;rct=j&amp;q=&amp;esrc=s&amp;source=images&amp;cd=&amp;cad=rja&amp;uact=8&amp;ved=0CAcQjRw&amp;url=http://www.har-vet.com/harvet/index.php/equine-1/embryo-transfer/esptm-tissue-culture-dish-four-well-um-10-pkg.html?SID=qmksvkwy&amp;ei=SSQTVbr2JMPNOJrygJgB&amp;bvm=bv.89217033,d.bGQ&amp;psig=AFQjCNF430zMC9hy0ASRnkFxCYxHQGkl0g&amp;ust=1427404211864969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www.google.it/url?sa=i&amp;rct=j&amp;q=&amp;esrc=s&amp;source=images&amp;cd=&amp;cad=rja&amp;uact=8&amp;ved=0CAcQjRw&amp;url=http://catalog2.corning.com/Lifesciences/en-US/Shopping/ProductDetails.aspx?productid=353654(Lifesciences)&amp;categoryname=4+Well+Multiple+Well+Microplates(Lifesciences)&amp;ei=NyQTVbarEIjCOZ7ngNgL&amp;bvm=bv.89217033,d.bGQ&amp;psig=AFQjCNF430zMC9hy0ASRnkFxCYxHQGkl0g&amp;ust=1427404211864969" TargetMode="External"/><Relationship Id="rId9" Type="http://schemas.openxmlformats.org/officeDocument/2006/relationships/hyperlink" Target="http://www.google.it/url?sa=i&amp;rct=j&amp;q=&amp;esrc=s&amp;source=images&amp;cd=&amp;cad=rja&amp;uact=8&amp;ved=0CAcQjRw&amp;url=http://catalog2.corning.com/Lifesciences/en-US/Shopping/Product.aspx?categoryname=Cell+Culture+and+Bioprocess(Lifesciences)|Dishes,+Culture/Petri+(Lifesciences)|Plastic+Petri+Dishes(Lifesciences)&amp;ei=7iMTVYzZHI2_PKbpgLgC&amp;bvm=bv.89217033,d.bGQ&amp;psig=AFQjCNEIgZAGHviam6_HDPS8Qhftdb2heA&amp;ust=1427404103162066" TargetMode="External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://www.travancoretradelinks.com/&amp;ei=WFzzVOmMMM-WoQSJ_YHIDg&amp;bvm=bv.87269000,d.cGU&amp;psig=AFQjCNFHTgblOucgujzX6TZugmUdxtfmPA&amp;ust=142532140064449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google.it/url?sa=i&amp;rct=j&amp;q=&amp;esrc=s&amp;source=images&amp;cd=&amp;cad=rja&amp;uact=8&amp;ved=0CAcQjRw&amp;url=http://www.vitrolife.com/en/Fertility/Products/OVOIL/&amp;ei=PFzzVJX2NZK4oQSui4DwAw&amp;bvm=bv.87269000,d.cGU&amp;psig=AFQjCNFHTgblOucgujzX6TZugmUdxtfmPA&amp;ust=142532140064449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hyperlink" Target="http://www.google.it/url?sa=i&amp;rct=j&amp;q=&amp;esrc=s&amp;source=images&amp;cd=&amp;cad=rja&amp;uact=8&amp;ved=0CAcQjRw&amp;url=http://www.har-vet.com/harvet/index.php/equine-1/embryo-transfer/esptm-tissue-culture-dish-four-well-um-10-pkg.html?SID=qmksvkwy&amp;ei=SSQTVbr2JMPNOJrygJgB&amp;bvm=bv.89217033,d.bGQ&amp;psig=AFQjCNF430zMC9hy0ASRnkFxCYxHQGkl0g&amp;ust=1427404211864969" TargetMode="External"/><Relationship Id="rId4" Type="http://schemas.openxmlformats.org/officeDocument/2006/relationships/hyperlink" Target="http://www.google.it/url?sa=i&amp;rct=j&amp;q=&amp;esrc=s&amp;source=images&amp;cd=&amp;cad=rja&amp;uact=8&amp;ved=0CAcQjRw&amp;url=http://catalog2.corning.com/Lifesciences/en-US/Shopping/ProductDetails.aspx?productid=353654(Lifesciences)&amp;categoryname=4+Well+Multiple+Well+Microplates(Lifesciences)&amp;ei=NyQTVbarEIjCOZ7ngNgL&amp;bvm=bv.89217033,d.bGQ&amp;psig=AFQjCNF430zMC9hy0ASRnkFxCYxHQGkl0g&amp;ust=142740421186496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19JUcdISuAM" TargetMode="External"/><Relationship Id="rId5" Type="http://schemas.openxmlformats.org/officeDocument/2006/relationships/hyperlink" Target="https://www.youtube.com/watch?v=FyBh_814jtI#action=share" TargetMode="External"/><Relationship Id="rId4" Type="http://schemas.openxmlformats.org/officeDocument/2006/relationships/hyperlink" Target="https://www.youtube.com/watch?v=i4phDnDuSd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rct=j&amp;q=&amp;esrc=s&amp;source=images&amp;cd=&amp;cad=rja&amp;uact=8&amp;ved=0CAcQjRw&amp;url=https://www.modernpest.com/blog/how-mice-can-squeeze-into-your-home/&amp;ei=KpTnVPSbGpG1ogTV6oLIDA&amp;bvm=bv.86475890,d.cGU&amp;psig=AFQjCNGcY2FjlFHZHwvrVEIbWA99xNJobA&amp;ust=1424549269921656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CAcQjRw&amp;url=http://www.dynamicfood.it/it/panini/1/1/&amp;ei=Z77bVOy-MYOEPfa7gLAM&amp;bvm=bv.85761416,d.bGQ&amp;psig=AFQjCNEcLg1wOa3_2mg0a1LaDxZWHIIIUA&amp;ust=142377365194809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sa=i&amp;rct=j&amp;q=&amp;esrc=s&amp;source=images&amp;cd=&amp;cad=rja&amp;uact=8&amp;ved=0CAcQjRw&amp;url=http://guidecucina.pianetadonna.it/come-preparare-il-brodo-misto-152428.html&amp;ei=Gb7bVNXfDsnBPJW_gbAM&amp;bvm=bv.85761416,d.bGQ&amp;psig=AFQjCNE_o2V_s-ke02qbGh-b0QGMpCfylg&amp;ust=1423773488509816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hyperlink" Target="http://www.google.it/url?sa=i&amp;rct=j&amp;q=&amp;esrc=s&amp;source=images&amp;cd=&amp;cad=rja&amp;uact=8&amp;ved=0CAcQjRw&amp;url=http://www.onlyhdwallpaperss.com/rabbit/rabbit-beautiful-hd-wallpaper/&amp;ei=jZLnVN6uEcfioASF9IDgDg&amp;bvm=bv.86475890,d.cGU&amp;psig=AFQjCNEapHYUXExmQN3pH4M0sL86t48wdA&amp;ust=1424548797363980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CAcQjRw&amp;url=http://www.meteoweb.eu/2014/11/italiani-rimandati-a-tavola-solo-il-15-consuma-5-dosi-di-frutta-e-verdura-ogni-giorno/356990/&amp;ei=ccDbVNLVM9HLaMzJgZgC&amp;bvm=bv.85761416,d.bGQ&amp;psig=AFQjCNGwgMKgTxzquG6pe7fteWl_oRMXvA&amp;ust=1423774156159365" TargetMode="External"/><Relationship Id="rId3" Type="http://schemas.openxmlformats.org/officeDocument/2006/relationships/hyperlink" Target="http://www.google.it/url?sa=i&amp;rct=j&amp;q=&amp;esrc=s&amp;source=images&amp;cd=&amp;cad=rja&amp;uact=8&amp;ved=0CAcQjRw&amp;url=http://magazine.snav.it/tag/piatti-tipici/&amp;ei=wb_bVMnwKYOrPNqqgbAM&amp;bvm=bv.85761416,d.bGQ&amp;psig=AFQjCNHOflX7H8u_wse_dRAa4Q9eg81Bew&amp;ust=1423773935202664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sa=i&amp;rct=j&amp;q=&amp;esrc=s&amp;source=images&amp;cd=&amp;cad=rja&amp;uact=8&amp;ved=0CAcQjRw&amp;url=http://www.donnaclick.it/cucina/9731/secondi-piatti-di-carne-filetto-di-maiale-alle-erbe-con-aceto-balsamico/&amp;ei=27_bVK_lHI76apiYgPAJ&amp;bvm=bv.85761416,d.bGQ&amp;psig=AFQjCNHOflX7H8u_wse_dRAa4Q9eg81Bew&amp;ust=1423773935202664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it/url?sa=i&amp;rct=j&amp;q=&amp;esrc=s&amp;source=images&amp;cd=&amp;cad=rja&amp;uact=8&amp;ved=0CAcQjRw&amp;url=http://www.palloncinointragastrico.it/continuale-bevande-gli-alimenti-estivi/&amp;ei=MMHbVL2AG4biaoDkgMAI&amp;bvm=bv.85761416,d.bGQ&amp;psig=AFQjCNG2ide_anumsqAWPgnh-IT-exC8Sw&amp;ust=1423774309181776" TargetMode="External"/><Relationship Id="rId4" Type="http://schemas.openxmlformats.org/officeDocument/2006/relationships/hyperlink" Target="http://www.google.it/url?sa=i&amp;rct=j&amp;q=&amp;esrc=s&amp;source=images&amp;cd=&amp;cad=rja&amp;uact=8&amp;ved=0CAcQjRw&amp;url=http://www.1zoom.net/Food/Pasta/t2/1/&amp;ei=w77bVLDKL4XwO_LzgcAM&amp;bvm=bv.85761416,d.bGQ&amp;psig=AFQjCNE8JgW09EzZ33nMa3q3_YCZ0k4CAQ&amp;ust=1423773748407595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857250"/>
            <a:ext cx="685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1601629" y="1369803"/>
            <a:ext cx="5940743" cy="4053078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, white, old&#10;&#10;Description automatically generated">
            <a:extLst>
              <a:ext uri="{FF2B5EF4-FFF2-40B4-BE49-F238E27FC236}">
                <a16:creationId xmlns:a16="http://schemas.microsoft.com/office/drawing/2014/main" id="{1831502A-F686-4EE8-9127-36814D090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5693"/>
          <a:stretch/>
        </p:blipFill>
        <p:spPr>
          <a:xfrm rot="21480000">
            <a:off x="1689947" y="1558222"/>
            <a:ext cx="5738628" cy="3676239"/>
          </a:xfrm>
          <a:prstGeom prst="rect">
            <a:avLst/>
          </a:prstGeom>
        </p:spPr>
      </p:pic>
      <p:sp>
        <p:nvSpPr>
          <p:cNvPr id="15" name="Rettangolo 17">
            <a:extLst>
              <a:ext uri="{FF2B5EF4-FFF2-40B4-BE49-F238E27FC236}">
                <a16:creationId xmlns:a16="http://schemas.microsoft.com/office/drawing/2014/main" id="{2CC4B902-A22A-4D94-A1C1-325BFF43F0B2}"/>
              </a:ext>
            </a:extLst>
          </p:cNvPr>
          <p:cNvSpPr/>
          <p:nvPr/>
        </p:nvSpPr>
        <p:spPr>
          <a:xfrm>
            <a:off x="1881347" y="2936741"/>
            <a:ext cx="560963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«ICSI Procedure and advanced techniques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in medically-assisted procreation» </a:t>
            </a:r>
            <a:endParaRPr kumimoji="0" lang="it-IT" sz="22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8899EEE-C5F2-4655-AE02-F454CFA6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610" y="765488"/>
            <a:ext cx="6078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Second-Cycle Degree Course in “REPRODUCTIVE BIOTECHNOLOGIES”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ttangolo 15">
            <a:extLst>
              <a:ext uri="{FF2B5EF4-FFF2-40B4-BE49-F238E27FC236}">
                <a16:creationId xmlns:a16="http://schemas.microsoft.com/office/drawing/2014/main" id="{04AC20C0-184D-4249-8BDE-12866F9C2CB6}"/>
              </a:ext>
            </a:extLst>
          </p:cNvPr>
          <p:cNvSpPr/>
          <p:nvPr/>
        </p:nvSpPr>
        <p:spPr>
          <a:xfrm>
            <a:off x="2971662" y="5852793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Ilaria Listorti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Head of Villa MafaldaART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ilistorti@unite.it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BA3E3F-BE9B-4C83-A222-CE1A8DDAD23A}"/>
              </a:ext>
            </a:extLst>
          </p:cNvPr>
          <p:cNvSpPr txBox="1"/>
          <p:nvPr/>
        </p:nvSpPr>
        <p:spPr>
          <a:xfrm>
            <a:off x="2791545" y="5452129"/>
            <a:ext cx="38453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A.Y. 2022 - 2023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F9C361E-2AA3-4B27-A325-F936631F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23520"/>
            <a:ext cx="1053053" cy="53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3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53608" y="767576"/>
            <a:ext cx="85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 STRATEGY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94551" y="245176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353608" y="1844824"/>
            <a:ext cx="8588965" cy="4189337"/>
            <a:chOff x="353608" y="1844824"/>
            <a:chExt cx="8588965" cy="4189337"/>
          </a:xfrm>
        </p:grpSpPr>
        <p:grpSp>
          <p:nvGrpSpPr>
            <p:cNvPr id="7" name="Gruppo 6"/>
            <p:cNvGrpSpPr/>
            <p:nvPr/>
          </p:nvGrpSpPr>
          <p:grpSpPr>
            <a:xfrm>
              <a:off x="450041" y="1848400"/>
              <a:ext cx="8492532" cy="4185761"/>
              <a:chOff x="600055" y="2085976"/>
              <a:chExt cx="11323376" cy="5581015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600055" y="2085976"/>
                <a:ext cx="5657617" cy="558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INDIVIDUAL EMBRYO CULTURE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small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volume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culture medium 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(10-20 </a:t>
                </a:r>
                <a:r>
                  <a:rPr lang="it-IT" sz="1400" dirty="0">
                    <a:solidFill>
                      <a:srgbClr val="00206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it-IT" sz="14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drop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Human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is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monovulatory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specie</a:t>
                </a: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A bad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embryo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can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detrimental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others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Real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traceability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every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single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embryo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during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culture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large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volume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culture medium  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(500 </a:t>
                </a:r>
                <a:r>
                  <a:rPr lang="it-IT" sz="1400" dirty="0">
                    <a:solidFill>
                      <a:srgbClr val="00206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it-IT" sz="14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well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Human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is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monovulatory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specie</a:t>
                </a: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A  bad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embryo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can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dettrimental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others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-"/>
                </a:pP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large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volume, the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osmolarity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increase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slowly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6386250" y="2177219"/>
                <a:ext cx="5537181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GROUP EMBRYO CULTURE</a:t>
                </a:r>
                <a:endParaRPr lang="it-IT" sz="14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small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volume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culture medium 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(25-50 </a:t>
                </a:r>
                <a:r>
                  <a:rPr lang="it-IT" sz="1400" dirty="0">
                    <a:solidFill>
                      <a:srgbClr val="00206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it-IT" sz="14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drop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In-vitro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conditions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different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from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the in vivo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ones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-"/>
                </a:pP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Positive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influence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paracrine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factors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Faster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management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entire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embryo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culture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large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volume </a:t>
                </a:r>
                <a:r>
                  <a:rPr lang="it-IT" sz="1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culture medium  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(500-1000 </a:t>
                </a:r>
                <a:r>
                  <a:rPr lang="it-IT" sz="1400" dirty="0">
                    <a:solidFill>
                      <a:srgbClr val="00206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it-IT" sz="14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well</a:t>
                </a:r>
                <a:r>
                  <a:rPr lang="it-IT" sz="1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In-vitro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conditions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different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from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the in vivo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ones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-"/>
                </a:pP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Positive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influence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paracrine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factors</a:t>
                </a:r>
                <a:endParaRPr lang="it-IT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-"/>
                </a:pP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Faster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management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entire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embryo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culture</a:t>
                </a:r>
              </a:p>
              <a:p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No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need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for</a:t>
                </a:r>
                <a:r>
                  <a:rPr lang="it-IT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medium </a:t>
                </a:r>
                <a:r>
                  <a:rPr lang="it-IT" sz="14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replenishment</a:t>
                </a:r>
                <a:endParaRPr lang="it-IT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Connettore 1 15"/>
            <p:cNvCxnSpPr/>
            <p:nvPr/>
          </p:nvCxnSpPr>
          <p:spPr>
            <a:xfrm>
              <a:off x="4644008" y="1844824"/>
              <a:ext cx="0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>
              <a:cxnSpLocks/>
            </p:cNvCxnSpPr>
            <p:nvPr/>
          </p:nvCxnSpPr>
          <p:spPr>
            <a:xfrm>
              <a:off x="353608" y="3681028"/>
              <a:ext cx="85681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22320A74-7B5D-42B0-BAF6-0C6FF8D7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4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8479" y="936636"/>
            <a:ext cx="85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 STRATEGY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30164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pic>
        <p:nvPicPr>
          <p:cNvPr id="11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7D9A0A61-48E3-4A22-B5FE-DBB6FE6D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D2E874-95BB-489C-8B06-F59A68CD459F}"/>
              </a:ext>
            </a:extLst>
          </p:cNvPr>
          <p:cNvGrpSpPr/>
          <p:nvPr/>
        </p:nvGrpSpPr>
        <p:grpSpPr>
          <a:xfrm>
            <a:off x="787701" y="2372327"/>
            <a:ext cx="7446852" cy="3125157"/>
            <a:chOff x="988904" y="2163525"/>
            <a:chExt cx="7446852" cy="312515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2550" y="2708920"/>
              <a:ext cx="3833206" cy="257976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77E516-0256-46F5-81B9-92DBEE2ADB80}"/>
                </a:ext>
              </a:extLst>
            </p:cNvPr>
            <p:cNvSpPr/>
            <p:nvPr/>
          </p:nvSpPr>
          <p:spPr>
            <a:xfrm>
              <a:off x="988904" y="2163525"/>
              <a:ext cx="3294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Small volume of culture medium 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4D9C2E-5D57-4038-B5A9-778A88C1380A}"/>
                </a:ext>
              </a:extLst>
            </p:cNvPr>
            <p:cNvSpPr/>
            <p:nvPr/>
          </p:nvSpPr>
          <p:spPr>
            <a:xfrm>
              <a:off x="4862395" y="2343596"/>
              <a:ext cx="32903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Large volume of culture medium </a:t>
              </a:r>
              <a:endParaRPr lang="it-IT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7A0F97-B25C-9D8D-0133-013D1796F4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2" t="50744" r="65750" b="20134"/>
          <a:stretch/>
        </p:blipFill>
        <p:spPr>
          <a:xfrm>
            <a:off x="1055504" y="3029345"/>
            <a:ext cx="2758886" cy="23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8A1992C4-4761-20A4-2338-592ACC4DD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820402"/>
              </p:ext>
            </p:extLst>
          </p:nvPr>
        </p:nvGraphicFramePr>
        <p:xfrm>
          <a:off x="483041" y="1672951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6E82E9-E08D-15A2-FFB7-04B4BF400DBA}"/>
              </a:ext>
            </a:extLst>
          </p:cNvPr>
          <p:cNvSpPr txBox="1"/>
          <p:nvPr/>
        </p:nvSpPr>
        <p:spPr>
          <a:xfrm>
            <a:off x="814468" y="739524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OPTIMIZING EMBRYO CULTURE SYSTEM</a:t>
            </a:r>
          </a:p>
        </p:txBody>
      </p:sp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96C0F4FC-DF91-C6BB-48D4-1B4F829F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0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CEA92093-05B2-4A89-9EBC-8294E935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2F628-132E-34F3-89E0-E37304FCC3E5}"/>
              </a:ext>
            </a:extLst>
          </p:cNvPr>
          <p:cNvSpPr txBox="1"/>
          <p:nvPr/>
        </p:nvSpPr>
        <p:spPr>
          <a:xfrm>
            <a:off x="1187624" y="1844824"/>
            <a:ext cx="6625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PROFOUNDLY IMPACTS OOCYTES AND EMBRYOS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D632-CD38-6573-4BCD-BC77B59ACDD6}"/>
              </a:ext>
            </a:extLst>
          </p:cNvPr>
          <p:cNvSpPr txBox="1"/>
          <p:nvPr/>
        </p:nvSpPr>
        <p:spPr>
          <a:xfrm>
            <a:off x="596256" y="2244934"/>
            <a:ext cx="808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it-IT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Oocyte mitochondrial localization and development competence, oocyte metabolism (correlated to maturational and developmental status). </a:t>
            </a:r>
            <a:r>
              <a:rPr lang="it-IT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Denuded oocytes cannot regulate pH.</a:t>
            </a:r>
          </a:p>
          <a:p>
            <a:pPr>
              <a:buClr>
                <a:srgbClr val="C00000"/>
              </a:buClr>
            </a:pPr>
            <a:endParaRPr lang="it-IT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 metabolic actitvity, intracellular organization, and overall embryo development;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blastomere division;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rates;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embryo morphology.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71645-AE53-347E-51D1-71E9284E8574}"/>
              </a:ext>
            </a:extLst>
          </p:cNvPr>
          <p:cNvSpPr txBox="1"/>
          <p:nvPr/>
        </p:nvSpPr>
        <p:spPr>
          <a:xfrm>
            <a:off x="755749" y="464123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2512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0D20EA-7157-4B86-8773-9ED849BFD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60278" r="55151" b="19201"/>
          <a:stretch/>
        </p:blipFill>
        <p:spPr>
          <a:xfrm>
            <a:off x="2843808" y="5056856"/>
            <a:ext cx="3938697" cy="1675446"/>
          </a:xfrm>
          <a:prstGeom prst="rect">
            <a:avLst/>
          </a:prstGeom>
        </p:spPr>
      </p:pic>
      <p:pic>
        <p:nvPicPr>
          <p:cNvPr id="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80AD51B9-5BEE-4135-AFB3-3643CE90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1C764-4A43-7967-CC57-CDE668B726C5}"/>
              </a:ext>
            </a:extLst>
          </p:cNvPr>
          <p:cNvSpPr txBox="1"/>
          <p:nvPr/>
        </p:nvSpPr>
        <p:spPr>
          <a:xfrm>
            <a:off x="1085008" y="266789"/>
            <a:ext cx="7272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SET BY %CO</a:t>
            </a:r>
            <a:r>
              <a:rPr lang="it-IT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[HCO</a:t>
            </a:r>
            <a:r>
              <a:rPr lang="it-IT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BUT TARGET UNKNOW</a:t>
            </a:r>
            <a:endParaRPr lang="it-IT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2DA69-B8F2-A69B-8138-36AC1A475144}"/>
              </a:ext>
            </a:extLst>
          </p:cNvPr>
          <p:cNvSpPr txBox="1"/>
          <p:nvPr/>
        </p:nvSpPr>
        <p:spPr>
          <a:xfrm>
            <a:off x="596256" y="1441316"/>
            <a:ext cx="7776864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pH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human embryos is not yet determined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human embryos is tipically around 7.1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acidification, the lower level is therefore usually set at 7.2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suggested poorer embryo development at pH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&gt; 7.4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media are used at 7.3 ± 0.1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function of HCO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media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is set by the manufacturer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%CO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manipulated in the lab to control pH</a:t>
            </a:r>
            <a:r>
              <a:rPr lang="it-IT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it-IT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554A6DDD-E280-490F-933A-24A9C0914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020CF-B6BD-68CD-2990-81169FB096C2}"/>
              </a:ext>
            </a:extLst>
          </p:cNvPr>
          <p:cNvSpPr txBox="1"/>
          <p:nvPr/>
        </p:nvSpPr>
        <p:spPr>
          <a:xfrm>
            <a:off x="2045723" y="615623"/>
            <a:ext cx="4803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FACTORS IMPACTING Ph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0017E-4ED5-062D-9BC1-40C0012C26F6}"/>
              </a:ext>
            </a:extLst>
          </p:cNvPr>
          <p:cNvSpPr txBox="1"/>
          <p:nvPr/>
        </p:nvSpPr>
        <p:spPr>
          <a:xfrm>
            <a:off x="1979711" y="1916832"/>
            <a:ext cx="4935710" cy="326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Lenght of equilibration period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incubetor door openings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CO2 sensors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changes within the incubators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Bacterial/ fungal contamination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Altitude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</a:p>
        </p:txBody>
      </p:sp>
    </p:spTree>
    <p:extLst>
      <p:ext uri="{BB962C8B-B14F-4D97-AF65-F5344CB8AC3E}">
        <p14:creationId xmlns:p14="http://schemas.microsoft.com/office/powerpoint/2010/main" val="108063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41B5D-7D77-4598-97F6-23872CC7B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2" t="33144" r="25510" b="20247"/>
          <a:stretch/>
        </p:blipFill>
        <p:spPr>
          <a:xfrm>
            <a:off x="644354" y="1719850"/>
            <a:ext cx="7910010" cy="4538130"/>
          </a:xfrm>
          <a:prstGeom prst="rect">
            <a:avLst/>
          </a:prstGeom>
        </p:spPr>
      </p:pic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80FE61D0-8FEB-4483-86F1-D9F11BD1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9AC8E-94DF-685A-77F0-3E9B0F677C7F}"/>
              </a:ext>
            </a:extLst>
          </p:cNvPr>
          <p:cNvSpPr txBox="1"/>
          <p:nvPr/>
        </p:nvSpPr>
        <p:spPr>
          <a:xfrm>
            <a:off x="1096349" y="600020"/>
            <a:ext cx="700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OSMOLARITY IS CRITICAL</a:t>
            </a:r>
          </a:p>
        </p:txBody>
      </p:sp>
    </p:spTree>
    <p:extLst>
      <p:ext uri="{BB962C8B-B14F-4D97-AF65-F5344CB8AC3E}">
        <p14:creationId xmlns:p14="http://schemas.microsoft.com/office/powerpoint/2010/main" val="164247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014E393B-E2D3-478C-AEDC-17FE7B40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72C04-9441-4E7A-A424-F1BF2084A5C3}"/>
              </a:ext>
            </a:extLst>
          </p:cNvPr>
          <p:cNvSpPr txBox="1"/>
          <p:nvPr/>
        </p:nvSpPr>
        <p:spPr>
          <a:xfrm>
            <a:off x="1303316" y="836712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OPTIMIZING SYSTEMS: OSMOLARITY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D4557C-671B-24F8-FC5B-7518797D2FF0}"/>
              </a:ext>
            </a:extLst>
          </p:cNvPr>
          <p:cNvGrpSpPr/>
          <p:nvPr/>
        </p:nvGrpSpPr>
        <p:grpSpPr>
          <a:xfrm>
            <a:off x="579088" y="1749919"/>
            <a:ext cx="8169376" cy="4646695"/>
            <a:chOff x="579088" y="1749919"/>
            <a:chExt cx="8169376" cy="464669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B2D718-4ED5-21B7-D746-10054996D292}"/>
                </a:ext>
              </a:extLst>
            </p:cNvPr>
            <p:cNvSpPr txBox="1"/>
            <p:nvPr/>
          </p:nvSpPr>
          <p:spPr>
            <a:xfrm>
              <a:off x="579088" y="1749919"/>
              <a:ext cx="7805342" cy="1883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Optimal volume per embryo is not yet determined;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Some labs successfully use 2-5 µl per embryo, more tipically 20-50 µl;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Drop size may affect longer term changes in osmolarity;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care needed during dish preparation, example...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C258C-24E9-FF1E-2EF8-2941C4D5B64C}"/>
                </a:ext>
              </a:extLst>
            </p:cNvPr>
            <p:cNvSpPr txBox="1"/>
            <p:nvPr/>
          </p:nvSpPr>
          <p:spPr>
            <a:xfrm>
              <a:off x="5652120" y="3861048"/>
              <a:ext cx="3096344" cy="2535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 dish at a time;</a:t>
              </a: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Evaluate type of dish;</a:t>
              </a: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Airflow minimized;</a:t>
              </a: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Underlay drops;</a:t>
              </a: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 maximum oil volume;</a:t>
              </a: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Evaluate type of 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5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F8FF01-CE37-42EA-BF57-B8F70845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35068" r="50770" b="21909"/>
          <a:stretch/>
        </p:blipFill>
        <p:spPr>
          <a:xfrm>
            <a:off x="1547664" y="1140354"/>
            <a:ext cx="6120680" cy="5661248"/>
          </a:xfrm>
          <a:prstGeom prst="rect">
            <a:avLst/>
          </a:prstGeom>
        </p:spPr>
      </p:pic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57661E25-3A8A-4476-8A86-EBCCB230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D7ED4-67C0-425A-90D5-189FCF6D93DC}"/>
              </a:ext>
            </a:extLst>
          </p:cNvPr>
          <p:cNvSpPr txBox="1"/>
          <p:nvPr/>
        </p:nvSpPr>
        <p:spPr>
          <a:xfrm>
            <a:off x="1087589" y="50007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VS HIGH OXYGEN CONCENTRATIONS FOR EMBRYO CULTURE</a:t>
            </a:r>
          </a:p>
        </p:txBody>
      </p:sp>
    </p:spTree>
    <p:extLst>
      <p:ext uri="{BB962C8B-B14F-4D97-AF65-F5344CB8AC3E}">
        <p14:creationId xmlns:p14="http://schemas.microsoft.com/office/powerpoint/2010/main" val="110493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7F4954-3F1C-4257-99C6-6CC71BF1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56" t="34861" r="17713" b="20600"/>
          <a:stretch/>
        </p:blipFill>
        <p:spPr>
          <a:xfrm>
            <a:off x="2381473" y="1821732"/>
            <a:ext cx="6470936" cy="3506636"/>
          </a:xfrm>
          <a:prstGeom prst="rect">
            <a:avLst/>
          </a:prstGeom>
        </p:spPr>
      </p:pic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AF869167-FA03-482B-BE69-133F7794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F16246F0-C590-4526-94BB-F7B8DA56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F7D12-F25F-47C3-B833-515A1945C11B}"/>
              </a:ext>
            </a:extLst>
          </p:cNvPr>
          <p:cNvSpPr txBox="1"/>
          <p:nvPr/>
        </p:nvSpPr>
        <p:spPr>
          <a:xfrm>
            <a:off x="1331640" y="657604"/>
            <a:ext cx="674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OPTIMIZING SYSTEMS: TEMPERATURE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F984D-A68A-564E-78F7-A3D310CD4848}"/>
              </a:ext>
            </a:extLst>
          </p:cNvPr>
          <p:cNvSpPr txBox="1"/>
          <p:nvPr/>
        </p:nvSpPr>
        <p:spPr>
          <a:xfrm>
            <a:off x="149225" y="2420888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 that temperatures below 37°C may give better outcomes</a:t>
            </a:r>
          </a:p>
          <a:p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above 37°C NOT reccommended</a:t>
            </a:r>
          </a:p>
        </p:txBody>
      </p:sp>
    </p:spTree>
    <p:extLst>
      <p:ext uri="{BB962C8B-B14F-4D97-AF65-F5344CB8AC3E}">
        <p14:creationId xmlns:p14="http://schemas.microsoft.com/office/powerpoint/2010/main" val="152566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379634" y="4137151"/>
            <a:ext cx="8567516" cy="2227762"/>
            <a:chOff x="379634" y="4137151"/>
            <a:chExt cx="8566428" cy="2227762"/>
          </a:xfrm>
        </p:grpSpPr>
        <p:pic>
          <p:nvPicPr>
            <p:cNvPr id="3074" name="Picture 2" descr="Risultati immagini per PUBMED"/>
            <p:cNvPicPr>
              <a:picLocks noChangeAspect="1" noChangeArrowheads="1"/>
            </p:cNvPicPr>
            <p:nvPr/>
          </p:nvPicPr>
          <p:blipFill>
            <a:blip r:embed="rId2" cstate="print">
              <a:lum bright="50000" contrast="-71000"/>
              <a:alphaModFix amt="35000"/>
            </a:blip>
            <a:srcRect/>
            <a:stretch>
              <a:fillRect/>
            </a:stretch>
          </p:blipFill>
          <p:spPr bwMode="auto">
            <a:xfrm>
              <a:off x="379634" y="4137151"/>
              <a:ext cx="4099625" cy="2227762"/>
            </a:xfrm>
            <a:prstGeom prst="rect">
              <a:avLst/>
            </a:prstGeom>
            <a:noFill/>
          </p:spPr>
        </p:pic>
        <p:sp>
          <p:nvSpPr>
            <p:cNvPr id="17" name="Parentesi graffa chiusa 16"/>
            <p:cNvSpPr/>
            <p:nvPr/>
          </p:nvSpPr>
          <p:spPr>
            <a:xfrm>
              <a:off x="5723449" y="4572007"/>
              <a:ext cx="142876" cy="1358049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847978" y="4793071"/>
              <a:ext cx="30980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cap="all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cap="all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virtual educational </a:t>
              </a:r>
            </a:p>
            <a:p>
              <a:pPr algn="ctr"/>
              <a:r>
                <a:rPr lang="en-US" b="1" cap="all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</a:p>
            <a:p>
              <a:pPr algn="ctr"/>
              <a:r>
                <a:rPr lang="en-US" b="1" cap="all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scientific activities</a:t>
              </a:r>
              <a:endParaRPr lang="it-IT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428596" y="1856935"/>
            <a:ext cx="8221294" cy="1857817"/>
            <a:chOff x="428596" y="1856935"/>
            <a:chExt cx="8221294" cy="1857817"/>
          </a:xfrm>
        </p:grpSpPr>
        <p:sp>
          <p:nvSpPr>
            <p:cNvPr id="14" name="Parentesi graffa chiusa 13"/>
            <p:cNvSpPr/>
            <p:nvPr/>
          </p:nvSpPr>
          <p:spPr>
            <a:xfrm>
              <a:off x="5724128" y="1856935"/>
              <a:ext cx="142876" cy="1857817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045587" y="2571744"/>
              <a:ext cx="2604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THEROICAL LESSON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28596" y="2143116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it-IT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HUMAN EMBRYO CULTURE: TIPS AND TRICKS</a:t>
              </a:r>
            </a:p>
            <a:p>
              <a:endPara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QUALITY CONTROL INSIDE </a:t>
              </a:r>
              <a:r>
                <a:rPr lang="it-IT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A.R.T.</a:t>
              </a:r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LABORATORY</a:t>
              </a:r>
              <a:endParaRPr lang="it-IT" dirty="0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3249660" y="618979"/>
            <a:ext cx="24591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TOPICS</a:t>
            </a:r>
          </a:p>
        </p:txBody>
      </p:sp>
      <p:pic>
        <p:nvPicPr>
          <p:cNvPr id="19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6A0BEF7F-0B31-40DF-A24A-C5D7280B5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BF440D-1BA2-416A-A738-52281C362920}"/>
              </a:ext>
            </a:extLst>
          </p:cNvPr>
          <p:cNvSpPr/>
          <p:nvPr/>
        </p:nvSpPr>
        <p:spPr>
          <a:xfrm>
            <a:off x="428596" y="5051174"/>
            <a:ext cx="252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MEET THE EXPERT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0520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9BF6363C-7B28-4759-AC5F-217A33D3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02527-9978-42CE-8D7F-388702A02C98}"/>
              </a:ext>
            </a:extLst>
          </p:cNvPr>
          <p:cNvSpPr txBox="1"/>
          <p:nvPr/>
        </p:nvSpPr>
        <p:spPr>
          <a:xfrm>
            <a:off x="1343391" y="657604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OPTIMIZING SYSTEMS: ROLES OF OIL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437D9-6A03-0C4E-EC5F-0ABC9362F02D}"/>
              </a:ext>
            </a:extLst>
          </p:cNvPr>
          <p:cNvSpPr txBox="1"/>
          <p:nvPr/>
        </p:nvSpPr>
        <p:spPr>
          <a:xfrm>
            <a:off x="878078" y="1628800"/>
            <a:ext cx="7488832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have different roles in optimizing a culture systems: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Minimizes pH shift;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changes in osmolarity;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risk of temperature fluctuation;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Protects samples from contamination, paticularity VOCs from gas supply, plastic ware and general lab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40E04-AF70-2A8D-DA29-65206D11F56D}"/>
              </a:ext>
            </a:extLst>
          </p:cNvPr>
          <p:cNvSpPr txBox="1"/>
          <p:nvPr/>
        </p:nvSpPr>
        <p:spPr>
          <a:xfrm>
            <a:off x="2050091" y="5834057"/>
            <a:ext cx="5144806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maximum amount of oil in culture dish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311158-624C-267B-C149-C15E588466B7}"/>
              </a:ext>
            </a:extLst>
          </p:cNvPr>
          <p:cNvSpPr/>
          <p:nvPr/>
        </p:nvSpPr>
        <p:spPr>
          <a:xfrm>
            <a:off x="4319972" y="4582453"/>
            <a:ext cx="504056" cy="122413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3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563042" y="1107919"/>
            <a:ext cx="8221294" cy="1857817"/>
            <a:chOff x="428596" y="1856935"/>
            <a:chExt cx="8221294" cy="1857817"/>
          </a:xfrm>
        </p:grpSpPr>
        <p:sp>
          <p:nvSpPr>
            <p:cNvPr id="14" name="Parentesi graffa chiusa 13"/>
            <p:cNvSpPr/>
            <p:nvPr/>
          </p:nvSpPr>
          <p:spPr>
            <a:xfrm>
              <a:off x="5857884" y="1856935"/>
              <a:ext cx="142876" cy="1857817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045587" y="2571744"/>
              <a:ext cx="2604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THEROICAL LESSON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28596" y="2143116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HUMAN EMBRYO CULTURE: TIPS AND TRICKS</a:t>
              </a:r>
            </a:p>
            <a:p>
              <a:endPara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it-IT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QUALITY CONTROL INSIDE </a:t>
              </a:r>
              <a:r>
                <a:rPr lang="it-IT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A.R.T.</a:t>
              </a:r>
              <a:r>
                <a:rPr lang="it-IT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LABORATORY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3203848" y="351827"/>
            <a:ext cx="24591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TOPICS</a:t>
            </a:r>
          </a:p>
        </p:txBody>
      </p:sp>
      <p:pic>
        <p:nvPicPr>
          <p:cNvPr id="1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A25FF3C2-73F0-415F-8120-3DA91BF5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2">
            <a:extLst>
              <a:ext uri="{FF2B5EF4-FFF2-40B4-BE49-F238E27FC236}">
                <a16:creationId xmlns:a16="http://schemas.microsoft.com/office/drawing/2014/main" id="{8D763134-23D4-4D9A-B6D6-16D2E1466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19" y="4101854"/>
            <a:ext cx="5115653" cy="1824495"/>
          </a:xfrm>
          <a:prstGeom prst="rect">
            <a:avLst/>
          </a:prstGeom>
        </p:spPr>
      </p:pic>
      <p:grpSp>
        <p:nvGrpSpPr>
          <p:cNvPr id="12" name="Gruppo 2">
            <a:extLst>
              <a:ext uri="{FF2B5EF4-FFF2-40B4-BE49-F238E27FC236}">
                <a16:creationId xmlns:a16="http://schemas.microsoft.com/office/drawing/2014/main" id="{407D8DE1-C713-425E-8E55-E6918EC8BFB7}"/>
              </a:ext>
            </a:extLst>
          </p:cNvPr>
          <p:cNvGrpSpPr/>
          <p:nvPr/>
        </p:nvGrpSpPr>
        <p:grpSpPr>
          <a:xfrm>
            <a:off x="660725" y="3068960"/>
            <a:ext cx="2808312" cy="3640638"/>
            <a:chOff x="3217002" y="1620616"/>
            <a:chExt cx="3022434" cy="3295674"/>
          </a:xfrm>
        </p:grpSpPr>
        <p:sp>
          <p:nvSpPr>
            <p:cNvPr id="16" name="CasellaDiTesto 6">
              <a:extLst>
                <a:ext uri="{FF2B5EF4-FFF2-40B4-BE49-F238E27FC236}">
                  <a16:creationId xmlns:a16="http://schemas.microsoft.com/office/drawing/2014/main" id="{DAE9FB11-D510-459E-86CD-4654A58A7303}"/>
                </a:ext>
              </a:extLst>
            </p:cNvPr>
            <p:cNvSpPr txBox="1"/>
            <p:nvPr/>
          </p:nvSpPr>
          <p:spPr>
            <a:xfrm>
              <a:off x="3217002" y="1620616"/>
              <a:ext cx="3022434" cy="22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TARGET: DON’T DO THAT</a:t>
              </a:r>
            </a:p>
          </p:txBody>
        </p:sp>
        <p:pic>
          <p:nvPicPr>
            <p:cNvPr id="23" name="Immagine 5">
              <a:extLst>
                <a:ext uri="{FF2B5EF4-FFF2-40B4-BE49-F238E27FC236}">
                  <a16:creationId xmlns:a16="http://schemas.microsoft.com/office/drawing/2014/main" id="{C0A04414-3900-45A2-8142-E8FF26F3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002" y="1893856"/>
              <a:ext cx="3022434" cy="3022434"/>
            </a:xfrm>
            <a:prstGeom prst="rect">
              <a:avLst/>
            </a:prstGeom>
          </p:spPr>
        </p:pic>
        <p:sp>
          <p:nvSpPr>
            <p:cNvPr id="24" name="Per 1">
              <a:extLst>
                <a:ext uri="{FF2B5EF4-FFF2-40B4-BE49-F238E27FC236}">
                  <a16:creationId xmlns:a16="http://schemas.microsoft.com/office/drawing/2014/main" id="{663B5BAB-0D05-408D-AEEB-F35D915F2782}"/>
                </a:ext>
              </a:extLst>
            </p:cNvPr>
            <p:cNvSpPr/>
            <p:nvPr/>
          </p:nvSpPr>
          <p:spPr>
            <a:xfrm>
              <a:off x="3554953" y="2369090"/>
              <a:ext cx="2441914" cy="2207211"/>
            </a:xfrm>
            <a:prstGeom prst="mathMultiply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87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76935" y="1772816"/>
            <a:ext cx="7590127" cy="4180793"/>
            <a:chOff x="-2162282" y="1157058"/>
            <a:chExt cx="13493562" cy="7432518"/>
          </a:xfrm>
        </p:grpSpPr>
        <p:sp>
          <p:nvSpPr>
            <p:cNvPr id="6" name="CasellaDiTesto 5"/>
            <p:cNvSpPr txBox="1"/>
            <p:nvPr/>
          </p:nvSpPr>
          <p:spPr>
            <a:xfrm>
              <a:off x="6817613" y="2948144"/>
              <a:ext cx="3737320" cy="10396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PRESENCE OF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 CONTROL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-1882456" y="1613056"/>
              <a:ext cx="3737320" cy="10396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ABSENCE OF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 CONTROL</a:t>
              </a:r>
            </a:p>
          </p:txBody>
        </p:sp>
        <p:pic>
          <p:nvPicPr>
            <p:cNvPr id="8" name="Picture 6" descr="http://2.bp.blogspot.com/-HBYG_KeatQc/UK5UtrISNjI/AAAAAAAAAgg/b3s0CjHmClk/s1600/Stress+Relax+Computer+Keys+by+Stuart+Miles+ID-10094995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1157058"/>
              <a:ext cx="3176020" cy="2830685"/>
            </a:xfrm>
            <a:prstGeom prst="rect">
              <a:avLst/>
            </a:prstGeom>
            <a:noFill/>
          </p:spPr>
        </p:pic>
        <p:sp>
          <p:nvSpPr>
            <p:cNvPr id="9" name="Freccia a destra 8"/>
            <p:cNvSpPr/>
            <p:nvPr/>
          </p:nvSpPr>
          <p:spPr>
            <a:xfrm rot="10800000">
              <a:off x="2507944" y="1844823"/>
              <a:ext cx="391106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sp>
          <p:nvSpPr>
            <p:cNvPr id="10" name="Freccia a destra 9"/>
            <p:cNvSpPr/>
            <p:nvPr/>
          </p:nvSpPr>
          <p:spPr>
            <a:xfrm>
              <a:off x="6028927" y="3169574"/>
              <a:ext cx="427860" cy="28803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-22035" y="2764926"/>
              <a:ext cx="8238" cy="23042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8626638" y="4060161"/>
              <a:ext cx="0" cy="6480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-2162282" y="5197195"/>
              <a:ext cx="4670225" cy="3392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BIOLOGICAL PROCESS</a:t>
              </a:r>
            </a:p>
            <a:p>
              <a:pPr algn="ctr"/>
              <a:r>
                <a:rPr lang="it-IT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 OF CONTROL</a:t>
              </a:r>
            </a:p>
            <a:p>
              <a:pPr algn="ctr"/>
              <a:endParaRPr lang="it-IT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RESULTS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FLUCTUATING RESULTS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SECURITY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 IMBALANCE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FRUSTRATION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578410" y="5192674"/>
              <a:ext cx="4752870" cy="3392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BIOLOGICAL PROCESS</a:t>
              </a:r>
            </a:p>
            <a:p>
              <a:pPr algn="ctr"/>
              <a:r>
                <a:rPr lang="it-IT" sz="1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 CONTROL</a:t>
              </a:r>
            </a:p>
            <a:p>
              <a:pPr algn="ctr"/>
              <a:endParaRPr lang="it-IT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RESULTS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REPEATABLE RESULTS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SECURITY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SAVE MONEY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HAPPINESS - SATISFACTION</a:t>
              </a: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854927" y="464123"/>
            <a:ext cx="543414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TARGET: DO THAT</a:t>
            </a:r>
          </a:p>
        </p:txBody>
      </p:sp>
      <p:pic>
        <p:nvPicPr>
          <p:cNvPr id="20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CE6281D2-58D8-490C-89BE-25F22F37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9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F8FD-C2F5-49E4-9E2C-207AA4DD0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3" t="35059" r="43288" b="27713"/>
          <a:stretch/>
        </p:blipFill>
        <p:spPr>
          <a:xfrm>
            <a:off x="4067944" y="1992313"/>
            <a:ext cx="4981723" cy="4151519"/>
          </a:xfrm>
          <a:prstGeom prst="rect">
            <a:avLst/>
          </a:prstGeom>
        </p:spPr>
      </p:pic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E5E55048-C71B-4C6C-92D9-57978610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BDED8-7BEE-4F58-B79B-F1D3F9FBA107}"/>
              </a:ext>
            </a:extLst>
          </p:cNvPr>
          <p:cNvSpPr txBox="1"/>
          <p:nvPr/>
        </p:nvSpPr>
        <p:spPr>
          <a:xfrm>
            <a:off x="1331640" y="54662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FACTORS THAT CAN AFFECT OUTCOME OF IVF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7112F-140D-90FE-5106-404F97674483}"/>
              </a:ext>
            </a:extLst>
          </p:cNvPr>
          <p:cNvSpPr txBox="1"/>
          <p:nvPr/>
        </p:nvSpPr>
        <p:spPr>
          <a:xfrm>
            <a:off x="251520" y="2708920"/>
            <a:ext cx="35864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Air quality;</a:t>
            </a:r>
          </a:p>
          <a:p>
            <a:r>
              <a:rPr lang="it-IT" dirty="0">
                <a:solidFill>
                  <a:srgbClr val="002060"/>
                </a:solidFill>
              </a:rPr>
              <a:t>Pipettes/hyaluronidase/denudation;</a:t>
            </a:r>
          </a:p>
          <a:p>
            <a:r>
              <a:rPr lang="it-IT" dirty="0">
                <a:solidFill>
                  <a:srgbClr val="002060"/>
                </a:solidFill>
              </a:rPr>
              <a:t>Warm surfaces/stages;</a:t>
            </a:r>
          </a:p>
          <a:p>
            <a:r>
              <a:rPr lang="it-IT" dirty="0">
                <a:solidFill>
                  <a:srgbClr val="002060"/>
                </a:solidFill>
              </a:rPr>
              <a:t>Microscope light;</a:t>
            </a:r>
          </a:p>
          <a:p>
            <a:r>
              <a:rPr lang="it-IT" dirty="0">
                <a:solidFill>
                  <a:srgbClr val="002060"/>
                </a:solidFill>
              </a:rPr>
              <a:t>Culture medium;</a:t>
            </a:r>
          </a:p>
          <a:p>
            <a:r>
              <a:rPr lang="it-IT" dirty="0">
                <a:solidFill>
                  <a:srgbClr val="002060"/>
                </a:solidFill>
              </a:rPr>
              <a:t>Culture dishes;</a:t>
            </a:r>
          </a:p>
          <a:p>
            <a:r>
              <a:rPr lang="it-IT" dirty="0">
                <a:solidFill>
                  <a:srgbClr val="002060"/>
                </a:solidFill>
              </a:rPr>
              <a:t>Protein supllementation;</a:t>
            </a:r>
          </a:p>
          <a:p>
            <a:r>
              <a:rPr lang="it-IT" dirty="0">
                <a:solidFill>
                  <a:srgbClr val="002060"/>
                </a:solidFill>
              </a:rPr>
              <a:t>Cuture oil;</a:t>
            </a:r>
          </a:p>
          <a:p>
            <a:r>
              <a:rPr lang="it-IT" dirty="0">
                <a:solidFill>
                  <a:srgbClr val="002060"/>
                </a:solidFill>
              </a:rPr>
              <a:t>Incubator gas/temperature;</a:t>
            </a:r>
          </a:p>
          <a:p>
            <a:r>
              <a:rPr lang="it-IT" dirty="0">
                <a:solidFill>
                  <a:srgbClr val="002060"/>
                </a:solidFill>
              </a:rPr>
              <a:t>Incubatore gas partial pressure.</a:t>
            </a:r>
          </a:p>
        </p:txBody>
      </p:sp>
    </p:spTree>
    <p:extLst>
      <p:ext uri="{BB962C8B-B14F-4D97-AF65-F5344CB8AC3E}">
        <p14:creationId xmlns:p14="http://schemas.microsoft.com/office/powerpoint/2010/main" val="385851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QERUUDxEPFhUVEhAQFRAPDxEQFRQSFRMWFhUUFBUYHCogGBooGxMVITEhJSkrLi4uFx8zODMtNygtLisBCgoKDg0OGxAQGi4dHBwsLCw0Lyw0LCwsLCwsLCwsLC8sLCw3LCwsNCwsLCwsLCwsLDUsLCwsLCwsLCwsLCw3LP/AABEIAOQA3QMBIgACEQEDEQH/xAAbAAEAAQUBAAAAAAAAAAAAAAAABAIDBQYHAf/EAEgQAAIBAgMEBAkGCwgDAAAAAAABAgMRBBIhBTFBUSJhcbEGBxMycoGRocEUM0JS0fAXIyRiY3OCkpOywlN0g4Sis7ThFjRD/8QAGQEBAQEBAQEAAAAAAAAAAAAAAAIBAwQF/8QAJxEBAAICAgEBCAMAAAAAAAAAAAECAxESMSEyBBMUQVFTgfAzobH/2gAMAwEAAhEDEQA/AO4gAAAAAAAAAAAAAAAAAAAAAAAAAAAAAAAAAAAAAAAAAAAAAAAAAAAAAAAAAAAAAAAAAAAAAAAAAAAAAAAAAAAAAAAAxfhBt+hgaaqYiTSbtGMVmlN2vaK+L0NPreNOH/yws3+trRp/yxkdqYMl43WPCLXrHcuiA5dU8alThhaK7a85e/IjGYnxxV4yaWFoaaefUZ0+Dy/T+4Z72rsgOK1PHTXjbNhMO7q9lUqLi118iVhPHdudbAtRd9aWIzPTf0ZQXPmRb2fJXtUXiXYAYvwc29Rx9CNfDtuL0cZK0oSsnlkuDs17TKHCY0oAAAAAAAAAAAAAAAAAAAAAAAAAAHMPHbHo4V9dde6mc7jLu+B0fx2r8XhvTrL/AEx+w5nF6epH3PY/4K/n/XjzeuXk6qW8wmNfTl6TMxLsMPjF05dp1kr2iYx6R9F/zMok+hHtn8CvF7o9ku8tSXQXbP8ApPJk7l1idQ7v4hP/AEa394j/AMej9h005j4hH+RVv18P9in9h04+Zk9Uu0AAIaAAAAAAAAAAAAAAAAAAAAAAAA5v464/iMO/0017YP7Dl0Ny7DrfjG8D8TtCpTlh5UVGMLONWpOPSu9UlFrczne0fAbGYWSUqcammb8nc6tl1rKn7j7HsubHXFFZny8mWs8t6YVmJxa6cu02fGYSriqcHQw9eUdVnjTbi2nZ2a69CKvAbHzSaw1Sz4txj3s6e/prtkb+jVsWtI/td5afmrtl3RNoxPgHjYJOdJK8oxV5w3yaS3S5syezPFRia1VU6lWjSbpyqJteV0jKMbPK7J9LnwPPkyU8ztdbT1pu3iDn+S11x8rB2428nFXt6jqRofi68AJ7KqTnPEQqqdNwtClKnZ5ou93J8n7TfD52SYm3h6I3ryAAhoAAAAAAAAAAAAAAAAAAAAAAAAa94SbNlNupTrSpyVOSekZKy100ujYTA+FWIkqShB9KtUp4dNb0pu0nHrUMz9RVe036aj4u9l4mrgqc44qVKnPNUjGNOjUfSlJu+aF1rxuzYpbFxK37Rqv/ACuFX9BmsBQVGnGnTSjGEVGMVuUUrJHs2+Ze52jXhqG2dg1nFZsZVl06b1o4eytLfpBGweD2yvJScpValR5YxTkoQSWt9IpX4by5i6WeLi9z+90z3C18rWvNZb6tcbdZs+YTHiWZB5CSautzPTi7gAAAAAAAAAAAAAAAAAAAAAAAABRWlaMmt6i2u1ICLtDHKmrLWT4b7dbMRs1fKaka7v5OCao5l50pK069uTXRj1Xf0i1Wwc6sLTjeMpRlLJNPPBSTlTd1qpJOL5rQnU9oRjpKnWj1ZVLue46a0473PlkWW5IjPaEX9HEL/Cl9haeKh9bEfuSXwEQ2ZS2iBjaHHW2+64df2/8ARfhioc5/tKQqYmHPf2mpnyr2Ti/oyfrMsa5GjkzttJN9BNq6WmmnC9/abBRleKfUibx810n5KwAQ6AAAAAAAAAAAAAAAAAAAAAAQ9rStSl2WJhC2v81L79Rsdst0oo+alwSRi8dH8du4RJmJjOVCapO1R0pqDva1Rwag78NbHKpeLrGNu8aTlvd8RFu71u+PM9WHHS2+Voq8ebJeuuNZs6zQg3G74cEiPUT5M5X+DjF/Uo/x4do/BvjP7Oj/AB4nb4fF92P38uPv8v2pdFrrtLEY2Zz/APBvjPqUf40TIeD3gZisLiIVJqEYrNny1otuLi1rFb1doy2HHETMZIltc2SZ1OOYdEx/zfsMjsed6Sv1ox+Njeml6PcZDZKtSXazx26e2nqTQAc3UAAAAAAAAAAAAAAAAAAAAACFtj5mXq70TSJtb5mXYu9Gx2y3UrOGekeyJh8VhoSqTUcRTjOEqk1JUnnhKU4Seed7SisuW2mkkuGuWwz6MeyPcQMTOflZ2nU0V8kJYZp6/SzdJdj6tSrpoxy2fReVUsRRSpxrSglTesHm1qO/Sy5kk9NHLnplKqo1kkqlHPNxk1CMOnOElJSs1musjs76EODkpRbeJ0vazwNne/nKPC1l6yRQxMqaSlSnN3TvKeFWW9rxVmt2vDffXiQtRgNheSqRnni7ZXlVPKllpSprJ0uinmzS33aMjOi5VVorZJRv1uUWl7mR3tN7lRk3y8rQuneyXndpMwdVys5QlF5mssrX0bV9PaGPY0M3R5fDQk4SNk1ydvcjyiunL195XQ+l6b7kVZNYXQASsAAAAAAAAAAAAAAAAAAAAACJtX5mfZ8USyLtT5mfomx2y3SJhZdCPox7jHbRTzzvTk1mi7/I6dVNJKzzN3dnfeTMG+hHsREx9vKTWVXcoO7wlepeyWuaLs3dLssVdGNRhqCTXlKWdfN2WBprckruSbSW72dWlyToO7lgpcHd4aF5au1uLe92ItRqaamqbtncU8HiVq5QU5KKevq535lNWNnLo09byk1g8V0mudnZ+3l6odEtVKUXeODmrNNSWHpx1vvXLgZLBVs7Tyzjrumkm9N+/cYrDeSaXlINybcc6oV43UsvnOV2uF23wMthaai4qOiT0V7248TWJVF9OXr7yuhvl6b7kR8NNOpLXn3l7DPzvTfcjbJrK+ACVgAAAAAAAAAAAAAAAAAAAAARNq/Mz9FslkfaEM1KaXGEu42O2T0x0HuJ1zHYdPKru7siT5R9R0vEy5UnS/cpbI0qs+Ch62y35apyp+2X2E8JVyhIdVWvmjbndWI2Krxyzyyi3FJtKSbXauBYnh776WH11d09fceVsPOUXGKoxUtG433Xb5c2/aVFU8kLDY/pamzbNd4X638DXKGxJOXnQXtNj2ZQyU8qd7OWvrt8Dckxoxx5SwAcXYAAAAAAAAAAAAAAAAAAAAADxo9AGgY7YknNr5XVp2k+gqjjvd1a76y9/wCP1ptflsssf0tSbkvzkpJew2qtXi3q49WiuW70r6uN+tW9515OPBq+HwNNpx+V4x9LWzlT15JuN7EuGxaL+ninw1xFXlv3mehTv/ZvsLioLkhyZwYel4Owdss66trriJv2p3uWa2wlFdGvU35vxkr2dnudk13GwrDx4r3IpnTgvq+wzk3gxmzKE4ta0ZWtdRSXC3DfzM1g6OSCivzn+9Jv4lmhON9LeqJLTuTaV0jT0AErAAAAAAAAAAAAAAAAAAAAAApm7J9jKimrufYBBeDhLVq/rZU8HD6u7dqyQkV2K2nSE8HD6vXuZ58lhyl7ZE6wsZtukJYaPKXtkPIQXB+8kuHW/ceSho9bm7ZpRSlFcSRSWmnX3kSNMl0lZGSQrABigAAAAAAAAAAAAAAAAAAAAAKZ7io8YFCQb7PeVpHj++oFGbs94cuz3ldvvcW+9wKVfq957Y9t97nqQFKgVRB6AAAAAAAAAAAAAAAAAAAAAAAAAAAAAAAAAAAAAAAAAA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30613" y="492919"/>
            <a:ext cx="2030611" cy="21056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t-IT" sz="1013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xAQERIQEBMQDw8VEBAQDhAREA8PEBIQFRUYFxQSFRUYHiggGBolGxQUITEhJSkrLi4xFyAzOD8tQygtLisBCgoKDg0OGxAQGjckHSQuLCwsLCwsLCwsLC8sLC8sLCwsLCwvLCwsLCwsLCwsLCw0NCwsLCwsLCwsLCwsLCwsLP/AABEIAMIBAwMBIgACEQEDEQH/xAAcAAEAAgMBAQEAAAAAAAAAAAAAAwUCBAcGAQj/xABJEAACAQIDAwgGBQkECwAAAAAAAQIDEQQhMQUSQQYTIjJRYXGxFHKBkaHBByMzgrIVQmJzkpPR0vElUuHwNENEU1RjdIOEhcL/xAAZAQEAAwEBAAAAAAAAAAAAAAAAAQIDBAX/xAArEQEAAgIBAQUHBQAAAAAAAAAAAQIDETFBEhRTgfAEBSEyYaHhEzNicZH/2gAMAwEAAhEDEQA/AO4gAAAAAAAAAAAAAAAAAAAAAAAAAAAAAAAAAAAAAAAAAAAAAAAAAAAAAAAAAAAAAAAAAAAAAAAAAACq5UbW9DwlbEqO/KEVuxeScpNRjfuu0cbxHLLaGIblLEVIK9lCi+Ziu7o5+9nTg9ltljccM75Ir8HeT42fnevtGtLr1a83+lXrSXucjRxNR2k3n0ZNZvsOjuH8vt+VP1vo/SbrQ/vR96PsasXpKL8Gmfk2VaT4sixdeUXFRbj0It2b14lbexREb7X2/K0ZJno/XQPyZhdsYqlFSp4jEU5b7V4Vqsckk1o+9nXPod5bYrF1JYTFSdZqnUq0qsrb6VOVNOMmutfnU765HPkw9nqvE7dXABgsAAAAAAAAAAAAAAAAAAAAAAAAAAAAAAAA819JEb7MxXqwfuqROFYZ5PxO8fSGr7Mxf6q/ukmcFw/HxPY93/tT/blz/MnqS0NSvVvGSt+bLyJ5kNd9GXqvyOueWUKRshxzzj6kfmT2IMZrH1F5swyfK2ryxT+r++/wo6H9BL/tH/xsV+PDnO0uh9//AOToX0F5bRX6jFL40f4HFl48mlZnfD9AgA4GoAAAAAAAAAAAAAAAAAAAAAAAAAAAAAAACg5eq+zcZ/0837szgNB6nbvpRrVo4GUaKlJ1Jc3UjCHOOVNxd1az7jh08PXjnKnXguLlSqRXxR7Hu/UY53PVy5/mTTZFWvuvwfkb+x9yd1Utpdb1ipx82pNRba0yzR0zkrtlHCsIcYs4+ovNmzOE+Cl+yyCdGo/zZP7rMb2rMa20i8Il1Pv/ACPf/QdL+0Y/qsSvhTfyPE4TZGKryVOjRq1ZNu0YRbu0rv4XPb8g+Su1sNjKFWWGxNKCqw35ZR+rclvp2eltUceXUxrbWt/o/QQAOBsAAAAAAAAAAAAAAAAAAAAAAAAAAAAAAAAFdyghKWHqKMecdl0cnknd5PXTQsTCro/CxMconhxTlAsH6VhFHDuMOck8TTiprnY2yW4329jL6jhdlrpR2diZLVv0Lfjd97urFrtfZ/pW1sK+jOjhqFWVdNXjvVbKEHfVvdbt3HtLxUbe7uNZsxrXbwUa+BWcdmVl/wCvpL/Artt4im1TUcHVppVqb6WFoxTtnu9F8ew6NKaKza0Lx3km3GSmktctfg2TWSYV+w5VK1ehJ0KlNU1OSc4RpRi5R3ZWSd5dbsPZFZgKyTjfiml/n2FmZ35aU4AAUXAAAAAAAAAAAAAAAAAAAAAAAAAAAAAAAADXxVVLJtLJtt8EtWzDHYxU1l0p8I/Nnm6jnipzw/8AqlJemVL5yVk1hklo3fpdkctZZWiFLW6NjkpRcqc8RK65+tOvBPXm3ZU2/GMU/aXkhCNlZZeHkGW2iI1CJohqQubDRi0TEqzCulVUMmna6u1k12Mt8Bid9a3a49q7fEr8VQurq1+F9H2p9zNTCVubleN0r2s9YvjF/wCc0yZjcIiezL0oMKVRSSaMzFuAAAAAAAAAAAAAAAAAAAAAAAAAAAAAABFiZ2hJrsBKhUaznKdoSu3mpNSXY2n3cDHZyWFhClzNVxjG3OXUt5t3lKTvdybu2+LZvbMyp+N237SPbC+r+8vmbMOm2S2rT/3df93N+RjLHUnrHEL7lZeRBgJcElfv0N6tFpZ5sg3LU56j/wA/2quTQxNLhv8AtjP5kFR2/oaVbP8AoTpHaWs8TTS1f7LNWWHvUVSPRp7jU95pKTunG2eVukr/AKRWqJc4ZXprwfzBvbb2TNWmk7reuuOXiWBQbDqPnGuDTL8zty1pPwAAVXAAAAAAAAAAAAAAAAAAAAAAAAAAAIcYuhLwJiDG/Zz9V+RMconhXbO+zj7fNnNeXHKrGRxdbD06ipUqbjFRUIScnuxk5Sck3e8uB0rZ3Uj7fMh2xXjT5u7oUVJVXKvWpqUd6CTjT1WbvJ66Qdu7pxZK47btXblyYrZK9mttOOw5WbQWmJa/7dH+Uzlyz2k9cVL93Q/lOlx2tOUoQlDD4fNLE1KlLo0udi6lBZtK+7Fxbb6zXgS7L2qqs+bqLDU3KM1Se5GO/NRoOLim81LnXJLWzj7d++YvCj15OfuObxZ9eblb5XbR/wCJl+7o/wApHLlTj3/tMv2KP8p1/aeIlQjC8KDd5xqTdDdg3zc5qcOllGO50k7+w1tnbR5yrGm4YdpyqQW7TSlOnFVGsVHN/VtwjHjnLXQd8xeHHryO5ZfE9f65hs3lRjeep79bnIOpCMoShTs05JPNJNPM7Lhsqfsl8zHFU4qUIqNNb3OX6EL5Rure0lpQtG3iY5ctck7rXTfFhtj+FrbamxI/W37n5HoSp2fR3Zp+K+D/AIFsc1uXTj4AAVXAAAAAAAAAAAAAAAAAAAAAAAAAAAIcZ9nP1ZeRMRYrqT9WXkTCJ4Vezfs17fM+7UxM6cYONSlSW903VvZxulZPg7tGOzfs14vzMdsJumrKrJ3atTp06uqt0ozyta69pe6lGtW2rO0Nyvg2nFJ77lBylZJpL1r8CN7ZlKnvRrYPejKfOSlvqLjfoSinno7cVftMqzm5ytLEKzlpgqT6MW+jGTWeuT46mFOpU0lPENK0kvQoRk1G3Rdl22fgZtFthZ1nJufNOm0nTcN9Sz0un3WNhs86sVVTX1uLtaSivQIpZWWiS7Hbx7CSnXqzkkqmLhdKN5YSEVe/WbtZarhwCNLipTi3GTV3G+688r5P4E1aPT9xq4anOKtOfOvebUnGMGo8ItLL2m7W669haqtmVRWlDxf4WTkNbrU/Wl+FkxC0AAISAAAAAAAAAAAAAAAAAAAAAAAAAAAR4jqS9WXkSGFbqy9V+QJUuzZ9D7zPu1IuUadlvfWWcee5hu6ayfF34EWzJdD7zJtoVIxjTlJxSVVZypSrNa9W3Vdr5mt+GWPlUxp55wmpb0YpflBt2ks7d+S8bm9TxdSlGUI007O0HVxdOTbuk7t52Wvb8tOOLSS3auHs3G6WDrKLcbNWs+FsuzI+qcL3jLCXcakpv0SpeXTk5N2f6Oj4p9qMmzeW1Kr3bUYNybtGOKpSe7laS7b3by7O8i/KtbO9KjlZ/wClU8k21n7n7iulXhbOeFjFNJKOErq12m3ws9dNTfw1fDNQU1RdSV4pxoyimt96Jropu7zfaShvYOtOa3pwjDNbu7UVRNdt0jfry6a9nmakKcYq0Uoq97LJXbzJ8VO1SP3fMtXlSzYrdan60vwsmIK/Xp+tL8LJyq0AAISAAAAAAAAAAAAAAAAAAAAAAAAAAAYVl0Zeq/IzPktH4AUOB6kfVRY4d5FTs2d4JdmSLGlUSVja7CnLY3jHTTIiliIrW/uZFLHU1xf7Mv4GWpa7hsuRg2a08bTaa3mrpq6Uk13p21NKcla3pFXx3Vfjxt3loqrNlnU0fgykeOu83xJ3iIRcpqpVnJxa3ZObjfK1o9WOj4XzZSunK+j9xpSNKXnb1mAqb04u99fJlseb5P0qinFtNRs9cs7PQ9IZ5OWmPgABRcAAAAAAAAAAAAAAAAAAAAAAAAAAAAAeK2rtz0WdSnzUpqMstzNWelyHD8royi3KhVjbS7gk+5XazPT7RwMnLfhuPtjLou/bvZ+Rqei5JTo05q91eW9n25xNotuGExMSoKfLBT6lCrLO1o7s5LxS0N2W2azlaGExEl/ekowj8dC0xdKu4xVDm6KXWThvK3dZq3uEaVfi4vwSRO0aVa2ji3pg58MnVpL5ma2hisr4Wavx5yMks+Nk/hcto058bv3GxTdtYNvxRGyIee/LVRJuVCUGmkt5yW9d2ye5Ze1o2cJtRTs3zcXn0d+TeXBvctf2lrUbf5ifuSIaeDzzp00r3ecffoNmpblOpJ1YrJw5qUk0vzt6Kt7jdIqFBQ0SXcrWJTKW8AAISAAAAAAAAAAAAAAAAAAAAAAAAAAAAANTEK87PNW04GdOC7F7kAWV6tDbDa3LZZvTIzpgE9ES2IG1BZAFZTVFHNHyMVfRAEoTxPoBVcAA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30612" y="492919"/>
            <a:ext cx="2807494" cy="21056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t-IT" sz="1013">
              <a:solidFill>
                <a:prstClr val="black"/>
              </a:solidFill>
            </a:endParaRPr>
          </a:p>
        </p:txBody>
      </p:sp>
      <p:sp>
        <p:nvSpPr>
          <p:cNvPr id="16386" name="AutoShape 2" descr="Risultati immagini per center well petri dish"/>
          <p:cNvSpPr>
            <a:spLocks noChangeAspect="1" noChangeArrowheads="1"/>
          </p:cNvSpPr>
          <p:nvPr/>
        </p:nvSpPr>
        <p:spPr bwMode="auto">
          <a:xfrm>
            <a:off x="2000250" y="1418928"/>
            <a:ext cx="171450" cy="17145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t-IT" sz="1013">
              <a:solidFill>
                <a:prstClr val="black"/>
              </a:solidFill>
            </a:endParaRPr>
          </a:p>
        </p:txBody>
      </p:sp>
      <p:sp>
        <p:nvSpPr>
          <p:cNvPr id="16388" name="AutoShape 4" descr="Risultati immagini per center well petri dish"/>
          <p:cNvSpPr>
            <a:spLocks noChangeAspect="1" noChangeArrowheads="1"/>
          </p:cNvSpPr>
          <p:nvPr/>
        </p:nvSpPr>
        <p:spPr bwMode="auto">
          <a:xfrm>
            <a:off x="2000250" y="1418928"/>
            <a:ext cx="171450" cy="17145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t-IT" sz="1013">
              <a:solidFill>
                <a:prstClr val="black"/>
              </a:solidFill>
            </a:endParaRPr>
          </a:p>
        </p:txBody>
      </p:sp>
      <p:sp>
        <p:nvSpPr>
          <p:cNvPr id="16392" name="AutoShape 8" descr="data:image/jpeg;base64,/9j/4AAQSkZJRgABAQAAAQABAAD/2wCEAAkGBxAQDxUQEBQUEBQWDxQVEBQVFBYUFRQVFBUXFhUUFBUYHCggGBomHBYVITEhJSkrLi4uFx8zODMsNygtLisBCgoKDA0OFA8PFCwcFBwsLCwsLCwsLCwsLCwsLCssLCwsLCwsLCwsLCwsNywrNywsLCwsLCw3LCw3Nyw3Kzc3K//AABEIAOEA4QMBIgACEQEDEQH/xAAbAAABBQEBAAAAAAAAAAAAAAACAAEDBAUGB//EAD0QAAEDAgMFBgQDBgYDAAAAAAEAAhEDIQQSMQVBUWFxBhMigZGhMkJSwbHR8BVicoKS4RQjM6Ky8UNTwv/EABUBAQEAAAAAAAAAAAAAAAAAAAAB/8QAFREBAQAAAAAAAAAAAAAAAAAAABH/2gAMAwEAAhEDEQA/AOUhFCeE8KgYTwihPCoGE8IoT5VAEJ4RwnhAEJ8qKE8IAhPCOEoQBCUI4ShAEJ4RQlCAITQpITQgjITQpITQgjhKEcJoQBCaEcJoVAJoRwmUAFMjhNCAYSTpIJQEQCIBEAgABFCKE8IBhKEcJQgGE8IoTwgCE8IoTwgCEoRwlCAYShFCeEAQmhSQmhAEJQjhNCAITQjhKEEcJoUkJoQRwhhSwmIQREJiFIQhIVAEIVIQhIQCkihJQWAE8IoTgIGhPCeEQCAYTwiAW72b2KK+Z9SSxtg0WL3cJ/WqDAhPC79+AYzwBtJkbspd5Fx3+SNmBovkPp0C7kC2eoIViPPoSheifsHDO1oM/lqEfcJM7J4R5syoy02qT5C5SLXnkJoXa7W7HsbRNSgXlwBdkcQS5omYga2JA3wVx0KAIShHCUII4ShSQmhAEJiFJCaEEcJoUkJoQRwmhSEJiEEcJiEcJoQBCEhSEJiEERCEhSkISFQEJIoSQWgE8IgE4CgEBEAiARAIFSpFzg0XJIAHMrvMIxtGm1ny0RLjxqm9ul/OFz/ZrCwXV3CckCmONR3w+i2cawkswzbuLpeeLje/63BUUm1H1XF0E3uTAA9dAjbig0gS4xoQ23qbx5JsbimzkZAptsP3j9RO8lVyUGth8e3fmPMEfktXCU6rgHscHU5ILrhwP0kE2K5Wm0zbUmBG9dtsOiadF86ZR0kHVEWHYdtWMxIDQDAiPCI4fqVDjNk0KtM03TBM3uRfcdylxFXJS/eebchuVV2KbSA76pTo2sHvAcf5dUGDi+wwiaTz0MH9eqwcX2axNP5Z9vx/Nd7h9qYd5inXouduGfIT0nVXu/M5Xa8HD8CoryCthns+Jpb1Ciyr1nGYWjVBZUa0BwvFjY6rCxvYmmRNKoW9RI/t6oOChNC6PE9kcUzQB4nUH3VHE7Ers+XN0/I3VGTCYhTvpkWII6iEBCCIhCQpSEJCCMhCQpSEJCCMhNCMhNCgjITEIyExCAISRQkqLYCIBOAjAQAGqSnTLiALkmB1KQC6HstgWnPiHGO7tTbHxPIt6W9UGrhMO2iwN3UW5n86rvyhVtj1gcUHvMAuIJ4ZhEotqvLGto/MfFU/iOvv+CoNF44fiiJ8ZgnUXmk8XbY8DzHIqsaP0mOWo/t5LQZtBxAa8NqNFhnkkcmkXASbWYDIpjo5zi30sipez2zn1Xl0WbEkHedPuupqOAApDQXceMfZU8CXBgmG/utGUSeQU1Q5WZt50+3v+CIyu1u130KGdlnuOSm6B/lyDJE/MAIHOV5VUxT+8Ie41Hauc4+Lzdx6r1DtJgf8RhWtHxtc3rEiT6SsTCbJw7RJaHOm5OluEoOPbixvt1ELr+xm2nueyhWcXMc6KbiZNMk2g8CNynrbOoPtlb5R9kexOzIGJbVa0Ck1weTzbo0eYCDpn0Q98PElk34AaqStiyAA3wk6chGunRO6mfER4szrkfTqfeyq924vuCNwtFtSfcIo8NXrOltYtA+ppN41m1le7xjhByOHO34LjNsdrWUXmnh2h7gYdVqAlk8KbeH7x1WbT7Z40XNQdMjY/BQd/X2ZQqC7YtwDh6LFxfY2m69MieRI9iqOyO2QqODK7W03HSqwQy+mdk26hdSMR9Q/XVBxtXse5s5392I8JcNT5aqrg+y9Rxd3jgwNGoObz5D3XohezJDhOabG9lRxbAynDBYuLnCbgcB6T6KjzjaOxatG5GZv1NuPPgs0hekDG5gBaBpHPWQsraOxqNWXAd27i3TzCDiiEJC1MdsirSuRmb9Tbjz4LOIQRkISFIQhIQBCSKEkF4BEAnARAIExhJAFyTAXaYTDtogN+Wk3M/8AequH2+yw+z2HGZ1dwltMSObz8IWvtCmcrMOLve4Oqc3E7/T2QZ0uq1C6CSTYfrgEZpBoMuE748X9vdT4yo1p7ql8LbPdve7eTy1sq4agnw7KWji7qAI/G6vYPZxLw4eNgvmHEbiNx5LJomPCdRpzC6/s5Ty03A6ObLvLRES06ckNH64lVNoVQ6pDdB+h+uavTkpued4gff8ALzWXQY50kAuvc7vVBI1gcIKX7IYblrX/AMQLT5ubr5hTUsM83bDuQc0n0lTMqkWNjwKKpnZFPdTpt83v9oaPVXqQdApg2mBoBfgBoEnVwhouIDn8PCz+J1p8ggbEZmzkkAeFkTx1nrdQt8THtJLvAQ25kiIJ+6Z7odA+Ue5/tPqmL/ptZEeYfs6o4jKYBJEO335q4ey9RokPHQAgLpcXgCHtIa1kOJBMhkneHDToVZ/Z2IiR3bhycI9UiuDqbMrUvjANyZ0EDdIXo2xXPqYTD5tcpDTxYDA8lXwWDbUJZWDSPmaDmFuLm2HrK26lbI0loDWtAbTbGk2A6AD2RD0QHvcSYY0RPIcOpkqtT2iypPgaGlzRxPC56Qp8UD/hHFoglwkDoQsHFuFIBoPwDvD10YP6roKNUDMbRc/D4d/K3sip4hzdbjjw6hZbhNyLp6bspkel7jeCiterXcRDN+pF46hUttUxXawGlTpObY1GDLm0AzgbxzQYvD5HeEkAtDmXkQeIKvYAxSd3g/1HNpty35zB6fgiOPxWHdTeWO1BgqAham3qjXYh5boIF98CJWaQio4SRwkir4CNjZMDyTALX7N4YPrZiJDGl8C5JGluqI2sDhhSa1h0pDvKh41HXaOcD8Cg2ITVxYcd8xO4kED8R6qXaNN/cjuw5/eEueYgnlHoPIrNpUqjHAgOaReYIugapQLHFjrODiHdZukFdq41tUnvWnNF3tgT/EN55qsKDJvUeRO5rQfyQS4LCd68CJAMlddlyN7sHxO15DgqGxhlbmptLQdSfE4gTF7D0CuCwNR1tQPuURV25jqdGiXvEtYPC0fMd3SSfReY7Z2tWr3qPOX5WNsxvIN/Nd72iomtgnAC/iJ8jI8rALl8D2da+DWcdPhFo6oObwpDXWsbEEWPquw2N2gqSKVY52n4Xn4mHdfe1G7s3hYsC08QSqOJ2K9j2in4sxyjqg7g0yHFrrEKziQGtDfpEn+I6+gt5pnsIfJvlYIP1Fth7qKq6CBqfidzP/aCtca9XdSlKr7Vx1LDNDsQ/JJOVou953wNw5lYbu2LA6G4eRxfVM+gbCK6/DvCkNFmuVv9I/Jc3ge02HqGHNdhzuObOzzMAhbXebp9NCNxCCWs8KPEES1v0jM7q7+0eqeiyXS7QCXdBdQNqxmqv3S8j/i31gIDpY2HPpTYNGaRbNqb+ceS5/bpBMN1MF0nhMXHMn2UtaoRRj56r7nr/aVn1XZpGgnwkC8CwmdUFEsdwH9X5hCQ76T6hXWYUHV8c8zvwV+g/D4cZyTiHg+GW5WNO4n6kFba+Zvc08pzNoNDuRJJAN9dE+08QKLeVGiT/O8W84ujwZNSsalQzEvcT+vPyXP9q8SSxrfmq1C93Qnw/rmgoF2bxcb+qEhG1kADkmIRUcJI0kF8BXdl4ipTqh1IgPPhbNxJ0BHCYVQBQ46plpudpZEatftM01HZqQ8JOZzajmyZv4bgaFW6W36NiRWbInwuDvxC5zC7RbXAZWAdGrwAKnIz83QrXweGww1rEX1yOH/EFKjXbtygdKtQfx02EerT9loYHEYd8530jpl8OXfebArAbhqLjlbXa7kXAH/eAtjZWxg4EktO62Xyu1UdDVe1mHAp+Ly38fT8VmPxrnDu9BIJtdBi6lU1O6cH0WgDuqjAACGi7XFwi/4oK+IdRDO8dTeagOQPaWOhpEy9kg6j5VBZZJEAx+uG9VBsqXeIvaP3Bmaf/oenmrbMTSiXNqUuYArM9acuHmAtHDEOEscyqP3XAkdRqEGQ7ZVMaOqTya8n3EK7s2iKbbtJduc4jN5gWA9StBusaFUMTii0/wCnmbNnBxDusb0FoDLG8nxGbgDcPuoaNXvHAFrbyRuhouJ9FJjMVDcxgBzrTFhrv5BQDXM0CIkQZEBFeedsTUfinAy+Ku4fK1vhAG6xCoDZGJeA4UyLzeAekLucVRYKz6zROaLASWkADThbVOKlU6U3R5D2QcSaFRk52Fscl2HYvEipRqU3SSxocw7gJuP1xRA94e7cx0utEX8lrbH2OzC0yyS41DeLEATA5oiR9qYbve6P5W3PvCWMo0wG0qhOZ5ByN1yjTMToJk+QVrDNa+tLTIYC0Dd4Z+6xn1pfWru+WWt8v+vdBnbSLTUdBIDIa3QiXDQDpzWeWnXUcRu6jcpK1SCGGx+J073OuR5CEEwZCKAqOobGeBVis0Zc+g0dwB/uqtOmarg0WBI139RwQaOHYRhgNHVXAdGiCf1zXJY+qK2LcR8LLN5RYBdftisxjaji7KKVHu6dpl7tR1gwuN2czwZjq4z+SCchAQpSEBCCOEkUJ0F4BBiKIewtOhEKQIgg5fEYN9P4gRGj26eaPDbTcyx8Q4rpssqhi9jUn3AyO4tt7IIKddlWC05XbvyXc4PZlWnQZoSfE6x4QPufNcd2Z7OVHY2m0wW5sxdMWbe4XrA5W4dEHMYh9UjMA+1nOY4nLwkSqeJwH+Igvc55bIbnJaWzrE23BdXiQJgADe6BqeaiawbwCg5JmysRRM06rwNzXCW+RFvZX6+MrsIFWkyrAu9tyOhFx5ELoG0GbpHETAVXEYMOJIsgp4HtCwGHPe2RGWoS4DjBdcHdr5LX/adJoBc5kOnKcwAMawTY6jesavs4us4B3UfdN+zm933TgHU5JyOGYAmxIOo0G9BvNq06gg9RII8x+aJ2FLA7K3KHRERcakmONvRcqaVXDEnDNBGWcmd0E8ACbaDeoMP2kc0zXZWovLtWuJDTwtAI6goOrbh2u+IQdxuCOhGitsokfNP8TWuPrAWNgdvh9u8ZV4Z2hh83Mj/itNmOabFj282xVb/t8Xq1BIWEGcx6WA9AEPehoc6bgeHqbD9clG2q2pPdva8gwQDcHgRqFRrUXurNbBgDcJud6Iv4Wo2iBN5t/UCPzKzdstsALNNQvqcYEuuOcR5qzjqLO8psmQxpfUM7zYD2WNjMZnzRoXODT9QbfyEnVBQrw4nNeTdVzhxuLh0cfzTkum5DeUfc6qXD4as90Mb3nQQfyRVrZeHGStv/AMqSTe4Ph180+yWgF1U6MaT57v1zCnxhbQpdy0hz3GazhcCNGA74um7oNo06Z+dxfU/gbePw8wg5jtVVJFOhPicc9Tq+9/ID0ULWQABuChqVjXxb6puAYHU8FZKCMhAQpSgIQBCSJJBcCIJBOEU4RBIJ0EtGu6lNVl3MGYDiAfED/LK6zZ3afC1WtzO7txF2vBF+TtCuNeDBymD8p4HcVnU8bTJy1gaNTfABY7nltHlKI9QY8OuCjDAvOsMagM4eqDyY/KT/ACOifdaNDtHiaRiq3N/ECx368kHZvYm7tYmF7U0XfHLDzuPULYw+Np1BLHNd0IKAsqbKFOCEsgQVauHaQs2rs25y71tmnfigey9kHN1dkNIM0wTxHh9N0qqdn1KfwOc3rceot7Lqy7dCjfSadJb0QYOExVRxLcTlqNiztXeRFwfRZG0NrYii4GlUrF3eeBjiSwAnw5pALjyNt66fG7Me9uZga+HXHwuPMH0WdUp1gctSm5rQdKgBB3eFwuD0QWKeOdTk1cryW3cBF4iY3rPe+YjxgN3WIO+fOVPtWCAWubTOQZQ4y0ySAGv3HwnUbtVzuILqR8Ycx246TzB0cOiqNdr+Hp/ZH/in5cocQN4FvWFkUNqHSqA4fU2zhzIV9jg8TTd3kbhZ39OpHMSFFFg6WesGcSCem/2Cn7Q40Mp1akx/4afQXeR5x7otkQwuqSXVHDLTaG3adxPQ3WJ2qM1KeFB+CM3MnxOJ9T5QgpbOo5aY4m581ZKKExQRlCUZQlACSSdBcCIJgiCKcIgmCIIEo6+FZUEPaHdQpQnCIyqmw2f+Nzmecj0KTTjaVmvFRvA3/wBrgQtZPCDGO1aelegaZ3uZLPa7fSFaouovvRrZTwqDIfJzZHrCvOYDrdUq+yKLr5cp4tsg0aeOxtETJezjao3+oaeqv4Ttd/7GebDPsfzXLDZlakc1GqQd02PqET9p4lv+vRbWG92WT/U0hyDv8L2gw9SweGng7wn3Wm14IXltPHYSpaX0TwMPb9j+Kv4RtVt8NVDxwY+D503QfZB6HlUb2LkcP2ixNM5arA7qCx35ey1ML2ooEjvc1PjLZ9wg6NlMtaB69VndoMY2jhn1H3DWkgcTuCer2pwgEipm5AE/ZcxtjbRxTiGUj3NNueXR46gPgZHM7up3IjH2his9NlKoQHMbLotD3kuPoCB6qtS2jVYMhLKrPpdcem7qFz2Jw+KLi5zHySS42MkmSVA4Vm6h46tUV09SiyqJp/5L9zXOzM8n6t856pM2NWaQ9zmucPhax7fD0AOvNcuMW8b/AFBV3DYyoNHtI6pR1TdpYmge8rP7tgb8zW95U4MbbMZ4zv1WTs95q1X13XJOvM3KxsS91W05nGzQ2/quk2dhu6pNZvAv1OqomKEoygKACgKkKAoBSSToLYRBCEYRThEEwThA4RJgnQOE6YJ0DhJIJ0DJQnSQV8Rgqb/ia13UfdZ9XYTdab3U/cehWymQYwqY+iIDhWb9LvEP6XyEH7Yp6V6DqR4tJaPRwLfSFuQgfTB1EojL/aWDF5q1D9MtbPmJPsrWFxFWrdze6pj/AE6Y3cXO4u5lTNwrAZDQPIKSEAkIS0I0yKhdRadQD5KB+z6R1Y3+kK4hKCtRwtNnwtDegAUpRFCUAFAUZQlEAUBRlAUAp0kkFsIghCIIogjCAIggJOEwToHTpk6IdOmToEnTJ0UkkkkCTJJIGKZOmQMUKdMgYoSiKEoBKEoigKAShKIoCiBKAoihKBkkySC2EYUYKIFBIE4QhOEBhOEKdAScIU6Ak6FOgJJMkgJJMkgSSaUpQMmKcoZQIpkiU0oGKEpyUJQMUBREoCUDFAU5QlAJQFEUBQJJDKSC4EQSSRRhEkkiHRBJJA4TpJIHCSdJAgnSSRCSSSQMUkkkUxTJJIBTFJJECUJSSRQlAUkkAlAUkkAlRlOkiASSSRX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0612" y="728663"/>
            <a:ext cx="1607344" cy="1607344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t-IT" sz="1013">
              <a:solidFill>
                <a:prstClr val="black"/>
              </a:solidFill>
            </a:endParaRPr>
          </a:p>
        </p:txBody>
      </p:sp>
      <p:sp>
        <p:nvSpPr>
          <p:cNvPr id="16394" name="AutoShape 10" descr="data:image/jpeg;base64,/9j/4AAQSkZJRgABAQAAAQABAAD/2wCEAAkGBxQSEhUUEhQUFBQWFRQUFBUUFRQVFRQUFBQWFxQUFRQYHCggGBolHBQUITEhJSkrLi4uFx8zODMsNygtLisBCgoKDg0NFA8PFywcFBwsLCwsLCssLCwsLCwsLCwsLDc3LCwsKzc3Nyw3NywsKyssKys3LDc3KysrKysrKysrK//AABEIAOEA4QMBIgACEQEDEQH/xAAaAAACAwEBAAAAAAAAAAAAAAAAAQIDBAUG/8QAQxAAAgECAgUHCAYJBQEAAAAAAAECAxEEIQUSMUFRImFxgZGhsRMyQlJTksHRBhQVcoLwIzNDYpOistLhVGPD0/HC/8QAFwEBAQEBAAAAAAAAAAAAAAAAAAECA//EABcRAQEBAQAAAAAAAAAAAAAAAAABEUH/2gAMAwEAAhEDEQA/AOeFgQzkpEhDCgYkMBggQAAMLDABoQ7gCAAAYkFgAaAAABWGACAAAEAWAAsJjBoBCGhgIAsAFQAgAkAkMBjEAAxpCGAwAAGFgAABsAAExoQICQgAAGxAAWEO4wIDAEAADAAEFhgIBiApSABgMCNxgSAQAMYgAkhkQbAkNEEx3AkFyNwuAx3EAEgI3HcBgFwQCC4wYCuFwEA7gAACAYmAAAF0ZwaEDIC5K5EQRNEo7bFSZ09FxtFzW27jH93JNtc+Ygr+oyXnOMfvPPsQ/qa9pDvNKppPN3k83bNrpfEpk1+8XBBYSPtI9jH9Vj7Re6y+GFvm7xXGTt2K1wapL0pvoXxLgo+qw9p/Ix/VYeu/ckXxVF7ZVF2P5EpYeD8yetzS5D78u8mDOsLD15e4yylgoSaWvLPjG3xITjZ2cbdLLsGk3sSyus3fKzy5yhTwEEr60nnbzc322yK/q1P/AHOyPzOhipQtk3OybWtuby3bznay9WP83zIH9Xp/7n8oKjT/AH+2BbGitslGK/E32XG6lJbIXfO7LsKK/JU+E/egHk6fqy9+JZHFU/ZR95/Ml5ak/RcOi0l2PMgq1Kfqv318iMqcHsi+qV/gXSpv0GpLfqxV10xsQjVy2rd6MfkUZatKyus1z7UVHShDWfNldbrXzt1HPaIqI2IEQMBpCsAAAFGRgMLECYrErDRBFI62BypP70v6VfwOabsPL9E/vPwNRAo3kle8m7JK7d29hu1Y0XZWc/Sm89XioLjz9hLQGGtGpW3wSjB8JSybXOrrqbOdX5UtuV+7iUWVWpPz79NzO1Femu/5HocNo+lShrSd5bXfYjy2kYwc24PJ58yfMTBpgov013/Im4xXpdzMGGtF32nQ8rGSs+r/ANA04XGQ8yfLg3Zp5Nc8ZbmLHUVRkrOTTWtCSdrr4NXzOdVpK+RupcuhNP0GpR6c79yl2lFU8Ynt1rbdqOvLAKjCMpZTkk7PPUT2L73h4876P4VTxFOO3la1tz1U5WfYa/pDiL1px3Ruu+2fVZdRIKNeMnZKT7O0zYrVg+VrZ7Nh2NCVaUKblK199/j8jl6a0nTq5JXtsezsKMixNP8Ae7i/K11Ftcb/AODnKK4M20cVb/HDgRRDGKLulZ7mm7o6FSoqsHOKiqkc5q2U4+sktklvOfU1ZbEWaPbU0lld27cioswla+6z5thRWXKfS/EvUFGrJLZfLmTeXiU19rIKkgsMTIoAVwAYCEBnI2GJgMAAANtF/outmG5ri/0S6X4ssR6LQi18DiVHzoNTtv1bRv3Qn2HnK0rLLnN30b0q6FXjGacJLc77O/xZnxeGkrvV5N3bmVyjRgaKqxXlW2ulpJG1ywkMtRTfMnLtPNqBOEbAdmtisP7NR/D8jPOFOSvCxzmVuBBojPOzOnhOTQqye+0V3r/67jn4XBylnbLj42L9IV8owWSWdufiwNP0dxap4mlJ5LWs3wUk4t95p+luEdPE1Vum9ePRJ3t1O66jz+ud6vWlio0m3nGOpz3WxPn4cekQcXCVUpct5dqOtT0vTh5sNZ8bJLt2nMxmBlB8qOTeUtz5r8eYrSA9B9u32qPRmiitjKctqUXzpNdpxiLjcC6vJKXJatzGzRkNarHgnrPoWfjYy4TAyqPkrpe5dLN1X9DFqLvJ5OXwQkGetWTqya45dC2eAYlcp9XgZab5SNOJef54sCkQ2IihgANgADADIAXABAAAKTNS/VLr/qZlZpl+rj1/1MsRkudjR2mZRydpcVLZLr3S5/HYcYAPTTeFqu71qUm92XwafYgWg4S8yvB83Iv3Tv3HBw1Gc8oRcuhX7WapYGS86UIvg5q/cXR0p6BjHzq0F1wXjMgoYam9rqvtXekvEwrBr2lP3n8gng5rNLWXGDUvAg14rSDmvN1VfKMeb1nvOVlKXC5ONRWau1nuKsk+K7BROtBLc1w3luDquKyje+0rlNJO13fjsRVrZLrCu/S0tJbUprY1J524X39aZaq2Dn50ZU3zJ26nHL+U89QhKTtGLb5jb9R1f1lSMXwjy5ddsl2lR05YXBbfK1Oi7/6StTwsfNhKf3m7d9v6TCvIL0qj6FGPjclqUXsqTj96F12xfwCtmI009XVilGPCO9cL/Kxx6tZyefUuCL62Bla8HGouMHdrpjtXYY4kqJw85dJrr7uhGKLzXSbqqyXX8AKAGxEUgALAKwAAGYQ2IAQhiYAaKn6uPR8TMXzfIXQWIosdelo+FFXrLWm81SvZR4eUa3/ur/yf0dw6SlXkr6nJpp7HUy5X4U0+vmM1arrN723285ZAsXjJyyvqx3RjyY2+6viYEz0mG0G9TWqZX7bHm8dRcJOL3bOdAS1uclTqNZptPmyKMPJXV9h1PJQksl17rfBkFmHqwq5Vr33TjbWXSvSRjx2DlSlZ2aavGS2SjuaFVhq/nYzbCv5Wk4PbG8o8z39vx5gOWbtG6OlVvLZCOTfFvZGPF/ngc9M9npZrC0qdFbVFXtvlLz5ePU7CQcWrJwTjHkrZZPN8bvec+smdjROFVab1nkt3zNemsNSUGrpcHw6EUeW8ohxzM7XObMFWUcn2kChNxd02nxWT7TpUdWvyZ2jU9GexSfqzXxKasYyzyXMjK8mBGtBxbUlZp2a4M2zfJXT+fAjpG84Rqb/Nk+L3Ppy70F+T1rw/yUVsQNgZUXCwhtgIB3AoyAIGQABYQDLK3mroXgVNlmK81dEe9IsR6C7jo2m1sdSV+lyqLwijgwxGo4vbax6H6N1I18FXwzdpx/SU782fjdfjPLV8yju19I166SpLVT3t5lUPovUec6iV9u9mXBaXVNW1G2ufIunpyUtt+hOyAdT6OuOypfqM9TBThvVg+0uldY5aX4q/P/gDNKrfI6GgY3qS4KDferHKnO7ujqYefkaMpPzpqy6Py79gHPw00pxb2KUW+hSR6n6d03HEQfoypwknxteL/pXaeO1j1GlNKwxGCouT/TUnqX4qyTv02i+m4g4eB0hOErR37fmdOGifKvWqVJPsSRwm3F3WTLKmMqS2vLhsCPRrQ+EW2Tb+8/gU1dC0nnTk+25y6WkGlmglpLgmn0hU8ThHTzTuUKdxy0hKSs0nzkKFNtpLeQdGSthc983btj8mV0fN6l8A0rWso0lsjm+n8+JHCvkdXg2UK4MZEyoBoaC4CsAABlEyVhARYMAAiyzGvJdEfAgzrVNG68E47dWLtz23FiOPg8RKnLWV9jTtwe07eA0XDEQtTlq1FfkvPWW26/xsONUws4XTjJdX5sVUJzi00pZZpq6afFNbGUa8Xo2pSfLg0vWWce1ZGbVPQ4T6TVv2lNVl6zThU65x29aZsqaWw8/Ows7/AHaUu9wuB5Bo0YXAzqebFvn2L3nkehekKK8zCzvu5NOPhG5VX0xXfmUdTg9VzfU5fIgq+yo0Y69Z/ditsnwint+88jh4zEub5lsXBGrEUa025SjUlJ7W0231lC0bV9nLsKMjZoweK1W0/Ne3ma2Mn9lVvZy7CxaBxDV/JTtxtkTR2aWEoYhZSVOrwfmz+69/RkzLiPo/Xhtg2uMc+4z0NCYlfspNHZwM8fRVo6+r6s7SXQr7FzAefqYOotsJrpjJfAIYKb2Ql7rPa0tJ45qzoUpfht4MorYjGv8AZUo8+rH4sDjYD6O1JLWnanFbW2v/AAeMxNGktWktZ75ve+YtxeAxdXOo9bgnJKK6IrJGOpoCtv1feRYObUTfKb29JswL5PU/izdhdCXaVaajFbWrN25txpqQpRvGlss8+hd/SByGIbERQguMRAwFcAM7RGxOw7AVNCZa4kHECB2ac5OEJReaik7bVz9BxJ5HRp1rKnKLtyO9ZNM1Eap6arRVrp87jn8ipfSGuvSXuoHpJtZwg+mMX8CEtJt5eTpZfuQ+RLRN/SCu9s17sfkJaYrev3L5EVpOS9Cn7kfkL7WnujD3EBZ9qVfX7l8glpWr677vkQ+2KnCPuoa0rV4rsAhLSVX15dwvr1X15ln2pV9bsD7Sre0l2gVvFVvXn2sf1mva2tVtwvKxN6Qq+0l2sT0hV9pPtAgp1+NX+cmo137V++ReNq+0l2kXjKnry7QL40K/q1eyY/qtf1KvZIyvEz9Z9olWn6z7QNEsDX9Sp2SIrRdd/sqnuspcpes+0i0+LA3YfR1RSWvHVXGTS8Wb8aqcbarTlvtnlfNt7t35zOFIvjQmoazVot5Xy1nzLeNAyLQkx3IoBgACAkAFIXIpjCHcTRJIEgqqUBUZuOVrxebXPxT3MvsPUCHF0Ws5VYvhqQkve114DSo751Gv3acfjNENQXkyi/Ww/Gu/w0l/9MPKYf1a7/FTXwZT5MeoFW+Xw+6lW/jQX/ECxND2NT+PH/qK9QNQgt+t0fYS667+FMaxtL/T9tWf9pVq8w9UItWOp/6ePXUq/Boa0hD/AE1PrnW/vKdUNUC76/Hdh6PW6z/5BPHr2FBdVX41CrUHqBU3j/8AYoe7P+8f2i/Y0Pcf9xXYHEC37SfscP8Aw/8AIPSkvZUP4S+ZRqi1Qi/7UqWyjRXOqNO/a0zNKcpO8m5Pi3fLguCJJDsFIYAAIAEAAAAUoYhhDGhDQUxpkbjuBMLkUCAmwuRuFwJ3BMhcALHIEyFwuBLWHchcALExNkbiAncTZELgO4gYmwJCTEADECFcoYgYiBgIYFNyVyCHcIncTECYDTGRGmA7jEFwJNhcjcYVICNxoCQMVwAYXEwQDbBiBgAxXGArhcBAMLiBgAAguAgG2JsILjI6wAVgwACYmAAEgQAA0NAACJAAAhoYAJCGBVAwAIQwAgSGABQAAAgYwAiIYF4EEgAiKwAAj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30611" y="492919"/>
            <a:ext cx="2105621" cy="21056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it-IT" sz="1013">
              <a:solidFill>
                <a:prstClr val="black"/>
              </a:solidFill>
            </a:endParaRPr>
          </a:p>
        </p:txBody>
      </p:sp>
      <p:pic>
        <p:nvPicPr>
          <p:cNvPr id="30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6BF413C2-6942-4B4C-AEF9-D1B3EAFC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76C1ABA-A861-4272-969E-C29F3806D994}"/>
              </a:ext>
            </a:extLst>
          </p:cNvPr>
          <p:cNvSpPr txBox="1"/>
          <p:nvPr/>
        </p:nvSpPr>
        <p:spPr>
          <a:xfrm>
            <a:off x="1665106" y="369164"/>
            <a:ext cx="543414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E5760-92A2-4B87-BEBE-738040EABCDE}"/>
              </a:ext>
            </a:extLst>
          </p:cNvPr>
          <p:cNvGrpSpPr/>
          <p:nvPr/>
        </p:nvGrpSpPr>
        <p:grpSpPr>
          <a:xfrm>
            <a:off x="1331640" y="1844824"/>
            <a:ext cx="7426723" cy="3888430"/>
            <a:chOff x="1577304" y="1843896"/>
            <a:chExt cx="7426723" cy="3888430"/>
          </a:xfrm>
        </p:grpSpPr>
        <p:grpSp>
          <p:nvGrpSpPr>
            <p:cNvPr id="2" name="Gruppo 1"/>
            <p:cNvGrpSpPr/>
            <p:nvPr/>
          </p:nvGrpSpPr>
          <p:grpSpPr>
            <a:xfrm>
              <a:off x="1577304" y="1843896"/>
              <a:ext cx="7426723" cy="3888430"/>
              <a:chOff x="2141730" y="2132858"/>
              <a:chExt cx="6673570" cy="3197848"/>
            </a:xfrm>
          </p:grpSpPr>
          <p:pic>
            <p:nvPicPr>
              <p:cNvPr id="1030" name="Picture 6" descr="https://encrypted-tbn0.gstatic.com/images?q=tbn:ANd9GcTaCR-VVQWMzra2-4hX7-zUh21RwmvdDE8iOhRJb-Mf-TjYFQ7_Ew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41730" y="2132858"/>
                <a:ext cx="1093622" cy="1093622"/>
              </a:xfrm>
              <a:prstGeom prst="rect">
                <a:avLst/>
              </a:prstGeom>
              <a:noFill/>
            </p:spPr>
          </p:pic>
          <p:sp>
            <p:nvSpPr>
              <p:cNvPr id="7" name="CasellaDiTesto 6"/>
              <p:cNvSpPr txBox="1"/>
              <p:nvPr/>
            </p:nvSpPr>
            <p:spPr>
              <a:xfrm>
                <a:off x="4977045" y="2634397"/>
                <a:ext cx="3838255" cy="212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it-IT" u="sng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sperm</a:t>
                </a:r>
                <a:r>
                  <a:rPr lang="it-IT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u="sng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survival</a:t>
                </a:r>
                <a:r>
                  <a:rPr lang="it-IT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test”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donor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sperm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survival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after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24-48 h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culture inside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icubator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“VOC’s test”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inorganic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volatile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compounds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“LAL test”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endotoxins</a:t>
                </a:r>
                <a:r>
                  <a:rPr lang="it-IT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presence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6390" name="Picture 6" descr="https://encrypted-tbn0.gstatic.com/images?q=tbn:ANd9GcS86FTM6SSQ9jUdpJQl1gFEgVVy5ee4KSizpNqhkwFyQv8n-P4Aeg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154342" y="2294874"/>
                <a:ext cx="1148303" cy="1093622"/>
              </a:xfrm>
              <a:prstGeom prst="rect">
                <a:avLst/>
              </a:prstGeom>
              <a:noFill/>
            </p:spPr>
          </p:pic>
          <p:pic>
            <p:nvPicPr>
              <p:cNvPr id="16396" name="Picture 12" descr="Risultati immagini per 4 well plate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263243" y="3185975"/>
                <a:ext cx="1093622" cy="1087034"/>
              </a:xfrm>
              <a:prstGeom prst="rect">
                <a:avLst/>
              </a:prstGeom>
              <a:noFill/>
            </p:spPr>
          </p:pic>
          <p:pic>
            <p:nvPicPr>
              <p:cNvPr id="16402" name="Picture 18" descr="https://encrypted-tbn2.gstatic.com/images?q=tbn:ANd9GcTKxYWmbczv-nKYSz_KSmkSJ3mA5e0eyT0ElNhLIOeJcbLCqtKc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13689781">
                <a:off x="2001324" y="4452591"/>
                <a:ext cx="1211768" cy="544461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E637D8-FFFD-4B95-AB34-9460F3560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5072" t="47805" r="65750" b="14895"/>
            <a:stretch/>
          </p:blipFill>
          <p:spPr>
            <a:xfrm>
              <a:off x="2973201" y="3372328"/>
              <a:ext cx="1642262" cy="179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89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QERUUDxEPFhUVEhAQFRAPDxEQFRQSFRMWFhUUFBUYHCogGBooGxMVITEhJSkrLi4uFx8zODMtNygtLisBCgoKDg0OGxAQGi4dHBwsLCw0Lyw0LCwsLCwsLCwsLC8sLCw3LCwsNCwsLCwsLCwsLDUsLCwsLCwsLCwsLCw3LP/AABEIAOQA3QMBIgACEQEDEQH/xAAbAAEAAQUBAAAAAAAAAAAAAAAABAIDBQYHAf/EAEgQAAIBAgMEBAkGCwgDAAAAAAABAgMRBBIhBTFBUSJhcbEGBxMycoGRocEUM0JS0fAXIyRiY3OCkpOywlN0g4Sis7ThFjRD/8QAGQEBAQEBAQEAAAAAAAAAAAAAAAIBAwQF/8QAJxEBAAICAgEBCAMAAAAAAAAAAAECAxESMSEyBBMUQVFTgfAzobH/2gAMAwEAAhEDEQA/AO4gAAAAAAAAAAAAAAAAAAAAAAAAAAAAAAAAAAAAAAAAAAAAAAAAAAAAAAAAAAAAAAAAAAAAAAAAAAAAAAAAAAAAAAAAxfhBt+hgaaqYiTSbtGMVmlN2vaK+L0NPreNOH/yws3+trRp/yxkdqYMl43WPCLXrHcuiA5dU8alThhaK7a85e/IjGYnxxV4yaWFoaaefUZ0+Dy/T+4Z72rsgOK1PHTXjbNhMO7q9lUqLi118iVhPHdudbAtRd9aWIzPTf0ZQXPmRb2fJXtUXiXYAYvwc29Rx9CNfDtuL0cZK0oSsnlkuDs17TKHCY0oAAAAAAAAAAAAAAAAAAAAAAAAAAHMPHbHo4V9dde6mc7jLu+B0fx2r8XhvTrL/AEx+w5nF6epH3PY/4K/n/XjzeuXk6qW8wmNfTl6TMxLsMPjF05dp1kr2iYx6R9F/zMok+hHtn8CvF7o9ku8tSXQXbP8ApPJk7l1idQ7v4hP/AEa394j/AMej9h005j4hH+RVv18P9in9h04+Zk9Uu0AAIaAAAAAAAAAAAAAAAAAAAAAAAA5v464/iMO/0017YP7Dl0Ny7DrfjG8D8TtCpTlh5UVGMLONWpOPSu9UlFrczne0fAbGYWSUqcammb8nc6tl1rKn7j7HsubHXFFZny8mWs8t6YVmJxa6cu02fGYSriqcHQw9eUdVnjTbi2nZ2a69CKvAbHzSaw1Sz4txj3s6e/prtkb+jVsWtI/td5afmrtl3RNoxPgHjYJOdJK8oxV5w3yaS3S5syezPFRia1VU6lWjSbpyqJteV0jKMbPK7J9LnwPPkyU8ztdbT1pu3iDn+S11x8rB2428nFXt6jqRofi68AJ7KqTnPEQqqdNwtClKnZ5ou93J8n7TfD52SYm3h6I3ryAAhoAAAAAAAAAAAAAAAAAAAAAAAAa94SbNlNupTrSpyVOSekZKy100ujYTA+FWIkqShB9KtUp4dNb0pu0nHrUMz9RVe036aj4u9l4mrgqc44qVKnPNUjGNOjUfSlJu+aF1rxuzYpbFxK37Rqv/ACuFX9BmsBQVGnGnTSjGEVGMVuUUrJHs2+Ze52jXhqG2dg1nFZsZVl06b1o4eytLfpBGweD2yvJScpValR5YxTkoQSWt9IpX4by5i6WeLi9z+90z3C18rWvNZb6tcbdZs+YTHiWZB5CSautzPTi7gAAAAAAAAAAAAAAAAAAAAAAAABRWlaMmt6i2u1ICLtDHKmrLWT4b7dbMRs1fKaka7v5OCao5l50pK069uTXRj1Xf0i1Wwc6sLTjeMpRlLJNPPBSTlTd1qpJOL5rQnU9oRjpKnWj1ZVLue46a0473PlkWW5IjPaEX9HEL/Cl9haeKh9bEfuSXwEQ2ZS2iBjaHHW2+64df2/8ARfhioc5/tKQqYmHPf2mpnyr2Ti/oyfrMsa5GjkzttJN9BNq6WmmnC9/abBRleKfUibx810n5KwAQ6AAAAAAAAAAAAAAAAAAAAAAQ9rStSl2WJhC2v81L79Rsdst0oo+alwSRi8dH8du4RJmJjOVCapO1R0pqDva1Rwag78NbHKpeLrGNu8aTlvd8RFu71u+PM9WHHS2+Voq8ebJeuuNZs6zQg3G74cEiPUT5M5X+DjF/Uo/x4do/BvjP7Oj/AB4nb4fF92P38uPv8v2pdFrrtLEY2Zz/APBvjPqUf40TIeD3gZisLiIVJqEYrNny1otuLi1rFb1doy2HHETMZIltc2SZ1OOYdEx/zfsMjsed6Sv1ox+Njeml6PcZDZKtSXazx26e2nqTQAc3UAAAAAAAAAAAAAAAAAAAAACFtj5mXq70TSJtb5mXYu9Gx2y3UrOGekeyJh8VhoSqTUcRTjOEqk1JUnnhKU4Seed7SisuW2mkkuGuWwz6MeyPcQMTOflZ2nU0V8kJYZp6/SzdJdj6tSrpoxy2fReVUsRRSpxrSglTesHm1qO/Sy5kk9NHLnplKqo1kkqlHPNxk1CMOnOElJSs1musjs76EODkpRbeJ0vazwNne/nKPC1l6yRQxMqaSlSnN3TvKeFWW9rxVmt2vDffXiQtRgNheSqRnni7ZXlVPKllpSprJ0uinmzS33aMjOi5VVorZJRv1uUWl7mR3tN7lRk3y8rQuneyXndpMwdVys5QlF5mssrX0bV9PaGPY0M3R5fDQk4SNk1ydvcjyiunL195XQ+l6b7kVZNYXQASsAAAAAAAAAAAAAAAAAAAAACJtX5mfZ8USyLtT5mfomx2y3SJhZdCPox7jHbRTzzvTk1mi7/I6dVNJKzzN3dnfeTMG+hHsREx9vKTWVXcoO7wlepeyWuaLs3dLssVdGNRhqCTXlKWdfN2WBprckruSbSW72dWlyToO7lgpcHd4aF5au1uLe92ItRqaamqbtncU8HiVq5QU5KKevq535lNWNnLo09byk1g8V0mudnZ+3l6odEtVKUXeODmrNNSWHpx1vvXLgZLBVs7Tyzjrumkm9N+/cYrDeSaXlINybcc6oV43UsvnOV2uF23wMthaai4qOiT0V7248TWJVF9OXr7yuhvl6b7kR8NNOpLXn3l7DPzvTfcjbJrK+ACVgAAAAAAAAAAAAAAAAAAAAARNq/Mz9FslkfaEM1KaXGEu42O2T0x0HuJ1zHYdPKru7siT5R9R0vEy5UnS/cpbI0qs+Ch62y35apyp+2X2E8JVyhIdVWvmjbndWI2Krxyzyyi3FJtKSbXauBYnh776WH11d09fceVsPOUXGKoxUtG433Xb5c2/aVFU8kLDY/pamzbNd4X638DXKGxJOXnQXtNj2ZQyU8qd7OWvrt8Dckxoxx5SwAcXYAAAAAAAAAAAAAAAAAAAAADxo9AGgY7YknNr5XVp2k+gqjjvd1a76y9/wCP1ptflsssf0tSbkvzkpJew2qtXi3q49WiuW70r6uN+tW9515OPBq+HwNNpx+V4x9LWzlT15JuN7EuGxaL+ninw1xFXlv3mehTv/ZvsLioLkhyZwYel4Owdss66trriJv2p3uWa2wlFdGvU35vxkr2dnudk13GwrDx4r3IpnTgvq+wzk3gxmzKE4ta0ZWtdRSXC3DfzM1g6OSCivzn+9Jv4lmhON9LeqJLTuTaV0jT0AErAAAAAAAAAAAAAAAAAAAAAApm7J9jKimrufYBBeDhLVq/rZU8HD6u7dqyQkV2K2nSE8HD6vXuZ58lhyl7ZE6wsZtukJYaPKXtkPIQXB+8kuHW/ceSho9bm7ZpRSlFcSRSWmnX3kSNMl0lZGSQrABigAAAAAAAAAAAAAAAAAAAAAKZ7io8YFCQb7PeVpHj++oFGbs94cuz3ldvvcW+9wKVfq957Y9t97nqQFKgVRB6AAAAAAAAAAAAAAAAAAAAAAAAAAAAAAAAAAAAAAAAAA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609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eg;base64,/9j/4AAQSkZJRgABAQAAAQABAAD/2wCEAAkGBxAQERIQEBMQDw8VEBAQDhAREA8PEBIQFRUYFxQSFRUYHiggGBolGxQUITEhJSkrLi4xFyAzOD8tQygtLisBCgoKDg0OGxAQGjckHSQuLCwsLCwsLCwsLC8sLC8sLCwsLCwvLCwsLCwsLCwsLCw0NCwsLCwsLCwsLCwsLCwsLP/AABEIAMIBAwMBIgACEQEDEQH/xAAcAAEAAgMBAQEAAAAAAAAAAAAAAwUCBAcGAQj/xABJEAACAQIDAwgGBQkECwAAAAAAAQIDEQQhMQUSQQYTIjJRYXGxFHKBkaHBByMzgrIVQmJzkpPR0vElUuHwNENEU1RjdIOEhcL/xAAZAQEAAwEBAAAAAAAAAAAAAAAAAQIDBAX/xAArEQEAAgIBAQUHBQAAAAAAAAAAAQIDETFBEhRTgfAEBSEyYaHhEzNicZH/2gAMAwEAAhEDEQA/AO4gAAAAAAAAAAAAAAAAAAAAAAAAAAAAAAAAAAAAAAAAAAAAAAAAAAAAAAAAAAAAAAAAAAAAAAAAAACq5UbW9DwlbEqO/KEVuxeScpNRjfuu0cbxHLLaGIblLEVIK9lCi+Ziu7o5+9nTg9ltljccM75Ir8HeT42fnevtGtLr1a83+lXrSXucjRxNR2k3n0ZNZvsOjuH8vt+VP1vo/SbrQ/vR96PsasXpKL8Gmfk2VaT4sixdeUXFRbj0It2b14lbexREb7X2/K0ZJno/XQPyZhdsYqlFSp4jEU5b7V4Vqsckk1o+9nXPod5bYrF1JYTFSdZqnUq0qsrb6VOVNOMmutfnU765HPkw9nqvE7dXABgsAAAAAAAAAAAAAAAAAAAAAAAAAAAAAAAA819JEb7MxXqwfuqROFYZ5PxO8fSGr7Mxf6q/ukmcFw/HxPY93/tT/blz/MnqS0NSvVvGSt+bLyJ5kNd9GXqvyOueWUKRshxzzj6kfmT2IMZrH1F5swyfK2ryxT+r++/wo6H9BL/tH/xsV+PDnO0uh9//AOToX0F5bRX6jFL40f4HFl48mlZnfD9AgA4GoAAAAAAAAAAAAAAAAAAAAAAAAAAAAAAACg5eq+zcZ/0837szgNB6nbvpRrVo4GUaKlJ1Jc3UjCHOOVNxd1az7jh08PXjnKnXguLlSqRXxR7Hu/UY53PVy5/mTTZFWvuvwfkb+x9yd1Utpdb1ipx82pNRba0yzR0zkrtlHCsIcYs4+ovNmzOE+Cl+yyCdGo/zZP7rMb2rMa20i8Il1Pv/ACPf/QdL+0Y/qsSvhTfyPE4TZGKryVOjRq1ZNu0YRbu0rv4XPb8g+Su1sNjKFWWGxNKCqw35ZR+rclvp2eltUceXUxrbWt/o/QQAOBsAAAAAAAAAAAAAAAAAAAAAAAAAAAAAAAAFdyghKWHqKMecdl0cnknd5PXTQsTCro/CxMconhxTlAsH6VhFHDuMOck8TTiprnY2yW4329jL6jhdlrpR2diZLVv0Lfjd97urFrtfZ/pW1sK+jOjhqFWVdNXjvVbKEHfVvdbt3HtLxUbe7uNZsxrXbwUa+BWcdmVl/wCvpL/Artt4im1TUcHVppVqb6WFoxTtnu9F8ew6NKaKza0Lx3km3GSmktctfg2TWSYV+w5VK1ehJ0KlNU1OSc4RpRi5R3ZWSd5dbsPZFZgKyTjfiml/n2FmZ35aU4AAUXAAAAAAAAAAAAAAAAAAAAAAAAAAAAAAAADXxVVLJtLJtt8EtWzDHYxU1l0p8I/Nnm6jnipzw/8AqlJemVL5yVk1hklo3fpdkctZZWiFLW6NjkpRcqc8RK65+tOvBPXm3ZU2/GMU/aXkhCNlZZeHkGW2iI1CJohqQubDRi0TEqzCulVUMmna6u1k12Mt8Bid9a3a49q7fEr8VQurq1+F9H2p9zNTCVubleN0r2s9YvjF/wCc0yZjcIiezL0oMKVRSSaMzFuAAAAAAAAAAAAAAAAAAAAAAAAAAAAAABFiZ2hJrsBKhUaznKdoSu3mpNSXY2n3cDHZyWFhClzNVxjG3OXUt5t3lKTvdybu2+LZvbMyp+N237SPbC+r+8vmbMOm2S2rT/3df93N+RjLHUnrHEL7lZeRBgJcElfv0N6tFpZ5sg3LU56j/wA/2quTQxNLhv8AtjP5kFR2/oaVbP8AoTpHaWs8TTS1f7LNWWHvUVSPRp7jU95pKTunG2eVukr/AKRWqJc4ZXprwfzBvbb2TNWmk7reuuOXiWBQbDqPnGuDTL8zty1pPwAAVXAAAAAAAAAAAAAAAAAAAAAAAAAAAIcYuhLwJiDG/Zz9V+RMconhXbO+zj7fNnNeXHKrGRxdbD06ipUqbjFRUIScnuxk5Sck3e8uB0rZ3Uj7fMh2xXjT5u7oUVJVXKvWpqUd6CTjT1WbvJ66Qdu7pxZK47btXblyYrZK9mttOOw5WbQWmJa/7dH+Uzlyz2k9cVL93Q/lOlx2tOUoQlDD4fNLE1KlLo0udi6lBZtK+7Fxbb6zXgS7L2qqs+bqLDU3KM1Se5GO/NRoOLim81LnXJLWzj7d++YvCj15OfuObxZ9eblb5XbR/wCJl+7o/wApHLlTj3/tMv2KP8p1/aeIlQjC8KDd5xqTdDdg3zc5qcOllGO50k7+w1tnbR5yrGm4YdpyqQW7TSlOnFVGsVHN/VtwjHjnLXQd8xeHHryO5ZfE9f65hs3lRjeep79bnIOpCMoShTs05JPNJNPM7Lhsqfsl8zHFU4qUIqNNb3OX6EL5Rure0lpQtG3iY5ctck7rXTfFhtj+FrbamxI/W37n5HoSp2fR3Zp+K+D/AIFsc1uXTj4AAVXAAAAAAAAAAAAAAAAAAAAAAAAAAAIcZ9nP1ZeRMRYrqT9WXkTCJ4Vezfs17fM+7UxM6cYONSlSW903VvZxulZPg7tGOzfs14vzMdsJumrKrJ3atTp06uqt0ozyta69pe6lGtW2rO0Nyvg2nFJ77lBylZJpL1r8CN7ZlKnvRrYPejKfOSlvqLjfoSinno7cVftMqzm5ytLEKzlpgqT6MW+jGTWeuT46mFOpU0lPENK0kvQoRk1G3Rdl22fgZtFthZ1nJufNOm0nTcN9Sz0un3WNhs86sVVTX1uLtaSivQIpZWWiS7Hbx7CSnXqzkkqmLhdKN5YSEVe/WbtZarhwCNLipTi3GTV3G+688r5P4E1aPT9xq4anOKtOfOvebUnGMGo8ItLL2m7W669haqtmVRWlDxf4WTkNbrU/Wl+FkxC0AAISAAAAAAAAAAAAAAAAAAAAAAAAAAAR4jqS9WXkSGFbqy9V+QJUuzZ9D7zPu1IuUadlvfWWcee5hu6ayfF34EWzJdD7zJtoVIxjTlJxSVVZypSrNa9W3Vdr5mt+GWPlUxp55wmpb0YpflBt2ks7d+S8bm9TxdSlGUI007O0HVxdOTbuk7t52Wvb8tOOLSS3auHs3G6WDrKLcbNWs+FsuzI+qcL3jLCXcakpv0SpeXTk5N2f6Oj4p9qMmzeW1Kr3bUYNybtGOKpSe7laS7b3by7O8i/KtbO9KjlZ/wClU8k21n7n7iulXhbOeFjFNJKOErq12m3ws9dNTfw1fDNQU1RdSV4pxoyimt96Jropu7zfaShvYOtOa3pwjDNbu7UVRNdt0jfry6a9nmakKcYq0Uoq97LJXbzJ8VO1SP3fMtXlSzYrdan60vwsmIK/Xp+tL8LJyq0AAISAAAAAAAAAAAAAAAAAAAAAAAAAAAYVl0Zeq/IzPktH4AUOB6kfVRY4d5FTs2d4JdmSLGlUSVja7CnLY3jHTTIiliIrW/uZFLHU1xf7Mv4GWpa7hsuRg2a08bTaa3mrpq6Uk13p21NKcla3pFXx3Vfjxt3loqrNlnU0fgykeOu83xJ3iIRcpqpVnJxa3ZObjfK1o9WOj4XzZSunK+j9xpSNKXnb1mAqb04u99fJlseb5P0qinFtNRs9cs7PQ9IZ5OWmPgABRcAAAAAAAAAAAAAAAAAAAAAAAAAAAAAeK2rtz0WdSnzUpqMstzNWelyHD8royi3KhVjbS7gk+5XazPT7RwMnLfhuPtjLou/bvZ+Rqei5JTo05q91eW9n25xNotuGExMSoKfLBT6lCrLO1o7s5LxS0N2W2azlaGExEl/ekowj8dC0xdKu4xVDm6KXWThvK3dZq3uEaVfi4vwSRO0aVa2ji3pg58MnVpL5ma2hisr4Wavx5yMks+Nk/hcto058bv3GxTdtYNvxRGyIee/LVRJuVCUGmkt5yW9d2ye5Ze1o2cJtRTs3zcXn0d+TeXBvctf2lrUbf5ifuSIaeDzzp00r3ecffoNmpblOpJ1YrJw5qUk0vzt6Kt7jdIqFBQ0SXcrWJTKW8AAISAAAAAAAAAAAAAAAAAAAAAAAAAAAAANTEK87PNW04GdOC7F7kAWV6tDbDa3LZZvTIzpgE9ES2IG1BZAFZTVFHNHyMVfRAEoTxPoBVcAA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6" name="AutoShape 2" descr="Risultati immagini per center well petri di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Risultati immagini per center well petri di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data:image/jpeg;base64,/9j/4AAQSkZJRgABAQAAAQABAAD/2wCEAAkGBxAQDxUQEBQUEBQWDxQVEBQVFBYUFRQVFBUXFhUUFBUYHCggGBomHBYVITEhJSkrLi4uFx8zODMsNygtLisBCgoKDA0OFA8PFCwcFBwsLCwsLCwsLCwsLCwsLCssLCwsLCwsLCwsLCwsNywrNywsLCwsLCw3LCw3Nyw3Kzc3K//AABEIAOEA4QMBIgACEQEDEQH/xAAbAAABBQEBAAAAAAAAAAAAAAACAAEDBAUGB//EAD0QAAEDAgMFBgQDBgYDAAAAAAEAAhEDIQQSMQVBUWFxBhMigZGhMkJSwbHR8BVicoKS4RQjM6Ky8UNTwv/EABUBAQEAAAAAAAAAAAAAAAAAAAAB/8QAFREBAQAAAAAAAAAAAAAAAAAAABH/2gAMAwEAAhEDEQA/AOUhFCeE8KgYTwihPCoGE8IoT5VAEJ4RwnhAEJ8qKE8IAhPCOEoQBCUI4ShAEJ4RQlCAITQpITQgjITQpITQgjhKEcJoQBCaEcJoVAJoRwmUAFMjhNCAYSTpIJQEQCIBEAgABFCKE8IBhKEcJQgGE8IoTwgCE8IoTwgCEoRwlCAYShFCeEAQmhSQmhAEJQjhNCAITQjhKEEcJoUkJoQRwhhSwmIQREJiFIQhIVAEIVIQhIQCkihJQWAE8IoTgIGhPCeEQCAYTwiAW72b2KK+Z9SSxtg0WL3cJ/WqDAhPC79+AYzwBtJkbspd5Fx3+SNmBovkPp0C7kC2eoIViPPoSheifsHDO1oM/lqEfcJM7J4R5syoy02qT5C5SLXnkJoXa7W7HsbRNSgXlwBdkcQS5omYga2JA3wVx0KAIShHCUII4ShSQmhAEJiFJCaEEcJoUkJoQRwmhSEJiEEcJiEcJoQBCEhSEJiEERCEhSkISFQEJIoSQWgE8IgE4CgEBEAiARAIFSpFzg0XJIAHMrvMIxtGm1ny0RLjxqm9ul/OFz/ZrCwXV3CckCmONR3w+i2cawkswzbuLpeeLje/63BUUm1H1XF0E3uTAA9dAjbig0gS4xoQ23qbx5JsbimzkZAptsP3j9RO8lVyUGth8e3fmPMEfktXCU6rgHscHU5ILrhwP0kE2K5Wm0zbUmBG9dtsOiadF86ZR0kHVEWHYdtWMxIDQDAiPCI4fqVDjNk0KtM03TBM3uRfcdylxFXJS/eebchuVV2KbSA76pTo2sHvAcf5dUGDi+wwiaTz0MH9eqwcX2axNP5Z9vx/Nd7h9qYd5inXouduGfIT0nVXu/M5Xa8HD8CoryCthns+Jpb1Ciyr1nGYWjVBZUa0BwvFjY6rCxvYmmRNKoW9RI/t6oOChNC6PE9kcUzQB4nUH3VHE7Ers+XN0/I3VGTCYhTvpkWII6iEBCCIhCQpSEJCCMhCQpSEJCCMhNCMhNCgjITEIyExCAISRQkqLYCIBOAjAQAGqSnTLiALkmB1KQC6HstgWnPiHGO7tTbHxPIt6W9UGrhMO2iwN3UW5n86rvyhVtj1gcUHvMAuIJ4ZhEotqvLGto/MfFU/iOvv+CoNF44fiiJ8ZgnUXmk8XbY8DzHIqsaP0mOWo/t5LQZtBxAa8NqNFhnkkcmkXASbWYDIpjo5zi30sipez2zn1Xl0WbEkHedPuupqOAApDQXceMfZU8CXBgmG/utGUSeQU1Q5WZt50+3v+CIyu1u130KGdlnuOSm6B/lyDJE/MAIHOV5VUxT+8Ie41Hauc4+Lzdx6r1DtJgf8RhWtHxtc3rEiT6SsTCbJw7RJaHOm5OluEoOPbixvt1ELr+xm2nueyhWcXMc6KbiZNMk2g8CNynrbOoPtlb5R9kexOzIGJbVa0Ck1weTzbo0eYCDpn0Q98PElk34AaqStiyAA3wk6chGunRO6mfER4szrkfTqfeyq924vuCNwtFtSfcIo8NXrOltYtA+ppN41m1le7xjhByOHO34LjNsdrWUXmnh2h7gYdVqAlk8KbeH7x1WbT7Z40XNQdMjY/BQd/X2ZQqC7YtwDh6LFxfY2m69MieRI9iqOyO2QqODK7W03HSqwQy+mdk26hdSMR9Q/XVBxtXse5s5392I8JcNT5aqrg+y9Rxd3jgwNGoObz5D3XohezJDhOabG9lRxbAynDBYuLnCbgcB6T6KjzjaOxatG5GZv1NuPPgs0hekDG5gBaBpHPWQsraOxqNWXAd27i3TzCDiiEJC1MdsirSuRmb9Tbjz4LOIQRkISFIQhIQBCSKEkF4BEAnARAIExhJAFyTAXaYTDtogN+Wk3M/8AequH2+yw+z2HGZ1dwltMSObz8IWvtCmcrMOLve4Oqc3E7/T2QZ0uq1C6CSTYfrgEZpBoMuE748X9vdT4yo1p7ql8LbPdve7eTy1sq4agnw7KWji7qAI/G6vYPZxLw4eNgvmHEbiNx5LJomPCdRpzC6/s5Ty03A6ObLvLRES06ckNH64lVNoVQ6pDdB+h+uavTkpued4gff8ALzWXQY50kAuvc7vVBI1gcIKX7IYblrX/AMQLT5ubr5hTUsM83bDuQc0n0lTMqkWNjwKKpnZFPdTpt83v9oaPVXqQdApg2mBoBfgBoEnVwhouIDn8PCz+J1p8ggbEZmzkkAeFkTx1nrdQt8THtJLvAQ25kiIJ+6Z7odA+Ue5/tPqmL/ptZEeYfs6o4jKYBJEO335q4ey9RokPHQAgLpcXgCHtIa1kOJBMhkneHDToVZ/Z2IiR3bhycI9UiuDqbMrUvjANyZ0EDdIXo2xXPqYTD5tcpDTxYDA8lXwWDbUJZWDSPmaDmFuLm2HrK26lbI0loDWtAbTbGk2A6AD2RD0QHvcSYY0RPIcOpkqtT2iypPgaGlzRxPC56Qp8UD/hHFoglwkDoQsHFuFIBoPwDvD10YP6roKNUDMbRc/D4d/K3sip4hzdbjjw6hZbhNyLp6bspkel7jeCiterXcRDN+pF46hUttUxXawGlTpObY1GDLm0AzgbxzQYvD5HeEkAtDmXkQeIKvYAxSd3g/1HNpty35zB6fgiOPxWHdTeWO1BgqAham3qjXYh5boIF98CJWaQio4SRwkir4CNjZMDyTALX7N4YPrZiJDGl8C5JGluqI2sDhhSa1h0pDvKh41HXaOcD8Cg2ITVxYcd8xO4kED8R6qXaNN/cjuw5/eEueYgnlHoPIrNpUqjHAgOaReYIugapQLHFjrODiHdZukFdq41tUnvWnNF3tgT/EN55qsKDJvUeRO5rQfyQS4LCd68CJAMlddlyN7sHxO15DgqGxhlbmptLQdSfE4gTF7D0CuCwNR1tQPuURV25jqdGiXvEtYPC0fMd3SSfReY7Z2tWr3qPOX5WNsxvIN/Nd72iomtgnAC/iJ8jI8rALl8D2da+DWcdPhFo6oObwpDXWsbEEWPquw2N2gqSKVY52n4Xn4mHdfe1G7s3hYsC08QSqOJ2K9j2in4sxyjqg7g0yHFrrEKziQGtDfpEn+I6+gt5pnsIfJvlYIP1Fth7qKq6CBqfidzP/aCtca9XdSlKr7Vx1LDNDsQ/JJOVou953wNw5lYbu2LA6G4eRxfVM+gbCK6/DvCkNFmuVv9I/Jc3ge02HqGHNdhzuObOzzMAhbXebp9NCNxCCWs8KPEES1v0jM7q7+0eqeiyXS7QCXdBdQNqxmqv3S8j/i31gIDpY2HPpTYNGaRbNqb+ceS5/bpBMN1MF0nhMXHMn2UtaoRRj56r7nr/aVn1XZpGgnwkC8CwmdUFEsdwH9X5hCQ76T6hXWYUHV8c8zvwV+g/D4cZyTiHg+GW5WNO4n6kFba+Zvc08pzNoNDuRJJAN9dE+08QKLeVGiT/O8W84ujwZNSsalQzEvcT+vPyXP9q8SSxrfmq1C93Qnw/rmgoF2bxcb+qEhG1kADkmIRUcJI0kF8BXdl4ipTqh1IgPPhbNxJ0BHCYVQBQ46plpudpZEatftM01HZqQ8JOZzajmyZv4bgaFW6W36NiRWbInwuDvxC5zC7RbXAZWAdGrwAKnIz83QrXweGww1rEX1yOH/EFKjXbtygdKtQfx02EerT9loYHEYd8530jpl8OXfebArAbhqLjlbXa7kXAH/eAtjZWxg4EktO62Xyu1UdDVe1mHAp+Ly38fT8VmPxrnDu9BIJtdBi6lU1O6cH0WgDuqjAACGi7XFwi/4oK+IdRDO8dTeagOQPaWOhpEy9kg6j5VBZZJEAx+uG9VBsqXeIvaP3Bmaf/oenmrbMTSiXNqUuYArM9acuHmAtHDEOEscyqP3XAkdRqEGQ7ZVMaOqTya8n3EK7s2iKbbtJduc4jN5gWA9StBusaFUMTii0/wCnmbNnBxDusb0FoDLG8nxGbgDcPuoaNXvHAFrbyRuhouJ9FJjMVDcxgBzrTFhrv5BQDXM0CIkQZEBFeedsTUfinAy+Ku4fK1vhAG6xCoDZGJeA4UyLzeAekLucVRYKz6zROaLASWkADThbVOKlU6U3R5D2QcSaFRk52Fscl2HYvEipRqU3SSxocw7gJuP1xRA94e7cx0utEX8lrbH2OzC0yyS41DeLEATA5oiR9qYbve6P5W3PvCWMo0wG0qhOZ5ByN1yjTMToJk+QVrDNa+tLTIYC0Dd4Z+6xn1pfWru+WWt8v+vdBnbSLTUdBIDIa3QiXDQDpzWeWnXUcRu6jcpK1SCGGx+J073OuR5CEEwZCKAqOobGeBVis0Zc+g0dwB/uqtOmarg0WBI139RwQaOHYRhgNHVXAdGiCf1zXJY+qK2LcR8LLN5RYBdftisxjaji7KKVHu6dpl7tR1gwuN2czwZjq4z+SCchAQpSEBCCOEkUJ0F4BBiKIewtOhEKQIgg5fEYN9P4gRGj26eaPDbTcyx8Q4rpssqhi9jUn3AyO4tt7IIKddlWC05XbvyXc4PZlWnQZoSfE6x4QPufNcd2Z7OVHY2m0wW5sxdMWbe4XrA5W4dEHMYh9UjMA+1nOY4nLwkSqeJwH+Igvc55bIbnJaWzrE23BdXiQJgADe6BqeaiawbwCg5JmysRRM06rwNzXCW+RFvZX6+MrsIFWkyrAu9tyOhFx5ELoG0GbpHETAVXEYMOJIsgp4HtCwGHPe2RGWoS4DjBdcHdr5LX/adJoBc5kOnKcwAMawTY6jesavs4us4B3UfdN+zm933TgHU5JyOGYAmxIOo0G9BvNq06gg9RII8x+aJ2FLA7K3KHRERcakmONvRcqaVXDEnDNBGWcmd0E8ACbaDeoMP2kc0zXZWovLtWuJDTwtAI6goOrbh2u+IQdxuCOhGitsokfNP8TWuPrAWNgdvh9u8ZV4Z2hh83Mj/itNmOabFj282xVb/t8Xq1BIWEGcx6WA9AEPehoc6bgeHqbD9clG2q2pPdva8gwQDcHgRqFRrUXurNbBgDcJud6Iv4Wo2iBN5t/UCPzKzdstsALNNQvqcYEuuOcR5qzjqLO8psmQxpfUM7zYD2WNjMZnzRoXODT9QbfyEnVBQrw4nNeTdVzhxuLh0cfzTkum5DeUfc6qXD4as90Mb3nQQfyRVrZeHGStv/AMqSTe4Ph180+yWgF1U6MaT57v1zCnxhbQpdy0hz3GazhcCNGA74um7oNo06Z+dxfU/gbePw8wg5jtVVJFOhPicc9Tq+9/ID0ULWQABuChqVjXxb6puAYHU8FZKCMhAQpSgIQBCSJJBcCIJBOEU4RBIJ0EtGu6lNVl3MGYDiAfED/LK6zZ3afC1WtzO7txF2vBF+TtCuNeDBymD8p4HcVnU8bTJy1gaNTfABY7nltHlKI9QY8OuCjDAvOsMagM4eqDyY/KT/ACOifdaNDtHiaRiq3N/ECx368kHZvYm7tYmF7U0XfHLDzuPULYw+Np1BLHNd0IKAsqbKFOCEsgQVauHaQs2rs25y71tmnfigey9kHN1dkNIM0wTxHh9N0qqdn1KfwOc3rceot7Lqy7dCjfSadJb0QYOExVRxLcTlqNiztXeRFwfRZG0NrYii4GlUrF3eeBjiSwAnw5pALjyNt66fG7Me9uZga+HXHwuPMH0WdUp1gctSm5rQdKgBB3eFwuD0QWKeOdTk1cryW3cBF4iY3rPe+YjxgN3WIO+fOVPtWCAWubTOQZQ4y0ySAGv3HwnUbtVzuILqR8Ycx246TzB0cOiqNdr+Hp/ZH/in5cocQN4FvWFkUNqHSqA4fU2zhzIV9jg8TTd3kbhZ39OpHMSFFFg6WesGcSCem/2Cn7Q40Mp1akx/4afQXeR5x7otkQwuqSXVHDLTaG3adxPQ3WJ2qM1KeFB+CM3MnxOJ9T5QgpbOo5aY4m581ZKKExQRlCUZQlACSSdBcCIJgiCKcIgmCIIEo6+FZUEPaHdQpQnCIyqmw2f+Nzmecj0KTTjaVmvFRvA3/wBrgQtZPCDGO1aelegaZ3uZLPa7fSFaouovvRrZTwqDIfJzZHrCvOYDrdUq+yKLr5cp4tsg0aeOxtETJezjao3+oaeqv4Ttd/7GebDPsfzXLDZlakc1GqQd02PqET9p4lv+vRbWG92WT/U0hyDv8L2gw9SweGng7wn3Wm14IXltPHYSpaX0TwMPb9j+Kv4RtVt8NVDxwY+D503QfZB6HlUb2LkcP2ixNM5arA7qCx35ey1ML2ooEjvc1PjLZ9wg6NlMtaB69VndoMY2jhn1H3DWkgcTuCer2pwgEipm5AE/ZcxtjbRxTiGUj3NNueXR46gPgZHM7up3IjH2his9NlKoQHMbLotD3kuPoCB6qtS2jVYMhLKrPpdcem7qFz2Jw+KLi5zHySS42MkmSVA4Vm6h46tUV09SiyqJp/5L9zXOzM8n6t856pM2NWaQ9zmucPhax7fD0AOvNcuMW8b/AFBV3DYyoNHtI6pR1TdpYmge8rP7tgb8zW95U4MbbMZ4zv1WTs95q1X13XJOvM3KxsS91W05nGzQ2/quk2dhu6pNZvAv1OqomKEoygKACgKkKAoBSSToLYRBCEYRThEEwThA4RJgnQOE6YJ0DhJIJ0DJQnSQV8Rgqb/ia13UfdZ9XYTdab3U/cehWymQYwqY+iIDhWb9LvEP6XyEH7Yp6V6DqR4tJaPRwLfSFuQgfTB1EojL/aWDF5q1D9MtbPmJPsrWFxFWrdze6pj/AE6Y3cXO4u5lTNwrAZDQPIKSEAkIS0I0yKhdRadQD5KB+z6R1Y3+kK4hKCtRwtNnwtDegAUpRFCUAFAUZQlEAUBRlAUAp0kkFsIghCIIogjCAIggJOEwToHTpk6IdOmToEnTJ0UkkkkCTJJIGKZOmQMUKdMgYoSiKEoBKEoigKAShKIoCiBKAoihKBkkySC2EYUYKIFBIE4QhOEBhOEKdAScIU6Ak6FOgJJMkgJJMkgSSaUpQMmKcoZQIpkiU0oGKEpyUJQMUBREoCUDFAU5QlAJQFEUBQJJDKSC4EQSSRRhEkkiHRBJJA4TpJIHCSdJAgnSSRCSSSQMUkkkUxTJJIBTFJJECUJSSRQlAUkkAlAUkkAlRlOkiASSSRX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AutoShape 10" descr="data:image/jpeg;base64,/9j/4AAQSkZJRgABAQAAAQABAAD/2wCEAAkGBxQSEhUUEhQUFBQWFRQUFBUUFRQVFRQUFBQWFxQUFRQYHCggGBolHBQUITEhJSkrLi4uFx8zODMsNygtLisBCgoKDg0NFA8PFywcFBwsLCwsLCssLCwsLCwsLCwsLDc3LCwsKzc3Nyw3NywsKyssKys3LDc3KysrKysrKysrK//AABEIAOEA4QMBIgACEQEDEQH/xAAaAAACAwEBAAAAAAAAAAAAAAAAAQIDBAUG/8QAQxAAAgECAgUHCAYJBQEAAAAAAAECAxEEIQUSMUFRImFxgZGhsRMyQlJTksHRBhQVcoLwIzNDYpOistLhVGPD0/HC/8QAFwEBAQEBAAAAAAAAAAAAAAAAAAECA//EABcRAQEBAQAAAAAAAAAAAAAAAAABEUH/2gAMAwEAAhEDEQA/AOeFgQzkpEhDCgYkMBggQAAMLDABoQ7gCAAAYkFgAaAAABWGACAAAEAWAAsJjBoBCGhgIAsAFQAgAkAkMBjEAAxpCGAwAAGFgAABsAAExoQICQgAAGxAAWEO4wIDAEAADAAEFhgIBiApSABgMCNxgSAQAMYgAkhkQbAkNEEx3AkFyNwuAx3EAEgI3HcBgFwQCC4wYCuFwEA7gAACAYmAAAF0ZwaEDIC5K5EQRNEo7bFSZ09FxtFzW27jH93JNtc+Ygr+oyXnOMfvPPsQ/qa9pDvNKppPN3k83bNrpfEpk1+8XBBYSPtI9jH9Vj7Re6y+GFvm7xXGTt2K1wapL0pvoXxLgo+qw9p/Ix/VYeu/ckXxVF7ZVF2P5EpYeD8yetzS5D78u8mDOsLD15e4yylgoSaWvLPjG3xITjZ2cbdLLsGk3sSyus3fKzy5yhTwEEr60nnbzc322yK/q1P/AHOyPzOhipQtk3OybWtuby3bznay9WP83zIH9Xp/7n8oKjT/AH+2BbGitslGK/E32XG6lJbIXfO7LsKK/JU+E/egHk6fqy9+JZHFU/ZR95/Ml5ak/RcOi0l2PMgq1Kfqv318iMqcHsi+qV/gXSpv0GpLfqxV10xsQjVy2rd6MfkUZatKyus1z7UVHShDWfNldbrXzt1HPaIqI2IEQMBpCsAAAFGRgMLECYrErDRBFI62BypP70v6VfwOabsPL9E/vPwNRAo3kle8m7JK7d29hu1Y0XZWc/Sm89XioLjz9hLQGGtGpW3wSjB8JSybXOrrqbOdX5UtuV+7iUWVWpPz79NzO1Femu/5HocNo+lShrSd5bXfYjy2kYwc24PJ58yfMTBpgov013/Im4xXpdzMGGtF32nQ8rGSs+r/ANA04XGQ8yfLg3Zp5Nc8ZbmLHUVRkrOTTWtCSdrr4NXzOdVpK+RupcuhNP0GpR6c79yl2lFU8Ynt1rbdqOvLAKjCMpZTkk7PPUT2L73h4876P4VTxFOO3la1tz1U5WfYa/pDiL1px3Ruu+2fVZdRIKNeMnZKT7O0zYrVg+VrZ7Nh2NCVaUKblK199/j8jl6a0nTq5JXtsezsKMixNP8Ae7i/K11Ftcb/AODnKK4M20cVb/HDgRRDGKLulZ7mm7o6FSoqsHOKiqkc5q2U4+sktklvOfU1ZbEWaPbU0lld27cioswla+6z5thRWXKfS/EvUFGrJLZfLmTeXiU19rIKkgsMTIoAVwAYCEBnI2GJgMAAANtF/outmG5ri/0S6X4ssR6LQi18DiVHzoNTtv1bRv3Qn2HnK0rLLnN30b0q6FXjGacJLc77O/xZnxeGkrvV5N3bmVyjRgaKqxXlW2ulpJG1ywkMtRTfMnLtPNqBOEbAdmtisP7NR/D8jPOFOSvCxzmVuBBojPOzOnhOTQqye+0V3r/67jn4XBylnbLj42L9IV8owWSWdufiwNP0dxap4mlJ5LWs3wUk4t95p+luEdPE1Vum9ePRJ3t1O66jz+ud6vWlio0m3nGOpz3WxPn4cekQcXCVUpct5dqOtT0vTh5sNZ8bJLt2nMxmBlB8qOTeUtz5r8eYrSA9B9u32qPRmiitjKctqUXzpNdpxiLjcC6vJKXJatzGzRkNarHgnrPoWfjYy4TAyqPkrpe5dLN1X9DFqLvJ5OXwQkGetWTqya45dC2eAYlcp9XgZab5SNOJef54sCkQ2IihgANgADADIAXABAAAKTNS/VLr/qZlZpl+rj1/1MsRkudjR2mZRydpcVLZLr3S5/HYcYAPTTeFqu71qUm92XwafYgWg4S8yvB83Iv3Tv3HBw1Gc8oRcuhX7WapYGS86UIvg5q/cXR0p6BjHzq0F1wXjMgoYam9rqvtXekvEwrBr2lP3n8gng5rNLWXGDUvAg14rSDmvN1VfKMeb1nvOVlKXC5ONRWau1nuKsk+K7BROtBLc1w3luDquKyje+0rlNJO13fjsRVrZLrCu/S0tJbUprY1J524X39aZaq2Dn50ZU3zJ26nHL+U89QhKTtGLb5jb9R1f1lSMXwjy5ddsl2lR05YXBbfK1Oi7/6StTwsfNhKf3m7d9v6TCvIL0qj6FGPjclqUXsqTj96F12xfwCtmI009XVilGPCO9cL/Kxx6tZyefUuCL62Bla8HGouMHdrpjtXYY4kqJw85dJrr7uhGKLzXSbqqyXX8AKAGxEUgALAKwAAGYQ2IAQhiYAaKn6uPR8TMXzfIXQWIosdelo+FFXrLWm81SvZR4eUa3/ur/yf0dw6SlXkr6nJpp7HUy5X4U0+vmM1arrN723285ZAsXjJyyvqx3RjyY2+6viYEz0mG0G9TWqZX7bHm8dRcJOL3bOdAS1uclTqNZptPmyKMPJXV9h1PJQksl17rfBkFmHqwq5Vr33TjbWXSvSRjx2DlSlZ2aavGS2SjuaFVhq/nYzbCv5Wk4PbG8o8z39vx5gOWbtG6OlVvLZCOTfFvZGPF/ngc9M9npZrC0qdFbVFXtvlLz5ePU7CQcWrJwTjHkrZZPN8bvec+smdjROFVab1nkt3zNemsNSUGrpcHw6EUeW8ohxzM7XObMFWUcn2kChNxd02nxWT7TpUdWvyZ2jU9GexSfqzXxKasYyzyXMjK8mBGtBxbUlZp2a4M2zfJXT+fAjpG84Rqb/Nk+L3Ppy70F+T1rw/yUVsQNgZUXCwhtgIB3AoyAIGQABYQDLK3mroXgVNlmK81dEe9IsR6C7jo2m1sdSV+lyqLwijgwxGo4vbax6H6N1I18FXwzdpx/SU782fjdfjPLV8yju19I166SpLVT3t5lUPovUec6iV9u9mXBaXVNW1G2ufIunpyUtt+hOyAdT6OuOypfqM9TBThvVg+0uldY5aX4q/P/gDNKrfI6GgY3qS4KDferHKnO7ujqYefkaMpPzpqy6Py79gHPw00pxb2KUW+hSR6n6d03HEQfoypwknxteL/pXaeO1j1GlNKwxGCouT/TUnqX4qyTv02i+m4g4eB0hOErR37fmdOGifKvWqVJPsSRwm3F3WTLKmMqS2vLhsCPRrQ+EW2Tb+8/gU1dC0nnTk+25y6WkGlmglpLgmn0hU8ThHTzTuUKdxy0hKSs0nzkKFNtpLeQdGSthc983btj8mV0fN6l8A0rWso0lsjm+n8+JHCvkdXg2UK4MZEyoBoaC4CsAABlEyVhARYMAAiyzGvJdEfAgzrVNG68E47dWLtz23FiOPg8RKnLWV9jTtwe07eA0XDEQtTlq1FfkvPWW26/xsONUws4XTjJdX5sVUJzi00pZZpq6afFNbGUa8Xo2pSfLg0vWWce1ZGbVPQ4T6TVv2lNVl6zThU65x29aZsqaWw8/Ows7/AHaUu9wuB5Bo0YXAzqebFvn2L3nkehekKK8zCzvu5NOPhG5VX0xXfmUdTg9VzfU5fIgq+yo0Y69Z/ditsnwint+88jh4zEub5lsXBGrEUa025SjUlJ7W0231lC0bV9nLsKMjZoweK1W0/Ne3ma2Mn9lVvZy7CxaBxDV/JTtxtkTR2aWEoYhZSVOrwfmz+69/RkzLiPo/Xhtg2uMc+4z0NCYlfspNHZwM8fRVo6+r6s7SXQr7FzAefqYOotsJrpjJfAIYKb2Ql7rPa0tJ45qzoUpfht4MorYjGv8AZUo8+rH4sDjYD6O1JLWnanFbW2v/AAeMxNGktWktZ75ve+YtxeAxdXOo9bgnJKK6IrJGOpoCtv1feRYObUTfKb29JswL5PU/izdhdCXaVaajFbWrN25txpqQpRvGlss8+hd/SByGIbERQguMRAwFcAM7RGxOw7AVNCZa4kHECB2ac5OEJReaik7bVz9BxJ5HRp1rKnKLtyO9ZNM1Eap6arRVrp87jn8ipfSGuvSXuoHpJtZwg+mMX8CEtJt5eTpZfuQ+RLRN/SCu9s17sfkJaYrev3L5EVpOS9Cn7kfkL7WnujD3EBZ9qVfX7l8glpWr677vkQ+2KnCPuoa0rV4rsAhLSVX15dwvr1X15ln2pV9bsD7Sre0l2gVvFVvXn2sf1mva2tVtwvKxN6Qq+0l2sT0hV9pPtAgp1+NX+cmo137V++ReNq+0l2kXjKnry7QL40K/q1eyY/qtf1KvZIyvEz9Z9olWn6z7QNEsDX9Sp2SIrRdd/sqnuspcpes+0i0+LA3YfR1RSWvHVXGTS8Wb8aqcbarTlvtnlfNt7t35zOFIvjQmoazVot5Xy1nzLeNAyLQkx3IoBgACAkAFIXIpjCHcTRJIEgqqUBUZuOVrxebXPxT3MvsPUCHF0Ws5VYvhqQkve114DSo751Gv3acfjNENQXkyi/Ww/Gu/w0l/9MPKYf1a7/FTXwZT5MeoFW+Xw+6lW/jQX/ECxND2NT+PH/qK9QNQgt+t0fYS667+FMaxtL/T9tWf9pVq8w9UItWOp/6ePXUq/Boa0hD/AE1PrnW/vKdUNUC76/Hdh6PW6z/5BPHr2FBdVX41CrUHqBU3j/8AYoe7P+8f2i/Y0Pcf9xXYHEC37SfscP8Aw/8AIPSkvZUP4S+ZRqi1Qi/7UqWyjRXOqNO/a0zNKcpO8m5Pi3fLguCJJDsFIYAAIAEAAAAUoYhhDGhDQUxpkbjuBMLkUCAmwuRuFwJ3BMhcALHIEyFwuBLWHchcALExNkbiAncTZELgO4gYmwJCTEADECFcoYgYiBgIYFNyVyCHcIncTECYDTGRGmA7jEFwJNhcjcYVICNxoCQMVwAYXEwQDbBiBgAxXGArhcBAMLiBgAAguAgG2JsILjI6wAVgwACYmAAEgQAA0NAACJAAAhoYAJCGBVAwAIQwAgSGABQAAAgYwAiIYF4EEgAiKwAAj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l="30671" t="8019" r="31323" b="3650"/>
          <a:stretch/>
        </p:blipFill>
        <p:spPr>
          <a:xfrm>
            <a:off x="1547664" y="80962"/>
            <a:ext cx="6048672" cy="685800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6876256" y="2708920"/>
            <a:ext cx="1224136" cy="288032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580112" y="2861320"/>
            <a:ext cx="1224136" cy="288032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B6AC4EEE-DB73-4FD0-A346-09D6581C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04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619672" y="1988840"/>
            <a:ext cx="6892641" cy="4234687"/>
            <a:chOff x="600583" y="1331476"/>
            <a:chExt cx="12253582" cy="7528334"/>
          </a:xfrm>
        </p:grpSpPr>
        <p:pic>
          <p:nvPicPr>
            <p:cNvPr id="6" name="Picture 2" descr="C:\Users\LUIGI\Desktop\articoli luigi\convegno\Foto\WP_20150323_0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984339"/>
              <a:ext cx="5256584" cy="2956829"/>
            </a:xfrm>
            <a:prstGeom prst="rect">
              <a:avLst/>
            </a:prstGeom>
            <a:noFill/>
          </p:spPr>
        </p:pic>
        <p:sp>
          <p:nvSpPr>
            <p:cNvPr id="7" name="CasellaDiTesto 6"/>
            <p:cNvSpPr txBox="1"/>
            <p:nvPr/>
          </p:nvSpPr>
          <p:spPr>
            <a:xfrm>
              <a:off x="683568" y="1331476"/>
              <a:ext cx="2651096" cy="60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</a:rPr>
                <a:t>1. INCUBATORS</a:t>
              </a:r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5220072" y="4221088"/>
              <a:ext cx="1152128" cy="0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644008" y="4077072"/>
              <a:ext cx="576064" cy="36004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3995936" y="4005064"/>
              <a:ext cx="576064" cy="3600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444207" y="3933057"/>
              <a:ext cx="6409958" cy="1915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 (</a:t>
              </a:r>
              <a:r>
                <a:rPr lang="it-IT" sz="1600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depends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on </a:t>
              </a:r>
              <a:r>
                <a:rPr lang="it-IT" sz="1600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plasticware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</a:p>
            <a:p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36.5 – 37.5 °C</a:t>
              </a:r>
            </a:p>
            <a:p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(calibrate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 flipH="1">
              <a:off x="4211960" y="4437112"/>
              <a:ext cx="8384" cy="8640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600583" y="5373217"/>
              <a:ext cx="434364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flow (CO</a:t>
              </a:r>
              <a:r>
                <a:rPr lang="it-IT" sz="1600" u="sng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O</a:t>
              </a:r>
              <a:r>
                <a:rPr lang="it-IT" sz="1600" u="sng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N</a:t>
              </a:r>
              <a:r>
                <a:rPr lang="it-IT" sz="1600" u="sng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</a:p>
            <a:p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25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kPA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</a:t>
              </a:r>
              <a:endParaRPr lang="it-IT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a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4" name="Picture 2" descr="C:\Users\LUIGI\Desktop\articoli luigi\convegno\foto.JPG"/>
            <p:cNvPicPr>
              <a:picLocks noChangeAspect="1" noChangeArrowheads="1"/>
            </p:cNvPicPr>
            <p:nvPr/>
          </p:nvPicPr>
          <p:blipFill>
            <a:blip r:embed="rId3" cstate="print"/>
            <a:srcRect l="8262" t="36194" r="21513"/>
            <a:stretch>
              <a:fillRect/>
            </a:stretch>
          </p:blipFill>
          <p:spPr bwMode="auto">
            <a:xfrm>
              <a:off x="6228184" y="1484784"/>
              <a:ext cx="2808312" cy="1905798"/>
            </a:xfrm>
            <a:prstGeom prst="rect">
              <a:avLst/>
            </a:prstGeom>
            <a:noFill/>
          </p:spPr>
        </p:pic>
        <p:sp>
          <p:nvSpPr>
            <p:cNvPr id="15" name="Ovale 14"/>
            <p:cNvSpPr/>
            <p:nvPr/>
          </p:nvSpPr>
          <p:spPr>
            <a:xfrm>
              <a:off x="6660232" y="1772816"/>
              <a:ext cx="576064" cy="36004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>
              <a:off x="6804248" y="2204864"/>
              <a:ext cx="0" cy="1800200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e 16"/>
            <p:cNvSpPr/>
            <p:nvPr/>
          </p:nvSpPr>
          <p:spPr>
            <a:xfrm>
              <a:off x="6812632" y="2060848"/>
              <a:ext cx="576064" cy="3600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8" name="Connettore 2 17"/>
            <p:cNvCxnSpPr/>
            <p:nvPr/>
          </p:nvCxnSpPr>
          <p:spPr>
            <a:xfrm>
              <a:off x="9535456" y="2291732"/>
              <a:ext cx="15342" cy="42152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7380312" y="2276872"/>
              <a:ext cx="2136236" cy="0"/>
            </a:xfrm>
            <a:prstGeom prst="line">
              <a:avLst/>
            </a:prstGeom>
            <a:ln w="38100">
              <a:solidFill>
                <a:srgbClr val="C0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6385907" y="6507029"/>
              <a:ext cx="5876822" cy="235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it-IT" sz="1600" u="sng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1600" u="sng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it-IT" sz="1600" u="sng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 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(it depends on culture media)</a:t>
              </a:r>
            </a:p>
            <a:p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5% - 6%</a:t>
              </a:r>
            </a:p>
            <a:p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(calibrate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endParaRPr lang="it-IT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701365" y="395662"/>
            <a:ext cx="543414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E901060C-15DD-4129-8A0D-DC2E6ED5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2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85009" y="1484784"/>
            <a:ext cx="6348592" cy="3694750"/>
            <a:chOff x="-171248" y="1331476"/>
            <a:chExt cx="9468585" cy="5209583"/>
          </a:xfrm>
        </p:grpSpPr>
        <p:pic>
          <p:nvPicPr>
            <p:cNvPr id="6" name="Picture 2" descr="C:\Users\LUIGI\Desktop\articoli luigi\convegno\Foto\WP_20150323_0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060848"/>
              <a:ext cx="5236074" cy="2945292"/>
            </a:xfrm>
            <a:prstGeom prst="rect">
              <a:avLst/>
            </a:prstGeom>
            <a:noFill/>
          </p:spPr>
        </p:pic>
        <p:sp>
          <p:nvSpPr>
            <p:cNvPr id="7" name="CasellaDiTesto 6"/>
            <p:cNvSpPr txBox="1"/>
            <p:nvPr/>
          </p:nvSpPr>
          <p:spPr>
            <a:xfrm>
              <a:off x="683568" y="1331476"/>
              <a:ext cx="2394389" cy="60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</a:rPr>
                <a:t>2. GAS PLANT</a:t>
              </a:r>
            </a:p>
          </p:txBody>
        </p:sp>
        <p:cxnSp>
          <p:nvCxnSpPr>
            <p:cNvPr id="8" name="Connettore 2 7"/>
            <p:cNvCxnSpPr/>
            <p:nvPr/>
          </p:nvCxnSpPr>
          <p:spPr>
            <a:xfrm flipH="1">
              <a:off x="1547664" y="4437112"/>
              <a:ext cx="576064" cy="1008112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-171248" y="5501459"/>
              <a:ext cx="2448533" cy="1039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Temperature: </a:t>
              </a:r>
            </a:p>
            <a:p>
              <a:r>
                <a:rPr lang="it-IT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36.5 – 37.5 °C</a:t>
              </a:r>
            </a:p>
          </p:txBody>
        </p:sp>
        <p:sp>
          <p:nvSpPr>
            <p:cNvPr id="10" name="Ovale 9"/>
            <p:cNvSpPr/>
            <p:nvPr/>
          </p:nvSpPr>
          <p:spPr>
            <a:xfrm>
              <a:off x="1619672" y="3429000"/>
              <a:ext cx="1224136" cy="93610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2267744" y="4437112"/>
              <a:ext cx="504056" cy="1008112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2576922" y="5501457"/>
              <a:ext cx="3001392" cy="1039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u="sng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Entering</a:t>
              </a:r>
              <a:r>
                <a:rPr lang="it-IT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pressure:</a:t>
              </a:r>
            </a:p>
            <a:p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1.5 bar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3635896" y="1844824"/>
              <a:ext cx="1224136" cy="93610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3992670" y="4251731"/>
              <a:ext cx="1224137" cy="93610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4932040" y="2348880"/>
              <a:ext cx="165618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5076056" y="4941168"/>
              <a:ext cx="165618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6632976" y="2085625"/>
              <a:ext cx="2553977" cy="1039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assenza perdite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entrata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743360" y="4697697"/>
              <a:ext cx="2553977" cy="1039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assenza perdite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uscita</a:t>
              </a:r>
            </a:p>
          </p:txBody>
        </p:sp>
        <p:pic>
          <p:nvPicPr>
            <p:cNvPr id="19" name="Picture 3" descr="C:\Users\LUIGI\Desktop\articoli luigi\convegno\Foto\WP_20150323_0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1759" y="3128532"/>
              <a:ext cx="1142484" cy="1537037"/>
            </a:xfrm>
            <a:prstGeom prst="rect">
              <a:avLst/>
            </a:prstGeom>
            <a:noFill/>
          </p:spPr>
        </p:pic>
      </p:grpSp>
      <p:sp>
        <p:nvSpPr>
          <p:cNvPr id="21" name="CasellaDiTesto 20"/>
          <p:cNvSpPr txBox="1"/>
          <p:nvPr/>
        </p:nvSpPr>
        <p:spPr>
          <a:xfrm>
            <a:off x="1854927" y="399459"/>
            <a:ext cx="543414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7528B8D1-AB50-4CB2-8854-7D54CB95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7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899592" y="1700808"/>
            <a:ext cx="7226652" cy="4788028"/>
            <a:chOff x="628984" y="1278448"/>
            <a:chExt cx="10799152" cy="5726962"/>
          </a:xfrm>
        </p:grpSpPr>
        <p:pic>
          <p:nvPicPr>
            <p:cNvPr id="6" name="Picture 2" descr="C:\Users\LUIGI\Desktop\articoli luigi\convegno\Foto\WP_20150323_03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865362"/>
              <a:ext cx="5468100" cy="3075806"/>
            </a:xfrm>
            <a:prstGeom prst="rect">
              <a:avLst/>
            </a:prstGeom>
            <a:noFill/>
          </p:spPr>
        </p:pic>
        <p:sp>
          <p:nvSpPr>
            <p:cNvPr id="7" name="CasellaDiTesto 6"/>
            <p:cNvSpPr txBox="1"/>
            <p:nvPr/>
          </p:nvSpPr>
          <p:spPr>
            <a:xfrm>
              <a:off x="628984" y="1278448"/>
              <a:ext cx="2947815" cy="60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</a:rPr>
                <a:t>3. WORKSTATION</a:t>
              </a:r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5292080" y="4149080"/>
              <a:ext cx="1152128" cy="0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644008" y="4005064"/>
              <a:ext cx="576064" cy="36004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500779" y="3806672"/>
              <a:ext cx="448635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Temperature: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36.5 – 37.5 °C</a:t>
              </a:r>
            </a:p>
            <a:p>
              <a:pPr algn="just"/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(calibrate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Ovale 10"/>
            <p:cNvSpPr/>
            <p:nvPr/>
          </p:nvSpPr>
          <p:spPr>
            <a:xfrm>
              <a:off x="2987824" y="4437112"/>
              <a:ext cx="576064" cy="3600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 flipH="1">
              <a:off x="3275856" y="4869160"/>
              <a:ext cx="8384" cy="7200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e 12"/>
            <p:cNvSpPr/>
            <p:nvPr/>
          </p:nvSpPr>
          <p:spPr>
            <a:xfrm>
              <a:off x="4716016" y="3140968"/>
              <a:ext cx="576064" cy="36004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5292080" y="3356992"/>
              <a:ext cx="1152128" cy="576064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1292520" y="5528082"/>
              <a:ext cx="414415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</a:t>
              </a:r>
              <a:endParaRPr lang="it-IT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condensation</a:t>
              </a:r>
              <a:endParaRPr lang="it-IT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day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it-IT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e 15"/>
            <p:cNvSpPr/>
            <p:nvPr/>
          </p:nvSpPr>
          <p:spPr>
            <a:xfrm>
              <a:off x="3995936" y="2924944"/>
              <a:ext cx="576064" cy="360040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4644008" y="2492896"/>
              <a:ext cx="1800200" cy="57606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6444208" y="1754231"/>
              <a:ext cx="498392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intensity  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time a year)</a:t>
              </a:r>
            </a:p>
            <a:p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Particles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Microbic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</a:t>
              </a:r>
              <a:r>
                <a:rPr lang="it-IT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it-IT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</a:t>
              </a:r>
              <a:r>
                <a:rPr lang="it-IT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665106" y="369164"/>
            <a:ext cx="543414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7170681D-169B-45E9-938D-E8F59C63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3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985151" y="1637585"/>
            <a:ext cx="4540534" cy="3518462"/>
            <a:chOff x="242191" y="1331476"/>
            <a:chExt cx="7066113" cy="5370919"/>
          </a:xfrm>
        </p:grpSpPr>
        <p:pic>
          <p:nvPicPr>
            <p:cNvPr id="7" name="Picture 2" descr="C:\Users\LUIGI\Desktop\articoli luigi\convegno\Foto\WP_20150323_03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772816"/>
              <a:ext cx="6620228" cy="3723878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/>
          </p:nvSpPr>
          <p:spPr>
            <a:xfrm>
              <a:off x="3275856" y="5949280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01823" y="1331476"/>
              <a:ext cx="4892279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</a:rPr>
                <a:t>4. </a:t>
              </a:r>
              <a:r>
                <a:rPr lang="it-IT" sz="1400" b="1" dirty="0">
                  <a:solidFill>
                    <a:srgbClr val="002060"/>
                  </a:solidFill>
                </a:rPr>
                <a:t>MICROMANIPOLATION STATION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4355976" y="3645024"/>
              <a:ext cx="295232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e 13"/>
            <p:cNvSpPr/>
            <p:nvPr/>
          </p:nvSpPr>
          <p:spPr>
            <a:xfrm>
              <a:off x="3779912" y="3429000"/>
              <a:ext cx="576064" cy="36004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prstClr val="white"/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5364088" y="4437112"/>
              <a:ext cx="576064" cy="576064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prstClr val="white"/>
                </a:solidFill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 flipH="1">
              <a:off x="4860032" y="4725144"/>
              <a:ext cx="792088" cy="108012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H="1">
              <a:off x="242191" y="5067261"/>
              <a:ext cx="913591" cy="130712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e 18"/>
            <p:cNvSpPr/>
            <p:nvPr/>
          </p:nvSpPr>
          <p:spPr>
            <a:xfrm>
              <a:off x="4211960" y="2852936"/>
              <a:ext cx="576064" cy="576064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prstClr val="white"/>
                </a:solidFill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2627784" y="2780928"/>
              <a:ext cx="576064" cy="576064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prstClr val="white"/>
                </a:solidFill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1475656" y="4581128"/>
              <a:ext cx="576064" cy="576064"/>
            </a:xfrm>
            <a:prstGeom prst="ellipse">
              <a:avLst/>
            </a:prstGeom>
            <a:solidFill>
              <a:srgbClr val="00206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prstClr val="white"/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 flipH="1">
              <a:off x="4499992" y="3212976"/>
              <a:ext cx="72008" cy="25202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2915816" y="2924944"/>
              <a:ext cx="1152128" cy="280831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1619672" y="4869160"/>
              <a:ext cx="2168624" cy="8004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2164376" y="5772226"/>
              <a:ext cx="4859336" cy="930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i="1" dirty="0">
                  <a:solidFill>
                    <a:srgbClr val="002060"/>
                  </a:solidFill>
                </a:rPr>
                <a:t> </a:t>
              </a:r>
              <a:r>
                <a:rPr lang="it-IT" sz="1400" i="1" dirty="0" err="1">
                  <a:solidFill>
                    <a:srgbClr val="002060"/>
                  </a:solidFill>
                </a:rPr>
                <a:t>integrity</a:t>
              </a:r>
              <a:r>
                <a:rPr lang="it-IT" sz="1400" i="1" dirty="0">
                  <a:solidFill>
                    <a:srgbClr val="002060"/>
                  </a:solidFill>
                </a:rPr>
                <a:t>, </a:t>
              </a:r>
              <a:r>
                <a:rPr lang="it-IT" sz="1400" i="1" dirty="0" err="1">
                  <a:solidFill>
                    <a:srgbClr val="002060"/>
                  </a:solidFill>
                </a:rPr>
                <a:t>accuracy</a:t>
              </a:r>
              <a:r>
                <a:rPr lang="it-IT" sz="1400" i="1" dirty="0">
                  <a:solidFill>
                    <a:srgbClr val="002060"/>
                  </a:solidFill>
                </a:rPr>
                <a:t>, </a:t>
              </a:r>
            </a:p>
            <a:p>
              <a:pPr algn="ctr"/>
              <a:r>
                <a:rPr lang="it-IT" sz="1400" i="1" dirty="0" err="1">
                  <a:solidFill>
                    <a:srgbClr val="002060"/>
                  </a:solidFill>
                </a:rPr>
                <a:t>precision</a:t>
              </a:r>
              <a:r>
                <a:rPr lang="it-IT" sz="1400" i="1" dirty="0">
                  <a:solidFill>
                    <a:srgbClr val="002060"/>
                  </a:solidFill>
                </a:rPr>
                <a:t> </a:t>
              </a:r>
              <a:r>
                <a:rPr lang="it-IT" sz="1400" i="1" dirty="0" err="1">
                  <a:solidFill>
                    <a:srgbClr val="002060"/>
                  </a:solidFill>
                </a:rPr>
                <a:t>of</a:t>
              </a:r>
              <a:r>
                <a:rPr lang="it-IT" sz="1400" i="1" dirty="0">
                  <a:solidFill>
                    <a:srgbClr val="002060"/>
                  </a:solidFill>
                </a:rPr>
                <a:t> </a:t>
              </a:r>
              <a:r>
                <a:rPr lang="it-IT" sz="1400" i="1" dirty="0" err="1">
                  <a:solidFill>
                    <a:srgbClr val="002060"/>
                  </a:solidFill>
                </a:rPr>
                <a:t>mincoinjection</a:t>
              </a:r>
              <a:r>
                <a:rPr lang="it-IT" sz="1400" i="1" dirty="0">
                  <a:solidFill>
                    <a:srgbClr val="002060"/>
                  </a:solidFill>
                </a:rPr>
                <a:t> system</a:t>
              </a:r>
              <a:endParaRPr lang="it-IT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6569437" y="2994655"/>
            <a:ext cx="22204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</a:p>
          <a:p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1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plasticware</a:t>
            </a:r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36.5 – 37.3 °C</a:t>
            </a:r>
          </a:p>
          <a:p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(calibrate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Ovale 27"/>
          <p:cNvSpPr/>
          <p:nvPr/>
        </p:nvSpPr>
        <p:spPr>
          <a:xfrm>
            <a:off x="2417904" y="3882526"/>
            <a:ext cx="324036" cy="202523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>
              <a:solidFill>
                <a:prstClr val="white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337050" y="4898545"/>
            <a:ext cx="22204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</a:p>
          <a:p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1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plasticware</a:t>
            </a:r>
            <a:r>
              <a:rPr lang="it-IT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36.5 – 37.3 °C</a:t>
            </a:r>
          </a:p>
          <a:p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(calibrate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it-IT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4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6CF44676-B675-4C64-A201-467EE8BB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B97E5E-285D-43F8-BB89-C9E4B7D387F8}"/>
              </a:ext>
            </a:extLst>
          </p:cNvPr>
          <p:cNvSpPr txBox="1"/>
          <p:nvPr/>
        </p:nvSpPr>
        <p:spPr>
          <a:xfrm>
            <a:off x="1665106" y="369164"/>
            <a:ext cx="543414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1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3C950673-C796-4D13-8DF3-0839965B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" y="37249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A0D66-C379-461C-8641-6390E37EE194}"/>
              </a:ext>
            </a:extLst>
          </p:cNvPr>
          <p:cNvSpPr txBox="1"/>
          <p:nvPr/>
        </p:nvSpPr>
        <p:spPr>
          <a:xfrm>
            <a:off x="1386511" y="476672"/>
            <a:ext cx="637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EMBRYO CULTURE MEDIA?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FBB07-4631-3719-70A0-538A33D08CA6}"/>
              </a:ext>
            </a:extLst>
          </p:cNvPr>
          <p:cNvSpPr txBox="1"/>
          <p:nvPr/>
        </p:nvSpPr>
        <p:spPr>
          <a:xfrm>
            <a:off x="683568" y="1556792"/>
            <a:ext cx="7920879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 culture is a </a:t>
            </a:r>
            <a:r>
              <a:rPr lang="it-IT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 vitro fertilization;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Embryos are cultured in an atrificial medium consinsting of glucose, pyruvate and other energy-providing components;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amino acids, nucleotides, vitamins, and cholesterol may also improve the performance of embryonic growth and development;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like antioxidants, antibiotics, macromolecules, hormones and growth factors can be added;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culture media is essential by optimizing all other components of the culture system, including the environment and equipment.</a:t>
            </a:r>
          </a:p>
        </p:txBody>
      </p:sp>
    </p:spTree>
    <p:extLst>
      <p:ext uri="{BB962C8B-B14F-4D97-AF65-F5344CB8AC3E}">
        <p14:creationId xmlns:p14="http://schemas.microsoft.com/office/powerpoint/2010/main" val="329137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16832"/>
            <a:ext cx="6273328" cy="35237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16831"/>
            <a:ext cx="1298561" cy="352379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123075" y="5517232"/>
            <a:ext cx="3122506" cy="6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</a:rPr>
              <a:t> </a:t>
            </a:r>
            <a:r>
              <a:rPr lang="it-IT" sz="1400" i="1" dirty="0" err="1">
                <a:solidFill>
                  <a:srgbClr val="002060"/>
                </a:solidFill>
              </a:rPr>
              <a:t>integrity</a:t>
            </a:r>
            <a:r>
              <a:rPr lang="it-IT" sz="1400" i="1" dirty="0">
                <a:solidFill>
                  <a:srgbClr val="002060"/>
                </a:solidFill>
              </a:rPr>
              <a:t>, </a:t>
            </a:r>
            <a:r>
              <a:rPr lang="it-IT" sz="1400" i="1" dirty="0" err="1">
                <a:solidFill>
                  <a:srgbClr val="002060"/>
                </a:solidFill>
              </a:rPr>
              <a:t>accuracy</a:t>
            </a:r>
            <a:r>
              <a:rPr lang="it-IT" sz="1400" i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it-IT" sz="1400" i="1" dirty="0" err="1">
                <a:solidFill>
                  <a:srgbClr val="002060"/>
                </a:solidFill>
              </a:rPr>
              <a:t>precision</a:t>
            </a:r>
            <a:r>
              <a:rPr lang="it-IT" sz="1400" i="1" dirty="0">
                <a:solidFill>
                  <a:srgbClr val="002060"/>
                </a:solidFill>
              </a:rPr>
              <a:t> </a:t>
            </a:r>
            <a:r>
              <a:rPr lang="it-IT" sz="1400" i="1" dirty="0" err="1">
                <a:solidFill>
                  <a:srgbClr val="002060"/>
                </a:solidFill>
              </a:rPr>
              <a:t>of</a:t>
            </a:r>
            <a:r>
              <a:rPr lang="it-IT" sz="1400" i="1" dirty="0">
                <a:solidFill>
                  <a:srgbClr val="002060"/>
                </a:solidFill>
              </a:rPr>
              <a:t> </a:t>
            </a:r>
            <a:r>
              <a:rPr lang="it-IT" sz="1400" i="1" dirty="0" err="1">
                <a:solidFill>
                  <a:srgbClr val="002060"/>
                </a:solidFill>
              </a:rPr>
              <a:t>mincoinjection</a:t>
            </a:r>
            <a:r>
              <a:rPr lang="it-IT" sz="1400" i="1" dirty="0">
                <a:solidFill>
                  <a:srgbClr val="002060"/>
                </a:solidFill>
              </a:rPr>
              <a:t> system</a:t>
            </a:r>
            <a:endParaRPr lang="it-IT" sz="1400" dirty="0">
              <a:solidFill>
                <a:srgbClr val="002060"/>
              </a:solidFill>
            </a:endParaRPr>
          </a:p>
        </p:txBody>
      </p:sp>
      <p:pic>
        <p:nvPicPr>
          <p:cNvPr id="1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16BD2380-84F9-4CF7-946B-6C6B493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0F06A5-42D2-4832-86C8-5FE73E393D89}"/>
              </a:ext>
            </a:extLst>
          </p:cNvPr>
          <p:cNvSpPr txBox="1"/>
          <p:nvPr/>
        </p:nvSpPr>
        <p:spPr>
          <a:xfrm>
            <a:off x="1665106" y="369164"/>
            <a:ext cx="543414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76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423912" y="1547948"/>
            <a:ext cx="8208912" cy="4968552"/>
            <a:chOff x="43184" y="1052736"/>
            <a:chExt cx="9001000" cy="5616624"/>
          </a:xfrm>
        </p:grpSpPr>
        <p:sp>
          <p:nvSpPr>
            <p:cNvPr id="6" name="Rettangolo 5"/>
            <p:cNvSpPr/>
            <p:nvPr/>
          </p:nvSpPr>
          <p:spPr>
            <a:xfrm>
              <a:off x="3275856" y="5949280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8677" name="Picture 5" descr="C:\Users\LUIGI\Desktop\Immagine2.jpg"/>
            <p:cNvPicPr>
              <a:picLocks noChangeAspect="1" noChangeArrowheads="1"/>
            </p:cNvPicPr>
            <p:nvPr/>
          </p:nvPicPr>
          <p:blipFill>
            <a:blip r:embed="rId3" cstate="print"/>
            <a:srcRect l="14739" r="14740"/>
            <a:stretch>
              <a:fillRect/>
            </a:stretch>
          </p:blipFill>
          <p:spPr bwMode="auto">
            <a:xfrm>
              <a:off x="43184" y="1220755"/>
              <a:ext cx="3168352" cy="2640293"/>
            </a:xfrm>
            <a:prstGeom prst="rect">
              <a:avLst/>
            </a:prstGeom>
            <a:noFill/>
          </p:spPr>
        </p:pic>
        <p:sp>
          <p:nvSpPr>
            <p:cNvPr id="13" name="CasellaDiTesto 12"/>
            <p:cNvSpPr txBox="1"/>
            <p:nvPr/>
          </p:nvSpPr>
          <p:spPr>
            <a:xfrm>
              <a:off x="1374494" y="3416458"/>
              <a:ext cx="1087245" cy="41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ICSI 0 h</a:t>
              </a: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5443784" y="1052736"/>
              <a:ext cx="3600400" cy="3030674"/>
              <a:chOff x="2411760" y="1190414"/>
              <a:chExt cx="3744416" cy="2886658"/>
            </a:xfrm>
          </p:grpSpPr>
          <p:pic>
            <p:nvPicPr>
              <p:cNvPr id="28678" name="Picture 6" descr="C:\Users\LUIGI\Desktop\immagine 4 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051" r="13776"/>
              <a:stretch>
                <a:fillRect/>
              </a:stretch>
            </p:blipFill>
            <p:spPr bwMode="auto">
              <a:xfrm>
                <a:off x="2411760" y="1190414"/>
                <a:ext cx="3744416" cy="2886658"/>
              </a:xfrm>
              <a:prstGeom prst="rect">
                <a:avLst/>
              </a:prstGeom>
              <a:noFill/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4645447" y="346571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40 h P. I.</a:t>
                </a:r>
              </a:p>
            </p:txBody>
          </p:sp>
        </p:grpSp>
        <p:grpSp>
          <p:nvGrpSpPr>
            <p:cNvPr id="17" name="Gruppo 16"/>
            <p:cNvGrpSpPr/>
            <p:nvPr/>
          </p:nvGrpSpPr>
          <p:grpSpPr>
            <a:xfrm>
              <a:off x="280719" y="3818039"/>
              <a:ext cx="4048947" cy="2707305"/>
              <a:chOff x="5275581" y="1297759"/>
              <a:chExt cx="4048947" cy="2707305"/>
            </a:xfrm>
          </p:grpSpPr>
          <p:pic>
            <p:nvPicPr>
              <p:cNvPr id="2867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752" r="9892"/>
              <a:stretch>
                <a:fillRect/>
              </a:stretch>
            </p:blipFill>
            <p:spPr bwMode="auto">
              <a:xfrm>
                <a:off x="5275581" y="1297759"/>
                <a:ext cx="3888432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8100392" y="36357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64 h P. I.</a:t>
                </a:r>
              </a:p>
            </p:txBody>
          </p:sp>
        </p:grpSp>
        <p:pic>
          <p:nvPicPr>
            <p:cNvPr id="28679" name="Picture 7" descr="C:\Users\LUIGI\Desktop\articoli luigi\convegno\Foto\WP_20150323_018.jpg"/>
            <p:cNvPicPr>
              <a:picLocks noChangeAspect="1" noChangeArrowheads="1"/>
            </p:cNvPicPr>
            <p:nvPr/>
          </p:nvPicPr>
          <p:blipFill>
            <a:blip r:embed="rId6" cstate="print"/>
            <a:srcRect l="21875" t="3923" r="15727"/>
            <a:stretch>
              <a:fillRect/>
            </a:stretch>
          </p:blipFill>
          <p:spPr bwMode="auto">
            <a:xfrm>
              <a:off x="2779488" y="1124744"/>
              <a:ext cx="3168352" cy="2744127"/>
            </a:xfrm>
            <a:prstGeom prst="rect">
              <a:avLst/>
            </a:prstGeom>
            <a:noFill/>
          </p:spPr>
        </p:pic>
        <p:sp>
          <p:nvSpPr>
            <p:cNvPr id="20" name="CasellaDiTesto 19"/>
            <p:cNvSpPr txBox="1"/>
            <p:nvPr/>
          </p:nvSpPr>
          <p:spPr>
            <a:xfrm>
              <a:off x="4792056" y="3450951"/>
              <a:ext cx="1177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16 h P. I.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4043308" y="3783660"/>
              <a:ext cx="3888432" cy="2664296"/>
              <a:chOff x="5148064" y="1340768"/>
              <a:chExt cx="3888432" cy="266429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752" r="9892"/>
              <a:stretch>
                <a:fillRect/>
              </a:stretch>
            </p:blipFill>
            <p:spPr bwMode="auto">
              <a:xfrm>
                <a:off x="5148064" y="1340768"/>
                <a:ext cx="3888432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7434665" y="356176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110 h P. I.</a:t>
                </a:r>
              </a:p>
            </p:txBody>
          </p:sp>
        </p:grpSp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t="54648" r="32024" b="14586"/>
            <a:stretch/>
          </p:blipFill>
          <p:spPr>
            <a:xfrm>
              <a:off x="5448394" y="4221089"/>
              <a:ext cx="1643886" cy="1584176"/>
            </a:xfrm>
            <a:prstGeom prst="ellipse">
              <a:avLst/>
            </a:prstGeom>
          </p:spPr>
        </p:pic>
        <p:sp>
          <p:nvSpPr>
            <p:cNvPr id="2" name="Ritardo 1"/>
            <p:cNvSpPr/>
            <p:nvPr/>
          </p:nvSpPr>
          <p:spPr>
            <a:xfrm rot="1489039">
              <a:off x="5964993" y="4318684"/>
              <a:ext cx="1104217" cy="1585636"/>
            </a:xfrm>
            <a:prstGeom prst="flowChartDelay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Ritardo 2"/>
            <p:cNvSpPr/>
            <p:nvPr/>
          </p:nvSpPr>
          <p:spPr>
            <a:xfrm rot="12258482">
              <a:off x="5472076" y="4306137"/>
              <a:ext cx="516430" cy="1050350"/>
            </a:xfrm>
            <a:prstGeom prst="flowChartDelay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5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99DC9D2E-9664-4F48-846A-C8BA40BC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DC096B3-A45A-4E4D-8083-4667CAA3C3C3}"/>
              </a:ext>
            </a:extLst>
          </p:cNvPr>
          <p:cNvSpPr txBox="1"/>
          <p:nvPr/>
        </p:nvSpPr>
        <p:spPr>
          <a:xfrm>
            <a:off x="1811297" y="397019"/>
            <a:ext cx="5427704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CONTROL: DEVELOPMENT INDICATORS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3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675B-C58C-4C28-A275-28A3899F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7975798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18CE0B13-03E4-48C1-B09C-D372C90E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1" y="300486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48F83-A395-4369-4757-D55E507341D6}"/>
              </a:ext>
            </a:extLst>
          </p:cNvPr>
          <p:cNvSpPr txBox="1"/>
          <p:nvPr/>
        </p:nvSpPr>
        <p:spPr>
          <a:xfrm>
            <a:off x="526699" y="1473875"/>
            <a:ext cx="8311650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optimal results in an IVF lab. Attention to detail, adherence to protocols and QC are vital!!!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IVF culture media is an integral part of the embryo culture system. Its use must be optimized in every laboratory;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pH, temperature and osmolarity must be carefully monitored and maintained;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and use of oil is critical;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Consumables and equipment should be of the highest quality, tested regulary and maintained,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2921825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PUBMED">
            <a:extLst>
              <a:ext uri="{FF2B5EF4-FFF2-40B4-BE49-F238E27FC236}">
                <a16:creationId xmlns:a16="http://schemas.microsoft.com/office/drawing/2014/main" id="{94723AB0-2A9D-4357-9E90-77F7E6A7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50000" contrast="-71000"/>
            <a:alphaModFix amt="35000"/>
          </a:blip>
          <a:srcRect/>
          <a:stretch>
            <a:fillRect/>
          </a:stretch>
        </p:blipFill>
        <p:spPr bwMode="auto">
          <a:xfrm>
            <a:off x="2267744" y="1916832"/>
            <a:ext cx="5033206" cy="2693575"/>
          </a:xfrm>
          <a:prstGeom prst="rect">
            <a:avLst/>
          </a:prstGeom>
          <a:noFill/>
        </p:spPr>
      </p:pic>
      <p:sp>
        <p:nvSpPr>
          <p:cNvPr id="9" name="CasellaDiTesto 21">
            <a:extLst>
              <a:ext uri="{FF2B5EF4-FFF2-40B4-BE49-F238E27FC236}">
                <a16:creationId xmlns:a16="http://schemas.microsoft.com/office/drawing/2014/main" id="{EDC71F04-EB19-4326-8F1D-02EAB40B9A9C}"/>
              </a:ext>
            </a:extLst>
          </p:cNvPr>
          <p:cNvSpPr txBox="1"/>
          <p:nvPr/>
        </p:nvSpPr>
        <p:spPr>
          <a:xfrm>
            <a:off x="3131840" y="279399"/>
            <a:ext cx="24945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Meet the Expert</a:t>
            </a:r>
          </a:p>
        </p:txBody>
      </p:sp>
      <p:pic>
        <p:nvPicPr>
          <p:cNvPr id="11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30BE7E0B-68DB-440D-AA8C-CB42540F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A53F20-BCEE-4236-9B07-B161ED876719}"/>
              </a:ext>
            </a:extLst>
          </p:cNvPr>
          <p:cNvSpPr/>
          <p:nvPr/>
        </p:nvSpPr>
        <p:spPr>
          <a:xfrm>
            <a:off x="834936" y="1903257"/>
            <a:ext cx="7898821" cy="2978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about Intra Cytoplasmic Sperm Injection (ICSI)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https://www.youtube.com/watch?v=i4phDnDuSdY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Trophectoderm biopsy and tubing of cells for preimplantation genetic testing</a:t>
            </a: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part 1</a:t>
            </a:r>
          </a:p>
          <a:p>
            <a:r>
              <a:rPr lang="it-IT" dirty="0">
                <a:hlinkClick r:id="rId5"/>
              </a:rPr>
              <a:t>https://www.youtube.com/watch?v=FyBh_814jtI#action=share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</a:p>
          <a:p>
            <a:r>
              <a:rPr lang="it-IT" dirty="0">
                <a:solidFill>
                  <a:srgbClr val="FFFFFF"/>
                </a:solidFill>
                <a:latin typeface="YouTube Noto"/>
                <a:hlinkClick r:id="rId6"/>
              </a:rPr>
              <a:t>https://youtu.be/19JUcdISuAM</a:t>
            </a:r>
            <a:endParaRPr lang="it-IT" dirty="0">
              <a:solidFill>
                <a:srgbClr val="FFFFFF"/>
              </a:solidFill>
              <a:latin typeface="YouTube Noto"/>
            </a:endParaRPr>
          </a:p>
          <a:p>
            <a:endParaRPr lang="it-IT" dirty="0">
              <a:solidFill>
                <a:srgbClr val="FFFFFF"/>
              </a:solidFill>
              <a:latin typeface="YouTube Noto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1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E0C4C1D0-EA21-448D-BBC3-FC3B8270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2404C-220D-1AE2-AF7F-38F9664B2AE1}"/>
              </a:ext>
            </a:extLst>
          </p:cNvPr>
          <p:cNvSpPr txBox="1"/>
          <p:nvPr/>
        </p:nvSpPr>
        <p:spPr>
          <a:xfrm>
            <a:off x="841032" y="2276872"/>
            <a:ext cx="7857472" cy="2795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media is </a:t>
            </a:r>
            <a:r>
              <a:rPr lang="it-IT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supports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functions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 function (motility, capacitation, acrosome reaction..)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Cleavage stage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Genomic actication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differentation of cell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4294D-A7A7-D16D-C030-35FE5670E8F9}"/>
              </a:ext>
            </a:extLst>
          </p:cNvPr>
          <p:cNvSpPr txBox="1"/>
          <p:nvPr/>
        </p:nvSpPr>
        <p:spPr>
          <a:xfrm>
            <a:off x="2483768" y="406915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CULTURE MEDIA IS SO IMPORTANT?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3315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brodo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2052" name="AutoShape 4" descr="Risultati immagini per brodo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47664" y="1340768"/>
            <a:ext cx="6444716" cy="4472987"/>
            <a:chOff x="1655676" y="1754814"/>
            <a:chExt cx="6102678" cy="4095747"/>
          </a:xfrm>
        </p:grpSpPr>
        <p:pic>
          <p:nvPicPr>
            <p:cNvPr id="2058" name="Picture 10" descr="https://encrypted-tbn0.gstatic.com/images?q=tbn:ANd9GcR2giogel6LU_1kMl_OodqcmCqy_mhWZNurrE3QBM7TcHSLWRi_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7994" y="2242434"/>
              <a:ext cx="3240360" cy="2050663"/>
            </a:xfrm>
            <a:prstGeom prst="rect">
              <a:avLst/>
            </a:prstGeom>
            <a:noFill/>
          </p:spPr>
        </p:pic>
        <p:pic>
          <p:nvPicPr>
            <p:cNvPr id="3076" name="Picture 4" descr="https://encrypted-tbn3.gstatic.com/images?q=tbn:ANd9GcTHqDMYR3uw8c_xsGkaKwPVnCMe5t7wRyX3B-gcakMI7HJzaE67DQ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1940" y="1754814"/>
              <a:ext cx="1080120" cy="810090"/>
            </a:xfrm>
            <a:prstGeom prst="rect">
              <a:avLst/>
            </a:prstGeom>
            <a:noFill/>
          </p:spPr>
        </p:pic>
        <p:pic>
          <p:nvPicPr>
            <p:cNvPr id="2056" name="Picture 8" descr="https://encrypted-tbn3.gstatic.com/images?q=tbn:ANd9GcTj6WsoBGVTvlGZifnY5H6p2FRrToCD096w1RxnD7weGI2ZzBL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98703" y="2348880"/>
              <a:ext cx="2349261" cy="1566174"/>
            </a:xfrm>
            <a:prstGeom prst="rect">
              <a:avLst/>
            </a:prstGeom>
            <a:noFill/>
          </p:spPr>
        </p:pic>
        <p:grpSp>
          <p:nvGrpSpPr>
            <p:cNvPr id="24" name="Gruppo 23"/>
            <p:cNvGrpSpPr/>
            <p:nvPr/>
          </p:nvGrpSpPr>
          <p:grpSpPr>
            <a:xfrm>
              <a:off x="1655676" y="4401108"/>
              <a:ext cx="6048672" cy="500427"/>
              <a:chOff x="683568" y="4849996"/>
              <a:chExt cx="8064896" cy="667236"/>
            </a:xfrm>
          </p:grpSpPr>
          <p:cxnSp>
            <p:nvCxnSpPr>
              <p:cNvPr id="10" name="Connettore 1 9"/>
              <p:cNvCxnSpPr/>
              <p:nvPr/>
            </p:nvCxnSpPr>
            <p:spPr>
              <a:xfrm>
                <a:off x="683568" y="5517232"/>
                <a:ext cx="698477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>
                <a:off x="683568" y="5301208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4572000" y="5301208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7668344" y="5517232"/>
                <a:ext cx="1080120" cy="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asellaDiTesto 20"/>
              <p:cNvSpPr txBox="1"/>
              <p:nvPr/>
            </p:nvSpPr>
            <p:spPr>
              <a:xfrm>
                <a:off x="1475169" y="4869160"/>
                <a:ext cx="1733808" cy="553997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it-IT" sz="105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1957: calcio lattato </a:t>
                </a:r>
              </a:p>
              <a:p>
                <a:pPr algn="just"/>
                <a:r>
                  <a:rPr lang="it-IT" sz="105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in soluzione salina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5522659" y="4849996"/>
                <a:ext cx="2652863" cy="553997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it-IT" sz="105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1968: calcio lattato e acido</a:t>
                </a:r>
              </a:p>
              <a:p>
                <a:pPr algn="just"/>
                <a:r>
                  <a:rPr lang="it-IT" sz="105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piruvico in soluzione complessa</a:t>
                </a:r>
              </a:p>
            </p:txBody>
          </p:sp>
        </p:grpSp>
        <p:sp>
          <p:nvSpPr>
            <p:cNvPr id="25" name="Rettangolo 24"/>
            <p:cNvSpPr/>
            <p:nvPr/>
          </p:nvSpPr>
          <p:spPr>
            <a:xfrm>
              <a:off x="1655676" y="5273480"/>
              <a:ext cx="3429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Whitten, W. K. </a:t>
              </a:r>
              <a:r>
                <a:rPr lang="en-US" sz="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(1957). Culture of tubal ova.  </a:t>
              </a:r>
              <a:r>
                <a:rPr lang="en-US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Nature, </a:t>
              </a:r>
              <a:r>
                <a:rPr lang="en-US" sz="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179</a:t>
              </a:r>
              <a:r>
                <a:rPr lang="en-US" sz="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:1081-1082.</a:t>
              </a:r>
              <a:endParaRPr lang="it-IT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655676" y="5481229"/>
              <a:ext cx="48605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Whitten, W.K., </a:t>
              </a:r>
              <a:r>
                <a:rPr lang="en-US" sz="9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Biggers</a:t>
              </a:r>
              <a:r>
                <a:rPr lang="en-US" sz="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J.D. (</a:t>
              </a:r>
              <a:r>
                <a:rPr lang="en-US" sz="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1968). Complete development of in vitro of the pre-implantations stages of the mouse in a simple chemically defined medium. </a:t>
              </a:r>
              <a:r>
                <a:rPr lang="en-US" sz="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J. </a:t>
              </a:r>
              <a:r>
                <a:rPr lang="en-US" sz="9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Reprod</a:t>
              </a:r>
              <a:r>
                <a:rPr lang="en-US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Fertil</a:t>
              </a:r>
              <a:r>
                <a:rPr lang="en-US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:399-401.</a:t>
              </a:r>
              <a:endParaRPr lang="it-IT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0" name="Picture 8" descr="https://encrypted-tbn1.gstatic.com/images?q=tbn:ANd9GcRfTgd4SVVPFqqIcUPUnDv6IZGrDEhxRtw0XJeTAJjYPKZjk00w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2240" y="1916832"/>
              <a:ext cx="890343" cy="594066"/>
            </a:xfrm>
            <a:prstGeom prst="rect">
              <a:avLst/>
            </a:prstGeom>
            <a:noFill/>
          </p:spPr>
        </p:pic>
      </p:grpSp>
      <p:sp>
        <p:nvSpPr>
          <p:cNvPr id="23" name="CasellaDiTesto 22"/>
          <p:cNvSpPr txBox="1"/>
          <p:nvPr/>
        </p:nvSpPr>
        <p:spPr>
          <a:xfrm>
            <a:off x="128873" y="449516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pic>
        <p:nvPicPr>
          <p:cNvPr id="2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605A46C4-D111-4DD9-8BF1-BBAD29EC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59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brodo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2052" name="AutoShape 4" descr="Risultati immagini per brodo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16390" name="AutoShape 6" descr="Risultati immagini per piatto di carne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16392" name="AutoShape 8" descr="Risultati immagini per piatto di carne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16394" name="AutoShape 10" descr="data:image/jpeg;base64,/9j/4AAQSkZJRgABAQAAAQABAAD/2wCEAAkGBhQSERUUEhQUFRQUFRYUFxgVFRUVFRQUGBUWFBgYFBQXGyYeFxokGRcVHy8gIycpLCwsFx4xNTAqNSYrLCkBCQoKDgwOGA8PGiwkHyQpKSkqKSksLCwsLCksLCwpKSksKSksKSwpKSwsLCwpLCwpLCkpLCksKSksLCksLCwpKf/AABEIALgBEQMBIgACEQEDEQH/xAAcAAABBQEBAQAAAAAAAAAAAAAFAAEDBAYCBwj/xAA6EAABAwIEBAUCBAYBBAMAAAABAAIRAyEEBRIxBkFRYRMicYGRMqEHQrHBFBVS0eHwFiMzcpJDgvH/xAAaAQACAwEBAAAAAAAAAAAAAAAAAQIDBAUG/8QAJxEAAgICAgICAQQDAAAAAAAAAAECEQMhEjEEQRNRIhRhgZEycdH/2gAMAwEAAhEDEQA/APb4ShOkkA0JQnSQA0JQknQAoShJJAChKEk6AGhKE6D8UcRswdA1HkA3DAdi+CQCQDAtuk2krYBeEihPDmejFYWnXIDfEBMAyLOLbEgWsoM1zjRUaGnl+5VWXNHFDmycIOTpBwJ4WUy/PpxLxrDrXAIIA2+ZBHsUbOajldU4fMx5O9P6ZKeKUQhCUIBmHFrKLS5xFuUifhZbGfiq5rSWNYXTZpDiWtG5dHOLwpT8vFF8b/oSxyas9IhKFkcj/EfD4gWJbpY1zy4aWtJi0k85Wip5qwiQbG88vlXxyRl0yDTRchKFE3FtP5gpA8KdiHhKEpToAaEoTpIAaE0LpJAHMJQnKZACATwknQAFz6nADlRw2Ja4QUfx9DWwjssJiXlhI6JMaDP8BT6pLP8A8e5JR5Do9LSSSUyIkydJADJJJIASS4qVQEPxWagbIAIOqgKvWzNrUDq41zlG3Dud3SsZax3FLWFrSQC8w3v/ALKxvHbKmIgVtIotMC0uki7mugtFoG4O6gx9I4iuSKmmmCGCAST9JJaNr9ey1D8Gxzf+o0uaY8ro0uiCLDmuDn86Tm0no2RwKgXwzntEg0abKrG0WtA1Mc0FvVs7i2/cJZ5mgJcxr/DcRp1aTrGxs4G1uUc+SsNy2hRBFINo6onSDDgJiR7z8qlia7dqsFzSCDEhw5EdQss/KeaWpaRdDEorrZNg6IoU4pwQSS5zgNVRxvqJCs4EvLbnzEyImAO6GMzMagdyNp5eg2CIU6+qYJnlH79FS8XPctk+ifNsUwCXCmXcwGBznGImSLWlNQfhKmrQykxxA1FrWtMdyIkdiucJTJBBsRcax5Xe/JCc2y94qtc9ocJEAwQWz9Mcx27qav8A6RaRcdwxhHkPc11QODfKx2nU0BwaXhpBIEmIK0uGoshrGeWwa1uwECw7WCB51w/SxEEVHUXNbpmkQAW8g5u0AxtCIYAGixvn8QtaG/TdztQ82++604czxtJS19FU4X6Cb8vcFA5jm9Qrh4gptIFUhjjIAJEEje/uFYwuPZUJAiRuJBMbz9x8rtQz4ptKL2zI4SXaBbcwe3n8qennh/MEQq4FjuUIdiMmO7StFEC9RzRrlabVB2Ky1XDOalSxzm80WBrEkGw2dTuiNHGNcmInSTpigBk8pkkAJyw3FWF01NXIrcEoHxLg9dI9RdDVjRhtSS50FJVUSPWZTrmEytIHaSYFOSgBiVVxGLATYvEQhdQlxQA2JxZcoKeFLir2HwMonRoBuyAKOFygfmT57j24XDVaum1NhMDfoPuUTQziFzDh6jHwQ9pZDjAdNiCRyhV5JKMW3oa2zyZnEzqNCajSXf8AxOEABhHNtzMH4CzuVfiLXLw2ppMv0hxlugkgebrEi60HEBo026RBDRpayIiLACdxHv8AdeV40OL3Gi0mN4GwNosuF4+HFn5WuzdOcoUexUc2LX6nTUGxNgO4bJ6KocRQru0Mr1WOBdpLg0tEmdJA5DrK8ry/FV3u0EPfUNmtJ9ZBHLrK2D8idQph1UxYFx2AHT1lVS8L4H2WrOpINhuJpahUGvRH0/mbyLXc/TcK1lnElN8QYcORs4eoXfCWUvxFIPa46Gg+GTp0k7O2JM7i45odxHwhUp1PFYN5kAzJ69ip/G62HNGldmBfPmkR1/RUHZwW6jdwaLdjyhZfC4rEMBDgT68vdX8ubrJ1HY3bYdOZ3CqliS7JcjRYTMS515BbY73nqOSgzHi5mEDNYc5ziS0DlBHmPpKrOx7KerVDWTpnvIEX7BAuKM3w+lhcAXa9MxJ0CTAPIX5bqEMKk0mvsJS0HsTmTcwa3wXMNRsnw3gguEgnSSRBsOyhp59WwLqfjU6jAbTpcdMncVPYHT2CrZZgyxwr4YubLdrFpFjHUe/MI9VzpmJouoVnkhwAdoIaRBB8pIMbJKcIUndL+0Li2nRM/j4VK7H0XvaC0CoAQ4iDcimTE6Yt2XoWGzNlSk2qx3ldzd5ZvFx1kLyPB8ItdV8T/s0gAGsnU8gAAuc7bUTJ2O+wWooDSAymCWgQAST9ytEPP+GT4/lZR+n5d6D+N4op6QWsJBmdQ0GxIsD6SOysOwrXta5v5gHRzusw7K3jT4gDaY3AILoHIAK1mPGlKk2AwggWb26AC61+J5mSUpSzOl6Q8njqksasv1cKWp6VYheb8Q/inXiKVJze5Y4T8iVveHsNVOFpOrWquYHOB5E3j1hdSGRT6Ms8codh7CZmRYopSrh2yzWmFYw+ILSrSo0CZQYbFhw7qdADFV8TTkEKcqN6YwH/ACNiSMaUkAW4STpIA5UdevpF10X/AAEIxtfU7sgBzULirOHwvVNg8PAkqxVrhjS5xgASUuhEsQk6uBuVgsb+JdPXDSWtBg+WSfS6kwPFlHEPLGOfq5Aj6xz0+3LdZX5UW6iav00krkF8+40p0oDHgnVDrbCOR2mVkc64mfXc3Q6YFo6m+3Xkjjspwxmp4LH8nODnRcTBEjcLJ1+Gg1z2Yas8VXHUZa2GhxECnO0Dv0PVc7yPHy5Xcpa+i7HxitIy2bs8WqWOedRNmUgTV+NhebmELx/BmkEUjULy3zNc5oP/AIwN1ocdwFiaTpZWokmSSSNU8tQBWWx2VY1xOp9Un1gQNoDf7qyEXjVJpEZbd0WuGKlPCF3i0X+NcFzz9I5ACIAPW6XFOeOr0w0uhocbTLY9fX+yON4ffV0+ISdADS+wLzA5qWvwxgmjzNIdb6XFxEHnBj3VDzY/l5y7/sn8cuNIx2UZ7XwkGjUcAZJbJ0kdS1bzA/ilSrNjFjwnjZzA5zT6xJBQrGfhfXY3xHOhrrNA8zoP9RECdrIXmf4c1KDR4uprnDUBp3bzI79lslGD3IpSktB7MuKaEgsdrHVrf3MIFTx4fLnGSXEwDynb1UYyDSwBms1NLXDVGm8GIixVMDS6S2HAwe3p8brM8aadMsk3Hs6q4hxMuddthqO17wOvdVH0XVnSYdFgAdh3/wDxX6GWOrkupgkg3J5Tf4KuYbLDTeBpuTBi2jvfdttlYmo/7IP8ifJKtSkQNRDenJEsFXFKsGu+p7hBOwLjHx3RXC8PVDEFjgYg3PwE2Y5FoJeRNRt+nmGw7LNPx5ybbRdDIlo21D+EpNl9Rj3CJk2ns0LjGcXU2NJptLo5DytM87i0ei8xzLPY0lxi9x949ZUA4mqE+VrQBBBc2Tt6xf0WWEcrSpJGxYYvb2aXOOIMRVEuLmscdqYIG39YuflYmnmb2VD53EGdzBHqPzI9R4nxAtLSO4/sVZp8RsMCqy8ATGpvPrcG6uj+N+7LuLVaKVKuHAajvsjvD3E76FXzlz2EBtySAAdon7i6HNoYd4mnpmbAWE9YH6KAYV7TBEd+SqTljlcGEuM1Ukev4euys3XTM9eZHr1HdNo+V5NguJH4WoDTJInzDl8f7K9GyDieli2jS4B/TYz0Xa8byvkSU9M4+fxnDcdoLU3kGQi2GxOod0LDV1RqaTPytxkDBXJTU6kiV0SpCI4SXdkkDO5UdarA9U5KrNdqf6IAlriGwFSw2Gl3YIsWqEs0goEcOKx/GGb1C7waQOkQXuHX+mf1Wpq1IBvHdYOtnbaLXCoS6Sbu5i+wCy+Q9cTRgju6KbcS2p5DRpztLmtk9yYlc08CKWp/gNa9j6el1NvmaXamzvfks7juImlxNI6J2gEn55JYLEYrzPph1RhID/MRJ35GfdZlJG3g/bNhTzRpc5tmiXEtA0kkNlzw0RMkdEPfxXS2Y01HuIkhjtImLWF0sNi9LdGIoEuJBYWkuLBM2eX9R1RjKMaCRLmsZeJAknnINvhTTvVlXQUo5fVdTA0tbTeIdocZuLzLf1CbE8KMAGl7HtH1U3aQTa/hvB1NJ3gkhWswqluhza3kfbytGmBuXkTIieU91nTjK9d7nYdrXUGbmqNJ2vDhcmZ2U5qPVWQjyfujrPOHKPhDwC8PgwHP+x6G3WEEyrTqd49QgsI8jWwXHlfoq+YZVXNwQ2TMhzni5sJE+l1G2u1jgK7alNwOjxA2zjvF4B+bLGopTukjQv8AHuzb4jHYYU9Ye6wB0mxneJNkMfx+ys0tqU6ZDbtu/UHDYh4iD3HygeYZkWkmjTc4Mu9r2SHDaHCTHP4QXL8rGJLjSIBn/tOMVDz8tod8ytTyPpFPxqrYawGb0sQ2o10jS5pIcAdRiJnflBneOpVPEcNUqrTDxq6DcdI95QE4d9EuaQWnXB3+kf5ldMrOPUXWXb9F/FUX8m4ZxFJ7iCNBH0wZduYHQi89ld8Njj5jpcBaesixk7fKgy+nUkGb8r8z1K6z5+lrHmC/UWuMzttI6i/2VeTk1dEYxinSPQeFsHXbTGmmwifK4ui08xBP6IxmeAlriadHUQT5gS6eu9+q8dwnEbqf0uc30JCiz/jesWMMl8HVJg2gyCe4JUsPlOljUWJ+PcrsEce4ZtHE6depxGtwIgNmNItziSglDGmVpjxNha0B7DEASWhxHaOg7K4ylhNJDGky0iS2Gtn15+inKSjGpI1Y7igFQxcepVgVQ43RxvD2DdGlzh7uA+HBRVsjw4P/AHABy80frCxOUX0Wc37Rn6lbQZaYP3CJ4PinUzS/6hzHMD3RzCcG4es3y1RP/l/dSM/Cmnear3HkAWtHzBVkeElshLIgC+q2uLEtN7wCD6j90FdiqmGq6mOIcOmxW8b+HJZ+cjoLEx0mB9lg+IqT21C3SYadOqPK4DYg/NlPFF8v2ISmmj0rhH8U2Vi2niPK/bV1/wDIfuvQNYMEbFfLL3ODrWg+8r2v8NcTXdRms4kflneF1sTfRzc0UnZ6JhK0WV6UKmCiFN9loM5LCS51JkCOa1SAoMrfLnFRYytAXHD9WS5Aw4q+KNlYVPHvhRboDOcU1i7D1AyZDdQje3b0leLZlVe4wCS5217epW746xNRlam9hLRpLQ4X80mxHMQvN34zznV6WtzvZczL+U7OlgfGOjS8P4djDpfoLhzs4GeYkbX5dEQfQosdJc5pM6tJkdyFlDmjXbQCBAiNhyT4dxdU1OB0m0g7H/QpLQ+3bNRVzplHV4DzBidTByEDc9/uof8Akr3Sw6dpa4CCCORPSOSBOBYNRAqMmS3VBI5xFx6qHF4tpAdSBAJiCZIPrbkosEg0c/q6tLTv1JgA2k9u3NGP504URSLyWDk37+tzKx1HHgNJi5Agm4JG6kZUa8DS4NcLmZufX90bB0yTGVahmHEiYjb5HVSfxDsQRRcWsg7uJiw5nqdlWbiapEEAGRfnPK4UlPAw7W+oGzuouh76NZlb6rGGlUeAz+pkh1hFyYmArn/EqbwHuxDW6W6tTZL97TDgO1j8qhlWSYaqA4Ymo7aQBtNpgi4mJMqxVdiMMCXgvw7naHlrfOwxcOEfBVy66K339Mp18jJLoqCq1pnUS7W5oH5Wu80eikp5IQ1p0ukgm42va/cbK+4Uyxr2OqPc0ebcTG2mbAese6z2KxGIqPJdM9C4kgch8KLlXocY8vZerYeo2xEAXsELzCSWt5XJ9VPQr1GtnU4XjSCQruFNau5rIJJkNmIEjzXO1huqJ/kqLOKW7IMy4PqU6bXkNc1wBBaZ3uJG6yObYEtBB8tuYi0L3CnUp4bCgvcys5mkBjXh0vI8rbfPovIuMcVVxeILZD3vjU1n0MiYbPRo9tzdN4VBpp/wVrK2YCjWLXdwVo8qzSRdDaWW0vEcxz/MHETMB1+RRelwoT9M+0nvMrRnjCa2Wxm6pl45nCqPzPq74/wpjws8iz7eqZvBrgJebdiSfhYY48aLPkkNh8eQbfrz6wrwzYiLn/2d+gKhZws3q8x6qpi8ocwSG1NMwLON/ZJ4oyeh/IwhXzsgFpc7SeWt/wB7oQ+lUxRLaZNgSbmBHMz3UeBy4udLp0AwQDc9YK1+XY6gxpZTbpYDeAQXHqSd/lWxUMW76K8km1SRmMBwpVP1XIvYL03hR5FMNJu1ZTMOK6jX6KTBpNgeclajg7BOaNTyS51ytuCTk79GLKtbN5+VpVvDPsqzh5GpYV62mQv6k6h1JJjB+PfZV+HcVFUt6rvGmyAU8X4dZru6QM9IQTiBzhB5FFKNcOYHDohuNxHigsFjyJ691DIrjQ4umee8W4IVgAZi/wArzOrl4DnNmGgkaifUlelcY5kcKA17XQ8kWjkvLcweXQdQcCSY2DeVxzsue36ZvxR9iqUQyx0uItY8usixVqnmIay7uYtHL1QijSe4mCAB239ESPDr/DLiZ8swPQ/unRY3FaOK+ZteSWzI2vYQZuFXqY0mdvMZgdf2VOnVgaYE+pU+HI1jVIHZNqgtWXqJlrWgOJvfl7BTvLaZbeSbxynpH7olh6DdIjmDfsOpQytS8xMgnadhbkFCWiCZR/mFRjy7qTzXOJxbqhLnkx0bzKL4DB0dQNU6p2a2Zn1RathqbWiabYJ3g22PWTz3KFXY7aMnluZ1KDg+mS0jly916BR/FpzqDmPY3U+NRaDJA63+6AsyQOLRI8xEzbSDc+0Luvw01r7HU2x8oJPp6qdsi432WsBx852IawSxhk+UDk0kWnYxBRSlmVaq8uILmnnvbvN/RD38N0WjUCWvadiCd9r6Q0cxH9kQp5pVLG0i8Npg2AbAsO25Q19jRcwQqPLmlgOg2MXggET1t/tlNgW1HvqEAxTbBDRuXAj4gFVsPjjRdqbUeXWgxpb6EjtCu0+JSZaG026oLrEOIBkyQBIPfqopL2DsqnGa6AYAwOcdBLrEG0kztMAf/VBcywNOi0Glq8S4f5mua6f6YFua3jcSSBq8MtDCGkaBEiNtJkxaRFlmcdgTTfNPztmNufSDy7pTjaorjpmAzLL2OJtE3n13VDD4J4MBzgB0Lh7brWZrhQKjmEAOBuJBjtIsUM0ub5Wie/5f8qEZOKqzTGX2d5dTc13nqVbCYL3D5H+UQo5rJdqdHIQdRJ5WQ51EmNbpj2j2Uo0tCzzy31stTQXGPdHkmdyXR9oRDCY2pIJcLduXTdB8poOrOhnLckWHwtTQygNHX9fZYpub0hynFIrY3C06rTLYf/U3f3HNV8v4VY9kkuJFiQSBbsuKmKAceV9jYjsrWAzMMeIjzWIPU7Qp+LkcJ1k2jPkVr8STB8HU2O1AEnvdanLcNEKbIZqMc97Y0kgd+hV/AUJdPIXXpYJVo5sm29lrFugAdAocI6yizGv911htlYQL2tJRak6BlTFBZjN6fRavENQPMqEhAwnwZnYezw3G4sieKo6HyvMmYt2Hqh463XpuVZkzFUgQRMIEBuOeGP42i0sIDmmb7bRdYN3ApbGuBaLXE9YXqjaxpOIIkHcKDNsuD2S243BHI9Cs+TEpXJdlsMjjo8UzPg97L0y3VzbP7oQ6pVH/AE3y2bNN43vsvVsXQBg+x/aVRqZSxxu0H2WBS4s1dowLuGfK12kt2OxvHPuujl9N/OCLbQRC9Jp0AGhsAAWHZUnZDT1aoEnn1Tu+gMjhOHXtmbgiL9D2UGbZc1gaDvuezefyt4/DwEBZgGYiq5xfp0+QNJA2N5vfqnH8tD/cDUgwgeHEWAIBB6GQeZ3VvFuAY0DYGTPMdETOFpM2Ikf7IbufeEIzUayG0zA7/r2RLQ1sjbTbTrsD9Wl7RDWXO9h3KIYit4VaXPeG6QWtc3S5u1o7Qg1XKiI11fM3aQZuBz3Tanu+s6g3mTJPpKmkSbDFXP6RJ0mdQLTqG46HdT0MRQe2CNMci6PjkhOHyum4gkgdhv7wFqGZfTfS0NwZdzLwH6rdwmrI6KlPN8PSAE1nu6Mcxrf/AGIJ+yk/5O95hlJlJp6DU8+rj+sJZdQw9LVqpOM7SRLD2EAH0P2V/DOomwE/V+UB19tzsPdCkn7BqvRDgXOdYCJMxNv7BSY/EOY2ABMzrDpEDkIsusQQ0WPx/tlTbmDm03NmGk3B2++yUtEP3BGaZb4r9TItANjtEqicJHX4j9VpskALnkTBI3g7CDcInWyhj7lt+oMFRlsaZ59XwE/1fI/sq9HKy54b5u99h8bre4nh1oFiR6iUBpAU3ulY80nCLaRbBJsO5VRYykKbfKAJ6E33keiKsqt7LJfx4bzXH87jmufCcvonNKzRZhg6FUebePqaYI9TzUGT8P0dQqNLnFjubiRMfBsQhuXtqV4c1sMDoLnWjrbc2R6nnNKnFNl7xbYLqeHCd3NaM2R6qJoKVUxp5IpT8jO5VfLsLbW7bcKjnOZX0t3K7SMLOH19b+wRGghmBpQitIKQEqSeE6AI6oQ/FUpROoFUqsQMx+b4GZQ3Jc8fhKm50ytfi8NKy2a5ZvZID0vA4+ni6YLSNS4pPdScQRbmP3C8nyzN6uFeC0mOYXp2S8S0cWwBxh/3lMQH4pxdKk6W+bX+QfVJ/RUKFRrtQBhzDDmneLeYdRcehRrivhDx2WIa5s6XjYg7h1lmcn4QxTa9MuqsgEBxJJOnmJIk2tdYZ4bb0aYTVdluo/5TU3kGQfUclqMZw408i3uLgoJjcldTgyCD/uyzTxZMe/RZHJGWiCq3U1YjOchcHl7JuZI5T6LZ6zCoZlifDYXQCeU7SeqqU9ltGSwlJzILpE9d/aUbbldNsPMl0AwLQSLXKgOLo1WO8zi7S0udps0g3bHId09LHtJtt+wtdX2hHWYUadQghhabAy7VfrMBQ16rGABoAj6hqI1bHcIg3BF4EwAdrgX91DjskaBLZLh6ffmrFdBogwuP0uDqdMieZdPxYK3WzOppP/UIEknrcbat/ZDqdUs2t6wf17oth8XTePMWA877z2gyl/IynQzqmfrpSeupw9991d0UqjSWFwMTBiR7xcKvjsBT6gc7EIW3GljobLRtKhLQrRq8rY57LwQLSSASOXuL/KHZzQEQ3rtv2QKtmLnPb4brNG/Inf8AZFsuD6xGohsGTy9ylekg92GsjwsMFrRzRoUio8tgjymQLT/ZEWPGyi2RBFWm4oFmuRi749bT9l6Rk2HadRLQbCJHqu8XlVNxJiJ3jb4Vi8VzjdlbzcXR5RTyQui1vSPmyI0Mka0SWhbHEYRjbAKo3AFxsFbDxlErllcgLSw5jS2wKucO8DtpuNR8m83WkwuVspjVUhCc64k/LTWqOP7KnN+ifOc5DRpb6INhKRcZO5UGHoFxlyMYejCtIligxXKYUFNqtUwgDtJdwmQAnBV6jVYKjcEwKFWmh2LwgKMVGKs6mkMxmY5T2QdrH0nSwkFb/EYcFBsZlc8kgLfD/wCIDmwytcLZYPE0awmkWgndpgj/AAvKsRlkKvSxtWi6WE2TEexgOZbl0N2+3Rc1sOyoIcIn3HyNlh8o/EZ7YbVEjvdavAcS4eqLHQfshqwKuJ4WP5HCP95hZvNsncAWvC9DZe7HA+hXONoNc2HtB9Rf5Cx5PFjLrTLo5pI8Uw+jD136h5CIIAnUD2RyljKBa7ww1guTpAEjvb91e4n4WY9009QPz94CyWIyCs3aCFXwlFUy3mmFKzaR2Bv2b9gqlVjTYgHlsLKj/D1wOQ739UzMFWO5iOd/NKXNEiy3JoMt0EGNyP35+iuU8G3oPYIR/AVp+r7FTfyaq7eofYJc0AdZhGxPl9zCB5lTBfoabkxa/qp6PDJdZ1V8dlqsg4QpsGvc7S43++yT5SVRFaXZmcDkkEWWowWAa0QBuiJwrA6PuLwi+EyZh2dq9Gn91XHx5WN5UCqFCPpCtUcG8mACtLhsM1ggD5uVPC0x8Re2UvMynhaAptgm53/wFxVrz9Inuf7LrE1abbucEHxvFdOnZsStqVKkUN2XjgJMvMBVcbndKiIbBKy2YcUVKtmzCoMoOeZcUwsu5jntSsbbKPCYPmVZw+BV+lh4QIahQhXKbUqdNTsYgZ1TarLGqNjVYaEALSkupSTAjIXJC6SKAIXsUDqatkKNzUgKD6arVaKJOYoX0kABMThJQzEZTK0z6KhfRQBjMRlUclV/h3N+kkfZbOrhVTrZcDyQAFwmf16WziflH8F+IlQWcJ9bodUytVn5Z2QBsqPHFB/1sb9gVabmGDqcoXnbstK4/gyNkgPSf4DCO2qD3gpv+O0DtUb9v7rzoeINnO+Sum4mqPzH7KLhF9ods9C/4rT5PYkOFWf1sWDbmVYfmK6/mtb+opfHD6HyZv28PUx+dimbl9Fu9RvsP8rzr+Y1j+YpjiKp3cU1CK6RG2eiH+Gbu+fSAk7iehTED9V534bzuSum4MlSpILNliePGj6Qg2L4wqv2Q2nlyt08vTEU6uNq1NyUqeBJ3RWngwrLMMgAfQwMK9SwyssoqdlJAEVOkrDGLptNTNagZyxqnYxMGqQNQB2GrtcNKkBQI5SXSSYHEpkkkDGJXBSSQAxCjc1JJICJ1NQvppJIAhdTUTqKSSAInUFGcOkkgDh2FCiOCCSSYHBwAXJy8JJJAN/LwkMvCSSBHYy8LsYIJJJgSNwYUjcMEkkAStoBSCkkkgCRtJStppkkgJW01K1iSSBkjWrtrUkkCJAF2AkkmA8JkySAOpSSSS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83481" y="-182166"/>
            <a:ext cx="3214688" cy="21717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16396" name="AutoShape 12" descr="data:image/jpeg;base64,/9j/4AAQSkZJRgABAQAAAQABAAD/2wCEAAkGBhQSERUUEhQUFRQUFRYUFxgVFRUVFRQUGBUWFBgYFBQXGyYeFxokGRcVHy8gIycpLCwsFx4xNTAqNSYrLCkBCQoKDgwOGA8PGiwkHyQpKSkqKSksLCwsLCksLCwpKSksKSksKSwpKSwsLCwpLCwpLCkpLCksKSksLCksLCwpKf/AABEIALgBEQMBIgACEQEDEQH/xAAcAAABBQEBAQAAAAAAAAAAAAAFAAEDBAYCBwj/xAA6EAABAwIEBAUCBAYBBAMAAAABAAIRAyEEBRIxBkFRYRMicYGRMqEHQrHBFBVS0eHwFiMzcpJDgvH/xAAaAQACAwEBAAAAAAAAAAAAAAAAAQIDBAUG/8QAJxEAAgICAgICAQQDAAAAAAAAAAECEQMhEjEEQRNRIhRhgZEycdH/2gAMAwEAAhEDEQA/APb4ShOkkA0JQnSQA0JQknQAoShJJAChKEk6AGhKE6D8UcRswdA1HkA3DAdi+CQCQDAtuk2krYBeEihPDmejFYWnXIDfEBMAyLOLbEgWsoM1zjRUaGnl+5VWXNHFDmycIOTpBwJ4WUy/PpxLxrDrXAIIA2+ZBHsUbOajldU4fMx5O9P6ZKeKUQhCUIBmHFrKLS5xFuUifhZbGfiq5rSWNYXTZpDiWtG5dHOLwpT8vFF8b/oSxyas9IhKFkcj/EfD4gWJbpY1zy4aWtJi0k85Wip5qwiQbG88vlXxyRl0yDTRchKFE3FtP5gpA8KdiHhKEpToAaEoTpIAaE0LpJAHMJQnKZACATwknQAFz6nADlRw2Ja4QUfx9DWwjssJiXlhI6JMaDP8BT6pLP8A8e5JR5Do9LSSSUyIkydJADJJJIASS4qVQEPxWagbIAIOqgKvWzNrUDq41zlG3Dud3SsZax3FLWFrSQC8w3v/ALKxvHbKmIgVtIotMC0uki7mugtFoG4O6gx9I4iuSKmmmCGCAST9JJaNr9ey1D8Gxzf+o0uaY8ro0uiCLDmuDn86Tm0no2RwKgXwzntEg0abKrG0WtA1Mc0FvVs7i2/cJZ5mgJcxr/DcRp1aTrGxs4G1uUc+SsNy2hRBFINo6onSDDgJiR7z8qlia7dqsFzSCDEhw5EdQss/KeaWpaRdDEorrZNg6IoU4pwQSS5zgNVRxvqJCs4EvLbnzEyImAO6GMzMagdyNp5eg2CIU6+qYJnlH79FS8XPctk+ifNsUwCXCmXcwGBznGImSLWlNQfhKmrQykxxA1FrWtMdyIkdiucJTJBBsRcax5Xe/JCc2y94qtc9ocJEAwQWz9Mcx27qav8A6RaRcdwxhHkPc11QODfKx2nU0BwaXhpBIEmIK0uGoshrGeWwa1uwECw7WCB51w/SxEEVHUXNbpmkQAW8g5u0AxtCIYAGixvn8QtaG/TdztQ82++604czxtJS19FU4X6Cb8vcFA5jm9Qrh4gptIFUhjjIAJEEje/uFYwuPZUJAiRuJBMbz9x8rtQz4ptKL2zI4SXaBbcwe3n8qennh/MEQq4FjuUIdiMmO7StFEC9RzRrlabVB2Ky1XDOalSxzm80WBrEkGw2dTuiNHGNcmInSTpigBk8pkkAJyw3FWF01NXIrcEoHxLg9dI9RdDVjRhtSS50FJVUSPWZTrmEytIHaSYFOSgBiVVxGLATYvEQhdQlxQA2JxZcoKeFLir2HwMonRoBuyAKOFygfmT57j24XDVaum1NhMDfoPuUTQziFzDh6jHwQ9pZDjAdNiCRyhV5JKMW3oa2zyZnEzqNCajSXf8AxOEABhHNtzMH4CzuVfiLXLw2ppMv0hxlugkgebrEi60HEBo026RBDRpayIiLACdxHv8AdeV40OL3Gi0mN4GwNosuF4+HFn5WuzdOcoUexUc2LX6nTUGxNgO4bJ6KocRQru0Mr1WOBdpLg0tEmdJA5DrK8ry/FV3u0EPfUNmtJ9ZBHLrK2D8idQph1UxYFx2AHT1lVS8L4H2WrOpINhuJpahUGvRH0/mbyLXc/TcK1lnElN8QYcORs4eoXfCWUvxFIPa46Gg+GTp0k7O2JM7i45odxHwhUp1PFYN5kAzJ69ip/G62HNGldmBfPmkR1/RUHZwW6jdwaLdjyhZfC4rEMBDgT68vdX8ubrJ1HY3bYdOZ3CqliS7JcjRYTMS515BbY73nqOSgzHi5mEDNYc5ziS0DlBHmPpKrOx7KerVDWTpnvIEX7BAuKM3w+lhcAXa9MxJ0CTAPIX5bqEMKk0mvsJS0HsTmTcwa3wXMNRsnw3gguEgnSSRBsOyhp59WwLqfjU6jAbTpcdMncVPYHT2CrZZgyxwr4YubLdrFpFjHUe/MI9VzpmJouoVnkhwAdoIaRBB8pIMbJKcIUndL+0Li2nRM/j4VK7H0XvaC0CoAQ4iDcimTE6Yt2XoWGzNlSk2qx3ldzd5ZvFx1kLyPB8ItdV8T/s0gAGsnU8gAAuc7bUTJ2O+wWooDSAymCWgQAST9ytEPP+GT4/lZR+n5d6D+N4op6QWsJBmdQ0GxIsD6SOysOwrXta5v5gHRzusw7K3jT4gDaY3AILoHIAK1mPGlKk2AwggWb26AC61+J5mSUpSzOl6Q8njqksasv1cKWp6VYheb8Q/inXiKVJze5Y4T8iVveHsNVOFpOrWquYHOB5E3j1hdSGRT6Ms8codh7CZmRYopSrh2yzWmFYw+ILSrSo0CZQYbFhw7qdADFV8TTkEKcqN6YwH/ACNiSMaUkAW4STpIA5UdevpF10X/AAEIxtfU7sgBzULirOHwvVNg8PAkqxVrhjS5xgASUuhEsQk6uBuVgsb+JdPXDSWtBg+WSfS6kwPFlHEPLGOfq5Aj6xz0+3LdZX5UW6iav00krkF8+40p0oDHgnVDrbCOR2mVkc64mfXc3Q6YFo6m+3Xkjjspwxmp4LH8nODnRcTBEjcLJ1+Gg1z2Yas8VXHUZa2GhxECnO0Dv0PVc7yPHy5Xcpa+i7HxitIy2bs8WqWOedRNmUgTV+NhebmELx/BmkEUjULy3zNc5oP/AIwN1ocdwFiaTpZWokmSSSNU8tQBWWx2VY1xOp9Un1gQNoDf7qyEXjVJpEZbd0WuGKlPCF3i0X+NcFzz9I5ACIAPW6XFOeOr0w0uhocbTLY9fX+yON4ffV0+ISdADS+wLzA5qWvwxgmjzNIdb6XFxEHnBj3VDzY/l5y7/sn8cuNIx2UZ7XwkGjUcAZJbJ0kdS1bzA/ilSrNjFjwnjZzA5zT6xJBQrGfhfXY3xHOhrrNA8zoP9RECdrIXmf4c1KDR4uprnDUBp3bzI79lslGD3IpSktB7MuKaEgsdrHVrf3MIFTx4fLnGSXEwDynb1UYyDSwBms1NLXDVGm8GIixVMDS6S2HAwe3p8brM8aadMsk3Hs6q4hxMuddthqO17wOvdVH0XVnSYdFgAdh3/wDxX6GWOrkupgkg3J5Tf4KuYbLDTeBpuTBi2jvfdttlYmo/7IP8ifJKtSkQNRDenJEsFXFKsGu+p7hBOwLjHx3RXC8PVDEFjgYg3PwE2Y5FoJeRNRt+nmGw7LNPx5ybbRdDIlo21D+EpNl9Rj3CJk2ns0LjGcXU2NJptLo5DytM87i0ei8xzLPY0lxi9x949ZUA4mqE+VrQBBBc2Tt6xf0WWEcrSpJGxYYvb2aXOOIMRVEuLmscdqYIG39YuflYmnmb2VD53EGdzBHqPzI9R4nxAtLSO4/sVZp8RsMCqy8ATGpvPrcG6uj+N+7LuLVaKVKuHAajvsjvD3E76FXzlz2EBtySAAdon7i6HNoYd4mnpmbAWE9YH6KAYV7TBEd+SqTljlcGEuM1Ukev4euys3XTM9eZHr1HdNo+V5NguJH4WoDTJInzDl8f7K9GyDieli2jS4B/TYz0Xa8byvkSU9M4+fxnDcdoLU3kGQi2GxOod0LDV1RqaTPytxkDBXJTU6kiV0SpCI4SXdkkDO5UdarA9U5KrNdqf6IAlriGwFSw2Gl3YIsWqEs0goEcOKx/GGb1C7waQOkQXuHX+mf1Wpq1IBvHdYOtnbaLXCoS6Sbu5i+wCy+Q9cTRgju6KbcS2p5DRpztLmtk9yYlc08CKWp/gNa9j6el1NvmaXamzvfks7juImlxNI6J2gEn55JYLEYrzPph1RhID/MRJ35GfdZlJG3g/bNhTzRpc5tmiXEtA0kkNlzw0RMkdEPfxXS2Y01HuIkhjtImLWF0sNi9LdGIoEuJBYWkuLBM2eX9R1RjKMaCRLmsZeJAknnINvhTTvVlXQUo5fVdTA0tbTeIdocZuLzLf1CbE8KMAGl7HtH1U3aQTa/hvB1NJ3gkhWswqluhza3kfbytGmBuXkTIieU91nTjK9d7nYdrXUGbmqNJ2vDhcmZ2U5qPVWQjyfujrPOHKPhDwC8PgwHP+x6G3WEEyrTqd49QgsI8jWwXHlfoq+YZVXNwQ2TMhzni5sJE+l1G2u1jgK7alNwOjxA2zjvF4B+bLGopTukjQv8AHuzb4jHYYU9Ye6wB0mxneJNkMfx+ys0tqU6ZDbtu/UHDYh4iD3HygeYZkWkmjTc4Mu9r2SHDaHCTHP4QXL8rGJLjSIBn/tOMVDz8tod8ytTyPpFPxqrYawGb0sQ2o10jS5pIcAdRiJnflBneOpVPEcNUqrTDxq6DcdI95QE4d9EuaQWnXB3+kf5ldMrOPUXWXb9F/FUX8m4ZxFJ7iCNBH0wZduYHQi89ld8Njj5jpcBaesixk7fKgy+nUkGb8r8z1K6z5+lrHmC/UWuMzttI6i/2VeTk1dEYxinSPQeFsHXbTGmmwifK4ui08xBP6IxmeAlriadHUQT5gS6eu9+q8dwnEbqf0uc30JCiz/jesWMMl8HVJg2gyCe4JUsPlOljUWJ+PcrsEce4ZtHE6depxGtwIgNmNItziSglDGmVpjxNha0B7DEASWhxHaOg7K4ylhNJDGky0iS2Gtn15+inKSjGpI1Y7igFQxcepVgVQ43RxvD2DdGlzh7uA+HBRVsjw4P/AHABy80frCxOUX0Wc37Rn6lbQZaYP3CJ4PinUzS/6hzHMD3RzCcG4es3y1RP/l/dSM/Cmnear3HkAWtHzBVkeElshLIgC+q2uLEtN7wCD6j90FdiqmGq6mOIcOmxW8b+HJZ+cjoLEx0mB9lg+IqT21C3SYadOqPK4DYg/NlPFF8v2ISmmj0rhH8U2Vi2niPK/bV1/wDIfuvQNYMEbFfLL3ODrWg+8r2v8NcTXdRms4kflneF1sTfRzc0UnZ6JhK0WV6UKmCiFN9loM5LCS51JkCOa1SAoMrfLnFRYytAXHD9WS5Aw4q+KNlYVPHvhRboDOcU1i7D1AyZDdQje3b0leLZlVe4wCS5217epW746xNRlam9hLRpLQ4X80mxHMQvN34zznV6WtzvZczL+U7OlgfGOjS8P4djDpfoLhzs4GeYkbX5dEQfQosdJc5pM6tJkdyFlDmjXbQCBAiNhyT4dxdU1OB0m0g7H/QpLQ+3bNRVzplHV4DzBidTByEDc9/uof8Akr3Sw6dpa4CCCORPSOSBOBYNRAqMmS3VBI5xFx6qHF4tpAdSBAJiCZIPrbkosEg0c/q6tLTv1JgA2k9u3NGP504URSLyWDk37+tzKx1HHgNJi5Agm4JG6kZUa8DS4NcLmZufX90bB0yTGVahmHEiYjb5HVSfxDsQRRcWsg7uJiw5nqdlWbiapEEAGRfnPK4UlPAw7W+oGzuouh76NZlb6rGGlUeAz+pkh1hFyYmArn/EqbwHuxDW6W6tTZL97TDgO1j8qhlWSYaqA4Ymo7aQBtNpgi4mJMqxVdiMMCXgvw7naHlrfOwxcOEfBVy66K339Mp18jJLoqCq1pnUS7W5oH5Wu80eikp5IQ1p0ukgm42va/cbK+4Uyxr2OqPc0ebcTG2mbAese6z2KxGIqPJdM9C4kgch8KLlXocY8vZerYeo2xEAXsELzCSWt5XJ9VPQr1GtnU4XjSCQruFNau5rIJJkNmIEjzXO1huqJ/kqLOKW7IMy4PqU6bXkNc1wBBaZ3uJG6yObYEtBB8tuYi0L3CnUp4bCgvcys5mkBjXh0vI8rbfPovIuMcVVxeILZD3vjU1n0MiYbPRo9tzdN4VBpp/wVrK2YCjWLXdwVo8qzSRdDaWW0vEcxz/MHETMB1+RRelwoT9M+0nvMrRnjCa2Wxm6pl45nCqPzPq74/wpjws8iz7eqZvBrgJebdiSfhYY48aLPkkNh8eQbfrz6wrwzYiLn/2d+gKhZws3q8x6qpi8ocwSG1NMwLON/ZJ4oyeh/IwhXzsgFpc7SeWt/wB7oQ+lUxRLaZNgSbmBHMz3UeBy4udLp0AwQDc9YK1+XY6gxpZTbpYDeAQXHqSd/lWxUMW76K8km1SRmMBwpVP1XIvYL03hR5FMNJu1ZTMOK6jX6KTBpNgeclajg7BOaNTyS51ytuCTk79GLKtbN5+VpVvDPsqzh5GpYV62mQv6k6h1JJjB+PfZV+HcVFUt6rvGmyAU8X4dZru6QM9IQTiBzhB5FFKNcOYHDohuNxHigsFjyJ691DIrjQ4umee8W4IVgAZi/wArzOrl4DnNmGgkaifUlelcY5kcKA17XQ8kWjkvLcweXQdQcCSY2DeVxzsue36ZvxR9iqUQyx0uItY8usixVqnmIay7uYtHL1QijSe4mCAB239ESPDr/DLiZ8swPQ/unRY3FaOK+ZteSWzI2vYQZuFXqY0mdvMZgdf2VOnVgaYE+pU+HI1jVIHZNqgtWXqJlrWgOJvfl7BTvLaZbeSbxynpH7olh6DdIjmDfsOpQytS8xMgnadhbkFCWiCZR/mFRjy7qTzXOJxbqhLnkx0bzKL4DB0dQNU6p2a2Zn1RathqbWiabYJ3g22PWTz3KFXY7aMnluZ1KDg+mS0jly916BR/FpzqDmPY3U+NRaDJA63+6AsyQOLRI8xEzbSDc+0Luvw01r7HU2x8oJPp6qdsi432WsBx852IawSxhk+UDk0kWnYxBRSlmVaq8uILmnnvbvN/RD38N0WjUCWvadiCd9r6Q0cxH9kQp5pVLG0i8Npg2AbAsO25Q19jRcwQqPLmlgOg2MXggET1t/tlNgW1HvqEAxTbBDRuXAj4gFVsPjjRdqbUeXWgxpb6EjtCu0+JSZaG026oLrEOIBkyQBIPfqopL2DsqnGa6AYAwOcdBLrEG0kztMAf/VBcywNOi0Glq8S4f5mua6f6YFua3jcSSBq8MtDCGkaBEiNtJkxaRFlmcdgTTfNPztmNufSDy7pTjaorjpmAzLL2OJtE3n13VDD4J4MBzgB0Lh7brWZrhQKjmEAOBuJBjtIsUM0ub5Wie/5f8qEZOKqzTGX2d5dTc13nqVbCYL3D5H+UQo5rJdqdHIQdRJ5WQ51EmNbpj2j2Uo0tCzzy31stTQXGPdHkmdyXR9oRDCY2pIJcLduXTdB8poOrOhnLckWHwtTQygNHX9fZYpub0hynFIrY3C06rTLYf/U3f3HNV8v4VY9kkuJFiQSBbsuKmKAceV9jYjsrWAzMMeIjzWIPU7Qp+LkcJ1k2jPkVr8STB8HU2O1AEnvdanLcNEKbIZqMc97Y0kgd+hV/AUJdPIXXpYJVo5sm29lrFugAdAocI6yizGv911htlYQL2tJRak6BlTFBZjN6fRavENQPMqEhAwnwZnYezw3G4sieKo6HyvMmYt2Hqh463XpuVZkzFUgQRMIEBuOeGP42i0sIDmmb7bRdYN3ApbGuBaLXE9YXqjaxpOIIkHcKDNsuD2S243BHI9Cs+TEpXJdlsMjjo8UzPg97L0y3VzbP7oQ6pVH/AE3y2bNN43vsvVsXQBg+x/aVRqZSxxu0H2WBS4s1dowLuGfK12kt2OxvHPuujl9N/OCLbQRC9Jp0AGhsAAWHZUnZDT1aoEnn1Tu+gMjhOHXtmbgiL9D2UGbZc1gaDvuezefyt4/DwEBZgGYiq5xfp0+QNJA2N5vfqnH8tD/cDUgwgeHEWAIBB6GQeZ3VvFuAY0DYGTPMdETOFpM2Ikf7IbufeEIzUayG0zA7/r2RLQ1sjbTbTrsD9Wl7RDWXO9h3KIYit4VaXPeG6QWtc3S5u1o7Qg1XKiI11fM3aQZuBz3Tanu+s6g3mTJPpKmkSbDFXP6RJ0mdQLTqG46HdT0MRQe2CNMci6PjkhOHyum4gkgdhv7wFqGZfTfS0NwZdzLwH6rdwmrI6KlPN8PSAE1nu6Mcxrf/AGIJ+yk/5O95hlJlJp6DU8+rj+sJZdQw9LVqpOM7SRLD2EAH0P2V/DOomwE/V+UB19tzsPdCkn7BqvRDgXOdYCJMxNv7BSY/EOY2ABMzrDpEDkIsusQQ0WPx/tlTbmDm03NmGk3B2++yUtEP3BGaZb4r9TItANjtEqicJHX4j9VpskALnkTBI3g7CDcInWyhj7lt+oMFRlsaZ59XwE/1fI/sq9HKy54b5u99h8bre4nh1oFiR6iUBpAU3ulY80nCLaRbBJsO5VRYykKbfKAJ6E33keiKsqt7LJfx4bzXH87jmufCcvonNKzRZhg6FUebePqaYI9TzUGT8P0dQqNLnFjubiRMfBsQhuXtqV4c1sMDoLnWjrbc2R6nnNKnFNl7xbYLqeHCd3NaM2R6qJoKVUxp5IpT8jO5VfLsLbW7bcKjnOZX0t3K7SMLOH19b+wRGghmBpQitIKQEqSeE6AI6oQ/FUpROoFUqsQMx+b4GZQ3Jc8fhKm50ytfi8NKy2a5ZvZID0vA4+ni6YLSNS4pPdScQRbmP3C8nyzN6uFeC0mOYXp2S8S0cWwBxh/3lMQH4pxdKk6W+bX+QfVJ/RUKFRrtQBhzDDmneLeYdRcehRrivhDx2WIa5s6XjYg7h1lmcn4QxTa9MuqsgEBxJJOnmJIk2tdYZ4bb0aYTVdluo/5TU3kGQfUclqMZw408i3uLgoJjcldTgyCD/uyzTxZMe/RZHJGWiCq3U1YjOchcHl7JuZI5T6LZ6zCoZlifDYXQCeU7SeqqU9ltGSwlJzILpE9d/aUbbldNsPMl0AwLQSLXKgOLo1WO8zi7S0udps0g3bHId09LHtJtt+wtdX2hHWYUadQghhabAy7VfrMBQ16rGABoAj6hqI1bHcIg3BF4EwAdrgX91DjskaBLZLh6ffmrFdBogwuP0uDqdMieZdPxYK3WzOppP/UIEknrcbat/ZDqdUs2t6wf17oth8XTePMWA877z2gyl/IynQzqmfrpSeupw9991d0UqjSWFwMTBiR7xcKvjsBT6gc7EIW3GljobLRtKhLQrRq8rY57LwQLSSASOXuL/KHZzQEQ3rtv2QKtmLnPb4brNG/Inf8AZFsuD6xGohsGTy9ylekg92GsjwsMFrRzRoUio8tgjymQLT/ZEWPGyi2RBFWm4oFmuRi749bT9l6Rk2HadRLQbCJHqu8XlVNxJiJ3jb4Vi8VzjdlbzcXR5RTyQui1vSPmyI0Mka0SWhbHEYRjbAKo3AFxsFbDxlErllcgLSw5jS2wKucO8DtpuNR8m83WkwuVspjVUhCc64k/LTWqOP7KnN+ifOc5DRpb6INhKRcZO5UGHoFxlyMYejCtIligxXKYUFNqtUwgDtJdwmQAnBV6jVYKjcEwKFWmh2LwgKMVGKs6mkMxmY5T2QdrH0nSwkFb/EYcFBsZlc8kgLfD/wCIDmwytcLZYPE0awmkWgndpgj/AAvKsRlkKvSxtWi6WE2TEexgOZbl0N2+3Rc1sOyoIcIn3HyNlh8o/EZ7YbVEjvdavAcS4eqLHQfshqwKuJ4WP5HCP95hZvNsncAWvC9DZe7HA+hXONoNc2HtB9Rf5Cx5PFjLrTLo5pI8Uw+jD136h5CIIAnUD2RyljKBa7ww1guTpAEjvb91e4n4WY9009QPz94CyWIyCs3aCFXwlFUy3mmFKzaR2Bv2b9gqlVjTYgHlsLKj/D1wOQ739UzMFWO5iOd/NKXNEiy3JoMt0EGNyP35+iuU8G3oPYIR/AVp+r7FTfyaq7eofYJc0AdZhGxPl9zCB5lTBfoabkxa/qp6PDJdZ1V8dlqsg4QpsGvc7S43++yT5SVRFaXZmcDkkEWWowWAa0QBuiJwrA6PuLwi+EyZh2dq9Gn91XHx5WN5UCqFCPpCtUcG8mACtLhsM1ggD5uVPC0x8Re2UvMynhaAptgm53/wFxVrz9Inuf7LrE1abbucEHxvFdOnZsStqVKkUN2XjgJMvMBVcbndKiIbBKy2YcUVKtmzCoMoOeZcUwsu5jntSsbbKPCYPmVZw+BV+lh4QIahQhXKbUqdNTsYgZ1TarLGqNjVYaEALSkupSTAjIXJC6SKAIXsUDqatkKNzUgKD6arVaKJOYoX0kABMThJQzEZTK0z6KhfRQBjMRlUclV/h3N+kkfZbOrhVTrZcDyQAFwmf16WziflH8F+IlQWcJ9bodUytVn5Z2QBsqPHFB/1sb9gVabmGDqcoXnbstK4/gyNkgPSf4DCO2qD3gpv+O0DtUb9v7rzoeINnO+Sum4mqPzH7KLhF9ods9C/4rT5PYkOFWf1sWDbmVYfmK6/mtb+opfHD6HyZv28PUx+dimbl9Fu9RvsP8rzr+Y1j+YpjiKp3cU1CK6RG2eiH+Gbu+fSAk7iehTED9V534bzuSum4MlSpILNliePGj6Qg2L4wqv2Q2nlyt08vTEU6uNq1NyUqeBJ3RWngwrLMMgAfQwMK9SwyssoqdlJAEVOkrDGLptNTNagZyxqnYxMGqQNQB2GrtcNKkBQI5SXSSYHEpkkkDGJXBSSQAxCjc1JJICJ1NQvppJIAhdTUTqKSSAInUFGcOkkgDh2FCiOCCSSYHBwAXJy8JJJAN/LwkMvCSSBHYy8LsYIJJJgSNwYUjcMEkkAStoBSCkkkgCRtJStppkkgJW01K1iSSBkjWrtrUkkCJAF2AkkmA8JkySAOpSSSS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83481" y="-182166"/>
            <a:ext cx="3214688" cy="21717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>
              <a:solidFill>
                <a:prstClr val="black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371600" y="1317028"/>
            <a:ext cx="2498323" cy="3932189"/>
            <a:chOff x="1115617" y="1340768"/>
            <a:chExt cx="2520279" cy="5019244"/>
          </a:xfrm>
        </p:grpSpPr>
        <p:pic>
          <p:nvPicPr>
            <p:cNvPr id="16386" name="Picture 2" descr="https://encrypted-tbn0.gstatic.com/images?q=tbn:ANd9GcQqdGPQdoiZkhrgBMLZa35301exPdu6-n9LSrrdAZ8kDWB9iiqu-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7" y="1340768"/>
              <a:ext cx="2520279" cy="1687342"/>
            </a:xfrm>
            <a:prstGeom prst="rect">
              <a:avLst/>
            </a:prstGeom>
            <a:noFill/>
          </p:spPr>
        </p:pic>
        <p:pic>
          <p:nvPicPr>
            <p:cNvPr id="16398" name="Picture 14" descr="https://encrypted-tbn1.gstatic.com/images?q=tbn:ANd9GcSsOmEj3eiiqd39byaB5gzNZPLc4McX9zm0uPkbLvPlNz8zGtKM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3140968"/>
              <a:ext cx="2193994" cy="1432813"/>
            </a:xfrm>
            <a:prstGeom prst="rect">
              <a:avLst/>
            </a:prstGeom>
            <a:noFill/>
          </p:spPr>
        </p:pic>
        <p:pic>
          <p:nvPicPr>
            <p:cNvPr id="16400" name="Picture 16" descr="https://encrypted-tbn2.gstatic.com/images?q=tbn:ANd9GcQe8Lhu_MkRAA22FEDCcBou6VBf2BuCU6toCIyohYh_HrTQmsT1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640" y="4869160"/>
              <a:ext cx="2232248" cy="1490852"/>
            </a:xfrm>
            <a:prstGeom prst="rect">
              <a:avLst/>
            </a:prstGeom>
            <a:noFill/>
          </p:spPr>
        </p:pic>
      </p:grpSp>
      <p:pic>
        <p:nvPicPr>
          <p:cNvPr id="16402" name="Picture 18" descr="https://encrypted-tbn0.gstatic.com/images?q=tbn:ANd9GcRlblY3zVVs00Z9oxgLGWRKEHyuVWt3aSFODyrHn_ig7Sj1ZS4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2780930"/>
            <a:ext cx="2033813" cy="1350149"/>
          </a:xfrm>
          <a:prstGeom prst="rect">
            <a:avLst/>
          </a:prstGeom>
          <a:noFill/>
        </p:spPr>
      </p:pic>
      <p:grpSp>
        <p:nvGrpSpPr>
          <p:cNvPr id="26" name="Gruppo 25"/>
          <p:cNvGrpSpPr/>
          <p:nvPr/>
        </p:nvGrpSpPr>
        <p:grpSpPr>
          <a:xfrm>
            <a:off x="1655676" y="5304837"/>
            <a:ext cx="6048672" cy="500427"/>
            <a:chOff x="683568" y="4849996"/>
            <a:chExt cx="8064896" cy="667236"/>
          </a:xfrm>
        </p:grpSpPr>
        <p:cxnSp>
          <p:nvCxnSpPr>
            <p:cNvPr id="27" name="Connettore 1 26"/>
            <p:cNvCxnSpPr/>
            <p:nvPr/>
          </p:nvCxnSpPr>
          <p:spPr>
            <a:xfrm>
              <a:off x="683568" y="5517232"/>
              <a:ext cx="69847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683568" y="5301208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4572000" y="5301208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7668344" y="5517232"/>
              <a:ext cx="1080120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1169532" y="4869160"/>
              <a:ext cx="2345087" cy="55399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1998: “</a:t>
              </a:r>
              <a:r>
                <a:rPr lang="it-IT" sz="105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sequential</a:t>
              </a:r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it-IT" sz="105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embryo</a:t>
              </a:r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culture system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684029" y="4849996"/>
              <a:ext cx="2330125" cy="55399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2004: “</a:t>
              </a:r>
              <a:r>
                <a:rPr lang="it-IT" sz="105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single-step</a:t>
              </a:r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it-IT" sz="105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embryo</a:t>
              </a:r>
              <a:endParaRPr lang="it-IT" sz="105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it-IT" sz="105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culture system</a:t>
              </a:r>
            </a:p>
          </p:txBody>
        </p:sp>
      </p:grpSp>
      <p:sp>
        <p:nvSpPr>
          <p:cNvPr id="33" name="Rettangolo 32"/>
          <p:cNvSpPr/>
          <p:nvPr/>
        </p:nvSpPr>
        <p:spPr>
          <a:xfrm>
            <a:off x="383466" y="5813506"/>
            <a:ext cx="4177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Gardner DK.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1998 Changes in requirements and utilization of nutrients during mammalian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preimplantation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embryo development and their significance in embryo culture. 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Theriogenology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49:83-102</a:t>
            </a:r>
            <a:endParaRPr lang="it-IT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4715233" y="5882353"/>
            <a:ext cx="3895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Reed</a:t>
            </a:r>
            <a:r>
              <a:rPr lang="it-IT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ML, et al.,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2010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Challenging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embryo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culture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a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simplified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single medium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 J.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Embryol</a:t>
            </a:r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13:33-41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72107" y="409379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pic>
        <p:nvPicPr>
          <p:cNvPr id="3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9398FA10-4FFA-46C9-B8A7-AF427E70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7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913563EE-7D8A-491E-AF01-1403A0F419E1}"/>
              </a:ext>
            </a:extLst>
          </p:cNvPr>
          <p:cNvGrpSpPr/>
          <p:nvPr/>
        </p:nvGrpSpPr>
        <p:grpSpPr>
          <a:xfrm>
            <a:off x="276595" y="1412776"/>
            <a:ext cx="7160676" cy="4870942"/>
            <a:chOff x="276595" y="1412776"/>
            <a:chExt cx="7160676" cy="4870942"/>
          </a:xfrm>
        </p:grpSpPr>
        <p:grpSp>
          <p:nvGrpSpPr>
            <p:cNvPr id="79" name="Gruppo 78"/>
            <p:cNvGrpSpPr/>
            <p:nvPr/>
          </p:nvGrpSpPr>
          <p:grpSpPr>
            <a:xfrm>
              <a:off x="1978613" y="3099790"/>
              <a:ext cx="845598" cy="872231"/>
              <a:chOff x="2638150" y="2990053"/>
              <a:chExt cx="1127464" cy="1162975"/>
            </a:xfrm>
          </p:grpSpPr>
          <p:sp>
            <p:nvSpPr>
              <p:cNvPr id="5" name="Ovale 4"/>
              <p:cNvSpPr/>
              <p:nvPr/>
            </p:nvSpPr>
            <p:spPr>
              <a:xfrm>
                <a:off x="2713610" y="3123219"/>
                <a:ext cx="976544" cy="1029809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2638150" y="2990053"/>
                <a:ext cx="1127464" cy="11629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2965144" y="3499039"/>
                <a:ext cx="247095" cy="2781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e 7"/>
              <p:cNvSpPr/>
              <p:nvPr/>
            </p:nvSpPr>
            <p:spPr>
              <a:xfrm>
                <a:off x="3179687" y="3499038"/>
                <a:ext cx="247095" cy="2781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Ovale 8"/>
            <p:cNvSpPr/>
            <p:nvPr/>
          </p:nvSpPr>
          <p:spPr>
            <a:xfrm>
              <a:off x="2903000" y="3099790"/>
              <a:ext cx="845598" cy="872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2956266" y="3241831"/>
              <a:ext cx="480504" cy="688019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3223151" y="3234062"/>
              <a:ext cx="480504" cy="688019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5213413" y="3119208"/>
              <a:ext cx="845598" cy="872231"/>
              <a:chOff x="4650418" y="1919054"/>
              <a:chExt cx="1127464" cy="1162975"/>
            </a:xfrm>
          </p:grpSpPr>
          <p:sp>
            <p:nvSpPr>
              <p:cNvPr id="25" name="Ovale 24"/>
              <p:cNvSpPr/>
              <p:nvPr/>
            </p:nvSpPr>
            <p:spPr>
              <a:xfrm>
                <a:off x="4650418" y="1919054"/>
                <a:ext cx="1127464" cy="116297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4757691" y="2494627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5111318" y="2526434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5280367" y="2363690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5030685" y="1927937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4793939" y="1980465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4936905" y="2274166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4666325" y="2229039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5254839" y="2069989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Ovale 33"/>
            <p:cNvSpPr/>
            <p:nvPr/>
          </p:nvSpPr>
          <p:spPr>
            <a:xfrm>
              <a:off x="5215217" y="3127532"/>
              <a:ext cx="845598" cy="872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  <p:grpSp>
          <p:nvGrpSpPr>
            <p:cNvPr id="80" name="Gruppo 79"/>
            <p:cNvGrpSpPr/>
            <p:nvPr/>
          </p:nvGrpSpPr>
          <p:grpSpPr>
            <a:xfrm>
              <a:off x="3822536" y="3099790"/>
              <a:ext cx="845598" cy="872231"/>
              <a:chOff x="5096714" y="2990052"/>
              <a:chExt cx="1127464" cy="1162975"/>
            </a:xfrm>
          </p:grpSpPr>
          <p:sp>
            <p:nvSpPr>
              <p:cNvPr id="13" name="Ovale 12"/>
              <p:cNvSpPr/>
              <p:nvPr/>
            </p:nvSpPr>
            <p:spPr>
              <a:xfrm>
                <a:off x="5228210" y="3565624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e 13"/>
              <p:cNvSpPr/>
              <p:nvPr/>
            </p:nvSpPr>
            <p:spPr>
              <a:xfrm>
                <a:off x="5581837" y="3597431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5750886" y="3434687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5501204" y="2998934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5264458" y="3051462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5407424" y="3345163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5136844" y="3300036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5725358" y="3140986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5096714" y="2990052"/>
                <a:ext cx="1127464" cy="11629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5" name="Connettore 1 54"/>
            <p:cNvCxnSpPr/>
            <p:nvPr/>
          </p:nvCxnSpPr>
          <p:spPr>
            <a:xfrm>
              <a:off x="1824363" y="2925566"/>
              <a:ext cx="284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uppo 80"/>
            <p:cNvGrpSpPr/>
            <p:nvPr/>
          </p:nvGrpSpPr>
          <p:grpSpPr>
            <a:xfrm>
              <a:off x="6189269" y="3139738"/>
              <a:ext cx="845598" cy="872231"/>
              <a:chOff x="8252358" y="3043317"/>
              <a:chExt cx="1127464" cy="1162975"/>
            </a:xfrm>
          </p:grpSpPr>
          <p:sp>
            <p:nvSpPr>
              <p:cNvPr id="36" name="Ovale 35"/>
              <p:cNvSpPr/>
              <p:nvPr/>
            </p:nvSpPr>
            <p:spPr>
              <a:xfrm>
                <a:off x="8252358" y="3043317"/>
                <a:ext cx="1127464" cy="11629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8644715" y="4015835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8869070" y="3965863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e 38"/>
              <p:cNvSpPr/>
              <p:nvPr/>
            </p:nvSpPr>
            <p:spPr>
              <a:xfrm rot="1725725">
                <a:off x="8390361" y="3928744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e 39"/>
              <p:cNvSpPr/>
              <p:nvPr/>
            </p:nvSpPr>
            <p:spPr>
              <a:xfrm rot="3485886">
                <a:off x="8227477" y="3732261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e 40"/>
              <p:cNvSpPr/>
              <p:nvPr/>
            </p:nvSpPr>
            <p:spPr>
              <a:xfrm rot="5962337">
                <a:off x="8205245" y="3448106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e 41"/>
              <p:cNvSpPr/>
              <p:nvPr/>
            </p:nvSpPr>
            <p:spPr>
              <a:xfrm rot="8225751">
                <a:off x="8360825" y="3199260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e 42"/>
              <p:cNvSpPr/>
              <p:nvPr/>
            </p:nvSpPr>
            <p:spPr>
              <a:xfrm rot="21340451">
                <a:off x="8587554" y="3084500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e 43"/>
              <p:cNvSpPr/>
              <p:nvPr/>
            </p:nvSpPr>
            <p:spPr>
              <a:xfrm rot="1487091">
                <a:off x="8857089" y="3130631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e 44"/>
              <p:cNvSpPr/>
              <p:nvPr/>
            </p:nvSpPr>
            <p:spPr>
              <a:xfrm rot="3485886">
                <a:off x="9026156" y="3314042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e 45"/>
              <p:cNvSpPr/>
              <p:nvPr/>
            </p:nvSpPr>
            <p:spPr>
              <a:xfrm rot="5005130">
                <a:off x="9127972" y="3536233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e 46"/>
              <p:cNvSpPr/>
              <p:nvPr/>
            </p:nvSpPr>
            <p:spPr>
              <a:xfrm rot="5728142">
                <a:off x="9079030" y="3778792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e 47"/>
              <p:cNvSpPr/>
              <p:nvPr/>
            </p:nvSpPr>
            <p:spPr>
              <a:xfrm rot="3485886">
                <a:off x="8867166" y="3795270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e 48"/>
              <p:cNvSpPr/>
              <p:nvPr/>
            </p:nvSpPr>
            <p:spPr>
              <a:xfrm rot="3485886">
                <a:off x="8770986" y="3867426"/>
                <a:ext cx="322009" cy="125965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e 49"/>
              <p:cNvSpPr/>
              <p:nvPr/>
            </p:nvSpPr>
            <p:spPr>
              <a:xfrm rot="3485886">
                <a:off x="8662943" y="3848368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e 50"/>
              <p:cNvSpPr/>
              <p:nvPr/>
            </p:nvSpPr>
            <p:spPr>
              <a:xfrm rot="3485886">
                <a:off x="8725497" y="3778611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e 51"/>
              <p:cNvSpPr/>
              <p:nvPr/>
            </p:nvSpPr>
            <p:spPr>
              <a:xfrm rot="3485886">
                <a:off x="8922190" y="3742706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e 55"/>
              <p:cNvSpPr/>
              <p:nvPr/>
            </p:nvSpPr>
            <p:spPr>
              <a:xfrm rot="3485886">
                <a:off x="8379877" y="3884661"/>
                <a:ext cx="322009" cy="174182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7" name="Connettore 1 56"/>
            <p:cNvCxnSpPr/>
            <p:nvPr/>
          </p:nvCxnSpPr>
          <p:spPr>
            <a:xfrm>
              <a:off x="1801266" y="4298275"/>
              <a:ext cx="5636005" cy="38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 flipV="1">
              <a:off x="5173192" y="2925566"/>
              <a:ext cx="2164205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sellaDiTesto 61"/>
            <p:cNvSpPr txBox="1"/>
            <p:nvPr/>
          </p:nvSpPr>
          <p:spPr>
            <a:xfrm>
              <a:off x="2693925" y="1842940"/>
              <a:ext cx="1556836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r>
                <a:rPr lang="it-IT" sz="105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CLEAVAGE</a:t>
              </a: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aminoacids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EDTA</a:t>
              </a: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Pyruvate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5544774" y="1837393"/>
              <a:ext cx="1556836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r>
                <a:rPr lang="it-IT" sz="105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BLATOCYST</a:t>
              </a: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aminoacids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aminoacids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Pyruvate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2920650" y="1412776"/>
              <a:ext cx="3379933" cy="276999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Sequential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Culture System: “back </a:t>
              </a:r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nature”</a:t>
              </a: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3907209" y="5060306"/>
              <a:ext cx="1556836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r>
                <a:rPr lang="it-IT" sz="105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aminoacids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aminoacids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EDTA</a:t>
              </a: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Pyruvate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769079" y="4556317"/>
              <a:ext cx="3835211" cy="27699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Single-Step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Culture System: “</a:t>
              </a:r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let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embryo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choose</a:t>
              </a:r>
              <a:r>
                <a:rPr lang="it-IT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</a:p>
          </p:txBody>
        </p:sp>
        <p:grpSp>
          <p:nvGrpSpPr>
            <p:cNvPr id="63" name="Gruppo 62"/>
            <p:cNvGrpSpPr/>
            <p:nvPr/>
          </p:nvGrpSpPr>
          <p:grpSpPr>
            <a:xfrm>
              <a:off x="3963314" y="2357447"/>
              <a:ext cx="1444627" cy="1060846"/>
              <a:chOff x="5741628" y="2100263"/>
              <a:chExt cx="1926169" cy="1414461"/>
            </a:xfrm>
          </p:grpSpPr>
          <p:sp>
            <p:nvSpPr>
              <p:cNvPr id="72" name="Saetta 71"/>
              <p:cNvSpPr/>
              <p:nvPr/>
            </p:nvSpPr>
            <p:spPr>
              <a:xfrm flipH="1">
                <a:off x="5872176" y="2400299"/>
                <a:ext cx="1771650" cy="1114425"/>
              </a:xfrm>
              <a:prstGeom prst="lightningBol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CasellaDiTesto 72"/>
              <p:cNvSpPr txBox="1"/>
              <p:nvPr/>
            </p:nvSpPr>
            <p:spPr>
              <a:xfrm>
                <a:off x="5741628" y="2100263"/>
                <a:ext cx="1926169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35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Embryo</a:t>
                </a:r>
                <a:r>
                  <a:rPr lang="it-IT" sz="135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135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genome</a:t>
                </a:r>
                <a:r>
                  <a:rPr lang="it-IT" sz="135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it-IT" sz="135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activation</a:t>
                </a:r>
                <a:endPara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4" name="CasellaDiTesto 73"/>
            <p:cNvSpPr txBox="1"/>
            <p:nvPr/>
          </p:nvSpPr>
          <p:spPr>
            <a:xfrm>
              <a:off x="2078832" y="4082649"/>
              <a:ext cx="5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prstClr val="black"/>
                  </a:solidFill>
                </a:rPr>
                <a:t>DAY 1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3028980" y="4079073"/>
              <a:ext cx="5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prstClr val="black"/>
                  </a:solidFill>
                </a:rPr>
                <a:t>DAY 2</a:t>
              </a:r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4000532" y="4075501"/>
              <a:ext cx="5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prstClr val="black"/>
                  </a:solidFill>
                </a:rPr>
                <a:t>DAY 3</a:t>
              </a: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5347172" y="4093357"/>
              <a:ext cx="5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prstClr val="black"/>
                  </a:solidFill>
                </a:rPr>
                <a:t>DAY 4</a:t>
              </a: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6393764" y="4100497"/>
              <a:ext cx="5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prstClr val="black"/>
                  </a:solidFill>
                </a:rPr>
                <a:t>DAY 5</a:t>
              </a:r>
            </a:p>
          </p:txBody>
        </p:sp>
        <p:grpSp>
          <p:nvGrpSpPr>
            <p:cNvPr id="82" name="Gruppo 81"/>
            <p:cNvGrpSpPr/>
            <p:nvPr/>
          </p:nvGrpSpPr>
          <p:grpSpPr>
            <a:xfrm>
              <a:off x="395536" y="3140968"/>
              <a:ext cx="813818" cy="836288"/>
              <a:chOff x="8267701" y="2395538"/>
              <a:chExt cx="1085849" cy="971566"/>
            </a:xfrm>
          </p:grpSpPr>
          <p:sp>
            <p:nvSpPr>
              <p:cNvPr id="83" name="Ovale 82"/>
              <p:cNvSpPr/>
              <p:nvPr/>
            </p:nvSpPr>
            <p:spPr>
              <a:xfrm>
                <a:off x="8372497" y="2428894"/>
                <a:ext cx="871538" cy="766745"/>
              </a:xfrm>
              <a:prstGeom prst="ellipse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vale 83"/>
              <p:cNvSpPr/>
              <p:nvPr/>
            </p:nvSpPr>
            <p:spPr>
              <a:xfrm>
                <a:off x="8653484" y="3148011"/>
                <a:ext cx="266680" cy="219093"/>
              </a:xfrm>
              <a:prstGeom prst="ellipse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8267701" y="2395538"/>
                <a:ext cx="1085849" cy="971550"/>
              </a:xfrm>
              <a:prstGeom prst="ellipse">
                <a:avLst/>
              </a:prstGeom>
              <a:noFill/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CasellaDiTesto 85"/>
            <p:cNvSpPr txBox="1"/>
            <p:nvPr/>
          </p:nvSpPr>
          <p:spPr>
            <a:xfrm>
              <a:off x="276595" y="1862132"/>
              <a:ext cx="1556836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r>
                <a:rPr lang="it-IT" sz="105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HTF</a:t>
              </a: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essential</a:t>
              </a:r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aminoacids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</a:p>
            <a:p>
              <a:r>
                <a:rPr lang="it-IT" sz="105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EDTA</a:t>
              </a: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Pyruvate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105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Lactate</a:t>
              </a:r>
              <a:endParaRPr lang="it-IT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551160" y="4065022"/>
              <a:ext cx="5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prstClr val="black"/>
                  </a:solidFill>
                </a:rPr>
                <a:t>DAY 0</a:t>
              </a:r>
            </a:p>
          </p:txBody>
        </p:sp>
      </p:grpSp>
      <p:sp>
        <p:nvSpPr>
          <p:cNvPr id="88" name="CasellaDiTesto 87"/>
          <p:cNvSpPr txBox="1"/>
          <p:nvPr/>
        </p:nvSpPr>
        <p:spPr>
          <a:xfrm>
            <a:off x="257747" y="304706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pic>
        <p:nvPicPr>
          <p:cNvPr id="9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16794AFA-4E02-43F1-9CAB-E736ADD0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4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/>
          <p:cNvGrpSpPr/>
          <p:nvPr/>
        </p:nvGrpSpPr>
        <p:grpSpPr>
          <a:xfrm>
            <a:off x="3300381" y="3909315"/>
            <a:ext cx="3042813" cy="1998222"/>
            <a:chOff x="4043308" y="3783660"/>
            <a:chExt cx="4057084" cy="2664296"/>
          </a:xfrm>
        </p:grpSpPr>
        <p:grpSp>
          <p:nvGrpSpPr>
            <p:cNvPr id="40" name="Gruppo 20"/>
            <p:cNvGrpSpPr/>
            <p:nvPr/>
          </p:nvGrpSpPr>
          <p:grpSpPr>
            <a:xfrm>
              <a:off x="4043308" y="3783660"/>
              <a:ext cx="4057084" cy="2664296"/>
              <a:chOff x="5148064" y="1340768"/>
              <a:chExt cx="4057084" cy="2664296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752" r="9892"/>
              <a:stretch>
                <a:fillRect/>
              </a:stretch>
            </p:blipFill>
            <p:spPr bwMode="auto">
              <a:xfrm>
                <a:off x="5148064" y="1340768"/>
                <a:ext cx="3888432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6" name="CasellaDiTesto 45"/>
              <p:cNvSpPr txBox="1"/>
              <p:nvPr/>
            </p:nvSpPr>
            <p:spPr>
              <a:xfrm>
                <a:off x="7981012" y="3506388"/>
                <a:ext cx="122413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50" b="1" dirty="0">
                    <a:solidFill>
                      <a:srgbClr val="FF0000"/>
                    </a:solidFill>
                  </a:rPr>
                  <a:t>110 h P. I.</a:t>
                </a:r>
              </a:p>
            </p:txBody>
          </p:sp>
        </p:grpSp>
        <p:pic>
          <p:nvPicPr>
            <p:cNvPr id="41" name="Immagin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t="54648" r="32024" b="14586"/>
            <a:stretch/>
          </p:blipFill>
          <p:spPr>
            <a:xfrm>
              <a:off x="5448394" y="4221089"/>
              <a:ext cx="1643886" cy="1584176"/>
            </a:xfrm>
            <a:prstGeom prst="ellipse">
              <a:avLst/>
            </a:prstGeom>
          </p:spPr>
        </p:pic>
        <p:sp>
          <p:nvSpPr>
            <p:cNvPr id="43" name="Ritardo 42"/>
            <p:cNvSpPr/>
            <p:nvPr/>
          </p:nvSpPr>
          <p:spPr>
            <a:xfrm rot="1489039">
              <a:off x="5936004" y="4276211"/>
              <a:ext cx="1104217" cy="1585636"/>
            </a:xfrm>
            <a:prstGeom prst="flowChartDelay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  <p:sp>
          <p:nvSpPr>
            <p:cNvPr id="44" name="Ritardo 2"/>
            <p:cNvSpPr/>
            <p:nvPr/>
          </p:nvSpPr>
          <p:spPr>
            <a:xfrm rot="12258482">
              <a:off x="5472076" y="4306137"/>
              <a:ext cx="516430" cy="1050350"/>
            </a:xfrm>
            <a:prstGeom prst="flowChartDelay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</p:grpSp>
      <p:pic>
        <p:nvPicPr>
          <p:cNvPr id="28679" name="Picture 7" descr="C:\Users\LUIGI\Desktop\articoli luigi\convegno\Foto\WP_20150323_018.jpg"/>
          <p:cNvPicPr>
            <a:picLocks noChangeAspect="1" noChangeArrowheads="1"/>
          </p:cNvPicPr>
          <p:nvPr/>
        </p:nvPicPr>
        <p:blipFill>
          <a:blip r:embed="rId5" cstate="print"/>
          <a:srcRect l="21875" t="3923" r="15727"/>
          <a:stretch>
            <a:fillRect/>
          </a:stretch>
        </p:blipFill>
        <p:spPr bwMode="auto">
          <a:xfrm>
            <a:off x="2150716" y="1829398"/>
            <a:ext cx="2376264" cy="2058095"/>
          </a:xfrm>
          <a:prstGeom prst="rect">
            <a:avLst/>
          </a:prstGeom>
          <a:noFill/>
        </p:spPr>
      </p:pic>
      <p:pic>
        <p:nvPicPr>
          <p:cNvPr id="28677" name="Picture 5" descr="C:\Users\LUIGI\Desktop\Immagine2.jpg"/>
          <p:cNvPicPr>
            <a:picLocks noChangeAspect="1" noChangeArrowheads="1"/>
          </p:cNvPicPr>
          <p:nvPr/>
        </p:nvPicPr>
        <p:blipFill>
          <a:blip r:embed="rId6" cstate="print"/>
          <a:srcRect l="14739" r="14740"/>
          <a:stretch>
            <a:fillRect/>
          </a:stretch>
        </p:blipFill>
        <p:spPr bwMode="auto">
          <a:xfrm>
            <a:off x="0" y="1933552"/>
            <a:ext cx="2376264" cy="1980220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596506" y="3465321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FF0000"/>
                </a:solidFill>
              </a:rPr>
              <a:t>ICSI 0 h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0" y="3873936"/>
            <a:ext cx="3132348" cy="2021305"/>
            <a:chOff x="5148064" y="1340768"/>
            <a:chExt cx="4176464" cy="2695073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752" r="9892"/>
            <a:stretch>
              <a:fillRect/>
            </a:stretch>
          </p:blipFill>
          <p:spPr bwMode="auto">
            <a:xfrm>
              <a:off x="5148064" y="1340768"/>
              <a:ext cx="388843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sellaDiTesto 14"/>
            <p:cNvSpPr txBox="1"/>
            <p:nvPr/>
          </p:nvSpPr>
          <p:spPr>
            <a:xfrm>
              <a:off x="8100392" y="3635732"/>
              <a:ext cx="12241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b="1" dirty="0">
                  <a:solidFill>
                    <a:srgbClr val="FF0000"/>
                  </a:solidFill>
                </a:rPr>
                <a:t>64 h P. I.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298956" y="1689664"/>
            <a:ext cx="2700300" cy="2286463"/>
            <a:chOff x="2411760" y="1190414"/>
            <a:chExt cx="3744416" cy="2903748"/>
          </a:xfrm>
        </p:grpSpPr>
        <p:pic>
          <p:nvPicPr>
            <p:cNvPr id="28678" name="Picture 6" descr="C:\Users\LUIGI\Desktop\immagine 4 c.jpg"/>
            <p:cNvPicPr>
              <a:picLocks noChangeAspect="1" noChangeArrowheads="1"/>
            </p:cNvPicPr>
            <p:nvPr/>
          </p:nvPicPr>
          <p:blipFill>
            <a:blip r:embed="rId7" cstate="print"/>
            <a:srcRect l="9051" r="13776"/>
            <a:stretch>
              <a:fillRect/>
            </a:stretch>
          </p:blipFill>
          <p:spPr bwMode="auto">
            <a:xfrm>
              <a:off x="2411760" y="1190414"/>
              <a:ext cx="3744416" cy="2886658"/>
            </a:xfrm>
            <a:prstGeom prst="rect">
              <a:avLst/>
            </a:prstGeom>
            <a:noFill/>
          </p:spPr>
        </p:pic>
        <p:sp>
          <p:nvSpPr>
            <p:cNvPr id="14" name="CasellaDiTesto 13"/>
            <p:cNvSpPr txBox="1"/>
            <p:nvPr/>
          </p:nvSpPr>
          <p:spPr>
            <a:xfrm>
              <a:off x="4312536" y="3713066"/>
              <a:ext cx="1224135" cy="38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b="1" dirty="0">
                  <a:solidFill>
                    <a:srgbClr val="FF0000"/>
                  </a:solidFill>
                </a:rPr>
                <a:t>40 h P. I.</a:t>
              </a: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3440592" y="3547300"/>
            <a:ext cx="8827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FF0000"/>
                </a:solidFill>
              </a:rPr>
              <a:t>16 h P. I.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2078832" y="4361260"/>
            <a:ext cx="1796782" cy="1125140"/>
            <a:chOff x="2771775" y="4672013"/>
            <a:chExt cx="2395709" cy="1500186"/>
          </a:xfrm>
        </p:grpSpPr>
        <p:sp>
          <p:nvSpPr>
            <p:cNvPr id="23" name="Saetta 22"/>
            <p:cNvSpPr/>
            <p:nvPr/>
          </p:nvSpPr>
          <p:spPr>
            <a:xfrm flipH="1">
              <a:off x="2771775" y="5057774"/>
              <a:ext cx="1771650" cy="111442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241315" y="4672013"/>
              <a:ext cx="1926169" cy="67710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35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Embryo</a:t>
              </a:r>
              <a:r>
                <a: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35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genome</a:t>
              </a:r>
              <a:r>
                <a: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it-IT" sz="135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activation</a:t>
              </a:r>
              <a:endParaRPr lang="it-IT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Parentesi graffa chiusa 25"/>
          <p:cNvSpPr/>
          <p:nvPr/>
        </p:nvSpPr>
        <p:spPr>
          <a:xfrm>
            <a:off x="7018735" y="1553766"/>
            <a:ext cx="600075" cy="2550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27" name="Parentesi graffa chiusa 26"/>
          <p:cNvSpPr/>
          <p:nvPr/>
        </p:nvSpPr>
        <p:spPr>
          <a:xfrm>
            <a:off x="7008018" y="4179094"/>
            <a:ext cx="596503" cy="16716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00715" y="1746647"/>
            <a:ext cx="12602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it-IT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</a:t>
            </a:r>
            <a:endParaRPr lang="it-IT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446868" y="1903810"/>
            <a:ext cx="9637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PN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zygote</a:t>
            </a:r>
            <a:endParaRPr lang="it-IT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14302" y="3864765"/>
            <a:ext cx="20425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compatting</a:t>
            </a:r>
            <a:endParaRPr lang="it-IT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</a:t>
            </a:r>
            <a:endParaRPr lang="it-IT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 rot="5400000">
            <a:off x="7081376" y="2763806"/>
            <a:ext cx="14590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cleavage</a:t>
            </a:r>
            <a:r>
              <a:rPr lang="it-IT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medium</a:t>
            </a:r>
          </a:p>
        </p:txBody>
      </p:sp>
      <p:sp>
        <p:nvSpPr>
          <p:cNvPr id="32" name="CasellaDiTesto 31"/>
          <p:cNvSpPr txBox="1"/>
          <p:nvPr/>
        </p:nvSpPr>
        <p:spPr>
          <a:xfrm rot="5400000">
            <a:off x="7046339" y="4753378"/>
            <a:ext cx="15648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</a:t>
            </a:r>
            <a:r>
              <a:rPr lang="it-IT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medium</a:t>
            </a:r>
          </a:p>
        </p:txBody>
      </p:sp>
      <p:sp>
        <p:nvSpPr>
          <p:cNvPr id="33" name="Parentesi graffa chiusa 32"/>
          <p:cNvSpPr/>
          <p:nvPr/>
        </p:nvSpPr>
        <p:spPr>
          <a:xfrm>
            <a:off x="8054579" y="1582342"/>
            <a:ext cx="600075" cy="42791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 rot="5400000">
            <a:off x="7998093" y="3628200"/>
            <a:ext cx="1718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monophasic</a:t>
            </a:r>
            <a:r>
              <a:rPr lang="it-IT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medium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22491" y="291791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pic>
        <p:nvPicPr>
          <p:cNvPr id="48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700B1196-9352-4FA2-BCD9-D535A480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4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21522"/>
              </p:ext>
            </p:extLst>
          </p:nvPr>
        </p:nvGraphicFramePr>
        <p:xfrm>
          <a:off x="539553" y="1413828"/>
          <a:ext cx="7704857" cy="499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33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Sequential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media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Single-step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media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31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</a:t>
                      </a:r>
                      <a:endParaRPr lang="it-IT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</a:t>
                      </a:r>
                      <a:endParaRPr lang="it-IT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</a:t>
                      </a:r>
                      <a:endParaRPr lang="it-IT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</a:t>
                      </a:r>
                      <a:endParaRPr lang="it-IT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mimic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uneconomic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culture 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easy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EDTA at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blast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nutrients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replenishment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loosing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economic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ammonium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157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oil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refreshment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busy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little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burocracy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nutrients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depletion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558"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little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 EDTA at </a:t>
                      </a:r>
                      <a:r>
                        <a:rPr lang="it-IT" sz="1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blast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culture milieu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disruption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autocrine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paracrine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factors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catabolism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ammonium</a:t>
                      </a:r>
                      <a:r>
                        <a:rPr lang="it-IT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accumulation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loosing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oil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oxidation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157">
                <a:tc>
                  <a:txBody>
                    <a:bodyPr/>
                    <a:lstStyle/>
                    <a:p>
                      <a:pPr algn="l"/>
                      <a:endParaRPr lang="it-IT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fluctuation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fluctuation</a:t>
                      </a:r>
                      <a:endParaRPr lang="it-IT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57747" y="447696"/>
            <a:ext cx="88862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EMBRYO CULTURE</a:t>
            </a:r>
          </a:p>
        </p:txBody>
      </p:sp>
      <p:pic>
        <p:nvPicPr>
          <p:cNvPr id="13" name="Picture 2" descr="https://research.unite.it/sr/cineca/images/interface/logo_instance.png">
            <a:extLst>
              <a:ext uri="{FF2B5EF4-FFF2-40B4-BE49-F238E27FC236}">
                <a16:creationId xmlns:a16="http://schemas.microsoft.com/office/drawing/2014/main" id="{DF4A6364-EEF1-4EE7-B328-08E06B1A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97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80526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12295</TotalTime>
  <Words>1643</Words>
  <Application>Microsoft Office PowerPoint</Application>
  <PresentationFormat>On-screen Show (4:3)</PresentationFormat>
  <Paragraphs>339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Impact</vt:lpstr>
      <vt:lpstr>Symbol</vt:lpstr>
      <vt:lpstr>Times New Roman</vt:lpstr>
      <vt:lpstr>Wingdings</vt:lpstr>
      <vt:lpstr>YouTube Noto</vt:lpstr>
      <vt:lpstr>1_Tema di Office</vt:lpstr>
      <vt:lpstr>2_Tema di Office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“Nuove tecniche di selezione spermatica:  Moda o risultati? “</dc:title>
  <dc:creator>Valued Acer Customer</dc:creator>
  <cp:lastModifiedBy>Ilaria Listorti</cp:lastModifiedBy>
  <cp:revision>628</cp:revision>
  <dcterms:created xsi:type="dcterms:W3CDTF">2015-02-17T17:54:23Z</dcterms:created>
  <dcterms:modified xsi:type="dcterms:W3CDTF">2023-03-28T13:50:17Z</dcterms:modified>
</cp:coreProperties>
</file>