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FE3020-E3FD-42FC-9AAE-EB95261C24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Che cos’è un</a:t>
            </a:r>
            <a:br>
              <a:rPr lang="it-IT" dirty="0"/>
            </a:br>
            <a:r>
              <a:rPr lang="it-IT" dirty="0"/>
              <a:t>PROJECT WORK?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FB9119-BDEC-4929-8205-7023F4E9BB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Everardo Minardi</a:t>
            </a:r>
          </a:p>
          <a:p>
            <a:r>
              <a:rPr lang="it-IT" dirty="0"/>
              <a:t>UniTeramo</a:t>
            </a:r>
          </a:p>
        </p:txBody>
      </p:sp>
    </p:spTree>
    <p:extLst>
      <p:ext uri="{BB962C8B-B14F-4D97-AF65-F5344CB8AC3E}">
        <p14:creationId xmlns:p14="http://schemas.microsoft.com/office/powerpoint/2010/main" val="1551852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ADE692-B1AD-40B2-AB54-755625151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cosa caratterizza un Progetto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A4E9B5-EF68-45B6-B557-10DCF9F7F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Un contesto di riferimento (organizzativo, culturale, tecnico, operativo, ecc.)</a:t>
            </a:r>
          </a:p>
          <a:p>
            <a:r>
              <a:rPr lang="it-IT" dirty="0"/>
              <a:t>Una finalità ampia e generale (missione, scopo, ...)</a:t>
            </a:r>
          </a:p>
          <a:p>
            <a:r>
              <a:rPr lang="it-IT" dirty="0"/>
              <a:t>Un risultato specifico identificato in anticipo (risultato atteso, prodotto, obiettivo, obiettivo)</a:t>
            </a:r>
          </a:p>
          <a:p>
            <a:r>
              <a:rPr lang="it-IT" dirty="0"/>
              <a:t>Da ottenere attraverso un processo (set / sequenza di diverse attività, fasi, azioni, eventi, collegati tra loro)</a:t>
            </a:r>
          </a:p>
          <a:p>
            <a:r>
              <a:rPr lang="it-IT" dirty="0"/>
              <a:t>Che coinvolge più persone / ruoli / funzioni</a:t>
            </a:r>
          </a:p>
          <a:p>
            <a:r>
              <a:rPr lang="it-IT" dirty="0"/>
              <a:t>Utilizzando determinate risorse (umane, tecniche, finanziarie, scientifiche, ecc.)</a:t>
            </a:r>
          </a:p>
          <a:p>
            <a:r>
              <a:rPr lang="it-IT" dirty="0"/>
              <a:t>Necessariamente limitate e quindi soggette a vincoli (tempi, scadenze, costi)</a:t>
            </a:r>
          </a:p>
          <a:p>
            <a:r>
              <a:rPr lang="it-IT" dirty="0"/>
              <a:t>Da monitorare (identificazione dei punti critici, emergenze,)</a:t>
            </a:r>
          </a:p>
          <a:p>
            <a:r>
              <a:rPr lang="it-IT" dirty="0"/>
              <a:t>E questo darà luogo ad una valutazione (qualunque siano i criteri)</a:t>
            </a:r>
          </a:p>
        </p:txBody>
      </p:sp>
    </p:spTree>
    <p:extLst>
      <p:ext uri="{BB962C8B-B14F-4D97-AF65-F5344CB8AC3E}">
        <p14:creationId xmlns:p14="http://schemas.microsoft.com/office/powerpoint/2010/main" val="2980288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A46F32-A151-4CDC-B805-2915E4362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Progettazione: competenze coinvolte - 1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AA2EFF-BC50-4F38-8962-128F2F77E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Prevedere/immaginare (una situazione, un evento, un prodotto) collocato nel futuro, in un settore (business, intrattenimento, ...) di interesse personale o professionale.</a:t>
            </a:r>
          </a:p>
          <a:p>
            <a:r>
              <a:rPr lang="it-IT" sz="2800" dirty="0"/>
              <a:t>Analizzare / valutare le risorse disponibili / necessarie</a:t>
            </a:r>
          </a:p>
          <a:p>
            <a:r>
              <a:rPr lang="it-IT" sz="2800" dirty="0"/>
              <a:t>Definire una strategia</a:t>
            </a:r>
          </a:p>
          <a:p>
            <a:r>
              <a:rPr lang="it-IT" sz="2800" dirty="0"/>
              <a:t>Definire gli obiettivi (quantità / qualità, tempi, livelli, ...) finale intermedio</a:t>
            </a:r>
          </a:p>
          <a:p>
            <a:r>
              <a:rPr lang="it-IT" sz="2800" dirty="0"/>
              <a:t>Identificare / scegliere / elencare le azioni necessarie per raggiungere tali obiettivi</a:t>
            </a:r>
          </a:p>
        </p:txBody>
      </p:sp>
    </p:spTree>
    <p:extLst>
      <p:ext uri="{BB962C8B-B14F-4D97-AF65-F5344CB8AC3E}">
        <p14:creationId xmlns:p14="http://schemas.microsoft.com/office/powerpoint/2010/main" val="964596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A87983-4CBB-40BB-9891-5FB85D35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Progettazione: competenze coinvolte - 2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6DE7EC-5CE4-43D4-8692-8B5997BE8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3200" dirty="0"/>
              <a:t>Identificare / selezionare / elencare le risorse necessarie</a:t>
            </a:r>
          </a:p>
          <a:p>
            <a:pPr marL="0" indent="0">
              <a:buNone/>
            </a:pPr>
            <a:r>
              <a:rPr lang="it-IT" sz="3200" dirty="0"/>
              <a:t>Sequenziamento delle azioni (per programmare)</a:t>
            </a:r>
          </a:p>
          <a:p>
            <a:pPr lvl="1">
              <a:buFontTx/>
              <a:buChar char="-"/>
            </a:pPr>
            <a:r>
              <a:rPr lang="it-IT" sz="3000" dirty="0"/>
              <a:t>perseguire gli obiettivi</a:t>
            </a:r>
          </a:p>
          <a:p>
            <a:pPr lvl="1">
              <a:buFontTx/>
              <a:buChar char="-"/>
            </a:pPr>
            <a:r>
              <a:rPr lang="it-IT" sz="3000" dirty="0"/>
              <a:t>per trovare le risorse</a:t>
            </a:r>
          </a:p>
          <a:p>
            <a:pPr marL="0" indent="0">
              <a:buNone/>
            </a:pPr>
            <a:r>
              <a:rPr lang="it-IT" sz="3200" dirty="0"/>
              <a:t>Stabilire punti critici di monitoraggio / controllo / feedback</a:t>
            </a:r>
          </a:p>
          <a:p>
            <a:pPr marL="0" indent="0">
              <a:buNone/>
            </a:pPr>
            <a:r>
              <a:rPr lang="it-IT" sz="3200" dirty="0"/>
              <a:t>Stabilire programmi di emergenza (rischi/opportunità)</a:t>
            </a:r>
          </a:p>
          <a:p>
            <a:pPr marL="0" indent="0">
              <a:buNone/>
            </a:pPr>
            <a:r>
              <a:rPr lang="it-IT" sz="3200" dirty="0"/>
              <a:t>Scegliere, decidere</a:t>
            </a:r>
          </a:p>
        </p:txBody>
      </p:sp>
    </p:spTree>
    <p:extLst>
      <p:ext uri="{BB962C8B-B14F-4D97-AF65-F5344CB8AC3E}">
        <p14:creationId xmlns:p14="http://schemas.microsoft.com/office/powerpoint/2010/main" val="2200794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B2564E-FB8F-413C-A3DB-F86D01AFE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Fare/realizzare un progetto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14466D-C197-43D1-BA49-975BD3FE0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/>
              <a:t>Attuare le azioni previste </a:t>
            </a:r>
          </a:p>
          <a:p>
            <a:pPr marL="0" indent="0">
              <a:buNone/>
            </a:pPr>
            <a:r>
              <a:rPr lang="it-IT" sz="3600" dirty="0"/>
              <a:t>Controllare</a:t>
            </a:r>
          </a:p>
          <a:p>
            <a:pPr marL="0" indent="0">
              <a:buNone/>
            </a:pPr>
            <a:r>
              <a:rPr lang="it-IT" sz="3600" dirty="0"/>
              <a:t>Intervenire con azioni correttive</a:t>
            </a:r>
          </a:p>
          <a:p>
            <a:pPr marL="0" indent="0">
              <a:buNone/>
            </a:pPr>
            <a:r>
              <a:rPr lang="it-IT" sz="3600" dirty="0"/>
              <a:t>Modificare il progetto</a:t>
            </a:r>
          </a:p>
        </p:txBody>
      </p:sp>
    </p:spTree>
    <p:extLst>
      <p:ext uri="{BB962C8B-B14F-4D97-AF65-F5344CB8AC3E}">
        <p14:creationId xmlns:p14="http://schemas.microsoft.com/office/powerpoint/2010/main" val="1927231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5687B0-E562-4C31-82DF-AA881881E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fasi del project work 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BC2257-DBBD-44BB-820E-C187A7030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/>
              <a:t>Identificare il tema</a:t>
            </a:r>
          </a:p>
          <a:p>
            <a:pPr lvl="1">
              <a:buFontTx/>
              <a:buChar char="-"/>
            </a:pPr>
            <a:r>
              <a:rPr lang="it-IT" sz="3400" dirty="0"/>
              <a:t>Motivi</a:t>
            </a:r>
          </a:p>
          <a:p>
            <a:pPr lvl="1">
              <a:buFontTx/>
              <a:buChar char="-"/>
            </a:pPr>
            <a:r>
              <a:rPr lang="it-IT" sz="3400" dirty="0"/>
              <a:t>rilevanza</a:t>
            </a:r>
          </a:p>
          <a:p>
            <a:pPr lvl="1">
              <a:buFontTx/>
              <a:buChar char="-"/>
            </a:pPr>
            <a:r>
              <a:rPr lang="it-IT" sz="3400" dirty="0"/>
              <a:t>dimensioni</a:t>
            </a:r>
          </a:p>
          <a:p>
            <a:pPr lvl="1">
              <a:buFontTx/>
              <a:buChar char="-"/>
            </a:pPr>
            <a:r>
              <a:rPr lang="it-IT" sz="3400" dirty="0"/>
              <a:t>costi / benefici</a:t>
            </a:r>
          </a:p>
          <a:p>
            <a:pPr lvl="1">
              <a:buFontTx/>
              <a:buChar char="-"/>
            </a:pPr>
            <a:r>
              <a:rPr lang="it-IT" sz="3400" dirty="0"/>
              <a:t> proprietà (proprietà)</a:t>
            </a:r>
          </a:p>
          <a:p>
            <a:pPr lvl="1">
              <a:buFontTx/>
              <a:buChar char="-"/>
            </a:pPr>
            <a:r>
              <a:rPr lang="it-IT" sz="3400" dirty="0"/>
              <a:t> Interlocutori</a:t>
            </a:r>
          </a:p>
          <a:p>
            <a:pPr marL="0" indent="0">
              <a:buNone/>
            </a:pPr>
            <a:r>
              <a:rPr lang="it-IT" sz="3600" dirty="0"/>
              <a:t>Descrizione (titolo) del tipo di progetto</a:t>
            </a:r>
          </a:p>
        </p:txBody>
      </p:sp>
    </p:spTree>
    <p:extLst>
      <p:ext uri="{BB962C8B-B14F-4D97-AF65-F5344CB8AC3E}">
        <p14:creationId xmlns:p14="http://schemas.microsoft.com/office/powerpoint/2010/main" val="2601612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C6A1B2-4498-4D08-B656-E51226D6D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fasi del Project Work (2)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80A87C-399E-4CCD-8ED1-F68F52CB8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Formulare un obiettivo</a:t>
            </a:r>
          </a:p>
          <a:p>
            <a:pPr lvl="1">
              <a:buFontTx/>
              <a:buChar char="-"/>
            </a:pPr>
            <a:r>
              <a:rPr lang="it-IT" sz="2400" dirty="0"/>
              <a:t>Scopo, scopo, obiettivo</a:t>
            </a:r>
          </a:p>
          <a:p>
            <a:pPr lvl="1">
              <a:buFontTx/>
              <a:buChar char="-"/>
            </a:pPr>
            <a:r>
              <a:rPr lang="it-IT" sz="2600" dirty="0"/>
              <a:t>Risultati attesi</a:t>
            </a:r>
          </a:p>
          <a:p>
            <a:pPr marL="0" indent="0">
              <a:buNone/>
            </a:pPr>
            <a:r>
              <a:rPr lang="it-IT" sz="2400" dirty="0"/>
              <a:t>- Scegliere una strategia</a:t>
            </a:r>
          </a:p>
          <a:p>
            <a:pPr lvl="1">
              <a:buFontTx/>
              <a:buChar char="-"/>
            </a:pPr>
            <a:r>
              <a:rPr lang="it-IT" sz="2400" dirty="0"/>
              <a:t>Considerando le risorse disponibili </a:t>
            </a:r>
          </a:p>
          <a:p>
            <a:pPr lvl="1">
              <a:buFontTx/>
              <a:buChar char="-"/>
            </a:pPr>
            <a:r>
              <a:rPr lang="it-IT" sz="2400" dirty="0"/>
              <a:t>Stabilire un criterio di «misura»</a:t>
            </a:r>
          </a:p>
          <a:p>
            <a:pPr lvl="1">
              <a:buFontTx/>
              <a:buChar char="-"/>
            </a:pPr>
            <a:r>
              <a:rPr lang="it-IT" sz="2400" dirty="0"/>
              <a:t>Scelta delle opzioni possibili</a:t>
            </a:r>
          </a:p>
          <a:p>
            <a:pPr marL="0" indent="0">
              <a:buNone/>
            </a:pPr>
            <a:r>
              <a:rPr lang="it-IT" sz="2600" dirty="0"/>
              <a:t>- Formulare (esporre) un piano d'azione</a:t>
            </a:r>
          </a:p>
          <a:p>
            <a:pPr lvl="1">
              <a:buFontTx/>
              <a:buChar char="-"/>
            </a:pPr>
            <a:r>
              <a:rPr lang="it-IT" sz="2400" dirty="0"/>
              <a:t>Assunzione di impegni</a:t>
            </a:r>
          </a:p>
          <a:p>
            <a:pPr lvl="1">
              <a:buFontTx/>
              <a:buChar char="-"/>
            </a:pPr>
            <a:r>
              <a:rPr lang="it-IT" sz="2400" dirty="0"/>
              <a:t>Formalizzare il progetto (negoziare):come</a:t>
            </a:r>
          </a:p>
          <a:p>
            <a:pPr lvl="1">
              <a:buFontTx/>
              <a:buChar char="-"/>
            </a:pPr>
            <a:r>
              <a:rPr lang="it-IT" sz="2400" dirty="0"/>
              <a:t>programma come proposta</a:t>
            </a:r>
          </a:p>
          <a:p>
            <a:pPr lvl="1">
              <a:buFontTx/>
              <a:buChar char="-"/>
            </a:pPr>
            <a:r>
              <a:rPr lang="it-IT" sz="2400" dirty="0"/>
              <a:t>Stabilire i criteri di valutazione</a:t>
            </a:r>
          </a:p>
        </p:txBody>
      </p:sp>
    </p:spTree>
    <p:extLst>
      <p:ext uri="{BB962C8B-B14F-4D97-AF65-F5344CB8AC3E}">
        <p14:creationId xmlns:p14="http://schemas.microsoft.com/office/powerpoint/2010/main" val="3556282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96CCBD-7C99-47DA-80DD-6500FE135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Insidie/rischi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40F8A0-40F9-4C9B-AFB1-9D7B3DC08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/>
              <a:t>Salto alle conclusioni</a:t>
            </a:r>
          </a:p>
          <a:p>
            <a:pPr marL="0" indent="0">
              <a:buNone/>
            </a:pPr>
            <a:r>
              <a:rPr lang="it-IT" sz="2200" dirty="0"/>
              <a:t>Non raccogliere dati critici o trascurarli</a:t>
            </a:r>
          </a:p>
          <a:p>
            <a:pPr marL="0" indent="0">
              <a:buNone/>
            </a:pPr>
            <a:r>
              <a:rPr lang="it-IT" sz="2200" dirty="0"/>
              <a:t>Progetti troppo grandi, in generale</a:t>
            </a:r>
          </a:p>
          <a:p>
            <a:pPr marL="0" indent="0">
              <a:buNone/>
            </a:pPr>
            <a:r>
              <a:rPr lang="it-IT" sz="2200" dirty="0"/>
              <a:t>Progetti troppo piccoli, dettagliati</a:t>
            </a:r>
          </a:p>
          <a:p>
            <a:pPr marL="0" indent="0">
              <a:buNone/>
            </a:pPr>
            <a:r>
              <a:rPr lang="it-IT" sz="2200" dirty="0"/>
              <a:t>Progetti al di fuori del controllo del gruppo</a:t>
            </a:r>
          </a:p>
          <a:p>
            <a:pPr marL="0" indent="0">
              <a:buNone/>
            </a:pPr>
            <a:r>
              <a:rPr lang="it-IT" sz="2200" dirty="0"/>
              <a:t>Sottovalutare le difficoltà e gli ostacoli</a:t>
            </a:r>
          </a:p>
          <a:p>
            <a:pPr marL="0" indent="0">
              <a:buNone/>
            </a:pPr>
            <a:r>
              <a:rPr lang="it-IT" sz="2200" dirty="0"/>
              <a:t>Sottolineare le difficoltà e gli ostacoli</a:t>
            </a:r>
          </a:p>
          <a:p>
            <a:pPr marL="0" indent="0">
              <a:buNone/>
            </a:pPr>
            <a:r>
              <a:rPr lang="it-IT" sz="2200" dirty="0"/>
              <a:t>Non coinvolgere interlocutori importanti</a:t>
            </a:r>
          </a:p>
          <a:p>
            <a:pPr marL="0" indent="0">
              <a:buNone/>
            </a:pPr>
            <a:r>
              <a:rPr lang="it-IT" sz="2200" dirty="0"/>
              <a:t>Non programmare azioni (le cose non accadono da sole)</a:t>
            </a:r>
          </a:p>
          <a:p>
            <a:pPr marL="0" indent="0">
              <a:buNone/>
            </a:pPr>
            <a:r>
              <a:rPr lang="it-IT" sz="2200" dirty="0"/>
              <a:t>Non stabilire criteri per il monitoraggio, la verifica, la valutazione</a:t>
            </a:r>
          </a:p>
        </p:txBody>
      </p:sp>
    </p:spTree>
    <p:extLst>
      <p:ext uri="{BB962C8B-B14F-4D97-AF65-F5344CB8AC3E}">
        <p14:creationId xmlns:p14="http://schemas.microsoft.com/office/powerpoint/2010/main" val="884219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1B5C41-B9F0-4DBA-B413-9D646186B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AVVISO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ACE3D3-386F-42C3-9CC8-1A8549943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4000" dirty="0"/>
              <a:t>Nei contesti organizzativi, un Project Work è una forma di "consulenza" che un lavoratore, o un gruppo di lavoratori, fornisce alla sua azienda, su argomenti di cui ha la conoscenza e l'esperienza diretta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74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488660-1CCA-4FEA-88DF-7665BC710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EXPERIENCE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C147DF-E5BF-4BB5-9294-265EE0F9E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L'esperienza è il punto di partenza;</a:t>
            </a:r>
          </a:p>
          <a:p>
            <a:r>
              <a:rPr lang="it-IT" sz="3600" dirty="0"/>
              <a:t>un programma d'azione o una proposta (raccomandazione) sono i punti di arrivo, il prodotto;</a:t>
            </a:r>
          </a:p>
          <a:p>
            <a:r>
              <a:rPr lang="it-IT" sz="3600" dirty="0"/>
              <a:t>il miglioramento del funzionamento di una parte del sistema (di un processo) è l'obiettivo.</a:t>
            </a:r>
          </a:p>
        </p:txBody>
      </p:sp>
    </p:spTree>
    <p:extLst>
      <p:ext uri="{BB962C8B-B14F-4D97-AF65-F5344CB8AC3E}">
        <p14:creationId xmlns:p14="http://schemas.microsoft.com/office/powerpoint/2010/main" val="3359675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1AEDEA-0843-4142-A832-C4285E97C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ALCUNI TIPI DI PROJECT WORK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85AA7D-64B8-4BCC-86EE-DEB9B132A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3200" b="1" dirty="0"/>
              <a:t>a) Progetti di ricerca </a:t>
            </a:r>
          </a:p>
          <a:p>
            <a:pPr marL="0" indent="0">
              <a:buNone/>
            </a:pPr>
            <a:r>
              <a:rPr lang="it-IT" sz="3200" dirty="0"/>
              <a:t>Conoscere, capire le situazioni e trovare i problemi</a:t>
            </a:r>
          </a:p>
          <a:p>
            <a:pPr marL="0" indent="0">
              <a:buNone/>
            </a:pPr>
            <a:r>
              <a:rPr lang="it-IT" sz="3200" dirty="0"/>
              <a:t>b) </a:t>
            </a:r>
            <a:r>
              <a:rPr lang="it-IT" sz="3200" b="1" dirty="0"/>
              <a:t>Progetti di miglioramento. </a:t>
            </a:r>
          </a:p>
          <a:p>
            <a:pPr marL="0" indent="0">
              <a:buNone/>
            </a:pPr>
            <a:r>
              <a:rPr lang="it-IT" sz="3200" dirty="0"/>
              <a:t>Trovare soluzioni alle discrepanze tra la situazione attuale e quella desiderata, risolvere i problemi</a:t>
            </a:r>
          </a:p>
          <a:p>
            <a:pPr marL="0" indent="0">
              <a:buNone/>
            </a:pPr>
            <a:r>
              <a:rPr lang="it-IT" sz="3200" b="1" dirty="0"/>
              <a:t>c) Progetti di sviluppo</a:t>
            </a:r>
          </a:p>
          <a:p>
            <a:pPr marL="0" indent="0">
              <a:buNone/>
            </a:pPr>
            <a:r>
              <a:rPr lang="it-IT" sz="3200" dirty="0"/>
              <a:t>Introdurre cambiamenti e innovazioni, realizzare intenzioni e desideri Migliorare la realtà esistente</a:t>
            </a:r>
          </a:p>
        </p:txBody>
      </p:sp>
    </p:spTree>
    <p:extLst>
      <p:ext uri="{BB962C8B-B14F-4D97-AF65-F5344CB8AC3E}">
        <p14:creationId xmlns:p14="http://schemas.microsoft.com/office/powerpoint/2010/main" val="4212419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1DB4AF-0ED1-4523-AC14-7E1331782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RISOLUZIONE DEL PROBLEMA : Un metodo a sei fasi 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1B8060-7CCD-4ADE-AE59-3FDDE198E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1. Individuare, scegliere, definire il problema</a:t>
            </a:r>
          </a:p>
          <a:p>
            <a:pPr lvl="1"/>
            <a:r>
              <a:rPr lang="it-IT" sz="3400" dirty="0"/>
              <a:t>Problema giusto?</a:t>
            </a:r>
          </a:p>
          <a:p>
            <a:r>
              <a:rPr lang="it-IT" sz="3600" dirty="0"/>
              <a:t>2. Analizzare le cause</a:t>
            </a:r>
          </a:p>
          <a:p>
            <a:pPr lvl="1"/>
            <a:r>
              <a:rPr lang="it-IT" sz="3400" dirty="0"/>
              <a:t>Una vera causa?</a:t>
            </a:r>
          </a:p>
          <a:p>
            <a:r>
              <a:rPr lang="it-IT" sz="3600" dirty="0"/>
              <a:t>3. Produrre soluzioni (creatività)</a:t>
            </a:r>
          </a:p>
          <a:p>
            <a:pPr lvl="1"/>
            <a:r>
              <a:rPr lang="it-IT" sz="3400" dirty="0"/>
              <a:t>Soluzione adeguata?</a:t>
            </a:r>
          </a:p>
        </p:txBody>
      </p:sp>
    </p:spTree>
    <p:extLst>
      <p:ext uri="{BB962C8B-B14F-4D97-AF65-F5344CB8AC3E}">
        <p14:creationId xmlns:p14="http://schemas.microsoft.com/office/powerpoint/2010/main" val="26798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0CDE52-150F-4A35-869D-9F2566B33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RISOLUZIONE DEL PROBLEMA : Un metodo a sei fasi (2)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311140-5225-4B72-B18D-B02E8168F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/>
              <a:t>4. Scegliere una soluzione (decisione) 	Soluzione condivisa?</a:t>
            </a:r>
          </a:p>
          <a:p>
            <a:pPr marL="0" indent="0">
              <a:buNone/>
            </a:pPr>
            <a:r>
              <a:rPr lang="it-IT" sz="3600" dirty="0"/>
              <a:t>5. Pianificare le azioni di intervento (organizzazione) </a:t>
            </a:r>
          </a:p>
          <a:p>
            <a:pPr marL="0" indent="0">
              <a:buNone/>
            </a:pPr>
            <a:r>
              <a:rPr lang="it-IT" sz="3600" dirty="0"/>
              <a:t>	Chi fa cosa?</a:t>
            </a:r>
          </a:p>
          <a:p>
            <a:pPr marL="0" indent="0">
              <a:buNone/>
            </a:pPr>
            <a:r>
              <a:rPr lang="it-IT" sz="3600" dirty="0"/>
              <a:t>6. Realizzare, monitorare, verificare (valutazione) </a:t>
            </a:r>
          </a:p>
          <a:p>
            <a:pPr marL="0" indent="0">
              <a:buNone/>
            </a:pPr>
            <a:r>
              <a:rPr lang="it-IT" sz="3600" dirty="0"/>
              <a:t>	Funziona?</a:t>
            </a:r>
          </a:p>
        </p:txBody>
      </p:sp>
    </p:spTree>
    <p:extLst>
      <p:ext uri="{BB962C8B-B14F-4D97-AF65-F5344CB8AC3E}">
        <p14:creationId xmlns:p14="http://schemas.microsoft.com/office/powerpoint/2010/main" val="539608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A04E44-A726-48F9-BCF1-313108243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Attività progettuale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348DCD-198D-481B-B529-1C0F24C32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/>
              <a:t>L'attività progettuale è un processo intenzionale, razionale, orientato a uno scopo, caratterizzato e al tempo stesso condizionato dall'intreccio continuo di strategie articolate. </a:t>
            </a:r>
          </a:p>
          <a:p>
            <a:pPr marL="0" indent="0">
              <a:buNone/>
            </a:pPr>
            <a:r>
              <a:rPr lang="it-IT" sz="3200" dirty="0"/>
              <a:t>Esso si svolge in un campo di risorse, vincoli e opportunità, e comporta l'adozione ripetuta e ricorsiva di una serie di scelte e decisioni.</a:t>
            </a:r>
          </a:p>
        </p:txBody>
      </p:sp>
    </p:spTree>
    <p:extLst>
      <p:ext uri="{BB962C8B-B14F-4D97-AF65-F5344CB8AC3E}">
        <p14:creationId xmlns:p14="http://schemas.microsoft.com/office/powerpoint/2010/main" val="122697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D3D940-0FEB-4684-A7CE-87E90531E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Attività progettuale (2)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7DF8D5-87FB-4329-B777-C19E3C893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Si esprime in un insieme fortemente strutturato di azioni mirate e quindi in una specifica forma di organizzazione, più o meno durevole.</a:t>
            </a:r>
          </a:p>
          <a:p>
            <a:r>
              <a:rPr lang="it-IT" sz="3200" dirty="0"/>
              <a:t>"Un processo di azione prevalentemente euristico, finalizzato alla soluzione dei problemi, il cui orientamento al risultato consente un uso ampiamente flessibile degli strumenti analitici e degli apparati metodologici". </a:t>
            </a:r>
          </a:p>
        </p:txBody>
      </p:sp>
    </p:spTree>
    <p:extLst>
      <p:ext uri="{BB962C8B-B14F-4D97-AF65-F5344CB8AC3E}">
        <p14:creationId xmlns:p14="http://schemas.microsoft.com/office/powerpoint/2010/main" val="3847361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9E0D60-E300-449A-A117-2963FAE0F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PROGETTO NON E’…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3F8E1D-DBD8-4CF5-ADDE-1265B3A39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un'intenzione</a:t>
            </a:r>
          </a:p>
          <a:p>
            <a:r>
              <a:rPr lang="it-IT" sz="3200" dirty="0"/>
              <a:t>un desiderio</a:t>
            </a:r>
          </a:p>
          <a:p>
            <a:r>
              <a:rPr lang="it-IT" sz="3200" dirty="0"/>
              <a:t>un adempimento </a:t>
            </a:r>
          </a:p>
          <a:p>
            <a:endParaRPr lang="it-IT" sz="3200" dirty="0"/>
          </a:p>
          <a:p>
            <a:r>
              <a:rPr lang="it-IT" sz="3200" dirty="0"/>
              <a:t>Un progetto è… </a:t>
            </a:r>
          </a:p>
          <a:p>
            <a:pPr marL="0" indent="0">
              <a:buNone/>
            </a:pPr>
            <a:r>
              <a:rPr lang="it-IT" sz="3200" b="1" dirty="0"/>
              <a:t>un impegno responsabile per garantire il raggiungimento degli obiettivi e delle finalità</a:t>
            </a:r>
          </a:p>
        </p:txBody>
      </p:sp>
    </p:spTree>
    <p:extLst>
      <p:ext uri="{BB962C8B-B14F-4D97-AF65-F5344CB8AC3E}">
        <p14:creationId xmlns:p14="http://schemas.microsoft.com/office/powerpoint/2010/main" val="2697666749"/>
      </p:ext>
    </p:extLst>
  </p:cSld>
  <p:clrMapOvr>
    <a:masterClrMapping/>
  </p:clrMapOvr>
</p:sld>
</file>

<file path=ppt/theme/theme1.xml><?xml version="1.0" encoding="utf-8"?>
<a:theme xmlns:a="http://schemas.openxmlformats.org/drawingml/2006/main" name="Cornic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TM03457475[[fn=Cornice]]</Template>
  <TotalTime>242</TotalTime>
  <Words>828</Words>
  <Application>Microsoft Office PowerPoint</Application>
  <PresentationFormat>Widescreen</PresentationFormat>
  <Paragraphs>104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9" baseType="lpstr">
      <vt:lpstr>Corbel</vt:lpstr>
      <vt:lpstr>Wingdings 2</vt:lpstr>
      <vt:lpstr>Cornice</vt:lpstr>
      <vt:lpstr>Che cos’è un PROJECT WORK?</vt:lpstr>
      <vt:lpstr>UN AVVISO</vt:lpstr>
      <vt:lpstr>EXPERIENCE</vt:lpstr>
      <vt:lpstr>ALCUNI TIPI DI PROJECT WORK</vt:lpstr>
      <vt:lpstr>RISOLUZIONE DEL PROBLEMA : Un metodo a sei fasi  (1)</vt:lpstr>
      <vt:lpstr>RISOLUZIONE DEL PROBLEMA : Un metodo a sei fasi (2)</vt:lpstr>
      <vt:lpstr>Attività progettuale (1)</vt:lpstr>
      <vt:lpstr>Attività progettuale (2)</vt:lpstr>
      <vt:lpstr>UN PROGETTO NON E’…</vt:lpstr>
      <vt:lpstr>Che cosa caratterizza un Progetto</vt:lpstr>
      <vt:lpstr>Progettazione: competenze coinvolte - 1</vt:lpstr>
      <vt:lpstr>Progettazione: competenze coinvolte - 2</vt:lpstr>
      <vt:lpstr>Fare/realizzare un progetto</vt:lpstr>
      <vt:lpstr>Le fasi del project work  (1)</vt:lpstr>
      <vt:lpstr>Le fasi del Project Work (2)</vt:lpstr>
      <vt:lpstr>Insidie/rischi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 cos’è un PROJECT WORK?</dc:title>
  <dc:creator>Everardo Minardi</dc:creator>
  <cp:lastModifiedBy>Everardo Minardi</cp:lastModifiedBy>
  <cp:revision>13</cp:revision>
  <dcterms:created xsi:type="dcterms:W3CDTF">2020-10-20T14:00:40Z</dcterms:created>
  <dcterms:modified xsi:type="dcterms:W3CDTF">2020-10-28T09:20:03Z</dcterms:modified>
</cp:coreProperties>
</file>