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6" r:id="rId3"/>
    <p:sldId id="267" r:id="rId4"/>
    <p:sldId id="268" r:id="rId5"/>
    <p:sldId id="269" r:id="rId6"/>
    <p:sldId id="27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-128" y="-5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25/05/21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8325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25/05/21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0597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25/05/21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2969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25/05/21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2906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25/05/21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2206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25/05/21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737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25/05/21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2833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25/05/21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2270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25/05/21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7634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25/05/21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8862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25/05/21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573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E8B7E-4799-1F4D-87C7-42C219681077}" type="datetimeFigureOut">
              <a:rPr lang="en-US" smtClean="0"/>
              <a:t>25/05/21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0645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6364"/>
            <a:ext cx="8229600" cy="5779799"/>
          </a:xfrm>
        </p:spPr>
        <p:txBody>
          <a:bodyPr>
            <a:normAutofit/>
          </a:bodyPr>
          <a:lstStyle/>
          <a:p>
            <a:r>
              <a:rPr lang="it-IT" dirty="0" smtClean="0"/>
              <a:t>Questioni storiografiche: politica, società, spiritualità</a:t>
            </a:r>
          </a:p>
          <a:p>
            <a:r>
              <a:rPr lang="it-IT" dirty="0" smtClean="0"/>
              <a:t>Politica: fazioni nella Chiesa; Inquisizione; gesuiti</a:t>
            </a:r>
          </a:p>
          <a:p>
            <a:r>
              <a:rPr lang="it-IT" dirty="0" smtClean="0"/>
              <a:t>Concilio di Trento</a:t>
            </a:r>
          </a:p>
          <a:p>
            <a:r>
              <a:rPr lang="it-IT" dirty="0" smtClean="0"/>
              <a:t>Spiritualità: compagnie spirituali</a:t>
            </a:r>
          </a:p>
          <a:p>
            <a:pPr>
              <a:buFont typeface="Wingdings" charset="0"/>
              <a:buChar char="Ø"/>
            </a:pPr>
            <a:r>
              <a:rPr lang="it-IT" dirty="0" smtClean="0"/>
              <a:t>Parallelismo Protestanti e Cattolici</a:t>
            </a:r>
          </a:p>
          <a:p>
            <a:pPr>
              <a:buFont typeface="Wingdings" charset="0"/>
              <a:buChar char="Ø"/>
            </a:pPr>
            <a:r>
              <a:rPr lang="it-IT" dirty="0" smtClean="0"/>
              <a:t>Modernizzazione e Disciplinamento</a:t>
            </a:r>
          </a:p>
        </p:txBody>
      </p:sp>
    </p:spTree>
    <p:extLst>
      <p:ext uri="{BB962C8B-B14F-4D97-AF65-F5344CB8AC3E}">
        <p14:creationId xmlns:p14="http://schemas.microsoft.com/office/powerpoint/2010/main" val="1605236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236"/>
            <a:ext cx="8229600" cy="66637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600" b="1" dirty="0" smtClean="0"/>
              <a:t>Prima della riforma:</a:t>
            </a:r>
          </a:p>
          <a:p>
            <a:pPr marL="0" indent="0">
              <a:buNone/>
            </a:pPr>
            <a:r>
              <a:rPr lang="it-IT" sz="3600" dirty="0" smtClean="0"/>
              <a:t>Rinascita </a:t>
            </a:r>
            <a:r>
              <a:rPr lang="it-IT" sz="3600" dirty="0"/>
              <a:t>potenza del papato; corruzione della Chiesa di Roma: carriere ecclesiastiche e ricerca del potere; servizi spirituali venduti (Indulgenze, false reliquie, </a:t>
            </a:r>
            <a:r>
              <a:rPr lang="it-IT" sz="3600" dirty="0" err="1"/>
              <a:t>ecc</a:t>
            </a:r>
            <a:r>
              <a:rPr lang="it-IT" sz="3600" dirty="0"/>
              <a:t>), denaro per </a:t>
            </a:r>
            <a:r>
              <a:rPr lang="it-IT" sz="3600" dirty="0" smtClean="0"/>
              <a:t>grandezza </a:t>
            </a:r>
            <a:r>
              <a:rPr lang="it-IT" sz="3600" dirty="0"/>
              <a:t>Roma e pagamento </a:t>
            </a:r>
            <a:r>
              <a:rPr lang="it-IT" sz="3600" dirty="0" smtClean="0"/>
              <a:t>cariche; </a:t>
            </a:r>
            <a:r>
              <a:rPr lang="it-IT" sz="3600" dirty="0"/>
              <a:t>vescovi assenteisti; ignoranza clero; decadenza vita monastica; movimenti di riforma (Osservanza); Vescovi riformatori (</a:t>
            </a:r>
            <a:r>
              <a:rPr lang="it-IT" sz="3600" dirty="0" err="1"/>
              <a:t>Ximenes</a:t>
            </a:r>
            <a:r>
              <a:rPr lang="it-IT" sz="3600" dirty="0"/>
              <a:t> de </a:t>
            </a:r>
            <a:r>
              <a:rPr lang="it-IT" sz="3600" dirty="0" err="1"/>
              <a:t>Cisneros</a:t>
            </a:r>
            <a:r>
              <a:rPr lang="it-IT" sz="3600" dirty="0"/>
              <a:t>, Egidio da Viterbo</a:t>
            </a:r>
            <a:r>
              <a:rPr lang="it-IT" sz="3600" dirty="0" smtClean="0"/>
              <a:t>)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895688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472"/>
            <a:ext cx="8229600" cy="69313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600" b="1" dirty="0" smtClean="0"/>
              <a:t>Prima della riforma 2:</a:t>
            </a:r>
            <a:endParaRPr lang="it-IT" sz="3600" b="1" dirty="0"/>
          </a:p>
          <a:p>
            <a:pPr marL="0" indent="0">
              <a:buNone/>
            </a:pPr>
            <a:r>
              <a:rPr lang="it-IT" sz="3600" b="1" smtClean="0"/>
              <a:t>Umanesimo e </a:t>
            </a:r>
            <a:r>
              <a:rPr lang="it-IT" sz="3600" b="1" dirty="0" err="1"/>
              <a:t>Devotio</a:t>
            </a:r>
            <a:r>
              <a:rPr lang="it-IT" sz="3600" b="1" dirty="0"/>
              <a:t> moderna</a:t>
            </a:r>
            <a:r>
              <a:rPr lang="it-IT" sz="3600" dirty="0"/>
              <a:t>: contro riti, miracoli, pellegrinaggi, penitenze; pietà interiore, l’uomo si deve elevare </a:t>
            </a:r>
            <a:r>
              <a:rPr lang="it-IT" sz="3600" dirty="0" smtClean="0"/>
              <a:t>moralmente; </a:t>
            </a:r>
            <a:r>
              <a:rPr lang="it-IT" sz="3600" dirty="0"/>
              <a:t>ritorno alle fonti del </a:t>
            </a:r>
            <a:r>
              <a:rPr lang="it-IT" sz="3600" dirty="0" smtClean="0"/>
              <a:t>cristianesimo, </a:t>
            </a:r>
            <a:r>
              <a:rPr lang="it-IT" sz="3600" dirty="0"/>
              <a:t>Vangelo guida </a:t>
            </a:r>
            <a:r>
              <a:rPr lang="it-IT" sz="3600" dirty="0" smtClean="0"/>
              <a:t>morale, </a:t>
            </a:r>
            <a:r>
              <a:rPr lang="it-IT" sz="3600" dirty="0"/>
              <a:t>modello chiesa primitiva; neoplatonismo (l’individuo deve tornare all’immagine divina iniziale)</a:t>
            </a:r>
            <a:r>
              <a:rPr lang="it-IT" sz="3600" dirty="0" smtClean="0"/>
              <a:t>; misticismo</a:t>
            </a:r>
          </a:p>
          <a:p>
            <a:pPr marL="0" indent="0">
              <a:buNone/>
            </a:pPr>
            <a:r>
              <a:rPr lang="it-IT" sz="3600" b="1" dirty="0" smtClean="0"/>
              <a:t>Profetismo:</a:t>
            </a:r>
            <a:r>
              <a:rPr lang="it-IT" sz="3600" dirty="0" smtClean="0"/>
              <a:t>, </a:t>
            </a:r>
            <a:r>
              <a:rPr lang="it-IT" sz="3600" dirty="0"/>
              <a:t>penitenze, visioni; aspettative apocalittiche; eremiti, predicatori, profeti; </a:t>
            </a:r>
            <a:r>
              <a:rPr lang="it-IT" sz="3600" dirty="0" smtClean="0"/>
              <a:t>Savonarola, sante vive</a:t>
            </a:r>
            <a:r>
              <a:rPr lang="en-US" sz="3600" dirty="0" smtClean="0"/>
              <a:t> 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236494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 smtClean="0"/>
              <a:t>1515</a:t>
            </a:r>
            <a:r>
              <a:rPr lang="it-IT" b="1" dirty="0"/>
              <a:t>-</a:t>
            </a:r>
            <a:r>
              <a:rPr lang="it-IT" b="1" dirty="0" smtClean="0"/>
              <a:t>1565</a:t>
            </a:r>
            <a:endParaRPr lang="en-US" dirty="0"/>
          </a:p>
          <a:p>
            <a:r>
              <a:rPr lang="it-IT" dirty="0" smtClean="0"/>
              <a:t>1515: V </a:t>
            </a:r>
            <a:r>
              <a:rPr lang="it-IT" dirty="0"/>
              <a:t>Concilio Lateranense (proposte di riforma) </a:t>
            </a:r>
            <a:endParaRPr lang="en-US" dirty="0"/>
          </a:p>
          <a:p>
            <a:r>
              <a:rPr lang="it-IT" dirty="0" smtClean="0"/>
              <a:t>Incremento </a:t>
            </a:r>
            <a:r>
              <a:rPr lang="it-IT" dirty="0"/>
              <a:t>letteratura spirituale (stampa) </a:t>
            </a:r>
            <a:endParaRPr lang="en-US" dirty="0"/>
          </a:p>
          <a:p>
            <a:r>
              <a:rPr lang="it-IT" dirty="0" smtClean="0"/>
              <a:t>Diffusione </a:t>
            </a:r>
            <a:r>
              <a:rPr lang="it-IT" dirty="0"/>
              <a:t>circoli spirituali per proposte di riforma della chiesa e dell’individuo: profezia e umanesimo</a:t>
            </a:r>
            <a:endParaRPr lang="en-US" dirty="0"/>
          </a:p>
          <a:p>
            <a:r>
              <a:rPr lang="it-IT" dirty="0" smtClean="0"/>
              <a:t>Diffusione idee protestanti in Italia</a:t>
            </a:r>
          </a:p>
          <a:p>
            <a:r>
              <a:rPr lang="it-IT" dirty="0" smtClean="0"/>
              <a:t>Fondazione </a:t>
            </a:r>
            <a:r>
              <a:rPr lang="it-IT" dirty="0"/>
              <a:t>di confraternite, associazioni di laici devoti (Compagnie Divino Amore, Barnabiti/Angeliche, Orsoline) e nuovi ordini religiosi (Teatini, Gesuiti) </a:t>
            </a:r>
            <a:endParaRPr lang="en-US" dirty="0"/>
          </a:p>
          <a:p>
            <a:r>
              <a:rPr lang="it-IT" dirty="0" smtClean="0"/>
              <a:t>Tentativi </a:t>
            </a:r>
            <a:r>
              <a:rPr lang="it-IT" dirty="0"/>
              <a:t>di conciliazione con i Protestanti</a:t>
            </a:r>
            <a:endParaRPr lang="en-US" dirty="0"/>
          </a:p>
          <a:p>
            <a:r>
              <a:rPr lang="it-IT" dirty="0" smtClean="0"/>
              <a:t>Nascita </a:t>
            </a:r>
            <a:r>
              <a:rPr lang="it-IT" dirty="0"/>
              <a:t>Inquisizione (1542): repressione </a:t>
            </a:r>
            <a:endParaRPr lang="en-US" dirty="0"/>
          </a:p>
          <a:p>
            <a:r>
              <a:rPr lang="it-IT" dirty="0" smtClean="0"/>
              <a:t>Concilio </a:t>
            </a:r>
            <a:r>
              <a:rPr lang="it-IT" dirty="0"/>
              <a:t>di </a:t>
            </a:r>
            <a:r>
              <a:rPr lang="it-IT" dirty="0" smtClean="0"/>
              <a:t>Trento (1545-1563): </a:t>
            </a:r>
            <a:r>
              <a:rPr lang="it-IT" dirty="0"/>
              <a:t>riforma strutture </a:t>
            </a:r>
            <a:r>
              <a:rPr lang="it-IT" dirty="0" smtClean="0"/>
              <a:t>ecclesiastiche</a:t>
            </a:r>
          </a:p>
          <a:p>
            <a:r>
              <a:rPr lang="it-IT" dirty="0"/>
              <a:t>Disciplinamento e modernizzazione; desacralizzazione e </a:t>
            </a:r>
            <a:r>
              <a:rPr lang="it-IT" dirty="0" err="1"/>
              <a:t>risacralizzazione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8722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Storiografia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Hubert</a:t>
            </a:r>
            <a:r>
              <a:rPr lang="it-IT" dirty="0" smtClean="0"/>
              <a:t> </a:t>
            </a:r>
            <a:r>
              <a:rPr lang="it-IT" dirty="0" err="1" smtClean="0"/>
              <a:t>Jedin</a:t>
            </a:r>
            <a:r>
              <a:rPr lang="it-IT" dirty="0" smtClean="0"/>
              <a:t> (Riforma Cattolica e Controriforma)</a:t>
            </a:r>
          </a:p>
          <a:p>
            <a:r>
              <a:rPr lang="it-IT" dirty="0" smtClean="0"/>
              <a:t>Delio </a:t>
            </a:r>
            <a:r>
              <a:rPr lang="it-IT" dirty="0" err="1" smtClean="0"/>
              <a:t>Cantimori</a:t>
            </a:r>
            <a:r>
              <a:rPr lang="it-IT" dirty="0" smtClean="0"/>
              <a:t> (eretici italiani)</a:t>
            </a:r>
          </a:p>
          <a:p>
            <a:r>
              <a:rPr lang="it-IT" dirty="0" smtClean="0"/>
              <a:t>Paolo Simoncelli, Adriano Prosperi, Massimo Firpo (Evangelismo, Spirituali e Intransigenti)</a:t>
            </a:r>
          </a:p>
          <a:p>
            <a:r>
              <a:rPr lang="it-IT" dirty="0" smtClean="0"/>
              <a:t>Paolo Prodi (Disciplinamento)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1283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Fazioni nella Chiesa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Spirituali: Gasparo Contarini, </a:t>
            </a:r>
            <a:r>
              <a:rPr lang="it-IT" dirty="0" err="1" smtClean="0"/>
              <a:t>Reginald</a:t>
            </a:r>
            <a:r>
              <a:rPr lang="it-IT" dirty="0" smtClean="0"/>
              <a:t> Pole, Vittore </a:t>
            </a:r>
            <a:r>
              <a:rPr lang="it-IT" dirty="0" err="1" smtClean="0"/>
              <a:t>Soranzo</a:t>
            </a:r>
            <a:r>
              <a:rPr lang="it-IT" dirty="0" smtClean="0"/>
              <a:t>, Giovanni Morone, Bernardino </a:t>
            </a:r>
            <a:r>
              <a:rPr lang="it-IT" dirty="0" err="1" smtClean="0"/>
              <a:t>Ochino</a:t>
            </a:r>
            <a:r>
              <a:rPr lang="it-IT" dirty="0" smtClean="0"/>
              <a:t>, Juan de Valdés&gt; Ecclesia </a:t>
            </a:r>
            <a:r>
              <a:rPr lang="it-IT" dirty="0" err="1" smtClean="0"/>
              <a:t>Viterbiensis</a:t>
            </a:r>
            <a:r>
              <a:rPr lang="it-IT" dirty="0" smtClean="0"/>
              <a:t>, Beneficio di Cristo</a:t>
            </a:r>
          </a:p>
          <a:p>
            <a:r>
              <a:rPr lang="it-IT" dirty="0" smtClean="0"/>
              <a:t>Intransigenti: Gian Pietro </a:t>
            </a:r>
            <a:r>
              <a:rPr lang="it-IT" dirty="0" err="1" smtClean="0"/>
              <a:t>Carafa</a:t>
            </a:r>
            <a:r>
              <a:rPr lang="it-IT" dirty="0" smtClean="0"/>
              <a:t>, Michele </a:t>
            </a:r>
            <a:r>
              <a:rPr lang="it-IT" dirty="0" err="1" smtClean="0"/>
              <a:t>Ghislieri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8988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Gian Pietro </a:t>
            </a:r>
            <a:r>
              <a:rPr lang="it-IT" dirty="0" err="1" smtClean="0"/>
              <a:t>Carafa</a:t>
            </a:r>
            <a:r>
              <a:rPr lang="it-IT" dirty="0" smtClean="0"/>
              <a:t> (1476-1559)</a:t>
            </a:r>
            <a:endParaRPr lang="it-IT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41530" r="-4153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02926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Concilio di Trento (1545-1563)</a:t>
            </a:r>
            <a:endParaRPr lang="it-IT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13539" r="-1353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91774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Nuovi Ordini e Compagnie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Confraternita del Divino Amore (1497)</a:t>
            </a:r>
          </a:p>
          <a:p>
            <a:r>
              <a:rPr lang="it-IT" dirty="0" smtClean="0"/>
              <a:t>teatini </a:t>
            </a:r>
            <a:r>
              <a:rPr lang="it-IT" dirty="0"/>
              <a:t>(1524), </a:t>
            </a:r>
            <a:endParaRPr lang="it-IT" dirty="0" smtClean="0"/>
          </a:p>
          <a:p>
            <a:r>
              <a:rPr lang="it-IT" dirty="0" smtClean="0"/>
              <a:t>cappuccini </a:t>
            </a:r>
            <a:r>
              <a:rPr lang="it-IT" dirty="0"/>
              <a:t>(1528)</a:t>
            </a:r>
            <a:r>
              <a:rPr lang="it-IT" dirty="0" smtClean="0"/>
              <a:t>,</a:t>
            </a:r>
          </a:p>
          <a:p>
            <a:r>
              <a:rPr lang="it-IT" dirty="0" smtClean="0"/>
              <a:t>somaschi </a:t>
            </a:r>
            <a:r>
              <a:rPr lang="it-IT" dirty="0"/>
              <a:t>(1528), </a:t>
            </a:r>
          </a:p>
          <a:p>
            <a:r>
              <a:rPr lang="it-IT" dirty="0" smtClean="0"/>
              <a:t>barnabiti </a:t>
            </a:r>
            <a:r>
              <a:rPr lang="it-IT" dirty="0"/>
              <a:t>(1533</a:t>
            </a:r>
            <a:r>
              <a:rPr lang="it-IT" dirty="0" smtClean="0"/>
              <a:t>) e </a:t>
            </a:r>
            <a:r>
              <a:rPr lang="it-IT" dirty="0"/>
              <a:t>angeliche (1533), </a:t>
            </a:r>
            <a:endParaRPr lang="it-IT" dirty="0" smtClean="0"/>
          </a:p>
          <a:p>
            <a:r>
              <a:rPr lang="it-IT" dirty="0" smtClean="0"/>
              <a:t>orsoline </a:t>
            </a:r>
            <a:r>
              <a:rPr lang="it-IT" dirty="0"/>
              <a:t>(1535</a:t>
            </a:r>
            <a:r>
              <a:rPr lang="it-IT" dirty="0" smtClean="0"/>
              <a:t>)</a:t>
            </a:r>
            <a:endParaRPr lang="it-IT" dirty="0"/>
          </a:p>
          <a:p>
            <a:r>
              <a:rPr lang="it-IT" dirty="0" smtClean="0"/>
              <a:t>gesuiti </a:t>
            </a:r>
            <a:r>
              <a:rPr lang="it-IT" dirty="0"/>
              <a:t>(1540) </a:t>
            </a:r>
            <a:endParaRPr lang="it-IT" dirty="0" smtClean="0"/>
          </a:p>
          <a:p>
            <a:r>
              <a:rPr lang="it-IT" dirty="0" smtClean="0"/>
              <a:t>oratoriani </a:t>
            </a:r>
            <a:r>
              <a:rPr lang="it-IT" dirty="0"/>
              <a:t>(</a:t>
            </a:r>
            <a:r>
              <a:rPr lang="it-IT"/>
              <a:t>anni </a:t>
            </a:r>
            <a:r>
              <a:rPr lang="it-IT" smtClean="0"/>
              <a:t>‘50</a:t>
            </a:r>
            <a:r>
              <a:rPr lang="it-IT" dirty="0"/>
              <a:t>).</a:t>
            </a:r>
            <a:r>
              <a:rPr lang="en-US" dirty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2286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2783</TotalTime>
  <Words>413</Words>
  <Application>Microsoft Macintosh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Storiografia</vt:lpstr>
      <vt:lpstr>Fazioni nella Chiesa</vt:lpstr>
      <vt:lpstr>Gian Pietro Carafa (1476-1559)</vt:lpstr>
      <vt:lpstr>Concilio di Trento (1545-1563)</vt:lpstr>
      <vt:lpstr>Nuovi Ordini e Compagnie</vt:lpstr>
    </vt:vector>
  </TitlesOfParts>
  <Company>Università di Teramo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Odoardo Mazzonis</dc:creator>
  <cp:lastModifiedBy>Odoardo Mazzonis</cp:lastModifiedBy>
  <cp:revision>33</cp:revision>
  <dcterms:created xsi:type="dcterms:W3CDTF">2014-10-14T16:20:22Z</dcterms:created>
  <dcterms:modified xsi:type="dcterms:W3CDTF">2021-05-25T13:02:25Z</dcterms:modified>
</cp:coreProperties>
</file>