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998" autoAdjust="0"/>
  </p:normalViewPr>
  <p:slideViewPr>
    <p:cSldViewPr snapToGrid="0">
      <p:cViewPr>
        <p:scale>
          <a:sx n="89" d="100"/>
          <a:sy n="89" d="100"/>
        </p:scale>
        <p:origin x="-432"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5D4BF84-9053-4CC5-AEF0-EF349EA07FDA}" type="datetimeFigureOut">
              <a:rPr lang="it-IT" smtClean="0"/>
              <a:t>10/04/2020</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21806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5D4BF84-9053-4CC5-AEF0-EF349EA07FDA}" type="datetimeFigureOut">
              <a:rPr lang="it-IT" smtClean="0"/>
              <a:t>10/04/2020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165638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5D4BF84-9053-4CC5-AEF0-EF349EA07FDA}" type="datetimeFigureOut">
              <a:rPr lang="it-IT" smtClean="0"/>
              <a:t>10/04/2020</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C0CD2F-52A0-42FF-9593-4349CF66FC64}"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71307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C5D4BF84-9053-4CC5-AEF0-EF349EA07FDA}" type="datetimeFigureOut">
              <a:rPr lang="it-IT" smtClean="0"/>
              <a:t>10/04/2020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2872844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C5D4BF84-9053-4CC5-AEF0-EF349EA07FDA}" type="datetimeFigureOut">
              <a:rPr lang="it-IT" smtClean="0"/>
              <a:t>10/04/2020</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C0CD2F-52A0-42FF-9593-4349CF66FC64}"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0365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C5D4BF84-9053-4CC5-AEF0-EF349EA07FDA}" type="datetimeFigureOut">
              <a:rPr lang="it-IT" smtClean="0"/>
              <a:t>10/04/2020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933266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5D4BF84-9053-4CC5-AEF0-EF349EA07FDA}" type="datetimeFigureOut">
              <a:rPr lang="it-IT" smtClean="0"/>
              <a:t>10/04/2020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1031354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5D4BF84-9053-4CC5-AEF0-EF349EA07FDA}" type="datetimeFigureOut">
              <a:rPr lang="it-IT" smtClean="0"/>
              <a:t>10/04/2020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225014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5D4BF84-9053-4CC5-AEF0-EF349EA07FDA}" type="datetimeFigureOut">
              <a:rPr lang="it-IT" smtClean="0"/>
              <a:t>10/04/2020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346200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5D4BF84-9053-4CC5-AEF0-EF349EA07FDA}" type="datetimeFigureOut">
              <a:rPr lang="it-IT" smtClean="0"/>
              <a:t>10/04/2020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2895759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5D4BF84-9053-4CC5-AEF0-EF349EA07FDA}" type="datetimeFigureOut">
              <a:rPr lang="it-IT" smtClean="0"/>
              <a:t>10/04/2020</a:t>
            </a:fld>
            <a:endParaRPr lang="it-IT"/>
          </a:p>
        </p:txBody>
      </p:sp>
      <p:sp>
        <p:nvSpPr>
          <p:cNvPr id="6" name="Footer Placeholder 5"/>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394798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C5D4BF84-9053-4CC5-AEF0-EF349EA07FDA}" type="datetimeFigureOut">
              <a:rPr lang="it-IT" smtClean="0"/>
              <a:t>10/04/2020</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219606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5D4BF84-9053-4CC5-AEF0-EF349EA07FDA}" type="datetimeFigureOut">
              <a:rPr lang="it-IT" smtClean="0"/>
              <a:t>10/04/2020</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3019905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4BF84-9053-4CC5-AEF0-EF349EA07FDA}" type="datetimeFigureOut">
              <a:rPr lang="it-IT" smtClean="0"/>
              <a:t>10/04/2020</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20742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5D4BF84-9053-4CC5-AEF0-EF349EA07FDA}" type="datetimeFigureOut">
              <a:rPr lang="it-IT" smtClean="0"/>
              <a:t>10/04/2020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349299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5D4BF84-9053-4CC5-AEF0-EF349EA07FDA}" type="datetimeFigureOut">
              <a:rPr lang="it-IT" smtClean="0"/>
              <a:t>10/04/2020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C0CD2F-52A0-42FF-9593-4349CF66FC64}" type="slidenum">
              <a:rPr lang="it-IT" smtClean="0"/>
              <a:t>‹N›</a:t>
            </a:fld>
            <a:endParaRPr lang="it-IT"/>
          </a:p>
        </p:txBody>
      </p:sp>
    </p:spTree>
    <p:extLst>
      <p:ext uri="{BB962C8B-B14F-4D97-AF65-F5344CB8AC3E}">
        <p14:creationId xmlns:p14="http://schemas.microsoft.com/office/powerpoint/2010/main" val="623332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5D4BF84-9053-4CC5-AEF0-EF349EA07FDA}" type="datetimeFigureOut">
              <a:rPr lang="it-IT" smtClean="0"/>
              <a:t>10/04/2020</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DC0CD2F-52A0-42FF-9593-4349CF66FC64}" type="slidenum">
              <a:rPr lang="it-IT" smtClean="0"/>
              <a:t>‹N›</a:t>
            </a:fld>
            <a:endParaRPr lang="it-IT"/>
          </a:p>
        </p:txBody>
      </p:sp>
    </p:spTree>
    <p:extLst>
      <p:ext uri="{BB962C8B-B14F-4D97-AF65-F5344CB8AC3E}">
        <p14:creationId xmlns:p14="http://schemas.microsoft.com/office/powerpoint/2010/main" val="2659585443"/>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89213" y="1751527"/>
            <a:ext cx="8915399" cy="2472744"/>
          </a:xfrm>
        </p:spPr>
        <p:txBody>
          <a:bodyPr>
            <a:normAutofit/>
          </a:bodyPr>
          <a:lstStyle/>
          <a:p>
            <a:pPr algn="ctr"/>
            <a:r>
              <a:rPr lang="it-IT" dirty="0">
                <a:latin typeface="Calibri" panose="020F0502020204030204" pitchFamily="34" charset="0"/>
              </a:rPr>
              <a:t>«Istituzioni di diritto pubblico» </a:t>
            </a:r>
            <a:br>
              <a:rPr lang="it-IT" dirty="0">
                <a:latin typeface="Calibri" panose="020F0502020204030204" pitchFamily="34" charset="0"/>
              </a:rPr>
            </a:br>
            <a:endParaRPr lang="it-IT" dirty="0">
              <a:latin typeface="Calibri" panose="020F0502020204030204" pitchFamily="34" charset="0"/>
            </a:endParaRPr>
          </a:p>
        </p:txBody>
      </p:sp>
      <p:sp>
        <p:nvSpPr>
          <p:cNvPr id="3" name="Sottotitolo 2"/>
          <p:cNvSpPr>
            <a:spLocks noGrp="1"/>
          </p:cNvSpPr>
          <p:nvPr>
            <p:ph type="subTitle" idx="1"/>
          </p:nvPr>
        </p:nvSpPr>
        <p:spPr/>
        <p:txBody>
          <a:bodyPr>
            <a:normAutofit/>
          </a:bodyPr>
          <a:lstStyle/>
          <a:p>
            <a:pPr algn="ctr"/>
            <a:r>
              <a:rPr lang="it-IT" dirty="0"/>
              <a:t>Prof.ssa Michela Michetti</a:t>
            </a:r>
          </a:p>
          <a:p>
            <a:pPr algn="ctr"/>
            <a:r>
              <a:rPr lang="it-IT" dirty="0"/>
              <a:t>Università degli studi di Teramo</a:t>
            </a:r>
          </a:p>
          <a:p>
            <a:endParaRPr lang="it-IT" dirty="0"/>
          </a:p>
        </p:txBody>
      </p:sp>
    </p:spTree>
    <p:extLst>
      <p:ext uri="{BB962C8B-B14F-4D97-AF65-F5344CB8AC3E}">
        <p14:creationId xmlns:p14="http://schemas.microsoft.com/office/powerpoint/2010/main" val="945572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Forma di governo</a:t>
            </a:r>
            <a:endParaRPr lang="it-IT" sz="4000" dirty="0">
              <a:latin typeface="Calibri" panose="020F0502020204030204" pitchFamily="34" charset="0"/>
            </a:endParaRPr>
          </a:p>
        </p:txBody>
      </p:sp>
      <p:sp>
        <p:nvSpPr>
          <p:cNvPr id="3" name="Segnaposto contenuto 2"/>
          <p:cNvSpPr>
            <a:spLocks noGrp="1"/>
          </p:cNvSpPr>
          <p:nvPr>
            <p:ph idx="1"/>
          </p:nvPr>
        </p:nvSpPr>
        <p:spPr>
          <a:xfrm>
            <a:off x="2589212" y="1300767"/>
            <a:ext cx="8915400" cy="5280338"/>
          </a:xfrm>
        </p:spPr>
        <p:txBody>
          <a:bodyPr>
            <a:normAutofit/>
          </a:bodyPr>
          <a:lstStyle/>
          <a:p>
            <a:pPr marL="0" indent="0" algn="just">
              <a:buNone/>
            </a:pPr>
            <a:r>
              <a:rPr lang="it-IT" sz="2000" dirty="0">
                <a:latin typeface="Calibri" panose="020F0502020204030204" pitchFamily="34" charset="0"/>
              </a:rPr>
              <a:t>Giova tuttavia precisare come l’ambito di discrezionalità rimesso al legislatore statutario sia stato contrassegnato da una serie di </a:t>
            </a:r>
            <a:r>
              <a:rPr lang="it-IT" sz="2000" dirty="0" smtClean="0">
                <a:latin typeface="Calibri" panose="020F0502020204030204" pitchFamily="34" charset="0"/>
              </a:rPr>
              <a:t>limiti, specie di origine giurisprudenziale, </a:t>
            </a:r>
            <a:r>
              <a:rPr lang="it-IT" sz="2000" dirty="0">
                <a:latin typeface="Calibri" panose="020F0502020204030204" pitchFamily="34" charset="0"/>
              </a:rPr>
              <a:t>che, negli anni, hanno </a:t>
            </a:r>
            <a:r>
              <a:rPr lang="it-IT" sz="2000" dirty="0" smtClean="0">
                <a:latin typeface="Calibri" panose="020F0502020204030204" pitchFamily="34" charset="0"/>
              </a:rPr>
              <a:t>determinato </a:t>
            </a:r>
            <a:r>
              <a:rPr lang="it-IT" sz="2000" dirty="0">
                <a:latin typeface="Calibri" panose="020F0502020204030204" pitchFamily="34" charset="0"/>
              </a:rPr>
              <a:t>una decomposizione dell’autonomia statutaria</a:t>
            </a:r>
            <a:r>
              <a:rPr lang="it-IT" sz="2000" dirty="0" smtClean="0">
                <a:latin typeface="Calibri" panose="020F0502020204030204" pitchFamily="34" charset="0"/>
              </a:rPr>
              <a:t>.</a:t>
            </a:r>
          </a:p>
          <a:p>
            <a:pPr marL="0" indent="0" algn="just">
              <a:buNone/>
            </a:pPr>
            <a:r>
              <a:rPr lang="it-IT" sz="2000" dirty="0" smtClean="0">
                <a:latin typeface="Calibri" panose="020F0502020204030204" pitchFamily="34" charset="0"/>
              </a:rPr>
              <a:t>In proposito, risultano di certo emblematiche le sentenze n. 2/2004 e n. 12/2006, con cui la Corte ha dichiarato l’illegittimità di talune norme contenute nello statuto calabrese e in quello abruzzese.</a:t>
            </a:r>
          </a:p>
          <a:p>
            <a:pPr marL="0" indent="0" algn="just">
              <a:buNone/>
            </a:pPr>
            <a:r>
              <a:rPr lang="it-IT" sz="2000" dirty="0" smtClean="0">
                <a:latin typeface="Calibri" panose="020F0502020204030204" pitchFamily="34" charset="0"/>
              </a:rPr>
              <a:t>Nel primo caso, la Corte ha sanzionato il meccanismo di elezione diretta che lo </a:t>
            </a:r>
            <a:r>
              <a:rPr lang="it-IT" sz="2000" b="1" dirty="0" smtClean="0">
                <a:latin typeface="Calibri" panose="020F0502020204030204" pitchFamily="34" charset="0"/>
              </a:rPr>
              <a:t>statuto calabrese </a:t>
            </a:r>
            <a:r>
              <a:rPr lang="it-IT" sz="2000" dirty="0" smtClean="0">
                <a:latin typeface="Calibri" panose="020F0502020204030204" pitchFamily="34" charset="0"/>
              </a:rPr>
              <a:t>aveva introdotto per la figura del Vice Presidente della Giunta, così ricalcando l’analogo procedimento disposto dall’art. 5 della l. cost. n. 1/1999 per il solo Presidente di Regione. Al contempo, la Consulta ha rilevato l’incostituzionalità della </a:t>
            </a:r>
            <a:r>
              <a:rPr lang="it-IT" sz="2000" dirty="0">
                <a:latin typeface="Calibri" panose="020F0502020204030204" pitchFamily="34" charset="0"/>
              </a:rPr>
              <a:t>disciplina </a:t>
            </a:r>
            <a:r>
              <a:rPr lang="it-IT" sz="2000" dirty="0" smtClean="0">
                <a:latin typeface="Calibri" panose="020F0502020204030204" pitchFamily="34" charset="0"/>
              </a:rPr>
              <a:t>introdotta per i </a:t>
            </a:r>
            <a:r>
              <a:rPr lang="it-IT" sz="2000" dirty="0">
                <a:latin typeface="Calibri" panose="020F0502020204030204" pitchFamily="34" charset="0"/>
              </a:rPr>
              <a:t>casi di dimissioni volontarie, incompatibilità sopravvenuta, rimozione, impedimento permanente o morte del Presidente della Giunta, a questi </a:t>
            </a:r>
            <a:r>
              <a:rPr lang="it-IT" sz="2000" dirty="0" smtClean="0">
                <a:latin typeface="Calibri" panose="020F0502020204030204" pitchFamily="34" charset="0"/>
              </a:rPr>
              <a:t>subentrando, nella previsione statutaria, </a:t>
            </a:r>
            <a:r>
              <a:rPr lang="it-IT" sz="2000" dirty="0">
                <a:latin typeface="Calibri" panose="020F0502020204030204" pitchFamily="34" charset="0"/>
              </a:rPr>
              <a:t>il Vice </a:t>
            </a:r>
            <a:r>
              <a:rPr lang="it-IT" sz="2000" dirty="0" smtClean="0">
                <a:latin typeface="Calibri" panose="020F0502020204030204" pitchFamily="34" charset="0"/>
              </a:rPr>
              <a:t>Presidente.</a:t>
            </a:r>
            <a:endParaRPr lang="it-IT" sz="2000" dirty="0">
              <a:latin typeface="Calibri" panose="020F0502020204030204" pitchFamily="34" charset="0"/>
            </a:endParaRPr>
          </a:p>
        </p:txBody>
      </p:sp>
    </p:spTree>
    <p:extLst>
      <p:ext uri="{BB962C8B-B14F-4D97-AF65-F5344CB8AC3E}">
        <p14:creationId xmlns:p14="http://schemas.microsoft.com/office/powerpoint/2010/main" val="326275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4000" dirty="0" smtClean="0">
                <a:latin typeface="Calibri" panose="020F0502020204030204" pitchFamily="34" charset="0"/>
              </a:rPr>
              <a:t>Sentenza n. 2/2004 (Statuto calabrese</a:t>
            </a:r>
            <a:r>
              <a:rPr lang="it-IT" dirty="0" smtClean="0">
                <a:latin typeface="Calibri" panose="020F0502020204030204" pitchFamily="34" charset="0"/>
              </a:rPr>
              <a:t>)</a:t>
            </a:r>
            <a:endParaRPr lang="it-IT" dirty="0">
              <a:latin typeface="Calibri" panose="020F0502020204030204" pitchFamily="34" charset="0"/>
            </a:endParaRPr>
          </a:p>
        </p:txBody>
      </p:sp>
      <p:sp>
        <p:nvSpPr>
          <p:cNvPr id="3" name="Segnaposto contenuto 2"/>
          <p:cNvSpPr>
            <a:spLocks noGrp="1"/>
          </p:cNvSpPr>
          <p:nvPr>
            <p:ph idx="1"/>
          </p:nvPr>
        </p:nvSpPr>
        <p:spPr>
          <a:xfrm>
            <a:off x="2589212" y="1442434"/>
            <a:ext cx="8915400" cy="4468788"/>
          </a:xfrm>
        </p:spPr>
        <p:txBody>
          <a:bodyPr>
            <a:normAutofit/>
          </a:bodyPr>
          <a:lstStyle/>
          <a:p>
            <a:pPr marL="0" indent="0" algn="just">
              <a:buNone/>
            </a:pPr>
            <a:r>
              <a:rPr lang="it-IT" sz="2000" dirty="0">
                <a:latin typeface="Calibri" panose="020F0502020204030204" pitchFamily="34" charset="0"/>
              </a:rPr>
              <a:t>«Sul punto può quindi concludersi che il sistema configurato dall'art. 33 della delibera legislativa concernente lo statuto calabrese consiste sostanzialmente nella elezione diretta del Presidente e del Vice Presidente, in violazione degli articoli 122, quinto comma, della Costituzione a causa dell'elezione diretta anche del Vice Presidente, e 126, terzo comma, della Costituzione, a causa della riduzione dei poteri del Presidente della Giunta eletto a suffragio universale e diretto. Al tempo stesso, il primo comma dell'art. 33, prescrivendo analiticamente che "i candidati alle cariche di Presidente e di Vice Presidente della Giunta regionale sono indicati sulla scheda elettorale e sono votati contestualmente agli altri componenti del Consiglio regionale", invade in modo palese l'area legislativa riservata dal primo comma dell'art. 122 della Cost. alla "legge della Regione nei limiti dei principi fondamentali stabiliti con legge della Repubblica"; potrebbe anche aggiungersi che comunque è inesistente nella legislazione vigente un principio fondamentale che ammetta una duplice candidatura </a:t>
            </a:r>
            <a:r>
              <a:rPr lang="it-IT" sz="2000" dirty="0" smtClean="0">
                <a:latin typeface="Calibri" panose="020F0502020204030204" pitchFamily="34" charset="0"/>
              </a:rPr>
              <a:t>‘a </a:t>
            </a:r>
            <a:r>
              <a:rPr lang="it-IT" sz="2000" dirty="0">
                <a:latin typeface="Calibri" panose="020F0502020204030204" pitchFamily="34" charset="0"/>
              </a:rPr>
              <a:t>suffragio universale e </a:t>
            </a:r>
            <a:r>
              <a:rPr lang="it-IT" sz="2000" dirty="0" smtClean="0">
                <a:latin typeface="Calibri" panose="020F0502020204030204" pitchFamily="34" charset="0"/>
              </a:rPr>
              <a:t>diretto’».</a:t>
            </a:r>
            <a:endParaRPr lang="it-IT" sz="2000" dirty="0">
              <a:latin typeface="Calibri" panose="020F0502020204030204" pitchFamily="34" charset="0"/>
            </a:endParaRPr>
          </a:p>
        </p:txBody>
      </p:sp>
    </p:spTree>
    <p:extLst>
      <p:ext uri="{BB962C8B-B14F-4D97-AF65-F5344CB8AC3E}">
        <p14:creationId xmlns:p14="http://schemas.microsoft.com/office/powerpoint/2010/main" val="3494429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Sentenza n. 12/2006 (statuto abruzzese)</a:t>
            </a:r>
            <a:endParaRPr lang="it-IT" sz="4000" dirty="0">
              <a:latin typeface="Calibri" panose="020F0502020204030204" pitchFamily="34" charset="0"/>
            </a:endParaRPr>
          </a:p>
        </p:txBody>
      </p:sp>
      <p:sp>
        <p:nvSpPr>
          <p:cNvPr id="3" name="Segnaposto contenuto 2"/>
          <p:cNvSpPr>
            <a:spLocks noGrp="1"/>
          </p:cNvSpPr>
          <p:nvPr>
            <p:ph idx="1"/>
          </p:nvPr>
        </p:nvSpPr>
        <p:spPr>
          <a:xfrm>
            <a:off x="2589212" y="1468192"/>
            <a:ext cx="8915400" cy="5100034"/>
          </a:xfrm>
        </p:spPr>
        <p:txBody>
          <a:bodyPr>
            <a:normAutofit fontScale="92500"/>
          </a:bodyPr>
          <a:lstStyle/>
          <a:p>
            <a:pPr marL="0" indent="0" algn="just">
              <a:buNone/>
            </a:pPr>
            <a:r>
              <a:rPr lang="it-IT" sz="2000" dirty="0" smtClean="0">
                <a:latin typeface="Calibri" panose="020F0502020204030204" pitchFamily="34" charset="0"/>
              </a:rPr>
              <a:t>Altrettanto significativa è la pronuncia avente ad oggetto la determinazione della forma di governo assunta nello statuto abruzzese. La Corte ha infatti annullato la previsione secondo cui il Presidente, benché eletto direttamente dal corpo elettorale, fosse tenuto a sostituire gli assessori colpiti da sfiducia individuale da parte del Consiglio regionale.</a:t>
            </a:r>
          </a:p>
          <a:p>
            <a:pPr marL="0" indent="0" algn="just">
              <a:buNone/>
            </a:pPr>
            <a:r>
              <a:rPr lang="it-IT" sz="2000" dirty="0" smtClean="0">
                <a:latin typeface="Calibri" panose="020F0502020204030204" pitchFamily="34" charset="0"/>
              </a:rPr>
              <a:t>A giudizio della Corte, in una forma di </a:t>
            </a:r>
            <a:r>
              <a:rPr lang="it-IT" sz="2000" dirty="0">
                <a:latin typeface="Calibri" panose="020F0502020204030204" pitchFamily="34" charset="0"/>
              </a:rPr>
              <a:t>governo caratterizzata dall'elezione a suffragio </a:t>
            </a:r>
            <a:r>
              <a:rPr lang="it-IT" sz="2200" dirty="0">
                <a:latin typeface="Calibri" panose="020F0502020204030204" pitchFamily="34" charset="0"/>
              </a:rPr>
              <a:t>universale e diretto </a:t>
            </a:r>
            <a:r>
              <a:rPr lang="it-IT" sz="2200" dirty="0" smtClean="0">
                <a:latin typeface="Calibri" panose="020F0502020204030204" pitchFamily="34" charset="0"/>
              </a:rPr>
              <a:t>del Presidente, «</a:t>
            </a:r>
            <a:r>
              <a:rPr lang="it-IT" sz="2200" dirty="0">
                <a:latin typeface="Calibri" panose="020F0502020204030204" pitchFamily="34" charset="0"/>
              </a:rPr>
              <a:t>non trova posto la rottura di un ipotetico rapporto fiduciario tra Consiglio e singoli assessori, che si risolverebbe esclusivamente in una pura e semplice riduzione dei poteri spettanti al Presidente, investito della carica dal corpo elettorale proprio per il suo essere ed agire quale unico soggetto esponenziale del potere esecutivo nell'ambito della Regione, munito di poteri che lo rendono interamente responsabile, sul piano politico, dell'operato di tutti i componenti della Giunta. L'equilibrio tra poteri configurato nel modello disegnato dalla Costituzione verrebbe alterato se si privasse il Presidente della possibilità di scegliere e revocare discrezionalmente gli assessori della propria Giunta, del cui operato deve rispondere al Consiglio ed al corpo </a:t>
            </a:r>
            <a:r>
              <a:rPr lang="it-IT" sz="2200" dirty="0" smtClean="0">
                <a:latin typeface="Calibri" panose="020F0502020204030204" pitchFamily="34" charset="0"/>
              </a:rPr>
              <a:t>elettorale». </a:t>
            </a:r>
            <a:endParaRPr lang="it-IT" sz="2200" dirty="0">
              <a:latin typeface="Calibri" panose="020F0502020204030204" pitchFamily="34" charset="0"/>
            </a:endParaRPr>
          </a:p>
        </p:txBody>
      </p:sp>
    </p:spTree>
    <p:extLst>
      <p:ext uri="{BB962C8B-B14F-4D97-AF65-F5344CB8AC3E}">
        <p14:creationId xmlns:p14="http://schemas.microsoft.com/office/powerpoint/2010/main" val="3547553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115910"/>
            <a:ext cx="8911687" cy="1262129"/>
          </a:xfrm>
        </p:spPr>
        <p:txBody>
          <a:bodyPr>
            <a:normAutofit fontScale="90000"/>
          </a:bodyPr>
          <a:lstStyle/>
          <a:p>
            <a:pPr algn="ctr"/>
            <a:r>
              <a:rPr lang="it-IT" sz="4000" dirty="0" smtClean="0">
                <a:latin typeface="Calibri" panose="020F0502020204030204" pitchFamily="34" charset="0"/>
              </a:rPr>
              <a:t>Le norme statutarie programmatiche e di principio</a:t>
            </a:r>
            <a:endParaRPr lang="it-IT" sz="4000" dirty="0">
              <a:latin typeface="Calibri" panose="020F0502020204030204" pitchFamily="34" charset="0"/>
            </a:endParaRPr>
          </a:p>
        </p:txBody>
      </p:sp>
      <p:sp>
        <p:nvSpPr>
          <p:cNvPr id="3" name="Segnaposto contenuto 2"/>
          <p:cNvSpPr>
            <a:spLocks noGrp="1"/>
          </p:cNvSpPr>
          <p:nvPr>
            <p:ph idx="1"/>
          </p:nvPr>
        </p:nvSpPr>
        <p:spPr>
          <a:xfrm>
            <a:off x="2589212" y="1378039"/>
            <a:ext cx="8915400" cy="5344733"/>
          </a:xfrm>
        </p:spPr>
        <p:txBody>
          <a:bodyPr>
            <a:normAutofit fontScale="92500" lnSpcReduction="10000"/>
          </a:bodyPr>
          <a:lstStyle/>
          <a:p>
            <a:pPr marL="0" indent="0" algn="just">
              <a:buNone/>
            </a:pPr>
            <a:r>
              <a:rPr lang="it-IT" sz="2000" dirty="0" smtClean="0">
                <a:latin typeface="Calibri" panose="020F0502020204030204" pitchFamily="34" charset="0"/>
              </a:rPr>
              <a:t>Accanto alla disciplina del contenuto necessario, è dato riscontrare, nelle leggi statutarie, l’inserimento di alcune norme, tradizionalmente definite programmatiche o di principio, che fissano gli obiettivi dell’azione regionale e le direttive a cui essa deve ispirarsi; si tratta del cd. </a:t>
            </a:r>
            <a:r>
              <a:rPr lang="it-IT" sz="2000" b="1" dirty="0" smtClean="0">
                <a:latin typeface="Calibri" panose="020F0502020204030204" pitchFamily="34" charset="0"/>
              </a:rPr>
              <a:t>contenuto eventuale </a:t>
            </a:r>
            <a:r>
              <a:rPr lang="it-IT" sz="2000" dirty="0" smtClean="0">
                <a:latin typeface="Calibri" panose="020F0502020204030204" pitchFamily="34" charset="0"/>
              </a:rPr>
              <a:t>dello statuto.</a:t>
            </a:r>
          </a:p>
          <a:p>
            <a:pPr marL="0" indent="0" algn="just">
              <a:buNone/>
            </a:pPr>
            <a:r>
              <a:rPr lang="it-IT" sz="2000" dirty="0" smtClean="0">
                <a:latin typeface="Calibri" panose="020F0502020204030204" pitchFamily="34" charset="0"/>
              </a:rPr>
              <a:t>Per il vero, la Corte costituzionale ne ha escluso, nel solco di una giurisprudenza ormai consolidata, ogni vincolatività giuridica, sul presupposto che a tali enunciazioni «</a:t>
            </a:r>
            <a:r>
              <a:rPr lang="it-IT" sz="2000" dirty="0">
                <a:latin typeface="Calibri" panose="020F0502020204030204" pitchFamily="34" charset="0"/>
              </a:rPr>
              <a:t>anche se materialmente inserite in un atto-fonte, non può essere riconosciuta alcuna efficacia giuridica, collocandosi esse precipuamente sul piano dei convincimenti espressivi delle diverse sensibilità politiche presenti nella comunità regionale al momento dell'approvazione dello </a:t>
            </a:r>
            <a:r>
              <a:rPr lang="it-IT" sz="2000" dirty="0" smtClean="0">
                <a:latin typeface="Calibri" panose="020F0502020204030204" pitchFamily="34" charset="0"/>
              </a:rPr>
              <a:t>statuto. </a:t>
            </a:r>
            <a:r>
              <a:rPr lang="it-IT" sz="2200" dirty="0">
                <a:latin typeface="Calibri" panose="020F0502020204030204" pitchFamily="34" charset="0"/>
              </a:rPr>
              <a:t>D'altra parte, tali proclamazioni di obiettivi e di impegni non possono certo essere assimilate alle c.d. norme programmatiche della Costituzione, alle quali, per il loro valore di principio, sono stati generalmente riconosciuti non solo un valore programmatico nei confronti della futura disciplina legislativa, ma soprattutto una funzione di integrazione e di interpretazione delle norme vigenti. Qui però non siamo in presenza di Carte costituzionali, ma solo di fonti regionali </a:t>
            </a:r>
            <a:r>
              <a:rPr lang="it-IT" sz="2200" dirty="0" smtClean="0">
                <a:latin typeface="Calibri" panose="020F0502020204030204" pitchFamily="34" charset="0"/>
              </a:rPr>
              <a:t>‘a </a:t>
            </a:r>
            <a:r>
              <a:rPr lang="it-IT" sz="2200" dirty="0">
                <a:latin typeface="Calibri" panose="020F0502020204030204" pitchFamily="34" charset="0"/>
              </a:rPr>
              <a:t>competenza riservata e </a:t>
            </a:r>
            <a:r>
              <a:rPr lang="it-IT" sz="2200" dirty="0" smtClean="0">
                <a:latin typeface="Calibri" panose="020F0502020204030204" pitchFamily="34" charset="0"/>
              </a:rPr>
              <a:t>specializzata’, </a:t>
            </a:r>
            <a:r>
              <a:rPr lang="it-IT" sz="2200" dirty="0">
                <a:latin typeface="Calibri" panose="020F0502020204030204" pitchFamily="34" charset="0"/>
              </a:rPr>
              <a:t>cioè di statuti di autonomia, i quali, anche se costituzionalmente garantiti, debbono comunque </a:t>
            </a:r>
            <a:r>
              <a:rPr lang="it-IT" sz="2200" dirty="0" smtClean="0">
                <a:latin typeface="Calibri" panose="020F0502020204030204" pitchFamily="34" charset="0"/>
              </a:rPr>
              <a:t>‘essere </a:t>
            </a:r>
            <a:r>
              <a:rPr lang="it-IT" sz="2200" dirty="0">
                <a:latin typeface="Calibri" panose="020F0502020204030204" pitchFamily="34" charset="0"/>
              </a:rPr>
              <a:t>in armonia con i precetti ed i principi tutti ricavabili dalla </a:t>
            </a:r>
            <a:r>
              <a:rPr lang="it-IT" sz="2200" dirty="0" smtClean="0">
                <a:latin typeface="Calibri" panose="020F0502020204030204" pitchFamily="34" charset="0"/>
              </a:rPr>
              <a:t>Costituzione’» (</a:t>
            </a:r>
            <a:r>
              <a:rPr lang="it-IT" sz="2200" b="1" dirty="0" smtClean="0">
                <a:latin typeface="Calibri" panose="020F0502020204030204" pitchFamily="34" charset="0"/>
              </a:rPr>
              <a:t>sentenza n. 372 del 2004</a:t>
            </a:r>
            <a:r>
              <a:rPr lang="it-IT" sz="2200" dirty="0" smtClean="0">
                <a:latin typeface="Calibri" panose="020F0502020204030204" pitchFamily="34" charset="0"/>
              </a:rPr>
              <a:t>).</a:t>
            </a:r>
            <a:endParaRPr lang="it-IT" sz="2200" dirty="0">
              <a:latin typeface="Calibri" panose="020F0502020204030204" pitchFamily="34" charset="0"/>
            </a:endParaRPr>
          </a:p>
        </p:txBody>
      </p:sp>
    </p:spTree>
    <p:extLst>
      <p:ext uri="{BB962C8B-B14F-4D97-AF65-F5344CB8AC3E}">
        <p14:creationId xmlns:p14="http://schemas.microsoft.com/office/powerpoint/2010/main" val="4168042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831203"/>
          </a:xfrm>
        </p:spPr>
        <p:txBody>
          <a:bodyPr>
            <a:normAutofit/>
          </a:bodyPr>
          <a:lstStyle/>
          <a:p>
            <a:pPr algn="ctr"/>
            <a:r>
              <a:rPr lang="it-IT" sz="4000" dirty="0" smtClean="0">
                <a:latin typeface="Calibri" panose="020F0502020204030204" pitchFamily="34" charset="0"/>
              </a:rPr>
              <a:t>I limiti dell’autonomia statutaria</a:t>
            </a:r>
            <a:endParaRPr lang="it-IT" sz="4000" dirty="0">
              <a:latin typeface="Calibri" panose="020F0502020204030204" pitchFamily="34" charset="0"/>
            </a:endParaRPr>
          </a:p>
        </p:txBody>
      </p:sp>
      <p:sp>
        <p:nvSpPr>
          <p:cNvPr id="3" name="Segnaposto contenuto 2"/>
          <p:cNvSpPr>
            <a:spLocks noGrp="1"/>
          </p:cNvSpPr>
          <p:nvPr>
            <p:ph idx="1"/>
          </p:nvPr>
        </p:nvSpPr>
        <p:spPr>
          <a:xfrm>
            <a:off x="2589212" y="1455313"/>
            <a:ext cx="8915400" cy="5293217"/>
          </a:xfrm>
        </p:spPr>
        <p:txBody>
          <a:bodyPr>
            <a:normAutofit lnSpcReduction="10000"/>
          </a:bodyPr>
          <a:lstStyle/>
          <a:p>
            <a:pPr marL="0" indent="0" algn="just">
              <a:buNone/>
            </a:pPr>
            <a:r>
              <a:rPr lang="it-IT" sz="2000" dirty="0" smtClean="0">
                <a:latin typeface="Calibri" panose="020F0502020204030204" pitchFamily="34" charset="0"/>
              </a:rPr>
              <a:t>La novella costituzionale del 1999 è intervenuta sull’ulteriore profilo dei vincoli apposti all’autonomia statutaria individuando, quale unico limite di legittimità, quello dell’«armonia con la Costituzione» (art. 123, primo comma, Cost.).</a:t>
            </a:r>
          </a:p>
          <a:p>
            <a:pPr marL="0" indent="0" algn="just">
              <a:buNone/>
            </a:pPr>
            <a:r>
              <a:rPr lang="it-IT" sz="2000" dirty="0" smtClean="0">
                <a:latin typeface="Calibri" panose="020F0502020204030204" pitchFamily="34" charset="0"/>
              </a:rPr>
              <a:t>La formula anzidetta è stata mutuata dall’originaria versione dell’art. 123 Cost., differenziandosene per la mancata menzione del vincolo espresso dalle «leggi della Repubblica».</a:t>
            </a:r>
          </a:p>
          <a:p>
            <a:pPr marL="0" indent="0" algn="just">
              <a:buNone/>
            </a:pPr>
            <a:r>
              <a:rPr lang="it-IT" sz="2000" dirty="0" smtClean="0">
                <a:latin typeface="Calibri" panose="020F0502020204030204" pitchFamily="34" charset="0"/>
              </a:rPr>
              <a:t>Ad ogni modo, l’equivocità della formula impiegata ha fatto sì che la Corte riempisse la clausola in oggetto di un significato che ha vanificato la portata innovativa del disposto costituzionale, comprimendo, ancora una volta, l’autonomia statutaria.</a:t>
            </a:r>
          </a:p>
          <a:p>
            <a:pPr marL="0" indent="0" algn="just">
              <a:buNone/>
            </a:pPr>
            <a:r>
              <a:rPr lang="it-IT" sz="2000" dirty="0" smtClean="0">
                <a:latin typeface="Calibri" panose="020F0502020204030204" pitchFamily="34" charset="0"/>
              </a:rPr>
              <a:t>È in tale direzione, infatti, che muovono le parole della Corte, per come argomentate sin dalla </a:t>
            </a:r>
            <a:r>
              <a:rPr lang="it-IT" sz="2000" b="1" dirty="0" smtClean="0">
                <a:latin typeface="Calibri" panose="020F0502020204030204" pitchFamily="34" charset="0"/>
              </a:rPr>
              <a:t>pronuncia n. 304 del 2002</a:t>
            </a:r>
            <a:r>
              <a:rPr lang="it-IT" sz="2000" dirty="0" smtClean="0">
                <a:latin typeface="Calibri" panose="020F0502020204030204" pitchFamily="34" charset="0"/>
              </a:rPr>
              <a:t>: «</a:t>
            </a:r>
            <a:r>
              <a:rPr lang="it-IT" sz="2000" dirty="0">
                <a:latin typeface="Calibri" panose="020F0502020204030204" pitchFamily="34" charset="0"/>
              </a:rPr>
              <a:t>La circostanza che la deliberazione impugnata sia stata adottata nella forma statutaria non vale a superare il vizio di legittimità dal quale essa è affetta. L'articolo 123 della Costituzione assoggetta attualmente la potestà statutaria regionale al solo limite dell'"armonia con la Costituzione" con formulazione meno stringente di quella precedente, che richiedeva anche l'armonia con le "leggi della Repubblica". </a:t>
            </a:r>
          </a:p>
        </p:txBody>
      </p:sp>
      <p:cxnSp>
        <p:nvCxnSpPr>
          <p:cNvPr id="5" name="Connettore 2 4"/>
          <p:cNvCxnSpPr/>
          <p:nvPr/>
        </p:nvCxnSpPr>
        <p:spPr>
          <a:xfrm>
            <a:off x="9645565" y="6499148"/>
            <a:ext cx="17482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6354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969163"/>
          </a:xfrm>
        </p:spPr>
        <p:txBody>
          <a:bodyPr>
            <a:normAutofit/>
          </a:bodyPr>
          <a:lstStyle/>
          <a:p>
            <a:pPr algn="ctr"/>
            <a:r>
              <a:rPr lang="it-IT" sz="4000" dirty="0">
                <a:latin typeface="Calibri" panose="020F0502020204030204" pitchFamily="34" charset="0"/>
              </a:rPr>
              <a:t>I limiti dell’autonomia statutaria</a:t>
            </a:r>
          </a:p>
        </p:txBody>
      </p:sp>
      <p:sp>
        <p:nvSpPr>
          <p:cNvPr id="3" name="Segnaposto contenuto 2"/>
          <p:cNvSpPr>
            <a:spLocks noGrp="1"/>
          </p:cNvSpPr>
          <p:nvPr>
            <p:ph idx="1"/>
          </p:nvPr>
        </p:nvSpPr>
        <p:spPr>
          <a:xfrm>
            <a:off x="2589212" y="1593273"/>
            <a:ext cx="8915400" cy="4317949"/>
          </a:xfrm>
        </p:spPr>
        <p:txBody>
          <a:bodyPr>
            <a:normAutofit/>
          </a:bodyPr>
          <a:lstStyle/>
          <a:p>
            <a:pPr marL="0" indent="0" algn="just">
              <a:spcBef>
                <a:spcPts val="0"/>
              </a:spcBef>
              <a:buNone/>
            </a:pPr>
            <a:r>
              <a:rPr lang="it-IT" sz="2000" dirty="0">
                <a:latin typeface="Calibri" panose="020F0502020204030204" pitchFamily="34" charset="0"/>
              </a:rPr>
              <a:t>Da ciò la difesa regionale ha tratto argomento per sostenere che il limite di legittimità degli statuti dovrebbe essere riferito ai valori di fondo che ispirano la Costituzione. L'armonia, si ragiona, esigerebbe solo che lo statuto non sia "orientato contro la Costituzione" e non ne pregiudichi i principi generali, ma non escluderebbe la possibilità di derogare a sue singole norme.</a:t>
            </a:r>
          </a:p>
          <a:p>
            <a:pPr marL="0" indent="0" algn="just">
              <a:spcBef>
                <a:spcPts val="0"/>
              </a:spcBef>
              <a:buNone/>
            </a:pPr>
            <a:r>
              <a:rPr lang="it-IT" sz="2000" dirty="0" smtClean="0">
                <a:latin typeface="Calibri" panose="020F0502020204030204" pitchFamily="34" charset="0"/>
              </a:rPr>
              <a:t>Neppure </a:t>
            </a:r>
            <a:r>
              <a:rPr lang="it-IT" sz="2000" dirty="0">
                <a:latin typeface="Calibri" panose="020F0502020204030204" pitchFamily="34" charset="0"/>
              </a:rPr>
              <a:t>questo ordine di considerazioni può essere accolto. Il riferimento all'"armonia", lungi </a:t>
            </a:r>
            <a:r>
              <a:rPr lang="it-IT" sz="2000" dirty="0" smtClean="0">
                <a:latin typeface="Calibri" panose="020F0502020204030204" pitchFamily="34" charset="0"/>
              </a:rPr>
              <a:t>dal depotenziarla</a:t>
            </a:r>
            <a:r>
              <a:rPr lang="it-IT" sz="2000" dirty="0">
                <a:latin typeface="Calibri" panose="020F0502020204030204" pitchFamily="34" charset="0"/>
              </a:rPr>
              <a:t>, rinsalda l'esigenza di puntuale rispetto di ogni disposizione della Costituzione, poiché </a:t>
            </a:r>
            <a:r>
              <a:rPr lang="it-IT" sz="2000" dirty="0" smtClean="0">
                <a:latin typeface="Calibri" panose="020F0502020204030204" pitchFamily="34" charset="0"/>
              </a:rPr>
              <a:t>mira non </a:t>
            </a:r>
            <a:r>
              <a:rPr lang="it-IT" sz="2000" dirty="0">
                <a:latin typeface="Calibri" panose="020F0502020204030204" pitchFamily="34" charset="0"/>
              </a:rPr>
              <a:t>solo ad evitare il contrasto con le singole previsioni di questa, dal quale non può certo </a:t>
            </a:r>
            <a:r>
              <a:rPr lang="it-IT" sz="2000" dirty="0" smtClean="0">
                <a:latin typeface="Calibri" panose="020F0502020204030204" pitchFamily="34" charset="0"/>
              </a:rPr>
              <a:t>generarsi armonia</a:t>
            </a:r>
            <a:r>
              <a:rPr lang="it-IT" sz="2000" dirty="0">
                <a:latin typeface="Calibri" panose="020F0502020204030204" pitchFamily="34" charset="0"/>
              </a:rPr>
              <a:t>, ma anche a scongiurare il pericolo che lo statuto, pur rispettoso della lettera della Costituzione, </a:t>
            </a:r>
            <a:r>
              <a:rPr lang="it-IT" sz="2000" dirty="0" smtClean="0">
                <a:latin typeface="Calibri" panose="020F0502020204030204" pitchFamily="34" charset="0"/>
              </a:rPr>
              <a:t>ne eluda </a:t>
            </a:r>
            <a:r>
              <a:rPr lang="it-IT" sz="2000" dirty="0">
                <a:latin typeface="Calibri" panose="020F0502020204030204" pitchFamily="34" charset="0"/>
              </a:rPr>
              <a:t>lo </a:t>
            </a:r>
            <a:r>
              <a:rPr lang="it-IT" sz="2000" dirty="0" smtClean="0">
                <a:latin typeface="Calibri" panose="020F0502020204030204" pitchFamily="34" charset="0"/>
              </a:rPr>
              <a:t>spirito». </a:t>
            </a:r>
            <a:endParaRPr lang="it-IT" sz="2000" dirty="0">
              <a:latin typeface="Calibri" panose="020F0502020204030204" pitchFamily="34" charset="0"/>
            </a:endParaRPr>
          </a:p>
        </p:txBody>
      </p:sp>
    </p:spTree>
    <p:extLst>
      <p:ext uri="{BB962C8B-B14F-4D97-AF65-F5344CB8AC3E}">
        <p14:creationId xmlns:p14="http://schemas.microsoft.com/office/powerpoint/2010/main" val="1406950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I limiti dell’autonomia statutaria</a:t>
            </a:r>
          </a:p>
        </p:txBody>
      </p:sp>
      <p:sp>
        <p:nvSpPr>
          <p:cNvPr id="3" name="Segnaposto contenuto 2"/>
          <p:cNvSpPr>
            <a:spLocks noGrp="1"/>
          </p:cNvSpPr>
          <p:nvPr>
            <p:ph idx="1"/>
          </p:nvPr>
        </p:nvSpPr>
        <p:spPr>
          <a:xfrm>
            <a:off x="2589212" y="1745673"/>
            <a:ext cx="8915400" cy="4165549"/>
          </a:xfrm>
        </p:spPr>
        <p:txBody>
          <a:bodyPr>
            <a:normAutofit/>
          </a:bodyPr>
          <a:lstStyle/>
          <a:p>
            <a:pPr marL="0" indent="0" algn="just">
              <a:buNone/>
            </a:pPr>
            <a:r>
              <a:rPr lang="it-IT" sz="2000" dirty="0" smtClean="0">
                <a:latin typeface="Calibri" panose="020F0502020204030204" pitchFamily="34" charset="0"/>
              </a:rPr>
              <a:t>Ancor più penalizzanti appaiono le osservazioni formulate nella </a:t>
            </a:r>
            <a:r>
              <a:rPr lang="it-IT" sz="2000" b="1" dirty="0" smtClean="0">
                <a:latin typeface="Calibri" panose="020F0502020204030204" pitchFamily="34" charset="0"/>
              </a:rPr>
              <a:t>sentenza n. 12 del 2006 </a:t>
            </a:r>
            <a:r>
              <a:rPr lang="it-IT" sz="2000" dirty="0" smtClean="0">
                <a:latin typeface="Calibri" panose="020F0502020204030204" pitchFamily="34" charset="0"/>
              </a:rPr>
              <a:t>laddove la Corte, ragionando del limite dell’ «armonia con la Costituzione», è giunta ad affermare che «</a:t>
            </a:r>
            <a:r>
              <a:rPr lang="it-IT" sz="2000" dirty="0">
                <a:latin typeface="Calibri" panose="020F0502020204030204" pitchFamily="34" charset="0"/>
              </a:rPr>
              <a:t>Il sistema costituzionale complessivo, che si articola nei principî contenuti nelle singole norme della Carta fondamentale e delle leggi ordinarie di diretta attuazione, rappresenta </a:t>
            </a:r>
            <a:r>
              <a:rPr lang="it-IT" sz="2000" dirty="0" smtClean="0">
                <a:latin typeface="Calibri" panose="020F0502020204030204" pitchFamily="34" charset="0"/>
              </a:rPr>
              <a:t>il </a:t>
            </a:r>
            <a:r>
              <a:rPr lang="it-IT" sz="2000" dirty="0">
                <a:latin typeface="Calibri" panose="020F0502020204030204" pitchFamily="34" charset="0"/>
              </a:rPr>
              <a:t>contesto, all'interno del quale si deve procedere alla lettura ed all'interpretazione delle norme statutarie, che in quel sistema vivono ed </a:t>
            </a:r>
            <a:r>
              <a:rPr lang="it-IT" sz="2000" dirty="0" smtClean="0">
                <a:latin typeface="Calibri" panose="020F0502020204030204" pitchFamily="34" charset="0"/>
              </a:rPr>
              <a:t>operano».</a:t>
            </a:r>
          </a:p>
        </p:txBody>
      </p:sp>
    </p:spTree>
    <p:extLst>
      <p:ext uri="{BB962C8B-B14F-4D97-AF65-F5344CB8AC3E}">
        <p14:creationId xmlns:p14="http://schemas.microsoft.com/office/powerpoint/2010/main" val="3750014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4000" dirty="0" smtClean="0">
                <a:latin typeface="Calibri" panose="020F0502020204030204" pitchFamily="34" charset="0"/>
                <a:cs typeface="Calibri" panose="020F0502020204030204" pitchFamily="34" charset="0"/>
              </a:rPr>
              <a:t>Legge regionale: i caratteri dopo la riforma del Titolo V </a:t>
            </a:r>
            <a:r>
              <a:rPr lang="it-IT" sz="4000" dirty="0" err="1" smtClean="0">
                <a:latin typeface="Calibri" panose="020F0502020204030204" pitchFamily="34" charset="0"/>
                <a:cs typeface="Calibri" panose="020F0502020204030204" pitchFamily="34" charset="0"/>
              </a:rPr>
              <a:t>Cost</a:t>
            </a:r>
            <a:r>
              <a:rPr lang="it-IT" sz="4000" dirty="0" smtClean="0">
                <a:latin typeface="Calibri" panose="020F0502020204030204" pitchFamily="34" charset="0"/>
                <a:cs typeface="Calibri" panose="020F0502020204030204" pitchFamily="34" charset="0"/>
              </a:rPr>
              <a:t>.</a:t>
            </a:r>
            <a:endParaRPr lang="it-IT" sz="4000"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p:txBody>
          <a:bodyPr/>
          <a:lstStyle/>
          <a:p>
            <a:r>
              <a:rPr lang="it-IT" sz="2000" dirty="0" smtClean="0">
                <a:latin typeface="Calibri" panose="020F0502020204030204" pitchFamily="34" charset="0"/>
                <a:cs typeface="Calibri" panose="020F0502020204030204" pitchFamily="34" charset="0"/>
              </a:rPr>
              <a:t>- La riforma costituzionale del Titolo V - avvenuta con l.c. n. 3 del 2001  - ha innovato l’assetto dei poteri e delle relazioni legislative fra Stato e Regioni, incentrati su una diversa tecnica di riparto delle competenze.</a:t>
            </a:r>
          </a:p>
          <a:p>
            <a:r>
              <a:rPr lang="it-IT" sz="2000" dirty="0" smtClean="0">
                <a:latin typeface="Calibri" panose="020F0502020204030204" pitchFamily="34" charset="0"/>
                <a:cs typeface="Calibri" panose="020F0502020204030204" pitchFamily="34" charset="0"/>
              </a:rPr>
              <a:t>Tecnica del rovesciamento del principio enumerativo.</a:t>
            </a:r>
          </a:p>
          <a:p>
            <a:r>
              <a:rPr lang="it-IT" sz="2000" dirty="0" smtClean="0">
                <a:latin typeface="Calibri" panose="020F0502020204030204" pitchFamily="34" charset="0"/>
                <a:cs typeface="Calibri" panose="020F0502020204030204" pitchFamily="34" charset="0"/>
              </a:rPr>
              <a:t>Tre tipologie di competenza legislativa: enumerata/esclusiva (Stato - -art. 117, secondo comma </a:t>
            </a:r>
            <a:r>
              <a:rPr lang="it-IT" sz="2000" dirty="0" err="1" smtClean="0">
                <a:latin typeface="Calibri" panose="020F0502020204030204" pitchFamily="34" charset="0"/>
                <a:cs typeface="Calibri" panose="020F0502020204030204" pitchFamily="34" charset="0"/>
              </a:rPr>
              <a:t>Cost</a:t>
            </a:r>
            <a:r>
              <a:rPr lang="it-IT" sz="2000" dirty="0" smtClean="0">
                <a:latin typeface="Calibri" panose="020F0502020204030204" pitchFamily="34" charset="0"/>
                <a:cs typeface="Calibri" panose="020F0502020204030204" pitchFamily="34" charset="0"/>
              </a:rPr>
              <a:t>.); concorrente o ripartita (Stato-Regioni – art. 117, terzo comma </a:t>
            </a:r>
            <a:r>
              <a:rPr lang="it-IT" sz="2000" dirty="0" err="1" smtClean="0">
                <a:latin typeface="Calibri" panose="020F0502020204030204" pitchFamily="34" charset="0"/>
                <a:cs typeface="Calibri" panose="020F0502020204030204" pitchFamily="34" charset="0"/>
              </a:rPr>
              <a:t>Cost</a:t>
            </a:r>
            <a:r>
              <a:rPr lang="it-IT" sz="2000" dirty="0" smtClean="0">
                <a:latin typeface="Calibri" panose="020F0502020204030204" pitchFamily="34" charset="0"/>
                <a:cs typeface="Calibri" panose="020F0502020204030204" pitchFamily="34" charset="0"/>
              </a:rPr>
              <a:t>.); competenza residuale/generale (Regioni – art. 117, quarto comma </a:t>
            </a:r>
            <a:r>
              <a:rPr lang="it-IT" sz="2000" dirty="0" err="1" smtClean="0">
                <a:latin typeface="Calibri" panose="020F0502020204030204" pitchFamily="34" charset="0"/>
                <a:cs typeface="Calibri" panose="020F0502020204030204" pitchFamily="34" charset="0"/>
              </a:rPr>
              <a:t>Cost</a:t>
            </a:r>
            <a:r>
              <a:rPr lang="it-IT" sz="2000" dirty="0" smtClean="0">
                <a:latin typeface="Calibri" panose="020F0502020204030204" pitchFamily="34" charset="0"/>
                <a:cs typeface="Calibri" panose="020F0502020204030204" pitchFamily="34" charset="0"/>
              </a:rPr>
              <a:t>.)</a:t>
            </a:r>
          </a:p>
          <a:p>
            <a:r>
              <a:rPr lang="it-IT" sz="2000" dirty="0" smtClean="0">
                <a:latin typeface="Calibri" panose="020F0502020204030204" pitchFamily="34" charset="0"/>
                <a:cs typeface="Calibri" panose="020F0502020204030204" pitchFamily="34" charset="0"/>
              </a:rPr>
              <a:t>Legge regionale=fonte a fini generali/fonte a fini politici</a:t>
            </a:r>
          </a:p>
          <a:p>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2079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cs typeface="Calibri" panose="020F0502020204030204" pitchFamily="34" charset="0"/>
              </a:rPr>
              <a:t>Segue: la legge regionale </a:t>
            </a:r>
            <a:endParaRPr lang="it-IT" sz="4000"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p:txBody>
          <a:bodyPr>
            <a:normAutofit lnSpcReduction="10000"/>
          </a:bodyPr>
          <a:lstStyle/>
          <a:p>
            <a:r>
              <a:rPr lang="it-IT" sz="2000" dirty="0" smtClean="0">
                <a:latin typeface="Calibri" panose="020F0502020204030204" pitchFamily="34" charset="0"/>
                <a:cs typeface="Calibri" panose="020F0502020204030204" pitchFamily="34" charset="0"/>
              </a:rPr>
              <a:t>Presunta posizione di parità tra LR e LS </a:t>
            </a:r>
          </a:p>
          <a:p>
            <a:r>
              <a:rPr lang="it-IT" sz="2000" dirty="0" smtClean="0">
                <a:latin typeface="Calibri" panose="020F0502020204030204" pitchFamily="34" charset="0"/>
                <a:cs typeface="Calibri" panose="020F0502020204030204" pitchFamily="34" charset="0"/>
              </a:rPr>
              <a:t>Art. 117, primo comma, </a:t>
            </a:r>
            <a:r>
              <a:rPr lang="it-IT" sz="2000" dirty="0" err="1" smtClean="0">
                <a:latin typeface="Calibri" panose="020F0502020204030204" pitchFamily="34" charset="0"/>
                <a:cs typeface="Calibri" panose="020F0502020204030204" pitchFamily="34" charset="0"/>
              </a:rPr>
              <a:t>Cost</a:t>
            </a:r>
            <a:r>
              <a:rPr lang="it-IT" sz="2000" dirty="0" smtClean="0">
                <a:latin typeface="Calibri" panose="020F0502020204030204" pitchFamily="34" charset="0"/>
                <a:cs typeface="Calibri" panose="020F0502020204030204" pitchFamily="34" charset="0"/>
              </a:rPr>
              <a:t>. «La potestà legislativa è esercitata dallo Stato e dalle Regioni nel rispetto della Costituzione, nonché dei vincoli derivanti dall’ordinamento comunitario e dagli obblighi internazionali».</a:t>
            </a:r>
          </a:p>
          <a:p>
            <a:pPr algn="just"/>
            <a:r>
              <a:rPr lang="it-IT" sz="2000" dirty="0" smtClean="0">
                <a:latin typeface="Calibri" panose="020F0502020204030204" pitchFamily="34" charset="0"/>
                <a:cs typeface="Calibri" panose="020F0502020204030204" pitchFamily="34" charset="0"/>
              </a:rPr>
              <a:t>Art. 127 </a:t>
            </a:r>
            <a:r>
              <a:rPr lang="it-IT" sz="2000" dirty="0" err="1" smtClean="0">
                <a:latin typeface="Calibri" panose="020F0502020204030204" pitchFamily="34" charset="0"/>
                <a:cs typeface="Calibri" panose="020F0502020204030204" pitchFamily="34" charset="0"/>
              </a:rPr>
              <a:t>Cost</a:t>
            </a:r>
            <a:r>
              <a:rPr lang="it-IT" sz="2000" dirty="0" smtClean="0">
                <a:latin typeface="Calibri" panose="020F0502020204030204" pitchFamily="34" charset="0"/>
                <a:cs typeface="Calibri" panose="020F0502020204030204" pitchFamily="34" charset="0"/>
              </a:rPr>
              <a:t>. «Il Governo, quando ritenga che una legge regionale ecceda la competenza della Regione, può promuovere la questione di legittimità costituzionale davanti alla Corte costituzionale entro sessanta giorni dalla sua pubblicazione».</a:t>
            </a:r>
          </a:p>
          <a:p>
            <a:pPr algn="just"/>
            <a:r>
              <a:rPr lang="it-IT" sz="2000" dirty="0" smtClean="0">
                <a:latin typeface="Calibri" panose="020F0502020204030204" pitchFamily="34" charset="0"/>
                <a:cs typeface="Calibri" panose="020F0502020204030204" pitchFamily="34" charset="0"/>
              </a:rPr>
              <a:t>«La Regione, quando ritenga che una legge o un atto avente forza di legge dello Stato o di un’altra Regione leda la sua sfera di competenza può promuovere la questione di legittimità costituzionale dinanzi alla Corte </a:t>
            </a:r>
            <a:r>
              <a:rPr lang="it-IT" sz="2000" dirty="0" err="1" smtClean="0">
                <a:latin typeface="Calibri" panose="020F0502020204030204" pitchFamily="34" charset="0"/>
                <a:cs typeface="Calibri" panose="020F0502020204030204" pitchFamily="34" charset="0"/>
              </a:rPr>
              <a:t>costituzioanle</a:t>
            </a:r>
            <a:r>
              <a:rPr lang="it-IT" sz="2000" dirty="0" smtClean="0">
                <a:latin typeface="Calibri" panose="020F0502020204030204" pitchFamily="34" charset="0"/>
                <a:cs typeface="Calibri" panose="020F0502020204030204" pitchFamily="34" charset="0"/>
              </a:rPr>
              <a:t> entro sessanta giorni dalla pubblicazione della legge e dell’atto avente valore di legge»</a:t>
            </a:r>
          </a:p>
          <a:p>
            <a:pPr algn="just"/>
            <a:endParaRPr lang="it-IT" sz="2000" dirty="0" smtClean="0">
              <a:latin typeface="Calibri" panose="020F0502020204030204" pitchFamily="34" charset="0"/>
              <a:cs typeface="Calibri" panose="020F0502020204030204" pitchFamily="34" charset="0"/>
            </a:endParaRPr>
          </a:p>
          <a:p>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2336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cs typeface="Calibri" panose="020F0502020204030204" pitchFamily="34" charset="0"/>
              </a:rPr>
              <a:t>Segue: legge regionale</a:t>
            </a:r>
            <a:endParaRPr lang="it-IT" sz="4000"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p:txBody>
          <a:bodyPr/>
          <a:lstStyle/>
          <a:p>
            <a:r>
              <a:rPr lang="it-IT" sz="2000" dirty="0" smtClean="0">
                <a:latin typeface="Calibri" panose="020F0502020204030204" pitchFamily="34" charset="0"/>
                <a:cs typeface="Calibri" panose="020F0502020204030204" pitchFamily="34" charset="0"/>
              </a:rPr>
              <a:t>Sotto il primo profilo Legge regionale e Legge statale sono sottoposte ai medesimi limiti</a:t>
            </a:r>
          </a:p>
          <a:p>
            <a:pPr marL="0" indent="0">
              <a:buNone/>
            </a:pPr>
            <a:endParaRPr lang="it-IT" sz="2000" dirty="0" smtClean="0">
              <a:latin typeface="Calibri" panose="020F0502020204030204" pitchFamily="34" charset="0"/>
              <a:cs typeface="Calibri" panose="020F0502020204030204" pitchFamily="34" charset="0"/>
            </a:endParaRPr>
          </a:p>
          <a:p>
            <a:r>
              <a:rPr lang="it-IT" sz="2000" dirty="0" smtClean="0">
                <a:latin typeface="Calibri" panose="020F0502020204030204" pitchFamily="34" charset="0"/>
                <a:cs typeface="Calibri" panose="020F0502020204030204" pitchFamily="34" charset="0"/>
              </a:rPr>
              <a:t>Prima dell’intervenuta revisione costituzionale,  la LR incontrava:</a:t>
            </a:r>
          </a:p>
          <a:p>
            <a:r>
              <a:rPr lang="it-IT" sz="2000" dirty="0" smtClean="0">
                <a:latin typeface="Calibri" panose="020F0502020204030204" pitchFamily="34" charset="0"/>
                <a:cs typeface="Calibri" panose="020F0502020204030204" pitchFamily="34" charset="0"/>
              </a:rPr>
              <a:t>-  il limite dei principi fondamentali della materia (posti dalla LS)</a:t>
            </a:r>
          </a:p>
          <a:p>
            <a:r>
              <a:rPr lang="it-IT" sz="2000" dirty="0" smtClean="0">
                <a:latin typeface="Calibri" panose="020F0502020204030204" pitchFamily="34" charset="0"/>
                <a:cs typeface="Calibri" panose="020F0502020204030204" pitchFamily="34" charset="0"/>
              </a:rPr>
              <a:t>- il limite dell’interesse nazionale</a:t>
            </a:r>
          </a:p>
          <a:p>
            <a:r>
              <a:rPr lang="it-IT" sz="2000" dirty="0" smtClean="0">
                <a:latin typeface="Calibri" panose="020F0502020204030204" pitchFamily="34" charset="0"/>
                <a:cs typeface="Calibri" panose="020F0502020204030204" pitchFamily="34" charset="0"/>
              </a:rPr>
              <a:t>- il limite dell’interesse delle altre Regioni</a:t>
            </a:r>
          </a:p>
          <a:p>
            <a:endParaRPr lang="it-IT" dirty="0"/>
          </a:p>
          <a:p>
            <a:endParaRPr lang="it-IT" dirty="0"/>
          </a:p>
        </p:txBody>
      </p:sp>
    </p:spTree>
    <p:extLst>
      <p:ext uri="{BB962C8B-B14F-4D97-AF65-F5344CB8AC3E}">
        <p14:creationId xmlns:p14="http://schemas.microsoft.com/office/powerpoint/2010/main" val="412683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1313645"/>
            <a:ext cx="8911687" cy="3052293"/>
          </a:xfrm>
        </p:spPr>
        <p:txBody>
          <a:bodyPr>
            <a:normAutofit fontScale="90000"/>
          </a:bodyPr>
          <a:lstStyle/>
          <a:p>
            <a:pPr algn="ctr"/>
            <a:r>
              <a:rPr lang="it-IT" sz="7200" dirty="0" smtClean="0">
                <a:latin typeface="Calibri" panose="020F0502020204030204" pitchFamily="34" charset="0"/>
              </a:rPr>
              <a:t>L’autonomia statutaria e legislativa delle Regioni ordinarie</a:t>
            </a:r>
            <a:endParaRPr lang="it-IT" sz="7200" dirty="0">
              <a:latin typeface="Calibri" panose="020F0502020204030204" pitchFamily="34" charset="0"/>
            </a:endParaRPr>
          </a:p>
        </p:txBody>
      </p:sp>
    </p:spTree>
    <p:extLst>
      <p:ext uri="{BB962C8B-B14F-4D97-AF65-F5344CB8AC3E}">
        <p14:creationId xmlns:p14="http://schemas.microsoft.com/office/powerpoint/2010/main" val="996190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cs typeface="Calibri" panose="020F0502020204030204" pitchFamily="34" charset="0"/>
              </a:rPr>
              <a:t>Segue: legge regionale</a:t>
            </a:r>
            <a:endParaRPr lang="it-IT" sz="4000"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p:txBody>
          <a:bodyPr/>
          <a:lstStyle/>
          <a:p>
            <a:pPr algn="just"/>
            <a:r>
              <a:rPr lang="it-IT" dirty="0" smtClean="0"/>
              <a:t>Q</a:t>
            </a:r>
            <a:r>
              <a:rPr lang="it-IT" sz="2000" dirty="0" smtClean="0">
                <a:latin typeface="Calibri" panose="020F0502020204030204" pitchFamily="34" charset="0"/>
                <a:cs typeface="Calibri" panose="020F0502020204030204" pitchFamily="34" charset="0"/>
              </a:rPr>
              <a:t>uanto al secondo profilo, l’art. 127 prevede per la LR e per LS il medesimo regime di impugnazione</a:t>
            </a:r>
          </a:p>
          <a:p>
            <a:pPr algn="just"/>
            <a:r>
              <a:rPr lang="it-IT" sz="2000" dirty="0" smtClean="0">
                <a:latin typeface="Calibri" panose="020F0502020204030204" pitchFamily="34" charset="0"/>
                <a:cs typeface="Calibri" panose="020F0502020204030204" pitchFamily="34" charset="0"/>
              </a:rPr>
              <a:t>Prima della intervenuta revisione costituzionale «Il Governo della Repubblica, quando ritenga che una legge approvata dal Consiglio regionale ecceda la competenza della regione o contrasti con gli interessi nazionali o con quelli delle altre regioni, la rinvia al Consiglio regionale nel termine fissato per l’apposizione del visto».</a:t>
            </a:r>
          </a:p>
          <a:p>
            <a:pPr algn="just"/>
            <a:r>
              <a:rPr lang="it-IT" sz="2000" dirty="0" smtClean="0">
                <a:latin typeface="Calibri" panose="020F0502020204030204" pitchFamily="34" charset="0"/>
                <a:cs typeface="Calibri" panose="020F0502020204030204" pitchFamily="34" charset="0"/>
              </a:rPr>
              <a:t>La Legge regionale era perciò soggetta ad un controllo preventivo di legittimità da parte dell’Esecutivo nazionale.</a:t>
            </a:r>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14344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cs typeface="Calibri" panose="020F0502020204030204" pitchFamily="34" charset="0"/>
              </a:rPr>
              <a:t>I limiti della legge regionale</a:t>
            </a:r>
            <a:endParaRPr lang="it-IT" sz="4000"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p:txBody>
          <a:bodyPr>
            <a:normAutofit fontScale="92500" lnSpcReduction="20000"/>
          </a:bodyPr>
          <a:lstStyle/>
          <a:p>
            <a:r>
              <a:rPr lang="it-IT" sz="2000" dirty="0" smtClean="0">
                <a:latin typeface="Calibri" panose="020F0502020204030204" pitchFamily="34" charset="0"/>
                <a:cs typeface="Calibri" panose="020F0502020204030204" pitchFamily="34" charset="0"/>
              </a:rPr>
              <a:t>L’art. 117, primo comma, </a:t>
            </a:r>
            <a:r>
              <a:rPr lang="it-IT" sz="2000" dirty="0" err="1" smtClean="0">
                <a:latin typeface="Calibri" panose="020F0502020204030204" pitchFamily="34" charset="0"/>
                <a:cs typeface="Calibri" panose="020F0502020204030204" pitchFamily="34" charset="0"/>
              </a:rPr>
              <a:t>Cost</a:t>
            </a:r>
            <a:r>
              <a:rPr lang="it-IT" sz="2000" dirty="0" smtClean="0">
                <a:latin typeface="Calibri" panose="020F0502020204030204" pitchFamily="34" charset="0"/>
                <a:cs typeface="Calibri" panose="020F0502020204030204" pitchFamily="34" charset="0"/>
              </a:rPr>
              <a:t>. elenca e specifica il limiti della LR:</a:t>
            </a:r>
          </a:p>
          <a:p>
            <a:r>
              <a:rPr lang="it-IT" sz="2000" dirty="0" smtClean="0">
                <a:latin typeface="Calibri" panose="020F0502020204030204" pitchFamily="34" charset="0"/>
                <a:cs typeface="Calibri" panose="020F0502020204030204" pitchFamily="34" charset="0"/>
              </a:rPr>
              <a:t>A) Costituzione – Leggi costituzionali – principi fondamentali della Costituzione norme costituzionali sul riparto di competenza. Una specificazione di tale limite è contenuta nell’art. 120, primo comma, </a:t>
            </a:r>
            <a:r>
              <a:rPr lang="it-IT" sz="2000" dirty="0" err="1" smtClean="0">
                <a:latin typeface="Calibri" panose="020F0502020204030204" pitchFamily="34" charset="0"/>
                <a:cs typeface="Calibri" panose="020F0502020204030204" pitchFamily="34" charset="0"/>
              </a:rPr>
              <a:t>Cost</a:t>
            </a:r>
            <a:r>
              <a:rPr lang="it-IT" sz="2000" dirty="0" smtClean="0">
                <a:latin typeface="Calibri" panose="020F0502020204030204" pitchFamily="34" charset="0"/>
                <a:cs typeface="Calibri" panose="020F0502020204030204" pitchFamily="34" charset="0"/>
              </a:rPr>
              <a:t> «La regione non può istituire dazi di importazione o esportazione o transito tra le Regioni, né adottare provvedimenti che ostacolino in qualsiasi modo la libera circolazione delle persone e delle cose tra le Regioni, né limitare l’esercizio del diritto al lavoro in qualunque parte del territorio nazionale».</a:t>
            </a:r>
          </a:p>
          <a:p>
            <a:pPr algn="just"/>
            <a:r>
              <a:rPr lang="it-IT" sz="2000" dirty="0" smtClean="0">
                <a:latin typeface="Calibri" panose="020F0502020204030204" pitchFamily="34" charset="0"/>
                <a:cs typeface="Calibri" panose="020F0502020204030204" pitchFamily="34" charset="0"/>
              </a:rPr>
              <a:t>B) vincoli derivanti dal diritto europeo (art. 11 </a:t>
            </a:r>
            <a:r>
              <a:rPr lang="it-IT" sz="2000" dirty="0" err="1" smtClean="0">
                <a:latin typeface="Calibri" panose="020F0502020204030204" pitchFamily="34" charset="0"/>
                <a:cs typeface="Calibri" panose="020F0502020204030204" pitchFamily="34" charset="0"/>
              </a:rPr>
              <a:t>Cost</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sentt</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nn</a:t>
            </a:r>
            <a:r>
              <a:rPr lang="it-IT" sz="2000" dirty="0" smtClean="0">
                <a:latin typeface="Calibri" panose="020F0502020204030204" pitchFamily="34" charset="0"/>
                <a:cs typeface="Calibri" panose="020F0502020204030204" pitchFamily="34" charset="0"/>
              </a:rPr>
              <a:t>. 102/2008 406/2005; 7 e 166/2004; 129/2006; 269/2007)</a:t>
            </a:r>
          </a:p>
          <a:p>
            <a:r>
              <a:rPr lang="it-IT" sz="2000" dirty="0" smtClean="0">
                <a:latin typeface="Calibri" panose="020F0502020204030204" pitchFamily="34" charset="0"/>
                <a:cs typeface="Calibri" panose="020F0502020204030204" pitchFamily="34" charset="0"/>
              </a:rPr>
              <a:t>C)   obblighi internazionali (art. 10 </a:t>
            </a:r>
            <a:r>
              <a:rPr lang="it-IT" sz="2000" dirty="0" err="1" smtClean="0">
                <a:latin typeface="Calibri" panose="020F0502020204030204" pitchFamily="34" charset="0"/>
                <a:cs typeface="Calibri" panose="020F0502020204030204" pitchFamily="34" charset="0"/>
              </a:rPr>
              <a:t>Cost</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sentt</a:t>
            </a:r>
            <a:r>
              <a:rPr lang="it-IT" sz="2000" dirty="0" smtClean="0">
                <a:latin typeface="Calibri" panose="020F0502020204030204" pitchFamily="34" charset="0"/>
                <a:cs typeface="Calibri" panose="020F0502020204030204" pitchFamily="34" charset="0"/>
              </a:rPr>
              <a:t>. nn.348 e 349 /2007)</a:t>
            </a:r>
          </a:p>
          <a:p>
            <a:r>
              <a:rPr lang="it-IT" sz="2000" dirty="0" smtClean="0">
                <a:latin typeface="Calibri" panose="020F0502020204030204" pitchFamily="34" charset="0"/>
                <a:cs typeface="Calibri" panose="020F0502020204030204" pitchFamily="34" charset="0"/>
              </a:rPr>
              <a:t>Territoriale </a:t>
            </a:r>
          </a:p>
          <a:p>
            <a:r>
              <a:rPr lang="it-IT" sz="2000" dirty="0" smtClean="0">
                <a:latin typeface="Calibri" panose="020F0502020204030204" pitchFamily="34" charset="0"/>
                <a:cs typeface="Calibri" panose="020F0502020204030204" pitchFamily="34" charset="0"/>
              </a:rPr>
              <a:t>Principi fondamentali ex art. 117, terzo comma, </a:t>
            </a:r>
            <a:r>
              <a:rPr lang="it-IT" sz="2000" dirty="0" err="1" smtClean="0">
                <a:latin typeface="Calibri" panose="020F0502020204030204" pitchFamily="34" charset="0"/>
                <a:cs typeface="Calibri" panose="020F0502020204030204" pitchFamily="34" charset="0"/>
              </a:rPr>
              <a:t>Cost</a:t>
            </a:r>
            <a:r>
              <a:rPr lang="it-IT" sz="2000" dirty="0" smtClean="0">
                <a:latin typeface="Calibri" panose="020F0502020204030204" pitchFamily="34" charset="0"/>
                <a:cs typeface="Calibri" panose="020F0502020204030204" pitchFamily="34" charset="0"/>
              </a:rPr>
              <a:t>.</a:t>
            </a:r>
          </a:p>
          <a:p>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6343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cs typeface="Calibri" panose="020F0502020204030204" pitchFamily="34" charset="0"/>
              </a:rPr>
              <a:t>Il rapporto tra LR e LS</a:t>
            </a:r>
            <a:endParaRPr lang="it-IT" sz="4000"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sz="2000" dirty="0">
                <a:latin typeface="Calibri" panose="020F0502020204030204" pitchFamily="34" charset="0"/>
                <a:cs typeface="Calibri" panose="020F0502020204030204" pitchFamily="34" charset="0"/>
              </a:rPr>
              <a:t>Da quanto sinora illustrato, può facilmente dedursi che il rapporto intercorrente tra la legge regionale e quella statale non si spiega nei termini di un rapporto di natura gerarchica (che si configura, per entrambe, solo rispetto alla Costituzione) ma, diversamente, si articola e si giustifica in virtù del </a:t>
            </a:r>
            <a:r>
              <a:rPr lang="it-IT" sz="2000" b="1" dirty="0">
                <a:latin typeface="Calibri" panose="020F0502020204030204" pitchFamily="34" charset="0"/>
                <a:cs typeface="Calibri" panose="020F0502020204030204" pitchFamily="34" charset="0"/>
              </a:rPr>
              <a:t>principio di separazione delle competenze</a:t>
            </a:r>
            <a:r>
              <a:rPr lang="it-IT" sz="2000" dirty="0">
                <a:latin typeface="Calibri" panose="020F0502020204030204" pitchFamily="34" charset="0"/>
                <a:cs typeface="Calibri" panose="020F0502020204030204" pitchFamily="34" charset="0"/>
              </a:rPr>
              <a:t>. A tal riguardo, l’art. 117 si configura alla stregua di una norma costituzionale di distribuzione e ripartizione delle competenze.</a:t>
            </a:r>
          </a:p>
          <a:p>
            <a:pPr marL="0" indent="0" algn="just">
              <a:buNone/>
            </a:pPr>
            <a:r>
              <a:rPr lang="it-IT" sz="2000" dirty="0">
                <a:latin typeface="Calibri" panose="020F0502020204030204" pitchFamily="34" charset="0"/>
                <a:cs typeface="Calibri" panose="020F0502020204030204" pitchFamily="34" charset="0"/>
              </a:rPr>
              <a:t>Rispetto al modello così raffigurato, deve tuttavia precisarsi come maggiori complessità siano implicate dallo svolgimento dello schema di competenza concorrente, trattandosi di una regola di riparto che mantiene un residuo di gerarchia nella composizione del rapporto tra principi fondamentali di derivazione statale e legislazione regionale di dettaglio.</a:t>
            </a:r>
          </a:p>
          <a:p>
            <a:pPr marL="0" indent="0" algn="just">
              <a:buNone/>
            </a:pPr>
            <a:r>
              <a:rPr lang="it-IT" sz="2000" dirty="0">
                <a:latin typeface="Calibri" panose="020F0502020204030204" pitchFamily="34" charset="0"/>
                <a:cs typeface="Calibri" panose="020F0502020204030204" pitchFamily="34" charset="0"/>
              </a:rPr>
              <a:t>In tali casi, la relazione gerarchica si stabilisce su basi sostanziali o, in altri termini, in funzione del contenuto prescrittivo delle norme che definiscono i principi fondamentali della materia: si tratta della cd. «</a:t>
            </a:r>
            <a:r>
              <a:rPr lang="it-IT" sz="2000" b="1" dirty="0">
                <a:latin typeface="Calibri" panose="020F0502020204030204" pitchFamily="34" charset="0"/>
                <a:cs typeface="Calibri" panose="020F0502020204030204" pitchFamily="34" charset="0"/>
              </a:rPr>
              <a:t>gerarchia dei contenuti</a:t>
            </a:r>
            <a:r>
              <a:rPr lang="it-IT" sz="2000" dirty="0">
                <a:latin typeface="Calibri" panose="020F0502020204030204" pitchFamily="34" charset="0"/>
                <a:cs typeface="Calibri" panose="020F0502020204030204" pitchFamily="34" charset="0"/>
              </a:rPr>
              <a:t>».</a:t>
            </a:r>
          </a:p>
          <a:p>
            <a:endParaRPr lang="it-IT"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9823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cs typeface="Calibri" panose="020F0502020204030204" pitchFamily="34" charset="0"/>
              </a:rPr>
              <a:t>Procedimento di formazione della LR</a:t>
            </a:r>
            <a:endParaRPr lang="it-IT" sz="4000"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p:txBody>
          <a:bodyPr>
            <a:normAutofit lnSpcReduction="10000"/>
          </a:bodyPr>
          <a:lstStyle/>
          <a:p>
            <a:pPr marL="0" indent="0" algn="just">
              <a:buNone/>
            </a:pPr>
            <a:r>
              <a:rPr lang="it-IT" sz="2000" dirty="0">
                <a:latin typeface="Calibri" panose="020F0502020204030204" pitchFamily="34" charset="0"/>
                <a:cs typeface="Calibri" panose="020F0502020204030204" pitchFamily="34" charset="0"/>
              </a:rPr>
              <a:t>Al pari del procedimento di formazione delle leggi statali, quello previsto per le leggi regionali si articola in tre fasi: quella dell’iniziativa, quella costitutiva e quella integrativa dell’efficacia:</a:t>
            </a:r>
          </a:p>
          <a:p>
            <a:pPr algn="just">
              <a:buFont typeface="Arial" panose="020B0604020202020204" pitchFamily="34" charset="0"/>
              <a:buChar char="•"/>
            </a:pPr>
            <a:r>
              <a:rPr lang="it-IT" sz="2000" b="1" dirty="0">
                <a:latin typeface="Calibri" panose="020F0502020204030204" pitchFamily="34" charset="0"/>
                <a:cs typeface="Calibri" panose="020F0502020204030204" pitchFamily="34" charset="0"/>
              </a:rPr>
              <a:t>iniziativa</a:t>
            </a:r>
            <a:r>
              <a:rPr lang="it-IT" sz="2000" dirty="0">
                <a:latin typeface="Calibri" panose="020F0502020204030204" pitchFamily="34" charset="0"/>
                <a:cs typeface="Calibri" panose="020F0502020204030204" pitchFamily="34" charset="0"/>
              </a:rPr>
              <a:t>: l’iniziativa spetta alla Giunta, ai singoli consiglieri e agli elettori della Regione; gli Statuti, inoltre, la attribuiscono ai Consigli comunali e provinciali e di norma la estendono anche ad altri organismi (come ad esempio il CAL);</a:t>
            </a:r>
          </a:p>
          <a:p>
            <a:pPr algn="just">
              <a:buFont typeface="Arial" panose="020B0604020202020204" pitchFamily="34" charset="0"/>
              <a:buChar char="•"/>
            </a:pPr>
            <a:r>
              <a:rPr lang="it-IT" sz="2000" b="1" dirty="0">
                <a:latin typeface="Calibri" panose="020F0502020204030204" pitchFamily="34" charset="0"/>
                <a:cs typeface="Calibri" panose="020F0502020204030204" pitchFamily="34" charset="0"/>
              </a:rPr>
              <a:t>costitutiva</a:t>
            </a:r>
            <a:r>
              <a:rPr lang="it-IT" sz="2000" dirty="0">
                <a:latin typeface="Calibri" panose="020F0502020204030204" pitchFamily="34" charset="0"/>
                <a:cs typeface="Calibri" panose="020F0502020204030204" pitchFamily="34" charset="0"/>
              </a:rPr>
              <a:t>: ogni progetto di legge, previo esame da parte della commissione legislativa competente per materia, è discusso e votato dal Consiglio articolo per articolo e con votazione finale;</a:t>
            </a:r>
          </a:p>
          <a:p>
            <a:pPr algn="just">
              <a:buFont typeface="Arial" panose="020B0604020202020204" pitchFamily="34" charset="0"/>
              <a:buChar char="•"/>
            </a:pPr>
            <a:r>
              <a:rPr lang="it-IT" sz="2000" b="1" dirty="0">
                <a:latin typeface="Calibri" panose="020F0502020204030204" pitchFamily="34" charset="0"/>
                <a:cs typeface="Calibri" panose="020F0502020204030204" pitchFamily="34" charset="0"/>
              </a:rPr>
              <a:t>integrativa dell’efficacia</a:t>
            </a:r>
            <a:r>
              <a:rPr lang="it-IT" sz="2000" dirty="0">
                <a:latin typeface="Calibri" panose="020F0502020204030204" pitchFamily="34" charset="0"/>
                <a:cs typeface="Calibri" panose="020F0502020204030204" pitchFamily="34" charset="0"/>
              </a:rPr>
              <a:t>: le leggi regionali sono promulgate dal Presidente della Giunta e sono pubblicate nel Bollettino Ufficiale della Regione e riprodotte nella Gazzetta Ufficiale della Repubblica. </a:t>
            </a:r>
          </a:p>
          <a:p>
            <a:endParaRPr lang="it-IT" dirty="0"/>
          </a:p>
        </p:txBody>
      </p:sp>
    </p:spTree>
    <p:extLst>
      <p:ext uri="{BB962C8B-B14F-4D97-AF65-F5344CB8AC3E}">
        <p14:creationId xmlns:p14="http://schemas.microsoft.com/office/powerpoint/2010/main" val="908243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4000" dirty="0" smtClean="0">
                <a:latin typeface="Calibri" panose="020F0502020204030204" pitchFamily="34" charset="0"/>
                <a:cs typeface="Calibri" panose="020F0502020204030204" pitchFamily="34" charset="0"/>
              </a:rPr>
              <a:t>Controllo di legittimità costituzionale sulla legge regionale</a:t>
            </a:r>
            <a:endParaRPr lang="it-IT" sz="4000"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p:txBody>
          <a:bodyPr>
            <a:normAutofit/>
          </a:bodyPr>
          <a:lstStyle/>
          <a:p>
            <a:r>
              <a:rPr lang="it-IT" sz="2000" dirty="0" smtClean="0">
                <a:latin typeface="Calibri" panose="020F0502020204030204" pitchFamily="34" charset="0"/>
                <a:cs typeface="Calibri" panose="020F0502020204030204" pitchFamily="34" charset="0"/>
              </a:rPr>
              <a:t>La disciplina antecedente la riforma del 2001 prefigurava il controllo di legittimità sulla LR quale fase del procedimento di formazione della stessa. </a:t>
            </a:r>
          </a:p>
          <a:p>
            <a:r>
              <a:rPr lang="it-IT" sz="2000" dirty="0" smtClean="0">
                <a:latin typeface="Calibri" panose="020F0502020204030204" pitchFamily="34" charset="0"/>
                <a:cs typeface="Calibri" panose="020F0502020204030204" pitchFamily="34" charset="0"/>
              </a:rPr>
              <a:t>Il controllo si realizzava attraverso l’apposizione del visto da parte del Commissario di Governo.</a:t>
            </a:r>
          </a:p>
          <a:p>
            <a:r>
              <a:rPr lang="it-IT" sz="2000" dirty="0" smtClean="0">
                <a:latin typeface="Calibri" panose="020F0502020204030204" pitchFamily="34" charset="0"/>
                <a:cs typeface="Calibri" panose="020F0502020204030204" pitchFamily="34" charset="0"/>
              </a:rPr>
              <a:t>Controllo preventivo di legittimità esercitato dal Governo su una LR approvata dal Consiglio regionale, ma non ancora promulgata, né pubblicata</a:t>
            </a:r>
          </a:p>
          <a:p>
            <a:r>
              <a:rPr lang="it-IT" sz="2000" dirty="0" smtClean="0">
                <a:latin typeface="Calibri" panose="020F0502020204030204" pitchFamily="34" charset="0"/>
                <a:cs typeface="Calibri" panose="020F0502020204030204" pitchFamily="34" charset="0"/>
              </a:rPr>
              <a:t>L’attuale disciplina prevede un controllo successivo di legittimità costituzionale anche per la LR che è impugnabile entro sessanta giorni come la LS</a:t>
            </a:r>
          </a:p>
          <a:p>
            <a:r>
              <a:rPr lang="it-IT" sz="2000" dirty="0" smtClean="0">
                <a:latin typeface="Calibri" panose="020F0502020204030204" pitchFamily="34" charset="0"/>
                <a:cs typeface="Calibri" panose="020F0502020204030204" pitchFamily="34" charset="0"/>
              </a:rPr>
              <a:t>Vizi denunziabili : il diverso regime e l’asimmetria tra Stato e Regioni.</a:t>
            </a:r>
          </a:p>
          <a:p>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813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Lo statuto regionale</a:t>
            </a:r>
            <a:endParaRPr lang="it-IT" sz="4000" dirty="0">
              <a:latin typeface="Calibri" panose="020F0502020204030204" pitchFamily="34" charset="0"/>
            </a:endParaRPr>
          </a:p>
        </p:txBody>
      </p:sp>
      <p:sp>
        <p:nvSpPr>
          <p:cNvPr id="3" name="Segnaposto contenuto 2"/>
          <p:cNvSpPr>
            <a:spLocks noGrp="1"/>
          </p:cNvSpPr>
          <p:nvPr>
            <p:ph idx="1"/>
          </p:nvPr>
        </p:nvSpPr>
        <p:spPr>
          <a:xfrm>
            <a:off x="2589212" y="1648496"/>
            <a:ext cx="8915400" cy="4262727"/>
          </a:xfrm>
        </p:spPr>
        <p:txBody>
          <a:bodyPr>
            <a:normAutofit/>
          </a:bodyPr>
          <a:lstStyle/>
          <a:p>
            <a:pPr marL="0" indent="0" algn="just">
              <a:buNone/>
            </a:pPr>
            <a:r>
              <a:rPr lang="it-IT" sz="2000" dirty="0" smtClean="0">
                <a:latin typeface="Calibri" panose="020F0502020204030204" pitchFamily="34" charset="0"/>
              </a:rPr>
              <a:t>L’autonomia statutaria costituisce una delle massime espressioni di quell’autonomia politica e decisionale cui le Regioni accedono nel disegno costituzionale, quali enti esponenziali della collettività regionale e del complesso dei relativi interessi e aspettative.</a:t>
            </a:r>
          </a:p>
          <a:p>
            <a:pPr marL="0" indent="0" algn="just">
              <a:buNone/>
            </a:pPr>
            <a:r>
              <a:rPr lang="it-IT" sz="2000" dirty="0" smtClean="0">
                <a:latin typeface="Calibri" panose="020F0502020204030204" pitchFamily="34" charset="0"/>
              </a:rPr>
              <a:t>Lo statuto si definisce, più propriamente, quale fonte a competenza riservata e specializzata e si colloca al vertice del sistema delle fonti regionali.</a:t>
            </a:r>
          </a:p>
          <a:p>
            <a:pPr marL="0" indent="0" algn="just">
              <a:buNone/>
            </a:pPr>
            <a:r>
              <a:rPr lang="it-IT" sz="2000" dirty="0" smtClean="0">
                <a:latin typeface="Calibri" panose="020F0502020204030204" pitchFamily="34" charset="0"/>
              </a:rPr>
              <a:t>Ad ogni </a:t>
            </a:r>
            <a:r>
              <a:rPr lang="it-IT" sz="2000" dirty="0">
                <a:latin typeface="Calibri" panose="020F0502020204030204" pitchFamily="34" charset="0"/>
              </a:rPr>
              <a:t>modo, quanto a natura, limiti e </a:t>
            </a:r>
            <a:r>
              <a:rPr lang="it-IT" sz="2000" dirty="0" smtClean="0">
                <a:latin typeface="Calibri" panose="020F0502020204030204" pitchFamily="34" charset="0"/>
              </a:rPr>
              <a:t>contenuto, sussiste una profonda differenza tra gli statuti delle Regioni speciali e quelli delle Regioni ordinarie: i primi sono adottati con legge costituzionale e contengono una disciplina derogatoria dell’autonomia regionale rispetto a quella comune dettata dalla Costituzione; i secondi, invece, sono adottati con legge regionale rinforzata e </a:t>
            </a:r>
            <a:r>
              <a:rPr lang="it-IT" sz="2000" dirty="0">
                <a:latin typeface="Calibri" panose="020F0502020204030204" pitchFamily="34" charset="0"/>
              </a:rPr>
              <a:t>disciplinano </a:t>
            </a:r>
            <a:r>
              <a:rPr lang="it-IT" sz="2000" dirty="0" smtClean="0">
                <a:latin typeface="Calibri" panose="020F0502020204030204" pitchFamily="34" charset="0"/>
              </a:rPr>
              <a:t>gli oggetti riservati alla competenza statutaria di cui all’art. 123 Cost.</a:t>
            </a:r>
            <a:endParaRPr lang="it-IT" sz="2000" dirty="0">
              <a:latin typeface="Calibri" panose="020F0502020204030204" pitchFamily="34" charset="0"/>
            </a:endParaRPr>
          </a:p>
        </p:txBody>
      </p:sp>
    </p:spTree>
    <p:extLst>
      <p:ext uri="{BB962C8B-B14F-4D97-AF65-F5344CB8AC3E}">
        <p14:creationId xmlns:p14="http://schemas.microsoft.com/office/powerpoint/2010/main" val="233486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Legge costituzionale n. 1/1999</a:t>
            </a:r>
            <a:endParaRPr lang="it-IT" sz="4000" dirty="0">
              <a:latin typeface="Calibri" panose="020F0502020204030204" pitchFamily="34" charset="0"/>
            </a:endParaRPr>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Calibri" panose="020F0502020204030204" pitchFamily="34" charset="0"/>
              </a:rPr>
              <a:t>Una più significativa estensione dei confini dell’autonomia statutaria ordinaria si è compiuta con l. cost. n. 1/1999 che, come noto, ha modificato l’originaria disciplina costituzionale quanto a procedimento di formazione dello statuto, oggetto e limiti della competenza statutaria.</a:t>
            </a:r>
          </a:p>
          <a:p>
            <a:pPr marL="0" indent="0" algn="just">
              <a:buNone/>
            </a:pPr>
            <a:r>
              <a:rPr lang="it-IT" sz="2000" dirty="0" smtClean="0">
                <a:latin typeface="Calibri" panose="020F0502020204030204" pitchFamily="34" charset="0"/>
              </a:rPr>
              <a:t>Una riforma, quella in esame, destinata poi ad integrarsi con quella di più ampio respiro che ha interessato il Titolo V nel 2001.</a:t>
            </a:r>
            <a:endParaRPr lang="it-IT" sz="2000" dirty="0">
              <a:latin typeface="Calibri" panose="020F0502020204030204" pitchFamily="34" charset="0"/>
            </a:endParaRPr>
          </a:p>
        </p:txBody>
      </p:sp>
    </p:spTree>
    <p:extLst>
      <p:ext uri="{BB962C8B-B14F-4D97-AF65-F5344CB8AC3E}">
        <p14:creationId xmlns:p14="http://schemas.microsoft.com/office/powerpoint/2010/main" val="1768463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Procedimento di formazione</a:t>
            </a:r>
            <a:endParaRPr lang="it-IT" sz="4000" dirty="0">
              <a:latin typeface="Calibri" panose="020F0502020204030204" pitchFamily="34" charset="0"/>
            </a:endParaRPr>
          </a:p>
        </p:txBody>
      </p:sp>
      <p:sp>
        <p:nvSpPr>
          <p:cNvPr id="3" name="Segnaposto contenuto 2"/>
          <p:cNvSpPr>
            <a:spLocks noGrp="1"/>
          </p:cNvSpPr>
          <p:nvPr>
            <p:ph idx="1"/>
          </p:nvPr>
        </p:nvSpPr>
        <p:spPr>
          <a:xfrm>
            <a:off x="2589212" y="1609859"/>
            <a:ext cx="8915400" cy="4301363"/>
          </a:xfrm>
        </p:spPr>
        <p:txBody>
          <a:bodyPr>
            <a:normAutofit/>
          </a:bodyPr>
          <a:lstStyle/>
          <a:p>
            <a:pPr marL="0" indent="0" algn="just">
              <a:buNone/>
            </a:pPr>
            <a:r>
              <a:rPr lang="it-IT" sz="2000" dirty="0" smtClean="0">
                <a:latin typeface="Calibri" panose="020F0502020204030204" pitchFamily="34" charset="0"/>
              </a:rPr>
              <a:t>Nella precedente formulazione, l’art. 123 Cost. prevedeva che lo statuto fosse deliberato dal Consiglio regionale, a maggioranza assoluta dei suoi componenti, e approvato con legge della Repubblica.</a:t>
            </a:r>
          </a:p>
          <a:p>
            <a:pPr marL="0" indent="0" algn="just">
              <a:buNone/>
            </a:pPr>
            <a:r>
              <a:rPr lang="it-IT" sz="2000" dirty="0" smtClean="0">
                <a:latin typeface="Calibri" panose="020F0502020204030204" pitchFamily="34" charset="0"/>
              </a:rPr>
              <a:t>All’esito della riforma introdotta con l. cost. n. 1/1999, le fasi della deliberazione e dell’approvazione dello statuto sono state interamente devolute alla competenza del legislatore regionale, ricalcando il modello adottato dall’art. 138 Cost.</a:t>
            </a:r>
          </a:p>
          <a:p>
            <a:pPr marL="0" indent="0" algn="just">
              <a:buNone/>
            </a:pPr>
            <a:r>
              <a:rPr lang="it-IT" sz="2000" dirty="0" smtClean="0">
                <a:latin typeface="Calibri" panose="020F0502020204030204" pitchFamily="34" charset="0"/>
              </a:rPr>
              <a:t>Difatti, ai sensi di quanto disposto dall’art. 123, secondo comma, Cost.: «Lo statuto è approvato e modificato dal Consiglio regionale con legge regionale approvata a maggioranza assoluta dei suoi componenti, con due deliberazioni successive adottate ad intervallo non minore di due mesi».</a:t>
            </a:r>
            <a:endParaRPr lang="it-IT" sz="2000" dirty="0">
              <a:latin typeface="Calibri" panose="020F0502020204030204" pitchFamily="34" charset="0"/>
            </a:endParaRPr>
          </a:p>
        </p:txBody>
      </p:sp>
    </p:spTree>
    <p:extLst>
      <p:ext uri="{BB962C8B-B14F-4D97-AF65-F5344CB8AC3E}">
        <p14:creationId xmlns:p14="http://schemas.microsoft.com/office/powerpoint/2010/main" val="3089463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844082"/>
          </a:xfrm>
        </p:spPr>
        <p:txBody>
          <a:bodyPr>
            <a:normAutofit/>
          </a:bodyPr>
          <a:lstStyle/>
          <a:p>
            <a:pPr algn="ctr"/>
            <a:r>
              <a:rPr lang="it-IT" sz="4000" dirty="0" smtClean="0">
                <a:latin typeface="Calibri" panose="020F0502020204030204" pitchFamily="34" charset="0"/>
              </a:rPr>
              <a:t>Il doppio regime di controlli</a:t>
            </a:r>
            <a:endParaRPr lang="it-IT" sz="4000" dirty="0">
              <a:latin typeface="Calibri" panose="020F0502020204030204" pitchFamily="34" charset="0"/>
            </a:endParaRPr>
          </a:p>
        </p:txBody>
      </p:sp>
      <p:sp>
        <p:nvSpPr>
          <p:cNvPr id="3" name="Segnaposto contenuto 2"/>
          <p:cNvSpPr>
            <a:spLocks noGrp="1"/>
          </p:cNvSpPr>
          <p:nvPr>
            <p:ph idx="1"/>
          </p:nvPr>
        </p:nvSpPr>
        <p:spPr>
          <a:xfrm>
            <a:off x="2592925" y="1751527"/>
            <a:ext cx="8915400" cy="4443030"/>
          </a:xfrm>
        </p:spPr>
        <p:txBody>
          <a:bodyPr>
            <a:normAutofit/>
          </a:bodyPr>
          <a:lstStyle/>
          <a:p>
            <a:pPr marL="0" indent="0" algn="just">
              <a:buNone/>
            </a:pPr>
            <a:r>
              <a:rPr lang="it-IT" sz="2000" dirty="0" smtClean="0">
                <a:latin typeface="Calibri" panose="020F0502020204030204" pitchFamily="34" charset="0"/>
              </a:rPr>
              <a:t>A ciò si aggiunga che l’art. 123 Cost. introduce due distinte forme di controllo sulla legge statutaria:</a:t>
            </a:r>
          </a:p>
          <a:p>
            <a:pPr algn="just">
              <a:buFont typeface="Wingdings" panose="05000000000000000000" pitchFamily="2" charset="2"/>
              <a:buChar char="ü"/>
            </a:pPr>
            <a:r>
              <a:rPr lang="it-IT" sz="2000" b="1" dirty="0" smtClean="0">
                <a:latin typeface="Calibri" panose="020F0502020204030204" pitchFamily="34" charset="0"/>
              </a:rPr>
              <a:t>Controllo di legittimità costituzionale</a:t>
            </a:r>
            <a:r>
              <a:rPr lang="it-IT" sz="2000" dirty="0" smtClean="0">
                <a:latin typeface="Calibri" panose="020F0502020204030204" pitchFamily="34" charset="0"/>
              </a:rPr>
              <a:t> previo</a:t>
            </a:r>
            <a:r>
              <a:rPr lang="it-IT" sz="2000" b="1" dirty="0" smtClean="0">
                <a:latin typeface="Calibri" panose="020F0502020204030204" pitchFamily="34" charset="0"/>
              </a:rPr>
              <a:t> </a:t>
            </a:r>
            <a:r>
              <a:rPr lang="it-IT" sz="2000" dirty="0" smtClean="0">
                <a:latin typeface="Calibri" panose="020F0502020204030204" pitchFamily="34" charset="0"/>
              </a:rPr>
              <a:t>ricorso governativo: «Il Governo della Repubblica può promuovere la questione di legittimità costituzionale sugli statuti regionali dinanzi la Corte costituzionale entro trenta giorni dalla loro pubblicazione» (art. 123, secondo comma, Cost.);</a:t>
            </a:r>
          </a:p>
          <a:p>
            <a:pPr algn="just">
              <a:buFont typeface="Wingdings" panose="05000000000000000000" pitchFamily="2" charset="2"/>
              <a:buChar char="ü"/>
            </a:pPr>
            <a:r>
              <a:rPr lang="it-IT" sz="2000" b="1" dirty="0" smtClean="0">
                <a:latin typeface="Calibri" panose="020F0502020204030204" pitchFamily="34" charset="0"/>
              </a:rPr>
              <a:t>Controllo referendario</a:t>
            </a:r>
            <a:r>
              <a:rPr lang="it-IT" sz="2000" dirty="0" smtClean="0">
                <a:latin typeface="Calibri" panose="020F0502020204030204" pitchFamily="34" charset="0"/>
              </a:rPr>
              <a:t>: «lo statuto è sottoposto a referendum popolare qualora entro tre mesi dalla sua pubblicazione ne faccia richiesta un cinquantesimo degli elettori della Regione o un quinto dei componenti il Consiglio regionale. Lo statuto sottoposto a referendum non è promulgato se non è approvato dalla maggioranza dei voti validi» (art. 123, terzo comma, Cost.).</a:t>
            </a:r>
            <a:endParaRPr lang="it-IT" sz="2000" dirty="0">
              <a:latin typeface="Calibri" panose="020F0502020204030204" pitchFamily="34" charset="0"/>
            </a:endParaRPr>
          </a:p>
        </p:txBody>
      </p:sp>
    </p:spTree>
    <p:extLst>
      <p:ext uri="{BB962C8B-B14F-4D97-AF65-F5344CB8AC3E}">
        <p14:creationId xmlns:p14="http://schemas.microsoft.com/office/powerpoint/2010/main" val="1390961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Il doppio regime di controlli</a:t>
            </a:r>
          </a:p>
        </p:txBody>
      </p:sp>
      <p:sp>
        <p:nvSpPr>
          <p:cNvPr id="3" name="Segnaposto contenuto 2"/>
          <p:cNvSpPr>
            <a:spLocks noGrp="1"/>
          </p:cNvSpPr>
          <p:nvPr>
            <p:ph idx="1"/>
          </p:nvPr>
        </p:nvSpPr>
        <p:spPr>
          <a:xfrm>
            <a:off x="2589212" y="1725769"/>
            <a:ext cx="8915400" cy="4185453"/>
          </a:xfrm>
        </p:spPr>
        <p:txBody>
          <a:bodyPr>
            <a:normAutofit/>
          </a:bodyPr>
          <a:lstStyle/>
          <a:p>
            <a:pPr marL="0" indent="0" algn="just">
              <a:buNone/>
            </a:pPr>
            <a:r>
              <a:rPr lang="it-IT" sz="2000" dirty="0" smtClean="0">
                <a:latin typeface="Calibri" panose="020F0502020204030204" pitchFamily="34" charset="0"/>
              </a:rPr>
              <a:t>Tanto il controllo di costituzionalità quanto il controllo referendario assumono </a:t>
            </a:r>
            <a:r>
              <a:rPr lang="it-IT" sz="2000" b="1" dirty="0" smtClean="0">
                <a:latin typeface="Calibri" panose="020F0502020204030204" pitchFamily="34" charset="0"/>
              </a:rPr>
              <a:t>carattere preventivo </a:t>
            </a:r>
            <a:r>
              <a:rPr lang="it-IT" sz="2000" dirty="0" smtClean="0">
                <a:latin typeface="Calibri" panose="020F0502020204030204" pitchFamily="34" charset="0"/>
              </a:rPr>
              <a:t>rispetto alla pubblicazione necessaria per l’entrata in vigore dello statuto; da ciò consegue che il termine pubblicazione, per come impiegato nella dizione testuale di cui all’art. 123 Cost., sia da intendersi quale pubblicità notiziale.</a:t>
            </a:r>
          </a:p>
          <a:p>
            <a:pPr marL="0" indent="0" algn="just">
              <a:buNone/>
            </a:pPr>
            <a:r>
              <a:rPr lang="it-IT" sz="2000" dirty="0" smtClean="0">
                <a:latin typeface="Calibri" panose="020F0502020204030204" pitchFamily="34" charset="0"/>
              </a:rPr>
              <a:t>L’autonomia dei due procedimenti ha suscitato talune problematiche in ordine al profilo della successione temporale tra i due diversi controlli, tendenzialmente sovrapponibili. Pertanto, al fine di consentire che l’intervento della Corte preceda quello del corpo elettorale, gran parte delle Regioni si è orientata verso la scelta di procedere ad una sospensione dei termini per la richiesta di referendum in caso di impugnazione governativa.</a:t>
            </a:r>
            <a:endParaRPr lang="it-IT" sz="2000" dirty="0">
              <a:latin typeface="Calibri" panose="020F0502020204030204" pitchFamily="34" charset="0"/>
            </a:endParaRPr>
          </a:p>
        </p:txBody>
      </p:sp>
    </p:spTree>
    <p:extLst>
      <p:ext uri="{BB962C8B-B14F-4D97-AF65-F5344CB8AC3E}">
        <p14:creationId xmlns:p14="http://schemas.microsoft.com/office/powerpoint/2010/main" val="4290799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Oggetto della competenza statutaria</a:t>
            </a:r>
            <a:endParaRPr lang="it-IT" sz="4000" dirty="0">
              <a:latin typeface="Calibri" panose="020F0502020204030204" pitchFamily="34" charset="0"/>
            </a:endParaRPr>
          </a:p>
        </p:txBody>
      </p:sp>
      <p:sp>
        <p:nvSpPr>
          <p:cNvPr id="3" name="Segnaposto contenuto 2"/>
          <p:cNvSpPr>
            <a:spLocks noGrp="1"/>
          </p:cNvSpPr>
          <p:nvPr>
            <p:ph idx="1"/>
          </p:nvPr>
        </p:nvSpPr>
        <p:spPr>
          <a:xfrm>
            <a:off x="2589212" y="1648496"/>
            <a:ext cx="8915400" cy="4262726"/>
          </a:xfrm>
        </p:spPr>
        <p:txBody>
          <a:bodyPr>
            <a:normAutofit lnSpcReduction="10000"/>
          </a:bodyPr>
          <a:lstStyle/>
          <a:p>
            <a:pPr marL="0" indent="0" algn="just">
              <a:buNone/>
            </a:pPr>
            <a:r>
              <a:rPr lang="it-IT" sz="2000" dirty="0" smtClean="0">
                <a:latin typeface="Calibri" panose="020F0502020204030204" pitchFamily="34" charset="0"/>
              </a:rPr>
              <a:t>L’art. 123 Cost. definisce, al primo comma, il </a:t>
            </a:r>
            <a:r>
              <a:rPr lang="it-IT" sz="2000" b="1" dirty="0" smtClean="0">
                <a:latin typeface="Calibri" panose="020F0502020204030204" pitchFamily="34" charset="0"/>
              </a:rPr>
              <a:t>contenuto necessario e indefettibile </a:t>
            </a:r>
            <a:r>
              <a:rPr lang="it-IT" sz="2000" dirty="0" smtClean="0">
                <a:latin typeface="Calibri" panose="020F0502020204030204" pitchFamily="34" charset="0"/>
              </a:rPr>
              <a:t>della legge statutaria: «Ciascuna Regione ha uno statuto che, in armonia con la Costituzione, ne determina la forma di governo e i principi fondamentali di organizzazione e funzionamento. Lo statuto regola l’esercizio del diritto di iniziativa e del referendum su leggi e provvedimenti amministrativi della Regione e la pubblicazione delle leggi e dei regolamenti regionali».</a:t>
            </a:r>
          </a:p>
          <a:p>
            <a:pPr marL="0" indent="0" algn="just">
              <a:buNone/>
            </a:pPr>
            <a:r>
              <a:rPr lang="it-IT" sz="2000" dirty="0" smtClean="0">
                <a:latin typeface="Calibri" panose="020F0502020204030204" pitchFamily="34" charset="0"/>
              </a:rPr>
              <a:t>Inoltre, ai sensi del quarto comma (aggiunto con l. cost. n. 3/2001), «lo statuto disciplina il Consiglio delle autonomie locali, quale organi di consultazione fra la Regione e gli enti locali».</a:t>
            </a:r>
          </a:p>
          <a:p>
            <a:pPr marL="0" indent="0" algn="just">
              <a:buNone/>
            </a:pPr>
            <a:r>
              <a:rPr lang="it-IT" sz="2000" dirty="0" smtClean="0">
                <a:latin typeface="Calibri" panose="020F0502020204030204" pitchFamily="34" charset="0"/>
              </a:rPr>
              <a:t>Giova altresì puntualizzare come, nella sistematica delle fonti, la disciplina del contenuto necessario conferisca allo statuto una posizione gerarchicamente sovraordinata rispetto alle altre leggi regionali; </a:t>
            </a:r>
            <a:r>
              <a:rPr lang="it-IT" sz="2000" dirty="0">
                <a:latin typeface="Calibri" panose="020F0502020204030204" pitchFamily="34" charset="0"/>
              </a:rPr>
              <a:t>d</a:t>
            </a:r>
            <a:r>
              <a:rPr lang="it-IT" sz="2000" dirty="0" smtClean="0">
                <a:latin typeface="Calibri" panose="020F0502020204030204" pitchFamily="34" charset="0"/>
              </a:rPr>
              <a:t>iversamente, per la disciplina degli oggetti non rientranti nel contenuto necessario, il rapporto con queste ultime si svolge e si compone alla stregua del criterio competenziale.</a:t>
            </a:r>
            <a:endParaRPr lang="it-IT" sz="2000" dirty="0">
              <a:latin typeface="Calibri" panose="020F0502020204030204" pitchFamily="34" charset="0"/>
            </a:endParaRPr>
          </a:p>
        </p:txBody>
      </p:sp>
    </p:spTree>
    <p:extLst>
      <p:ext uri="{BB962C8B-B14F-4D97-AF65-F5344CB8AC3E}">
        <p14:creationId xmlns:p14="http://schemas.microsoft.com/office/powerpoint/2010/main" val="3382353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Forma di governo</a:t>
            </a:r>
            <a:endParaRPr lang="it-IT" sz="4000" dirty="0">
              <a:latin typeface="Calibri" panose="020F0502020204030204" pitchFamily="34" charset="0"/>
            </a:endParaRPr>
          </a:p>
        </p:txBody>
      </p:sp>
      <p:sp>
        <p:nvSpPr>
          <p:cNvPr id="3" name="Segnaposto contenuto 2"/>
          <p:cNvSpPr>
            <a:spLocks noGrp="1"/>
          </p:cNvSpPr>
          <p:nvPr>
            <p:ph idx="1"/>
          </p:nvPr>
        </p:nvSpPr>
        <p:spPr>
          <a:xfrm>
            <a:off x="2589212" y="1905000"/>
            <a:ext cx="8915400" cy="4006221"/>
          </a:xfrm>
        </p:spPr>
        <p:txBody>
          <a:bodyPr>
            <a:normAutofit/>
          </a:bodyPr>
          <a:lstStyle/>
          <a:p>
            <a:pPr marL="0" indent="0" algn="just">
              <a:buNone/>
            </a:pPr>
            <a:r>
              <a:rPr lang="it-IT" sz="2000" dirty="0" smtClean="0">
                <a:latin typeface="Calibri" panose="020F0502020204030204" pitchFamily="34" charset="0"/>
              </a:rPr>
              <a:t>Nella determinazione contenutistica della potestà statutaria, l’innovazione più significativa è stata di certo rappresentata dalla «determinazione della forma di governo». Lo statuto, quindi, ha assunto una valenza costitutiva dell’assetto politico-istituzionale della Regione.</a:t>
            </a:r>
          </a:p>
          <a:p>
            <a:pPr marL="0" indent="0" algn="just">
              <a:buNone/>
            </a:pPr>
            <a:r>
              <a:rPr lang="it-IT" sz="2000" dirty="0" smtClean="0">
                <a:latin typeface="Calibri" panose="020F0502020204030204" pitchFamily="34" charset="0"/>
              </a:rPr>
              <a:t>Peraltro, il legislatore costituzionale del 1999, facendo comunque salva un’eventuale disciplina derogatoria di derivazione statutaria, ha modellato una forma di governo regionale basata sull’elezione diretta del Presidente della Regione e sulla regola dell’</a:t>
            </a:r>
            <a:r>
              <a:rPr lang="it-IT" sz="2000" i="1" dirty="0" smtClean="0">
                <a:latin typeface="Calibri" panose="020F0502020204030204" pitchFamily="34" charset="0"/>
              </a:rPr>
              <a:t>aut simul stabunt aut simul cadent</a:t>
            </a:r>
            <a:r>
              <a:rPr lang="it-IT" sz="2000" dirty="0">
                <a:latin typeface="Calibri" panose="020F0502020204030204" pitchFamily="34" charset="0"/>
              </a:rPr>
              <a:t> </a:t>
            </a:r>
            <a:r>
              <a:rPr lang="it-IT" sz="2000" dirty="0" smtClean="0">
                <a:latin typeface="Calibri" panose="020F0502020204030204" pitchFamily="34" charset="0"/>
              </a:rPr>
              <a:t>nei rapporti tra il Consiglio e la Giunta regionale che, ad ogni modo, non sono legati da alcun vincolo fiduciario ma da una mera «consonanza politica».</a:t>
            </a:r>
          </a:p>
        </p:txBody>
      </p:sp>
    </p:spTree>
    <p:extLst>
      <p:ext uri="{BB962C8B-B14F-4D97-AF65-F5344CB8AC3E}">
        <p14:creationId xmlns:p14="http://schemas.microsoft.com/office/powerpoint/2010/main" val="2893889117"/>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440</TotalTime>
  <Words>3152</Words>
  <Application>Microsoft Office PowerPoint</Application>
  <PresentationFormat>Personalizzato</PresentationFormat>
  <Paragraphs>94</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Filo</vt:lpstr>
      <vt:lpstr>«Istituzioni di diritto pubblico»  </vt:lpstr>
      <vt:lpstr>L’autonomia statutaria e legislativa delle Regioni ordinarie</vt:lpstr>
      <vt:lpstr>Lo statuto regionale</vt:lpstr>
      <vt:lpstr>Legge costituzionale n. 1/1999</vt:lpstr>
      <vt:lpstr>Procedimento di formazione</vt:lpstr>
      <vt:lpstr>Il doppio regime di controlli</vt:lpstr>
      <vt:lpstr>Il doppio regime di controlli</vt:lpstr>
      <vt:lpstr>Oggetto della competenza statutaria</vt:lpstr>
      <vt:lpstr>Forma di governo</vt:lpstr>
      <vt:lpstr>Forma di governo</vt:lpstr>
      <vt:lpstr>Sentenza n. 2/2004 (Statuto calabrese)</vt:lpstr>
      <vt:lpstr>Sentenza n. 12/2006 (statuto abruzzese)</vt:lpstr>
      <vt:lpstr>Le norme statutarie programmatiche e di principio</vt:lpstr>
      <vt:lpstr>I limiti dell’autonomia statutaria</vt:lpstr>
      <vt:lpstr>I limiti dell’autonomia statutaria</vt:lpstr>
      <vt:lpstr>I limiti dell’autonomia statutaria</vt:lpstr>
      <vt:lpstr>Legge regionale: i caratteri dopo la riforma del Titolo V Cost.</vt:lpstr>
      <vt:lpstr>Segue: la legge regionale </vt:lpstr>
      <vt:lpstr>Segue: legge regionale</vt:lpstr>
      <vt:lpstr>Segue: legge regionale</vt:lpstr>
      <vt:lpstr>I limiti della legge regionale</vt:lpstr>
      <vt:lpstr>Il rapporto tra LR e LS</vt:lpstr>
      <vt:lpstr>Procedimento di formazione della LR</vt:lpstr>
      <vt:lpstr>Controllo di legittimità costituzionale sulla legge regionale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«Istituzioni di diritto pubblico»  «Diritto costituzionale»</dc:title>
  <dc:creator>Utente</dc:creator>
  <cp:lastModifiedBy>Utente</cp:lastModifiedBy>
  <cp:revision>48</cp:revision>
  <dcterms:created xsi:type="dcterms:W3CDTF">2019-04-29T10:31:09Z</dcterms:created>
  <dcterms:modified xsi:type="dcterms:W3CDTF">2020-04-10T07:19:21Z</dcterms:modified>
</cp:coreProperties>
</file>