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1" r:id="rId12"/>
    <p:sldId id="266" r:id="rId13"/>
    <p:sldId id="267" r:id="rId14"/>
    <p:sldId id="268" r:id="rId15"/>
    <p:sldId id="269" r:id="rId16"/>
    <p:sldId id="272" r:id="rId1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82"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FAD2BE7A-54CC-4EF0-94A0-F71F9EC46A80}"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4D63B7B-79D0-4936-9AA9-01C0B2EA2B96}" type="slidenum">
              <a:rPr lang="it-IT" smtClean="0"/>
              <a:t>‹N›</a:t>
            </a:fld>
            <a:endParaRPr lang="it-IT"/>
          </a:p>
        </p:txBody>
      </p:sp>
    </p:spTree>
    <p:extLst>
      <p:ext uri="{BB962C8B-B14F-4D97-AF65-F5344CB8AC3E}">
        <p14:creationId xmlns:p14="http://schemas.microsoft.com/office/powerpoint/2010/main" val="3952521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AD2BE7A-54CC-4EF0-94A0-F71F9EC46A80}"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4D63B7B-79D0-4936-9AA9-01C0B2EA2B96}" type="slidenum">
              <a:rPr lang="it-IT" smtClean="0"/>
              <a:t>‹N›</a:t>
            </a:fld>
            <a:endParaRPr lang="it-IT"/>
          </a:p>
        </p:txBody>
      </p:sp>
    </p:spTree>
    <p:extLst>
      <p:ext uri="{BB962C8B-B14F-4D97-AF65-F5344CB8AC3E}">
        <p14:creationId xmlns:p14="http://schemas.microsoft.com/office/powerpoint/2010/main" val="3886031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AD2BE7A-54CC-4EF0-94A0-F71F9EC46A80}"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4D63B7B-79D0-4936-9AA9-01C0B2EA2B96}" type="slidenum">
              <a:rPr lang="it-IT" smtClean="0"/>
              <a:t>‹N›</a:t>
            </a:fld>
            <a:endParaRPr lang="it-I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14055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AD2BE7A-54CC-4EF0-94A0-F71F9EC46A80}"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4D63B7B-79D0-4936-9AA9-01C0B2EA2B96}" type="slidenum">
              <a:rPr lang="it-IT" smtClean="0"/>
              <a:t>‹N›</a:t>
            </a:fld>
            <a:endParaRPr lang="it-IT"/>
          </a:p>
        </p:txBody>
      </p:sp>
    </p:spTree>
    <p:extLst>
      <p:ext uri="{BB962C8B-B14F-4D97-AF65-F5344CB8AC3E}">
        <p14:creationId xmlns:p14="http://schemas.microsoft.com/office/powerpoint/2010/main" val="834409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AD2BE7A-54CC-4EF0-94A0-F71F9EC46A80}"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4D63B7B-79D0-4936-9AA9-01C0B2EA2B96}"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621684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AD2BE7A-54CC-4EF0-94A0-F71F9EC46A80}"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4D63B7B-79D0-4936-9AA9-01C0B2EA2B96}" type="slidenum">
              <a:rPr lang="it-IT" smtClean="0"/>
              <a:t>‹N›</a:t>
            </a:fld>
            <a:endParaRPr lang="it-IT"/>
          </a:p>
        </p:txBody>
      </p:sp>
    </p:spTree>
    <p:extLst>
      <p:ext uri="{BB962C8B-B14F-4D97-AF65-F5344CB8AC3E}">
        <p14:creationId xmlns:p14="http://schemas.microsoft.com/office/powerpoint/2010/main" val="40013346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AD2BE7A-54CC-4EF0-94A0-F71F9EC46A80}"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4D63B7B-79D0-4936-9AA9-01C0B2EA2B96}" type="slidenum">
              <a:rPr lang="it-IT" smtClean="0"/>
              <a:t>‹N›</a:t>
            </a:fld>
            <a:endParaRPr lang="it-IT"/>
          </a:p>
        </p:txBody>
      </p:sp>
    </p:spTree>
    <p:extLst>
      <p:ext uri="{BB962C8B-B14F-4D97-AF65-F5344CB8AC3E}">
        <p14:creationId xmlns:p14="http://schemas.microsoft.com/office/powerpoint/2010/main" val="10787080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AD2BE7A-54CC-4EF0-94A0-F71F9EC46A80}"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4D63B7B-79D0-4936-9AA9-01C0B2EA2B96}" type="slidenum">
              <a:rPr lang="it-IT" smtClean="0"/>
              <a:t>‹N›</a:t>
            </a:fld>
            <a:endParaRPr lang="it-IT"/>
          </a:p>
        </p:txBody>
      </p:sp>
    </p:spTree>
    <p:extLst>
      <p:ext uri="{BB962C8B-B14F-4D97-AF65-F5344CB8AC3E}">
        <p14:creationId xmlns:p14="http://schemas.microsoft.com/office/powerpoint/2010/main" val="1216893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AD2BE7A-54CC-4EF0-94A0-F71F9EC46A80}"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4D63B7B-79D0-4936-9AA9-01C0B2EA2B96}" type="slidenum">
              <a:rPr lang="it-IT" smtClean="0"/>
              <a:t>‹N›</a:t>
            </a:fld>
            <a:endParaRPr lang="it-IT"/>
          </a:p>
        </p:txBody>
      </p:sp>
    </p:spTree>
    <p:extLst>
      <p:ext uri="{BB962C8B-B14F-4D97-AF65-F5344CB8AC3E}">
        <p14:creationId xmlns:p14="http://schemas.microsoft.com/office/powerpoint/2010/main" val="1959537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AD2BE7A-54CC-4EF0-94A0-F71F9EC46A80}"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4D63B7B-79D0-4936-9AA9-01C0B2EA2B96}" type="slidenum">
              <a:rPr lang="it-IT" smtClean="0"/>
              <a:t>‹N›</a:t>
            </a:fld>
            <a:endParaRPr lang="it-IT"/>
          </a:p>
        </p:txBody>
      </p:sp>
    </p:spTree>
    <p:extLst>
      <p:ext uri="{BB962C8B-B14F-4D97-AF65-F5344CB8AC3E}">
        <p14:creationId xmlns:p14="http://schemas.microsoft.com/office/powerpoint/2010/main" val="3081820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FAD2BE7A-54CC-4EF0-94A0-F71F9EC46A80}" type="datetimeFigureOut">
              <a:rPr lang="it-IT" smtClean="0"/>
              <a:t>22/03/2020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4D63B7B-79D0-4936-9AA9-01C0B2EA2B96}" type="slidenum">
              <a:rPr lang="it-IT" smtClean="0"/>
              <a:t>‹N›</a:t>
            </a:fld>
            <a:endParaRPr lang="it-IT"/>
          </a:p>
        </p:txBody>
      </p:sp>
    </p:spTree>
    <p:extLst>
      <p:ext uri="{BB962C8B-B14F-4D97-AF65-F5344CB8AC3E}">
        <p14:creationId xmlns:p14="http://schemas.microsoft.com/office/powerpoint/2010/main" val="362230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FAD2BE7A-54CC-4EF0-94A0-F71F9EC46A80}" type="datetimeFigureOut">
              <a:rPr lang="it-IT" smtClean="0"/>
              <a:t>22/03/2020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4D63B7B-79D0-4936-9AA9-01C0B2EA2B96}" type="slidenum">
              <a:rPr lang="it-IT" smtClean="0"/>
              <a:t>‹N›</a:t>
            </a:fld>
            <a:endParaRPr lang="it-IT"/>
          </a:p>
        </p:txBody>
      </p:sp>
    </p:spTree>
    <p:extLst>
      <p:ext uri="{BB962C8B-B14F-4D97-AF65-F5344CB8AC3E}">
        <p14:creationId xmlns:p14="http://schemas.microsoft.com/office/powerpoint/2010/main" val="252004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FAD2BE7A-54CC-4EF0-94A0-F71F9EC46A80}" type="datetimeFigureOut">
              <a:rPr lang="it-IT" smtClean="0"/>
              <a:t>22/03/2020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4D63B7B-79D0-4936-9AA9-01C0B2EA2B96}" type="slidenum">
              <a:rPr lang="it-IT" smtClean="0"/>
              <a:t>‹N›</a:t>
            </a:fld>
            <a:endParaRPr lang="it-IT"/>
          </a:p>
        </p:txBody>
      </p:sp>
    </p:spTree>
    <p:extLst>
      <p:ext uri="{BB962C8B-B14F-4D97-AF65-F5344CB8AC3E}">
        <p14:creationId xmlns:p14="http://schemas.microsoft.com/office/powerpoint/2010/main" val="710804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D2BE7A-54CC-4EF0-94A0-F71F9EC46A80}" type="datetimeFigureOut">
              <a:rPr lang="it-IT" smtClean="0"/>
              <a:t>22/03/2020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4D63B7B-79D0-4936-9AA9-01C0B2EA2B96}" type="slidenum">
              <a:rPr lang="it-IT" smtClean="0"/>
              <a:t>‹N›</a:t>
            </a:fld>
            <a:endParaRPr lang="it-IT"/>
          </a:p>
        </p:txBody>
      </p:sp>
    </p:spTree>
    <p:extLst>
      <p:ext uri="{BB962C8B-B14F-4D97-AF65-F5344CB8AC3E}">
        <p14:creationId xmlns:p14="http://schemas.microsoft.com/office/powerpoint/2010/main" val="3974245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AD2BE7A-54CC-4EF0-94A0-F71F9EC46A80}" type="datetimeFigureOut">
              <a:rPr lang="it-IT" smtClean="0"/>
              <a:t>22/03/2020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4D63B7B-79D0-4936-9AA9-01C0B2EA2B96}" type="slidenum">
              <a:rPr lang="it-IT" smtClean="0"/>
              <a:t>‹N›</a:t>
            </a:fld>
            <a:endParaRPr lang="it-IT"/>
          </a:p>
        </p:txBody>
      </p:sp>
    </p:spTree>
    <p:extLst>
      <p:ext uri="{BB962C8B-B14F-4D97-AF65-F5344CB8AC3E}">
        <p14:creationId xmlns:p14="http://schemas.microsoft.com/office/powerpoint/2010/main" val="3627919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AD2BE7A-54CC-4EF0-94A0-F71F9EC46A80}" type="datetimeFigureOut">
              <a:rPr lang="it-IT" smtClean="0"/>
              <a:t>22/03/2020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4D63B7B-79D0-4936-9AA9-01C0B2EA2B96}" type="slidenum">
              <a:rPr lang="it-IT" smtClean="0"/>
              <a:t>‹N›</a:t>
            </a:fld>
            <a:endParaRPr lang="it-IT"/>
          </a:p>
        </p:txBody>
      </p:sp>
    </p:spTree>
    <p:extLst>
      <p:ext uri="{BB962C8B-B14F-4D97-AF65-F5344CB8AC3E}">
        <p14:creationId xmlns:p14="http://schemas.microsoft.com/office/powerpoint/2010/main" val="2993390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AD2BE7A-54CC-4EF0-94A0-F71F9EC46A80}" type="datetimeFigureOut">
              <a:rPr lang="it-IT" smtClean="0"/>
              <a:t>22/03/2020</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4D63B7B-79D0-4936-9AA9-01C0B2EA2B96}" type="slidenum">
              <a:rPr lang="it-IT" smtClean="0"/>
              <a:t>‹N›</a:t>
            </a:fld>
            <a:endParaRPr lang="it-IT"/>
          </a:p>
        </p:txBody>
      </p:sp>
    </p:spTree>
    <p:extLst>
      <p:ext uri="{BB962C8B-B14F-4D97-AF65-F5344CB8AC3E}">
        <p14:creationId xmlns:p14="http://schemas.microsoft.com/office/powerpoint/2010/main" val="34038446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pPr algn="ctr"/>
            <a:r>
              <a:rPr lang="it-IT" dirty="0" smtClean="0">
                <a:latin typeface="Calibri" panose="020F0502020204030204" pitchFamily="34" charset="0"/>
              </a:rPr>
              <a:t>Istituzioni </a:t>
            </a:r>
            <a:r>
              <a:rPr lang="it-IT" dirty="0">
                <a:latin typeface="Calibri" panose="020F0502020204030204" pitchFamily="34" charset="0"/>
              </a:rPr>
              <a:t>di diritto </a:t>
            </a:r>
            <a:r>
              <a:rPr lang="it-IT" dirty="0" smtClean="0">
                <a:latin typeface="Calibri" panose="020F0502020204030204" pitchFamily="34" charset="0"/>
              </a:rPr>
              <a:t>pubblico </a:t>
            </a:r>
            <a:r>
              <a:rPr lang="it-IT" dirty="0">
                <a:latin typeface="Calibri" panose="020F0502020204030204" pitchFamily="34" charset="0"/>
              </a:rPr>
              <a:t/>
            </a:r>
            <a:br>
              <a:rPr lang="it-IT" dirty="0">
                <a:latin typeface="Calibri" panose="020F0502020204030204" pitchFamily="34" charset="0"/>
              </a:rPr>
            </a:br>
            <a:endParaRPr lang="it-IT" dirty="0">
              <a:latin typeface="Calibri" panose="020F0502020204030204" pitchFamily="34" charset="0"/>
            </a:endParaRPr>
          </a:p>
        </p:txBody>
      </p:sp>
      <p:sp>
        <p:nvSpPr>
          <p:cNvPr id="3" name="Sottotitolo 2"/>
          <p:cNvSpPr>
            <a:spLocks noGrp="1"/>
          </p:cNvSpPr>
          <p:nvPr>
            <p:ph type="subTitle" idx="1"/>
          </p:nvPr>
        </p:nvSpPr>
        <p:spPr>
          <a:xfrm>
            <a:off x="1507067" y="4481847"/>
            <a:ext cx="7766936" cy="1545465"/>
          </a:xfrm>
        </p:spPr>
        <p:txBody>
          <a:bodyPr>
            <a:normAutofit/>
          </a:bodyPr>
          <a:lstStyle/>
          <a:p>
            <a:pPr algn="ctr">
              <a:lnSpc>
                <a:spcPct val="120000"/>
              </a:lnSpc>
              <a:spcBef>
                <a:spcPts val="0"/>
              </a:spcBef>
            </a:pPr>
            <a:r>
              <a:rPr lang="it-IT" sz="2000" dirty="0">
                <a:latin typeface="Calibri" panose="020F0502020204030204" pitchFamily="34" charset="0"/>
              </a:rPr>
              <a:t>Prof.ssa Michela Michetti</a:t>
            </a:r>
          </a:p>
          <a:p>
            <a:pPr algn="ctr">
              <a:lnSpc>
                <a:spcPct val="120000"/>
              </a:lnSpc>
              <a:spcBef>
                <a:spcPts val="0"/>
              </a:spcBef>
            </a:pPr>
            <a:r>
              <a:rPr lang="it-IT" sz="2000" dirty="0">
                <a:latin typeface="Calibri" panose="020F0502020204030204" pitchFamily="34" charset="0"/>
              </a:rPr>
              <a:t>Università degli studi di Teramo</a:t>
            </a:r>
          </a:p>
          <a:p>
            <a:endParaRPr lang="it-IT" dirty="0"/>
          </a:p>
        </p:txBody>
      </p:sp>
    </p:spTree>
    <p:extLst>
      <p:ext uri="{BB962C8B-B14F-4D97-AF65-F5344CB8AC3E}">
        <p14:creationId xmlns:p14="http://schemas.microsoft.com/office/powerpoint/2010/main" val="929439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a:latin typeface="Calibri" panose="020F0502020204030204" pitchFamily="34" charset="0"/>
              </a:rPr>
              <a:t>Sentenza n. 29 del 1995</a:t>
            </a:r>
          </a:p>
        </p:txBody>
      </p:sp>
      <p:sp>
        <p:nvSpPr>
          <p:cNvPr id="3" name="Segnaposto contenuto 2"/>
          <p:cNvSpPr>
            <a:spLocks noGrp="1"/>
          </p:cNvSpPr>
          <p:nvPr>
            <p:ph idx="1"/>
          </p:nvPr>
        </p:nvSpPr>
        <p:spPr/>
        <p:txBody>
          <a:bodyPr>
            <a:normAutofit/>
          </a:bodyPr>
          <a:lstStyle/>
          <a:p>
            <a:pPr marL="0" indent="0" algn="just">
              <a:spcBef>
                <a:spcPts val="0"/>
              </a:spcBef>
              <a:buNone/>
            </a:pPr>
            <a:r>
              <a:rPr lang="it-IT" sz="2000" i="1" dirty="0" smtClean="0">
                <a:latin typeface="Calibri" panose="020F0502020204030204" pitchFamily="34" charset="0"/>
              </a:rPr>
              <a:t>Pertanto</a:t>
            </a:r>
            <a:r>
              <a:rPr lang="it-IT" sz="2000" i="1" dirty="0">
                <a:latin typeface="Calibri" panose="020F0502020204030204" pitchFamily="34" charset="0"/>
              </a:rPr>
              <a:t>, non esiste alcuna preclusione affinché la Corte costituzionale proceda all'esame del decreto-legge e/o della legge di conversione sotto il profilo del rispetto dei requisiti di validità costituzionale relativi alla preesistenza dei presupposti di necessità e urgenza, dal momento che il correlativo esame delle Camere in sede di conversione comporta una valutazione del tutto diversa e, precisamente, di tipo prettamente politico sia con riguardo al contenuto della decisione, sia con riguardo agli effetti della </a:t>
            </a:r>
            <a:r>
              <a:rPr lang="it-IT" sz="2000" i="1" dirty="0" smtClean="0">
                <a:latin typeface="Calibri" panose="020F0502020204030204" pitchFamily="34" charset="0"/>
              </a:rPr>
              <a:t>stessa»</a:t>
            </a:r>
            <a:r>
              <a:rPr lang="it-IT" sz="2000" dirty="0" smtClean="0">
                <a:latin typeface="Calibri" panose="020F0502020204030204" pitchFamily="34" charset="0"/>
              </a:rPr>
              <a:t>.</a:t>
            </a:r>
            <a:endParaRPr lang="it-IT" sz="2000" dirty="0">
              <a:latin typeface="Calibri" panose="020F0502020204030204" pitchFamily="34" charset="0"/>
            </a:endParaRPr>
          </a:p>
        </p:txBody>
      </p:sp>
    </p:spTree>
    <p:extLst>
      <p:ext uri="{BB962C8B-B14F-4D97-AF65-F5344CB8AC3E}">
        <p14:creationId xmlns:p14="http://schemas.microsoft.com/office/powerpoint/2010/main" val="1757269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Sentenza n. 29 del 1995</a:t>
            </a:r>
            <a:endParaRPr lang="it-IT" sz="4000" dirty="0">
              <a:latin typeface="Calibri" panose="020F0502020204030204" pitchFamily="34" charset="0"/>
            </a:endParaRPr>
          </a:p>
        </p:txBody>
      </p:sp>
      <p:sp>
        <p:nvSpPr>
          <p:cNvPr id="3" name="Segnaposto contenuto 2"/>
          <p:cNvSpPr>
            <a:spLocks noGrp="1"/>
          </p:cNvSpPr>
          <p:nvPr>
            <p:ph idx="1"/>
          </p:nvPr>
        </p:nvSpPr>
        <p:spPr/>
        <p:txBody>
          <a:bodyPr>
            <a:normAutofit/>
          </a:bodyPr>
          <a:lstStyle/>
          <a:p>
            <a:pPr marL="0" indent="0" algn="just">
              <a:buNone/>
            </a:pPr>
            <a:r>
              <a:rPr lang="it-IT" sz="2000" dirty="0" smtClean="0">
                <a:latin typeface="Calibri" panose="020F0502020204030204" pitchFamily="34" charset="0"/>
              </a:rPr>
              <a:t>La Corte ha quindi negato effetto sanante alla legge di conversione qualora il decreto-legge sia viziato dall’evidente mancanza dei presupposti di necessità e urgenza.</a:t>
            </a:r>
          </a:p>
          <a:p>
            <a:pPr marL="0" indent="0" algn="just">
              <a:buNone/>
            </a:pPr>
            <a:r>
              <a:rPr lang="it-IT" sz="2000" dirty="0" smtClean="0">
                <a:latin typeface="Calibri" panose="020F0502020204030204" pitchFamily="34" charset="0"/>
              </a:rPr>
              <a:t>Tuttavia la Corte ha avuto modo di precisare come lo scrutinio di costituzionalità non si sostituisca o sovrapponga a </a:t>
            </a:r>
            <a:r>
              <a:rPr lang="it-IT" sz="2000" dirty="0">
                <a:latin typeface="Calibri" panose="020F0502020204030204" pitchFamily="34" charset="0"/>
              </a:rPr>
              <a:t>quello iniziale del Governo e a quello successivo del Parlamento in sede di conversione – in cui le valutazioni politiche potrebbero essere prevalenti – </a:t>
            </a:r>
            <a:r>
              <a:rPr lang="it-IT" sz="2000" dirty="0" smtClean="0">
                <a:latin typeface="Calibri" panose="020F0502020204030204" pitchFamily="34" charset="0"/>
              </a:rPr>
              <a:t>poiché questo deve </a:t>
            </a:r>
            <a:r>
              <a:rPr lang="it-IT" sz="2000" dirty="0">
                <a:latin typeface="Calibri" panose="020F0502020204030204" pitchFamily="34" charset="0"/>
              </a:rPr>
              <a:t>svolgersi su un piano diverso, con la funzione di preservare l'assetto delle fonti normative e, con esso, il rispetto </a:t>
            </a:r>
            <a:r>
              <a:rPr lang="it-IT" sz="2000" dirty="0" smtClean="0">
                <a:latin typeface="Calibri" panose="020F0502020204030204" pitchFamily="34" charset="0"/>
              </a:rPr>
              <a:t>del principio di legalità costituzionale.</a:t>
            </a:r>
            <a:endParaRPr lang="it-IT" sz="2000" dirty="0">
              <a:latin typeface="Calibri" panose="020F0502020204030204" pitchFamily="34" charset="0"/>
            </a:endParaRPr>
          </a:p>
        </p:txBody>
      </p:sp>
    </p:spTree>
    <p:extLst>
      <p:ext uri="{BB962C8B-B14F-4D97-AF65-F5344CB8AC3E}">
        <p14:creationId xmlns:p14="http://schemas.microsoft.com/office/powerpoint/2010/main" val="2754788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Sentenza n. 360 del 1996</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493949"/>
            <a:ext cx="8596668" cy="4547413"/>
          </a:xfrm>
        </p:spPr>
        <p:txBody>
          <a:bodyPr>
            <a:noAutofit/>
          </a:bodyPr>
          <a:lstStyle/>
          <a:p>
            <a:pPr marL="0" indent="0" algn="just">
              <a:spcBef>
                <a:spcPts val="0"/>
              </a:spcBef>
              <a:buNone/>
            </a:pPr>
            <a:r>
              <a:rPr lang="it-IT" sz="2000" dirty="0" smtClean="0">
                <a:latin typeface="Calibri" panose="020F0502020204030204" pitchFamily="34" charset="0"/>
              </a:rPr>
              <a:t>Di poco successiva è la </a:t>
            </a:r>
            <a:r>
              <a:rPr lang="it-IT" sz="2000" b="1" dirty="0" smtClean="0">
                <a:latin typeface="Calibri" panose="020F0502020204030204" pitchFamily="34" charset="0"/>
              </a:rPr>
              <a:t>pronuncia n. 360 del 1996 </a:t>
            </a:r>
            <a:r>
              <a:rPr lang="it-IT" sz="2000" dirty="0" smtClean="0">
                <a:latin typeface="Calibri" panose="020F0502020204030204" pitchFamily="34" charset="0"/>
              </a:rPr>
              <a:t>con cui la Corte ha sanzionato, per la prima volta, la prassi della </a:t>
            </a:r>
            <a:r>
              <a:rPr lang="it-IT" sz="2000" b="1" dirty="0" smtClean="0">
                <a:latin typeface="Calibri" panose="020F0502020204030204" pitchFamily="34" charset="0"/>
              </a:rPr>
              <a:t>reiterazione del decreto-legge non convertito </a:t>
            </a:r>
            <a:r>
              <a:rPr lang="it-IT" sz="2000" dirty="0">
                <a:latin typeface="Calibri" panose="020F0502020204030204" pitchFamily="34" charset="0"/>
              </a:rPr>
              <a:t>sul presupposto che: «</a:t>
            </a:r>
            <a:r>
              <a:rPr lang="it-IT" sz="2000" i="1" dirty="0">
                <a:latin typeface="Calibri" panose="020F0502020204030204" pitchFamily="34" charset="0"/>
              </a:rPr>
              <a:t>Tali atti, qualificati dalla stessa Costituzione come “provvisori”, devono risultare fondati sulla presenza di presupposti “straordinari” di necessità ed urgenza e devono essere presentati, il giorno stesso della loro adozione, alle Camere, ai fini della conversione in legge, conversione che va operata nel termine di sessanta giorni dalla loro pubblicazione.</a:t>
            </a:r>
            <a:endParaRPr lang="it-IT" sz="2000" i="1" dirty="0" smtClean="0">
              <a:latin typeface="Calibri" panose="020F0502020204030204" pitchFamily="34" charset="0"/>
            </a:endParaRPr>
          </a:p>
          <a:p>
            <a:pPr marL="0" indent="0" algn="just">
              <a:spcBef>
                <a:spcPts val="0"/>
              </a:spcBef>
              <a:buNone/>
            </a:pPr>
            <a:r>
              <a:rPr lang="it-IT" sz="2000" i="1" dirty="0">
                <a:latin typeface="Calibri" panose="020F0502020204030204" pitchFamily="34" charset="0"/>
              </a:rPr>
              <a:t>Ove la conversione non avvenga entro tale termine, i decreti-legge perdono la loro efficacia fin dall'inizio, salva la possibilità per le Camere di regolare con legge i rapporti giuridici sorti sulla base dei decreti-legge non convertiti.</a:t>
            </a:r>
          </a:p>
          <a:p>
            <a:pPr marL="0" indent="0" algn="just">
              <a:spcBef>
                <a:spcPts val="0"/>
              </a:spcBef>
              <a:buNone/>
            </a:pPr>
            <a:r>
              <a:rPr lang="it-IT" sz="2000" i="1" dirty="0" smtClean="0">
                <a:latin typeface="Calibri" panose="020F0502020204030204" pitchFamily="34" charset="0"/>
              </a:rPr>
              <a:t>[…] </a:t>
            </a:r>
            <a:r>
              <a:rPr lang="it-IT" sz="2000" b="1" i="1" dirty="0">
                <a:latin typeface="Calibri" panose="020F0502020204030204" pitchFamily="34" charset="0"/>
              </a:rPr>
              <a:t>La disciplina costituzionale viene, pertanto, a qualificare il termine dei sessanta giorni fissato per la vigenza della decretazione d'urgenza come un limite insuperabile, che - proprio ai fini del rispetto del criterio di attribuzione della competenza legislativa ordinaria alle Camere - non può essere </a:t>
            </a:r>
            <a:r>
              <a:rPr lang="it-IT" sz="2000" b="1" i="1" dirty="0" err="1">
                <a:latin typeface="Calibri" panose="020F0502020204030204" pitchFamily="34" charset="0"/>
              </a:rPr>
              <a:t>nè</a:t>
            </a:r>
            <a:r>
              <a:rPr lang="it-IT" sz="2000" b="1" i="1" dirty="0">
                <a:latin typeface="Calibri" panose="020F0502020204030204" pitchFamily="34" charset="0"/>
              </a:rPr>
              <a:t> violato </a:t>
            </a:r>
            <a:r>
              <a:rPr lang="it-IT" sz="2000" b="1" i="1" dirty="0" err="1">
                <a:latin typeface="Calibri" panose="020F0502020204030204" pitchFamily="34" charset="0"/>
              </a:rPr>
              <a:t>nè</a:t>
            </a:r>
            <a:r>
              <a:rPr lang="it-IT" sz="2000" b="1" i="1" dirty="0">
                <a:latin typeface="Calibri" panose="020F0502020204030204" pitchFamily="34" charset="0"/>
              </a:rPr>
              <a:t> indirettamente aggirato. </a:t>
            </a:r>
          </a:p>
        </p:txBody>
      </p:sp>
      <p:cxnSp>
        <p:nvCxnSpPr>
          <p:cNvPr id="5" name="Connettore 2 4"/>
          <p:cNvCxnSpPr/>
          <p:nvPr/>
        </p:nvCxnSpPr>
        <p:spPr>
          <a:xfrm>
            <a:off x="6993228" y="6272011"/>
            <a:ext cx="1725769" cy="12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05597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553792"/>
            <a:ext cx="8596668" cy="978794"/>
          </a:xfrm>
        </p:spPr>
        <p:txBody>
          <a:bodyPr>
            <a:normAutofit/>
          </a:bodyPr>
          <a:lstStyle/>
          <a:p>
            <a:pPr algn="ctr"/>
            <a:r>
              <a:rPr lang="it-IT" sz="4000" dirty="0" smtClean="0">
                <a:latin typeface="Calibri" panose="020F0502020204030204" pitchFamily="34" charset="0"/>
              </a:rPr>
              <a:t>Sentenza n. 360 del 1996</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867436"/>
            <a:ext cx="8596668" cy="4842455"/>
          </a:xfrm>
        </p:spPr>
        <p:txBody>
          <a:bodyPr>
            <a:noAutofit/>
          </a:bodyPr>
          <a:lstStyle/>
          <a:p>
            <a:pPr marL="0" indent="0" algn="just">
              <a:spcBef>
                <a:spcPts val="0"/>
              </a:spcBef>
              <a:buNone/>
            </a:pPr>
            <a:r>
              <a:rPr lang="it-IT" sz="2000" i="1" dirty="0" smtClean="0">
                <a:latin typeface="Calibri" panose="020F0502020204030204" pitchFamily="34" charset="0"/>
              </a:rPr>
              <a:t>Ora</a:t>
            </a:r>
            <a:r>
              <a:rPr lang="it-IT" sz="2000" i="1" dirty="0">
                <a:latin typeface="Calibri" panose="020F0502020204030204" pitchFamily="34" charset="0"/>
              </a:rPr>
              <a:t>, il decreto-legge iterato o reiterato - per il fatto di riprodurre (nel suo complesso o in singole disposizioni) il contenuto di un </a:t>
            </a:r>
            <a:r>
              <a:rPr lang="it-IT" sz="2000" i="1" dirty="0" smtClean="0">
                <a:latin typeface="Calibri" panose="020F0502020204030204" pitchFamily="34" charset="0"/>
              </a:rPr>
              <a:t>decreto-legge </a:t>
            </a:r>
            <a:r>
              <a:rPr lang="it-IT" sz="2000" i="1" dirty="0">
                <a:latin typeface="Calibri" panose="020F0502020204030204" pitchFamily="34" charset="0"/>
              </a:rPr>
              <a:t>non convertito, senza introdurre variazioni sostanziali - lede la previsione costituzionale sotto più profili: </a:t>
            </a:r>
            <a:r>
              <a:rPr lang="it-IT" sz="2000" i="1" dirty="0" smtClean="0">
                <a:latin typeface="Calibri" panose="020F0502020204030204" pitchFamily="34" charset="0"/>
              </a:rPr>
              <a:t>perché </a:t>
            </a:r>
            <a:r>
              <a:rPr lang="it-IT" sz="2000" b="1" i="1" dirty="0">
                <a:latin typeface="Calibri" panose="020F0502020204030204" pitchFamily="34" charset="0"/>
              </a:rPr>
              <a:t>altera la natura provvisoria della decretazione d'urgenza </a:t>
            </a:r>
            <a:r>
              <a:rPr lang="it-IT" sz="2000" i="1" dirty="0">
                <a:latin typeface="Calibri" panose="020F0502020204030204" pitchFamily="34" charset="0"/>
              </a:rPr>
              <a:t>procrastinando, di fatto, il termine invalicabile previsto dalla Costituzione per la conversione in legge; </a:t>
            </a:r>
            <a:r>
              <a:rPr lang="it-IT" sz="2000" i="1" dirty="0" smtClean="0">
                <a:latin typeface="Calibri" panose="020F0502020204030204" pitchFamily="34" charset="0"/>
              </a:rPr>
              <a:t>perché </a:t>
            </a:r>
            <a:r>
              <a:rPr lang="it-IT" sz="2000" i="1" dirty="0">
                <a:latin typeface="Calibri" panose="020F0502020204030204" pitchFamily="34" charset="0"/>
              </a:rPr>
              <a:t>toglie valore al </a:t>
            </a:r>
            <a:r>
              <a:rPr lang="it-IT" sz="2000" i="1" dirty="0" smtClean="0">
                <a:latin typeface="Calibri" panose="020F0502020204030204" pitchFamily="34" charset="0"/>
              </a:rPr>
              <a:t>carattere “straordinario</a:t>
            </a:r>
            <a:r>
              <a:rPr lang="it-IT" sz="2000" i="1" dirty="0">
                <a:latin typeface="Calibri" panose="020F0502020204030204" pitchFamily="34" charset="0"/>
              </a:rPr>
              <a:t>” dei requisiti della necessità e dell'urgenza, dal momento che la reiterazione viene a stabilizzare e a prolungare nel tempo il richiamo ai motivi già posti a fondamento del primo decreto; </a:t>
            </a:r>
            <a:r>
              <a:rPr lang="it-IT" sz="2000" i="1" dirty="0" smtClean="0">
                <a:latin typeface="Calibri" panose="020F0502020204030204" pitchFamily="34" charset="0"/>
              </a:rPr>
              <a:t>perché </a:t>
            </a:r>
            <a:r>
              <a:rPr lang="it-IT" sz="2000" b="1" i="1" dirty="0">
                <a:latin typeface="Calibri" panose="020F0502020204030204" pitchFamily="34" charset="0"/>
              </a:rPr>
              <a:t>attenua la sanzione della perdita retroattiva di efficacia del decreto non convertito</a:t>
            </a:r>
            <a:r>
              <a:rPr lang="it-IT" sz="2000" i="1" dirty="0">
                <a:latin typeface="Calibri" panose="020F0502020204030204" pitchFamily="34" charset="0"/>
              </a:rPr>
              <a:t>, venendo il ricorso ripetuto alla reiterazione a suscitare nell'ordinamento un'aspettativa circa la possibilità di consolidare gli effetti determinati dalla decretazione d'urgenza mediante la sanatoria finale della disciplina reiterata. </a:t>
            </a:r>
            <a:endParaRPr lang="it-IT" sz="2000" dirty="0"/>
          </a:p>
        </p:txBody>
      </p:sp>
      <p:cxnSp>
        <p:nvCxnSpPr>
          <p:cNvPr id="5" name="Connettore 2 4"/>
          <p:cNvCxnSpPr/>
          <p:nvPr/>
        </p:nvCxnSpPr>
        <p:spPr>
          <a:xfrm>
            <a:off x="6838682" y="6168980"/>
            <a:ext cx="1777284" cy="257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5348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Sentenza n. 360 del 1996</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648497"/>
            <a:ext cx="8596668" cy="4392866"/>
          </a:xfrm>
        </p:spPr>
        <p:txBody>
          <a:bodyPr/>
          <a:lstStyle/>
          <a:p>
            <a:pPr marL="0" indent="0" algn="just">
              <a:spcBef>
                <a:spcPts val="0"/>
              </a:spcBef>
              <a:buNone/>
            </a:pPr>
            <a:r>
              <a:rPr lang="it-IT" sz="2000" i="1" dirty="0">
                <a:latin typeface="Calibri" panose="020F0502020204030204" pitchFamily="34" charset="0"/>
              </a:rPr>
              <a:t>Su di un piano più generale, la prassi della reiterazione, tanto più se diffusa e prolungata nel tempo - come è accaduto nella esperienza più recente - viene, di conseguenza, a incidere negli equilibri istituzionali (</a:t>
            </a:r>
            <a:r>
              <a:rPr lang="it-IT" sz="2000" i="1" dirty="0" err="1">
                <a:latin typeface="Calibri" panose="020F0502020204030204" pitchFamily="34" charset="0"/>
              </a:rPr>
              <a:t>sent</a:t>
            </a:r>
            <a:r>
              <a:rPr lang="it-IT" sz="2000" i="1" dirty="0">
                <a:latin typeface="Calibri" panose="020F0502020204030204" pitchFamily="34" charset="0"/>
              </a:rPr>
              <a:t>. 302/1988), alterando i caratteri della stessa forma di governo e l'attribuzione della funzione legislativa ordinaria al Parlamento (art. 70 della Costituzione).</a:t>
            </a:r>
          </a:p>
          <a:p>
            <a:pPr marL="0" indent="0" algn="just">
              <a:spcBef>
                <a:spcPts val="0"/>
              </a:spcBef>
              <a:buNone/>
            </a:pPr>
            <a:r>
              <a:rPr lang="it-IT" sz="2000" i="1" dirty="0">
                <a:latin typeface="Calibri" panose="020F0502020204030204" pitchFamily="34" charset="0"/>
              </a:rPr>
              <a:t>Non solo. Questa prassi, se diffusa e prolungata, finisce per intaccare anche la certezza del diritto nei rapporti tra i diversi soggetti, per l'impossibilità di prevedere sia la durata nel tempo delle norme reiterate che l'esito finale del processo di conversione: con conseguenze ancora più gravi quando il decreto reiterato venga a incidere nella sfera dei diritti fondamentali o come nella specie - nella materia penale o sia, comunque, tale da produrre effetti non più reversibili nel caso di una mancata conversione finale».</a:t>
            </a:r>
            <a:endParaRPr lang="it-IT" sz="2000" dirty="0">
              <a:latin typeface="Calibri" panose="020F0502020204030204" pitchFamily="34" charset="0"/>
            </a:endParaRPr>
          </a:p>
          <a:p>
            <a:pPr marL="0" indent="0">
              <a:buNone/>
            </a:pPr>
            <a:endParaRPr lang="it-IT" dirty="0"/>
          </a:p>
        </p:txBody>
      </p:sp>
    </p:spTree>
    <p:extLst>
      <p:ext uri="{BB962C8B-B14F-4D97-AF65-F5344CB8AC3E}">
        <p14:creationId xmlns:p14="http://schemas.microsoft.com/office/powerpoint/2010/main" val="41926791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Omogeneità della legge di conversione</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300767"/>
            <a:ext cx="8596668" cy="5151548"/>
          </a:xfrm>
        </p:spPr>
        <p:txBody>
          <a:bodyPr>
            <a:normAutofit/>
          </a:bodyPr>
          <a:lstStyle/>
          <a:p>
            <a:pPr marL="0" indent="0" algn="just">
              <a:buNone/>
            </a:pPr>
            <a:r>
              <a:rPr lang="it-IT" sz="2000" dirty="0" smtClean="0">
                <a:latin typeface="Calibri" panose="020F0502020204030204" pitchFamily="34" charset="0"/>
              </a:rPr>
              <a:t>Anzitutto, deve precisarsi come </a:t>
            </a:r>
            <a:r>
              <a:rPr lang="it-IT" sz="2000" dirty="0" smtClean="0">
                <a:latin typeface="Calibri" panose="020F0502020204030204" pitchFamily="34" charset="0"/>
              </a:rPr>
              <a:t>la giurisprudenza costituzionale abbia affermato di non poter sindacare la supposta disomogeneità del decreto-legge; pertanto, l’accertamento di eventuali norme «intruse» nel testo si atteggerà quale mera figura sintomatica dell’ «evidente mancanza» dei presupposti di necessità e </a:t>
            </a:r>
            <a:r>
              <a:rPr lang="it-IT" sz="2000" dirty="0" smtClean="0">
                <a:latin typeface="Calibri" panose="020F0502020204030204" pitchFamily="34" charset="0"/>
              </a:rPr>
              <a:t>urgenza e, solo in tale, potrebbe condurre ad uno scrutinio di costituzionalità.</a:t>
            </a:r>
            <a:endParaRPr lang="it-IT" sz="2000" dirty="0" smtClean="0">
              <a:latin typeface="Calibri" panose="020F0502020204030204" pitchFamily="34" charset="0"/>
            </a:endParaRPr>
          </a:p>
          <a:p>
            <a:pPr marL="0" indent="0" algn="just">
              <a:buNone/>
            </a:pPr>
            <a:r>
              <a:rPr lang="it-IT" sz="2000" dirty="0" smtClean="0">
                <a:latin typeface="Calibri" panose="020F0502020204030204" pitchFamily="34" charset="0"/>
              </a:rPr>
              <a:t>Tuttavia, quanto all’emendabilità del decreto-legge in sede di conversione, la Corte ha </a:t>
            </a:r>
            <a:r>
              <a:rPr lang="it-IT" sz="2000" dirty="0" smtClean="0">
                <a:latin typeface="Calibri" panose="020F0502020204030204" pitchFamily="34" charset="0"/>
              </a:rPr>
              <a:t>puntualizzato che </a:t>
            </a:r>
            <a:r>
              <a:rPr lang="it-IT" sz="2000" dirty="0" smtClean="0">
                <a:latin typeface="Calibri" panose="020F0502020204030204" pitchFamily="34" charset="0"/>
              </a:rPr>
              <a:t>l’inserimento di norme eterogenee rispetto al contenuto originario del decreto-legge determina la violazione dell’art. 77, secondo comma, Cost., </a:t>
            </a:r>
            <a:r>
              <a:rPr lang="it-IT" sz="2000" dirty="0" smtClean="0">
                <a:latin typeface="Calibri" panose="020F0502020204030204" pitchFamily="34" charset="0"/>
              </a:rPr>
              <a:t>che in tal caso scaturisce </a:t>
            </a:r>
            <a:r>
              <a:rPr lang="it-IT" sz="2000" dirty="0" smtClean="0">
                <a:latin typeface="Calibri" panose="020F0502020204030204" pitchFamily="34" charset="0"/>
              </a:rPr>
              <a:t>non già dalla mancanza dei presupposti di necessità e di urgenza quanto, piuttosto, dall’esercizio improprio, da parte delle Camere, di un potere che la Costituzione attribuisce ad esse con </a:t>
            </a:r>
            <a:r>
              <a:rPr lang="it-IT" sz="2000" dirty="0" smtClean="0">
                <a:latin typeface="Calibri" panose="020F0502020204030204" pitchFamily="34" charset="0"/>
              </a:rPr>
              <a:t>il solo </a:t>
            </a:r>
            <a:r>
              <a:rPr lang="it-IT" sz="2000" dirty="0" smtClean="0">
                <a:latin typeface="Calibri" panose="020F0502020204030204" pitchFamily="34" charset="0"/>
              </a:rPr>
              <a:t>scopo di convertire, o meno, un decreto-legge. La legge di conversione, quindi, è fonte funzionalizzata alla stabilizzazione di un provvedimento avente forza di legge e, pertanto, non può aprirsi a qualsiasi contenuto ma deve potersi ricondurre alla </a:t>
            </a:r>
            <a:r>
              <a:rPr lang="it-IT" sz="2000" i="1" dirty="0" smtClean="0">
                <a:latin typeface="Calibri" panose="020F0502020204030204" pitchFamily="34" charset="0"/>
              </a:rPr>
              <a:t>ratio</a:t>
            </a:r>
            <a:r>
              <a:rPr lang="it-IT" sz="2000" dirty="0" smtClean="0">
                <a:latin typeface="Calibri" panose="020F0502020204030204" pitchFamily="34" charset="0"/>
              </a:rPr>
              <a:t> del provvedimento governativo.</a:t>
            </a:r>
            <a:endParaRPr lang="it-IT" sz="2000" dirty="0">
              <a:latin typeface="Calibri" panose="020F0502020204030204" pitchFamily="34" charset="0"/>
            </a:endParaRPr>
          </a:p>
        </p:txBody>
      </p:sp>
    </p:spTree>
    <p:extLst>
      <p:ext uri="{BB962C8B-B14F-4D97-AF65-F5344CB8AC3E}">
        <p14:creationId xmlns:p14="http://schemas.microsoft.com/office/powerpoint/2010/main" val="1403690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Omogeneità della legge di conversione</a:t>
            </a:r>
            <a:endParaRPr lang="it-IT" sz="4000" dirty="0">
              <a:latin typeface="Calibri" panose="020F0502020204030204" pitchFamily="34" charset="0"/>
            </a:endParaRPr>
          </a:p>
        </p:txBody>
      </p:sp>
      <p:sp>
        <p:nvSpPr>
          <p:cNvPr id="3" name="Segnaposto contenuto 2"/>
          <p:cNvSpPr>
            <a:spLocks noGrp="1"/>
          </p:cNvSpPr>
          <p:nvPr>
            <p:ph idx="1"/>
          </p:nvPr>
        </p:nvSpPr>
        <p:spPr/>
        <p:txBody>
          <a:bodyPr>
            <a:normAutofit/>
          </a:bodyPr>
          <a:lstStyle/>
          <a:p>
            <a:pPr marL="0" indent="0" algn="just">
              <a:buNone/>
            </a:pPr>
            <a:r>
              <a:rPr lang="it-IT" sz="2000" dirty="0" smtClean="0">
                <a:latin typeface="Calibri" panose="020F0502020204030204" pitchFamily="34" charset="0"/>
              </a:rPr>
              <a:t>La Corte ha tuttavia introdotto la nozione di «evidente o manifesta mancanza di ogni nesso di interrelazione tra le disposizioni incorporate nella legge di conversione e quelle dell’originario decreto-legge», asserendo che «</a:t>
            </a:r>
            <a:r>
              <a:rPr lang="it-IT" sz="2000" i="1" dirty="0" smtClean="0">
                <a:latin typeface="Calibri" panose="020F0502020204030204" pitchFamily="34" charset="0"/>
              </a:rPr>
              <a:t>la violazione dell’art. 77, secondo comma, Cost. per difetto di omogeneità si determina solo quando le disposizioni aggiunte siano totalmente ‘estranee’ o addirittura ‘intruse’, cioè tali da interrompere, in parte qua, ogni correlazione tra il decreto-legge e la legge di conversione</a:t>
            </a:r>
            <a:r>
              <a:rPr lang="it-IT" sz="2000" dirty="0" smtClean="0">
                <a:latin typeface="Calibri" panose="020F0502020204030204" pitchFamily="34" charset="0"/>
              </a:rPr>
              <a:t>» (sentenza n. 251 del 2014).</a:t>
            </a:r>
            <a:endParaRPr lang="it-IT" sz="2000" dirty="0">
              <a:latin typeface="Calibri" panose="020F0502020204030204" pitchFamily="34" charset="0"/>
            </a:endParaRPr>
          </a:p>
        </p:txBody>
      </p:sp>
    </p:spTree>
    <p:extLst>
      <p:ext uri="{BB962C8B-B14F-4D97-AF65-F5344CB8AC3E}">
        <p14:creationId xmlns:p14="http://schemas.microsoft.com/office/powerpoint/2010/main" val="4254793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2189408"/>
            <a:ext cx="8596668" cy="2446986"/>
          </a:xfrm>
        </p:spPr>
        <p:txBody>
          <a:bodyPr>
            <a:normAutofit/>
          </a:bodyPr>
          <a:lstStyle/>
          <a:p>
            <a:pPr algn="ctr"/>
            <a:r>
              <a:rPr lang="it-IT" sz="6600" dirty="0" smtClean="0">
                <a:latin typeface="Calibri" panose="020F0502020204030204" pitchFamily="34" charset="0"/>
              </a:rPr>
              <a:t>Decreto-legge</a:t>
            </a:r>
            <a:endParaRPr lang="it-IT" sz="6600" dirty="0">
              <a:latin typeface="Calibri" panose="020F0502020204030204" pitchFamily="34" charset="0"/>
            </a:endParaRPr>
          </a:p>
        </p:txBody>
      </p:sp>
    </p:spTree>
    <p:extLst>
      <p:ext uri="{BB962C8B-B14F-4D97-AF65-F5344CB8AC3E}">
        <p14:creationId xmlns:p14="http://schemas.microsoft.com/office/powerpoint/2010/main" val="1905781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Previsione costituzionale</a:t>
            </a:r>
            <a:endParaRPr lang="it-IT" sz="4000" dirty="0">
              <a:latin typeface="Calibri" panose="020F0502020204030204" pitchFamily="34" charset="0"/>
            </a:endParaRPr>
          </a:p>
        </p:txBody>
      </p:sp>
      <p:sp>
        <p:nvSpPr>
          <p:cNvPr id="3" name="Segnaposto contenuto 2"/>
          <p:cNvSpPr>
            <a:spLocks noGrp="1"/>
          </p:cNvSpPr>
          <p:nvPr>
            <p:ph idx="1"/>
          </p:nvPr>
        </p:nvSpPr>
        <p:spPr/>
        <p:txBody>
          <a:bodyPr>
            <a:normAutofit/>
          </a:bodyPr>
          <a:lstStyle/>
          <a:p>
            <a:pPr marL="0" indent="0" algn="ctr">
              <a:spcBef>
                <a:spcPts val="0"/>
              </a:spcBef>
              <a:buNone/>
            </a:pPr>
            <a:r>
              <a:rPr lang="it-IT" sz="2000" b="1" dirty="0" smtClean="0">
                <a:latin typeface="Calibri" panose="020F0502020204030204" pitchFamily="34" charset="0"/>
              </a:rPr>
              <a:t>Art. 77, secondo e terzo comma, Cost.</a:t>
            </a:r>
          </a:p>
          <a:p>
            <a:pPr marL="0" indent="0" algn="ctr">
              <a:spcBef>
                <a:spcPts val="0"/>
              </a:spcBef>
              <a:buNone/>
            </a:pPr>
            <a:endParaRPr lang="it-IT" sz="2000" dirty="0" smtClean="0">
              <a:latin typeface="Calibri" panose="020F0502020204030204" pitchFamily="34" charset="0"/>
            </a:endParaRPr>
          </a:p>
          <a:p>
            <a:pPr marL="0" indent="0" algn="just">
              <a:spcBef>
                <a:spcPts val="0"/>
              </a:spcBef>
              <a:buNone/>
            </a:pPr>
            <a:r>
              <a:rPr lang="it-IT" sz="2000" dirty="0" smtClean="0">
                <a:latin typeface="Calibri" panose="020F0502020204030204" pitchFamily="34" charset="0"/>
              </a:rPr>
              <a:t>«Quando, in casi straordinari di necessità e d’urgenza, il Governo adotta, sotto la sua responsabilità, provvedimenti provvisori con forza di legge, deve il giorno stesso presentarli per la conversione alle Camere che, anche se sciolte, sono appositamente convocate e si riuniscono entro cinque giorni.</a:t>
            </a:r>
          </a:p>
          <a:p>
            <a:pPr marL="0" indent="0" algn="just">
              <a:spcBef>
                <a:spcPts val="0"/>
              </a:spcBef>
              <a:buNone/>
            </a:pPr>
            <a:r>
              <a:rPr lang="it-IT" sz="2000" dirty="0" smtClean="0">
                <a:latin typeface="Calibri" panose="020F0502020204030204" pitchFamily="34" charset="0"/>
              </a:rPr>
              <a:t>I decreti perdono efficacia sin dall’inizio, se non sono convertiti in legge entro sessanta giorni dalla loro pubblicazione. Le Camere possono tuttavia regolare con legge i rapporti giuridici sorti sulla base dei decreti non convertiti»</a:t>
            </a:r>
            <a:endParaRPr lang="it-IT" sz="2000" dirty="0">
              <a:latin typeface="Calibri" panose="020F0502020204030204" pitchFamily="34" charset="0"/>
            </a:endParaRPr>
          </a:p>
        </p:txBody>
      </p:sp>
    </p:spTree>
    <p:extLst>
      <p:ext uri="{BB962C8B-B14F-4D97-AF65-F5344CB8AC3E}">
        <p14:creationId xmlns:p14="http://schemas.microsoft.com/office/powerpoint/2010/main" val="2673332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Sistematica delle fonti</a:t>
            </a:r>
            <a:endParaRPr lang="it-IT" sz="4000" dirty="0">
              <a:latin typeface="Calibri" panose="020F0502020204030204" pitchFamily="34" charset="0"/>
            </a:endParaRPr>
          </a:p>
        </p:txBody>
      </p:sp>
      <p:sp>
        <p:nvSpPr>
          <p:cNvPr id="3" name="Segnaposto contenuto 2"/>
          <p:cNvSpPr>
            <a:spLocks noGrp="1"/>
          </p:cNvSpPr>
          <p:nvPr>
            <p:ph idx="1"/>
          </p:nvPr>
        </p:nvSpPr>
        <p:spPr/>
        <p:txBody>
          <a:bodyPr>
            <a:normAutofit/>
          </a:bodyPr>
          <a:lstStyle/>
          <a:p>
            <a:pPr marL="0" indent="0" algn="just">
              <a:buNone/>
            </a:pPr>
            <a:r>
              <a:rPr lang="it-IT" sz="2000" dirty="0" smtClean="0">
                <a:latin typeface="Calibri" panose="020F0502020204030204" pitchFamily="34" charset="0"/>
              </a:rPr>
              <a:t>Il decreto-legge è un </a:t>
            </a:r>
            <a:r>
              <a:rPr lang="it-IT" sz="2000" b="1" dirty="0" smtClean="0">
                <a:latin typeface="Calibri" panose="020F0502020204030204" pitchFamily="34" charset="0"/>
              </a:rPr>
              <a:t>atto avente forza di legge</a:t>
            </a:r>
            <a:r>
              <a:rPr lang="it-IT" sz="2000" dirty="0" smtClean="0">
                <a:latin typeface="Calibri" panose="020F0502020204030204" pitchFamily="34" charset="0"/>
              </a:rPr>
              <a:t>, ossia un atto che, sebbene privo della forma di legge, perché adottato con un procedimento diverso da quello previsto </a:t>
            </a:r>
            <a:r>
              <a:rPr lang="it-IT" sz="2000" dirty="0" smtClean="0">
                <a:latin typeface="Calibri" panose="020F0502020204030204" pitchFamily="34" charset="0"/>
              </a:rPr>
              <a:t>per l’approvazione della </a:t>
            </a:r>
            <a:r>
              <a:rPr lang="it-IT" sz="2000" dirty="0" smtClean="0">
                <a:latin typeface="Calibri" panose="020F0502020204030204" pitchFamily="34" charset="0"/>
              </a:rPr>
              <a:t>legge ordinaria e formale, è dotato della medesima forza attiva (capacità di innovare al diritto oggettivo preesistente) e passiva (capacità di resistere ad abrogazioni o modificazioni da parte di fonti di rango sottordinato) della legge.</a:t>
            </a:r>
          </a:p>
        </p:txBody>
      </p:sp>
    </p:spTree>
    <p:extLst>
      <p:ext uri="{BB962C8B-B14F-4D97-AF65-F5344CB8AC3E}">
        <p14:creationId xmlns:p14="http://schemas.microsoft.com/office/powerpoint/2010/main" val="430700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Procedimento</a:t>
            </a:r>
            <a:endParaRPr lang="it-IT" sz="4000" dirty="0">
              <a:latin typeface="Calibri" panose="020F0502020204030204" pitchFamily="34" charset="0"/>
            </a:endParaRPr>
          </a:p>
        </p:txBody>
      </p:sp>
      <p:sp>
        <p:nvSpPr>
          <p:cNvPr id="3" name="Segnaposto contenuto 2"/>
          <p:cNvSpPr>
            <a:spLocks noGrp="1"/>
          </p:cNvSpPr>
          <p:nvPr>
            <p:ph idx="1"/>
          </p:nvPr>
        </p:nvSpPr>
        <p:spPr/>
        <p:txBody>
          <a:bodyPr>
            <a:normAutofit/>
          </a:bodyPr>
          <a:lstStyle/>
          <a:p>
            <a:pPr marL="0" indent="0" algn="just">
              <a:spcBef>
                <a:spcPts val="0"/>
              </a:spcBef>
              <a:buNone/>
            </a:pPr>
            <a:r>
              <a:rPr lang="it-IT" sz="2000" dirty="0" smtClean="0">
                <a:latin typeface="Calibri" panose="020F0502020204030204" pitchFamily="34" charset="0"/>
              </a:rPr>
              <a:t>Il decreto-legge deve essere deliberato dal Consiglio dei ministri, emanato dal Presidente della Repubblica e immediatamente pubblicato sulla Gazzetta Ufficiale.</a:t>
            </a:r>
          </a:p>
          <a:p>
            <a:pPr marL="0" indent="0" algn="just">
              <a:spcBef>
                <a:spcPts val="0"/>
              </a:spcBef>
              <a:buNone/>
            </a:pPr>
            <a:r>
              <a:rPr lang="it-IT" sz="2000" dirty="0" smtClean="0">
                <a:latin typeface="Calibri" panose="020F0502020204030204" pitchFamily="34" charset="0"/>
              </a:rPr>
              <a:t>Il </a:t>
            </a:r>
            <a:r>
              <a:rPr lang="it-IT" sz="2000" dirty="0">
                <a:latin typeface="Calibri" panose="020F0502020204030204" pitchFamily="34" charset="0"/>
              </a:rPr>
              <a:t>giorno stesso della </a:t>
            </a:r>
            <a:r>
              <a:rPr lang="it-IT" sz="2000" dirty="0" smtClean="0">
                <a:latin typeface="Calibri" panose="020F0502020204030204" pitchFamily="34" charset="0"/>
              </a:rPr>
              <a:t>pubblicazione, il decreto-legge deve essere presentato </a:t>
            </a:r>
            <a:r>
              <a:rPr lang="it-IT" sz="2000" dirty="0" smtClean="0">
                <a:latin typeface="Calibri" panose="020F0502020204030204" pitchFamily="34" charset="0"/>
              </a:rPr>
              <a:t>per la conversione alle Camere </a:t>
            </a:r>
            <a:r>
              <a:rPr lang="it-IT" sz="2000" dirty="0" smtClean="0">
                <a:latin typeface="Calibri" panose="020F0502020204030204" pitchFamily="34" charset="0"/>
              </a:rPr>
              <a:t>le quali, anche se sciolte, sono appositamente convocate e si riuniscono entro cinque giorni.</a:t>
            </a:r>
          </a:p>
          <a:p>
            <a:pPr marL="0" indent="0" algn="just">
              <a:spcBef>
                <a:spcPts val="0"/>
              </a:spcBef>
              <a:buNone/>
            </a:pPr>
            <a:r>
              <a:rPr lang="it-IT" sz="2000" dirty="0" smtClean="0">
                <a:latin typeface="Calibri" panose="020F0502020204030204" pitchFamily="34" charset="0"/>
              </a:rPr>
              <a:t>Le Camere sono tenute ad esercitare un controllo «politico» in ordine alla sussistenza dei presupposti di «straordinaria necessità e urgenza» legittimanti l’esercizio del potere di decretazione da parte del Governo. Al ricorrere di tali presupposti, le Camere approvano, se del caso con eventuali modifiche, la </a:t>
            </a:r>
            <a:r>
              <a:rPr lang="it-IT" sz="2000" b="1" dirty="0" smtClean="0">
                <a:latin typeface="Calibri" panose="020F0502020204030204" pitchFamily="34" charset="0"/>
              </a:rPr>
              <a:t>legge di conversione</a:t>
            </a:r>
            <a:r>
              <a:rPr lang="it-IT" sz="2000" dirty="0" smtClean="0">
                <a:latin typeface="Calibri" panose="020F0502020204030204" pitchFamily="34" charset="0"/>
              </a:rPr>
              <a:t>.</a:t>
            </a:r>
            <a:endParaRPr lang="it-IT" sz="2000" dirty="0">
              <a:latin typeface="Calibri" panose="020F0502020204030204" pitchFamily="34" charset="0"/>
            </a:endParaRPr>
          </a:p>
        </p:txBody>
      </p:sp>
    </p:spTree>
    <p:extLst>
      <p:ext uri="{BB962C8B-B14F-4D97-AF65-F5344CB8AC3E}">
        <p14:creationId xmlns:p14="http://schemas.microsoft.com/office/powerpoint/2010/main" val="1740551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Mancata conversione del decreto-legge</a:t>
            </a:r>
            <a:endParaRPr lang="it-IT" sz="4000" dirty="0">
              <a:latin typeface="Calibri" panose="020F0502020204030204" pitchFamily="34" charset="0"/>
            </a:endParaRPr>
          </a:p>
        </p:txBody>
      </p:sp>
      <p:sp>
        <p:nvSpPr>
          <p:cNvPr id="3" name="Segnaposto contenuto 2"/>
          <p:cNvSpPr>
            <a:spLocks noGrp="1"/>
          </p:cNvSpPr>
          <p:nvPr>
            <p:ph idx="1"/>
          </p:nvPr>
        </p:nvSpPr>
        <p:spPr/>
        <p:txBody>
          <a:bodyPr>
            <a:normAutofit/>
          </a:bodyPr>
          <a:lstStyle/>
          <a:p>
            <a:pPr marL="0" indent="0" algn="just">
              <a:buNone/>
            </a:pPr>
            <a:r>
              <a:rPr lang="it-IT" sz="2000" dirty="0" smtClean="0">
                <a:latin typeface="Calibri" panose="020F0502020204030204" pitchFamily="34" charset="0"/>
              </a:rPr>
              <a:t>Alla mancata conversione, entro il termine di 60 giorni dalla pubblicazione, consegue la perdita di ogni efficacia (</a:t>
            </a:r>
            <a:r>
              <a:rPr lang="it-IT" sz="2000" i="1" dirty="0" smtClean="0">
                <a:latin typeface="Calibri" panose="020F0502020204030204" pitchFamily="34" charset="0"/>
              </a:rPr>
              <a:t>rectius</a:t>
            </a:r>
            <a:r>
              <a:rPr lang="it-IT" sz="2000" dirty="0" smtClean="0">
                <a:latin typeface="Calibri" panose="020F0502020204030204" pitchFamily="34" charset="0"/>
              </a:rPr>
              <a:t> </a:t>
            </a:r>
            <a:r>
              <a:rPr lang="it-IT" sz="2000" b="1" dirty="0" smtClean="0">
                <a:latin typeface="Calibri" panose="020F0502020204030204" pitchFamily="34" charset="0"/>
              </a:rPr>
              <a:t>decadenza</a:t>
            </a:r>
            <a:r>
              <a:rPr lang="it-IT" sz="2000" dirty="0" smtClean="0">
                <a:latin typeface="Calibri" panose="020F0502020204030204" pitchFamily="34" charset="0"/>
              </a:rPr>
              <a:t>) del decreto-legge.</a:t>
            </a:r>
          </a:p>
          <a:p>
            <a:pPr marL="0" indent="0" algn="just">
              <a:buNone/>
            </a:pPr>
            <a:r>
              <a:rPr lang="it-IT" sz="2000" dirty="0" smtClean="0">
                <a:latin typeface="Calibri" panose="020F0502020204030204" pitchFamily="34" charset="0"/>
              </a:rPr>
              <a:t>La decadenza travolge tutti gli effetti prodotti dal decreto non convertito.</a:t>
            </a:r>
          </a:p>
          <a:p>
            <a:pPr marL="0" indent="0" algn="just">
              <a:buNone/>
            </a:pPr>
            <a:r>
              <a:rPr lang="it-IT" sz="2000" dirty="0" smtClean="0">
                <a:latin typeface="Calibri" panose="020F0502020204030204" pitchFamily="34" charset="0"/>
              </a:rPr>
              <a:t>Tuttavia, per attenuare la rigidità degli effetti conseguenti alla mancata conversione, la disciplina costituzionale fa salva la possibilità che le Camere (mediante la c.d. </a:t>
            </a:r>
            <a:r>
              <a:rPr lang="it-IT" sz="2000" b="1" dirty="0" smtClean="0">
                <a:latin typeface="Calibri" panose="020F0502020204030204" pitchFamily="34" charset="0"/>
              </a:rPr>
              <a:t>legge di sanatoria</a:t>
            </a:r>
            <a:r>
              <a:rPr lang="it-IT" sz="2000" dirty="0" smtClean="0">
                <a:latin typeface="Calibri" panose="020F0502020204030204" pitchFamily="34" charset="0"/>
              </a:rPr>
              <a:t>) regolino i rapporti giuridici sorti durante la vigenza del decreto non convertito.</a:t>
            </a:r>
          </a:p>
          <a:p>
            <a:pPr marL="0" indent="0" algn="just">
              <a:buNone/>
            </a:pPr>
            <a:r>
              <a:rPr lang="it-IT" sz="2000" dirty="0" smtClean="0">
                <a:latin typeface="Calibri" panose="020F0502020204030204" pitchFamily="34" charset="0"/>
              </a:rPr>
              <a:t> Ad ogni modo, è bene precisare come l’approvazione della legge di sanatoria non sia affatto obbligatoria, ma rientri nella sfera di discrezionalità del Parlamento.</a:t>
            </a:r>
            <a:endParaRPr lang="it-IT" sz="2000" dirty="0">
              <a:latin typeface="Calibri" panose="020F0502020204030204" pitchFamily="34" charset="0"/>
            </a:endParaRPr>
          </a:p>
        </p:txBody>
      </p:sp>
    </p:spTree>
    <p:extLst>
      <p:ext uri="{BB962C8B-B14F-4D97-AF65-F5344CB8AC3E}">
        <p14:creationId xmlns:p14="http://schemas.microsoft.com/office/powerpoint/2010/main" val="2473811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Giurisprudenza costituzionale sul decreto-legge</a:t>
            </a:r>
            <a:endParaRPr lang="it-IT" sz="4000" dirty="0">
              <a:latin typeface="Calibri" panose="020F0502020204030204" pitchFamily="34" charset="0"/>
            </a:endParaRPr>
          </a:p>
        </p:txBody>
      </p:sp>
      <p:sp>
        <p:nvSpPr>
          <p:cNvPr id="3" name="Segnaposto contenuto 2"/>
          <p:cNvSpPr>
            <a:spLocks noGrp="1"/>
          </p:cNvSpPr>
          <p:nvPr>
            <p:ph idx="1"/>
          </p:nvPr>
        </p:nvSpPr>
        <p:spPr/>
        <p:txBody>
          <a:bodyPr>
            <a:normAutofit/>
          </a:bodyPr>
          <a:lstStyle/>
          <a:p>
            <a:pPr marL="0" indent="0" algn="just">
              <a:spcBef>
                <a:spcPts val="0"/>
              </a:spcBef>
              <a:buNone/>
            </a:pPr>
            <a:r>
              <a:rPr lang="it-IT" sz="2000" dirty="0" smtClean="0">
                <a:latin typeface="Calibri" panose="020F0502020204030204" pitchFamily="34" charset="0"/>
              </a:rPr>
              <a:t>Per lungo tempo si è esclusa la sottoponibilità del decreto-legge allo scrutinio di costituzionalità della Corte. Ciò per due ordini di ragioni:</a:t>
            </a:r>
          </a:p>
          <a:p>
            <a:pPr algn="just">
              <a:spcBef>
                <a:spcPts val="0"/>
              </a:spcBef>
              <a:buFont typeface="Arial" panose="020B0604020202020204" pitchFamily="34" charset="0"/>
              <a:buChar char="•"/>
            </a:pPr>
            <a:r>
              <a:rPr lang="it-IT" sz="2000" dirty="0" smtClean="0">
                <a:latin typeface="Calibri" panose="020F0502020204030204" pitchFamily="34" charset="0"/>
              </a:rPr>
              <a:t>in primo luogo, si riteneva che il controllo esercitato dalla Corte difficilmente avrebbe potuto esaurirsi entro l’arco di vigenza temporale del decreto-legge, pari a sessanta giorni;</a:t>
            </a:r>
          </a:p>
          <a:p>
            <a:pPr algn="just">
              <a:spcBef>
                <a:spcPts val="0"/>
              </a:spcBef>
              <a:buFont typeface="Arial" panose="020B0604020202020204" pitchFamily="34" charset="0"/>
              <a:buChar char="•"/>
            </a:pPr>
            <a:r>
              <a:rPr lang="it-IT" sz="2000" dirty="0">
                <a:latin typeface="Calibri" panose="020F0502020204030204" pitchFamily="34" charset="0"/>
              </a:rPr>
              <a:t>i</a:t>
            </a:r>
            <a:r>
              <a:rPr lang="it-IT" sz="2000" dirty="0" smtClean="0">
                <a:latin typeface="Calibri" panose="020F0502020204030204" pitchFamily="34" charset="0"/>
              </a:rPr>
              <a:t>n secondo luogo, la Corte era solita affermare che il controllo politico esercitato dalle Camere mediante l’approvazione della legge di conversione fosse idoneo a «sanare» eventuali vizi del decreto. Diversamente, la mancata conversione del decreto avrebbe reso inammissibile la questione di legittimità per carenza dell’oggetto, sul presupposto che </a:t>
            </a:r>
            <a:r>
              <a:rPr lang="it-IT" sz="2000" dirty="0">
                <a:latin typeface="Calibri" panose="020F0502020204030204" pitchFamily="34" charset="0"/>
              </a:rPr>
              <a:t>Il decreto </a:t>
            </a:r>
            <a:r>
              <a:rPr lang="it-IT" sz="2000" dirty="0" smtClean="0">
                <a:latin typeface="Calibri" panose="020F0502020204030204" pitchFamily="34" charset="0"/>
              </a:rPr>
              <a:t>non convertito decade </a:t>
            </a:r>
            <a:r>
              <a:rPr lang="it-IT" sz="2000" dirty="0">
                <a:latin typeface="Calibri" panose="020F0502020204030204" pitchFamily="34" charset="0"/>
              </a:rPr>
              <a:t>retroattivamente e viene ritenuto come “</a:t>
            </a:r>
            <a:r>
              <a:rPr lang="it-IT" sz="2000" i="1" dirty="0">
                <a:latin typeface="Calibri" panose="020F0502020204030204" pitchFamily="34" charset="0"/>
              </a:rPr>
              <a:t>mai esistito quale fonte del diritto a livello legislativo” </a:t>
            </a:r>
            <a:r>
              <a:rPr lang="it-IT" sz="2000" dirty="0">
                <a:latin typeface="Calibri" panose="020F0502020204030204" pitchFamily="34" charset="0"/>
              </a:rPr>
              <a:t>(</a:t>
            </a:r>
            <a:r>
              <a:rPr lang="it-IT" sz="2000" dirty="0" err="1">
                <a:latin typeface="Calibri" panose="020F0502020204030204" pitchFamily="34" charset="0"/>
              </a:rPr>
              <a:t>sent</a:t>
            </a:r>
            <a:r>
              <a:rPr lang="it-IT" sz="2000" dirty="0">
                <a:latin typeface="Calibri" panose="020F0502020204030204" pitchFamily="34" charset="0"/>
              </a:rPr>
              <a:t>. 307/1983</a:t>
            </a:r>
            <a:r>
              <a:rPr lang="it-IT" sz="2000" dirty="0" smtClean="0">
                <a:latin typeface="Calibri" panose="020F0502020204030204" pitchFamily="34" charset="0"/>
              </a:rPr>
              <a:t>).</a:t>
            </a:r>
            <a:endParaRPr lang="it-IT" sz="2000" dirty="0">
              <a:latin typeface="Calibri" panose="020F0502020204030204" pitchFamily="34" charset="0"/>
            </a:endParaRPr>
          </a:p>
        </p:txBody>
      </p:sp>
    </p:spTree>
    <p:extLst>
      <p:ext uri="{BB962C8B-B14F-4D97-AF65-F5344CB8AC3E}">
        <p14:creationId xmlns:p14="http://schemas.microsoft.com/office/powerpoint/2010/main" val="1378434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Sentenza n. 29 del 1995</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828801"/>
            <a:ext cx="8596668" cy="4212562"/>
          </a:xfrm>
        </p:spPr>
        <p:txBody>
          <a:bodyPr>
            <a:normAutofit/>
          </a:bodyPr>
          <a:lstStyle/>
          <a:p>
            <a:pPr marL="0" indent="0" algn="just">
              <a:buNone/>
            </a:pPr>
            <a:r>
              <a:rPr lang="it-IT" sz="2000" dirty="0">
                <a:latin typeface="Calibri" panose="020F0502020204030204" pitchFamily="34" charset="0"/>
              </a:rPr>
              <a:t>Successivamente, l’abuso </a:t>
            </a:r>
            <a:r>
              <a:rPr lang="it-IT" sz="2000" dirty="0" smtClean="0">
                <a:latin typeface="Calibri" panose="020F0502020204030204" pitchFamily="34" charset="0"/>
              </a:rPr>
              <a:t>della decretazione d’urgenza ha determinato un’inversione </a:t>
            </a:r>
            <a:r>
              <a:rPr lang="it-IT" sz="2000" dirty="0">
                <a:latin typeface="Calibri" panose="020F0502020204030204" pitchFamily="34" charset="0"/>
              </a:rPr>
              <a:t>di tendenza nella </a:t>
            </a:r>
            <a:r>
              <a:rPr lang="it-IT" sz="2000" dirty="0" smtClean="0">
                <a:latin typeface="Calibri" panose="020F0502020204030204" pitchFamily="34" charset="0"/>
              </a:rPr>
              <a:t>giurisprudenza </a:t>
            </a:r>
            <a:r>
              <a:rPr lang="it-IT" sz="2000" dirty="0">
                <a:latin typeface="Calibri" panose="020F0502020204030204" pitchFamily="34" charset="0"/>
              </a:rPr>
              <a:t>costituzionale</a:t>
            </a:r>
            <a:r>
              <a:rPr lang="it-IT" sz="2000" dirty="0" smtClean="0">
                <a:latin typeface="Calibri" panose="020F0502020204030204" pitchFamily="34" charset="0"/>
              </a:rPr>
              <a:t>.</a:t>
            </a:r>
          </a:p>
          <a:p>
            <a:pPr marL="0" indent="0" algn="just">
              <a:buNone/>
            </a:pPr>
            <a:r>
              <a:rPr lang="it-IT" sz="2000" dirty="0" smtClean="0">
                <a:latin typeface="Calibri" panose="020F0502020204030204" pitchFamily="34" charset="0"/>
              </a:rPr>
              <a:t>Dapprima, con </a:t>
            </a:r>
            <a:r>
              <a:rPr lang="it-IT" sz="2000" b="1" dirty="0" smtClean="0">
                <a:latin typeface="Calibri" panose="020F0502020204030204" pitchFamily="34" charset="0"/>
              </a:rPr>
              <a:t>sentenza n. 29 del 1995</a:t>
            </a:r>
            <a:r>
              <a:rPr lang="it-IT" sz="2000" dirty="0" smtClean="0">
                <a:latin typeface="Calibri" panose="020F0502020204030204" pitchFamily="34" charset="0"/>
              </a:rPr>
              <a:t>, la Corte ha riconosciuto la propria legittimazione ad esercitare uno scrutinio di costituzionalità sul decreto-legge, anche se convertito con legge del Parlamento, qualora il decreto sia affetto dall’</a:t>
            </a:r>
            <a:r>
              <a:rPr lang="it-IT" sz="2000" b="1" dirty="0" smtClean="0">
                <a:latin typeface="Calibri" panose="020F0502020204030204" pitchFamily="34" charset="0"/>
              </a:rPr>
              <a:t>evidente</a:t>
            </a:r>
            <a:r>
              <a:rPr lang="it-IT" sz="2000" dirty="0" smtClean="0">
                <a:latin typeface="Calibri" panose="020F0502020204030204" pitchFamily="34" charset="0"/>
              </a:rPr>
              <a:t> </a:t>
            </a:r>
            <a:r>
              <a:rPr lang="it-IT" sz="2000" b="1" dirty="0" smtClean="0">
                <a:latin typeface="Calibri" panose="020F0502020204030204" pitchFamily="34" charset="0"/>
              </a:rPr>
              <a:t>mancanza dei presupposti di necessità e urgenza</a:t>
            </a:r>
            <a:r>
              <a:rPr lang="it-IT" sz="2000" dirty="0" smtClean="0">
                <a:latin typeface="Calibri" panose="020F0502020204030204" pitchFamily="34" charset="0"/>
              </a:rPr>
              <a:t>: «</a:t>
            </a:r>
            <a:r>
              <a:rPr lang="it-IT" sz="2000" i="1" dirty="0">
                <a:latin typeface="Calibri" panose="020F0502020204030204" pitchFamily="34" charset="0"/>
              </a:rPr>
              <a:t>Occorre premettere che l'inammissibilità delle dedotte questioni non può essere basata sugli argomenti formulati dall'Avvocatura dello Stato, secondo la quale esula comunque dai poteri di questa Corte accertare la presenza in concreto dei presupposti di necessità e urgenza previsti dall'art. 77 della Costituzione per l'adozione dei decreti-legge, essendone riservata la verifica alla valutazione politica del Parlamento.</a:t>
            </a:r>
            <a:endParaRPr lang="it-IT" sz="2000" i="1" dirty="0" smtClean="0">
              <a:latin typeface="Calibri" panose="020F0502020204030204" pitchFamily="34" charset="0"/>
            </a:endParaRPr>
          </a:p>
          <a:p>
            <a:pPr marL="0" indent="0" algn="just">
              <a:buNone/>
            </a:pPr>
            <a:endParaRPr lang="it-IT" sz="2000" dirty="0">
              <a:latin typeface="Calibri" panose="020F0502020204030204" pitchFamily="34" charset="0"/>
            </a:endParaRPr>
          </a:p>
        </p:txBody>
      </p:sp>
      <p:cxnSp>
        <p:nvCxnSpPr>
          <p:cNvPr id="5" name="Connettore 2 4"/>
          <p:cNvCxnSpPr/>
          <p:nvPr/>
        </p:nvCxnSpPr>
        <p:spPr>
          <a:xfrm>
            <a:off x="6903076" y="5718220"/>
            <a:ext cx="186743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034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Sentenza n. 29 del 1995</a:t>
            </a:r>
            <a:endParaRPr lang="it-IT" sz="4000" dirty="0">
              <a:latin typeface="Calibri" panose="020F0502020204030204" pitchFamily="34" charset="0"/>
            </a:endParaRPr>
          </a:p>
        </p:txBody>
      </p:sp>
      <p:sp>
        <p:nvSpPr>
          <p:cNvPr id="3" name="Segnaposto contenuto 2"/>
          <p:cNvSpPr>
            <a:spLocks noGrp="1"/>
          </p:cNvSpPr>
          <p:nvPr>
            <p:ph idx="1"/>
          </p:nvPr>
        </p:nvSpPr>
        <p:spPr/>
        <p:txBody>
          <a:bodyPr>
            <a:normAutofit/>
          </a:bodyPr>
          <a:lstStyle/>
          <a:p>
            <a:pPr marL="0" indent="0" algn="just">
              <a:spcBef>
                <a:spcPts val="0"/>
              </a:spcBef>
              <a:buNone/>
            </a:pPr>
            <a:r>
              <a:rPr lang="it-IT" sz="2000" i="1" dirty="0">
                <a:latin typeface="Calibri" panose="020F0502020204030204" pitchFamily="34" charset="0"/>
              </a:rPr>
              <a:t>Questa posizione, condivisa in passato, ignora che, a norma dell'appena citato art. 77, la </a:t>
            </a:r>
            <a:r>
              <a:rPr lang="it-IT" sz="2000" i="1" dirty="0" err="1">
                <a:latin typeface="Calibri" panose="020F0502020204030204" pitchFamily="34" charset="0"/>
              </a:rPr>
              <a:t>pre</a:t>
            </a:r>
            <a:r>
              <a:rPr lang="it-IT" sz="2000" i="1" dirty="0">
                <a:latin typeface="Calibri" panose="020F0502020204030204" pitchFamily="34" charset="0"/>
              </a:rPr>
              <a:t>-esistenza di una situazione di fatto comportante la necessità e l'urgenza di provvedere tramite l'utilizzazione di uno strumento eccezionale, quale il decreto-legge, costituisce un requisito di validità costituzionale dell'adozione del predetto atto, di modo che </a:t>
            </a:r>
            <a:r>
              <a:rPr lang="it-IT" sz="2000" b="1" i="1" dirty="0">
                <a:latin typeface="Calibri" panose="020F0502020204030204" pitchFamily="34" charset="0"/>
              </a:rPr>
              <a:t>l'eventuale evidente mancanza di quel presupposto configura tanto un vizio di legittimità costituzionale del decreto-legge, in ipotesi adottato al di fuori dell'ambito delle possibilità applicative costituzionalmente previste, quanto un vizio in procedendo della stessa legge di conversione, avendo quest'ultima, nel caso ipotizzato, valutato erroneamente l'esistenza di presupposti di validità in realtà insussistenti e, quindi, convertito in legge un atto che non poteva essere legittimo oggetto di conversione.</a:t>
            </a:r>
          </a:p>
        </p:txBody>
      </p:sp>
      <p:cxnSp>
        <p:nvCxnSpPr>
          <p:cNvPr id="5" name="Connettore 2 4"/>
          <p:cNvCxnSpPr/>
          <p:nvPr/>
        </p:nvCxnSpPr>
        <p:spPr>
          <a:xfrm>
            <a:off x="6645499" y="5808372"/>
            <a:ext cx="21636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2742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Sfaccettatura">
  <a:themeElements>
    <a:clrScheme name="Lun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183</TotalTime>
  <Words>1830</Words>
  <Application>Microsoft Office PowerPoint</Application>
  <PresentationFormat>Personalizzato</PresentationFormat>
  <Paragraphs>48</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Sfaccettatura</vt:lpstr>
      <vt:lpstr>Istituzioni di diritto pubblico  </vt:lpstr>
      <vt:lpstr>Decreto-legge</vt:lpstr>
      <vt:lpstr>Previsione costituzionale</vt:lpstr>
      <vt:lpstr>Sistematica delle fonti</vt:lpstr>
      <vt:lpstr>Procedimento</vt:lpstr>
      <vt:lpstr>Mancata conversione del decreto-legge</vt:lpstr>
      <vt:lpstr>Giurisprudenza costituzionale sul decreto-legge</vt:lpstr>
      <vt:lpstr>Sentenza n. 29 del 1995</vt:lpstr>
      <vt:lpstr>Sentenza n. 29 del 1995</vt:lpstr>
      <vt:lpstr>Sentenza n. 29 del 1995</vt:lpstr>
      <vt:lpstr>Sentenza n. 29 del 1995</vt:lpstr>
      <vt:lpstr>Sentenza n. 360 del 1996</vt:lpstr>
      <vt:lpstr>Sentenza n. 360 del 1996</vt:lpstr>
      <vt:lpstr>Sentenza n. 360 del 1996</vt:lpstr>
      <vt:lpstr>Omogeneità della legge di conversione</vt:lpstr>
      <vt:lpstr>Omogeneità della legge di conversione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«Istituzioni di diritto pubblico»  «Diritto costituzionale»</dc:title>
  <dc:creator>Utente</dc:creator>
  <cp:lastModifiedBy>Utente</cp:lastModifiedBy>
  <cp:revision>26</cp:revision>
  <dcterms:created xsi:type="dcterms:W3CDTF">2019-05-13T15:38:34Z</dcterms:created>
  <dcterms:modified xsi:type="dcterms:W3CDTF">2020-03-22T15:51:02Z</dcterms:modified>
</cp:coreProperties>
</file>