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BFED1B5D-3886-4B61-A1D3-BFE897ACD207}" type="datetimeFigureOut">
              <a:rPr lang="it-IT" smtClean="0"/>
              <a:t>22/03/2020</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F9B135B2-2E1F-47D9-83D2-F21BBE4F8B2A}"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BFED1B5D-3886-4B61-A1D3-BFE897ACD207}"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BFED1B5D-3886-4B61-A1D3-BFE897ACD207}"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BFED1B5D-3886-4B61-A1D3-BFE897ACD207}"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BFED1B5D-3886-4B61-A1D3-BFE897ACD207}"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B135B2-2E1F-47D9-83D2-F21BBE4F8B2A}"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BFED1B5D-3886-4B61-A1D3-BFE897ACD207}"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BFED1B5D-3886-4B61-A1D3-BFE897ACD207}" type="datetimeFigureOut">
              <a:rPr lang="it-IT" smtClean="0"/>
              <a:t>22/03/2020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BFED1B5D-3886-4B61-A1D3-BFE897ACD207}" type="datetimeFigureOut">
              <a:rPr lang="it-IT" smtClean="0"/>
              <a:t>22/03/2020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D1B5D-3886-4B61-A1D3-BFE897ACD207}" type="datetimeFigureOut">
              <a:rPr lang="it-IT" smtClean="0"/>
              <a:t>22/03/2020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BFED1B5D-3886-4B61-A1D3-BFE897ACD207}"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9B135B2-2E1F-47D9-83D2-F21BBE4F8B2A}"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BFED1B5D-3886-4B61-A1D3-BFE897ACD207}"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F9B135B2-2E1F-47D9-83D2-F21BBE4F8B2A}"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11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ED1B5D-3886-4B61-A1D3-BFE897ACD207}" type="datetimeFigureOut">
              <a:rPr lang="it-IT" smtClean="0"/>
              <a:t>22/03/2020</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B135B2-2E1F-47D9-83D2-F21BBE4F8B2A}"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2129408"/>
          </a:xfrm>
        </p:spPr>
        <p:txBody>
          <a:bodyPr/>
          <a:lstStyle/>
          <a:p>
            <a:pPr algn="ctr"/>
            <a:r>
              <a:rPr lang="it-IT" dirty="0" smtClean="0"/>
              <a:t>ISTITUZIONI DI DIRITTO PUBBLICO</a:t>
            </a:r>
            <a:endParaRPr lang="it-IT" dirty="0"/>
          </a:p>
        </p:txBody>
      </p:sp>
      <p:sp>
        <p:nvSpPr>
          <p:cNvPr id="3" name="Sottotitolo 2"/>
          <p:cNvSpPr>
            <a:spLocks noGrp="1"/>
          </p:cNvSpPr>
          <p:nvPr>
            <p:ph type="subTitle" idx="1"/>
          </p:nvPr>
        </p:nvSpPr>
        <p:spPr>
          <a:xfrm>
            <a:off x="533400" y="4437112"/>
            <a:ext cx="7854696" cy="1008112"/>
          </a:xfrm>
        </p:spPr>
        <p:txBody>
          <a:bodyPr>
            <a:normAutofit/>
          </a:bodyPr>
          <a:lstStyle/>
          <a:p>
            <a:pPr algn="ctr"/>
            <a:r>
              <a:rPr lang="it-IT" sz="2000" dirty="0" smtClean="0"/>
              <a:t>Prof.ssa Michela Michetti</a:t>
            </a:r>
          </a:p>
          <a:p>
            <a:pPr algn="ctr"/>
            <a:r>
              <a:rPr lang="it-IT" sz="2000" dirty="0" smtClean="0"/>
              <a:t>Università degli studi di Teramo</a:t>
            </a:r>
            <a:endParaRPr lang="it-IT" sz="2000" dirty="0"/>
          </a:p>
        </p:txBody>
      </p:sp>
    </p:spTree>
    <p:extLst>
      <p:ext uri="{BB962C8B-B14F-4D97-AF65-F5344CB8AC3E}">
        <p14:creationId xmlns:p14="http://schemas.microsoft.com/office/powerpoint/2010/main" val="110810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Decisioni</a:t>
            </a:r>
            <a:endParaRPr lang="it-IT" dirty="0"/>
          </a:p>
        </p:txBody>
      </p:sp>
      <p:sp>
        <p:nvSpPr>
          <p:cNvPr id="3" name="Segnaposto contenuto 2"/>
          <p:cNvSpPr>
            <a:spLocks noGrp="1"/>
          </p:cNvSpPr>
          <p:nvPr>
            <p:ph idx="1"/>
          </p:nvPr>
        </p:nvSpPr>
        <p:spPr/>
        <p:txBody>
          <a:bodyPr/>
          <a:lstStyle/>
          <a:p>
            <a:pPr marL="64008" indent="0" algn="just">
              <a:buNone/>
            </a:pPr>
            <a:r>
              <a:rPr lang="it-IT" dirty="0" smtClean="0"/>
              <a:t>L’art. 288 Tfue prevede che le </a:t>
            </a:r>
            <a:r>
              <a:rPr lang="it-IT" b="1" dirty="0" smtClean="0"/>
              <a:t>decisioni</a:t>
            </a:r>
            <a:r>
              <a:rPr lang="it-IT" dirty="0" smtClean="0"/>
              <a:t>, al pari dei regolamenti, siano obbligatori in tutti i loro elementi ma, a differenza di questi ultimi, hanno portata individuale, esplicando i loro effetti nei soli confronti dei destinatari designati nell’atto.</a:t>
            </a:r>
            <a:endParaRPr lang="it-IT" dirty="0"/>
          </a:p>
        </p:txBody>
      </p:sp>
    </p:spTree>
    <p:extLst>
      <p:ext uri="{BB962C8B-B14F-4D97-AF65-F5344CB8AC3E}">
        <p14:creationId xmlns:p14="http://schemas.microsoft.com/office/powerpoint/2010/main" val="2767823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924712"/>
          </a:xfrm>
        </p:spPr>
        <p:txBody>
          <a:bodyPr/>
          <a:lstStyle/>
          <a:p>
            <a:pPr algn="ctr"/>
            <a:r>
              <a:rPr lang="it-IT" dirty="0" smtClean="0"/>
              <a:t>Raccomandazioni</a:t>
            </a:r>
            <a:endParaRPr lang="it-IT" dirty="0"/>
          </a:p>
        </p:txBody>
      </p:sp>
      <p:sp>
        <p:nvSpPr>
          <p:cNvPr id="3" name="Segnaposto contenuto 2"/>
          <p:cNvSpPr>
            <a:spLocks noGrp="1"/>
          </p:cNvSpPr>
          <p:nvPr>
            <p:ph idx="1"/>
          </p:nvPr>
        </p:nvSpPr>
        <p:spPr>
          <a:xfrm>
            <a:off x="457200" y="1844824"/>
            <a:ext cx="8229600" cy="4609984"/>
          </a:xfrm>
        </p:spPr>
        <p:txBody>
          <a:bodyPr/>
          <a:lstStyle/>
          <a:p>
            <a:pPr marL="64008" indent="0" algn="just">
              <a:buNone/>
            </a:pPr>
            <a:r>
              <a:rPr lang="it-IT" dirty="0" smtClean="0"/>
              <a:t>A norma dell’art. 288 Tfue, le raccomandazioni sono atti di diritto derivato non vincolanti.</a:t>
            </a:r>
          </a:p>
          <a:p>
            <a:pPr marL="64008" indent="0" algn="just">
              <a:buNone/>
            </a:pPr>
            <a:r>
              <a:rPr lang="it-IT" dirty="0" smtClean="0"/>
              <a:t>La raccomandazione ha il preciso scopo di sollecitare il destinatario a tenere un determinato comportamento, giudicato più rispondente agli interessi comuni.</a:t>
            </a:r>
          </a:p>
          <a:p>
            <a:pPr marL="64008" indent="0" algn="just">
              <a:buNone/>
            </a:pPr>
            <a:r>
              <a:rPr lang="it-IT" dirty="0" smtClean="0"/>
              <a:t>In base a quanto previsto dall’art. 292 Tfue, il potere generale di adottare raccomandazioni</a:t>
            </a:r>
            <a:r>
              <a:rPr lang="it-IT" dirty="0"/>
              <a:t> </a:t>
            </a:r>
            <a:r>
              <a:rPr lang="it-IT" dirty="0" smtClean="0"/>
              <a:t>è assegnato al Consiglio.</a:t>
            </a:r>
            <a:endParaRPr lang="it-IT" dirty="0"/>
          </a:p>
        </p:txBody>
      </p:sp>
    </p:spTree>
    <p:extLst>
      <p:ext uri="{BB962C8B-B14F-4D97-AF65-F5344CB8AC3E}">
        <p14:creationId xmlns:p14="http://schemas.microsoft.com/office/powerpoint/2010/main" val="45945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Pareri</a:t>
            </a:r>
            <a:endParaRPr lang="it-IT" dirty="0"/>
          </a:p>
        </p:txBody>
      </p:sp>
      <p:sp>
        <p:nvSpPr>
          <p:cNvPr id="3" name="Segnaposto contenuto 2"/>
          <p:cNvSpPr>
            <a:spLocks noGrp="1"/>
          </p:cNvSpPr>
          <p:nvPr>
            <p:ph idx="1"/>
          </p:nvPr>
        </p:nvSpPr>
        <p:spPr/>
        <p:txBody>
          <a:bodyPr/>
          <a:lstStyle/>
          <a:p>
            <a:pPr marL="64008" indent="0">
              <a:buNone/>
            </a:pPr>
            <a:r>
              <a:rPr lang="it-IT" dirty="0" smtClean="0"/>
              <a:t>Sempre a norma dell’art. 288 Tfue, i pareri sono fonti di diritto derivato non vincolanti.</a:t>
            </a:r>
          </a:p>
          <a:p>
            <a:pPr marL="64008" indent="0">
              <a:buNone/>
            </a:pPr>
            <a:r>
              <a:rPr lang="it-IT" dirty="0" smtClean="0"/>
              <a:t>A differenza delle raccomandazioni, il parere tende a fissare il punto di vista dell’Istituzione che lo emette, in ordine ad una specifica questione.</a:t>
            </a:r>
          </a:p>
          <a:p>
            <a:pPr marL="64008" indent="0">
              <a:buNone/>
            </a:pPr>
            <a:r>
              <a:rPr lang="it-IT" dirty="0" smtClean="0"/>
              <a:t>Il potere generale di emettere pareri è assegnato al Parlamento europeo.</a:t>
            </a:r>
            <a:endParaRPr lang="it-IT" dirty="0"/>
          </a:p>
        </p:txBody>
      </p:sp>
    </p:spTree>
    <p:extLst>
      <p:ext uri="{BB962C8B-B14F-4D97-AF65-F5344CB8AC3E}">
        <p14:creationId xmlns:p14="http://schemas.microsoft.com/office/powerpoint/2010/main" val="357438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978136"/>
          </a:xfrm>
        </p:spPr>
        <p:txBody>
          <a:bodyPr>
            <a:normAutofit/>
          </a:bodyPr>
          <a:lstStyle/>
          <a:p>
            <a:pPr marL="64008" indent="0" algn="ctr">
              <a:buNone/>
            </a:pPr>
            <a:endParaRPr lang="it-IT" sz="7200" dirty="0" smtClean="0"/>
          </a:p>
          <a:p>
            <a:pPr marL="64008" indent="0" algn="ctr">
              <a:buNone/>
            </a:pPr>
            <a:r>
              <a:rPr lang="it-IT" sz="7200" dirty="0" smtClean="0">
                <a:solidFill>
                  <a:schemeClr val="accent2">
                    <a:lumMod val="75000"/>
                  </a:schemeClr>
                </a:solidFill>
              </a:rPr>
              <a:t>FONTI EUROPEE</a:t>
            </a:r>
            <a:endParaRPr lang="it-IT" sz="7200" dirty="0">
              <a:solidFill>
                <a:schemeClr val="accent2">
                  <a:lumMod val="75000"/>
                </a:schemeClr>
              </a:solidFill>
            </a:endParaRPr>
          </a:p>
        </p:txBody>
      </p:sp>
    </p:spTree>
    <p:extLst>
      <p:ext uri="{BB962C8B-B14F-4D97-AF65-F5344CB8AC3E}">
        <p14:creationId xmlns:p14="http://schemas.microsoft.com/office/powerpoint/2010/main" val="394128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sistema delle fonti europee</a:t>
            </a:r>
            <a:endParaRPr lang="it-IT" dirty="0"/>
          </a:p>
        </p:txBody>
      </p:sp>
      <p:sp>
        <p:nvSpPr>
          <p:cNvPr id="3" name="Segnaposto contenuto 2"/>
          <p:cNvSpPr>
            <a:spLocks noGrp="1"/>
          </p:cNvSpPr>
          <p:nvPr>
            <p:ph idx="1"/>
          </p:nvPr>
        </p:nvSpPr>
        <p:spPr>
          <a:xfrm>
            <a:off x="457200" y="2204864"/>
            <a:ext cx="8229600" cy="4119736"/>
          </a:xfrm>
        </p:spPr>
        <p:txBody>
          <a:bodyPr/>
          <a:lstStyle/>
          <a:p>
            <a:pPr marL="64008" indent="0" algn="just">
              <a:buNone/>
            </a:pPr>
            <a:r>
              <a:rPr lang="it-IT" dirty="0" smtClean="0"/>
              <a:t>L’Unione europea si configura come un ente «a fini generali», il cui ordinamento si impone su quello degli Stati membri in virtù di una generale prevalenza che viene riconosciuta al sistema delle fonti europee.</a:t>
            </a:r>
            <a:endParaRPr lang="it-IT" dirty="0"/>
          </a:p>
        </p:txBody>
      </p:sp>
    </p:spTree>
    <p:extLst>
      <p:ext uri="{BB962C8B-B14F-4D97-AF65-F5344CB8AC3E}">
        <p14:creationId xmlns:p14="http://schemas.microsoft.com/office/powerpoint/2010/main" val="95068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sistema delle fonti europee</a:t>
            </a:r>
          </a:p>
        </p:txBody>
      </p:sp>
      <p:sp>
        <p:nvSpPr>
          <p:cNvPr id="3" name="Segnaposto contenuto 2"/>
          <p:cNvSpPr>
            <a:spLocks noGrp="1"/>
          </p:cNvSpPr>
          <p:nvPr>
            <p:ph idx="1"/>
          </p:nvPr>
        </p:nvSpPr>
        <p:spPr>
          <a:xfrm>
            <a:off x="457200" y="2060848"/>
            <a:ext cx="8229600" cy="4263752"/>
          </a:xfrm>
        </p:spPr>
        <p:txBody>
          <a:bodyPr/>
          <a:lstStyle/>
          <a:p>
            <a:pPr marL="64008" indent="0" algn="just">
              <a:buNone/>
            </a:pPr>
            <a:r>
              <a:rPr lang="it-IT" dirty="0" smtClean="0"/>
              <a:t>Il sistema giuridico dell’Unione europea è costituito dall’insieme di norme che disciplinano l’organizzazione e l’esercizio delle funzioni dell’Unione nonché i rapporti tra questa e gli Stati membri.</a:t>
            </a:r>
          </a:p>
          <a:p>
            <a:pPr marL="64008" indent="0">
              <a:buNone/>
            </a:pPr>
            <a:endParaRPr lang="it-IT" dirty="0"/>
          </a:p>
        </p:txBody>
      </p:sp>
    </p:spTree>
    <p:extLst>
      <p:ext uri="{BB962C8B-B14F-4D97-AF65-F5344CB8AC3E}">
        <p14:creationId xmlns:p14="http://schemas.microsoft.com/office/powerpoint/2010/main" val="383448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996720"/>
          </a:xfrm>
        </p:spPr>
        <p:txBody>
          <a:bodyPr/>
          <a:lstStyle/>
          <a:p>
            <a:pPr algn="ctr"/>
            <a:r>
              <a:rPr lang="it-IT" dirty="0" smtClean="0"/>
              <a:t>Il sistema delle fonti europee</a:t>
            </a:r>
            <a:endParaRPr lang="it-IT" dirty="0"/>
          </a:p>
        </p:txBody>
      </p:sp>
      <p:sp>
        <p:nvSpPr>
          <p:cNvPr id="3" name="Segnaposto contenuto 2"/>
          <p:cNvSpPr>
            <a:spLocks noGrp="1"/>
          </p:cNvSpPr>
          <p:nvPr>
            <p:ph idx="1"/>
          </p:nvPr>
        </p:nvSpPr>
        <p:spPr>
          <a:xfrm>
            <a:off x="457200" y="1772816"/>
            <a:ext cx="8229600" cy="4681992"/>
          </a:xfrm>
        </p:spPr>
        <p:txBody>
          <a:bodyPr>
            <a:normAutofit/>
          </a:bodyPr>
          <a:lstStyle/>
          <a:p>
            <a:pPr marL="64008" indent="0" algn="just">
              <a:buNone/>
            </a:pPr>
            <a:r>
              <a:rPr lang="it-IT" dirty="0" smtClean="0"/>
              <a:t>La distinzione fondamentale che corre nel sistema delle fonti dell’Unione europea è quella tra:</a:t>
            </a:r>
          </a:p>
          <a:p>
            <a:pPr algn="just">
              <a:buFont typeface="Arial" panose="020B0604020202020204" pitchFamily="34" charset="0"/>
              <a:buChar char="•"/>
            </a:pPr>
            <a:r>
              <a:rPr lang="it-IT" dirty="0" smtClean="0"/>
              <a:t>Diritto </a:t>
            </a:r>
            <a:r>
              <a:rPr lang="it-IT" i="1" dirty="0" smtClean="0"/>
              <a:t>originario</a:t>
            </a:r>
            <a:r>
              <a:rPr lang="it-IT" dirty="0" smtClean="0"/>
              <a:t>, che comprende i Trattati istitutivi delle Comunità europee, nonché gli atti successivi che ne hanno operato una modifica; a questi si aggiungono la Carta dei diritti fondamentali e i principi generali del diritto dell’Unione;</a:t>
            </a:r>
          </a:p>
          <a:p>
            <a:pPr algn="just">
              <a:buFont typeface="Arial" panose="020B0604020202020204" pitchFamily="34" charset="0"/>
              <a:buChar char="•"/>
            </a:pPr>
            <a:r>
              <a:rPr lang="it-IT" dirty="0" smtClean="0"/>
              <a:t>Diritto </a:t>
            </a:r>
            <a:r>
              <a:rPr lang="it-IT" i="1" dirty="0" smtClean="0"/>
              <a:t>derivato</a:t>
            </a:r>
            <a:r>
              <a:rPr lang="it-IT" dirty="0" smtClean="0"/>
              <a:t>, che include gli atti giuridici emanati dalle Istituzioni europee per la realizzazione degli obiettivi posti dai Trattati.</a:t>
            </a:r>
            <a:endParaRPr lang="it-IT" dirty="0"/>
          </a:p>
        </p:txBody>
      </p:sp>
    </p:spTree>
    <p:extLst>
      <p:ext uri="{BB962C8B-B14F-4D97-AF65-F5344CB8AC3E}">
        <p14:creationId xmlns:p14="http://schemas.microsoft.com/office/powerpoint/2010/main" val="80129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080120"/>
          </a:xfrm>
        </p:spPr>
        <p:txBody>
          <a:bodyPr/>
          <a:lstStyle/>
          <a:p>
            <a:pPr algn="ctr"/>
            <a:r>
              <a:rPr lang="it-IT" dirty="0" smtClean="0"/>
              <a:t>Il diritto originario</a:t>
            </a:r>
            <a:endParaRPr lang="it-IT" dirty="0"/>
          </a:p>
        </p:txBody>
      </p:sp>
      <p:sp>
        <p:nvSpPr>
          <p:cNvPr id="3" name="Segnaposto contenuto 2"/>
          <p:cNvSpPr>
            <a:spLocks noGrp="1"/>
          </p:cNvSpPr>
          <p:nvPr>
            <p:ph idx="1"/>
          </p:nvPr>
        </p:nvSpPr>
        <p:spPr>
          <a:xfrm>
            <a:off x="457200" y="1412776"/>
            <a:ext cx="8229600" cy="5184576"/>
          </a:xfrm>
        </p:spPr>
        <p:txBody>
          <a:bodyPr>
            <a:normAutofit fontScale="92500" lnSpcReduction="20000"/>
          </a:bodyPr>
          <a:lstStyle/>
          <a:p>
            <a:pPr marL="0" indent="0" algn="just">
              <a:buNone/>
            </a:pPr>
            <a:r>
              <a:rPr lang="it-IT" dirty="0" smtClean="0"/>
              <a:t>Dalle Comunità europee all’Unione </a:t>
            </a:r>
            <a:r>
              <a:rPr lang="it-IT" dirty="0" smtClean="0"/>
              <a:t>europea - </a:t>
            </a:r>
            <a:r>
              <a:rPr lang="it-IT" dirty="0" smtClean="0"/>
              <a:t>le tappe del processo </a:t>
            </a:r>
            <a:r>
              <a:rPr lang="it-IT" dirty="0" smtClean="0"/>
              <a:t>istitutivo:</a:t>
            </a:r>
            <a:endParaRPr lang="it-IT" dirty="0" smtClean="0"/>
          </a:p>
          <a:p>
            <a:pPr algn="just">
              <a:buFont typeface="Arial" panose="020B0604020202020204" pitchFamily="34" charset="0"/>
              <a:buChar char="•"/>
            </a:pPr>
            <a:r>
              <a:rPr lang="it-IT" b="1" dirty="0" smtClean="0"/>
              <a:t>Trattati di Roma</a:t>
            </a:r>
            <a:r>
              <a:rPr lang="it-IT" dirty="0" smtClean="0"/>
              <a:t>, 1957: istitutivi della Comunità economica europea (CEE) e della Comunità europea per l’energia atomica (CEEA/EURATOM);</a:t>
            </a:r>
          </a:p>
          <a:p>
            <a:pPr algn="just">
              <a:buFont typeface="Arial" panose="020B0604020202020204" pitchFamily="34" charset="0"/>
              <a:buChar char="•"/>
            </a:pPr>
            <a:r>
              <a:rPr lang="it-IT" b="1" dirty="0" smtClean="0"/>
              <a:t>Trattato di Maastricht</a:t>
            </a:r>
            <a:r>
              <a:rPr lang="it-IT" dirty="0" smtClean="0"/>
              <a:t>, 1992: meglio noto come Trattato sull’Unione europea (TUE), della quale le Comunità diventano </a:t>
            </a:r>
            <a:r>
              <a:rPr lang="it-IT" dirty="0" smtClean="0"/>
              <a:t>parti </a:t>
            </a:r>
            <a:r>
              <a:rPr lang="it-IT" dirty="0" smtClean="0"/>
              <a:t>integranti;</a:t>
            </a:r>
          </a:p>
          <a:p>
            <a:pPr algn="just">
              <a:buFont typeface="Arial" panose="020B0604020202020204" pitchFamily="34" charset="0"/>
              <a:buChar char="•"/>
            </a:pPr>
            <a:r>
              <a:rPr lang="it-IT" b="1" dirty="0" smtClean="0"/>
              <a:t>Trattato di Amsterdam</a:t>
            </a:r>
            <a:r>
              <a:rPr lang="it-IT" dirty="0" smtClean="0"/>
              <a:t>, </a:t>
            </a:r>
            <a:r>
              <a:rPr lang="it-IT" dirty="0" smtClean="0"/>
              <a:t>1997: introduce alcune modifiche al TUE, comunitarizzando una molteplicità di settori;</a:t>
            </a:r>
            <a:endParaRPr lang="it-IT" dirty="0" smtClean="0"/>
          </a:p>
          <a:p>
            <a:pPr algn="just">
              <a:buFont typeface="Arial" panose="020B0604020202020204" pitchFamily="34" charset="0"/>
              <a:buChar char="•"/>
            </a:pPr>
            <a:r>
              <a:rPr lang="it-IT" b="1" dirty="0" smtClean="0"/>
              <a:t>Trattato di Nizza</a:t>
            </a:r>
            <a:r>
              <a:rPr lang="it-IT" dirty="0" smtClean="0"/>
              <a:t>, 2001: anche noto come Carta dei diritti fondamentali dell’Unione europea;</a:t>
            </a:r>
          </a:p>
          <a:p>
            <a:pPr algn="just">
              <a:buFont typeface="Arial" panose="020B0604020202020204" pitchFamily="34" charset="0"/>
              <a:buChar char="•"/>
            </a:pPr>
            <a:r>
              <a:rPr lang="it-IT" b="1" dirty="0" smtClean="0"/>
              <a:t>Trattato di Lisbona</a:t>
            </a:r>
            <a:r>
              <a:rPr lang="it-IT" dirty="0" smtClean="0"/>
              <a:t>, 2007: composto </a:t>
            </a:r>
            <a:r>
              <a:rPr lang="it-IT" dirty="0"/>
              <a:t>dal Trattato dell'Unione europea (TUE) e dal Trattato sul funzionamento dell'Unione europea (TFUE</a:t>
            </a:r>
            <a:r>
              <a:rPr lang="it-IT" dirty="0" smtClean="0"/>
              <a:t>).</a:t>
            </a:r>
          </a:p>
          <a:p>
            <a:pPr>
              <a:buFont typeface="Arial" panose="020B0604020202020204" pitchFamily="34" charset="0"/>
              <a:buChar char="•"/>
            </a:pPr>
            <a:endParaRPr lang="it-IT" dirty="0"/>
          </a:p>
        </p:txBody>
      </p:sp>
    </p:spTree>
    <p:extLst>
      <p:ext uri="{BB962C8B-B14F-4D97-AF65-F5344CB8AC3E}">
        <p14:creationId xmlns:p14="http://schemas.microsoft.com/office/powerpoint/2010/main" val="7326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924712"/>
          </a:xfrm>
        </p:spPr>
        <p:txBody>
          <a:bodyPr/>
          <a:lstStyle/>
          <a:p>
            <a:pPr algn="ctr"/>
            <a:r>
              <a:rPr lang="it-IT" dirty="0" smtClean="0"/>
              <a:t>Il diritto derivato</a:t>
            </a:r>
            <a:endParaRPr lang="it-IT" dirty="0"/>
          </a:p>
        </p:txBody>
      </p:sp>
      <p:sp>
        <p:nvSpPr>
          <p:cNvPr id="3" name="Segnaposto contenuto 2"/>
          <p:cNvSpPr>
            <a:spLocks noGrp="1"/>
          </p:cNvSpPr>
          <p:nvPr>
            <p:ph idx="1"/>
          </p:nvPr>
        </p:nvSpPr>
        <p:spPr>
          <a:xfrm>
            <a:off x="457200" y="1628800"/>
            <a:ext cx="8229600" cy="4826008"/>
          </a:xfrm>
        </p:spPr>
        <p:txBody>
          <a:bodyPr>
            <a:normAutofit/>
          </a:bodyPr>
          <a:lstStyle/>
          <a:p>
            <a:pPr marL="64008" indent="0" algn="just">
              <a:buNone/>
            </a:pPr>
            <a:r>
              <a:rPr lang="it-IT" dirty="0" smtClean="0"/>
              <a:t>Tra le fonti di diritto derivato, una prima distinzione </a:t>
            </a:r>
            <a:r>
              <a:rPr lang="it-IT" dirty="0" smtClean="0"/>
              <a:t>è </a:t>
            </a:r>
            <a:r>
              <a:rPr lang="it-IT" dirty="0" smtClean="0"/>
              <a:t>quella che intercorre tra atti </a:t>
            </a:r>
            <a:r>
              <a:rPr lang="it-IT" i="1" dirty="0" smtClean="0"/>
              <a:t>vincolanti</a:t>
            </a:r>
            <a:r>
              <a:rPr lang="it-IT" dirty="0" smtClean="0"/>
              <a:t> e atti </a:t>
            </a:r>
            <a:r>
              <a:rPr lang="it-IT" i="1" dirty="0" smtClean="0"/>
              <a:t>non vincolanti</a:t>
            </a:r>
            <a:r>
              <a:rPr lang="it-IT" dirty="0" smtClean="0"/>
              <a:t>.</a:t>
            </a:r>
          </a:p>
          <a:p>
            <a:pPr marL="64008" indent="0" algn="just">
              <a:buNone/>
            </a:pPr>
            <a:r>
              <a:rPr lang="it-IT" dirty="0" smtClean="0"/>
              <a:t>Tra gli atti vincolanti sono inclusi:</a:t>
            </a:r>
          </a:p>
          <a:p>
            <a:pPr algn="just">
              <a:buFont typeface="Arial" panose="020B0604020202020204" pitchFamily="34" charset="0"/>
              <a:buChar char="•"/>
            </a:pPr>
            <a:r>
              <a:rPr lang="it-IT" dirty="0" smtClean="0"/>
              <a:t>regolamenti</a:t>
            </a:r>
          </a:p>
          <a:p>
            <a:pPr algn="just">
              <a:buFont typeface="Arial" panose="020B0604020202020204" pitchFamily="34" charset="0"/>
              <a:buChar char="•"/>
            </a:pPr>
            <a:r>
              <a:rPr lang="it-IT" dirty="0" smtClean="0"/>
              <a:t>direttive</a:t>
            </a:r>
          </a:p>
          <a:p>
            <a:pPr algn="just">
              <a:buFont typeface="Arial" panose="020B0604020202020204" pitchFamily="34" charset="0"/>
              <a:buChar char="•"/>
            </a:pPr>
            <a:r>
              <a:rPr lang="it-IT" dirty="0"/>
              <a:t>d</a:t>
            </a:r>
            <a:r>
              <a:rPr lang="it-IT" dirty="0" smtClean="0"/>
              <a:t>ecisioni.</a:t>
            </a:r>
          </a:p>
          <a:p>
            <a:pPr marL="64008" indent="0" algn="just">
              <a:buNone/>
            </a:pPr>
            <a:r>
              <a:rPr lang="it-IT" dirty="0" smtClean="0"/>
              <a:t>Gli atti non vincolanti ricomprendono:</a:t>
            </a:r>
          </a:p>
          <a:p>
            <a:pPr algn="just">
              <a:buFont typeface="Arial" panose="020B0604020202020204" pitchFamily="34" charset="0"/>
              <a:buChar char="•"/>
            </a:pPr>
            <a:r>
              <a:rPr lang="it-IT" dirty="0" smtClean="0"/>
              <a:t>raccomandazioni</a:t>
            </a:r>
          </a:p>
          <a:p>
            <a:pPr algn="just">
              <a:buFont typeface="Arial" panose="020B0604020202020204" pitchFamily="34" charset="0"/>
              <a:buChar char="•"/>
            </a:pPr>
            <a:r>
              <a:rPr lang="it-IT" dirty="0" smtClean="0"/>
              <a:t>pareri.</a:t>
            </a:r>
          </a:p>
          <a:p>
            <a:pPr marL="64008" indent="0">
              <a:buNone/>
            </a:pPr>
            <a:endParaRPr lang="it-IT" dirty="0" smtClean="0"/>
          </a:p>
        </p:txBody>
      </p:sp>
    </p:spTree>
    <p:extLst>
      <p:ext uri="{BB962C8B-B14F-4D97-AF65-F5344CB8AC3E}">
        <p14:creationId xmlns:p14="http://schemas.microsoft.com/office/powerpoint/2010/main" val="975328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864096"/>
          </a:xfrm>
        </p:spPr>
        <p:txBody>
          <a:bodyPr/>
          <a:lstStyle/>
          <a:p>
            <a:pPr algn="ctr"/>
            <a:r>
              <a:rPr lang="it-IT" dirty="0" smtClean="0"/>
              <a:t>Regolamenti</a:t>
            </a:r>
            <a:endParaRPr lang="it-IT" dirty="0"/>
          </a:p>
        </p:txBody>
      </p:sp>
      <p:sp>
        <p:nvSpPr>
          <p:cNvPr id="3" name="Segnaposto contenuto 2"/>
          <p:cNvSpPr>
            <a:spLocks noGrp="1"/>
          </p:cNvSpPr>
          <p:nvPr>
            <p:ph idx="1"/>
          </p:nvPr>
        </p:nvSpPr>
        <p:spPr>
          <a:xfrm>
            <a:off x="457200" y="1340768"/>
            <a:ext cx="8229600" cy="5256584"/>
          </a:xfrm>
        </p:spPr>
        <p:txBody>
          <a:bodyPr>
            <a:normAutofit fontScale="92500"/>
          </a:bodyPr>
          <a:lstStyle/>
          <a:p>
            <a:pPr marL="64008" indent="0" algn="just">
              <a:buNone/>
            </a:pPr>
            <a:r>
              <a:rPr lang="it-IT" dirty="0" smtClean="0"/>
              <a:t>Ai sensi dell’art. 288 Tfue, i </a:t>
            </a:r>
            <a:r>
              <a:rPr lang="it-IT" b="1" dirty="0" smtClean="0"/>
              <a:t>regolamenti</a:t>
            </a:r>
            <a:r>
              <a:rPr lang="it-IT" dirty="0" smtClean="0"/>
              <a:t> sono atti di diritto derivato che possiedono tre caratteristiche fondamentali:</a:t>
            </a:r>
          </a:p>
          <a:p>
            <a:pPr marL="521208" indent="-457200" algn="just">
              <a:buFont typeface="Arial" panose="020B0604020202020204" pitchFamily="34" charset="0"/>
              <a:buChar char="•"/>
            </a:pPr>
            <a:r>
              <a:rPr lang="it-IT" dirty="0" smtClean="0"/>
              <a:t>hanno </a:t>
            </a:r>
            <a:r>
              <a:rPr lang="it-IT" b="1" dirty="0" smtClean="0"/>
              <a:t>portata generale</a:t>
            </a:r>
            <a:r>
              <a:rPr lang="it-IT" dirty="0" smtClean="0"/>
              <a:t>: presentano cioè il carattere dell’astrattezza; destinatari del regolamento sono tutti i soggetti giuridici dell’Unione: Stati membri e persone fisiche e giuridiche degli Stati stessi;</a:t>
            </a:r>
          </a:p>
          <a:p>
            <a:pPr marL="521208" indent="-457200" algn="just">
              <a:buFont typeface="Arial" panose="020B0604020202020204" pitchFamily="34" charset="0"/>
              <a:buChar char="•"/>
            </a:pPr>
            <a:r>
              <a:rPr lang="it-IT" dirty="0" smtClean="0"/>
              <a:t>sono </a:t>
            </a:r>
            <a:r>
              <a:rPr lang="it-IT" b="1" dirty="0" smtClean="0"/>
              <a:t>obbligatori in tutti i loro elementi</a:t>
            </a:r>
            <a:r>
              <a:rPr lang="it-IT" dirty="0" smtClean="0"/>
              <a:t>: nessuno degli Stati membri può applicare in maniera incompleta o selettiva un regolamento dell’Unione;</a:t>
            </a:r>
          </a:p>
          <a:p>
            <a:pPr marL="521208" indent="-457200" algn="just">
              <a:buFont typeface="Arial" panose="020B0604020202020204" pitchFamily="34" charset="0"/>
              <a:buChar char="•"/>
            </a:pPr>
            <a:r>
              <a:rPr lang="it-IT" dirty="0" smtClean="0"/>
              <a:t>sono</a:t>
            </a:r>
            <a:r>
              <a:rPr lang="it-IT" b="1" dirty="0" smtClean="0"/>
              <a:t> direttamente applicabili</a:t>
            </a:r>
            <a:r>
              <a:rPr lang="it-IT" dirty="0" smtClean="0"/>
              <a:t>: il regolamento acquista efficacia nell’ordinamento degli Stati membri senza che sia necessario a tal fine un atto di ricezione o di adattamento da parte dei singoli Stati.</a:t>
            </a:r>
            <a:endParaRPr lang="it-IT" dirty="0"/>
          </a:p>
        </p:txBody>
      </p:sp>
    </p:spTree>
    <p:extLst>
      <p:ext uri="{BB962C8B-B14F-4D97-AF65-F5344CB8AC3E}">
        <p14:creationId xmlns:p14="http://schemas.microsoft.com/office/powerpoint/2010/main" val="76757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924712"/>
          </a:xfrm>
        </p:spPr>
        <p:txBody>
          <a:bodyPr/>
          <a:lstStyle/>
          <a:p>
            <a:pPr algn="ctr"/>
            <a:r>
              <a:rPr lang="it-IT" dirty="0" smtClean="0"/>
              <a:t>Direttive</a:t>
            </a:r>
            <a:endParaRPr lang="it-IT" dirty="0"/>
          </a:p>
        </p:txBody>
      </p:sp>
      <p:sp>
        <p:nvSpPr>
          <p:cNvPr id="3" name="Segnaposto contenuto 2"/>
          <p:cNvSpPr>
            <a:spLocks noGrp="1"/>
          </p:cNvSpPr>
          <p:nvPr>
            <p:ph idx="1"/>
          </p:nvPr>
        </p:nvSpPr>
        <p:spPr>
          <a:xfrm>
            <a:off x="457200" y="1556792"/>
            <a:ext cx="8229600" cy="4898016"/>
          </a:xfrm>
        </p:spPr>
        <p:txBody>
          <a:bodyPr>
            <a:normAutofit/>
          </a:bodyPr>
          <a:lstStyle/>
          <a:p>
            <a:pPr marL="64008" indent="0" algn="just">
              <a:buNone/>
            </a:pPr>
            <a:r>
              <a:rPr lang="it-IT" dirty="0" smtClean="0"/>
              <a:t>A differenza dei regolamenti, le </a:t>
            </a:r>
            <a:r>
              <a:rPr lang="it-IT" b="1" dirty="0" smtClean="0"/>
              <a:t>direttive</a:t>
            </a:r>
            <a:r>
              <a:rPr lang="it-IT" dirty="0" smtClean="0"/>
              <a:t> sono fonti di diritto derivato che, a norma dell’art. 288 Tfue, vincolano gli Stati membri al raggiungimento di un dato risultato, ma fanno salva la competenza degli organi nazionali in merito alla forma e ai mezzi. </a:t>
            </a:r>
          </a:p>
          <a:p>
            <a:pPr marL="64008" indent="0" algn="just">
              <a:buNone/>
            </a:pPr>
            <a:r>
              <a:rPr lang="it-IT" dirty="0" smtClean="0"/>
              <a:t>Le misure nazionali di attuazione delle direttive devono essere adottate entro il termine fissato dalle </a:t>
            </a:r>
            <a:r>
              <a:rPr lang="it-IT" dirty="0" smtClean="0"/>
              <a:t>stesse e, </a:t>
            </a:r>
            <a:r>
              <a:rPr lang="it-IT" dirty="0" smtClean="0"/>
              <a:t>in caso di inosservanza, l’inadempimento dello Stato potrebbe essere sanzionato dalla Corte di giustizia ai sensi dell’art. 258 Tfue (ricorso per inadempimento o infrazione).</a:t>
            </a:r>
            <a:endParaRPr lang="it-IT" dirty="0"/>
          </a:p>
        </p:txBody>
      </p:sp>
    </p:spTree>
    <p:extLst>
      <p:ext uri="{BB962C8B-B14F-4D97-AF65-F5344CB8AC3E}">
        <p14:creationId xmlns:p14="http://schemas.microsoft.com/office/powerpoint/2010/main" val="2489183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185</TotalTime>
  <Words>702</Words>
  <Application>Microsoft Office PowerPoint</Application>
  <PresentationFormat>Presentazione su schermo (4:3)</PresentationFormat>
  <Paragraphs>47</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Equinozio</vt:lpstr>
      <vt:lpstr>ISTITUZIONI DI DIRITTO PUBBLICO</vt:lpstr>
      <vt:lpstr>Presentazione standard di PowerPoint</vt:lpstr>
      <vt:lpstr>Il sistema delle fonti europee</vt:lpstr>
      <vt:lpstr>Il sistema delle fonti europee</vt:lpstr>
      <vt:lpstr>Il sistema delle fonti europee</vt:lpstr>
      <vt:lpstr>Il diritto originario</vt:lpstr>
      <vt:lpstr>Il diritto derivato</vt:lpstr>
      <vt:lpstr>Regolamenti</vt:lpstr>
      <vt:lpstr>Direttive</vt:lpstr>
      <vt:lpstr>Decisioni</vt:lpstr>
      <vt:lpstr>Raccomandazioni</vt:lpstr>
      <vt:lpstr>Pareri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dc:title>
  <dc:creator>Utente</dc:creator>
  <cp:lastModifiedBy>Utente</cp:lastModifiedBy>
  <cp:revision>22</cp:revision>
  <dcterms:created xsi:type="dcterms:W3CDTF">2020-03-19T20:23:49Z</dcterms:created>
  <dcterms:modified xsi:type="dcterms:W3CDTF">2020-03-22T16:00:36Z</dcterms:modified>
</cp:coreProperties>
</file>