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3" r:id="rId8"/>
    <p:sldId id="262"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82"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486422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248409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0398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3209722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1274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1133798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3800342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372361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357467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E72B557-C0D9-444A-B55D-C8A19AD42888}" type="datetimeFigureOut">
              <a:rPr lang="it-IT" smtClean="0"/>
              <a:t>22/03/2020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395515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E72B557-C0D9-444A-B55D-C8A19AD42888}"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1531681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E72B557-C0D9-444A-B55D-C8A19AD42888}" type="datetimeFigureOut">
              <a:rPr lang="it-IT" smtClean="0"/>
              <a:t>22/03/2020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54290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E72B557-C0D9-444A-B55D-C8A19AD42888}" type="datetimeFigureOut">
              <a:rPr lang="it-IT" smtClean="0"/>
              <a:t>22/03/2020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106287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2B557-C0D9-444A-B55D-C8A19AD42888}" type="datetimeFigureOut">
              <a:rPr lang="it-IT" smtClean="0"/>
              <a:t>22/03/2020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300041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E72B557-C0D9-444A-B55D-C8A19AD42888}"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3023513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E72B557-C0D9-444A-B55D-C8A19AD42888}" type="datetimeFigureOut">
              <a:rPr lang="it-IT" smtClean="0"/>
              <a:t>22/03/2020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7DB9BC9-47F3-4E1D-AD1B-F5CD7225CDDC}" type="slidenum">
              <a:rPr lang="it-IT" smtClean="0"/>
              <a:t>‹N›</a:t>
            </a:fld>
            <a:endParaRPr lang="it-IT"/>
          </a:p>
        </p:txBody>
      </p:sp>
    </p:spTree>
    <p:extLst>
      <p:ext uri="{BB962C8B-B14F-4D97-AF65-F5344CB8AC3E}">
        <p14:creationId xmlns:p14="http://schemas.microsoft.com/office/powerpoint/2010/main" val="394716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72B557-C0D9-444A-B55D-C8A19AD42888}" type="datetimeFigureOut">
              <a:rPr lang="it-IT" smtClean="0"/>
              <a:t>22/03/2020</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7DB9BC9-47F3-4E1D-AD1B-F5CD7225CDDC}" type="slidenum">
              <a:rPr lang="it-IT" smtClean="0"/>
              <a:t>‹N›</a:t>
            </a:fld>
            <a:endParaRPr lang="it-IT"/>
          </a:p>
        </p:txBody>
      </p:sp>
    </p:spTree>
    <p:extLst>
      <p:ext uri="{BB962C8B-B14F-4D97-AF65-F5344CB8AC3E}">
        <p14:creationId xmlns:p14="http://schemas.microsoft.com/office/powerpoint/2010/main" val="107398020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it-IT" dirty="0" smtClean="0">
                <a:latin typeface="Calibri" panose="020F0502020204030204" pitchFamily="34" charset="0"/>
              </a:rPr>
              <a:t>Istituzioni </a:t>
            </a:r>
            <a:r>
              <a:rPr lang="it-IT" dirty="0">
                <a:latin typeface="Calibri" panose="020F0502020204030204" pitchFamily="34" charset="0"/>
              </a:rPr>
              <a:t>di diritto </a:t>
            </a:r>
            <a:r>
              <a:rPr lang="it-IT" dirty="0" smtClean="0">
                <a:latin typeface="Calibri" panose="020F0502020204030204" pitchFamily="34" charset="0"/>
              </a:rPr>
              <a:t>pubblico </a:t>
            </a:r>
            <a:r>
              <a:rPr lang="it-IT" dirty="0">
                <a:latin typeface="Calibri" panose="020F0502020204030204" pitchFamily="34" charset="0"/>
              </a:rPr>
              <a:t/>
            </a:r>
            <a:br>
              <a:rPr lang="it-IT" dirty="0">
                <a:latin typeface="Calibri" panose="020F0502020204030204" pitchFamily="34" charset="0"/>
              </a:rPr>
            </a:br>
            <a:endParaRPr lang="it-IT" dirty="0">
              <a:latin typeface="Calibri" panose="020F0502020204030204" pitchFamily="34" charset="0"/>
            </a:endParaRPr>
          </a:p>
        </p:txBody>
      </p:sp>
      <p:sp>
        <p:nvSpPr>
          <p:cNvPr id="3" name="Sottotitolo 2"/>
          <p:cNvSpPr>
            <a:spLocks noGrp="1"/>
          </p:cNvSpPr>
          <p:nvPr>
            <p:ph type="subTitle" idx="1"/>
          </p:nvPr>
        </p:nvSpPr>
        <p:spPr>
          <a:xfrm>
            <a:off x="1507067" y="4391696"/>
            <a:ext cx="7766936" cy="1532586"/>
          </a:xfrm>
        </p:spPr>
        <p:txBody>
          <a:bodyPr>
            <a:normAutofit/>
          </a:bodyPr>
          <a:lstStyle/>
          <a:p>
            <a:pPr algn="ctr">
              <a:spcBef>
                <a:spcPts val="0"/>
              </a:spcBef>
            </a:pPr>
            <a:r>
              <a:rPr lang="it-IT" sz="2000" dirty="0">
                <a:latin typeface="Calibri" panose="020F0502020204030204" pitchFamily="34" charset="0"/>
              </a:rPr>
              <a:t>Prof.ssa Michela Michetti</a:t>
            </a:r>
          </a:p>
          <a:p>
            <a:pPr algn="ctr">
              <a:spcBef>
                <a:spcPts val="0"/>
              </a:spcBef>
            </a:pPr>
            <a:r>
              <a:rPr lang="it-IT" sz="2000" dirty="0">
                <a:latin typeface="Calibri" panose="020F0502020204030204" pitchFamily="34" charset="0"/>
              </a:rPr>
              <a:t>Università degli studi di Teramo</a:t>
            </a:r>
          </a:p>
          <a:p>
            <a:endParaRPr lang="it-IT" dirty="0"/>
          </a:p>
        </p:txBody>
      </p:sp>
    </p:spTree>
    <p:extLst>
      <p:ext uri="{BB962C8B-B14F-4D97-AF65-F5344CB8AC3E}">
        <p14:creationId xmlns:p14="http://schemas.microsoft.com/office/powerpoint/2010/main" val="1370400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I sistemi elettorali</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339403"/>
            <a:ext cx="8596668" cy="4701960"/>
          </a:xfrm>
        </p:spPr>
        <p:txBody>
          <a:bodyPr>
            <a:normAutofit/>
          </a:bodyPr>
          <a:lstStyle/>
          <a:p>
            <a:pPr marL="0" indent="0" algn="just">
              <a:buNone/>
            </a:pPr>
            <a:r>
              <a:rPr lang="it-IT" sz="2000" dirty="0" smtClean="0">
                <a:latin typeface="Calibri" panose="020F0502020204030204" pitchFamily="34" charset="0"/>
              </a:rPr>
              <a:t>Quanto ai sistemi elettorali, la distinzione fondamentale è quella corrente tra:</a:t>
            </a:r>
          </a:p>
          <a:p>
            <a:pPr algn="just">
              <a:buFont typeface="Wingdings" panose="05000000000000000000" pitchFamily="2" charset="2"/>
              <a:buChar char="Ø"/>
            </a:pPr>
            <a:r>
              <a:rPr lang="it-IT" sz="2000" dirty="0">
                <a:latin typeface="Calibri" panose="020F0502020204030204" pitchFamily="34" charset="0"/>
              </a:rPr>
              <a:t>s</a:t>
            </a:r>
            <a:r>
              <a:rPr lang="it-IT" sz="2000" dirty="0" smtClean="0">
                <a:latin typeface="Calibri" panose="020F0502020204030204" pitchFamily="34" charset="0"/>
              </a:rPr>
              <a:t>istemi elettorali </a:t>
            </a:r>
            <a:r>
              <a:rPr lang="it-IT" sz="2000" b="1" dirty="0" smtClean="0">
                <a:latin typeface="Calibri" panose="020F0502020204030204" pitchFamily="34" charset="0"/>
              </a:rPr>
              <a:t>maggioritari</a:t>
            </a:r>
            <a:r>
              <a:rPr lang="it-IT" sz="2000" dirty="0" smtClean="0">
                <a:latin typeface="Calibri" panose="020F0502020204030204" pitchFamily="34" charset="0"/>
              </a:rPr>
              <a:t>, in cui i seggi attribuiti al collegio si assegnano ai candidati che abbiano ottenuto la maggioranza dei voti validi; nell’ambito dei sistemi maggioritari occorre altresì distinguere due ipotesi:</a:t>
            </a:r>
          </a:p>
          <a:p>
            <a:pPr lvl="1" algn="just">
              <a:buFont typeface="Arial" panose="020B0604020202020204" pitchFamily="34" charset="0"/>
              <a:buChar char="•"/>
            </a:pPr>
            <a:r>
              <a:rPr lang="it-IT" sz="1800" dirty="0">
                <a:latin typeface="Calibri" panose="020F0502020204030204" pitchFamily="34" charset="0"/>
              </a:rPr>
              <a:t>s</a:t>
            </a:r>
            <a:r>
              <a:rPr lang="it-IT" sz="1800" dirty="0" smtClean="0">
                <a:latin typeface="Calibri" panose="020F0502020204030204" pitchFamily="34" charset="0"/>
              </a:rPr>
              <a:t>istemi in cui è richiesta la </a:t>
            </a:r>
            <a:r>
              <a:rPr lang="it-IT" sz="1800" b="1" dirty="0" smtClean="0">
                <a:latin typeface="Calibri" panose="020F0502020204030204" pitchFamily="34" charset="0"/>
              </a:rPr>
              <a:t>maggioranza assoluta</a:t>
            </a:r>
            <a:r>
              <a:rPr lang="it-IT" sz="1800" dirty="0" smtClean="0">
                <a:latin typeface="Calibri" panose="020F0502020204030204" pitchFamily="34" charset="0"/>
              </a:rPr>
              <a:t>: in tal caso, per essere eletti, occorre aver ottenuto almeno la metà più uno dei voti validi; qualora nessuno dei candidati dovesse raggiungere tale soglia, le discipline elettorali di norma prevedono un secondo turno di votazione;</a:t>
            </a:r>
          </a:p>
          <a:p>
            <a:pPr lvl="1" algn="just">
              <a:buFont typeface="Arial" panose="020B0604020202020204" pitchFamily="34" charset="0"/>
              <a:buChar char="•"/>
            </a:pPr>
            <a:r>
              <a:rPr lang="it-IT" sz="1800" dirty="0">
                <a:latin typeface="Calibri" panose="020F0502020204030204" pitchFamily="34" charset="0"/>
              </a:rPr>
              <a:t>s</a:t>
            </a:r>
            <a:r>
              <a:rPr lang="it-IT" sz="1800" dirty="0" smtClean="0">
                <a:latin typeface="Calibri" panose="020F0502020204030204" pitchFamily="34" charset="0"/>
              </a:rPr>
              <a:t>istemi in cui è richiesta la </a:t>
            </a:r>
            <a:r>
              <a:rPr lang="it-IT" sz="1800" b="1" dirty="0" smtClean="0">
                <a:latin typeface="Calibri" panose="020F0502020204030204" pitchFamily="34" charset="0"/>
              </a:rPr>
              <a:t>maggioranza relativa</a:t>
            </a:r>
            <a:r>
              <a:rPr lang="it-IT" sz="1800" dirty="0" smtClean="0">
                <a:latin typeface="Calibri" panose="020F0502020204030204" pitchFamily="34" charset="0"/>
              </a:rPr>
              <a:t>: in tal caso, è eletto il candidato che abbia ottenuto più voti, anche se questi non raggiungono la metà più uno dei voti validi.</a:t>
            </a:r>
          </a:p>
          <a:p>
            <a:pPr algn="just">
              <a:buFont typeface="Wingdings" panose="05000000000000000000" pitchFamily="2" charset="2"/>
              <a:buChar char="Ø"/>
            </a:pPr>
            <a:r>
              <a:rPr lang="it-IT" sz="2000" dirty="0">
                <a:latin typeface="Calibri" panose="020F0502020204030204" pitchFamily="34" charset="0"/>
              </a:rPr>
              <a:t>s</a:t>
            </a:r>
            <a:r>
              <a:rPr lang="it-IT" sz="2000" dirty="0" smtClean="0">
                <a:latin typeface="Calibri" panose="020F0502020204030204" pitchFamily="34" charset="0"/>
              </a:rPr>
              <a:t>istemi elettorali </a:t>
            </a:r>
            <a:r>
              <a:rPr lang="it-IT" sz="2000" b="1" dirty="0" smtClean="0">
                <a:latin typeface="Calibri" panose="020F0502020204030204" pitchFamily="34" charset="0"/>
              </a:rPr>
              <a:t>proporzionali</a:t>
            </a:r>
            <a:r>
              <a:rPr lang="it-IT" sz="2000" dirty="0" smtClean="0">
                <a:latin typeface="Calibri" panose="020F0502020204030204" pitchFamily="34" charset="0"/>
              </a:rPr>
              <a:t>, in cui i seggi in palio sono assegnati alle diverse parti politiche in proporzione ai voti ottenuti, purché pari ad una percentuale minima che prende il nome di «quoziente elettorale».</a:t>
            </a:r>
            <a:endParaRPr lang="it-IT" sz="2000" dirty="0">
              <a:latin typeface="Calibri" panose="020F0502020204030204" pitchFamily="34" charset="0"/>
            </a:endParaRPr>
          </a:p>
        </p:txBody>
      </p:sp>
    </p:spTree>
    <p:extLst>
      <p:ext uri="{BB962C8B-B14F-4D97-AF65-F5344CB8AC3E}">
        <p14:creationId xmlns:p14="http://schemas.microsoft.com/office/powerpoint/2010/main" val="398660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Meccanismi di razionalizzazione</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Talvolta, allo scopo di arginare i pericoli di frammentazione e di instabilità politica più facilmente riscontrabili nelle formule elettorali di tipo proporzionale, si ricorre all’utilizzo di alcuni meccanismi di razionalizzazione del sistema:</a:t>
            </a:r>
          </a:p>
          <a:p>
            <a:pPr algn="just">
              <a:buFont typeface="Wingdings" panose="05000000000000000000" pitchFamily="2" charset="2"/>
              <a:buChar char="Ø"/>
            </a:pPr>
            <a:r>
              <a:rPr lang="it-IT" sz="2000" b="1" dirty="0">
                <a:latin typeface="Calibri" panose="020F0502020204030204" pitchFamily="34" charset="0"/>
              </a:rPr>
              <a:t>c</a:t>
            </a:r>
            <a:r>
              <a:rPr lang="it-IT" sz="2000" b="1" dirty="0" smtClean="0">
                <a:latin typeface="Calibri" panose="020F0502020204030204" pitchFamily="34" charset="0"/>
              </a:rPr>
              <a:t>lausole di sbarramento</a:t>
            </a:r>
            <a:r>
              <a:rPr lang="it-IT" sz="2000" dirty="0" smtClean="0">
                <a:latin typeface="Calibri" panose="020F0502020204030204" pitchFamily="34" charset="0"/>
              </a:rPr>
              <a:t>, in virtù delle quali alla ripartizione dei seggi accedono le sole liste che abbiano conseguito una data percentuale di voti;</a:t>
            </a:r>
          </a:p>
          <a:p>
            <a:pPr algn="just">
              <a:buFont typeface="Wingdings" panose="05000000000000000000" pitchFamily="2" charset="2"/>
              <a:buChar char="Ø"/>
            </a:pPr>
            <a:r>
              <a:rPr lang="it-IT" sz="2000" b="1" dirty="0">
                <a:latin typeface="Calibri" panose="020F0502020204030204" pitchFamily="34" charset="0"/>
              </a:rPr>
              <a:t>p</a:t>
            </a:r>
            <a:r>
              <a:rPr lang="it-IT" sz="2000" b="1" dirty="0" smtClean="0">
                <a:latin typeface="Calibri" panose="020F0502020204030204" pitchFamily="34" charset="0"/>
              </a:rPr>
              <a:t>remio di maggioranza</a:t>
            </a:r>
            <a:r>
              <a:rPr lang="it-IT" sz="2000" dirty="0" smtClean="0">
                <a:latin typeface="Calibri" panose="020F0502020204030204" pitchFamily="34" charset="0"/>
              </a:rPr>
              <a:t>, mediante il quale si provvede all’attribuzione in premio di un dato numero di seggi in favore della lista o della coalizione che abbia ottenuto una certa percentuale di voti.</a:t>
            </a:r>
            <a:endParaRPr lang="it-IT" sz="2000" dirty="0">
              <a:latin typeface="Calibri" panose="020F0502020204030204" pitchFamily="34" charset="0"/>
            </a:endParaRPr>
          </a:p>
        </p:txBody>
      </p:sp>
    </p:spTree>
    <p:extLst>
      <p:ext uri="{BB962C8B-B14F-4D97-AF65-F5344CB8AC3E}">
        <p14:creationId xmlns:p14="http://schemas.microsoft.com/office/powerpoint/2010/main" val="1501203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1013139"/>
          </a:xfrm>
        </p:spPr>
        <p:txBody>
          <a:bodyPr>
            <a:normAutofit/>
          </a:bodyPr>
          <a:lstStyle/>
          <a:p>
            <a:pPr algn="ctr"/>
            <a:r>
              <a:rPr lang="it-IT" sz="4000" dirty="0" smtClean="0">
                <a:latin typeface="Calibri" panose="020F0502020204030204" pitchFamily="34" charset="0"/>
              </a:rPr>
              <a:t>Il sistema elettorale italiano</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622739"/>
            <a:ext cx="8596668" cy="4418624"/>
          </a:xfrm>
        </p:spPr>
        <p:txBody>
          <a:bodyPr>
            <a:noAutofit/>
          </a:bodyPr>
          <a:lstStyle/>
          <a:p>
            <a:pPr marL="0" indent="0" algn="just">
              <a:buNone/>
            </a:pPr>
            <a:r>
              <a:rPr lang="it-IT" sz="2000" dirty="0" smtClean="0">
                <a:latin typeface="Calibri" panose="020F0502020204030204" pitchFamily="34" charset="0"/>
              </a:rPr>
              <a:t>In Italia, il sistema elettorale è stato variamente modellato dall’avvicendarsi di alcune leggi elettorali che, negli anni, hanno modificato struttura e meccanismi dei procedimenti di elezione:</a:t>
            </a:r>
          </a:p>
          <a:p>
            <a:pPr algn="just">
              <a:buFont typeface="Wingdings" panose="05000000000000000000" pitchFamily="2" charset="2"/>
              <a:buChar char="Ø"/>
            </a:pPr>
            <a:r>
              <a:rPr lang="it-IT" sz="2000" dirty="0" smtClean="0">
                <a:latin typeface="Calibri" panose="020F0502020204030204" pitchFamily="34" charset="0"/>
              </a:rPr>
              <a:t>dal 1948 e sino al 1993, Camera (l. n. 1058/1947) e Senato (l. n. 29/1948) sono stati eletti con un </a:t>
            </a:r>
            <a:r>
              <a:rPr lang="it-IT" sz="2000" b="1" dirty="0" smtClean="0">
                <a:latin typeface="Calibri" panose="020F0502020204030204" pitchFamily="34" charset="0"/>
              </a:rPr>
              <a:t>sistema di tipo proporzionale</a:t>
            </a:r>
            <a:r>
              <a:rPr lang="it-IT" sz="2000" dirty="0" smtClean="0">
                <a:latin typeface="Calibri" panose="020F0502020204030204" pitchFamily="34" charset="0"/>
              </a:rPr>
              <a:t>, senza premio di maggioranza e soglie di sbarramento;</a:t>
            </a:r>
          </a:p>
          <a:p>
            <a:pPr algn="just">
              <a:buFont typeface="Wingdings" panose="05000000000000000000" pitchFamily="2" charset="2"/>
              <a:buChar char="Ø"/>
            </a:pPr>
            <a:r>
              <a:rPr lang="it-IT" sz="2000" dirty="0">
                <a:latin typeface="Calibri" panose="020F0502020204030204" pitchFamily="34" charset="0"/>
              </a:rPr>
              <a:t>a</a:t>
            </a:r>
            <a:r>
              <a:rPr lang="it-IT" sz="2000" dirty="0" smtClean="0">
                <a:latin typeface="Calibri" panose="020F0502020204030204" pitchFamily="34" charset="0"/>
              </a:rPr>
              <a:t>ll’esito delle procedure referendarie, svoltesi il 9 giugno 1991 e il 18 aprile 1993 e conclusesi in senso favorevole all’abrogazione di alcune norme disciplinanti il sistema di elezione allora vigente, sono state approvate le leggi </a:t>
            </a:r>
            <a:r>
              <a:rPr lang="it-IT" sz="2000" dirty="0" err="1" smtClean="0">
                <a:latin typeface="Calibri" panose="020F0502020204030204" pitchFamily="34" charset="0"/>
              </a:rPr>
              <a:t>nn</a:t>
            </a:r>
            <a:r>
              <a:rPr lang="it-IT" sz="2000" dirty="0" smtClean="0">
                <a:latin typeface="Calibri" panose="020F0502020204030204" pitchFamily="34" charset="0"/>
              </a:rPr>
              <a:t>. 276 e 277/1993 con cui si introduceva, per entrambe le Camere, un </a:t>
            </a:r>
            <a:r>
              <a:rPr lang="it-IT" sz="2000" b="1" dirty="0" smtClean="0">
                <a:latin typeface="Calibri" panose="020F0502020204030204" pitchFamily="34" charset="0"/>
              </a:rPr>
              <a:t>sistema elettorale misto</a:t>
            </a:r>
            <a:r>
              <a:rPr lang="it-IT" sz="2000" dirty="0" smtClean="0">
                <a:latin typeface="Calibri" panose="020F0502020204030204" pitchFamily="34" charset="0"/>
              </a:rPr>
              <a:t>, </a:t>
            </a:r>
            <a:r>
              <a:rPr lang="it-IT" sz="2000" b="1" dirty="0" smtClean="0">
                <a:latin typeface="Calibri" panose="020F0502020204030204" pitchFamily="34" charset="0"/>
              </a:rPr>
              <a:t>prevalentemente maggioritario </a:t>
            </a:r>
            <a:r>
              <a:rPr lang="it-IT" sz="2000" dirty="0" smtClean="0">
                <a:latin typeface="Calibri" panose="020F0502020204030204" pitchFamily="34" charset="0"/>
              </a:rPr>
              <a:t>(il 75% del totale dei seggi veniva attribuito in collegi uninominali con il maggioritario a turno unico, mentre il restante 25% veniva ripartito con metodo proporzionale);</a:t>
            </a:r>
            <a:endParaRPr lang="it-IT" sz="2000" dirty="0">
              <a:latin typeface="Calibri" panose="020F0502020204030204" pitchFamily="34" charset="0"/>
            </a:endParaRPr>
          </a:p>
        </p:txBody>
      </p:sp>
    </p:spTree>
    <p:extLst>
      <p:ext uri="{BB962C8B-B14F-4D97-AF65-F5344CB8AC3E}">
        <p14:creationId xmlns:p14="http://schemas.microsoft.com/office/powerpoint/2010/main" val="20146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67425"/>
            <a:ext cx="8596668" cy="772733"/>
          </a:xfrm>
        </p:spPr>
        <p:txBody>
          <a:bodyPr>
            <a:normAutofit/>
          </a:bodyPr>
          <a:lstStyle/>
          <a:p>
            <a:pPr algn="ctr"/>
            <a:r>
              <a:rPr lang="it-IT" dirty="0">
                <a:latin typeface="Calibri" panose="020F0502020204030204" pitchFamily="34" charset="0"/>
              </a:rPr>
              <a:t>Il sistema elettorale italiano</a:t>
            </a:r>
          </a:p>
        </p:txBody>
      </p:sp>
      <p:sp>
        <p:nvSpPr>
          <p:cNvPr id="3" name="Segnaposto contenuto 2"/>
          <p:cNvSpPr>
            <a:spLocks noGrp="1"/>
          </p:cNvSpPr>
          <p:nvPr>
            <p:ph idx="1"/>
          </p:nvPr>
        </p:nvSpPr>
        <p:spPr>
          <a:xfrm>
            <a:off x="677334" y="759853"/>
            <a:ext cx="8596668" cy="6297769"/>
          </a:xfrm>
        </p:spPr>
        <p:txBody>
          <a:bodyPr>
            <a:normAutofit fontScale="92500" lnSpcReduction="10000"/>
          </a:bodyPr>
          <a:lstStyle/>
          <a:p>
            <a:pPr algn="just">
              <a:buFont typeface="Wingdings" panose="05000000000000000000" pitchFamily="2" charset="2"/>
              <a:buChar char="Ø"/>
            </a:pPr>
            <a:r>
              <a:rPr lang="it-IT" sz="2200" dirty="0">
                <a:latin typeface="Calibri" panose="020F0502020204030204" pitchFamily="34" charset="0"/>
              </a:rPr>
              <a:t>n</a:t>
            </a:r>
            <a:r>
              <a:rPr lang="it-IT" sz="2200" dirty="0" smtClean="0">
                <a:latin typeface="Calibri" panose="020F0502020204030204" pitchFamily="34" charset="0"/>
              </a:rPr>
              <a:t>el 2005 si assiste invece alla reintroduzione di un sistema elettorale di tipo proporzionale; difatti, </a:t>
            </a:r>
            <a:r>
              <a:rPr lang="it-IT" sz="2200" b="1" dirty="0" smtClean="0">
                <a:latin typeface="Calibri" panose="020F0502020204030204" pitchFamily="34" charset="0"/>
              </a:rPr>
              <a:t>con legge n. 270/2005</a:t>
            </a:r>
            <a:r>
              <a:rPr lang="it-IT" sz="2200" dirty="0" smtClean="0">
                <a:latin typeface="Calibri" panose="020F0502020204030204" pitchFamily="34" charset="0"/>
              </a:rPr>
              <a:t>, il legislatore ha delineato un sistema di elezione con premio di maggioranza, liste bloccate e articolate soglie di sbarramento, applicando un metodo di calcolo proporzionale nella ripartizione dei seggi;</a:t>
            </a:r>
          </a:p>
          <a:p>
            <a:pPr algn="just">
              <a:buFont typeface="Wingdings" panose="05000000000000000000" pitchFamily="2" charset="2"/>
              <a:buChar char="Ø"/>
            </a:pPr>
            <a:r>
              <a:rPr lang="it-IT" sz="2200" dirty="0">
                <a:latin typeface="Calibri" panose="020F0502020204030204" pitchFamily="34" charset="0"/>
              </a:rPr>
              <a:t>a</a:t>
            </a:r>
            <a:r>
              <a:rPr lang="it-IT" sz="2200" dirty="0" smtClean="0">
                <a:latin typeface="Calibri" panose="020F0502020204030204" pitchFamily="34" charset="0"/>
              </a:rPr>
              <a:t> seguito della sentenza n. 1 del 2014, con cui la Corte costituzionale ha dichiarato la parziale illegittimità della l. n. 270/2005, le Camere hanno proceduto all’approvazione di una nuova legge elettorale, la </a:t>
            </a:r>
            <a:r>
              <a:rPr lang="it-IT" sz="2200" b="1" dirty="0" smtClean="0">
                <a:latin typeface="Calibri" panose="020F0502020204030204" pitchFamily="34" charset="0"/>
              </a:rPr>
              <a:t>legge n. 52/2015</a:t>
            </a:r>
            <a:r>
              <a:rPr lang="it-IT" sz="2200" dirty="0" smtClean="0">
                <a:latin typeface="Calibri" panose="020F0502020204030204" pitchFamily="34" charset="0"/>
              </a:rPr>
              <a:t>, anch’essa recante un sistema proporzionale con premio di maggioranza, clausola di sbarramento e voto di preferenza. </a:t>
            </a:r>
            <a:r>
              <a:rPr lang="it-IT" sz="2200" dirty="0">
                <a:latin typeface="Calibri" panose="020F0502020204030204" pitchFamily="34" charset="0"/>
              </a:rPr>
              <a:t>L’estrema particolarità della legge </a:t>
            </a:r>
            <a:r>
              <a:rPr lang="it-IT" sz="2200" dirty="0" smtClean="0">
                <a:latin typeface="Calibri" panose="020F0502020204030204" pitchFamily="34" charset="0"/>
              </a:rPr>
              <a:t>in questione si </a:t>
            </a:r>
            <a:r>
              <a:rPr lang="it-IT" sz="2200" dirty="0">
                <a:latin typeface="Calibri" panose="020F0502020204030204" pitchFamily="34" charset="0"/>
              </a:rPr>
              <a:t>riscontrava nella circostanza per cui la sua attuazione avrebbe dovuto leggersi in combinato disposto con </a:t>
            </a:r>
            <a:r>
              <a:rPr lang="it-IT" sz="2200" dirty="0" smtClean="0">
                <a:latin typeface="Calibri" panose="020F0502020204030204" pitchFamily="34" charset="0"/>
              </a:rPr>
              <a:t>il disegno di </a:t>
            </a:r>
            <a:r>
              <a:rPr lang="it-IT" sz="2200" dirty="0">
                <a:latin typeface="Calibri" panose="020F0502020204030204" pitchFamily="34" charset="0"/>
              </a:rPr>
              <a:t>legge di </a:t>
            </a:r>
            <a:r>
              <a:rPr lang="it-IT" sz="2200" dirty="0" smtClean="0">
                <a:latin typeface="Calibri" panose="020F0502020204030204" pitchFamily="34" charset="0"/>
              </a:rPr>
              <a:t>revisionale </a:t>
            </a:r>
            <a:r>
              <a:rPr lang="it-IT" sz="2200" dirty="0">
                <a:latin typeface="Calibri" panose="020F0502020204030204" pitchFamily="34" charset="0"/>
              </a:rPr>
              <a:t>costituzionale n. 88 del 2016, (meglio </a:t>
            </a:r>
            <a:r>
              <a:rPr lang="it-IT" sz="2200" dirty="0" smtClean="0">
                <a:latin typeface="Calibri" panose="020F0502020204030204" pitchFamily="34" charset="0"/>
              </a:rPr>
              <a:t>noto </a:t>
            </a:r>
            <a:r>
              <a:rPr lang="it-IT" sz="2200" dirty="0">
                <a:latin typeface="Calibri" panose="020F0502020204030204" pitchFamily="34" charset="0"/>
              </a:rPr>
              <a:t>come riforma </a:t>
            </a:r>
            <a:r>
              <a:rPr lang="it-IT" sz="2200" dirty="0" err="1">
                <a:latin typeface="Calibri" panose="020F0502020204030204" pitchFamily="34" charset="0"/>
              </a:rPr>
              <a:t>Renzi</a:t>
            </a:r>
            <a:r>
              <a:rPr lang="it-IT" sz="2200" dirty="0">
                <a:latin typeface="Calibri" panose="020F0502020204030204" pitchFamily="34" charset="0"/>
              </a:rPr>
              <a:t> –Boschi); una riforma che avrebbe riscritto, tra gli altri, il Titolo I, Parte seconda della Costituzione, cancellando il bicameralismo paritario e facendo del Senato un organo non più </a:t>
            </a:r>
            <a:r>
              <a:rPr lang="it-IT" sz="2200" dirty="0" smtClean="0">
                <a:latin typeface="Calibri" panose="020F0502020204030204" pitchFamily="34" charset="0"/>
              </a:rPr>
              <a:t>elettivo. Di </a:t>
            </a:r>
            <a:r>
              <a:rPr lang="it-IT" sz="2200" dirty="0">
                <a:latin typeface="Calibri" panose="020F0502020204030204" pitchFamily="34" charset="0"/>
              </a:rPr>
              <a:t>conseguenza, la legge n. 52 del 2015 avrebbe dettato le sole disposizioni in materia di elezione della Camera dei </a:t>
            </a:r>
            <a:r>
              <a:rPr lang="it-IT" sz="2200" dirty="0" smtClean="0">
                <a:latin typeface="Calibri" panose="020F0502020204030204" pitchFamily="34" charset="0"/>
              </a:rPr>
              <a:t>deputati. Come </a:t>
            </a:r>
            <a:r>
              <a:rPr lang="it-IT" sz="2200" dirty="0">
                <a:latin typeface="Calibri" panose="020F0502020204030204" pitchFamily="34" charset="0"/>
              </a:rPr>
              <a:t>noto, la legge di riforma costituzionale non ha superato il vaglio del referendum confermativo, svoltosi il 4 dicembre 2016, così travolgendo le sorti della legge di riforma del sistema </a:t>
            </a:r>
            <a:r>
              <a:rPr lang="it-IT" sz="2200" dirty="0" smtClean="0">
                <a:latin typeface="Calibri" panose="020F0502020204030204" pitchFamily="34" charset="0"/>
              </a:rPr>
              <a:t>elettorale, a sua volta parzialmente caducata dalla Corte con sentenza n. 35 del 2017;</a:t>
            </a:r>
            <a:endParaRPr lang="it-IT" sz="2200" dirty="0">
              <a:latin typeface="Calibri" panose="020F0502020204030204" pitchFamily="34" charset="0"/>
            </a:endParaRPr>
          </a:p>
          <a:p>
            <a:pPr algn="just">
              <a:buFont typeface="Wingdings" panose="05000000000000000000" pitchFamily="2" charset="2"/>
              <a:buChar char="Ø"/>
            </a:pPr>
            <a:endParaRPr lang="it-IT" sz="2000" dirty="0" smtClean="0">
              <a:latin typeface="Calibri" panose="020F0502020204030204" pitchFamily="34" charset="0"/>
            </a:endParaRPr>
          </a:p>
          <a:p>
            <a:pPr>
              <a:buFont typeface="Wingdings" panose="05000000000000000000" pitchFamily="2" charset="2"/>
              <a:buChar char="Ø"/>
            </a:pPr>
            <a:endParaRPr lang="it-IT" dirty="0"/>
          </a:p>
        </p:txBody>
      </p:sp>
    </p:spTree>
    <p:extLst>
      <p:ext uri="{BB962C8B-B14F-4D97-AF65-F5344CB8AC3E}">
        <p14:creationId xmlns:p14="http://schemas.microsoft.com/office/powerpoint/2010/main" val="3572188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360608"/>
            <a:ext cx="8596668" cy="798491"/>
          </a:xfrm>
        </p:spPr>
        <p:txBody>
          <a:bodyPr>
            <a:normAutofit/>
          </a:bodyPr>
          <a:lstStyle/>
          <a:p>
            <a:pPr algn="ctr"/>
            <a:r>
              <a:rPr lang="it-IT" sz="4000" dirty="0">
                <a:latin typeface="Calibri" panose="020F0502020204030204" pitchFamily="34" charset="0"/>
              </a:rPr>
              <a:t>Il sistema elettorale italiano</a:t>
            </a:r>
          </a:p>
        </p:txBody>
      </p:sp>
      <p:sp>
        <p:nvSpPr>
          <p:cNvPr id="3" name="Segnaposto contenuto 2"/>
          <p:cNvSpPr>
            <a:spLocks noGrp="1"/>
          </p:cNvSpPr>
          <p:nvPr>
            <p:ph idx="1"/>
          </p:nvPr>
        </p:nvSpPr>
        <p:spPr>
          <a:xfrm>
            <a:off x="677334" y="1519707"/>
            <a:ext cx="8596668" cy="4945487"/>
          </a:xfrm>
        </p:spPr>
        <p:txBody>
          <a:bodyPr>
            <a:noAutofit/>
          </a:bodyPr>
          <a:lstStyle/>
          <a:p>
            <a:pPr algn="just">
              <a:buFont typeface="Wingdings" panose="05000000000000000000" pitchFamily="2" charset="2"/>
              <a:buChar char="Ø"/>
            </a:pPr>
            <a:r>
              <a:rPr lang="it-IT" sz="2000" dirty="0" smtClean="0">
                <a:latin typeface="Calibri" panose="020F0502020204030204" pitchFamily="34" charset="0"/>
              </a:rPr>
              <a:t>Da ultimo, è stata approvata la </a:t>
            </a:r>
            <a:r>
              <a:rPr lang="it-IT" sz="2000" b="1" dirty="0" smtClean="0">
                <a:latin typeface="Calibri" panose="020F0502020204030204" pitchFamily="34" charset="0"/>
              </a:rPr>
              <a:t>legge n. 165/2017</a:t>
            </a:r>
            <a:r>
              <a:rPr lang="it-IT" sz="2000" dirty="0">
                <a:latin typeface="Calibri" panose="020F0502020204030204" pitchFamily="34" charset="0"/>
              </a:rPr>
              <a:t> </a:t>
            </a:r>
            <a:r>
              <a:rPr lang="it-IT" sz="2000" dirty="0" smtClean="0">
                <a:latin typeface="Calibri" panose="020F0502020204030204" pitchFamily="34" charset="0"/>
              </a:rPr>
              <a:t>che ha modellato un </a:t>
            </a:r>
            <a:r>
              <a:rPr lang="it-IT" sz="2000" b="1" dirty="0" smtClean="0">
                <a:latin typeface="Calibri" panose="020F0502020204030204" pitchFamily="34" charset="0"/>
              </a:rPr>
              <a:t>sistema di elezione misto</a:t>
            </a:r>
            <a:r>
              <a:rPr lang="it-IT" sz="2000" dirty="0" smtClean="0">
                <a:latin typeface="Calibri" panose="020F0502020204030204" pitchFamily="34" charset="0"/>
              </a:rPr>
              <a:t>, in parte maggioritario e in parte proporzionale (la cui prima applicazione si è registrata in occasione delle elezioni tenutesi lo scorso 4 marzo 2018):</a:t>
            </a:r>
          </a:p>
          <a:p>
            <a:pPr lvl="1" algn="just">
              <a:buFont typeface="Arial" panose="020B0604020202020204" pitchFamily="34" charset="0"/>
              <a:buChar char="•"/>
            </a:pPr>
            <a:r>
              <a:rPr lang="it-IT" sz="1800" b="1" dirty="0" smtClean="0">
                <a:latin typeface="Calibri" panose="020F0502020204030204" pitchFamily="34" charset="0"/>
              </a:rPr>
              <a:t>Ripartizione del territorio nazionale</a:t>
            </a:r>
            <a:r>
              <a:rPr lang="it-IT" sz="1800" dirty="0" smtClean="0">
                <a:latin typeface="Calibri" panose="020F0502020204030204" pitchFamily="34" charset="0"/>
              </a:rPr>
              <a:t>: alla Camera il territorio nazionale è ripartito in 28 circoscrizioni; ciascuna circoscrizione è suddivisa in collegi uninominali e in uno o più collegi plurinominali; al Senato, il territorio nazionale è ripartito in 20 circoscrizioni, corrispondenti al territorio di ciascuna Regione, anche queste suddivise in collegi uninominali e plurinominali</a:t>
            </a:r>
          </a:p>
          <a:p>
            <a:pPr lvl="1" algn="just">
              <a:spcBef>
                <a:spcPts val="0"/>
              </a:spcBef>
              <a:buFont typeface="Arial" panose="020B0604020202020204" pitchFamily="34" charset="0"/>
              <a:buChar char="•"/>
            </a:pPr>
            <a:r>
              <a:rPr lang="it-IT" sz="1800" b="1" dirty="0" smtClean="0">
                <a:latin typeface="Calibri" panose="020F0502020204030204" pitchFamily="34" charset="0"/>
              </a:rPr>
              <a:t>Presentazione delle liste</a:t>
            </a:r>
            <a:r>
              <a:rPr lang="it-IT" sz="1800" dirty="0" smtClean="0">
                <a:latin typeface="Calibri" panose="020F0502020204030204" pitchFamily="34" charset="0"/>
              </a:rPr>
              <a:t>: ciascun gruppo politico che intenda prendere parte alla competizione elettorale è tenuto a depositare il proprio contrassegno e ad indicare la propria denominazione presso il Ministero dell’Interno, nei termini previsti; contestualmente, deve essere depositato il programma elettorale, nel quale viene dichiarato il nome e il cognome della persona designata come capo della forza politica.</a:t>
            </a:r>
            <a:r>
              <a:rPr lang="it-IT" sz="1800" dirty="0">
                <a:latin typeface="Calibri" panose="020F0502020204030204" pitchFamily="34" charset="0"/>
              </a:rPr>
              <a:t> I partiti o i gruppi politici organizzati possono presentarsi come lista singola o in coalizione. La coalizione è unica a livello </a:t>
            </a:r>
            <a:r>
              <a:rPr lang="it-IT" sz="1800" dirty="0" smtClean="0">
                <a:latin typeface="Calibri" panose="020F0502020204030204" pitchFamily="34" charset="0"/>
              </a:rPr>
              <a:t>nazionale;</a:t>
            </a:r>
          </a:p>
        </p:txBody>
      </p:sp>
    </p:spTree>
    <p:extLst>
      <p:ext uri="{BB962C8B-B14F-4D97-AF65-F5344CB8AC3E}">
        <p14:creationId xmlns:p14="http://schemas.microsoft.com/office/powerpoint/2010/main" val="3592276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67424"/>
            <a:ext cx="8596668" cy="862885"/>
          </a:xfrm>
        </p:spPr>
        <p:txBody>
          <a:bodyPr>
            <a:normAutofit/>
          </a:bodyPr>
          <a:lstStyle/>
          <a:p>
            <a:pPr algn="ctr"/>
            <a:r>
              <a:rPr lang="it-IT" sz="4000" dirty="0">
                <a:latin typeface="Calibri" panose="020F0502020204030204" pitchFamily="34" charset="0"/>
              </a:rPr>
              <a:t>Il sistema elettorale italiano</a:t>
            </a:r>
          </a:p>
        </p:txBody>
      </p:sp>
      <p:sp>
        <p:nvSpPr>
          <p:cNvPr id="3" name="Segnaposto contenuto 2"/>
          <p:cNvSpPr>
            <a:spLocks noGrp="1"/>
          </p:cNvSpPr>
          <p:nvPr>
            <p:ph idx="1"/>
          </p:nvPr>
        </p:nvSpPr>
        <p:spPr>
          <a:xfrm>
            <a:off x="677334" y="927279"/>
            <a:ext cx="8596668" cy="5666704"/>
          </a:xfrm>
        </p:spPr>
        <p:txBody>
          <a:bodyPr>
            <a:noAutofit/>
          </a:bodyPr>
          <a:lstStyle/>
          <a:p>
            <a:pPr lvl="1" algn="just">
              <a:buFont typeface="Arial" panose="020B0604020202020204" pitchFamily="34" charset="0"/>
              <a:buChar char="•"/>
            </a:pPr>
            <a:r>
              <a:rPr lang="it-IT" sz="1800" b="1" dirty="0" smtClean="0">
                <a:latin typeface="Calibri" panose="020F0502020204030204" pitchFamily="34" charset="0"/>
              </a:rPr>
              <a:t>Candidature</a:t>
            </a:r>
            <a:r>
              <a:rPr lang="it-IT" sz="1800" dirty="0" smtClean="0">
                <a:latin typeface="Calibri" panose="020F0502020204030204" pitchFamily="34" charset="0"/>
              </a:rPr>
              <a:t>: non è ammessa la candidatura della stessa persona in più collegi uninominali; diversamente, è ammessa la presentazione di uno stesso candidato in un più collegi plurinominali, fino ad un massimo di 5;</a:t>
            </a:r>
          </a:p>
          <a:p>
            <a:pPr lvl="1" algn="just">
              <a:buFont typeface="Arial" panose="020B0604020202020204" pitchFamily="34" charset="0"/>
              <a:buChar char="•"/>
            </a:pPr>
            <a:r>
              <a:rPr lang="it-IT" sz="1800" b="1" dirty="0" smtClean="0">
                <a:latin typeface="Calibri" panose="020F0502020204030204" pitchFamily="34" charset="0"/>
              </a:rPr>
              <a:t>Soglie di sbarramento</a:t>
            </a:r>
            <a:r>
              <a:rPr lang="it-IT" sz="1800" dirty="0" smtClean="0">
                <a:latin typeface="Calibri" panose="020F0502020204030204" pitchFamily="34" charset="0"/>
              </a:rPr>
              <a:t>: alla </a:t>
            </a:r>
            <a:r>
              <a:rPr lang="it-IT" sz="1800" b="1" dirty="0" smtClean="0">
                <a:latin typeface="Calibri" panose="020F0502020204030204" pitchFamily="34" charset="0"/>
              </a:rPr>
              <a:t>Camera</a:t>
            </a:r>
            <a:r>
              <a:rPr lang="it-IT" sz="1800" dirty="0" smtClean="0">
                <a:latin typeface="Calibri" panose="020F0502020204030204" pitchFamily="34" charset="0"/>
              </a:rPr>
              <a:t>, la </a:t>
            </a:r>
            <a:r>
              <a:rPr lang="it-IT" sz="1800" dirty="0">
                <a:latin typeface="Calibri" panose="020F0502020204030204" pitchFamily="34" charset="0"/>
              </a:rPr>
              <a:t>soglia per accedere al riparto dei seggi è pari al 3% dei voti validi a livello nazionale per le liste singole </a:t>
            </a:r>
            <a:r>
              <a:rPr lang="it-IT" sz="1800" dirty="0" smtClean="0">
                <a:latin typeface="Calibri" panose="020F0502020204030204" pitchFamily="34" charset="0"/>
              </a:rPr>
              <a:t>e </a:t>
            </a:r>
            <a:r>
              <a:rPr lang="it-IT" sz="1800" dirty="0">
                <a:latin typeface="Calibri" panose="020F0502020204030204" pitchFamily="34" charset="0"/>
              </a:rPr>
              <a:t>al 10% dei voti validi a livello nazionale per le coalizioni, a condizione che almeno una lista della coalizione abbia conseguito il 3% dei voti validi a livello nazionale (la soglia per le liste infra-coalizione è in ogni caso pari al 3% dei voti validi a livello nazionale anche qualora la coalizione non avesse raggiunto la soglia del 10%). </a:t>
            </a:r>
            <a:r>
              <a:rPr lang="it-IT" sz="1800" dirty="0" smtClean="0">
                <a:latin typeface="Calibri" panose="020F0502020204030204" pitchFamily="34" charset="0"/>
              </a:rPr>
              <a:t>In ogni caso, per </a:t>
            </a:r>
            <a:r>
              <a:rPr lang="it-IT" sz="1800" dirty="0">
                <a:latin typeface="Calibri" panose="020F0502020204030204" pitchFamily="34" charset="0"/>
              </a:rPr>
              <a:t>le </a:t>
            </a:r>
            <a:r>
              <a:rPr lang="it-IT" sz="1800" dirty="0" smtClean="0">
                <a:latin typeface="Calibri" panose="020F0502020204030204" pitchFamily="34" charset="0"/>
              </a:rPr>
              <a:t>coalizioni, </a:t>
            </a:r>
            <a:r>
              <a:rPr lang="it-IT" sz="1800" dirty="0">
                <a:latin typeface="Calibri" panose="020F0502020204030204" pitchFamily="34" charset="0"/>
              </a:rPr>
              <a:t>non vengono </a:t>
            </a:r>
            <a:r>
              <a:rPr lang="it-IT" sz="1800" dirty="0" smtClean="0">
                <a:latin typeface="Calibri" panose="020F0502020204030204" pitchFamily="34" charset="0"/>
              </a:rPr>
              <a:t>computati </a:t>
            </a:r>
            <a:r>
              <a:rPr lang="it-IT" sz="1800" dirty="0">
                <a:latin typeface="Calibri" panose="020F0502020204030204" pitchFamily="34" charset="0"/>
              </a:rPr>
              <a:t>i voti conseguiti dalle liste che non </a:t>
            </a:r>
            <a:r>
              <a:rPr lang="it-IT" sz="1800" dirty="0" smtClean="0">
                <a:latin typeface="Calibri" panose="020F0502020204030204" pitchFamily="34" charset="0"/>
              </a:rPr>
              <a:t>abbiano </a:t>
            </a:r>
            <a:r>
              <a:rPr lang="it-IT" sz="1800" dirty="0">
                <a:latin typeface="Calibri" panose="020F0502020204030204" pitchFamily="34" charset="0"/>
              </a:rPr>
              <a:t>superato la soglia dell'1% dei voti </a:t>
            </a:r>
            <a:r>
              <a:rPr lang="it-IT" sz="1800" dirty="0" smtClean="0">
                <a:latin typeface="Calibri" panose="020F0502020204030204" pitchFamily="34" charset="0"/>
              </a:rPr>
              <a:t>validi; al </a:t>
            </a:r>
            <a:r>
              <a:rPr lang="it-IT" sz="1800" b="1" dirty="0" smtClean="0">
                <a:latin typeface="Calibri" panose="020F0502020204030204" pitchFamily="34" charset="0"/>
              </a:rPr>
              <a:t>Senato</a:t>
            </a:r>
            <a:r>
              <a:rPr lang="it-IT" sz="1800" dirty="0" smtClean="0">
                <a:latin typeface="Calibri" panose="020F0502020204030204" pitchFamily="34" charset="0"/>
              </a:rPr>
              <a:t>, </a:t>
            </a:r>
            <a:r>
              <a:rPr lang="it-IT" sz="1800" dirty="0">
                <a:latin typeface="Calibri" panose="020F0502020204030204" pitchFamily="34" charset="0"/>
              </a:rPr>
              <a:t>l</a:t>
            </a:r>
            <a:r>
              <a:rPr lang="it-IT" sz="1800" dirty="0" smtClean="0">
                <a:latin typeface="Calibri" panose="020F0502020204030204" pitchFamily="34" charset="0"/>
              </a:rPr>
              <a:t>a </a:t>
            </a:r>
            <a:r>
              <a:rPr lang="it-IT" sz="1800" dirty="0">
                <a:latin typeface="Calibri" panose="020F0502020204030204" pitchFamily="34" charset="0"/>
              </a:rPr>
              <a:t>soglia per accedere al riparto dei seggi è – come per la Camera – pari al 3% dei voti validi a livello nazionale per le liste singole ed al 10% dei voti validi a livello nazionale per le coalizioni, a condizione che almeno una lista della coalizione abbia conseguito il 3% dei voti validi a livello nazionale o il 20% dei voti validi in una regione (la soglia per le liste infra-coalizione è in ogni caso pari al 3% dei voti validi a livello nazionale o al 20% dei voti validi in almeno una regione, anche qualora la coalizione non avesse raggiunto la soglia del 10%). Per le coalizioni non vengono in ogni caso computati i voti conseguiti dalle liste che non hanno superato la soglia dell'1% dei voti validi (fatta salva la soglia del 20% regionale).</a:t>
            </a:r>
            <a:endParaRPr lang="it-IT" sz="1800" dirty="0" smtClean="0">
              <a:latin typeface="Calibri" panose="020F0502020204030204" pitchFamily="34" charset="0"/>
            </a:endParaRPr>
          </a:p>
        </p:txBody>
      </p:sp>
    </p:spTree>
    <p:extLst>
      <p:ext uri="{BB962C8B-B14F-4D97-AF65-F5344CB8AC3E}">
        <p14:creationId xmlns:p14="http://schemas.microsoft.com/office/powerpoint/2010/main" val="3099187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Il sistema elettorale italiano</a:t>
            </a:r>
            <a:endParaRPr lang="it-IT" sz="4000" dirty="0"/>
          </a:p>
        </p:txBody>
      </p:sp>
      <p:sp>
        <p:nvSpPr>
          <p:cNvPr id="3" name="Segnaposto contenuto 2"/>
          <p:cNvSpPr>
            <a:spLocks noGrp="1"/>
          </p:cNvSpPr>
          <p:nvPr>
            <p:ph idx="1"/>
          </p:nvPr>
        </p:nvSpPr>
        <p:spPr>
          <a:xfrm>
            <a:off x="677334" y="1751527"/>
            <a:ext cx="8596668" cy="4289835"/>
          </a:xfrm>
        </p:spPr>
        <p:txBody>
          <a:bodyPr>
            <a:normAutofit/>
          </a:bodyPr>
          <a:lstStyle/>
          <a:p>
            <a:pPr marL="685800" lvl="2" algn="just">
              <a:buFont typeface="Arial" panose="020B0604020202020204" pitchFamily="34" charset="0"/>
              <a:buChar char="•"/>
            </a:pPr>
            <a:r>
              <a:rPr lang="it-IT" sz="1800" b="1" dirty="0">
                <a:latin typeface="Calibri" panose="020F0502020204030204" pitchFamily="34" charset="0"/>
              </a:rPr>
              <a:t>Attribuzione dei seggi</a:t>
            </a:r>
            <a:r>
              <a:rPr lang="it-IT" sz="1800" dirty="0">
                <a:latin typeface="Calibri" panose="020F0502020204030204" pitchFamily="34" charset="0"/>
              </a:rPr>
              <a:t>: </a:t>
            </a:r>
            <a:r>
              <a:rPr lang="it-IT" sz="1800" dirty="0" smtClean="0">
                <a:latin typeface="Calibri" panose="020F0502020204030204" pitchFamily="34" charset="0"/>
              </a:rPr>
              <a:t>nei collegi </a:t>
            </a:r>
            <a:r>
              <a:rPr lang="it-IT" sz="1800" dirty="0">
                <a:latin typeface="Calibri" panose="020F0502020204030204" pitchFamily="34" charset="0"/>
              </a:rPr>
              <a:t>uninominali, il seggio è assegnato al candidato che abbia conseguito il maggior numero di voti validi; nei collegi plurinominali, i seggi sono assegnati, con metodo proporzionale, tra le liste e le coalizioni di liste che abbiano superato le soglie di </a:t>
            </a:r>
            <a:r>
              <a:rPr lang="it-IT" sz="1800" dirty="0" smtClean="0">
                <a:latin typeface="Calibri" panose="020F0502020204030204" pitchFamily="34" charset="0"/>
              </a:rPr>
              <a:t>sbarramento. Alla Camera, il riparto avviene a livello nazionale; al Senato, invece, è condotto a livello regionale.</a:t>
            </a:r>
          </a:p>
        </p:txBody>
      </p:sp>
    </p:spTree>
    <p:extLst>
      <p:ext uri="{BB962C8B-B14F-4D97-AF65-F5344CB8AC3E}">
        <p14:creationId xmlns:p14="http://schemas.microsoft.com/office/powerpoint/2010/main" val="1724180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244700"/>
            <a:ext cx="8596668" cy="1133340"/>
          </a:xfrm>
        </p:spPr>
        <p:txBody>
          <a:bodyPr>
            <a:normAutofit fontScale="90000"/>
          </a:bodyPr>
          <a:lstStyle/>
          <a:p>
            <a:pPr algn="ctr"/>
            <a:r>
              <a:rPr lang="it-IT" dirty="0" smtClean="0">
                <a:latin typeface="Calibri" panose="020F0502020204030204" pitchFamily="34" charset="0"/>
              </a:rPr>
              <a:t>Corte costituzionale e leggi elettorali – il controllo referendario</a:t>
            </a:r>
            <a:r>
              <a:rPr lang="it-IT" sz="4000" dirty="0" smtClean="0">
                <a:latin typeface="Calibri" panose="020F0502020204030204" pitchFamily="34" charset="0"/>
              </a:rPr>
              <a:t/>
            </a:r>
            <a:br>
              <a:rPr lang="it-IT" sz="4000" dirty="0" smtClean="0">
                <a:latin typeface="Calibri" panose="020F0502020204030204" pitchFamily="34" charset="0"/>
              </a:rPr>
            </a:br>
            <a:endParaRPr lang="it-IT" sz="4000" dirty="0">
              <a:latin typeface="Calibri" panose="020F0502020204030204" pitchFamily="34" charset="0"/>
            </a:endParaRPr>
          </a:p>
        </p:txBody>
      </p:sp>
      <p:sp>
        <p:nvSpPr>
          <p:cNvPr id="3" name="Segnaposto contenuto 2"/>
          <p:cNvSpPr>
            <a:spLocks noGrp="1"/>
          </p:cNvSpPr>
          <p:nvPr>
            <p:ph idx="1"/>
          </p:nvPr>
        </p:nvSpPr>
        <p:spPr>
          <a:xfrm>
            <a:off x="677334" y="1378040"/>
            <a:ext cx="8596668" cy="5479959"/>
          </a:xfrm>
        </p:spPr>
        <p:txBody>
          <a:bodyPr>
            <a:normAutofit fontScale="92500" lnSpcReduction="10000"/>
          </a:bodyPr>
          <a:lstStyle/>
          <a:p>
            <a:pPr marL="0" indent="0" algn="just">
              <a:spcBef>
                <a:spcPts val="0"/>
              </a:spcBef>
              <a:buNone/>
            </a:pPr>
            <a:r>
              <a:rPr lang="it-IT" sz="2200" dirty="0">
                <a:latin typeface="Calibri" panose="020F0502020204030204" pitchFamily="34" charset="0"/>
              </a:rPr>
              <a:t>Quella elettorale è una materia in </a:t>
            </a:r>
            <a:r>
              <a:rPr lang="it-IT" sz="2200" dirty="0" smtClean="0">
                <a:latin typeface="Calibri" panose="020F0502020204030204" pitchFamily="34" charset="0"/>
              </a:rPr>
              <a:t>cui, </a:t>
            </a:r>
            <a:r>
              <a:rPr lang="it-IT" sz="2200" dirty="0">
                <a:latin typeface="Calibri" panose="020F0502020204030204" pitchFamily="34" charset="0"/>
              </a:rPr>
              <a:t>da </a:t>
            </a:r>
            <a:r>
              <a:rPr lang="it-IT" sz="2200" dirty="0" smtClean="0">
                <a:latin typeface="Calibri" panose="020F0502020204030204" pitchFamily="34" charset="0"/>
              </a:rPr>
              <a:t>sempre, </a:t>
            </a:r>
            <a:r>
              <a:rPr lang="it-IT" sz="2200" dirty="0">
                <a:latin typeface="Calibri" panose="020F0502020204030204" pitchFamily="34" charset="0"/>
              </a:rPr>
              <a:t>è stata avvertita con maggior insistenza l’esigenza di predisporre apposite cautele nell’esercizio di una qualsiasi attività di controllo.</a:t>
            </a:r>
          </a:p>
          <a:p>
            <a:pPr marL="0" indent="0" algn="just">
              <a:spcBef>
                <a:spcPts val="0"/>
              </a:spcBef>
              <a:buNone/>
            </a:pPr>
            <a:r>
              <a:rPr lang="it-IT" sz="2200" dirty="0">
                <a:latin typeface="Calibri" panose="020F0502020204030204" pitchFamily="34" charset="0"/>
              </a:rPr>
              <a:t>Non è un caso allora che le leggi elettorali, almeno fino alla sentenza n. 1 del 2014, abbiano costituito una delle più rilevanti </a:t>
            </a:r>
            <a:r>
              <a:rPr lang="it-IT" sz="2200" i="1" dirty="0">
                <a:latin typeface="Calibri" panose="020F0502020204030204" pitchFamily="34" charset="0"/>
              </a:rPr>
              <a:t>zone franche</a:t>
            </a:r>
            <a:r>
              <a:rPr lang="it-IT" sz="2200" dirty="0">
                <a:latin typeface="Calibri" panose="020F0502020204030204" pitchFamily="34" charset="0"/>
              </a:rPr>
              <a:t> nel sistema di giustizia costituzionale, sottraendosi </a:t>
            </a:r>
            <a:r>
              <a:rPr lang="it-IT" sz="2200" dirty="0" smtClean="0">
                <a:latin typeface="Calibri" panose="020F0502020204030204" pitchFamily="34" charset="0"/>
              </a:rPr>
              <a:t>allo scrutinio di </a:t>
            </a:r>
            <a:r>
              <a:rPr lang="it-IT" sz="2200" dirty="0">
                <a:latin typeface="Calibri" panose="020F0502020204030204" pitchFamily="34" charset="0"/>
              </a:rPr>
              <a:t>legittimità esercitato dalla Corte.</a:t>
            </a:r>
          </a:p>
          <a:p>
            <a:pPr marL="0" indent="0" algn="just">
              <a:spcBef>
                <a:spcPts val="0"/>
              </a:spcBef>
              <a:buNone/>
            </a:pPr>
            <a:r>
              <a:rPr lang="it-IT" sz="2200" dirty="0">
                <a:latin typeface="Calibri" panose="020F0502020204030204" pitchFamily="34" charset="0"/>
              </a:rPr>
              <a:t>Per lungo tempo, dunque, l’unico strumento di controllo in materia elettorale è stato confinato al giudizio di ammissibilità delle richieste referendarie </a:t>
            </a:r>
            <a:r>
              <a:rPr lang="it-IT" sz="2200" dirty="0" smtClean="0">
                <a:latin typeface="Calibri" panose="020F0502020204030204" pitchFamily="34" charset="0"/>
              </a:rPr>
              <a:t>abrogative di </a:t>
            </a:r>
            <a:r>
              <a:rPr lang="it-IT" sz="2200" dirty="0">
                <a:latin typeface="Calibri" panose="020F0502020204030204" pitchFamily="34" charset="0"/>
              </a:rPr>
              <a:t>cui all’art. 75 Cost. </a:t>
            </a:r>
            <a:endParaRPr lang="it-IT" sz="2200" dirty="0" smtClean="0">
              <a:latin typeface="Calibri" panose="020F0502020204030204" pitchFamily="34" charset="0"/>
            </a:endParaRPr>
          </a:p>
          <a:p>
            <a:pPr marL="0" indent="0" algn="just">
              <a:spcBef>
                <a:spcPts val="0"/>
              </a:spcBef>
              <a:buNone/>
            </a:pPr>
            <a:r>
              <a:rPr lang="it-IT" sz="2200" dirty="0">
                <a:latin typeface="Calibri" panose="020F0502020204030204" pitchFamily="34" charset="0"/>
              </a:rPr>
              <a:t>Sul punto, </a:t>
            </a:r>
            <a:r>
              <a:rPr lang="it-IT" sz="2200" dirty="0" smtClean="0">
                <a:latin typeface="Calibri" panose="020F0502020204030204" pitchFamily="34" charset="0"/>
              </a:rPr>
              <a:t>è bene osservare come </a:t>
            </a:r>
            <a:r>
              <a:rPr lang="it-IT" sz="2200" dirty="0">
                <a:latin typeface="Calibri" panose="020F0502020204030204" pitchFamily="34" charset="0"/>
              </a:rPr>
              <a:t>in sede di Assemblea Costituente fosse stato approvato un emendamento volto ad escludere le leggi elettorali dal novero degli atti sottoponibili al referendum abrogativo; l’emendamento, per una qualche ragione a noi sconosciuta, non venne riprodotto nel testo definitivo dell’art. 75 Cost., ma nella discussione intavolata preme ricordare l’intervento di </a:t>
            </a:r>
            <a:r>
              <a:rPr lang="it-IT" sz="2200" b="1" dirty="0">
                <a:latin typeface="Calibri" panose="020F0502020204030204" pitchFamily="34" charset="0"/>
              </a:rPr>
              <a:t>Meuccio Ruini</a:t>
            </a:r>
            <a:r>
              <a:rPr lang="it-IT" sz="2200" dirty="0">
                <a:latin typeface="Calibri" panose="020F0502020204030204" pitchFamily="34" charset="0"/>
              </a:rPr>
              <a:t>, Presidente della Commissione per la Costituzione, il quale, nell’esprimere il proprio dissenso alla proposta così formulata, dichiarava</a:t>
            </a:r>
            <a:r>
              <a:rPr lang="it-IT" sz="2200" dirty="0" smtClean="0">
                <a:latin typeface="Calibri" panose="020F0502020204030204" pitchFamily="34" charset="0"/>
              </a:rPr>
              <a:t>: «</a:t>
            </a:r>
            <a:r>
              <a:rPr lang="it-IT" sz="2200" i="1" dirty="0">
                <a:latin typeface="Calibri" panose="020F0502020204030204" pitchFamily="34" charset="0"/>
              </a:rPr>
              <a:t>Non sono favorevole, perché </a:t>
            </a:r>
            <a:r>
              <a:rPr lang="it-IT" sz="2200" b="1" i="1" dirty="0">
                <a:latin typeface="Calibri" panose="020F0502020204030204" pitchFamily="34" charset="0"/>
              </a:rPr>
              <a:t>se c'è qualche cosa in cui il popolo può manifestare la sua volontà, è proprio il sistema </a:t>
            </a:r>
            <a:r>
              <a:rPr lang="it-IT" sz="2200" b="1" i="1" dirty="0" smtClean="0">
                <a:latin typeface="Calibri" panose="020F0502020204030204" pitchFamily="34" charset="0"/>
              </a:rPr>
              <a:t>elettorale</a:t>
            </a:r>
            <a:r>
              <a:rPr lang="it-IT" sz="2200" i="1" dirty="0">
                <a:latin typeface="Calibri" panose="020F0502020204030204" pitchFamily="34" charset="0"/>
              </a:rPr>
              <a:t> </a:t>
            </a:r>
            <a:r>
              <a:rPr lang="it-IT" sz="2200" i="1" dirty="0" smtClean="0">
                <a:latin typeface="Calibri" panose="020F0502020204030204" pitchFamily="34" charset="0"/>
              </a:rPr>
              <a:t>[…]</a:t>
            </a:r>
            <a:endParaRPr lang="it-IT" sz="2200" i="1" dirty="0">
              <a:latin typeface="Calibri" panose="020F0502020204030204" pitchFamily="34" charset="0"/>
            </a:endParaRPr>
          </a:p>
          <a:p>
            <a:pPr marL="0" indent="0">
              <a:buNone/>
            </a:pPr>
            <a:endParaRPr lang="it-IT" dirty="0"/>
          </a:p>
        </p:txBody>
      </p:sp>
      <p:cxnSp>
        <p:nvCxnSpPr>
          <p:cNvPr id="5" name="Connettore 2 4"/>
          <p:cNvCxnSpPr/>
          <p:nvPr/>
        </p:nvCxnSpPr>
        <p:spPr>
          <a:xfrm>
            <a:off x="6761408" y="6593983"/>
            <a:ext cx="2112136" cy="25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104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Corte costituzionale e leggi elettorali – il controllo referendario</a:t>
            </a:r>
          </a:p>
        </p:txBody>
      </p:sp>
      <p:sp>
        <p:nvSpPr>
          <p:cNvPr id="3" name="Segnaposto contenuto 2"/>
          <p:cNvSpPr>
            <a:spLocks noGrp="1"/>
          </p:cNvSpPr>
          <p:nvPr>
            <p:ph idx="1"/>
          </p:nvPr>
        </p:nvSpPr>
        <p:spPr/>
        <p:txBody>
          <a:bodyPr>
            <a:normAutofit/>
          </a:bodyPr>
          <a:lstStyle/>
          <a:p>
            <a:pPr marL="0" indent="0" algn="just">
              <a:buNone/>
            </a:pPr>
            <a:r>
              <a:rPr lang="it-IT" sz="2000" i="1" dirty="0">
                <a:latin typeface="Calibri" panose="020F0502020204030204" pitchFamily="34" charset="0"/>
              </a:rPr>
              <a:t>È necessario, pur dando al Parlamento il dovuto rilievo, instaurare un regime che chiamerei popolare, perché deve far capo al popolo non soltanto per l'elezione del Parlamento, ma in quelle altre forme di emanazione della sovranità popolare, fra cui è caratteristico ed importante il referendum. </a:t>
            </a:r>
            <a:r>
              <a:rPr lang="it-IT" sz="2000" b="1" i="1" dirty="0">
                <a:latin typeface="Calibri" panose="020F0502020204030204" pitchFamily="34" charset="0"/>
              </a:rPr>
              <a:t>L'istituto del referendum, introdotto con le dovute cautele nella Costituzione, è principio di democrazia vera, cui non possiamo rinunciare</a:t>
            </a:r>
            <a:r>
              <a:rPr lang="it-IT" sz="2000" i="1" dirty="0" smtClean="0">
                <a:latin typeface="Calibri" panose="020F0502020204030204" pitchFamily="34" charset="0"/>
              </a:rPr>
              <a:t>” </a:t>
            </a:r>
            <a:r>
              <a:rPr lang="it-IT" sz="2000" dirty="0" smtClean="0">
                <a:latin typeface="Calibri" panose="020F0502020204030204" pitchFamily="34" charset="0"/>
              </a:rPr>
              <a:t>(Atti A.C</a:t>
            </a:r>
            <a:r>
              <a:rPr lang="it-IT" sz="2000" dirty="0">
                <a:latin typeface="Calibri" panose="020F0502020204030204" pitchFamily="34" charset="0"/>
              </a:rPr>
              <a:t>. seduta pomeridiana del 16 ottobre </a:t>
            </a:r>
            <a:r>
              <a:rPr lang="it-IT" sz="2000" dirty="0" smtClean="0">
                <a:latin typeface="Calibri" panose="020F0502020204030204" pitchFamily="34" charset="0"/>
              </a:rPr>
              <a:t>1947).</a:t>
            </a:r>
            <a:endParaRPr lang="it-IT" sz="2000" dirty="0">
              <a:latin typeface="Calibri" panose="020F0502020204030204" pitchFamily="34" charset="0"/>
            </a:endParaRPr>
          </a:p>
        </p:txBody>
      </p:sp>
    </p:spTree>
    <p:extLst>
      <p:ext uri="{BB962C8B-B14F-4D97-AF65-F5344CB8AC3E}">
        <p14:creationId xmlns:p14="http://schemas.microsoft.com/office/powerpoint/2010/main" val="2181859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Corte costituzionale e leggi elettorali – il controllo referendario</a:t>
            </a:r>
          </a:p>
        </p:txBody>
      </p:sp>
      <p:sp>
        <p:nvSpPr>
          <p:cNvPr id="3" name="Segnaposto contenuto 2"/>
          <p:cNvSpPr>
            <a:spLocks noGrp="1"/>
          </p:cNvSpPr>
          <p:nvPr>
            <p:ph idx="1"/>
          </p:nvPr>
        </p:nvSpPr>
        <p:spPr/>
        <p:txBody>
          <a:bodyPr/>
          <a:lstStyle/>
          <a:p>
            <a:pPr marL="0" indent="0" algn="just">
              <a:spcBef>
                <a:spcPts val="0"/>
              </a:spcBef>
              <a:buNone/>
            </a:pPr>
            <a:r>
              <a:rPr lang="it-IT" sz="2000" dirty="0">
                <a:latin typeface="Calibri" panose="020F0502020204030204" pitchFamily="34" charset="0"/>
              </a:rPr>
              <a:t>Come noto, si tratta di un controllo che si inserisce nella più ampia procedura referendaria e che impone alla Corte di esaminare eventuali limiti all’ammissibilità della consultazione popolare; limiti che possono desumersi sia dal disposto di cui all’art. 75, secondo comma, Cost. (i c.d. limiti espliciti “</a:t>
            </a:r>
            <a:r>
              <a:rPr lang="it-IT" sz="2000" i="1" dirty="0" err="1">
                <a:latin typeface="Calibri" panose="020F0502020204030204" pitchFamily="34" charset="0"/>
              </a:rPr>
              <a:t>ratione</a:t>
            </a:r>
            <a:r>
              <a:rPr lang="it-IT" sz="2000" i="1" dirty="0">
                <a:latin typeface="Calibri" panose="020F0502020204030204" pitchFamily="34" charset="0"/>
              </a:rPr>
              <a:t> materia</a:t>
            </a:r>
            <a:r>
              <a:rPr lang="it-IT" sz="2000" dirty="0">
                <a:latin typeface="Calibri" panose="020F0502020204030204" pitchFamily="34" charset="0"/>
              </a:rPr>
              <a:t>”) sia dalla giurisprudenza costituzionale </a:t>
            </a:r>
            <a:r>
              <a:rPr lang="it-IT" sz="2000" i="1" dirty="0">
                <a:latin typeface="Calibri" panose="020F0502020204030204" pitchFamily="34" charset="0"/>
              </a:rPr>
              <a:t>medio tempore</a:t>
            </a:r>
            <a:r>
              <a:rPr lang="it-IT" sz="2000" dirty="0">
                <a:latin typeface="Calibri" panose="020F0502020204030204" pitchFamily="34" charset="0"/>
              </a:rPr>
              <a:t> consolidatasi a partire dalla sentenza n. 16 del 1978.</a:t>
            </a:r>
          </a:p>
          <a:p>
            <a:pPr marL="0" indent="0" algn="just">
              <a:spcBef>
                <a:spcPts val="0"/>
              </a:spcBef>
              <a:buNone/>
            </a:pPr>
            <a:r>
              <a:rPr lang="it-IT" sz="2000" dirty="0">
                <a:latin typeface="Calibri" panose="020F0502020204030204" pitchFamily="34" charset="0"/>
              </a:rPr>
              <a:t>Proprio in materia </a:t>
            </a:r>
            <a:r>
              <a:rPr lang="it-IT" sz="2000" dirty="0" smtClean="0">
                <a:latin typeface="Calibri" panose="020F0502020204030204" pitchFamily="34" charset="0"/>
              </a:rPr>
              <a:t>elettorale, </a:t>
            </a:r>
            <a:r>
              <a:rPr lang="it-IT" sz="2000" dirty="0">
                <a:latin typeface="Calibri" panose="020F0502020204030204" pitchFamily="34" charset="0"/>
              </a:rPr>
              <a:t>la Corte ha elaborato una serie di limiti che </a:t>
            </a:r>
            <a:r>
              <a:rPr lang="it-IT" sz="2000" dirty="0" smtClean="0">
                <a:latin typeface="Calibri" panose="020F0502020204030204" pitchFamily="34" charset="0"/>
              </a:rPr>
              <a:t>hanno </a:t>
            </a:r>
            <a:r>
              <a:rPr lang="it-IT" sz="2000" dirty="0">
                <a:latin typeface="Calibri" panose="020F0502020204030204" pitchFamily="34" charset="0"/>
              </a:rPr>
              <a:t>reso ancor più stringente il controllo sull’ammissibilità delle richieste referendarie; difatti, fin dalla sentenza n. 29 del 1987, la Corte ha sottolineato la natura </a:t>
            </a:r>
            <a:r>
              <a:rPr lang="it-IT" sz="2000" b="1" dirty="0">
                <a:latin typeface="Calibri" panose="020F0502020204030204" pitchFamily="34" charset="0"/>
              </a:rPr>
              <a:t>costituzionalmente necessaria </a:t>
            </a:r>
            <a:r>
              <a:rPr lang="it-IT" sz="2000" dirty="0">
                <a:latin typeface="Calibri" panose="020F0502020204030204" pitchFamily="34" charset="0"/>
              </a:rPr>
              <a:t>delle leggi elettorali, così precisando che la formulazione del 	quesito referendario abrogativo debba pur sempre garantire la funzionalità degli organi elettivi.</a:t>
            </a:r>
          </a:p>
          <a:p>
            <a:pPr marL="0" indent="0">
              <a:buNone/>
            </a:pPr>
            <a:endParaRPr lang="it-IT" dirty="0"/>
          </a:p>
        </p:txBody>
      </p:sp>
    </p:spTree>
    <p:extLst>
      <p:ext uri="{BB962C8B-B14F-4D97-AF65-F5344CB8AC3E}">
        <p14:creationId xmlns:p14="http://schemas.microsoft.com/office/powerpoint/2010/main" val="1195737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712890"/>
            <a:ext cx="8596668" cy="2575774"/>
          </a:xfrm>
        </p:spPr>
        <p:txBody>
          <a:bodyPr>
            <a:noAutofit/>
          </a:bodyPr>
          <a:lstStyle/>
          <a:p>
            <a:pPr algn="ctr"/>
            <a:r>
              <a:rPr lang="it-IT" sz="6000" dirty="0" smtClean="0">
                <a:latin typeface="Calibri" panose="020F0502020204030204" pitchFamily="34" charset="0"/>
              </a:rPr>
              <a:t>Forme di governo e legge elettorale</a:t>
            </a:r>
            <a:endParaRPr lang="it-IT" sz="6000" dirty="0">
              <a:latin typeface="Calibri" panose="020F0502020204030204" pitchFamily="34" charset="0"/>
            </a:endParaRPr>
          </a:p>
        </p:txBody>
      </p:sp>
    </p:spTree>
    <p:extLst>
      <p:ext uri="{BB962C8B-B14F-4D97-AF65-F5344CB8AC3E}">
        <p14:creationId xmlns:p14="http://schemas.microsoft.com/office/powerpoint/2010/main" val="416670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93183"/>
            <a:ext cx="8596668" cy="991673"/>
          </a:xfrm>
        </p:spPr>
        <p:txBody>
          <a:bodyPr>
            <a:normAutofit/>
          </a:bodyPr>
          <a:lstStyle/>
          <a:p>
            <a:pPr algn="ctr"/>
            <a:r>
              <a:rPr lang="it-IT" sz="4000" dirty="0" smtClean="0">
                <a:latin typeface="Calibri" panose="020F0502020204030204" pitchFamily="34" charset="0"/>
              </a:rPr>
              <a:t>Sentenza n. 29 del 1987</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953036"/>
            <a:ext cx="8596668" cy="5904963"/>
          </a:xfrm>
        </p:spPr>
        <p:txBody>
          <a:bodyPr>
            <a:normAutofit fontScale="92500" lnSpcReduction="10000"/>
          </a:bodyPr>
          <a:lstStyle/>
          <a:p>
            <a:pPr marL="0" indent="0" algn="just">
              <a:lnSpc>
                <a:spcPct val="110000"/>
              </a:lnSpc>
              <a:spcBef>
                <a:spcPts val="0"/>
              </a:spcBef>
              <a:buNone/>
            </a:pPr>
            <a:r>
              <a:rPr lang="it-IT" sz="2200" dirty="0">
                <a:latin typeface="Calibri" panose="020F0502020204030204" pitchFamily="34" charset="0"/>
              </a:rPr>
              <a:t>In occasione di un giudizio sull’ammissibilità della richiesta di referendum popolare avente ad oggetto l’abrogazione degli artt. 25, 26 e 27 della legge 24 marzo 1958, n. 195, recante "Norme sul funzionamento del Consiglio superiore della magistratura”, la Corte ha individuato alcuni criteri direttivi per la formulazione dei quesiti referendari in materia elettorale. </a:t>
            </a:r>
          </a:p>
          <a:p>
            <a:pPr marL="0" indent="0" algn="just">
              <a:lnSpc>
                <a:spcPct val="110000"/>
              </a:lnSpc>
              <a:spcBef>
                <a:spcPts val="0"/>
              </a:spcBef>
              <a:buNone/>
            </a:pPr>
            <a:r>
              <a:rPr lang="it-IT" sz="2200" dirty="0">
                <a:latin typeface="Calibri" panose="020F0502020204030204" pitchFamily="34" charset="0"/>
              </a:rPr>
              <a:t>Facendo leva sull’indefettibilità delle norme volte a garantire il funzionamento degli organi a composizione elettiva, la Corte ha dichiarato l’inammissibilità della procedura referendaria perché introdotta da quesiti che si limitavano alla pura e semplice proposta di cancellazione della legislazione elettorale. È in un simile contesto, quindi, che affiora il principio dei </a:t>
            </a:r>
            <a:r>
              <a:rPr lang="it-IT" sz="2200" b="1" dirty="0">
                <a:latin typeface="Calibri" panose="020F0502020204030204" pitchFamily="34" charset="0"/>
              </a:rPr>
              <a:t>quesiti c.d. “manipolativi”: </a:t>
            </a:r>
            <a:r>
              <a:rPr lang="it-IT" sz="2200" dirty="0">
                <a:latin typeface="Calibri" panose="020F0502020204030204" pitchFamily="34" charset="0"/>
              </a:rPr>
              <a:t>il quesito deve essere formulato in maniera tale da consentire all’elettore di compiere una scelta “libera” nell’espressione di valutazioni autonome e “</a:t>
            </a:r>
            <a:r>
              <a:rPr lang="it-IT" sz="2200" dirty="0" smtClean="0">
                <a:latin typeface="Calibri" panose="020F0502020204030204" pitchFamily="34" charset="0"/>
              </a:rPr>
              <a:t>consapevoli” in ordine alle </a:t>
            </a:r>
            <a:r>
              <a:rPr lang="it-IT" sz="2200" dirty="0">
                <a:latin typeface="Calibri" panose="020F0502020204030204" pitchFamily="34" charset="0"/>
              </a:rPr>
              <a:t>conseguenze prodotte da un’eventuale abrogazione. In altre parole, il quesito deve riflettere il fine intrinseco della richiesta referendaria e deve assicurare agli elettori un’alternativa reale. Un’esigenza che, per ovvie ragioni, emerge con ancor più evidenza nelle ipotesi in cui la consultazione referendaria abrogativa abbia ad oggetto norme elettorali: il quesito non può declinarsi in una mera cancellazione del dato normativo, </a:t>
            </a:r>
            <a:r>
              <a:rPr lang="it-IT" sz="2200" dirty="0" smtClean="0">
                <a:latin typeface="Calibri" panose="020F0502020204030204" pitchFamily="34" charset="0"/>
              </a:rPr>
              <a:t>poiché </a:t>
            </a:r>
            <a:r>
              <a:rPr lang="it-IT" sz="2200" dirty="0">
                <a:latin typeface="Calibri" panose="020F0502020204030204" pitchFamily="34" charset="0"/>
              </a:rPr>
              <a:t>ciò potrebbe determinare la paralisi di funzionamento degli organi costituzionali o di rilevanza costituzionale.</a:t>
            </a:r>
          </a:p>
          <a:p>
            <a:pPr marL="0" indent="0">
              <a:buNone/>
            </a:pPr>
            <a:endParaRPr lang="it-IT" dirty="0"/>
          </a:p>
        </p:txBody>
      </p:sp>
    </p:spTree>
    <p:extLst>
      <p:ext uri="{BB962C8B-B14F-4D97-AF65-F5344CB8AC3E}">
        <p14:creationId xmlns:p14="http://schemas.microsoft.com/office/powerpoint/2010/main" val="3665916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Sentenza n. 29 del 1987</a:t>
            </a:r>
          </a:p>
        </p:txBody>
      </p:sp>
      <p:sp>
        <p:nvSpPr>
          <p:cNvPr id="3" name="Segnaposto contenuto 2"/>
          <p:cNvSpPr>
            <a:spLocks noGrp="1"/>
          </p:cNvSpPr>
          <p:nvPr>
            <p:ph idx="1"/>
          </p:nvPr>
        </p:nvSpPr>
        <p:spPr>
          <a:xfrm>
            <a:off x="677334" y="1635617"/>
            <a:ext cx="8596668" cy="5022759"/>
          </a:xfrm>
        </p:spPr>
        <p:txBody>
          <a:bodyPr/>
          <a:lstStyle/>
          <a:p>
            <a:pPr marL="0" indent="0" algn="just">
              <a:spcBef>
                <a:spcPts val="0"/>
              </a:spcBef>
              <a:buNone/>
            </a:pPr>
            <a:r>
              <a:rPr lang="it-IT" sz="2000" dirty="0" smtClean="0">
                <a:latin typeface="Calibri" panose="020F0502020204030204" pitchFamily="34" charset="0"/>
              </a:rPr>
              <a:t>«La </a:t>
            </a:r>
            <a:r>
              <a:rPr lang="it-IT" sz="2000" dirty="0">
                <a:latin typeface="Calibri" panose="020F0502020204030204" pitchFamily="34" charset="0"/>
              </a:rPr>
              <a:t>natura del referendum abrogativo nel nostro sistema costituzionale </a:t>
            </a:r>
            <a:r>
              <a:rPr lang="it-IT" sz="2000" dirty="0" err="1">
                <a:latin typeface="Calibri" panose="020F0502020204030204" pitchFamily="34" charset="0"/>
              </a:rPr>
              <a:t>é</a:t>
            </a:r>
            <a:r>
              <a:rPr lang="it-IT" sz="2000" dirty="0">
                <a:latin typeface="Calibri" panose="020F0502020204030204" pitchFamily="34" charset="0"/>
              </a:rPr>
              <a:t> quella di </a:t>
            </a:r>
            <a:r>
              <a:rPr lang="it-IT" sz="2000" b="1" dirty="0">
                <a:latin typeface="Calibri" panose="020F0502020204030204" pitchFamily="34" charset="0"/>
              </a:rPr>
              <a:t>atto-fonte</a:t>
            </a:r>
            <a:r>
              <a:rPr lang="it-IT" sz="2000" dirty="0">
                <a:latin typeface="Calibri" panose="020F0502020204030204" pitchFamily="34" charset="0"/>
              </a:rPr>
              <a:t> dell'ordinamento dello stesso rango della legge ordinaria. Come il legislatore rappresentativo ispira e coordina la sua volontà ad un oggetto puntuale, così la volontà popolare deve poter ispirarsi ad una </a:t>
            </a:r>
            <a:r>
              <a:rPr lang="it-IT" sz="2000" b="1" dirty="0">
                <a:latin typeface="Calibri" panose="020F0502020204030204" pitchFamily="34" charset="0"/>
              </a:rPr>
              <a:t>ratio</a:t>
            </a:r>
            <a:r>
              <a:rPr lang="it-IT" sz="2000" dirty="0">
                <a:latin typeface="Calibri" panose="020F0502020204030204" pitchFamily="34" charset="0"/>
              </a:rPr>
              <a:t> altrettanto </a:t>
            </a:r>
            <a:r>
              <a:rPr lang="it-IT" sz="2000" b="1" dirty="0">
                <a:latin typeface="Calibri" panose="020F0502020204030204" pitchFamily="34" charset="0"/>
              </a:rPr>
              <a:t>puntuale</a:t>
            </a:r>
            <a:r>
              <a:rPr lang="it-IT" sz="2000" dirty="0">
                <a:latin typeface="Calibri" panose="020F0502020204030204" pitchFamily="34" charset="0"/>
              </a:rPr>
              <a:t>. Il quesito referendario </a:t>
            </a:r>
            <a:r>
              <a:rPr lang="it-IT" sz="2000" dirty="0" err="1">
                <a:latin typeface="Calibri" panose="020F0502020204030204" pitchFamily="34" charset="0"/>
              </a:rPr>
              <a:t>é</a:t>
            </a:r>
            <a:r>
              <a:rPr lang="it-IT" sz="2000" dirty="0">
                <a:latin typeface="Calibri" panose="020F0502020204030204" pitchFamily="34" charset="0"/>
              </a:rPr>
              <a:t> dotato di siffatta ratio quando in esso sia incorporata l'evidenza del fine intrinseco all'atto abrogativo. </a:t>
            </a:r>
            <a:r>
              <a:rPr lang="it-IT" sz="2000" b="1" dirty="0">
                <a:latin typeface="Calibri" panose="020F0502020204030204" pitchFamily="34" charset="0"/>
              </a:rPr>
              <a:t>Dinanzi ad una norma elettorale la pura e semplice proposta di cancellazione</a:t>
            </a:r>
            <a:r>
              <a:rPr lang="it-IT" sz="2000" dirty="0">
                <a:latin typeface="Calibri" panose="020F0502020204030204" pitchFamily="34" charset="0"/>
              </a:rPr>
              <a:t>, </a:t>
            </a:r>
            <a:r>
              <a:rPr lang="it-IT" sz="2000" dirty="0" err="1">
                <a:latin typeface="Calibri" panose="020F0502020204030204" pitchFamily="34" charset="0"/>
              </a:rPr>
              <a:t>insuscettiva</a:t>
            </a:r>
            <a:r>
              <a:rPr lang="it-IT" sz="2000" dirty="0">
                <a:latin typeface="Calibri" panose="020F0502020204030204" pitchFamily="34" charset="0"/>
              </a:rPr>
              <a:t> di indicazioni desumibili da meri riferimenti al sistema, </a:t>
            </a:r>
            <a:r>
              <a:rPr lang="it-IT" sz="2000" b="1" dirty="0">
                <a:latin typeface="Calibri" panose="020F0502020204030204" pitchFamily="34" charset="0"/>
              </a:rPr>
              <a:t>non </a:t>
            </a:r>
            <a:r>
              <a:rPr lang="it-IT" sz="2000" b="1" dirty="0" err="1">
                <a:latin typeface="Calibri" panose="020F0502020204030204" pitchFamily="34" charset="0"/>
              </a:rPr>
              <a:t>é</a:t>
            </a:r>
            <a:r>
              <a:rPr lang="it-IT" sz="2000" b="1" dirty="0">
                <a:latin typeface="Calibri" panose="020F0502020204030204" pitchFamily="34" charset="0"/>
              </a:rPr>
              <a:t> di per sé teleologicamente significativa</a:t>
            </a:r>
            <a:r>
              <a:rPr lang="it-IT" sz="2000" dirty="0">
                <a:latin typeface="Calibri" panose="020F0502020204030204" pitchFamily="34" charset="0"/>
              </a:rPr>
              <a:t>. L'ampia gamma di sistemi elettorali, la loro modulazione e ibridazione, impedisce che si instauri l'alternativa tra l'oggetto di cui si vuole l'eliminazione e il suo </a:t>
            </a:r>
            <a:r>
              <a:rPr lang="it-IT" sz="2000" dirty="0" smtClean="0">
                <a:latin typeface="Calibri" panose="020F0502020204030204" pitchFamily="34" charset="0"/>
              </a:rPr>
              <a:t>contrario.</a:t>
            </a:r>
            <a:endParaRPr lang="it-IT" sz="2000" dirty="0">
              <a:latin typeface="Calibri" panose="020F0502020204030204" pitchFamily="34" charset="0"/>
            </a:endParaRPr>
          </a:p>
          <a:p>
            <a:pPr marL="0" indent="0" algn="just">
              <a:spcBef>
                <a:spcPts val="0"/>
              </a:spcBef>
              <a:buNone/>
            </a:pPr>
            <a:r>
              <a:rPr lang="it-IT" sz="2000" b="1" dirty="0" smtClean="0">
                <a:latin typeface="Calibri" panose="020F0502020204030204" pitchFamily="34" charset="0"/>
              </a:rPr>
              <a:t>L'assenza </a:t>
            </a:r>
            <a:r>
              <a:rPr lang="it-IT" sz="2000" b="1" dirty="0">
                <a:latin typeface="Calibri" panose="020F0502020204030204" pitchFamily="34" charset="0"/>
              </a:rPr>
              <a:t>di manifesta e chiara alternativa impedisce che il voto dei cittadini si renda con quella consapevolezza nella scelta, che </a:t>
            </a:r>
            <a:r>
              <a:rPr lang="it-IT" sz="2000" b="1" dirty="0" err="1">
                <a:latin typeface="Calibri" panose="020F0502020204030204" pitchFamily="34" charset="0"/>
              </a:rPr>
              <a:t>é</a:t>
            </a:r>
            <a:r>
              <a:rPr lang="it-IT" sz="2000" b="1" dirty="0">
                <a:latin typeface="Calibri" panose="020F0502020204030204" pitchFamily="34" charset="0"/>
              </a:rPr>
              <a:t> irrinunciabile requisito di un atto libero e sovrano di legiferazione popolare negativa”.</a:t>
            </a:r>
            <a:endParaRPr lang="it-IT" sz="2000" dirty="0">
              <a:latin typeface="Calibri" panose="020F0502020204030204" pitchFamily="34" charset="0"/>
            </a:endParaRPr>
          </a:p>
          <a:p>
            <a:pPr marL="0" indent="0">
              <a:buNone/>
            </a:pPr>
            <a:endParaRPr lang="it-IT" dirty="0"/>
          </a:p>
        </p:txBody>
      </p:sp>
      <p:cxnSp>
        <p:nvCxnSpPr>
          <p:cNvPr id="5" name="Connettore 2 4"/>
          <p:cNvCxnSpPr/>
          <p:nvPr/>
        </p:nvCxnSpPr>
        <p:spPr>
          <a:xfrm>
            <a:off x="7237927" y="6246254"/>
            <a:ext cx="1841679" cy="25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8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Sentenza n. 29 del 1987</a:t>
            </a:r>
            <a:endParaRPr lang="it-IT" sz="4000" dirty="0"/>
          </a:p>
        </p:txBody>
      </p:sp>
      <p:sp>
        <p:nvSpPr>
          <p:cNvPr id="3" name="Segnaposto contenuto 2"/>
          <p:cNvSpPr>
            <a:spLocks noGrp="1"/>
          </p:cNvSpPr>
          <p:nvPr>
            <p:ph idx="1"/>
          </p:nvPr>
        </p:nvSpPr>
        <p:spPr>
          <a:xfrm>
            <a:off x="677334" y="1777285"/>
            <a:ext cx="8596668" cy="4264077"/>
          </a:xfrm>
        </p:spPr>
        <p:txBody>
          <a:bodyPr/>
          <a:lstStyle/>
          <a:p>
            <a:pPr marL="0" indent="0" algn="just">
              <a:spcBef>
                <a:spcPts val="0"/>
              </a:spcBef>
              <a:buNone/>
            </a:pPr>
            <a:r>
              <a:rPr lang="it-IT" sz="2000" dirty="0" smtClean="0">
                <a:latin typeface="Calibri" panose="020F0502020204030204" pitchFamily="34" charset="0"/>
              </a:rPr>
              <a:t>«Gli </a:t>
            </a:r>
            <a:r>
              <a:rPr lang="it-IT" sz="2000" b="1" dirty="0">
                <a:latin typeface="Calibri" panose="020F0502020204030204" pitchFamily="34" charset="0"/>
              </a:rPr>
              <a:t>organi costituzionali o di rilevanza costituzionale</a:t>
            </a:r>
            <a:r>
              <a:rPr lang="it-IT" sz="2000" dirty="0">
                <a:latin typeface="Calibri" panose="020F0502020204030204" pitchFamily="34" charset="0"/>
              </a:rPr>
              <a:t> </a:t>
            </a:r>
            <a:r>
              <a:rPr lang="it-IT" sz="2000" b="1" dirty="0">
                <a:latin typeface="Calibri" panose="020F0502020204030204" pitchFamily="34" charset="0"/>
              </a:rPr>
              <a:t>non possono essere esposti alla eventualità, anche soltanto teorica, di paralisi di funzionamento</a:t>
            </a:r>
            <a:r>
              <a:rPr lang="it-IT" sz="2000" dirty="0">
                <a:latin typeface="Calibri" panose="020F0502020204030204" pitchFamily="34" charset="0"/>
              </a:rPr>
              <a:t>. Per tale suprema esigenza di salvaguardia di costante operatività, l'organo, a composizione elettiva formalmente richiesta dalla Costituzione, una volta costituito, non può essere privato, neppure temporaneamente, del complesso delle norme elettorali contenute nella propria legge di attuazione. </a:t>
            </a:r>
            <a:r>
              <a:rPr lang="it-IT" sz="2000" b="1" dirty="0">
                <a:latin typeface="Calibri" panose="020F0502020204030204" pitchFamily="34" charset="0"/>
              </a:rPr>
              <a:t>Tali norme elettorali potranno essere abrogate nel loro insieme esclusivamente per sostituzione con una nuova disciplina</a:t>
            </a:r>
            <a:r>
              <a:rPr lang="it-IT" sz="2000" dirty="0">
                <a:latin typeface="Calibri" panose="020F0502020204030204" pitchFamily="34" charset="0"/>
              </a:rPr>
              <a:t>, compito che solo il legislatore rappresentativo </a:t>
            </a:r>
            <a:r>
              <a:rPr lang="it-IT" sz="2000" dirty="0" err="1">
                <a:latin typeface="Calibri" panose="020F0502020204030204" pitchFamily="34" charset="0"/>
              </a:rPr>
              <a:t>é</a:t>
            </a:r>
            <a:r>
              <a:rPr lang="it-IT" sz="2000" dirty="0">
                <a:latin typeface="Calibri" panose="020F0502020204030204" pitchFamily="34" charset="0"/>
              </a:rPr>
              <a:t> in grado di assolvere.</a:t>
            </a:r>
          </a:p>
          <a:p>
            <a:pPr marL="0" indent="0" algn="just">
              <a:spcBef>
                <a:spcPts val="0"/>
              </a:spcBef>
              <a:buNone/>
            </a:pPr>
            <a:r>
              <a:rPr lang="it-IT" sz="2000" dirty="0">
                <a:latin typeface="Calibri" panose="020F0502020204030204" pitchFamily="34" charset="0"/>
              </a:rPr>
              <a:t>Il referendum popolare abrogativo si palesa nella specie strumento insufficiente, in quanto idoneo a produrre un mero effetto ablatorio sine </a:t>
            </a:r>
            <a:r>
              <a:rPr lang="it-IT" sz="2000" dirty="0" err="1" smtClean="0">
                <a:latin typeface="Calibri" panose="020F0502020204030204" pitchFamily="34" charset="0"/>
              </a:rPr>
              <a:t>ratione</a:t>
            </a:r>
            <a:r>
              <a:rPr lang="it-IT" sz="2000" dirty="0" smtClean="0">
                <a:latin typeface="Calibri" panose="020F0502020204030204" pitchFamily="34" charset="0"/>
              </a:rPr>
              <a:t>».</a:t>
            </a: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164112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15911"/>
            <a:ext cx="8596668" cy="515156"/>
          </a:xfrm>
        </p:spPr>
        <p:txBody>
          <a:bodyPr>
            <a:normAutofit fontScale="90000"/>
          </a:bodyPr>
          <a:lstStyle/>
          <a:p>
            <a:pPr algn="ctr"/>
            <a:r>
              <a:rPr lang="it-IT" dirty="0" smtClean="0"/>
              <a:t>Sentenza n. 47 del 1991</a:t>
            </a:r>
            <a:endParaRPr lang="it-IT" dirty="0"/>
          </a:p>
        </p:txBody>
      </p:sp>
      <p:sp>
        <p:nvSpPr>
          <p:cNvPr id="3" name="Segnaposto contenuto 2"/>
          <p:cNvSpPr>
            <a:spLocks noGrp="1"/>
          </p:cNvSpPr>
          <p:nvPr>
            <p:ph idx="1"/>
          </p:nvPr>
        </p:nvSpPr>
        <p:spPr>
          <a:xfrm>
            <a:off x="677334" y="631066"/>
            <a:ext cx="8596668" cy="6226934"/>
          </a:xfrm>
        </p:spPr>
        <p:txBody>
          <a:bodyPr>
            <a:normAutofit lnSpcReduction="10000"/>
          </a:bodyPr>
          <a:lstStyle/>
          <a:p>
            <a:pPr marL="0" indent="0" algn="just">
              <a:spcBef>
                <a:spcPts val="0"/>
              </a:spcBef>
              <a:buNone/>
            </a:pPr>
            <a:r>
              <a:rPr lang="it-IT" sz="2000" dirty="0">
                <a:latin typeface="Calibri" panose="020F0502020204030204" pitchFamily="34" charset="0"/>
              </a:rPr>
              <a:t>Sempre in materia elettorale si segnala la </a:t>
            </a:r>
            <a:r>
              <a:rPr lang="it-IT" sz="2000" b="1" dirty="0">
                <a:latin typeface="Calibri" panose="020F0502020204030204" pitchFamily="34" charset="0"/>
              </a:rPr>
              <a:t>sentenza n. 47 del 1991</a:t>
            </a:r>
            <a:r>
              <a:rPr lang="it-IT" sz="2000" dirty="0">
                <a:latin typeface="Calibri" panose="020F0502020204030204" pitchFamily="34" charset="0"/>
              </a:rPr>
              <a:t>, in cui la Corte </a:t>
            </a:r>
            <a:r>
              <a:rPr lang="it-IT" sz="2000" dirty="0" smtClean="0">
                <a:latin typeface="Calibri" panose="020F0502020204030204" pitchFamily="34" charset="0"/>
              </a:rPr>
              <a:t>ha esercitato il proprio sindacato in merito all’ammissibilità </a:t>
            </a:r>
            <a:r>
              <a:rPr lang="it-IT" sz="2000" dirty="0">
                <a:latin typeface="Calibri" panose="020F0502020204030204" pitchFamily="34" charset="0"/>
              </a:rPr>
              <a:t>di tre quesiti referendari che miravano ad una declinazione della formula elettorale in chiave maggioritaria</a:t>
            </a:r>
            <a:r>
              <a:rPr lang="it-IT" sz="2000" dirty="0" smtClean="0">
                <a:latin typeface="Calibri" panose="020F0502020204030204" pitchFamily="34" charset="0"/>
              </a:rPr>
              <a:t>.</a:t>
            </a:r>
          </a:p>
          <a:p>
            <a:pPr marL="0" indent="0" algn="just">
              <a:spcBef>
                <a:spcPts val="0"/>
              </a:spcBef>
              <a:buNone/>
            </a:pPr>
            <a:r>
              <a:rPr lang="it-IT" sz="2000" dirty="0" smtClean="0">
                <a:latin typeface="Calibri" panose="020F0502020204030204" pitchFamily="34" charset="0"/>
              </a:rPr>
              <a:t>Nella specie, </a:t>
            </a:r>
            <a:r>
              <a:rPr lang="it-IT" sz="2000" dirty="0">
                <a:latin typeface="Calibri" panose="020F0502020204030204" pitchFamily="34" charset="0"/>
              </a:rPr>
              <a:t>la Corte ha introdotto nuove e più puntuali osservazioni sulla struttura formale del quesito. Infatti, nel richiamare l’esigenza di una “matrice razionalmente unitaria”, di un “criterio ispiratore fondamentalmente comune”, la Corte ha sottolineato come dall’abrogazione di una legge elettorale debba emergere una “parallela lineare evidenza delle conseguenze abrogative”. “Univocità ed omogeneità del quesito si presentano come funzionali all'imprescindibile chiarezza dell'operazione referendaria, venendole a conferire, rispettivamente, chiarezza nella finalità unidirezionale e chiarezza nella struttura del quesito</a:t>
            </a:r>
            <a:r>
              <a:rPr lang="it-IT" sz="2000" dirty="0" smtClean="0">
                <a:latin typeface="Calibri" panose="020F0502020204030204" pitchFamily="34" charset="0"/>
              </a:rPr>
              <a:t>”.</a:t>
            </a:r>
          </a:p>
          <a:p>
            <a:pPr marL="0" indent="0" algn="just">
              <a:spcBef>
                <a:spcPts val="0"/>
              </a:spcBef>
              <a:buNone/>
            </a:pPr>
            <a:r>
              <a:rPr lang="it-IT" sz="2000" dirty="0">
                <a:latin typeface="Calibri" panose="020F0502020204030204" pitchFamily="34" charset="0"/>
              </a:rPr>
              <a:t>La Corte, quindi, ha dichiarato ammissibile la sola richiesta referendaria avente ad oggetto l'abrogazione parziale del D.P.R. 30 marzo 1957, n. 361</a:t>
            </a:r>
            <a:r>
              <a:rPr lang="it-IT" sz="2000" i="1" dirty="0">
                <a:latin typeface="Calibri" panose="020F0502020204030204" pitchFamily="34" charset="0"/>
              </a:rPr>
              <a:t>, Approvazione del Testo unico delle leggi recanti norme per la elezione della Camera dei deputati </a:t>
            </a:r>
            <a:r>
              <a:rPr lang="it-IT" sz="2000" dirty="0">
                <a:latin typeface="Calibri" panose="020F0502020204030204" pitchFamily="34" charset="0"/>
              </a:rPr>
              <a:t>(nella parte relativa al numero delle preferenze)</a:t>
            </a:r>
            <a:r>
              <a:rPr lang="it-IT" sz="2000" i="1" dirty="0">
                <a:latin typeface="Calibri" panose="020F0502020204030204" pitchFamily="34" charset="0"/>
              </a:rPr>
              <a:t>, </a:t>
            </a:r>
            <a:r>
              <a:rPr lang="it-IT" sz="2000" dirty="0">
                <a:latin typeface="Calibri" panose="020F0502020204030204" pitchFamily="34" charset="0"/>
              </a:rPr>
              <a:t>sul presupposto che gli altri quesiti referendari si ponessero all’elettore in termini non univoci e che, di conseguenza, si prestassero ad alcune incertezze applicative rispetto alla legislazione di risulta</a:t>
            </a:r>
            <a:r>
              <a:rPr lang="it-IT" sz="2000" dirty="0" smtClean="0">
                <a:latin typeface="Calibri" panose="020F0502020204030204" pitchFamily="34" charset="0"/>
              </a:rPr>
              <a:t>.</a:t>
            </a:r>
          </a:p>
          <a:p>
            <a:pPr marL="0" indent="0" algn="just">
              <a:spcBef>
                <a:spcPts val="0"/>
              </a:spcBef>
              <a:buNone/>
            </a:pPr>
            <a:endParaRPr lang="it-IT" sz="2000" dirty="0" smtClean="0">
              <a:latin typeface="Calibri" panose="020F0502020204030204" pitchFamily="34" charset="0"/>
            </a:endParaRPr>
          </a:p>
          <a:p>
            <a:pPr marL="0" indent="0" algn="just">
              <a:spcBef>
                <a:spcPts val="0"/>
              </a:spcBef>
              <a:buNone/>
            </a:pPr>
            <a:r>
              <a:rPr lang="it-IT" sz="2000" dirty="0" smtClean="0">
                <a:latin typeface="Calibri" panose="020F0502020204030204" pitchFamily="34" charset="0"/>
              </a:rPr>
              <a:t>(Il referendum di cui si tratta si è poi svolto il 9 giugno 1991)</a:t>
            </a:r>
            <a:endParaRPr lang="it-IT" sz="2000" dirty="0">
              <a:latin typeface="Calibri" panose="020F0502020204030204" pitchFamily="34" charset="0"/>
            </a:endParaRPr>
          </a:p>
          <a:p>
            <a:pPr marL="0" indent="0" algn="just">
              <a:spcBef>
                <a:spcPts val="0"/>
              </a:spcBef>
              <a:buNone/>
            </a:pP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563198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La stagione referendaria del 1993</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365161"/>
            <a:ext cx="8596668" cy="5344732"/>
          </a:xfrm>
        </p:spPr>
        <p:txBody>
          <a:bodyPr>
            <a:normAutofit/>
          </a:bodyPr>
          <a:lstStyle/>
          <a:p>
            <a:pPr marL="0" indent="0" algn="just">
              <a:buNone/>
            </a:pPr>
            <a:r>
              <a:rPr lang="it-IT" sz="2000" dirty="0">
                <a:latin typeface="Calibri" panose="020F0502020204030204" pitchFamily="34" charset="0"/>
              </a:rPr>
              <a:t>La stagione referendaria del 1993 coincide con le consultazioni svoltesi il 18 e il 19 aprile 1993, aventi ad oggetto ben otto quesiti referendari; uno di questi proponeva l’abrogazione di alcune parti della legge n. 29 del 6 febbraio 1948, recante "Norme per la elezione del Senato della Repubblica".</a:t>
            </a:r>
          </a:p>
          <a:p>
            <a:pPr marL="0" indent="0" algn="just">
              <a:buNone/>
            </a:pPr>
            <a:r>
              <a:rPr lang="it-IT" sz="2000" dirty="0">
                <a:latin typeface="Calibri" panose="020F0502020204030204" pitchFamily="34" charset="0"/>
              </a:rPr>
              <a:t>L’ammissibilità della richiesta referendaria veniva decisa con </a:t>
            </a:r>
            <a:r>
              <a:rPr lang="it-IT" sz="2000" b="1" dirty="0">
                <a:latin typeface="Calibri" panose="020F0502020204030204" pitchFamily="34" charset="0"/>
              </a:rPr>
              <a:t>sentenza n. 32 del 1993</a:t>
            </a:r>
            <a:r>
              <a:rPr lang="it-IT" sz="2000" dirty="0">
                <a:latin typeface="Calibri" panose="020F0502020204030204" pitchFamily="34" charset="0"/>
              </a:rPr>
              <a:t>, laddove la Corte, in via preliminare, ribadiva: “Sono assoggettabili a referendum popolare anche le leggi elettorali relative ad organi costituzionali o di rilevanza costituzionale, alla duplice condizione che i quesiti siano omogenei e riconducibili a una matrice razionalmente unitaria, e ne risulti una coerente normativa residua, immediatamente applicabile, in guisa da garantire, pur nell'eventualità di inerzia legislativa, la costante operatività dell'organo</a:t>
            </a:r>
            <a:r>
              <a:rPr lang="it-IT" sz="2000" dirty="0" smtClean="0">
                <a:latin typeface="Calibri" panose="020F0502020204030204" pitchFamily="34" charset="0"/>
              </a:rPr>
              <a:t>”.</a:t>
            </a:r>
          </a:p>
          <a:p>
            <a:pPr marL="0" indent="0" algn="just">
              <a:buNone/>
            </a:pPr>
            <a:r>
              <a:rPr lang="it-IT" sz="2000" dirty="0">
                <a:latin typeface="Calibri" panose="020F0502020204030204" pitchFamily="34" charset="0"/>
              </a:rPr>
              <a:t>Pertanto, sul presupposto che il fine intrinseco dell'atto abrogativo proposto e le conseguenze dell'abrogazione fossero apprensibili con chiarezza e compiutezza dal quesito, la Corte dichiarava l’ammissibilità della procedura referendaria, pur avallando alcuni timori sul corretto funzionamento della normativa di risulta.</a:t>
            </a:r>
          </a:p>
          <a:p>
            <a:endParaRPr lang="it-IT" dirty="0"/>
          </a:p>
        </p:txBody>
      </p:sp>
    </p:spTree>
    <p:extLst>
      <p:ext uri="{BB962C8B-B14F-4D97-AF65-F5344CB8AC3E}">
        <p14:creationId xmlns:p14="http://schemas.microsoft.com/office/powerpoint/2010/main" val="3319361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La stagione referendaria del 1993</a:t>
            </a: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Come più </a:t>
            </a:r>
            <a:r>
              <a:rPr lang="it-IT" sz="2000" dirty="0">
                <a:latin typeface="Calibri" panose="020F0502020204030204" pitchFamily="34" charset="0"/>
              </a:rPr>
              <a:t>sopra ricordato, il successo della tornata referendaria si traduceva nel superamento della rappresentanza proporzionale e nella costruzione di una democrazia maggioritaria. È in questa cornice, dunque, che si inserisce il percorso di riforma della legge elettorale culminato nell’approvazione delle leggi n. 276 e 277 del 1993, meglio note come leggi “Mattarella”.</a:t>
            </a:r>
          </a:p>
        </p:txBody>
      </p:sp>
    </p:spTree>
    <p:extLst>
      <p:ext uri="{BB962C8B-B14F-4D97-AF65-F5344CB8AC3E}">
        <p14:creationId xmlns:p14="http://schemas.microsoft.com/office/powerpoint/2010/main" val="2162052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Sentenze </a:t>
            </a:r>
            <a:r>
              <a:rPr lang="it-IT" sz="4000" dirty="0" err="1" smtClean="0">
                <a:latin typeface="Calibri" panose="020F0502020204030204" pitchFamily="34" charset="0"/>
              </a:rPr>
              <a:t>nn</a:t>
            </a:r>
            <a:r>
              <a:rPr lang="it-IT" sz="4000" dirty="0" smtClean="0">
                <a:latin typeface="Calibri" panose="020F0502020204030204" pitchFamily="34" charset="0"/>
              </a:rPr>
              <a:t>. 15 e 16 del 2008</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777285"/>
            <a:ext cx="8596668" cy="4264077"/>
          </a:xfrm>
        </p:spPr>
        <p:txBody>
          <a:bodyPr/>
          <a:lstStyle/>
          <a:p>
            <a:pPr marL="0" indent="0" algn="just">
              <a:buNone/>
            </a:pPr>
            <a:r>
              <a:rPr lang="it-IT" sz="2000" dirty="0">
                <a:latin typeface="Calibri" panose="020F0502020204030204" pitchFamily="34" charset="0"/>
              </a:rPr>
              <a:t>Già nel 2008 la Corte costituzionale era investita di due giudizi sull’ammissibilità di richieste di referendum abrogativo aventi ad oggetto alcune delle modifiche apportate con legge n. 270 del 2005. Con </a:t>
            </a:r>
            <a:r>
              <a:rPr lang="it-IT" sz="2000" b="1" dirty="0">
                <a:latin typeface="Calibri" panose="020F0502020204030204" pitchFamily="34" charset="0"/>
              </a:rPr>
              <a:t>sentenze n. 15 e 16 del 2008</a:t>
            </a:r>
            <a:r>
              <a:rPr lang="it-IT" sz="2000" dirty="0">
                <a:latin typeface="Calibri" panose="020F0502020204030204" pitchFamily="34" charset="0"/>
              </a:rPr>
              <a:t> la Corte ha dichiarato l’ammissibilità delle richieste referendarie, così legittimando lo svolgimento dei referendum abrogativi del 21 e 22 giugno </a:t>
            </a:r>
            <a:r>
              <a:rPr lang="it-IT" sz="2000" dirty="0" smtClean="0">
                <a:latin typeface="Calibri" panose="020F0502020204030204" pitchFamily="34" charset="0"/>
              </a:rPr>
              <a:t>2009.</a:t>
            </a:r>
          </a:p>
          <a:p>
            <a:pPr marL="0" indent="0" algn="just">
              <a:buNone/>
            </a:pPr>
            <a:r>
              <a:rPr lang="it-IT" sz="2000" dirty="0">
                <a:latin typeface="Calibri" panose="020F0502020204030204" pitchFamily="34" charset="0"/>
              </a:rPr>
              <a:t>Tuttavia, </a:t>
            </a:r>
            <a:r>
              <a:rPr lang="it-IT" sz="2000" dirty="0" smtClean="0">
                <a:latin typeface="Calibri" panose="020F0502020204030204" pitchFamily="34" charset="0"/>
              </a:rPr>
              <a:t>benché </a:t>
            </a:r>
            <a:r>
              <a:rPr lang="it-IT" sz="2000" dirty="0">
                <a:latin typeface="Calibri" panose="020F0502020204030204" pitchFamily="34" charset="0"/>
              </a:rPr>
              <a:t>le consultazioni referendarie siano state dichiarate invalide a causa del mancato raggiungimento del quorum di cui all’art. 75 Cost., giova richiamare alcuni passaggi salienti delle decisioni del 2008 per meglio comprendere le loro implicazioni nella definizione della giurisprudenza costituzionale in materia di ammissibilità dei referendum abrogativi sulla legislazione elettorale.</a:t>
            </a:r>
          </a:p>
          <a:p>
            <a:endParaRPr lang="it-IT" dirty="0"/>
          </a:p>
        </p:txBody>
      </p:sp>
    </p:spTree>
    <p:extLst>
      <p:ext uri="{BB962C8B-B14F-4D97-AF65-F5344CB8AC3E}">
        <p14:creationId xmlns:p14="http://schemas.microsoft.com/office/powerpoint/2010/main" val="3246942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Sentenze </a:t>
            </a:r>
            <a:r>
              <a:rPr lang="it-IT" sz="4000" dirty="0" err="1">
                <a:latin typeface="Calibri" panose="020F0502020204030204" pitchFamily="34" charset="0"/>
              </a:rPr>
              <a:t>nn</a:t>
            </a:r>
            <a:r>
              <a:rPr lang="it-IT" sz="4000" dirty="0">
                <a:latin typeface="Calibri" panose="020F0502020204030204" pitchFamily="34" charset="0"/>
              </a:rPr>
              <a:t>. 15 e 16 del 2008</a:t>
            </a:r>
          </a:p>
        </p:txBody>
      </p:sp>
      <p:sp>
        <p:nvSpPr>
          <p:cNvPr id="3" name="Segnaposto contenuto 2"/>
          <p:cNvSpPr>
            <a:spLocks noGrp="1"/>
          </p:cNvSpPr>
          <p:nvPr>
            <p:ph idx="1"/>
          </p:nvPr>
        </p:nvSpPr>
        <p:spPr>
          <a:xfrm>
            <a:off x="677334" y="1468192"/>
            <a:ext cx="8596668" cy="5389807"/>
          </a:xfrm>
        </p:spPr>
        <p:txBody>
          <a:bodyPr>
            <a:normAutofit/>
          </a:bodyPr>
          <a:lstStyle/>
          <a:p>
            <a:pPr marL="0" indent="0" algn="just">
              <a:spcBef>
                <a:spcPts val="0"/>
              </a:spcBef>
              <a:buNone/>
            </a:pPr>
            <a:r>
              <a:rPr lang="it-IT" sz="2000" dirty="0">
                <a:latin typeface="Calibri" panose="020F0502020204030204" pitchFamily="34" charset="0"/>
              </a:rPr>
              <a:t>In particolare, la Corte introduce il principio secondo cui </a:t>
            </a:r>
            <a:r>
              <a:rPr lang="it-IT" sz="2000" dirty="0" smtClean="0">
                <a:latin typeface="Calibri" panose="020F0502020204030204" pitchFamily="34" charset="0"/>
              </a:rPr>
              <a:t>«i </a:t>
            </a:r>
            <a:r>
              <a:rPr lang="it-IT" sz="2000" dirty="0">
                <a:latin typeface="Calibri" panose="020F0502020204030204" pitchFamily="34" charset="0"/>
              </a:rPr>
              <a:t>requisiti fondamentali di ammissibilità dei referendum abrogativi concernenti leggi elettorali, così come delineati dalla citata giurisprudenza di questa Corte, implicano, come conseguenza logica e giuridica, che </a:t>
            </a:r>
            <a:r>
              <a:rPr lang="it-IT" sz="2000" b="1" dirty="0">
                <a:latin typeface="Calibri" panose="020F0502020204030204" pitchFamily="34" charset="0"/>
              </a:rPr>
              <a:t>i quesiti referendari</a:t>
            </a:r>
            <a:r>
              <a:rPr lang="it-IT" sz="2000" dirty="0">
                <a:latin typeface="Calibri" panose="020F0502020204030204" pitchFamily="34" charset="0"/>
              </a:rPr>
              <a:t>, oltre a possedere le caratteristiche indispensabili fissate sin dalla sentenza n. 16 del 1978 – chiarezza, univocità ed omogeneità – </a:t>
            </a:r>
            <a:r>
              <a:rPr lang="it-IT" sz="2000" b="1" dirty="0">
                <a:latin typeface="Calibri" panose="020F0502020204030204" pitchFamily="34" charset="0"/>
              </a:rPr>
              <a:t>non possono avere ad oggetto una legge elettorale nella sua interezza, ma devono necessariamente riguardare parti di essa, la cui ablazione lasci in vigore una normativa complessivamente idonea a garantire il rinnovo, in ogni momento, dell'organo </a:t>
            </a:r>
            <a:r>
              <a:rPr lang="it-IT" sz="2000" b="1" dirty="0" smtClean="0">
                <a:latin typeface="Calibri" panose="020F0502020204030204" pitchFamily="34" charset="0"/>
              </a:rPr>
              <a:t>costituzionale elettivo </a:t>
            </a:r>
            <a:r>
              <a:rPr lang="it-IT" sz="2000" dirty="0">
                <a:latin typeface="Calibri" panose="020F0502020204030204" pitchFamily="34" charset="0"/>
              </a:rPr>
              <a:t>[…] Da quanto detto deriva che, ai fini dell'ammissibilità, un referendum in materia elettorale deve essere necessariamente parziale, deve cioè investire solo specifiche norme contenute negli atti legislativi che disciplinano le elezioni della Camera dei deputati o del Senato della Repubblica. L'abrogazione referendaria richiesta deve perciò mirare ad espungere dal corpo della legislazione elettorale solo alcune disposizioni, tra loro collegate e non indispensabili per la perdurante operatività dell'intero </a:t>
            </a:r>
            <a:r>
              <a:rPr lang="it-IT" sz="2000" dirty="0" smtClean="0">
                <a:latin typeface="Calibri" panose="020F0502020204030204" pitchFamily="34" charset="0"/>
              </a:rPr>
              <a:t>sistema».</a:t>
            </a:r>
            <a:endParaRPr lang="it-IT" sz="2000" dirty="0">
              <a:latin typeface="Calibri" panose="020F0502020204030204" pitchFamily="34" charset="0"/>
            </a:endParaRPr>
          </a:p>
        </p:txBody>
      </p:sp>
      <p:cxnSp>
        <p:nvCxnSpPr>
          <p:cNvPr id="5" name="Connettore 2 4"/>
          <p:cNvCxnSpPr/>
          <p:nvPr/>
        </p:nvCxnSpPr>
        <p:spPr>
          <a:xfrm>
            <a:off x="6297769" y="6426558"/>
            <a:ext cx="2524259" cy="257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51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54546"/>
            <a:ext cx="8596668" cy="914400"/>
          </a:xfrm>
        </p:spPr>
        <p:txBody>
          <a:bodyPr>
            <a:normAutofit/>
          </a:bodyPr>
          <a:lstStyle/>
          <a:p>
            <a:pPr algn="ctr"/>
            <a:r>
              <a:rPr lang="it-IT" sz="4000" dirty="0">
                <a:latin typeface="Calibri" panose="020F0502020204030204" pitchFamily="34" charset="0"/>
              </a:rPr>
              <a:t>Sentenze </a:t>
            </a:r>
            <a:r>
              <a:rPr lang="it-IT" sz="4000" dirty="0" err="1">
                <a:latin typeface="Calibri" panose="020F0502020204030204" pitchFamily="34" charset="0"/>
              </a:rPr>
              <a:t>nn</a:t>
            </a:r>
            <a:r>
              <a:rPr lang="it-IT" sz="4000" dirty="0">
                <a:latin typeface="Calibri" panose="020F0502020204030204" pitchFamily="34" charset="0"/>
              </a:rPr>
              <a:t>. 15 e 16 del 2008</a:t>
            </a:r>
          </a:p>
        </p:txBody>
      </p:sp>
      <p:sp>
        <p:nvSpPr>
          <p:cNvPr id="3" name="Segnaposto contenuto 2"/>
          <p:cNvSpPr>
            <a:spLocks noGrp="1"/>
          </p:cNvSpPr>
          <p:nvPr>
            <p:ph idx="1"/>
          </p:nvPr>
        </p:nvSpPr>
        <p:spPr>
          <a:xfrm>
            <a:off x="677334" y="940158"/>
            <a:ext cx="8596668" cy="5731097"/>
          </a:xfrm>
        </p:spPr>
        <p:txBody>
          <a:bodyPr>
            <a:normAutofit fontScale="92500"/>
          </a:bodyPr>
          <a:lstStyle/>
          <a:p>
            <a:pPr marL="0" indent="0" algn="just">
              <a:buNone/>
            </a:pPr>
            <a:r>
              <a:rPr lang="it-IT" sz="2000" dirty="0" smtClean="0">
                <a:latin typeface="Calibri" panose="020F0502020204030204" pitchFamily="34" charset="0"/>
              </a:rPr>
              <a:t>«La </a:t>
            </a:r>
            <a:r>
              <a:rPr lang="it-IT" sz="2000" dirty="0">
                <a:latin typeface="Calibri" panose="020F0502020204030204" pitchFamily="34" charset="0"/>
              </a:rPr>
              <a:t>perdurante operatività dell'intero sistema, pur in assenza delle disposizioni oggetto dell'abrogazione referendaria, </a:t>
            </a:r>
            <a:r>
              <a:rPr lang="it-IT" sz="2000" dirty="0" smtClean="0">
                <a:latin typeface="Calibri" panose="020F0502020204030204" pitchFamily="34" charset="0"/>
              </a:rPr>
              <a:t>costituisce una </a:t>
            </a:r>
            <a:r>
              <a:rPr lang="it-IT" sz="2000" dirty="0">
                <a:latin typeface="Calibri" panose="020F0502020204030204" pitchFamily="34" charset="0"/>
              </a:rPr>
              <a:t>specifica caratteristica dei </a:t>
            </a:r>
            <a:r>
              <a:rPr lang="it-IT" sz="2000" b="1" dirty="0">
                <a:latin typeface="Calibri" panose="020F0502020204030204" pitchFamily="34" charset="0"/>
              </a:rPr>
              <a:t>referendum elettorali</a:t>
            </a:r>
            <a:r>
              <a:rPr lang="it-IT" sz="2000" dirty="0">
                <a:latin typeface="Calibri" panose="020F0502020204030204" pitchFamily="34" charset="0"/>
              </a:rPr>
              <a:t>, i quali </a:t>
            </a:r>
            <a:r>
              <a:rPr lang="it-IT" sz="2000" b="1" dirty="0">
                <a:latin typeface="Calibri" panose="020F0502020204030204" pitchFamily="34" charset="0"/>
              </a:rPr>
              <a:t>risultano essere intrinsecamente e inevitabilmente “manipolativi”, nel senso che, sottraendo ad una disciplina complessa e interrelata singole disposizioni o gruppi di esse, si determina, come effetto naturale e spontaneo, la ricomposizione del tessuto normativo rimanente</a:t>
            </a:r>
            <a:r>
              <a:rPr lang="it-IT" sz="2000" dirty="0">
                <a:latin typeface="Calibri" panose="020F0502020204030204" pitchFamily="34" charset="0"/>
              </a:rPr>
              <a:t>, in modo da rendere la regolamentazione elettorale successiva all'abrogazione referendaria diversa da quella prima esistente. Nel caso delle leggi elettorali si dimostra evidente la validità dell'osservazione teorica generale secondo cui, negli ordinamenti moderni, </a:t>
            </a:r>
            <a:r>
              <a:rPr lang="it-IT" sz="2000" b="1" dirty="0">
                <a:latin typeface="Calibri" panose="020F0502020204030204" pitchFamily="34" charset="0"/>
              </a:rPr>
              <a:t>abrogare non significa non disporre, ma disporre </a:t>
            </a:r>
            <a:r>
              <a:rPr lang="it-IT" sz="2000" b="1" dirty="0" smtClean="0">
                <a:latin typeface="Calibri" panose="020F0502020204030204" pitchFamily="34" charset="0"/>
              </a:rPr>
              <a:t>diversamente</a:t>
            </a:r>
            <a:r>
              <a:rPr lang="it-IT" sz="2000" dirty="0" smtClean="0">
                <a:latin typeface="Calibri" panose="020F0502020204030204" pitchFamily="34" charset="0"/>
              </a:rPr>
              <a:t>».</a:t>
            </a:r>
            <a:endParaRPr lang="it-IT" sz="2000" dirty="0">
              <a:latin typeface="Calibri" panose="020F0502020204030204" pitchFamily="34" charset="0"/>
            </a:endParaRPr>
          </a:p>
          <a:p>
            <a:pPr marL="0" indent="0" algn="just">
              <a:spcBef>
                <a:spcPts val="0"/>
              </a:spcBef>
              <a:buNone/>
            </a:pPr>
            <a:r>
              <a:rPr lang="it-IT" sz="2000" dirty="0">
                <a:latin typeface="Calibri" panose="020F0502020204030204" pitchFamily="34" charset="0"/>
              </a:rPr>
              <a:t>La Corte, quindi, puntualizza la nozione di “quesito manipolativo” (emersa fin dalla sentenza n. 29 del 1987) e nel farlo considera la manipolatività in “termini </a:t>
            </a:r>
            <a:r>
              <a:rPr lang="it-IT" sz="2000" dirty="0" smtClean="0">
                <a:latin typeface="Calibri" panose="020F0502020204030204" pitchFamily="34" charset="0"/>
              </a:rPr>
              <a:t>neutri”, identificando </a:t>
            </a:r>
            <a:r>
              <a:rPr lang="it-IT" sz="2000" dirty="0">
                <a:latin typeface="Calibri" panose="020F0502020204030204" pitchFamily="34" charset="0"/>
              </a:rPr>
              <a:t>i quesiti manipolativi con quelli in cui, sottraendo ad una disciplina complessa e interrelata singole disposizioni o gruppi di esse, si determina, come effetto naturale e spontaneo, la ricomposizione del tessuto normativo rimanente</a:t>
            </a:r>
            <a:r>
              <a:rPr lang="it-IT" sz="2000" dirty="0" smtClean="0">
                <a:latin typeface="Calibri" panose="020F0502020204030204" pitchFamily="34" charset="0"/>
              </a:rPr>
              <a:t>.</a:t>
            </a:r>
          </a:p>
          <a:p>
            <a:pPr marL="0" indent="0" algn="just">
              <a:spcBef>
                <a:spcPts val="0"/>
              </a:spcBef>
              <a:buNone/>
            </a:pPr>
            <a:r>
              <a:rPr lang="it-IT" sz="2200" dirty="0">
                <a:latin typeface="Calibri" panose="020F0502020204030204" pitchFamily="34" charset="0"/>
              </a:rPr>
              <a:t>A ciò si aggiunga che la Corte, nel tracciare il perimetro della manipolatività, sottolinea come il quesito non debba mirare a sostituire la disciplina vigente con un’altra assolutamente diversa ed estranea al contesto normativo, trasformando l’abrogazione in legislazione positiva.</a:t>
            </a:r>
          </a:p>
          <a:p>
            <a:pPr marL="0" indent="0" algn="just">
              <a:spcBef>
                <a:spcPts val="0"/>
              </a:spcBef>
              <a:buNone/>
            </a:pP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362869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Sentenza n. 13 del 2012</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378039"/>
            <a:ext cx="8596668" cy="5074276"/>
          </a:xfrm>
        </p:spPr>
        <p:txBody>
          <a:bodyPr>
            <a:normAutofit/>
          </a:bodyPr>
          <a:lstStyle/>
          <a:p>
            <a:pPr marL="0" indent="0" algn="just">
              <a:buNone/>
            </a:pPr>
            <a:r>
              <a:rPr lang="it-IT" sz="2000" dirty="0">
                <a:latin typeface="Calibri" panose="020F0502020204030204" pitchFamily="34" charset="0"/>
              </a:rPr>
              <a:t>Successivamente, con </a:t>
            </a:r>
            <a:r>
              <a:rPr lang="it-IT" sz="2000" b="1" dirty="0">
                <a:latin typeface="Calibri" panose="020F0502020204030204" pitchFamily="34" charset="0"/>
              </a:rPr>
              <a:t>sentenza n. 13 del 2012</a:t>
            </a:r>
            <a:r>
              <a:rPr lang="it-IT" sz="2000" dirty="0">
                <a:latin typeface="Calibri" panose="020F0502020204030204" pitchFamily="34" charset="0"/>
              </a:rPr>
              <a:t> la Corte costituzionale ha censurato l’inammissibilità delle richieste di referendum popolare per l’abrogazione della legge n. 270 del 2005. A giudizio della Corte, infatti, le due richieste non avrebbero soddisfatto i requisiti costantemente individuati nella giurisprudenza costituzionale per i referendum in materia elettorale.</a:t>
            </a:r>
          </a:p>
          <a:p>
            <a:pPr marL="0" indent="0" algn="just">
              <a:buNone/>
            </a:pPr>
            <a:r>
              <a:rPr lang="it-IT" sz="2000" dirty="0">
                <a:latin typeface="Calibri" panose="020F0502020204030204" pitchFamily="34" charset="0"/>
              </a:rPr>
              <a:t>In particolare, il quesito n. 1 appariva inammissibile perché riguardava una legge elettorale nella sua interezza e, ove il referendum avesse avuto un esito positivo, avrebbe determinato la mancanza di una disciplina costituzionalmente necessaria, così esponendo le Camere all’eventualità di una paralisi nel loro funzionamento</a:t>
            </a:r>
            <a:r>
              <a:rPr lang="it-IT" sz="2000" dirty="0" smtClean="0">
                <a:latin typeface="Calibri" panose="020F0502020204030204" pitchFamily="34" charset="0"/>
              </a:rPr>
              <a:t>.</a:t>
            </a:r>
          </a:p>
          <a:p>
            <a:pPr marL="0" indent="0" algn="just">
              <a:buNone/>
            </a:pPr>
            <a:r>
              <a:rPr lang="it-IT" sz="2000" dirty="0" smtClean="0">
                <a:latin typeface="Calibri" panose="020F0502020204030204" pitchFamily="34" charset="0"/>
              </a:rPr>
              <a:t>«Una </a:t>
            </a:r>
            <a:r>
              <a:rPr lang="it-IT" sz="2000" dirty="0">
                <a:latin typeface="Calibri" panose="020F0502020204030204" pitchFamily="34" charset="0"/>
              </a:rPr>
              <a:t>condizione perché un referendum elettorale sia ammissibile è </a:t>
            </a:r>
            <a:r>
              <a:rPr lang="it-IT" sz="2000" dirty="0" smtClean="0">
                <a:latin typeface="Calibri" panose="020F0502020204030204" pitchFamily="34" charset="0"/>
              </a:rPr>
              <a:t>‘la </a:t>
            </a:r>
            <a:r>
              <a:rPr lang="it-IT" sz="2000" dirty="0">
                <a:latin typeface="Calibri" panose="020F0502020204030204" pitchFamily="34" charset="0"/>
              </a:rPr>
              <a:t>cosiddetta </a:t>
            </a:r>
            <a:r>
              <a:rPr lang="it-IT" sz="2000" b="1" dirty="0">
                <a:latin typeface="Calibri" panose="020F0502020204030204" pitchFamily="34" charset="0"/>
              </a:rPr>
              <a:t>auto-</a:t>
            </a:r>
            <a:r>
              <a:rPr lang="it-IT" sz="2000" b="1" dirty="0" err="1">
                <a:latin typeface="Calibri" panose="020F0502020204030204" pitchFamily="34" charset="0"/>
              </a:rPr>
              <a:t>applicatività</a:t>
            </a:r>
            <a:r>
              <a:rPr lang="it-IT" sz="2000" b="1" dirty="0">
                <a:latin typeface="Calibri" panose="020F0502020204030204" pitchFamily="34" charset="0"/>
              </a:rPr>
              <a:t> della normativa di risulta</a:t>
            </a:r>
            <a:r>
              <a:rPr lang="it-IT" sz="2000" dirty="0">
                <a:latin typeface="Calibri" panose="020F0502020204030204" pitchFamily="34" charset="0"/>
              </a:rPr>
              <a:t>, onde consentire in qualsiasi momento il rinnovo delle assemblee </a:t>
            </a:r>
            <a:r>
              <a:rPr lang="it-IT" sz="2000" dirty="0" smtClean="0">
                <a:latin typeface="Calibri" panose="020F0502020204030204" pitchFamily="34" charset="0"/>
              </a:rPr>
              <a:t>rappresentative’. </a:t>
            </a:r>
            <a:r>
              <a:rPr lang="it-IT" sz="2000" dirty="0">
                <a:latin typeface="Calibri" panose="020F0502020204030204" pitchFamily="34" charset="0"/>
              </a:rPr>
              <a:t>Il quesito n. 1, proponendo l’abrogazione totale della legge n. 270 del 2005, non soddisfa questa </a:t>
            </a:r>
            <a:r>
              <a:rPr lang="it-IT" sz="2000" dirty="0" smtClean="0">
                <a:latin typeface="Calibri" panose="020F0502020204030204" pitchFamily="34" charset="0"/>
              </a:rPr>
              <a:t>condizione».</a:t>
            </a:r>
            <a:endParaRPr lang="it-IT" sz="2000" dirty="0">
              <a:latin typeface="Calibri" panose="020F0502020204030204" pitchFamily="34" charset="0"/>
            </a:endParaRPr>
          </a:p>
          <a:p>
            <a:pPr marL="0" indent="0" algn="just">
              <a:buNone/>
            </a:pP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108467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Forme di stato e forme di governo</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674255"/>
            <a:ext cx="8596668" cy="4367108"/>
          </a:xfrm>
        </p:spPr>
        <p:txBody>
          <a:bodyPr>
            <a:noAutofit/>
          </a:bodyPr>
          <a:lstStyle/>
          <a:p>
            <a:pPr marL="0" indent="0" algn="just">
              <a:buNone/>
            </a:pPr>
            <a:r>
              <a:rPr lang="it-IT" sz="2000" dirty="0" smtClean="0">
                <a:latin typeface="Calibri" panose="020F0502020204030204" pitchFamily="34" charset="0"/>
              </a:rPr>
              <a:t>Con l’espressione «</a:t>
            </a:r>
            <a:r>
              <a:rPr lang="it-IT" sz="2000" b="1" dirty="0" smtClean="0">
                <a:latin typeface="Calibri" panose="020F0502020204030204" pitchFamily="34" charset="0"/>
              </a:rPr>
              <a:t>forma di Stato</a:t>
            </a:r>
            <a:r>
              <a:rPr lang="it-IT" sz="2000" dirty="0" smtClean="0">
                <a:latin typeface="Calibri" panose="020F0502020204030204" pitchFamily="34" charset="0"/>
              </a:rPr>
              <a:t>» </a:t>
            </a:r>
            <a:r>
              <a:rPr lang="it-IT" sz="2000" dirty="0" smtClean="0">
                <a:latin typeface="Calibri" panose="020F0502020204030204" pitchFamily="34" charset="0"/>
              </a:rPr>
              <a:t>ci si riferisce al </a:t>
            </a:r>
            <a:r>
              <a:rPr lang="it-IT" sz="2000" dirty="0" smtClean="0">
                <a:latin typeface="Calibri" panose="020F0502020204030204" pitchFamily="34" charset="0"/>
              </a:rPr>
              <a:t>rapporto che corre, in un dato </a:t>
            </a:r>
            <a:r>
              <a:rPr lang="it-IT" sz="2000" dirty="0" smtClean="0">
                <a:latin typeface="Calibri" panose="020F0502020204030204" pitchFamily="34" charset="0"/>
              </a:rPr>
              <a:t>ordinamento, </a:t>
            </a:r>
            <a:r>
              <a:rPr lang="it-IT" sz="2000" dirty="0" smtClean="0">
                <a:latin typeface="Calibri" panose="020F0502020204030204" pitchFamily="34" charset="0"/>
              </a:rPr>
              <a:t>tra governanti e governati, nonché l’insieme dei principi e dei valori cui lo Stato ispira la sua </a:t>
            </a:r>
            <a:r>
              <a:rPr lang="it-IT" sz="2000" dirty="0" smtClean="0">
                <a:latin typeface="Calibri" panose="020F0502020204030204" pitchFamily="34" charset="0"/>
              </a:rPr>
              <a:t>azione</a:t>
            </a:r>
            <a:r>
              <a:rPr lang="it-IT" sz="2000" dirty="0">
                <a:latin typeface="Calibri" panose="020F0502020204030204" pitchFamily="34" charset="0"/>
              </a:rPr>
              <a:t>.</a:t>
            </a:r>
            <a:endParaRPr lang="it-IT" sz="2000" dirty="0" smtClean="0">
              <a:latin typeface="Calibri" panose="020F0502020204030204" pitchFamily="34" charset="0"/>
            </a:endParaRPr>
          </a:p>
          <a:p>
            <a:pPr marL="0" indent="0" algn="just">
              <a:buNone/>
            </a:pPr>
            <a:r>
              <a:rPr lang="it-IT" sz="2000" dirty="0" smtClean="0">
                <a:latin typeface="Calibri" panose="020F0502020204030204" pitchFamily="34" charset="0"/>
              </a:rPr>
              <a:t>Con la locuzione «</a:t>
            </a:r>
            <a:r>
              <a:rPr lang="it-IT" sz="2000" b="1" dirty="0" smtClean="0">
                <a:latin typeface="Calibri" panose="020F0502020204030204" pitchFamily="34" charset="0"/>
              </a:rPr>
              <a:t>forme di governo</a:t>
            </a:r>
            <a:r>
              <a:rPr lang="it-IT" sz="2000" dirty="0" smtClean="0">
                <a:latin typeface="Calibri" panose="020F0502020204030204" pitchFamily="34" charset="0"/>
              </a:rPr>
              <a:t>», invece, si indica il modo in cui le funzioni dello Stato sono distribuite e organizzate tra i diversi organi costituzionali, avuto particolare riguardo all’attività di indirizzo politico e ai modi del suo svolgimento.</a:t>
            </a:r>
            <a:endParaRPr lang="it-IT" sz="2000" dirty="0">
              <a:latin typeface="Calibri" panose="020F0502020204030204" pitchFamily="34" charset="0"/>
            </a:endParaRPr>
          </a:p>
        </p:txBody>
      </p:sp>
    </p:spTree>
    <p:extLst>
      <p:ext uri="{BB962C8B-B14F-4D97-AF65-F5344CB8AC3E}">
        <p14:creationId xmlns:p14="http://schemas.microsoft.com/office/powerpoint/2010/main" val="10650960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Sentenza n. 13 del 2012</a:t>
            </a:r>
            <a:endParaRPr lang="it-IT" sz="4000" dirty="0"/>
          </a:p>
        </p:txBody>
      </p:sp>
      <p:sp>
        <p:nvSpPr>
          <p:cNvPr id="3" name="Segnaposto contenuto 2"/>
          <p:cNvSpPr>
            <a:spLocks noGrp="1"/>
          </p:cNvSpPr>
          <p:nvPr>
            <p:ph idx="1"/>
          </p:nvPr>
        </p:nvSpPr>
        <p:spPr>
          <a:xfrm>
            <a:off x="677334" y="1596980"/>
            <a:ext cx="8596668" cy="4829577"/>
          </a:xfrm>
        </p:spPr>
        <p:txBody>
          <a:bodyPr>
            <a:normAutofit/>
          </a:bodyPr>
          <a:lstStyle/>
          <a:p>
            <a:pPr marL="0" indent="0" algn="just">
              <a:buNone/>
            </a:pPr>
            <a:r>
              <a:rPr lang="it-IT" sz="2000" dirty="0">
                <a:latin typeface="Calibri" panose="020F0502020204030204" pitchFamily="34" charset="0"/>
              </a:rPr>
              <a:t>La Corte, quindi, ha respinto la tesi sostenuta dai promotori del referendum secondo cui, laddove l’esito della consultazione fosse stato favorevole all’abrogazione, sarebbe stata automaticamente restituita in vigore la precedente legislazione elettorale. Si osserva infatti che </a:t>
            </a:r>
            <a:r>
              <a:rPr lang="it-IT" sz="2000" dirty="0" smtClean="0">
                <a:latin typeface="Calibri" panose="020F0502020204030204" pitchFamily="34" charset="0"/>
              </a:rPr>
              <a:t>«</a:t>
            </a:r>
            <a:r>
              <a:rPr lang="it-IT" sz="2000" b="1" dirty="0" smtClean="0">
                <a:latin typeface="Calibri" panose="020F0502020204030204" pitchFamily="34" charset="0"/>
              </a:rPr>
              <a:t>la </a:t>
            </a:r>
            <a:r>
              <a:rPr lang="it-IT" sz="2000" b="1" dirty="0">
                <a:latin typeface="Calibri" panose="020F0502020204030204" pitchFamily="34" charset="0"/>
              </a:rPr>
              <a:t>tesi della reviviscenza di disposizioni a séguito di abrogazione referendaria non può essere accolta, perché si fonda su una visione «stratificata» dell’ordine giuridico, in cui le norme di ciascuno strato, pur quando abrogate, sarebbero da considerarsi quiescenti e sempre pronte a ridiventare vigenti.</a:t>
            </a:r>
            <a:r>
              <a:rPr lang="it-IT" sz="2000" dirty="0">
                <a:latin typeface="Calibri" panose="020F0502020204030204" pitchFamily="34" charset="0"/>
              </a:rPr>
              <a:t> Ove fosse </a:t>
            </a:r>
            <a:r>
              <a:rPr lang="it-IT" sz="2000" dirty="0" err="1">
                <a:latin typeface="Calibri" panose="020F0502020204030204" pitchFamily="34" charset="0"/>
              </a:rPr>
              <a:t>seguìta</a:t>
            </a:r>
            <a:r>
              <a:rPr lang="it-IT" sz="2000" dirty="0">
                <a:latin typeface="Calibri" panose="020F0502020204030204" pitchFamily="34" charset="0"/>
              </a:rPr>
              <a:t> tale tesi, l’abrogazione, non solo in questo caso, avrebbe come effetto il ritorno in vigore di disposizioni da tempo soppresse, con conseguenze imprevedibili per lo stesso legislatore, rappresentativo o referendario, e per le autorità chiamate a interpretare e applicare tali norme, con </a:t>
            </a:r>
            <a:r>
              <a:rPr lang="it-IT" sz="2000" b="1" dirty="0">
                <a:latin typeface="Calibri" panose="020F0502020204030204" pitchFamily="34" charset="0"/>
              </a:rPr>
              <a:t>ricadute negative in termini di certezza del diritto</a:t>
            </a:r>
            <a:r>
              <a:rPr lang="it-IT" sz="2000" dirty="0">
                <a:latin typeface="Calibri" panose="020F0502020204030204" pitchFamily="34" charset="0"/>
              </a:rPr>
              <a:t>; principio che è essenziale per il sistema delle fonti e che, in materia elettorale, è «di importanza fondamentale per il funzionamento dello Stato democratico» (sentenza n. 422 del 1995</a:t>
            </a:r>
            <a:r>
              <a:rPr lang="it-IT" sz="2000" dirty="0" smtClean="0">
                <a:latin typeface="Calibri" panose="020F0502020204030204" pitchFamily="34" charset="0"/>
              </a:rPr>
              <a:t>)».</a:t>
            </a:r>
            <a:endParaRPr lang="it-IT" sz="2000" dirty="0">
              <a:latin typeface="Calibri" panose="020F0502020204030204" pitchFamily="34" charset="0"/>
            </a:endParaRPr>
          </a:p>
          <a:p>
            <a:pPr marL="0" indent="0">
              <a:buNone/>
            </a:pPr>
            <a:endParaRPr lang="it-IT" dirty="0"/>
          </a:p>
        </p:txBody>
      </p:sp>
      <p:cxnSp>
        <p:nvCxnSpPr>
          <p:cNvPr id="5" name="Connettore 2 4"/>
          <p:cNvCxnSpPr/>
          <p:nvPr/>
        </p:nvCxnSpPr>
        <p:spPr>
          <a:xfrm>
            <a:off x="7006107" y="6426557"/>
            <a:ext cx="19318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877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Sentenza n. 13 del 2012</a:t>
            </a:r>
          </a:p>
        </p:txBody>
      </p:sp>
      <p:sp>
        <p:nvSpPr>
          <p:cNvPr id="3" name="Segnaposto contenuto 2"/>
          <p:cNvSpPr>
            <a:spLocks noGrp="1"/>
          </p:cNvSpPr>
          <p:nvPr>
            <p:ph idx="1"/>
          </p:nvPr>
        </p:nvSpPr>
        <p:spPr>
          <a:xfrm>
            <a:off x="677334" y="1416676"/>
            <a:ext cx="8596668" cy="5254580"/>
          </a:xfrm>
        </p:spPr>
        <p:txBody>
          <a:bodyPr>
            <a:noAutofit/>
          </a:bodyPr>
          <a:lstStyle/>
          <a:p>
            <a:pPr marL="0" indent="0" algn="just">
              <a:buNone/>
            </a:pPr>
            <a:r>
              <a:rPr lang="it-IT" sz="2000" dirty="0">
                <a:latin typeface="Calibri" panose="020F0502020204030204" pitchFamily="34" charset="0"/>
              </a:rPr>
              <a:t>«È vero che i referendum elettorali sono «intrinsecamente e inevitabilmente “manipolativi”, nel senso che, sottraendo ad una disciplina complessa e interrelata singole disposizioni o gruppi di esse, determinano, come effetto naturale e spontaneo, la ricomposizione del tessuto normativo rimanente, in modo da rendere la regolamentazione elettorale successiva all’abrogazione referendaria diversa da quella prima esistente» (sentenze </a:t>
            </a:r>
            <a:r>
              <a:rPr lang="it-IT" sz="2000" dirty="0" err="1">
                <a:latin typeface="Calibri" panose="020F0502020204030204" pitchFamily="34" charset="0"/>
              </a:rPr>
              <a:t>nn</a:t>
            </a:r>
            <a:r>
              <a:rPr lang="it-IT" sz="2000" dirty="0">
                <a:latin typeface="Calibri" panose="020F0502020204030204" pitchFamily="34" charset="0"/>
              </a:rPr>
              <a:t>. 16 e 15 del 2008). Nel caso in esame, però, ove l’esito del referendum fosse favorevole all’abrogazione, non si avrebbe alcuna «ricomposizione» della normativa di risulta, perché la lacuna legislativa dovrebbe essere colmata mediante il ricorso a una disciplina né compresente né co-vigente con quella oggetto del referendum: l’abrogazione referendaria non avrebbe l’effetto – che il quesito n. 1 presuppone – di ripristinare automaticamente una legislazione non più in vigore, che ha già definitivamente esaurito i propri effetti […] </a:t>
            </a:r>
            <a:r>
              <a:rPr lang="it-IT" sz="2000" b="1" dirty="0">
                <a:latin typeface="Calibri" panose="020F0502020204030204" pitchFamily="34" charset="0"/>
              </a:rPr>
              <a:t>Il fenomeno della reviviscenza di norme abrogate, dunque, non opera in via generale e automatica e può essere ammesso soltanto in ipotesi tipiche e molto limitate, e comunque diverse da quella dell’abrogazione referendaria in </a:t>
            </a:r>
            <a:r>
              <a:rPr lang="it-IT" sz="2000" b="1" dirty="0" smtClean="0">
                <a:latin typeface="Calibri" panose="020F0502020204030204" pitchFamily="34" charset="0"/>
              </a:rPr>
              <a:t>esame</a:t>
            </a:r>
            <a:r>
              <a:rPr lang="it-IT" sz="2000" dirty="0" smtClean="0">
                <a:latin typeface="Calibri" panose="020F0502020204030204" pitchFamily="34" charset="0"/>
              </a:rPr>
              <a:t>».</a:t>
            </a:r>
            <a:endParaRPr lang="it-IT" sz="2000" dirty="0">
              <a:latin typeface="Calibri" panose="020F0502020204030204" pitchFamily="34" charset="0"/>
            </a:endParaRPr>
          </a:p>
        </p:txBody>
      </p:sp>
    </p:spTree>
    <p:extLst>
      <p:ext uri="{BB962C8B-B14F-4D97-AF65-F5344CB8AC3E}">
        <p14:creationId xmlns:p14="http://schemas.microsoft.com/office/powerpoint/2010/main" val="937080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Sentenza n. 13 del 2012</a:t>
            </a:r>
          </a:p>
        </p:txBody>
      </p:sp>
      <p:sp>
        <p:nvSpPr>
          <p:cNvPr id="3" name="Segnaposto contenuto 2"/>
          <p:cNvSpPr>
            <a:spLocks noGrp="1"/>
          </p:cNvSpPr>
          <p:nvPr>
            <p:ph idx="1"/>
          </p:nvPr>
        </p:nvSpPr>
        <p:spPr>
          <a:xfrm>
            <a:off x="677334" y="1468193"/>
            <a:ext cx="8596668" cy="4573170"/>
          </a:xfrm>
        </p:spPr>
        <p:txBody>
          <a:bodyPr>
            <a:normAutofit/>
          </a:bodyPr>
          <a:lstStyle/>
          <a:p>
            <a:pPr marL="0" indent="0" algn="just">
              <a:buNone/>
            </a:pPr>
            <a:r>
              <a:rPr lang="it-IT" sz="2000" b="1" dirty="0" smtClean="0">
                <a:latin typeface="Calibri" panose="020F0502020204030204" pitchFamily="34" charset="0"/>
              </a:rPr>
              <a:t>«Né</a:t>
            </a:r>
            <a:r>
              <a:rPr lang="it-IT" sz="2000" b="1" dirty="0">
                <a:latin typeface="Calibri" panose="020F0502020204030204" pitchFamily="34" charset="0"/>
              </a:rPr>
              <a:t>, infine, nel caso in esame si verificherebbe, ove il referendum avesse un esito favorevole all’abrogazione, la cosiddetta </a:t>
            </a:r>
            <a:r>
              <a:rPr lang="it-IT" sz="2000" b="1" dirty="0" err="1">
                <a:latin typeface="Calibri" panose="020F0502020204030204" pitchFamily="34" charset="0"/>
              </a:rPr>
              <a:t>riespansione</a:t>
            </a:r>
            <a:r>
              <a:rPr lang="it-IT" sz="2000" dirty="0">
                <a:latin typeface="Calibri" panose="020F0502020204030204" pitchFamily="34" charset="0"/>
              </a:rPr>
              <a:t>, che si ha, ad esempio, nel rapporto tra due discipline delle quali una generale, l’altra speciale, per cui la disciplina generale produce i propri effetti sulle fattispecie in precedenza regolate dalla disciplina speciale abrogata. La legge n. 270 del 2005 ha introdotto una nuova legislazione elettorale, alternativa a quella previgente e, rispetto a quest’ultima, né derogatoria né legata da un rapporto di </a:t>
            </a:r>
            <a:r>
              <a:rPr lang="it-IT" sz="2000" dirty="0" smtClean="0">
                <a:latin typeface="Calibri" panose="020F0502020204030204" pitchFamily="34" charset="0"/>
              </a:rPr>
              <a:t>specialità».</a:t>
            </a:r>
            <a:endParaRPr lang="it-IT" sz="2000" dirty="0">
              <a:latin typeface="Calibri" panose="020F0502020204030204" pitchFamily="34" charset="0"/>
            </a:endParaRPr>
          </a:p>
          <a:p>
            <a:pPr marL="0" indent="0" algn="just">
              <a:buNone/>
            </a:pPr>
            <a:r>
              <a:rPr lang="it-IT" sz="2000" dirty="0">
                <a:latin typeface="Calibri" panose="020F0502020204030204" pitchFamily="34" charset="0"/>
              </a:rPr>
              <a:t>A ciò si aggiunga che la volontà di far «rivivere» norme precedentemente abrogate non può essere attribuita, nemmeno in via presuntiva, al referendum, che ha carattere esclusivamente abrogativo, quale «</a:t>
            </a:r>
            <a:r>
              <a:rPr lang="it-IT" sz="2000" i="1" dirty="0">
                <a:latin typeface="Calibri" panose="020F0502020204030204" pitchFamily="34" charset="0"/>
              </a:rPr>
              <a:t>atto libero e sovrano di legiferazione popolare negativa</a:t>
            </a:r>
            <a:r>
              <a:rPr lang="it-IT" sz="2000" dirty="0">
                <a:latin typeface="Calibri" panose="020F0502020204030204" pitchFamily="34" charset="0"/>
              </a:rPr>
              <a:t>»; se così non fosse il referendum non avrebbe più natura abrogativa ma, come nel caso di specie, “</a:t>
            </a:r>
            <a:r>
              <a:rPr lang="it-IT" sz="2000" b="1" i="1" dirty="0">
                <a:latin typeface="Calibri" panose="020F0502020204030204" pitchFamily="34" charset="0"/>
              </a:rPr>
              <a:t>deliberativa”</a:t>
            </a:r>
            <a:r>
              <a:rPr lang="it-IT" sz="2000" dirty="0">
                <a:latin typeface="Calibri" panose="020F0502020204030204" pitchFamily="34" charset="0"/>
              </a:rPr>
              <a:t>.</a:t>
            </a:r>
          </a:p>
          <a:p>
            <a:pPr marL="0" indent="0">
              <a:buNone/>
            </a:pPr>
            <a:endParaRPr lang="it-IT" dirty="0"/>
          </a:p>
        </p:txBody>
      </p:sp>
    </p:spTree>
    <p:extLst>
      <p:ext uri="{BB962C8B-B14F-4D97-AF65-F5344CB8AC3E}">
        <p14:creationId xmlns:p14="http://schemas.microsoft.com/office/powerpoint/2010/main" val="3960893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80304"/>
            <a:ext cx="8596668" cy="940157"/>
          </a:xfrm>
        </p:spPr>
        <p:txBody>
          <a:bodyPr>
            <a:normAutofit/>
          </a:bodyPr>
          <a:lstStyle/>
          <a:p>
            <a:pPr algn="ctr"/>
            <a:r>
              <a:rPr lang="it-IT" sz="4000" dirty="0">
                <a:latin typeface="Calibri" panose="020F0502020204030204" pitchFamily="34" charset="0"/>
              </a:rPr>
              <a:t>Sentenza n. 13 del 2012</a:t>
            </a:r>
          </a:p>
        </p:txBody>
      </p:sp>
      <p:sp>
        <p:nvSpPr>
          <p:cNvPr id="3" name="Segnaposto contenuto 2"/>
          <p:cNvSpPr>
            <a:spLocks noGrp="1"/>
          </p:cNvSpPr>
          <p:nvPr>
            <p:ph idx="1"/>
          </p:nvPr>
        </p:nvSpPr>
        <p:spPr>
          <a:xfrm>
            <a:off x="677334" y="1120461"/>
            <a:ext cx="8596668" cy="5589431"/>
          </a:xfrm>
        </p:spPr>
        <p:txBody>
          <a:bodyPr>
            <a:normAutofit lnSpcReduction="10000"/>
          </a:bodyPr>
          <a:lstStyle/>
          <a:p>
            <a:pPr marL="0" indent="0" algn="just">
              <a:buNone/>
            </a:pPr>
            <a:r>
              <a:rPr lang="it-IT" sz="2000" dirty="0">
                <a:latin typeface="Calibri" panose="020F0502020204030204" pitchFamily="34" charset="0"/>
              </a:rPr>
              <a:t>Del pari, la Corte dichiarava l’inammissibilità del quesito n. 2 che, oltre alle censure già sottolineate per il primo quesito, si esponeva ad ulteriori criticità per assenza di chiarezza e contraddittorietà. Il quesito, infatti, non riguardava l’intera legge n. 270 del 2005, ma singole disposizioni di essa, proponendo l’abrogazione degli “</a:t>
            </a:r>
            <a:r>
              <a:rPr lang="it-IT" sz="2000" b="1" dirty="0">
                <a:latin typeface="Calibri" panose="020F0502020204030204" pitchFamily="34" charset="0"/>
              </a:rPr>
              <a:t>alinea</a:t>
            </a:r>
            <a:r>
              <a:rPr lang="it-IT" sz="2000" dirty="0">
                <a:latin typeface="Calibri" panose="020F0502020204030204" pitchFamily="34" charset="0"/>
              </a:rPr>
              <a:t>”, ossia le frasi iniziali di ognuno dei commi oggetto della richiesta, che disponevano l’abrogazione o la sostituzione delle norme elettorali prima in vigore.</a:t>
            </a:r>
          </a:p>
          <a:p>
            <a:pPr marL="0" indent="0" algn="just">
              <a:buNone/>
            </a:pPr>
            <a:r>
              <a:rPr lang="it-IT" sz="2000" dirty="0">
                <a:latin typeface="Calibri" panose="020F0502020204030204" pitchFamily="34" charset="0"/>
              </a:rPr>
              <a:t>La Corte tuttavia rilevava come oggetto del quesito fossero solo gli enunciati che ordinavano la sostituzione, e non i «</a:t>
            </a:r>
            <a:r>
              <a:rPr lang="it-IT" sz="2000" dirty="0" err="1">
                <a:latin typeface="Calibri" panose="020F0502020204030204" pitchFamily="34" charset="0"/>
              </a:rPr>
              <a:t>sottotesti</a:t>
            </a:r>
            <a:r>
              <a:rPr lang="it-IT" sz="2000" dirty="0">
                <a:latin typeface="Calibri" panose="020F0502020204030204" pitchFamily="34" charset="0"/>
              </a:rPr>
              <a:t>», vale a dire le disposizioni poste in luogo delle norme abrogate.</a:t>
            </a:r>
          </a:p>
          <a:p>
            <a:pPr marL="0" indent="0" algn="just">
              <a:buNone/>
            </a:pPr>
            <a:r>
              <a:rPr lang="it-IT" sz="2000" dirty="0">
                <a:latin typeface="Calibri" panose="020F0502020204030204" pitchFamily="34" charset="0"/>
              </a:rPr>
              <a:t>Ciò avrebbe determinato un’assenza di chiarezza nel quesito, “</a:t>
            </a:r>
            <a:r>
              <a:rPr lang="it-IT" sz="2000" i="1" dirty="0">
                <a:latin typeface="Calibri" panose="020F0502020204030204" pitchFamily="34" charset="0"/>
              </a:rPr>
              <a:t>non </a:t>
            </a:r>
            <a:r>
              <a:rPr lang="it-IT" sz="2000" i="1" dirty="0" smtClean="0">
                <a:latin typeface="Calibri" panose="020F0502020204030204" pitchFamily="34" charset="0"/>
              </a:rPr>
              <a:t>solo perché </a:t>
            </a:r>
            <a:r>
              <a:rPr lang="it-IT" sz="2000" i="1" dirty="0">
                <a:latin typeface="Calibri" panose="020F0502020204030204" pitchFamily="34" charset="0"/>
              </a:rPr>
              <a:t>non è evidente quali norme gli elettori siano in concreto chiamati ad abrogare con il referendum, ma anche perché </a:t>
            </a:r>
            <a:r>
              <a:rPr lang="it-IT" sz="2000" b="1" i="1" dirty="0">
                <a:latin typeface="Calibri" panose="020F0502020204030204" pitchFamily="34" charset="0"/>
              </a:rPr>
              <a:t>l’effetto abrogativo prodotto dalla eliminazione degli alinea è di difficile interpretazione</a:t>
            </a:r>
            <a:r>
              <a:rPr lang="it-IT" sz="2000" i="1" dirty="0">
                <a:latin typeface="Calibri" panose="020F0502020204030204" pitchFamily="34" charset="0"/>
              </a:rPr>
              <a:t>. Ciò non può ammettersi in una materia come quella delle fonti del diritto, regolata da </a:t>
            </a:r>
            <a:r>
              <a:rPr lang="it-IT" sz="2000" i="1" dirty="0" err="1">
                <a:latin typeface="Calibri" panose="020F0502020204030204" pitchFamily="34" charset="0"/>
              </a:rPr>
              <a:t>leges</a:t>
            </a:r>
            <a:r>
              <a:rPr lang="it-IT" sz="2000" i="1" dirty="0">
                <a:latin typeface="Calibri" panose="020F0502020204030204" pitchFamily="34" charset="0"/>
              </a:rPr>
              <a:t> </a:t>
            </a:r>
            <a:r>
              <a:rPr lang="it-IT" sz="2000" i="1" dirty="0" err="1">
                <a:latin typeface="Calibri" panose="020F0502020204030204" pitchFamily="34" charset="0"/>
              </a:rPr>
              <a:t>strictae</a:t>
            </a:r>
            <a:r>
              <a:rPr lang="it-IT" sz="2000" i="1" dirty="0">
                <a:latin typeface="Calibri" panose="020F0502020204030204" pitchFamily="34" charset="0"/>
              </a:rPr>
              <a:t>, in cui è assente, o comunque minimo, lo spazio per l’interposizione dell’interprete che trae dalla disposizione la norma. Inoltre, i dubbi interpretativi circa l’applicabilità delle norme contenute nei «</a:t>
            </a:r>
            <a:r>
              <a:rPr lang="it-IT" sz="2000" i="1" dirty="0" err="1">
                <a:latin typeface="Calibri" panose="020F0502020204030204" pitchFamily="34" charset="0"/>
              </a:rPr>
              <a:t>sottotesti</a:t>
            </a:r>
            <a:r>
              <a:rPr lang="it-IT" sz="2000" i="1" dirty="0">
                <a:latin typeface="Calibri" panose="020F0502020204030204" pitchFamily="34" charset="0"/>
              </a:rPr>
              <a:t>» esporrebbero gli organi costituzionali della Repubblica alla eventualità, anche soltanto teorica, di paralisi di funzionamento”.</a:t>
            </a: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2060488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1051775"/>
          </a:xfrm>
        </p:spPr>
        <p:txBody>
          <a:bodyPr>
            <a:normAutofit fontScale="90000"/>
          </a:bodyPr>
          <a:lstStyle/>
          <a:p>
            <a:pPr algn="ctr"/>
            <a:r>
              <a:rPr lang="it-IT" sz="4000" dirty="0" smtClean="0">
                <a:latin typeface="Calibri" panose="020F0502020204030204" pitchFamily="34" charset="0"/>
              </a:rPr>
              <a:t>Sentenza n. 13 del 2012 – normativa di risulta</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867437"/>
            <a:ext cx="8596668" cy="4173925"/>
          </a:xfrm>
        </p:spPr>
        <p:txBody>
          <a:bodyPr>
            <a:normAutofit lnSpcReduction="10000"/>
          </a:bodyPr>
          <a:lstStyle/>
          <a:p>
            <a:pPr marL="0" indent="0" algn="just">
              <a:buNone/>
            </a:pPr>
            <a:r>
              <a:rPr lang="it-IT" sz="2000" dirty="0">
                <a:latin typeface="Calibri" panose="020F0502020204030204" pitchFamily="34" charset="0"/>
              </a:rPr>
              <a:t>Per ciò che concerne invece la </a:t>
            </a:r>
            <a:r>
              <a:rPr lang="it-IT" sz="2000" b="1" dirty="0">
                <a:latin typeface="Calibri" panose="020F0502020204030204" pitchFamily="34" charset="0"/>
              </a:rPr>
              <a:t>normativa di risulta</a:t>
            </a:r>
            <a:r>
              <a:rPr lang="it-IT" sz="2000" dirty="0">
                <a:latin typeface="Calibri" panose="020F0502020204030204" pitchFamily="34" charset="0"/>
              </a:rPr>
              <a:t> la Corte, in conformità ad una giurisprudenza ormai consolidata, ribadiva come non spettasse ad essa, al di fuori di un giudizio di costituzionalità, esprimere valutazioni in ordine a tale aspetto.</a:t>
            </a:r>
          </a:p>
          <a:p>
            <a:pPr marL="0" indent="0" algn="just">
              <a:buNone/>
            </a:pPr>
            <a:r>
              <a:rPr lang="it-IT" sz="2000" dirty="0">
                <a:latin typeface="Calibri" panose="020F0502020204030204" pitchFamily="34" charset="0"/>
              </a:rPr>
              <a:t>Già nella sentenza n. 15 del 2008, la </a:t>
            </a:r>
            <a:r>
              <a:rPr lang="it-IT" sz="2000" b="1" dirty="0">
                <a:latin typeface="Calibri" panose="020F0502020204030204" pitchFamily="34" charset="0"/>
              </a:rPr>
              <a:t>Corte ha </a:t>
            </a:r>
            <a:r>
              <a:rPr lang="it-IT" sz="2000" b="1" dirty="0" smtClean="0">
                <a:latin typeface="Calibri" panose="020F0502020204030204" pitchFamily="34" charset="0"/>
              </a:rPr>
              <a:t>infatti escluso </a:t>
            </a:r>
            <a:r>
              <a:rPr lang="it-IT" sz="2000" b="1" dirty="0">
                <a:latin typeface="Calibri" panose="020F0502020204030204" pitchFamily="34" charset="0"/>
              </a:rPr>
              <a:t>che “</a:t>
            </a:r>
            <a:r>
              <a:rPr lang="it-IT" sz="2000" b="1" i="1" dirty="0">
                <a:latin typeface="Calibri" panose="020F0502020204030204" pitchFamily="34" charset="0"/>
              </a:rPr>
              <a:t>in sede di controllo di ammissibilità dei referendum possano venire in rilievo profili di incostituzionalità sia della legge oggetto di referendum sia della normativa di risulta.</a:t>
            </a:r>
            <a:r>
              <a:rPr lang="it-IT" sz="2000" i="1" dirty="0">
                <a:latin typeface="Calibri" panose="020F0502020204030204" pitchFamily="34" charset="0"/>
              </a:rPr>
              <a:t> Ciò che può rilevare, ai fini del giudizio di ammissibilità della richiesta referendaria, è soltanto una valutazione liminare e inevitabilmente limitata del rapporto tra oggetto del quesito e norme costituzionali, al fine di verificare se, nei singoli casi di specie, il venir meno di una determinata disciplina non comporti ex se un pregiudizio totale all'applicazione di un precetto costituzionale, consistente in una diretta e immediata </a:t>
            </a:r>
            <a:r>
              <a:rPr lang="it-IT" sz="2000" i="1" dirty="0" err="1">
                <a:latin typeface="Calibri" panose="020F0502020204030204" pitchFamily="34" charset="0"/>
              </a:rPr>
              <a:t>vulnerazione</a:t>
            </a:r>
            <a:r>
              <a:rPr lang="it-IT" sz="2000" i="1" dirty="0">
                <a:latin typeface="Calibri" panose="020F0502020204030204" pitchFamily="34" charset="0"/>
              </a:rPr>
              <a:t> delle situazioni soggettive o dell'assetto organizzativo risultanti a livello costituzionale</a:t>
            </a:r>
            <a:r>
              <a:rPr lang="it-IT" sz="2000" dirty="0">
                <a:latin typeface="Calibri" panose="020F0502020204030204" pitchFamily="34" charset="0"/>
              </a:rPr>
              <a:t>”.</a:t>
            </a:r>
          </a:p>
          <a:p>
            <a:pPr marL="0" indent="0">
              <a:buNone/>
            </a:pPr>
            <a:endParaRPr lang="it-IT" dirty="0"/>
          </a:p>
        </p:txBody>
      </p:sp>
    </p:spTree>
    <p:extLst>
      <p:ext uri="{BB962C8B-B14F-4D97-AF65-F5344CB8AC3E}">
        <p14:creationId xmlns:p14="http://schemas.microsoft.com/office/powerpoint/2010/main" val="375955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Normativa di risulta</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468193"/>
            <a:ext cx="8596668" cy="4573170"/>
          </a:xfrm>
        </p:spPr>
        <p:txBody>
          <a:bodyPr/>
          <a:lstStyle/>
          <a:p>
            <a:pPr marL="0" indent="0" algn="just">
              <a:buNone/>
            </a:pPr>
            <a:r>
              <a:rPr lang="it-IT" sz="2000" dirty="0">
                <a:latin typeface="Calibri" panose="020F0502020204030204" pitchFamily="34" charset="0"/>
              </a:rPr>
              <a:t>Ciononostante è bene sottolineare come la Corte, proprio nelle decisioni n. 15 e 16 del 2008, abbia rivolto un monito “obliquo” al legislatore in ordine ad alcuni “aspetti problematici” della normativa elettorale di cui alla legge n. 270 del 2005: “L'impossibilità di dare, in questa sede, un giudizio anticipato di legittimità costituzionale non esime tuttavia questa Corte dal dovere di segnalare al Parlamento l'esigenza di considerare con attenzione gli aspetti problematici di una legislazione che non subordina l'attribuzione del premio di maggioranza al raggiungimento di una soglia minima di voti e/o di seggi</a:t>
            </a:r>
            <a:r>
              <a:rPr lang="it-IT" sz="2000" dirty="0" smtClean="0">
                <a:latin typeface="Calibri" panose="020F0502020204030204" pitchFamily="34" charset="0"/>
              </a:rPr>
              <a:t>”.</a:t>
            </a:r>
          </a:p>
          <a:p>
            <a:pPr marL="0" indent="0" algn="just">
              <a:buNone/>
            </a:pPr>
            <a:r>
              <a:rPr lang="it-IT" sz="2000" dirty="0">
                <a:latin typeface="Calibri" panose="020F0502020204030204" pitchFamily="34" charset="0"/>
              </a:rPr>
              <a:t>A ben guardare, il profilo qui attenzionato dalla Corte sarà oggetto di un’apposita censura di incostituzionalità nella </a:t>
            </a:r>
            <a:r>
              <a:rPr lang="it-IT" sz="2000" b="1" dirty="0">
                <a:latin typeface="Calibri" panose="020F0502020204030204" pitchFamily="34" charset="0"/>
              </a:rPr>
              <a:t>sentenza n. 1 del 2014</a:t>
            </a:r>
            <a:r>
              <a:rPr lang="it-IT" sz="2000" dirty="0">
                <a:latin typeface="Calibri" panose="020F0502020204030204" pitchFamily="34" charset="0"/>
              </a:rPr>
              <a:t>, decisione che ha inaugurato il filone dei giudizi di legittimità in materia elettorale, così scardinando quella che ha rappresentato una vera e propria “zona franca” del diritto e della giustizia costituzionale.</a:t>
            </a:r>
          </a:p>
          <a:p>
            <a:pPr marL="0" indent="0">
              <a:buNone/>
            </a:pPr>
            <a:endParaRPr lang="it-IT" dirty="0"/>
          </a:p>
        </p:txBody>
      </p:sp>
    </p:spTree>
    <p:extLst>
      <p:ext uri="{BB962C8B-B14F-4D97-AF65-F5344CB8AC3E}">
        <p14:creationId xmlns:p14="http://schemas.microsoft.com/office/powerpoint/2010/main" val="34801808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Sentenza n. 1 del 2014</a:t>
            </a:r>
            <a:endParaRPr lang="it-IT" sz="4000" dirty="0">
              <a:latin typeface="Calibri" panose="020F0502020204030204" pitchFamily="34" charset="0"/>
            </a:endParaRPr>
          </a:p>
        </p:txBody>
      </p:sp>
      <p:sp>
        <p:nvSpPr>
          <p:cNvPr id="3" name="Segnaposto contenuto 2"/>
          <p:cNvSpPr>
            <a:spLocks noGrp="1"/>
          </p:cNvSpPr>
          <p:nvPr>
            <p:ph idx="1"/>
          </p:nvPr>
        </p:nvSpPr>
        <p:spPr/>
        <p:txBody>
          <a:bodyPr/>
          <a:lstStyle/>
          <a:p>
            <a:pPr marL="0" indent="0" algn="just">
              <a:buNone/>
            </a:pPr>
            <a:r>
              <a:rPr lang="it-IT" sz="2000" dirty="0" smtClean="0">
                <a:latin typeface="Calibri" panose="020F0502020204030204" pitchFamily="34" charset="0"/>
              </a:rPr>
              <a:t>Come più sopra anticipato, è nella sentenza n. 1 del 2014 che la Corte ha esercitato, per la prima volta, lo scrutinio di costituzionalità su una legge elettorale, peraltro ricorrendo ad una valutazione di certo attenuata della rilevanza o incidentalità della questione sollevata.</a:t>
            </a:r>
          </a:p>
          <a:p>
            <a:pPr marL="0" indent="0" algn="just">
              <a:buNone/>
            </a:pPr>
            <a:r>
              <a:rPr lang="it-IT" sz="2000" dirty="0">
                <a:latin typeface="Calibri" panose="020F0502020204030204" pitchFamily="34" charset="0"/>
              </a:rPr>
              <a:t>La Corte ha così dichiarato l’illegittimità di alcune disposizioni della legge n. 270 del 2005, censurando l’incostituzionalità di alcune delle previsioni su cui si incardinava la fisionomia del sistema elettorale allora vigente, quali l’attribuzione del premio di maggioranza e la composizione delle liste.</a:t>
            </a:r>
          </a:p>
          <a:p>
            <a:pPr marL="0" indent="0">
              <a:buNone/>
            </a:pPr>
            <a:endParaRPr lang="it-IT" dirty="0"/>
          </a:p>
        </p:txBody>
      </p:sp>
    </p:spTree>
    <p:extLst>
      <p:ext uri="{BB962C8B-B14F-4D97-AF65-F5344CB8AC3E}">
        <p14:creationId xmlns:p14="http://schemas.microsoft.com/office/powerpoint/2010/main" val="31701705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Calibri" panose="020F0502020204030204" pitchFamily="34" charset="0"/>
              </a:rPr>
              <a:t>Sentenza n. 1 del </a:t>
            </a:r>
            <a:r>
              <a:rPr lang="it-IT" dirty="0" smtClean="0">
                <a:latin typeface="Calibri" panose="020F0502020204030204" pitchFamily="34" charset="0"/>
              </a:rPr>
              <a:t>2014 – Premio di maggioranza</a:t>
            </a:r>
            <a:endParaRPr lang="it-IT" dirty="0">
              <a:latin typeface="Calibri" panose="020F0502020204030204" pitchFamily="34" charset="0"/>
            </a:endParaRPr>
          </a:p>
        </p:txBody>
      </p:sp>
      <p:sp>
        <p:nvSpPr>
          <p:cNvPr id="3" name="Segnaposto contenuto 2"/>
          <p:cNvSpPr>
            <a:spLocks noGrp="1"/>
          </p:cNvSpPr>
          <p:nvPr>
            <p:ph idx="1"/>
          </p:nvPr>
        </p:nvSpPr>
        <p:spPr/>
        <p:txBody>
          <a:bodyPr/>
          <a:lstStyle/>
          <a:p>
            <a:pPr marL="0" indent="0" algn="just">
              <a:buNone/>
            </a:pPr>
            <a:r>
              <a:rPr lang="it-IT" sz="2000" dirty="0" smtClean="0">
                <a:latin typeface="Calibri" panose="020F0502020204030204" pitchFamily="34" charset="0"/>
              </a:rPr>
              <a:t>Quanto alle censura vertente sul meccanismo di razionalizzazione del sistema elettorale, è bene ricordare come la legge impugnata </a:t>
            </a:r>
            <a:r>
              <a:rPr lang="it-IT" sz="2000" dirty="0">
                <a:latin typeface="Calibri" panose="020F0502020204030204" pitchFamily="34" charset="0"/>
              </a:rPr>
              <a:t>prevedesse l’attribuzione di un premio di maggioranza così articolato:</a:t>
            </a:r>
          </a:p>
          <a:p>
            <a:pPr lvl="0" algn="just">
              <a:buFont typeface="Wingdings" panose="05000000000000000000" pitchFamily="2" charset="2"/>
              <a:buChar char="Ø"/>
            </a:pPr>
            <a:r>
              <a:rPr lang="it-IT" sz="2000" dirty="0">
                <a:latin typeface="Calibri" panose="020F0502020204030204" pitchFamily="34" charset="0"/>
              </a:rPr>
              <a:t>per la Camera, 340 seggi alla coalizione di liste o alla singola lista che avesse conseguito il </a:t>
            </a:r>
            <a:r>
              <a:rPr lang="it-IT" sz="2000" b="1" dirty="0">
                <a:latin typeface="Calibri" panose="020F0502020204030204" pitchFamily="34" charset="0"/>
              </a:rPr>
              <a:t>maggior numero di voti validi</a:t>
            </a:r>
            <a:r>
              <a:rPr lang="it-IT" sz="2000" dirty="0">
                <a:latin typeface="Calibri" panose="020F0502020204030204" pitchFamily="34" charset="0"/>
              </a:rPr>
              <a:t>;</a:t>
            </a:r>
          </a:p>
          <a:p>
            <a:pPr lvl="0" algn="just">
              <a:buFont typeface="Wingdings" panose="05000000000000000000" pitchFamily="2" charset="2"/>
              <a:buChar char="Ø"/>
            </a:pPr>
            <a:r>
              <a:rPr lang="it-IT" sz="2000" dirty="0">
                <a:latin typeface="Calibri" panose="020F0502020204030204" pitchFamily="34" charset="0"/>
              </a:rPr>
              <a:t>per il Senato, il 55% dei seggi posti in palio in ciascuna Regione da assegnarsi alla coalizione di liste o alla singola lista che avesse ottenuto il </a:t>
            </a:r>
            <a:r>
              <a:rPr lang="it-IT" sz="2000" b="1" dirty="0">
                <a:latin typeface="Calibri" panose="020F0502020204030204" pitchFamily="34" charset="0"/>
              </a:rPr>
              <a:t>maggior numero di voti validi</a:t>
            </a:r>
            <a:r>
              <a:rPr lang="it-IT" sz="2000" dirty="0">
                <a:latin typeface="Calibri" panose="020F0502020204030204" pitchFamily="34" charset="0"/>
              </a:rPr>
              <a:t> nell’ambito della circoscrizione regionale.</a:t>
            </a:r>
          </a:p>
          <a:p>
            <a:pPr marL="0" indent="0">
              <a:buNone/>
            </a:pPr>
            <a:endParaRPr lang="it-IT" dirty="0"/>
          </a:p>
        </p:txBody>
      </p:sp>
    </p:spTree>
    <p:extLst>
      <p:ext uri="{BB962C8B-B14F-4D97-AF65-F5344CB8AC3E}">
        <p14:creationId xmlns:p14="http://schemas.microsoft.com/office/powerpoint/2010/main" val="30874719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1103291"/>
          </a:xfrm>
        </p:spPr>
        <p:txBody>
          <a:bodyPr>
            <a:normAutofit/>
          </a:bodyPr>
          <a:lstStyle/>
          <a:p>
            <a:pPr algn="ctr"/>
            <a:r>
              <a:rPr lang="it-IT" sz="3200" dirty="0">
                <a:latin typeface="Calibri" panose="020F0502020204030204" pitchFamily="34" charset="0"/>
              </a:rPr>
              <a:t>Sentenza n. 1 del 2014 – Premio di maggioranza</a:t>
            </a:r>
          </a:p>
        </p:txBody>
      </p:sp>
      <p:sp>
        <p:nvSpPr>
          <p:cNvPr id="3" name="Segnaposto contenuto 2"/>
          <p:cNvSpPr>
            <a:spLocks noGrp="1"/>
          </p:cNvSpPr>
          <p:nvPr>
            <p:ph idx="1"/>
          </p:nvPr>
        </p:nvSpPr>
        <p:spPr>
          <a:xfrm>
            <a:off x="677334" y="1455313"/>
            <a:ext cx="8596668" cy="5280338"/>
          </a:xfrm>
        </p:spPr>
        <p:txBody>
          <a:bodyPr>
            <a:normAutofit/>
          </a:bodyPr>
          <a:lstStyle/>
          <a:p>
            <a:pPr marL="0" indent="0" algn="just">
              <a:buNone/>
            </a:pPr>
            <a:r>
              <a:rPr lang="it-IT" sz="2000" dirty="0">
                <a:latin typeface="Calibri" panose="020F0502020204030204" pitchFamily="34" charset="0"/>
              </a:rPr>
              <a:t>Nel dichiarare la fondatezza della questione, la Corte Costituzionale ricorda innanzitutto come l’Assemblea Costituente, pur avendo fatto trapelare la sua preferenza per un sistema elettorale di tipo proporzionale, non abbia irrigidito la materia sul piano normativo, lasciando così, alla discrezionalità del legislatore, la scelta del sistema ritenuto più idoneo ed efficace. </a:t>
            </a:r>
          </a:p>
          <a:p>
            <a:pPr marL="0" indent="0" algn="just">
              <a:buNone/>
            </a:pPr>
            <a:r>
              <a:rPr lang="it-IT" sz="2000" dirty="0">
                <a:latin typeface="Calibri" panose="020F0502020204030204" pitchFamily="34" charset="0"/>
              </a:rPr>
              <a:t>Tuttavia, anteposta l’ineludibile premessa, la Corte precisa che “</a:t>
            </a:r>
            <a:r>
              <a:rPr lang="it-IT" sz="2000" i="1" dirty="0">
                <a:latin typeface="Calibri" panose="020F0502020204030204" pitchFamily="34" charset="0"/>
              </a:rPr>
              <a:t>il sistema elettorale, pur costituendo espressione dell’ampia discrezionalità legislativa, non è esente da controllo, essendo sempre censurabile in sede di giudizio di costituzionalità quando risulti manifestamente irragionevole</a:t>
            </a:r>
            <a:r>
              <a:rPr lang="it-IT" sz="2000" dirty="0">
                <a:latin typeface="Calibri" panose="020F0502020204030204" pitchFamily="34" charset="0"/>
              </a:rPr>
              <a:t>”.</a:t>
            </a:r>
          </a:p>
          <a:p>
            <a:pPr marL="0" indent="0" algn="just">
              <a:buNone/>
            </a:pPr>
            <a:r>
              <a:rPr lang="it-IT" sz="2000" dirty="0">
                <a:latin typeface="Calibri" panose="020F0502020204030204" pitchFamily="34" charset="0"/>
              </a:rPr>
              <a:t>In altre parole, ciò significa che anche le norme inerenti ai sistemi elettorali sono sottoposte ad uno scrutinio di proporzionalità e ragionevolezza, ragion per cui la Corte deve verificare che “</a:t>
            </a:r>
            <a:r>
              <a:rPr lang="it-IT" sz="2000" i="1" dirty="0">
                <a:latin typeface="Calibri" panose="020F0502020204030204" pitchFamily="34" charset="0"/>
              </a:rPr>
              <a:t>il bilanciamento degli interessi costituzionalmente rilevanti non sia stato realizzato con modalità tali da determinare il sacrificio o la compressione di uno di essi in misura eccessiva e pertanto incompatibile con il dettato costituzionale</a:t>
            </a:r>
            <a:r>
              <a:rPr lang="it-IT" sz="2000" dirty="0">
                <a:latin typeface="Calibri" panose="020F0502020204030204" pitchFamily="34" charset="0"/>
              </a:rPr>
              <a:t>”.</a:t>
            </a:r>
          </a:p>
          <a:p>
            <a:pPr marL="0" indent="0">
              <a:buNone/>
            </a:pPr>
            <a:endParaRPr lang="it-IT" dirty="0"/>
          </a:p>
        </p:txBody>
      </p:sp>
    </p:spTree>
    <p:extLst>
      <p:ext uri="{BB962C8B-B14F-4D97-AF65-F5344CB8AC3E}">
        <p14:creationId xmlns:p14="http://schemas.microsoft.com/office/powerpoint/2010/main" val="41160432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Sentenza n. 1 del 2014 – Premio di maggioranza</a:t>
            </a:r>
          </a:p>
        </p:txBody>
      </p:sp>
      <p:sp>
        <p:nvSpPr>
          <p:cNvPr id="3" name="Segnaposto contenuto 2"/>
          <p:cNvSpPr>
            <a:spLocks noGrp="1"/>
          </p:cNvSpPr>
          <p:nvPr>
            <p:ph idx="1"/>
          </p:nvPr>
        </p:nvSpPr>
        <p:spPr>
          <a:xfrm>
            <a:off x="677334" y="2099256"/>
            <a:ext cx="8596668" cy="4185634"/>
          </a:xfrm>
        </p:spPr>
        <p:txBody>
          <a:bodyPr>
            <a:normAutofit/>
          </a:bodyPr>
          <a:lstStyle/>
          <a:p>
            <a:pPr marL="0" indent="0" algn="just">
              <a:buNone/>
            </a:pPr>
            <a:r>
              <a:rPr lang="it-IT" sz="2000" dirty="0">
                <a:latin typeface="Calibri" panose="020F0502020204030204" pitchFamily="34" charset="0"/>
              </a:rPr>
              <a:t>È quindi alla stregua del c.d. “</a:t>
            </a:r>
            <a:r>
              <a:rPr lang="it-IT" sz="2000" b="1" dirty="0">
                <a:latin typeface="Calibri" panose="020F0502020204030204" pitchFamily="34" charset="0"/>
              </a:rPr>
              <a:t>test di proporzionalità</a:t>
            </a:r>
            <a:r>
              <a:rPr lang="it-IT" sz="2000" dirty="0">
                <a:latin typeface="Calibri" panose="020F0502020204030204" pitchFamily="34" charset="0"/>
              </a:rPr>
              <a:t>”, che la Consulta ha dedotto l’illegittimità della previsione inerente l’attribuzione di un premio di maggioranza completamente svincolato dal raggiungimento di una soglia minima di voti validi; difatti le disposizioni censurate, pur essendo dirette ad attuare un obiettivo costituzionalmente legittimo, quale quello di una maggiore stabilità governativa del Paese e di un più rapido processo decisionale, avrebbero prodotto una “eccessiva divaricazione tra la composizione dell’organo della rappresentanza politica, che è al centro del sistema di democrazia rappresentativa e della forma di governo parlamentare prefigurati dalla Costituzione, e la volontà dei cittadini espressa attraverso il voto, che costituisce il principale strumento di manifestazione della sovranità popolare, secondo l’art. 1, secondo comma, Cost.”.</a:t>
            </a:r>
          </a:p>
        </p:txBody>
      </p:sp>
    </p:spTree>
    <p:extLst>
      <p:ext uri="{BB962C8B-B14F-4D97-AF65-F5344CB8AC3E}">
        <p14:creationId xmlns:p14="http://schemas.microsoft.com/office/powerpoint/2010/main" val="33961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Classificazione delle forme di governo</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815921"/>
            <a:ext cx="8596668" cy="3995252"/>
          </a:xfrm>
        </p:spPr>
        <p:txBody>
          <a:bodyPr>
            <a:normAutofit/>
          </a:bodyPr>
          <a:lstStyle/>
          <a:p>
            <a:pPr marL="0" indent="0" algn="just">
              <a:buNone/>
            </a:pPr>
            <a:r>
              <a:rPr lang="it-IT" sz="2000" dirty="0" smtClean="0">
                <a:latin typeface="Calibri" panose="020F0502020204030204" pitchFamily="34" charset="0"/>
              </a:rPr>
              <a:t>Per quanto varie e tipologicamente complesse, le forme di governo possono generalmente ricondursi a tre principali categorie:</a:t>
            </a:r>
          </a:p>
          <a:p>
            <a:pPr algn="just">
              <a:buFont typeface="Wingdings" panose="05000000000000000000" pitchFamily="2" charset="2"/>
              <a:buChar char="Ø"/>
            </a:pPr>
            <a:r>
              <a:rPr lang="it-IT" sz="2000" dirty="0">
                <a:latin typeface="Calibri" panose="020F0502020204030204" pitchFamily="34" charset="0"/>
              </a:rPr>
              <a:t>l</a:t>
            </a:r>
            <a:r>
              <a:rPr lang="it-IT" sz="2000" dirty="0" smtClean="0">
                <a:latin typeface="Calibri" panose="020F0502020204030204" pitchFamily="34" charset="0"/>
              </a:rPr>
              <a:t>a forma di governo parlamentare;</a:t>
            </a:r>
          </a:p>
          <a:p>
            <a:pPr algn="just">
              <a:buFont typeface="Wingdings" panose="05000000000000000000" pitchFamily="2" charset="2"/>
              <a:buChar char="Ø"/>
            </a:pPr>
            <a:r>
              <a:rPr lang="it-IT" sz="2000" dirty="0">
                <a:latin typeface="Calibri" panose="020F0502020204030204" pitchFamily="34" charset="0"/>
              </a:rPr>
              <a:t>l</a:t>
            </a:r>
            <a:r>
              <a:rPr lang="it-IT" sz="2000" dirty="0" smtClean="0">
                <a:latin typeface="Calibri" panose="020F0502020204030204" pitchFamily="34" charset="0"/>
              </a:rPr>
              <a:t>a forma di governo presidenziale;</a:t>
            </a:r>
          </a:p>
          <a:p>
            <a:pPr algn="just">
              <a:buFont typeface="Wingdings" panose="05000000000000000000" pitchFamily="2" charset="2"/>
              <a:buChar char="Ø"/>
            </a:pPr>
            <a:r>
              <a:rPr lang="it-IT" sz="2000" dirty="0">
                <a:latin typeface="Calibri" panose="020F0502020204030204" pitchFamily="34" charset="0"/>
              </a:rPr>
              <a:t>l</a:t>
            </a:r>
            <a:r>
              <a:rPr lang="it-IT" sz="2000" dirty="0" smtClean="0">
                <a:latin typeface="Calibri" panose="020F0502020204030204" pitchFamily="34" charset="0"/>
              </a:rPr>
              <a:t>a forma di governo direttoriale.</a:t>
            </a:r>
            <a:endParaRPr lang="it-IT" sz="2000" dirty="0">
              <a:latin typeface="Calibri" panose="020F0502020204030204" pitchFamily="34" charset="0"/>
            </a:endParaRPr>
          </a:p>
        </p:txBody>
      </p:sp>
    </p:spTree>
    <p:extLst>
      <p:ext uri="{BB962C8B-B14F-4D97-AF65-F5344CB8AC3E}">
        <p14:creationId xmlns:p14="http://schemas.microsoft.com/office/powerpoint/2010/main" val="28492551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373488"/>
            <a:ext cx="8596668" cy="1378040"/>
          </a:xfrm>
        </p:spPr>
        <p:txBody>
          <a:bodyPr>
            <a:normAutofit/>
          </a:bodyPr>
          <a:lstStyle/>
          <a:p>
            <a:pPr algn="ctr"/>
            <a:r>
              <a:rPr lang="it-IT" sz="4000" dirty="0">
                <a:latin typeface="Calibri" panose="020F0502020204030204" pitchFamily="34" charset="0"/>
              </a:rPr>
              <a:t>Sentenza n. 1 del 2014 – Premio di maggioranza</a:t>
            </a:r>
          </a:p>
        </p:txBody>
      </p:sp>
      <p:sp>
        <p:nvSpPr>
          <p:cNvPr id="3" name="Segnaposto contenuto 2"/>
          <p:cNvSpPr>
            <a:spLocks noGrp="1"/>
          </p:cNvSpPr>
          <p:nvPr>
            <p:ph idx="1"/>
          </p:nvPr>
        </p:nvSpPr>
        <p:spPr>
          <a:xfrm>
            <a:off x="677334" y="1930401"/>
            <a:ext cx="8596668" cy="4727976"/>
          </a:xfrm>
        </p:spPr>
        <p:txBody>
          <a:bodyPr>
            <a:normAutofit/>
          </a:bodyPr>
          <a:lstStyle/>
          <a:p>
            <a:pPr marL="0" indent="0" algn="just">
              <a:buNone/>
            </a:pPr>
            <a:r>
              <a:rPr lang="it-IT" sz="2000" dirty="0">
                <a:latin typeface="Calibri" panose="020F0502020204030204" pitchFamily="34" charset="0"/>
              </a:rPr>
              <a:t>È </a:t>
            </a:r>
            <a:r>
              <a:rPr lang="it-IT" sz="2000" dirty="0" smtClean="0">
                <a:latin typeface="Calibri" panose="020F0502020204030204" pitchFamily="34" charset="0"/>
              </a:rPr>
              <a:t>dunque evidente come </a:t>
            </a:r>
            <a:r>
              <a:rPr lang="it-IT" sz="2000" dirty="0">
                <a:latin typeface="Calibri" panose="020F0502020204030204" pitchFamily="34" charset="0"/>
              </a:rPr>
              <a:t>la declaratoria di illegittimità costituzionale non si sia appuntata sul premio di maggioranza ex sé, ma piuttosto sulla previsione che il suo riconoscimento non fosse legato ad una soglia minima di voti validi, dettando così una disciplina che “</a:t>
            </a:r>
            <a:r>
              <a:rPr lang="it-IT" sz="2000" i="1" dirty="0">
                <a:latin typeface="Calibri" panose="020F0502020204030204" pitchFamily="34" charset="0"/>
              </a:rPr>
              <a:t>non è proporzionata rispetto all’obiettivo perseguito, posto che determina una compressione della funzione rappresentativa dell’assemblea (artt. 1, secondo comma e 67 Cost.), nonché dell’eguale diritto di voto (artt. 3, secondo comma e 48 Cost.), eccessiva e tale da produrre un’alterazione profonda della composizione della rappresentanza democratica, sulla quale si fonda l’intera architettura dell’ordinamento costituzionale vigente (...) Le norme censurate, pur perseguendo un obiettivo di rilievo costituzionale, qual è quello della stabilità del governo del Paese e dell’efficienza dei processi decisionali nell’ambito parlamentare, dettano una disciplina che non rispetta il vincolo del minor sacrificio possibile degli altri interessi e valori costituzionalmente protetti</a:t>
            </a:r>
            <a:r>
              <a:rPr lang="it-IT" sz="2000" dirty="0">
                <a:latin typeface="Calibri" panose="020F0502020204030204" pitchFamily="34" charset="0"/>
              </a:rPr>
              <a:t>”.</a:t>
            </a:r>
          </a:p>
        </p:txBody>
      </p:sp>
    </p:spTree>
    <p:extLst>
      <p:ext uri="{BB962C8B-B14F-4D97-AF65-F5344CB8AC3E}">
        <p14:creationId xmlns:p14="http://schemas.microsoft.com/office/powerpoint/2010/main" val="34224264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309093"/>
            <a:ext cx="8596668" cy="837126"/>
          </a:xfrm>
        </p:spPr>
        <p:txBody>
          <a:bodyPr>
            <a:normAutofit/>
          </a:bodyPr>
          <a:lstStyle/>
          <a:p>
            <a:r>
              <a:rPr lang="it-IT" sz="3200" dirty="0" smtClean="0">
                <a:latin typeface="Calibri" panose="020F0502020204030204" pitchFamily="34" charset="0"/>
              </a:rPr>
              <a:t>Sentenza n. 1 del 2014 – Premio di maggioranza</a:t>
            </a:r>
            <a:endParaRPr lang="it-IT" sz="3200" dirty="0">
              <a:latin typeface="Calibri" panose="020F0502020204030204" pitchFamily="34" charset="0"/>
            </a:endParaRPr>
          </a:p>
        </p:txBody>
      </p:sp>
      <p:sp>
        <p:nvSpPr>
          <p:cNvPr id="3" name="Segnaposto contenuto 2"/>
          <p:cNvSpPr>
            <a:spLocks noGrp="1"/>
          </p:cNvSpPr>
          <p:nvPr>
            <p:ph idx="1"/>
          </p:nvPr>
        </p:nvSpPr>
        <p:spPr>
          <a:xfrm>
            <a:off x="677334" y="1146219"/>
            <a:ext cx="8596668" cy="5563673"/>
          </a:xfrm>
        </p:spPr>
        <p:txBody>
          <a:bodyPr>
            <a:normAutofit lnSpcReduction="10000"/>
          </a:bodyPr>
          <a:lstStyle/>
          <a:p>
            <a:pPr marL="0" indent="0" algn="just">
              <a:buNone/>
            </a:pPr>
            <a:r>
              <a:rPr lang="it-IT" sz="2000" dirty="0">
                <a:latin typeface="Calibri" panose="020F0502020204030204" pitchFamily="34" charset="0"/>
              </a:rPr>
              <a:t>Parzialmente analoghe sono le argomentazioni sviluppate dalla Consulta in relazione alle norme che disciplinavano il premio di maggioranza per le elezioni del </a:t>
            </a:r>
            <a:r>
              <a:rPr lang="it-IT" sz="2000" b="1" dirty="0">
                <a:latin typeface="Calibri" panose="020F0502020204030204" pitchFamily="34" charset="0"/>
              </a:rPr>
              <a:t>Senato della Repubblica</a:t>
            </a:r>
            <a:r>
              <a:rPr lang="it-IT" sz="2000" dirty="0">
                <a:latin typeface="Calibri" panose="020F0502020204030204" pitchFamily="34" charset="0"/>
              </a:rPr>
              <a:t>: “</a:t>
            </a:r>
            <a:r>
              <a:rPr lang="it-IT" sz="2000" i="1" dirty="0">
                <a:latin typeface="Calibri" panose="020F0502020204030204" pitchFamily="34" charset="0"/>
              </a:rPr>
              <a:t>Nella specie, il test di proporzionalità evidenzia, oltre al difetto di proporzionalità in senso stretto della disciplina censurata, anche l’inidoneità della stessa al raggiungimento dell’obiettivo perseguito, in modo più netto rispetto alla disciplina prevista per l’elezione della Camera dei deputati. Essa, infatti, stabilendo che l’attribuzione del premio di maggioranza è su scala regionale, produce l’effetto che </a:t>
            </a:r>
            <a:r>
              <a:rPr lang="it-IT" sz="2000" b="1" i="1" dirty="0">
                <a:latin typeface="Calibri" panose="020F0502020204030204" pitchFamily="34" charset="0"/>
              </a:rPr>
              <a:t>la maggioranza in seno all’assemblea del Senato sia il risultato casuale di una somma di premi regionali</a:t>
            </a:r>
            <a:r>
              <a:rPr lang="it-IT" sz="2000" i="1" dirty="0">
                <a:latin typeface="Calibri" panose="020F0502020204030204" pitchFamily="34" charset="0"/>
              </a:rPr>
              <a:t>, che può finire per rovesciare il risultato ottenuto dalle liste o coalizioni di liste su base nazionale, favorendo la </a:t>
            </a:r>
            <a:r>
              <a:rPr lang="it-IT" sz="2000" b="1" i="1" dirty="0">
                <a:latin typeface="Calibri" panose="020F0502020204030204" pitchFamily="34" charset="0"/>
              </a:rPr>
              <a:t>formazione di maggioranze parlamentari non coincidenti nei due rami del Parlamento</a:t>
            </a:r>
            <a:r>
              <a:rPr lang="it-IT" sz="2000" i="1" dirty="0">
                <a:latin typeface="Calibri" panose="020F0502020204030204" pitchFamily="34" charset="0"/>
              </a:rPr>
              <a:t>, pur in presenza di una distribuzione del voto nell’insieme sostanzialmente omogenea. Ciò rischia di compromettere sia il funzionamento della forma di governo parlamentare delineata dalla Costituzione repubblicana, nella quale il Governo deve avere la fiducia delle due Camere (art. 94, primo comma, Cost.), sia l’esercizio della funzione legislativa, che l’art. 70 Cost. attribuisce collettivamente alla Camera ed al Senato. In definitiva, rischia di vanificare il risultato che si intende conseguire con un’adeguata stabilità della maggioranza parlamentare e del governo”.</a:t>
            </a: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797222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Sentenza n. 1 del 2014 – Voto di lista bloccato</a:t>
            </a:r>
            <a:endParaRPr lang="it-IT" sz="4000" dirty="0">
              <a:latin typeface="Calibri" panose="020F0502020204030204" pitchFamily="34" charset="0"/>
            </a:endParaRPr>
          </a:p>
        </p:txBody>
      </p:sp>
      <p:sp>
        <p:nvSpPr>
          <p:cNvPr id="3" name="Segnaposto contenuto 2"/>
          <p:cNvSpPr>
            <a:spLocks noGrp="1"/>
          </p:cNvSpPr>
          <p:nvPr>
            <p:ph idx="1"/>
          </p:nvPr>
        </p:nvSpPr>
        <p:spPr/>
        <p:txBody>
          <a:bodyPr>
            <a:noAutofit/>
          </a:bodyPr>
          <a:lstStyle/>
          <a:p>
            <a:pPr marL="0" indent="0" algn="just">
              <a:buNone/>
            </a:pPr>
            <a:r>
              <a:rPr lang="it-IT" sz="2000" dirty="0" smtClean="0">
                <a:latin typeface="Calibri" panose="020F0502020204030204" pitchFamily="34" charset="0"/>
              </a:rPr>
              <a:t>L’altra questione di legittimità si appuntava su quelle previsioni </a:t>
            </a:r>
            <a:r>
              <a:rPr lang="it-IT" sz="2000" dirty="0">
                <a:latin typeface="Calibri" panose="020F0502020204030204" pitchFamily="34" charset="0"/>
              </a:rPr>
              <a:t>della legge n. 270 del 2005 che, nell’imporre all’elettore di tracciare il proprio voto unicamente sul contrassegno della lista prescelta, non consentivano al corpo elettorale di esprimere alcuna preferenza per i candidati, ma solo di scegliere una lista di partito, cui era rimessa per intero la designazione dei nominativi.</a:t>
            </a:r>
          </a:p>
          <a:p>
            <a:pPr marL="0" indent="0" algn="just">
              <a:buNone/>
            </a:pPr>
            <a:r>
              <a:rPr lang="it-IT" sz="2000" dirty="0" smtClean="0">
                <a:latin typeface="Calibri" panose="020F0502020204030204" pitchFamily="34" charset="0"/>
              </a:rPr>
              <a:t>La </a:t>
            </a:r>
            <a:r>
              <a:rPr lang="it-IT" sz="2000" dirty="0">
                <a:latin typeface="Calibri" panose="020F0502020204030204" pitchFamily="34" charset="0"/>
              </a:rPr>
              <a:t>Corte ha quindi dichiarato la fondatezza delle censure argomentate dal giudice rimettente sul presupposto che il meccanismo appena illustrato avrebbe ferito la logica della rappresentanza delineata dai Padri Costituenti; difatti </a:t>
            </a:r>
            <a:r>
              <a:rPr lang="it-IT" sz="2000" b="1" dirty="0">
                <a:latin typeface="Calibri" panose="020F0502020204030204" pitchFamily="34" charset="0"/>
              </a:rPr>
              <a:t>le disposizioni censurate</a:t>
            </a:r>
            <a:r>
              <a:rPr lang="it-IT" sz="2000" dirty="0">
                <a:latin typeface="Calibri" panose="020F0502020204030204" pitchFamily="34" charset="0"/>
              </a:rPr>
              <a:t>, nello stabilire che il voto espresso dall’elettore fosse un voto per la sola scelta della lista, </a:t>
            </a:r>
            <a:r>
              <a:rPr lang="it-IT" sz="2000" b="1" dirty="0">
                <a:latin typeface="Calibri" panose="020F0502020204030204" pitchFamily="34" charset="0"/>
              </a:rPr>
              <a:t>avrebbero escluso ogni facoltà dell’elettore di incidere sull’elezione dei propri rappresentanti</a:t>
            </a:r>
            <a:r>
              <a:rPr lang="it-IT" sz="2000" dirty="0">
                <a:latin typeface="Calibri" panose="020F0502020204030204" pitchFamily="34" charset="0"/>
              </a:rPr>
              <a:t>, la quale sarebbe dipesa non solo dal numero dei seggi ottenuti ma anche dall’ordine di presentazione dei candidati nelle liste, </a:t>
            </a:r>
            <a:r>
              <a:rPr lang="it-IT" sz="2000" dirty="0" smtClean="0">
                <a:latin typeface="Calibri" panose="020F0502020204030204" pitchFamily="34" charset="0"/>
              </a:rPr>
              <a:t>sostanzialmente </a:t>
            </a:r>
            <a:r>
              <a:rPr lang="it-IT" sz="2000" dirty="0">
                <a:latin typeface="Calibri" panose="020F0502020204030204" pitchFamily="34" charset="0"/>
              </a:rPr>
              <a:t>deciso dai partiti</a:t>
            </a:r>
            <a:r>
              <a:rPr lang="it-IT" sz="2000" dirty="0" smtClean="0">
                <a:latin typeface="Calibri" panose="020F0502020204030204" pitchFamily="34" charset="0"/>
              </a:rPr>
              <a:t>.</a:t>
            </a:r>
            <a:endParaRPr lang="it-IT" sz="2000" dirty="0">
              <a:latin typeface="Calibri" panose="020F0502020204030204" pitchFamily="34" charset="0"/>
            </a:endParaRPr>
          </a:p>
        </p:txBody>
      </p:sp>
    </p:spTree>
    <p:extLst>
      <p:ext uri="{BB962C8B-B14F-4D97-AF65-F5344CB8AC3E}">
        <p14:creationId xmlns:p14="http://schemas.microsoft.com/office/powerpoint/2010/main" val="16582812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Calibri" panose="020F0502020204030204" pitchFamily="34" charset="0"/>
              </a:rPr>
              <a:t>Sentenza n. 1 del 2014 – Voto di lista bloccato</a:t>
            </a:r>
          </a:p>
        </p:txBody>
      </p:sp>
      <p:sp>
        <p:nvSpPr>
          <p:cNvPr id="3" name="Segnaposto contenuto 2"/>
          <p:cNvSpPr>
            <a:spLocks noGrp="1"/>
          </p:cNvSpPr>
          <p:nvPr>
            <p:ph idx="1"/>
          </p:nvPr>
        </p:nvSpPr>
        <p:spPr>
          <a:xfrm>
            <a:off x="677334" y="1352283"/>
            <a:ext cx="8596668" cy="4689080"/>
          </a:xfrm>
        </p:spPr>
        <p:txBody>
          <a:bodyPr>
            <a:normAutofit lnSpcReduction="10000"/>
          </a:bodyPr>
          <a:lstStyle/>
          <a:p>
            <a:pPr marL="0" indent="0" algn="just">
              <a:lnSpc>
                <a:spcPct val="110000"/>
              </a:lnSpc>
              <a:spcBef>
                <a:spcPts val="0"/>
              </a:spcBef>
              <a:buNone/>
            </a:pPr>
            <a:r>
              <a:rPr lang="it-IT" sz="2000" dirty="0">
                <a:latin typeface="Calibri" panose="020F0502020204030204" pitchFamily="34" charset="0"/>
              </a:rPr>
              <a:t>La Corte, inoltre, puntualizza come la stessa si fosse già espressa sul tema, sia pure con riferimento al sistema elettorale vigente nel 1975 per i Comuni al di sotto dei 5.000 abitanti (</a:t>
            </a:r>
            <a:r>
              <a:rPr lang="it-IT" sz="2000" b="1" dirty="0">
                <a:latin typeface="Calibri" panose="020F0502020204030204" pitchFamily="34" charset="0"/>
              </a:rPr>
              <a:t>sentenza n. 203 del 1975</a:t>
            </a:r>
            <a:r>
              <a:rPr lang="it-IT" sz="2000" dirty="0">
                <a:latin typeface="Calibri" panose="020F0502020204030204" pitchFamily="34" charset="0"/>
              </a:rPr>
              <a:t>); in quell’occasione la Corte precisava che “</a:t>
            </a:r>
            <a:r>
              <a:rPr lang="it-IT" sz="2000" i="1" dirty="0">
                <a:latin typeface="Calibri" panose="020F0502020204030204" pitchFamily="34" charset="0"/>
              </a:rPr>
              <a:t>il legislatore ordinario ha voluto dare all'art. 49 della Costituzione un contenuto concreto e specifico </a:t>
            </a:r>
            <a:r>
              <a:rPr lang="it-IT" sz="2000" b="1" i="1" dirty="0">
                <a:latin typeface="Calibri" panose="020F0502020204030204" pitchFamily="34" charset="0"/>
              </a:rPr>
              <a:t>coll'attribuire alle formazioni politiche un ruolo autonomo in materia di elezioni</a:t>
            </a:r>
            <a:r>
              <a:rPr lang="it-IT" sz="2000" i="1" dirty="0">
                <a:latin typeface="Calibri" panose="020F0502020204030204" pitchFamily="34" charset="0"/>
              </a:rPr>
              <a:t> determinando uno stretto rapporto tra partiti ed elettori. </a:t>
            </a:r>
            <a:r>
              <a:rPr lang="it-IT" sz="2000" b="1" i="1" dirty="0">
                <a:latin typeface="Calibri" panose="020F0502020204030204" pitchFamily="34" charset="0"/>
              </a:rPr>
              <a:t>Tale ruolo trova il suo logico e naturale sviluppo nel potere riconosciuto a dette formazioni di designare propri candidati</a:t>
            </a:r>
            <a:r>
              <a:rPr lang="it-IT" sz="2000" i="1" dirty="0">
                <a:latin typeface="Calibri" panose="020F0502020204030204" pitchFamily="34" charset="0"/>
              </a:rPr>
              <a:t> al fine di meglio garantire la realizzazione di quelle linee programmatiche che esse sottopongono alla scelta del corpo </a:t>
            </a:r>
            <a:r>
              <a:rPr lang="it-IT" sz="2000" i="1" dirty="0" smtClean="0">
                <a:latin typeface="Calibri" panose="020F0502020204030204" pitchFamily="34" charset="0"/>
              </a:rPr>
              <a:t>elettorale.</a:t>
            </a:r>
            <a:r>
              <a:rPr lang="it-IT" sz="2000" dirty="0">
                <a:latin typeface="Calibri" panose="020F0502020204030204" pitchFamily="34" charset="0"/>
              </a:rPr>
              <a:t> </a:t>
            </a:r>
            <a:r>
              <a:rPr lang="it-IT" sz="2000" i="1" dirty="0" smtClean="0">
                <a:latin typeface="Calibri" panose="020F0502020204030204" pitchFamily="34" charset="0"/>
              </a:rPr>
              <a:t>Una </a:t>
            </a:r>
            <a:r>
              <a:rPr lang="it-IT" sz="2000" i="1" dirty="0">
                <a:latin typeface="Calibri" panose="020F0502020204030204" pitchFamily="34" charset="0"/>
              </a:rPr>
              <a:t>volta riconosciuta legittima, in linea di principio, la scelta operata dal legislatore di concedere alle formazioni politiche la facoltà di presentare proprie liste di candidati, </a:t>
            </a:r>
            <a:r>
              <a:rPr lang="it-IT" sz="2000" b="1" i="1" dirty="0">
                <a:latin typeface="Calibri" panose="020F0502020204030204" pitchFamily="34" charset="0"/>
              </a:rPr>
              <a:t>nessuna rilevanza costituzionale può assumere la circostanza che lo stesso legislatore le ha lasciate libere di indicare l'ordine di presentazione delle candidature”. </a:t>
            </a: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3565766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Calibri" panose="020F0502020204030204" pitchFamily="34" charset="0"/>
              </a:rPr>
              <a:t>Sentenza n. 1 del 2014 – Voto di lista bloccato</a:t>
            </a:r>
          </a:p>
        </p:txBody>
      </p:sp>
      <p:sp>
        <p:nvSpPr>
          <p:cNvPr id="3" name="Segnaposto contenuto 2"/>
          <p:cNvSpPr>
            <a:spLocks noGrp="1"/>
          </p:cNvSpPr>
          <p:nvPr>
            <p:ph idx="1"/>
          </p:nvPr>
        </p:nvSpPr>
        <p:spPr>
          <a:xfrm>
            <a:off x="677334" y="1493949"/>
            <a:ext cx="8596668" cy="4547413"/>
          </a:xfrm>
        </p:spPr>
        <p:txBody>
          <a:bodyPr>
            <a:normAutofit lnSpcReduction="10000"/>
          </a:bodyPr>
          <a:lstStyle/>
          <a:p>
            <a:pPr marL="0" indent="0" algn="just">
              <a:spcBef>
                <a:spcPts val="0"/>
              </a:spcBef>
              <a:buNone/>
            </a:pPr>
            <a:r>
              <a:rPr lang="it-IT" sz="2000" dirty="0">
                <a:latin typeface="Calibri" panose="020F0502020204030204" pitchFamily="34" charset="0"/>
              </a:rPr>
              <a:t>La Corte ha quindi ritenuto che la libertà di voto del cittadino non sia in alcun modo lesa dalla circostanza che il legislatore abbia affidato ai partiti il compito di indicare l’ordine di presentazione delle candidature, a condizione però che l’elettore sia “</a:t>
            </a:r>
            <a:r>
              <a:rPr lang="it-IT" sz="2000" i="1" dirty="0">
                <a:latin typeface="Calibri" panose="020F0502020204030204" pitchFamily="34" charset="0"/>
              </a:rPr>
              <a:t>pur sempre </a:t>
            </a:r>
            <a:r>
              <a:rPr lang="it-IT" sz="2000" b="1" i="1" dirty="0">
                <a:latin typeface="Calibri" panose="020F0502020204030204" pitchFamily="34" charset="0"/>
              </a:rPr>
              <a:t>libero e garantito nella sua manifestazione di volontà</a:t>
            </a:r>
            <a:r>
              <a:rPr lang="it-IT" sz="2000" i="1" dirty="0">
                <a:latin typeface="Calibri" panose="020F0502020204030204" pitchFamily="34" charset="0"/>
              </a:rPr>
              <a:t>, sia nella scelta del raggruppamento che concorre alle elezioni, sia nel votare questo o quel candidato incluso nella lista prescelta, attraverso il voto di preferenza”.</a:t>
            </a:r>
            <a:endParaRPr lang="it-IT" sz="2000" dirty="0">
              <a:latin typeface="Calibri" panose="020F0502020204030204" pitchFamily="34" charset="0"/>
            </a:endParaRPr>
          </a:p>
          <a:p>
            <a:pPr marL="0" indent="0" algn="just">
              <a:spcBef>
                <a:spcPts val="0"/>
              </a:spcBef>
              <a:buNone/>
            </a:pPr>
            <a:r>
              <a:rPr lang="it-IT" sz="2000" dirty="0">
                <a:latin typeface="Calibri" panose="020F0502020204030204" pitchFamily="34" charset="0"/>
              </a:rPr>
              <a:t>Diversamente, nel caso della legge n. 270 del 2005, la Corte ha ritenuto che la libertà di voto dell’elettore fosse stata compromessa dalla circostanza per cui il cittadino era chiamato a determinare l’elezione di tutti i deputati e senatori votando per un elenco spesso assai lungo di candidati e quindi difficilmente conoscibile; </a:t>
            </a:r>
            <a:r>
              <a:rPr lang="it-IT" sz="2000" b="1" dirty="0">
                <a:latin typeface="Calibri" panose="020F0502020204030204" pitchFamily="34" charset="0"/>
              </a:rPr>
              <a:t>simili condizioni di voto impongono al cittadino, scegliendo una lista, di scegliere in blocco anche tutti i numerosi candidati in essa elencati, candidati che non ha avuto modo di conoscere e valutare e che sono automaticamente destinati, in ragione della posizione in lista, a diventare deputati o senatori</a:t>
            </a:r>
            <a:r>
              <a:rPr lang="it-IT" sz="2000" b="1" i="1" dirty="0">
                <a:latin typeface="Calibri" panose="020F0502020204030204" pitchFamily="34" charset="0"/>
              </a:rPr>
              <a:t>.</a:t>
            </a: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4015538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Sentenza n. 1 del 2014 – Voto di lista bloccato</a:t>
            </a:r>
          </a:p>
        </p:txBody>
      </p:sp>
      <p:sp>
        <p:nvSpPr>
          <p:cNvPr id="3" name="Segnaposto contenuto 2"/>
          <p:cNvSpPr>
            <a:spLocks noGrp="1"/>
          </p:cNvSpPr>
          <p:nvPr>
            <p:ph idx="1"/>
          </p:nvPr>
        </p:nvSpPr>
        <p:spPr/>
        <p:txBody>
          <a:bodyPr>
            <a:normAutofit/>
          </a:bodyPr>
          <a:lstStyle/>
          <a:p>
            <a:pPr marL="0" indent="0" algn="just">
              <a:buNone/>
            </a:pPr>
            <a:r>
              <a:rPr lang="it-IT" sz="2000" dirty="0">
                <a:latin typeface="Calibri" panose="020F0502020204030204" pitchFamily="34" charset="0"/>
              </a:rPr>
              <a:t>In buona sostanza, “le condizioni stabilite dalle norme censurate sono tali da alterare per l’intero complesso dei parlamentari il rapporto di rappresentanza fra elettori ed eletti. Anzi, impedendo che esso si costituisca correttamente e direttamente, coartano la libertà di scelta degli elettori nell’elezione dei propri rappresentanti in Parlamento, che costituisce una delle principali espressioni della sovranità popolare, e pertanto contraddicono il principio democratico, incidendo sulla stessa libertà del voto di cui all’art. 48 Cost”.</a:t>
            </a:r>
          </a:p>
        </p:txBody>
      </p:sp>
    </p:spTree>
    <p:extLst>
      <p:ext uri="{BB962C8B-B14F-4D97-AF65-F5344CB8AC3E}">
        <p14:creationId xmlns:p14="http://schemas.microsoft.com/office/powerpoint/2010/main" val="3839205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latin typeface="Calibri" panose="020F0502020204030204" pitchFamily="34" charset="0"/>
              </a:rPr>
              <a:t>Sentenza n. 1 del 2014 – Normativa di risulta</a:t>
            </a:r>
            <a:endParaRPr lang="it-IT" dirty="0">
              <a:latin typeface="Calibri" panose="020F0502020204030204" pitchFamily="34" charset="0"/>
            </a:endParaRPr>
          </a:p>
        </p:txBody>
      </p:sp>
      <p:sp>
        <p:nvSpPr>
          <p:cNvPr id="3" name="Segnaposto contenuto 2"/>
          <p:cNvSpPr>
            <a:spLocks noGrp="1"/>
          </p:cNvSpPr>
          <p:nvPr>
            <p:ph idx="1"/>
          </p:nvPr>
        </p:nvSpPr>
        <p:spPr>
          <a:xfrm>
            <a:off x="677334" y="1378039"/>
            <a:ext cx="8596668" cy="5190186"/>
          </a:xfrm>
        </p:spPr>
        <p:txBody>
          <a:bodyPr>
            <a:normAutofit fontScale="92500" lnSpcReduction="10000"/>
          </a:bodyPr>
          <a:lstStyle/>
          <a:p>
            <a:pPr marL="0" indent="0" algn="just">
              <a:buNone/>
            </a:pPr>
            <a:r>
              <a:rPr lang="it-IT" sz="2200" dirty="0">
                <a:latin typeface="Calibri" panose="020F0502020204030204" pitchFamily="34" charset="0"/>
              </a:rPr>
              <a:t>La Corte, attraverso la declaratoria di parziale incostituzionalità della legge n. 270 del 2005, ha profondamente inciso sull’articolazione della formula elettorale.</a:t>
            </a:r>
          </a:p>
          <a:p>
            <a:pPr marL="0" indent="0" algn="just">
              <a:buNone/>
            </a:pPr>
            <a:r>
              <a:rPr lang="it-IT" sz="2200" dirty="0">
                <a:latin typeface="Calibri" panose="020F0502020204030204" pitchFamily="34" charset="0"/>
              </a:rPr>
              <a:t>Tuttavia, a conferma del principio già consolidatosi nella giurisprudenza costituzionale in materia di ammissibilità delle richieste referendarie abrogative, la Corte ha dichiarato l’</a:t>
            </a:r>
            <a:r>
              <a:rPr lang="it-IT" sz="2200" dirty="0" err="1">
                <a:latin typeface="Calibri" panose="020F0502020204030204" pitchFamily="34" charset="0"/>
              </a:rPr>
              <a:t>autoapplicatività</a:t>
            </a:r>
            <a:r>
              <a:rPr lang="it-IT" sz="2200" dirty="0">
                <a:latin typeface="Calibri" panose="020F0502020204030204" pitchFamily="34" charset="0"/>
              </a:rPr>
              <a:t> della normativa di risulta; in particolare, al p.to 6 del </a:t>
            </a:r>
            <a:r>
              <a:rPr lang="it-IT" sz="2200" i="1" dirty="0">
                <a:latin typeface="Calibri" panose="020F0502020204030204" pitchFamily="34" charset="0"/>
              </a:rPr>
              <a:t>Considerato in diritto</a:t>
            </a:r>
            <a:r>
              <a:rPr lang="it-IT" sz="2200" dirty="0">
                <a:latin typeface="Calibri" panose="020F0502020204030204" pitchFamily="34" charset="0"/>
              </a:rPr>
              <a:t>, ha sottolineato come “</a:t>
            </a:r>
            <a:r>
              <a:rPr lang="it-IT" sz="2200" b="1" i="1" dirty="0">
                <a:latin typeface="Calibri" panose="020F0502020204030204" pitchFamily="34" charset="0"/>
              </a:rPr>
              <a:t>la normativa che resta in vigore</a:t>
            </a:r>
            <a:r>
              <a:rPr lang="it-IT" sz="2200" i="1" dirty="0">
                <a:latin typeface="Calibri" panose="020F0502020204030204" pitchFamily="34" charset="0"/>
              </a:rPr>
              <a:t> per effetto della dichiarata illegittimità costituzionale delle disposizioni oggetto delle questioni sollevate dalla Corte di cassazione </a:t>
            </a:r>
            <a:r>
              <a:rPr lang="it-IT" sz="2200" b="1" i="1" dirty="0">
                <a:latin typeface="Calibri" panose="020F0502020204030204" pitchFamily="34" charset="0"/>
              </a:rPr>
              <a:t>è «complessivamente idonea a garantire il rinnovo, in ogni momento, dell’organo costituzionale elettivo»</a:t>
            </a:r>
            <a:r>
              <a:rPr lang="it-IT" sz="2200" i="1" dirty="0">
                <a:latin typeface="Calibri" panose="020F0502020204030204" pitchFamily="34" charset="0"/>
              </a:rPr>
              <a:t>, così come richiesto dalla costante giurisprudenza di questa Corte</a:t>
            </a:r>
            <a:r>
              <a:rPr lang="it-IT" sz="2200" dirty="0">
                <a:latin typeface="Calibri" panose="020F0502020204030204" pitchFamily="34" charset="0"/>
              </a:rPr>
              <a:t> </a:t>
            </a:r>
            <a:r>
              <a:rPr lang="it-IT" sz="2200" i="1" dirty="0">
                <a:latin typeface="Calibri" panose="020F0502020204030204" pitchFamily="34" charset="0"/>
              </a:rPr>
              <a:t>(da ultimo, sentenza n. 13 del 2012). </a:t>
            </a:r>
            <a:r>
              <a:rPr lang="it-IT" sz="2200" b="1" i="1" dirty="0">
                <a:latin typeface="Calibri" panose="020F0502020204030204" pitchFamily="34" charset="0"/>
              </a:rPr>
              <a:t>Le leggi elettorali sono, infatti, “costituzionalmente necessarie”</a:t>
            </a:r>
            <a:r>
              <a:rPr lang="it-IT" sz="2200" i="1" dirty="0">
                <a:latin typeface="Calibri" panose="020F0502020204030204" pitchFamily="34" charset="0"/>
              </a:rPr>
              <a:t>, in quanto «indispensabili per assicurare il funzionamento e la continuità degli organi costituzionali» (sentenza n. 13 del 2012; analogamente, sentenze n. 15 e n. 16 del 2008, n. 13 del 1999, n. 26 del 1997, n. 5 del 1995, n. 32 del 1993, n. 47 del 1991, n. 29 del 1987), dovendosi inoltre scongiurare l’eventualità di «paralizzare il potere di scioglimento del Presidente della Repubblica previsto dall’art. 88 Cost.» (sentenza n. 13 del 2012)”.</a:t>
            </a:r>
            <a:endParaRPr lang="it-IT" sz="22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18716762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Calibri" panose="020F0502020204030204" pitchFamily="34" charset="0"/>
              </a:rPr>
              <a:t>Sentenza n. 1 del 2014 – Normativa di risulta</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a:latin typeface="Calibri" panose="020F0502020204030204" pitchFamily="34" charset="0"/>
              </a:rPr>
              <a:t>Il sistema elettorale che residuava dalla decisione della Consulta, non a caso ribattezzato “</a:t>
            </a:r>
            <a:r>
              <a:rPr lang="it-IT" sz="2000" b="1" i="1" dirty="0" err="1">
                <a:latin typeface="Calibri" panose="020F0502020204030204" pitchFamily="34" charset="0"/>
              </a:rPr>
              <a:t>Consultellum</a:t>
            </a:r>
            <a:r>
              <a:rPr lang="it-IT" sz="2000" dirty="0">
                <a:latin typeface="Calibri" panose="020F0502020204030204" pitchFamily="34" charset="0"/>
              </a:rPr>
              <a:t>”, manteneva il meccanismo proporzionale di trasformazione dei voti in seggi, con elevate soglie di sbarramento, ma risultava depurato dell’attribuzione del premio di maggioranza. Rispetto al voto di lista bloccato, invece, la Corte ha affermato che le norme censurate dovessero essere integrate in maniera tale da consentire all’elettore di esprimere un voto di preferenza; tuttavia, rispetto agli eventuali inconvenienti legati alle concrete modalità di attuazione del sistema preferenziale, la Corte, pur suggerendo alcune ipotesi di lettura, rimetteva alla discrezionalità del legislatore la scelta del meccanismo ritenuto più adeguato alla realizzazione del voto preferenziale.</a:t>
            </a:r>
          </a:p>
          <a:p>
            <a:pPr marL="0" indent="0" algn="just">
              <a:buNone/>
            </a:pPr>
            <a:endParaRPr lang="it-IT" sz="2000" dirty="0">
              <a:latin typeface="Calibri" panose="020F0502020204030204" pitchFamily="34" charset="0"/>
            </a:endParaRPr>
          </a:p>
        </p:txBody>
      </p:sp>
    </p:spTree>
    <p:extLst>
      <p:ext uri="{BB962C8B-B14F-4D97-AF65-F5344CB8AC3E}">
        <p14:creationId xmlns:p14="http://schemas.microsoft.com/office/powerpoint/2010/main" val="42554747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Calibri" panose="020F0502020204030204" pitchFamily="34" charset="0"/>
              </a:rPr>
              <a:t>Sentenza n. 1 del 2014 – Normativa di risulta</a:t>
            </a:r>
            <a:endParaRPr lang="it-IT" dirty="0"/>
          </a:p>
        </p:txBody>
      </p:sp>
      <p:sp>
        <p:nvSpPr>
          <p:cNvPr id="3" name="Segnaposto contenuto 2"/>
          <p:cNvSpPr>
            <a:spLocks noGrp="1"/>
          </p:cNvSpPr>
          <p:nvPr>
            <p:ph idx="1"/>
          </p:nvPr>
        </p:nvSpPr>
        <p:spPr>
          <a:xfrm>
            <a:off x="677334" y="1519707"/>
            <a:ext cx="8596668" cy="4906851"/>
          </a:xfrm>
        </p:spPr>
        <p:txBody>
          <a:bodyPr>
            <a:normAutofit lnSpcReduction="10000"/>
          </a:bodyPr>
          <a:lstStyle/>
          <a:p>
            <a:pPr marL="0" indent="0" algn="just">
              <a:buNone/>
            </a:pPr>
            <a:r>
              <a:rPr lang="it-IT" sz="2000" dirty="0">
                <a:latin typeface="Calibri" panose="020F0502020204030204" pitchFamily="34" charset="0"/>
              </a:rPr>
              <a:t>Testimonianza ulteriore dell’ “accortezza” con cui la Corte ha affrontato il “seguito” della propria decisione può riscontrarsi nella modulazione degli effetti temporali. </a:t>
            </a:r>
          </a:p>
          <a:p>
            <a:pPr marL="0" indent="0" algn="just">
              <a:buNone/>
            </a:pPr>
            <a:r>
              <a:rPr lang="it-IT" sz="2000" dirty="0">
                <a:latin typeface="Calibri" panose="020F0502020204030204" pitchFamily="34" charset="0"/>
              </a:rPr>
              <a:t>È bene infatti ricordare come la Corte, pur </a:t>
            </a:r>
            <a:r>
              <a:rPr lang="it-IT" sz="2000" dirty="0" smtClean="0">
                <a:latin typeface="Calibri" panose="020F0502020204030204" pitchFamily="34" charset="0"/>
              </a:rPr>
              <a:t>avendo accolto le </a:t>
            </a:r>
            <a:r>
              <a:rPr lang="it-IT" sz="2000" dirty="0">
                <a:latin typeface="Calibri" panose="020F0502020204030204" pitchFamily="34" charset="0"/>
              </a:rPr>
              <a:t>censure di illegittimità sollevate dal giudice rimettente, abbia disposto che la normativa, così come modificata e depurata dai vizi di incostituzionalità (opera di cosmesi e di ripulitura del testo), potesse produrre i suoi effetti esclusivamente in occasione di una nuova consultazione elettorale (da effettuarsi secondo le regole contenute nella normativa di risulta o secondo la nuova normativa elettorale eventualmente adottata dalla Corte), inibendo così una loro incidenza sia sulla composizione del Parlamento, ormai eletto, sia sugli atti posti in essere dalle Camere dal 2006 in poi.</a:t>
            </a:r>
          </a:p>
          <a:p>
            <a:pPr marL="0" indent="0" algn="just">
              <a:buNone/>
            </a:pPr>
            <a:r>
              <a:rPr lang="it-IT" sz="2000" dirty="0">
                <a:latin typeface="Calibri" panose="020F0502020204030204" pitchFamily="34" charset="0"/>
              </a:rPr>
              <a:t>A sostegno dell’intervento così modellato, la Corte ha sottolineato come il principio di retroattività delle sentenze di accoglimento si estenda solo ai rapporti ancora pendenti, con conseguente esclusione di quelli esauriti, i quali rimangono regolati dalla legge dichiarata invalida.</a:t>
            </a:r>
          </a:p>
          <a:p>
            <a:pPr marL="0" indent="0">
              <a:buNone/>
            </a:pPr>
            <a:endParaRPr lang="it-IT" dirty="0"/>
          </a:p>
        </p:txBody>
      </p:sp>
    </p:spTree>
    <p:extLst>
      <p:ext uri="{BB962C8B-B14F-4D97-AF65-F5344CB8AC3E}">
        <p14:creationId xmlns:p14="http://schemas.microsoft.com/office/powerpoint/2010/main" val="30905347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Calibri" panose="020F0502020204030204" pitchFamily="34" charset="0"/>
              </a:rPr>
              <a:t>Sentenza n. 1 del 2014 – Normativa di risulta</a:t>
            </a:r>
            <a:endParaRPr lang="it-IT" dirty="0"/>
          </a:p>
        </p:txBody>
      </p:sp>
      <p:sp>
        <p:nvSpPr>
          <p:cNvPr id="3" name="Segnaposto contenuto 2"/>
          <p:cNvSpPr>
            <a:spLocks noGrp="1"/>
          </p:cNvSpPr>
          <p:nvPr>
            <p:ph idx="1"/>
          </p:nvPr>
        </p:nvSpPr>
        <p:spPr>
          <a:xfrm>
            <a:off x="677334" y="1661375"/>
            <a:ext cx="8596668" cy="4379987"/>
          </a:xfrm>
        </p:spPr>
        <p:txBody>
          <a:bodyPr>
            <a:normAutofit lnSpcReduction="10000"/>
          </a:bodyPr>
          <a:lstStyle/>
          <a:p>
            <a:pPr marL="0" indent="0" algn="just">
              <a:buNone/>
            </a:pPr>
            <a:r>
              <a:rPr lang="it-IT" sz="2000" dirty="0">
                <a:latin typeface="Calibri" panose="020F0502020204030204" pitchFamily="34" charset="0"/>
              </a:rPr>
              <a:t>Nella specie, avvalendosi di un’argomentazione assai discussa in dottrina, la Corte ha conferito all’istituto della “</a:t>
            </a:r>
            <a:r>
              <a:rPr lang="it-IT" sz="2000" b="1" dirty="0">
                <a:latin typeface="Calibri" panose="020F0502020204030204" pitchFamily="34" charset="0"/>
              </a:rPr>
              <a:t>proclamazione degli eletti</a:t>
            </a:r>
            <a:r>
              <a:rPr lang="it-IT" sz="2000" dirty="0">
                <a:latin typeface="Calibri" panose="020F0502020204030204" pitchFamily="34" charset="0"/>
              </a:rPr>
              <a:t>” un valore conclusivo del procedimento elettorale: “</a:t>
            </a:r>
            <a:r>
              <a:rPr lang="it-IT" sz="2000" i="1" dirty="0">
                <a:latin typeface="Calibri" panose="020F0502020204030204" pitchFamily="34" charset="0"/>
              </a:rPr>
              <a:t>Le elezioni che si sono svolte in applicazione anche delle norme elettorali dichiarate costituzionalmente illegittime costituiscono, in definitiva, e con ogni evidenza, un fatto concluso, posto che il processo di composizione delle Camere si compie con la proclamazione degli eletti</a:t>
            </a:r>
            <a:r>
              <a:rPr lang="it-IT" sz="2000" dirty="0" smtClean="0">
                <a:latin typeface="Calibri" panose="020F0502020204030204" pitchFamily="34" charset="0"/>
              </a:rPr>
              <a:t>”.</a:t>
            </a:r>
          </a:p>
          <a:p>
            <a:pPr marL="0" indent="0" algn="just">
              <a:buNone/>
            </a:pPr>
            <a:r>
              <a:rPr lang="it-IT" sz="2000" dirty="0">
                <a:latin typeface="Calibri" panose="020F0502020204030204" pitchFamily="34" charset="0"/>
              </a:rPr>
              <a:t>In definitiva, quindi, il principio fondamentale di continuità dello Stato, che si realizza nella continuità degli organi costituzionali, rappresenta il perno della modulazione degli effetti temporali realizzata dalla Consulta: “</a:t>
            </a:r>
            <a:r>
              <a:rPr lang="it-IT" sz="2000" b="1" i="1" dirty="0">
                <a:latin typeface="Calibri" panose="020F0502020204030204" pitchFamily="34" charset="0"/>
              </a:rPr>
              <a:t>È pertanto fuori di ogni ragionevole dubbio che nessuna incidenza è in grado di spiegare la presente decisione neppure con riferimento agli atti che le Camere adotteranno prima di nuove consultazioni elettorali</a:t>
            </a:r>
            <a:r>
              <a:rPr lang="it-IT" sz="2000" i="1" dirty="0">
                <a:latin typeface="Calibri" panose="020F0502020204030204" pitchFamily="34" charset="0"/>
              </a:rPr>
              <a:t>: le Camere sono organi costituzionalmente necessari ed indefettibili e non possono in alcun momento cessare di esistere o perdere la capacità di deliberare</a:t>
            </a:r>
            <a:r>
              <a:rPr lang="it-IT" sz="2000" dirty="0">
                <a:latin typeface="Calibri" panose="020F0502020204030204" pitchFamily="34" charset="0"/>
              </a:rPr>
              <a:t>”.</a:t>
            </a:r>
          </a:p>
          <a:p>
            <a:pPr marL="0" indent="0">
              <a:buNone/>
            </a:pPr>
            <a:endParaRPr lang="it-IT" dirty="0"/>
          </a:p>
        </p:txBody>
      </p:sp>
    </p:spTree>
    <p:extLst>
      <p:ext uri="{BB962C8B-B14F-4D97-AF65-F5344CB8AC3E}">
        <p14:creationId xmlns:p14="http://schemas.microsoft.com/office/powerpoint/2010/main" val="1924100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Forma di governo parlamentare</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532586"/>
            <a:ext cx="8596668" cy="4508777"/>
          </a:xfrm>
        </p:spPr>
        <p:txBody>
          <a:bodyPr>
            <a:normAutofit lnSpcReduction="10000"/>
          </a:bodyPr>
          <a:lstStyle/>
          <a:p>
            <a:pPr marL="0" indent="0" algn="just">
              <a:buNone/>
            </a:pPr>
            <a:r>
              <a:rPr lang="it-IT" sz="2000" dirty="0" smtClean="0">
                <a:latin typeface="Calibri" panose="020F0502020204030204" pitchFamily="34" charset="0"/>
              </a:rPr>
              <a:t>La forma di governo parlamentare, le cui origini si fanno tradizionalmente risalire all’Inghilterra del XVIII secolo, si caratterizza per l’esistenza di un </a:t>
            </a:r>
            <a:r>
              <a:rPr lang="it-IT" sz="2000" b="1" dirty="0" smtClean="0">
                <a:latin typeface="Calibri" panose="020F0502020204030204" pitchFamily="34" charset="0"/>
              </a:rPr>
              <a:t>rapporto fiduciario </a:t>
            </a:r>
            <a:r>
              <a:rPr lang="it-IT" sz="2000" dirty="0" smtClean="0">
                <a:latin typeface="Calibri" panose="020F0502020204030204" pitchFamily="34" charset="0"/>
              </a:rPr>
              <a:t>che lega le Camere rappresentative al Governo, per cui quest’ultimo deve ottenere e mantenere la fiducia delle Camere per poter svolgere la sua attività di indirizzo politico. Da ciò discende l’attribuzione al Parlamento di un potere di controllo in ordine all’attività posta in essere dal Governo e l’obbligo di dimissioni gravante su quest’ultimo in seguito ad un eventuale voto di sfiducia delle Camere.</a:t>
            </a:r>
          </a:p>
          <a:p>
            <a:pPr marL="0" indent="0" algn="just">
              <a:buNone/>
            </a:pPr>
            <a:r>
              <a:rPr lang="it-IT" sz="2000" dirty="0" smtClean="0">
                <a:latin typeface="Calibri" panose="020F0502020204030204" pitchFamily="34" charset="0"/>
              </a:rPr>
              <a:t>In altri termini, può parlarsi di forma di governo parlamentare quando «la titolarità del potere esecutivo sia concepita come un’emanazione permanente (mediante il rapporto fiduciario) del o dei collegi titolari del potere legislativo» (L. Elia).</a:t>
            </a:r>
          </a:p>
          <a:p>
            <a:pPr marL="0" indent="0" algn="just">
              <a:buNone/>
            </a:pPr>
            <a:r>
              <a:rPr lang="it-IT" sz="2000" dirty="0" smtClean="0">
                <a:latin typeface="Calibri" panose="020F0502020204030204" pitchFamily="34" charset="0"/>
              </a:rPr>
              <a:t>Lo schema del governo parlamentare richiede uno svolgimento attenuato del principio della separazione dei poteri, stante la codirezione politica dello Stato affidata al Governo e alle Camere.</a:t>
            </a:r>
            <a:endParaRPr lang="it-IT" sz="2000" dirty="0">
              <a:latin typeface="Calibri" panose="020F0502020204030204" pitchFamily="34" charset="0"/>
            </a:endParaRPr>
          </a:p>
        </p:txBody>
      </p:sp>
    </p:spTree>
    <p:extLst>
      <p:ext uri="{BB962C8B-B14F-4D97-AF65-F5344CB8AC3E}">
        <p14:creationId xmlns:p14="http://schemas.microsoft.com/office/powerpoint/2010/main" val="17042906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t>Sentenza n. 35 del 2017</a:t>
            </a:r>
            <a:endParaRPr lang="it-IT" sz="4000" dirty="0"/>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Di poco successiva alla sentenza n. 1 del 2014 è la decisione con cui la Corte ha dichiarato la parziale incostituzionalità della legge elettorale n. 52 del 2015 la quale, peraltro, all’atto dello scrutinio di legittimità, non aveva ancora ricevuto applicazione.</a:t>
            </a:r>
          </a:p>
          <a:p>
            <a:pPr marL="0" indent="0" algn="just">
              <a:buNone/>
            </a:pPr>
            <a:r>
              <a:rPr lang="it-IT" sz="2000" dirty="0" smtClean="0">
                <a:latin typeface="Calibri" panose="020F0502020204030204" pitchFamily="34" charset="0"/>
              </a:rPr>
              <a:t>Nella specie, la Corte ha censurato le previsioni inerenti lo svolgimento del doppio turno di ballottaggio nonché quelle vertenti sulla figura del capolista plurieletto; diversamente, la Corte ha respinto, tra le altre, le eccezioni di incostituzionalità sollevate in riferimento al premio di maggioranza.</a:t>
            </a:r>
            <a:endParaRPr lang="it-IT" sz="2000" dirty="0">
              <a:latin typeface="Calibri" panose="020F0502020204030204" pitchFamily="34" charset="0"/>
            </a:endParaRPr>
          </a:p>
        </p:txBody>
      </p:sp>
    </p:spTree>
    <p:extLst>
      <p:ext uri="{BB962C8B-B14F-4D97-AF65-F5344CB8AC3E}">
        <p14:creationId xmlns:p14="http://schemas.microsoft.com/office/powerpoint/2010/main" val="166220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latin typeface="Calibri" panose="020F0502020204030204" pitchFamily="34" charset="0"/>
              </a:rPr>
              <a:t>Sentenza n. 35 del </a:t>
            </a:r>
            <a:r>
              <a:rPr lang="it-IT" sz="3200" dirty="0" smtClean="0">
                <a:latin typeface="Calibri" panose="020F0502020204030204" pitchFamily="34" charset="0"/>
              </a:rPr>
              <a:t>2017 – Premio di maggioranza</a:t>
            </a:r>
            <a:endParaRPr lang="it-IT" sz="3200" dirty="0">
              <a:latin typeface="Calibri" panose="020F0502020204030204" pitchFamily="34" charset="0"/>
            </a:endParaRPr>
          </a:p>
        </p:txBody>
      </p:sp>
      <p:sp>
        <p:nvSpPr>
          <p:cNvPr id="3" name="Segnaposto contenuto 2"/>
          <p:cNvSpPr>
            <a:spLocks noGrp="1"/>
          </p:cNvSpPr>
          <p:nvPr>
            <p:ph idx="1"/>
          </p:nvPr>
        </p:nvSpPr>
        <p:spPr>
          <a:xfrm>
            <a:off x="677334" y="1648497"/>
            <a:ext cx="8596668" cy="4392866"/>
          </a:xfrm>
        </p:spPr>
        <p:txBody>
          <a:bodyPr>
            <a:normAutofit/>
          </a:bodyPr>
          <a:lstStyle/>
          <a:p>
            <a:pPr marL="0" indent="0" algn="just">
              <a:buNone/>
            </a:pPr>
            <a:r>
              <a:rPr lang="it-IT" sz="2000" dirty="0" smtClean="0">
                <a:latin typeface="Calibri" panose="020F0502020204030204" pitchFamily="34" charset="0"/>
              </a:rPr>
              <a:t>Come noto, la legge n. 52 del </a:t>
            </a:r>
            <a:r>
              <a:rPr lang="it-IT" sz="2000" dirty="0">
                <a:latin typeface="Calibri" panose="020F0502020204030204" pitchFamily="34" charset="0"/>
              </a:rPr>
              <a:t>2015 </a:t>
            </a:r>
            <a:r>
              <a:rPr lang="it-IT" sz="2000" dirty="0" smtClean="0">
                <a:latin typeface="Calibri" panose="020F0502020204030204" pitchFamily="34" charset="0"/>
              </a:rPr>
              <a:t>prevedeva l’attribuzione </a:t>
            </a:r>
            <a:r>
              <a:rPr lang="it-IT" sz="2000" dirty="0">
                <a:latin typeface="Calibri" panose="020F0502020204030204" pitchFamily="34" charset="0"/>
              </a:rPr>
              <a:t>di </a:t>
            </a:r>
            <a:r>
              <a:rPr lang="it-IT" sz="2000" dirty="0" smtClean="0">
                <a:latin typeface="Calibri" panose="020F0502020204030204" pitchFamily="34" charset="0"/>
              </a:rPr>
              <a:t>un </a:t>
            </a:r>
            <a:r>
              <a:rPr lang="it-IT" sz="2000" dirty="0">
                <a:latin typeface="Calibri" panose="020F0502020204030204" pitchFamily="34" charset="0"/>
              </a:rPr>
              <a:t>premio di maggioranza, pari a 340 seggi, alla sola lista che </a:t>
            </a:r>
            <a:r>
              <a:rPr lang="it-IT" sz="2000" dirty="0" smtClean="0">
                <a:latin typeface="Calibri" panose="020F0502020204030204" pitchFamily="34" charset="0"/>
              </a:rPr>
              <a:t>avesse ottenuto, </a:t>
            </a:r>
            <a:r>
              <a:rPr lang="it-IT" sz="2000" dirty="0">
                <a:latin typeface="Calibri" panose="020F0502020204030204" pitchFamily="34" charset="0"/>
              </a:rPr>
              <a:t>su base nazionale, almeno il 40 per cento dei voti validi. </a:t>
            </a:r>
            <a:endParaRPr lang="it-IT" sz="2000" dirty="0" smtClean="0">
              <a:latin typeface="Calibri" panose="020F0502020204030204" pitchFamily="34" charset="0"/>
            </a:endParaRPr>
          </a:p>
          <a:p>
            <a:pPr marL="0" indent="0" algn="just">
              <a:buNone/>
            </a:pPr>
            <a:r>
              <a:rPr lang="it-IT" sz="2000" dirty="0">
                <a:latin typeface="Calibri" panose="020F0502020204030204" pitchFamily="34" charset="0"/>
              </a:rPr>
              <a:t>La </a:t>
            </a:r>
            <a:r>
              <a:rPr lang="it-IT" sz="2000" dirty="0" smtClean="0">
                <a:latin typeface="Calibri" panose="020F0502020204030204" pitchFamily="34" charset="0"/>
              </a:rPr>
              <a:t>Corte ha quindi dichiarato </a:t>
            </a:r>
            <a:r>
              <a:rPr lang="it-IT" sz="2000" dirty="0">
                <a:latin typeface="Calibri" panose="020F0502020204030204" pitchFamily="34" charset="0"/>
              </a:rPr>
              <a:t>l’</a:t>
            </a:r>
            <a:r>
              <a:rPr lang="it-IT" sz="2000" b="1" dirty="0">
                <a:latin typeface="Calibri" panose="020F0502020204030204" pitchFamily="34" charset="0"/>
              </a:rPr>
              <a:t>infondatezza della </a:t>
            </a:r>
            <a:r>
              <a:rPr lang="it-IT" sz="2000" b="1" dirty="0" smtClean="0">
                <a:latin typeface="Calibri" panose="020F0502020204030204" pitchFamily="34" charset="0"/>
              </a:rPr>
              <a:t>questione avente ad oggetto il meccanismo premiale</a:t>
            </a:r>
            <a:r>
              <a:rPr lang="it-IT" sz="2000" dirty="0" smtClean="0">
                <a:latin typeface="Calibri" panose="020F0502020204030204" pitchFamily="34" charset="0"/>
              </a:rPr>
              <a:t>, </a:t>
            </a:r>
            <a:r>
              <a:rPr lang="it-IT" sz="2000" dirty="0">
                <a:latin typeface="Calibri" panose="020F0502020204030204" pitchFamily="34" charset="0"/>
              </a:rPr>
              <a:t>sul presupposto che </a:t>
            </a:r>
            <a:r>
              <a:rPr lang="it-IT" sz="2000" dirty="0" smtClean="0">
                <a:latin typeface="Calibri" panose="020F0502020204030204" pitchFamily="34" charset="0"/>
              </a:rPr>
              <a:t>il legislatore avesse vincolato l’attribuzione del premio al raggiungimento di una data percentuale di voti e che, nel caso di specie, tale soglia non apparisse </a:t>
            </a:r>
            <a:r>
              <a:rPr lang="it-IT" sz="2000" dirty="0">
                <a:latin typeface="Calibri" panose="020F0502020204030204" pitchFamily="34" charset="0"/>
              </a:rPr>
              <a:t>in sé «manifestamente irragionevole, poiché volta a bilanciare i principi costituzionali della necessaria rappresentatività della Camera dei deputati e dell’eguaglianza del voto, da un lato, con gli obbiettivi, pure di rilievo costituzionale, della stabilità del governo del Paese e della rapidità del processo decisionale, </a:t>
            </a:r>
            <a:r>
              <a:rPr lang="it-IT" sz="2000" dirty="0" smtClean="0">
                <a:latin typeface="Calibri" panose="020F0502020204030204" pitchFamily="34" charset="0"/>
              </a:rPr>
              <a:t>dall’altro».</a:t>
            </a:r>
            <a:endParaRPr lang="it-IT" sz="2000" dirty="0">
              <a:latin typeface="Calibri" panose="020F0502020204030204" pitchFamily="34" charset="0"/>
            </a:endParaRPr>
          </a:p>
        </p:txBody>
      </p:sp>
    </p:spTree>
    <p:extLst>
      <p:ext uri="{BB962C8B-B14F-4D97-AF65-F5344CB8AC3E}">
        <p14:creationId xmlns:p14="http://schemas.microsoft.com/office/powerpoint/2010/main" val="21427769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Calibri" panose="020F0502020204030204" pitchFamily="34" charset="0"/>
              </a:rPr>
              <a:t>Sentenza n. 35 del 2017 – </a:t>
            </a:r>
            <a:r>
              <a:rPr lang="it-IT" dirty="0" smtClean="0">
                <a:latin typeface="Calibri" panose="020F0502020204030204" pitchFamily="34" charset="0"/>
              </a:rPr>
              <a:t>Turno di ballottaggio</a:t>
            </a:r>
            <a:endParaRPr lang="it-IT" dirty="0">
              <a:latin typeface="Calibri" panose="020F0502020204030204" pitchFamily="34" charset="0"/>
            </a:endParaRPr>
          </a:p>
        </p:txBody>
      </p:sp>
      <p:sp>
        <p:nvSpPr>
          <p:cNvPr id="3" name="Segnaposto contenuto 2"/>
          <p:cNvSpPr>
            <a:spLocks noGrp="1"/>
          </p:cNvSpPr>
          <p:nvPr>
            <p:ph idx="1"/>
          </p:nvPr>
        </p:nvSpPr>
        <p:spPr>
          <a:xfrm>
            <a:off x="677334" y="1930401"/>
            <a:ext cx="8596668" cy="4457520"/>
          </a:xfrm>
        </p:spPr>
        <p:txBody>
          <a:bodyPr>
            <a:normAutofit/>
          </a:bodyPr>
          <a:lstStyle/>
          <a:p>
            <a:pPr marL="0" indent="0" algn="just">
              <a:buNone/>
            </a:pPr>
            <a:r>
              <a:rPr lang="it-IT" sz="2000" dirty="0" smtClean="0">
                <a:latin typeface="Calibri" panose="020F0502020204030204" pitchFamily="34" charset="0"/>
              </a:rPr>
              <a:t>Quanto allo svolgimento della consultazione elettorale, la legge n. 52 del 2015 </a:t>
            </a:r>
            <a:r>
              <a:rPr lang="it-IT" sz="2000" dirty="0">
                <a:latin typeface="Calibri" panose="020F0502020204030204" pitchFamily="34" charset="0"/>
              </a:rPr>
              <a:t>disponeva che </a:t>
            </a:r>
            <a:r>
              <a:rPr lang="it-IT" sz="2000" dirty="0" smtClean="0">
                <a:latin typeface="Calibri" panose="020F0502020204030204" pitchFamily="34" charset="0"/>
              </a:rPr>
              <a:t>qualora </a:t>
            </a:r>
            <a:r>
              <a:rPr lang="it-IT" sz="2000" dirty="0">
                <a:latin typeface="Calibri" panose="020F0502020204030204" pitchFamily="34" charset="0"/>
              </a:rPr>
              <a:t>nessuna delle liste </a:t>
            </a:r>
            <a:r>
              <a:rPr lang="it-IT" sz="2000" dirty="0" smtClean="0">
                <a:latin typeface="Calibri" panose="020F0502020204030204" pitchFamily="34" charset="0"/>
              </a:rPr>
              <a:t>avesse conseguito il </a:t>
            </a:r>
            <a:r>
              <a:rPr lang="it-IT" sz="2000" dirty="0">
                <a:latin typeface="Calibri" panose="020F0502020204030204" pitchFamily="34" charset="0"/>
              </a:rPr>
              <a:t>40 per cento dei voti validi, </a:t>
            </a:r>
            <a:r>
              <a:rPr lang="it-IT" sz="2000" dirty="0" smtClean="0">
                <a:latin typeface="Calibri" panose="020F0502020204030204" pitchFamily="34" charset="0"/>
              </a:rPr>
              <a:t>si procedesse </a:t>
            </a:r>
            <a:r>
              <a:rPr lang="it-IT" sz="2000" dirty="0">
                <a:latin typeface="Calibri" panose="020F0502020204030204" pitchFamily="34" charset="0"/>
              </a:rPr>
              <a:t>ad un turno di ballottaggio fra le liste che </a:t>
            </a:r>
            <a:r>
              <a:rPr lang="it-IT" sz="2000" dirty="0" smtClean="0">
                <a:latin typeface="Calibri" panose="020F0502020204030204" pitchFamily="34" charset="0"/>
              </a:rPr>
              <a:t>avessero ottenuto </a:t>
            </a:r>
            <a:r>
              <a:rPr lang="it-IT" sz="2000" dirty="0">
                <a:latin typeface="Calibri" panose="020F0502020204030204" pitchFamily="34" charset="0"/>
              </a:rPr>
              <a:t>al primo turno le due maggiori cifre elettorali nazionali. Il premio di </a:t>
            </a:r>
            <a:r>
              <a:rPr lang="it-IT" sz="2000" dirty="0" smtClean="0">
                <a:latin typeface="Calibri" panose="020F0502020204030204" pitchFamily="34" charset="0"/>
              </a:rPr>
              <a:t>maggioranza sarebbe stato quindi attribuito </a:t>
            </a:r>
            <a:r>
              <a:rPr lang="it-IT" sz="2000" dirty="0">
                <a:latin typeface="Calibri" panose="020F0502020204030204" pitchFamily="34" charset="0"/>
              </a:rPr>
              <a:t>alla lista che </a:t>
            </a:r>
            <a:r>
              <a:rPr lang="it-IT" sz="2000" dirty="0" smtClean="0">
                <a:latin typeface="Calibri" panose="020F0502020204030204" pitchFamily="34" charset="0"/>
              </a:rPr>
              <a:t>avesse </a:t>
            </a:r>
            <a:r>
              <a:rPr lang="it-IT" sz="2000" dirty="0">
                <a:latin typeface="Calibri" panose="020F0502020204030204" pitchFamily="34" charset="0"/>
              </a:rPr>
              <a:t>ottenuto il maggior numero di voti validi al turno di ballottaggio</a:t>
            </a:r>
            <a:r>
              <a:rPr lang="it-IT" sz="2000" dirty="0" smtClean="0">
                <a:latin typeface="Calibri" panose="020F0502020204030204" pitchFamily="34" charset="0"/>
              </a:rPr>
              <a:t>.</a:t>
            </a:r>
          </a:p>
          <a:p>
            <a:pPr marL="0" indent="0" algn="just">
              <a:buNone/>
            </a:pPr>
            <a:r>
              <a:rPr lang="it-IT" sz="2000" dirty="0">
                <a:latin typeface="Calibri" panose="020F0502020204030204" pitchFamily="34" charset="0"/>
              </a:rPr>
              <a:t>La Corte ha accolto le censure </a:t>
            </a:r>
            <a:r>
              <a:rPr lang="it-IT" sz="2000" dirty="0" smtClean="0">
                <a:latin typeface="Calibri" panose="020F0502020204030204" pitchFamily="34" charset="0"/>
              </a:rPr>
              <a:t>aventi ad oggetto il predetto meccanismo, </a:t>
            </a:r>
            <a:r>
              <a:rPr lang="it-IT" sz="2000" dirty="0">
                <a:latin typeface="Calibri" panose="020F0502020204030204" pitchFamily="34" charset="0"/>
              </a:rPr>
              <a:t>dichiarando la </a:t>
            </a:r>
            <a:r>
              <a:rPr lang="it-IT" sz="2000" b="1" dirty="0">
                <a:latin typeface="Calibri" panose="020F0502020204030204" pitchFamily="34" charset="0"/>
              </a:rPr>
              <a:t>fondatezza della questione</a:t>
            </a:r>
            <a:r>
              <a:rPr lang="it-IT" sz="2000" dirty="0">
                <a:latin typeface="Calibri" panose="020F0502020204030204" pitchFamily="34" charset="0"/>
              </a:rPr>
              <a:t> di </a:t>
            </a:r>
            <a:r>
              <a:rPr lang="it-IT" sz="2000" dirty="0" smtClean="0">
                <a:latin typeface="Calibri" panose="020F0502020204030204" pitchFamily="34" charset="0"/>
              </a:rPr>
              <a:t>legittimità, ritenuto </a:t>
            </a:r>
            <a:r>
              <a:rPr lang="it-IT" sz="2000" dirty="0">
                <a:latin typeface="Calibri" panose="020F0502020204030204" pitchFamily="34" charset="0"/>
              </a:rPr>
              <a:t>che le concrete modalità di attribuzione del premio attraverso il turno di ballottaggio </a:t>
            </a:r>
            <a:r>
              <a:rPr lang="it-IT" sz="2000" dirty="0" smtClean="0">
                <a:latin typeface="Calibri" panose="020F0502020204030204" pitchFamily="34" charset="0"/>
              </a:rPr>
              <a:t>comportassero </a:t>
            </a:r>
            <a:r>
              <a:rPr lang="it-IT" sz="2000" dirty="0">
                <a:latin typeface="Calibri" panose="020F0502020204030204" pitchFamily="34" charset="0"/>
              </a:rPr>
              <a:t>un’irragionevole compressione della rappresentatività dell’organo elettivo e dell’eguaglianza del voto.</a:t>
            </a:r>
          </a:p>
          <a:p>
            <a:pPr marL="0" indent="0">
              <a:buNone/>
            </a:pPr>
            <a:endParaRPr lang="it-IT" dirty="0"/>
          </a:p>
        </p:txBody>
      </p:sp>
    </p:spTree>
    <p:extLst>
      <p:ext uri="{BB962C8B-B14F-4D97-AF65-F5344CB8AC3E}">
        <p14:creationId xmlns:p14="http://schemas.microsoft.com/office/powerpoint/2010/main" val="42508036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Calibri" panose="020F0502020204030204" pitchFamily="34" charset="0"/>
              </a:rPr>
              <a:t>Sentenza n. 35 del 2017 – Turno di ballottaggio</a:t>
            </a:r>
          </a:p>
        </p:txBody>
      </p:sp>
      <p:sp>
        <p:nvSpPr>
          <p:cNvPr id="3" name="Segnaposto contenuto 2"/>
          <p:cNvSpPr>
            <a:spLocks noGrp="1"/>
          </p:cNvSpPr>
          <p:nvPr>
            <p:ph idx="1"/>
          </p:nvPr>
        </p:nvSpPr>
        <p:spPr>
          <a:xfrm>
            <a:off x="677334" y="1930400"/>
            <a:ext cx="8596668" cy="4534794"/>
          </a:xfrm>
        </p:spPr>
        <p:txBody>
          <a:bodyPr>
            <a:normAutofit/>
          </a:bodyPr>
          <a:lstStyle/>
          <a:p>
            <a:pPr marL="0" indent="0" algn="just">
              <a:buNone/>
            </a:pPr>
            <a:r>
              <a:rPr lang="it-IT" sz="2000" dirty="0" smtClean="0">
                <a:latin typeface="Calibri" panose="020F0502020204030204" pitchFamily="34" charset="0"/>
              </a:rPr>
              <a:t>In </a:t>
            </a:r>
            <a:r>
              <a:rPr lang="it-IT" sz="2000" dirty="0">
                <a:latin typeface="Calibri" panose="020F0502020204030204" pitchFamily="34" charset="0"/>
              </a:rPr>
              <a:t>particolare, la Corte osserva come il rispetto di tali principi costituzionali non sia garantito dalle disposizioni censurate: “una lista può accedere al turno di ballottaggio anche avendo conseguito, al primo turno, un consenso esiguo, e ciononostante ottenere il premio, vedendo più che raddoppiati i seggi che avrebbe conseguito sulla base dei voti ottenuti al primo turno. Le disposizioni censurate riproducono così, seppure al turno di ballottaggio, un effetto distorsivo analogo a quello che questa Corte aveva individuato, nella sentenza n. 1 del 2014, in relazione alla legislazione elettorale previgente”.</a:t>
            </a:r>
          </a:p>
          <a:p>
            <a:pPr marL="0" indent="0" algn="just">
              <a:buNone/>
            </a:pPr>
            <a:r>
              <a:rPr lang="it-IT" sz="2000" b="1" dirty="0">
                <a:latin typeface="Calibri" panose="020F0502020204030204" pitchFamily="34" charset="0"/>
              </a:rPr>
              <a:t>Il legittimo perseguimento dell’obiettivo della stabilità di Governo</a:t>
            </a:r>
            <a:r>
              <a:rPr lang="it-IT" sz="2000" dirty="0">
                <a:latin typeface="Calibri" panose="020F0502020204030204" pitchFamily="34" charset="0"/>
              </a:rPr>
              <a:t>, cui è preordinata l’attribuzione del premio di maggioranza, pur essendo di sicuro interesse costituzionale </a:t>
            </a:r>
            <a:r>
              <a:rPr lang="it-IT" sz="2000" b="1" dirty="0">
                <a:latin typeface="Calibri" panose="020F0502020204030204" pitchFamily="34" charset="0"/>
              </a:rPr>
              <a:t>non può in ogni caso giustificare uno sproporzionato sacrificio dei principi costituzionali di rappresentatività e di uguaglianza di voto, trasformando una lista che vanta un consenso limitato, ed in ipotesi anche esiguo, in maggioranza assoluta.</a:t>
            </a:r>
          </a:p>
          <a:p>
            <a:pPr marL="0" indent="0">
              <a:buNone/>
            </a:pPr>
            <a:endParaRPr lang="it-IT" dirty="0"/>
          </a:p>
        </p:txBody>
      </p:sp>
    </p:spTree>
    <p:extLst>
      <p:ext uri="{BB962C8B-B14F-4D97-AF65-F5344CB8AC3E}">
        <p14:creationId xmlns:p14="http://schemas.microsoft.com/office/powerpoint/2010/main" val="25484762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8596668" cy="1026017"/>
          </a:xfrm>
        </p:spPr>
        <p:txBody>
          <a:bodyPr>
            <a:normAutofit fontScale="90000"/>
          </a:bodyPr>
          <a:lstStyle/>
          <a:p>
            <a:pPr algn="ctr"/>
            <a:r>
              <a:rPr lang="it-IT" dirty="0">
                <a:latin typeface="Calibri" panose="020F0502020204030204" pitchFamily="34" charset="0"/>
              </a:rPr>
              <a:t>Sentenza n. 35 del 2017 – Turno di ballottaggio</a:t>
            </a:r>
          </a:p>
        </p:txBody>
      </p:sp>
      <p:sp>
        <p:nvSpPr>
          <p:cNvPr id="3" name="Segnaposto contenuto 2"/>
          <p:cNvSpPr>
            <a:spLocks noGrp="1"/>
          </p:cNvSpPr>
          <p:nvPr>
            <p:ph idx="1"/>
          </p:nvPr>
        </p:nvSpPr>
        <p:spPr>
          <a:xfrm>
            <a:off x="677334" y="1442435"/>
            <a:ext cx="8596668" cy="5254580"/>
          </a:xfrm>
        </p:spPr>
        <p:txBody>
          <a:bodyPr>
            <a:noAutofit/>
          </a:bodyPr>
          <a:lstStyle/>
          <a:p>
            <a:pPr marL="0" indent="0" algn="just">
              <a:buNone/>
            </a:pPr>
            <a:r>
              <a:rPr lang="it-IT" sz="2000" dirty="0">
                <a:latin typeface="Calibri" panose="020F0502020204030204" pitchFamily="34" charset="0"/>
              </a:rPr>
              <a:t>È necessario però sottolineare come non sia il turno di ballottaggio fra liste in sé, in astratto considerato, a risultare costituzionalmente illegittimo, perché in radice incompatibile con i principi costituzionali evocati; piuttosto, in contrasto con i parametri di legittimità costituzionale, si pongono le specifiche disposizioni della legge n. 52 del 2015, per il modo in cui queste hanno introdotto un innesto dai tratti maggioritari su una formula di riparto proporzionale dei seggi, finalizzata a completare la composizione dell’assemblea rappresentativa con l’obiettivo di assicurare (e non solo di favorire) la presenza di una maggioranza politica governante</a:t>
            </a:r>
            <a:r>
              <a:rPr lang="it-IT" sz="2000" dirty="0" smtClean="0">
                <a:latin typeface="Calibri" panose="020F0502020204030204" pitchFamily="34" charset="0"/>
              </a:rPr>
              <a:t>.</a:t>
            </a:r>
          </a:p>
          <a:p>
            <a:pPr marL="0" indent="0" algn="just">
              <a:buNone/>
            </a:pPr>
            <a:r>
              <a:rPr lang="it-IT" sz="2000" dirty="0">
                <a:latin typeface="Calibri" panose="020F0502020204030204" pitchFamily="34" charset="0"/>
              </a:rPr>
              <a:t>Pertanto, se utilizzato in un simile contesto elettorale, un turno di ballottaggio a scrutinio di lista non può non essere disciplinato alla luce della specifica funzione e posizione costituzionale che ad un’assemblea elettiva spetta in una forma di governo parlamentare, ove questa assume le vesti di organo fondamentale nell’assetto democratico dell’intero ordinamento; ogni sistema elettorale, dunque, pur se deve favorire la formazione di un governo stabile, non può che essere primariamente destinato ad assicurare il valore costituzionale della rappresentatività.</a:t>
            </a:r>
          </a:p>
        </p:txBody>
      </p:sp>
    </p:spTree>
    <p:extLst>
      <p:ext uri="{BB962C8B-B14F-4D97-AF65-F5344CB8AC3E}">
        <p14:creationId xmlns:p14="http://schemas.microsoft.com/office/powerpoint/2010/main" val="2036122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Calibri" panose="020F0502020204030204" pitchFamily="34" charset="0"/>
              </a:rPr>
              <a:t>Sentenza n. 35 del 2017 – </a:t>
            </a:r>
            <a:r>
              <a:rPr lang="it-IT" dirty="0" smtClean="0">
                <a:latin typeface="Calibri" panose="020F0502020204030204" pitchFamily="34" charset="0"/>
              </a:rPr>
              <a:t>Capolista plurieletto</a:t>
            </a:r>
            <a:endParaRPr lang="it-IT" dirty="0"/>
          </a:p>
        </p:txBody>
      </p:sp>
      <p:sp>
        <p:nvSpPr>
          <p:cNvPr id="3" name="Segnaposto contenuto 2"/>
          <p:cNvSpPr>
            <a:spLocks noGrp="1"/>
          </p:cNvSpPr>
          <p:nvPr>
            <p:ph idx="1"/>
          </p:nvPr>
        </p:nvSpPr>
        <p:spPr/>
        <p:txBody>
          <a:bodyPr/>
          <a:lstStyle/>
          <a:p>
            <a:pPr marL="0" indent="0" algn="just">
              <a:buNone/>
            </a:pPr>
            <a:r>
              <a:rPr lang="it-IT" sz="2000" dirty="0" smtClean="0">
                <a:latin typeface="Calibri" panose="020F0502020204030204" pitchFamily="34" charset="0"/>
              </a:rPr>
              <a:t>Altra peculiarità della legge impugnata verteva nella previsione che conferiva al capolista eletto in più collegi plurinominali un potere discrezionale di scelta in ordine al collegio di elezione. In altri termini, la norma prevedeva che </a:t>
            </a:r>
            <a:r>
              <a:rPr lang="it-IT" sz="2000" dirty="0">
                <a:latin typeface="Calibri" panose="020F0502020204030204" pitchFamily="34" charset="0"/>
              </a:rPr>
              <a:t>il capolista bloccato, candidato ed eletto in più collegi plurinominali, </a:t>
            </a:r>
            <a:r>
              <a:rPr lang="it-IT" sz="2000" dirty="0" smtClean="0">
                <a:latin typeface="Calibri" panose="020F0502020204030204" pitchFamily="34" charset="0"/>
              </a:rPr>
              <a:t>potesse </a:t>
            </a:r>
            <a:r>
              <a:rPr lang="it-IT" sz="2000" dirty="0">
                <a:latin typeface="Calibri" panose="020F0502020204030204" pitchFamily="34" charset="0"/>
              </a:rPr>
              <a:t>optare per uno dei collegi in base ad una mera valutazione di opportunità, senza essere vincolato ad alcun criterio oggettivo e predeterminato.</a:t>
            </a:r>
          </a:p>
          <a:p>
            <a:pPr marL="0" indent="0" algn="just">
              <a:buNone/>
            </a:pPr>
            <a:r>
              <a:rPr lang="it-IT" sz="2000" dirty="0">
                <a:latin typeface="Calibri" panose="020F0502020204030204" pitchFamily="34" charset="0"/>
              </a:rPr>
              <a:t>La Corte ha dichiarato la </a:t>
            </a:r>
            <a:r>
              <a:rPr lang="it-IT" sz="2000" b="1" dirty="0">
                <a:latin typeface="Calibri" panose="020F0502020204030204" pitchFamily="34" charset="0"/>
              </a:rPr>
              <a:t>fondatezza della questione</a:t>
            </a:r>
            <a:r>
              <a:rPr lang="it-IT" sz="2000" dirty="0">
                <a:latin typeface="Calibri" panose="020F0502020204030204" pitchFamily="34" charset="0"/>
              </a:rPr>
              <a:t>, sul presupposto che l’assenza nella disposizione impugnata di un criterio oggettivo, rispettoso della volontà degli elettori e idoneo a determinare la scelta del capolista eletto in più collegi</a:t>
            </a:r>
            <a:r>
              <a:rPr lang="it-IT" sz="2000" dirty="0" smtClean="0">
                <a:latin typeface="Calibri" panose="020F0502020204030204" pitchFamily="34" charset="0"/>
              </a:rPr>
              <a:t>, fosse in </a:t>
            </a:r>
            <a:r>
              <a:rPr lang="it-IT" sz="2000" dirty="0">
                <a:latin typeface="Calibri" panose="020F0502020204030204" pitchFamily="34" charset="0"/>
              </a:rPr>
              <a:t>contraddizione manifesta con la logica dell’indicazione personale dell’eletto da parte dell’elettore, che pure la legge n. 52 del 2015 </a:t>
            </a:r>
            <a:r>
              <a:rPr lang="it-IT" sz="2000" dirty="0" smtClean="0">
                <a:latin typeface="Calibri" panose="020F0502020204030204" pitchFamily="34" charset="0"/>
              </a:rPr>
              <a:t>aveva </a:t>
            </a:r>
            <a:r>
              <a:rPr lang="it-IT" sz="2000" dirty="0">
                <a:latin typeface="Calibri" panose="020F0502020204030204" pitchFamily="34" charset="0"/>
              </a:rPr>
              <a:t>in parte accolto, permettendo l’espressione di un voto di preferenza.</a:t>
            </a:r>
          </a:p>
          <a:p>
            <a:pPr marL="0" indent="0">
              <a:buNone/>
            </a:pPr>
            <a:endParaRPr lang="it-IT" dirty="0"/>
          </a:p>
        </p:txBody>
      </p:sp>
    </p:spTree>
    <p:extLst>
      <p:ext uri="{BB962C8B-B14F-4D97-AF65-F5344CB8AC3E}">
        <p14:creationId xmlns:p14="http://schemas.microsoft.com/office/powerpoint/2010/main" val="30829597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Sentenza n. 35 del 2017 – Capolista plurieletto</a:t>
            </a:r>
          </a:p>
        </p:txBody>
      </p:sp>
      <p:sp>
        <p:nvSpPr>
          <p:cNvPr id="3" name="Segnaposto contenuto 2"/>
          <p:cNvSpPr>
            <a:spLocks noGrp="1"/>
          </p:cNvSpPr>
          <p:nvPr>
            <p:ph idx="1"/>
          </p:nvPr>
        </p:nvSpPr>
        <p:spPr/>
        <p:txBody>
          <a:bodyPr/>
          <a:lstStyle/>
          <a:p>
            <a:pPr marL="0" indent="0" algn="just">
              <a:buNone/>
            </a:pPr>
            <a:r>
              <a:rPr lang="it-IT" sz="2000" dirty="0">
                <a:latin typeface="Calibri" panose="020F0502020204030204" pitchFamily="34" charset="0"/>
              </a:rPr>
              <a:t>“Da questo punto di vista, non errano i giudici </a:t>
            </a:r>
            <a:r>
              <a:rPr lang="it-IT" sz="2000" i="1" dirty="0">
                <a:latin typeface="Calibri" panose="020F0502020204030204" pitchFamily="34" charset="0"/>
              </a:rPr>
              <a:t>a quibus </a:t>
            </a:r>
            <a:r>
              <a:rPr lang="it-IT" sz="2000" dirty="0">
                <a:latin typeface="Calibri" panose="020F0502020204030204" pitchFamily="34" charset="0"/>
              </a:rPr>
              <a:t>laddove lamentano che l’opzione arbitraria affida irragionevolmente alla decisione del capolista il destino del voto di preferenza espresso dall’elettore nel collegio prescelto, determinando una </a:t>
            </a:r>
            <a:r>
              <a:rPr lang="it-IT" sz="2000" b="1" dirty="0">
                <a:latin typeface="Calibri" panose="020F0502020204030204" pitchFamily="34" charset="0"/>
              </a:rPr>
              <a:t>distorsione del suo esito in uscita</a:t>
            </a:r>
            <a:r>
              <a:rPr lang="it-IT" sz="2000" dirty="0">
                <a:latin typeface="Calibri" panose="020F0502020204030204" pitchFamily="34" charset="0"/>
              </a:rPr>
              <a:t>, in violazione non solo del principio dell’uguaglianza ma anche della personalità del voto, tutelati dagli artt. 3 e 48, secondo comma, Cost</a:t>
            </a:r>
            <a:r>
              <a:rPr lang="it-IT" sz="2000" dirty="0" smtClean="0">
                <a:latin typeface="Calibri" panose="020F0502020204030204" pitchFamily="34" charset="0"/>
              </a:rPr>
              <a:t>.”.</a:t>
            </a:r>
            <a:endParaRPr lang="it-IT" sz="2000" dirty="0">
              <a:latin typeface="Calibri" panose="020F0502020204030204" pitchFamily="34" charset="0"/>
            </a:endParaRPr>
          </a:p>
          <a:p>
            <a:pPr marL="0" indent="0">
              <a:buNone/>
            </a:pPr>
            <a:endParaRPr lang="it-IT" dirty="0"/>
          </a:p>
        </p:txBody>
      </p:sp>
    </p:spTree>
    <p:extLst>
      <p:ext uri="{BB962C8B-B14F-4D97-AF65-F5344CB8AC3E}">
        <p14:creationId xmlns:p14="http://schemas.microsoft.com/office/powerpoint/2010/main" val="99108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Forma di governo presidenziale</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828801"/>
            <a:ext cx="8596668" cy="4212562"/>
          </a:xfrm>
        </p:spPr>
        <p:txBody>
          <a:bodyPr>
            <a:normAutofit/>
          </a:bodyPr>
          <a:lstStyle/>
          <a:p>
            <a:pPr marL="0" indent="0" algn="just">
              <a:buNone/>
            </a:pPr>
            <a:r>
              <a:rPr lang="it-IT" sz="2000" dirty="0" smtClean="0">
                <a:latin typeface="Calibri" panose="020F0502020204030204" pitchFamily="34" charset="0"/>
              </a:rPr>
              <a:t>La forma di governo presidenziale si caratterizza invece per una più rigida attuazione del principio della separazione dei poteri laddove il Capo dello Stato:</a:t>
            </a:r>
          </a:p>
          <a:p>
            <a:pPr algn="just">
              <a:buFont typeface="Wingdings" panose="05000000000000000000" pitchFamily="2" charset="2"/>
              <a:buChar char="Ø"/>
            </a:pPr>
            <a:r>
              <a:rPr lang="it-IT" sz="2000" dirty="0" smtClean="0">
                <a:latin typeface="Calibri" panose="020F0502020204030204" pitchFamily="34" charset="0"/>
              </a:rPr>
              <a:t>è eletto dall’intero corpo elettorale nazionale;</a:t>
            </a:r>
          </a:p>
          <a:p>
            <a:pPr algn="just">
              <a:buFont typeface="Wingdings" panose="05000000000000000000" pitchFamily="2" charset="2"/>
              <a:buChar char="Ø"/>
            </a:pPr>
            <a:r>
              <a:rPr lang="it-IT" sz="2000" dirty="0" smtClean="0">
                <a:latin typeface="Calibri" panose="020F0502020204030204" pitchFamily="34" charset="0"/>
              </a:rPr>
              <a:t>non è legato da alcun rapporto fiduciario con le assemblee elettive;</a:t>
            </a:r>
          </a:p>
          <a:p>
            <a:pPr algn="just">
              <a:buFont typeface="Wingdings" panose="05000000000000000000" pitchFamily="2" charset="2"/>
              <a:buChar char="Ø"/>
            </a:pPr>
            <a:r>
              <a:rPr lang="it-IT" sz="2000" dirty="0">
                <a:latin typeface="Calibri" panose="020F0502020204030204" pitchFamily="34" charset="0"/>
              </a:rPr>
              <a:t>p</a:t>
            </a:r>
            <a:r>
              <a:rPr lang="it-IT" sz="2000" dirty="0" smtClean="0">
                <a:latin typeface="Calibri" panose="020F0502020204030204" pitchFamily="34" charset="0"/>
              </a:rPr>
              <a:t>resiede e dirige i Governi da esso nominati, preposti allo svolgimento dell’attività di indirizzo politico da esso prevalentemente determinata.</a:t>
            </a:r>
          </a:p>
          <a:p>
            <a:pPr marL="0" indent="0" algn="just">
              <a:buNone/>
            </a:pPr>
            <a:r>
              <a:rPr lang="it-IT" sz="2000" dirty="0" smtClean="0">
                <a:latin typeface="Calibri" panose="020F0502020204030204" pitchFamily="34" charset="0"/>
              </a:rPr>
              <a:t>Per il vero, quella che si delinea nelle forme di governo presidenziali, specie in quella americana, è una separazione strutturale tra i poteri temperata da una compartecipazione funzionale all’esercizio delle potestà attinenti all’indirizzo politico e amministrativo (si pensi al potere di veto presidenziale o al potere di controllo che il Congresso svolge sulle amministrazioni federali).</a:t>
            </a:r>
            <a:endParaRPr lang="it-IT" sz="2000" dirty="0">
              <a:latin typeface="Calibri" panose="020F0502020204030204" pitchFamily="34" charset="0"/>
            </a:endParaRPr>
          </a:p>
        </p:txBody>
      </p:sp>
    </p:spTree>
    <p:extLst>
      <p:ext uri="{BB962C8B-B14F-4D97-AF65-F5344CB8AC3E}">
        <p14:creationId xmlns:p14="http://schemas.microsoft.com/office/powerpoint/2010/main" val="1989447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412124"/>
            <a:ext cx="8596668" cy="1390919"/>
          </a:xfrm>
        </p:spPr>
        <p:txBody>
          <a:bodyPr>
            <a:normAutofit/>
          </a:bodyPr>
          <a:lstStyle/>
          <a:p>
            <a:pPr algn="ctr"/>
            <a:r>
              <a:rPr lang="it-IT" sz="4000" dirty="0" smtClean="0">
                <a:latin typeface="Calibri" panose="020F0502020204030204" pitchFamily="34" charset="0"/>
              </a:rPr>
              <a:t>Forma di governo a componenti presidenziali e parlamentari</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803043"/>
            <a:ext cx="8596668" cy="4238320"/>
          </a:xfrm>
        </p:spPr>
        <p:txBody>
          <a:bodyPr>
            <a:normAutofit/>
          </a:bodyPr>
          <a:lstStyle/>
          <a:p>
            <a:pPr marL="0" indent="0" algn="just">
              <a:buNone/>
            </a:pPr>
            <a:r>
              <a:rPr lang="it-IT" sz="2000" dirty="0" smtClean="0">
                <a:latin typeface="Calibri" panose="020F0502020204030204" pitchFamily="34" charset="0"/>
              </a:rPr>
              <a:t>Quando si parla di forme di governo a componenti presidenziali e parlamentari si richiamano situazioni molto eterogenee tra loro in cui assiste ad una combinazione di alcuni dei tratti tipici delle forme di governo dapprima illustrate. </a:t>
            </a:r>
          </a:p>
          <a:p>
            <a:pPr marL="0" indent="0" algn="just">
              <a:buNone/>
            </a:pPr>
            <a:r>
              <a:rPr lang="it-IT" sz="2000" dirty="0" smtClean="0">
                <a:latin typeface="Calibri" panose="020F0502020204030204" pitchFamily="34" charset="0"/>
              </a:rPr>
              <a:t>Uno dei casi più emblematici è di certo costituito dalle </a:t>
            </a:r>
            <a:r>
              <a:rPr lang="it-IT" sz="2000" b="1" dirty="0" smtClean="0">
                <a:latin typeface="Calibri" panose="020F0502020204030204" pitchFamily="34" charset="0"/>
              </a:rPr>
              <a:t>forme di governo semipresidenziali</a:t>
            </a:r>
            <a:r>
              <a:rPr lang="it-IT" sz="2000" dirty="0" smtClean="0">
                <a:latin typeface="Calibri" panose="020F0502020204030204" pitchFamily="34" charset="0"/>
              </a:rPr>
              <a:t>, in cui il Governo, nominato dal Capo dello Stato (eletto direttamente dal corpo elettorale) deve godere della fiducia delle Camere.</a:t>
            </a:r>
          </a:p>
          <a:p>
            <a:pPr marL="0" indent="0" algn="just">
              <a:buNone/>
            </a:pPr>
            <a:r>
              <a:rPr lang="it-IT" sz="2000" dirty="0" smtClean="0">
                <a:latin typeface="Calibri" panose="020F0502020204030204" pitchFamily="34" charset="0"/>
              </a:rPr>
              <a:t>In tale sistema, quindi, si evidenzia una struttura diarchica del potere di governo: da un lato il Presidente della Repubblica, che trae la propria legittimazione direttamente dall’investitura popolare, e dall’altro il Primo Ministro, capo di un Governo che risulta legato alle Camere da un rapporto fiduciario.</a:t>
            </a:r>
          </a:p>
        </p:txBody>
      </p:sp>
    </p:spTree>
    <p:extLst>
      <p:ext uri="{BB962C8B-B14F-4D97-AF65-F5344CB8AC3E}">
        <p14:creationId xmlns:p14="http://schemas.microsoft.com/office/powerpoint/2010/main" val="40315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Forma di governo direttoriale</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661375"/>
            <a:ext cx="8596668" cy="4379987"/>
          </a:xfrm>
        </p:spPr>
        <p:txBody>
          <a:bodyPr>
            <a:normAutofit/>
          </a:bodyPr>
          <a:lstStyle/>
          <a:p>
            <a:pPr marL="0" indent="0" algn="just">
              <a:buNone/>
            </a:pPr>
            <a:r>
              <a:rPr lang="it-IT" sz="2000" dirty="0" smtClean="0">
                <a:latin typeface="Calibri" panose="020F0502020204030204" pitchFamily="34" charset="0"/>
              </a:rPr>
              <a:t>La forma di governo direttoriale si caratterizza per la presenza di un organo collegiale (il Consiglio federale), eletto dalle Camere riunite in Assemblea federale, al quale è affidata la suprema autorità di governo della Confederazione. L’esecutivo, quindi, non deriva dal popolo ma dal legislativo. Il Presidente della Confederazione è eletto fra i membri del Consiglio. Le funzioni di governo vengono svolte dai componenti del Consiglio, per cui il potere esecutivo appare come una diretta emanazione del potere legislativo. A ciò non consegue, tuttavia, l’instaurarsi di un rapporto fiduciario tra i due organi.</a:t>
            </a:r>
          </a:p>
          <a:p>
            <a:pPr marL="0" indent="0" algn="just">
              <a:buNone/>
            </a:pPr>
            <a:r>
              <a:rPr lang="it-IT" sz="2000" dirty="0" smtClean="0">
                <a:latin typeface="Calibri" panose="020F0502020204030204" pitchFamily="34" charset="0"/>
              </a:rPr>
              <a:t>Pertanto, sebbene tale forma di governo sia caratterizzata da una più evidente concentrazione di poteri nell’organo legislativo, la separazione strutturale garantisce all’esecutivo un ruolo che trascende dalla mera subordinazione all’Assemblea federale.</a:t>
            </a:r>
            <a:endParaRPr lang="it-IT" sz="2000" dirty="0">
              <a:latin typeface="Calibri" panose="020F0502020204030204" pitchFamily="34" charset="0"/>
            </a:endParaRPr>
          </a:p>
        </p:txBody>
      </p:sp>
    </p:spTree>
    <p:extLst>
      <p:ext uri="{BB962C8B-B14F-4D97-AF65-F5344CB8AC3E}">
        <p14:creationId xmlns:p14="http://schemas.microsoft.com/office/powerpoint/2010/main" val="421639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La legislazione elettorale</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700011"/>
            <a:ext cx="8596668" cy="4341351"/>
          </a:xfrm>
        </p:spPr>
        <p:txBody>
          <a:bodyPr>
            <a:normAutofit/>
          </a:bodyPr>
          <a:lstStyle/>
          <a:p>
            <a:pPr marL="0" indent="0" algn="just">
              <a:buNone/>
            </a:pPr>
            <a:r>
              <a:rPr lang="it-IT" sz="2000" dirty="0" smtClean="0">
                <a:latin typeface="Calibri" panose="020F0502020204030204" pitchFamily="34" charset="0"/>
              </a:rPr>
              <a:t>La legislazione elettorale si compone:</a:t>
            </a:r>
          </a:p>
          <a:p>
            <a:pPr algn="just">
              <a:buFont typeface="Wingdings" panose="05000000000000000000" pitchFamily="2" charset="2"/>
              <a:buChar char="Ø"/>
            </a:pPr>
            <a:r>
              <a:rPr lang="it-IT" sz="2000" dirty="0">
                <a:latin typeface="Calibri" panose="020F0502020204030204" pitchFamily="34" charset="0"/>
              </a:rPr>
              <a:t>d</a:t>
            </a:r>
            <a:r>
              <a:rPr lang="it-IT" sz="2000" dirty="0" smtClean="0">
                <a:latin typeface="Calibri" panose="020F0502020204030204" pitchFamily="34" charset="0"/>
              </a:rPr>
              <a:t>elle norme che disciplinano la sfera della </a:t>
            </a:r>
            <a:r>
              <a:rPr lang="it-IT" sz="2000" b="1" dirty="0" smtClean="0">
                <a:latin typeface="Calibri" panose="020F0502020204030204" pitchFamily="34" charset="0"/>
              </a:rPr>
              <a:t>cittadinanza politica</a:t>
            </a:r>
            <a:r>
              <a:rPr lang="it-IT" sz="2000" dirty="0" smtClean="0">
                <a:latin typeface="Calibri" panose="020F0502020204030204" pitchFamily="34" charset="0"/>
              </a:rPr>
              <a:t>, ossia le norme che definiscono i requisiti di elettorato attivo e passivo;</a:t>
            </a:r>
          </a:p>
          <a:p>
            <a:pPr algn="just">
              <a:buFont typeface="Wingdings" panose="05000000000000000000" pitchFamily="2" charset="2"/>
              <a:buChar char="Ø"/>
            </a:pPr>
            <a:r>
              <a:rPr lang="it-IT" sz="2000" dirty="0">
                <a:latin typeface="Calibri" panose="020F0502020204030204" pitchFamily="34" charset="0"/>
              </a:rPr>
              <a:t>d</a:t>
            </a:r>
            <a:r>
              <a:rPr lang="it-IT" sz="2000" dirty="0" smtClean="0">
                <a:latin typeface="Calibri" panose="020F0502020204030204" pitchFamily="34" charset="0"/>
              </a:rPr>
              <a:t>elle regole sul </a:t>
            </a:r>
            <a:r>
              <a:rPr lang="it-IT" sz="2000" b="1" dirty="0" smtClean="0">
                <a:latin typeface="Calibri" panose="020F0502020204030204" pitchFamily="34" charset="0"/>
              </a:rPr>
              <a:t>sistema elettorale</a:t>
            </a:r>
            <a:r>
              <a:rPr lang="it-IT" sz="2000" dirty="0" smtClean="0">
                <a:latin typeface="Calibri" panose="020F0502020204030204" pitchFamily="34" charset="0"/>
              </a:rPr>
              <a:t>, che stabiliscono il meccanismo di trasformazione e ripartizione dei voti in seggi per la rappresentanza di un dato corpo elettorale;</a:t>
            </a:r>
          </a:p>
          <a:p>
            <a:pPr algn="just">
              <a:buFont typeface="Wingdings" panose="05000000000000000000" pitchFamily="2" charset="2"/>
              <a:buChar char="Ø"/>
            </a:pPr>
            <a:r>
              <a:rPr lang="it-IT" sz="2000" dirty="0">
                <a:latin typeface="Calibri" panose="020F0502020204030204" pitchFamily="34" charset="0"/>
              </a:rPr>
              <a:t>d</a:t>
            </a:r>
            <a:r>
              <a:rPr lang="it-IT" sz="2000" dirty="0" smtClean="0">
                <a:latin typeface="Calibri" panose="020F0502020204030204" pitchFamily="34" charset="0"/>
              </a:rPr>
              <a:t>elle norme che, in ultima analisi, individuano le modalità di svolgimento delle campagne elettorali, le forme di finanziamento della politica, il regime delle ineleggibilità e incompatibilità parlamentari.</a:t>
            </a:r>
            <a:endParaRPr lang="it-IT" sz="2000" dirty="0">
              <a:latin typeface="Calibri" panose="020F0502020204030204" pitchFamily="34" charset="0"/>
            </a:endParaRPr>
          </a:p>
        </p:txBody>
      </p:sp>
    </p:spTree>
    <p:extLst>
      <p:ext uri="{BB962C8B-B14F-4D97-AF65-F5344CB8AC3E}">
        <p14:creationId xmlns:p14="http://schemas.microsoft.com/office/powerpoint/2010/main" val="31138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447</TotalTime>
  <Words>8447</Words>
  <Application>Microsoft Office PowerPoint</Application>
  <PresentationFormat>Personalizzato</PresentationFormat>
  <Paragraphs>180</Paragraphs>
  <Slides>56</Slides>
  <Notes>0</Notes>
  <HiddenSlides>0</HiddenSlides>
  <MMClips>0</MMClips>
  <ScaleCrop>false</ScaleCrop>
  <HeadingPairs>
    <vt:vector size="4" baseType="variant">
      <vt:variant>
        <vt:lpstr>Tema</vt:lpstr>
      </vt:variant>
      <vt:variant>
        <vt:i4>1</vt:i4>
      </vt:variant>
      <vt:variant>
        <vt:lpstr>Titoli diapositive</vt:lpstr>
      </vt:variant>
      <vt:variant>
        <vt:i4>56</vt:i4>
      </vt:variant>
    </vt:vector>
  </HeadingPairs>
  <TitlesOfParts>
    <vt:vector size="57" baseType="lpstr">
      <vt:lpstr>Sfaccettatura</vt:lpstr>
      <vt:lpstr>Istituzioni di diritto pubblico  </vt:lpstr>
      <vt:lpstr>Forme di governo e legge elettorale</vt:lpstr>
      <vt:lpstr>Forme di stato e forme di governo</vt:lpstr>
      <vt:lpstr>Classificazione delle forme di governo</vt:lpstr>
      <vt:lpstr>Forma di governo parlamentare</vt:lpstr>
      <vt:lpstr>Forma di governo presidenziale</vt:lpstr>
      <vt:lpstr>Forma di governo a componenti presidenziali e parlamentari</vt:lpstr>
      <vt:lpstr>Forma di governo direttoriale</vt:lpstr>
      <vt:lpstr>La legislazione elettorale</vt:lpstr>
      <vt:lpstr>I sistemi elettorali</vt:lpstr>
      <vt:lpstr>Meccanismi di razionalizzazione</vt:lpstr>
      <vt:lpstr>Il sistema elettorale italiano</vt:lpstr>
      <vt:lpstr>Il sistema elettorale italiano</vt:lpstr>
      <vt:lpstr>Il sistema elettorale italiano</vt:lpstr>
      <vt:lpstr>Il sistema elettorale italiano</vt:lpstr>
      <vt:lpstr>Il sistema elettorale italiano</vt:lpstr>
      <vt:lpstr>Corte costituzionale e leggi elettorali – il controllo referendario </vt:lpstr>
      <vt:lpstr>Corte costituzionale e leggi elettorali – il controllo referendario</vt:lpstr>
      <vt:lpstr>Corte costituzionale e leggi elettorali – il controllo referendario</vt:lpstr>
      <vt:lpstr>Sentenza n. 29 del 1987</vt:lpstr>
      <vt:lpstr>Sentenza n. 29 del 1987</vt:lpstr>
      <vt:lpstr>Sentenza n. 29 del 1987</vt:lpstr>
      <vt:lpstr>Sentenza n. 47 del 1991</vt:lpstr>
      <vt:lpstr>La stagione referendaria del 1993</vt:lpstr>
      <vt:lpstr>La stagione referendaria del 1993</vt:lpstr>
      <vt:lpstr>Sentenze nn. 15 e 16 del 2008</vt:lpstr>
      <vt:lpstr>Sentenze nn. 15 e 16 del 2008</vt:lpstr>
      <vt:lpstr>Sentenze nn. 15 e 16 del 2008</vt:lpstr>
      <vt:lpstr>Sentenza n. 13 del 2012</vt:lpstr>
      <vt:lpstr>Sentenza n. 13 del 2012</vt:lpstr>
      <vt:lpstr>Sentenza n. 13 del 2012</vt:lpstr>
      <vt:lpstr>Sentenza n. 13 del 2012</vt:lpstr>
      <vt:lpstr>Sentenza n. 13 del 2012</vt:lpstr>
      <vt:lpstr>Sentenza n. 13 del 2012 – normativa di risulta</vt:lpstr>
      <vt:lpstr>Normativa di risulta</vt:lpstr>
      <vt:lpstr>Sentenza n. 1 del 2014</vt:lpstr>
      <vt:lpstr>Sentenza n. 1 del 2014 – Premio di maggioranza</vt:lpstr>
      <vt:lpstr>Sentenza n. 1 del 2014 – Premio di maggioranza</vt:lpstr>
      <vt:lpstr>Sentenza n. 1 del 2014 – Premio di maggioranza</vt:lpstr>
      <vt:lpstr>Sentenza n. 1 del 2014 – Premio di maggioranza</vt:lpstr>
      <vt:lpstr>Sentenza n. 1 del 2014 – Premio di maggioranza</vt:lpstr>
      <vt:lpstr>Sentenza n. 1 del 2014 – Voto di lista bloccato</vt:lpstr>
      <vt:lpstr>Sentenza n. 1 del 2014 – Voto di lista bloccato</vt:lpstr>
      <vt:lpstr>Sentenza n. 1 del 2014 – Voto di lista bloccato</vt:lpstr>
      <vt:lpstr>Sentenza n. 1 del 2014 – Voto di lista bloccato</vt:lpstr>
      <vt:lpstr>Sentenza n. 1 del 2014 – Normativa di risulta</vt:lpstr>
      <vt:lpstr>Sentenza n. 1 del 2014 – Normativa di risulta</vt:lpstr>
      <vt:lpstr>Sentenza n. 1 del 2014 – Normativa di risulta</vt:lpstr>
      <vt:lpstr>Sentenza n. 1 del 2014 – Normativa di risulta</vt:lpstr>
      <vt:lpstr>Sentenza n. 35 del 2017</vt:lpstr>
      <vt:lpstr>Sentenza n. 35 del 2017 – Premio di maggioranza</vt:lpstr>
      <vt:lpstr>Sentenza n. 35 del 2017 – Turno di ballottaggio</vt:lpstr>
      <vt:lpstr>Sentenza n. 35 del 2017 – Turno di ballottaggio</vt:lpstr>
      <vt:lpstr>Sentenza n. 35 del 2017 – Turno di ballottaggio</vt:lpstr>
      <vt:lpstr>Sentenza n. 35 del 2017 – Capolista plurieletto</vt:lpstr>
      <vt:lpstr>Sentenza n. 35 del 2017 – Capolista plurieletto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  «Diritto costituzionale»</dc:title>
  <dc:creator>Utente</dc:creator>
  <cp:lastModifiedBy>Utente</cp:lastModifiedBy>
  <cp:revision>52</cp:revision>
  <dcterms:created xsi:type="dcterms:W3CDTF">2019-05-05T19:07:11Z</dcterms:created>
  <dcterms:modified xsi:type="dcterms:W3CDTF">2020-03-22T16:03:23Z</dcterms:modified>
</cp:coreProperties>
</file>