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3" r:id="rId6"/>
    <p:sldId id="260" r:id="rId7"/>
    <p:sldId id="262" r:id="rId8"/>
    <p:sldId id="264" r:id="rId9"/>
    <p:sldId id="265" r:id="rId10"/>
    <p:sldId id="266" r:id="rId11"/>
    <p:sldId id="267" r:id="rId12"/>
    <p:sldId id="268" r:id="rId13"/>
    <p:sldId id="269" r:id="rId14"/>
    <p:sldId id="270" r:id="rId15"/>
    <p:sldId id="271" r:id="rId16"/>
    <p:sldId id="277" r:id="rId17"/>
    <p:sldId id="278" r:id="rId18"/>
    <p:sldId id="272" r:id="rId19"/>
    <p:sldId id="279" r:id="rId20"/>
    <p:sldId id="273" r:id="rId21"/>
    <p:sldId id="274" r:id="rId22"/>
    <p:sldId id="275" r:id="rId23"/>
    <p:sldId id="276"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70" d="100"/>
          <a:sy n="70" d="100"/>
        </p:scale>
        <p:origin x="13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9A7C4B17-C5D3-4C4E-A2A7-F930C8F135AE}" type="datetimeFigureOut">
              <a:rPr lang="it-IT" smtClean="0"/>
              <a:t>12/04/2021</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6E7486A8-E0F6-4A0B-A87C-3D3886ED1E53}"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A7C4B17-C5D3-4C4E-A2A7-F930C8F135AE}" type="datetimeFigureOut">
              <a:rPr lang="it-IT" smtClean="0"/>
              <a:t>12/04/2021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7486A8-E0F6-4A0B-A87C-3D3886ED1E53}"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A7C4B17-C5D3-4C4E-A2A7-F930C8F135AE}" type="datetimeFigureOut">
              <a:rPr lang="it-IT" smtClean="0"/>
              <a:t>12/04/2021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7486A8-E0F6-4A0B-A87C-3D3886ED1E53}"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9A7C4B17-C5D3-4C4E-A2A7-F930C8F135AE}" type="datetimeFigureOut">
              <a:rPr lang="it-IT" smtClean="0"/>
              <a:t>12/04/2021</a:t>
            </a:fld>
            <a:endParaRPr lang="it-IT"/>
          </a:p>
        </p:txBody>
      </p:sp>
      <p:sp>
        <p:nvSpPr>
          <p:cNvPr id="9" name="Segnaposto numero diapositiva 8"/>
          <p:cNvSpPr>
            <a:spLocks noGrp="1"/>
          </p:cNvSpPr>
          <p:nvPr>
            <p:ph type="sldNum" sz="quarter" idx="15"/>
          </p:nvPr>
        </p:nvSpPr>
        <p:spPr/>
        <p:txBody>
          <a:bodyPr rtlCol="0"/>
          <a:lstStyle/>
          <a:p>
            <a:fld id="{6E7486A8-E0F6-4A0B-A87C-3D3886ED1E53}"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9A7C4B17-C5D3-4C4E-A2A7-F930C8F135AE}" type="datetimeFigureOut">
              <a:rPr lang="it-IT" smtClean="0"/>
              <a:t>12/04/2021</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6E7486A8-E0F6-4A0B-A87C-3D3886ED1E53}"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9A7C4B17-C5D3-4C4E-A2A7-F930C8F135AE}" type="datetimeFigureOut">
              <a:rPr lang="it-IT" smtClean="0"/>
              <a:t>12/04/2021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7486A8-E0F6-4A0B-A87C-3D3886ED1E53}"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9A7C4B17-C5D3-4C4E-A2A7-F930C8F135AE}" type="datetimeFigureOut">
              <a:rPr lang="it-IT" smtClean="0"/>
              <a:t>12/04/2021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E7486A8-E0F6-4A0B-A87C-3D3886ED1E53}"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9A7C4B17-C5D3-4C4E-A2A7-F930C8F135AE}" type="datetimeFigureOut">
              <a:rPr lang="it-IT" smtClean="0"/>
              <a:t>12/04/2021</a:t>
            </a:fld>
            <a:endParaRPr lang="it-IT"/>
          </a:p>
        </p:txBody>
      </p:sp>
      <p:sp>
        <p:nvSpPr>
          <p:cNvPr id="7" name="Segnaposto numero diapositiva 6"/>
          <p:cNvSpPr>
            <a:spLocks noGrp="1"/>
          </p:cNvSpPr>
          <p:nvPr>
            <p:ph type="sldNum" sz="quarter" idx="11"/>
          </p:nvPr>
        </p:nvSpPr>
        <p:spPr/>
        <p:txBody>
          <a:bodyPr rtlCol="0"/>
          <a:lstStyle/>
          <a:p>
            <a:fld id="{6E7486A8-E0F6-4A0B-A87C-3D3886ED1E53}"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A7C4B17-C5D3-4C4E-A2A7-F930C8F135AE}" type="datetimeFigureOut">
              <a:rPr lang="it-IT" smtClean="0"/>
              <a:t>12/04/2021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E7486A8-E0F6-4A0B-A87C-3D3886ED1E53}"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9A7C4B17-C5D3-4C4E-A2A7-F930C8F135AE}" type="datetimeFigureOut">
              <a:rPr lang="it-IT" smtClean="0"/>
              <a:t>12/04/2021</a:t>
            </a:fld>
            <a:endParaRPr lang="it-IT"/>
          </a:p>
        </p:txBody>
      </p:sp>
      <p:sp>
        <p:nvSpPr>
          <p:cNvPr id="22" name="Segnaposto numero diapositiva 21"/>
          <p:cNvSpPr>
            <a:spLocks noGrp="1"/>
          </p:cNvSpPr>
          <p:nvPr>
            <p:ph type="sldNum" sz="quarter" idx="15"/>
          </p:nvPr>
        </p:nvSpPr>
        <p:spPr/>
        <p:txBody>
          <a:bodyPr rtlCol="0"/>
          <a:lstStyle/>
          <a:p>
            <a:fld id="{6E7486A8-E0F6-4A0B-A87C-3D3886ED1E53}"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9A7C4B17-C5D3-4C4E-A2A7-F930C8F135AE}" type="datetimeFigureOut">
              <a:rPr lang="it-IT" smtClean="0"/>
              <a:t>12/04/2021</a:t>
            </a:fld>
            <a:endParaRPr lang="it-IT"/>
          </a:p>
        </p:txBody>
      </p:sp>
      <p:sp>
        <p:nvSpPr>
          <p:cNvPr id="18" name="Segnaposto numero diapositiva 17"/>
          <p:cNvSpPr>
            <a:spLocks noGrp="1"/>
          </p:cNvSpPr>
          <p:nvPr>
            <p:ph type="sldNum" sz="quarter" idx="11"/>
          </p:nvPr>
        </p:nvSpPr>
        <p:spPr/>
        <p:txBody>
          <a:bodyPr rtlCol="0"/>
          <a:lstStyle/>
          <a:p>
            <a:fld id="{6E7486A8-E0F6-4A0B-A87C-3D3886ED1E53}"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A7C4B17-C5D3-4C4E-A2A7-F930C8F135AE}" type="datetimeFigureOut">
              <a:rPr lang="it-IT" smtClean="0"/>
              <a:t>12/04/2021</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7486A8-E0F6-4A0B-A87C-3D3886ED1E53}"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6000" y="836712"/>
            <a:ext cx="6172200" cy="3384376"/>
          </a:xfrm>
        </p:spPr>
        <p:txBody>
          <a:bodyPr>
            <a:normAutofit/>
          </a:bodyPr>
          <a:lstStyle/>
          <a:p>
            <a:pPr algn="ctr"/>
            <a:r>
              <a:rPr lang="it-IT" sz="3600" dirty="0" smtClean="0"/>
              <a:t>Istituzioni di </a:t>
            </a:r>
            <a:r>
              <a:rPr lang="it-IT" sz="3600" smtClean="0"/>
              <a:t>diritto pubblico</a:t>
            </a:r>
            <a:endParaRPr lang="it-IT" sz="3600" dirty="0"/>
          </a:p>
        </p:txBody>
      </p:sp>
      <p:sp>
        <p:nvSpPr>
          <p:cNvPr id="3" name="Sottotitolo 2"/>
          <p:cNvSpPr>
            <a:spLocks noGrp="1"/>
          </p:cNvSpPr>
          <p:nvPr>
            <p:ph type="subTitle" idx="1"/>
          </p:nvPr>
        </p:nvSpPr>
        <p:spPr/>
        <p:txBody>
          <a:bodyPr/>
          <a:lstStyle/>
          <a:p>
            <a:pPr algn="ctr"/>
            <a:r>
              <a:rPr lang="it-IT" dirty="0" smtClean="0"/>
              <a:t>Università degli studi di Teramo</a:t>
            </a:r>
          </a:p>
          <a:p>
            <a:pPr algn="ctr"/>
            <a:r>
              <a:rPr lang="it-IT" dirty="0" smtClean="0"/>
              <a:t>Prof.ssa Michela Michetti</a:t>
            </a:r>
            <a:endParaRPr lang="it-IT" dirty="0"/>
          </a:p>
        </p:txBody>
      </p:sp>
    </p:spTree>
    <p:extLst>
      <p:ext uri="{BB962C8B-B14F-4D97-AF65-F5344CB8AC3E}">
        <p14:creationId xmlns:p14="http://schemas.microsoft.com/office/powerpoint/2010/main" val="2965552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Verso lo Stato moderno</a:t>
            </a:r>
            <a:endParaRPr lang="it-IT" dirty="0"/>
          </a:p>
        </p:txBody>
      </p:sp>
      <p:sp>
        <p:nvSpPr>
          <p:cNvPr id="3" name="Segnaposto contenuto 2"/>
          <p:cNvSpPr>
            <a:spLocks noGrp="1"/>
          </p:cNvSpPr>
          <p:nvPr>
            <p:ph sz="quarter" idx="1"/>
          </p:nvPr>
        </p:nvSpPr>
        <p:spPr/>
        <p:txBody>
          <a:bodyPr/>
          <a:lstStyle/>
          <a:p>
            <a:pPr algn="just"/>
            <a:r>
              <a:rPr lang="it-IT" dirty="0" smtClean="0"/>
              <a:t>In estrema sintesi:</a:t>
            </a:r>
          </a:p>
          <a:p>
            <a:pPr algn="just">
              <a:buFont typeface="Wingdings" panose="05000000000000000000" pitchFamily="2" charset="2"/>
              <a:buChar char="Ø"/>
            </a:pPr>
            <a:r>
              <a:rPr lang="it-IT" dirty="0" smtClean="0"/>
              <a:t>Ordinamento feudale: dispersione e frammentazione del potere;</a:t>
            </a:r>
          </a:p>
          <a:p>
            <a:pPr algn="just">
              <a:buFont typeface="Wingdings" panose="05000000000000000000" pitchFamily="2" charset="2"/>
              <a:buChar char="Ø"/>
            </a:pPr>
            <a:r>
              <a:rPr lang="it-IT" dirty="0" smtClean="0"/>
              <a:t>Stato moderno: concentrazione del potere in capo all’autorità politica del sovrano.</a:t>
            </a:r>
            <a:endParaRPr lang="it-IT" dirty="0"/>
          </a:p>
        </p:txBody>
      </p:sp>
    </p:spTree>
    <p:extLst>
      <p:ext uri="{BB962C8B-B14F-4D97-AF65-F5344CB8AC3E}">
        <p14:creationId xmlns:p14="http://schemas.microsoft.com/office/powerpoint/2010/main" val="1868628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Lo Stato assoluto</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Lo Stato assoluto, che appunto può ritenersi la prima forma moderna di Stato, si affermò intorno al XV secolo e tramontò soltanto alla fine del XVIII secolo, con lo scoppio della Rivoluzione francese.</a:t>
            </a:r>
          </a:p>
          <a:p>
            <a:pPr algn="just"/>
            <a:r>
              <a:rPr lang="it-IT" dirty="0" smtClean="0"/>
              <a:t>Era una forma di Stato che si caratterizzava per la concentrazione del potere nelle mani del sovrano e dei suoi apparati amministrativi. La legittimazione del potere era di tipo trascendente e dinastico: il sovrano era tale perché figlio del precedente sovrano e, in ultima analisi, per volere divino. Quanto alle finalità, lo Stato assoluto perseguiva essenzialmente quella dell’affermazione della propria potenza, ovvero della propria sovranità, esterna e interna.</a:t>
            </a:r>
          </a:p>
          <a:p>
            <a:pPr marL="0" indent="0" algn="just">
              <a:buNone/>
            </a:pPr>
            <a:endParaRPr lang="it-IT" dirty="0"/>
          </a:p>
        </p:txBody>
      </p:sp>
    </p:spTree>
    <p:extLst>
      <p:ext uri="{BB962C8B-B14F-4D97-AF65-F5344CB8AC3E}">
        <p14:creationId xmlns:p14="http://schemas.microsoft.com/office/powerpoint/2010/main" val="3087092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Lo Stato assoluto</a:t>
            </a:r>
            <a:endParaRPr lang="it-IT" dirty="0"/>
          </a:p>
        </p:txBody>
      </p:sp>
      <p:sp>
        <p:nvSpPr>
          <p:cNvPr id="3" name="Segnaposto contenuto 2"/>
          <p:cNvSpPr>
            <a:spLocks noGrp="1"/>
          </p:cNvSpPr>
          <p:nvPr>
            <p:ph sz="quarter" idx="1"/>
          </p:nvPr>
        </p:nvSpPr>
        <p:spPr/>
        <p:txBody>
          <a:bodyPr>
            <a:normAutofit fontScale="92500" lnSpcReduction="10000"/>
          </a:bodyPr>
          <a:lstStyle/>
          <a:p>
            <a:pPr algn="just"/>
            <a:r>
              <a:rPr lang="it-IT" dirty="0"/>
              <a:t>Coessenziale alla formazione dello Stato moderno è dunque la teorizzazione della categoria politico-giuridica della </a:t>
            </a:r>
            <a:r>
              <a:rPr lang="it-IT" b="1" dirty="0"/>
              <a:t>sovranità</a:t>
            </a:r>
            <a:r>
              <a:rPr lang="it-IT" dirty="0"/>
              <a:t> che, pur nell’ambiguità delle innumerevoli definizioni, conserva immutato il suo legame con il fenomeno statuale e ne ritrae un attributo costitutivo, rappresentando “il modo di essere proprio del potere statale</a:t>
            </a:r>
            <a:r>
              <a:rPr lang="it-IT" dirty="0" smtClean="0"/>
              <a:t>” (C</a:t>
            </a:r>
            <a:r>
              <a:rPr lang="it-IT" dirty="0"/>
              <a:t>. Mortati, </a:t>
            </a:r>
            <a:r>
              <a:rPr lang="it-IT" i="1" dirty="0"/>
              <a:t>Istituzioni di diritto </a:t>
            </a:r>
            <a:r>
              <a:rPr lang="it-IT" i="1" dirty="0" smtClean="0"/>
              <a:t>pubblico).</a:t>
            </a:r>
          </a:p>
          <a:p>
            <a:pPr algn="just"/>
            <a:r>
              <a:rPr lang="it-IT" dirty="0"/>
              <a:t>In senso lato, infatti, il concetto di sovranità sta ad indicare in tutta la sua pienezza il potere statuale, per realizzare in una sola istanza, secondo un’esigenza di unificazione e di concentrazione del potere, il monopolio della forza </a:t>
            </a:r>
            <a:r>
              <a:rPr lang="it-IT" dirty="0" smtClean="0"/>
              <a:t>legittima in </a:t>
            </a:r>
            <a:r>
              <a:rPr lang="it-IT" dirty="0"/>
              <a:t>un determinato territorio e sopra una determinata </a:t>
            </a:r>
            <a:r>
              <a:rPr lang="it-IT" dirty="0" smtClean="0"/>
              <a:t>popolazione.</a:t>
            </a:r>
            <a:endParaRPr lang="it-IT" dirty="0"/>
          </a:p>
        </p:txBody>
      </p:sp>
    </p:spTree>
    <p:extLst>
      <p:ext uri="{BB962C8B-B14F-4D97-AF65-F5344CB8AC3E}">
        <p14:creationId xmlns:p14="http://schemas.microsoft.com/office/powerpoint/2010/main" val="103013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Lo Stato assoluto</a:t>
            </a:r>
          </a:p>
        </p:txBody>
      </p:sp>
      <p:sp>
        <p:nvSpPr>
          <p:cNvPr id="3" name="Segnaposto contenuto 2"/>
          <p:cNvSpPr>
            <a:spLocks noGrp="1"/>
          </p:cNvSpPr>
          <p:nvPr>
            <p:ph sz="quarter" idx="1"/>
          </p:nvPr>
        </p:nvSpPr>
        <p:spPr/>
        <p:txBody>
          <a:bodyPr>
            <a:normAutofit lnSpcReduction="10000"/>
          </a:bodyPr>
          <a:lstStyle/>
          <a:p>
            <a:pPr algn="just"/>
            <a:r>
              <a:rPr lang="it-IT" dirty="0" smtClean="0"/>
              <a:t>Secondo la definizione che ne dà Jean Bodin, uno dei principali teorici dello </a:t>
            </a:r>
            <a:r>
              <a:rPr lang="it-IT" dirty="0"/>
              <a:t>Stato moderno, la sovranità </a:t>
            </a:r>
            <a:r>
              <a:rPr lang="it-IT" dirty="0" smtClean="0"/>
              <a:t>è «il </a:t>
            </a:r>
            <a:r>
              <a:rPr lang="it-IT" dirty="0"/>
              <a:t>vero fondamento, il cardine su cui poggia la struttura dello </a:t>
            </a:r>
            <a:r>
              <a:rPr lang="it-IT" dirty="0" smtClean="0"/>
              <a:t>Stato», </a:t>
            </a:r>
            <a:r>
              <a:rPr lang="it-IT" dirty="0"/>
              <a:t>là dove </a:t>
            </a:r>
            <a:r>
              <a:rPr lang="it-IT" dirty="0" smtClean="0"/>
              <a:t>«per </a:t>
            </a:r>
            <a:r>
              <a:rPr lang="it-IT" dirty="0"/>
              <a:t>stato si intende il governo giusto che si esercita con potere sovrano su diverse famiglie e su tutto ciò che esse hanno in comune fra </a:t>
            </a:r>
            <a:r>
              <a:rPr lang="it-IT" dirty="0" smtClean="0"/>
              <a:t>loro».</a:t>
            </a:r>
          </a:p>
          <a:p>
            <a:pPr algn="just"/>
            <a:r>
              <a:rPr lang="it-IT" dirty="0"/>
              <a:t>In “quel potere assoluto e perpetuo ch’è proprio dello Stato</a:t>
            </a:r>
            <a:r>
              <a:rPr lang="it-IT" dirty="0" smtClean="0"/>
              <a:t>”, l’Autore coglie un’essenza prevalentemente legislativa, identificando la sovranità nel potere di fare e abrogare le leggi: la </a:t>
            </a:r>
            <a:r>
              <a:rPr lang="it-IT" dirty="0"/>
              <a:t>sovranità è, per definizione, “</a:t>
            </a:r>
            <a:r>
              <a:rPr lang="it-IT" i="1" dirty="0"/>
              <a:t>summa legibusque soluta potestas</a:t>
            </a:r>
            <a:r>
              <a:rPr lang="it-IT" dirty="0" smtClean="0"/>
              <a:t>”.</a:t>
            </a:r>
            <a:endParaRPr lang="it-IT" dirty="0"/>
          </a:p>
        </p:txBody>
      </p:sp>
    </p:spTree>
    <p:extLst>
      <p:ext uri="{BB962C8B-B14F-4D97-AF65-F5344CB8AC3E}">
        <p14:creationId xmlns:p14="http://schemas.microsoft.com/office/powerpoint/2010/main" val="1148214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Crisi dello Stato assoluto</a:t>
            </a:r>
            <a:endParaRPr lang="it-IT" dirty="0"/>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La crisi dello Stato assoluto è stata indotta da una molteplicità di ragioni: finanziarie, derivanti dal costo crescente dell’apparato burocratico e militare; economico-sociali, conseguenti alla rivoluzione industriale e all’egemonia borghese; politiche, consistenti nella necessità per la borghesia di conquistare il potere politico e volgerlo alla tutela dei propri interessi.</a:t>
            </a:r>
          </a:p>
          <a:p>
            <a:pPr algn="just"/>
            <a:r>
              <a:rPr lang="it-IT" dirty="0" smtClean="0"/>
              <a:t>Al contempo, il diffondersi di concezioni giusnaturalistiche della libertà e l’emergere delle teorie liberali economiche  segnano la crisi definitiva dell’assolutismo statale, travolto da quel processo di costituzionalizzazione degli ordinamenti che verrà consacrato dalla grande stagione rivoluzionaria del XVIII secolo. </a:t>
            </a:r>
            <a:endParaRPr lang="it-IT" dirty="0"/>
          </a:p>
        </p:txBody>
      </p:sp>
    </p:spTree>
    <p:extLst>
      <p:ext uri="{BB962C8B-B14F-4D97-AF65-F5344CB8AC3E}">
        <p14:creationId xmlns:p14="http://schemas.microsoft.com/office/powerpoint/2010/main" val="2534917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Lo Stato liberale</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La forma di Stato che ne scaturì è quella dello Stato liberale che, pur differenziandosi nelle singole esperienze europee, si caratterizzava per la ricorrenza di alcune peculiarità, tanto sul terreno politico-sociale ed economico quanto sul versante giuridico-istituzionale.</a:t>
            </a:r>
          </a:p>
          <a:p>
            <a:pPr algn="just"/>
            <a:r>
              <a:rPr lang="it-IT" dirty="0" smtClean="0"/>
              <a:t>Con riferimento al primo, quello liberale è uno Stato dominato dall’egemonia della classe borghese e dalla logica individualistica di cui essa si fa portatrice, che mira a circoscrivere l’intervento dello Stato alla sola garanzia delle condizioni necessarie per il libero svolgimento dell’attività economica privata. È qui che si afferma storicamente il concetto di «libertà negativa».</a:t>
            </a:r>
            <a:endParaRPr lang="it-IT" dirty="0"/>
          </a:p>
        </p:txBody>
      </p:sp>
    </p:spTree>
    <p:extLst>
      <p:ext uri="{BB962C8B-B14F-4D97-AF65-F5344CB8AC3E}">
        <p14:creationId xmlns:p14="http://schemas.microsoft.com/office/powerpoint/2010/main" val="3243353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Libertà negativa e positiva</a:t>
            </a:r>
            <a:endParaRPr lang="it-IT" dirty="0"/>
          </a:p>
        </p:txBody>
      </p:sp>
      <p:sp>
        <p:nvSpPr>
          <p:cNvPr id="3" name="Segnaposto contenuto 2"/>
          <p:cNvSpPr>
            <a:spLocks noGrp="1"/>
          </p:cNvSpPr>
          <p:nvPr>
            <p:ph sz="quarter" idx="1"/>
          </p:nvPr>
        </p:nvSpPr>
        <p:spPr/>
        <p:txBody>
          <a:bodyPr>
            <a:normAutofit fontScale="92500"/>
          </a:bodyPr>
          <a:lstStyle/>
          <a:p>
            <a:pPr algn="just"/>
            <a:r>
              <a:rPr lang="it-IT" b="1" dirty="0" smtClean="0"/>
              <a:t>Libertà negative</a:t>
            </a:r>
            <a:r>
              <a:rPr lang="it-IT" dirty="0" smtClean="0"/>
              <a:t>: è un’espressione con la quale si intendono i diritti di libertà, ossia i «diritti della prima generazione», anche qualificati come diritti di difesa o «libertà da». Si tratta cioè di diritti il cui contenuto consiste in una pretesa soggettiva a che gli altri soggetti dell’ordinamento, e in primo luogo lo Stato, si astengano dall’interferire sul godimento che del diritto compie il suo titolare. </a:t>
            </a:r>
          </a:p>
          <a:p>
            <a:pPr algn="just"/>
            <a:r>
              <a:rPr lang="it-IT" b="1" dirty="0" smtClean="0"/>
              <a:t>Libertà positive</a:t>
            </a:r>
            <a:r>
              <a:rPr lang="it-IT" dirty="0" smtClean="0"/>
              <a:t>: è una formula impiegata per distinguere, rispetto ai diritti di libertà, i diritti sociali che appunto si qualificano non come «libertà da» ma come «diritti a». La loro emersione è contestuale all’evoluzione, nel XX secolo, dello Stato di diritto sociale.</a:t>
            </a:r>
          </a:p>
        </p:txBody>
      </p:sp>
    </p:spTree>
    <p:extLst>
      <p:ext uri="{BB962C8B-B14F-4D97-AF65-F5344CB8AC3E}">
        <p14:creationId xmlns:p14="http://schemas.microsoft.com/office/powerpoint/2010/main" val="591450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Libertà negativa e positiva</a:t>
            </a:r>
          </a:p>
        </p:txBody>
      </p:sp>
      <p:sp>
        <p:nvSpPr>
          <p:cNvPr id="3" name="Segnaposto contenuto 2"/>
          <p:cNvSpPr>
            <a:spLocks noGrp="1"/>
          </p:cNvSpPr>
          <p:nvPr>
            <p:ph sz="quarter" idx="1"/>
          </p:nvPr>
        </p:nvSpPr>
        <p:spPr/>
        <p:txBody>
          <a:bodyPr/>
          <a:lstStyle/>
          <a:p>
            <a:pPr algn="just"/>
            <a:r>
              <a:rPr lang="it-IT" dirty="0" smtClean="0"/>
              <a:t>I </a:t>
            </a:r>
            <a:r>
              <a:rPr lang="it-IT" b="1" dirty="0" smtClean="0"/>
              <a:t>diritti sociali</a:t>
            </a:r>
            <a:r>
              <a:rPr lang="it-IT" dirty="0" smtClean="0"/>
              <a:t>, dunque, presentano una struttura profondamente diversa rispetto a quella dei </a:t>
            </a:r>
            <a:r>
              <a:rPr lang="it-IT" b="1" dirty="0" smtClean="0"/>
              <a:t>diritti di libertà</a:t>
            </a:r>
            <a:r>
              <a:rPr lang="it-IT" dirty="0" smtClean="0"/>
              <a:t>. Infatti, mentre per il godimento di questi ultimi è sufficiente il loro riconoscimento legale, i diritti sociali richiedono invece una ulteriore regolamentazione per la loro attuazione e l’organizzazione di un apposito apparato amministrativo ai fini della loro concretizzazione.</a:t>
            </a:r>
            <a:endParaRPr lang="it-IT" dirty="0"/>
          </a:p>
        </p:txBody>
      </p:sp>
    </p:spTree>
    <p:extLst>
      <p:ext uri="{BB962C8B-B14F-4D97-AF65-F5344CB8AC3E}">
        <p14:creationId xmlns:p14="http://schemas.microsoft.com/office/powerpoint/2010/main" val="16454279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Lo Stato liberale di diritto</a:t>
            </a:r>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Dal punto di vista giuridico-istituzionale, invece, gli elementi che valgono a connotare la fisionomia dello Stato liberale di diritto sono:</a:t>
            </a:r>
          </a:p>
          <a:p>
            <a:pPr algn="just">
              <a:buFont typeface="Wingdings" panose="05000000000000000000" pitchFamily="2" charset="2"/>
              <a:buChar char="Ø"/>
            </a:pPr>
            <a:r>
              <a:rPr lang="it-IT" dirty="0" smtClean="0"/>
              <a:t>Riconoscimento dei diritti e delle libertà fondamentali dell’uomo, consacrati all’interno di carte e documenti costituzionali, seppur flessibili;</a:t>
            </a:r>
          </a:p>
          <a:p>
            <a:pPr algn="just">
              <a:buFont typeface="Wingdings" panose="05000000000000000000" pitchFamily="2" charset="2"/>
              <a:buChar char="Ø"/>
            </a:pPr>
            <a:r>
              <a:rPr lang="it-IT" dirty="0" smtClean="0"/>
              <a:t>Principio di legalità «legale»: la legge formale e astratta del Parlamento si colloca al vertice del sistema delle fonti e </a:t>
            </a:r>
            <a:r>
              <a:rPr lang="it-IT" dirty="0"/>
              <a:t>viene elevata </a:t>
            </a:r>
            <a:r>
              <a:rPr lang="it-IT" dirty="0" smtClean="0"/>
              <a:t>a parametro </a:t>
            </a:r>
            <a:r>
              <a:rPr lang="it-IT" dirty="0"/>
              <a:t>di legalità su cui innestare un </a:t>
            </a:r>
            <a:r>
              <a:rPr lang="it-IT" b="1" dirty="0"/>
              <a:t>giudizio di raffrontabilità</a:t>
            </a:r>
            <a:r>
              <a:rPr lang="it-IT" dirty="0"/>
              <a:t> di atti amministrativi e </a:t>
            </a:r>
            <a:r>
              <a:rPr lang="it-IT" dirty="0" smtClean="0"/>
              <a:t>sentenze;</a:t>
            </a:r>
          </a:p>
          <a:p>
            <a:pPr algn="just">
              <a:buFont typeface="Wingdings" panose="05000000000000000000" pitchFamily="2" charset="2"/>
              <a:buChar char="Ø"/>
            </a:pPr>
            <a:r>
              <a:rPr lang="it-IT" dirty="0" smtClean="0"/>
              <a:t>Principio della separazione dei poteri, in senso orizzontale e verticale.</a:t>
            </a:r>
          </a:p>
          <a:p>
            <a:pPr algn="just">
              <a:buFont typeface="Wingdings" panose="05000000000000000000" pitchFamily="2" charset="2"/>
              <a:buChar char="Ø"/>
            </a:pPr>
            <a:r>
              <a:rPr lang="it-IT" dirty="0" smtClean="0"/>
              <a:t>Principio della democrazia rappresentativa.</a:t>
            </a:r>
            <a:endParaRPr lang="it-IT" dirty="0"/>
          </a:p>
        </p:txBody>
      </p:sp>
    </p:spTree>
    <p:extLst>
      <p:ext uri="{BB962C8B-B14F-4D97-AF65-F5344CB8AC3E}">
        <p14:creationId xmlns:p14="http://schemas.microsoft.com/office/powerpoint/2010/main" val="44020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Separazione dei poteri</a:t>
            </a:r>
            <a:endParaRPr lang="it-IT" dirty="0"/>
          </a:p>
        </p:txBody>
      </p:sp>
      <p:sp>
        <p:nvSpPr>
          <p:cNvPr id="3" name="Segnaposto contenuto 2"/>
          <p:cNvSpPr>
            <a:spLocks noGrp="1"/>
          </p:cNvSpPr>
          <p:nvPr>
            <p:ph sz="quarter" idx="1"/>
          </p:nvPr>
        </p:nvSpPr>
        <p:spPr/>
        <p:txBody>
          <a:bodyPr/>
          <a:lstStyle/>
          <a:p>
            <a:pPr algn="just"/>
            <a:r>
              <a:rPr lang="it-IT" dirty="0" smtClean="0"/>
              <a:t>Principio della separazione dei poteri:</a:t>
            </a:r>
          </a:p>
          <a:p>
            <a:pPr algn="just">
              <a:buFont typeface="Wingdings" panose="05000000000000000000" pitchFamily="2" charset="2"/>
              <a:buChar char="Ø"/>
            </a:pPr>
            <a:r>
              <a:rPr lang="it-IT" dirty="0" smtClean="0"/>
              <a:t>in senso </a:t>
            </a:r>
            <a:r>
              <a:rPr lang="it-IT" b="1" dirty="0" smtClean="0"/>
              <a:t>orizzontale</a:t>
            </a:r>
            <a:r>
              <a:rPr lang="it-IT" dirty="0" smtClean="0"/>
              <a:t>: distinzione tra potere legislativo, esecutivo e giudiziario;</a:t>
            </a:r>
          </a:p>
          <a:p>
            <a:pPr algn="just">
              <a:buFont typeface="Wingdings" panose="05000000000000000000" pitchFamily="2" charset="2"/>
              <a:buChar char="Ø"/>
            </a:pPr>
            <a:r>
              <a:rPr lang="it-IT" dirty="0" smtClean="0"/>
              <a:t>in senso </a:t>
            </a:r>
            <a:r>
              <a:rPr lang="it-IT" b="1" dirty="0" smtClean="0"/>
              <a:t>verticale</a:t>
            </a:r>
            <a:r>
              <a:rPr lang="it-IT" dirty="0" smtClean="0"/>
              <a:t>: distribuzione territoriale del potere il cui esercizio viene allocato su più livelli di governo. </a:t>
            </a:r>
            <a:endParaRPr lang="it-IT" dirty="0"/>
          </a:p>
        </p:txBody>
      </p:sp>
    </p:spTree>
    <p:extLst>
      <p:ext uri="{BB962C8B-B14F-4D97-AF65-F5344CB8AC3E}">
        <p14:creationId xmlns:p14="http://schemas.microsoft.com/office/powerpoint/2010/main" val="19362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marL="0" indent="0" algn="ctr">
              <a:buNone/>
            </a:pPr>
            <a:endParaRPr lang="it-IT" sz="6000" dirty="0" smtClean="0"/>
          </a:p>
          <a:p>
            <a:pPr marL="0" indent="0" algn="ctr">
              <a:buNone/>
            </a:pPr>
            <a:r>
              <a:rPr lang="it-IT" sz="6000" dirty="0" smtClean="0"/>
              <a:t>Forme di Stato</a:t>
            </a:r>
            <a:endParaRPr lang="it-IT" sz="6000" dirty="0"/>
          </a:p>
        </p:txBody>
      </p:sp>
    </p:spTree>
    <p:extLst>
      <p:ext uri="{BB962C8B-B14F-4D97-AF65-F5344CB8AC3E}">
        <p14:creationId xmlns:p14="http://schemas.microsoft.com/office/powerpoint/2010/main" val="3000830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Crisi dello Stato liberale</a:t>
            </a:r>
            <a:endParaRPr lang="it-IT" dirty="0"/>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Per quanto ispirato a principi e strumenti di garanzia, molteplici erano le contraddizioni insite allo Stato liberale, specie con riferimento alla profonda diseguaglianza che affliggeva la società civile nonostante la formale ed espressa proclamazione del principio di eguaglianza.</a:t>
            </a:r>
          </a:p>
          <a:p>
            <a:pPr algn="just"/>
            <a:r>
              <a:rPr lang="it-IT" dirty="0" smtClean="0"/>
              <a:t>La crisi definitiva della forma di stato liberale si consuma con l’irrompere della classe lavoratrice sulla scena politica e la conseguente trasformazione dello Stato monoclasse, egemonizzato dalla borghesia, in uno Stato pluriclasse, con la rivendicazione di un ampio complesso di diritti di partecipazione da parte di un numero sempre più consistente di cittadini, anche per mezzo delle nuove forme di organizzazione dei partiti, delle associazioni e dei sindacati.</a:t>
            </a:r>
            <a:endParaRPr lang="it-IT" dirty="0"/>
          </a:p>
        </p:txBody>
      </p:sp>
    </p:spTree>
    <p:extLst>
      <p:ext uri="{BB962C8B-B14F-4D97-AF65-F5344CB8AC3E}">
        <p14:creationId xmlns:p14="http://schemas.microsoft.com/office/powerpoint/2010/main" val="1182235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Lo Stato autoritario e totalitario</a:t>
            </a:r>
            <a:endParaRPr lang="it-IT" dirty="0"/>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Per effetto di tali fenomeni sociali, concomitanti all’emergere di nuovi fattori, in alcuni Paesi, tra i quali Italia e Germania, la forma di Stato liberale crollò già sul finire della Prima guerra mondiale e venne sostituita da forme di Stato autoritarie o totalitarie.</a:t>
            </a:r>
          </a:p>
          <a:p>
            <a:pPr algn="just"/>
            <a:r>
              <a:rPr lang="it-IT" dirty="0" smtClean="0"/>
              <a:t>Stato autoritario: è una forma di Stato che recupera alcuni caratteri propri dello Stato assoluto, come ad esempio la concentrazione dei poteri e l’interventismo statale nella sfera economica.</a:t>
            </a:r>
          </a:p>
          <a:p>
            <a:pPr algn="just"/>
            <a:r>
              <a:rPr lang="it-IT" dirty="0" smtClean="0"/>
              <a:t>Stato totalitario: è una forma di Stato che accentua le caratteristiche di quella autoritaria, assumendo il volto di una ideologia «totalizzante» e pervasiva di ogni aspetto del vivere sociale.</a:t>
            </a:r>
            <a:endParaRPr lang="it-IT" dirty="0"/>
          </a:p>
        </p:txBody>
      </p:sp>
    </p:spTree>
    <p:extLst>
      <p:ext uri="{BB962C8B-B14F-4D97-AF65-F5344CB8AC3E}">
        <p14:creationId xmlns:p14="http://schemas.microsoft.com/office/powerpoint/2010/main" val="2270236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Lo Stato contemporaneo</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A partire dalla seconda metà del XX secolo, dopo la sconfitta bellica inflitta agli Stati totalitari nel secondo conflitto mondiale, la forma di Stato ha subito un’ulteriore evoluzione in direzione di quella che è l’attuale forma di </a:t>
            </a:r>
            <a:r>
              <a:rPr lang="it-IT" b="1" dirty="0" smtClean="0"/>
              <a:t>Stato costituzionale</a:t>
            </a:r>
            <a:r>
              <a:rPr lang="it-IT" dirty="0" smtClean="0"/>
              <a:t>, che è uno Stato </a:t>
            </a:r>
            <a:r>
              <a:rPr lang="it-IT" b="1" dirty="0" smtClean="0"/>
              <a:t>democratico</a:t>
            </a:r>
            <a:r>
              <a:rPr lang="it-IT" dirty="0" smtClean="0"/>
              <a:t>, </a:t>
            </a:r>
            <a:r>
              <a:rPr lang="it-IT" b="1" dirty="0" smtClean="0"/>
              <a:t>pluralista</a:t>
            </a:r>
            <a:r>
              <a:rPr lang="it-IT" dirty="0" smtClean="0"/>
              <a:t> e </a:t>
            </a:r>
            <a:r>
              <a:rPr lang="it-IT" b="1" dirty="0" smtClean="0"/>
              <a:t>decentrato</a:t>
            </a:r>
            <a:r>
              <a:rPr lang="it-IT" dirty="0" smtClean="0"/>
              <a:t>.</a:t>
            </a:r>
          </a:p>
          <a:p>
            <a:pPr algn="just"/>
            <a:r>
              <a:rPr lang="it-IT" dirty="0" smtClean="0"/>
              <a:t>Più nel dettaglio, l’espressione «Stato costituzionale» sta ad indicare la forma di Stato caratterizzata dalla presenza di una Costituzione rigida, posta al vertice del sistema delle fonti. Di qui, l’affermarsi del principio di legalità in senso costituzionale, laddove la Costituzione </a:t>
            </a:r>
            <a:r>
              <a:rPr lang="it-IT" dirty="0"/>
              <a:t>diventa parametro di validità e di conformità anche nei confronti della legge stessa.</a:t>
            </a:r>
          </a:p>
        </p:txBody>
      </p:sp>
    </p:spTree>
    <p:extLst>
      <p:ext uri="{BB962C8B-B14F-4D97-AF65-F5344CB8AC3E}">
        <p14:creationId xmlns:p14="http://schemas.microsoft.com/office/powerpoint/2010/main" val="14619707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Costituzione rigida</a:t>
            </a:r>
            <a:endParaRPr lang="it-IT" dirty="0"/>
          </a:p>
        </p:txBody>
      </p:sp>
      <p:sp>
        <p:nvSpPr>
          <p:cNvPr id="3" name="Segnaposto contenuto 2"/>
          <p:cNvSpPr>
            <a:spLocks noGrp="1"/>
          </p:cNvSpPr>
          <p:nvPr>
            <p:ph sz="quarter" idx="1"/>
          </p:nvPr>
        </p:nvSpPr>
        <p:spPr/>
        <p:txBody>
          <a:bodyPr/>
          <a:lstStyle/>
          <a:p>
            <a:pPr algn="just"/>
            <a:r>
              <a:rPr lang="it-IT" dirty="0" smtClean="0"/>
              <a:t>Le garanzie poste a tutela del carattere rigido della Costituzione sono:</a:t>
            </a:r>
          </a:p>
          <a:p>
            <a:pPr algn="just">
              <a:buFont typeface="Wingdings" panose="05000000000000000000" pitchFamily="2" charset="2"/>
              <a:buChar char="Ø"/>
            </a:pPr>
            <a:r>
              <a:rPr lang="it-IT" dirty="0"/>
              <a:t>l</a:t>
            </a:r>
            <a:r>
              <a:rPr lang="it-IT" dirty="0" smtClean="0"/>
              <a:t>a giustizia costituzionale e il controllo di costituzionalità delle leggi;</a:t>
            </a:r>
          </a:p>
          <a:p>
            <a:pPr algn="just">
              <a:buFont typeface="Wingdings" panose="05000000000000000000" pitchFamily="2" charset="2"/>
              <a:buChar char="Ø"/>
            </a:pPr>
            <a:r>
              <a:rPr lang="it-IT" dirty="0"/>
              <a:t>p</a:t>
            </a:r>
            <a:r>
              <a:rPr lang="it-IT" dirty="0" smtClean="0"/>
              <a:t>rocedimento aggravato di revisione costituzionale (art. 138 Cost.).</a:t>
            </a:r>
          </a:p>
          <a:p>
            <a:pPr marL="0" indent="0" algn="just">
              <a:buNone/>
            </a:pPr>
            <a:r>
              <a:rPr lang="it-IT" dirty="0" smtClean="0"/>
              <a:t>In altri termini, la Costituzione rigida è una Costituzione garantita, la cui supremazia è assicurata per mezzo di appositi strumenti giuridici.</a:t>
            </a:r>
            <a:endParaRPr lang="it-IT" dirty="0"/>
          </a:p>
        </p:txBody>
      </p:sp>
    </p:spTree>
    <p:extLst>
      <p:ext uri="{BB962C8B-B14F-4D97-AF65-F5344CB8AC3E}">
        <p14:creationId xmlns:p14="http://schemas.microsoft.com/office/powerpoint/2010/main" val="64096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Definizione</a:t>
            </a:r>
            <a:endParaRPr lang="it-IT" dirty="0"/>
          </a:p>
        </p:txBody>
      </p:sp>
      <p:sp>
        <p:nvSpPr>
          <p:cNvPr id="3" name="Segnaposto contenuto 2"/>
          <p:cNvSpPr>
            <a:spLocks noGrp="1"/>
          </p:cNvSpPr>
          <p:nvPr>
            <p:ph sz="quarter" idx="1"/>
          </p:nvPr>
        </p:nvSpPr>
        <p:spPr/>
        <p:txBody>
          <a:bodyPr/>
          <a:lstStyle/>
          <a:p>
            <a:pPr algn="just"/>
            <a:r>
              <a:rPr lang="it-IT" dirty="0" smtClean="0"/>
              <a:t>Con l’espressione </a:t>
            </a:r>
            <a:r>
              <a:rPr lang="it-IT" b="1" i="1" dirty="0" smtClean="0"/>
              <a:t>forma di Stato</a:t>
            </a:r>
            <a:r>
              <a:rPr lang="it-IT" b="1" dirty="0" smtClean="0"/>
              <a:t> </a:t>
            </a:r>
            <a:r>
              <a:rPr lang="it-IT" dirty="0" smtClean="0"/>
              <a:t>si indica generalmente l’insieme dei principi e delle regole fondamentali che caratterizzano un ordinamento statale e che disciplinano i rapporti tra lo Stato e la comunità dei cittadini.</a:t>
            </a:r>
          </a:p>
          <a:p>
            <a:pPr algn="just"/>
            <a:r>
              <a:rPr lang="it-IT" dirty="0" smtClean="0"/>
              <a:t>La forma di Stato, quindi, può anche essere definita in relazione ai rapporti che, in un certo momento storico, corrono tra </a:t>
            </a:r>
            <a:r>
              <a:rPr lang="it-IT" i="1" dirty="0" smtClean="0"/>
              <a:t>autorità e libertà</a:t>
            </a:r>
            <a:r>
              <a:rPr lang="it-IT" dirty="0" smtClean="0"/>
              <a:t>, tra chi ha il potere e chi è soggetto a quel potere, tra governanti e governati.</a:t>
            </a:r>
          </a:p>
        </p:txBody>
      </p:sp>
    </p:spTree>
    <p:extLst>
      <p:ext uri="{BB962C8B-B14F-4D97-AF65-F5344CB8AC3E}">
        <p14:creationId xmlns:p14="http://schemas.microsoft.com/office/powerpoint/2010/main" val="1020944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Evoluzione storica</a:t>
            </a:r>
            <a:endParaRPr lang="it-IT" dirty="0"/>
          </a:p>
        </p:txBody>
      </p:sp>
      <p:sp>
        <p:nvSpPr>
          <p:cNvPr id="3" name="Segnaposto contenuto 2"/>
          <p:cNvSpPr>
            <a:spLocks noGrp="1"/>
          </p:cNvSpPr>
          <p:nvPr>
            <p:ph sz="quarter" idx="1"/>
          </p:nvPr>
        </p:nvSpPr>
        <p:spPr>
          <a:xfrm>
            <a:off x="457200" y="1600200"/>
            <a:ext cx="7467600" cy="5429200"/>
          </a:xfrm>
        </p:spPr>
        <p:txBody>
          <a:bodyPr>
            <a:normAutofit fontScale="92500" lnSpcReduction="10000"/>
          </a:bodyPr>
          <a:lstStyle/>
          <a:p>
            <a:pPr algn="just"/>
            <a:r>
              <a:rPr lang="it-IT" dirty="0" smtClean="0"/>
              <a:t>Prima di esaminare l’evoluzione storica delle forme di Stato, susseguitasi a partire dalla nascita dello Stato moderno - avvenuta tra il XV e il XVII secolo -, è opportuno soffermarsi sulle peculiarità dell’ordinamento giuridico medievale che, pur non assumendo una forma propriamente statuale, ha impresso alcuni importanti segni sulla storia del costituzionalismo moderno.</a:t>
            </a:r>
          </a:p>
          <a:p>
            <a:pPr algn="just"/>
            <a:r>
              <a:rPr lang="it-IT" dirty="0"/>
              <a:t>“[…] il costituzionalismo medievale rappresenta, in un certo senso, l’infanzia dell’idea costituzionale: così come nella vita dell’uomo l’infanzia è la stagione della spontaneità creatrice, dell’ingenuo affidamento e dell’assolutezza dei sentimenti, altrettanto emerge nel costituzionalismo medievale</a:t>
            </a:r>
            <a:r>
              <a:rPr lang="it-IT" dirty="0" smtClean="0"/>
              <a:t>” (G. Maglio, </a:t>
            </a:r>
            <a:r>
              <a:rPr lang="it-IT" i="1" dirty="0">
                <a:latin typeface="Times New Roman"/>
                <a:ea typeface="Calibri"/>
              </a:rPr>
              <a:t>L’idea costituzionale nel Medioevo. Dalla tradizione antica al «costituzionalismo cristiano</a:t>
            </a:r>
            <a:r>
              <a:rPr lang="it-IT" i="1" dirty="0" smtClean="0">
                <a:latin typeface="Times New Roman"/>
                <a:ea typeface="Calibri"/>
              </a:rPr>
              <a:t>»).</a:t>
            </a:r>
            <a:endParaRPr lang="it-IT" dirty="0"/>
          </a:p>
          <a:p>
            <a:pPr marL="0" indent="0">
              <a:buNone/>
            </a:pPr>
            <a:endParaRPr lang="it-IT" dirty="0"/>
          </a:p>
        </p:txBody>
      </p:sp>
    </p:spTree>
    <p:extLst>
      <p:ext uri="{BB962C8B-B14F-4D97-AF65-F5344CB8AC3E}">
        <p14:creationId xmlns:p14="http://schemas.microsoft.com/office/powerpoint/2010/main" val="176796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Ordinamento medievale</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L’ordinamento feudale si è affermato in Europa a partire dal IX secolo con l’Impero carolingio.</a:t>
            </a:r>
          </a:p>
          <a:p>
            <a:pPr algn="just"/>
            <a:r>
              <a:rPr lang="it-IT" dirty="0" smtClean="0"/>
              <a:t>Esso si fondava su un tessuto sociale costituito da comunità di ridotte dimensioni e isolate le une dalle altre, basate su un’economia agricola autosufficiente.</a:t>
            </a:r>
          </a:p>
          <a:p>
            <a:pPr algn="just"/>
            <a:r>
              <a:rPr lang="it-IT" dirty="0" smtClean="0"/>
              <a:t>Quello medievale è altresì definito come un ordinamento patrimoniale privatistico, per sottolineare come questo fosse incentrato non già sulla cura di interessi generali ma, piuttosto, sulla salvaguardia e sull’incremento della proprietà terriera del Signore, in virtù dei rapporti di tipo privatistico-contrattuale che intercorrevano tra il re e i feudatari e tra questi e i loro sudditi.</a:t>
            </a:r>
          </a:p>
        </p:txBody>
      </p:sp>
    </p:spTree>
    <p:extLst>
      <p:ext uri="{BB962C8B-B14F-4D97-AF65-F5344CB8AC3E}">
        <p14:creationId xmlns:p14="http://schemas.microsoft.com/office/powerpoint/2010/main" val="715947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Ordinamento medievale</a:t>
            </a:r>
            <a:endParaRPr lang="it-IT" dirty="0"/>
          </a:p>
        </p:txBody>
      </p:sp>
      <p:sp>
        <p:nvSpPr>
          <p:cNvPr id="3" name="Segnaposto contenuto 2"/>
          <p:cNvSpPr>
            <a:spLocks noGrp="1"/>
          </p:cNvSpPr>
          <p:nvPr>
            <p:ph sz="quarter" idx="1"/>
          </p:nvPr>
        </p:nvSpPr>
        <p:spPr>
          <a:xfrm>
            <a:off x="457200" y="1600200"/>
            <a:ext cx="7467600" cy="5069160"/>
          </a:xfrm>
        </p:spPr>
        <p:txBody>
          <a:bodyPr>
            <a:normAutofit fontScale="92500"/>
          </a:bodyPr>
          <a:lstStyle/>
          <a:p>
            <a:pPr algn="just"/>
            <a:r>
              <a:rPr lang="it-IT" dirty="0" smtClean="0"/>
              <a:t>L’ordinamento medievale, incentrato sulla struttura particolaristica del feudo, non rivestiva i caratteri propri dell’autorità statale in quanto l’organizzazione feudale del potere, con il suo essere diffusa e parcellizzata tra i signori della terra, aveva ingenerato un progressivo e inarrestabile indebolimento del potere centrale.</a:t>
            </a:r>
          </a:p>
          <a:p>
            <a:pPr algn="just"/>
            <a:r>
              <a:rPr lang="it-IT" dirty="0" smtClean="0"/>
              <a:t>“Il </a:t>
            </a:r>
            <a:r>
              <a:rPr lang="it-IT" dirty="0"/>
              <a:t>potere politico si contrassegna per una sua intrinseca incompiutezza, è e resta per tutta la durata del medioevo un potere incompiuto, intendendo con questa qualificazione un potere non totalizzante, non onnicomprensivo. […] La costituzione medievale non è in un arcipelago di sovranità ma in un tessuto di autonomie” (P. Grossi, Un diritto senza Stato).</a:t>
            </a:r>
          </a:p>
        </p:txBody>
      </p:sp>
    </p:spTree>
    <p:extLst>
      <p:ext uri="{BB962C8B-B14F-4D97-AF65-F5344CB8AC3E}">
        <p14:creationId xmlns:p14="http://schemas.microsoft.com/office/powerpoint/2010/main" val="3735536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Verso lo Stato moderno</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La </a:t>
            </a:r>
            <a:r>
              <a:rPr lang="it-IT" dirty="0"/>
              <a:t>variabile esplicativa del lungo periodo storico che ha attraversato l’Europa continentale a partire dal XV secolo può essere ravvisata nel graduale superamento del </a:t>
            </a:r>
            <a:r>
              <a:rPr lang="it-IT" dirty="0" smtClean="0"/>
              <a:t>sistema particolaristico </a:t>
            </a:r>
            <a:r>
              <a:rPr lang="it-IT" dirty="0"/>
              <a:t>feudale in luogo del progressivo affermarsi dello Stato </a:t>
            </a:r>
            <a:r>
              <a:rPr lang="it-IT" dirty="0" smtClean="0"/>
              <a:t>moderno.</a:t>
            </a:r>
          </a:p>
          <a:p>
            <a:pPr algn="just"/>
            <a:r>
              <a:rPr lang="it-IT" dirty="0" smtClean="0"/>
              <a:t>Alla base di questa evoluzione si collocano senz’altro le grandi trasformazioni economico-sociali che hanno imposto la necessità di riorganizzare i commerci, di professionalizzare l’esercito, di stabilizzare il prelievo fiscale, di superare la frammentazione politica e di centralizzare la titolarità e l’esercizio del potere in capo ad un’autorità sovrana e indipendente, tanto sul versante interno quanto su quello internazionale.</a:t>
            </a:r>
          </a:p>
        </p:txBody>
      </p:sp>
    </p:spTree>
    <p:extLst>
      <p:ext uri="{BB962C8B-B14F-4D97-AF65-F5344CB8AC3E}">
        <p14:creationId xmlns:p14="http://schemas.microsoft.com/office/powerpoint/2010/main" val="2258589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Verso lo Stato moderno</a:t>
            </a:r>
          </a:p>
        </p:txBody>
      </p:sp>
      <p:sp>
        <p:nvSpPr>
          <p:cNvPr id="3" name="Segnaposto contenuto 2"/>
          <p:cNvSpPr>
            <a:spLocks noGrp="1"/>
          </p:cNvSpPr>
          <p:nvPr>
            <p:ph sz="quarter" idx="1"/>
          </p:nvPr>
        </p:nvSpPr>
        <p:spPr/>
        <p:txBody>
          <a:bodyPr>
            <a:normAutofit fontScale="92500"/>
          </a:bodyPr>
          <a:lstStyle/>
          <a:p>
            <a:pPr algn="just"/>
            <a:r>
              <a:rPr lang="it-IT" dirty="0" smtClean="0"/>
              <a:t>Dunque, </a:t>
            </a:r>
            <a:r>
              <a:rPr lang="it-IT" dirty="0"/>
              <a:t>n</a:t>
            </a:r>
            <a:r>
              <a:rPr lang="it-IT" dirty="0" smtClean="0"/>
              <a:t>el </a:t>
            </a:r>
            <a:r>
              <a:rPr lang="it-IT" dirty="0"/>
              <a:t>processo di formazione degli Stati moderni, </a:t>
            </a:r>
            <a:r>
              <a:rPr lang="it-IT" dirty="0" smtClean="0"/>
              <a:t>un </a:t>
            </a:r>
            <a:r>
              <a:rPr lang="it-IT" dirty="0"/>
              <a:t>ruolo </a:t>
            </a:r>
            <a:r>
              <a:rPr lang="it-IT" dirty="0" smtClean="0"/>
              <a:t>determinante </a:t>
            </a:r>
            <a:r>
              <a:rPr lang="it-IT" dirty="0"/>
              <a:t>è stato </a:t>
            </a:r>
            <a:r>
              <a:rPr lang="it-IT" dirty="0" smtClean="0"/>
              <a:t>ricoperto </a:t>
            </a:r>
            <a:r>
              <a:rPr lang="it-IT" dirty="0"/>
              <a:t>dalle nuove esigenze diplomatiche, militari, finanziarie e di ordine sociale, affiorate nell’Europa del </a:t>
            </a:r>
            <a:r>
              <a:rPr lang="it-IT" dirty="0" smtClean="0"/>
              <a:t>Cinquecento; esigenze </a:t>
            </a:r>
            <a:r>
              <a:rPr lang="it-IT" dirty="0"/>
              <a:t>che gli apparati di governo feudale, distinti nel loro particolarismo, risultavano del tutto inadeguati a </a:t>
            </a:r>
            <a:r>
              <a:rPr lang="it-IT" dirty="0" smtClean="0"/>
              <a:t>soddisfare.</a:t>
            </a:r>
            <a:endParaRPr lang="it-IT" dirty="0"/>
          </a:p>
          <a:p>
            <a:pPr algn="just"/>
            <a:r>
              <a:rPr lang="it-IT" dirty="0"/>
              <a:t>Al contrario, la necessità di fronteggiare le istanze di pace e di ordine sociale ha imposto una riorganizzazione delle strutture di potere che si è compiuta anzitutto per il tramite di una progressiva burocratizzazione dell’amministrazione, in </a:t>
            </a:r>
            <a:r>
              <a:rPr lang="it-IT" i="1" dirty="0"/>
              <a:t>primis</a:t>
            </a:r>
            <a:r>
              <a:rPr lang="it-IT" dirty="0"/>
              <a:t> di quella finanziaria, ormai centralizzata nel nuovo sistema di governo.</a:t>
            </a:r>
          </a:p>
          <a:p>
            <a:endParaRPr lang="it-IT" dirty="0"/>
          </a:p>
        </p:txBody>
      </p:sp>
    </p:spTree>
    <p:extLst>
      <p:ext uri="{BB962C8B-B14F-4D97-AF65-F5344CB8AC3E}">
        <p14:creationId xmlns:p14="http://schemas.microsoft.com/office/powerpoint/2010/main" val="2436173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Verso lo Stato moderno</a:t>
            </a:r>
            <a:endParaRPr lang="it-IT" dirty="0"/>
          </a:p>
        </p:txBody>
      </p:sp>
      <p:sp>
        <p:nvSpPr>
          <p:cNvPr id="3" name="Segnaposto contenuto 2"/>
          <p:cNvSpPr>
            <a:spLocks noGrp="1"/>
          </p:cNvSpPr>
          <p:nvPr>
            <p:ph sz="quarter" idx="1"/>
          </p:nvPr>
        </p:nvSpPr>
        <p:spPr/>
        <p:txBody>
          <a:bodyPr/>
          <a:lstStyle/>
          <a:p>
            <a:pPr algn="just"/>
            <a:r>
              <a:rPr lang="it-IT" dirty="0" smtClean="0"/>
              <a:t>La risposta istituzionale alle trasformazioni di tipo economico-sociale ha quindi significato una concentrazione del potere in apparati che facevano capo al re, così declinandosi in chiave assolutistica la prima versione dello Stato moderno.</a:t>
            </a:r>
          </a:p>
          <a:p>
            <a:pPr algn="just"/>
            <a:r>
              <a:rPr lang="it-IT" dirty="0"/>
              <a:t>In effetti, diversamente da quanto riscontrato nelle forme premoderne di organizzazione politica, l’autorità statale monopolizza l’esercizio dei poteri riguardanti la collettività organizzata, servendosi di apparati burocratici appositamente costituiti e operanti sotto il suo </a:t>
            </a:r>
            <a:r>
              <a:rPr lang="it-IT" dirty="0" smtClean="0"/>
              <a:t>controllo.</a:t>
            </a:r>
          </a:p>
          <a:p>
            <a:pPr algn="just"/>
            <a:endParaRPr lang="it-IT" dirty="0"/>
          </a:p>
        </p:txBody>
      </p:sp>
    </p:spTree>
    <p:extLst>
      <p:ext uri="{BB962C8B-B14F-4D97-AF65-F5344CB8AC3E}">
        <p14:creationId xmlns:p14="http://schemas.microsoft.com/office/powerpoint/2010/main" val="14658445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431</TotalTime>
  <Words>2060</Words>
  <Application>Microsoft Office PowerPoint</Application>
  <PresentationFormat>Presentazione su schermo (4:3)</PresentationFormat>
  <Paragraphs>76</Paragraphs>
  <Slides>23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Calibri</vt:lpstr>
      <vt:lpstr>Century Schoolbook</vt:lpstr>
      <vt:lpstr>Times New Roman</vt:lpstr>
      <vt:lpstr>Wingdings</vt:lpstr>
      <vt:lpstr>Wingdings 2</vt:lpstr>
      <vt:lpstr>Loggia</vt:lpstr>
      <vt:lpstr>Istituzioni di diritto pubblico</vt:lpstr>
      <vt:lpstr>Presentazione standard di PowerPoint</vt:lpstr>
      <vt:lpstr>Definizione</vt:lpstr>
      <vt:lpstr>Evoluzione storica</vt:lpstr>
      <vt:lpstr>Ordinamento medievale</vt:lpstr>
      <vt:lpstr>Ordinamento medievale</vt:lpstr>
      <vt:lpstr>Verso lo Stato moderno</vt:lpstr>
      <vt:lpstr>Verso lo Stato moderno</vt:lpstr>
      <vt:lpstr>Verso lo Stato moderno</vt:lpstr>
      <vt:lpstr>Verso lo Stato moderno</vt:lpstr>
      <vt:lpstr>Lo Stato assoluto</vt:lpstr>
      <vt:lpstr>Lo Stato assoluto</vt:lpstr>
      <vt:lpstr>Lo Stato assoluto</vt:lpstr>
      <vt:lpstr>Crisi dello Stato assoluto</vt:lpstr>
      <vt:lpstr>Lo Stato liberale</vt:lpstr>
      <vt:lpstr>Libertà negativa e positiva</vt:lpstr>
      <vt:lpstr>Libertà negativa e positiva</vt:lpstr>
      <vt:lpstr>Lo Stato liberale di diritto</vt:lpstr>
      <vt:lpstr>Separazione dei poteri</vt:lpstr>
      <vt:lpstr>Crisi dello Stato liberale</vt:lpstr>
      <vt:lpstr>Lo Stato autoritario e totalitario</vt:lpstr>
      <vt:lpstr>Lo Stato contemporaneo</vt:lpstr>
      <vt:lpstr>Costituzione rigida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costituzionale italiano e comparato</dc:title>
  <dc:creator>Utente</dc:creator>
  <cp:lastModifiedBy>Utente</cp:lastModifiedBy>
  <cp:revision>42</cp:revision>
  <dcterms:created xsi:type="dcterms:W3CDTF">2020-10-02T06:49:48Z</dcterms:created>
  <dcterms:modified xsi:type="dcterms:W3CDTF">2021-04-12T16:59:09Z</dcterms:modified>
</cp:coreProperties>
</file>