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65" r:id="rId11"/>
    <p:sldId id="286" r:id="rId12"/>
    <p:sldId id="288" r:id="rId13"/>
    <p:sldId id="289" r:id="rId14"/>
    <p:sldId id="266" r:id="rId15"/>
    <p:sldId id="275" r:id="rId16"/>
    <p:sldId id="267" r:id="rId17"/>
    <p:sldId id="268" r:id="rId18"/>
    <p:sldId id="269" r:id="rId19"/>
    <p:sldId id="270" r:id="rId20"/>
    <p:sldId id="271" r:id="rId21"/>
    <p:sldId id="272" r:id="rId22"/>
    <p:sldId id="273" r:id="rId23"/>
    <p:sldId id="274" r:id="rId24"/>
    <p:sldId id="276" r:id="rId25"/>
    <p:sldId id="277" r:id="rId26"/>
    <p:sldId id="278" r:id="rId27"/>
    <p:sldId id="279" r:id="rId28"/>
    <p:sldId id="280" r:id="rId29"/>
    <p:sldId id="281" r:id="rId30"/>
    <p:sldId id="282" r:id="rId31"/>
    <p:sldId id="283" r:id="rId32"/>
    <p:sldId id="284" r:id="rId33"/>
    <p:sldId id="285"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0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F17A8FD3-EF35-49C6-A541-F44803B6C709}" type="datetimeFigureOut">
              <a:rPr lang="it-IT" smtClean="0"/>
              <a:pPr/>
              <a:t>20/03/2020</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6AEC5B21-CF8C-4C02-880F-84919C4437F7}"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F17A8FD3-EF35-49C6-A541-F44803B6C709}" type="datetimeFigureOut">
              <a:rPr lang="it-IT" smtClean="0"/>
              <a:pPr/>
              <a:t>20/03/2020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EC5B21-CF8C-4C02-880F-84919C4437F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F17A8FD3-EF35-49C6-A541-F44803B6C709}" type="datetimeFigureOut">
              <a:rPr lang="it-IT" smtClean="0"/>
              <a:pPr/>
              <a:t>20/03/2020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EC5B21-CF8C-4C02-880F-84919C4437F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F17A8FD3-EF35-49C6-A541-F44803B6C709}" type="datetimeFigureOut">
              <a:rPr lang="it-IT" smtClean="0"/>
              <a:pPr/>
              <a:t>20/03/2020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EC5B21-CF8C-4C02-880F-84919C4437F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F17A8FD3-EF35-49C6-A541-F44803B6C709}" type="datetimeFigureOut">
              <a:rPr lang="it-IT" smtClean="0"/>
              <a:pPr/>
              <a:t>20/03/2020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EC5B21-CF8C-4C02-880F-84919C4437F7}"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F17A8FD3-EF35-49C6-A541-F44803B6C709}" type="datetimeFigureOut">
              <a:rPr lang="it-IT" smtClean="0"/>
              <a:pPr/>
              <a:t>20/03/2020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AEC5B21-CF8C-4C02-880F-84919C4437F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F17A8FD3-EF35-49C6-A541-F44803B6C709}" type="datetimeFigureOut">
              <a:rPr lang="it-IT" smtClean="0"/>
              <a:pPr/>
              <a:t>20/03/2020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AEC5B21-CF8C-4C02-880F-84919C4437F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F17A8FD3-EF35-49C6-A541-F44803B6C709}" type="datetimeFigureOut">
              <a:rPr lang="it-IT" smtClean="0"/>
              <a:pPr/>
              <a:t>20/03/2020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AEC5B21-CF8C-4C02-880F-84919C4437F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17A8FD3-EF35-49C6-A541-F44803B6C709}" type="datetimeFigureOut">
              <a:rPr lang="it-IT" smtClean="0"/>
              <a:pPr/>
              <a:t>20/03/2020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AEC5B21-CF8C-4C02-880F-84919C4437F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F17A8FD3-EF35-49C6-A541-F44803B6C709}" type="datetimeFigureOut">
              <a:rPr lang="it-IT" smtClean="0"/>
              <a:pPr/>
              <a:t>20/03/2020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AEC5B21-CF8C-4C02-880F-84919C4437F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F17A8FD3-EF35-49C6-A541-F44803B6C709}" type="datetimeFigureOut">
              <a:rPr lang="it-IT" smtClean="0"/>
              <a:pPr/>
              <a:t>20/03/2020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6AEC5B21-CF8C-4C02-880F-84919C4437F7}"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17A8FD3-EF35-49C6-A541-F44803B6C709}" type="datetimeFigureOut">
              <a:rPr lang="it-IT" smtClean="0"/>
              <a:pPr/>
              <a:t>20/03/2020</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AEC5B21-CF8C-4C02-880F-84919C4437F7}"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1268760"/>
            <a:ext cx="7851648" cy="2736304"/>
          </a:xfrm>
        </p:spPr>
        <p:txBody>
          <a:bodyPr>
            <a:normAutofit/>
          </a:bodyPr>
          <a:lstStyle/>
          <a:p>
            <a:pPr algn="ctr"/>
            <a:r>
              <a:rPr lang="it-IT" dirty="0" smtClean="0"/>
              <a:t>ISTITUZIONI DI DIRITTO PUBBLICO</a:t>
            </a:r>
            <a:r>
              <a:rPr lang="it-IT" dirty="0"/>
              <a:t/>
            </a:r>
            <a:br>
              <a:rPr lang="it-IT" dirty="0"/>
            </a:br>
            <a:endParaRPr lang="it-IT" dirty="0"/>
          </a:p>
        </p:txBody>
      </p:sp>
      <p:sp>
        <p:nvSpPr>
          <p:cNvPr id="3" name="Sottotitolo 2"/>
          <p:cNvSpPr>
            <a:spLocks noGrp="1"/>
          </p:cNvSpPr>
          <p:nvPr>
            <p:ph type="subTitle" idx="1"/>
          </p:nvPr>
        </p:nvSpPr>
        <p:spPr>
          <a:xfrm>
            <a:off x="533400" y="4509120"/>
            <a:ext cx="7854696" cy="2232248"/>
          </a:xfrm>
        </p:spPr>
        <p:txBody>
          <a:bodyPr/>
          <a:lstStyle/>
          <a:p>
            <a:pPr algn="ctr">
              <a:spcBef>
                <a:spcPts val="0"/>
              </a:spcBef>
            </a:pPr>
            <a:r>
              <a:rPr lang="it-IT" sz="2000" dirty="0"/>
              <a:t>Prof.ssa Michela Michetti</a:t>
            </a:r>
          </a:p>
          <a:p>
            <a:pPr algn="ctr">
              <a:spcBef>
                <a:spcPts val="0"/>
              </a:spcBef>
            </a:pPr>
            <a:r>
              <a:rPr lang="it-IT" sz="2000" dirty="0"/>
              <a:t>Università degli studi di Teramo</a:t>
            </a:r>
          </a:p>
          <a:p>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620688"/>
            <a:ext cx="8229600" cy="648072"/>
          </a:xfrm>
        </p:spPr>
        <p:txBody>
          <a:bodyPr>
            <a:normAutofit fontScale="90000"/>
          </a:bodyPr>
          <a:lstStyle/>
          <a:p>
            <a:pPr algn="ctr"/>
            <a:r>
              <a:rPr lang="it-IT" sz="4400" dirty="0" smtClean="0"/>
              <a:t>Sentenza CGUE</a:t>
            </a:r>
            <a:endParaRPr lang="it-IT" sz="4400" dirty="0"/>
          </a:p>
        </p:txBody>
      </p:sp>
      <p:sp>
        <p:nvSpPr>
          <p:cNvPr id="3" name="Segnaposto contenuto 2"/>
          <p:cNvSpPr>
            <a:spLocks noGrp="1"/>
          </p:cNvSpPr>
          <p:nvPr>
            <p:ph idx="1"/>
          </p:nvPr>
        </p:nvSpPr>
        <p:spPr>
          <a:xfrm>
            <a:off x="457200" y="1268760"/>
            <a:ext cx="8229600" cy="5328592"/>
          </a:xfrm>
        </p:spPr>
        <p:txBody>
          <a:bodyPr>
            <a:normAutofit lnSpcReduction="10000"/>
          </a:bodyPr>
          <a:lstStyle/>
          <a:p>
            <a:pPr algn="just">
              <a:buNone/>
            </a:pPr>
            <a:r>
              <a:rPr lang="it-IT" dirty="0" smtClean="0"/>
              <a:t>	La soluzione prescelta dalla Corte non era affatto gradita alla </a:t>
            </a:r>
            <a:r>
              <a:rPr lang="it-IT" dirty="0" smtClean="0">
                <a:solidFill>
                  <a:schemeClr val="tx2"/>
                </a:solidFill>
              </a:rPr>
              <a:t>Corte di Giustizia</a:t>
            </a:r>
            <a:r>
              <a:rPr lang="it-IT" dirty="0" smtClean="0"/>
              <a:t>, impegnata piuttosto a garantire la prevalenza del diritto europeo. Una prevalenza che, di certo, veniva incrinata dalla tesi che qualificava il Trattato comunitario alla stregua di un comune accordo internazionale e che autorizzava la norma nazionale ad abrogare la fonte di derivazione comunitaria. Difatti la CGUE, nella </a:t>
            </a:r>
            <a:r>
              <a:rPr lang="it-IT" b="1" dirty="0" smtClean="0"/>
              <a:t>causa 6/64 </a:t>
            </a:r>
            <a:r>
              <a:rPr lang="it-IT" dirty="0" smtClean="0"/>
              <a:t>(Costa/Enel), osservava: “</a:t>
            </a:r>
            <a:r>
              <a:rPr lang="it-IT" i="1" dirty="0" smtClean="0"/>
              <a:t>A differenza dei comuni trattati internazionali, </a:t>
            </a:r>
            <a:r>
              <a:rPr lang="it-IT" i="1" u="sng" dirty="0" smtClean="0"/>
              <a:t>il Trattato C.E.E. ha istituito un proprio ordinamento giuridico,</a:t>
            </a:r>
            <a:r>
              <a:rPr lang="it-IT" i="1" dirty="0" smtClean="0"/>
              <a:t> integrato nell'ordinamento giuridico degli Stati membri all'atto dell'entrata in vigore del Trattato e </a:t>
            </a:r>
            <a:r>
              <a:rPr lang="it-IT" i="1" u="sng" dirty="0" smtClean="0"/>
              <a:t>che i giudici nazionali sono tenuti ad osservare.</a:t>
            </a:r>
            <a:endParaRPr lang="it-IT" i="1" u="sng" dirty="0"/>
          </a:p>
        </p:txBody>
      </p:sp>
      <p:cxnSp>
        <p:nvCxnSpPr>
          <p:cNvPr id="5" name="Connettore 2 4"/>
          <p:cNvCxnSpPr/>
          <p:nvPr/>
        </p:nvCxnSpPr>
        <p:spPr>
          <a:xfrm>
            <a:off x="6948264" y="6525344"/>
            <a:ext cx="16561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08688"/>
          </a:xfrm>
        </p:spPr>
        <p:txBody>
          <a:bodyPr>
            <a:normAutofit fontScale="90000"/>
          </a:bodyPr>
          <a:lstStyle/>
          <a:p>
            <a:pPr algn="ctr"/>
            <a:r>
              <a:rPr lang="it-IT" sz="4400" dirty="0" smtClean="0"/>
              <a:t>Sentenza CGUE</a:t>
            </a:r>
            <a:endParaRPr lang="it-IT" sz="4400" dirty="0"/>
          </a:p>
        </p:txBody>
      </p:sp>
      <p:sp>
        <p:nvSpPr>
          <p:cNvPr id="3" name="Segnaposto contenuto 2"/>
          <p:cNvSpPr>
            <a:spLocks noGrp="1"/>
          </p:cNvSpPr>
          <p:nvPr>
            <p:ph idx="1"/>
          </p:nvPr>
        </p:nvSpPr>
        <p:spPr>
          <a:xfrm>
            <a:off x="457200" y="1556792"/>
            <a:ext cx="8229600" cy="4767808"/>
          </a:xfrm>
        </p:spPr>
        <p:txBody>
          <a:bodyPr/>
          <a:lstStyle/>
          <a:p>
            <a:pPr algn="just">
              <a:buNone/>
            </a:pPr>
            <a:r>
              <a:rPr lang="it-IT" dirty="0" smtClean="0"/>
              <a:t>	</a:t>
            </a:r>
            <a:r>
              <a:rPr lang="it-IT" i="1" u="sng" dirty="0" smtClean="0"/>
              <a:t>Se l'efficacia del diritto comunitario variasse da uno stato all'altro in funzione delle leggi interne posteriori, ciò metterebbe in pericolo l'attuazione degli scopi del Trattato.</a:t>
            </a:r>
            <a:r>
              <a:rPr lang="it-IT" i="1" dirty="0" smtClean="0"/>
              <a:t> La preminenza del diritto comunitario trova conferma nell'art. 189, a norma del quale i regolamenti sono obbligatori e direttamente applicabili in ciascuno degli Stati membri. Questa disposizione, che non è accompagnata da alcuna riserva, sarebbe priva di significato se uno stato potesse unilateralmente annullarne gli effetti con un provvedimento legislativo che prevalesse sui testi comunitari”. </a:t>
            </a:r>
            <a:endParaRPr lang="it-IT"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08688"/>
          </a:xfrm>
        </p:spPr>
        <p:txBody>
          <a:bodyPr>
            <a:normAutofit fontScale="90000"/>
          </a:bodyPr>
          <a:lstStyle/>
          <a:p>
            <a:pPr algn="ctr"/>
            <a:r>
              <a:rPr lang="it-IT" sz="4400" dirty="0" smtClean="0"/>
              <a:t>Sentenza Frontini</a:t>
            </a:r>
            <a:endParaRPr lang="it-IT" sz="4400" dirty="0"/>
          </a:p>
        </p:txBody>
      </p:sp>
      <p:sp>
        <p:nvSpPr>
          <p:cNvPr id="3" name="Segnaposto contenuto 2"/>
          <p:cNvSpPr>
            <a:spLocks noGrp="1"/>
          </p:cNvSpPr>
          <p:nvPr>
            <p:ph idx="1"/>
          </p:nvPr>
        </p:nvSpPr>
        <p:spPr>
          <a:xfrm>
            <a:off x="457200" y="1340768"/>
            <a:ext cx="8229600" cy="5112568"/>
          </a:xfrm>
        </p:spPr>
        <p:txBody>
          <a:bodyPr>
            <a:noAutofit/>
          </a:bodyPr>
          <a:lstStyle/>
          <a:p>
            <a:pPr algn="just">
              <a:buNone/>
            </a:pPr>
            <a:r>
              <a:rPr lang="it-IT" dirty="0" smtClean="0"/>
              <a:t>	I primi sintomi di una diversa consapevolezza maturata dalla Corte costituzionale si colgono nella </a:t>
            </a:r>
            <a:r>
              <a:rPr lang="it-IT" b="1" dirty="0" smtClean="0"/>
              <a:t>sentenza n. 183 del 1973</a:t>
            </a:r>
            <a:r>
              <a:rPr lang="it-IT" dirty="0" smtClean="0"/>
              <a:t> (meglio nota come sentenza Frontini).	</a:t>
            </a:r>
          </a:p>
          <a:p>
            <a:pPr algn="just">
              <a:buNone/>
            </a:pPr>
            <a:r>
              <a:rPr lang="it-IT" dirty="0" smtClean="0"/>
              <a:t>	Nel </a:t>
            </a:r>
            <a:r>
              <a:rPr lang="it-IT" i="1" dirty="0" smtClean="0"/>
              <a:t>Considerato in diritto</a:t>
            </a:r>
            <a:r>
              <a:rPr lang="it-IT" dirty="0" smtClean="0"/>
              <a:t> la Corte sottolinea: “</a:t>
            </a:r>
            <a:r>
              <a:rPr lang="it-IT" i="1" dirty="0" smtClean="0"/>
              <a:t>Questa Corte ha già avuto occasione di dichiarare </a:t>
            </a:r>
            <a:r>
              <a:rPr lang="it-IT" i="1" u="sng" dirty="0" smtClean="0"/>
              <a:t>l'autonomia dell'ordinamento comunitario rispetto a quello interno.</a:t>
            </a:r>
            <a:r>
              <a:rPr lang="it-IT" i="1" dirty="0" smtClean="0"/>
              <a:t> I regolamenti emanati dagli organi della C.E.E. ai sensi dell'art. 189 del Trattato di Roma appartengono all'ordinamento proprio della Comunità: </a:t>
            </a:r>
            <a:r>
              <a:rPr lang="it-IT" i="1" u="sng" dirty="0" smtClean="0"/>
              <a:t>il diritto di questa e il diritto interno dei singoli Stati membri possono configurarsi come </a:t>
            </a:r>
          </a:p>
        </p:txBody>
      </p:sp>
      <p:cxnSp>
        <p:nvCxnSpPr>
          <p:cNvPr id="5" name="Connettore 2 4"/>
          <p:cNvCxnSpPr/>
          <p:nvPr/>
        </p:nvCxnSpPr>
        <p:spPr>
          <a:xfrm>
            <a:off x="6948264" y="6525344"/>
            <a:ext cx="16561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08688"/>
          </a:xfrm>
        </p:spPr>
        <p:txBody>
          <a:bodyPr>
            <a:normAutofit fontScale="90000"/>
          </a:bodyPr>
          <a:lstStyle/>
          <a:p>
            <a:pPr algn="ctr"/>
            <a:r>
              <a:rPr lang="it-IT" sz="4400" dirty="0" smtClean="0"/>
              <a:t>Sentenza Frontini</a:t>
            </a:r>
            <a:endParaRPr lang="it-IT" sz="4400" dirty="0"/>
          </a:p>
        </p:txBody>
      </p:sp>
      <p:sp>
        <p:nvSpPr>
          <p:cNvPr id="3" name="Segnaposto contenuto 2"/>
          <p:cNvSpPr>
            <a:spLocks noGrp="1"/>
          </p:cNvSpPr>
          <p:nvPr>
            <p:ph idx="1"/>
          </p:nvPr>
        </p:nvSpPr>
        <p:spPr>
          <a:xfrm>
            <a:off x="457200" y="1412776"/>
            <a:ext cx="8229600" cy="5184576"/>
          </a:xfrm>
        </p:spPr>
        <p:txBody>
          <a:bodyPr>
            <a:normAutofit/>
          </a:bodyPr>
          <a:lstStyle/>
          <a:p>
            <a:pPr algn="just">
              <a:buNone/>
            </a:pPr>
            <a:r>
              <a:rPr lang="it-IT" dirty="0" smtClean="0"/>
              <a:t>	</a:t>
            </a:r>
            <a:r>
              <a:rPr lang="it-IT" i="1" u="sng" dirty="0" smtClean="0"/>
              <a:t>sistemi giuridici autonomi e distinti, ancorché coordinati secondo la ripartizione di competenze stabilita e garantita dal Trattato.</a:t>
            </a:r>
            <a:r>
              <a:rPr lang="it-IT" i="1" dirty="0" smtClean="0"/>
              <a:t> Esigenze fondamentali di eguaglianza e di certezza giuridica postulano che </a:t>
            </a:r>
            <a:r>
              <a:rPr lang="it-IT" i="1" u="sng" dirty="0" smtClean="0"/>
              <a:t>le norme comunitarie debbano avere piena efficacia obbligatoria e diretta applicazione in tutti gli Stati membri</a:t>
            </a:r>
            <a:r>
              <a:rPr lang="it-IT" i="1" dirty="0" smtClean="0"/>
              <a:t>, senza la necessità di leggi di recezione e adattamento, come atti aventi forza e valore di legge in ogni Paese della Comunità, sì da entrare ovunque contemporaneamente in vigore e conseguire applicazione uguale ed uniforme nei confronti di tutti i destinatari”</a:t>
            </a:r>
            <a:r>
              <a:rPr lang="it-IT" dirty="0" smtClean="0"/>
              <a:t>.</a:t>
            </a:r>
            <a:endParaRPr lang="it-IT" u="sng"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852704"/>
          </a:xfrm>
        </p:spPr>
        <p:txBody>
          <a:bodyPr>
            <a:normAutofit/>
          </a:bodyPr>
          <a:lstStyle/>
          <a:p>
            <a:pPr algn="ctr"/>
            <a:r>
              <a:rPr lang="it-IT" sz="4400" dirty="0" smtClean="0"/>
              <a:t>Criterio gerarchico</a:t>
            </a:r>
            <a:endParaRPr lang="it-IT" sz="4400" dirty="0"/>
          </a:p>
        </p:txBody>
      </p:sp>
      <p:sp>
        <p:nvSpPr>
          <p:cNvPr id="3" name="Segnaposto contenuto 2"/>
          <p:cNvSpPr>
            <a:spLocks noGrp="1"/>
          </p:cNvSpPr>
          <p:nvPr>
            <p:ph idx="1"/>
          </p:nvPr>
        </p:nvSpPr>
        <p:spPr>
          <a:xfrm>
            <a:off x="457200" y="1700808"/>
            <a:ext cx="8229600" cy="4896544"/>
          </a:xfrm>
        </p:spPr>
        <p:txBody>
          <a:bodyPr>
            <a:normAutofit/>
          </a:bodyPr>
          <a:lstStyle/>
          <a:p>
            <a:pPr algn="just">
              <a:buFont typeface="Arial" pitchFamily="34" charset="0"/>
              <a:buChar char="•"/>
            </a:pPr>
            <a:r>
              <a:rPr lang="it-IT" dirty="0" smtClean="0"/>
              <a:t>Tuttavia, è nella </a:t>
            </a:r>
            <a:r>
              <a:rPr lang="it-IT" b="1" dirty="0" smtClean="0"/>
              <a:t>sentenza n. 232 del 1975 </a:t>
            </a:r>
            <a:r>
              <a:rPr lang="it-IT" dirty="0" smtClean="0"/>
              <a:t>che la Corte, pur mantenendosi su una concezione dualista,</a:t>
            </a:r>
            <a:r>
              <a:rPr lang="it-IT" b="1" dirty="0" smtClean="0"/>
              <a:t> </a:t>
            </a:r>
            <a:r>
              <a:rPr lang="it-IT" dirty="0" smtClean="0"/>
              <a:t>riconosce più nettamente il primato del diritto europeo.</a:t>
            </a:r>
          </a:p>
          <a:p>
            <a:pPr algn="just">
              <a:buFont typeface="Arial" pitchFamily="34" charset="0"/>
              <a:buChar char="•"/>
            </a:pPr>
            <a:r>
              <a:rPr lang="it-IT" dirty="0" smtClean="0"/>
              <a:t>La Consulta infatti, nel ricorrere all’utilizzo del criterio gerarchico, sostiene la necessità che i giudici comuni sollevino questione di legittimità costituzionale in caso di contrasto tra norme legislative interne e norme comunitarie per indiretta violazione dell’art. 11 Cost., secondo il meccanismo della </a:t>
            </a:r>
            <a:r>
              <a:rPr lang="it-IT" dirty="0" smtClean="0">
                <a:solidFill>
                  <a:schemeClr val="tx2"/>
                </a:solidFill>
              </a:rPr>
              <a:t>norma interposta</a:t>
            </a:r>
            <a:r>
              <a:rPr lang="it-IT" dirty="0" smtClean="0"/>
              <a:t>.</a:t>
            </a:r>
          </a:p>
          <a:p>
            <a:pPr algn="just">
              <a:buNone/>
            </a:pPr>
            <a:r>
              <a:rPr lang="it-IT" dirty="0" smtClean="0"/>
              <a:t>	</a:t>
            </a:r>
            <a:endParaRPr lang="it-IT"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400" dirty="0" smtClean="0"/>
              <a:t>Criterio gerarchico</a:t>
            </a:r>
            <a:endParaRPr lang="it-IT" sz="4400" dirty="0"/>
          </a:p>
        </p:txBody>
      </p:sp>
      <p:sp>
        <p:nvSpPr>
          <p:cNvPr id="3" name="Segnaposto contenuto 2"/>
          <p:cNvSpPr>
            <a:spLocks noGrp="1"/>
          </p:cNvSpPr>
          <p:nvPr>
            <p:ph idx="1"/>
          </p:nvPr>
        </p:nvSpPr>
        <p:spPr/>
        <p:txBody>
          <a:bodyPr/>
          <a:lstStyle/>
          <a:p>
            <a:pPr algn="just">
              <a:buNone/>
            </a:pPr>
            <a:r>
              <a:rPr lang="it-IT" dirty="0" smtClean="0"/>
              <a:t>	In particolare, nella sentenza n.232 del 1975, la Corte giunge ad affermare che: “</a:t>
            </a:r>
            <a:r>
              <a:rPr lang="it-IT" i="1" u="sng" dirty="0" smtClean="0"/>
              <a:t>Di fronte al contrasto</a:t>
            </a:r>
            <a:r>
              <a:rPr lang="it-IT" i="1" dirty="0" smtClean="0"/>
              <a:t>, che indubbiamente sussiste non solo nell'ipotesi di norme interne successive incompatibili con quelle emanate dai competenti organi delle Comunità europee, ma anche nell'ipotesi di norme interne, legislative o regolamentari, di contenuto puramente riproduttivo, </a:t>
            </a:r>
            <a:r>
              <a:rPr lang="it-IT" i="1" u="sng" dirty="0" smtClean="0"/>
              <a:t>si pone il problema della loro eventuale disapplicazione.</a:t>
            </a:r>
            <a:r>
              <a:rPr lang="it-IT" u="sng" dirty="0" smtClean="0"/>
              <a:t> </a:t>
            </a:r>
            <a:r>
              <a:rPr lang="it-IT" dirty="0" smtClean="0"/>
              <a:t>(...)  </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80696"/>
          </a:xfrm>
        </p:spPr>
        <p:txBody>
          <a:bodyPr>
            <a:normAutofit/>
          </a:bodyPr>
          <a:lstStyle/>
          <a:p>
            <a:pPr algn="ctr"/>
            <a:r>
              <a:rPr lang="it-IT" sz="4400" dirty="0" smtClean="0"/>
              <a:t>Criterio gerarchico</a:t>
            </a:r>
            <a:endParaRPr lang="it-IT" sz="4400" dirty="0"/>
          </a:p>
        </p:txBody>
      </p:sp>
      <p:sp>
        <p:nvSpPr>
          <p:cNvPr id="3" name="Segnaposto contenuto 2"/>
          <p:cNvSpPr>
            <a:spLocks noGrp="1"/>
          </p:cNvSpPr>
          <p:nvPr>
            <p:ph idx="1"/>
          </p:nvPr>
        </p:nvSpPr>
        <p:spPr>
          <a:xfrm>
            <a:off x="457200" y="1484784"/>
            <a:ext cx="8229600" cy="5112568"/>
          </a:xfrm>
        </p:spPr>
        <p:txBody>
          <a:bodyPr>
            <a:normAutofit/>
          </a:bodyPr>
          <a:lstStyle/>
          <a:p>
            <a:pPr algn="just">
              <a:buNone/>
            </a:pPr>
            <a:r>
              <a:rPr lang="it-IT" dirty="0" smtClean="0"/>
              <a:t>	</a:t>
            </a:r>
            <a:r>
              <a:rPr lang="it-IT" i="1" dirty="0" smtClean="0"/>
              <a:t>Per quanto concerne le norme interne successive, emanate con legge o con atti aventi valore di legge ordinaria, </a:t>
            </a:r>
            <a:r>
              <a:rPr lang="it-IT" i="1" u="sng" dirty="0" smtClean="0"/>
              <a:t>questa Corte ritiene che il vigente ordinamento non conferisca al giudice italiano il potere di disapplicarle, nel presupposto d'una generale prevalenza del diritto comunitario sul diritto dello Stato</a:t>
            </a:r>
            <a:r>
              <a:rPr lang="it-IT" i="1" dirty="0" smtClean="0"/>
              <a:t>. Ne consegue che di fronte alla situazione determinata dalla emanazione di norme legislative italiane, le quali abbiano recepito e trasformato in legge interna regolamenti comunitari direttamente applicabili, </a:t>
            </a:r>
            <a:r>
              <a:rPr lang="it-IT" i="1" u="sng" dirty="0" smtClean="0"/>
              <a:t>il giudice è tenuto a sollevare la questione della loro legittimità costituzionale.</a:t>
            </a:r>
            <a:endParaRPr lang="it-IT" i="1" u="sng" dirty="0"/>
          </a:p>
        </p:txBody>
      </p:sp>
      <p:cxnSp>
        <p:nvCxnSpPr>
          <p:cNvPr id="5" name="Connettore 2 4"/>
          <p:cNvCxnSpPr/>
          <p:nvPr/>
        </p:nvCxnSpPr>
        <p:spPr>
          <a:xfrm>
            <a:off x="6804248" y="6453336"/>
            <a:ext cx="18722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836712"/>
            <a:ext cx="8229600" cy="792088"/>
          </a:xfrm>
        </p:spPr>
        <p:txBody>
          <a:bodyPr>
            <a:normAutofit/>
          </a:bodyPr>
          <a:lstStyle/>
          <a:p>
            <a:pPr algn="ctr"/>
            <a:r>
              <a:rPr lang="it-IT" sz="4400" dirty="0" smtClean="0"/>
              <a:t>Criterio gerarchico</a:t>
            </a:r>
            <a:endParaRPr lang="it-IT" sz="4400" dirty="0"/>
          </a:p>
        </p:txBody>
      </p:sp>
      <p:sp>
        <p:nvSpPr>
          <p:cNvPr id="3" name="Segnaposto contenuto 2"/>
          <p:cNvSpPr>
            <a:spLocks noGrp="1"/>
          </p:cNvSpPr>
          <p:nvPr>
            <p:ph idx="1"/>
          </p:nvPr>
        </p:nvSpPr>
        <p:spPr>
          <a:xfrm>
            <a:off x="457200" y="1988840"/>
            <a:ext cx="8229600" cy="4335760"/>
          </a:xfrm>
        </p:spPr>
        <p:txBody>
          <a:bodyPr>
            <a:normAutofit/>
          </a:bodyPr>
          <a:lstStyle/>
          <a:p>
            <a:pPr algn="just">
              <a:buNone/>
            </a:pPr>
            <a:r>
              <a:rPr lang="it-IT" dirty="0" smtClean="0"/>
              <a:t>	</a:t>
            </a:r>
            <a:r>
              <a:rPr lang="it-IT" i="1" dirty="0" smtClean="0"/>
              <a:t>Pertanto, solo a seguito della dichiarazione di incostituzionalità (...) potrà il giudice disapplicare la disposizione regolamentare interna dianzi ricordata.</a:t>
            </a:r>
          </a:p>
          <a:p>
            <a:pPr algn="just">
              <a:buNone/>
            </a:pPr>
            <a:r>
              <a:rPr lang="it-IT" dirty="0" smtClean="0"/>
              <a:t>	(Nel caso di specie) </a:t>
            </a:r>
            <a:r>
              <a:rPr lang="it-IT" i="1" dirty="0" smtClean="0"/>
              <a:t>è evidente il contrasto con i principi enunciati dagli artt. 189 e 177 del Trattato istitutivo della </a:t>
            </a:r>
            <a:r>
              <a:rPr lang="it-IT" i="1" dirty="0" err="1" smtClean="0"/>
              <a:t>C.e.e.</a:t>
            </a:r>
            <a:r>
              <a:rPr lang="it-IT" i="1" dirty="0" smtClean="0"/>
              <a:t>, </a:t>
            </a:r>
            <a:r>
              <a:rPr lang="it-IT" i="1" u="sng" dirty="0" smtClean="0"/>
              <a:t>che comporta violazione dell'art. 11 della nostra Costituzione”</a:t>
            </a:r>
            <a:r>
              <a:rPr lang="it-IT" i="1" dirty="0" smtClean="0"/>
              <a:t>.</a:t>
            </a:r>
            <a:endParaRPr lang="it-IT"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996720"/>
          </a:xfrm>
        </p:spPr>
        <p:txBody>
          <a:bodyPr>
            <a:normAutofit/>
          </a:bodyPr>
          <a:lstStyle/>
          <a:p>
            <a:pPr algn="ctr"/>
            <a:r>
              <a:rPr lang="it-IT" sz="4400" dirty="0" smtClean="0"/>
              <a:t>Criterio gerarchico</a:t>
            </a:r>
            <a:endParaRPr lang="it-IT" sz="4400" dirty="0"/>
          </a:p>
        </p:txBody>
      </p:sp>
      <p:sp>
        <p:nvSpPr>
          <p:cNvPr id="3" name="Segnaposto contenuto 2"/>
          <p:cNvSpPr>
            <a:spLocks noGrp="1"/>
          </p:cNvSpPr>
          <p:nvPr>
            <p:ph idx="1"/>
          </p:nvPr>
        </p:nvSpPr>
        <p:spPr/>
        <p:txBody>
          <a:bodyPr/>
          <a:lstStyle/>
          <a:p>
            <a:pPr algn="just">
              <a:buNone/>
            </a:pPr>
            <a:r>
              <a:rPr lang="it-IT" dirty="0" smtClean="0"/>
              <a:t>	In realtà, neppure questa soluzione era priva di inconvenienti. La Corte infatti, impegnata nel primo e unico processo penale a carico di alcuni ministri coinvolti nello scandalo </a:t>
            </a:r>
            <a:r>
              <a:rPr lang="it-IT" i="1" dirty="0" smtClean="0"/>
              <a:t>Lockheed</a:t>
            </a:r>
            <a:r>
              <a:rPr lang="it-IT" dirty="0" smtClean="0"/>
              <a:t>, aveva maturato un ingente arretrato: ciò comportava la necessità di dover attendere anni prima che la legge italiana, contrastante con il diritto comunitario, venisse dichiarata illegittima.</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08688"/>
          </a:xfrm>
        </p:spPr>
        <p:txBody>
          <a:bodyPr>
            <a:normAutofit fontScale="90000"/>
          </a:bodyPr>
          <a:lstStyle/>
          <a:p>
            <a:pPr algn="ctr"/>
            <a:r>
              <a:rPr lang="it-IT" sz="4400" dirty="0" smtClean="0"/>
              <a:t>Sentenza Simmenthal</a:t>
            </a:r>
            <a:endParaRPr lang="it-IT" sz="4400" dirty="0"/>
          </a:p>
        </p:txBody>
      </p:sp>
      <p:sp>
        <p:nvSpPr>
          <p:cNvPr id="3" name="Segnaposto contenuto 2"/>
          <p:cNvSpPr>
            <a:spLocks noGrp="1"/>
          </p:cNvSpPr>
          <p:nvPr>
            <p:ph idx="1"/>
          </p:nvPr>
        </p:nvSpPr>
        <p:spPr>
          <a:xfrm>
            <a:off x="457200" y="1412776"/>
            <a:ext cx="8229600" cy="5040560"/>
          </a:xfrm>
        </p:spPr>
        <p:txBody>
          <a:bodyPr>
            <a:normAutofit lnSpcReduction="10000"/>
          </a:bodyPr>
          <a:lstStyle/>
          <a:p>
            <a:pPr algn="just">
              <a:buNone/>
            </a:pPr>
            <a:r>
              <a:rPr lang="it-IT" dirty="0" smtClean="0"/>
              <a:t>	Sicchè la Corte di Giustizia, nel marzo 1978, reagisce alla posizione sostenuta dalla Corte costituzionale e, nella </a:t>
            </a:r>
            <a:r>
              <a:rPr lang="it-IT" b="1" dirty="0" smtClean="0"/>
              <a:t>causa 106/1977</a:t>
            </a:r>
            <a:r>
              <a:rPr lang="it-IT" dirty="0" smtClean="0"/>
              <a:t>, asserisce:“</a:t>
            </a:r>
            <a:r>
              <a:rPr lang="it-IT" i="1" dirty="0" smtClean="0"/>
              <a:t>Non può non aversi riguardo alla consolidata giurisprudenza della Corte di giustizia in ordine all'efficacia del diritto comunitario negli ordinamenti degli Stati membri, giurisprudenza secondo cui le norme comunitarie direttamente efficaci producono effetti immediati e sono, in quanto tali, atte ad attribuire ai singoli diritti che i giudici nazionali devono tutelare, mentre esse non possono subire, da parte degli organi statali alcun intervento atto ad ostacolarne o ritardarne la piena, integrale ed uniforme applicazione negli Stati membri.</a:t>
            </a:r>
            <a:endParaRPr lang="it-IT" i="1" dirty="0"/>
          </a:p>
        </p:txBody>
      </p:sp>
      <p:cxnSp>
        <p:nvCxnSpPr>
          <p:cNvPr id="5" name="Connettore 2 4"/>
          <p:cNvCxnSpPr/>
          <p:nvPr/>
        </p:nvCxnSpPr>
        <p:spPr>
          <a:xfrm>
            <a:off x="6876256" y="6381328"/>
            <a:ext cx="16561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4000" r="-34000"/>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08720"/>
            <a:ext cx="8229600" cy="5415880"/>
          </a:xfrm>
        </p:spPr>
        <p:txBody>
          <a:bodyPr>
            <a:noAutofit/>
          </a:bodyPr>
          <a:lstStyle/>
          <a:p>
            <a:pPr algn="ctr">
              <a:buNone/>
            </a:pPr>
            <a:r>
              <a:rPr lang="it-IT" sz="7200" dirty="0" smtClean="0">
                <a:solidFill>
                  <a:schemeClr val="tx2"/>
                </a:solidFill>
              </a:rPr>
              <a:t>Il cammino comunitario della Corte costituzionale</a:t>
            </a:r>
            <a:endParaRPr lang="it-IT" sz="7200"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08688"/>
          </a:xfrm>
        </p:spPr>
        <p:txBody>
          <a:bodyPr>
            <a:normAutofit fontScale="90000"/>
          </a:bodyPr>
          <a:lstStyle/>
          <a:p>
            <a:pPr algn="ctr"/>
            <a:r>
              <a:rPr lang="it-IT" sz="4400" dirty="0" smtClean="0"/>
              <a:t>Sentenza Simmenthal</a:t>
            </a:r>
            <a:endParaRPr lang="it-IT" sz="4400" dirty="0"/>
          </a:p>
        </p:txBody>
      </p:sp>
      <p:sp>
        <p:nvSpPr>
          <p:cNvPr id="3" name="Segnaposto contenuto 2"/>
          <p:cNvSpPr>
            <a:spLocks noGrp="1"/>
          </p:cNvSpPr>
          <p:nvPr>
            <p:ph idx="1"/>
          </p:nvPr>
        </p:nvSpPr>
        <p:spPr>
          <a:xfrm>
            <a:off x="457200" y="1556792"/>
            <a:ext cx="8229600" cy="4767808"/>
          </a:xfrm>
        </p:spPr>
        <p:txBody>
          <a:bodyPr>
            <a:normAutofit lnSpcReduction="10000"/>
          </a:bodyPr>
          <a:lstStyle/>
          <a:p>
            <a:pPr algn="just">
              <a:buNone/>
            </a:pPr>
            <a:r>
              <a:rPr lang="it-IT" dirty="0" smtClean="0"/>
              <a:t>	</a:t>
            </a:r>
            <a:r>
              <a:rPr lang="it-IT" i="1" u="sng" dirty="0" smtClean="0"/>
              <a:t>Non è quindi possibile sottovalutare gli inconvenienti che derivano da una situazione in cui il giudice del merito, anziché disapplicare immediatamente la legge interna posteriore che pregiudica l'applicazione del diritto comunitario, dovesse in ogni caso sollevare la questione di legittimità costituzionale</a:t>
            </a:r>
            <a:r>
              <a:rPr lang="it-IT" i="1" dirty="0" smtClean="0"/>
              <a:t>, col risultato che, fino alla pronunzia della Corte costituzionale, resterebbe impedita la piena applicazione di tale diritto. Una soluzione conforme agli insegnamenti della Corte di giustizia sembra tuttavia possibile: </a:t>
            </a:r>
            <a:r>
              <a:rPr lang="it-IT" i="1" u="sng" dirty="0" smtClean="0"/>
              <a:t>basterebbe ammettere, come negli altri Stati membri, il potere del giudice comune di disapplicare le norme interne incompatibili col diritto comunitario. </a:t>
            </a:r>
            <a:endParaRPr lang="it-IT" i="1" u="sng" dirty="0"/>
          </a:p>
        </p:txBody>
      </p:sp>
      <p:cxnSp>
        <p:nvCxnSpPr>
          <p:cNvPr id="5" name="Connettore 2 4"/>
          <p:cNvCxnSpPr/>
          <p:nvPr/>
        </p:nvCxnSpPr>
        <p:spPr>
          <a:xfrm>
            <a:off x="6660232" y="6525344"/>
            <a:ext cx="20162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08688"/>
          </a:xfrm>
        </p:spPr>
        <p:txBody>
          <a:bodyPr>
            <a:normAutofit fontScale="90000"/>
          </a:bodyPr>
          <a:lstStyle/>
          <a:p>
            <a:pPr algn="ctr"/>
            <a:r>
              <a:rPr lang="it-IT" sz="4400" dirty="0" smtClean="0"/>
              <a:t>Sentenza Simmenthal</a:t>
            </a:r>
            <a:endParaRPr lang="it-IT" sz="4400" dirty="0"/>
          </a:p>
        </p:txBody>
      </p:sp>
      <p:sp>
        <p:nvSpPr>
          <p:cNvPr id="3" name="Segnaposto contenuto 2"/>
          <p:cNvSpPr>
            <a:spLocks noGrp="1"/>
          </p:cNvSpPr>
          <p:nvPr>
            <p:ph idx="1"/>
          </p:nvPr>
        </p:nvSpPr>
        <p:spPr>
          <a:xfrm>
            <a:off x="457200" y="1412776"/>
            <a:ext cx="8229600" cy="5184576"/>
          </a:xfrm>
        </p:spPr>
        <p:txBody>
          <a:bodyPr>
            <a:noAutofit/>
          </a:bodyPr>
          <a:lstStyle/>
          <a:p>
            <a:pPr algn="just">
              <a:buNone/>
            </a:pPr>
            <a:r>
              <a:rPr lang="it-IT" dirty="0" smtClean="0"/>
              <a:t>	</a:t>
            </a:r>
            <a:r>
              <a:rPr lang="it-IT" sz="2400" i="1" dirty="0" smtClean="0"/>
              <a:t>Inoltre, in forza del </a:t>
            </a:r>
            <a:r>
              <a:rPr lang="it-IT" sz="2400" i="1" u="sng" dirty="0" smtClean="0"/>
              <a:t>principio della preminenza del diritto comunitario</a:t>
            </a:r>
            <a:r>
              <a:rPr lang="it-IT" sz="2400" i="1" dirty="0" smtClean="0"/>
              <a:t>, le disposizioni del Trattato e gli atti delle istituzioni, qualora siano direttamente applicabili, hanno l'effetto, nei loro rapporti col diritto interno degli Stati membri, non solo di rendere «ipso jure» inapplicabile, per il fatto stesso della loro entrata in vigore, qualsiasi disposizione contrastante della legislazione nazionale preesistente, ma anche — in quanto dette disposizioni e detti atti fanno parte integrante, con rango superiore rispetto alle norme interne, dell'ordinamento giuridico vigente nel territorio dei singoli Stati membri — di impedire la valida formazione di nuovi atti legislativi nazionali, nella misura in cui questi fossero incompatibili con norme comunitarie; </a:t>
            </a:r>
            <a:endParaRPr lang="it-IT" sz="2400" i="1" dirty="0"/>
          </a:p>
        </p:txBody>
      </p:sp>
      <p:cxnSp>
        <p:nvCxnSpPr>
          <p:cNvPr id="5" name="Connettore 2 4"/>
          <p:cNvCxnSpPr/>
          <p:nvPr/>
        </p:nvCxnSpPr>
        <p:spPr>
          <a:xfrm>
            <a:off x="6804248" y="6669360"/>
            <a:ext cx="18722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648"/>
            <a:ext cx="8229600" cy="1080120"/>
          </a:xfrm>
        </p:spPr>
        <p:txBody>
          <a:bodyPr>
            <a:normAutofit/>
          </a:bodyPr>
          <a:lstStyle/>
          <a:p>
            <a:pPr algn="ctr"/>
            <a:r>
              <a:rPr lang="it-IT" sz="4400" dirty="0" smtClean="0"/>
              <a:t>Sentenza Simmenthal</a:t>
            </a:r>
            <a:endParaRPr lang="it-IT" sz="4400" dirty="0"/>
          </a:p>
        </p:txBody>
      </p:sp>
      <p:sp>
        <p:nvSpPr>
          <p:cNvPr id="3" name="Segnaposto contenuto 2"/>
          <p:cNvSpPr>
            <a:spLocks noGrp="1"/>
          </p:cNvSpPr>
          <p:nvPr>
            <p:ph idx="1"/>
          </p:nvPr>
        </p:nvSpPr>
        <p:spPr>
          <a:xfrm>
            <a:off x="457200" y="1412776"/>
            <a:ext cx="8229600" cy="4911824"/>
          </a:xfrm>
        </p:spPr>
        <p:txBody>
          <a:bodyPr>
            <a:normAutofit lnSpcReduction="10000"/>
          </a:bodyPr>
          <a:lstStyle/>
          <a:p>
            <a:pPr algn="just">
              <a:buNone/>
            </a:pPr>
            <a:r>
              <a:rPr lang="it-IT" dirty="0" smtClean="0"/>
              <a:t>	</a:t>
            </a:r>
            <a:r>
              <a:rPr lang="it-IT" i="1" dirty="0" smtClean="0"/>
              <a:t>È quindi incompatibile con le esigenze inerenti alla natura stessa del diritto comunitario qualsiasi disposizione facente parte dell'ordinamento giuridico di uno Stato membro la quale porti ad una riduzione della concreta efficacia del diritto comunitario. Ciò si verificherebbe qualora, in caso di conflitto tra una disposizione di diritto comunitario ed una legge nazionale posteriore, la soluzione fosse riservata ad un organo diverso dal giudice cui è affidato il compito di garantire l'applicazione del diritto comunitario, e dotato di un autonomo potere di valutazione, anche se l'ostacolo in tal modo frapposto alla piena efficacia di tale diritto fosse soltanto temporaneo.</a:t>
            </a:r>
            <a:endParaRPr lang="it-IT" i="1" dirty="0"/>
          </a:p>
        </p:txBody>
      </p:sp>
      <p:cxnSp>
        <p:nvCxnSpPr>
          <p:cNvPr id="5" name="Connettore 2 4"/>
          <p:cNvCxnSpPr/>
          <p:nvPr/>
        </p:nvCxnSpPr>
        <p:spPr>
          <a:xfrm>
            <a:off x="6804248" y="6381328"/>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80696"/>
          </a:xfrm>
        </p:spPr>
        <p:txBody>
          <a:bodyPr>
            <a:normAutofit/>
          </a:bodyPr>
          <a:lstStyle/>
          <a:p>
            <a:pPr algn="ctr"/>
            <a:r>
              <a:rPr lang="it-IT" sz="4400" dirty="0" smtClean="0"/>
              <a:t>Sentenza Simmenthal</a:t>
            </a:r>
            <a:endParaRPr lang="it-IT" sz="4400" dirty="0"/>
          </a:p>
        </p:txBody>
      </p:sp>
      <p:sp>
        <p:nvSpPr>
          <p:cNvPr id="3" name="Segnaposto contenuto 2"/>
          <p:cNvSpPr>
            <a:spLocks noGrp="1"/>
          </p:cNvSpPr>
          <p:nvPr>
            <p:ph idx="1"/>
          </p:nvPr>
        </p:nvSpPr>
        <p:spPr>
          <a:xfrm>
            <a:off x="457200" y="1628800"/>
            <a:ext cx="8229600" cy="4695800"/>
          </a:xfrm>
        </p:spPr>
        <p:txBody>
          <a:bodyPr/>
          <a:lstStyle/>
          <a:p>
            <a:pPr algn="just">
              <a:buNone/>
            </a:pPr>
            <a:r>
              <a:rPr lang="it-IT" dirty="0" smtClean="0"/>
              <a:t>	(Pertanto) </a:t>
            </a:r>
            <a:r>
              <a:rPr lang="it-IT" i="1" u="sng" dirty="0" smtClean="0"/>
              <a:t>il giudice nazionale, incaricato di applicare, nell'ambito della propria competenza, le disposizioni di diritto comunitario, ha l'obbligo di garantire la piena efficacia di tali norme, disapplicando all'occorrenza, di propria iniziativa, qualsiasi disposizione contrastante della legislazione nazionale, anche posteriore, senza doverne chiedere o attendere la previa rimozione in via legislativa o mediante qualsiasi altro procedimento costituzionale”.</a:t>
            </a:r>
            <a:endParaRPr lang="it-IT" i="1" u="sng"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64704"/>
            <a:ext cx="8229600" cy="720080"/>
          </a:xfrm>
        </p:spPr>
        <p:txBody>
          <a:bodyPr>
            <a:normAutofit/>
          </a:bodyPr>
          <a:lstStyle/>
          <a:p>
            <a:pPr algn="ctr"/>
            <a:r>
              <a:rPr lang="it-IT" sz="4400" dirty="0" smtClean="0"/>
              <a:t>Caso Granital</a:t>
            </a:r>
            <a:endParaRPr lang="it-IT" sz="4400" dirty="0"/>
          </a:p>
        </p:txBody>
      </p:sp>
      <p:sp>
        <p:nvSpPr>
          <p:cNvPr id="3" name="Segnaposto contenuto 2"/>
          <p:cNvSpPr>
            <a:spLocks noGrp="1"/>
          </p:cNvSpPr>
          <p:nvPr>
            <p:ph idx="1"/>
          </p:nvPr>
        </p:nvSpPr>
        <p:spPr>
          <a:xfrm>
            <a:off x="457200" y="1772816"/>
            <a:ext cx="8229600" cy="4824536"/>
          </a:xfrm>
        </p:spPr>
        <p:txBody>
          <a:bodyPr>
            <a:normAutofit/>
          </a:bodyPr>
          <a:lstStyle/>
          <a:p>
            <a:pPr algn="just">
              <a:buFont typeface="Arial" pitchFamily="34" charset="0"/>
              <a:buChar char="•"/>
            </a:pPr>
            <a:r>
              <a:rPr lang="it-IT" dirty="0" smtClean="0"/>
              <a:t>All’esito di quanto sopra, si può osservare come il </a:t>
            </a:r>
            <a:r>
              <a:rPr lang="it-IT" dirty="0" smtClean="0">
                <a:solidFill>
                  <a:schemeClr val="tx2"/>
                </a:solidFill>
              </a:rPr>
              <a:t>caso Granital</a:t>
            </a:r>
            <a:r>
              <a:rPr lang="it-IT" dirty="0" smtClean="0"/>
              <a:t> offra alla Corte costituzionale l’occasione di una modifica radicale nel sistema dei rapporti tra diritto europeo e diritto interno. </a:t>
            </a:r>
          </a:p>
          <a:p>
            <a:pPr algn="just">
              <a:buFont typeface="Arial" pitchFamily="34" charset="0"/>
              <a:buChar char="•"/>
            </a:pPr>
            <a:r>
              <a:rPr lang="it-IT" dirty="0" smtClean="0"/>
              <a:t>Difatti, nella </a:t>
            </a:r>
            <a:r>
              <a:rPr lang="it-IT" dirty="0" smtClean="0">
                <a:solidFill>
                  <a:schemeClr val="tx2"/>
                </a:solidFill>
              </a:rPr>
              <a:t>sentenza n. 170 del 1984</a:t>
            </a:r>
            <a:r>
              <a:rPr lang="it-IT" dirty="0" smtClean="0"/>
              <a:t>, la Corte italiana, pur avallando la citata posizione dualista – per cui i due ordinamenti sono “</a:t>
            </a:r>
            <a:r>
              <a:rPr lang="it-IT" i="1" dirty="0" smtClean="0"/>
              <a:t>autonomi e distinti ma coordinati” – </a:t>
            </a:r>
            <a:r>
              <a:rPr lang="it-IT" dirty="0" smtClean="0"/>
              <a:t>ritiene che la legge interna antinomica alla norma comunitaria debba dichiararsi “</a:t>
            </a:r>
            <a:r>
              <a:rPr lang="it-IT" i="1" dirty="0" smtClean="0"/>
              <a:t>disapplicabile”.</a:t>
            </a:r>
            <a:endParaRPr 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836712"/>
            <a:ext cx="8229600" cy="720080"/>
          </a:xfrm>
        </p:spPr>
        <p:txBody>
          <a:bodyPr>
            <a:normAutofit/>
          </a:bodyPr>
          <a:lstStyle/>
          <a:p>
            <a:pPr algn="ctr"/>
            <a:r>
              <a:rPr lang="it-IT" sz="4400" dirty="0" smtClean="0"/>
              <a:t>Sentenza n. 170 del 1984</a:t>
            </a:r>
            <a:endParaRPr lang="it-IT" sz="4400" dirty="0"/>
          </a:p>
        </p:txBody>
      </p:sp>
      <p:sp>
        <p:nvSpPr>
          <p:cNvPr id="3" name="Segnaposto contenuto 2"/>
          <p:cNvSpPr>
            <a:spLocks noGrp="1"/>
          </p:cNvSpPr>
          <p:nvPr>
            <p:ph idx="1"/>
          </p:nvPr>
        </p:nvSpPr>
        <p:spPr>
          <a:xfrm>
            <a:off x="457200" y="1628800"/>
            <a:ext cx="8229600" cy="4896544"/>
          </a:xfrm>
        </p:spPr>
        <p:txBody>
          <a:bodyPr>
            <a:normAutofit/>
          </a:bodyPr>
          <a:lstStyle/>
          <a:p>
            <a:pPr algn="just">
              <a:buNone/>
            </a:pPr>
            <a:r>
              <a:rPr lang="it-IT" dirty="0" smtClean="0"/>
              <a:t>	“</a:t>
            </a:r>
            <a:r>
              <a:rPr lang="it-IT" i="1" dirty="0" smtClean="0"/>
              <a:t>L'assetto dei rapporti fra diritto comunitario e diritto interno, oggetto di varie pronunzie rese in precedenza da questo Collegio, è venuto evolvendosi, ed è ormai ordinato sul principio secondo cui </a:t>
            </a:r>
            <a:r>
              <a:rPr lang="it-IT" i="1" u="sng" dirty="0" smtClean="0"/>
              <a:t>il regolamento della CEE prevale rispetto alle confliggenti statuizioni del legislatore interno.</a:t>
            </a:r>
            <a:r>
              <a:rPr lang="it-IT" i="1" dirty="0" smtClean="0"/>
              <a:t>  Questo risultato viene, peraltro, in considerazione sotto vario riguardo, in primo luogo sul piano ermeneutico. Quando, poi, vi sia irriducibile incompatibilità fra la norma interna e quella comunitaria, è quest'ultima, in ogni caso, a prevalere.</a:t>
            </a:r>
            <a:endParaRPr lang="it-IT" i="1" dirty="0"/>
          </a:p>
        </p:txBody>
      </p:sp>
      <p:cxnSp>
        <p:nvCxnSpPr>
          <p:cNvPr id="5" name="Connettore 2 4"/>
          <p:cNvCxnSpPr/>
          <p:nvPr/>
        </p:nvCxnSpPr>
        <p:spPr>
          <a:xfrm>
            <a:off x="6732240" y="6093296"/>
            <a:ext cx="19442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64704"/>
            <a:ext cx="8229600" cy="648072"/>
          </a:xfrm>
        </p:spPr>
        <p:txBody>
          <a:bodyPr>
            <a:normAutofit fontScale="90000"/>
          </a:bodyPr>
          <a:lstStyle/>
          <a:p>
            <a:pPr algn="ctr"/>
            <a:r>
              <a:rPr lang="it-IT" sz="4400" dirty="0" smtClean="0"/>
              <a:t>Sentenza n. 170 del 1984</a:t>
            </a:r>
            <a:endParaRPr lang="it-IT" sz="4400" dirty="0"/>
          </a:p>
        </p:txBody>
      </p:sp>
      <p:sp>
        <p:nvSpPr>
          <p:cNvPr id="3" name="Segnaposto contenuto 2"/>
          <p:cNvSpPr>
            <a:spLocks noGrp="1"/>
          </p:cNvSpPr>
          <p:nvPr>
            <p:ph idx="1"/>
          </p:nvPr>
        </p:nvSpPr>
        <p:spPr>
          <a:xfrm>
            <a:off x="457200" y="1340768"/>
            <a:ext cx="8229600" cy="5256584"/>
          </a:xfrm>
        </p:spPr>
        <p:txBody>
          <a:bodyPr>
            <a:normAutofit/>
          </a:bodyPr>
          <a:lstStyle/>
          <a:p>
            <a:pPr algn="just" fontAlgn="base">
              <a:buNone/>
            </a:pPr>
            <a:r>
              <a:rPr lang="it-IT" sz="2800" i="1" dirty="0" smtClean="0"/>
              <a:t>	Diversa è la sistemazione data fin qui in giurisprudenza all'ipotesi in cui la disposizione della legge interna confligga con la previgente normativa comunitaria. È stato invero ritenuto che, per il fatto di contrastare tale normativa, o anche di derogarne o di riprodurne il contenuto, la norma interna risulti aver offeso l'art. 11 Cost. e possa in conseguenza esser rimossa solo mediante dichiarazione di illegittimità costituzionale. La soluzione testé descritta è stata delineata in altro giudizio (cfr. sentenza n. 232/75) </a:t>
            </a:r>
          </a:p>
          <a:p>
            <a:pPr algn="just">
              <a:buNone/>
            </a:pPr>
            <a:endParaRPr lang="it-IT" dirty="0"/>
          </a:p>
        </p:txBody>
      </p:sp>
      <p:cxnSp>
        <p:nvCxnSpPr>
          <p:cNvPr id="5" name="Connettore 2 4"/>
          <p:cNvCxnSpPr/>
          <p:nvPr/>
        </p:nvCxnSpPr>
        <p:spPr>
          <a:xfrm>
            <a:off x="6876256" y="6597352"/>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0080"/>
          </a:xfrm>
        </p:spPr>
        <p:txBody>
          <a:bodyPr>
            <a:normAutofit/>
          </a:bodyPr>
          <a:lstStyle/>
          <a:p>
            <a:pPr algn="ctr"/>
            <a:r>
              <a:rPr lang="it-IT" sz="4400" dirty="0" smtClean="0"/>
              <a:t>Sentenza n. 170 del 1984</a:t>
            </a:r>
            <a:endParaRPr lang="it-IT" sz="4400" dirty="0"/>
          </a:p>
        </p:txBody>
      </p:sp>
      <p:sp>
        <p:nvSpPr>
          <p:cNvPr id="3" name="Segnaposto contenuto 2"/>
          <p:cNvSpPr>
            <a:spLocks noGrp="1"/>
          </p:cNvSpPr>
          <p:nvPr>
            <p:ph idx="1"/>
          </p:nvPr>
        </p:nvSpPr>
        <p:spPr>
          <a:xfrm>
            <a:off x="457200" y="1412776"/>
            <a:ext cx="8229600" cy="5445224"/>
          </a:xfrm>
        </p:spPr>
        <p:txBody>
          <a:bodyPr>
            <a:normAutofit fontScale="92500"/>
          </a:bodyPr>
          <a:lstStyle/>
          <a:p>
            <a:pPr algn="just" fontAlgn="base">
              <a:buNone/>
            </a:pPr>
            <a:r>
              <a:rPr lang="it-IT" sz="2800" dirty="0" smtClean="0"/>
              <a:t>	</a:t>
            </a:r>
            <a:r>
              <a:rPr lang="it-IT" sz="2800" i="1" dirty="0" smtClean="0"/>
              <a:t>ed in sostanza così giustificata: il trasferimento dei poteri alla Comunità non implica, nella materia a questa devoluta, la radicale privazione della sovranità statuale; perciò si è in quell'occasione anche detto che il giudice nazionale non ha il potere di accertare e dichiarare incidentalmente alcuna nullità, dalla quale scaturisca, in relazione alle norme sopravvenute al regolamento comunitario, "un'incompetenza assoluta del nostro legislatore", ma è qui tenuto a denunciare la violazione dell'art. 11 Cost., promuovendo il giudizio di costituzionalità. </a:t>
            </a:r>
            <a:r>
              <a:rPr lang="it-IT" sz="2800" i="1" u="sng" dirty="0" smtClean="0"/>
              <a:t>La Corte è ora dell'avviso che tale ultima conclusione, e gli argomenti che la sorreggono, debbano essere riveduti.</a:t>
            </a:r>
          </a:p>
          <a:p>
            <a:pPr>
              <a:buNone/>
            </a:pPr>
            <a:endParaRPr lang="it-IT" i="1" dirty="0"/>
          </a:p>
        </p:txBody>
      </p:sp>
      <p:cxnSp>
        <p:nvCxnSpPr>
          <p:cNvPr id="5" name="Connettore 2 4"/>
          <p:cNvCxnSpPr/>
          <p:nvPr/>
        </p:nvCxnSpPr>
        <p:spPr>
          <a:xfrm>
            <a:off x="6804248" y="6669360"/>
            <a:ext cx="1728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548680"/>
            <a:ext cx="8229600" cy="792088"/>
          </a:xfrm>
        </p:spPr>
        <p:txBody>
          <a:bodyPr>
            <a:normAutofit/>
          </a:bodyPr>
          <a:lstStyle/>
          <a:p>
            <a:pPr algn="ctr"/>
            <a:r>
              <a:rPr lang="it-IT" sz="4400" dirty="0" smtClean="0"/>
              <a:t>Sentenza n. 170 del 1984</a:t>
            </a:r>
            <a:endParaRPr lang="it-IT" sz="4400" dirty="0"/>
          </a:p>
        </p:txBody>
      </p:sp>
      <p:sp>
        <p:nvSpPr>
          <p:cNvPr id="3" name="Segnaposto contenuto 2"/>
          <p:cNvSpPr>
            <a:spLocks noGrp="1"/>
          </p:cNvSpPr>
          <p:nvPr>
            <p:ph idx="1"/>
          </p:nvPr>
        </p:nvSpPr>
        <p:spPr>
          <a:xfrm>
            <a:off x="457200" y="1340768"/>
            <a:ext cx="8229600" cy="5688632"/>
          </a:xfrm>
        </p:spPr>
        <p:txBody>
          <a:bodyPr>
            <a:normAutofit fontScale="92500" lnSpcReduction="20000"/>
          </a:bodyPr>
          <a:lstStyle/>
          <a:p>
            <a:pPr algn="just">
              <a:buNone/>
            </a:pPr>
            <a:r>
              <a:rPr lang="it-IT" dirty="0" smtClean="0"/>
              <a:t>	</a:t>
            </a:r>
            <a:r>
              <a:rPr lang="it-IT" sz="2800" i="1" dirty="0" smtClean="0"/>
              <a:t>Vi è un punto fermo nella costruzione giurisprudenziale dei rapporti fra diritto comunitario e diritto interno: </a:t>
            </a:r>
            <a:r>
              <a:rPr lang="it-IT" sz="2800" i="1" u="sng" dirty="0" smtClean="0"/>
              <a:t>i due sistemi sono configurati come autonomi e distinti, ancorché coordinati, secondo la ripartizione di competenza stabilita e garantita dal Trattato.</a:t>
            </a:r>
            <a:r>
              <a:rPr lang="it-IT" sz="2800" i="1" dirty="0" smtClean="0"/>
              <a:t> Invero, l'accoglimento di tale principio, come si è costantemente delineato nella giurisprudenza della Corte, presuppone che la fonte comunitaria appartenga ad altro ordinamento, diverso da quello statale. Le norme da essa derivanti vengono, in forza dell'art. 11 Cost., a ricevere diretta applicazione nel territorio italiano, ma rimangono estranee al sistema delle fonti interne: e se così è, esse non possono, a rigor di logica, essere valutate secondo gli schemi predisposti per la soluzione dei conflitti tra le norme del nostro ordinamento</a:t>
            </a:r>
            <a:r>
              <a:rPr lang="it-IT" i="1" dirty="0" smtClean="0"/>
              <a:t>. </a:t>
            </a:r>
            <a:endParaRPr lang="it-IT" i="1" u="sng" dirty="0"/>
          </a:p>
        </p:txBody>
      </p:sp>
      <p:cxnSp>
        <p:nvCxnSpPr>
          <p:cNvPr id="5" name="Connettore 2 4"/>
          <p:cNvCxnSpPr/>
          <p:nvPr/>
        </p:nvCxnSpPr>
        <p:spPr>
          <a:xfrm>
            <a:off x="6732240" y="6525344"/>
            <a:ext cx="19442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836712"/>
            <a:ext cx="8229600" cy="720080"/>
          </a:xfrm>
        </p:spPr>
        <p:txBody>
          <a:bodyPr>
            <a:normAutofit/>
          </a:bodyPr>
          <a:lstStyle/>
          <a:p>
            <a:pPr algn="ctr"/>
            <a:r>
              <a:rPr lang="it-IT" sz="4400" dirty="0" smtClean="0"/>
              <a:t>Sentenza n.170 del 1984</a:t>
            </a:r>
            <a:endParaRPr lang="it-IT" sz="4400" dirty="0"/>
          </a:p>
        </p:txBody>
      </p:sp>
      <p:sp>
        <p:nvSpPr>
          <p:cNvPr id="3" name="Segnaposto contenuto 2"/>
          <p:cNvSpPr>
            <a:spLocks noGrp="1"/>
          </p:cNvSpPr>
          <p:nvPr>
            <p:ph idx="1"/>
          </p:nvPr>
        </p:nvSpPr>
        <p:spPr>
          <a:xfrm>
            <a:off x="457200" y="1628800"/>
            <a:ext cx="8229600" cy="4968552"/>
          </a:xfrm>
        </p:spPr>
        <p:txBody>
          <a:bodyPr>
            <a:normAutofit fontScale="92500"/>
          </a:bodyPr>
          <a:lstStyle/>
          <a:p>
            <a:pPr algn="just">
              <a:buNone/>
            </a:pPr>
            <a:r>
              <a:rPr lang="it-IT" i="1" dirty="0" smtClean="0"/>
              <a:t>	L'ordinamento italiano - in virtù del particolare rapporto con l'ordinamento della CEE, e della sottostante limitazione della sovranità statuale - consente, appunto, che nel territorio nazionale il regolamento comunitario spieghi effetto in quanto tale e perché tale. A detto atto normativo sono attribuiti "forza e valore di legge", solo e propriamente nel senso che ad esso si riconosce l'efficacia di cui è provvisto nell'ordinamento di origine</a:t>
            </a:r>
            <a:r>
              <a:rPr lang="it-IT" dirty="0" smtClean="0"/>
              <a:t>. </a:t>
            </a:r>
            <a:r>
              <a:rPr lang="it-IT" i="1" dirty="0" smtClean="0"/>
              <a:t>Le confliggenti statuizioni della legge interna non possono costituire ostacolo al riconoscimento della "forza e valore", che il Trattato conferisce al regolamento comunitario, nel configurarlo come atto produttivo di regole immediatamente applicabili.</a:t>
            </a:r>
            <a:endParaRPr lang="it-IT" i="1" dirty="0"/>
          </a:p>
        </p:txBody>
      </p:sp>
      <p:cxnSp>
        <p:nvCxnSpPr>
          <p:cNvPr id="5" name="Connettore 2 4"/>
          <p:cNvCxnSpPr/>
          <p:nvPr/>
        </p:nvCxnSpPr>
        <p:spPr>
          <a:xfrm>
            <a:off x="6804248" y="6525344"/>
            <a:ext cx="18722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836712"/>
            <a:ext cx="8229600" cy="1152128"/>
          </a:xfrm>
        </p:spPr>
        <p:txBody>
          <a:bodyPr>
            <a:noAutofit/>
          </a:bodyPr>
          <a:lstStyle/>
          <a:p>
            <a:pPr algn="ctr"/>
            <a:r>
              <a:rPr lang="it-IT" sz="4000" dirty="0" smtClean="0"/>
              <a:t>Le origini del processo di integrazione europea</a:t>
            </a:r>
            <a:endParaRPr lang="it-IT" sz="4000" dirty="0"/>
          </a:p>
        </p:txBody>
      </p:sp>
      <p:sp>
        <p:nvSpPr>
          <p:cNvPr id="3" name="Segnaposto contenuto 2"/>
          <p:cNvSpPr>
            <a:spLocks noGrp="1"/>
          </p:cNvSpPr>
          <p:nvPr>
            <p:ph idx="1"/>
          </p:nvPr>
        </p:nvSpPr>
        <p:spPr>
          <a:xfrm>
            <a:off x="457200" y="2348880"/>
            <a:ext cx="8229600" cy="3975720"/>
          </a:xfrm>
        </p:spPr>
        <p:txBody>
          <a:bodyPr>
            <a:normAutofit/>
          </a:bodyPr>
          <a:lstStyle/>
          <a:p>
            <a:pPr algn="just">
              <a:buFont typeface="Arial" pitchFamily="34" charset="0"/>
              <a:buChar char="•"/>
            </a:pPr>
            <a:r>
              <a:rPr lang="it-IT" dirty="0" smtClean="0"/>
              <a:t>Nell’ambito del processo di integrazione europea, particolare rilievo ha assunto il “</a:t>
            </a:r>
            <a:r>
              <a:rPr lang="it-IT" i="1" dirty="0" smtClean="0"/>
              <a:t>cammino comunitario” </a:t>
            </a:r>
            <a:r>
              <a:rPr lang="it-IT" dirty="0" smtClean="0"/>
              <a:t>intrapreso dalla Corte costituzionale.</a:t>
            </a:r>
          </a:p>
          <a:p>
            <a:pPr algn="just">
              <a:buFont typeface="Arial" pitchFamily="34" charset="0"/>
              <a:buChar char="•"/>
            </a:pPr>
            <a:r>
              <a:rPr lang="it-IT" dirty="0" smtClean="0"/>
              <a:t>Si è trattato di percorso estremamente complesso, articolatosi in una pluralità di fasi in cui è spesso emersa una conflittualità di vedute con la Corte di Giustizia dell’Unione europea.</a:t>
            </a:r>
          </a:p>
          <a:p>
            <a:pPr algn="just">
              <a:buNone/>
            </a:pPr>
            <a:r>
              <a:rPr lang="it-IT" dirty="0" smtClean="0"/>
              <a:t>	</a:t>
            </a:r>
          </a:p>
          <a:p>
            <a:pPr>
              <a:buNone/>
            </a:pPr>
            <a:endParaRPr lang="it-IT" dirty="0" smtClean="0"/>
          </a:p>
          <a:p>
            <a:pPr>
              <a:buNone/>
            </a:pPr>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80696"/>
          </a:xfrm>
        </p:spPr>
        <p:txBody>
          <a:bodyPr>
            <a:normAutofit/>
          </a:bodyPr>
          <a:lstStyle/>
          <a:p>
            <a:pPr algn="ctr"/>
            <a:r>
              <a:rPr lang="it-IT" sz="4400" dirty="0" smtClean="0"/>
              <a:t>Sentenza n. 170 del 1984</a:t>
            </a:r>
            <a:endParaRPr lang="it-IT" sz="4400" dirty="0"/>
          </a:p>
        </p:txBody>
      </p:sp>
      <p:sp>
        <p:nvSpPr>
          <p:cNvPr id="3" name="Segnaposto contenuto 2"/>
          <p:cNvSpPr>
            <a:spLocks noGrp="1"/>
          </p:cNvSpPr>
          <p:nvPr>
            <p:ph idx="1"/>
          </p:nvPr>
        </p:nvSpPr>
        <p:spPr>
          <a:xfrm>
            <a:off x="457200" y="1484784"/>
            <a:ext cx="8229600" cy="5112568"/>
          </a:xfrm>
        </p:spPr>
        <p:txBody>
          <a:bodyPr>
            <a:normAutofit fontScale="92500"/>
          </a:bodyPr>
          <a:lstStyle/>
          <a:p>
            <a:pPr algn="just">
              <a:buNone/>
            </a:pPr>
            <a:r>
              <a:rPr lang="it-IT" dirty="0" smtClean="0"/>
              <a:t>	</a:t>
            </a:r>
            <a:r>
              <a:rPr lang="it-IT" i="1" dirty="0" smtClean="0"/>
              <a:t>Precisamente, le disposizioni della CEE, le quali soddisfano i requisiti dell'immediata applicabilità devono, al medesimo titolo, entrare e permanere in vigore nel territorio italiano, senza che la sfera della loro efficacia possa essere intaccata dalla legge ordinaria dello Stato. </a:t>
            </a:r>
            <a:r>
              <a:rPr lang="it-IT" i="1" u="sng" dirty="0" smtClean="0"/>
              <a:t>L'effetto connesso con la sua vigenza è perciò quello, non già di caducare, nell'accezione propria del termine, la norma interna incompatibile, bensì di impedire che tale norma venga in rilievo per la definizione della controversia innanzi al giudice nazionale.</a:t>
            </a:r>
            <a:r>
              <a:rPr lang="it-IT" dirty="0" smtClean="0"/>
              <a:t> </a:t>
            </a:r>
            <a:r>
              <a:rPr lang="it-IT" i="1" dirty="0" smtClean="0"/>
              <a:t>In ogni caso, il fenomeno in parola va distinto dall'abrogazione, o da alcun altro effetto estintivo o derogatorio, che investe le norme all'interno dello stesso ordinamento statuale, e ad opera delle sue fonti. </a:t>
            </a:r>
            <a:endParaRPr lang="it-IT" i="1" u="sng" dirty="0"/>
          </a:p>
        </p:txBody>
      </p:sp>
      <p:cxnSp>
        <p:nvCxnSpPr>
          <p:cNvPr id="5" name="Connettore 2 4"/>
          <p:cNvCxnSpPr/>
          <p:nvPr/>
        </p:nvCxnSpPr>
        <p:spPr>
          <a:xfrm>
            <a:off x="6804248" y="6597352"/>
            <a:ext cx="18722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80696"/>
          </a:xfrm>
        </p:spPr>
        <p:txBody>
          <a:bodyPr>
            <a:normAutofit/>
          </a:bodyPr>
          <a:lstStyle/>
          <a:p>
            <a:pPr algn="ctr"/>
            <a:r>
              <a:rPr lang="it-IT" sz="4400" dirty="0" smtClean="0"/>
              <a:t>Sentenza n. 170 del 1984</a:t>
            </a:r>
            <a:endParaRPr lang="it-IT" sz="4400" dirty="0"/>
          </a:p>
        </p:txBody>
      </p:sp>
      <p:sp>
        <p:nvSpPr>
          <p:cNvPr id="3" name="Segnaposto contenuto 2"/>
          <p:cNvSpPr>
            <a:spLocks noGrp="1"/>
          </p:cNvSpPr>
          <p:nvPr>
            <p:ph idx="1"/>
          </p:nvPr>
        </p:nvSpPr>
        <p:spPr>
          <a:xfrm>
            <a:off x="457200" y="1556792"/>
            <a:ext cx="8229600" cy="4767808"/>
          </a:xfrm>
        </p:spPr>
        <p:txBody>
          <a:bodyPr>
            <a:normAutofit lnSpcReduction="10000"/>
          </a:bodyPr>
          <a:lstStyle/>
          <a:p>
            <a:pPr algn="just">
              <a:buNone/>
            </a:pPr>
            <a:r>
              <a:rPr lang="it-IT" i="1" dirty="0" smtClean="0"/>
              <a:t>	</a:t>
            </a:r>
            <a:r>
              <a:rPr lang="it-IT" i="1" u="sng" dirty="0" smtClean="0"/>
              <a:t>Il regolamento, occorre ricordare, è reso efficace in quanto e perché atto comunitario, e non può abrogare, modificare o derogare le confliggenti norme nazionali, né invalidarne le statuizioni.</a:t>
            </a:r>
            <a:r>
              <a:rPr lang="it-IT" i="1" dirty="0" smtClean="0"/>
              <a:t> Diversamente accadrebbe, se l'ordinamento della Comunità e quello dello Stato - ed i rispettivi processi di produzione normativa - fossero composti ad unità.</a:t>
            </a:r>
            <a:r>
              <a:rPr lang="it-IT" dirty="0" smtClean="0"/>
              <a:t> </a:t>
            </a:r>
            <a:r>
              <a:rPr lang="it-IT" i="1" dirty="0" smtClean="0"/>
              <a:t>Proprio in ragione, dunque, della distinzione fra i due ordinamenti, </a:t>
            </a:r>
            <a:r>
              <a:rPr lang="it-IT" i="1" u="sng" dirty="0" smtClean="0"/>
              <a:t>la prevalenza del regolamento adottato dalla CEE va intesa come si è con la presente pronunzia ritenuto: nel senso, vale a dire, che la legge interna non interferisce nella sfera occupata da tale atto, la quale è interamente attratta sotto il diritto comunitario.</a:t>
            </a:r>
            <a:endParaRPr lang="it-IT" i="1" u="sng" dirty="0"/>
          </a:p>
        </p:txBody>
      </p:sp>
      <p:cxnSp>
        <p:nvCxnSpPr>
          <p:cNvPr id="5" name="Connettore 2 4"/>
          <p:cNvCxnSpPr/>
          <p:nvPr/>
        </p:nvCxnSpPr>
        <p:spPr>
          <a:xfrm>
            <a:off x="6660232" y="6381328"/>
            <a:ext cx="20162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924712"/>
          </a:xfrm>
        </p:spPr>
        <p:txBody>
          <a:bodyPr>
            <a:normAutofit/>
          </a:bodyPr>
          <a:lstStyle/>
          <a:p>
            <a:pPr algn="ctr"/>
            <a:r>
              <a:rPr lang="it-IT" sz="4400" dirty="0" smtClean="0"/>
              <a:t>Sentenza n. 170 del 1984</a:t>
            </a:r>
            <a:endParaRPr lang="it-IT" sz="4400" dirty="0"/>
          </a:p>
        </p:txBody>
      </p:sp>
      <p:sp>
        <p:nvSpPr>
          <p:cNvPr id="3" name="Segnaposto contenuto 2"/>
          <p:cNvSpPr>
            <a:spLocks noGrp="1"/>
          </p:cNvSpPr>
          <p:nvPr>
            <p:ph idx="1"/>
          </p:nvPr>
        </p:nvSpPr>
        <p:spPr>
          <a:xfrm>
            <a:off x="457200" y="1700808"/>
            <a:ext cx="8229600" cy="4824536"/>
          </a:xfrm>
        </p:spPr>
        <p:txBody>
          <a:bodyPr/>
          <a:lstStyle/>
          <a:p>
            <a:pPr algn="just">
              <a:buNone/>
            </a:pPr>
            <a:r>
              <a:rPr lang="it-IT" dirty="0" smtClean="0"/>
              <a:t>	</a:t>
            </a:r>
            <a:r>
              <a:rPr lang="it-IT" i="1" dirty="0" smtClean="0"/>
              <a:t>La conseguenza ora precisata opera però, nei confronti della fonte statuale, solo se e fino a quando il potere trasferito alla Comunità si estrinseca con una normazione compiuta e immediatamente applicabile dal giudice interno. </a:t>
            </a:r>
            <a:r>
              <a:rPr lang="it-IT" i="1" u="sng" dirty="0" smtClean="0"/>
              <a:t>Fuori dall'ambito materiale, e dai limiti temporali, in cui vige la disciplina comunitaria così configurata, la regola nazionale serba intatto il proprio valore e spiega la sua efficacia; e d'altronde, è appena il caso di aggiungere, essa soggiace al regime previsto per l'atto del legislatore ordinario, ivi incluso il controllo di costituzionalità”.</a:t>
            </a:r>
            <a:endParaRPr lang="it-IT" i="1" u="sng"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80696"/>
          </a:xfrm>
        </p:spPr>
        <p:txBody>
          <a:bodyPr>
            <a:normAutofit/>
          </a:bodyPr>
          <a:lstStyle/>
          <a:p>
            <a:pPr algn="ctr"/>
            <a:r>
              <a:rPr lang="it-IT" sz="4400" dirty="0" smtClean="0"/>
              <a:t>Sentenza n. 170 del 1984</a:t>
            </a:r>
            <a:endParaRPr lang="it-IT" sz="4400" dirty="0"/>
          </a:p>
        </p:txBody>
      </p:sp>
      <p:sp>
        <p:nvSpPr>
          <p:cNvPr id="3" name="Segnaposto contenuto 2"/>
          <p:cNvSpPr>
            <a:spLocks noGrp="1"/>
          </p:cNvSpPr>
          <p:nvPr>
            <p:ph idx="1"/>
          </p:nvPr>
        </p:nvSpPr>
        <p:spPr>
          <a:xfrm>
            <a:off x="457200" y="1700808"/>
            <a:ext cx="8229600" cy="4623792"/>
          </a:xfrm>
        </p:spPr>
        <p:txBody>
          <a:bodyPr/>
          <a:lstStyle/>
          <a:p>
            <a:pPr algn="just"/>
            <a:r>
              <a:rPr lang="it-IT" dirty="0" smtClean="0"/>
              <a:t>La Corte, dunque, nella sentenza Granital offre l’immagine di un ordinamento interno che “si ritrae” per far posto a quello comunitario, non secondo il criterio cronologico o quello gerarchico, ma piuttosto della </a:t>
            </a:r>
            <a:r>
              <a:rPr lang="it-IT" dirty="0" smtClean="0">
                <a:solidFill>
                  <a:schemeClr val="tx2"/>
                </a:solidFill>
              </a:rPr>
              <a:t>competenza.</a:t>
            </a:r>
          </a:p>
          <a:p>
            <a:pPr algn="just"/>
            <a:r>
              <a:rPr lang="it-IT" dirty="0" smtClean="0"/>
              <a:t>Facendo leva sul presupposto che l’ordinamento europeo e quello interno siano due ordinamenti giuridici autonomi e separati, la Corte invita il giudice ad accertare quale sia la fonte competente e a </a:t>
            </a:r>
            <a:r>
              <a:rPr lang="it-IT" dirty="0" smtClean="0">
                <a:solidFill>
                  <a:schemeClr val="tx2"/>
                </a:solidFill>
              </a:rPr>
              <a:t>disapplicare</a:t>
            </a:r>
            <a:r>
              <a:rPr lang="it-IT" dirty="0" smtClean="0"/>
              <a:t> la norma nazionale se incompetente.</a:t>
            </a:r>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476672"/>
            <a:ext cx="8229600" cy="1008112"/>
          </a:xfrm>
        </p:spPr>
        <p:txBody>
          <a:bodyPr>
            <a:normAutofit/>
          </a:bodyPr>
          <a:lstStyle/>
          <a:p>
            <a:pPr algn="ctr"/>
            <a:r>
              <a:rPr lang="it-IT" sz="4400" dirty="0" smtClean="0"/>
              <a:t>Disapplicazione/non applicazione</a:t>
            </a:r>
            <a:endParaRPr lang="it-IT" sz="4400" dirty="0"/>
          </a:p>
        </p:txBody>
      </p:sp>
      <p:sp>
        <p:nvSpPr>
          <p:cNvPr id="3" name="Segnaposto contenuto 2"/>
          <p:cNvSpPr>
            <a:spLocks noGrp="1"/>
          </p:cNvSpPr>
          <p:nvPr>
            <p:ph idx="1"/>
          </p:nvPr>
        </p:nvSpPr>
        <p:spPr>
          <a:xfrm>
            <a:off x="457200" y="1556792"/>
            <a:ext cx="8229600" cy="5040560"/>
          </a:xfrm>
        </p:spPr>
        <p:txBody>
          <a:bodyPr>
            <a:noAutofit/>
          </a:bodyPr>
          <a:lstStyle/>
          <a:p>
            <a:pPr algn="just">
              <a:buNone/>
            </a:pPr>
            <a:r>
              <a:rPr lang="it-IT" dirty="0" smtClean="0"/>
              <a:t>	La Corte giunge così ad affermare che il contrasto tra norme statali e norme comunitarie non determina l’invalidità o l’illegittimità delle norme interne, ma comporta la loro disapplicazione o, meglio, </a:t>
            </a:r>
            <a:r>
              <a:rPr lang="it-IT" dirty="0" smtClean="0">
                <a:solidFill>
                  <a:schemeClr val="tx2"/>
                </a:solidFill>
              </a:rPr>
              <a:t>non applicazione</a:t>
            </a:r>
            <a:r>
              <a:rPr lang="it-IT" dirty="0" smtClean="0"/>
              <a:t>.</a:t>
            </a:r>
          </a:p>
          <a:p>
            <a:pPr algn="just">
              <a:buNone/>
            </a:pPr>
            <a:r>
              <a:rPr lang="it-IT" dirty="0" smtClean="0"/>
              <a:t>	La Corte, infatti, nella </a:t>
            </a:r>
            <a:r>
              <a:rPr lang="it-IT" b="1" dirty="0" smtClean="0"/>
              <a:t>sentenza n. 168 del 1991</a:t>
            </a:r>
            <a:r>
              <a:rPr lang="it-IT" dirty="0" smtClean="0"/>
              <a:t> chiarisce come: “</a:t>
            </a:r>
            <a:r>
              <a:rPr lang="it-IT" i="1" dirty="0" smtClean="0"/>
              <a:t>i due ordinamenti, comunitario e statale, sono "distinti ed al tempo stesso coordinati"e le norme del primo vengono, in forza dell'art. 11 Cost., a ricevere "diretta applicazione" in quest'ultimo, pur rimanendo estranee al sistema delle fonti statali. </a:t>
            </a:r>
          </a:p>
          <a:p>
            <a:pPr algn="just">
              <a:buNone/>
            </a:pPr>
            <a:endParaRPr lang="it-IT" sz="2400" i="1" dirty="0"/>
          </a:p>
        </p:txBody>
      </p:sp>
      <p:cxnSp>
        <p:nvCxnSpPr>
          <p:cNvPr id="5" name="Connettore 2 4"/>
          <p:cNvCxnSpPr/>
          <p:nvPr/>
        </p:nvCxnSpPr>
        <p:spPr>
          <a:xfrm>
            <a:off x="6876256" y="6669360"/>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924712"/>
          </a:xfrm>
        </p:spPr>
        <p:txBody>
          <a:bodyPr>
            <a:normAutofit/>
          </a:bodyPr>
          <a:lstStyle/>
          <a:p>
            <a:pPr algn="ctr"/>
            <a:r>
              <a:rPr lang="it-IT" sz="4400" dirty="0" smtClean="0"/>
              <a:t>Disapplicazione/non applicazione</a:t>
            </a:r>
            <a:endParaRPr lang="it-IT" sz="4400" dirty="0"/>
          </a:p>
        </p:txBody>
      </p:sp>
      <p:sp>
        <p:nvSpPr>
          <p:cNvPr id="3" name="Segnaposto contenuto 2"/>
          <p:cNvSpPr>
            <a:spLocks noGrp="1"/>
          </p:cNvSpPr>
          <p:nvPr>
            <p:ph idx="1"/>
          </p:nvPr>
        </p:nvSpPr>
        <p:spPr>
          <a:xfrm>
            <a:off x="457200" y="1772816"/>
            <a:ext cx="8229600" cy="4824536"/>
          </a:xfrm>
        </p:spPr>
        <p:txBody>
          <a:bodyPr>
            <a:normAutofit/>
          </a:bodyPr>
          <a:lstStyle/>
          <a:p>
            <a:pPr algn="just">
              <a:buNone/>
            </a:pPr>
            <a:r>
              <a:rPr lang="it-IT" i="1" dirty="0" smtClean="0"/>
              <a:t>	</a:t>
            </a:r>
            <a:r>
              <a:rPr lang="it-IT" sz="2800" i="1" dirty="0" smtClean="0"/>
              <a:t>L'effetto di tale diretta applicazione non è quindi la caducazione della norma interna incompatibile, bensì la mancata applicazione di quest'ultima da parte del giudice nazionale al caso di specie. </a:t>
            </a:r>
            <a:r>
              <a:rPr lang="it-IT" i="1" dirty="0" smtClean="0"/>
              <a:t>Può aggiungersi che tale principio è coerente con l'art. 11 Cost. che riconosce la possibilità di limitazioni alla sovranità statuale, quale può qualificarsi </a:t>
            </a:r>
            <a:r>
              <a:rPr lang="it-IT" i="1" u="sng" dirty="0" smtClean="0"/>
              <a:t>l'effetto di "non applicazione" della legge nazionale (piuttosto che di "disapplicazione" che evoca vizi della norma in realtà non sussistenti in ragione proprio dell'autonomia dei due ordinamenti)</a:t>
            </a:r>
            <a:r>
              <a:rPr lang="it-IT" i="1" dirty="0" smtClean="0"/>
              <a:t>”.</a:t>
            </a:r>
            <a:endParaRPr lang="it-IT"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08688"/>
          </a:xfrm>
        </p:spPr>
        <p:txBody>
          <a:bodyPr>
            <a:normAutofit fontScale="90000"/>
          </a:bodyPr>
          <a:lstStyle/>
          <a:p>
            <a:pPr algn="ctr"/>
            <a:r>
              <a:rPr lang="it-IT" sz="4400" dirty="0" smtClean="0"/>
              <a:t>Disapplicazione/non applicazione</a:t>
            </a:r>
            <a:endParaRPr lang="it-IT" sz="4400" dirty="0"/>
          </a:p>
        </p:txBody>
      </p:sp>
      <p:sp>
        <p:nvSpPr>
          <p:cNvPr id="3" name="Segnaposto contenuto 2"/>
          <p:cNvSpPr>
            <a:spLocks noGrp="1"/>
          </p:cNvSpPr>
          <p:nvPr>
            <p:ph idx="1"/>
          </p:nvPr>
        </p:nvSpPr>
        <p:spPr>
          <a:xfrm>
            <a:off x="457200" y="1556792"/>
            <a:ext cx="8229600" cy="4767808"/>
          </a:xfrm>
        </p:spPr>
        <p:txBody>
          <a:bodyPr/>
          <a:lstStyle/>
          <a:p>
            <a:pPr algn="just">
              <a:buNone/>
            </a:pPr>
            <a:r>
              <a:rPr lang="it-IT" dirty="0" smtClean="0"/>
              <a:t>	Non è un caso, dunque, che la Corte costituzionale abbia precisato la questione nei termini di una non applicazione della norma interna.</a:t>
            </a:r>
          </a:p>
          <a:p>
            <a:pPr algn="just">
              <a:buFont typeface="Arial" pitchFamily="34" charset="0"/>
              <a:buChar char="•"/>
            </a:pPr>
            <a:r>
              <a:rPr lang="it-IT" dirty="0" smtClean="0"/>
              <a:t>La </a:t>
            </a:r>
            <a:r>
              <a:rPr lang="it-IT" dirty="0" smtClean="0">
                <a:solidFill>
                  <a:schemeClr val="tx2"/>
                </a:solidFill>
              </a:rPr>
              <a:t>disapplicazione</a:t>
            </a:r>
            <a:r>
              <a:rPr lang="it-IT" dirty="0" smtClean="0"/>
              <a:t>, infatti, è un effetto che, come sottolineato dalla Consulta, evoca un vizio dell’atto. L’ipotesi di disapplicazione della legge ordinaria implicherebbe quindi un giudizio sulla sua validità.</a:t>
            </a:r>
          </a:p>
          <a:p>
            <a:pPr algn="just">
              <a:buFont typeface="Arial" pitchFamily="34" charset="0"/>
              <a:buChar char="•"/>
            </a:pPr>
            <a:r>
              <a:rPr lang="it-IT" dirty="0" smtClean="0"/>
              <a:t>La </a:t>
            </a:r>
            <a:r>
              <a:rPr lang="it-IT" dirty="0" smtClean="0">
                <a:solidFill>
                  <a:schemeClr val="tx2"/>
                </a:solidFill>
              </a:rPr>
              <a:t>non applicazione</a:t>
            </a:r>
            <a:r>
              <a:rPr lang="it-IT" dirty="0" smtClean="0"/>
              <a:t>, invece, è il frutto di una scelta della norma competente a disciplinare la materia sulla base del riparto di attribuzioni delineato nel Trattato, ma non implica alcun giudizio di validità sulla legge.</a:t>
            </a:r>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852704"/>
          </a:xfrm>
        </p:spPr>
        <p:txBody>
          <a:bodyPr>
            <a:normAutofit/>
          </a:bodyPr>
          <a:lstStyle/>
          <a:p>
            <a:pPr algn="ctr"/>
            <a:r>
              <a:rPr lang="it-IT" sz="4400" dirty="0" smtClean="0"/>
              <a:t>Disapplicazione/non applicazione</a:t>
            </a:r>
            <a:endParaRPr lang="it-IT" sz="4400" dirty="0"/>
          </a:p>
        </p:txBody>
      </p:sp>
      <p:sp>
        <p:nvSpPr>
          <p:cNvPr id="3" name="Segnaposto contenuto 2"/>
          <p:cNvSpPr>
            <a:spLocks noGrp="1"/>
          </p:cNvSpPr>
          <p:nvPr>
            <p:ph idx="1"/>
          </p:nvPr>
        </p:nvSpPr>
        <p:spPr>
          <a:xfrm>
            <a:off x="457200" y="1628800"/>
            <a:ext cx="8229600" cy="4695800"/>
          </a:xfrm>
        </p:spPr>
        <p:txBody>
          <a:bodyPr/>
          <a:lstStyle/>
          <a:p>
            <a:pPr algn="just">
              <a:buNone/>
            </a:pPr>
            <a:r>
              <a:rPr lang="it-IT" dirty="0" smtClean="0"/>
              <a:t>	La dottrina tedesca parla più correttamente di una “</a:t>
            </a:r>
            <a:r>
              <a:rPr lang="it-IT" dirty="0" smtClean="0">
                <a:solidFill>
                  <a:schemeClr val="tx2"/>
                </a:solidFill>
              </a:rPr>
              <a:t>precedenza nell’applicazione</a:t>
            </a:r>
            <a:r>
              <a:rPr lang="it-IT" dirty="0" smtClean="0"/>
              <a:t>” della  norma comunitaria rispetto a quella nazionale. La legge interna è perfettamente valida ed efficace, ma ritrae il suo ambito di operatività rispetto alla norma sovranazionale che, nel caso concreto. debba trovare applicazione.</a:t>
            </a:r>
          </a:p>
          <a:p>
            <a:pPr algn="just">
              <a:buNone/>
            </a:pPr>
            <a:r>
              <a:rPr lang="it-IT" dirty="0" smtClean="0"/>
              <a:t>	Da ciò discende che la norma interna, al di fuori della sfera di competenza di quella comunitaria, conserva intatta la sua efficacia.</a:t>
            </a: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80696"/>
          </a:xfrm>
        </p:spPr>
        <p:txBody>
          <a:bodyPr>
            <a:normAutofit/>
          </a:bodyPr>
          <a:lstStyle/>
          <a:p>
            <a:pPr algn="ctr"/>
            <a:r>
              <a:rPr lang="it-IT" sz="4400" dirty="0" smtClean="0"/>
              <a:t>Sindacato accentrato e diffuso</a:t>
            </a:r>
            <a:endParaRPr lang="it-IT" sz="4400" dirty="0"/>
          </a:p>
        </p:txBody>
      </p:sp>
      <p:sp>
        <p:nvSpPr>
          <p:cNvPr id="3" name="Segnaposto contenuto 2"/>
          <p:cNvSpPr>
            <a:spLocks noGrp="1"/>
          </p:cNvSpPr>
          <p:nvPr>
            <p:ph idx="1"/>
          </p:nvPr>
        </p:nvSpPr>
        <p:spPr>
          <a:xfrm>
            <a:off x="457200" y="1556792"/>
            <a:ext cx="8229600" cy="4767808"/>
          </a:xfrm>
        </p:spPr>
        <p:txBody>
          <a:bodyPr>
            <a:normAutofit lnSpcReduction="10000"/>
          </a:bodyPr>
          <a:lstStyle/>
          <a:p>
            <a:pPr algn="just"/>
            <a:r>
              <a:rPr lang="it-IT" dirty="0" smtClean="0"/>
              <a:t>Già nella sentenza n. 170 del 1984 la Corte ha precisato come i giudici comuni debbano disapplicare (cioè non applicare) la norma di diritto interno che si ponga in contrasto con la competente norma del diritto sovranazionale, ma solo se questa sia immediatamente applicabile.</a:t>
            </a:r>
          </a:p>
          <a:p>
            <a:pPr algn="just"/>
            <a:r>
              <a:rPr lang="it-IT" dirty="0" smtClean="0"/>
              <a:t>Pertanto, rispetto alla normativa comunitaria c.d. </a:t>
            </a:r>
            <a:r>
              <a:rPr lang="it-IT" dirty="0" smtClean="0">
                <a:solidFill>
                  <a:schemeClr val="tx2"/>
                </a:solidFill>
              </a:rPr>
              <a:t>self-executing</a:t>
            </a:r>
            <a:r>
              <a:rPr lang="it-IT" dirty="0" smtClean="0"/>
              <a:t> si è affermato il ruolo centrale del </a:t>
            </a:r>
            <a:r>
              <a:rPr lang="it-IT" dirty="0" smtClean="0">
                <a:solidFill>
                  <a:schemeClr val="tx2"/>
                </a:solidFill>
              </a:rPr>
              <a:t>giudice comune</a:t>
            </a:r>
            <a:r>
              <a:rPr lang="it-IT" dirty="0" smtClean="0"/>
              <a:t> che, in tal caso, non dovrà sollevare questione di costituzionalità alla Corte.</a:t>
            </a:r>
          </a:p>
          <a:p>
            <a:pPr algn="just"/>
            <a:r>
              <a:rPr lang="it-IT" dirty="0" smtClean="0"/>
              <a:t>È stata così legittimata la praticabilità di una sorta di </a:t>
            </a:r>
            <a:r>
              <a:rPr lang="it-IT" dirty="0" smtClean="0">
                <a:solidFill>
                  <a:schemeClr val="tx2"/>
                </a:solidFill>
              </a:rPr>
              <a:t>sindacato diffuso</a:t>
            </a:r>
            <a:r>
              <a:rPr lang="it-IT" dirty="0" smtClean="0"/>
              <a:t>.</a:t>
            </a:r>
            <a:endParaRPr lang="it-IT"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7000" r="-37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476672"/>
            <a:ext cx="8229600" cy="864096"/>
          </a:xfrm>
        </p:spPr>
        <p:txBody>
          <a:bodyPr>
            <a:normAutofit/>
          </a:bodyPr>
          <a:lstStyle/>
          <a:p>
            <a:pPr algn="ctr"/>
            <a:r>
              <a:rPr lang="it-IT" sz="4400" dirty="0" smtClean="0"/>
              <a:t>Sindacato accentrato e diffuso</a:t>
            </a:r>
            <a:endParaRPr lang="it-IT" sz="4400" dirty="0"/>
          </a:p>
        </p:txBody>
      </p:sp>
      <p:sp>
        <p:nvSpPr>
          <p:cNvPr id="3" name="Segnaposto contenuto 2"/>
          <p:cNvSpPr>
            <a:spLocks noGrp="1"/>
          </p:cNvSpPr>
          <p:nvPr>
            <p:ph idx="1"/>
          </p:nvPr>
        </p:nvSpPr>
        <p:spPr>
          <a:xfrm>
            <a:off x="457200" y="1340768"/>
            <a:ext cx="8229600" cy="5256584"/>
          </a:xfrm>
        </p:spPr>
        <p:txBody>
          <a:bodyPr>
            <a:normAutofit lnSpcReduction="10000"/>
          </a:bodyPr>
          <a:lstStyle/>
          <a:p>
            <a:pPr algn="just">
              <a:buFont typeface="Arial" pitchFamily="34" charset="0"/>
              <a:buChar char="•"/>
            </a:pPr>
            <a:r>
              <a:rPr lang="it-IT" dirty="0" smtClean="0"/>
              <a:t>Diversamente, qualora il potere trasferito alla Comunità non si estrinsecasse in una normazione compiuta e immediatamente applicabile (</a:t>
            </a:r>
            <a:r>
              <a:rPr lang="it-IT" dirty="0" smtClean="0">
                <a:solidFill>
                  <a:schemeClr val="tx2"/>
                </a:solidFill>
              </a:rPr>
              <a:t>non self-executing</a:t>
            </a:r>
            <a:r>
              <a:rPr lang="it-IT" dirty="0" smtClean="0"/>
              <a:t>), il giudice </a:t>
            </a:r>
            <a:r>
              <a:rPr lang="it-IT" i="1" dirty="0" smtClean="0"/>
              <a:t>a quo </a:t>
            </a:r>
            <a:r>
              <a:rPr lang="it-IT" dirty="0" smtClean="0"/>
              <a:t>dovrà necessariamente investire la Corte di una questione di legittimità costituzionale avente ad oggetto la norma interna che si ponga  in contrasto con quella di attuazione della fonte europea. Il parametro sarà costituito dagli artt. 11 e 117, primo comma, Cost.</a:t>
            </a:r>
          </a:p>
          <a:p>
            <a:pPr algn="just">
              <a:buFont typeface="Arial" pitchFamily="34" charset="0"/>
              <a:buChar char="•"/>
            </a:pPr>
            <a:r>
              <a:rPr lang="it-IT" dirty="0" smtClean="0"/>
              <a:t>Allo stesso modo, la Corte sarà l’unico organo competente a risolvere l’antinomia che dovesse manifestarsi nella sede del </a:t>
            </a:r>
            <a:r>
              <a:rPr lang="it-IT" dirty="0" smtClean="0">
                <a:solidFill>
                  <a:schemeClr val="tx2"/>
                </a:solidFill>
              </a:rPr>
              <a:t>giudizio in via principale</a:t>
            </a:r>
            <a:r>
              <a:rPr lang="it-IT" dirty="0" smtClean="0"/>
              <a:t>.</a:t>
            </a:r>
          </a:p>
          <a:p>
            <a:pPr algn="just">
              <a:buFont typeface="Arial" pitchFamily="34" charset="0"/>
              <a:buChar char="•"/>
            </a:pPr>
            <a:r>
              <a:rPr lang="it-IT" dirty="0" smtClean="0"/>
              <a:t>In queste ipotesi, si ripristina il </a:t>
            </a:r>
            <a:r>
              <a:rPr lang="it-IT" dirty="0" smtClean="0">
                <a:solidFill>
                  <a:schemeClr val="tx2"/>
                </a:solidFill>
              </a:rPr>
              <a:t>sindacato accentrato</a:t>
            </a:r>
            <a:r>
              <a:rPr lang="it-IT" dirty="0" smtClean="0"/>
              <a:t>.</a:t>
            </a:r>
          </a:p>
          <a:p>
            <a:pPr algn="just">
              <a:buFont typeface="Arial" pitchFamily="34" charset="0"/>
              <a:buChar char="•"/>
            </a:pP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908720"/>
            <a:ext cx="8229600" cy="1152128"/>
          </a:xfrm>
        </p:spPr>
        <p:txBody>
          <a:bodyPr>
            <a:noAutofit/>
          </a:bodyPr>
          <a:lstStyle/>
          <a:p>
            <a:pPr algn="ctr"/>
            <a:r>
              <a:rPr lang="it-IT" sz="4000" dirty="0" smtClean="0"/>
              <a:t>Le origini del processo di integrazione europea</a:t>
            </a:r>
            <a:endParaRPr lang="it-IT" sz="4000" dirty="0"/>
          </a:p>
        </p:txBody>
      </p:sp>
      <p:sp>
        <p:nvSpPr>
          <p:cNvPr id="3" name="Segnaposto contenuto 2"/>
          <p:cNvSpPr>
            <a:spLocks noGrp="1"/>
          </p:cNvSpPr>
          <p:nvPr>
            <p:ph idx="1"/>
          </p:nvPr>
        </p:nvSpPr>
        <p:spPr>
          <a:xfrm>
            <a:off x="457200" y="2132856"/>
            <a:ext cx="8229600" cy="4191744"/>
          </a:xfrm>
        </p:spPr>
        <p:txBody>
          <a:bodyPr/>
          <a:lstStyle/>
          <a:p>
            <a:pPr algn="just">
              <a:buFont typeface="Arial" pitchFamily="34" charset="0"/>
              <a:buChar char="•"/>
            </a:pPr>
            <a:r>
              <a:rPr lang="it-IT" dirty="0" smtClean="0"/>
              <a:t>La prima fase del cammino comunitario si è incentrata sulla definizione dei rapporti tra ordinamenti e sul profilo del contrasto tra diritto interno e diritto comunitario.</a:t>
            </a:r>
          </a:p>
          <a:p>
            <a:pPr algn="just">
              <a:buFont typeface="Arial" pitchFamily="34" charset="0"/>
              <a:buChar char="•"/>
            </a:pPr>
            <a:r>
              <a:rPr lang="it-IT" dirty="0" smtClean="0"/>
              <a:t>In particolare, Corte costituzionale e Corte di Giustizia dell’Unione europea si sono confrontate (e spesso scontrate) sulla scelta dei criteri più idonei alla risoluzione delle antinomie. </a:t>
            </a:r>
            <a:endParaRPr lang="it-IT"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620688"/>
            <a:ext cx="8229600" cy="792088"/>
          </a:xfrm>
        </p:spPr>
        <p:txBody>
          <a:bodyPr>
            <a:normAutofit/>
          </a:bodyPr>
          <a:lstStyle/>
          <a:p>
            <a:pPr algn="ctr"/>
            <a:r>
              <a:rPr lang="it-IT" sz="4400" dirty="0" smtClean="0"/>
              <a:t>Sindacato accentrato e diffuso</a:t>
            </a:r>
            <a:endParaRPr lang="it-IT" sz="4400" dirty="0"/>
          </a:p>
        </p:txBody>
      </p:sp>
      <p:graphicFrame>
        <p:nvGraphicFramePr>
          <p:cNvPr id="6" name="Segnaposto contenuto 5"/>
          <p:cNvGraphicFramePr>
            <a:graphicFrameLocks noGrp="1"/>
          </p:cNvGraphicFramePr>
          <p:nvPr>
            <p:ph idx="1"/>
          </p:nvPr>
        </p:nvGraphicFramePr>
        <p:xfrm>
          <a:off x="457200" y="1556791"/>
          <a:ext cx="8229600" cy="5040560"/>
        </p:xfrm>
        <a:graphic>
          <a:graphicData uri="http://schemas.openxmlformats.org/drawingml/2006/table">
            <a:tbl>
              <a:tblPr firstRow="1" bandRow="1">
                <a:tableStyleId>{5C22544A-7EE6-4342-B048-85BDC9FD1C3A}</a:tableStyleId>
              </a:tblPr>
              <a:tblGrid>
                <a:gridCol w="2743200"/>
                <a:gridCol w="2743200"/>
                <a:gridCol w="2743200"/>
              </a:tblGrid>
              <a:tr h="1260140">
                <a:tc>
                  <a:txBody>
                    <a:bodyPr/>
                    <a:lstStyle/>
                    <a:p>
                      <a:pPr algn="ctr"/>
                      <a:endParaRPr lang="it-IT" sz="2800" dirty="0"/>
                    </a:p>
                  </a:txBody>
                  <a:tcPr/>
                </a:tc>
                <a:tc>
                  <a:txBody>
                    <a:bodyPr/>
                    <a:lstStyle/>
                    <a:p>
                      <a:pPr algn="ctr"/>
                      <a:r>
                        <a:rPr lang="it-IT" sz="2800" dirty="0" smtClean="0"/>
                        <a:t>Sindacato</a:t>
                      </a:r>
                      <a:r>
                        <a:rPr lang="it-IT" sz="2800" baseline="0" dirty="0" smtClean="0"/>
                        <a:t> accentrato</a:t>
                      </a:r>
                      <a:endParaRPr lang="it-IT" sz="2800" dirty="0"/>
                    </a:p>
                  </a:txBody>
                  <a:tcPr/>
                </a:tc>
                <a:tc>
                  <a:txBody>
                    <a:bodyPr/>
                    <a:lstStyle/>
                    <a:p>
                      <a:pPr algn="ctr"/>
                      <a:r>
                        <a:rPr lang="it-IT" sz="2800" dirty="0" smtClean="0"/>
                        <a:t>Sindacato diffuso</a:t>
                      </a:r>
                      <a:endParaRPr lang="it-IT" sz="2800" dirty="0"/>
                    </a:p>
                  </a:txBody>
                  <a:tcPr/>
                </a:tc>
              </a:tr>
              <a:tr h="1260140">
                <a:tc>
                  <a:txBody>
                    <a:bodyPr/>
                    <a:lstStyle/>
                    <a:p>
                      <a:pPr algn="ctr"/>
                      <a:endParaRPr lang="it-IT" sz="2000" dirty="0" smtClean="0">
                        <a:solidFill>
                          <a:schemeClr val="accent1"/>
                        </a:solidFill>
                      </a:endParaRPr>
                    </a:p>
                    <a:p>
                      <a:pPr algn="ctr"/>
                      <a:r>
                        <a:rPr lang="it-IT" sz="2000" dirty="0" smtClean="0">
                          <a:solidFill>
                            <a:schemeClr val="accent1"/>
                          </a:solidFill>
                        </a:rPr>
                        <a:t>Giudice competente</a:t>
                      </a:r>
                      <a:endParaRPr lang="it-IT" sz="2000" dirty="0">
                        <a:solidFill>
                          <a:schemeClr val="accent1"/>
                        </a:solidFill>
                      </a:endParaRPr>
                    </a:p>
                  </a:txBody>
                  <a:tcPr/>
                </a:tc>
                <a:tc>
                  <a:txBody>
                    <a:bodyPr/>
                    <a:lstStyle/>
                    <a:p>
                      <a:pPr algn="ctr"/>
                      <a:endParaRPr lang="it-IT" sz="1800" dirty="0" smtClean="0"/>
                    </a:p>
                    <a:p>
                      <a:pPr algn="ctr"/>
                      <a:r>
                        <a:rPr lang="it-IT" sz="1800" dirty="0" smtClean="0"/>
                        <a:t>Corte</a:t>
                      </a:r>
                      <a:r>
                        <a:rPr lang="it-IT" sz="1800" baseline="0" dirty="0" smtClean="0"/>
                        <a:t> costituzionale</a:t>
                      </a:r>
                      <a:endParaRPr lang="it-IT" sz="1800" dirty="0"/>
                    </a:p>
                  </a:txBody>
                  <a:tcPr/>
                </a:tc>
                <a:tc>
                  <a:txBody>
                    <a:bodyPr/>
                    <a:lstStyle/>
                    <a:p>
                      <a:pPr algn="ctr"/>
                      <a:endParaRPr lang="it-IT" sz="1800" dirty="0" smtClean="0"/>
                    </a:p>
                    <a:p>
                      <a:pPr algn="ctr"/>
                      <a:r>
                        <a:rPr lang="it-IT" sz="1800" dirty="0" smtClean="0"/>
                        <a:t>Giudici</a:t>
                      </a:r>
                      <a:r>
                        <a:rPr lang="it-IT" sz="1800" baseline="0" dirty="0" smtClean="0"/>
                        <a:t> comuni</a:t>
                      </a:r>
                      <a:endParaRPr lang="it-IT" sz="1800" dirty="0"/>
                    </a:p>
                  </a:txBody>
                  <a:tcPr/>
                </a:tc>
              </a:tr>
              <a:tr h="1260140">
                <a:tc>
                  <a:txBody>
                    <a:bodyPr/>
                    <a:lstStyle/>
                    <a:p>
                      <a:pPr algn="ctr"/>
                      <a:endParaRPr lang="it-IT" sz="1800" dirty="0" smtClean="0">
                        <a:solidFill>
                          <a:schemeClr val="accent1"/>
                        </a:solidFill>
                      </a:endParaRPr>
                    </a:p>
                    <a:p>
                      <a:pPr algn="ctr"/>
                      <a:r>
                        <a:rPr lang="it-IT" sz="1800" dirty="0" smtClean="0">
                          <a:solidFill>
                            <a:schemeClr val="accent1"/>
                          </a:solidFill>
                        </a:rPr>
                        <a:t>Casi</a:t>
                      </a:r>
                      <a:r>
                        <a:rPr lang="it-IT" sz="1800" baseline="0" dirty="0" smtClean="0">
                          <a:solidFill>
                            <a:schemeClr val="accent1"/>
                          </a:solidFill>
                        </a:rPr>
                        <a:t> di svolgimento</a:t>
                      </a:r>
                      <a:endParaRPr lang="it-IT" sz="1800" dirty="0">
                        <a:solidFill>
                          <a:schemeClr val="accent1"/>
                        </a:solidFill>
                      </a:endParaRPr>
                    </a:p>
                  </a:txBody>
                  <a:tcPr/>
                </a:tc>
                <a:tc>
                  <a:txBody>
                    <a:bodyPr/>
                    <a:lstStyle/>
                    <a:p>
                      <a:pPr algn="ctr">
                        <a:buFontTx/>
                        <a:buChar char="-"/>
                      </a:pPr>
                      <a:r>
                        <a:rPr lang="it-IT" sz="1800" dirty="0" smtClean="0"/>
                        <a:t>Contrasto tra norma interna e norma europea</a:t>
                      </a:r>
                      <a:r>
                        <a:rPr lang="it-IT" sz="1800" baseline="0" dirty="0" smtClean="0"/>
                        <a:t> non self-executing;</a:t>
                      </a:r>
                    </a:p>
                    <a:p>
                      <a:pPr algn="ctr">
                        <a:buFontTx/>
                        <a:buChar char="-"/>
                      </a:pPr>
                      <a:r>
                        <a:rPr lang="it-IT" sz="1800" baseline="0" dirty="0" smtClean="0"/>
                        <a:t>Giudizio in via principale</a:t>
                      </a:r>
                      <a:endParaRPr lang="it-IT" sz="1800" dirty="0"/>
                    </a:p>
                  </a:txBody>
                  <a:tcPr/>
                </a:tc>
                <a:tc>
                  <a:txBody>
                    <a:bodyPr/>
                    <a:lstStyle/>
                    <a:p>
                      <a:pPr algn="ctr"/>
                      <a:r>
                        <a:rPr lang="it-IT" sz="2000" dirty="0" smtClean="0"/>
                        <a:t>- Contrasto</a:t>
                      </a:r>
                      <a:r>
                        <a:rPr lang="it-IT" sz="2000" baseline="0" dirty="0" smtClean="0"/>
                        <a:t> tra norma interna e norma europea self-executing</a:t>
                      </a:r>
                      <a:endParaRPr lang="it-IT" sz="2000" dirty="0"/>
                    </a:p>
                  </a:txBody>
                  <a:tcPr/>
                </a:tc>
              </a:tr>
              <a:tr h="1260140">
                <a:tc>
                  <a:txBody>
                    <a:bodyPr/>
                    <a:lstStyle/>
                    <a:p>
                      <a:pPr algn="ctr"/>
                      <a:endParaRPr lang="it-IT" sz="1800" dirty="0" smtClean="0">
                        <a:solidFill>
                          <a:schemeClr val="accent1"/>
                        </a:solidFill>
                      </a:endParaRPr>
                    </a:p>
                    <a:p>
                      <a:pPr algn="ctr"/>
                      <a:r>
                        <a:rPr lang="it-IT" sz="1800" dirty="0" smtClean="0">
                          <a:solidFill>
                            <a:schemeClr val="accent1"/>
                          </a:solidFill>
                        </a:rPr>
                        <a:t>Effetti</a:t>
                      </a:r>
                    </a:p>
                  </a:txBody>
                  <a:tcPr/>
                </a:tc>
                <a:tc>
                  <a:txBody>
                    <a:bodyPr/>
                    <a:lstStyle/>
                    <a:p>
                      <a:pPr algn="ctr"/>
                      <a:r>
                        <a:rPr lang="it-IT" sz="1800" dirty="0" smtClean="0"/>
                        <a:t>Dichiarazione di illegittimità costituzionale della norma</a:t>
                      </a:r>
                      <a:r>
                        <a:rPr lang="it-IT" sz="1800" baseline="0" dirty="0" smtClean="0"/>
                        <a:t> interna</a:t>
                      </a:r>
                      <a:endParaRPr lang="it-IT" sz="1800" dirty="0"/>
                    </a:p>
                  </a:txBody>
                  <a:tcPr/>
                </a:tc>
                <a:tc>
                  <a:txBody>
                    <a:bodyPr/>
                    <a:lstStyle/>
                    <a:p>
                      <a:pPr algn="ctr"/>
                      <a:r>
                        <a:rPr lang="it-IT" dirty="0" smtClean="0"/>
                        <a:t>Non applicazione della norma interna e</a:t>
                      </a:r>
                      <a:r>
                        <a:rPr lang="it-IT" baseline="0" dirty="0" smtClean="0"/>
                        <a:t> applicazione della norma europea competente</a:t>
                      </a:r>
                      <a:endParaRPr lang="it-IT" dirty="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80696"/>
          </a:xfrm>
        </p:spPr>
        <p:txBody>
          <a:bodyPr>
            <a:normAutofit/>
          </a:bodyPr>
          <a:lstStyle/>
          <a:p>
            <a:pPr algn="ctr"/>
            <a:r>
              <a:rPr lang="it-IT" sz="4400" dirty="0" smtClean="0"/>
              <a:t>Sindacato accentrato e diffuso</a:t>
            </a:r>
            <a:endParaRPr lang="it-IT" sz="4400" dirty="0"/>
          </a:p>
        </p:txBody>
      </p:sp>
      <p:sp>
        <p:nvSpPr>
          <p:cNvPr id="3" name="Segnaposto contenuto 2"/>
          <p:cNvSpPr>
            <a:spLocks noGrp="1"/>
          </p:cNvSpPr>
          <p:nvPr>
            <p:ph idx="1"/>
          </p:nvPr>
        </p:nvSpPr>
        <p:spPr>
          <a:xfrm>
            <a:off x="457200" y="1556792"/>
            <a:ext cx="8229600" cy="5040560"/>
          </a:xfrm>
        </p:spPr>
        <p:txBody>
          <a:bodyPr/>
          <a:lstStyle/>
          <a:p>
            <a:pPr algn="just">
              <a:buNone/>
            </a:pPr>
            <a:r>
              <a:rPr lang="it-IT" dirty="0" smtClean="0"/>
              <a:t>	Dalla coesistenza di un sindacato accentrato e di uno diffuso discende una conseguenza di estremo rilievo:</a:t>
            </a:r>
          </a:p>
          <a:p>
            <a:pPr algn="just">
              <a:buFont typeface="Wingdings" pitchFamily="2" charset="2"/>
              <a:buChar char="Ø"/>
            </a:pPr>
            <a:r>
              <a:rPr lang="it-IT" dirty="0" smtClean="0"/>
              <a:t>qualora il contrasto sia risolto dalla Corte costituzionale, la norma interna non solo non sarà applicata ma ne sarà dichiarata l’illegittimità. Si tratta quindi di un giudizio che incide sullo status giuridico della norma;</a:t>
            </a:r>
          </a:p>
          <a:p>
            <a:pPr algn="just">
              <a:buFont typeface="Wingdings" pitchFamily="2" charset="2"/>
              <a:buChar char="Ø"/>
            </a:pPr>
            <a:r>
              <a:rPr lang="it-IT" dirty="0" smtClean="0"/>
              <a:t>al contrario, qualora il contrasto avesse ad oggetto una norma europea self-executing, la norma interna non sarà applicata al caso concreto dal giudice comune. In tal caso, quindi, la norma preserva intatto il suo status giuridico.</a:t>
            </a:r>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548680"/>
            <a:ext cx="8229600" cy="792088"/>
          </a:xfrm>
        </p:spPr>
        <p:txBody>
          <a:bodyPr>
            <a:normAutofit/>
          </a:bodyPr>
          <a:lstStyle/>
          <a:p>
            <a:pPr algn="ctr"/>
            <a:r>
              <a:rPr lang="it-IT" sz="4400" dirty="0" smtClean="0"/>
              <a:t>Ulteriori sviluppi</a:t>
            </a:r>
            <a:endParaRPr lang="it-IT" sz="4400" dirty="0"/>
          </a:p>
        </p:txBody>
      </p:sp>
      <p:sp>
        <p:nvSpPr>
          <p:cNvPr id="3" name="Segnaposto contenuto 2"/>
          <p:cNvSpPr>
            <a:spLocks noGrp="1"/>
          </p:cNvSpPr>
          <p:nvPr>
            <p:ph idx="1"/>
          </p:nvPr>
        </p:nvSpPr>
        <p:spPr>
          <a:xfrm>
            <a:off x="457200" y="1340768"/>
            <a:ext cx="8229600" cy="5256584"/>
          </a:xfrm>
        </p:spPr>
        <p:txBody>
          <a:bodyPr>
            <a:normAutofit fontScale="92500" lnSpcReduction="10000"/>
          </a:bodyPr>
          <a:lstStyle/>
          <a:p>
            <a:pPr algn="just">
              <a:buNone/>
            </a:pPr>
            <a:r>
              <a:rPr lang="it-IT" dirty="0" smtClean="0"/>
              <a:t>	Dal 1984 ad oggi la giurisprudenza della Corte è rimasta sostanzialmente immutata (da ultimo, </a:t>
            </a:r>
            <a:r>
              <a:rPr lang="it-IT" b="1" dirty="0" smtClean="0"/>
              <a:t>sent. n. 111 del 2017</a:t>
            </a:r>
            <a:r>
              <a:rPr lang="it-IT" dirty="0" smtClean="0"/>
              <a:t>), salvo alcune precisazioni:</a:t>
            </a:r>
          </a:p>
          <a:p>
            <a:pPr algn="just">
              <a:buFont typeface="Wingdings" pitchFamily="2" charset="2"/>
              <a:buChar char="Ø"/>
            </a:pPr>
            <a:r>
              <a:rPr lang="it-IT" b="1" dirty="0" smtClean="0"/>
              <a:t>sentt. 64/1990 e 168/1991: </a:t>
            </a:r>
            <a:r>
              <a:rPr lang="it-IT" dirty="0" smtClean="0"/>
              <a:t>la Corte estende il riconoscimento dell’immediata applicabilità anche alle direttive comunitarie, purchè le sue disposizioni siano incondizionate e sufficientemente precise;</a:t>
            </a:r>
          </a:p>
          <a:p>
            <a:pPr algn="just">
              <a:buFont typeface="Wingdings" pitchFamily="2" charset="2"/>
              <a:buChar char="Ø"/>
            </a:pPr>
            <a:r>
              <a:rPr lang="it-IT" b="1" dirty="0" smtClean="0"/>
              <a:t>sent. 113/1985: </a:t>
            </a:r>
            <a:r>
              <a:rPr lang="it-IT" dirty="0" smtClean="0"/>
              <a:t>la Corte riconosce il requisito dell’immediata applicabilità alle sentenze interpretative della Corte di Giustizia;</a:t>
            </a:r>
          </a:p>
          <a:p>
            <a:pPr algn="just">
              <a:buFont typeface="Wingdings" pitchFamily="2" charset="2"/>
              <a:buChar char="Ø"/>
            </a:pPr>
            <a:r>
              <a:rPr lang="it-IT" b="1" dirty="0" smtClean="0"/>
              <a:t>sent. 389/1989: </a:t>
            </a:r>
            <a:r>
              <a:rPr lang="it-IT" dirty="0" smtClean="0"/>
              <a:t>la Corte italiana sancisce la diretta e “immediata applicabilità” del diritto europeo non solo da parte dei Giudici ma anche da parte delle pubbliche amministrazioni.</a:t>
            </a:r>
            <a:endParaRPr lang="it-IT"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476672"/>
            <a:ext cx="8229600" cy="1224136"/>
          </a:xfrm>
        </p:spPr>
        <p:txBody>
          <a:bodyPr>
            <a:normAutofit/>
          </a:bodyPr>
          <a:lstStyle/>
          <a:p>
            <a:pPr algn="ctr"/>
            <a:r>
              <a:rPr lang="it-IT" sz="3000" dirty="0" smtClean="0"/>
              <a:t>Contrasto tra diritto europeo e Carta costituzionale: cenni</a:t>
            </a:r>
            <a:endParaRPr lang="it-IT" sz="3000" dirty="0"/>
          </a:p>
        </p:txBody>
      </p:sp>
      <p:sp>
        <p:nvSpPr>
          <p:cNvPr id="3" name="Segnaposto contenuto 2"/>
          <p:cNvSpPr>
            <a:spLocks noGrp="1"/>
          </p:cNvSpPr>
          <p:nvPr>
            <p:ph idx="1"/>
          </p:nvPr>
        </p:nvSpPr>
        <p:spPr>
          <a:xfrm>
            <a:off x="457200" y="1772816"/>
            <a:ext cx="8229600" cy="4551784"/>
          </a:xfrm>
        </p:spPr>
        <p:txBody>
          <a:bodyPr>
            <a:normAutofit lnSpcReduction="10000"/>
          </a:bodyPr>
          <a:lstStyle/>
          <a:p>
            <a:pPr algn="just">
              <a:buNone/>
            </a:pPr>
            <a:r>
              <a:rPr lang="it-IT" dirty="0" smtClean="0"/>
              <a:t>	Dopo aver esaminato le conseguenze derivanti dal contrasto tra una norma di diritto interno ed una di matrice europea, occorre prendere in considerazione l’ipotesi della violazione arrecata al dettato costituzionale da una norma di appartenenza all’ordinamento sovranazionale.</a:t>
            </a:r>
          </a:p>
          <a:p>
            <a:pPr algn="just">
              <a:buNone/>
            </a:pPr>
            <a:r>
              <a:rPr lang="it-IT" dirty="0" smtClean="0"/>
              <a:t>	Sul punto, la Corte costituzionale, fin dalla </a:t>
            </a:r>
            <a:r>
              <a:rPr lang="it-IT" b="1" dirty="0" smtClean="0"/>
              <a:t>sentenza n. 183 del 1973</a:t>
            </a:r>
            <a:r>
              <a:rPr lang="it-IT" dirty="0" smtClean="0"/>
              <a:t>, ha affermato: “</a:t>
            </a:r>
            <a:r>
              <a:rPr lang="it-IT" i="1" dirty="0" smtClean="0"/>
              <a:t>In base all'art. 11 della Costituzione sono state consentite limitazioni di sovranità unicamente per il conseguimento delle finalità ivi indicate; e deve quindi escludersi che siffatte limitazioni possano comunque comportare</a:t>
            </a:r>
          </a:p>
          <a:p>
            <a:pPr>
              <a:buNone/>
            </a:pPr>
            <a:endParaRPr lang="it-IT" dirty="0"/>
          </a:p>
        </p:txBody>
      </p:sp>
      <p:cxnSp>
        <p:nvCxnSpPr>
          <p:cNvPr id="7" name="Connettore 2 6"/>
          <p:cNvCxnSpPr/>
          <p:nvPr/>
        </p:nvCxnSpPr>
        <p:spPr>
          <a:xfrm>
            <a:off x="6804248" y="6453336"/>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000" dirty="0" smtClean="0"/>
              <a:t>Contrasto tra diritto europeo e Carta costituzionale: cenni</a:t>
            </a:r>
            <a:endParaRPr lang="it-IT" sz="3000" dirty="0"/>
          </a:p>
        </p:txBody>
      </p:sp>
      <p:sp>
        <p:nvSpPr>
          <p:cNvPr id="3" name="Segnaposto contenuto 2"/>
          <p:cNvSpPr>
            <a:spLocks noGrp="1"/>
          </p:cNvSpPr>
          <p:nvPr>
            <p:ph idx="1"/>
          </p:nvPr>
        </p:nvSpPr>
        <p:spPr>
          <a:xfrm>
            <a:off x="457200" y="2060848"/>
            <a:ext cx="8229600" cy="4263752"/>
          </a:xfrm>
        </p:spPr>
        <p:txBody>
          <a:bodyPr/>
          <a:lstStyle/>
          <a:p>
            <a:pPr algn="just">
              <a:buNone/>
            </a:pPr>
            <a:r>
              <a:rPr lang="it-IT" dirty="0" smtClean="0"/>
              <a:t>	</a:t>
            </a:r>
            <a:r>
              <a:rPr lang="it-IT" i="1" dirty="0" smtClean="0"/>
              <a:t>per gli organi della C.E.E. un inammissibile potere di violare i principi fondamentali del nostro ordinamento costituzionale, o i diritti inalienabili della persona umana. Ed è ovvio che qualora dovesse mai darsi all'art. 189 una sì aberrante interpretazione, in tale ipotesi sarebbe sempre assicurata la garanzia del sindacato giurisdizionale di questa Corte sulla perdurante compatibilità del Trattato con i predetti principi fondamentali. </a:t>
            </a:r>
            <a:endParaRPr lang="it-IT"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000" dirty="0" smtClean="0"/>
              <a:t>Contrasto tra diritto europeo e Carta costituzionale: cenni</a:t>
            </a:r>
            <a:endParaRPr lang="it-IT" sz="3000" dirty="0"/>
          </a:p>
        </p:txBody>
      </p:sp>
      <p:sp>
        <p:nvSpPr>
          <p:cNvPr id="3" name="Segnaposto contenuto 2"/>
          <p:cNvSpPr>
            <a:spLocks noGrp="1"/>
          </p:cNvSpPr>
          <p:nvPr>
            <p:ph idx="1"/>
          </p:nvPr>
        </p:nvSpPr>
        <p:spPr>
          <a:xfrm>
            <a:off x="457200" y="2060848"/>
            <a:ext cx="8229600" cy="4263752"/>
          </a:xfrm>
        </p:spPr>
        <p:txBody>
          <a:bodyPr>
            <a:normAutofit lnSpcReduction="10000"/>
          </a:bodyPr>
          <a:lstStyle/>
          <a:p>
            <a:pPr algn="just">
              <a:buNone/>
            </a:pPr>
            <a:r>
              <a:rPr lang="it-IT" dirty="0" smtClean="0"/>
              <a:t>	Successivamente la Corte, nel ribadire quanto già affermato, nella </a:t>
            </a:r>
            <a:r>
              <a:rPr lang="it-IT" b="1" dirty="0" smtClean="0"/>
              <a:t>sentenza n. 170 del 1984 </a:t>
            </a:r>
            <a:r>
              <a:rPr lang="it-IT" dirty="0" smtClean="0"/>
              <a:t>aggiunge: “</a:t>
            </a:r>
            <a:r>
              <a:rPr lang="it-IT" i="1" dirty="0" smtClean="0"/>
              <a:t>Le osservazioni fin qui svolte non implicano, tuttavia, che l'intero settore dei rapporti fra diritto comunitario e diritto interno sia sottratto alla competenza della Corte. </a:t>
            </a:r>
            <a:r>
              <a:rPr lang="it-IT" i="1" u="sng" dirty="0" smtClean="0"/>
              <a:t>Questo Collegio ha, nella sentenza n. 183/73, già avvertito come la legge di esecuzione del Trattato possa andar soggetta al suo sindacato, in riferimento ai principi fondamentali del nostro ordinamento costituzionale e ai diritti inalienabili della persona umana”</a:t>
            </a:r>
            <a:endParaRPr lang="it-IT" i="1" u="sng"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000" dirty="0" smtClean="0"/>
              <a:t>Contrasto tra diritto europeo e Carta costituzionale: cenni</a:t>
            </a:r>
            <a:endParaRPr lang="it-IT" sz="3000" dirty="0"/>
          </a:p>
        </p:txBody>
      </p:sp>
      <p:sp>
        <p:nvSpPr>
          <p:cNvPr id="3" name="Segnaposto contenuto 2"/>
          <p:cNvSpPr>
            <a:spLocks noGrp="1"/>
          </p:cNvSpPr>
          <p:nvPr>
            <p:ph idx="1"/>
          </p:nvPr>
        </p:nvSpPr>
        <p:spPr>
          <a:xfrm>
            <a:off x="457200" y="1935480"/>
            <a:ext cx="8229600" cy="4733880"/>
          </a:xfrm>
        </p:spPr>
        <p:txBody>
          <a:bodyPr>
            <a:normAutofit/>
          </a:bodyPr>
          <a:lstStyle/>
          <a:p>
            <a:pPr algn="just">
              <a:buNone/>
            </a:pPr>
            <a:r>
              <a:rPr lang="it-IT" dirty="0" smtClean="0"/>
              <a:t>	L’eventuale scrutinio condotto dalla Corte non potrebbe mai avere ad oggetto direttamente la fonte comunitaria, ma solo ed esclusivamente la legge nazionale di esecuzione del Trattato. Difatti, atteso il principio di separatezza tra ordinamenti, la Corte potrebbe esercitare il sindacato solo in via indiretta, dichiarando all’occorrenza l’illegittimità della legge di ratifica ed esecuzione del Trattato, nella parte in cui abbia consentito l’ingresso nel nostro ordinamento di norme che abbiano violato il parametro di costituzionalità.</a:t>
            </a:r>
            <a:endParaRPr lang="it-IT"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000" dirty="0" smtClean="0"/>
              <a:t>Contrasto tra diritto europeo e Carta costituzionale: cenni</a:t>
            </a:r>
            <a:endParaRPr lang="it-IT" sz="3000" dirty="0"/>
          </a:p>
        </p:txBody>
      </p:sp>
      <p:sp>
        <p:nvSpPr>
          <p:cNvPr id="3" name="Segnaposto contenuto 2"/>
          <p:cNvSpPr>
            <a:spLocks noGrp="1"/>
          </p:cNvSpPr>
          <p:nvPr>
            <p:ph idx="1"/>
          </p:nvPr>
        </p:nvSpPr>
        <p:spPr>
          <a:xfrm>
            <a:off x="457200" y="2060848"/>
            <a:ext cx="8229600" cy="4263752"/>
          </a:xfrm>
        </p:spPr>
        <p:txBody>
          <a:bodyPr/>
          <a:lstStyle/>
          <a:p>
            <a:pPr algn="just">
              <a:buNone/>
            </a:pPr>
            <a:r>
              <a:rPr lang="it-IT" dirty="0" smtClean="0"/>
              <a:t>	Parametro che, nel caso di specie, potrebbe essere integrato dalle sole norme costituzionali che esprimono i principi fondamentali del nostro ordinamento nonché i diritti inalienabili della persona umana. </a:t>
            </a:r>
          </a:p>
          <a:p>
            <a:pPr algn="just">
              <a:buNone/>
            </a:pPr>
            <a:r>
              <a:rPr lang="it-IT" dirty="0" smtClean="0"/>
              <a:t>	La dottrina appena esposta è stata meglio formulata nell’ambito della c.d. </a:t>
            </a:r>
            <a:r>
              <a:rPr lang="it-IT" dirty="0" smtClean="0">
                <a:solidFill>
                  <a:schemeClr val="tx2"/>
                </a:solidFill>
              </a:rPr>
              <a:t>teoria dei controlimiti</a:t>
            </a:r>
            <a:r>
              <a:rPr lang="it-IT" dirty="0" smtClean="0"/>
              <a:t>.</a:t>
            </a:r>
          </a:p>
          <a:p>
            <a:pPr>
              <a:buNone/>
            </a:pP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996720"/>
          </a:xfrm>
        </p:spPr>
        <p:txBody>
          <a:bodyPr>
            <a:normAutofit/>
          </a:bodyPr>
          <a:lstStyle/>
          <a:p>
            <a:pPr algn="ctr"/>
            <a:r>
              <a:rPr lang="it-IT" sz="4400" smtClean="0"/>
              <a:t>Criterio cronologico</a:t>
            </a:r>
            <a:endParaRPr lang="it-IT" sz="4400" dirty="0"/>
          </a:p>
        </p:txBody>
      </p:sp>
      <p:sp>
        <p:nvSpPr>
          <p:cNvPr id="3" name="Segnaposto contenuto 2"/>
          <p:cNvSpPr>
            <a:spLocks noGrp="1"/>
          </p:cNvSpPr>
          <p:nvPr>
            <p:ph idx="1"/>
          </p:nvPr>
        </p:nvSpPr>
        <p:spPr/>
        <p:txBody>
          <a:bodyPr/>
          <a:lstStyle/>
          <a:p>
            <a:pPr algn="just">
              <a:buNone/>
            </a:pPr>
            <a:r>
              <a:rPr lang="it-IT" dirty="0" smtClean="0"/>
              <a:t>	In un primo tempo, la Corte costituzionale ha applicato il </a:t>
            </a:r>
            <a:r>
              <a:rPr lang="it-IT" dirty="0" smtClean="0">
                <a:solidFill>
                  <a:schemeClr val="tx2"/>
                </a:solidFill>
              </a:rPr>
              <a:t>criterio cronologico</a:t>
            </a:r>
            <a:r>
              <a:rPr lang="it-IT" dirty="0" smtClean="0"/>
              <a:t>; ciò implicava che l’eventuale conflitto tra una norma interna e una fonte del diritto comunitario avrebbe dovuto risolversi secondo le regole della successione delle leggi nel tempo e, dunque, in virtù del principio “</a:t>
            </a:r>
            <a:r>
              <a:rPr lang="it-IT" i="1" dirty="0" smtClean="0"/>
              <a:t>lex posterior derogat priori</a:t>
            </a:r>
            <a:r>
              <a:rPr lang="it-IT" dirty="0" smtClean="0"/>
              <a:t>”. In sostanza, le norme più recenti avrebbero abrogato quelle meno recenti “senza dar luogo a questioni di costituzionalità”.</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564672"/>
          </a:xfrm>
        </p:spPr>
        <p:txBody>
          <a:bodyPr>
            <a:normAutofit fontScale="90000"/>
          </a:bodyPr>
          <a:lstStyle/>
          <a:p>
            <a:pPr algn="ctr"/>
            <a:r>
              <a:rPr lang="it-IT" sz="4400" dirty="0" smtClean="0"/>
              <a:t>Criterio cronologico</a:t>
            </a:r>
            <a:endParaRPr lang="it-IT" sz="4400" dirty="0"/>
          </a:p>
        </p:txBody>
      </p:sp>
      <p:sp>
        <p:nvSpPr>
          <p:cNvPr id="3" name="Segnaposto contenuto 2"/>
          <p:cNvSpPr>
            <a:spLocks noGrp="1"/>
          </p:cNvSpPr>
          <p:nvPr>
            <p:ph idx="1"/>
          </p:nvPr>
        </p:nvSpPr>
        <p:spPr>
          <a:xfrm>
            <a:off x="457200" y="1268760"/>
            <a:ext cx="8229600" cy="5400600"/>
          </a:xfrm>
        </p:spPr>
        <p:txBody>
          <a:bodyPr>
            <a:noAutofit/>
          </a:bodyPr>
          <a:lstStyle/>
          <a:p>
            <a:pPr algn="just" fontAlgn="base"/>
            <a:r>
              <a:rPr lang="it-IT" dirty="0" smtClean="0"/>
              <a:t>In particolare, nella </a:t>
            </a:r>
            <a:r>
              <a:rPr lang="it-IT" b="1" dirty="0" smtClean="0"/>
              <a:t>sentenza n. 14 del 1964 (c.d. Costa/Enel)</a:t>
            </a:r>
            <a:r>
              <a:rPr lang="it-IT" dirty="0" smtClean="0"/>
              <a:t>, la Corte asseriva: “</a:t>
            </a:r>
            <a:r>
              <a:rPr lang="it-IT" i="1" dirty="0" smtClean="0"/>
              <a:t>La norma (ossia l’art. 11) significa che, quando ricorrano certi presupposti, è possibile stipulare trattati con cui si assumano limitazioni della sovranità ed è consentito darvi esecuzione con legge ordinaria; ma </a:t>
            </a:r>
            <a:r>
              <a:rPr lang="it-IT" i="1" u="sng" dirty="0" smtClean="0"/>
              <a:t>ciò non importa alcuna deviazione dalle regole vigenti in ordine alla efficacia nel diritto interno degli obblighi assunti dallo Stato nei rapporti con gli altri Stati, non avendo l'art. 11 conferito alla legge ordinaria, che rende esecutivo il trattato, un'efficacia superiore a quella propria di tale fonte di diritto</a:t>
            </a:r>
            <a:r>
              <a:rPr lang="it-IT" i="1" dirty="0" smtClean="0"/>
              <a:t>. </a:t>
            </a:r>
            <a:endParaRPr lang="it-IT" i="1" u="sng" dirty="0"/>
          </a:p>
        </p:txBody>
      </p:sp>
      <p:cxnSp>
        <p:nvCxnSpPr>
          <p:cNvPr id="5" name="Connettore 2 4"/>
          <p:cNvCxnSpPr/>
          <p:nvPr/>
        </p:nvCxnSpPr>
        <p:spPr>
          <a:xfrm>
            <a:off x="6804248" y="6597352"/>
            <a:ext cx="20162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980728"/>
            <a:ext cx="8229600" cy="792088"/>
          </a:xfrm>
        </p:spPr>
        <p:txBody>
          <a:bodyPr>
            <a:normAutofit/>
          </a:bodyPr>
          <a:lstStyle/>
          <a:p>
            <a:pPr algn="ctr"/>
            <a:r>
              <a:rPr lang="it-IT" sz="4400" dirty="0" smtClean="0"/>
              <a:t>Criterio cronologico</a:t>
            </a:r>
            <a:endParaRPr lang="it-IT" sz="4400" dirty="0"/>
          </a:p>
        </p:txBody>
      </p:sp>
      <p:sp>
        <p:nvSpPr>
          <p:cNvPr id="3" name="Segnaposto contenuto 2"/>
          <p:cNvSpPr>
            <a:spLocks noGrp="1"/>
          </p:cNvSpPr>
          <p:nvPr>
            <p:ph idx="1"/>
          </p:nvPr>
        </p:nvSpPr>
        <p:spPr>
          <a:xfrm>
            <a:off x="457200" y="1412776"/>
            <a:ext cx="8229600" cy="4536504"/>
          </a:xfrm>
        </p:spPr>
        <p:txBody>
          <a:bodyPr>
            <a:noAutofit/>
          </a:bodyPr>
          <a:lstStyle/>
          <a:p>
            <a:pPr algn="just">
              <a:buNone/>
            </a:pPr>
            <a:r>
              <a:rPr lang="it-IT" dirty="0" smtClean="0"/>
              <a:t>	</a:t>
            </a:r>
            <a:endParaRPr lang="it-IT" i="1" dirty="0" smtClean="0"/>
          </a:p>
          <a:p>
            <a:pPr algn="just">
              <a:buNone/>
            </a:pPr>
            <a:r>
              <a:rPr lang="it-IT" i="1" dirty="0" smtClean="0"/>
              <a:t>	Né si può accogliere la tesi secondo cui la legge che contenga disposizioni difformi da quei patti sarebbe incostituzionale per violazione indiretta dell'art. 11 attraverso il contrasto con la legge esecutiva del trattato. Il fenomeno del contrasto con una norma costituzionale attraverso la violazione di una legge ordinaria non è singolare. Spesso la Corte ha dichiarato illegittime le norme dei decreti legislativi per non aderenza con la legge di delegazione, trovando la causa dell'illegittimità nella violazione dell'art. 76 della Costituzione. </a:t>
            </a:r>
            <a:endParaRPr lang="it-IT" i="1" u="sng" dirty="0"/>
          </a:p>
        </p:txBody>
      </p:sp>
      <p:cxnSp>
        <p:nvCxnSpPr>
          <p:cNvPr id="6" name="Connettore 2 5"/>
          <p:cNvCxnSpPr/>
          <p:nvPr/>
        </p:nvCxnSpPr>
        <p:spPr>
          <a:xfrm>
            <a:off x="7164288" y="6381328"/>
            <a:ext cx="15841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46000" r="-4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636680"/>
          </a:xfrm>
        </p:spPr>
        <p:txBody>
          <a:bodyPr>
            <a:normAutofit fontScale="90000"/>
          </a:bodyPr>
          <a:lstStyle/>
          <a:p>
            <a:pPr algn="ctr"/>
            <a:r>
              <a:rPr lang="it-IT" sz="4400" dirty="0" smtClean="0"/>
              <a:t>Criterio cronologico</a:t>
            </a:r>
            <a:endParaRPr lang="it-IT" sz="4400" dirty="0"/>
          </a:p>
        </p:txBody>
      </p:sp>
      <p:sp>
        <p:nvSpPr>
          <p:cNvPr id="3" name="Segnaposto contenuto 2"/>
          <p:cNvSpPr>
            <a:spLocks noGrp="1"/>
          </p:cNvSpPr>
          <p:nvPr>
            <p:ph idx="1"/>
          </p:nvPr>
        </p:nvSpPr>
        <p:spPr>
          <a:xfrm>
            <a:off x="457200" y="1340768"/>
            <a:ext cx="8229600" cy="5112568"/>
          </a:xfrm>
        </p:spPr>
        <p:txBody>
          <a:bodyPr>
            <a:normAutofit lnSpcReduction="10000"/>
          </a:bodyPr>
          <a:lstStyle/>
          <a:p>
            <a:pPr algn="just" fontAlgn="base">
              <a:buNone/>
            </a:pPr>
            <a:r>
              <a:rPr lang="it-IT" sz="2800" dirty="0" smtClean="0"/>
              <a:t> 	</a:t>
            </a:r>
            <a:r>
              <a:rPr lang="it-IT" i="1" u="sng" dirty="0" smtClean="0"/>
              <a:t>L'art. 11</a:t>
            </a:r>
            <a:r>
              <a:rPr lang="it-IT" i="1" dirty="0" smtClean="0"/>
              <a:t>, invece, considerato nel senso già detto di norma permissiva, </a:t>
            </a:r>
            <a:r>
              <a:rPr lang="it-IT" i="1" u="sng" dirty="0" smtClean="0"/>
              <a:t>non attribuisce un particolare valore, nei confronti delle altre leggi, a quella esecutiva del trattato</a:t>
            </a:r>
            <a:r>
              <a:rPr lang="it-IT" i="1" dirty="0" smtClean="0"/>
              <a:t>. Non vale, infine, l'altro argomento secondo cui lo Stato, una volta che abbia fatto adesione a limitazioni della propria sovranità, ove volesse riprendere la sua libertà d'azione, non potrebbe evitare che la legge, con cui tale atteggiamento si concreta, incorra nel vizio di incostituzionalità.</a:t>
            </a:r>
            <a:r>
              <a:rPr lang="it-IT" sz="2400" i="1" dirty="0" smtClean="0"/>
              <a:t> Contro tale tesi stanno le considerazioni ora esposte, le quali conducono a ritenere che </a:t>
            </a:r>
            <a:r>
              <a:rPr lang="it-IT" sz="2400" i="1" u="sng" dirty="0" smtClean="0"/>
              <a:t>la violazione del trattato</a:t>
            </a:r>
            <a:r>
              <a:rPr lang="it-IT" sz="2400" i="1" dirty="0" smtClean="0"/>
              <a:t>, se importa responsabilità dello Stato sul piano internazionale, </a:t>
            </a:r>
            <a:r>
              <a:rPr lang="it-IT" sz="2400" i="1" u="sng" dirty="0" smtClean="0"/>
              <a:t>non toglie alla legge con esso in contrasto la sua piena efficacia</a:t>
            </a:r>
            <a:r>
              <a:rPr lang="it-IT" sz="2400" i="1" dirty="0" smtClean="0"/>
              <a:t>. </a:t>
            </a:r>
            <a:endParaRPr lang="it-IT" i="1" dirty="0" smtClean="0"/>
          </a:p>
          <a:p>
            <a:pPr algn="just" fontAlgn="base">
              <a:buNone/>
            </a:pPr>
            <a:endParaRPr lang="it-IT" i="1" dirty="0" smtClean="0"/>
          </a:p>
          <a:p>
            <a:pPr algn="just" fontAlgn="base">
              <a:buNone/>
            </a:pPr>
            <a:endParaRPr lang="it-IT" sz="2800" dirty="0" smtClean="0"/>
          </a:p>
          <a:p>
            <a:endParaRPr lang="it-IT" sz="2800" dirty="0" smtClean="0"/>
          </a:p>
          <a:p>
            <a:pPr algn="just" fontAlgn="base"/>
            <a:endParaRPr lang="it-IT" sz="2800" dirty="0" smtClean="0"/>
          </a:p>
          <a:p>
            <a:pPr>
              <a:buNone/>
            </a:pPr>
            <a:endParaRPr lang="it-IT" dirty="0"/>
          </a:p>
        </p:txBody>
      </p:sp>
      <p:cxnSp>
        <p:nvCxnSpPr>
          <p:cNvPr id="5" name="Connettore 2 4"/>
          <p:cNvCxnSpPr/>
          <p:nvPr/>
        </p:nvCxnSpPr>
        <p:spPr>
          <a:xfrm>
            <a:off x="7020272" y="6525344"/>
            <a:ext cx="16561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36000" r="-3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08688"/>
          </a:xfrm>
        </p:spPr>
        <p:txBody>
          <a:bodyPr>
            <a:normAutofit fontScale="90000"/>
          </a:bodyPr>
          <a:lstStyle/>
          <a:p>
            <a:pPr algn="ctr"/>
            <a:r>
              <a:rPr lang="it-IT" sz="4400" dirty="0" smtClean="0"/>
              <a:t>Criterio cronologico</a:t>
            </a:r>
            <a:endParaRPr lang="it-IT" sz="4400" dirty="0"/>
          </a:p>
        </p:txBody>
      </p:sp>
      <p:sp>
        <p:nvSpPr>
          <p:cNvPr id="3" name="Segnaposto contenuto 2"/>
          <p:cNvSpPr>
            <a:spLocks noGrp="1"/>
          </p:cNvSpPr>
          <p:nvPr>
            <p:ph idx="1"/>
          </p:nvPr>
        </p:nvSpPr>
        <p:spPr>
          <a:xfrm>
            <a:off x="457200" y="1484784"/>
            <a:ext cx="8229600" cy="4839816"/>
          </a:xfrm>
        </p:spPr>
        <p:txBody>
          <a:bodyPr>
            <a:normAutofit/>
          </a:bodyPr>
          <a:lstStyle/>
          <a:p>
            <a:pPr algn="just" fontAlgn="base">
              <a:buNone/>
            </a:pPr>
            <a:r>
              <a:rPr lang="it-IT" dirty="0" smtClean="0"/>
              <a:t>	</a:t>
            </a:r>
            <a:r>
              <a:rPr lang="it-IT" sz="2800" i="1" dirty="0" smtClean="0"/>
              <a:t>Nessun dubbio che lo Stato debba fare onore agli impegni assunti e nessun dubbio che il trattato spieghi l'efficacia ad esso conferita dalla legge di esecuzione. Ma </a:t>
            </a:r>
            <a:r>
              <a:rPr lang="it-IT" sz="2800" i="1" u="sng" dirty="0" smtClean="0"/>
              <a:t>poiché deve rimanere saldo l'impero delle leggi posteriori a quest'ultima, secondo i principi della successione delle leggi nel tempo, ne consegue che ogni ipotesi di conflitto fra l'una e le altre non può dar luogo a questioni di costituzionalità”.</a:t>
            </a:r>
          </a:p>
          <a:p>
            <a:pPr>
              <a:buNone/>
            </a:pPr>
            <a:endParaRPr lang="it-IT"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984</TotalTime>
  <Words>911</Words>
  <Application>Microsoft Office PowerPoint</Application>
  <PresentationFormat>Presentazione su schermo (4:3)</PresentationFormat>
  <Paragraphs>138</Paragraphs>
  <Slides>47</Slides>
  <Notes>0</Notes>
  <HiddenSlides>0</HiddenSlides>
  <MMClips>0</MMClips>
  <ScaleCrop>false</ScaleCrop>
  <HeadingPairs>
    <vt:vector size="4" baseType="variant">
      <vt:variant>
        <vt:lpstr>Tema</vt:lpstr>
      </vt:variant>
      <vt:variant>
        <vt:i4>1</vt:i4>
      </vt:variant>
      <vt:variant>
        <vt:lpstr>Titoli diapositive</vt:lpstr>
      </vt:variant>
      <vt:variant>
        <vt:i4>47</vt:i4>
      </vt:variant>
    </vt:vector>
  </HeadingPairs>
  <TitlesOfParts>
    <vt:vector size="48" baseType="lpstr">
      <vt:lpstr>Equinozio</vt:lpstr>
      <vt:lpstr>ISTITUZIONI DI DIRITTO PUBBLICO </vt:lpstr>
      <vt:lpstr>Presentazione standard di PowerPoint</vt:lpstr>
      <vt:lpstr>Le origini del processo di integrazione europea</vt:lpstr>
      <vt:lpstr>Le origini del processo di integrazione europea</vt:lpstr>
      <vt:lpstr>Criterio cronologico</vt:lpstr>
      <vt:lpstr>Criterio cronologico</vt:lpstr>
      <vt:lpstr>Criterio cronologico</vt:lpstr>
      <vt:lpstr>Criterio cronologico</vt:lpstr>
      <vt:lpstr>Criterio cronologico</vt:lpstr>
      <vt:lpstr>Sentenza CGUE</vt:lpstr>
      <vt:lpstr>Sentenza CGUE</vt:lpstr>
      <vt:lpstr>Sentenza Frontini</vt:lpstr>
      <vt:lpstr>Sentenza Frontini</vt:lpstr>
      <vt:lpstr>Criterio gerarchico</vt:lpstr>
      <vt:lpstr>Criterio gerarchico</vt:lpstr>
      <vt:lpstr>Criterio gerarchico</vt:lpstr>
      <vt:lpstr>Criterio gerarchico</vt:lpstr>
      <vt:lpstr>Criterio gerarchico</vt:lpstr>
      <vt:lpstr>Sentenza Simmenthal</vt:lpstr>
      <vt:lpstr>Sentenza Simmenthal</vt:lpstr>
      <vt:lpstr>Sentenza Simmenthal</vt:lpstr>
      <vt:lpstr>Sentenza Simmenthal</vt:lpstr>
      <vt:lpstr>Sentenza Simmenthal</vt:lpstr>
      <vt:lpstr>Caso Granital</vt:lpstr>
      <vt:lpstr>Sentenza n. 170 del 1984</vt:lpstr>
      <vt:lpstr>Sentenza n. 170 del 1984</vt:lpstr>
      <vt:lpstr>Sentenza n. 170 del 1984</vt:lpstr>
      <vt:lpstr>Sentenza n. 170 del 1984</vt:lpstr>
      <vt:lpstr>Sentenza n.170 del 1984</vt:lpstr>
      <vt:lpstr>Sentenza n. 170 del 1984</vt:lpstr>
      <vt:lpstr>Sentenza n. 170 del 1984</vt:lpstr>
      <vt:lpstr>Sentenza n. 170 del 1984</vt:lpstr>
      <vt:lpstr>Sentenza n. 170 del 1984</vt:lpstr>
      <vt:lpstr>Disapplicazione/non applicazione</vt:lpstr>
      <vt:lpstr>Disapplicazione/non applicazione</vt:lpstr>
      <vt:lpstr>Disapplicazione/non applicazione</vt:lpstr>
      <vt:lpstr>Disapplicazione/non applicazione</vt:lpstr>
      <vt:lpstr>Sindacato accentrato e diffuso</vt:lpstr>
      <vt:lpstr>Sindacato accentrato e diffuso</vt:lpstr>
      <vt:lpstr>Sindacato accentrato e diffuso</vt:lpstr>
      <vt:lpstr>Sindacato accentrato e diffuso</vt:lpstr>
      <vt:lpstr>Ulteriori sviluppi</vt:lpstr>
      <vt:lpstr>Contrasto tra diritto europeo e Carta costituzionale: cenni</vt:lpstr>
      <vt:lpstr>Contrasto tra diritto europeo e Carta costituzionale: cenni</vt:lpstr>
      <vt:lpstr>Contrasto tra diritto europeo e Carta costituzionale: cenni</vt:lpstr>
      <vt:lpstr>Contrasto tra diritto europeo e Carta costituzionale: cenni</vt:lpstr>
      <vt:lpstr>Contrasto tra diritto europeo e Carta costituzionale: cenni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Claudia Cipolloni</dc:creator>
  <cp:lastModifiedBy>Utente</cp:lastModifiedBy>
  <cp:revision>89</cp:revision>
  <dcterms:created xsi:type="dcterms:W3CDTF">2017-12-07T08:15:31Z</dcterms:created>
  <dcterms:modified xsi:type="dcterms:W3CDTF">2020-03-20T21:41:46Z</dcterms:modified>
</cp:coreProperties>
</file>